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113"/>
  </p:notesMasterIdLst>
  <p:sldIdLst>
    <p:sldId id="471" r:id="rId2"/>
    <p:sldId id="763" r:id="rId3"/>
    <p:sldId id="759" r:id="rId4"/>
    <p:sldId id="722" r:id="rId5"/>
    <p:sldId id="539" r:id="rId6"/>
    <p:sldId id="503" r:id="rId7"/>
    <p:sldId id="504" r:id="rId8"/>
    <p:sldId id="505" r:id="rId9"/>
    <p:sldId id="506" r:id="rId10"/>
    <p:sldId id="507" r:id="rId11"/>
    <p:sldId id="508" r:id="rId12"/>
    <p:sldId id="509" r:id="rId13"/>
    <p:sldId id="510" r:id="rId14"/>
    <p:sldId id="511" r:id="rId15"/>
    <p:sldId id="540" r:id="rId16"/>
    <p:sldId id="521" r:id="rId17"/>
    <p:sldId id="764" r:id="rId18"/>
    <p:sldId id="751" r:id="rId19"/>
    <p:sldId id="523" r:id="rId20"/>
    <p:sldId id="753" r:id="rId21"/>
    <p:sldId id="752" r:id="rId22"/>
    <p:sldId id="526" r:id="rId23"/>
    <p:sldId id="541" r:id="rId24"/>
    <p:sldId id="542" r:id="rId25"/>
    <p:sldId id="543" r:id="rId26"/>
    <p:sldId id="544" r:id="rId27"/>
    <p:sldId id="748" r:id="rId28"/>
    <p:sldId id="545" r:id="rId29"/>
    <p:sldId id="546" r:id="rId30"/>
    <p:sldId id="547" r:id="rId31"/>
    <p:sldId id="548" r:id="rId32"/>
    <p:sldId id="549" r:id="rId33"/>
    <p:sldId id="550" r:id="rId34"/>
    <p:sldId id="551" r:id="rId35"/>
    <p:sldId id="724" r:id="rId36"/>
    <p:sldId id="725" r:id="rId37"/>
    <p:sldId id="726" r:id="rId38"/>
    <p:sldId id="727" r:id="rId39"/>
    <p:sldId id="728" r:id="rId40"/>
    <p:sldId id="729" r:id="rId41"/>
    <p:sldId id="553" r:id="rId42"/>
    <p:sldId id="556" r:id="rId43"/>
    <p:sldId id="561" r:id="rId44"/>
    <p:sldId id="562" r:id="rId45"/>
    <p:sldId id="569" r:id="rId46"/>
    <p:sldId id="570" r:id="rId47"/>
    <p:sldId id="572" r:id="rId48"/>
    <p:sldId id="573" r:id="rId49"/>
    <p:sldId id="574" r:id="rId50"/>
    <p:sldId id="575" r:id="rId51"/>
    <p:sldId id="576" r:id="rId52"/>
    <p:sldId id="750" r:id="rId53"/>
    <p:sldId id="577" r:id="rId54"/>
    <p:sldId id="578" r:id="rId55"/>
    <p:sldId id="579" r:id="rId56"/>
    <p:sldId id="580" r:id="rId57"/>
    <p:sldId id="581" r:id="rId58"/>
    <p:sldId id="584" r:id="rId59"/>
    <p:sldId id="585" r:id="rId60"/>
    <p:sldId id="586" r:id="rId61"/>
    <p:sldId id="754" r:id="rId62"/>
    <p:sldId id="587" r:id="rId63"/>
    <p:sldId id="715" r:id="rId64"/>
    <p:sldId id="721" r:id="rId65"/>
    <p:sldId id="747" r:id="rId66"/>
    <p:sldId id="716" r:id="rId67"/>
    <p:sldId id="720" r:id="rId68"/>
    <p:sldId id="739" r:id="rId69"/>
    <p:sldId id="740" r:id="rId70"/>
    <p:sldId id="741" r:id="rId71"/>
    <p:sldId id="742" r:id="rId72"/>
    <p:sldId id="605" r:id="rId73"/>
    <p:sldId id="614" r:id="rId74"/>
    <p:sldId id="615" r:id="rId75"/>
    <p:sldId id="616" r:id="rId76"/>
    <p:sldId id="617" r:id="rId77"/>
    <p:sldId id="618" r:id="rId78"/>
    <p:sldId id="620" r:id="rId79"/>
    <p:sldId id="619" r:id="rId80"/>
    <p:sldId id="621" r:id="rId81"/>
    <p:sldId id="622" r:id="rId82"/>
    <p:sldId id="623" r:id="rId83"/>
    <p:sldId id="628" r:id="rId84"/>
    <p:sldId id="760" r:id="rId85"/>
    <p:sldId id="756" r:id="rId86"/>
    <p:sldId id="755" r:id="rId87"/>
    <p:sldId id="629" r:id="rId88"/>
    <p:sldId id="630" r:id="rId89"/>
    <p:sldId id="631" r:id="rId90"/>
    <p:sldId id="632" r:id="rId91"/>
    <p:sldId id="641" r:id="rId92"/>
    <p:sldId id="642" r:id="rId93"/>
    <p:sldId id="644" r:id="rId94"/>
    <p:sldId id="645" r:id="rId95"/>
    <p:sldId id="647" r:id="rId96"/>
    <p:sldId id="730" r:id="rId97"/>
    <p:sldId id="731" r:id="rId98"/>
    <p:sldId id="732" r:id="rId99"/>
    <p:sldId id="733" r:id="rId100"/>
    <p:sldId id="734" r:id="rId101"/>
    <p:sldId id="758" r:id="rId102"/>
    <p:sldId id="655" r:id="rId103"/>
    <p:sldId id="757" r:id="rId104"/>
    <p:sldId id="735" r:id="rId105"/>
    <p:sldId id="736" r:id="rId106"/>
    <p:sldId id="660" r:id="rId107"/>
    <p:sldId id="737" r:id="rId108"/>
    <p:sldId id="697" r:id="rId109"/>
    <p:sldId id="708" r:id="rId110"/>
    <p:sldId id="705" r:id="rId111"/>
    <p:sldId id="703" r:id="rId112"/>
  </p:sldIdLst>
  <p:sldSz cx="9144000" cy="6858000" type="screen4x3"/>
  <p:notesSz cx="7315200" cy="9601200"/>
  <p:defaultTextStyle>
    <a:defPPr>
      <a:defRPr lang="en-US"/>
    </a:defPPr>
    <a:lvl1pPr algn="l" rtl="0" eaLnBrk="0" fontAlgn="base" hangingPunct="0">
      <a:spcBef>
        <a:spcPct val="0"/>
      </a:spcBef>
      <a:spcAft>
        <a:spcPct val="0"/>
      </a:spcAft>
      <a:defRPr sz="2400" kern="1200">
        <a:solidFill>
          <a:schemeClr val="tx1"/>
        </a:solidFill>
        <a:latin typeface="Arial" charset="0"/>
        <a:ea typeface="ヒラギノ角ゴ Pro W3" charset="0"/>
        <a:cs typeface="ヒラギノ角ゴ Pro W3" charset="0"/>
      </a:defRPr>
    </a:lvl1pPr>
    <a:lvl2pPr marL="457200" algn="l" rtl="0" eaLnBrk="0" fontAlgn="base" hangingPunct="0">
      <a:spcBef>
        <a:spcPct val="0"/>
      </a:spcBef>
      <a:spcAft>
        <a:spcPct val="0"/>
      </a:spcAft>
      <a:defRPr sz="2400" kern="1200">
        <a:solidFill>
          <a:schemeClr val="tx1"/>
        </a:solidFill>
        <a:latin typeface="Arial" charset="0"/>
        <a:ea typeface="ヒラギノ角ゴ Pro W3" charset="0"/>
        <a:cs typeface="ヒラギノ角ゴ Pro W3" charset="0"/>
      </a:defRPr>
    </a:lvl2pPr>
    <a:lvl3pPr marL="914400" algn="l" rtl="0" eaLnBrk="0" fontAlgn="base" hangingPunct="0">
      <a:spcBef>
        <a:spcPct val="0"/>
      </a:spcBef>
      <a:spcAft>
        <a:spcPct val="0"/>
      </a:spcAft>
      <a:defRPr sz="2400" kern="1200">
        <a:solidFill>
          <a:schemeClr val="tx1"/>
        </a:solidFill>
        <a:latin typeface="Arial" charset="0"/>
        <a:ea typeface="ヒラギノ角ゴ Pro W3" charset="0"/>
        <a:cs typeface="ヒラギノ角ゴ Pro W3" charset="0"/>
      </a:defRPr>
    </a:lvl3pPr>
    <a:lvl4pPr marL="1371600" algn="l" rtl="0" eaLnBrk="0" fontAlgn="base" hangingPunct="0">
      <a:spcBef>
        <a:spcPct val="0"/>
      </a:spcBef>
      <a:spcAft>
        <a:spcPct val="0"/>
      </a:spcAft>
      <a:defRPr sz="2400" kern="1200">
        <a:solidFill>
          <a:schemeClr val="tx1"/>
        </a:solidFill>
        <a:latin typeface="Arial" charset="0"/>
        <a:ea typeface="ヒラギノ角ゴ Pro W3" charset="0"/>
        <a:cs typeface="ヒラギノ角ゴ Pro W3" charset="0"/>
      </a:defRPr>
    </a:lvl4pPr>
    <a:lvl5pPr marL="1828800" algn="l" rtl="0" eaLnBrk="0" fontAlgn="base" hangingPunct="0">
      <a:spcBef>
        <a:spcPct val="0"/>
      </a:spcBef>
      <a:spcAft>
        <a:spcPct val="0"/>
      </a:spcAft>
      <a:defRPr sz="2400" kern="1200">
        <a:solidFill>
          <a:schemeClr val="tx1"/>
        </a:solidFill>
        <a:latin typeface="Arial" charset="0"/>
        <a:ea typeface="ヒラギノ角ゴ Pro W3" charset="0"/>
        <a:cs typeface="ヒラギノ角ゴ Pro W3" charset="0"/>
      </a:defRPr>
    </a:lvl5pPr>
    <a:lvl6pPr marL="2286000" algn="l" defTabSz="457200" rtl="0" eaLnBrk="1" latinLnBrk="0" hangingPunct="1">
      <a:defRPr sz="2400" kern="1200">
        <a:solidFill>
          <a:schemeClr val="tx1"/>
        </a:solidFill>
        <a:latin typeface="Arial" charset="0"/>
        <a:ea typeface="ヒラギノ角ゴ Pro W3" charset="0"/>
        <a:cs typeface="ヒラギノ角ゴ Pro W3" charset="0"/>
      </a:defRPr>
    </a:lvl6pPr>
    <a:lvl7pPr marL="2743200" algn="l" defTabSz="457200" rtl="0" eaLnBrk="1" latinLnBrk="0" hangingPunct="1">
      <a:defRPr sz="2400" kern="1200">
        <a:solidFill>
          <a:schemeClr val="tx1"/>
        </a:solidFill>
        <a:latin typeface="Arial" charset="0"/>
        <a:ea typeface="ヒラギノ角ゴ Pro W3" charset="0"/>
        <a:cs typeface="ヒラギノ角ゴ Pro W3" charset="0"/>
      </a:defRPr>
    </a:lvl7pPr>
    <a:lvl8pPr marL="3200400" algn="l" defTabSz="457200" rtl="0" eaLnBrk="1" latinLnBrk="0" hangingPunct="1">
      <a:defRPr sz="2400" kern="1200">
        <a:solidFill>
          <a:schemeClr val="tx1"/>
        </a:solidFill>
        <a:latin typeface="Arial" charset="0"/>
        <a:ea typeface="ヒラギノ角ゴ Pro W3" charset="0"/>
        <a:cs typeface="ヒラギノ角ゴ Pro W3" charset="0"/>
      </a:defRPr>
    </a:lvl8pPr>
    <a:lvl9pPr marL="3657600" algn="l" defTabSz="457200" rtl="0" eaLnBrk="1" latinLnBrk="0" hangingPunct="1">
      <a:defRPr sz="2400" kern="1200">
        <a:solidFill>
          <a:schemeClr val="tx1"/>
        </a:solidFill>
        <a:latin typeface="Arial" charset="0"/>
        <a:ea typeface="ヒラギノ角ゴ Pro W3" charset="0"/>
        <a:cs typeface="ヒラギノ角ゴ Pro W3"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4FF"/>
    <a:srgbClr val="FFFF99"/>
    <a:srgbClr val="7F1353"/>
    <a:srgbClr val="71852C"/>
    <a:srgbClr val="245292"/>
    <a:srgbClr val="B4C12C"/>
    <a:srgbClr val="580035"/>
    <a:srgbClr val="AFC124"/>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1685" autoAdjust="0"/>
  </p:normalViewPr>
  <p:slideViewPr>
    <p:cSldViewPr>
      <p:cViewPr>
        <p:scale>
          <a:sx n="100" d="100"/>
          <a:sy n="100" d="100"/>
        </p:scale>
        <p:origin x="-156"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1116"/>
    </p:cViewPr>
  </p:notesTextViewPr>
  <p:sorterViewPr>
    <p:cViewPr>
      <p:scale>
        <a:sx n="130" d="100"/>
        <a:sy n="130" d="100"/>
      </p:scale>
      <p:origin x="0" y="52002"/>
    </p:cViewPr>
  </p:sorterViewPr>
  <p:notesViewPr>
    <p:cSldViewPr>
      <p:cViewPr varScale="1">
        <p:scale>
          <a:sx n="76" d="100"/>
          <a:sy n="76" d="100"/>
        </p:scale>
        <p:origin x="-1884" y="-84"/>
      </p:cViewPr>
      <p:guideLst>
        <p:guide orient="horz" pos="3024"/>
        <p:guide pos="2305"/>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tableStyles" Target="tableStyles.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slide" Target="slides/slide109.xml"/><Relationship Id="rId115"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3168650" cy="479425"/>
          </a:xfrm>
          <a:prstGeom prst="rect">
            <a:avLst/>
          </a:prstGeom>
          <a:noFill/>
          <a:ln w="9525">
            <a:noFill/>
            <a:miter lim="800000"/>
            <a:headEnd/>
            <a:tailEnd/>
          </a:ln>
        </p:spPr>
        <p:txBody>
          <a:bodyPr vert="horz" wrap="square" lIns="96656" tIns="48328" rIns="96656" bIns="48328" numCol="1" anchor="t" anchorCtr="0" compatLnSpc="1">
            <a:prstTxWarp prst="textNoShape">
              <a:avLst/>
            </a:prstTxWarp>
          </a:bodyPr>
          <a:lstStyle>
            <a:lvl1pPr>
              <a:defRPr sz="1200">
                <a:latin typeface="Arial" pitchFamily="-112" charset="0"/>
                <a:ea typeface="ヒラギノ角ゴ Pro W3" pitchFamily="-112" charset="-128"/>
                <a:cs typeface="ヒラギノ角ゴ Pro W3" pitchFamily="-112" charset="-128"/>
              </a:defRPr>
            </a:lvl1pPr>
          </a:lstStyle>
          <a:p>
            <a:pPr>
              <a:defRPr/>
            </a:pPr>
            <a:endParaRPr lang="en-US"/>
          </a:p>
        </p:txBody>
      </p:sp>
      <p:sp>
        <p:nvSpPr>
          <p:cNvPr id="5123" name="Rectangle 3"/>
          <p:cNvSpPr>
            <a:spLocks noGrp="1" noChangeArrowheads="1"/>
          </p:cNvSpPr>
          <p:nvPr>
            <p:ph type="dt" idx="1"/>
          </p:nvPr>
        </p:nvSpPr>
        <p:spPr bwMode="auto">
          <a:xfrm>
            <a:off x="4146550" y="0"/>
            <a:ext cx="3168650" cy="479425"/>
          </a:xfrm>
          <a:prstGeom prst="rect">
            <a:avLst/>
          </a:prstGeom>
          <a:noFill/>
          <a:ln w="9525">
            <a:noFill/>
            <a:miter lim="800000"/>
            <a:headEnd/>
            <a:tailEnd/>
          </a:ln>
        </p:spPr>
        <p:txBody>
          <a:bodyPr vert="horz" wrap="square" lIns="96656" tIns="48328" rIns="96656" bIns="48328" numCol="1" anchor="t" anchorCtr="0" compatLnSpc="1">
            <a:prstTxWarp prst="textNoShape">
              <a:avLst/>
            </a:prstTxWarp>
          </a:bodyPr>
          <a:lstStyle>
            <a:lvl1pPr algn="r">
              <a:defRPr sz="1200">
                <a:latin typeface="Arial" pitchFamily="-112" charset="0"/>
                <a:ea typeface="ヒラギノ角ゴ Pro W3" pitchFamily="-112" charset="-128"/>
                <a:cs typeface="ヒラギノ角ゴ Pro W3" pitchFamily="-112" charset="-128"/>
              </a:defRPr>
            </a:lvl1pPr>
          </a:lstStyle>
          <a:p>
            <a:pPr>
              <a:defRPr/>
            </a:pPr>
            <a:endParaRPr lang="en-US"/>
          </a:p>
        </p:txBody>
      </p:sp>
      <p:sp>
        <p:nvSpPr>
          <p:cNvPr id="13316" name="Rectangle 4"/>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5125" name="Rectangle 5"/>
          <p:cNvSpPr>
            <a:spLocks noGrp="1" noChangeArrowheads="1"/>
          </p:cNvSpPr>
          <p:nvPr>
            <p:ph type="body" sz="quarter" idx="3"/>
          </p:nvPr>
        </p:nvSpPr>
        <p:spPr bwMode="auto">
          <a:xfrm>
            <a:off x="974725" y="4559300"/>
            <a:ext cx="5365750" cy="4321175"/>
          </a:xfrm>
          <a:prstGeom prst="rect">
            <a:avLst/>
          </a:prstGeom>
          <a:noFill/>
          <a:ln w="9525">
            <a:noFill/>
            <a:miter lim="800000"/>
            <a:headEnd/>
            <a:tailEnd/>
          </a:ln>
        </p:spPr>
        <p:txBody>
          <a:bodyPr vert="horz" wrap="square" lIns="96656" tIns="48328" rIns="96656" bIns="48328" numCol="1" anchor="t" anchorCtr="0" compatLnSpc="1">
            <a:prstTxWarp prst="textNoShape">
              <a:avLst/>
            </a:prstTxWarp>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5126" name="Rectangle 6"/>
          <p:cNvSpPr>
            <a:spLocks noGrp="1" noChangeArrowheads="1"/>
          </p:cNvSpPr>
          <p:nvPr>
            <p:ph type="ftr" sz="quarter" idx="4"/>
          </p:nvPr>
        </p:nvSpPr>
        <p:spPr bwMode="auto">
          <a:xfrm>
            <a:off x="0" y="9121775"/>
            <a:ext cx="3168650" cy="479425"/>
          </a:xfrm>
          <a:prstGeom prst="rect">
            <a:avLst/>
          </a:prstGeom>
          <a:noFill/>
          <a:ln w="9525">
            <a:noFill/>
            <a:miter lim="800000"/>
            <a:headEnd/>
            <a:tailEnd/>
          </a:ln>
        </p:spPr>
        <p:txBody>
          <a:bodyPr vert="horz" wrap="square" lIns="96656" tIns="48328" rIns="96656" bIns="48328" numCol="1" anchor="b" anchorCtr="0" compatLnSpc="1">
            <a:prstTxWarp prst="textNoShape">
              <a:avLst/>
            </a:prstTxWarp>
          </a:bodyPr>
          <a:lstStyle>
            <a:lvl1pPr>
              <a:defRPr sz="1200">
                <a:latin typeface="Arial" pitchFamily="-112" charset="0"/>
                <a:ea typeface="ヒラギノ角ゴ Pro W3" pitchFamily="-112" charset="-128"/>
                <a:cs typeface="ヒラギノ角ゴ Pro W3" pitchFamily="-112" charset="-128"/>
              </a:defRPr>
            </a:lvl1pPr>
          </a:lstStyle>
          <a:p>
            <a:pPr>
              <a:defRPr/>
            </a:pPr>
            <a:endParaRPr lang="en-US"/>
          </a:p>
        </p:txBody>
      </p:sp>
      <p:sp>
        <p:nvSpPr>
          <p:cNvPr id="5127" name="Rectangle 7"/>
          <p:cNvSpPr>
            <a:spLocks noGrp="1" noChangeArrowheads="1"/>
          </p:cNvSpPr>
          <p:nvPr>
            <p:ph type="sldNum" sz="quarter" idx="5"/>
          </p:nvPr>
        </p:nvSpPr>
        <p:spPr bwMode="auto">
          <a:xfrm>
            <a:off x="4146550" y="9121775"/>
            <a:ext cx="3168650" cy="479425"/>
          </a:xfrm>
          <a:prstGeom prst="rect">
            <a:avLst/>
          </a:prstGeom>
          <a:noFill/>
          <a:ln w="9525">
            <a:noFill/>
            <a:miter lim="800000"/>
            <a:headEnd/>
            <a:tailEnd/>
          </a:ln>
        </p:spPr>
        <p:txBody>
          <a:bodyPr vert="horz" wrap="square" lIns="96656" tIns="48328" rIns="96656" bIns="48328" numCol="1" anchor="b" anchorCtr="0" compatLnSpc="1">
            <a:prstTxWarp prst="textNoShape">
              <a:avLst/>
            </a:prstTxWarp>
          </a:bodyPr>
          <a:lstStyle>
            <a:lvl1pPr algn="r">
              <a:defRPr sz="1200"/>
            </a:lvl1pPr>
          </a:lstStyle>
          <a:p>
            <a:pPr>
              <a:defRPr/>
            </a:pPr>
            <a:fld id="{E595AFB6-591D-6147-886F-35FF617A7290}" type="slidenum">
              <a:rPr lang="en-US"/>
              <a:pPr>
                <a:defRPr/>
              </a:pPr>
              <a:t>‹#›</a:t>
            </a:fld>
            <a:endParaRPr lang="en-US"/>
          </a:p>
        </p:txBody>
      </p:sp>
    </p:spTree>
    <p:extLst>
      <p:ext uri="{BB962C8B-B14F-4D97-AF65-F5344CB8AC3E}">
        <p14:creationId xmlns:p14="http://schemas.microsoft.com/office/powerpoint/2010/main" val="342444632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700" kern="1200">
        <a:solidFill>
          <a:schemeClr val="tx1"/>
        </a:solidFill>
        <a:latin typeface="Times"/>
        <a:ea typeface="ヒラギノ角ゴ Pro W3" pitchFamily="-112" charset="-128"/>
        <a:cs typeface="Times"/>
      </a:defRPr>
    </a:lvl1pPr>
    <a:lvl2pPr marL="457200" algn="l" rtl="0" eaLnBrk="0" fontAlgn="base" hangingPunct="0">
      <a:spcBef>
        <a:spcPct val="30000"/>
      </a:spcBef>
      <a:spcAft>
        <a:spcPct val="0"/>
      </a:spcAft>
      <a:defRPr sz="1700" kern="1200">
        <a:solidFill>
          <a:schemeClr val="tx1"/>
        </a:solidFill>
        <a:latin typeface="Times"/>
        <a:ea typeface="ヒラギノ角ゴ Pro W3" pitchFamily="-112" charset="-128"/>
        <a:cs typeface="Times"/>
      </a:defRPr>
    </a:lvl2pPr>
    <a:lvl3pPr marL="914400" algn="l" rtl="0" eaLnBrk="0" fontAlgn="base" hangingPunct="0">
      <a:spcBef>
        <a:spcPct val="30000"/>
      </a:spcBef>
      <a:spcAft>
        <a:spcPct val="0"/>
      </a:spcAft>
      <a:defRPr sz="1700" kern="1200">
        <a:solidFill>
          <a:schemeClr val="tx1"/>
        </a:solidFill>
        <a:latin typeface="Times"/>
        <a:ea typeface="ヒラギノ角ゴ Pro W3" pitchFamily="-112" charset="-128"/>
        <a:cs typeface="Times"/>
      </a:defRPr>
    </a:lvl3pPr>
    <a:lvl4pPr marL="1371600" algn="l" rtl="0" eaLnBrk="0" fontAlgn="base" hangingPunct="0">
      <a:spcBef>
        <a:spcPct val="30000"/>
      </a:spcBef>
      <a:spcAft>
        <a:spcPct val="0"/>
      </a:spcAft>
      <a:defRPr sz="1700" kern="1200">
        <a:solidFill>
          <a:schemeClr val="tx1"/>
        </a:solidFill>
        <a:latin typeface="Times"/>
        <a:ea typeface="ヒラギノ角ゴ Pro W3" pitchFamily="-112" charset="-128"/>
        <a:cs typeface="Times"/>
      </a:defRPr>
    </a:lvl4pPr>
    <a:lvl5pPr marL="1828800" algn="l" rtl="0" eaLnBrk="0" fontAlgn="base" hangingPunct="0">
      <a:spcBef>
        <a:spcPct val="30000"/>
      </a:spcBef>
      <a:spcAft>
        <a:spcPct val="0"/>
      </a:spcAft>
      <a:defRPr sz="1700" kern="1200">
        <a:solidFill>
          <a:schemeClr val="tx1"/>
        </a:solidFill>
        <a:latin typeface="Times"/>
        <a:ea typeface="ヒラギノ角ゴ Pro W3" pitchFamily="-112" charset="-128"/>
        <a:cs typeface="Time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3" Type="http://schemas.openxmlformats.org/officeDocument/2006/relationships/hyperlink" Target="http://www.cbsnews.com/8301-505125_162-38945080/how-to-keep-your-job-in-a-hi-tech-future/" TargetMode="External"/><Relationship Id="rId2" Type="http://schemas.openxmlformats.org/officeDocument/2006/relationships/slide" Target="../slides/slide107.xml"/><Relationship Id="rId1" Type="http://schemas.openxmlformats.org/officeDocument/2006/relationships/notesMaster" Target="../notesMasters/notesMaster1.xml"/><Relationship Id="rId4" Type="http://schemas.openxmlformats.org/officeDocument/2006/relationships/hyperlink" Target="http://gigaom.com/collaboration/new-book-offers-tips-on-how-to-%E2%80%9Cfuture-proof%E2%80%9D-your-career/?utm_source=feedburner&amp;utm_medium=feed&amp;utm_campaign=Feed:+gigaomnetwork+(GigaOM:+All+Channels)" TargetMode="Externa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3" Type="http://schemas.openxmlformats.org/officeDocument/2006/relationships/hyperlink" Target="http://www.bizjournals.com/profiles/company/nc/raleigh/nc_state_university/3327470/" TargetMode="External"/><Relationship Id="rId2" Type="http://schemas.openxmlformats.org/officeDocument/2006/relationships/slide" Target="../slides/slide79.xml"/><Relationship Id="rId1" Type="http://schemas.openxmlformats.org/officeDocument/2006/relationships/notesMaster" Target="../notesMasters/notesMaster1.xml"/><Relationship Id="rId5" Type="http://schemas.openxmlformats.org/officeDocument/2006/relationships/hyperlink" Target="http://www.bizjournals.com/triangle/search/results?q=Gene%20Pinder" TargetMode="External"/><Relationship Id="rId4" Type="http://schemas.openxmlformats.org/officeDocument/2006/relationships/hyperlink" Target="http://www.bizjournals.com/triangle/search/results?q=Shu%20Ching%20Quek"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a:xfrm>
            <a:off x="1066800" y="381000"/>
            <a:ext cx="1905000" cy="1428750"/>
          </a:xfrm>
          <a:ln/>
        </p:spPr>
      </p:sp>
      <p:sp>
        <p:nvSpPr>
          <p:cNvPr id="15362" name="Notes Placeholder 2"/>
          <p:cNvSpPr>
            <a:spLocks noGrp="1"/>
          </p:cNvSpPr>
          <p:nvPr>
            <p:ph type="body" idx="1"/>
          </p:nvPr>
        </p:nvSpPr>
        <p:spPr>
          <a:xfrm>
            <a:off x="838200" y="1752600"/>
            <a:ext cx="5867400" cy="7772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spcAft>
                <a:spcPct val="30000"/>
              </a:spcAft>
            </a:pPr>
            <a:r>
              <a:rPr lang="en-US" dirty="0" smtClean="0">
                <a:latin typeface="Times"/>
                <a:ea typeface="ヒラギノ角ゴ Pro W3" charset="0"/>
                <a:cs typeface="Times"/>
              </a:rPr>
              <a:t>The job market has changed </a:t>
            </a:r>
            <a:r>
              <a:rPr lang="en-US" u="sng" dirty="0" smtClean="0">
                <a:latin typeface="Times"/>
                <a:ea typeface="ヒラギノ角ゴ Pro W3" charset="0"/>
                <a:cs typeface="Times"/>
              </a:rPr>
              <a:t>considerably</a:t>
            </a:r>
            <a:r>
              <a:rPr lang="en-US" dirty="0" smtClean="0">
                <a:latin typeface="Times"/>
                <a:ea typeface="ヒラギノ角ゴ Pro W3" charset="0"/>
                <a:cs typeface="Times"/>
              </a:rPr>
              <a:t> from when </a:t>
            </a:r>
            <a:r>
              <a:rPr lang="en-US" u="sng" dirty="0" smtClean="0">
                <a:latin typeface="Times"/>
                <a:ea typeface="ヒラギノ角ゴ Pro W3" charset="0"/>
                <a:cs typeface="Times"/>
              </a:rPr>
              <a:t>we</a:t>
            </a:r>
            <a:r>
              <a:rPr lang="en-US" dirty="0" smtClean="0">
                <a:latin typeface="Times"/>
                <a:ea typeface="ヒラギノ角ゴ Pro W3" charset="0"/>
                <a:cs typeface="Times"/>
              </a:rPr>
              <a:t> graduated from high school. </a:t>
            </a:r>
          </a:p>
          <a:p>
            <a:pPr eaLnBrk="1" hangingPunct="1">
              <a:spcBef>
                <a:spcPct val="0"/>
              </a:spcBef>
              <a:spcAft>
                <a:spcPct val="30000"/>
              </a:spcAft>
            </a:pPr>
            <a:r>
              <a:rPr lang="en-US" dirty="0" smtClean="0">
                <a:latin typeface="Times"/>
                <a:ea typeface="ヒラギノ角ゴ Pro W3" charset="0"/>
                <a:cs typeface="Times"/>
              </a:rPr>
              <a:t>Good </a:t>
            </a:r>
            <a:r>
              <a:rPr lang="en-US" u="sng" dirty="0" smtClean="0">
                <a:latin typeface="Times"/>
                <a:ea typeface="ヒラギノ角ゴ Pro W3" charset="0"/>
                <a:cs typeface="Times"/>
              </a:rPr>
              <a:t>morning</a:t>
            </a:r>
            <a:r>
              <a:rPr lang="en-US" dirty="0" smtClean="0">
                <a:latin typeface="Times"/>
                <a:ea typeface="ヒラギノ角ゴ Pro W3" charset="0"/>
                <a:cs typeface="Times"/>
              </a:rPr>
              <a:t>.  I</a:t>
            </a:r>
            <a:r>
              <a:rPr lang="en-US" dirty="0">
                <a:ea typeface="ヒラギノ角ゴ Pro W3" charset="0"/>
              </a:rPr>
              <a:t> </a:t>
            </a:r>
            <a:r>
              <a:rPr lang="en-US" dirty="0" smtClean="0">
                <a:ea typeface="ヒラギノ角ゴ Pro W3" charset="0"/>
              </a:rPr>
              <a:t>a</a:t>
            </a:r>
            <a:r>
              <a:rPr lang="en-US" dirty="0" smtClean="0">
                <a:latin typeface="Times"/>
                <a:ea typeface="ヒラギノ角ゴ Pro W3" charset="0"/>
                <a:cs typeface="Times"/>
              </a:rPr>
              <a:t>m Chris Droessler, an education consultant from North Carolina Public Schools.</a:t>
            </a:r>
          </a:p>
          <a:p>
            <a:r>
              <a:rPr lang="en-US" sz="1600" dirty="0" smtClean="0">
                <a:latin typeface="Times"/>
                <a:ea typeface="ヒラギノ角ゴ Pro W3" charset="0"/>
                <a:cs typeface="Times"/>
              </a:rPr>
              <a:t>If you have a smart phone, </a:t>
            </a:r>
            <a:r>
              <a:rPr lang="en-US" sz="1600" u="sng" dirty="0" smtClean="0">
                <a:latin typeface="Times"/>
                <a:ea typeface="ヒラギノ角ゴ Pro W3" charset="0"/>
                <a:cs typeface="Times"/>
              </a:rPr>
              <a:t>and</a:t>
            </a:r>
            <a:r>
              <a:rPr lang="en-US" sz="1600" dirty="0" smtClean="0">
                <a:latin typeface="Times"/>
                <a:ea typeface="ヒラギノ角ゴ Pro W3" charset="0"/>
                <a:cs typeface="Times"/>
              </a:rPr>
              <a:t> you are smart enough to use it, you can capture that QR code, and your phone takes you to the webpage where you can download a copy of this PowerPoint file. </a:t>
            </a:r>
          </a:p>
          <a:p>
            <a:r>
              <a:rPr lang="en-US" sz="1600" dirty="0" smtClean="0">
                <a:latin typeface="Times"/>
                <a:ea typeface="ヒラギノ角ゴ Pro W3" charset="0"/>
                <a:cs typeface="Times"/>
              </a:rPr>
              <a:t>Or you can just go to </a:t>
            </a:r>
            <a:r>
              <a:rPr lang="en-US" sz="1600" dirty="0" err="1" smtClean="0">
                <a:latin typeface="Times"/>
                <a:ea typeface="ヒラギノ角ゴ Pro W3" charset="0"/>
                <a:cs typeface="Times"/>
              </a:rPr>
              <a:t>ctpnc.org</a:t>
            </a:r>
            <a:r>
              <a:rPr lang="en-US" sz="1600" dirty="0" smtClean="0">
                <a:latin typeface="Times"/>
                <a:ea typeface="ヒラギノ角ゴ Pro W3" charset="0"/>
                <a:cs typeface="Times"/>
              </a:rPr>
              <a:t> and click on the </a:t>
            </a:r>
            <a:r>
              <a:rPr lang="ja-JP" altLang="en-US" sz="1600" dirty="0" smtClean="0">
                <a:latin typeface="Times"/>
                <a:ea typeface="ヒラギノ角ゴ Pro W3" charset="0"/>
                <a:cs typeface="Times"/>
              </a:rPr>
              <a:t>“</a:t>
            </a:r>
            <a:r>
              <a:rPr lang="en-US" altLang="ja-JP" sz="1600" dirty="0" smtClean="0">
                <a:latin typeface="Times"/>
                <a:ea typeface="ヒラギノ角ゴ Pro W3" charset="0"/>
                <a:cs typeface="Times"/>
              </a:rPr>
              <a:t>presentations</a:t>
            </a:r>
            <a:r>
              <a:rPr lang="ja-JP" altLang="en-US" sz="1600" dirty="0" smtClean="0">
                <a:latin typeface="Times"/>
                <a:ea typeface="ヒラギノ角ゴ Pro W3" charset="0"/>
                <a:cs typeface="Times"/>
              </a:rPr>
              <a:t>”</a:t>
            </a:r>
            <a:r>
              <a:rPr lang="en-US" altLang="ja-JP" sz="1600" dirty="0" smtClean="0">
                <a:latin typeface="Times"/>
                <a:ea typeface="ヒラギノ角ゴ Pro W3" charset="0"/>
                <a:cs typeface="Times"/>
              </a:rPr>
              <a:t> link.</a:t>
            </a:r>
          </a:p>
          <a:p>
            <a:r>
              <a:rPr lang="en-US" altLang="ja-JP" sz="1600" dirty="0" smtClean="0">
                <a:latin typeface="Times"/>
                <a:ea typeface="ヒラギノ角ゴ Pro W3" charset="0"/>
                <a:cs typeface="Times"/>
              </a:rPr>
              <a:t>That web address is on the handout that you should have received.</a:t>
            </a:r>
            <a:endParaRPr lang="en-US" sz="1600" dirty="0" smtClean="0">
              <a:latin typeface="Times"/>
              <a:ea typeface="ヒラギノ角ゴ Pro W3" charset="0"/>
              <a:cs typeface="Times"/>
            </a:endParaRPr>
          </a:p>
          <a:p>
            <a:r>
              <a:rPr lang="en-US" sz="1600" dirty="0" smtClean="0">
                <a:latin typeface="Times"/>
                <a:ea typeface="ヒラギノ角ゴ Pro W3" charset="0"/>
                <a:cs typeface="Times"/>
              </a:rPr>
              <a:t>How many of you have already downloaded my presentation??</a:t>
            </a:r>
          </a:p>
          <a:p>
            <a:r>
              <a:rPr lang="en-US" sz="1600" dirty="0" smtClean="0">
                <a:latin typeface="Times"/>
                <a:ea typeface="ヒラギノ角ゴ Pro W3" charset="0"/>
                <a:cs typeface="Times"/>
              </a:rPr>
              <a:t>Warning:  I talk fast and have lots of information to cover. My goal is to get the information to you so that you can go back and digest it later. </a:t>
            </a:r>
          </a:p>
          <a:p>
            <a:r>
              <a:rPr lang="en-US" sz="1600" dirty="0" smtClean="0">
                <a:latin typeface="Times"/>
                <a:ea typeface="ヒラギノ角ゴ Pro W3" charset="0"/>
                <a:cs typeface="Times"/>
              </a:rPr>
              <a:t>I</a:t>
            </a:r>
            <a:r>
              <a:rPr lang="en-US" sz="1600" dirty="0">
                <a:ea typeface="ヒラギノ角ゴ Pro W3" charset="0"/>
              </a:rPr>
              <a:t> </a:t>
            </a:r>
            <a:r>
              <a:rPr lang="en-US" sz="1600" dirty="0" smtClean="0">
                <a:ea typeface="ヒラギノ角ゴ Pro W3" charset="0"/>
              </a:rPr>
              <a:t>ha</a:t>
            </a:r>
            <a:r>
              <a:rPr lang="en-US" sz="1600" dirty="0" smtClean="0">
                <a:latin typeface="Times"/>
                <a:ea typeface="ヒラギノ角ゴ Pro W3" charset="0"/>
                <a:cs typeface="Times"/>
              </a:rPr>
              <a:t>ve documented my information sources in the notes section of the PowerPoint, to allow you to further research anything that you see here.  </a:t>
            </a:r>
          </a:p>
          <a:p>
            <a:r>
              <a:rPr lang="en-US" sz="1600" dirty="0" smtClean="0">
                <a:latin typeface="Times"/>
                <a:ea typeface="ヒラギノ角ゴ Pro W3" charset="0"/>
                <a:cs typeface="Times"/>
              </a:rPr>
              <a:t>In fact, the notes from which I am reading are there as well.</a:t>
            </a:r>
          </a:p>
          <a:p>
            <a:r>
              <a:rPr lang="en-US" sz="1600" dirty="0" smtClean="0">
                <a:ea typeface="ヒラギノ角ゴ Pro W3" charset="0"/>
              </a:rPr>
              <a:t>Download the PowerPoint and use it any way you wish if it will help people discover their perfect career.  --</a:t>
            </a:r>
          </a:p>
          <a:p>
            <a:r>
              <a:rPr lang="en-US" sz="1600" dirty="0" smtClean="0">
                <a:latin typeface="Times"/>
                <a:ea typeface="ヒラギノ角ゴ Pro W3" charset="0"/>
                <a:cs typeface="Times"/>
              </a:rPr>
              <a:t>This presentation takes a hard look at where we </a:t>
            </a:r>
            <a:r>
              <a:rPr lang="en-US" sz="1600" u="sng" dirty="0" smtClean="0">
                <a:latin typeface="Times"/>
                <a:ea typeface="ヒラギノ角ゴ Pro W3" charset="0"/>
                <a:cs typeface="Times"/>
              </a:rPr>
              <a:t>are </a:t>
            </a:r>
            <a:r>
              <a:rPr lang="en-US" sz="1600" dirty="0" smtClean="0">
                <a:latin typeface="Times"/>
                <a:ea typeface="ヒラギノ角ゴ Pro W3" charset="0"/>
                <a:cs typeface="Times"/>
              </a:rPr>
              <a:t>--  and where we </a:t>
            </a:r>
            <a:r>
              <a:rPr lang="en-US" sz="1600" u="sng" dirty="0" smtClean="0">
                <a:latin typeface="Times"/>
                <a:ea typeface="ヒラギノ角ゴ Pro W3" charset="0"/>
                <a:cs typeface="Times"/>
              </a:rPr>
              <a:t>should </a:t>
            </a:r>
            <a:r>
              <a:rPr lang="en-US" sz="1600" dirty="0" smtClean="0">
                <a:latin typeface="Times"/>
                <a:ea typeface="ヒラギノ角ゴ Pro W3" charset="0"/>
                <a:cs typeface="Times"/>
              </a:rPr>
              <a:t>be -- in preparing people for the </a:t>
            </a:r>
            <a:r>
              <a:rPr lang="en-US" sz="1600" u="sng" dirty="0" smtClean="0">
                <a:latin typeface="Times"/>
                <a:ea typeface="ヒラギノ角ゴ Pro W3" charset="0"/>
                <a:cs typeface="Times"/>
              </a:rPr>
              <a:t>future </a:t>
            </a:r>
            <a:r>
              <a:rPr lang="en-US" sz="1600" dirty="0" smtClean="0">
                <a:latin typeface="Times"/>
                <a:ea typeface="ヒラギノ角ゴ Pro W3" charset="0"/>
                <a:cs typeface="Times"/>
              </a:rPr>
              <a:t>job market.</a:t>
            </a:r>
          </a:p>
          <a:p>
            <a:r>
              <a:rPr lang="en-US" sz="1600" dirty="0" smtClean="0">
                <a:latin typeface="Times"/>
                <a:ea typeface="ヒラギノ角ゴ Pro W3" charset="0"/>
                <a:cs typeface="Times"/>
              </a:rPr>
              <a:t>So buckle up, you are in for a fast ride into the future!</a:t>
            </a:r>
          </a:p>
          <a:p>
            <a:pPr eaLnBrk="1" hangingPunct="1">
              <a:spcBef>
                <a:spcPct val="0"/>
              </a:spcBef>
              <a:spcAft>
                <a:spcPct val="30000"/>
              </a:spcAft>
            </a:pPr>
            <a:endParaRPr lang="en-US" sz="1600" dirty="0" smtClean="0">
              <a:latin typeface="Times"/>
              <a:ea typeface="ヒラギノ角ゴ Pro W3" charset="0"/>
              <a:cs typeface="Times"/>
            </a:endParaRPr>
          </a:p>
          <a:p>
            <a:pPr eaLnBrk="1" hangingPunct="1">
              <a:spcBef>
                <a:spcPct val="0"/>
              </a:spcBef>
              <a:spcAft>
                <a:spcPct val="30000"/>
              </a:spcAft>
            </a:pPr>
            <a:r>
              <a:rPr lang="en-US" sz="1600" dirty="0" smtClean="0">
                <a:latin typeface="Times"/>
                <a:ea typeface="ヒラギノ角ゴ Pro W3" charset="0"/>
                <a:cs typeface="Times"/>
              </a:rPr>
              <a:t>=====</a:t>
            </a:r>
          </a:p>
          <a:p>
            <a:pPr eaLnBrk="1" hangingPunct="1">
              <a:spcBef>
                <a:spcPct val="0"/>
              </a:spcBef>
              <a:spcAft>
                <a:spcPct val="30000"/>
              </a:spcAft>
            </a:pPr>
            <a:r>
              <a:rPr lang="en-US" sz="1600" dirty="0" smtClean="0">
                <a:latin typeface="Times"/>
                <a:ea typeface="ヒラギノ角ゴ Pro W3" charset="0"/>
                <a:cs typeface="Times"/>
              </a:rPr>
              <a:t>NCETA Board Meeting</a:t>
            </a:r>
          </a:p>
          <a:p>
            <a:pPr eaLnBrk="1" hangingPunct="1">
              <a:spcBef>
                <a:spcPct val="0"/>
              </a:spcBef>
              <a:spcAft>
                <a:spcPct val="30000"/>
              </a:spcAft>
            </a:pPr>
            <a:r>
              <a:rPr lang="en-US" sz="1600" dirty="0" smtClean="0">
                <a:latin typeface="Times"/>
                <a:ea typeface="ヒラギノ角ゴ Pro W3" charset="0"/>
                <a:cs typeface="Times"/>
              </a:rPr>
              <a:t>Greensboro</a:t>
            </a:r>
          </a:p>
          <a:p>
            <a:pPr eaLnBrk="1" hangingPunct="1">
              <a:spcBef>
                <a:spcPct val="0"/>
              </a:spcBef>
              <a:spcAft>
                <a:spcPct val="30000"/>
              </a:spcAft>
            </a:pPr>
            <a:r>
              <a:rPr lang="en-US" sz="1600" dirty="0" smtClean="0">
                <a:latin typeface="Times"/>
                <a:ea typeface="ヒラギノ角ゴ Pro W3" charset="0"/>
                <a:cs typeface="Times"/>
              </a:rPr>
              <a:t>January 29,</a:t>
            </a:r>
            <a:r>
              <a:rPr lang="en-US" sz="1600" baseline="0" dirty="0" smtClean="0">
                <a:latin typeface="Times"/>
                <a:ea typeface="ヒラギノ角ゴ Pro W3" charset="0"/>
                <a:cs typeface="Times"/>
              </a:rPr>
              <a:t> 2015</a:t>
            </a:r>
            <a:endParaRPr lang="en-US" sz="1600" dirty="0" smtClean="0">
              <a:latin typeface="Times"/>
              <a:ea typeface="ヒラギノ角ゴ Pro W3" charset="0"/>
              <a:cs typeface="Times"/>
            </a:endParaRPr>
          </a:p>
          <a:p>
            <a:pPr eaLnBrk="1" hangingPunct="1">
              <a:spcBef>
                <a:spcPct val="0"/>
              </a:spcBef>
              <a:spcAft>
                <a:spcPct val="30000"/>
              </a:spcAft>
            </a:pPr>
            <a:endParaRPr lang="en-US" sz="1600" dirty="0" smtClean="0">
              <a:latin typeface="Times"/>
              <a:ea typeface="ヒラギノ角ゴ Pro W3" charset="0"/>
              <a:cs typeface="Times"/>
            </a:endParaRPr>
          </a:p>
          <a:p>
            <a:pPr eaLnBrk="1" hangingPunct="1">
              <a:spcBef>
                <a:spcPct val="0"/>
              </a:spcBef>
              <a:spcAft>
                <a:spcPct val="30000"/>
              </a:spcAft>
            </a:pPr>
            <a:endParaRPr lang="en-US" sz="1600" dirty="0" smtClean="0">
              <a:latin typeface="Times"/>
              <a:ea typeface="ヒラギノ角ゴ Pro W3" charset="0"/>
              <a:cs typeface="Times"/>
            </a:endParaRPr>
          </a:p>
          <a:p>
            <a:endParaRPr lang="en-US" sz="1600" dirty="0" smtClean="0">
              <a:latin typeface="Times"/>
              <a:ea typeface="ヒラギノ角ゴ Pro W3" charset="0"/>
              <a:cs typeface="Times"/>
            </a:endParaRPr>
          </a:p>
          <a:p>
            <a:endParaRPr lang="en-US" sz="1600" dirty="0">
              <a:latin typeface="Times"/>
              <a:ea typeface="ヒラギノ角ゴ Pro W3" charset="0"/>
              <a:cs typeface="Times"/>
            </a:endParaRPr>
          </a:p>
        </p:txBody>
      </p:sp>
      <p:sp>
        <p:nvSpPr>
          <p:cNvPr id="1536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6200AC89-A9A6-F44C-8FB1-2FAE2DFF8A10}" type="slidenum">
              <a:rPr lang="en-US" sz="1200"/>
              <a:pPr/>
              <a:t>1</a:t>
            </a:fld>
            <a:endParaRPr lang="en-US" sz="12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408983E1-5C8D-A748-9AE2-A5593680F42A}" type="slidenum">
              <a:rPr lang="en-US" sz="1300"/>
              <a:pPr/>
              <a:t>10</a:t>
            </a:fld>
            <a:endParaRPr lang="en-US" sz="1300"/>
          </a:p>
        </p:txBody>
      </p:sp>
      <p:sp>
        <p:nvSpPr>
          <p:cNvPr id="35842" name="Rectangle 2"/>
          <p:cNvSpPr>
            <a:spLocks noGrp="1" noRot="1" noChangeAspect="1" noChangeArrowheads="1" noTextEdit="1"/>
          </p:cNvSpPr>
          <p:nvPr>
            <p:ph type="sldImg"/>
          </p:nvPr>
        </p:nvSpPr>
        <p:spPr>
          <a:solidFill>
            <a:srgbClr val="FFFFFF"/>
          </a:solidFill>
          <a:ln/>
        </p:spPr>
      </p:sp>
      <p:sp>
        <p:nvSpPr>
          <p:cNvPr id="35843" name="Rectangle 3"/>
          <p:cNvSpPr>
            <a:spLocks noGrp="1" noChangeArrowheads="1"/>
          </p:cNvSpPr>
          <p:nvPr>
            <p:ph type="body" idx="1"/>
          </p:nvPr>
        </p:nvSpPr>
        <p:spPr>
          <a:xfrm>
            <a:off x="650875" y="4560888"/>
            <a:ext cx="5851525" cy="4319587"/>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sz="1700" dirty="0">
                <a:latin typeface="Times"/>
                <a:ea typeface="ヒラギノ角ゴ Pro W3" charset="0"/>
                <a:cs typeface="Times"/>
              </a:rPr>
              <a:t>Here is the breakdown of the </a:t>
            </a:r>
            <a:r>
              <a:rPr lang="en-US" sz="1700" u="sng" dirty="0">
                <a:latin typeface="Times"/>
                <a:ea typeface="ヒラギノ角ゴ Pro W3" charset="0"/>
                <a:cs typeface="Times"/>
              </a:rPr>
              <a:t>minimum</a:t>
            </a:r>
            <a:r>
              <a:rPr lang="en-US" sz="1700" dirty="0">
                <a:latin typeface="Times"/>
                <a:ea typeface="ヒラギノ角ゴ Pro W3" charset="0"/>
                <a:cs typeface="Times"/>
              </a:rPr>
              <a:t> education required for </a:t>
            </a:r>
            <a:r>
              <a:rPr lang="en-US" sz="1700" u="sng" dirty="0">
                <a:latin typeface="Times"/>
                <a:ea typeface="ヒラギノ角ゴ Pro W3" charset="0"/>
                <a:cs typeface="Times"/>
              </a:rPr>
              <a:t>all</a:t>
            </a:r>
            <a:r>
              <a:rPr lang="en-US" sz="1700" dirty="0">
                <a:latin typeface="Times"/>
                <a:ea typeface="ヒラギノ角ゴ Pro W3" charset="0"/>
                <a:cs typeface="Times"/>
              </a:rPr>
              <a:t> </a:t>
            </a:r>
            <a:r>
              <a:rPr lang="en-US" sz="1700" dirty="0" smtClean="0">
                <a:latin typeface="Times"/>
                <a:ea typeface="ヒラギノ角ゴ Pro W3" charset="0"/>
                <a:cs typeface="Times"/>
              </a:rPr>
              <a:t>jobs</a:t>
            </a:r>
            <a:r>
              <a:rPr lang="en-US" sz="1700" baseline="0" dirty="0" smtClean="0">
                <a:latin typeface="Times"/>
                <a:ea typeface="ヒラギノ角ゴ Pro W3" charset="0"/>
                <a:cs typeface="Times"/>
              </a:rPr>
              <a:t> </a:t>
            </a:r>
            <a:r>
              <a:rPr lang="en-US" sz="1700" dirty="0" smtClean="0">
                <a:latin typeface="Times"/>
                <a:ea typeface="ヒラギノ角ゴ Pro W3" charset="0"/>
                <a:cs typeface="Times"/>
              </a:rPr>
              <a:t>projected </a:t>
            </a:r>
            <a:r>
              <a:rPr lang="en-US" sz="1700" dirty="0">
                <a:latin typeface="Times"/>
                <a:ea typeface="ヒラギノ角ゴ Pro W3" charset="0"/>
                <a:cs typeface="Times"/>
              </a:rPr>
              <a:t>in North Carolina in the year 2020.</a:t>
            </a:r>
          </a:p>
          <a:p>
            <a:pPr eaLnBrk="1" hangingPunct="1">
              <a:spcBef>
                <a:spcPct val="0"/>
              </a:spcBef>
            </a:pPr>
            <a:endParaRPr lang="en-US" sz="1700" dirty="0">
              <a:latin typeface="Times"/>
              <a:ea typeface="ヒラギノ角ゴ Pro W3" charset="0"/>
              <a:cs typeface="Times"/>
            </a:endParaRPr>
          </a:p>
          <a:p>
            <a:pPr eaLnBrk="1" hangingPunct="1">
              <a:spcBef>
                <a:spcPct val="0"/>
              </a:spcBef>
            </a:pPr>
            <a:r>
              <a:rPr lang="en-US" sz="1700" dirty="0">
                <a:latin typeface="Times"/>
                <a:ea typeface="ヒラギノ角ゴ Pro W3" charset="0"/>
                <a:cs typeface="Times"/>
              </a:rPr>
              <a:t>The </a:t>
            </a:r>
            <a:r>
              <a:rPr lang="en-US" sz="1700" u="sng" dirty="0">
                <a:latin typeface="Times"/>
                <a:ea typeface="ヒラギノ角ゴ Pro W3" charset="0"/>
                <a:cs typeface="Times"/>
              </a:rPr>
              <a:t>red</a:t>
            </a:r>
            <a:r>
              <a:rPr lang="en-US" sz="1700" dirty="0">
                <a:latin typeface="Times"/>
                <a:ea typeface="ヒラギノ角ゴ Pro W3" charset="0"/>
                <a:cs typeface="Times"/>
              </a:rPr>
              <a:t> jobs require </a:t>
            </a:r>
            <a:r>
              <a:rPr lang="en-US" sz="1700" u="sng" dirty="0">
                <a:latin typeface="Times"/>
                <a:ea typeface="ヒラギノ角ゴ Pro W3" charset="0"/>
                <a:cs typeface="Times"/>
              </a:rPr>
              <a:t>four</a:t>
            </a:r>
            <a:r>
              <a:rPr lang="en-US" sz="1700" dirty="0">
                <a:latin typeface="Times"/>
                <a:ea typeface="ヒラギノ角ゴ Pro W3" charset="0"/>
                <a:cs typeface="Times"/>
              </a:rPr>
              <a:t> or more years of college.</a:t>
            </a:r>
          </a:p>
          <a:p>
            <a:pPr eaLnBrk="1" hangingPunct="1">
              <a:spcBef>
                <a:spcPct val="0"/>
              </a:spcBef>
            </a:pPr>
            <a:endParaRPr lang="en-US" sz="1700" dirty="0">
              <a:latin typeface="Times"/>
              <a:ea typeface="ヒラギノ角ゴ Pro W3" charset="0"/>
              <a:cs typeface="Times"/>
            </a:endParaRPr>
          </a:p>
          <a:p>
            <a:pPr eaLnBrk="1" hangingPunct="1">
              <a:spcBef>
                <a:spcPct val="0"/>
              </a:spcBef>
            </a:pPr>
            <a:r>
              <a:rPr lang="en-US" sz="1700" u="sng" dirty="0">
                <a:latin typeface="Times"/>
                <a:ea typeface="ヒラギノ角ゴ Pro W3" charset="0"/>
                <a:cs typeface="Times"/>
              </a:rPr>
              <a:t>Green</a:t>
            </a:r>
            <a:r>
              <a:rPr lang="en-US" sz="1700" dirty="0">
                <a:latin typeface="Times"/>
                <a:ea typeface="ヒラギノ角ゴ Pro W3" charset="0"/>
                <a:cs typeface="Times"/>
              </a:rPr>
              <a:t> jobs require </a:t>
            </a:r>
            <a:r>
              <a:rPr lang="en-US" sz="1700" u="sng" dirty="0" smtClean="0">
                <a:latin typeface="Times"/>
                <a:ea typeface="ヒラギノ角ゴ Pro W3" charset="0"/>
                <a:cs typeface="Times"/>
              </a:rPr>
              <a:t>one</a:t>
            </a:r>
            <a:r>
              <a:rPr lang="en-US" sz="1700" dirty="0" smtClean="0">
                <a:latin typeface="Times"/>
                <a:ea typeface="ヒラギノ角ゴ Pro W3" charset="0"/>
                <a:cs typeface="Times"/>
              </a:rPr>
              <a:t> </a:t>
            </a:r>
            <a:r>
              <a:rPr lang="en-US" sz="1700" dirty="0">
                <a:latin typeface="Times"/>
                <a:ea typeface="ヒラギノ角ゴ Pro W3" charset="0"/>
                <a:cs typeface="Times"/>
              </a:rPr>
              <a:t>or </a:t>
            </a:r>
            <a:r>
              <a:rPr lang="en-US" sz="1700" u="sng" dirty="0">
                <a:latin typeface="Times"/>
                <a:ea typeface="ヒラギノ角ゴ Pro W3" charset="0"/>
                <a:cs typeface="Times"/>
              </a:rPr>
              <a:t>two</a:t>
            </a:r>
            <a:r>
              <a:rPr lang="en-US" sz="1700" dirty="0">
                <a:latin typeface="Times"/>
                <a:ea typeface="ヒラギノ角ゴ Pro W3" charset="0"/>
                <a:cs typeface="Times"/>
              </a:rPr>
              <a:t> years of college.</a:t>
            </a:r>
          </a:p>
          <a:p>
            <a:pPr eaLnBrk="1" hangingPunct="1">
              <a:spcBef>
                <a:spcPct val="0"/>
              </a:spcBef>
            </a:pPr>
            <a:endParaRPr lang="en-US" sz="1700" dirty="0">
              <a:latin typeface="Times"/>
              <a:ea typeface="ヒラギノ角ゴ Pro W3" charset="0"/>
              <a:cs typeface="Times"/>
            </a:endParaRPr>
          </a:p>
          <a:p>
            <a:pPr eaLnBrk="1" hangingPunct="1">
              <a:spcBef>
                <a:spcPct val="0"/>
              </a:spcBef>
            </a:pPr>
            <a:r>
              <a:rPr lang="en-US" sz="1700" dirty="0">
                <a:latin typeface="Times"/>
                <a:ea typeface="ヒラギノ角ゴ Pro W3" charset="0"/>
                <a:cs typeface="Times"/>
              </a:rPr>
              <a:t>You will notice that the </a:t>
            </a:r>
            <a:r>
              <a:rPr lang="en-US" sz="1700" u="sng" dirty="0">
                <a:latin typeface="Times"/>
                <a:ea typeface="ヒラギノ角ゴ Pro W3" charset="0"/>
                <a:cs typeface="Times"/>
              </a:rPr>
              <a:t>largest</a:t>
            </a:r>
            <a:r>
              <a:rPr lang="en-US" sz="1700" dirty="0">
                <a:latin typeface="Times"/>
                <a:ea typeface="ヒラギノ角ゴ Pro W3" charset="0"/>
                <a:cs typeface="Times"/>
              </a:rPr>
              <a:t> portion, in </a:t>
            </a:r>
            <a:r>
              <a:rPr lang="en-US" sz="1700" u="sng" dirty="0">
                <a:latin typeface="Times"/>
                <a:ea typeface="ヒラギノ角ゴ Pro W3" charset="0"/>
                <a:cs typeface="Times"/>
              </a:rPr>
              <a:t>blue</a:t>
            </a:r>
            <a:r>
              <a:rPr lang="en-US" sz="1700" dirty="0">
                <a:latin typeface="Times"/>
                <a:ea typeface="ヒラギノ角ゴ Pro W3" charset="0"/>
                <a:cs typeface="Times"/>
              </a:rPr>
              <a:t>, are the jobs that do not require </a:t>
            </a:r>
            <a:r>
              <a:rPr lang="en-US" sz="1700" u="sng" dirty="0">
                <a:latin typeface="Times"/>
                <a:ea typeface="ヒラギノ角ゴ Pro W3" charset="0"/>
                <a:cs typeface="Times"/>
              </a:rPr>
              <a:t>any </a:t>
            </a:r>
            <a:r>
              <a:rPr lang="en-US" sz="1700" dirty="0">
                <a:latin typeface="Times"/>
                <a:ea typeface="ヒラギノ角ゴ Pro W3" charset="0"/>
                <a:cs typeface="Times"/>
              </a:rPr>
              <a:t>education past high school in order to get the job.  They require various amounts of On The Job Training.</a:t>
            </a:r>
          </a:p>
          <a:p>
            <a:pPr eaLnBrk="1" hangingPunct="1">
              <a:spcBef>
                <a:spcPct val="0"/>
              </a:spcBef>
            </a:pPr>
            <a:r>
              <a:rPr lang="en-US" sz="1700" dirty="0">
                <a:latin typeface="Times"/>
                <a:ea typeface="ヒラギノ角ゴ Pro W3" charset="0"/>
                <a:cs typeface="Times"/>
              </a:rPr>
              <a:t> </a:t>
            </a:r>
          </a:p>
          <a:p>
            <a:pPr eaLnBrk="1" hangingPunct="1">
              <a:spcBef>
                <a:spcPct val="0"/>
              </a:spcBef>
            </a:pPr>
            <a:r>
              <a:rPr lang="en-US" sz="1700" dirty="0">
                <a:latin typeface="Times"/>
                <a:ea typeface="ヒラギノ角ゴ Pro W3" charset="0"/>
                <a:cs typeface="Times"/>
              </a:rPr>
              <a:t>The </a:t>
            </a:r>
            <a:r>
              <a:rPr lang="en-US" sz="1700" dirty="0" smtClean="0">
                <a:latin typeface="Times"/>
                <a:ea typeface="ヒラギノ角ゴ Pro W3" charset="0"/>
                <a:cs typeface="Times"/>
              </a:rPr>
              <a:t>8.7 percent </a:t>
            </a:r>
            <a:r>
              <a:rPr lang="en-US" sz="1700" dirty="0">
                <a:latin typeface="Times"/>
                <a:ea typeface="ヒラギノ角ゴ Pro W3" charset="0"/>
                <a:cs typeface="Times"/>
              </a:rPr>
              <a:t>in the gray slice of the pie requires previous work experience. Think of this as the worker who rises up to become the shop </a:t>
            </a:r>
            <a:r>
              <a:rPr lang="en-US" sz="1700" dirty="0" smtClean="0">
                <a:latin typeface="Times"/>
                <a:ea typeface="ヒラギノ角ゴ Pro W3" charset="0"/>
                <a:cs typeface="Times"/>
              </a:rPr>
              <a:t>foreman or a manager.</a:t>
            </a:r>
            <a:endParaRPr lang="en-US" sz="1700" dirty="0">
              <a:latin typeface="Times"/>
              <a:ea typeface="ヒラギノ角ゴ Pro W3" charset="0"/>
              <a:cs typeface="Times"/>
            </a:endParaRPr>
          </a:p>
          <a:p>
            <a:pPr eaLnBrk="1" hangingPunct="1">
              <a:spcBef>
                <a:spcPct val="0"/>
              </a:spcBef>
            </a:pPr>
            <a:endParaRPr lang="en-US" sz="1700" dirty="0">
              <a:latin typeface="Times"/>
              <a:ea typeface="ヒラギノ角ゴ Pro W3" charset="0"/>
              <a:cs typeface="Times"/>
            </a:endParaRPr>
          </a:p>
          <a:p>
            <a:pPr eaLnBrk="1" hangingPunct="1">
              <a:spcBef>
                <a:spcPct val="0"/>
              </a:spcBef>
            </a:pPr>
            <a:endParaRPr lang="en-US" dirty="0">
              <a:latin typeface="Arial" charset="0"/>
              <a:ea typeface="ヒラギノ角ゴ Pro W3" charset="0"/>
              <a:cs typeface="ヒラギノ角ゴ Pro W3" charset="0"/>
            </a:endParaRPr>
          </a:p>
          <a:p>
            <a:pPr eaLnBrk="1" hangingPunct="1">
              <a:spcBef>
                <a:spcPct val="0"/>
              </a:spcBef>
            </a:pPr>
            <a:r>
              <a:rPr lang="en-US" dirty="0">
                <a:latin typeface="Arial" charset="0"/>
                <a:ea typeface="ヒラギノ角ゴ Pro W3" charset="0"/>
                <a:cs typeface="ヒラギノ角ゴ Pro W3" charset="0"/>
              </a:rPr>
              <a:t>====</a:t>
            </a:r>
          </a:p>
          <a:p>
            <a:pPr eaLnBrk="1" hangingPunct="1">
              <a:spcBef>
                <a:spcPct val="0"/>
              </a:spcBef>
            </a:pPr>
            <a:r>
              <a:rPr lang="en-US" dirty="0">
                <a:latin typeface="Arial" charset="0"/>
                <a:ea typeface="ヒラギノ角ゴ Pro W3" charset="0"/>
                <a:cs typeface="ヒラギノ角ゴ Pro W3" charset="0"/>
              </a:rPr>
              <a:t>NC Employment Security Commission data via </a:t>
            </a:r>
            <a:r>
              <a:rPr lang="en-US" dirty="0" err="1">
                <a:latin typeface="Arial" charset="0"/>
                <a:ea typeface="ヒラギノ角ゴ Pro W3" charset="0"/>
                <a:cs typeface="ヒラギノ角ゴ Pro W3" charset="0"/>
              </a:rPr>
              <a:t>www.CareerOutlook.US</a:t>
            </a:r>
            <a:endParaRPr lang="en-US" dirty="0">
              <a:latin typeface="Arial" charset="0"/>
              <a:ea typeface="ヒラギノ角ゴ Pro W3" charset="0"/>
              <a:cs typeface="ヒラギノ角ゴ Pro W3" charset="0"/>
            </a:endParaRPr>
          </a:p>
          <a:p>
            <a:pPr eaLnBrk="1" hangingPunct="1">
              <a:spcBef>
                <a:spcPct val="0"/>
              </a:spcBef>
            </a:pPr>
            <a:r>
              <a:rPr lang="en-US" dirty="0">
                <a:latin typeface="Arial" charset="0"/>
                <a:ea typeface="ヒラギノ角ゴ Pro W3" charset="0"/>
                <a:cs typeface="ヒラギノ角ゴ Pro W3" charset="0"/>
              </a:rPr>
              <a:t>http://</a:t>
            </a:r>
            <a:r>
              <a:rPr lang="en-US" dirty="0" err="1">
                <a:latin typeface="Arial" charset="0"/>
                <a:ea typeface="ヒラギノ角ゴ Pro W3" charset="0"/>
                <a:cs typeface="ヒラギノ角ゴ Pro W3" charset="0"/>
              </a:rPr>
              <a:t>careeroutlook.us</a:t>
            </a:r>
            <a:r>
              <a:rPr lang="en-US" dirty="0" smtClean="0">
                <a:latin typeface="Arial" charset="0"/>
                <a:ea typeface="ヒラギノ角ゴ Pro W3" charset="0"/>
                <a:cs typeface="ヒラギノ角ゴ Pro W3" charset="0"/>
              </a:rPr>
              <a:t>/</a:t>
            </a:r>
          </a:p>
          <a:p>
            <a:pPr eaLnBrk="1" hangingPunct="1">
              <a:spcBef>
                <a:spcPct val="0"/>
              </a:spcBef>
            </a:pPr>
            <a:endParaRPr lang="en-US" dirty="0">
              <a:latin typeface="Arial" charset="0"/>
              <a:ea typeface="ヒラギノ角ゴ Pro W3" charset="0"/>
              <a:cs typeface="ヒラギノ角ゴ Pro W3" charset="0"/>
            </a:endParaRPr>
          </a:p>
          <a:p>
            <a:pPr eaLnBrk="1" hangingPunct="1"/>
            <a:r>
              <a:rPr lang="en-US" dirty="0">
                <a:latin typeface="Arial" charset="0"/>
                <a:ea typeface="ヒラギノ角ゴ Pro W3" charset="0"/>
                <a:cs typeface="ヒラギノ角ゴ Pro W3" charset="0"/>
              </a:rPr>
              <a:t>These are for all jobs that get a paycheck, not for contracted positions, or small business owners who do not write themselves a paycheck.</a:t>
            </a:r>
          </a:p>
          <a:p>
            <a:pPr eaLnBrk="1" hangingPunct="1"/>
            <a:endParaRPr lang="en-US" dirty="0">
              <a:latin typeface="Arial" charset="0"/>
              <a:ea typeface="ヒラギノ角ゴ Pro W3" charset="0"/>
              <a:cs typeface="ヒラギノ角ゴ Pro W3" charset="0"/>
            </a:endParaRPr>
          </a:p>
          <a:p>
            <a:pPr eaLnBrk="1" hangingPunct="1"/>
            <a:r>
              <a:rPr lang="en-US" dirty="0">
                <a:latin typeface="Arial" charset="0"/>
                <a:ea typeface="ヒラギノ角ゴ Pro W3" charset="0"/>
                <a:cs typeface="ヒラギノ角ゴ Pro W3" charset="0"/>
              </a:rPr>
              <a:t>NC Projections for 2020</a:t>
            </a:r>
          </a:p>
          <a:p>
            <a:pPr eaLnBrk="1" hangingPunct="1"/>
            <a:endParaRPr lang="en-US" dirty="0">
              <a:latin typeface="Arial" charset="0"/>
              <a:ea typeface="ヒラギノ角ゴ Pro W3" charset="0"/>
              <a:cs typeface="ヒラギノ角ゴ Pro W3" charset="0"/>
            </a:endParaRPr>
          </a:p>
          <a:p>
            <a:pPr eaLnBrk="1" hangingPunct="1">
              <a:spcBef>
                <a:spcPct val="0"/>
              </a:spcBef>
              <a:spcAft>
                <a:spcPct val="30000"/>
              </a:spcAft>
            </a:pPr>
            <a:r>
              <a:rPr lang="en-US" dirty="0">
                <a:latin typeface="Arial" charset="0"/>
                <a:ea typeface="ヒラギノ角ゴ Pro W3" charset="0"/>
                <a:cs typeface="ヒラギノ角ゴ Pro W3" charset="0"/>
              </a:rPr>
              <a:t> 2.54%  Doctoral or professional degree</a:t>
            </a:r>
          </a:p>
          <a:p>
            <a:pPr eaLnBrk="1" hangingPunct="1">
              <a:spcBef>
                <a:spcPct val="0"/>
              </a:spcBef>
              <a:spcAft>
                <a:spcPct val="30000"/>
              </a:spcAft>
            </a:pPr>
            <a:r>
              <a:rPr lang="en-US" dirty="0">
                <a:latin typeface="Arial" charset="0"/>
                <a:ea typeface="ヒラギノ角ゴ Pro W3" charset="0"/>
                <a:cs typeface="ヒラギノ角ゴ Pro W3" charset="0"/>
              </a:rPr>
              <a:t> 1.68%  Master's Degree</a:t>
            </a:r>
          </a:p>
          <a:p>
            <a:pPr eaLnBrk="1" hangingPunct="1">
              <a:spcBef>
                <a:spcPct val="0"/>
              </a:spcBef>
              <a:spcAft>
                <a:spcPct val="30000"/>
              </a:spcAft>
            </a:pPr>
            <a:r>
              <a:rPr lang="en-US" dirty="0">
                <a:latin typeface="Arial" charset="0"/>
                <a:ea typeface="ヒラギノ角ゴ Pro W3" charset="0"/>
                <a:cs typeface="ヒラギノ角ゴ Pro W3" charset="0"/>
              </a:rPr>
              <a:t> 5.47%  Bachelor's Degree plus work experience</a:t>
            </a:r>
          </a:p>
          <a:p>
            <a:pPr eaLnBrk="1" hangingPunct="1">
              <a:spcBef>
                <a:spcPct val="0"/>
              </a:spcBef>
              <a:spcAft>
                <a:spcPct val="30000"/>
              </a:spcAft>
            </a:pPr>
            <a:r>
              <a:rPr lang="en-US" dirty="0">
                <a:latin typeface="Arial" charset="0"/>
                <a:ea typeface="ヒラギノ角ゴ Pro W3" charset="0"/>
                <a:cs typeface="ヒラギノ角ゴ Pro W3" charset="0"/>
              </a:rPr>
              <a:t>12.25%  Bachelor's Degree</a:t>
            </a:r>
          </a:p>
          <a:p>
            <a:pPr eaLnBrk="1" hangingPunct="1">
              <a:spcBef>
                <a:spcPct val="0"/>
              </a:spcBef>
              <a:spcAft>
                <a:spcPct val="30000"/>
              </a:spcAft>
            </a:pPr>
            <a:r>
              <a:rPr lang="en-US" dirty="0">
                <a:latin typeface="Arial" charset="0"/>
                <a:ea typeface="ヒラギノ角ゴ Pro W3" charset="0"/>
                <a:cs typeface="ヒラギノ角ゴ Pro W3" charset="0"/>
              </a:rPr>
              <a:t> 1.74%  Associate Degree</a:t>
            </a:r>
          </a:p>
          <a:p>
            <a:pPr eaLnBrk="1" hangingPunct="1">
              <a:spcBef>
                <a:spcPct val="0"/>
              </a:spcBef>
              <a:spcAft>
                <a:spcPct val="30000"/>
              </a:spcAft>
            </a:pPr>
            <a:r>
              <a:rPr lang="en-US" dirty="0">
                <a:latin typeface="Arial" charset="0"/>
                <a:ea typeface="ヒラギノ角ゴ Pro W3" charset="0"/>
                <a:cs typeface="ヒラギノ角ゴ Pro W3" charset="0"/>
              </a:rPr>
              <a:t> 4.17%  One/two years of college</a:t>
            </a:r>
          </a:p>
          <a:p>
            <a:pPr eaLnBrk="1" hangingPunct="1">
              <a:spcBef>
                <a:spcPct val="0"/>
              </a:spcBef>
              <a:spcAft>
                <a:spcPct val="30000"/>
              </a:spcAft>
            </a:pPr>
            <a:r>
              <a:rPr lang="en-US" dirty="0">
                <a:latin typeface="Arial" charset="0"/>
                <a:ea typeface="ヒラギノ角ゴ Pro W3" charset="0"/>
                <a:cs typeface="ヒラギノ角ゴ Pro W3" charset="0"/>
              </a:rPr>
              <a:t> 6.59%  Long-term on-the-job (OJT) training</a:t>
            </a:r>
          </a:p>
          <a:p>
            <a:pPr eaLnBrk="1" hangingPunct="1">
              <a:spcBef>
                <a:spcPct val="0"/>
              </a:spcBef>
              <a:spcAft>
                <a:spcPct val="30000"/>
              </a:spcAft>
            </a:pPr>
            <a:r>
              <a:rPr lang="en-US" dirty="0">
                <a:latin typeface="Arial" charset="0"/>
                <a:ea typeface="ヒラギノ角ゴ Pro W3" charset="0"/>
                <a:cs typeface="ヒラギノ角ゴ Pro W3" charset="0"/>
              </a:rPr>
              <a:t>20.24%  Moderate-term on-the-job (OJT) training</a:t>
            </a:r>
          </a:p>
          <a:p>
            <a:pPr eaLnBrk="1" hangingPunct="1">
              <a:spcBef>
                <a:spcPct val="0"/>
              </a:spcBef>
              <a:spcAft>
                <a:spcPct val="30000"/>
              </a:spcAft>
            </a:pPr>
            <a:r>
              <a:rPr lang="en-US" dirty="0">
                <a:latin typeface="Arial" charset="0"/>
                <a:ea typeface="ヒラギノ角ゴ Pro W3" charset="0"/>
                <a:cs typeface="ヒラギノ角ゴ Pro W3" charset="0"/>
              </a:rPr>
              <a:t> 36.6%  Short-term on-the-job (OJT) training</a:t>
            </a:r>
          </a:p>
          <a:p>
            <a:pPr eaLnBrk="1" hangingPunct="1">
              <a:spcBef>
                <a:spcPct val="0"/>
              </a:spcBef>
              <a:spcAft>
                <a:spcPct val="30000"/>
              </a:spcAft>
            </a:pPr>
            <a:r>
              <a:rPr lang="en-US" dirty="0">
                <a:latin typeface="Arial" charset="0"/>
                <a:ea typeface="ヒラギノ角ゴ Pro W3" charset="0"/>
                <a:cs typeface="ヒラギノ角ゴ Pro W3" charset="0"/>
              </a:rPr>
              <a:t> 8.72%  Work experience in a related occupation</a:t>
            </a:r>
          </a:p>
          <a:p>
            <a:pPr eaLnBrk="1" hangingPunct="1">
              <a:spcBef>
                <a:spcPct val="0"/>
              </a:spcBef>
            </a:pPr>
            <a:endParaRPr lang="en-US" dirty="0">
              <a:latin typeface="Arial" charset="0"/>
              <a:ea typeface="ヒラギノ角ゴ Pro W3" charset="0"/>
              <a:cs typeface="ヒラギノ角ゴ Pro W3" charset="0"/>
            </a:endParaRPr>
          </a:p>
          <a:p>
            <a:pPr eaLnBrk="1" hangingPunct="1">
              <a:spcBef>
                <a:spcPct val="0"/>
              </a:spcBef>
            </a:pPr>
            <a:endParaRPr lang="en-US" dirty="0">
              <a:latin typeface="Arial" charset="0"/>
              <a:ea typeface="ヒラギノ角ゴ Pro W3" charset="0"/>
              <a:cs typeface="ヒラギノ角ゴ Pro W3" charset="0"/>
            </a:endParaRPr>
          </a:p>
          <a:p>
            <a:pPr eaLnBrk="1" hangingPunct="1">
              <a:spcBef>
                <a:spcPct val="0"/>
              </a:spcBef>
            </a:pPr>
            <a:endParaRPr lang="en-US" dirty="0">
              <a:latin typeface="Arial" charset="0"/>
              <a:ea typeface="ヒラギノ角ゴ Pro W3" charset="0"/>
              <a:cs typeface="ヒラギノ角ゴ Pro W3" charset="0"/>
            </a:endParaRPr>
          </a:p>
          <a:p>
            <a:pPr eaLnBrk="1" hangingPunct="1">
              <a:spcBef>
                <a:spcPct val="0"/>
              </a:spcBef>
            </a:pPr>
            <a:endParaRPr lang="en-US" dirty="0">
              <a:latin typeface="Arial" charset="0"/>
              <a:ea typeface="ヒラギノ角ゴ Pro W3" charset="0"/>
              <a:cs typeface="ヒラギノ角ゴ Pro W3" charset="0"/>
            </a:endParaRPr>
          </a:p>
          <a:p>
            <a:pPr eaLnBrk="1" hangingPunct="1">
              <a:spcBef>
                <a:spcPct val="0"/>
              </a:spcBef>
            </a:pPr>
            <a:endParaRPr lang="en-US" dirty="0">
              <a:latin typeface="Arial" charset="0"/>
              <a:ea typeface="ヒラギノ角ゴ Pro W3" charset="0"/>
              <a:cs typeface="ヒラギノ角ゴ Pro W3" charset="0"/>
            </a:endParaRPr>
          </a:p>
          <a:p>
            <a:pPr eaLnBrk="1" hangingPunct="1">
              <a:spcBef>
                <a:spcPct val="0"/>
              </a:spcBef>
            </a:pPr>
            <a:endParaRPr lang="en-US" dirty="0">
              <a:latin typeface="Arial" charset="0"/>
              <a:ea typeface="ヒラギノ角ゴ Pro W3" charset="0"/>
              <a:cs typeface="ヒラギノ角ゴ Pro W3" charset="0"/>
            </a:endParaRPr>
          </a:p>
          <a:p>
            <a:pPr eaLnBrk="1" hangingPunct="1">
              <a:spcBef>
                <a:spcPct val="0"/>
              </a:spcBef>
            </a:pPr>
            <a:endParaRPr lang="en-US" dirty="0">
              <a:latin typeface="Arial" charset="0"/>
              <a:ea typeface="ヒラギノ角ゴ Pro W3" charset="0"/>
              <a:cs typeface="ヒラギノ角ゴ Pro W3" charset="0"/>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5" name="Slide Image Placeholder 1"/>
          <p:cNvSpPr>
            <a:spLocks noGrp="1" noRot="1" noChangeAspect="1" noTextEdit="1"/>
          </p:cNvSpPr>
          <p:nvPr>
            <p:ph type="sldImg"/>
          </p:nvPr>
        </p:nvSpPr>
        <p:spPr>
          <a:ln/>
        </p:spPr>
      </p:sp>
      <p:sp>
        <p:nvSpPr>
          <p:cNvPr id="29798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ea typeface="ヒラギノ角ゴ Pro W3" charset="0"/>
              </a:rPr>
              <a:t>And here is a cell phone that you can make using the </a:t>
            </a:r>
            <a:r>
              <a:rPr lang="en-US" dirty="0" err="1">
                <a:ea typeface="ヒラギノ角ゴ Pro W3" charset="0"/>
              </a:rPr>
              <a:t>Arduino</a:t>
            </a:r>
            <a:r>
              <a:rPr lang="en-US" dirty="0">
                <a:ea typeface="ヒラギノ角ゴ Pro W3" charset="0"/>
              </a:rPr>
              <a:t> microprocessor and a 3D-printed case.</a:t>
            </a:r>
          </a:p>
          <a:p>
            <a:endParaRPr lang="en-US" dirty="0">
              <a:ea typeface="ヒラギノ角ゴ Pro W3" charset="0"/>
            </a:endParaRPr>
          </a:p>
          <a:p>
            <a:r>
              <a:rPr lang="en-US" dirty="0">
                <a:ea typeface="ヒラギノ角ゴ Pro W3" charset="0"/>
              </a:rPr>
              <a:t>Are we setting up our </a:t>
            </a:r>
            <a:r>
              <a:rPr lang="en-US" dirty="0" smtClean="0">
                <a:ea typeface="ヒラギノ角ゴ Pro W3" charset="0"/>
              </a:rPr>
              <a:t>students (and even adults) </a:t>
            </a:r>
            <a:r>
              <a:rPr lang="en-US" dirty="0">
                <a:ea typeface="ヒラギノ角ゴ Pro W3" charset="0"/>
              </a:rPr>
              <a:t>to be this </a:t>
            </a:r>
            <a:r>
              <a:rPr lang="en-US" dirty="0" smtClean="0">
                <a:ea typeface="ヒラギノ角ゴ Pro W3" charset="0"/>
              </a:rPr>
              <a:t>creative -- and giving them the tools they need to start their own business?</a:t>
            </a:r>
            <a:endParaRPr lang="en-US" dirty="0">
              <a:ea typeface="ヒラギノ角ゴ Pro W3" charset="0"/>
            </a:endParaRPr>
          </a:p>
          <a:p>
            <a:endParaRPr lang="en-US" dirty="0">
              <a:ea typeface="ヒラギノ角ゴ Pro W3" charset="0"/>
            </a:endParaRPr>
          </a:p>
          <a:p>
            <a:endParaRPr lang="en-US" dirty="0">
              <a:ea typeface="ヒラギノ角ゴ Pro W3" charset="0"/>
            </a:endParaRPr>
          </a:p>
          <a:p>
            <a:r>
              <a:rPr lang="en-US" dirty="0">
                <a:ea typeface="ヒラギノ角ゴ Pro W3" charset="0"/>
              </a:rPr>
              <a:t>===</a:t>
            </a:r>
          </a:p>
          <a:p>
            <a:endParaRPr lang="en-US" dirty="0">
              <a:ea typeface="ヒラギノ角ゴ Pro W3" charset="0"/>
            </a:endParaRPr>
          </a:p>
          <a:p>
            <a:r>
              <a:rPr lang="en-US" dirty="0">
                <a:ea typeface="ヒラギノ角ゴ Pro W3" charset="0"/>
              </a:rPr>
              <a:t>http://</a:t>
            </a:r>
            <a:r>
              <a:rPr lang="en-US" dirty="0" err="1">
                <a:ea typeface="ヒラギノ角ゴ Pro W3" charset="0"/>
              </a:rPr>
              <a:t>www.engadget.com</a:t>
            </a:r>
            <a:r>
              <a:rPr lang="en-US" dirty="0">
                <a:ea typeface="ヒラギノ角ゴ Pro W3" charset="0"/>
              </a:rPr>
              <a:t>/2013/07/22/</a:t>
            </a:r>
            <a:r>
              <a:rPr lang="en-US" dirty="0" err="1">
                <a:ea typeface="ヒラギノ角ゴ Pro W3" charset="0"/>
              </a:rPr>
              <a:t>arduino-hackaphone</a:t>
            </a:r>
            <a:r>
              <a:rPr lang="en-US" dirty="0">
                <a:ea typeface="ヒラギノ角ゴ Pro W3" charset="0"/>
              </a:rPr>
              <a:t>/</a:t>
            </a:r>
          </a:p>
          <a:p>
            <a:endParaRPr lang="en-US" dirty="0">
              <a:ea typeface="ヒラギノ角ゴ Pro W3" charset="0"/>
            </a:endParaRPr>
          </a:p>
          <a:p>
            <a:r>
              <a:rPr lang="en-US" dirty="0">
                <a:ea typeface="ヒラギノ角ゴ Pro W3" charset="0"/>
              </a:rPr>
              <a:t>This </a:t>
            </a:r>
            <a:r>
              <a:rPr lang="en-US" dirty="0" err="1">
                <a:ea typeface="ヒラギノ角ゴ Pro W3" charset="0"/>
              </a:rPr>
              <a:t>Arduino</a:t>
            </a:r>
            <a:r>
              <a:rPr lang="en-US" dirty="0">
                <a:ea typeface="ヒラギノ角ゴ Pro W3" charset="0"/>
              </a:rPr>
              <a:t> </a:t>
            </a:r>
            <a:r>
              <a:rPr lang="en-US" dirty="0" err="1">
                <a:ea typeface="ヒラギノ角ゴ Pro W3" charset="0"/>
              </a:rPr>
              <a:t>hackaphone</a:t>
            </a:r>
            <a:r>
              <a:rPr lang="en-US" dirty="0">
                <a:ea typeface="ヒラギノ角ゴ Pro W3" charset="0"/>
              </a:rPr>
              <a:t> was never going to be pretty, but it does the job</a:t>
            </a:r>
          </a:p>
          <a:p>
            <a:endParaRPr lang="en-US" dirty="0">
              <a:ea typeface="ヒラギノ角ゴ Pro W3" charset="0"/>
            </a:endParaRPr>
          </a:p>
          <a:p>
            <a:endParaRPr lang="en-US" dirty="0">
              <a:ea typeface="ヒラギノ角ゴ Pro W3" charset="0"/>
            </a:endParaRPr>
          </a:p>
        </p:txBody>
      </p:sp>
      <p:sp>
        <p:nvSpPr>
          <p:cNvPr id="29798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62B21ED2-3B6C-8543-91B5-EDB40632943F}" type="slidenum">
              <a:rPr lang="en-US" sz="1300"/>
              <a:pPr/>
              <a:t>100</a:t>
            </a:fld>
            <a:endParaRPr lang="en-US" sz="1300"/>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221163" cy="3165475"/>
          </a:xfrm>
        </p:spPr>
      </p:sp>
      <p:sp>
        <p:nvSpPr>
          <p:cNvPr id="3" name="Notes Placeholder 2"/>
          <p:cNvSpPr>
            <a:spLocks noGrp="1"/>
          </p:cNvSpPr>
          <p:nvPr>
            <p:ph type="body" idx="1"/>
          </p:nvPr>
        </p:nvSpPr>
        <p:spPr>
          <a:xfrm>
            <a:off x="974725" y="4114800"/>
            <a:ext cx="5365750" cy="4765675"/>
          </a:xfrm>
        </p:spPr>
        <p:txBody>
          <a:bodyPr/>
          <a:lstStyle/>
          <a:p>
            <a:r>
              <a:rPr lang="en-US" dirty="0" smtClean="0"/>
              <a:t>Pizza Hut has developed this new computer-topped table that allows you to see what your food</a:t>
            </a:r>
            <a:r>
              <a:rPr lang="en-US" baseline="0" dirty="0" smtClean="0"/>
              <a:t> will look like before you order.  </a:t>
            </a:r>
          </a:p>
          <a:p>
            <a:r>
              <a:rPr lang="en-US" baseline="0" dirty="0" smtClean="0"/>
              <a:t>You just decide how big you want your pizza, drag over the ingredients, pay with your smart phone, and hit send.  </a:t>
            </a:r>
          </a:p>
          <a:p>
            <a:r>
              <a:rPr lang="en-US" baseline="0" dirty="0" smtClean="0"/>
              <a:t>No need for a person to take your order.  </a:t>
            </a:r>
          </a:p>
          <a:p>
            <a:r>
              <a:rPr lang="en-US" baseline="0" dirty="0" smtClean="0"/>
              <a:t>After you order, you can use the table top to play games while you wait.</a:t>
            </a:r>
          </a:p>
          <a:p>
            <a:r>
              <a:rPr lang="en-US" baseline="0" dirty="0" smtClean="0"/>
              <a:t>Technology like this could eliminate many waiter and order-taker  positions.  </a:t>
            </a:r>
          </a:p>
          <a:p>
            <a:r>
              <a:rPr lang="en-US" baseline="0" dirty="0" smtClean="0"/>
              <a:t>But it creates high-tech positions to design, build, install, and maintain these technologies.</a:t>
            </a:r>
          </a:p>
          <a:p>
            <a:r>
              <a:rPr lang="en-US" baseline="0" dirty="0" smtClean="0"/>
              <a:t>And best of all for the </a:t>
            </a:r>
            <a:r>
              <a:rPr lang="en-US" u="sng" baseline="0" dirty="0" smtClean="0"/>
              <a:t>guys</a:t>
            </a:r>
            <a:r>
              <a:rPr lang="en-US" baseline="0" dirty="0" smtClean="0"/>
              <a:t> ---  this eliminates all reasons to have to talk on a date.  Just point and click!  ;-)</a:t>
            </a:r>
          </a:p>
          <a:p>
            <a:endParaRPr lang="en-US" dirty="0" smtClean="0"/>
          </a:p>
          <a:p>
            <a:endParaRPr lang="en-US" dirty="0" smtClean="0"/>
          </a:p>
          <a:p>
            <a:r>
              <a:rPr lang="en-US" dirty="0" smtClean="0"/>
              <a:t>====</a:t>
            </a:r>
          </a:p>
          <a:p>
            <a:r>
              <a:rPr lang="en-US" dirty="0" smtClean="0"/>
              <a:t>http://www.adweek.com/adfreak/pizza-huts-swipe-order-table-cool-and-useful-or-gross-and-inefficient-156080</a:t>
            </a:r>
          </a:p>
          <a:p>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smtClean="0"/>
              <a:t>Pizza Hut's Swipe-to-Order Table: Cool and Useful, or Gross and Inefficient? When talking to a human just won't cut it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1"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smtClean="0"/>
              <a:t>Video:    </a:t>
            </a:r>
            <a:r>
              <a:rPr lang="en-US" dirty="0" smtClean="0"/>
              <a:t>http</a:t>
            </a:r>
            <a:r>
              <a:rPr lang="en-US" dirty="0" smtClean="0"/>
              <a:t>://www.youtube.com/watch?v=xvT0MCugb58#t=13</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1" dirty="0" smtClean="0"/>
          </a:p>
          <a:p>
            <a:endParaRPr lang="en-US" dirty="0"/>
          </a:p>
        </p:txBody>
      </p:sp>
      <p:sp>
        <p:nvSpPr>
          <p:cNvPr id="4" name="Slide Number Placeholder 3"/>
          <p:cNvSpPr>
            <a:spLocks noGrp="1"/>
          </p:cNvSpPr>
          <p:nvPr>
            <p:ph type="sldNum" sz="quarter" idx="10"/>
          </p:nvPr>
        </p:nvSpPr>
        <p:spPr/>
        <p:txBody>
          <a:bodyPr/>
          <a:lstStyle/>
          <a:p>
            <a:pPr>
              <a:defRPr/>
            </a:pPr>
            <a:fld id="{E595AFB6-591D-6147-886F-35FF617A7290}" type="slidenum">
              <a:rPr lang="en-US" smtClean="0"/>
              <a:pPr>
                <a:defRPr/>
              </a:pPr>
              <a:t>101</a:t>
            </a:fld>
            <a:endParaRPr lang="en-US"/>
          </a:p>
        </p:txBody>
      </p:sp>
    </p:spTree>
    <p:extLst>
      <p:ext uri="{BB962C8B-B14F-4D97-AF65-F5344CB8AC3E}">
        <p14:creationId xmlns:p14="http://schemas.microsoft.com/office/powerpoint/2010/main" val="3148046075"/>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3" name="Rectangle 2"/>
          <p:cNvSpPr>
            <a:spLocks noGrp="1" noRot="1" noChangeAspect="1" noChangeArrowheads="1" noTextEdit="1"/>
          </p:cNvSpPr>
          <p:nvPr>
            <p:ph type="sldImg"/>
          </p:nvPr>
        </p:nvSpPr>
        <p:spPr>
          <a:xfrm>
            <a:off x="1068388" y="479425"/>
            <a:ext cx="1520825" cy="1141413"/>
          </a:xfrm>
          <a:ln/>
        </p:spPr>
      </p:sp>
      <p:sp>
        <p:nvSpPr>
          <p:cNvPr id="300034" name="Rectangle 3"/>
          <p:cNvSpPr>
            <a:spLocks noGrp="1" noChangeArrowheads="1"/>
          </p:cNvSpPr>
          <p:nvPr>
            <p:ph type="body" idx="1"/>
          </p:nvPr>
        </p:nvSpPr>
        <p:spPr>
          <a:xfrm>
            <a:off x="974725" y="1600200"/>
            <a:ext cx="5934075" cy="72802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600" dirty="0">
                <a:ea typeface="ヒラギノ角ゴ Pro W3" charset="0"/>
              </a:rPr>
              <a:t>We need more diversity of thought.  With more women entering the higher levels of business, we are seeing a shift in the way of doing business.  And I like it.</a:t>
            </a:r>
          </a:p>
          <a:p>
            <a:r>
              <a:rPr lang="en-US" sz="1600" dirty="0">
                <a:ea typeface="ヒラギノ角ゴ Pro W3" charset="0"/>
              </a:rPr>
              <a:t>The traditional male version of running a business, built upon a platform of competitiveness,  is now </a:t>
            </a:r>
            <a:r>
              <a:rPr lang="en-US" sz="1600" u="sng" dirty="0">
                <a:ea typeface="ヒラギノ角ゴ Pro W3" charset="0"/>
              </a:rPr>
              <a:t>evolving</a:t>
            </a:r>
            <a:r>
              <a:rPr lang="en-US" sz="1600" dirty="0">
                <a:ea typeface="ヒラギノ角ゴ Pro W3" charset="0"/>
              </a:rPr>
              <a:t>.</a:t>
            </a:r>
          </a:p>
          <a:p>
            <a:r>
              <a:rPr lang="en-US" sz="1600" u="sng" dirty="0">
                <a:ea typeface="ヒラギノ角ゴ Pro W3" charset="0"/>
              </a:rPr>
              <a:t>Collaboration</a:t>
            </a:r>
            <a:r>
              <a:rPr lang="en-US" sz="1600" dirty="0">
                <a:ea typeface="ヒラギノ角ゴ Pro W3" charset="0"/>
              </a:rPr>
              <a:t> is the new way of life in the business world.  Small businesses supporting each other rather than trying to buy out the </a:t>
            </a:r>
            <a:r>
              <a:rPr lang="en-US" sz="1600" dirty="0" smtClean="0">
                <a:ea typeface="ヒラギノ角ゴ Pro W3" charset="0"/>
              </a:rPr>
              <a:t>competition or acquire the supply line.</a:t>
            </a:r>
            <a:endParaRPr lang="en-US" sz="1600" dirty="0">
              <a:ea typeface="ヒラギノ角ゴ Pro W3" charset="0"/>
            </a:endParaRPr>
          </a:p>
          <a:p>
            <a:r>
              <a:rPr lang="en-US" sz="1600" dirty="0">
                <a:ea typeface="ヒラギノ角ゴ Pro W3" charset="0"/>
              </a:rPr>
              <a:t>So how does this affect what we are doing in the classroom?</a:t>
            </a:r>
          </a:p>
          <a:p>
            <a:r>
              <a:rPr lang="en-US" sz="1600" dirty="0">
                <a:ea typeface="ヒラギノ角ゴ Pro W3" charset="0"/>
              </a:rPr>
              <a:t>Our education system is set up to encourage students to compete with each other for the best grades, class rank, and the honor of being the valedictorian.  Is this preparing them for the future workplace?</a:t>
            </a:r>
          </a:p>
          <a:p>
            <a:r>
              <a:rPr lang="en-US" sz="1600" dirty="0">
                <a:ea typeface="ヒラギノ角ゴ Pro W3" charset="0"/>
              </a:rPr>
              <a:t>In schools, we have traditionally called collaboration </a:t>
            </a:r>
            <a:r>
              <a:rPr lang="ja-JP" altLang="en-US" sz="1600" dirty="0">
                <a:ea typeface="ヒラギノ角ゴ Pro W3" charset="0"/>
              </a:rPr>
              <a:t>“</a:t>
            </a:r>
            <a:r>
              <a:rPr lang="en-US" altLang="ja-JP" sz="1600" u="sng" dirty="0">
                <a:ea typeface="ヒラギノ角ゴ Pro W3" charset="0"/>
              </a:rPr>
              <a:t>cheating</a:t>
            </a:r>
            <a:r>
              <a:rPr lang="en-US" altLang="ja-JP" sz="1600" dirty="0">
                <a:ea typeface="ヒラギノ角ゴ Pro W3" charset="0"/>
              </a:rPr>
              <a:t>.</a:t>
            </a:r>
            <a:r>
              <a:rPr lang="ja-JP" altLang="en-US" sz="1600" dirty="0">
                <a:ea typeface="ヒラギノ角ゴ Pro W3" charset="0"/>
              </a:rPr>
              <a:t>”</a:t>
            </a:r>
            <a:endParaRPr lang="en-US" altLang="ja-JP" sz="1600" dirty="0">
              <a:ea typeface="ヒラギノ角ゴ Pro W3" charset="0"/>
            </a:endParaRPr>
          </a:p>
          <a:p>
            <a:r>
              <a:rPr lang="en-US" sz="1600" dirty="0">
                <a:ea typeface="ヒラギノ角ゴ Pro W3" charset="0"/>
              </a:rPr>
              <a:t>Kids </a:t>
            </a:r>
            <a:r>
              <a:rPr lang="en-US" sz="1600" u="sng" dirty="0">
                <a:ea typeface="ヒラギノ角ゴ Pro W3" charset="0"/>
              </a:rPr>
              <a:t>are</a:t>
            </a:r>
            <a:r>
              <a:rPr lang="en-US" sz="1600" dirty="0">
                <a:ea typeface="ヒラギノ角ゴ Pro W3" charset="0"/>
              </a:rPr>
              <a:t> collaborating with each other on their smart phones, but rather </a:t>
            </a:r>
            <a:r>
              <a:rPr lang="en-US" sz="1600" dirty="0" smtClean="0">
                <a:ea typeface="ヒラギノ角ゴ Pro W3" charset="0"/>
              </a:rPr>
              <a:t>than </a:t>
            </a:r>
            <a:r>
              <a:rPr lang="en-US" sz="1600" dirty="0">
                <a:ea typeface="ヒラギノ角ゴ Pro W3" charset="0"/>
              </a:rPr>
              <a:t>trying to </a:t>
            </a:r>
            <a:r>
              <a:rPr lang="en-US" sz="1600" u="sng" dirty="0">
                <a:ea typeface="ヒラギノ角ゴ Pro W3" charset="0"/>
              </a:rPr>
              <a:t>stop</a:t>
            </a:r>
            <a:r>
              <a:rPr lang="en-US" sz="1600" dirty="0">
                <a:ea typeface="ヒラギノ角ゴ Pro W3" charset="0"/>
              </a:rPr>
              <a:t> it, we should be </a:t>
            </a:r>
            <a:r>
              <a:rPr lang="en-US" sz="1600" u="sng" dirty="0">
                <a:ea typeface="ヒラギノ角ゴ Pro W3" charset="0"/>
              </a:rPr>
              <a:t>encouraging</a:t>
            </a:r>
            <a:r>
              <a:rPr lang="en-US" sz="1600" dirty="0">
                <a:ea typeface="ヒラギノ角ゴ Pro W3" charset="0"/>
              </a:rPr>
              <a:t> it. </a:t>
            </a:r>
          </a:p>
          <a:p>
            <a:r>
              <a:rPr lang="en-US" sz="1600" dirty="0">
                <a:ea typeface="ヒラギノ角ゴ Pro W3" charset="0"/>
              </a:rPr>
              <a:t>And we should be teaching them the </a:t>
            </a:r>
            <a:r>
              <a:rPr lang="en-US" sz="1600" u="sng" dirty="0">
                <a:ea typeface="ヒラギノ角ゴ Pro W3" charset="0"/>
              </a:rPr>
              <a:t>proper</a:t>
            </a:r>
            <a:r>
              <a:rPr lang="en-US" sz="1600" dirty="0">
                <a:ea typeface="ヒラギノ角ゴ Pro W3" charset="0"/>
              </a:rPr>
              <a:t> way of using technology and the </a:t>
            </a:r>
            <a:r>
              <a:rPr lang="en-US" sz="1600" u="sng" dirty="0">
                <a:ea typeface="ヒラギノ角ゴ Pro W3" charset="0"/>
              </a:rPr>
              <a:t>proper</a:t>
            </a:r>
            <a:r>
              <a:rPr lang="en-US" sz="1600" dirty="0">
                <a:ea typeface="ヒラギノ角ゴ Pro W3" charset="0"/>
              </a:rPr>
              <a:t> way of collaborating that brings about </a:t>
            </a:r>
            <a:r>
              <a:rPr lang="en-US" sz="1600" u="sng" dirty="0">
                <a:ea typeface="ヒラギノ角ゴ Pro W3" charset="0"/>
              </a:rPr>
              <a:t>synergistic </a:t>
            </a:r>
            <a:r>
              <a:rPr lang="en-US" sz="1600" dirty="0">
                <a:ea typeface="ヒラギノ角ゴ Pro W3" charset="0"/>
              </a:rPr>
              <a:t>results.  </a:t>
            </a:r>
          </a:p>
          <a:p>
            <a:r>
              <a:rPr lang="en-US" sz="1600" dirty="0">
                <a:ea typeface="ヒラギノ角ゴ Pro W3" charset="0"/>
              </a:rPr>
              <a:t>We need to change the focus from </a:t>
            </a:r>
            <a:r>
              <a:rPr lang="en-US" sz="1600" u="sng" dirty="0">
                <a:ea typeface="ヒラギノ角ゴ Pro W3" charset="0"/>
              </a:rPr>
              <a:t>self-centered </a:t>
            </a:r>
            <a:r>
              <a:rPr lang="en-US" sz="1600" dirty="0">
                <a:ea typeface="ヒラギノ角ゴ Pro W3" charset="0"/>
              </a:rPr>
              <a:t>learning to </a:t>
            </a:r>
            <a:r>
              <a:rPr lang="en-US" sz="1600" u="sng" dirty="0">
                <a:ea typeface="ヒラギノ角ゴ Pro W3" charset="0"/>
              </a:rPr>
              <a:t>group-centere</a:t>
            </a:r>
            <a:r>
              <a:rPr lang="en-US" sz="1600" dirty="0">
                <a:ea typeface="ヒラギノ角ゴ Pro W3" charset="0"/>
              </a:rPr>
              <a:t>d learning.</a:t>
            </a:r>
          </a:p>
          <a:p>
            <a:r>
              <a:rPr lang="en-US" sz="1600" dirty="0">
                <a:ea typeface="ヒラギノ角ゴ Pro W3" charset="0"/>
              </a:rPr>
              <a:t>From individuals doing great on </a:t>
            </a:r>
            <a:r>
              <a:rPr lang="en-US" sz="1600" u="sng" dirty="0">
                <a:ea typeface="ヒラギノ角ゴ Pro W3" charset="0"/>
              </a:rPr>
              <a:t>individualized</a:t>
            </a:r>
            <a:r>
              <a:rPr lang="en-US" sz="1600" dirty="0">
                <a:ea typeface="ヒラギノ角ゴ Pro W3" charset="0"/>
              </a:rPr>
              <a:t> assessments to students working </a:t>
            </a:r>
            <a:r>
              <a:rPr lang="en-US" sz="1600" u="sng" dirty="0">
                <a:ea typeface="ヒラギノ角ゴ Pro W3" charset="0"/>
              </a:rPr>
              <a:t>together</a:t>
            </a:r>
            <a:r>
              <a:rPr lang="en-US" sz="1600" dirty="0">
                <a:ea typeface="ヒラギノ角ゴ Pro W3" charset="0"/>
              </a:rPr>
              <a:t> to solve a </a:t>
            </a:r>
            <a:r>
              <a:rPr lang="en-US" sz="1600" u="sng" dirty="0">
                <a:ea typeface="ヒラギノ角ゴ Pro W3" charset="0"/>
              </a:rPr>
              <a:t>relevant problem</a:t>
            </a:r>
            <a:r>
              <a:rPr lang="en-US" sz="1600" dirty="0">
                <a:ea typeface="ヒラギノ角ゴ Pro W3" charset="0"/>
              </a:rPr>
              <a:t>.</a:t>
            </a:r>
          </a:p>
          <a:p>
            <a:r>
              <a:rPr lang="en-US" sz="1600" dirty="0">
                <a:ea typeface="ヒラギノ角ゴ Pro W3" charset="0"/>
              </a:rPr>
              <a:t>We need to </a:t>
            </a:r>
            <a:r>
              <a:rPr lang="en-US" sz="1600" u="sng" dirty="0">
                <a:ea typeface="ヒラギノ角ゴ Pro W3" charset="0"/>
              </a:rPr>
              <a:t>change</a:t>
            </a:r>
            <a:r>
              <a:rPr lang="en-US" sz="1600" dirty="0">
                <a:ea typeface="ヒラギノ角ゴ Pro W3" charset="0"/>
              </a:rPr>
              <a:t> our schools to reflect this change in the work environment.</a:t>
            </a:r>
          </a:p>
          <a:p>
            <a:r>
              <a:rPr lang="en-US" sz="1600" dirty="0">
                <a:ea typeface="ヒラギノ角ゴ Pro W3" charset="0"/>
              </a:rPr>
              <a:t>This </a:t>
            </a:r>
            <a:r>
              <a:rPr lang="en-US" sz="1600" u="sng" dirty="0">
                <a:ea typeface="ヒラギノ角ゴ Pro W3" charset="0"/>
              </a:rPr>
              <a:t>is</a:t>
            </a:r>
            <a:r>
              <a:rPr lang="en-US" sz="1600" dirty="0">
                <a:ea typeface="ヒラギノ角ゴ Pro W3" charset="0"/>
              </a:rPr>
              <a:t> assuming that one of the purposes of education is to prepare kids for the workplace.</a:t>
            </a:r>
          </a:p>
          <a:p>
            <a:endParaRPr lang="en-US" sz="1600" dirty="0">
              <a:ea typeface="ヒラギノ角ゴ Pro W3" charset="0"/>
            </a:endParaRPr>
          </a:p>
        </p:txBody>
      </p:sp>
      <p:sp>
        <p:nvSpPr>
          <p:cNvPr id="300035" name="Rectangle 7"/>
          <p:cNvSpPr txBox="1">
            <a:spLocks noGrp="1" noChangeArrowheads="1"/>
          </p:cNvSpPr>
          <p:nvPr/>
        </p:nvSpPr>
        <p:spPr bwMode="auto">
          <a:xfrm>
            <a:off x="4144963" y="9121775"/>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BD980401-2E6B-5440-B0CD-427F4301A91F}" type="slidenum">
              <a:rPr lang="en-US" sz="1300"/>
              <a:pPr algn="r"/>
              <a:t>102</a:t>
            </a:fld>
            <a:endParaRPr lang="en-US" sz="1300"/>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North Carolina ranks No. 3 for growth in women entrepreneurship</a:t>
            </a:r>
          </a:p>
          <a:p>
            <a:endParaRPr lang="en-US" dirty="0" smtClean="0"/>
          </a:p>
          <a:p>
            <a:r>
              <a:rPr lang="en-US" dirty="0" smtClean="0"/>
              <a:t>The number of women-owned businesses has increased 68 percent since 1997.</a:t>
            </a:r>
          </a:p>
          <a:p>
            <a:endParaRPr lang="en-US" dirty="0" smtClean="0"/>
          </a:p>
          <a:p>
            <a:r>
              <a:rPr lang="en-US" dirty="0" smtClean="0"/>
              <a:t>Entrepreneurship, or starting your own business, is what is building the economy.</a:t>
            </a:r>
          </a:p>
          <a:p>
            <a:endParaRPr lang="en-US" dirty="0" smtClean="0"/>
          </a:p>
          <a:p>
            <a:r>
              <a:rPr lang="en-US" dirty="0" smtClean="0"/>
              <a:t>But when someone walks into a </a:t>
            </a:r>
            <a:r>
              <a:rPr lang="en-US" dirty="0" err="1" smtClean="0"/>
              <a:t>NCWorks</a:t>
            </a:r>
            <a:r>
              <a:rPr lang="en-US" dirty="0" smtClean="0"/>
              <a:t> Career Center and says they need a job, it’s hard to tell them to become an entrepreneur.</a:t>
            </a:r>
          </a:p>
          <a:p>
            <a:endParaRPr lang="en-US" dirty="0" smtClean="0"/>
          </a:p>
          <a:p>
            <a:endParaRPr lang="en-US" dirty="0" smtClean="0"/>
          </a:p>
          <a:p>
            <a:r>
              <a:rPr lang="en-US" dirty="0" smtClean="0"/>
              <a:t>=====</a:t>
            </a:r>
          </a:p>
          <a:p>
            <a:r>
              <a:rPr lang="en-US" dirty="0" smtClean="0"/>
              <a:t>http://www.bizjournals.com/triangle/blog/2014/03/north-carolina-ranks-no-3-for-growth-in-women.html?ana=e_du_pap&amp;s=article_du&amp;ed=2014-03-31 </a:t>
            </a:r>
          </a:p>
          <a:p>
            <a:endParaRPr lang="en-US" dirty="0" smtClean="0"/>
          </a:p>
          <a:p>
            <a:r>
              <a:rPr lang="en-US" dirty="0" smtClean="0"/>
              <a:t>Mar 28, 2014, 4:45pm EDT Updated: Mar 28, 2014, 4:57pm EDT</a:t>
            </a:r>
          </a:p>
          <a:p>
            <a:endParaRPr lang="en-US" dirty="0" smtClean="0"/>
          </a:p>
          <a:p>
            <a:r>
              <a:rPr lang="en-US" dirty="0" smtClean="0"/>
              <a:t>North Carolina ranks No. 3 for growth in women entrepreneurship</a:t>
            </a:r>
          </a:p>
          <a:p>
            <a:endParaRPr lang="en-US" dirty="0" smtClean="0"/>
          </a:p>
          <a:p>
            <a:r>
              <a:rPr lang="en-US" dirty="0" smtClean="0"/>
              <a:t>In North Carolina, women own 267,800 firms and employ 268,300 people, according to a new report from American Express OPEN, which ranks the state third in the growth of women-owned firms over the last 17 years.</a:t>
            </a:r>
          </a:p>
          <a:p>
            <a:endParaRPr lang="en-US" dirty="0" smtClean="0"/>
          </a:p>
          <a:p>
            <a:r>
              <a:rPr lang="en-US" dirty="0" smtClean="0"/>
              <a:t>The number of women-owned businesses has increased 68 percent since 1997, the report says, while women-owned businesses in 2007 generated $32 million in sales, a figure that grew to $35.9 million in 2014.</a:t>
            </a:r>
          </a:p>
          <a:p>
            <a:endParaRPr lang="en-US" dirty="0" smtClean="0"/>
          </a:p>
          <a:p>
            <a:r>
              <a:rPr lang="en-US" dirty="0" smtClean="0"/>
              <a:t>The report shows an estimated 1,288 women start new businesses every day, which is double the rate from three years ago. There are more than 9.1 million women-owned businesses in the United States, compared to 8.6 million in 2013. These businesses generate more than $1.4 trillion in revenues, employ 7.9 million people and account for 30 percent of all enterprises.</a:t>
            </a:r>
          </a:p>
          <a:p>
            <a:endParaRPr lang="en-US" dirty="0" smtClean="0"/>
          </a:p>
          <a:p>
            <a:r>
              <a:rPr lang="en-US" dirty="0" smtClean="0"/>
              <a:t>"The report clearly shows that women are choosing the path of entrepreneurship at record rates," said Randi </a:t>
            </a:r>
            <a:r>
              <a:rPr lang="en-US" dirty="0" err="1" smtClean="0"/>
              <a:t>Schochet</a:t>
            </a:r>
            <a:r>
              <a:rPr lang="en-US" dirty="0" smtClean="0"/>
              <a:t>, vice president of brand strategy and activation, American Express OPEN. "Imagine the economic impact if more of these new ventures were transformed into thriving businesses. This is why American Express OPEN remains so passionately dedicated to helping women entrepreneurs become successful business owners."</a:t>
            </a:r>
            <a:endParaRPr lang="en-US" dirty="0"/>
          </a:p>
        </p:txBody>
      </p:sp>
      <p:sp>
        <p:nvSpPr>
          <p:cNvPr id="4" name="Slide Number Placeholder 3"/>
          <p:cNvSpPr>
            <a:spLocks noGrp="1"/>
          </p:cNvSpPr>
          <p:nvPr>
            <p:ph type="sldNum" sz="quarter" idx="10"/>
          </p:nvPr>
        </p:nvSpPr>
        <p:spPr/>
        <p:txBody>
          <a:bodyPr/>
          <a:lstStyle/>
          <a:p>
            <a:pPr>
              <a:defRPr/>
            </a:pPr>
            <a:fld id="{E595AFB6-591D-6147-886F-35FF617A7290}" type="slidenum">
              <a:rPr lang="en-US" smtClean="0"/>
              <a:pPr>
                <a:defRPr/>
              </a:pPr>
              <a:t>103</a:t>
            </a:fld>
            <a:endParaRPr lang="en-US"/>
          </a:p>
        </p:txBody>
      </p:sp>
    </p:spTree>
    <p:extLst>
      <p:ext uri="{BB962C8B-B14F-4D97-AF65-F5344CB8AC3E}">
        <p14:creationId xmlns:p14="http://schemas.microsoft.com/office/powerpoint/2010/main" val="3174414391"/>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1" name="Slide Image Placeholder 1"/>
          <p:cNvSpPr>
            <a:spLocks noGrp="1" noRot="1" noChangeAspect="1"/>
          </p:cNvSpPr>
          <p:nvPr>
            <p:ph type="sldImg"/>
          </p:nvPr>
        </p:nvSpPr>
        <p:spPr>
          <a:xfrm>
            <a:off x="1257300" y="720725"/>
            <a:ext cx="3001963" cy="2251075"/>
          </a:xfrm>
          <a:ln/>
        </p:spPr>
      </p:sp>
      <p:sp>
        <p:nvSpPr>
          <p:cNvPr id="302082" name="Notes Placeholder 2"/>
          <p:cNvSpPr>
            <a:spLocks noGrp="1"/>
          </p:cNvSpPr>
          <p:nvPr>
            <p:ph type="body" idx="1"/>
          </p:nvPr>
        </p:nvSpPr>
        <p:spPr>
          <a:xfrm>
            <a:off x="974725" y="3124200"/>
            <a:ext cx="5365750" cy="57562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600" dirty="0">
                <a:ea typeface="ヒラギノ角ゴ Pro W3" charset="0"/>
              </a:rPr>
              <a:t>Speaking of Collaboration, </a:t>
            </a:r>
          </a:p>
          <a:p>
            <a:endParaRPr lang="en-US" sz="1600" dirty="0">
              <a:ea typeface="ヒラギノ角ゴ Pro W3" charset="0"/>
            </a:endParaRPr>
          </a:p>
          <a:p>
            <a:r>
              <a:rPr lang="en-US" sz="1600" dirty="0">
                <a:ea typeface="ヒラギノ角ゴ Pro W3" charset="0"/>
              </a:rPr>
              <a:t>Here is a middle school engineering class that is designing a prosthetic hand for a classmate -- who wants to be a cheerleader, -- but couldn’t hold the pompoms.</a:t>
            </a:r>
          </a:p>
          <a:p>
            <a:endParaRPr lang="en-US" sz="1600" dirty="0">
              <a:ea typeface="ヒラギノ角ゴ Pro W3" charset="0"/>
            </a:endParaRPr>
          </a:p>
          <a:p>
            <a:r>
              <a:rPr lang="en-US" sz="1600" dirty="0">
                <a:ea typeface="ヒラギノ角ゴ Pro W3" charset="0"/>
              </a:rPr>
              <a:t>So far they have built a working prototype of a finger.  </a:t>
            </a:r>
          </a:p>
          <a:p>
            <a:endParaRPr lang="en-US" sz="1600" dirty="0">
              <a:ea typeface="ヒラギノ角ゴ Pro W3" charset="0"/>
            </a:endParaRPr>
          </a:p>
          <a:p>
            <a:r>
              <a:rPr lang="en-US" sz="1600" dirty="0">
                <a:ea typeface="ヒラギノ角ゴ Pro W3" charset="0"/>
              </a:rPr>
              <a:t>This class is not about kids individually learning engineering principles and then releasing them on a </a:t>
            </a:r>
            <a:r>
              <a:rPr lang="en-US" sz="1600" dirty="0" smtClean="0">
                <a:ea typeface="ヒラギノ角ゴ Pro W3" charset="0"/>
              </a:rPr>
              <a:t>summative assessment.  </a:t>
            </a:r>
            <a:endParaRPr lang="en-US" sz="1600" dirty="0">
              <a:ea typeface="ヒラギノ角ゴ Pro W3" charset="0"/>
            </a:endParaRPr>
          </a:p>
          <a:p>
            <a:r>
              <a:rPr lang="en-US" sz="1600" dirty="0">
                <a:ea typeface="ヒラギノ角ゴ Pro W3" charset="0"/>
              </a:rPr>
              <a:t>It’s about kids working together as a team to solve a </a:t>
            </a:r>
            <a:r>
              <a:rPr lang="en-US" sz="1600" dirty="0" smtClean="0">
                <a:ea typeface="ヒラギノ角ゴ Pro W3" charset="0"/>
              </a:rPr>
              <a:t>real, and personal </a:t>
            </a:r>
            <a:r>
              <a:rPr lang="en-US" sz="1600" dirty="0">
                <a:ea typeface="ヒラギノ角ゴ Pro W3" charset="0"/>
              </a:rPr>
              <a:t>problem that does not have a textbook answer</a:t>
            </a:r>
            <a:r>
              <a:rPr lang="en-US" sz="1600" dirty="0" smtClean="0">
                <a:ea typeface="ヒラギノ角ゴ Pro W3" charset="0"/>
              </a:rPr>
              <a:t>.</a:t>
            </a:r>
          </a:p>
          <a:p>
            <a:endParaRPr lang="en-US" sz="1600" dirty="0">
              <a:ea typeface="ヒラギノ角ゴ Pro W3" charset="0"/>
            </a:endParaRPr>
          </a:p>
          <a:p>
            <a:r>
              <a:rPr lang="en-US" sz="1600" u="sng" dirty="0">
                <a:ea typeface="ヒラギノ角ゴ Pro W3" charset="0"/>
              </a:rPr>
              <a:t>This</a:t>
            </a:r>
            <a:r>
              <a:rPr lang="en-US" sz="1600" dirty="0">
                <a:ea typeface="ヒラギノ角ゴ Pro W3" charset="0"/>
              </a:rPr>
              <a:t> is what the business community is looking for. They want new recruits that can work in </a:t>
            </a:r>
            <a:r>
              <a:rPr lang="en-US" sz="1600" u="sng" dirty="0">
                <a:ea typeface="ヒラギノ角ゴ Pro W3" charset="0"/>
              </a:rPr>
              <a:t>teams</a:t>
            </a:r>
            <a:r>
              <a:rPr lang="en-US" sz="1600" dirty="0">
                <a:ea typeface="ヒラギノ角ゴ Pro W3" charset="0"/>
              </a:rPr>
              <a:t> to solve </a:t>
            </a:r>
            <a:r>
              <a:rPr lang="en-US" sz="1600" u="sng" dirty="0">
                <a:ea typeface="ヒラギノ角ゴ Pro W3" charset="0"/>
              </a:rPr>
              <a:t>new</a:t>
            </a:r>
            <a:r>
              <a:rPr lang="en-US" sz="1600" dirty="0">
                <a:ea typeface="ヒラギノ角ゴ Pro W3" charset="0"/>
              </a:rPr>
              <a:t> problems.</a:t>
            </a:r>
          </a:p>
          <a:p>
            <a:endParaRPr lang="en-US" sz="1600" dirty="0">
              <a:ea typeface="ヒラギノ角ゴ Pro W3" charset="0"/>
            </a:endParaRPr>
          </a:p>
          <a:p>
            <a:endParaRPr lang="en-US" sz="1600" dirty="0">
              <a:ea typeface="ヒラギノ角ゴ Pro W3" charset="0"/>
            </a:endParaRPr>
          </a:p>
          <a:p>
            <a:endParaRPr lang="en-US" sz="1600" dirty="0">
              <a:ea typeface="ヒラギノ角ゴ Pro W3" charset="0"/>
            </a:endParaRPr>
          </a:p>
          <a:p>
            <a:r>
              <a:rPr lang="en-US" sz="1600" dirty="0">
                <a:ea typeface="ヒラギノ角ゴ Pro W3" charset="0"/>
              </a:rPr>
              <a:t>====</a:t>
            </a:r>
          </a:p>
          <a:p>
            <a:r>
              <a:rPr lang="en-US" sz="1600" dirty="0">
                <a:ea typeface="ヒラギノ角ゴ Pro W3" charset="0"/>
              </a:rPr>
              <a:t>http://</a:t>
            </a:r>
            <a:r>
              <a:rPr lang="en-US" sz="1600" dirty="0" err="1">
                <a:ea typeface="ヒラギノ角ゴ Pro W3" charset="0"/>
              </a:rPr>
              <a:t>www.sj-r.com</a:t>
            </a:r>
            <a:r>
              <a:rPr lang="en-US" sz="1600" dirty="0">
                <a:ea typeface="ヒラギノ角ゴ Pro W3" charset="0"/>
              </a:rPr>
              <a:t>/article/20131230/ENTERTAINMENTLIFE/131239999/10298/LIFESTYLE</a:t>
            </a:r>
          </a:p>
          <a:p>
            <a:endParaRPr lang="en-US" sz="1600" dirty="0">
              <a:ea typeface="ヒラギノ角ゴ Pro W3" charset="0"/>
            </a:endParaRPr>
          </a:p>
          <a:p>
            <a:r>
              <a:rPr lang="en-US" sz="1600" dirty="0">
                <a:ea typeface="ヒラギノ角ゴ Pro W3" charset="0"/>
              </a:rPr>
              <a:t>Students build prosthetic hand for classmate</a:t>
            </a:r>
          </a:p>
          <a:p>
            <a:endParaRPr lang="en-US" sz="1600" dirty="0">
              <a:ea typeface="ヒラギノ角ゴ Pro W3" charset="0"/>
            </a:endParaRPr>
          </a:p>
          <a:p>
            <a:r>
              <a:rPr lang="en-US" sz="1600" dirty="0">
                <a:ea typeface="ヒラギノ角ゴ Pro W3" charset="0"/>
              </a:rPr>
              <a:t>By Amy </a:t>
            </a:r>
            <a:r>
              <a:rPr lang="en-US" sz="1600" dirty="0" err="1">
                <a:ea typeface="ヒラギノ角ゴ Pro W3" charset="0"/>
              </a:rPr>
              <a:t>Scalf</a:t>
            </a:r>
            <a:endParaRPr lang="en-US" sz="1600" dirty="0">
              <a:ea typeface="ヒラギノ角ゴ Pro W3" charset="0"/>
            </a:endParaRPr>
          </a:p>
          <a:p>
            <a:r>
              <a:rPr lang="en-US" sz="1600" dirty="0">
                <a:ea typeface="ヒラギノ角ゴ Pro W3" charset="0"/>
              </a:rPr>
              <a:t>The Kentucky Enquirer</a:t>
            </a:r>
          </a:p>
          <a:p>
            <a:r>
              <a:rPr lang="en-US" sz="1600" dirty="0">
                <a:ea typeface="ヒラギノ角ゴ Pro W3" charset="0"/>
              </a:rPr>
              <a:t>Posted Dec. 30, 2013 @ 9:50 pm</a:t>
            </a:r>
          </a:p>
          <a:p>
            <a:r>
              <a:rPr lang="en-US" sz="1600" dirty="0">
                <a:ea typeface="ヒラギノ角ゴ Pro W3" charset="0"/>
              </a:rPr>
              <a:t>Dec 30, 2013 at 11:27 PM</a:t>
            </a:r>
          </a:p>
          <a:p>
            <a:endParaRPr lang="en-US" sz="1600" dirty="0">
              <a:ea typeface="ヒラギノ角ゴ Pro W3" charset="0"/>
            </a:endParaRPr>
          </a:p>
          <a:p>
            <a:r>
              <a:rPr lang="en-US" sz="1600" dirty="0">
                <a:ea typeface="ヒラギノ角ゴ Pro W3" charset="0"/>
              </a:rPr>
              <a:t>    EDGEWOOD, Ky. (AP) — A Turkey Foot Middle School engineering class is working on a unique hands-on project.</a:t>
            </a:r>
          </a:p>
          <a:p>
            <a:endParaRPr lang="en-US" sz="1600" dirty="0">
              <a:ea typeface="ヒラギノ角ゴ Pro W3" charset="0"/>
            </a:endParaRPr>
          </a:p>
          <a:p>
            <a:r>
              <a:rPr lang="en-US" sz="1600" dirty="0">
                <a:ea typeface="ヒラギノ角ゴ Pro W3" charset="0"/>
              </a:rPr>
              <a:t>    Teacher Dwayne Humphrey teaches sixth- and seventh-graders how to use engineering design and modeling software, starting with toys and video games, then moving into biomedical design in the eighth grade.</a:t>
            </a:r>
          </a:p>
          <a:p>
            <a:endParaRPr lang="en-US" sz="1600" dirty="0">
              <a:ea typeface="ヒラギノ角ゴ Pro W3" charset="0"/>
            </a:endParaRPr>
          </a:p>
          <a:p>
            <a:r>
              <a:rPr lang="en-US" sz="1600" dirty="0">
                <a:ea typeface="ヒラギノ角ゴ Pro W3" charset="0"/>
              </a:rPr>
              <a:t>    This year, his older students are using those skills and a 3-D printer to build a prosthetic hand for a fellow student who was born without the lower part of her left arm.</a:t>
            </a:r>
          </a:p>
          <a:p>
            <a:endParaRPr lang="en-US" sz="1600" dirty="0">
              <a:ea typeface="ヒラギノ角ゴ Pro W3" charset="0"/>
            </a:endParaRPr>
          </a:p>
          <a:p>
            <a:r>
              <a:rPr lang="en-US" sz="1600" dirty="0">
                <a:ea typeface="ヒラギノ角ゴ Pro W3" charset="0"/>
              </a:rPr>
              <a:t>    “Each year, the students make some kind of prosthetic, a leg or a hand, and someone has to walk on the leg or use the hand to do specific tasks. My students have the skills and ability to do this, but they’re not medical professionals. We’re not licensed to create prosthetics for students,” said Humphrey. “Instead of making something that would just be discarded, I thought, ‘Why can’t we find someone who could really use this?’”</a:t>
            </a:r>
          </a:p>
          <a:p>
            <a:endParaRPr lang="en-US" sz="1600" dirty="0">
              <a:ea typeface="ヒラギノ角ゴ Pro W3" charset="0"/>
            </a:endParaRPr>
          </a:p>
          <a:p>
            <a:endParaRPr lang="en-US" sz="1600" dirty="0">
              <a:ea typeface="ヒラギノ角ゴ Pro W3" charset="0"/>
            </a:endParaRPr>
          </a:p>
          <a:p>
            <a:r>
              <a:rPr lang="en-US" sz="1600" dirty="0">
                <a:ea typeface="ヒラギノ角ゴ Pro W3" charset="0"/>
              </a:rPr>
              <a:t>    Then, a new seventh-grade student enrolled at the school.</a:t>
            </a:r>
          </a:p>
          <a:p>
            <a:endParaRPr lang="en-US" sz="1600" dirty="0">
              <a:ea typeface="ヒラギノ角ゴ Pro W3" charset="0"/>
            </a:endParaRPr>
          </a:p>
          <a:p>
            <a:r>
              <a:rPr lang="en-US" sz="1600" dirty="0">
                <a:ea typeface="ヒラギノ角ゴ Pro W3" charset="0"/>
              </a:rPr>
              <a:t>    When </a:t>
            </a:r>
            <a:r>
              <a:rPr lang="en-US" sz="1600" dirty="0" err="1">
                <a:ea typeface="ヒラギノ角ゴ Pro W3" charset="0"/>
              </a:rPr>
              <a:t>Makayla</a:t>
            </a:r>
            <a:r>
              <a:rPr lang="en-US" sz="1600" dirty="0">
                <a:ea typeface="ヒラギノ角ゴ Pro W3" charset="0"/>
              </a:rPr>
              <a:t> Murphy entered Humphrey’s engineering class, the teacher noticed she has only one hand.</a:t>
            </a:r>
          </a:p>
          <a:p>
            <a:endParaRPr lang="en-US" sz="1600" dirty="0">
              <a:ea typeface="ヒラギノ角ゴ Pro W3" charset="0"/>
            </a:endParaRPr>
          </a:p>
          <a:p>
            <a:r>
              <a:rPr lang="en-US" sz="1600" dirty="0">
                <a:ea typeface="ヒラギノ角ゴ Pro W3" charset="0"/>
              </a:rPr>
              <a:t>    </a:t>
            </a:r>
            <a:r>
              <a:rPr lang="en-US" sz="1600" dirty="0" err="1">
                <a:ea typeface="ヒラギノ角ゴ Pro W3" charset="0"/>
              </a:rPr>
              <a:t>Makayla</a:t>
            </a:r>
            <a:r>
              <a:rPr lang="en-US" sz="1600" dirty="0">
                <a:ea typeface="ヒラギノ角ゴ Pro W3" charset="0"/>
              </a:rPr>
              <a:t> was born without the lower part of her left arm, and she quickly agreed to be the model for the eighth-grade class project.</a:t>
            </a:r>
          </a:p>
          <a:p>
            <a:endParaRPr lang="en-US" sz="1600" dirty="0">
              <a:ea typeface="ヒラギノ角ゴ Pro W3" charset="0"/>
            </a:endParaRPr>
          </a:p>
          <a:p>
            <a:r>
              <a:rPr lang="en-US" sz="1600" dirty="0">
                <a:ea typeface="ヒラギノ角ゴ Pro W3" charset="0"/>
              </a:rPr>
              <a:t>    “I have difficulties getting dressed and carrying books and stuff,” she said.</a:t>
            </a:r>
          </a:p>
          <a:p>
            <a:endParaRPr lang="en-US" sz="1600" dirty="0">
              <a:ea typeface="ヒラギノ角ゴ Pro W3" charset="0"/>
            </a:endParaRPr>
          </a:p>
          <a:p>
            <a:r>
              <a:rPr lang="en-US" sz="1600" dirty="0">
                <a:ea typeface="ヒラギノ角ゴ Pro W3" charset="0"/>
              </a:rPr>
              <a:t>    She wanted to be a cheerleader, but said she couldn’t hold the pompoms.</a:t>
            </a:r>
          </a:p>
          <a:p>
            <a:endParaRPr lang="en-US" sz="1600" dirty="0">
              <a:ea typeface="ヒラギノ角ゴ Pro W3" charset="0"/>
            </a:endParaRPr>
          </a:p>
          <a:p>
            <a:r>
              <a:rPr lang="en-US" sz="1600" dirty="0">
                <a:ea typeface="ヒラギノ角ゴ Pro W3" charset="0"/>
              </a:rPr>
              <a:t>    “I’m really excited about it because having an arm that can actually move is going to be really cool,” </a:t>
            </a:r>
            <a:r>
              <a:rPr lang="en-US" sz="1600" dirty="0" err="1">
                <a:ea typeface="ヒラギノ角ゴ Pro W3" charset="0"/>
              </a:rPr>
              <a:t>Makayla</a:t>
            </a:r>
            <a:r>
              <a:rPr lang="en-US" sz="1600" dirty="0">
                <a:ea typeface="ヒラギノ角ゴ Pro W3" charset="0"/>
              </a:rPr>
              <a:t> said.</a:t>
            </a:r>
          </a:p>
          <a:p>
            <a:endParaRPr lang="en-US" sz="1600" dirty="0">
              <a:ea typeface="ヒラギノ角ゴ Pro W3" charset="0"/>
            </a:endParaRPr>
          </a:p>
          <a:p>
            <a:r>
              <a:rPr lang="en-US" sz="1600" dirty="0">
                <a:ea typeface="ヒラギノ角ゴ Pro W3" charset="0"/>
              </a:rPr>
              <a:t>    “We’re on a journey here. We don’t know how it’s going to end. We do know we’re going to give it our best effort and it’s coming together pretty nicely,” said Humphrey. “It’s incredible how quickly things are changing. As we look into the future, we realize we haven’t seen anything yet.”</a:t>
            </a:r>
          </a:p>
          <a:p>
            <a:endParaRPr lang="en-US" sz="1600" dirty="0">
              <a:ea typeface="ヒラギノ角ゴ Pro W3" charset="0"/>
            </a:endParaRPr>
          </a:p>
          <a:p>
            <a:r>
              <a:rPr lang="en-US" sz="1600" dirty="0">
                <a:ea typeface="ヒラギノ角ゴ Pro W3" charset="0"/>
              </a:rPr>
              <a:t>    He also said the project has sparked a special interest among the students.</a:t>
            </a:r>
          </a:p>
          <a:p>
            <a:endParaRPr lang="en-US" sz="1600" dirty="0">
              <a:ea typeface="ヒラギノ角ゴ Pro W3" charset="0"/>
            </a:endParaRPr>
          </a:p>
          <a:p>
            <a:r>
              <a:rPr lang="en-US" sz="1600" dirty="0">
                <a:ea typeface="ヒラギノ角ゴ Pro W3" charset="0"/>
              </a:rPr>
              <a:t>    “Middle-</a:t>
            </a:r>
            <a:r>
              <a:rPr lang="en-US" sz="1600" dirty="0" err="1">
                <a:ea typeface="ヒラギノ角ゴ Pro W3" charset="0"/>
              </a:rPr>
              <a:t>schoolers</a:t>
            </a:r>
            <a:r>
              <a:rPr lang="en-US" sz="1600" dirty="0">
                <a:ea typeface="ヒラギノ角ゴ Pro W3" charset="0"/>
              </a:rPr>
              <a:t> want to influence the world and they get frustrated over lack of control in their lives. With this project, they get to change someone’s real life. There’s a real opportunity in class to design lessons that have real-world connections,” Humphrey said. “Around the world, kids between the ages of 11-14 are adding to the well of human knowledge and invention. We’re trying to engage students in work that is meaningful.”</a:t>
            </a:r>
          </a:p>
          <a:p>
            <a:endParaRPr lang="en-US" sz="1600" dirty="0">
              <a:ea typeface="ヒラギノ角ゴ Pro W3" charset="0"/>
            </a:endParaRPr>
          </a:p>
          <a:p>
            <a:r>
              <a:rPr lang="en-US" sz="1600" dirty="0">
                <a:ea typeface="ヒラギノ角ゴ Pro W3" charset="0"/>
              </a:rPr>
              <a:t>    Josh </a:t>
            </a:r>
            <a:r>
              <a:rPr lang="en-US" sz="1600" dirty="0" err="1">
                <a:ea typeface="ヒラギノ角ゴ Pro W3" charset="0"/>
              </a:rPr>
              <a:t>Suedkamp</a:t>
            </a:r>
            <a:r>
              <a:rPr lang="en-US" sz="1600" dirty="0">
                <a:ea typeface="ヒラギノ角ゴ Pro W3" charset="0"/>
              </a:rPr>
              <a:t> and Malachi Pike said that’s exactly why they like this project.</a:t>
            </a:r>
          </a:p>
          <a:p>
            <a:endParaRPr lang="en-US" sz="1600" dirty="0">
              <a:ea typeface="ヒラギノ角ゴ Pro W3" charset="0"/>
            </a:endParaRPr>
          </a:p>
          <a:p>
            <a:r>
              <a:rPr lang="en-US" sz="1600" dirty="0">
                <a:ea typeface="ヒラギノ角ゴ Pro W3" charset="0"/>
              </a:rPr>
              <a:t>    “It’s better because you’re actually affecting someone’s life,” said Malachi. “It’s cool because it helps a real person and it’s not just a school project.”</a:t>
            </a:r>
          </a:p>
          <a:p>
            <a:endParaRPr lang="en-US" sz="1600" dirty="0">
              <a:ea typeface="ヒラギノ角ゴ Pro W3" charset="0"/>
            </a:endParaRPr>
          </a:p>
          <a:p>
            <a:r>
              <a:rPr lang="en-US" sz="1600" dirty="0">
                <a:ea typeface="ヒラギノ角ゴ Pro W3" charset="0"/>
              </a:rPr>
              <a:t>    “I think we’re setting the right kind of tone to really get kids to consider their future careers and giving opportunities to research many of them,” Humphrey said. “Hopefully, we’ll spark something great.”</a:t>
            </a:r>
          </a:p>
          <a:p>
            <a:endParaRPr lang="en-US" sz="1600" dirty="0">
              <a:ea typeface="ヒラギノ角ゴ Pro W3" charset="0"/>
            </a:endParaRPr>
          </a:p>
          <a:p>
            <a:endParaRPr lang="en-US" sz="1600" dirty="0">
              <a:ea typeface="ヒラギノ角ゴ Pro W3" charset="0"/>
            </a:endParaRPr>
          </a:p>
          <a:p>
            <a:r>
              <a:rPr lang="en-US" sz="1600" dirty="0">
                <a:ea typeface="ヒラギノ角ゴ Pro W3" charset="0"/>
              </a:rPr>
              <a:t>Read more: http://</a:t>
            </a:r>
            <a:r>
              <a:rPr lang="en-US" sz="1600" dirty="0" err="1">
                <a:ea typeface="ヒラギノ角ゴ Pro W3" charset="0"/>
              </a:rPr>
              <a:t>www.sj-r.com</a:t>
            </a:r>
            <a:r>
              <a:rPr lang="en-US" sz="1600" dirty="0">
                <a:ea typeface="ヒラギノ角ゴ Pro W3" charset="0"/>
              </a:rPr>
              <a:t>/article/20131230/ENTERTAINMENTLIFE/131239999/10298/LIFESTYLE#ixzz2pGvV3D3y</a:t>
            </a:r>
          </a:p>
          <a:p>
            <a:endParaRPr lang="en-US" sz="1600" dirty="0">
              <a:ea typeface="ヒラギノ角ゴ Pro W3" charset="0"/>
            </a:endParaRPr>
          </a:p>
        </p:txBody>
      </p:sp>
      <p:sp>
        <p:nvSpPr>
          <p:cNvPr id="30208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7E763042-1750-DB40-8F10-E0C3B4CC7410}" type="slidenum">
              <a:rPr lang="en-US" sz="1200"/>
              <a:pPr/>
              <a:t>104</a:t>
            </a:fld>
            <a:endParaRPr lang="en-US" sz="1200"/>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29" name="Slide Image Placeholder 1"/>
          <p:cNvSpPr>
            <a:spLocks noGrp="1" noRot="1" noChangeAspect="1" noTextEdit="1"/>
          </p:cNvSpPr>
          <p:nvPr>
            <p:ph type="sldImg"/>
          </p:nvPr>
        </p:nvSpPr>
        <p:spPr>
          <a:xfrm>
            <a:off x="1247775" y="720725"/>
            <a:ext cx="3627438" cy="2719388"/>
          </a:xfrm>
          <a:ln/>
        </p:spPr>
      </p:sp>
      <p:sp>
        <p:nvSpPr>
          <p:cNvPr id="304130" name="Notes Placeholder 2"/>
          <p:cNvSpPr>
            <a:spLocks noGrp="1"/>
          </p:cNvSpPr>
          <p:nvPr>
            <p:ph type="body" idx="1"/>
          </p:nvPr>
        </p:nvSpPr>
        <p:spPr>
          <a:xfrm>
            <a:off x="974725" y="3505200"/>
            <a:ext cx="5365750" cy="53752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ea typeface="ヒラギノ角ゴ Pro W3" charset="0"/>
              </a:rPr>
              <a:t>This leads us to what this author has proposed as the number one job skill that employers are looking for in 2020.</a:t>
            </a:r>
          </a:p>
          <a:p>
            <a:endParaRPr lang="en-US" dirty="0">
              <a:ea typeface="ヒラギノ角ゴ Pro W3" charset="0"/>
            </a:endParaRPr>
          </a:p>
          <a:p>
            <a:r>
              <a:rPr lang="en-US" dirty="0">
                <a:ea typeface="ヒラギノ角ゴ Pro W3" charset="0"/>
              </a:rPr>
              <a:t>It’s getting past the computer screen and really getting to know your customer as a person, not just a number.  It’s getting to know them so well that you truly feel their </a:t>
            </a:r>
            <a:r>
              <a:rPr lang="en-US" u="sng" dirty="0">
                <a:ea typeface="ヒラギノ角ゴ Pro W3" charset="0"/>
              </a:rPr>
              <a:t>pain</a:t>
            </a:r>
            <a:r>
              <a:rPr lang="en-US" dirty="0" smtClean="0">
                <a:ea typeface="ヒラギノ角ゴ Pro W3" charset="0"/>
              </a:rPr>
              <a:t>.</a:t>
            </a:r>
            <a:endParaRPr lang="en-US" dirty="0">
              <a:ea typeface="ヒラギノ角ゴ Pro W3" charset="0"/>
            </a:endParaRPr>
          </a:p>
          <a:p>
            <a:r>
              <a:rPr lang="en-US" dirty="0">
                <a:ea typeface="ヒラギノ角ゴ Pro W3" charset="0"/>
              </a:rPr>
              <a:t>This crucial career skill is called </a:t>
            </a:r>
            <a:r>
              <a:rPr lang="en-US" u="sng" dirty="0">
                <a:ea typeface="ヒラギノ角ゴ Pro W3" charset="0"/>
              </a:rPr>
              <a:t>Empathy</a:t>
            </a:r>
            <a:r>
              <a:rPr lang="en-US" dirty="0">
                <a:ea typeface="ヒラギノ角ゴ Pro W3" charset="0"/>
              </a:rPr>
              <a:t>.</a:t>
            </a:r>
          </a:p>
          <a:p>
            <a:endParaRPr lang="en-US" dirty="0">
              <a:ea typeface="ヒラギノ角ゴ Pro W3" charset="0"/>
            </a:endParaRPr>
          </a:p>
          <a:p>
            <a:r>
              <a:rPr lang="en-US" dirty="0">
                <a:ea typeface="ヒラギノ角ゴ Pro W3" charset="0"/>
              </a:rPr>
              <a:t>Not to just feel </a:t>
            </a:r>
            <a:r>
              <a:rPr lang="en-US" u="sng" dirty="0">
                <a:ea typeface="ヒラギノ角ゴ Pro W3" charset="0"/>
              </a:rPr>
              <a:t>sorry</a:t>
            </a:r>
            <a:r>
              <a:rPr lang="en-US" dirty="0">
                <a:ea typeface="ヒラギノ角ゴ Pro W3" charset="0"/>
              </a:rPr>
              <a:t> for someone, like </a:t>
            </a:r>
            <a:r>
              <a:rPr lang="en-US" u="sng" dirty="0">
                <a:ea typeface="ヒラギノ角ゴ Pro W3" charset="0"/>
              </a:rPr>
              <a:t>Sympathy</a:t>
            </a:r>
            <a:r>
              <a:rPr lang="en-US" dirty="0">
                <a:ea typeface="ヒラギノ角ゴ Pro W3" charset="0"/>
              </a:rPr>
              <a:t>, but to truly feel their pain is </a:t>
            </a:r>
            <a:r>
              <a:rPr lang="en-US" u="sng" dirty="0">
                <a:ea typeface="ヒラギノ角ゴ Pro W3" charset="0"/>
              </a:rPr>
              <a:t>Empathy</a:t>
            </a:r>
            <a:r>
              <a:rPr lang="en-US" dirty="0">
                <a:ea typeface="ヒラギノ角ゴ Pro W3" charset="0"/>
              </a:rPr>
              <a:t>.</a:t>
            </a:r>
          </a:p>
          <a:p>
            <a:endParaRPr lang="en-US" dirty="0">
              <a:ea typeface="ヒラギノ角ゴ Pro W3" charset="0"/>
            </a:endParaRPr>
          </a:p>
          <a:p>
            <a:r>
              <a:rPr lang="en-US" dirty="0">
                <a:ea typeface="ヒラギノ角ゴ Pro W3" charset="0"/>
              </a:rPr>
              <a:t>When do we get to know our </a:t>
            </a:r>
            <a:r>
              <a:rPr lang="en-US" dirty="0" smtClean="0">
                <a:ea typeface="ヒラギノ角ゴ Pro W3" charset="0"/>
              </a:rPr>
              <a:t>students or clients </a:t>
            </a:r>
            <a:r>
              <a:rPr lang="en-US" dirty="0">
                <a:ea typeface="ヒラギノ角ゴ Pro W3" charset="0"/>
              </a:rPr>
              <a:t>so well we </a:t>
            </a:r>
            <a:r>
              <a:rPr lang="en-US" u="sng" dirty="0">
                <a:ea typeface="ヒラギノ角ゴ Pro W3" charset="0"/>
              </a:rPr>
              <a:t>feel</a:t>
            </a:r>
            <a:r>
              <a:rPr lang="en-US" dirty="0">
                <a:ea typeface="ヒラギノ角ゴ Pro W3" charset="0"/>
              </a:rPr>
              <a:t> their </a:t>
            </a:r>
            <a:r>
              <a:rPr lang="en-US" u="sng" dirty="0">
                <a:ea typeface="ヒラギノ角ゴ Pro W3" charset="0"/>
              </a:rPr>
              <a:t>pain</a:t>
            </a:r>
            <a:r>
              <a:rPr lang="en-US" dirty="0">
                <a:ea typeface="ヒラギノ角ゴ Pro W3" charset="0"/>
              </a:rPr>
              <a:t>?  </a:t>
            </a:r>
          </a:p>
          <a:p>
            <a:endParaRPr lang="en-US" dirty="0">
              <a:ea typeface="ヒラギノ角ゴ Pro W3" charset="0"/>
            </a:endParaRPr>
          </a:p>
          <a:p>
            <a:r>
              <a:rPr lang="en-US" dirty="0">
                <a:ea typeface="ヒラギノ角ゴ Pro W3" charset="0"/>
              </a:rPr>
              <a:t>How can we </a:t>
            </a:r>
            <a:r>
              <a:rPr lang="en-US" u="sng" dirty="0">
                <a:ea typeface="ヒラギノ角ゴ Pro W3" charset="0"/>
              </a:rPr>
              <a:t>teach</a:t>
            </a:r>
            <a:r>
              <a:rPr lang="en-US" dirty="0">
                <a:ea typeface="ヒラギノ角ゴ Pro W3" charset="0"/>
              </a:rPr>
              <a:t> this highly prized </a:t>
            </a:r>
            <a:r>
              <a:rPr lang="en-US" dirty="0" smtClean="0">
                <a:ea typeface="ヒラギノ角ゴ Pro W3" charset="0"/>
              </a:rPr>
              <a:t>skill</a:t>
            </a:r>
            <a:r>
              <a:rPr lang="en-US" baseline="0" dirty="0" smtClean="0">
                <a:ea typeface="ヒラギノ角ゴ Pro W3" charset="0"/>
              </a:rPr>
              <a:t> to get folks ready for a career</a:t>
            </a:r>
            <a:r>
              <a:rPr lang="en-US" dirty="0" smtClean="0">
                <a:ea typeface="ヒラギノ角ゴ Pro W3" charset="0"/>
              </a:rPr>
              <a:t>?</a:t>
            </a:r>
            <a:endParaRPr lang="en-US" dirty="0">
              <a:ea typeface="ヒラギノ角ゴ Pro W3" charset="0"/>
            </a:endParaRPr>
          </a:p>
          <a:p>
            <a:endParaRPr lang="en-US" dirty="0">
              <a:ea typeface="ヒラギノ角ゴ Pro W3" charset="0"/>
            </a:endParaRPr>
          </a:p>
          <a:p>
            <a:endParaRPr lang="en-US" dirty="0">
              <a:ea typeface="ヒラギノ角ゴ Pro W3" charset="0"/>
            </a:endParaRPr>
          </a:p>
          <a:p>
            <a:endParaRPr lang="en-US" dirty="0">
              <a:ea typeface="ヒラギノ角ゴ Pro W3" charset="0"/>
            </a:endParaRPr>
          </a:p>
          <a:p>
            <a:r>
              <a:rPr lang="en-US" dirty="0">
                <a:ea typeface="ヒラギノ角ゴ Pro W3" charset="0"/>
              </a:rPr>
              <a:t>=====</a:t>
            </a:r>
          </a:p>
          <a:p>
            <a:r>
              <a:rPr lang="en-US" dirty="0">
                <a:ea typeface="ヒラギノ角ゴ Pro W3" charset="0"/>
              </a:rPr>
              <a:t>http://</a:t>
            </a:r>
            <a:r>
              <a:rPr lang="en-US" dirty="0" err="1">
                <a:ea typeface="ヒラギノ角ゴ Pro W3" charset="0"/>
              </a:rPr>
              <a:t>www.linkedin.com</a:t>
            </a:r>
            <a:r>
              <a:rPr lang="en-US" dirty="0">
                <a:ea typeface="ヒラギノ角ゴ Pro W3" charset="0"/>
              </a:rPr>
              <a:t>/today/post/article/20130611180041-59549-the-no-1-job-skill-in-2020</a:t>
            </a:r>
          </a:p>
          <a:p>
            <a:endParaRPr lang="en-US" dirty="0">
              <a:ea typeface="ヒラギノ角ゴ Pro W3" charset="0"/>
            </a:endParaRPr>
          </a:p>
          <a:p>
            <a:r>
              <a:rPr lang="en-US" dirty="0">
                <a:ea typeface="ヒラギノ角ゴ Pro W3" charset="0"/>
              </a:rPr>
              <a:t>The Number One Job Skill in 2020</a:t>
            </a:r>
          </a:p>
          <a:p>
            <a:endParaRPr lang="en-US" dirty="0">
              <a:ea typeface="ヒラギノ角ゴ Pro W3" charset="0"/>
            </a:endParaRPr>
          </a:p>
          <a:p>
            <a:r>
              <a:rPr lang="en-US" dirty="0">
                <a:ea typeface="ヒラギノ角ゴ Pro W3" charset="0"/>
              </a:rPr>
              <a:t>June 11, 2013</a:t>
            </a:r>
          </a:p>
          <a:p>
            <a:endParaRPr lang="en-US" dirty="0">
              <a:ea typeface="ヒラギノ角ゴ Pro W3" charset="0"/>
            </a:endParaRPr>
          </a:p>
          <a:p>
            <a:r>
              <a:rPr lang="en-US" u="sng" dirty="0">
                <a:ea typeface="ヒラギノ角ゴ Pro W3" charset="0"/>
              </a:rPr>
              <a:t>Empathy</a:t>
            </a:r>
          </a:p>
          <a:p>
            <a:r>
              <a:rPr lang="en-US" dirty="0">
                <a:ea typeface="ヒラギノ角ゴ Pro W3" charset="0"/>
              </a:rPr>
              <a:t>Dictionary:  the intellectual identification with or vicarious experiencing of the feelings, thoughts, or attitudes of another. </a:t>
            </a:r>
          </a:p>
          <a:p>
            <a:endParaRPr lang="en-US" dirty="0">
              <a:ea typeface="ヒラギノ角ゴ Pro W3" charset="0"/>
            </a:endParaRPr>
          </a:p>
          <a:p>
            <a:r>
              <a:rPr lang="en-US" dirty="0">
                <a:ea typeface="ヒラギノ角ゴ Pro W3" charset="0"/>
              </a:rPr>
              <a:t>Cultural Dictionary:  </a:t>
            </a:r>
            <a:br>
              <a:rPr lang="en-US" dirty="0">
                <a:ea typeface="ヒラギノ角ゴ Pro W3" charset="0"/>
              </a:rPr>
            </a:br>
            <a:r>
              <a:rPr lang="en-US" dirty="0">
                <a:ea typeface="ヒラギノ角ゴ Pro W3" charset="0"/>
              </a:rPr>
              <a:t>Identifying oneself completely with an object or person, sometimes even to the point of responding physically, as when, watching a baseball player swing at a pitch, one feels one's own muscles flex. </a:t>
            </a:r>
          </a:p>
          <a:p>
            <a:endParaRPr lang="en-US" dirty="0">
              <a:ea typeface="ヒラギノ角ゴ Pro W3" charset="0"/>
            </a:endParaRPr>
          </a:p>
          <a:p>
            <a:endParaRPr lang="en-US" dirty="0">
              <a:ea typeface="ヒラギノ角ゴ Pro W3" charset="0"/>
            </a:endParaRPr>
          </a:p>
          <a:p>
            <a:endParaRPr lang="en-US" dirty="0">
              <a:ea typeface="ヒラギノ角ゴ Pro W3" charset="0"/>
            </a:endParaRPr>
          </a:p>
        </p:txBody>
      </p:sp>
      <p:sp>
        <p:nvSpPr>
          <p:cNvPr id="30413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E7AFBFCA-3EF0-D748-895B-8C94ED470B23}" type="slidenum">
              <a:rPr lang="en-US" sz="1300"/>
              <a:pPr/>
              <a:t>105</a:t>
            </a:fld>
            <a:endParaRPr lang="en-US" sz="1300"/>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1" name="Slide Image Placeholder 1"/>
          <p:cNvSpPr>
            <a:spLocks noGrp="1" noRot="1" noChangeAspect="1" noTextEdit="1"/>
          </p:cNvSpPr>
          <p:nvPr>
            <p:ph type="sldImg"/>
          </p:nvPr>
        </p:nvSpPr>
        <p:spPr>
          <a:ln/>
        </p:spPr>
      </p:sp>
      <p:sp>
        <p:nvSpPr>
          <p:cNvPr id="31232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ea typeface="ヒラギノ角ゴ Pro W3" charset="0"/>
              </a:rPr>
              <a:t>People like to do what they like to do.  </a:t>
            </a:r>
            <a:endParaRPr lang="en-US" dirty="0" smtClean="0">
              <a:ea typeface="ヒラギノ角ゴ Pro W3" charset="0"/>
            </a:endParaRPr>
          </a:p>
          <a:p>
            <a:r>
              <a:rPr lang="en-US" dirty="0" smtClean="0">
                <a:ea typeface="ヒラギノ角ゴ Pro W3" charset="0"/>
              </a:rPr>
              <a:t>How </a:t>
            </a:r>
            <a:r>
              <a:rPr lang="en-US" dirty="0">
                <a:ea typeface="ヒラギノ角ゴ Pro W3" charset="0"/>
              </a:rPr>
              <a:t>can we find out what our </a:t>
            </a:r>
            <a:r>
              <a:rPr lang="en-US" dirty="0" smtClean="0">
                <a:ea typeface="ヒラギノ角ゴ Pro W3" charset="0"/>
              </a:rPr>
              <a:t>students and clients really </a:t>
            </a:r>
            <a:r>
              <a:rPr lang="en-US" dirty="0">
                <a:ea typeface="ヒラギノ角ゴ Pro W3" charset="0"/>
              </a:rPr>
              <a:t>like, and then how can we use that information to help them plan a career pathway?</a:t>
            </a:r>
          </a:p>
          <a:p>
            <a:endParaRPr lang="en-US" dirty="0" smtClean="0">
              <a:ea typeface="ヒラギノ角ゴ Pro W3" charset="0"/>
            </a:endParaRPr>
          </a:p>
          <a:p>
            <a:endParaRPr lang="en-US" dirty="0">
              <a:ea typeface="ヒラギノ角ゴ Pro W3" charset="0"/>
            </a:endParaRPr>
          </a:p>
          <a:p>
            <a:endParaRPr lang="en-US" dirty="0">
              <a:ea typeface="ヒラギノ角ゴ Pro W3" charset="0"/>
            </a:endParaRPr>
          </a:p>
          <a:p>
            <a:r>
              <a:rPr lang="en-US" dirty="0">
                <a:ea typeface="ヒラギノ角ゴ Pro W3" charset="0"/>
              </a:rPr>
              <a:t>===</a:t>
            </a:r>
          </a:p>
          <a:p>
            <a:r>
              <a:rPr lang="en-US" dirty="0">
                <a:ea typeface="ヒラギノ角ゴ Pro W3" charset="0"/>
              </a:rPr>
              <a:t>http://</a:t>
            </a:r>
            <a:r>
              <a:rPr lang="en-US" dirty="0" err="1">
                <a:ea typeface="ヒラギノ角ゴ Pro W3" charset="0"/>
              </a:rPr>
              <a:t>blogs.kqed.org</a:t>
            </a:r>
            <a:r>
              <a:rPr lang="en-US" dirty="0">
                <a:ea typeface="ヒラギノ角ゴ Pro W3" charset="0"/>
              </a:rPr>
              <a:t>/</a:t>
            </a:r>
            <a:r>
              <a:rPr lang="en-US" dirty="0" err="1">
                <a:ea typeface="ヒラギノ角ゴ Pro W3" charset="0"/>
              </a:rPr>
              <a:t>mindshift</a:t>
            </a:r>
            <a:r>
              <a:rPr lang="en-US" dirty="0">
                <a:ea typeface="ヒラギノ角ゴ Pro W3" charset="0"/>
              </a:rPr>
              <a:t>/2013/11/how-the-power-of-interest-drives-learning/</a:t>
            </a:r>
          </a:p>
          <a:p>
            <a:endParaRPr lang="en-US" dirty="0">
              <a:ea typeface="ヒラギノ角ゴ Pro W3" charset="0"/>
            </a:endParaRPr>
          </a:p>
          <a:p>
            <a:r>
              <a:rPr lang="en-US" dirty="0">
                <a:ea typeface="ヒラギノ角ゴ Pro W3" charset="0"/>
              </a:rPr>
              <a:t>How the Power of Interest Drives Learning</a:t>
            </a:r>
          </a:p>
          <a:p>
            <a:endParaRPr lang="en-US" dirty="0">
              <a:ea typeface="ヒラギノ角ゴ Pro W3" charset="0"/>
            </a:endParaRPr>
          </a:p>
          <a:p>
            <a:r>
              <a:rPr lang="en-US" dirty="0">
                <a:ea typeface="ヒラギノ角ゴ Pro W3" charset="0"/>
              </a:rPr>
              <a:t>In recent years researchers have begun to build a science of interest, investigating what interest is, how interest develops, what makes things interesting, and how we can cultivate interest in ourselves and others. They are finding that interest can help us think more clearly, understand more deeply, and remember more accurately. Interest has the power to transform struggling performers, and to lift high achievers to a new plane.</a:t>
            </a:r>
          </a:p>
          <a:p>
            <a:endParaRPr lang="en-US" dirty="0">
              <a:ea typeface="ヒラギノ角ゴ Pro W3" charset="0"/>
            </a:endParaRPr>
          </a:p>
          <a:p>
            <a:r>
              <a:rPr lang="en-US" dirty="0">
                <a:ea typeface="ヒラギノ角ゴ Pro W3" charset="0"/>
              </a:rPr>
              <a:t>So what is interest? Interest is a psychological state of engagement, experienced in the moment, and also a predisposition to engage repeatedly with particular ideas, events, or objects over time. Why do we have it? Paul Silvia of the University of North Carolina speculates that interest acts as an </a:t>
            </a:r>
            <a:r>
              <a:rPr lang="en-US" dirty="0" err="1">
                <a:ea typeface="ヒラギノ角ゴ Pro W3" charset="0"/>
              </a:rPr>
              <a:t>Òapproach</a:t>
            </a:r>
            <a:r>
              <a:rPr lang="en-US" dirty="0">
                <a:ea typeface="ヒラギノ角ゴ Pro W3" charset="0"/>
              </a:rPr>
              <a:t> </a:t>
            </a:r>
            <a:r>
              <a:rPr lang="en-US" dirty="0" err="1">
                <a:ea typeface="ヒラギノ角ゴ Pro W3" charset="0"/>
              </a:rPr>
              <a:t>urgeÓ</a:t>
            </a:r>
            <a:r>
              <a:rPr lang="en-US" dirty="0">
                <a:ea typeface="ヒラギノ角ゴ Pro W3" charset="0"/>
              </a:rPr>
              <a:t> that pushes back against the </a:t>
            </a:r>
            <a:r>
              <a:rPr lang="en-US" dirty="0" err="1">
                <a:ea typeface="ヒラギノ角ゴ Pro W3" charset="0"/>
              </a:rPr>
              <a:t>Òavoid</a:t>
            </a:r>
            <a:r>
              <a:rPr lang="en-US" dirty="0">
                <a:ea typeface="ヒラギノ角ゴ Pro W3" charset="0"/>
              </a:rPr>
              <a:t> </a:t>
            </a:r>
            <a:r>
              <a:rPr lang="en-US" dirty="0" err="1">
                <a:ea typeface="ヒラギノ角ゴ Pro W3" charset="0"/>
              </a:rPr>
              <a:t>urgesÓ</a:t>
            </a:r>
            <a:r>
              <a:rPr lang="en-US" dirty="0">
                <a:ea typeface="ヒラギノ角ゴ Pro W3" charset="0"/>
              </a:rPr>
              <a:t> that would keep us in the realm of the safe and familiar. Interest pulls us toward the new, the edgy, the exotic. As Silvia puts it, interest </a:t>
            </a:r>
            <a:r>
              <a:rPr lang="en-US" dirty="0" err="1">
                <a:ea typeface="ヒラギノ角ゴ Pro W3" charset="0"/>
              </a:rPr>
              <a:t>Òdiversifies</a:t>
            </a:r>
            <a:r>
              <a:rPr lang="en-US" dirty="0">
                <a:ea typeface="ヒラギノ角ゴ Pro W3" charset="0"/>
              </a:rPr>
              <a:t> </a:t>
            </a:r>
            <a:r>
              <a:rPr lang="en-US" dirty="0" err="1">
                <a:ea typeface="ヒラギノ角ゴ Pro W3" charset="0"/>
              </a:rPr>
              <a:t>experience.Ó</a:t>
            </a:r>
            <a:r>
              <a:rPr lang="en-US" dirty="0">
                <a:ea typeface="ヒラギノ角ゴ Pro W3" charset="0"/>
              </a:rPr>
              <a:t> But interest also focuses experience. In a world too full of information, interests usefully narrow our choices: they lead us to pay attention to this and not to that.</a:t>
            </a:r>
          </a:p>
          <a:p>
            <a:endParaRPr lang="en-US" dirty="0">
              <a:ea typeface="ヒラギノ角ゴ Pro W3" charset="0"/>
            </a:endParaRPr>
          </a:p>
        </p:txBody>
      </p:sp>
      <p:sp>
        <p:nvSpPr>
          <p:cNvPr id="31232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B0F3F222-9B25-A74A-8B5F-675724FD0255}" type="slidenum">
              <a:rPr lang="en-US" sz="1300"/>
              <a:pPr/>
              <a:t>106</a:t>
            </a:fld>
            <a:endParaRPr lang="en-US" sz="1300"/>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3FAFDA13-90BD-944B-BAFF-F471B631D87F}" type="slidenum">
              <a:rPr lang="en-US" sz="1300"/>
              <a:pPr/>
              <a:t>107</a:t>
            </a:fld>
            <a:endParaRPr lang="en-US" sz="1300"/>
          </a:p>
        </p:txBody>
      </p:sp>
      <p:sp>
        <p:nvSpPr>
          <p:cNvPr id="310274" name="Rectangle 2"/>
          <p:cNvSpPr>
            <a:spLocks noGrp="1" noRot="1" noChangeAspect="1" noChangeArrowheads="1" noTextEdit="1"/>
          </p:cNvSpPr>
          <p:nvPr>
            <p:ph type="sldImg"/>
          </p:nvPr>
        </p:nvSpPr>
        <p:spPr>
          <a:xfrm>
            <a:off x="1257300" y="720725"/>
            <a:ext cx="2705100" cy="2028825"/>
          </a:xfrm>
          <a:solidFill>
            <a:srgbClr val="FFFFFF"/>
          </a:solidFill>
          <a:ln/>
        </p:spPr>
      </p:sp>
      <p:sp>
        <p:nvSpPr>
          <p:cNvPr id="310275" name="Rectangle 3"/>
          <p:cNvSpPr>
            <a:spLocks noGrp="1" noChangeArrowheads="1"/>
          </p:cNvSpPr>
          <p:nvPr>
            <p:ph type="body" idx="1"/>
          </p:nvPr>
        </p:nvSpPr>
        <p:spPr>
          <a:xfrm>
            <a:off x="568325" y="2819400"/>
            <a:ext cx="5772150" cy="6061075"/>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lstStyle/>
          <a:p>
            <a:r>
              <a:rPr lang="en-US" dirty="0">
                <a:ea typeface="ヒラギノ角ゴ Pro W3" charset="0"/>
              </a:rPr>
              <a:t>Here are some broad skills that will help workers adapt to the changing career landscape:</a:t>
            </a:r>
          </a:p>
          <a:p>
            <a:endParaRPr lang="en-US" dirty="0">
              <a:ea typeface="ヒラギノ角ゴ Pro W3" charset="0"/>
            </a:endParaRPr>
          </a:p>
          <a:p>
            <a:r>
              <a:rPr lang="en-US" b="1" dirty="0">
                <a:ea typeface="ヒラギノ角ゴ Pro W3" charset="0"/>
              </a:rPr>
              <a:t>Sense-making is t</a:t>
            </a:r>
            <a:r>
              <a:rPr lang="en-US" dirty="0">
                <a:ea typeface="ヒラギノ角ゴ Pro W3" charset="0"/>
              </a:rPr>
              <a:t>he ability to determine the deeper meaning or significance of what is being expressed</a:t>
            </a:r>
          </a:p>
          <a:p>
            <a:endParaRPr lang="en-US" dirty="0">
              <a:ea typeface="ヒラギノ角ゴ Pro W3" charset="0"/>
            </a:endParaRPr>
          </a:p>
          <a:p>
            <a:r>
              <a:rPr lang="en-US" b="1" dirty="0">
                <a:ea typeface="ヒラギノ角ゴ Pro W3" charset="0"/>
              </a:rPr>
              <a:t>Social intelligence is t</a:t>
            </a:r>
            <a:r>
              <a:rPr lang="en-US" dirty="0">
                <a:ea typeface="ヒラギノ角ゴ Pro W3" charset="0"/>
              </a:rPr>
              <a:t>he ability to connect to others in a deep and direct way, to sense and stimulate reactions and desired interactions</a:t>
            </a:r>
          </a:p>
          <a:p>
            <a:endParaRPr lang="en-US" dirty="0">
              <a:ea typeface="ヒラギノ角ゴ Pro W3" charset="0"/>
            </a:endParaRPr>
          </a:p>
          <a:p>
            <a:r>
              <a:rPr lang="en-US" b="1" dirty="0">
                <a:ea typeface="ヒラギノ角ゴ Pro W3" charset="0"/>
              </a:rPr>
              <a:t>Novel and adaptive thinking is </a:t>
            </a:r>
            <a:r>
              <a:rPr lang="en-US" dirty="0">
                <a:ea typeface="ヒラギノ角ゴ Pro W3" charset="0"/>
              </a:rPr>
              <a:t>proficiency at thinking and coming up with solutions and responses beyond that which is rote or rule-</a:t>
            </a:r>
            <a:r>
              <a:rPr lang="en-US" dirty="0" smtClean="0">
                <a:ea typeface="ヒラギノ角ゴ Pro W3" charset="0"/>
              </a:rPr>
              <a:t>based</a:t>
            </a:r>
          </a:p>
          <a:p>
            <a:endParaRPr lang="en-US" dirty="0">
              <a:ea typeface="ヒラギノ角ゴ Pro W3" charset="0"/>
            </a:endParaRPr>
          </a:p>
          <a:p>
            <a:r>
              <a:rPr lang="en-US" b="1" dirty="0">
                <a:ea typeface="ヒラギノ角ゴ Pro W3" charset="0"/>
              </a:rPr>
              <a:t>Cross-cultural competency is t</a:t>
            </a:r>
            <a:r>
              <a:rPr lang="en-US" dirty="0">
                <a:ea typeface="ヒラギノ角ゴ Pro W3" charset="0"/>
              </a:rPr>
              <a:t>he ability to operate in different cultural </a:t>
            </a:r>
            <a:r>
              <a:rPr lang="en-US" dirty="0" smtClean="0">
                <a:ea typeface="ヒラギノ角ゴ Pro W3" charset="0"/>
              </a:rPr>
              <a:t>settings</a:t>
            </a:r>
          </a:p>
          <a:p>
            <a:endParaRPr lang="en-US" dirty="0" smtClean="0">
              <a:ea typeface="ヒラギノ角ゴ Pro W3" charset="0"/>
            </a:endParaRPr>
          </a:p>
          <a:p>
            <a:r>
              <a:rPr lang="en-US" dirty="0" smtClean="0">
                <a:ea typeface="ヒラギノ角ゴ Pro W3" charset="0"/>
              </a:rPr>
              <a:t>Download my PowerPoint and read the descriptions for the rest of these</a:t>
            </a:r>
          </a:p>
          <a:p>
            <a:endParaRPr lang="en-US" dirty="0" smtClean="0">
              <a:ea typeface="ヒラギノ角ゴ Pro W3" charset="0"/>
            </a:endParaRPr>
          </a:p>
          <a:p>
            <a:r>
              <a:rPr lang="en-US" dirty="0" smtClean="0">
                <a:ea typeface="ヒラギノ角ゴ Pro W3" charset="0"/>
              </a:rPr>
              <a:t>------</a:t>
            </a:r>
          </a:p>
          <a:p>
            <a:endParaRPr lang="en-US" dirty="0">
              <a:ea typeface="ヒラギノ角ゴ Pro W3" charset="0"/>
            </a:endParaRPr>
          </a:p>
          <a:p>
            <a:r>
              <a:rPr lang="en-US" b="1" dirty="0">
                <a:ea typeface="ヒラギノ角ゴ Pro W3" charset="0"/>
              </a:rPr>
              <a:t>Computational thinking is t</a:t>
            </a:r>
            <a:r>
              <a:rPr lang="en-US" dirty="0">
                <a:ea typeface="ヒラギノ角ゴ Pro W3" charset="0"/>
              </a:rPr>
              <a:t>he ability to translate vast amounts of data into abstract concepts and to understand data-based reasoning</a:t>
            </a:r>
          </a:p>
          <a:p>
            <a:r>
              <a:rPr lang="en-US" b="1" dirty="0">
                <a:ea typeface="ヒラギノ角ゴ Pro W3" charset="0"/>
              </a:rPr>
              <a:t>New-media literacy is t</a:t>
            </a:r>
            <a:r>
              <a:rPr lang="en-US" dirty="0">
                <a:ea typeface="ヒラギノ角ゴ Pro W3" charset="0"/>
              </a:rPr>
              <a:t>he ability to critically assess and develop content that uses new media forms and to leverage these media for persuasive communication</a:t>
            </a:r>
          </a:p>
          <a:p>
            <a:r>
              <a:rPr lang="en-US" b="1" dirty="0" err="1">
                <a:ea typeface="ヒラギノ角ゴ Pro W3" charset="0"/>
              </a:rPr>
              <a:t>Transdisciplinarity</a:t>
            </a:r>
            <a:r>
              <a:rPr lang="en-US" b="1" dirty="0">
                <a:ea typeface="ヒラギノ角ゴ Pro W3" charset="0"/>
              </a:rPr>
              <a:t> is l</a:t>
            </a:r>
            <a:r>
              <a:rPr lang="en-US" dirty="0">
                <a:ea typeface="ヒラギノ角ゴ Pro W3" charset="0"/>
              </a:rPr>
              <a:t>iteracy in, and ability to understand concepts across multiple disciplines</a:t>
            </a:r>
          </a:p>
          <a:p>
            <a:r>
              <a:rPr lang="en-US" b="1" dirty="0">
                <a:ea typeface="ヒラギノ角ゴ Pro W3" charset="0"/>
              </a:rPr>
              <a:t>Design mind-set is the a</a:t>
            </a:r>
            <a:r>
              <a:rPr lang="en-US" dirty="0">
                <a:ea typeface="ヒラギノ角ゴ Pro W3" charset="0"/>
              </a:rPr>
              <a:t>bility to represent and develop tasks and work processes for desired outcomes</a:t>
            </a:r>
          </a:p>
          <a:p>
            <a:r>
              <a:rPr lang="en-US" b="1" dirty="0">
                <a:ea typeface="ヒラギノ角ゴ Pro W3" charset="0"/>
              </a:rPr>
              <a:t>Cognitive load management is t</a:t>
            </a:r>
            <a:r>
              <a:rPr lang="en-US" dirty="0">
                <a:ea typeface="ヒラギノ角ゴ Pro W3" charset="0"/>
              </a:rPr>
              <a:t>he ability to discriminate and filter information for importance and to understand how to maximize cognitive functioning using a variety of tools and techniques,    and</a:t>
            </a:r>
          </a:p>
          <a:p>
            <a:r>
              <a:rPr lang="en-US" b="1" dirty="0">
                <a:ea typeface="ヒラギノ角ゴ Pro W3" charset="0"/>
              </a:rPr>
              <a:t>Virtual collaboration is t</a:t>
            </a:r>
            <a:r>
              <a:rPr lang="en-US" dirty="0">
                <a:ea typeface="ヒラギノ角ゴ Pro W3" charset="0"/>
              </a:rPr>
              <a:t>he ability to work productively, drive engagement, and demonstrate presence as a member of a virtual team</a:t>
            </a:r>
          </a:p>
          <a:p>
            <a:r>
              <a:rPr lang="en-US" dirty="0">
                <a:ea typeface="ヒラギノ角ゴ Pro W3" charset="0"/>
              </a:rPr>
              <a:t>Are we teaching these skills to our students?      If not, then who will?</a:t>
            </a:r>
          </a:p>
          <a:p>
            <a:endParaRPr lang="en-US" dirty="0">
              <a:ea typeface="ヒラギノ角ゴ Pro W3" charset="0"/>
            </a:endParaRPr>
          </a:p>
          <a:p>
            <a:endParaRPr lang="en-US" dirty="0">
              <a:ea typeface="ヒラギノ角ゴ Pro W3" charset="0"/>
            </a:endParaRPr>
          </a:p>
          <a:p>
            <a:endParaRPr lang="en-US" dirty="0">
              <a:ea typeface="ヒラギノ角ゴ Pro W3" charset="0"/>
            </a:endParaRPr>
          </a:p>
          <a:p>
            <a:endParaRPr lang="en-US" dirty="0">
              <a:ea typeface="ヒラギノ角ゴ Pro W3" charset="0"/>
            </a:endParaRPr>
          </a:p>
          <a:p>
            <a:r>
              <a:rPr lang="en-US" dirty="0">
                <a:solidFill>
                  <a:srgbClr val="FF0000"/>
                </a:solidFill>
                <a:ea typeface="ヒラギノ角ゴ Pro W3" charset="0"/>
              </a:rPr>
              <a:t>========</a:t>
            </a:r>
          </a:p>
          <a:p>
            <a:r>
              <a:rPr lang="en-US" dirty="0" err="1">
                <a:solidFill>
                  <a:srgbClr val="FF0000"/>
                </a:solidFill>
                <a:ea typeface="ヒラギノ角ゴ Pro W3" charset="0"/>
              </a:rPr>
              <a:t>GigaOM</a:t>
            </a:r>
            <a:endParaRPr lang="en-US" dirty="0">
              <a:solidFill>
                <a:srgbClr val="FF0000"/>
              </a:solidFill>
              <a:ea typeface="ヒラギノ角ゴ Pro W3" charset="0"/>
            </a:endParaRPr>
          </a:p>
          <a:p>
            <a:r>
              <a:rPr lang="en-US" dirty="0">
                <a:solidFill>
                  <a:srgbClr val="FF0000"/>
                </a:solidFill>
                <a:ea typeface="ヒラギノ角ゴ Pro W3" charset="0"/>
              </a:rPr>
              <a:t>Dec. 16, 2011,</a:t>
            </a:r>
          </a:p>
          <a:p>
            <a:r>
              <a:rPr lang="en-US" dirty="0">
                <a:solidFill>
                  <a:srgbClr val="FF0000"/>
                </a:solidFill>
                <a:ea typeface="ヒラギノ角ゴ Pro W3" charset="0"/>
              </a:rPr>
              <a:t>http://</a:t>
            </a:r>
            <a:r>
              <a:rPr lang="en-US" dirty="0" err="1">
                <a:solidFill>
                  <a:srgbClr val="FF0000"/>
                </a:solidFill>
                <a:ea typeface="ヒラギノ角ゴ Pro W3" charset="0"/>
              </a:rPr>
              <a:t>gigaom.com</a:t>
            </a:r>
            <a:r>
              <a:rPr lang="en-US" dirty="0">
                <a:solidFill>
                  <a:srgbClr val="FF0000"/>
                </a:solidFill>
                <a:ea typeface="ヒラギノ角ゴ Pro W3" charset="0"/>
              </a:rPr>
              <a:t>/collaboration/the-10-key-skills-for-the-future-of-work/?</a:t>
            </a:r>
            <a:r>
              <a:rPr lang="en-US" dirty="0" err="1">
                <a:solidFill>
                  <a:srgbClr val="FF0000"/>
                </a:solidFill>
                <a:ea typeface="ヒラギノ角ゴ Pro W3" charset="0"/>
              </a:rPr>
              <a:t>utm_source</a:t>
            </a:r>
            <a:r>
              <a:rPr lang="en-US" dirty="0">
                <a:solidFill>
                  <a:srgbClr val="FF0000"/>
                </a:solidFill>
                <a:ea typeface="ヒラギノ角ゴ Pro W3" charset="0"/>
              </a:rPr>
              <a:t>=General%20Users&amp;utm_campaign=9bd9bdcde9-c%3Atec%20d%3A12-17&amp;utm_medium=email</a:t>
            </a:r>
          </a:p>
          <a:p>
            <a:endParaRPr lang="en-US" dirty="0">
              <a:solidFill>
                <a:srgbClr val="FF0000"/>
              </a:solidFill>
              <a:ea typeface="ヒラギノ角ゴ Pro W3" charset="0"/>
            </a:endParaRPr>
          </a:p>
          <a:p>
            <a:r>
              <a:rPr lang="en-US" dirty="0">
                <a:solidFill>
                  <a:srgbClr val="FF0000"/>
                </a:solidFill>
                <a:ea typeface="ヒラギノ角ゴ Pro W3" charset="0"/>
              </a:rPr>
              <a:t>What are the jobs of the future? The demographics of an aging population suggests </a:t>
            </a:r>
            <a:r>
              <a:rPr lang="en-US" dirty="0">
                <a:solidFill>
                  <a:srgbClr val="FF0000"/>
                </a:solidFill>
                <a:ea typeface="ヒラギノ角ゴ Pro W3" charset="0"/>
                <a:hlinkClick r:id="rId3"/>
              </a:rPr>
              <a:t>health care will be big, say some</a:t>
            </a:r>
            <a:r>
              <a:rPr lang="en-US" dirty="0">
                <a:solidFill>
                  <a:srgbClr val="FF0000"/>
                </a:solidFill>
                <a:ea typeface="ヒラギノ角ゴ Pro W3" charset="0"/>
              </a:rPr>
              <a:t>. </a:t>
            </a:r>
          </a:p>
          <a:p>
            <a:endParaRPr lang="en-US" dirty="0">
              <a:solidFill>
                <a:srgbClr val="FF0000"/>
              </a:solidFill>
              <a:ea typeface="ヒラギノ角ゴ Pro W3" charset="0"/>
            </a:endParaRPr>
          </a:p>
          <a:p>
            <a:r>
              <a:rPr lang="en-US" dirty="0">
                <a:solidFill>
                  <a:srgbClr val="FF0000"/>
                </a:solidFill>
                <a:ea typeface="ヒラギノ角ゴ Pro W3" charset="0"/>
                <a:hlinkClick r:id="rId4"/>
              </a:rPr>
              <a:t>Broad skills that will help workers adapt to the changing career landscape</a:t>
            </a:r>
            <a:r>
              <a:rPr lang="en-US" dirty="0">
                <a:solidFill>
                  <a:srgbClr val="FF0000"/>
                </a:solidFill>
                <a:ea typeface="ヒラギノ角ゴ Pro W3" charset="0"/>
              </a:rPr>
              <a:t>:</a:t>
            </a:r>
          </a:p>
          <a:p>
            <a:endParaRPr lang="en-US" dirty="0">
              <a:solidFill>
                <a:srgbClr val="FF0000"/>
              </a:solidFill>
              <a:ea typeface="ヒラギノ角ゴ Pro W3" charset="0"/>
            </a:endParaRPr>
          </a:p>
          <a:p>
            <a:r>
              <a:rPr lang="en-US" b="1" dirty="0">
                <a:solidFill>
                  <a:srgbClr val="FF0000"/>
                </a:solidFill>
                <a:ea typeface="ヒラギノ角ゴ Pro W3" charset="0"/>
              </a:rPr>
              <a:t>Sense-making.</a:t>
            </a:r>
            <a:r>
              <a:rPr lang="en-US" dirty="0">
                <a:solidFill>
                  <a:srgbClr val="FF0000"/>
                </a:solidFill>
                <a:ea typeface="ヒラギノ角ゴ Pro W3" charset="0"/>
              </a:rPr>
              <a:t> The ability to determine the deeper meaning or significance of what is being expressed</a:t>
            </a:r>
          </a:p>
          <a:p>
            <a:r>
              <a:rPr lang="en-US" b="1" dirty="0">
                <a:solidFill>
                  <a:srgbClr val="FF0000"/>
                </a:solidFill>
                <a:ea typeface="ヒラギノ角ゴ Pro W3" charset="0"/>
              </a:rPr>
              <a:t>Social intelligence.</a:t>
            </a:r>
            <a:r>
              <a:rPr lang="en-US" dirty="0">
                <a:solidFill>
                  <a:srgbClr val="FF0000"/>
                </a:solidFill>
                <a:ea typeface="ヒラギノ角ゴ Pro W3" charset="0"/>
              </a:rPr>
              <a:t> The ability to connect to others in a deep and direct way, to sense and stimulate reactions and desired interactions</a:t>
            </a:r>
          </a:p>
          <a:p>
            <a:r>
              <a:rPr lang="en-US" b="1" dirty="0">
                <a:solidFill>
                  <a:srgbClr val="FF0000"/>
                </a:solidFill>
                <a:ea typeface="ヒラギノ角ゴ Pro W3" charset="0"/>
              </a:rPr>
              <a:t>Novel and adaptive thinking.</a:t>
            </a:r>
            <a:r>
              <a:rPr lang="en-US" dirty="0">
                <a:solidFill>
                  <a:srgbClr val="FF0000"/>
                </a:solidFill>
                <a:ea typeface="ヒラギノ角ゴ Pro W3" charset="0"/>
              </a:rPr>
              <a:t> Proficiency at thinking and coming up with solutions and responses beyond that which is rote or rule-based</a:t>
            </a:r>
          </a:p>
          <a:p>
            <a:r>
              <a:rPr lang="en-US" b="1" dirty="0">
                <a:solidFill>
                  <a:srgbClr val="FF0000"/>
                </a:solidFill>
                <a:ea typeface="ヒラギノ角ゴ Pro W3" charset="0"/>
              </a:rPr>
              <a:t>Cross-cultural competency.</a:t>
            </a:r>
            <a:r>
              <a:rPr lang="en-US" dirty="0">
                <a:solidFill>
                  <a:srgbClr val="FF0000"/>
                </a:solidFill>
                <a:ea typeface="ヒラギノ角ゴ Pro W3" charset="0"/>
              </a:rPr>
              <a:t> The ability to operate in different cultural settings</a:t>
            </a:r>
          </a:p>
          <a:p>
            <a:r>
              <a:rPr lang="en-US" b="1" dirty="0">
                <a:solidFill>
                  <a:srgbClr val="FF0000"/>
                </a:solidFill>
                <a:ea typeface="ヒラギノ角ゴ Pro W3" charset="0"/>
              </a:rPr>
              <a:t>Computational thinking.</a:t>
            </a:r>
            <a:r>
              <a:rPr lang="en-US" dirty="0">
                <a:solidFill>
                  <a:srgbClr val="FF0000"/>
                </a:solidFill>
                <a:ea typeface="ヒラギノ角ゴ Pro W3" charset="0"/>
              </a:rPr>
              <a:t> The ability to translate vast amounts of data into abstract concepts and to understand data-based reasoning</a:t>
            </a:r>
          </a:p>
          <a:p>
            <a:r>
              <a:rPr lang="en-US" b="1" dirty="0">
                <a:solidFill>
                  <a:srgbClr val="FF0000"/>
                </a:solidFill>
                <a:ea typeface="ヒラギノ角ゴ Pro W3" charset="0"/>
              </a:rPr>
              <a:t>New-media literacy.</a:t>
            </a:r>
            <a:r>
              <a:rPr lang="en-US" dirty="0">
                <a:solidFill>
                  <a:srgbClr val="FF0000"/>
                </a:solidFill>
                <a:ea typeface="ヒラギノ角ゴ Pro W3" charset="0"/>
              </a:rPr>
              <a:t> The ability to critically assess and develop content that uses new media forms and to leverage these media for persuasive communication</a:t>
            </a:r>
          </a:p>
          <a:p>
            <a:r>
              <a:rPr lang="en-US" b="1" dirty="0" err="1">
                <a:solidFill>
                  <a:srgbClr val="FF0000"/>
                </a:solidFill>
                <a:ea typeface="ヒラギノ角ゴ Pro W3" charset="0"/>
              </a:rPr>
              <a:t>Transdisciplinarity</a:t>
            </a:r>
            <a:r>
              <a:rPr lang="en-US" b="1" dirty="0">
                <a:solidFill>
                  <a:srgbClr val="FF0000"/>
                </a:solidFill>
                <a:ea typeface="ヒラギノ角ゴ Pro W3" charset="0"/>
              </a:rPr>
              <a:t>.</a:t>
            </a:r>
            <a:r>
              <a:rPr lang="en-US" dirty="0">
                <a:solidFill>
                  <a:srgbClr val="FF0000"/>
                </a:solidFill>
                <a:ea typeface="ヒラギノ角ゴ Pro W3" charset="0"/>
              </a:rPr>
              <a:t> Literacy in and ability to understand concepts across multiple disciplines</a:t>
            </a:r>
          </a:p>
          <a:p>
            <a:r>
              <a:rPr lang="en-US" b="1" dirty="0">
                <a:solidFill>
                  <a:srgbClr val="FF0000"/>
                </a:solidFill>
                <a:ea typeface="ヒラギノ角ゴ Pro W3" charset="0"/>
              </a:rPr>
              <a:t>Design mind-set.</a:t>
            </a:r>
            <a:r>
              <a:rPr lang="en-US" dirty="0">
                <a:solidFill>
                  <a:srgbClr val="FF0000"/>
                </a:solidFill>
                <a:ea typeface="ヒラギノ角ゴ Pro W3" charset="0"/>
              </a:rPr>
              <a:t> Ability to represent and develop tasks and work processes for desired outcomes</a:t>
            </a:r>
          </a:p>
          <a:p>
            <a:r>
              <a:rPr lang="en-US" b="1" dirty="0">
                <a:solidFill>
                  <a:srgbClr val="FF0000"/>
                </a:solidFill>
                <a:ea typeface="ヒラギノ角ゴ Pro W3" charset="0"/>
              </a:rPr>
              <a:t>Cognitive load management.</a:t>
            </a:r>
            <a:r>
              <a:rPr lang="en-US" dirty="0">
                <a:solidFill>
                  <a:srgbClr val="FF0000"/>
                </a:solidFill>
                <a:ea typeface="ヒラギノ角ゴ Pro W3" charset="0"/>
              </a:rPr>
              <a:t> The ability to discriminate and filter information for importance and to understand how to maximize cognitive functioning using a variety of tools and techniques</a:t>
            </a:r>
          </a:p>
          <a:p>
            <a:r>
              <a:rPr lang="en-US" b="1" dirty="0">
                <a:solidFill>
                  <a:srgbClr val="FF0000"/>
                </a:solidFill>
                <a:ea typeface="ヒラギノ角ゴ Pro W3" charset="0"/>
              </a:rPr>
              <a:t>Virtual collaboration.</a:t>
            </a:r>
            <a:r>
              <a:rPr lang="en-US" dirty="0">
                <a:solidFill>
                  <a:srgbClr val="FF0000"/>
                </a:solidFill>
                <a:ea typeface="ヒラギノ角ゴ Pro W3" charset="0"/>
              </a:rPr>
              <a:t> The ability to work productively, drive engagement and demonstrate presence as a member of a virtual team</a:t>
            </a:r>
          </a:p>
          <a:p>
            <a:endParaRPr lang="en-US" dirty="0">
              <a:solidFill>
                <a:srgbClr val="FF0000"/>
              </a:solidFill>
              <a:ea typeface="ヒラギノ角ゴ Pro W3" charset="0"/>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7EBD7602-491C-5341-87FB-153DD0DBBE6C}" type="slidenum">
              <a:rPr lang="en-US" sz="1300"/>
              <a:pPr/>
              <a:t>108</a:t>
            </a:fld>
            <a:endParaRPr lang="en-US" sz="1300"/>
          </a:p>
        </p:txBody>
      </p:sp>
      <p:sp>
        <p:nvSpPr>
          <p:cNvPr id="349186" name="Rectangle 2"/>
          <p:cNvSpPr>
            <a:spLocks noGrp="1" noRot="1" noChangeAspect="1" noChangeArrowheads="1" noTextEdit="1"/>
          </p:cNvSpPr>
          <p:nvPr>
            <p:ph type="sldImg"/>
          </p:nvPr>
        </p:nvSpPr>
        <p:spPr>
          <a:ln/>
        </p:spPr>
      </p:sp>
      <p:sp>
        <p:nvSpPr>
          <p:cNvPr id="349187" name="Rectangle 3"/>
          <p:cNvSpPr>
            <a:spLocks noGrp="1" noChangeArrowheads="1"/>
          </p:cNvSpPr>
          <p:nvPr>
            <p:ph type="body" idx="1"/>
          </p:nvPr>
        </p:nvSpPr>
        <p:spPr>
          <a:xfrm>
            <a:off x="685800" y="4572000"/>
            <a:ext cx="5770563"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ea typeface="ヒラギノ角ゴ Pro W3" charset="0"/>
              </a:rPr>
              <a:t>Before I conclude my presentation, I will pause here to see if anyone has any questions. </a:t>
            </a:r>
            <a:endParaRPr lang="en-US" dirty="0" smtClean="0">
              <a:ea typeface="ヒラギノ角ゴ Pro W3" charset="0"/>
            </a:endParaRPr>
          </a:p>
          <a:p>
            <a:endParaRPr lang="en-US" dirty="0">
              <a:ea typeface="ヒラギノ角ゴ Pro W3" charset="0"/>
            </a:endParaRPr>
          </a:p>
          <a:p>
            <a:r>
              <a:rPr lang="en-US" dirty="0">
                <a:ea typeface="ヒラギノ角ゴ Pro W3" charset="0"/>
              </a:rPr>
              <a:t>Usually by this time most of the audience is overwhelmed and just need a break to digest what I</a:t>
            </a:r>
            <a:r>
              <a:rPr lang="ja-JP" altLang="en-US" dirty="0">
                <a:ea typeface="ヒラギノ角ゴ Pro W3" charset="0"/>
              </a:rPr>
              <a:t>’</a:t>
            </a:r>
            <a:r>
              <a:rPr lang="en-US" altLang="ja-JP" dirty="0" err="1">
                <a:ea typeface="ヒラギノ角ゴ Pro W3" charset="0"/>
              </a:rPr>
              <a:t>ve</a:t>
            </a:r>
            <a:r>
              <a:rPr lang="en-US" altLang="ja-JP" dirty="0">
                <a:ea typeface="ヒラギノ角ゴ Pro W3" charset="0"/>
              </a:rPr>
              <a:t> said.</a:t>
            </a:r>
          </a:p>
          <a:p>
            <a:endParaRPr lang="en-US" dirty="0">
              <a:ea typeface="ヒラギノ角ゴ Pro W3" charset="0"/>
            </a:endParaRPr>
          </a:p>
          <a:p>
            <a:r>
              <a:rPr lang="en-US" dirty="0">
                <a:ea typeface="ヒラギノ角ゴ Pro W3" charset="0"/>
              </a:rPr>
              <a:t>Remember that you can download the PowerPoint and use it however you can</a:t>
            </a:r>
            <a:r>
              <a:rPr lang="en-US" dirty="0" smtClean="0">
                <a:ea typeface="ヒラギノ角ゴ Pro W3" charset="0"/>
              </a:rPr>
              <a:t>.</a:t>
            </a:r>
          </a:p>
          <a:p>
            <a:endParaRPr lang="en-US" dirty="0">
              <a:ea typeface="ヒラギノ角ゴ Pro W3" charset="0"/>
            </a:endParaRPr>
          </a:p>
          <a:p>
            <a:r>
              <a:rPr lang="en-US" dirty="0" smtClean="0">
                <a:ea typeface="ヒラギノ角ゴ Pro W3" charset="0"/>
              </a:rPr>
              <a:t>Qs?</a:t>
            </a:r>
            <a:endParaRPr lang="en-US" dirty="0">
              <a:ea typeface="ヒラギノ角ゴ Pro W3" charset="0"/>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E01149F0-4EEC-E14C-B655-1C08BD12CDA7}" type="slidenum">
              <a:rPr lang="en-US" sz="1300"/>
              <a:pPr/>
              <a:t>109</a:t>
            </a:fld>
            <a:endParaRPr lang="en-US" sz="1300"/>
          </a:p>
        </p:txBody>
      </p:sp>
      <p:sp>
        <p:nvSpPr>
          <p:cNvPr id="369666" name="Rectangle 2"/>
          <p:cNvSpPr>
            <a:spLocks noGrp="1" noRot="1" noChangeAspect="1" noChangeArrowheads="1" noTextEdit="1"/>
          </p:cNvSpPr>
          <p:nvPr>
            <p:ph type="sldImg"/>
          </p:nvPr>
        </p:nvSpPr>
        <p:spPr>
          <a:solidFill>
            <a:srgbClr val="FFFFFF"/>
          </a:solidFill>
          <a:ln/>
        </p:spPr>
      </p:sp>
      <p:sp>
        <p:nvSpPr>
          <p:cNvPr id="369667" name="Rectangle 3"/>
          <p:cNvSpPr>
            <a:spLocks noGrp="1" noChangeArrowheads="1"/>
          </p:cNvSpPr>
          <p:nvPr>
            <p:ph type="body" idx="1"/>
          </p:nvPr>
        </p:nvSpPr>
        <p:spPr>
          <a:xfrm>
            <a:off x="406400" y="4560888"/>
            <a:ext cx="6583363" cy="4319587"/>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ea typeface="ヒラギノ角ゴ Pro W3" charset="0"/>
                <a:sym typeface="Wingdings"/>
              </a:rPr>
              <a:t></a:t>
            </a:r>
            <a:r>
              <a:rPr lang="en-US" dirty="0" smtClean="0">
                <a:ea typeface="ヒラギノ角ゴ Pro W3" charset="0"/>
              </a:rPr>
              <a:t>What </a:t>
            </a:r>
            <a:r>
              <a:rPr lang="en-US" dirty="0">
                <a:ea typeface="ヒラギノ角ゴ Pro W3" charset="0"/>
              </a:rPr>
              <a:t>makes you </a:t>
            </a:r>
            <a:r>
              <a:rPr lang="en-US" u="sng" dirty="0">
                <a:ea typeface="ヒラギノ角ゴ Pro W3" charset="0"/>
              </a:rPr>
              <a:t>want</a:t>
            </a:r>
            <a:r>
              <a:rPr lang="en-US" dirty="0">
                <a:ea typeface="ヒラギノ角ゴ Pro W3" charset="0"/>
              </a:rPr>
              <a:t> to get up in the morning?</a:t>
            </a:r>
          </a:p>
          <a:p>
            <a:pPr eaLnBrk="1" hangingPunct="1"/>
            <a:endParaRPr lang="en-US" dirty="0">
              <a:ea typeface="ヒラギノ角ゴ Pro W3" charset="0"/>
            </a:endParaRPr>
          </a:p>
          <a:p>
            <a:pPr eaLnBrk="1" hangingPunct="1"/>
            <a:r>
              <a:rPr lang="en-US" dirty="0" smtClean="0">
                <a:ea typeface="ヒラギノ角ゴ Pro W3" charset="0"/>
                <a:sym typeface="Wingdings"/>
              </a:rPr>
              <a:t></a:t>
            </a:r>
            <a:r>
              <a:rPr lang="en-US" dirty="0" smtClean="0">
                <a:ea typeface="ヒラギノ角ゴ Pro W3" charset="0"/>
              </a:rPr>
              <a:t>Are </a:t>
            </a:r>
            <a:r>
              <a:rPr lang="en-US" dirty="0">
                <a:ea typeface="ヒラギノ角ゴ Pro W3" charset="0"/>
              </a:rPr>
              <a:t>you </a:t>
            </a:r>
            <a:r>
              <a:rPr lang="en-US" u="sng" dirty="0">
                <a:ea typeface="ヒラギノ角ゴ Pro W3" charset="0"/>
              </a:rPr>
              <a:t>passionate</a:t>
            </a:r>
            <a:r>
              <a:rPr lang="en-US" dirty="0">
                <a:ea typeface="ヒラギノ角ゴ Pro W3" charset="0"/>
              </a:rPr>
              <a:t> about your own career?</a:t>
            </a:r>
          </a:p>
          <a:p>
            <a:pPr eaLnBrk="1" hangingPunct="1"/>
            <a:endParaRPr lang="en-US" dirty="0">
              <a:ea typeface="ヒラギノ角ゴ Pro W3" charset="0"/>
            </a:endParaRPr>
          </a:p>
          <a:p>
            <a:pPr eaLnBrk="1" hangingPunct="1"/>
            <a:r>
              <a:rPr lang="en-US" dirty="0" smtClean="0">
                <a:ea typeface="ヒラギノ角ゴ Pro W3" charset="0"/>
                <a:sym typeface="Wingdings"/>
              </a:rPr>
              <a:t></a:t>
            </a:r>
            <a:r>
              <a:rPr lang="en-US" dirty="0" smtClean="0">
                <a:ea typeface="ヒラギノ角ゴ Pro W3" charset="0"/>
              </a:rPr>
              <a:t>How </a:t>
            </a:r>
            <a:r>
              <a:rPr lang="en-US" dirty="0">
                <a:ea typeface="ヒラギノ角ゴ Pro W3" charset="0"/>
              </a:rPr>
              <a:t>can we help our </a:t>
            </a:r>
            <a:r>
              <a:rPr lang="en-US" dirty="0" smtClean="0">
                <a:ea typeface="ヒラギノ角ゴ Pro W3" charset="0"/>
              </a:rPr>
              <a:t>students and clients </a:t>
            </a:r>
            <a:r>
              <a:rPr lang="en-US" u="sng" dirty="0">
                <a:ea typeface="ヒラギノ角ゴ Pro W3" charset="0"/>
              </a:rPr>
              <a:t>discover</a:t>
            </a:r>
            <a:r>
              <a:rPr lang="en-US" dirty="0">
                <a:ea typeface="ヒラギノ角ゴ Pro W3" charset="0"/>
              </a:rPr>
              <a:t> their passion, and put them on an education pathway, to </a:t>
            </a:r>
            <a:r>
              <a:rPr lang="en-US" u="sng" dirty="0">
                <a:ea typeface="ヒラギノ角ゴ Pro W3" charset="0"/>
              </a:rPr>
              <a:t>turning</a:t>
            </a:r>
            <a:r>
              <a:rPr lang="en-US" dirty="0">
                <a:ea typeface="ヒラギノ角ゴ Pro W3" charset="0"/>
              </a:rPr>
              <a:t> their passion into a career?</a:t>
            </a:r>
          </a:p>
          <a:p>
            <a:pPr eaLnBrk="1" hangingPunct="1"/>
            <a:endParaRPr lang="en-US" dirty="0">
              <a:ea typeface="ヒラギノ角ゴ Pro W3" charset="0"/>
            </a:endParaRPr>
          </a:p>
          <a:p>
            <a:pPr eaLnBrk="1" hangingPunct="1"/>
            <a:r>
              <a:rPr lang="en-US" dirty="0">
                <a:ea typeface="ヒラギノ角ゴ Pro W3" charset="0"/>
              </a:rPr>
              <a:t>--</a:t>
            </a:r>
          </a:p>
          <a:p>
            <a:pPr eaLnBrk="1" hangingPunct="1"/>
            <a:endParaRPr lang="en-US" dirty="0">
              <a:ea typeface="ヒラギノ角ゴ Pro W3" charset="0"/>
            </a:endParaRPr>
          </a:p>
          <a:p>
            <a:pPr eaLnBrk="1" hangingPunct="1"/>
            <a:r>
              <a:rPr lang="en-US" dirty="0">
                <a:ea typeface="ヒラギノ角ゴ Pro W3" charset="0"/>
              </a:rPr>
              <a:t>======</a:t>
            </a:r>
          </a:p>
          <a:p>
            <a:pPr eaLnBrk="1" hangingPunct="1"/>
            <a:r>
              <a:rPr lang="en-US" dirty="0">
                <a:ea typeface="ヒラギノ角ゴ Pro W3" charset="0"/>
              </a:rPr>
              <a:t>Chris </a:t>
            </a:r>
            <a:r>
              <a:rPr lang="en-US" dirty="0" err="1">
                <a:ea typeface="ヒラギノ角ゴ Pro W3" charset="0"/>
              </a:rPr>
              <a:t>Droessler</a:t>
            </a:r>
            <a:endParaRPr lang="en-US" dirty="0">
              <a:ea typeface="ヒラギノ角ゴ Pro W3"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4142DE36-E174-454C-A66F-2C9F41595433}" type="slidenum">
              <a:rPr lang="en-US" sz="1300"/>
              <a:pPr/>
              <a:t>11</a:t>
            </a:fld>
            <a:endParaRPr lang="en-US" sz="1300"/>
          </a:p>
        </p:txBody>
      </p:sp>
      <p:sp>
        <p:nvSpPr>
          <p:cNvPr id="37890" name="Rectangle 2"/>
          <p:cNvSpPr>
            <a:spLocks noGrp="1" noRot="1" noChangeAspect="1" noChangeArrowheads="1" noTextEdit="1"/>
          </p:cNvSpPr>
          <p:nvPr>
            <p:ph type="sldImg"/>
          </p:nvPr>
        </p:nvSpPr>
        <p:spPr>
          <a:solidFill>
            <a:srgbClr val="FFFFFF"/>
          </a:solidFill>
          <a:ln/>
        </p:spPr>
      </p:sp>
      <p:sp>
        <p:nvSpPr>
          <p:cNvPr id="37891" name="Rectangle 3"/>
          <p:cNvSpPr>
            <a:spLocks noGrp="1" noChangeArrowheads="1"/>
          </p:cNvSpPr>
          <p:nvPr>
            <p:ph type="body" idx="1"/>
          </p:nvPr>
        </p:nvSpPr>
        <p:spPr>
          <a:xfrm>
            <a:off x="650875" y="4560888"/>
            <a:ext cx="5932488" cy="4800600"/>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sz="1700" dirty="0">
                <a:solidFill>
                  <a:srgbClr val="181512"/>
                </a:solidFill>
                <a:latin typeface="Times"/>
                <a:ea typeface="ヒラギノ角ゴ Pro W3" charset="0"/>
                <a:cs typeface="Times"/>
              </a:rPr>
              <a:t>And here you see the breakdown of the postsecondary intentions of our North </a:t>
            </a:r>
            <a:r>
              <a:rPr lang="en-US" sz="1700" dirty="0" smtClean="0">
                <a:solidFill>
                  <a:srgbClr val="181512"/>
                </a:solidFill>
                <a:latin typeface="Times"/>
                <a:ea typeface="ヒラギノ角ゴ Pro W3" charset="0"/>
                <a:cs typeface="Times"/>
              </a:rPr>
              <a:t>Carolina </a:t>
            </a:r>
            <a:r>
              <a:rPr lang="en-US" sz="1700" dirty="0">
                <a:solidFill>
                  <a:srgbClr val="181512"/>
                </a:solidFill>
                <a:latin typeface="Times"/>
                <a:ea typeface="ヒラギノ角ゴ Pro W3" charset="0"/>
                <a:cs typeface="Times"/>
              </a:rPr>
              <a:t>high school </a:t>
            </a:r>
            <a:r>
              <a:rPr lang="en-US" sz="1700" dirty="0" smtClean="0">
                <a:solidFill>
                  <a:srgbClr val="181512"/>
                </a:solidFill>
                <a:latin typeface="Times"/>
                <a:ea typeface="ヒラギノ角ゴ Pro W3" charset="0"/>
                <a:cs typeface="Times"/>
              </a:rPr>
              <a:t>graduates. </a:t>
            </a:r>
            <a:endParaRPr lang="en-US" sz="1700" dirty="0">
              <a:solidFill>
                <a:srgbClr val="181512"/>
              </a:solidFill>
              <a:latin typeface="Times"/>
              <a:ea typeface="ヒラギノ角ゴ Pro W3" charset="0"/>
              <a:cs typeface="Times"/>
            </a:endParaRPr>
          </a:p>
          <a:p>
            <a:pPr eaLnBrk="1" hangingPunct="1">
              <a:spcBef>
                <a:spcPct val="0"/>
              </a:spcBef>
            </a:pPr>
            <a:r>
              <a:rPr lang="en-US" sz="1700" dirty="0">
                <a:solidFill>
                  <a:srgbClr val="181512"/>
                </a:solidFill>
                <a:latin typeface="Times"/>
                <a:ea typeface="ヒラギノ角ゴ Pro W3" charset="0"/>
                <a:cs typeface="Times"/>
              </a:rPr>
              <a:t>The </a:t>
            </a:r>
            <a:r>
              <a:rPr lang="en-US" sz="1700" u="sng" dirty="0">
                <a:solidFill>
                  <a:srgbClr val="181512"/>
                </a:solidFill>
                <a:latin typeface="Times"/>
                <a:ea typeface="ヒラギノ角ゴ Pro W3" charset="0"/>
                <a:cs typeface="Times"/>
              </a:rPr>
              <a:t>red</a:t>
            </a:r>
            <a:r>
              <a:rPr lang="en-US" sz="1700" dirty="0">
                <a:solidFill>
                  <a:srgbClr val="181512"/>
                </a:solidFill>
                <a:latin typeface="Times"/>
                <a:ea typeface="ヒラギノ角ゴ Pro W3" charset="0"/>
                <a:cs typeface="Times"/>
              </a:rPr>
              <a:t> shows that almost </a:t>
            </a:r>
            <a:r>
              <a:rPr lang="en-US" sz="1700" u="sng" dirty="0">
                <a:solidFill>
                  <a:srgbClr val="181512"/>
                </a:solidFill>
                <a:latin typeface="Times"/>
                <a:ea typeface="ヒラギノ角ゴ Pro W3" charset="0"/>
                <a:cs typeface="Times"/>
              </a:rPr>
              <a:t>half</a:t>
            </a:r>
            <a:r>
              <a:rPr lang="en-US" sz="1700" dirty="0">
                <a:solidFill>
                  <a:srgbClr val="181512"/>
                </a:solidFill>
                <a:latin typeface="Times"/>
                <a:ea typeface="ヒラギノ角ゴ Pro W3" charset="0"/>
                <a:cs typeface="Times"/>
              </a:rPr>
              <a:t> of them say they are going to a </a:t>
            </a:r>
            <a:r>
              <a:rPr lang="en-US" sz="1700" u="sng" dirty="0">
                <a:solidFill>
                  <a:srgbClr val="181512"/>
                </a:solidFill>
                <a:latin typeface="Times"/>
                <a:ea typeface="ヒラギノ角ゴ Pro W3" charset="0"/>
                <a:cs typeface="Times"/>
              </a:rPr>
              <a:t>four</a:t>
            </a:r>
            <a:r>
              <a:rPr lang="en-US" sz="1700" dirty="0">
                <a:solidFill>
                  <a:srgbClr val="181512"/>
                </a:solidFill>
                <a:latin typeface="Times"/>
                <a:ea typeface="ヒラギノ角ゴ Pro W3" charset="0"/>
                <a:cs typeface="Times"/>
              </a:rPr>
              <a:t>-year college program.  </a:t>
            </a:r>
          </a:p>
          <a:p>
            <a:pPr eaLnBrk="1" hangingPunct="1">
              <a:spcBef>
                <a:spcPct val="0"/>
              </a:spcBef>
            </a:pPr>
            <a:r>
              <a:rPr lang="en-US" sz="1700" dirty="0">
                <a:solidFill>
                  <a:srgbClr val="181512"/>
                </a:solidFill>
                <a:latin typeface="Times"/>
                <a:ea typeface="ヒラギノ角ゴ Pro W3" charset="0"/>
                <a:cs typeface="Times"/>
              </a:rPr>
              <a:t/>
            </a:r>
            <a:br>
              <a:rPr lang="en-US" sz="1700" dirty="0">
                <a:solidFill>
                  <a:srgbClr val="181512"/>
                </a:solidFill>
                <a:latin typeface="Times"/>
                <a:ea typeface="ヒラギノ角ゴ Pro W3" charset="0"/>
                <a:cs typeface="Times"/>
              </a:rPr>
            </a:br>
            <a:r>
              <a:rPr lang="en-US" sz="1700" dirty="0">
                <a:solidFill>
                  <a:srgbClr val="181512"/>
                </a:solidFill>
                <a:latin typeface="Times"/>
                <a:ea typeface="ヒラギノ角ゴ Pro W3" charset="0"/>
                <a:cs typeface="Times"/>
              </a:rPr>
              <a:t>The </a:t>
            </a:r>
            <a:r>
              <a:rPr lang="en-US" sz="1700" u="sng" dirty="0">
                <a:solidFill>
                  <a:srgbClr val="181512"/>
                </a:solidFill>
                <a:latin typeface="Times"/>
                <a:ea typeface="ヒラギノ角ゴ Pro W3" charset="0"/>
                <a:cs typeface="Times"/>
              </a:rPr>
              <a:t>green</a:t>
            </a:r>
            <a:r>
              <a:rPr lang="en-US" sz="1700" dirty="0">
                <a:solidFill>
                  <a:srgbClr val="181512"/>
                </a:solidFill>
                <a:latin typeface="Times"/>
                <a:ea typeface="ヒラギノ角ゴ Pro W3" charset="0"/>
                <a:cs typeface="Times"/>
              </a:rPr>
              <a:t> is one or two years at a community college, junior college, or trade school.</a:t>
            </a:r>
          </a:p>
          <a:p>
            <a:pPr eaLnBrk="1" hangingPunct="1">
              <a:spcBef>
                <a:spcPct val="0"/>
              </a:spcBef>
            </a:pPr>
            <a:endParaRPr lang="en-US" sz="1700" dirty="0">
              <a:solidFill>
                <a:srgbClr val="181512"/>
              </a:solidFill>
              <a:latin typeface="Times"/>
              <a:ea typeface="ヒラギノ角ゴ Pro W3" charset="0"/>
              <a:cs typeface="Times"/>
            </a:endParaRPr>
          </a:p>
          <a:p>
            <a:pPr eaLnBrk="1" hangingPunct="1">
              <a:spcBef>
                <a:spcPct val="0"/>
              </a:spcBef>
            </a:pPr>
            <a:r>
              <a:rPr lang="en-US" sz="1700" dirty="0">
                <a:solidFill>
                  <a:srgbClr val="181512"/>
                </a:solidFill>
                <a:latin typeface="Times"/>
                <a:ea typeface="ヒラギノ角ゴ Pro W3" charset="0"/>
                <a:cs typeface="Times"/>
              </a:rPr>
              <a:t>The </a:t>
            </a:r>
            <a:r>
              <a:rPr lang="en-US" sz="1700" u="sng" dirty="0">
                <a:solidFill>
                  <a:srgbClr val="181512"/>
                </a:solidFill>
                <a:latin typeface="Times"/>
                <a:ea typeface="ヒラギノ角ゴ Pro W3" charset="0"/>
                <a:cs typeface="Times"/>
              </a:rPr>
              <a:t>blue</a:t>
            </a:r>
            <a:r>
              <a:rPr lang="en-US" sz="1700" dirty="0">
                <a:solidFill>
                  <a:srgbClr val="181512"/>
                </a:solidFill>
                <a:latin typeface="Times"/>
                <a:ea typeface="ヒラギノ角ゴ Pro W3" charset="0"/>
                <a:cs typeface="Times"/>
              </a:rPr>
              <a:t> is joining the military or going directly into employment.</a:t>
            </a:r>
          </a:p>
          <a:p>
            <a:pPr eaLnBrk="1" hangingPunct="1">
              <a:spcBef>
                <a:spcPct val="0"/>
              </a:spcBef>
            </a:pPr>
            <a:endParaRPr lang="en-US" sz="1700" dirty="0">
              <a:solidFill>
                <a:srgbClr val="181512"/>
              </a:solidFill>
              <a:latin typeface="Times"/>
              <a:ea typeface="ヒラギノ角ゴ Pro W3" charset="0"/>
              <a:cs typeface="Times"/>
            </a:endParaRPr>
          </a:p>
          <a:p>
            <a:pPr eaLnBrk="1" hangingPunct="1">
              <a:spcBef>
                <a:spcPct val="0"/>
              </a:spcBef>
            </a:pPr>
            <a:r>
              <a:rPr lang="en-US" sz="1700" dirty="0">
                <a:solidFill>
                  <a:srgbClr val="181512"/>
                </a:solidFill>
                <a:latin typeface="Times"/>
                <a:ea typeface="ヒラギノ角ゴ Pro W3" charset="0"/>
                <a:cs typeface="Times"/>
              </a:rPr>
              <a:t>The </a:t>
            </a:r>
            <a:r>
              <a:rPr lang="en-US" sz="1700" u="sng" dirty="0">
                <a:solidFill>
                  <a:srgbClr val="181512"/>
                </a:solidFill>
                <a:latin typeface="Times"/>
                <a:ea typeface="ヒラギノ角ゴ Pro W3" charset="0"/>
                <a:cs typeface="Times"/>
              </a:rPr>
              <a:t>Other</a:t>
            </a:r>
            <a:r>
              <a:rPr lang="en-US" sz="1700" dirty="0">
                <a:solidFill>
                  <a:srgbClr val="181512"/>
                </a:solidFill>
                <a:latin typeface="Times"/>
                <a:ea typeface="ヒラギノ角ゴ Pro W3" charset="0"/>
                <a:cs typeface="Times"/>
              </a:rPr>
              <a:t> category is the one-and-a-half percent of our graduates who plan to sit on Mom</a:t>
            </a:r>
            <a:r>
              <a:rPr lang="ja-JP" altLang="en-US" sz="1700" dirty="0">
                <a:solidFill>
                  <a:srgbClr val="181512"/>
                </a:solidFill>
                <a:latin typeface="Times"/>
                <a:ea typeface="ヒラギノ角ゴ Pro W3" charset="0"/>
                <a:cs typeface="Times"/>
              </a:rPr>
              <a:t>’</a:t>
            </a:r>
            <a:r>
              <a:rPr lang="en-US" altLang="ja-JP" sz="1700" dirty="0">
                <a:solidFill>
                  <a:srgbClr val="181512"/>
                </a:solidFill>
                <a:latin typeface="Times"/>
                <a:ea typeface="ヒラギノ角ゴ Pro W3" charset="0"/>
                <a:cs typeface="Times"/>
              </a:rPr>
              <a:t>s couch the rest of their lives playing </a:t>
            </a:r>
            <a:r>
              <a:rPr lang="en-US" altLang="ja-JP" sz="1700" u="sng" dirty="0">
                <a:solidFill>
                  <a:srgbClr val="181512"/>
                </a:solidFill>
                <a:latin typeface="Times"/>
                <a:ea typeface="ヒラギノ角ゴ Pro W3" charset="0"/>
                <a:cs typeface="Times"/>
              </a:rPr>
              <a:t>Nintendo</a:t>
            </a:r>
            <a:r>
              <a:rPr lang="en-US" altLang="ja-JP" sz="1700" dirty="0">
                <a:solidFill>
                  <a:srgbClr val="181512"/>
                </a:solidFill>
                <a:latin typeface="Times"/>
                <a:ea typeface="ヒラギノ角ゴ Pro W3" charset="0"/>
                <a:cs typeface="Times"/>
              </a:rPr>
              <a:t>. </a:t>
            </a:r>
          </a:p>
          <a:p>
            <a:pPr eaLnBrk="1" hangingPunct="1">
              <a:spcBef>
                <a:spcPct val="0"/>
              </a:spcBef>
            </a:pPr>
            <a:endParaRPr lang="en-US" dirty="0">
              <a:solidFill>
                <a:srgbClr val="181512"/>
              </a:solidFill>
              <a:latin typeface="Arial" charset="0"/>
              <a:ea typeface="ヒラギノ角ゴ Pro W3" charset="0"/>
              <a:cs typeface="ヒラギノ角ゴ Pro W3" charset="0"/>
            </a:endParaRPr>
          </a:p>
          <a:p>
            <a:pPr eaLnBrk="1" hangingPunct="1">
              <a:spcBef>
                <a:spcPct val="0"/>
              </a:spcBef>
            </a:pPr>
            <a:endParaRPr lang="en-US" dirty="0">
              <a:solidFill>
                <a:srgbClr val="181512"/>
              </a:solidFill>
              <a:latin typeface="Arial" charset="0"/>
              <a:ea typeface="ヒラギノ角ゴ Pro W3" charset="0"/>
              <a:cs typeface="ヒラギノ角ゴ Pro W3" charset="0"/>
            </a:endParaRPr>
          </a:p>
          <a:p>
            <a:pPr eaLnBrk="1" hangingPunct="1">
              <a:spcBef>
                <a:spcPct val="0"/>
              </a:spcBef>
            </a:pPr>
            <a:r>
              <a:rPr lang="en-US" dirty="0">
                <a:solidFill>
                  <a:srgbClr val="181512"/>
                </a:solidFill>
                <a:latin typeface="Arial" charset="0"/>
                <a:ea typeface="ヒラギノ角ゴ Pro W3" charset="0"/>
                <a:cs typeface="ヒラギノ角ゴ Pro W3" charset="0"/>
              </a:rPr>
              <a:t>=====</a:t>
            </a:r>
          </a:p>
          <a:p>
            <a:pPr eaLnBrk="1" hangingPunct="1">
              <a:spcBef>
                <a:spcPct val="0"/>
              </a:spcBef>
            </a:pPr>
            <a:r>
              <a:rPr lang="en-US" dirty="0">
                <a:solidFill>
                  <a:srgbClr val="181512"/>
                </a:solidFill>
                <a:latin typeface="Arial" charset="0"/>
                <a:ea typeface="ヒラギノ角ゴ Pro W3" charset="0"/>
                <a:cs typeface="ヒラギノ角ゴ Pro W3" charset="0"/>
              </a:rPr>
              <a:t>http://</a:t>
            </a:r>
            <a:r>
              <a:rPr lang="en-US" dirty="0" err="1">
                <a:solidFill>
                  <a:srgbClr val="181512"/>
                </a:solidFill>
                <a:latin typeface="Arial" charset="0"/>
                <a:ea typeface="ヒラギノ角ゴ Pro W3" charset="0"/>
                <a:cs typeface="ヒラギノ角ゴ Pro W3" charset="0"/>
              </a:rPr>
              <a:t>www.ncpublicschools.org</a:t>
            </a:r>
            <a:r>
              <a:rPr lang="en-US" dirty="0">
                <a:solidFill>
                  <a:srgbClr val="181512"/>
                </a:solidFill>
                <a:latin typeface="Arial" charset="0"/>
                <a:ea typeface="ヒラギノ角ゴ Pro W3" charset="0"/>
                <a:cs typeface="ヒラギノ角ゴ Pro W3" charset="0"/>
              </a:rPr>
              <a:t>/</a:t>
            </a:r>
            <a:r>
              <a:rPr lang="en-US" dirty="0" err="1">
                <a:solidFill>
                  <a:srgbClr val="181512"/>
                </a:solidFill>
                <a:latin typeface="Arial" charset="0"/>
                <a:ea typeface="ヒラギノ角ゴ Pro W3" charset="0"/>
                <a:cs typeface="ヒラギノ角ゴ Pro W3" charset="0"/>
              </a:rPr>
              <a:t>fbs</a:t>
            </a:r>
            <a:r>
              <a:rPr lang="en-US" dirty="0">
                <a:solidFill>
                  <a:srgbClr val="181512"/>
                </a:solidFill>
                <a:latin typeface="Arial" charset="0"/>
                <a:ea typeface="ヒラギノ角ゴ Pro W3" charset="0"/>
                <a:cs typeface="ヒラギノ角ゴ Pro W3" charset="0"/>
              </a:rPr>
              <a:t>/resources/data/</a:t>
            </a:r>
          </a:p>
          <a:p>
            <a:pPr eaLnBrk="1" hangingPunct="1"/>
            <a:endParaRPr lang="en-US" dirty="0">
              <a:latin typeface="Arial" charset="0"/>
              <a:ea typeface="ヒラギノ角ゴ Pro W3" charset="0"/>
              <a:cs typeface="ヒラギノ角ゴ Pro W3" charset="0"/>
            </a:endParaRPr>
          </a:p>
          <a:p>
            <a:pPr eaLnBrk="1" hangingPunct="1"/>
            <a:r>
              <a:rPr lang="en-US" dirty="0">
                <a:solidFill>
                  <a:srgbClr val="181512"/>
                </a:solidFill>
                <a:latin typeface="Arial" charset="0"/>
                <a:ea typeface="ヒラギノ角ゴ Pro W3" charset="0"/>
                <a:cs typeface="ヒラギノ角ゴ Pro W3" charset="0"/>
              </a:rPr>
              <a:t>NC Public Schools Statistical Profile 2012-2013</a:t>
            </a:r>
          </a:p>
          <a:p>
            <a:pPr eaLnBrk="1" hangingPunct="1"/>
            <a:endParaRPr lang="en-US" dirty="0">
              <a:solidFill>
                <a:srgbClr val="181512"/>
              </a:solidFill>
              <a:latin typeface="Arial" charset="0"/>
              <a:ea typeface="ヒラギノ角ゴ Pro W3" charset="0"/>
              <a:cs typeface="ヒラギノ角ゴ Pro W3" charset="0"/>
            </a:endParaRPr>
          </a:p>
          <a:p>
            <a:pPr eaLnBrk="1" hangingPunct="1"/>
            <a:r>
              <a:rPr lang="en-US" dirty="0">
                <a:solidFill>
                  <a:srgbClr val="181512"/>
                </a:solidFill>
                <a:latin typeface="Arial" charset="0"/>
                <a:ea typeface="ヒラギノ角ゴ Pro W3" charset="0"/>
                <a:cs typeface="ヒラギノ角ゴ Pro W3" charset="0"/>
              </a:rPr>
              <a:t>Of the 95,268 graduates in the class of 2013, here is where they say they are going after high school.</a:t>
            </a:r>
          </a:p>
          <a:p>
            <a:pPr eaLnBrk="1" hangingPunct="1"/>
            <a:endParaRPr lang="en-US" dirty="0">
              <a:solidFill>
                <a:srgbClr val="181512"/>
              </a:solidFill>
              <a:latin typeface="Arial" charset="0"/>
              <a:ea typeface="ヒラギノ角ゴ Pro W3" charset="0"/>
              <a:cs typeface="ヒラギノ角ゴ Pro W3" charset="0"/>
            </a:endParaRPr>
          </a:p>
          <a:p>
            <a:pPr eaLnBrk="1" hangingPunct="1"/>
            <a:r>
              <a:rPr lang="en-US" dirty="0">
                <a:latin typeface="Arial" charset="0"/>
                <a:ea typeface="ヒラギノ角ゴ Pro W3" charset="0"/>
                <a:cs typeface="ヒラギノ角ゴ Pro W3" charset="0"/>
              </a:rPr>
              <a:t>35.1% Public Senior Institutions</a:t>
            </a:r>
          </a:p>
          <a:p>
            <a:pPr eaLnBrk="1" hangingPunct="1"/>
            <a:r>
              <a:rPr lang="en-US" dirty="0">
                <a:latin typeface="Arial" charset="0"/>
                <a:ea typeface="ヒラギノ角ゴ Pro W3" charset="0"/>
                <a:cs typeface="ヒラギノ角ゴ Pro W3" charset="0"/>
              </a:rPr>
              <a:t>9.9% Private Senior Institutions</a:t>
            </a:r>
          </a:p>
          <a:p>
            <a:pPr eaLnBrk="1" hangingPunct="1"/>
            <a:r>
              <a:rPr lang="en-US" dirty="0">
                <a:latin typeface="Arial" charset="0"/>
                <a:ea typeface="ヒラギノ角ゴ Pro W3" charset="0"/>
                <a:cs typeface="ヒラギノ角ゴ Pro W3" charset="0"/>
              </a:rPr>
              <a:t>37.4% Community/Technical College</a:t>
            </a:r>
          </a:p>
          <a:p>
            <a:pPr eaLnBrk="1" hangingPunct="1"/>
            <a:r>
              <a:rPr lang="en-US" dirty="0">
                <a:latin typeface="Arial" charset="0"/>
                <a:ea typeface="ヒラギノ角ゴ Pro W3" charset="0"/>
                <a:cs typeface="ヒラギノ角ゴ Pro W3" charset="0"/>
              </a:rPr>
              <a:t>0.5% Private Junior College</a:t>
            </a:r>
          </a:p>
          <a:p>
            <a:pPr eaLnBrk="1" hangingPunct="1"/>
            <a:r>
              <a:rPr lang="en-US" dirty="0">
                <a:latin typeface="Arial" charset="0"/>
                <a:ea typeface="ヒラギノ角ゴ Pro W3" charset="0"/>
                <a:cs typeface="ヒラギノ角ゴ Pro W3" charset="0"/>
              </a:rPr>
              <a:t>1.6% Trade/Business School</a:t>
            </a:r>
          </a:p>
          <a:p>
            <a:pPr eaLnBrk="1" hangingPunct="1"/>
            <a:r>
              <a:rPr lang="en-US" dirty="0">
                <a:latin typeface="Arial" charset="0"/>
                <a:ea typeface="ヒラギノ角ゴ Pro W3" charset="0"/>
                <a:cs typeface="ヒラギノ角ゴ Pro W3" charset="0"/>
              </a:rPr>
              <a:t>5.0% Military</a:t>
            </a:r>
          </a:p>
          <a:p>
            <a:pPr eaLnBrk="1" hangingPunct="1"/>
            <a:r>
              <a:rPr lang="en-US" dirty="0">
                <a:latin typeface="Arial" charset="0"/>
                <a:ea typeface="ヒラギノ角ゴ Pro W3" charset="0"/>
                <a:cs typeface="ヒラギノ角ゴ Pro W3" charset="0"/>
              </a:rPr>
              <a:t>8.9% Employment</a:t>
            </a:r>
          </a:p>
          <a:p>
            <a:pPr eaLnBrk="1" hangingPunct="1"/>
            <a:r>
              <a:rPr lang="en-US" dirty="0">
                <a:latin typeface="Arial" charset="0"/>
                <a:ea typeface="ヒラギノ角ゴ Pro W3" charset="0"/>
                <a:cs typeface="ヒラギノ角ゴ Pro W3" charset="0"/>
              </a:rPr>
              <a:t>1.6% Other</a:t>
            </a:r>
          </a:p>
          <a:p>
            <a:pPr eaLnBrk="1" hangingPunct="1"/>
            <a:endParaRPr lang="en-US" dirty="0">
              <a:latin typeface="Arial" charset="0"/>
              <a:ea typeface="ヒラギノ角ゴ Pro W3" charset="0"/>
              <a:cs typeface="ヒラギノ角ゴ Pro W3" charset="0"/>
            </a:endParaRPr>
          </a:p>
          <a:p>
            <a:pPr eaLnBrk="1" hangingPunct="1"/>
            <a:endParaRPr lang="en-US" dirty="0">
              <a:latin typeface="Arial" charset="0"/>
              <a:ea typeface="ヒラギノ角ゴ Pro W3" charset="0"/>
              <a:cs typeface="ヒラギノ角ゴ Pro W3" charset="0"/>
            </a:endParaRPr>
          </a:p>
          <a:p>
            <a:pPr eaLnBrk="1" hangingPunct="1"/>
            <a:endParaRPr lang="en-US" dirty="0">
              <a:latin typeface="Arial" charset="0"/>
              <a:ea typeface="ヒラギノ角ゴ Pro W3" charset="0"/>
              <a:cs typeface="ヒラギノ角ゴ Pro W3" charset="0"/>
            </a:endParaRPr>
          </a:p>
          <a:p>
            <a:pPr eaLnBrk="1" hangingPunct="1"/>
            <a:endParaRPr lang="en-US" dirty="0">
              <a:latin typeface="Arial" charset="0"/>
              <a:ea typeface="ヒラギノ角ゴ Pro W3" charset="0"/>
              <a:cs typeface="ヒラギノ角ゴ Pro W3" charset="0"/>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7" name="Slide Image Placeholder 1"/>
          <p:cNvSpPr>
            <a:spLocks noGrp="1" noRot="1" noChangeAspect="1" noTextEdit="1"/>
          </p:cNvSpPr>
          <p:nvPr>
            <p:ph type="sldImg"/>
          </p:nvPr>
        </p:nvSpPr>
        <p:spPr>
          <a:xfrm>
            <a:off x="1257300" y="720725"/>
            <a:ext cx="1714500" cy="1285875"/>
          </a:xfrm>
          <a:ln/>
        </p:spPr>
      </p:sp>
      <p:sp>
        <p:nvSpPr>
          <p:cNvPr id="367618" name="Notes Placeholder 2"/>
          <p:cNvSpPr>
            <a:spLocks noGrp="1"/>
          </p:cNvSpPr>
          <p:nvPr>
            <p:ph type="body" idx="1"/>
          </p:nvPr>
        </p:nvSpPr>
        <p:spPr>
          <a:xfrm>
            <a:off x="685801" y="1981200"/>
            <a:ext cx="6019800" cy="7620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ea typeface="ヒラギノ角ゴ Pro W3" charset="0"/>
              </a:rPr>
              <a:t>Though the term </a:t>
            </a:r>
            <a:r>
              <a:rPr lang="ja-JP" altLang="en-US" dirty="0">
                <a:ea typeface="ヒラギノ角ゴ Pro W3" charset="0"/>
              </a:rPr>
              <a:t>“</a:t>
            </a:r>
            <a:r>
              <a:rPr lang="en-US" altLang="ja-JP" u="sng" dirty="0">
                <a:ea typeface="ヒラギノ角ゴ Pro W3" charset="0"/>
              </a:rPr>
              <a:t>vocational</a:t>
            </a:r>
            <a:r>
              <a:rPr lang="ja-JP" altLang="en-US" dirty="0">
                <a:ea typeface="ヒラギノ角ゴ Pro W3" charset="0"/>
              </a:rPr>
              <a:t>”</a:t>
            </a:r>
            <a:r>
              <a:rPr lang="en-US" altLang="ja-JP" dirty="0">
                <a:ea typeface="ヒラギノ角ゴ Pro W3" charset="0"/>
              </a:rPr>
              <a:t> has earned a bad reputation in the last few decades, the </a:t>
            </a:r>
            <a:r>
              <a:rPr lang="en-US" altLang="ja-JP" u="sng" dirty="0">
                <a:ea typeface="ヒラギノ角ゴ Pro W3" charset="0"/>
              </a:rPr>
              <a:t>original</a:t>
            </a:r>
            <a:r>
              <a:rPr lang="en-US" altLang="ja-JP" dirty="0">
                <a:ea typeface="ヒラギノ角ゴ Pro W3" charset="0"/>
              </a:rPr>
              <a:t> meaning of the term is clear that your </a:t>
            </a:r>
            <a:r>
              <a:rPr lang="ja-JP" altLang="en-US" dirty="0">
                <a:ea typeface="ヒラギノ角ゴ Pro W3" charset="0"/>
              </a:rPr>
              <a:t>“</a:t>
            </a:r>
            <a:r>
              <a:rPr lang="en-US" altLang="ja-JP" u="sng" dirty="0">
                <a:ea typeface="ヒラギノ角ゴ Pro W3" charset="0"/>
              </a:rPr>
              <a:t>vocation</a:t>
            </a:r>
            <a:r>
              <a:rPr lang="ja-JP" altLang="en-US" dirty="0">
                <a:ea typeface="ヒラギノ角ゴ Pro W3" charset="0"/>
              </a:rPr>
              <a:t>”</a:t>
            </a:r>
            <a:r>
              <a:rPr lang="en-US" altLang="ja-JP" dirty="0">
                <a:ea typeface="ヒラギノ角ゴ Pro W3" charset="0"/>
              </a:rPr>
              <a:t> is your life</a:t>
            </a:r>
            <a:r>
              <a:rPr lang="ja-JP" altLang="en-US" dirty="0">
                <a:ea typeface="ヒラギノ角ゴ Pro W3" charset="0"/>
              </a:rPr>
              <a:t>’</a:t>
            </a:r>
            <a:r>
              <a:rPr lang="en-US" altLang="ja-JP" dirty="0">
                <a:ea typeface="ヒラギノ角ゴ Pro W3" charset="0"/>
              </a:rPr>
              <a:t>s calling.  </a:t>
            </a:r>
            <a:endParaRPr lang="en-US" u="sng" dirty="0">
              <a:ea typeface="ヒラギノ角ゴ Pro W3" charset="0"/>
            </a:endParaRPr>
          </a:p>
          <a:p>
            <a:r>
              <a:rPr lang="en-US" u="sng" dirty="0">
                <a:ea typeface="ヒラギノ角ゴ Pro W3" charset="0"/>
              </a:rPr>
              <a:t>Our</a:t>
            </a:r>
            <a:r>
              <a:rPr lang="en-US" dirty="0">
                <a:ea typeface="ヒラギノ角ゴ Pro W3" charset="0"/>
              </a:rPr>
              <a:t> vocation as </a:t>
            </a:r>
            <a:r>
              <a:rPr lang="en-US" dirty="0" smtClean="0">
                <a:ea typeface="ヒラギノ角ゴ Pro W3" charset="0"/>
              </a:rPr>
              <a:t>educators and workforce professionals is preparing folks for careers. </a:t>
            </a:r>
            <a:endParaRPr lang="en-US" dirty="0">
              <a:ea typeface="ヒラギノ角ゴ Pro W3" charset="0"/>
            </a:endParaRPr>
          </a:p>
          <a:p>
            <a:r>
              <a:rPr lang="en-US" dirty="0">
                <a:ea typeface="ヒラギノ角ゴ Pro W3" charset="0"/>
              </a:rPr>
              <a:t>What is your </a:t>
            </a:r>
            <a:r>
              <a:rPr lang="en-US" dirty="0" smtClean="0">
                <a:ea typeface="ヒラギノ角ゴ Pro W3" charset="0"/>
              </a:rPr>
              <a:t>student</a:t>
            </a:r>
            <a:r>
              <a:rPr lang="ja-JP" altLang="en-US" dirty="0" smtClean="0">
                <a:ea typeface="ヒラギノ角ゴ Pro W3" charset="0"/>
              </a:rPr>
              <a:t>’</a:t>
            </a:r>
            <a:r>
              <a:rPr lang="en-US" altLang="ja-JP" dirty="0" smtClean="0">
                <a:ea typeface="ヒラギノ角ゴ Pro W3" charset="0"/>
              </a:rPr>
              <a:t>s or client’s   </a:t>
            </a:r>
            <a:r>
              <a:rPr lang="en-US" altLang="ja-JP" u="sng" dirty="0">
                <a:ea typeface="ヒラギノ角ゴ Pro W3" charset="0"/>
              </a:rPr>
              <a:t>vocation</a:t>
            </a:r>
            <a:r>
              <a:rPr lang="en-US" altLang="ja-JP" dirty="0">
                <a:ea typeface="ヒラギノ角ゴ Pro W3" charset="0"/>
              </a:rPr>
              <a:t>? </a:t>
            </a:r>
            <a:endParaRPr lang="en-US" altLang="ja-JP" dirty="0" smtClean="0">
              <a:ea typeface="ヒラギノ角ゴ Pro W3" charset="0"/>
            </a:endParaRPr>
          </a:p>
          <a:p>
            <a:r>
              <a:rPr lang="en-US" altLang="ja-JP" dirty="0" smtClean="0">
                <a:ea typeface="ヒラギノ角ゴ Pro W3" charset="0"/>
              </a:rPr>
              <a:t>What </a:t>
            </a:r>
            <a:r>
              <a:rPr lang="en-US" altLang="ja-JP" dirty="0">
                <a:ea typeface="ヒラギノ角ゴ Pro W3" charset="0"/>
              </a:rPr>
              <a:t>is </a:t>
            </a:r>
            <a:r>
              <a:rPr lang="en-US" altLang="ja-JP" u="sng" dirty="0">
                <a:ea typeface="ヒラギノ角ゴ Pro W3" charset="0"/>
              </a:rPr>
              <a:t>life</a:t>
            </a:r>
            <a:r>
              <a:rPr lang="en-US" altLang="ja-JP" dirty="0">
                <a:ea typeface="ヒラギノ角ゴ Pro W3" charset="0"/>
              </a:rPr>
              <a:t> calling </a:t>
            </a:r>
            <a:r>
              <a:rPr lang="en-US" altLang="ja-JP" u="sng" dirty="0">
                <a:ea typeface="ヒラギノ角ゴ Pro W3" charset="0"/>
              </a:rPr>
              <a:t>them</a:t>
            </a:r>
            <a:r>
              <a:rPr lang="en-US" altLang="ja-JP" dirty="0">
                <a:ea typeface="ヒラギノ角ゴ Pro W3" charset="0"/>
              </a:rPr>
              <a:t> to do? </a:t>
            </a:r>
            <a:endParaRPr lang="en-US" altLang="ja-JP" dirty="0" smtClean="0">
              <a:ea typeface="ヒラギノ角ゴ Pro W3" charset="0"/>
            </a:endParaRPr>
          </a:p>
          <a:p>
            <a:r>
              <a:rPr lang="en-US" altLang="ja-JP" dirty="0" smtClean="0">
                <a:ea typeface="ヒラギノ角ゴ Pro W3" charset="0"/>
              </a:rPr>
              <a:t>What </a:t>
            </a:r>
            <a:r>
              <a:rPr lang="en-US" altLang="ja-JP" dirty="0">
                <a:ea typeface="ヒラギノ角ゴ Pro W3" charset="0"/>
              </a:rPr>
              <a:t>is their </a:t>
            </a:r>
            <a:r>
              <a:rPr lang="en-US" altLang="ja-JP" u="sng" dirty="0">
                <a:ea typeface="ヒラギノ角ゴ Pro W3" charset="0"/>
              </a:rPr>
              <a:t>purpose </a:t>
            </a:r>
            <a:r>
              <a:rPr lang="en-US" altLang="ja-JP" dirty="0">
                <a:ea typeface="ヒラギノ角ゴ Pro W3" charset="0"/>
              </a:rPr>
              <a:t>in life</a:t>
            </a:r>
            <a:r>
              <a:rPr lang="en-US" altLang="ja-JP" dirty="0" smtClean="0">
                <a:ea typeface="ヒラギノ角ゴ Pro W3" charset="0"/>
              </a:rPr>
              <a:t>?</a:t>
            </a:r>
            <a:endParaRPr lang="en-US" dirty="0">
              <a:ea typeface="ヒラギノ角ゴ Pro W3" charset="0"/>
            </a:endParaRPr>
          </a:p>
          <a:p>
            <a:r>
              <a:rPr lang="en-US" dirty="0">
                <a:ea typeface="ヒラギノ角ゴ Pro W3" charset="0"/>
              </a:rPr>
              <a:t>We need to help </a:t>
            </a:r>
            <a:r>
              <a:rPr lang="en-US" dirty="0" smtClean="0">
                <a:ea typeface="ヒラギノ角ゴ Pro W3" charset="0"/>
              </a:rPr>
              <a:t>people discover </a:t>
            </a:r>
            <a:r>
              <a:rPr lang="en-US" dirty="0">
                <a:ea typeface="ヒラギノ角ゴ Pro W3" charset="0"/>
              </a:rPr>
              <a:t>their </a:t>
            </a:r>
            <a:r>
              <a:rPr lang="en-US" u="sng" dirty="0">
                <a:ea typeface="ヒラギノ角ゴ Pro W3" charset="0"/>
              </a:rPr>
              <a:t>passion</a:t>
            </a:r>
            <a:r>
              <a:rPr lang="en-US" dirty="0">
                <a:ea typeface="ヒラギノ角ゴ Pro W3" charset="0"/>
              </a:rPr>
              <a:t>.  </a:t>
            </a:r>
          </a:p>
          <a:p>
            <a:r>
              <a:rPr lang="en-US" dirty="0">
                <a:ea typeface="ヒラギノ角ゴ Pro W3" charset="0"/>
              </a:rPr>
              <a:t>What makes them get up in the morning and want to learn something new? </a:t>
            </a:r>
            <a:endParaRPr lang="en-US" dirty="0" smtClean="0">
              <a:ea typeface="ヒラギノ角ゴ Pro W3" charset="0"/>
            </a:endParaRPr>
          </a:p>
          <a:p>
            <a:r>
              <a:rPr lang="en-US" dirty="0" smtClean="0">
                <a:ea typeface="ヒラギノ角ゴ Pro W3" charset="0"/>
              </a:rPr>
              <a:t>It’s more than just working for a paycheck.  </a:t>
            </a:r>
          </a:p>
          <a:p>
            <a:r>
              <a:rPr lang="en-US" dirty="0" smtClean="0">
                <a:ea typeface="ヒラギノ角ゴ Pro W3" charset="0"/>
              </a:rPr>
              <a:t>It’s doing satisfying work, making a </a:t>
            </a:r>
            <a:r>
              <a:rPr lang="en-US" u="sng" dirty="0" smtClean="0">
                <a:ea typeface="ヒラギノ角ゴ Pro W3" charset="0"/>
              </a:rPr>
              <a:t>difference</a:t>
            </a:r>
            <a:r>
              <a:rPr lang="en-US" dirty="0" smtClean="0">
                <a:ea typeface="ヒラギノ角ゴ Pro W3" charset="0"/>
              </a:rPr>
              <a:t> in the world,</a:t>
            </a:r>
            <a:r>
              <a:rPr lang="en-US" baseline="0" dirty="0" smtClean="0">
                <a:ea typeface="ヒラギノ角ゴ Pro W3" charset="0"/>
              </a:rPr>
              <a:t> feeling </a:t>
            </a:r>
            <a:r>
              <a:rPr lang="en-US" u="sng" baseline="0" dirty="0" smtClean="0">
                <a:ea typeface="ヒラギノ角ゴ Pro W3" charset="0"/>
              </a:rPr>
              <a:t>needed</a:t>
            </a:r>
            <a:r>
              <a:rPr lang="en-US" baseline="0" dirty="0" smtClean="0">
                <a:ea typeface="ヒラギノ角ゴ Pro W3" charset="0"/>
              </a:rPr>
              <a:t>.</a:t>
            </a:r>
            <a:endParaRPr lang="en-US" dirty="0">
              <a:ea typeface="ヒラギノ角ゴ Pro W3" charset="0"/>
            </a:endParaRPr>
          </a:p>
          <a:p>
            <a:r>
              <a:rPr lang="en-US" dirty="0">
                <a:ea typeface="ヒラギノ角ゴ Pro W3" charset="0"/>
              </a:rPr>
              <a:t>And we need to help them to </a:t>
            </a:r>
            <a:r>
              <a:rPr lang="en-US" u="sng" dirty="0">
                <a:ea typeface="ヒラギノ角ゴ Pro W3" charset="0"/>
              </a:rPr>
              <a:t>turn</a:t>
            </a:r>
            <a:r>
              <a:rPr lang="en-US" dirty="0">
                <a:ea typeface="ヒラギノ角ゴ Pro W3" charset="0"/>
              </a:rPr>
              <a:t> that passion into a rewarding career.</a:t>
            </a:r>
          </a:p>
          <a:p>
            <a:r>
              <a:rPr lang="en-US" dirty="0">
                <a:ea typeface="ヒラギノ角ゴ Pro W3" charset="0"/>
              </a:rPr>
              <a:t>-</a:t>
            </a:r>
            <a:r>
              <a:rPr lang="en-US" dirty="0" smtClean="0">
                <a:ea typeface="ヒラギノ角ゴ Pro W3" charset="0"/>
              </a:rPr>
              <a:t>-</a:t>
            </a:r>
            <a:endParaRPr lang="en-US" dirty="0">
              <a:ea typeface="ヒラギノ角ゴ Pro W3" charset="0"/>
            </a:endParaRPr>
          </a:p>
          <a:p>
            <a:r>
              <a:rPr lang="en-US" dirty="0">
                <a:ea typeface="ヒラギノ角ゴ Pro W3" charset="0"/>
              </a:rPr>
              <a:t>In the future -- when our </a:t>
            </a:r>
            <a:r>
              <a:rPr lang="en-US" dirty="0" smtClean="0">
                <a:ea typeface="ヒラギノ角ゴ Pro W3" charset="0"/>
              </a:rPr>
              <a:t>students and clients </a:t>
            </a:r>
            <a:r>
              <a:rPr lang="en-US" u="sng" dirty="0">
                <a:ea typeface="ヒラギノ角ゴ Pro W3" charset="0"/>
              </a:rPr>
              <a:t>are</a:t>
            </a:r>
            <a:r>
              <a:rPr lang="en-US" dirty="0">
                <a:ea typeface="ヒラギノ角ゴ Pro W3" charset="0"/>
              </a:rPr>
              <a:t> </a:t>
            </a:r>
            <a:r>
              <a:rPr lang="en-US" dirty="0" smtClean="0">
                <a:ea typeface="ヒラギノ角ゴ Pro W3" charset="0"/>
              </a:rPr>
              <a:t>employed, </a:t>
            </a:r>
            <a:r>
              <a:rPr lang="en-US" dirty="0">
                <a:ea typeface="ヒラギノ角ゴ Pro W3" charset="0"/>
              </a:rPr>
              <a:t>and someone asks them what they do for a living, -- </a:t>
            </a:r>
          </a:p>
          <a:p>
            <a:r>
              <a:rPr lang="en-US" dirty="0" err="1">
                <a:ea typeface="ヒラギノ角ゴ Pro W3" charset="0"/>
              </a:rPr>
              <a:t>wouldn</a:t>
            </a:r>
            <a:r>
              <a:rPr lang="ja-JP" altLang="en-US" dirty="0">
                <a:ea typeface="ヒラギノ角ゴ Pro W3" charset="0"/>
              </a:rPr>
              <a:t>’</a:t>
            </a:r>
            <a:r>
              <a:rPr lang="en-US" altLang="ja-JP" dirty="0">
                <a:ea typeface="ヒラギノ角ゴ Pro W3" charset="0"/>
              </a:rPr>
              <a:t>t it be </a:t>
            </a:r>
            <a:r>
              <a:rPr lang="en-US" altLang="ja-JP" u="sng" dirty="0">
                <a:ea typeface="ヒラギノ角ゴ Pro W3" charset="0"/>
              </a:rPr>
              <a:t>great</a:t>
            </a:r>
            <a:r>
              <a:rPr lang="en-US" altLang="ja-JP" dirty="0">
                <a:ea typeface="ヒラギノ角ゴ Pro W3" charset="0"/>
              </a:rPr>
              <a:t> if they could say – </a:t>
            </a:r>
          </a:p>
          <a:p>
            <a:endParaRPr lang="en-US" dirty="0">
              <a:ea typeface="ヒラギノ角ゴ Pro W3" charset="0"/>
            </a:endParaRPr>
          </a:p>
          <a:p>
            <a:r>
              <a:rPr lang="ja-JP" altLang="en-US" dirty="0">
                <a:ea typeface="ヒラギノ角ゴ Pro W3" charset="0"/>
              </a:rPr>
              <a:t>“</a:t>
            </a:r>
            <a:r>
              <a:rPr lang="en-US" altLang="ja-JP" dirty="0">
                <a:ea typeface="ヒラギノ角ゴ Pro W3" charset="0"/>
              </a:rPr>
              <a:t>I get to make a </a:t>
            </a:r>
            <a:r>
              <a:rPr lang="en-US" altLang="ja-JP" u="sng" dirty="0">
                <a:ea typeface="ヒラギノ角ゴ Pro W3" charset="0"/>
              </a:rPr>
              <a:t>difference</a:t>
            </a:r>
            <a:r>
              <a:rPr lang="en-US" altLang="ja-JP" dirty="0">
                <a:ea typeface="ヒラギノ角ゴ Pro W3" charset="0"/>
              </a:rPr>
              <a:t> in the world.</a:t>
            </a:r>
            <a:r>
              <a:rPr lang="ja-JP" altLang="en-US" dirty="0">
                <a:ea typeface="ヒラギノ角ゴ Pro W3" charset="0"/>
              </a:rPr>
              <a:t>”</a:t>
            </a:r>
            <a:endParaRPr lang="en-US" altLang="ja-JP" dirty="0">
              <a:ea typeface="ヒラギノ角ゴ Pro W3" charset="0"/>
            </a:endParaRPr>
          </a:p>
          <a:p>
            <a:endParaRPr lang="en-US" dirty="0">
              <a:ea typeface="ヒラギノ角ゴ Pro W3" charset="0"/>
            </a:endParaRPr>
          </a:p>
          <a:p>
            <a:endParaRPr lang="en-US" dirty="0">
              <a:ea typeface="ヒラギノ角ゴ Pro W3" charset="0"/>
            </a:endParaRPr>
          </a:p>
          <a:p>
            <a:endParaRPr lang="en-US" dirty="0">
              <a:ea typeface="ヒラギノ角ゴ Pro W3" charset="0"/>
            </a:endParaRPr>
          </a:p>
          <a:p>
            <a:r>
              <a:rPr lang="en-US" dirty="0">
                <a:ea typeface="ヒラギノ角ゴ Pro W3" charset="0"/>
              </a:rPr>
              <a:t>===</a:t>
            </a:r>
          </a:p>
          <a:p>
            <a:r>
              <a:rPr lang="en-US" dirty="0">
                <a:ea typeface="ヒラギノ角ゴ Pro W3" charset="0"/>
              </a:rPr>
              <a:t>Chris </a:t>
            </a:r>
            <a:r>
              <a:rPr lang="en-US" dirty="0" err="1">
                <a:ea typeface="ヒラギノ角ゴ Pro W3" charset="0"/>
              </a:rPr>
              <a:t>Droessler</a:t>
            </a:r>
            <a:endParaRPr lang="en-US" dirty="0">
              <a:ea typeface="ヒラギノ角ゴ Pro W3" charset="0"/>
            </a:endParaRPr>
          </a:p>
          <a:p>
            <a:endParaRPr lang="en-US" dirty="0">
              <a:ea typeface="ヒラギノ角ゴ Pro W3" charset="0"/>
            </a:endParaRPr>
          </a:p>
        </p:txBody>
      </p:sp>
      <p:sp>
        <p:nvSpPr>
          <p:cNvPr id="367619" name="Slide Number Placeholder 3"/>
          <p:cNvSpPr txBox="1">
            <a:spLocks noGrp="1"/>
          </p:cNvSpPr>
          <p:nvPr/>
        </p:nvSpPr>
        <p:spPr bwMode="auto">
          <a:xfrm>
            <a:off x="4144963" y="9121775"/>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AB216F79-89F1-3342-8530-4D981175E5E8}" type="slidenum">
              <a:rPr lang="en-US" sz="1300"/>
              <a:pPr algn="r"/>
              <a:t>110</a:t>
            </a:fld>
            <a:endParaRPr lang="en-US" sz="1300"/>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DA680611-EAB2-AA45-B4A6-15E7A3A8A2EC}" type="slidenum">
              <a:rPr lang="en-US" sz="1300"/>
              <a:pPr/>
              <a:t>111</a:t>
            </a:fld>
            <a:endParaRPr lang="en-US" sz="1300"/>
          </a:p>
        </p:txBody>
      </p:sp>
      <p:sp>
        <p:nvSpPr>
          <p:cNvPr id="363522" name="Rectangle 2"/>
          <p:cNvSpPr>
            <a:spLocks noGrp="1" noRot="1" noChangeAspect="1" noChangeArrowheads="1" noTextEdit="1"/>
          </p:cNvSpPr>
          <p:nvPr>
            <p:ph type="sldImg"/>
          </p:nvPr>
        </p:nvSpPr>
        <p:spPr>
          <a:ln/>
        </p:spPr>
      </p:sp>
      <p:sp>
        <p:nvSpPr>
          <p:cNvPr id="363523" name="Rectangle 3"/>
          <p:cNvSpPr>
            <a:spLocks noGrp="1" noChangeArrowheads="1"/>
          </p:cNvSpPr>
          <p:nvPr>
            <p:ph type="body" idx="1"/>
          </p:nvPr>
        </p:nvSpPr>
        <p:spPr>
          <a:xfrm>
            <a:off x="974725" y="4560888"/>
            <a:ext cx="4876800"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ea typeface="ヒラギノ角ゴ Pro W3" charset="0"/>
              </a:rPr>
              <a:t>Thanks for inviting me to come speak today</a:t>
            </a:r>
            <a:r>
              <a:rPr lang="en-US" dirty="0" smtClean="0">
                <a:ea typeface="ヒラギノ角ゴ Pro W3" charset="0"/>
              </a:rPr>
              <a:t>.</a:t>
            </a:r>
          </a:p>
          <a:p>
            <a:endParaRPr lang="en-US" dirty="0" smtClean="0">
              <a:ea typeface="ヒラギノ角ゴ Pro W3" charset="0"/>
            </a:endParaRPr>
          </a:p>
          <a:p>
            <a:endParaRPr lang="en-US" dirty="0" smtClean="0">
              <a:ea typeface="ヒラギノ角ゴ Pro W3" charset="0"/>
            </a:endParaRPr>
          </a:p>
          <a:p>
            <a:r>
              <a:rPr lang="en-US" dirty="0" smtClean="0">
                <a:ea typeface="ヒラギノ角ゴ Pro W3" charset="0"/>
              </a:rPr>
              <a:t>=====</a:t>
            </a:r>
          </a:p>
          <a:p>
            <a:endParaRPr lang="en-US" dirty="0" smtClean="0">
              <a:ea typeface="ヒラギノ角ゴ Pro W3" charset="0"/>
            </a:endParaRPr>
          </a:p>
          <a:p>
            <a:pPr eaLnBrk="1" hangingPunct="1">
              <a:defRPr/>
            </a:pPr>
            <a:r>
              <a:rPr lang="en-US" sz="2400" dirty="0" smtClean="0">
                <a:effectLst>
                  <a:outerShdw blurRad="38100" dist="38100" dir="2700000" algn="tl">
                    <a:srgbClr val="C0C0C0"/>
                  </a:outerShdw>
                </a:effectLst>
              </a:rPr>
              <a:t>Chris </a:t>
            </a:r>
            <a:r>
              <a:rPr lang="en-US" sz="2400" dirty="0" err="1" smtClean="0">
                <a:effectLst>
                  <a:outerShdw blurRad="38100" dist="38100" dir="2700000" algn="tl">
                    <a:srgbClr val="C0C0C0"/>
                  </a:outerShdw>
                </a:effectLst>
              </a:rPr>
              <a:t>Droessler</a:t>
            </a:r>
            <a:r>
              <a:rPr lang="en-US" sz="2400" dirty="0" smtClean="0">
                <a:effectLst>
                  <a:outerShdw blurRad="38100" dist="38100" dir="2700000" algn="tl">
                    <a:srgbClr val="C0C0C0"/>
                  </a:outerShdw>
                </a:effectLst>
              </a:rPr>
              <a:t>, </a:t>
            </a:r>
            <a:r>
              <a:rPr lang="en-US" dirty="0" smtClean="0">
                <a:effectLst>
                  <a:outerShdw blurRad="38100" dist="38100" dir="2700000" algn="tl">
                    <a:srgbClr val="C0C0C0"/>
                  </a:outerShdw>
                </a:effectLst>
              </a:rPr>
              <a:t>Consultant, NCDPI</a:t>
            </a:r>
          </a:p>
          <a:p>
            <a:pPr eaLnBrk="1" hangingPunct="1">
              <a:defRPr/>
            </a:pPr>
            <a:r>
              <a:rPr lang="en-US" dirty="0" err="1" smtClean="0"/>
              <a:t>www.ctpnc.org</a:t>
            </a:r>
            <a:r>
              <a:rPr lang="en-US" dirty="0" smtClean="0"/>
              <a:t>/presentations</a:t>
            </a:r>
          </a:p>
          <a:p>
            <a:endParaRPr lang="en-US" dirty="0">
              <a:ea typeface="ヒラギノ角ゴ Pro W3"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6F20B9D3-B077-1E41-B88B-6148714C8429}" type="slidenum">
              <a:rPr lang="en-US" sz="1300"/>
              <a:pPr/>
              <a:t>12</a:t>
            </a:fld>
            <a:endParaRPr lang="en-US" sz="1300"/>
          </a:p>
        </p:txBody>
      </p:sp>
      <p:sp>
        <p:nvSpPr>
          <p:cNvPr id="39938" name="Rectangle 2"/>
          <p:cNvSpPr>
            <a:spLocks noGrp="1" noRot="1" noChangeAspect="1" noChangeArrowheads="1" noTextEdit="1"/>
          </p:cNvSpPr>
          <p:nvPr>
            <p:ph type="sldImg"/>
          </p:nvPr>
        </p:nvSpPr>
        <p:spPr>
          <a:xfrm>
            <a:off x="1238250" y="400050"/>
            <a:ext cx="2616200" cy="1962150"/>
          </a:xfrm>
          <a:solidFill>
            <a:srgbClr val="FFFFFF"/>
          </a:solidFill>
          <a:ln/>
        </p:spPr>
      </p:sp>
      <p:sp>
        <p:nvSpPr>
          <p:cNvPr id="39939" name="Rectangle 3"/>
          <p:cNvSpPr>
            <a:spLocks noGrp="1" noChangeArrowheads="1"/>
          </p:cNvSpPr>
          <p:nvPr>
            <p:ph type="body" idx="1"/>
          </p:nvPr>
        </p:nvSpPr>
        <p:spPr>
          <a:xfrm>
            <a:off x="838200" y="2286000"/>
            <a:ext cx="5851525" cy="74787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latin typeface="Times"/>
                <a:ea typeface="ヒラギノ角ゴ Pro W3" charset="0"/>
                <a:cs typeface="Times"/>
              </a:rPr>
              <a:t>Here we can </a:t>
            </a:r>
            <a:r>
              <a:rPr lang="en-US" u="sng" dirty="0">
                <a:latin typeface="Times"/>
                <a:ea typeface="ヒラギノ角ゴ Pro W3" charset="0"/>
                <a:cs typeface="Times"/>
              </a:rPr>
              <a:t>compare</a:t>
            </a:r>
            <a:r>
              <a:rPr lang="en-US" dirty="0">
                <a:latin typeface="Times"/>
                <a:ea typeface="ヒラギノ角ゴ Pro W3" charset="0"/>
                <a:cs typeface="Times"/>
              </a:rPr>
              <a:t> these two charts.</a:t>
            </a:r>
          </a:p>
          <a:p>
            <a:pPr eaLnBrk="1" hangingPunct="1"/>
            <a:r>
              <a:rPr lang="en-US" sz="1600" dirty="0">
                <a:latin typeface="Times"/>
                <a:ea typeface="ヒラギノ角ゴ Pro W3" charset="0"/>
                <a:cs typeface="Times"/>
              </a:rPr>
              <a:t>On the </a:t>
            </a:r>
            <a:r>
              <a:rPr lang="en-US" sz="1600" u="sng" dirty="0">
                <a:latin typeface="Times"/>
                <a:ea typeface="ヒラギノ角ゴ Pro W3" charset="0"/>
                <a:cs typeface="Times"/>
              </a:rPr>
              <a:t>left</a:t>
            </a:r>
            <a:r>
              <a:rPr lang="en-US" sz="1600" dirty="0">
                <a:latin typeface="Times"/>
                <a:ea typeface="ヒラギノ角ゴ Pro W3" charset="0"/>
                <a:cs typeface="Times"/>
              </a:rPr>
              <a:t> is where the students </a:t>
            </a:r>
            <a:r>
              <a:rPr lang="en-US" sz="1600" u="sng" dirty="0">
                <a:latin typeface="Times"/>
                <a:ea typeface="ヒラギノ角ゴ Pro W3" charset="0"/>
                <a:cs typeface="Times"/>
              </a:rPr>
              <a:t>say</a:t>
            </a:r>
            <a:r>
              <a:rPr lang="en-US" sz="1600" dirty="0">
                <a:latin typeface="Times"/>
                <a:ea typeface="ヒラギノ角ゴ Pro W3" charset="0"/>
                <a:cs typeface="Times"/>
              </a:rPr>
              <a:t> they are going, and on the </a:t>
            </a:r>
            <a:r>
              <a:rPr lang="en-US" sz="1600" u="sng" dirty="0">
                <a:latin typeface="Times"/>
                <a:ea typeface="ヒラギノ角ゴ Pro W3" charset="0"/>
                <a:cs typeface="Times"/>
              </a:rPr>
              <a:t>right</a:t>
            </a:r>
            <a:r>
              <a:rPr lang="en-US" sz="1600" dirty="0">
                <a:latin typeface="Times"/>
                <a:ea typeface="ヒラギノ角ゴ Pro W3" charset="0"/>
                <a:cs typeface="Times"/>
              </a:rPr>
              <a:t> is what kind of education the </a:t>
            </a:r>
            <a:r>
              <a:rPr lang="en-US" sz="1600" dirty="0" smtClean="0">
                <a:latin typeface="Times"/>
                <a:ea typeface="ヒラギノ角ゴ Pro W3" charset="0"/>
                <a:cs typeface="Times"/>
              </a:rPr>
              <a:t>jobs </a:t>
            </a:r>
            <a:r>
              <a:rPr lang="en-US" sz="1600" u="sng" dirty="0">
                <a:latin typeface="Times"/>
                <a:ea typeface="ヒラギノ角ゴ Pro W3" charset="0"/>
                <a:cs typeface="Times"/>
              </a:rPr>
              <a:t>require</a:t>
            </a:r>
            <a:r>
              <a:rPr lang="en-US" sz="1600" dirty="0">
                <a:latin typeface="Times"/>
                <a:ea typeface="ヒラギノ角ゴ Pro W3" charset="0"/>
                <a:cs typeface="Times"/>
              </a:rPr>
              <a:t>.</a:t>
            </a:r>
          </a:p>
          <a:p>
            <a:pPr eaLnBrk="1" hangingPunct="1"/>
            <a:r>
              <a:rPr lang="en-US" sz="1600" dirty="0">
                <a:latin typeface="Times"/>
                <a:ea typeface="ヒラギノ角ゴ Pro W3" charset="0"/>
                <a:cs typeface="Times"/>
                <a:sym typeface="Wingdings" charset="0"/>
              </a:rPr>
              <a:t></a:t>
            </a:r>
            <a:r>
              <a:rPr lang="en-US" sz="1600" u="sng" dirty="0">
                <a:latin typeface="Times"/>
                <a:ea typeface="ヒラギノ角ゴ Pro W3" charset="0"/>
                <a:cs typeface="Times"/>
              </a:rPr>
              <a:t>45</a:t>
            </a:r>
            <a:r>
              <a:rPr lang="en-US" sz="1600" dirty="0">
                <a:latin typeface="Times"/>
                <a:ea typeface="ヒラギノ角ゴ Pro W3" charset="0"/>
                <a:cs typeface="Times"/>
              </a:rPr>
              <a:t> percent of our students </a:t>
            </a:r>
            <a:r>
              <a:rPr lang="en-US" sz="1600" u="sng" dirty="0">
                <a:latin typeface="Times"/>
                <a:ea typeface="ヒラギノ角ゴ Pro W3" charset="0"/>
                <a:cs typeface="Times"/>
              </a:rPr>
              <a:t>say</a:t>
            </a:r>
            <a:r>
              <a:rPr lang="en-US" sz="1600" dirty="0">
                <a:latin typeface="Times"/>
                <a:ea typeface="ヒラギノ角ゴ Pro W3" charset="0"/>
                <a:cs typeface="Times"/>
              </a:rPr>
              <a:t> they are going to a </a:t>
            </a:r>
            <a:r>
              <a:rPr lang="en-US" sz="1600" u="sng" dirty="0">
                <a:latin typeface="Times"/>
                <a:ea typeface="ヒラギノ角ゴ Pro W3" charset="0"/>
                <a:cs typeface="Times"/>
              </a:rPr>
              <a:t>four-year</a:t>
            </a:r>
            <a:r>
              <a:rPr lang="en-US" sz="1600" dirty="0">
                <a:latin typeface="Times"/>
                <a:ea typeface="ヒラギノ角ゴ Pro W3" charset="0"/>
                <a:cs typeface="Times"/>
              </a:rPr>
              <a:t> college program, which will prepare them for </a:t>
            </a:r>
            <a:r>
              <a:rPr lang="en-US" sz="1600" u="sng" dirty="0">
                <a:latin typeface="Times"/>
                <a:ea typeface="ヒラギノ角ゴ Pro W3" charset="0"/>
                <a:cs typeface="Times"/>
              </a:rPr>
              <a:t>22</a:t>
            </a:r>
            <a:r>
              <a:rPr lang="en-US" sz="1600" dirty="0">
                <a:latin typeface="Times"/>
                <a:ea typeface="ヒラギノ角ゴ Pro W3" charset="0"/>
                <a:cs typeface="Times"/>
              </a:rPr>
              <a:t> percent of the </a:t>
            </a:r>
            <a:r>
              <a:rPr lang="en-US" sz="1600" dirty="0" smtClean="0">
                <a:latin typeface="Times"/>
                <a:ea typeface="ヒラギノ角ゴ Pro W3" charset="0"/>
                <a:cs typeface="Times"/>
              </a:rPr>
              <a:t>job</a:t>
            </a:r>
            <a:r>
              <a:rPr lang="en-US" sz="1600" baseline="0" dirty="0" smtClean="0">
                <a:latin typeface="Times"/>
                <a:ea typeface="ヒラギノ角ゴ Pro W3" charset="0"/>
                <a:cs typeface="Times"/>
              </a:rPr>
              <a:t> openings</a:t>
            </a:r>
            <a:r>
              <a:rPr lang="en-US" sz="1600" dirty="0" smtClean="0">
                <a:latin typeface="Times"/>
                <a:ea typeface="ヒラギノ角ゴ Pro W3" charset="0"/>
                <a:cs typeface="Times"/>
              </a:rPr>
              <a:t>. </a:t>
            </a:r>
            <a:r>
              <a:rPr lang="en-US" sz="1600" dirty="0">
                <a:latin typeface="Times"/>
                <a:ea typeface="ヒラギノ角ゴ Pro W3" charset="0"/>
                <a:cs typeface="Times"/>
              </a:rPr>
              <a:t>Do you </a:t>
            </a:r>
            <a:r>
              <a:rPr lang="en-US" sz="1600" u="sng" dirty="0">
                <a:latin typeface="Times"/>
                <a:ea typeface="ヒラギノ角ゴ Pro W3" charset="0"/>
                <a:cs typeface="Times"/>
              </a:rPr>
              <a:t>see</a:t>
            </a:r>
            <a:r>
              <a:rPr lang="en-US" sz="1600" dirty="0">
                <a:latin typeface="Times"/>
                <a:ea typeface="ヒラギノ角ゴ Pro W3" charset="0"/>
                <a:cs typeface="Times"/>
              </a:rPr>
              <a:t> that in the red part of the two charts?</a:t>
            </a:r>
          </a:p>
          <a:p>
            <a:pPr eaLnBrk="1" hangingPunct="1"/>
            <a:r>
              <a:rPr lang="en-US" sz="1600" dirty="0">
                <a:latin typeface="Times"/>
                <a:ea typeface="ヒラギノ角ゴ Pro W3" charset="0"/>
                <a:cs typeface="Times"/>
              </a:rPr>
              <a:t>If you do the math, it looks like </a:t>
            </a:r>
            <a:r>
              <a:rPr lang="en-US" sz="1600" u="sng" dirty="0">
                <a:latin typeface="Times"/>
                <a:ea typeface="ヒラギノ角ゴ Pro W3" charset="0"/>
                <a:cs typeface="Times"/>
              </a:rPr>
              <a:t>half</a:t>
            </a:r>
            <a:r>
              <a:rPr lang="en-US" sz="1600" dirty="0">
                <a:latin typeface="Times"/>
                <a:ea typeface="ヒラギノ角ゴ Pro W3" charset="0"/>
                <a:cs typeface="Times"/>
              </a:rPr>
              <a:t> of them will </a:t>
            </a:r>
            <a:r>
              <a:rPr lang="en-US" sz="1600" dirty="0" smtClean="0">
                <a:latin typeface="Times"/>
                <a:ea typeface="ヒラギノ角ゴ Pro W3" charset="0"/>
                <a:cs typeface="Times"/>
              </a:rPr>
              <a:t>be </a:t>
            </a:r>
            <a:r>
              <a:rPr lang="en-US" sz="1600" dirty="0">
                <a:latin typeface="Times"/>
                <a:ea typeface="ヒラギノ角ゴ Pro W3" charset="0"/>
                <a:cs typeface="Times"/>
              </a:rPr>
              <a:t>left holding a sheepskin with no job to show for </a:t>
            </a:r>
            <a:r>
              <a:rPr lang="en-US" sz="1600" dirty="0" smtClean="0">
                <a:latin typeface="Times"/>
                <a:ea typeface="ヒラギノ角ゴ Pro W3" charset="0"/>
                <a:cs typeface="Times"/>
              </a:rPr>
              <a:t>it.</a:t>
            </a:r>
            <a:endParaRPr lang="en-US" sz="1600" dirty="0">
              <a:latin typeface="Times"/>
              <a:ea typeface="ヒラギノ角ゴ Pro W3" charset="0"/>
              <a:cs typeface="Times"/>
            </a:endParaRPr>
          </a:p>
          <a:p>
            <a:pPr eaLnBrk="1" hangingPunct="1"/>
            <a:r>
              <a:rPr lang="en-US" sz="1600" dirty="0">
                <a:latin typeface="Times"/>
                <a:ea typeface="ヒラギノ角ゴ Pro W3" charset="0"/>
                <a:cs typeface="Times"/>
                <a:sym typeface="Wingdings" charset="0"/>
              </a:rPr>
              <a:t>L</a:t>
            </a:r>
            <a:r>
              <a:rPr lang="en-US" sz="1600" dirty="0">
                <a:latin typeface="Times"/>
                <a:ea typeface="ヒラギノ角ゴ Pro W3" charset="0"/>
                <a:cs typeface="Times"/>
              </a:rPr>
              <a:t>ikewise, in </a:t>
            </a:r>
            <a:r>
              <a:rPr lang="en-US" sz="1600" u="sng" dirty="0">
                <a:latin typeface="Times"/>
                <a:ea typeface="ヒラギノ角ゴ Pro W3" charset="0"/>
                <a:cs typeface="Times"/>
              </a:rPr>
              <a:t>green</a:t>
            </a:r>
            <a:r>
              <a:rPr lang="en-US" sz="1600" dirty="0">
                <a:latin typeface="Times"/>
                <a:ea typeface="ヒラギノ角ゴ Pro W3" charset="0"/>
                <a:cs typeface="Times"/>
              </a:rPr>
              <a:t> you see that almost </a:t>
            </a:r>
            <a:r>
              <a:rPr lang="en-US" sz="1600" u="sng" dirty="0">
                <a:latin typeface="Times"/>
                <a:ea typeface="ヒラギノ角ゴ Pro W3" charset="0"/>
                <a:cs typeface="Times"/>
              </a:rPr>
              <a:t>40</a:t>
            </a:r>
            <a:r>
              <a:rPr lang="en-US" sz="1600" dirty="0">
                <a:latin typeface="Times"/>
                <a:ea typeface="ヒラギノ角ゴ Pro W3" charset="0"/>
                <a:cs typeface="Times"/>
              </a:rPr>
              <a:t> percent of our high school graduates say they are going to a one- or two-year program at a community college or private training facility.</a:t>
            </a:r>
          </a:p>
          <a:p>
            <a:pPr eaLnBrk="1" hangingPunct="1"/>
            <a:r>
              <a:rPr lang="en-US" sz="1600" dirty="0">
                <a:latin typeface="Times"/>
                <a:ea typeface="ヒラギノ角ゴ Pro W3" charset="0"/>
                <a:cs typeface="Times"/>
              </a:rPr>
              <a:t>This prepares them for </a:t>
            </a:r>
            <a:r>
              <a:rPr lang="en-US" sz="1600" u="sng" dirty="0">
                <a:latin typeface="Times"/>
                <a:ea typeface="ヒラギノ角ゴ Pro W3" charset="0"/>
                <a:cs typeface="Times"/>
              </a:rPr>
              <a:t>almost 6</a:t>
            </a:r>
            <a:r>
              <a:rPr lang="en-US" sz="1600" dirty="0">
                <a:latin typeface="Times"/>
                <a:ea typeface="ヒラギノ角ゴ Pro W3" charset="0"/>
                <a:cs typeface="Times"/>
              </a:rPr>
              <a:t> percent of the </a:t>
            </a:r>
            <a:r>
              <a:rPr lang="en-US" sz="1600" dirty="0" smtClean="0">
                <a:latin typeface="Times"/>
                <a:ea typeface="ヒラギノ角ゴ Pro W3" charset="0"/>
                <a:cs typeface="Times"/>
              </a:rPr>
              <a:t>jobs</a:t>
            </a:r>
            <a:r>
              <a:rPr lang="en-US" sz="1600" dirty="0">
                <a:latin typeface="Times"/>
                <a:ea typeface="ヒラギノ角ゴ Pro W3" charset="0"/>
                <a:cs typeface="Times"/>
              </a:rPr>
              <a:t>. </a:t>
            </a:r>
          </a:p>
          <a:p>
            <a:pPr eaLnBrk="1" hangingPunct="1"/>
            <a:r>
              <a:rPr lang="en-US" sz="1600" dirty="0">
                <a:latin typeface="Times"/>
                <a:ea typeface="ヒラギノ角ゴ Pro W3" charset="0"/>
                <a:cs typeface="Times"/>
              </a:rPr>
              <a:t>Whether you use old math or new math, you still see that there is some disparity between the number of people going </a:t>
            </a:r>
            <a:r>
              <a:rPr lang="en-US" sz="1600" u="sng" dirty="0">
                <a:latin typeface="Times"/>
                <a:ea typeface="ヒラギノ角ゴ Pro W3" charset="0"/>
                <a:cs typeface="Times"/>
              </a:rPr>
              <a:t>into</a:t>
            </a:r>
            <a:r>
              <a:rPr lang="en-US" sz="1600" dirty="0">
                <a:latin typeface="Times"/>
                <a:ea typeface="ヒラギノ角ゴ Pro W3" charset="0"/>
                <a:cs typeface="Times"/>
              </a:rPr>
              <a:t> a postsecondary education program and the number of jobs that will</a:t>
            </a:r>
            <a:r>
              <a:rPr lang="en-US" sz="1600" u="sng" dirty="0">
                <a:latin typeface="Times"/>
                <a:ea typeface="ヒラギノ角ゴ Pro W3" charset="0"/>
                <a:cs typeface="Times"/>
              </a:rPr>
              <a:t> demand </a:t>
            </a:r>
            <a:r>
              <a:rPr lang="en-US" sz="1600" dirty="0">
                <a:latin typeface="Times"/>
                <a:ea typeface="ヒラギノ角ゴ Pro W3" charset="0"/>
                <a:cs typeface="Times"/>
              </a:rPr>
              <a:t>that kind of education.</a:t>
            </a:r>
          </a:p>
          <a:p>
            <a:pPr eaLnBrk="1" hangingPunct="1"/>
            <a:r>
              <a:rPr lang="en-US" sz="1600" dirty="0">
                <a:latin typeface="Times"/>
                <a:ea typeface="ヒラギノ角ゴ Pro W3" charset="0"/>
                <a:cs typeface="Times"/>
                <a:sym typeface="Wingdings" charset="0"/>
              </a:rPr>
              <a:t></a:t>
            </a:r>
            <a:r>
              <a:rPr lang="en-US" sz="1600" dirty="0">
                <a:latin typeface="Times"/>
                <a:ea typeface="ヒラギノ角ゴ Pro W3" charset="0"/>
                <a:cs typeface="Times"/>
              </a:rPr>
              <a:t>Though the </a:t>
            </a:r>
            <a:r>
              <a:rPr lang="en-US" sz="1600" u="sng" dirty="0">
                <a:latin typeface="Times"/>
                <a:ea typeface="ヒラギノ角ゴ Pro W3" charset="0"/>
                <a:cs typeface="Times"/>
              </a:rPr>
              <a:t>blue</a:t>
            </a:r>
            <a:r>
              <a:rPr lang="en-US" sz="1600" dirty="0">
                <a:latin typeface="Times"/>
                <a:ea typeface="ヒラギノ角ゴ Pro W3" charset="0"/>
                <a:cs typeface="Times"/>
              </a:rPr>
              <a:t> on the </a:t>
            </a:r>
            <a:r>
              <a:rPr lang="en-US" sz="1600" u="sng" dirty="0">
                <a:latin typeface="Times"/>
                <a:ea typeface="ヒラギノ角ゴ Pro W3" charset="0"/>
                <a:cs typeface="Times"/>
              </a:rPr>
              <a:t>right</a:t>
            </a:r>
            <a:r>
              <a:rPr lang="en-US" sz="1600" dirty="0">
                <a:latin typeface="Times"/>
                <a:ea typeface="ヒラギノ角ゴ Pro W3" charset="0"/>
                <a:cs typeface="Times"/>
              </a:rPr>
              <a:t> shows that 63 percent of the jobs do </a:t>
            </a:r>
            <a:r>
              <a:rPr lang="en-US" sz="1600" u="sng" dirty="0">
                <a:latin typeface="Times"/>
                <a:ea typeface="ヒラギノ角ゴ Pro W3" charset="0"/>
                <a:cs typeface="Times"/>
              </a:rPr>
              <a:t>not require </a:t>
            </a:r>
            <a:r>
              <a:rPr lang="en-US" sz="1600" dirty="0">
                <a:latin typeface="Times"/>
                <a:ea typeface="ヒラギノ角ゴ Pro W3" charset="0"/>
                <a:cs typeface="Times"/>
              </a:rPr>
              <a:t>postsecondary education </a:t>
            </a:r>
            <a:r>
              <a:rPr lang="en-US" sz="1600" dirty="0" smtClean="0">
                <a:latin typeface="Times"/>
                <a:ea typeface="ヒラギノ角ゴ Pro W3" charset="0"/>
                <a:cs typeface="Times"/>
              </a:rPr>
              <a:t>(that means that you </a:t>
            </a:r>
            <a:r>
              <a:rPr lang="en-US" sz="1600" dirty="0">
                <a:latin typeface="Times"/>
                <a:ea typeface="ヒラギノ角ゴ Pro W3" charset="0"/>
                <a:cs typeface="Times"/>
              </a:rPr>
              <a:t>can get any of those jobs right out of high school), there </a:t>
            </a:r>
            <a:r>
              <a:rPr lang="en-US" sz="1600" u="sng" dirty="0">
                <a:latin typeface="Times"/>
                <a:ea typeface="ヒラギノ角ゴ Pro W3" charset="0"/>
                <a:cs typeface="Times"/>
              </a:rPr>
              <a:t>are</a:t>
            </a:r>
            <a:r>
              <a:rPr lang="en-US" sz="1600" dirty="0">
                <a:latin typeface="Times"/>
                <a:ea typeface="ヒラギノ角ゴ Pro W3" charset="0"/>
                <a:cs typeface="Times"/>
              </a:rPr>
              <a:t> community college and technical school programs for most of these jobs, which means that the education </a:t>
            </a:r>
            <a:r>
              <a:rPr lang="en-US" sz="1600" u="sng" dirty="0">
                <a:latin typeface="Times"/>
                <a:ea typeface="ヒラギノ角ゴ Pro W3" charset="0"/>
                <a:cs typeface="Times"/>
              </a:rPr>
              <a:t>is not required</a:t>
            </a:r>
            <a:r>
              <a:rPr lang="en-US" sz="1600" dirty="0">
                <a:latin typeface="Times"/>
                <a:ea typeface="ヒラギノ角ゴ Pro W3" charset="0"/>
                <a:cs typeface="Times"/>
              </a:rPr>
              <a:t>, but in these days of high unemployment, the postsecondary education is </a:t>
            </a:r>
            <a:r>
              <a:rPr lang="en-US" sz="1600" u="sng" dirty="0">
                <a:latin typeface="Times"/>
                <a:ea typeface="ヒラギノ角ゴ Pro W3" charset="0"/>
                <a:cs typeface="Times"/>
              </a:rPr>
              <a:t>preferred</a:t>
            </a:r>
            <a:r>
              <a:rPr lang="en-US" sz="1600" dirty="0">
                <a:latin typeface="Times"/>
                <a:ea typeface="ヒラギノ角ゴ Pro W3" charset="0"/>
                <a:cs typeface="Times"/>
              </a:rPr>
              <a:t>, and you will be </a:t>
            </a:r>
            <a:r>
              <a:rPr lang="en-US" sz="1600" u="sng" dirty="0">
                <a:latin typeface="Times"/>
                <a:ea typeface="ヒラギノ角ゴ Pro W3" charset="0"/>
                <a:cs typeface="Times"/>
              </a:rPr>
              <a:t>more</a:t>
            </a:r>
            <a:r>
              <a:rPr lang="en-US" sz="1600" dirty="0">
                <a:latin typeface="Times"/>
                <a:ea typeface="ヒラギノ角ゴ Pro W3" charset="0"/>
                <a:cs typeface="Times"/>
              </a:rPr>
              <a:t> likely to get </a:t>
            </a:r>
            <a:r>
              <a:rPr lang="en-US" sz="1600" u="sng" dirty="0" smtClean="0">
                <a:latin typeface="Times"/>
                <a:ea typeface="ヒラギノ角ゴ Pro W3" charset="0"/>
                <a:cs typeface="Times"/>
              </a:rPr>
              <a:t>hired</a:t>
            </a:r>
            <a:r>
              <a:rPr lang="en-US" sz="1600" dirty="0" smtClean="0">
                <a:latin typeface="Times"/>
                <a:ea typeface="ヒラギノ角ゴ Pro W3" charset="0"/>
                <a:cs typeface="Times"/>
              </a:rPr>
              <a:t>, and </a:t>
            </a:r>
            <a:r>
              <a:rPr lang="en-US" sz="1600" u="sng" dirty="0" smtClean="0">
                <a:latin typeface="Times"/>
                <a:ea typeface="ヒラギノ角ゴ Pro W3" charset="0"/>
                <a:cs typeface="Times"/>
              </a:rPr>
              <a:t>might</a:t>
            </a:r>
            <a:r>
              <a:rPr lang="en-US" sz="1600" dirty="0" smtClean="0">
                <a:latin typeface="Times"/>
                <a:ea typeface="ヒラギノ角ゴ Pro W3" charset="0"/>
                <a:cs typeface="Times"/>
              </a:rPr>
              <a:t> start at a higher </a:t>
            </a:r>
            <a:r>
              <a:rPr lang="en-US" sz="1600" u="sng" dirty="0" smtClean="0">
                <a:latin typeface="Times"/>
                <a:ea typeface="ヒラギノ角ゴ Pro W3" charset="0"/>
                <a:cs typeface="Times"/>
              </a:rPr>
              <a:t>salary</a:t>
            </a:r>
            <a:r>
              <a:rPr lang="en-US" sz="1600" dirty="0" smtClean="0">
                <a:latin typeface="Times"/>
                <a:ea typeface="ヒラギノ角ゴ Pro W3" charset="0"/>
                <a:cs typeface="Times"/>
              </a:rPr>
              <a:t>.</a:t>
            </a:r>
            <a:endParaRPr lang="en-US" sz="1600" dirty="0">
              <a:latin typeface="Times"/>
              <a:ea typeface="ヒラギノ角ゴ Pro W3" charset="0"/>
              <a:cs typeface="Times"/>
            </a:endParaRPr>
          </a:p>
          <a:p>
            <a:pPr eaLnBrk="1" hangingPunct="1"/>
            <a:endParaRPr lang="en-US" sz="1600" dirty="0">
              <a:latin typeface="Times"/>
              <a:ea typeface="ヒラギノ角ゴ Pro W3" charset="0"/>
              <a:cs typeface="Times"/>
            </a:endParaRPr>
          </a:p>
          <a:p>
            <a:pPr eaLnBrk="1" hangingPunct="1"/>
            <a:endParaRPr lang="en-US" sz="1600" dirty="0">
              <a:latin typeface="Times"/>
              <a:ea typeface="ヒラギノ角ゴ Pro W3" charset="0"/>
              <a:cs typeface="Times"/>
            </a:endParaRPr>
          </a:p>
          <a:p>
            <a:pPr eaLnBrk="1" hangingPunct="1"/>
            <a:r>
              <a:rPr lang="en-US" sz="1600" dirty="0">
                <a:latin typeface="Times"/>
                <a:ea typeface="ヒラギノ角ゴ Pro W3" charset="0"/>
                <a:cs typeface="Times"/>
              </a:rPr>
              <a:t>=============</a:t>
            </a:r>
          </a:p>
          <a:p>
            <a:pPr eaLnBrk="1" hangingPunct="1"/>
            <a:endParaRPr lang="en-US" sz="1600" dirty="0">
              <a:latin typeface="Times"/>
              <a:ea typeface="ヒラギノ角ゴ Pro W3" charset="0"/>
              <a:cs typeface="Times"/>
            </a:endParaRPr>
          </a:p>
          <a:p>
            <a:pPr eaLnBrk="1" hangingPunct="1"/>
            <a:endParaRPr lang="en-US" sz="1600" dirty="0">
              <a:latin typeface="Times"/>
              <a:ea typeface="ヒラギノ角ゴ Pro W3" charset="0"/>
              <a:cs typeface="Time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8D91717C-E739-654F-8B53-60AAA679CAB2}" type="slidenum">
              <a:rPr lang="en-US" sz="1300"/>
              <a:pPr/>
              <a:t>13</a:t>
            </a:fld>
            <a:endParaRPr lang="en-US" sz="1300"/>
          </a:p>
        </p:txBody>
      </p:sp>
      <p:sp>
        <p:nvSpPr>
          <p:cNvPr id="41986" name="Rectangle 2"/>
          <p:cNvSpPr>
            <a:spLocks noGrp="1" noRot="1" noChangeAspect="1" noChangeArrowheads="1" noTextEdit="1"/>
          </p:cNvSpPr>
          <p:nvPr>
            <p:ph type="sldImg"/>
          </p:nvPr>
        </p:nvSpPr>
        <p:spPr>
          <a:xfrm>
            <a:off x="1244600" y="400050"/>
            <a:ext cx="1879600" cy="1409700"/>
          </a:xfrm>
          <a:solidFill>
            <a:srgbClr val="FFFFFF"/>
          </a:solidFill>
          <a:ln/>
        </p:spPr>
      </p:sp>
      <p:sp>
        <p:nvSpPr>
          <p:cNvPr id="41987" name="Rectangle 3"/>
          <p:cNvSpPr>
            <a:spLocks noGrp="1" noChangeArrowheads="1"/>
          </p:cNvSpPr>
          <p:nvPr>
            <p:ph type="body" idx="1"/>
          </p:nvPr>
        </p:nvSpPr>
        <p:spPr>
          <a:xfrm>
            <a:off x="731838" y="1905000"/>
            <a:ext cx="5851525" cy="7375525"/>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spcAft>
                <a:spcPct val="30000"/>
              </a:spcAft>
            </a:pPr>
            <a:r>
              <a:rPr lang="en-US" sz="1700" dirty="0">
                <a:latin typeface="Times"/>
                <a:ea typeface="ヒラギノ角ゴ Pro W3" charset="0"/>
                <a:cs typeface="Times"/>
              </a:rPr>
              <a:t>Here are High </a:t>
            </a:r>
            <a:r>
              <a:rPr lang="en-US" sz="1700" dirty="0" smtClean="0">
                <a:latin typeface="Times"/>
                <a:ea typeface="ヒラギノ角ゴ Pro W3" charset="0"/>
                <a:cs typeface="Times"/>
              </a:rPr>
              <a:t>Demand </a:t>
            </a:r>
            <a:r>
              <a:rPr lang="en-US" sz="1700" dirty="0">
                <a:latin typeface="Times"/>
                <a:ea typeface="ヒラギノ角ゴ Pro W3" charset="0"/>
                <a:cs typeface="Times"/>
              </a:rPr>
              <a:t>jobs in </a:t>
            </a:r>
            <a:r>
              <a:rPr lang="en-US" sz="1700" dirty="0" smtClean="0">
                <a:latin typeface="Times"/>
                <a:ea typeface="ヒラギノ角ゴ Pro W3" charset="0"/>
                <a:cs typeface="Times"/>
              </a:rPr>
              <a:t>North Carolina that </a:t>
            </a:r>
            <a:r>
              <a:rPr lang="en-US" sz="1700" dirty="0">
                <a:latin typeface="Times"/>
                <a:ea typeface="ヒラギノ角ゴ Pro W3" charset="0"/>
                <a:cs typeface="Times"/>
              </a:rPr>
              <a:t>require </a:t>
            </a:r>
            <a:r>
              <a:rPr lang="en-US" sz="1700" dirty="0" smtClean="0">
                <a:latin typeface="Times"/>
                <a:ea typeface="ヒラギノ角ゴ Pro W3" charset="0"/>
                <a:cs typeface="Times"/>
              </a:rPr>
              <a:t>a</a:t>
            </a:r>
            <a:r>
              <a:rPr lang="en-US" sz="1700" baseline="0" dirty="0" smtClean="0">
                <a:latin typeface="Times"/>
                <a:ea typeface="ヒラギノ角ゴ Pro W3" charset="0"/>
                <a:cs typeface="Times"/>
              </a:rPr>
              <a:t> </a:t>
            </a:r>
            <a:r>
              <a:rPr lang="en-US" sz="1700" dirty="0" smtClean="0">
                <a:latin typeface="Times"/>
                <a:ea typeface="ヒラギノ角ゴ Pro W3" charset="0"/>
                <a:cs typeface="Times"/>
              </a:rPr>
              <a:t>2-year </a:t>
            </a:r>
            <a:r>
              <a:rPr lang="en-US" sz="1700" dirty="0">
                <a:latin typeface="Times"/>
                <a:ea typeface="ヒラギノ角ゴ Pro W3" charset="0"/>
                <a:cs typeface="Times"/>
              </a:rPr>
              <a:t>associate degree.</a:t>
            </a:r>
          </a:p>
          <a:p>
            <a:pPr eaLnBrk="1" hangingPunct="1">
              <a:spcBef>
                <a:spcPct val="0"/>
              </a:spcBef>
              <a:spcAft>
                <a:spcPct val="30000"/>
              </a:spcAft>
            </a:pPr>
            <a:r>
              <a:rPr lang="en-US" sz="1700" dirty="0">
                <a:latin typeface="Times"/>
                <a:ea typeface="ヒラギノ角ゴ Pro W3" charset="0"/>
                <a:cs typeface="Times"/>
              </a:rPr>
              <a:t>Getting your foot in the door with one of these entry-level jobs can lead to other jobs. Some employers may even pay for the education you need to advance.</a:t>
            </a:r>
          </a:p>
          <a:p>
            <a:pPr eaLnBrk="1" hangingPunct="1">
              <a:spcBef>
                <a:spcPct val="0"/>
              </a:spcBef>
              <a:spcAft>
                <a:spcPct val="30000"/>
              </a:spcAft>
            </a:pPr>
            <a:r>
              <a:rPr lang="en-US" sz="1700" dirty="0">
                <a:latin typeface="Times"/>
                <a:ea typeface="ヒラギノ角ゴ Pro W3" charset="0"/>
                <a:cs typeface="Times"/>
              </a:rPr>
              <a:t>I</a:t>
            </a:r>
            <a:r>
              <a:rPr lang="ja-JP" altLang="en-US" sz="1700" dirty="0">
                <a:latin typeface="Times"/>
                <a:ea typeface="ヒラギノ角ゴ Pro W3" charset="0"/>
                <a:cs typeface="Times"/>
              </a:rPr>
              <a:t>’</a:t>
            </a:r>
            <a:r>
              <a:rPr lang="en-US" altLang="ja-JP" sz="1700" dirty="0" err="1">
                <a:latin typeface="Times"/>
                <a:ea typeface="ヒラギノ角ゴ Pro W3" charset="0"/>
                <a:cs typeface="Times"/>
              </a:rPr>
              <a:t>ve</a:t>
            </a:r>
            <a:r>
              <a:rPr lang="en-US" altLang="ja-JP" sz="1700" dirty="0">
                <a:latin typeface="Times"/>
                <a:ea typeface="ヒラギノ角ゴ Pro W3" charset="0"/>
                <a:cs typeface="Times"/>
              </a:rPr>
              <a:t> underlined the word </a:t>
            </a:r>
            <a:r>
              <a:rPr lang="en-US" altLang="ja-JP" sz="1700" u="sng" dirty="0">
                <a:latin typeface="Times"/>
                <a:ea typeface="ヒラギノ角ゴ Pro W3" charset="0"/>
                <a:cs typeface="Times"/>
              </a:rPr>
              <a:t>Manager</a:t>
            </a:r>
            <a:r>
              <a:rPr lang="en-US" altLang="ja-JP" sz="1700" dirty="0">
                <a:latin typeface="Times"/>
                <a:ea typeface="ヒラギノ角ゴ Pro W3" charset="0"/>
                <a:cs typeface="Times"/>
              </a:rPr>
              <a:t> to remind you that this occupation requires </a:t>
            </a:r>
            <a:r>
              <a:rPr lang="en-US" altLang="ja-JP" sz="1700" u="sng" dirty="0">
                <a:latin typeface="Times"/>
                <a:ea typeface="ヒラギノ角ゴ Pro W3" charset="0"/>
                <a:cs typeface="Times"/>
              </a:rPr>
              <a:t>previous</a:t>
            </a:r>
            <a:r>
              <a:rPr lang="en-US" altLang="ja-JP" sz="1700" dirty="0">
                <a:latin typeface="Times"/>
                <a:ea typeface="ヒラギノ角ゴ Pro W3" charset="0"/>
                <a:cs typeface="Times"/>
              </a:rPr>
              <a:t> work in the industry as well as the </a:t>
            </a:r>
            <a:r>
              <a:rPr lang="en-US" altLang="ja-JP" sz="1700" u="sng" dirty="0">
                <a:latin typeface="Times"/>
                <a:ea typeface="ヒラギノ角ゴ Pro W3" charset="0"/>
                <a:cs typeface="Times"/>
              </a:rPr>
              <a:t>associate</a:t>
            </a:r>
            <a:r>
              <a:rPr lang="en-US" altLang="ja-JP" sz="1700" dirty="0">
                <a:latin typeface="Times"/>
                <a:ea typeface="ヒラギノ角ゴ Pro W3" charset="0"/>
                <a:cs typeface="Times"/>
              </a:rPr>
              <a:t> degree, so that is one reason why the starting salary is higher then many of the others.</a:t>
            </a:r>
          </a:p>
          <a:p>
            <a:pPr eaLnBrk="1" hangingPunct="1">
              <a:spcBef>
                <a:spcPct val="0"/>
              </a:spcBef>
              <a:spcAft>
                <a:spcPct val="30000"/>
              </a:spcAft>
            </a:pPr>
            <a:r>
              <a:rPr lang="en-US" sz="1700" dirty="0">
                <a:latin typeface="Times"/>
                <a:ea typeface="ヒラギノ角ゴ Pro W3" charset="0"/>
                <a:cs typeface="Times"/>
              </a:rPr>
              <a:t>Look at all of the </a:t>
            </a:r>
            <a:r>
              <a:rPr lang="en-US" sz="1700" u="sng" dirty="0">
                <a:latin typeface="Times"/>
                <a:ea typeface="ヒラギノ角ゴ Pro W3" charset="0"/>
                <a:cs typeface="Times"/>
              </a:rPr>
              <a:t>health</a:t>
            </a:r>
            <a:r>
              <a:rPr lang="en-US" sz="1700" dirty="0">
                <a:latin typeface="Times"/>
                <a:ea typeface="ヒラギノ角ゴ Pro W3" charset="0"/>
                <a:cs typeface="Times"/>
              </a:rPr>
              <a:t> professionals!</a:t>
            </a:r>
          </a:p>
          <a:p>
            <a:pPr eaLnBrk="1" hangingPunct="1">
              <a:spcBef>
                <a:spcPct val="0"/>
              </a:spcBef>
              <a:spcAft>
                <a:spcPct val="30000"/>
              </a:spcAft>
            </a:pPr>
            <a:r>
              <a:rPr lang="en-US" sz="1700" dirty="0">
                <a:latin typeface="Times"/>
                <a:ea typeface="ヒラギノ角ゴ Pro W3" charset="0"/>
                <a:cs typeface="Times"/>
              </a:rPr>
              <a:t>Go to </a:t>
            </a:r>
            <a:r>
              <a:rPr lang="en-US" sz="1700" dirty="0" smtClean="0">
                <a:latin typeface="Times"/>
                <a:ea typeface="ヒラギノ角ゴ Pro W3" charset="0"/>
                <a:cs typeface="Times"/>
              </a:rPr>
              <a:t>college for </a:t>
            </a:r>
            <a:r>
              <a:rPr lang="en-US" sz="1700" dirty="0">
                <a:latin typeface="Times"/>
                <a:ea typeface="ヒラギノ角ゴ Pro W3" charset="0"/>
                <a:cs typeface="Times"/>
              </a:rPr>
              <a:t>two years </a:t>
            </a:r>
            <a:r>
              <a:rPr lang="en-US" sz="1700" dirty="0" smtClean="0">
                <a:latin typeface="Times"/>
                <a:ea typeface="ヒラギノ角ゴ Pro W3" charset="0"/>
                <a:cs typeface="Times"/>
              </a:rPr>
              <a:t>and </a:t>
            </a:r>
            <a:r>
              <a:rPr lang="en-US" sz="1700" dirty="0">
                <a:latin typeface="Times"/>
                <a:ea typeface="ヒラギノ角ゴ Pro W3" charset="0"/>
                <a:cs typeface="Times"/>
              </a:rPr>
              <a:t>start making some good money.</a:t>
            </a:r>
          </a:p>
          <a:p>
            <a:pPr eaLnBrk="1" hangingPunct="1">
              <a:spcBef>
                <a:spcPct val="0"/>
              </a:spcBef>
              <a:spcAft>
                <a:spcPct val="30000"/>
              </a:spcAft>
            </a:pPr>
            <a:r>
              <a:rPr lang="en-US" sz="1700" u="sng" dirty="0">
                <a:latin typeface="Times"/>
                <a:ea typeface="ヒラギノ角ゴ Pro W3" charset="0"/>
                <a:cs typeface="Times"/>
              </a:rPr>
              <a:t>All</a:t>
            </a:r>
            <a:r>
              <a:rPr lang="en-US" sz="1700" dirty="0">
                <a:latin typeface="Times"/>
                <a:ea typeface="ヒラギノ角ゴ Pro W3" charset="0"/>
                <a:cs typeface="Times"/>
              </a:rPr>
              <a:t> of </a:t>
            </a:r>
            <a:r>
              <a:rPr lang="en-US" sz="1700" dirty="0" smtClean="0">
                <a:latin typeface="Times"/>
                <a:ea typeface="ヒラギノ角ゴ Pro W3" charset="0"/>
                <a:cs typeface="Times"/>
              </a:rPr>
              <a:t>the jobs on this list </a:t>
            </a:r>
            <a:r>
              <a:rPr lang="en-US" sz="1700" dirty="0">
                <a:latin typeface="Times"/>
                <a:ea typeface="ヒラギノ角ゴ Pro W3" charset="0"/>
                <a:cs typeface="Times"/>
              </a:rPr>
              <a:t>can relate to the </a:t>
            </a:r>
            <a:r>
              <a:rPr lang="en-US" sz="1700" dirty="0" smtClean="0">
                <a:latin typeface="Times"/>
                <a:ea typeface="ヒラギノ角ゴ Pro W3" charset="0"/>
                <a:cs typeface="Times"/>
              </a:rPr>
              <a:t>Healthcare </a:t>
            </a:r>
            <a:r>
              <a:rPr lang="en-US" sz="1700" dirty="0">
                <a:latin typeface="Times"/>
                <a:ea typeface="ヒラギノ角ゴ Pro W3" charset="0"/>
                <a:cs typeface="Times"/>
              </a:rPr>
              <a:t>industry.</a:t>
            </a:r>
          </a:p>
          <a:p>
            <a:pPr eaLnBrk="1" hangingPunct="1">
              <a:spcBef>
                <a:spcPct val="0"/>
              </a:spcBef>
              <a:spcAft>
                <a:spcPct val="30000"/>
              </a:spcAft>
            </a:pPr>
            <a:r>
              <a:rPr lang="en-US" sz="1700" dirty="0" smtClean="0">
                <a:latin typeface="Times"/>
                <a:ea typeface="ヒラギノ角ゴ Pro W3" charset="0"/>
                <a:cs typeface="Times"/>
              </a:rPr>
              <a:t>Many people are convinced that community college graduates don’t make good salaries.  That just is not so.</a:t>
            </a:r>
            <a:endParaRPr lang="en-US" dirty="0" smtClean="0">
              <a:ea typeface="ヒラギノ角ゴ Pro W3" charset="0"/>
            </a:endParaRPr>
          </a:p>
          <a:p>
            <a:pPr eaLnBrk="1" hangingPunct="1">
              <a:spcBef>
                <a:spcPct val="0"/>
              </a:spcBef>
              <a:spcAft>
                <a:spcPct val="30000"/>
              </a:spcAft>
            </a:pPr>
            <a:r>
              <a:rPr lang="en-US" sz="1700" dirty="0" smtClean="0">
                <a:latin typeface="Times"/>
                <a:ea typeface="ヒラギノ角ゴ Pro W3" charset="0"/>
                <a:cs typeface="Times"/>
              </a:rPr>
              <a:t>Times </a:t>
            </a:r>
            <a:r>
              <a:rPr lang="en-US" sz="1700" dirty="0">
                <a:latin typeface="Times"/>
                <a:ea typeface="ヒラギノ角ゴ Pro W3" charset="0"/>
                <a:cs typeface="Times"/>
              </a:rPr>
              <a:t>have changed.</a:t>
            </a:r>
          </a:p>
          <a:p>
            <a:pPr eaLnBrk="1" hangingPunct="1">
              <a:spcBef>
                <a:spcPct val="0"/>
              </a:spcBef>
              <a:spcAft>
                <a:spcPct val="30000"/>
              </a:spcAft>
            </a:pPr>
            <a:endParaRPr lang="en-US" sz="1700" dirty="0">
              <a:latin typeface="Times"/>
              <a:ea typeface="ヒラギノ角ゴ Pro W3" charset="0"/>
              <a:cs typeface="Times"/>
            </a:endParaRPr>
          </a:p>
          <a:p>
            <a:pPr eaLnBrk="1" hangingPunct="1">
              <a:spcBef>
                <a:spcPct val="0"/>
              </a:spcBef>
              <a:spcAft>
                <a:spcPct val="30000"/>
              </a:spcAft>
            </a:pPr>
            <a:r>
              <a:rPr lang="en-US" sz="1700" dirty="0">
                <a:latin typeface="Times"/>
                <a:ea typeface="ヒラギノ角ゴ Pro W3" charset="0"/>
                <a:cs typeface="Times"/>
              </a:rPr>
              <a:t>===============</a:t>
            </a:r>
          </a:p>
          <a:p>
            <a:pPr eaLnBrk="1" hangingPunct="1">
              <a:spcBef>
                <a:spcPct val="0"/>
              </a:spcBef>
              <a:spcAft>
                <a:spcPct val="30000"/>
              </a:spcAft>
            </a:pPr>
            <a:r>
              <a:rPr lang="en-US" sz="1700" dirty="0" err="1">
                <a:latin typeface="Times"/>
                <a:ea typeface="ヒラギノ角ゴ Pro W3" charset="0"/>
                <a:cs typeface="Times"/>
              </a:rPr>
              <a:t>www.CareerOutlook.us</a:t>
            </a:r>
            <a:r>
              <a:rPr lang="en-US" sz="1700" dirty="0">
                <a:latin typeface="Times"/>
                <a:ea typeface="ヒラギノ角ゴ Pro W3" charset="0"/>
                <a:cs typeface="Times"/>
              </a:rPr>
              <a:t> based on NC Employment Security Commission data</a:t>
            </a:r>
          </a:p>
          <a:p>
            <a:pPr eaLnBrk="1" hangingPunct="1">
              <a:spcBef>
                <a:spcPct val="0"/>
              </a:spcBef>
              <a:spcAft>
                <a:spcPct val="30000"/>
              </a:spcAft>
            </a:pPr>
            <a:r>
              <a:rPr lang="en-US" sz="1700" dirty="0">
                <a:latin typeface="Times"/>
                <a:ea typeface="ヒラギノ角ゴ Pro W3" charset="0"/>
                <a:cs typeface="Times"/>
              </a:rPr>
              <a:t>High Demand is above the Mean of all Average Total Annual Openings, which for 2008-2018 is above 60 openings per year.</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D53BC6B2-6DA5-A446-A70C-E716B17D5B6B}" type="slidenum">
              <a:rPr lang="en-US" sz="1300"/>
              <a:pPr/>
              <a:t>14</a:t>
            </a:fld>
            <a:endParaRPr lang="en-US" sz="1300"/>
          </a:p>
        </p:txBody>
      </p:sp>
      <p:sp>
        <p:nvSpPr>
          <p:cNvPr id="44034" name="Rectangle 2"/>
          <p:cNvSpPr>
            <a:spLocks noGrp="1" noRot="1" noChangeAspect="1" noChangeArrowheads="1" noTextEdit="1"/>
          </p:cNvSpPr>
          <p:nvPr>
            <p:ph type="sldImg"/>
          </p:nvPr>
        </p:nvSpPr>
        <p:spPr>
          <a:xfrm>
            <a:off x="1257300" y="720725"/>
            <a:ext cx="2095500" cy="1571625"/>
          </a:xfrm>
          <a:solidFill>
            <a:srgbClr val="FFFFFF"/>
          </a:solidFill>
          <a:ln/>
        </p:spPr>
      </p:sp>
      <p:sp>
        <p:nvSpPr>
          <p:cNvPr id="44035" name="Rectangle 3"/>
          <p:cNvSpPr>
            <a:spLocks noGrp="1" noChangeArrowheads="1"/>
          </p:cNvSpPr>
          <p:nvPr>
            <p:ph type="body" idx="1"/>
          </p:nvPr>
        </p:nvSpPr>
        <p:spPr>
          <a:xfrm>
            <a:off x="974725" y="2438400"/>
            <a:ext cx="5365750" cy="6442075"/>
          </a:xfrm>
          <a:solidFill>
            <a:srgbClr val="FFFFFF"/>
          </a:solidFill>
          <a:ln>
            <a:solidFill>
              <a:srgbClr val="000000"/>
            </a:solidFill>
          </a:ln>
        </p:spPr>
        <p:txBody>
          <a:bodyPr/>
          <a:lstStyle/>
          <a:p>
            <a:pPr eaLnBrk="1" hangingPunct="1"/>
            <a:r>
              <a:rPr lang="en-US" sz="1700" dirty="0">
                <a:latin typeface="Times"/>
                <a:ea typeface="ヒラギノ角ゴ Pro W3" charset="0"/>
                <a:cs typeface="Times"/>
              </a:rPr>
              <a:t>Here we are looking at the high demand jobs in North </a:t>
            </a:r>
            <a:r>
              <a:rPr lang="en-US" sz="1700" dirty="0" smtClean="0">
                <a:latin typeface="Times"/>
                <a:ea typeface="ヒラギノ角ゴ Pro W3" charset="0"/>
                <a:cs typeface="Times"/>
              </a:rPr>
              <a:t>Carolina that require a bachelor degree, </a:t>
            </a:r>
            <a:r>
              <a:rPr lang="en-US" sz="1700" dirty="0">
                <a:latin typeface="Times"/>
                <a:ea typeface="ヒラギノ角ゴ Pro W3" charset="0"/>
                <a:cs typeface="Times"/>
              </a:rPr>
              <a:t>starting with the highest starting salaries.  </a:t>
            </a:r>
            <a:r>
              <a:rPr lang="en-US" sz="1700" dirty="0" smtClean="0">
                <a:latin typeface="Times"/>
                <a:ea typeface="ヒラギノ角ゴ Pro W3" charset="0"/>
                <a:cs typeface="Times"/>
              </a:rPr>
              <a:t>Below the </a:t>
            </a:r>
            <a:r>
              <a:rPr lang="en-US" sz="1700" dirty="0">
                <a:latin typeface="Times"/>
                <a:ea typeface="ヒラギノ角ゴ Pro W3" charset="0"/>
                <a:cs typeface="Times"/>
              </a:rPr>
              <a:t>bottom of the page, </a:t>
            </a:r>
            <a:r>
              <a:rPr lang="en-US" sz="1700" dirty="0" smtClean="0">
                <a:latin typeface="Times"/>
                <a:ea typeface="ヒラギノ角ゴ Pro W3" charset="0"/>
                <a:cs typeface="Times"/>
              </a:rPr>
              <a:t>down near </a:t>
            </a:r>
            <a:r>
              <a:rPr lang="en-US" sz="1700" dirty="0">
                <a:latin typeface="Times"/>
                <a:ea typeface="ヒラギノ角ゴ Pro W3" charset="0"/>
                <a:cs typeface="Times"/>
              </a:rPr>
              <a:t>the floor, are the school teachers.</a:t>
            </a:r>
          </a:p>
          <a:p>
            <a:pPr eaLnBrk="1" hangingPunct="1"/>
            <a:endParaRPr lang="en-US" sz="1700" dirty="0">
              <a:latin typeface="Times"/>
              <a:ea typeface="ヒラギノ角ゴ Pro W3" charset="0"/>
              <a:cs typeface="Times"/>
            </a:endParaRPr>
          </a:p>
          <a:p>
            <a:pPr eaLnBrk="1" hangingPunct="1"/>
            <a:r>
              <a:rPr lang="en-US" sz="1700" dirty="0" smtClean="0">
                <a:latin typeface="Times"/>
                <a:ea typeface="ヒラギノ角ゴ Pro W3" charset="0"/>
                <a:cs typeface="Times"/>
              </a:rPr>
              <a:t>Here again </a:t>
            </a:r>
            <a:r>
              <a:rPr lang="en-US" sz="1700" dirty="0">
                <a:latin typeface="Times"/>
                <a:ea typeface="ヒラギノ角ゴ Pro W3" charset="0"/>
                <a:cs typeface="Times"/>
              </a:rPr>
              <a:t>the underlined occupations are in </a:t>
            </a:r>
            <a:r>
              <a:rPr lang="en-US" sz="1700" u="sng" dirty="0">
                <a:latin typeface="Times"/>
                <a:ea typeface="ヒラギノ角ゴ Pro W3" charset="0"/>
                <a:cs typeface="Times"/>
              </a:rPr>
              <a:t>management</a:t>
            </a:r>
            <a:r>
              <a:rPr lang="en-US" sz="1700" dirty="0">
                <a:latin typeface="Times"/>
                <a:ea typeface="ヒラギノ角ゴ Pro W3" charset="0"/>
                <a:cs typeface="Times"/>
              </a:rPr>
              <a:t>, which means that not only does the job require a bachelor degree, but also requires some years of work experience in that field.  </a:t>
            </a:r>
            <a:r>
              <a:rPr lang="en-US" sz="1700" dirty="0" smtClean="0">
                <a:latin typeface="Times"/>
                <a:ea typeface="ヒラギノ角ゴ Pro W3" charset="0"/>
                <a:cs typeface="Times"/>
              </a:rPr>
              <a:t>These are not jobs that you get four years out of high school.</a:t>
            </a:r>
          </a:p>
          <a:p>
            <a:pPr eaLnBrk="1" hangingPunct="1"/>
            <a:endParaRPr lang="en-US" sz="1700" dirty="0">
              <a:latin typeface="Times"/>
              <a:ea typeface="ヒラギノ角ゴ Pro W3" charset="0"/>
              <a:cs typeface="Times"/>
            </a:endParaRPr>
          </a:p>
          <a:p>
            <a:pPr eaLnBrk="1" hangingPunct="1"/>
            <a:r>
              <a:rPr lang="en-US" sz="1700" dirty="0">
                <a:latin typeface="Times"/>
                <a:ea typeface="ヒラギノ角ゴ Pro W3" charset="0"/>
                <a:cs typeface="Times"/>
              </a:rPr>
              <a:t>Unfortunately, more schooling does not always mean more money.</a:t>
            </a:r>
          </a:p>
          <a:p>
            <a:pPr eaLnBrk="1" hangingPunct="1"/>
            <a:r>
              <a:rPr lang="en-US" sz="1700" dirty="0">
                <a:latin typeface="Times"/>
                <a:ea typeface="ヒラギノ角ゴ Pro W3" charset="0"/>
                <a:cs typeface="Times"/>
              </a:rPr>
              <a:t>A Dental Hygienist with only two years of college, makes more money the first year than many of these jobs that require </a:t>
            </a:r>
            <a:r>
              <a:rPr lang="en-US" sz="1700" dirty="0" smtClean="0">
                <a:latin typeface="Times"/>
                <a:ea typeface="ヒラギノ角ゴ Pro W3" charset="0"/>
                <a:cs typeface="Times"/>
              </a:rPr>
              <a:t>a 4</a:t>
            </a:r>
            <a:r>
              <a:rPr lang="en-US" sz="1700" dirty="0">
                <a:latin typeface="Times"/>
                <a:ea typeface="ヒラギノ角ゴ Pro W3" charset="0"/>
                <a:cs typeface="Times"/>
              </a:rPr>
              <a:t>-year degree.</a:t>
            </a:r>
          </a:p>
          <a:p>
            <a:pPr eaLnBrk="1" hangingPunct="1"/>
            <a:r>
              <a:rPr lang="en-US" sz="1700" dirty="0">
                <a:latin typeface="Times"/>
                <a:ea typeface="ヒラギノ角ゴ Pro W3" charset="0"/>
                <a:cs typeface="Times"/>
              </a:rPr>
              <a:t>Considering the student loans to pay back, who will be able to afford that fancy sports car the soonest?</a:t>
            </a:r>
          </a:p>
          <a:p>
            <a:pPr eaLnBrk="1" hangingPunct="1"/>
            <a:endParaRPr lang="en-US" sz="1700" dirty="0" smtClean="0">
              <a:latin typeface="Times"/>
              <a:ea typeface="ヒラギノ角ゴ Pro W3" charset="0"/>
              <a:cs typeface="Times"/>
            </a:endParaRPr>
          </a:p>
          <a:p>
            <a:pPr eaLnBrk="1" hangingPunct="1"/>
            <a:endParaRPr lang="en-US" dirty="0">
              <a:ea typeface="ヒラギノ角ゴ Pro W3" charset="0"/>
            </a:endParaRPr>
          </a:p>
          <a:p>
            <a:pPr eaLnBrk="1" hangingPunct="1"/>
            <a:endParaRPr lang="en-US" sz="1700" dirty="0">
              <a:latin typeface="Times"/>
              <a:ea typeface="ヒラギノ角ゴ Pro W3" charset="0"/>
              <a:cs typeface="Times"/>
            </a:endParaRPr>
          </a:p>
          <a:p>
            <a:pPr eaLnBrk="1" hangingPunct="1"/>
            <a:r>
              <a:rPr lang="en-US" sz="1700" dirty="0">
                <a:latin typeface="Times"/>
                <a:ea typeface="ヒラギノ角ゴ Pro W3" charset="0"/>
                <a:cs typeface="Times"/>
              </a:rPr>
              <a:t>=============</a:t>
            </a:r>
          </a:p>
          <a:p>
            <a:pPr eaLnBrk="1" hangingPunct="1">
              <a:spcBef>
                <a:spcPct val="0"/>
              </a:spcBef>
              <a:spcAft>
                <a:spcPct val="30000"/>
              </a:spcAft>
            </a:pPr>
            <a:r>
              <a:rPr lang="en-US" sz="1700" dirty="0" err="1">
                <a:latin typeface="Times"/>
                <a:ea typeface="ヒラギノ角ゴ Pro W3" charset="0"/>
                <a:cs typeface="Times"/>
              </a:rPr>
              <a:t>www.CareerOutlook.us</a:t>
            </a:r>
            <a:r>
              <a:rPr lang="en-US" sz="1700" dirty="0">
                <a:latin typeface="Times"/>
                <a:ea typeface="ヒラギノ角ゴ Pro W3" charset="0"/>
                <a:cs typeface="Times"/>
              </a:rPr>
              <a:t> based on NC Employment Security Commission data</a:t>
            </a:r>
          </a:p>
          <a:p>
            <a:pPr eaLnBrk="1" hangingPunct="1">
              <a:spcBef>
                <a:spcPct val="0"/>
              </a:spcBef>
              <a:spcAft>
                <a:spcPct val="30000"/>
              </a:spcAft>
            </a:pPr>
            <a:r>
              <a:rPr lang="en-US" sz="1700" dirty="0">
                <a:latin typeface="Times"/>
                <a:ea typeface="ヒラギノ角ゴ Pro W3" charset="0"/>
                <a:cs typeface="Times"/>
              </a:rPr>
              <a:t>High Demand is above the Mean of all Average Total Annual Openings, which for 2008-2018 is above 60 openings per year.</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Slide Image Placeholder 1"/>
          <p:cNvSpPr>
            <a:spLocks noGrp="1" noRot="1" noChangeAspect="1" noTextEdit="1"/>
          </p:cNvSpPr>
          <p:nvPr>
            <p:ph type="sldImg"/>
          </p:nvPr>
        </p:nvSpPr>
        <p:spPr>
          <a:ln/>
        </p:spPr>
      </p:sp>
      <p:sp>
        <p:nvSpPr>
          <p:cNvPr id="62466" name="Notes Placeholder 2"/>
          <p:cNvSpPr>
            <a:spLocks noGrp="1"/>
          </p:cNvSpPr>
          <p:nvPr>
            <p:ph type="body" idx="1"/>
          </p:nvPr>
        </p:nvSpPr>
        <p:spPr>
          <a:xfrm>
            <a:off x="974725" y="4560888"/>
            <a:ext cx="5121275"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700" dirty="0" smtClean="0">
                <a:ea typeface="ヒラギノ角ゴ Pro W3" charset="0"/>
              </a:rPr>
              <a:t>Now </a:t>
            </a:r>
            <a:r>
              <a:rPr lang="en-US" sz="1700" dirty="0">
                <a:ea typeface="ヒラギノ角ゴ Pro W3" charset="0"/>
              </a:rPr>
              <a:t>--- let</a:t>
            </a:r>
            <a:r>
              <a:rPr lang="ja-JP" altLang="en-US" sz="1700" dirty="0">
                <a:ea typeface="ヒラギノ角ゴ Pro W3" charset="0"/>
              </a:rPr>
              <a:t>’</a:t>
            </a:r>
            <a:r>
              <a:rPr lang="en-US" altLang="ja-JP" sz="1700" dirty="0">
                <a:ea typeface="ヒラギノ角ゴ Pro W3" charset="0"/>
              </a:rPr>
              <a:t>s look towards the </a:t>
            </a:r>
            <a:r>
              <a:rPr lang="en-US" altLang="ja-JP" sz="1700" dirty="0" smtClean="0">
                <a:ea typeface="ヒラギノ角ゴ Pro W3" charset="0"/>
              </a:rPr>
              <a:t>future.  </a:t>
            </a:r>
          </a:p>
          <a:p>
            <a:r>
              <a:rPr lang="en-US" altLang="ja-JP" sz="1700" dirty="0" smtClean="0">
                <a:ea typeface="ヒラギノ角ゴ Pro W3" charset="0"/>
              </a:rPr>
              <a:t>Unfortunately I don</a:t>
            </a:r>
            <a:r>
              <a:rPr lang="fr-FR" altLang="ja-JP" sz="1700" dirty="0" smtClean="0">
                <a:ea typeface="ヒラギノ角ゴ Pro W3" charset="0"/>
              </a:rPr>
              <a:t>’</a:t>
            </a:r>
            <a:r>
              <a:rPr lang="en-US" altLang="ja-JP" sz="1700" dirty="0" smtClean="0">
                <a:ea typeface="ヒラギノ角ゴ Pro W3" charset="0"/>
              </a:rPr>
              <a:t>t have a budget code for a crystal ball, so I have to divine the future using Google.</a:t>
            </a:r>
            <a:endParaRPr lang="en-US" altLang="ja-JP" sz="1700" dirty="0">
              <a:ea typeface="ヒラギノ角ゴ Pro W3" charset="0"/>
            </a:endParaRPr>
          </a:p>
          <a:p>
            <a:endParaRPr lang="en-US" dirty="0">
              <a:ea typeface="ヒラギノ角ゴ Pro W3" charset="0"/>
            </a:endParaRPr>
          </a:p>
        </p:txBody>
      </p:sp>
      <p:sp>
        <p:nvSpPr>
          <p:cNvPr id="6246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10A82B2F-36EE-EC47-9D02-9F7C9283DB24}" type="slidenum">
              <a:rPr lang="en-US" sz="1300"/>
              <a:pPr/>
              <a:t>15</a:t>
            </a:fld>
            <a:endParaRPr lang="en-US" sz="130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7"/>
          <p:cNvSpPr txBox="1">
            <a:spLocks noGrp="1" noChangeArrowheads="1"/>
          </p:cNvSpPr>
          <p:nvPr/>
        </p:nvSpPr>
        <p:spPr bwMode="auto">
          <a:xfrm>
            <a:off x="4144963" y="9121775"/>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C31E6C6E-8D0B-614A-9DE6-0C37E655B851}" type="slidenum">
              <a:rPr lang="en-US" sz="1300"/>
              <a:pPr algn="r"/>
              <a:t>16</a:t>
            </a:fld>
            <a:endParaRPr lang="en-US" sz="1300"/>
          </a:p>
        </p:txBody>
      </p:sp>
      <p:sp>
        <p:nvSpPr>
          <p:cNvPr id="64514" name="Rectangle 2"/>
          <p:cNvSpPr>
            <a:spLocks noGrp="1" noRot="1" noChangeAspect="1" noChangeArrowheads="1" noTextEdit="1"/>
          </p:cNvSpPr>
          <p:nvPr>
            <p:ph type="sldImg"/>
          </p:nvPr>
        </p:nvSpPr>
        <p:spPr>
          <a:solidFill>
            <a:srgbClr val="FFFFFF"/>
          </a:solidFill>
          <a:ln/>
        </p:spPr>
      </p:sp>
      <p:sp>
        <p:nvSpPr>
          <p:cNvPr id="64515" name="Rectangle 3"/>
          <p:cNvSpPr>
            <a:spLocks noGrp="1" noChangeArrowheads="1"/>
          </p:cNvSpPr>
          <p:nvPr>
            <p:ph type="body" idx="1"/>
          </p:nvPr>
        </p:nvSpPr>
        <p:spPr>
          <a:xfrm>
            <a:off x="812800" y="4560888"/>
            <a:ext cx="5770563" cy="4319587"/>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spcAft>
                <a:spcPct val="30000"/>
              </a:spcAft>
            </a:pPr>
            <a:r>
              <a:rPr lang="en-US" dirty="0" smtClean="0">
                <a:latin typeface="Times" panose="02020603050405020304" pitchFamily="18" charset="0"/>
                <a:ea typeface="ヒラギノ角ゴ Pro W3" charset="0"/>
                <a:cs typeface="Times" panose="02020603050405020304" pitchFamily="18" charset="0"/>
              </a:rPr>
              <a:t>This is the year 2015, the year to which Marty </a:t>
            </a:r>
            <a:r>
              <a:rPr lang="en-US" dirty="0" err="1" smtClean="0">
                <a:latin typeface="Times" panose="02020603050405020304" pitchFamily="18" charset="0"/>
                <a:ea typeface="ヒラギノ角ゴ Pro W3" charset="0"/>
                <a:cs typeface="Times" panose="02020603050405020304" pitchFamily="18" charset="0"/>
              </a:rPr>
              <a:t>McFly</a:t>
            </a:r>
            <a:r>
              <a:rPr lang="en-US" dirty="0" smtClean="0">
                <a:latin typeface="Times" panose="02020603050405020304" pitchFamily="18" charset="0"/>
                <a:ea typeface="ヒラギノ角ゴ Pro W3" charset="0"/>
                <a:cs typeface="Times" panose="02020603050405020304" pitchFamily="18" charset="0"/>
              </a:rPr>
              <a:t> traveled in Back to the Future II. </a:t>
            </a:r>
          </a:p>
          <a:p>
            <a:pPr eaLnBrk="1" hangingPunct="1">
              <a:spcBef>
                <a:spcPct val="0"/>
              </a:spcBef>
              <a:spcAft>
                <a:spcPct val="30000"/>
              </a:spcAft>
            </a:pPr>
            <a:endParaRPr lang="en-US" dirty="0">
              <a:latin typeface="Times" panose="02020603050405020304" pitchFamily="18" charset="0"/>
              <a:ea typeface="ヒラギノ角ゴ Pro W3" charset="0"/>
              <a:cs typeface="Times" panose="02020603050405020304" pitchFamily="18" charset="0"/>
            </a:endParaRPr>
          </a:p>
          <a:p>
            <a:pPr eaLnBrk="1" hangingPunct="1">
              <a:spcBef>
                <a:spcPct val="0"/>
              </a:spcBef>
              <a:spcAft>
                <a:spcPct val="30000"/>
              </a:spcAft>
            </a:pPr>
            <a:r>
              <a:rPr lang="en-US" dirty="0" smtClean="0">
                <a:latin typeface="Times" panose="02020603050405020304" pitchFamily="18" charset="0"/>
                <a:ea typeface="ヒラギノ角ゴ Pro W3" charset="0"/>
                <a:cs typeface="Times" panose="02020603050405020304" pitchFamily="18" charset="0"/>
              </a:rPr>
              <a:t>How well did they predict the future?</a:t>
            </a:r>
          </a:p>
          <a:p>
            <a:pPr eaLnBrk="1" hangingPunct="1">
              <a:spcBef>
                <a:spcPct val="0"/>
              </a:spcBef>
              <a:spcAft>
                <a:spcPct val="30000"/>
              </a:spcAft>
            </a:pPr>
            <a:endParaRPr lang="en-US" dirty="0">
              <a:latin typeface="Times" panose="02020603050405020304" pitchFamily="18" charset="0"/>
              <a:ea typeface="ヒラギノ角ゴ Pro W3" charset="0"/>
              <a:cs typeface="Times" panose="02020603050405020304" pitchFamily="18" charset="0"/>
            </a:endParaRPr>
          </a:p>
          <a:p>
            <a:pPr eaLnBrk="1" hangingPunct="1">
              <a:spcBef>
                <a:spcPct val="0"/>
              </a:spcBef>
              <a:spcAft>
                <a:spcPct val="30000"/>
              </a:spcAft>
            </a:pPr>
            <a:r>
              <a:rPr lang="en-US" dirty="0" smtClean="0">
                <a:latin typeface="Times" panose="02020603050405020304" pitchFamily="18" charset="0"/>
                <a:ea typeface="ヒラギノ角ゴ Pro W3" charset="0"/>
                <a:cs typeface="Times" panose="02020603050405020304" pitchFamily="18" charset="0"/>
              </a:rPr>
              <a:t>The year is not over yet!</a:t>
            </a:r>
          </a:p>
          <a:p>
            <a:pPr eaLnBrk="1" hangingPunct="1">
              <a:spcBef>
                <a:spcPct val="0"/>
              </a:spcBef>
              <a:spcAft>
                <a:spcPct val="30000"/>
              </a:spcAft>
            </a:pPr>
            <a:endParaRPr lang="en-US" dirty="0" smtClean="0">
              <a:latin typeface="Times" panose="02020603050405020304" pitchFamily="18" charset="0"/>
              <a:ea typeface="ヒラギノ角ゴ Pro W3" charset="0"/>
              <a:cs typeface="Times" panose="02020603050405020304" pitchFamily="18" charset="0"/>
            </a:endParaRPr>
          </a:p>
          <a:p>
            <a:pPr eaLnBrk="1" hangingPunct="1">
              <a:spcBef>
                <a:spcPct val="0"/>
              </a:spcBef>
              <a:spcAft>
                <a:spcPct val="30000"/>
              </a:spcAft>
            </a:pPr>
            <a:endParaRPr lang="en-US" dirty="0" smtClean="0">
              <a:latin typeface="Arial" charset="0"/>
              <a:ea typeface="ヒラギノ角ゴ Pro W3" charset="0"/>
              <a:cs typeface="ヒラギノ角ゴ Pro W3" charset="0"/>
            </a:endParaRPr>
          </a:p>
          <a:p>
            <a:pPr eaLnBrk="1" hangingPunct="1">
              <a:spcBef>
                <a:spcPct val="0"/>
              </a:spcBef>
              <a:spcAft>
                <a:spcPct val="30000"/>
              </a:spcAft>
            </a:pPr>
            <a:r>
              <a:rPr lang="en-US" dirty="0" smtClean="0">
                <a:latin typeface="Arial" charset="0"/>
                <a:ea typeface="ヒラギノ角ゴ Pro W3" charset="0"/>
                <a:cs typeface="ヒラギノ角ゴ Pro W3" charset="0"/>
              </a:rPr>
              <a:t>========</a:t>
            </a:r>
          </a:p>
          <a:p>
            <a:pPr eaLnBrk="1" hangingPunct="1">
              <a:spcBef>
                <a:spcPct val="0"/>
              </a:spcBef>
              <a:spcAft>
                <a:spcPct val="30000"/>
              </a:spcAft>
            </a:pPr>
            <a:endParaRPr lang="en-US" dirty="0" smtClean="0">
              <a:latin typeface="Arial" charset="0"/>
              <a:ea typeface="ヒラギノ角ゴ Pro W3" charset="0"/>
              <a:cs typeface="ヒラギノ角ゴ Pro W3" charset="0"/>
            </a:endParaRPr>
          </a:p>
          <a:p>
            <a:pPr eaLnBrk="1" hangingPunct="1">
              <a:spcBef>
                <a:spcPct val="0"/>
              </a:spcBef>
              <a:spcAft>
                <a:spcPct val="30000"/>
              </a:spcAft>
            </a:pPr>
            <a:r>
              <a:rPr lang="en-US" dirty="0" smtClean="0">
                <a:latin typeface="Arial" charset="0"/>
                <a:ea typeface="ヒラギノ角ゴ Pro W3" charset="0"/>
                <a:cs typeface="ヒラギノ角ゴ Pro W3" charset="0"/>
              </a:rPr>
              <a:t>http://static6.businessinsider.com/image/54a8b647ecad040d3b68d5bc-1200/we-also-dont-have-automatic-dog-walkers-to-take-sparky-for-a-stroll-around-the-block.jpg</a:t>
            </a:r>
          </a:p>
          <a:p>
            <a:pPr eaLnBrk="1" hangingPunct="1">
              <a:spcBef>
                <a:spcPct val="0"/>
              </a:spcBef>
              <a:spcAft>
                <a:spcPct val="30000"/>
              </a:spcAft>
            </a:pPr>
            <a:endParaRPr lang="en-US" dirty="0" smtClean="0">
              <a:latin typeface="Arial" charset="0"/>
              <a:ea typeface="ヒラギノ角ゴ Pro W3" charset="0"/>
              <a:cs typeface="ヒラギノ角ゴ Pro W3" charset="0"/>
            </a:endParaRPr>
          </a:p>
          <a:p>
            <a:pPr eaLnBrk="1" hangingPunct="1">
              <a:spcBef>
                <a:spcPct val="0"/>
              </a:spcBef>
              <a:spcAft>
                <a:spcPct val="30000"/>
              </a:spcAft>
            </a:pPr>
            <a:r>
              <a:rPr lang="en-US" dirty="0" smtClean="0">
                <a:latin typeface="Arial" charset="0"/>
                <a:ea typeface="ヒラギノ角ゴ Pro W3" charset="0"/>
                <a:cs typeface="ヒラギノ角ゴ Pro W3" charset="0"/>
              </a:rPr>
              <a:t>http://25.media.tumblr.com/tumblr_m13y12wUqk1qf7kwgo1_500.jpg</a:t>
            </a:r>
          </a:p>
          <a:p>
            <a:pPr eaLnBrk="1" hangingPunct="1">
              <a:spcBef>
                <a:spcPct val="0"/>
              </a:spcBef>
              <a:spcAft>
                <a:spcPct val="30000"/>
              </a:spcAft>
            </a:pPr>
            <a:endParaRPr lang="en-US" dirty="0" smtClean="0">
              <a:latin typeface="Arial" charset="0"/>
              <a:ea typeface="ヒラギノ角ゴ Pro W3" charset="0"/>
              <a:cs typeface="ヒラギノ角ゴ Pro W3" charset="0"/>
            </a:endParaRPr>
          </a:p>
          <a:p>
            <a:pPr eaLnBrk="1" hangingPunct="1">
              <a:spcBef>
                <a:spcPct val="0"/>
              </a:spcBef>
              <a:spcAft>
                <a:spcPct val="30000"/>
              </a:spcAft>
            </a:pPr>
            <a:r>
              <a:rPr lang="en-US" dirty="0" smtClean="0">
                <a:latin typeface="Arial" charset="0"/>
                <a:ea typeface="ヒラギノ角ゴ Pro W3" charset="0"/>
                <a:cs typeface="ヒラギノ角ゴ Pro W3" charset="0"/>
              </a:rPr>
              <a:t>http://boxofficescoop.first.netdna-cdn.com/wp-content/uploads/2014/03/back-to-the-future-hoverboard.jpg</a:t>
            </a:r>
          </a:p>
          <a:p>
            <a:pPr eaLnBrk="1" hangingPunct="1">
              <a:spcBef>
                <a:spcPct val="0"/>
              </a:spcBef>
              <a:spcAft>
                <a:spcPct val="30000"/>
              </a:spcAft>
            </a:pPr>
            <a:endParaRPr lang="en-US" dirty="0" smtClean="0">
              <a:latin typeface="Arial" charset="0"/>
              <a:ea typeface="ヒラギノ角ゴ Pro W3" charset="0"/>
              <a:cs typeface="ヒラギノ角ゴ Pro W3" charset="0"/>
            </a:endParaRPr>
          </a:p>
          <a:p>
            <a:pPr eaLnBrk="1" hangingPunct="1">
              <a:spcBef>
                <a:spcPct val="0"/>
              </a:spcBef>
              <a:spcAft>
                <a:spcPct val="30000"/>
              </a:spcAft>
            </a:pPr>
            <a:r>
              <a:rPr lang="en-US" dirty="0" smtClean="0">
                <a:latin typeface="Arial" charset="0"/>
                <a:ea typeface="ヒラギノ角ゴ Pro W3" charset="0"/>
                <a:cs typeface="ヒラギノ角ゴ Pro W3" charset="0"/>
              </a:rPr>
              <a:t>admintell.napco.com/</a:t>
            </a:r>
            <a:r>
              <a:rPr lang="en-US" dirty="0" err="1" smtClean="0">
                <a:latin typeface="Arial" charset="0"/>
                <a:ea typeface="ヒラギノ角ゴ Pro W3" charset="0"/>
                <a:cs typeface="ヒラギノ角ゴ Pro W3" charset="0"/>
              </a:rPr>
              <a:t>ee</a:t>
            </a:r>
            <a:r>
              <a:rPr lang="en-US" dirty="0" smtClean="0">
                <a:latin typeface="Arial" charset="0"/>
                <a:ea typeface="ヒラギノ角ゴ Pro W3" charset="0"/>
                <a:cs typeface="ヒラギノ角ゴ Pro W3" charset="0"/>
              </a:rPr>
              <a:t>/images/uploads/</a:t>
            </a:r>
            <a:r>
              <a:rPr lang="en-US" dirty="0" err="1" smtClean="0">
                <a:latin typeface="Arial" charset="0"/>
                <a:ea typeface="ヒラギノ角ゴ Pro W3" charset="0"/>
                <a:cs typeface="ヒラギノ角ゴ Pro W3" charset="0"/>
              </a:rPr>
              <a:t>gadgetell</a:t>
            </a:r>
            <a:r>
              <a:rPr lang="en-US" dirty="0" smtClean="0">
                <a:latin typeface="Arial" charset="0"/>
                <a:ea typeface="ヒラギノ角ゴ Pro W3" charset="0"/>
                <a:cs typeface="ヒラギノ角ゴ Pro W3" charset="0"/>
              </a:rPr>
              <a:t>/delorean-external-harddrive-02-640.jpg</a:t>
            </a:r>
          </a:p>
          <a:p>
            <a:pPr eaLnBrk="1" hangingPunct="1">
              <a:spcBef>
                <a:spcPct val="0"/>
              </a:spcBef>
              <a:spcAft>
                <a:spcPct val="30000"/>
              </a:spcAft>
            </a:pPr>
            <a:endParaRPr lang="en-US" dirty="0" smtClean="0">
              <a:latin typeface="Arial" charset="0"/>
              <a:ea typeface="ヒラギノ角ゴ Pro W3" charset="0"/>
              <a:cs typeface="ヒラギノ角ゴ Pro W3" charset="0"/>
            </a:endParaRPr>
          </a:p>
          <a:p>
            <a:pPr eaLnBrk="1" hangingPunct="1">
              <a:spcBef>
                <a:spcPct val="0"/>
              </a:spcBef>
              <a:spcAft>
                <a:spcPct val="30000"/>
              </a:spcAft>
            </a:pPr>
            <a:r>
              <a:rPr lang="en-US" dirty="0" smtClean="0">
                <a:latin typeface="Arial" charset="0"/>
                <a:ea typeface="ヒラギノ角ゴ Pro W3" charset="0"/>
                <a:cs typeface="ヒラギノ角ゴ Pro W3" charset="0"/>
              </a:rPr>
              <a:t>https://sp.yimg.com/ib/th?id=HN.607990799156251306&amp;pid=15.1&amp;P=0</a:t>
            </a:r>
          </a:p>
          <a:p>
            <a:pPr eaLnBrk="1" hangingPunct="1">
              <a:spcBef>
                <a:spcPct val="0"/>
              </a:spcBef>
              <a:spcAft>
                <a:spcPct val="30000"/>
              </a:spcAft>
            </a:pPr>
            <a:endParaRPr lang="en-US" dirty="0" smtClean="0">
              <a:latin typeface="Arial" charset="0"/>
              <a:ea typeface="ヒラギノ角ゴ Pro W3" charset="0"/>
              <a:cs typeface="ヒラギノ角ゴ Pro W3" charset="0"/>
            </a:endParaRPr>
          </a:p>
          <a:p>
            <a:pPr eaLnBrk="1" hangingPunct="1">
              <a:spcBef>
                <a:spcPct val="0"/>
              </a:spcBef>
              <a:spcAft>
                <a:spcPct val="30000"/>
              </a:spcAft>
            </a:pPr>
            <a:r>
              <a:rPr lang="en-US" dirty="0" smtClean="0">
                <a:latin typeface="Arial" charset="0"/>
                <a:ea typeface="ヒラギノ角ゴ Pro W3" charset="0"/>
                <a:cs typeface="ヒラギノ角ゴ Pro W3" charset="0"/>
              </a:rPr>
              <a:t>http://mentalfloss.com/sites/default/files/hill-valley.png</a:t>
            </a:r>
          </a:p>
          <a:p>
            <a:pPr eaLnBrk="1" hangingPunct="1">
              <a:spcBef>
                <a:spcPct val="0"/>
              </a:spcBef>
              <a:spcAft>
                <a:spcPct val="30000"/>
              </a:spcAft>
            </a:pPr>
            <a:endParaRPr lang="en-US" dirty="0" smtClean="0">
              <a:latin typeface="Arial" charset="0"/>
              <a:ea typeface="ヒラギノ角ゴ Pro W3" charset="0"/>
              <a:cs typeface="ヒラギノ角ゴ Pro W3" charset="0"/>
            </a:endParaRPr>
          </a:p>
          <a:p>
            <a:pPr eaLnBrk="1" hangingPunct="1">
              <a:spcBef>
                <a:spcPct val="0"/>
              </a:spcBef>
              <a:spcAft>
                <a:spcPct val="30000"/>
              </a:spcAft>
            </a:pPr>
            <a:r>
              <a:rPr lang="en-US" dirty="0" smtClean="0">
                <a:latin typeface="Arial" charset="0"/>
                <a:ea typeface="ヒラギノ角ゴ Pro W3" charset="0"/>
                <a:cs typeface="ヒラギノ角ゴ Pro W3" charset="0"/>
              </a:rPr>
              <a:t>https://www.screenused.com/images/auction_nov13/13946_5.jpg</a:t>
            </a:r>
          </a:p>
          <a:p>
            <a:pPr eaLnBrk="1" hangingPunct="1">
              <a:spcBef>
                <a:spcPct val="0"/>
              </a:spcBef>
              <a:spcAft>
                <a:spcPct val="30000"/>
              </a:spcAft>
            </a:pPr>
            <a:endParaRPr lang="en-US" dirty="0" smtClean="0">
              <a:latin typeface="Arial" charset="0"/>
              <a:ea typeface="ヒラギノ角ゴ Pro W3" charset="0"/>
              <a:cs typeface="ヒラギノ角ゴ Pro W3" charset="0"/>
            </a:endParaRPr>
          </a:p>
          <a:p>
            <a:pPr eaLnBrk="1" hangingPunct="1">
              <a:spcBef>
                <a:spcPct val="0"/>
              </a:spcBef>
              <a:spcAft>
                <a:spcPct val="30000"/>
              </a:spcAft>
            </a:pPr>
            <a:endParaRPr lang="en-US" dirty="0">
              <a:latin typeface="Arial" charset="0"/>
              <a:ea typeface="ヒラギノ角ゴ Pro W3" charset="0"/>
              <a:cs typeface="ヒラギノ角ゴ Pro W3"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7"/>
          <p:cNvSpPr txBox="1">
            <a:spLocks noGrp="1" noChangeArrowheads="1"/>
          </p:cNvSpPr>
          <p:nvPr/>
        </p:nvSpPr>
        <p:spPr bwMode="auto">
          <a:xfrm>
            <a:off x="4144963" y="9121775"/>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C31E6C6E-8D0B-614A-9DE6-0C37E655B851}" type="slidenum">
              <a:rPr lang="en-US" sz="1300"/>
              <a:pPr algn="r"/>
              <a:t>17</a:t>
            </a:fld>
            <a:endParaRPr lang="en-US" sz="1300"/>
          </a:p>
        </p:txBody>
      </p:sp>
      <p:sp>
        <p:nvSpPr>
          <p:cNvPr id="64514" name="Rectangle 2"/>
          <p:cNvSpPr>
            <a:spLocks noGrp="1" noRot="1" noChangeAspect="1" noChangeArrowheads="1" noTextEdit="1"/>
          </p:cNvSpPr>
          <p:nvPr>
            <p:ph type="sldImg"/>
          </p:nvPr>
        </p:nvSpPr>
        <p:spPr>
          <a:solidFill>
            <a:srgbClr val="FFFFFF"/>
          </a:solidFill>
          <a:ln/>
        </p:spPr>
      </p:sp>
      <p:sp>
        <p:nvSpPr>
          <p:cNvPr id="64515" name="Rectangle 3"/>
          <p:cNvSpPr>
            <a:spLocks noGrp="1" noChangeArrowheads="1"/>
          </p:cNvSpPr>
          <p:nvPr>
            <p:ph type="body" idx="1"/>
          </p:nvPr>
        </p:nvSpPr>
        <p:spPr>
          <a:xfrm>
            <a:off x="812800" y="4560888"/>
            <a:ext cx="5770563" cy="4319587"/>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spcAft>
                <a:spcPct val="30000"/>
              </a:spcAft>
            </a:pPr>
            <a:r>
              <a:rPr lang="en-US" sz="1700" dirty="0">
                <a:latin typeface="Times"/>
                <a:ea typeface="ヒラギノ角ゴ Pro W3" charset="0"/>
                <a:cs typeface="Times"/>
              </a:rPr>
              <a:t>The job market has changed considerably from when </a:t>
            </a:r>
            <a:r>
              <a:rPr lang="en-US" sz="1700" u="sng" dirty="0">
                <a:latin typeface="Times"/>
                <a:ea typeface="ヒラギノ角ゴ Pro W3" charset="0"/>
                <a:cs typeface="Times"/>
              </a:rPr>
              <a:t>we</a:t>
            </a:r>
            <a:r>
              <a:rPr lang="en-US" sz="1700" dirty="0">
                <a:latin typeface="Times"/>
                <a:ea typeface="ヒラギノ角ゴ Pro W3" charset="0"/>
                <a:cs typeface="Times"/>
              </a:rPr>
              <a:t> graduated from high school. </a:t>
            </a:r>
          </a:p>
          <a:p>
            <a:pPr eaLnBrk="1" hangingPunct="1">
              <a:spcBef>
                <a:spcPct val="0"/>
              </a:spcBef>
              <a:spcAft>
                <a:spcPct val="30000"/>
              </a:spcAft>
            </a:pPr>
            <a:endParaRPr lang="en-US" sz="1700" dirty="0">
              <a:latin typeface="Times"/>
              <a:ea typeface="ヒラギノ角ゴ Pro W3" charset="0"/>
              <a:cs typeface="Times"/>
            </a:endParaRPr>
          </a:p>
          <a:p>
            <a:pPr eaLnBrk="1" hangingPunct="1">
              <a:spcBef>
                <a:spcPct val="0"/>
              </a:spcBef>
              <a:spcAft>
                <a:spcPct val="30000"/>
              </a:spcAft>
            </a:pPr>
            <a:r>
              <a:rPr lang="en-US" sz="1700" dirty="0">
                <a:latin typeface="Times"/>
                <a:ea typeface="ヒラギノ角ゴ Pro W3" charset="0"/>
                <a:cs typeface="Times"/>
              </a:rPr>
              <a:t>Many of the careers our current students </a:t>
            </a:r>
            <a:r>
              <a:rPr lang="en-US" sz="1700" dirty="0" smtClean="0">
                <a:latin typeface="Times"/>
                <a:ea typeface="ヒラギノ角ゴ Pro W3" charset="0"/>
                <a:cs typeface="Times"/>
              </a:rPr>
              <a:t>will </a:t>
            </a:r>
            <a:r>
              <a:rPr lang="en-US" sz="1700" dirty="0">
                <a:latin typeface="Times"/>
                <a:ea typeface="ヒラギノ角ゴ Pro W3" charset="0"/>
                <a:cs typeface="Times"/>
              </a:rPr>
              <a:t>have  - have yet to be thought of, which makes career preparation an even bigger challenge.</a:t>
            </a:r>
          </a:p>
          <a:p>
            <a:pPr eaLnBrk="1" hangingPunct="1">
              <a:spcBef>
                <a:spcPct val="0"/>
              </a:spcBef>
              <a:spcAft>
                <a:spcPct val="30000"/>
              </a:spcAft>
            </a:pPr>
            <a:endParaRPr lang="en-US" sz="1700" dirty="0">
              <a:latin typeface="Times"/>
              <a:ea typeface="ヒラギノ角ゴ Pro W3" charset="0"/>
              <a:cs typeface="Times"/>
            </a:endParaRPr>
          </a:p>
          <a:p>
            <a:pPr eaLnBrk="1" hangingPunct="1">
              <a:spcBef>
                <a:spcPct val="0"/>
              </a:spcBef>
              <a:spcAft>
                <a:spcPct val="30000"/>
              </a:spcAft>
            </a:pPr>
            <a:r>
              <a:rPr lang="en-US" sz="1700" dirty="0" smtClean="0">
                <a:latin typeface="Times"/>
                <a:ea typeface="ヒラギノ角ゴ Pro W3" charset="0"/>
                <a:cs typeface="Times"/>
              </a:rPr>
              <a:t>People get </a:t>
            </a:r>
            <a:r>
              <a:rPr lang="en-US" sz="1700" dirty="0">
                <a:latin typeface="Times"/>
                <a:ea typeface="ヒラギノ角ゴ Pro W3" charset="0"/>
                <a:cs typeface="Times"/>
              </a:rPr>
              <a:t>most of </a:t>
            </a:r>
            <a:r>
              <a:rPr lang="en-US" sz="1700" dirty="0" smtClean="0">
                <a:latin typeface="Times"/>
                <a:ea typeface="ヒラギノ角ゴ Pro W3" charset="0"/>
                <a:cs typeface="Times"/>
              </a:rPr>
              <a:t>their career </a:t>
            </a:r>
            <a:r>
              <a:rPr lang="en-US" sz="1700" dirty="0">
                <a:latin typeface="Times"/>
                <a:ea typeface="ヒラギノ角ゴ Pro W3" charset="0"/>
                <a:cs typeface="Times"/>
              </a:rPr>
              <a:t>guidance from </a:t>
            </a:r>
            <a:r>
              <a:rPr lang="en-US" sz="1700" dirty="0" smtClean="0">
                <a:latin typeface="Times"/>
                <a:ea typeface="ヒラギノ角ゴ Pro W3" charset="0"/>
                <a:cs typeface="Times"/>
              </a:rPr>
              <a:t>their </a:t>
            </a:r>
            <a:r>
              <a:rPr lang="en-US" sz="1700" u="sng" dirty="0" smtClean="0">
                <a:latin typeface="Times"/>
                <a:ea typeface="ヒラギノ角ゴ Pro W3" charset="0"/>
                <a:cs typeface="Times"/>
              </a:rPr>
              <a:t>parents</a:t>
            </a:r>
            <a:r>
              <a:rPr lang="en-US" sz="1700" dirty="0">
                <a:latin typeface="Times"/>
                <a:ea typeface="ヒラギノ角ゴ Pro W3" charset="0"/>
                <a:cs typeface="Times"/>
              </a:rPr>
              <a:t>. </a:t>
            </a:r>
          </a:p>
          <a:p>
            <a:pPr eaLnBrk="1" hangingPunct="1">
              <a:spcBef>
                <a:spcPct val="0"/>
              </a:spcBef>
              <a:spcAft>
                <a:spcPct val="30000"/>
              </a:spcAft>
            </a:pPr>
            <a:endParaRPr lang="en-US" sz="1700" dirty="0">
              <a:latin typeface="Times"/>
              <a:ea typeface="ヒラギノ角ゴ Pro W3" charset="0"/>
              <a:cs typeface="Times"/>
            </a:endParaRPr>
          </a:p>
          <a:p>
            <a:pPr eaLnBrk="1" hangingPunct="1">
              <a:spcBef>
                <a:spcPct val="0"/>
              </a:spcBef>
              <a:spcAft>
                <a:spcPct val="30000"/>
              </a:spcAft>
            </a:pPr>
            <a:r>
              <a:rPr lang="en-US" sz="1700" dirty="0" smtClean="0">
                <a:latin typeface="Times"/>
                <a:ea typeface="ヒラギノ角ゴ Pro W3" charset="0"/>
                <a:cs typeface="Times"/>
              </a:rPr>
              <a:t>But, do </a:t>
            </a:r>
            <a:r>
              <a:rPr lang="en-US" sz="1700" dirty="0">
                <a:latin typeface="Times"/>
                <a:ea typeface="ヒラギノ角ゴ Pro W3" charset="0"/>
                <a:cs typeface="Times"/>
              </a:rPr>
              <a:t>our </a:t>
            </a:r>
            <a:r>
              <a:rPr lang="en-US" sz="1700" dirty="0" smtClean="0">
                <a:latin typeface="Times"/>
                <a:ea typeface="ヒラギノ角ゴ Pro W3" charset="0"/>
                <a:cs typeface="Times"/>
              </a:rPr>
              <a:t>parents </a:t>
            </a:r>
            <a:r>
              <a:rPr lang="en-US" sz="1700" dirty="0">
                <a:latin typeface="Times"/>
                <a:ea typeface="ヒラギノ角ゴ Pro W3" charset="0"/>
                <a:cs typeface="Times"/>
              </a:rPr>
              <a:t>keep up with the rapidly changing job market</a:t>
            </a:r>
            <a:r>
              <a:rPr lang="en-US" sz="1700" dirty="0" smtClean="0">
                <a:latin typeface="Times"/>
                <a:ea typeface="ヒラギノ角ゴ Pro W3" charset="0"/>
                <a:cs typeface="Times"/>
              </a:rPr>
              <a:t>?</a:t>
            </a:r>
          </a:p>
          <a:p>
            <a:pPr eaLnBrk="1" hangingPunct="1">
              <a:spcBef>
                <a:spcPct val="0"/>
              </a:spcBef>
              <a:spcAft>
                <a:spcPct val="30000"/>
              </a:spcAft>
            </a:pPr>
            <a:r>
              <a:rPr lang="en-US" dirty="0" smtClean="0">
                <a:ea typeface="ヒラギノ角ゴ Pro W3" charset="0"/>
              </a:rPr>
              <a:t>What do the parents of our job seekers know about bioinformatics and nanotechnology?</a:t>
            </a:r>
            <a:endParaRPr lang="en-US" sz="1700" dirty="0">
              <a:latin typeface="Times"/>
              <a:ea typeface="ヒラギノ角ゴ Pro W3" charset="0"/>
              <a:cs typeface="Times"/>
            </a:endParaRPr>
          </a:p>
          <a:p>
            <a:pPr eaLnBrk="1" hangingPunct="1">
              <a:spcBef>
                <a:spcPct val="0"/>
              </a:spcBef>
              <a:spcAft>
                <a:spcPct val="30000"/>
              </a:spcAft>
            </a:pPr>
            <a:endParaRPr lang="en-US" dirty="0">
              <a:latin typeface="Arial" charset="0"/>
              <a:ea typeface="ヒラギノ角ゴ Pro W3" charset="0"/>
              <a:cs typeface="ヒラギノ角ゴ Pro W3" charset="0"/>
            </a:endParaRPr>
          </a:p>
          <a:p>
            <a:pPr eaLnBrk="1" hangingPunct="1">
              <a:spcBef>
                <a:spcPct val="0"/>
              </a:spcBef>
              <a:spcAft>
                <a:spcPct val="30000"/>
              </a:spcAft>
            </a:pPr>
            <a:r>
              <a:rPr lang="en-US" dirty="0">
                <a:latin typeface="Arial" charset="0"/>
                <a:ea typeface="ヒラギノ角ゴ Pro W3" charset="0"/>
                <a:cs typeface="ヒラギノ角ゴ Pro W3" charset="0"/>
              </a:rPr>
              <a:t>====</a:t>
            </a:r>
          </a:p>
          <a:p>
            <a:pPr eaLnBrk="1" hangingPunct="1">
              <a:spcBef>
                <a:spcPct val="0"/>
              </a:spcBef>
              <a:spcAft>
                <a:spcPct val="30000"/>
              </a:spcAft>
            </a:pPr>
            <a:r>
              <a:rPr lang="en-US" dirty="0" smtClean="0">
                <a:latin typeface="Arial" charset="0"/>
                <a:ea typeface="ヒラギノ角ゴ Pro W3" charset="0"/>
                <a:cs typeface="ヒラギノ角ゴ Pro W3" charset="0"/>
              </a:rPr>
              <a:t>Emil </a:t>
            </a:r>
            <a:r>
              <a:rPr lang="en-US" dirty="0">
                <a:latin typeface="Arial" charset="0"/>
                <a:ea typeface="ヒラギノ角ゴ Pro W3" charset="0"/>
                <a:cs typeface="ヒラギノ角ゴ Pro W3" charset="0"/>
              </a:rPr>
              <a:t>Barnabas</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7"/>
          <p:cNvSpPr txBox="1">
            <a:spLocks noGrp="1" noChangeArrowheads="1"/>
          </p:cNvSpPr>
          <p:nvPr/>
        </p:nvSpPr>
        <p:spPr bwMode="auto">
          <a:xfrm>
            <a:off x="4144963" y="9121775"/>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973A91F3-687B-304D-ADB9-A18A4744307D}" type="slidenum">
              <a:rPr lang="en-US" sz="1300"/>
              <a:pPr algn="r"/>
              <a:t>18</a:t>
            </a:fld>
            <a:endParaRPr lang="en-US" sz="1300"/>
          </a:p>
        </p:txBody>
      </p:sp>
      <p:sp>
        <p:nvSpPr>
          <p:cNvPr id="66562" name="Rectangle 2"/>
          <p:cNvSpPr>
            <a:spLocks noGrp="1" noRot="1" noChangeAspect="1" noChangeArrowheads="1" noTextEdit="1"/>
          </p:cNvSpPr>
          <p:nvPr>
            <p:ph type="sldImg"/>
          </p:nvPr>
        </p:nvSpPr>
        <p:spPr>
          <a:solidFill>
            <a:srgbClr val="FFFFFF"/>
          </a:solidFill>
          <a:ln/>
        </p:spPr>
      </p:sp>
      <p:sp>
        <p:nvSpPr>
          <p:cNvPr id="66563" name="Rectangle 3"/>
          <p:cNvSpPr>
            <a:spLocks noGrp="1" noChangeArrowheads="1"/>
          </p:cNvSpPr>
          <p:nvPr>
            <p:ph type="body" idx="1"/>
          </p:nvPr>
        </p:nvSpPr>
        <p:spPr>
          <a:xfrm>
            <a:off x="893763" y="4560888"/>
            <a:ext cx="5689600" cy="4319587"/>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spcAft>
                <a:spcPct val="30000"/>
              </a:spcAft>
            </a:pPr>
            <a:r>
              <a:rPr lang="en-US" sz="1700" dirty="0">
                <a:latin typeface="Times"/>
                <a:ea typeface="ヒラギノ角ゴ Pro W3" charset="0"/>
                <a:cs typeface="Times"/>
              </a:rPr>
              <a:t>Not counting the occupations that require </a:t>
            </a:r>
            <a:r>
              <a:rPr lang="en-US" sz="1700" u="sng" dirty="0">
                <a:latin typeface="Times"/>
                <a:ea typeface="ヒラギノ角ゴ Pro W3" charset="0"/>
                <a:cs typeface="Times"/>
              </a:rPr>
              <a:t>less </a:t>
            </a:r>
            <a:r>
              <a:rPr lang="en-US" sz="1700" dirty="0">
                <a:latin typeface="Times"/>
                <a:ea typeface="ヒラギノ角ゴ Pro W3" charset="0"/>
                <a:cs typeface="Times"/>
              </a:rPr>
              <a:t>than a year of </a:t>
            </a:r>
            <a:r>
              <a:rPr lang="en-US" sz="1700" u="sng" dirty="0">
                <a:latin typeface="Times"/>
                <a:ea typeface="ヒラギノ角ゴ Pro W3" charset="0"/>
                <a:cs typeface="Times"/>
              </a:rPr>
              <a:t>on-the-job-training</a:t>
            </a:r>
            <a:r>
              <a:rPr lang="en-US" sz="1700" dirty="0">
                <a:latin typeface="Times"/>
                <a:ea typeface="ヒラギノ角ゴ Pro W3" charset="0"/>
                <a:cs typeface="Times"/>
              </a:rPr>
              <a:t> (OJT), </a:t>
            </a:r>
          </a:p>
          <a:p>
            <a:pPr eaLnBrk="1" hangingPunct="1">
              <a:spcBef>
                <a:spcPct val="0"/>
              </a:spcBef>
              <a:spcAft>
                <a:spcPct val="30000"/>
              </a:spcAft>
            </a:pPr>
            <a:r>
              <a:rPr lang="en-US" sz="1700" dirty="0">
                <a:latin typeface="Times"/>
                <a:ea typeface="ヒラギノ角ゴ Pro W3" charset="0"/>
                <a:cs typeface="Times"/>
              </a:rPr>
              <a:t>here are the </a:t>
            </a:r>
            <a:r>
              <a:rPr lang="en-US" sz="1700" u="sng" dirty="0">
                <a:latin typeface="Times"/>
                <a:ea typeface="ヒラギノ角ゴ Pro W3" charset="0"/>
                <a:cs typeface="Times"/>
              </a:rPr>
              <a:t>high-demand</a:t>
            </a:r>
            <a:r>
              <a:rPr lang="en-US" sz="1700" dirty="0">
                <a:latin typeface="Times"/>
                <a:ea typeface="ヒラギノ角ゴ Pro W3" charset="0"/>
                <a:cs typeface="Times"/>
              </a:rPr>
              <a:t> occupations in </a:t>
            </a:r>
            <a:r>
              <a:rPr lang="en-US" sz="1700" dirty="0" smtClean="0">
                <a:latin typeface="Times"/>
                <a:ea typeface="ヒラギノ角ゴ Pro W3" charset="0"/>
                <a:cs typeface="Times"/>
              </a:rPr>
              <a:t>North Carolina that </a:t>
            </a:r>
            <a:r>
              <a:rPr lang="en-US" sz="1700" dirty="0">
                <a:latin typeface="Times"/>
                <a:ea typeface="ヒラギノ角ゴ Pro W3" charset="0"/>
                <a:cs typeface="Times"/>
              </a:rPr>
              <a:t>require some kind of postsecondary education.</a:t>
            </a:r>
          </a:p>
          <a:p>
            <a:pPr eaLnBrk="1" hangingPunct="1">
              <a:spcBef>
                <a:spcPct val="0"/>
              </a:spcBef>
              <a:spcAft>
                <a:spcPct val="30000"/>
              </a:spcAft>
            </a:pPr>
            <a:endParaRPr lang="en-US" sz="1700" dirty="0">
              <a:latin typeface="Times"/>
              <a:ea typeface="ヒラギノ角ゴ Pro W3" charset="0"/>
              <a:cs typeface="Times"/>
            </a:endParaRPr>
          </a:p>
          <a:p>
            <a:pPr eaLnBrk="1" hangingPunct="1">
              <a:spcBef>
                <a:spcPct val="0"/>
              </a:spcBef>
              <a:spcAft>
                <a:spcPct val="30000"/>
              </a:spcAft>
            </a:pPr>
            <a:r>
              <a:rPr lang="en-US" sz="1700" dirty="0">
                <a:latin typeface="Times"/>
                <a:ea typeface="ヒラギノ角ゴ Pro W3" charset="0"/>
                <a:cs typeface="Times"/>
              </a:rPr>
              <a:t>The number listed is the projected change in the number of positions in </a:t>
            </a:r>
            <a:r>
              <a:rPr lang="en-US" dirty="0" smtClean="0">
                <a:ea typeface="ヒラギノ角ゴ Pro W3" charset="0"/>
              </a:rPr>
              <a:t>North Carolina </a:t>
            </a:r>
            <a:r>
              <a:rPr lang="en-US" sz="1700" dirty="0" smtClean="0">
                <a:latin typeface="Times"/>
                <a:ea typeface="ヒラギノ角ゴ Pro W3" charset="0"/>
                <a:cs typeface="Times"/>
              </a:rPr>
              <a:t>over </a:t>
            </a:r>
            <a:r>
              <a:rPr lang="en-US" sz="1700" dirty="0">
                <a:latin typeface="Times"/>
                <a:ea typeface="ヒラギノ角ゴ Pro W3" charset="0"/>
                <a:cs typeface="Times"/>
              </a:rPr>
              <a:t>the ten-year projection period.</a:t>
            </a:r>
          </a:p>
          <a:p>
            <a:pPr eaLnBrk="1" hangingPunct="1">
              <a:spcBef>
                <a:spcPct val="0"/>
              </a:spcBef>
              <a:spcAft>
                <a:spcPct val="30000"/>
              </a:spcAft>
            </a:pPr>
            <a:endParaRPr lang="en-US" sz="1700" dirty="0">
              <a:latin typeface="Times"/>
              <a:ea typeface="ヒラギノ角ゴ Pro W3" charset="0"/>
              <a:cs typeface="Times"/>
            </a:endParaRPr>
          </a:p>
          <a:p>
            <a:pPr eaLnBrk="1" hangingPunct="1">
              <a:spcBef>
                <a:spcPct val="0"/>
              </a:spcBef>
              <a:spcAft>
                <a:spcPct val="30000"/>
              </a:spcAft>
            </a:pPr>
            <a:r>
              <a:rPr lang="en-US" sz="1700" dirty="0">
                <a:latin typeface="Times"/>
                <a:ea typeface="ヒラギノ角ゴ Pro W3" charset="0"/>
                <a:cs typeface="Times"/>
              </a:rPr>
              <a:t>In 2020, </a:t>
            </a:r>
            <a:r>
              <a:rPr lang="en-US" sz="1700" dirty="0" smtClean="0">
                <a:latin typeface="Times"/>
                <a:ea typeface="ヒラギノ角ゴ Pro W3" charset="0"/>
                <a:cs typeface="Times"/>
              </a:rPr>
              <a:t>North Carolina will </a:t>
            </a:r>
            <a:r>
              <a:rPr lang="en-US" sz="1700" dirty="0">
                <a:latin typeface="Times"/>
                <a:ea typeface="ヒラギノ角ゴ Pro W3" charset="0"/>
                <a:cs typeface="Times"/>
              </a:rPr>
              <a:t>need </a:t>
            </a:r>
            <a:r>
              <a:rPr lang="en-US" sz="1700" dirty="0" smtClean="0">
                <a:latin typeface="Times"/>
                <a:ea typeface="ヒラギノ角ゴ Pro W3" charset="0"/>
                <a:cs typeface="Times"/>
              </a:rPr>
              <a:t>17,250  </a:t>
            </a:r>
            <a:r>
              <a:rPr lang="en-US" sz="1700" dirty="0">
                <a:latin typeface="Times"/>
                <a:ea typeface="ヒラギノ角ゴ Pro W3" charset="0"/>
                <a:cs typeface="Times"/>
              </a:rPr>
              <a:t>more registered nurses than we had in 2010. </a:t>
            </a:r>
          </a:p>
          <a:p>
            <a:pPr eaLnBrk="1" hangingPunct="1">
              <a:spcBef>
                <a:spcPct val="0"/>
              </a:spcBef>
              <a:spcAft>
                <a:spcPct val="30000"/>
              </a:spcAft>
            </a:pPr>
            <a:endParaRPr lang="en-US" sz="1700" dirty="0">
              <a:latin typeface="Times"/>
              <a:ea typeface="ヒラギノ角ゴ Pro W3" charset="0"/>
              <a:cs typeface="Times"/>
            </a:endParaRPr>
          </a:p>
          <a:p>
            <a:pPr eaLnBrk="1" hangingPunct="1">
              <a:spcBef>
                <a:spcPct val="0"/>
              </a:spcBef>
              <a:spcAft>
                <a:spcPct val="30000"/>
              </a:spcAft>
            </a:pPr>
            <a:r>
              <a:rPr lang="en-US" sz="1700" dirty="0" smtClean="0">
                <a:latin typeface="Times"/>
                <a:ea typeface="ヒラギノ角ゴ Pro W3" charset="0"/>
                <a:cs typeface="Times"/>
              </a:rPr>
              <a:t>And you should notice that we need a lot of teachers.  They are split out into several categories.</a:t>
            </a:r>
          </a:p>
          <a:p>
            <a:pPr eaLnBrk="1" hangingPunct="1">
              <a:spcBef>
                <a:spcPct val="0"/>
              </a:spcBef>
              <a:spcAft>
                <a:spcPct val="30000"/>
              </a:spcAft>
            </a:pPr>
            <a:endParaRPr lang="en-US" dirty="0">
              <a:solidFill>
                <a:srgbClr val="FF0000"/>
              </a:solidFill>
              <a:ea typeface="ヒラギノ角ゴ Pro W3" charset="0"/>
            </a:endParaRPr>
          </a:p>
          <a:p>
            <a:pPr eaLnBrk="1" hangingPunct="1">
              <a:spcBef>
                <a:spcPct val="0"/>
              </a:spcBef>
              <a:spcAft>
                <a:spcPct val="30000"/>
              </a:spcAft>
            </a:pPr>
            <a:endParaRPr lang="en-US" dirty="0" smtClean="0">
              <a:solidFill>
                <a:srgbClr val="FF0000"/>
              </a:solidFill>
              <a:latin typeface="Arial" charset="0"/>
              <a:ea typeface="ヒラギノ角ゴ Pro W3" charset="0"/>
              <a:cs typeface="Arial" charset="0"/>
            </a:endParaRPr>
          </a:p>
          <a:p>
            <a:pPr eaLnBrk="1" hangingPunct="1">
              <a:spcBef>
                <a:spcPct val="0"/>
              </a:spcBef>
              <a:spcAft>
                <a:spcPct val="30000"/>
              </a:spcAft>
            </a:pPr>
            <a:r>
              <a:rPr lang="en-US" dirty="0" smtClean="0">
                <a:solidFill>
                  <a:srgbClr val="FF0000"/>
                </a:solidFill>
                <a:latin typeface="Arial" charset="0"/>
                <a:ea typeface="ヒラギノ角ゴ Pro W3" charset="0"/>
                <a:cs typeface="Arial" charset="0"/>
              </a:rPr>
              <a:t>=========</a:t>
            </a:r>
            <a:endParaRPr lang="en-US" dirty="0">
              <a:solidFill>
                <a:srgbClr val="FF0000"/>
              </a:solidFill>
              <a:latin typeface="Arial" charset="0"/>
              <a:ea typeface="ヒラギノ角ゴ Pro W3" charset="0"/>
              <a:cs typeface="Arial" charset="0"/>
            </a:endParaRPr>
          </a:p>
          <a:p>
            <a:pPr eaLnBrk="1" hangingPunct="1">
              <a:spcBef>
                <a:spcPct val="0"/>
              </a:spcBef>
              <a:spcAft>
                <a:spcPct val="30000"/>
              </a:spcAft>
            </a:pPr>
            <a:r>
              <a:rPr lang="en-US" dirty="0">
                <a:solidFill>
                  <a:srgbClr val="FF0000"/>
                </a:solidFill>
                <a:latin typeface="Arial" charset="0"/>
                <a:ea typeface="ヒラギノ角ゴ Pro W3" charset="0"/>
                <a:cs typeface="Arial" charset="0"/>
              </a:rPr>
              <a:t>These data are from </a:t>
            </a:r>
            <a:r>
              <a:rPr lang="en-US" dirty="0" err="1">
                <a:solidFill>
                  <a:srgbClr val="FF0000"/>
                </a:solidFill>
                <a:latin typeface="Arial" charset="0"/>
                <a:ea typeface="ヒラギノ角ゴ Pro W3" charset="0"/>
                <a:cs typeface="Arial" charset="0"/>
              </a:rPr>
              <a:t>www.CareerOutlook.US</a:t>
            </a:r>
            <a:endParaRPr lang="en-US" dirty="0">
              <a:solidFill>
                <a:srgbClr val="FF0000"/>
              </a:solidFill>
              <a:latin typeface="Arial" charset="0"/>
              <a:ea typeface="ヒラギノ角ゴ Pro W3" charset="0"/>
              <a:cs typeface="Arial" charset="0"/>
            </a:endParaRPr>
          </a:p>
          <a:p>
            <a:pPr eaLnBrk="1" hangingPunct="1">
              <a:spcBef>
                <a:spcPct val="0"/>
              </a:spcBef>
              <a:spcAft>
                <a:spcPct val="30000"/>
              </a:spcAft>
            </a:pPr>
            <a:endParaRPr lang="en-US" dirty="0">
              <a:solidFill>
                <a:srgbClr val="FF0000"/>
              </a:solidFill>
              <a:latin typeface="Arial" charset="0"/>
              <a:ea typeface="ヒラギノ角ゴ Pro W3" charset="0"/>
              <a:cs typeface="Arial" charset="0"/>
            </a:endParaRPr>
          </a:p>
          <a:p>
            <a:r>
              <a:rPr lang="en-US" dirty="0">
                <a:solidFill>
                  <a:srgbClr val="FF0000"/>
                </a:solidFill>
                <a:latin typeface="Arial" charset="0"/>
                <a:ea typeface="ヒラギノ角ゴ Pro W3" charset="0"/>
                <a:cs typeface="ヒラギノ角ゴ Pro W3" charset="0"/>
              </a:rPr>
              <a:t>http://</a:t>
            </a:r>
            <a:r>
              <a:rPr lang="en-US" dirty="0" err="1">
                <a:solidFill>
                  <a:srgbClr val="FF0000"/>
                </a:solidFill>
                <a:latin typeface="Arial" charset="0"/>
                <a:ea typeface="ヒラギノ角ゴ Pro W3" charset="0"/>
                <a:cs typeface="ヒラギノ角ゴ Pro W3" charset="0"/>
              </a:rPr>
              <a:t>www.bls.gov</a:t>
            </a:r>
            <a:r>
              <a:rPr lang="en-US" dirty="0">
                <a:solidFill>
                  <a:srgbClr val="FF0000"/>
                </a:solidFill>
                <a:latin typeface="Arial" charset="0"/>
                <a:ea typeface="ヒラギノ角ゴ Pro W3" charset="0"/>
                <a:cs typeface="ヒラギノ角ゴ Pro W3" charset="0"/>
              </a:rPr>
              <a:t>/</a:t>
            </a:r>
            <a:r>
              <a:rPr lang="en-US" dirty="0" err="1">
                <a:solidFill>
                  <a:srgbClr val="FF0000"/>
                </a:solidFill>
                <a:latin typeface="Arial" charset="0"/>
                <a:ea typeface="ヒラギノ角ゴ Pro W3" charset="0"/>
                <a:cs typeface="ヒラギノ角ゴ Pro W3" charset="0"/>
              </a:rPr>
              <a:t>emp</a:t>
            </a:r>
            <a:r>
              <a:rPr lang="en-US" dirty="0">
                <a:solidFill>
                  <a:srgbClr val="FF0000"/>
                </a:solidFill>
                <a:latin typeface="Arial" charset="0"/>
                <a:ea typeface="ヒラギノ角ゴ Pro W3" charset="0"/>
                <a:cs typeface="ヒラギノ角ゴ Pro W3" charset="0"/>
              </a:rPr>
              <a:t>/ep_table_112.htm</a:t>
            </a:r>
          </a:p>
          <a:p>
            <a:r>
              <a:rPr lang="en-US" dirty="0">
                <a:solidFill>
                  <a:srgbClr val="FF0000"/>
                </a:solidFill>
                <a:latin typeface="Arial" charset="0"/>
                <a:ea typeface="ヒラギノ角ゴ Pro W3" charset="0"/>
                <a:cs typeface="ヒラギノ角ゴ Pro W3" charset="0"/>
              </a:rPr>
              <a:t>Education and training assignments</a:t>
            </a:r>
          </a:p>
          <a:p>
            <a:r>
              <a:rPr lang="en-US" dirty="0">
                <a:solidFill>
                  <a:srgbClr val="FF0000"/>
                </a:solidFill>
                <a:latin typeface="Arial" charset="0"/>
                <a:ea typeface="ヒラギノ角ゴ Pro W3" charset="0"/>
                <a:cs typeface="ヒラギノ角ゴ Pro W3" charset="0"/>
              </a:rPr>
              <a:t>updated January 13, 2012</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7"/>
          <p:cNvSpPr txBox="1">
            <a:spLocks noGrp="1" noChangeArrowheads="1"/>
          </p:cNvSpPr>
          <p:nvPr/>
        </p:nvSpPr>
        <p:spPr bwMode="auto">
          <a:xfrm>
            <a:off x="4144963" y="9121775"/>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B7A50826-EDC7-6349-ACF1-5B3715F875D7}" type="slidenum">
              <a:rPr lang="en-US" sz="1300"/>
              <a:pPr algn="r"/>
              <a:t>19</a:t>
            </a:fld>
            <a:endParaRPr lang="en-US" sz="1300"/>
          </a:p>
        </p:txBody>
      </p:sp>
      <p:sp>
        <p:nvSpPr>
          <p:cNvPr id="68610" name="Rectangle 2"/>
          <p:cNvSpPr>
            <a:spLocks noGrp="1" noRot="1" noChangeAspect="1" noChangeArrowheads="1" noTextEdit="1"/>
          </p:cNvSpPr>
          <p:nvPr>
            <p:ph type="sldImg"/>
          </p:nvPr>
        </p:nvSpPr>
        <p:spPr>
          <a:xfrm>
            <a:off x="914400" y="457200"/>
            <a:ext cx="3048000" cy="2286000"/>
          </a:xfrm>
          <a:solidFill>
            <a:srgbClr val="FFFFFF"/>
          </a:solidFill>
          <a:ln/>
        </p:spPr>
      </p:sp>
      <p:sp>
        <p:nvSpPr>
          <p:cNvPr id="68611" name="Rectangle 3"/>
          <p:cNvSpPr>
            <a:spLocks noGrp="1" noChangeArrowheads="1"/>
          </p:cNvSpPr>
          <p:nvPr>
            <p:ph type="body" idx="1"/>
          </p:nvPr>
        </p:nvSpPr>
        <p:spPr>
          <a:xfrm>
            <a:off x="568325" y="2819400"/>
            <a:ext cx="6096000" cy="6061075"/>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spcAft>
                <a:spcPct val="30000"/>
              </a:spcAft>
            </a:pPr>
            <a:r>
              <a:rPr lang="en-US" sz="1700" dirty="0">
                <a:latin typeface="Times"/>
                <a:ea typeface="ヒラギノ角ゴ Pro W3" charset="0"/>
                <a:cs typeface="Times"/>
              </a:rPr>
              <a:t>Here I</a:t>
            </a:r>
            <a:r>
              <a:rPr lang="ja-JP" altLang="en-US" sz="1700" dirty="0">
                <a:latin typeface="Times"/>
                <a:ea typeface="ヒラギノ角ゴ Pro W3" charset="0"/>
                <a:cs typeface="Times"/>
              </a:rPr>
              <a:t>’</a:t>
            </a:r>
            <a:r>
              <a:rPr lang="en-US" altLang="ja-JP" sz="1700" dirty="0" err="1">
                <a:latin typeface="Times"/>
                <a:ea typeface="ヒラギノ角ゴ Pro W3" charset="0"/>
                <a:cs typeface="Times"/>
              </a:rPr>
              <a:t>ve</a:t>
            </a:r>
            <a:r>
              <a:rPr lang="en-US" altLang="ja-JP" sz="1700" dirty="0">
                <a:latin typeface="Times"/>
                <a:ea typeface="ヒラギノ角ゴ Pro W3" charset="0"/>
                <a:cs typeface="Times"/>
              </a:rPr>
              <a:t> added to the list the </a:t>
            </a:r>
            <a:r>
              <a:rPr lang="en-US" altLang="ja-JP" sz="1700" u="sng" dirty="0">
                <a:latin typeface="Times"/>
                <a:ea typeface="ヒラギノ角ゴ Pro W3" charset="0"/>
                <a:cs typeface="Times"/>
              </a:rPr>
              <a:t>short</a:t>
            </a:r>
            <a:r>
              <a:rPr lang="en-US" altLang="ja-JP" sz="1700" dirty="0">
                <a:latin typeface="Times"/>
                <a:ea typeface="ヒラギノ角ゴ Pro W3" charset="0"/>
                <a:cs typeface="Times"/>
              </a:rPr>
              <a:t> and </a:t>
            </a:r>
            <a:r>
              <a:rPr lang="en-US" altLang="ja-JP" sz="1700" u="sng" dirty="0">
                <a:latin typeface="Times"/>
                <a:ea typeface="ヒラギノ角ゴ Pro W3" charset="0"/>
                <a:cs typeface="Times"/>
              </a:rPr>
              <a:t>moderate</a:t>
            </a:r>
            <a:r>
              <a:rPr lang="en-US" altLang="ja-JP" sz="1700" dirty="0">
                <a:latin typeface="Times"/>
                <a:ea typeface="ヒラギノ角ゴ Pro W3" charset="0"/>
                <a:cs typeface="Times"/>
              </a:rPr>
              <a:t> on-the-job-training occupations in </a:t>
            </a:r>
            <a:r>
              <a:rPr lang="en-US" altLang="ja-JP" sz="1700" u="sng" dirty="0">
                <a:latin typeface="Times"/>
                <a:ea typeface="ヒラギノ角ゴ Pro W3" charset="0"/>
                <a:cs typeface="Times"/>
              </a:rPr>
              <a:t>green </a:t>
            </a:r>
            <a:r>
              <a:rPr lang="en-US" altLang="ja-JP" sz="1700" dirty="0">
                <a:latin typeface="Times"/>
                <a:ea typeface="ヒラギノ角ゴ Pro W3" charset="0"/>
                <a:cs typeface="Times"/>
              </a:rPr>
              <a:t>so you can compare </a:t>
            </a:r>
            <a:r>
              <a:rPr lang="en-US" altLang="ja-JP" sz="1700" u="sng" dirty="0">
                <a:latin typeface="Times"/>
                <a:ea typeface="ヒラギノ角ゴ Pro W3" charset="0"/>
                <a:cs typeface="Times"/>
              </a:rPr>
              <a:t>their</a:t>
            </a:r>
            <a:r>
              <a:rPr lang="en-US" altLang="ja-JP" sz="1700" dirty="0">
                <a:latin typeface="Times"/>
                <a:ea typeface="ヒラギノ角ゴ Pro W3" charset="0"/>
                <a:cs typeface="Times"/>
              </a:rPr>
              <a:t> demand with the </a:t>
            </a:r>
            <a:r>
              <a:rPr lang="en-US" altLang="ja-JP" sz="1700" u="sng" dirty="0">
                <a:latin typeface="Times"/>
                <a:ea typeface="ヒラギノ角ゴ Pro W3" charset="0"/>
                <a:cs typeface="Times"/>
              </a:rPr>
              <a:t>others</a:t>
            </a:r>
            <a:r>
              <a:rPr lang="en-US" altLang="ja-JP" sz="1700" dirty="0">
                <a:latin typeface="Times"/>
                <a:ea typeface="ヒラギノ角ゴ Pro W3" charset="0"/>
                <a:cs typeface="Times"/>
              </a:rPr>
              <a:t>.  Thus the </a:t>
            </a:r>
            <a:r>
              <a:rPr lang="en-US" altLang="ja-JP" sz="1700" u="sng" dirty="0">
                <a:latin typeface="Times"/>
                <a:ea typeface="ヒラギノ角ゴ Pro W3" charset="0"/>
                <a:cs typeface="Times"/>
              </a:rPr>
              <a:t>green</a:t>
            </a:r>
            <a:r>
              <a:rPr lang="en-US" altLang="ja-JP" sz="1700" dirty="0">
                <a:latin typeface="Times"/>
                <a:ea typeface="ヒラギノ角ゴ Pro W3" charset="0"/>
                <a:cs typeface="Times"/>
              </a:rPr>
              <a:t> jobs are the ones you can get right out of </a:t>
            </a:r>
            <a:r>
              <a:rPr lang="en-US" altLang="ja-JP" sz="1700" u="sng" dirty="0">
                <a:latin typeface="Times"/>
                <a:ea typeface="ヒラギノ角ゴ Pro W3" charset="0"/>
                <a:cs typeface="Times"/>
              </a:rPr>
              <a:t>high</a:t>
            </a:r>
            <a:r>
              <a:rPr lang="en-US" altLang="ja-JP" sz="1700" dirty="0">
                <a:latin typeface="Times"/>
                <a:ea typeface="ヒラギノ角ゴ Pro W3" charset="0"/>
                <a:cs typeface="Times"/>
              </a:rPr>
              <a:t> school, whereas the </a:t>
            </a:r>
            <a:r>
              <a:rPr lang="en-US" altLang="ja-JP" sz="1700" u="sng" dirty="0">
                <a:latin typeface="Times"/>
                <a:ea typeface="ヒラギノ角ゴ Pro W3" charset="0"/>
                <a:cs typeface="Times"/>
              </a:rPr>
              <a:t>blue</a:t>
            </a:r>
            <a:r>
              <a:rPr lang="en-US" altLang="ja-JP" sz="1700" dirty="0">
                <a:latin typeface="Times"/>
                <a:ea typeface="ヒラギノ角ゴ Pro W3" charset="0"/>
                <a:cs typeface="Times"/>
              </a:rPr>
              <a:t> ones </a:t>
            </a:r>
            <a:r>
              <a:rPr lang="en-US" altLang="ja-JP" sz="1700" dirty="0" smtClean="0">
                <a:latin typeface="Times"/>
                <a:ea typeface="ヒラギノ角ゴ Pro W3" charset="0"/>
                <a:cs typeface="Times"/>
              </a:rPr>
              <a:t>require some </a:t>
            </a:r>
            <a:r>
              <a:rPr lang="en-US" altLang="ja-JP" sz="1700" u="sng" dirty="0">
                <a:latin typeface="Times"/>
                <a:ea typeface="ヒラギノ角ゴ Pro W3" charset="0"/>
                <a:cs typeface="Times"/>
              </a:rPr>
              <a:t>college</a:t>
            </a:r>
            <a:r>
              <a:rPr lang="en-US" altLang="ja-JP" sz="1700" dirty="0">
                <a:latin typeface="Times"/>
                <a:ea typeface="ヒラギノ角ゴ Pro W3" charset="0"/>
                <a:cs typeface="Times"/>
              </a:rPr>
              <a:t> work.</a:t>
            </a:r>
          </a:p>
          <a:p>
            <a:pPr eaLnBrk="1" hangingPunct="1">
              <a:spcBef>
                <a:spcPct val="0"/>
              </a:spcBef>
              <a:spcAft>
                <a:spcPct val="30000"/>
              </a:spcAft>
            </a:pPr>
            <a:r>
              <a:rPr lang="en-US" sz="1700" dirty="0">
                <a:latin typeface="Times"/>
                <a:ea typeface="ヒラギノ角ゴ Pro W3" charset="0"/>
                <a:cs typeface="Times"/>
              </a:rPr>
              <a:t>This list shows </a:t>
            </a:r>
            <a:r>
              <a:rPr lang="en-US" sz="1700" u="sng" dirty="0">
                <a:latin typeface="Times"/>
                <a:ea typeface="ヒラギノ角ゴ Pro W3" charset="0"/>
                <a:cs typeface="Times"/>
              </a:rPr>
              <a:t>all</a:t>
            </a:r>
            <a:r>
              <a:rPr lang="en-US" sz="1700" dirty="0">
                <a:latin typeface="Times"/>
                <a:ea typeface="ヒラギノ角ゴ Pro W3" charset="0"/>
                <a:cs typeface="Times"/>
              </a:rPr>
              <a:t> occupations in </a:t>
            </a:r>
            <a:r>
              <a:rPr lang="en-US" sz="1700" dirty="0" smtClean="0">
                <a:latin typeface="Times"/>
                <a:ea typeface="ヒラギノ角ゴ Pro W3" charset="0"/>
                <a:cs typeface="Times"/>
              </a:rPr>
              <a:t>North Carolina that </a:t>
            </a:r>
            <a:r>
              <a:rPr lang="en-US" sz="1700" dirty="0">
                <a:latin typeface="Times"/>
                <a:ea typeface="ヒラギノ角ゴ Pro W3" charset="0"/>
                <a:cs typeface="Times"/>
              </a:rPr>
              <a:t>require the </a:t>
            </a:r>
            <a:r>
              <a:rPr lang="en-US" sz="1700" u="sng" dirty="0">
                <a:latin typeface="Times"/>
                <a:ea typeface="ヒラギノ角ゴ Pro W3" charset="0"/>
                <a:cs typeface="Times"/>
              </a:rPr>
              <a:t>most</a:t>
            </a:r>
            <a:r>
              <a:rPr lang="en-US" sz="1700" dirty="0">
                <a:latin typeface="Times"/>
                <a:ea typeface="ヒラギノ角ゴ Pro W3" charset="0"/>
                <a:cs typeface="Times"/>
              </a:rPr>
              <a:t> new workers projected through </a:t>
            </a:r>
            <a:r>
              <a:rPr lang="en-US" sz="1700" u="sng" dirty="0">
                <a:latin typeface="Times"/>
                <a:ea typeface="ヒラギノ角ゴ Pro W3" charset="0"/>
                <a:cs typeface="Times"/>
              </a:rPr>
              <a:t>2020</a:t>
            </a:r>
            <a:r>
              <a:rPr lang="en-US" sz="1700" dirty="0">
                <a:latin typeface="Times"/>
                <a:ea typeface="ヒラギノ角ゴ Pro W3" charset="0"/>
                <a:cs typeface="Times"/>
              </a:rPr>
              <a:t>.</a:t>
            </a:r>
          </a:p>
          <a:p>
            <a:pPr eaLnBrk="1" hangingPunct="1">
              <a:spcBef>
                <a:spcPct val="0"/>
              </a:spcBef>
              <a:spcAft>
                <a:spcPct val="30000"/>
              </a:spcAft>
            </a:pPr>
            <a:endParaRPr lang="en-US" sz="1700" dirty="0">
              <a:latin typeface="Times"/>
              <a:ea typeface="ヒラギノ角ゴ Pro W3" charset="0"/>
              <a:cs typeface="Times"/>
            </a:endParaRPr>
          </a:p>
          <a:p>
            <a:pPr eaLnBrk="1" hangingPunct="1">
              <a:spcBef>
                <a:spcPct val="0"/>
              </a:spcBef>
              <a:spcAft>
                <a:spcPct val="30000"/>
              </a:spcAft>
            </a:pPr>
            <a:r>
              <a:rPr lang="en-US" sz="1700" dirty="0">
                <a:latin typeface="Times"/>
                <a:ea typeface="ヒラギノ角ゴ Pro W3" charset="0"/>
                <a:cs typeface="Times"/>
              </a:rPr>
              <a:t>Only </a:t>
            </a:r>
            <a:r>
              <a:rPr lang="en-US" sz="1700" u="sng" dirty="0" smtClean="0">
                <a:latin typeface="Times"/>
                <a:ea typeface="ヒラギノ角ゴ Pro W3" charset="0"/>
                <a:cs typeface="Times"/>
              </a:rPr>
              <a:t>two </a:t>
            </a:r>
            <a:r>
              <a:rPr lang="en-US" sz="1700" dirty="0" smtClean="0">
                <a:latin typeface="Times"/>
                <a:ea typeface="ヒラギノ角ゴ Pro W3" charset="0"/>
                <a:cs typeface="Times"/>
              </a:rPr>
              <a:t>occupations </a:t>
            </a:r>
            <a:r>
              <a:rPr lang="en-US" sz="1700" dirty="0">
                <a:latin typeface="Times"/>
                <a:ea typeface="ヒラギノ角ゴ Pro W3" charset="0"/>
                <a:cs typeface="Times"/>
              </a:rPr>
              <a:t>on this </a:t>
            </a:r>
            <a:r>
              <a:rPr lang="en-US" sz="1700" dirty="0" smtClean="0">
                <a:latin typeface="Times"/>
                <a:ea typeface="ヒラギノ角ゴ Pro W3" charset="0"/>
                <a:cs typeface="Times"/>
              </a:rPr>
              <a:t>list </a:t>
            </a:r>
            <a:r>
              <a:rPr lang="en-US" sz="1700" dirty="0">
                <a:latin typeface="Times"/>
                <a:ea typeface="ヒラギノ角ゴ Pro W3" charset="0"/>
                <a:cs typeface="Times"/>
              </a:rPr>
              <a:t>requires a </a:t>
            </a:r>
            <a:r>
              <a:rPr lang="en-US" sz="1700" u="sng" dirty="0">
                <a:latin typeface="Times"/>
                <a:ea typeface="ヒラギノ角ゴ Pro W3" charset="0"/>
                <a:cs typeface="Times"/>
              </a:rPr>
              <a:t>4-year degree</a:t>
            </a:r>
            <a:r>
              <a:rPr lang="en-US" sz="1700" dirty="0">
                <a:latin typeface="Times"/>
                <a:ea typeface="ヒラギノ角ゴ Pro W3" charset="0"/>
                <a:cs typeface="Times"/>
              </a:rPr>
              <a:t>!  And once you get past the bottom of the page you find a variety of </a:t>
            </a:r>
            <a:r>
              <a:rPr lang="en-US" sz="1700" u="sng" dirty="0">
                <a:latin typeface="Times"/>
                <a:ea typeface="ヒラギノ角ゴ Pro W3" charset="0"/>
                <a:cs typeface="Times"/>
              </a:rPr>
              <a:t>education</a:t>
            </a:r>
            <a:r>
              <a:rPr lang="en-US" sz="1700" dirty="0">
                <a:latin typeface="Times"/>
                <a:ea typeface="ヒラギノ角ゴ Pro W3" charset="0"/>
                <a:cs typeface="Times"/>
              </a:rPr>
              <a:t> occupations that </a:t>
            </a:r>
            <a:r>
              <a:rPr lang="en-US" sz="1700" u="sng" dirty="0">
                <a:latin typeface="Times"/>
                <a:ea typeface="ヒラギノ角ゴ Pro W3" charset="0"/>
                <a:cs typeface="Times"/>
              </a:rPr>
              <a:t>also</a:t>
            </a:r>
            <a:r>
              <a:rPr lang="en-US" sz="1700" dirty="0">
                <a:latin typeface="Times"/>
                <a:ea typeface="ヒラギノ角ゴ Pro W3" charset="0"/>
                <a:cs typeface="Times"/>
              </a:rPr>
              <a:t> require the 4-year degree. </a:t>
            </a:r>
          </a:p>
          <a:p>
            <a:pPr eaLnBrk="1" hangingPunct="1">
              <a:spcBef>
                <a:spcPct val="0"/>
              </a:spcBef>
              <a:spcAft>
                <a:spcPct val="30000"/>
              </a:spcAft>
            </a:pPr>
            <a:endParaRPr lang="en-US" sz="1700" dirty="0" smtClean="0">
              <a:latin typeface="Times"/>
              <a:ea typeface="ヒラギノ角ゴ Pro W3" charset="0"/>
              <a:cs typeface="Times"/>
            </a:endParaRPr>
          </a:p>
          <a:p>
            <a:pPr eaLnBrk="1" hangingPunct="1">
              <a:spcBef>
                <a:spcPct val="0"/>
              </a:spcBef>
              <a:spcAft>
                <a:spcPct val="30000"/>
              </a:spcAft>
            </a:pPr>
            <a:r>
              <a:rPr lang="en-US" sz="1700" dirty="0" smtClean="0">
                <a:latin typeface="Times"/>
                <a:ea typeface="ヒラギノ角ゴ Pro W3" charset="0"/>
                <a:cs typeface="Times"/>
              </a:rPr>
              <a:t>In 2020, North Carolina will </a:t>
            </a:r>
            <a:r>
              <a:rPr lang="en-US" sz="1700" dirty="0">
                <a:latin typeface="Times"/>
                <a:ea typeface="ヒラギノ角ゴ Pro W3" charset="0"/>
                <a:cs typeface="Times"/>
              </a:rPr>
              <a:t>need </a:t>
            </a:r>
            <a:r>
              <a:rPr lang="en-US" sz="1700" dirty="0" smtClean="0">
                <a:latin typeface="Times"/>
                <a:ea typeface="ヒラギノ角ゴ Pro W3" charset="0"/>
                <a:cs typeface="Times"/>
              </a:rPr>
              <a:t>17,250  </a:t>
            </a:r>
            <a:r>
              <a:rPr lang="en-US" sz="1700" dirty="0">
                <a:latin typeface="Times"/>
                <a:ea typeface="ヒラギノ角ゴ Pro W3" charset="0"/>
                <a:cs typeface="Times"/>
              </a:rPr>
              <a:t>more registered nurses than we had in 2010. </a:t>
            </a:r>
          </a:p>
          <a:p>
            <a:pPr eaLnBrk="1" hangingPunct="1">
              <a:spcBef>
                <a:spcPct val="0"/>
              </a:spcBef>
              <a:spcAft>
                <a:spcPct val="30000"/>
              </a:spcAft>
            </a:pPr>
            <a:r>
              <a:rPr lang="en-US" sz="1700" u="none" dirty="0" smtClean="0">
                <a:latin typeface="Times"/>
                <a:ea typeface="ヒラギノ角ゴ Pro W3" charset="0"/>
                <a:cs typeface="Times"/>
              </a:rPr>
              <a:t>From</a:t>
            </a:r>
            <a:r>
              <a:rPr lang="en-US" sz="1700" u="none" baseline="0" dirty="0" smtClean="0">
                <a:latin typeface="Times"/>
                <a:ea typeface="ヒラギノ角ゴ Pro W3" charset="0"/>
                <a:cs typeface="Times"/>
              </a:rPr>
              <a:t> </a:t>
            </a:r>
            <a:r>
              <a:rPr lang="en-US" sz="1700" u="sng" dirty="0" smtClean="0">
                <a:latin typeface="Times"/>
                <a:ea typeface="ヒラギノ角ゴ Pro W3" charset="0"/>
                <a:cs typeface="Times"/>
              </a:rPr>
              <a:t>Where</a:t>
            </a:r>
            <a:r>
              <a:rPr lang="en-US" sz="1700" dirty="0" smtClean="0">
                <a:latin typeface="Times"/>
                <a:ea typeface="ヒラギノ角ゴ Pro W3" charset="0"/>
                <a:cs typeface="Times"/>
              </a:rPr>
              <a:t> </a:t>
            </a:r>
            <a:r>
              <a:rPr lang="en-US" sz="1700" dirty="0">
                <a:latin typeface="Times"/>
                <a:ea typeface="ヒラギノ角ゴ Pro W3" charset="0"/>
                <a:cs typeface="Times"/>
              </a:rPr>
              <a:t>will they all </a:t>
            </a:r>
            <a:r>
              <a:rPr lang="en-US" sz="1700" dirty="0" smtClean="0">
                <a:latin typeface="Times"/>
                <a:ea typeface="ヒラギノ角ゴ Pro W3" charset="0"/>
                <a:cs typeface="Times"/>
              </a:rPr>
              <a:t>come?  </a:t>
            </a:r>
            <a:endParaRPr lang="en-US" sz="1700" dirty="0">
              <a:latin typeface="Times"/>
              <a:ea typeface="ヒラギノ角ゴ Pro W3" charset="0"/>
              <a:cs typeface="Times"/>
            </a:endParaRPr>
          </a:p>
          <a:p>
            <a:pPr eaLnBrk="1" hangingPunct="1">
              <a:spcBef>
                <a:spcPct val="0"/>
              </a:spcBef>
              <a:spcAft>
                <a:spcPct val="30000"/>
              </a:spcAft>
            </a:pPr>
            <a:r>
              <a:rPr lang="en-US" sz="1700" strike="sngStrike" dirty="0">
                <a:latin typeface="Times"/>
                <a:ea typeface="ヒラギノ角ゴ Pro W3" charset="0"/>
                <a:cs typeface="Times"/>
              </a:rPr>
              <a:t>We are importing trained nurses from other countries, because we can</a:t>
            </a:r>
            <a:r>
              <a:rPr lang="ja-JP" altLang="en-US" sz="1700" strike="sngStrike" dirty="0">
                <a:latin typeface="Times"/>
                <a:ea typeface="ヒラギノ角ゴ Pro W3" charset="0"/>
                <a:cs typeface="Times"/>
              </a:rPr>
              <a:t>’</a:t>
            </a:r>
            <a:r>
              <a:rPr lang="en-US" altLang="ja-JP" sz="1700" strike="sngStrike" dirty="0">
                <a:latin typeface="Times"/>
                <a:ea typeface="ヒラギノ角ゴ Pro W3" charset="0"/>
                <a:cs typeface="Times"/>
              </a:rPr>
              <a:t>t create them fast enough in </a:t>
            </a:r>
            <a:r>
              <a:rPr lang="en-US" altLang="ja-JP" sz="1700" u="sng" strike="sngStrike" dirty="0">
                <a:latin typeface="Times"/>
                <a:ea typeface="ヒラギノ角ゴ Pro W3" charset="0"/>
                <a:cs typeface="Times"/>
              </a:rPr>
              <a:t>this</a:t>
            </a:r>
            <a:r>
              <a:rPr lang="en-US" altLang="ja-JP" sz="1700" strike="sngStrike" dirty="0">
                <a:latin typeface="Times"/>
                <a:ea typeface="ヒラギノ角ゴ Pro W3" charset="0"/>
                <a:cs typeface="Times"/>
              </a:rPr>
              <a:t> country</a:t>
            </a:r>
            <a:r>
              <a:rPr lang="en-US" altLang="ja-JP" sz="1700" strike="sngStrike" dirty="0" smtClean="0">
                <a:latin typeface="Times"/>
                <a:ea typeface="ヒラギノ角ゴ Pro W3" charset="0"/>
                <a:cs typeface="Times"/>
              </a:rPr>
              <a:t>.</a:t>
            </a:r>
            <a:endParaRPr lang="en-US" sz="1700" strike="sngStrike" dirty="0">
              <a:latin typeface="Times"/>
              <a:ea typeface="ヒラギノ角ゴ Pro W3" charset="0"/>
              <a:cs typeface="Times"/>
            </a:endParaRPr>
          </a:p>
          <a:p>
            <a:pPr eaLnBrk="1" hangingPunct="1">
              <a:spcBef>
                <a:spcPct val="0"/>
              </a:spcBef>
              <a:spcAft>
                <a:spcPct val="30000"/>
              </a:spcAft>
            </a:pPr>
            <a:r>
              <a:rPr lang="en-US" sz="1700" strike="sngStrike" dirty="0">
                <a:latin typeface="Times"/>
                <a:ea typeface="ヒラギノ角ゴ Pro W3" charset="0"/>
                <a:cs typeface="Times"/>
              </a:rPr>
              <a:t>Other countries saw this demand coming and told their kids that they need to prepare for nursing careers in the United States. </a:t>
            </a:r>
          </a:p>
          <a:p>
            <a:pPr eaLnBrk="1" hangingPunct="1">
              <a:spcBef>
                <a:spcPct val="0"/>
              </a:spcBef>
              <a:spcAft>
                <a:spcPct val="30000"/>
              </a:spcAft>
            </a:pPr>
            <a:endParaRPr lang="en-US" dirty="0">
              <a:latin typeface="Arial" charset="0"/>
              <a:ea typeface="ヒラギノ角ゴ Pro W3" charset="0"/>
              <a:cs typeface="ヒラギノ角ゴ Pro W3" charset="0"/>
            </a:endParaRPr>
          </a:p>
          <a:p>
            <a:pPr eaLnBrk="1" hangingPunct="1">
              <a:spcBef>
                <a:spcPct val="0"/>
              </a:spcBef>
              <a:spcAft>
                <a:spcPct val="30000"/>
              </a:spcAft>
            </a:pPr>
            <a:r>
              <a:rPr lang="en-US" dirty="0">
                <a:solidFill>
                  <a:srgbClr val="FF0000"/>
                </a:solidFill>
                <a:latin typeface="Arial" charset="0"/>
                <a:ea typeface="ヒラギノ角ゴ Pro W3" charset="0"/>
                <a:cs typeface="ヒラギノ角ゴ Pro W3" charset="0"/>
              </a:rPr>
              <a:t>…</a:t>
            </a:r>
          </a:p>
          <a:p>
            <a:pPr eaLnBrk="1" hangingPunct="1">
              <a:spcBef>
                <a:spcPct val="0"/>
              </a:spcBef>
              <a:spcAft>
                <a:spcPct val="30000"/>
              </a:spcAft>
            </a:pPr>
            <a:r>
              <a:rPr lang="en-US" dirty="0">
                <a:solidFill>
                  <a:srgbClr val="FF0000"/>
                </a:solidFill>
                <a:latin typeface="Arial" charset="0"/>
                <a:ea typeface="ヒラギノ角ゴ Pro W3" charset="0"/>
                <a:cs typeface="Arial" charset="0"/>
              </a:rPr>
              <a:t>--------</a:t>
            </a:r>
          </a:p>
          <a:p>
            <a:pPr eaLnBrk="1" hangingPunct="1">
              <a:spcBef>
                <a:spcPct val="0"/>
              </a:spcBef>
              <a:spcAft>
                <a:spcPct val="30000"/>
              </a:spcAft>
            </a:pPr>
            <a:r>
              <a:rPr lang="en-US" dirty="0">
                <a:solidFill>
                  <a:srgbClr val="FF0000"/>
                </a:solidFill>
                <a:latin typeface="Arial" charset="0"/>
                <a:ea typeface="ヒラギノ角ゴ Pro W3" charset="0"/>
                <a:cs typeface="Arial" charset="0"/>
              </a:rPr>
              <a:t>These data are from </a:t>
            </a:r>
            <a:r>
              <a:rPr lang="en-US" dirty="0" err="1">
                <a:solidFill>
                  <a:srgbClr val="FF0000"/>
                </a:solidFill>
                <a:latin typeface="Arial" charset="0"/>
                <a:ea typeface="ヒラギノ角ゴ Pro W3" charset="0"/>
                <a:cs typeface="Arial" charset="0"/>
              </a:rPr>
              <a:t>www.CareerOutlook.US</a:t>
            </a:r>
            <a:endParaRPr lang="en-US" dirty="0">
              <a:solidFill>
                <a:srgbClr val="FF0000"/>
              </a:solidFill>
              <a:latin typeface="Arial" charset="0"/>
              <a:ea typeface="ヒラギノ角ゴ Pro W3" charset="0"/>
              <a:cs typeface="Arial" charset="0"/>
            </a:endParaRPr>
          </a:p>
          <a:p>
            <a:pPr eaLnBrk="1" hangingPunct="1">
              <a:spcBef>
                <a:spcPct val="0"/>
              </a:spcBef>
              <a:spcAft>
                <a:spcPct val="30000"/>
              </a:spcAft>
            </a:pPr>
            <a:endParaRPr lang="en-US" dirty="0">
              <a:solidFill>
                <a:srgbClr val="FF0000"/>
              </a:solidFill>
              <a:latin typeface="Arial" charset="0"/>
              <a:ea typeface="ヒラギノ角ゴ Pro W3" charset="0"/>
              <a:cs typeface="Arial" charset="0"/>
            </a:endParaRPr>
          </a:p>
          <a:p>
            <a:r>
              <a:rPr lang="en-US" dirty="0">
                <a:solidFill>
                  <a:srgbClr val="FF0000"/>
                </a:solidFill>
                <a:latin typeface="Arial" charset="0"/>
                <a:ea typeface="ヒラギノ角ゴ Pro W3" charset="0"/>
                <a:cs typeface="ヒラギノ角ゴ Pro W3" charset="0"/>
              </a:rPr>
              <a:t>http://</a:t>
            </a:r>
            <a:r>
              <a:rPr lang="en-US" dirty="0" err="1">
                <a:solidFill>
                  <a:srgbClr val="FF0000"/>
                </a:solidFill>
                <a:latin typeface="Arial" charset="0"/>
                <a:ea typeface="ヒラギノ角ゴ Pro W3" charset="0"/>
                <a:cs typeface="ヒラギノ角ゴ Pro W3" charset="0"/>
              </a:rPr>
              <a:t>www.bls.gov</a:t>
            </a:r>
            <a:r>
              <a:rPr lang="en-US" dirty="0">
                <a:solidFill>
                  <a:srgbClr val="FF0000"/>
                </a:solidFill>
                <a:latin typeface="Arial" charset="0"/>
                <a:ea typeface="ヒラギノ角ゴ Pro W3" charset="0"/>
                <a:cs typeface="ヒラギノ角ゴ Pro W3" charset="0"/>
              </a:rPr>
              <a:t>/</a:t>
            </a:r>
            <a:r>
              <a:rPr lang="en-US" dirty="0" err="1">
                <a:solidFill>
                  <a:srgbClr val="FF0000"/>
                </a:solidFill>
                <a:latin typeface="Arial" charset="0"/>
                <a:ea typeface="ヒラギノ角ゴ Pro W3" charset="0"/>
                <a:cs typeface="ヒラギノ角ゴ Pro W3" charset="0"/>
              </a:rPr>
              <a:t>emp</a:t>
            </a:r>
            <a:r>
              <a:rPr lang="en-US" dirty="0">
                <a:solidFill>
                  <a:srgbClr val="FF0000"/>
                </a:solidFill>
                <a:latin typeface="Arial" charset="0"/>
                <a:ea typeface="ヒラギノ角ゴ Pro W3" charset="0"/>
                <a:cs typeface="ヒラギノ角ゴ Pro W3" charset="0"/>
              </a:rPr>
              <a:t>/ep_table_112.htm</a:t>
            </a:r>
          </a:p>
          <a:p>
            <a:r>
              <a:rPr lang="en-US" dirty="0">
                <a:solidFill>
                  <a:srgbClr val="FF0000"/>
                </a:solidFill>
                <a:latin typeface="Arial" charset="0"/>
                <a:ea typeface="ヒラギノ角ゴ Pro W3" charset="0"/>
                <a:cs typeface="ヒラギノ角ゴ Pro W3" charset="0"/>
              </a:rPr>
              <a:t>Education and training assignments</a:t>
            </a:r>
          </a:p>
          <a:p>
            <a:r>
              <a:rPr lang="en-US" dirty="0">
                <a:solidFill>
                  <a:srgbClr val="FF0000"/>
                </a:solidFill>
                <a:latin typeface="Arial" charset="0"/>
                <a:ea typeface="ヒラギノ角ゴ Pro W3" charset="0"/>
                <a:cs typeface="ヒラギノ角ゴ Pro W3" charset="0"/>
              </a:rPr>
              <a:t>updated January 13, 2012</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p:cNvSpPr txBox="1">
            <a:spLocks noGrp="1" noChangeArrowheads="1"/>
          </p:cNvSpPr>
          <p:nvPr/>
        </p:nvSpPr>
        <p:spPr bwMode="auto">
          <a:xfrm>
            <a:off x="4144963" y="9121775"/>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ECA8685C-A3C9-BE40-9533-D70993672923}" type="slidenum">
              <a:rPr lang="en-US" sz="1300"/>
              <a:pPr algn="r"/>
              <a:t>2</a:t>
            </a:fld>
            <a:endParaRPr lang="en-US" sz="1300"/>
          </a:p>
        </p:txBody>
      </p:sp>
      <p:sp>
        <p:nvSpPr>
          <p:cNvPr id="19458" name="Rectangle 2"/>
          <p:cNvSpPr>
            <a:spLocks noGrp="1" noRot="1" noChangeAspect="1" noChangeArrowheads="1" noTextEdit="1"/>
          </p:cNvSpPr>
          <p:nvPr>
            <p:ph type="sldImg"/>
          </p:nvPr>
        </p:nvSpPr>
        <p:spPr>
          <a:xfrm>
            <a:off x="1257300" y="720725"/>
            <a:ext cx="2476500" cy="1857375"/>
          </a:xfrm>
          <a:solidFill>
            <a:srgbClr val="FFFFFF"/>
          </a:solidFill>
          <a:ln/>
        </p:spPr>
      </p:sp>
      <p:sp>
        <p:nvSpPr>
          <p:cNvPr id="19459" name="Rectangle 3"/>
          <p:cNvSpPr>
            <a:spLocks noGrp="1" noChangeArrowheads="1"/>
          </p:cNvSpPr>
          <p:nvPr>
            <p:ph type="body" idx="1"/>
          </p:nvPr>
        </p:nvSpPr>
        <p:spPr>
          <a:xfrm>
            <a:off x="974725" y="2743200"/>
            <a:ext cx="5578475" cy="6618287"/>
          </a:xfrm>
          <a:solidFill>
            <a:srgbClr val="FFFFFF"/>
          </a:solidFill>
          <a:ln>
            <a:noFill/>
          </a:ln>
        </p:spPr>
        <p:txBody>
          <a:bodyPr/>
          <a:lstStyle/>
          <a:p>
            <a:r>
              <a:rPr lang="en-US" sz="1700" b="0" i="0" dirty="0" smtClean="0">
                <a:effectLst/>
                <a:latin typeface="Times" panose="02020603050405020304" pitchFamily="18" charset="0"/>
                <a:cs typeface="Times" panose="02020603050405020304" pitchFamily="18" charset="0"/>
              </a:rPr>
              <a:t>Here is the mission statement for the </a:t>
            </a:r>
            <a:r>
              <a:rPr lang="en-US" sz="1700" b="0" i="0" dirty="0" smtClean="0">
                <a:effectLst>
                  <a:outerShdw blurRad="38100" dist="38100" dir="2700000" algn="tl">
                    <a:srgbClr val="DDDDDD"/>
                  </a:outerShdw>
                </a:effectLst>
                <a:latin typeface="Times" panose="02020603050405020304" pitchFamily="18" charset="0"/>
                <a:ea typeface="ヒラギノ角ゴ Pro W3" charset="0"/>
                <a:cs typeface="Times" panose="02020603050405020304" pitchFamily="18" charset="0"/>
              </a:rPr>
              <a:t>N.C. Division of Workforce Solutions</a:t>
            </a:r>
            <a:endParaRPr lang="en-US" sz="1700" b="0" i="0" dirty="0" smtClean="0">
              <a:effectLst/>
              <a:latin typeface="Times" panose="02020603050405020304" pitchFamily="18" charset="0"/>
              <a:cs typeface="Times" panose="02020603050405020304" pitchFamily="18" charset="0"/>
            </a:endParaRPr>
          </a:p>
          <a:p>
            <a:endParaRPr lang="en-US" sz="1700" b="0" i="0" dirty="0" smtClean="0">
              <a:effectLst/>
              <a:latin typeface="Times" panose="02020603050405020304" pitchFamily="18" charset="0"/>
              <a:cs typeface="Times" panose="02020603050405020304" pitchFamily="18" charset="0"/>
            </a:endParaRPr>
          </a:p>
          <a:p>
            <a:r>
              <a:rPr lang="en-US" sz="1700" b="0" i="0" dirty="0" smtClean="0">
                <a:effectLst/>
                <a:latin typeface="Times" panose="02020603050405020304" pitchFamily="18" charset="0"/>
                <a:cs typeface="Times" panose="02020603050405020304" pitchFamily="18" charset="0"/>
              </a:rPr>
              <a:t>We help people find jobs and achieve their career goals, and we help employers find and retain a qualified workforce.</a:t>
            </a:r>
          </a:p>
          <a:p>
            <a:endParaRPr lang="en-US" sz="1700" b="0" i="0" dirty="0">
              <a:latin typeface="Times" panose="02020603050405020304" pitchFamily="18" charset="0"/>
              <a:ea typeface="ヒラギノ角ゴ Pro W3" charset="0"/>
              <a:cs typeface="Times" panose="02020603050405020304" pitchFamily="18" charset="0"/>
            </a:endParaRPr>
          </a:p>
          <a:p>
            <a:r>
              <a:rPr lang="en-US" sz="1700" b="0" i="0" dirty="0" smtClean="0">
                <a:latin typeface="Times" panose="02020603050405020304" pitchFamily="18" charset="0"/>
                <a:ea typeface="ヒラギノ角ゴ Pro W3" charset="0"/>
                <a:cs typeface="Times" panose="02020603050405020304" pitchFamily="18" charset="0"/>
              </a:rPr>
              <a:t>I am usually talking to high school teachers</a:t>
            </a:r>
            <a:r>
              <a:rPr lang="en-US" dirty="0" smtClean="0">
                <a:latin typeface="Times" panose="02020603050405020304" pitchFamily="18" charset="0"/>
                <a:ea typeface="ヒラギノ角ゴ Pro W3" charset="0"/>
                <a:cs typeface="Times" panose="02020603050405020304" pitchFamily="18" charset="0"/>
              </a:rPr>
              <a:t>, but much of what I am presenting here applies to helping adults find work as well.</a:t>
            </a:r>
            <a:endParaRPr lang="en-US" sz="1700" b="0" i="0" dirty="0">
              <a:latin typeface="Times" panose="02020603050405020304" pitchFamily="18" charset="0"/>
              <a:ea typeface="ヒラギノ角ゴ Pro W3" charset="0"/>
              <a:cs typeface="Times" panose="02020603050405020304" pitchFamily="18" charset="0"/>
            </a:endParaRPr>
          </a:p>
          <a:p>
            <a:endParaRPr lang="en-US" sz="1700" dirty="0">
              <a:latin typeface="Times" panose="02020603050405020304" pitchFamily="18" charset="0"/>
              <a:ea typeface="ヒラギノ角ゴ Pro W3" charset="0"/>
              <a:cs typeface="Times" panose="02020603050405020304" pitchFamily="18" charset="0"/>
            </a:endParaRPr>
          </a:p>
          <a:p>
            <a:endParaRPr lang="en-US" dirty="0">
              <a:ea typeface="ヒラギノ角ゴ Pro W3" charset="0"/>
            </a:endParaRPr>
          </a:p>
          <a:p>
            <a:r>
              <a:rPr lang="en-US" dirty="0">
                <a:ea typeface="ヒラギノ角ゴ Pro W3" charset="0"/>
              </a:rPr>
              <a:t>===</a:t>
            </a:r>
          </a:p>
          <a:p>
            <a:r>
              <a:rPr lang="en-US" dirty="0" smtClean="0">
                <a:ea typeface="ヒラギノ角ゴ Pro W3" charset="0"/>
              </a:rPr>
              <a:t>http://www.nccommerce.com/wf/about-us/commission-on-workforce-development</a:t>
            </a:r>
            <a:endParaRPr lang="en-US" dirty="0">
              <a:ea typeface="ヒラギノ角ゴ Pro W3"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7"/>
          <p:cNvSpPr txBox="1">
            <a:spLocks noGrp="1" noChangeArrowheads="1"/>
          </p:cNvSpPr>
          <p:nvPr/>
        </p:nvSpPr>
        <p:spPr bwMode="auto">
          <a:xfrm>
            <a:off x="4144963" y="9121775"/>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D8D7E311-67B8-F044-A68F-6670DF28859E}" type="slidenum">
              <a:rPr lang="en-US" sz="1300"/>
              <a:pPr algn="r"/>
              <a:t>20</a:t>
            </a:fld>
            <a:endParaRPr lang="en-US" sz="1300"/>
          </a:p>
        </p:txBody>
      </p:sp>
      <p:sp>
        <p:nvSpPr>
          <p:cNvPr id="70658" name="Rectangle 2"/>
          <p:cNvSpPr>
            <a:spLocks noGrp="1" noRot="1" noChangeAspect="1" noChangeArrowheads="1" noTextEdit="1"/>
          </p:cNvSpPr>
          <p:nvPr>
            <p:ph type="sldImg"/>
          </p:nvPr>
        </p:nvSpPr>
        <p:spPr>
          <a:xfrm>
            <a:off x="1257300" y="720725"/>
            <a:ext cx="4381500" cy="3286125"/>
          </a:xfrm>
          <a:solidFill>
            <a:srgbClr val="FFFFFF"/>
          </a:solidFill>
          <a:ln/>
        </p:spPr>
      </p:sp>
      <p:sp>
        <p:nvSpPr>
          <p:cNvPr id="70659" name="Rectangle 3"/>
          <p:cNvSpPr>
            <a:spLocks noGrp="1" noChangeArrowheads="1"/>
          </p:cNvSpPr>
          <p:nvPr>
            <p:ph type="body" idx="1"/>
          </p:nvPr>
        </p:nvSpPr>
        <p:spPr>
          <a:xfrm>
            <a:off x="568325" y="4114800"/>
            <a:ext cx="6096000" cy="4765675"/>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spcAft>
                <a:spcPct val="30000"/>
              </a:spcAft>
            </a:pPr>
            <a:r>
              <a:rPr lang="en-US" sz="1700" dirty="0">
                <a:latin typeface="Times"/>
                <a:ea typeface="ヒラギノ角ゴ Pro W3" charset="0"/>
                <a:cs typeface="Times"/>
              </a:rPr>
              <a:t>Here you see the projected  </a:t>
            </a:r>
            <a:r>
              <a:rPr lang="en-US" sz="1700" u="sng" dirty="0">
                <a:latin typeface="Times"/>
                <a:ea typeface="ヒラギノ角ゴ Pro W3" charset="0"/>
                <a:cs typeface="Times"/>
              </a:rPr>
              <a:t>percentage </a:t>
            </a:r>
            <a:r>
              <a:rPr lang="en-US" sz="1700" dirty="0">
                <a:latin typeface="Times"/>
                <a:ea typeface="ヒラギノ角ゴ Pro W3" charset="0"/>
                <a:cs typeface="Times"/>
              </a:rPr>
              <a:t>change over the same ten-year period. </a:t>
            </a:r>
          </a:p>
          <a:p>
            <a:pPr eaLnBrk="1" hangingPunct="1">
              <a:spcBef>
                <a:spcPct val="0"/>
              </a:spcBef>
              <a:spcAft>
                <a:spcPct val="30000"/>
              </a:spcAft>
            </a:pPr>
            <a:r>
              <a:rPr lang="en-US" sz="1700" dirty="0">
                <a:latin typeface="Times"/>
                <a:ea typeface="ヒラギノ角ゴ Pro W3" charset="0"/>
                <a:cs typeface="Times"/>
              </a:rPr>
              <a:t>Sometimes you might have a small number of workers in a particular occupation, but the </a:t>
            </a:r>
            <a:r>
              <a:rPr lang="en-US" sz="1700" u="sng" dirty="0">
                <a:latin typeface="Times"/>
                <a:ea typeface="ヒラギノ角ゴ Pro W3" charset="0"/>
                <a:cs typeface="Times"/>
              </a:rPr>
              <a:t>percentage</a:t>
            </a:r>
            <a:r>
              <a:rPr lang="en-US" sz="1700" dirty="0">
                <a:latin typeface="Times"/>
                <a:ea typeface="ヒラギノ角ゴ Pro W3" charset="0"/>
                <a:cs typeface="Times"/>
              </a:rPr>
              <a:t> change might be </a:t>
            </a:r>
            <a:r>
              <a:rPr lang="en-US" sz="1700" u="sng" dirty="0">
                <a:latin typeface="Times"/>
                <a:ea typeface="ヒラギノ角ゴ Pro W3" charset="0"/>
                <a:cs typeface="Times"/>
              </a:rPr>
              <a:t>high</a:t>
            </a:r>
            <a:r>
              <a:rPr lang="en-US" sz="1700" dirty="0">
                <a:latin typeface="Times"/>
                <a:ea typeface="ヒラギノ角ゴ Pro W3" charset="0"/>
                <a:cs typeface="Times"/>
              </a:rPr>
              <a:t>, which means that the industry is </a:t>
            </a:r>
            <a:r>
              <a:rPr lang="en-US" sz="1700" u="sng" dirty="0">
                <a:latin typeface="Times"/>
                <a:ea typeface="ヒラギノ角ゴ Pro W3" charset="0"/>
                <a:cs typeface="Times"/>
              </a:rPr>
              <a:t>expanding</a:t>
            </a:r>
            <a:r>
              <a:rPr lang="en-US" sz="1700" dirty="0">
                <a:latin typeface="Times"/>
                <a:ea typeface="ヒラギノ角ゴ Pro W3" charset="0"/>
                <a:cs typeface="Times"/>
              </a:rPr>
              <a:t>.</a:t>
            </a:r>
          </a:p>
          <a:p>
            <a:pPr eaLnBrk="1" hangingPunct="1">
              <a:spcBef>
                <a:spcPct val="0"/>
              </a:spcBef>
              <a:spcAft>
                <a:spcPct val="30000"/>
              </a:spcAft>
            </a:pPr>
            <a:endParaRPr lang="en-US" sz="1700" dirty="0">
              <a:latin typeface="Times"/>
              <a:ea typeface="ヒラギノ角ゴ Pro W3" charset="0"/>
              <a:cs typeface="Times"/>
            </a:endParaRPr>
          </a:p>
          <a:p>
            <a:pPr eaLnBrk="1" hangingPunct="1">
              <a:spcBef>
                <a:spcPct val="0"/>
              </a:spcBef>
              <a:spcAft>
                <a:spcPct val="30000"/>
              </a:spcAft>
            </a:pPr>
            <a:r>
              <a:rPr lang="en-US" sz="1700" dirty="0" smtClean="0">
                <a:latin typeface="Times"/>
                <a:ea typeface="ヒラギノ角ゴ Pro W3" charset="0"/>
                <a:cs typeface="Times"/>
              </a:rPr>
              <a:t>-&gt;For example:  There </a:t>
            </a:r>
            <a:r>
              <a:rPr lang="en-US" sz="1700" dirty="0">
                <a:latin typeface="Times"/>
                <a:ea typeface="ヒラギノ角ゴ Pro W3" charset="0"/>
                <a:cs typeface="Times"/>
              </a:rPr>
              <a:t>were only </a:t>
            </a:r>
            <a:r>
              <a:rPr lang="en-US" sz="1700" dirty="0" smtClean="0">
                <a:latin typeface="Times"/>
                <a:ea typeface="ヒラギノ角ゴ Pro W3" charset="0"/>
                <a:cs typeface="Times"/>
              </a:rPr>
              <a:t>250  </a:t>
            </a:r>
            <a:r>
              <a:rPr lang="en-US" sz="1700" dirty="0">
                <a:latin typeface="Times"/>
                <a:ea typeface="ヒラギノ角ゴ Pro W3" charset="0"/>
                <a:cs typeface="Times"/>
              </a:rPr>
              <a:t>Biomedical Engineers in </a:t>
            </a:r>
            <a:r>
              <a:rPr lang="en-US" dirty="0" smtClean="0">
                <a:ea typeface="ヒラギノ角ゴ Pro W3" charset="0"/>
              </a:rPr>
              <a:t>North Carolina </a:t>
            </a:r>
            <a:r>
              <a:rPr lang="en-US" sz="1700" dirty="0" smtClean="0">
                <a:latin typeface="Times"/>
                <a:ea typeface="ヒラギノ角ゴ Pro W3" charset="0"/>
                <a:cs typeface="Times"/>
              </a:rPr>
              <a:t>in </a:t>
            </a:r>
            <a:r>
              <a:rPr lang="en-US" sz="1700" dirty="0">
                <a:latin typeface="Times"/>
                <a:ea typeface="ヒラギノ角ゴ Pro W3" charset="0"/>
                <a:cs typeface="Times"/>
              </a:rPr>
              <a:t>2010, so a </a:t>
            </a:r>
            <a:r>
              <a:rPr lang="en-US" sz="1700" dirty="0" smtClean="0">
                <a:latin typeface="Times"/>
                <a:ea typeface="ヒラギノ角ゴ Pro W3" charset="0"/>
                <a:cs typeface="Times"/>
              </a:rPr>
              <a:t>90 </a:t>
            </a:r>
            <a:r>
              <a:rPr lang="en-US" sz="1700" dirty="0">
                <a:latin typeface="Times"/>
                <a:ea typeface="ヒラギノ角ゴ Pro W3" charset="0"/>
                <a:cs typeface="Times"/>
              </a:rPr>
              <a:t>percent increase is </a:t>
            </a:r>
            <a:r>
              <a:rPr lang="en-US" sz="1700" dirty="0" smtClean="0">
                <a:latin typeface="Times"/>
                <a:ea typeface="ヒラギノ角ゴ Pro W3" charset="0"/>
                <a:cs typeface="Times"/>
              </a:rPr>
              <a:t>an additional 230 </a:t>
            </a:r>
            <a:r>
              <a:rPr lang="en-US" sz="1700" dirty="0">
                <a:latin typeface="Times"/>
                <a:ea typeface="ヒラギノ角ゴ Pro W3" charset="0"/>
                <a:cs typeface="Times"/>
              </a:rPr>
              <a:t>positions</a:t>
            </a:r>
            <a:r>
              <a:rPr lang="en-US" sz="1700" dirty="0" smtClean="0">
                <a:latin typeface="Times"/>
                <a:ea typeface="ヒラギノ角ゴ Pro W3" charset="0"/>
                <a:cs typeface="Times"/>
              </a:rPr>
              <a:t>.</a:t>
            </a:r>
            <a:endParaRPr lang="en-US" sz="1700" dirty="0">
              <a:latin typeface="Times"/>
              <a:ea typeface="ヒラギノ角ゴ Pro W3" charset="0"/>
              <a:cs typeface="Times"/>
            </a:endParaRPr>
          </a:p>
          <a:p>
            <a:pPr eaLnBrk="1" hangingPunct="1">
              <a:spcBef>
                <a:spcPct val="0"/>
              </a:spcBef>
              <a:spcAft>
                <a:spcPct val="30000"/>
              </a:spcAft>
            </a:pPr>
            <a:r>
              <a:rPr lang="en-US" sz="1700" dirty="0">
                <a:latin typeface="Times"/>
                <a:ea typeface="ヒラギノ角ゴ Pro W3" charset="0"/>
                <a:cs typeface="Times"/>
              </a:rPr>
              <a:t>Compare that with the </a:t>
            </a:r>
            <a:r>
              <a:rPr lang="en-US" sz="1700" dirty="0" smtClean="0">
                <a:latin typeface="Times"/>
                <a:ea typeface="ヒラギノ角ゴ Pro W3" charset="0"/>
                <a:cs typeface="Times"/>
              </a:rPr>
              <a:t>Market Research Analysts with almost ten thousand positions </a:t>
            </a:r>
            <a:r>
              <a:rPr lang="en-US" sz="1700" dirty="0">
                <a:latin typeface="Times"/>
                <a:ea typeface="ヒラギノ角ゴ Pro W3" charset="0"/>
                <a:cs typeface="Times"/>
              </a:rPr>
              <a:t>in 2010, so a </a:t>
            </a:r>
            <a:r>
              <a:rPr lang="en-US" sz="1700" dirty="0" smtClean="0">
                <a:latin typeface="Times"/>
                <a:ea typeface="ヒラギノ角ゴ Pro W3" charset="0"/>
                <a:cs typeface="Times"/>
              </a:rPr>
              <a:t>39 </a:t>
            </a:r>
            <a:r>
              <a:rPr lang="en-US" sz="1700" dirty="0">
                <a:latin typeface="Times"/>
                <a:ea typeface="ヒラギノ角ゴ Pro W3" charset="0"/>
                <a:cs typeface="Times"/>
              </a:rPr>
              <a:t>percent increase is </a:t>
            </a:r>
            <a:r>
              <a:rPr lang="en-US" sz="1700" dirty="0" smtClean="0">
                <a:latin typeface="Times"/>
                <a:ea typeface="ヒラギノ角ゴ Pro W3" charset="0"/>
                <a:cs typeface="Times"/>
              </a:rPr>
              <a:t>an additional 38 hundred </a:t>
            </a:r>
            <a:r>
              <a:rPr lang="en-US" sz="1700" dirty="0">
                <a:latin typeface="Times"/>
                <a:ea typeface="ヒラギノ角ゴ Pro W3" charset="0"/>
                <a:cs typeface="Times"/>
              </a:rPr>
              <a:t>positions.</a:t>
            </a:r>
          </a:p>
          <a:p>
            <a:pPr eaLnBrk="1" hangingPunct="1">
              <a:spcBef>
                <a:spcPct val="0"/>
              </a:spcBef>
              <a:spcAft>
                <a:spcPct val="30000"/>
              </a:spcAft>
            </a:pPr>
            <a:endParaRPr lang="en-US" sz="1700" dirty="0">
              <a:latin typeface="Times"/>
              <a:ea typeface="ヒラギノ角ゴ Pro W3" charset="0"/>
              <a:cs typeface="Times"/>
            </a:endParaRPr>
          </a:p>
          <a:p>
            <a:pPr eaLnBrk="1" hangingPunct="1">
              <a:spcBef>
                <a:spcPct val="0"/>
              </a:spcBef>
              <a:spcAft>
                <a:spcPct val="30000"/>
              </a:spcAft>
            </a:pPr>
            <a:r>
              <a:rPr lang="en-US" sz="1700" dirty="0" smtClean="0">
                <a:latin typeface="Times"/>
                <a:ea typeface="ヒラギノ角ゴ Pro W3" charset="0"/>
                <a:cs typeface="Times"/>
              </a:rPr>
              <a:t>When looking at the job projections, You </a:t>
            </a:r>
            <a:r>
              <a:rPr lang="en-US" sz="1700" dirty="0">
                <a:latin typeface="Times"/>
                <a:ea typeface="ヒラギノ角ゴ Pro W3" charset="0"/>
                <a:cs typeface="Times"/>
              </a:rPr>
              <a:t>need to look at </a:t>
            </a:r>
            <a:r>
              <a:rPr lang="en-US" sz="1700" u="sng" dirty="0">
                <a:latin typeface="Times"/>
                <a:ea typeface="ヒラギノ角ゴ Pro W3" charset="0"/>
                <a:cs typeface="Times"/>
              </a:rPr>
              <a:t>both</a:t>
            </a:r>
            <a:r>
              <a:rPr lang="en-US" sz="1700" dirty="0">
                <a:latin typeface="Times"/>
                <a:ea typeface="ヒラギノ角ゴ Pro W3" charset="0"/>
                <a:cs typeface="Times"/>
              </a:rPr>
              <a:t> the numbers of positions </a:t>
            </a:r>
            <a:r>
              <a:rPr lang="en-US" sz="1700" u="sng" dirty="0">
                <a:latin typeface="Times"/>
                <a:ea typeface="ヒラギノ角ゴ Pro W3" charset="0"/>
                <a:cs typeface="Times"/>
              </a:rPr>
              <a:t>and</a:t>
            </a:r>
            <a:r>
              <a:rPr lang="en-US" sz="1700" dirty="0">
                <a:latin typeface="Times"/>
                <a:ea typeface="ヒラギノ角ゴ Pro W3" charset="0"/>
                <a:cs typeface="Times"/>
              </a:rPr>
              <a:t> the percentage increase. </a:t>
            </a:r>
          </a:p>
          <a:p>
            <a:pPr eaLnBrk="1" hangingPunct="1">
              <a:spcBef>
                <a:spcPct val="0"/>
              </a:spcBef>
              <a:spcAft>
                <a:spcPct val="30000"/>
              </a:spcAft>
            </a:pPr>
            <a:endParaRPr lang="en-US" dirty="0" smtClean="0">
              <a:latin typeface="Arial" charset="0"/>
              <a:ea typeface="ヒラギノ角ゴ Pro W3" charset="0"/>
              <a:cs typeface="Arial" charset="0"/>
            </a:endParaRPr>
          </a:p>
          <a:p>
            <a:pPr eaLnBrk="1" hangingPunct="1">
              <a:spcBef>
                <a:spcPct val="0"/>
              </a:spcBef>
              <a:spcAft>
                <a:spcPct val="30000"/>
              </a:spcAft>
            </a:pPr>
            <a:r>
              <a:rPr lang="en-US" dirty="0" smtClean="0">
                <a:latin typeface="Arial" charset="0"/>
                <a:ea typeface="ヒラギノ角ゴ Pro W3" charset="0"/>
                <a:cs typeface="Arial" charset="0"/>
              </a:rPr>
              <a:t>========</a:t>
            </a:r>
            <a:endParaRPr lang="en-US" dirty="0">
              <a:solidFill>
                <a:srgbClr val="FF0000"/>
              </a:solidFill>
              <a:latin typeface="Arial" charset="0"/>
              <a:ea typeface="ヒラギノ角ゴ Pro W3" charset="0"/>
              <a:cs typeface="Arial" charset="0"/>
            </a:endParaRPr>
          </a:p>
          <a:p>
            <a:pPr eaLnBrk="1" hangingPunct="1">
              <a:spcBef>
                <a:spcPct val="0"/>
              </a:spcBef>
              <a:spcAft>
                <a:spcPct val="30000"/>
              </a:spcAft>
            </a:pPr>
            <a:r>
              <a:rPr lang="en-US" dirty="0">
                <a:solidFill>
                  <a:srgbClr val="FF0000"/>
                </a:solidFill>
                <a:latin typeface="Arial" charset="0"/>
                <a:ea typeface="ヒラギノ角ゴ Pro W3" charset="0"/>
                <a:cs typeface="Arial" charset="0"/>
              </a:rPr>
              <a:t>These data are from </a:t>
            </a:r>
            <a:r>
              <a:rPr lang="en-US" dirty="0" err="1">
                <a:solidFill>
                  <a:srgbClr val="FF0000"/>
                </a:solidFill>
                <a:latin typeface="Arial" charset="0"/>
                <a:ea typeface="ヒラギノ角ゴ Pro W3" charset="0"/>
                <a:cs typeface="Arial" charset="0"/>
              </a:rPr>
              <a:t>www.CareerOutlook.US</a:t>
            </a:r>
            <a:endParaRPr lang="en-US" dirty="0">
              <a:solidFill>
                <a:srgbClr val="FF0000"/>
              </a:solidFill>
              <a:latin typeface="Arial" charset="0"/>
              <a:ea typeface="ヒラギノ角ゴ Pro W3" charset="0"/>
              <a:cs typeface="Arial" charset="0"/>
            </a:endParaRPr>
          </a:p>
          <a:p>
            <a:pPr eaLnBrk="1" hangingPunct="1">
              <a:spcBef>
                <a:spcPct val="0"/>
              </a:spcBef>
              <a:spcAft>
                <a:spcPct val="30000"/>
              </a:spcAft>
            </a:pPr>
            <a:endParaRPr lang="en-US" dirty="0">
              <a:solidFill>
                <a:srgbClr val="FF0000"/>
              </a:solidFill>
              <a:latin typeface="Arial" charset="0"/>
              <a:ea typeface="ヒラギノ角ゴ Pro W3" charset="0"/>
              <a:cs typeface="Arial" charset="0"/>
            </a:endParaRPr>
          </a:p>
          <a:p>
            <a:r>
              <a:rPr lang="en-US" dirty="0">
                <a:solidFill>
                  <a:srgbClr val="FF0000"/>
                </a:solidFill>
                <a:latin typeface="Arial" charset="0"/>
                <a:ea typeface="ヒラギノ角ゴ Pro W3" charset="0"/>
                <a:cs typeface="ヒラギノ角ゴ Pro W3" charset="0"/>
              </a:rPr>
              <a:t>http://</a:t>
            </a:r>
            <a:r>
              <a:rPr lang="en-US" dirty="0" err="1">
                <a:solidFill>
                  <a:srgbClr val="FF0000"/>
                </a:solidFill>
                <a:latin typeface="Arial" charset="0"/>
                <a:ea typeface="ヒラギノ角ゴ Pro W3" charset="0"/>
                <a:cs typeface="ヒラギノ角ゴ Pro W3" charset="0"/>
              </a:rPr>
              <a:t>www.bls.gov</a:t>
            </a:r>
            <a:r>
              <a:rPr lang="en-US" dirty="0">
                <a:solidFill>
                  <a:srgbClr val="FF0000"/>
                </a:solidFill>
                <a:latin typeface="Arial" charset="0"/>
                <a:ea typeface="ヒラギノ角ゴ Pro W3" charset="0"/>
                <a:cs typeface="ヒラギノ角ゴ Pro W3" charset="0"/>
              </a:rPr>
              <a:t>/</a:t>
            </a:r>
            <a:r>
              <a:rPr lang="en-US" dirty="0" err="1">
                <a:solidFill>
                  <a:srgbClr val="FF0000"/>
                </a:solidFill>
                <a:latin typeface="Arial" charset="0"/>
                <a:ea typeface="ヒラギノ角ゴ Pro W3" charset="0"/>
                <a:cs typeface="ヒラギノ角ゴ Pro W3" charset="0"/>
              </a:rPr>
              <a:t>emp</a:t>
            </a:r>
            <a:r>
              <a:rPr lang="en-US" dirty="0">
                <a:solidFill>
                  <a:srgbClr val="FF0000"/>
                </a:solidFill>
                <a:latin typeface="Arial" charset="0"/>
                <a:ea typeface="ヒラギノ角ゴ Pro W3" charset="0"/>
                <a:cs typeface="ヒラギノ角ゴ Pro W3" charset="0"/>
              </a:rPr>
              <a:t>/ep_table_112.htm</a:t>
            </a:r>
          </a:p>
          <a:p>
            <a:r>
              <a:rPr lang="en-US" dirty="0">
                <a:solidFill>
                  <a:srgbClr val="FF0000"/>
                </a:solidFill>
                <a:latin typeface="Arial" charset="0"/>
                <a:ea typeface="ヒラギノ角ゴ Pro W3" charset="0"/>
                <a:cs typeface="ヒラギノ角ゴ Pro W3" charset="0"/>
              </a:rPr>
              <a:t>Education and training assignments</a:t>
            </a:r>
          </a:p>
          <a:p>
            <a:r>
              <a:rPr lang="en-US" dirty="0">
                <a:solidFill>
                  <a:srgbClr val="FF0000"/>
                </a:solidFill>
                <a:latin typeface="Arial" charset="0"/>
                <a:ea typeface="ヒラギノ角ゴ Pro W3" charset="0"/>
                <a:cs typeface="ヒラギノ角ゴ Pro W3" charset="0"/>
              </a:rPr>
              <a:t>updated January 13, 2012</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7"/>
          <p:cNvSpPr txBox="1">
            <a:spLocks noGrp="1" noChangeArrowheads="1"/>
          </p:cNvSpPr>
          <p:nvPr/>
        </p:nvSpPr>
        <p:spPr bwMode="auto">
          <a:xfrm>
            <a:off x="4144963" y="9121775"/>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0875D8A8-53D3-E647-B05C-1396DC2C2C48}" type="slidenum">
              <a:rPr lang="en-US" sz="1300"/>
              <a:pPr algn="r"/>
              <a:t>21</a:t>
            </a:fld>
            <a:endParaRPr lang="en-US" sz="1300"/>
          </a:p>
        </p:txBody>
      </p:sp>
      <p:sp>
        <p:nvSpPr>
          <p:cNvPr id="72706" name="Rectangle 2"/>
          <p:cNvSpPr>
            <a:spLocks noGrp="1" noRot="1" noChangeAspect="1" noChangeArrowheads="1" noTextEdit="1"/>
          </p:cNvSpPr>
          <p:nvPr>
            <p:ph type="sldImg"/>
          </p:nvPr>
        </p:nvSpPr>
        <p:spPr>
          <a:solidFill>
            <a:srgbClr val="FFFFFF"/>
          </a:solidFill>
          <a:ln/>
        </p:spPr>
      </p:sp>
      <p:sp>
        <p:nvSpPr>
          <p:cNvPr id="72707" name="Rectangle 3"/>
          <p:cNvSpPr>
            <a:spLocks noGrp="1" noChangeArrowheads="1"/>
          </p:cNvSpPr>
          <p:nvPr>
            <p:ph type="body" idx="1"/>
          </p:nvPr>
        </p:nvSpPr>
        <p:spPr>
          <a:xfrm>
            <a:off x="650875" y="4560888"/>
            <a:ext cx="6096000" cy="4319587"/>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spcAft>
                <a:spcPct val="30000"/>
              </a:spcAft>
            </a:pPr>
            <a:r>
              <a:rPr lang="en-US" sz="1700" dirty="0">
                <a:latin typeface="Times"/>
                <a:ea typeface="ヒラギノ角ゴ Pro W3" charset="0"/>
                <a:cs typeface="Times"/>
              </a:rPr>
              <a:t>And here are the jobs to stay away from.  </a:t>
            </a:r>
            <a:endParaRPr lang="en-US" sz="1700" dirty="0" smtClean="0">
              <a:latin typeface="Times"/>
              <a:ea typeface="ヒラギノ角ゴ Pro W3" charset="0"/>
              <a:cs typeface="Times"/>
            </a:endParaRPr>
          </a:p>
          <a:p>
            <a:pPr eaLnBrk="1" hangingPunct="1">
              <a:spcBef>
                <a:spcPct val="0"/>
              </a:spcBef>
              <a:spcAft>
                <a:spcPct val="30000"/>
              </a:spcAft>
            </a:pPr>
            <a:r>
              <a:rPr lang="en-US" sz="1700" dirty="0" smtClean="0">
                <a:latin typeface="Times"/>
                <a:ea typeface="ヒラギノ角ゴ Pro W3" charset="0"/>
                <a:cs typeface="Times"/>
              </a:rPr>
              <a:t>We </a:t>
            </a:r>
            <a:r>
              <a:rPr lang="en-US" sz="1700" dirty="0">
                <a:latin typeface="Times"/>
                <a:ea typeface="ヒラギノ角ゴ Pro W3" charset="0"/>
                <a:cs typeface="Times"/>
              </a:rPr>
              <a:t>need this many less of each of these jobs over this projection period.  </a:t>
            </a:r>
            <a:endParaRPr lang="en-US" sz="1700" dirty="0" smtClean="0">
              <a:latin typeface="Times"/>
              <a:ea typeface="ヒラギノ角ゴ Pro W3" charset="0"/>
              <a:cs typeface="Times"/>
            </a:endParaRPr>
          </a:p>
          <a:p>
            <a:pPr eaLnBrk="1" hangingPunct="1">
              <a:spcBef>
                <a:spcPct val="0"/>
              </a:spcBef>
              <a:spcAft>
                <a:spcPct val="30000"/>
              </a:spcAft>
            </a:pPr>
            <a:r>
              <a:rPr lang="en-US" sz="1700" dirty="0" smtClean="0">
                <a:latin typeface="Times"/>
                <a:ea typeface="ヒラギノ角ゴ Pro W3" charset="0"/>
                <a:cs typeface="Times"/>
              </a:rPr>
              <a:t>For </a:t>
            </a:r>
            <a:r>
              <a:rPr lang="en-US" sz="1700" dirty="0">
                <a:latin typeface="Times"/>
                <a:ea typeface="ヒラギノ角ゴ Pro W3" charset="0"/>
                <a:cs typeface="Times"/>
              </a:rPr>
              <a:t>most of these positions, machines are replacing humans.</a:t>
            </a:r>
          </a:p>
          <a:p>
            <a:pPr eaLnBrk="1" hangingPunct="1">
              <a:spcBef>
                <a:spcPct val="0"/>
              </a:spcBef>
              <a:spcAft>
                <a:spcPct val="30000"/>
              </a:spcAft>
            </a:pPr>
            <a:endParaRPr lang="en-US" sz="1500" dirty="0">
              <a:latin typeface="Arial" charset="0"/>
              <a:ea typeface="ヒラギノ角ゴ Pro W3" charset="0"/>
              <a:cs typeface="Arial" charset="0"/>
            </a:endParaRPr>
          </a:p>
          <a:p>
            <a:pPr eaLnBrk="1" hangingPunct="1">
              <a:spcBef>
                <a:spcPct val="0"/>
              </a:spcBef>
              <a:spcAft>
                <a:spcPct val="30000"/>
              </a:spcAft>
            </a:pPr>
            <a:endParaRPr lang="en-US" sz="1500" dirty="0">
              <a:latin typeface="Arial" charset="0"/>
              <a:ea typeface="ヒラギノ角ゴ Pro W3" charset="0"/>
              <a:cs typeface="Arial" charset="0"/>
            </a:endParaRPr>
          </a:p>
          <a:p>
            <a:pPr eaLnBrk="1" hangingPunct="1">
              <a:spcBef>
                <a:spcPct val="0"/>
              </a:spcBef>
              <a:spcAft>
                <a:spcPct val="30000"/>
              </a:spcAft>
            </a:pPr>
            <a:endParaRPr lang="en-US" sz="1500" dirty="0">
              <a:latin typeface="Arial" charset="0"/>
              <a:ea typeface="ヒラギノ角ゴ Pro W3" charset="0"/>
              <a:cs typeface="Arial" charset="0"/>
            </a:endParaRPr>
          </a:p>
          <a:p>
            <a:pPr eaLnBrk="1" hangingPunct="1">
              <a:spcBef>
                <a:spcPct val="0"/>
              </a:spcBef>
              <a:spcAft>
                <a:spcPct val="30000"/>
              </a:spcAft>
            </a:pPr>
            <a:endParaRPr lang="en-US" dirty="0">
              <a:latin typeface="Arial" charset="0"/>
              <a:ea typeface="ヒラギノ角ゴ Pro W3" charset="0"/>
              <a:cs typeface="Arial" charset="0"/>
            </a:endParaRPr>
          </a:p>
          <a:p>
            <a:pPr eaLnBrk="1" hangingPunct="1">
              <a:spcBef>
                <a:spcPct val="0"/>
              </a:spcBef>
              <a:spcAft>
                <a:spcPct val="30000"/>
              </a:spcAft>
            </a:pPr>
            <a:endParaRPr lang="en-US" dirty="0">
              <a:latin typeface="Arial" charset="0"/>
              <a:ea typeface="ヒラギノ角ゴ Pro W3" charset="0"/>
              <a:cs typeface="Arial" charset="0"/>
            </a:endParaRPr>
          </a:p>
          <a:p>
            <a:pPr eaLnBrk="1" hangingPunct="1">
              <a:spcBef>
                <a:spcPct val="0"/>
              </a:spcBef>
              <a:spcAft>
                <a:spcPct val="30000"/>
              </a:spcAft>
            </a:pPr>
            <a:endParaRPr lang="en-US" dirty="0">
              <a:solidFill>
                <a:srgbClr val="FF0000"/>
              </a:solidFill>
              <a:latin typeface="Arial" charset="0"/>
              <a:ea typeface="ヒラギノ角ゴ Pro W3" charset="0"/>
              <a:cs typeface="Arial" charset="0"/>
            </a:endParaRPr>
          </a:p>
          <a:p>
            <a:pPr eaLnBrk="1" hangingPunct="1">
              <a:spcBef>
                <a:spcPct val="0"/>
              </a:spcBef>
              <a:spcAft>
                <a:spcPct val="30000"/>
              </a:spcAft>
            </a:pPr>
            <a:endParaRPr lang="en-US" dirty="0">
              <a:solidFill>
                <a:srgbClr val="FF0000"/>
              </a:solidFill>
              <a:latin typeface="Arial" charset="0"/>
              <a:ea typeface="ヒラギノ角ゴ Pro W3" charset="0"/>
              <a:cs typeface="ヒラギノ角ゴ Pro W3" charset="0"/>
            </a:endParaRPr>
          </a:p>
          <a:p>
            <a:pPr eaLnBrk="1" hangingPunct="1">
              <a:spcBef>
                <a:spcPct val="0"/>
              </a:spcBef>
              <a:spcAft>
                <a:spcPct val="30000"/>
              </a:spcAft>
            </a:pPr>
            <a:r>
              <a:rPr lang="en-US" dirty="0" smtClean="0">
                <a:solidFill>
                  <a:srgbClr val="FF0000"/>
                </a:solidFill>
                <a:latin typeface="Arial" charset="0"/>
                <a:ea typeface="ヒラギノ角ゴ Pro W3" charset="0"/>
                <a:cs typeface="Arial" charset="0"/>
              </a:rPr>
              <a:t>=======</a:t>
            </a:r>
            <a:endParaRPr lang="en-US" dirty="0">
              <a:solidFill>
                <a:srgbClr val="FF0000"/>
              </a:solidFill>
              <a:latin typeface="Arial" charset="0"/>
              <a:ea typeface="ヒラギノ角ゴ Pro W3" charset="0"/>
              <a:cs typeface="Arial" charset="0"/>
            </a:endParaRPr>
          </a:p>
          <a:p>
            <a:pPr eaLnBrk="1" hangingPunct="1">
              <a:spcBef>
                <a:spcPct val="0"/>
              </a:spcBef>
              <a:spcAft>
                <a:spcPct val="30000"/>
              </a:spcAft>
            </a:pPr>
            <a:r>
              <a:rPr lang="en-US" dirty="0">
                <a:solidFill>
                  <a:srgbClr val="FF0000"/>
                </a:solidFill>
                <a:latin typeface="Arial" charset="0"/>
                <a:ea typeface="ヒラギノ角ゴ Pro W3" charset="0"/>
                <a:cs typeface="Arial" charset="0"/>
              </a:rPr>
              <a:t>These data are from </a:t>
            </a:r>
            <a:r>
              <a:rPr lang="en-US" dirty="0" err="1">
                <a:solidFill>
                  <a:srgbClr val="FF0000"/>
                </a:solidFill>
                <a:latin typeface="Arial" charset="0"/>
                <a:ea typeface="ヒラギノ角ゴ Pro W3" charset="0"/>
                <a:cs typeface="Arial" charset="0"/>
              </a:rPr>
              <a:t>www.CareerOutlook.US</a:t>
            </a:r>
            <a:endParaRPr lang="en-US" dirty="0">
              <a:solidFill>
                <a:srgbClr val="FF0000"/>
              </a:solidFill>
              <a:latin typeface="Arial" charset="0"/>
              <a:ea typeface="ヒラギノ角ゴ Pro W3" charset="0"/>
              <a:cs typeface="Arial" charset="0"/>
            </a:endParaRPr>
          </a:p>
          <a:p>
            <a:pPr eaLnBrk="1" hangingPunct="1">
              <a:spcBef>
                <a:spcPct val="0"/>
              </a:spcBef>
              <a:spcAft>
                <a:spcPct val="30000"/>
              </a:spcAft>
            </a:pPr>
            <a:endParaRPr lang="en-US" dirty="0">
              <a:solidFill>
                <a:srgbClr val="FF0000"/>
              </a:solidFill>
              <a:latin typeface="Arial" charset="0"/>
              <a:ea typeface="ヒラギノ角ゴ Pro W3" charset="0"/>
              <a:cs typeface="Arial" charset="0"/>
            </a:endParaRPr>
          </a:p>
          <a:p>
            <a:r>
              <a:rPr lang="en-US" dirty="0">
                <a:solidFill>
                  <a:srgbClr val="FF0000"/>
                </a:solidFill>
                <a:latin typeface="Arial" charset="0"/>
                <a:ea typeface="ヒラギノ角ゴ Pro W3" charset="0"/>
                <a:cs typeface="ヒラギノ角ゴ Pro W3" charset="0"/>
              </a:rPr>
              <a:t>http://</a:t>
            </a:r>
            <a:r>
              <a:rPr lang="en-US" dirty="0" err="1">
                <a:solidFill>
                  <a:srgbClr val="FF0000"/>
                </a:solidFill>
                <a:latin typeface="Arial" charset="0"/>
                <a:ea typeface="ヒラギノ角ゴ Pro W3" charset="0"/>
                <a:cs typeface="ヒラギノ角ゴ Pro W3" charset="0"/>
              </a:rPr>
              <a:t>www.bls.gov</a:t>
            </a:r>
            <a:r>
              <a:rPr lang="en-US" dirty="0">
                <a:solidFill>
                  <a:srgbClr val="FF0000"/>
                </a:solidFill>
                <a:latin typeface="Arial" charset="0"/>
                <a:ea typeface="ヒラギノ角ゴ Pro W3" charset="0"/>
                <a:cs typeface="ヒラギノ角ゴ Pro W3" charset="0"/>
              </a:rPr>
              <a:t>/</a:t>
            </a:r>
            <a:r>
              <a:rPr lang="en-US" dirty="0" err="1">
                <a:solidFill>
                  <a:srgbClr val="FF0000"/>
                </a:solidFill>
                <a:latin typeface="Arial" charset="0"/>
                <a:ea typeface="ヒラギノ角ゴ Pro W3" charset="0"/>
                <a:cs typeface="ヒラギノ角ゴ Pro W3" charset="0"/>
              </a:rPr>
              <a:t>emp</a:t>
            </a:r>
            <a:r>
              <a:rPr lang="en-US" dirty="0">
                <a:solidFill>
                  <a:srgbClr val="FF0000"/>
                </a:solidFill>
                <a:latin typeface="Arial" charset="0"/>
                <a:ea typeface="ヒラギノ角ゴ Pro W3" charset="0"/>
                <a:cs typeface="ヒラギノ角ゴ Pro W3" charset="0"/>
              </a:rPr>
              <a:t>/ep_table_112.htm</a:t>
            </a:r>
          </a:p>
          <a:p>
            <a:r>
              <a:rPr lang="en-US" dirty="0">
                <a:solidFill>
                  <a:srgbClr val="FF0000"/>
                </a:solidFill>
                <a:latin typeface="Arial" charset="0"/>
                <a:ea typeface="ヒラギノ角ゴ Pro W3" charset="0"/>
                <a:cs typeface="ヒラギノ角ゴ Pro W3" charset="0"/>
              </a:rPr>
              <a:t>Education and training assignments</a:t>
            </a:r>
          </a:p>
          <a:p>
            <a:r>
              <a:rPr lang="en-US" dirty="0">
                <a:solidFill>
                  <a:srgbClr val="FF0000"/>
                </a:solidFill>
                <a:latin typeface="Arial" charset="0"/>
                <a:ea typeface="ヒラギノ角ゴ Pro W3" charset="0"/>
                <a:cs typeface="ヒラギノ角ゴ Pro W3" charset="0"/>
              </a:rPr>
              <a:t>updated January 13, 2012</a:t>
            </a:r>
          </a:p>
          <a:p>
            <a:endParaRPr lang="en-US" dirty="0">
              <a:solidFill>
                <a:srgbClr val="FF0000"/>
              </a:solidFill>
              <a:latin typeface="Arial" charset="0"/>
              <a:ea typeface="ヒラギノ角ゴ Pro W3" charset="0"/>
              <a:cs typeface="ヒラギノ角ゴ Pro W3" charset="0"/>
            </a:endParaRPr>
          </a:p>
          <a:p>
            <a:pPr eaLnBrk="1" hangingPunct="1">
              <a:spcBef>
                <a:spcPct val="0"/>
              </a:spcBef>
              <a:spcAft>
                <a:spcPct val="30000"/>
              </a:spcAft>
            </a:pPr>
            <a:r>
              <a:rPr lang="en-US" dirty="0">
                <a:solidFill>
                  <a:srgbClr val="FF0000"/>
                </a:solidFill>
                <a:latin typeface="Arial" charset="0"/>
                <a:ea typeface="ヒラギノ角ゴ Pro W3" charset="0"/>
                <a:cs typeface="Arial" charset="0"/>
              </a:rPr>
              <a:t>Textiles – socks in NC</a:t>
            </a:r>
          </a:p>
          <a:p>
            <a:pPr eaLnBrk="1" hangingPunct="1">
              <a:spcBef>
                <a:spcPct val="0"/>
              </a:spcBef>
              <a:spcAft>
                <a:spcPct val="30000"/>
              </a:spcAft>
            </a:pPr>
            <a:r>
              <a:rPr lang="en-US" dirty="0">
                <a:solidFill>
                  <a:srgbClr val="FF0000"/>
                </a:solidFill>
                <a:latin typeface="Arial" charset="0"/>
                <a:ea typeface="ヒラギノ角ゴ Pro W3" charset="0"/>
                <a:cs typeface="Arial" charset="0"/>
              </a:rPr>
              <a:t>http://</a:t>
            </a:r>
            <a:r>
              <a:rPr lang="en-US" dirty="0" err="1">
                <a:solidFill>
                  <a:srgbClr val="FF0000"/>
                </a:solidFill>
                <a:latin typeface="Arial" charset="0"/>
                <a:ea typeface="ヒラギノ角ゴ Pro W3" charset="0"/>
                <a:cs typeface="Arial" charset="0"/>
              </a:rPr>
              <a:t>www.nctextileconnect.com</a:t>
            </a:r>
            <a:r>
              <a:rPr lang="en-US" dirty="0">
                <a:solidFill>
                  <a:srgbClr val="FF0000"/>
                </a:solidFill>
                <a:latin typeface="Arial" charset="0"/>
                <a:ea typeface="ヒラギノ角ゴ Pro W3" charset="0"/>
                <a:cs typeface="Arial" charset="0"/>
              </a:rPr>
              <a:t>/</a:t>
            </a:r>
            <a:r>
              <a:rPr lang="en-US" dirty="0" err="1">
                <a:solidFill>
                  <a:srgbClr val="FF0000"/>
                </a:solidFill>
                <a:latin typeface="Arial" charset="0"/>
                <a:ea typeface="ヒラギノ角ゴ Pro W3" charset="0"/>
                <a:cs typeface="Arial" charset="0"/>
              </a:rPr>
              <a:t>connect_detail.cfm?valuechain_catid</a:t>
            </a:r>
            <a:r>
              <a:rPr lang="en-US" dirty="0">
                <a:solidFill>
                  <a:srgbClr val="FF0000"/>
                </a:solidFill>
                <a:latin typeface="Arial" charset="0"/>
                <a:ea typeface="ヒラギノ角ゴ Pro W3" charset="0"/>
                <a:cs typeface="Arial" charset="0"/>
              </a:rPr>
              <a:t>=38</a:t>
            </a:r>
          </a:p>
          <a:p>
            <a:pPr eaLnBrk="1" hangingPunct="1">
              <a:spcBef>
                <a:spcPct val="0"/>
              </a:spcBef>
              <a:spcAft>
                <a:spcPct val="30000"/>
              </a:spcAft>
            </a:pPr>
            <a:endParaRPr lang="en-US" dirty="0">
              <a:solidFill>
                <a:srgbClr val="FF0000"/>
              </a:solidFill>
              <a:latin typeface="Arial" charset="0"/>
              <a:ea typeface="ヒラギノ角ゴ Pro W3" charset="0"/>
              <a:cs typeface="Arial" charset="0"/>
            </a:endParaRPr>
          </a:p>
          <a:p>
            <a:pPr eaLnBrk="1" hangingPunct="1">
              <a:spcBef>
                <a:spcPct val="0"/>
              </a:spcBef>
              <a:spcAft>
                <a:spcPct val="30000"/>
              </a:spcAft>
            </a:pPr>
            <a:r>
              <a:rPr lang="en-US" dirty="0">
                <a:solidFill>
                  <a:srgbClr val="FF0000"/>
                </a:solidFill>
                <a:latin typeface="Arial" charset="0"/>
                <a:ea typeface="ヒラギノ角ゴ Pro W3" charset="0"/>
                <a:cs typeface="Arial" charset="0"/>
              </a:rPr>
              <a:t>Socks made in USA</a:t>
            </a:r>
          </a:p>
          <a:p>
            <a:pPr eaLnBrk="1" hangingPunct="1">
              <a:spcBef>
                <a:spcPct val="0"/>
              </a:spcBef>
              <a:spcAft>
                <a:spcPct val="30000"/>
              </a:spcAft>
            </a:pPr>
            <a:r>
              <a:rPr lang="en-US" dirty="0">
                <a:solidFill>
                  <a:srgbClr val="FF0000"/>
                </a:solidFill>
                <a:latin typeface="Arial" charset="0"/>
                <a:ea typeface="ヒラギノ角ゴ Pro W3" charset="0"/>
                <a:cs typeface="ヒラギノ角ゴ Pro W3" charset="0"/>
              </a:rPr>
              <a:t>http://</a:t>
            </a:r>
            <a:r>
              <a:rPr lang="en-US" dirty="0" err="1">
                <a:solidFill>
                  <a:srgbClr val="FF0000"/>
                </a:solidFill>
                <a:latin typeface="Arial" charset="0"/>
                <a:ea typeface="ヒラギノ角ゴ Pro W3" charset="0"/>
                <a:cs typeface="ヒラギノ角ゴ Pro W3" charset="0"/>
              </a:rPr>
              <a:t>www.americansworking.com</a:t>
            </a:r>
            <a:r>
              <a:rPr lang="en-US" dirty="0">
                <a:solidFill>
                  <a:srgbClr val="FF0000"/>
                </a:solidFill>
                <a:latin typeface="Arial" charset="0"/>
                <a:ea typeface="ヒラギノ角ゴ Pro W3" charset="0"/>
                <a:cs typeface="ヒラギノ角ゴ Pro W3" charset="0"/>
              </a:rPr>
              <a:t>/</a:t>
            </a:r>
            <a:r>
              <a:rPr lang="en-US" dirty="0" err="1">
                <a:solidFill>
                  <a:srgbClr val="FF0000"/>
                </a:solidFill>
                <a:latin typeface="Arial" charset="0"/>
                <a:ea typeface="ヒラギノ角ゴ Pro W3" charset="0"/>
                <a:cs typeface="ヒラギノ角ゴ Pro W3" charset="0"/>
              </a:rPr>
              <a:t>socks.html</a:t>
            </a:r>
            <a:endParaRPr lang="en-US" dirty="0">
              <a:solidFill>
                <a:srgbClr val="FF0000"/>
              </a:solidFill>
              <a:latin typeface="Arial" charset="0"/>
              <a:ea typeface="ヒラギノ角ゴ Pro W3" charset="0"/>
              <a:cs typeface="ヒラギノ角ゴ Pro W3" charset="0"/>
            </a:endParaRPr>
          </a:p>
          <a:p>
            <a:pPr eaLnBrk="1" hangingPunct="1">
              <a:spcBef>
                <a:spcPct val="0"/>
              </a:spcBef>
              <a:spcAft>
                <a:spcPct val="30000"/>
              </a:spcAft>
            </a:pPr>
            <a:endParaRPr lang="en-US" dirty="0">
              <a:latin typeface="Arial" charset="0"/>
              <a:ea typeface="ヒラギノ角ゴ Pro W3" charset="0"/>
              <a:cs typeface="ヒラギノ角ゴ Pro W3" charset="0"/>
            </a:endParaRPr>
          </a:p>
          <a:p>
            <a:pPr eaLnBrk="1" hangingPunct="1">
              <a:spcBef>
                <a:spcPct val="0"/>
              </a:spcBef>
              <a:spcAft>
                <a:spcPct val="30000"/>
              </a:spcAft>
            </a:pPr>
            <a:endParaRPr lang="en-US" dirty="0">
              <a:latin typeface="Arial" charset="0"/>
              <a:ea typeface="ヒラギノ角ゴ Pro W3" charset="0"/>
              <a:cs typeface="ヒラギノ角ゴ Pro W3"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2"/>
          <p:cNvSpPr>
            <a:spLocks noGrp="1" noRot="1" noChangeAspect="1" noChangeArrowheads="1" noTextEdit="1"/>
          </p:cNvSpPr>
          <p:nvPr>
            <p:ph type="sldImg"/>
          </p:nvPr>
        </p:nvSpPr>
        <p:spPr>
          <a:solidFill>
            <a:srgbClr val="FFFFFF"/>
          </a:solidFill>
          <a:ln/>
        </p:spPr>
      </p:sp>
      <p:sp>
        <p:nvSpPr>
          <p:cNvPr id="74754" name="Rectangle 3"/>
          <p:cNvSpPr>
            <a:spLocks noGrp="1" noChangeArrowheads="1"/>
          </p:cNvSpPr>
          <p:nvPr>
            <p:ph type="body" idx="1"/>
          </p:nvPr>
        </p:nvSpPr>
        <p:spPr>
          <a:xfrm>
            <a:off x="731838" y="4560888"/>
            <a:ext cx="5851525" cy="4319587"/>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sz="1700" dirty="0">
              <a:latin typeface="Times"/>
              <a:ea typeface="ヒラギノ角ゴ Pro W3" charset="0"/>
              <a:cs typeface="Times"/>
            </a:endParaRPr>
          </a:p>
          <a:p>
            <a:r>
              <a:rPr lang="en-US" sz="1700" dirty="0" smtClean="0">
                <a:latin typeface="Times"/>
                <a:ea typeface="ヒラギノ角ゴ Pro W3" charset="0"/>
                <a:cs typeface="Times"/>
              </a:rPr>
              <a:t>Here is where I get my data -- at </a:t>
            </a:r>
            <a:r>
              <a:rPr lang="en-US" sz="1700" dirty="0">
                <a:latin typeface="Times"/>
                <a:ea typeface="ヒラギノ角ゴ Pro W3" charset="0"/>
                <a:cs typeface="Times"/>
              </a:rPr>
              <a:t>Career Outlook dot US.  You can see the </a:t>
            </a:r>
            <a:r>
              <a:rPr lang="en-US" sz="1700" dirty="0" smtClean="0">
                <a:latin typeface="Times"/>
                <a:ea typeface="ヒラギノ角ゴ Pro W3" charset="0"/>
                <a:cs typeface="Times"/>
              </a:rPr>
              <a:t>job projections and salaries for </a:t>
            </a:r>
            <a:r>
              <a:rPr lang="en-US" sz="1700" dirty="0">
                <a:latin typeface="Times"/>
                <a:ea typeface="ヒラギノ角ゴ Pro W3" charset="0"/>
                <a:cs typeface="Times"/>
              </a:rPr>
              <a:t>each occupation for each state</a:t>
            </a:r>
            <a:r>
              <a:rPr lang="en-US" sz="1700" dirty="0" smtClean="0">
                <a:latin typeface="Times"/>
                <a:ea typeface="ヒラギノ角ゴ Pro W3" charset="0"/>
                <a:cs typeface="Times"/>
              </a:rPr>
              <a:t>.  </a:t>
            </a:r>
          </a:p>
          <a:p>
            <a:r>
              <a:rPr lang="en-US" sz="1700" dirty="0" smtClean="0">
                <a:latin typeface="Times"/>
                <a:ea typeface="ヒラギノ角ゴ Pro W3" charset="0"/>
                <a:cs typeface="Times"/>
              </a:rPr>
              <a:t>There is also a career interest assessment to help you get started.  And as you know, we have to help our students discover who they are first -- before we can help them find the career that is best suited for them.</a:t>
            </a:r>
            <a:endParaRPr lang="en-US" sz="1700" dirty="0">
              <a:latin typeface="Times"/>
              <a:ea typeface="ヒラギノ角ゴ Pro W3" charset="0"/>
              <a:cs typeface="Times"/>
            </a:endParaRPr>
          </a:p>
          <a:p>
            <a:endParaRPr lang="en-US" sz="1700" dirty="0">
              <a:latin typeface="Times"/>
              <a:ea typeface="ヒラギノ角ゴ Pro W3" charset="0"/>
              <a:cs typeface="Times"/>
            </a:endParaRPr>
          </a:p>
          <a:p>
            <a:r>
              <a:rPr lang="en-US" sz="1700" dirty="0">
                <a:latin typeface="Times"/>
                <a:ea typeface="ヒラギノ角ゴ Pro W3" charset="0"/>
                <a:cs typeface="Times"/>
              </a:rPr>
              <a:t>See the details about this website on the </a:t>
            </a:r>
            <a:r>
              <a:rPr lang="en-US" sz="1700" dirty="0" smtClean="0">
                <a:latin typeface="Times"/>
                <a:ea typeface="ヒラギノ角ゴ Pro W3" charset="0"/>
                <a:cs typeface="Times"/>
              </a:rPr>
              <a:t>other handout. This website is all free, because it was created by educators.</a:t>
            </a:r>
            <a:endParaRPr lang="en-US" sz="1700" dirty="0">
              <a:latin typeface="Times"/>
              <a:ea typeface="ヒラギノ角ゴ Pro W3" charset="0"/>
              <a:cs typeface="Times"/>
            </a:endParaRPr>
          </a:p>
          <a:p>
            <a:endParaRPr lang="en-US" sz="1700" dirty="0">
              <a:latin typeface="Times"/>
              <a:ea typeface="ヒラギノ角ゴ Pro W3" charset="0"/>
              <a:cs typeface="Times"/>
            </a:endParaRPr>
          </a:p>
          <a:p>
            <a:endParaRPr lang="en-US" dirty="0">
              <a:latin typeface="Arial" charset="0"/>
              <a:ea typeface="ヒラギノ角ゴ Pro W3" charset="0"/>
              <a:cs typeface="ヒラギノ角ゴ Pro W3" charset="0"/>
            </a:endParaRP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a:t>
            </a:r>
          </a:p>
          <a:p>
            <a:r>
              <a:rPr lang="en-US" dirty="0" err="1">
                <a:latin typeface="Arial" charset="0"/>
                <a:ea typeface="ヒラギノ角ゴ Pro W3" charset="0"/>
                <a:cs typeface="ヒラギノ角ゴ Pro W3" charset="0"/>
              </a:rPr>
              <a:t>www.CareerOutlook.US</a:t>
            </a:r>
            <a:endParaRPr lang="en-US" dirty="0">
              <a:latin typeface="Arial" charset="0"/>
              <a:ea typeface="ヒラギノ角ゴ Pro W3" charset="0"/>
              <a:cs typeface="ヒラギノ角ゴ Pro W3" charset="0"/>
            </a:endParaRPr>
          </a:p>
        </p:txBody>
      </p:sp>
      <p:sp>
        <p:nvSpPr>
          <p:cNvPr id="4" name="Rectangle 7"/>
          <p:cNvSpPr txBox="1">
            <a:spLocks noGrp="1" noChangeArrowheads="1"/>
          </p:cNvSpPr>
          <p:nvPr/>
        </p:nvSpPr>
        <p:spPr bwMode="auto">
          <a:xfrm>
            <a:off x="4144963" y="9121775"/>
            <a:ext cx="3170237" cy="479425"/>
          </a:xfrm>
          <a:prstGeom prst="rect">
            <a:avLst/>
          </a:prstGeom>
          <a:noFill/>
          <a:ln>
            <a:miter lim="800000"/>
            <a:headEnd/>
            <a:tailEnd/>
          </a:ln>
        </p:spPr>
        <p:txBody>
          <a:bodyPr lIns="96661" tIns="48331" rIns="96661" bIns="48331" anchor="b"/>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defRPr/>
            </a:pPr>
            <a:fld id="{4EEE05C9-7C8B-374E-B2A2-1F9C387FD7C4}" type="slidenum">
              <a:rPr lang="en-US" sz="1300">
                <a:effectLst>
                  <a:outerShdw blurRad="38100" dist="38100" dir="2700000" algn="tl">
                    <a:srgbClr val="DDDDDD"/>
                  </a:outerShdw>
                </a:effectLst>
                <a:latin typeface="Arial"/>
                <a:cs typeface="Arial"/>
              </a:rPr>
              <a:pPr algn="r">
                <a:defRPr/>
              </a:pPr>
              <a:t>22</a:t>
            </a:fld>
            <a:endParaRPr lang="en-US" sz="1300">
              <a:effectLst>
                <a:outerShdw blurRad="38100" dist="38100" dir="2700000" algn="tl">
                  <a:srgbClr val="DDDDDD"/>
                </a:outerShdw>
              </a:effectLst>
              <a:latin typeface="Arial"/>
              <a:cs typeface="Aria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2E29E1E0-A424-D545-810C-80B8089DD26D}" type="slidenum">
              <a:rPr lang="en-US" sz="1300"/>
              <a:pPr/>
              <a:t>23</a:t>
            </a:fld>
            <a:endParaRPr lang="en-US" sz="1300"/>
          </a:p>
        </p:txBody>
      </p:sp>
      <p:sp>
        <p:nvSpPr>
          <p:cNvPr id="82946" name="Rectangle 2"/>
          <p:cNvSpPr>
            <a:spLocks noGrp="1" noRot="1" noChangeAspect="1" noChangeArrowheads="1" noTextEdit="1"/>
          </p:cNvSpPr>
          <p:nvPr>
            <p:ph type="sldImg"/>
          </p:nvPr>
        </p:nvSpPr>
        <p:spPr>
          <a:xfrm>
            <a:off x="1244600" y="720725"/>
            <a:ext cx="2336800" cy="1752600"/>
          </a:xfrm>
          <a:solidFill>
            <a:srgbClr val="FFFFFF"/>
          </a:solidFill>
          <a:ln/>
        </p:spPr>
      </p:sp>
      <p:sp>
        <p:nvSpPr>
          <p:cNvPr id="82947" name="Rectangle 3"/>
          <p:cNvSpPr>
            <a:spLocks noGrp="1" noChangeArrowheads="1"/>
          </p:cNvSpPr>
          <p:nvPr>
            <p:ph type="body" idx="1"/>
          </p:nvPr>
        </p:nvSpPr>
        <p:spPr>
          <a:xfrm>
            <a:off x="893763" y="2667000"/>
            <a:ext cx="5446712" cy="6694488"/>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spcAft>
                <a:spcPct val="30000"/>
              </a:spcAft>
            </a:pPr>
            <a:r>
              <a:rPr lang="en-US" sz="1700" dirty="0">
                <a:latin typeface="Times"/>
                <a:ea typeface="ヒラギノ角ゴ Pro W3" charset="0"/>
                <a:cs typeface="Times"/>
              </a:rPr>
              <a:t>If you are looking for work, it should make sense to move where the jobs are going to </a:t>
            </a:r>
            <a:r>
              <a:rPr lang="en-US" sz="1700" dirty="0" smtClean="0">
                <a:latin typeface="Times"/>
                <a:ea typeface="ヒラギノ角ゴ Pro W3" charset="0"/>
                <a:cs typeface="Times"/>
              </a:rPr>
              <a:t>be.</a:t>
            </a:r>
            <a:endParaRPr lang="en-US" sz="1700" dirty="0">
              <a:latin typeface="Times"/>
              <a:ea typeface="ヒラギノ角ゴ Pro W3" charset="0"/>
              <a:cs typeface="Times"/>
            </a:endParaRPr>
          </a:p>
          <a:p>
            <a:pPr eaLnBrk="1" hangingPunct="1">
              <a:spcBef>
                <a:spcPct val="0"/>
              </a:spcBef>
              <a:spcAft>
                <a:spcPct val="30000"/>
              </a:spcAft>
            </a:pPr>
            <a:endParaRPr lang="en-US" sz="1700" dirty="0">
              <a:latin typeface="Times"/>
              <a:ea typeface="ヒラギノ角ゴ Pro W3" charset="0"/>
              <a:cs typeface="Times"/>
            </a:endParaRPr>
          </a:p>
          <a:p>
            <a:pPr eaLnBrk="1" hangingPunct="1">
              <a:spcBef>
                <a:spcPct val="0"/>
              </a:spcBef>
              <a:spcAft>
                <a:spcPct val="30000"/>
              </a:spcAft>
            </a:pPr>
            <a:r>
              <a:rPr lang="en-US" sz="1700" dirty="0">
                <a:latin typeface="Times"/>
                <a:ea typeface="ヒラギノ角ゴ Pro W3" charset="0"/>
                <a:cs typeface="Times"/>
              </a:rPr>
              <a:t>On the left you see the number of job openings projected over the </a:t>
            </a:r>
            <a:r>
              <a:rPr lang="en-US" sz="1700" dirty="0" smtClean="0">
                <a:latin typeface="Times"/>
                <a:ea typeface="ヒラギノ角ゴ Pro W3" charset="0"/>
                <a:cs typeface="Times"/>
              </a:rPr>
              <a:t>ten </a:t>
            </a:r>
            <a:r>
              <a:rPr lang="en-US" sz="1700" dirty="0">
                <a:latin typeface="Times"/>
                <a:ea typeface="ヒラギノ角ゴ Pro W3" charset="0"/>
                <a:cs typeface="Times"/>
              </a:rPr>
              <a:t>years for each state</a:t>
            </a:r>
            <a:r>
              <a:rPr lang="en-US" sz="1700" dirty="0" smtClean="0">
                <a:latin typeface="Times"/>
                <a:ea typeface="ヒラギノ角ゴ Pro W3" charset="0"/>
                <a:cs typeface="Times"/>
              </a:rPr>
              <a:t>.</a:t>
            </a:r>
            <a:endParaRPr lang="en-US" sz="1700" dirty="0">
              <a:latin typeface="Times"/>
              <a:ea typeface="ヒラギノ角ゴ Pro W3" charset="0"/>
              <a:cs typeface="Times"/>
            </a:endParaRPr>
          </a:p>
          <a:p>
            <a:pPr eaLnBrk="1" hangingPunct="1">
              <a:spcBef>
                <a:spcPct val="0"/>
              </a:spcBef>
              <a:spcAft>
                <a:spcPct val="30000"/>
              </a:spcAft>
            </a:pPr>
            <a:r>
              <a:rPr lang="en-US" sz="1700" dirty="0">
                <a:latin typeface="Times"/>
                <a:ea typeface="ヒラギノ角ゴ Pro W3" charset="0"/>
                <a:cs typeface="Times"/>
              </a:rPr>
              <a:t>On the right you see the percentage change in jobs over the </a:t>
            </a:r>
            <a:r>
              <a:rPr lang="en-US" sz="1700" dirty="0" smtClean="0">
                <a:latin typeface="Times"/>
                <a:ea typeface="ヒラギノ角ゴ Pro W3" charset="0"/>
                <a:cs typeface="Times"/>
              </a:rPr>
              <a:t>ten </a:t>
            </a:r>
            <a:r>
              <a:rPr lang="en-US" sz="1700" dirty="0">
                <a:latin typeface="Times"/>
                <a:ea typeface="ヒラギノ角ゴ Pro W3" charset="0"/>
                <a:cs typeface="Times"/>
              </a:rPr>
              <a:t>years for each state</a:t>
            </a:r>
            <a:r>
              <a:rPr lang="en-US" sz="1700" dirty="0" smtClean="0">
                <a:latin typeface="Times"/>
                <a:ea typeface="ヒラギノ角ゴ Pro W3" charset="0"/>
                <a:cs typeface="Times"/>
              </a:rPr>
              <a:t>.</a:t>
            </a:r>
            <a:endParaRPr lang="en-US" sz="1700" dirty="0">
              <a:latin typeface="Times"/>
              <a:ea typeface="ヒラギノ角ゴ Pro W3" charset="0"/>
              <a:cs typeface="Times"/>
            </a:endParaRPr>
          </a:p>
          <a:p>
            <a:pPr eaLnBrk="1" hangingPunct="1">
              <a:spcBef>
                <a:spcPct val="0"/>
              </a:spcBef>
              <a:spcAft>
                <a:spcPct val="30000"/>
              </a:spcAft>
            </a:pPr>
            <a:r>
              <a:rPr lang="en-US" sz="1700" dirty="0">
                <a:latin typeface="Times"/>
                <a:ea typeface="ヒラギノ角ゴ Pro W3" charset="0"/>
                <a:cs typeface="Times"/>
              </a:rPr>
              <a:t>Some states are predicting a large number of job openings, but for our highly populated </a:t>
            </a:r>
            <a:r>
              <a:rPr lang="en-US" sz="1700" dirty="0" smtClean="0">
                <a:latin typeface="Times"/>
                <a:ea typeface="ヒラギノ角ゴ Pro W3" charset="0"/>
                <a:cs typeface="Times"/>
              </a:rPr>
              <a:t>states, </a:t>
            </a:r>
            <a:r>
              <a:rPr lang="en-US" sz="1700" dirty="0">
                <a:latin typeface="Times"/>
                <a:ea typeface="ヒラギノ角ゴ Pro W3" charset="0"/>
                <a:cs typeface="Times"/>
              </a:rPr>
              <a:t>it might not be a large percentage of jobs based on the size of the population.</a:t>
            </a:r>
          </a:p>
          <a:p>
            <a:pPr eaLnBrk="1" hangingPunct="1">
              <a:spcBef>
                <a:spcPct val="0"/>
              </a:spcBef>
              <a:spcAft>
                <a:spcPct val="30000"/>
              </a:spcAft>
            </a:pPr>
            <a:endParaRPr lang="en-US" sz="1700" dirty="0">
              <a:latin typeface="Times"/>
              <a:ea typeface="ヒラギノ角ゴ Pro W3" charset="0"/>
              <a:cs typeface="Times"/>
            </a:endParaRPr>
          </a:p>
          <a:p>
            <a:pPr eaLnBrk="1" hangingPunct="1">
              <a:spcBef>
                <a:spcPct val="0"/>
              </a:spcBef>
              <a:spcAft>
                <a:spcPct val="30000"/>
              </a:spcAft>
            </a:pPr>
            <a:r>
              <a:rPr lang="en-US" sz="1700" dirty="0">
                <a:latin typeface="Times"/>
                <a:ea typeface="ヒラギノ角ゴ Pro W3" charset="0"/>
                <a:cs typeface="Times"/>
              </a:rPr>
              <a:t>You see states that I</a:t>
            </a:r>
            <a:r>
              <a:rPr lang="ja-JP" altLang="en-US" sz="1700" dirty="0">
                <a:latin typeface="Times"/>
                <a:ea typeface="ヒラギノ角ゴ Pro W3" charset="0"/>
                <a:cs typeface="Times"/>
              </a:rPr>
              <a:t>’</a:t>
            </a:r>
            <a:r>
              <a:rPr lang="en-US" altLang="ja-JP" sz="1700" dirty="0" err="1">
                <a:latin typeface="Times"/>
                <a:ea typeface="ヒラギノ角ゴ Pro W3" charset="0"/>
                <a:cs typeface="Times"/>
              </a:rPr>
              <a:t>ve</a:t>
            </a:r>
            <a:r>
              <a:rPr lang="en-US" altLang="ja-JP" sz="1700" dirty="0">
                <a:latin typeface="Times"/>
                <a:ea typeface="ヒラギノ角ゴ Pro W3" charset="0"/>
                <a:cs typeface="Times"/>
              </a:rPr>
              <a:t> highlighted in red - like Utah, Texas, Georgia, and Virginia are near the top of both sides.  That means they are expecting a large number of job openings, which is also a large percentage of their current workforce.  Those are the states that are growing the fastest.</a:t>
            </a:r>
          </a:p>
          <a:p>
            <a:pPr eaLnBrk="1" hangingPunct="1">
              <a:spcBef>
                <a:spcPct val="0"/>
              </a:spcBef>
              <a:spcAft>
                <a:spcPct val="30000"/>
              </a:spcAft>
            </a:pPr>
            <a:endParaRPr lang="en-US" sz="1700" dirty="0">
              <a:latin typeface="Times"/>
              <a:ea typeface="ヒラギノ角ゴ Pro W3" charset="0"/>
              <a:cs typeface="Times"/>
            </a:endParaRPr>
          </a:p>
          <a:p>
            <a:pPr eaLnBrk="1" hangingPunct="1">
              <a:spcBef>
                <a:spcPct val="0"/>
              </a:spcBef>
              <a:spcAft>
                <a:spcPct val="30000"/>
              </a:spcAft>
            </a:pPr>
            <a:r>
              <a:rPr lang="en-US" sz="1700" dirty="0">
                <a:latin typeface="Times"/>
                <a:ea typeface="ヒラギノ角ゴ Pro W3" charset="0"/>
                <a:cs typeface="Times"/>
              </a:rPr>
              <a:t>Maine is at the bottom of both lists.   </a:t>
            </a:r>
            <a:r>
              <a:rPr lang="en-US" sz="1700" dirty="0" smtClean="0">
                <a:latin typeface="Times"/>
                <a:ea typeface="ヒラギノ角ゴ Pro W3" charset="0"/>
                <a:cs typeface="Times"/>
              </a:rPr>
              <a:t>14,000 </a:t>
            </a:r>
            <a:r>
              <a:rPr lang="en-US" sz="1700" dirty="0">
                <a:latin typeface="Times"/>
                <a:ea typeface="ヒラギノ角ゴ Pro W3" charset="0"/>
                <a:cs typeface="Times"/>
              </a:rPr>
              <a:t>job openings projected over the ten-year period with a 2.1 percentage increase.</a:t>
            </a:r>
          </a:p>
          <a:p>
            <a:pPr eaLnBrk="1" hangingPunct="1">
              <a:spcBef>
                <a:spcPct val="0"/>
              </a:spcBef>
              <a:spcAft>
                <a:spcPct val="30000"/>
              </a:spcAft>
            </a:pPr>
            <a:endParaRPr lang="en-US" sz="1700" dirty="0">
              <a:latin typeface="Times"/>
              <a:ea typeface="ヒラギノ角ゴ Pro W3" charset="0"/>
              <a:cs typeface="Times"/>
            </a:endParaRPr>
          </a:p>
          <a:p>
            <a:pPr eaLnBrk="1" hangingPunct="1">
              <a:spcBef>
                <a:spcPct val="0"/>
              </a:spcBef>
              <a:spcAft>
                <a:spcPct val="30000"/>
              </a:spcAft>
            </a:pPr>
            <a:endParaRPr lang="en-US" sz="1700" dirty="0">
              <a:latin typeface="Times"/>
              <a:ea typeface="ヒラギノ角ゴ Pro W3" charset="0"/>
              <a:cs typeface="Times"/>
            </a:endParaRPr>
          </a:p>
          <a:p>
            <a:pPr eaLnBrk="1" hangingPunct="1">
              <a:spcBef>
                <a:spcPct val="0"/>
              </a:spcBef>
              <a:spcAft>
                <a:spcPct val="30000"/>
              </a:spcAft>
            </a:pPr>
            <a:r>
              <a:rPr lang="en-US" sz="1700" dirty="0">
                <a:latin typeface="Times"/>
                <a:ea typeface="ヒラギノ角ゴ Pro W3" charset="0"/>
                <a:cs typeface="Times"/>
              </a:rPr>
              <a:t>============</a:t>
            </a:r>
          </a:p>
          <a:p>
            <a:pPr eaLnBrk="1" hangingPunct="1">
              <a:spcBef>
                <a:spcPct val="0"/>
              </a:spcBef>
              <a:spcAft>
                <a:spcPct val="30000"/>
              </a:spcAft>
            </a:pPr>
            <a:r>
              <a:rPr lang="ja-JP" altLang="en-US" sz="1700" dirty="0">
                <a:latin typeface="Times"/>
                <a:ea typeface="ヒラギノ角ゴ Pro W3" charset="0"/>
                <a:cs typeface="Times"/>
              </a:rPr>
              <a:t>“</a:t>
            </a:r>
            <a:r>
              <a:rPr lang="en-US" altLang="ja-JP" sz="1700" dirty="0">
                <a:latin typeface="Times"/>
                <a:ea typeface="ヒラギノ角ゴ Pro W3" charset="0"/>
                <a:cs typeface="Times"/>
              </a:rPr>
              <a:t>Total, All Occupations</a:t>
            </a:r>
            <a:r>
              <a:rPr lang="ja-JP" altLang="en-US" sz="1700" dirty="0">
                <a:latin typeface="Times"/>
                <a:ea typeface="ヒラギノ角ゴ Pro W3" charset="0"/>
                <a:cs typeface="Times"/>
              </a:rPr>
              <a:t>”</a:t>
            </a:r>
            <a:r>
              <a:rPr lang="en-US" altLang="ja-JP" sz="1700" dirty="0">
                <a:latin typeface="Times"/>
                <a:ea typeface="ヒラギノ角ゴ Pro W3" charset="0"/>
                <a:cs typeface="Times"/>
              </a:rPr>
              <a:t> for each state.</a:t>
            </a:r>
          </a:p>
          <a:p>
            <a:pPr eaLnBrk="1" hangingPunct="1">
              <a:spcBef>
                <a:spcPct val="0"/>
              </a:spcBef>
              <a:spcAft>
                <a:spcPct val="30000"/>
              </a:spcAft>
            </a:pPr>
            <a:r>
              <a:rPr lang="ja-JP" altLang="en-US" sz="1700" dirty="0">
                <a:latin typeface="Times"/>
                <a:ea typeface="ヒラギノ角ゴ Pro W3" charset="0"/>
                <a:cs typeface="Times"/>
              </a:rPr>
              <a:t>“</a:t>
            </a:r>
            <a:r>
              <a:rPr lang="en-US" altLang="ja-JP" sz="1700" dirty="0">
                <a:latin typeface="Times"/>
                <a:ea typeface="ヒラギノ角ゴ Pro W3" charset="0"/>
                <a:cs typeface="Times"/>
              </a:rPr>
              <a:t>Numeric Employment Change</a:t>
            </a:r>
            <a:r>
              <a:rPr lang="ja-JP" altLang="en-US" sz="1700" dirty="0">
                <a:latin typeface="Times"/>
                <a:ea typeface="ヒラギノ角ゴ Pro W3" charset="0"/>
                <a:cs typeface="Times"/>
              </a:rPr>
              <a:t>”</a:t>
            </a:r>
            <a:r>
              <a:rPr lang="en-US" altLang="ja-JP" sz="1700" dirty="0">
                <a:latin typeface="Times"/>
                <a:ea typeface="ヒラギノ角ゴ Pro W3" charset="0"/>
                <a:cs typeface="Times"/>
              </a:rPr>
              <a:t> is the number of new jobs projected over the ten year period.</a:t>
            </a:r>
          </a:p>
          <a:p>
            <a:pPr eaLnBrk="1" hangingPunct="1">
              <a:spcBef>
                <a:spcPct val="0"/>
              </a:spcBef>
              <a:spcAft>
                <a:spcPct val="30000"/>
              </a:spcAft>
            </a:pPr>
            <a:endParaRPr lang="en-US" sz="1700" dirty="0">
              <a:latin typeface="Times"/>
              <a:ea typeface="ヒラギノ角ゴ Pro W3" charset="0"/>
              <a:cs typeface="Times"/>
            </a:endParaRPr>
          </a:p>
          <a:p>
            <a:pPr eaLnBrk="1" hangingPunct="1">
              <a:spcBef>
                <a:spcPct val="0"/>
              </a:spcBef>
            </a:pPr>
            <a:r>
              <a:rPr lang="en-US" sz="1700" dirty="0" err="1">
                <a:latin typeface="Times"/>
                <a:ea typeface="ヒラギノ角ゴ Pro W3" charset="0"/>
                <a:cs typeface="Times"/>
              </a:rPr>
              <a:t>www.projectionscentral.com</a:t>
            </a:r>
            <a:r>
              <a:rPr lang="en-US" sz="1700" dirty="0">
                <a:latin typeface="Times"/>
                <a:ea typeface="ヒラギノ角ゴ Pro W3" charset="0"/>
                <a:cs typeface="Times"/>
              </a:rPr>
              <a:t>/</a:t>
            </a:r>
          </a:p>
          <a:p>
            <a:pPr eaLnBrk="1" hangingPunct="1">
              <a:spcBef>
                <a:spcPct val="0"/>
              </a:spcBef>
              <a:spcAft>
                <a:spcPct val="30000"/>
              </a:spcAft>
            </a:pPr>
            <a:endParaRPr lang="en-US" sz="1700" dirty="0">
              <a:latin typeface="Times"/>
              <a:ea typeface="ヒラギノ角ゴ Pro W3" charset="0"/>
              <a:cs typeface="Times"/>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Slide Image Placeholder 1"/>
          <p:cNvSpPr>
            <a:spLocks noGrp="1" noRot="1" noChangeAspect="1" noTextEdit="1"/>
          </p:cNvSpPr>
          <p:nvPr>
            <p:ph type="sldImg"/>
          </p:nvPr>
        </p:nvSpPr>
        <p:spPr>
          <a:ln/>
        </p:spPr>
      </p:sp>
      <p:sp>
        <p:nvSpPr>
          <p:cNvPr id="8499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700" dirty="0" smtClean="0">
                <a:latin typeface="Times"/>
                <a:ea typeface="ヒラギノ角ゴ Pro W3" charset="0"/>
                <a:cs typeface="Times"/>
              </a:rPr>
              <a:t>Let’s look at</a:t>
            </a:r>
            <a:r>
              <a:rPr lang="en-US" sz="1700" baseline="0" dirty="0" smtClean="0">
                <a:latin typeface="Times"/>
                <a:ea typeface="ヒラギノ角ゴ Pro W3" charset="0"/>
                <a:cs typeface="Times"/>
              </a:rPr>
              <a:t> a few new careers…</a:t>
            </a:r>
          </a:p>
          <a:p>
            <a:endParaRPr lang="en-US" sz="1700" baseline="0" dirty="0" smtClean="0">
              <a:latin typeface="Times"/>
              <a:ea typeface="ヒラギノ角ゴ Pro W3" charset="0"/>
              <a:cs typeface="Times"/>
            </a:endParaRPr>
          </a:p>
          <a:p>
            <a:r>
              <a:rPr lang="en-US" sz="1700" dirty="0" smtClean="0">
                <a:latin typeface="Times"/>
                <a:ea typeface="ヒラギノ角ゴ Pro W3" charset="0"/>
                <a:cs typeface="Times"/>
              </a:rPr>
              <a:t>Here is the Data Security Analyst who works hard to keep our computer networks safe. The average salary is over 100,000 dollars.  </a:t>
            </a:r>
          </a:p>
          <a:p>
            <a:endParaRPr lang="en-US" sz="1700" dirty="0" smtClean="0">
              <a:latin typeface="Times"/>
              <a:ea typeface="ヒラギノ角ゴ Pro W3" charset="0"/>
              <a:cs typeface="Times"/>
            </a:endParaRPr>
          </a:p>
          <a:p>
            <a:r>
              <a:rPr lang="en-US" sz="1700" dirty="0" smtClean="0">
                <a:latin typeface="Times"/>
                <a:ea typeface="ヒラギノ角ゴ Pro W3" charset="0"/>
                <a:cs typeface="Times"/>
              </a:rPr>
              <a:t>And if you can figure</a:t>
            </a:r>
            <a:r>
              <a:rPr lang="en-US" sz="1700" baseline="0" dirty="0" smtClean="0">
                <a:latin typeface="Times"/>
                <a:ea typeface="ヒラギノ角ゴ Pro W3" charset="0"/>
                <a:cs typeface="Times"/>
              </a:rPr>
              <a:t> out how to keep our credit card numbers safe, you’ll probably get paid over a million dollars!</a:t>
            </a:r>
          </a:p>
          <a:p>
            <a:endParaRPr lang="en-US" sz="1600" baseline="0" dirty="0" smtClean="0">
              <a:latin typeface="Arial" charset="0"/>
              <a:ea typeface="ヒラギノ角ゴ Pro W3" charset="0"/>
              <a:cs typeface="ヒラギノ角ゴ Pro W3" charset="0"/>
            </a:endParaRP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a:t>
            </a:r>
          </a:p>
          <a:p>
            <a:r>
              <a:rPr lang="en-US" dirty="0">
                <a:latin typeface="Arial" charset="0"/>
                <a:ea typeface="ヒラギノ角ゴ Pro W3" charset="0"/>
                <a:cs typeface="ヒラギノ角ゴ Pro W3" charset="0"/>
              </a:rPr>
              <a:t>Some surprising six-figure jobs</a:t>
            </a: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a:t>
            </a:r>
          </a:p>
          <a:p>
            <a:r>
              <a:rPr lang="en-US" dirty="0">
                <a:latin typeface="Arial" charset="0"/>
                <a:ea typeface="ヒラギノ角ゴ Pro W3" charset="0"/>
                <a:cs typeface="ヒラギノ角ゴ Pro W3" charset="0"/>
              </a:rPr>
              <a:t>http://</a:t>
            </a:r>
            <a:r>
              <a:rPr lang="en-US" dirty="0" err="1">
                <a:latin typeface="Arial" charset="0"/>
                <a:ea typeface="ヒラギノ角ゴ Pro W3" charset="0"/>
                <a:cs typeface="ヒラギノ角ゴ Pro W3" charset="0"/>
              </a:rPr>
              <a:t>www.bizjournals.com</a:t>
            </a:r>
            <a:r>
              <a:rPr lang="en-US" dirty="0">
                <a:latin typeface="Arial" charset="0"/>
                <a:ea typeface="ヒラギノ角ゴ Pro W3" charset="0"/>
                <a:cs typeface="ヒラギノ角ゴ Pro W3" charset="0"/>
              </a:rPr>
              <a:t>/triangle/blog/2012/06/</a:t>
            </a:r>
            <a:r>
              <a:rPr lang="en-US" dirty="0" err="1">
                <a:latin typeface="Arial" charset="0"/>
                <a:ea typeface="ヒラギノ角ゴ Pro W3" charset="0"/>
                <a:cs typeface="ヒラギノ角ゴ Pro W3" charset="0"/>
              </a:rPr>
              <a:t>slideshow-six-surprising-six-figure.html?ana</a:t>
            </a:r>
            <a:r>
              <a:rPr lang="en-US" dirty="0">
                <a:latin typeface="Arial" charset="0"/>
                <a:ea typeface="ヒラギノ角ゴ Pro W3" charset="0"/>
                <a:cs typeface="ヒラギノ角ゴ Pro W3" charset="0"/>
              </a:rPr>
              <a:t>=</a:t>
            </a:r>
            <a:r>
              <a:rPr lang="en-US" dirty="0" err="1">
                <a:latin typeface="Arial" charset="0"/>
                <a:ea typeface="ヒラギノ角ゴ Pro W3" charset="0"/>
                <a:cs typeface="ヒラギノ角ゴ Pro W3" charset="0"/>
              </a:rPr>
              <a:t>e_du_pap&amp;s</a:t>
            </a:r>
            <a:r>
              <a:rPr lang="en-US" dirty="0">
                <a:latin typeface="Arial" charset="0"/>
                <a:ea typeface="ヒラギノ角ゴ Pro W3" charset="0"/>
                <a:cs typeface="ヒラギノ角ゴ Pro W3" charset="0"/>
              </a:rPr>
              <a:t>=</a:t>
            </a:r>
            <a:r>
              <a:rPr lang="en-US" dirty="0" err="1">
                <a:latin typeface="Arial" charset="0"/>
                <a:ea typeface="ヒラギノ角ゴ Pro W3" charset="0"/>
                <a:cs typeface="ヒラギノ角ゴ Pro W3" charset="0"/>
              </a:rPr>
              <a:t>article_du&amp;ed</a:t>
            </a:r>
            <a:r>
              <a:rPr lang="en-US" dirty="0">
                <a:latin typeface="Arial" charset="0"/>
                <a:ea typeface="ヒラギノ角ゴ Pro W3" charset="0"/>
                <a:cs typeface="ヒラギノ角ゴ Pro W3" charset="0"/>
              </a:rPr>
              <a:t>=2012-06-27</a:t>
            </a:r>
          </a:p>
        </p:txBody>
      </p:sp>
      <p:sp>
        <p:nvSpPr>
          <p:cNvPr id="8499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7ABC2BE4-A4AD-334F-8548-69EC4E001236}" type="slidenum">
              <a:rPr lang="en-US" sz="1300"/>
              <a:pPr/>
              <a:t>24</a:t>
            </a:fld>
            <a:endParaRPr lang="en-US" sz="130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Slide Image Placeholder 1"/>
          <p:cNvSpPr>
            <a:spLocks noGrp="1" noRot="1" noChangeAspect="1" noTextEdit="1"/>
          </p:cNvSpPr>
          <p:nvPr>
            <p:ph type="sldImg"/>
          </p:nvPr>
        </p:nvSpPr>
        <p:spPr>
          <a:ln/>
        </p:spPr>
      </p:sp>
      <p:sp>
        <p:nvSpPr>
          <p:cNvPr id="8704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700" dirty="0" smtClean="0">
                <a:latin typeface="Times"/>
                <a:ea typeface="ヒラギノ角ゴ Pro W3" charset="0"/>
                <a:cs typeface="Times"/>
              </a:rPr>
              <a:t>How about an Interactive Creative Director?  </a:t>
            </a:r>
          </a:p>
          <a:p>
            <a:endParaRPr lang="en-US" sz="1700" dirty="0" smtClean="0">
              <a:latin typeface="Times"/>
              <a:ea typeface="ヒラギノ角ゴ Pro W3" charset="0"/>
              <a:cs typeface="Times"/>
            </a:endParaRPr>
          </a:p>
          <a:p>
            <a:r>
              <a:rPr lang="en-US" sz="1700" dirty="0" smtClean="0">
                <a:latin typeface="Times"/>
                <a:ea typeface="ヒラギノ角ゴ Pro W3" charset="0"/>
                <a:cs typeface="Times"/>
              </a:rPr>
              <a:t>They create the user interface that allows you to use computers without having to know binary numbers.  </a:t>
            </a:r>
          </a:p>
          <a:p>
            <a:endParaRPr lang="en-US" sz="1700" dirty="0" smtClean="0">
              <a:latin typeface="Times"/>
              <a:ea typeface="ヒラギノ角ゴ Pro W3" charset="0"/>
              <a:cs typeface="Times"/>
            </a:endParaRPr>
          </a:p>
          <a:p>
            <a:r>
              <a:rPr lang="en-US" sz="1700" dirty="0" smtClean="0">
                <a:latin typeface="Times"/>
                <a:ea typeface="ヒラギノ角ゴ Pro W3" charset="0"/>
                <a:cs typeface="Times"/>
              </a:rPr>
              <a:t>Once again, the average salary is over 100,000 dollars.</a:t>
            </a:r>
          </a:p>
          <a:p>
            <a:endParaRPr lang="en-US" sz="1600" dirty="0" smtClean="0">
              <a:latin typeface="Arial" charset="0"/>
              <a:ea typeface="ヒラギノ角ゴ Pro W3" charset="0"/>
              <a:cs typeface="ヒラギノ角ゴ Pro W3" charset="0"/>
            </a:endParaRP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a:t>
            </a:r>
          </a:p>
          <a:p>
            <a:r>
              <a:rPr lang="en-US" dirty="0">
                <a:latin typeface="Arial" charset="0"/>
                <a:ea typeface="ヒラギノ角ゴ Pro W3" charset="0"/>
                <a:cs typeface="ヒラギノ角ゴ Pro W3" charset="0"/>
              </a:rPr>
              <a:t>Some surprising six-figure jobs</a:t>
            </a: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a:t>
            </a:r>
          </a:p>
          <a:p>
            <a:r>
              <a:rPr lang="en-US" dirty="0">
                <a:latin typeface="Arial" charset="0"/>
                <a:ea typeface="ヒラギノ角ゴ Pro W3" charset="0"/>
                <a:cs typeface="ヒラギノ角ゴ Pro W3" charset="0"/>
              </a:rPr>
              <a:t>http://</a:t>
            </a:r>
            <a:r>
              <a:rPr lang="en-US" dirty="0" err="1">
                <a:latin typeface="Arial" charset="0"/>
                <a:ea typeface="ヒラギノ角ゴ Pro W3" charset="0"/>
                <a:cs typeface="ヒラギノ角ゴ Pro W3" charset="0"/>
              </a:rPr>
              <a:t>www.bizjournals.com</a:t>
            </a:r>
            <a:r>
              <a:rPr lang="en-US" dirty="0">
                <a:latin typeface="Arial" charset="0"/>
                <a:ea typeface="ヒラギノ角ゴ Pro W3" charset="0"/>
                <a:cs typeface="ヒラギノ角ゴ Pro W3" charset="0"/>
              </a:rPr>
              <a:t>/triangle/blog/2012/06/</a:t>
            </a:r>
            <a:r>
              <a:rPr lang="en-US" dirty="0" err="1">
                <a:latin typeface="Arial" charset="0"/>
                <a:ea typeface="ヒラギノ角ゴ Pro W3" charset="0"/>
                <a:cs typeface="ヒラギノ角ゴ Pro W3" charset="0"/>
              </a:rPr>
              <a:t>slideshow-six-surprising-six-figure.html?ana</a:t>
            </a:r>
            <a:r>
              <a:rPr lang="en-US" dirty="0">
                <a:latin typeface="Arial" charset="0"/>
                <a:ea typeface="ヒラギノ角ゴ Pro W3" charset="0"/>
                <a:cs typeface="ヒラギノ角ゴ Pro W3" charset="0"/>
              </a:rPr>
              <a:t>=</a:t>
            </a:r>
            <a:r>
              <a:rPr lang="en-US" dirty="0" err="1">
                <a:latin typeface="Arial" charset="0"/>
                <a:ea typeface="ヒラギノ角ゴ Pro W3" charset="0"/>
                <a:cs typeface="ヒラギノ角ゴ Pro W3" charset="0"/>
              </a:rPr>
              <a:t>e_du_pap&amp;s</a:t>
            </a:r>
            <a:r>
              <a:rPr lang="en-US" dirty="0">
                <a:latin typeface="Arial" charset="0"/>
                <a:ea typeface="ヒラギノ角ゴ Pro W3" charset="0"/>
                <a:cs typeface="ヒラギノ角ゴ Pro W3" charset="0"/>
              </a:rPr>
              <a:t>=</a:t>
            </a:r>
            <a:r>
              <a:rPr lang="en-US" dirty="0" err="1">
                <a:latin typeface="Arial" charset="0"/>
                <a:ea typeface="ヒラギノ角ゴ Pro W3" charset="0"/>
                <a:cs typeface="ヒラギノ角ゴ Pro W3" charset="0"/>
              </a:rPr>
              <a:t>article_du&amp;ed</a:t>
            </a:r>
            <a:r>
              <a:rPr lang="en-US" dirty="0">
                <a:latin typeface="Arial" charset="0"/>
                <a:ea typeface="ヒラギノ角ゴ Pro W3" charset="0"/>
                <a:cs typeface="ヒラギノ角ゴ Pro W3" charset="0"/>
              </a:rPr>
              <a:t>=2012-06-27</a:t>
            </a:r>
          </a:p>
        </p:txBody>
      </p:sp>
      <p:sp>
        <p:nvSpPr>
          <p:cNvPr id="8704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29B60C07-E5D4-4F4C-BFB7-D723B5C352F1}" type="slidenum">
              <a:rPr lang="en-US" sz="1300"/>
              <a:pPr/>
              <a:t>25</a:t>
            </a:fld>
            <a:endParaRPr lang="en-US" sz="130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Slide Image Placeholder 1"/>
          <p:cNvSpPr>
            <a:spLocks noGrp="1" noRot="1" noChangeAspect="1" noTextEdit="1"/>
          </p:cNvSpPr>
          <p:nvPr>
            <p:ph type="sldImg"/>
          </p:nvPr>
        </p:nvSpPr>
        <p:spPr>
          <a:ln/>
        </p:spPr>
      </p:sp>
      <p:sp>
        <p:nvSpPr>
          <p:cNvPr id="8909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700" dirty="0" smtClean="0">
                <a:latin typeface="Times"/>
                <a:ea typeface="ヒラギノ角ゴ Pro W3" charset="0"/>
                <a:cs typeface="Times"/>
              </a:rPr>
              <a:t>There are lots of different hot job lists out there.  </a:t>
            </a:r>
          </a:p>
          <a:p>
            <a:endParaRPr lang="en-US" sz="1700" dirty="0" smtClean="0">
              <a:latin typeface="Times"/>
              <a:ea typeface="ヒラギノ角ゴ Pro W3" charset="0"/>
              <a:cs typeface="Times"/>
            </a:endParaRPr>
          </a:p>
          <a:p>
            <a:r>
              <a:rPr lang="en-US" sz="1700" dirty="0" smtClean="0">
                <a:latin typeface="Times"/>
                <a:ea typeface="ヒラギノ角ゴ Pro W3" charset="0"/>
                <a:cs typeface="Times"/>
              </a:rPr>
              <a:t>This particular list shows the top jobs that </a:t>
            </a:r>
            <a:r>
              <a:rPr lang="en-US" sz="1700" u="sng" dirty="0" smtClean="0">
                <a:latin typeface="Times"/>
                <a:ea typeface="ヒラギノ角ゴ Pro W3" charset="0"/>
                <a:cs typeface="Times"/>
              </a:rPr>
              <a:t>don</a:t>
            </a:r>
            <a:r>
              <a:rPr lang="fr-FR" sz="1700" u="sng" dirty="0" smtClean="0">
                <a:latin typeface="Times"/>
                <a:ea typeface="ヒラギノ角ゴ Pro W3" charset="0"/>
                <a:cs typeface="Times"/>
              </a:rPr>
              <a:t>’</a:t>
            </a:r>
            <a:r>
              <a:rPr lang="en-US" sz="1700" u="sng" dirty="0" smtClean="0">
                <a:latin typeface="Times"/>
                <a:ea typeface="ヒラギノ角ゴ Pro W3" charset="0"/>
                <a:cs typeface="Times"/>
              </a:rPr>
              <a:t>t</a:t>
            </a:r>
            <a:r>
              <a:rPr lang="en-US" sz="1700" baseline="0" dirty="0" smtClean="0">
                <a:latin typeface="Times"/>
                <a:ea typeface="ヒラギノ角ゴ Pro W3" charset="0"/>
                <a:cs typeface="Times"/>
              </a:rPr>
              <a:t> require a four-year degree.</a:t>
            </a:r>
          </a:p>
          <a:p>
            <a:endParaRPr lang="en-US" sz="1700" baseline="0" dirty="0" smtClean="0">
              <a:latin typeface="Times"/>
              <a:ea typeface="ヒラギノ角ゴ Pro W3" charset="0"/>
              <a:cs typeface="Times"/>
            </a:endParaRPr>
          </a:p>
          <a:p>
            <a:r>
              <a:rPr lang="en-US" sz="1700" dirty="0" smtClean="0">
                <a:latin typeface="Times"/>
                <a:ea typeface="ヒラギノ角ゴ Pro W3" charset="0"/>
                <a:cs typeface="Times"/>
              </a:rPr>
              <a:t>All high-demand jobs.</a:t>
            </a: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a:t>
            </a: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The average STEM job available to workers without a bachelor</a:t>
            </a:r>
            <a:r>
              <a:rPr lang="ja-JP" altLang="en-US" dirty="0">
                <a:latin typeface="Arial" charset="0"/>
                <a:ea typeface="ヒラギノ角ゴ Pro W3" charset="0"/>
                <a:cs typeface="ヒラギノ角ゴ Pro W3" charset="0"/>
              </a:rPr>
              <a:t>’</a:t>
            </a:r>
            <a:r>
              <a:rPr lang="en-US" altLang="ja-JP" dirty="0">
                <a:latin typeface="Arial" charset="0"/>
                <a:ea typeface="ヒラギノ角ゴ Pro W3" charset="0"/>
                <a:cs typeface="ヒラギノ角ゴ Pro W3" charset="0"/>
              </a:rPr>
              <a:t>s degree paid $53,000, 10% higher than other jobs requiring similar educational attainment.</a:t>
            </a:r>
          </a:p>
          <a:p>
            <a:endParaRPr lang="en-US" dirty="0">
              <a:latin typeface="Arial" charset="0"/>
              <a:ea typeface="ヒラギノ角ゴ Pro W3" charset="0"/>
              <a:cs typeface="ヒラギノ角ゴ Pro W3" charset="0"/>
            </a:endParaRPr>
          </a:p>
          <a:p>
            <a:r>
              <a:rPr lang="en-US" b="1" dirty="0">
                <a:latin typeface="Arial" charset="0"/>
                <a:ea typeface="ヒラギノ角ゴ Pro W3" charset="0"/>
                <a:cs typeface="ヒラギノ角ゴ Pro W3" charset="0"/>
              </a:rPr>
              <a:t>1. Registered Nurses</a:t>
            </a:r>
          </a:p>
          <a:p>
            <a:r>
              <a:rPr lang="en-US" b="1" dirty="0">
                <a:latin typeface="Arial" charset="0"/>
                <a:ea typeface="ヒラギノ角ゴ Pro W3" charset="0"/>
                <a:cs typeface="ヒラギノ角ゴ Pro W3" charset="0"/>
              </a:rPr>
              <a:t>2. Automotive Service Technicians and Mechanics</a:t>
            </a:r>
          </a:p>
          <a:p>
            <a:r>
              <a:rPr lang="en-US" b="1" dirty="0">
                <a:latin typeface="Arial" charset="0"/>
                <a:ea typeface="ヒラギノ角ゴ Pro W3" charset="0"/>
                <a:cs typeface="ヒラギノ角ゴ Pro W3" charset="0"/>
              </a:rPr>
              <a:t>3. Carpenters</a:t>
            </a:r>
          </a:p>
          <a:p>
            <a:r>
              <a:rPr lang="en-US" b="1" dirty="0">
                <a:latin typeface="Arial" charset="0"/>
                <a:ea typeface="ヒラギノ角ゴ Pro W3" charset="0"/>
                <a:cs typeface="ヒラギノ角ゴ Pro W3" charset="0"/>
              </a:rPr>
              <a:t>4. Electricians</a:t>
            </a:r>
          </a:p>
          <a:p>
            <a:r>
              <a:rPr lang="en-US" b="1" dirty="0">
                <a:latin typeface="Arial" charset="0"/>
                <a:ea typeface="ヒラギノ角ゴ Pro W3" charset="0"/>
                <a:cs typeface="ヒラギノ角ゴ Pro W3" charset="0"/>
              </a:rPr>
              <a:t>5. Computer Systems Analysts</a:t>
            </a:r>
          </a:p>
          <a:p>
            <a:r>
              <a:rPr lang="en-US" b="1" dirty="0">
                <a:latin typeface="Arial" charset="0"/>
                <a:ea typeface="ヒラギノ角ゴ Pro W3" charset="0"/>
                <a:cs typeface="ヒラギノ角ゴ Pro W3" charset="0"/>
              </a:rPr>
              <a:t>6. Machinists</a:t>
            </a:r>
          </a:p>
          <a:p>
            <a:r>
              <a:rPr lang="en-US" b="1" dirty="0">
                <a:latin typeface="Arial" charset="0"/>
                <a:ea typeface="ヒラギノ角ゴ Pro W3" charset="0"/>
                <a:cs typeface="ヒラギノ角ゴ Pro W3" charset="0"/>
              </a:rPr>
              <a:t>7. Plumbers, Pipefitters, Steamfitters</a:t>
            </a:r>
          </a:p>
          <a:p>
            <a:r>
              <a:rPr lang="en-US" b="1" dirty="0">
                <a:latin typeface="Arial" charset="0"/>
                <a:ea typeface="ヒラギノ角ゴ Pro W3" charset="0"/>
                <a:cs typeface="ヒラギノ角ゴ Pro W3" charset="0"/>
              </a:rPr>
              <a:t>8. Welders, Cutters, </a:t>
            </a:r>
            <a:r>
              <a:rPr lang="en-US" b="1" dirty="0" err="1">
                <a:latin typeface="Arial" charset="0"/>
                <a:ea typeface="ヒラギノ角ゴ Pro W3" charset="0"/>
                <a:cs typeface="ヒラギノ角ゴ Pro W3" charset="0"/>
              </a:rPr>
              <a:t>Solderers</a:t>
            </a:r>
            <a:r>
              <a:rPr lang="en-US" b="1" dirty="0">
                <a:latin typeface="Arial" charset="0"/>
                <a:ea typeface="ヒラギノ角ゴ Pro W3" charset="0"/>
                <a:cs typeface="ヒラギノ角ゴ Pro W3" charset="0"/>
              </a:rPr>
              <a:t> and </a:t>
            </a:r>
            <a:r>
              <a:rPr lang="en-US" b="1" dirty="0" err="1">
                <a:latin typeface="Arial" charset="0"/>
                <a:ea typeface="ヒラギノ角ゴ Pro W3" charset="0"/>
                <a:cs typeface="ヒラギノ角ゴ Pro W3" charset="0"/>
              </a:rPr>
              <a:t>Brazers</a:t>
            </a:r>
            <a:endParaRPr lang="en-US" b="1" dirty="0">
              <a:latin typeface="Arial" charset="0"/>
              <a:ea typeface="ヒラギノ角ゴ Pro W3" charset="0"/>
              <a:cs typeface="ヒラギノ角ゴ Pro W3" charset="0"/>
            </a:endParaRP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a:t>
            </a:r>
          </a:p>
          <a:p>
            <a:r>
              <a:rPr lang="en-US" dirty="0">
                <a:latin typeface="Arial" charset="0"/>
                <a:ea typeface="ヒラギノ角ゴ Pro W3" charset="0"/>
                <a:cs typeface="ヒラギノ角ゴ Pro W3" charset="0"/>
              </a:rPr>
              <a:t>http://247wallst.com/2013/06/26/high-tech-jobs-that-do-not-require-a-college-degree/</a:t>
            </a: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High-Tech Jobs That Don</a:t>
            </a:r>
            <a:r>
              <a:rPr lang="ja-JP" altLang="en-US" dirty="0">
                <a:latin typeface="Arial" charset="0"/>
                <a:ea typeface="ヒラギノ角ゴ Pro W3" charset="0"/>
                <a:cs typeface="ヒラギノ角ゴ Pro W3" charset="0"/>
              </a:rPr>
              <a:t>’</a:t>
            </a:r>
            <a:r>
              <a:rPr lang="en-US" altLang="ja-JP" dirty="0">
                <a:latin typeface="Arial" charset="0"/>
                <a:ea typeface="ヒラギノ角ゴ Pro W3" charset="0"/>
                <a:cs typeface="ヒラギノ角ゴ Pro W3" charset="0"/>
              </a:rPr>
              <a:t>t Need a College Degree</a:t>
            </a: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Read more: High-Tech Jobs That Don</a:t>
            </a:r>
            <a:r>
              <a:rPr lang="ja-JP" altLang="en-US" dirty="0">
                <a:latin typeface="Arial" charset="0"/>
                <a:ea typeface="ヒラギノ角ゴ Pro W3" charset="0"/>
                <a:cs typeface="ヒラギノ角ゴ Pro W3" charset="0"/>
              </a:rPr>
              <a:t>’</a:t>
            </a:r>
            <a:r>
              <a:rPr lang="en-US" altLang="ja-JP" dirty="0">
                <a:latin typeface="Arial" charset="0"/>
                <a:ea typeface="ヒラギノ角ゴ Pro W3" charset="0"/>
                <a:cs typeface="ヒラギノ角ゴ Pro W3" charset="0"/>
              </a:rPr>
              <a:t>t Need a College Degree - 24/7 Wall St. http://247wallst.com/2013/06/26/high-tech-jobs-that-do-not-require-a-college-degree/#ixzz2XQ7hpswB</a:t>
            </a:r>
          </a:p>
          <a:p>
            <a:endParaRPr lang="en-US" dirty="0">
              <a:latin typeface="Arial" charset="0"/>
              <a:ea typeface="ヒラギノ角ゴ Pro W3" charset="0"/>
              <a:cs typeface="ヒラギノ角ゴ Pro W3" charset="0"/>
            </a:endParaRP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June 26, 2013</a:t>
            </a: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The average STEM job available to workers without a bachelor</a:t>
            </a:r>
            <a:r>
              <a:rPr lang="ja-JP" altLang="en-US" dirty="0">
                <a:latin typeface="Arial" charset="0"/>
                <a:ea typeface="ヒラギノ角ゴ Pro W3" charset="0"/>
                <a:cs typeface="ヒラギノ角ゴ Pro W3" charset="0"/>
              </a:rPr>
              <a:t>’</a:t>
            </a:r>
            <a:r>
              <a:rPr lang="en-US" altLang="ja-JP" dirty="0">
                <a:latin typeface="Arial" charset="0"/>
                <a:ea typeface="ヒラギノ角ゴ Pro W3" charset="0"/>
                <a:cs typeface="ヒラギノ角ゴ Pro W3" charset="0"/>
              </a:rPr>
              <a:t>s degree paid $53,000, 10% higher than other jobs requiring similar educational attainment. Among the eight most popular STEM jobs that do not require a college degree, six paid more than the national annual average wage of $45,230. There were nearly 500,000 people working as computer systems analysts in 2011, a position that does not require a bachelor</a:t>
            </a:r>
            <a:r>
              <a:rPr lang="ja-JP" altLang="en-US" dirty="0">
                <a:latin typeface="Arial" charset="0"/>
                <a:ea typeface="ヒラギノ角ゴ Pro W3" charset="0"/>
                <a:cs typeface="ヒラギノ角ゴ Pro W3" charset="0"/>
              </a:rPr>
              <a:t>’</a:t>
            </a:r>
            <a:r>
              <a:rPr lang="en-US" altLang="ja-JP" dirty="0">
                <a:latin typeface="Arial" charset="0"/>
                <a:ea typeface="ヒラギノ角ゴ Pro W3" charset="0"/>
                <a:cs typeface="ヒラギノ角ゴ Pro W3" charset="0"/>
              </a:rPr>
              <a:t>s degree and paid $82,320, on average.</a:t>
            </a: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Though a four-year college degree is not a prerequisite, many of these jobs still have rigorous requirements. Most plumbers, pipefitters and steamfitters go through a four or five year apprenticeship program, which includes studying math, physics and chemistry, according to the Bureau of Labor Statistics (BLS). Registered nurses, by far the fastest growing STEM job that does not require a bachelor</a:t>
            </a:r>
            <a:r>
              <a:rPr lang="ja-JP" altLang="en-US" dirty="0">
                <a:latin typeface="Arial" charset="0"/>
                <a:ea typeface="ヒラギノ角ゴ Pro W3" charset="0"/>
                <a:cs typeface="ヒラギノ角ゴ Pro W3" charset="0"/>
              </a:rPr>
              <a:t>’</a:t>
            </a:r>
            <a:r>
              <a:rPr lang="en-US" altLang="ja-JP" dirty="0">
                <a:latin typeface="Arial" charset="0"/>
                <a:ea typeface="ヒラギノ角ゴ Pro W3" charset="0"/>
                <a:cs typeface="ヒラギノ角ゴ Pro W3" charset="0"/>
              </a:rPr>
              <a:t>s degree, need to take courses in anatomy, chemistry and microbiology.</a:t>
            </a: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Read more: High-Tech Jobs That Don</a:t>
            </a:r>
            <a:r>
              <a:rPr lang="ja-JP" altLang="en-US" dirty="0">
                <a:latin typeface="Arial" charset="0"/>
                <a:ea typeface="ヒラギノ角ゴ Pro W3" charset="0"/>
                <a:cs typeface="ヒラギノ角ゴ Pro W3" charset="0"/>
              </a:rPr>
              <a:t>’</a:t>
            </a:r>
            <a:r>
              <a:rPr lang="en-US" altLang="ja-JP" dirty="0">
                <a:latin typeface="Arial" charset="0"/>
                <a:ea typeface="ヒラギノ角ゴ Pro W3" charset="0"/>
                <a:cs typeface="ヒラギノ角ゴ Pro W3" charset="0"/>
              </a:rPr>
              <a:t>t Need a College Degree - 24/7 Wall St. http://247wallst.com/2013/06/26/high-tech-jobs-that-do-not-require-a-college-degree/#ixzz2XQ7ptbo3</a:t>
            </a:r>
          </a:p>
          <a:p>
            <a:endParaRPr lang="en-US" dirty="0">
              <a:latin typeface="Arial" charset="0"/>
              <a:ea typeface="ヒラギノ角ゴ Pro W3" charset="0"/>
              <a:cs typeface="ヒラギノ角ゴ Pro W3" charset="0"/>
            </a:endParaRPr>
          </a:p>
        </p:txBody>
      </p:sp>
      <p:sp>
        <p:nvSpPr>
          <p:cNvPr id="8909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CAB973DB-2B7B-FC41-90F4-64575ED16F65}" type="slidenum">
              <a:rPr lang="en-US" sz="1300"/>
              <a:pPr/>
              <a:t>26</a:t>
            </a:fld>
            <a:endParaRPr lang="en-US" sz="130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700" baseline="0" dirty="0" smtClean="0">
                <a:latin typeface="Times"/>
                <a:cs typeface="Times"/>
              </a:rPr>
              <a:t>This hot jobs list shows the</a:t>
            </a:r>
            <a:r>
              <a:rPr lang="en-US" sz="1700" dirty="0" smtClean="0">
                <a:latin typeface="Times"/>
                <a:cs typeface="Times"/>
              </a:rPr>
              <a:t> Top</a:t>
            </a:r>
            <a:r>
              <a:rPr lang="en-US" sz="1700" baseline="0" dirty="0" smtClean="0">
                <a:latin typeface="Times"/>
                <a:cs typeface="Times"/>
              </a:rPr>
              <a:t> ten </a:t>
            </a:r>
            <a:r>
              <a:rPr lang="en-US" sz="1700" u="sng" baseline="0" dirty="0" smtClean="0">
                <a:latin typeface="Times"/>
                <a:cs typeface="Times"/>
              </a:rPr>
              <a:t>unusual</a:t>
            </a:r>
            <a:r>
              <a:rPr lang="en-US" sz="1700" baseline="0" dirty="0" smtClean="0">
                <a:latin typeface="Times"/>
                <a:cs typeface="Times"/>
              </a:rPr>
              <a:t> jobs that </a:t>
            </a:r>
            <a:r>
              <a:rPr lang="en-US" sz="1700" u="sng" baseline="0" dirty="0" smtClean="0">
                <a:latin typeface="Times"/>
                <a:cs typeface="Times"/>
              </a:rPr>
              <a:t>pay</a:t>
            </a:r>
            <a:r>
              <a:rPr lang="en-US" sz="1700" baseline="0" dirty="0" smtClean="0">
                <a:latin typeface="Times"/>
                <a:cs typeface="Times"/>
              </a:rPr>
              <a:t> surprisingly well.  </a:t>
            </a:r>
          </a:p>
          <a:p>
            <a:r>
              <a:rPr lang="en-US" dirty="0" smtClean="0"/>
              <a:t>--  like running a hot dog cart.</a:t>
            </a:r>
            <a:endParaRPr lang="en-US" sz="1700" baseline="0" dirty="0" smtClean="0">
              <a:latin typeface="Times"/>
              <a:cs typeface="Times"/>
            </a:endParaRPr>
          </a:p>
          <a:p>
            <a:endParaRPr lang="en-US" sz="1700" baseline="0" dirty="0" smtClean="0">
              <a:latin typeface="Times"/>
              <a:cs typeface="Times"/>
            </a:endParaRPr>
          </a:p>
          <a:p>
            <a:r>
              <a:rPr lang="en-US" sz="1700" baseline="0" dirty="0" smtClean="0">
                <a:latin typeface="Times"/>
                <a:cs typeface="Times"/>
              </a:rPr>
              <a:t>Everyone needs to know that there is no </a:t>
            </a:r>
            <a:r>
              <a:rPr lang="en-US" sz="1700" u="sng" baseline="0" dirty="0" smtClean="0">
                <a:latin typeface="Times"/>
                <a:cs typeface="Times"/>
              </a:rPr>
              <a:t>one</a:t>
            </a:r>
            <a:r>
              <a:rPr lang="en-US" sz="1700" baseline="0" dirty="0" smtClean="0">
                <a:latin typeface="Times"/>
                <a:cs typeface="Times"/>
              </a:rPr>
              <a:t> best list.</a:t>
            </a:r>
            <a:endParaRPr lang="en-US" sz="1700" dirty="0" smtClean="0">
              <a:latin typeface="Times"/>
              <a:cs typeface="Times"/>
            </a:endParaRPr>
          </a:p>
          <a:p>
            <a:endParaRPr lang="en-US" sz="1700" dirty="0" smtClean="0">
              <a:latin typeface="Times"/>
              <a:cs typeface="Times"/>
            </a:endParaRPr>
          </a:p>
          <a:p>
            <a:endParaRPr lang="en-US" dirty="0" smtClean="0"/>
          </a:p>
          <a:p>
            <a:r>
              <a:rPr lang="en-US" dirty="0" smtClean="0"/>
              <a:t>======</a:t>
            </a:r>
          </a:p>
          <a:p>
            <a:r>
              <a:rPr lang="en-US" dirty="0" smtClean="0"/>
              <a:t>http://</a:t>
            </a:r>
            <a:r>
              <a:rPr lang="en-US" dirty="0" err="1" smtClean="0"/>
              <a:t>www.forbes.com</a:t>
            </a:r>
            <a:r>
              <a:rPr lang="en-US" dirty="0" smtClean="0"/>
              <a:t>/pictures/efkk45ejgdm/10-unusual-jobs-that-pay-surprisingly-well/#</a:t>
            </a:r>
            <a:r>
              <a:rPr lang="en-US" dirty="0" err="1" smtClean="0"/>
              <a:t>gallerycontent</a:t>
            </a:r>
            <a:endParaRPr lang="en-US" dirty="0"/>
          </a:p>
        </p:txBody>
      </p:sp>
      <p:sp>
        <p:nvSpPr>
          <p:cNvPr id="4" name="Slide Number Placeholder 3"/>
          <p:cNvSpPr>
            <a:spLocks noGrp="1"/>
          </p:cNvSpPr>
          <p:nvPr>
            <p:ph type="sldNum" sz="quarter" idx="10"/>
          </p:nvPr>
        </p:nvSpPr>
        <p:spPr/>
        <p:txBody>
          <a:bodyPr/>
          <a:lstStyle/>
          <a:p>
            <a:pPr>
              <a:defRPr/>
            </a:pPr>
            <a:fld id="{E595AFB6-591D-6147-886F-35FF617A7290}" type="slidenum">
              <a:rPr lang="en-US" smtClean="0"/>
              <a:pPr>
                <a:defRPr/>
              </a:pPr>
              <a:t>27</a:t>
            </a:fld>
            <a:endParaRPr lang="en-US"/>
          </a:p>
        </p:txBody>
      </p:sp>
    </p:spTree>
    <p:extLst>
      <p:ext uri="{BB962C8B-B14F-4D97-AF65-F5344CB8AC3E}">
        <p14:creationId xmlns:p14="http://schemas.microsoft.com/office/powerpoint/2010/main" val="313627348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Slide Image Placeholder 1"/>
          <p:cNvSpPr>
            <a:spLocks noGrp="1" noRot="1" noChangeAspect="1" noTextEdit="1"/>
          </p:cNvSpPr>
          <p:nvPr>
            <p:ph type="sldImg"/>
          </p:nvPr>
        </p:nvSpPr>
        <p:spPr>
          <a:ln/>
        </p:spPr>
      </p:sp>
      <p:sp>
        <p:nvSpPr>
          <p:cNvPr id="9113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700" dirty="0" smtClean="0">
                <a:latin typeface="Times"/>
                <a:ea typeface="ヒラギノ角ゴ Pro W3" charset="0"/>
                <a:cs typeface="Times"/>
              </a:rPr>
              <a:t>Here is a list of the top ten </a:t>
            </a:r>
            <a:r>
              <a:rPr lang="en-US" sz="1700" u="sng" dirty="0" smtClean="0">
                <a:latin typeface="Times"/>
                <a:ea typeface="ヒラギノ角ゴ Pro W3" charset="0"/>
                <a:cs typeface="Times"/>
              </a:rPr>
              <a:t>hardest-to-fill</a:t>
            </a:r>
            <a:r>
              <a:rPr lang="en-US" sz="1700" dirty="0" smtClean="0">
                <a:latin typeface="Times"/>
                <a:ea typeface="ヒラギノ角ゴ Pro W3" charset="0"/>
                <a:cs typeface="Times"/>
              </a:rPr>
              <a:t> jobs.</a:t>
            </a:r>
          </a:p>
          <a:p>
            <a:endParaRPr lang="en-US" sz="1700" dirty="0" smtClean="0">
              <a:latin typeface="Times"/>
              <a:ea typeface="ヒラギノ角ゴ Pro W3" charset="0"/>
              <a:cs typeface="Times"/>
            </a:endParaRPr>
          </a:p>
          <a:p>
            <a:r>
              <a:rPr lang="en-US" sz="1700" dirty="0" smtClean="0">
                <a:latin typeface="Times"/>
                <a:ea typeface="ヒラギノ角ゴ Pro W3" charset="0"/>
                <a:cs typeface="Times"/>
              </a:rPr>
              <a:t>Teachers are on the list at number </a:t>
            </a:r>
            <a:r>
              <a:rPr lang="en-US" sz="1700" u="sng" dirty="0" smtClean="0">
                <a:latin typeface="Times"/>
                <a:ea typeface="ヒラギノ角ゴ Pro W3" charset="0"/>
                <a:cs typeface="Times"/>
              </a:rPr>
              <a:t>ten</a:t>
            </a:r>
            <a:r>
              <a:rPr lang="en-US" sz="1700" dirty="0" smtClean="0">
                <a:latin typeface="Times"/>
                <a:ea typeface="ヒラギノ角ゴ Pro W3" charset="0"/>
                <a:cs typeface="Times"/>
              </a:rPr>
              <a:t>.</a:t>
            </a:r>
          </a:p>
          <a:p>
            <a:endParaRPr lang="en-US" sz="1700" baseline="0" dirty="0" smtClean="0">
              <a:latin typeface="Times"/>
              <a:ea typeface="ヒラギノ角ゴ Pro W3" charset="0"/>
              <a:cs typeface="Times"/>
            </a:endParaRPr>
          </a:p>
          <a:p>
            <a:r>
              <a:rPr lang="en-US" sz="1700" baseline="0" dirty="0" smtClean="0">
                <a:latin typeface="Times"/>
                <a:ea typeface="ヒラギノ角ゴ Pro W3" charset="0"/>
                <a:cs typeface="Times"/>
              </a:rPr>
              <a:t>Teachers of all kinds are the occupation that requires a bachelor degree -- that is in the highest demand.  </a:t>
            </a:r>
          </a:p>
          <a:p>
            <a:endParaRPr lang="en-US" sz="1700" baseline="0" dirty="0" smtClean="0">
              <a:latin typeface="Times"/>
              <a:ea typeface="ヒラギノ角ゴ Pro W3" charset="0"/>
              <a:cs typeface="Times"/>
            </a:endParaRPr>
          </a:p>
          <a:p>
            <a:r>
              <a:rPr lang="en-US" sz="1700" baseline="0" dirty="0" smtClean="0">
                <a:latin typeface="Times"/>
                <a:ea typeface="ヒラギノ角ゴ Pro W3" charset="0"/>
                <a:cs typeface="Times"/>
              </a:rPr>
              <a:t>Who will teach the next generation?</a:t>
            </a:r>
          </a:p>
          <a:p>
            <a:endParaRPr lang="en-US" sz="1700" dirty="0">
              <a:latin typeface="Times"/>
              <a:ea typeface="ヒラギノ角ゴ Pro W3" charset="0"/>
              <a:cs typeface="Times"/>
            </a:endParaRP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a:t>
            </a: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Forbes recently looked at the 10 Hardest to Fill Jobs in America</a:t>
            </a:r>
          </a:p>
          <a:p>
            <a:endParaRPr lang="en-US" dirty="0">
              <a:latin typeface="Arial" charset="0"/>
              <a:ea typeface="ヒラギノ角ゴ Pro W3" charset="0"/>
              <a:cs typeface="ヒラギノ角ゴ Pro W3" charset="0"/>
            </a:endParaRP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a:t>
            </a:r>
          </a:p>
          <a:p>
            <a:r>
              <a:rPr lang="en-US" dirty="0">
                <a:latin typeface="Arial" charset="0"/>
                <a:ea typeface="ヒラギノ角ゴ Pro W3" charset="0"/>
                <a:cs typeface="ヒラギノ角ゴ Pro W3" charset="0"/>
              </a:rPr>
              <a:t>http://</a:t>
            </a:r>
            <a:r>
              <a:rPr lang="en-US" dirty="0" err="1">
                <a:latin typeface="Arial" charset="0"/>
                <a:ea typeface="ヒラギノ角ゴ Pro W3" charset="0"/>
                <a:cs typeface="ヒラギノ角ゴ Pro W3" charset="0"/>
              </a:rPr>
              <a:t>www.forbes.com</a:t>
            </a:r>
            <a:r>
              <a:rPr lang="en-US" dirty="0">
                <a:latin typeface="Arial" charset="0"/>
                <a:ea typeface="ヒラギノ角ゴ Pro W3" charset="0"/>
                <a:cs typeface="ヒラギノ角ゴ Pro W3" charset="0"/>
              </a:rPr>
              <a:t>/sites/</a:t>
            </a:r>
            <a:r>
              <a:rPr lang="en-US" dirty="0" err="1">
                <a:latin typeface="Arial" charset="0"/>
                <a:ea typeface="ヒラギノ角ゴ Pro W3" charset="0"/>
                <a:cs typeface="ヒラギノ角ゴ Pro W3" charset="0"/>
              </a:rPr>
              <a:t>jacquelynsmith</a:t>
            </a:r>
            <a:r>
              <a:rPr lang="en-US" dirty="0">
                <a:latin typeface="Arial" charset="0"/>
                <a:ea typeface="ヒラギノ角ゴ Pro W3" charset="0"/>
                <a:cs typeface="ヒラギノ角ゴ Pro W3" charset="0"/>
              </a:rPr>
              <a:t>/2013/05/28/the-10-hardest-jobs-to-fill-in-2013/</a:t>
            </a:r>
          </a:p>
        </p:txBody>
      </p:sp>
      <p:sp>
        <p:nvSpPr>
          <p:cNvPr id="9113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EC2501A1-6C12-C641-A9FB-D552B422665B}" type="slidenum">
              <a:rPr lang="en-US" sz="1300"/>
              <a:pPr/>
              <a:t>28</a:t>
            </a:fld>
            <a:endParaRPr lang="en-US" sz="130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Slide Image Placeholder 1"/>
          <p:cNvSpPr>
            <a:spLocks noGrp="1" noRot="1" noChangeAspect="1" noTextEdit="1"/>
          </p:cNvSpPr>
          <p:nvPr>
            <p:ph type="sldImg"/>
          </p:nvPr>
        </p:nvSpPr>
        <p:spPr>
          <a:ln/>
        </p:spPr>
      </p:sp>
      <p:sp>
        <p:nvSpPr>
          <p:cNvPr id="9318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700" dirty="0" smtClean="0">
                <a:latin typeface="Times"/>
                <a:ea typeface="ヒラギノ角ゴ Pro W3" charset="0"/>
                <a:cs typeface="Times"/>
              </a:rPr>
              <a:t>Mechanics are in high demand.  We depend on our cars and want them fixed fast</a:t>
            </a:r>
            <a:r>
              <a:rPr lang="en-US" sz="1700" baseline="0" dirty="0" smtClean="0">
                <a:latin typeface="Times"/>
                <a:ea typeface="ヒラギノ角ゴ Pro W3" charset="0"/>
                <a:cs typeface="Times"/>
              </a:rPr>
              <a:t> and correctly.</a:t>
            </a:r>
          </a:p>
          <a:p>
            <a:r>
              <a:rPr lang="en-US" sz="1700" baseline="0" dirty="0" smtClean="0">
                <a:latin typeface="Times"/>
                <a:ea typeface="ヒラギノ角ゴ Pro W3" charset="0"/>
                <a:cs typeface="Times"/>
              </a:rPr>
              <a:t>Top mechanics can make over $100,000 working at the large dealerships.  </a:t>
            </a:r>
          </a:p>
          <a:p>
            <a:endParaRPr lang="en-US" sz="1700" baseline="0" dirty="0" smtClean="0">
              <a:latin typeface="Times"/>
              <a:ea typeface="ヒラギノ角ゴ Pro W3" charset="0"/>
              <a:cs typeface="Times"/>
            </a:endParaRP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a:t>
            </a:r>
          </a:p>
          <a:p>
            <a:endParaRPr lang="en-US" dirty="0">
              <a:latin typeface="Arial" charset="0"/>
              <a:ea typeface="ヒラギノ角ゴ Pro W3" charset="0"/>
              <a:cs typeface="ヒラギノ角ゴ Pro W3" charset="0"/>
            </a:endParaRP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Forbes recently looked at the 10 Hardest to Fill Jobs in America</a:t>
            </a:r>
          </a:p>
          <a:p>
            <a:endParaRPr lang="en-US" dirty="0">
              <a:latin typeface="Arial" charset="0"/>
              <a:ea typeface="ヒラギノ角ゴ Pro W3" charset="0"/>
              <a:cs typeface="ヒラギノ角ゴ Pro W3" charset="0"/>
            </a:endParaRP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a:t>
            </a:r>
          </a:p>
          <a:p>
            <a:r>
              <a:rPr lang="en-US" dirty="0">
                <a:latin typeface="Arial" charset="0"/>
                <a:ea typeface="ヒラギノ角ゴ Pro W3" charset="0"/>
                <a:cs typeface="ヒラギノ角ゴ Pro W3" charset="0"/>
              </a:rPr>
              <a:t>http://</a:t>
            </a:r>
            <a:r>
              <a:rPr lang="en-US" dirty="0" err="1">
                <a:latin typeface="Arial" charset="0"/>
                <a:ea typeface="ヒラギノ角ゴ Pro W3" charset="0"/>
                <a:cs typeface="ヒラギノ角ゴ Pro W3" charset="0"/>
              </a:rPr>
              <a:t>www.forbes.com</a:t>
            </a:r>
            <a:r>
              <a:rPr lang="en-US" dirty="0">
                <a:latin typeface="Arial" charset="0"/>
                <a:ea typeface="ヒラギノ角ゴ Pro W3" charset="0"/>
                <a:cs typeface="ヒラギノ角ゴ Pro W3" charset="0"/>
              </a:rPr>
              <a:t>/sites/</a:t>
            </a:r>
            <a:r>
              <a:rPr lang="en-US" dirty="0" err="1">
                <a:latin typeface="Arial" charset="0"/>
                <a:ea typeface="ヒラギノ角ゴ Pro W3" charset="0"/>
                <a:cs typeface="ヒラギノ角ゴ Pro W3" charset="0"/>
              </a:rPr>
              <a:t>jacquelynsmith</a:t>
            </a:r>
            <a:r>
              <a:rPr lang="en-US" dirty="0">
                <a:latin typeface="Arial" charset="0"/>
                <a:ea typeface="ヒラギノ角ゴ Pro W3" charset="0"/>
                <a:cs typeface="ヒラギノ角ゴ Pro W3" charset="0"/>
              </a:rPr>
              <a:t>/2013/05/28/the-10-hardest-jobs-to-fill-in-2013/</a:t>
            </a:r>
          </a:p>
        </p:txBody>
      </p:sp>
      <p:sp>
        <p:nvSpPr>
          <p:cNvPr id="9318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616E0625-C8C6-C54B-AF88-1494B379B34C}" type="slidenum">
              <a:rPr lang="en-US" sz="1300"/>
              <a:pPr/>
              <a:t>29</a:t>
            </a:fld>
            <a:endParaRPr lang="en-US" sz="13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p:cNvSpPr txBox="1">
            <a:spLocks noGrp="1" noChangeArrowheads="1"/>
          </p:cNvSpPr>
          <p:nvPr/>
        </p:nvSpPr>
        <p:spPr bwMode="auto">
          <a:xfrm>
            <a:off x="4144963" y="9121775"/>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ECA8685C-A3C9-BE40-9533-D70993672923}" type="slidenum">
              <a:rPr lang="en-US" sz="1300"/>
              <a:pPr algn="r"/>
              <a:t>3</a:t>
            </a:fld>
            <a:endParaRPr lang="en-US" sz="1300"/>
          </a:p>
        </p:txBody>
      </p:sp>
      <p:sp>
        <p:nvSpPr>
          <p:cNvPr id="19458" name="Rectangle 2"/>
          <p:cNvSpPr>
            <a:spLocks noGrp="1" noRot="1" noChangeAspect="1" noChangeArrowheads="1" noTextEdit="1"/>
          </p:cNvSpPr>
          <p:nvPr>
            <p:ph type="sldImg"/>
          </p:nvPr>
        </p:nvSpPr>
        <p:spPr>
          <a:xfrm>
            <a:off x="1257300" y="720725"/>
            <a:ext cx="2476500" cy="1857375"/>
          </a:xfrm>
          <a:solidFill>
            <a:srgbClr val="FFFFFF"/>
          </a:solidFill>
          <a:ln/>
        </p:spPr>
      </p:sp>
      <p:sp>
        <p:nvSpPr>
          <p:cNvPr id="19459" name="Rectangle 3"/>
          <p:cNvSpPr>
            <a:spLocks noGrp="1" noChangeArrowheads="1"/>
          </p:cNvSpPr>
          <p:nvPr>
            <p:ph type="body" idx="1"/>
          </p:nvPr>
        </p:nvSpPr>
        <p:spPr>
          <a:xfrm>
            <a:off x="974725" y="2743201"/>
            <a:ext cx="5578475" cy="6378574"/>
          </a:xfrm>
          <a:solidFill>
            <a:srgbClr val="FFFFFF"/>
          </a:solidFill>
          <a:ln>
            <a:noFill/>
          </a:ln>
        </p:spPr>
        <p:txBody>
          <a:bodyPr/>
          <a:lstStyle/>
          <a:p>
            <a:r>
              <a:rPr lang="en-US" dirty="0" smtClean="0"/>
              <a:t>I pulled this line from </a:t>
            </a:r>
            <a:r>
              <a:rPr lang="en-US" dirty="0"/>
              <a:t>the </a:t>
            </a:r>
            <a:r>
              <a:rPr lang="en-US" dirty="0" smtClean="0"/>
              <a:t>North </a:t>
            </a:r>
            <a:r>
              <a:rPr lang="en-US" dirty="0"/>
              <a:t>Carolina Community College System </a:t>
            </a:r>
            <a:r>
              <a:rPr lang="en-US" dirty="0" smtClean="0"/>
              <a:t>mission statement.  </a:t>
            </a:r>
          </a:p>
          <a:p>
            <a:r>
              <a:rPr lang="en-US" dirty="0" smtClean="0"/>
              <a:t>,,,</a:t>
            </a:r>
          </a:p>
          <a:p>
            <a:r>
              <a:rPr lang="en-US" dirty="0" smtClean="0"/>
              <a:t>What does it really</a:t>
            </a:r>
            <a:r>
              <a:rPr lang="en-US" baseline="0" dirty="0" smtClean="0"/>
              <a:t> mean to be globally and multi-culturally competent?</a:t>
            </a:r>
          </a:p>
          <a:p>
            <a:endParaRPr lang="en-US" dirty="0" smtClean="0"/>
          </a:p>
          <a:p>
            <a:endParaRPr lang="en-US" dirty="0"/>
          </a:p>
          <a:p>
            <a:r>
              <a:rPr lang="en-US" dirty="0" smtClean="0"/>
              <a:t>=====</a:t>
            </a:r>
          </a:p>
          <a:p>
            <a:r>
              <a:rPr lang="en-US" dirty="0" smtClean="0"/>
              <a:t>The mission of the North Carolina Community College System is to open the door to high-quality, accessible educational opportunities that minimize barriers to post-secondary education, maximize student success, develop a globally and multi-culturally competent workforce, and improve the lives and well-being of individuals by providing:</a:t>
            </a:r>
          </a:p>
          <a:p>
            <a:r>
              <a:rPr lang="en-US" dirty="0" smtClean="0"/>
              <a:t>Education, training and retraining for the workforce including basic skills and literacy education, occupational and pre-baccalaureate programs.</a:t>
            </a:r>
          </a:p>
          <a:p>
            <a:r>
              <a:rPr lang="en-US" dirty="0" smtClean="0"/>
              <a:t>Support for economic development through services to and in partnership with business and industry and in collaboration with the University of North Carolina System and private colleges and universities.</a:t>
            </a:r>
          </a:p>
          <a:p>
            <a:r>
              <a:rPr lang="en-US" dirty="0" smtClean="0"/>
              <a:t>Services to communities and individuals which improve the quality of life.</a:t>
            </a:r>
          </a:p>
          <a:p>
            <a:endParaRPr lang="en-US" dirty="0" smtClean="0">
              <a:ea typeface="ヒラギノ角ゴ Pro W3" charset="0"/>
            </a:endParaRPr>
          </a:p>
          <a:p>
            <a:r>
              <a:rPr lang="en-US" dirty="0" smtClean="0">
                <a:ea typeface="ヒラギノ角ゴ Pro W3" charset="0"/>
              </a:rPr>
              <a:t>=======</a:t>
            </a:r>
          </a:p>
          <a:p>
            <a:r>
              <a:rPr lang="en-US" dirty="0" smtClean="0">
                <a:ea typeface="ヒラギノ角ゴ Pro W3" charset="0"/>
              </a:rPr>
              <a:t>http://</a:t>
            </a:r>
            <a:r>
              <a:rPr lang="en-US" dirty="0" err="1" smtClean="0">
                <a:ea typeface="ヒラギノ角ゴ Pro W3" charset="0"/>
              </a:rPr>
              <a:t>www.nccommunitycolleges.edu</a:t>
            </a:r>
            <a:r>
              <a:rPr lang="en-US" dirty="0" smtClean="0">
                <a:ea typeface="ヒラギノ角ゴ Pro W3" charset="0"/>
              </a:rPr>
              <a:t>/mission-history</a:t>
            </a:r>
            <a:endParaRPr lang="en-US" dirty="0">
              <a:ea typeface="ヒラギノ角ゴ Pro W3"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Slide Image Placeholder 1"/>
          <p:cNvSpPr>
            <a:spLocks noGrp="1" noRot="1" noChangeAspect="1" noTextEdit="1"/>
          </p:cNvSpPr>
          <p:nvPr>
            <p:ph type="sldImg"/>
          </p:nvPr>
        </p:nvSpPr>
        <p:spPr>
          <a:ln/>
        </p:spPr>
      </p:sp>
      <p:sp>
        <p:nvSpPr>
          <p:cNvPr id="9523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ea typeface="ヒラギノ角ゴ Pro W3" charset="0"/>
              </a:rPr>
              <a:t>Technicians are in high demand.</a:t>
            </a:r>
          </a:p>
          <a:p>
            <a:endParaRPr lang="en-US" dirty="0" smtClean="0">
              <a:ea typeface="ヒラギノ角ゴ Pro W3" charset="0"/>
            </a:endParaRPr>
          </a:p>
          <a:p>
            <a:r>
              <a:rPr lang="en-US" dirty="0" smtClean="0">
                <a:ea typeface="ヒラギノ角ゴ Pro W3" charset="0"/>
              </a:rPr>
              <a:t>This is the Science and Technology side of the STEM that we keep hearing about.</a:t>
            </a:r>
          </a:p>
          <a:p>
            <a:r>
              <a:rPr lang="en-US" dirty="0" smtClean="0">
                <a:ea typeface="ヒラギノ角ゴ Pro W3" charset="0"/>
              </a:rPr>
              <a:t> </a:t>
            </a:r>
            <a:endParaRPr lang="en-US" dirty="0">
              <a:ea typeface="ヒラギノ角ゴ Pro W3" charset="0"/>
            </a:endParaRPr>
          </a:p>
          <a:p>
            <a:r>
              <a:rPr lang="en-US" dirty="0">
                <a:latin typeface="Arial" charset="0"/>
                <a:ea typeface="ヒラギノ角ゴ Pro W3" charset="0"/>
                <a:cs typeface="ヒラギノ角ゴ Pro W3" charset="0"/>
              </a:rPr>
              <a:t>======</a:t>
            </a:r>
          </a:p>
          <a:p>
            <a:endParaRPr lang="en-US" dirty="0">
              <a:latin typeface="Arial" charset="0"/>
              <a:ea typeface="ヒラギノ角ゴ Pro W3" charset="0"/>
              <a:cs typeface="ヒラギノ角ゴ Pro W3" charset="0"/>
            </a:endParaRP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Forbes recently looked at the 10 Hardest to Fill Jobs in America</a:t>
            </a:r>
          </a:p>
          <a:p>
            <a:endParaRPr lang="en-US" dirty="0">
              <a:latin typeface="Arial" charset="0"/>
              <a:ea typeface="ヒラギノ角ゴ Pro W3" charset="0"/>
              <a:cs typeface="ヒラギノ角ゴ Pro W3" charset="0"/>
            </a:endParaRP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a:t>
            </a:r>
          </a:p>
          <a:p>
            <a:r>
              <a:rPr lang="en-US" dirty="0">
                <a:latin typeface="Arial" charset="0"/>
                <a:ea typeface="ヒラギノ角ゴ Pro W3" charset="0"/>
                <a:cs typeface="ヒラギノ角ゴ Pro W3" charset="0"/>
              </a:rPr>
              <a:t>http://</a:t>
            </a:r>
            <a:r>
              <a:rPr lang="en-US" dirty="0" err="1">
                <a:latin typeface="Arial" charset="0"/>
                <a:ea typeface="ヒラギノ角ゴ Pro W3" charset="0"/>
                <a:cs typeface="ヒラギノ角ゴ Pro W3" charset="0"/>
              </a:rPr>
              <a:t>www.forbes.com</a:t>
            </a:r>
            <a:r>
              <a:rPr lang="en-US" dirty="0">
                <a:latin typeface="Arial" charset="0"/>
                <a:ea typeface="ヒラギノ角ゴ Pro W3" charset="0"/>
                <a:cs typeface="ヒラギノ角ゴ Pro W3" charset="0"/>
              </a:rPr>
              <a:t>/sites/</a:t>
            </a:r>
            <a:r>
              <a:rPr lang="en-US" dirty="0" err="1">
                <a:latin typeface="Arial" charset="0"/>
                <a:ea typeface="ヒラギノ角ゴ Pro W3" charset="0"/>
                <a:cs typeface="ヒラギノ角ゴ Pro W3" charset="0"/>
              </a:rPr>
              <a:t>jacquelynsmith</a:t>
            </a:r>
            <a:r>
              <a:rPr lang="en-US" dirty="0">
                <a:latin typeface="Arial" charset="0"/>
                <a:ea typeface="ヒラギノ角ゴ Pro W3" charset="0"/>
                <a:cs typeface="ヒラギノ角ゴ Pro W3" charset="0"/>
              </a:rPr>
              <a:t>/2013/05/28/the-10-hardest-jobs-to-fill-in-2013/</a:t>
            </a:r>
          </a:p>
        </p:txBody>
      </p:sp>
      <p:sp>
        <p:nvSpPr>
          <p:cNvPr id="9523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F338549B-F61B-FB41-832C-34EDC3C7F533}" type="slidenum">
              <a:rPr lang="en-US" sz="1300"/>
              <a:pPr/>
              <a:t>30</a:t>
            </a:fld>
            <a:endParaRPr lang="en-US" sz="130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Slide Image Placeholder 1"/>
          <p:cNvSpPr>
            <a:spLocks noGrp="1" noRot="1" noChangeAspect="1" noTextEdit="1"/>
          </p:cNvSpPr>
          <p:nvPr>
            <p:ph type="sldImg"/>
          </p:nvPr>
        </p:nvSpPr>
        <p:spPr>
          <a:ln/>
        </p:spPr>
      </p:sp>
      <p:sp>
        <p:nvSpPr>
          <p:cNvPr id="9728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ea typeface="ヒラギノ角ゴ Pro W3" charset="0"/>
              </a:rPr>
              <a:t>Engineers</a:t>
            </a:r>
          </a:p>
          <a:p>
            <a:endParaRPr lang="en-US" dirty="0" smtClean="0">
              <a:ea typeface="ヒラギノ角ゴ Pro W3" charset="0"/>
            </a:endParaRPr>
          </a:p>
          <a:p>
            <a:r>
              <a:rPr lang="en-US" dirty="0" smtClean="0">
                <a:ea typeface="ヒラギノ角ゴ Pro W3" charset="0"/>
              </a:rPr>
              <a:t>Not just engineers who can design buildings that don’t fall down, but engineers who can think outside</a:t>
            </a:r>
            <a:r>
              <a:rPr lang="en-US" baseline="0" dirty="0" smtClean="0">
                <a:ea typeface="ヒラギノ角ゴ Pro W3" charset="0"/>
              </a:rPr>
              <a:t> the box and create something exciting and new.</a:t>
            </a:r>
          </a:p>
          <a:p>
            <a:endParaRPr lang="en-US" dirty="0">
              <a:ea typeface="ヒラギノ角ゴ Pro W3" charset="0"/>
            </a:endParaRPr>
          </a:p>
          <a:p>
            <a:endParaRPr lang="en-US" dirty="0">
              <a:ea typeface="ヒラギノ角ゴ Pro W3" charset="0"/>
            </a:endParaRPr>
          </a:p>
          <a:p>
            <a:r>
              <a:rPr lang="en-US" dirty="0">
                <a:ea typeface="ヒラギノ角ゴ Pro W3" charset="0"/>
              </a:rPr>
              <a:t>======</a:t>
            </a:r>
          </a:p>
          <a:p>
            <a:endParaRPr lang="en-US" dirty="0">
              <a:ea typeface="ヒラギノ角ゴ Pro W3" charset="0"/>
            </a:endParaRPr>
          </a:p>
          <a:p>
            <a:endParaRPr lang="en-US" dirty="0">
              <a:ea typeface="ヒラギノ角ゴ Pro W3" charset="0"/>
            </a:endParaRPr>
          </a:p>
          <a:p>
            <a:r>
              <a:rPr lang="en-US" dirty="0">
                <a:ea typeface="ヒラギノ角ゴ Pro W3" charset="0"/>
              </a:rPr>
              <a:t>Forbes recently looked at the 10 Hardest to Fill Jobs in America</a:t>
            </a:r>
          </a:p>
          <a:p>
            <a:endParaRPr lang="en-US" dirty="0">
              <a:ea typeface="ヒラギノ角ゴ Pro W3" charset="0"/>
            </a:endParaRPr>
          </a:p>
          <a:p>
            <a:endParaRPr lang="en-US" dirty="0">
              <a:ea typeface="ヒラギノ角ゴ Pro W3" charset="0"/>
            </a:endParaRPr>
          </a:p>
          <a:p>
            <a:r>
              <a:rPr lang="en-US" dirty="0">
                <a:ea typeface="ヒラギノ角ゴ Pro W3" charset="0"/>
              </a:rPr>
              <a:t>===</a:t>
            </a:r>
          </a:p>
          <a:p>
            <a:r>
              <a:rPr lang="en-US" dirty="0">
                <a:ea typeface="ヒラギノ角ゴ Pro W3" charset="0"/>
              </a:rPr>
              <a:t>http://</a:t>
            </a:r>
            <a:r>
              <a:rPr lang="en-US" dirty="0" err="1">
                <a:ea typeface="ヒラギノ角ゴ Pro W3" charset="0"/>
              </a:rPr>
              <a:t>www.forbes.com</a:t>
            </a:r>
            <a:r>
              <a:rPr lang="en-US" dirty="0">
                <a:ea typeface="ヒラギノ角ゴ Pro W3" charset="0"/>
              </a:rPr>
              <a:t>/sites/</a:t>
            </a:r>
            <a:r>
              <a:rPr lang="en-US" dirty="0" err="1">
                <a:ea typeface="ヒラギノ角ゴ Pro W3" charset="0"/>
              </a:rPr>
              <a:t>jacquelynsmith</a:t>
            </a:r>
            <a:r>
              <a:rPr lang="en-US" dirty="0">
                <a:ea typeface="ヒラギノ角ゴ Pro W3" charset="0"/>
              </a:rPr>
              <a:t>/2013/05/28/the-10-hardest-jobs-to-fill-in-2013/</a:t>
            </a:r>
          </a:p>
        </p:txBody>
      </p:sp>
      <p:sp>
        <p:nvSpPr>
          <p:cNvPr id="9728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96947D81-41ED-EF4D-9C96-08B7FE7BE11C}" type="slidenum">
              <a:rPr lang="en-US" sz="1300"/>
              <a:pPr/>
              <a:t>31</a:t>
            </a:fld>
            <a:endParaRPr lang="en-US" sz="130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Slide Image Placeholder 1"/>
          <p:cNvSpPr>
            <a:spLocks noGrp="1" noRot="1" noChangeAspect="1" noTextEdit="1"/>
          </p:cNvSpPr>
          <p:nvPr>
            <p:ph type="sldImg"/>
          </p:nvPr>
        </p:nvSpPr>
        <p:spPr>
          <a:ln/>
        </p:spPr>
      </p:sp>
      <p:sp>
        <p:nvSpPr>
          <p:cNvPr id="9933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ea typeface="ヒラギノ角ゴ Pro W3" charset="0"/>
              </a:rPr>
              <a:t>IT workers at all levels.</a:t>
            </a:r>
          </a:p>
          <a:p>
            <a:endParaRPr lang="en-US" dirty="0" smtClean="0">
              <a:ea typeface="ヒラギノ角ゴ Pro W3" charset="0"/>
            </a:endParaRPr>
          </a:p>
          <a:p>
            <a:r>
              <a:rPr lang="en-US" dirty="0" smtClean="0">
                <a:ea typeface="ヒラギノ角ゴ Pro W3" charset="0"/>
              </a:rPr>
              <a:t>Notice that we are seeing a lot of the</a:t>
            </a:r>
            <a:r>
              <a:rPr lang="en-US" baseline="0" dirty="0" smtClean="0">
                <a:ea typeface="ヒラギノ角ゴ Pro W3" charset="0"/>
              </a:rPr>
              <a:t> STEM jobs in these lists.</a:t>
            </a:r>
          </a:p>
          <a:p>
            <a:endParaRPr lang="en-US" dirty="0">
              <a:ea typeface="ヒラギノ角ゴ Pro W3" charset="0"/>
            </a:endParaRPr>
          </a:p>
          <a:p>
            <a:r>
              <a:rPr lang="en-US" dirty="0">
                <a:ea typeface="ヒラギノ角ゴ Pro W3" charset="0"/>
              </a:rPr>
              <a:t>======</a:t>
            </a:r>
          </a:p>
          <a:p>
            <a:endParaRPr lang="en-US" dirty="0">
              <a:ea typeface="ヒラギノ角ゴ Pro W3" charset="0"/>
            </a:endParaRPr>
          </a:p>
          <a:p>
            <a:endParaRPr lang="en-US" dirty="0">
              <a:ea typeface="ヒラギノ角ゴ Pro W3" charset="0"/>
            </a:endParaRPr>
          </a:p>
          <a:p>
            <a:r>
              <a:rPr lang="en-US" dirty="0">
                <a:ea typeface="ヒラギノ角ゴ Pro W3" charset="0"/>
              </a:rPr>
              <a:t>Forbes recently looked at the 10 Hardest to Fill Jobs in America</a:t>
            </a:r>
          </a:p>
          <a:p>
            <a:endParaRPr lang="en-US" dirty="0">
              <a:ea typeface="ヒラギノ角ゴ Pro W3" charset="0"/>
            </a:endParaRPr>
          </a:p>
          <a:p>
            <a:endParaRPr lang="en-US" dirty="0">
              <a:ea typeface="ヒラギノ角ゴ Pro W3" charset="0"/>
            </a:endParaRPr>
          </a:p>
          <a:p>
            <a:r>
              <a:rPr lang="en-US" dirty="0">
                <a:ea typeface="ヒラギノ角ゴ Pro W3" charset="0"/>
              </a:rPr>
              <a:t>===</a:t>
            </a:r>
          </a:p>
          <a:p>
            <a:r>
              <a:rPr lang="en-US" dirty="0">
                <a:ea typeface="ヒラギノ角ゴ Pro W3" charset="0"/>
              </a:rPr>
              <a:t>http://</a:t>
            </a:r>
            <a:r>
              <a:rPr lang="en-US" dirty="0" err="1">
                <a:ea typeface="ヒラギノ角ゴ Pro W3" charset="0"/>
              </a:rPr>
              <a:t>www.forbes.com</a:t>
            </a:r>
            <a:r>
              <a:rPr lang="en-US" dirty="0">
                <a:ea typeface="ヒラギノ角ゴ Pro W3" charset="0"/>
              </a:rPr>
              <a:t>/sites/</a:t>
            </a:r>
            <a:r>
              <a:rPr lang="en-US" dirty="0" err="1">
                <a:ea typeface="ヒラギノ角ゴ Pro W3" charset="0"/>
              </a:rPr>
              <a:t>jacquelynsmith</a:t>
            </a:r>
            <a:r>
              <a:rPr lang="en-US" dirty="0">
                <a:ea typeface="ヒラギノ角ゴ Pro W3" charset="0"/>
              </a:rPr>
              <a:t>/2013/05/28/the-10-hardest-jobs-to-fill-in-2013/</a:t>
            </a:r>
          </a:p>
        </p:txBody>
      </p:sp>
      <p:sp>
        <p:nvSpPr>
          <p:cNvPr id="9933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FB395613-BBA1-AF42-8F98-F6F4E93A4EF5}" type="slidenum">
              <a:rPr lang="en-US" sz="1300"/>
              <a:pPr/>
              <a:t>32</a:t>
            </a:fld>
            <a:endParaRPr lang="en-US" sz="130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Slide Image Placeholder 1"/>
          <p:cNvSpPr>
            <a:spLocks noGrp="1" noRot="1" noChangeAspect="1" noTextEdit="1"/>
          </p:cNvSpPr>
          <p:nvPr>
            <p:ph type="sldImg"/>
          </p:nvPr>
        </p:nvSpPr>
        <p:spPr>
          <a:ln/>
        </p:spPr>
      </p:sp>
      <p:sp>
        <p:nvSpPr>
          <p:cNvPr id="10137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ea typeface="ヒラギノ角ゴ Pro W3" charset="0"/>
              </a:rPr>
              <a:t>Sales Representatives are in high demand because businesses</a:t>
            </a:r>
            <a:r>
              <a:rPr lang="en-US" baseline="0" dirty="0" smtClean="0">
                <a:ea typeface="ヒラギノ角ゴ Pro W3" charset="0"/>
              </a:rPr>
              <a:t> need to sell their products and services.</a:t>
            </a:r>
            <a:endParaRPr lang="en-US" dirty="0" smtClean="0">
              <a:ea typeface="ヒラギノ角ゴ Pro W3" charset="0"/>
            </a:endParaRPr>
          </a:p>
          <a:p>
            <a:endParaRPr lang="en-US" dirty="0" smtClean="0">
              <a:ea typeface="ヒラギノ角ゴ Pro W3" charset="0"/>
            </a:endParaRPr>
          </a:p>
          <a:p>
            <a:endParaRPr lang="en-US" dirty="0" smtClean="0">
              <a:ea typeface="ヒラギノ角ゴ Pro W3" charset="0"/>
            </a:endParaRPr>
          </a:p>
          <a:p>
            <a:endParaRPr lang="en-US" dirty="0" smtClean="0">
              <a:ea typeface="ヒラギノ角ゴ Pro W3" charset="0"/>
            </a:endParaRPr>
          </a:p>
          <a:p>
            <a:endParaRPr lang="en-US" dirty="0">
              <a:ea typeface="ヒラギノ角ゴ Pro W3" charset="0"/>
            </a:endParaRPr>
          </a:p>
          <a:p>
            <a:r>
              <a:rPr lang="en-US" dirty="0">
                <a:ea typeface="ヒラギノ角ゴ Pro W3" charset="0"/>
              </a:rPr>
              <a:t>======</a:t>
            </a:r>
          </a:p>
          <a:p>
            <a:endParaRPr lang="en-US" dirty="0">
              <a:ea typeface="ヒラギノ角ゴ Pro W3" charset="0"/>
            </a:endParaRPr>
          </a:p>
          <a:p>
            <a:endParaRPr lang="en-US" dirty="0">
              <a:ea typeface="ヒラギノ角ゴ Pro W3" charset="0"/>
            </a:endParaRPr>
          </a:p>
          <a:p>
            <a:r>
              <a:rPr lang="en-US" dirty="0">
                <a:ea typeface="ヒラギノ角ゴ Pro W3" charset="0"/>
              </a:rPr>
              <a:t>Forbes recently looked at the 10 Hardest to Fill Jobs in America</a:t>
            </a:r>
          </a:p>
          <a:p>
            <a:endParaRPr lang="en-US" dirty="0">
              <a:ea typeface="ヒラギノ角ゴ Pro W3" charset="0"/>
            </a:endParaRPr>
          </a:p>
          <a:p>
            <a:endParaRPr lang="en-US" dirty="0">
              <a:ea typeface="ヒラギノ角ゴ Pro W3" charset="0"/>
            </a:endParaRPr>
          </a:p>
          <a:p>
            <a:r>
              <a:rPr lang="en-US" dirty="0">
                <a:ea typeface="ヒラギノ角ゴ Pro W3" charset="0"/>
              </a:rPr>
              <a:t>===</a:t>
            </a:r>
          </a:p>
          <a:p>
            <a:r>
              <a:rPr lang="en-US" dirty="0">
                <a:ea typeface="ヒラギノ角ゴ Pro W3" charset="0"/>
              </a:rPr>
              <a:t>http://</a:t>
            </a:r>
            <a:r>
              <a:rPr lang="en-US" dirty="0" err="1">
                <a:ea typeface="ヒラギノ角ゴ Pro W3" charset="0"/>
              </a:rPr>
              <a:t>www.forbes.com</a:t>
            </a:r>
            <a:r>
              <a:rPr lang="en-US" dirty="0">
                <a:ea typeface="ヒラギノ角ゴ Pro W3" charset="0"/>
              </a:rPr>
              <a:t>/sites/</a:t>
            </a:r>
            <a:r>
              <a:rPr lang="en-US" dirty="0" err="1">
                <a:ea typeface="ヒラギノ角ゴ Pro W3" charset="0"/>
              </a:rPr>
              <a:t>jacquelynsmith</a:t>
            </a:r>
            <a:r>
              <a:rPr lang="en-US" dirty="0">
                <a:ea typeface="ヒラギノ角ゴ Pro W3" charset="0"/>
              </a:rPr>
              <a:t>/2013/05/28/the-10-hardest-jobs-to-fill-in-2013/</a:t>
            </a:r>
          </a:p>
        </p:txBody>
      </p:sp>
      <p:sp>
        <p:nvSpPr>
          <p:cNvPr id="10137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2015479E-A864-0A43-B3F0-05B54562F849}" type="slidenum">
              <a:rPr lang="en-US" sz="1300"/>
              <a:pPr/>
              <a:t>33</a:t>
            </a:fld>
            <a:endParaRPr lang="en-US" sz="130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Slide Image Placeholder 1"/>
          <p:cNvSpPr>
            <a:spLocks noGrp="1" noRot="1" noChangeAspect="1" noTextEdit="1"/>
          </p:cNvSpPr>
          <p:nvPr>
            <p:ph type="sldImg"/>
          </p:nvPr>
        </p:nvSpPr>
        <p:spPr>
          <a:ln/>
        </p:spPr>
      </p:sp>
      <p:sp>
        <p:nvSpPr>
          <p:cNvPr id="10342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ea typeface="ヒラギノ角ゴ Pro W3" charset="0"/>
              </a:rPr>
              <a:t>One reason that skilled trades are in high demand is because years</a:t>
            </a:r>
            <a:r>
              <a:rPr lang="en-US" baseline="0" dirty="0" smtClean="0">
                <a:ea typeface="ヒラギノ角ゴ Pro W3" charset="0"/>
              </a:rPr>
              <a:t> ago we started discouraging kids from going into blue-collar jobs. </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ea typeface="ヒラギノ角ゴ Pro W3" charset="0"/>
              </a:rPr>
              <a:t>And now that we are coming out of the recession, --  the building boom is set to begin with no one to do the work.</a:t>
            </a:r>
            <a:endParaRPr lang="en-US" baseline="0" dirty="0" smtClean="0">
              <a:ea typeface="ヒラギノ角ゴ Pro W3" charset="0"/>
            </a:endParaRPr>
          </a:p>
          <a:p>
            <a:endParaRPr lang="en-US" dirty="0" smtClean="0">
              <a:ea typeface="ヒラギノ角ゴ Pro W3" charset="0"/>
            </a:endParaRPr>
          </a:p>
          <a:p>
            <a:endParaRPr lang="en-US" dirty="0" smtClean="0">
              <a:ea typeface="ヒラギノ角ゴ Pro W3" charset="0"/>
            </a:endParaRPr>
          </a:p>
          <a:p>
            <a:endParaRPr lang="en-US" dirty="0">
              <a:ea typeface="ヒラギノ角ゴ Pro W3" charset="0"/>
            </a:endParaRPr>
          </a:p>
          <a:p>
            <a:r>
              <a:rPr lang="en-US" dirty="0">
                <a:ea typeface="ヒラギノ角ゴ Pro W3" charset="0"/>
              </a:rPr>
              <a:t>======</a:t>
            </a:r>
          </a:p>
          <a:p>
            <a:endParaRPr lang="en-US" dirty="0">
              <a:ea typeface="ヒラギノ角ゴ Pro W3" charset="0"/>
            </a:endParaRPr>
          </a:p>
          <a:p>
            <a:endParaRPr lang="en-US" dirty="0">
              <a:ea typeface="ヒラギノ角ゴ Pro W3" charset="0"/>
            </a:endParaRPr>
          </a:p>
          <a:p>
            <a:r>
              <a:rPr lang="en-US" dirty="0">
                <a:ea typeface="ヒラギノ角ゴ Pro W3" charset="0"/>
              </a:rPr>
              <a:t>Forbes recently looked at the 10 Hardest to Fill Jobs in America</a:t>
            </a:r>
          </a:p>
          <a:p>
            <a:endParaRPr lang="en-US" dirty="0">
              <a:ea typeface="ヒラギノ角ゴ Pro W3" charset="0"/>
            </a:endParaRPr>
          </a:p>
          <a:p>
            <a:endParaRPr lang="en-US" dirty="0">
              <a:ea typeface="ヒラギノ角ゴ Pro W3" charset="0"/>
            </a:endParaRPr>
          </a:p>
          <a:p>
            <a:r>
              <a:rPr lang="en-US" dirty="0">
                <a:ea typeface="ヒラギノ角ゴ Pro W3" charset="0"/>
              </a:rPr>
              <a:t>===</a:t>
            </a:r>
          </a:p>
          <a:p>
            <a:r>
              <a:rPr lang="en-US" dirty="0">
                <a:ea typeface="ヒラギノ角ゴ Pro W3" charset="0"/>
              </a:rPr>
              <a:t>http://</a:t>
            </a:r>
            <a:r>
              <a:rPr lang="en-US" dirty="0" err="1">
                <a:ea typeface="ヒラギノ角ゴ Pro W3" charset="0"/>
              </a:rPr>
              <a:t>www.forbes.com</a:t>
            </a:r>
            <a:r>
              <a:rPr lang="en-US" dirty="0">
                <a:ea typeface="ヒラギノ角ゴ Pro W3" charset="0"/>
              </a:rPr>
              <a:t>/sites/</a:t>
            </a:r>
            <a:r>
              <a:rPr lang="en-US" dirty="0" err="1">
                <a:ea typeface="ヒラギノ角ゴ Pro W3" charset="0"/>
              </a:rPr>
              <a:t>jacquelynsmith</a:t>
            </a:r>
            <a:r>
              <a:rPr lang="en-US" dirty="0">
                <a:ea typeface="ヒラギノ角ゴ Pro W3" charset="0"/>
              </a:rPr>
              <a:t>/2013/05/28/the-10-hardest-jobs-to-fill-in-2013/</a:t>
            </a:r>
          </a:p>
        </p:txBody>
      </p:sp>
      <p:sp>
        <p:nvSpPr>
          <p:cNvPr id="10342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3299937B-E6E2-D147-A62C-295DBAF56E06}" type="slidenum">
              <a:rPr lang="en-US" sz="1300"/>
              <a:pPr/>
              <a:t>34</a:t>
            </a:fld>
            <a:endParaRPr lang="en-US" sz="130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Slide Image Placeholder 1"/>
          <p:cNvSpPr>
            <a:spLocks noGrp="1" noRot="1" noChangeAspect="1"/>
          </p:cNvSpPr>
          <p:nvPr>
            <p:ph type="sldImg"/>
          </p:nvPr>
        </p:nvSpPr>
        <p:spPr>
          <a:ln/>
        </p:spPr>
      </p:sp>
      <p:sp>
        <p:nvSpPr>
          <p:cNvPr id="10547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ea typeface="ヒラギノ角ゴ Pro W3" charset="0"/>
              </a:rPr>
              <a:t>You’ve heard about the cloud … Now someone has to maintain it and keep it going</a:t>
            </a:r>
            <a:r>
              <a:rPr lang="en-US" dirty="0" smtClean="0">
                <a:ea typeface="ヒラギノ角ゴ Pro W3" charset="0"/>
              </a:rPr>
              <a:t>.</a:t>
            </a:r>
          </a:p>
          <a:p>
            <a:endParaRPr lang="en-US" dirty="0" smtClean="0">
              <a:ea typeface="ヒラギノ角ゴ Pro W3" charset="0"/>
            </a:endParaRPr>
          </a:p>
          <a:p>
            <a:r>
              <a:rPr lang="en-US" dirty="0" smtClean="0">
                <a:ea typeface="ヒラギノ角ゴ Pro W3" charset="0"/>
              </a:rPr>
              <a:t>I found this list of Top Ten Job Titles that Didn’t Exist Five Years Ago.</a:t>
            </a:r>
          </a:p>
          <a:p>
            <a:endParaRPr lang="en-US" dirty="0" smtClean="0">
              <a:ea typeface="ヒラギノ角ゴ Pro W3" charset="0"/>
            </a:endParaRPr>
          </a:p>
          <a:p>
            <a:r>
              <a:rPr lang="en-US" dirty="0" smtClean="0">
                <a:ea typeface="ヒラギノ角ゴ Pro W3" charset="0"/>
              </a:rPr>
              <a:t>My dad spent</a:t>
            </a:r>
            <a:r>
              <a:rPr lang="en-US" baseline="0" dirty="0" smtClean="0">
                <a:ea typeface="ヒラギノ角ゴ Pro W3" charset="0"/>
              </a:rPr>
              <a:t> his whole career working on clouds, but then he was a meteorologist.  The clouds have changed.</a:t>
            </a:r>
            <a:endParaRPr lang="en-US" dirty="0">
              <a:ea typeface="ヒラギノ角ゴ Pro W3" charset="0"/>
            </a:endParaRPr>
          </a:p>
          <a:p>
            <a:endParaRPr lang="en-US" dirty="0">
              <a:ea typeface="ヒラギノ角ゴ Pro W3" charset="0"/>
            </a:endParaRPr>
          </a:p>
          <a:p>
            <a:endParaRPr lang="en-US" dirty="0">
              <a:ea typeface="ヒラギノ角ゴ Pro W3" charset="0"/>
            </a:endParaRPr>
          </a:p>
          <a:p>
            <a:endParaRPr lang="en-US" dirty="0">
              <a:ea typeface="ヒラギノ角ゴ Pro W3" charset="0"/>
            </a:endParaRPr>
          </a:p>
          <a:p>
            <a:endParaRPr lang="en-US" dirty="0">
              <a:ea typeface="ヒラギノ角ゴ Pro W3" charset="0"/>
            </a:endParaRPr>
          </a:p>
          <a:p>
            <a:r>
              <a:rPr lang="en-US" dirty="0">
                <a:ea typeface="ヒラギノ角ゴ Pro W3" charset="0"/>
              </a:rPr>
              <a:t>=====</a:t>
            </a:r>
          </a:p>
          <a:p>
            <a:r>
              <a:rPr lang="en-US" dirty="0">
                <a:ea typeface="ヒラギノ角ゴ Pro W3" charset="0"/>
              </a:rPr>
              <a:t>http://</a:t>
            </a:r>
            <a:r>
              <a:rPr lang="en-US" dirty="0" err="1">
                <a:ea typeface="ヒラギノ角ゴ Pro W3" charset="0"/>
              </a:rPr>
              <a:t>talent.linkedin.com</a:t>
            </a:r>
            <a:r>
              <a:rPr lang="en-US" dirty="0">
                <a:ea typeface="ヒラギノ角ゴ Pro W3" charset="0"/>
              </a:rPr>
              <a:t>/blog/</a:t>
            </a:r>
            <a:r>
              <a:rPr lang="en-US" dirty="0" err="1">
                <a:ea typeface="ヒラギノ角ゴ Pro W3" charset="0"/>
              </a:rPr>
              <a:t>index.php</a:t>
            </a:r>
            <a:r>
              <a:rPr lang="en-US" dirty="0">
                <a:ea typeface="ヒラギノ角ゴ Pro W3" charset="0"/>
              </a:rPr>
              <a:t>/2014/01/top-10-job-titles-that-didnt-exist-5-years-ago-infographic</a:t>
            </a:r>
          </a:p>
          <a:p>
            <a:endParaRPr lang="en-US" dirty="0">
              <a:ea typeface="ヒラギノ角ゴ Pro W3" charset="0"/>
            </a:endParaRPr>
          </a:p>
          <a:p>
            <a:r>
              <a:rPr lang="en-US" dirty="0">
                <a:ea typeface="ヒラギノ角ゴ Pro W3" charset="0"/>
              </a:rPr>
              <a:t>Top 10 Job Titles That Didn’t Exist 5 Years Ago</a:t>
            </a:r>
          </a:p>
          <a:p>
            <a:endParaRPr lang="en-US" dirty="0">
              <a:ea typeface="ヒラギノ角ゴ Pro W3" charset="0"/>
            </a:endParaRPr>
          </a:p>
          <a:p>
            <a:r>
              <a:rPr lang="en-US" dirty="0">
                <a:ea typeface="ヒラギノ角ゴ Pro W3" charset="0"/>
              </a:rPr>
              <a:t>Methodological details: We counted the frequencies of all English words and phrases used in job titles that were held in 2013 and compared the results to job titles that were held in 2008. We then took the top titles that saw the largest growth in frequency in that 5 year period and ranked them by their relative size in 2013. “Big data” and “cloud services” were the root phrases used to determine frequencies for “big data architect” and “cloud services manager” (which had many permutations, e.g. “big data architect/analyst/engineer” etc.). For simplicity’s sake, the titles you see above were used as examples. Data is current as of November 26, 2013.</a:t>
            </a:r>
          </a:p>
        </p:txBody>
      </p:sp>
      <p:sp>
        <p:nvSpPr>
          <p:cNvPr id="10547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DDCF7B4C-0FF4-6C41-91ED-5F8FD57EA949}" type="slidenum">
              <a:rPr lang="en-US" sz="1200"/>
              <a:pPr/>
              <a:t>35</a:t>
            </a:fld>
            <a:endParaRPr lang="en-US" sz="120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Slide Image Placeholder 1"/>
          <p:cNvSpPr>
            <a:spLocks noGrp="1" noRot="1" noChangeAspect="1"/>
          </p:cNvSpPr>
          <p:nvPr>
            <p:ph type="sldImg"/>
          </p:nvPr>
        </p:nvSpPr>
        <p:spPr>
          <a:ln/>
        </p:spPr>
      </p:sp>
      <p:sp>
        <p:nvSpPr>
          <p:cNvPr id="10752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65200"/>
            <a:r>
              <a:rPr lang="en-US" dirty="0">
                <a:ea typeface="ヒラギノ角ゴ Pro W3" charset="0"/>
              </a:rPr>
              <a:t>Someone needs to take all that data we’ve collected and turn it into information.  </a:t>
            </a:r>
          </a:p>
          <a:p>
            <a:pPr defTabSz="965200"/>
            <a:r>
              <a:rPr lang="en-US" dirty="0">
                <a:ea typeface="ヒラギノ角ゴ Pro W3" charset="0"/>
              </a:rPr>
              <a:t>That’s the Data Scientist.</a:t>
            </a:r>
          </a:p>
          <a:p>
            <a:pPr defTabSz="965200"/>
            <a:endParaRPr lang="en-US" dirty="0">
              <a:ea typeface="ヒラギノ角ゴ Pro W3" charset="0"/>
            </a:endParaRPr>
          </a:p>
          <a:p>
            <a:pPr defTabSz="965200"/>
            <a:endParaRPr lang="en-US" dirty="0">
              <a:ea typeface="ヒラギノ角ゴ Pro W3" charset="0"/>
            </a:endParaRPr>
          </a:p>
          <a:p>
            <a:pPr defTabSz="965200"/>
            <a:endParaRPr lang="en-US" dirty="0">
              <a:ea typeface="ヒラギノ角ゴ Pro W3" charset="0"/>
            </a:endParaRPr>
          </a:p>
          <a:p>
            <a:pPr defTabSz="965200"/>
            <a:endParaRPr lang="en-US" dirty="0">
              <a:ea typeface="ヒラギノ角ゴ Pro W3" charset="0"/>
            </a:endParaRPr>
          </a:p>
          <a:p>
            <a:pPr defTabSz="965200"/>
            <a:r>
              <a:rPr lang="en-US" dirty="0">
                <a:ea typeface="ヒラギノ角ゴ Pro W3" charset="0"/>
              </a:rPr>
              <a:t>=====</a:t>
            </a:r>
          </a:p>
          <a:p>
            <a:pPr defTabSz="965200"/>
            <a:r>
              <a:rPr lang="en-US" dirty="0">
                <a:ea typeface="ヒラギノ角ゴ Pro W3" charset="0"/>
              </a:rPr>
              <a:t>http://</a:t>
            </a:r>
            <a:r>
              <a:rPr lang="en-US" dirty="0" err="1">
                <a:ea typeface="ヒラギノ角ゴ Pro W3" charset="0"/>
              </a:rPr>
              <a:t>talent.linkedin.com</a:t>
            </a:r>
            <a:r>
              <a:rPr lang="en-US" dirty="0">
                <a:ea typeface="ヒラギノ角ゴ Pro W3" charset="0"/>
              </a:rPr>
              <a:t>/blog/</a:t>
            </a:r>
            <a:r>
              <a:rPr lang="en-US" dirty="0" err="1">
                <a:ea typeface="ヒラギノ角ゴ Pro W3" charset="0"/>
              </a:rPr>
              <a:t>index.php</a:t>
            </a:r>
            <a:r>
              <a:rPr lang="en-US" dirty="0">
                <a:ea typeface="ヒラギノ角ゴ Pro W3" charset="0"/>
              </a:rPr>
              <a:t>/2014/01/top-10-job-titles-that-didnt-exist-5-years-ago-infographic</a:t>
            </a:r>
          </a:p>
          <a:p>
            <a:pPr defTabSz="965200"/>
            <a:endParaRPr lang="en-US" dirty="0">
              <a:ea typeface="ヒラギノ角ゴ Pro W3" charset="0"/>
            </a:endParaRPr>
          </a:p>
          <a:p>
            <a:pPr defTabSz="965200"/>
            <a:r>
              <a:rPr lang="en-US" dirty="0">
                <a:ea typeface="ヒラギノ角ゴ Pro W3" charset="0"/>
              </a:rPr>
              <a:t>Top 10 Job Titles That Didn’t Exist 5 Years Ago</a:t>
            </a:r>
          </a:p>
          <a:p>
            <a:pPr defTabSz="965200"/>
            <a:endParaRPr lang="en-US" dirty="0">
              <a:ea typeface="ヒラギノ角ゴ Pro W3" charset="0"/>
            </a:endParaRPr>
          </a:p>
          <a:p>
            <a:pPr defTabSz="965200"/>
            <a:r>
              <a:rPr lang="en-US" dirty="0">
                <a:ea typeface="ヒラギノ角ゴ Pro W3" charset="0"/>
              </a:rPr>
              <a:t>Methodological details: We counted the frequencies of all English words and phrases used in job titles that were held in 2013 and compared the results to job titles that were held in 2008. We then took the top titles that saw the largest growth in frequency in that 5 year period and ranked them by their relative size in 2013. “Big data” and “cloud services” were the root phrases used to determine frequencies for “big data architect” and “cloud services manager” (which had many permutations, e.g. “big data architect/analyst/engineer” etc.). For simplicity’s sake, the titles you see above were used as examples. Data is current as of November 26, 2013.</a:t>
            </a:r>
          </a:p>
        </p:txBody>
      </p:sp>
      <p:sp>
        <p:nvSpPr>
          <p:cNvPr id="10752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F533C95B-F72F-C941-A7AC-DA1A684C82F3}" type="slidenum">
              <a:rPr lang="en-US" sz="1200"/>
              <a:pPr/>
              <a:t>36</a:t>
            </a:fld>
            <a:endParaRPr lang="en-US" sz="120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Slide Image Placeholder 1"/>
          <p:cNvSpPr>
            <a:spLocks noGrp="1" noRot="1" noChangeAspect="1"/>
          </p:cNvSpPr>
          <p:nvPr>
            <p:ph type="sldImg"/>
          </p:nvPr>
        </p:nvSpPr>
        <p:spPr>
          <a:ln/>
        </p:spPr>
      </p:sp>
      <p:sp>
        <p:nvSpPr>
          <p:cNvPr id="10957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ea typeface="ヒラギノ角ゴ Pro W3" charset="0"/>
              </a:rPr>
              <a:t>Look!  It’s a high demand job that does </a:t>
            </a:r>
            <a:r>
              <a:rPr lang="en-US" u="sng" dirty="0">
                <a:ea typeface="ヒラギノ角ゴ Pro W3" charset="0"/>
              </a:rPr>
              <a:t>not</a:t>
            </a:r>
            <a:r>
              <a:rPr lang="en-US" dirty="0">
                <a:ea typeface="ヒラギノ角ゴ Pro W3" charset="0"/>
              </a:rPr>
              <a:t> require a </a:t>
            </a:r>
            <a:r>
              <a:rPr lang="en-US" u="sng" dirty="0">
                <a:ea typeface="ヒラギノ角ゴ Pro W3" charset="0"/>
              </a:rPr>
              <a:t>computer</a:t>
            </a:r>
            <a:r>
              <a:rPr lang="en-US" dirty="0">
                <a:ea typeface="ヒラギノ角ゴ Pro W3" charset="0"/>
              </a:rPr>
              <a:t>!</a:t>
            </a:r>
          </a:p>
          <a:p>
            <a:endParaRPr lang="en-US" dirty="0">
              <a:ea typeface="ヒラギノ角ゴ Pro W3" charset="0"/>
            </a:endParaRPr>
          </a:p>
          <a:p>
            <a:r>
              <a:rPr lang="en-US" dirty="0">
                <a:ea typeface="ヒラギノ角ゴ Pro W3" charset="0"/>
              </a:rPr>
              <a:t>Raise your hand if you </a:t>
            </a:r>
            <a:r>
              <a:rPr lang="en-US" dirty="0" err="1">
                <a:ea typeface="ヒラギノ角ゴ Pro W3" charset="0"/>
              </a:rPr>
              <a:t>Zumba</a:t>
            </a:r>
            <a:r>
              <a:rPr lang="en-US" dirty="0" smtClean="0">
                <a:ea typeface="ヒラギノ角ゴ Pro W3" charset="0"/>
              </a:rPr>
              <a:t>.</a:t>
            </a:r>
          </a:p>
          <a:p>
            <a:endParaRPr lang="en-US" dirty="0">
              <a:ea typeface="ヒラギノ角ゴ Pro W3" charset="0"/>
            </a:endParaRPr>
          </a:p>
          <a:p>
            <a:r>
              <a:rPr lang="en-US" dirty="0" smtClean="0">
                <a:ea typeface="ヒラギノ角ゴ Pro W3" charset="0"/>
              </a:rPr>
              <a:t>Sometimes we need to get away from our computers for a little while, and that’s why Zumba instructors are in high demand.</a:t>
            </a:r>
            <a:endParaRPr lang="en-US" dirty="0">
              <a:ea typeface="ヒラギノ角ゴ Pro W3" charset="0"/>
            </a:endParaRPr>
          </a:p>
          <a:p>
            <a:endParaRPr lang="en-US" dirty="0">
              <a:ea typeface="ヒラギノ角ゴ Pro W3" charset="0"/>
            </a:endParaRPr>
          </a:p>
          <a:p>
            <a:endParaRPr lang="en-US" dirty="0">
              <a:ea typeface="ヒラギノ角ゴ Pro W3" charset="0"/>
            </a:endParaRPr>
          </a:p>
          <a:p>
            <a:r>
              <a:rPr lang="en-US" dirty="0">
                <a:ea typeface="ヒラギノ角ゴ Pro W3" charset="0"/>
              </a:rPr>
              <a:t>=====</a:t>
            </a:r>
          </a:p>
          <a:p>
            <a:r>
              <a:rPr lang="en-US" dirty="0">
                <a:ea typeface="ヒラギノ角ゴ Pro W3" charset="0"/>
              </a:rPr>
              <a:t>http://</a:t>
            </a:r>
            <a:r>
              <a:rPr lang="en-US" dirty="0" err="1">
                <a:ea typeface="ヒラギノ角ゴ Pro W3" charset="0"/>
              </a:rPr>
              <a:t>talent.linkedin.com</a:t>
            </a:r>
            <a:r>
              <a:rPr lang="en-US" dirty="0">
                <a:ea typeface="ヒラギノ角ゴ Pro W3" charset="0"/>
              </a:rPr>
              <a:t>/blog/</a:t>
            </a:r>
            <a:r>
              <a:rPr lang="en-US" dirty="0" err="1">
                <a:ea typeface="ヒラギノ角ゴ Pro W3" charset="0"/>
              </a:rPr>
              <a:t>index.php</a:t>
            </a:r>
            <a:r>
              <a:rPr lang="en-US" dirty="0">
                <a:ea typeface="ヒラギノ角ゴ Pro W3" charset="0"/>
              </a:rPr>
              <a:t>/2014/01/top-10-job-titles-that-didnt-exist-5-years-ago-infographic</a:t>
            </a:r>
          </a:p>
          <a:p>
            <a:endParaRPr lang="en-US" dirty="0">
              <a:ea typeface="ヒラギノ角ゴ Pro W3" charset="0"/>
            </a:endParaRPr>
          </a:p>
          <a:p>
            <a:r>
              <a:rPr lang="en-US" dirty="0">
                <a:ea typeface="ヒラギノ角ゴ Pro W3" charset="0"/>
              </a:rPr>
              <a:t>Top 10 Job Titles That Didn’t Exist 5 Years Ago</a:t>
            </a:r>
          </a:p>
          <a:p>
            <a:endParaRPr lang="en-US" dirty="0">
              <a:ea typeface="ヒラギノ角ゴ Pro W3" charset="0"/>
            </a:endParaRPr>
          </a:p>
          <a:p>
            <a:r>
              <a:rPr lang="en-US" dirty="0">
                <a:ea typeface="ヒラギノ角ゴ Pro W3" charset="0"/>
              </a:rPr>
              <a:t>Methodological details: We counted the frequencies of all English words and phrases used in job titles that were held in 2013 and compared the results to job titles that were held in 2008. We then took the top titles that saw the largest growth in frequency in that 5 year period and ranked them by their relative size in 2013. “Big data” and “cloud services” were the root phrases used to determine frequencies for “big data architect” and “cloud services manager” (which had many permutations, e.g. “big data architect/analyst/engineer” etc.). For simplicity’s sake, the titles you see above were used as examples. Data is current as of November 26, 2013.</a:t>
            </a:r>
          </a:p>
        </p:txBody>
      </p:sp>
      <p:sp>
        <p:nvSpPr>
          <p:cNvPr id="10957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B6EF91FD-388F-4248-9790-B37AD612BB9A}" type="slidenum">
              <a:rPr lang="en-US" sz="1200"/>
              <a:pPr/>
              <a:t>37</a:t>
            </a:fld>
            <a:endParaRPr lang="en-US" sz="120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Slide Image Placeholder 1"/>
          <p:cNvSpPr>
            <a:spLocks noGrp="1" noRot="1" noChangeAspect="1"/>
          </p:cNvSpPr>
          <p:nvPr>
            <p:ph type="sldImg"/>
          </p:nvPr>
        </p:nvSpPr>
        <p:spPr>
          <a:ln/>
        </p:spPr>
      </p:sp>
      <p:sp>
        <p:nvSpPr>
          <p:cNvPr id="11161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ea typeface="ヒラギノ角ゴ Pro W3" charset="0"/>
              </a:rPr>
              <a:t>The Apple iPhone has been around for 7 years --- now the competition is heating up. </a:t>
            </a:r>
          </a:p>
          <a:p>
            <a:endParaRPr lang="en-US" dirty="0">
              <a:ea typeface="ヒラギノ角ゴ Pro W3" charset="0"/>
            </a:endParaRPr>
          </a:p>
          <a:p>
            <a:r>
              <a:rPr lang="en-US" dirty="0">
                <a:ea typeface="ヒラギノ角ゴ Pro W3" charset="0"/>
              </a:rPr>
              <a:t>Someone needs to write the code for these smart phone aps that we can’t live without.</a:t>
            </a:r>
          </a:p>
          <a:p>
            <a:endParaRPr lang="en-US" dirty="0">
              <a:ea typeface="ヒラギノ角ゴ Pro W3" charset="0"/>
            </a:endParaRPr>
          </a:p>
          <a:p>
            <a:endParaRPr lang="en-US" dirty="0">
              <a:ea typeface="ヒラギノ角ゴ Pro W3" charset="0"/>
            </a:endParaRPr>
          </a:p>
          <a:p>
            <a:endParaRPr lang="en-US" dirty="0">
              <a:ea typeface="ヒラギノ角ゴ Pro W3" charset="0"/>
            </a:endParaRPr>
          </a:p>
          <a:p>
            <a:r>
              <a:rPr lang="en-US" dirty="0">
                <a:ea typeface="ヒラギノ角ゴ Pro W3" charset="0"/>
              </a:rPr>
              <a:t>=====</a:t>
            </a:r>
          </a:p>
          <a:p>
            <a:r>
              <a:rPr lang="en-US" dirty="0">
                <a:ea typeface="ヒラギノ角ゴ Pro W3" charset="0"/>
              </a:rPr>
              <a:t>http://</a:t>
            </a:r>
            <a:r>
              <a:rPr lang="en-US" dirty="0" err="1">
                <a:ea typeface="ヒラギノ角ゴ Pro W3" charset="0"/>
              </a:rPr>
              <a:t>talent.linkedin.com</a:t>
            </a:r>
            <a:r>
              <a:rPr lang="en-US" dirty="0">
                <a:ea typeface="ヒラギノ角ゴ Pro W3" charset="0"/>
              </a:rPr>
              <a:t>/blog/</a:t>
            </a:r>
            <a:r>
              <a:rPr lang="en-US" dirty="0" err="1">
                <a:ea typeface="ヒラギノ角ゴ Pro W3" charset="0"/>
              </a:rPr>
              <a:t>index.php</a:t>
            </a:r>
            <a:r>
              <a:rPr lang="en-US" dirty="0">
                <a:ea typeface="ヒラギノ角ゴ Pro W3" charset="0"/>
              </a:rPr>
              <a:t>/2014/01/top-10-job-titles-that-didnt-exist-5-years-ago-infographic</a:t>
            </a:r>
          </a:p>
          <a:p>
            <a:endParaRPr lang="en-US" dirty="0">
              <a:ea typeface="ヒラギノ角ゴ Pro W3" charset="0"/>
            </a:endParaRPr>
          </a:p>
          <a:p>
            <a:r>
              <a:rPr lang="en-US" dirty="0">
                <a:ea typeface="ヒラギノ角ゴ Pro W3" charset="0"/>
              </a:rPr>
              <a:t>Top 10 Job Titles That Didn’t Exist 5 Years Ago</a:t>
            </a:r>
          </a:p>
          <a:p>
            <a:endParaRPr lang="en-US" dirty="0">
              <a:ea typeface="ヒラギノ角ゴ Pro W3" charset="0"/>
            </a:endParaRPr>
          </a:p>
          <a:p>
            <a:r>
              <a:rPr lang="en-US" dirty="0">
                <a:ea typeface="ヒラギノ角ゴ Pro W3" charset="0"/>
              </a:rPr>
              <a:t>Methodological details: We counted the frequencies of all English words and phrases used in job titles that were held in 2013 and compared the results to job titles that were held in 2008. We then took the top titles that saw the largest growth in frequency in that 5 year period and ranked them by their relative size in 2013. “Big data” and “cloud services” were the root phrases used to determine frequencies for “big data architect” and “cloud services manager” (which had many permutations, e.g. “big data architect/analyst/engineer” etc.). For simplicity’s sake, the titles you see above were used as examples. Data is current as of November 26, 2013.</a:t>
            </a:r>
          </a:p>
        </p:txBody>
      </p:sp>
      <p:sp>
        <p:nvSpPr>
          <p:cNvPr id="11161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25ACAB04-1522-8644-B129-D2841266D676}" type="slidenum">
              <a:rPr lang="en-US" sz="1200"/>
              <a:pPr/>
              <a:t>38</a:t>
            </a:fld>
            <a:endParaRPr lang="en-US" sz="120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Slide Image Placeholder 1"/>
          <p:cNvSpPr>
            <a:spLocks noGrp="1" noRot="1" noChangeAspect="1"/>
          </p:cNvSpPr>
          <p:nvPr>
            <p:ph type="sldImg"/>
          </p:nvPr>
        </p:nvSpPr>
        <p:spPr>
          <a:ln/>
        </p:spPr>
      </p:sp>
      <p:sp>
        <p:nvSpPr>
          <p:cNvPr id="11366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ea typeface="ヒラギノ角ゴ Pro W3" charset="0"/>
              </a:rPr>
              <a:t>I believe the most recession-proof jobs that pay well are the “assisting-type” jobs in </a:t>
            </a:r>
            <a:r>
              <a:rPr lang="en-US" dirty="0" smtClean="0">
                <a:ea typeface="ヒラギノ角ゴ Pro W3" charset="0"/>
              </a:rPr>
              <a:t>healthcare</a:t>
            </a:r>
            <a:r>
              <a:rPr lang="en-US" dirty="0">
                <a:ea typeface="ヒラギノ角ゴ Pro W3" charset="0"/>
              </a:rPr>
              <a:t>.  </a:t>
            </a:r>
          </a:p>
          <a:p>
            <a:endParaRPr lang="en-US" dirty="0">
              <a:ea typeface="ヒラギノ角ゴ Pro W3" charset="0"/>
            </a:endParaRPr>
          </a:p>
          <a:p>
            <a:r>
              <a:rPr lang="en-US" dirty="0">
                <a:ea typeface="ヒラギノ角ゴ Pro W3" charset="0"/>
              </a:rPr>
              <a:t>That includes the dental hygienists and dental assistants, surgical technologists, medical assistants, </a:t>
            </a:r>
            <a:r>
              <a:rPr lang="en-US" dirty="0" smtClean="0">
                <a:ea typeface="ヒラギノ角ゴ Pro W3" charset="0"/>
              </a:rPr>
              <a:t>sonographers, </a:t>
            </a:r>
            <a:r>
              <a:rPr lang="en-US" dirty="0">
                <a:ea typeface="ヒラギノ角ゴ Pro W3" charset="0"/>
              </a:rPr>
              <a:t>and many others.</a:t>
            </a:r>
          </a:p>
          <a:p>
            <a:r>
              <a:rPr lang="en-US" dirty="0">
                <a:ea typeface="ヒラギノ角ゴ Pro W3" charset="0"/>
              </a:rPr>
              <a:t>These are the folks that are assisting the medical doctors.  </a:t>
            </a:r>
          </a:p>
          <a:p>
            <a:endParaRPr lang="en-US" dirty="0">
              <a:ea typeface="ヒラギノ角ゴ Pro W3" charset="0"/>
            </a:endParaRPr>
          </a:p>
          <a:p>
            <a:r>
              <a:rPr lang="en-US" dirty="0">
                <a:ea typeface="ヒラギノ角ゴ Pro W3" charset="0"/>
              </a:rPr>
              <a:t>All of these jobs are in high </a:t>
            </a:r>
            <a:r>
              <a:rPr lang="en-US" dirty="0" smtClean="0">
                <a:ea typeface="ヒラギノ角ゴ Pro W3" charset="0"/>
              </a:rPr>
              <a:t>demand, </a:t>
            </a:r>
            <a:r>
              <a:rPr lang="en-US" dirty="0">
                <a:ea typeface="ヒラギノ角ゴ Pro W3" charset="0"/>
              </a:rPr>
              <a:t>and will be until the baby boomers die off.  </a:t>
            </a:r>
          </a:p>
          <a:p>
            <a:r>
              <a:rPr lang="en-US" u="sng" dirty="0">
                <a:ea typeface="ヒラギノ角ゴ Pro W3" charset="0"/>
              </a:rPr>
              <a:t>And</a:t>
            </a:r>
            <a:r>
              <a:rPr lang="en-US" dirty="0">
                <a:ea typeface="ヒラギノ角ゴ Pro W3" charset="0"/>
              </a:rPr>
              <a:t> at that time we will need more </a:t>
            </a:r>
            <a:r>
              <a:rPr lang="en-US" u="sng" dirty="0">
                <a:ea typeface="ヒラギノ角ゴ Pro W3" charset="0"/>
              </a:rPr>
              <a:t>mortician</a:t>
            </a:r>
            <a:r>
              <a:rPr lang="en-US" dirty="0">
                <a:ea typeface="ヒラギノ角ゴ Pro W3" charset="0"/>
              </a:rPr>
              <a:t> assistants.</a:t>
            </a:r>
          </a:p>
          <a:p>
            <a:endParaRPr lang="en-US" dirty="0">
              <a:ea typeface="ヒラギノ角ゴ Pro W3" charset="0"/>
            </a:endParaRPr>
          </a:p>
          <a:p>
            <a:endParaRPr lang="en-US" dirty="0">
              <a:ea typeface="ヒラギノ角ゴ Pro W3" charset="0"/>
            </a:endParaRPr>
          </a:p>
          <a:p>
            <a:endParaRPr lang="en-US" dirty="0">
              <a:ea typeface="ヒラギノ角ゴ Pro W3" charset="0"/>
            </a:endParaRPr>
          </a:p>
          <a:p>
            <a:r>
              <a:rPr lang="en-US" dirty="0">
                <a:ea typeface="ヒラギノ角ゴ Pro W3" charset="0"/>
              </a:rPr>
              <a:t>=====</a:t>
            </a:r>
          </a:p>
          <a:p>
            <a:r>
              <a:rPr lang="en-US" dirty="0">
                <a:ea typeface="ヒラギノ角ゴ Pro W3" charset="0"/>
              </a:rPr>
              <a:t>http://</a:t>
            </a:r>
            <a:r>
              <a:rPr lang="en-US" dirty="0" err="1">
                <a:ea typeface="ヒラギノ角ゴ Pro W3" charset="0"/>
              </a:rPr>
              <a:t>www.businessinsider.com</a:t>
            </a:r>
            <a:r>
              <a:rPr lang="en-US" dirty="0">
                <a:ea typeface="ヒラギノ角ゴ Pro W3" charset="0"/>
              </a:rPr>
              <a:t>/best-health-care-jobs-2013-12</a:t>
            </a:r>
          </a:p>
          <a:p>
            <a:r>
              <a:rPr lang="en-US" dirty="0">
                <a:ea typeface="ヒラギノ角ゴ Pro W3" charset="0"/>
              </a:rPr>
              <a:t>The 12 Best Jobs In The Booming American Health Care Industry</a:t>
            </a:r>
          </a:p>
          <a:p>
            <a:endParaRPr lang="en-US" dirty="0">
              <a:ea typeface="ヒラギノ角ゴ Pro W3" charset="0"/>
            </a:endParaRPr>
          </a:p>
          <a:p>
            <a:r>
              <a:rPr lang="en-US" dirty="0">
                <a:ea typeface="ヒラギノ角ゴ Pro W3" charset="0"/>
              </a:rPr>
              <a:t>To find out which jobs offer the best opportunities in health care, job search site </a:t>
            </a:r>
            <a:r>
              <a:rPr lang="en-US" dirty="0" err="1">
                <a:ea typeface="ヒラギノ角ゴ Pro W3" charset="0"/>
              </a:rPr>
              <a:t>CareerCast</a:t>
            </a:r>
            <a:r>
              <a:rPr lang="en-US" dirty="0">
                <a:ea typeface="ヒラギノ角ゴ Pro W3" charset="0"/>
              </a:rPr>
              <a:t> analyzed survey data that weighed stress, physical demands, and both the current and future employment outlook of 200 occupations.</a:t>
            </a:r>
          </a:p>
          <a:p>
            <a:endParaRPr lang="en-US" dirty="0">
              <a:ea typeface="ヒラギノ角ゴ Pro W3" charset="0"/>
            </a:endParaRPr>
          </a:p>
          <a:p>
            <a:r>
              <a:rPr lang="en-US" dirty="0">
                <a:ea typeface="ヒラギノ角ゴ Pro W3" charset="0"/>
              </a:rPr>
              <a:t>"What's similar for the jobs on this list, with the exception of biomedical engineer, is that they work individually one-on-one with another person," Tony Lee, publisher at </a:t>
            </a:r>
            <a:r>
              <a:rPr lang="en-US" dirty="0" err="1">
                <a:ea typeface="ヒラギノ角ゴ Pro W3" charset="0"/>
              </a:rPr>
              <a:t>CareerCast.com</a:t>
            </a:r>
            <a:r>
              <a:rPr lang="en-US" dirty="0">
                <a:ea typeface="ヒラギノ角ゴ Pro W3" charset="0"/>
              </a:rPr>
              <a:t>, tells Business Insider. "When you're working with someone else, the job satisfaction is pretty high because you see someone often and they're giving you feedback, as opposed to having very few people thanking you."</a:t>
            </a:r>
          </a:p>
          <a:p>
            <a:endParaRPr lang="en-US" dirty="0">
              <a:ea typeface="ヒラギノ角ゴ Pro W3" charset="0"/>
            </a:endParaRPr>
          </a:p>
          <a:p>
            <a:r>
              <a:rPr lang="en-US" dirty="0">
                <a:ea typeface="ヒラギノ角ゴ Pro W3" charset="0"/>
              </a:rPr>
              <a:t>Lee predicts that the need for these professionals will last for years to come. "Baby boomers are entering retirement, and as our body ages, the type of medical professionals that are needed to help people deal with that are going to be in greater demand."</a:t>
            </a:r>
          </a:p>
          <a:p>
            <a:endParaRPr lang="en-US" dirty="0">
              <a:ea typeface="ヒラギノ角ゴ Pro W3" charset="0"/>
            </a:endParaRPr>
          </a:p>
          <a:p>
            <a:r>
              <a:rPr lang="en-US" dirty="0">
                <a:ea typeface="ヒラギノ角ゴ Pro W3" charset="0"/>
              </a:rPr>
              <a:t>The overall score for each job takes into account the pay; hiring outlook; stress; emotional factors, including the level of competitiveness and degree of public contact; and physical demands, such as stamina required and work conditions, that normally come with a job. Once the categories are combined, a lower overall score signals that the job is more desirable to employees.</a:t>
            </a:r>
          </a:p>
          <a:p>
            <a:endParaRPr lang="en-US" dirty="0">
              <a:ea typeface="ヒラギノ角ゴ Pro W3" charset="0"/>
            </a:endParaRPr>
          </a:p>
          <a:p>
            <a:endParaRPr lang="en-US" dirty="0">
              <a:ea typeface="ヒラギノ角ゴ Pro W3" charset="0"/>
            </a:endParaRPr>
          </a:p>
        </p:txBody>
      </p:sp>
      <p:sp>
        <p:nvSpPr>
          <p:cNvPr id="11366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35543A3B-1BDC-1B4C-8F4F-7F00185DF7ED}" type="slidenum">
              <a:rPr lang="en-US" sz="1200"/>
              <a:pPr/>
              <a:t>39</a:t>
            </a:fld>
            <a:endParaRPr lang="en-US" sz="12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p:cNvSpPr txBox="1">
            <a:spLocks noGrp="1" noChangeArrowheads="1"/>
          </p:cNvSpPr>
          <p:nvPr/>
        </p:nvSpPr>
        <p:spPr bwMode="auto">
          <a:xfrm>
            <a:off x="4144963" y="9121775"/>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ECA8685C-A3C9-BE40-9533-D70993672923}" type="slidenum">
              <a:rPr lang="en-US" sz="1300"/>
              <a:pPr algn="r"/>
              <a:t>4</a:t>
            </a:fld>
            <a:endParaRPr lang="en-US" sz="1300"/>
          </a:p>
        </p:txBody>
      </p:sp>
      <p:sp>
        <p:nvSpPr>
          <p:cNvPr id="19458" name="Rectangle 2"/>
          <p:cNvSpPr>
            <a:spLocks noGrp="1" noRot="1" noChangeAspect="1" noChangeArrowheads="1" noTextEdit="1"/>
          </p:cNvSpPr>
          <p:nvPr>
            <p:ph type="sldImg"/>
          </p:nvPr>
        </p:nvSpPr>
        <p:spPr>
          <a:xfrm>
            <a:off x="1257300" y="720725"/>
            <a:ext cx="2476500" cy="1857375"/>
          </a:xfrm>
          <a:solidFill>
            <a:srgbClr val="FFFFFF"/>
          </a:solidFill>
          <a:ln/>
        </p:spPr>
      </p:sp>
      <p:sp>
        <p:nvSpPr>
          <p:cNvPr id="19459" name="Rectangle 3"/>
          <p:cNvSpPr>
            <a:spLocks noGrp="1" noChangeArrowheads="1"/>
          </p:cNvSpPr>
          <p:nvPr>
            <p:ph type="body" idx="1"/>
          </p:nvPr>
        </p:nvSpPr>
        <p:spPr>
          <a:xfrm>
            <a:off x="974725" y="2743200"/>
            <a:ext cx="5654675" cy="6618287"/>
          </a:xfrm>
          <a:solidFill>
            <a:srgbClr val="FFFFFF"/>
          </a:solidFill>
          <a:ln>
            <a:noFill/>
          </a:ln>
        </p:spPr>
        <p:txBody>
          <a:bodyPr/>
          <a:lstStyle/>
          <a:p>
            <a:r>
              <a:rPr lang="en-US" dirty="0" smtClean="0">
                <a:ea typeface="ヒラギノ角ゴ Pro W3" charset="0"/>
              </a:rPr>
              <a:t>And here is the simplified version of our state school board mission.</a:t>
            </a:r>
            <a:endParaRPr lang="en-US" dirty="0">
              <a:ea typeface="ヒラギノ角ゴ Pro W3" charset="0"/>
            </a:endParaRPr>
          </a:p>
          <a:p>
            <a:r>
              <a:rPr lang="en-US" dirty="0" smtClean="0">
                <a:ea typeface="ヒラギノ角ゴ Pro W3" charset="0"/>
              </a:rPr>
              <a:t>It does not matter whether you are working</a:t>
            </a:r>
            <a:r>
              <a:rPr lang="en-US" baseline="0" dirty="0" smtClean="0">
                <a:ea typeface="ヒラギノ角ゴ Pro W3" charset="0"/>
              </a:rPr>
              <a:t> with high school students</a:t>
            </a:r>
            <a:r>
              <a:rPr lang="en-US" dirty="0">
                <a:ea typeface="ヒラギノ角ゴ Pro W3" charset="0"/>
              </a:rPr>
              <a:t> </a:t>
            </a:r>
            <a:r>
              <a:rPr lang="en-US" baseline="0" dirty="0" smtClean="0">
                <a:ea typeface="ヒラギノ角ゴ Pro W3" charset="0"/>
              </a:rPr>
              <a:t>or adults, </a:t>
            </a:r>
            <a:r>
              <a:rPr lang="en-US" u="sng" dirty="0" smtClean="0">
                <a:ea typeface="ヒラギノ角ゴ Pro W3" charset="0"/>
              </a:rPr>
              <a:t>Everyone</a:t>
            </a:r>
            <a:r>
              <a:rPr lang="en-US" dirty="0" smtClean="0">
                <a:ea typeface="ヒラギノ角ゴ Pro W3" charset="0"/>
              </a:rPr>
              <a:t> must</a:t>
            </a:r>
            <a:r>
              <a:rPr lang="en-US" baseline="0" dirty="0" smtClean="0">
                <a:ea typeface="ヒラギノ角ゴ Pro W3" charset="0"/>
              </a:rPr>
              <a:t> be</a:t>
            </a:r>
            <a:r>
              <a:rPr lang="en-US" dirty="0" smtClean="0">
                <a:ea typeface="ヒラギノ角ゴ Pro W3" charset="0"/>
              </a:rPr>
              <a:t> </a:t>
            </a:r>
            <a:r>
              <a:rPr lang="en-US" dirty="0">
                <a:ea typeface="ヒラギノ角ゴ Pro W3" charset="0"/>
              </a:rPr>
              <a:t>career</a:t>
            </a:r>
            <a:r>
              <a:rPr lang="en-US" dirty="0" smtClean="0">
                <a:ea typeface="ヒラギノ角ゴ Pro W3" charset="0"/>
              </a:rPr>
              <a:t>, college</a:t>
            </a:r>
            <a:r>
              <a:rPr lang="en-US" dirty="0">
                <a:ea typeface="ヒラギノ角ゴ Pro W3" charset="0"/>
              </a:rPr>
              <a:t>, and citizenship ready.</a:t>
            </a:r>
          </a:p>
          <a:p>
            <a:endParaRPr lang="en-US" dirty="0">
              <a:ea typeface="ヒラギノ角ゴ Pro W3" charset="0"/>
            </a:endParaRPr>
          </a:p>
          <a:p>
            <a:r>
              <a:rPr lang="en-US" dirty="0">
                <a:ea typeface="ヒラギノ角ゴ Pro W3" charset="0"/>
              </a:rPr>
              <a:t>Notice the “</a:t>
            </a:r>
            <a:r>
              <a:rPr lang="en-US" u="sng" dirty="0">
                <a:ea typeface="ヒラギノ角ゴ Pro W3" charset="0"/>
              </a:rPr>
              <a:t>and</a:t>
            </a:r>
            <a:r>
              <a:rPr lang="en-US" dirty="0">
                <a:ea typeface="ヒラギノ角ゴ Pro W3" charset="0"/>
              </a:rPr>
              <a:t>.”  That means </a:t>
            </a:r>
            <a:r>
              <a:rPr lang="en-US" dirty="0" smtClean="0">
                <a:ea typeface="ヒラギノ角ゴ Pro W3" charset="0"/>
              </a:rPr>
              <a:t>we recognize that </a:t>
            </a:r>
            <a:r>
              <a:rPr lang="en-US" u="sng" dirty="0" smtClean="0">
                <a:ea typeface="ヒラギノ角ゴ Pro W3" charset="0"/>
              </a:rPr>
              <a:t>everyone</a:t>
            </a:r>
            <a:r>
              <a:rPr lang="en-US" dirty="0" smtClean="0">
                <a:ea typeface="ヒラギノ角ゴ Pro W3" charset="0"/>
              </a:rPr>
              <a:t> needs</a:t>
            </a:r>
            <a:r>
              <a:rPr lang="en-US" baseline="0" dirty="0" smtClean="0">
                <a:ea typeface="ヒラギノ角ゴ Pro W3" charset="0"/>
              </a:rPr>
              <a:t> </a:t>
            </a:r>
            <a:r>
              <a:rPr lang="en-US" dirty="0" smtClean="0">
                <a:ea typeface="ヒラギノ角ゴ Pro W3" charset="0"/>
              </a:rPr>
              <a:t>to </a:t>
            </a:r>
            <a:r>
              <a:rPr lang="en-US" dirty="0">
                <a:ea typeface="ヒラギノ角ゴ Pro W3" charset="0"/>
              </a:rPr>
              <a:t>be ready for </a:t>
            </a:r>
            <a:r>
              <a:rPr lang="en-US" u="sng" dirty="0">
                <a:ea typeface="ヒラギノ角ゴ Pro W3" charset="0"/>
              </a:rPr>
              <a:t>all</a:t>
            </a:r>
            <a:r>
              <a:rPr lang="en-US" dirty="0">
                <a:ea typeface="ヒラギノ角ゴ Pro W3" charset="0"/>
              </a:rPr>
              <a:t> three.  </a:t>
            </a:r>
            <a:endParaRPr lang="en-US" dirty="0" smtClean="0">
              <a:ea typeface="ヒラギノ角ゴ Pro W3" charset="0"/>
            </a:endParaRPr>
          </a:p>
          <a:p>
            <a:r>
              <a:rPr lang="en-US" u="sng" dirty="0" smtClean="0">
                <a:ea typeface="ヒラギノ角ゴ Pro W3" charset="0"/>
              </a:rPr>
              <a:t>Career</a:t>
            </a:r>
            <a:r>
              <a:rPr lang="en-US" dirty="0" smtClean="0">
                <a:ea typeface="ヒラギノ角ゴ Pro W3" charset="0"/>
              </a:rPr>
              <a:t> ready means</a:t>
            </a:r>
            <a:r>
              <a:rPr lang="en-US" baseline="0" dirty="0" smtClean="0">
                <a:ea typeface="ヒラギノ角ゴ Pro W3" charset="0"/>
              </a:rPr>
              <a:t> they have the technical skills and soft skills for</a:t>
            </a:r>
            <a:r>
              <a:rPr lang="en-US" dirty="0" smtClean="0">
                <a:ea typeface="ヒラギノ角ゴ Pro W3" charset="0"/>
              </a:rPr>
              <a:t> which</a:t>
            </a:r>
            <a:r>
              <a:rPr lang="en-US" baseline="0" dirty="0" smtClean="0">
                <a:ea typeface="ヒラギノ角ゴ Pro W3" charset="0"/>
              </a:rPr>
              <a:t> the employer is looking, and they are ready to </a:t>
            </a:r>
            <a:r>
              <a:rPr lang="en-US" u="sng" baseline="0" dirty="0" smtClean="0">
                <a:ea typeface="ヒラギノ角ゴ Pro W3" charset="0"/>
              </a:rPr>
              <a:t>get </a:t>
            </a:r>
            <a:r>
              <a:rPr lang="en-US" baseline="0" dirty="0" smtClean="0">
                <a:ea typeface="ヒラギノ角ゴ Pro W3" charset="0"/>
              </a:rPr>
              <a:t>and </a:t>
            </a:r>
            <a:r>
              <a:rPr lang="en-US" u="sng" baseline="0" dirty="0" smtClean="0">
                <a:ea typeface="ヒラギノ角ゴ Pro W3" charset="0"/>
              </a:rPr>
              <a:t>keep</a:t>
            </a:r>
            <a:r>
              <a:rPr lang="en-US" baseline="0" dirty="0" smtClean="0">
                <a:ea typeface="ヒラギノ角ゴ Pro W3" charset="0"/>
              </a:rPr>
              <a:t> the job.</a:t>
            </a:r>
          </a:p>
          <a:p>
            <a:r>
              <a:rPr lang="en-US" baseline="0" dirty="0" smtClean="0">
                <a:ea typeface="ヒラギノ角ゴ Pro W3" charset="0"/>
              </a:rPr>
              <a:t>I have been saying for </a:t>
            </a:r>
            <a:r>
              <a:rPr lang="en-US" dirty="0" smtClean="0">
                <a:ea typeface="ヒラギノ角ゴ Pro W3" charset="0"/>
              </a:rPr>
              <a:t>many </a:t>
            </a:r>
            <a:r>
              <a:rPr lang="en-US" baseline="0" dirty="0" smtClean="0">
                <a:ea typeface="ヒラギノ角ゴ Pro W3" charset="0"/>
              </a:rPr>
              <a:t>years that “College ready” does </a:t>
            </a:r>
            <a:r>
              <a:rPr lang="en-US" u="sng" baseline="0" dirty="0" smtClean="0">
                <a:ea typeface="ヒラギノ角ゴ Pro W3" charset="0"/>
              </a:rPr>
              <a:t>not</a:t>
            </a:r>
            <a:r>
              <a:rPr lang="en-US" baseline="0" dirty="0" smtClean="0">
                <a:ea typeface="ヒラギノ角ゴ Pro W3" charset="0"/>
              </a:rPr>
              <a:t> mean that everyone needs a four-year college degree.  It means life-long learning.  The learning does not stop after high school graduation.  </a:t>
            </a:r>
          </a:p>
          <a:p>
            <a:r>
              <a:rPr lang="en-US" baseline="0" dirty="0" smtClean="0">
                <a:ea typeface="ヒラギノ角ゴ Pro W3" charset="0"/>
              </a:rPr>
              <a:t>With the ever-changing world in which we live, everyone must continuously learn to keep up with the latest in your chosen profession.</a:t>
            </a:r>
          </a:p>
          <a:p>
            <a:endParaRPr lang="en-US" dirty="0">
              <a:ea typeface="ヒラギノ角ゴ Pro W3" charset="0"/>
            </a:endParaRPr>
          </a:p>
          <a:p>
            <a:r>
              <a:rPr lang="en-US" dirty="0">
                <a:ea typeface="ヒラギノ角ゴ Pro W3" charset="0"/>
              </a:rPr>
              <a:t>Today I</a:t>
            </a:r>
            <a:r>
              <a:rPr lang="ja-JP" altLang="en-US" dirty="0">
                <a:ea typeface="ヒラギノ角ゴ Pro W3" charset="0"/>
              </a:rPr>
              <a:t>’</a:t>
            </a:r>
            <a:r>
              <a:rPr lang="en-US" altLang="ja-JP" dirty="0">
                <a:ea typeface="ヒラギノ角ゴ Pro W3" charset="0"/>
              </a:rPr>
              <a:t>m </a:t>
            </a:r>
            <a:r>
              <a:rPr lang="en-US" altLang="ja-JP" dirty="0" smtClean="0">
                <a:ea typeface="ヒラギノ角ゴ Pro W3" charset="0"/>
              </a:rPr>
              <a:t>focusing on </a:t>
            </a:r>
            <a:r>
              <a:rPr lang="en-US" altLang="ja-JP" dirty="0">
                <a:ea typeface="ヒラギノ角ゴ Pro W3" charset="0"/>
              </a:rPr>
              <a:t>the Career-Ready part.</a:t>
            </a:r>
          </a:p>
          <a:p>
            <a:endParaRPr lang="en-US" dirty="0">
              <a:ea typeface="ヒラギノ角ゴ Pro W3" charset="0"/>
            </a:endParaRPr>
          </a:p>
          <a:p>
            <a:endParaRPr lang="en-US" dirty="0">
              <a:ea typeface="ヒラギノ角ゴ Pro W3" charset="0"/>
            </a:endParaRPr>
          </a:p>
          <a:p>
            <a:endParaRPr lang="en-US" dirty="0">
              <a:ea typeface="ヒラギノ角ゴ Pro W3" charset="0"/>
            </a:endParaRPr>
          </a:p>
          <a:p>
            <a:endParaRPr lang="en-US" dirty="0">
              <a:ea typeface="ヒラギノ角ゴ Pro W3" charset="0"/>
            </a:endParaRPr>
          </a:p>
          <a:p>
            <a:r>
              <a:rPr lang="en-US" dirty="0">
                <a:ea typeface="ヒラギノ角ゴ Pro W3" charset="0"/>
              </a:rPr>
              <a:t>===</a:t>
            </a:r>
          </a:p>
          <a:p>
            <a:r>
              <a:rPr lang="en-US" dirty="0">
                <a:ea typeface="ヒラギノ角ゴ Pro W3" charset="0"/>
              </a:rPr>
              <a:t>http://</a:t>
            </a:r>
            <a:r>
              <a:rPr lang="en-US" dirty="0" err="1">
                <a:ea typeface="ヒラギノ角ゴ Pro W3" charset="0"/>
              </a:rPr>
              <a:t>legislative.ncpublicschools.gov</a:t>
            </a:r>
            <a:r>
              <a:rPr lang="en-US" dirty="0">
                <a:ea typeface="ヒラギノ角ゴ Pro W3" charset="0"/>
              </a:rPr>
              <a:t>/resources-for-legislation/2012/20120608-sup-howmeasure.pdf</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Slide Image Placeholder 1"/>
          <p:cNvSpPr>
            <a:spLocks noGrp="1" noRot="1" noChangeAspect="1"/>
          </p:cNvSpPr>
          <p:nvPr>
            <p:ph type="sldImg"/>
          </p:nvPr>
        </p:nvSpPr>
        <p:spPr>
          <a:ln/>
        </p:spPr>
      </p:sp>
      <p:sp>
        <p:nvSpPr>
          <p:cNvPr id="11571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ea typeface="ヒラギノ角ゴ Pro W3" charset="0"/>
              </a:rPr>
              <a:t>New forms of engineering emerge every year.  </a:t>
            </a:r>
          </a:p>
          <a:p>
            <a:endParaRPr lang="en-US" dirty="0">
              <a:ea typeface="ヒラギノ角ゴ Pro W3" charset="0"/>
            </a:endParaRPr>
          </a:p>
          <a:p>
            <a:r>
              <a:rPr lang="en-US" dirty="0">
                <a:ea typeface="ヒラギノ角ゴ Pro W3" charset="0"/>
              </a:rPr>
              <a:t>The Biomedical Engineer combines engineering principals with medicine and biology to create better healthcare for all of us.  </a:t>
            </a:r>
          </a:p>
          <a:p>
            <a:endParaRPr lang="en-US" dirty="0">
              <a:ea typeface="ヒラギノ角ゴ Pro W3" charset="0"/>
            </a:endParaRPr>
          </a:p>
          <a:p>
            <a:r>
              <a:rPr lang="en-US" dirty="0">
                <a:ea typeface="ヒラギノ角ゴ Pro W3" charset="0"/>
              </a:rPr>
              <a:t>And as you saw at the beginning of this </a:t>
            </a:r>
            <a:r>
              <a:rPr lang="en-US" dirty="0" smtClean="0">
                <a:ea typeface="ヒラギノ角ゴ Pro W3" charset="0"/>
              </a:rPr>
              <a:t>presentation, </a:t>
            </a:r>
            <a:r>
              <a:rPr lang="en-US" dirty="0">
                <a:ea typeface="ヒラギノ角ゴ Pro W3" charset="0"/>
              </a:rPr>
              <a:t>Biomedical Engineer is the </a:t>
            </a:r>
            <a:r>
              <a:rPr lang="en-US" dirty="0" smtClean="0">
                <a:ea typeface="ヒラギノ角ゴ Pro W3" charset="0"/>
              </a:rPr>
              <a:t>fastest </a:t>
            </a:r>
            <a:r>
              <a:rPr lang="en-US" dirty="0">
                <a:ea typeface="ヒラギノ角ゴ Pro W3" charset="0"/>
              </a:rPr>
              <a:t>growing occupation by </a:t>
            </a:r>
            <a:r>
              <a:rPr lang="en-US" u="sng" dirty="0">
                <a:ea typeface="ヒラギノ角ゴ Pro W3" charset="0"/>
              </a:rPr>
              <a:t>percentage</a:t>
            </a:r>
            <a:r>
              <a:rPr lang="en-US" dirty="0">
                <a:ea typeface="ヒラギノ角ゴ Pro W3" charset="0"/>
              </a:rPr>
              <a:t> </a:t>
            </a:r>
            <a:r>
              <a:rPr lang="en-US" dirty="0" smtClean="0">
                <a:ea typeface="ヒラギノ角ゴ Pro W3" charset="0"/>
              </a:rPr>
              <a:t>growth in North</a:t>
            </a:r>
            <a:r>
              <a:rPr lang="en-US" baseline="0" dirty="0" smtClean="0">
                <a:ea typeface="ヒラギノ角ゴ Pro W3" charset="0"/>
              </a:rPr>
              <a:t> Carolina, with </a:t>
            </a:r>
            <a:r>
              <a:rPr lang="en-US" dirty="0" smtClean="0">
                <a:ea typeface="ヒラギノ角ゴ Pro W3" charset="0"/>
              </a:rPr>
              <a:t>a 90 </a:t>
            </a:r>
            <a:r>
              <a:rPr lang="en-US" dirty="0">
                <a:ea typeface="ヒラギノ角ゴ Pro W3" charset="0"/>
              </a:rPr>
              <a:t>percent  </a:t>
            </a:r>
            <a:r>
              <a:rPr lang="en-US" baseline="0" dirty="0" smtClean="0">
                <a:ea typeface="ヒラギノ角ゴ Pro W3" charset="0"/>
              </a:rPr>
              <a:t>projected increase in positions over the ten-year projection period.</a:t>
            </a:r>
            <a:endParaRPr lang="en-US" dirty="0">
              <a:ea typeface="ヒラギノ角ゴ Pro W3" charset="0"/>
            </a:endParaRPr>
          </a:p>
          <a:p>
            <a:endParaRPr lang="en-US" dirty="0">
              <a:ea typeface="ヒラギノ角ゴ Pro W3" charset="0"/>
            </a:endParaRPr>
          </a:p>
          <a:p>
            <a:endParaRPr lang="en-US" dirty="0">
              <a:ea typeface="ヒラギノ角ゴ Pro W3" charset="0"/>
            </a:endParaRPr>
          </a:p>
          <a:p>
            <a:endParaRPr lang="en-US" dirty="0">
              <a:ea typeface="ヒラギノ角ゴ Pro W3" charset="0"/>
            </a:endParaRPr>
          </a:p>
          <a:p>
            <a:r>
              <a:rPr lang="en-US" dirty="0">
                <a:ea typeface="ヒラギノ角ゴ Pro W3" charset="0"/>
              </a:rPr>
              <a:t>=====</a:t>
            </a:r>
          </a:p>
          <a:p>
            <a:r>
              <a:rPr lang="en-US" dirty="0">
                <a:ea typeface="ヒラギノ角ゴ Pro W3" charset="0"/>
              </a:rPr>
              <a:t>http://</a:t>
            </a:r>
            <a:r>
              <a:rPr lang="en-US" dirty="0" err="1">
                <a:ea typeface="ヒラギノ角ゴ Pro W3" charset="0"/>
              </a:rPr>
              <a:t>www.businessinsider.com</a:t>
            </a:r>
            <a:r>
              <a:rPr lang="en-US" dirty="0">
                <a:ea typeface="ヒラギノ角ゴ Pro W3" charset="0"/>
              </a:rPr>
              <a:t>/best-health-care-jobs-2013-12</a:t>
            </a:r>
          </a:p>
          <a:p>
            <a:r>
              <a:rPr lang="en-US" dirty="0">
                <a:ea typeface="ヒラギノ角ゴ Pro W3" charset="0"/>
              </a:rPr>
              <a:t>The 12 Best Jobs In The Booming American Health Care Industry</a:t>
            </a:r>
          </a:p>
          <a:p>
            <a:endParaRPr lang="en-US" dirty="0">
              <a:ea typeface="ヒラギノ角ゴ Pro W3" charset="0"/>
            </a:endParaRPr>
          </a:p>
          <a:p>
            <a:r>
              <a:rPr lang="en-US" dirty="0">
                <a:ea typeface="ヒラギノ角ゴ Pro W3" charset="0"/>
              </a:rPr>
              <a:t>To find out which jobs offer the best opportunities in health care, job search site </a:t>
            </a:r>
            <a:r>
              <a:rPr lang="en-US" dirty="0" err="1">
                <a:ea typeface="ヒラギノ角ゴ Pro W3" charset="0"/>
              </a:rPr>
              <a:t>CareerCast</a:t>
            </a:r>
            <a:r>
              <a:rPr lang="en-US" dirty="0">
                <a:ea typeface="ヒラギノ角ゴ Pro W3" charset="0"/>
              </a:rPr>
              <a:t> analyzed survey data that weighed stress, physical demands, and both the current and future employment outlook of 200 occupations.</a:t>
            </a:r>
          </a:p>
          <a:p>
            <a:endParaRPr lang="en-US" dirty="0">
              <a:ea typeface="ヒラギノ角ゴ Pro W3" charset="0"/>
            </a:endParaRPr>
          </a:p>
          <a:p>
            <a:r>
              <a:rPr lang="en-US" dirty="0">
                <a:ea typeface="ヒラギノ角ゴ Pro W3" charset="0"/>
              </a:rPr>
              <a:t>"What's similar for the jobs on this list, with the exception of biomedical engineer, is that they work individually one-on-one with another person," Tony Lee, publisher at </a:t>
            </a:r>
            <a:r>
              <a:rPr lang="en-US" dirty="0" err="1">
                <a:ea typeface="ヒラギノ角ゴ Pro W3" charset="0"/>
              </a:rPr>
              <a:t>CareerCast.com</a:t>
            </a:r>
            <a:r>
              <a:rPr lang="en-US" dirty="0">
                <a:ea typeface="ヒラギノ角ゴ Pro W3" charset="0"/>
              </a:rPr>
              <a:t>, tells Business Insider. "When you're working with someone else, the job satisfaction is pretty high because you see someone often and they're giving you feedback, as opposed to having very few people thanking you."</a:t>
            </a:r>
          </a:p>
          <a:p>
            <a:endParaRPr lang="en-US" dirty="0">
              <a:ea typeface="ヒラギノ角ゴ Pro W3" charset="0"/>
            </a:endParaRPr>
          </a:p>
          <a:p>
            <a:r>
              <a:rPr lang="en-US" dirty="0">
                <a:ea typeface="ヒラギノ角ゴ Pro W3" charset="0"/>
              </a:rPr>
              <a:t>Lee predicts that the need for these professionals will last for years to come. "Baby boomers are entering retirement, and as our body ages, the type of medical professionals that are needed to help people deal with that are going to be in greater demand."</a:t>
            </a:r>
          </a:p>
          <a:p>
            <a:endParaRPr lang="en-US" dirty="0">
              <a:ea typeface="ヒラギノ角ゴ Pro W3" charset="0"/>
            </a:endParaRPr>
          </a:p>
          <a:p>
            <a:r>
              <a:rPr lang="en-US" dirty="0">
                <a:ea typeface="ヒラギノ角ゴ Pro W3" charset="0"/>
              </a:rPr>
              <a:t>The overall score for each job takes into account the pay; hiring outlook; stress; emotional factors, including the level of competitiveness and degree of public contact; and physical demands, such as stamina required and work conditions, that normally come with a job. Once the categories are combined, a lower overall score signals that the job is more desirable to employees.</a:t>
            </a:r>
          </a:p>
          <a:p>
            <a:endParaRPr lang="en-US" dirty="0">
              <a:ea typeface="ヒラギノ角ゴ Pro W3" charset="0"/>
            </a:endParaRPr>
          </a:p>
          <a:p>
            <a:r>
              <a:rPr lang="en-US" dirty="0">
                <a:ea typeface="ヒラギノ角ゴ Pro W3" charset="0"/>
              </a:rPr>
              <a:t>Definition:  http://</a:t>
            </a:r>
            <a:r>
              <a:rPr lang="en-US" dirty="0" err="1">
                <a:ea typeface="ヒラギノ角ゴ Pro W3" charset="0"/>
              </a:rPr>
              <a:t>en.wikipedia.org</a:t>
            </a:r>
            <a:r>
              <a:rPr lang="en-US" dirty="0">
                <a:ea typeface="ヒラギノ角ゴ Pro W3" charset="0"/>
              </a:rPr>
              <a:t>/wiki/</a:t>
            </a:r>
            <a:r>
              <a:rPr lang="en-US" dirty="0" err="1">
                <a:ea typeface="ヒラギノ角ゴ Pro W3" charset="0"/>
              </a:rPr>
              <a:t>Biomedical_engineer</a:t>
            </a:r>
            <a:endParaRPr lang="en-US" dirty="0">
              <a:ea typeface="ヒラギノ角ゴ Pro W3" charset="0"/>
            </a:endParaRPr>
          </a:p>
          <a:p>
            <a:endParaRPr lang="en-US" dirty="0">
              <a:ea typeface="ヒラギノ角ゴ Pro W3" charset="0"/>
            </a:endParaRPr>
          </a:p>
          <a:p>
            <a:endParaRPr lang="en-US" dirty="0">
              <a:ea typeface="ヒラギノ角ゴ Pro W3" charset="0"/>
            </a:endParaRPr>
          </a:p>
          <a:p>
            <a:endParaRPr lang="en-US" dirty="0">
              <a:ea typeface="ヒラギノ角ゴ Pro W3" charset="0"/>
            </a:endParaRPr>
          </a:p>
          <a:p>
            <a:endParaRPr lang="en-US" dirty="0">
              <a:ea typeface="ヒラギノ角ゴ Pro W3" charset="0"/>
            </a:endParaRPr>
          </a:p>
        </p:txBody>
      </p:sp>
      <p:sp>
        <p:nvSpPr>
          <p:cNvPr id="11571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BE2DE779-C8BC-5C49-9510-F82D755BDE01}" type="slidenum">
              <a:rPr lang="en-US" sz="1200"/>
              <a:pPr/>
              <a:t>40</a:t>
            </a:fld>
            <a:endParaRPr lang="en-US" sz="120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Slide Image Placeholder 1"/>
          <p:cNvSpPr>
            <a:spLocks noGrp="1" noRot="1" noChangeAspect="1" noTextEdit="1"/>
          </p:cNvSpPr>
          <p:nvPr>
            <p:ph type="sldImg"/>
          </p:nvPr>
        </p:nvSpPr>
        <p:spPr>
          <a:ln/>
        </p:spPr>
      </p:sp>
      <p:sp>
        <p:nvSpPr>
          <p:cNvPr id="11981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ea typeface="ヒラギノ角ゴ Pro W3" charset="0"/>
              </a:rPr>
              <a:t>A recent study from Georgetown.</a:t>
            </a:r>
          </a:p>
          <a:p>
            <a:endParaRPr lang="en-US" dirty="0" smtClean="0">
              <a:ea typeface="ヒラギノ角ゴ Pro W3" charset="0"/>
            </a:endParaRPr>
          </a:p>
          <a:p>
            <a:r>
              <a:rPr lang="en-US" dirty="0" smtClean="0">
                <a:ea typeface="ヒラギノ角ゴ Pro W3" charset="0"/>
              </a:rPr>
              <a:t>Job Growth and Education Requirements Through 2020</a:t>
            </a:r>
          </a:p>
          <a:p>
            <a:endParaRPr lang="en-US" dirty="0" smtClean="0">
              <a:ea typeface="ヒラギノ角ゴ Pro W3" charset="0"/>
            </a:endParaRPr>
          </a:p>
          <a:p>
            <a:endParaRPr lang="en-US" dirty="0">
              <a:ea typeface="ヒラギノ角ゴ Pro W3" charset="0"/>
            </a:endParaRPr>
          </a:p>
          <a:p>
            <a:endParaRPr lang="en-US" dirty="0" smtClean="0">
              <a:ea typeface="ヒラギノ角ゴ Pro W3" charset="0"/>
            </a:endParaRPr>
          </a:p>
          <a:p>
            <a:r>
              <a:rPr lang="en-US" dirty="0" smtClean="0">
                <a:ea typeface="ヒラギノ角ゴ Pro W3" charset="0"/>
              </a:rPr>
              <a:t>=====</a:t>
            </a:r>
          </a:p>
          <a:p>
            <a:r>
              <a:rPr lang="en-US" dirty="0" smtClean="0">
                <a:ea typeface="ヒラギノ角ゴ Pro W3" charset="0"/>
              </a:rPr>
              <a:t>http://</a:t>
            </a:r>
            <a:r>
              <a:rPr lang="en-US" dirty="0" err="1" smtClean="0">
                <a:ea typeface="ヒラギノ角ゴ Pro W3" charset="0"/>
              </a:rPr>
              <a:t>cew.georgetown.edu</a:t>
            </a:r>
            <a:r>
              <a:rPr lang="en-US" dirty="0" smtClean="0">
                <a:ea typeface="ヒラギノ角ゴ Pro W3" charset="0"/>
              </a:rPr>
              <a:t>/recovery2020/</a:t>
            </a:r>
          </a:p>
          <a:p>
            <a:endParaRPr lang="en-US" dirty="0" smtClean="0">
              <a:ea typeface="ヒラギノ角ゴ Pro W3" charset="0"/>
            </a:endParaRPr>
          </a:p>
          <a:p>
            <a:r>
              <a:rPr lang="en-US" dirty="0" smtClean="0">
                <a:ea typeface="ヒラギノ角ゴ Pro W3" charset="0"/>
              </a:rPr>
              <a:t>Recovery 2020:  Job Growth and Education Requirements Through 2020</a:t>
            </a:r>
          </a:p>
          <a:p>
            <a:endParaRPr lang="en-US" dirty="0" smtClean="0">
              <a:ea typeface="ヒラギノ角ゴ Pro W3" charset="0"/>
            </a:endParaRPr>
          </a:p>
          <a:p>
            <a:r>
              <a:rPr lang="en-US" dirty="0" smtClean="0">
                <a:ea typeface="ヒラギノ角ゴ Pro W3" charset="0"/>
              </a:rPr>
              <a:t>June 26, 2013</a:t>
            </a:r>
          </a:p>
          <a:p>
            <a:endParaRPr lang="en-US" dirty="0" smtClean="0">
              <a:ea typeface="ヒラギノ角ゴ Pro W3" charset="0"/>
            </a:endParaRPr>
          </a:p>
          <a:p>
            <a:r>
              <a:rPr lang="en-US" dirty="0" smtClean="0">
                <a:ea typeface="ヒラギノ角ゴ Pro W3" charset="0"/>
              </a:rPr>
              <a:t>Recovery 2020 finds that:</a:t>
            </a:r>
          </a:p>
          <a:p>
            <a:endParaRPr lang="en-US" dirty="0" smtClean="0">
              <a:ea typeface="ヒラギノ角ゴ Pro W3" charset="0"/>
            </a:endParaRPr>
          </a:p>
          <a:p>
            <a:r>
              <a:rPr lang="en-US" dirty="0" smtClean="0">
                <a:ea typeface="ヒラギノ角ゴ Pro W3" charset="0"/>
              </a:rPr>
              <a:t>    There will be 55 million job openings in the economy through 2020: 24 million openings from newly created jobs and 31 million openings due to baby boom retirements.</a:t>
            </a:r>
          </a:p>
          <a:p>
            <a:r>
              <a:rPr lang="en-US" dirty="0" smtClean="0">
                <a:ea typeface="ヒラギノ角ゴ Pro W3" charset="0"/>
              </a:rPr>
              <a:t>    By educational attainment: 35 percent of the job openings will require at least a bachelor</a:t>
            </a:r>
            <a:r>
              <a:rPr lang="ja-JP" altLang="en-US" dirty="0" smtClean="0">
                <a:ea typeface="ヒラギノ角ゴ Pro W3" charset="0"/>
              </a:rPr>
              <a:t>’</a:t>
            </a:r>
            <a:r>
              <a:rPr lang="en-US" altLang="ja-JP" dirty="0" smtClean="0">
                <a:ea typeface="ヒラギノ角ゴ Pro W3" charset="0"/>
              </a:rPr>
              <a:t>s degree, 30 percent of the job openings will require some college or an associate</a:t>
            </a:r>
            <a:r>
              <a:rPr lang="ja-JP" altLang="en-US" dirty="0" smtClean="0">
                <a:ea typeface="ヒラギノ角ゴ Pro W3" charset="0"/>
              </a:rPr>
              <a:t>’</a:t>
            </a:r>
            <a:r>
              <a:rPr lang="en-US" altLang="ja-JP" dirty="0" smtClean="0">
                <a:ea typeface="ヒラギノ角ゴ Pro W3" charset="0"/>
              </a:rPr>
              <a:t>s degree and 36 percent of the job openings will not require education beyond high school.</a:t>
            </a:r>
          </a:p>
          <a:p>
            <a:r>
              <a:rPr lang="en-US" dirty="0" smtClean="0">
                <a:ea typeface="ヒラギノ角ゴ Pro W3" charset="0"/>
              </a:rPr>
              <a:t>    STEM, Healthcare Professions, Healthcare Support, and Community Services will be the fastest growing occupations, but also will require high levels of post-secondary education.</a:t>
            </a:r>
          </a:p>
          <a:p>
            <a:r>
              <a:rPr lang="en-US" dirty="0" smtClean="0">
                <a:ea typeface="ヒラギノ角ゴ Pro W3" charset="0"/>
              </a:rPr>
              <a:t>    Most jobs will require some type of post-secondary education, and individuals that only posses a high school diploma will have fewer employment options.</a:t>
            </a:r>
          </a:p>
          <a:p>
            <a:r>
              <a:rPr lang="en-US" dirty="0" smtClean="0">
                <a:ea typeface="ヒラギノ角ゴ Pro W3" charset="0"/>
              </a:rPr>
              <a:t>    Employers will seek cognitive skills such as communication and analytics from job applicants rather than physical skills traditionally associated with manufacturing.</a:t>
            </a:r>
          </a:p>
          <a:p>
            <a:r>
              <a:rPr lang="en-US" dirty="0" smtClean="0">
                <a:ea typeface="ヒラギノ角ゴ Pro W3" charset="0"/>
              </a:rPr>
              <a:t>    The United States will fall short by 5 million workers with postsecondary education – at the current production rate – by 2020.</a:t>
            </a:r>
          </a:p>
          <a:p>
            <a:endParaRPr lang="en-US" dirty="0">
              <a:ea typeface="ヒラギノ角ゴ Pro W3" charset="0"/>
            </a:endParaRPr>
          </a:p>
        </p:txBody>
      </p:sp>
      <p:sp>
        <p:nvSpPr>
          <p:cNvPr id="11981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E588E824-BBC6-A644-9B04-9B31EC0B95A9}" type="slidenum">
              <a:rPr lang="en-US" sz="1300"/>
              <a:pPr/>
              <a:t>41</a:t>
            </a:fld>
            <a:endParaRPr lang="en-US" sz="130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Slide Image Placeholder 1"/>
          <p:cNvSpPr>
            <a:spLocks noGrp="1" noRot="1" noChangeAspect="1" noTextEdit="1"/>
          </p:cNvSpPr>
          <p:nvPr>
            <p:ph type="sldImg"/>
          </p:nvPr>
        </p:nvSpPr>
        <p:spPr>
          <a:ln/>
        </p:spPr>
      </p:sp>
      <p:sp>
        <p:nvSpPr>
          <p:cNvPr id="12390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ea typeface="ヒラギノ角ゴ Pro W3" charset="0"/>
              </a:rPr>
              <a:t>Here are the job areas that their research says will be hiring. </a:t>
            </a:r>
            <a:endParaRPr lang="en-US" dirty="0">
              <a:ea typeface="ヒラギノ角ゴ Pro W3" charset="0"/>
            </a:endParaRPr>
          </a:p>
          <a:p>
            <a:endParaRPr lang="en-US" dirty="0" smtClean="0">
              <a:ea typeface="ヒラギノ角ゴ Pro W3" charset="0"/>
            </a:endParaRPr>
          </a:p>
          <a:p>
            <a:r>
              <a:rPr lang="en-US" dirty="0" smtClean="0">
                <a:ea typeface="ヒラギノ角ゴ Pro W3" charset="0"/>
              </a:rPr>
              <a:t>We hear</a:t>
            </a:r>
            <a:r>
              <a:rPr lang="en-US" baseline="0" dirty="0" smtClean="0">
                <a:ea typeface="ヒラギノ角ゴ Pro W3" charset="0"/>
              </a:rPr>
              <a:t> a lot about STEM jobs and healthcare.  </a:t>
            </a:r>
          </a:p>
          <a:p>
            <a:endParaRPr lang="en-US" baseline="0" dirty="0" smtClean="0">
              <a:ea typeface="ヒラギノ角ゴ Pro W3" charset="0"/>
            </a:endParaRPr>
          </a:p>
          <a:p>
            <a:r>
              <a:rPr lang="en-US" baseline="0" dirty="0" smtClean="0">
                <a:ea typeface="ヒラギノ角ゴ Pro W3" charset="0"/>
              </a:rPr>
              <a:t>Community services is an area that is growing in demand.</a:t>
            </a:r>
            <a:endParaRPr lang="en-US" dirty="0" smtClean="0">
              <a:ea typeface="ヒラギノ角ゴ Pro W3" charset="0"/>
            </a:endParaRPr>
          </a:p>
          <a:p>
            <a:endParaRPr lang="en-US" dirty="0" smtClean="0">
              <a:ea typeface="ヒラギノ角ゴ Pro W3" charset="0"/>
            </a:endParaRPr>
          </a:p>
          <a:p>
            <a:endParaRPr lang="en-US" dirty="0">
              <a:ea typeface="ヒラギノ角ゴ Pro W3" charset="0"/>
            </a:endParaRPr>
          </a:p>
          <a:p>
            <a:endParaRPr lang="en-US" dirty="0">
              <a:ea typeface="ヒラギノ角ゴ Pro W3" charset="0"/>
            </a:endParaRPr>
          </a:p>
          <a:p>
            <a:r>
              <a:rPr lang="en-US" dirty="0">
                <a:ea typeface="ヒラギノ角ゴ Pro W3" charset="0"/>
              </a:rPr>
              <a:t>=====</a:t>
            </a:r>
          </a:p>
          <a:p>
            <a:r>
              <a:rPr lang="en-US" dirty="0">
                <a:ea typeface="ヒラギノ角ゴ Pro W3" charset="0"/>
              </a:rPr>
              <a:t>http://</a:t>
            </a:r>
            <a:r>
              <a:rPr lang="en-US" dirty="0" err="1">
                <a:ea typeface="ヒラギノ角ゴ Pro W3" charset="0"/>
              </a:rPr>
              <a:t>cew.georgetown.edu</a:t>
            </a:r>
            <a:r>
              <a:rPr lang="en-US" dirty="0">
                <a:ea typeface="ヒラギノ角ゴ Pro W3" charset="0"/>
              </a:rPr>
              <a:t>/recovery2020/</a:t>
            </a:r>
          </a:p>
          <a:p>
            <a:endParaRPr lang="en-US" dirty="0">
              <a:ea typeface="ヒラギノ角ゴ Pro W3" charset="0"/>
            </a:endParaRPr>
          </a:p>
          <a:p>
            <a:r>
              <a:rPr lang="en-US" dirty="0">
                <a:ea typeface="ヒラギノ角ゴ Pro W3" charset="0"/>
              </a:rPr>
              <a:t>Recovery 2020:  Job Growth and Education Requirements Through 2020</a:t>
            </a:r>
          </a:p>
          <a:p>
            <a:endParaRPr lang="en-US" dirty="0">
              <a:ea typeface="ヒラギノ角ゴ Pro W3" charset="0"/>
            </a:endParaRPr>
          </a:p>
          <a:p>
            <a:r>
              <a:rPr lang="en-US" dirty="0">
                <a:ea typeface="ヒラギノ角ゴ Pro W3" charset="0"/>
              </a:rPr>
              <a:t>June 26, 2013</a:t>
            </a:r>
          </a:p>
          <a:p>
            <a:endParaRPr lang="en-US" dirty="0">
              <a:ea typeface="ヒラギノ角ゴ Pro W3" charset="0"/>
            </a:endParaRPr>
          </a:p>
          <a:p>
            <a:r>
              <a:rPr lang="en-US" dirty="0">
                <a:ea typeface="ヒラギノ角ゴ Pro W3" charset="0"/>
              </a:rPr>
              <a:t>Recovery 2020 finds that:</a:t>
            </a:r>
          </a:p>
          <a:p>
            <a:endParaRPr lang="en-US" dirty="0">
              <a:ea typeface="ヒラギノ角ゴ Pro W3" charset="0"/>
            </a:endParaRPr>
          </a:p>
          <a:p>
            <a:r>
              <a:rPr lang="en-US" dirty="0">
                <a:ea typeface="ヒラギノ角ゴ Pro W3" charset="0"/>
              </a:rPr>
              <a:t>    There will be 55 million job openings in the economy through 2020: 24 million openings from newly created jobs and 31 million openings due to baby boom retirements.</a:t>
            </a:r>
          </a:p>
          <a:p>
            <a:r>
              <a:rPr lang="en-US" dirty="0">
                <a:ea typeface="ヒラギノ角ゴ Pro W3" charset="0"/>
              </a:rPr>
              <a:t>    By educational attainment: 35 percent of the job openings will require at least a bachelor</a:t>
            </a:r>
            <a:r>
              <a:rPr lang="ja-JP" altLang="en-US" dirty="0">
                <a:ea typeface="ヒラギノ角ゴ Pro W3" charset="0"/>
              </a:rPr>
              <a:t>’</a:t>
            </a:r>
            <a:r>
              <a:rPr lang="en-US" altLang="ja-JP" dirty="0">
                <a:ea typeface="ヒラギノ角ゴ Pro W3" charset="0"/>
              </a:rPr>
              <a:t>s degree, 30 percent of the job openings will require some college or an associate</a:t>
            </a:r>
            <a:r>
              <a:rPr lang="ja-JP" altLang="en-US" dirty="0">
                <a:ea typeface="ヒラギノ角ゴ Pro W3" charset="0"/>
              </a:rPr>
              <a:t>’</a:t>
            </a:r>
            <a:r>
              <a:rPr lang="en-US" altLang="ja-JP" dirty="0">
                <a:ea typeface="ヒラギノ角ゴ Pro W3" charset="0"/>
              </a:rPr>
              <a:t>s degree and 36 percent of the job openings will not require education beyond high school.</a:t>
            </a:r>
          </a:p>
          <a:p>
            <a:r>
              <a:rPr lang="en-US" dirty="0">
                <a:ea typeface="ヒラギノ角ゴ Pro W3" charset="0"/>
              </a:rPr>
              <a:t>    STEM, Healthcare Professions, Healthcare Support, and Community Services will be the fastest growing occupations, but also will require high levels of post-secondary education.</a:t>
            </a:r>
          </a:p>
          <a:p>
            <a:r>
              <a:rPr lang="en-US" dirty="0">
                <a:ea typeface="ヒラギノ角ゴ Pro W3" charset="0"/>
              </a:rPr>
              <a:t>    Most jobs will require some type of post-secondary education, and individuals that only posses a high school diploma will have fewer employment options.</a:t>
            </a:r>
          </a:p>
          <a:p>
            <a:r>
              <a:rPr lang="en-US" dirty="0">
                <a:ea typeface="ヒラギノ角ゴ Pro W3" charset="0"/>
              </a:rPr>
              <a:t>    Employers will seek cognitive skills such as communication and analytics from job applicants rather than physical skills traditionally associated with manufacturing.</a:t>
            </a:r>
          </a:p>
          <a:p>
            <a:r>
              <a:rPr lang="en-US" dirty="0">
                <a:ea typeface="ヒラギノ角ゴ Pro W3" charset="0"/>
              </a:rPr>
              <a:t>    The United States will fall short by 5 million workers with postsecondary education – at the current production rate – by 2020.</a:t>
            </a:r>
          </a:p>
          <a:p>
            <a:endParaRPr lang="en-US" dirty="0">
              <a:ea typeface="ヒラギノ角ゴ Pro W3" charset="0"/>
            </a:endParaRPr>
          </a:p>
        </p:txBody>
      </p:sp>
      <p:sp>
        <p:nvSpPr>
          <p:cNvPr id="12390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DE8B65FE-4EB7-0F4D-BFC7-85631113F6DB}" type="slidenum">
              <a:rPr lang="en-US" sz="1300"/>
              <a:pPr/>
              <a:t>42</a:t>
            </a:fld>
            <a:endParaRPr lang="en-US" sz="130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Slide Image Placeholder 1"/>
          <p:cNvSpPr>
            <a:spLocks noGrp="1" noRot="1" noChangeAspect="1" noTextEdit="1"/>
          </p:cNvSpPr>
          <p:nvPr>
            <p:ph type="sldImg"/>
          </p:nvPr>
        </p:nvSpPr>
        <p:spPr>
          <a:ln/>
        </p:spPr>
      </p:sp>
      <p:sp>
        <p:nvSpPr>
          <p:cNvPr id="13209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ea typeface="ヒラギノ角ゴ Pro W3" charset="0"/>
              </a:rPr>
              <a:t>Here are some skills these</a:t>
            </a:r>
            <a:r>
              <a:rPr lang="en-US" baseline="0" dirty="0" smtClean="0">
                <a:ea typeface="ヒラギノ角ゴ Pro W3" charset="0"/>
              </a:rPr>
              <a:t> researchers found that businesses were looking for in their new recruits.</a:t>
            </a:r>
            <a:endParaRPr lang="en-US" dirty="0">
              <a:ea typeface="ヒラギノ角ゴ Pro W3" charset="0"/>
            </a:endParaRPr>
          </a:p>
          <a:p>
            <a:endParaRPr lang="en-US" dirty="0">
              <a:ea typeface="ヒラギノ角ゴ Pro W3" charset="0"/>
            </a:endParaRPr>
          </a:p>
          <a:p>
            <a:r>
              <a:rPr lang="en-US" dirty="0">
                <a:ea typeface="ヒラギノ角ゴ Pro W3" charset="0"/>
              </a:rPr>
              <a:t>Where do </a:t>
            </a:r>
            <a:r>
              <a:rPr lang="en-US" dirty="0" smtClean="0">
                <a:ea typeface="ヒラギノ角ゴ Pro W3" charset="0"/>
              </a:rPr>
              <a:t>people learn </a:t>
            </a:r>
            <a:r>
              <a:rPr lang="en-US" dirty="0">
                <a:ea typeface="ヒラギノ角ゴ Pro W3" charset="0"/>
              </a:rPr>
              <a:t>these skills in school</a:t>
            </a:r>
            <a:r>
              <a:rPr lang="en-US" dirty="0" smtClean="0">
                <a:ea typeface="ヒラギノ角ゴ Pro W3" charset="0"/>
              </a:rPr>
              <a:t>?</a:t>
            </a:r>
          </a:p>
          <a:p>
            <a:endParaRPr lang="en-US" dirty="0">
              <a:ea typeface="ヒラギノ角ゴ Pro W3" charset="0"/>
            </a:endParaRPr>
          </a:p>
          <a:p>
            <a:r>
              <a:rPr lang="en-US" dirty="0" smtClean="0">
                <a:ea typeface="ヒラギノ角ゴ Pro W3" charset="0"/>
              </a:rPr>
              <a:t>The one thing that businesses are all asking for -- is new recruits who can communicate.</a:t>
            </a:r>
            <a:endParaRPr lang="en-US" dirty="0">
              <a:ea typeface="ヒラギノ角ゴ Pro W3" charset="0"/>
            </a:endParaRPr>
          </a:p>
          <a:p>
            <a:endParaRPr lang="en-US" dirty="0">
              <a:ea typeface="ヒラギノ角ゴ Pro W3" charset="0"/>
            </a:endParaRPr>
          </a:p>
          <a:p>
            <a:endParaRPr lang="en-US" dirty="0">
              <a:ea typeface="ヒラギノ角ゴ Pro W3" charset="0"/>
            </a:endParaRPr>
          </a:p>
          <a:p>
            <a:r>
              <a:rPr lang="en-US" dirty="0">
                <a:ea typeface="ヒラギノ角ゴ Pro W3" charset="0"/>
              </a:rPr>
              <a:t>=====</a:t>
            </a:r>
          </a:p>
          <a:p>
            <a:r>
              <a:rPr lang="en-US" dirty="0">
                <a:ea typeface="ヒラギノ角ゴ Pro W3" charset="0"/>
              </a:rPr>
              <a:t>Recovery 2020 confirms cognitive skills are highly sought after by employers.? Physically intensive skills are less important.? Forty-eight percent of jobs require high levels of active listening.? Other skills most coveted by employers:? Leadership? Communication? Analytics? Administration</a:t>
            </a:r>
          </a:p>
          <a:p>
            <a:r>
              <a:rPr lang="en-US" dirty="0">
                <a:ea typeface="ヒラギノ角ゴ Pro W3" charset="0"/>
              </a:rPr>
              <a:t> What Skills Will Get You Hired?</a:t>
            </a:r>
          </a:p>
          <a:p>
            <a:endParaRPr lang="en-US" dirty="0">
              <a:ea typeface="ヒラギノ角ゴ Pro W3" charset="0"/>
            </a:endParaRPr>
          </a:p>
          <a:p>
            <a:r>
              <a:rPr lang="en-US" dirty="0">
                <a:ea typeface="ヒラギノ角ゴ Pro W3" charset="0"/>
              </a:rPr>
              <a:t>=====</a:t>
            </a:r>
          </a:p>
          <a:p>
            <a:r>
              <a:rPr lang="en-US" dirty="0">
                <a:ea typeface="ヒラギノ角ゴ Pro W3" charset="0"/>
              </a:rPr>
              <a:t>http://</a:t>
            </a:r>
            <a:r>
              <a:rPr lang="en-US" dirty="0" err="1">
                <a:ea typeface="ヒラギノ角ゴ Pro W3" charset="0"/>
              </a:rPr>
              <a:t>cew.georgetown.edu</a:t>
            </a:r>
            <a:r>
              <a:rPr lang="en-US" dirty="0">
                <a:ea typeface="ヒラギノ角ゴ Pro W3" charset="0"/>
              </a:rPr>
              <a:t>/recovery2020/</a:t>
            </a:r>
          </a:p>
          <a:p>
            <a:endParaRPr lang="en-US" dirty="0">
              <a:ea typeface="ヒラギノ角ゴ Pro W3" charset="0"/>
            </a:endParaRPr>
          </a:p>
          <a:p>
            <a:r>
              <a:rPr lang="en-US" dirty="0">
                <a:ea typeface="ヒラギノ角ゴ Pro W3" charset="0"/>
              </a:rPr>
              <a:t>Recovery 2020:  Job Growth and Education Requirements Through 2020</a:t>
            </a:r>
          </a:p>
          <a:p>
            <a:endParaRPr lang="en-US" dirty="0">
              <a:ea typeface="ヒラギノ角ゴ Pro W3" charset="0"/>
            </a:endParaRPr>
          </a:p>
          <a:p>
            <a:r>
              <a:rPr lang="en-US" dirty="0">
                <a:ea typeface="ヒラギノ角ゴ Pro W3" charset="0"/>
              </a:rPr>
              <a:t>June 26, 2013</a:t>
            </a:r>
          </a:p>
          <a:p>
            <a:endParaRPr lang="en-US" dirty="0">
              <a:ea typeface="ヒラギノ角ゴ Pro W3" charset="0"/>
            </a:endParaRPr>
          </a:p>
          <a:p>
            <a:r>
              <a:rPr lang="en-US" dirty="0">
                <a:ea typeface="ヒラギノ角ゴ Pro W3" charset="0"/>
              </a:rPr>
              <a:t>Recovery 2020 finds that:</a:t>
            </a:r>
          </a:p>
          <a:p>
            <a:endParaRPr lang="en-US" dirty="0">
              <a:ea typeface="ヒラギノ角ゴ Pro W3" charset="0"/>
            </a:endParaRPr>
          </a:p>
          <a:p>
            <a:r>
              <a:rPr lang="en-US" dirty="0">
                <a:ea typeface="ヒラギノ角ゴ Pro W3" charset="0"/>
              </a:rPr>
              <a:t>    There will be 55 million job openings in the economy through 2020: 24 million openings from newly created jobs and 31 million openings due to baby boom retirements.</a:t>
            </a:r>
          </a:p>
          <a:p>
            <a:r>
              <a:rPr lang="en-US" dirty="0">
                <a:ea typeface="ヒラギノ角ゴ Pro W3" charset="0"/>
              </a:rPr>
              <a:t>    By educational attainment: 35 percent of the job openings will require at least a bachelor</a:t>
            </a:r>
            <a:r>
              <a:rPr lang="ja-JP" altLang="en-US" dirty="0">
                <a:ea typeface="ヒラギノ角ゴ Pro W3" charset="0"/>
              </a:rPr>
              <a:t>’</a:t>
            </a:r>
            <a:r>
              <a:rPr lang="en-US" altLang="ja-JP" dirty="0">
                <a:ea typeface="ヒラギノ角ゴ Pro W3" charset="0"/>
              </a:rPr>
              <a:t>s degree, 30 percent of the job openings will require some college or an associate</a:t>
            </a:r>
            <a:r>
              <a:rPr lang="ja-JP" altLang="en-US" dirty="0">
                <a:ea typeface="ヒラギノ角ゴ Pro W3" charset="0"/>
              </a:rPr>
              <a:t>’</a:t>
            </a:r>
            <a:r>
              <a:rPr lang="en-US" altLang="ja-JP" dirty="0">
                <a:ea typeface="ヒラギノ角ゴ Pro W3" charset="0"/>
              </a:rPr>
              <a:t>s degree and 36 percent of the job openings will not require education beyond high school.</a:t>
            </a:r>
          </a:p>
          <a:p>
            <a:r>
              <a:rPr lang="en-US" dirty="0">
                <a:ea typeface="ヒラギノ角ゴ Pro W3" charset="0"/>
              </a:rPr>
              <a:t>    STEM, Healthcare Professions, Healthcare Support, and Community Services will be the fastest growing occupations, but also will require high levels of post-secondary education.</a:t>
            </a:r>
          </a:p>
          <a:p>
            <a:r>
              <a:rPr lang="en-US" dirty="0">
                <a:ea typeface="ヒラギノ角ゴ Pro W3" charset="0"/>
              </a:rPr>
              <a:t>    Most jobs will require some type of post-secondary education, and individuals that only posses a high school diploma will have fewer employment options.</a:t>
            </a:r>
          </a:p>
          <a:p>
            <a:r>
              <a:rPr lang="en-US" dirty="0">
                <a:ea typeface="ヒラギノ角ゴ Pro W3" charset="0"/>
              </a:rPr>
              <a:t>    Employers will seek cognitive skills such as communication and analytics from job applicants rather than physical skills traditionally associated with manufacturing.</a:t>
            </a:r>
          </a:p>
          <a:p>
            <a:r>
              <a:rPr lang="en-US" dirty="0">
                <a:ea typeface="ヒラギノ角ゴ Pro W3" charset="0"/>
              </a:rPr>
              <a:t>    The United States will fall short by 5 million workers with postsecondary education – at the current production rate – by 2020.</a:t>
            </a:r>
          </a:p>
          <a:p>
            <a:endParaRPr lang="en-US" dirty="0">
              <a:ea typeface="ヒラギノ角ゴ Pro W3" charset="0"/>
            </a:endParaRPr>
          </a:p>
        </p:txBody>
      </p:sp>
      <p:sp>
        <p:nvSpPr>
          <p:cNvPr id="13209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DFA6A7BD-2D7F-724D-8A5A-7006E4816D01}" type="slidenum">
              <a:rPr lang="en-US" sz="1300"/>
              <a:pPr/>
              <a:t>43</a:t>
            </a:fld>
            <a:endParaRPr lang="en-US" sz="130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Slide Image Placeholder 1"/>
          <p:cNvSpPr>
            <a:spLocks noGrp="1" noRot="1" noChangeAspect="1" noTextEdit="1"/>
          </p:cNvSpPr>
          <p:nvPr>
            <p:ph type="sldImg"/>
          </p:nvPr>
        </p:nvSpPr>
        <p:spPr>
          <a:ln/>
        </p:spPr>
      </p:sp>
      <p:sp>
        <p:nvSpPr>
          <p:cNvPr id="13414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ea typeface="ヒラギノ角ゴ Pro W3" charset="0"/>
              </a:rPr>
              <a:t>This report has details by state.  Check it out</a:t>
            </a:r>
            <a:r>
              <a:rPr lang="en-US" dirty="0" smtClean="0">
                <a:ea typeface="ヒラギノ角ゴ Pro W3" charset="0"/>
              </a:rPr>
              <a:t>.</a:t>
            </a:r>
          </a:p>
          <a:p>
            <a:endParaRPr lang="en-US" dirty="0" smtClean="0">
              <a:ea typeface="ヒラギノ角ゴ Pro W3" charset="0"/>
            </a:endParaRPr>
          </a:p>
          <a:p>
            <a:r>
              <a:rPr lang="en-US" dirty="0" smtClean="0">
                <a:ea typeface="ヒラギノ角ゴ Pro W3" charset="0"/>
              </a:rPr>
              <a:t>Remember that I list the source for my information in the notes section of the slide, so download my PowerPoint,</a:t>
            </a:r>
            <a:r>
              <a:rPr lang="en-US" baseline="0" dirty="0" smtClean="0">
                <a:ea typeface="ヒラギノ角ゴ Pro W3" charset="0"/>
              </a:rPr>
              <a:t> </a:t>
            </a:r>
            <a:r>
              <a:rPr lang="en-US" dirty="0" smtClean="0">
                <a:ea typeface="ヒラギノ角ゴ Pro W3" charset="0"/>
              </a:rPr>
              <a:t>and you can access the full report.</a:t>
            </a:r>
            <a:endParaRPr lang="en-US" dirty="0">
              <a:ea typeface="ヒラギノ角ゴ Pro W3" charset="0"/>
            </a:endParaRPr>
          </a:p>
          <a:p>
            <a:endParaRPr lang="en-US" dirty="0" smtClean="0">
              <a:ea typeface="ヒラギノ角ゴ Pro W3" charset="0"/>
            </a:endParaRPr>
          </a:p>
          <a:p>
            <a:endParaRPr lang="en-US" dirty="0">
              <a:ea typeface="ヒラギノ角ゴ Pro W3" charset="0"/>
            </a:endParaRPr>
          </a:p>
          <a:p>
            <a:endParaRPr lang="en-US" dirty="0">
              <a:ea typeface="ヒラギノ角ゴ Pro W3" charset="0"/>
            </a:endParaRPr>
          </a:p>
          <a:p>
            <a:r>
              <a:rPr lang="en-US" dirty="0">
                <a:ea typeface="ヒラギノ角ゴ Pro W3" charset="0"/>
              </a:rPr>
              <a:t>====</a:t>
            </a:r>
          </a:p>
          <a:p>
            <a:endParaRPr lang="en-US" dirty="0">
              <a:ea typeface="ヒラギノ角ゴ Pro W3" charset="0"/>
            </a:endParaRPr>
          </a:p>
          <a:p>
            <a:r>
              <a:rPr lang="en-US" dirty="0">
                <a:ea typeface="ヒラギノ角ゴ Pro W3" charset="0"/>
              </a:rPr>
              <a:t> 13. Recovery 2020 By State? The report also gauges each state</a:t>
            </a:r>
            <a:r>
              <a:rPr lang="ja-JP" altLang="en-US" dirty="0">
                <a:ea typeface="ヒラギノ角ゴ Pro W3" charset="0"/>
              </a:rPr>
              <a:t>’</a:t>
            </a:r>
            <a:r>
              <a:rPr lang="en-US" altLang="ja-JP" dirty="0">
                <a:ea typeface="ヒラギノ角ゴ Pro W3" charset="0"/>
              </a:rPr>
              <a:t>s position compared to the national average;</a:t>
            </a:r>
          </a:p>
          <a:p>
            <a:r>
              <a:rPr lang="en-US" dirty="0">
                <a:ea typeface="ヒラギノ角ゴ Pro W3" charset="0"/>
              </a:rPr>
              <a:t>Compares the educational composition of jobs in the base year (2010) to the forecast year (2020);</a:t>
            </a:r>
          </a:p>
          <a:p>
            <a:r>
              <a:rPr lang="en-US" dirty="0">
                <a:ea typeface="ヒラギノ角ゴ Pro W3" charset="0"/>
              </a:rPr>
              <a:t>Shows where the jobs will be by state, education level and occupations for 25 detailed occupational categories in 2020;</a:t>
            </a:r>
          </a:p>
          <a:p>
            <a:r>
              <a:rPr lang="en-US" dirty="0">
                <a:ea typeface="ヒラギノ角ゴ Pro W3" charset="0"/>
              </a:rPr>
              <a:t>Twenty-seven states will be at or above the 65 percent proportion of jobs that will require postsecondary education beyond HS in 2020.</a:t>
            </a:r>
          </a:p>
          <a:p>
            <a:r>
              <a:rPr lang="en-US" dirty="0">
                <a:ea typeface="ヒラギノ角ゴ Pro W3" charset="0"/>
              </a:rPr>
              <a:t>The highest proportion of BA jobs and graduate jobs will be concentrated in northeastern states.</a:t>
            </a:r>
          </a:p>
          <a:p>
            <a:r>
              <a:rPr lang="en-US" dirty="0">
                <a:ea typeface="ヒラギノ角ゴ Pro W3" charset="0"/>
              </a:rPr>
              <a:t>Jobs for HS graduates or dropouts will be concentrated in the southern states.</a:t>
            </a:r>
          </a:p>
          <a:p>
            <a:endParaRPr lang="en-US" dirty="0">
              <a:ea typeface="ヒラギノ角ゴ Pro W3" charset="0"/>
            </a:endParaRPr>
          </a:p>
          <a:p>
            <a:r>
              <a:rPr lang="en-US" dirty="0">
                <a:ea typeface="ヒラギノ角ゴ Pro W3" charset="0"/>
              </a:rPr>
              <a:t>=====</a:t>
            </a:r>
          </a:p>
          <a:p>
            <a:r>
              <a:rPr lang="en-US" dirty="0">
                <a:ea typeface="ヒラギノ角ゴ Pro W3" charset="0"/>
              </a:rPr>
              <a:t>http://</a:t>
            </a:r>
            <a:r>
              <a:rPr lang="en-US" dirty="0" err="1">
                <a:ea typeface="ヒラギノ角ゴ Pro W3" charset="0"/>
              </a:rPr>
              <a:t>cew.georgetown.edu</a:t>
            </a:r>
            <a:r>
              <a:rPr lang="en-US" dirty="0">
                <a:ea typeface="ヒラギノ角ゴ Pro W3" charset="0"/>
              </a:rPr>
              <a:t>/recovery2020/</a:t>
            </a:r>
          </a:p>
          <a:p>
            <a:endParaRPr lang="en-US" dirty="0">
              <a:ea typeface="ヒラギノ角ゴ Pro W3" charset="0"/>
            </a:endParaRPr>
          </a:p>
          <a:p>
            <a:r>
              <a:rPr lang="en-US" dirty="0">
                <a:ea typeface="ヒラギノ角ゴ Pro W3" charset="0"/>
              </a:rPr>
              <a:t>Recovery 2020:  Job Growth and Education Requirements Through 2020</a:t>
            </a:r>
          </a:p>
          <a:p>
            <a:endParaRPr lang="en-US" dirty="0">
              <a:ea typeface="ヒラギノ角ゴ Pro W3" charset="0"/>
            </a:endParaRPr>
          </a:p>
          <a:p>
            <a:r>
              <a:rPr lang="en-US" dirty="0">
                <a:ea typeface="ヒラギノ角ゴ Pro W3" charset="0"/>
              </a:rPr>
              <a:t>June 26, 2013</a:t>
            </a:r>
          </a:p>
          <a:p>
            <a:endParaRPr lang="en-US" dirty="0">
              <a:ea typeface="ヒラギノ角ゴ Pro W3" charset="0"/>
            </a:endParaRPr>
          </a:p>
          <a:p>
            <a:r>
              <a:rPr lang="en-US" dirty="0">
                <a:ea typeface="ヒラギノ角ゴ Pro W3" charset="0"/>
              </a:rPr>
              <a:t>Recovery 2020 finds that:</a:t>
            </a:r>
          </a:p>
          <a:p>
            <a:endParaRPr lang="en-US" dirty="0">
              <a:ea typeface="ヒラギノ角ゴ Pro W3" charset="0"/>
            </a:endParaRPr>
          </a:p>
          <a:p>
            <a:r>
              <a:rPr lang="en-US" dirty="0">
                <a:ea typeface="ヒラギノ角ゴ Pro W3" charset="0"/>
              </a:rPr>
              <a:t>    There will be 55 million job openings in the economy through 2020: 24 million openings from newly created jobs and 31 million openings due to baby boom retirements.</a:t>
            </a:r>
          </a:p>
          <a:p>
            <a:r>
              <a:rPr lang="en-US" dirty="0">
                <a:ea typeface="ヒラギノ角ゴ Pro W3" charset="0"/>
              </a:rPr>
              <a:t>    By educational attainment: 35 percent of the job openings will require at least a bachelor</a:t>
            </a:r>
            <a:r>
              <a:rPr lang="ja-JP" altLang="en-US" dirty="0">
                <a:ea typeface="ヒラギノ角ゴ Pro W3" charset="0"/>
              </a:rPr>
              <a:t>’</a:t>
            </a:r>
            <a:r>
              <a:rPr lang="en-US" altLang="ja-JP" dirty="0">
                <a:ea typeface="ヒラギノ角ゴ Pro W3" charset="0"/>
              </a:rPr>
              <a:t>s degree, 30 percent of the job openings will require some college or an associate</a:t>
            </a:r>
            <a:r>
              <a:rPr lang="ja-JP" altLang="en-US" dirty="0">
                <a:ea typeface="ヒラギノ角ゴ Pro W3" charset="0"/>
              </a:rPr>
              <a:t>’</a:t>
            </a:r>
            <a:r>
              <a:rPr lang="en-US" altLang="ja-JP" dirty="0">
                <a:ea typeface="ヒラギノ角ゴ Pro W3" charset="0"/>
              </a:rPr>
              <a:t>s degree and 36 percent of the job openings will not require education beyond high school.</a:t>
            </a:r>
          </a:p>
          <a:p>
            <a:r>
              <a:rPr lang="en-US" dirty="0">
                <a:ea typeface="ヒラギノ角ゴ Pro W3" charset="0"/>
              </a:rPr>
              <a:t>    STEM, Healthcare Professions, Healthcare Support, and Community Services will be the fastest growing occupations, but also will require high levels of post-secondary education.</a:t>
            </a:r>
          </a:p>
          <a:p>
            <a:r>
              <a:rPr lang="en-US" dirty="0">
                <a:ea typeface="ヒラギノ角ゴ Pro W3" charset="0"/>
              </a:rPr>
              <a:t>    Most jobs will require some type of post-secondary education, and individuals that only posses a high school diploma will have fewer employment options.</a:t>
            </a:r>
          </a:p>
          <a:p>
            <a:r>
              <a:rPr lang="en-US" dirty="0">
                <a:ea typeface="ヒラギノ角ゴ Pro W3" charset="0"/>
              </a:rPr>
              <a:t>    Employers will seek cognitive skills such as communication and analytics from job applicants rather than physical skills traditionally associated with manufacturing.</a:t>
            </a:r>
          </a:p>
          <a:p>
            <a:r>
              <a:rPr lang="en-US" dirty="0">
                <a:ea typeface="ヒラギノ角ゴ Pro W3" charset="0"/>
              </a:rPr>
              <a:t>    The United States will fall short by 5 million workers with postsecondary education – at the current production rate – by 2020.</a:t>
            </a:r>
          </a:p>
          <a:p>
            <a:endParaRPr lang="en-US" dirty="0">
              <a:ea typeface="ヒラギノ角ゴ Pro W3" charset="0"/>
            </a:endParaRPr>
          </a:p>
        </p:txBody>
      </p:sp>
      <p:sp>
        <p:nvSpPr>
          <p:cNvPr id="13414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207B0358-E934-8145-8E05-DF49ED8A0B9C}" type="slidenum">
              <a:rPr lang="en-US" sz="1300"/>
              <a:pPr/>
              <a:t>44</a:t>
            </a:fld>
            <a:endParaRPr lang="en-US" sz="130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Slide Image Placeholder 1"/>
          <p:cNvSpPr>
            <a:spLocks noGrp="1" noRot="1" noChangeAspect="1" noTextEdit="1"/>
          </p:cNvSpPr>
          <p:nvPr>
            <p:ph type="sldImg"/>
          </p:nvPr>
        </p:nvSpPr>
        <p:spPr>
          <a:ln/>
        </p:spPr>
      </p:sp>
      <p:sp>
        <p:nvSpPr>
          <p:cNvPr id="144386" name="Notes Placeholder 2"/>
          <p:cNvSpPr>
            <a:spLocks noGrp="1"/>
          </p:cNvSpPr>
          <p:nvPr>
            <p:ph type="body" idx="1"/>
          </p:nvPr>
        </p:nvSpPr>
        <p:spPr>
          <a:xfrm>
            <a:off x="1057275" y="4560888"/>
            <a:ext cx="4632325"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ea typeface="ヒラギノ角ゴ Pro W3" charset="0"/>
                <a:sym typeface="Wingdings" charset="0"/>
              </a:rPr>
              <a:t></a:t>
            </a:r>
          </a:p>
          <a:p>
            <a:r>
              <a:rPr lang="en-US" dirty="0">
                <a:ea typeface="ヒラギノ角ゴ Pro W3" charset="0"/>
              </a:rPr>
              <a:t>Next we will look at the rapidly changing </a:t>
            </a:r>
            <a:r>
              <a:rPr lang="en-US" u="sng" dirty="0">
                <a:ea typeface="ヒラギノ角ゴ Pro W3" charset="0"/>
              </a:rPr>
              <a:t>world</a:t>
            </a:r>
            <a:r>
              <a:rPr lang="en-US" dirty="0">
                <a:ea typeface="ヒラギノ角ゴ Pro W3" charset="0"/>
              </a:rPr>
              <a:t> in which we are preparing </a:t>
            </a:r>
            <a:r>
              <a:rPr lang="en-US" dirty="0" smtClean="0">
                <a:ea typeface="ヒラギノ角ゴ Pro W3" charset="0"/>
              </a:rPr>
              <a:t>folks to </a:t>
            </a:r>
            <a:r>
              <a:rPr lang="en-US" dirty="0">
                <a:ea typeface="ヒラギノ角ゴ Pro W3" charset="0"/>
              </a:rPr>
              <a:t>live and work.</a:t>
            </a:r>
          </a:p>
          <a:p>
            <a:endParaRPr lang="en-US" dirty="0">
              <a:ea typeface="ヒラギノ角ゴ Pro W3" charset="0"/>
            </a:endParaRPr>
          </a:p>
        </p:txBody>
      </p:sp>
      <p:sp>
        <p:nvSpPr>
          <p:cNvPr id="14438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CF8FF75A-AD61-F449-AEC1-C68ABE5F8AF9}" type="slidenum">
              <a:rPr lang="en-US" sz="1300"/>
              <a:pPr/>
              <a:t>45</a:t>
            </a:fld>
            <a:endParaRPr lang="en-US" sz="130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Slide Image Placeholder 1"/>
          <p:cNvSpPr>
            <a:spLocks noGrp="1" noRot="1" noChangeAspect="1" noTextEdit="1"/>
          </p:cNvSpPr>
          <p:nvPr>
            <p:ph type="sldImg"/>
          </p:nvPr>
        </p:nvSpPr>
        <p:spPr>
          <a:ln/>
        </p:spPr>
      </p:sp>
      <p:sp>
        <p:nvSpPr>
          <p:cNvPr id="146434" name="Notes Placeholder 2"/>
          <p:cNvSpPr>
            <a:spLocks noGrp="1"/>
          </p:cNvSpPr>
          <p:nvPr>
            <p:ph type="body" idx="1"/>
          </p:nvPr>
        </p:nvSpPr>
        <p:spPr>
          <a:xfrm>
            <a:off x="731838" y="4560888"/>
            <a:ext cx="5689600"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ea typeface="ヒラギノ角ゴ Pro W3" charset="0"/>
              </a:rPr>
              <a:t>All of that projection data I showed you earlier can be easily upset by a </a:t>
            </a:r>
            <a:r>
              <a:rPr lang="en-US" u="sng" dirty="0">
                <a:ea typeface="ヒラギノ角ゴ Pro W3" charset="0"/>
              </a:rPr>
              <a:t>variety</a:t>
            </a:r>
            <a:r>
              <a:rPr lang="en-US" dirty="0">
                <a:ea typeface="ヒラギノ角ゴ Pro W3" charset="0"/>
              </a:rPr>
              <a:t> of conditions.</a:t>
            </a:r>
          </a:p>
          <a:p>
            <a:endParaRPr lang="en-US" dirty="0">
              <a:ea typeface="ヒラギノ角ゴ Pro W3" charset="0"/>
            </a:endParaRPr>
          </a:p>
          <a:p>
            <a:r>
              <a:rPr lang="en-US" dirty="0">
                <a:ea typeface="ヒラギノ角ゴ Pro W3" charset="0"/>
              </a:rPr>
              <a:t>The current recession swooped in just after those data were published.</a:t>
            </a:r>
          </a:p>
          <a:p>
            <a:endParaRPr lang="en-US" dirty="0">
              <a:ea typeface="ヒラギノ角ゴ Pro W3" charset="0"/>
            </a:endParaRPr>
          </a:p>
          <a:p>
            <a:r>
              <a:rPr lang="en-US" dirty="0">
                <a:ea typeface="ヒラギノ角ゴ Pro W3" charset="0"/>
              </a:rPr>
              <a:t>Natural disasters, such as </a:t>
            </a:r>
            <a:r>
              <a:rPr lang="en-US" dirty="0" smtClean="0">
                <a:ea typeface="ヒラギノ角ゴ Pro W3" charset="0"/>
              </a:rPr>
              <a:t>hurricanes, </a:t>
            </a:r>
            <a:r>
              <a:rPr lang="en-US" dirty="0">
                <a:ea typeface="ヒラギノ角ゴ Pro W3" charset="0"/>
              </a:rPr>
              <a:t>can drastically change which jobs are in high demand and which ones are not</a:t>
            </a:r>
            <a:r>
              <a:rPr lang="en-US" dirty="0" smtClean="0">
                <a:ea typeface="ヒラギノ角ゴ Pro W3" charset="0"/>
              </a:rPr>
              <a:t>.</a:t>
            </a:r>
          </a:p>
          <a:p>
            <a:endParaRPr lang="en-US" dirty="0" smtClean="0">
              <a:ea typeface="ヒラギノ角ゴ Pro W3" charset="0"/>
            </a:endParaRPr>
          </a:p>
          <a:p>
            <a:r>
              <a:rPr lang="en-US" dirty="0" smtClean="0">
                <a:ea typeface="ヒラギノ角ゴ Pro W3" charset="0"/>
              </a:rPr>
              <a:t>And we don’t have to talk about how elections and politics can change the job market.</a:t>
            </a:r>
            <a:endParaRPr lang="en-US" dirty="0">
              <a:ea typeface="ヒラギノ角ゴ Pro W3" charset="0"/>
            </a:endParaRPr>
          </a:p>
          <a:p>
            <a:endParaRPr lang="en-US" dirty="0">
              <a:ea typeface="ヒラギノ角ゴ Pro W3" charset="0"/>
            </a:endParaRPr>
          </a:p>
          <a:p>
            <a:endParaRPr lang="en-US" dirty="0">
              <a:ea typeface="ヒラギノ角ゴ Pro W3" charset="0"/>
            </a:endParaRPr>
          </a:p>
        </p:txBody>
      </p:sp>
      <p:sp>
        <p:nvSpPr>
          <p:cNvPr id="14643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12D0A2D5-E1ED-3A4B-9AB3-5DA0B3A23999}" type="slidenum">
              <a:rPr lang="en-US" sz="1300"/>
              <a:pPr/>
              <a:t>46</a:t>
            </a:fld>
            <a:endParaRPr lang="en-US" sz="130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Slide Image Placeholder 1"/>
          <p:cNvSpPr>
            <a:spLocks noGrp="1" noRot="1" noChangeAspect="1" noTextEdit="1"/>
          </p:cNvSpPr>
          <p:nvPr>
            <p:ph type="sldImg"/>
          </p:nvPr>
        </p:nvSpPr>
        <p:spPr>
          <a:ln/>
        </p:spPr>
      </p:sp>
      <p:sp>
        <p:nvSpPr>
          <p:cNvPr id="15053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ea typeface="ヒラギノ角ゴ Pro W3" charset="0"/>
              </a:rPr>
              <a:t>I</a:t>
            </a:r>
            <a:r>
              <a:rPr lang="ja-JP" altLang="en-US" dirty="0">
                <a:ea typeface="ヒラギノ角ゴ Pro W3" charset="0"/>
              </a:rPr>
              <a:t>’</a:t>
            </a:r>
            <a:r>
              <a:rPr lang="en-US" altLang="ja-JP" dirty="0">
                <a:ea typeface="ヒラギノ角ゴ Pro W3" charset="0"/>
              </a:rPr>
              <a:t>m certified to teach Industrial Arts Education.</a:t>
            </a:r>
          </a:p>
          <a:p>
            <a:endParaRPr lang="en-US" dirty="0">
              <a:ea typeface="ヒラギノ角ゴ Pro W3" charset="0"/>
            </a:endParaRPr>
          </a:p>
          <a:p>
            <a:r>
              <a:rPr lang="en-US" dirty="0">
                <a:ea typeface="ヒラギノ角ゴ Pro W3" charset="0"/>
              </a:rPr>
              <a:t>How many of you took Industrial Arts, or Shop class while in high school?</a:t>
            </a:r>
          </a:p>
          <a:p>
            <a:endParaRPr lang="en-US" dirty="0">
              <a:ea typeface="ヒラギノ角ゴ Pro W3" charset="0"/>
            </a:endParaRPr>
          </a:p>
          <a:p>
            <a:r>
              <a:rPr lang="en-US" dirty="0">
                <a:ea typeface="ヒラギノ角ゴ Pro W3" charset="0"/>
              </a:rPr>
              <a:t>Unfortunately, some of our high schools are still teaching classes like this. </a:t>
            </a:r>
          </a:p>
          <a:p>
            <a:r>
              <a:rPr lang="en-US" dirty="0">
                <a:ea typeface="ヒラギノ角ゴ Pro W3" charset="0"/>
              </a:rPr>
              <a:t>Some because a lack of funds to modernize, </a:t>
            </a:r>
          </a:p>
          <a:p>
            <a:r>
              <a:rPr lang="en-US" dirty="0">
                <a:ea typeface="ヒラギノ角ゴ Pro W3" charset="0"/>
              </a:rPr>
              <a:t>Some because the same teacher is still there after 30 years.</a:t>
            </a:r>
          </a:p>
          <a:p>
            <a:endParaRPr lang="en-US" dirty="0">
              <a:ea typeface="ヒラギノ角ゴ Pro W3" charset="0"/>
            </a:endParaRPr>
          </a:p>
          <a:p>
            <a:endParaRPr lang="en-US" dirty="0">
              <a:ea typeface="ヒラギノ角ゴ Pro W3" charset="0"/>
            </a:endParaRPr>
          </a:p>
          <a:p>
            <a:r>
              <a:rPr lang="en-US" dirty="0">
                <a:ea typeface="ヒラギノ角ゴ Pro W3" charset="0"/>
              </a:rPr>
              <a:t>=====</a:t>
            </a:r>
          </a:p>
          <a:p>
            <a:r>
              <a:rPr lang="en-US" dirty="0">
                <a:ea typeface="ヒラギノ角ゴ Pro W3" charset="0"/>
              </a:rPr>
              <a:t>http://</a:t>
            </a:r>
            <a:r>
              <a:rPr lang="en-US" dirty="0" err="1">
                <a:ea typeface="ヒラギノ角ゴ Pro W3" charset="0"/>
              </a:rPr>
              <a:t>www.rootsweb.ancestry.com</a:t>
            </a:r>
            <a:r>
              <a:rPr lang="en-US" dirty="0">
                <a:ea typeface="ヒラギノ角ゴ Pro W3" charset="0"/>
              </a:rPr>
              <a:t>/~</a:t>
            </a:r>
            <a:r>
              <a:rPr lang="en-US" dirty="0" err="1">
                <a:ea typeface="ヒラギノ角ゴ Pro W3" charset="0"/>
              </a:rPr>
              <a:t>innwigs</a:t>
            </a:r>
            <a:r>
              <a:rPr lang="en-US" dirty="0">
                <a:ea typeface="ヒラギノ角ゴ Pro W3" charset="0"/>
              </a:rPr>
              <a:t>/</a:t>
            </a:r>
            <a:r>
              <a:rPr lang="en-US" dirty="0" err="1">
                <a:ea typeface="ヒラギノ角ゴ Pro W3" charset="0"/>
              </a:rPr>
              <a:t>ImageArchive</a:t>
            </a:r>
            <a:r>
              <a:rPr lang="en-US" dirty="0">
                <a:ea typeface="ヒラギノ角ゴ Pro W3" charset="0"/>
              </a:rPr>
              <a:t>/</a:t>
            </a:r>
            <a:r>
              <a:rPr lang="en-US" dirty="0" err="1">
                <a:ea typeface="ヒラギノ角ゴ Pro W3" charset="0"/>
              </a:rPr>
              <a:t>LibertyTownship</a:t>
            </a:r>
            <a:r>
              <a:rPr lang="en-US" dirty="0">
                <a:ea typeface="ヒラギノ角ゴ Pro W3" charset="0"/>
              </a:rPr>
              <a:t>/LibertyTwpPorterCoIndiana-LibertyCenterHighSchool-IndustrialArtsRoom-1931-SS.jpg</a:t>
            </a:r>
          </a:p>
        </p:txBody>
      </p:sp>
      <p:sp>
        <p:nvSpPr>
          <p:cNvPr id="15053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7854C3D2-EB88-824B-9CBB-12AA4BB329E9}" type="slidenum">
              <a:rPr lang="en-US" sz="1300"/>
              <a:pPr/>
              <a:t>47</a:t>
            </a:fld>
            <a:endParaRPr lang="en-US" sz="130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Slide Image Placeholder 1"/>
          <p:cNvSpPr>
            <a:spLocks noGrp="1" noRot="1" noChangeAspect="1" noTextEdit="1"/>
          </p:cNvSpPr>
          <p:nvPr>
            <p:ph type="sldImg"/>
          </p:nvPr>
        </p:nvSpPr>
        <p:spPr>
          <a:ln/>
        </p:spPr>
      </p:sp>
      <p:sp>
        <p:nvSpPr>
          <p:cNvPr id="15257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ea typeface="ヒラギノ角ゴ Pro W3" charset="0"/>
              </a:rPr>
              <a:t>But our modern shop classes should look like this.  </a:t>
            </a:r>
            <a:r>
              <a:rPr lang="en-US" dirty="0" smtClean="0">
                <a:ea typeface="ヒラギノ角ゴ Pro W3" charset="0"/>
              </a:rPr>
              <a:t>And many of them do</a:t>
            </a:r>
            <a:r>
              <a:rPr lang="en-US" dirty="0">
                <a:ea typeface="ヒラギノ角ゴ Pro W3" charset="0"/>
              </a:rPr>
              <a:t>.</a:t>
            </a:r>
          </a:p>
          <a:p>
            <a:endParaRPr lang="en-US" dirty="0">
              <a:ea typeface="ヒラギノ角ゴ Pro W3" charset="0"/>
            </a:endParaRPr>
          </a:p>
          <a:p>
            <a:r>
              <a:rPr lang="en-US" dirty="0">
                <a:ea typeface="ヒラギノ角ゴ Pro W3" charset="0"/>
              </a:rPr>
              <a:t>We</a:t>
            </a:r>
            <a:r>
              <a:rPr lang="ja-JP" altLang="en-US" dirty="0">
                <a:ea typeface="ヒラギノ角ゴ Pro W3" charset="0"/>
              </a:rPr>
              <a:t>’</a:t>
            </a:r>
            <a:r>
              <a:rPr lang="en-US" altLang="ja-JP" dirty="0" err="1">
                <a:ea typeface="ヒラギノ角ゴ Pro W3" charset="0"/>
              </a:rPr>
              <a:t>ve</a:t>
            </a:r>
            <a:r>
              <a:rPr lang="en-US" altLang="ja-JP" dirty="0">
                <a:ea typeface="ヒラギノ角ゴ Pro W3" charset="0"/>
              </a:rPr>
              <a:t> had to modernize to keep up with business and industry. </a:t>
            </a:r>
            <a:endParaRPr lang="en-US" altLang="ja-JP" dirty="0" smtClean="0">
              <a:ea typeface="ヒラギノ角ゴ Pro W3" charset="0"/>
            </a:endParaRPr>
          </a:p>
          <a:p>
            <a:endParaRPr lang="en-US" altLang="ja-JP" dirty="0" smtClean="0">
              <a:ea typeface="ヒラギノ角ゴ Pro W3" charset="0"/>
            </a:endParaRPr>
          </a:p>
          <a:p>
            <a:r>
              <a:rPr lang="en-US" altLang="ja-JP" dirty="0" smtClean="0">
                <a:ea typeface="ヒラギノ角ゴ Pro W3" charset="0"/>
              </a:rPr>
              <a:t>Fortunately in North Carolina, we can send our high school students to a community college</a:t>
            </a:r>
            <a:r>
              <a:rPr lang="en-US" altLang="ja-JP" baseline="0" dirty="0" smtClean="0">
                <a:ea typeface="ヒラギノ角ゴ Pro W3" charset="0"/>
              </a:rPr>
              <a:t> to learn in shops like this.</a:t>
            </a:r>
            <a:endParaRPr lang="en-US" altLang="ja-JP" dirty="0">
              <a:ea typeface="ヒラギノ角ゴ Pro W3" charset="0"/>
            </a:endParaRPr>
          </a:p>
          <a:p>
            <a:endParaRPr lang="en-US" dirty="0">
              <a:ea typeface="ヒラギノ角ゴ Pro W3" charset="0"/>
            </a:endParaRPr>
          </a:p>
          <a:p>
            <a:endParaRPr lang="en-US" dirty="0">
              <a:ea typeface="ヒラギノ角ゴ Pro W3" charset="0"/>
            </a:endParaRPr>
          </a:p>
          <a:p>
            <a:endParaRPr lang="en-US" dirty="0">
              <a:ea typeface="ヒラギノ角ゴ Pro W3" charset="0"/>
            </a:endParaRPr>
          </a:p>
          <a:p>
            <a:r>
              <a:rPr lang="en-US" dirty="0">
                <a:ea typeface="ヒラギノ角ゴ Pro W3" charset="0"/>
              </a:rPr>
              <a:t>====</a:t>
            </a:r>
          </a:p>
          <a:p>
            <a:r>
              <a:rPr lang="en-US" dirty="0">
                <a:ea typeface="ヒラギノ角ゴ Pro W3" charset="0"/>
              </a:rPr>
              <a:t>http://</a:t>
            </a:r>
            <a:r>
              <a:rPr lang="en-US" dirty="0" err="1">
                <a:ea typeface="ヒラギノ角ゴ Pro W3" charset="0"/>
              </a:rPr>
              <a:t>www.caboces.org</a:t>
            </a:r>
            <a:r>
              <a:rPr lang="en-US" dirty="0">
                <a:ea typeface="ヒラギノ角ゴ Pro W3" charset="0"/>
              </a:rPr>
              <a:t>/sites/default/files/images/John%20Gethicker/AMPBabb8744LR.jpg</a:t>
            </a:r>
          </a:p>
        </p:txBody>
      </p:sp>
      <p:sp>
        <p:nvSpPr>
          <p:cNvPr id="15257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FA176FB2-8303-7446-91CE-9EC8271BB6B5}" type="slidenum">
              <a:rPr lang="en-US" sz="1300"/>
              <a:pPr/>
              <a:t>48</a:t>
            </a:fld>
            <a:endParaRPr lang="en-US" sz="130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Slide Image Placeholder 1"/>
          <p:cNvSpPr>
            <a:spLocks noGrp="1" noRot="1" noChangeAspect="1" noTextEdit="1"/>
          </p:cNvSpPr>
          <p:nvPr>
            <p:ph type="sldImg"/>
          </p:nvPr>
        </p:nvSpPr>
        <p:spPr>
          <a:ln/>
        </p:spPr>
      </p:sp>
      <p:sp>
        <p:nvSpPr>
          <p:cNvPr id="15462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ea typeface="ヒラギノ角ゴ Pro W3" charset="0"/>
              </a:rPr>
              <a:t>Why would a school counselor allow a young lady to take a manufacturing class knowing that she could end up with a job like this?</a:t>
            </a:r>
          </a:p>
          <a:p>
            <a:endParaRPr lang="en-US" dirty="0">
              <a:ea typeface="ヒラギノ角ゴ Pro W3" charset="0"/>
            </a:endParaRPr>
          </a:p>
          <a:p>
            <a:r>
              <a:rPr lang="en-US" dirty="0">
                <a:ea typeface="ヒラギノ角ゴ Pro W3" charset="0"/>
              </a:rPr>
              <a:t>Compare the cleanliness of </a:t>
            </a:r>
            <a:r>
              <a:rPr lang="en-US" dirty="0" smtClean="0">
                <a:ea typeface="ヒラギノ角ゴ Pro W3" charset="0"/>
              </a:rPr>
              <a:t>the work environment in </a:t>
            </a:r>
            <a:r>
              <a:rPr lang="en-US" dirty="0">
                <a:ea typeface="ヒラギノ角ゴ Pro W3" charset="0"/>
              </a:rPr>
              <a:t>this </a:t>
            </a:r>
            <a:r>
              <a:rPr lang="en-US" dirty="0" smtClean="0">
                <a:ea typeface="ヒラギノ角ゴ Pro W3" charset="0"/>
              </a:rPr>
              <a:t>OLD picture </a:t>
            </a:r>
            <a:r>
              <a:rPr lang="en-US" dirty="0">
                <a:ea typeface="ヒラギノ角ゴ Pro W3" charset="0"/>
              </a:rPr>
              <a:t>with …</a:t>
            </a:r>
          </a:p>
          <a:p>
            <a:endParaRPr lang="en-US" dirty="0">
              <a:ea typeface="ヒラギノ角ゴ Pro W3" charset="0"/>
            </a:endParaRPr>
          </a:p>
          <a:p>
            <a:endParaRPr lang="en-US" dirty="0">
              <a:ea typeface="ヒラギノ角ゴ Pro W3" charset="0"/>
            </a:endParaRPr>
          </a:p>
          <a:p>
            <a:r>
              <a:rPr lang="en-US" dirty="0">
                <a:ea typeface="ヒラギノ角ゴ Pro W3" charset="0"/>
              </a:rPr>
              <a:t>====</a:t>
            </a:r>
          </a:p>
          <a:p>
            <a:r>
              <a:rPr lang="en-US" dirty="0">
                <a:ea typeface="ヒラギノ角ゴ Pro W3" charset="0"/>
              </a:rPr>
              <a:t>https://</a:t>
            </a:r>
            <a:r>
              <a:rPr lang="en-US" dirty="0" err="1">
                <a:ea typeface="ヒラギノ角ゴ Pro W3" charset="0"/>
              </a:rPr>
              <a:t>dwd.wisconsin.gov</a:t>
            </a:r>
            <a:r>
              <a:rPr lang="en-US" dirty="0">
                <a:ea typeface="ヒラギノ角ゴ Pro W3" charset="0"/>
              </a:rPr>
              <a:t>/</a:t>
            </a:r>
            <a:r>
              <a:rPr lang="en-US" dirty="0" err="1">
                <a:ea typeface="ヒラギノ角ゴ Pro W3" charset="0"/>
              </a:rPr>
              <a:t>dwd</a:t>
            </a:r>
            <a:r>
              <a:rPr lang="en-US" dirty="0">
                <a:ea typeface="ヒラギノ角ゴ Pro W3" charset="0"/>
              </a:rPr>
              <a:t>/</a:t>
            </a:r>
            <a:r>
              <a:rPr lang="en-US" dirty="0" err="1">
                <a:ea typeface="ヒラギノ角ゴ Pro W3" charset="0"/>
              </a:rPr>
              <a:t>dwdhistory</a:t>
            </a:r>
            <a:r>
              <a:rPr lang="en-US" dirty="0">
                <a:ea typeface="ヒラギノ角ゴ Pro W3" charset="0"/>
              </a:rPr>
              <a:t>/images/</a:t>
            </a:r>
            <a:r>
              <a:rPr lang="en-US" dirty="0" err="1">
                <a:ea typeface="ヒラギノ角ゴ Pro W3" charset="0"/>
              </a:rPr>
              <a:t>women_in_factory_big.jpg</a:t>
            </a:r>
            <a:endParaRPr lang="en-US" dirty="0">
              <a:ea typeface="ヒラギノ角ゴ Pro W3" charset="0"/>
            </a:endParaRPr>
          </a:p>
        </p:txBody>
      </p:sp>
      <p:sp>
        <p:nvSpPr>
          <p:cNvPr id="15462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EB870300-0E1E-384B-A388-556E5ADAFFF8}" type="slidenum">
              <a:rPr lang="en-US" sz="1300"/>
              <a:pPr/>
              <a:t>49</a:t>
            </a:fld>
            <a:endParaRPr lang="en-US" sz="13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lide Image Placeholder 1"/>
          <p:cNvSpPr>
            <a:spLocks noGrp="1" noRot="1" noChangeAspect="1" noTextEdit="1"/>
          </p:cNvSpPr>
          <p:nvPr>
            <p:ph type="sldImg"/>
          </p:nvPr>
        </p:nvSpPr>
        <p:spPr>
          <a:ln/>
        </p:spPr>
      </p:sp>
      <p:sp>
        <p:nvSpPr>
          <p:cNvPr id="31747" name="Notes Placeholder 2"/>
          <p:cNvSpPr>
            <a:spLocks noGrp="1"/>
          </p:cNvSpPr>
          <p:nvPr>
            <p:ph type="body" idx="1"/>
          </p:nvPr>
        </p:nvSpPr>
        <p:spPr>
          <a:xfrm>
            <a:off x="812800" y="4560888"/>
            <a:ext cx="5851525" cy="4319587"/>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US" sz="1700" dirty="0">
                <a:latin typeface="Times"/>
                <a:ea typeface="ヒラギノ角ゴ Pro W3" charset="0"/>
                <a:cs typeface="Times"/>
              </a:rPr>
              <a:t>Here is what we will be covering today.</a:t>
            </a:r>
          </a:p>
          <a:p>
            <a:pPr marL="302066" indent="-302066">
              <a:buFont typeface="Arial"/>
              <a:buChar char="•"/>
              <a:defRPr/>
            </a:pPr>
            <a:r>
              <a:rPr lang="en-US" sz="1700" dirty="0">
                <a:latin typeface="Times"/>
                <a:ea typeface="ヒラギノ角ゴ Pro W3" charset="0"/>
                <a:cs typeface="Times"/>
              </a:rPr>
              <a:t>Surprises in the job market, </a:t>
            </a:r>
          </a:p>
          <a:p>
            <a:pPr marL="302066" indent="-302066">
              <a:buFont typeface="Arial"/>
              <a:buChar char="•"/>
              <a:defRPr/>
            </a:pPr>
            <a:r>
              <a:rPr lang="en-US" sz="1700" dirty="0">
                <a:latin typeface="Times"/>
                <a:ea typeface="ヒラギノ角ゴ Pro W3" charset="0"/>
                <a:cs typeface="Times"/>
              </a:rPr>
              <a:t>Future Demand in </a:t>
            </a:r>
            <a:r>
              <a:rPr lang="en-US" sz="1700" dirty="0" smtClean="0">
                <a:latin typeface="Times"/>
                <a:ea typeface="ヒラギノ角ゴ Pro W3" charset="0"/>
                <a:cs typeface="Times"/>
              </a:rPr>
              <a:t>occupations and the business</a:t>
            </a:r>
            <a:r>
              <a:rPr lang="en-US" sz="1700" baseline="0" dirty="0" smtClean="0">
                <a:latin typeface="Times"/>
                <a:ea typeface="ヒラギノ角ゴ Pro W3" charset="0"/>
                <a:cs typeface="Times"/>
              </a:rPr>
              <a:t> world</a:t>
            </a:r>
            <a:r>
              <a:rPr lang="en-US" sz="1700" dirty="0" smtClean="0">
                <a:latin typeface="Times"/>
                <a:ea typeface="ヒラギノ角ゴ Pro W3" charset="0"/>
                <a:cs typeface="Times"/>
              </a:rPr>
              <a:t>,</a:t>
            </a:r>
            <a:endParaRPr lang="en-US" sz="1700" dirty="0">
              <a:latin typeface="Times"/>
              <a:ea typeface="ヒラギノ角ゴ Pro W3" charset="0"/>
              <a:cs typeface="Times"/>
            </a:endParaRPr>
          </a:p>
          <a:p>
            <a:pPr marL="302066" indent="-302066">
              <a:buFont typeface="Arial"/>
              <a:buChar char="•"/>
              <a:defRPr/>
            </a:pPr>
            <a:r>
              <a:rPr lang="en-US" sz="1700" dirty="0">
                <a:latin typeface="Times"/>
                <a:ea typeface="ヒラギノ角ゴ Pro W3" charset="0"/>
                <a:cs typeface="Times"/>
              </a:rPr>
              <a:t>Our Changing World, </a:t>
            </a:r>
          </a:p>
          <a:p>
            <a:pPr marL="302066" indent="-302066">
              <a:buFont typeface="Arial"/>
              <a:buChar char="•"/>
              <a:defRPr/>
            </a:pPr>
            <a:r>
              <a:rPr lang="en-US" sz="1700" dirty="0" smtClean="0">
                <a:latin typeface="Times"/>
                <a:ea typeface="ヒラギノ角ゴ Pro W3" charset="0"/>
                <a:cs typeface="Times"/>
              </a:rPr>
              <a:t>And some New </a:t>
            </a:r>
            <a:r>
              <a:rPr lang="en-US" sz="1700" dirty="0">
                <a:latin typeface="Times"/>
                <a:ea typeface="ヒラギノ角ゴ Pro W3" charset="0"/>
                <a:cs typeface="Times"/>
              </a:rPr>
              <a:t>Ideas about careers, </a:t>
            </a:r>
          </a:p>
          <a:p>
            <a:pPr>
              <a:defRPr/>
            </a:pPr>
            <a:endParaRPr lang="en-US" sz="1700" dirty="0">
              <a:latin typeface="Times"/>
              <a:ea typeface="ヒラギノ角ゴ Pro W3" charset="0"/>
              <a:cs typeface="Times"/>
            </a:endParaRPr>
          </a:p>
          <a:p>
            <a:pPr>
              <a:defRPr/>
            </a:pPr>
            <a:r>
              <a:rPr lang="en-US" sz="1700" dirty="0">
                <a:latin typeface="Times"/>
                <a:ea typeface="ヒラギノ角ゴ Pro W3" charset="0"/>
                <a:cs typeface="Times"/>
                <a:sym typeface="Wingdings" charset="0"/>
              </a:rPr>
              <a:t></a:t>
            </a:r>
          </a:p>
          <a:p>
            <a:pPr>
              <a:defRPr/>
            </a:pPr>
            <a:r>
              <a:rPr lang="en-US" sz="1700" dirty="0">
                <a:latin typeface="Times"/>
                <a:ea typeface="ヒラギノ角ゴ Pro W3" charset="0"/>
                <a:cs typeface="Times"/>
              </a:rPr>
              <a:t>We will start with a few </a:t>
            </a:r>
            <a:r>
              <a:rPr lang="en-US" sz="1700" u="sng" dirty="0">
                <a:latin typeface="Times"/>
                <a:ea typeface="ヒラギノ角ゴ Pro W3" charset="0"/>
                <a:cs typeface="Times"/>
              </a:rPr>
              <a:t>facts</a:t>
            </a:r>
            <a:r>
              <a:rPr lang="en-US" sz="1700" dirty="0">
                <a:latin typeface="Times"/>
                <a:ea typeface="ヒラギノ角ゴ Pro W3" charset="0"/>
                <a:cs typeface="Times"/>
              </a:rPr>
              <a:t> that might </a:t>
            </a:r>
            <a:r>
              <a:rPr lang="en-US" sz="1700" u="sng" dirty="0" smtClean="0">
                <a:latin typeface="Times"/>
                <a:ea typeface="ヒラギノ角ゴ Pro W3" charset="0"/>
                <a:cs typeface="Times"/>
              </a:rPr>
              <a:t>surprise </a:t>
            </a:r>
            <a:r>
              <a:rPr lang="en-US" sz="1700" dirty="0" smtClean="0">
                <a:latin typeface="Times"/>
                <a:ea typeface="ヒラギノ角ゴ Pro W3" charset="0"/>
                <a:cs typeface="Times"/>
              </a:rPr>
              <a:t>you</a:t>
            </a:r>
            <a:r>
              <a:rPr lang="en-US" sz="1700" dirty="0">
                <a:latin typeface="Times"/>
                <a:ea typeface="ヒラギノ角ゴ Pro W3" charset="0"/>
                <a:cs typeface="Times"/>
              </a:rPr>
              <a:t>.</a:t>
            </a:r>
          </a:p>
          <a:p>
            <a:pPr>
              <a:defRPr/>
            </a:pPr>
            <a:endParaRPr lang="en-US" sz="1700" dirty="0">
              <a:latin typeface="Times"/>
              <a:ea typeface="ヒラギノ角ゴ Pro W3" charset="0"/>
              <a:cs typeface="Times"/>
            </a:endParaRPr>
          </a:p>
        </p:txBody>
      </p:sp>
      <p:sp>
        <p:nvSpPr>
          <p:cNvPr id="2560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995D8546-001E-CF4A-89DF-48E9B2519EDA}" type="slidenum">
              <a:rPr lang="en-US" sz="1300"/>
              <a:pPr/>
              <a:t>5</a:t>
            </a:fld>
            <a:endParaRPr lang="en-US" sz="130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Slide Image Placeholder 1"/>
          <p:cNvSpPr>
            <a:spLocks noGrp="1" noRot="1" noChangeAspect="1" noTextEdit="1"/>
          </p:cNvSpPr>
          <p:nvPr>
            <p:ph type="sldImg"/>
          </p:nvPr>
        </p:nvSpPr>
        <p:spPr>
          <a:ln/>
        </p:spPr>
      </p:sp>
      <p:sp>
        <p:nvSpPr>
          <p:cNvPr id="15667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ea typeface="ヒラギノ角ゴ Pro W3" charset="0"/>
              </a:rPr>
              <a:t>…this </a:t>
            </a:r>
            <a:r>
              <a:rPr lang="en-US" dirty="0">
                <a:ea typeface="ヒラギノ角ゴ Pro W3" charset="0"/>
              </a:rPr>
              <a:t>one, where they are building jet engines in Durham, North Carolina. </a:t>
            </a:r>
          </a:p>
          <a:p>
            <a:endParaRPr lang="en-US" dirty="0">
              <a:ea typeface="ヒラギノ角ゴ Pro W3" charset="0"/>
            </a:endParaRPr>
          </a:p>
          <a:p>
            <a:r>
              <a:rPr lang="en-US" dirty="0">
                <a:ea typeface="ヒラギノ角ゴ Pro W3" charset="0"/>
              </a:rPr>
              <a:t> You could eat off of that floor!</a:t>
            </a:r>
          </a:p>
          <a:p>
            <a:endParaRPr lang="en-US" dirty="0">
              <a:ea typeface="ヒラギノ角ゴ Pro W3" charset="0"/>
            </a:endParaRPr>
          </a:p>
          <a:p>
            <a:endParaRPr lang="en-US" dirty="0">
              <a:ea typeface="ヒラギノ角ゴ Pro W3" charset="0"/>
            </a:endParaRPr>
          </a:p>
          <a:p>
            <a:endParaRPr lang="en-US" dirty="0">
              <a:ea typeface="ヒラギノ角ゴ Pro W3" charset="0"/>
            </a:endParaRPr>
          </a:p>
          <a:p>
            <a:r>
              <a:rPr lang="en-US" dirty="0">
                <a:ea typeface="ヒラギノ角ゴ Pro W3" charset="0"/>
              </a:rPr>
              <a:t>====</a:t>
            </a:r>
          </a:p>
          <a:p>
            <a:r>
              <a:rPr lang="en-US" dirty="0">
                <a:ea typeface="ヒラギノ角ゴ Pro W3" charset="0"/>
              </a:rPr>
              <a:t>http://</a:t>
            </a:r>
            <a:r>
              <a:rPr lang="en-US" dirty="0" err="1">
                <a:ea typeface="ヒラギノ角ゴ Pro W3" charset="0"/>
              </a:rPr>
              <a:t>www.bizjournals.com</a:t>
            </a:r>
            <a:r>
              <a:rPr lang="en-US" dirty="0">
                <a:ea typeface="ヒラギノ角ゴ Pro W3" charset="0"/>
              </a:rPr>
              <a:t>/triangle/news/2012/08/03/</a:t>
            </a:r>
            <a:r>
              <a:rPr lang="en-US" dirty="0" err="1">
                <a:ea typeface="ヒラギノ角ゴ Pro W3" charset="0"/>
              </a:rPr>
              <a:t>slideshow-a-look-at-ge-aviations.html?ana</a:t>
            </a:r>
            <a:r>
              <a:rPr lang="en-US" dirty="0">
                <a:ea typeface="ヒラギノ角ゴ Pro W3" charset="0"/>
              </a:rPr>
              <a:t>=</a:t>
            </a:r>
            <a:r>
              <a:rPr lang="en-US" dirty="0" err="1">
                <a:ea typeface="ヒラギノ角ゴ Pro W3" charset="0"/>
              </a:rPr>
              <a:t>e_du_pap&amp;s</a:t>
            </a:r>
            <a:r>
              <a:rPr lang="en-US" dirty="0">
                <a:ea typeface="ヒラギノ角ゴ Pro W3" charset="0"/>
              </a:rPr>
              <a:t>=</a:t>
            </a:r>
            <a:r>
              <a:rPr lang="en-US" dirty="0" err="1">
                <a:ea typeface="ヒラギノ角ゴ Pro W3" charset="0"/>
              </a:rPr>
              <a:t>article_du&amp;ed</a:t>
            </a:r>
            <a:r>
              <a:rPr lang="en-US" dirty="0">
                <a:ea typeface="ヒラギノ角ゴ Pro W3" charset="0"/>
              </a:rPr>
              <a:t>=2012-08-03</a:t>
            </a:r>
          </a:p>
          <a:p>
            <a:endParaRPr lang="en-US" dirty="0">
              <a:ea typeface="ヒラギノ角ゴ Pro W3" charset="0"/>
            </a:endParaRPr>
          </a:p>
          <a:p>
            <a:r>
              <a:rPr lang="en-US" dirty="0">
                <a:ea typeface="ヒラギノ角ゴ Pro W3" charset="0"/>
              </a:rPr>
              <a:t>Slideshow: A look at General Electric Aviation engine plant</a:t>
            </a:r>
          </a:p>
          <a:p>
            <a:endParaRPr lang="en-US" dirty="0">
              <a:ea typeface="ヒラギノ角ゴ Pro W3" charset="0"/>
            </a:endParaRPr>
          </a:p>
          <a:p>
            <a:r>
              <a:rPr lang="en-US" dirty="0">
                <a:ea typeface="ヒラギノ角ゴ Pro W3" charset="0"/>
              </a:rPr>
              <a:t>The Durham plant, just off Miami Boulevard, is beginning to retool as the company triples its production of </a:t>
            </a:r>
            <a:r>
              <a:rPr lang="en-US" dirty="0" err="1">
                <a:ea typeface="ヒラギノ角ゴ Pro W3" charset="0"/>
              </a:rPr>
              <a:t>GEnx</a:t>
            </a:r>
            <a:r>
              <a:rPr lang="en-US" dirty="0">
                <a:ea typeface="ヒラギノ角ゴ Pro W3" charset="0"/>
              </a:rPr>
              <a:t> turbofan engines for Boeing Co.</a:t>
            </a:r>
            <a:r>
              <a:rPr lang="ja-JP" altLang="en-US" dirty="0">
                <a:ea typeface="ヒラギノ角ゴ Pro W3" charset="0"/>
              </a:rPr>
              <a:t>’</a:t>
            </a:r>
            <a:r>
              <a:rPr lang="en-US" altLang="ja-JP" dirty="0">
                <a:ea typeface="ヒラギノ角ゴ Pro W3" charset="0"/>
              </a:rPr>
              <a:t>s (NYSE: BA) new 787 Dreamliner. It has also recently expanded production of the giant GE90 engine and several lines of smaller engines, all of which are aimed at replacing older designs that are less fuel efficient.</a:t>
            </a:r>
          </a:p>
          <a:p>
            <a:endParaRPr lang="en-US" dirty="0">
              <a:ea typeface="ヒラギノ角ゴ Pro W3" charset="0"/>
            </a:endParaRPr>
          </a:p>
          <a:p>
            <a:r>
              <a:rPr lang="en-US" dirty="0">
                <a:ea typeface="ヒラギノ角ゴ Pro W3" charset="0"/>
              </a:rPr>
              <a:t>photo shows:</a:t>
            </a:r>
          </a:p>
          <a:p>
            <a:r>
              <a:rPr lang="en-US" dirty="0">
                <a:ea typeface="ヒラギノ角ゴ Pro W3" charset="0"/>
              </a:rPr>
              <a:t>A GE90 engine nears completion at the GE Aviation factory off South Miami Boulevard in Durham. The GE90 is used for large commercial aircraft such as the Boeing 777. More than 1,000 777s have been built over the years, incorporating a total of more than 2,000 engines from Boeing, Rolls-Royce and United Technologies' Pratt &amp; Whitney division.</a:t>
            </a:r>
          </a:p>
          <a:p>
            <a:endParaRPr lang="en-US" dirty="0">
              <a:ea typeface="ヒラギノ角ゴ Pro W3" charset="0"/>
            </a:endParaRPr>
          </a:p>
        </p:txBody>
      </p:sp>
      <p:sp>
        <p:nvSpPr>
          <p:cNvPr id="15667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228733D8-B641-5B41-81DD-57E4D366D684}" type="slidenum">
              <a:rPr lang="en-US" sz="1300"/>
              <a:pPr/>
              <a:t>50</a:t>
            </a:fld>
            <a:endParaRPr lang="en-US" sz="130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Slide Image Placeholder 1"/>
          <p:cNvSpPr>
            <a:spLocks noGrp="1" noRot="1" noChangeAspect="1" noTextEdit="1"/>
          </p:cNvSpPr>
          <p:nvPr>
            <p:ph type="sldImg"/>
          </p:nvPr>
        </p:nvSpPr>
        <p:spPr>
          <a:ln/>
        </p:spPr>
      </p:sp>
      <p:sp>
        <p:nvSpPr>
          <p:cNvPr id="15872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ea typeface="ヒラギノ角ゴ Pro W3" charset="0"/>
              </a:rPr>
              <a:t>The reality is that most educators, students, and their parents have no idea of what is happening in today</a:t>
            </a:r>
            <a:r>
              <a:rPr lang="ja-JP" altLang="en-US" dirty="0">
                <a:ea typeface="ヒラギノ角ゴ Pro W3" charset="0"/>
              </a:rPr>
              <a:t>’</a:t>
            </a:r>
            <a:r>
              <a:rPr lang="en-US" altLang="ja-JP" dirty="0">
                <a:ea typeface="ヒラギノ角ゴ Pro W3" charset="0"/>
              </a:rPr>
              <a:t>s factories.</a:t>
            </a:r>
          </a:p>
          <a:p>
            <a:endParaRPr lang="en-US" dirty="0">
              <a:ea typeface="ヒラギノ角ゴ Pro W3" charset="0"/>
            </a:endParaRPr>
          </a:p>
          <a:p>
            <a:r>
              <a:rPr lang="en-US" dirty="0">
                <a:ea typeface="ヒラギノ角ゴ Pro W3" charset="0"/>
              </a:rPr>
              <a:t>Name one TV show that shows employees working in a modern factory.</a:t>
            </a:r>
          </a:p>
          <a:p>
            <a:endParaRPr lang="en-US" dirty="0">
              <a:ea typeface="ヒラギノ角ゴ Pro W3" charset="0"/>
            </a:endParaRPr>
          </a:p>
          <a:p>
            <a:r>
              <a:rPr lang="en-US" dirty="0">
                <a:ea typeface="ヒラギノ角ゴ Pro W3" charset="0"/>
              </a:rPr>
              <a:t>How can students, teachers, and everyone else learn about modern industry?</a:t>
            </a:r>
          </a:p>
          <a:p>
            <a:endParaRPr lang="en-US" dirty="0">
              <a:ea typeface="ヒラギノ角ゴ Pro W3" charset="0"/>
            </a:endParaRPr>
          </a:p>
          <a:p>
            <a:r>
              <a:rPr lang="en-US" dirty="0">
                <a:ea typeface="ヒラギノ角ゴ Pro W3" charset="0"/>
              </a:rPr>
              <a:t>Field trips, job shadowing, internships, open houses?</a:t>
            </a:r>
          </a:p>
          <a:p>
            <a:endParaRPr lang="en-US" dirty="0">
              <a:ea typeface="ヒラギノ角ゴ Pro W3" charset="0"/>
            </a:endParaRPr>
          </a:p>
          <a:p>
            <a:endParaRPr lang="en-US" dirty="0">
              <a:ea typeface="ヒラギノ角ゴ Pro W3" charset="0"/>
            </a:endParaRPr>
          </a:p>
          <a:p>
            <a:r>
              <a:rPr lang="en-US" dirty="0">
                <a:ea typeface="ヒラギノ角ゴ Pro W3" charset="0"/>
              </a:rPr>
              <a:t>=====</a:t>
            </a:r>
          </a:p>
          <a:p>
            <a:r>
              <a:rPr lang="en-US" dirty="0">
                <a:ea typeface="ヒラギノ角ゴ Pro W3" charset="0"/>
              </a:rPr>
              <a:t>http://</a:t>
            </a:r>
            <a:r>
              <a:rPr lang="en-US" dirty="0" err="1">
                <a:ea typeface="ヒラギノ角ゴ Pro W3" charset="0"/>
              </a:rPr>
              <a:t>files.gereports.com</a:t>
            </a:r>
            <a:r>
              <a:rPr lang="en-US" dirty="0">
                <a:ea typeface="ヒラギノ角ゴ Pro W3" charset="0"/>
              </a:rPr>
              <a:t>/</a:t>
            </a:r>
            <a:r>
              <a:rPr lang="en-US" dirty="0" err="1">
                <a:ea typeface="ヒラギノ角ゴ Pro W3" charset="0"/>
              </a:rPr>
              <a:t>wp</a:t>
            </a:r>
            <a:r>
              <a:rPr lang="en-US" dirty="0">
                <a:ea typeface="ヒラギノ角ゴ Pro W3" charset="0"/>
              </a:rPr>
              <a:t>-content/uploads/2012/04/AMSTC3.jpg</a:t>
            </a:r>
          </a:p>
        </p:txBody>
      </p:sp>
      <p:sp>
        <p:nvSpPr>
          <p:cNvPr id="15872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A69C6A07-4ACB-AF47-B346-ADD50E46B475}" type="slidenum">
              <a:rPr lang="en-US" sz="1300"/>
              <a:pPr/>
              <a:t>51</a:t>
            </a:fld>
            <a:endParaRPr lang="en-US" sz="130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Slide Image Placeholder 1"/>
          <p:cNvSpPr>
            <a:spLocks noGrp="1" noRot="1" noChangeAspect="1" noTextEdit="1"/>
          </p:cNvSpPr>
          <p:nvPr>
            <p:ph type="sldImg"/>
          </p:nvPr>
        </p:nvSpPr>
        <p:spPr>
          <a:ln/>
        </p:spPr>
      </p:sp>
      <p:sp>
        <p:nvSpPr>
          <p:cNvPr id="15872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ea typeface="ヒラギノ角ゴ Pro W3" charset="0"/>
              </a:rPr>
              <a:t>You have this</a:t>
            </a:r>
            <a:r>
              <a:rPr lang="en-US" baseline="0" dirty="0" smtClean="0">
                <a:ea typeface="ヒラギノ角ゴ Pro W3" charset="0"/>
              </a:rPr>
              <a:t> on the back of your handout.</a:t>
            </a:r>
            <a:endParaRPr lang="en-US" dirty="0" smtClean="0">
              <a:ea typeface="ヒラギノ角ゴ Pro W3" charset="0"/>
            </a:endParaRPr>
          </a:p>
          <a:p>
            <a:r>
              <a:rPr lang="en-US" dirty="0" smtClean="0">
                <a:ea typeface="ヒラギノ角ゴ Pro W3" charset="0"/>
              </a:rPr>
              <a:t>North Carolina Advanced Manufacturing and STEM Careers Awareness</a:t>
            </a:r>
            <a:r>
              <a:rPr lang="en-US" baseline="0" dirty="0" smtClean="0">
                <a:ea typeface="ヒラギノ角ゴ Pro W3" charset="0"/>
              </a:rPr>
              <a:t> Week is in April.  </a:t>
            </a:r>
          </a:p>
          <a:p>
            <a:r>
              <a:rPr lang="en-US" baseline="0" dirty="0" smtClean="0">
                <a:ea typeface="ヒラギノ角ゴ Pro W3" charset="0"/>
              </a:rPr>
              <a:t>It’s a joint venture between North Carolina Public Schools, the Community </a:t>
            </a:r>
            <a:r>
              <a:rPr lang="en-US" dirty="0">
                <a:ea typeface="ヒラギノ角ゴ Pro W3" charset="0"/>
              </a:rPr>
              <a:t>C</a:t>
            </a:r>
            <a:r>
              <a:rPr lang="en-US" baseline="0" dirty="0" smtClean="0">
                <a:ea typeface="ヒラギノ角ゴ Pro W3" charset="0"/>
              </a:rPr>
              <a:t>ollege </a:t>
            </a:r>
            <a:r>
              <a:rPr lang="en-US" dirty="0">
                <a:ea typeface="ヒラギノ角ゴ Pro W3" charset="0"/>
              </a:rPr>
              <a:t>S</a:t>
            </a:r>
            <a:r>
              <a:rPr lang="en-US" baseline="0" dirty="0" smtClean="0">
                <a:ea typeface="ヒラギノ角ゴ Pro W3" charset="0"/>
              </a:rPr>
              <a:t>ystem, and the Department of Commerce.</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ea typeface="ヒラギノ角ゴ Pro W3" charset="0"/>
              </a:rPr>
              <a:t>We expect over 60 open houses all across the state helping people learn about the </a:t>
            </a:r>
            <a:r>
              <a:rPr lang="en-US" u="sng" baseline="0" dirty="0" smtClean="0">
                <a:ea typeface="ヒラギノ角ゴ Pro W3" charset="0"/>
              </a:rPr>
              <a:t>modern</a:t>
            </a:r>
            <a:r>
              <a:rPr lang="en-US" baseline="0" dirty="0" smtClean="0">
                <a:ea typeface="ヒラギノ角ゴ Pro W3" charset="0"/>
              </a:rPr>
              <a:t> careers in Advanced Manufacturing. </a:t>
            </a:r>
          </a:p>
          <a:p>
            <a:r>
              <a:rPr lang="en-US" baseline="0" dirty="0" smtClean="0">
                <a:ea typeface="ヒラギノ角ゴ Pro W3" charset="0"/>
              </a:rPr>
              <a:t>Make sure your students and clients know about these open houses.   </a:t>
            </a:r>
          </a:p>
          <a:p>
            <a:r>
              <a:rPr lang="en-US" baseline="0" dirty="0" smtClean="0">
                <a:ea typeface="ヒラギノ角ゴ Pro W3" charset="0"/>
              </a:rPr>
              <a:t>They are not just for high school students, they are for college students and adults who are still refining their career pathway.</a:t>
            </a:r>
          </a:p>
          <a:p>
            <a:endParaRPr lang="en-US" baseline="0" dirty="0" smtClean="0">
              <a:ea typeface="ヒラギノ角ゴ Pro W3" charset="0"/>
            </a:endParaRPr>
          </a:p>
          <a:p>
            <a:endParaRPr lang="en-US" baseline="0" dirty="0" smtClean="0">
              <a:ea typeface="ヒラギノ角ゴ Pro W3" charset="0"/>
            </a:endParaRPr>
          </a:p>
          <a:p>
            <a:endParaRPr lang="en-US" dirty="0">
              <a:ea typeface="ヒラギノ角ゴ Pro W3" charset="0"/>
            </a:endParaRPr>
          </a:p>
          <a:p>
            <a:endParaRPr lang="en-US" dirty="0">
              <a:ea typeface="ヒラギノ角ゴ Pro W3" charset="0"/>
            </a:endParaRPr>
          </a:p>
          <a:p>
            <a:r>
              <a:rPr lang="en-US" dirty="0" smtClean="0">
                <a:ea typeface="ヒラギノ角ゴ Pro W3" charset="0"/>
              </a:rPr>
              <a:t>======</a:t>
            </a:r>
          </a:p>
          <a:p>
            <a:r>
              <a:rPr lang="en-US" dirty="0" err="1" smtClean="0">
                <a:ea typeface="ヒラギノ角ゴ Pro W3" charset="0"/>
              </a:rPr>
              <a:t>www.ctpnc.org</a:t>
            </a:r>
            <a:r>
              <a:rPr lang="en-US" dirty="0" smtClean="0">
                <a:ea typeface="ヒラギノ角ゴ Pro W3" charset="0"/>
              </a:rPr>
              <a:t>/manufacturing</a:t>
            </a:r>
            <a:endParaRPr lang="en-US" dirty="0">
              <a:ea typeface="ヒラギノ角ゴ Pro W3" charset="0"/>
            </a:endParaRPr>
          </a:p>
        </p:txBody>
      </p:sp>
      <p:sp>
        <p:nvSpPr>
          <p:cNvPr id="15872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A69C6A07-4ACB-AF47-B346-ADD50E46B475}" type="slidenum">
              <a:rPr lang="en-US" sz="1300"/>
              <a:pPr/>
              <a:t>52</a:t>
            </a:fld>
            <a:endParaRPr lang="en-US" sz="130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594009A8-22B5-4B4E-ADB6-74808A6AD6DF}" type="slidenum">
              <a:rPr lang="en-US" sz="1300"/>
              <a:pPr/>
              <a:t>53</a:t>
            </a:fld>
            <a:endParaRPr lang="en-US" sz="1300"/>
          </a:p>
        </p:txBody>
      </p:sp>
      <p:sp>
        <p:nvSpPr>
          <p:cNvPr id="160770" name="Rectangle 2"/>
          <p:cNvSpPr>
            <a:spLocks noGrp="1" noRot="1" noChangeAspect="1" noChangeArrowheads="1" noTextEdit="1"/>
          </p:cNvSpPr>
          <p:nvPr>
            <p:ph type="sldImg"/>
          </p:nvPr>
        </p:nvSpPr>
        <p:spPr>
          <a:xfrm>
            <a:off x="1266825" y="725488"/>
            <a:ext cx="4783138" cy="3586162"/>
          </a:xfrm>
          <a:solidFill>
            <a:srgbClr val="FFFFFF"/>
          </a:solidFill>
          <a:ln/>
        </p:spPr>
      </p:sp>
      <p:sp>
        <p:nvSpPr>
          <p:cNvPr id="160771" name="Rectangle 3"/>
          <p:cNvSpPr>
            <a:spLocks noGrp="1" noChangeArrowheads="1"/>
          </p:cNvSpPr>
          <p:nvPr>
            <p:ph type="body" idx="1"/>
          </p:nvPr>
        </p:nvSpPr>
        <p:spPr>
          <a:xfrm>
            <a:off x="812800" y="4557713"/>
            <a:ext cx="5527675" cy="43227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766" tIns="47883" rIns="95766" bIns="47883"/>
          <a:lstStyle/>
          <a:p>
            <a:pPr eaLnBrk="1" hangingPunct="1"/>
            <a:r>
              <a:rPr lang="en-US" dirty="0">
                <a:ea typeface="ヒラギノ角ゴ Pro W3" charset="0"/>
              </a:rPr>
              <a:t>You may have seen this quote that is spread across the next three slides.</a:t>
            </a:r>
          </a:p>
          <a:p>
            <a:pPr eaLnBrk="1" hangingPunct="1"/>
            <a:endParaRPr lang="en-US" dirty="0">
              <a:ea typeface="ヒラギノ角ゴ Pro W3" charset="0"/>
            </a:endParaRPr>
          </a:p>
          <a:p>
            <a:pPr eaLnBrk="1" hangingPunct="1"/>
            <a:r>
              <a:rPr lang="en-US" dirty="0">
                <a:ea typeface="ヒラギノ角ゴ Pro W3" charset="0"/>
              </a:rPr>
              <a:t> It profoundly reminds us that we are preparing </a:t>
            </a:r>
            <a:r>
              <a:rPr lang="en-US" dirty="0" smtClean="0">
                <a:ea typeface="ヒラギノ角ゴ Pro W3" charset="0"/>
              </a:rPr>
              <a:t>people</a:t>
            </a:r>
            <a:r>
              <a:rPr lang="en-US" baseline="0" dirty="0" smtClean="0">
                <a:ea typeface="ヒラギノ角ゴ Pro W3" charset="0"/>
              </a:rPr>
              <a:t> </a:t>
            </a:r>
            <a:r>
              <a:rPr lang="en-US" dirty="0" smtClean="0">
                <a:ea typeface="ヒラギノ角ゴ Pro W3" charset="0"/>
              </a:rPr>
              <a:t>for </a:t>
            </a:r>
            <a:r>
              <a:rPr lang="en-US" dirty="0">
                <a:ea typeface="ヒラギノ角ゴ Pro W3" charset="0"/>
              </a:rPr>
              <a:t>jobs that don</a:t>
            </a:r>
            <a:r>
              <a:rPr lang="ja-JP" altLang="en-US" dirty="0">
                <a:ea typeface="ヒラギノ角ゴ Pro W3" charset="0"/>
              </a:rPr>
              <a:t>’</a:t>
            </a:r>
            <a:r>
              <a:rPr lang="en-US" altLang="ja-JP" dirty="0">
                <a:ea typeface="ヒラギノ角ゴ Pro W3" charset="0"/>
              </a:rPr>
              <a:t>t yet </a:t>
            </a:r>
            <a:r>
              <a:rPr lang="en-US" altLang="ja-JP" u="sng" dirty="0">
                <a:ea typeface="ヒラギノ角ゴ Pro W3" charset="0"/>
              </a:rPr>
              <a:t>exist</a:t>
            </a:r>
            <a:r>
              <a:rPr lang="en-US" altLang="ja-JP" dirty="0">
                <a:ea typeface="ヒラギノ角ゴ Pro W3" charset="0"/>
              </a:rPr>
              <a:t>…</a:t>
            </a:r>
            <a:endParaRPr lang="en-US" dirty="0">
              <a:ea typeface="ヒラギノ角ゴ Pro W3"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9567E39C-1210-5A48-A5E0-71217972358A}" type="slidenum">
              <a:rPr lang="en-US" sz="1300"/>
              <a:pPr/>
              <a:t>54</a:t>
            </a:fld>
            <a:endParaRPr lang="en-US" sz="1300"/>
          </a:p>
        </p:txBody>
      </p:sp>
      <p:sp>
        <p:nvSpPr>
          <p:cNvPr id="162818" name="Rectangle 2"/>
          <p:cNvSpPr>
            <a:spLocks noGrp="1" noRot="1" noChangeAspect="1" noChangeArrowheads="1" noTextEdit="1"/>
          </p:cNvSpPr>
          <p:nvPr>
            <p:ph type="sldImg"/>
          </p:nvPr>
        </p:nvSpPr>
        <p:spPr>
          <a:xfrm>
            <a:off x="1266825" y="725488"/>
            <a:ext cx="4783138" cy="3586162"/>
          </a:xfrm>
          <a:solidFill>
            <a:srgbClr val="FFFFFF"/>
          </a:solidFill>
          <a:ln/>
        </p:spPr>
      </p:sp>
      <p:sp>
        <p:nvSpPr>
          <p:cNvPr id="162819" name="Rectangle 3"/>
          <p:cNvSpPr>
            <a:spLocks noGrp="1" noChangeArrowheads="1"/>
          </p:cNvSpPr>
          <p:nvPr>
            <p:ph type="body" idx="1"/>
          </p:nvPr>
        </p:nvSpPr>
        <p:spPr>
          <a:xfrm>
            <a:off x="731838" y="4557713"/>
            <a:ext cx="5038725" cy="43227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766" tIns="47883" rIns="95766" bIns="47883"/>
          <a:lstStyle/>
          <a:p>
            <a:pPr eaLnBrk="1" hangingPunct="1"/>
            <a:r>
              <a:rPr lang="en-US" dirty="0">
                <a:ea typeface="ヒラギノ角ゴ Pro W3" charset="0"/>
              </a:rPr>
              <a:t>… Using technologies that have not yet been invented …</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81384168-E068-7546-A3C8-B82010EBEBCF}" type="slidenum">
              <a:rPr lang="en-US" sz="1300"/>
              <a:pPr/>
              <a:t>55</a:t>
            </a:fld>
            <a:endParaRPr lang="en-US" sz="1300"/>
          </a:p>
        </p:txBody>
      </p:sp>
      <p:sp>
        <p:nvSpPr>
          <p:cNvPr id="164866" name="Rectangle 2"/>
          <p:cNvSpPr>
            <a:spLocks noGrp="1" noRot="1" noChangeAspect="1" noChangeArrowheads="1" noTextEdit="1"/>
          </p:cNvSpPr>
          <p:nvPr>
            <p:ph type="sldImg"/>
          </p:nvPr>
        </p:nvSpPr>
        <p:spPr>
          <a:xfrm>
            <a:off x="1266825" y="725488"/>
            <a:ext cx="4783138" cy="3586162"/>
          </a:xfrm>
          <a:solidFill>
            <a:srgbClr val="FFFFFF"/>
          </a:solidFill>
          <a:ln/>
        </p:spPr>
      </p:sp>
      <p:sp>
        <p:nvSpPr>
          <p:cNvPr id="164867" name="Rectangle 3"/>
          <p:cNvSpPr>
            <a:spLocks noGrp="1" noChangeArrowheads="1"/>
          </p:cNvSpPr>
          <p:nvPr>
            <p:ph type="body" idx="1"/>
          </p:nvPr>
        </p:nvSpPr>
        <p:spPr>
          <a:xfrm>
            <a:off x="812800" y="4557713"/>
            <a:ext cx="5527675" cy="43227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766" tIns="47883" rIns="95766" bIns="47883"/>
          <a:lstStyle/>
          <a:p>
            <a:pPr eaLnBrk="1" hangingPunct="1"/>
            <a:r>
              <a:rPr lang="en-US" dirty="0">
                <a:ea typeface="ヒラギノ角ゴ Pro W3" charset="0"/>
              </a:rPr>
              <a:t>… In order to solve the problems that we do not yet know are problems.</a:t>
            </a:r>
          </a:p>
          <a:p>
            <a:pPr eaLnBrk="1" hangingPunct="1"/>
            <a:endParaRPr lang="en-US" dirty="0">
              <a:ea typeface="ヒラギノ角ゴ Pro W3" charset="0"/>
            </a:endParaRPr>
          </a:p>
          <a:p>
            <a:pPr eaLnBrk="1" hangingPunct="1"/>
            <a:r>
              <a:rPr lang="en-US" dirty="0">
                <a:ea typeface="ヒラギノ角ゴ Pro W3" charset="0"/>
              </a:rPr>
              <a:t>Have we </a:t>
            </a:r>
            <a:r>
              <a:rPr lang="en-US" u="sng" dirty="0">
                <a:ea typeface="ヒラギノ角ゴ Pro W3" charset="0"/>
              </a:rPr>
              <a:t>enabled</a:t>
            </a:r>
            <a:r>
              <a:rPr lang="en-US" dirty="0">
                <a:ea typeface="ヒラギノ角ゴ Pro W3" charset="0"/>
              </a:rPr>
              <a:t> the next generation with the knowledge and tools they will need to do this?</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Slide Image Placeholder 1"/>
          <p:cNvSpPr>
            <a:spLocks noGrp="1" noRot="1" noChangeAspect="1" noTextEdit="1"/>
          </p:cNvSpPr>
          <p:nvPr>
            <p:ph type="sldImg"/>
          </p:nvPr>
        </p:nvSpPr>
        <p:spPr>
          <a:ln/>
        </p:spPr>
      </p:sp>
      <p:sp>
        <p:nvSpPr>
          <p:cNvPr id="166914" name="Notes Placeholder 2"/>
          <p:cNvSpPr>
            <a:spLocks noGrp="1"/>
          </p:cNvSpPr>
          <p:nvPr>
            <p:ph type="body" idx="1"/>
          </p:nvPr>
        </p:nvSpPr>
        <p:spPr>
          <a:xfrm>
            <a:off x="731838" y="4560888"/>
            <a:ext cx="5202237"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ea typeface="ヒラギノ角ゴ Pro W3" charset="0"/>
              </a:rPr>
              <a:t>Think back 20 years ago.</a:t>
            </a:r>
          </a:p>
          <a:p>
            <a:endParaRPr lang="en-US" dirty="0">
              <a:ea typeface="ヒラギノ角ゴ Pro W3" charset="0"/>
            </a:endParaRPr>
          </a:p>
          <a:p>
            <a:r>
              <a:rPr lang="en-US" dirty="0">
                <a:ea typeface="ヒラギノ角ゴ Pro W3" charset="0"/>
              </a:rPr>
              <a:t>Would you have predicted any of these?</a:t>
            </a:r>
          </a:p>
          <a:p>
            <a:endParaRPr lang="en-US" dirty="0">
              <a:ea typeface="ヒラギノ角ゴ Pro W3" charset="0"/>
            </a:endParaRPr>
          </a:p>
          <a:p>
            <a:r>
              <a:rPr lang="en-US" dirty="0">
                <a:ea typeface="ヒラギノ角ゴ Pro W3" charset="0"/>
              </a:rPr>
              <a:t>What</a:t>
            </a:r>
            <a:r>
              <a:rPr lang="ja-JP" altLang="en-US" dirty="0">
                <a:ea typeface="ヒラギノ角ゴ Pro W3" charset="0"/>
              </a:rPr>
              <a:t>’</a:t>
            </a:r>
            <a:r>
              <a:rPr lang="en-US" altLang="ja-JP" dirty="0">
                <a:ea typeface="ヒラギノ角ゴ Pro W3" charset="0"/>
              </a:rPr>
              <a:t>s next?</a:t>
            </a:r>
          </a:p>
          <a:p>
            <a:endParaRPr lang="en-US" dirty="0">
              <a:ea typeface="ヒラギノ角ゴ Pro W3" charset="0"/>
            </a:endParaRPr>
          </a:p>
          <a:p>
            <a:r>
              <a:rPr lang="en-US" dirty="0">
                <a:ea typeface="ヒラギノ角ゴ Pro W3" charset="0"/>
              </a:rPr>
              <a:t>How soon will these </a:t>
            </a:r>
            <a:r>
              <a:rPr lang="en-US" dirty="0" smtClean="0">
                <a:ea typeface="ヒラギノ角ゴ Pro W3" charset="0"/>
              </a:rPr>
              <a:t>become </a:t>
            </a:r>
            <a:r>
              <a:rPr lang="en-US" dirty="0">
                <a:ea typeface="ヒラギノ角ゴ Pro W3" charset="0"/>
              </a:rPr>
              <a:t>obsolete?  Yes, these will </a:t>
            </a:r>
            <a:r>
              <a:rPr lang="en-US" u="sng" dirty="0">
                <a:ea typeface="ヒラギノ角ゴ Pro W3" charset="0"/>
              </a:rPr>
              <a:t>all</a:t>
            </a:r>
            <a:r>
              <a:rPr lang="en-US" dirty="0">
                <a:ea typeface="ヒラギノ角ゴ Pro W3" charset="0"/>
              </a:rPr>
              <a:t> be obsolete someday soon!</a:t>
            </a:r>
          </a:p>
        </p:txBody>
      </p:sp>
      <p:sp>
        <p:nvSpPr>
          <p:cNvPr id="16691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AACE3F50-5CE1-8F46-B60A-BBC949070049}" type="slidenum">
              <a:rPr lang="en-US" sz="1300"/>
              <a:pPr/>
              <a:t>56</a:t>
            </a:fld>
            <a:endParaRPr lang="en-US" sz="130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Slide Image Placeholder 1"/>
          <p:cNvSpPr>
            <a:spLocks noGrp="1" noRot="1" noChangeAspect="1" noTextEdit="1"/>
          </p:cNvSpPr>
          <p:nvPr>
            <p:ph type="sldImg"/>
          </p:nvPr>
        </p:nvSpPr>
        <p:spPr>
          <a:xfrm>
            <a:off x="992188" y="533400"/>
            <a:ext cx="2282825" cy="1712913"/>
          </a:xfrm>
          <a:ln/>
        </p:spPr>
      </p:sp>
      <p:sp>
        <p:nvSpPr>
          <p:cNvPr id="168962" name="Notes Placeholder 2"/>
          <p:cNvSpPr>
            <a:spLocks noGrp="1"/>
          </p:cNvSpPr>
          <p:nvPr>
            <p:ph type="body" idx="1"/>
          </p:nvPr>
        </p:nvSpPr>
        <p:spPr>
          <a:xfrm>
            <a:off x="838200" y="2362200"/>
            <a:ext cx="5867400" cy="65182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ea typeface="ヒラギノ角ゴ Pro W3" charset="0"/>
              </a:rPr>
              <a:t>Some of the latest trends are actually </a:t>
            </a:r>
            <a:r>
              <a:rPr lang="en-US" u="sng" dirty="0">
                <a:ea typeface="ヒラギノ角ゴ Pro W3" charset="0"/>
              </a:rPr>
              <a:t>old</a:t>
            </a:r>
            <a:r>
              <a:rPr lang="en-US" dirty="0">
                <a:ea typeface="ヒラギノ角ゴ Pro W3" charset="0"/>
              </a:rPr>
              <a:t> technologies making a comeback</a:t>
            </a:r>
            <a:r>
              <a:rPr lang="en-US" dirty="0" smtClean="0">
                <a:ea typeface="ヒラギノ角ゴ Pro W3" charset="0"/>
              </a:rPr>
              <a:t>.</a:t>
            </a:r>
            <a:endParaRPr lang="en-US" dirty="0">
              <a:ea typeface="ヒラギノ角ゴ Pro W3" charset="0"/>
            </a:endParaRPr>
          </a:p>
          <a:p>
            <a:r>
              <a:rPr lang="en-US" dirty="0">
                <a:ea typeface="ヒラギノ角ゴ Pro W3" charset="0"/>
              </a:rPr>
              <a:t>Over 100 years ago. When Rudolph Diesel first demonstrated his diesel engine, he powered it with </a:t>
            </a:r>
            <a:r>
              <a:rPr lang="en-US" u="sng" dirty="0">
                <a:ea typeface="ヒラギノ角ゴ Pro W3" charset="0"/>
              </a:rPr>
              <a:t>peanut</a:t>
            </a:r>
            <a:r>
              <a:rPr lang="en-US" dirty="0">
                <a:ea typeface="ヒラギノ角ゴ Pro W3" charset="0"/>
              </a:rPr>
              <a:t> oil.</a:t>
            </a:r>
          </a:p>
          <a:p>
            <a:r>
              <a:rPr lang="en-US" dirty="0">
                <a:ea typeface="ヒラギノ角ゴ Pro W3" charset="0"/>
              </a:rPr>
              <a:t>Then along came this cheap stuff called </a:t>
            </a:r>
            <a:r>
              <a:rPr lang="en-US" u="sng" dirty="0">
                <a:ea typeface="ヒラギノ角ゴ Pro W3" charset="0"/>
              </a:rPr>
              <a:t>petroleum</a:t>
            </a:r>
            <a:r>
              <a:rPr lang="en-US" dirty="0">
                <a:ea typeface="ヒラギノ角ゴ Pro W3" charset="0"/>
              </a:rPr>
              <a:t> that even Jed </a:t>
            </a:r>
            <a:r>
              <a:rPr lang="en-US" dirty="0" err="1">
                <a:ea typeface="ヒラギノ角ゴ Pro W3" charset="0"/>
              </a:rPr>
              <a:t>Clampett</a:t>
            </a:r>
            <a:r>
              <a:rPr lang="en-US" dirty="0">
                <a:ea typeface="ヒラギノ角ゴ Pro W3" charset="0"/>
              </a:rPr>
              <a:t> </a:t>
            </a:r>
            <a:r>
              <a:rPr lang="en-US" dirty="0" smtClean="0">
                <a:ea typeface="ヒラギノ角ゴ Pro W3" charset="0"/>
              </a:rPr>
              <a:t>didn't</a:t>
            </a:r>
            <a:r>
              <a:rPr lang="en-US" altLang="ja-JP" dirty="0" smtClean="0">
                <a:ea typeface="ヒラギノ角ゴ Pro W3" charset="0"/>
              </a:rPr>
              <a:t> </a:t>
            </a:r>
            <a:r>
              <a:rPr lang="en-US" altLang="ja-JP" dirty="0">
                <a:ea typeface="ヒラギノ角ゴ Pro W3" charset="0"/>
              </a:rPr>
              <a:t>want at first, and Rudolph Diesel quickly switched over to the newly created </a:t>
            </a:r>
            <a:r>
              <a:rPr lang="en-US" altLang="ja-JP" u="sng" dirty="0">
                <a:ea typeface="ヒラギノ角ゴ Pro W3" charset="0"/>
              </a:rPr>
              <a:t>Diesel</a:t>
            </a:r>
            <a:r>
              <a:rPr lang="en-US" altLang="ja-JP" dirty="0">
                <a:ea typeface="ヒラギノ角ゴ Pro W3" charset="0"/>
              </a:rPr>
              <a:t> fuel because it was so </a:t>
            </a:r>
            <a:r>
              <a:rPr lang="en-US" altLang="ja-JP" u="sng" dirty="0">
                <a:ea typeface="ヒラギノ角ゴ Pro W3" charset="0"/>
              </a:rPr>
              <a:t>cheap</a:t>
            </a:r>
            <a:r>
              <a:rPr lang="en-US" altLang="ja-JP" dirty="0">
                <a:ea typeface="ヒラギノ角ゴ Pro W3" charset="0"/>
              </a:rPr>
              <a:t> to make. </a:t>
            </a:r>
          </a:p>
          <a:p>
            <a:endParaRPr lang="en-US" dirty="0">
              <a:ea typeface="ヒラギノ角ゴ Pro W3" charset="0"/>
            </a:endParaRPr>
          </a:p>
          <a:p>
            <a:r>
              <a:rPr lang="en-US" dirty="0">
                <a:ea typeface="ヒラギノ角ゴ Pro W3" charset="0"/>
              </a:rPr>
              <a:t>Now people are paying McDonalds to let them take away their </a:t>
            </a:r>
            <a:r>
              <a:rPr lang="en-US" u="sng" dirty="0">
                <a:ea typeface="ヒラギノ角ゴ Pro W3" charset="0"/>
              </a:rPr>
              <a:t>waste</a:t>
            </a:r>
            <a:r>
              <a:rPr lang="en-US" dirty="0">
                <a:ea typeface="ヒラギノ角ゴ Pro W3" charset="0"/>
              </a:rPr>
              <a:t> cooking </a:t>
            </a:r>
            <a:r>
              <a:rPr lang="en-US" dirty="0" smtClean="0">
                <a:ea typeface="ヒラギノ角ゴ Pro W3" charset="0"/>
              </a:rPr>
              <a:t>oil, </a:t>
            </a:r>
            <a:r>
              <a:rPr lang="en-US" dirty="0">
                <a:ea typeface="ヒラギノ角ゴ Pro W3" charset="0"/>
              </a:rPr>
              <a:t>so they can use it to fuel their Diesel-powered vehicle.</a:t>
            </a:r>
          </a:p>
          <a:p>
            <a:endParaRPr lang="en-US" dirty="0">
              <a:ea typeface="ヒラギノ角ゴ Pro W3" charset="0"/>
            </a:endParaRPr>
          </a:p>
          <a:p>
            <a:r>
              <a:rPr lang="en-US" dirty="0">
                <a:ea typeface="ヒラギノ角ゴ Pro W3" charset="0"/>
              </a:rPr>
              <a:t>And the Biofuels Center of North Carolina is helping people build government-approved </a:t>
            </a:r>
            <a:r>
              <a:rPr lang="en-US" u="sng" dirty="0" smtClean="0">
                <a:ea typeface="ヒラギノ角ゴ Pro W3" charset="0"/>
              </a:rPr>
              <a:t>stills</a:t>
            </a:r>
            <a:r>
              <a:rPr lang="en-US" dirty="0" smtClean="0">
                <a:ea typeface="ヒラギノ角ゴ Pro W3" charset="0"/>
              </a:rPr>
              <a:t> </a:t>
            </a:r>
            <a:r>
              <a:rPr lang="en-US" dirty="0">
                <a:ea typeface="ヒラギノ角ゴ Pro W3" charset="0"/>
              </a:rPr>
              <a:t>to create legal moonshine that we can burn in our cars. </a:t>
            </a:r>
          </a:p>
          <a:p>
            <a:endParaRPr lang="en-US" dirty="0">
              <a:ea typeface="ヒラギノ角ゴ Pro W3" charset="0"/>
            </a:endParaRPr>
          </a:p>
          <a:p>
            <a:r>
              <a:rPr lang="en-US" dirty="0">
                <a:ea typeface="ヒラギノ角ゴ Pro W3" charset="0"/>
              </a:rPr>
              <a:t>(And for those of you who </a:t>
            </a:r>
            <a:r>
              <a:rPr lang="en-US" u="sng" dirty="0">
                <a:ea typeface="ヒラギノ角ゴ Pro W3" charset="0"/>
              </a:rPr>
              <a:t>don</a:t>
            </a:r>
            <a:r>
              <a:rPr lang="ja-JP" altLang="en-US" u="sng" dirty="0">
                <a:ea typeface="ヒラギノ角ゴ Pro W3" charset="0"/>
              </a:rPr>
              <a:t>’</a:t>
            </a:r>
            <a:r>
              <a:rPr lang="en-US" altLang="ja-JP" u="sng" dirty="0">
                <a:ea typeface="ヒラギノ角ゴ Pro W3" charset="0"/>
              </a:rPr>
              <a:t>t</a:t>
            </a:r>
            <a:r>
              <a:rPr lang="en-US" altLang="ja-JP" dirty="0">
                <a:ea typeface="ヒラギノ角ゴ Pro W3" charset="0"/>
              </a:rPr>
              <a:t> know, stock car racing was invented in North Carolina by the folks with the fastest cars who transported moonshine around the state</a:t>
            </a:r>
            <a:r>
              <a:rPr lang="en-US" altLang="ja-JP" dirty="0" smtClean="0">
                <a:ea typeface="ヒラギノ角ゴ Pro W3" charset="0"/>
              </a:rPr>
              <a:t>.)</a:t>
            </a:r>
            <a:endParaRPr lang="en-US" dirty="0">
              <a:ea typeface="ヒラギノ角ゴ Pro W3" charset="0"/>
            </a:endParaRPr>
          </a:p>
          <a:p>
            <a:r>
              <a:rPr lang="en-US" dirty="0">
                <a:ea typeface="ヒラギノ角ゴ Pro W3" charset="0"/>
              </a:rPr>
              <a:t>Yes, some </a:t>
            </a:r>
            <a:r>
              <a:rPr lang="en-US" u="sng" dirty="0">
                <a:ea typeface="ヒラギノ角ゴ Pro W3" charset="0"/>
              </a:rPr>
              <a:t>old</a:t>
            </a:r>
            <a:r>
              <a:rPr lang="en-US" dirty="0">
                <a:ea typeface="ヒラギノ角ゴ Pro W3" charset="0"/>
              </a:rPr>
              <a:t> technologies are coming back around again.</a:t>
            </a:r>
          </a:p>
          <a:p>
            <a:endParaRPr lang="en-US" dirty="0">
              <a:ea typeface="ヒラギノ角ゴ Pro W3" charset="0"/>
            </a:endParaRPr>
          </a:p>
        </p:txBody>
      </p:sp>
      <p:sp>
        <p:nvSpPr>
          <p:cNvPr id="16896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72547694-3FC9-B34B-A99D-F3DD18D8AC56}" type="slidenum">
              <a:rPr lang="en-US" sz="1300"/>
              <a:pPr/>
              <a:t>57</a:t>
            </a:fld>
            <a:endParaRPr lang="en-US" sz="130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F66D4586-52D5-B44C-B1D3-AA3F8DF8D802}" type="slidenum">
              <a:rPr lang="en-US" sz="1300"/>
              <a:pPr/>
              <a:t>58</a:t>
            </a:fld>
            <a:endParaRPr lang="en-US" sz="1300"/>
          </a:p>
        </p:txBody>
      </p:sp>
      <p:sp>
        <p:nvSpPr>
          <p:cNvPr id="173058" name="Rectangle 2"/>
          <p:cNvSpPr>
            <a:spLocks noGrp="1" noRot="1" noChangeAspect="1" noChangeArrowheads="1" noTextEdit="1"/>
          </p:cNvSpPr>
          <p:nvPr>
            <p:ph type="sldImg"/>
          </p:nvPr>
        </p:nvSpPr>
        <p:spPr>
          <a:solidFill>
            <a:srgbClr val="FFFFFF"/>
          </a:solidFill>
          <a:ln/>
        </p:spPr>
      </p:sp>
      <p:sp>
        <p:nvSpPr>
          <p:cNvPr id="173059" name="Rectangle 3"/>
          <p:cNvSpPr>
            <a:spLocks noGrp="1" noChangeArrowheads="1"/>
          </p:cNvSpPr>
          <p:nvPr>
            <p:ph type="body" idx="1"/>
          </p:nvPr>
        </p:nvSpPr>
        <p:spPr>
          <a:solidFill>
            <a:srgbClr val="FFFFFF"/>
          </a:solidFill>
          <a:ln>
            <a:solidFill>
              <a:srgbClr val="000000"/>
            </a:solidFill>
          </a:ln>
        </p:spPr>
        <p:txBody>
          <a:bodyPr/>
          <a:lstStyle/>
          <a:p>
            <a:r>
              <a:rPr lang="en-US" dirty="0">
                <a:ea typeface="ヒラギノ角ゴ Pro W3" charset="0"/>
              </a:rPr>
              <a:t>The North Carolina Association of Workforce Development Boards </a:t>
            </a:r>
            <a:r>
              <a:rPr lang="en-US" dirty="0" smtClean="0">
                <a:ea typeface="ヒラギノ角ゴ Pro W3" charset="0"/>
              </a:rPr>
              <a:t>surveyed </a:t>
            </a:r>
            <a:r>
              <a:rPr lang="en-US" dirty="0">
                <a:ea typeface="ヒラギノ角ゴ Pro W3" charset="0"/>
              </a:rPr>
              <a:t>employers in </a:t>
            </a:r>
            <a:r>
              <a:rPr lang="en-US" u="sng" dirty="0">
                <a:ea typeface="ヒラギノ角ゴ Pro W3" charset="0"/>
              </a:rPr>
              <a:t>all</a:t>
            </a:r>
            <a:r>
              <a:rPr lang="en-US" dirty="0">
                <a:ea typeface="ヒラギノ角ゴ Pro W3" charset="0"/>
              </a:rPr>
              <a:t> of our 100 counties.</a:t>
            </a:r>
          </a:p>
          <a:p>
            <a:endParaRPr lang="en-US" dirty="0">
              <a:ea typeface="ヒラギノ角ゴ Pro W3" charset="0"/>
            </a:endParaRPr>
          </a:p>
          <a:p>
            <a:endParaRPr lang="en-US" dirty="0">
              <a:ea typeface="ヒラギノ角ゴ Pro W3" charset="0"/>
            </a:endParaRPr>
          </a:p>
          <a:p>
            <a:endParaRPr lang="en-US" dirty="0">
              <a:ea typeface="ヒラギノ角ゴ Pro W3" charset="0"/>
            </a:endParaRPr>
          </a:p>
          <a:p>
            <a:endParaRPr lang="en-US" dirty="0">
              <a:ea typeface="ヒラギノ角ゴ Pro W3" charset="0"/>
            </a:endParaRPr>
          </a:p>
          <a:p>
            <a:r>
              <a:rPr lang="en-US" dirty="0">
                <a:solidFill>
                  <a:srgbClr val="FF0000"/>
                </a:solidFill>
                <a:ea typeface="ヒラギノ角ゴ Pro W3" charset="0"/>
              </a:rPr>
              <a:t>=======</a:t>
            </a:r>
          </a:p>
          <a:p>
            <a:r>
              <a:rPr lang="en-US" dirty="0">
                <a:solidFill>
                  <a:srgbClr val="FF0000"/>
                </a:solidFill>
                <a:ea typeface="ヒラギノ角ゴ Pro W3" charset="0"/>
              </a:rPr>
              <a:t>Survey Conducted by North Carolina Business Services Representatives representing the Workforce Development Boards of North Carolina</a:t>
            </a:r>
          </a:p>
          <a:p>
            <a:endParaRPr lang="en-US" dirty="0">
              <a:solidFill>
                <a:srgbClr val="FF0000"/>
              </a:solidFill>
              <a:ea typeface="ヒラギノ角ゴ Pro W3" charset="0"/>
            </a:endParaRPr>
          </a:p>
          <a:p>
            <a:r>
              <a:rPr lang="en-US" dirty="0">
                <a:solidFill>
                  <a:srgbClr val="FF0000"/>
                </a:solidFill>
                <a:ea typeface="ヒラギノ角ゴ Pro W3" charset="0"/>
              </a:rPr>
              <a:t>They surveyed employers in all 100 counties.</a:t>
            </a:r>
          </a:p>
          <a:p>
            <a:endParaRPr lang="en-US" dirty="0">
              <a:solidFill>
                <a:srgbClr val="FF0000"/>
              </a:solidFill>
              <a:ea typeface="ヒラギノ角ゴ Pro W3" charset="0"/>
            </a:endParaRPr>
          </a:p>
          <a:p>
            <a:r>
              <a:rPr lang="en-US" dirty="0">
                <a:solidFill>
                  <a:srgbClr val="FF0000"/>
                </a:solidFill>
                <a:ea typeface="ヒラギノ角ゴ Pro W3" charset="0"/>
              </a:rPr>
              <a:t>Skills Survey</a:t>
            </a:r>
          </a:p>
          <a:p>
            <a:r>
              <a:rPr lang="en-US" dirty="0">
                <a:solidFill>
                  <a:srgbClr val="FF0000"/>
                </a:solidFill>
                <a:ea typeface="ヒラギノ角ゴ Pro W3" charset="0"/>
              </a:rPr>
              <a:t>http://</a:t>
            </a:r>
            <a:r>
              <a:rPr lang="en-US" dirty="0" err="1">
                <a:solidFill>
                  <a:srgbClr val="FF0000"/>
                </a:solidFill>
                <a:ea typeface="ヒラギノ角ゴ Pro W3" charset="0"/>
              </a:rPr>
              <a:t>www.agreatworkforce.com</a:t>
            </a:r>
            <a:r>
              <a:rPr lang="en-US" dirty="0">
                <a:solidFill>
                  <a:srgbClr val="FF0000"/>
                </a:solidFill>
                <a:ea typeface="ヒラギノ角ゴ Pro W3" charset="0"/>
              </a:rPr>
              <a:t>/</a:t>
            </a:r>
            <a:r>
              <a:rPr lang="en-US" dirty="0" err="1">
                <a:solidFill>
                  <a:srgbClr val="FF0000"/>
                </a:solidFill>
                <a:ea typeface="ヒラギノ角ゴ Pro W3" charset="0"/>
              </a:rPr>
              <a:t>newsstory.cfm?NewsID</a:t>
            </a:r>
            <a:r>
              <a:rPr lang="en-US" dirty="0">
                <a:solidFill>
                  <a:srgbClr val="FF0000"/>
                </a:solidFill>
                <a:ea typeface="ヒラギノ角ゴ Pro W3" charset="0"/>
              </a:rPr>
              <a:t>=13</a:t>
            </a:r>
          </a:p>
          <a:p>
            <a:endParaRPr lang="en-US" dirty="0">
              <a:solidFill>
                <a:srgbClr val="FF0000"/>
              </a:solidFill>
              <a:ea typeface="ヒラギノ角ゴ Pro W3" charset="0"/>
            </a:endParaRPr>
          </a:p>
          <a:p>
            <a:r>
              <a:rPr lang="en-US" dirty="0">
                <a:solidFill>
                  <a:srgbClr val="FF0000"/>
                </a:solidFill>
                <a:ea typeface="ヒラギノ角ゴ Pro W3" charset="0"/>
              </a:rPr>
              <a:t>news article, news video</a:t>
            </a:r>
          </a:p>
          <a:p>
            <a:r>
              <a:rPr lang="en-US" dirty="0">
                <a:solidFill>
                  <a:srgbClr val="FF0000"/>
                </a:solidFill>
                <a:ea typeface="ヒラギノ角ゴ Pro W3" charset="0"/>
              </a:rPr>
              <a:t>http://triangle.news14.com/content/</a:t>
            </a:r>
            <a:r>
              <a:rPr lang="en-US" dirty="0" err="1">
                <a:solidFill>
                  <a:srgbClr val="FF0000"/>
                </a:solidFill>
                <a:ea typeface="ヒラギノ角ゴ Pro W3" charset="0"/>
              </a:rPr>
              <a:t>top_stories</a:t>
            </a:r>
            <a:r>
              <a:rPr lang="en-US" dirty="0">
                <a:solidFill>
                  <a:srgbClr val="FF0000"/>
                </a:solidFill>
                <a:ea typeface="ヒラギノ角ゴ Pro W3" charset="0"/>
              </a:rPr>
              <a:t>/652523/survey-shows-n-c--workforce-skills-lacking</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53036202-B14D-7440-9789-11931311D4EF}" type="slidenum">
              <a:rPr lang="en-US" sz="1300"/>
              <a:pPr/>
              <a:t>59</a:t>
            </a:fld>
            <a:endParaRPr lang="en-US" sz="1300"/>
          </a:p>
        </p:txBody>
      </p:sp>
      <p:sp>
        <p:nvSpPr>
          <p:cNvPr id="175106" name="Rectangle 2"/>
          <p:cNvSpPr>
            <a:spLocks noGrp="1" noRot="1" noChangeAspect="1" noChangeArrowheads="1" noTextEdit="1"/>
          </p:cNvSpPr>
          <p:nvPr>
            <p:ph type="sldImg"/>
          </p:nvPr>
        </p:nvSpPr>
        <p:spPr>
          <a:solidFill>
            <a:srgbClr val="FFFFFF"/>
          </a:solidFill>
          <a:ln/>
        </p:spPr>
      </p:sp>
      <p:sp>
        <p:nvSpPr>
          <p:cNvPr id="175107" name="Rectangle 3"/>
          <p:cNvSpPr>
            <a:spLocks noGrp="1" noChangeArrowheads="1"/>
          </p:cNvSpPr>
          <p:nvPr>
            <p:ph type="body" idx="1"/>
          </p:nvPr>
        </p:nvSpPr>
        <p:spPr>
          <a:solidFill>
            <a:srgbClr val="FFFFFF"/>
          </a:solidFill>
          <a:ln>
            <a:solidFill>
              <a:srgbClr val="000000"/>
            </a:solidFill>
          </a:ln>
        </p:spPr>
        <p:txBody>
          <a:bodyPr/>
          <a:lstStyle/>
          <a:p>
            <a:r>
              <a:rPr lang="en-US" dirty="0">
                <a:ea typeface="ヒラギノ角ゴ Pro W3" charset="0"/>
              </a:rPr>
              <a:t>Here is what the employers say are the skills lacking in their new recruits.</a:t>
            </a:r>
          </a:p>
          <a:p>
            <a:endParaRPr lang="en-US" dirty="0">
              <a:ea typeface="ヒラギノ角ゴ Pro W3" charset="0"/>
            </a:endParaRPr>
          </a:p>
          <a:p>
            <a:r>
              <a:rPr lang="en-US" dirty="0" smtClean="0">
                <a:ea typeface="ヒラギノ角ゴ Pro W3" charset="0"/>
              </a:rPr>
              <a:t>Where do people go to learn these</a:t>
            </a:r>
            <a:r>
              <a:rPr lang="en-US" baseline="0" dirty="0" smtClean="0">
                <a:ea typeface="ヒラギノ角ゴ Pro W3" charset="0"/>
              </a:rPr>
              <a:t> skills for which employers are looking?</a:t>
            </a:r>
          </a:p>
          <a:p>
            <a:endParaRPr lang="en-US" baseline="0" dirty="0" smtClean="0">
              <a:ea typeface="ヒラギノ角ゴ Pro W3" charset="0"/>
            </a:endParaRPr>
          </a:p>
          <a:p>
            <a:r>
              <a:rPr lang="en-US" baseline="0" dirty="0" smtClean="0">
                <a:ea typeface="ヒラギノ角ゴ Pro W3" charset="0"/>
              </a:rPr>
              <a:t>We are fortunate in North Carolina to have a great community college system where these skills are taught.</a:t>
            </a:r>
            <a:endParaRPr lang="en-US" dirty="0">
              <a:ea typeface="ヒラギノ角ゴ Pro W3" charset="0"/>
            </a:endParaRPr>
          </a:p>
          <a:p>
            <a:endParaRPr lang="en-US" dirty="0">
              <a:ea typeface="ヒラギノ角ゴ Pro W3" charset="0"/>
            </a:endParaRPr>
          </a:p>
          <a:p>
            <a:r>
              <a:rPr lang="en-US" dirty="0">
                <a:solidFill>
                  <a:srgbClr val="FF0000"/>
                </a:solidFill>
                <a:ea typeface="ヒラギノ角ゴ Pro W3" charset="0"/>
              </a:rPr>
              <a:t>=======</a:t>
            </a:r>
          </a:p>
          <a:p>
            <a:r>
              <a:rPr lang="en-US" dirty="0">
                <a:solidFill>
                  <a:srgbClr val="FF0000"/>
                </a:solidFill>
                <a:ea typeface="ヒラギノ角ゴ Pro W3" charset="0"/>
              </a:rPr>
              <a:t>Skills Survey</a:t>
            </a:r>
          </a:p>
          <a:p>
            <a:r>
              <a:rPr lang="en-US" dirty="0">
                <a:solidFill>
                  <a:srgbClr val="FF0000"/>
                </a:solidFill>
                <a:ea typeface="ヒラギノ角ゴ Pro W3" charset="0"/>
              </a:rPr>
              <a:t>http://</a:t>
            </a:r>
            <a:r>
              <a:rPr lang="en-US" dirty="0" err="1">
                <a:solidFill>
                  <a:srgbClr val="FF0000"/>
                </a:solidFill>
                <a:ea typeface="ヒラギノ角ゴ Pro W3" charset="0"/>
              </a:rPr>
              <a:t>www.agreatworkforce.com</a:t>
            </a:r>
            <a:r>
              <a:rPr lang="en-US" dirty="0">
                <a:solidFill>
                  <a:srgbClr val="FF0000"/>
                </a:solidFill>
                <a:ea typeface="ヒラギノ角ゴ Pro W3" charset="0"/>
              </a:rPr>
              <a:t>/</a:t>
            </a:r>
            <a:r>
              <a:rPr lang="en-US" dirty="0" err="1">
                <a:solidFill>
                  <a:srgbClr val="FF0000"/>
                </a:solidFill>
                <a:ea typeface="ヒラギノ角ゴ Pro W3" charset="0"/>
              </a:rPr>
              <a:t>newsstory.cfm?NewsID</a:t>
            </a:r>
            <a:r>
              <a:rPr lang="en-US" dirty="0">
                <a:solidFill>
                  <a:srgbClr val="FF0000"/>
                </a:solidFill>
                <a:ea typeface="ヒラギノ角ゴ Pro W3" charset="0"/>
              </a:rPr>
              <a:t>=13</a:t>
            </a:r>
          </a:p>
          <a:p>
            <a:endParaRPr lang="en-US" dirty="0">
              <a:solidFill>
                <a:srgbClr val="FF0000"/>
              </a:solidFill>
              <a:ea typeface="ヒラギノ角ゴ Pro W3" charset="0"/>
            </a:endParaRPr>
          </a:p>
          <a:p>
            <a:r>
              <a:rPr lang="en-US" dirty="0">
                <a:solidFill>
                  <a:srgbClr val="FF0000"/>
                </a:solidFill>
                <a:ea typeface="ヒラギノ角ゴ Pro W3" charset="0"/>
              </a:rPr>
              <a:t>news article, news video</a:t>
            </a:r>
          </a:p>
          <a:p>
            <a:r>
              <a:rPr lang="en-US" dirty="0">
                <a:solidFill>
                  <a:srgbClr val="FF0000"/>
                </a:solidFill>
                <a:ea typeface="ヒラギノ角ゴ Pro W3" charset="0"/>
              </a:rPr>
              <a:t>http://triangle.news14.com/content/</a:t>
            </a:r>
            <a:r>
              <a:rPr lang="en-US" dirty="0" err="1">
                <a:solidFill>
                  <a:srgbClr val="FF0000"/>
                </a:solidFill>
                <a:ea typeface="ヒラギノ角ゴ Pro W3" charset="0"/>
              </a:rPr>
              <a:t>top_stories</a:t>
            </a:r>
            <a:r>
              <a:rPr lang="en-US" dirty="0">
                <a:solidFill>
                  <a:srgbClr val="FF0000"/>
                </a:solidFill>
                <a:ea typeface="ヒラギノ角ゴ Pro W3" charset="0"/>
              </a:rPr>
              <a:t>/652523/survey-shows-n-c--workforce-skills-lacking</a:t>
            </a:r>
          </a:p>
          <a:p>
            <a:endParaRPr lang="en-US" dirty="0">
              <a:solidFill>
                <a:srgbClr val="FF0000"/>
              </a:solidFill>
              <a:ea typeface="ヒラギノ角ゴ Pro W3"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Slide Image Placeholder 1"/>
          <p:cNvSpPr>
            <a:spLocks noGrp="1" noRot="1" noChangeAspect="1" noTextEdit="1"/>
          </p:cNvSpPr>
          <p:nvPr>
            <p:ph type="sldImg"/>
          </p:nvPr>
        </p:nvSpPr>
        <p:spPr>
          <a:xfrm>
            <a:off x="914400" y="381000"/>
            <a:ext cx="2235200" cy="1676400"/>
          </a:xfrm>
          <a:ln/>
        </p:spPr>
      </p:sp>
      <p:sp>
        <p:nvSpPr>
          <p:cNvPr id="27650" name="Notes Placeholder 2"/>
          <p:cNvSpPr>
            <a:spLocks noGrp="1"/>
          </p:cNvSpPr>
          <p:nvPr>
            <p:ph type="body" idx="1"/>
          </p:nvPr>
        </p:nvSpPr>
        <p:spPr>
          <a:xfrm>
            <a:off x="650875" y="2286000"/>
            <a:ext cx="6096000" cy="65944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700" dirty="0">
                <a:ea typeface="ヒラギノ角ゴ Pro W3" charset="0"/>
              </a:rPr>
              <a:t>This chart shows that, on </a:t>
            </a:r>
            <a:r>
              <a:rPr lang="en-US" sz="1700" u="sng" dirty="0">
                <a:ea typeface="ヒラギノ角ゴ Pro W3" charset="0"/>
              </a:rPr>
              <a:t>average</a:t>
            </a:r>
            <a:r>
              <a:rPr lang="en-US" sz="1700" dirty="0">
                <a:ea typeface="ヒラギノ角ゴ Pro W3" charset="0"/>
              </a:rPr>
              <a:t>, people </a:t>
            </a:r>
            <a:r>
              <a:rPr lang="en-US" sz="1700" u="sng" dirty="0">
                <a:ea typeface="ヒラギノ角ゴ Pro W3" charset="0"/>
              </a:rPr>
              <a:t>earn</a:t>
            </a:r>
            <a:r>
              <a:rPr lang="en-US" sz="1700" dirty="0">
                <a:ea typeface="ヒラギノ角ゴ Pro W3" charset="0"/>
              </a:rPr>
              <a:t> </a:t>
            </a:r>
            <a:r>
              <a:rPr lang="en-US" sz="1700" u="sng" dirty="0">
                <a:ea typeface="ヒラギノ角ゴ Pro W3" charset="0"/>
              </a:rPr>
              <a:t>more</a:t>
            </a:r>
            <a:r>
              <a:rPr lang="en-US" sz="1700" dirty="0">
                <a:ea typeface="ヒラギノ角ゴ Pro W3" charset="0"/>
              </a:rPr>
              <a:t> over their lifetime if they have a </a:t>
            </a:r>
            <a:r>
              <a:rPr lang="en-US" sz="1700" u="sng" dirty="0">
                <a:ea typeface="ヒラギノ角ゴ Pro W3" charset="0"/>
              </a:rPr>
              <a:t>higher</a:t>
            </a:r>
            <a:r>
              <a:rPr lang="en-US" sz="1700" dirty="0">
                <a:ea typeface="ヒラギノ角ゴ Pro W3" charset="0"/>
              </a:rPr>
              <a:t> level of education.</a:t>
            </a:r>
          </a:p>
          <a:p>
            <a:endParaRPr lang="en-US" sz="1700" dirty="0">
              <a:ea typeface="ヒラギノ角ゴ Pro W3" charset="0"/>
            </a:endParaRPr>
          </a:p>
          <a:p>
            <a:r>
              <a:rPr lang="en-US" sz="1700" dirty="0">
                <a:ea typeface="ヒラギノ角ゴ Pro W3" charset="0"/>
              </a:rPr>
              <a:t>There</a:t>
            </a:r>
            <a:r>
              <a:rPr lang="ja-JP" altLang="en-US" sz="1700" dirty="0">
                <a:ea typeface="ヒラギノ角ゴ Pro W3" charset="0"/>
              </a:rPr>
              <a:t>’</a:t>
            </a:r>
            <a:r>
              <a:rPr lang="en-US" altLang="ja-JP" sz="1700" dirty="0">
                <a:ea typeface="ヒラギノ角ゴ Pro W3" charset="0"/>
              </a:rPr>
              <a:t>s no surprise here. But the reason I include this chart is to remind you that </a:t>
            </a:r>
            <a:r>
              <a:rPr lang="en-US" altLang="ja-JP" sz="1700" u="sng" dirty="0">
                <a:ea typeface="ヒラギノ角ゴ Pro W3" charset="0"/>
              </a:rPr>
              <a:t>this</a:t>
            </a:r>
            <a:r>
              <a:rPr lang="en-US" altLang="ja-JP" sz="1700" dirty="0">
                <a:ea typeface="ヒラギノ角ゴ Pro W3" charset="0"/>
              </a:rPr>
              <a:t> chart shows people who are </a:t>
            </a:r>
            <a:r>
              <a:rPr lang="en-US" altLang="ja-JP" sz="1700" u="sng" dirty="0">
                <a:ea typeface="ヒラギノ角ゴ Pro W3" charset="0"/>
              </a:rPr>
              <a:t>currently</a:t>
            </a:r>
            <a:r>
              <a:rPr lang="en-US" altLang="ja-JP" sz="1700" dirty="0">
                <a:ea typeface="ヒラギノ角ゴ Pro W3" charset="0"/>
              </a:rPr>
              <a:t> employed. </a:t>
            </a:r>
          </a:p>
          <a:p>
            <a:endParaRPr lang="en-US" sz="1700" dirty="0">
              <a:ea typeface="ヒラギノ角ゴ Pro W3" charset="0"/>
            </a:endParaRPr>
          </a:p>
          <a:p>
            <a:r>
              <a:rPr lang="en-US" sz="1700" dirty="0">
                <a:ea typeface="ヒラギノ角ゴ Pro W3" charset="0"/>
              </a:rPr>
              <a:t>What does this say </a:t>
            </a:r>
            <a:r>
              <a:rPr lang="en-US" sz="1700" dirty="0" smtClean="0">
                <a:ea typeface="ヒラギノ角ゴ Pro W3" charset="0"/>
              </a:rPr>
              <a:t>to our students who </a:t>
            </a:r>
            <a:r>
              <a:rPr lang="en-US" sz="1700" u="sng" dirty="0">
                <a:ea typeface="ヒラギノ角ゴ Pro W3" charset="0"/>
              </a:rPr>
              <a:t>will be </a:t>
            </a:r>
            <a:r>
              <a:rPr lang="en-US" sz="1700" dirty="0">
                <a:ea typeface="ヒラギノ角ゴ Pro W3" charset="0"/>
              </a:rPr>
              <a:t>employed </a:t>
            </a:r>
            <a:r>
              <a:rPr lang="en-US" sz="1700" u="sng" dirty="0" smtClean="0">
                <a:ea typeface="ヒラギノ角ゴ Pro W3" charset="0"/>
              </a:rPr>
              <a:t>five</a:t>
            </a:r>
            <a:r>
              <a:rPr lang="en-US" sz="1700" dirty="0" smtClean="0">
                <a:ea typeface="ヒラギノ角ゴ Pro W3" charset="0"/>
              </a:rPr>
              <a:t> </a:t>
            </a:r>
            <a:r>
              <a:rPr lang="en-US" sz="1700" dirty="0">
                <a:ea typeface="ヒラギノ角ゴ Pro W3" charset="0"/>
              </a:rPr>
              <a:t>to </a:t>
            </a:r>
            <a:r>
              <a:rPr lang="en-US" sz="1700" u="sng" dirty="0">
                <a:ea typeface="ヒラギノ角ゴ Pro W3" charset="0"/>
              </a:rPr>
              <a:t>ten</a:t>
            </a:r>
            <a:r>
              <a:rPr lang="en-US" sz="1700" dirty="0">
                <a:ea typeface="ヒラギノ角ゴ Pro W3" charset="0"/>
              </a:rPr>
              <a:t> </a:t>
            </a:r>
            <a:r>
              <a:rPr lang="en-US" sz="1700" u="sng" dirty="0">
                <a:ea typeface="ヒラギノ角ゴ Pro W3" charset="0"/>
              </a:rPr>
              <a:t>years</a:t>
            </a:r>
            <a:r>
              <a:rPr lang="en-US" sz="1700" dirty="0">
                <a:ea typeface="ヒラギノ角ゴ Pro W3" charset="0"/>
              </a:rPr>
              <a:t> from now? Will the chart look </a:t>
            </a:r>
            <a:r>
              <a:rPr lang="en-US" sz="1700" u="sng" dirty="0">
                <a:ea typeface="ヒラギノ角ゴ Pro W3" charset="0"/>
              </a:rPr>
              <a:t>different</a:t>
            </a:r>
            <a:r>
              <a:rPr lang="en-US" sz="1700" dirty="0">
                <a:ea typeface="ヒラギノ角ゴ Pro W3" charset="0"/>
              </a:rPr>
              <a:t> for them?</a:t>
            </a:r>
          </a:p>
          <a:p>
            <a:endParaRPr lang="en-US" sz="1700" dirty="0">
              <a:ea typeface="ヒラギノ角ゴ Pro W3" charset="0"/>
            </a:endParaRPr>
          </a:p>
          <a:p>
            <a:r>
              <a:rPr lang="en-US" sz="1700" dirty="0">
                <a:ea typeface="ヒラギノ角ゴ Pro W3" charset="0"/>
              </a:rPr>
              <a:t>What if lifetime education costs and student loan interest is figured in? Does </a:t>
            </a:r>
            <a:r>
              <a:rPr lang="en-US" sz="1700" u="sng" dirty="0">
                <a:ea typeface="ヒラギノ角ゴ Pro W3" charset="0"/>
              </a:rPr>
              <a:t>that</a:t>
            </a:r>
            <a:r>
              <a:rPr lang="en-US" sz="1700" dirty="0">
                <a:ea typeface="ヒラギノ角ゴ Pro W3" charset="0"/>
              </a:rPr>
              <a:t> narrow the gap?</a:t>
            </a:r>
          </a:p>
          <a:p>
            <a:r>
              <a:rPr lang="en-US" sz="1700" dirty="0">
                <a:ea typeface="ヒラギノ角ゴ Pro W3" charset="0"/>
              </a:rPr>
              <a:t>What about </a:t>
            </a:r>
            <a:r>
              <a:rPr lang="en-US" sz="1700" dirty="0" smtClean="0">
                <a:ea typeface="ヒラギノ角ゴ Pro W3" charset="0"/>
              </a:rPr>
              <a:t>the cost </a:t>
            </a:r>
            <a:r>
              <a:rPr lang="en-US" sz="1700" dirty="0">
                <a:ea typeface="ヒラギノ角ゴ Pro W3" charset="0"/>
              </a:rPr>
              <a:t>of business attire, business social expenses, club memberships, and other expenses that might be different at different levels of employment?</a:t>
            </a:r>
          </a:p>
          <a:p>
            <a:r>
              <a:rPr lang="en-US" sz="1700" dirty="0">
                <a:ea typeface="ヒラギノ角ゴ Pro W3" charset="0"/>
              </a:rPr>
              <a:t>What if all of that is figured in? </a:t>
            </a:r>
          </a:p>
          <a:p>
            <a:r>
              <a:rPr lang="en-US" sz="1700" dirty="0">
                <a:ea typeface="ヒラギノ角ゴ Pro W3" charset="0"/>
              </a:rPr>
              <a:t>What about a </a:t>
            </a:r>
            <a:r>
              <a:rPr lang="en-US" sz="1700" u="sng" dirty="0">
                <a:ea typeface="ヒラギノ角ゴ Pro W3" charset="0"/>
              </a:rPr>
              <a:t>lifestyle</a:t>
            </a:r>
            <a:r>
              <a:rPr lang="en-US" sz="1700" dirty="0">
                <a:ea typeface="ヒラギノ角ゴ Pro W3" charset="0"/>
              </a:rPr>
              <a:t> choice?</a:t>
            </a:r>
          </a:p>
          <a:p>
            <a:endParaRPr lang="en-US" sz="1700" dirty="0">
              <a:ea typeface="ヒラギノ角ゴ Pro W3" charset="0"/>
            </a:endParaRPr>
          </a:p>
          <a:p>
            <a:r>
              <a:rPr lang="en-US" sz="1700" dirty="0">
                <a:ea typeface="ヒラギノ角ゴ Pro W3" charset="0"/>
              </a:rPr>
              <a:t>What does </a:t>
            </a:r>
            <a:r>
              <a:rPr lang="en-US" sz="1700" u="sng" dirty="0">
                <a:ea typeface="ヒラギノ角ゴ Pro W3" charset="0"/>
              </a:rPr>
              <a:t>this</a:t>
            </a:r>
            <a:r>
              <a:rPr lang="en-US" sz="1700" dirty="0">
                <a:ea typeface="ヒラギノ角ゴ Pro W3" charset="0"/>
              </a:rPr>
              <a:t> chart tell </a:t>
            </a:r>
            <a:r>
              <a:rPr lang="en-US" sz="1700" u="sng" dirty="0">
                <a:ea typeface="ヒラギノ角ゴ Pro W3" charset="0"/>
              </a:rPr>
              <a:t>our </a:t>
            </a:r>
            <a:r>
              <a:rPr lang="en-US" sz="1700" dirty="0">
                <a:ea typeface="ヒラギノ角ゴ Pro W3" charset="0"/>
              </a:rPr>
              <a:t>kids about </a:t>
            </a:r>
            <a:r>
              <a:rPr lang="en-US" sz="1700" u="sng" dirty="0">
                <a:ea typeface="ヒラギノ角ゴ Pro W3" charset="0"/>
              </a:rPr>
              <a:t>their</a:t>
            </a:r>
            <a:r>
              <a:rPr lang="en-US" sz="1700" dirty="0">
                <a:ea typeface="ヒラギノ角ゴ Pro W3" charset="0"/>
              </a:rPr>
              <a:t> future?</a:t>
            </a:r>
          </a:p>
          <a:p>
            <a:endParaRPr lang="en-US" sz="1700" dirty="0">
              <a:ea typeface="ヒラギノ角ゴ Pro W3" charset="0"/>
            </a:endParaRPr>
          </a:p>
          <a:p>
            <a:r>
              <a:rPr lang="en-US" sz="1700" dirty="0">
                <a:ea typeface="ヒラギノ角ゴ Pro W3" charset="0"/>
              </a:rPr>
              <a:t>====</a:t>
            </a:r>
          </a:p>
          <a:p>
            <a:r>
              <a:rPr lang="en-US" sz="1700" dirty="0">
                <a:ea typeface="ヒラギノ角ゴ Pro W3" charset="0"/>
              </a:rPr>
              <a:t>http://</a:t>
            </a:r>
            <a:r>
              <a:rPr lang="en-US" sz="1700" dirty="0" err="1">
                <a:ea typeface="ヒラギノ角ゴ Pro W3" charset="0"/>
              </a:rPr>
              <a:t>cew.georgetown.edu</a:t>
            </a:r>
            <a:r>
              <a:rPr lang="en-US" sz="1700" dirty="0">
                <a:ea typeface="ヒラギノ角ゴ Pro W3" charset="0"/>
              </a:rPr>
              <a:t>/</a:t>
            </a:r>
            <a:r>
              <a:rPr lang="en-US" sz="1700" dirty="0" err="1">
                <a:ea typeface="ヒラギノ角ゴ Pro W3" charset="0"/>
              </a:rPr>
              <a:t>collegepayoff</a:t>
            </a:r>
            <a:r>
              <a:rPr lang="en-US" sz="1700" dirty="0">
                <a:ea typeface="ヒラギノ角ゴ Pro W3" charset="0"/>
              </a:rPr>
              <a:t>/</a:t>
            </a:r>
          </a:p>
          <a:p>
            <a:r>
              <a:rPr lang="en-US" sz="1700" dirty="0">
                <a:ea typeface="ヒラギノ角ゴ Pro W3" charset="0"/>
              </a:rPr>
              <a:t>http://www9.georgetown.edu/grad/</a:t>
            </a:r>
            <a:r>
              <a:rPr lang="en-US" sz="1700" dirty="0" err="1">
                <a:ea typeface="ヒラギノ角ゴ Pro W3" charset="0"/>
              </a:rPr>
              <a:t>gppi</a:t>
            </a:r>
            <a:r>
              <a:rPr lang="en-US" sz="1700" dirty="0">
                <a:ea typeface="ヒラギノ角ゴ Pro W3" charset="0"/>
              </a:rPr>
              <a:t>/</a:t>
            </a:r>
            <a:r>
              <a:rPr lang="en-US" sz="1700" dirty="0" err="1">
                <a:ea typeface="ヒラギノ角ゴ Pro W3" charset="0"/>
              </a:rPr>
              <a:t>hpi</a:t>
            </a:r>
            <a:r>
              <a:rPr lang="en-US" sz="1700" dirty="0">
                <a:ea typeface="ヒラギノ角ゴ Pro W3" charset="0"/>
              </a:rPr>
              <a:t>/</a:t>
            </a:r>
            <a:r>
              <a:rPr lang="en-US" sz="1700" dirty="0" err="1">
                <a:ea typeface="ヒラギノ角ゴ Pro W3" charset="0"/>
              </a:rPr>
              <a:t>cew</a:t>
            </a:r>
            <a:r>
              <a:rPr lang="en-US" sz="1700" dirty="0">
                <a:ea typeface="ヒラギノ角ゴ Pro W3" charset="0"/>
              </a:rPr>
              <a:t>/</a:t>
            </a:r>
            <a:r>
              <a:rPr lang="en-US" sz="1700" dirty="0" err="1">
                <a:ea typeface="ヒラギノ角ゴ Pro W3" charset="0"/>
              </a:rPr>
              <a:t>pdfs</a:t>
            </a:r>
            <a:r>
              <a:rPr lang="en-US" sz="1700" dirty="0">
                <a:ea typeface="ヒラギノ角ゴ Pro W3" charset="0"/>
              </a:rPr>
              <a:t>/</a:t>
            </a:r>
            <a:r>
              <a:rPr lang="en-US" sz="1700" dirty="0" err="1">
                <a:ea typeface="ヒラギノ角ゴ Pro W3" charset="0"/>
              </a:rPr>
              <a:t>collegepayoff-summary.pdf</a:t>
            </a:r>
            <a:endParaRPr lang="en-US" sz="1700" dirty="0">
              <a:ea typeface="ヒラギノ角ゴ Pro W3" charset="0"/>
            </a:endParaRPr>
          </a:p>
          <a:p>
            <a:r>
              <a:rPr lang="en-US" sz="1700" dirty="0">
                <a:ea typeface="ヒラギノ角ゴ Pro W3" charset="0"/>
              </a:rPr>
              <a:t>Page 4, 5</a:t>
            </a:r>
          </a:p>
        </p:txBody>
      </p:sp>
      <p:sp>
        <p:nvSpPr>
          <p:cNvPr id="27651" name="Slide Number Placeholder 3"/>
          <p:cNvSpPr txBox="1">
            <a:spLocks noGrp="1"/>
          </p:cNvSpPr>
          <p:nvPr/>
        </p:nvSpPr>
        <p:spPr bwMode="auto">
          <a:xfrm>
            <a:off x="4144963" y="9121775"/>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8CD00405-B3FD-3049-BBB2-DE8CCBAE299B}" type="slidenum">
              <a:rPr lang="en-US" sz="1300"/>
              <a:pPr algn="r"/>
              <a:t>6</a:t>
            </a:fld>
            <a:endParaRPr lang="en-US" sz="130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D1BF92C8-A868-8C44-8CA5-94BF764DDF59}" type="slidenum">
              <a:rPr lang="en-US" sz="1300"/>
              <a:pPr/>
              <a:t>60</a:t>
            </a:fld>
            <a:endParaRPr lang="en-US" sz="1300"/>
          </a:p>
        </p:txBody>
      </p:sp>
      <p:sp>
        <p:nvSpPr>
          <p:cNvPr id="177154" name="Rectangle 2"/>
          <p:cNvSpPr>
            <a:spLocks noGrp="1" noRot="1" noChangeAspect="1" noChangeArrowheads="1" noTextEdit="1"/>
          </p:cNvSpPr>
          <p:nvPr>
            <p:ph type="sldImg"/>
          </p:nvPr>
        </p:nvSpPr>
        <p:spPr>
          <a:xfrm>
            <a:off x="1066800" y="468313"/>
            <a:ext cx="4419600" cy="3314700"/>
          </a:xfrm>
          <a:solidFill>
            <a:srgbClr val="FFFFFF"/>
          </a:solidFill>
          <a:ln/>
        </p:spPr>
      </p:sp>
      <p:sp>
        <p:nvSpPr>
          <p:cNvPr id="177155" name="Rectangle 3"/>
          <p:cNvSpPr>
            <a:spLocks noGrp="1" noChangeArrowheads="1"/>
          </p:cNvSpPr>
          <p:nvPr>
            <p:ph type="body" idx="1"/>
          </p:nvPr>
        </p:nvSpPr>
        <p:spPr>
          <a:xfrm>
            <a:off x="974725" y="3840163"/>
            <a:ext cx="5365750" cy="5040312"/>
          </a:xfrm>
          <a:solidFill>
            <a:srgbClr val="FFFFFF"/>
          </a:solidFill>
          <a:ln>
            <a:solidFill>
              <a:srgbClr val="000000"/>
            </a:solidFill>
          </a:ln>
        </p:spPr>
        <p:txBody>
          <a:bodyPr/>
          <a:lstStyle/>
          <a:p>
            <a:r>
              <a:rPr lang="en-US" dirty="0">
                <a:ea typeface="ヒラギノ角ゴ Pro W3" charset="0"/>
              </a:rPr>
              <a:t>And as far as soft skills go – the new recruits don</a:t>
            </a:r>
            <a:r>
              <a:rPr lang="ja-JP" altLang="en-US" dirty="0">
                <a:ea typeface="ヒラギノ角ゴ Pro W3" charset="0"/>
              </a:rPr>
              <a:t>’</a:t>
            </a:r>
            <a:r>
              <a:rPr lang="en-US" altLang="ja-JP" dirty="0">
                <a:ea typeface="ヒラギノ角ゴ Pro W3" charset="0"/>
              </a:rPr>
              <a:t>t seem to know how to communicate.</a:t>
            </a:r>
          </a:p>
          <a:p>
            <a:endParaRPr lang="en-US" dirty="0">
              <a:ea typeface="ヒラギノ角ゴ Pro W3" charset="0"/>
            </a:endParaRPr>
          </a:p>
          <a:p>
            <a:r>
              <a:rPr lang="en-US" dirty="0">
                <a:ea typeface="ヒラギノ角ゴ Pro W3" charset="0"/>
              </a:rPr>
              <a:t>An employer </a:t>
            </a:r>
            <a:r>
              <a:rPr lang="en-US" dirty="0" smtClean="0">
                <a:ea typeface="ヒラギノ角ゴ Pro W3" charset="0"/>
              </a:rPr>
              <a:t>told </a:t>
            </a:r>
            <a:r>
              <a:rPr lang="en-US" dirty="0">
                <a:ea typeface="ヒラギノ角ゴ Pro W3" charset="0"/>
              </a:rPr>
              <a:t>me that when interviewing new recruits, he determines if this would be someone with whom he would like to have lunch. </a:t>
            </a:r>
          </a:p>
          <a:p>
            <a:endParaRPr lang="en-US" dirty="0">
              <a:ea typeface="ヒラギノ角ゴ Pro W3" charset="0"/>
            </a:endParaRPr>
          </a:p>
          <a:p>
            <a:r>
              <a:rPr lang="en-US" dirty="0">
                <a:ea typeface="ヒラギノ角ゴ Pro W3" charset="0"/>
              </a:rPr>
              <a:t>His reasoning was that if you </a:t>
            </a:r>
            <a:r>
              <a:rPr lang="en-US" u="sng" dirty="0">
                <a:ea typeface="ヒラギノ角ゴ Pro W3" charset="0"/>
              </a:rPr>
              <a:t>can</a:t>
            </a:r>
            <a:r>
              <a:rPr lang="ja-JP" altLang="en-US" u="sng" dirty="0">
                <a:ea typeface="ヒラギノ角ゴ Pro W3" charset="0"/>
              </a:rPr>
              <a:t>’</a:t>
            </a:r>
            <a:r>
              <a:rPr lang="en-US" altLang="ja-JP" u="sng" dirty="0">
                <a:ea typeface="ヒラギノ角ゴ Pro W3" charset="0"/>
              </a:rPr>
              <a:t>t </a:t>
            </a:r>
            <a:r>
              <a:rPr lang="en-US" altLang="ja-JP" dirty="0">
                <a:ea typeface="ヒラギノ角ゴ Pro W3" charset="0"/>
              </a:rPr>
              <a:t>hold up your end of a casual lunch conversation, then you </a:t>
            </a:r>
            <a:r>
              <a:rPr lang="en-US" altLang="ja-JP" u="sng" dirty="0">
                <a:ea typeface="ヒラギノ角ゴ Pro W3" charset="0"/>
              </a:rPr>
              <a:t>probably </a:t>
            </a:r>
            <a:r>
              <a:rPr lang="en-US" altLang="ja-JP" dirty="0">
                <a:ea typeface="ヒラギノ角ゴ Pro W3" charset="0"/>
              </a:rPr>
              <a:t>can</a:t>
            </a:r>
            <a:r>
              <a:rPr lang="ja-JP" altLang="en-US" dirty="0">
                <a:ea typeface="ヒラギノ角ゴ Pro W3" charset="0"/>
              </a:rPr>
              <a:t>’</a:t>
            </a:r>
            <a:r>
              <a:rPr lang="en-US" altLang="ja-JP" dirty="0">
                <a:ea typeface="ヒラギノ角ゴ Pro W3" charset="0"/>
              </a:rPr>
              <a:t>t communicate on the job</a:t>
            </a:r>
            <a:r>
              <a:rPr lang="en-US" altLang="ja-JP" dirty="0" smtClean="0">
                <a:ea typeface="ヒラギノ角ゴ Pro W3" charset="0"/>
              </a:rPr>
              <a:t>.</a:t>
            </a:r>
          </a:p>
          <a:p>
            <a:endParaRPr lang="en-US" altLang="ja-JP" dirty="0" smtClean="0">
              <a:ea typeface="ヒラギノ角ゴ Pro W3" charset="0"/>
            </a:endParaRPr>
          </a:p>
          <a:p>
            <a:r>
              <a:rPr lang="en-US" altLang="ja-JP" dirty="0" smtClean="0">
                <a:ea typeface="ヒラギノ角ゴ Pro W3" charset="0"/>
              </a:rPr>
              <a:t>How do</a:t>
            </a:r>
            <a:r>
              <a:rPr lang="en-US" altLang="ja-JP" baseline="0" dirty="0" smtClean="0">
                <a:ea typeface="ヒラギノ角ゴ Pro W3" charset="0"/>
              </a:rPr>
              <a:t> people learn these soft skills?</a:t>
            </a:r>
          </a:p>
          <a:p>
            <a:r>
              <a:rPr lang="en-US" altLang="ja-JP" baseline="0" dirty="0" smtClean="0">
                <a:ea typeface="ヒラギノ角ゴ Pro W3" charset="0"/>
              </a:rPr>
              <a:t>These skills are not easily taught in a class.  They must be learned through personal experiences.</a:t>
            </a:r>
          </a:p>
          <a:p>
            <a:r>
              <a:rPr lang="en-US" altLang="ja-JP" dirty="0" smtClean="0">
                <a:ea typeface="ヒラギノ角ゴ Pro W3" charset="0"/>
              </a:rPr>
              <a:t>But we at least need to let folks know they are important skills to learn.</a:t>
            </a:r>
            <a:endParaRPr lang="en-US" altLang="ja-JP" dirty="0">
              <a:ea typeface="ヒラギノ角ゴ Pro W3" charset="0"/>
            </a:endParaRPr>
          </a:p>
          <a:p>
            <a:endParaRPr lang="en-US" dirty="0">
              <a:ea typeface="ヒラギノ角ゴ Pro W3" charset="0"/>
            </a:endParaRPr>
          </a:p>
          <a:p>
            <a:endParaRPr lang="en-US" dirty="0">
              <a:ea typeface="ヒラギノ角ゴ Pro W3" charset="0"/>
            </a:endParaRPr>
          </a:p>
          <a:p>
            <a:endParaRPr lang="en-US" dirty="0">
              <a:ea typeface="ヒラギノ角ゴ Pro W3" charset="0"/>
            </a:endParaRPr>
          </a:p>
          <a:p>
            <a:r>
              <a:rPr lang="en-US" dirty="0">
                <a:solidFill>
                  <a:srgbClr val="FF0000"/>
                </a:solidFill>
                <a:ea typeface="ヒラギノ角ゴ Pro W3" charset="0"/>
              </a:rPr>
              <a:t>=======</a:t>
            </a:r>
          </a:p>
          <a:p>
            <a:r>
              <a:rPr lang="en-US" dirty="0">
                <a:solidFill>
                  <a:srgbClr val="FF0000"/>
                </a:solidFill>
                <a:ea typeface="ヒラギノ角ゴ Pro W3" charset="0"/>
              </a:rPr>
              <a:t>Skills Survey</a:t>
            </a:r>
          </a:p>
          <a:p>
            <a:r>
              <a:rPr lang="en-US" dirty="0">
                <a:solidFill>
                  <a:srgbClr val="FF0000"/>
                </a:solidFill>
                <a:ea typeface="ヒラギノ角ゴ Pro W3" charset="0"/>
              </a:rPr>
              <a:t>http://</a:t>
            </a:r>
            <a:r>
              <a:rPr lang="en-US" dirty="0" err="1">
                <a:solidFill>
                  <a:srgbClr val="FF0000"/>
                </a:solidFill>
                <a:ea typeface="ヒラギノ角ゴ Pro W3" charset="0"/>
              </a:rPr>
              <a:t>www.agreatworkforce.com</a:t>
            </a:r>
            <a:r>
              <a:rPr lang="en-US" dirty="0">
                <a:solidFill>
                  <a:srgbClr val="FF0000"/>
                </a:solidFill>
                <a:ea typeface="ヒラギノ角ゴ Pro W3" charset="0"/>
              </a:rPr>
              <a:t>/</a:t>
            </a:r>
            <a:r>
              <a:rPr lang="en-US" dirty="0" err="1">
                <a:solidFill>
                  <a:srgbClr val="FF0000"/>
                </a:solidFill>
                <a:ea typeface="ヒラギノ角ゴ Pro W3" charset="0"/>
              </a:rPr>
              <a:t>newsstory.cfm?NewsID</a:t>
            </a:r>
            <a:r>
              <a:rPr lang="en-US" dirty="0">
                <a:solidFill>
                  <a:srgbClr val="FF0000"/>
                </a:solidFill>
                <a:ea typeface="ヒラギノ角ゴ Pro W3" charset="0"/>
              </a:rPr>
              <a:t>=13</a:t>
            </a:r>
          </a:p>
          <a:p>
            <a:endParaRPr lang="en-US" dirty="0">
              <a:solidFill>
                <a:srgbClr val="FF0000"/>
              </a:solidFill>
              <a:ea typeface="ヒラギノ角ゴ Pro W3" charset="0"/>
            </a:endParaRPr>
          </a:p>
          <a:p>
            <a:r>
              <a:rPr lang="en-US" dirty="0">
                <a:solidFill>
                  <a:srgbClr val="FF0000"/>
                </a:solidFill>
                <a:ea typeface="ヒラギノ角ゴ Pro W3" charset="0"/>
              </a:rPr>
              <a:t>news article, news video</a:t>
            </a:r>
          </a:p>
          <a:p>
            <a:r>
              <a:rPr lang="en-US" dirty="0">
                <a:solidFill>
                  <a:srgbClr val="FF0000"/>
                </a:solidFill>
                <a:ea typeface="ヒラギノ角ゴ Pro W3" charset="0"/>
              </a:rPr>
              <a:t>http://triangle.news14.com/content/</a:t>
            </a:r>
            <a:r>
              <a:rPr lang="en-US" dirty="0" err="1">
                <a:solidFill>
                  <a:srgbClr val="FF0000"/>
                </a:solidFill>
                <a:ea typeface="ヒラギノ角ゴ Pro W3" charset="0"/>
              </a:rPr>
              <a:t>top_stories</a:t>
            </a:r>
            <a:r>
              <a:rPr lang="en-US" dirty="0">
                <a:solidFill>
                  <a:srgbClr val="FF0000"/>
                </a:solidFill>
                <a:ea typeface="ヒラギノ角ゴ Pro W3" charset="0"/>
              </a:rPr>
              <a:t>/652523/survey-shows-n-c--workforce-skills-lacking</a:t>
            </a:r>
          </a:p>
          <a:p>
            <a:endParaRPr lang="en-US" dirty="0">
              <a:solidFill>
                <a:srgbClr val="FF0000"/>
              </a:solidFill>
              <a:ea typeface="ヒラギノ角ゴ Pro W3"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Charlie Peters is the Chief Financial Officer at Red Hat.  In this recent article he said that many people in technical fields lack good </a:t>
            </a:r>
            <a:r>
              <a:rPr lang="en-US" u="sng" dirty="0" smtClean="0"/>
              <a:t>communication</a:t>
            </a:r>
            <a:r>
              <a:rPr lang="en-US" dirty="0" smtClean="0"/>
              <a:t> skills right out of school.</a:t>
            </a:r>
          </a:p>
          <a:p>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He says “It’s great to be a technician, but if you can’t deal with </a:t>
            </a:r>
            <a:r>
              <a:rPr lang="en-US" u="sng" dirty="0" smtClean="0"/>
              <a:t>people</a:t>
            </a:r>
            <a:r>
              <a:rPr lang="en-US" dirty="0" smtClean="0"/>
              <a:t>, then it’s not going to help your career in the long run.”</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How do we get job</a:t>
            </a:r>
            <a:r>
              <a:rPr lang="en-US" baseline="0" dirty="0" smtClean="0"/>
              <a:t> seekers to become better </a:t>
            </a:r>
            <a:r>
              <a:rPr lang="en-US" u="sng" baseline="0" dirty="0" smtClean="0"/>
              <a:t>communicators</a:t>
            </a:r>
            <a:r>
              <a:rPr lang="en-US" baseline="0" dirty="0" smtClean="0"/>
              <a:t>.  First, </a:t>
            </a:r>
            <a:r>
              <a:rPr lang="en-US" u="sng" baseline="0" dirty="0" smtClean="0"/>
              <a:t>we</a:t>
            </a:r>
            <a:r>
              <a:rPr lang="en-US" baseline="0" dirty="0" smtClean="0"/>
              <a:t> need to become better communicators ourselves, and then get the job seekers to </a:t>
            </a:r>
            <a:r>
              <a:rPr lang="en-US" u="sng" baseline="0" dirty="0" smtClean="0"/>
              <a:t>practice</a:t>
            </a:r>
            <a:r>
              <a:rPr lang="en-US" baseline="0" dirty="0" smtClean="0"/>
              <a:t> communicating.</a:t>
            </a:r>
            <a:endParaRPr lang="en-US" dirty="0" smtClean="0"/>
          </a:p>
          <a:p>
            <a:endParaRPr lang="en-US" dirty="0" smtClean="0"/>
          </a:p>
          <a:p>
            <a:endParaRPr lang="en-US" dirty="0" smtClean="0"/>
          </a:p>
          <a:p>
            <a:r>
              <a:rPr lang="en-US" dirty="0" smtClean="0"/>
              <a:t>==========</a:t>
            </a:r>
          </a:p>
          <a:p>
            <a:r>
              <a:rPr lang="en-US" dirty="0" smtClean="0"/>
              <a:t>http://www.journalofaccountancy.com/Issues/2014/Apr/Charlie-Peters-Red-Hat-20149369.htm</a:t>
            </a:r>
          </a:p>
          <a:p>
            <a:endParaRPr lang="en-US" dirty="0" smtClean="0"/>
          </a:p>
          <a:p>
            <a:r>
              <a:rPr lang="en-US" dirty="0" smtClean="0"/>
              <a:t>Charlie Peters, CPACFO, Red Hat Inc., Raleigh, N.C.</a:t>
            </a:r>
          </a:p>
          <a:p>
            <a:r>
              <a:rPr lang="en-US" dirty="0" smtClean="0"/>
              <a:t>April 2014</a:t>
            </a:r>
          </a:p>
          <a:p>
            <a:endParaRPr lang="en-US" dirty="0" smtClean="0"/>
          </a:p>
          <a:p>
            <a:r>
              <a:rPr lang="en-US" dirty="0" smtClean="0"/>
              <a:t>We hire a lot of the younger folks here. The thing that many people in technical professions seem to lack straight out of school is good communication skills, whether it is written communication skills, oral communication skills, [or] public speaking skills. These skills generally aren’t taught in accounting programs or business schools, and I think it’s an oversight. I would say, “Make sure you focus on some of those soft skills, even people skills.” It’s great to be a technician, but if you can’t deal with people, then it’s not going to help your career in the long run. </a:t>
            </a:r>
            <a:endParaRPr lang="en-US" dirty="0"/>
          </a:p>
        </p:txBody>
      </p:sp>
      <p:sp>
        <p:nvSpPr>
          <p:cNvPr id="4" name="Slide Number Placeholder 3"/>
          <p:cNvSpPr>
            <a:spLocks noGrp="1"/>
          </p:cNvSpPr>
          <p:nvPr>
            <p:ph type="sldNum" sz="quarter" idx="10"/>
          </p:nvPr>
        </p:nvSpPr>
        <p:spPr/>
        <p:txBody>
          <a:bodyPr/>
          <a:lstStyle/>
          <a:p>
            <a:pPr>
              <a:defRPr/>
            </a:pPr>
            <a:fld id="{E595AFB6-591D-6147-886F-35FF617A7290}" type="slidenum">
              <a:rPr lang="en-US" smtClean="0"/>
              <a:pPr>
                <a:defRPr/>
              </a:pPr>
              <a:t>61</a:t>
            </a:fld>
            <a:endParaRPr lang="en-US"/>
          </a:p>
        </p:txBody>
      </p:sp>
    </p:spTree>
    <p:extLst>
      <p:ext uri="{BB962C8B-B14F-4D97-AF65-F5344CB8AC3E}">
        <p14:creationId xmlns:p14="http://schemas.microsoft.com/office/powerpoint/2010/main" val="310590873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4539DD98-F4CC-5F49-82CD-A514CDF78682}" type="slidenum">
              <a:rPr lang="en-US" sz="1300"/>
              <a:pPr/>
              <a:t>62</a:t>
            </a:fld>
            <a:endParaRPr lang="en-US" sz="1300"/>
          </a:p>
        </p:txBody>
      </p:sp>
      <p:sp>
        <p:nvSpPr>
          <p:cNvPr id="179202" name="Rectangle 2"/>
          <p:cNvSpPr>
            <a:spLocks noGrp="1" noRot="1" noChangeAspect="1" noChangeArrowheads="1" noTextEdit="1"/>
          </p:cNvSpPr>
          <p:nvPr>
            <p:ph type="sldImg"/>
          </p:nvPr>
        </p:nvSpPr>
        <p:spPr>
          <a:xfrm>
            <a:off x="914400" y="381000"/>
            <a:ext cx="1600200" cy="1200150"/>
          </a:xfrm>
          <a:solidFill>
            <a:srgbClr val="FFFFFF"/>
          </a:solidFill>
          <a:ln/>
        </p:spPr>
      </p:sp>
      <p:sp>
        <p:nvSpPr>
          <p:cNvPr id="179203" name="Rectangle 3"/>
          <p:cNvSpPr>
            <a:spLocks noGrp="1" noChangeArrowheads="1"/>
          </p:cNvSpPr>
          <p:nvPr>
            <p:ph type="body" idx="1"/>
          </p:nvPr>
        </p:nvSpPr>
        <p:spPr>
          <a:xfrm>
            <a:off x="482600" y="1524000"/>
            <a:ext cx="6223000" cy="7356475"/>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ea typeface="ヒラギノ角ゴ Pro W3" charset="0"/>
              </a:rPr>
              <a:t>- Over </a:t>
            </a:r>
            <a:r>
              <a:rPr lang="en-US" dirty="0">
                <a:ea typeface="ヒラギノ角ゴ Pro W3" charset="0"/>
              </a:rPr>
              <a:t>forty-six percent of the </a:t>
            </a:r>
            <a:r>
              <a:rPr lang="en-US" dirty="0" smtClean="0">
                <a:ea typeface="ヒラギノ角ゴ Pro W3" charset="0"/>
              </a:rPr>
              <a:t>business respondents </a:t>
            </a:r>
            <a:r>
              <a:rPr lang="en-US" dirty="0">
                <a:ea typeface="ヒラギノ角ゴ Pro W3" charset="0"/>
              </a:rPr>
              <a:t>indicated the primary reason for rejecting </a:t>
            </a:r>
            <a:r>
              <a:rPr lang="en-US" dirty="0" smtClean="0">
                <a:ea typeface="ヒラギノ角ゴ Pro W3" charset="0"/>
              </a:rPr>
              <a:t>job applications </a:t>
            </a:r>
            <a:r>
              <a:rPr lang="en-US" dirty="0">
                <a:ea typeface="ヒラギノ角ゴ Pro W3" charset="0"/>
              </a:rPr>
              <a:t>was due to Lack of Relevant Work Experience</a:t>
            </a:r>
            <a:r>
              <a:rPr lang="en-US" dirty="0" smtClean="0">
                <a:ea typeface="ヒラギノ角ゴ Pro W3" charset="0"/>
              </a:rPr>
              <a:t>.</a:t>
            </a:r>
            <a:endParaRPr lang="en-US" dirty="0">
              <a:ea typeface="ヒラギノ角ゴ Pro W3" charset="0"/>
            </a:endParaRPr>
          </a:p>
          <a:p>
            <a:r>
              <a:rPr lang="en-US" dirty="0" smtClean="0">
                <a:ea typeface="ヒラギノ角ゴ Pro W3" charset="0"/>
              </a:rPr>
              <a:t>In high school we are promoting our work-based-learning </a:t>
            </a:r>
            <a:r>
              <a:rPr lang="en-US" dirty="0">
                <a:ea typeface="ヒラギノ角ゴ Pro W3" charset="0"/>
              </a:rPr>
              <a:t>programs like job </a:t>
            </a:r>
            <a:r>
              <a:rPr lang="en-US" dirty="0" smtClean="0">
                <a:ea typeface="ヒラギノ角ゴ Pro W3" charset="0"/>
              </a:rPr>
              <a:t>shadowing and internships. </a:t>
            </a:r>
            <a:r>
              <a:rPr lang="en-US" dirty="0">
                <a:ea typeface="ヒラギノ角ゴ Pro W3" charset="0"/>
              </a:rPr>
              <a:t>Whatever it takes to get the kids </a:t>
            </a:r>
            <a:r>
              <a:rPr lang="en-US" u="sng" dirty="0">
                <a:ea typeface="ヒラギノ角ゴ Pro W3" charset="0"/>
              </a:rPr>
              <a:t>in </a:t>
            </a:r>
            <a:r>
              <a:rPr lang="en-US" dirty="0">
                <a:ea typeface="ヒラギノ角ゴ Pro W3" charset="0"/>
              </a:rPr>
              <a:t>the workplace </a:t>
            </a:r>
            <a:r>
              <a:rPr lang="en-US" u="sng" dirty="0">
                <a:ea typeface="ヒラギノ角ゴ Pro W3" charset="0"/>
              </a:rPr>
              <a:t>applying </a:t>
            </a:r>
            <a:r>
              <a:rPr lang="en-US" dirty="0">
                <a:ea typeface="ヒラギノ角ゴ Pro W3" charset="0"/>
              </a:rPr>
              <a:t>what they learn in school</a:t>
            </a:r>
            <a:r>
              <a:rPr lang="en-US" dirty="0" smtClean="0">
                <a:ea typeface="ヒラギノ角ゴ Pro W3" charset="0"/>
              </a:rPr>
              <a:t>.</a:t>
            </a:r>
            <a:endParaRPr lang="en-US" dirty="0">
              <a:ea typeface="ヒラギノ角ゴ Pro W3" charset="0"/>
            </a:endParaRPr>
          </a:p>
          <a:p>
            <a:r>
              <a:rPr lang="en-US" dirty="0" smtClean="0">
                <a:ea typeface="ヒラギノ角ゴ Pro W3" charset="0"/>
              </a:rPr>
              <a:t>- Lack </a:t>
            </a:r>
            <a:r>
              <a:rPr lang="en-US" dirty="0">
                <a:ea typeface="ヒラギノ角ゴ Pro W3" charset="0"/>
              </a:rPr>
              <a:t>of Technical Skills was indicated more frequently as a second choice at 46 percent.</a:t>
            </a:r>
          </a:p>
          <a:p>
            <a:r>
              <a:rPr lang="en-US" dirty="0">
                <a:ea typeface="ヒラギノ角ゴ Pro W3" charset="0"/>
              </a:rPr>
              <a:t>People are applying for jobs without the prerequisite skills. Where can they go to get the skills they need to be hired</a:t>
            </a:r>
            <a:r>
              <a:rPr lang="en-US" dirty="0" smtClean="0">
                <a:ea typeface="ヒラギノ角ゴ Pro W3" charset="0"/>
              </a:rPr>
              <a:t>?</a:t>
            </a:r>
            <a:endParaRPr lang="en-US" dirty="0">
              <a:ea typeface="ヒラギノ角ゴ Pro W3" charset="0"/>
            </a:endParaRPr>
          </a:p>
          <a:p>
            <a:r>
              <a:rPr lang="en-US" dirty="0" smtClean="0">
                <a:ea typeface="ヒラギノ角ゴ Pro W3" charset="0"/>
              </a:rPr>
              <a:t>- Businesses indicated </a:t>
            </a:r>
            <a:r>
              <a:rPr lang="en-US" dirty="0">
                <a:ea typeface="ヒラギノ角ゴ Pro W3" charset="0"/>
              </a:rPr>
              <a:t>a strong third choice at 44 percent as being Applicants with Poor Attitude or Presentation.</a:t>
            </a:r>
          </a:p>
          <a:p>
            <a:r>
              <a:rPr lang="en-US" dirty="0">
                <a:ea typeface="ヒラギノ角ゴ Pro W3" charset="0"/>
              </a:rPr>
              <a:t>That means </a:t>
            </a:r>
            <a:r>
              <a:rPr lang="en-US" dirty="0" smtClean="0">
                <a:ea typeface="ヒラギノ角ゴ Pro W3" charset="0"/>
              </a:rPr>
              <a:t>more </a:t>
            </a:r>
            <a:r>
              <a:rPr lang="en-US" dirty="0">
                <a:ea typeface="ヒラギノ角ゴ Pro W3" charset="0"/>
              </a:rPr>
              <a:t>practice standing in front of the classroom </a:t>
            </a:r>
            <a:r>
              <a:rPr lang="en-US" dirty="0" smtClean="0">
                <a:ea typeface="ヒラギノ角ゴ Pro W3" charset="0"/>
              </a:rPr>
              <a:t>or other group</a:t>
            </a:r>
            <a:r>
              <a:rPr lang="en-US" baseline="0" dirty="0" smtClean="0">
                <a:ea typeface="ヒラギノ角ゴ Pro W3" charset="0"/>
              </a:rPr>
              <a:t> of people </a:t>
            </a:r>
            <a:r>
              <a:rPr lang="en-US" dirty="0" smtClean="0">
                <a:ea typeface="ヒラギノ角ゴ Pro W3" charset="0"/>
              </a:rPr>
              <a:t>giving </a:t>
            </a:r>
            <a:r>
              <a:rPr lang="en-US" dirty="0">
                <a:ea typeface="ヒラギノ角ゴ Pro W3" charset="0"/>
              </a:rPr>
              <a:t>presentations. When I was in high school I hated presenting before the class, and I was not very good at it.   But through repeated attempts, and lots of constructive criticism, this shy introvert has become a decent public speaker</a:t>
            </a:r>
            <a:r>
              <a:rPr lang="en-US" dirty="0" smtClean="0">
                <a:ea typeface="ヒラギノ角ゴ Pro W3" charset="0"/>
              </a:rPr>
              <a:t>.</a:t>
            </a:r>
            <a:endParaRPr lang="en-US" dirty="0">
              <a:ea typeface="ヒラギノ角ゴ Pro W3" charset="0"/>
            </a:endParaRPr>
          </a:p>
          <a:p>
            <a:r>
              <a:rPr lang="en-US" dirty="0" smtClean="0">
                <a:ea typeface="ヒラギノ角ゴ Pro W3" charset="0"/>
              </a:rPr>
              <a:t>- Criminal </a:t>
            </a:r>
            <a:r>
              <a:rPr lang="en-US" dirty="0">
                <a:ea typeface="ヒラギノ角ゴ Pro W3" charset="0"/>
              </a:rPr>
              <a:t>record is an often overlooked item. A single drug conviction can lock you out of the entire healthcare industry, and that</a:t>
            </a:r>
            <a:r>
              <a:rPr lang="ja-JP" altLang="en-US" dirty="0">
                <a:ea typeface="ヒラギノ角ゴ Pro W3" charset="0"/>
              </a:rPr>
              <a:t>’</a:t>
            </a:r>
            <a:r>
              <a:rPr lang="en-US" altLang="ja-JP" dirty="0">
                <a:ea typeface="ヒラギノ角ゴ Pro W3" charset="0"/>
              </a:rPr>
              <a:t>s were most of the jobs are. Even the military is not recruiting anyone with the criminal background. I know several ex-offenders who are having a hard time finding employment</a:t>
            </a:r>
            <a:r>
              <a:rPr lang="en-US" altLang="ja-JP" dirty="0" smtClean="0">
                <a:ea typeface="ヒラギノ角ゴ Pro W3" charset="0"/>
              </a:rPr>
              <a:t>.</a:t>
            </a:r>
            <a:endParaRPr lang="en-US" dirty="0">
              <a:ea typeface="ヒラギノ角ゴ Pro W3" charset="0"/>
            </a:endParaRPr>
          </a:p>
          <a:p>
            <a:r>
              <a:rPr lang="en-US" dirty="0" smtClean="0">
                <a:ea typeface="ヒラギノ角ゴ Pro W3" charset="0"/>
              </a:rPr>
              <a:t>- One thing you don’t see on this list is high school or college grade point average or class rank.</a:t>
            </a:r>
            <a:endParaRPr lang="en-US" dirty="0">
              <a:ea typeface="ヒラギノ角ゴ Pro W3" charset="0"/>
            </a:endParaRPr>
          </a:p>
          <a:p>
            <a:endParaRPr lang="en-US" dirty="0">
              <a:ea typeface="ヒラギノ角ゴ Pro W3" charset="0"/>
            </a:endParaRPr>
          </a:p>
          <a:p>
            <a:r>
              <a:rPr lang="en-US" dirty="0">
                <a:ea typeface="ヒラギノ角ゴ Pro W3" charset="0"/>
              </a:rPr>
              <a:t>=======</a:t>
            </a:r>
          </a:p>
          <a:p>
            <a:r>
              <a:rPr lang="en-US" dirty="0">
                <a:ea typeface="ヒラギノ角ゴ Pro W3" charset="0"/>
              </a:rPr>
              <a:t>Skills Survey</a:t>
            </a:r>
          </a:p>
          <a:p>
            <a:r>
              <a:rPr lang="en-US" dirty="0">
                <a:ea typeface="ヒラギノ角ゴ Pro W3" charset="0"/>
              </a:rPr>
              <a:t>http://</a:t>
            </a:r>
            <a:r>
              <a:rPr lang="en-US" dirty="0" err="1">
                <a:ea typeface="ヒラギノ角ゴ Pro W3" charset="0"/>
              </a:rPr>
              <a:t>www.agreatworkforce.com</a:t>
            </a:r>
            <a:r>
              <a:rPr lang="en-US" dirty="0">
                <a:ea typeface="ヒラギノ角ゴ Pro W3" charset="0"/>
              </a:rPr>
              <a:t>/</a:t>
            </a:r>
            <a:r>
              <a:rPr lang="en-US" dirty="0" err="1">
                <a:ea typeface="ヒラギノ角ゴ Pro W3" charset="0"/>
              </a:rPr>
              <a:t>newsstory.cfm?NewsID</a:t>
            </a:r>
            <a:r>
              <a:rPr lang="en-US" dirty="0">
                <a:ea typeface="ヒラギノ角ゴ Pro W3" charset="0"/>
              </a:rPr>
              <a:t>=13</a:t>
            </a:r>
          </a:p>
          <a:p>
            <a:endParaRPr lang="en-US" dirty="0">
              <a:ea typeface="ヒラギノ角ゴ Pro W3" charset="0"/>
            </a:endParaRPr>
          </a:p>
          <a:p>
            <a:r>
              <a:rPr lang="en-US" dirty="0">
                <a:ea typeface="ヒラギノ角ゴ Pro W3" charset="0"/>
              </a:rPr>
              <a:t>news article, news video</a:t>
            </a:r>
          </a:p>
          <a:p>
            <a:r>
              <a:rPr lang="en-US" dirty="0">
                <a:ea typeface="ヒラギノ角ゴ Pro W3" charset="0"/>
              </a:rPr>
              <a:t>http://triangle.news14.com/content/</a:t>
            </a:r>
            <a:r>
              <a:rPr lang="en-US" dirty="0" err="1">
                <a:ea typeface="ヒラギノ角ゴ Pro W3" charset="0"/>
              </a:rPr>
              <a:t>top_stories</a:t>
            </a:r>
            <a:r>
              <a:rPr lang="en-US" dirty="0">
                <a:ea typeface="ヒラギノ角ゴ Pro W3" charset="0"/>
              </a:rPr>
              <a:t>/652523/survey-shows-n-c--workforce-skills-lacking</a:t>
            </a:r>
          </a:p>
          <a:p>
            <a:endParaRPr lang="en-US" dirty="0">
              <a:ea typeface="ヒラギノ角ゴ Pro W3"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2"/>
          <p:cNvSpPr>
            <a:spLocks noGrp="1" noRot="1" noChangeAspect="1" noChangeArrowheads="1" noTextEdit="1"/>
          </p:cNvSpPr>
          <p:nvPr>
            <p:ph type="sldImg"/>
          </p:nvPr>
        </p:nvSpPr>
        <p:spPr>
          <a:xfrm>
            <a:off x="1635125" y="720725"/>
            <a:ext cx="3408363" cy="2555875"/>
          </a:xfrm>
          <a:ln/>
        </p:spPr>
      </p:sp>
      <p:sp>
        <p:nvSpPr>
          <p:cNvPr id="181250" name="Rectangle 3"/>
          <p:cNvSpPr>
            <a:spLocks noGrp="1" noChangeArrowheads="1"/>
          </p:cNvSpPr>
          <p:nvPr>
            <p:ph type="body" idx="1"/>
          </p:nvPr>
        </p:nvSpPr>
        <p:spPr>
          <a:xfrm>
            <a:off x="974725" y="3429000"/>
            <a:ext cx="5365750" cy="54514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ea typeface="ヒラギノ角ゴ Pro W3" charset="0"/>
              </a:rPr>
              <a:t>We</a:t>
            </a:r>
            <a:r>
              <a:rPr lang="en-US" baseline="0" dirty="0" smtClean="0">
                <a:ea typeface="ヒラギノ角ゴ Pro W3" charset="0"/>
              </a:rPr>
              <a:t> educators place a great emphasis on grades, class rank, and being valedictorian.</a:t>
            </a:r>
          </a:p>
          <a:p>
            <a:endParaRPr lang="en-US" baseline="0" dirty="0" smtClean="0">
              <a:ea typeface="ヒラギノ角ゴ Pro W3" charset="0"/>
            </a:endParaRPr>
          </a:p>
          <a:p>
            <a:r>
              <a:rPr lang="en-US" baseline="0" dirty="0" smtClean="0">
                <a:ea typeface="ヒラギノ角ゴ Pro W3" charset="0"/>
              </a:rPr>
              <a:t>These create parental bragging rights for the parents, but what do they mean outside of high school and college?</a:t>
            </a:r>
          </a:p>
          <a:p>
            <a:endParaRPr lang="en-US" baseline="0" dirty="0" smtClean="0">
              <a:ea typeface="ヒラギノ角ゴ Pro W3" charset="0"/>
            </a:endParaRPr>
          </a:p>
          <a:p>
            <a:r>
              <a:rPr lang="en-US" baseline="0" dirty="0" smtClean="0">
                <a:ea typeface="ヒラギノ角ゴ Pro W3" charset="0"/>
              </a:rPr>
              <a:t>Many </a:t>
            </a:r>
            <a:r>
              <a:rPr lang="en-US" u="sng" baseline="0" dirty="0" smtClean="0">
                <a:ea typeface="ヒラギノ角ゴ Pro W3" charset="0"/>
              </a:rPr>
              <a:t>colleges</a:t>
            </a:r>
            <a:r>
              <a:rPr lang="en-US" baseline="0" dirty="0" smtClean="0">
                <a:ea typeface="ヒラギノ角ゴ Pro W3" charset="0"/>
              </a:rPr>
              <a:t> are saying that GPA, that’s grade point average, and high school grades are </a:t>
            </a:r>
            <a:r>
              <a:rPr lang="en-US" u="sng" baseline="0" dirty="0" smtClean="0">
                <a:ea typeface="ヒラギノ角ゴ Pro W3" charset="0"/>
              </a:rPr>
              <a:t>not</a:t>
            </a:r>
            <a:r>
              <a:rPr lang="en-US" baseline="0" dirty="0" smtClean="0">
                <a:ea typeface="ヒラギノ角ゴ Pro W3" charset="0"/>
              </a:rPr>
              <a:t> important when deciding to accept a student.</a:t>
            </a:r>
            <a:endParaRPr lang="en-US" dirty="0" smtClean="0">
              <a:ea typeface="ヒラギノ角ゴ Pro W3" charset="0"/>
            </a:endParaRPr>
          </a:p>
          <a:p>
            <a:endParaRPr lang="en-US" dirty="0" smtClean="0">
              <a:ea typeface="ヒラギノ角ゴ Pro W3" charset="0"/>
            </a:endParaRPr>
          </a:p>
          <a:p>
            <a:endParaRPr lang="en-US" dirty="0" smtClean="0">
              <a:ea typeface="ヒラギノ角ゴ Pro W3" charset="0"/>
            </a:endParaRPr>
          </a:p>
          <a:p>
            <a:endParaRPr lang="en-US" dirty="0" smtClean="0">
              <a:ea typeface="ヒラギノ角ゴ Pro W3" charset="0"/>
            </a:endParaRPr>
          </a:p>
          <a:p>
            <a:r>
              <a:rPr lang="en-US" dirty="0" smtClean="0">
                <a:ea typeface="ヒラギノ角ゴ Pro W3" charset="0"/>
              </a:rPr>
              <a:t>======</a:t>
            </a:r>
          </a:p>
          <a:p>
            <a:r>
              <a:rPr lang="en-US" dirty="0" smtClean="0">
                <a:ea typeface="ヒラギノ角ゴ Pro W3" charset="0"/>
              </a:rPr>
              <a:t>http://</a:t>
            </a:r>
            <a:r>
              <a:rPr lang="en-US" dirty="0" err="1" smtClean="0">
                <a:ea typeface="ヒラギノ角ゴ Pro W3" charset="0"/>
              </a:rPr>
              <a:t>www.usatoday.com</a:t>
            </a:r>
            <a:r>
              <a:rPr lang="en-US" dirty="0" smtClean="0">
                <a:ea typeface="ヒラギノ角ゴ Pro W3" charset="0"/>
              </a:rPr>
              <a:t>/story/news/nation/2013/02/27/college-grade-point-averages/1947415/</a:t>
            </a:r>
            <a:endParaRPr lang="en-US" dirty="0">
              <a:ea typeface="ヒラギノ角ゴ Pro W3" charset="0"/>
            </a:endParaRPr>
          </a:p>
        </p:txBody>
      </p:sp>
      <p:sp>
        <p:nvSpPr>
          <p:cNvPr id="18125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C810C5C0-2D26-F544-A723-7274DDF487E8}" type="slidenum">
              <a:rPr lang="en-US" sz="1200"/>
              <a:pPr/>
              <a:t>63</a:t>
            </a:fld>
            <a:endParaRPr lang="en-US" sz="120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Slide Image Placeholder 1"/>
          <p:cNvSpPr>
            <a:spLocks noGrp="1" noRot="1" noChangeAspect="1" noTextEdit="1"/>
          </p:cNvSpPr>
          <p:nvPr>
            <p:ph type="sldImg"/>
          </p:nvPr>
        </p:nvSpPr>
        <p:spPr>
          <a:xfrm>
            <a:off x="1257300" y="720725"/>
            <a:ext cx="3695700" cy="2771775"/>
          </a:xfrm>
          <a:ln/>
        </p:spPr>
      </p:sp>
      <p:sp>
        <p:nvSpPr>
          <p:cNvPr id="185346" name="Notes Placeholder 2"/>
          <p:cNvSpPr>
            <a:spLocks noGrp="1"/>
          </p:cNvSpPr>
          <p:nvPr>
            <p:ph type="body" idx="1"/>
          </p:nvPr>
        </p:nvSpPr>
        <p:spPr>
          <a:xfrm>
            <a:off x="974725" y="3810000"/>
            <a:ext cx="5365750" cy="50704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ea typeface="ヒラギノ角ゴ Pro W3" charset="0"/>
              </a:rPr>
              <a:t>Google has crunched the numbers and found that </a:t>
            </a:r>
            <a:r>
              <a:rPr lang="en-US" u="sng" dirty="0">
                <a:ea typeface="ヒラギノ角ゴ Pro W3" charset="0"/>
              </a:rPr>
              <a:t>GPA</a:t>
            </a:r>
            <a:r>
              <a:rPr lang="en-US" dirty="0">
                <a:ea typeface="ヒラギノ角ゴ Pro W3" charset="0"/>
              </a:rPr>
              <a:t> is a </a:t>
            </a:r>
            <a:r>
              <a:rPr lang="en-US" u="sng" dirty="0">
                <a:ea typeface="ヒラギノ角ゴ Pro W3" charset="0"/>
              </a:rPr>
              <a:t>worthless</a:t>
            </a:r>
            <a:r>
              <a:rPr lang="en-US" dirty="0">
                <a:ea typeface="ヒラギノ角ゴ Pro W3" charset="0"/>
              </a:rPr>
              <a:t> criteria for hiring</a:t>
            </a:r>
            <a:r>
              <a:rPr lang="en-US" dirty="0" smtClean="0">
                <a:ea typeface="ヒラギノ角ゴ Pro W3" charset="0"/>
              </a:rPr>
              <a:t>.  They compared the GPA of the new recruits with how well they were performing</a:t>
            </a:r>
            <a:r>
              <a:rPr lang="en-US" baseline="0" dirty="0" smtClean="0">
                <a:ea typeface="ヒラギノ角ゴ Pro W3" charset="0"/>
              </a:rPr>
              <a:t> years later and found </a:t>
            </a:r>
            <a:r>
              <a:rPr lang="en-US" u="sng" baseline="0" dirty="0" smtClean="0">
                <a:ea typeface="ヒラギノ角ゴ Pro W3" charset="0"/>
              </a:rPr>
              <a:t>no</a:t>
            </a:r>
            <a:r>
              <a:rPr lang="en-US" baseline="0" dirty="0" smtClean="0">
                <a:ea typeface="ヒラギノ角ゴ Pro W3" charset="0"/>
              </a:rPr>
              <a:t> correlation.</a:t>
            </a:r>
            <a:endParaRPr lang="en-US" dirty="0">
              <a:ea typeface="ヒラギノ角ゴ Pro W3" charset="0"/>
            </a:endParaRPr>
          </a:p>
          <a:p>
            <a:endParaRPr lang="en-US" dirty="0" smtClean="0">
              <a:ea typeface="ヒラギノ角ゴ Pro W3" charset="0"/>
            </a:endParaRPr>
          </a:p>
          <a:p>
            <a:r>
              <a:rPr lang="en-US" dirty="0" smtClean="0">
                <a:ea typeface="ヒラギノ角ゴ Pro W3" charset="0"/>
              </a:rPr>
              <a:t>You can imaging how well this news goes over in</a:t>
            </a:r>
            <a:r>
              <a:rPr lang="en-US" baseline="0" dirty="0" smtClean="0">
                <a:ea typeface="ヒラギノ角ゴ Pro W3" charset="0"/>
              </a:rPr>
              <a:t> our high schools and colleges where grades appear to be </a:t>
            </a:r>
            <a:r>
              <a:rPr lang="en-US" u="sng" baseline="0" dirty="0" smtClean="0">
                <a:ea typeface="ヒラギノ角ゴ Pro W3" charset="0"/>
              </a:rPr>
              <a:t>everything</a:t>
            </a:r>
            <a:r>
              <a:rPr lang="en-US" baseline="0" dirty="0" smtClean="0">
                <a:ea typeface="ヒラギノ角ゴ Pro W3" charset="0"/>
              </a:rPr>
              <a:t>.</a:t>
            </a:r>
            <a:endParaRPr lang="en-US" dirty="0">
              <a:ea typeface="ヒラギノ角ゴ Pro W3" charset="0"/>
            </a:endParaRPr>
          </a:p>
          <a:p>
            <a:endParaRPr lang="en-US" dirty="0">
              <a:ea typeface="ヒラギノ角ゴ Pro W3" charset="0"/>
            </a:endParaRPr>
          </a:p>
          <a:p>
            <a:endParaRPr lang="en-US" dirty="0">
              <a:ea typeface="ヒラギノ角ゴ Pro W3" charset="0"/>
            </a:endParaRPr>
          </a:p>
          <a:p>
            <a:r>
              <a:rPr lang="en-US" dirty="0">
                <a:ea typeface="ヒラギノ角ゴ Pro W3" charset="0"/>
              </a:rPr>
              <a:t>=======</a:t>
            </a:r>
          </a:p>
          <a:p>
            <a:r>
              <a:rPr lang="en-US" dirty="0">
                <a:ea typeface="ヒラギノ角ゴ Pro W3" charset="0"/>
              </a:rPr>
              <a:t>http://</a:t>
            </a:r>
            <a:r>
              <a:rPr lang="en-US" dirty="0" err="1">
                <a:ea typeface="ヒラギノ角ゴ Pro W3" charset="0"/>
              </a:rPr>
              <a:t>www.nytimes.com</a:t>
            </a:r>
            <a:r>
              <a:rPr lang="en-US" dirty="0">
                <a:ea typeface="ヒラギノ角ゴ Pro W3" charset="0"/>
              </a:rPr>
              <a:t>/2013/06/20/business/in-head-hunting-big-data-may-not-be-such-a-big-deal.html?pagewanted=</a:t>
            </a:r>
            <a:r>
              <a:rPr lang="en-US" dirty="0" err="1">
                <a:ea typeface="ヒラギノ角ゴ Pro W3" charset="0"/>
              </a:rPr>
              <a:t>all&amp;_r</a:t>
            </a:r>
            <a:r>
              <a:rPr lang="en-US" dirty="0">
                <a:ea typeface="ヒラギノ角ゴ Pro W3" charset="0"/>
              </a:rPr>
              <a:t>=1&amp;</a:t>
            </a:r>
          </a:p>
          <a:p>
            <a:endParaRPr lang="en-US" dirty="0">
              <a:ea typeface="ヒラギノ角ゴ Pro W3" charset="0"/>
            </a:endParaRPr>
          </a:p>
          <a:p>
            <a:r>
              <a:rPr lang="en-US" dirty="0">
                <a:ea typeface="ヒラギノ角ゴ Pro W3" charset="0"/>
              </a:rPr>
              <a:t>In Head-Hunting, Big Data May Not Be Such a Big Deal</a:t>
            </a:r>
          </a:p>
          <a:p>
            <a:endParaRPr lang="en-US" dirty="0">
              <a:ea typeface="ヒラギノ角ゴ Pro W3" charset="0"/>
            </a:endParaRPr>
          </a:p>
          <a:p>
            <a:r>
              <a:rPr lang="en-US" dirty="0">
                <a:ea typeface="ヒラギノ角ゴ Pro W3" charset="0"/>
              </a:rPr>
              <a:t>June 19, 2013 </a:t>
            </a:r>
          </a:p>
          <a:p>
            <a:endParaRPr lang="en-US" dirty="0">
              <a:ea typeface="ヒラギノ角ゴ Pro W3" charset="0"/>
            </a:endParaRPr>
          </a:p>
          <a:p>
            <a:r>
              <a:rPr lang="en-US" dirty="0">
                <a:ea typeface="ヒラギノ角ゴ Pro W3" charset="0"/>
              </a:rPr>
              <a:t>One of the things we</a:t>
            </a:r>
            <a:r>
              <a:rPr lang="ja-JP" altLang="en-US" dirty="0">
                <a:ea typeface="ヒラギノ角ゴ Pro W3" charset="0"/>
              </a:rPr>
              <a:t>’</a:t>
            </a:r>
            <a:r>
              <a:rPr lang="en-US" altLang="ja-JP" dirty="0" err="1">
                <a:ea typeface="ヒラギノ角ゴ Pro W3" charset="0"/>
              </a:rPr>
              <a:t>ve</a:t>
            </a:r>
            <a:r>
              <a:rPr lang="en-US" altLang="ja-JP" dirty="0">
                <a:ea typeface="ヒラギノ角ゴ Pro W3" charset="0"/>
              </a:rPr>
              <a:t> seen from all our data crunching is that G.P.A.</a:t>
            </a:r>
            <a:r>
              <a:rPr lang="ja-JP" altLang="en-US" dirty="0">
                <a:ea typeface="ヒラギノ角ゴ Pro W3" charset="0"/>
              </a:rPr>
              <a:t>’</a:t>
            </a:r>
            <a:r>
              <a:rPr lang="en-US" altLang="ja-JP" dirty="0">
                <a:ea typeface="ヒラギノ角ゴ Pro W3" charset="0"/>
              </a:rPr>
              <a:t>s are worthless as a criteria for hiring, and test scores are worthless — no correlation at all except for brand-new college grads, where there</a:t>
            </a:r>
            <a:r>
              <a:rPr lang="ja-JP" altLang="en-US" dirty="0">
                <a:ea typeface="ヒラギノ角ゴ Pro W3" charset="0"/>
              </a:rPr>
              <a:t>’</a:t>
            </a:r>
            <a:r>
              <a:rPr lang="en-US" altLang="ja-JP" dirty="0">
                <a:ea typeface="ヒラギノ角ゴ Pro W3" charset="0"/>
              </a:rPr>
              <a:t>s a slight correlation. Google famously used to ask everyone for a transcript and G.P.A.</a:t>
            </a:r>
            <a:r>
              <a:rPr lang="ja-JP" altLang="en-US" dirty="0">
                <a:ea typeface="ヒラギノ角ゴ Pro W3" charset="0"/>
              </a:rPr>
              <a:t>’</a:t>
            </a:r>
            <a:r>
              <a:rPr lang="en-US" altLang="ja-JP" dirty="0">
                <a:ea typeface="ヒラギノ角ゴ Pro W3" charset="0"/>
              </a:rPr>
              <a:t>s and test scores, but we don</a:t>
            </a:r>
            <a:r>
              <a:rPr lang="ja-JP" altLang="en-US" dirty="0">
                <a:ea typeface="ヒラギノ角ゴ Pro W3" charset="0"/>
              </a:rPr>
              <a:t>’</a:t>
            </a:r>
            <a:r>
              <a:rPr lang="en-US" altLang="ja-JP" dirty="0">
                <a:ea typeface="ヒラギノ角ゴ Pro W3" charset="0"/>
              </a:rPr>
              <a:t>t anymore, unless you</a:t>
            </a:r>
            <a:r>
              <a:rPr lang="ja-JP" altLang="en-US" dirty="0">
                <a:ea typeface="ヒラギノ角ゴ Pro W3" charset="0"/>
              </a:rPr>
              <a:t>’</a:t>
            </a:r>
            <a:r>
              <a:rPr lang="en-US" altLang="ja-JP" dirty="0">
                <a:ea typeface="ヒラギノ角ゴ Pro W3" charset="0"/>
              </a:rPr>
              <a:t>re just a few years out of school. We found that they don</a:t>
            </a:r>
            <a:r>
              <a:rPr lang="ja-JP" altLang="en-US" dirty="0">
                <a:ea typeface="ヒラギノ角ゴ Pro W3" charset="0"/>
              </a:rPr>
              <a:t>’</a:t>
            </a:r>
            <a:r>
              <a:rPr lang="en-US" altLang="ja-JP" dirty="0">
                <a:ea typeface="ヒラギノ角ゴ Pro W3" charset="0"/>
              </a:rPr>
              <a:t>t predict anything.</a:t>
            </a:r>
          </a:p>
          <a:p>
            <a:endParaRPr lang="en-US" dirty="0">
              <a:ea typeface="ヒラギノ角ゴ Pro W3" charset="0"/>
            </a:endParaRPr>
          </a:p>
          <a:p>
            <a:r>
              <a:rPr lang="en-US" dirty="0">
                <a:ea typeface="ヒラギノ角ゴ Pro W3" charset="0"/>
              </a:rPr>
              <a:t>What</a:t>
            </a:r>
            <a:r>
              <a:rPr lang="ja-JP" altLang="en-US" dirty="0">
                <a:ea typeface="ヒラギノ角ゴ Pro W3" charset="0"/>
              </a:rPr>
              <a:t>’</a:t>
            </a:r>
            <a:r>
              <a:rPr lang="en-US" altLang="ja-JP" dirty="0">
                <a:ea typeface="ヒラギノ角ゴ Pro W3" charset="0"/>
              </a:rPr>
              <a:t>s interesting is the proportion of people without any college education at Google has increased over time as well. So we have teams where you have 14 percent of the team made up of people who</a:t>
            </a:r>
            <a:r>
              <a:rPr lang="ja-JP" altLang="en-US" dirty="0">
                <a:ea typeface="ヒラギノ角ゴ Pro W3" charset="0"/>
              </a:rPr>
              <a:t>’</a:t>
            </a:r>
            <a:r>
              <a:rPr lang="en-US" altLang="ja-JP" dirty="0" err="1">
                <a:ea typeface="ヒラギノ角ゴ Pro W3" charset="0"/>
              </a:rPr>
              <a:t>ve</a:t>
            </a:r>
            <a:r>
              <a:rPr lang="en-US" altLang="ja-JP" dirty="0">
                <a:ea typeface="ヒラギノ角ゴ Pro W3" charset="0"/>
              </a:rPr>
              <a:t> never gone to college. </a:t>
            </a:r>
          </a:p>
          <a:p>
            <a:endParaRPr lang="en-US" dirty="0">
              <a:ea typeface="ヒラギノ角ゴ Pro W3" charset="0"/>
            </a:endParaRPr>
          </a:p>
          <a:p>
            <a:r>
              <a:rPr lang="en-US" dirty="0">
                <a:ea typeface="ヒラギノ角ゴ Pro W3" charset="0"/>
              </a:rPr>
              <a:t> After two or three years, your ability to perform at Google is completely unrelated to how you performed when you were in school, because the skills you required in college are very different. You</a:t>
            </a:r>
            <a:r>
              <a:rPr lang="ja-JP" altLang="en-US" dirty="0">
                <a:ea typeface="ヒラギノ角ゴ Pro W3" charset="0"/>
              </a:rPr>
              <a:t>’</a:t>
            </a:r>
            <a:r>
              <a:rPr lang="en-US" altLang="ja-JP" dirty="0">
                <a:ea typeface="ヒラギノ角ゴ Pro W3" charset="0"/>
              </a:rPr>
              <a:t>re also fundamentally a different person. You learn and grow, you think about things differently.</a:t>
            </a:r>
          </a:p>
          <a:p>
            <a:endParaRPr lang="en-US" dirty="0">
              <a:ea typeface="ヒラギノ角ゴ Pro W3" charset="0"/>
            </a:endParaRPr>
          </a:p>
          <a:p>
            <a:r>
              <a:rPr lang="en-US" dirty="0">
                <a:ea typeface="ヒラギノ角ゴ Pro W3" charset="0"/>
              </a:rPr>
              <a:t>Another reason is that I think academic environments are artificial environments. People who succeed there are sort of finely trained, they</a:t>
            </a:r>
            <a:r>
              <a:rPr lang="ja-JP" altLang="en-US" dirty="0">
                <a:ea typeface="ヒラギノ角ゴ Pro W3" charset="0"/>
              </a:rPr>
              <a:t>’</a:t>
            </a:r>
            <a:r>
              <a:rPr lang="en-US" altLang="ja-JP" dirty="0">
                <a:ea typeface="ヒラギノ角ゴ Pro W3" charset="0"/>
              </a:rPr>
              <a:t>re conditioned to succeed in that environment. One of my own frustrations when I was in college and grad school is that you knew the professor was looking for a specific answer. You could figure that out, but it</a:t>
            </a:r>
            <a:r>
              <a:rPr lang="ja-JP" altLang="en-US" dirty="0">
                <a:ea typeface="ヒラギノ角ゴ Pro W3" charset="0"/>
              </a:rPr>
              <a:t>’</a:t>
            </a:r>
            <a:r>
              <a:rPr lang="en-US" altLang="ja-JP" dirty="0">
                <a:ea typeface="ヒラギノ角ゴ Pro W3" charset="0"/>
              </a:rPr>
              <a:t>s much more interesting to solve problems where there </a:t>
            </a:r>
            <a:r>
              <a:rPr lang="en-US" altLang="ja-JP" dirty="0" err="1">
                <a:ea typeface="ヒラギノ角ゴ Pro W3" charset="0"/>
              </a:rPr>
              <a:t>isn</a:t>
            </a:r>
            <a:r>
              <a:rPr lang="ja-JP" altLang="en-US" dirty="0">
                <a:ea typeface="ヒラギノ角ゴ Pro W3" charset="0"/>
              </a:rPr>
              <a:t>’</a:t>
            </a:r>
            <a:r>
              <a:rPr lang="en-US" altLang="ja-JP" dirty="0">
                <a:ea typeface="ヒラギノ角ゴ Pro W3" charset="0"/>
              </a:rPr>
              <a:t>t an obvious answer. You want people who like figuring out stuff where there is no obvious answer. </a:t>
            </a:r>
          </a:p>
          <a:p>
            <a:endParaRPr lang="en-US" dirty="0">
              <a:ea typeface="ヒラギノ角ゴ Pro W3" charset="0"/>
            </a:endParaRPr>
          </a:p>
          <a:p>
            <a:endParaRPr lang="en-US" dirty="0">
              <a:ea typeface="ヒラギノ角ゴ Pro W3" charset="0"/>
            </a:endParaRPr>
          </a:p>
          <a:p>
            <a:r>
              <a:rPr lang="en-US" dirty="0">
                <a:ea typeface="ヒラギノ角ゴ Pro W3" charset="0"/>
              </a:rPr>
              <a:t>===</a:t>
            </a:r>
          </a:p>
          <a:p>
            <a:endParaRPr lang="en-US" dirty="0">
              <a:ea typeface="ヒラギノ角ゴ Pro W3" charset="0"/>
            </a:endParaRPr>
          </a:p>
          <a:p>
            <a:r>
              <a:rPr lang="en-US" dirty="0">
                <a:ea typeface="ヒラギノ角ゴ Pro W3" charset="0"/>
              </a:rPr>
              <a:t>Google no longer hires based on GPA or test scores</a:t>
            </a:r>
          </a:p>
          <a:p>
            <a:endParaRPr lang="en-US" dirty="0">
              <a:ea typeface="ヒラギノ角ゴ Pro W3" charset="0"/>
            </a:endParaRPr>
          </a:p>
          <a:p>
            <a:r>
              <a:rPr lang="en-US" dirty="0">
                <a:ea typeface="ヒラギノ角ゴ Pro W3" charset="0"/>
              </a:rPr>
              <a:t>"One of the things we</a:t>
            </a:r>
            <a:r>
              <a:rPr lang="ja-JP" altLang="en-US" dirty="0">
                <a:ea typeface="ヒラギノ角ゴ Pro W3" charset="0"/>
              </a:rPr>
              <a:t>’</a:t>
            </a:r>
            <a:r>
              <a:rPr lang="en-US" altLang="ja-JP" dirty="0" err="1">
                <a:ea typeface="ヒラギノ角ゴ Pro W3" charset="0"/>
              </a:rPr>
              <a:t>ve</a:t>
            </a:r>
            <a:r>
              <a:rPr lang="en-US" altLang="ja-JP" dirty="0">
                <a:ea typeface="ヒラギノ角ゴ Pro W3" charset="0"/>
              </a:rPr>
              <a:t> seen from all our data crunching is that G.P.A.</a:t>
            </a:r>
            <a:r>
              <a:rPr lang="ja-JP" altLang="en-US" dirty="0">
                <a:ea typeface="ヒラギノ角ゴ Pro W3" charset="0"/>
              </a:rPr>
              <a:t>’</a:t>
            </a:r>
            <a:r>
              <a:rPr lang="en-US" altLang="ja-JP" dirty="0">
                <a:ea typeface="ヒラギノ角ゴ Pro W3" charset="0"/>
              </a:rPr>
              <a:t>s are worthless as a criteria for hiring, and test scores are worthless"</a:t>
            </a:r>
          </a:p>
          <a:p>
            <a:endParaRPr lang="en-US" dirty="0">
              <a:ea typeface="ヒラギノ角ゴ Pro W3" charset="0"/>
            </a:endParaRPr>
          </a:p>
          <a:p>
            <a:r>
              <a:rPr lang="en-US" dirty="0">
                <a:ea typeface="ヒラギノ角ゴ Pro W3" charset="0"/>
              </a:rPr>
              <a:t>Google also said that "academic environments are artificial environments."  Students are "conditioned to succeed in that environment ... looking for a specific answer."  Google wants "people who like figuring out stuff where there is no obvious answer."</a:t>
            </a:r>
          </a:p>
          <a:p>
            <a:endParaRPr lang="en-US" dirty="0">
              <a:ea typeface="ヒラギノ角ゴ Pro W3" charset="0"/>
            </a:endParaRPr>
          </a:p>
          <a:p>
            <a:r>
              <a:rPr lang="en-US" dirty="0">
                <a:ea typeface="ヒラギノ角ゴ Pro W3" charset="0"/>
              </a:rPr>
              <a:t>These problem-solving skills that Google and others are looking for can be taught in our CTE classes, but the learning can be hard to measure, which makes it tough to </a:t>
            </a:r>
            <a:r>
              <a:rPr lang="en-US" dirty="0" err="1">
                <a:ea typeface="ヒラギノ角ゴ Pro W3" charset="0"/>
              </a:rPr>
              <a:t>convice</a:t>
            </a:r>
            <a:r>
              <a:rPr lang="en-US" dirty="0">
                <a:ea typeface="ヒラギノ角ゴ Pro W3" charset="0"/>
              </a:rPr>
              <a:t> the administration that these skills need to be taught.</a:t>
            </a:r>
          </a:p>
          <a:p>
            <a:endParaRPr lang="en-US" dirty="0">
              <a:ea typeface="ヒラギノ角ゴ Pro W3" charset="0"/>
            </a:endParaRPr>
          </a:p>
          <a:p>
            <a:r>
              <a:rPr lang="en-US" dirty="0">
                <a:ea typeface="ヒラギノ角ゴ Pro W3" charset="0"/>
              </a:rPr>
              <a:t>http://</a:t>
            </a:r>
            <a:r>
              <a:rPr lang="en-US" dirty="0" err="1">
                <a:ea typeface="ヒラギノ角ゴ Pro W3" charset="0"/>
              </a:rPr>
              <a:t>www.nytimes.com</a:t>
            </a:r>
            <a:r>
              <a:rPr lang="en-US" dirty="0">
                <a:ea typeface="ヒラギノ角ゴ Pro W3" charset="0"/>
              </a:rPr>
              <a:t>/2013/06/20/business/in-head-hunting-big-data-may-not-be-such-a-big-deal.html?pagewanted=</a:t>
            </a:r>
            <a:r>
              <a:rPr lang="en-US" dirty="0" err="1">
                <a:ea typeface="ヒラギノ角ゴ Pro W3" charset="0"/>
              </a:rPr>
              <a:t>all&amp;_r</a:t>
            </a:r>
            <a:r>
              <a:rPr lang="en-US" dirty="0">
                <a:ea typeface="ヒラギノ角ゴ Pro W3" charset="0"/>
              </a:rPr>
              <a:t>=1&amp;</a:t>
            </a:r>
          </a:p>
          <a:p>
            <a:endParaRPr lang="en-US" dirty="0">
              <a:ea typeface="ヒラギノ角ゴ Pro W3" charset="0"/>
            </a:endParaRPr>
          </a:p>
        </p:txBody>
      </p:sp>
      <p:sp>
        <p:nvSpPr>
          <p:cNvPr id="18534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18D015C1-758E-6A48-9888-51E81E5CAE21}" type="slidenum">
              <a:rPr lang="en-US" sz="1300"/>
              <a:pPr/>
              <a:t>64</a:t>
            </a:fld>
            <a:endParaRPr lang="en-US" sz="130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2"/>
          <p:cNvSpPr>
            <a:spLocks noGrp="1" noRot="1" noChangeAspect="1" noChangeArrowheads="1" noTextEdit="1"/>
          </p:cNvSpPr>
          <p:nvPr>
            <p:ph type="sldImg"/>
          </p:nvPr>
        </p:nvSpPr>
        <p:spPr>
          <a:xfrm>
            <a:off x="838200" y="381000"/>
            <a:ext cx="1066800" cy="800100"/>
          </a:xfrm>
          <a:ln/>
        </p:spPr>
      </p:sp>
      <p:sp>
        <p:nvSpPr>
          <p:cNvPr id="181250" name="Rectangle 3"/>
          <p:cNvSpPr>
            <a:spLocks noGrp="1" noChangeArrowheads="1"/>
          </p:cNvSpPr>
          <p:nvPr>
            <p:ph type="body" idx="1"/>
          </p:nvPr>
        </p:nvSpPr>
        <p:spPr>
          <a:xfrm>
            <a:off x="685800" y="1219200"/>
            <a:ext cx="5791200" cy="8382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600" dirty="0" smtClean="0">
                <a:ea typeface="ヒラギノ角ゴ Pro W3" charset="0"/>
              </a:rPr>
              <a:t>Besides saying that GPAs</a:t>
            </a:r>
            <a:r>
              <a:rPr lang="en-US" sz="1600" baseline="0" dirty="0" smtClean="0">
                <a:ea typeface="ヒラギノ角ゴ Pro W3" charset="0"/>
              </a:rPr>
              <a:t> are a worthless hiring criteria, </a:t>
            </a:r>
            <a:r>
              <a:rPr lang="en-US" sz="1600" dirty="0" smtClean="0">
                <a:ea typeface="ヒラギノ角ゴ Pro W3" charset="0"/>
              </a:rPr>
              <a:t>Google says that</a:t>
            </a:r>
            <a:r>
              <a:rPr lang="en-US" sz="1600" baseline="0" dirty="0" smtClean="0">
                <a:ea typeface="ヒラギノ角ゴ Pro W3" charset="0"/>
              </a:rPr>
              <a:t> test scores, and even college degree don’t matter much when hiring.</a:t>
            </a:r>
          </a:p>
          <a:p>
            <a:r>
              <a:rPr lang="en-US" sz="1600" kern="1200" dirty="0" smtClean="0">
                <a:solidFill>
                  <a:schemeClr val="tx1"/>
                </a:solidFill>
              </a:rPr>
              <a:t>Google</a:t>
            </a:r>
            <a:r>
              <a:rPr lang="en-US" sz="1600" kern="1200" baseline="0" dirty="0" smtClean="0">
                <a:solidFill>
                  <a:schemeClr val="tx1"/>
                </a:solidFill>
              </a:rPr>
              <a:t> says </a:t>
            </a:r>
            <a:r>
              <a:rPr lang="en-US" sz="1600" kern="1200" dirty="0" smtClean="0">
                <a:solidFill>
                  <a:schemeClr val="tx1"/>
                </a:solidFill>
              </a:rPr>
              <a:t>the No. 1 thing they look for is general </a:t>
            </a:r>
            <a:r>
              <a:rPr lang="en-US" sz="1600" u="sng" kern="1200" dirty="0" smtClean="0">
                <a:solidFill>
                  <a:schemeClr val="tx1"/>
                </a:solidFill>
              </a:rPr>
              <a:t>cognitive</a:t>
            </a:r>
            <a:r>
              <a:rPr lang="en-US" sz="1600" kern="1200" dirty="0" smtClean="0">
                <a:solidFill>
                  <a:schemeClr val="tx1"/>
                </a:solidFill>
              </a:rPr>
              <a:t> ability, and it’s not I.Q.    It’s </a:t>
            </a:r>
            <a:r>
              <a:rPr lang="en-US" sz="1600" u="sng" kern="1200" dirty="0" smtClean="0">
                <a:solidFill>
                  <a:schemeClr val="tx1"/>
                </a:solidFill>
              </a:rPr>
              <a:t>learning</a:t>
            </a:r>
            <a:r>
              <a:rPr lang="en-US" sz="1600" kern="1200" dirty="0" smtClean="0">
                <a:solidFill>
                  <a:schemeClr val="tx1"/>
                </a:solidFill>
              </a:rPr>
              <a:t> ability.   It’s the ability to process on the fly.   It’s the ability to pull together disparate bits of information and form a conclusion. </a:t>
            </a:r>
          </a:p>
          <a:p>
            <a:r>
              <a:rPr lang="en-US" sz="1600" kern="1200" dirty="0" smtClean="0">
                <a:solidFill>
                  <a:schemeClr val="tx1"/>
                </a:solidFill>
              </a:rPr>
              <a:t>Businesses want </a:t>
            </a:r>
            <a:r>
              <a:rPr lang="en-US" sz="1600" kern="1200" baseline="0" dirty="0" smtClean="0">
                <a:solidFill>
                  <a:schemeClr val="tx1"/>
                </a:solidFill>
              </a:rPr>
              <a:t>people who can grab a bunch of data, quickly turn it into useful information, and use that information to solve a problem. </a:t>
            </a:r>
          </a:p>
          <a:p>
            <a:r>
              <a:rPr lang="en-US" sz="1600" kern="1200" dirty="0" smtClean="0">
                <a:solidFill>
                  <a:schemeClr val="tx1"/>
                </a:solidFill>
              </a:rPr>
              <a:t>Google says the second thing they are looking for</a:t>
            </a:r>
            <a:r>
              <a:rPr lang="en-US" sz="1600" kern="1200" baseline="0" dirty="0" smtClean="0">
                <a:solidFill>
                  <a:schemeClr val="tx1"/>
                </a:solidFill>
              </a:rPr>
              <a:t> </a:t>
            </a:r>
            <a:r>
              <a:rPr lang="en-US" sz="1600" kern="1200" dirty="0" smtClean="0">
                <a:solidFill>
                  <a:schemeClr val="tx1"/>
                </a:solidFill>
              </a:rPr>
              <a:t>is </a:t>
            </a:r>
            <a:r>
              <a:rPr lang="en-US" sz="1600" u="sng" kern="1200" dirty="0" smtClean="0">
                <a:solidFill>
                  <a:schemeClr val="tx1"/>
                </a:solidFill>
              </a:rPr>
              <a:t>leadership</a:t>
            </a:r>
            <a:r>
              <a:rPr lang="en-US" sz="1600" kern="1200" dirty="0" smtClean="0">
                <a:solidFill>
                  <a:schemeClr val="tx1"/>
                </a:solidFill>
              </a:rPr>
              <a:t> – </a:t>
            </a:r>
            <a:br>
              <a:rPr lang="en-US" sz="1600" kern="1200" dirty="0" smtClean="0">
                <a:solidFill>
                  <a:schemeClr val="tx1"/>
                </a:solidFill>
              </a:rPr>
            </a:br>
            <a:r>
              <a:rPr lang="en-US" sz="1600" kern="1200" dirty="0" smtClean="0">
                <a:solidFill>
                  <a:schemeClr val="tx1"/>
                </a:solidFill>
              </a:rPr>
              <a:t>--in particular, </a:t>
            </a:r>
            <a:r>
              <a:rPr lang="en-US" sz="1600" u="sng" kern="1200" dirty="0" smtClean="0">
                <a:solidFill>
                  <a:schemeClr val="tx1"/>
                </a:solidFill>
              </a:rPr>
              <a:t>emergent</a:t>
            </a:r>
            <a:r>
              <a:rPr lang="en-US" sz="1600" kern="1200" dirty="0" smtClean="0">
                <a:solidFill>
                  <a:schemeClr val="tx1"/>
                </a:solidFill>
              </a:rPr>
              <a:t> leadership as opposed to </a:t>
            </a:r>
            <a:r>
              <a:rPr lang="en-US" sz="1600" u="sng" kern="1200" dirty="0" smtClean="0">
                <a:solidFill>
                  <a:schemeClr val="tx1"/>
                </a:solidFill>
              </a:rPr>
              <a:t>traditional</a:t>
            </a:r>
            <a:r>
              <a:rPr lang="en-US" sz="1600" kern="1200" dirty="0" smtClean="0">
                <a:solidFill>
                  <a:schemeClr val="tx1"/>
                </a:solidFill>
              </a:rPr>
              <a:t> leadership. Traditional leadership is if you were president of the chess club?  That’s </a:t>
            </a:r>
            <a:r>
              <a:rPr lang="en-US" sz="1600" u="sng" kern="1200" dirty="0" smtClean="0">
                <a:solidFill>
                  <a:schemeClr val="tx1"/>
                </a:solidFill>
              </a:rPr>
              <a:t>not</a:t>
            </a:r>
            <a:r>
              <a:rPr lang="en-US" sz="1600" kern="1200" dirty="0" smtClean="0">
                <a:solidFill>
                  <a:schemeClr val="tx1"/>
                </a:solidFill>
              </a:rPr>
              <a:t> what they are looking for.</a:t>
            </a:r>
          </a:p>
          <a:p>
            <a:r>
              <a:rPr lang="en-US" sz="1600" kern="1200" dirty="0" smtClean="0">
                <a:solidFill>
                  <a:schemeClr val="tx1"/>
                </a:solidFill>
              </a:rPr>
              <a:t>What they are looking for is:</a:t>
            </a:r>
            <a:r>
              <a:rPr lang="en-US" sz="1600" kern="1200" baseline="0" dirty="0" smtClean="0">
                <a:solidFill>
                  <a:schemeClr val="tx1"/>
                </a:solidFill>
              </a:rPr>
              <a:t>  </a:t>
            </a:r>
            <a:r>
              <a:rPr lang="en-US" sz="1600" kern="1200" dirty="0" smtClean="0">
                <a:solidFill>
                  <a:schemeClr val="tx1"/>
                </a:solidFill>
              </a:rPr>
              <a:t>when faced with a problem, and you’re a member of a team, do you, at the appropriate time, step in and lead. </a:t>
            </a:r>
          </a:p>
          <a:p>
            <a:r>
              <a:rPr lang="en-US" sz="1600" kern="1200" dirty="0" smtClean="0">
                <a:solidFill>
                  <a:schemeClr val="tx1"/>
                </a:solidFill>
              </a:rPr>
              <a:t>And just as critically, do you step back at the right time and stop leading, and let someone else lead? </a:t>
            </a:r>
          </a:p>
          <a:p>
            <a:r>
              <a:rPr lang="en-US" sz="1600" kern="1200" dirty="0" smtClean="0">
                <a:solidFill>
                  <a:schemeClr val="tx1"/>
                </a:solidFill>
              </a:rPr>
              <a:t>An effective leader is willing to relinquish power</a:t>
            </a:r>
            <a:r>
              <a:rPr lang="en-US" sz="1600" kern="1200" baseline="0" dirty="0" smtClean="0">
                <a:solidFill>
                  <a:schemeClr val="tx1"/>
                </a:solidFill>
              </a:rPr>
              <a:t> at the right time.</a:t>
            </a:r>
            <a:endParaRPr lang="en-US" sz="1600" kern="1200" dirty="0" smtClean="0">
              <a:solidFill>
                <a:schemeClr val="tx1"/>
              </a:solidFill>
            </a:endParaRPr>
          </a:p>
          <a:p>
            <a:r>
              <a:rPr lang="en-US" sz="1600" kern="1200" dirty="0" smtClean="0">
                <a:solidFill>
                  <a:schemeClr val="tx1"/>
                </a:solidFill>
              </a:rPr>
              <a:t>How do people learn to take the leadership reigns when necessary and to relinquish when</a:t>
            </a:r>
            <a:r>
              <a:rPr lang="en-US" sz="1600" kern="1200" baseline="0" dirty="0" smtClean="0">
                <a:solidFill>
                  <a:schemeClr val="tx1"/>
                </a:solidFill>
              </a:rPr>
              <a:t> it’s time for someone else to lead?</a:t>
            </a:r>
            <a:endParaRPr lang="en-US" sz="1600" kern="1200" dirty="0" smtClean="0">
              <a:solidFill>
                <a:schemeClr val="tx1"/>
              </a:solidFill>
            </a:endParaRPr>
          </a:p>
          <a:p>
            <a:r>
              <a:rPr lang="en-US" sz="1600" kern="1200" dirty="0" smtClean="0">
                <a:solidFill>
                  <a:schemeClr val="tx1"/>
                </a:solidFill>
              </a:rPr>
              <a:t>Google also said that underlying these qualities are </a:t>
            </a:r>
            <a:r>
              <a:rPr lang="en-US" sz="1600" u="sng" kern="1200" dirty="0" smtClean="0">
                <a:solidFill>
                  <a:schemeClr val="tx1"/>
                </a:solidFill>
              </a:rPr>
              <a:t>humility</a:t>
            </a:r>
            <a:r>
              <a:rPr lang="en-US" sz="1600" kern="1200" dirty="0" smtClean="0">
                <a:solidFill>
                  <a:schemeClr val="tx1"/>
                </a:solidFill>
              </a:rPr>
              <a:t> and </a:t>
            </a:r>
            <a:r>
              <a:rPr lang="en-US" sz="1600" u="sng" kern="1200" dirty="0" smtClean="0">
                <a:solidFill>
                  <a:schemeClr val="tx1"/>
                </a:solidFill>
              </a:rPr>
              <a:t>ownership</a:t>
            </a:r>
            <a:r>
              <a:rPr lang="en-US" sz="1600" kern="1200" dirty="0" smtClean="0">
                <a:solidFill>
                  <a:schemeClr val="tx1"/>
                </a:solidFill>
              </a:rPr>
              <a:t>.</a:t>
            </a:r>
          </a:p>
          <a:p>
            <a:r>
              <a:rPr lang="en-US" sz="1600" kern="1200" dirty="0" smtClean="0">
                <a:solidFill>
                  <a:schemeClr val="tx1"/>
                </a:solidFill>
              </a:rPr>
              <a:t>“It’s feeling the sense of </a:t>
            </a:r>
            <a:r>
              <a:rPr lang="en-US" sz="1600" u="sng" kern="1200" dirty="0" smtClean="0">
                <a:solidFill>
                  <a:schemeClr val="tx1"/>
                </a:solidFill>
              </a:rPr>
              <a:t>responsibility</a:t>
            </a:r>
            <a:r>
              <a:rPr lang="en-US" sz="1600" kern="1200" dirty="0" smtClean="0">
                <a:solidFill>
                  <a:schemeClr val="tx1"/>
                </a:solidFill>
              </a:rPr>
              <a:t>, the sense of </a:t>
            </a:r>
            <a:r>
              <a:rPr lang="en-US" sz="1600" u="sng" kern="1200" dirty="0" smtClean="0">
                <a:solidFill>
                  <a:schemeClr val="tx1"/>
                </a:solidFill>
              </a:rPr>
              <a:t>ownership</a:t>
            </a:r>
            <a:r>
              <a:rPr lang="en-US" sz="1600" kern="1200" dirty="0" smtClean="0">
                <a:solidFill>
                  <a:schemeClr val="tx1"/>
                </a:solidFill>
              </a:rPr>
              <a:t>, to </a:t>
            </a:r>
            <a:r>
              <a:rPr lang="en-US" sz="1600" u="sng" kern="1200" dirty="0" smtClean="0">
                <a:solidFill>
                  <a:schemeClr val="tx1"/>
                </a:solidFill>
              </a:rPr>
              <a:t>step</a:t>
            </a:r>
            <a:r>
              <a:rPr lang="en-US" sz="1600" kern="1200" dirty="0" smtClean="0">
                <a:solidFill>
                  <a:schemeClr val="tx1"/>
                </a:solidFill>
              </a:rPr>
              <a:t> in,” to try to solve </a:t>
            </a:r>
            <a:r>
              <a:rPr lang="en-US" sz="1600" u="sng" kern="1200" dirty="0" smtClean="0">
                <a:solidFill>
                  <a:schemeClr val="tx1"/>
                </a:solidFill>
              </a:rPr>
              <a:t>any</a:t>
            </a:r>
            <a:r>
              <a:rPr lang="en-US" sz="1600" kern="1200" dirty="0" smtClean="0">
                <a:solidFill>
                  <a:schemeClr val="tx1"/>
                </a:solidFill>
              </a:rPr>
              <a:t> problem – and the </a:t>
            </a:r>
            <a:r>
              <a:rPr lang="en-US" sz="1600" u="sng" kern="1200" dirty="0" smtClean="0">
                <a:solidFill>
                  <a:schemeClr val="tx1"/>
                </a:solidFill>
              </a:rPr>
              <a:t>humility</a:t>
            </a:r>
            <a:r>
              <a:rPr lang="en-US" sz="1600" kern="1200" dirty="0" smtClean="0">
                <a:solidFill>
                  <a:schemeClr val="tx1"/>
                </a:solidFill>
              </a:rPr>
              <a:t> to step </a:t>
            </a:r>
            <a:r>
              <a:rPr lang="en-US" sz="1600" u="sng" kern="1200" dirty="0" smtClean="0">
                <a:solidFill>
                  <a:schemeClr val="tx1"/>
                </a:solidFill>
              </a:rPr>
              <a:t>back</a:t>
            </a:r>
            <a:r>
              <a:rPr lang="en-US" sz="1600" kern="1200" dirty="0" smtClean="0">
                <a:solidFill>
                  <a:schemeClr val="tx1"/>
                </a:solidFill>
              </a:rPr>
              <a:t> and </a:t>
            </a:r>
            <a:r>
              <a:rPr lang="en-US" sz="1600" u="sng" kern="1200" dirty="0" smtClean="0">
                <a:solidFill>
                  <a:schemeClr val="tx1"/>
                </a:solidFill>
              </a:rPr>
              <a:t>embrace</a:t>
            </a:r>
            <a:r>
              <a:rPr lang="en-US" sz="1600" kern="1200" dirty="0" smtClean="0">
                <a:solidFill>
                  <a:schemeClr val="tx1"/>
                </a:solidFill>
              </a:rPr>
              <a:t> the better ideas of others.</a:t>
            </a:r>
          </a:p>
          <a:p>
            <a:r>
              <a:rPr lang="en-US" sz="1600" kern="1200" dirty="0" smtClean="0">
                <a:solidFill>
                  <a:schemeClr val="tx1"/>
                </a:solidFill>
              </a:rPr>
              <a:t>The end goal is group problem-solving.  How do people learn that?</a:t>
            </a:r>
          </a:p>
          <a:p>
            <a:endParaRPr lang="en-US" sz="1600" kern="1200" dirty="0" smtClean="0">
              <a:solidFill>
                <a:schemeClr val="tx1"/>
              </a:solidFill>
            </a:endParaRPr>
          </a:p>
          <a:p>
            <a:endParaRPr lang="en-US" sz="1600" dirty="0" smtClean="0">
              <a:ea typeface="ヒラギノ角ゴ Pro W3" charset="0"/>
            </a:endParaRPr>
          </a:p>
          <a:p>
            <a:r>
              <a:rPr lang="en-US" sz="1600" dirty="0" smtClean="0">
                <a:ea typeface="ヒラギノ角ゴ Pro W3" charset="0"/>
              </a:rPr>
              <a:t>======</a:t>
            </a:r>
          </a:p>
          <a:p>
            <a:r>
              <a:rPr lang="en-US" sz="1600" dirty="0" smtClean="0">
                <a:ea typeface="ヒラギノ角ゴ Pro W3" charset="0"/>
              </a:rPr>
              <a:t>http://</a:t>
            </a:r>
            <a:r>
              <a:rPr lang="en-US" sz="1600" dirty="0" err="1" smtClean="0">
                <a:ea typeface="ヒラギノ角ゴ Pro W3" charset="0"/>
              </a:rPr>
              <a:t>www.wnd.com</a:t>
            </a:r>
            <a:r>
              <a:rPr lang="en-US" sz="1600" dirty="0" smtClean="0">
                <a:ea typeface="ヒラギノ角ゴ Pro W3" charset="0"/>
              </a:rPr>
              <a:t>/2014/02/</a:t>
            </a:r>
            <a:r>
              <a:rPr lang="en-US" sz="1600" dirty="0" err="1" smtClean="0">
                <a:ea typeface="ヒラギノ角ゴ Pro W3" charset="0"/>
              </a:rPr>
              <a:t>google</a:t>
            </a:r>
            <a:r>
              <a:rPr lang="en-US" sz="1600" dirty="0" smtClean="0">
                <a:ea typeface="ヒラギノ角ゴ Pro W3" charset="0"/>
              </a:rPr>
              <a:t>-calls-these-talents-worthless/</a:t>
            </a:r>
          </a:p>
        </p:txBody>
      </p:sp>
      <p:sp>
        <p:nvSpPr>
          <p:cNvPr id="18125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C810C5C0-2D26-F544-A723-7274DDF487E8}" type="slidenum">
              <a:rPr lang="en-US" sz="1200"/>
              <a:pPr/>
              <a:t>65</a:t>
            </a:fld>
            <a:endParaRPr lang="en-US" sz="120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7"/>
          <p:cNvSpPr txBox="1">
            <a:spLocks noGrp="1" noChangeArrowheads="1"/>
          </p:cNvSpPr>
          <p:nvPr/>
        </p:nvSpPr>
        <p:spPr bwMode="auto">
          <a:xfrm>
            <a:off x="4146550" y="9121775"/>
            <a:ext cx="3168650"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56" tIns="48328" rIns="96656" bIns="48328" anchor="b"/>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0B559C20-BD0B-6C41-825D-1F33F6B0E8AD}" type="slidenum">
              <a:rPr lang="en-US" sz="1200"/>
              <a:pPr algn="r"/>
              <a:t>66</a:t>
            </a:fld>
            <a:endParaRPr lang="en-US" sz="1200"/>
          </a:p>
        </p:txBody>
      </p:sp>
      <p:sp>
        <p:nvSpPr>
          <p:cNvPr id="7" name="Rectangle 7"/>
          <p:cNvSpPr txBox="1">
            <a:spLocks noGrp="1" noChangeArrowheads="1"/>
          </p:cNvSpPr>
          <p:nvPr/>
        </p:nvSpPr>
        <p:spPr bwMode="auto">
          <a:xfrm>
            <a:off x="4146550" y="9121775"/>
            <a:ext cx="3168650" cy="479425"/>
          </a:xfrm>
          <a:prstGeom prst="rect">
            <a:avLst/>
          </a:prstGeom>
          <a:noFill/>
          <a:ln>
            <a:miter lim="800000"/>
            <a:headEnd/>
            <a:tailEnd/>
          </a:ln>
        </p:spPr>
        <p:txBody>
          <a:bodyPr lIns="96656" tIns="48328" rIns="96656" bIns="48328" anchor="b"/>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defRPr/>
            </a:pPr>
            <a:fld id="{9B3425F2-5283-9345-B8D4-7DF7406A1A6B}" type="slidenum">
              <a:rPr lang="en-US" sz="1200" b="1" smtClean="0">
                <a:effectLst>
                  <a:outerShdw blurRad="38100" dist="38100" dir="2700000" algn="tl">
                    <a:srgbClr val="DDDDDD"/>
                  </a:outerShdw>
                </a:effectLst>
                <a:latin typeface="Helvetica Neue" charset="0"/>
              </a:rPr>
              <a:pPr algn="r">
                <a:defRPr/>
              </a:pPr>
              <a:t>66</a:t>
            </a:fld>
            <a:endParaRPr lang="en-US" sz="1200" b="1" smtClean="0">
              <a:effectLst>
                <a:outerShdw blurRad="38100" dist="38100" dir="2700000" algn="tl">
                  <a:srgbClr val="DDDDDD"/>
                </a:outerShdw>
              </a:effectLst>
              <a:latin typeface="Helvetica Neue" charset="0"/>
            </a:endParaRPr>
          </a:p>
        </p:txBody>
      </p:sp>
      <p:sp>
        <p:nvSpPr>
          <p:cNvPr id="183299" name="Rectangle 2"/>
          <p:cNvSpPr>
            <a:spLocks noGrp="1" noRot="1" noChangeAspect="1" noChangeArrowheads="1" noTextEdit="1"/>
          </p:cNvSpPr>
          <p:nvPr>
            <p:ph type="sldImg"/>
          </p:nvPr>
        </p:nvSpPr>
        <p:spPr>
          <a:xfrm>
            <a:off x="1257300" y="720725"/>
            <a:ext cx="3916363" cy="2936875"/>
          </a:xfrm>
          <a:solidFill>
            <a:srgbClr val="FFFFFF"/>
          </a:solidFill>
          <a:ln/>
        </p:spPr>
      </p:sp>
      <p:sp>
        <p:nvSpPr>
          <p:cNvPr id="183300" name="Rectangle 3"/>
          <p:cNvSpPr>
            <a:spLocks noGrp="1" noChangeArrowheads="1"/>
          </p:cNvSpPr>
          <p:nvPr>
            <p:ph type="body" idx="1"/>
          </p:nvPr>
        </p:nvSpPr>
        <p:spPr>
          <a:xfrm>
            <a:off x="731838" y="4267200"/>
            <a:ext cx="5934075" cy="4321175"/>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lIns="96171" tIns="48084" rIns="96171" bIns="48084"/>
          <a:lstStyle/>
          <a:p>
            <a:pPr eaLnBrk="1" hangingPunct="1">
              <a:spcBef>
                <a:spcPct val="0"/>
              </a:spcBef>
              <a:spcAft>
                <a:spcPct val="30000"/>
              </a:spcAft>
            </a:pPr>
            <a:r>
              <a:rPr lang="en-US" dirty="0" smtClean="0">
                <a:ea typeface="ヒラギノ角ゴ Pro W3" charset="0"/>
              </a:rPr>
              <a:t>Even here you see student</a:t>
            </a:r>
            <a:r>
              <a:rPr lang="en-US" baseline="0" dirty="0" smtClean="0">
                <a:ea typeface="ヒラギノ角ゴ Pro W3" charset="0"/>
              </a:rPr>
              <a:t> grades at the bottom of the list of factors considered when hiring.  Only seven percent of these business respondents even mentioned it.</a:t>
            </a:r>
            <a:endParaRPr lang="en-US" dirty="0" smtClean="0">
              <a:ea typeface="ヒラギノ角ゴ Pro W3" charset="0"/>
            </a:endParaRPr>
          </a:p>
          <a:p>
            <a:pPr eaLnBrk="1" hangingPunct="1">
              <a:spcBef>
                <a:spcPct val="0"/>
              </a:spcBef>
              <a:spcAft>
                <a:spcPct val="30000"/>
              </a:spcAft>
            </a:pPr>
            <a:endParaRPr lang="en-US" dirty="0">
              <a:ea typeface="ヒラギノ角ゴ Pro W3" charset="0"/>
            </a:endParaRPr>
          </a:p>
          <a:p>
            <a:pPr marL="0" marR="0" indent="0" algn="l" defTabSz="914400" rtl="0" eaLnBrk="1" fontAlgn="base" latinLnBrk="0" hangingPunct="1">
              <a:lnSpc>
                <a:spcPct val="100000"/>
              </a:lnSpc>
              <a:spcBef>
                <a:spcPct val="0"/>
              </a:spcBef>
              <a:spcAft>
                <a:spcPct val="30000"/>
              </a:spcAft>
              <a:buClrTx/>
              <a:buSzTx/>
              <a:buFontTx/>
              <a:buNone/>
              <a:tabLst/>
              <a:defRPr/>
            </a:pPr>
            <a:r>
              <a:rPr lang="en-US" dirty="0">
                <a:ea typeface="ヒラギノ角ゴ Pro W3" charset="0"/>
              </a:rPr>
              <a:t>Which of these factors do </a:t>
            </a:r>
            <a:r>
              <a:rPr lang="en-US" u="sng" dirty="0">
                <a:ea typeface="ヒラギノ角ゴ Pro W3" charset="0"/>
              </a:rPr>
              <a:t>we</a:t>
            </a:r>
            <a:r>
              <a:rPr lang="en-US" dirty="0">
                <a:ea typeface="ヒラギノ角ゴ Pro W3" charset="0"/>
              </a:rPr>
              <a:t> </a:t>
            </a:r>
            <a:r>
              <a:rPr lang="en-US" dirty="0" smtClean="0">
                <a:ea typeface="ヒラギノ角ゴ Pro W3" charset="0"/>
              </a:rPr>
              <a:t>teach? </a:t>
            </a:r>
          </a:p>
          <a:p>
            <a:pPr marL="0" marR="0" indent="0" algn="l" defTabSz="914400" rtl="0" eaLnBrk="1" fontAlgn="base" latinLnBrk="0" hangingPunct="1">
              <a:lnSpc>
                <a:spcPct val="100000"/>
              </a:lnSpc>
              <a:spcBef>
                <a:spcPct val="0"/>
              </a:spcBef>
              <a:spcAft>
                <a:spcPct val="30000"/>
              </a:spcAft>
              <a:buClrTx/>
              <a:buSzTx/>
              <a:buFontTx/>
              <a:buNone/>
              <a:tabLst/>
              <a:defRPr/>
            </a:pPr>
            <a:endParaRPr lang="en-US" dirty="0" smtClean="0">
              <a:ea typeface="ヒラギノ角ゴ Pro W3" charset="0"/>
            </a:endParaRPr>
          </a:p>
          <a:p>
            <a:pPr marL="0" marR="0" indent="0" algn="l" defTabSz="914400" rtl="0" eaLnBrk="1" fontAlgn="base" latinLnBrk="0" hangingPunct="1">
              <a:lnSpc>
                <a:spcPct val="100000"/>
              </a:lnSpc>
              <a:spcBef>
                <a:spcPct val="0"/>
              </a:spcBef>
              <a:spcAft>
                <a:spcPct val="30000"/>
              </a:spcAft>
              <a:buClrTx/>
              <a:buSzTx/>
              <a:buFontTx/>
              <a:buNone/>
              <a:tabLst/>
              <a:defRPr/>
            </a:pPr>
            <a:r>
              <a:rPr lang="en-US" dirty="0" smtClean="0">
                <a:ea typeface="ヒラギノ角ゴ Pro W3" charset="0"/>
              </a:rPr>
              <a:t>Can we help our students with these employment factors? </a:t>
            </a:r>
          </a:p>
          <a:p>
            <a:pPr eaLnBrk="1" hangingPunct="1">
              <a:spcBef>
                <a:spcPct val="0"/>
              </a:spcBef>
              <a:spcAft>
                <a:spcPct val="30000"/>
              </a:spcAft>
            </a:pPr>
            <a:endParaRPr lang="en-US" dirty="0">
              <a:ea typeface="ヒラギノ角ゴ Pro W3" charset="0"/>
            </a:endParaRPr>
          </a:p>
          <a:p>
            <a:pPr eaLnBrk="1" hangingPunct="1">
              <a:spcBef>
                <a:spcPct val="0"/>
              </a:spcBef>
              <a:spcAft>
                <a:spcPct val="30000"/>
              </a:spcAft>
            </a:pPr>
            <a:endParaRPr lang="en-US" dirty="0">
              <a:ea typeface="ヒラギノ角ゴ Pro W3" charset="0"/>
            </a:endParaRPr>
          </a:p>
          <a:p>
            <a:pPr eaLnBrk="1" hangingPunct="1">
              <a:spcBef>
                <a:spcPct val="0"/>
              </a:spcBef>
              <a:spcAft>
                <a:spcPct val="30000"/>
              </a:spcAft>
            </a:pPr>
            <a:endParaRPr lang="en-US" dirty="0">
              <a:ea typeface="ヒラギノ角ゴ Pro W3" charset="0"/>
            </a:endParaRPr>
          </a:p>
          <a:p>
            <a:pPr eaLnBrk="1" hangingPunct="1">
              <a:spcBef>
                <a:spcPct val="0"/>
              </a:spcBef>
              <a:spcAft>
                <a:spcPct val="30000"/>
              </a:spcAft>
            </a:pPr>
            <a:endParaRPr lang="en-US" dirty="0">
              <a:ea typeface="ヒラギノ角ゴ Pro W3" charset="0"/>
            </a:endParaRPr>
          </a:p>
          <a:p>
            <a:pPr eaLnBrk="1" hangingPunct="1">
              <a:spcBef>
                <a:spcPct val="0"/>
              </a:spcBef>
              <a:spcAft>
                <a:spcPct val="30000"/>
              </a:spcAft>
            </a:pPr>
            <a:r>
              <a:rPr lang="en-US" dirty="0">
                <a:ea typeface="ヒラギノ角ゴ Pro W3" charset="0"/>
              </a:rPr>
              <a:t>====</a:t>
            </a:r>
          </a:p>
          <a:p>
            <a:pPr eaLnBrk="1" hangingPunct="1">
              <a:spcBef>
                <a:spcPct val="0"/>
              </a:spcBef>
              <a:spcAft>
                <a:spcPct val="30000"/>
              </a:spcAft>
            </a:pPr>
            <a:r>
              <a:rPr lang="en-US" dirty="0">
                <a:ea typeface="ヒラギノ角ゴ Pro W3" charset="0"/>
              </a:rPr>
              <a:t> High School Reform and Work: Facing Labor Market Realities</a:t>
            </a:r>
          </a:p>
          <a:p>
            <a:pPr eaLnBrk="1" hangingPunct="1">
              <a:spcBef>
                <a:spcPct val="0"/>
              </a:spcBef>
              <a:spcAft>
                <a:spcPct val="30000"/>
              </a:spcAft>
            </a:pPr>
            <a:r>
              <a:rPr lang="en-US" dirty="0">
                <a:ea typeface="ヒラギノ角ゴ Pro W3" charset="0"/>
              </a:rPr>
              <a:t>Written by Paul E. Barton,  Educational Testing Service, 2006</a:t>
            </a:r>
          </a:p>
          <a:p>
            <a:pPr eaLnBrk="1" hangingPunct="1">
              <a:spcBef>
                <a:spcPct val="0"/>
              </a:spcBef>
              <a:spcAft>
                <a:spcPct val="30000"/>
              </a:spcAft>
            </a:pPr>
            <a:r>
              <a:rPr lang="en-US" dirty="0">
                <a:ea typeface="ヒラギノ角ゴ Pro W3" charset="0"/>
              </a:rPr>
              <a:t>http://</a:t>
            </a:r>
            <a:r>
              <a:rPr lang="en-US" dirty="0" err="1">
                <a:ea typeface="ヒラギノ角ゴ Pro W3" charset="0"/>
              </a:rPr>
              <a:t>www.ets.org</a:t>
            </a:r>
            <a:r>
              <a:rPr lang="en-US" dirty="0">
                <a:ea typeface="ヒラギノ角ゴ Pro W3" charset="0"/>
              </a:rPr>
              <a:t>/research/researcher/PIC-</a:t>
            </a:r>
            <a:r>
              <a:rPr lang="en-US" dirty="0" err="1">
                <a:ea typeface="ヒラギノ角ゴ Pro W3" charset="0"/>
              </a:rPr>
              <a:t>HSWORK.html</a:t>
            </a:r>
            <a:endParaRPr lang="en-US" dirty="0">
              <a:ea typeface="ヒラギノ角ゴ Pro W3" charset="0"/>
            </a:endParaRPr>
          </a:p>
          <a:p>
            <a:pPr eaLnBrk="1" hangingPunct="1">
              <a:spcBef>
                <a:spcPct val="0"/>
              </a:spcBef>
              <a:spcAft>
                <a:spcPct val="30000"/>
              </a:spcAft>
            </a:pPr>
            <a:endParaRPr lang="en-US" dirty="0">
              <a:ea typeface="ヒラギノ角ゴ Pro W3" charset="0"/>
            </a:endParaRPr>
          </a:p>
          <a:p>
            <a:pPr eaLnBrk="1" hangingPunct="1">
              <a:spcBef>
                <a:spcPct val="0"/>
              </a:spcBef>
              <a:spcAft>
                <a:spcPct val="30000"/>
              </a:spcAft>
            </a:pPr>
            <a:endParaRPr lang="en-US" dirty="0">
              <a:ea typeface="ヒラギノ角ゴ Pro W3"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Slide Image Placeholder 1"/>
          <p:cNvSpPr>
            <a:spLocks noGrp="1" noRot="1" noChangeAspect="1" noTextEdit="1"/>
          </p:cNvSpPr>
          <p:nvPr>
            <p:ph type="sldImg"/>
          </p:nvPr>
        </p:nvSpPr>
        <p:spPr>
          <a:xfrm>
            <a:off x="1244600" y="800100"/>
            <a:ext cx="3200400" cy="2400300"/>
          </a:xfrm>
          <a:ln/>
        </p:spPr>
      </p:sp>
      <p:sp>
        <p:nvSpPr>
          <p:cNvPr id="187394" name="Notes Placeholder 2"/>
          <p:cNvSpPr>
            <a:spLocks noGrp="1"/>
          </p:cNvSpPr>
          <p:nvPr>
            <p:ph type="body" idx="1"/>
          </p:nvPr>
        </p:nvSpPr>
        <p:spPr>
          <a:xfrm>
            <a:off x="731838" y="3276601"/>
            <a:ext cx="5851525" cy="60848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ea typeface="ヒラギノ角ゴ Pro W3" charset="0"/>
              </a:rPr>
              <a:t>We asked </a:t>
            </a:r>
            <a:r>
              <a:rPr lang="en-US" u="sng" dirty="0">
                <a:ea typeface="ヒラギノ角ゴ Pro W3" charset="0"/>
              </a:rPr>
              <a:t>industry</a:t>
            </a:r>
            <a:r>
              <a:rPr lang="en-US" dirty="0">
                <a:ea typeface="ヒラギノ角ゴ Pro W3" charset="0"/>
              </a:rPr>
              <a:t> what they wanted, and they said they would like for us to teach </a:t>
            </a:r>
            <a:r>
              <a:rPr lang="en-US" u="sng" dirty="0">
                <a:ea typeface="ヒラギノ角ゴ Pro W3" charset="0"/>
              </a:rPr>
              <a:t>our</a:t>
            </a:r>
            <a:r>
              <a:rPr lang="en-US" dirty="0">
                <a:ea typeface="ヒラギノ角ゴ Pro W3" charset="0"/>
              </a:rPr>
              <a:t> students to </a:t>
            </a:r>
            <a:r>
              <a:rPr lang="en-US" u="sng" dirty="0">
                <a:ea typeface="ヒラギノ角ゴ Pro W3" charset="0"/>
              </a:rPr>
              <a:t>their</a:t>
            </a:r>
            <a:r>
              <a:rPr lang="en-US" dirty="0">
                <a:ea typeface="ヒラギノ角ゴ Pro W3" charset="0"/>
              </a:rPr>
              <a:t> standards. </a:t>
            </a:r>
          </a:p>
          <a:p>
            <a:endParaRPr lang="en-US" dirty="0">
              <a:ea typeface="ヒラギノ角ゴ Pro W3" charset="0"/>
            </a:endParaRPr>
          </a:p>
          <a:p>
            <a:r>
              <a:rPr lang="en-US" dirty="0">
                <a:ea typeface="ヒラギノ角ゴ Pro W3" charset="0"/>
              </a:rPr>
              <a:t>Many of our </a:t>
            </a:r>
            <a:r>
              <a:rPr lang="en-US" dirty="0" smtClean="0">
                <a:ea typeface="ヒラギノ角ゴ Pro W3" charset="0"/>
              </a:rPr>
              <a:t>Career and Technical Education courses </a:t>
            </a:r>
            <a:r>
              <a:rPr lang="en-US" dirty="0">
                <a:ea typeface="ヒラギノ角ゴ Pro W3" charset="0"/>
              </a:rPr>
              <a:t>now use industry-written curriculum that prepares kids to pass industry certification exams</a:t>
            </a:r>
            <a:r>
              <a:rPr lang="en-US" dirty="0" smtClean="0">
                <a:ea typeface="ヒラギノ角ゴ Pro W3" charset="0"/>
              </a:rPr>
              <a:t>.</a:t>
            </a:r>
            <a:endParaRPr lang="en-US" dirty="0">
              <a:ea typeface="ヒラギノ角ゴ Pro W3" charset="0"/>
            </a:endParaRPr>
          </a:p>
          <a:p>
            <a:r>
              <a:rPr lang="en-US" u="sng" dirty="0" smtClean="0">
                <a:ea typeface="ヒラギノ角ゴ Pro W3" charset="0"/>
              </a:rPr>
              <a:t>Who</a:t>
            </a:r>
            <a:r>
              <a:rPr lang="en-US" dirty="0" smtClean="0">
                <a:ea typeface="ヒラギノ角ゴ Pro W3" charset="0"/>
              </a:rPr>
              <a:t> or </a:t>
            </a:r>
            <a:r>
              <a:rPr lang="en-US" u="sng" dirty="0" smtClean="0">
                <a:ea typeface="ヒラギノ角ゴ Pro W3" charset="0"/>
              </a:rPr>
              <a:t>what</a:t>
            </a:r>
            <a:r>
              <a:rPr lang="en-US" dirty="0" smtClean="0">
                <a:ea typeface="ヒラギノ角ゴ Pro W3" charset="0"/>
              </a:rPr>
              <a:t> </a:t>
            </a:r>
            <a:r>
              <a:rPr lang="en-US" dirty="0">
                <a:ea typeface="ヒラギノ角ゴ Pro W3" charset="0"/>
              </a:rPr>
              <a:t>is driving education? </a:t>
            </a:r>
          </a:p>
          <a:p>
            <a:r>
              <a:rPr lang="en-US" dirty="0">
                <a:ea typeface="ヒラギノ角ゴ Pro W3" charset="0"/>
              </a:rPr>
              <a:t>What are the </a:t>
            </a:r>
            <a:r>
              <a:rPr lang="en-US" u="sng" dirty="0">
                <a:ea typeface="ヒラギノ角ゴ Pro W3" charset="0"/>
              </a:rPr>
              <a:t>important</a:t>
            </a:r>
            <a:r>
              <a:rPr lang="en-US" dirty="0">
                <a:ea typeface="ヒラギノ角ゴ Pro W3" charset="0"/>
              </a:rPr>
              <a:t> credentials?</a:t>
            </a:r>
          </a:p>
          <a:p>
            <a:endParaRPr lang="en-US" dirty="0">
              <a:ea typeface="ヒラギノ角ゴ Pro W3" charset="0"/>
            </a:endParaRPr>
          </a:p>
          <a:p>
            <a:r>
              <a:rPr lang="en-US" dirty="0">
                <a:ea typeface="ヒラギノ角ゴ Pro W3" charset="0"/>
              </a:rPr>
              <a:t>Which is </a:t>
            </a:r>
            <a:r>
              <a:rPr lang="en-US" u="sng" dirty="0">
                <a:ea typeface="ヒラギノ角ゴ Pro W3" charset="0"/>
              </a:rPr>
              <a:t>better</a:t>
            </a:r>
            <a:r>
              <a:rPr lang="en-US" dirty="0">
                <a:ea typeface="ヒラギノ角ゴ Pro W3" charset="0"/>
              </a:rPr>
              <a:t>, --  </a:t>
            </a:r>
            <a:r>
              <a:rPr lang="en-US" dirty="0" smtClean="0">
                <a:ea typeface="ヒラギノ角ゴ Pro W3" charset="0"/>
              </a:rPr>
              <a:t>the </a:t>
            </a:r>
            <a:r>
              <a:rPr lang="en-US" u="sng" dirty="0" smtClean="0">
                <a:ea typeface="ヒラギノ角ゴ Pro W3" charset="0"/>
              </a:rPr>
              <a:t>education </a:t>
            </a:r>
            <a:r>
              <a:rPr lang="en-US" dirty="0">
                <a:ea typeface="ヒラギノ角ゴ Pro W3" charset="0"/>
              </a:rPr>
              <a:t>credentials that you see on the </a:t>
            </a:r>
            <a:r>
              <a:rPr lang="en-US" u="sng" dirty="0">
                <a:ea typeface="ヒラギノ角ゴ Pro W3" charset="0"/>
              </a:rPr>
              <a:t>left</a:t>
            </a:r>
            <a:r>
              <a:rPr lang="en-US" dirty="0">
                <a:ea typeface="ヒラギノ角ゴ Pro W3" charset="0"/>
              </a:rPr>
              <a:t>, or </a:t>
            </a:r>
            <a:r>
              <a:rPr lang="en-US" u="sng" dirty="0">
                <a:ea typeface="ヒラギノ角ゴ Pro W3" charset="0"/>
              </a:rPr>
              <a:t>industry </a:t>
            </a:r>
            <a:r>
              <a:rPr lang="en-US" dirty="0">
                <a:ea typeface="ヒラギノ角ゴ Pro W3" charset="0"/>
              </a:rPr>
              <a:t>credentials that you see on the </a:t>
            </a:r>
            <a:r>
              <a:rPr lang="en-US" u="sng" dirty="0">
                <a:ea typeface="ヒラギノ角ゴ Pro W3" charset="0"/>
              </a:rPr>
              <a:t>right</a:t>
            </a:r>
            <a:r>
              <a:rPr lang="en-US" dirty="0">
                <a:ea typeface="ヒラギノ角ゴ Pro W3" charset="0"/>
              </a:rPr>
              <a:t>?</a:t>
            </a:r>
          </a:p>
          <a:p>
            <a:r>
              <a:rPr lang="en-US" dirty="0">
                <a:ea typeface="ヒラギノ角ゴ Pro W3" charset="0"/>
              </a:rPr>
              <a:t> Better for </a:t>
            </a:r>
            <a:r>
              <a:rPr lang="en-US" u="sng" dirty="0" smtClean="0">
                <a:ea typeface="ヒラギノ角ゴ Pro W3" charset="0"/>
              </a:rPr>
              <a:t>whom?</a:t>
            </a:r>
            <a:r>
              <a:rPr lang="en-US" dirty="0" smtClean="0">
                <a:ea typeface="ヒラギノ角ゴ Pro W3" charset="0"/>
              </a:rPr>
              <a:t> </a:t>
            </a:r>
            <a:r>
              <a:rPr lang="en-US" dirty="0">
                <a:ea typeface="ヒラギノ角ゴ Pro W3" charset="0"/>
              </a:rPr>
              <a:t>-- </a:t>
            </a:r>
            <a:r>
              <a:rPr lang="en-US" dirty="0" smtClean="0">
                <a:ea typeface="ヒラギノ角ゴ Pro W3" charset="0"/>
              </a:rPr>
              <a:t>better for educators</a:t>
            </a:r>
            <a:r>
              <a:rPr lang="en-US" dirty="0">
                <a:ea typeface="ヒラギノ角ゴ Pro W3" charset="0"/>
              </a:rPr>
              <a:t>, business, parents, </a:t>
            </a:r>
            <a:r>
              <a:rPr lang="en-US" dirty="0" err="1">
                <a:ea typeface="ヒラギノ角ゴ Pro W3" charset="0"/>
              </a:rPr>
              <a:t>etc</a:t>
            </a:r>
            <a:r>
              <a:rPr lang="en-US" dirty="0">
                <a:ea typeface="ヒラギノ角ゴ Pro W3" charset="0"/>
              </a:rPr>
              <a:t>?</a:t>
            </a:r>
          </a:p>
          <a:p>
            <a:endParaRPr lang="en-US" dirty="0">
              <a:ea typeface="ヒラギノ角ゴ Pro W3" charset="0"/>
            </a:endParaRPr>
          </a:p>
          <a:p>
            <a:r>
              <a:rPr lang="en-US" dirty="0">
                <a:ea typeface="ヒラギノ角ゴ Pro W3" charset="0"/>
              </a:rPr>
              <a:t>Do you think there will come a time when the education credentials on the </a:t>
            </a:r>
            <a:r>
              <a:rPr lang="en-US" u="sng" dirty="0">
                <a:ea typeface="ヒラギノ角ゴ Pro W3" charset="0"/>
              </a:rPr>
              <a:t>left</a:t>
            </a:r>
            <a:r>
              <a:rPr lang="en-US" dirty="0">
                <a:ea typeface="ヒラギノ角ゴ Pro W3" charset="0"/>
              </a:rPr>
              <a:t> don</a:t>
            </a:r>
            <a:r>
              <a:rPr lang="ja-JP" altLang="en-US" dirty="0">
                <a:ea typeface="ヒラギノ角ゴ Pro W3" charset="0"/>
              </a:rPr>
              <a:t>’</a:t>
            </a:r>
            <a:r>
              <a:rPr lang="en-US" altLang="ja-JP" dirty="0">
                <a:ea typeface="ヒラギノ角ゴ Pro W3" charset="0"/>
              </a:rPr>
              <a:t>t mean </a:t>
            </a:r>
            <a:r>
              <a:rPr lang="en-US" altLang="ja-JP" u="sng" dirty="0">
                <a:ea typeface="ヒラギノ角ゴ Pro W3" charset="0"/>
              </a:rPr>
              <a:t>anything</a:t>
            </a:r>
            <a:r>
              <a:rPr lang="en-US" altLang="ja-JP" dirty="0">
                <a:ea typeface="ヒラギノ角ゴ Pro W3" charset="0"/>
              </a:rPr>
              <a:t> and the businesses will look only for </a:t>
            </a:r>
            <a:r>
              <a:rPr lang="en-US" altLang="ja-JP" u="sng" dirty="0">
                <a:ea typeface="ヒラギノ角ゴ Pro W3" charset="0"/>
              </a:rPr>
              <a:t>their </a:t>
            </a:r>
            <a:r>
              <a:rPr lang="en-US" altLang="ja-JP" dirty="0">
                <a:ea typeface="ヒラギノ角ゴ Pro W3" charset="0"/>
              </a:rPr>
              <a:t>credentials in their new recruits</a:t>
            </a:r>
            <a:r>
              <a:rPr lang="en-US" altLang="ja-JP" dirty="0" smtClean="0">
                <a:ea typeface="ヒラギノ角ゴ Pro W3" charset="0"/>
              </a:rPr>
              <a:t>?</a:t>
            </a:r>
            <a:endParaRPr lang="en-US" dirty="0">
              <a:ea typeface="ヒラギノ角ゴ Pro W3" charset="0"/>
            </a:endParaRPr>
          </a:p>
          <a:p>
            <a:r>
              <a:rPr lang="en-US" dirty="0">
                <a:ea typeface="ヒラギノ角ゴ Pro W3" charset="0"/>
              </a:rPr>
              <a:t>Is that good or bad?</a:t>
            </a:r>
          </a:p>
          <a:p>
            <a:endParaRPr lang="en-US" dirty="0">
              <a:ea typeface="ヒラギノ角ゴ Pro W3" charset="0"/>
            </a:endParaRPr>
          </a:p>
        </p:txBody>
      </p:sp>
      <p:sp>
        <p:nvSpPr>
          <p:cNvPr id="18739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12E3FBAB-524C-3641-89B5-3D39CEC90EC0}" type="slidenum">
              <a:rPr lang="en-US" sz="1300"/>
              <a:pPr/>
              <a:t>67</a:t>
            </a:fld>
            <a:endParaRPr lang="en-US" sz="130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Slide Image Placeholder 1"/>
          <p:cNvSpPr>
            <a:spLocks noGrp="1" noRot="1" noChangeAspect="1" noTextEdit="1"/>
          </p:cNvSpPr>
          <p:nvPr>
            <p:ph type="sldImg"/>
          </p:nvPr>
        </p:nvSpPr>
        <p:spPr>
          <a:ln/>
        </p:spPr>
      </p:sp>
      <p:sp>
        <p:nvSpPr>
          <p:cNvPr id="209922" name="Notes Placeholder 2"/>
          <p:cNvSpPr>
            <a:spLocks noGrp="1"/>
          </p:cNvSpPr>
          <p:nvPr>
            <p:ph type="body" idx="1"/>
          </p:nvPr>
        </p:nvSpPr>
        <p:spPr>
          <a:xfrm>
            <a:off x="1381125" y="4560888"/>
            <a:ext cx="4959350" cy="47196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ea typeface="ヒラギノ角ゴ Pro W3" charset="0"/>
              </a:rPr>
              <a:t>Employers value Internships and other employment while in school as </a:t>
            </a:r>
            <a:r>
              <a:rPr lang="en-US" u="sng" dirty="0">
                <a:ea typeface="ヒラギノ角ゴ Pro W3" charset="0"/>
              </a:rPr>
              <a:t>more</a:t>
            </a:r>
            <a:r>
              <a:rPr lang="en-US" dirty="0">
                <a:ea typeface="ヒラギノ角ゴ Pro W3" charset="0"/>
              </a:rPr>
              <a:t> important than college major and GPA.</a:t>
            </a:r>
          </a:p>
          <a:p>
            <a:endParaRPr lang="en-US" dirty="0">
              <a:ea typeface="ヒラギノ角ゴ Pro W3" charset="0"/>
            </a:endParaRPr>
          </a:p>
          <a:p>
            <a:r>
              <a:rPr lang="en-US" dirty="0" smtClean="0">
                <a:ea typeface="ヒラギノ角ゴ Pro W3" charset="0"/>
              </a:rPr>
              <a:t>Even volunteer work and extra-curricular activities are more important to the business community than</a:t>
            </a:r>
            <a:r>
              <a:rPr lang="en-US" baseline="0" dirty="0" smtClean="0">
                <a:ea typeface="ヒラギノ角ゴ Pro W3" charset="0"/>
              </a:rPr>
              <a:t> </a:t>
            </a:r>
            <a:r>
              <a:rPr lang="en-US" u="sng" baseline="0" dirty="0" smtClean="0">
                <a:ea typeface="ヒラギノ角ゴ Pro W3" charset="0"/>
              </a:rPr>
              <a:t>grades</a:t>
            </a:r>
            <a:r>
              <a:rPr lang="en-US" baseline="0" dirty="0" smtClean="0">
                <a:ea typeface="ヒラギノ角ゴ Pro W3" charset="0"/>
              </a:rPr>
              <a:t>.</a:t>
            </a:r>
          </a:p>
          <a:p>
            <a:endParaRPr lang="en-US" dirty="0">
              <a:ea typeface="ヒラギノ角ゴ Pro W3" charset="0"/>
            </a:endParaRPr>
          </a:p>
          <a:p>
            <a:r>
              <a:rPr lang="en-US" dirty="0" smtClean="0">
                <a:ea typeface="ヒラギノ角ゴ Pro W3" charset="0"/>
              </a:rPr>
              <a:t>Yet, --  most students are too focused on getting good grades -- and are missing out on the experiences that really matter.</a:t>
            </a:r>
            <a:endParaRPr lang="en-US" dirty="0">
              <a:ea typeface="ヒラギノ角ゴ Pro W3" charset="0"/>
            </a:endParaRPr>
          </a:p>
          <a:p>
            <a:endParaRPr lang="en-US" dirty="0">
              <a:ea typeface="ヒラギノ角ゴ Pro W3" charset="0"/>
            </a:endParaRPr>
          </a:p>
          <a:p>
            <a:endParaRPr lang="en-US" dirty="0">
              <a:ea typeface="ヒラギノ角ゴ Pro W3" charset="0"/>
            </a:endParaRPr>
          </a:p>
          <a:p>
            <a:r>
              <a:rPr lang="en-US" dirty="0">
                <a:ea typeface="ヒラギノ角ゴ Pro W3" charset="0"/>
              </a:rPr>
              <a:t>======</a:t>
            </a:r>
          </a:p>
          <a:p>
            <a:r>
              <a:rPr lang="en-US" dirty="0">
                <a:ea typeface="ヒラギノ角ゴ Pro W3" charset="0"/>
              </a:rPr>
              <a:t>http://</a:t>
            </a:r>
            <a:r>
              <a:rPr lang="en-US" dirty="0" err="1">
                <a:ea typeface="ヒラギノ角ゴ Pro W3" charset="0"/>
              </a:rPr>
              <a:t>chronicle.com</a:t>
            </a:r>
            <a:r>
              <a:rPr lang="en-US" dirty="0">
                <a:ea typeface="ヒラギノ角ゴ Pro W3" charset="0"/>
              </a:rPr>
              <a:t>/article/The-Employment-Mismatch/137625/#id=overview</a:t>
            </a:r>
          </a:p>
          <a:p>
            <a:endParaRPr lang="en-US" dirty="0">
              <a:ea typeface="ヒラギノ角ゴ Pro W3" charset="0"/>
            </a:endParaRPr>
          </a:p>
          <a:p>
            <a:r>
              <a:rPr lang="en-US" dirty="0">
                <a:ea typeface="ヒラギノ角ゴ Pro W3" charset="0"/>
              </a:rPr>
              <a:t>The Employment Mismatch:  A College Degree Sorts Job Applicants, but Employers Wish It Meant More</a:t>
            </a:r>
          </a:p>
          <a:p>
            <a:endParaRPr lang="en-US" dirty="0">
              <a:ea typeface="ヒラギノ角ゴ Pro W3" charset="0"/>
            </a:endParaRPr>
          </a:p>
          <a:p>
            <a:endParaRPr lang="en-US" dirty="0">
              <a:ea typeface="ヒラギノ角ゴ Pro W3" charset="0"/>
            </a:endParaRPr>
          </a:p>
          <a:p>
            <a:r>
              <a:rPr lang="en-US" dirty="0">
                <a:ea typeface="ヒラギノ角ゴ Pro W3" charset="0"/>
              </a:rPr>
              <a:t>Employers value a four-year college degree, many of them more than ever.</a:t>
            </a:r>
          </a:p>
          <a:p>
            <a:endParaRPr lang="en-US" dirty="0">
              <a:ea typeface="ヒラギノ角ゴ Pro W3" charset="0"/>
            </a:endParaRPr>
          </a:p>
          <a:p>
            <a:r>
              <a:rPr lang="en-US" dirty="0">
                <a:ea typeface="ヒラギノ角ゴ Pro W3" charset="0"/>
              </a:rPr>
              <a:t>Yet half of those surveyed recently by The Chronicle and American Public Media's Marketplace said they had trouble finding recent graduates qualified to fill positions at their company or organization. Nearly a third gave colleges just fair to poor marks for producing successful employees. And they dinged bachelor's-degree holders for lacking basic workplace proficiencies, like adaptability, communication skills, and the ability to solve complex problems.</a:t>
            </a:r>
          </a:p>
          <a:p>
            <a:endParaRPr lang="en-US" dirty="0">
              <a:ea typeface="ヒラギノ角ゴ Pro W3" charset="0"/>
            </a:endParaRPr>
          </a:p>
          <a:p>
            <a:r>
              <a:rPr lang="en-US" dirty="0">
                <a:ea typeface="ヒラギノ角ゴ Pro W3" charset="0"/>
              </a:rPr>
              <a:t>The report</a:t>
            </a:r>
          </a:p>
          <a:p>
            <a:r>
              <a:rPr lang="en-US" dirty="0">
                <a:ea typeface="ヒラギノ角ゴ Pro W3" charset="0"/>
              </a:rPr>
              <a:t>The Role of Higher Education in Career Development: Employer Perceptions </a:t>
            </a:r>
          </a:p>
          <a:p>
            <a:r>
              <a:rPr lang="en-US" dirty="0">
                <a:ea typeface="ヒラギノ角ゴ Pro W3" charset="0"/>
              </a:rPr>
              <a:t>http://</a:t>
            </a:r>
            <a:r>
              <a:rPr lang="en-US" dirty="0" err="1">
                <a:ea typeface="ヒラギノ角ゴ Pro W3" charset="0"/>
              </a:rPr>
              <a:t>chronicle.com</a:t>
            </a:r>
            <a:r>
              <a:rPr lang="en-US" dirty="0">
                <a:ea typeface="ヒラギノ角ゴ Pro W3" charset="0"/>
              </a:rPr>
              <a:t>/items/biz/</a:t>
            </a:r>
            <a:r>
              <a:rPr lang="en-US" dirty="0" err="1">
                <a:ea typeface="ヒラギノ角ゴ Pro W3" charset="0"/>
              </a:rPr>
              <a:t>pdf</a:t>
            </a:r>
            <a:r>
              <a:rPr lang="en-US" dirty="0">
                <a:ea typeface="ヒラギノ角ゴ Pro W3" charset="0"/>
              </a:rPr>
              <a:t>/Employers%20Survey.pdf</a:t>
            </a:r>
          </a:p>
          <a:p>
            <a:endParaRPr lang="en-US" dirty="0">
              <a:ea typeface="ヒラギノ角ゴ Pro W3" charset="0"/>
            </a:endParaRPr>
          </a:p>
        </p:txBody>
      </p:sp>
      <p:sp>
        <p:nvSpPr>
          <p:cNvPr id="20992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9459F0CF-FE26-E94E-B0D8-C6D9AC9F68AD}" type="slidenum">
              <a:rPr lang="en-US" sz="1300"/>
              <a:pPr/>
              <a:t>68</a:t>
            </a:fld>
            <a:endParaRPr lang="en-US" sz="130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Slide Image Placeholder 1"/>
          <p:cNvSpPr>
            <a:spLocks noGrp="1" noRot="1" noChangeAspect="1" noTextEdit="1"/>
          </p:cNvSpPr>
          <p:nvPr>
            <p:ph type="sldImg"/>
          </p:nvPr>
        </p:nvSpPr>
        <p:spPr>
          <a:ln/>
        </p:spPr>
      </p:sp>
      <p:sp>
        <p:nvSpPr>
          <p:cNvPr id="211970" name="Notes Placeholder 2"/>
          <p:cNvSpPr>
            <a:spLocks noGrp="1"/>
          </p:cNvSpPr>
          <p:nvPr>
            <p:ph type="body" idx="1"/>
          </p:nvPr>
        </p:nvSpPr>
        <p:spPr>
          <a:xfrm>
            <a:off x="974725" y="4560888"/>
            <a:ext cx="5527675" cy="47196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ea typeface="ヒラギノ角ゴ Pro W3" charset="0"/>
              </a:rPr>
              <a:t>Tell your </a:t>
            </a:r>
            <a:r>
              <a:rPr lang="en-US" dirty="0" smtClean="0">
                <a:ea typeface="ヒラギノ角ゴ Pro W3" charset="0"/>
              </a:rPr>
              <a:t>students to </a:t>
            </a:r>
            <a:r>
              <a:rPr lang="en-US" dirty="0">
                <a:ea typeface="ヒラギノ角ゴ Pro W3" charset="0"/>
              </a:rPr>
              <a:t>research the companies where they are applying for work.  And learn about the interview process</a:t>
            </a:r>
            <a:r>
              <a:rPr lang="en-US" dirty="0" smtClean="0">
                <a:ea typeface="ヒラギノ角ゴ Pro W3" charset="0"/>
              </a:rPr>
              <a:t>.</a:t>
            </a:r>
          </a:p>
          <a:p>
            <a:endParaRPr lang="en-US" dirty="0" smtClean="0">
              <a:ea typeface="ヒラギノ角ゴ Pro W3" charset="0"/>
            </a:endParaRPr>
          </a:p>
          <a:p>
            <a:r>
              <a:rPr lang="en-US" dirty="0" smtClean="0">
                <a:ea typeface="ヒラギノ角ゴ Pro W3" charset="0"/>
              </a:rPr>
              <a:t>It just amazes me that folks would try to get a job at a company they know nothing about.</a:t>
            </a:r>
          </a:p>
          <a:p>
            <a:r>
              <a:rPr lang="en-US" dirty="0" smtClean="0">
                <a:ea typeface="ヒラギノ角ゴ Pro W3" charset="0"/>
              </a:rPr>
              <a:t/>
            </a:r>
            <a:br>
              <a:rPr lang="en-US" dirty="0" smtClean="0">
                <a:ea typeface="ヒラギノ角ゴ Pro W3" charset="0"/>
              </a:rPr>
            </a:br>
            <a:r>
              <a:rPr lang="en-US" dirty="0" smtClean="0">
                <a:ea typeface="ヒラギノ角ゴ Pro W3" charset="0"/>
              </a:rPr>
              <a:t>The focus of the job interview should be on what </a:t>
            </a:r>
            <a:r>
              <a:rPr lang="en-US" u="sng" dirty="0" smtClean="0">
                <a:ea typeface="ヒラギノ角ゴ Pro W3" charset="0"/>
              </a:rPr>
              <a:t>you</a:t>
            </a:r>
            <a:r>
              <a:rPr lang="en-US" dirty="0" smtClean="0">
                <a:ea typeface="ヒラギノ角ゴ Pro W3" charset="0"/>
              </a:rPr>
              <a:t> can do for the company. </a:t>
            </a:r>
            <a:endParaRPr lang="en-US" dirty="0">
              <a:ea typeface="ヒラギノ角ゴ Pro W3" charset="0"/>
            </a:endParaRPr>
          </a:p>
          <a:p>
            <a:endParaRPr lang="en-US" dirty="0">
              <a:ea typeface="ヒラギノ角ゴ Pro W3" charset="0"/>
            </a:endParaRPr>
          </a:p>
          <a:p>
            <a:endParaRPr lang="en-US" dirty="0">
              <a:ea typeface="ヒラギノ角ゴ Pro W3" charset="0"/>
            </a:endParaRPr>
          </a:p>
          <a:p>
            <a:r>
              <a:rPr lang="en-US" dirty="0">
                <a:ea typeface="ヒラギノ角ゴ Pro W3" charset="0"/>
              </a:rPr>
              <a:t>======</a:t>
            </a:r>
          </a:p>
          <a:p>
            <a:r>
              <a:rPr lang="en-US" dirty="0">
                <a:ea typeface="ヒラギノ角ゴ Pro W3" charset="0"/>
              </a:rPr>
              <a:t>http://</a:t>
            </a:r>
            <a:r>
              <a:rPr lang="en-US" dirty="0" err="1">
                <a:ea typeface="ヒラギノ角ゴ Pro W3" charset="0"/>
              </a:rPr>
              <a:t>chronicle.com</a:t>
            </a:r>
            <a:r>
              <a:rPr lang="en-US" dirty="0">
                <a:ea typeface="ヒラギノ角ゴ Pro W3" charset="0"/>
              </a:rPr>
              <a:t>/article/The-Employment-Mismatch/137625/#id=overview</a:t>
            </a:r>
          </a:p>
          <a:p>
            <a:endParaRPr lang="en-US" dirty="0">
              <a:ea typeface="ヒラギノ角ゴ Pro W3" charset="0"/>
            </a:endParaRPr>
          </a:p>
          <a:p>
            <a:r>
              <a:rPr lang="en-US" dirty="0">
                <a:ea typeface="ヒラギノ角ゴ Pro W3" charset="0"/>
              </a:rPr>
              <a:t>The Employment Mismatch:  A College Degree Sorts Job Applicants, but Employers Wish It Meant More</a:t>
            </a:r>
          </a:p>
          <a:p>
            <a:endParaRPr lang="en-US" dirty="0">
              <a:ea typeface="ヒラギノ角ゴ Pro W3" charset="0"/>
            </a:endParaRPr>
          </a:p>
          <a:p>
            <a:endParaRPr lang="en-US" dirty="0">
              <a:ea typeface="ヒラギノ角ゴ Pro W3" charset="0"/>
            </a:endParaRPr>
          </a:p>
          <a:p>
            <a:r>
              <a:rPr lang="en-US" dirty="0">
                <a:ea typeface="ヒラギノ角ゴ Pro W3" charset="0"/>
              </a:rPr>
              <a:t>Employers value a four-year college degree, many of them more than ever.</a:t>
            </a:r>
          </a:p>
          <a:p>
            <a:endParaRPr lang="en-US" dirty="0">
              <a:ea typeface="ヒラギノ角ゴ Pro W3" charset="0"/>
            </a:endParaRPr>
          </a:p>
          <a:p>
            <a:r>
              <a:rPr lang="en-US" dirty="0">
                <a:ea typeface="ヒラギノ角ゴ Pro W3" charset="0"/>
              </a:rPr>
              <a:t>Yet half of those surveyed recently by The Chronicle and American Public Media's Marketplace said they had trouble finding recent graduates qualified to fill positions at their company or organization. Nearly a third gave colleges just fair to poor marks for producing successful employees. And they dinged bachelor's-degree holders for lacking basic workplace proficiencies, like adaptability, communication skills, and the ability to solve complex problems.</a:t>
            </a:r>
          </a:p>
          <a:p>
            <a:endParaRPr lang="en-US" dirty="0">
              <a:ea typeface="ヒラギノ角ゴ Pro W3" charset="0"/>
            </a:endParaRPr>
          </a:p>
          <a:p>
            <a:r>
              <a:rPr lang="en-US" dirty="0">
                <a:ea typeface="ヒラギノ角ゴ Pro W3" charset="0"/>
              </a:rPr>
              <a:t>The report</a:t>
            </a:r>
          </a:p>
          <a:p>
            <a:r>
              <a:rPr lang="en-US" dirty="0">
                <a:ea typeface="ヒラギノ角ゴ Pro W3" charset="0"/>
              </a:rPr>
              <a:t>The Role of Higher Education in Career Development: Employer Perceptions </a:t>
            </a:r>
          </a:p>
          <a:p>
            <a:r>
              <a:rPr lang="en-US" dirty="0">
                <a:ea typeface="ヒラギノ角ゴ Pro W3" charset="0"/>
              </a:rPr>
              <a:t>http://</a:t>
            </a:r>
            <a:r>
              <a:rPr lang="en-US" dirty="0" err="1">
                <a:ea typeface="ヒラギノ角ゴ Pro W3" charset="0"/>
              </a:rPr>
              <a:t>chronicle.com</a:t>
            </a:r>
            <a:r>
              <a:rPr lang="en-US" dirty="0">
                <a:ea typeface="ヒラギノ角ゴ Pro W3" charset="0"/>
              </a:rPr>
              <a:t>/items/biz/</a:t>
            </a:r>
            <a:r>
              <a:rPr lang="en-US" dirty="0" err="1">
                <a:ea typeface="ヒラギノ角ゴ Pro W3" charset="0"/>
              </a:rPr>
              <a:t>pdf</a:t>
            </a:r>
            <a:r>
              <a:rPr lang="en-US" dirty="0">
                <a:ea typeface="ヒラギノ角ゴ Pro W3" charset="0"/>
              </a:rPr>
              <a:t>/Employers%20Survey.pdf</a:t>
            </a:r>
          </a:p>
          <a:p>
            <a:endParaRPr lang="en-US" dirty="0">
              <a:ea typeface="ヒラギノ角ゴ Pro W3" charset="0"/>
            </a:endParaRPr>
          </a:p>
        </p:txBody>
      </p:sp>
      <p:sp>
        <p:nvSpPr>
          <p:cNvPr id="21197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F84F8139-1222-2945-A274-FDFF792558EB}" type="slidenum">
              <a:rPr lang="en-US" sz="1300"/>
              <a:pPr/>
              <a:t>69</a:t>
            </a:fld>
            <a:endParaRPr lang="en-US" sz="13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noTextEdit="1"/>
          </p:cNvSpPr>
          <p:nvPr>
            <p:ph type="sldImg"/>
          </p:nvPr>
        </p:nvSpPr>
        <p:spPr>
          <a:xfrm>
            <a:off x="1246188" y="609600"/>
            <a:ext cx="2259012" cy="1695450"/>
          </a:xfrm>
          <a:ln/>
        </p:spPr>
      </p:sp>
      <p:sp>
        <p:nvSpPr>
          <p:cNvPr id="29698" name="Notes Placeholder 2"/>
          <p:cNvSpPr>
            <a:spLocks noGrp="1"/>
          </p:cNvSpPr>
          <p:nvPr>
            <p:ph type="body" idx="1"/>
          </p:nvPr>
        </p:nvSpPr>
        <p:spPr>
          <a:xfrm>
            <a:off x="731838" y="2362200"/>
            <a:ext cx="5770562" cy="63658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700" dirty="0">
                <a:latin typeface="Times"/>
                <a:ea typeface="ヒラギノ角ゴ Pro W3" charset="0"/>
                <a:cs typeface="Times"/>
              </a:rPr>
              <a:t>This study in Florida looked at the </a:t>
            </a:r>
            <a:r>
              <a:rPr lang="en-US" sz="1700" u="sng" dirty="0">
                <a:latin typeface="Times"/>
                <a:ea typeface="ヒラギノ角ゴ Pro W3" charset="0"/>
                <a:cs typeface="Times"/>
              </a:rPr>
              <a:t>actual</a:t>
            </a:r>
            <a:r>
              <a:rPr lang="en-US" sz="1700" dirty="0">
                <a:latin typeface="Times"/>
                <a:ea typeface="ヒラギノ角ゴ Pro W3" charset="0"/>
                <a:cs typeface="Times"/>
              </a:rPr>
              <a:t> starting salaries of college graduates. What they discovered was that the </a:t>
            </a:r>
            <a:r>
              <a:rPr lang="en-US" sz="1700" u="sng" dirty="0">
                <a:latin typeface="Times"/>
                <a:ea typeface="ヒラギノ角ゴ Pro W3" charset="0"/>
                <a:cs typeface="Times"/>
              </a:rPr>
              <a:t>community college </a:t>
            </a:r>
            <a:r>
              <a:rPr lang="en-US" sz="1700" dirty="0">
                <a:latin typeface="Times"/>
                <a:ea typeface="ヒラギノ角ゴ Pro W3" charset="0"/>
                <a:cs typeface="Times"/>
              </a:rPr>
              <a:t>graduates earned </a:t>
            </a:r>
            <a:r>
              <a:rPr lang="en-US" sz="1700" u="sng" dirty="0">
                <a:latin typeface="Times"/>
                <a:ea typeface="ヒラギノ角ゴ Pro W3" charset="0"/>
                <a:cs typeface="Times"/>
              </a:rPr>
              <a:t>more</a:t>
            </a:r>
            <a:r>
              <a:rPr lang="en-US" sz="1700" dirty="0">
                <a:latin typeface="Times"/>
                <a:ea typeface="ヒラギノ角ゴ Pro W3" charset="0"/>
                <a:cs typeface="Times"/>
              </a:rPr>
              <a:t> money than the folks who earned a </a:t>
            </a:r>
            <a:r>
              <a:rPr lang="en-US" sz="1700" u="sng" dirty="0">
                <a:latin typeface="Times"/>
                <a:ea typeface="ヒラギノ角ゴ Pro W3" charset="0"/>
                <a:cs typeface="Times"/>
              </a:rPr>
              <a:t>Bachelor</a:t>
            </a:r>
            <a:r>
              <a:rPr lang="ja-JP" altLang="en-US" sz="1700" u="sng" dirty="0">
                <a:latin typeface="Times"/>
                <a:ea typeface="ヒラギノ角ゴ Pro W3" charset="0"/>
                <a:cs typeface="Times"/>
              </a:rPr>
              <a:t>’</a:t>
            </a:r>
            <a:r>
              <a:rPr lang="en-US" altLang="ja-JP" sz="1700" u="sng" dirty="0">
                <a:latin typeface="Times"/>
                <a:ea typeface="ヒラギノ角ゴ Pro W3" charset="0"/>
                <a:cs typeface="Times"/>
              </a:rPr>
              <a:t>s</a:t>
            </a:r>
            <a:r>
              <a:rPr lang="en-US" altLang="ja-JP" sz="1700" dirty="0">
                <a:latin typeface="Times"/>
                <a:ea typeface="ヒラギノ角ゴ Pro W3" charset="0"/>
                <a:cs typeface="Times"/>
              </a:rPr>
              <a:t> degree.</a:t>
            </a:r>
          </a:p>
          <a:p>
            <a:endParaRPr lang="en-US" sz="1700" dirty="0">
              <a:latin typeface="Times"/>
              <a:ea typeface="ヒラギノ角ゴ Pro W3" charset="0"/>
              <a:cs typeface="Times"/>
            </a:endParaRPr>
          </a:p>
          <a:p>
            <a:r>
              <a:rPr lang="en-US" sz="1700" dirty="0">
                <a:latin typeface="Times"/>
                <a:ea typeface="ヒラギノ角ゴ Pro W3" charset="0"/>
                <a:cs typeface="Times"/>
              </a:rPr>
              <a:t>The stark reality is that there is a </a:t>
            </a:r>
            <a:r>
              <a:rPr lang="en-US" sz="1700" u="sng" dirty="0">
                <a:latin typeface="Times"/>
                <a:ea typeface="ヒラギノ角ゴ Pro W3" charset="0"/>
                <a:cs typeface="Times"/>
              </a:rPr>
              <a:t>high</a:t>
            </a:r>
            <a:r>
              <a:rPr lang="en-US" sz="1700" dirty="0">
                <a:latin typeface="Times"/>
                <a:ea typeface="ヒラギノ角ゴ Pro W3" charset="0"/>
                <a:cs typeface="Times"/>
              </a:rPr>
              <a:t> demand for jobs </a:t>
            </a:r>
            <a:r>
              <a:rPr lang="en-US" sz="1700" dirty="0" smtClean="0">
                <a:latin typeface="Times"/>
                <a:ea typeface="ヒラギノ角ゴ Pro W3" charset="0"/>
                <a:cs typeface="Times"/>
              </a:rPr>
              <a:t>for which you </a:t>
            </a:r>
            <a:r>
              <a:rPr lang="en-US" sz="1700" dirty="0">
                <a:latin typeface="Times"/>
                <a:ea typeface="ヒラギノ角ゴ Pro W3" charset="0"/>
                <a:cs typeface="Times"/>
              </a:rPr>
              <a:t>prepare </a:t>
            </a:r>
            <a:r>
              <a:rPr lang="en-US" sz="1700" dirty="0" smtClean="0">
                <a:latin typeface="Times"/>
                <a:ea typeface="ヒラギノ角ゴ Pro W3" charset="0"/>
                <a:cs typeface="Times"/>
              </a:rPr>
              <a:t>by </a:t>
            </a:r>
            <a:r>
              <a:rPr lang="en-US" sz="1700" dirty="0">
                <a:latin typeface="Times"/>
                <a:ea typeface="ヒラギノ角ゴ Pro W3" charset="0"/>
                <a:cs typeface="Times"/>
              </a:rPr>
              <a:t>attending </a:t>
            </a:r>
            <a:r>
              <a:rPr lang="en-US" sz="1700" u="sng" dirty="0">
                <a:latin typeface="Times"/>
                <a:ea typeface="ヒラギノ角ゴ Pro W3" charset="0"/>
                <a:cs typeface="Times"/>
              </a:rPr>
              <a:t>community</a:t>
            </a:r>
            <a:r>
              <a:rPr lang="en-US" sz="1700" dirty="0">
                <a:latin typeface="Times"/>
                <a:ea typeface="ヒラギノ角ゴ Pro W3" charset="0"/>
                <a:cs typeface="Times"/>
              </a:rPr>
              <a:t> college. And those jobs being in </a:t>
            </a:r>
            <a:r>
              <a:rPr lang="en-US" sz="1700" u="sng" dirty="0">
                <a:latin typeface="Times"/>
                <a:ea typeface="ヒラギノ角ゴ Pro W3" charset="0"/>
                <a:cs typeface="Times"/>
              </a:rPr>
              <a:t>high</a:t>
            </a:r>
            <a:r>
              <a:rPr lang="en-US" sz="1700" dirty="0">
                <a:latin typeface="Times"/>
                <a:ea typeface="ヒラギノ角ゴ Pro W3" charset="0"/>
                <a:cs typeface="Times"/>
              </a:rPr>
              <a:t> demand, </a:t>
            </a:r>
            <a:r>
              <a:rPr lang="en-US" sz="1700" dirty="0" smtClean="0">
                <a:latin typeface="Times"/>
                <a:ea typeface="ヒラギノ角ゴ Pro W3" charset="0"/>
                <a:cs typeface="Times"/>
              </a:rPr>
              <a:t>often command </a:t>
            </a:r>
            <a:r>
              <a:rPr lang="en-US" sz="1700" u="sng" dirty="0">
                <a:latin typeface="Times"/>
                <a:ea typeface="ヒラギノ角ゴ Pro W3" charset="0"/>
                <a:cs typeface="Times"/>
              </a:rPr>
              <a:t>surprisingly</a:t>
            </a:r>
            <a:r>
              <a:rPr lang="en-US" sz="1700" dirty="0">
                <a:latin typeface="Times"/>
                <a:ea typeface="ヒラギノ角ゴ Pro W3" charset="0"/>
                <a:cs typeface="Times"/>
              </a:rPr>
              <a:t> high salaries.  </a:t>
            </a:r>
          </a:p>
          <a:p>
            <a:r>
              <a:rPr lang="en-US" sz="1700" dirty="0">
                <a:latin typeface="Times"/>
                <a:ea typeface="ヒラギノ角ゴ Pro W3" charset="0"/>
                <a:cs typeface="Times"/>
              </a:rPr>
              <a:t>I assume that many of the </a:t>
            </a:r>
            <a:r>
              <a:rPr lang="en-US" sz="1700" u="sng" dirty="0" smtClean="0">
                <a:latin typeface="Times"/>
                <a:ea typeface="ヒラギノ角ゴ Pro W3" charset="0"/>
                <a:cs typeface="Times"/>
              </a:rPr>
              <a:t>bachelor</a:t>
            </a:r>
            <a:r>
              <a:rPr lang="en-US" dirty="0" smtClean="0">
                <a:ea typeface="ヒラギノ角ゴ Pro W3" charset="0"/>
              </a:rPr>
              <a:t>-degree </a:t>
            </a:r>
            <a:r>
              <a:rPr lang="en-US" sz="1700" dirty="0" smtClean="0">
                <a:latin typeface="Times"/>
                <a:ea typeface="ヒラギノ角ゴ Pro W3" charset="0"/>
                <a:cs typeface="Times"/>
              </a:rPr>
              <a:t>graduates </a:t>
            </a:r>
            <a:r>
              <a:rPr lang="en-US" sz="1700" dirty="0">
                <a:latin typeface="Times"/>
                <a:ea typeface="ヒラギノ角ゴ Pro W3" charset="0"/>
                <a:cs typeface="Times"/>
              </a:rPr>
              <a:t>in this study could not find a job in their field and </a:t>
            </a:r>
            <a:r>
              <a:rPr lang="en-US" sz="1700" u="sng" dirty="0">
                <a:latin typeface="Times"/>
                <a:ea typeface="ヒラギノ角ゴ Pro W3" charset="0"/>
                <a:cs typeface="Times"/>
              </a:rPr>
              <a:t>settled</a:t>
            </a:r>
            <a:r>
              <a:rPr lang="en-US" sz="1700" dirty="0">
                <a:latin typeface="Times"/>
                <a:ea typeface="ヒラギノ角ゴ Pro W3" charset="0"/>
                <a:cs typeface="Times"/>
              </a:rPr>
              <a:t> for much less</a:t>
            </a:r>
            <a:r>
              <a:rPr lang="en-US" sz="1700" dirty="0" smtClean="0">
                <a:latin typeface="Times"/>
                <a:ea typeface="ヒラギノ角ゴ Pro W3" charset="0"/>
                <a:cs typeface="Times"/>
              </a:rPr>
              <a:t>.</a:t>
            </a:r>
            <a:endParaRPr lang="en-US" sz="1700" dirty="0">
              <a:latin typeface="Times"/>
              <a:ea typeface="ヒラギノ角ゴ Pro W3" charset="0"/>
              <a:cs typeface="Times"/>
            </a:endParaRPr>
          </a:p>
          <a:p>
            <a:r>
              <a:rPr lang="en-US" sz="1700" dirty="0">
                <a:latin typeface="Times"/>
                <a:ea typeface="ヒラギノ角ゴ Pro W3" charset="0"/>
                <a:cs typeface="Times"/>
              </a:rPr>
              <a:t>Compare </a:t>
            </a:r>
            <a:r>
              <a:rPr lang="en-US" sz="1700" u="sng" dirty="0">
                <a:latin typeface="Times"/>
                <a:ea typeface="ヒラギノ角ゴ Pro W3" charset="0"/>
                <a:cs typeface="Times"/>
              </a:rPr>
              <a:t>this</a:t>
            </a:r>
            <a:r>
              <a:rPr lang="en-US" sz="1700" dirty="0">
                <a:latin typeface="Times"/>
                <a:ea typeface="ヒラギノ角ゴ Pro W3" charset="0"/>
                <a:cs typeface="Times"/>
              </a:rPr>
              <a:t> slide with the </a:t>
            </a:r>
            <a:r>
              <a:rPr lang="en-US" sz="1700" u="sng" dirty="0">
                <a:latin typeface="Times"/>
                <a:ea typeface="ヒラギノ角ゴ Pro W3" charset="0"/>
                <a:cs typeface="Times"/>
              </a:rPr>
              <a:t>previous</a:t>
            </a:r>
            <a:r>
              <a:rPr lang="en-US" sz="1700" dirty="0">
                <a:latin typeface="Times"/>
                <a:ea typeface="ヒラギノ角ゴ Pro W3" charset="0"/>
                <a:cs typeface="Times"/>
              </a:rPr>
              <a:t> slide, and you can see that the data can be very </a:t>
            </a:r>
            <a:r>
              <a:rPr lang="en-US" sz="1700" u="sng" dirty="0">
                <a:latin typeface="Times"/>
                <a:ea typeface="ヒラギノ角ゴ Pro W3" charset="0"/>
                <a:cs typeface="Times"/>
              </a:rPr>
              <a:t>confusing</a:t>
            </a:r>
            <a:r>
              <a:rPr lang="en-US" sz="1700" dirty="0">
                <a:latin typeface="Times"/>
                <a:ea typeface="ヒラギノ角ゴ Pro W3" charset="0"/>
                <a:cs typeface="Times"/>
              </a:rPr>
              <a:t>.  The previous slide tells were we </a:t>
            </a:r>
            <a:r>
              <a:rPr lang="en-US" sz="1700" u="sng" dirty="0">
                <a:latin typeface="Times"/>
                <a:ea typeface="ヒラギノ角ゴ Pro W3" charset="0"/>
                <a:cs typeface="Times"/>
              </a:rPr>
              <a:t>were</a:t>
            </a:r>
            <a:r>
              <a:rPr lang="en-US" sz="1700" dirty="0">
                <a:latin typeface="Times"/>
                <a:ea typeface="ヒラギノ角ゴ Pro W3" charset="0"/>
                <a:cs typeface="Times"/>
              </a:rPr>
              <a:t> for </a:t>
            </a:r>
            <a:r>
              <a:rPr lang="en-US" sz="1700" u="sng" dirty="0">
                <a:latin typeface="Times"/>
                <a:ea typeface="ヒラギノ角ゴ Pro W3" charset="0"/>
                <a:cs typeface="Times"/>
              </a:rPr>
              <a:t>past</a:t>
            </a:r>
            <a:r>
              <a:rPr lang="en-US" sz="1700" dirty="0">
                <a:latin typeface="Times"/>
                <a:ea typeface="ヒラギノ角ゴ Pro W3" charset="0"/>
                <a:cs typeface="Times"/>
              </a:rPr>
              <a:t> graduates, this slide shows were we are </a:t>
            </a:r>
            <a:r>
              <a:rPr lang="en-US" sz="1700" u="sng" dirty="0">
                <a:latin typeface="Times"/>
                <a:ea typeface="ヒラギノ角ゴ Pro W3" charset="0"/>
                <a:cs typeface="Times"/>
              </a:rPr>
              <a:t>now</a:t>
            </a:r>
            <a:r>
              <a:rPr lang="en-US" sz="1700" dirty="0">
                <a:latin typeface="Times"/>
                <a:ea typeface="ヒラギノ角ゴ Pro W3" charset="0"/>
                <a:cs typeface="Times"/>
              </a:rPr>
              <a:t> for our </a:t>
            </a:r>
            <a:r>
              <a:rPr lang="en-US" sz="1700" u="sng" dirty="0">
                <a:latin typeface="Times"/>
                <a:ea typeface="ヒラギノ角ゴ Pro W3" charset="0"/>
                <a:cs typeface="Times"/>
              </a:rPr>
              <a:t>current</a:t>
            </a:r>
            <a:r>
              <a:rPr lang="en-US" sz="1700" dirty="0">
                <a:latin typeface="Times"/>
                <a:ea typeface="ヒラギノ角ゴ Pro W3" charset="0"/>
                <a:cs typeface="Times"/>
              </a:rPr>
              <a:t> graduates.</a:t>
            </a:r>
          </a:p>
          <a:p>
            <a:endParaRPr lang="en-US" sz="1700" dirty="0">
              <a:latin typeface="Times"/>
              <a:ea typeface="ヒラギノ角ゴ Pro W3" charset="0"/>
              <a:cs typeface="Times"/>
            </a:endParaRPr>
          </a:p>
          <a:p>
            <a:r>
              <a:rPr lang="en-US" sz="1700" dirty="0">
                <a:latin typeface="Times"/>
                <a:ea typeface="ヒラギノ角ゴ Pro W3" charset="0"/>
                <a:cs typeface="Times"/>
              </a:rPr>
              <a:t> I</a:t>
            </a:r>
            <a:r>
              <a:rPr lang="ja-JP" altLang="en-US" sz="1700" dirty="0">
                <a:latin typeface="Times"/>
                <a:ea typeface="ヒラギノ角ゴ Pro W3" charset="0"/>
                <a:cs typeface="Times"/>
              </a:rPr>
              <a:t>’</a:t>
            </a:r>
            <a:r>
              <a:rPr lang="en-US" altLang="ja-JP" sz="1700" dirty="0">
                <a:latin typeface="Times"/>
                <a:ea typeface="ヒラギノ角ゴ Pro W3" charset="0"/>
                <a:cs typeface="Times"/>
              </a:rPr>
              <a:t>m about to show you where we </a:t>
            </a:r>
            <a:r>
              <a:rPr lang="en-US" altLang="ja-JP" sz="1700" u="sng" dirty="0">
                <a:latin typeface="Times"/>
                <a:ea typeface="ヒラギノ角ゴ Pro W3" charset="0"/>
                <a:cs typeface="Times"/>
              </a:rPr>
              <a:t>will be </a:t>
            </a:r>
            <a:r>
              <a:rPr lang="en-US" altLang="ja-JP" sz="1700" dirty="0">
                <a:latin typeface="Times"/>
                <a:ea typeface="ヒラギノ角ゴ Pro W3" charset="0"/>
                <a:cs typeface="Times"/>
              </a:rPr>
              <a:t>in the </a:t>
            </a:r>
            <a:r>
              <a:rPr lang="en-US" altLang="ja-JP" sz="1700" u="sng" dirty="0">
                <a:latin typeface="Times"/>
                <a:ea typeface="ヒラギノ角ゴ Pro W3" charset="0"/>
                <a:cs typeface="Times"/>
              </a:rPr>
              <a:t>future</a:t>
            </a:r>
            <a:r>
              <a:rPr lang="en-US" altLang="ja-JP" sz="1700" dirty="0">
                <a:latin typeface="Times"/>
                <a:ea typeface="ヒラギノ角ゴ Pro W3" charset="0"/>
                <a:cs typeface="Times"/>
              </a:rPr>
              <a:t>, which is when </a:t>
            </a:r>
            <a:r>
              <a:rPr lang="en-US" altLang="ja-JP" sz="1700" u="sng" dirty="0">
                <a:latin typeface="Times"/>
                <a:ea typeface="ヒラギノ角ゴ Pro W3" charset="0"/>
                <a:cs typeface="Times"/>
              </a:rPr>
              <a:t>our</a:t>
            </a:r>
            <a:r>
              <a:rPr lang="en-US" altLang="ja-JP" sz="1700" dirty="0">
                <a:latin typeface="Times"/>
                <a:ea typeface="ヒラギノ角ゴ Pro W3" charset="0"/>
                <a:cs typeface="Times"/>
              </a:rPr>
              <a:t> high school students </a:t>
            </a:r>
            <a:r>
              <a:rPr lang="en-US" altLang="ja-JP" sz="1700" u="sng" dirty="0">
                <a:latin typeface="Times"/>
                <a:ea typeface="ヒラギノ角ゴ Pro W3" charset="0"/>
                <a:cs typeface="Times"/>
              </a:rPr>
              <a:t>will</a:t>
            </a:r>
            <a:r>
              <a:rPr lang="en-US" altLang="ja-JP" sz="1700" dirty="0">
                <a:latin typeface="Times"/>
                <a:ea typeface="ヒラギノ角ゴ Pro W3" charset="0"/>
                <a:cs typeface="Times"/>
              </a:rPr>
              <a:t> be employed. </a:t>
            </a:r>
          </a:p>
          <a:p>
            <a:endParaRPr lang="en-US" sz="1700" dirty="0">
              <a:latin typeface="Times"/>
              <a:ea typeface="ヒラギノ角ゴ Pro W3" charset="0"/>
              <a:cs typeface="Times"/>
            </a:endParaRPr>
          </a:p>
          <a:p>
            <a:r>
              <a:rPr lang="en-US" sz="1700" dirty="0">
                <a:latin typeface="Times"/>
                <a:ea typeface="ヒラギノ角ゴ Pro W3" charset="0"/>
                <a:cs typeface="Times"/>
              </a:rPr>
              <a:t>But first, -- let’s look at a few more states.</a:t>
            </a:r>
          </a:p>
          <a:p>
            <a:endParaRPr lang="en-US" sz="1500" dirty="0">
              <a:latin typeface="Arial" charset="0"/>
              <a:ea typeface="ヒラギノ角ゴ Pro W3" charset="0"/>
              <a:cs typeface="ヒラギノ角ゴ Pro W3" charset="0"/>
            </a:endParaRP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a:t>
            </a:r>
          </a:p>
          <a:p>
            <a:r>
              <a:rPr lang="en-US" dirty="0">
                <a:latin typeface="Arial" charset="0"/>
                <a:ea typeface="ヒラギノ角ゴ Pro W3" charset="0"/>
                <a:cs typeface="ヒラギノ角ゴ Pro W3" charset="0"/>
              </a:rPr>
              <a:t>http://</a:t>
            </a:r>
            <a:r>
              <a:rPr lang="en-US" dirty="0" err="1">
                <a:latin typeface="Arial" charset="0"/>
                <a:ea typeface="ヒラギノ角ゴ Pro W3" charset="0"/>
                <a:cs typeface="ヒラギノ角ゴ Pro W3" charset="0"/>
              </a:rPr>
              <a:t>www.miamiherald.com</a:t>
            </a:r>
            <a:r>
              <a:rPr lang="en-US" dirty="0">
                <a:latin typeface="Arial" charset="0"/>
                <a:ea typeface="ヒラギノ角ゴ Pro W3" charset="0"/>
                <a:cs typeface="ヒラギノ角ゴ Pro W3" charset="0"/>
              </a:rPr>
              <a:t>/2011/01/01/1996875/study-less-earn-more-at-least.html#ixzz1BP94m3Nj</a:t>
            </a:r>
          </a:p>
          <a:p>
            <a:r>
              <a:rPr lang="en-US" dirty="0">
                <a:latin typeface="Arial" charset="0"/>
                <a:ea typeface="ヒラギノ角ゴ Pro W3" charset="0"/>
                <a:cs typeface="ヒラギノ角ゴ Pro W3" charset="0"/>
              </a:rPr>
              <a:t>http://</a:t>
            </a:r>
            <a:r>
              <a:rPr lang="en-US" dirty="0" err="1">
                <a:latin typeface="Arial" charset="0"/>
                <a:ea typeface="ヒラギノ角ゴ Pro W3" charset="0"/>
                <a:cs typeface="ヒラギノ角ゴ Pro W3" charset="0"/>
              </a:rPr>
              <a:t>www.miamiherald.com</a:t>
            </a:r>
            <a:r>
              <a:rPr lang="en-US" dirty="0">
                <a:latin typeface="Arial" charset="0"/>
                <a:ea typeface="ヒラギノ角ゴ Pro W3" charset="0"/>
                <a:cs typeface="ヒラギノ角ゴ Pro W3" charset="0"/>
              </a:rPr>
              <a:t>/2011/01/01/1996875/study-less-earn-more-at-</a:t>
            </a:r>
            <a:r>
              <a:rPr lang="en-US" dirty="0" err="1">
                <a:latin typeface="Arial" charset="0"/>
                <a:ea typeface="ヒラギノ角ゴ Pro W3" charset="0"/>
                <a:cs typeface="ヒラギノ角ゴ Pro W3" charset="0"/>
              </a:rPr>
              <a:t>least.html</a:t>
            </a:r>
            <a:endParaRPr lang="en-US" dirty="0">
              <a:latin typeface="Arial" charset="0"/>
              <a:ea typeface="ヒラギノ角ゴ Pro W3" charset="0"/>
              <a:cs typeface="ヒラギノ角ゴ Pro W3" charset="0"/>
            </a:endParaRPr>
          </a:p>
          <a:p>
            <a:endParaRPr lang="en-US" dirty="0">
              <a:latin typeface="Arial" charset="0"/>
              <a:ea typeface="ヒラギノ角ゴ Pro W3" charset="0"/>
              <a:cs typeface="ヒラギノ角ゴ Pro W3" charset="0"/>
            </a:endParaRPr>
          </a:p>
        </p:txBody>
      </p:sp>
      <p:sp>
        <p:nvSpPr>
          <p:cNvPr id="29699" name="Slide Number Placeholder 3"/>
          <p:cNvSpPr txBox="1">
            <a:spLocks noGrp="1"/>
          </p:cNvSpPr>
          <p:nvPr/>
        </p:nvSpPr>
        <p:spPr bwMode="auto">
          <a:xfrm>
            <a:off x="4144963" y="9121775"/>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2B4F1FB9-DB57-1E43-B1D3-D595E4B89440}" type="slidenum">
              <a:rPr lang="en-US" sz="1300"/>
              <a:pPr algn="r"/>
              <a:t>7</a:t>
            </a:fld>
            <a:endParaRPr lang="en-US" sz="130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Rectangle 7"/>
          <p:cNvSpPr txBox="1">
            <a:spLocks noGrp="1" noChangeArrowheads="1"/>
          </p:cNvSpPr>
          <p:nvPr/>
        </p:nvSpPr>
        <p:spPr bwMode="auto">
          <a:xfrm>
            <a:off x="4144963" y="9121775"/>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CCD4492D-2C57-664A-8C8D-203A85C851A2}" type="slidenum">
              <a:rPr lang="en-US" sz="1300"/>
              <a:pPr algn="r"/>
              <a:t>70</a:t>
            </a:fld>
            <a:endParaRPr lang="en-US" sz="1300"/>
          </a:p>
        </p:txBody>
      </p:sp>
      <p:sp>
        <p:nvSpPr>
          <p:cNvPr id="214018" name="Rectangle 2"/>
          <p:cNvSpPr>
            <a:spLocks noGrp="1" noRot="1" noChangeAspect="1" noChangeArrowheads="1" noTextEdit="1"/>
          </p:cNvSpPr>
          <p:nvPr>
            <p:ph type="sldImg"/>
          </p:nvPr>
        </p:nvSpPr>
        <p:spPr>
          <a:solidFill>
            <a:srgbClr val="FFFFFF"/>
          </a:solidFill>
          <a:ln/>
        </p:spPr>
      </p:sp>
      <p:sp>
        <p:nvSpPr>
          <p:cNvPr id="214019" name="Rectangle 3"/>
          <p:cNvSpPr>
            <a:spLocks noGrp="1" noChangeArrowheads="1"/>
          </p:cNvSpPr>
          <p:nvPr>
            <p:ph type="body" idx="1"/>
          </p:nvPr>
        </p:nvSpPr>
        <p:spPr>
          <a:xfrm>
            <a:off x="974725" y="4560888"/>
            <a:ext cx="5202238" cy="4319587"/>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lIns="96175" tIns="48086" rIns="96175" bIns="48086"/>
          <a:lstStyle/>
          <a:p>
            <a:pPr eaLnBrk="1" hangingPunct="1">
              <a:spcBef>
                <a:spcPct val="0"/>
              </a:spcBef>
              <a:spcAft>
                <a:spcPct val="30000"/>
              </a:spcAft>
            </a:pPr>
            <a:r>
              <a:rPr lang="en-US" dirty="0">
                <a:ea typeface="ヒラギノ角ゴ Pro W3" charset="0"/>
              </a:rPr>
              <a:t>Here is a recent publication from the US Chamber of Commerce</a:t>
            </a:r>
          </a:p>
          <a:p>
            <a:pPr eaLnBrk="1" hangingPunct="1">
              <a:spcBef>
                <a:spcPct val="0"/>
              </a:spcBef>
              <a:spcAft>
                <a:spcPct val="30000"/>
              </a:spcAft>
            </a:pPr>
            <a:endParaRPr lang="en-US" dirty="0" smtClean="0">
              <a:ea typeface="ヒラギノ角ゴ Pro W3" charset="0"/>
            </a:endParaRPr>
          </a:p>
          <a:p>
            <a:pPr eaLnBrk="1" hangingPunct="1">
              <a:spcBef>
                <a:spcPct val="0"/>
              </a:spcBef>
              <a:spcAft>
                <a:spcPct val="30000"/>
              </a:spcAft>
            </a:pPr>
            <a:endParaRPr lang="en-US" dirty="0">
              <a:ea typeface="ヒラギノ角ゴ Pro W3" charset="0"/>
            </a:endParaRPr>
          </a:p>
          <a:p>
            <a:pPr eaLnBrk="1" hangingPunct="1">
              <a:spcBef>
                <a:spcPct val="0"/>
              </a:spcBef>
              <a:spcAft>
                <a:spcPct val="30000"/>
              </a:spcAft>
            </a:pPr>
            <a:endParaRPr lang="en-US" dirty="0">
              <a:ea typeface="ヒラギノ角ゴ Pro W3" charset="0"/>
            </a:endParaRPr>
          </a:p>
          <a:p>
            <a:pPr eaLnBrk="1" hangingPunct="1">
              <a:spcBef>
                <a:spcPct val="0"/>
              </a:spcBef>
              <a:spcAft>
                <a:spcPct val="30000"/>
              </a:spcAft>
            </a:pPr>
            <a:r>
              <a:rPr lang="en-US" dirty="0">
                <a:ea typeface="ヒラギノ角ゴ Pro W3" charset="0"/>
              </a:rPr>
              <a:t>===</a:t>
            </a:r>
          </a:p>
          <a:p>
            <a:pPr eaLnBrk="1" hangingPunct="1">
              <a:spcBef>
                <a:spcPct val="0"/>
              </a:spcBef>
              <a:spcAft>
                <a:spcPct val="30000"/>
              </a:spcAft>
            </a:pPr>
            <a:r>
              <a:rPr lang="en-US" dirty="0">
                <a:ea typeface="ヒラギノ角ゴ Pro W3" charset="0"/>
              </a:rPr>
              <a:t>http://</a:t>
            </a:r>
            <a:r>
              <a:rPr lang="en-US" dirty="0" err="1">
                <a:ea typeface="ヒラギノ角ゴ Pro W3" charset="0"/>
              </a:rPr>
              <a:t>icw.uschamber.com</a:t>
            </a:r>
            <a:r>
              <a:rPr lang="en-US" dirty="0">
                <a:ea typeface="ヒラギノ角ゴ Pro W3" charset="0"/>
              </a:rPr>
              <a:t>/publication/life-21st-century-workforce-national-perspective</a:t>
            </a:r>
          </a:p>
          <a:p>
            <a:pPr eaLnBrk="1" hangingPunct="1">
              <a:spcBef>
                <a:spcPct val="0"/>
              </a:spcBef>
              <a:spcAft>
                <a:spcPct val="30000"/>
              </a:spcAft>
            </a:pPr>
            <a:endParaRPr lang="en-US" dirty="0">
              <a:ea typeface="ヒラギノ角ゴ Pro W3" charset="0"/>
            </a:endParaRPr>
          </a:p>
          <a:p>
            <a:pPr eaLnBrk="1" hangingPunct="1">
              <a:spcBef>
                <a:spcPct val="0"/>
              </a:spcBef>
              <a:spcAft>
                <a:spcPct val="30000"/>
              </a:spcAft>
            </a:pPr>
            <a:r>
              <a:rPr lang="en-US" dirty="0">
                <a:ea typeface="ヒラギノ角ゴ Pro W3" charset="0"/>
              </a:rPr>
              <a:t>Life in the 21st Century Workforce: A National Perspective</a:t>
            </a:r>
          </a:p>
          <a:p>
            <a:pPr eaLnBrk="1" hangingPunct="1">
              <a:spcBef>
                <a:spcPct val="0"/>
              </a:spcBef>
              <a:spcAft>
                <a:spcPct val="30000"/>
              </a:spcAft>
            </a:pPr>
            <a:r>
              <a:rPr lang="en-US" dirty="0">
                <a:ea typeface="ヒラギノ角ゴ Pro W3" charset="0"/>
              </a:rPr>
              <a:t>Posted September 27, 2011</a:t>
            </a: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7"/>
          <p:cNvSpPr txBox="1">
            <a:spLocks noGrp="1" noChangeArrowheads="1"/>
          </p:cNvSpPr>
          <p:nvPr/>
        </p:nvSpPr>
        <p:spPr bwMode="auto">
          <a:xfrm>
            <a:off x="4144963" y="9121775"/>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703FD238-4CB8-F04B-9C13-B3314E28A6EF}" type="slidenum">
              <a:rPr lang="en-US" sz="1300"/>
              <a:pPr algn="r"/>
              <a:t>71</a:t>
            </a:fld>
            <a:endParaRPr lang="en-US" sz="1300"/>
          </a:p>
        </p:txBody>
      </p:sp>
      <p:sp>
        <p:nvSpPr>
          <p:cNvPr id="216066" name="Rectangle 2"/>
          <p:cNvSpPr>
            <a:spLocks noGrp="1" noRot="1" noChangeAspect="1" noChangeArrowheads="1" noTextEdit="1"/>
          </p:cNvSpPr>
          <p:nvPr>
            <p:ph type="sldImg"/>
          </p:nvPr>
        </p:nvSpPr>
        <p:spPr>
          <a:solidFill>
            <a:srgbClr val="FFFFFF"/>
          </a:solidFill>
          <a:ln/>
        </p:spPr>
      </p:sp>
      <p:sp>
        <p:nvSpPr>
          <p:cNvPr id="216067" name="Rectangle 3"/>
          <p:cNvSpPr>
            <a:spLocks noGrp="1" noChangeArrowheads="1"/>
          </p:cNvSpPr>
          <p:nvPr>
            <p:ph type="body" idx="1"/>
          </p:nvPr>
        </p:nvSpPr>
        <p:spPr>
          <a:xfrm>
            <a:off x="1219201" y="4560888"/>
            <a:ext cx="4953000" cy="4319587"/>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lIns="96175" tIns="48086" rIns="96175" bIns="48086"/>
          <a:lstStyle/>
          <a:p>
            <a:pPr eaLnBrk="1" hangingPunct="1">
              <a:spcBef>
                <a:spcPct val="0"/>
              </a:spcBef>
              <a:spcAft>
                <a:spcPct val="30000"/>
              </a:spcAft>
            </a:pPr>
            <a:r>
              <a:rPr lang="en-US" dirty="0">
                <a:ea typeface="ヒラギノ角ゴ Pro W3" charset="0"/>
              </a:rPr>
              <a:t>Here is their list of skills that employers said were </a:t>
            </a:r>
            <a:r>
              <a:rPr lang="en-US" u="sng" dirty="0">
                <a:ea typeface="ヒラギノ角ゴ Pro W3" charset="0"/>
              </a:rPr>
              <a:t>important</a:t>
            </a:r>
            <a:r>
              <a:rPr lang="en-US" dirty="0">
                <a:ea typeface="ヒラギノ角ゴ Pro W3" charset="0"/>
              </a:rPr>
              <a:t> when hiring their </a:t>
            </a:r>
            <a:r>
              <a:rPr lang="en-US" u="sng" dirty="0">
                <a:ea typeface="ヒラギノ角ゴ Pro W3" charset="0"/>
              </a:rPr>
              <a:t>new</a:t>
            </a:r>
            <a:r>
              <a:rPr lang="en-US" dirty="0">
                <a:ea typeface="ヒラギノ角ゴ Pro W3" charset="0"/>
              </a:rPr>
              <a:t> recruits. Do you think our </a:t>
            </a:r>
            <a:r>
              <a:rPr lang="en-US" u="sng" dirty="0" smtClean="0">
                <a:ea typeface="ヒラギノ角ゴ Pro W3" charset="0"/>
              </a:rPr>
              <a:t>students </a:t>
            </a:r>
            <a:r>
              <a:rPr lang="en-US" dirty="0" smtClean="0">
                <a:ea typeface="ヒラギノ角ゴ Pro W3" charset="0"/>
              </a:rPr>
              <a:t>should </a:t>
            </a:r>
            <a:r>
              <a:rPr lang="en-US" dirty="0">
                <a:ea typeface="ヒラギノ角ゴ Pro W3" charset="0"/>
              </a:rPr>
              <a:t>know this information</a:t>
            </a:r>
            <a:r>
              <a:rPr lang="en-US" dirty="0" smtClean="0">
                <a:ea typeface="ヒラギノ角ゴ Pro W3" charset="0"/>
              </a:rPr>
              <a:t>?</a:t>
            </a:r>
            <a:endParaRPr lang="en-US" dirty="0">
              <a:ea typeface="ヒラギノ角ゴ Pro W3" charset="0"/>
            </a:endParaRPr>
          </a:p>
          <a:p>
            <a:pPr eaLnBrk="1" hangingPunct="1">
              <a:spcBef>
                <a:spcPct val="0"/>
              </a:spcBef>
              <a:spcAft>
                <a:spcPct val="30000"/>
              </a:spcAft>
            </a:pPr>
            <a:endParaRPr lang="en-US" dirty="0">
              <a:ea typeface="ヒラギノ角ゴ Pro W3" charset="0"/>
            </a:endParaRPr>
          </a:p>
          <a:p>
            <a:pPr eaLnBrk="1" hangingPunct="1">
              <a:spcBef>
                <a:spcPct val="0"/>
              </a:spcBef>
              <a:spcAft>
                <a:spcPct val="30000"/>
              </a:spcAft>
            </a:pPr>
            <a:r>
              <a:rPr lang="en-US" dirty="0">
                <a:ea typeface="ヒラギノ角ゴ Pro W3" charset="0"/>
              </a:rPr>
              <a:t>Where in our K-12 </a:t>
            </a:r>
            <a:r>
              <a:rPr lang="en-US" dirty="0" smtClean="0">
                <a:ea typeface="ヒラギノ角ゴ Pro W3" charset="0"/>
              </a:rPr>
              <a:t>schools and colleges </a:t>
            </a:r>
            <a:r>
              <a:rPr lang="en-US" dirty="0">
                <a:ea typeface="ヒラギノ角ゴ Pro W3" charset="0"/>
              </a:rPr>
              <a:t>are we teaching </a:t>
            </a:r>
            <a:r>
              <a:rPr lang="en-US" u="sng" dirty="0">
                <a:ea typeface="ヒラギノ角ゴ Pro W3" charset="0"/>
              </a:rPr>
              <a:t>these</a:t>
            </a:r>
            <a:r>
              <a:rPr lang="en-US" dirty="0">
                <a:ea typeface="ヒラギノ角ゴ Pro W3" charset="0"/>
              </a:rPr>
              <a:t> skills that the employers say are the </a:t>
            </a:r>
            <a:r>
              <a:rPr lang="en-US" u="sng" dirty="0">
                <a:ea typeface="ヒラギノ角ゴ Pro W3" charset="0"/>
              </a:rPr>
              <a:t>most</a:t>
            </a:r>
            <a:r>
              <a:rPr lang="en-US" dirty="0">
                <a:ea typeface="ヒラギノ角ゴ Pro W3" charset="0"/>
              </a:rPr>
              <a:t> important when hiring </a:t>
            </a:r>
            <a:r>
              <a:rPr lang="en-US" u="sng" dirty="0">
                <a:ea typeface="ヒラギノ角ゴ Pro W3" charset="0"/>
              </a:rPr>
              <a:t>new</a:t>
            </a:r>
            <a:r>
              <a:rPr lang="en-US" dirty="0">
                <a:ea typeface="ヒラギノ角ゴ Pro W3" charset="0"/>
              </a:rPr>
              <a:t> employees?</a:t>
            </a:r>
          </a:p>
          <a:p>
            <a:pPr eaLnBrk="1" hangingPunct="1">
              <a:spcBef>
                <a:spcPct val="0"/>
              </a:spcBef>
              <a:spcAft>
                <a:spcPct val="30000"/>
              </a:spcAft>
            </a:pPr>
            <a:endParaRPr lang="en-US" dirty="0" smtClean="0">
              <a:ea typeface="ヒラギノ角ゴ Pro W3" charset="0"/>
            </a:endParaRPr>
          </a:p>
          <a:p>
            <a:pPr eaLnBrk="1" hangingPunct="1">
              <a:spcBef>
                <a:spcPct val="0"/>
              </a:spcBef>
              <a:spcAft>
                <a:spcPct val="30000"/>
              </a:spcAft>
            </a:pPr>
            <a:endParaRPr lang="en-US" dirty="0">
              <a:ea typeface="ヒラギノ角ゴ Pro W3" charset="0"/>
            </a:endParaRPr>
          </a:p>
          <a:p>
            <a:pPr eaLnBrk="1" hangingPunct="1">
              <a:spcBef>
                <a:spcPct val="0"/>
              </a:spcBef>
              <a:spcAft>
                <a:spcPct val="30000"/>
              </a:spcAft>
            </a:pPr>
            <a:endParaRPr lang="en-US" dirty="0">
              <a:ea typeface="ヒラギノ角ゴ Pro W3" charset="0"/>
            </a:endParaRPr>
          </a:p>
          <a:p>
            <a:pPr eaLnBrk="1" hangingPunct="1">
              <a:spcBef>
                <a:spcPct val="0"/>
              </a:spcBef>
              <a:spcAft>
                <a:spcPct val="30000"/>
              </a:spcAft>
            </a:pPr>
            <a:endParaRPr lang="en-US" dirty="0">
              <a:ea typeface="ヒラギノ角ゴ Pro W3" charset="0"/>
            </a:endParaRPr>
          </a:p>
          <a:p>
            <a:pPr eaLnBrk="1" hangingPunct="1">
              <a:spcBef>
                <a:spcPct val="0"/>
              </a:spcBef>
              <a:spcAft>
                <a:spcPct val="30000"/>
              </a:spcAft>
            </a:pPr>
            <a:r>
              <a:rPr lang="en-US" dirty="0">
                <a:ea typeface="ヒラギノ角ゴ Pro W3" charset="0"/>
              </a:rPr>
              <a:t>===</a:t>
            </a:r>
          </a:p>
          <a:p>
            <a:pPr eaLnBrk="1" hangingPunct="1">
              <a:spcBef>
                <a:spcPct val="0"/>
              </a:spcBef>
              <a:spcAft>
                <a:spcPct val="30000"/>
              </a:spcAft>
            </a:pPr>
            <a:r>
              <a:rPr lang="en-US" dirty="0">
                <a:ea typeface="ヒラギノ角ゴ Pro W3" charset="0"/>
              </a:rPr>
              <a:t>http://</a:t>
            </a:r>
            <a:r>
              <a:rPr lang="en-US" dirty="0" err="1">
                <a:ea typeface="ヒラギノ角ゴ Pro W3" charset="0"/>
              </a:rPr>
              <a:t>icw.uschamber.com</a:t>
            </a:r>
            <a:r>
              <a:rPr lang="en-US" dirty="0">
                <a:ea typeface="ヒラギノ角ゴ Pro W3" charset="0"/>
              </a:rPr>
              <a:t>/publication/life-21st-century-workforce-national-perspective</a:t>
            </a:r>
          </a:p>
          <a:p>
            <a:pPr eaLnBrk="1" hangingPunct="1">
              <a:spcBef>
                <a:spcPct val="0"/>
              </a:spcBef>
              <a:spcAft>
                <a:spcPct val="30000"/>
              </a:spcAft>
            </a:pPr>
            <a:endParaRPr lang="en-US" dirty="0">
              <a:ea typeface="ヒラギノ角ゴ Pro W3" charset="0"/>
            </a:endParaRPr>
          </a:p>
          <a:p>
            <a:pPr eaLnBrk="1" hangingPunct="1">
              <a:spcBef>
                <a:spcPct val="0"/>
              </a:spcBef>
              <a:spcAft>
                <a:spcPct val="30000"/>
              </a:spcAft>
            </a:pPr>
            <a:r>
              <a:rPr lang="en-US" dirty="0">
                <a:ea typeface="ヒラギノ角ゴ Pro W3" charset="0"/>
              </a:rPr>
              <a:t>Life in the 21st Century Workforce: A National Perspective</a:t>
            </a:r>
          </a:p>
          <a:p>
            <a:pPr eaLnBrk="1" hangingPunct="1">
              <a:spcBef>
                <a:spcPct val="0"/>
              </a:spcBef>
              <a:spcAft>
                <a:spcPct val="30000"/>
              </a:spcAft>
            </a:pPr>
            <a:r>
              <a:rPr lang="en-US" dirty="0">
                <a:ea typeface="ヒラギノ角ゴ Pro W3" charset="0"/>
              </a:rPr>
              <a:t>Posted September 27, 2011</a:t>
            </a: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7" name="Slide Image Placeholder 1"/>
          <p:cNvSpPr>
            <a:spLocks noGrp="1" noRot="1" noChangeAspect="1" noTextEdit="1"/>
          </p:cNvSpPr>
          <p:nvPr>
            <p:ph type="sldImg"/>
          </p:nvPr>
        </p:nvSpPr>
        <p:spPr>
          <a:ln/>
        </p:spPr>
      </p:sp>
      <p:sp>
        <p:nvSpPr>
          <p:cNvPr id="23449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ea typeface="ヒラギノ角ゴ Pro W3" charset="0"/>
              </a:rPr>
              <a:t>Employers want employees that can do </a:t>
            </a:r>
            <a:r>
              <a:rPr lang="en-US" u="sng" dirty="0">
                <a:ea typeface="ヒラギノ角ゴ Pro W3" charset="0"/>
              </a:rPr>
              <a:t>non-routine</a:t>
            </a:r>
            <a:r>
              <a:rPr lang="en-US" dirty="0">
                <a:ea typeface="ヒラギノ角ゴ Pro W3" charset="0"/>
              </a:rPr>
              <a:t> work. They want folks that can identify and solve </a:t>
            </a:r>
            <a:r>
              <a:rPr lang="en-US" u="sng" dirty="0">
                <a:ea typeface="ヒラギノ角ゴ Pro W3" charset="0"/>
              </a:rPr>
              <a:t>new</a:t>
            </a:r>
            <a:r>
              <a:rPr lang="en-US" dirty="0">
                <a:ea typeface="ヒラギノ角ゴ Pro W3" charset="0"/>
              </a:rPr>
              <a:t> problems</a:t>
            </a:r>
            <a:r>
              <a:rPr lang="en-US" dirty="0" smtClean="0">
                <a:ea typeface="ヒラギノ角ゴ Pro W3" charset="0"/>
              </a:rPr>
              <a:t>.  </a:t>
            </a:r>
            <a:endParaRPr lang="en-US" dirty="0">
              <a:ea typeface="ヒラギノ角ゴ Pro W3" charset="0"/>
            </a:endParaRPr>
          </a:p>
          <a:p>
            <a:endParaRPr lang="en-US" dirty="0">
              <a:ea typeface="ヒラギノ角ゴ Pro W3" charset="0"/>
            </a:endParaRPr>
          </a:p>
          <a:p>
            <a:r>
              <a:rPr lang="en-US" dirty="0">
                <a:ea typeface="ヒラギノ角ゴ Pro W3" charset="0"/>
              </a:rPr>
              <a:t>Gone are the jobs that required routine manual labor</a:t>
            </a:r>
            <a:r>
              <a:rPr lang="en-US" dirty="0" smtClean="0">
                <a:ea typeface="ヒラギノ角ゴ Pro W3" charset="0"/>
              </a:rPr>
              <a:t>. </a:t>
            </a:r>
          </a:p>
          <a:p>
            <a:r>
              <a:rPr lang="en-US" dirty="0" smtClean="0">
                <a:ea typeface="ヒラギノ角ゴ Pro W3" charset="0"/>
              </a:rPr>
              <a:t>The computers and robots can take care of that.</a:t>
            </a:r>
            <a:endParaRPr lang="en-US" dirty="0">
              <a:ea typeface="ヒラギノ角ゴ Pro W3" charset="0"/>
            </a:endParaRPr>
          </a:p>
          <a:p>
            <a:endParaRPr lang="en-US" dirty="0">
              <a:ea typeface="ヒラギノ角ゴ Pro W3" charset="0"/>
            </a:endParaRPr>
          </a:p>
          <a:p>
            <a:endParaRPr lang="en-US" dirty="0">
              <a:ea typeface="ヒラギノ角ゴ Pro W3" charset="0"/>
            </a:endParaRPr>
          </a:p>
          <a:p>
            <a:r>
              <a:rPr lang="en-US" dirty="0">
                <a:ea typeface="ヒラギノ角ゴ Pro W3" charset="0"/>
              </a:rPr>
              <a:t>===</a:t>
            </a:r>
          </a:p>
          <a:p>
            <a:endParaRPr lang="en-US" dirty="0">
              <a:ea typeface="ヒラギノ角ゴ Pro W3" charset="0"/>
            </a:endParaRPr>
          </a:p>
          <a:p>
            <a:r>
              <a:rPr lang="en-US" dirty="0">
                <a:ea typeface="ヒラギノ角ゴ Pro W3" charset="0"/>
              </a:rPr>
              <a:t>http://</a:t>
            </a:r>
            <a:r>
              <a:rPr lang="en-US" dirty="0" err="1">
                <a:ea typeface="ヒラギノ角ゴ Pro W3" charset="0"/>
              </a:rPr>
              <a:t>www.oecd.org</a:t>
            </a:r>
            <a:r>
              <a:rPr lang="en-US" dirty="0">
                <a:ea typeface="ヒラギノ角ゴ Pro W3" charset="0"/>
              </a:rPr>
              <a:t>/site/</a:t>
            </a:r>
            <a:r>
              <a:rPr lang="en-US" dirty="0" err="1">
                <a:ea typeface="ヒラギノ角ゴ Pro W3" charset="0"/>
              </a:rPr>
              <a:t>piaac</a:t>
            </a:r>
            <a:r>
              <a:rPr lang="en-US" dirty="0">
                <a:ea typeface="ヒラギノ角ゴ Pro W3" charset="0"/>
              </a:rPr>
              <a:t>/</a:t>
            </a:r>
          </a:p>
          <a:p>
            <a:r>
              <a:rPr lang="en-US" dirty="0">
                <a:ea typeface="ヒラギノ角ゴ Pro W3" charset="0"/>
              </a:rPr>
              <a:t>https://</a:t>
            </a:r>
            <a:r>
              <a:rPr lang="en-US" dirty="0" err="1">
                <a:ea typeface="ヒラギノ角ゴ Pro W3" charset="0"/>
              </a:rPr>
              <a:t>www.oecd.org</a:t>
            </a:r>
            <a:r>
              <a:rPr lang="en-US" dirty="0">
                <a:ea typeface="ヒラギノ角ゴ Pro W3" charset="0"/>
              </a:rPr>
              <a:t>/site/</a:t>
            </a:r>
            <a:r>
              <a:rPr lang="en-US" dirty="0" err="1">
                <a:ea typeface="ヒラギノ角ゴ Pro W3" charset="0"/>
              </a:rPr>
              <a:t>piaac</a:t>
            </a:r>
            <a:r>
              <a:rPr lang="en-US" dirty="0">
                <a:ea typeface="ヒラギノ角ゴ Pro W3" charset="0"/>
              </a:rPr>
              <a:t>/</a:t>
            </a:r>
          </a:p>
          <a:p>
            <a:endParaRPr lang="en-US" dirty="0">
              <a:ea typeface="ヒラギノ角ゴ Pro W3" charset="0"/>
            </a:endParaRPr>
          </a:p>
          <a:p>
            <a:r>
              <a:rPr lang="en-US" dirty="0">
                <a:ea typeface="ヒラギノ角ゴ Pro W3" charset="0"/>
              </a:rPr>
              <a:t>-----</a:t>
            </a:r>
          </a:p>
          <a:p>
            <a:endParaRPr lang="en-US" dirty="0">
              <a:ea typeface="ヒラギノ角ゴ Pro W3" charset="0"/>
            </a:endParaRPr>
          </a:p>
          <a:p>
            <a:r>
              <a:rPr lang="en-US" dirty="0">
                <a:ea typeface="ヒラギノ角ゴ Pro W3" charset="0"/>
              </a:rPr>
              <a:t>OECD Skills Outlook 2013</a:t>
            </a:r>
          </a:p>
          <a:p>
            <a:endParaRPr lang="en-US" dirty="0">
              <a:ea typeface="ヒラギノ角ゴ Pro W3" charset="0"/>
            </a:endParaRPr>
          </a:p>
          <a:p>
            <a:r>
              <a:rPr lang="en-US" dirty="0">
                <a:ea typeface="ヒラギノ角ゴ Pro W3" charset="0"/>
              </a:rPr>
              <a:t>http://</a:t>
            </a:r>
            <a:r>
              <a:rPr lang="en-US" dirty="0" err="1">
                <a:ea typeface="ヒラギノ角ゴ Pro W3" charset="0"/>
              </a:rPr>
              <a:t>skills.oecd.org</a:t>
            </a:r>
            <a:r>
              <a:rPr lang="en-US" dirty="0">
                <a:ea typeface="ヒラギノ角ゴ Pro W3" charset="0"/>
              </a:rPr>
              <a:t>/</a:t>
            </a:r>
            <a:r>
              <a:rPr lang="en-US" dirty="0" err="1">
                <a:ea typeface="ヒラギノ角ゴ Pro W3" charset="0"/>
              </a:rPr>
              <a:t>skillsoutlook.html</a:t>
            </a:r>
            <a:endParaRPr lang="en-US" dirty="0">
              <a:ea typeface="ヒラギノ角ゴ Pro W3" charset="0"/>
            </a:endParaRPr>
          </a:p>
          <a:p>
            <a:r>
              <a:rPr lang="en-US" dirty="0">
                <a:ea typeface="ヒラギノ角ゴ Pro W3" charset="0"/>
              </a:rPr>
              <a:t>First Results from the Survey of Adult Skills</a:t>
            </a:r>
          </a:p>
          <a:p>
            <a:r>
              <a:rPr lang="en-US" dirty="0">
                <a:ea typeface="ヒラギノ角ゴ Pro W3" charset="0"/>
              </a:rPr>
              <a:t>OECD_Skills_Outlook_2013.pdf</a:t>
            </a:r>
          </a:p>
          <a:p>
            <a:endParaRPr lang="en-US" dirty="0">
              <a:ea typeface="ヒラギノ角ゴ Pro W3" charset="0"/>
            </a:endParaRPr>
          </a:p>
          <a:p>
            <a:r>
              <a:rPr lang="en-US" dirty="0">
                <a:ea typeface="ヒラギノ角ゴ Pro W3" charset="0"/>
              </a:rPr>
              <a:t>Key Findings</a:t>
            </a:r>
          </a:p>
          <a:p>
            <a:r>
              <a:rPr lang="en-US" dirty="0">
                <a:ea typeface="ヒラギノ角ゴ Pro W3" charset="0"/>
              </a:rPr>
              <a:t>SkillsOutlook_2013_KeyFindings.pdf</a:t>
            </a:r>
          </a:p>
          <a:p>
            <a:endParaRPr lang="en-US" dirty="0">
              <a:ea typeface="ヒラギノ角ゴ Pro W3" charset="0"/>
            </a:endParaRPr>
          </a:p>
          <a:p>
            <a:r>
              <a:rPr lang="en-US" dirty="0">
                <a:ea typeface="ヒラギノ角ゴ Pro W3" charset="0"/>
              </a:rPr>
              <a:t>Summary</a:t>
            </a:r>
          </a:p>
          <a:p>
            <a:r>
              <a:rPr lang="en-US" dirty="0">
                <a:ea typeface="ヒラギノ角ゴ Pro W3" charset="0"/>
              </a:rPr>
              <a:t>9789264204256-sum-en.pdf</a:t>
            </a:r>
          </a:p>
          <a:p>
            <a:endParaRPr lang="en-US" dirty="0">
              <a:ea typeface="ヒラギノ角ゴ Pro W3" charset="0"/>
            </a:endParaRPr>
          </a:p>
          <a:p>
            <a:endParaRPr lang="en-US" dirty="0">
              <a:ea typeface="ヒラギノ角ゴ Pro W3" charset="0"/>
            </a:endParaRPr>
          </a:p>
          <a:p>
            <a:endParaRPr lang="en-US" dirty="0">
              <a:ea typeface="ヒラギノ角ゴ Pro W3" charset="0"/>
            </a:endParaRPr>
          </a:p>
          <a:p>
            <a:r>
              <a:rPr lang="en-US" dirty="0">
                <a:ea typeface="ヒラギノ角ゴ Pro W3" charset="0"/>
              </a:rPr>
              <a:t>-----</a:t>
            </a:r>
          </a:p>
          <a:p>
            <a:endParaRPr lang="en-US" dirty="0">
              <a:ea typeface="ヒラギノ角ゴ Pro W3" charset="0"/>
            </a:endParaRPr>
          </a:p>
          <a:p>
            <a:r>
              <a:rPr lang="en-US" dirty="0">
                <a:ea typeface="ヒラギノ角ゴ Pro W3" charset="0"/>
              </a:rPr>
              <a:t>PIAAC Results Released</a:t>
            </a:r>
          </a:p>
          <a:p>
            <a:r>
              <a:rPr lang="en-US" dirty="0">
                <a:ea typeface="ヒラギノ角ゴ Pro W3" charset="0"/>
              </a:rPr>
              <a:t>On Oct. 8, 2013, the Organization for Economic Cooperation and Development (OECD) released the results of the Program for International Assessment of Adult Competencies, (PIAAC). This direct assessment was conducted with nationally representative samples from 23 countries from adults ages 16 through 65. It is an international household survey to assess the cognitive and workplace skills needed for success in the 21st-century global economy. The results are designed to help public, private, educational, and philanthropic sectors work with a shared language and set of benchmarks to enhance cooperation around the development and implementation of economic, education, and social policies that strengthen adult skills. The survey is intended to be administered every 10 years, making this a baseline report to set benchmarks against which countries and sectors can measure their improvement efforts. Multiple reports, datasets, and several data tools were released with the results, including:</a:t>
            </a:r>
          </a:p>
          <a:p>
            <a:endParaRPr lang="en-US" dirty="0">
              <a:ea typeface="ヒラギノ角ゴ Pro W3" charset="0"/>
            </a:endParaRPr>
          </a:p>
          <a:p>
            <a:r>
              <a:rPr lang="en-US" dirty="0">
                <a:ea typeface="ヒラギノ角ゴ Pro W3" charset="0"/>
              </a:rPr>
              <a:t>    The OECD Skills Outlook 2013: First Results from the Survey of Adult Skills, a freely available book in PDF form;</a:t>
            </a:r>
          </a:p>
          <a:p>
            <a:r>
              <a:rPr lang="en-US" dirty="0">
                <a:ea typeface="ヒラギノ角ゴ Pro W3" charset="0"/>
              </a:rPr>
              <a:t>    a summary, Skilled for Life? Key Findings;</a:t>
            </a:r>
          </a:p>
          <a:p>
            <a:r>
              <a:rPr lang="en-US" dirty="0">
                <a:ea typeface="ヒラギノ角ゴ Pro W3" charset="0"/>
              </a:rPr>
              <a:t>    a brief U.S. report, Survey of Adult Skills, First Results: United States; and</a:t>
            </a:r>
          </a:p>
          <a:p>
            <a:r>
              <a:rPr lang="en-US" dirty="0">
                <a:ea typeface="ヒラギノ角ゴ Pro W3" charset="0"/>
              </a:rPr>
              <a:t>    a report from the U.S. Department of Education</a:t>
            </a:r>
            <a:r>
              <a:rPr lang="ja-JP" altLang="en-US" dirty="0">
                <a:ea typeface="ヒラギノ角ゴ Pro W3" charset="0"/>
              </a:rPr>
              <a:t>’</a:t>
            </a:r>
            <a:r>
              <a:rPr lang="en-US" altLang="ja-JP" dirty="0">
                <a:ea typeface="ヒラギノ角ゴ Pro W3" charset="0"/>
              </a:rPr>
              <a:t>s National Center for Educational Statistics, Literacy, Numeracy, and Problem Solving in Technology-Rich Environments Among U.S. Adults: Results from the Program for the International Assessment of Adult Competencies 2012: First Look, was published on Oct. 18, once the U.S. federal government was re-opened. This report highlights the U.S. performance in the international data and unique U.S. demographic characteristics. </a:t>
            </a:r>
          </a:p>
          <a:p>
            <a:endParaRPr lang="en-US" dirty="0">
              <a:ea typeface="ヒラギノ角ゴ Pro W3" charset="0"/>
            </a:endParaRPr>
          </a:p>
          <a:p>
            <a:r>
              <a:rPr lang="en-US" dirty="0">
                <a:ea typeface="ヒラギノ角ゴ Pro W3" charset="0"/>
              </a:rPr>
              <a:t>On Nov. 12, 2013, the OECD-authored report, Time for the United States to Reskill? What the Survey of Adult Skills Says, will be released. This report was funded by OVAE to offer a more detailed profile of low-skilled adults in the U.S. It will also identify policy implications and offer broad policy recommendations for the U.S.</a:t>
            </a:r>
          </a:p>
          <a:p>
            <a:r>
              <a:rPr lang="en-US" dirty="0">
                <a:ea typeface="ヒラギノ角ゴ Pro W3" charset="0"/>
              </a:rPr>
              <a:t>Links to all of these resources, as well as events and press coverage, may be found at </a:t>
            </a:r>
            <a:r>
              <a:rPr lang="en-US" dirty="0" err="1">
                <a:ea typeface="ヒラギノ角ゴ Pro W3" charset="0"/>
              </a:rPr>
              <a:t>www.piaacgateway.com</a:t>
            </a:r>
            <a:r>
              <a:rPr lang="en-US" dirty="0">
                <a:ea typeface="ヒラギノ角ゴ Pro W3" charset="0"/>
              </a:rPr>
              <a:t>.</a:t>
            </a:r>
          </a:p>
          <a:p>
            <a:r>
              <a:rPr lang="en-US" dirty="0">
                <a:ea typeface="ヒラギノ角ゴ Pro W3" charset="0"/>
              </a:rPr>
              <a:t>This article relies heavily on data included in the NCES </a:t>
            </a:r>
            <a:r>
              <a:rPr lang="ja-JP" altLang="en-US" dirty="0">
                <a:ea typeface="ヒラギノ角ゴ Pro W3" charset="0"/>
              </a:rPr>
              <a:t>“</a:t>
            </a:r>
            <a:r>
              <a:rPr lang="en-US" altLang="ja-JP" dirty="0">
                <a:ea typeface="ヒラギノ角ゴ Pro W3" charset="0"/>
              </a:rPr>
              <a:t>First Look</a:t>
            </a:r>
            <a:r>
              <a:rPr lang="ja-JP" altLang="en-US" dirty="0">
                <a:ea typeface="ヒラギノ角ゴ Pro W3" charset="0"/>
              </a:rPr>
              <a:t>”</a:t>
            </a:r>
            <a:r>
              <a:rPr lang="en-US" altLang="ja-JP" dirty="0">
                <a:ea typeface="ヒラギノ角ゴ Pro W3" charset="0"/>
              </a:rPr>
              <a:t> report. Further analysis of the PIAAC data will appear in future issues of OVAE Connection.</a:t>
            </a:r>
          </a:p>
          <a:p>
            <a:r>
              <a:rPr lang="en-US" dirty="0">
                <a:ea typeface="ヒラギノ角ゴ Pro W3" charset="0"/>
              </a:rPr>
              <a:t>The Survey</a:t>
            </a:r>
          </a:p>
          <a:p>
            <a:r>
              <a:rPr lang="en-US" dirty="0">
                <a:ea typeface="ヒラギノ角ゴ Pro W3" charset="0"/>
              </a:rPr>
              <a:t>The PIAAC assessment focuses on the working-age adult population, and measures cognitive and workplace skills necessary for successful participation in the 21st century society and global economy. In the U.S., as in all of the countries participating, 5,000 individuals were surveyed to create a nationally representative dataset. An additional 5,000 people will be surveyed for a supplement that will be added to the data set in 2015.</a:t>
            </a:r>
          </a:p>
          <a:p>
            <a:r>
              <a:rPr lang="en-US" dirty="0">
                <a:ea typeface="ヒラギノ角ゴ Pro W3" charset="0"/>
              </a:rPr>
              <a:t>Drawing from a rich background questionnaire, the PIAAC measures relationships among respondents</a:t>
            </a:r>
            <a:r>
              <a:rPr lang="ja-JP" altLang="en-US" dirty="0">
                <a:ea typeface="ヒラギノ角ゴ Pro W3" charset="0"/>
              </a:rPr>
              <a:t>’</a:t>
            </a:r>
            <a:r>
              <a:rPr lang="en-US" altLang="ja-JP" dirty="0">
                <a:ea typeface="ヒラギノ角ゴ Pro W3" charset="0"/>
              </a:rPr>
              <a:t> educational background, parental educational attainment, work history and skills, occupational attainment, use of information and communications technology, and cognitive skills in the domains of literacy, numeracy, and problem solving in technology-rich environments.</a:t>
            </a:r>
          </a:p>
          <a:p>
            <a:r>
              <a:rPr lang="en-US" dirty="0">
                <a:ea typeface="ヒラギノ角ゴ Pro W3" charset="0"/>
              </a:rPr>
              <a:t>Findings are presented in the First Look report as country averages, and tables are used to place countries</a:t>
            </a:r>
            <a:r>
              <a:rPr lang="ja-JP" altLang="en-US" dirty="0">
                <a:ea typeface="ヒラギノ角ゴ Pro W3" charset="0"/>
              </a:rPr>
              <a:t>’</a:t>
            </a:r>
            <a:r>
              <a:rPr lang="en-US" altLang="ja-JP" dirty="0">
                <a:ea typeface="ヒラギノ角ゴ Pro W3" charset="0"/>
              </a:rPr>
              <a:t> performances above, at, or below the international average. Within each domain, performance is also reported as a percentage of the population that performs in five levels of proficiency: Below Level 1, Level 1, Level 2, Level 3, and combined Levels 4/5, Level descriptors can be found in the First Look report in Exhibit B-1 for literacy, B-3 for numeracy, and B-5 for problem-solving in a technology-rich environment. Performance below Level 2 is considered </a:t>
            </a:r>
            <a:r>
              <a:rPr lang="ja-JP" altLang="en-US" dirty="0">
                <a:ea typeface="ヒラギノ角ゴ Pro W3" charset="0"/>
              </a:rPr>
              <a:t>“</a:t>
            </a:r>
            <a:r>
              <a:rPr lang="en-US" altLang="ja-JP" dirty="0">
                <a:ea typeface="ヒラギノ角ゴ Pro W3" charset="0"/>
              </a:rPr>
              <a:t>weak</a:t>
            </a:r>
            <a:r>
              <a:rPr lang="ja-JP" altLang="en-US" dirty="0">
                <a:ea typeface="ヒラギノ角ゴ Pro W3" charset="0"/>
              </a:rPr>
              <a:t>”</a:t>
            </a:r>
            <a:r>
              <a:rPr lang="en-US" altLang="ja-JP" dirty="0">
                <a:ea typeface="ヒラギノ角ゴ Pro W3" charset="0"/>
              </a:rPr>
              <a:t> or </a:t>
            </a:r>
            <a:r>
              <a:rPr lang="ja-JP" altLang="en-US" dirty="0">
                <a:ea typeface="ヒラギノ角ゴ Pro W3" charset="0"/>
              </a:rPr>
              <a:t>“</a:t>
            </a:r>
            <a:r>
              <a:rPr lang="en-US" altLang="ja-JP" dirty="0">
                <a:ea typeface="ヒラギノ角ゴ Pro W3" charset="0"/>
              </a:rPr>
              <a:t>low.</a:t>
            </a:r>
            <a:r>
              <a:rPr lang="ja-JP" altLang="en-US" dirty="0">
                <a:ea typeface="ヒラギノ角ゴ Pro W3" charset="0"/>
              </a:rPr>
              <a:t>”</a:t>
            </a:r>
            <a:endParaRPr lang="en-US" altLang="ja-JP" dirty="0">
              <a:ea typeface="ヒラギノ角ゴ Pro W3" charset="0"/>
            </a:endParaRPr>
          </a:p>
          <a:p>
            <a:r>
              <a:rPr lang="en-US" dirty="0">
                <a:ea typeface="ヒラギノ角ゴ Pro W3" charset="0"/>
              </a:rPr>
              <a:t>The assessment is unique in that it is the first international literacy survey that is both adaptive and administered on a laptop computer. Given as a household survey, respondents were allowed to choose whether to take the assessment on a laptop or with pencil and paper. In the U.S., nearly 80 percent of respondents completed the survey on the computer, which means that they passed an initial screening test on basic computer use and navigation.</a:t>
            </a:r>
          </a:p>
          <a:p>
            <a:r>
              <a:rPr lang="en-US" dirty="0">
                <a:ea typeface="ヒラギノ角ゴ Pro W3" charset="0"/>
              </a:rPr>
              <a:t>The direct measure of cognitive and workplace skills in this study creates a much more nuanced perspective on skills than the more commonly reported measure of educational attainment. For example, the attainment category of </a:t>
            </a:r>
            <a:r>
              <a:rPr lang="ja-JP" altLang="en-US" dirty="0">
                <a:ea typeface="ヒラギノ角ゴ Pro W3" charset="0"/>
              </a:rPr>
              <a:t>“</a:t>
            </a:r>
            <a:r>
              <a:rPr lang="en-US" altLang="ja-JP" dirty="0">
                <a:ea typeface="ヒラギノ角ゴ Pro W3" charset="0"/>
              </a:rPr>
              <a:t>some college,</a:t>
            </a:r>
            <a:r>
              <a:rPr lang="ja-JP" altLang="en-US" dirty="0">
                <a:ea typeface="ヒラギノ角ゴ Pro W3" charset="0"/>
              </a:rPr>
              <a:t>”</a:t>
            </a:r>
            <a:r>
              <a:rPr lang="en-US" altLang="ja-JP" dirty="0">
                <a:ea typeface="ヒラギノ角ゴ Pro W3" charset="0"/>
              </a:rPr>
              <a:t> which appears on many surveys of adult skills, says very little about the knowledge, skills, and abilities of an individual, and is rarely accompanied by information on the courses taken, training completed, and skills gained. Having more information about skills, including where they are learned and how they are used, as this survey provides, will inform educators, workforce development stakeholders, human resource personnel, employers, and policymakers about the mechanisms that are effective in increasing the skill and talent inventory in regions, sectors, and across the country.</a:t>
            </a:r>
          </a:p>
          <a:p>
            <a:r>
              <a:rPr lang="en-US" dirty="0">
                <a:ea typeface="ヒラギノ角ゴ Pro W3" charset="0"/>
              </a:rPr>
              <a:t>Key Findings</a:t>
            </a:r>
          </a:p>
          <a:p>
            <a:r>
              <a:rPr lang="en-US" dirty="0">
                <a:ea typeface="ヒラギノ角ゴ Pro W3" charset="0"/>
              </a:rPr>
              <a:t>On three domains (literacy, numeracy, and problem-solving in a technology-rich environment) the U.S. average performance is significantly lower than the international average. Within domains, the U.S. profile shows a large portion of adults with skills below Level 2, and small percentages of adults with strong skills in the upper level.</a:t>
            </a:r>
          </a:p>
          <a:p>
            <a:r>
              <a:rPr lang="en-US" dirty="0">
                <a:ea typeface="ヒラギノ角ゴ Pro W3" charset="0"/>
              </a:rPr>
              <a:t>In the literacy domain, the U.S. average percentile performance is 270; the international average is 273. Within the domain, the U.S. profile shows 4 percent at Below Level 1, 14 percent at Level 1, 34 percent at Level 2, 36 percent at Level 3, and 12 percent at the combined Level 4/5. The U.S. has an equivalent percentage of adults in the highest level as the international average, 12 percent (see First Look, Figure 2A).</a:t>
            </a:r>
          </a:p>
          <a:p>
            <a:r>
              <a:rPr lang="en-US" dirty="0">
                <a:ea typeface="ヒラギノ角ゴ Pro W3" charset="0"/>
              </a:rPr>
              <a:t>In the numeracy domain, the U.S. average performance is 253; the international average is 269. Within the domain, the U.S. profile shows 10 percent at Below Level 1, 20 percent at Level 1, 34 percent at Level 2, 27 percent at Level 3, and 9 percent at the combined Level 4/5. The U.S. has a lower percentage of adults in the highest level than the international average, which is 12 percent (see First Look, Figure 2B).</a:t>
            </a:r>
          </a:p>
          <a:p>
            <a:r>
              <a:rPr lang="en-US" dirty="0">
                <a:ea typeface="ヒラギノ角ゴ Pro W3" charset="0"/>
              </a:rPr>
              <a:t>In problem-solving in a technology-rich environment, the U.S. average performance is 277; the international average is 283. Within the domain, which reports only four levels, the U.S. profile shows 20 percent at Below Level 1, 41 percent at Level 1, 33 percent at Level 2, and 6 percent at Level 3. The U.S. has a lower percentage of adults in the highest level than the international average, which is 8 percent (see First Look, Figure 2C).</a:t>
            </a:r>
          </a:p>
          <a:p>
            <a:r>
              <a:rPr lang="en-US" dirty="0">
                <a:ea typeface="ヒラギノ角ゴ Pro W3" charset="0"/>
              </a:rPr>
              <a:t>The PIAAC item framework is aligned to previous international literacy assessments, allowing trend analysis for the past 20 years. The First Look report shows that the average U.S. literacy score for adults on the PIAAC is not significantly lower than it was in 2003-08 as reported on the International Adult Literacy Survey (IALS), but is lower than the average score was in 1994-98 as reported on the Adult Literacy and </a:t>
            </a:r>
            <a:r>
              <a:rPr lang="en-US" dirty="0" err="1">
                <a:ea typeface="ヒラギノ角ゴ Pro W3" charset="0"/>
              </a:rPr>
              <a:t>Lifeskills</a:t>
            </a:r>
            <a:r>
              <a:rPr lang="en-US" dirty="0">
                <a:ea typeface="ヒラギノ角ゴ Pro W3" charset="0"/>
              </a:rPr>
              <a:t> Survey (ALL) (Tables 1-A and 1-B). The average U.S. numeracy score on the PIAAC is lower than it was in 2003-08 as reported in the IALS.</a:t>
            </a:r>
          </a:p>
          <a:p>
            <a:r>
              <a:rPr lang="en-US" dirty="0">
                <a:ea typeface="ヒラギノ角ゴ Pro W3" charset="0"/>
              </a:rPr>
              <a:t>Implications</a:t>
            </a:r>
          </a:p>
          <a:p>
            <a:r>
              <a:rPr lang="en-US" dirty="0">
                <a:ea typeface="ヒラギノ角ゴ Pro W3" charset="0"/>
              </a:rPr>
              <a:t>These survey findings show that the U.S. has significant basic skill weaknesses within the adult working-age population in comparison to other industrialized countries. This skill profile has negative implications for the growth and strength of the U.S. economy and middle class. Although two-thirds of the low-skilled respondents in the U.S. sample are employed, they are not employed in jobs with high wages.</a:t>
            </a:r>
          </a:p>
          <a:p>
            <a:r>
              <a:rPr lang="en-US" dirty="0">
                <a:ea typeface="ヒラギノ角ゴ Pro W3" charset="0"/>
              </a:rPr>
              <a:t>The findings show that work tasks influence skills. Adults who report frequently using literacy, numeracy, and problem-solving skills in their daily work routines have greater proficiencies in those skills. The reverse is also shown in the data: Workers in low-skilled jobs may have fewer opportunities to use and enhance their skills (see First Look, Figures 8 A, B, and C).</a:t>
            </a:r>
          </a:p>
          <a:p>
            <a:r>
              <a:rPr lang="en-US" dirty="0">
                <a:ea typeface="ヒラギノ角ゴ Pro W3" charset="0"/>
              </a:rPr>
              <a:t>Weak skills have implications for civic life as well, as has been demonstrated in previous surveys of adult literacy. Adults with weak skills are less likely to vote or volunteer in their communities, and more likely to suffer poor health. In fact, adults with low skills are four times more likely to report </a:t>
            </a:r>
            <a:r>
              <a:rPr lang="ja-JP" altLang="en-US" dirty="0">
                <a:ea typeface="ヒラギノ角ゴ Pro W3" charset="0"/>
              </a:rPr>
              <a:t>“</a:t>
            </a:r>
            <a:r>
              <a:rPr lang="en-US" altLang="ja-JP" dirty="0">
                <a:ea typeface="ヒラギノ角ゴ Pro W3" charset="0"/>
              </a:rPr>
              <a:t>fair</a:t>
            </a:r>
            <a:r>
              <a:rPr lang="ja-JP" altLang="en-US" dirty="0">
                <a:ea typeface="ヒラギノ角ゴ Pro W3" charset="0"/>
              </a:rPr>
              <a:t>”</a:t>
            </a:r>
            <a:r>
              <a:rPr lang="en-US" altLang="ja-JP" dirty="0">
                <a:ea typeface="ヒラギノ角ゴ Pro W3" charset="0"/>
              </a:rPr>
              <a:t> or </a:t>
            </a:r>
            <a:r>
              <a:rPr lang="ja-JP" altLang="en-US" dirty="0">
                <a:ea typeface="ヒラギノ角ゴ Pro W3" charset="0"/>
              </a:rPr>
              <a:t>“</a:t>
            </a:r>
            <a:r>
              <a:rPr lang="en-US" altLang="ja-JP" dirty="0">
                <a:ea typeface="ヒラギノ角ゴ Pro W3" charset="0"/>
              </a:rPr>
              <a:t>poor</a:t>
            </a:r>
            <a:r>
              <a:rPr lang="ja-JP" altLang="en-US" dirty="0">
                <a:ea typeface="ヒラギノ角ゴ Pro W3" charset="0"/>
              </a:rPr>
              <a:t>”</a:t>
            </a:r>
            <a:r>
              <a:rPr lang="en-US" altLang="ja-JP" dirty="0">
                <a:ea typeface="ヒラギノ角ゴ Pro W3" charset="0"/>
              </a:rPr>
              <a:t> health than those with strong skills (see First Look, Figures 10 A, B, and C). This relationship is twice as strong as the international average.</a:t>
            </a:r>
          </a:p>
          <a:p>
            <a:r>
              <a:rPr lang="en-US" dirty="0">
                <a:ea typeface="ヒラギノ角ゴ Pro W3" charset="0"/>
              </a:rPr>
              <a:t>Moreover, a concerning trend emerges in this data set. Unlike most other countries surveyed, in the U.S., younger cohorts</a:t>
            </a:r>
            <a:r>
              <a:rPr lang="ja-JP" altLang="en-US" dirty="0">
                <a:ea typeface="ヒラギノ角ゴ Pro W3" charset="0"/>
              </a:rPr>
              <a:t>’</a:t>
            </a:r>
            <a:r>
              <a:rPr lang="en-US" altLang="ja-JP" dirty="0">
                <a:ea typeface="ヒラギノ角ゴ Pro W3" charset="0"/>
              </a:rPr>
              <a:t> skills are not surpassing the older cohorts</a:t>
            </a:r>
            <a:r>
              <a:rPr lang="ja-JP" altLang="en-US" dirty="0">
                <a:ea typeface="ヒラギノ角ゴ Pro W3" charset="0"/>
              </a:rPr>
              <a:t>’</a:t>
            </a:r>
            <a:r>
              <a:rPr lang="en-US" altLang="ja-JP" dirty="0">
                <a:ea typeface="ヒラギノ角ゴ Pro W3" charset="0"/>
              </a:rPr>
              <a:t> skills. This has serious implications for the future of our workforce and underscores the need for continuing education and training.</a:t>
            </a:r>
          </a:p>
          <a:p>
            <a:endParaRPr lang="en-US" dirty="0">
              <a:ea typeface="ヒラギノ角ゴ Pro W3" charset="0"/>
            </a:endParaRPr>
          </a:p>
        </p:txBody>
      </p:sp>
      <p:sp>
        <p:nvSpPr>
          <p:cNvPr id="23449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3D877509-1BBC-0742-B540-F8C2B5A4B6AE}" type="slidenum">
              <a:rPr lang="en-US" sz="1300"/>
              <a:pPr/>
              <a:t>72</a:t>
            </a:fld>
            <a:endParaRPr lang="en-US" sz="130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3" name="Rectangle 7"/>
          <p:cNvSpPr txBox="1">
            <a:spLocks noGrp="1" noChangeArrowheads="1"/>
          </p:cNvSpPr>
          <p:nvPr/>
        </p:nvSpPr>
        <p:spPr bwMode="auto">
          <a:xfrm>
            <a:off x="4144963" y="9121775"/>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0E99DBF8-CB01-6044-89C4-06727187E9B2}" type="slidenum">
              <a:rPr lang="en-US" sz="1300"/>
              <a:pPr algn="r"/>
              <a:t>73</a:t>
            </a:fld>
            <a:endParaRPr lang="en-US" sz="1300"/>
          </a:p>
        </p:txBody>
      </p:sp>
      <p:sp>
        <p:nvSpPr>
          <p:cNvPr id="248834" name="Rectangle 2"/>
          <p:cNvSpPr>
            <a:spLocks noGrp="1" noRot="1" noChangeAspect="1" noChangeArrowheads="1" noTextEdit="1"/>
          </p:cNvSpPr>
          <p:nvPr>
            <p:ph type="sldImg"/>
          </p:nvPr>
        </p:nvSpPr>
        <p:spPr>
          <a:solidFill>
            <a:srgbClr val="FFFFFF"/>
          </a:solidFill>
          <a:ln/>
        </p:spPr>
      </p:sp>
      <p:sp>
        <p:nvSpPr>
          <p:cNvPr id="248835" name="Rectangle 3"/>
          <p:cNvSpPr>
            <a:spLocks noGrp="1" noChangeArrowheads="1"/>
          </p:cNvSpPr>
          <p:nvPr>
            <p:ph type="body" idx="1"/>
          </p:nvPr>
        </p:nvSpPr>
        <p:spPr>
          <a:xfrm>
            <a:off x="893763" y="4560888"/>
            <a:ext cx="5689600" cy="4319587"/>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ea typeface="ヒラギノ角ゴ Pro W3" charset="0"/>
              </a:rPr>
              <a:t>If you read the front page of the newspaper you might still believe this.</a:t>
            </a:r>
          </a:p>
          <a:p>
            <a:pPr eaLnBrk="1" hangingPunct="1"/>
            <a:endParaRPr lang="en-US" dirty="0">
              <a:ea typeface="ヒラギノ角ゴ Pro W3" charset="0"/>
            </a:endParaRPr>
          </a:p>
          <a:p>
            <a:pPr eaLnBrk="1" hangingPunct="1"/>
            <a:r>
              <a:rPr lang="en-US" dirty="0">
                <a:ea typeface="ヒラギノ角ゴ Pro W3" charset="0"/>
              </a:rPr>
              <a:t>But if you read the Business section like I do …</a:t>
            </a: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1" name="Slide Image Placeholder 1"/>
          <p:cNvSpPr>
            <a:spLocks noGrp="1" noRot="1" noChangeAspect="1" noTextEdit="1"/>
          </p:cNvSpPr>
          <p:nvPr>
            <p:ph type="sldImg"/>
          </p:nvPr>
        </p:nvSpPr>
        <p:spPr>
          <a:ln/>
        </p:spPr>
      </p:sp>
      <p:sp>
        <p:nvSpPr>
          <p:cNvPr id="25088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ea typeface="ヒラギノ角ゴ Pro W3" charset="0"/>
              </a:rPr>
              <a:t>… you will find that times have changed -- and the manufacturing is coming back home.</a:t>
            </a:r>
          </a:p>
          <a:p>
            <a:endParaRPr lang="en-US" dirty="0">
              <a:ea typeface="ヒラギノ角ゴ Pro W3" charset="0"/>
            </a:endParaRPr>
          </a:p>
          <a:p>
            <a:endParaRPr lang="en-US" dirty="0">
              <a:ea typeface="ヒラギノ角ゴ Pro W3" charset="0"/>
            </a:endParaRPr>
          </a:p>
          <a:p>
            <a:r>
              <a:rPr lang="en-US" dirty="0">
                <a:ea typeface="ヒラギノ角ゴ Pro W3" charset="0"/>
              </a:rPr>
              <a:t>=====</a:t>
            </a:r>
          </a:p>
          <a:p>
            <a:endParaRPr lang="en-US" dirty="0">
              <a:ea typeface="ヒラギノ角ゴ Pro W3" charset="0"/>
            </a:endParaRPr>
          </a:p>
          <a:p>
            <a:r>
              <a:rPr lang="en-US" dirty="0">
                <a:ea typeface="ヒラギノ角ゴ Pro W3" charset="0"/>
              </a:rPr>
              <a:t>http://</a:t>
            </a:r>
            <a:r>
              <a:rPr lang="en-US" dirty="0" err="1">
                <a:ea typeface="ヒラギノ角ゴ Pro W3" charset="0"/>
              </a:rPr>
              <a:t>www.forbes.com</a:t>
            </a:r>
            <a:r>
              <a:rPr lang="en-US" dirty="0">
                <a:ea typeface="ヒラギノ角ゴ Pro W3" charset="0"/>
              </a:rPr>
              <a:t>/sites/singularity/2012/07/23/the-end-of-</a:t>
            </a:r>
            <a:r>
              <a:rPr lang="en-US" dirty="0" err="1">
                <a:ea typeface="ヒラギノ角ゴ Pro W3" charset="0"/>
              </a:rPr>
              <a:t>chinese</a:t>
            </a:r>
            <a:r>
              <a:rPr lang="en-US" dirty="0">
                <a:ea typeface="ヒラギノ角ゴ Pro W3" charset="0"/>
              </a:rPr>
              <a:t>-manufacturing-and-rebirth-of-u-s-industry/</a:t>
            </a:r>
          </a:p>
          <a:p>
            <a:r>
              <a:rPr lang="en-US" dirty="0">
                <a:ea typeface="ヒラギノ角ゴ Pro W3" charset="0"/>
              </a:rPr>
              <a:t>The End of Chinese Manufacturing and Rebirth of U.S. Industry</a:t>
            </a:r>
          </a:p>
        </p:txBody>
      </p:sp>
      <p:sp>
        <p:nvSpPr>
          <p:cNvPr id="25088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E97305FF-18DC-E743-8C37-991E1A546656}" type="slidenum">
              <a:rPr lang="en-US" sz="1300"/>
              <a:pPr/>
              <a:t>74</a:t>
            </a:fld>
            <a:endParaRPr lang="en-US" sz="1300"/>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29" name="Slide Image Placeholder 1"/>
          <p:cNvSpPr>
            <a:spLocks noGrp="1" noRot="1" noChangeAspect="1" noTextEdit="1"/>
          </p:cNvSpPr>
          <p:nvPr>
            <p:ph type="sldImg"/>
          </p:nvPr>
        </p:nvSpPr>
        <p:spPr>
          <a:ln/>
        </p:spPr>
      </p:sp>
      <p:sp>
        <p:nvSpPr>
          <p:cNvPr id="25293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ea typeface="ヒラギノ角ゴ Pro W3" charset="0"/>
              </a:rPr>
              <a:t>People don</a:t>
            </a:r>
            <a:r>
              <a:rPr lang="ja-JP" altLang="en-US" dirty="0">
                <a:ea typeface="ヒラギノ角ゴ Pro W3" charset="0"/>
              </a:rPr>
              <a:t>’</a:t>
            </a:r>
            <a:r>
              <a:rPr lang="en-US" altLang="ja-JP" dirty="0">
                <a:ea typeface="ヒラギノ角ゴ Pro W3" charset="0"/>
              </a:rPr>
              <a:t>t believe me when I tell them that </a:t>
            </a:r>
            <a:r>
              <a:rPr lang="en-US" altLang="ja-JP" u="sng" dirty="0">
                <a:ea typeface="ヒラギノ角ゴ Pro W3" charset="0"/>
              </a:rPr>
              <a:t>Chinese</a:t>
            </a:r>
            <a:r>
              <a:rPr lang="en-US" altLang="ja-JP" dirty="0">
                <a:ea typeface="ヒラギノ角ゴ Pro W3" charset="0"/>
              </a:rPr>
              <a:t> companies have moved some of their manufacturing to </a:t>
            </a:r>
            <a:r>
              <a:rPr lang="en-US" altLang="ja-JP" u="sng" dirty="0">
                <a:ea typeface="ヒラギノ角ゴ Pro W3" charset="0"/>
              </a:rPr>
              <a:t>North Carolina</a:t>
            </a:r>
            <a:r>
              <a:rPr lang="en-US" altLang="ja-JP" dirty="0">
                <a:ea typeface="ヒラギノ角ゴ Pro W3" charset="0"/>
              </a:rPr>
              <a:t>.</a:t>
            </a:r>
          </a:p>
          <a:p>
            <a:endParaRPr lang="en-US" dirty="0">
              <a:ea typeface="ヒラギノ角ゴ Pro W3" charset="0"/>
            </a:endParaRPr>
          </a:p>
          <a:p>
            <a:endParaRPr lang="en-US" dirty="0">
              <a:ea typeface="ヒラギノ角ゴ Pro W3" charset="0"/>
            </a:endParaRPr>
          </a:p>
          <a:p>
            <a:endParaRPr lang="en-US" dirty="0">
              <a:ea typeface="ヒラギノ角ゴ Pro W3" charset="0"/>
            </a:endParaRPr>
          </a:p>
          <a:p>
            <a:r>
              <a:rPr lang="en-US" dirty="0">
                <a:ea typeface="ヒラギノ角ゴ Pro W3" charset="0"/>
              </a:rPr>
              <a:t>=====</a:t>
            </a:r>
          </a:p>
          <a:p>
            <a:r>
              <a:rPr lang="en-US" dirty="0">
                <a:ea typeface="ヒラギノ角ゴ Pro W3" charset="0"/>
              </a:rPr>
              <a:t>http://</a:t>
            </a:r>
            <a:r>
              <a:rPr lang="en-US" dirty="0" err="1">
                <a:ea typeface="ヒラギノ角ゴ Pro W3" charset="0"/>
              </a:rPr>
              <a:t>money.cnn.com</a:t>
            </a:r>
            <a:r>
              <a:rPr lang="en-US" dirty="0">
                <a:ea typeface="ヒラギノ角ゴ Pro W3" charset="0"/>
              </a:rPr>
              <a:t>/2012/04/24/</a:t>
            </a:r>
            <a:r>
              <a:rPr lang="en-US" dirty="0" err="1">
                <a:ea typeface="ヒラギノ角ゴ Pro W3" charset="0"/>
              </a:rPr>
              <a:t>smallbusiness</a:t>
            </a:r>
            <a:r>
              <a:rPr lang="en-US" dirty="0">
                <a:ea typeface="ヒラギノ角ゴ Pro W3" charset="0"/>
              </a:rPr>
              <a:t>/china-us-manufacturing/</a:t>
            </a:r>
            <a:r>
              <a:rPr lang="en-US" dirty="0" err="1">
                <a:ea typeface="ヒラギノ角ゴ Pro W3" charset="0"/>
              </a:rPr>
              <a:t>index.htm</a:t>
            </a:r>
            <a:endParaRPr lang="en-US" dirty="0">
              <a:ea typeface="ヒラギノ角ゴ Pro W3" charset="0"/>
            </a:endParaRPr>
          </a:p>
          <a:p>
            <a:r>
              <a:rPr lang="en-US" dirty="0">
                <a:ea typeface="ヒラギノ角ゴ Pro W3" charset="0"/>
              </a:rPr>
              <a:t>China offshores manufacturing to the U.S.</a:t>
            </a:r>
          </a:p>
        </p:txBody>
      </p:sp>
      <p:sp>
        <p:nvSpPr>
          <p:cNvPr id="25293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A4F26E72-B14B-A044-A997-7447B604713F}" type="slidenum">
              <a:rPr lang="en-US" sz="1300"/>
              <a:pPr/>
              <a:t>75</a:t>
            </a:fld>
            <a:endParaRPr lang="en-US" sz="1300"/>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Rectangle 7"/>
          <p:cNvSpPr txBox="1">
            <a:spLocks noGrp="1" noChangeArrowheads="1"/>
          </p:cNvSpPr>
          <p:nvPr/>
        </p:nvSpPr>
        <p:spPr bwMode="auto">
          <a:xfrm>
            <a:off x="4144963" y="9121775"/>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862B19D7-D184-3A4E-9C74-BA55BEB3867A}" type="slidenum">
              <a:rPr lang="en-US" sz="1300"/>
              <a:pPr algn="r"/>
              <a:t>76</a:t>
            </a:fld>
            <a:endParaRPr lang="en-US" sz="1300"/>
          </a:p>
        </p:txBody>
      </p:sp>
      <p:sp>
        <p:nvSpPr>
          <p:cNvPr id="254978" name="Rectangle 2"/>
          <p:cNvSpPr>
            <a:spLocks noGrp="1" noRot="1" noChangeAspect="1" noChangeArrowheads="1" noTextEdit="1"/>
          </p:cNvSpPr>
          <p:nvPr>
            <p:ph type="sldImg"/>
          </p:nvPr>
        </p:nvSpPr>
        <p:spPr>
          <a:solidFill>
            <a:srgbClr val="FFFFFF"/>
          </a:solidFill>
          <a:ln/>
        </p:spPr>
      </p:sp>
      <p:sp>
        <p:nvSpPr>
          <p:cNvPr id="254979" name="Rectangle 3"/>
          <p:cNvSpPr>
            <a:spLocks noGrp="1" noChangeArrowheads="1"/>
          </p:cNvSpPr>
          <p:nvPr>
            <p:ph type="body" idx="1"/>
          </p:nvPr>
        </p:nvSpPr>
        <p:spPr>
          <a:xfrm>
            <a:off x="812800" y="4560888"/>
            <a:ext cx="5689600" cy="4319587"/>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ea typeface="ヒラギノ角ゴ Pro W3" charset="0"/>
              </a:rPr>
              <a:t>Here we have a  Chinese all-terrain vehicle company that is building a manufacturing plant in North Carolina that will hire 600, and maybe 1,000 workers by the time they complete the facility.</a:t>
            </a:r>
          </a:p>
          <a:p>
            <a:pPr eaLnBrk="1" hangingPunct="1"/>
            <a:endParaRPr lang="en-US" dirty="0">
              <a:ea typeface="ヒラギノ角ゴ Pro W3" charset="0"/>
            </a:endParaRPr>
          </a:p>
          <a:p>
            <a:pPr eaLnBrk="1" hangingPunct="1"/>
            <a:endParaRPr lang="en-US" dirty="0">
              <a:ea typeface="ヒラギノ角ゴ Pro W3" charset="0"/>
            </a:endParaRPr>
          </a:p>
          <a:p>
            <a:pPr eaLnBrk="1" hangingPunct="1"/>
            <a:endParaRPr lang="en-US" dirty="0">
              <a:ea typeface="ヒラギノ角ゴ Pro W3" charset="0"/>
            </a:endParaRPr>
          </a:p>
          <a:p>
            <a:pPr eaLnBrk="1" hangingPunct="1"/>
            <a:endParaRPr lang="en-US" dirty="0">
              <a:ea typeface="ヒラギノ角ゴ Pro W3" charset="0"/>
            </a:endParaRPr>
          </a:p>
          <a:p>
            <a:pPr eaLnBrk="1" hangingPunct="1"/>
            <a:r>
              <a:rPr lang="en-US" dirty="0">
                <a:solidFill>
                  <a:srgbClr val="FF0000"/>
                </a:solidFill>
                <a:ea typeface="ヒラギノ角ゴ Pro W3" charset="0"/>
              </a:rPr>
              <a:t>====</a:t>
            </a:r>
          </a:p>
          <a:p>
            <a:pPr eaLnBrk="1" hangingPunct="1"/>
            <a:r>
              <a:rPr lang="en-US" dirty="0">
                <a:solidFill>
                  <a:srgbClr val="FF0000"/>
                </a:solidFill>
                <a:ea typeface="ヒラギノ角ゴ Pro W3" charset="0"/>
              </a:rPr>
              <a:t>China-based RATO to open U.S. HQ in Lincoln County, hire up to 600 (maybe 1000 jobs)</a:t>
            </a:r>
          </a:p>
          <a:p>
            <a:pPr eaLnBrk="1" hangingPunct="1"/>
            <a:r>
              <a:rPr lang="en-US" dirty="0">
                <a:solidFill>
                  <a:srgbClr val="FF0000"/>
                </a:solidFill>
                <a:ea typeface="ヒラギノ角ゴ Pro W3" charset="0"/>
              </a:rPr>
              <a:t>Feb 16, 2012</a:t>
            </a:r>
          </a:p>
          <a:p>
            <a:pPr eaLnBrk="1" hangingPunct="1"/>
            <a:endParaRPr lang="en-US" dirty="0">
              <a:solidFill>
                <a:srgbClr val="FF0000"/>
              </a:solidFill>
              <a:ea typeface="ヒラギノ角ゴ Pro W3" charset="0"/>
            </a:endParaRPr>
          </a:p>
          <a:p>
            <a:pPr eaLnBrk="1" hangingPunct="1"/>
            <a:endParaRPr lang="en-US" dirty="0">
              <a:solidFill>
                <a:srgbClr val="FF0000"/>
              </a:solidFill>
              <a:ea typeface="ヒラギノ角ゴ Pro W3" charset="0"/>
            </a:endParaRPr>
          </a:p>
          <a:p>
            <a:pPr eaLnBrk="1" hangingPunct="1"/>
            <a:r>
              <a:rPr lang="en-US" dirty="0">
                <a:solidFill>
                  <a:srgbClr val="FF0000"/>
                </a:solidFill>
                <a:ea typeface="ヒラギノ角ゴ Pro W3" charset="0"/>
              </a:rPr>
              <a:t>http://</a:t>
            </a:r>
            <a:r>
              <a:rPr lang="en-US" dirty="0" err="1">
                <a:solidFill>
                  <a:srgbClr val="FF0000"/>
                </a:solidFill>
                <a:ea typeface="ヒラギノ角ゴ Pro W3" charset="0"/>
              </a:rPr>
              <a:t>www.bizjournals.com</a:t>
            </a:r>
            <a:r>
              <a:rPr lang="en-US" dirty="0">
                <a:solidFill>
                  <a:srgbClr val="FF0000"/>
                </a:solidFill>
                <a:ea typeface="ヒラギノ角ゴ Pro W3" charset="0"/>
              </a:rPr>
              <a:t>/charlotte/blog/</a:t>
            </a:r>
            <a:r>
              <a:rPr lang="en-US" dirty="0" err="1">
                <a:solidFill>
                  <a:srgbClr val="FF0000"/>
                </a:solidFill>
                <a:ea typeface="ヒラギノ角ゴ Pro W3" charset="0"/>
              </a:rPr>
              <a:t>outside_the_loop</a:t>
            </a:r>
            <a:r>
              <a:rPr lang="en-US" dirty="0">
                <a:solidFill>
                  <a:srgbClr val="FF0000"/>
                </a:solidFill>
                <a:ea typeface="ヒラギノ角ゴ Pro W3" charset="0"/>
              </a:rPr>
              <a:t>/2012/02/</a:t>
            </a:r>
            <a:r>
              <a:rPr lang="en-US" dirty="0" err="1">
                <a:solidFill>
                  <a:srgbClr val="FF0000"/>
                </a:solidFill>
                <a:ea typeface="ヒラギノ角ゴ Pro W3" charset="0"/>
              </a:rPr>
              <a:t>chinese</a:t>
            </a:r>
            <a:r>
              <a:rPr lang="en-US" dirty="0">
                <a:solidFill>
                  <a:srgbClr val="FF0000"/>
                </a:solidFill>
                <a:ea typeface="ヒラギノ角ゴ Pro W3" charset="0"/>
              </a:rPr>
              <a:t>-company-to-open-in-</a:t>
            </a:r>
            <a:r>
              <a:rPr lang="en-US" dirty="0" err="1">
                <a:solidFill>
                  <a:srgbClr val="FF0000"/>
                </a:solidFill>
                <a:ea typeface="ヒラギノ角ゴ Pro W3" charset="0"/>
              </a:rPr>
              <a:t>lincoln.html</a:t>
            </a:r>
            <a:endParaRPr lang="en-US" dirty="0">
              <a:solidFill>
                <a:srgbClr val="FF0000"/>
              </a:solidFill>
              <a:ea typeface="ヒラギノ角ゴ Pro W3"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5" name="Rectangle 2"/>
          <p:cNvSpPr>
            <a:spLocks noGrp="1" noRot="1" noChangeAspect="1" noChangeArrowheads="1" noTextEdit="1"/>
          </p:cNvSpPr>
          <p:nvPr>
            <p:ph type="sldImg"/>
          </p:nvPr>
        </p:nvSpPr>
        <p:spPr>
          <a:solidFill>
            <a:srgbClr val="FFFFFF"/>
          </a:solidFill>
          <a:ln/>
        </p:spPr>
      </p:sp>
      <p:sp>
        <p:nvSpPr>
          <p:cNvPr id="257026" name="Rectangle 3"/>
          <p:cNvSpPr>
            <a:spLocks noGrp="1" noChangeArrowheads="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a:lstStyle/>
          <a:p>
            <a:r>
              <a:rPr lang="en-US" dirty="0">
                <a:ea typeface="ヒラギノ角ゴ Pro W3" charset="0"/>
              </a:rPr>
              <a:t>Another Chinese company is bringing their solar panel factory to Charlotte, North Carolina.</a:t>
            </a:r>
          </a:p>
          <a:p>
            <a:endParaRPr lang="en-US" dirty="0">
              <a:ea typeface="ヒラギノ角ゴ Pro W3" charset="0"/>
            </a:endParaRPr>
          </a:p>
          <a:p>
            <a:r>
              <a:rPr lang="en-US" dirty="0">
                <a:solidFill>
                  <a:srgbClr val="CD0921"/>
                </a:solidFill>
                <a:ea typeface="ヒラギノ角ゴ Pro W3" charset="0"/>
              </a:rPr>
              <a:t>====</a:t>
            </a:r>
          </a:p>
          <a:p>
            <a:r>
              <a:rPr lang="en-US" dirty="0">
                <a:solidFill>
                  <a:srgbClr val="CD0921"/>
                </a:solidFill>
                <a:ea typeface="ヒラギノ角ゴ Pro W3" charset="0"/>
              </a:rPr>
              <a:t>International company will bring up to 36 jobs; site will serve as main manufacturing</a:t>
            </a:r>
          </a:p>
          <a:p>
            <a:r>
              <a:rPr lang="en-US" dirty="0">
                <a:solidFill>
                  <a:srgbClr val="CD0921"/>
                </a:solidFill>
                <a:ea typeface="ヒラギノ角ゴ Pro W3" charset="0"/>
              </a:rPr>
              <a:t>plant.</a:t>
            </a:r>
          </a:p>
          <a:p>
            <a:r>
              <a:rPr lang="en-US" dirty="0">
                <a:solidFill>
                  <a:srgbClr val="CD0921"/>
                </a:solidFill>
                <a:ea typeface="ヒラギノ角ゴ Pro W3" charset="0"/>
              </a:rPr>
              <a:t>http://</a:t>
            </a:r>
            <a:r>
              <a:rPr lang="en-US" dirty="0" err="1">
                <a:solidFill>
                  <a:srgbClr val="CD0921"/>
                </a:solidFill>
                <a:ea typeface="ヒラギノ角ゴ Pro W3" charset="0"/>
              </a:rPr>
              <a:t>www.charlotteobserver.com</a:t>
            </a:r>
            <a:r>
              <a:rPr lang="en-US" dirty="0">
                <a:solidFill>
                  <a:srgbClr val="CD0921"/>
                </a:solidFill>
                <a:ea typeface="ヒラギノ角ゴ Pro W3" charset="0"/>
              </a:rPr>
              <a:t>/2011/06/24/2402136/</a:t>
            </a:r>
            <a:r>
              <a:rPr lang="en-US" dirty="0" err="1">
                <a:solidFill>
                  <a:srgbClr val="CD0921"/>
                </a:solidFill>
                <a:ea typeface="ヒラギノ角ゴ Pro W3" charset="0"/>
              </a:rPr>
              <a:t>solar-panel-jobs-coming-to-charlotte.html#storylink</a:t>
            </a:r>
            <a:r>
              <a:rPr lang="en-US" dirty="0">
                <a:solidFill>
                  <a:srgbClr val="CD0921"/>
                </a:solidFill>
                <a:ea typeface="ヒラギノ角ゴ Pro W3" charset="0"/>
              </a:rPr>
              <a:t>=</a:t>
            </a:r>
            <a:r>
              <a:rPr lang="en-US" dirty="0" err="1">
                <a:solidFill>
                  <a:srgbClr val="CD0921"/>
                </a:solidFill>
                <a:ea typeface="ヒラギノ角ゴ Pro W3" charset="0"/>
              </a:rPr>
              <a:t>misearch</a:t>
            </a:r>
            <a:endParaRPr lang="en-US" dirty="0">
              <a:solidFill>
                <a:srgbClr val="CD0921"/>
              </a:solidFill>
              <a:ea typeface="ヒラギノ角ゴ Pro W3" charset="0"/>
            </a:endParaRPr>
          </a:p>
        </p:txBody>
      </p:sp>
      <p:sp>
        <p:nvSpPr>
          <p:cNvPr id="257027" name="Rectangle 7"/>
          <p:cNvSpPr txBox="1">
            <a:spLocks noGrp="1" noChangeArrowheads="1"/>
          </p:cNvSpPr>
          <p:nvPr/>
        </p:nvSpPr>
        <p:spPr bwMode="auto">
          <a:xfrm>
            <a:off x="4144963" y="9121775"/>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FF708F09-8E32-E44D-B247-D7B1D7ADF32C}" type="slidenum">
              <a:rPr lang="en-US" sz="1300"/>
              <a:pPr algn="r"/>
              <a:t>77</a:t>
            </a:fld>
            <a:endParaRPr lang="en-US" sz="1300"/>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1" name="Slide Image Placeholder 1"/>
          <p:cNvSpPr>
            <a:spLocks noGrp="1" noRot="1" noChangeAspect="1" noTextEdit="1"/>
          </p:cNvSpPr>
          <p:nvPr>
            <p:ph type="sldImg"/>
          </p:nvPr>
        </p:nvSpPr>
        <p:spPr>
          <a:ln/>
        </p:spPr>
      </p:sp>
      <p:sp>
        <p:nvSpPr>
          <p:cNvPr id="261122" name="Notes Placeholder 2"/>
          <p:cNvSpPr>
            <a:spLocks noGrp="1"/>
          </p:cNvSpPr>
          <p:nvPr>
            <p:ph type="body" idx="1"/>
          </p:nvPr>
        </p:nvSpPr>
        <p:spPr>
          <a:xfrm>
            <a:off x="1219200" y="4560888"/>
            <a:ext cx="4957763"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ea typeface="ヒラギノ角ゴ Pro W3" charset="0"/>
              </a:rPr>
              <a:t>And Lenovo, who makes the IBM </a:t>
            </a:r>
            <a:r>
              <a:rPr lang="en-US" dirty="0" err="1">
                <a:ea typeface="ヒラギノ角ゴ Pro W3" charset="0"/>
              </a:rPr>
              <a:t>ThinkPads</a:t>
            </a:r>
            <a:r>
              <a:rPr lang="en-US" dirty="0">
                <a:ea typeface="ヒラギノ角ゴ Pro W3" charset="0"/>
              </a:rPr>
              <a:t>, is setting up manufacturing in the United States.</a:t>
            </a:r>
          </a:p>
          <a:p>
            <a:endParaRPr lang="en-US" dirty="0">
              <a:ea typeface="ヒラギノ角ゴ Pro W3" charset="0"/>
            </a:endParaRPr>
          </a:p>
          <a:p>
            <a:r>
              <a:rPr lang="en-US" dirty="0">
                <a:ea typeface="ヒラギノ角ゴ Pro W3" charset="0"/>
              </a:rPr>
              <a:t>=====</a:t>
            </a:r>
          </a:p>
          <a:p>
            <a:r>
              <a:rPr lang="en-US" dirty="0">
                <a:ea typeface="ヒラギノ角ゴ Pro W3" charset="0"/>
              </a:rPr>
              <a:t>http://</a:t>
            </a:r>
            <a:r>
              <a:rPr lang="en-US" dirty="0" err="1">
                <a:ea typeface="ヒラギノ角ゴ Pro W3" charset="0"/>
              </a:rPr>
              <a:t>www.bloomberg.com</a:t>
            </a:r>
            <a:r>
              <a:rPr lang="en-US" dirty="0">
                <a:ea typeface="ヒラギノ角ゴ Pro W3" charset="0"/>
              </a:rPr>
              <a:t>/news/2013-07-11/</a:t>
            </a:r>
            <a:r>
              <a:rPr lang="en-US" dirty="0" err="1">
                <a:ea typeface="ヒラギノ角ゴ Pro W3" charset="0"/>
              </a:rPr>
              <a:t>chinese</a:t>
            </a:r>
            <a:r>
              <a:rPr lang="en-US" dirty="0">
                <a:ea typeface="ヒラギノ角ゴ Pro W3" charset="0"/>
              </a:rPr>
              <a:t>-pc-giant-</a:t>
            </a:r>
            <a:r>
              <a:rPr lang="en-US" dirty="0" err="1">
                <a:ea typeface="ヒラギノ角ゴ Pro W3" charset="0"/>
              </a:rPr>
              <a:t>lenovo</a:t>
            </a:r>
            <a:r>
              <a:rPr lang="en-US" dirty="0">
                <a:ea typeface="ヒラギノ角ゴ Pro W3" charset="0"/>
              </a:rPr>
              <a:t>-starts-manufacturing-in-u-s-.html</a:t>
            </a:r>
          </a:p>
          <a:p>
            <a:endParaRPr lang="en-US" dirty="0">
              <a:ea typeface="ヒラギノ角ゴ Pro W3" charset="0"/>
            </a:endParaRPr>
          </a:p>
          <a:p>
            <a:r>
              <a:rPr lang="en-US" dirty="0">
                <a:ea typeface="ヒラギノ角ゴ Pro W3" charset="0"/>
              </a:rPr>
              <a:t>Chinese PC Giant Lenovo Starts Manufacturing in U.S.</a:t>
            </a:r>
          </a:p>
          <a:p>
            <a:endParaRPr lang="en-US" dirty="0">
              <a:ea typeface="ヒラギノ角ゴ Pro W3" charset="0"/>
            </a:endParaRPr>
          </a:p>
          <a:p>
            <a:r>
              <a:rPr lang="en-US" dirty="0">
                <a:ea typeface="ヒラギノ角ゴ Pro W3" charset="0"/>
              </a:rPr>
              <a:t>The Chinese electronics giant, now the world's largest PC maker, recently opened a manufacturing plant in North Carolina. Bloomberg Television was given a tour of the facility.</a:t>
            </a:r>
          </a:p>
          <a:p>
            <a:endParaRPr lang="en-US" dirty="0">
              <a:ea typeface="ヒラギノ角ゴ Pro W3" charset="0"/>
            </a:endParaRPr>
          </a:p>
          <a:p>
            <a:r>
              <a:rPr lang="en-US" dirty="0">
                <a:ea typeface="ヒラギノ角ゴ Pro W3" charset="0"/>
              </a:rPr>
              <a:t>The world's largest electronics companies, including those in the U.S., instinctively use Asian labor for assembly. The operations, led by </a:t>
            </a:r>
            <a:r>
              <a:rPr lang="en-US" dirty="0" err="1">
                <a:ea typeface="ヒラギノ角ゴ Pro W3" charset="0"/>
              </a:rPr>
              <a:t>Foxconn</a:t>
            </a:r>
            <a:r>
              <a:rPr lang="en-US" dirty="0">
                <a:ea typeface="ヒラギノ角ゴ Pro W3" charset="0"/>
              </a:rPr>
              <a:t> Technology Group, are typically cheap and highly skilled. But the practice of sending that work overseas has made these companies punching bags for politicians and pundits trying to explain America's long-term unemployment crisis. </a:t>
            </a:r>
          </a:p>
          <a:p>
            <a:endParaRPr lang="en-US" dirty="0">
              <a:ea typeface="ヒラギノ角ゴ Pro W3" charset="0"/>
            </a:endParaRPr>
          </a:p>
          <a:p>
            <a:endParaRPr lang="en-US" dirty="0">
              <a:ea typeface="ヒラギノ角ゴ Pro W3" charset="0"/>
            </a:endParaRPr>
          </a:p>
        </p:txBody>
      </p:sp>
      <p:sp>
        <p:nvSpPr>
          <p:cNvPr id="26112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B9527096-A347-9E4C-93D1-F85091C4D636}" type="slidenum">
              <a:rPr lang="en-US" sz="1300"/>
              <a:pPr/>
              <a:t>78</a:t>
            </a:fld>
            <a:endParaRPr lang="en-US" sz="1300"/>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3" name="Rectangle 7"/>
          <p:cNvSpPr txBox="1">
            <a:spLocks noGrp="1" noChangeArrowheads="1"/>
          </p:cNvSpPr>
          <p:nvPr/>
        </p:nvSpPr>
        <p:spPr bwMode="auto">
          <a:xfrm>
            <a:off x="4144963" y="9121775"/>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2DCC13D1-AEF0-7245-A2A0-BADDF7B99F47}" type="slidenum">
              <a:rPr lang="en-US" sz="1300"/>
              <a:pPr algn="r"/>
              <a:t>79</a:t>
            </a:fld>
            <a:endParaRPr lang="en-US" sz="1300"/>
          </a:p>
        </p:txBody>
      </p:sp>
      <p:sp>
        <p:nvSpPr>
          <p:cNvPr id="259074" name="Rectangle 2"/>
          <p:cNvSpPr>
            <a:spLocks noGrp="1" noRot="1" noChangeAspect="1" noChangeArrowheads="1" noTextEdit="1"/>
          </p:cNvSpPr>
          <p:nvPr>
            <p:ph type="sldImg"/>
          </p:nvPr>
        </p:nvSpPr>
        <p:spPr>
          <a:solidFill>
            <a:srgbClr val="FFFFFF"/>
          </a:solidFill>
          <a:ln/>
        </p:spPr>
      </p:sp>
      <p:sp>
        <p:nvSpPr>
          <p:cNvPr id="259075" name="Rectangle 3"/>
          <p:cNvSpPr>
            <a:spLocks noGrp="1" noChangeArrowheads="1"/>
          </p:cNvSpPr>
          <p:nvPr>
            <p:ph type="body" idx="1"/>
          </p:nvPr>
        </p:nvSpPr>
        <p:spPr>
          <a:xfrm>
            <a:off x="812800" y="4560888"/>
            <a:ext cx="5445125" cy="4319587"/>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ea typeface="ヒラギノ角ゴ Pro W3" charset="0"/>
              </a:rPr>
              <a:t>And Wind Power technologies coming to </a:t>
            </a:r>
            <a:r>
              <a:rPr lang="en-US" dirty="0" smtClean="0">
                <a:ea typeface="ヒラギノ角ゴ Pro W3" charset="0"/>
              </a:rPr>
              <a:t>Raleigh.</a:t>
            </a:r>
            <a:endParaRPr lang="en-US" dirty="0">
              <a:ea typeface="ヒラギノ角ゴ Pro W3" charset="0"/>
            </a:endParaRPr>
          </a:p>
          <a:p>
            <a:pPr eaLnBrk="1" hangingPunct="1"/>
            <a:endParaRPr lang="en-US" dirty="0">
              <a:ea typeface="ヒラギノ角ゴ Pro W3" charset="0"/>
            </a:endParaRPr>
          </a:p>
          <a:p>
            <a:pPr eaLnBrk="1" hangingPunct="1"/>
            <a:r>
              <a:rPr lang="en-US" dirty="0">
                <a:ea typeface="ヒラギノ角ゴ Pro W3" charset="0"/>
              </a:rPr>
              <a:t>What should we be doing to prepare our current </a:t>
            </a:r>
            <a:r>
              <a:rPr lang="en-US" dirty="0" smtClean="0">
                <a:ea typeface="ヒラギノ角ゴ Pro W3" charset="0"/>
              </a:rPr>
              <a:t>students </a:t>
            </a:r>
            <a:r>
              <a:rPr lang="en-US" dirty="0">
                <a:ea typeface="ヒラギノ角ゴ Pro W3" charset="0"/>
              </a:rPr>
              <a:t>for these jobs, and the jobs that will follow?</a:t>
            </a:r>
          </a:p>
          <a:p>
            <a:pPr eaLnBrk="1" hangingPunct="1"/>
            <a:endParaRPr lang="en-US" dirty="0">
              <a:ea typeface="ヒラギノ角ゴ Pro W3" charset="0"/>
            </a:endParaRPr>
          </a:p>
          <a:p>
            <a:pPr eaLnBrk="1" hangingPunct="1"/>
            <a:r>
              <a:rPr lang="en-US" dirty="0">
                <a:ea typeface="ヒラギノ角ゴ Pro W3" charset="0"/>
              </a:rPr>
              <a:t>How are we preparing </a:t>
            </a:r>
            <a:r>
              <a:rPr lang="en-US" dirty="0" smtClean="0">
                <a:ea typeface="ヒラギノ角ゴ Pro W3" charset="0"/>
              </a:rPr>
              <a:t>people</a:t>
            </a:r>
            <a:r>
              <a:rPr lang="en-US" baseline="0" dirty="0" smtClean="0">
                <a:ea typeface="ヒラギノ角ゴ Pro W3" charset="0"/>
              </a:rPr>
              <a:t> </a:t>
            </a:r>
            <a:r>
              <a:rPr lang="en-US" dirty="0" smtClean="0">
                <a:ea typeface="ヒラギノ角ゴ Pro W3" charset="0"/>
              </a:rPr>
              <a:t>to </a:t>
            </a:r>
            <a:r>
              <a:rPr lang="en-US" dirty="0">
                <a:ea typeface="ヒラギノ角ゴ Pro W3" charset="0"/>
              </a:rPr>
              <a:t>work for a company with cultural norms that our different from ours?</a:t>
            </a:r>
          </a:p>
          <a:p>
            <a:pPr eaLnBrk="1" hangingPunct="1"/>
            <a:endParaRPr lang="en-US" dirty="0">
              <a:ea typeface="ヒラギノ角ゴ Pro W3" charset="0"/>
            </a:endParaRPr>
          </a:p>
          <a:p>
            <a:pPr eaLnBrk="1" hangingPunct="1"/>
            <a:endParaRPr lang="en-US" dirty="0">
              <a:ea typeface="ヒラギノ角ゴ Pro W3" charset="0"/>
            </a:endParaRPr>
          </a:p>
          <a:p>
            <a:pPr eaLnBrk="1" hangingPunct="1"/>
            <a:endParaRPr lang="en-US" dirty="0">
              <a:ea typeface="ヒラギノ角ゴ Pro W3" charset="0"/>
            </a:endParaRPr>
          </a:p>
          <a:p>
            <a:pPr eaLnBrk="1" hangingPunct="1"/>
            <a:r>
              <a:rPr lang="en-US" dirty="0">
                <a:solidFill>
                  <a:srgbClr val="FF0000"/>
                </a:solidFill>
                <a:ea typeface="ヒラギノ角ゴ Pro W3" charset="0"/>
              </a:rPr>
              <a:t>===</a:t>
            </a:r>
          </a:p>
          <a:p>
            <a:r>
              <a:rPr lang="en-US" dirty="0">
                <a:solidFill>
                  <a:srgbClr val="FF0000"/>
                </a:solidFill>
                <a:ea typeface="ヒラギノ角ゴ Pro W3" charset="0"/>
              </a:rPr>
              <a:t>China Ming Yang Wind Power Group Limited, a wind turbine manufacturer in China, opened a North American research and development center on </a:t>
            </a:r>
            <a:r>
              <a:rPr lang="en-US" dirty="0">
                <a:solidFill>
                  <a:srgbClr val="FF0000"/>
                </a:solidFill>
                <a:ea typeface="ヒラギノ角ゴ Pro W3" charset="0"/>
                <a:hlinkClick r:id="rId3"/>
              </a:rPr>
              <a:t>N.C. State</a:t>
            </a:r>
            <a:r>
              <a:rPr lang="ja-JP" altLang="en-US" dirty="0">
                <a:solidFill>
                  <a:srgbClr val="FF0000"/>
                </a:solidFill>
                <a:ea typeface="ヒラギノ角ゴ Pro W3" charset="0"/>
                <a:hlinkClick r:id="rId3"/>
              </a:rPr>
              <a:t>’</a:t>
            </a:r>
            <a:r>
              <a:rPr lang="en-US" altLang="ja-JP" dirty="0">
                <a:solidFill>
                  <a:srgbClr val="FF0000"/>
                </a:solidFill>
                <a:ea typeface="ヒラギノ角ゴ Pro W3" charset="0"/>
                <a:hlinkClick r:id="rId3"/>
              </a:rPr>
              <a:t>s</a:t>
            </a:r>
            <a:r>
              <a:rPr lang="en-US" altLang="ja-JP" dirty="0">
                <a:solidFill>
                  <a:srgbClr val="FF0000"/>
                </a:solidFill>
                <a:ea typeface="ヒラギノ角ゴ Pro W3" charset="0"/>
              </a:rPr>
              <a:t>    Centennial Campus on Tuesday.</a:t>
            </a:r>
          </a:p>
          <a:p>
            <a:r>
              <a:rPr lang="en-US" dirty="0">
                <a:solidFill>
                  <a:srgbClr val="FF0000"/>
                </a:solidFill>
                <a:ea typeface="ヒラギノ角ゴ Pro W3" charset="0"/>
              </a:rPr>
              <a:t>The center will focus on offshore wind turbine research and development. </a:t>
            </a:r>
            <a:r>
              <a:rPr lang="en-US" dirty="0">
                <a:solidFill>
                  <a:srgbClr val="FF0000"/>
                </a:solidFill>
                <a:ea typeface="ヒラギノ角ゴ Pro W3" charset="0"/>
                <a:hlinkClick r:id="rId4"/>
              </a:rPr>
              <a:t>Shu Ching Quek</a:t>
            </a:r>
            <a:r>
              <a:rPr lang="en-US" dirty="0">
                <a:solidFill>
                  <a:srgbClr val="FF0000"/>
                </a:solidFill>
                <a:ea typeface="ヒラギノ角ゴ Pro W3" charset="0"/>
              </a:rPr>
              <a:t>, president of Ming Yang Wind Power USA Inc. (NYSE: MY), will lead the center.</a:t>
            </a:r>
          </a:p>
          <a:p>
            <a:r>
              <a:rPr lang="en-US" dirty="0">
                <a:solidFill>
                  <a:srgbClr val="FF0000"/>
                </a:solidFill>
                <a:ea typeface="ヒラギノ角ゴ Pro W3" charset="0"/>
              </a:rPr>
              <a:t>Initially, the company will employ about five people at Centennial Campus, according to </a:t>
            </a:r>
            <a:r>
              <a:rPr lang="en-US" dirty="0">
                <a:solidFill>
                  <a:srgbClr val="FF0000"/>
                </a:solidFill>
                <a:ea typeface="ヒラギノ角ゴ Pro W3" charset="0"/>
                <a:hlinkClick r:id="rId5"/>
              </a:rPr>
              <a:t>Gene Pinder</a:t>
            </a:r>
            <a:r>
              <a:rPr lang="en-US" dirty="0">
                <a:solidFill>
                  <a:srgbClr val="FF0000"/>
                </a:solidFill>
                <a:ea typeface="ヒラギノ角ゴ Pro W3" charset="0"/>
              </a:rPr>
              <a:t>, the campus</a:t>
            </a:r>
            <a:r>
              <a:rPr lang="ja-JP" altLang="en-US" dirty="0">
                <a:solidFill>
                  <a:srgbClr val="FF0000"/>
                </a:solidFill>
                <a:ea typeface="ヒラギノ角ゴ Pro W3" charset="0"/>
              </a:rPr>
              <a:t>’</a:t>
            </a:r>
            <a:r>
              <a:rPr lang="en-US" altLang="ja-JP" dirty="0">
                <a:solidFill>
                  <a:srgbClr val="FF0000"/>
                </a:solidFill>
                <a:ea typeface="ヒラギノ角ゴ Pro W3" charset="0"/>
              </a:rPr>
              <a:t> marketing director. It has leased space formerly occupied by </a:t>
            </a:r>
            <a:r>
              <a:rPr lang="en-US" altLang="ja-JP" dirty="0" err="1">
                <a:solidFill>
                  <a:srgbClr val="FF0000"/>
                </a:solidFill>
                <a:ea typeface="ヒラギノ角ゴ Pro W3" charset="0"/>
              </a:rPr>
              <a:t>WebAssign</a:t>
            </a:r>
            <a:r>
              <a:rPr lang="en-US" altLang="ja-JP" dirty="0">
                <a:solidFill>
                  <a:srgbClr val="FF0000"/>
                </a:solidFill>
                <a:ea typeface="ヒラギノ角ゴ Pro W3" charset="0"/>
              </a:rPr>
              <a:t> in the Venture Center IV building at Centennial Campus.</a:t>
            </a:r>
          </a:p>
          <a:p>
            <a:pPr eaLnBrk="1" hangingPunct="1"/>
            <a:endParaRPr lang="en-US" dirty="0">
              <a:solidFill>
                <a:srgbClr val="FF0000"/>
              </a:solidFill>
              <a:ea typeface="ヒラギノ角ゴ Pro W3" charset="0"/>
            </a:endParaRPr>
          </a:p>
          <a:p>
            <a:pPr eaLnBrk="1" hangingPunct="1"/>
            <a:r>
              <a:rPr lang="en-US" dirty="0">
                <a:solidFill>
                  <a:srgbClr val="FF0000"/>
                </a:solidFill>
                <a:ea typeface="ヒラギノ角ゴ Pro W3" charset="0"/>
              </a:rPr>
              <a:t>http://</a:t>
            </a:r>
            <a:r>
              <a:rPr lang="en-US" dirty="0" err="1">
                <a:solidFill>
                  <a:srgbClr val="FF0000"/>
                </a:solidFill>
                <a:ea typeface="ヒラギノ角ゴ Pro W3" charset="0"/>
              </a:rPr>
              <a:t>www.bizjournals.com</a:t>
            </a:r>
            <a:r>
              <a:rPr lang="en-US" dirty="0">
                <a:solidFill>
                  <a:srgbClr val="FF0000"/>
                </a:solidFill>
                <a:ea typeface="ヒラギノ角ゴ Pro W3" charset="0"/>
              </a:rPr>
              <a:t>/triangle/news/2012/03/13/</a:t>
            </a:r>
            <a:r>
              <a:rPr lang="en-US" dirty="0" err="1">
                <a:solidFill>
                  <a:srgbClr val="FF0000"/>
                </a:solidFill>
                <a:ea typeface="ヒラギノ角ゴ Pro W3" charset="0"/>
              </a:rPr>
              <a:t>ncsus</a:t>
            </a:r>
            <a:r>
              <a:rPr lang="en-US" dirty="0">
                <a:solidFill>
                  <a:srgbClr val="FF0000"/>
                </a:solidFill>
                <a:ea typeface="ヒラギノ角ゴ Pro W3" charset="0"/>
              </a:rPr>
              <a:t>-centennial-campus-lands-</a:t>
            </a:r>
            <a:r>
              <a:rPr lang="en-US" dirty="0" err="1">
                <a:solidFill>
                  <a:srgbClr val="FF0000"/>
                </a:solidFill>
                <a:ea typeface="ヒラギノ角ゴ Pro W3" charset="0"/>
              </a:rPr>
              <a:t>new.html</a:t>
            </a:r>
            <a:endParaRPr lang="en-US" dirty="0">
              <a:solidFill>
                <a:srgbClr val="FF0000"/>
              </a:solidFill>
              <a:ea typeface="ヒラギノ角ゴ Pro W3"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620BAE88-FB43-2046-99A0-1C01B692316A}" type="slidenum">
              <a:rPr lang="en-US" sz="1300"/>
              <a:pPr/>
              <a:t>8</a:t>
            </a:fld>
            <a:endParaRPr lang="en-US" sz="1300"/>
          </a:p>
        </p:txBody>
      </p:sp>
      <p:sp>
        <p:nvSpPr>
          <p:cNvPr id="31746" name="Slide Image Placeholder 1"/>
          <p:cNvSpPr>
            <a:spLocks noGrp="1" noRot="1" noChangeAspect="1" noTextEdit="1"/>
          </p:cNvSpPr>
          <p:nvPr>
            <p:ph type="sldImg"/>
          </p:nvPr>
        </p:nvSpPr>
        <p:spPr>
          <a:solidFill>
            <a:srgbClr val="FFFFFF"/>
          </a:solidFill>
          <a:ln/>
        </p:spPr>
      </p:sp>
      <p:sp>
        <p:nvSpPr>
          <p:cNvPr id="31747" name="Notes Placeholder 2"/>
          <p:cNvSpPr>
            <a:spLocks noGrp="1"/>
          </p:cNvSpPr>
          <p:nvPr>
            <p:ph type="body" idx="1"/>
          </p:nvPr>
        </p:nvSpPr>
        <p:spPr>
          <a:xfrm>
            <a:off x="812800" y="4560888"/>
            <a:ext cx="5608638" cy="4560887"/>
          </a:xfrm>
          <a:noFill/>
          <a:ln>
            <a:solidFill>
              <a:srgbClr val="000000"/>
            </a:solidFill>
          </a:ln>
          <a:extLst>
            <a:ext uri="{909E8E84-426E-40DD-AFC4-6F175D3DCCD1}">
              <a14:hiddenFill xmlns:a14="http://schemas.microsoft.com/office/drawing/2010/main">
                <a:solidFill>
                  <a:srgbClr val="FFFFFF"/>
                </a:solidFill>
              </a14:hiddenFill>
            </a:ext>
          </a:extLst>
        </p:spPr>
        <p:txBody>
          <a:bodyPr/>
          <a:lstStyle/>
          <a:p>
            <a:r>
              <a:rPr lang="en-US" sz="1700" dirty="0">
                <a:latin typeface="Times"/>
                <a:ea typeface="ヒラギノ角ゴ Pro W3" charset="0"/>
                <a:cs typeface="Times"/>
              </a:rPr>
              <a:t>Ohio found similar results when they polled their college graduates</a:t>
            </a:r>
            <a:r>
              <a:rPr lang="en-US" sz="1700" dirty="0" smtClean="0">
                <a:latin typeface="Times"/>
                <a:ea typeface="ヒラギノ角ゴ Pro W3" charset="0"/>
                <a:cs typeface="Times"/>
              </a:rPr>
              <a:t>.</a:t>
            </a:r>
          </a:p>
          <a:p>
            <a:r>
              <a:rPr lang="en-US" sz="1700" dirty="0" smtClean="0">
                <a:latin typeface="Times"/>
                <a:ea typeface="ヒラギノ角ゴ Pro W3" charset="0"/>
                <a:cs typeface="Times"/>
              </a:rPr>
              <a:t>Associate degree pays more then bachelor degree.</a:t>
            </a:r>
            <a:endParaRPr lang="en-US" sz="1700" dirty="0">
              <a:latin typeface="Times"/>
              <a:ea typeface="ヒラギノ角ゴ Pro W3" charset="0"/>
              <a:cs typeface="Times"/>
            </a:endParaRPr>
          </a:p>
          <a:p>
            <a:endParaRPr lang="en-US" sz="1700" dirty="0">
              <a:latin typeface="Times"/>
              <a:ea typeface="ヒラギノ角ゴ Pro W3" charset="0"/>
              <a:cs typeface="Times"/>
            </a:endParaRPr>
          </a:p>
          <a:p>
            <a:endParaRPr lang="en-US" sz="1700" dirty="0">
              <a:latin typeface="Times"/>
              <a:ea typeface="ヒラギノ角ゴ Pro W3" charset="0"/>
              <a:cs typeface="Times"/>
            </a:endParaRPr>
          </a:p>
          <a:p>
            <a:endParaRPr lang="en-US" sz="1500" dirty="0">
              <a:latin typeface="Arial" charset="0"/>
              <a:ea typeface="ヒラギノ角ゴ Pro W3" charset="0"/>
              <a:cs typeface="ヒラギノ角ゴ Pro W3" charset="0"/>
            </a:endParaRPr>
          </a:p>
          <a:p>
            <a:endParaRPr lang="en-US" sz="1500"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a:t>
            </a:r>
          </a:p>
          <a:p>
            <a:endParaRPr lang="en-US" sz="1500" dirty="0">
              <a:latin typeface="Arial" charset="0"/>
              <a:ea typeface="ヒラギノ角ゴ Pro W3" charset="0"/>
              <a:cs typeface="ヒラギノ角ゴ Pro W3" charset="0"/>
            </a:endParaRPr>
          </a:p>
          <a:p>
            <a:r>
              <a:rPr lang="en-US" sz="1500" dirty="0">
                <a:latin typeface="Arial" charset="0"/>
                <a:ea typeface="ヒラギノ角ゴ Pro W3" charset="0"/>
                <a:cs typeface="ヒラギノ角ゴ Pro W3" charset="0"/>
              </a:rPr>
              <a:t>I</a:t>
            </a:r>
            <a:r>
              <a:rPr lang="ja-JP" altLang="en-US" sz="1500" dirty="0">
                <a:latin typeface="Arial" charset="0"/>
                <a:ea typeface="ヒラギノ角ゴ Pro W3" charset="0"/>
                <a:cs typeface="ヒラギノ角ゴ Pro W3" charset="0"/>
              </a:rPr>
              <a:t>’</a:t>
            </a:r>
            <a:r>
              <a:rPr lang="en-US" altLang="ja-JP" sz="1500" dirty="0">
                <a:latin typeface="Arial" charset="0"/>
                <a:ea typeface="ヒラギノ角ゴ Pro W3" charset="0"/>
                <a:cs typeface="ヒラギノ角ゴ Pro W3" charset="0"/>
              </a:rPr>
              <a:t>m not down on Bachelor degrees, </a:t>
            </a:r>
          </a:p>
          <a:p>
            <a:r>
              <a:rPr lang="en-US" sz="1500" dirty="0">
                <a:latin typeface="Arial" charset="0"/>
                <a:ea typeface="ヒラギノ角ゴ Pro W3" charset="0"/>
                <a:cs typeface="ヒラギノ角ゴ Pro W3" charset="0"/>
              </a:rPr>
              <a:t>it</a:t>
            </a:r>
            <a:r>
              <a:rPr lang="ja-JP" altLang="en-US" sz="1500" dirty="0">
                <a:latin typeface="Arial" charset="0"/>
                <a:ea typeface="ヒラギノ角ゴ Pro W3" charset="0"/>
                <a:cs typeface="ヒラギノ角ゴ Pro W3" charset="0"/>
              </a:rPr>
              <a:t>’</a:t>
            </a:r>
            <a:r>
              <a:rPr lang="en-US" altLang="ja-JP" sz="1500" dirty="0">
                <a:latin typeface="Arial" charset="0"/>
                <a:ea typeface="ヒラギノ角ゴ Pro W3" charset="0"/>
                <a:cs typeface="ヒラギノ角ゴ Pro W3" charset="0"/>
              </a:rPr>
              <a:t>s just that associate degrees have been the Rodney Dangerfield of the education world.</a:t>
            </a:r>
          </a:p>
          <a:p>
            <a:r>
              <a:rPr lang="en-US" sz="1500" dirty="0">
                <a:latin typeface="Arial" charset="0"/>
                <a:ea typeface="ヒラギノ角ゴ Pro W3" charset="0"/>
                <a:cs typeface="ヒラギノ角ゴ Pro W3" charset="0"/>
              </a:rPr>
              <a:t> It</a:t>
            </a:r>
            <a:r>
              <a:rPr lang="ja-JP" altLang="en-US" sz="1500" dirty="0">
                <a:latin typeface="Arial" charset="0"/>
                <a:ea typeface="ヒラギノ角ゴ Pro W3" charset="0"/>
                <a:cs typeface="ヒラギノ角ゴ Pro W3" charset="0"/>
              </a:rPr>
              <a:t>’</a:t>
            </a:r>
            <a:r>
              <a:rPr lang="en-US" altLang="ja-JP" sz="1500" dirty="0">
                <a:latin typeface="Arial" charset="0"/>
                <a:ea typeface="ヒラギノ角ゴ Pro W3" charset="0"/>
                <a:cs typeface="ヒラギノ角ゴ Pro W3" charset="0"/>
              </a:rPr>
              <a:t>s time they get the respect they deserve.</a:t>
            </a: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a:t>
            </a:r>
          </a:p>
          <a:p>
            <a:r>
              <a:rPr lang="en-US" dirty="0">
                <a:latin typeface="Arial" charset="0"/>
                <a:ea typeface="ヒラギノ角ゴ Pro W3" charset="0"/>
                <a:cs typeface="ヒラギノ角ゴ Pro W3" charset="0"/>
              </a:rPr>
              <a:t>http://</a:t>
            </a:r>
            <a:r>
              <a:rPr lang="en-US" dirty="0" err="1">
                <a:latin typeface="Arial" charset="0"/>
                <a:ea typeface="ヒラギノ角ゴ Pro W3" charset="0"/>
                <a:cs typeface="ヒラギノ角ゴ Pro W3" charset="0"/>
              </a:rPr>
              <a:t>www.ohiocommunitycolleges.org</a:t>
            </a:r>
            <a:r>
              <a:rPr lang="en-US" dirty="0">
                <a:latin typeface="Arial" charset="0"/>
                <a:ea typeface="ヒラギノ角ゴ Pro W3" charset="0"/>
                <a:cs typeface="ヒラギノ角ゴ Pro W3" charset="0"/>
              </a:rPr>
              <a:t>/</a:t>
            </a:r>
            <a:r>
              <a:rPr lang="en-US" dirty="0" err="1">
                <a:latin typeface="Arial" charset="0"/>
                <a:ea typeface="ヒラギノ角ゴ Pro W3" charset="0"/>
                <a:cs typeface="ヒラギノ角ゴ Pro W3" charset="0"/>
              </a:rPr>
              <a:t>public-page.php?s</a:t>
            </a:r>
            <a:r>
              <a:rPr lang="en-US" dirty="0">
                <a:latin typeface="Arial" charset="0"/>
                <a:ea typeface="ヒラギノ角ゴ Pro W3" charset="0"/>
                <a:cs typeface="ヒラギノ角ゴ Pro W3" charset="0"/>
              </a:rPr>
              <a:t>=community-college-facts</a:t>
            </a:r>
          </a:p>
        </p:txBody>
      </p:sp>
      <p:sp>
        <p:nvSpPr>
          <p:cNvPr id="31748" name="Slide Number Placeholder 3"/>
          <p:cNvSpPr txBox="1">
            <a:spLocks noGrp="1"/>
          </p:cNvSpPr>
          <p:nvPr/>
        </p:nvSpPr>
        <p:spPr bwMode="auto">
          <a:xfrm>
            <a:off x="4144963" y="9121775"/>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3008DC6F-E8C4-5846-90E7-EA5C8363BAAB}" type="slidenum">
              <a:rPr lang="en-US" sz="1300"/>
              <a:pPr algn="r"/>
              <a:t>8</a:t>
            </a:fld>
            <a:endParaRPr lang="en-US" sz="1300"/>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69" name="Rectangle 2"/>
          <p:cNvSpPr>
            <a:spLocks noGrp="1" noRot="1" noChangeAspect="1" noChangeArrowheads="1" noTextEdit="1"/>
          </p:cNvSpPr>
          <p:nvPr>
            <p:ph type="sldImg"/>
          </p:nvPr>
        </p:nvSpPr>
        <p:spPr>
          <a:ln/>
        </p:spPr>
      </p:sp>
      <p:sp>
        <p:nvSpPr>
          <p:cNvPr id="263170" name="Rectangle 3"/>
          <p:cNvSpPr>
            <a:spLocks noGrp="1" noChangeArrowheads="1"/>
          </p:cNvSpPr>
          <p:nvPr>
            <p:ph type="body" idx="1"/>
          </p:nvPr>
        </p:nvSpPr>
        <p:spPr>
          <a:xfrm>
            <a:off x="974725" y="4560888"/>
            <a:ext cx="5283200"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ea typeface="ヒラギノ角ゴ Pro W3" charset="0"/>
              </a:rPr>
              <a:t>And here it works the other way around.</a:t>
            </a:r>
          </a:p>
          <a:p>
            <a:endParaRPr lang="en-US" dirty="0">
              <a:ea typeface="ヒラギノ角ゴ Pro W3" charset="0"/>
            </a:endParaRPr>
          </a:p>
          <a:p>
            <a:r>
              <a:rPr lang="en-US" dirty="0" smtClean="0">
                <a:ea typeface="ヒラギノ角ゴ Pro W3" charset="0"/>
              </a:rPr>
              <a:t>Here </a:t>
            </a:r>
            <a:r>
              <a:rPr lang="en-US" dirty="0">
                <a:ea typeface="ヒラギノ角ゴ Pro W3" charset="0"/>
              </a:rPr>
              <a:t>is an </a:t>
            </a:r>
            <a:r>
              <a:rPr lang="en-US" u="sng" dirty="0">
                <a:ea typeface="ヒラギノ角ゴ Pro W3" charset="0"/>
              </a:rPr>
              <a:t>American</a:t>
            </a:r>
            <a:r>
              <a:rPr lang="en-US" dirty="0">
                <a:ea typeface="ヒラギノ角ゴ Pro W3" charset="0"/>
              </a:rPr>
              <a:t> manufacturing company in </a:t>
            </a:r>
            <a:r>
              <a:rPr lang="en-US" u="sng" dirty="0">
                <a:ea typeface="ヒラギノ角ゴ Pro W3" charset="0"/>
              </a:rPr>
              <a:t>North Carolina</a:t>
            </a:r>
            <a:r>
              <a:rPr lang="en-US" dirty="0">
                <a:ea typeface="ヒラギノ角ゴ Pro W3" charset="0"/>
              </a:rPr>
              <a:t>  that is shipping </a:t>
            </a:r>
            <a:r>
              <a:rPr lang="en-US" dirty="0" smtClean="0">
                <a:ea typeface="ヒラギノ角ゴ Pro W3" charset="0"/>
              </a:rPr>
              <a:t>it</a:t>
            </a:r>
            <a:r>
              <a:rPr lang="ja-JP" altLang="en-US" dirty="0" smtClean="0">
                <a:ea typeface="ヒラギノ角ゴ Pro W3" charset="0"/>
              </a:rPr>
              <a:t>’</a:t>
            </a:r>
            <a:r>
              <a:rPr lang="en-US" altLang="ja-JP" dirty="0" smtClean="0">
                <a:ea typeface="ヒラギノ角ゴ Pro W3" charset="0"/>
              </a:rPr>
              <a:t>s high</a:t>
            </a:r>
            <a:r>
              <a:rPr lang="en-US" altLang="ja-JP" dirty="0">
                <a:ea typeface="ヒラギノ角ゴ Pro W3" charset="0"/>
              </a:rPr>
              <a:t>-</a:t>
            </a:r>
            <a:r>
              <a:rPr lang="en-US" altLang="ja-JP" dirty="0" smtClean="0">
                <a:ea typeface="ヒラギノ角ゴ Pro W3" charset="0"/>
              </a:rPr>
              <a:t>quality mattresses </a:t>
            </a:r>
            <a:r>
              <a:rPr lang="en-US" altLang="ja-JP" dirty="0">
                <a:ea typeface="ヒラギノ角ゴ Pro W3" charset="0"/>
              </a:rPr>
              <a:t>to China.</a:t>
            </a:r>
          </a:p>
          <a:p>
            <a:endParaRPr lang="en-US" dirty="0">
              <a:ea typeface="ヒラギノ角ゴ Pro W3" charset="0"/>
            </a:endParaRPr>
          </a:p>
          <a:p>
            <a:r>
              <a:rPr lang="en-US" dirty="0">
                <a:ea typeface="ヒラギノ角ゴ Pro W3" charset="0"/>
              </a:rPr>
              <a:t>Yes, products made in </a:t>
            </a:r>
            <a:r>
              <a:rPr lang="en-US" u="sng" dirty="0">
                <a:ea typeface="ヒラギノ角ゴ Pro W3" charset="0"/>
              </a:rPr>
              <a:t>America</a:t>
            </a:r>
            <a:r>
              <a:rPr lang="en-US" dirty="0">
                <a:ea typeface="ヒラギノ角ゴ Pro W3" charset="0"/>
              </a:rPr>
              <a:t> being sold in </a:t>
            </a:r>
            <a:r>
              <a:rPr lang="en-US" u="sng" dirty="0">
                <a:ea typeface="ヒラギノ角ゴ Pro W3" charset="0"/>
              </a:rPr>
              <a:t>China</a:t>
            </a:r>
            <a:r>
              <a:rPr lang="en-US" dirty="0">
                <a:ea typeface="ヒラギノ角ゴ Pro W3" charset="0"/>
              </a:rPr>
              <a:t>.</a:t>
            </a:r>
          </a:p>
          <a:p>
            <a:endParaRPr lang="en-US" dirty="0">
              <a:ea typeface="ヒラギノ角ゴ Pro W3" charset="0"/>
            </a:endParaRPr>
          </a:p>
          <a:p>
            <a:endParaRPr lang="en-US" dirty="0">
              <a:ea typeface="ヒラギノ角ゴ Pro W3" charset="0"/>
            </a:endParaRPr>
          </a:p>
          <a:p>
            <a:r>
              <a:rPr lang="en-US" dirty="0">
                <a:ea typeface="ヒラギノ角ゴ Pro W3" charset="0"/>
              </a:rPr>
              <a:t>===</a:t>
            </a:r>
          </a:p>
          <a:p>
            <a:r>
              <a:rPr lang="en-US" dirty="0">
                <a:ea typeface="ヒラギノ角ゴ Pro W3" charset="0"/>
              </a:rPr>
              <a:t>http://</a:t>
            </a:r>
            <a:r>
              <a:rPr lang="en-US" dirty="0" err="1">
                <a:ea typeface="ヒラギノ角ゴ Pro W3" charset="0"/>
              </a:rPr>
              <a:t>www.bizjournals.com</a:t>
            </a:r>
            <a:r>
              <a:rPr lang="en-US" dirty="0">
                <a:ea typeface="ヒラギノ角ゴ Pro W3" charset="0"/>
              </a:rPr>
              <a:t>/triangle/</a:t>
            </a:r>
            <a:r>
              <a:rPr lang="en-US" dirty="0" err="1">
                <a:ea typeface="ヒラギノ角ゴ Pro W3" charset="0"/>
              </a:rPr>
              <a:t>morning_call</a:t>
            </a:r>
            <a:r>
              <a:rPr lang="en-US" dirty="0">
                <a:ea typeface="ヒラギノ角ゴ Pro W3" charset="0"/>
              </a:rPr>
              <a:t>/2012/10/</a:t>
            </a:r>
            <a:r>
              <a:rPr lang="en-US" dirty="0" err="1">
                <a:ea typeface="ヒラギノ角ゴ Pro W3" charset="0"/>
              </a:rPr>
              <a:t>mattress-maker-kingsdown-to-sell-in.html?ana</a:t>
            </a:r>
            <a:r>
              <a:rPr lang="en-US" dirty="0">
                <a:ea typeface="ヒラギノ角ゴ Pro W3" charset="0"/>
              </a:rPr>
              <a:t>=</a:t>
            </a:r>
            <a:r>
              <a:rPr lang="en-US" dirty="0" err="1">
                <a:ea typeface="ヒラギノ角ゴ Pro W3" charset="0"/>
              </a:rPr>
              <a:t>e_trig_rdup&amp;s</a:t>
            </a:r>
            <a:r>
              <a:rPr lang="en-US" dirty="0">
                <a:ea typeface="ヒラギノ角ゴ Pro W3" charset="0"/>
              </a:rPr>
              <a:t>=</a:t>
            </a:r>
            <a:r>
              <a:rPr lang="en-US" dirty="0" err="1">
                <a:ea typeface="ヒラギノ角ゴ Pro W3" charset="0"/>
              </a:rPr>
              <a:t>newsletter&amp;ed</a:t>
            </a:r>
            <a:r>
              <a:rPr lang="en-US" dirty="0">
                <a:ea typeface="ヒラギノ角ゴ Pro W3" charset="0"/>
              </a:rPr>
              <a:t>=2012-10-12</a:t>
            </a:r>
          </a:p>
          <a:p>
            <a:endParaRPr lang="en-US" dirty="0">
              <a:ea typeface="ヒラギノ角ゴ Pro W3" charset="0"/>
            </a:endParaRPr>
          </a:p>
        </p:txBody>
      </p:sp>
      <p:sp>
        <p:nvSpPr>
          <p:cNvPr id="263171" name="Rectangle 7"/>
          <p:cNvSpPr txBox="1">
            <a:spLocks noGrp="1" noChangeArrowheads="1"/>
          </p:cNvSpPr>
          <p:nvPr/>
        </p:nvSpPr>
        <p:spPr bwMode="auto">
          <a:xfrm>
            <a:off x="4144963" y="9121775"/>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F692C4FD-EB35-1E41-B120-6471226745FB}" type="slidenum">
              <a:rPr lang="en-US" sz="1300"/>
              <a:pPr algn="r"/>
              <a:t>80</a:t>
            </a:fld>
            <a:endParaRPr lang="en-US" sz="1300"/>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7" name="Slide Image Placeholder 1"/>
          <p:cNvSpPr>
            <a:spLocks noGrp="1" noRot="1" noChangeAspect="1" noTextEdit="1"/>
          </p:cNvSpPr>
          <p:nvPr>
            <p:ph type="sldImg"/>
          </p:nvPr>
        </p:nvSpPr>
        <p:spPr>
          <a:ln/>
        </p:spPr>
      </p:sp>
      <p:sp>
        <p:nvSpPr>
          <p:cNvPr id="265218" name="Notes Placeholder 2"/>
          <p:cNvSpPr>
            <a:spLocks noGrp="1"/>
          </p:cNvSpPr>
          <p:nvPr>
            <p:ph type="body" idx="1"/>
          </p:nvPr>
        </p:nvSpPr>
        <p:spPr>
          <a:xfrm>
            <a:off x="974725" y="4800600"/>
            <a:ext cx="5527675" cy="44799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ea typeface="ヒラギノ角ゴ Pro W3" charset="0"/>
              </a:rPr>
              <a:t>The country that buys the most </a:t>
            </a:r>
            <a:r>
              <a:rPr lang="en-US" dirty="0">
                <a:ea typeface="ヒラギノ角ゴ Pro W3" charset="0"/>
              </a:rPr>
              <a:t>goods made in North Carolina is </a:t>
            </a:r>
            <a:r>
              <a:rPr lang="en-US" u="sng" dirty="0">
                <a:ea typeface="ヒラギノ角ゴ Pro W3" charset="0"/>
              </a:rPr>
              <a:t>Canada</a:t>
            </a:r>
            <a:r>
              <a:rPr lang="en-US" dirty="0" smtClean="0">
                <a:ea typeface="ヒラギノ角ゴ Pro W3" charset="0"/>
              </a:rPr>
              <a:t>.</a:t>
            </a:r>
          </a:p>
          <a:p>
            <a:endParaRPr lang="en-US" dirty="0">
              <a:ea typeface="ヒラギノ角ゴ Pro W3" charset="0"/>
            </a:endParaRPr>
          </a:p>
          <a:p>
            <a:r>
              <a:rPr lang="en-US" dirty="0" smtClean="0">
                <a:ea typeface="ヒラギノ角ゴ Pro W3" charset="0"/>
              </a:rPr>
              <a:t>They buy Seven billion dollars of stuff from us each year.</a:t>
            </a:r>
          </a:p>
          <a:p>
            <a:endParaRPr lang="en-US" dirty="0">
              <a:ea typeface="ヒラギノ角ゴ Pro W3" charset="0"/>
            </a:endParaRPr>
          </a:p>
          <a:p>
            <a:endParaRPr lang="en-US" dirty="0" smtClean="0">
              <a:ea typeface="ヒラギノ角ゴ Pro W3" charset="0"/>
            </a:endParaRPr>
          </a:p>
          <a:p>
            <a:endParaRPr lang="en-US" dirty="0">
              <a:ea typeface="ヒラギノ角ゴ Pro W3" charset="0"/>
            </a:endParaRPr>
          </a:p>
          <a:p>
            <a:r>
              <a:rPr lang="en-US" dirty="0">
                <a:ea typeface="ヒラギノ角ゴ Pro W3" charset="0"/>
              </a:rPr>
              <a:t>=====</a:t>
            </a:r>
          </a:p>
          <a:p>
            <a:r>
              <a:rPr lang="en-US" dirty="0">
                <a:ea typeface="ヒラギノ角ゴ Pro W3" charset="0"/>
              </a:rPr>
              <a:t>Who</a:t>
            </a:r>
            <a:r>
              <a:rPr lang="ja-JP" altLang="en-US" dirty="0">
                <a:ea typeface="ヒラギノ角ゴ Pro W3" charset="0"/>
              </a:rPr>
              <a:t>’</a:t>
            </a:r>
            <a:r>
              <a:rPr lang="en-US" altLang="ja-JP" dirty="0">
                <a:ea typeface="ヒラギノ角ゴ Pro W3" charset="0"/>
              </a:rPr>
              <a:t>s Buying North Carolina</a:t>
            </a:r>
            <a:r>
              <a:rPr lang="ja-JP" altLang="en-US" dirty="0">
                <a:ea typeface="ヒラギノ角ゴ Pro W3" charset="0"/>
              </a:rPr>
              <a:t>’</a:t>
            </a:r>
            <a:r>
              <a:rPr lang="en-US" altLang="ja-JP" dirty="0">
                <a:ea typeface="ヒラギノ角ゴ Pro W3" charset="0"/>
              </a:rPr>
              <a:t>s Goods</a:t>
            </a:r>
          </a:p>
          <a:p>
            <a:r>
              <a:rPr lang="en-US" dirty="0">
                <a:ea typeface="ヒラギノ角ゴ Pro W3" charset="0"/>
              </a:rPr>
              <a:t>Feb 26, 2013</a:t>
            </a:r>
          </a:p>
          <a:p>
            <a:r>
              <a:rPr lang="en-US" dirty="0">
                <a:ea typeface="ヒラギノ角ゴ Pro W3" charset="0"/>
              </a:rPr>
              <a:t>Triangle Business Journal</a:t>
            </a:r>
          </a:p>
          <a:p>
            <a:r>
              <a:rPr lang="en-US" dirty="0">
                <a:ea typeface="ヒラギノ角ゴ Pro W3" charset="0"/>
              </a:rPr>
              <a:t>http://</a:t>
            </a:r>
            <a:r>
              <a:rPr lang="en-US" dirty="0" err="1">
                <a:ea typeface="ヒラギノ角ゴ Pro W3" charset="0"/>
              </a:rPr>
              <a:t>www.bizjournals.com</a:t>
            </a:r>
            <a:r>
              <a:rPr lang="en-US" dirty="0">
                <a:ea typeface="ヒラギノ角ゴ Pro W3" charset="0"/>
              </a:rPr>
              <a:t>/triangle/news/2013/02/26/slideshow-</a:t>
            </a:r>
            <a:r>
              <a:rPr lang="en-US" dirty="0" err="1">
                <a:ea typeface="ヒラギノ角ゴ Pro W3" charset="0"/>
              </a:rPr>
              <a:t>whos</a:t>
            </a:r>
            <a:r>
              <a:rPr lang="en-US" dirty="0">
                <a:ea typeface="ヒラギノ角ゴ Pro W3" charset="0"/>
              </a:rPr>
              <a:t>-buying-</a:t>
            </a:r>
            <a:r>
              <a:rPr lang="en-US" dirty="0" err="1">
                <a:ea typeface="ヒラギノ角ゴ Pro W3" charset="0"/>
              </a:rPr>
              <a:t>north.html</a:t>
            </a:r>
            <a:endParaRPr lang="en-US" dirty="0">
              <a:ea typeface="ヒラギノ角ゴ Pro W3" charset="0"/>
            </a:endParaRPr>
          </a:p>
          <a:p>
            <a:endParaRPr lang="en-US" dirty="0">
              <a:ea typeface="ヒラギノ角ゴ Pro W3" charset="0"/>
            </a:endParaRPr>
          </a:p>
        </p:txBody>
      </p:sp>
      <p:sp>
        <p:nvSpPr>
          <p:cNvPr id="26521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6B33BBB2-4FD5-2B4F-B992-D00E1B097C2B}" type="slidenum">
              <a:rPr lang="en-US" sz="1300"/>
              <a:pPr/>
              <a:t>81</a:t>
            </a:fld>
            <a:endParaRPr lang="en-US" sz="1300"/>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5" name="Slide Image Placeholder 1"/>
          <p:cNvSpPr>
            <a:spLocks noGrp="1" noRot="1" noChangeAspect="1" noTextEdit="1"/>
          </p:cNvSpPr>
          <p:nvPr>
            <p:ph type="sldImg"/>
          </p:nvPr>
        </p:nvSpPr>
        <p:spPr>
          <a:ln/>
        </p:spPr>
      </p:sp>
      <p:sp>
        <p:nvSpPr>
          <p:cNvPr id="267266" name="Notes Placeholder 2"/>
          <p:cNvSpPr>
            <a:spLocks noGrp="1"/>
          </p:cNvSpPr>
          <p:nvPr>
            <p:ph type="body" idx="1"/>
          </p:nvPr>
        </p:nvSpPr>
        <p:spPr>
          <a:xfrm>
            <a:off x="974725" y="4721225"/>
            <a:ext cx="5527675" cy="45593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ea typeface="ヒラギノ角ゴ Pro W3" charset="0"/>
              </a:rPr>
              <a:t>And number two is China, buying two and a half billion dollars worth of stuff from </a:t>
            </a:r>
            <a:r>
              <a:rPr lang="en-US" dirty="0" smtClean="0">
                <a:ea typeface="ヒラギノ角ゴ Pro W3" charset="0"/>
              </a:rPr>
              <a:t>North Carolina each </a:t>
            </a:r>
            <a:r>
              <a:rPr lang="en-US" dirty="0">
                <a:ea typeface="ヒラギノ角ゴ Pro W3" charset="0"/>
              </a:rPr>
              <a:t>year</a:t>
            </a:r>
            <a:r>
              <a:rPr lang="en-US" dirty="0" smtClean="0">
                <a:ea typeface="ヒラギノ角ゴ Pro W3" charset="0"/>
              </a:rPr>
              <a:t>.</a:t>
            </a:r>
          </a:p>
          <a:p>
            <a:endParaRPr lang="en-US" dirty="0">
              <a:ea typeface="ヒラギノ角ゴ Pro W3" charset="0"/>
            </a:endParaRPr>
          </a:p>
          <a:p>
            <a:r>
              <a:rPr lang="en-US" dirty="0" smtClean="0">
                <a:ea typeface="ヒラギノ角ゴ Pro W3" charset="0"/>
              </a:rPr>
              <a:t>Who knew that?</a:t>
            </a:r>
            <a:endParaRPr lang="en-US" dirty="0">
              <a:ea typeface="ヒラギノ角ゴ Pro W3" charset="0"/>
            </a:endParaRPr>
          </a:p>
          <a:p>
            <a:endParaRPr lang="en-US" dirty="0">
              <a:ea typeface="ヒラギノ角ゴ Pro W3" charset="0"/>
            </a:endParaRPr>
          </a:p>
          <a:p>
            <a:r>
              <a:rPr lang="en-US" dirty="0">
                <a:ea typeface="ヒラギノ角ゴ Pro W3" charset="0"/>
              </a:rPr>
              <a:t>And we need skilled </a:t>
            </a:r>
            <a:r>
              <a:rPr lang="en-US" dirty="0" smtClean="0">
                <a:ea typeface="ヒラギノ角ゴ Pro W3" charset="0"/>
              </a:rPr>
              <a:t>workers to keep making this stuff that the Chinese, and others are buying from us.</a:t>
            </a:r>
            <a:endParaRPr lang="en-US" dirty="0">
              <a:ea typeface="ヒラギノ角ゴ Pro W3" charset="0"/>
            </a:endParaRPr>
          </a:p>
          <a:p>
            <a:endParaRPr lang="en-US" dirty="0">
              <a:ea typeface="ヒラギノ角ゴ Pro W3" charset="0"/>
            </a:endParaRPr>
          </a:p>
          <a:p>
            <a:endParaRPr lang="en-US" dirty="0">
              <a:ea typeface="ヒラギノ角ゴ Pro W3" charset="0"/>
            </a:endParaRPr>
          </a:p>
          <a:p>
            <a:r>
              <a:rPr lang="en-US" dirty="0">
                <a:ea typeface="ヒラギノ角ゴ Pro W3" charset="0"/>
              </a:rPr>
              <a:t>=====</a:t>
            </a:r>
          </a:p>
          <a:p>
            <a:r>
              <a:rPr lang="en-US" dirty="0">
                <a:ea typeface="ヒラギノ角ゴ Pro W3" charset="0"/>
              </a:rPr>
              <a:t>Who</a:t>
            </a:r>
            <a:r>
              <a:rPr lang="ja-JP" altLang="en-US" dirty="0">
                <a:ea typeface="ヒラギノ角ゴ Pro W3" charset="0"/>
              </a:rPr>
              <a:t>’</a:t>
            </a:r>
            <a:r>
              <a:rPr lang="en-US" altLang="ja-JP" dirty="0">
                <a:ea typeface="ヒラギノ角ゴ Pro W3" charset="0"/>
              </a:rPr>
              <a:t>s Buying North Carolina</a:t>
            </a:r>
            <a:r>
              <a:rPr lang="ja-JP" altLang="en-US" dirty="0">
                <a:ea typeface="ヒラギノ角ゴ Pro W3" charset="0"/>
              </a:rPr>
              <a:t>’</a:t>
            </a:r>
            <a:r>
              <a:rPr lang="en-US" altLang="ja-JP" dirty="0">
                <a:ea typeface="ヒラギノ角ゴ Pro W3" charset="0"/>
              </a:rPr>
              <a:t>s Goods</a:t>
            </a:r>
          </a:p>
          <a:p>
            <a:r>
              <a:rPr lang="en-US" dirty="0">
                <a:ea typeface="ヒラギノ角ゴ Pro W3" charset="0"/>
              </a:rPr>
              <a:t>Feb 26, 2013</a:t>
            </a:r>
          </a:p>
          <a:p>
            <a:r>
              <a:rPr lang="en-US" dirty="0">
                <a:ea typeface="ヒラギノ角ゴ Pro W3" charset="0"/>
              </a:rPr>
              <a:t>Triangle Business Journal</a:t>
            </a:r>
          </a:p>
          <a:p>
            <a:r>
              <a:rPr lang="en-US" dirty="0">
                <a:ea typeface="ヒラギノ角ゴ Pro W3" charset="0"/>
              </a:rPr>
              <a:t>http://</a:t>
            </a:r>
            <a:r>
              <a:rPr lang="en-US" dirty="0" err="1">
                <a:ea typeface="ヒラギノ角ゴ Pro W3" charset="0"/>
              </a:rPr>
              <a:t>www.bizjournals.com</a:t>
            </a:r>
            <a:r>
              <a:rPr lang="en-US" dirty="0">
                <a:ea typeface="ヒラギノ角ゴ Pro W3" charset="0"/>
              </a:rPr>
              <a:t>/triangle/news/2013/02/26/slideshow-</a:t>
            </a:r>
            <a:r>
              <a:rPr lang="en-US" dirty="0" err="1">
                <a:ea typeface="ヒラギノ角ゴ Pro W3" charset="0"/>
              </a:rPr>
              <a:t>whos</a:t>
            </a:r>
            <a:r>
              <a:rPr lang="en-US" dirty="0">
                <a:ea typeface="ヒラギノ角ゴ Pro W3" charset="0"/>
              </a:rPr>
              <a:t>-buying-</a:t>
            </a:r>
            <a:r>
              <a:rPr lang="en-US" dirty="0" err="1">
                <a:ea typeface="ヒラギノ角ゴ Pro W3" charset="0"/>
              </a:rPr>
              <a:t>north.html</a:t>
            </a:r>
            <a:endParaRPr lang="en-US" dirty="0">
              <a:ea typeface="ヒラギノ角ゴ Pro W3" charset="0"/>
            </a:endParaRPr>
          </a:p>
          <a:p>
            <a:endParaRPr lang="en-US" dirty="0">
              <a:ea typeface="ヒラギノ角ゴ Pro W3" charset="0"/>
            </a:endParaRPr>
          </a:p>
        </p:txBody>
      </p:sp>
      <p:sp>
        <p:nvSpPr>
          <p:cNvPr id="26726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92371551-5D5C-3A4E-AC18-5D347191CF0D}" type="slidenum">
              <a:rPr lang="en-US" sz="1300"/>
              <a:pPr/>
              <a:t>82</a:t>
            </a:fld>
            <a:endParaRPr lang="en-US" sz="1300"/>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3" name="Rectangle 2"/>
          <p:cNvSpPr>
            <a:spLocks noGrp="1" noRot="1" noChangeAspect="1" noChangeArrowheads="1" noTextEdit="1"/>
          </p:cNvSpPr>
          <p:nvPr>
            <p:ph type="sldImg"/>
          </p:nvPr>
        </p:nvSpPr>
        <p:spPr>
          <a:ln/>
        </p:spPr>
      </p:sp>
      <p:sp>
        <p:nvSpPr>
          <p:cNvPr id="26931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ea typeface="ヒラギノ角ゴ Pro W3" charset="0"/>
              </a:rPr>
              <a:t>As American manufacturing is making its comeback, we find that the old Manufacturing jobs that required a strong back and no education are </a:t>
            </a:r>
            <a:r>
              <a:rPr lang="en-US" u="sng" dirty="0">
                <a:ea typeface="ヒラギノ角ゴ Pro W3" charset="0"/>
              </a:rPr>
              <a:t>not </a:t>
            </a:r>
            <a:r>
              <a:rPr lang="en-US" dirty="0">
                <a:ea typeface="ヒラギノ角ゴ Pro W3" charset="0"/>
              </a:rPr>
              <a:t>coming back.</a:t>
            </a:r>
          </a:p>
          <a:p>
            <a:endParaRPr lang="en-US" dirty="0" smtClean="0">
              <a:ea typeface="ヒラギノ角ゴ Pro W3" charset="0"/>
            </a:endParaRPr>
          </a:p>
          <a:p>
            <a:endParaRPr lang="en-US" dirty="0">
              <a:ea typeface="ヒラギノ角ゴ Pro W3" charset="0"/>
            </a:endParaRPr>
          </a:p>
          <a:p>
            <a:endParaRPr lang="en-US" dirty="0">
              <a:ea typeface="ヒラギノ角ゴ Pro W3" charset="0"/>
            </a:endParaRPr>
          </a:p>
          <a:p>
            <a:r>
              <a:rPr lang="en-US" dirty="0">
                <a:ea typeface="ヒラギノ角ゴ Pro W3" charset="0"/>
              </a:rPr>
              <a:t>=====</a:t>
            </a:r>
          </a:p>
          <a:p>
            <a:r>
              <a:rPr lang="en-US" dirty="0">
                <a:ea typeface="ヒラギノ角ゴ Pro W3" charset="0"/>
              </a:rPr>
              <a:t>http://</a:t>
            </a:r>
            <a:r>
              <a:rPr lang="en-US" dirty="0" err="1">
                <a:ea typeface="ヒラギノ角ゴ Pro W3" charset="0"/>
              </a:rPr>
              <a:t>www.washingtonpost.com</a:t>
            </a:r>
            <a:r>
              <a:rPr lang="en-US" dirty="0">
                <a:ea typeface="ヒラギノ角ゴ Pro W3" charset="0"/>
              </a:rPr>
              <a:t>/blogs/</a:t>
            </a:r>
            <a:r>
              <a:rPr lang="en-US" dirty="0" err="1">
                <a:ea typeface="ヒラギノ角ゴ Pro W3" charset="0"/>
              </a:rPr>
              <a:t>wonkblog</a:t>
            </a:r>
            <a:r>
              <a:rPr lang="en-US" dirty="0">
                <a:ea typeface="ヒラギノ角ゴ Pro W3" charset="0"/>
              </a:rPr>
              <a:t>/</a:t>
            </a:r>
            <a:r>
              <a:rPr lang="en-US" dirty="0" err="1">
                <a:ea typeface="ヒラギノ角ゴ Pro W3" charset="0"/>
              </a:rPr>
              <a:t>wp</a:t>
            </a:r>
            <a:r>
              <a:rPr lang="en-US" dirty="0">
                <a:ea typeface="ヒラギノ角ゴ Pro W3" charset="0"/>
              </a:rPr>
              <a:t>/2012/11/19/</a:t>
            </a:r>
            <a:r>
              <a:rPr lang="en-US" dirty="0" err="1">
                <a:ea typeface="ヒラギノ角ゴ Pro W3" charset="0"/>
              </a:rPr>
              <a:t>american</a:t>
            </a:r>
            <a:r>
              <a:rPr lang="en-US" dirty="0">
                <a:ea typeface="ヒラギノ角ゴ Pro W3" charset="0"/>
              </a:rPr>
              <a:t>-manufacturing-is-coming-back-manufacturing-jobs-</a:t>
            </a:r>
            <a:r>
              <a:rPr lang="en-US" dirty="0" err="1">
                <a:ea typeface="ヒラギノ角ゴ Pro W3" charset="0"/>
              </a:rPr>
              <a:t>arent</a:t>
            </a:r>
            <a:r>
              <a:rPr lang="en-US" dirty="0">
                <a:ea typeface="ヒラギノ角ゴ Pro W3" charset="0"/>
              </a:rPr>
              <a:t>/</a:t>
            </a:r>
          </a:p>
        </p:txBody>
      </p:sp>
      <p:sp>
        <p:nvSpPr>
          <p:cNvPr id="269315" name="Rectangle 7"/>
          <p:cNvSpPr txBox="1">
            <a:spLocks noGrp="1" noChangeArrowheads="1"/>
          </p:cNvSpPr>
          <p:nvPr/>
        </p:nvSpPr>
        <p:spPr bwMode="auto">
          <a:xfrm>
            <a:off x="4144963" y="9121775"/>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74DF35A8-6366-C244-AB11-5BC5A75D8A9B}" type="slidenum">
              <a:rPr lang="en-US" sz="1300"/>
              <a:pPr algn="r"/>
              <a:t>83</a:t>
            </a:fld>
            <a:endParaRPr lang="en-US" sz="1300"/>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Slide Image Placeholder 1"/>
          <p:cNvSpPr>
            <a:spLocks noGrp="1" noRot="1" noChangeAspect="1" noTextEdit="1"/>
          </p:cNvSpPr>
          <p:nvPr>
            <p:ph type="sldImg"/>
          </p:nvPr>
        </p:nvSpPr>
        <p:spPr>
          <a:ln/>
        </p:spPr>
      </p:sp>
      <p:sp>
        <p:nvSpPr>
          <p:cNvPr id="15872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aseline="0" dirty="0" smtClean="0">
                <a:ea typeface="ヒラギノ角ゴ Pro W3" charset="0"/>
              </a:rPr>
              <a:t>Make sure your students and clients know about these Manufacturing and STEM open houses in April.  </a:t>
            </a:r>
          </a:p>
          <a:p>
            <a:r>
              <a:rPr lang="en-US" baseline="0" dirty="0" smtClean="0">
                <a:ea typeface="ヒラギノ角ゴ Pro W3" charset="0"/>
              </a:rPr>
              <a:t>They might find they want to redirect their career pathway.</a:t>
            </a:r>
          </a:p>
          <a:p>
            <a:endParaRPr lang="en-US" dirty="0">
              <a:ea typeface="ヒラギノ角ゴ Pro W3" charset="0"/>
            </a:endParaRPr>
          </a:p>
          <a:p>
            <a:r>
              <a:rPr lang="en-US" baseline="0" dirty="0" smtClean="0">
                <a:ea typeface="ヒラギノ角ゴ Pro W3" charset="0"/>
              </a:rPr>
              <a:t>The online calendar of</a:t>
            </a:r>
            <a:r>
              <a:rPr lang="en-US" dirty="0" smtClean="0">
                <a:ea typeface="ヒラギノ角ゴ Pro W3" charset="0"/>
              </a:rPr>
              <a:t> events </a:t>
            </a:r>
            <a:r>
              <a:rPr lang="en-US" baseline="0" dirty="0" smtClean="0">
                <a:ea typeface="ヒラギノ角ゴ Pro W3" charset="0"/>
              </a:rPr>
              <a:t>should be filling up at the end of March, so check it out in early April.</a:t>
            </a:r>
          </a:p>
          <a:p>
            <a:endParaRPr lang="en-US" dirty="0">
              <a:ea typeface="ヒラギノ角ゴ Pro W3" charset="0"/>
            </a:endParaRPr>
          </a:p>
          <a:p>
            <a:r>
              <a:rPr lang="en-US" baseline="0" dirty="0" smtClean="0">
                <a:ea typeface="ヒラギノ角ゴ Pro W3" charset="0"/>
              </a:rPr>
              <a:t>The web address is at the bottom of your handout.</a:t>
            </a:r>
          </a:p>
          <a:p>
            <a:endParaRPr lang="en-US" baseline="0" dirty="0" smtClean="0">
              <a:ea typeface="ヒラギノ角ゴ Pro W3" charset="0"/>
            </a:endParaRPr>
          </a:p>
          <a:p>
            <a:endParaRPr lang="en-US" baseline="0" dirty="0" smtClean="0">
              <a:ea typeface="ヒラギノ角ゴ Pro W3" charset="0"/>
            </a:endParaRPr>
          </a:p>
          <a:p>
            <a:endParaRPr lang="en-US" dirty="0">
              <a:ea typeface="ヒラギノ角ゴ Pro W3" charset="0"/>
            </a:endParaRPr>
          </a:p>
          <a:p>
            <a:endParaRPr lang="en-US" dirty="0">
              <a:ea typeface="ヒラギノ角ゴ Pro W3" charset="0"/>
            </a:endParaRPr>
          </a:p>
          <a:p>
            <a:r>
              <a:rPr lang="en-US" dirty="0" smtClean="0">
                <a:ea typeface="ヒラギノ角ゴ Pro W3" charset="0"/>
              </a:rPr>
              <a:t>======</a:t>
            </a:r>
          </a:p>
          <a:p>
            <a:r>
              <a:rPr lang="en-US" dirty="0" err="1" smtClean="0">
                <a:ea typeface="ヒラギノ角ゴ Pro W3" charset="0"/>
              </a:rPr>
              <a:t>www.ctpnc.org</a:t>
            </a:r>
            <a:r>
              <a:rPr lang="en-US" dirty="0" smtClean="0">
                <a:ea typeface="ヒラギノ角ゴ Pro W3" charset="0"/>
              </a:rPr>
              <a:t>/manufacturing</a:t>
            </a:r>
            <a:endParaRPr lang="en-US" dirty="0">
              <a:ea typeface="ヒラギノ角ゴ Pro W3" charset="0"/>
            </a:endParaRPr>
          </a:p>
        </p:txBody>
      </p:sp>
      <p:sp>
        <p:nvSpPr>
          <p:cNvPr id="15872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A69C6A07-4ACB-AF47-B346-ADD50E46B475}" type="slidenum">
              <a:rPr lang="en-US" sz="1300"/>
              <a:pPr/>
              <a:t>84</a:t>
            </a:fld>
            <a:endParaRPr lang="en-US" sz="1300"/>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giggle when we think that college students are taking</a:t>
            </a:r>
            <a:r>
              <a:rPr lang="en-US" baseline="0" dirty="0" smtClean="0"/>
              <a:t> classes to learn how to make </a:t>
            </a:r>
            <a:r>
              <a:rPr lang="en-US" u="sng" baseline="0" dirty="0" smtClean="0"/>
              <a:t>beer</a:t>
            </a:r>
            <a:r>
              <a:rPr lang="en-US" baseline="0" dirty="0" smtClean="0"/>
              <a:t>.  </a:t>
            </a:r>
          </a:p>
          <a:p>
            <a:endParaRPr lang="en-US" baseline="0" dirty="0" smtClean="0"/>
          </a:p>
          <a:p>
            <a:r>
              <a:rPr lang="en-US" baseline="0" dirty="0" smtClean="0"/>
              <a:t>What’s </a:t>
            </a:r>
            <a:r>
              <a:rPr lang="en-US" u="sng" baseline="0" dirty="0" smtClean="0"/>
              <a:t>next</a:t>
            </a:r>
            <a:r>
              <a:rPr lang="en-US" baseline="0" dirty="0" smtClean="0"/>
              <a:t>, classes on how to </a:t>
            </a:r>
            <a:r>
              <a:rPr lang="en-US" u="sng" baseline="0" dirty="0" smtClean="0"/>
              <a:t>drink</a:t>
            </a:r>
            <a:r>
              <a:rPr lang="en-US" baseline="0" dirty="0" smtClean="0"/>
              <a:t> beer?</a:t>
            </a:r>
            <a:endParaRPr lang="en-US" dirty="0" smtClean="0"/>
          </a:p>
          <a:p>
            <a:endParaRPr lang="en-US" dirty="0" smtClean="0"/>
          </a:p>
          <a:p>
            <a:endParaRPr lang="en-US" dirty="0" smtClean="0"/>
          </a:p>
          <a:p>
            <a:r>
              <a:rPr lang="en-US" dirty="0" smtClean="0"/>
              <a:t>======</a:t>
            </a:r>
          </a:p>
          <a:p>
            <a:r>
              <a:rPr lang="en-US" dirty="0" smtClean="0"/>
              <a:t>http://www.bizjournals.com/triangle/blog/2014/03/wake-tech-to-offer-course-on-brewing-beer.html?ana=e_du_pap&amp;s=article_du&amp;ed=2014-03-31</a:t>
            </a:r>
          </a:p>
          <a:p>
            <a:endParaRPr lang="en-US" dirty="0" smtClean="0"/>
          </a:p>
          <a:p>
            <a:r>
              <a:rPr lang="en-US" dirty="0" smtClean="0"/>
              <a:t> Mar 31, 2014, 9:22am EDT</a:t>
            </a:r>
          </a:p>
          <a:p>
            <a:endParaRPr lang="en-US" dirty="0" smtClean="0"/>
          </a:p>
          <a:p>
            <a:r>
              <a:rPr lang="en-US" dirty="0" smtClean="0"/>
              <a:t>Wake Tech to offer course on brewing beer</a:t>
            </a:r>
          </a:p>
          <a:p>
            <a:endParaRPr lang="en-US" dirty="0" smtClean="0"/>
          </a:p>
          <a:p>
            <a:r>
              <a:rPr lang="en-US" dirty="0" smtClean="0"/>
              <a:t>Starting April 15, the college will offer Craft Beer Brewing Part 1: Fermentation, </a:t>
            </a:r>
            <a:r>
              <a:rPr lang="en-US" dirty="0" err="1" smtClean="0"/>
              <a:t>Brewhouse</a:t>
            </a:r>
            <a:r>
              <a:rPr lang="en-US" dirty="0" smtClean="0"/>
              <a:t> and Packaging Operations, a course that allows students (who are at least 21 years old) to receive hands-on training at breweries across the Triangle such as Big Boss Brewing Company and Trophy Brewing Company.</a:t>
            </a:r>
            <a:endParaRPr lang="en-US" dirty="0"/>
          </a:p>
        </p:txBody>
      </p:sp>
      <p:sp>
        <p:nvSpPr>
          <p:cNvPr id="4" name="Slide Number Placeholder 3"/>
          <p:cNvSpPr>
            <a:spLocks noGrp="1"/>
          </p:cNvSpPr>
          <p:nvPr>
            <p:ph type="sldNum" sz="quarter" idx="10"/>
          </p:nvPr>
        </p:nvSpPr>
        <p:spPr/>
        <p:txBody>
          <a:bodyPr/>
          <a:lstStyle/>
          <a:p>
            <a:pPr>
              <a:defRPr/>
            </a:pPr>
            <a:fld id="{E595AFB6-591D-6147-886F-35FF617A7290}" type="slidenum">
              <a:rPr lang="en-US" smtClean="0"/>
              <a:pPr>
                <a:defRPr/>
              </a:pPr>
              <a:t>85</a:t>
            </a:fld>
            <a:endParaRPr lang="en-US"/>
          </a:p>
        </p:txBody>
      </p:sp>
    </p:spTree>
    <p:extLst>
      <p:ext uri="{BB962C8B-B14F-4D97-AF65-F5344CB8AC3E}">
        <p14:creationId xmlns:p14="http://schemas.microsoft.com/office/powerpoint/2010/main" val="1084617533"/>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Seriously though, beer</a:t>
            </a:r>
            <a:r>
              <a:rPr lang="en-US" baseline="0" dirty="0" smtClean="0"/>
              <a:t> making is becoming big business in North Carolina, especially in the Triangle region and in Asheville.</a:t>
            </a:r>
          </a:p>
          <a:p>
            <a:endParaRPr lang="en-US" baseline="0" dirty="0" smtClean="0"/>
          </a:p>
          <a:p>
            <a:r>
              <a:rPr lang="en-US" baseline="0" dirty="0" smtClean="0"/>
              <a:t>In 2012 the beer industry contributed 2.9 billion dollars to North Carolina’s economy, which included 37,260 jobs. </a:t>
            </a:r>
          </a:p>
          <a:p>
            <a:r>
              <a:rPr lang="en-US" baseline="0" dirty="0" smtClean="0"/>
              <a:t> </a:t>
            </a:r>
          </a:p>
          <a:p>
            <a:r>
              <a:rPr lang="en-US" baseline="0" dirty="0" smtClean="0"/>
              <a:t>In federal, state and local taxes, North Carolina beer contributed 350 million dollars.</a:t>
            </a:r>
          </a:p>
          <a:p>
            <a:endParaRPr lang="en-US" baseline="0" dirty="0" smtClean="0"/>
          </a:p>
          <a:p>
            <a:r>
              <a:rPr lang="en-US" baseline="0" dirty="0" smtClean="0"/>
              <a:t>This </a:t>
            </a:r>
            <a:r>
              <a:rPr lang="en-US" u="sng" baseline="0" dirty="0" smtClean="0"/>
              <a:t>is</a:t>
            </a:r>
            <a:r>
              <a:rPr lang="en-US" baseline="0" dirty="0" smtClean="0"/>
              <a:t> manufacturing, and it is </a:t>
            </a:r>
            <a:r>
              <a:rPr lang="en-US" u="sng" baseline="0" dirty="0" smtClean="0"/>
              <a:t>not</a:t>
            </a:r>
            <a:r>
              <a:rPr lang="en-US" baseline="0" dirty="0" smtClean="0"/>
              <a:t> like the beer making factories of old.</a:t>
            </a:r>
            <a:endParaRPr lang="en-US" dirty="0" smtClean="0"/>
          </a:p>
          <a:p>
            <a:endParaRPr lang="en-US" dirty="0" smtClean="0"/>
          </a:p>
          <a:p>
            <a:endParaRPr lang="en-US" dirty="0" smtClean="0"/>
          </a:p>
          <a:p>
            <a:r>
              <a:rPr lang="en-US" dirty="0" smtClean="0"/>
              <a:t>=============</a:t>
            </a:r>
          </a:p>
          <a:p>
            <a:r>
              <a:rPr lang="en-US" dirty="0" smtClean="0"/>
              <a:t>http://www.bizjournals.com/triangle/blog/2014/03/beers-big-economic-impact-on-the-state.html </a:t>
            </a:r>
          </a:p>
          <a:p>
            <a:endParaRPr lang="en-US" dirty="0" smtClean="0"/>
          </a:p>
          <a:p>
            <a:r>
              <a:rPr lang="en-US" dirty="0" smtClean="0"/>
              <a:t>Mar 3, 2014, 4:08pm EST</a:t>
            </a:r>
          </a:p>
          <a:p>
            <a:endParaRPr lang="en-US" dirty="0" smtClean="0"/>
          </a:p>
          <a:p>
            <a:r>
              <a:rPr lang="en-US" dirty="0" smtClean="0"/>
              <a:t>How much does the beer industry contribute to North Carolina's economy?</a:t>
            </a:r>
          </a:p>
          <a:p>
            <a:endParaRPr lang="en-US" dirty="0" smtClean="0"/>
          </a:p>
          <a:p>
            <a:r>
              <a:rPr lang="en-US" dirty="0" smtClean="0"/>
              <a:t>In 2012, the beer industry contributed $2.9 billion to North Carolina’s economy, along with 37,260 jobs which received $949 million in wages. In 2012, the state had 82 active brewer permits, compared to 2011 in which there were 63.</a:t>
            </a:r>
          </a:p>
          <a:p>
            <a:endParaRPr lang="en-US" dirty="0" smtClean="0"/>
          </a:p>
          <a:p>
            <a:r>
              <a:rPr lang="en-US" dirty="0" smtClean="0"/>
              <a:t>According to a study conducted by the Beer Institute in partnership with the National Beer Wholesalers Association, North Carolina had 71 brewing establishments, 94 distributors and 18,331 retailers dedicated to beer as of 2012. These generated $109 million in federal excise taxes, $117 million in state excise taxes and $124 million in other local taxes.</a:t>
            </a:r>
            <a:endParaRPr lang="en-US" dirty="0"/>
          </a:p>
        </p:txBody>
      </p:sp>
      <p:sp>
        <p:nvSpPr>
          <p:cNvPr id="4" name="Slide Number Placeholder 3"/>
          <p:cNvSpPr>
            <a:spLocks noGrp="1"/>
          </p:cNvSpPr>
          <p:nvPr>
            <p:ph type="sldNum" sz="quarter" idx="10"/>
          </p:nvPr>
        </p:nvSpPr>
        <p:spPr/>
        <p:txBody>
          <a:bodyPr/>
          <a:lstStyle/>
          <a:p>
            <a:pPr>
              <a:defRPr/>
            </a:pPr>
            <a:fld id="{E595AFB6-591D-6147-886F-35FF617A7290}" type="slidenum">
              <a:rPr lang="en-US" smtClean="0"/>
              <a:pPr>
                <a:defRPr/>
              </a:pPr>
              <a:t>86</a:t>
            </a:fld>
            <a:endParaRPr lang="en-US"/>
          </a:p>
        </p:txBody>
      </p:sp>
    </p:spTree>
    <p:extLst>
      <p:ext uri="{BB962C8B-B14F-4D97-AF65-F5344CB8AC3E}">
        <p14:creationId xmlns:p14="http://schemas.microsoft.com/office/powerpoint/2010/main" val="1888386529"/>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1" name="Slide Image Placeholder 1"/>
          <p:cNvSpPr>
            <a:spLocks noGrp="1" noRot="1" noChangeAspect="1" noTextEdit="1"/>
          </p:cNvSpPr>
          <p:nvPr>
            <p:ph type="sldImg"/>
          </p:nvPr>
        </p:nvSpPr>
        <p:spPr>
          <a:ln/>
        </p:spPr>
      </p:sp>
      <p:sp>
        <p:nvSpPr>
          <p:cNvPr id="27136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ea typeface="ヒラギノ角ゴ Pro W3" charset="0"/>
              </a:rPr>
              <a:t>--</a:t>
            </a:r>
          </a:p>
          <a:p>
            <a:r>
              <a:rPr lang="en-US" dirty="0" smtClean="0">
                <a:ea typeface="ヒラギノ角ゴ Pro W3" charset="0"/>
              </a:rPr>
              <a:t>Does </a:t>
            </a:r>
            <a:r>
              <a:rPr lang="en-US" dirty="0">
                <a:ea typeface="ヒラギノ角ゴ Pro W3" charset="0"/>
              </a:rPr>
              <a:t>it matter?</a:t>
            </a:r>
          </a:p>
          <a:p>
            <a:endParaRPr lang="en-US" dirty="0">
              <a:ea typeface="ヒラギノ角ゴ Pro W3" charset="0"/>
            </a:endParaRPr>
          </a:p>
          <a:p>
            <a:r>
              <a:rPr lang="en-US" dirty="0">
                <a:ea typeface="ヒラギノ角ゴ Pro W3" charset="0"/>
              </a:rPr>
              <a:t>Too many </a:t>
            </a:r>
            <a:r>
              <a:rPr lang="en-US" u="sng" dirty="0">
                <a:ea typeface="ヒラギノ角ゴ Pro W3" charset="0"/>
              </a:rPr>
              <a:t>parents</a:t>
            </a:r>
            <a:r>
              <a:rPr lang="en-US" dirty="0">
                <a:ea typeface="ヒラギノ角ゴ Pro W3" charset="0"/>
              </a:rPr>
              <a:t> have bought into the notion that university degrees are the guarantee for their child</a:t>
            </a:r>
            <a:r>
              <a:rPr lang="ja-JP" altLang="en-US" dirty="0">
                <a:ea typeface="ヒラギノ角ゴ Pro W3" charset="0"/>
              </a:rPr>
              <a:t>’</a:t>
            </a:r>
            <a:r>
              <a:rPr lang="en-US" altLang="ja-JP" dirty="0">
                <a:ea typeface="ヒラギノ角ゴ Pro W3" charset="0"/>
              </a:rPr>
              <a:t>s future</a:t>
            </a:r>
            <a:r>
              <a:rPr lang="en-US" altLang="ja-JP" dirty="0" smtClean="0">
                <a:ea typeface="ヒラギノ角ゴ Pro W3" charset="0"/>
              </a:rPr>
              <a:t>.</a:t>
            </a:r>
          </a:p>
          <a:p>
            <a:r>
              <a:rPr lang="en-US" altLang="ja-JP" dirty="0" smtClean="0">
                <a:ea typeface="ヒラギノ角ゴ Pro W3" charset="0"/>
              </a:rPr>
              <a:t>That has always been the middle-class mentality. “It’s all about Education.”</a:t>
            </a:r>
            <a:endParaRPr lang="en-US" altLang="ja-JP" dirty="0">
              <a:ea typeface="ヒラギノ角ゴ Pro W3" charset="0"/>
            </a:endParaRPr>
          </a:p>
          <a:p>
            <a:endParaRPr lang="en-US" dirty="0">
              <a:ea typeface="ヒラギノ角ゴ Pro W3" charset="0"/>
            </a:endParaRPr>
          </a:p>
          <a:p>
            <a:r>
              <a:rPr lang="en-US" dirty="0">
                <a:ea typeface="ヒラギノ角ゴ Pro W3" charset="0"/>
              </a:rPr>
              <a:t>The blue-collar jobs of tomorrow are </a:t>
            </a:r>
            <a:r>
              <a:rPr lang="en-US" u="sng" dirty="0">
                <a:ea typeface="ヒラギノ角ゴ Pro W3" charset="0"/>
              </a:rPr>
              <a:t>not </a:t>
            </a:r>
            <a:r>
              <a:rPr lang="en-US" dirty="0">
                <a:ea typeface="ヒラギノ角ゴ Pro W3" charset="0"/>
              </a:rPr>
              <a:t>like the blue collar jobs of yesterday. </a:t>
            </a:r>
          </a:p>
          <a:p>
            <a:endParaRPr lang="en-US" dirty="0">
              <a:ea typeface="ヒラギノ角ゴ Pro W3" charset="0"/>
            </a:endParaRPr>
          </a:p>
          <a:p>
            <a:r>
              <a:rPr lang="en-US" u="sng" dirty="0">
                <a:ea typeface="ヒラギノ角ゴ Pro W3" charset="0"/>
              </a:rPr>
              <a:t>Enjoying</a:t>
            </a:r>
            <a:r>
              <a:rPr lang="en-US" dirty="0">
                <a:ea typeface="ヒラギノ角ゴ Pro W3" charset="0"/>
              </a:rPr>
              <a:t> the work you do </a:t>
            </a:r>
            <a:r>
              <a:rPr lang="en-US" dirty="0" smtClean="0">
                <a:ea typeface="ヒラギノ角ゴ Pro W3" charset="0"/>
              </a:rPr>
              <a:t>-- should </a:t>
            </a:r>
            <a:r>
              <a:rPr lang="en-US" dirty="0">
                <a:ea typeface="ヒラギノ角ゴ Pro W3" charset="0"/>
              </a:rPr>
              <a:t>be important.</a:t>
            </a:r>
          </a:p>
        </p:txBody>
      </p:sp>
      <p:sp>
        <p:nvSpPr>
          <p:cNvPr id="27136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C823159D-EDDC-4244-BE17-1D16D2D88A23}" type="slidenum">
              <a:rPr lang="en-US" sz="1300"/>
              <a:pPr/>
              <a:t>87</a:t>
            </a:fld>
            <a:endParaRPr lang="en-US" sz="1300"/>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09" name="Slide Image Placeholder 1"/>
          <p:cNvSpPr>
            <a:spLocks noGrp="1" noRot="1" noChangeAspect="1" noTextEdit="1"/>
          </p:cNvSpPr>
          <p:nvPr>
            <p:ph type="sldImg"/>
          </p:nvPr>
        </p:nvSpPr>
        <p:spPr>
          <a:ln/>
        </p:spPr>
      </p:sp>
      <p:sp>
        <p:nvSpPr>
          <p:cNvPr id="273410" name="Notes Placeholder 2"/>
          <p:cNvSpPr>
            <a:spLocks noGrp="1"/>
          </p:cNvSpPr>
          <p:nvPr>
            <p:ph type="body" idx="1"/>
          </p:nvPr>
        </p:nvSpPr>
        <p:spPr>
          <a:xfrm>
            <a:off x="838199" y="4560888"/>
            <a:ext cx="5791201"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ea typeface="ヒラギノ角ゴ Pro W3" charset="0"/>
              </a:rPr>
              <a:t>--</a:t>
            </a:r>
            <a:endParaRPr lang="en-US" dirty="0">
              <a:ea typeface="ヒラギノ角ゴ Pro W3" charset="0"/>
            </a:endParaRPr>
          </a:p>
          <a:p>
            <a:endParaRPr lang="en-US" dirty="0">
              <a:ea typeface="ヒラギノ角ゴ Pro W3" charset="0"/>
            </a:endParaRPr>
          </a:p>
          <a:p>
            <a:r>
              <a:rPr lang="en-US" dirty="0">
                <a:ea typeface="ヒラギノ角ゴ Pro W3" charset="0"/>
              </a:rPr>
              <a:t>It</a:t>
            </a:r>
            <a:r>
              <a:rPr lang="ja-JP" altLang="en-US" dirty="0">
                <a:ea typeface="ヒラギノ角ゴ Pro W3" charset="0"/>
              </a:rPr>
              <a:t>’</a:t>
            </a:r>
            <a:r>
              <a:rPr lang="en-US" altLang="ja-JP" dirty="0">
                <a:ea typeface="ヒラギノ角ゴ Pro W3" charset="0"/>
              </a:rPr>
              <a:t>s a different world.</a:t>
            </a:r>
          </a:p>
          <a:p>
            <a:endParaRPr lang="en-US" dirty="0">
              <a:ea typeface="ヒラギノ角ゴ Pro W3" charset="0"/>
            </a:endParaRPr>
          </a:p>
          <a:p>
            <a:r>
              <a:rPr lang="en-US" dirty="0">
                <a:ea typeface="ヒラギノ角ゴ Pro W3" charset="0"/>
              </a:rPr>
              <a:t>Many moms want to wave their child</a:t>
            </a:r>
            <a:r>
              <a:rPr lang="ja-JP" altLang="en-US" dirty="0">
                <a:ea typeface="ヒラギノ角ゴ Pro W3" charset="0"/>
              </a:rPr>
              <a:t>’</a:t>
            </a:r>
            <a:r>
              <a:rPr lang="en-US" altLang="ja-JP" dirty="0">
                <a:ea typeface="ヒラギノ角ゴ Pro W3" charset="0"/>
              </a:rPr>
              <a:t>s university sheepskin high in the air at the country club and </a:t>
            </a:r>
            <a:r>
              <a:rPr lang="en-US" dirty="0" smtClean="0">
                <a:ea typeface="ヒラギノ角ゴ Pro W3" charset="0"/>
              </a:rPr>
              <a:t>would </a:t>
            </a:r>
            <a:r>
              <a:rPr lang="en-US" dirty="0">
                <a:ea typeface="ヒラギノ角ゴ Pro W3" charset="0"/>
              </a:rPr>
              <a:t>not see eye to eye with the mom on the right.</a:t>
            </a:r>
          </a:p>
          <a:p>
            <a:endParaRPr lang="en-US" dirty="0">
              <a:ea typeface="ヒラギノ角ゴ Pro W3" charset="0"/>
            </a:endParaRPr>
          </a:p>
          <a:p>
            <a:endParaRPr lang="en-US" dirty="0">
              <a:ea typeface="ヒラギノ角ゴ Pro W3" charset="0"/>
            </a:endParaRPr>
          </a:p>
          <a:p>
            <a:endParaRPr lang="en-US" dirty="0">
              <a:ea typeface="ヒラギノ角ゴ Pro W3" charset="0"/>
            </a:endParaRPr>
          </a:p>
          <a:p>
            <a:r>
              <a:rPr lang="en-US" dirty="0">
                <a:ea typeface="ヒラギノ角ゴ Pro W3" charset="0"/>
              </a:rPr>
              <a:t>====</a:t>
            </a:r>
          </a:p>
          <a:p>
            <a:r>
              <a:rPr lang="en-US" dirty="0">
                <a:ea typeface="ヒラギノ角ゴ Pro W3" charset="0"/>
              </a:rPr>
              <a:t>http://</a:t>
            </a:r>
            <a:r>
              <a:rPr lang="en-US" dirty="0" err="1">
                <a:ea typeface="ヒラギノ角ゴ Pro W3" charset="0"/>
              </a:rPr>
              <a:t>www.kingfeatures.com</a:t>
            </a:r>
            <a:r>
              <a:rPr lang="en-US" dirty="0">
                <a:ea typeface="ヒラギノ角ゴ Pro W3" charset="0"/>
              </a:rPr>
              <a:t>/features/</a:t>
            </a:r>
            <a:r>
              <a:rPr lang="en-US" dirty="0" err="1">
                <a:ea typeface="ヒラギノ角ゴ Pro W3" charset="0"/>
              </a:rPr>
              <a:t>edcar</a:t>
            </a:r>
            <a:r>
              <a:rPr lang="en-US" dirty="0">
                <a:ea typeface="ヒラギノ角ゴ Pro W3" charset="0"/>
              </a:rPr>
              <a:t>/smith/</a:t>
            </a:r>
            <a:r>
              <a:rPr lang="en-US" dirty="0" err="1">
                <a:ea typeface="ヒラギノ角ゴ Pro W3" charset="0"/>
              </a:rPr>
              <a:t>bio.htm</a:t>
            </a:r>
            <a:endParaRPr lang="en-US" dirty="0">
              <a:ea typeface="ヒラギノ角ゴ Pro W3" charset="0"/>
            </a:endParaRPr>
          </a:p>
        </p:txBody>
      </p:sp>
      <p:sp>
        <p:nvSpPr>
          <p:cNvPr id="27341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D02C42B1-630B-3540-A403-D8DA1DE977AC}" type="slidenum">
              <a:rPr lang="en-US" sz="1300"/>
              <a:pPr/>
              <a:t>88</a:t>
            </a:fld>
            <a:endParaRPr lang="en-US" sz="1300"/>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7" name="Slide Image Placeholder 1"/>
          <p:cNvSpPr>
            <a:spLocks noGrp="1" noRot="1" noChangeAspect="1" noTextEdit="1"/>
          </p:cNvSpPr>
          <p:nvPr>
            <p:ph type="sldImg"/>
          </p:nvPr>
        </p:nvSpPr>
        <p:spPr>
          <a:ln/>
        </p:spPr>
      </p:sp>
      <p:sp>
        <p:nvSpPr>
          <p:cNvPr id="275458" name="Notes Placeholder 2"/>
          <p:cNvSpPr>
            <a:spLocks noGrp="1"/>
          </p:cNvSpPr>
          <p:nvPr>
            <p:ph type="body" idx="1"/>
          </p:nvPr>
        </p:nvSpPr>
        <p:spPr>
          <a:xfrm>
            <a:off x="974725" y="4560888"/>
            <a:ext cx="5121275"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ea typeface="ヒラギノ角ゴ Pro W3" charset="0"/>
              </a:rPr>
              <a:t>Let</a:t>
            </a:r>
            <a:r>
              <a:rPr lang="ja-JP" altLang="en-US" dirty="0" smtClean="0">
                <a:ea typeface="ヒラギノ角ゴ Pro W3" charset="0"/>
              </a:rPr>
              <a:t>’</a:t>
            </a:r>
            <a:r>
              <a:rPr lang="en-US" altLang="ja-JP" dirty="0" smtClean="0">
                <a:ea typeface="ヒラギノ角ゴ Pro W3" charset="0"/>
              </a:rPr>
              <a:t>s </a:t>
            </a:r>
            <a:r>
              <a:rPr lang="en-US" altLang="ja-JP" dirty="0">
                <a:ea typeface="ヒラギノ角ゴ Pro W3" charset="0"/>
              </a:rPr>
              <a:t>look at some new ideas.</a:t>
            </a:r>
            <a:endParaRPr lang="en-US" dirty="0">
              <a:ea typeface="ヒラギノ角ゴ Pro W3" charset="0"/>
            </a:endParaRPr>
          </a:p>
        </p:txBody>
      </p:sp>
      <p:sp>
        <p:nvSpPr>
          <p:cNvPr id="27545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1071FF57-6CDB-9C4F-9482-834C9B9EF96C}" type="slidenum">
              <a:rPr lang="en-US" sz="1300"/>
              <a:pPr/>
              <a:t>89</a:t>
            </a:fld>
            <a:endParaRPr lang="en-US" sz="130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40172A55-3E89-014F-80C2-EF3066D19B49}" type="slidenum">
              <a:rPr lang="en-US" sz="1300"/>
              <a:pPr/>
              <a:t>9</a:t>
            </a:fld>
            <a:endParaRPr lang="en-US" sz="1300"/>
          </a:p>
        </p:txBody>
      </p:sp>
      <p:sp>
        <p:nvSpPr>
          <p:cNvPr id="33794" name="Slide Image Placeholder 1"/>
          <p:cNvSpPr>
            <a:spLocks noGrp="1" noRot="1" noChangeAspect="1" noTextEdit="1"/>
          </p:cNvSpPr>
          <p:nvPr>
            <p:ph type="sldImg"/>
          </p:nvPr>
        </p:nvSpPr>
        <p:spPr>
          <a:solidFill>
            <a:srgbClr val="FFFFFF"/>
          </a:solidFill>
          <a:ln/>
        </p:spPr>
      </p:sp>
      <p:sp>
        <p:nvSpPr>
          <p:cNvPr id="33795" name="Notes Placeholder 2"/>
          <p:cNvSpPr>
            <a:spLocks noGrp="1"/>
          </p:cNvSpPr>
          <p:nvPr>
            <p:ph type="body" idx="1"/>
          </p:nvPr>
        </p:nvSpPr>
        <p:spPr>
          <a:xfrm>
            <a:off x="731838" y="4560888"/>
            <a:ext cx="5932487" cy="4560887"/>
          </a:xfrm>
          <a:noFill/>
          <a:ln>
            <a:solidFill>
              <a:srgbClr val="000000"/>
            </a:solidFill>
          </a:ln>
          <a:extLst>
            <a:ext uri="{909E8E84-426E-40DD-AFC4-6F175D3DCCD1}">
              <a14:hiddenFill xmlns:a14="http://schemas.microsoft.com/office/drawing/2010/main">
                <a:solidFill>
                  <a:srgbClr val="FFFFFF"/>
                </a:solidFill>
              </a14:hiddenFill>
            </a:ext>
          </a:extLst>
        </p:spPr>
        <p:txBody>
          <a:bodyPr/>
          <a:lstStyle/>
          <a:p>
            <a:r>
              <a:rPr lang="en-US" sz="1700" dirty="0">
                <a:latin typeface="Times"/>
                <a:ea typeface="ヒラギノ角ゴ Pro W3" charset="0"/>
                <a:cs typeface="Times"/>
              </a:rPr>
              <a:t>Recent Tennessee Community College graduates earn more than the graduates of the state's four-year institutions. </a:t>
            </a:r>
          </a:p>
          <a:p>
            <a:endParaRPr lang="en-US" sz="1700" dirty="0">
              <a:latin typeface="Times"/>
              <a:ea typeface="ヒラギノ角ゴ Pro W3" charset="0"/>
              <a:cs typeface="Times"/>
            </a:endParaRPr>
          </a:p>
          <a:p>
            <a:r>
              <a:rPr lang="en-US" sz="1700" dirty="0">
                <a:latin typeface="Times"/>
                <a:ea typeface="ヒラギノ角ゴ Pro W3" charset="0"/>
                <a:cs typeface="Times"/>
              </a:rPr>
              <a:t>Similar for Virginia.</a:t>
            </a:r>
          </a:p>
          <a:p>
            <a:endParaRPr lang="en-US" sz="1700" dirty="0">
              <a:latin typeface="Times"/>
              <a:ea typeface="ヒラギノ角ゴ Pro W3" charset="0"/>
              <a:cs typeface="Times"/>
            </a:endParaRPr>
          </a:p>
          <a:p>
            <a:r>
              <a:rPr lang="en-US" sz="1700" dirty="0">
                <a:latin typeface="Times"/>
                <a:ea typeface="ヒラギノ角ゴ Pro W3" charset="0"/>
                <a:cs typeface="Times"/>
              </a:rPr>
              <a:t>I have seen data for several more states that all show that the folks earning a two-year </a:t>
            </a:r>
            <a:r>
              <a:rPr lang="en-US" sz="1700" dirty="0" smtClean="0">
                <a:latin typeface="Times"/>
                <a:ea typeface="ヒラギノ角ゴ Pro W3" charset="0"/>
                <a:cs typeface="Times"/>
              </a:rPr>
              <a:t>technical degree on average </a:t>
            </a:r>
            <a:r>
              <a:rPr lang="en-US" sz="1700" dirty="0">
                <a:latin typeface="Times"/>
                <a:ea typeface="ヒラギノ角ゴ Pro W3" charset="0"/>
                <a:cs typeface="Times"/>
              </a:rPr>
              <a:t>start out making more money than the folks with a four-year degree.  </a:t>
            </a:r>
            <a:endParaRPr lang="en-US" sz="1700" dirty="0" smtClean="0">
              <a:latin typeface="Times"/>
              <a:ea typeface="ヒラギノ角ゴ Pro W3" charset="0"/>
              <a:cs typeface="Times"/>
            </a:endParaRPr>
          </a:p>
          <a:p>
            <a:endParaRPr lang="en-US" sz="1700" dirty="0" smtClean="0">
              <a:latin typeface="Times"/>
              <a:ea typeface="ヒラギノ角ゴ Pro W3" charset="0"/>
              <a:cs typeface="Times"/>
            </a:endParaRPr>
          </a:p>
          <a:p>
            <a:r>
              <a:rPr lang="en-US" dirty="0" smtClean="0">
                <a:ea typeface="ヒラギノ角ゴ Pro W3" charset="0"/>
              </a:rPr>
              <a:t>Unfortunately, I can not find the data for North Carolina.</a:t>
            </a:r>
            <a:endParaRPr lang="en-US" sz="1700" dirty="0">
              <a:latin typeface="Times"/>
              <a:ea typeface="ヒラギノ角ゴ Pro W3" charset="0"/>
              <a:cs typeface="Times"/>
            </a:endParaRPr>
          </a:p>
          <a:p>
            <a:endParaRPr lang="en-US" sz="1700" dirty="0">
              <a:latin typeface="Times"/>
              <a:ea typeface="ヒラギノ角ゴ Pro W3" charset="0"/>
              <a:cs typeface="Times"/>
            </a:endParaRPr>
          </a:p>
          <a:p>
            <a:endParaRPr lang="en-US" dirty="0">
              <a:latin typeface="Arial" charset="0"/>
              <a:ea typeface="ヒラギノ角ゴ Pro W3" charset="0"/>
              <a:cs typeface="ヒラギノ角ゴ Pro W3" charset="0"/>
            </a:endParaRP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a:t>
            </a:r>
          </a:p>
          <a:p>
            <a:r>
              <a:rPr lang="en-US" dirty="0">
                <a:latin typeface="Arial" charset="0"/>
                <a:ea typeface="ヒラギノ角ゴ Pro W3" charset="0"/>
                <a:cs typeface="ヒラギノ角ゴ Pro W3" charset="0"/>
              </a:rPr>
              <a:t>http://</a:t>
            </a:r>
            <a:r>
              <a:rPr lang="en-US" dirty="0" err="1">
                <a:latin typeface="Arial" charset="0"/>
                <a:ea typeface="ヒラギノ角ゴ Pro W3" charset="0"/>
                <a:cs typeface="ヒラギノ角ゴ Pro W3" charset="0"/>
              </a:rPr>
              <a:t>money.cnn.com</a:t>
            </a:r>
            <a:r>
              <a:rPr lang="en-US" dirty="0">
                <a:latin typeface="Arial" charset="0"/>
                <a:ea typeface="ヒラギノ角ゴ Pro W3" charset="0"/>
                <a:cs typeface="ヒラギノ角ゴ Pro W3" charset="0"/>
              </a:rPr>
              <a:t>/2013/02/26/</a:t>
            </a:r>
            <a:r>
              <a:rPr lang="en-US" dirty="0" err="1">
                <a:latin typeface="Arial" charset="0"/>
                <a:ea typeface="ヒラギノ角ゴ Pro W3" charset="0"/>
                <a:cs typeface="ヒラギノ角ゴ Pro W3" charset="0"/>
              </a:rPr>
              <a:t>pf</a:t>
            </a:r>
            <a:r>
              <a:rPr lang="en-US" dirty="0">
                <a:latin typeface="Arial" charset="0"/>
                <a:ea typeface="ヒラギノ角ゴ Pro W3" charset="0"/>
                <a:cs typeface="ヒラギノ角ゴ Pro W3" charset="0"/>
              </a:rPr>
              <a:t>/college/community-college-earnings/</a:t>
            </a:r>
            <a:r>
              <a:rPr lang="en-US" dirty="0" err="1">
                <a:latin typeface="Arial" charset="0"/>
                <a:ea typeface="ヒラギノ角ゴ Pro W3" charset="0"/>
                <a:cs typeface="ヒラギノ角ゴ Pro W3" charset="0"/>
              </a:rPr>
              <a:t>index.html</a:t>
            </a:r>
            <a:endParaRPr lang="en-US" dirty="0">
              <a:latin typeface="Arial" charset="0"/>
              <a:ea typeface="ヒラギノ角ゴ Pro W3" charset="0"/>
              <a:cs typeface="ヒラギノ角ゴ Pro W3" charset="0"/>
            </a:endParaRPr>
          </a:p>
        </p:txBody>
      </p:sp>
      <p:sp>
        <p:nvSpPr>
          <p:cNvPr id="33796" name="Slide Number Placeholder 3"/>
          <p:cNvSpPr txBox="1">
            <a:spLocks noGrp="1"/>
          </p:cNvSpPr>
          <p:nvPr/>
        </p:nvSpPr>
        <p:spPr bwMode="auto">
          <a:xfrm>
            <a:off x="4144963" y="9121775"/>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E834B855-6437-C541-86AC-E51122055A7F}" type="slidenum">
              <a:rPr lang="en-US" sz="1300"/>
              <a:pPr algn="r"/>
              <a:t>9</a:t>
            </a:fld>
            <a:endParaRPr lang="en-US" sz="1300"/>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E30E44C8-0C34-034D-93C6-540E76D883E9}" type="slidenum">
              <a:rPr lang="en-US" sz="1300"/>
              <a:pPr/>
              <a:t>90</a:t>
            </a:fld>
            <a:endParaRPr lang="en-US" sz="1300"/>
          </a:p>
        </p:txBody>
      </p:sp>
      <p:sp>
        <p:nvSpPr>
          <p:cNvPr id="277506" name="Rectangle 2"/>
          <p:cNvSpPr>
            <a:spLocks noGrp="1" noRot="1" noChangeAspect="1" noChangeArrowheads="1" noTextEdit="1"/>
          </p:cNvSpPr>
          <p:nvPr>
            <p:ph type="sldImg"/>
          </p:nvPr>
        </p:nvSpPr>
        <p:spPr>
          <a:ln/>
        </p:spPr>
      </p:sp>
      <p:sp>
        <p:nvSpPr>
          <p:cNvPr id="277507" name="Rectangle 3"/>
          <p:cNvSpPr>
            <a:spLocks noGrp="1" noChangeArrowheads="1"/>
          </p:cNvSpPr>
          <p:nvPr>
            <p:ph type="body" idx="1"/>
          </p:nvPr>
        </p:nvSpPr>
        <p:spPr>
          <a:xfrm>
            <a:off x="731838" y="4560888"/>
            <a:ext cx="5608637"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ea typeface="ヒラギノ角ゴ Pro W3" charset="0"/>
              </a:rPr>
              <a:t>Sometimes we have to think </a:t>
            </a:r>
            <a:r>
              <a:rPr lang="en-US" u="sng" dirty="0">
                <a:ea typeface="ヒラギノ角ゴ Pro W3" charset="0"/>
              </a:rPr>
              <a:t>outside</a:t>
            </a:r>
            <a:r>
              <a:rPr lang="en-US" dirty="0">
                <a:ea typeface="ヒラギノ角ゴ Pro W3" charset="0"/>
              </a:rPr>
              <a:t> the box.</a:t>
            </a:r>
          </a:p>
          <a:p>
            <a:pPr eaLnBrk="1" hangingPunct="1"/>
            <a:endParaRPr lang="en-US" dirty="0">
              <a:ea typeface="ヒラギノ角ゴ Pro W3" charset="0"/>
            </a:endParaRPr>
          </a:p>
          <a:p>
            <a:pPr eaLnBrk="1" hangingPunct="1"/>
            <a:r>
              <a:rPr lang="en-US" dirty="0">
                <a:ea typeface="ヒラギノ角ゴ Pro W3" charset="0"/>
              </a:rPr>
              <a:t>This is not just for our </a:t>
            </a:r>
            <a:r>
              <a:rPr lang="en-US" u="sng" dirty="0" smtClean="0">
                <a:ea typeface="ヒラギノ角ゴ Pro W3" charset="0"/>
              </a:rPr>
              <a:t>students</a:t>
            </a:r>
            <a:r>
              <a:rPr lang="en-US" dirty="0" smtClean="0">
                <a:ea typeface="ヒラギノ角ゴ Pro W3" charset="0"/>
              </a:rPr>
              <a:t>, </a:t>
            </a:r>
            <a:r>
              <a:rPr lang="en-US" dirty="0">
                <a:ea typeface="ヒラギノ角ゴ Pro W3" charset="0"/>
              </a:rPr>
              <a:t>but it</a:t>
            </a:r>
            <a:r>
              <a:rPr lang="ja-JP" altLang="en-US" dirty="0">
                <a:ea typeface="ヒラギノ角ゴ Pro W3" charset="0"/>
              </a:rPr>
              <a:t>’</a:t>
            </a:r>
            <a:r>
              <a:rPr lang="en-US" altLang="ja-JP" dirty="0">
                <a:ea typeface="ヒラギノ角ゴ Pro W3" charset="0"/>
              </a:rPr>
              <a:t>s for </a:t>
            </a:r>
            <a:r>
              <a:rPr lang="en-US" altLang="ja-JP" u="sng" dirty="0">
                <a:ea typeface="ヒラギノ角ゴ Pro W3" charset="0"/>
              </a:rPr>
              <a:t>us</a:t>
            </a:r>
            <a:r>
              <a:rPr lang="en-US" altLang="ja-JP" dirty="0">
                <a:ea typeface="ヒラギノ角ゴ Pro W3" charset="0"/>
              </a:rPr>
              <a:t> as well.</a:t>
            </a:r>
          </a:p>
          <a:p>
            <a:pPr eaLnBrk="1" hangingPunct="1"/>
            <a:endParaRPr lang="en-US" dirty="0">
              <a:ea typeface="ヒラギノ角ゴ Pro W3" charset="0"/>
            </a:endParaRPr>
          </a:p>
          <a:p>
            <a:pPr eaLnBrk="1" hangingPunct="1"/>
            <a:endParaRPr lang="en-US" dirty="0">
              <a:ea typeface="ヒラギノ角ゴ Pro W3" charset="0"/>
            </a:endParaRPr>
          </a:p>
          <a:p>
            <a:pPr eaLnBrk="1" hangingPunct="1"/>
            <a:endParaRPr lang="en-US" dirty="0">
              <a:ea typeface="ヒラギノ角ゴ Pro W3" charset="0"/>
            </a:endParaRPr>
          </a:p>
          <a:p>
            <a:pPr eaLnBrk="1" hangingPunct="1"/>
            <a:endParaRPr lang="en-US" dirty="0">
              <a:ea typeface="ヒラギノ角ゴ Pro W3" charset="0"/>
            </a:endParaRPr>
          </a:p>
          <a:p>
            <a:pPr eaLnBrk="1" hangingPunct="1"/>
            <a:r>
              <a:rPr lang="en-US" dirty="0">
                <a:ea typeface="ヒラギノ角ゴ Pro W3" charset="0"/>
              </a:rPr>
              <a:t>====</a:t>
            </a:r>
          </a:p>
          <a:p>
            <a:pPr eaLnBrk="1" hangingPunct="1"/>
            <a:r>
              <a:rPr lang="en-US" dirty="0">
                <a:ea typeface="ヒラギノ角ゴ Pro W3" charset="0"/>
              </a:rPr>
              <a:t>http://cdn.elev8.com/files/2010/07/think-outside-the-</a:t>
            </a:r>
            <a:r>
              <a:rPr lang="en-US" dirty="0" err="1">
                <a:ea typeface="ヒラギノ角ゴ Pro W3" charset="0"/>
              </a:rPr>
              <a:t>box.jpg</a:t>
            </a:r>
            <a:endParaRPr lang="en-US" dirty="0">
              <a:ea typeface="ヒラギノ角ゴ Pro W3" charset="0"/>
            </a:endParaRPr>
          </a:p>
          <a:p>
            <a:pPr eaLnBrk="1" hangingPunct="1"/>
            <a:endParaRPr lang="en-US" dirty="0">
              <a:ea typeface="ヒラギノ角ゴ Pro W3" charset="0"/>
            </a:endParaRPr>
          </a:p>
          <a:p>
            <a:pPr eaLnBrk="1" hangingPunct="1"/>
            <a:endParaRPr lang="en-US" dirty="0">
              <a:ea typeface="ヒラギノ角ゴ Pro W3" charset="0"/>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3" name="Slide Image Placeholder 1"/>
          <p:cNvSpPr>
            <a:spLocks noGrp="1" noRot="1" noChangeAspect="1" noTextEdit="1"/>
          </p:cNvSpPr>
          <p:nvPr>
            <p:ph type="sldImg"/>
          </p:nvPr>
        </p:nvSpPr>
        <p:spPr>
          <a:ln/>
        </p:spPr>
      </p:sp>
      <p:sp>
        <p:nvSpPr>
          <p:cNvPr id="27955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ea typeface="ヒラギノ角ゴ Pro W3" charset="0"/>
              </a:rPr>
              <a:t>Some people don</a:t>
            </a:r>
            <a:r>
              <a:rPr lang="ja-JP" altLang="en-US" dirty="0">
                <a:ea typeface="ヒラギノ角ゴ Pro W3" charset="0"/>
              </a:rPr>
              <a:t>’</a:t>
            </a:r>
            <a:r>
              <a:rPr lang="en-US" altLang="ja-JP" dirty="0">
                <a:ea typeface="ヒラギノ角ゴ Pro W3" charset="0"/>
              </a:rPr>
              <a:t>t like wearing a motorcycle helmet.  Or wearing a helmet while bicycling or skateboarding. It</a:t>
            </a:r>
            <a:r>
              <a:rPr lang="ja-JP" altLang="en-US" dirty="0">
                <a:ea typeface="ヒラギノ角ゴ Pro W3" charset="0"/>
              </a:rPr>
              <a:t>’</a:t>
            </a:r>
            <a:r>
              <a:rPr lang="en-US" altLang="ja-JP" dirty="0">
                <a:ea typeface="ヒラギノ角ゴ Pro W3" charset="0"/>
              </a:rPr>
              <a:t>s not cool at all.</a:t>
            </a:r>
          </a:p>
          <a:p>
            <a:endParaRPr lang="en-US" dirty="0">
              <a:ea typeface="ヒラギノ角ゴ Pro W3" charset="0"/>
            </a:endParaRPr>
          </a:p>
          <a:p>
            <a:r>
              <a:rPr lang="en-US" dirty="0">
                <a:ea typeface="ヒラギノ角ゴ Pro W3" charset="0"/>
              </a:rPr>
              <a:t>Someone thought way outside the box and created the head protection that you see here.</a:t>
            </a:r>
          </a:p>
          <a:p>
            <a:endParaRPr lang="en-US" dirty="0">
              <a:ea typeface="ヒラギノ角ゴ Pro W3" charset="0"/>
            </a:endParaRPr>
          </a:p>
          <a:p>
            <a:r>
              <a:rPr lang="en-US" dirty="0">
                <a:ea typeface="ヒラギノ角ゴ Pro W3" charset="0"/>
              </a:rPr>
              <a:t>Look closely at the fabric around the neck.</a:t>
            </a:r>
          </a:p>
          <a:p>
            <a:endParaRPr lang="en-US" dirty="0">
              <a:ea typeface="ヒラギノ角ゴ Pro W3" charset="0"/>
            </a:endParaRPr>
          </a:p>
          <a:p>
            <a:endParaRPr lang="en-US" dirty="0">
              <a:ea typeface="ヒラギノ角ゴ Pro W3" charset="0"/>
            </a:endParaRPr>
          </a:p>
          <a:p>
            <a:r>
              <a:rPr lang="en-US" dirty="0">
                <a:ea typeface="ヒラギノ角ゴ Pro W3" charset="0"/>
              </a:rPr>
              <a:t>======</a:t>
            </a:r>
          </a:p>
          <a:p>
            <a:r>
              <a:rPr lang="en-US" dirty="0">
                <a:ea typeface="ヒラギノ角ゴ Pro W3" charset="0"/>
              </a:rPr>
              <a:t>http://</a:t>
            </a:r>
            <a:r>
              <a:rPr lang="en-US" dirty="0" err="1">
                <a:ea typeface="ヒラギノ角ゴ Pro W3" charset="0"/>
              </a:rPr>
              <a:t>www.hovding.com</a:t>
            </a:r>
            <a:r>
              <a:rPr lang="en-US" dirty="0">
                <a:ea typeface="ヒラギノ角ゴ Pro W3" charset="0"/>
              </a:rPr>
              <a:t>/</a:t>
            </a:r>
          </a:p>
        </p:txBody>
      </p:sp>
      <p:sp>
        <p:nvSpPr>
          <p:cNvPr id="27955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DF5FC976-B35D-F541-BB51-805F9C11CA31}" type="slidenum">
              <a:rPr lang="en-US" sz="1300"/>
              <a:pPr/>
              <a:t>91</a:t>
            </a:fld>
            <a:endParaRPr lang="en-US" sz="1300"/>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1" name="Slide Image Placeholder 1"/>
          <p:cNvSpPr>
            <a:spLocks noGrp="1" noRot="1" noChangeAspect="1" noTextEdit="1"/>
          </p:cNvSpPr>
          <p:nvPr>
            <p:ph type="sldImg"/>
          </p:nvPr>
        </p:nvSpPr>
        <p:spPr>
          <a:ln/>
        </p:spPr>
      </p:sp>
      <p:sp>
        <p:nvSpPr>
          <p:cNvPr id="28160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ea typeface="ヒラギノ角ゴ Pro W3" charset="0"/>
              </a:rPr>
              <a:t>It</a:t>
            </a:r>
            <a:r>
              <a:rPr lang="ja-JP" altLang="en-US" dirty="0">
                <a:ea typeface="ヒラギノ角ゴ Pro W3" charset="0"/>
              </a:rPr>
              <a:t>’</a:t>
            </a:r>
            <a:r>
              <a:rPr lang="en-US" altLang="ja-JP" dirty="0">
                <a:ea typeface="ヒラギノ角ゴ Pro W3" charset="0"/>
              </a:rPr>
              <a:t>s an airbag helmet for cyclists.  Similar to the airbags that you have in your car and hope that you never have to use.</a:t>
            </a:r>
          </a:p>
          <a:p>
            <a:endParaRPr lang="en-US" dirty="0">
              <a:ea typeface="ヒラギノ角ゴ Pro W3" charset="0"/>
            </a:endParaRPr>
          </a:p>
          <a:p>
            <a:r>
              <a:rPr lang="en-US" dirty="0">
                <a:ea typeface="ヒラギノ角ゴ Pro W3" charset="0"/>
              </a:rPr>
              <a:t>It even has a </a:t>
            </a:r>
            <a:r>
              <a:rPr lang="ja-JP" altLang="en-US" dirty="0">
                <a:ea typeface="ヒラギノ角ゴ Pro W3" charset="0"/>
              </a:rPr>
              <a:t>“</a:t>
            </a:r>
            <a:r>
              <a:rPr lang="en-US" altLang="ja-JP" dirty="0">
                <a:ea typeface="ヒラギノ角ゴ Pro W3" charset="0"/>
              </a:rPr>
              <a:t>black box,</a:t>
            </a:r>
            <a:r>
              <a:rPr lang="ja-JP" altLang="en-US" dirty="0">
                <a:ea typeface="ヒラギノ角ゴ Pro W3" charset="0"/>
              </a:rPr>
              <a:t>”</a:t>
            </a:r>
            <a:r>
              <a:rPr lang="en-US" altLang="ja-JP" dirty="0">
                <a:ea typeface="ヒラギノ角ゴ Pro W3" charset="0"/>
              </a:rPr>
              <a:t> like they have on airplanes that will record the last 10 seconds of data.  </a:t>
            </a:r>
          </a:p>
          <a:p>
            <a:endParaRPr lang="en-US" dirty="0">
              <a:ea typeface="ヒラギノ角ゴ Pro W3" charset="0"/>
            </a:endParaRPr>
          </a:p>
          <a:p>
            <a:r>
              <a:rPr lang="en-US" dirty="0">
                <a:ea typeface="ヒラギノ角ゴ Pro W3" charset="0"/>
              </a:rPr>
              <a:t>The company even recycles the used airbag helmets and gives the rider a discount on a new one.</a:t>
            </a:r>
          </a:p>
          <a:p>
            <a:endParaRPr lang="en-US" dirty="0">
              <a:ea typeface="ヒラギノ角ゴ Pro W3" charset="0"/>
            </a:endParaRPr>
          </a:p>
          <a:p>
            <a:r>
              <a:rPr lang="en-US" dirty="0">
                <a:ea typeface="ヒラギノ角ゴ Pro W3" charset="0"/>
              </a:rPr>
              <a:t>Are we teaching our kids to collaborate with others to solve real problems like this?</a:t>
            </a:r>
          </a:p>
          <a:p>
            <a:endParaRPr lang="en-US" dirty="0">
              <a:ea typeface="ヒラギノ角ゴ Pro W3" charset="0"/>
            </a:endParaRPr>
          </a:p>
          <a:p>
            <a:endParaRPr lang="en-US" dirty="0">
              <a:ea typeface="ヒラギノ角ゴ Pro W3" charset="0"/>
            </a:endParaRPr>
          </a:p>
          <a:p>
            <a:r>
              <a:rPr lang="en-US" dirty="0">
                <a:ea typeface="ヒラギノ角ゴ Pro W3" charset="0"/>
              </a:rPr>
              <a:t>======</a:t>
            </a:r>
          </a:p>
          <a:p>
            <a:r>
              <a:rPr lang="en-US" dirty="0">
                <a:ea typeface="ヒラギノ角ゴ Pro W3" charset="0"/>
              </a:rPr>
              <a:t>http://</a:t>
            </a:r>
            <a:r>
              <a:rPr lang="en-US" dirty="0" err="1">
                <a:ea typeface="ヒラギノ角ゴ Pro W3" charset="0"/>
              </a:rPr>
              <a:t>www.hovding.com</a:t>
            </a:r>
            <a:r>
              <a:rPr lang="en-US" dirty="0">
                <a:ea typeface="ヒラギノ角ゴ Pro W3" charset="0"/>
              </a:rPr>
              <a:t>/</a:t>
            </a:r>
          </a:p>
        </p:txBody>
      </p:sp>
      <p:sp>
        <p:nvSpPr>
          <p:cNvPr id="28160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DC214DBF-537E-0749-A61E-E2642B7D9B8E}" type="slidenum">
              <a:rPr lang="en-US" sz="1300"/>
              <a:pPr/>
              <a:t>92</a:t>
            </a:fld>
            <a:endParaRPr lang="en-US" sz="1300"/>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49" name="Slide Image Placeholder 1"/>
          <p:cNvSpPr>
            <a:spLocks noGrp="1" noRot="1" noChangeAspect="1" noTextEdit="1"/>
          </p:cNvSpPr>
          <p:nvPr>
            <p:ph type="sldImg"/>
          </p:nvPr>
        </p:nvSpPr>
        <p:spPr>
          <a:xfrm>
            <a:off x="1066800" y="381000"/>
            <a:ext cx="2286000" cy="1714500"/>
          </a:xfrm>
          <a:ln/>
        </p:spPr>
      </p:sp>
      <p:sp>
        <p:nvSpPr>
          <p:cNvPr id="283650" name="Notes Placeholder 2"/>
          <p:cNvSpPr>
            <a:spLocks noGrp="1"/>
          </p:cNvSpPr>
          <p:nvPr>
            <p:ph type="body" idx="1"/>
          </p:nvPr>
        </p:nvSpPr>
        <p:spPr>
          <a:xfrm>
            <a:off x="974725" y="2133600"/>
            <a:ext cx="5365750" cy="67468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ea typeface="ヒラギノ角ゴ Pro W3" charset="0"/>
              </a:rPr>
              <a:t>Soul </a:t>
            </a:r>
            <a:r>
              <a:rPr lang="en-US" dirty="0" err="1">
                <a:ea typeface="ヒラギノ角ゴ Pro W3" charset="0"/>
              </a:rPr>
              <a:t>Stix</a:t>
            </a:r>
            <a:r>
              <a:rPr lang="en-US" dirty="0">
                <a:ea typeface="ヒラギノ角ゴ Pro W3" charset="0"/>
              </a:rPr>
              <a:t> Surfboards had a problem like many other companies about what to do with it</a:t>
            </a:r>
            <a:r>
              <a:rPr lang="ja-JP" altLang="en-US" dirty="0">
                <a:ea typeface="ヒラギノ角ゴ Pro W3" charset="0"/>
              </a:rPr>
              <a:t>’</a:t>
            </a:r>
            <a:r>
              <a:rPr lang="en-US" altLang="ja-JP" dirty="0">
                <a:ea typeface="ヒラギノ角ゴ Pro W3" charset="0"/>
              </a:rPr>
              <a:t>s waste material when they cut a new surfboard from a block of polyurethane foam.  </a:t>
            </a:r>
            <a:endParaRPr lang="en-US" dirty="0">
              <a:ea typeface="ヒラギノ角ゴ Pro W3" charset="0"/>
            </a:endParaRPr>
          </a:p>
          <a:p>
            <a:r>
              <a:rPr lang="en-US" dirty="0">
                <a:ea typeface="ヒラギノ角ゴ Pro W3" charset="0"/>
              </a:rPr>
              <a:t>It creates </a:t>
            </a:r>
            <a:r>
              <a:rPr lang="en-US" dirty="0" smtClean="0">
                <a:ea typeface="ヒラギノ角ゴ Pro W3" charset="0"/>
              </a:rPr>
              <a:t>plastic flakes </a:t>
            </a:r>
            <a:r>
              <a:rPr lang="en-US" dirty="0">
                <a:ea typeface="ヒラギノ角ゴ Pro W3" charset="0"/>
              </a:rPr>
              <a:t>like snowflakes that are hard enough just to capture out of the air, much less dispose of</a:t>
            </a:r>
            <a:r>
              <a:rPr lang="en-US" dirty="0" smtClean="0">
                <a:ea typeface="ヒラギノ角ゴ Pro W3" charset="0"/>
              </a:rPr>
              <a:t>.</a:t>
            </a:r>
            <a:endParaRPr lang="en-US" dirty="0">
              <a:ea typeface="ヒラギノ角ゴ Pro W3" charset="0"/>
            </a:endParaRPr>
          </a:p>
          <a:p>
            <a:r>
              <a:rPr lang="en-US" dirty="0">
                <a:ea typeface="ヒラギノ角ゴ Pro W3" charset="0"/>
              </a:rPr>
              <a:t>What they found is that this special </a:t>
            </a:r>
            <a:r>
              <a:rPr lang="en-US" dirty="0" smtClean="0">
                <a:ea typeface="ヒラギノ角ゴ Pro W3" charset="0"/>
              </a:rPr>
              <a:t>plastic </a:t>
            </a:r>
            <a:r>
              <a:rPr lang="ja-JP" altLang="en-US" dirty="0" smtClean="0">
                <a:ea typeface="ヒラギノ角ゴ Pro W3" charset="0"/>
              </a:rPr>
              <a:t>“</a:t>
            </a:r>
            <a:r>
              <a:rPr lang="en-US" altLang="ja-JP" dirty="0">
                <a:ea typeface="ヒラギノ角ゴ Pro W3" charset="0"/>
              </a:rPr>
              <a:t>saw dust</a:t>
            </a:r>
            <a:r>
              <a:rPr lang="ja-JP" altLang="en-US" dirty="0">
                <a:ea typeface="ヒラギノ角ゴ Pro W3" charset="0"/>
              </a:rPr>
              <a:t>”</a:t>
            </a:r>
            <a:r>
              <a:rPr lang="en-US" altLang="ja-JP" dirty="0">
                <a:ea typeface="ヒラギノ角ゴ Pro W3" charset="0"/>
              </a:rPr>
              <a:t> is very good at sopping up chemicals, like spilled oil in the ocean.  </a:t>
            </a:r>
            <a:r>
              <a:rPr lang="en-US" altLang="ja-JP" u="sng" dirty="0">
                <a:ea typeface="ヒラギノ角ゴ Pro W3" charset="0"/>
              </a:rPr>
              <a:t>Yes</a:t>
            </a:r>
            <a:r>
              <a:rPr lang="en-US" altLang="ja-JP" dirty="0">
                <a:ea typeface="ヒラギノ角ゴ Pro W3" charset="0"/>
              </a:rPr>
              <a:t> -- what was once a </a:t>
            </a:r>
            <a:r>
              <a:rPr lang="en-US" altLang="ja-JP" u="sng" dirty="0">
                <a:ea typeface="ヒラギノ角ゴ Pro W3" charset="0"/>
              </a:rPr>
              <a:t>waste</a:t>
            </a:r>
            <a:r>
              <a:rPr lang="en-US" altLang="ja-JP" dirty="0">
                <a:ea typeface="ヒラギノ角ゴ Pro W3" charset="0"/>
              </a:rPr>
              <a:t> product is now helping to clean up oil spills.</a:t>
            </a:r>
          </a:p>
          <a:p>
            <a:endParaRPr lang="en-US" dirty="0">
              <a:ea typeface="ヒラギノ角ゴ Pro W3" charset="0"/>
            </a:endParaRPr>
          </a:p>
          <a:p>
            <a:r>
              <a:rPr lang="en-US" dirty="0">
                <a:ea typeface="ヒラギノ角ゴ Pro W3" charset="0"/>
              </a:rPr>
              <a:t>You know the saying – </a:t>
            </a:r>
            <a:r>
              <a:rPr lang="ja-JP" altLang="en-US" dirty="0">
                <a:ea typeface="ヒラギノ角ゴ Pro W3" charset="0"/>
              </a:rPr>
              <a:t>“</a:t>
            </a:r>
            <a:r>
              <a:rPr lang="en-US" altLang="ja-JP" dirty="0">
                <a:ea typeface="ヒラギノ角ゴ Pro W3" charset="0"/>
              </a:rPr>
              <a:t>One man</a:t>
            </a:r>
            <a:r>
              <a:rPr lang="ja-JP" altLang="en-US" dirty="0">
                <a:ea typeface="ヒラギノ角ゴ Pro W3" charset="0"/>
              </a:rPr>
              <a:t>’</a:t>
            </a:r>
            <a:r>
              <a:rPr lang="en-US" altLang="ja-JP" dirty="0">
                <a:ea typeface="ヒラギノ角ゴ Pro W3" charset="0"/>
              </a:rPr>
              <a:t>s </a:t>
            </a:r>
            <a:r>
              <a:rPr lang="en-US" altLang="ja-JP" u="sng" dirty="0">
                <a:ea typeface="ヒラギノ角ゴ Pro W3" charset="0"/>
              </a:rPr>
              <a:t>trash</a:t>
            </a:r>
            <a:r>
              <a:rPr lang="en-US" altLang="ja-JP" dirty="0">
                <a:ea typeface="ヒラギノ角ゴ Pro W3" charset="0"/>
              </a:rPr>
              <a:t> is another man</a:t>
            </a:r>
            <a:r>
              <a:rPr lang="ja-JP" altLang="en-US" dirty="0">
                <a:ea typeface="ヒラギノ角ゴ Pro W3" charset="0"/>
              </a:rPr>
              <a:t>’</a:t>
            </a:r>
            <a:r>
              <a:rPr lang="en-US" altLang="ja-JP" dirty="0">
                <a:ea typeface="ヒラギノ角ゴ Pro W3" charset="0"/>
              </a:rPr>
              <a:t>s </a:t>
            </a:r>
            <a:r>
              <a:rPr lang="en-US" altLang="ja-JP" u="sng" dirty="0">
                <a:ea typeface="ヒラギノ角ゴ Pro W3" charset="0"/>
              </a:rPr>
              <a:t>treasure</a:t>
            </a:r>
            <a:r>
              <a:rPr lang="en-US" altLang="ja-JP" dirty="0">
                <a:ea typeface="ヒラギノ角ゴ Pro W3" charset="0"/>
              </a:rPr>
              <a:t>.</a:t>
            </a:r>
            <a:r>
              <a:rPr lang="ja-JP" altLang="en-US" dirty="0" smtClean="0">
                <a:ea typeface="ヒラギノ角ゴ Pro W3" charset="0"/>
              </a:rPr>
              <a:t>”</a:t>
            </a:r>
            <a:endParaRPr lang="en-US" dirty="0">
              <a:ea typeface="ヒラギノ角ゴ Pro W3" charset="0"/>
            </a:endParaRPr>
          </a:p>
          <a:p>
            <a:r>
              <a:rPr lang="en-US" dirty="0">
                <a:ea typeface="ヒラギノ角ゴ Pro W3" charset="0"/>
              </a:rPr>
              <a:t>Are we teaching </a:t>
            </a:r>
            <a:r>
              <a:rPr lang="en-US" dirty="0" smtClean="0">
                <a:ea typeface="ヒラギノ角ゴ Pro W3" charset="0"/>
              </a:rPr>
              <a:t>people to </a:t>
            </a:r>
            <a:r>
              <a:rPr lang="en-US" dirty="0">
                <a:ea typeface="ヒラギノ角ゴ Pro W3" charset="0"/>
              </a:rPr>
              <a:t>recycle?   and then to go one step further to look for new things to recycle</a:t>
            </a:r>
            <a:r>
              <a:rPr lang="en-US" dirty="0" smtClean="0">
                <a:ea typeface="ヒラギノ角ゴ Pro W3" charset="0"/>
              </a:rPr>
              <a:t>?</a:t>
            </a:r>
            <a:endParaRPr lang="en-US" dirty="0">
              <a:ea typeface="ヒラギノ角ゴ Pro W3" charset="0"/>
            </a:endParaRPr>
          </a:p>
          <a:p>
            <a:r>
              <a:rPr lang="en-US" dirty="0">
                <a:ea typeface="ヒラギノ角ゴ Pro W3" charset="0"/>
              </a:rPr>
              <a:t> In </a:t>
            </a:r>
            <a:r>
              <a:rPr lang="en-US" u="sng" dirty="0">
                <a:ea typeface="ヒラギノ角ゴ Pro W3" charset="0"/>
              </a:rPr>
              <a:t>my</a:t>
            </a:r>
            <a:r>
              <a:rPr lang="en-US" dirty="0">
                <a:ea typeface="ヒラギノ角ゴ Pro W3" charset="0"/>
              </a:rPr>
              <a:t> house, the recycle </a:t>
            </a:r>
            <a:r>
              <a:rPr lang="en-US" dirty="0" smtClean="0">
                <a:ea typeface="ヒラギノ角ゴ Pro W3" charset="0"/>
              </a:rPr>
              <a:t>bin </a:t>
            </a:r>
            <a:r>
              <a:rPr lang="en-US" u="sng" dirty="0" smtClean="0">
                <a:ea typeface="ヒラギノ角ゴ Pro W3" charset="0"/>
              </a:rPr>
              <a:t>always</a:t>
            </a:r>
            <a:r>
              <a:rPr lang="en-US" dirty="0" smtClean="0">
                <a:ea typeface="ヒラギノ角ゴ Pro W3" charset="0"/>
              </a:rPr>
              <a:t> </a:t>
            </a:r>
            <a:r>
              <a:rPr lang="en-US" dirty="0">
                <a:ea typeface="ヒラギノ角ゴ Pro W3" charset="0"/>
              </a:rPr>
              <a:t>has more in it than the garbage bin. </a:t>
            </a:r>
          </a:p>
          <a:p>
            <a:r>
              <a:rPr lang="en-US" dirty="0">
                <a:ea typeface="ヒラギノ角ゴ Pro W3" charset="0"/>
              </a:rPr>
              <a:t> Can we ever get to the point where </a:t>
            </a:r>
            <a:r>
              <a:rPr lang="en-US" u="sng" dirty="0">
                <a:ea typeface="ヒラギノ角ゴ Pro W3" charset="0"/>
              </a:rPr>
              <a:t>everything  </a:t>
            </a:r>
            <a:r>
              <a:rPr lang="en-US" dirty="0">
                <a:ea typeface="ヒラギノ角ゴ Pro W3" charset="0"/>
              </a:rPr>
              <a:t>is recyclable and </a:t>
            </a:r>
            <a:r>
              <a:rPr lang="en-US" u="sng" dirty="0">
                <a:ea typeface="ヒラギノ角ゴ Pro W3" charset="0"/>
              </a:rPr>
              <a:t>nothing </a:t>
            </a:r>
            <a:r>
              <a:rPr lang="en-US" dirty="0">
                <a:ea typeface="ヒラギノ角ゴ Pro W3" charset="0"/>
              </a:rPr>
              <a:t>goes to the landfill</a:t>
            </a:r>
            <a:r>
              <a:rPr lang="en-US" dirty="0" smtClean="0">
                <a:ea typeface="ヒラギノ角ゴ Pro W3" charset="0"/>
              </a:rPr>
              <a:t>?</a:t>
            </a:r>
          </a:p>
          <a:p>
            <a:endParaRPr lang="en-US" dirty="0" smtClean="0">
              <a:ea typeface="ヒラギノ角ゴ Pro W3" charset="0"/>
            </a:endParaRPr>
          </a:p>
          <a:p>
            <a:r>
              <a:rPr lang="en-US" dirty="0" smtClean="0">
                <a:ea typeface="ヒラギノ角ゴ Pro W3" charset="0"/>
              </a:rPr>
              <a:t>We have to get people to get</a:t>
            </a:r>
            <a:r>
              <a:rPr lang="en-US" baseline="0" dirty="0" smtClean="0">
                <a:ea typeface="ヒラギノ角ゴ Pro W3" charset="0"/>
              </a:rPr>
              <a:t> outside of the box and look for new ways to make money.  One way is by selling trash.</a:t>
            </a:r>
            <a:endParaRPr lang="en-US" dirty="0">
              <a:ea typeface="ヒラギノ角ゴ Pro W3" charset="0"/>
            </a:endParaRPr>
          </a:p>
          <a:p>
            <a:endParaRPr lang="en-US" dirty="0">
              <a:ea typeface="ヒラギノ角ゴ Pro W3" charset="0"/>
            </a:endParaRPr>
          </a:p>
          <a:p>
            <a:endParaRPr lang="en-US" dirty="0">
              <a:ea typeface="ヒラギノ角ゴ Pro W3" charset="0"/>
            </a:endParaRPr>
          </a:p>
          <a:p>
            <a:r>
              <a:rPr lang="en-US" dirty="0">
                <a:ea typeface="ヒラギノ角ゴ Pro W3" charset="0"/>
              </a:rPr>
              <a:t>=====</a:t>
            </a:r>
          </a:p>
          <a:p>
            <a:r>
              <a:rPr lang="en-US" dirty="0">
                <a:ea typeface="ヒラギノ角ゴ Pro W3" charset="0"/>
              </a:rPr>
              <a:t>http://</a:t>
            </a:r>
            <a:r>
              <a:rPr lang="en-US" dirty="0" err="1">
                <a:ea typeface="ヒラギノ角ゴ Pro W3" charset="0"/>
              </a:rPr>
              <a:t>www.forbes.com</a:t>
            </a:r>
            <a:r>
              <a:rPr lang="en-US" dirty="0">
                <a:ea typeface="ヒラギノ角ゴ Pro W3" charset="0"/>
              </a:rPr>
              <a:t>/</a:t>
            </a:r>
            <a:r>
              <a:rPr lang="en-US" dirty="0" err="1">
                <a:ea typeface="ヒラギノ角ゴ Pro W3" charset="0"/>
              </a:rPr>
              <a:t>forbes</a:t>
            </a:r>
            <a:r>
              <a:rPr lang="en-US" dirty="0">
                <a:ea typeface="ヒラギノ角ゴ Pro W3" charset="0"/>
              </a:rPr>
              <a:t>/2011/1024/entrepreneurs-green-technology-surfboards-monarch-todd-woody.html</a:t>
            </a:r>
          </a:p>
          <a:p>
            <a:endParaRPr lang="en-US" dirty="0">
              <a:ea typeface="ヒラギノ角ゴ Pro W3" charset="0"/>
            </a:endParaRPr>
          </a:p>
          <a:p>
            <a:r>
              <a:rPr lang="en-US" dirty="0">
                <a:ea typeface="ヒラギノ角ゴ Pro W3" charset="0"/>
              </a:rPr>
              <a:t>Photo</a:t>
            </a:r>
          </a:p>
          <a:p>
            <a:r>
              <a:rPr lang="en-US" dirty="0">
                <a:ea typeface="ヒラギノ角ゴ Pro W3" charset="0"/>
              </a:rPr>
              <a:t>http://www.degree33surfboards.com/blog/surf-education/sell-surfboard-craigslist/</a:t>
            </a:r>
          </a:p>
          <a:p>
            <a:endParaRPr lang="en-US" dirty="0">
              <a:ea typeface="ヒラギノ角ゴ Pro W3" charset="0"/>
            </a:endParaRPr>
          </a:p>
        </p:txBody>
      </p:sp>
      <p:sp>
        <p:nvSpPr>
          <p:cNvPr id="28365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24A9CDBA-DEDF-B04A-B665-4ADAC7D2871D}" type="slidenum">
              <a:rPr lang="en-US" sz="1300"/>
              <a:pPr/>
              <a:t>93</a:t>
            </a:fld>
            <a:endParaRPr lang="en-US" sz="1300"/>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7" name="Slide Image Placeholder 1"/>
          <p:cNvSpPr>
            <a:spLocks noGrp="1" noRot="1" noChangeAspect="1" noTextEdit="1"/>
          </p:cNvSpPr>
          <p:nvPr>
            <p:ph type="sldImg"/>
          </p:nvPr>
        </p:nvSpPr>
        <p:spPr>
          <a:ln/>
        </p:spPr>
      </p:sp>
      <p:sp>
        <p:nvSpPr>
          <p:cNvPr id="285698" name="Notes Placeholder 2"/>
          <p:cNvSpPr>
            <a:spLocks noGrp="1"/>
          </p:cNvSpPr>
          <p:nvPr>
            <p:ph type="body" idx="1"/>
          </p:nvPr>
        </p:nvSpPr>
        <p:spPr>
          <a:xfrm>
            <a:off x="974725" y="4479925"/>
            <a:ext cx="5527675" cy="48006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ea typeface="ヒラギノ角ゴ Pro W3" charset="0"/>
              </a:rPr>
              <a:t>You know how mosquitos can spread malaria and other diseases?</a:t>
            </a:r>
          </a:p>
          <a:p>
            <a:r>
              <a:rPr lang="en-US" dirty="0">
                <a:ea typeface="ヒラギノ角ゴ Pro W3" charset="0"/>
              </a:rPr>
              <a:t>Here is a company comprised of kids under the age of 18 who are going to get the mosquitos to </a:t>
            </a:r>
            <a:r>
              <a:rPr lang="en-US" u="sng" dirty="0">
                <a:ea typeface="ヒラギノ角ゴ Pro W3" charset="0"/>
              </a:rPr>
              <a:t>instead </a:t>
            </a:r>
            <a:r>
              <a:rPr lang="en-US" dirty="0">
                <a:ea typeface="ヒラギノ角ゴ Pro W3" charset="0"/>
              </a:rPr>
              <a:t>carry </a:t>
            </a:r>
            <a:r>
              <a:rPr lang="en-US" u="sng" dirty="0">
                <a:ea typeface="ヒラギノ角ゴ Pro W3" charset="0"/>
              </a:rPr>
              <a:t>vaccines</a:t>
            </a:r>
            <a:r>
              <a:rPr lang="en-US" dirty="0">
                <a:ea typeface="ヒラギノ角ゴ Pro W3" charset="0"/>
              </a:rPr>
              <a:t>.</a:t>
            </a:r>
          </a:p>
          <a:p>
            <a:r>
              <a:rPr lang="en-US" dirty="0">
                <a:ea typeface="ヒラギノ角ゴ Pro W3" charset="0"/>
              </a:rPr>
              <a:t>Imagine being able to vaccinate an entire village without a single syringe?</a:t>
            </a:r>
          </a:p>
          <a:p>
            <a:r>
              <a:rPr lang="en-US" dirty="0">
                <a:ea typeface="ヒラギノ角ゴ Pro W3" charset="0"/>
              </a:rPr>
              <a:t>Their first goal is to combat the West Nile Virus.</a:t>
            </a:r>
          </a:p>
          <a:p>
            <a:endParaRPr lang="en-US" dirty="0">
              <a:ea typeface="ヒラギノ角ゴ Pro W3" charset="0"/>
            </a:endParaRPr>
          </a:p>
          <a:p>
            <a:r>
              <a:rPr lang="en-US" dirty="0">
                <a:ea typeface="ヒラギノ角ゴ Pro W3" charset="0"/>
              </a:rPr>
              <a:t>Who</a:t>
            </a:r>
            <a:r>
              <a:rPr lang="ja-JP" altLang="en-US" dirty="0">
                <a:ea typeface="ヒラギノ角ゴ Pro W3" charset="0"/>
              </a:rPr>
              <a:t>’</a:t>
            </a:r>
            <a:r>
              <a:rPr lang="en-US" altLang="ja-JP" dirty="0">
                <a:ea typeface="ヒラギノ角ゴ Pro W3" charset="0"/>
              </a:rPr>
              <a:t>s got kids like this in their school, and what are we doing to help them learn.</a:t>
            </a:r>
          </a:p>
          <a:p>
            <a:r>
              <a:rPr lang="en-US" dirty="0">
                <a:ea typeface="ヒラギノ角ゴ Pro W3" charset="0"/>
              </a:rPr>
              <a:t>Sometimes we just have to point them to the lab and then </a:t>
            </a:r>
            <a:r>
              <a:rPr lang="en-US" u="sng" dirty="0">
                <a:ea typeface="ヒラギノ角ゴ Pro W3" charset="0"/>
              </a:rPr>
              <a:t>get out of their way</a:t>
            </a:r>
            <a:r>
              <a:rPr lang="en-US" dirty="0">
                <a:ea typeface="ヒラギノ角ゴ Pro W3" charset="0"/>
              </a:rPr>
              <a:t>.</a:t>
            </a:r>
          </a:p>
          <a:p>
            <a:endParaRPr lang="en-US" dirty="0">
              <a:ea typeface="ヒラギノ角ゴ Pro W3" charset="0"/>
            </a:endParaRPr>
          </a:p>
          <a:p>
            <a:r>
              <a:rPr lang="en-US" dirty="0">
                <a:ea typeface="ヒラギノ角ゴ Pro W3" charset="0"/>
              </a:rPr>
              <a:t>=====</a:t>
            </a:r>
          </a:p>
          <a:p>
            <a:r>
              <a:rPr lang="en-US" dirty="0">
                <a:ea typeface="ヒラギノ角ゴ Pro W3" charset="0"/>
              </a:rPr>
              <a:t>http://</a:t>
            </a:r>
            <a:r>
              <a:rPr lang="en-US" dirty="0" err="1">
                <a:ea typeface="ヒラギノ角ゴ Pro W3" charset="0"/>
              </a:rPr>
              <a:t>www.fastcoexist.com</a:t>
            </a:r>
            <a:r>
              <a:rPr lang="en-US" dirty="0">
                <a:ea typeface="ヒラギノ角ゴ Pro W3" charset="0"/>
              </a:rPr>
              <a:t>/1681305/this-biotechnology-company-run-by-high-schoolers-is-developing-a-flying-syringe#1</a:t>
            </a:r>
          </a:p>
        </p:txBody>
      </p:sp>
      <p:sp>
        <p:nvSpPr>
          <p:cNvPr id="28569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C2BE0F93-2968-DF41-B44C-E6FEB1EA66FF}" type="slidenum">
              <a:rPr lang="en-US" sz="1300"/>
              <a:pPr/>
              <a:t>94</a:t>
            </a:fld>
            <a:endParaRPr lang="en-US" sz="1300"/>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5" name="Slide Image Placeholder 1"/>
          <p:cNvSpPr>
            <a:spLocks noGrp="1" noRot="1" noChangeAspect="1" noTextEdit="1"/>
          </p:cNvSpPr>
          <p:nvPr>
            <p:ph type="sldImg"/>
          </p:nvPr>
        </p:nvSpPr>
        <p:spPr>
          <a:ln/>
        </p:spPr>
      </p:sp>
      <p:sp>
        <p:nvSpPr>
          <p:cNvPr id="287746" name="Notes Placeholder 2"/>
          <p:cNvSpPr>
            <a:spLocks noGrp="1"/>
          </p:cNvSpPr>
          <p:nvPr>
            <p:ph type="body" idx="1"/>
          </p:nvPr>
        </p:nvSpPr>
        <p:spPr>
          <a:xfrm>
            <a:off x="974725" y="4721225"/>
            <a:ext cx="5527675" cy="45593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ea typeface="ヒラギノ角ゴ Pro W3" charset="0"/>
              </a:rPr>
              <a:t>Here is an 11-year old kid who </a:t>
            </a:r>
            <a:r>
              <a:rPr lang="en-US" dirty="0" smtClean="0">
                <a:ea typeface="ヒラギノ角ゴ Pro W3" charset="0"/>
              </a:rPr>
              <a:t>couldn‘t</a:t>
            </a:r>
            <a:r>
              <a:rPr lang="en-US" altLang="ja-JP" dirty="0" smtClean="0">
                <a:ea typeface="ヒラギノ角ゴ Pro W3" charset="0"/>
              </a:rPr>
              <a:t> </a:t>
            </a:r>
            <a:r>
              <a:rPr lang="en-US" altLang="ja-JP" dirty="0">
                <a:ea typeface="ヒラギノ角ゴ Pro W3" charset="0"/>
              </a:rPr>
              <a:t>find the kind of </a:t>
            </a:r>
            <a:r>
              <a:rPr lang="en-US" altLang="ja-JP" dirty="0" smtClean="0">
                <a:ea typeface="ヒラギノ角ゴ Pro W3" charset="0"/>
              </a:rPr>
              <a:t>bowties </a:t>
            </a:r>
            <a:r>
              <a:rPr lang="en-US" altLang="ja-JP" dirty="0">
                <a:ea typeface="ヒラギノ角ゴ Pro W3" charset="0"/>
              </a:rPr>
              <a:t>that he wanted to wear, so he got his grandmother to teach him how to make his own.  </a:t>
            </a:r>
          </a:p>
          <a:p>
            <a:r>
              <a:rPr lang="en-US" dirty="0">
                <a:ea typeface="ヒラギノ角ゴ Pro W3" charset="0"/>
              </a:rPr>
              <a:t>Now his ties are sold at six stores in multiple states</a:t>
            </a:r>
            <a:r>
              <a:rPr lang="en-US" dirty="0" smtClean="0">
                <a:ea typeface="ヒラギノ角ゴ Pro W3" charset="0"/>
              </a:rPr>
              <a:t>.</a:t>
            </a:r>
          </a:p>
          <a:p>
            <a:endParaRPr lang="en-US" dirty="0">
              <a:ea typeface="ヒラギノ角ゴ Pro W3" charset="0"/>
            </a:endParaRPr>
          </a:p>
          <a:p>
            <a:r>
              <a:rPr lang="en-US" dirty="0">
                <a:ea typeface="ヒラギノ角ゴ Pro W3" charset="0"/>
              </a:rPr>
              <a:t>Entrepreneurship.  </a:t>
            </a:r>
            <a:endParaRPr lang="en-US" dirty="0" smtClean="0">
              <a:ea typeface="ヒラギノ角ゴ Pro W3" charset="0"/>
            </a:endParaRPr>
          </a:p>
          <a:p>
            <a:r>
              <a:rPr lang="en-US" dirty="0" smtClean="0">
                <a:ea typeface="ヒラギノ角ゴ Pro W3" charset="0"/>
              </a:rPr>
              <a:t>It’s Americans starting</a:t>
            </a:r>
            <a:r>
              <a:rPr lang="en-US" baseline="0" dirty="0" smtClean="0">
                <a:ea typeface="ヒラギノ角ゴ Pro W3" charset="0"/>
              </a:rPr>
              <a:t> their own company so they can do it their way.  </a:t>
            </a:r>
          </a:p>
          <a:p>
            <a:r>
              <a:rPr lang="en-US" baseline="0" dirty="0" smtClean="0">
                <a:ea typeface="ヒラギノ角ゴ Pro W3" charset="0"/>
              </a:rPr>
              <a:t>It’s small businesses like these that are bringing the economy out of the recession.</a:t>
            </a:r>
            <a:endParaRPr lang="en-US" dirty="0">
              <a:ea typeface="ヒラギノ角ゴ Pro W3" charset="0"/>
            </a:endParaRPr>
          </a:p>
          <a:p>
            <a:endParaRPr lang="en-US" dirty="0" smtClean="0">
              <a:ea typeface="ヒラギノ角ゴ Pro W3" charset="0"/>
            </a:endParaRPr>
          </a:p>
          <a:p>
            <a:endParaRPr lang="en-US" dirty="0">
              <a:ea typeface="ヒラギノ角ゴ Pro W3" charset="0"/>
            </a:endParaRPr>
          </a:p>
          <a:p>
            <a:endParaRPr lang="en-US" dirty="0">
              <a:ea typeface="ヒラギノ角ゴ Pro W3" charset="0"/>
            </a:endParaRPr>
          </a:p>
          <a:p>
            <a:r>
              <a:rPr lang="en-US" dirty="0">
                <a:ea typeface="ヒラギノ角ゴ Pro W3" charset="0"/>
              </a:rPr>
              <a:t>=====</a:t>
            </a:r>
          </a:p>
          <a:p>
            <a:r>
              <a:rPr lang="en-US" dirty="0">
                <a:ea typeface="ヒラギノ角ゴ Pro W3" charset="0"/>
              </a:rPr>
              <a:t>http://</a:t>
            </a:r>
            <a:r>
              <a:rPr lang="en-US" dirty="0" err="1">
                <a:ea typeface="ヒラギノ角ゴ Pro W3" charset="0"/>
              </a:rPr>
              <a:t>upstart.bizjournals.com</a:t>
            </a:r>
            <a:r>
              <a:rPr lang="en-US" dirty="0">
                <a:ea typeface="ヒラギノ角ゴ Pro W3" charset="0"/>
              </a:rPr>
              <a:t>/entrepreneurs/hot-shots/2013/02/11/</a:t>
            </a:r>
            <a:r>
              <a:rPr lang="en-US" dirty="0" err="1">
                <a:ea typeface="ヒラギノ角ゴ Pro W3" charset="0"/>
              </a:rPr>
              <a:t>moziah-bridges-of-mos-bows-about-ties.html?ana</a:t>
            </a:r>
            <a:r>
              <a:rPr lang="en-US" dirty="0">
                <a:ea typeface="ヒラギノ角ゴ Pro W3" charset="0"/>
              </a:rPr>
              <a:t>=</a:t>
            </a:r>
            <a:r>
              <a:rPr lang="en-US" dirty="0" err="1">
                <a:ea typeface="ヒラギノ角ゴ Pro W3" charset="0"/>
              </a:rPr>
              <a:t>e_du_ubj&amp;s</a:t>
            </a:r>
            <a:r>
              <a:rPr lang="en-US" dirty="0">
                <a:ea typeface="ヒラギノ角ゴ Pro W3" charset="0"/>
              </a:rPr>
              <a:t>=</a:t>
            </a:r>
            <a:r>
              <a:rPr lang="en-US" dirty="0" err="1">
                <a:ea typeface="ヒラギノ角ゴ Pro W3" charset="0"/>
              </a:rPr>
              <a:t>article_du&amp;ed</a:t>
            </a:r>
            <a:r>
              <a:rPr lang="en-US" dirty="0">
                <a:ea typeface="ヒラギノ角ゴ Pro W3" charset="0"/>
              </a:rPr>
              <a:t>=2013-02-12&amp;page=all</a:t>
            </a:r>
          </a:p>
          <a:p>
            <a:r>
              <a:rPr lang="en-US" dirty="0">
                <a:ea typeface="ヒラギノ角ゴ Pro W3" charset="0"/>
              </a:rPr>
              <a:t>Sartorial 11-year-old rocks the bow tie</a:t>
            </a:r>
          </a:p>
          <a:p>
            <a:endParaRPr lang="en-US" dirty="0">
              <a:ea typeface="ヒラギノ角ゴ Pro W3" charset="0"/>
            </a:endParaRPr>
          </a:p>
          <a:p>
            <a:r>
              <a:rPr lang="en-US" dirty="0">
                <a:ea typeface="ヒラギノ角ゴ Pro W3" charset="0"/>
              </a:rPr>
              <a:t>February 11, 2013 </a:t>
            </a:r>
          </a:p>
        </p:txBody>
      </p:sp>
      <p:sp>
        <p:nvSpPr>
          <p:cNvPr id="28774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F907DC50-46CD-A64E-BA9A-5C81AF2A615D}" type="slidenum">
              <a:rPr lang="en-US" sz="1300"/>
              <a:pPr/>
              <a:t>95</a:t>
            </a:fld>
            <a:endParaRPr lang="en-US" sz="1300"/>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3" name="Slide Image Placeholder 1"/>
          <p:cNvSpPr>
            <a:spLocks noGrp="1" noRot="1" noChangeAspect="1" noTextEdit="1"/>
          </p:cNvSpPr>
          <p:nvPr>
            <p:ph type="sldImg"/>
          </p:nvPr>
        </p:nvSpPr>
        <p:spPr>
          <a:ln/>
        </p:spPr>
      </p:sp>
      <p:sp>
        <p:nvSpPr>
          <p:cNvPr id="289794" name="Notes Placeholder 2"/>
          <p:cNvSpPr>
            <a:spLocks noGrp="1"/>
          </p:cNvSpPr>
          <p:nvPr>
            <p:ph type="body" idx="1"/>
          </p:nvPr>
        </p:nvSpPr>
        <p:spPr>
          <a:xfrm>
            <a:off x="1219200" y="4879975"/>
            <a:ext cx="4714875" cy="40005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ea typeface="ヒラギノ角ゴ Pro W3" charset="0"/>
              </a:rPr>
              <a:t>An </a:t>
            </a:r>
            <a:r>
              <a:rPr lang="en-US" dirty="0" err="1">
                <a:ea typeface="ヒラギノ角ゴ Pro W3" charset="0"/>
              </a:rPr>
              <a:t>Arduino</a:t>
            </a:r>
            <a:r>
              <a:rPr lang="en-US" dirty="0">
                <a:ea typeface="ヒラギノ角ゴ Pro W3" charset="0"/>
              </a:rPr>
              <a:t> is a small circuit board with a microprocessor that can be used to build almost anything.</a:t>
            </a:r>
          </a:p>
          <a:p>
            <a:endParaRPr lang="en-US" dirty="0">
              <a:ea typeface="ヒラギノ角ゴ Pro W3" charset="0"/>
            </a:endParaRPr>
          </a:p>
          <a:p>
            <a:r>
              <a:rPr lang="en-US" dirty="0">
                <a:ea typeface="ヒラギノ角ゴ Pro W3" charset="0"/>
              </a:rPr>
              <a:t>Here is a 12-year old who has unleashed the potential and is building useful products.</a:t>
            </a:r>
          </a:p>
          <a:p>
            <a:endParaRPr lang="en-US" dirty="0">
              <a:ea typeface="ヒラギノ角ゴ Pro W3" charset="0"/>
            </a:endParaRPr>
          </a:p>
          <a:p>
            <a:endParaRPr lang="en-US" dirty="0">
              <a:ea typeface="ヒラギノ角ゴ Pro W3" charset="0"/>
            </a:endParaRPr>
          </a:p>
          <a:p>
            <a:r>
              <a:rPr lang="en-US" dirty="0">
                <a:ea typeface="ヒラギノ角ゴ Pro W3" charset="0"/>
              </a:rPr>
              <a:t>======</a:t>
            </a:r>
          </a:p>
          <a:p>
            <a:r>
              <a:rPr lang="en-US" dirty="0">
                <a:ea typeface="ヒラギノ角ゴ Pro W3" charset="0"/>
              </a:rPr>
              <a:t>http://</a:t>
            </a:r>
            <a:r>
              <a:rPr lang="en-US" dirty="0" err="1">
                <a:ea typeface="ヒラギノ角ゴ Pro W3" charset="0"/>
              </a:rPr>
              <a:t>www.popsci.com</a:t>
            </a:r>
            <a:r>
              <a:rPr lang="en-US" dirty="0">
                <a:ea typeface="ヒラギノ角ゴ Pro W3" charset="0"/>
              </a:rPr>
              <a:t>/technology/article/2013-08/short-circuit</a:t>
            </a:r>
          </a:p>
          <a:p>
            <a:endParaRPr lang="en-US" dirty="0">
              <a:ea typeface="ヒラギノ角ゴ Pro W3" charset="0"/>
            </a:endParaRPr>
          </a:p>
          <a:p>
            <a:r>
              <a:rPr lang="en-US" dirty="0">
                <a:ea typeface="ヒラギノ角ゴ Pro W3" charset="0"/>
              </a:rPr>
              <a:t>A 12-Year-Old's Quest To Remake Education, One </a:t>
            </a:r>
            <a:r>
              <a:rPr lang="en-US" dirty="0" err="1">
                <a:ea typeface="ヒラギノ角ゴ Pro W3" charset="0"/>
              </a:rPr>
              <a:t>Arduino</a:t>
            </a:r>
            <a:r>
              <a:rPr lang="en-US" dirty="0">
                <a:ea typeface="ヒラギノ角ゴ Pro W3" charset="0"/>
              </a:rPr>
              <a:t> At A Time </a:t>
            </a:r>
          </a:p>
          <a:p>
            <a:endParaRPr lang="en-US" dirty="0">
              <a:ea typeface="ヒラギノ角ゴ Pro W3" charset="0"/>
            </a:endParaRPr>
          </a:p>
          <a:p>
            <a:endParaRPr lang="en-US" dirty="0">
              <a:ea typeface="ヒラギノ角ゴ Pro W3" charset="0"/>
            </a:endParaRPr>
          </a:p>
        </p:txBody>
      </p:sp>
      <p:sp>
        <p:nvSpPr>
          <p:cNvPr id="28979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1914CC0B-1499-8840-AF49-17CC2D0E760B}" type="slidenum">
              <a:rPr lang="en-US" sz="1300"/>
              <a:pPr/>
              <a:t>96</a:t>
            </a:fld>
            <a:endParaRPr lang="en-US" sz="1300"/>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1" name="Slide Image Placeholder 1"/>
          <p:cNvSpPr>
            <a:spLocks noGrp="1" noRot="1" noChangeAspect="1" noTextEdit="1"/>
          </p:cNvSpPr>
          <p:nvPr>
            <p:ph type="sldImg"/>
          </p:nvPr>
        </p:nvSpPr>
        <p:spPr>
          <a:ln/>
        </p:spPr>
      </p:sp>
      <p:sp>
        <p:nvSpPr>
          <p:cNvPr id="29184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ea typeface="ヒラギノ角ゴ Pro W3" charset="0"/>
              </a:rPr>
              <a:t>Here is a </a:t>
            </a:r>
            <a:r>
              <a:rPr lang="en-US" dirty="0" smtClean="0">
                <a:ea typeface="ヒラギノ角ゴ Pro W3" charset="0"/>
              </a:rPr>
              <a:t>close up </a:t>
            </a:r>
            <a:r>
              <a:rPr lang="en-US" dirty="0">
                <a:ea typeface="ヒラギノ角ゴ Pro W3" charset="0"/>
              </a:rPr>
              <a:t>of this circuit board that costs about $30.</a:t>
            </a:r>
          </a:p>
          <a:p>
            <a:endParaRPr lang="en-US" dirty="0">
              <a:ea typeface="ヒラギノ角ゴ Pro W3" charset="0"/>
            </a:endParaRPr>
          </a:p>
          <a:p>
            <a:r>
              <a:rPr lang="en-US" dirty="0">
                <a:ea typeface="ヒラギノ角ゴ Pro W3" charset="0"/>
              </a:rPr>
              <a:t>Think of this as an electronic version of the tinker toys or erector sets that we grew up with.</a:t>
            </a:r>
          </a:p>
          <a:p>
            <a:endParaRPr lang="en-US" dirty="0">
              <a:ea typeface="ヒラギノ角ゴ Pro W3" charset="0"/>
            </a:endParaRPr>
          </a:p>
          <a:p>
            <a:endParaRPr lang="en-US" dirty="0">
              <a:ea typeface="ヒラギノ角ゴ Pro W3" charset="0"/>
            </a:endParaRPr>
          </a:p>
          <a:p>
            <a:r>
              <a:rPr lang="en-US" dirty="0">
                <a:ea typeface="ヒラギノ角ゴ Pro W3" charset="0"/>
              </a:rPr>
              <a:t>======</a:t>
            </a:r>
          </a:p>
          <a:p>
            <a:r>
              <a:rPr lang="en-US" dirty="0">
                <a:ea typeface="ヒラギノ角ゴ Pro W3" charset="0"/>
              </a:rPr>
              <a:t>http://</a:t>
            </a:r>
            <a:r>
              <a:rPr lang="en-US" dirty="0" err="1">
                <a:ea typeface="ヒラギノ角ゴ Pro W3" charset="0"/>
              </a:rPr>
              <a:t>www.popsci.com</a:t>
            </a:r>
            <a:r>
              <a:rPr lang="en-US" dirty="0">
                <a:ea typeface="ヒラギノ角ゴ Pro W3" charset="0"/>
              </a:rPr>
              <a:t>/technology/article/2013-08/short-circuit</a:t>
            </a:r>
          </a:p>
          <a:p>
            <a:endParaRPr lang="en-US" dirty="0">
              <a:ea typeface="ヒラギノ角ゴ Pro W3" charset="0"/>
            </a:endParaRPr>
          </a:p>
          <a:p>
            <a:r>
              <a:rPr lang="en-US" dirty="0">
                <a:ea typeface="ヒラギノ角ゴ Pro W3" charset="0"/>
              </a:rPr>
              <a:t>A 12-Year-Old's Quest To Remake Education, One </a:t>
            </a:r>
            <a:r>
              <a:rPr lang="en-US" dirty="0" err="1">
                <a:ea typeface="ヒラギノ角ゴ Pro W3" charset="0"/>
              </a:rPr>
              <a:t>Arduino</a:t>
            </a:r>
            <a:r>
              <a:rPr lang="en-US" dirty="0">
                <a:ea typeface="ヒラギノ角ゴ Pro W3" charset="0"/>
              </a:rPr>
              <a:t> At A Time </a:t>
            </a:r>
          </a:p>
          <a:p>
            <a:endParaRPr lang="en-US" dirty="0">
              <a:ea typeface="ヒラギノ角ゴ Pro W3" charset="0"/>
            </a:endParaRPr>
          </a:p>
          <a:p>
            <a:endParaRPr lang="en-US" dirty="0">
              <a:ea typeface="ヒラギノ角ゴ Pro W3" charset="0"/>
            </a:endParaRPr>
          </a:p>
        </p:txBody>
      </p:sp>
      <p:sp>
        <p:nvSpPr>
          <p:cNvPr id="29184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315102F3-99CF-0547-B42A-FF2E5A67B4BC}" type="slidenum">
              <a:rPr lang="en-US" sz="1300"/>
              <a:pPr/>
              <a:t>97</a:t>
            </a:fld>
            <a:endParaRPr lang="en-US" sz="1300"/>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89" name="Slide Image Placeholder 1"/>
          <p:cNvSpPr>
            <a:spLocks noGrp="1" noRot="1" noChangeAspect="1" noTextEdit="1"/>
          </p:cNvSpPr>
          <p:nvPr>
            <p:ph type="sldImg"/>
          </p:nvPr>
        </p:nvSpPr>
        <p:spPr>
          <a:ln/>
        </p:spPr>
      </p:sp>
      <p:sp>
        <p:nvSpPr>
          <p:cNvPr id="29389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65200"/>
            <a:r>
              <a:rPr lang="en-US" dirty="0">
                <a:ea typeface="ヒラギノ角ゴ Pro W3" charset="0"/>
              </a:rPr>
              <a:t>What does a typical 12 year old build with all this technology?  . . .</a:t>
            </a:r>
          </a:p>
          <a:p>
            <a:pPr defTabSz="965200"/>
            <a:endParaRPr lang="en-US" dirty="0">
              <a:ea typeface="ヒラギノ角ゴ Pro W3" charset="0"/>
            </a:endParaRPr>
          </a:p>
          <a:p>
            <a:pPr defTabSz="965200"/>
            <a:r>
              <a:rPr lang="en-US" dirty="0">
                <a:ea typeface="ヒラギノ角ゴ Pro W3" charset="0"/>
              </a:rPr>
              <a:t>Here is a small robot that is built around one of these </a:t>
            </a:r>
            <a:r>
              <a:rPr lang="en-US" dirty="0" err="1">
                <a:ea typeface="ヒラギノ角ゴ Pro W3" charset="0"/>
              </a:rPr>
              <a:t>Arduino</a:t>
            </a:r>
            <a:r>
              <a:rPr lang="en-US" dirty="0">
                <a:ea typeface="ヒラギノ角ゴ Pro W3" charset="0"/>
              </a:rPr>
              <a:t> circuits that has a built-in </a:t>
            </a:r>
            <a:r>
              <a:rPr lang="en-US" u="sng" dirty="0">
                <a:ea typeface="ヒラギノ角ゴ Pro W3" charset="0"/>
              </a:rPr>
              <a:t>methane</a:t>
            </a:r>
            <a:r>
              <a:rPr lang="en-US" dirty="0">
                <a:ea typeface="ヒラギノ角ゴ Pro W3" charset="0"/>
              </a:rPr>
              <a:t> detector. </a:t>
            </a:r>
          </a:p>
          <a:p>
            <a:pPr defTabSz="965200"/>
            <a:endParaRPr lang="en-US" dirty="0">
              <a:ea typeface="ヒラギノ角ゴ Pro W3" charset="0"/>
            </a:endParaRPr>
          </a:p>
          <a:p>
            <a:pPr defTabSz="965200"/>
            <a:r>
              <a:rPr lang="en-US" dirty="0">
                <a:ea typeface="ヒラギノ角ゴ Pro W3" charset="0"/>
              </a:rPr>
              <a:t> In plain language--- this 12-year old boy has built a remote-controlled fart detector.</a:t>
            </a:r>
          </a:p>
          <a:p>
            <a:pPr defTabSz="965200"/>
            <a:endParaRPr lang="en-US" dirty="0">
              <a:ea typeface="ヒラギノ角ゴ Pro W3" charset="0"/>
            </a:endParaRPr>
          </a:p>
          <a:p>
            <a:pPr defTabSz="965200"/>
            <a:endParaRPr lang="en-US" dirty="0">
              <a:ea typeface="ヒラギノ角ゴ Pro W3" charset="0"/>
            </a:endParaRPr>
          </a:p>
          <a:p>
            <a:pPr defTabSz="965200"/>
            <a:r>
              <a:rPr lang="en-US" dirty="0">
                <a:ea typeface="ヒラギノ角ゴ Pro W3" charset="0"/>
              </a:rPr>
              <a:t>======</a:t>
            </a:r>
          </a:p>
          <a:p>
            <a:pPr defTabSz="965200"/>
            <a:r>
              <a:rPr lang="en-US" dirty="0">
                <a:ea typeface="ヒラギノ角ゴ Pro W3" charset="0"/>
              </a:rPr>
              <a:t>http://</a:t>
            </a:r>
            <a:r>
              <a:rPr lang="en-US" dirty="0" err="1">
                <a:ea typeface="ヒラギノ角ゴ Pro W3" charset="0"/>
              </a:rPr>
              <a:t>www.popsci.com</a:t>
            </a:r>
            <a:r>
              <a:rPr lang="en-US" dirty="0">
                <a:ea typeface="ヒラギノ角ゴ Pro W3" charset="0"/>
              </a:rPr>
              <a:t>/technology/article/2013-08/short-circuit</a:t>
            </a:r>
          </a:p>
          <a:p>
            <a:pPr defTabSz="965200"/>
            <a:endParaRPr lang="en-US" dirty="0">
              <a:ea typeface="ヒラギノ角ゴ Pro W3" charset="0"/>
            </a:endParaRPr>
          </a:p>
          <a:p>
            <a:pPr defTabSz="965200"/>
            <a:r>
              <a:rPr lang="en-US" dirty="0">
                <a:ea typeface="ヒラギノ角ゴ Pro W3" charset="0"/>
              </a:rPr>
              <a:t>A 12-Year-Old's Quest To Remake Education, One </a:t>
            </a:r>
            <a:r>
              <a:rPr lang="en-US" dirty="0" err="1">
                <a:ea typeface="ヒラギノ角ゴ Pro W3" charset="0"/>
              </a:rPr>
              <a:t>Arduino</a:t>
            </a:r>
            <a:r>
              <a:rPr lang="en-US" dirty="0">
                <a:ea typeface="ヒラギノ角ゴ Pro W3" charset="0"/>
              </a:rPr>
              <a:t> At A Time </a:t>
            </a:r>
          </a:p>
          <a:p>
            <a:pPr defTabSz="965200"/>
            <a:endParaRPr lang="en-US" dirty="0">
              <a:ea typeface="ヒラギノ角ゴ Pro W3" charset="0"/>
            </a:endParaRPr>
          </a:p>
          <a:p>
            <a:pPr defTabSz="965200"/>
            <a:endParaRPr lang="en-US" dirty="0">
              <a:ea typeface="ヒラギノ角ゴ Pro W3" charset="0"/>
            </a:endParaRPr>
          </a:p>
        </p:txBody>
      </p:sp>
      <p:sp>
        <p:nvSpPr>
          <p:cNvPr id="29389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CF454F71-8B3E-2947-8BE4-335FCB75719E}" type="slidenum">
              <a:rPr lang="en-US" sz="1300"/>
              <a:pPr/>
              <a:t>98</a:t>
            </a:fld>
            <a:endParaRPr lang="en-US" sz="1300"/>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7" name="Slide Image Placeholder 1"/>
          <p:cNvSpPr>
            <a:spLocks noGrp="1" noRot="1" noChangeAspect="1" noTextEdit="1"/>
          </p:cNvSpPr>
          <p:nvPr>
            <p:ph type="sldImg"/>
          </p:nvPr>
        </p:nvSpPr>
        <p:spPr>
          <a:ln/>
        </p:spPr>
      </p:sp>
      <p:sp>
        <p:nvSpPr>
          <p:cNvPr id="29593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ea typeface="ヒラギノ角ゴ Pro W3" charset="0"/>
              </a:rPr>
              <a:t>Here is the same 12-year old teaching a class on a Saturday morning to people that want to learn how to make and program things with the </a:t>
            </a:r>
            <a:r>
              <a:rPr lang="en-US" dirty="0" err="1">
                <a:ea typeface="ヒラギノ角ゴ Pro W3" charset="0"/>
              </a:rPr>
              <a:t>Arduino</a:t>
            </a:r>
            <a:r>
              <a:rPr lang="en-US" dirty="0">
                <a:ea typeface="ヒラギノ角ゴ Pro W3" charset="0"/>
              </a:rPr>
              <a:t> microprocessor.  </a:t>
            </a:r>
          </a:p>
          <a:p>
            <a:endParaRPr lang="en-US" dirty="0">
              <a:ea typeface="ヒラギノ角ゴ Pro W3" charset="0"/>
            </a:endParaRPr>
          </a:p>
          <a:p>
            <a:r>
              <a:rPr lang="en-US" dirty="0">
                <a:ea typeface="ヒラギノ角ゴ Pro W3" charset="0"/>
              </a:rPr>
              <a:t>This kid might just end up at MIT.</a:t>
            </a:r>
          </a:p>
          <a:p>
            <a:endParaRPr lang="en-US" dirty="0">
              <a:ea typeface="ヒラギノ角ゴ Pro W3" charset="0"/>
            </a:endParaRPr>
          </a:p>
          <a:p>
            <a:endParaRPr lang="en-US" dirty="0">
              <a:ea typeface="ヒラギノ角ゴ Pro W3" charset="0"/>
            </a:endParaRPr>
          </a:p>
          <a:p>
            <a:r>
              <a:rPr lang="en-US" dirty="0">
                <a:ea typeface="ヒラギノ角ゴ Pro W3" charset="0"/>
              </a:rPr>
              <a:t>======</a:t>
            </a:r>
          </a:p>
          <a:p>
            <a:r>
              <a:rPr lang="en-US" dirty="0">
                <a:ea typeface="ヒラギノ角ゴ Pro W3" charset="0"/>
              </a:rPr>
              <a:t>http://</a:t>
            </a:r>
            <a:r>
              <a:rPr lang="en-US" dirty="0" err="1">
                <a:ea typeface="ヒラギノ角ゴ Pro W3" charset="0"/>
              </a:rPr>
              <a:t>www.popsci.com</a:t>
            </a:r>
            <a:r>
              <a:rPr lang="en-US" dirty="0">
                <a:ea typeface="ヒラギノ角ゴ Pro W3" charset="0"/>
              </a:rPr>
              <a:t>/technology/article/2013-08/short-circuit</a:t>
            </a:r>
          </a:p>
          <a:p>
            <a:endParaRPr lang="en-US" dirty="0">
              <a:ea typeface="ヒラギノ角ゴ Pro W3" charset="0"/>
            </a:endParaRPr>
          </a:p>
          <a:p>
            <a:r>
              <a:rPr lang="en-US" dirty="0">
                <a:ea typeface="ヒラギノ角ゴ Pro W3" charset="0"/>
              </a:rPr>
              <a:t>A 12-Year-Old's Quest To Remake Education, One </a:t>
            </a:r>
            <a:r>
              <a:rPr lang="en-US" dirty="0" err="1">
                <a:ea typeface="ヒラギノ角ゴ Pro W3" charset="0"/>
              </a:rPr>
              <a:t>Arduino</a:t>
            </a:r>
            <a:r>
              <a:rPr lang="en-US" dirty="0">
                <a:ea typeface="ヒラギノ角ゴ Pro W3" charset="0"/>
              </a:rPr>
              <a:t> At A Time </a:t>
            </a:r>
          </a:p>
          <a:p>
            <a:endParaRPr lang="en-US" dirty="0">
              <a:ea typeface="ヒラギノ角ゴ Pro W3" charset="0"/>
            </a:endParaRPr>
          </a:p>
          <a:p>
            <a:endParaRPr lang="en-US" dirty="0">
              <a:ea typeface="ヒラギノ角ゴ Pro W3" charset="0"/>
            </a:endParaRPr>
          </a:p>
        </p:txBody>
      </p:sp>
      <p:sp>
        <p:nvSpPr>
          <p:cNvPr id="29593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8C9ECFA6-7FCF-6D4A-8E64-518D8BE31341}" type="slidenum">
              <a:rPr lang="en-US" sz="1300"/>
              <a:pPr/>
              <a:t>99</a:t>
            </a:fld>
            <a:endParaRPr lang="en-US" sz="130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10" descr="WhitebackPPTCover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6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8" name="Rectangle 2"/>
          <p:cNvSpPr>
            <a:spLocks noGrp="1" noChangeArrowheads="1"/>
          </p:cNvSpPr>
          <p:nvPr>
            <p:ph type="ctrTitle"/>
          </p:nvPr>
        </p:nvSpPr>
        <p:spPr>
          <a:xfrm>
            <a:off x="685800" y="2286000"/>
            <a:ext cx="7772400" cy="1143000"/>
          </a:xfrm>
        </p:spPr>
        <p:txBody>
          <a:bodyPr/>
          <a:lstStyle>
            <a:lvl1pPr>
              <a:defRPr sz="4000"/>
            </a:lvl1pPr>
          </a:lstStyle>
          <a:p>
            <a:r>
              <a:rPr lang="en-US"/>
              <a:t>Click to edit Master title style</a:t>
            </a:r>
          </a:p>
        </p:txBody>
      </p:sp>
      <p:sp>
        <p:nvSpPr>
          <p:cNvPr id="9219" name="Rectangle 3"/>
          <p:cNvSpPr>
            <a:spLocks noGrp="1" noChangeArrowheads="1"/>
          </p:cNvSpPr>
          <p:nvPr>
            <p:ph type="subTitle" idx="1"/>
          </p:nvPr>
        </p:nvSpPr>
        <p:spPr>
          <a:xfrm>
            <a:off x="1371600" y="3886200"/>
            <a:ext cx="6400800" cy="1752600"/>
          </a:xfrm>
        </p:spPr>
        <p:txBody>
          <a:bodyPr/>
          <a:lstStyle>
            <a:lvl1pPr marL="0" indent="0" algn="ctr">
              <a:buFontTx/>
              <a:buNone/>
              <a:defRPr sz="2800"/>
            </a:lvl1pPr>
          </a:lstStyle>
          <a:p>
            <a:r>
              <a:rPr lang="en-US"/>
              <a:t>Click to edit Master subtitle style</a:t>
            </a:r>
          </a:p>
        </p:txBody>
      </p:sp>
      <p:sp>
        <p:nvSpPr>
          <p:cNvPr id="5" name="Rectangle 4"/>
          <p:cNvSpPr>
            <a:spLocks noGrp="1" noChangeArrowheads="1"/>
          </p:cNvSpPr>
          <p:nvPr>
            <p:ph type="sldNum" sz="quarter" idx="10"/>
          </p:nvPr>
        </p:nvSpPr>
        <p:spPr/>
        <p:txBody>
          <a:bodyPr/>
          <a:lstStyle>
            <a:lvl1pPr>
              <a:defRPr>
                <a:solidFill>
                  <a:schemeClr val="folHlink"/>
                </a:solidFill>
              </a:defRPr>
            </a:lvl1pPr>
          </a:lstStyle>
          <a:p>
            <a:pPr>
              <a:defRPr/>
            </a:pPr>
            <a:fld id="{A83D0CBA-B152-324F-B779-CEAB3EFD427D}" type="slidenum">
              <a:rPr lang="en-US"/>
              <a:pPr>
                <a:defRPr/>
              </a:pPr>
              <a:t>‹#›</a:t>
            </a:fld>
            <a:endParaRPr lang="en-US"/>
          </a:p>
        </p:txBody>
      </p:sp>
    </p:spTree>
    <p:extLst>
      <p:ext uri="{BB962C8B-B14F-4D97-AF65-F5344CB8AC3E}">
        <p14:creationId xmlns:p14="http://schemas.microsoft.com/office/powerpoint/2010/main" val="2166011420"/>
      </p:ext>
    </p:extLst>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EB09E4CE-AA4E-1D4A-9B1C-016CE17BE367}" type="slidenum">
              <a:rPr lang="en-US"/>
              <a:pPr>
                <a:defRPr/>
              </a:pPr>
              <a:t>‹#›</a:t>
            </a:fld>
            <a:endParaRPr lang="en-US"/>
          </a:p>
        </p:txBody>
      </p:sp>
    </p:spTree>
    <p:extLst>
      <p:ext uri="{BB962C8B-B14F-4D97-AF65-F5344CB8AC3E}">
        <p14:creationId xmlns:p14="http://schemas.microsoft.com/office/powerpoint/2010/main" val="3810298260"/>
      </p:ext>
    </p:extLst>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791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304800"/>
            <a:ext cx="5676900" cy="5791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97EBDBA7-F676-6C41-B007-0C8F23786C24}" type="slidenum">
              <a:rPr lang="en-US"/>
              <a:pPr>
                <a:defRPr/>
              </a:pPr>
              <a:t>‹#›</a:t>
            </a:fld>
            <a:endParaRPr lang="en-US"/>
          </a:p>
        </p:txBody>
      </p:sp>
    </p:spTree>
    <p:extLst>
      <p:ext uri="{BB962C8B-B14F-4D97-AF65-F5344CB8AC3E}">
        <p14:creationId xmlns:p14="http://schemas.microsoft.com/office/powerpoint/2010/main" val="1815996374"/>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1B3CAFC3-B8BB-8D4A-8CC8-7AB21D6C5A8F}" type="slidenum">
              <a:rPr lang="en-US"/>
              <a:pPr>
                <a:defRPr/>
              </a:pPr>
              <a:t>‹#›</a:t>
            </a:fld>
            <a:endParaRPr lang="en-US"/>
          </a:p>
        </p:txBody>
      </p:sp>
    </p:spTree>
    <p:extLst>
      <p:ext uri="{BB962C8B-B14F-4D97-AF65-F5344CB8AC3E}">
        <p14:creationId xmlns:p14="http://schemas.microsoft.com/office/powerpoint/2010/main" val="9955474"/>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pPr>
              <a:defRPr/>
            </a:pPr>
            <a:fld id="{CC3B7819-D22A-3046-A679-427E59DA1912}" type="slidenum">
              <a:rPr lang="en-US"/>
              <a:pPr>
                <a:defRPr/>
              </a:pPr>
              <a:t>‹#›</a:t>
            </a:fld>
            <a:endParaRPr lang="en-US"/>
          </a:p>
        </p:txBody>
      </p:sp>
    </p:spTree>
    <p:extLst>
      <p:ext uri="{BB962C8B-B14F-4D97-AF65-F5344CB8AC3E}">
        <p14:creationId xmlns:p14="http://schemas.microsoft.com/office/powerpoint/2010/main" val="2828267176"/>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sldNum" sz="quarter" idx="10"/>
          </p:nvPr>
        </p:nvSpPr>
        <p:spPr>
          <a:ln/>
        </p:spPr>
        <p:txBody>
          <a:bodyPr/>
          <a:lstStyle>
            <a:lvl1pPr>
              <a:defRPr/>
            </a:lvl1pPr>
          </a:lstStyle>
          <a:p>
            <a:pPr>
              <a:defRPr/>
            </a:pPr>
            <a:fld id="{54D89CA3-E5A1-CB4A-B5A0-E6F07601E825}" type="slidenum">
              <a:rPr lang="en-US"/>
              <a:pPr>
                <a:defRPr/>
              </a:pPr>
              <a:t>‹#›</a:t>
            </a:fld>
            <a:endParaRPr lang="en-US"/>
          </a:p>
        </p:txBody>
      </p:sp>
    </p:spTree>
    <p:extLst>
      <p:ext uri="{BB962C8B-B14F-4D97-AF65-F5344CB8AC3E}">
        <p14:creationId xmlns:p14="http://schemas.microsoft.com/office/powerpoint/2010/main" val="880895226"/>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sldNum" sz="quarter" idx="10"/>
          </p:nvPr>
        </p:nvSpPr>
        <p:spPr>
          <a:ln/>
        </p:spPr>
        <p:txBody>
          <a:bodyPr/>
          <a:lstStyle>
            <a:lvl1pPr>
              <a:defRPr/>
            </a:lvl1pPr>
          </a:lstStyle>
          <a:p>
            <a:pPr>
              <a:defRPr/>
            </a:pPr>
            <a:fld id="{BFD93C67-05F7-2048-80AF-853DB6205C78}" type="slidenum">
              <a:rPr lang="en-US"/>
              <a:pPr>
                <a:defRPr/>
              </a:pPr>
              <a:t>‹#›</a:t>
            </a:fld>
            <a:endParaRPr lang="en-US"/>
          </a:p>
        </p:txBody>
      </p:sp>
    </p:spTree>
    <p:extLst>
      <p:ext uri="{BB962C8B-B14F-4D97-AF65-F5344CB8AC3E}">
        <p14:creationId xmlns:p14="http://schemas.microsoft.com/office/powerpoint/2010/main" val="1771115257"/>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sldNum" sz="quarter" idx="10"/>
          </p:nvPr>
        </p:nvSpPr>
        <p:spPr>
          <a:ln/>
        </p:spPr>
        <p:txBody>
          <a:bodyPr/>
          <a:lstStyle>
            <a:lvl1pPr>
              <a:defRPr/>
            </a:lvl1pPr>
          </a:lstStyle>
          <a:p>
            <a:pPr>
              <a:defRPr/>
            </a:pPr>
            <a:fld id="{625C3AF5-7682-8543-9159-46877F58F740}" type="slidenum">
              <a:rPr lang="en-US"/>
              <a:pPr>
                <a:defRPr/>
              </a:pPr>
              <a:t>‹#›</a:t>
            </a:fld>
            <a:endParaRPr lang="en-US"/>
          </a:p>
        </p:txBody>
      </p:sp>
    </p:spTree>
    <p:extLst>
      <p:ext uri="{BB962C8B-B14F-4D97-AF65-F5344CB8AC3E}">
        <p14:creationId xmlns:p14="http://schemas.microsoft.com/office/powerpoint/2010/main" val="2660140486"/>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fld id="{F2BEB252-922A-204A-93D5-9F522DFED9AC}" type="slidenum">
              <a:rPr lang="en-US"/>
              <a:pPr>
                <a:defRPr/>
              </a:pPr>
              <a:t>‹#›</a:t>
            </a:fld>
            <a:endParaRPr lang="en-US"/>
          </a:p>
        </p:txBody>
      </p:sp>
    </p:spTree>
    <p:extLst>
      <p:ext uri="{BB962C8B-B14F-4D97-AF65-F5344CB8AC3E}">
        <p14:creationId xmlns:p14="http://schemas.microsoft.com/office/powerpoint/2010/main" val="1300702354"/>
      </p:ext>
    </p:extLst>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C776718E-C21A-FA42-86A7-FE4D0A258165}" type="slidenum">
              <a:rPr lang="en-US"/>
              <a:pPr>
                <a:defRPr/>
              </a:pPr>
              <a:t>‹#›</a:t>
            </a:fld>
            <a:endParaRPr lang="en-US"/>
          </a:p>
        </p:txBody>
      </p:sp>
    </p:spTree>
    <p:extLst>
      <p:ext uri="{BB962C8B-B14F-4D97-AF65-F5344CB8AC3E}">
        <p14:creationId xmlns:p14="http://schemas.microsoft.com/office/powerpoint/2010/main" val="3444498877"/>
      </p:ext>
    </p:extLst>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7C9CEE65-3B6D-9443-93E6-AA2D7FED554B}" type="slidenum">
              <a:rPr lang="en-US"/>
              <a:pPr>
                <a:defRPr/>
              </a:pPr>
              <a:t>‹#›</a:t>
            </a:fld>
            <a:endParaRPr lang="en-US"/>
          </a:p>
        </p:txBody>
      </p:sp>
    </p:spTree>
    <p:extLst>
      <p:ext uri="{BB962C8B-B14F-4D97-AF65-F5344CB8AC3E}">
        <p14:creationId xmlns:p14="http://schemas.microsoft.com/office/powerpoint/2010/main" val="1502842920"/>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8" descr="WhitebackPPTCover2_3"/>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6350"/>
            <a:ext cx="9144000" cy="684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685800" y="304800"/>
            <a:ext cx="77724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3"/>
          <p:cNvSpPr>
            <a:spLocks noGrp="1" noChangeArrowheads="1"/>
          </p:cNvSpPr>
          <p:nvPr>
            <p:ph type="body" idx="1"/>
          </p:nvPr>
        </p:nvSpPr>
        <p:spPr bwMode="auto">
          <a:xfrm>
            <a:off x="685800" y="1600200"/>
            <a:ext cx="77724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245292"/>
                </a:solidFill>
              </a:defRPr>
            </a:lvl1pPr>
          </a:lstStyle>
          <a:p>
            <a:pPr>
              <a:defRPr/>
            </a:pPr>
            <a:fld id="{E4F7AC8F-0F2F-0D4D-8789-0D00088B2E0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863" r:id="rId1"/>
    <p:sldLayoutId id="2147483853" r:id="rId2"/>
    <p:sldLayoutId id="2147483854" r:id="rId3"/>
    <p:sldLayoutId id="2147483855" r:id="rId4"/>
    <p:sldLayoutId id="2147483856" r:id="rId5"/>
    <p:sldLayoutId id="2147483857" r:id="rId6"/>
    <p:sldLayoutId id="2147483858" r:id="rId7"/>
    <p:sldLayoutId id="2147483859" r:id="rId8"/>
    <p:sldLayoutId id="2147483860" r:id="rId9"/>
    <p:sldLayoutId id="2147483861" r:id="rId10"/>
    <p:sldLayoutId id="2147483862" r:id="rId11"/>
  </p:sldLayoutIdLst>
  <p:transition spd="med">
    <p:fade/>
  </p:transition>
  <p:txStyles>
    <p:titleStyle>
      <a:lvl1pPr algn="ctr" rtl="0" eaLnBrk="0" fontAlgn="base" hangingPunct="0">
        <a:spcBef>
          <a:spcPct val="0"/>
        </a:spcBef>
        <a:spcAft>
          <a:spcPct val="0"/>
        </a:spcAft>
        <a:defRPr sz="3800" b="1">
          <a:solidFill>
            <a:srgbClr val="71852C"/>
          </a:solidFill>
          <a:latin typeface="+mj-lt"/>
          <a:ea typeface="+mj-ea"/>
          <a:cs typeface="+mj-cs"/>
        </a:defRPr>
      </a:lvl1pPr>
      <a:lvl2pPr algn="ctr" rtl="0" eaLnBrk="0" fontAlgn="base" hangingPunct="0">
        <a:spcBef>
          <a:spcPct val="0"/>
        </a:spcBef>
        <a:spcAft>
          <a:spcPct val="0"/>
        </a:spcAft>
        <a:defRPr sz="3800" b="1">
          <a:solidFill>
            <a:srgbClr val="71852C"/>
          </a:solidFill>
          <a:latin typeface="Arial" pitchFamily="-112" charset="0"/>
          <a:ea typeface="ヒラギノ角ゴ Pro W3" pitchFamily="-112" charset="-128"/>
          <a:cs typeface="ヒラギノ角ゴ Pro W3" pitchFamily="-112" charset="-128"/>
        </a:defRPr>
      </a:lvl2pPr>
      <a:lvl3pPr algn="ctr" rtl="0" eaLnBrk="0" fontAlgn="base" hangingPunct="0">
        <a:spcBef>
          <a:spcPct val="0"/>
        </a:spcBef>
        <a:spcAft>
          <a:spcPct val="0"/>
        </a:spcAft>
        <a:defRPr sz="3800" b="1">
          <a:solidFill>
            <a:srgbClr val="71852C"/>
          </a:solidFill>
          <a:latin typeface="Arial" pitchFamily="-112" charset="0"/>
          <a:ea typeface="ヒラギノ角ゴ Pro W3" pitchFamily="-112" charset="-128"/>
          <a:cs typeface="ヒラギノ角ゴ Pro W3" pitchFamily="-112" charset="-128"/>
        </a:defRPr>
      </a:lvl3pPr>
      <a:lvl4pPr algn="ctr" rtl="0" eaLnBrk="0" fontAlgn="base" hangingPunct="0">
        <a:spcBef>
          <a:spcPct val="0"/>
        </a:spcBef>
        <a:spcAft>
          <a:spcPct val="0"/>
        </a:spcAft>
        <a:defRPr sz="3800" b="1">
          <a:solidFill>
            <a:srgbClr val="71852C"/>
          </a:solidFill>
          <a:latin typeface="Arial" pitchFamily="-112" charset="0"/>
          <a:ea typeface="ヒラギノ角ゴ Pro W3" pitchFamily="-112" charset="-128"/>
          <a:cs typeface="ヒラギノ角ゴ Pro W3" pitchFamily="-112" charset="-128"/>
        </a:defRPr>
      </a:lvl4pPr>
      <a:lvl5pPr algn="ctr" rtl="0" eaLnBrk="0" fontAlgn="base" hangingPunct="0">
        <a:spcBef>
          <a:spcPct val="0"/>
        </a:spcBef>
        <a:spcAft>
          <a:spcPct val="0"/>
        </a:spcAft>
        <a:defRPr sz="3800" b="1">
          <a:solidFill>
            <a:srgbClr val="71852C"/>
          </a:solidFill>
          <a:latin typeface="Arial" pitchFamily="-112" charset="0"/>
          <a:ea typeface="ヒラギノ角ゴ Pro W3" pitchFamily="-112" charset="-128"/>
          <a:cs typeface="ヒラギノ角ゴ Pro W3" pitchFamily="-112" charset="-128"/>
        </a:defRPr>
      </a:lvl5pPr>
      <a:lvl6pPr marL="457200" algn="ctr" rtl="0" fontAlgn="base">
        <a:spcBef>
          <a:spcPct val="0"/>
        </a:spcBef>
        <a:spcAft>
          <a:spcPct val="0"/>
        </a:spcAft>
        <a:defRPr sz="3800" b="1">
          <a:solidFill>
            <a:srgbClr val="71852C"/>
          </a:solidFill>
          <a:latin typeface="Arial" pitchFamily="-112" charset="0"/>
          <a:ea typeface="ヒラギノ角ゴ Pro W3" pitchFamily="-112" charset="-128"/>
          <a:cs typeface="ヒラギノ角ゴ Pro W3" pitchFamily="-112" charset="-128"/>
        </a:defRPr>
      </a:lvl6pPr>
      <a:lvl7pPr marL="914400" algn="ctr" rtl="0" fontAlgn="base">
        <a:spcBef>
          <a:spcPct val="0"/>
        </a:spcBef>
        <a:spcAft>
          <a:spcPct val="0"/>
        </a:spcAft>
        <a:defRPr sz="3800" b="1">
          <a:solidFill>
            <a:srgbClr val="71852C"/>
          </a:solidFill>
          <a:latin typeface="Arial" pitchFamily="-112" charset="0"/>
          <a:ea typeface="ヒラギノ角ゴ Pro W3" pitchFamily="-112" charset="-128"/>
          <a:cs typeface="ヒラギノ角ゴ Pro W3" pitchFamily="-112" charset="-128"/>
        </a:defRPr>
      </a:lvl7pPr>
      <a:lvl8pPr marL="1371600" algn="ctr" rtl="0" fontAlgn="base">
        <a:spcBef>
          <a:spcPct val="0"/>
        </a:spcBef>
        <a:spcAft>
          <a:spcPct val="0"/>
        </a:spcAft>
        <a:defRPr sz="3800" b="1">
          <a:solidFill>
            <a:srgbClr val="71852C"/>
          </a:solidFill>
          <a:latin typeface="Arial" pitchFamily="-112" charset="0"/>
          <a:ea typeface="ヒラギノ角ゴ Pro W3" pitchFamily="-112" charset="-128"/>
          <a:cs typeface="ヒラギノ角ゴ Pro W3" pitchFamily="-112" charset="-128"/>
        </a:defRPr>
      </a:lvl8pPr>
      <a:lvl9pPr marL="1828800" algn="ctr" rtl="0" fontAlgn="base">
        <a:spcBef>
          <a:spcPct val="0"/>
        </a:spcBef>
        <a:spcAft>
          <a:spcPct val="0"/>
        </a:spcAft>
        <a:defRPr sz="3800" b="1">
          <a:solidFill>
            <a:srgbClr val="71852C"/>
          </a:solidFill>
          <a:latin typeface="Arial" pitchFamily="-112" charset="0"/>
          <a:ea typeface="ヒラギノ角ゴ Pro W3" pitchFamily="-112" charset="-128"/>
          <a:cs typeface="ヒラギノ角ゴ Pro W3" pitchFamily="-112" charset="-128"/>
        </a:defRPr>
      </a:lvl9pPr>
    </p:titleStyle>
    <p:bodyStyle>
      <a:lvl1pPr marL="342900" indent="-342900" algn="l" rtl="0" eaLnBrk="0" fontAlgn="base" hangingPunct="0">
        <a:spcBef>
          <a:spcPct val="20000"/>
        </a:spcBef>
        <a:spcAft>
          <a:spcPct val="0"/>
        </a:spcAft>
        <a:buChar char="•"/>
        <a:defRPr sz="3000">
          <a:solidFill>
            <a:srgbClr val="7F1353"/>
          </a:solidFill>
          <a:latin typeface="+mn-lt"/>
          <a:ea typeface="+mn-ea"/>
          <a:cs typeface="+mn-cs"/>
        </a:defRPr>
      </a:lvl1pPr>
      <a:lvl2pPr marL="742950" indent="-285750" algn="l" rtl="0" eaLnBrk="0" fontAlgn="base" hangingPunct="0">
        <a:spcBef>
          <a:spcPct val="20000"/>
        </a:spcBef>
        <a:spcAft>
          <a:spcPct val="0"/>
        </a:spcAft>
        <a:buChar char="–"/>
        <a:defRPr sz="2800">
          <a:solidFill>
            <a:srgbClr val="7F1353"/>
          </a:solidFill>
          <a:latin typeface="+mn-lt"/>
          <a:ea typeface="+mn-ea"/>
          <a:cs typeface="+mn-cs"/>
        </a:defRPr>
      </a:lvl2pPr>
      <a:lvl3pPr marL="1143000" indent="-228600" algn="l" rtl="0" eaLnBrk="0" fontAlgn="base" hangingPunct="0">
        <a:spcBef>
          <a:spcPct val="20000"/>
        </a:spcBef>
        <a:spcAft>
          <a:spcPct val="0"/>
        </a:spcAft>
        <a:buChar char="•"/>
        <a:defRPr sz="2400">
          <a:solidFill>
            <a:srgbClr val="7F1353"/>
          </a:solidFill>
          <a:latin typeface="+mn-lt"/>
          <a:ea typeface="+mn-ea"/>
          <a:cs typeface="+mn-cs"/>
        </a:defRPr>
      </a:lvl3pPr>
      <a:lvl4pPr marL="1600200" indent="-228600" algn="l" rtl="0" eaLnBrk="0" fontAlgn="base" hangingPunct="0">
        <a:spcBef>
          <a:spcPct val="20000"/>
        </a:spcBef>
        <a:spcAft>
          <a:spcPct val="0"/>
        </a:spcAft>
        <a:buChar char="–"/>
        <a:defRPr sz="2000">
          <a:solidFill>
            <a:srgbClr val="7F1353"/>
          </a:solidFill>
          <a:latin typeface="+mn-lt"/>
          <a:ea typeface="+mn-ea"/>
          <a:cs typeface="+mn-cs"/>
        </a:defRPr>
      </a:lvl4pPr>
      <a:lvl5pPr marL="2057400" indent="-228600" algn="l" rtl="0" eaLnBrk="0" fontAlgn="base" hangingPunct="0">
        <a:spcBef>
          <a:spcPct val="20000"/>
        </a:spcBef>
        <a:spcAft>
          <a:spcPct val="0"/>
        </a:spcAft>
        <a:buChar char="»"/>
        <a:defRPr sz="2000">
          <a:solidFill>
            <a:srgbClr val="7F1353"/>
          </a:solidFill>
          <a:latin typeface="+mn-lt"/>
          <a:ea typeface="+mn-ea"/>
          <a:cs typeface="+mn-cs"/>
        </a:defRPr>
      </a:lvl5pPr>
      <a:lvl6pPr marL="2514600" indent="-228600" algn="l" rtl="0" fontAlgn="base">
        <a:spcBef>
          <a:spcPct val="20000"/>
        </a:spcBef>
        <a:spcAft>
          <a:spcPct val="0"/>
        </a:spcAft>
        <a:buChar char="»"/>
        <a:defRPr sz="2000">
          <a:solidFill>
            <a:srgbClr val="7F1353"/>
          </a:solidFill>
          <a:latin typeface="+mn-lt"/>
          <a:ea typeface="+mn-ea"/>
          <a:cs typeface="+mn-cs"/>
        </a:defRPr>
      </a:lvl6pPr>
      <a:lvl7pPr marL="2971800" indent="-228600" algn="l" rtl="0" fontAlgn="base">
        <a:spcBef>
          <a:spcPct val="20000"/>
        </a:spcBef>
        <a:spcAft>
          <a:spcPct val="0"/>
        </a:spcAft>
        <a:buChar char="»"/>
        <a:defRPr sz="2000">
          <a:solidFill>
            <a:srgbClr val="7F1353"/>
          </a:solidFill>
          <a:latin typeface="+mn-lt"/>
          <a:ea typeface="+mn-ea"/>
          <a:cs typeface="+mn-cs"/>
        </a:defRPr>
      </a:lvl7pPr>
      <a:lvl8pPr marL="3429000" indent="-228600" algn="l" rtl="0" fontAlgn="base">
        <a:spcBef>
          <a:spcPct val="20000"/>
        </a:spcBef>
        <a:spcAft>
          <a:spcPct val="0"/>
        </a:spcAft>
        <a:buChar char="»"/>
        <a:defRPr sz="2000">
          <a:solidFill>
            <a:srgbClr val="7F1353"/>
          </a:solidFill>
          <a:latin typeface="+mn-lt"/>
          <a:ea typeface="+mn-ea"/>
          <a:cs typeface="+mn-cs"/>
        </a:defRPr>
      </a:lvl8pPr>
      <a:lvl9pPr marL="3886200" indent="-228600" algn="l" rtl="0" fontAlgn="base">
        <a:spcBef>
          <a:spcPct val="20000"/>
        </a:spcBef>
        <a:spcAft>
          <a:spcPct val="0"/>
        </a:spcAft>
        <a:buChar char="»"/>
        <a:defRPr sz="2000">
          <a:solidFill>
            <a:srgbClr val="7F1353"/>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100.xml"/><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101.xml"/><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02.xml"/><Relationship Id="rId1" Type="http://schemas.openxmlformats.org/officeDocument/2006/relationships/slideLayout" Target="../slideLayouts/slideLayout2.xml"/><Relationship Id="rId4" Type="http://schemas.openxmlformats.org/officeDocument/2006/relationships/image" Target="../media/image86.png"/></Relationships>
</file>

<file path=ppt/slides/_rels/slide103.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104.xml"/><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105.xml"/><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106.xml"/><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107.xml"/><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10.jpeg"/><Relationship Id="rId5" Type="http://schemas.openxmlformats.org/officeDocument/2006/relationships/image" Target="../media/image9.png"/><Relationship Id="rId10" Type="http://schemas.openxmlformats.org/officeDocument/2006/relationships/image" Target="../media/image14.jpeg"/><Relationship Id="rId4" Type="http://schemas.openxmlformats.org/officeDocument/2006/relationships/image" Target="../media/image8.jpeg"/><Relationship Id="rId9" Type="http://schemas.openxmlformats.org/officeDocument/2006/relationships/image" Target="../media/image13.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59.xml"/><Relationship Id="rId1" Type="http://schemas.openxmlformats.org/officeDocument/2006/relationships/slideLayout" Target="../slideLayouts/slideLayout7.xml"/><Relationship Id="rId4" Type="http://schemas.openxmlformats.org/officeDocument/2006/relationships/image" Target="../media/image43.jpeg"/></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60.xml"/><Relationship Id="rId1" Type="http://schemas.openxmlformats.org/officeDocument/2006/relationships/slideLayout" Target="../slideLayouts/slideLayout7.xml"/><Relationship Id="rId4" Type="http://schemas.openxmlformats.org/officeDocument/2006/relationships/image" Target="../media/image43.jpeg"/></Relationships>
</file>

<file path=ppt/slides/_rels/slide6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62.xml"/><Relationship Id="rId1" Type="http://schemas.openxmlformats.org/officeDocument/2006/relationships/slideLayout" Target="../slideLayouts/slideLayout7.xml"/><Relationship Id="rId4" Type="http://schemas.openxmlformats.org/officeDocument/2006/relationships/image" Target="../media/image43.jpeg"/></Relationships>
</file>

<file path=ppt/slides/_rels/slide63.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71.xml"/><Relationship Id="rId1" Type="http://schemas.openxmlformats.org/officeDocument/2006/relationships/slideLayout" Target="../slideLayouts/slideLayout7.xml"/><Relationship Id="rId4" Type="http://schemas.openxmlformats.org/officeDocument/2006/relationships/image" Target="../media/image54.jpeg"/></Relationships>
</file>

<file path=ppt/slides/_rels/slide7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72.xml"/><Relationship Id="rId1" Type="http://schemas.openxmlformats.org/officeDocument/2006/relationships/slideLayout" Target="../slideLayouts/slideLayout7.xml"/><Relationship Id="rId4" Type="http://schemas.openxmlformats.org/officeDocument/2006/relationships/image" Target="../media/image57.jpeg"/></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78.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79.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80.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81.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82.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83.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84.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85.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86.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88.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90.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91.xml"/><Relationship Id="rId1" Type="http://schemas.openxmlformats.org/officeDocument/2006/relationships/slideLayout" Target="../slideLayouts/slideLayout7.xml"/><Relationship Id="rId4" Type="http://schemas.openxmlformats.org/officeDocument/2006/relationships/image" Target="../media/image73.jpeg"/></Relationships>
</file>

<file path=ppt/slides/_rels/slide92.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92.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93.xml"/><Relationship Id="rId1" Type="http://schemas.openxmlformats.org/officeDocument/2006/relationships/slideLayout" Target="../slideLayouts/slideLayout7.xml"/><Relationship Id="rId4" Type="http://schemas.openxmlformats.org/officeDocument/2006/relationships/image" Target="../media/image76.png"/></Relationships>
</file>

<file path=ppt/slides/_rels/slide94.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94.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96.xm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97.xml"/><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98.xml"/><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9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447800"/>
            <a:ext cx="5257800" cy="3962400"/>
          </a:xfrm>
        </p:spPr>
        <p:txBody>
          <a:bodyPr/>
          <a:lstStyle/>
          <a:p>
            <a:pPr>
              <a:lnSpc>
                <a:spcPct val="110000"/>
              </a:lnSpc>
              <a:defRPr/>
            </a:pPr>
            <a:r>
              <a:rPr lang="en-US" i="1" dirty="0" smtClean="0">
                <a:effectLst>
                  <a:outerShdw blurRad="38100" dist="38100" dir="2700000" algn="tl">
                    <a:srgbClr val="C0C0C0"/>
                  </a:outerShdw>
                </a:effectLst>
              </a:rPr>
              <a:t>A Changing World:  Helping people prepare for life in a scary </a:t>
            </a:r>
            <a:r>
              <a:rPr lang="en-US" i="1" dirty="0">
                <a:effectLst>
                  <a:outerShdw blurRad="38100" dist="38100" dir="2700000" algn="tl">
                    <a:srgbClr val="C0C0C0"/>
                  </a:outerShdw>
                </a:effectLst>
              </a:rPr>
              <a:t>world that we know little about</a:t>
            </a:r>
            <a:endParaRPr lang="en-US" dirty="0" smtClean="0"/>
          </a:p>
        </p:txBody>
      </p:sp>
      <p:sp>
        <p:nvSpPr>
          <p:cNvPr id="3" name="Subtitle 2"/>
          <p:cNvSpPr>
            <a:spLocks noGrp="1"/>
          </p:cNvSpPr>
          <p:nvPr>
            <p:ph type="subTitle" idx="1"/>
          </p:nvPr>
        </p:nvSpPr>
        <p:spPr>
          <a:xfrm>
            <a:off x="0" y="5562600"/>
            <a:ext cx="9144000" cy="1295400"/>
          </a:xfrm>
        </p:spPr>
        <p:txBody>
          <a:bodyPr/>
          <a:lstStyle/>
          <a:p>
            <a:pPr eaLnBrk="1" hangingPunct="1">
              <a:defRPr/>
            </a:pPr>
            <a:r>
              <a:rPr lang="en-US" sz="3600" dirty="0" smtClean="0">
                <a:effectLst>
                  <a:outerShdw blurRad="38100" dist="38100" dir="2700000" algn="tl">
                    <a:srgbClr val="C0C0C0"/>
                  </a:outerShdw>
                </a:effectLst>
              </a:rPr>
              <a:t>Chris </a:t>
            </a:r>
            <a:r>
              <a:rPr lang="en-US" sz="3600" dirty="0" err="1" smtClean="0">
                <a:effectLst>
                  <a:outerShdw blurRad="38100" dist="38100" dir="2700000" algn="tl">
                    <a:srgbClr val="C0C0C0"/>
                  </a:outerShdw>
                </a:effectLst>
              </a:rPr>
              <a:t>Droessler</a:t>
            </a:r>
            <a:r>
              <a:rPr lang="en-US" sz="3600" dirty="0" smtClean="0">
                <a:effectLst>
                  <a:outerShdw blurRad="38100" dist="38100" dir="2700000" algn="tl">
                    <a:srgbClr val="C0C0C0"/>
                  </a:outerShdw>
                </a:effectLst>
              </a:rPr>
              <a:t>, </a:t>
            </a:r>
            <a:r>
              <a:rPr lang="en-US" dirty="0" smtClean="0">
                <a:effectLst>
                  <a:outerShdw blurRad="38100" dist="38100" dir="2700000" algn="tl">
                    <a:srgbClr val="C0C0C0"/>
                  </a:outerShdw>
                </a:effectLst>
              </a:rPr>
              <a:t>Consultant, NCDPI</a:t>
            </a:r>
          </a:p>
          <a:p>
            <a:pPr eaLnBrk="1" hangingPunct="1">
              <a:defRPr/>
            </a:pPr>
            <a:r>
              <a:rPr lang="en-US" dirty="0" err="1" smtClean="0"/>
              <a:t>www.ctpnc.org</a:t>
            </a:r>
            <a:r>
              <a:rPr lang="en-US" dirty="0" smtClean="0"/>
              <a:t>/presentations</a:t>
            </a:r>
          </a:p>
        </p:txBody>
      </p:sp>
      <p:pic>
        <p:nvPicPr>
          <p:cNvPr id="14339" name="Picture 4" descr="ctp-presentations.jpg                                          00ABE35CStarGate                       C165B6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1828800"/>
            <a:ext cx="33528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icture 2" descr="Education-Pie-Chart-2014-.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46250" y="1600200"/>
            <a:ext cx="4654550" cy="4649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8" name="Rectangle 35"/>
          <p:cNvSpPr>
            <a:spLocks noChangeArrowheads="1"/>
          </p:cNvSpPr>
          <p:nvPr/>
        </p:nvSpPr>
        <p:spPr bwMode="auto">
          <a:xfrm>
            <a:off x="5864225" y="2270125"/>
            <a:ext cx="23955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b="1">
                <a:latin typeface="Helvetica Neue" charset="0"/>
              </a:rPr>
              <a:t>Bachelor</a:t>
            </a:r>
            <a:r>
              <a:rPr lang="ja-JP" altLang="en-US" sz="2000" b="1">
                <a:latin typeface="Helvetica Neue" charset="0"/>
              </a:rPr>
              <a:t>’</a:t>
            </a:r>
            <a:r>
              <a:rPr lang="en-US" altLang="ja-JP" sz="2000" b="1">
                <a:latin typeface="Helvetica Neue" charset="0"/>
              </a:rPr>
              <a:t>s degree</a:t>
            </a:r>
            <a:endParaRPr lang="en-US" sz="2000" b="1">
              <a:latin typeface="Helvetica Neue" charset="0"/>
            </a:endParaRPr>
          </a:p>
        </p:txBody>
      </p:sp>
      <p:sp>
        <p:nvSpPr>
          <p:cNvPr id="34819" name="Rectangle 36"/>
          <p:cNvSpPr>
            <a:spLocks noChangeArrowheads="1"/>
          </p:cNvSpPr>
          <p:nvPr/>
        </p:nvSpPr>
        <p:spPr bwMode="auto">
          <a:xfrm>
            <a:off x="5557838" y="1736725"/>
            <a:ext cx="27479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b="1" dirty="0">
                <a:latin typeface="Helvetica Neue" charset="0"/>
              </a:rPr>
              <a:t>Bachelor + work exp.</a:t>
            </a:r>
          </a:p>
        </p:txBody>
      </p:sp>
      <p:sp>
        <p:nvSpPr>
          <p:cNvPr id="34820" name="Rectangle 37"/>
          <p:cNvSpPr>
            <a:spLocks noChangeArrowheads="1"/>
          </p:cNvSpPr>
          <p:nvPr/>
        </p:nvSpPr>
        <p:spPr bwMode="auto">
          <a:xfrm>
            <a:off x="4899025" y="1431925"/>
            <a:ext cx="21542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b="1" dirty="0">
                <a:latin typeface="Helvetica Neue" charset="0"/>
              </a:rPr>
              <a:t>Master</a:t>
            </a:r>
            <a:r>
              <a:rPr lang="ja-JP" altLang="en-US" sz="2000" b="1" dirty="0">
                <a:latin typeface="Helvetica Neue" charset="0"/>
              </a:rPr>
              <a:t>’</a:t>
            </a:r>
            <a:r>
              <a:rPr lang="en-US" altLang="ja-JP" sz="2000" b="1" dirty="0">
                <a:latin typeface="Helvetica Neue" charset="0"/>
              </a:rPr>
              <a:t>s degree</a:t>
            </a:r>
            <a:endParaRPr lang="en-US" sz="2000" b="1" dirty="0">
              <a:latin typeface="Helvetica Neue" charset="0"/>
            </a:endParaRPr>
          </a:p>
        </p:txBody>
      </p:sp>
      <p:sp>
        <p:nvSpPr>
          <p:cNvPr id="34821" name="Rectangle 39"/>
          <p:cNvSpPr>
            <a:spLocks noChangeArrowheads="1"/>
          </p:cNvSpPr>
          <p:nvPr/>
        </p:nvSpPr>
        <p:spPr bwMode="auto">
          <a:xfrm>
            <a:off x="4298950" y="1123950"/>
            <a:ext cx="41592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b="1" dirty="0">
                <a:latin typeface="Helvetica Neue" charset="0"/>
              </a:rPr>
              <a:t>Doctorate &amp; Professional degree</a:t>
            </a:r>
          </a:p>
        </p:txBody>
      </p:sp>
      <p:sp>
        <p:nvSpPr>
          <p:cNvPr id="34822" name="Rectangle 40"/>
          <p:cNvSpPr>
            <a:spLocks noChangeArrowheads="1"/>
          </p:cNvSpPr>
          <p:nvPr/>
        </p:nvSpPr>
        <p:spPr bwMode="auto">
          <a:xfrm>
            <a:off x="6477000" y="3886200"/>
            <a:ext cx="20780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b="1">
                <a:latin typeface="Helvetica Neue" charset="0"/>
              </a:rPr>
              <a:t>1,2 year college</a:t>
            </a:r>
          </a:p>
        </p:txBody>
      </p:sp>
      <p:sp>
        <p:nvSpPr>
          <p:cNvPr id="34823" name="Rectangle 41"/>
          <p:cNvSpPr>
            <a:spLocks noChangeArrowheads="1"/>
          </p:cNvSpPr>
          <p:nvPr/>
        </p:nvSpPr>
        <p:spPr bwMode="auto">
          <a:xfrm>
            <a:off x="6400800" y="3429000"/>
            <a:ext cx="22971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b="1">
                <a:latin typeface="Helvetica Neue" charset="0"/>
              </a:rPr>
              <a:t>Associate degree</a:t>
            </a:r>
          </a:p>
        </p:txBody>
      </p:sp>
      <p:sp>
        <p:nvSpPr>
          <p:cNvPr id="34824" name="Rectangle 42"/>
          <p:cNvSpPr>
            <a:spLocks noChangeArrowheads="1"/>
          </p:cNvSpPr>
          <p:nvPr/>
        </p:nvSpPr>
        <p:spPr bwMode="auto">
          <a:xfrm>
            <a:off x="381000" y="4325938"/>
            <a:ext cx="13779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b="1">
                <a:latin typeface="Helvetica Neue" charset="0"/>
              </a:rPr>
              <a:t>short OJT</a:t>
            </a:r>
          </a:p>
        </p:txBody>
      </p:sp>
      <p:sp>
        <p:nvSpPr>
          <p:cNvPr id="34825" name="Rectangle 43"/>
          <p:cNvSpPr>
            <a:spLocks noChangeArrowheads="1"/>
          </p:cNvSpPr>
          <p:nvPr/>
        </p:nvSpPr>
        <p:spPr bwMode="auto">
          <a:xfrm>
            <a:off x="5486400" y="5562600"/>
            <a:ext cx="2286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000" b="1">
                <a:latin typeface="Helvetica Neue" charset="0"/>
              </a:rPr>
              <a:t>moderate OJT</a:t>
            </a:r>
          </a:p>
        </p:txBody>
      </p:sp>
      <p:sp>
        <p:nvSpPr>
          <p:cNvPr id="34826" name="Rectangle 44"/>
          <p:cNvSpPr>
            <a:spLocks noChangeArrowheads="1"/>
          </p:cNvSpPr>
          <p:nvPr/>
        </p:nvSpPr>
        <p:spPr bwMode="auto">
          <a:xfrm>
            <a:off x="6248400" y="4648200"/>
            <a:ext cx="12747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b="1">
                <a:latin typeface="Helvetica Neue" charset="0"/>
              </a:rPr>
              <a:t>long OJT</a:t>
            </a:r>
          </a:p>
        </p:txBody>
      </p:sp>
      <p:sp>
        <p:nvSpPr>
          <p:cNvPr id="34827" name="Rectangle 45"/>
          <p:cNvSpPr>
            <a:spLocks noChangeArrowheads="1"/>
          </p:cNvSpPr>
          <p:nvPr/>
        </p:nvSpPr>
        <p:spPr bwMode="auto">
          <a:xfrm>
            <a:off x="2286000" y="1295400"/>
            <a:ext cx="13684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b="1" dirty="0">
                <a:latin typeface="Helvetica Neue" charset="0"/>
              </a:rPr>
              <a:t>work exp.</a:t>
            </a:r>
          </a:p>
        </p:txBody>
      </p:sp>
      <p:sp>
        <p:nvSpPr>
          <p:cNvPr id="1532974" name="Rectangle 46"/>
          <p:cNvSpPr>
            <a:spLocks noGrp="1" noChangeArrowheads="1"/>
          </p:cNvSpPr>
          <p:nvPr>
            <p:ph type="title" idx="4294967295"/>
          </p:nvPr>
        </p:nvSpPr>
        <p:spPr>
          <a:xfrm>
            <a:off x="457200" y="228600"/>
            <a:ext cx="8229600" cy="838200"/>
          </a:xfrm>
        </p:spPr>
        <p:txBody>
          <a:bodyPr/>
          <a:lstStyle/>
          <a:p>
            <a:pPr eaLnBrk="1" hangingPunct="1">
              <a:defRPr/>
            </a:pPr>
            <a:r>
              <a:rPr lang="en-US" sz="3500" dirty="0" smtClean="0">
                <a:effectLst>
                  <a:outerShdw blurRad="38100" dist="38100" dir="2700000" algn="tl">
                    <a:srgbClr val="DDDDDD"/>
                  </a:outerShdw>
                </a:effectLst>
                <a:latin typeface="Arial" charset="0"/>
                <a:ea typeface="ヒラギノ角ゴ Pro W3" charset="0"/>
                <a:cs typeface="ヒラギノ角ゴ Pro W3" charset="0"/>
              </a:rPr>
              <a:t>2020 </a:t>
            </a:r>
            <a:r>
              <a:rPr lang="en-US" sz="3500" dirty="0">
                <a:effectLst>
                  <a:outerShdw blurRad="38100" dist="38100" dir="2700000" algn="tl">
                    <a:srgbClr val="DDDDDD"/>
                  </a:outerShdw>
                </a:effectLst>
                <a:latin typeface="Arial" charset="0"/>
                <a:ea typeface="ヒラギノ角ゴ Pro W3" charset="0"/>
                <a:cs typeface="ヒラギノ角ゴ Pro W3" charset="0"/>
              </a:rPr>
              <a:t>Projected NC Employment:</a:t>
            </a:r>
            <a:br>
              <a:rPr lang="en-US" sz="3500" dirty="0">
                <a:effectLst>
                  <a:outerShdw blurRad="38100" dist="38100" dir="2700000" algn="tl">
                    <a:srgbClr val="DDDDDD"/>
                  </a:outerShdw>
                </a:effectLst>
                <a:latin typeface="Arial" charset="0"/>
                <a:ea typeface="ヒラギノ角ゴ Pro W3" charset="0"/>
                <a:cs typeface="ヒラギノ角ゴ Pro W3" charset="0"/>
              </a:rPr>
            </a:br>
            <a:r>
              <a:rPr lang="en-US" sz="3500" dirty="0">
                <a:effectLst>
                  <a:outerShdw blurRad="38100" dist="38100" dir="2700000" algn="tl">
                    <a:srgbClr val="DDDDDD"/>
                  </a:outerShdw>
                </a:effectLst>
                <a:latin typeface="Arial" charset="0"/>
                <a:ea typeface="ヒラギノ角ゴ Pro W3" charset="0"/>
                <a:cs typeface="ヒラギノ角ゴ Pro W3" charset="0"/>
              </a:rPr>
              <a:t>Education Required</a:t>
            </a:r>
          </a:p>
        </p:txBody>
      </p:sp>
      <p:sp>
        <p:nvSpPr>
          <p:cNvPr id="1532976" name="Line 48"/>
          <p:cNvSpPr>
            <a:spLocks noChangeShapeType="1"/>
          </p:cNvSpPr>
          <p:nvPr/>
        </p:nvSpPr>
        <p:spPr bwMode="auto">
          <a:xfrm flipH="1">
            <a:off x="4175124" y="1371599"/>
            <a:ext cx="168275" cy="339725"/>
          </a:xfrm>
          <a:prstGeom prst="line">
            <a:avLst/>
          </a:prstGeom>
          <a:noFill/>
          <a:ln w="9525">
            <a:solidFill>
              <a:schemeClr val="tx1"/>
            </a:solidFill>
            <a:round/>
            <a:headEnd/>
            <a:tailEnd/>
          </a:ln>
          <a:effectLst/>
        </p:spPr>
        <p:txBody>
          <a:bodyPr wrap="none" anchor="ct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54" name="Line 48"/>
          <p:cNvSpPr>
            <a:spLocks noChangeShapeType="1"/>
          </p:cNvSpPr>
          <p:nvPr/>
        </p:nvSpPr>
        <p:spPr bwMode="auto">
          <a:xfrm flipH="1">
            <a:off x="4571998" y="1600200"/>
            <a:ext cx="381001" cy="76200"/>
          </a:xfrm>
          <a:prstGeom prst="line">
            <a:avLst/>
          </a:prstGeom>
          <a:noFill/>
          <a:ln w="9525">
            <a:solidFill>
              <a:schemeClr val="tx1"/>
            </a:solidFill>
            <a:round/>
            <a:headEnd/>
            <a:tailEnd/>
          </a:ln>
          <a:effectLst/>
        </p:spPr>
        <p:txBody>
          <a:bodyPr wrap="none" anchor="ct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55" name="Line 48"/>
          <p:cNvSpPr>
            <a:spLocks noChangeShapeType="1"/>
          </p:cNvSpPr>
          <p:nvPr/>
        </p:nvSpPr>
        <p:spPr bwMode="auto">
          <a:xfrm flipH="1" flipV="1">
            <a:off x="5133974" y="1889124"/>
            <a:ext cx="504825" cy="15875"/>
          </a:xfrm>
          <a:prstGeom prst="line">
            <a:avLst/>
          </a:prstGeom>
          <a:noFill/>
          <a:ln w="9525">
            <a:solidFill>
              <a:schemeClr val="tx1"/>
            </a:solidFill>
            <a:round/>
            <a:headEnd/>
            <a:tailEnd/>
          </a:ln>
          <a:effectLst/>
        </p:spPr>
        <p:txBody>
          <a:bodyPr wrap="none" anchor="ct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58" name="Text Box 51"/>
          <p:cNvSpPr txBox="1">
            <a:spLocks noChangeArrowheads="1"/>
          </p:cNvSpPr>
          <p:nvPr/>
        </p:nvSpPr>
        <p:spPr bwMode="auto">
          <a:xfrm>
            <a:off x="2209800" y="3886200"/>
            <a:ext cx="13938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a:solidFill>
                  <a:schemeClr val="bg1"/>
                </a:solidFill>
                <a:latin typeface="Helvetica Neue" charset="0"/>
              </a:rPr>
              <a:t>36.6%</a:t>
            </a:r>
          </a:p>
        </p:txBody>
      </p:sp>
      <p:sp>
        <p:nvSpPr>
          <p:cNvPr id="59" name="Text Box 51"/>
          <p:cNvSpPr txBox="1">
            <a:spLocks noChangeArrowheads="1"/>
          </p:cNvSpPr>
          <p:nvPr/>
        </p:nvSpPr>
        <p:spPr bwMode="auto">
          <a:xfrm>
            <a:off x="4343400" y="2057400"/>
            <a:ext cx="11652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a:solidFill>
                  <a:schemeClr val="bg1"/>
                </a:solidFill>
                <a:latin typeface="Helvetica Neue" charset="0"/>
              </a:rPr>
              <a:t>5.5%</a:t>
            </a:r>
          </a:p>
        </p:txBody>
      </p:sp>
      <p:sp>
        <p:nvSpPr>
          <p:cNvPr id="60" name="Text Box 51"/>
          <p:cNvSpPr txBox="1">
            <a:spLocks noChangeArrowheads="1"/>
          </p:cNvSpPr>
          <p:nvPr/>
        </p:nvSpPr>
        <p:spPr bwMode="auto">
          <a:xfrm>
            <a:off x="5334000" y="3352800"/>
            <a:ext cx="11652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a:solidFill>
                  <a:schemeClr val="bg1"/>
                </a:solidFill>
                <a:latin typeface="Helvetica Neue" charset="0"/>
              </a:rPr>
              <a:t>1.7%</a:t>
            </a:r>
          </a:p>
        </p:txBody>
      </p:sp>
      <p:sp>
        <p:nvSpPr>
          <p:cNvPr id="61" name="Text Box 51"/>
          <p:cNvSpPr txBox="1">
            <a:spLocks noChangeArrowheads="1"/>
          </p:cNvSpPr>
          <p:nvPr/>
        </p:nvSpPr>
        <p:spPr bwMode="auto">
          <a:xfrm>
            <a:off x="3886200" y="4953000"/>
            <a:ext cx="13938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a:solidFill>
                  <a:schemeClr val="bg1"/>
                </a:solidFill>
                <a:latin typeface="Helvetica Neue" charset="0"/>
              </a:rPr>
              <a:t>20.2%</a:t>
            </a:r>
          </a:p>
        </p:txBody>
      </p:sp>
      <p:sp>
        <p:nvSpPr>
          <p:cNvPr id="62" name="Text Box 51"/>
          <p:cNvSpPr txBox="1">
            <a:spLocks noChangeArrowheads="1"/>
          </p:cNvSpPr>
          <p:nvPr/>
        </p:nvSpPr>
        <p:spPr bwMode="auto">
          <a:xfrm>
            <a:off x="3055938" y="1766888"/>
            <a:ext cx="11652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a:solidFill>
                  <a:schemeClr val="bg1"/>
                </a:solidFill>
                <a:latin typeface="Helvetica Neue" charset="0"/>
              </a:rPr>
              <a:t>8.7%</a:t>
            </a:r>
          </a:p>
        </p:txBody>
      </p:sp>
      <p:sp>
        <p:nvSpPr>
          <p:cNvPr id="63" name="Text Box 51"/>
          <p:cNvSpPr txBox="1">
            <a:spLocks noChangeArrowheads="1"/>
          </p:cNvSpPr>
          <p:nvPr/>
        </p:nvSpPr>
        <p:spPr bwMode="auto">
          <a:xfrm>
            <a:off x="5334000" y="3733800"/>
            <a:ext cx="1119188"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a:solidFill>
                  <a:schemeClr val="bg1"/>
                </a:solidFill>
                <a:latin typeface="Helvetica Neue" charset="0"/>
              </a:rPr>
              <a:t>4.2%</a:t>
            </a:r>
          </a:p>
        </p:txBody>
      </p:sp>
      <p:sp>
        <p:nvSpPr>
          <p:cNvPr id="29" name="Text Box 51"/>
          <p:cNvSpPr txBox="1">
            <a:spLocks noChangeArrowheads="1"/>
          </p:cNvSpPr>
          <p:nvPr/>
        </p:nvSpPr>
        <p:spPr bwMode="auto">
          <a:xfrm>
            <a:off x="5159375" y="4191000"/>
            <a:ext cx="11652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a:solidFill>
                  <a:schemeClr val="bg1"/>
                </a:solidFill>
                <a:latin typeface="Helvetica Neue" charset="0"/>
              </a:rPr>
              <a:t>6.6%</a:t>
            </a:r>
          </a:p>
        </p:txBody>
      </p:sp>
      <p:sp>
        <p:nvSpPr>
          <p:cNvPr id="30" name="Text Box 51"/>
          <p:cNvSpPr txBox="1">
            <a:spLocks noChangeArrowheads="1"/>
          </p:cNvSpPr>
          <p:nvPr/>
        </p:nvSpPr>
        <p:spPr bwMode="auto">
          <a:xfrm>
            <a:off x="4800600" y="2743200"/>
            <a:ext cx="13938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a:solidFill>
                  <a:schemeClr val="bg1"/>
                </a:solidFill>
                <a:latin typeface="Helvetica Neue" charset="0"/>
              </a:rPr>
              <a:t>12.3%</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09501728" presetClass="entr" presetSubtype="0" fill="hold" grpId="0" nodeType="withEffect">
                                  <p:stCondLst>
                                    <p:cond delay="0"/>
                                  </p:stCondLst>
                                  <p:childTnLst>
                                    <p:set>
                                      <p:cBhvr>
                                        <p:cTn id="6" dur="1" fill="hold">
                                          <p:stCondLst>
                                            <p:cond delay="499"/>
                                          </p:stCondLst>
                                        </p:cTn>
                                        <p:tgtEl>
                                          <p:spTgt spid="59"/>
                                        </p:tgtEl>
                                        <p:attrNameLst>
                                          <p:attrName>style.visibility</p:attrName>
                                        </p:attrNameLst>
                                      </p:cBhvr>
                                      <p:to>
                                        <p:strVal val="visible"/>
                                      </p:to>
                                    </p:set>
                                  </p:childTnLst>
                                </p:cTn>
                              </p:par>
                              <p:par>
                                <p:cTn id="7" presetID="609501728" presetClass="entr" presetSubtype="0" fill="hold" grpId="0" nodeType="withEffect">
                                  <p:stCondLst>
                                    <p:cond delay="0"/>
                                  </p:stCondLst>
                                  <p:childTnLst>
                                    <p:set>
                                      <p:cBhvr>
                                        <p:cTn id="8" dur="1" fill="hold">
                                          <p:stCondLst>
                                            <p:cond delay="499"/>
                                          </p:stCondLst>
                                        </p:cTn>
                                        <p:tgtEl>
                                          <p:spTgt spid="60"/>
                                        </p:tgtEl>
                                        <p:attrNameLst>
                                          <p:attrName>style.visibility</p:attrName>
                                        </p:attrNameLst>
                                      </p:cBhvr>
                                      <p:to>
                                        <p:strVal val="visible"/>
                                      </p:to>
                                    </p:set>
                                  </p:childTnLst>
                                </p:cTn>
                              </p:par>
                              <p:par>
                                <p:cTn id="9" presetID="609501728" presetClass="entr" presetSubtype="0" fill="hold" grpId="0" nodeType="withEffect">
                                  <p:stCondLst>
                                    <p:cond delay="0"/>
                                  </p:stCondLst>
                                  <p:childTnLst>
                                    <p:set>
                                      <p:cBhvr>
                                        <p:cTn id="10" dur="1" fill="hold">
                                          <p:stCondLst>
                                            <p:cond delay="499"/>
                                          </p:stCondLst>
                                        </p:cTn>
                                        <p:tgtEl>
                                          <p:spTgt spid="63"/>
                                        </p:tgtEl>
                                        <p:attrNameLst>
                                          <p:attrName>style.visibility</p:attrName>
                                        </p:attrNameLst>
                                      </p:cBhvr>
                                      <p:to>
                                        <p:strVal val="visible"/>
                                      </p:to>
                                    </p:set>
                                  </p:childTnLst>
                                </p:cTn>
                              </p:par>
                              <p:par>
                                <p:cTn id="11" presetID="609501728" presetClass="entr" presetSubtype="0" fill="hold" grpId="0" nodeType="withEffect">
                                  <p:stCondLst>
                                    <p:cond delay="0"/>
                                  </p:stCondLst>
                                  <p:childTnLst>
                                    <p:set>
                                      <p:cBhvr>
                                        <p:cTn id="12" dur="1" fill="hold">
                                          <p:stCondLst>
                                            <p:cond delay="499"/>
                                          </p:stCondLst>
                                        </p:cTn>
                                        <p:tgtEl>
                                          <p:spTgt spid="61"/>
                                        </p:tgtEl>
                                        <p:attrNameLst>
                                          <p:attrName>style.visibility</p:attrName>
                                        </p:attrNameLst>
                                      </p:cBhvr>
                                      <p:to>
                                        <p:strVal val="visible"/>
                                      </p:to>
                                    </p:set>
                                  </p:childTnLst>
                                </p:cTn>
                              </p:par>
                              <p:par>
                                <p:cTn id="13" presetID="609501728" presetClass="entr" presetSubtype="0" fill="hold" grpId="0" nodeType="withEffect">
                                  <p:stCondLst>
                                    <p:cond delay="0"/>
                                  </p:stCondLst>
                                  <p:childTnLst>
                                    <p:set>
                                      <p:cBhvr>
                                        <p:cTn id="14" dur="1" fill="hold">
                                          <p:stCondLst>
                                            <p:cond delay="499"/>
                                          </p:stCondLst>
                                        </p:cTn>
                                        <p:tgtEl>
                                          <p:spTgt spid="58"/>
                                        </p:tgtEl>
                                        <p:attrNameLst>
                                          <p:attrName>style.visibility</p:attrName>
                                        </p:attrNameLst>
                                      </p:cBhvr>
                                      <p:to>
                                        <p:strVal val="visible"/>
                                      </p:to>
                                    </p:set>
                                  </p:childTnLst>
                                </p:cTn>
                              </p:par>
                              <p:par>
                                <p:cTn id="15" presetID="609501728" presetClass="entr" presetSubtype="0" fill="hold" grpId="0" nodeType="withEffect">
                                  <p:stCondLst>
                                    <p:cond delay="0"/>
                                  </p:stCondLst>
                                  <p:childTnLst>
                                    <p:set>
                                      <p:cBhvr>
                                        <p:cTn id="16" dur="1" fill="hold">
                                          <p:stCondLst>
                                            <p:cond delay="499"/>
                                          </p:stCondLst>
                                        </p:cTn>
                                        <p:tgtEl>
                                          <p:spTgt spid="62"/>
                                        </p:tgtEl>
                                        <p:attrNameLst>
                                          <p:attrName>style.visibility</p:attrName>
                                        </p:attrNameLst>
                                      </p:cBhvr>
                                      <p:to>
                                        <p:strVal val="visible"/>
                                      </p:to>
                                    </p:set>
                                  </p:childTnLst>
                                </p:cTn>
                              </p:par>
                              <p:par>
                                <p:cTn id="17" presetID="609501728" presetClass="entr" presetSubtype="0" fill="hold" grpId="0" nodeType="withEffect">
                                  <p:stCondLst>
                                    <p:cond delay="0"/>
                                  </p:stCondLst>
                                  <p:childTnLst>
                                    <p:set>
                                      <p:cBhvr>
                                        <p:cTn id="18" dur="1" fill="hold">
                                          <p:stCondLst>
                                            <p:cond delay="499"/>
                                          </p:stCondLst>
                                        </p:cTn>
                                        <p:tgtEl>
                                          <p:spTgt spid="29"/>
                                        </p:tgtEl>
                                        <p:attrNameLst>
                                          <p:attrName>style.visibility</p:attrName>
                                        </p:attrNameLst>
                                      </p:cBhvr>
                                      <p:to>
                                        <p:strVal val="visible"/>
                                      </p:to>
                                    </p:set>
                                  </p:childTnLst>
                                </p:cTn>
                              </p:par>
                              <p:par>
                                <p:cTn id="19" presetID="609501728" presetClass="entr" presetSubtype="0" fill="hold" grpId="0" nodeType="withEffect">
                                  <p:stCondLst>
                                    <p:cond delay="0"/>
                                  </p:stCondLst>
                                  <p:childTnLst>
                                    <p:set>
                                      <p:cBhvr>
                                        <p:cTn id="20" dur="1" fill="hold">
                                          <p:stCondLst>
                                            <p:cond delay="499"/>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utoUpdateAnimBg="0"/>
      <p:bldP spid="59" grpId="0" autoUpdateAnimBg="0"/>
      <p:bldP spid="60" grpId="0" autoUpdateAnimBg="0"/>
      <p:bldP spid="61" grpId="0" autoUpdateAnimBg="0"/>
      <p:bldP spid="62" grpId="0" autoUpdateAnimBg="0"/>
      <p:bldP spid="63" grpId="0" autoUpdateAnimBg="0"/>
      <p:bldP spid="29" grpId="0" autoUpdateAnimBg="0"/>
      <p:bldP spid="30" grpId="0" autoUpdateAnimBg="0"/>
    </p:bldLst>
  </p:timing>
</p:sld>
</file>

<file path=ppt/slides/slide10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96961" name="Picture 2" descr="C:\Documents and Settings\cdroessler\My Documents\Presentations\NEW\Arduino phone\Arduino-phon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533400"/>
            <a:ext cx="7315200" cy="836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5122" name="Picture 2" descr="H:\scanned\pizza-hut-table-new-hed-201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1025" y="152400"/>
            <a:ext cx="10288454" cy="5791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7587255"/>
      </p:ext>
    </p:extLst>
  </p:cSld>
  <p:clrMapOvr>
    <a:masterClrMapping/>
  </p:clrMapOvr>
  <p:transition spd="med">
    <p:fade/>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09" name="Rectangle 2"/>
          <p:cNvSpPr>
            <a:spLocks noGrp="1" noChangeArrowheads="1"/>
          </p:cNvSpPr>
          <p:nvPr>
            <p:ph type="title"/>
          </p:nvPr>
        </p:nvSpPr>
        <p:spPr>
          <a:xfrm>
            <a:off x="0" y="304800"/>
            <a:ext cx="9144000" cy="990600"/>
          </a:xfrm>
        </p:spPr>
        <p:txBody>
          <a:bodyPr/>
          <a:lstStyle/>
          <a:p>
            <a:r>
              <a:rPr lang="en-US" sz="3700">
                <a:latin typeface="Arial" charset="0"/>
                <a:ea typeface="ヒラギノ角ゴ Pro W3" charset="0"/>
                <a:cs typeface="ヒラギノ角ゴ Pro W3" charset="0"/>
              </a:rPr>
              <a:t>The way of doing business is changing</a:t>
            </a:r>
            <a:endParaRPr lang="en-US">
              <a:latin typeface="Arial" charset="0"/>
              <a:ea typeface="ヒラギノ角ゴ Pro W3" charset="0"/>
              <a:cs typeface="ヒラギノ角ゴ Pro W3" charset="0"/>
            </a:endParaRPr>
          </a:p>
        </p:txBody>
      </p:sp>
      <p:sp>
        <p:nvSpPr>
          <p:cNvPr id="299010" name="Rectangle 3"/>
          <p:cNvSpPr>
            <a:spLocks noGrp="1" noChangeArrowheads="1"/>
          </p:cNvSpPr>
          <p:nvPr>
            <p:ph type="body" idx="1"/>
          </p:nvPr>
        </p:nvSpPr>
        <p:spPr>
          <a:xfrm>
            <a:off x="1828800" y="1600200"/>
            <a:ext cx="6629400" cy="4495800"/>
          </a:xfrm>
        </p:spPr>
        <p:txBody>
          <a:bodyPr/>
          <a:lstStyle/>
          <a:p>
            <a:pPr marL="0" indent="0">
              <a:buFontTx/>
              <a:buNone/>
            </a:pPr>
            <a:r>
              <a:rPr lang="en-US">
                <a:latin typeface="Arial" charset="0"/>
                <a:ea typeface="ヒラギノ角ゴ Pro W3" charset="0"/>
                <a:cs typeface="ヒラギノ角ゴ Pro W3" charset="0"/>
              </a:rPr>
              <a:t>Competitiveness is not working and is going away.</a:t>
            </a:r>
          </a:p>
          <a:p>
            <a:pPr marL="0" indent="0">
              <a:buFontTx/>
              <a:buNone/>
            </a:pPr>
            <a:endParaRPr lang="en-US">
              <a:latin typeface="Arial" charset="0"/>
              <a:ea typeface="ヒラギノ角ゴ Pro W3" charset="0"/>
              <a:cs typeface="ヒラギノ角ゴ Pro W3" charset="0"/>
            </a:endParaRPr>
          </a:p>
          <a:p>
            <a:pPr marL="0" indent="0">
              <a:buFontTx/>
              <a:buNone/>
            </a:pPr>
            <a:r>
              <a:rPr lang="en-US">
                <a:latin typeface="Arial" charset="0"/>
                <a:ea typeface="ヒラギノ角ゴ Pro W3" charset="0"/>
                <a:cs typeface="ヒラギノ角ゴ Pro W3" charset="0"/>
              </a:rPr>
              <a:t>Collaboration is the way of the future. Businesses creating a niche market and working with other businesses to help each other. </a:t>
            </a:r>
          </a:p>
          <a:p>
            <a:pPr marL="0" indent="0"/>
            <a:endParaRPr lang="en-US">
              <a:latin typeface="Arial" charset="0"/>
              <a:ea typeface="ヒラギノ角ゴ Pro W3" charset="0"/>
              <a:cs typeface="ヒラギノ角ゴ Pro W3" charset="0"/>
            </a:endParaRPr>
          </a:p>
        </p:txBody>
      </p:sp>
      <p:pic>
        <p:nvPicPr>
          <p:cNvPr id="299011" name="Picture 5" descr="&#10;female.gif                                                     000003DFWD_RED                         000000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3581400"/>
            <a:ext cx="576263" cy="877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9012" name="Picture 6" descr="male.gif                                                       000003DFWD_RED                         0000000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1828800"/>
            <a:ext cx="758825" cy="75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9013" name="Rectangle 7"/>
          <p:cNvSpPr>
            <a:spLocks noChangeArrowheads="1"/>
          </p:cNvSpPr>
          <p:nvPr/>
        </p:nvSpPr>
        <p:spPr bwMode="auto">
          <a:xfrm>
            <a:off x="609600" y="5334000"/>
            <a:ext cx="7315200" cy="81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90000"/>
              </a:lnSpc>
              <a:spcBef>
                <a:spcPct val="20000"/>
              </a:spcBef>
            </a:pPr>
            <a:r>
              <a:rPr lang="en-US" sz="2600" dirty="0"/>
              <a:t>We need to change the focus from self-centered learning to group-centered learning.</a:t>
            </a:r>
          </a:p>
        </p:txBody>
      </p:sp>
    </p:spTree>
  </p:cSld>
  <p:clrMapOvr>
    <a:masterClrMapping/>
  </p:clrMapOvr>
  <p:transition spd="med">
    <p:fade/>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scanned\Screen-Shot-2014-03-31-at-4.30.02-P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10" y="0"/>
            <a:ext cx="9144000" cy="82295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2050828"/>
      </p:ext>
    </p:extLst>
  </p:cSld>
  <p:clrMapOvr>
    <a:masterClrMapping/>
  </p:clrMapOvr>
  <p:transition spd="med">
    <p:fade/>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1057" name="Picture 2" descr="C:\Documents and Settings\cdroessler\My Documents\Presentations\NEW\prosthetic hand\Screen-Shot-2014-01-02-at-2.30.24-P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797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3105" name="Picture 2" descr="C:\Documents and Settings\cdroessler\My Documents\Presentations\new stuff\Empathy\pag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113"/>
            <a:ext cx="9144000" cy="1062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1297" name="Picture 2" descr="C:\Documents and Settings\cdroessler\My Documents\Presentations\NEW\Interest Drives Learning\Picture-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205913" cy="881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9249" name="Rectangle 2"/>
          <p:cNvSpPr>
            <a:spLocks noGrp="1" noChangeArrowheads="1"/>
          </p:cNvSpPr>
          <p:nvPr>
            <p:ph type="title" idx="4294967295"/>
          </p:nvPr>
        </p:nvSpPr>
        <p:spPr>
          <a:xfrm>
            <a:off x="0" y="304800"/>
            <a:ext cx="9144000" cy="1143000"/>
          </a:xfrm>
        </p:spPr>
        <p:txBody>
          <a:bodyPr/>
          <a:lstStyle/>
          <a:p>
            <a:r>
              <a:rPr lang="en-US" sz="2800">
                <a:latin typeface="Arial" charset="0"/>
                <a:ea typeface="ヒラギノ角ゴ Pro W3" charset="0"/>
                <a:cs typeface="ヒラギノ角ゴ Pro W3" charset="0"/>
              </a:rPr>
              <a:t>The 10 key skills for the future of work</a:t>
            </a:r>
          </a:p>
        </p:txBody>
      </p:sp>
      <p:sp>
        <p:nvSpPr>
          <p:cNvPr id="309250" name="Rectangle 3"/>
          <p:cNvSpPr>
            <a:spLocks noGrp="1" noChangeArrowheads="1"/>
          </p:cNvSpPr>
          <p:nvPr>
            <p:ph type="body" idx="4294967295"/>
          </p:nvPr>
        </p:nvSpPr>
        <p:spPr>
          <a:xfrm>
            <a:off x="228600" y="1600200"/>
            <a:ext cx="8915400" cy="4114800"/>
          </a:xfrm>
        </p:spPr>
        <p:txBody>
          <a:bodyPr/>
          <a:lstStyle/>
          <a:p>
            <a:pPr>
              <a:lnSpc>
                <a:spcPct val="90000"/>
              </a:lnSpc>
            </a:pPr>
            <a:r>
              <a:rPr lang="en-US" sz="2400" b="1">
                <a:latin typeface="Arial" charset="0"/>
                <a:ea typeface="ヒラギノ角ゴ Pro W3" charset="0"/>
                <a:cs typeface="ヒラギノ角ゴ Pro W3" charset="0"/>
              </a:rPr>
              <a:t>Sense-making</a:t>
            </a:r>
          </a:p>
          <a:p>
            <a:pPr>
              <a:lnSpc>
                <a:spcPct val="90000"/>
              </a:lnSpc>
            </a:pPr>
            <a:r>
              <a:rPr lang="en-US" sz="2400" b="1">
                <a:latin typeface="Arial" charset="0"/>
                <a:ea typeface="ヒラギノ角ゴ Pro W3" charset="0"/>
                <a:cs typeface="ヒラギノ角ゴ Pro W3" charset="0"/>
              </a:rPr>
              <a:t>Social intelligence</a:t>
            </a:r>
          </a:p>
          <a:p>
            <a:pPr>
              <a:lnSpc>
                <a:spcPct val="90000"/>
              </a:lnSpc>
            </a:pPr>
            <a:r>
              <a:rPr lang="en-US" sz="2400" b="1">
                <a:latin typeface="Arial" charset="0"/>
                <a:ea typeface="ヒラギノ角ゴ Pro W3" charset="0"/>
                <a:cs typeface="ヒラギノ角ゴ Pro W3" charset="0"/>
              </a:rPr>
              <a:t>Novel and adaptive thinking</a:t>
            </a:r>
          </a:p>
          <a:p>
            <a:pPr>
              <a:lnSpc>
                <a:spcPct val="90000"/>
              </a:lnSpc>
            </a:pPr>
            <a:r>
              <a:rPr lang="en-US" sz="2400" b="1">
                <a:latin typeface="Arial" charset="0"/>
                <a:ea typeface="ヒラギノ角ゴ Pro W3" charset="0"/>
                <a:cs typeface="ヒラギノ角ゴ Pro W3" charset="0"/>
              </a:rPr>
              <a:t>Cross-cultural competency</a:t>
            </a:r>
          </a:p>
          <a:p>
            <a:pPr>
              <a:lnSpc>
                <a:spcPct val="90000"/>
              </a:lnSpc>
            </a:pPr>
            <a:r>
              <a:rPr lang="en-US" sz="2400" b="1">
                <a:latin typeface="Arial" charset="0"/>
                <a:ea typeface="ヒラギノ角ゴ Pro W3" charset="0"/>
                <a:cs typeface="ヒラギノ角ゴ Pro W3" charset="0"/>
              </a:rPr>
              <a:t>Computational thinking</a:t>
            </a:r>
          </a:p>
          <a:p>
            <a:pPr>
              <a:lnSpc>
                <a:spcPct val="90000"/>
              </a:lnSpc>
            </a:pPr>
            <a:r>
              <a:rPr lang="en-US" sz="2400" b="1">
                <a:latin typeface="Arial" charset="0"/>
                <a:ea typeface="ヒラギノ角ゴ Pro W3" charset="0"/>
                <a:cs typeface="ヒラギノ角ゴ Pro W3" charset="0"/>
              </a:rPr>
              <a:t>New-media literacy</a:t>
            </a:r>
          </a:p>
          <a:p>
            <a:pPr>
              <a:lnSpc>
                <a:spcPct val="90000"/>
              </a:lnSpc>
            </a:pPr>
            <a:r>
              <a:rPr lang="en-US" sz="2400" b="1">
                <a:latin typeface="Arial" charset="0"/>
                <a:ea typeface="ヒラギノ角ゴ Pro W3" charset="0"/>
                <a:cs typeface="ヒラギノ角ゴ Pro W3" charset="0"/>
              </a:rPr>
              <a:t>Transdisciplinarity</a:t>
            </a:r>
            <a:endParaRPr lang="en-US" sz="2400">
              <a:latin typeface="Arial" charset="0"/>
              <a:ea typeface="ヒラギノ角ゴ Pro W3" charset="0"/>
              <a:cs typeface="ヒラギノ角ゴ Pro W3" charset="0"/>
            </a:endParaRPr>
          </a:p>
          <a:p>
            <a:pPr>
              <a:lnSpc>
                <a:spcPct val="90000"/>
              </a:lnSpc>
            </a:pPr>
            <a:r>
              <a:rPr lang="en-US" sz="2400" b="1">
                <a:latin typeface="Arial" charset="0"/>
                <a:ea typeface="ヒラギノ角ゴ Pro W3" charset="0"/>
                <a:cs typeface="ヒラギノ角ゴ Pro W3" charset="0"/>
              </a:rPr>
              <a:t>Design mind-set</a:t>
            </a:r>
          </a:p>
          <a:p>
            <a:pPr>
              <a:lnSpc>
                <a:spcPct val="90000"/>
              </a:lnSpc>
            </a:pPr>
            <a:r>
              <a:rPr lang="en-US" sz="2400" b="1">
                <a:latin typeface="Arial" charset="0"/>
                <a:ea typeface="ヒラギノ角ゴ Pro W3" charset="0"/>
                <a:cs typeface="ヒラギノ角ゴ Pro W3" charset="0"/>
              </a:rPr>
              <a:t>Cognitive load management</a:t>
            </a:r>
            <a:endParaRPr lang="en-US" sz="2400">
              <a:latin typeface="Arial" charset="0"/>
              <a:ea typeface="ヒラギノ角ゴ Pro W3" charset="0"/>
              <a:cs typeface="ヒラギノ角ゴ Pro W3" charset="0"/>
            </a:endParaRPr>
          </a:p>
          <a:p>
            <a:pPr>
              <a:lnSpc>
                <a:spcPct val="90000"/>
              </a:lnSpc>
            </a:pPr>
            <a:r>
              <a:rPr lang="en-US" sz="2400" b="1">
                <a:latin typeface="Arial" charset="0"/>
                <a:ea typeface="ヒラギノ角ゴ Pro W3" charset="0"/>
                <a:cs typeface="ヒラギノ角ゴ Pro W3" charset="0"/>
              </a:rPr>
              <a:t>Virtual collaboration</a:t>
            </a:r>
            <a:endParaRPr lang="en-US" sz="2400">
              <a:latin typeface="Arial" charset="0"/>
              <a:ea typeface="ヒラギノ角ゴ Pro W3" charset="0"/>
              <a:cs typeface="ヒラギノ角ゴ Pro W3" charset="0"/>
            </a:endParaRPr>
          </a:p>
        </p:txBody>
      </p:sp>
      <p:pic>
        <p:nvPicPr>
          <p:cNvPr id="309251" name="Picture 4" descr="F:\gigao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6049963"/>
            <a:ext cx="4114800" cy="808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1" name="Rectangle 2"/>
          <p:cNvSpPr>
            <a:spLocks noGrp="1" noChangeArrowheads="1"/>
          </p:cNvSpPr>
          <p:nvPr>
            <p:ph type="ctrTitle"/>
          </p:nvPr>
        </p:nvSpPr>
        <p:spPr>
          <a:xfrm>
            <a:off x="0" y="2057400"/>
            <a:ext cx="9144000" cy="1143000"/>
          </a:xfrm>
        </p:spPr>
        <p:txBody>
          <a:bodyPr/>
          <a:lstStyle/>
          <a:p>
            <a:r>
              <a:rPr lang="en-US" sz="4800">
                <a:latin typeface="Arial" charset="0"/>
                <a:ea typeface="ヒラギノ角ゴ Pro W3" charset="0"/>
                <a:cs typeface="ヒラギノ角ゴ Pro W3" charset="0"/>
              </a:rPr>
              <a:t>Questions</a:t>
            </a:r>
            <a:br>
              <a:rPr lang="en-US" sz="4800">
                <a:latin typeface="Arial" charset="0"/>
                <a:ea typeface="ヒラギノ角ゴ Pro W3" charset="0"/>
                <a:cs typeface="ヒラギノ角ゴ Pro W3" charset="0"/>
              </a:rPr>
            </a:br>
            <a:r>
              <a:rPr lang="en-US" sz="4800">
                <a:latin typeface="Arial" charset="0"/>
                <a:ea typeface="ヒラギノ角ゴ Pro W3" charset="0"/>
                <a:cs typeface="ヒラギノ角ゴ Pro W3" charset="0"/>
              </a:rPr>
              <a:t>before I conclude?</a:t>
            </a:r>
            <a:endParaRPr lang="en-US">
              <a:latin typeface="Arial" charset="0"/>
              <a:ea typeface="ヒラギノ角ゴ Pro W3" charset="0"/>
              <a:cs typeface="ヒラギノ角ゴ Pro W3" charset="0"/>
            </a:endParaRPr>
          </a:p>
        </p:txBody>
      </p:sp>
      <p:sp>
        <p:nvSpPr>
          <p:cNvPr id="348162" name="AutoShape 4"/>
          <p:cNvSpPr>
            <a:spLocks noChangeArrowheads="1"/>
          </p:cNvSpPr>
          <p:nvPr/>
        </p:nvSpPr>
        <p:spPr bwMode="auto">
          <a:xfrm>
            <a:off x="838200" y="1752600"/>
            <a:ext cx="7162800" cy="1752600"/>
          </a:xfrm>
          <a:prstGeom prst="wedgeRoundRectCallout">
            <a:avLst>
              <a:gd name="adj1" fmla="val 39958"/>
              <a:gd name="adj2" fmla="val 133426"/>
              <a:gd name="adj3" fmla="val 16667"/>
            </a:avLst>
          </a:prstGeom>
          <a:noFill/>
          <a:ln w="76200">
            <a:solidFill>
              <a:srgbClr val="FF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a:p>
        </p:txBody>
      </p:sp>
      <p:sp>
        <p:nvSpPr>
          <p:cNvPr id="6" name="Subtitle 2"/>
          <p:cNvSpPr>
            <a:spLocks noGrp="1"/>
          </p:cNvSpPr>
          <p:nvPr>
            <p:ph type="subTitle" idx="1"/>
          </p:nvPr>
        </p:nvSpPr>
        <p:spPr>
          <a:xfrm>
            <a:off x="0" y="5562600"/>
            <a:ext cx="9144000" cy="1295400"/>
          </a:xfrm>
        </p:spPr>
        <p:txBody>
          <a:bodyPr/>
          <a:lstStyle/>
          <a:p>
            <a:pPr eaLnBrk="1" hangingPunct="1">
              <a:defRPr/>
            </a:pPr>
            <a:r>
              <a:rPr lang="en-US" sz="3600" dirty="0" smtClean="0">
                <a:effectLst>
                  <a:outerShdw blurRad="38100" dist="38100" dir="2700000" algn="tl">
                    <a:srgbClr val="C0C0C0"/>
                  </a:outerShdw>
                </a:effectLst>
              </a:rPr>
              <a:t>Chris </a:t>
            </a:r>
            <a:r>
              <a:rPr lang="en-US" sz="3600" dirty="0" err="1" smtClean="0">
                <a:effectLst>
                  <a:outerShdw blurRad="38100" dist="38100" dir="2700000" algn="tl">
                    <a:srgbClr val="C0C0C0"/>
                  </a:outerShdw>
                </a:effectLst>
              </a:rPr>
              <a:t>Droessler</a:t>
            </a:r>
            <a:r>
              <a:rPr lang="en-US" sz="3600" dirty="0" smtClean="0">
                <a:effectLst>
                  <a:outerShdw blurRad="38100" dist="38100" dir="2700000" algn="tl">
                    <a:srgbClr val="C0C0C0"/>
                  </a:outerShdw>
                </a:effectLst>
              </a:rPr>
              <a:t>, </a:t>
            </a:r>
            <a:r>
              <a:rPr lang="en-US" dirty="0" smtClean="0">
                <a:effectLst>
                  <a:outerShdw blurRad="38100" dist="38100" dir="2700000" algn="tl">
                    <a:srgbClr val="C0C0C0"/>
                  </a:outerShdw>
                </a:effectLst>
              </a:rPr>
              <a:t>Consultant, NCDPI</a:t>
            </a:r>
          </a:p>
          <a:p>
            <a:pPr eaLnBrk="1" hangingPunct="1">
              <a:defRPr/>
            </a:pPr>
            <a:r>
              <a:rPr lang="en-US" dirty="0" err="1" smtClean="0"/>
              <a:t>www.ctpnc.org</a:t>
            </a:r>
            <a:r>
              <a:rPr lang="en-US" dirty="0" smtClean="0"/>
              <a:t>/presentations</a:t>
            </a:r>
          </a:p>
        </p:txBody>
      </p:sp>
    </p:spTree>
  </p:cSld>
  <p:clrMapOvr>
    <a:masterClrMapping/>
  </p:clrMapOvr>
  <p:transition spd="med">
    <p:fade/>
  </p:transition>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2066" name="Rectangle 2"/>
          <p:cNvSpPr>
            <a:spLocks noChangeArrowheads="1"/>
          </p:cNvSpPr>
          <p:nvPr/>
        </p:nvSpPr>
        <p:spPr bwMode="auto">
          <a:xfrm>
            <a:off x="228600" y="152400"/>
            <a:ext cx="8686800" cy="1143000"/>
          </a:xfrm>
          <a:prstGeom prst="rect">
            <a:avLst/>
          </a:prstGeom>
          <a:noFill/>
          <a:ln w="9525">
            <a:noFill/>
            <a:miter lim="800000"/>
            <a:headEnd/>
            <a:tailEnd/>
          </a:ln>
          <a:effectLst/>
        </p:spPr>
        <p:txBody>
          <a:bodyPr anchor="ctr"/>
          <a:lstStyle/>
          <a:p>
            <a:pPr algn="ctr" eaLnBrk="1" hangingPunct="1">
              <a:defRPr/>
            </a:pPr>
            <a:r>
              <a:rPr lang="en-US" sz="4400" b="1" i="1">
                <a:solidFill>
                  <a:srgbClr val="800080"/>
                </a:solidFill>
                <a:effectLst>
                  <a:outerShdw blurRad="38100" dist="38100" dir="2700000" algn="tl">
                    <a:srgbClr val="DDDDDD"/>
                  </a:outerShdw>
                </a:effectLst>
                <a:latin typeface="Helvetica Neue" charset="0"/>
              </a:rPr>
              <a:t>Passion and Purpose</a:t>
            </a:r>
            <a:endParaRPr lang="en-US" sz="4400" b="1">
              <a:solidFill>
                <a:srgbClr val="800080"/>
              </a:solidFill>
              <a:effectLst>
                <a:outerShdw blurRad="38100" dist="38100" dir="2700000" algn="tl">
                  <a:srgbClr val="DDDDDD"/>
                </a:outerShdw>
              </a:effectLst>
              <a:latin typeface="Helvetica Neue" charset="0"/>
            </a:endParaRPr>
          </a:p>
        </p:txBody>
      </p:sp>
      <p:sp>
        <p:nvSpPr>
          <p:cNvPr id="1752067" name="Rectangle 3"/>
          <p:cNvSpPr>
            <a:spLocks noChangeArrowheads="1"/>
          </p:cNvSpPr>
          <p:nvPr/>
        </p:nvSpPr>
        <p:spPr bwMode="auto">
          <a:xfrm>
            <a:off x="457200" y="1371600"/>
            <a:ext cx="8305800"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228600" indent="-228600">
              <a:buFontTx/>
              <a:buChar char="•"/>
            </a:pPr>
            <a:r>
              <a:rPr lang="en-US" sz="3200" b="1" dirty="0">
                <a:latin typeface="Times" charset="0"/>
              </a:rPr>
              <a:t>Thriving in your work, not just surviving.</a:t>
            </a:r>
          </a:p>
          <a:p>
            <a:pPr marL="228600" indent="-228600">
              <a:buFontTx/>
              <a:buChar char="•"/>
            </a:pPr>
            <a:endParaRPr lang="en-US" sz="3200" b="1" dirty="0">
              <a:latin typeface="Times" charset="0"/>
            </a:endParaRPr>
          </a:p>
          <a:p>
            <a:pPr marL="228600" indent="-228600">
              <a:buFontTx/>
              <a:buChar char="•"/>
            </a:pPr>
            <a:r>
              <a:rPr lang="en-US" sz="3200" b="1" dirty="0">
                <a:latin typeface="Times" charset="0"/>
              </a:rPr>
              <a:t>Leaving the world a little better off because you cared to make a difference in your work.</a:t>
            </a:r>
          </a:p>
          <a:p>
            <a:pPr marL="228600" indent="-228600">
              <a:buFontTx/>
              <a:buChar char="•"/>
            </a:pPr>
            <a:endParaRPr lang="en-US" sz="3200" b="1" dirty="0">
              <a:latin typeface="Times" charset="0"/>
            </a:endParaRPr>
          </a:p>
          <a:p>
            <a:pPr marL="228600" indent="-228600">
              <a:buFontTx/>
              <a:buChar char="•"/>
            </a:pPr>
            <a:r>
              <a:rPr lang="en-US" sz="3200" b="1" dirty="0">
                <a:latin typeface="Times" charset="0"/>
              </a:rPr>
              <a:t>Helping </a:t>
            </a:r>
            <a:r>
              <a:rPr lang="en-US" sz="3200" b="1" dirty="0" smtClean="0">
                <a:latin typeface="Times" charset="0"/>
              </a:rPr>
              <a:t>people discover </a:t>
            </a:r>
            <a:r>
              <a:rPr lang="en-US" sz="3200" b="1" dirty="0">
                <a:latin typeface="Times" charset="0"/>
              </a:rPr>
              <a:t>their passion and then helping them turn that passion into an educational pathway that will lead to a rewarding career.</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entr" presetSubtype="0" fill="hold" grpId="0" nodeType="clickEffect">
                                  <p:stCondLst>
                                    <p:cond delay="0"/>
                                  </p:stCondLst>
                                  <p:childTnLst>
                                    <p:set>
                                      <p:cBhvr>
                                        <p:cTn id="6" dur="1" fill="hold">
                                          <p:stCondLst>
                                            <p:cond delay="499"/>
                                          </p:stCondLst>
                                        </p:cTn>
                                        <p:tgtEl>
                                          <p:spTgt spid="175206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0" presetClass="entr" presetSubtype="0" fill="hold" grpId="0" nodeType="clickEffect">
                                  <p:stCondLst>
                                    <p:cond delay="0"/>
                                  </p:stCondLst>
                                  <p:childTnLst>
                                    <p:set>
                                      <p:cBhvr>
                                        <p:cTn id="10" dur="1" fill="hold">
                                          <p:stCondLst>
                                            <p:cond delay="499"/>
                                          </p:stCondLst>
                                        </p:cTn>
                                        <p:tgtEl>
                                          <p:spTgt spid="1752067">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0" presetClass="entr" presetSubtype="0" fill="hold" grpId="0" nodeType="clickEffect">
                                  <p:stCondLst>
                                    <p:cond delay="0"/>
                                  </p:stCondLst>
                                  <p:childTnLst>
                                    <p:set>
                                      <p:cBhvr>
                                        <p:cTn id="14" dur="1" fill="hold">
                                          <p:stCondLst>
                                            <p:cond delay="499"/>
                                          </p:stCondLst>
                                        </p:cTn>
                                        <p:tgtEl>
                                          <p:spTgt spid="175206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52067" grpId="0" build="p"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865" name="Group 2"/>
          <p:cNvGrpSpPr>
            <a:grpSpLocks/>
          </p:cNvGrpSpPr>
          <p:nvPr/>
        </p:nvGrpSpPr>
        <p:grpSpPr bwMode="auto">
          <a:xfrm>
            <a:off x="2349500" y="1722438"/>
            <a:ext cx="4479925" cy="4479925"/>
            <a:chOff x="2425700" y="1417638"/>
            <a:chExt cx="4356100" cy="4354512"/>
          </a:xfrm>
        </p:grpSpPr>
        <p:grpSp>
          <p:nvGrpSpPr>
            <p:cNvPr id="36882" name="Group 1"/>
            <p:cNvGrpSpPr>
              <a:grpSpLocks/>
            </p:cNvGrpSpPr>
            <p:nvPr/>
          </p:nvGrpSpPr>
          <p:grpSpPr bwMode="auto">
            <a:xfrm>
              <a:off x="2425700" y="1417638"/>
              <a:ext cx="4356100" cy="4354512"/>
              <a:chOff x="2425700" y="1417638"/>
              <a:chExt cx="4356100" cy="4354512"/>
            </a:xfrm>
          </p:grpSpPr>
          <p:sp>
            <p:nvSpPr>
              <p:cNvPr id="1315842" name="Arc 2"/>
              <p:cNvSpPr>
                <a:spLocks/>
              </p:cNvSpPr>
              <p:nvPr/>
            </p:nvSpPr>
            <p:spPr bwMode="auto">
              <a:xfrm>
                <a:off x="4602206" y="1417638"/>
                <a:ext cx="2179594" cy="3715686"/>
              </a:xfrm>
              <a:custGeom>
                <a:avLst/>
                <a:gdLst>
                  <a:gd name="G0" fmla="+- 30 0 0"/>
                  <a:gd name="G1" fmla="+- 21600 0 0"/>
                  <a:gd name="G2" fmla="+- 21600 0 0"/>
                  <a:gd name="T0" fmla="*/ 0 w 21630"/>
                  <a:gd name="T1" fmla="*/ 1 h 36873"/>
                  <a:gd name="T2" fmla="*/ 15303 w 21630"/>
                  <a:gd name="T3" fmla="*/ 36873 h 36873"/>
                  <a:gd name="T4" fmla="*/ 30 w 21630"/>
                  <a:gd name="T5" fmla="*/ 21600 h 36873"/>
                </a:gdLst>
                <a:ahLst/>
                <a:cxnLst>
                  <a:cxn ang="0">
                    <a:pos x="T0" y="T1"/>
                  </a:cxn>
                  <a:cxn ang="0">
                    <a:pos x="T2" y="T3"/>
                  </a:cxn>
                  <a:cxn ang="0">
                    <a:pos x="T4" y="T5"/>
                  </a:cxn>
                </a:cxnLst>
                <a:rect l="0" t="0" r="r" b="b"/>
                <a:pathLst>
                  <a:path w="21630" h="36873" fill="none" extrusionOk="0">
                    <a:moveTo>
                      <a:pt x="-1" y="0"/>
                    </a:moveTo>
                    <a:cubicBezTo>
                      <a:pt x="9" y="0"/>
                      <a:pt x="19" y="-1"/>
                      <a:pt x="30" y="-1"/>
                    </a:cubicBezTo>
                    <a:cubicBezTo>
                      <a:pt x="11959" y="0"/>
                      <a:pt x="21630" y="9670"/>
                      <a:pt x="21630" y="21600"/>
                    </a:cubicBezTo>
                    <a:cubicBezTo>
                      <a:pt x="21630" y="27328"/>
                      <a:pt x="19354" y="32822"/>
                      <a:pt x="15303" y="36873"/>
                    </a:cubicBezTo>
                  </a:path>
                  <a:path w="21630" h="36873" stroke="0" extrusionOk="0">
                    <a:moveTo>
                      <a:pt x="-1" y="0"/>
                    </a:moveTo>
                    <a:cubicBezTo>
                      <a:pt x="9" y="0"/>
                      <a:pt x="19" y="-1"/>
                      <a:pt x="30" y="-1"/>
                    </a:cubicBezTo>
                    <a:cubicBezTo>
                      <a:pt x="11959" y="0"/>
                      <a:pt x="21630" y="9670"/>
                      <a:pt x="21630" y="21600"/>
                    </a:cubicBezTo>
                    <a:cubicBezTo>
                      <a:pt x="21630" y="27328"/>
                      <a:pt x="19354" y="32822"/>
                      <a:pt x="15303" y="36873"/>
                    </a:cubicBezTo>
                    <a:lnTo>
                      <a:pt x="30" y="21600"/>
                    </a:lnTo>
                    <a:close/>
                  </a:path>
                </a:pathLst>
              </a:custGeom>
              <a:solidFill>
                <a:srgbClr val="FF0000"/>
              </a:solid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5845" name="Arc 5"/>
              <p:cNvSpPr>
                <a:spLocks/>
              </p:cNvSpPr>
              <p:nvPr/>
            </p:nvSpPr>
            <p:spPr bwMode="auto">
              <a:xfrm>
                <a:off x="4605294" y="3597980"/>
                <a:ext cx="1540534" cy="2143309"/>
              </a:xfrm>
              <a:custGeom>
                <a:avLst/>
                <a:gdLst>
                  <a:gd name="G0" fmla="+- 0 0 0"/>
                  <a:gd name="G1" fmla="+- 0 0 0"/>
                  <a:gd name="G2" fmla="+- 21600 0 0"/>
                  <a:gd name="T0" fmla="*/ 15273 w 15273"/>
                  <a:gd name="T1" fmla="*/ 15273 h 21280"/>
                  <a:gd name="T2" fmla="*/ 3699 w 15273"/>
                  <a:gd name="T3" fmla="*/ 21280 h 21280"/>
                  <a:gd name="T4" fmla="*/ 0 w 15273"/>
                  <a:gd name="T5" fmla="*/ 0 h 21280"/>
                </a:gdLst>
                <a:ahLst/>
                <a:cxnLst>
                  <a:cxn ang="0">
                    <a:pos x="T0" y="T1"/>
                  </a:cxn>
                  <a:cxn ang="0">
                    <a:pos x="T2" y="T3"/>
                  </a:cxn>
                  <a:cxn ang="0">
                    <a:pos x="T4" y="T5"/>
                  </a:cxn>
                </a:cxnLst>
                <a:rect l="0" t="0" r="r" b="b"/>
                <a:pathLst>
                  <a:path w="15273" h="21280" fill="none" extrusionOk="0">
                    <a:moveTo>
                      <a:pt x="15273" y="15273"/>
                    </a:moveTo>
                    <a:cubicBezTo>
                      <a:pt x="12126" y="18420"/>
                      <a:pt x="8084" y="20518"/>
                      <a:pt x="3699" y="21280"/>
                    </a:cubicBezTo>
                  </a:path>
                  <a:path w="15273" h="21280" stroke="0" extrusionOk="0">
                    <a:moveTo>
                      <a:pt x="15273" y="15273"/>
                    </a:moveTo>
                    <a:cubicBezTo>
                      <a:pt x="12126" y="18420"/>
                      <a:pt x="8084" y="20518"/>
                      <a:pt x="3699" y="21280"/>
                    </a:cubicBezTo>
                    <a:lnTo>
                      <a:pt x="0" y="0"/>
                    </a:lnTo>
                    <a:close/>
                  </a:path>
                </a:pathLst>
              </a:custGeom>
              <a:solidFill>
                <a:srgbClr val="FF0000"/>
              </a:solid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5847" name="Arc 7"/>
              <p:cNvSpPr>
                <a:spLocks/>
              </p:cNvSpPr>
              <p:nvPr/>
            </p:nvSpPr>
            <p:spPr bwMode="auto">
              <a:xfrm>
                <a:off x="2425700" y="2886630"/>
                <a:ext cx="2551607" cy="2885520"/>
              </a:xfrm>
              <a:custGeom>
                <a:avLst/>
                <a:gdLst>
                  <a:gd name="G0" fmla="+- 21600 0 0"/>
                  <a:gd name="G1" fmla="+- 7040 0 0"/>
                  <a:gd name="G2" fmla="+- 21600 0 0"/>
                  <a:gd name="T0" fmla="*/ 25299 w 25299"/>
                  <a:gd name="T1" fmla="*/ 28320 h 28640"/>
                  <a:gd name="T2" fmla="*/ 1180 w 25299"/>
                  <a:gd name="T3" fmla="*/ 0 h 28640"/>
                  <a:gd name="T4" fmla="*/ 21600 w 25299"/>
                  <a:gd name="T5" fmla="*/ 7040 h 28640"/>
                </a:gdLst>
                <a:ahLst/>
                <a:cxnLst>
                  <a:cxn ang="0">
                    <a:pos x="T0" y="T1"/>
                  </a:cxn>
                  <a:cxn ang="0">
                    <a:pos x="T2" y="T3"/>
                  </a:cxn>
                  <a:cxn ang="0">
                    <a:pos x="T4" y="T5"/>
                  </a:cxn>
                </a:cxnLst>
                <a:rect l="0" t="0" r="r" b="b"/>
                <a:pathLst>
                  <a:path w="25299" h="28640" fill="none" extrusionOk="0">
                    <a:moveTo>
                      <a:pt x="25299" y="28320"/>
                    </a:moveTo>
                    <a:cubicBezTo>
                      <a:pt x="24077" y="28533"/>
                      <a:pt x="22839" y="28639"/>
                      <a:pt x="21600" y="28639"/>
                    </a:cubicBezTo>
                    <a:cubicBezTo>
                      <a:pt x="9670" y="28640"/>
                      <a:pt x="0" y="18969"/>
                      <a:pt x="0" y="7040"/>
                    </a:cubicBezTo>
                    <a:cubicBezTo>
                      <a:pt x="0" y="4644"/>
                      <a:pt x="398" y="2264"/>
                      <a:pt x="1179" y="-1"/>
                    </a:cubicBezTo>
                  </a:path>
                  <a:path w="25299" h="28640" stroke="0" extrusionOk="0">
                    <a:moveTo>
                      <a:pt x="25299" y="28320"/>
                    </a:moveTo>
                    <a:cubicBezTo>
                      <a:pt x="24077" y="28533"/>
                      <a:pt x="22839" y="28639"/>
                      <a:pt x="21600" y="28639"/>
                    </a:cubicBezTo>
                    <a:cubicBezTo>
                      <a:pt x="9670" y="28640"/>
                      <a:pt x="0" y="18969"/>
                      <a:pt x="0" y="7040"/>
                    </a:cubicBezTo>
                    <a:cubicBezTo>
                      <a:pt x="0" y="4644"/>
                      <a:pt x="398" y="2264"/>
                      <a:pt x="1179" y="-1"/>
                    </a:cubicBezTo>
                    <a:lnTo>
                      <a:pt x="21600" y="7040"/>
                    </a:lnTo>
                    <a:close/>
                  </a:path>
                </a:pathLst>
              </a:custGeom>
              <a:solidFill>
                <a:srgbClr val="408000"/>
              </a:solid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5849" name="Arc 9"/>
              <p:cNvSpPr>
                <a:spLocks/>
              </p:cNvSpPr>
              <p:nvPr/>
            </p:nvSpPr>
            <p:spPr bwMode="auto">
              <a:xfrm>
                <a:off x="2544559" y="2778616"/>
                <a:ext cx="2060734" cy="819364"/>
              </a:xfrm>
              <a:custGeom>
                <a:avLst/>
                <a:gdLst>
                  <a:gd name="G0" fmla="+- 20420 0 0"/>
                  <a:gd name="G1" fmla="+- 8106 0 0"/>
                  <a:gd name="G2" fmla="+- 21600 0 0"/>
                  <a:gd name="T0" fmla="*/ 0 w 20420"/>
                  <a:gd name="T1" fmla="*/ 1066 h 8106"/>
                  <a:gd name="T2" fmla="*/ 399 w 20420"/>
                  <a:gd name="T3" fmla="*/ 0 h 8106"/>
                  <a:gd name="T4" fmla="*/ 20420 w 20420"/>
                  <a:gd name="T5" fmla="*/ 8106 h 8106"/>
                </a:gdLst>
                <a:ahLst/>
                <a:cxnLst>
                  <a:cxn ang="0">
                    <a:pos x="T0" y="T1"/>
                  </a:cxn>
                  <a:cxn ang="0">
                    <a:pos x="T2" y="T3"/>
                  </a:cxn>
                  <a:cxn ang="0">
                    <a:pos x="T4" y="T5"/>
                  </a:cxn>
                </a:cxnLst>
                <a:rect l="0" t="0" r="r" b="b"/>
                <a:pathLst>
                  <a:path w="20420" h="8106" fill="none" extrusionOk="0">
                    <a:moveTo>
                      <a:pt x="-1" y="1065"/>
                    </a:moveTo>
                    <a:cubicBezTo>
                      <a:pt x="123" y="707"/>
                      <a:pt x="256" y="351"/>
                      <a:pt x="398" y="-1"/>
                    </a:cubicBezTo>
                  </a:path>
                  <a:path w="20420" h="8106" stroke="0" extrusionOk="0">
                    <a:moveTo>
                      <a:pt x="-1" y="1065"/>
                    </a:moveTo>
                    <a:cubicBezTo>
                      <a:pt x="123" y="707"/>
                      <a:pt x="256" y="351"/>
                      <a:pt x="398" y="-1"/>
                    </a:cubicBezTo>
                    <a:lnTo>
                      <a:pt x="20420" y="8106"/>
                    </a:lnTo>
                    <a:close/>
                  </a:path>
                </a:pathLst>
              </a:custGeom>
              <a:solidFill>
                <a:srgbClr val="408000"/>
              </a:solid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5851" name="Arc 11"/>
              <p:cNvSpPr>
                <a:spLocks/>
              </p:cNvSpPr>
              <p:nvPr/>
            </p:nvSpPr>
            <p:spPr bwMode="auto">
              <a:xfrm>
                <a:off x="2586237" y="2505494"/>
                <a:ext cx="2019057" cy="1092486"/>
              </a:xfrm>
              <a:custGeom>
                <a:avLst/>
                <a:gdLst>
                  <a:gd name="G0" fmla="+- 20021 0 0"/>
                  <a:gd name="G1" fmla="+- 10811 0 0"/>
                  <a:gd name="G2" fmla="+- 21600 0 0"/>
                  <a:gd name="T0" fmla="*/ 0 w 20021"/>
                  <a:gd name="T1" fmla="*/ 2705 h 10811"/>
                  <a:gd name="T2" fmla="*/ 1322 w 20021"/>
                  <a:gd name="T3" fmla="*/ 0 h 10811"/>
                  <a:gd name="T4" fmla="*/ 20021 w 20021"/>
                  <a:gd name="T5" fmla="*/ 10811 h 10811"/>
                </a:gdLst>
                <a:ahLst/>
                <a:cxnLst>
                  <a:cxn ang="0">
                    <a:pos x="T0" y="T1"/>
                  </a:cxn>
                  <a:cxn ang="0">
                    <a:pos x="T2" y="T3"/>
                  </a:cxn>
                  <a:cxn ang="0">
                    <a:pos x="T4" y="T5"/>
                  </a:cxn>
                </a:cxnLst>
                <a:rect l="0" t="0" r="r" b="b"/>
                <a:pathLst>
                  <a:path w="20021" h="10811" fill="none" extrusionOk="0">
                    <a:moveTo>
                      <a:pt x="-1" y="2704"/>
                    </a:moveTo>
                    <a:cubicBezTo>
                      <a:pt x="376" y="1773"/>
                      <a:pt x="818" y="869"/>
                      <a:pt x="1321" y="-1"/>
                    </a:cubicBezTo>
                  </a:path>
                  <a:path w="20021" h="10811" stroke="0" extrusionOk="0">
                    <a:moveTo>
                      <a:pt x="-1" y="2704"/>
                    </a:moveTo>
                    <a:cubicBezTo>
                      <a:pt x="376" y="1773"/>
                      <a:pt x="818" y="869"/>
                      <a:pt x="1321" y="-1"/>
                    </a:cubicBezTo>
                    <a:lnTo>
                      <a:pt x="20021" y="10811"/>
                    </a:lnTo>
                    <a:close/>
                  </a:path>
                </a:pathLst>
              </a:custGeom>
              <a:solidFill>
                <a:srgbClr val="408000"/>
              </a:solid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5853" name="Arc 13"/>
              <p:cNvSpPr>
                <a:spLocks/>
              </p:cNvSpPr>
              <p:nvPr/>
            </p:nvSpPr>
            <p:spPr bwMode="auto">
              <a:xfrm>
                <a:off x="2720532" y="2112014"/>
                <a:ext cx="1884761" cy="1485965"/>
              </a:xfrm>
              <a:custGeom>
                <a:avLst/>
                <a:gdLst>
                  <a:gd name="G0" fmla="+- 18699 0 0"/>
                  <a:gd name="G1" fmla="+- 14730 0 0"/>
                  <a:gd name="G2" fmla="+- 21600 0 0"/>
                  <a:gd name="T0" fmla="*/ 0 w 18699"/>
                  <a:gd name="T1" fmla="*/ 3919 h 14730"/>
                  <a:gd name="T2" fmla="*/ 2902 w 18699"/>
                  <a:gd name="T3" fmla="*/ 0 h 14730"/>
                  <a:gd name="T4" fmla="*/ 18699 w 18699"/>
                  <a:gd name="T5" fmla="*/ 14730 h 14730"/>
                </a:gdLst>
                <a:ahLst/>
                <a:cxnLst>
                  <a:cxn ang="0">
                    <a:pos x="T0" y="T1"/>
                  </a:cxn>
                  <a:cxn ang="0">
                    <a:pos x="T2" y="T3"/>
                  </a:cxn>
                  <a:cxn ang="0">
                    <a:pos x="T4" y="T5"/>
                  </a:cxn>
                </a:cxnLst>
                <a:rect l="0" t="0" r="r" b="b"/>
                <a:pathLst>
                  <a:path w="18699" h="14730" fill="none" extrusionOk="0">
                    <a:moveTo>
                      <a:pt x="-1" y="3918"/>
                    </a:moveTo>
                    <a:cubicBezTo>
                      <a:pt x="815" y="2506"/>
                      <a:pt x="1789" y="1192"/>
                      <a:pt x="2901" y="-1"/>
                    </a:cubicBezTo>
                  </a:path>
                  <a:path w="18699" h="14730" stroke="0" extrusionOk="0">
                    <a:moveTo>
                      <a:pt x="-1" y="3918"/>
                    </a:moveTo>
                    <a:cubicBezTo>
                      <a:pt x="815" y="2506"/>
                      <a:pt x="1789" y="1192"/>
                      <a:pt x="2901" y="-1"/>
                    </a:cubicBezTo>
                    <a:lnTo>
                      <a:pt x="18699" y="14730"/>
                    </a:lnTo>
                    <a:close/>
                  </a:path>
                </a:pathLst>
              </a:custGeom>
              <a:solidFill>
                <a:srgbClr val="0004FF"/>
              </a:solid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5855" name="Arc 15"/>
              <p:cNvSpPr>
                <a:spLocks/>
              </p:cNvSpPr>
              <p:nvPr/>
            </p:nvSpPr>
            <p:spPr bwMode="auto">
              <a:xfrm>
                <a:off x="3013820" y="1483989"/>
                <a:ext cx="1591473" cy="2113991"/>
              </a:xfrm>
              <a:custGeom>
                <a:avLst/>
                <a:gdLst>
                  <a:gd name="G0" fmla="+- 15797 0 0"/>
                  <a:gd name="G1" fmla="+- 20953 0 0"/>
                  <a:gd name="G2" fmla="+- 21600 0 0"/>
                  <a:gd name="T0" fmla="*/ 0 w 15797"/>
                  <a:gd name="T1" fmla="*/ 6223 h 20953"/>
                  <a:gd name="T2" fmla="*/ 10552 w 15797"/>
                  <a:gd name="T3" fmla="*/ 0 h 20953"/>
                  <a:gd name="T4" fmla="*/ 15797 w 15797"/>
                  <a:gd name="T5" fmla="*/ 20953 h 20953"/>
                </a:gdLst>
                <a:ahLst/>
                <a:cxnLst>
                  <a:cxn ang="0">
                    <a:pos x="T0" y="T1"/>
                  </a:cxn>
                  <a:cxn ang="0">
                    <a:pos x="T2" y="T3"/>
                  </a:cxn>
                  <a:cxn ang="0">
                    <a:pos x="T4" y="T5"/>
                  </a:cxn>
                </a:cxnLst>
                <a:rect l="0" t="0" r="r" b="b"/>
                <a:pathLst>
                  <a:path w="15797" h="20953" fill="none" extrusionOk="0">
                    <a:moveTo>
                      <a:pt x="-1" y="6222"/>
                    </a:moveTo>
                    <a:cubicBezTo>
                      <a:pt x="2842" y="3173"/>
                      <a:pt x="6507" y="1011"/>
                      <a:pt x="10551" y="-1"/>
                    </a:cubicBezTo>
                  </a:path>
                  <a:path w="15797" h="20953" stroke="0" extrusionOk="0">
                    <a:moveTo>
                      <a:pt x="-1" y="6222"/>
                    </a:moveTo>
                    <a:cubicBezTo>
                      <a:pt x="2842" y="3173"/>
                      <a:pt x="6507" y="1011"/>
                      <a:pt x="10551" y="-1"/>
                    </a:cubicBezTo>
                    <a:lnTo>
                      <a:pt x="15797" y="20953"/>
                    </a:lnTo>
                    <a:close/>
                  </a:path>
                </a:pathLst>
              </a:custGeom>
              <a:solidFill>
                <a:srgbClr val="0004FF"/>
              </a:solid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5857" name="Arc 17"/>
              <p:cNvSpPr>
                <a:spLocks/>
              </p:cNvSpPr>
              <p:nvPr/>
            </p:nvSpPr>
            <p:spPr bwMode="auto">
              <a:xfrm>
                <a:off x="4077375" y="1420724"/>
                <a:ext cx="527919" cy="2177256"/>
              </a:xfrm>
              <a:custGeom>
                <a:avLst/>
                <a:gdLst>
                  <a:gd name="G0" fmla="+- 5245 0 0"/>
                  <a:gd name="G1" fmla="+- 21599 0 0"/>
                  <a:gd name="G2" fmla="+- 21600 0 0"/>
                  <a:gd name="T0" fmla="*/ 0 w 5245"/>
                  <a:gd name="T1" fmla="*/ 646 h 21599"/>
                  <a:gd name="T2" fmla="*/ 5215 w 5245"/>
                  <a:gd name="T3" fmla="*/ 0 h 21599"/>
                  <a:gd name="T4" fmla="*/ 5245 w 5245"/>
                  <a:gd name="T5" fmla="*/ 21599 h 21599"/>
                </a:gdLst>
                <a:ahLst/>
                <a:cxnLst>
                  <a:cxn ang="0">
                    <a:pos x="T0" y="T1"/>
                  </a:cxn>
                  <a:cxn ang="0">
                    <a:pos x="T2" y="T3"/>
                  </a:cxn>
                  <a:cxn ang="0">
                    <a:pos x="T4" y="T5"/>
                  </a:cxn>
                </a:cxnLst>
                <a:rect l="0" t="0" r="r" b="b"/>
                <a:pathLst>
                  <a:path w="5245" h="21599" fill="none" extrusionOk="0">
                    <a:moveTo>
                      <a:pt x="-1" y="645"/>
                    </a:moveTo>
                    <a:cubicBezTo>
                      <a:pt x="1705" y="218"/>
                      <a:pt x="3456" y="1"/>
                      <a:pt x="5214" y="-1"/>
                    </a:cubicBezTo>
                  </a:path>
                  <a:path w="5245" h="21599" stroke="0" extrusionOk="0">
                    <a:moveTo>
                      <a:pt x="-1" y="645"/>
                    </a:moveTo>
                    <a:cubicBezTo>
                      <a:pt x="1705" y="218"/>
                      <a:pt x="3456" y="1"/>
                      <a:pt x="5214" y="-1"/>
                    </a:cubicBezTo>
                    <a:lnTo>
                      <a:pt x="5245" y="21599"/>
                    </a:lnTo>
                    <a:close/>
                  </a:path>
                </a:pathLst>
              </a:custGeom>
              <a:solidFill>
                <a:srgbClr val="05E5E2"/>
              </a:solid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grpSp>
        <p:sp>
          <p:nvSpPr>
            <p:cNvPr id="1315843" name="Line 3"/>
            <p:cNvSpPr>
              <a:spLocks noChangeShapeType="1"/>
            </p:cNvSpPr>
            <p:nvPr/>
          </p:nvSpPr>
          <p:spPr bwMode="auto">
            <a:xfrm flipV="1">
              <a:off x="4605294" y="1417638"/>
              <a:ext cx="3087" cy="2154110"/>
            </a:xfrm>
            <a:prstGeom prst="line">
              <a:avLst/>
            </a:prstGeom>
            <a:no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5844" name="Line 4"/>
            <p:cNvSpPr>
              <a:spLocks noChangeShapeType="1"/>
            </p:cNvSpPr>
            <p:nvPr/>
          </p:nvSpPr>
          <p:spPr bwMode="auto">
            <a:xfrm>
              <a:off x="4605294" y="3597980"/>
              <a:ext cx="1515836" cy="1513741"/>
            </a:xfrm>
            <a:prstGeom prst="line">
              <a:avLst/>
            </a:prstGeom>
            <a:no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5846" name="Line 6"/>
            <p:cNvSpPr>
              <a:spLocks noChangeShapeType="1"/>
            </p:cNvSpPr>
            <p:nvPr/>
          </p:nvSpPr>
          <p:spPr bwMode="auto">
            <a:xfrm>
              <a:off x="4605294" y="3597980"/>
              <a:ext cx="353490" cy="2117077"/>
            </a:xfrm>
            <a:prstGeom prst="line">
              <a:avLst/>
            </a:prstGeom>
            <a:no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5848" name="Line 8"/>
            <p:cNvSpPr>
              <a:spLocks noChangeShapeType="1"/>
            </p:cNvSpPr>
            <p:nvPr/>
          </p:nvSpPr>
          <p:spPr bwMode="auto">
            <a:xfrm flipH="1" flipV="1">
              <a:off x="2541472" y="2886630"/>
              <a:ext cx="2040668" cy="685118"/>
            </a:xfrm>
            <a:prstGeom prst="line">
              <a:avLst/>
            </a:prstGeom>
            <a:no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5850" name="Line 10"/>
            <p:cNvSpPr>
              <a:spLocks noChangeShapeType="1"/>
            </p:cNvSpPr>
            <p:nvPr/>
          </p:nvSpPr>
          <p:spPr bwMode="auto">
            <a:xfrm flipH="1" flipV="1">
              <a:off x="2586237" y="2778616"/>
              <a:ext cx="1995903" cy="793132"/>
            </a:xfrm>
            <a:prstGeom prst="line">
              <a:avLst/>
            </a:prstGeom>
            <a:no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5852" name="Line 12"/>
            <p:cNvSpPr>
              <a:spLocks noChangeShapeType="1"/>
            </p:cNvSpPr>
            <p:nvPr/>
          </p:nvSpPr>
          <p:spPr bwMode="auto">
            <a:xfrm flipH="1" flipV="1">
              <a:off x="2714358" y="2502408"/>
              <a:ext cx="1867782" cy="1069340"/>
            </a:xfrm>
            <a:prstGeom prst="line">
              <a:avLst/>
            </a:prstGeom>
            <a:no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5854" name="Line 14"/>
            <p:cNvSpPr>
              <a:spLocks noChangeShapeType="1"/>
            </p:cNvSpPr>
            <p:nvPr/>
          </p:nvSpPr>
          <p:spPr bwMode="auto">
            <a:xfrm flipH="1" flipV="1">
              <a:off x="3009189" y="2108928"/>
              <a:ext cx="1572951" cy="1462820"/>
            </a:xfrm>
            <a:prstGeom prst="line">
              <a:avLst/>
            </a:prstGeom>
            <a:no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5856" name="Line 16"/>
            <p:cNvSpPr>
              <a:spLocks noChangeShapeType="1"/>
            </p:cNvSpPr>
            <p:nvPr/>
          </p:nvSpPr>
          <p:spPr bwMode="auto">
            <a:xfrm flipH="1" flipV="1">
              <a:off x="4080462" y="1480903"/>
              <a:ext cx="501677" cy="2090845"/>
            </a:xfrm>
            <a:prstGeom prst="line">
              <a:avLst/>
            </a:prstGeom>
            <a:no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grpSp>
      <p:sp>
        <p:nvSpPr>
          <p:cNvPr id="1315858" name="Rectangle 18"/>
          <p:cNvSpPr>
            <a:spLocks noGrp="1" noChangeArrowheads="1"/>
          </p:cNvSpPr>
          <p:nvPr>
            <p:ph type="title" idx="4294967295"/>
          </p:nvPr>
        </p:nvSpPr>
        <p:spPr>
          <a:xfrm>
            <a:off x="0" y="228600"/>
            <a:ext cx="9144000" cy="838200"/>
          </a:xfrm>
        </p:spPr>
        <p:txBody>
          <a:bodyPr/>
          <a:lstStyle/>
          <a:p>
            <a:pPr eaLnBrk="1" hangingPunct="1">
              <a:defRPr/>
            </a:pPr>
            <a:r>
              <a:rPr lang="en-US" sz="3500" dirty="0" smtClean="0">
                <a:effectLst>
                  <a:outerShdw blurRad="38100" dist="38100" dir="2700000" algn="tl">
                    <a:srgbClr val="DDDDDD"/>
                  </a:outerShdw>
                </a:effectLst>
                <a:latin typeface="Arial" charset="0"/>
                <a:ea typeface="ヒラギノ角ゴ Pro W3" charset="0"/>
                <a:cs typeface="ヒラギノ角ゴ Pro W3" charset="0"/>
              </a:rPr>
              <a:t>2013 NC High School</a:t>
            </a:r>
            <a:br>
              <a:rPr lang="en-US" sz="3500" dirty="0" smtClean="0">
                <a:effectLst>
                  <a:outerShdw blurRad="38100" dist="38100" dir="2700000" algn="tl">
                    <a:srgbClr val="DDDDDD"/>
                  </a:outerShdw>
                </a:effectLst>
                <a:latin typeface="Arial" charset="0"/>
                <a:ea typeface="ヒラギノ角ゴ Pro W3" charset="0"/>
                <a:cs typeface="ヒラギノ角ゴ Pro W3" charset="0"/>
              </a:rPr>
            </a:br>
            <a:r>
              <a:rPr lang="en-US" sz="3500" dirty="0" smtClean="0">
                <a:effectLst>
                  <a:outerShdw blurRad="38100" dist="38100" dir="2700000" algn="tl">
                    <a:srgbClr val="DDDDDD"/>
                  </a:outerShdw>
                </a:effectLst>
                <a:latin typeface="Arial" charset="0"/>
                <a:ea typeface="ヒラギノ角ゴ Pro W3" charset="0"/>
                <a:cs typeface="ヒラギノ角ゴ Pro W3" charset="0"/>
              </a:rPr>
              <a:t>Graduate </a:t>
            </a:r>
            <a:r>
              <a:rPr lang="en-US" sz="3500" dirty="0">
                <a:effectLst>
                  <a:outerShdw blurRad="38100" dist="38100" dir="2700000" algn="tl">
                    <a:srgbClr val="DDDDDD"/>
                  </a:outerShdw>
                </a:effectLst>
                <a:latin typeface="Arial" charset="0"/>
                <a:ea typeface="ヒラギノ角ゴ Pro W3" charset="0"/>
                <a:cs typeface="ヒラギノ角ゴ Pro W3" charset="0"/>
              </a:rPr>
              <a:t>Intentions</a:t>
            </a:r>
          </a:p>
        </p:txBody>
      </p:sp>
      <p:sp>
        <p:nvSpPr>
          <p:cNvPr id="1315859" name="Text Box 19"/>
          <p:cNvSpPr txBox="1">
            <a:spLocks noChangeArrowheads="1"/>
          </p:cNvSpPr>
          <p:nvPr/>
        </p:nvSpPr>
        <p:spPr bwMode="auto">
          <a:xfrm>
            <a:off x="6781800" y="2936875"/>
            <a:ext cx="1787525" cy="701675"/>
          </a:xfrm>
          <a:prstGeom prst="rect">
            <a:avLst/>
          </a:prstGeom>
          <a:noFill/>
          <a:ln w="9525">
            <a:noFill/>
            <a:miter lim="800000"/>
            <a:headEnd/>
            <a:tailEnd/>
          </a:ln>
          <a:effec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ctr">
              <a:defRPr/>
            </a:pPr>
            <a:r>
              <a:rPr lang="en-US" sz="2000" b="1">
                <a:effectLst>
                  <a:outerShdw blurRad="38100" dist="38100" dir="2700000" algn="tl">
                    <a:srgbClr val="DDDDDD"/>
                  </a:outerShdw>
                </a:effectLst>
                <a:latin typeface="Helvetica Neue" charset="0"/>
              </a:rPr>
              <a:t>Public Senior</a:t>
            </a:r>
          </a:p>
          <a:p>
            <a:pPr algn="ctr">
              <a:defRPr/>
            </a:pPr>
            <a:r>
              <a:rPr lang="en-US" sz="2000" b="1">
                <a:effectLst>
                  <a:outerShdw blurRad="38100" dist="38100" dir="2700000" algn="tl">
                    <a:srgbClr val="DDDDDD"/>
                  </a:outerShdw>
                </a:effectLst>
                <a:latin typeface="Helvetica Neue" charset="0"/>
              </a:rPr>
              <a:t>Institutions</a:t>
            </a:r>
          </a:p>
        </p:txBody>
      </p:sp>
      <p:sp>
        <p:nvSpPr>
          <p:cNvPr id="1315860" name="Text Box 20"/>
          <p:cNvSpPr txBox="1">
            <a:spLocks noChangeArrowheads="1"/>
          </p:cNvSpPr>
          <p:nvPr/>
        </p:nvSpPr>
        <p:spPr bwMode="auto">
          <a:xfrm>
            <a:off x="6043612" y="5486400"/>
            <a:ext cx="1881188" cy="701675"/>
          </a:xfrm>
          <a:prstGeom prst="rect">
            <a:avLst/>
          </a:prstGeom>
          <a:noFill/>
          <a:ln w="9525">
            <a:noFill/>
            <a:miter lim="800000"/>
            <a:headEnd/>
            <a:tailEnd/>
          </a:ln>
          <a:effec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ctr">
              <a:defRPr/>
            </a:pPr>
            <a:r>
              <a:rPr lang="en-US" sz="2000" b="1" dirty="0">
                <a:effectLst>
                  <a:outerShdw blurRad="38100" dist="38100" dir="2700000" algn="tl">
                    <a:srgbClr val="DDDDDD"/>
                  </a:outerShdw>
                </a:effectLst>
                <a:latin typeface="Helvetica Neue" charset="0"/>
              </a:rPr>
              <a:t>Private Senior</a:t>
            </a:r>
          </a:p>
          <a:p>
            <a:pPr algn="ctr">
              <a:defRPr/>
            </a:pPr>
            <a:r>
              <a:rPr lang="en-US" sz="2000" b="1" dirty="0">
                <a:effectLst>
                  <a:outerShdw blurRad="38100" dist="38100" dir="2700000" algn="tl">
                    <a:srgbClr val="DDDDDD"/>
                  </a:outerShdw>
                </a:effectLst>
                <a:latin typeface="Helvetica Neue" charset="0"/>
              </a:rPr>
              <a:t>Institutions</a:t>
            </a:r>
          </a:p>
        </p:txBody>
      </p:sp>
      <p:sp>
        <p:nvSpPr>
          <p:cNvPr id="36869" name="Rectangle 21"/>
          <p:cNvSpPr>
            <a:spLocks noChangeArrowheads="1"/>
          </p:cNvSpPr>
          <p:nvPr/>
        </p:nvSpPr>
        <p:spPr bwMode="auto">
          <a:xfrm>
            <a:off x="642938" y="5181600"/>
            <a:ext cx="2484437"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b="1">
                <a:latin typeface="Helvetica Neue" charset="0"/>
              </a:rPr>
              <a:t>Community and</a:t>
            </a:r>
          </a:p>
          <a:p>
            <a:r>
              <a:rPr lang="en-US" sz="2000" b="1">
                <a:latin typeface="Helvetica Neue" charset="0"/>
              </a:rPr>
              <a:t>Technical Colleges</a:t>
            </a:r>
          </a:p>
        </p:txBody>
      </p:sp>
      <p:sp>
        <p:nvSpPr>
          <p:cNvPr id="36870" name="Rectangle 22"/>
          <p:cNvSpPr>
            <a:spLocks noChangeArrowheads="1"/>
          </p:cNvSpPr>
          <p:nvPr/>
        </p:nvSpPr>
        <p:spPr bwMode="auto">
          <a:xfrm>
            <a:off x="762000" y="3521075"/>
            <a:ext cx="1243013"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b="1">
                <a:latin typeface="Helvetica Neue" charset="0"/>
              </a:rPr>
              <a:t>Private</a:t>
            </a:r>
          </a:p>
          <a:p>
            <a:r>
              <a:rPr lang="en-US" sz="2000" b="1">
                <a:latin typeface="Helvetica Neue" charset="0"/>
              </a:rPr>
              <a:t>Junior</a:t>
            </a:r>
          </a:p>
          <a:p>
            <a:r>
              <a:rPr lang="en-US" sz="2000" b="1">
                <a:latin typeface="Helvetica Neue" charset="0"/>
              </a:rPr>
              <a:t>Colleges</a:t>
            </a:r>
          </a:p>
        </p:txBody>
      </p:sp>
      <p:sp>
        <p:nvSpPr>
          <p:cNvPr id="36871" name="Rectangle 23"/>
          <p:cNvSpPr>
            <a:spLocks noChangeArrowheads="1"/>
          </p:cNvSpPr>
          <p:nvPr/>
        </p:nvSpPr>
        <p:spPr bwMode="auto">
          <a:xfrm>
            <a:off x="381000" y="2454275"/>
            <a:ext cx="1408113"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b="1">
                <a:latin typeface="Helvetica Neue" charset="0"/>
              </a:rPr>
              <a:t>Trade and</a:t>
            </a:r>
          </a:p>
          <a:p>
            <a:r>
              <a:rPr lang="en-US" sz="2000" b="1">
                <a:latin typeface="Helvetica Neue" charset="0"/>
              </a:rPr>
              <a:t>Business</a:t>
            </a:r>
          </a:p>
          <a:p>
            <a:r>
              <a:rPr lang="en-US" sz="2000" b="1">
                <a:latin typeface="Helvetica Neue" charset="0"/>
              </a:rPr>
              <a:t>Schools</a:t>
            </a:r>
          </a:p>
        </p:txBody>
      </p:sp>
      <p:sp>
        <p:nvSpPr>
          <p:cNvPr id="36872" name="Rectangle 24"/>
          <p:cNvSpPr>
            <a:spLocks noChangeArrowheads="1"/>
          </p:cNvSpPr>
          <p:nvPr/>
        </p:nvSpPr>
        <p:spPr bwMode="auto">
          <a:xfrm>
            <a:off x="1819275" y="2225675"/>
            <a:ext cx="10747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b="1">
                <a:latin typeface="Helvetica Neue" charset="0"/>
              </a:rPr>
              <a:t>Military</a:t>
            </a:r>
          </a:p>
        </p:txBody>
      </p:sp>
      <p:sp>
        <p:nvSpPr>
          <p:cNvPr id="36873" name="Rectangle 25"/>
          <p:cNvSpPr>
            <a:spLocks noChangeArrowheads="1"/>
          </p:cNvSpPr>
          <p:nvPr/>
        </p:nvSpPr>
        <p:spPr bwMode="auto">
          <a:xfrm>
            <a:off x="1955800" y="1616075"/>
            <a:ext cx="17033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b="1">
                <a:latin typeface="Helvetica Neue" charset="0"/>
              </a:rPr>
              <a:t>Employment</a:t>
            </a:r>
          </a:p>
        </p:txBody>
      </p:sp>
      <p:sp>
        <p:nvSpPr>
          <p:cNvPr id="36874" name="Rectangle 26"/>
          <p:cNvSpPr>
            <a:spLocks noChangeArrowheads="1"/>
          </p:cNvSpPr>
          <p:nvPr/>
        </p:nvSpPr>
        <p:spPr bwMode="auto">
          <a:xfrm>
            <a:off x="3781425" y="1371600"/>
            <a:ext cx="8651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b="1">
                <a:latin typeface="Helvetica Neue" charset="0"/>
              </a:rPr>
              <a:t>Other</a:t>
            </a:r>
          </a:p>
        </p:txBody>
      </p:sp>
      <p:sp>
        <p:nvSpPr>
          <p:cNvPr id="1315867" name="Line 27"/>
          <p:cNvSpPr>
            <a:spLocks noChangeShapeType="1"/>
          </p:cNvSpPr>
          <p:nvPr/>
        </p:nvSpPr>
        <p:spPr bwMode="auto">
          <a:xfrm flipH="1">
            <a:off x="1752600" y="3140075"/>
            <a:ext cx="762000" cy="533400"/>
          </a:xfrm>
          <a:prstGeom prst="line">
            <a:avLst/>
          </a:prstGeom>
          <a:noFill/>
          <a:ln w="9525">
            <a:solidFill>
              <a:schemeClr val="tx1"/>
            </a:solidFill>
            <a:round/>
            <a:headEnd/>
            <a:tailEnd/>
          </a:ln>
          <a:effectLst/>
        </p:spPr>
        <p:txBody>
          <a:bodyPr wrap="none" anchor="ct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5868" name="Line 28"/>
          <p:cNvSpPr>
            <a:spLocks noChangeShapeType="1"/>
          </p:cNvSpPr>
          <p:nvPr/>
        </p:nvSpPr>
        <p:spPr bwMode="auto">
          <a:xfrm flipH="1">
            <a:off x="1676400" y="2987675"/>
            <a:ext cx="914400" cy="0"/>
          </a:xfrm>
          <a:prstGeom prst="line">
            <a:avLst/>
          </a:prstGeom>
          <a:noFill/>
          <a:ln w="9525">
            <a:solidFill>
              <a:schemeClr val="tx1"/>
            </a:solidFill>
            <a:round/>
            <a:headEnd/>
            <a:tailEnd/>
          </a:ln>
          <a:effectLst/>
        </p:spPr>
        <p:txBody>
          <a:bodyPr wrap="none" anchor="ct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30" name="Text Box 51"/>
          <p:cNvSpPr txBox="1">
            <a:spLocks noChangeArrowheads="1"/>
          </p:cNvSpPr>
          <p:nvPr/>
        </p:nvSpPr>
        <p:spPr bwMode="auto">
          <a:xfrm>
            <a:off x="4916488" y="3170238"/>
            <a:ext cx="1379537"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a:solidFill>
                  <a:schemeClr val="bg1"/>
                </a:solidFill>
                <a:latin typeface="Helvetica Neue" charset="0"/>
              </a:rPr>
              <a:t>35.1%</a:t>
            </a:r>
          </a:p>
        </p:txBody>
      </p:sp>
      <p:sp>
        <p:nvSpPr>
          <p:cNvPr id="31" name="Text Box 51"/>
          <p:cNvSpPr txBox="1">
            <a:spLocks noChangeArrowheads="1"/>
          </p:cNvSpPr>
          <p:nvPr/>
        </p:nvSpPr>
        <p:spPr bwMode="auto">
          <a:xfrm>
            <a:off x="4854575" y="5126038"/>
            <a:ext cx="11652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a:solidFill>
                  <a:schemeClr val="bg1"/>
                </a:solidFill>
                <a:latin typeface="Helvetica Neue" charset="0"/>
              </a:rPr>
              <a:t>9.9%</a:t>
            </a:r>
          </a:p>
        </p:txBody>
      </p:sp>
      <p:sp>
        <p:nvSpPr>
          <p:cNvPr id="32" name="Text Box 51"/>
          <p:cNvSpPr txBox="1">
            <a:spLocks noChangeArrowheads="1"/>
          </p:cNvSpPr>
          <p:nvPr/>
        </p:nvSpPr>
        <p:spPr bwMode="auto">
          <a:xfrm>
            <a:off x="2970213" y="4633913"/>
            <a:ext cx="13938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a:solidFill>
                  <a:schemeClr val="bg1"/>
                </a:solidFill>
                <a:latin typeface="Helvetica Neue" charset="0"/>
              </a:rPr>
              <a:t>37.4%</a:t>
            </a:r>
          </a:p>
        </p:txBody>
      </p:sp>
      <p:sp>
        <p:nvSpPr>
          <p:cNvPr id="33" name="Text Box 51"/>
          <p:cNvSpPr txBox="1">
            <a:spLocks noChangeArrowheads="1"/>
          </p:cNvSpPr>
          <p:nvPr/>
        </p:nvSpPr>
        <p:spPr bwMode="auto">
          <a:xfrm>
            <a:off x="3127375" y="2043113"/>
            <a:ext cx="11652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a:solidFill>
                  <a:schemeClr val="bg1"/>
                </a:solidFill>
                <a:latin typeface="Helvetica Neue" charset="0"/>
              </a:rPr>
              <a:t>8.9%</a:t>
            </a:r>
          </a:p>
        </p:txBody>
      </p:sp>
      <p:sp>
        <p:nvSpPr>
          <p:cNvPr id="34" name="Text Box 51"/>
          <p:cNvSpPr txBox="1">
            <a:spLocks noChangeArrowheads="1"/>
          </p:cNvSpPr>
          <p:nvPr/>
        </p:nvSpPr>
        <p:spPr bwMode="auto">
          <a:xfrm>
            <a:off x="2719388" y="2574925"/>
            <a:ext cx="11191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a:solidFill>
                  <a:schemeClr val="bg1"/>
                </a:solidFill>
                <a:latin typeface="Helvetica Neue" charset="0"/>
              </a:rPr>
              <a:t>5.0%</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09501728" presetClass="entr" presetSubtype="0" fill="hold" grpId="0" nodeType="afterEffect">
                                  <p:stCondLst>
                                    <p:cond delay="0"/>
                                  </p:stCondLst>
                                  <p:childTnLst>
                                    <p:set>
                                      <p:cBhvr>
                                        <p:cTn id="6" dur="1" fill="hold">
                                          <p:stCondLst>
                                            <p:cond delay="499"/>
                                          </p:stCondLst>
                                        </p:cTn>
                                        <p:tgtEl>
                                          <p:spTgt spid="30"/>
                                        </p:tgtEl>
                                        <p:attrNameLst>
                                          <p:attrName>style.visibility</p:attrName>
                                        </p:attrNameLst>
                                      </p:cBhvr>
                                      <p:to>
                                        <p:strVal val="visible"/>
                                      </p:to>
                                    </p:set>
                                  </p:childTnLst>
                                </p:cTn>
                              </p:par>
                            </p:childTnLst>
                          </p:cTn>
                        </p:par>
                        <p:par>
                          <p:cTn id="7" fill="hold" nodeType="afterGroup">
                            <p:stCondLst>
                              <p:cond delay="500"/>
                            </p:stCondLst>
                            <p:childTnLst>
                              <p:par>
                                <p:cTn id="8" presetID="609501728" presetClass="entr" presetSubtype="0" fill="hold" grpId="0" nodeType="afterEffect">
                                  <p:stCondLst>
                                    <p:cond delay="0"/>
                                  </p:stCondLst>
                                  <p:childTnLst>
                                    <p:set>
                                      <p:cBhvr>
                                        <p:cTn id="9" dur="1" fill="hold">
                                          <p:stCondLst>
                                            <p:cond delay="499"/>
                                          </p:stCondLst>
                                        </p:cTn>
                                        <p:tgtEl>
                                          <p:spTgt spid="31"/>
                                        </p:tgtEl>
                                        <p:attrNameLst>
                                          <p:attrName>style.visibility</p:attrName>
                                        </p:attrNameLst>
                                      </p:cBhvr>
                                      <p:to>
                                        <p:strVal val="visible"/>
                                      </p:to>
                                    </p:set>
                                  </p:childTnLst>
                                </p:cTn>
                              </p:par>
                            </p:childTnLst>
                          </p:cTn>
                        </p:par>
                        <p:par>
                          <p:cTn id="10" fill="hold" nodeType="afterGroup">
                            <p:stCondLst>
                              <p:cond delay="1000"/>
                            </p:stCondLst>
                            <p:childTnLst>
                              <p:par>
                                <p:cTn id="11" presetID="609501728" presetClass="entr" presetSubtype="0" fill="hold" grpId="0" nodeType="afterEffect">
                                  <p:stCondLst>
                                    <p:cond delay="0"/>
                                  </p:stCondLst>
                                  <p:childTnLst>
                                    <p:set>
                                      <p:cBhvr>
                                        <p:cTn id="12" dur="1" fill="hold">
                                          <p:stCondLst>
                                            <p:cond delay="499"/>
                                          </p:stCondLst>
                                        </p:cTn>
                                        <p:tgtEl>
                                          <p:spTgt spid="32"/>
                                        </p:tgtEl>
                                        <p:attrNameLst>
                                          <p:attrName>style.visibility</p:attrName>
                                        </p:attrNameLst>
                                      </p:cBhvr>
                                      <p:to>
                                        <p:strVal val="visible"/>
                                      </p:to>
                                    </p:set>
                                  </p:childTnLst>
                                </p:cTn>
                              </p:par>
                            </p:childTnLst>
                          </p:cTn>
                        </p:par>
                        <p:par>
                          <p:cTn id="13" fill="hold" nodeType="afterGroup">
                            <p:stCondLst>
                              <p:cond delay="1500"/>
                            </p:stCondLst>
                            <p:childTnLst>
                              <p:par>
                                <p:cTn id="14" presetID="609501728" presetClass="entr" presetSubtype="0" fill="hold" grpId="0" nodeType="afterEffect">
                                  <p:stCondLst>
                                    <p:cond delay="0"/>
                                  </p:stCondLst>
                                  <p:childTnLst>
                                    <p:set>
                                      <p:cBhvr>
                                        <p:cTn id="15" dur="1" fill="hold">
                                          <p:stCondLst>
                                            <p:cond delay="499"/>
                                          </p:stCondLst>
                                        </p:cTn>
                                        <p:tgtEl>
                                          <p:spTgt spid="34"/>
                                        </p:tgtEl>
                                        <p:attrNameLst>
                                          <p:attrName>style.visibility</p:attrName>
                                        </p:attrNameLst>
                                      </p:cBhvr>
                                      <p:to>
                                        <p:strVal val="visible"/>
                                      </p:to>
                                    </p:set>
                                  </p:childTnLst>
                                </p:cTn>
                              </p:par>
                            </p:childTnLst>
                          </p:cTn>
                        </p:par>
                        <p:par>
                          <p:cTn id="16" fill="hold" nodeType="afterGroup">
                            <p:stCondLst>
                              <p:cond delay="2000"/>
                            </p:stCondLst>
                            <p:childTnLst>
                              <p:par>
                                <p:cTn id="17" presetID="609501728" presetClass="entr" presetSubtype="0" fill="hold" grpId="0" nodeType="afterEffect">
                                  <p:stCondLst>
                                    <p:cond delay="0"/>
                                  </p:stCondLst>
                                  <p:childTnLst>
                                    <p:set>
                                      <p:cBhvr>
                                        <p:cTn id="18" dur="1" fill="hold">
                                          <p:stCondLst>
                                            <p:cond delay="499"/>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utoUpdateAnimBg="0"/>
      <p:bldP spid="31" grpId="0" autoUpdateAnimBg="0"/>
      <p:bldP spid="32" grpId="0" autoUpdateAnimBg="0"/>
      <p:bldP spid="33" grpId="0" autoUpdateAnimBg="0"/>
      <p:bldP spid="34" grpId="0" autoUpdateAnimBg="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3" name="Rectangle 6"/>
          <p:cNvSpPr>
            <a:spLocks noGrp="1" noChangeArrowheads="1"/>
          </p:cNvSpPr>
          <p:nvPr>
            <p:ph type="title" idx="4294967295"/>
          </p:nvPr>
        </p:nvSpPr>
        <p:spPr>
          <a:xfrm>
            <a:off x="762000" y="685800"/>
            <a:ext cx="7620000" cy="5105400"/>
          </a:xfrm>
        </p:spPr>
        <p:txBody>
          <a:bodyPr/>
          <a:lstStyle/>
          <a:p>
            <a:pPr eaLnBrk="1" hangingPunct="1">
              <a:lnSpc>
                <a:spcPct val="140000"/>
              </a:lnSpc>
            </a:pPr>
            <a:r>
              <a:rPr lang="en-US" dirty="0">
                <a:solidFill>
                  <a:srgbClr val="7F1353"/>
                </a:solidFill>
                <a:latin typeface="Arial" charset="0"/>
                <a:ea typeface="ヒラギノ角ゴ Pro W3" charset="0"/>
                <a:cs typeface="ヒラギノ角ゴ Pro W3" charset="0"/>
              </a:rPr>
              <a:t>Help </a:t>
            </a:r>
            <a:r>
              <a:rPr lang="en-US" dirty="0" smtClean="0">
                <a:solidFill>
                  <a:srgbClr val="7F1353"/>
                </a:solidFill>
                <a:latin typeface="Arial" charset="0"/>
                <a:ea typeface="ヒラギノ角ゴ Pro W3" charset="0"/>
                <a:cs typeface="ヒラギノ角ゴ Pro W3" charset="0"/>
              </a:rPr>
              <a:t>people discover </a:t>
            </a:r>
            <a:r>
              <a:rPr lang="en-US" dirty="0">
                <a:solidFill>
                  <a:srgbClr val="7F1353"/>
                </a:solidFill>
                <a:latin typeface="Arial" charset="0"/>
                <a:ea typeface="ヒラギノ角ゴ Pro W3" charset="0"/>
                <a:cs typeface="ヒラギノ角ゴ Pro W3" charset="0"/>
              </a:rPr>
              <a:t>their passion, then help them get on a pathway where they can turn that passion into a career.</a:t>
            </a:r>
            <a:br>
              <a:rPr lang="en-US" dirty="0">
                <a:solidFill>
                  <a:srgbClr val="7F1353"/>
                </a:solidFill>
                <a:latin typeface="Arial" charset="0"/>
                <a:ea typeface="ヒラギノ角ゴ Pro W3" charset="0"/>
                <a:cs typeface="ヒラギノ角ゴ Pro W3" charset="0"/>
              </a:rPr>
            </a:br>
            <a:endParaRPr lang="en-US" dirty="0">
              <a:solidFill>
                <a:srgbClr val="7F1353"/>
              </a:solidFill>
              <a:latin typeface="Arial" charset="0"/>
              <a:ea typeface="ヒラギノ角ゴ Pro W3" charset="0"/>
              <a:cs typeface="ヒラギノ角ゴ Pro W3" charset="0"/>
            </a:endParaRPr>
          </a:p>
        </p:txBody>
      </p:sp>
      <p:sp>
        <p:nvSpPr>
          <p:cNvPr id="366594" name="Rectangle 1"/>
          <p:cNvSpPr>
            <a:spLocks noChangeArrowheads="1"/>
          </p:cNvSpPr>
          <p:nvPr/>
        </p:nvSpPr>
        <p:spPr bwMode="auto">
          <a:xfrm>
            <a:off x="7086600" y="4724400"/>
            <a:ext cx="7953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solidFill>
                  <a:srgbClr val="7F1353"/>
                </a:solidFill>
              </a:rPr>
              <a:t>CLD</a:t>
            </a:r>
            <a:endParaRPr lang="en-US"/>
          </a:p>
        </p:txBody>
      </p:sp>
    </p:spTree>
  </p:cSld>
  <p:clrMapOvr>
    <a:masterClrMapping/>
  </p:clrMapOvr>
  <p:transition spd="med">
    <p:fade/>
  </p:transition>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7" name="Rectangle 2"/>
          <p:cNvSpPr>
            <a:spLocks noGrp="1" noChangeArrowheads="1"/>
          </p:cNvSpPr>
          <p:nvPr>
            <p:ph type="ctrTitle"/>
          </p:nvPr>
        </p:nvSpPr>
        <p:spPr>
          <a:xfrm>
            <a:off x="0" y="2057400"/>
            <a:ext cx="9144000" cy="1143000"/>
          </a:xfrm>
        </p:spPr>
        <p:txBody>
          <a:bodyPr/>
          <a:lstStyle/>
          <a:p>
            <a:r>
              <a:rPr lang="en-US" sz="4800">
                <a:latin typeface="Arial" charset="0"/>
                <a:ea typeface="ヒラギノ角ゴ Pro W3" charset="0"/>
                <a:cs typeface="ヒラギノ角ゴ Pro W3" charset="0"/>
              </a:rPr>
              <a:t>Thanks for listening!</a:t>
            </a:r>
            <a:endParaRPr lang="en-US">
              <a:latin typeface="Arial" charset="0"/>
              <a:ea typeface="ヒラギノ角ゴ Pro W3" charset="0"/>
              <a:cs typeface="ヒラギノ角ゴ Pro W3" charset="0"/>
            </a:endParaRPr>
          </a:p>
        </p:txBody>
      </p:sp>
      <p:sp>
        <p:nvSpPr>
          <p:cNvPr id="362498" name="AutoShape 4"/>
          <p:cNvSpPr>
            <a:spLocks noChangeArrowheads="1"/>
          </p:cNvSpPr>
          <p:nvPr/>
        </p:nvSpPr>
        <p:spPr bwMode="auto">
          <a:xfrm>
            <a:off x="838200" y="1752600"/>
            <a:ext cx="7162800" cy="1752600"/>
          </a:xfrm>
          <a:prstGeom prst="wedgeRoundRectCallout">
            <a:avLst>
              <a:gd name="adj1" fmla="val 39958"/>
              <a:gd name="adj2" fmla="val 133426"/>
              <a:gd name="adj3" fmla="val 16667"/>
            </a:avLst>
          </a:prstGeom>
          <a:noFill/>
          <a:ln w="76200">
            <a:solidFill>
              <a:srgbClr val="FF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a:p>
        </p:txBody>
      </p:sp>
      <p:sp>
        <p:nvSpPr>
          <p:cNvPr id="6" name="Subtitle 2"/>
          <p:cNvSpPr>
            <a:spLocks noGrp="1"/>
          </p:cNvSpPr>
          <p:nvPr>
            <p:ph type="subTitle" idx="1"/>
          </p:nvPr>
        </p:nvSpPr>
        <p:spPr>
          <a:xfrm>
            <a:off x="0" y="5562600"/>
            <a:ext cx="9144000" cy="1295400"/>
          </a:xfrm>
        </p:spPr>
        <p:txBody>
          <a:bodyPr/>
          <a:lstStyle/>
          <a:p>
            <a:pPr eaLnBrk="1" hangingPunct="1">
              <a:defRPr/>
            </a:pPr>
            <a:r>
              <a:rPr lang="en-US" sz="3600" dirty="0" smtClean="0">
                <a:effectLst>
                  <a:outerShdw blurRad="38100" dist="38100" dir="2700000" algn="tl">
                    <a:srgbClr val="C0C0C0"/>
                  </a:outerShdw>
                </a:effectLst>
              </a:rPr>
              <a:t>Chris </a:t>
            </a:r>
            <a:r>
              <a:rPr lang="en-US" sz="3600" dirty="0" err="1" smtClean="0">
                <a:effectLst>
                  <a:outerShdw blurRad="38100" dist="38100" dir="2700000" algn="tl">
                    <a:srgbClr val="C0C0C0"/>
                  </a:outerShdw>
                </a:effectLst>
              </a:rPr>
              <a:t>Droessler</a:t>
            </a:r>
            <a:r>
              <a:rPr lang="en-US" sz="3600" dirty="0" smtClean="0">
                <a:effectLst>
                  <a:outerShdw blurRad="38100" dist="38100" dir="2700000" algn="tl">
                    <a:srgbClr val="C0C0C0"/>
                  </a:outerShdw>
                </a:effectLst>
              </a:rPr>
              <a:t>, </a:t>
            </a:r>
            <a:r>
              <a:rPr lang="en-US" dirty="0" smtClean="0">
                <a:effectLst>
                  <a:outerShdw blurRad="38100" dist="38100" dir="2700000" algn="tl">
                    <a:srgbClr val="C0C0C0"/>
                  </a:outerShdw>
                </a:effectLst>
              </a:rPr>
              <a:t>Consultant, NCDPI</a:t>
            </a:r>
          </a:p>
          <a:p>
            <a:pPr eaLnBrk="1" hangingPunct="1">
              <a:defRPr/>
            </a:pPr>
            <a:r>
              <a:rPr lang="en-US" dirty="0" err="1" smtClean="0"/>
              <a:t>www.ctpnc.org</a:t>
            </a:r>
            <a:r>
              <a:rPr lang="en-US" dirty="0" smtClean="0"/>
              <a:t>/presentations</a:t>
            </a:r>
          </a:p>
        </p:txBody>
      </p:sp>
    </p:spTree>
  </p:cSld>
  <p:clrMapOvr>
    <a:masterClrMapping/>
  </p:clrMapOvr>
  <p:transition spd="med">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icture 35" descr="Education-Pie-Chart-2014-.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89450" y="1598612"/>
            <a:ext cx="4654550" cy="4649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17890" name="Rectangle 2"/>
          <p:cNvSpPr>
            <a:spLocks noGrp="1" noChangeArrowheads="1"/>
          </p:cNvSpPr>
          <p:nvPr>
            <p:ph type="title" idx="4294967295"/>
          </p:nvPr>
        </p:nvSpPr>
        <p:spPr>
          <a:xfrm>
            <a:off x="0" y="152400"/>
            <a:ext cx="9144000" cy="457200"/>
          </a:xfrm>
        </p:spPr>
        <p:txBody>
          <a:bodyPr/>
          <a:lstStyle/>
          <a:p>
            <a:pPr eaLnBrk="1" hangingPunct="1">
              <a:defRPr/>
            </a:pPr>
            <a:r>
              <a:rPr lang="en-US" sz="3500">
                <a:effectLst>
                  <a:outerShdw blurRad="38100" dist="38100" dir="2700000" algn="tl">
                    <a:srgbClr val="DDDDDD"/>
                  </a:outerShdw>
                </a:effectLst>
                <a:latin typeface="Arial" charset="0"/>
                <a:ea typeface="ヒラギノ角ゴ Pro W3" charset="0"/>
                <a:cs typeface="ヒラギノ角ゴ Pro W3" charset="0"/>
              </a:rPr>
              <a:t>Postsecondary Intentions vs. Reality</a:t>
            </a:r>
          </a:p>
        </p:txBody>
      </p:sp>
      <p:sp>
        <p:nvSpPr>
          <p:cNvPr id="1317914" name="Text Box 26"/>
          <p:cNvSpPr txBox="1">
            <a:spLocks noChangeArrowheads="1"/>
          </p:cNvSpPr>
          <p:nvPr/>
        </p:nvSpPr>
        <p:spPr bwMode="auto">
          <a:xfrm>
            <a:off x="685800" y="998537"/>
            <a:ext cx="3552825" cy="519113"/>
          </a:xfrm>
          <a:prstGeom prst="rect">
            <a:avLst/>
          </a:prstGeom>
          <a:noFill/>
          <a:ln w="9525">
            <a:noFill/>
            <a:miter lim="800000"/>
            <a:headEnd/>
            <a:tailEnd/>
          </a:ln>
          <a:effec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defRPr/>
            </a:pPr>
            <a:r>
              <a:rPr lang="en-US" sz="2800" b="1">
                <a:effectLst>
                  <a:outerShdw blurRad="38100" dist="38100" dir="2700000" algn="tl">
                    <a:srgbClr val="DDDDDD"/>
                  </a:outerShdw>
                </a:effectLst>
                <a:latin typeface="Helvetica Neue" charset="0"/>
              </a:rPr>
              <a:t>Graduate Intentions</a:t>
            </a:r>
          </a:p>
        </p:txBody>
      </p:sp>
      <p:grpSp>
        <p:nvGrpSpPr>
          <p:cNvPr id="38916" name="Group 27"/>
          <p:cNvGrpSpPr>
            <a:grpSpLocks/>
          </p:cNvGrpSpPr>
          <p:nvPr/>
        </p:nvGrpSpPr>
        <p:grpSpPr bwMode="auto">
          <a:xfrm>
            <a:off x="15875" y="1690687"/>
            <a:ext cx="4479925" cy="4479925"/>
            <a:chOff x="1528" y="1075"/>
            <a:chExt cx="2744" cy="2743"/>
          </a:xfrm>
        </p:grpSpPr>
        <p:sp>
          <p:nvSpPr>
            <p:cNvPr id="1317916" name="Arc 28"/>
            <p:cNvSpPr>
              <a:spLocks/>
            </p:cNvSpPr>
            <p:nvPr/>
          </p:nvSpPr>
          <p:spPr bwMode="auto">
            <a:xfrm>
              <a:off x="2899" y="1075"/>
              <a:ext cx="1373" cy="2341"/>
            </a:xfrm>
            <a:custGeom>
              <a:avLst/>
              <a:gdLst>
                <a:gd name="G0" fmla="+- 30 0 0"/>
                <a:gd name="G1" fmla="+- 21600 0 0"/>
                <a:gd name="G2" fmla="+- 21600 0 0"/>
                <a:gd name="T0" fmla="*/ 0 w 21630"/>
                <a:gd name="T1" fmla="*/ 1 h 36873"/>
                <a:gd name="T2" fmla="*/ 15303 w 21630"/>
                <a:gd name="T3" fmla="*/ 36873 h 36873"/>
                <a:gd name="T4" fmla="*/ 30 w 21630"/>
                <a:gd name="T5" fmla="*/ 21600 h 36873"/>
              </a:gdLst>
              <a:ahLst/>
              <a:cxnLst>
                <a:cxn ang="0">
                  <a:pos x="T0" y="T1"/>
                </a:cxn>
                <a:cxn ang="0">
                  <a:pos x="T2" y="T3"/>
                </a:cxn>
                <a:cxn ang="0">
                  <a:pos x="T4" y="T5"/>
                </a:cxn>
              </a:cxnLst>
              <a:rect l="0" t="0" r="r" b="b"/>
              <a:pathLst>
                <a:path w="21630" h="36873" fill="none" extrusionOk="0">
                  <a:moveTo>
                    <a:pt x="-1" y="0"/>
                  </a:moveTo>
                  <a:cubicBezTo>
                    <a:pt x="9" y="0"/>
                    <a:pt x="19" y="-1"/>
                    <a:pt x="30" y="-1"/>
                  </a:cubicBezTo>
                  <a:cubicBezTo>
                    <a:pt x="11959" y="0"/>
                    <a:pt x="21630" y="9670"/>
                    <a:pt x="21630" y="21600"/>
                  </a:cubicBezTo>
                  <a:cubicBezTo>
                    <a:pt x="21630" y="27328"/>
                    <a:pt x="19354" y="32822"/>
                    <a:pt x="15303" y="36873"/>
                  </a:cubicBezTo>
                </a:path>
                <a:path w="21630" h="36873" stroke="0" extrusionOk="0">
                  <a:moveTo>
                    <a:pt x="-1" y="0"/>
                  </a:moveTo>
                  <a:cubicBezTo>
                    <a:pt x="9" y="0"/>
                    <a:pt x="19" y="-1"/>
                    <a:pt x="30" y="-1"/>
                  </a:cubicBezTo>
                  <a:cubicBezTo>
                    <a:pt x="11959" y="0"/>
                    <a:pt x="21630" y="9670"/>
                    <a:pt x="21630" y="21600"/>
                  </a:cubicBezTo>
                  <a:cubicBezTo>
                    <a:pt x="21630" y="27328"/>
                    <a:pt x="19354" y="32822"/>
                    <a:pt x="15303" y="36873"/>
                  </a:cubicBezTo>
                  <a:lnTo>
                    <a:pt x="30" y="21600"/>
                  </a:lnTo>
                  <a:close/>
                </a:path>
              </a:pathLst>
            </a:custGeom>
            <a:solidFill>
              <a:srgbClr val="FF0000"/>
            </a:solid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7917" name="Line 29"/>
            <p:cNvSpPr>
              <a:spLocks noChangeShapeType="1"/>
            </p:cNvSpPr>
            <p:nvPr/>
          </p:nvSpPr>
          <p:spPr bwMode="auto">
            <a:xfrm flipV="1">
              <a:off x="2901" y="1075"/>
              <a:ext cx="2" cy="1357"/>
            </a:xfrm>
            <a:prstGeom prst="line">
              <a:avLst/>
            </a:prstGeom>
            <a:no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7918" name="Line 30"/>
            <p:cNvSpPr>
              <a:spLocks noChangeShapeType="1"/>
            </p:cNvSpPr>
            <p:nvPr/>
          </p:nvSpPr>
          <p:spPr bwMode="auto">
            <a:xfrm>
              <a:off x="2901" y="2448"/>
              <a:ext cx="955" cy="954"/>
            </a:xfrm>
            <a:prstGeom prst="line">
              <a:avLst/>
            </a:prstGeom>
            <a:no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7919" name="Arc 31"/>
            <p:cNvSpPr>
              <a:spLocks/>
            </p:cNvSpPr>
            <p:nvPr/>
          </p:nvSpPr>
          <p:spPr bwMode="auto">
            <a:xfrm>
              <a:off x="2901" y="2448"/>
              <a:ext cx="970" cy="1337"/>
            </a:xfrm>
            <a:custGeom>
              <a:avLst/>
              <a:gdLst>
                <a:gd name="G0" fmla="+- 0 0 0"/>
                <a:gd name="G1" fmla="+- 0 0 0"/>
                <a:gd name="G2" fmla="+- 21600 0 0"/>
                <a:gd name="T0" fmla="*/ 15273 w 15273"/>
                <a:gd name="T1" fmla="*/ 15273 h 21280"/>
                <a:gd name="T2" fmla="*/ 3699 w 15273"/>
                <a:gd name="T3" fmla="*/ 21280 h 21280"/>
                <a:gd name="T4" fmla="*/ 0 w 15273"/>
                <a:gd name="T5" fmla="*/ 0 h 21280"/>
              </a:gdLst>
              <a:ahLst/>
              <a:cxnLst>
                <a:cxn ang="0">
                  <a:pos x="T0" y="T1"/>
                </a:cxn>
                <a:cxn ang="0">
                  <a:pos x="T2" y="T3"/>
                </a:cxn>
                <a:cxn ang="0">
                  <a:pos x="T4" y="T5"/>
                </a:cxn>
              </a:cxnLst>
              <a:rect l="0" t="0" r="r" b="b"/>
              <a:pathLst>
                <a:path w="15273" h="21280" fill="none" extrusionOk="0">
                  <a:moveTo>
                    <a:pt x="15273" y="15273"/>
                  </a:moveTo>
                  <a:cubicBezTo>
                    <a:pt x="12126" y="18420"/>
                    <a:pt x="8084" y="20518"/>
                    <a:pt x="3699" y="21280"/>
                  </a:cubicBezTo>
                </a:path>
                <a:path w="15273" h="21280" stroke="0" extrusionOk="0">
                  <a:moveTo>
                    <a:pt x="15273" y="15273"/>
                  </a:moveTo>
                  <a:cubicBezTo>
                    <a:pt x="12126" y="18420"/>
                    <a:pt x="8084" y="20518"/>
                    <a:pt x="3699" y="21280"/>
                  </a:cubicBezTo>
                  <a:lnTo>
                    <a:pt x="0" y="0"/>
                  </a:lnTo>
                  <a:close/>
                </a:path>
              </a:pathLst>
            </a:custGeom>
            <a:solidFill>
              <a:srgbClr val="FF0000"/>
            </a:solid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7920" name="Line 32"/>
            <p:cNvSpPr>
              <a:spLocks noChangeShapeType="1"/>
            </p:cNvSpPr>
            <p:nvPr/>
          </p:nvSpPr>
          <p:spPr bwMode="auto">
            <a:xfrm>
              <a:off x="2901" y="2448"/>
              <a:ext cx="223" cy="1334"/>
            </a:xfrm>
            <a:prstGeom prst="line">
              <a:avLst/>
            </a:prstGeom>
            <a:no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7921" name="Arc 33"/>
            <p:cNvSpPr>
              <a:spLocks/>
            </p:cNvSpPr>
            <p:nvPr/>
          </p:nvSpPr>
          <p:spPr bwMode="auto">
            <a:xfrm>
              <a:off x="1528" y="2000"/>
              <a:ext cx="1607" cy="1818"/>
            </a:xfrm>
            <a:custGeom>
              <a:avLst/>
              <a:gdLst>
                <a:gd name="G0" fmla="+- 21600 0 0"/>
                <a:gd name="G1" fmla="+- 7040 0 0"/>
                <a:gd name="G2" fmla="+- 21600 0 0"/>
                <a:gd name="T0" fmla="*/ 25299 w 25299"/>
                <a:gd name="T1" fmla="*/ 28320 h 28640"/>
                <a:gd name="T2" fmla="*/ 1180 w 25299"/>
                <a:gd name="T3" fmla="*/ 0 h 28640"/>
                <a:gd name="T4" fmla="*/ 21600 w 25299"/>
                <a:gd name="T5" fmla="*/ 7040 h 28640"/>
              </a:gdLst>
              <a:ahLst/>
              <a:cxnLst>
                <a:cxn ang="0">
                  <a:pos x="T0" y="T1"/>
                </a:cxn>
                <a:cxn ang="0">
                  <a:pos x="T2" y="T3"/>
                </a:cxn>
                <a:cxn ang="0">
                  <a:pos x="T4" y="T5"/>
                </a:cxn>
              </a:cxnLst>
              <a:rect l="0" t="0" r="r" b="b"/>
              <a:pathLst>
                <a:path w="25299" h="28640" fill="none" extrusionOk="0">
                  <a:moveTo>
                    <a:pt x="25299" y="28320"/>
                  </a:moveTo>
                  <a:cubicBezTo>
                    <a:pt x="24077" y="28533"/>
                    <a:pt x="22839" y="28639"/>
                    <a:pt x="21600" y="28639"/>
                  </a:cubicBezTo>
                  <a:cubicBezTo>
                    <a:pt x="9670" y="28640"/>
                    <a:pt x="0" y="18969"/>
                    <a:pt x="0" y="7040"/>
                  </a:cubicBezTo>
                  <a:cubicBezTo>
                    <a:pt x="0" y="4644"/>
                    <a:pt x="398" y="2264"/>
                    <a:pt x="1179" y="-1"/>
                  </a:cubicBezTo>
                </a:path>
                <a:path w="25299" h="28640" stroke="0" extrusionOk="0">
                  <a:moveTo>
                    <a:pt x="25299" y="28320"/>
                  </a:moveTo>
                  <a:cubicBezTo>
                    <a:pt x="24077" y="28533"/>
                    <a:pt x="22839" y="28639"/>
                    <a:pt x="21600" y="28639"/>
                  </a:cubicBezTo>
                  <a:cubicBezTo>
                    <a:pt x="9670" y="28640"/>
                    <a:pt x="0" y="18969"/>
                    <a:pt x="0" y="7040"/>
                  </a:cubicBezTo>
                  <a:cubicBezTo>
                    <a:pt x="0" y="4644"/>
                    <a:pt x="398" y="2264"/>
                    <a:pt x="1179" y="-1"/>
                  </a:cubicBezTo>
                  <a:lnTo>
                    <a:pt x="21600" y="7040"/>
                  </a:lnTo>
                  <a:close/>
                </a:path>
              </a:pathLst>
            </a:custGeom>
            <a:solidFill>
              <a:srgbClr val="408000"/>
            </a:solid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7922" name="Line 34"/>
            <p:cNvSpPr>
              <a:spLocks noChangeShapeType="1"/>
            </p:cNvSpPr>
            <p:nvPr/>
          </p:nvSpPr>
          <p:spPr bwMode="auto">
            <a:xfrm flipH="1" flipV="1">
              <a:off x="1601" y="2000"/>
              <a:ext cx="1285" cy="432"/>
            </a:xfrm>
            <a:prstGeom prst="line">
              <a:avLst/>
            </a:prstGeom>
            <a:no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7923" name="Arc 35"/>
            <p:cNvSpPr>
              <a:spLocks/>
            </p:cNvSpPr>
            <p:nvPr/>
          </p:nvSpPr>
          <p:spPr bwMode="auto">
            <a:xfrm>
              <a:off x="1603" y="1933"/>
              <a:ext cx="1298" cy="523"/>
            </a:xfrm>
            <a:custGeom>
              <a:avLst/>
              <a:gdLst>
                <a:gd name="G0" fmla="+- 20420 0 0"/>
                <a:gd name="G1" fmla="+- 8106 0 0"/>
                <a:gd name="G2" fmla="+- 21600 0 0"/>
                <a:gd name="T0" fmla="*/ 0 w 20420"/>
                <a:gd name="T1" fmla="*/ 1066 h 8106"/>
                <a:gd name="T2" fmla="*/ 399 w 20420"/>
                <a:gd name="T3" fmla="*/ 0 h 8106"/>
                <a:gd name="T4" fmla="*/ 20420 w 20420"/>
                <a:gd name="T5" fmla="*/ 8106 h 8106"/>
              </a:gdLst>
              <a:ahLst/>
              <a:cxnLst>
                <a:cxn ang="0">
                  <a:pos x="T0" y="T1"/>
                </a:cxn>
                <a:cxn ang="0">
                  <a:pos x="T2" y="T3"/>
                </a:cxn>
                <a:cxn ang="0">
                  <a:pos x="T4" y="T5"/>
                </a:cxn>
              </a:cxnLst>
              <a:rect l="0" t="0" r="r" b="b"/>
              <a:pathLst>
                <a:path w="20420" h="8106" fill="none" extrusionOk="0">
                  <a:moveTo>
                    <a:pt x="-1" y="1065"/>
                  </a:moveTo>
                  <a:cubicBezTo>
                    <a:pt x="123" y="707"/>
                    <a:pt x="256" y="351"/>
                    <a:pt x="398" y="-1"/>
                  </a:cubicBezTo>
                </a:path>
                <a:path w="20420" h="8106" stroke="0" extrusionOk="0">
                  <a:moveTo>
                    <a:pt x="-1" y="1065"/>
                  </a:moveTo>
                  <a:cubicBezTo>
                    <a:pt x="123" y="707"/>
                    <a:pt x="256" y="351"/>
                    <a:pt x="398" y="-1"/>
                  </a:cubicBezTo>
                  <a:lnTo>
                    <a:pt x="20420" y="8106"/>
                  </a:lnTo>
                  <a:close/>
                </a:path>
              </a:pathLst>
            </a:custGeom>
            <a:solidFill>
              <a:srgbClr val="408000"/>
            </a:solid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7924" name="Line 36"/>
            <p:cNvSpPr>
              <a:spLocks noChangeShapeType="1"/>
            </p:cNvSpPr>
            <p:nvPr/>
          </p:nvSpPr>
          <p:spPr bwMode="auto">
            <a:xfrm flipH="1" flipV="1">
              <a:off x="1629" y="1933"/>
              <a:ext cx="1262" cy="503"/>
            </a:xfrm>
            <a:prstGeom prst="line">
              <a:avLst/>
            </a:prstGeom>
            <a:no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7925" name="Arc 37"/>
            <p:cNvSpPr>
              <a:spLocks/>
            </p:cNvSpPr>
            <p:nvPr/>
          </p:nvSpPr>
          <p:spPr bwMode="auto">
            <a:xfrm>
              <a:off x="1629" y="1760"/>
              <a:ext cx="1272" cy="688"/>
            </a:xfrm>
            <a:custGeom>
              <a:avLst/>
              <a:gdLst>
                <a:gd name="G0" fmla="+- 20021 0 0"/>
                <a:gd name="G1" fmla="+- 10811 0 0"/>
                <a:gd name="G2" fmla="+- 21600 0 0"/>
                <a:gd name="T0" fmla="*/ 0 w 20021"/>
                <a:gd name="T1" fmla="*/ 2705 h 10811"/>
                <a:gd name="T2" fmla="*/ 1322 w 20021"/>
                <a:gd name="T3" fmla="*/ 0 h 10811"/>
                <a:gd name="T4" fmla="*/ 20021 w 20021"/>
                <a:gd name="T5" fmla="*/ 10811 h 10811"/>
              </a:gdLst>
              <a:ahLst/>
              <a:cxnLst>
                <a:cxn ang="0">
                  <a:pos x="T0" y="T1"/>
                </a:cxn>
                <a:cxn ang="0">
                  <a:pos x="T2" y="T3"/>
                </a:cxn>
                <a:cxn ang="0">
                  <a:pos x="T4" y="T5"/>
                </a:cxn>
              </a:cxnLst>
              <a:rect l="0" t="0" r="r" b="b"/>
              <a:pathLst>
                <a:path w="20021" h="10811" fill="none" extrusionOk="0">
                  <a:moveTo>
                    <a:pt x="-1" y="2704"/>
                  </a:moveTo>
                  <a:cubicBezTo>
                    <a:pt x="376" y="1773"/>
                    <a:pt x="818" y="869"/>
                    <a:pt x="1321" y="-1"/>
                  </a:cubicBezTo>
                </a:path>
                <a:path w="20021" h="10811" stroke="0" extrusionOk="0">
                  <a:moveTo>
                    <a:pt x="-1" y="2704"/>
                  </a:moveTo>
                  <a:cubicBezTo>
                    <a:pt x="376" y="1773"/>
                    <a:pt x="818" y="869"/>
                    <a:pt x="1321" y="-1"/>
                  </a:cubicBezTo>
                  <a:lnTo>
                    <a:pt x="20021" y="10811"/>
                  </a:lnTo>
                  <a:close/>
                </a:path>
              </a:pathLst>
            </a:custGeom>
            <a:solidFill>
              <a:srgbClr val="408000"/>
            </a:solid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7926" name="Line 38"/>
            <p:cNvSpPr>
              <a:spLocks noChangeShapeType="1"/>
            </p:cNvSpPr>
            <p:nvPr/>
          </p:nvSpPr>
          <p:spPr bwMode="auto">
            <a:xfrm flipH="1" flipV="1">
              <a:off x="1710" y="1758"/>
              <a:ext cx="1179" cy="674"/>
            </a:xfrm>
            <a:prstGeom prst="line">
              <a:avLst/>
            </a:prstGeom>
            <a:no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7927" name="Arc 39"/>
            <p:cNvSpPr>
              <a:spLocks/>
            </p:cNvSpPr>
            <p:nvPr/>
          </p:nvSpPr>
          <p:spPr bwMode="auto">
            <a:xfrm>
              <a:off x="1714" y="1512"/>
              <a:ext cx="1187" cy="936"/>
            </a:xfrm>
            <a:custGeom>
              <a:avLst/>
              <a:gdLst>
                <a:gd name="G0" fmla="+- 18699 0 0"/>
                <a:gd name="G1" fmla="+- 14730 0 0"/>
                <a:gd name="G2" fmla="+- 21600 0 0"/>
                <a:gd name="T0" fmla="*/ 0 w 18699"/>
                <a:gd name="T1" fmla="*/ 3919 h 14730"/>
                <a:gd name="T2" fmla="*/ 2902 w 18699"/>
                <a:gd name="T3" fmla="*/ 0 h 14730"/>
                <a:gd name="T4" fmla="*/ 18699 w 18699"/>
                <a:gd name="T5" fmla="*/ 14730 h 14730"/>
              </a:gdLst>
              <a:ahLst/>
              <a:cxnLst>
                <a:cxn ang="0">
                  <a:pos x="T0" y="T1"/>
                </a:cxn>
                <a:cxn ang="0">
                  <a:pos x="T2" y="T3"/>
                </a:cxn>
                <a:cxn ang="0">
                  <a:pos x="T4" y="T5"/>
                </a:cxn>
              </a:cxnLst>
              <a:rect l="0" t="0" r="r" b="b"/>
              <a:pathLst>
                <a:path w="18699" h="14730" fill="none" extrusionOk="0">
                  <a:moveTo>
                    <a:pt x="-1" y="3918"/>
                  </a:moveTo>
                  <a:cubicBezTo>
                    <a:pt x="815" y="2506"/>
                    <a:pt x="1789" y="1192"/>
                    <a:pt x="2901" y="-1"/>
                  </a:cubicBezTo>
                </a:path>
                <a:path w="18699" h="14730" stroke="0" extrusionOk="0">
                  <a:moveTo>
                    <a:pt x="-1" y="3918"/>
                  </a:moveTo>
                  <a:cubicBezTo>
                    <a:pt x="815" y="2506"/>
                    <a:pt x="1789" y="1192"/>
                    <a:pt x="2901" y="-1"/>
                  </a:cubicBezTo>
                  <a:lnTo>
                    <a:pt x="18699" y="14730"/>
                  </a:lnTo>
                  <a:close/>
                </a:path>
              </a:pathLst>
            </a:custGeom>
            <a:solidFill>
              <a:srgbClr val="0004FF"/>
            </a:solid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7928" name="Line 40"/>
            <p:cNvSpPr>
              <a:spLocks noChangeShapeType="1"/>
            </p:cNvSpPr>
            <p:nvPr/>
          </p:nvSpPr>
          <p:spPr bwMode="auto">
            <a:xfrm flipH="1" flipV="1">
              <a:off x="1896" y="1510"/>
              <a:ext cx="1003" cy="920"/>
            </a:xfrm>
            <a:prstGeom prst="line">
              <a:avLst/>
            </a:prstGeom>
            <a:no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7929" name="Arc 41"/>
            <p:cNvSpPr>
              <a:spLocks/>
            </p:cNvSpPr>
            <p:nvPr/>
          </p:nvSpPr>
          <p:spPr bwMode="auto">
            <a:xfrm>
              <a:off x="1899" y="1117"/>
              <a:ext cx="1003" cy="1337"/>
            </a:xfrm>
            <a:custGeom>
              <a:avLst/>
              <a:gdLst>
                <a:gd name="G0" fmla="+- 15797 0 0"/>
                <a:gd name="G1" fmla="+- 20953 0 0"/>
                <a:gd name="G2" fmla="+- 21600 0 0"/>
                <a:gd name="T0" fmla="*/ 0 w 15797"/>
                <a:gd name="T1" fmla="*/ 6223 h 20953"/>
                <a:gd name="T2" fmla="*/ 10552 w 15797"/>
                <a:gd name="T3" fmla="*/ 0 h 20953"/>
                <a:gd name="T4" fmla="*/ 15797 w 15797"/>
                <a:gd name="T5" fmla="*/ 20953 h 20953"/>
              </a:gdLst>
              <a:ahLst/>
              <a:cxnLst>
                <a:cxn ang="0">
                  <a:pos x="T0" y="T1"/>
                </a:cxn>
                <a:cxn ang="0">
                  <a:pos x="T2" y="T3"/>
                </a:cxn>
                <a:cxn ang="0">
                  <a:pos x="T4" y="T5"/>
                </a:cxn>
              </a:cxnLst>
              <a:rect l="0" t="0" r="r" b="b"/>
              <a:pathLst>
                <a:path w="15797" h="20953" fill="none" extrusionOk="0">
                  <a:moveTo>
                    <a:pt x="-1" y="6222"/>
                  </a:moveTo>
                  <a:cubicBezTo>
                    <a:pt x="2842" y="3173"/>
                    <a:pt x="6507" y="1011"/>
                    <a:pt x="10551" y="-1"/>
                  </a:cubicBezTo>
                </a:path>
                <a:path w="15797" h="20953" stroke="0" extrusionOk="0">
                  <a:moveTo>
                    <a:pt x="-1" y="6222"/>
                  </a:moveTo>
                  <a:cubicBezTo>
                    <a:pt x="2842" y="3173"/>
                    <a:pt x="6507" y="1011"/>
                    <a:pt x="10551" y="-1"/>
                  </a:cubicBezTo>
                  <a:lnTo>
                    <a:pt x="15797" y="20953"/>
                  </a:lnTo>
                  <a:close/>
                </a:path>
              </a:pathLst>
            </a:custGeom>
            <a:solidFill>
              <a:srgbClr val="0004FF"/>
            </a:solid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7930" name="Line 42"/>
            <p:cNvSpPr>
              <a:spLocks noChangeShapeType="1"/>
            </p:cNvSpPr>
            <p:nvPr/>
          </p:nvSpPr>
          <p:spPr bwMode="auto">
            <a:xfrm flipH="1" flipV="1">
              <a:off x="2570" y="1115"/>
              <a:ext cx="321" cy="1317"/>
            </a:xfrm>
            <a:prstGeom prst="line">
              <a:avLst/>
            </a:prstGeom>
            <a:no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7931" name="Arc 43"/>
            <p:cNvSpPr>
              <a:spLocks/>
            </p:cNvSpPr>
            <p:nvPr/>
          </p:nvSpPr>
          <p:spPr bwMode="auto">
            <a:xfrm>
              <a:off x="2568" y="1077"/>
              <a:ext cx="333" cy="1372"/>
            </a:xfrm>
            <a:custGeom>
              <a:avLst/>
              <a:gdLst>
                <a:gd name="G0" fmla="+- 5245 0 0"/>
                <a:gd name="G1" fmla="+- 21599 0 0"/>
                <a:gd name="G2" fmla="+- 21600 0 0"/>
                <a:gd name="T0" fmla="*/ 0 w 5245"/>
                <a:gd name="T1" fmla="*/ 646 h 21599"/>
                <a:gd name="T2" fmla="*/ 5215 w 5245"/>
                <a:gd name="T3" fmla="*/ 0 h 21599"/>
                <a:gd name="T4" fmla="*/ 5245 w 5245"/>
                <a:gd name="T5" fmla="*/ 21599 h 21599"/>
              </a:gdLst>
              <a:ahLst/>
              <a:cxnLst>
                <a:cxn ang="0">
                  <a:pos x="T0" y="T1"/>
                </a:cxn>
                <a:cxn ang="0">
                  <a:pos x="T2" y="T3"/>
                </a:cxn>
                <a:cxn ang="0">
                  <a:pos x="T4" y="T5"/>
                </a:cxn>
              </a:cxnLst>
              <a:rect l="0" t="0" r="r" b="b"/>
              <a:pathLst>
                <a:path w="5245" h="21599" fill="none" extrusionOk="0">
                  <a:moveTo>
                    <a:pt x="-1" y="645"/>
                  </a:moveTo>
                  <a:cubicBezTo>
                    <a:pt x="1705" y="218"/>
                    <a:pt x="3456" y="1"/>
                    <a:pt x="5214" y="-1"/>
                  </a:cubicBezTo>
                </a:path>
                <a:path w="5245" h="21599" stroke="0" extrusionOk="0">
                  <a:moveTo>
                    <a:pt x="-1" y="645"/>
                  </a:moveTo>
                  <a:cubicBezTo>
                    <a:pt x="1705" y="218"/>
                    <a:pt x="3456" y="1"/>
                    <a:pt x="5214" y="-1"/>
                  </a:cubicBezTo>
                  <a:lnTo>
                    <a:pt x="5245" y="21599"/>
                  </a:lnTo>
                  <a:close/>
                </a:path>
              </a:pathLst>
            </a:custGeom>
            <a:solidFill>
              <a:schemeClr val="accent1"/>
            </a:solid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grpSp>
      <p:sp>
        <p:nvSpPr>
          <p:cNvPr id="1317932" name="Text Box 44"/>
          <p:cNvSpPr txBox="1">
            <a:spLocks noChangeArrowheads="1"/>
          </p:cNvSpPr>
          <p:nvPr/>
        </p:nvSpPr>
        <p:spPr bwMode="auto">
          <a:xfrm>
            <a:off x="5026025" y="998537"/>
            <a:ext cx="3540125" cy="519113"/>
          </a:xfrm>
          <a:prstGeom prst="rect">
            <a:avLst/>
          </a:prstGeom>
          <a:noFill/>
          <a:ln w="9525">
            <a:noFill/>
            <a:miter lim="800000"/>
            <a:headEnd/>
            <a:tailEnd/>
          </a:ln>
          <a:effec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defRPr/>
            </a:pPr>
            <a:r>
              <a:rPr lang="en-US" sz="2800" b="1">
                <a:effectLst>
                  <a:outerShdw blurRad="38100" dist="38100" dir="2700000" algn="tl">
                    <a:srgbClr val="DDDDDD"/>
                  </a:outerShdw>
                </a:effectLst>
                <a:latin typeface="Helvetica Neue" charset="0"/>
              </a:rPr>
              <a:t>Education Required</a:t>
            </a:r>
          </a:p>
        </p:txBody>
      </p:sp>
      <p:sp>
        <p:nvSpPr>
          <p:cNvPr id="38918" name="Text Box 45"/>
          <p:cNvSpPr txBox="1">
            <a:spLocks noChangeArrowheads="1"/>
          </p:cNvSpPr>
          <p:nvPr/>
        </p:nvSpPr>
        <p:spPr bwMode="auto">
          <a:xfrm>
            <a:off x="2743200" y="3046412"/>
            <a:ext cx="13589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a:solidFill>
                  <a:schemeClr val="bg1"/>
                </a:solidFill>
                <a:latin typeface="Helvetica Neue" charset="0"/>
              </a:rPr>
              <a:t>4 year</a:t>
            </a:r>
          </a:p>
        </p:txBody>
      </p:sp>
      <p:sp>
        <p:nvSpPr>
          <p:cNvPr id="38919" name="Text Box 46"/>
          <p:cNvSpPr txBox="1">
            <a:spLocks noChangeArrowheads="1"/>
          </p:cNvSpPr>
          <p:nvPr/>
        </p:nvSpPr>
        <p:spPr bwMode="auto">
          <a:xfrm>
            <a:off x="6961188" y="2193925"/>
            <a:ext cx="1358900"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a:solidFill>
                  <a:schemeClr val="bg1"/>
                </a:solidFill>
                <a:latin typeface="Helvetica Neue" charset="0"/>
              </a:rPr>
              <a:t>4 year</a:t>
            </a:r>
          </a:p>
        </p:txBody>
      </p:sp>
      <p:sp>
        <p:nvSpPr>
          <p:cNvPr id="38920" name="Text Box 47"/>
          <p:cNvSpPr txBox="1">
            <a:spLocks noChangeArrowheads="1"/>
          </p:cNvSpPr>
          <p:nvPr/>
        </p:nvSpPr>
        <p:spPr bwMode="auto">
          <a:xfrm>
            <a:off x="7470775" y="3732212"/>
            <a:ext cx="174942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a:solidFill>
                  <a:schemeClr val="bg1"/>
                </a:solidFill>
                <a:latin typeface="Helvetica Neue" charset="0"/>
              </a:rPr>
              <a:t>1-2 year</a:t>
            </a:r>
          </a:p>
        </p:txBody>
      </p:sp>
      <p:sp>
        <p:nvSpPr>
          <p:cNvPr id="38921" name="Text Box 48"/>
          <p:cNvSpPr txBox="1">
            <a:spLocks noChangeArrowheads="1"/>
          </p:cNvSpPr>
          <p:nvPr/>
        </p:nvSpPr>
        <p:spPr bwMode="auto">
          <a:xfrm>
            <a:off x="452438" y="4203700"/>
            <a:ext cx="17494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a:solidFill>
                  <a:schemeClr val="bg1"/>
                </a:solidFill>
                <a:latin typeface="Helvetica Neue" charset="0"/>
              </a:rPr>
              <a:t>1-2 year</a:t>
            </a:r>
          </a:p>
        </p:txBody>
      </p:sp>
      <p:sp>
        <p:nvSpPr>
          <p:cNvPr id="38922" name="Text Box 49"/>
          <p:cNvSpPr txBox="1">
            <a:spLocks noChangeArrowheads="1"/>
          </p:cNvSpPr>
          <p:nvPr/>
        </p:nvSpPr>
        <p:spPr bwMode="auto">
          <a:xfrm>
            <a:off x="785813" y="2176462"/>
            <a:ext cx="973137"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a:solidFill>
                  <a:schemeClr val="bg1"/>
                </a:solidFill>
                <a:latin typeface="Helvetica Neue" charset="0"/>
              </a:rPr>
              <a:t>OJT</a:t>
            </a:r>
          </a:p>
        </p:txBody>
      </p:sp>
      <p:sp>
        <p:nvSpPr>
          <p:cNvPr id="38923" name="Text Box 50"/>
          <p:cNvSpPr txBox="1">
            <a:spLocks noChangeArrowheads="1"/>
          </p:cNvSpPr>
          <p:nvPr/>
        </p:nvSpPr>
        <p:spPr bwMode="auto">
          <a:xfrm>
            <a:off x="5275263" y="4283075"/>
            <a:ext cx="973137"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a:solidFill>
                  <a:schemeClr val="bg1"/>
                </a:solidFill>
                <a:latin typeface="Helvetica Neue" charset="0"/>
              </a:rPr>
              <a:t>OJT</a:t>
            </a:r>
          </a:p>
        </p:txBody>
      </p:sp>
      <p:sp>
        <p:nvSpPr>
          <p:cNvPr id="1317939" name="Text Box 51"/>
          <p:cNvSpPr txBox="1">
            <a:spLocks noChangeArrowheads="1"/>
          </p:cNvSpPr>
          <p:nvPr/>
        </p:nvSpPr>
        <p:spPr bwMode="auto">
          <a:xfrm>
            <a:off x="2819400" y="3808412"/>
            <a:ext cx="13938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a:solidFill>
                  <a:schemeClr val="bg1"/>
                </a:solidFill>
                <a:latin typeface="Helvetica Neue" charset="0"/>
              </a:rPr>
              <a:t>45.0%</a:t>
            </a:r>
          </a:p>
        </p:txBody>
      </p:sp>
      <p:sp>
        <p:nvSpPr>
          <p:cNvPr id="1317940" name="Text Box 52"/>
          <p:cNvSpPr txBox="1">
            <a:spLocks noChangeArrowheads="1"/>
          </p:cNvSpPr>
          <p:nvPr/>
        </p:nvSpPr>
        <p:spPr bwMode="auto">
          <a:xfrm>
            <a:off x="833438" y="4859337"/>
            <a:ext cx="13938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a:solidFill>
                  <a:schemeClr val="bg1"/>
                </a:solidFill>
                <a:latin typeface="Helvetica Neue" charset="0"/>
              </a:rPr>
              <a:t>39.5%</a:t>
            </a:r>
          </a:p>
        </p:txBody>
      </p:sp>
      <p:sp>
        <p:nvSpPr>
          <p:cNvPr id="1317941" name="Text Box 53"/>
          <p:cNvSpPr txBox="1">
            <a:spLocks noChangeArrowheads="1"/>
          </p:cNvSpPr>
          <p:nvPr/>
        </p:nvSpPr>
        <p:spPr bwMode="auto">
          <a:xfrm>
            <a:off x="633413" y="2557462"/>
            <a:ext cx="13938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a:solidFill>
                  <a:schemeClr val="bg1"/>
                </a:solidFill>
                <a:latin typeface="Helvetica Neue" charset="0"/>
              </a:rPr>
              <a:t>13.9%</a:t>
            </a:r>
          </a:p>
        </p:txBody>
      </p:sp>
      <p:sp>
        <p:nvSpPr>
          <p:cNvPr id="1317942" name="Text Box 54"/>
          <p:cNvSpPr txBox="1">
            <a:spLocks noChangeArrowheads="1"/>
          </p:cNvSpPr>
          <p:nvPr/>
        </p:nvSpPr>
        <p:spPr bwMode="auto">
          <a:xfrm>
            <a:off x="8054975" y="3427412"/>
            <a:ext cx="11652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a:solidFill>
                  <a:schemeClr val="bg1"/>
                </a:solidFill>
                <a:latin typeface="Helvetica Neue" charset="0"/>
              </a:rPr>
              <a:t>5.9%</a:t>
            </a:r>
          </a:p>
        </p:txBody>
      </p:sp>
      <p:sp>
        <p:nvSpPr>
          <p:cNvPr id="1317943" name="Text Box 55"/>
          <p:cNvSpPr txBox="1">
            <a:spLocks noChangeArrowheads="1"/>
          </p:cNvSpPr>
          <p:nvPr/>
        </p:nvSpPr>
        <p:spPr bwMode="auto">
          <a:xfrm>
            <a:off x="5603875" y="4895850"/>
            <a:ext cx="13938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a:solidFill>
                  <a:schemeClr val="bg1"/>
                </a:solidFill>
                <a:latin typeface="Helvetica Neue" charset="0"/>
              </a:rPr>
              <a:t>63.4%</a:t>
            </a:r>
          </a:p>
        </p:txBody>
      </p:sp>
      <p:sp>
        <p:nvSpPr>
          <p:cNvPr id="1317944" name="Text Box 56"/>
          <p:cNvSpPr txBox="1">
            <a:spLocks noChangeArrowheads="1"/>
          </p:cNvSpPr>
          <p:nvPr/>
        </p:nvSpPr>
        <p:spPr bwMode="auto">
          <a:xfrm>
            <a:off x="7321550" y="2863850"/>
            <a:ext cx="13477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a:solidFill>
                  <a:schemeClr val="bg1"/>
                </a:solidFill>
                <a:latin typeface="Helvetica Neue" charset="0"/>
              </a:rPr>
              <a:t>21.9%</a:t>
            </a:r>
          </a:p>
        </p:txBody>
      </p:sp>
      <p:sp>
        <p:nvSpPr>
          <p:cNvPr id="58" name="Text Box 55"/>
          <p:cNvSpPr txBox="1">
            <a:spLocks noChangeArrowheads="1"/>
          </p:cNvSpPr>
          <p:nvPr/>
        </p:nvSpPr>
        <p:spPr bwMode="auto">
          <a:xfrm>
            <a:off x="5791200" y="1758950"/>
            <a:ext cx="11652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a:solidFill>
                  <a:schemeClr val="bg1"/>
                </a:solidFill>
                <a:latin typeface="Helvetica Neue" charset="0"/>
              </a:rPr>
              <a:t>8.7%</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09501728" presetClass="entr" presetSubtype="0" fill="hold" grpId="0" nodeType="clickEffect">
                                  <p:stCondLst>
                                    <p:cond delay="0"/>
                                  </p:stCondLst>
                                  <p:childTnLst>
                                    <p:set>
                                      <p:cBhvr>
                                        <p:cTn id="6" dur="1" fill="hold">
                                          <p:stCondLst>
                                            <p:cond delay="499"/>
                                          </p:stCondLst>
                                        </p:cTn>
                                        <p:tgtEl>
                                          <p:spTgt spid="1317939"/>
                                        </p:tgtEl>
                                        <p:attrNameLst>
                                          <p:attrName>style.visibility</p:attrName>
                                        </p:attrNameLst>
                                      </p:cBhvr>
                                      <p:to>
                                        <p:strVal val="visible"/>
                                      </p:to>
                                    </p:set>
                                  </p:childTnLst>
                                </p:cTn>
                              </p:par>
                            </p:childTnLst>
                          </p:cTn>
                        </p:par>
                        <p:par>
                          <p:cTn id="7" fill="hold" nodeType="afterGroup">
                            <p:stCondLst>
                              <p:cond delay="500"/>
                            </p:stCondLst>
                            <p:childTnLst>
                              <p:par>
                                <p:cTn id="8" presetID="609501728" presetClass="entr" presetSubtype="0" fill="hold" grpId="0" nodeType="afterEffect">
                                  <p:stCondLst>
                                    <p:cond delay="0"/>
                                  </p:stCondLst>
                                  <p:childTnLst>
                                    <p:set>
                                      <p:cBhvr>
                                        <p:cTn id="9" dur="1" fill="hold">
                                          <p:stCondLst>
                                            <p:cond delay="499"/>
                                          </p:stCondLst>
                                        </p:cTn>
                                        <p:tgtEl>
                                          <p:spTgt spid="1317944"/>
                                        </p:tgtEl>
                                        <p:attrNameLst>
                                          <p:attrName>style.visibility</p:attrName>
                                        </p:attrNameLst>
                                      </p:cBhvr>
                                      <p:to>
                                        <p:strVal val="visible"/>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609501728" presetClass="entr" presetSubtype="0" fill="hold" grpId="0" nodeType="clickEffect">
                                  <p:stCondLst>
                                    <p:cond delay="0"/>
                                  </p:stCondLst>
                                  <p:childTnLst>
                                    <p:set>
                                      <p:cBhvr>
                                        <p:cTn id="13" dur="1" fill="hold">
                                          <p:stCondLst>
                                            <p:cond delay="499"/>
                                          </p:stCondLst>
                                        </p:cTn>
                                        <p:tgtEl>
                                          <p:spTgt spid="1317940"/>
                                        </p:tgtEl>
                                        <p:attrNameLst>
                                          <p:attrName>style.visibility</p:attrName>
                                        </p:attrNameLst>
                                      </p:cBhvr>
                                      <p:to>
                                        <p:strVal val="visible"/>
                                      </p:to>
                                    </p:set>
                                  </p:childTnLst>
                                </p:cTn>
                              </p:par>
                            </p:childTnLst>
                          </p:cTn>
                        </p:par>
                        <p:par>
                          <p:cTn id="14" fill="hold" nodeType="afterGroup">
                            <p:stCondLst>
                              <p:cond delay="500"/>
                            </p:stCondLst>
                            <p:childTnLst>
                              <p:par>
                                <p:cTn id="15" presetID="609501728" presetClass="entr" presetSubtype="0" fill="hold" grpId="0" nodeType="afterEffect">
                                  <p:stCondLst>
                                    <p:cond delay="0"/>
                                  </p:stCondLst>
                                  <p:childTnLst>
                                    <p:set>
                                      <p:cBhvr>
                                        <p:cTn id="16" dur="1" fill="hold">
                                          <p:stCondLst>
                                            <p:cond delay="499"/>
                                          </p:stCondLst>
                                        </p:cTn>
                                        <p:tgtEl>
                                          <p:spTgt spid="1317942"/>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609501728" presetClass="entr" presetSubtype="0" fill="hold" grpId="0" nodeType="clickEffect">
                                  <p:stCondLst>
                                    <p:cond delay="0"/>
                                  </p:stCondLst>
                                  <p:childTnLst>
                                    <p:set>
                                      <p:cBhvr>
                                        <p:cTn id="20" dur="1" fill="hold">
                                          <p:stCondLst>
                                            <p:cond delay="499"/>
                                          </p:stCondLst>
                                        </p:cTn>
                                        <p:tgtEl>
                                          <p:spTgt spid="1317941"/>
                                        </p:tgtEl>
                                        <p:attrNameLst>
                                          <p:attrName>style.visibility</p:attrName>
                                        </p:attrNameLst>
                                      </p:cBhvr>
                                      <p:to>
                                        <p:strVal val="visible"/>
                                      </p:to>
                                    </p:set>
                                  </p:childTnLst>
                                </p:cTn>
                              </p:par>
                            </p:childTnLst>
                          </p:cTn>
                        </p:par>
                        <p:par>
                          <p:cTn id="21" fill="hold" nodeType="afterGroup">
                            <p:stCondLst>
                              <p:cond delay="500"/>
                            </p:stCondLst>
                            <p:childTnLst>
                              <p:par>
                                <p:cTn id="22" presetID="609501728" presetClass="entr" presetSubtype="0" fill="hold" grpId="0" nodeType="afterEffect">
                                  <p:stCondLst>
                                    <p:cond delay="0"/>
                                  </p:stCondLst>
                                  <p:childTnLst>
                                    <p:set>
                                      <p:cBhvr>
                                        <p:cTn id="23" dur="1" fill="hold">
                                          <p:stCondLst>
                                            <p:cond delay="499"/>
                                          </p:stCondLst>
                                        </p:cTn>
                                        <p:tgtEl>
                                          <p:spTgt spid="1317943"/>
                                        </p:tgtEl>
                                        <p:attrNameLst>
                                          <p:attrName>style.visibility</p:attrName>
                                        </p:attrNameLst>
                                      </p:cBhvr>
                                      <p:to>
                                        <p:strVal val="visible"/>
                                      </p:to>
                                    </p:set>
                                  </p:childTnLst>
                                </p:cTn>
                              </p:par>
                            </p:childTnLst>
                          </p:cTn>
                        </p:par>
                        <p:par>
                          <p:cTn id="24" fill="hold" nodeType="afterGroup">
                            <p:stCondLst>
                              <p:cond delay="1000"/>
                            </p:stCondLst>
                            <p:childTnLst>
                              <p:par>
                                <p:cTn id="25" presetID="609501728" presetClass="entr" presetSubtype="0" fill="hold" grpId="0" nodeType="afterEffect">
                                  <p:stCondLst>
                                    <p:cond delay="0"/>
                                  </p:stCondLst>
                                  <p:childTnLst>
                                    <p:set>
                                      <p:cBhvr>
                                        <p:cTn id="26" dur="1" fill="hold">
                                          <p:stCondLst>
                                            <p:cond delay="499"/>
                                          </p:stCondLst>
                                        </p:cTn>
                                        <p:tgtEl>
                                          <p:spTgt spid="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7939" grpId="0" autoUpdateAnimBg="0"/>
      <p:bldP spid="1317940" grpId="0" autoUpdateAnimBg="0"/>
      <p:bldP spid="1317941" grpId="0" autoUpdateAnimBg="0"/>
      <p:bldP spid="1317942" grpId="0" autoUpdateAnimBg="0"/>
      <p:bldP spid="1317943" grpId="0" autoUpdateAnimBg="0"/>
      <p:bldP spid="1317944" grpId="0" autoUpdateAnimBg="0"/>
      <p:bldP spid="58" grpId="0"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4610" name="Rectangle 2"/>
          <p:cNvSpPr>
            <a:spLocks noGrp="1" noChangeArrowheads="1"/>
          </p:cNvSpPr>
          <p:nvPr>
            <p:ph type="title" idx="4294967295"/>
          </p:nvPr>
        </p:nvSpPr>
        <p:spPr>
          <a:xfrm>
            <a:off x="228600" y="228600"/>
            <a:ext cx="8686800" cy="1143000"/>
          </a:xfrm>
        </p:spPr>
        <p:txBody>
          <a:bodyPr/>
          <a:lstStyle/>
          <a:p>
            <a:pPr eaLnBrk="1" hangingPunct="1">
              <a:defRPr/>
            </a:pPr>
            <a:r>
              <a:rPr lang="en-US" i="1">
                <a:effectLst>
                  <a:outerShdw blurRad="38100" dist="38100" dir="2700000" algn="tl">
                    <a:srgbClr val="DDDDDD"/>
                  </a:outerShdw>
                </a:effectLst>
                <a:latin typeface="Arial" charset="0"/>
                <a:ea typeface="ヒラギノ角ゴ Pro W3" charset="0"/>
                <a:cs typeface="ヒラギノ角ゴ Pro W3" charset="0"/>
              </a:rPr>
              <a:t>Associate Degree Required</a:t>
            </a:r>
            <a:br>
              <a:rPr lang="en-US" i="1">
                <a:effectLst>
                  <a:outerShdw blurRad="38100" dist="38100" dir="2700000" algn="tl">
                    <a:srgbClr val="DDDDDD"/>
                  </a:outerShdw>
                </a:effectLst>
                <a:latin typeface="Arial" charset="0"/>
                <a:ea typeface="ヒラギノ角ゴ Pro W3" charset="0"/>
                <a:cs typeface="ヒラギノ角ゴ Pro W3" charset="0"/>
              </a:rPr>
            </a:br>
            <a:r>
              <a:rPr lang="en-US" sz="1900" i="1">
                <a:solidFill>
                  <a:srgbClr val="FF0000"/>
                </a:solidFill>
                <a:effectLst>
                  <a:outerShdw blurRad="38100" dist="38100" dir="2700000" algn="tl">
                    <a:srgbClr val="DDDDDD"/>
                  </a:outerShdw>
                </a:effectLst>
                <a:latin typeface="Arial" charset="0"/>
                <a:ea typeface="ヒラギノ角ゴ Pro W3" charset="0"/>
                <a:cs typeface="ヒラギノ角ゴ Pro W3" charset="0"/>
              </a:rPr>
              <a:t>(2011 NC Starting Salaries - 2018 High Demand)</a:t>
            </a:r>
            <a:br>
              <a:rPr lang="en-US" sz="1900" i="1">
                <a:solidFill>
                  <a:srgbClr val="FF0000"/>
                </a:solidFill>
                <a:effectLst>
                  <a:outerShdw blurRad="38100" dist="38100" dir="2700000" algn="tl">
                    <a:srgbClr val="DDDDDD"/>
                  </a:outerShdw>
                </a:effectLst>
                <a:latin typeface="Arial" charset="0"/>
                <a:ea typeface="ヒラギノ角ゴ Pro W3" charset="0"/>
                <a:cs typeface="ヒラギノ角ゴ Pro W3" charset="0"/>
              </a:rPr>
            </a:br>
            <a:endParaRPr lang="en-US" sz="1900">
              <a:solidFill>
                <a:srgbClr val="FF0000"/>
              </a:solidFill>
              <a:effectLst>
                <a:outerShdw blurRad="38100" dist="38100" dir="2700000" algn="tl">
                  <a:srgbClr val="DDDDDD"/>
                </a:outerShdw>
              </a:effectLst>
              <a:latin typeface="Arial" charset="0"/>
              <a:ea typeface="ヒラギノ角ゴ Pro W3" charset="0"/>
              <a:cs typeface="ヒラギノ角ゴ Pro W3" charset="0"/>
            </a:endParaRPr>
          </a:p>
        </p:txBody>
      </p:sp>
      <p:sp>
        <p:nvSpPr>
          <p:cNvPr id="1604611" name="Rectangle 3"/>
          <p:cNvSpPr>
            <a:spLocks noGrp="1" noChangeArrowheads="1"/>
          </p:cNvSpPr>
          <p:nvPr>
            <p:ph type="body" idx="4294967295"/>
          </p:nvPr>
        </p:nvSpPr>
        <p:spPr>
          <a:xfrm>
            <a:off x="0" y="1295400"/>
            <a:ext cx="9144000" cy="4419600"/>
          </a:xfrm>
        </p:spPr>
        <p:txBody>
          <a:bodyPr/>
          <a:lstStyle/>
          <a:p>
            <a:pPr eaLnBrk="1" hangingPunct="1">
              <a:lnSpc>
                <a:spcPct val="90000"/>
              </a:lnSpc>
              <a:defRPr/>
            </a:pPr>
            <a:endParaRPr lang="en-US" sz="2300">
              <a:effectLst>
                <a:outerShdw blurRad="38100" dist="38100" dir="2700000" algn="tl">
                  <a:srgbClr val="DDDDDD"/>
                </a:outerShdw>
              </a:effectLst>
              <a:latin typeface="Arial" charset="0"/>
              <a:ea typeface="ヒラギノ角ゴ Pro W3" charset="0"/>
              <a:cs typeface="ヒラギノ角ゴ Pro W3" charset="0"/>
            </a:endParaRPr>
          </a:p>
          <a:p>
            <a:pPr eaLnBrk="1" hangingPunct="1">
              <a:lnSpc>
                <a:spcPct val="90000"/>
              </a:lnSpc>
              <a:defRPr/>
            </a:pPr>
            <a:endParaRPr lang="en-US" sz="2300">
              <a:effectLst>
                <a:outerShdw blurRad="38100" dist="38100" dir="2700000" algn="tl">
                  <a:srgbClr val="DDDDDD"/>
                </a:outerShdw>
              </a:effectLst>
              <a:latin typeface="Arial" charset="0"/>
              <a:ea typeface="ヒラギノ角ゴ Pro W3" charset="0"/>
              <a:cs typeface="ヒラギノ角ゴ Pro W3" charset="0"/>
            </a:endParaRPr>
          </a:p>
        </p:txBody>
      </p:sp>
      <p:sp>
        <p:nvSpPr>
          <p:cNvPr id="40963" name="Text Box 4"/>
          <p:cNvSpPr txBox="1">
            <a:spLocks noChangeArrowheads="1"/>
          </p:cNvSpPr>
          <p:nvPr/>
        </p:nvSpPr>
        <p:spPr bwMode="auto">
          <a:xfrm>
            <a:off x="228600" y="1219200"/>
            <a:ext cx="7370763" cy="428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tabLst>
                <a:tab pos="1150938" algn="r"/>
                <a:tab pos="1371600" algn="l"/>
              </a:tabLst>
              <a:defRPr sz="2400">
                <a:solidFill>
                  <a:schemeClr val="tx1"/>
                </a:solidFill>
                <a:latin typeface="Arial" charset="0"/>
                <a:ea typeface="ヒラギノ角ゴ Pro W3" charset="0"/>
                <a:cs typeface="ヒラギノ角ゴ Pro W3" charset="0"/>
              </a:defRPr>
            </a:lvl1pPr>
            <a:lvl2pPr marL="742950" indent="-285750">
              <a:tabLst>
                <a:tab pos="1150938" algn="r"/>
                <a:tab pos="1371600" algn="l"/>
              </a:tabLst>
              <a:defRPr sz="2400">
                <a:solidFill>
                  <a:schemeClr val="tx1"/>
                </a:solidFill>
                <a:latin typeface="Arial" charset="0"/>
                <a:ea typeface="ヒラギノ角ゴ Pro W3" charset="0"/>
                <a:cs typeface="ヒラギノ角ゴ Pro W3" charset="0"/>
              </a:defRPr>
            </a:lvl2pPr>
            <a:lvl3pPr marL="1143000" indent="-228600">
              <a:tabLst>
                <a:tab pos="1150938" algn="r"/>
                <a:tab pos="1371600" algn="l"/>
              </a:tabLst>
              <a:defRPr sz="2400">
                <a:solidFill>
                  <a:schemeClr val="tx1"/>
                </a:solidFill>
                <a:latin typeface="Arial" charset="0"/>
                <a:ea typeface="ヒラギノ角ゴ Pro W3" charset="0"/>
                <a:cs typeface="ヒラギノ角ゴ Pro W3" charset="0"/>
              </a:defRPr>
            </a:lvl3pPr>
            <a:lvl4pPr marL="1600200" indent="-228600">
              <a:tabLst>
                <a:tab pos="1150938" algn="r"/>
                <a:tab pos="1371600" algn="l"/>
              </a:tabLst>
              <a:defRPr sz="2400">
                <a:solidFill>
                  <a:schemeClr val="tx1"/>
                </a:solidFill>
                <a:latin typeface="Arial" charset="0"/>
                <a:ea typeface="ヒラギノ角ゴ Pro W3" charset="0"/>
                <a:cs typeface="ヒラギノ角ゴ Pro W3" charset="0"/>
              </a:defRPr>
            </a:lvl4pPr>
            <a:lvl5pPr marL="2057400" indent="-228600">
              <a:tabLst>
                <a:tab pos="1150938" algn="r"/>
                <a:tab pos="1371600" algn="l"/>
              </a:tabLst>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tabLst>
                <a:tab pos="1150938" algn="r"/>
                <a:tab pos="1371600" algn="l"/>
              </a:tabLs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tabLst>
                <a:tab pos="1150938" algn="r"/>
                <a:tab pos="1371600" algn="l"/>
              </a:tabLs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tabLst>
                <a:tab pos="1150938" algn="r"/>
                <a:tab pos="1371600" algn="l"/>
              </a:tabLs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tabLst>
                <a:tab pos="1150938" algn="r"/>
                <a:tab pos="1371600" algn="l"/>
              </a:tabLst>
              <a:defRPr sz="2400">
                <a:solidFill>
                  <a:schemeClr val="tx1"/>
                </a:solidFill>
                <a:latin typeface="Arial" charset="0"/>
                <a:ea typeface="ヒラギノ角ゴ Pro W3" charset="0"/>
                <a:cs typeface="ヒラギノ角ゴ Pro W3" charset="0"/>
              </a:defRPr>
            </a:lvl9pPr>
          </a:lstStyle>
          <a:p>
            <a:pPr>
              <a:lnSpc>
                <a:spcPts val="3300"/>
              </a:lnSpc>
            </a:pPr>
            <a:r>
              <a:rPr lang="en-US" sz="2200">
                <a:solidFill>
                  <a:srgbClr val="0004FF"/>
                </a:solidFill>
                <a:latin typeface="Helvetica Neue" charset="0"/>
              </a:rPr>
              <a:t>	$62,210 	</a:t>
            </a:r>
            <a:r>
              <a:rPr lang="en-US" sz="2200">
                <a:latin typeface="Helvetica Neue" charset="0"/>
              </a:rPr>
              <a:t>Construction </a:t>
            </a:r>
            <a:r>
              <a:rPr lang="en-US" sz="2200" u="sng">
                <a:latin typeface="Helvetica Neue" charset="0"/>
              </a:rPr>
              <a:t>Managers</a:t>
            </a:r>
          </a:p>
          <a:p>
            <a:pPr>
              <a:lnSpc>
                <a:spcPts val="3300"/>
              </a:lnSpc>
            </a:pPr>
            <a:r>
              <a:rPr lang="en-US" sz="2200">
                <a:solidFill>
                  <a:srgbClr val="0004FF"/>
                </a:solidFill>
                <a:latin typeface="Helvetica Neue" charset="0"/>
              </a:rPr>
              <a:t>	$51,360 	</a:t>
            </a:r>
            <a:r>
              <a:rPr lang="en-US" sz="2200">
                <a:latin typeface="Helvetica Neue" charset="0"/>
              </a:rPr>
              <a:t>Dental Hygienists</a:t>
            </a:r>
          </a:p>
          <a:p>
            <a:pPr>
              <a:lnSpc>
                <a:spcPts val="3300"/>
              </a:lnSpc>
            </a:pPr>
            <a:r>
              <a:rPr lang="en-US" sz="2200">
                <a:solidFill>
                  <a:srgbClr val="0004FF"/>
                </a:solidFill>
                <a:latin typeface="Helvetica Neue" charset="0"/>
              </a:rPr>
              <a:t>	$46,040 	</a:t>
            </a:r>
            <a:r>
              <a:rPr lang="en-US" sz="2200">
                <a:latin typeface="Helvetica Neue" charset="0"/>
              </a:rPr>
              <a:t>Registered Nurses</a:t>
            </a:r>
          </a:p>
          <a:p>
            <a:pPr>
              <a:lnSpc>
                <a:spcPts val="3300"/>
              </a:lnSpc>
            </a:pPr>
            <a:r>
              <a:rPr lang="en-US" sz="2200">
                <a:solidFill>
                  <a:srgbClr val="0004FF"/>
                </a:solidFill>
                <a:latin typeface="Helvetica Neue" charset="0"/>
              </a:rPr>
              <a:t>	$42,350 	</a:t>
            </a:r>
            <a:r>
              <a:rPr lang="en-US" sz="2200">
                <a:latin typeface="Helvetica Neue" charset="0"/>
              </a:rPr>
              <a:t>Respiratory Therapists</a:t>
            </a:r>
          </a:p>
          <a:p>
            <a:pPr>
              <a:lnSpc>
                <a:spcPts val="3300"/>
              </a:lnSpc>
            </a:pPr>
            <a:r>
              <a:rPr lang="en-US" sz="2200">
                <a:solidFill>
                  <a:srgbClr val="0004FF"/>
                </a:solidFill>
                <a:latin typeface="Helvetica Neue" charset="0"/>
              </a:rPr>
              <a:t>	$40,690 	</a:t>
            </a:r>
            <a:r>
              <a:rPr lang="en-US" sz="2200">
                <a:latin typeface="Helvetica Neue" charset="0"/>
              </a:rPr>
              <a:t>Radiologic Technologists and Technicians</a:t>
            </a:r>
          </a:p>
          <a:p>
            <a:pPr>
              <a:lnSpc>
                <a:spcPts val="3300"/>
              </a:lnSpc>
            </a:pPr>
            <a:r>
              <a:rPr lang="en-US" sz="2200">
                <a:solidFill>
                  <a:srgbClr val="0004FF"/>
                </a:solidFill>
                <a:latin typeface="Helvetica Neue" charset="0"/>
              </a:rPr>
              <a:t>	$40,420 	</a:t>
            </a:r>
            <a:r>
              <a:rPr lang="en-US" sz="2200">
                <a:latin typeface="Helvetica Neue" charset="0"/>
              </a:rPr>
              <a:t>Physical Therapist Assistants</a:t>
            </a:r>
          </a:p>
          <a:p>
            <a:pPr>
              <a:lnSpc>
                <a:spcPts val="3300"/>
              </a:lnSpc>
            </a:pPr>
            <a:r>
              <a:rPr lang="en-US" sz="2200">
                <a:solidFill>
                  <a:srgbClr val="0004FF"/>
                </a:solidFill>
                <a:latin typeface="Helvetica Neue" charset="0"/>
              </a:rPr>
              <a:t>	$28,030 	</a:t>
            </a:r>
            <a:r>
              <a:rPr lang="en-US" sz="2200">
                <a:latin typeface="Helvetica Neue" charset="0"/>
              </a:rPr>
              <a:t>Paralegals and Legal Assistants</a:t>
            </a:r>
          </a:p>
          <a:p>
            <a:pPr>
              <a:lnSpc>
                <a:spcPts val="3300"/>
              </a:lnSpc>
            </a:pPr>
            <a:r>
              <a:rPr lang="en-US" sz="2200">
                <a:solidFill>
                  <a:srgbClr val="0004FF"/>
                </a:solidFill>
                <a:latin typeface="Helvetica Neue" charset="0"/>
              </a:rPr>
              <a:t>	$26,840 	</a:t>
            </a:r>
            <a:r>
              <a:rPr lang="en-US" sz="2200">
                <a:latin typeface="Helvetica Neue" charset="0"/>
              </a:rPr>
              <a:t>Medical and Clinical Laboratory Technicians</a:t>
            </a:r>
          </a:p>
          <a:p>
            <a:pPr>
              <a:lnSpc>
                <a:spcPts val="3300"/>
              </a:lnSpc>
            </a:pPr>
            <a:r>
              <a:rPr lang="en-US" sz="2200">
                <a:solidFill>
                  <a:srgbClr val="0004FF"/>
                </a:solidFill>
                <a:latin typeface="Helvetica Neue" charset="0"/>
              </a:rPr>
              <a:t>	$19,810 	</a:t>
            </a:r>
            <a:r>
              <a:rPr lang="en-US" sz="2200">
                <a:latin typeface="Helvetica Neue" charset="0"/>
              </a:rPr>
              <a:t>Veterinary Technologists and Technicians</a:t>
            </a:r>
          </a:p>
          <a:p>
            <a:pPr>
              <a:lnSpc>
                <a:spcPts val="3300"/>
              </a:lnSpc>
            </a:pPr>
            <a:r>
              <a:rPr lang="en-US" sz="2200">
                <a:solidFill>
                  <a:srgbClr val="0004FF"/>
                </a:solidFill>
                <a:latin typeface="Helvetica Neue" charset="0"/>
              </a:rPr>
              <a:t>	$17,400 	</a:t>
            </a:r>
            <a:r>
              <a:rPr lang="en-US" sz="2200">
                <a:latin typeface="Helvetica Neue" charset="0"/>
              </a:rPr>
              <a:t>Preschool Teachers, except Special Education</a:t>
            </a:r>
          </a:p>
        </p:txBody>
      </p:sp>
    </p:spTree>
  </p:cSld>
  <p:clrMapOvr>
    <a:masterClrMapping/>
  </p:clrMapOvr>
  <p:transition spd="med">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81058" name="Rectangle 2"/>
          <p:cNvSpPr>
            <a:spLocks noGrp="1" noChangeArrowheads="1"/>
          </p:cNvSpPr>
          <p:nvPr>
            <p:ph type="title" idx="4294967295"/>
          </p:nvPr>
        </p:nvSpPr>
        <p:spPr>
          <a:xfrm>
            <a:off x="228600" y="228600"/>
            <a:ext cx="8686800" cy="1143000"/>
          </a:xfrm>
        </p:spPr>
        <p:txBody>
          <a:bodyPr/>
          <a:lstStyle/>
          <a:p>
            <a:pPr eaLnBrk="1" hangingPunct="1">
              <a:defRPr/>
            </a:pPr>
            <a:r>
              <a:rPr lang="en-US" i="1">
                <a:effectLst>
                  <a:outerShdw blurRad="38100" dist="38100" dir="2700000" algn="tl">
                    <a:srgbClr val="DDDDDD"/>
                  </a:outerShdw>
                </a:effectLst>
                <a:latin typeface="Arial" charset="0"/>
                <a:ea typeface="ヒラギノ角ゴ Pro W3" charset="0"/>
                <a:cs typeface="ヒラギノ角ゴ Pro W3" charset="0"/>
              </a:rPr>
              <a:t>Bachelor Degree Required</a:t>
            </a:r>
            <a:br>
              <a:rPr lang="en-US" i="1">
                <a:effectLst>
                  <a:outerShdw blurRad="38100" dist="38100" dir="2700000" algn="tl">
                    <a:srgbClr val="DDDDDD"/>
                  </a:outerShdw>
                </a:effectLst>
                <a:latin typeface="Arial" charset="0"/>
                <a:ea typeface="ヒラギノ角ゴ Pro W3" charset="0"/>
                <a:cs typeface="ヒラギノ角ゴ Pro W3" charset="0"/>
              </a:rPr>
            </a:br>
            <a:r>
              <a:rPr lang="en-US" sz="1900" i="1">
                <a:solidFill>
                  <a:srgbClr val="FF0000"/>
                </a:solidFill>
                <a:effectLst>
                  <a:outerShdw blurRad="38100" dist="38100" dir="2700000" algn="tl">
                    <a:srgbClr val="DDDDDD"/>
                  </a:outerShdw>
                </a:effectLst>
                <a:latin typeface="Arial" charset="0"/>
                <a:ea typeface="ヒラギノ角ゴ Pro W3" charset="0"/>
                <a:cs typeface="ヒラギノ角ゴ Pro W3" charset="0"/>
              </a:rPr>
              <a:t>(2011 NC Starting Salaries - 2018 High Demand)</a:t>
            </a:r>
            <a:br>
              <a:rPr lang="en-US" sz="1900" i="1">
                <a:solidFill>
                  <a:srgbClr val="FF0000"/>
                </a:solidFill>
                <a:effectLst>
                  <a:outerShdw blurRad="38100" dist="38100" dir="2700000" algn="tl">
                    <a:srgbClr val="DDDDDD"/>
                  </a:outerShdw>
                </a:effectLst>
                <a:latin typeface="Arial" charset="0"/>
                <a:ea typeface="ヒラギノ角ゴ Pro W3" charset="0"/>
                <a:cs typeface="ヒラギノ角ゴ Pro W3" charset="0"/>
              </a:rPr>
            </a:br>
            <a:endParaRPr lang="en-US" sz="1900" i="1">
              <a:solidFill>
                <a:srgbClr val="FF0000"/>
              </a:solidFill>
              <a:effectLst>
                <a:outerShdw blurRad="38100" dist="38100" dir="2700000" algn="tl">
                  <a:srgbClr val="DDDDDD"/>
                </a:outerShdw>
              </a:effectLst>
              <a:latin typeface="Arial" charset="0"/>
              <a:ea typeface="ヒラギノ角ゴ Pro W3" charset="0"/>
              <a:cs typeface="ヒラギノ角ゴ Pro W3" charset="0"/>
            </a:endParaRPr>
          </a:p>
        </p:txBody>
      </p:sp>
      <p:sp>
        <p:nvSpPr>
          <p:cNvPr id="1581059" name="Rectangle 3"/>
          <p:cNvSpPr>
            <a:spLocks noGrp="1" noChangeArrowheads="1"/>
          </p:cNvSpPr>
          <p:nvPr>
            <p:ph type="body" idx="4294967295"/>
          </p:nvPr>
        </p:nvSpPr>
        <p:spPr>
          <a:xfrm>
            <a:off x="0" y="1295400"/>
            <a:ext cx="9144000" cy="4419600"/>
          </a:xfrm>
        </p:spPr>
        <p:txBody>
          <a:bodyPr/>
          <a:lstStyle/>
          <a:p>
            <a:pPr eaLnBrk="1" hangingPunct="1">
              <a:lnSpc>
                <a:spcPct val="90000"/>
              </a:lnSpc>
              <a:defRPr/>
            </a:pPr>
            <a:endParaRPr lang="en-US" sz="2300">
              <a:effectLst>
                <a:outerShdw blurRad="38100" dist="38100" dir="2700000" algn="tl">
                  <a:srgbClr val="DDDDDD"/>
                </a:outerShdw>
              </a:effectLst>
              <a:latin typeface="Arial" charset="0"/>
              <a:ea typeface="ヒラギノ角ゴ Pro W3" charset="0"/>
              <a:cs typeface="ヒラギノ角ゴ Pro W3" charset="0"/>
            </a:endParaRPr>
          </a:p>
          <a:p>
            <a:pPr eaLnBrk="1" hangingPunct="1">
              <a:lnSpc>
                <a:spcPct val="90000"/>
              </a:lnSpc>
              <a:defRPr/>
            </a:pPr>
            <a:endParaRPr lang="en-US" sz="2300">
              <a:effectLst>
                <a:outerShdw blurRad="38100" dist="38100" dir="2700000" algn="tl">
                  <a:srgbClr val="DDDDDD"/>
                </a:outerShdw>
              </a:effectLst>
              <a:latin typeface="Arial" charset="0"/>
              <a:ea typeface="ヒラギノ角ゴ Pro W3" charset="0"/>
              <a:cs typeface="ヒラギノ角ゴ Pro W3" charset="0"/>
            </a:endParaRPr>
          </a:p>
        </p:txBody>
      </p:sp>
      <p:sp>
        <p:nvSpPr>
          <p:cNvPr id="43011" name="Rectangle 4"/>
          <p:cNvSpPr>
            <a:spLocks noChangeArrowheads="1"/>
          </p:cNvSpPr>
          <p:nvPr/>
        </p:nvSpPr>
        <p:spPr bwMode="auto">
          <a:xfrm>
            <a:off x="152400" y="1295400"/>
            <a:ext cx="13335000" cy="1228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tabLst>
                <a:tab pos="1143000" algn="r"/>
                <a:tab pos="1371600" algn="l"/>
              </a:tabLst>
            </a:pPr>
            <a:r>
              <a:rPr lang="en-US" sz="2200">
                <a:solidFill>
                  <a:srgbClr val="0004FF"/>
                </a:solidFill>
                <a:latin typeface="Helvetica Neue" charset="0"/>
              </a:rPr>
              <a:t>	$86,820 	</a:t>
            </a:r>
            <a:r>
              <a:rPr lang="en-US" sz="2200">
                <a:latin typeface="Helvetica Neue" charset="0"/>
              </a:rPr>
              <a:t>Computer and Information Systems </a:t>
            </a:r>
            <a:r>
              <a:rPr lang="en-US" sz="2200" u="sng">
                <a:latin typeface="Helvetica Neue" charset="0"/>
              </a:rPr>
              <a:t>Managers</a:t>
            </a:r>
          </a:p>
          <a:p>
            <a:pPr>
              <a:tabLst>
                <a:tab pos="1143000" algn="r"/>
                <a:tab pos="1371600" algn="l"/>
              </a:tabLst>
            </a:pPr>
            <a:r>
              <a:rPr lang="en-US" sz="2200">
                <a:solidFill>
                  <a:srgbClr val="0004FF"/>
                </a:solidFill>
                <a:latin typeface="Helvetica Neue" charset="0"/>
              </a:rPr>
              <a:t>	$72,800 	</a:t>
            </a:r>
            <a:r>
              <a:rPr lang="en-US" sz="2200">
                <a:latin typeface="Helvetica Neue" charset="0"/>
              </a:rPr>
              <a:t>Financial </a:t>
            </a:r>
            <a:r>
              <a:rPr lang="en-US" sz="2200" u="sng">
                <a:latin typeface="Helvetica Neue" charset="0"/>
              </a:rPr>
              <a:t>Managers</a:t>
            </a:r>
          </a:p>
          <a:p>
            <a:pPr>
              <a:tabLst>
                <a:tab pos="1143000" algn="r"/>
                <a:tab pos="1371600" algn="l"/>
              </a:tabLst>
            </a:pPr>
            <a:r>
              <a:rPr lang="en-US" sz="2200">
                <a:solidFill>
                  <a:srgbClr val="0004FF"/>
                </a:solidFill>
                <a:latin typeface="Helvetica Neue" charset="0"/>
              </a:rPr>
              <a:t>	$71,430 	</a:t>
            </a:r>
            <a:r>
              <a:rPr lang="en-US" sz="2200">
                <a:latin typeface="Helvetica Neue" charset="0"/>
              </a:rPr>
              <a:t>Software Developers, Systems Software</a:t>
            </a:r>
          </a:p>
          <a:p>
            <a:pPr>
              <a:tabLst>
                <a:tab pos="1143000" algn="r"/>
                <a:tab pos="1371600" algn="l"/>
              </a:tabLst>
            </a:pPr>
            <a:r>
              <a:rPr lang="en-US" sz="2200">
                <a:solidFill>
                  <a:srgbClr val="0004FF"/>
                </a:solidFill>
                <a:latin typeface="Helvetica Neue" charset="0"/>
              </a:rPr>
              <a:t>	$63,180 	</a:t>
            </a:r>
            <a:r>
              <a:rPr lang="en-US" sz="2200">
                <a:latin typeface="Helvetica Neue" charset="0"/>
              </a:rPr>
              <a:t>Medical and Health Services </a:t>
            </a:r>
            <a:r>
              <a:rPr lang="en-US" sz="2200" u="sng">
                <a:latin typeface="Helvetica Neue" charset="0"/>
              </a:rPr>
              <a:t>Managers</a:t>
            </a:r>
          </a:p>
          <a:p>
            <a:pPr>
              <a:tabLst>
                <a:tab pos="1143000" algn="r"/>
                <a:tab pos="1371600" algn="l"/>
              </a:tabLst>
            </a:pPr>
            <a:r>
              <a:rPr lang="en-US" sz="2200">
                <a:solidFill>
                  <a:srgbClr val="0004FF"/>
                </a:solidFill>
                <a:latin typeface="Helvetica Neue" charset="0"/>
              </a:rPr>
              <a:t>	$61,140 	</a:t>
            </a:r>
            <a:r>
              <a:rPr lang="en-US" sz="2200">
                <a:latin typeface="Helvetica Neue" charset="0"/>
              </a:rPr>
              <a:t>Software Developers, Applications</a:t>
            </a:r>
          </a:p>
          <a:p>
            <a:pPr>
              <a:tabLst>
                <a:tab pos="1143000" algn="r"/>
                <a:tab pos="1371600" algn="l"/>
              </a:tabLst>
            </a:pPr>
            <a:r>
              <a:rPr lang="en-US" sz="2200">
                <a:solidFill>
                  <a:srgbClr val="0004FF"/>
                </a:solidFill>
                <a:latin typeface="Helvetica Neue" charset="0"/>
              </a:rPr>
              <a:t>	$54,740 	</a:t>
            </a:r>
            <a:r>
              <a:rPr lang="en-US" sz="2200">
                <a:latin typeface="Helvetica Neue" charset="0"/>
              </a:rPr>
              <a:t>Sales </a:t>
            </a:r>
            <a:r>
              <a:rPr lang="en-US" sz="2200" u="sng">
                <a:latin typeface="Helvetica Neue" charset="0"/>
              </a:rPr>
              <a:t>Managers</a:t>
            </a:r>
          </a:p>
          <a:p>
            <a:pPr>
              <a:tabLst>
                <a:tab pos="1143000" algn="r"/>
                <a:tab pos="1371600" algn="l"/>
              </a:tabLst>
            </a:pPr>
            <a:r>
              <a:rPr lang="en-US" sz="2200">
                <a:solidFill>
                  <a:srgbClr val="0004FF"/>
                </a:solidFill>
                <a:latin typeface="Helvetica Neue" charset="0"/>
              </a:rPr>
              <a:t>	$54,430 	</a:t>
            </a:r>
            <a:r>
              <a:rPr lang="en-US" sz="2200">
                <a:latin typeface="Helvetica Neue" charset="0"/>
              </a:rPr>
              <a:t>Computer Systems Analysts</a:t>
            </a:r>
          </a:p>
          <a:p>
            <a:pPr>
              <a:tabLst>
                <a:tab pos="1143000" algn="r"/>
                <a:tab pos="1371600" algn="l"/>
              </a:tabLst>
            </a:pPr>
            <a:r>
              <a:rPr lang="en-US" sz="2200">
                <a:solidFill>
                  <a:srgbClr val="0004FF"/>
                </a:solidFill>
                <a:latin typeface="Helvetica Neue" charset="0"/>
              </a:rPr>
              <a:t>	$49,890 	</a:t>
            </a:r>
            <a:r>
              <a:rPr lang="en-US" sz="2200">
                <a:latin typeface="Helvetica Neue" charset="0"/>
              </a:rPr>
              <a:t>Financial Analysts</a:t>
            </a:r>
          </a:p>
          <a:p>
            <a:pPr>
              <a:tabLst>
                <a:tab pos="1143000" algn="r"/>
                <a:tab pos="1371600" algn="l"/>
              </a:tabLst>
            </a:pPr>
            <a:r>
              <a:rPr lang="en-US" sz="2200">
                <a:solidFill>
                  <a:srgbClr val="0004FF"/>
                </a:solidFill>
                <a:latin typeface="Helvetica Neue" charset="0"/>
              </a:rPr>
              <a:t>	$49,270 	</a:t>
            </a:r>
            <a:r>
              <a:rPr lang="en-US" sz="2200">
                <a:latin typeface="Helvetica Neue" charset="0"/>
              </a:rPr>
              <a:t>Network and Computer Systems Administrators</a:t>
            </a:r>
          </a:p>
          <a:p>
            <a:pPr>
              <a:tabLst>
                <a:tab pos="1143000" algn="r"/>
                <a:tab pos="1371600" algn="l"/>
              </a:tabLst>
            </a:pPr>
            <a:r>
              <a:rPr lang="en-US" sz="2200">
                <a:solidFill>
                  <a:srgbClr val="0004FF"/>
                </a:solidFill>
                <a:latin typeface="Helvetica Neue" charset="0"/>
              </a:rPr>
              <a:t>	$47,950 	</a:t>
            </a:r>
            <a:r>
              <a:rPr lang="en-US" sz="2200" u="sng">
                <a:latin typeface="Helvetica Neue" charset="0"/>
              </a:rPr>
              <a:t>Management</a:t>
            </a:r>
            <a:r>
              <a:rPr lang="en-US" sz="2200">
                <a:latin typeface="Helvetica Neue" charset="0"/>
              </a:rPr>
              <a:t> Analysts</a:t>
            </a:r>
          </a:p>
          <a:p>
            <a:pPr>
              <a:tabLst>
                <a:tab pos="1143000" algn="r"/>
                <a:tab pos="1371600" algn="l"/>
              </a:tabLst>
            </a:pPr>
            <a:r>
              <a:rPr lang="en-US" sz="2200">
                <a:solidFill>
                  <a:srgbClr val="0004FF"/>
                </a:solidFill>
                <a:latin typeface="Helvetica Neue" charset="0"/>
              </a:rPr>
              <a:t>	$46,380 	</a:t>
            </a:r>
            <a:r>
              <a:rPr lang="en-US" sz="2200">
                <a:latin typeface="Helvetica Neue" charset="0"/>
              </a:rPr>
              <a:t>Civil Engineers</a:t>
            </a:r>
          </a:p>
          <a:p>
            <a:pPr>
              <a:tabLst>
                <a:tab pos="1143000" algn="r"/>
                <a:tab pos="1371600" algn="l"/>
              </a:tabLst>
            </a:pPr>
            <a:r>
              <a:rPr lang="en-US" sz="2200">
                <a:solidFill>
                  <a:srgbClr val="0004FF"/>
                </a:solidFill>
                <a:latin typeface="Helvetica Neue" charset="0"/>
              </a:rPr>
              <a:t>	$43,880 	</a:t>
            </a:r>
            <a:r>
              <a:rPr lang="en-US" sz="2200">
                <a:latin typeface="Helvetica Neue" charset="0"/>
              </a:rPr>
              <a:t>Accountants and Auditors</a:t>
            </a:r>
          </a:p>
          <a:p>
            <a:pPr>
              <a:tabLst>
                <a:tab pos="1143000" algn="r"/>
                <a:tab pos="1371600" algn="l"/>
              </a:tabLst>
            </a:pPr>
            <a:r>
              <a:rPr lang="en-US" sz="2200">
                <a:solidFill>
                  <a:srgbClr val="0004FF"/>
                </a:solidFill>
                <a:latin typeface="Helvetica Neue" charset="0"/>
              </a:rPr>
              <a:t>	$43,360 	</a:t>
            </a:r>
            <a:r>
              <a:rPr lang="en-US" sz="2200">
                <a:latin typeface="Helvetica Neue" charset="0"/>
              </a:rPr>
              <a:t>Securities, Commodities, and Financial Services Sales Agents</a:t>
            </a:r>
          </a:p>
          <a:p>
            <a:pPr>
              <a:tabLst>
                <a:tab pos="1143000" algn="r"/>
                <a:tab pos="1371600" algn="l"/>
              </a:tabLst>
            </a:pPr>
            <a:r>
              <a:rPr lang="en-US" sz="2200">
                <a:solidFill>
                  <a:srgbClr val="0004FF"/>
                </a:solidFill>
                <a:latin typeface="Helvetica Neue" charset="0"/>
              </a:rPr>
              <a:t>	$40,950 	</a:t>
            </a:r>
            <a:r>
              <a:rPr lang="en-US" sz="2200">
                <a:latin typeface="Helvetica Neue" charset="0"/>
              </a:rPr>
              <a:t>Financial Specialists, All Other</a:t>
            </a:r>
          </a:p>
          <a:p>
            <a:pPr>
              <a:tabLst>
                <a:tab pos="1143000" algn="r"/>
                <a:tab pos="1371600" algn="l"/>
              </a:tabLst>
            </a:pPr>
            <a:r>
              <a:rPr lang="en-US" sz="2200">
                <a:solidFill>
                  <a:srgbClr val="0004FF"/>
                </a:solidFill>
                <a:latin typeface="Helvetica Neue" charset="0"/>
              </a:rPr>
              <a:t>	$40,830 	</a:t>
            </a:r>
            <a:r>
              <a:rPr lang="en-US" sz="2200">
                <a:latin typeface="Helvetica Neue" charset="0"/>
              </a:rPr>
              <a:t>Environmental Scientists and Specialists, Including Health</a:t>
            </a:r>
          </a:p>
          <a:p>
            <a:pPr>
              <a:tabLst>
                <a:tab pos="1143000" algn="r"/>
                <a:tab pos="1371600" algn="l"/>
              </a:tabLst>
            </a:pPr>
            <a:r>
              <a:rPr lang="en-US" sz="2200">
                <a:solidFill>
                  <a:srgbClr val="0004FF"/>
                </a:solidFill>
                <a:latin typeface="Helvetica Neue" charset="0"/>
              </a:rPr>
              <a:t>	$40,790 	</a:t>
            </a:r>
            <a:r>
              <a:rPr lang="en-US" sz="2200">
                <a:latin typeface="Helvetica Neue" charset="0"/>
              </a:rPr>
              <a:t>Compensation, Benefits, and Job Analysis Specialists</a:t>
            </a:r>
          </a:p>
          <a:p>
            <a:pPr>
              <a:tabLst>
                <a:tab pos="1143000" algn="r"/>
                <a:tab pos="1371600" algn="l"/>
              </a:tabLst>
            </a:pPr>
            <a:r>
              <a:rPr lang="en-US" sz="2200">
                <a:solidFill>
                  <a:srgbClr val="0004FF"/>
                </a:solidFill>
                <a:latin typeface="Helvetica Neue" charset="0"/>
              </a:rPr>
              <a:t>	$39,040 	</a:t>
            </a:r>
            <a:r>
              <a:rPr lang="en-US" sz="2200">
                <a:latin typeface="Helvetica Neue" charset="0"/>
              </a:rPr>
              <a:t>Sales Representatives, Wholesale and Manufacturing, Technical and Scientific Products</a:t>
            </a:r>
          </a:p>
          <a:p>
            <a:pPr>
              <a:tabLst>
                <a:tab pos="1143000" algn="r"/>
                <a:tab pos="1371600" algn="l"/>
              </a:tabLst>
            </a:pPr>
            <a:r>
              <a:rPr lang="en-US" sz="2200">
                <a:solidFill>
                  <a:srgbClr val="0004FF"/>
                </a:solidFill>
                <a:latin typeface="Helvetica Neue" charset="0"/>
              </a:rPr>
              <a:t>	$38,140 	Training and Development Specialists</a:t>
            </a:r>
          </a:p>
          <a:p>
            <a:pPr>
              <a:tabLst>
                <a:tab pos="1143000" algn="r"/>
                <a:tab pos="1371600" algn="l"/>
              </a:tabLst>
            </a:pPr>
            <a:r>
              <a:rPr lang="en-US" sz="2200">
                <a:solidFill>
                  <a:srgbClr val="0004FF"/>
                </a:solidFill>
                <a:latin typeface="Helvetica Neue" charset="0"/>
              </a:rPr>
              <a:t>	$38,040 	Compliance Officers</a:t>
            </a:r>
          </a:p>
          <a:p>
            <a:pPr>
              <a:tabLst>
                <a:tab pos="1143000" algn="r"/>
                <a:tab pos="1371600" algn="l"/>
              </a:tabLst>
            </a:pPr>
            <a:r>
              <a:rPr lang="en-US" sz="2200">
                <a:solidFill>
                  <a:srgbClr val="0004FF"/>
                </a:solidFill>
                <a:latin typeface="Helvetica Neue" charset="0"/>
              </a:rPr>
              <a:t>	$37,160 	Cost Estimators</a:t>
            </a:r>
          </a:p>
          <a:p>
            <a:pPr>
              <a:tabLst>
                <a:tab pos="1143000" algn="r"/>
                <a:tab pos="1371600" algn="l"/>
              </a:tabLst>
            </a:pPr>
            <a:r>
              <a:rPr lang="en-US" sz="2200">
                <a:solidFill>
                  <a:srgbClr val="0004FF"/>
                </a:solidFill>
                <a:latin typeface="Helvetica Neue" charset="0"/>
              </a:rPr>
              <a:t>	$36,990 	Market Research Analysts and Marketing Specialists</a:t>
            </a:r>
          </a:p>
          <a:p>
            <a:pPr>
              <a:tabLst>
                <a:tab pos="1143000" algn="r"/>
                <a:tab pos="1371600" algn="l"/>
              </a:tabLst>
            </a:pPr>
            <a:r>
              <a:rPr lang="en-US" sz="2200">
                <a:solidFill>
                  <a:srgbClr val="0004FF"/>
                </a:solidFill>
                <a:latin typeface="Helvetica Neue" charset="0"/>
              </a:rPr>
              <a:t>	$36,230 	Personal Financial Advisors</a:t>
            </a:r>
          </a:p>
          <a:p>
            <a:pPr>
              <a:tabLst>
                <a:tab pos="1143000" algn="r"/>
                <a:tab pos="1371600" algn="l"/>
              </a:tabLst>
            </a:pPr>
            <a:r>
              <a:rPr lang="en-US" sz="2200">
                <a:solidFill>
                  <a:srgbClr val="0004FF"/>
                </a:solidFill>
                <a:latin typeface="Helvetica Neue" charset="0"/>
              </a:rPr>
              <a:t>	$35,500 	Public Relations Specialists</a:t>
            </a:r>
          </a:p>
          <a:p>
            <a:pPr>
              <a:tabLst>
                <a:tab pos="1143000" algn="r"/>
                <a:tab pos="1371600" algn="l"/>
              </a:tabLst>
            </a:pPr>
            <a:r>
              <a:rPr lang="en-US" sz="2200">
                <a:solidFill>
                  <a:srgbClr val="0004FF"/>
                </a:solidFill>
                <a:latin typeface="Helvetica Neue" charset="0"/>
              </a:rPr>
              <a:t>	$34,770 	Secondary School Teachers, Except Special and Career/Technical Education</a:t>
            </a:r>
          </a:p>
          <a:p>
            <a:pPr>
              <a:tabLst>
                <a:tab pos="1143000" algn="r"/>
                <a:tab pos="1371600" algn="l"/>
              </a:tabLst>
            </a:pPr>
            <a:r>
              <a:rPr lang="en-US" sz="2200">
                <a:solidFill>
                  <a:srgbClr val="0004FF"/>
                </a:solidFill>
                <a:latin typeface="Helvetica Neue" charset="0"/>
              </a:rPr>
              <a:t>	$34,060 	Special Education Teachers, Preschool, Kindergarten, and Elementary School</a:t>
            </a:r>
          </a:p>
          <a:p>
            <a:pPr>
              <a:tabLst>
                <a:tab pos="1143000" algn="r"/>
                <a:tab pos="1371600" algn="l"/>
              </a:tabLst>
            </a:pPr>
            <a:r>
              <a:rPr lang="en-US" sz="2200">
                <a:solidFill>
                  <a:srgbClr val="0004FF"/>
                </a:solidFill>
                <a:latin typeface="Helvetica Neue" charset="0"/>
              </a:rPr>
              <a:t>	$33,750 	Elementary School Teachers, Except Special Education</a:t>
            </a:r>
          </a:p>
          <a:p>
            <a:pPr>
              <a:tabLst>
                <a:tab pos="1143000" algn="r"/>
                <a:tab pos="1371600" algn="l"/>
              </a:tabLst>
            </a:pPr>
            <a:r>
              <a:rPr lang="en-US" sz="2200">
                <a:solidFill>
                  <a:srgbClr val="0004FF"/>
                </a:solidFill>
                <a:latin typeface="Helvetica Neue" charset="0"/>
              </a:rPr>
              <a:t>	$33,710 	Middle School Teachers, Except Special and Career/Technical Education</a:t>
            </a:r>
          </a:p>
          <a:p>
            <a:pPr>
              <a:tabLst>
                <a:tab pos="1143000" algn="r"/>
                <a:tab pos="1371600" algn="l"/>
              </a:tabLst>
            </a:pPr>
            <a:r>
              <a:rPr lang="en-US" sz="2200">
                <a:solidFill>
                  <a:srgbClr val="0004FF"/>
                </a:solidFill>
                <a:latin typeface="Helvetica Neue" charset="0"/>
              </a:rPr>
              <a:t>	$33,630 	Kindergarten Teachers, Except Special Education</a:t>
            </a:r>
          </a:p>
          <a:p>
            <a:pPr>
              <a:tabLst>
                <a:tab pos="1143000" algn="r"/>
                <a:tab pos="1371600" algn="l"/>
              </a:tabLst>
            </a:pPr>
            <a:r>
              <a:rPr lang="en-US" sz="2200">
                <a:solidFill>
                  <a:srgbClr val="0004FF"/>
                </a:solidFill>
                <a:latin typeface="Helvetica Neue" charset="0"/>
              </a:rPr>
              <a:t>	$33,380 	Mental Health and Substance Abuse Social Workers</a:t>
            </a:r>
          </a:p>
          <a:p>
            <a:pPr>
              <a:tabLst>
                <a:tab pos="1143000" algn="r"/>
                <a:tab pos="1371600" algn="l"/>
              </a:tabLst>
            </a:pPr>
            <a:r>
              <a:rPr lang="en-US" sz="2200">
                <a:solidFill>
                  <a:srgbClr val="0004FF"/>
                </a:solidFill>
                <a:latin typeface="Helvetica Neue" charset="0"/>
              </a:rPr>
              <a:t>	$32,890 	Child, Family, and School Social Workers</a:t>
            </a:r>
          </a:p>
          <a:p>
            <a:pPr>
              <a:tabLst>
                <a:tab pos="1143000" algn="r"/>
                <a:tab pos="1371600" algn="l"/>
              </a:tabLst>
            </a:pPr>
            <a:r>
              <a:rPr lang="en-US" sz="2200">
                <a:solidFill>
                  <a:srgbClr val="0004FF"/>
                </a:solidFill>
                <a:latin typeface="Helvetica Neue" charset="0"/>
              </a:rPr>
              <a:t>	$32,160 	Adult Basic and Secondary Education and Literacy Teachers and Instructors</a:t>
            </a:r>
          </a:p>
          <a:p>
            <a:pPr>
              <a:tabLst>
                <a:tab pos="1143000" algn="r"/>
                <a:tab pos="1371600" algn="l"/>
              </a:tabLst>
            </a:pPr>
            <a:r>
              <a:rPr lang="en-US" sz="2200">
                <a:solidFill>
                  <a:srgbClr val="0004FF"/>
                </a:solidFill>
                <a:latin typeface="Helvetica Neue" charset="0"/>
              </a:rPr>
              <a:t>	$28,300 	Clergy</a:t>
            </a:r>
          </a:p>
          <a:p>
            <a:pPr>
              <a:tabLst>
                <a:tab pos="1143000" algn="r"/>
                <a:tab pos="1371600" algn="l"/>
              </a:tabLst>
            </a:pPr>
            <a:r>
              <a:rPr lang="en-US" sz="2200">
                <a:solidFill>
                  <a:srgbClr val="0004FF"/>
                </a:solidFill>
                <a:latin typeface="Helvetica Neue" charset="0"/>
              </a:rPr>
              <a:t>	$28,100 	Graphic Designers</a:t>
            </a:r>
          </a:p>
          <a:p>
            <a:pPr>
              <a:tabLst>
                <a:tab pos="1143000" algn="r"/>
                <a:tab pos="1371600" algn="l"/>
              </a:tabLst>
            </a:pPr>
            <a:r>
              <a:rPr lang="en-US" sz="2200">
                <a:solidFill>
                  <a:srgbClr val="0004FF"/>
                </a:solidFill>
                <a:latin typeface="Helvetica Neue" charset="0"/>
              </a:rPr>
              <a:t>	$16,890 	Recreation Workers</a:t>
            </a:r>
          </a:p>
          <a:p>
            <a:pPr>
              <a:tabLst>
                <a:tab pos="1143000" algn="r"/>
                <a:tab pos="1371600" algn="l"/>
              </a:tabLst>
            </a:pPr>
            <a:endParaRPr lang="en-US" sz="2200">
              <a:latin typeface="Helvetica Neue" charset="0"/>
            </a:endParaRPr>
          </a:p>
        </p:txBody>
      </p:sp>
    </p:spTree>
  </p:cSld>
  <p:clrMapOvr>
    <a:masterClrMapping/>
  </p:clrMapOvr>
  <p:transition spd="med">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914400"/>
            <a:ext cx="7772400" cy="5029200"/>
          </a:xfrm>
        </p:spPr>
        <p:txBody>
          <a:bodyPr/>
          <a:lstStyle/>
          <a:p>
            <a:pPr>
              <a:lnSpc>
                <a:spcPct val="150000"/>
              </a:lnSpc>
              <a:defRPr/>
            </a:pPr>
            <a:r>
              <a:rPr lang="en-US" i="1" dirty="0">
                <a:effectLst>
                  <a:outerShdw blurRad="38100" dist="38100" dir="2700000" algn="tl">
                    <a:srgbClr val="DDDDDD"/>
                  </a:outerShdw>
                </a:effectLst>
                <a:latin typeface="Arial" charset="0"/>
                <a:ea typeface="ヒラギノ角ゴ Pro W3" charset="0"/>
                <a:cs typeface="ヒラギノ角ゴ Pro W3" charset="0"/>
              </a:rPr>
              <a:t>Surprises</a:t>
            </a:r>
            <a:br>
              <a:rPr lang="en-US" i="1" dirty="0">
                <a:effectLst>
                  <a:outerShdw blurRad="38100" dist="38100" dir="2700000" algn="tl">
                    <a:srgbClr val="DDDDDD"/>
                  </a:outerShdw>
                </a:effectLst>
                <a:latin typeface="Arial" charset="0"/>
                <a:ea typeface="ヒラギノ角ゴ Pro W3" charset="0"/>
                <a:cs typeface="ヒラギノ角ゴ Pro W3" charset="0"/>
              </a:rPr>
            </a:br>
            <a:r>
              <a:rPr lang="en-US" i="1" dirty="0">
                <a:effectLst>
                  <a:outerShdw blurRad="38100" dist="38100" dir="2700000" algn="tl">
                    <a:srgbClr val="DDDDDD"/>
                  </a:outerShdw>
                </a:effectLst>
                <a:latin typeface="Arial" charset="0"/>
                <a:ea typeface="ヒラギノ角ゴ Pro W3" charset="0"/>
                <a:cs typeface="ヒラギノ角ゴ Pro W3" charset="0"/>
              </a:rPr>
              <a:t>Future Demand</a:t>
            </a:r>
            <a:br>
              <a:rPr lang="en-US" i="1" dirty="0">
                <a:effectLst>
                  <a:outerShdw blurRad="38100" dist="38100" dir="2700000" algn="tl">
                    <a:srgbClr val="DDDDDD"/>
                  </a:outerShdw>
                </a:effectLst>
                <a:latin typeface="Arial" charset="0"/>
                <a:ea typeface="ヒラギノ角ゴ Pro W3" charset="0"/>
                <a:cs typeface="ヒラギノ角ゴ Pro W3" charset="0"/>
              </a:rPr>
            </a:br>
            <a:r>
              <a:rPr lang="en-US" i="1" dirty="0">
                <a:effectLst>
                  <a:outerShdw blurRad="38100" dist="38100" dir="2700000" algn="tl">
                    <a:srgbClr val="DDDDDD"/>
                  </a:outerShdw>
                </a:effectLst>
                <a:latin typeface="Arial" charset="0"/>
                <a:ea typeface="ヒラギノ角ゴ Pro W3" charset="0"/>
                <a:cs typeface="ヒラギノ角ゴ Pro W3" charset="0"/>
              </a:rPr>
              <a:t>Changing World</a:t>
            </a:r>
            <a:br>
              <a:rPr lang="en-US" i="1" dirty="0">
                <a:effectLst>
                  <a:outerShdw blurRad="38100" dist="38100" dir="2700000" algn="tl">
                    <a:srgbClr val="DDDDDD"/>
                  </a:outerShdw>
                </a:effectLst>
                <a:latin typeface="Arial" charset="0"/>
                <a:ea typeface="ヒラギノ角ゴ Pro W3" charset="0"/>
                <a:cs typeface="ヒラギノ角ゴ Pro W3" charset="0"/>
              </a:rPr>
            </a:br>
            <a:r>
              <a:rPr lang="en-US" i="1" dirty="0">
                <a:effectLst>
                  <a:outerShdw blurRad="38100" dist="38100" dir="2700000" algn="tl">
                    <a:srgbClr val="DDDDDD"/>
                  </a:outerShdw>
                </a:effectLst>
                <a:latin typeface="Arial" charset="0"/>
                <a:ea typeface="ヒラギノ角ゴ Pro W3" charset="0"/>
                <a:cs typeface="ヒラギノ角ゴ Pro W3" charset="0"/>
              </a:rPr>
              <a:t>New </a:t>
            </a:r>
            <a:r>
              <a:rPr lang="en-US" i="1" dirty="0" smtClean="0">
                <a:effectLst>
                  <a:outerShdw blurRad="38100" dist="38100" dir="2700000" algn="tl">
                    <a:srgbClr val="DDDDDD"/>
                  </a:outerShdw>
                </a:effectLst>
                <a:latin typeface="Arial" charset="0"/>
                <a:ea typeface="ヒラギノ角ゴ Pro W3" charset="0"/>
                <a:cs typeface="ヒラギノ角ゴ Pro W3" charset="0"/>
              </a:rPr>
              <a:t>Ideas</a:t>
            </a:r>
            <a:endParaRPr lang="en-US" i="1" dirty="0">
              <a:effectLst>
                <a:outerShdw blurRad="38100" dist="38100" dir="2700000" algn="tl">
                  <a:srgbClr val="DDDDDD"/>
                </a:outerShdw>
              </a:effectLst>
              <a:latin typeface="Arial" charset="0"/>
              <a:ea typeface="ヒラギノ角ゴ Pro W3" charset="0"/>
              <a:cs typeface="ヒラギノ角ゴ Pro W3" charset="0"/>
            </a:endParaRPr>
          </a:p>
        </p:txBody>
      </p:sp>
      <p:sp>
        <p:nvSpPr>
          <p:cNvPr id="61442" name="Subtitle 2"/>
          <p:cNvSpPr>
            <a:spLocks noGrp="1"/>
          </p:cNvSpPr>
          <p:nvPr>
            <p:ph type="subTitle" idx="1"/>
          </p:nvPr>
        </p:nvSpPr>
        <p:spPr>
          <a:xfrm>
            <a:off x="0" y="6172200"/>
            <a:ext cx="9144000" cy="685800"/>
          </a:xfrm>
        </p:spPr>
        <p:txBody>
          <a:bodyPr/>
          <a:lstStyle/>
          <a:p>
            <a:pPr eaLnBrk="1" hangingPunct="1">
              <a:defRPr/>
            </a:pPr>
            <a:r>
              <a:rPr lang="en-US" sz="3200" dirty="0" err="1"/>
              <a:t>www.ctpnc.org</a:t>
            </a:r>
            <a:r>
              <a:rPr lang="en-US" sz="3200" dirty="0"/>
              <a:t>/presentations</a:t>
            </a:r>
          </a:p>
        </p:txBody>
      </p:sp>
      <p:sp>
        <p:nvSpPr>
          <p:cNvPr id="5" name="Rounded Rectangle 4"/>
          <p:cNvSpPr>
            <a:spLocks noChangeArrowheads="1"/>
          </p:cNvSpPr>
          <p:nvPr/>
        </p:nvSpPr>
        <p:spPr bwMode="auto">
          <a:xfrm>
            <a:off x="1676400" y="2743200"/>
            <a:ext cx="5715000" cy="762000"/>
          </a:xfrm>
          <a:prstGeom prst="roundRect">
            <a:avLst>
              <a:gd name="adj" fmla="val 16667"/>
            </a:avLst>
          </a:prstGeom>
          <a:noFill/>
          <a:ln w="88900">
            <a:solidFill>
              <a:srgbClr val="FF00FF"/>
            </a:solidFill>
            <a:round/>
            <a:headEnd/>
            <a:tailEnd/>
          </a:ln>
          <a:effectLst>
            <a:outerShdw blurRad="50800" dist="38100" dir="2700000" algn="tl" rotWithShape="0">
              <a:srgbClr val="000000">
                <a:alpha val="39998"/>
              </a:srgbClr>
            </a:outerShdw>
          </a:effectLst>
        </p:spPr>
        <p:txBody>
          <a:bodyPr/>
          <a:lstStyle/>
          <a:p>
            <a:pPr>
              <a:defRPr/>
            </a:pPr>
            <a:endParaRPr lang="en-US">
              <a:latin typeface="Arial" pitchFamily="-112" charset="0"/>
              <a:ea typeface="ヒラギノ角ゴ Pro W3" pitchFamily="-112" charset="-128"/>
              <a:cs typeface="+mn-cs"/>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1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cdroessler\Documents\NCETA\2015\Spring Board Meeting - Janaury\My Presentation\delorean-external-harddrive-02-64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2362200"/>
            <a:ext cx="3381497" cy="207645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cdroessler\Documents\NCETA\2015\Spring Board Meeting - Janaury\My Presentation\glasse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521200"/>
            <a:ext cx="3505200" cy="23368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cdroessler\Documents\NCETA\2015\Spring Board Meeting - Janaury\My Presentation\hill-valley.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3402419" cy="2286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cdroessler\Documents\NCETA\2015\Spring Board Meeting - Janaury\My Presentation\fax.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27203" y="0"/>
            <a:ext cx="3605734" cy="1933575"/>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C:\Users\cdroessler\Documents\NCETA\2015\Spring Board Meeting - Janaury\My Presentation\we-also-dont-have-automatic-dog-walkers-to-take-sparky-for-a-stroll-around-the-block.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86400" y="0"/>
            <a:ext cx="4368800" cy="32766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Users\cdroessler\Documents\NCETA\2015\Spring Board Meeting - Janaury\My Presentation\tumblr_m13y12wUqk1qf7kwgo1_500.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81400" y="3239281"/>
            <a:ext cx="4524375" cy="3581400"/>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Users\cdroessler\Documents\NCETA\2015\Spring Board Meeting - Janaury\My Presentation\titla.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352800" y="1895475"/>
            <a:ext cx="2857500" cy="132397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cdroessler\Documents\NCETA\2015\Spring Board Meeting - Janaury\My Presentation\back-to-the-future-hoverboard.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356270" y="5029200"/>
            <a:ext cx="2787730" cy="182801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6898" name="Rectangle 2"/>
          <p:cNvSpPr>
            <a:spLocks noGrp="1" noChangeArrowheads="1"/>
          </p:cNvSpPr>
          <p:nvPr>
            <p:ph type="ctrTitle" idx="4294967295"/>
          </p:nvPr>
        </p:nvSpPr>
        <p:spPr>
          <a:xfrm>
            <a:off x="0" y="381000"/>
            <a:ext cx="9144000" cy="6248400"/>
          </a:xfrm>
        </p:spPr>
        <p:txBody>
          <a:bodyPr/>
          <a:lstStyle/>
          <a:p>
            <a:pPr eaLnBrk="1" hangingPunct="1">
              <a:lnSpc>
                <a:spcPct val="120000"/>
              </a:lnSpc>
              <a:defRPr/>
            </a:pPr>
            <a:r>
              <a:rPr lang="en-US" sz="4200" i="1" dirty="0">
                <a:effectLst>
                  <a:outerShdw blurRad="38100" dist="38100" dir="2700000" algn="tl">
                    <a:srgbClr val="DDDDDD"/>
                  </a:outerShdw>
                </a:effectLst>
                <a:latin typeface="Arial" charset="0"/>
                <a:ea typeface="ヒラギノ角ゴ Pro W3" charset="0"/>
                <a:cs typeface="ヒラギノ角ゴ Pro W3" charset="0"/>
              </a:rPr>
              <a:t>If we really want to prepare our students for successful careers, we need to know all we can about the rapidly changing job market.</a:t>
            </a:r>
            <a:br>
              <a:rPr lang="en-US" sz="4200" i="1" dirty="0">
                <a:effectLst>
                  <a:outerShdw blurRad="38100" dist="38100" dir="2700000" algn="tl">
                    <a:srgbClr val="DDDDDD"/>
                  </a:outerShdw>
                </a:effectLst>
                <a:latin typeface="Arial" charset="0"/>
                <a:ea typeface="ヒラギノ角ゴ Pro W3" charset="0"/>
                <a:cs typeface="ヒラギノ角ゴ Pro W3" charset="0"/>
              </a:rPr>
            </a:br>
            <a:endParaRPr lang="en-US" sz="4200" dirty="0">
              <a:effectLst>
                <a:outerShdw blurRad="38100" dist="38100" dir="2700000" algn="tl">
                  <a:srgbClr val="DDDDDD"/>
                </a:outerShdw>
              </a:effectLst>
              <a:latin typeface="Arial" charset="0"/>
              <a:ea typeface="ヒラギノ角ゴ Pro W3" charset="0"/>
              <a:cs typeface="ヒラギノ角ゴ Pro W3" charset="0"/>
            </a:endParaRPr>
          </a:p>
        </p:txBody>
      </p:sp>
      <p:sp>
        <p:nvSpPr>
          <p:cNvPr id="1616899" name="Text Box 3"/>
          <p:cNvSpPr txBox="1">
            <a:spLocks noChangeArrowheads="1"/>
          </p:cNvSpPr>
          <p:nvPr/>
        </p:nvSpPr>
        <p:spPr bwMode="auto">
          <a:xfrm>
            <a:off x="6042025" y="6324600"/>
            <a:ext cx="2720975" cy="304800"/>
          </a:xfrm>
          <a:prstGeom prst="rect">
            <a:avLst/>
          </a:prstGeom>
          <a:noFill/>
          <a:ln w="9525">
            <a:noFill/>
            <a:miter lim="800000"/>
            <a:headEnd/>
            <a:tailEnd/>
          </a:ln>
          <a:effectLst/>
        </p:spPr>
        <p:txBody>
          <a:bodyPr>
            <a:spAutoFit/>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spcBef>
                <a:spcPct val="50000"/>
              </a:spcBef>
              <a:defRPr/>
            </a:pPr>
            <a:r>
              <a:rPr lang="en-US" sz="1400" b="1" dirty="0" smtClean="0">
                <a:effectLst>
                  <a:outerShdw blurRad="38100" dist="38100" dir="2700000" algn="tl">
                    <a:srgbClr val="DDDDDD"/>
                  </a:outerShdw>
                </a:effectLst>
                <a:latin typeface="Helvetica Neue" charset="0"/>
              </a:rPr>
              <a:t>Emil Barnabas</a:t>
            </a:r>
            <a:endParaRPr lang="en-US" sz="1400" b="1" dirty="0">
              <a:effectLst>
                <a:outerShdw blurRad="38100" dist="38100" dir="2700000" algn="tl">
                  <a:srgbClr val="DDDDDD"/>
                </a:outerShdw>
              </a:effectLst>
              <a:latin typeface="Helvetica Neue" charset="0"/>
            </a:endParaRPr>
          </a:p>
        </p:txBody>
      </p:sp>
    </p:spTree>
    <p:extLst>
      <p:ext uri="{BB962C8B-B14F-4D97-AF65-F5344CB8AC3E}">
        <p14:creationId xmlns:p14="http://schemas.microsoft.com/office/powerpoint/2010/main" val="3880343758"/>
      </p:ext>
    </p:extLst>
  </p:cSld>
  <p:clrMapOvr>
    <a:masterClrMapping/>
  </p:clrMapOvr>
  <p:transition spd="med">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70786" name="Rectangle 2"/>
          <p:cNvSpPr>
            <a:spLocks noGrp="1" noChangeArrowheads="1"/>
          </p:cNvSpPr>
          <p:nvPr>
            <p:ph type="title" idx="4294967295"/>
          </p:nvPr>
        </p:nvSpPr>
        <p:spPr>
          <a:xfrm>
            <a:off x="228600" y="533400"/>
            <a:ext cx="8686800" cy="1143000"/>
          </a:xfrm>
        </p:spPr>
        <p:txBody>
          <a:bodyPr/>
          <a:lstStyle/>
          <a:p>
            <a:pPr eaLnBrk="1" hangingPunct="1">
              <a:defRPr/>
            </a:pPr>
            <a:r>
              <a:rPr lang="en-US" i="1" dirty="0">
                <a:effectLst>
                  <a:outerShdw blurRad="38100" dist="38100" dir="2700000" algn="tl">
                    <a:srgbClr val="DDDDDD"/>
                  </a:outerShdw>
                </a:effectLst>
                <a:latin typeface="Arial" charset="0"/>
                <a:ea typeface="ヒラギノ角ゴ Pro W3" charset="0"/>
                <a:cs typeface="ヒラギノ角ゴ Pro W3" charset="0"/>
              </a:rPr>
              <a:t>Fastest Growing </a:t>
            </a:r>
            <a:r>
              <a:rPr lang="en-US" i="1" dirty="0" smtClean="0">
                <a:effectLst>
                  <a:outerShdw blurRad="38100" dist="38100" dir="2700000" algn="tl">
                    <a:srgbClr val="DDDDDD"/>
                  </a:outerShdw>
                </a:effectLst>
                <a:latin typeface="Arial" charset="0"/>
                <a:ea typeface="ヒラギノ角ゴ Pro W3" charset="0"/>
                <a:cs typeface="ヒラギノ角ゴ Pro W3" charset="0"/>
              </a:rPr>
              <a:t>Occupations </a:t>
            </a:r>
            <a:r>
              <a:rPr lang="en-US" i="1" dirty="0">
                <a:effectLst>
                  <a:outerShdw blurRad="38100" dist="38100" dir="2700000" algn="tl">
                    <a:srgbClr val="DDDDDD"/>
                  </a:outerShdw>
                </a:effectLst>
                <a:latin typeface="Arial" charset="0"/>
                <a:ea typeface="ヒラギノ角ゴ Pro W3" charset="0"/>
                <a:cs typeface="ヒラギノ角ゴ Pro W3" charset="0"/>
              </a:rPr>
              <a:t>in </a:t>
            </a:r>
            <a:r>
              <a:rPr lang="en-US" i="1" dirty="0" smtClean="0">
                <a:effectLst>
                  <a:outerShdw blurRad="38100" dist="38100" dir="2700000" algn="tl">
                    <a:srgbClr val="DDDDDD"/>
                  </a:outerShdw>
                </a:effectLst>
                <a:latin typeface="Arial" charset="0"/>
                <a:ea typeface="ヒラギノ角ゴ Pro W3" charset="0"/>
                <a:cs typeface="ヒラギノ角ゴ Pro W3" charset="0"/>
              </a:rPr>
              <a:t>NC</a:t>
            </a:r>
            <a:r>
              <a:rPr lang="en-US" i="1" dirty="0">
                <a:effectLst>
                  <a:outerShdw blurRad="38100" dist="38100" dir="2700000" algn="tl">
                    <a:srgbClr val="DDDDDD"/>
                  </a:outerShdw>
                </a:effectLst>
                <a:latin typeface="Arial" charset="0"/>
                <a:ea typeface="ヒラギノ角ゴ Pro W3" charset="0"/>
                <a:cs typeface="ヒラギノ角ゴ Pro W3" charset="0"/>
              </a:rPr>
              <a:t/>
            </a:r>
            <a:br>
              <a:rPr lang="en-US" i="1" dirty="0">
                <a:effectLst>
                  <a:outerShdw blurRad="38100" dist="38100" dir="2700000" algn="tl">
                    <a:srgbClr val="DDDDDD"/>
                  </a:outerShdw>
                </a:effectLst>
                <a:latin typeface="Arial" charset="0"/>
                <a:ea typeface="ヒラギノ角ゴ Pro W3" charset="0"/>
                <a:cs typeface="ヒラギノ角ゴ Pro W3" charset="0"/>
              </a:rPr>
            </a:br>
            <a:r>
              <a:rPr lang="en-US" sz="3200" i="1" dirty="0">
                <a:effectLst>
                  <a:outerShdw blurRad="38100" dist="38100" dir="2700000" algn="tl">
                    <a:srgbClr val="DDDDDD"/>
                  </a:outerShdw>
                </a:effectLst>
                <a:latin typeface="Arial" charset="0"/>
                <a:ea typeface="ヒラギノ角ゴ Pro W3" charset="0"/>
                <a:cs typeface="ヒラギノ角ゴ Pro W3" charset="0"/>
              </a:rPr>
              <a:t>Requiring Postsecondary Education</a:t>
            </a:r>
            <a:r>
              <a:rPr lang="en-US" i="1" dirty="0">
                <a:effectLst>
                  <a:outerShdw blurRad="38100" dist="38100" dir="2700000" algn="tl">
                    <a:srgbClr val="DDDDDD"/>
                  </a:outerShdw>
                </a:effectLst>
                <a:latin typeface="Arial" charset="0"/>
                <a:ea typeface="ヒラギノ角ゴ Pro W3" charset="0"/>
                <a:cs typeface="ヒラギノ角ゴ Pro W3" charset="0"/>
              </a:rPr>
              <a:t/>
            </a:r>
            <a:br>
              <a:rPr lang="en-US" i="1" dirty="0">
                <a:effectLst>
                  <a:outerShdw blurRad="38100" dist="38100" dir="2700000" algn="tl">
                    <a:srgbClr val="DDDDDD"/>
                  </a:outerShdw>
                </a:effectLst>
                <a:latin typeface="Arial" charset="0"/>
                <a:ea typeface="ヒラギノ角ゴ Pro W3" charset="0"/>
                <a:cs typeface="ヒラギノ角ゴ Pro W3" charset="0"/>
              </a:rPr>
            </a:br>
            <a:r>
              <a:rPr lang="en-US" sz="1900" i="1" dirty="0">
                <a:solidFill>
                  <a:schemeClr val="tx1"/>
                </a:solidFill>
                <a:effectLst>
                  <a:outerShdw blurRad="38100" dist="38100" dir="2700000" algn="tl">
                    <a:srgbClr val="DDDDDD"/>
                  </a:outerShdw>
                </a:effectLst>
                <a:latin typeface="Arial" charset="0"/>
                <a:ea typeface="ヒラギノ角ゴ Pro W3" charset="0"/>
                <a:cs typeface="ヒラギノ角ゴ Pro W3" charset="0"/>
              </a:rPr>
              <a:t>(Total Change in Positions Projected from 2010 - 2020)</a:t>
            </a:r>
            <a:br>
              <a:rPr lang="en-US" sz="1900" i="1" dirty="0">
                <a:solidFill>
                  <a:schemeClr val="tx1"/>
                </a:solidFill>
                <a:effectLst>
                  <a:outerShdw blurRad="38100" dist="38100" dir="2700000" algn="tl">
                    <a:srgbClr val="DDDDDD"/>
                  </a:outerShdw>
                </a:effectLst>
                <a:latin typeface="Arial" charset="0"/>
                <a:ea typeface="ヒラギノ角ゴ Pro W3" charset="0"/>
                <a:cs typeface="ヒラギノ角ゴ Pro W3" charset="0"/>
              </a:rPr>
            </a:br>
            <a:endParaRPr lang="en-US" sz="1900" i="1" dirty="0">
              <a:solidFill>
                <a:schemeClr val="tx1"/>
              </a:solidFill>
              <a:effectLst>
                <a:outerShdw blurRad="38100" dist="38100" dir="2700000" algn="tl">
                  <a:srgbClr val="DDDDDD"/>
                </a:outerShdw>
              </a:effectLst>
              <a:latin typeface="Arial" charset="0"/>
              <a:ea typeface="ヒラギノ角ゴ Pro W3" charset="0"/>
              <a:cs typeface="ヒラギノ角ゴ Pro W3" charset="0"/>
            </a:endParaRPr>
          </a:p>
        </p:txBody>
      </p:sp>
      <p:sp>
        <p:nvSpPr>
          <p:cNvPr id="65538" name="Rectangle 3"/>
          <p:cNvSpPr>
            <a:spLocks noGrp="1" noChangeArrowheads="1"/>
          </p:cNvSpPr>
          <p:nvPr>
            <p:ph type="body" idx="4294967295"/>
          </p:nvPr>
        </p:nvSpPr>
        <p:spPr>
          <a:xfrm>
            <a:off x="-228600" y="1676400"/>
            <a:ext cx="12039600" cy="4419600"/>
          </a:xfrm>
        </p:spPr>
        <p:txBody>
          <a:bodyPr/>
          <a:lstStyle/>
          <a:p>
            <a:pPr marL="2060575" indent="-2060575">
              <a:lnSpc>
                <a:spcPct val="90000"/>
              </a:lnSpc>
              <a:buFontTx/>
              <a:buNone/>
              <a:tabLst>
                <a:tab pos="1320800" algn="r"/>
                <a:tab pos="1541463" algn="l"/>
              </a:tabLst>
            </a:pPr>
            <a:r>
              <a:rPr lang="en-US" sz="2200" dirty="0">
                <a:solidFill>
                  <a:srgbClr val="0004FF"/>
                </a:solidFill>
                <a:latin typeface="Arial" charset="0"/>
                <a:ea typeface="ヒラギノ角ゴ Pro W3" charset="0"/>
                <a:cs typeface="ヒラギノ角ゴ Pro W3" charset="0"/>
              </a:rPr>
              <a:t>	</a:t>
            </a:r>
            <a:r>
              <a:rPr lang="en-US" sz="2200" dirty="0" smtClean="0">
                <a:solidFill>
                  <a:srgbClr val="0004FF"/>
                </a:solidFill>
                <a:latin typeface="Arial" charset="0"/>
                <a:ea typeface="ヒラギノ角ゴ Pro W3" charset="0"/>
                <a:cs typeface="ヒラギノ角ゴ Pro W3" charset="0"/>
              </a:rPr>
              <a:t>17,250</a:t>
            </a:r>
            <a:r>
              <a:rPr lang="en-US" sz="2200" dirty="0">
                <a:solidFill>
                  <a:srgbClr val="0004FF"/>
                </a:solidFill>
                <a:latin typeface="Arial" charset="0"/>
                <a:ea typeface="ヒラギノ角ゴ Pro W3" charset="0"/>
                <a:cs typeface="ヒラギノ角ゴ Pro W3" charset="0"/>
              </a:rPr>
              <a:t>	Registered Nurses</a:t>
            </a:r>
          </a:p>
          <a:p>
            <a:pPr marL="2060575" indent="-2060575">
              <a:lnSpc>
                <a:spcPct val="90000"/>
              </a:lnSpc>
              <a:buFontTx/>
              <a:buNone/>
              <a:tabLst>
                <a:tab pos="1320800" algn="r"/>
                <a:tab pos="1541463" algn="l"/>
              </a:tabLst>
            </a:pPr>
            <a:r>
              <a:rPr lang="en-US" sz="2200" dirty="0">
                <a:solidFill>
                  <a:srgbClr val="0004FF"/>
                </a:solidFill>
                <a:latin typeface="Arial" charset="0"/>
                <a:ea typeface="ヒラギノ角ゴ Pro W3" charset="0"/>
                <a:cs typeface="ヒラギノ角ゴ Pro W3" charset="0"/>
              </a:rPr>
              <a:t>	</a:t>
            </a:r>
            <a:r>
              <a:rPr lang="en-US" sz="2200" dirty="0" smtClean="0">
                <a:solidFill>
                  <a:srgbClr val="0004FF"/>
                </a:solidFill>
                <a:latin typeface="Arial" charset="0"/>
                <a:ea typeface="ヒラギノ角ゴ Pro W3" charset="0"/>
                <a:cs typeface="ヒラギノ角ゴ Pro W3" charset="0"/>
              </a:rPr>
              <a:t>9,930</a:t>
            </a:r>
            <a:r>
              <a:rPr lang="en-US" sz="2200" dirty="0">
                <a:solidFill>
                  <a:srgbClr val="0004FF"/>
                </a:solidFill>
                <a:latin typeface="Arial" charset="0"/>
                <a:ea typeface="ヒラギノ角ゴ Pro W3" charset="0"/>
                <a:cs typeface="ヒラギノ角ゴ Pro W3" charset="0"/>
              </a:rPr>
              <a:t>	Postsecondary Teachers</a:t>
            </a:r>
          </a:p>
          <a:p>
            <a:pPr marL="2060575" indent="-2060575">
              <a:lnSpc>
                <a:spcPct val="90000"/>
              </a:lnSpc>
              <a:buFontTx/>
              <a:buNone/>
              <a:tabLst>
                <a:tab pos="1320800" algn="r"/>
                <a:tab pos="1541463" algn="l"/>
              </a:tabLst>
            </a:pPr>
            <a:r>
              <a:rPr lang="en-US" sz="2200" dirty="0">
                <a:solidFill>
                  <a:srgbClr val="0004FF"/>
                </a:solidFill>
                <a:latin typeface="Arial" charset="0"/>
                <a:ea typeface="ヒラギノ角ゴ Pro W3" charset="0"/>
                <a:cs typeface="ヒラギノ角ゴ Pro W3" charset="0"/>
              </a:rPr>
              <a:t>	</a:t>
            </a:r>
            <a:r>
              <a:rPr lang="en-US" sz="2200" dirty="0" smtClean="0">
                <a:solidFill>
                  <a:srgbClr val="0004FF"/>
                </a:solidFill>
                <a:latin typeface="Arial" charset="0"/>
                <a:ea typeface="ヒラギノ角ゴ Pro W3" charset="0"/>
                <a:cs typeface="ヒラギノ角ゴ Pro W3" charset="0"/>
              </a:rPr>
              <a:t>8,640</a:t>
            </a:r>
            <a:r>
              <a:rPr lang="en-US" sz="2200" dirty="0">
                <a:solidFill>
                  <a:srgbClr val="0004FF"/>
                </a:solidFill>
                <a:latin typeface="Arial" charset="0"/>
                <a:ea typeface="ヒラギノ角ゴ Pro W3" charset="0"/>
                <a:cs typeface="ヒラギノ角ゴ Pro W3" charset="0"/>
              </a:rPr>
              <a:t>	Elementary School Teachers, Except Special Education</a:t>
            </a:r>
          </a:p>
          <a:p>
            <a:pPr marL="2060575" indent="-2060575">
              <a:lnSpc>
                <a:spcPct val="90000"/>
              </a:lnSpc>
              <a:buFontTx/>
              <a:buNone/>
              <a:tabLst>
                <a:tab pos="1320800" algn="r"/>
                <a:tab pos="1541463" algn="l"/>
              </a:tabLst>
            </a:pPr>
            <a:r>
              <a:rPr lang="en-US" sz="2200" dirty="0">
                <a:solidFill>
                  <a:srgbClr val="0004FF"/>
                </a:solidFill>
                <a:latin typeface="Arial" charset="0"/>
                <a:ea typeface="ヒラギノ角ゴ Pro W3" charset="0"/>
                <a:cs typeface="ヒラギノ角ゴ Pro W3" charset="0"/>
              </a:rPr>
              <a:t>	</a:t>
            </a:r>
            <a:r>
              <a:rPr lang="en-US" sz="2200" dirty="0" smtClean="0">
                <a:solidFill>
                  <a:srgbClr val="0004FF"/>
                </a:solidFill>
                <a:latin typeface="Arial" charset="0"/>
                <a:ea typeface="ヒラギノ角ゴ Pro W3" charset="0"/>
                <a:cs typeface="ヒラギノ角ゴ Pro W3" charset="0"/>
              </a:rPr>
              <a:t>4,400</a:t>
            </a:r>
            <a:r>
              <a:rPr lang="en-US" sz="2200" dirty="0">
                <a:solidFill>
                  <a:srgbClr val="0004FF"/>
                </a:solidFill>
                <a:latin typeface="Arial" charset="0"/>
                <a:ea typeface="ヒラギノ角ゴ Pro W3" charset="0"/>
                <a:cs typeface="ヒラギノ角ゴ Pro W3" charset="0"/>
              </a:rPr>
              <a:t>	Accountants and Auditors</a:t>
            </a:r>
          </a:p>
          <a:p>
            <a:pPr marL="2060575" indent="-2060575">
              <a:lnSpc>
                <a:spcPct val="90000"/>
              </a:lnSpc>
              <a:buFontTx/>
              <a:buNone/>
              <a:tabLst>
                <a:tab pos="1320800" algn="r"/>
                <a:tab pos="1541463" algn="l"/>
              </a:tabLst>
            </a:pPr>
            <a:r>
              <a:rPr lang="en-US" sz="2200" dirty="0">
                <a:solidFill>
                  <a:srgbClr val="0004FF"/>
                </a:solidFill>
                <a:latin typeface="Arial" charset="0"/>
                <a:ea typeface="ヒラギノ角ゴ Pro W3" charset="0"/>
                <a:cs typeface="ヒラギノ角ゴ Pro W3" charset="0"/>
              </a:rPr>
              <a:t>	</a:t>
            </a:r>
            <a:r>
              <a:rPr lang="en-US" sz="2200" dirty="0" smtClean="0">
                <a:solidFill>
                  <a:srgbClr val="0004FF"/>
                </a:solidFill>
                <a:latin typeface="Arial" charset="0"/>
                <a:ea typeface="ヒラギノ角ゴ Pro W3" charset="0"/>
                <a:cs typeface="ヒラギノ角ゴ Pro W3" charset="0"/>
              </a:rPr>
              <a:t>4,160</a:t>
            </a:r>
            <a:r>
              <a:rPr lang="en-US" sz="2200" dirty="0">
                <a:solidFill>
                  <a:srgbClr val="0004FF"/>
                </a:solidFill>
                <a:latin typeface="Arial" charset="0"/>
                <a:ea typeface="ヒラギノ角ゴ Pro W3" charset="0"/>
                <a:cs typeface="ヒラギノ角ゴ Pro W3" charset="0"/>
              </a:rPr>
              <a:t>	Middle School Teachers, Except Special and Career/Technical Education</a:t>
            </a:r>
          </a:p>
          <a:p>
            <a:pPr marL="2060575" indent="-2060575">
              <a:lnSpc>
                <a:spcPct val="90000"/>
              </a:lnSpc>
              <a:buFontTx/>
              <a:buNone/>
              <a:tabLst>
                <a:tab pos="1320800" algn="r"/>
                <a:tab pos="1541463" algn="l"/>
              </a:tabLst>
            </a:pPr>
            <a:r>
              <a:rPr lang="en-US" sz="2200" dirty="0">
                <a:solidFill>
                  <a:srgbClr val="0004FF"/>
                </a:solidFill>
                <a:latin typeface="Arial" charset="0"/>
                <a:ea typeface="ヒラギノ角ゴ Pro W3" charset="0"/>
                <a:cs typeface="ヒラギノ角ゴ Pro W3" charset="0"/>
              </a:rPr>
              <a:t>	</a:t>
            </a:r>
            <a:r>
              <a:rPr lang="en-US" sz="2200" dirty="0" smtClean="0">
                <a:solidFill>
                  <a:srgbClr val="0004FF"/>
                </a:solidFill>
                <a:latin typeface="Arial" charset="0"/>
                <a:ea typeface="ヒラギノ角ゴ Pro W3" charset="0"/>
                <a:cs typeface="ヒラギノ角ゴ Pro W3" charset="0"/>
              </a:rPr>
              <a:t>3,870</a:t>
            </a:r>
            <a:r>
              <a:rPr lang="en-US" sz="2200" dirty="0">
                <a:solidFill>
                  <a:srgbClr val="0004FF"/>
                </a:solidFill>
                <a:latin typeface="Arial" charset="0"/>
                <a:ea typeface="ヒラギノ角ゴ Pro W3" charset="0"/>
                <a:cs typeface="ヒラギノ角ゴ Pro W3" charset="0"/>
              </a:rPr>
              <a:t>	Teachers and Instructors, All Other</a:t>
            </a:r>
          </a:p>
          <a:p>
            <a:pPr marL="2060575" indent="-2060575">
              <a:lnSpc>
                <a:spcPct val="90000"/>
              </a:lnSpc>
              <a:buFontTx/>
              <a:buNone/>
              <a:tabLst>
                <a:tab pos="1320800" algn="r"/>
                <a:tab pos="1541463" algn="l"/>
              </a:tabLst>
            </a:pPr>
            <a:r>
              <a:rPr lang="en-US" sz="2200" dirty="0">
                <a:solidFill>
                  <a:srgbClr val="0004FF"/>
                </a:solidFill>
                <a:latin typeface="Arial" charset="0"/>
                <a:ea typeface="ヒラギノ角ゴ Pro W3" charset="0"/>
                <a:cs typeface="ヒラギノ角ゴ Pro W3" charset="0"/>
              </a:rPr>
              <a:t>	</a:t>
            </a:r>
            <a:r>
              <a:rPr lang="en-US" sz="2200" dirty="0" smtClean="0">
                <a:solidFill>
                  <a:srgbClr val="0004FF"/>
                </a:solidFill>
                <a:latin typeface="Arial" charset="0"/>
                <a:ea typeface="ヒラギノ角ゴ Pro W3" charset="0"/>
                <a:cs typeface="ヒラギノ角ゴ Pro W3" charset="0"/>
              </a:rPr>
              <a:t>3,830</a:t>
            </a:r>
            <a:r>
              <a:rPr lang="en-US" sz="2200" dirty="0">
                <a:solidFill>
                  <a:srgbClr val="0004FF"/>
                </a:solidFill>
                <a:latin typeface="Arial" charset="0"/>
                <a:ea typeface="ヒラギノ角ゴ Pro W3" charset="0"/>
                <a:cs typeface="ヒラギノ角ゴ Pro W3" charset="0"/>
              </a:rPr>
              <a:t>	Market Research Analysts and Marketing Specialists</a:t>
            </a:r>
          </a:p>
          <a:p>
            <a:pPr marL="2060575" indent="-2060575">
              <a:lnSpc>
                <a:spcPct val="90000"/>
              </a:lnSpc>
              <a:buFontTx/>
              <a:buNone/>
              <a:tabLst>
                <a:tab pos="1320800" algn="r"/>
                <a:tab pos="1541463" algn="l"/>
              </a:tabLst>
            </a:pPr>
            <a:r>
              <a:rPr lang="en-US" sz="2200" dirty="0">
                <a:solidFill>
                  <a:srgbClr val="0004FF"/>
                </a:solidFill>
                <a:latin typeface="Arial" charset="0"/>
                <a:ea typeface="ヒラギノ角ゴ Pro W3" charset="0"/>
                <a:cs typeface="ヒラギノ角ゴ Pro W3" charset="0"/>
              </a:rPr>
              <a:t>	</a:t>
            </a:r>
            <a:r>
              <a:rPr lang="en-US" sz="2200" dirty="0" smtClean="0">
                <a:solidFill>
                  <a:srgbClr val="0004FF"/>
                </a:solidFill>
                <a:latin typeface="Arial" charset="0"/>
                <a:ea typeface="ヒラギノ角ゴ Pro W3" charset="0"/>
                <a:cs typeface="ヒラギノ角ゴ Pro W3" charset="0"/>
              </a:rPr>
              <a:t>3,730</a:t>
            </a:r>
            <a:r>
              <a:rPr lang="en-US" sz="2200" dirty="0">
                <a:solidFill>
                  <a:srgbClr val="0004FF"/>
                </a:solidFill>
                <a:latin typeface="Arial" charset="0"/>
                <a:ea typeface="ヒラギノ角ゴ Pro W3" charset="0"/>
                <a:cs typeface="ヒラギノ角ゴ Pro W3" charset="0"/>
              </a:rPr>
              <a:t>	Business Operations Specialists, All Other</a:t>
            </a:r>
          </a:p>
          <a:p>
            <a:pPr marL="2060575" indent="-2060575">
              <a:lnSpc>
                <a:spcPct val="90000"/>
              </a:lnSpc>
              <a:buFontTx/>
              <a:buNone/>
              <a:tabLst>
                <a:tab pos="1320800" algn="r"/>
                <a:tab pos="1541463" algn="l"/>
              </a:tabLst>
            </a:pPr>
            <a:r>
              <a:rPr lang="en-US" sz="2200" dirty="0">
                <a:solidFill>
                  <a:srgbClr val="0004FF"/>
                </a:solidFill>
                <a:latin typeface="Arial" charset="0"/>
                <a:ea typeface="ヒラギノ角ゴ Pro W3" charset="0"/>
                <a:cs typeface="ヒラギノ角ゴ Pro W3" charset="0"/>
              </a:rPr>
              <a:t>	</a:t>
            </a:r>
            <a:r>
              <a:rPr lang="en-US" sz="2200" dirty="0" smtClean="0">
                <a:solidFill>
                  <a:srgbClr val="0004FF"/>
                </a:solidFill>
                <a:latin typeface="Arial" charset="0"/>
                <a:ea typeface="ヒラギノ角ゴ Pro W3" charset="0"/>
                <a:cs typeface="ヒラギノ角ゴ Pro W3" charset="0"/>
              </a:rPr>
              <a:t>3,360</a:t>
            </a:r>
            <a:r>
              <a:rPr lang="en-US" sz="2200" dirty="0">
                <a:solidFill>
                  <a:srgbClr val="0004FF"/>
                </a:solidFill>
                <a:latin typeface="Arial" charset="0"/>
                <a:ea typeface="ヒラギノ角ゴ Pro W3" charset="0"/>
                <a:cs typeface="ヒラギノ角ゴ Pro W3" charset="0"/>
              </a:rPr>
              <a:t>	</a:t>
            </a:r>
            <a:r>
              <a:rPr lang="en-US" sz="2200" dirty="0" err="1">
                <a:solidFill>
                  <a:srgbClr val="0004FF"/>
                </a:solidFill>
                <a:latin typeface="Arial" charset="0"/>
                <a:ea typeface="ヒラギノ角ゴ Pro W3" charset="0"/>
                <a:cs typeface="ヒラギノ角ゴ Pro W3" charset="0"/>
              </a:rPr>
              <a:t>Physicans</a:t>
            </a:r>
            <a:r>
              <a:rPr lang="en-US" sz="2200" dirty="0">
                <a:solidFill>
                  <a:srgbClr val="0004FF"/>
                </a:solidFill>
                <a:latin typeface="Arial" charset="0"/>
                <a:ea typeface="ヒラギノ角ゴ Pro W3" charset="0"/>
                <a:cs typeface="ヒラギノ角ゴ Pro W3" charset="0"/>
              </a:rPr>
              <a:t> and Surgeons</a:t>
            </a:r>
          </a:p>
          <a:p>
            <a:pPr marL="2060575" indent="-2060575">
              <a:lnSpc>
                <a:spcPct val="90000"/>
              </a:lnSpc>
              <a:buFontTx/>
              <a:buNone/>
              <a:tabLst>
                <a:tab pos="1320800" algn="r"/>
                <a:tab pos="1541463" algn="l"/>
              </a:tabLst>
            </a:pPr>
            <a:r>
              <a:rPr lang="en-US" sz="2200" dirty="0">
                <a:solidFill>
                  <a:srgbClr val="0004FF"/>
                </a:solidFill>
                <a:latin typeface="Arial" charset="0"/>
                <a:ea typeface="ヒラギノ角ゴ Pro W3" charset="0"/>
                <a:cs typeface="ヒラギノ角ゴ Pro W3" charset="0"/>
              </a:rPr>
              <a:t>	</a:t>
            </a:r>
            <a:r>
              <a:rPr lang="en-US" sz="2200" dirty="0" smtClean="0">
                <a:solidFill>
                  <a:srgbClr val="0004FF"/>
                </a:solidFill>
                <a:latin typeface="Arial" charset="0"/>
                <a:ea typeface="ヒラギノ角ゴ Pro W3" charset="0"/>
                <a:cs typeface="ヒラギノ角ゴ Pro W3" charset="0"/>
              </a:rPr>
              <a:t>3,240</a:t>
            </a:r>
            <a:r>
              <a:rPr lang="en-US" sz="2200" dirty="0">
                <a:solidFill>
                  <a:srgbClr val="0004FF"/>
                </a:solidFill>
                <a:latin typeface="Arial" charset="0"/>
                <a:ea typeface="ヒラギノ角ゴ Pro W3" charset="0"/>
                <a:cs typeface="ヒラギノ角ゴ Pro W3" charset="0"/>
              </a:rPr>
              <a:t>	Secondary School Teachers, Except Special and Career/Technical Education</a:t>
            </a:r>
          </a:p>
          <a:p>
            <a:pPr marL="2060575" indent="-2060575">
              <a:lnSpc>
                <a:spcPct val="90000"/>
              </a:lnSpc>
              <a:buFontTx/>
              <a:buNone/>
              <a:tabLst>
                <a:tab pos="1320800" algn="r"/>
                <a:tab pos="1541463" algn="l"/>
              </a:tabLst>
            </a:pPr>
            <a:r>
              <a:rPr lang="en-US" sz="2200" dirty="0">
                <a:solidFill>
                  <a:srgbClr val="0004FF"/>
                </a:solidFill>
                <a:latin typeface="Arial" charset="0"/>
                <a:ea typeface="ヒラギノ角ゴ Pro W3" charset="0"/>
                <a:cs typeface="ヒラギノ角ゴ Pro W3" charset="0"/>
              </a:rPr>
              <a:t>	</a:t>
            </a:r>
            <a:r>
              <a:rPr lang="en-US" sz="2200" dirty="0" smtClean="0">
                <a:solidFill>
                  <a:srgbClr val="0004FF"/>
                </a:solidFill>
                <a:latin typeface="Arial" charset="0"/>
                <a:ea typeface="ヒラギノ角ゴ Pro W3" charset="0"/>
                <a:cs typeface="ヒラギノ角ゴ Pro W3" charset="0"/>
              </a:rPr>
              <a:t>3,100</a:t>
            </a:r>
            <a:r>
              <a:rPr lang="en-US" sz="2200" dirty="0">
                <a:solidFill>
                  <a:srgbClr val="0004FF"/>
                </a:solidFill>
                <a:latin typeface="Arial" charset="0"/>
                <a:ea typeface="ヒラギノ角ゴ Pro W3" charset="0"/>
                <a:cs typeface="ヒラギノ角ゴ Pro W3" charset="0"/>
              </a:rPr>
              <a:t>	Police and Sheriff's Patrol Officers</a:t>
            </a:r>
          </a:p>
          <a:p>
            <a:pPr marL="2060575" indent="-2060575">
              <a:lnSpc>
                <a:spcPct val="90000"/>
              </a:lnSpc>
              <a:buFontTx/>
              <a:buNone/>
              <a:tabLst>
                <a:tab pos="1320800" algn="r"/>
                <a:tab pos="1541463" algn="l"/>
              </a:tabLst>
            </a:pPr>
            <a:r>
              <a:rPr lang="en-US" sz="2200" dirty="0">
                <a:solidFill>
                  <a:srgbClr val="0004FF"/>
                </a:solidFill>
                <a:latin typeface="Arial" charset="0"/>
                <a:ea typeface="ヒラギノ角ゴ Pro W3" charset="0"/>
                <a:cs typeface="ヒラギノ角ゴ Pro W3" charset="0"/>
              </a:rPr>
              <a:t>	</a:t>
            </a:r>
            <a:r>
              <a:rPr lang="en-US" sz="2200" dirty="0" smtClean="0">
                <a:solidFill>
                  <a:srgbClr val="0004FF"/>
                </a:solidFill>
                <a:latin typeface="Arial" charset="0"/>
                <a:ea typeface="ヒラギノ角ゴ Pro W3" charset="0"/>
                <a:cs typeface="ヒラギノ角ゴ Pro W3" charset="0"/>
              </a:rPr>
              <a:t>3,010</a:t>
            </a:r>
            <a:r>
              <a:rPr lang="en-US" sz="2200" dirty="0">
                <a:solidFill>
                  <a:srgbClr val="0004FF"/>
                </a:solidFill>
                <a:latin typeface="Arial" charset="0"/>
                <a:ea typeface="ヒラギノ角ゴ Pro W3" charset="0"/>
                <a:cs typeface="ヒラギノ角ゴ Pro W3" charset="0"/>
              </a:rPr>
              <a:t>	Medical Secretaries</a:t>
            </a:r>
          </a:p>
          <a:p>
            <a:pPr marL="2060575" indent="-2060575">
              <a:lnSpc>
                <a:spcPct val="90000"/>
              </a:lnSpc>
              <a:buFontTx/>
              <a:buNone/>
              <a:tabLst>
                <a:tab pos="1320800" algn="r"/>
                <a:tab pos="1541463" algn="l"/>
              </a:tabLst>
            </a:pPr>
            <a:r>
              <a:rPr lang="en-US" sz="2200" dirty="0">
                <a:solidFill>
                  <a:srgbClr val="0004FF"/>
                </a:solidFill>
                <a:latin typeface="Arial" charset="0"/>
                <a:ea typeface="ヒラギノ角ゴ Pro W3" charset="0"/>
                <a:cs typeface="ヒラギノ角ゴ Pro W3" charset="0"/>
              </a:rPr>
              <a:t>	</a:t>
            </a:r>
            <a:r>
              <a:rPr lang="en-US" sz="2200" dirty="0" smtClean="0">
                <a:solidFill>
                  <a:srgbClr val="0004FF"/>
                </a:solidFill>
                <a:latin typeface="Arial" charset="0"/>
                <a:ea typeface="ヒラギノ角ゴ Pro W3" charset="0"/>
                <a:cs typeface="ヒラギノ角ゴ Pro W3" charset="0"/>
              </a:rPr>
              <a:t>2,860</a:t>
            </a:r>
            <a:r>
              <a:rPr lang="en-US" sz="2200" dirty="0">
                <a:solidFill>
                  <a:srgbClr val="0004FF"/>
                </a:solidFill>
                <a:latin typeface="Arial" charset="0"/>
                <a:ea typeface="ヒラギノ角ゴ Pro W3" charset="0"/>
                <a:cs typeface="ヒラギノ角ゴ Pro W3" charset="0"/>
              </a:rPr>
              <a:t>	Emergency Medical Technicians and Paramedics</a:t>
            </a:r>
          </a:p>
          <a:p>
            <a:pPr marL="2060575" indent="-2060575">
              <a:lnSpc>
                <a:spcPct val="90000"/>
              </a:lnSpc>
              <a:buFontTx/>
              <a:buNone/>
              <a:tabLst>
                <a:tab pos="1320800" algn="r"/>
                <a:tab pos="1541463" algn="l"/>
              </a:tabLst>
            </a:pPr>
            <a:r>
              <a:rPr lang="en-US" sz="2200" dirty="0">
                <a:solidFill>
                  <a:srgbClr val="0004FF"/>
                </a:solidFill>
                <a:latin typeface="Arial" charset="0"/>
                <a:ea typeface="ヒラギノ角ゴ Pro W3" charset="0"/>
                <a:cs typeface="ヒラギノ角ゴ Pro W3" charset="0"/>
              </a:rPr>
              <a:t>	</a:t>
            </a:r>
            <a:r>
              <a:rPr lang="en-US" sz="2200" dirty="0" smtClean="0">
                <a:solidFill>
                  <a:srgbClr val="0004FF"/>
                </a:solidFill>
                <a:latin typeface="Arial" charset="0"/>
                <a:ea typeface="ヒラギノ角ゴ Pro W3" charset="0"/>
                <a:cs typeface="ヒラギノ角ゴ Pro W3" charset="0"/>
              </a:rPr>
              <a:t>2,530</a:t>
            </a:r>
            <a:r>
              <a:rPr lang="en-US" sz="2200" dirty="0">
                <a:solidFill>
                  <a:srgbClr val="0004FF"/>
                </a:solidFill>
                <a:latin typeface="Arial" charset="0"/>
                <a:ea typeface="ヒラギノ角ゴ Pro W3" charset="0"/>
                <a:cs typeface="ヒラギノ角ゴ Pro W3" charset="0"/>
              </a:rPr>
              <a:t>	Paralegals and Legal Assistants</a:t>
            </a:r>
          </a:p>
          <a:p>
            <a:pPr marL="2060575" indent="-2060575">
              <a:lnSpc>
                <a:spcPct val="90000"/>
              </a:lnSpc>
              <a:buFontTx/>
              <a:buNone/>
              <a:tabLst>
                <a:tab pos="1320800" algn="r"/>
                <a:tab pos="1541463" algn="l"/>
              </a:tabLst>
            </a:pPr>
            <a:r>
              <a:rPr lang="en-US" sz="2200" dirty="0">
                <a:solidFill>
                  <a:srgbClr val="0004FF"/>
                </a:solidFill>
                <a:latin typeface="Arial" charset="0"/>
                <a:ea typeface="ヒラギノ角ゴ Pro W3" charset="0"/>
                <a:cs typeface="ヒラギノ角ゴ Pro W3" charset="0"/>
              </a:rPr>
              <a:t>	</a:t>
            </a:r>
            <a:r>
              <a:rPr lang="en-US" sz="2200" dirty="0" smtClean="0">
                <a:solidFill>
                  <a:srgbClr val="0004FF"/>
                </a:solidFill>
                <a:latin typeface="Arial" charset="0"/>
                <a:ea typeface="ヒラギノ角ゴ Pro W3" charset="0"/>
                <a:cs typeface="ヒラギノ角ゴ Pro W3" charset="0"/>
              </a:rPr>
              <a:t>2,430</a:t>
            </a:r>
            <a:r>
              <a:rPr lang="en-US" sz="2200" dirty="0">
                <a:solidFill>
                  <a:srgbClr val="0004FF"/>
                </a:solidFill>
                <a:latin typeface="Arial" charset="0"/>
                <a:ea typeface="ヒラギノ角ゴ Pro W3" charset="0"/>
                <a:cs typeface="ヒラギノ角ゴ Pro W3" charset="0"/>
              </a:rPr>
              <a:t>	Heating, Air Conditioning, and Refrigeration Mechanics and Installers</a:t>
            </a:r>
          </a:p>
          <a:p>
            <a:pPr marL="2060575" indent="-2060575">
              <a:lnSpc>
                <a:spcPct val="90000"/>
              </a:lnSpc>
              <a:buFontTx/>
              <a:buNone/>
              <a:tabLst>
                <a:tab pos="1320800" algn="r"/>
                <a:tab pos="1541463" algn="l"/>
              </a:tabLst>
            </a:pPr>
            <a:r>
              <a:rPr lang="en-US" sz="2200" dirty="0">
                <a:solidFill>
                  <a:srgbClr val="0004FF"/>
                </a:solidFill>
                <a:latin typeface="Arial" charset="0"/>
                <a:ea typeface="ヒラギノ角ゴ Pro W3" charset="0"/>
                <a:cs typeface="ヒラギノ角ゴ Pro W3" charset="0"/>
              </a:rPr>
              <a:t>	</a:t>
            </a:r>
            <a:r>
              <a:rPr lang="en-US" sz="2200" dirty="0" smtClean="0">
                <a:solidFill>
                  <a:srgbClr val="0004FF"/>
                </a:solidFill>
                <a:latin typeface="Arial" charset="0"/>
                <a:ea typeface="ヒラギノ角ゴ Pro W3" charset="0"/>
                <a:cs typeface="ヒラギノ角ゴ Pro W3" charset="0"/>
              </a:rPr>
              <a:t>2,280</a:t>
            </a:r>
            <a:r>
              <a:rPr lang="en-US" sz="2200" dirty="0">
                <a:solidFill>
                  <a:srgbClr val="0004FF"/>
                </a:solidFill>
                <a:latin typeface="Arial" charset="0"/>
                <a:ea typeface="ヒラギノ角ゴ Pro W3" charset="0"/>
                <a:cs typeface="ヒラギノ角ゴ Pro W3" charset="0"/>
              </a:rPr>
              <a:t>	Medical Scientists, Except Epidemiologists</a:t>
            </a:r>
          </a:p>
          <a:p>
            <a:pPr marL="2060575" indent="-2060575">
              <a:lnSpc>
                <a:spcPct val="90000"/>
              </a:lnSpc>
              <a:buFontTx/>
              <a:buNone/>
              <a:tabLst>
                <a:tab pos="1320800" algn="r"/>
                <a:tab pos="1541463" algn="l"/>
              </a:tabLst>
            </a:pPr>
            <a:r>
              <a:rPr lang="en-US" sz="2200" dirty="0">
                <a:solidFill>
                  <a:srgbClr val="0004FF"/>
                </a:solidFill>
                <a:latin typeface="Arial" charset="0"/>
                <a:ea typeface="ヒラギノ角ゴ Pro W3" charset="0"/>
                <a:cs typeface="ヒラギノ角ゴ Pro W3" charset="0"/>
              </a:rPr>
              <a:t>	2220	Special Education Teachers, Preschool, Kindergarten, and Elementary School</a:t>
            </a:r>
          </a:p>
          <a:p>
            <a:pPr marL="2060575" indent="-2060575">
              <a:lnSpc>
                <a:spcPct val="90000"/>
              </a:lnSpc>
              <a:buFontTx/>
              <a:buNone/>
              <a:tabLst>
                <a:tab pos="1320800" algn="r"/>
                <a:tab pos="1541463" algn="l"/>
              </a:tabLst>
            </a:pPr>
            <a:r>
              <a:rPr lang="en-US" sz="2200" dirty="0">
                <a:solidFill>
                  <a:srgbClr val="0004FF"/>
                </a:solidFill>
                <a:latin typeface="Arial" charset="0"/>
                <a:ea typeface="ヒラギノ角ゴ Pro W3" charset="0"/>
                <a:cs typeface="ヒラギノ角ゴ Pro W3" charset="0"/>
              </a:rPr>
              <a:t>	2210	Firefighters</a:t>
            </a:r>
          </a:p>
          <a:p>
            <a:pPr marL="2060575" indent="-2060575">
              <a:lnSpc>
                <a:spcPct val="90000"/>
              </a:lnSpc>
              <a:buFontTx/>
              <a:buNone/>
              <a:tabLst>
                <a:tab pos="1320800" algn="r"/>
                <a:tab pos="1541463" algn="l"/>
              </a:tabLst>
            </a:pPr>
            <a:r>
              <a:rPr lang="en-US" sz="2200" dirty="0">
                <a:solidFill>
                  <a:srgbClr val="0004FF"/>
                </a:solidFill>
                <a:latin typeface="Arial" charset="0"/>
                <a:ea typeface="ヒラギノ角ゴ Pro W3" charset="0"/>
                <a:cs typeface="ヒラギノ角ゴ Pro W3" charset="0"/>
              </a:rPr>
              <a:t>	2120	Computer Systems Analysts</a:t>
            </a:r>
          </a:p>
          <a:p>
            <a:pPr marL="2060575" indent="-2060575">
              <a:lnSpc>
                <a:spcPct val="90000"/>
              </a:lnSpc>
              <a:buFontTx/>
              <a:buNone/>
              <a:tabLst>
                <a:tab pos="1320800" algn="r"/>
                <a:tab pos="1541463" algn="l"/>
              </a:tabLst>
            </a:pPr>
            <a:r>
              <a:rPr lang="en-US" sz="2200" dirty="0">
                <a:solidFill>
                  <a:srgbClr val="0004FF"/>
                </a:solidFill>
                <a:latin typeface="Arial" charset="0"/>
                <a:ea typeface="ヒラギノ角ゴ Pro W3" charset="0"/>
                <a:cs typeface="ヒラギノ角ゴ Pro W3" charset="0"/>
              </a:rPr>
              <a:t>	2110	Human Resources, Training, and Labor Relations Specialists, All Other</a:t>
            </a:r>
          </a:p>
          <a:p>
            <a:pPr marL="2060575" indent="-2060575">
              <a:lnSpc>
                <a:spcPct val="90000"/>
              </a:lnSpc>
              <a:buFontTx/>
              <a:buNone/>
              <a:tabLst>
                <a:tab pos="1320800" algn="r"/>
                <a:tab pos="1541463" algn="l"/>
              </a:tabLst>
            </a:pPr>
            <a:r>
              <a:rPr lang="en-US" sz="2200" dirty="0">
                <a:solidFill>
                  <a:srgbClr val="0004FF"/>
                </a:solidFill>
                <a:latin typeface="Arial" charset="0"/>
                <a:ea typeface="ヒラギノ角ゴ Pro W3" charset="0"/>
                <a:cs typeface="ヒラギノ角ゴ Pro W3" charset="0"/>
              </a:rPr>
              <a:t>	1980	Lawyers</a:t>
            </a:r>
          </a:p>
          <a:p>
            <a:pPr marL="2060575" indent="-2060575">
              <a:lnSpc>
                <a:spcPct val="90000"/>
              </a:lnSpc>
              <a:buFontTx/>
              <a:buNone/>
              <a:tabLst>
                <a:tab pos="1320800" algn="r"/>
                <a:tab pos="1541463" algn="l"/>
              </a:tabLst>
            </a:pPr>
            <a:r>
              <a:rPr lang="en-US" sz="2200" dirty="0">
                <a:solidFill>
                  <a:srgbClr val="0004FF"/>
                </a:solidFill>
                <a:latin typeface="Arial" charset="0"/>
                <a:ea typeface="ヒラギノ角ゴ Pro W3" charset="0"/>
                <a:cs typeface="ヒラギノ角ゴ Pro W3" charset="0"/>
              </a:rPr>
              <a:t>	1920	Construction Managers</a:t>
            </a:r>
          </a:p>
          <a:p>
            <a:pPr marL="2060575" indent="-2060575">
              <a:lnSpc>
                <a:spcPct val="90000"/>
              </a:lnSpc>
              <a:buFontTx/>
              <a:buNone/>
              <a:tabLst>
                <a:tab pos="1320800" algn="r"/>
                <a:tab pos="1541463" algn="l"/>
              </a:tabLst>
            </a:pPr>
            <a:r>
              <a:rPr lang="en-US" sz="2200" dirty="0">
                <a:solidFill>
                  <a:srgbClr val="0004FF"/>
                </a:solidFill>
                <a:latin typeface="Arial" charset="0"/>
                <a:ea typeface="ヒラギノ角ゴ Pro W3" charset="0"/>
                <a:cs typeface="ヒラギノ角ゴ Pro W3" charset="0"/>
              </a:rPr>
              <a:t>	1920	Information Security Analysts, Web Developers, and Computer Network Architects</a:t>
            </a:r>
          </a:p>
          <a:p>
            <a:pPr marL="2060575" indent="-2060575">
              <a:lnSpc>
                <a:spcPct val="90000"/>
              </a:lnSpc>
              <a:buFontTx/>
              <a:buNone/>
              <a:tabLst>
                <a:tab pos="1320800" algn="r"/>
                <a:tab pos="1541463" algn="l"/>
              </a:tabLst>
            </a:pPr>
            <a:r>
              <a:rPr lang="en-US" sz="2200" dirty="0">
                <a:solidFill>
                  <a:srgbClr val="0004FF"/>
                </a:solidFill>
                <a:latin typeface="Arial" charset="0"/>
                <a:ea typeface="ヒラギノ角ゴ Pro W3" charset="0"/>
                <a:cs typeface="ヒラギノ角ゴ Pro W3" charset="0"/>
              </a:rPr>
              <a:t>	1830	Network and Computer Systems Administrators</a:t>
            </a:r>
          </a:p>
          <a:p>
            <a:pPr marL="2060575" indent="-2060575">
              <a:lnSpc>
                <a:spcPct val="90000"/>
              </a:lnSpc>
              <a:buFontTx/>
              <a:buNone/>
              <a:tabLst>
                <a:tab pos="1320800" algn="r"/>
                <a:tab pos="1541463" algn="l"/>
              </a:tabLst>
            </a:pPr>
            <a:r>
              <a:rPr lang="en-US" sz="2200" dirty="0">
                <a:solidFill>
                  <a:srgbClr val="0004FF"/>
                </a:solidFill>
                <a:latin typeface="Arial" charset="0"/>
                <a:ea typeface="ヒラギノ角ゴ Pro W3" charset="0"/>
                <a:cs typeface="ヒラギノ角ゴ Pro W3" charset="0"/>
              </a:rPr>
              <a:t>	1770	Dental Hygienists</a:t>
            </a:r>
          </a:p>
        </p:txBody>
      </p:sp>
      <p:sp>
        <p:nvSpPr>
          <p:cNvPr id="65539" name="Text Box 4"/>
          <p:cNvSpPr txBox="1">
            <a:spLocks noChangeArrowheads="1"/>
          </p:cNvSpPr>
          <p:nvPr/>
        </p:nvSpPr>
        <p:spPr bwMode="auto">
          <a:xfrm>
            <a:off x="10439400" y="64008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endParaRPr lang="en-US">
              <a:latin typeface="Times" charset="0"/>
            </a:endParaRPr>
          </a:p>
        </p:txBody>
      </p:sp>
    </p:spTree>
    <p:extLst>
      <p:ext uri="{BB962C8B-B14F-4D97-AF65-F5344CB8AC3E}">
        <p14:creationId xmlns:p14="http://schemas.microsoft.com/office/powerpoint/2010/main" val="3453030740"/>
      </p:ext>
    </p:extLst>
  </p:cSld>
  <p:clrMapOvr>
    <a:masterClrMapping/>
  </p:clrMapOvr>
  <p:transition spd="med">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70786" name="Rectangle 2"/>
          <p:cNvSpPr>
            <a:spLocks noGrp="1" noChangeArrowheads="1"/>
          </p:cNvSpPr>
          <p:nvPr>
            <p:ph type="title" idx="4294967295"/>
          </p:nvPr>
        </p:nvSpPr>
        <p:spPr>
          <a:xfrm>
            <a:off x="228600" y="533400"/>
            <a:ext cx="8686800" cy="1143000"/>
          </a:xfrm>
        </p:spPr>
        <p:txBody>
          <a:bodyPr/>
          <a:lstStyle/>
          <a:p>
            <a:pPr eaLnBrk="1" hangingPunct="1">
              <a:defRPr/>
            </a:pPr>
            <a:r>
              <a:rPr lang="en-US" i="1" dirty="0">
                <a:effectLst>
                  <a:outerShdw blurRad="38100" dist="38100" dir="2700000" algn="tl">
                    <a:srgbClr val="DDDDDD"/>
                  </a:outerShdw>
                </a:effectLst>
                <a:latin typeface="Arial" charset="0"/>
                <a:ea typeface="ヒラギノ角ゴ Pro W3" charset="0"/>
                <a:cs typeface="ヒラギノ角ゴ Pro W3" charset="0"/>
              </a:rPr>
              <a:t>Fastest Growing </a:t>
            </a:r>
            <a:r>
              <a:rPr lang="en-US" i="1" dirty="0" smtClean="0">
                <a:effectLst>
                  <a:outerShdw blurRad="38100" dist="38100" dir="2700000" algn="tl">
                    <a:srgbClr val="DDDDDD"/>
                  </a:outerShdw>
                </a:effectLst>
                <a:latin typeface="Arial" charset="0"/>
                <a:ea typeface="ヒラギノ角ゴ Pro W3" charset="0"/>
                <a:cs typeface="ヒラギノ角ゴ Pro W3" charset="0"/>
              </a:rPr>
              <a:t>Occupations </a:t>
            </a:r>
            <a:r>
              <a:rPr lang="en-US" i="1" dirty="0">
                <a:effectLst>
                  <a:outerShdw blurRad="38100" dist="38100" dir="2700000" algn="tl">
                    <a:srgbClr val="DDDDDD"/>
                  </a:outerShdw>
                </a:effectLst>
                <a:latin typeface="Arial" charset="0"/>
                <a:ea typeface="ヒラギノ角ゴ Pro W3" charset="0"/>
                <a:cs typeface="ヒラギノ角ゴ Pro W3" charset="0"/>
              </a:rPr>
              <a:t>in </a:t>
            </a:r>
            <a:r>
              <a:rPr lang="en-US" i="1" dirty="0" smtClean="0">
                <a:effectLst>
                  <a:outerShdw blurRad="38100" dist="38100" dir="2700000" algn="tl">
                    <a:srgbClr val="DDDDDD"/>
                  </a:outerShdw>
                </a:effectLst>
                <a:latin typeface="Arial" charset="0"/>
                <a:ea typeface="ヒラギノ角ゴ Pro W3" charset="0"/>
                <a:cs typeface="ヒラギノ角ゴ Pro W3" charset="0"/>
              </a:rPr>
              <a:t>NC</a:t>
            </a:r>
            <a:r>
              <a:rPr lang="en-US" i="1" dirty="0">
                <a:effectLst>
                  <a:outerShdw blurRad="38100" dist="38100" dir="2700000" algn="tl">
                    <a:srgbClr val="DDDDDD"/>
                  </a:outerShdw>
                </a:effectLst>
                <a:latin typeface="Arial" charset="0"/>
                <a:ea typeface="ヒラギノ角ゴ Pro W3" charset="0"/>
                <a:cs typeface="ヒラギノ角ゴ Pro W3" charset="0"/>
              </a:rPr>
              <a:t/>
            </a:r>
            <a:br>
              <a:rPr lang="en-US" i="1" dirty="0">
                <a:effectLst>
                  <a:outerShdw blurRad="38100" dist="38100" dir="2700000" algn="tl">
                    <a:srgbClr val="DDDDDD"/>
                  </a:outerShdw>
                </a:effectLst>
                <a:latin typeface="Arial" charset="0"/>
                <a:ea typeface="ヒラギノ角ゴ Pro W3" charset="0"/>
                <a:cs typeface="ヒラギノ角ゴ Pro W3" charset="0"/>
              </a:rPr>
            </a:br>
            <a:r>
              <a:rPr lang="en-US" sz="1900" i="1" dirty="0">
                <a:solidFill>
                  <a:schemeClr val="tx1"/>
                </a:solidFill>
                <a:effectLst>
                  <a:outerShdw blurRad="38100" dist="38100" dir="2700000" algn="tl">
                    <a:srgbClr val="DDDDDD"/>
                  </a:outerShdw>
                </a:effectLst>
                <a:latin typeface="Arial" charset="0"/>
                <a:ea typeface="ヒラギノ角ゴ Pro W3" charset="0"/>
                <a:cs typeface="ヒラギノ角ゴ Pro W3" charset="0"/>
              </a:rPr>
              <a:t>(Total Change in Positions Projected from 2010 - 2020)</a:t>
            </a:r>
          </a:p>
        </p:txBody>
      </p:sp>
      <p:sp>
        <p:nvSpPr>
          <p:cNvPr id="67586" name="Rectangle 3"/>
          <p:cNvSpPr>
            <a:spLocks noGrp="1" noChangeArrowheads="1"/>
          </p:cNvSpPr>
          <p:nvPr>
            <p:ph type="body" idx="4294967295"/>
          </p:nvPr>
        </p:nvSpPr>
        <p:spPr>
          <a:xfrm>
            <a:off x="0" y="1676400"/>
            <a:ext cx="12496800" cy="4419600"/>
          </a:xfrm>
        </p:spPr>
        <p:txBody>
          <a:bodyPr/>
          <a:lstStyle/>
          <a:p>
            <a:pPr marL="2060575" indent="-2060575">
              <a:lnSpc>
                <a:spcPct val="90000"/>
              </a:lnSpc>
              <a:buFontTx/>
              <a:buNone/>
              <a:tabLst>
                <a:tab pos="1320800" algn="r"/>
                <a:tab pos="1541463" algn="l"/>
              </a:tabLst>
            </a:pPr>
            <a:r>
              <a:rPr lang="en-US" sz="2600" dirty="0">
                <a:solidFill>
                  <a:srgbClr val="00B050"/>
                </a:solidFill>
                <a:latin typeface="Arial" charset="0"/>
                <a:ea typeface="ヒラギノ角ゴ Pro W3" charset="0"/>
                <a:cs typeface="ヒラギノ角ゴ Pro W3" charset="0"/>
              </a:rPr>
              <a:t>	</a:t>
            </a:r>
            <a:r>
              <a:rPr lang="en-US" sz="2600" dirty="0" smtClean="0">
                <a:solidFill>
                  <a:srgbClr val="00B050"/>
                </a:solidFill>
                <a:latin typeface="Arial" charset="0"/>
                <a:ea typeface="ヒラギノ角ゴ Pro W3" charset="0"/>
                <a:cs typeface="ヒラギノ角ゴ Pro W3" charset="0"/>
              </a:rPr>
              <a:t>18,610</a:t>
            </a:r>
            <a:r>
              <a:rPr lang="en-US" sz="2600" dirty="0">
                <a:solidFill>
                  <a:srgbClr val="00B050"/>
                </a:solidFill>
                <a:latin typeface="Arial" charset="0"/>
                <a:ea typeface="ヒラギノ角ゴ Pro W3" charset="0"/>
                <a:cs typeface="ヒラギノ角ゴ Pro W3" charset="0"/>
              </a:rPr>
              <a:t>	Combined Food Preparation and Serving Workers, Including Fast Food</a:t>
            </a:r>
          </a:p>
          <a:p>
            <a:pPr marL="2060575" indent="-2060575">
              <a:lnSpc>
                <a:spcPct val="90000"/>
              </a:lnSpc>
              <a:buFontTx/>
              <a:buNone/>
              <a:tabLst>
                <a:tab pos="1320800" algn="r"/>
                <a:tab pos="1541463" algn="l"/>
              </a:tabLst>
            </a:pPr>
            <a:r>
              <a:rPr lang="en-US" sz="2600" dirty="0">
                <a:solidFill>
                  <a:srgbClr val="0004FF"/>
                </a:solidFill>
                <a:latin typeface="Arial" charset="0"/>
                <a:ea typeface="ヒラギノ角ゴ Pro W3" charset="0"/>
                <a:cs typeface="ヒラギノ角ゴ Pro W3" charset="0"/>
              </a:rPr>
              <a:t>	</a:t>
            </a:r>
            <a:r>
              <a:rPr lang="en-US" sz="2600" dirty="0" smtClean="0">
                <a:solidFill>
                  <a:srgbClr val="0004FF"/>
                </a:solidFill>
                <a:latin typeface="Arial" charset="0"/>
                <a:ea typeface="ヒラギノ角ゴ Pro W3" charset="0"/>
                <a:cs typeface="ヒラギノ角ゴ Pro W3" charset="0"/>
              </a:rPr>
              <a:t>17,250</a:t>
            </a:r>
            <a:r>
              <a:rPr lang="en-US" sz="2600" dirty="0">
                <a:solidFill>
                  <a:srgbClr val="0004FF"/>
                </a:solidFill>
                <a:latin typeface="Arial" charset="0"/>
                <a:ea typeface="ヒラギノ角ゴ Pro W3" charset="0"/>
                <a:cs typeface="ヒラギノ角ゴ Pro W3" charset="0"/>
              </a:rPr>
              <a:t>	Registered Nurses</a:t>
            </a:r>
          </a:p>
          <a:p>
            <a:pPr marL="2060575" indent="-2060575">
              <a:lnSpc>
                <a:spcPct val="90000"/>
              </a:lnSpc>
              <a:buFontTx/>
              <a:buNone/>
              <a:tabLst>
                <a:tab pos="1320800" algn="r"/>
                <a:tab pos="1541463" algn="l"/>
              </a:tabLst>
            </a:pPr>
            <a:r>
              <a:rPr lang="en-US" sz="2600" dirty="0">
                <a:solidFill>
                  <a:srgbClr val="00B050"/>
                </a:solidFill>
                <a:latin typeface="Arial" charset="0"/>
                <a:ea typeface="ヒラギノ角ゴ Pro W3" charset="0"/>
                <a:cs typeface="ヒラギノ角ゴ Pro W3" charset="0"/>
              </a:rPr>
              <a:t>	</a:t>
            </a:r>
            <a:r>
              <a:rPr lang="en-US" sz="2600" dirty="0" smtClean="0">
                <a:solidFill>
                  <a:srgbClr val="00B050"/>
                </a:solidFill>
                <a:latin typeface="Arial" charset="0"/>
                <a:ea typeface="ヒラギノ角ゴ Pro W3" charset="0"/>
                <a:cs typeface="ヒラギノ角ゴ Pro W3" charset="0"/>
              </a:rPr>
              <a:t>14,260</a:t>
            </a:r>
            <a:r>
              <a:rPr lang="en-US" sz="2600" dirty="0">
                <a:solidFill>
                  <a:srgbClr val="00B050"/>
                </a:solidFill>
                <a:latin typeface="Arial" charset="0"/>
                <a:ea typeface="ヒラギノ角ゴ Pro W3" charset="0"/>
                <a:cs typeface="ヒラギノ角ゴ Pro W3" charset="0"/>
              </a:rPr>
              <a:t>	Retail Salespersons</a:t>
            </a:r>
          </a:p>
          <a:p>
            <a:pPr marL="2060575" indent="-2060575">
              <a:lnSpc>
                <a:spcPct val="90000"/>
              </a:lnSpc>
              <a:buFontTx/>
              <a:buNone/>
              <a:tabLst>
                <a:tab pos="1320800" algn="r"/>
                <a:tab pos="1541463" algn="l"/>
              </a:tabLst>
            </a:pPr>
            <a:r>
              <a:rPr lang="en-US" sz="2600" dirty="0">
                <a:solidFill>
                  <a:srgbClr val="00B050"/>
                </a:solidFill>
                <a:latin typeface="Arial" charset="0"/>
                <a:ea typeface="ヒラギノ角ゴ Pro W3" charset="0"/>
                <a:cs typeface="ヒラギノ角ゴ Pro W3" charset="0"/>
              </a:rPr>
              <a:t>	</a:t>
            </a:r>
            <a:r>
              <a:rPr lang="en-US" sz="2600" dirty="0" smtClean="0">
                <a:solidFill>
                  <a:srgbClr val="00B050"/>
                </a:solidFill>
                <a:latin typeface="Arial" charset="0"/>
                <a:ea typeface="ヒラギノ角ゴ Pro W3" charset="0"/>
                <a:cs typeface="ヒラギノ角ゴ Pro W3" charset="0"/>
              </a:rPr>
              <a:t>12,010</a:t>
            </a:r>
            <a:r>
              <a:rPr lang="en-US" sz="2600" dirty="0">
                <a:solidFill>
                  <a:srgbClr val="00B050"/>
                </a:solidFill>
                <a:latin typeface="Arial" charset="0"/>
                <a:ea typeface="ヒラギノ角ゴ Pro W3" charset="0"/>
                <a:cs typeface="ヒラギノ角ゴ Pro W3" charset="0"/>
              </a:rPr>
              <a:t>	Home Health Aides</a:t>
            </a:r>
          </a:p>
          <a:p>
            <a:pPr marL="2060575" indent="-2060575">
              <a:lnSpc>
                <a:spcPct val="90000"/>
              </a:lnSpc>
              <a:buFontTx/>
              <a:buNone/>
              <a:tabLst>
                <a:tab pos="1320800" algn="r"/>
                <a:tab pos="1541463" algn="l"/>
              </a:tabLst>
            </a:pPr>
            <a:r>
              <a:rPr lang="en-US" sz="2600" dirty="0">
                <a:solidFill>
                  <a:srgbClr val="00B050"/>
                </a:solidFill>
                <a:latin typeface="Arial" charset="0"/>
                <a:ea typeface="ヒラギノ角ゴ Pro W3" charset="0"/>
                <a:cs typeface="ヒラギノ角ゴ Pro W3" charset="0"/>
              </a:rPr>
              <a:t>	</a:t>
            </a:r>
            <a:r>
              <a:rPr lang="en-US" sz="2600" dirty="0" smtClean="0">
                <a:solidFill>
                  <a:srgbClr val="00B050"/>
                </a:solidFill>
                <a:latin typeface="Arial" charset="0"/>
                <a:ea typeface="ヒラギノ角ゴ Pro W3" charset="0"/>
                <a:cs typeface="ヒラギノ角ゴ Pro W3" charset="0"/>
              </a:rPr>
              <a:t>10,100</a:t>
            </a:r>
            <a:r>
              <a:rPr lang="en-US" sz="2600" dirty="0">
                <a:solidFill>
                  <a:srgbClr val="00B050"/>
                </a:solidFill>
                <a:latin typeface="Arial" charset="0"/>
                <a:ea typeface="ヒラギノ角ゴ Pro W3" charset="0"/>
                <a:cs typeface="ヒラギノ角ゴ Pro W3" charset="0"/>
              </a:rPr>
              <a:t>	Customer Service Representatives</a:t>
            </a:r>
          </a:p>
          <a:p>
            <a:pPr marL="2060575" indent="-2060575">
              <a:lnSpc>
                <a:spcPct val="90000"/>
              </a:lnSpc>
              <a:buFontTx/>
              <a:buNone/>
              <a:tabLst>
                <a:tab pos="1320800" algn="r"/>
                <a:tab pos="1541463" algn="l"/>
              </a:tabLst>
            </a:pPr>
            <a:r>
              <a:rPr lang="en-US" sz="2600" dirty="0">
                <a:solidFill>
                  <a:srgbClr val="0004FF"/>
                </a:solidFill>
                <a:latin typeface="Arial" charset="0"/>
                <a:ea typeface="ヒラギノ角ゴ Pro W3" charset="0"/>
                <a:cs typeface="ヒラギノ角ゴ Pro W3" charset="0"/>
              </a:rPr>
              <a:t>	</a:t>
            </a:r>
            <a:r>
              <a:rPr lang="en-US" sz="2600" dirty="0" smtClean="0">
                <a:solidFill>
                  <a:srgbClr val="0004FF"/>
                </a:solidFill>
                <a:latin typeface="Arial" charset="0"/>
                <a:ea typeface="ヒラギノ角ゴ Pro W3" charset="0"/>
                <a:cs typeface="ヒラギノ角ゴ Pro W3" charset="0"/>
              </a:rPr>
              <a:t>9,930</a:t>
            </a:r>
            <a:r>
              <a:rPr lang="en-US" sz="2600" dirty="0">
                <a:solidFill>
                  <a:srgbClr val="0004FF"/>
                </a:solidFill>
                <a:latin typeface="Arial" charset="0"/>
                <a:ea typeface="ヒラギノ角ゴ Pro W3" charset="0"/>
                <a:cs typeface="ヒラギノ角ゴ Pro W3" charset="0"/>
              </a:rPr>
              <a:t>	Postsecondary Teachers</a:t>
            </a:r>
          </a:p>
          <a:p>
            <a:pPr marL="2060575" indent="-2060575">
              <a:lnSpc>
                <a:spcPct val="90000"/>
              </a:lnSpc>
              <a:buFontTx/>
              <a:buNone/>
              <a:tabLst>
                <a:tab pos="1320800" algn="r"/>
                <a:tab pos="1541463" algn="l"/>
              </a:tabLst>
            </a:pPr>
            <a:r>
              <a:rPr lang="en-US" sz="2600" dirty="0">
                <a:solidFill>
                  <a:srgbClr val="00B050"/>
                </a:solidFill>
                <a:latin typeface="Arial" charset="0"/>
                <a:ea typeface="ヒラギノ角ゴ Pro W3" charset="0"/>
                <a:cs typeface="ヒラギノ角ゴ Pro W3" charset="0"/>
              </a:rPr>
              <a:t>	</a:t>
            </a:r>
            <a:r>
              <a:rPr lang="en-US" sz="2600" dirty="0" smtClean="0">
                <a:solidFill>
                  <a:srgbClr val="00B050"/>
                </a:solidFill>
                <a:latin typeface="Arial" charset="0"/>
                <a:ea typeface="ヒラギノ角ゴ Pro W3" charset="0"/>
                <a:cs typeface="ヒラギノ角ゴ Pro W3" charset="0"/>
              </a:rPr>
              <a:t>9,840</a:t>
            </a:r>
            <a:r>
              <a:rPr lang="en-US" sz="2600" dirty="0">
                <a:solidFill>
                  <a:srgbClr val="00B050"/>
                </a:solidFill>
                <a:latin typeface="Arial" charset="0"/>
                <a:ea typeface="ヒラギノ角ゴ Pro W3" charset="0"/>
                <a:cs typeface="ヒラギノ角ゴ Pro W3" charset="0"/>
              </a:rPr>
              <a:t>	Landscaping and </a:t>
            </a:r>
            <a:r>
              <a:rPr lang="en-US" sz="2600" dirty="0" err="1">
                <a:solidFill>
                  <a:srgbClr val="00B050"/>
                </a:solidFill>
                <a:latin typeface="Arial" charset="0"/>
                <a:ea typeface="ヒラギノ角ゴ Pro W3" charset="0"/>
                <a:cs typeface="ヒラギノ角ゴ Pro W3" charset="0"/>
              </a:rPr>
              <a:t>Groundskeeping</a:t>
            </a:r>
            <a:r>
              <a:rPr lang="en-US" sz="2600" dirty="0">
                <a:solidFill>
                  <a:srgbClr val="00B050"/>
                </a:solidFill>
                <a:latin typeface="Arial" charset="0"/>
                <a:ea typeface="ヒラギノ角ゴ Pro W3" charset="0"/>
                <a:cs typeface="ヒラギノ角ゴ Pro W3" charset="0"/>
              </a:rPr>
              <a:t> Workers</a:t>
            </a:r>
          </a:p>
          <a:p>
            <a:pPr marL="2060575" indent="-2060575">
              <a:lnSpc>
                <a:spcPct val="90000"/>
              </a:lnSpc>
              <a:buFontTx/>
              <a:buNone/>
              <a:tabLst>
                <a:tab pos="1320800" algn="r"/>
                <a:tab pos="1541463" algn="l"/>
              </a:tabLst>
            </a:pPr>
            <a:r>
              <a:rPr lang="en-US" sz="2600" dirty="0">
                <a:solidFill>
                  <a:srgbClr val="00B050"/>
                </a:solidFill>
                <a:latin typeface="Arial" charset="0"/>
                <a:ea typeface="ヒラギノ角ゴ Pro W3" charset="0"/>
                <a:cs typeface="ヒラギノ角ゴ Pro W3" charset="0"/>
              </a:rPr>
              <a:t>	</a:t>
            </a:r>
            <a:r>
              <a:rPr lang="en-US" sz="2600" dirty="0" smtClean="0">
                <a:solidFill>
                  <a:srgbClr val="00B050"/>
                </a:solidFill>
                <a:latin typeface="Arial" charset="0"/>
                <a:ea typeface="ヒラギノ角ゴ Pro W3" charset="0"/>
                <a:cs typeface="ヒラギノ角ゴ Pro W3" charset="0"/>
              </a:rPr>
              <a:t>8,870</a:t>
            </a:r>
            <a:r>
              <a:rPr lang="en-US" sz="2600" dirty="0">
                <a:solidFill>
                  <a:srgbClr val="00B050"/>
                </a:solidFill>
                <a:latin typeface="Arial" charset="0"/>
                <a:ea typeface="ヒラギノ角ゴ Pro W3" charset="0"/>
                <a:cs typeface="ヒラギノ角ゴ Pro W3" charset="0"/>
              </a:rPr>
              <a:t>	Janitors and Cleaners, Except Maids and Housekeeping Cleaners</a:t>
            </a:r>
          </a:p>
          <a:p>
            <a:pPr marL="2060575" indent="-2060575">
              <a:lnSpc>
                <a:spcPct val="90000"/>
              </a:lnSpc>
              <a:buFontTx/>
              <a:buNone/>
              <a:tabLst>
                <a:tab pos="1320800" algn="r"/>
                <a:tab pos="1541463" algn="l"/>
              </a:tabLst>
            </a:pPr>
            <a:r>
              <a:rPr lang="en-US" sz="2600" dirty="0">
                <a:solidFill>
                  <a:srgbClr val="00B050"/>
                </a:solidFill>
                <a:latin typeface="Arial" charset="0"/>
                <a:ea typeface="ヒラギノ角ゴ Pro W3" charset="0"/>
                <a:cs typeface="ヒラギノ角ゴ Pro W3" charset="0"/>
              </a:rPr>
              <a:t>	</a:t>
            </a:r>
            <a:r>
              <a:rPr lang="en-US" sz="2600" dirty="0" smtClean="0">
                <a:solidFill>
                  <a:srgbClr val="00B050"/>
                </a:solidFill>
                <a:latin typeface="Arial" charset="0"/>
                <a:ea typeface="ヒラギノ角ゴ Pro W3" charset="0"/>
                <a:cs typeface="ヒラギノ角ゴ Pro W3" charset="0"/>
              </a:rPr>
              <a:t>8,790</a:t>
            </a:r>
            <a:r>
              <a:rPr lang="en-US" sz="2600" dirty="0">
                <a:solidFill>
                  <a:srgbClr val="00B050"/>
                </a:solidFill>
                <a:latin typeface="Arial" charset="0"/>
                <a:ea typeface="ヒラギノ角ゴ Pro W3" charset="0"/>
                <a:cs typeface="ヒラギノ角ゴ Pro W3" charset="0"/>
              </a:rPr>
              <a:t>	Cashiers</a:t>
            </a:r>
          </a:p>
          <a:p>
            <a:pPr marL="2060575" indent="-2060575">
              <a:lnSpc>
                <a:spcPct val="90000"/>
              </a:lnSpc>
              <a:buFontTx/>
              <a:buNone/>
              <a:tabLst>
                <a:tab pos="1320800" algn="r"/>
                <a:tab pos="1541463" algn="l"/>
              </a:tabLst>
            </a:pPr>
            <a:r>
              <a:rPr lang="en-US" sz="2600" dirty="0">
                <a:solidFill>
                  <a:srgbClr val="0004FF"/>
                </a:solidFill>
                <a:latin typeface="Arial" charset="0"/>
                <a:ea typeface="ヒラギノ角ゴ Pro W3" charset="0"/>
                <a:cs typeface="ヒラギノ角ゴ Pro W3" charset="0"/>
              </a:rPr>
              <a:t>	</a:t>
            </a:r>
            <a:r>
              <a:rPr lang="en-US" sz="2600" dirty="0" smtClean="0">
                <a:solidFill>
                  <a:srgbClr val="0004FF"/>
                </a:solidFill>
                <a:latin typeface="Arial" charset="0"/>
                <a:ea typeface="ヒラギノ角ゴ Pro W3" charset="0"/>
                <a:cs typeface="ヒラギノ角ゴ Pro W3" charset="0"/>
              </a:rPr>
              <a:t>8,640</a:t>
            </a:r>
            <a:r>
              <a:rPr lang="en-US" sz="2600" dirty="0">
                <a:solidFill>
                  <a:srgbClr val="0004FF"/>
                </a:solidFill>
                <a:latin typeface="Arial" charset="0"/>
                <a:ea typeface="ヒラギノ角ゴ Pro W3" charset="0"/>
                <a:cs typeface="ヒラギノ角ゴ Pro W3" charset="0"/>
              </a:rPr>
              <a:t>	Elementary School Teachers, Except Special Education</a:t>
            </a:r>
          </a:p>
          <a:p>
            <a:pPr marL="2060575" indent="-2060575">
              <a:lnSpc>
                <a:spcPct val="90000"/>
              </a:lnSpc>
              <a:buFontTx/>
              <a:buNone/>
              <a:tabLst>
                <a:tab pos="1320800" algn="r"/>
                <a:tab pos="1541463" algn="l"/>
              </a:tabLst>
            </a:pPr>
            <a:r>
              <a:rPr lang="en-US" sz="2600" dirty="0">
                <a:solidFill>
                  <a:srgbClr val="00B050"/>
                </a:solidFill>
                <a:latin typeface="Arial" charset="0"/>
                <a:ea typeface="ヒラギノ角ゴ Pro W3" charset="0"/>
                <a:cs typeface="ヒラギノ角ゴ Pro W3" charset="0"/>
              </a:rPr>
              <a:t>	</a:t>
            </a:r>
            <a:r>
              <a:rPr lang="en-US" sz="2600" dirty="0" smtClean="0">
                <a:solidFill>
                  <a:srgbClr val="00B050"/>
                </a:solidFill>
                <a:latin typeface="Arial" charset="0"/>
                <a:ea typeface="ヒラギノ角ゴ Pro W3" charset="0"/>
                <a:cs typeface="ヒラギノ角ゴ Pro W3" charset="0"/>
              </a:rPr>
              <a:t>7,350</a:t>
            </a:r>
            <a:r>
              <a:rPr lang="en-US" sz="2600" dirty="0">
                <a:solidFill>
                  <a:srgbClr val="00B050"/>
                </a:solidFill>
                <a:latin typeface="Arial" charset="0"/>
                <a:ea typeface="ヒラギノ角ゴ Pro W3" charset="0"/>
                <a:cs typeface="ヒラギノ角ゴ Pro W3" charset="0"/>
              </a:rPr>
              <a:t>	Office Clerks, General</a:t>
            </a:r>
          </a:p>
          <a:p>
            <a:pPr marL="2060575" indent="-2060575">
              <a:lnSpc>
                <a:spcPct val="90000"/>
              </a:lnSpc>
              <a:buFontTx/>
              <a:buNone/>
              <a:tabLst>
                <a:tab pos="1320800" algn="r"/>
                <a:tab pos="1541463" algn="l"/>
              </a:tabLst>
            </a:pPr>
            <a:r>
              <a:rPr lang="en-US" sz="2600" dirty="0">
                <a:solidFill>
                  <a:srgbClr val="00B050"/>
                </a:solidFill>
                <a:latin typeface="Arial" charset="0"/>
                <a:ea typeface="ヒラギノ角ゴ Pro W3" charset="0"/>
                <a:cs typeface="ヒラギノ角ゴ Pro W3" charset="0"/>
              </a:rPr>
              <a:t>	</a:t>
            </a:r>
            <a:r>
              <a:rPr lang="en-US" sz="2600" dirty="0" smtClean="0">
                <a:solidFill>
                  <a:srgbClr val="00B050"/>
                </a:solidFill>
                <a:latin typeface="Arial" charset="0"/>
                <a:ea typeface="ヒラギノ角ゴ Pro W3" charset="0"/>
                <a:cs typeface="ヒラギノ角ゴ Pro W3" charset="0"/>
              </a:rPr>
              <a:t>6,360</a:t>
            </a:r>
            <a:r>
              <a:rPr lang="en-US" sz="2600" dirty="0">
                <a:solidFill>
                  <a:srgbClr val="00B050"/>
                </a:solidFill>
                <a:latin typeface="Arial" charset="0"/>
                <a:ea typeface="ヒラギノ角ゴ Pro W3" charset="0"/>
                <a:cs typeface="ヒラギノ角ゴ Pro W3" charset="0"/>
              </a:rPr>
              <a:t>	Receptionists and Information Clerks</a:t>
            </a:r>
          </a:p>
          <a:p>
            <a:pPr marL="2060575" indent="-2060575">
              <a:lnSpc>
                <a:spcPct val="90000"/>
              </a:lnSpc>
              <a:buFontTx/>
              <a:buNone/>
              <a:tabLst>
                <a:tab pos="1320800" algn="r"/>
                <a:tab pos="1541463" algn="l"/>
              </a:tabLst>
            </a:pPr>
            <a:r>
              <a:rPr lang="en-US" sz="2600" dirty="0">
                <a:solidFill>
                  <a:srgbClr val="00B050"/>
                </a:solidFill>
                <a:latin typeface="Arial" charset="0"/>
                <a:ea typeface="ヒラギノ角ゴ Pro W3" charset="0"/>
                <a:cs typeface="ヒラギノ角ゴ Pro W3" charset="0"/>
              </a:rPr>
              <a:t>	</a:t>
            </a:r>
            <a:r>
              <a:rPr lang="en-US" sz="2600" dirty="0" smtClean="0">
                <a:solidFill>
                  <a:srgbClr val="00B050"/>
                </a:solidFill>
                <a:latin typeface="Arial" charset="0"/>
                <a:ea typeface="ヒラギノ角ゴ Pro W3" charset="0"/>
                <a:cs typeface="ヒラギノ角ゴ Pro W3" charset="0"/>
              </a:rPr>
              <a:t>5,680</a:t>
            </a:r>
            <a:r>
              <a:rPr lang="en-US" sz="2600" dirty="0">
                <a:solidFill>
                  <a:srgbClr val="00B050"/>
                </a:solidFill>
                <a:latin typeface="Arial" charset="0"/>
                <a:ea typeface="ヒラギノ角ゴ Pro W3" charset="0"/>
                <a:cs typeface="ヒラギノ角ゴ Pro W3" charset="0"/>
              </a:rPr>
              <a:t>	Waiters and Waitresses</a:t>
            </a:r>
          </a:p>
          <a:p>
            <a:pPr marL="2060575" indent="-2060575">
              <a:lnSpc>
                <a:spcPct val="90000"/>
              </a:lnSpc>
              <a:buFontTx/>
              <a:buNone/>
              <a:tabLst>
                <a:tab pos="1320800" algn="r"/>
                <a:tab pos="1541463" algn="l"/>
              </a:tabLst>
            </a:pPr>
            <a:r>
              <a:rPr lang="en-US" sz="2600" dirty="0">
                <a:solidFill>
                  <a:srgbClr val="00B050"/>
                </a:solidFill>
                <a:latin typeface="Arial" charset="0"/>
                <a:ea typeface="ヒラギノ角ゴ Pro W3" charset="0"/>
                <a:cs typeface="ヒラギノ角ゴ Pro W3" charset="0"/>
              </a:rPr>
              <a:t>	</a:t>
            </a:r>
            <a:r>
              <a:rPr lang="en-US" sz="2600" dirty="0" smtClean="0">
                <a:solidFill>
                  <a:srgbClr val="00B050"/>
                </a:solidFill>
                <a:latin typeface="Arial" charset="0"/>
                <a:ea typeface="ヒラギノ角ゴ Pro W3" charset="0"/>
                <a:cs typeface="ヒラギノ角ゴ Pro W3" charset="0"/>
              </a:rPr>
              <a:t>5,660</a:t>
            </a:r>
            <a:r>
              <a:rPr lang="en-US" sz="2600" dirty="0">
                <a:solidFill>
                  <a:srgbClr val="00B050"/>
                </a:solidFill>
                <a:latin typeface="Arial" charset="0"/>
                <a:ea typeface="ヒラギノ角ゴ Pro W3" charset="0"/>
                <a:cs typeface="ヒラギノ角ゴ Pro W3" charset="0"/>
              </a:rPr>
              <a:t>	Teacher Assistants</a:t>
            </a:r>
          </a:p>
          <a:p>
            <a:pPr marL="2060575" indent="-2060575">
              <a:lnSpc>
                <a:spcPct val="90000"/>
              </a:lnSpc>
              <a:buFontTx/>
              <a:buNone/>
              <a:tabLst>
                <a:tab pos="1320800" algn="r"/>
                <a:tab pos="1541463" algn="l"/>
              </a:tabLst>
            </a:pPr>
            <a:r>
              <a:rPr lang="en-US" sz="2600" dirty="0">
                <a:solidFill>
                  <a:srgbClr val="00B050"/>
                </a:solidFill>
                <a:latin typeface="Arial" charset="0"/>
                <a:ea typeface="ヒラギノ角ゴ Pro W3" charset="0"/>
                <a:cs typeface="ヒラギノ角ゴ Pro W3" charset="0"/>
              </a:rPr>
              <a:t>	5530	Bookkeeping, Accounting, and Auditing Clerks</a:t>
            </a:r>
          </a:p>
          <a:p>
            <a:pPr marL="2060575" indent="-2060575">
              <a:lnSpc>
                <a:spcPct val="90000"/>
              </a:lnSpc>
              <a:buFontTx/>
              <a:buNone/>
              <a:tabLst>
                <a:tab pos="1320800" algn="r"/>
                <a:tab pos="1541463" algn="l"/>
              </a:tabLst>
            </a:pPr>
            <a:r>
              <a:rPr lang="en-US" sz="2600" dirty="0">
                <a:solidFill>
                  <a:srgbClr val="00B050"/>
                </a:solidFill>
                <a:latin typeface="Arial" charset="0"/>
                <a:ea typeface="ヒラギノ角ゴ Pro W3" charset="0"/>
                <a:cs typeface="ヒラギノ角ゴ Pro W3" charset="0"/>
              </a:rPr>
              <a:t>	5360	Laborers and Freight, Stock, and Material Movers, Hand</a:t>
            </a:r>
          </a:p>
          <a:p>
            <a:pPr marL="2060575" indent="-2060575">
              <a:lnSpc>
                <a:spcPct val="90000"/>
              </a:lnSpc>
              <a:buFontTx/>
              <a:buNone/>
              <a:tabLst>
                <a:tab pos="1320800" algn="r"/>
                <a:tab pos="1541463" algn="l"/>
              </a:tabLst>
            </a:pPr>
            <a:r>
              <a:rPr lang="en-US" sz="2600" dirty="0">
                <a:solidFill>
                  <a:srgbClr val="00B050"/>
                </a:solidFill>
                <a:latin typeface="Arial" charset="0"/>
                <a:ea typeface="ヒラギノ角ゴ Pro W3" charset="0"/>
                <a:cs typeface="ヒラギノ角ゴ Pro W3" charset="0"/>
              </a:rPr>
              <a:t>	4920	Childcare Workers</a:t>
            </a:r>
          </a:p>
          <a:p>
            <a:pPr marL="2060575" indent="-2060575">
              <a:lnSpc>
                <a:spcPct val="90000"/>
              </a:lnSpc>
              <a:buFontTx/>
              <a:buNone/>
              <a:tabLst>
                <a:tab pos="1320800" algn="r"/>
                <a:tab pos="1541463" algn="l"/>
              </a:tabLst>
            </a:pPr>
            <a:r>
              <a:rPr lang="en-US" sz="2600" dirty="0">
                <a:solidFill>
                  <a:srgbClr val="00B050"/>
                </a:solidFill>
                <a:latin typeface="Arial" charset="0"/>
                <a:ea typeface="ヒラギノ角ゴ Pro W3" charset="0"/>
                <a:cs typeface="ヒラギノ角ゴ Pro W3" charset="0"/>
              </a:rPr>
              <a:t>	4900	Nursing Aides, Orderlies, and Attendants</a:t>
            </a:r>
          </a:p>
          <a:p>
            <a:pPr marL="2060575" indent="-2060575">
              <a:lnSpc>
                <a:spcPct val="90000"/>
              </a:lnSpc>
              <a:buFontTx/>
              <a:buNone/>
              <a:tabLst>
                <a:tab pos="1320800" algn="r"/>
                <a:tab pos="1541463" algn="l"/>
              </a:tabLst>
            </a:pPr>
            <a:r>
              <a:rPr lang="en-US" sz="2600" dirty="0">
                <a:solidFill>
                  <a:srgbClr val="00B050"/>
                </a:solidFill>
                <a:latin typeface="Arial" charset="0"/>
                <a:ea typeface="ヒラギノ角ゴ Pro W3" charset="0"/>
                <a:cs typeface="ヒラギノ角ゴ Pro W3" charset="0"/>
              </a:rPr>
              <a:t>	4810	First-Line Supervisors of Office and Administrative Support Workers</a:t>
            </a:r>
          </a:p>
          <a:p>
            <a:pPr marL="2060575" indent="-2060575">
              <a:lnSpc>
                <a:spcPct val="90000"/>
              </a:lnSpc>
              <a:buFontTx/>
              <a:buNone/>
              <a:tabLst>
                <a:tab pos="1320800" algn="r"/>
                <a:tab pos="1541463" algn="l"/>
              </a:tabLst>
            </a:pPr>
            <a:r>
              <a:rPr lang="en-US" sz="2600" dirty="0">
                <a:solidFill>
                  <a:srgbClr val="00B050"/>
                </a:solidFill>
                <a:latin typeface="Arial" charset="0"/>
                <a:ea typeface="ヒラギノ角ゴ Pro W3" charset="0"/>
                <a:cs typeface="ヒラギノ角ゴ Pro W3" charset="0"/>
              </a:rPr>
              <a:t>	4590	Personal Care Aides</a:t>
            </a:r>
          </a:p>
          <a:p>
            <a:pPr marL="2060575" indent="-2060575">
              <a:lnSpc>
                <a:spcPct val="90000"/>
              </a:lnSpc>
              <a:buFontTx/>
              <a:buNone/>
              <a:tabLst>
                <a:tab pos="1320800" algn="r"/>
                <a:tab pos="1541463" algn="l"/>
              </a:tabLst>
            </a:pPr>
            <a:r>
              <a:rPr lang="en-US" sz="2600" dirty="0">
                <a:solidFill>
                  <a:srgbClr val="002060"/>
                </a:solidFill>
                <a:latin typeface="Arial" charset="0"/>
                <a:ea typeface="ヒラギノ角ゴ Pro W3" charset="0"/>
                <a:cs typeface="ヒラギノ角ゴ Pro W3" charset="0"/>
              </a:rPr>
              <a:t>	4400	Accountants and Auditors</a:t>
            </a:r>
          </a:p>
          <a:p>
            <a:pPr marL="2060575" indent="-2060575">
              <a:lnSpc>
                <a:spcPct val="90000"/>
              </a:lnSpc>
              <a:buFontTx/>
              <a:buNone/>
              <a:tabLst>
                <a:tab pos="1320800" algn="r"/>
                <a:tab pos="1541463" algn="l"/>
              </a:tabLst>
            </a:pPr>
            <a:r>
              <a:rPr lang="en-US" sz="2600" dirty="0">
                <a:solidFill>
                  <a:srgbClr val="00B050"/>
                </a:solidFill>
                <a:latin typeface="Arial" charset="0"/>
                <a:ea typeface="ヒラギノ角ゴ Pro W3" charset="0"/>
                <a:cs typeface="ヒラギノ角ゴ Pro W3" charset="0"/>
              </a:rPr>
              <a:t>	4340	Maintenance and Repair Workers, General</a:t>
            </a:r>
          </a:p>
          <a:p>
            <a:pPr marL="2060575" indent="-2060575">
              <a:lnSpc>
                <a:spcPct val="90000"/>
              </a:lnSpc>
              <a:buFontTx/>
              <a:buNone/>
              <a:tabLst>
                <a:tab pos="1320800" algn="r"/>
                <a:tab pos="1541463" algn="l"/>
              </a:tabLst>
            </a:pPr>
            <a:r>
              <a:rPr lang="en-US" sz="2600" dirty="0">
                <a:solidFill>
                  <a:srgbClr val="00B050"/>
                </a:solidFill>
                <a:latin typeface="Arial" charset="0"/>
                <a:ea typeface="ヒラギノ角ゴ Pro W3" charset="0"/>
                <a:cs typeface="ヒラギノ角ゴ Pro W3" charset="0"/>
              </a:rPr>
              <a:t>	4320	Security Guards</a:t>
            </a:r>
          </a:p>
          <a:p>
            <a:pPr marL="2060575" indent="-2060575">
              <a:lnSpc>
                <a:spcPct val="90000"/>
              </a:lnSpc>
              <a:buFontTx/>
              <a:buNone/>
              <a:tabLst>
                <a:tab pos="1320800" algn="r"/>
                <a:tab pos="1541463" algn="l"/>
              </a:tabLst>
            </a:pPr>
            <a:r>
              <a:rPr lang="en-US" sz="2600" dirty="0">
                <a:solidFill>
                  <a:srgbClr val="00B050"/>
                </a:solidFill>
                <a:latin typeface="Arial" charset="0"/>
                <a:ea typeface="ヒラギノ角ゴ Pro W3" charset="0"/>
                <a:cs typeface="ヒラギノ角ゴ Pro W3" charset="0"/>
              </a:rPr>
              <a:t>	</a:t>
            </a:r>
            <a:r>
              <a:rPr lang="en-US" sz="2600" dirty="0">
                <a:solidFill>
                  <a:srgbClr val="002060"/>
                </a:solidFill>
                <a:latin typeface="Arial" charset="0"/>
                <a:ea typeface="ヒラギノ角ゴ Pro W3" charset="0"/>
                <a:cs typeface="ヒラギノ角ゴ Pro W3" charset="0"/>
              </a:rPr>
              <a:t>4160	Middle School Teachers, Except Special and Career/Technical Education</a:t>
            </a:r>
          </a:p>
          <a:p>
            <a:pPr marL="2060575" indent="-2060575">
              <a:lnSpc>
                <a:spcPct val="90000"/>
              </a:lnSpc>
              <a:buFontTx/>
              <a:buNone/>
              <a:tabLst>
                <a:tab pos="1320800" algn="r"/>
                <a:tab pos="1541463" algn="l"/>
              </a:tabLst>
            </a:pPr>
            <a:r>
              <a:rPr lang="en-US" sz="2600" dirty="0">
                <a:solidFill>
                  <a:srgbClr val="002060"/>
                </a:solidFill>
                <a:latin typeface="Arial" charset="0"/>
                <a:ea typeface="ヒラギノ角ゴ Pro W3" charset="0"/>
                <a:cs typeface="ヒラギノ角ゴ Pro W3" charset="0"/>
              </a:rPr>
              <a:t>	3870	Teachers and Instructors, All Other</a:t>
            </a:r>
          </a:p>
          <a:p>
            <a:pPr marL="2060575" indent="-2060575">
              <a:lnSpc>
                <a:spcPct val="90000"/>
              </a:lnSpc>
              <a:buFontTx/>
              <a:buNone/>
              <a:tabLst>
                <a:tab pos="1320800" algn="r"/>
                <a:tab pos="1541463" algn="l"/>
              </a:tabLst>
            </a:pPr>
            <a:r>
              <a:rPr lang="en-US" sz="2600" dirty="0">
                <a:solidFill>
                  <a:srgbClr val="002060"/>
                </a:solidFill>
                <a:latin typeface="Arial" charset="0"/>
                <a:ea typeface="ヒラギノ角ゴ Pro W3" charset="0"/>
                <a:cs typeface="ヒラギノ角ゴ Pro W3" charset="0"/>
              </a:rPr>
              <a:t>	3830	Market Research Analysts and Marketing Specialists</a:t>
            </a:r>
          </a:p>
          <a:p>
            <a:pPr marL="2060575" indent="-2060575">
              <a:lnSpc>
                <a:spcPct val="90000"/>
              </a:lnSpc>
              <a:buFontTx/>
              <a:buNone/>
              <a:tabLst>
                <a:tab pos="1320800" algn="r"/>
                <a:tab pos="1541463" algn="l"/>
              </a:tabLst>
            </a:pPr>
            <a:r>
              <a:rPr lang="en-US" sz="2600" dirty="0">
                <a:solidFill>
                  <a:srgbClr val="00B050"/>
                </a:solidFill>
                <a:latin typeface="Arial" charset="0"/>
                <a:ea typeface="ヒラギノ角ゴ Pro W3" charset="0"/>
                <a:cs typeface="ヒラギノ角ゴ Pro W3" charset="0"/>
              </a:rPr>
              <a:t>	3800	Sales Representatives, Wholesale and Manufacturing, Except Technical and Scientific Products</a:t>
            </a:r>
          </a:p>
          <a:p>
            <a:pPr marL="2060575" indent="-2060575">
              <a:lnSpc>
                <a:spcPct val="90000"/>
              </a:lnSpc>
              <a:buFontTx/>
              <a:buNone/>
              <a:tabLst>
                <a:tab pos="1320800" algn="r"/>
                <a:tab pos="1541463" algn="l"/>
              </a:tabLst>
            </a:pPr>
            <a:r>
              <a:rPr lang="en-US" sz="2600" dirty="0">
                <a:solidFill>
                  <a:srgbClr val="002060"/>
                </a:solidFill>
                <a:latin typeface="Arial" charset="0"/>
                <a:ea typeface="ヒラギノ角ゴ Pro W3" charset="0"/>
                <a:cs typeface="ヒラギノ角ゴ Pro W3" charset="0"/>
              </a:rPr>
              <a:t>	3730	Business Operations Specialists, All Other</a:t>
            </a:r>
          </a:p>
          <a:p>
            <a:pPr marL="2060575" indent="-2060575">
              <a:lnSpc>
                <a:spcPct val="90000"/>
              </a:lnSpc>
              <a:buFontTx/>
              <a:buNone/>
              <a:tabLst>
                <a:tab pos="1320800" algn="r"/>
                <a:tab pos="1541463" algn="l"/>
              </a:tabLst>
            </a:pPr>
            <a:r>
              <a:rPr lang="en-US" sz="2600" dirty="0">
                <a:solidFill>
                  <a:srgbClr val="00B050"/>
                </a:solidFill>
                <a:latin typeface="Arial" charset="0"/>
                <a:ea typeface="ヒラギノ角ゴ Pro W3" charset="0"/>
                <a:cs typeface="ヒラギノ角ゴ Pro W3" charset="0"/>
              </a:rPr>
              <a:t>	3620	Executive Secretaries and Executive Administrative Assistants</a:t>
            </a:r>
          </a:p>
          <a:p>
            <a:pPr marL="2060575" indent="-2060575">
              <a:lnSpc>
                <a:spcPct val="90000"/>
              </a:lnSpc>
              <a:buFontTx/>
              <a:buNone/>
              <a:tabLst>
                <a:tab pos="1320800" algn="r"/>
                <a:tab pos="1541463" algn="l"/>
              </a:tabLst>
            </a:pPr>
            <a:r>
              <a:rPr lang="en-US" sz="2600" dirty="0">
                <a:solidFill>
                  <a:srgbClr val="00B050"/>
                </a:solidFill>
                <a:latin typeface="Arial" charset="0"/>
                <a:ea typeface="ヒラギノ角ゴ Pro W3" charset="0"/>
                <a:cs typeface="ヒラギノ角ゴ Pro W3" charset="0"/>
              </a:rPr>
              <a:t>	3490	First-Line Supervisors of Construction Trades and Extraction Workers</a:t>
            </a:r>
          </a:p>
          <a:p>
            <a:pPr marL="2060575" indent="-2060575">
              <a:lnSpc>
                <a:spcPct val="90000"/>
              </a:lnSpc>
              <a:buFontTx/>
              <a:buNone/>
              <a:tabLst>
                <a:tab pos="1320800" algn="r"/>
                <a:tab pos="1541463" algn="l"/>
              </a:tabLst>
            </a:pPr>
            <a:r>
              <a:rPr lang="en-US" sz="2600" dirty="0">
                <a:solidFill>
                  <a:srgbClr val="00B050"/>
                </a:solidFill>
                <a:latin typeface="Arial" charset="0"/>
                <a:ea typeface="ヒラギノ角ゴ Pro W3" charset="0"/>
                <a:cs typeface="ヒラギノ角ゴ Pro W3" charset="0"/>
              </a:rPr>
              <a:t>	3440	Cooks, Restaurant</a:t>
            </a:r>
          </a:p>
          <a:p>
            <a:pPr marL="2060575" indent="-2060575">
              <a:lnSpc>
                <a:spcPct val="90000"/>
              </a:lnSpc>
              <a:buFontTx/>
              <a:buNone/>
              <a:tabLst>
                <a:tab pos="1320800" algn="r"/>
                <a:tab pos="1541463" algn="l"/>
              </a:tabLst>
            </a:pPr>
            <a:r>
              <a:rPr lang="en-US" sz="2600" dirty="0">
                <a:solidFill>
                  <a:srgbClr val="002060"/>
                </a:solidFill>
                <a:latin typeface="Arial" charset="0"/>
                <a:ea typeface="ヒラギノ角ゴ Pro W3" charset="0"/>
                <a:cs typeface="ヒラギノ角ゴ Pro W3" charset="0"/>
              </a:rPr>
              <a:t>	3360	</a:t>
            </a:r>
            <a:r>
              <a:rPr lang="en-US" sz="2600" dirty="0" err="1">
                <a:solidFill>
                  <a:srgbClr val="002060"/>
                </a:solidFill>
                <a:latin typeface="Arial" charset="0"/>
                <a:ea typeface="ヒラギノ角ゴ Pro W3" charset="0"/>
                <a:cs typeface="ヒラギノ角ゴ Pro W3" charset="0"/>
              </a:rPr>
              <a:t>Physicans</a:t>
            </a:r>
            <a:r>
              <a:rPr lang="en-US" sz="2600" dirty="0">
                <a:solidFill>
                  <a:srgbClr val="002060"/>
                </a:solidFill>
                <a:latin typeface="Arial" charset="0"/>
                <a:ea typeface="ヒラギノ角ゴ Pro W3" charset="0"/>
                <a:cs typeface="ヒラギノ角ゴ Pro W3" charset="0"/>
              </a:rPr>
              <a:t> and Surgeons</a:t>
            </a:r>
          </a:p>
          <a:p>
            <a:pPr marL="2060575" indent="-2060575">
              <a:lnSpc>
                <a:spcPct val="90000"/>
              </a:lnSpc>
              <a:buFontTx/>
              <a:buNone/>
              <a:tabLst>
                <a:tab pos="1320800" algn="r"/>
                <a:tab pos="1541463" algn="l"/>
              </a:tabLst>
            </a:pPr>
            <a:r>
              <a:rPr lang="en-US" sz="2600" dirty="0">
                <a:solidFill>
                  <a:srgbClr val="00B050"/>
                </a:solidFill>
                <a:latin typeface="Arial" charset="0"/>
                <a:ea typeface="ヒラギノ角ゴ Pro W3" charset="0"/>
                <a:cs typeface="ヒラギノ角ゴ Pro W3" charset="0"/>
              </a:rPr>
              <a:t>	3280	Team Assemblers</a:t>
            </a:r>
          </a:p>
          <a:p>
            <a:pPr marL="2060575" indent="-2060575">
              <a:lnSpc>
                <a:spcPct val="90000"/>
              </a:lnSpc>
              <a:buFontTx/>
              <a:buNone/>
              <a:tabLst>
                <a:tab pos="1320800" algn="r"/>
                <a:tab pos="1541463" algn="l"/>
              </a:tabLst>
            </a:pPr>
            <a:r>
              <a:rPr lang="en-US" sz="2600" dirty="0">
                <a:solidFill>
                  <a:srgbClr val="002060"/>
                </a:solidFill>
                <a:latin typeface="Arial" charset="0"/>
                <a:ea typeface="ヒラギノ角ゴ Pro W3" charset="0"/>
                <a:cs typeface="ヒラギノ角ゴ Pro W3" charset="0"/>
              </a:rPr>
              <a:t>	3240	Secondary School Teachers, Except Special and Career/Technical Education</a:t>
            </a:r>
          </a:p>
          <a:p>
            <a:pPr marL="2060575" indent="-2060575">
              <a:lnSpc>
                <a:spcPct val="90000"/>
              </a:lnSpc>
              <a:buFontTx/>
              <a:buNone/>
              <a:tabLst>
                <a:tab pos="1320800" algn="r"/>
                <a:tab pos="1541463" algn="l"/>
              </a:tabLst>
            </a:pPr>
            <a:r>
              <a:rPr lang="en-US" sz="2600" dirty="0">
                <a:solidFill>
                  <a:srgbClr val="00B050"/>
                </a:solidFill>
                <a:latin typeface="Arial" charset="0"/>
                <a:ea typeface="ヒラギノ角ゴ Pro W3" charset="0"/>
                <a:cs typeface="ヒラギノ角ゴ Pro W3" charset="0"/>
              </a:rPr>
              <a:t>	3160	Software Developers, Applications</a:t>
            </a:r>
          </a:p>
          <a:p>
            <a:pPr marL="2060575" indent="-2060575">
              <a:lnSpc>
                <a:spcPct val="90000"/>
              </a:lnSpc>
              <a:buFontTx/>
              <a:buNone/>
              <a:tabLst>
                <a:tab pos="1320800" algn="r"/>
                <a:tab pos="1541463" algn="l"/>
              </a:tabLst>
            </a:pPr>
            <a:r>
              <a:rPr lang="en-US" sz="2600" dirty="0">
                <a:solidFill>
                  <a:srgbClr val="002060"/>
                </a:solidFill>
                <a:latin typeface="Arial" charset="0"/>
                <a:ea typeface="ヒラギノ角ゴ Pro W3" charset="0"/>
                <a:cs typeface="ヒラギノ角ゴ Pro W3" charset="0"/>
              </a:rPr>
              <a:t>	3100	Police and Sheriff's Patrol Officers</a:t>
            </a:r>
          </a:p>
          <a:p>
            <a:pPr marL="2060575" indent="-2060575">
              <a:lnSpc>
                <a:spcPct val="90000"/>
              </a:lnSpc>
              <a:buFontTx/>
              <a:buNone/>
              <a:tabLst>
                <a:tab pos="1320800" algn="r"/>
                <a:tab pos="1541463" algn="l"/>
              </a:tabLst>
            </a:pPr>
            <a:r>
              <a:rPr lang="en-US" sz="2600" dirty="0">
                <a:solidFill>
                  <a:srgbClr val="00B050"/>
                </a:solidFill>
                <a:latin typeface="Arial" charset="0"/>
                <a:ea typeface="ヒラギノ角ゴ Pro W3" charset="0"/>
                <a:cs typeface="ヒラギノ角ゴ Pro W3" charset="0"/>
              </a:rPr>
              <a:t>	3020	First-Line Supervisors of Food Preparation and Serving Workers</a:t>
            </a:r>
          </a:p>
          <a:p>
            <a:pPr marL="2060575" indent="-2060575">
              <a:lnSpc>
                <a:spcPct val="90000"/>
              </a:lnSpc>
              <a:buFontTx/>
              <a:buNone/>
              <a:tabLst>
                <a:tab pos="1320800" algn="r"/>
                <a:tab pos="1541463" algn="l"/>
              </a:tabLst>
            </a:pPr>
            <a:r>
              <a:rPr lang="en-US" sz="2600" dirty="0">
                <a:solidFill>
                  <a:srgbClr val="002060"/>
                </a:solidFill>
                <a:latin typeface="Arial" charset="0"/>
                <a:ea typeface="ヒラギノ角ゴ Pro W3" charset="0"/>
                <a:cs typeface="ヒラギノ角ゴ Pro W3" charset="0"/>
              </a:rPr>
              <a:t>	3010	Medical Secretaries</a:t>
            </a:r>
          </a:p>
          <a:p>
            <a:pPr marL="2060575" indent="-2060575">
              <a:lnSpc>
                <a:spcPct val="90000"/>
              </a:lnSpc>
              <a:buFontTx/>
              <a:buNone/>
              <a:tabLst>
                <a:tab pos="1320800" algn="r"/>
                <a:tab pos="1541463" algn="l"/>
              </a:tabLst>
            </a:pPr>
            <a:r>
              <a:rPr lang="en-US" sz="2600" dirty="0">
                <a:solidFill>
                  <a:srgbClr val="00B050"/>
                </a:solidFill>
                <a:latin typeface="Arial" charset="0"/>
                <a:ea typeface="ヒラギノ角ゴ Pro W3" charset="0"/>
                <a:cs typeface="ヒラギノ角ゴ Pro W3" charset="0"/>
              </a:rPr>
              <a:t>	2900	First-Line Supervisors of Retail Sales Workers</a:t>
            </a:r>
          </a:p>
          <a:p>
            <a:pPr marL="2060575" indent="-2060575">
              <a:lnSpc>
                <a:spcPct val="90000"/>
              </a:lnSpc>
              <a:buFontTx/>
              <a:buNone/>
              <a:tabLst>
                <a:tab pos="1320800" algn="r"/>
                <a:tab pos="1541463" algn="l"/>
              </a:tabLst>
            </a:pPr>
            <a:r>
              <a:rPr lang="en-US" sz="2600" dirty="0">
                <a:solidFill>
                  <a:srgbClr val="002060"/>
                </a:solidFill>
                <a:latin typeface="Arial" charset="0"/>
                <a:ea typeface="ヒラギノ角ゴ Pro W3" charset="0"/>
                <a:cs typeface="ヒラギノ角ゴ Pro W3" charset="0"/>
              </a:rPr>
              <a:t>	2860	Emergency Medical Technicians and Paramedics</a:t>
            </a:r>
          </a:p>
          <a:p>
            <a:pPr marL="2060575" indent="-2060575">
              <a:lnSpc>
                <a:spcPct val="90000"/>
              </a:lnSpc>
              <a:buFontTx/>
              <a:buNone/>
              <a:tabLst>
                <a:tab pos="1320800" algn="r"/>
                <a:tab pos="1541463" algn="l"/>
              </a:tabLst>
            </a:pPr>
            <a:r>
              <a:rPr lang="en-US" sz="2600" dirty="0">
                <a:solidFill>
                  <a:srgbClr val="00B050"/>
                </a:solidFill>
                <a:latin typeface="Arial" charset="0"/>
                <a:ea typeface="ヒラギノ角ゴ Pro W3" charset="0"/>
                <a:cs typeface="ヒラギノ角ゴ Pro W3" charset="0"/>
              </a:rPr>
              <a:t>	2850	Construction Laborers</a:t>
            </a:r>
          </a:p>
          <a:p>
            <a:pPr marL="2060575" indent="-2060575">
              <a:lnSpc>
                <a:spcPct val="90000"/>
              </a:lnSpc>
              <a:buFontTx/>
              <a:buNone/>
              <a:tabLst>
                <a:tab pos="1320800" algn="r"/>
                <a:tab pos="1541463" algn="l"/>
              </a:tabLst>
            </a:pPr>
            <a:r>
              <a:rPr lang="en-US" sz="2600" dirty="0">
                <a:solidFill>
                  <a:srgbClr val="00B050"/>
                </a:solidFill>
                <a:latin typeface="Arial" charset="0"/>
                <a:ea typeface="ヒラギノ角ゴ Pro W3" charset="0"/>
                <a:cs typeface="ヒラギノ角ゴ Pro W3" charset="0"/>
              </a:rPr>
              <a:t>	2810	Hairdressers, Hairstylists, and Cosmetologists</a:t>
            </a:r>
          </a:p>
          <a:p>
            <a:pPr marL="2060575" indent="-2060575">
              <a:lnSpc>
                <a:spcPct val="90000"/>
              </a:lnSpc>
              <a:buFontTx/>
              <a:buNone/>
              <a:tabLst>
                <a:tab pos="1320800" algn="r"/>
                <a:tab pos="1541463" algn="l"/>
              </a:tabLst>
            </a:pPr>
            <a:r>
              <a:rPr lang="en-US" sz="2600" dirty="0">
                <a:solidFill>
                  <a:srgbClr val="00B050"/>
                </a:solidFill>
                <a:latin typeface="Arial" charset="0"/>
                <a:ea typeface="ヒラギノ角ゴ Pro W3" charset="0"/>
                <a:cs typeface="ヒラギノ角ゴ Pro W3" charset="0"/>
              </a:rPr>
              <a:t>	2770	Medical Assistants</a:t>
            </a:r>
          </a:p>
          <a:p>
            <a:pPr marL="2060575" indent="-2060575">
              <a:lnSpc>
                <a:spcPct val="90000"/>
              </a:lnSpc>
              <a:buFontTx/>
              <a:buNone/>
              <a:tabLst>
                <a:tab pos="1320800" algn="r"/>
                <a:tab pos="1541463" algn="l"/>
              </a:tabLst>
            </a:pPr>
            <a:r>
              <a:rPr lang="en-US" sz="2600" dirty="0">
                <a:solidFill>
                  <a:srgbClr val="00B050"/>
                </a:solidFill>
                <a:latin typeface="Arial" charset="0"/>
                <a:ea typeface="ヒラギノ角ゴ Pro W3" charset="0"/>
                <a:cs typeface="ヒラギノ角ゴ Pro W3" charset="0"/>
              </a:rPr>
              <a:t>	2690	Food Preparation Workers</a:t>
            </a:r>
          </a:p>
          <a:p>
            <a:pPr marL="2060575" indent="-2060575">
              <a:lnSpc>
                <a:spcPct val="90000"/>
              </a:lnSpc>
              <a:buFontTx/>
              <a:buNone/>
              <a:tabLst>
                <a:tab pos="1320800" algn="r"/>
                <a:tab pos="1541463" algn="l"/>
              </a:tabLst>
            </a:pPr>
            <a:r>
              <a:rPr lang="en-US" sz="2600" dirty="0">
                <a:solidFill>
                  <a:srgbClr val="00B050"/>
                </a:solidFill>
                <a:latin typeface="Arial" charset="0"/>
                <a:ea typeface="ヒラギノ角ゴ Pro W3" charset="0"/>
                <a:cs typeface="ヒラギノ角ゴ Pro W3" charset="0"/>
              </a:rPr>
              <a:t>	2630	Maids and Housekeeping Cleaners</a:t>
            </a:r>
          </a:p>
          <a:p>
            <a:pPr marL="2060575" indent="-2060575">
              <a:lnSpc>
                <a:spcPct val="90000"/>
              </a:lnSpc>
              <a:buFontTx/>
              <a:buNone/>
              <a:tabLst>
                <a:tab pos="1320800" algn="r"/>
                <a:tab pos="1541463" algn="l"/>
              </a:tabLst>
            </a:pPr>
            <a:r>
              <a:rPr lang="en-US" sz="2600" dirty="0">
                <a:solidFill>
                  <a:srgbClr val="00B050"/>
                </a:solidFill>
                <a:latin typeface="Arial" charset="0"/>
                <a:ea typeface="ヒラギノ角ゴ Pro W3" charset="0"/>
                <a:cs typeface="ヒラギノ角ゴ Pro W3" charset="0"/>
              </a:rPr>
              <a:t>	2590	Pharmacy Technicians</a:t>
            </a:r>
          </a:p>
          <a:p>
            <a:pPr marL="2060575" indent="-2060575">
              <a:lnSpc>
                <a:spcPct val="90000"/>
              </a:lnSpc>
              <a:buFontTx/>
              <a:buNone/>
              <a:tabLst>
                <a:tab pos="1320800" algn="r"/>
                <a:tab pos="1541463" algn="l"/>
              </a:tabLst>
            </a:pPr>
            <a:r>
              <a:rPr lang="en-US" sz="2600" dirty="0">
                <a:solidFill>
                  <a:srgbClr val="00B050"/>
                </a:solidFill>
                <a:latin typeface="Arial" charset="0"/>
                <a:ea typeface="ヒラギノ角ゴ Pro W3" charset="0"/>
                <a:cs typeface="ヒラギノ角ゴ Pro W3" charset="0"/>
              </a:rPr>
              <a:t>	2560	Carpenters</a:t>
            </a:r>
          </a:p>
          <a:p>
            <a:pPr marL="2060575" indent="-2060575">
              <a:lnSpc>
                <a:spcPct val="90000"/>
              </a:lnSpc>
              <a:buFontTx/>
              <a:buNone/>
              <a:tabLst>
                <a:tab pos="1320800" algn="r"/>
                <a:tab pos="1541463" algn="l"/>
              </a:tabLst>
            </a:pPr>
            <a:r>
              <a:rPr lang="en-US" sz="2600" dirty="0">
                <a:solidFill>
                  <a:srgbClr val="002060"/>
                </a:solidFill>
                <a:latin typeface="Arial" charset="0"/>
                <a:ea typeface="ヒラギノ角ゴ Pro W3" charset="0"/>
                <a:cs typeface="ヒラギノ角ゴ Pro W3" charset="0"/>
              </a:rPr>
              <a:t>	2530	Paralegals and Legal Assistants</a:t>
            </a:r>
          </a:p>
          <a:p>
            <a:pPr marL="2060575" indent="-2060575">
              <a:lnSpc>
                <a:spcPct val="90000"/>
              </a:lnSpc>
              <a:buFontTx/>
              <a:buNone/>
              <a:tabLst>
                <a:tab pos="1320800" algn="r"/>
                <a:tab pos="1541463" algn="l"/>
              </a:tabLst>
            </a:pPr>
            <a:r>
              <a:rPr lang="en-US" sz="2600" dirty="0">
                <a:solidFill>
                  <a:srgbClr val="002060"/>
                </a:solidFill>
                <a:latin typeface="Arial" charset="0"/>
                <a:ea typeface="ヒラギノ角ゴ Pro W3" charset="0"/>
                <a:cs typeface="ヒラギノ角ゴ Pro W3" charset="0"/>
              </a:rPr>
              <a:t>	2430	Heating, Air Conditioning, and Refrigeration Mechanics and Installers</a:t>
            </a:r>
          </a:p>
          <a:p>
            <a:pPr marL="2060575" indent="-2060575">
              <a:lnSpc>
                <a:spcPct val="90000"/>
              </a:lnSpc>
              <a:buFontTx/>
              <a:buNone/>
              <a:tabLst>
                <a:tab pos="1320800" algn="r"/>
                <a:tab pos="1541463" algn="l"/>
              </a:tabLst>
            </a:pPr>
            <a:r>
              <a:rPr lang="en-US" sz="2600" dirty="0">
                <a:solidFill>
                  <a:srgbClr val="00B050"/>
                </a:solidFill>
                <a:latin typeface="Arial" charset="0"/>
                <a:ea typeface="ヒラギノ角ゴ Pro W3" charset="0"/>
                <a:cs typeface="ヒラギノ角ゴ Pro W3" charset="0"/>
              </a:rPr>
              <a:t>	2310	Secretaries and Administrative Assistants, Except Legal, Medical, and Executive</a:t>
            </a:r>
          </a:p>
          <a:p>
            <a:pPr marL="2060575" indent="-2060575">
              <a:lnSpc>
                <a:spcPct val="90000"/>
              </a:lnSpc>
              <a:buFontTx/>
              <a:buNone/>
              <a:tabLst>
                <a:tab pos="1320800" algn="r"/>
                <a:tab pos="1541463" algn="l"/>
              </a:tabLst>
            </a:pPr>
            <a:r>
              <a:rPr lang="en-US" sz="2600" dirty="0">
                <a:solidFill>
                  <a:srgbClr val="002060"/>
                </a:solidFill>
                <a:latin typeface="Arial" charset="0"/>
                <a:ea typeface="ヒラギノ角ゴ Pro W3" charset="0"/>
                <a:cs typeface="ヒラギノ角ゴ Pro W3" charset="0"/>
              </a:rPr>
              <a:t>	2280	Medical Scientists, Except Epidemiologists</a:t>
            </a:r>
          </a:p>
          <a:p>
            <a:pPr marL="2060575" indent="-2060575">
              <a:lnSpc>
                <a:spcPct val="90000"/>
              </a:lnSpc>
              <a:buFontTx/>
              <a:buNone/>
              <a:tabLst>
                <a:tab pos="1320800" algn="r"/>
                <a:tab pos="1541463" algn="l"/>
              </a:tabLst>
            </a:pPr>
            <a:r>
              <a:rPr lang="en-US" sz="2600" dirty="0">
                <a:solidFill>
                  <a:srgbClr val="00B050"/>
                </a:solidFill>
                <a:latin typeface="Arial" charset="0"/>
                <a:ea typeface="ヒラギノ角ゴ Pro W3" charset="0"/>
                <a:cs typeface="ヒラギノ角ゴ Pro W3" charset="0"/>
              </a:rPr>
              <a:t>	2240	Coaches and Scouts</a:t>
            </a:r>
          </a:p>
          <a:p>
            <a:pPr marL="2060575" indent="-2060575">
              <a:lnSpc>
                <a:spcPct val="90000"/>
              </a:lnSpc>
              <a:buFontTx/>
              <a:buNone/>
              <a:tabLst>
                <a:tab pos="1320800" algn="r"/>
                <a:tab pos="1541463" algn="l"/>
              </a:tabLst>
            </a:pPr>
            <a:r>
              <a:rPr lang="en-US" sz="2600" dirty="0">
                <a:solidFill>
                  <a:srgbClr val="00B050"/>
                </a:solidFill>
                <a:latin typeface="Arial" charset="0"/>
                <a:ea typeface="ヒラギノ角ゴ Pro W3" charset="0"/>
                <a:cs typeface="ヒラギノ角ゴ Pro W3" charset="0"/>
              </a:rPr>
              <a:t>	2240	Billing and Posting Clerks</a:t>
            </a:r>
          </a:p>
          <a:p>
            <a:pPr marL="2060575" indent="-2060575">
              <a:lnSpc>
                <a:spcPct val="90000"/>
              </a:lnSpc>
              <a:buFontTx/>
              <a:buNone/>
              <a:tabLst>
                <a:tab pos="1320800" algn="r"/>
                <a:tab pos="1541463" algn="l"/>
              </a:tabLst>
            </a:pPr>
            <a:r>
              <a:rPr lang="en-US" sz="2600" dirty="0">
                <a:solidFill>
                  <a:srgbClr val="002060"/>
                </a:solidFill>
                <a:latin typeface="Arial" charset="0"/>
                <a:ea typeface="ヒラギノ角ゴ Pro W3" charset="0"/>
                <a:cs typeface="ヒラギノ角ゴ Pro W3" charset="0"/>
              </a:rPr>
              <a:t>	2220	Special Education Teachers, Preschool, Kindergarten, and Elementary School</a:t>
            </a:r>
          </a:p>
          <a:p>
            <a:pPr marL="2060575" indent="-2060575">
              <a:lnSpc>
                <a:spcPct val="90000"/>
              </a:lnSpc>
              <a:buFontTx/>
              <a:buNone/>
              <a:tabLst>
                <a:tab pos="1320800" algn="r"/>
                <a:tab pos="1541463" algn="l"/>
              </a:tabLst>
            </a:pPr>
            <a:r>
              <a:rPr lang="en-US" sz="2600" dirty="0">
                <a:solidFill>
                  <a:srgbClr val="00B050"/>
                </a:solidFill>
                <a:latin typeface="Arial" charset="0"/>
                <a:ea typeface="ヒラギノ角ゴ Pro W3" charset="0"/>
                <a:cs typeface="ヒラギノ角ゴ Pro W3" charset="0"/>
              </a:rPr>
              <a:t>	2210	Firefighters</a:t>
            </a:r>
          </a:p>
          <a:p>
            <a:pPr marL="2060575" indent="-2060575">
              <a:lnSpc>
                <a:spcPct val="90000"/>
              </a:lnSpc>
              <a:buFontTx/>
              <a:buNone/>
              <a:tabLst>
                <a:tab pos="1320800" algn="r"/>
                <a:tab pos="1541463" algn="l"/>
              </a:tabLst>
            </a:pPr>
            <a:r>
              <a:rPr lang="en-US" sz="2600" dirty="0">
                <a:solidFill>
                  <a:srgbClr val="00B050"/>
                </a:solidFill>
                <a:latin typeface="Arial" charset="0"/>
                <a:ea typeface="ヒラギノ角ゴ Pro W3" charset="0"/>
                <a:cs typeface="ヒラギノ角ゴ Pro W3" charset="0"/>
              </a:rPr>
              <a:t>	2160	Sales Representatives, Services, All Other</a:t>
            </a:r>
          </a:p>
          <a:p>
            <a:pPr marL="2060575" indent="-2060575">
              <a:lnSpc>
                <a:spcPct val="90000"/>
              </a:lnSpc>
              <a:buFontTx/>
              <a:buNone/>
              <a:tabLst>
                <a:tab pos="1320800" algn="r"/>
                <a:tab pos="1541463" algn="l"/>
              </a:tabLst>
            </a:pPr>
            <a:r>
              <a:rPr lang="en-US" sz="2600" dirty="0">
                <a:solidFill>
                  <a:srgbClr val="00B050"/>
                </a:solidFill>
                <a:latin typeface="Arial" charset="0"/>
                <a:ea typeface="ヒラギノ角ゴ Pro W3" charset="0"/>
                <a:cs typeface="ヒラギノ角ゴ Pro W3" charset="0"/>
              </a:rPr>
              <a:t>	2130	Heavy and Tractor-Trailer Truck Drivers</a:t>
            </a:r>
          </a:p>
          <a:p>
            <a:pPr marL="2060575" indent="-2060575">
              <a:lnSpc>
                <a:spcPct val="90000"/>
              </a:lnSpc>
              <a:buFontTx/>
              <a:buNone/>
              <a:tabLst>
                <a:tab pos="1320800" algn="r"/>
                <a:tab pos="1541463" algn="l"/>
              </a:tabLst>
            </a:pPr>
            <a:r>
              <a:rPr lang="en-US" sz="2600" dirty="0">
                <a:solidFill>
                  <a:srgbClr val="00B050"/>
                </a:solidFill>
                <a:latin typeface="Arial" charset="0"/>
                <a:ea typeface="ヒラギノ角ゴ Pro W3" charset="0"/>
                <a:cs typeface="ヒラギノ角ゴ Pro W3" charset="0"/>
              </a:rPr>
              <a:t>	2120	Computer Systems Analysts</a:t>
            </a:r>
          </a:p>
          <a:p>
            <a:pPr marL="2060575" indent="-2060575">
              <a:lnSpc>
                <a:spcPct val="90000"/>
              </a:lnSpc>
              <a:buFontTx/>
              <a:buNone/>
              <a:tabLst>
                <a:tab pos="1320800" algn="r"/>
                <a:tab pos="1541463" algn="l"/>
              </a:tabLst>
            </a:pPr>
            <a:r>
              <a:rPr lang="en-US" sz="2600" dirty="0">
                <a:solidFill>
                  <a:srgbClr val="00B050"/>
                </a:solidFill>
                <a:latin typeface="Arial" charset="0"/>
                <a:ea typeface="ヒラギノ角ゴ Pro W3" charset="0"/>
                <a:cs typeface="ヒラギノ角ゴ Pro W3" charset="0"/>
              </a:rPr>
              <a:t>	2110	Human Resources, Training, and Labor Relations Specialists, All Other</a:t>
            </a:r>
          </a:p>
          <a:p>
            <a:pPr marL="2060575" indent="-2060575">
              <a:lnSpc>
                <a:spcPct val="90000"/>
              </a:lnSpc>
              <a:buFontTx/>
              <a:buNone/>
              <a:tabLst>
                <a:tab pos="1320800" algn="r"/>
                <a:tab pos="1541463" algn="l"/>
              </a:tabLst>
            </a:pPr>
            <a:r>
              <a:rPr lang="en-US" sz="2600" dirty="0">
                <a:solidFill>
                  <a:srgbClr val="00B050"/>
                </a:solidFill>
                <a:latin typeface="Arial" charset="0"/>
                <a:ea typeface="ヒラギノ角ゴ Pro W3" charset="0"/>
                <a:cs typeface="ヒラギノ角ゴ Pro W3" charset="0"/>
              </a:rPr>
              <a:t>	2070	Painters, Construction and Maintenance</a:t>
            </a:r>
          </a:p>
          <a:p>
            <a:pPr marL="2060575" indent="-2060575">
              <a:lnSpc>
                <a:spcPct val="90000"/>
              </a:lnSpc>
              <a:buFontTx/>
              <a:buNone/>
              <a:tabLst>
                <a:tab pos="1320800" algn="r"/>
                <a:tab pos="1541463" algn="l"/>
              </a:tabLst>
            </a:pPr>
            <a:r>
              <a:rPr lang="en-US" sz="2600" dirty="0">
                <a:solidFill>
                  <a:srgbClr val="00B050"/>
                </a:solidFill>
                <a:latin typeface="Arial" charset="0"/>
                <a:ea typeface="ヒラギノ角ゴ Pro W3" charset="0"/>
                <a:cs typeface="ヒラギノ角ゴ Pro W3" charset="0"/>
              </a:rPr>
              <a:t>	2010	Tellers</a:t>
            </a:r>
          </a:p>
          <a:p>
            <a:pPr marL="2060575" indent="-2060575">
              <a:lnSpc>
                <a:spcPct val="90000"/>
              </a:lnSpc>
              <a:buFontTx/>
              <a:buNone/>
              <a:tabLst>
                <a:tab pos="1320800" algn="r"/>
                <a:tab pos="1541463" algn="l"/>
              </a:tabLst>
            </a:pPr>
            <a:r>
              <a:rPr lang="en-US" sz="2600" dirty="0">
                <a:solidFill>
                  <a:srgbClr val="00B050"/>
                </a:solidFill>
                <a:latin typeface="Arial" charset="0"/>
                <a:ea typeface="ヒラギノ角ゴ Pro W3" charset="0"/>
                <a:cs typeface="ヒラギノ角ゴ Pro W3" charset="0"/>
              </a:rPr>
              <a:t>	1980	Lawyers</a:t>
            </a:r>
          </a:p>
          <a:p>
            <a:pPr marL="2060575" indent="-2060575">
              <a:lnSpc>
                <a:spcPct val="90000"/>
              </a:lnSpc>
              <a:buFontTx/>
              <a:buNone/>
              <a:tabLst>
                <a:tab pos="1320800" algn="r"/>
                <a:tab pos="1541463" algn="l"/>
              </a:tabLst>
            </a:pPr>
            <a:r>
              <a:rPr lang="en-US" sz="2600" dirty="0">
                <a:solidFill>
                  <a:srgbClr val="00B050"/>
                </a:solidFill>
                <a:latin typeface="Arial" charset="0"/>
                <a:ea typeface="ヒラギノ角ゴ Pro W3" charset="0"/>
                <a:cs typeface="ヒラギノ角ゴ Pro W3" charset="0"/>
              </a:rPr>
              <a:t>	1980	Dental Assistants</a:t>
            </a:r>
          </a:p>
          <a:p>
            <a:pPr marL="2060575" indent="-2060575">
              <a:lnSpc>
                <a:spcPct val="90000"/>
              </a:lnSpc>
              <a:buFontTx/>
              <a:buNone/>
              <a:tabLst>
                <a:tab pos="1320800" algn="r"/>
                <a:tab pos="1541463" algn="l"/>
              </a:tabLst>
            </a:pPr>
            <a:r>
              <a:rPr lang="en-US" sz="2600" dirty="0">
                <a:solidFill>
                  <a:srgbClr val="00B050"/>
                </a:solidFill>
                <a:latin typeface="Arial" charset="0"/>
                <a:ea typeface="ヒラギノ角ゴ Pro W3" charset="0"/>
                <a:cs typeface="ヒラギノ角ゴ Pro W3" charset="0"/>
              </a:rPr>
              <a:t>	1980	Packers and Packagers, Hand</a:t>
            </a:r>
          </a:p>
          <a:p>
            <a:pPr marL="2060575" indent="-2060575">
              <a:lnSpc>
                <a:spcPct val="90000"/>
              </a:lnSpc>
              <a:buFontTx/>
              <a:buNone/>
              <a:tabLst>
                <a:tab pos="1320800" algn="r"/>
                <a:tab pos="1541463" algn="l"/>
              </a:tabLst>
            </a:pPr>
            <a:r>
              <a:rPr lang="en-US" sz="2600" dirty="0">
                <a:solidFill>
                  <a:srgbClr val="00B050"/>
                </a:solidFill>
                <a:latin typeface="Arial" charset="0"/>
                <a:ea typeface="ヒラギノ角ゴ Pro W3" charset="0"/>
                <a:cs typeface="ヒラギノ角ゴ Pro W3" charset="0"/>
              </a:rPr>
              <a:t>	1920	Construction Managers</a:t>
            </a:r>
          </a:p>
          <a:p>
            <a:pPr marL="2060575" indent="-2060575">
              <a:lnSpc>
                <a:spcPct val="90000"/>
              </a:lnSpc>
              <a:buFontTx/>
              <a:buNone/>
              <a:tabLst>
                <a:tab pos="1320800" algn="r"/>
                <a:tab pos="1541463" algn="l"/>
              </a:tabLst>
            </a:pPr>
            <a:r>
              <a:rPr lang="en-US" sz="2600" dirty="0">
                <a:solidFill>
                  <a:srgbClr val="00B050"/>
                </a:solidFill>
                <a:latin typeface="Arial" charset="0"/>
                <a:ea typeface="ヒラギノ角ゴ Pro W3" charset="0"/>
                <a:cs typeface="ヒラギノ角ゴ Pro W3" charset="0"/>
              </a:rPr>
              <a:t>	1920	Information Security Analysts, Web Developers, and Computer Network Architects</a:t>
            </a:r>
          </a:p>
          <a:p>
            <a:pPr marL="2060575" indent="-2060575">
              <a:lnSpc>
                <a:spcPct val="90000"/>
              </a:lnSpc>
              <a:buFontTx/>
              <a:buNone/>
              <a:tabLst>
                <a:tab pos="1320800" algn="r"/>
                <a:tab pos="1541463" algn="l"/>
              </a:tabLst>
            </a:pPr>
            <a:r>
              <a:rPr lang="en-US" sz="2600" dirty="0">
                <a:solidFill>
                  <a:srgbClr val="00B050"/>
                </a:solidFill>
                <a:latin typeface="Arial" charset="0"/>
                <a:ea typeface="ヒラギノ角ゴ Pro W3" charset="0"/>
                <a:cs typeface="ヒラギノ角ゴ Pro W3" charset="0"/>
              </a:rPr>
              <a:t>	1910	Machinists</a:t>
            </a:r>
          </a:p>
          <a:p>
            <a:pPr marL="2060575" indent="-2060575">
              <a:lnSpc>
                <a:spcPct val="90000"/>
              </a:lnSpc>
              <a:buFontTx/>
              <a:buNone/>
              <a:tabLst>
                <a:tab pos="1320800" algn="r"/>
                <a:tab pos="1541463" algn="l"/>
              </a:tabLst>
            </a:pPr>
            <a:r>
              <a:rPr lang="en-US" sz="2600" dirty="0">
                <a:solidFill>
                  <a:srgbClr val="00B050"/>
                </a:solidFill>
                <a:latin typeface="Arial" charset="0"/>
                <a:ea typeface="ヒラギノ角ゴ Pro W3" charset="0"/>
                <a:cs typeface="ヒラギノ角ゴ Pro W3" charset="0"/>
              </a:rPr>
              <a:t>	1840	Amusement and Recreation Attendants</a:t>
            </a:r>
          </a:p>
          <a:p>
            <a:pPr marL="2060575" indent="-2060575">
              <a:lnSpc>
                <a:spcPct val="90000"/>
              </a:lnSpc>
              <a:buFontTx/>
              <a:buNone/>
              <a:tabLst>
                <a:tab pos="1320800" algn="r"/>
                <a:tab pos="1541463" algn="l"/>
              </a:tabLst>
            </a:pPr>
            <a:r>
              <a:rPr lang="en-US" sz="2600" dirty="0">
                <a:solidFill>
                  <a:srgbClr val="00B050"/>
                </a:solidFill>
                <a:latin typeface="Arial" charset="0"/>
                <a:ea typeface="ヒラギノ角ゴ Pro W3" charset="0"/>
                <a:cs typeface="ヒラギノ角ゴ Pro W3" charset="0"/>
              </a:rPr>
              <a:t>	1830	Network and Computer Systems Administrators</a:t>
            </a:r>
          </a:p>
          <a:p>
            <a:pPr marL="2060575" indent="-2060575">
              <a:lnSpc>
                <a:spcPct val="90000"/>
              </a:lnSpc>
              <a:buFontTx/>
              <a:buNone/>
              <a:tabLst>
                <a:tab pos="1320800" algn="r"/>
                <a:tab pos="1541463" algn="l"/>
              </a:tabLst>
            </a:pPr>
            <a:r>
              <a:rPr lang="en-US" sz="2600" dirty="0">
                <a:solidFill>
                  <a:srgbClr val="00B050"/>
                </a:solidFill>
                <a:latin typeface="Arial" charset="0"/>
                <a:ea typeface="ヒラギノ角ゴ Pro W3" charset="0"/>
                <a:cs typeface="ヒラギノ角ゴ Pro W3" charset="0"/>
              </a:rPr>
              <a:t>	1780	Industrial Machinery Mechanics</a:t>
            </a:r>
          </a:p>
          <a:p>
            <a:pPr marL="2060575" indent="-2060575">
              <a:lnSpc>
                <a:spcPct val="90000"/>
              </a:lnSpc>
              <a:buFontTx/>
              <a:buNone/>
              <a:tabLst>
                <a:tab pos="1320800" algn="r"/>
                <a:tab pos="1541463" algn="l"/>
              </a:tabLst>
            </a:pPr>
            <a:r>
              <a:rPr lang="en-US" sz="2600" dirty="0">
                <a:solidFill>
                  <a:srgbClr val="00B050"/>
                </a:solidFill>
                <a:latin typeface="Arial" charset="0"/>
                <a:ea typeface="ヒラギノ角ゴ Pro W3" charset="0"/>
                <a:cs typeface="ヒラギノ角ゴ Pro W3" charset="0"/>
              </a:rPr>
              <a:t>	1770	Dental Hygienists</a:t>
            </a:r>
          </a:p>
          <a:p>
            <a:pPr marL="2060575" indent="-2060575">
              <a:lnSpc>
                <a:spcPct val="90000"/>
              </a:lnSpc>
              <a:buFontTx/>
              <a:buNone/>
              <a:tabLst>
                <a:tab pos="1320800" algn="r"/>
                <a:tab pos="1541463" algn="l"/>
              </a:tabLst>
            </a:pPr>
            <a:r>
              <a:rPr lang="en-US" sz="2600" dirty="0">
                <a:solidFill>
                  <a:srgbClr val="00B050"/>
                </a:solidFill>
                <a:latin typeface="Arial" charset="0"/>
                <a:ea typeface="ヒラギノ角ゴ Pro W3" charset="0"/>
                <a:cs typeface="ヒラギノ角ゴ Pro W3" charset="0"/>
              </a:rPr>
              <a:t>	1760	Insurance Sales Agents</a:t>
            </a:r>
          </a:p>
          <a:p>
            <a:pPr marL="2060575" indent="-2060575">
              <a:lnSpc>
                <a:spcPct val="90000"/>
              </a:lnSpc>
              <a:buFontTx/>
              <a:buNone/>
              <a:tabLst>
                <a:tab pos="1320800" algn="r"/>
                <a:tab pos="1541463" algn="l"/>
              </a:tabLst>
            </a:pPr>
            <a:r>
              <a:rPr lang="en-US" sz="2600" dirty="0">
                <a:solidFill>
                  <a:srgbClr val="00B050"/>
                </a:solidFill>
                <a:latin typeface="Arial" charset="0"/>
                <a:ea typeface="ヒラギノ角ゴ Pro W3" charset="0"/>
                <a:cs typeface="ヒラギノ角ゴ Pro W3" charset="0"/>
              </a:rPr>
              <a:t>	1730	Management Analysts</a:t>
            </a:r>
          </a:p>
          <a:p>
            <a:pPr marL="2060575" indent="-2060575">
              <a:lnSpc>
                <a:spcPct val="90000"/>
              </a:lnSpc>
              <a:buFontTx/>
              <a:buNone/>
              <a:tabLst>
                <a:tab pos="1320800" algn="r"/>
                <a:tab pos="1541463" algn="l"/>
              </a:tabLst>
            </a:pPr>
            <a:r>
              <a:rPr lang="en-US" sz="2600" dirty="0">
                <a:solidFill>
                  <a:srgbClr val="00B050"/>
                </a:solidFill>
                <a:latin typeface="Arial" charset="0"/>
                <a:ea typeface="ヒラギノ角ゴ Pro W3" charset="0"/>
                <a:cs typeface="ヒラギノ角ゴ Pro W3" charset="0"/>
              </a:rPr>
              <a:t>	1700	Radiologic Technologists and Technicians</a:t>
            </a:r>
          </a:p>
          <a:p>
            <a:pPr marL="2060575" indent="-2060575">
              <a:lnSpc>
                <a:spcPct val="90000"/>
              </a:lnSpc>
              <a:buFontTx/>
              <a:buNone/>
              <a:tabLst>
                <a:tab pos="1320800" algn="r"/>
                <a:tab pos="1541463" algn="l"/>
              </a:tabLst>
            </a:pPr>
            <a:r>
              <a:rPr lang="en-US" sz="2600" dirty="0">
                <a:solidFill>
                  <a:srgbClr val="00B050"/>
                </a:solidFill>
                <a:latin typeface="Arial" charset="0"/>
                <a:ea typeface="ヒラギノ角ゴ Pro W3" charset="0"/>
                <a:cs typeface="ヒラギノ角ゴ Pro W3" charset="0"/>
              </a:rPr>
              <a:t>	1680	Managers, All Other</a:t>
            </a:r>
          </a:p>
          <a:p>
            <a:pPr marL="2060575" indent="-2060575">
              <a:lnSpc>
                <a:spcPct val="90000"/>
              </a:lnSpc>
              <a:buFontTx/>
              <a:buNone/>
              <a:tabLst>
                <a:tab pos="1320800" algn="r"/>
                <a:tab pos="1541463" algn="l"/>
              </a:tabLst>
            </a:pPr>
            <a:r>
              <a:rPr lang="en-US" sz="2600" dirty="0">
                <a:solidFill>
                  <a:srgbClr val="00B050"/>
                </a:solidFill>
                <a:latin typeface="Arial" charset="0"/>
                <a:ea typeface="ヒラギノ角ゴ Pro W3" charset="0"/>
                <a:cs typeface="ヒラギノ角ゴ Pro W3" charset="0"/>
              </a:rPr>
              <a:t>	1680	Operating Engineers and Other Construction Equipment Operators</a:t>
            </a:r>
          </a:p>
          <a:p>
            <a:pPr marL="2060575" indent="-2060575">
              <a:lnSpc>
                <a:spcPct val="90000"/>
              </a:lnSpc>
              <a:buFontTx/>
              <a:buNone/>
              <a:tabLst>
                <a:tab pos="1320800" algn="r"/>
                <a:tab pos="1541463" algn="l"/>
              </a:tabLst>
            </a:pPr>
            <a:r>
              <a:rPr lang="en-US" sz="2600" dirty="0">
                <a:solidFill>
                  <a:srgbClr val="00B050"/>
                </a:solidFill>
                <a:latin typeface="Arial" charset="0"/>
                <a:ea typeface="ヒラギノ角ゴ Pro W3" charset="0"/>
                <a:cs typeface="ヒラギノ角ゴ Pro W3" charset="0"/>
              </a:rPr>
              <a:t>	1670	Financial Analysts</a:t>
            </a:r>
          </a:p>
          <a:p>
            <a:pPr marL="2060575" indent="-2060575">
              <a:lnSpc>
                <a:spcPct val="90000"/>
              </a:lnSpc>
              <a:buFontTx/>
              <a:buNone/>
              <a:tabLst>
                <a:tab pos="1320800" algn="r"/>
                <a:tab pos="1541463" algn="l"/>
              </a:tabLst>
            </a:pPr>
            <a:r>
              <a:rPr lang="en-US" sz="2600" dirty="0">
                <a:solidFill>
                  <a:srgbClr val="00B050"/>
                </a:solidFill>
                <a:latin typeface="Arial" charset="0"/>
                <a:ea typeface="ヒラギノ角ゴ Pro W3" charset="0"/>
                <a:cs typeface="ヒラギノ角ゴ Pro W3" charset="0"/>
              </a:rPr>
              <a:t>	1670	Software Developers, Systems Software</a:t>
            </a:r>
          </a:p>
          <a:p>
            <a:pPr marL="2060575" indent="-2060575">
              <a:lnSpc>
                <a:spcPct val="90000"/>
              </a:lnSpc>
              <a:buFontTx/>
              <a:buNone/>
              <a:tabLst>
                <a:tab pos="1320800" algn="r"/>
                <a:tab pos="1541463" algn="l"/>
              </a:tabLst>
            </a:pPr>
            <a:r>
              <a:rPr lang="en-US" sz="2600" dirty="0">
                <a:solidFill>
                  <a:srgbClr val="00B050"/>
                </a:solidFill>
                <a:latin typeface="Arial" charset="0"/>
                <a:ea typeface="ヒラギノ角ゴ Pro W3" charset="0"/>
                <a:cs typeface="ヒラギノ角ゴ Pro W3" charset="0"/>
              </a:rPr>
              <a:t>	1670	Licensed Practical and Licensed Vocational Nurses</a:t>
            </a:r>
          </a:p>
          <a:p>
            <a:pPr marL="2060575" indent="-2060575">
              <a:lnSpc>
                <a:spcPct val="90000"/>
              </a:lnSpc>
              <a:buFontTx/>
              <a:buNone/>
              <a:tabLst>
                <a:tab pos="1320800" algn="r"/>
                <a:tab pos="1541463" algn="l"/>
              </a:tabLst>
            </a:pPr>
            <a:r>
              <a:rPr lang="en-US" sz="2600" dirty="0">
                <a:solidFill>
                  <a:srgbClr val="00B050"/>
                </a:solidFill>
                <a:latin typeface="Arial" charset="0"/>
                <a:ea typeface="ヒラギノ角ゴ Pro W3" charset="0"/>
                <a:cs typeface="ヒラギノ角ゴ Pro W3" charset="0"/>
              </a:rPr>
              <a:t>	1660	Helpers--Production Workers</a:t>
            </a:r>
          </a:p>
          <a:p>
            <a:pPr marL="2060575" indent="-2060575">
              <a:lnSpc>
                <a:spcPct val="90000"/>
              </a:lnSpc>
              <a:buFontTx/>
              <a:buNone/>
              <a:tabLst>
                <a:tab pos="1320800" algn="r"/>
                <a:tab pos="1541463" algn="l"/>
              </a:tabLst>
            </a:pPr>
            <a:r>
              <a:rPr lang="en-US" sz="2600" dirty="0">
                <a:solidFill>
                  <a:srgbClr val="00B050"/>
                </a:solidFill>
                <a:latin typeface="Arial" charset="0"/>
                <a:ea typeface="ヒラギノ角ゴ Pro W3" charset="0"/>
                <a:cs typeface="ヒラギノ角ゴ Pro W3" charset="0"/>
              </a:rPr>
              <a:t>	1620	Training and Development Specialists</a:t>
            </a:r>
          </a:p>
          <a:p>
            <a:pPr marL="2060575" indent="-2060575">
              <a:lnSpc>
                <a:spcPct val="90000"/>
              </a:lnSpc>
              <a:buFontTx/>
              <a:buNone/>
              <a:tabLst>
                <a:tab pos="1320800" algn="r"/>
                <a:tab pos="1541463" algn="l"/>
              </a:tabLst>
            </a:pPr>
            <a:r>
              <a:rPr lang="en-US" sz="2600" dirty="0">
                <a:solidFill>
                  <a:srgbClr val="00B050"/>
                </a:solidFill>
                <a:latin typeface="Arial" charset="0"/>
                <a:ea typeface="ヒラギノ角ゴ Pro W3" charset="0"/>
                <a:cs typeface="ヒラギノ角ゴ Pro W3" charset="0"/>
              </a:rPr>
              <a:t>	1600	Personal Financial Advisors</a:t>
            </a:r>
          </a:p>
          <a:p>
            <a:pPr marL="2060575" indent="-2060575">
              <a:lnSpc>
                <a:spcPct val="90000"/>
              </a:lnSpc>
              <a:buFontTx/>
              <a:buNone/>
              <a:tabLst>
                <a:tab pos="1320800" algn="r"/>
                <a:tab pos="1541463" algn="l"/>
              </a:tabLst>
            </a:pPr>
            <a:r>
              <a:rPr lang="en-US" sz="2600" dirty="0">
                <a:solidFill>
                  <a:srgbClr val="00B050"/>
                </a:solidFill>
                <a:latin typeface="Arial" charset="0"/>
                <a:ea typeface="ヒラギノ角ゴ Pro W3" charset="0"/>
                <a:cs typeface="ヒラギノ角ゴ Pro W3" charset="0"/>
              </a:rPr>
              <a:t>	1600	Automotive Service Technicians and Mechanics</a:t>
            </a:r>
          </a:p>
          <a:p>
            <a:pPr marL="2060575" indent="-2060575">
              <a:lnSpc>
                <a:spcPct val="90000"/>
              </a:lnSpc>
              <a:buFontTx/>
              <a:buNone/>
              <a:tabLst>
                <a:tab pos="1320800" algn="r"/>
                <a:tab pos="1541463" algn="l"/>
              </a:tabLst>
            </a:pPr>
            <a:r>
              <a:rPr lang="en-US" sz="2600" dirty="0">
                <a:solidFill>
                  <a:srgbClr val="00B050"/>
                </a:solidFill>
                <a:latin typeface="Arial" charset="0"/>
                <a:ea typeface="ヒラギノ角ゴ Pro W3" charset="0"/>
                <a:cs typeface="ヒラギノ角ゴ Pro W3" charset="0"/>
              </a:rPr>
              <a:t>	1580	Meat, Poultry, and Fish Cutters and Trimmers</a:t>
            </a:r>
          </a:p>
          <a:p>
            <a:pPr marL="2060575" indent="-2060575">
              <a:lnSpc>
                <a:spcPct val="90000"/>
              </a:lnSpc>
              <a:buFontTx/>
              <a:buNone/>
              <a:tabLst>
                <a:tab pos="1320800" algn="r"/>
                <a:tab pos="1541463" algn="l"/>
              </a:tabLst>
            </a:pPr>
            <a:r>
              <a:rPr lang="en-US" sz="2600" dirty="0">
                <a:solidFill>
                  <a:srgbClr val="00B050"/>
                </a:solidFill>
                <a:latin typeface="Arial" charset="0"/>
                <a:ea typeface="ヒラギノ角ゴ Pro W3" charset="0"/>
                <a:cs typeface="ヒラギノ角ゴ Pro W3" charset="0"/>
              </a:rPr>
              <a:t>	1550	Preschool Teachers, Except Special Education</a:t>
            </a:r>
          </a:p>
          <a:p>
            <a:pPr marL="2060575" indent="-2060575">
              <a:lnSpc>
                <a:spcPct val="90000"/>
              </a:lnSpc>
              <a:buFontTx/>
              <a:buNone/>
              <a:tabLst>
                <a:tab pos="1320800" algn="r"/>
                <a:tab pos="1541463" algn="l"/>
              </a:tabLst>
            </a:pPr>
            <a:r>
              <a:rPr lang="en-US" sz="2600" dirty="0">
                <a:solidFill>
                  <a:srgbClr val="00B050"/>
                </a:solidFill>
                <a:latin typeface="Arial" charset="0"/>
                <a:ea typeface="ヒラギノ角ゴ Pro W3" charset="0"/>
                <a:cs typeface="ヒラギノ角ゴ Pro W3" charset="0"/>
              </a:rPr>
              <a:t>	1530	Child, Family, and School Social Workers</a:t>
            </a:r>
          </a:p>
          <a:p>
            <a:pPr marL="2060575" indent="-2060575">
              <a:lnSpc>
                <a:spcPct val="90000"/>
              </a:lnSpc>
              <a:buFontTx/>
              <a:buNone/>
              <a:tabLst>
                <a:tab pos="1320800" algn="r"/>
                <a:tab pos="1541463" algn="l"/>
              </a:tabLst>
            </a:pPr>
            <a:r>
              <a:rPr lang="en-US" sz="2600" dirty="0">
                <a:solidFill>
                  <a:srgbClr val="00B050"/>
                </a:solidFill>
                <a:latin typeface="Arial" charset="0"/>
                <a:ea typeface="ヒラギノ角ゴ Pro W3" charset="0"/>
                <a:cs typeface="ヒラギノ角ゴ Pro W3" charset="0"/>
              </a:rPr>
              <a:t>	1530	Fitness Trainers and Aerobics Instructors</a:t>
            </a:r>
          </a:p>
          <a:p>
            <a:pPr marL="2060575" indent="-2060575">
              <a:lnSpc>
                <a:spcPct val="90000"/>
              </a:lnSpc>
              <a:buFontTx/>
              <a:buNone/>
              <a:tabLst>
                <a:tab pos="1320800" algn="r"/>
                <a:tab pos="1541463" algn="l"/>
              </a:tabLst>
            </a:pPr>
            <a:r>
              <a:rPr lang="en-US" sz="2600" dirty="0">
                <a:solidFill>
                  <a:srgbClr val="00B050"/>
                </a:solidFill>
                <a:latin typeface="Arial" charset="0"/>
                <a:ea typeface="ヒラギノ角ゴ Pro W3" charset="0"/>
                <a:cs typeface="ヒラギノ角ゴ Pro W3" charset="0"/>
              </a:rPr>
              <a:t>	1520	Pharmacists</a:t>
            </a:r>
          </a:p>
          <a:p>
            <a:pPr marL="2060575" indent="-2060575">
              <a:lnSpc>
                <a:spcPct val="90000"/>
              </a:lnSpc>
              <a:buFontTx/>
              <a:buNone/>
              <a:tabLst>
                <a:tab pos="1320800" algn="r"/>
                <a:tab pos="1541463" algn="l"/>
              </a:tabLst>
            </a:pPr>
            <a:r>
              <a:rPr lang="en-US" sz="2600" dirty="0">
                <a:solidFill>
                  <a:srgbClr val="00B050"/>
                </a:solidFill>
                <a:latin typeface="Arial" charset="0"/>
                <a:ea typeface="ヒラギノ角ゴ Pro W3" charset="0"/>
                <a:cs typeface="ヒラギノ角ゴ Pro W3" charset="0"/>
              </a:rPr>
              <a:t>	1480	Telecommunications Equipment Installers and Repairers, Except Line Installers</a:t>
            </a:r>
          </a:p>
          <a:p>
            <a:pPr marL="2060575" indent="-2060575">
              <a:lnSpc>
                <a:spcPct val="90000"/>
              </a:lnSpc>
              <a:buFontTx/>
              <a:buNone/>
              <a:tabLst>
                <a:tab pos="1320800" algn="r"/>
                <a:tab pos="1541463" algn="l"/>
              </a:tabLst>
            </a:pPr>
            <a:r>
              <a:rPr lang="en-US" sz="2600" dirty="0">
                <a:solidFill>
                  <a:srgbClr val="00B050"/>
                </a:solidFill>
                <a:latin typeface="Arial" charset="0"/>
                <a:ea typeface="ヒラギノ角ゴ Pro W3" charset="0"/>
                <a:cs typeface="ヒラギノ角ゴ Pro W3" charset="0"/>
              </a:rPr>
              <a:t>	1470	Electricians</a:t>
            </a:r>
          </a:p>
          <a:p>
            <a:pPr marL="2060575" indent="-2060575">
              <a:lnSpc>
                <a:spcPct val="90000"/>
              </a:lnSpc>
              <a:buFontTx/>
              <a:buNone/>
              <a:tabLst>
                <a:tab pos="1320800" algn="r"/>
                <a:tab pos="1541463" algn="l"/>
              </a:tabLst>
            </a:pPr>
            <a:r>
              <a:rPr lang="en-US" sz="2600" dirty="0">
                <a:solidFill>
                  <a:srgbClr val="00B050"/>
                </a:solidFill>
                <a:latin typeface="Arial" charset="0"/>
                <a:ea typeface="ヒラギノ角ゴ Pro W3" charset="0"/>
                <a:cs typeface="ヒラギノ角ゴ Pro W3" charset="0"/>
              </a:rPr>
              <a:t>	1440	Securities, Commodities, and Financial Services Sales Agents</a:t>
            </a:r>
          </a:p>
          <a:p>
            <a:pPr marL="2060575" indent="-2060575">
              <a:lnSpc>
                <a:spcPct val="90000"/>
              </a:lnSpc>
              <a:buFontTx/>
              <a:buNone/>
              <a:tabLst>
                <a:tab pos="1320800" algn="r"/>
                <a:tab pos="1541463" algn="l"/>
              </a:tabLst>
            </a:pPr>
            <a:r>
              <a:rPr lang="en-US" sz="2600" dirty="0">
                <a:solidFill>
                  <a:srgbClr val="00B050"/>
                </a:solidFill>
                <a:latin typeface="Arial" charset="0"/>
                <a:ea typeface="ヒラギノ角ゴ Pro W3" charset="0"/>
                <a:cs typeface="ヒラギノ角ゴ Pro W3" charset="0"/>
              </a:rPr>
              <a:t>	1440	First-Line Supervisors of Mechanics, Installers, and Repairers</a:t>
            </a:r>
          </a:p>
          <a:p>
            <a:pPr marL="2060575" indent="-2060575">
              <a:lnSpc>
                <a:spcPct val="90000"/>
              </a:lnSpc>
              <a:buFontTx/>
              <a:buNone/>
              <a:tabLst>
                <a:tab pos="1320800" algn="r"/>
                <a:tab pos="1541463" algn="l"/>
              </a:tabLst>
            </a:pPr>
            <a:r>
              <a:rPr lang="en-US" sz="2600" dirty="0">
                <a:solidFill>
                  <a:srgbClr val="00B050"/>
                </a:solidFill>
                <a:latin typeface="Arial" charset="0"/>
                <a:ea typeface="ヒラギノ角ゴ Pro W3" charset="0"/>
                <a:cs typeface="ヒラギノ角ゴ Pro W3" charset="0"/>
              </a:rPr>
              <a:t>	1420	Plumbers, Pipefitters, and Steamfitters</a:t>
            </a:r>
          </a:p>
          <a:p>
            <a:pPr marL="2060575" indent="-2060575">
              <a:lnSpc>
                <a:spcPct val="90000"/>
              </a:lnSpc>
              <a:buFontTx/>
              <a:buNone/>
              <a:tabLst>
                <a:tab pos="1320800" algn="r"/>
                <a:tab pos="1541463" algn="l"/>
              </a:tabLst>
            </a:pPr>
            <a:r>
              <a:rPr lang="en-US" sz="2600" dirty="0">
                <a:solidFill>
                  <a:srgbClr val="00B050"/>
                </a:solidFill>
                <a:latin typeface="Arial" charset="0"/>
                <a:ea typeface="ヒラギノ角ゴ Pro W3" charset="0"/>
                <a:cs typeface="ヒラギノ角ゴ Pro W3" charset="0"/>
              </a:rPr>
              <a:t>	1400	First-Line Supervisors of Landscaping, Lawn Service, and </a:t>
            </a:r>
            <a:r>
              <a:rPr lang="en-US" sz="2600" dirty="0" err="1">
                <a:solidFill>
                  <a:srgbClr val="00B050"/>
                </a:solidFill>
                <a:latin typeface="Arial" charset="0"/>
                <a:ea typeface="ヒラギノ角ゴ Pro W3" charset="0"/>
                <a:cs typeface="ヒラギノ角ゴ Pro W3" charset="0"/>
              </a:rPr>
              <a:t>Groundskeeping</a:t>
            </a:r>
            <a:r>
              <a:rPr lang="en-US" sz="2600" dirty="0">
                <a:solidFill>
                  <a:srgbClr val="00B050"/>
                </a:solidFill>
                <a:latin typeface="Arial" charset="0"/>
                <a:ea typeface="ヒラギノ角ゴ Pro W3" charset="0"/>
                <a:cs typeface="ヒラギノ角ゴ Pro W3" charset="0"/>
              </a:rPr>
              <a:t> Workers</a:t>
            </a:r>
          </a:p>
          <a:p>
            <a:pPr marL="2060575" indent="-2060575">
              <a:lnSpc>
                <a:spcPct val="90000"/>
              </a:lnSpc>
              <a:buFontTx/>
              <a:buNone/>
              <a:tabLst>
                <a:tab pos="1320800" algn="r"/>
                <a:tab pos="1541463" algn="l"/>
              </a:tabLst>
            </a:pPr>
            <a:r>
              <a:rPr lang="en-US" sz="2600" dirty="0">
                <a:solidFill>
                  <a:srgbClr val="00B050"/>
                </a:solidFill>
                <a:latin typeface="Arial" charset="0"/>
                <a:ea typeface="ヒラギノ角ゴ Pro W3" charset="0"/>
                <a:cs typeface="ヒラギノ角ゴ Pro W3" charset="0"/>
              </a:rPr>
              <a:t>	1370	Cost Estimators</a:t>
            </a:r>
          </a:p>
          <a:p>
            <a:pPr marL="2060575" indent="-2060575">
              <a:lnSpc>
                <a:spcPct val="90000"/>
              </a:lnSpc>
              <a:buFontTx/>
              <a:buNone/>
              <a:tabLst>
                <a:tab pos="1320800" algn="r"/>
                <a:tab pos="1541463" algn="l"/>
              </a:tabLst>
            </a:pPr>
            <a:r>
              <a:rPr lang="en-US" sz="2600" dirty="0">
                <a:solidFill>
                  <a:srgbClr val="00B050"/>
                </a:solidFill>
                <a:latin typeface="Arial" charset="0"/>
                <a:ea typeface="ヒラギノ角ゴ Pro W3" charset="0"/>
                <a:cs typeface="ヒラギノ角ゴ Pro W3" charset="0"/>
              </a:rPr>
              <a:t>	1350	Civil Engineers</a:t>
            </a:r>
          </a:p>
          <a:p>
            <a:pPr marL="2060575" indent="-2060575">
              <a:lnSpc>
                <a:spcPct val="90000"/>
              </a:lnSpc>
              <a:buFontTx/>
              <a:buNone/>
              <a:tabLst>
                <a:tab pos="1320800" algn="r"/>
                <a:tab pos="1541463" algn="l"/>
              </a:tabLst>
            </a:pPr>
            <a:r>
              <a:rPr lang="en-US" sz="2600" dirty="0">
                <a:solidFill>
                  <a:srgbClr val="00B050"/>
                </a:solidFill>
                <a:latin typeface="Arial" charset="0"/>
                <a:ea typeface="ヒラギノ角ゴ Pro W3" charset="0"/>
                <a:cs typeface="ヒラギノ角ゴ Pro W3" charset="0"/>
              </a:rPr>
              <a:t>	1340	Computer and Information Systems Managers</a:t>
            </a:r>
          </a:p>
          <a:p>
            <a:pPr marL="2060575" indent="-2060575">
              <a:lnSpc>
                <a:spcPct val="90000"/>
              </a:lnSpc>
              <a:buFontTx/>
              <a:buNone/>
              <a:tabLst>
                <a:tab pos="1320800" algn="r"/>
                <a:tab pos="1541463" algn="l"/>
              </a:tabLst>
            </a:pPr>
            <a:r>
              <a:rPr lang="en-US" sz="2600" dirty="0">
                <a:solidFill>
                  <a:srgbClr val="00B050"/>
                </a:solidFill>
                <a:latin typeface="Arial" charset="0"/>
                <a:ea typeface="ヒラギノ角ゴ Pro W3" charset="0"/>
                <a:cs typeface="ヒラギノ角ゴ Pro W3" charset="0"/>
              </a:rPr>
              <a:t>	1330	Nonfarm Animal Caretakers</a:t>
            </a:r>
          </a:p>
          <a:p>
            <a:pPr marL="2060575" indent="-2060575">
              <a:lnSpc>
                <a:spcPct val="90000"/>
              </a:lnSpc>
              <a:buFontTx/>
              <a:buNone/>
              <a:tabLst>
                <a:tab pos="1320800" algn="r"/>
                <a:tab pos="1541463" algn="l"/>
              </a:tabLst>
            </a:pPr>
            <a:r>
              <a:rPr lang="en-US" sz="2600" dirty="0">
                <a:solidFill>
                  <a:srgbClr val="00B050"/>
                </a:solidFill>
                <a:latin typeface="Arial" charset="0"/>
                <a:ea typeface="ヒラギノ角ゴ Pro W3" charset="0"/>
                <a:cs typeface="ヒラギノ角ゴ Pro W3" charset="0"/>
              </a:rPr>
              <a:t>	1270	Sales Representatives, Wholesale and Manufacturing, Technical and Scientific Products</a:t>
            </a:r>
          </a:p>
          <a:p>
            <a:pPr marL="2060575" indent="-2060575">
              <a:lnSpc>
                <a:spcPct val="90000"/>
              </a:lnSpc>
              <a:buFontTx/>
              <a:buNone/>
              <a:tabLst>
                <a:tab pos="1320800" algn="r"/>
                <a:tab pos="1541463" algn="l"/>
              </a:tabLst>
            </a:pPr>
            <a:r>
              <a:rPr lang="en-US" sz="2600" dirty="0">
                <a:solidFill>
                  <a:srgbClr val="00B050"/>
                </a:solidFill>
                <a:latin typeface="Arial" charset="0"/>
                <a:ea typeface="ヒラギノ角ゴ Pro W3" charset="0"/>
                <a:cs typeface="ヒラギノ角ゴ Pro W3" charset="0"/>
              </a:rPr>
              <a:t>	1240	Veterinary Technologists and Technicians</a:t>
            </a:r>
          </a:p>
          <a:p>
            <a:pPr marL="2060575" indent="-2060575">
              <a:lnSpc>
                <a:spcPct val="90000"/>
              </a:lnSpc>
              <a:buFontTx/>
              <a:buNone/>
              <a:tabLst>
                <a:tab pos="1320800" algn="r"/>
                <a:tab pos="1541463" algn="l"/>
              </a:tabLst>
            </a:pPr>
            <a:r>
              <a:rPr lang="en-US" sz="2600" dirty="0">
                <a:solidFill>
                  <a:srgbClr val="00B050"/>
                </a:solidFill>
                <a:latin typeface="Arial" charset="0"/>
                <a:ea typeface="ヒラギノ角ゴ Pro W3" charset="0"/>
                <a:cs typeface="ヒラギノ角ゴ Pro W3" charset="0"/>
              </a:rPr>
              <a:t>	1240	Correctional Officers and Jailers</a:t>
            </a:r>
          </a:p>
          <a:p>
            <a:pPr marL="2060575" indent="-2060575">
              <a:lnSpc>
                <a:spcPct val="90000"/>
              </a:lnSpc>
              <a:buFontTx/>
              <a:buNone/>
              <a:tabLst>
                <a:tab pos="1320800" algn="r"/>
                <a:tab pos="1541463" algn="l"/>
              </a:tabLst>
            </a:pPr>
            <a:r>
              <a:rPr lang="en-US" sz="2600" dirty="0">
                <a:solidFill>
                  <a:srgbClr val="00B050"/>
                </a:solidFill>
                <a:latin typeface="Arial" charset="0"/>
                <a:ea typeface="ヒラギノ角ゴ Pro W3" charset="0"/>
                <a:cs typeface="ヒラギノ角ゴ Pro W3" charset="0"/>
              </a:rPr>
              <a:t>	1240	Real Estate Sales Agents</a:t>
            </a:r>
          </a:p>
          <a:p>
            <a:pPr marL="2060575" indent="-2060575">
              <a:lnSpc>
                <a:spcPct val="90000"/>
              </a:lnSpc>
              <a:buFontTx/>
              <a:buNone/>
              <a:tabLst>
                <a:tab pos="1320800" algn="r"/>
                <a:tab pos="1541463" algn="l"/>
              </a:tabLst>
            </a:pPr>
            <a:r>
              <a:rPr lang="en-US" sz="2600" dirty="0">
                <a:solidFill>
                  <a:srgbClr val="00B050"/>
                </a:solidFill>
                <a:latin typeface="Arial" charset="0"/>
                <a:ea typeface="ヒラギノ角ゴ Pro W3" charset="0"/>
                <a:cs typeface="ヒラギノ角ゴ Pro W3" charset="0"/>
              </a:rPr>
              <a:t>	1220	Educational, Guidance, School, and Vocational Counselors</a:t>
            </a:r>
          </a:p>
          <a:p>
            <a:pPr marL="2060575" indent="-2060575">
              <a:lnSpc>
                <a:spcPct val="90000"/>
              </a:lnSpc>
              <a:buFontTx/>
              <a:buNone/>
              <a:tabLst>
                <a:tab pos="1320800" algn="r"/>
                <a:tab pos="1541463" algn="l"/>
              </a:tabLst>
            </a:pPr>
            <a:r>
              <a:rPr lang="en-US" sz="2600" dirty="0">
                <a:solidFill>
                  <a:srgbClr val="00B050"/>
                </a:solidFill>
                <a:latin typeface="Arial" charset="0"/>
                <a:ea typeface="ヒラギノ角ゴ Pro W3" charset="0"/>
                <a:cs typeface="ヒラギノ角ゴ Pro W3" charset="0"/>
              </a:rPr>
              <a:t>	1210	Interpreters and Translators</a:t>
            </a:r>
          </a:p>
          <a:p>
            <a:pPr marL="2060575" indent="-2060575">
              <a:lnSpc>
                <a:spcPct val="90000"/>
              </a:lnSpc>
              <a:buFontTx/>
              <a:buNone/>
              <a:tabLst>
                <a:tab pos="1320800" algn="r"/>
                <a:tab pos="1541463" algn="l"/>
              </a:tabLst>
            </a:pPr>
            <a:r>
              <a:rPr lang="en-US" sz="2600" dirty="0">
                <a:solidFill>
                  <a:srgbClr val="00B050"/>
                </a:solidFill>
                <a:latin typeface="Arial" charset="0"/>
                <a:ea typeface="ヒラギノ角ゴ Pro W3" charset="0"/>
                <a:cs typeface="ヒラギノ角ゴ Pro W3" charset="0"/>
              </a:rPr>
              <a:t>	1160	Self-Enrichment Education Teachers</a:t>
            </a:r>
          </a:p>
          <a:p>
            <a:pPr marL="2060575" indent="-2060575">
              <a:lnSpc>
                <a:spcPct val="90000"/>
              </a:lnSpc>
              <a:buFontTx/>
              <a:buNone/>
              <a:tabLst>
                <a:tab pos="1320800" algn="r"/>
                <a:tab pos="1541463" algn="l"/>
              </a:tabLst>
            </a:pPr>
            <a:r>
              <a:rPr lang="en-US" sz="2600" dirty="0">
                <a:solidFill>
                  <a:srgbClr val="00B050"/>
                </a:solidFill>
                <a:latin typeface="Arial" charset="0"/>
                <a:ea typeface="ヒラギノ角ゴ Pro W3" charset="0"/>
                <a:cs typeface="ヒラギノ角ゴ Pro W3" charset="0"/>
              </a:rPr>
              <a:t>	1160	Recreation Workers</a:t>
            </a:r>
          </a:p>
          <a:p>
            <a:pPr marL="2060575" indent="-2060575">
              <a:lnSpc>
                <a:spcPct val="90000"/>
              </a:lnSpc>
              <a:buFontTx/>
              <a:buNone/>
              <a:tabLst>
                <a:tab pos="1320800" algn="r"/>
                <a:tab pos="1541463" algn="l"/>
              </a:tabLst>
            </a:pPr>
            <a:r>
              <a:rPr lang="en-US" sz="2600" dirty="0">
                <a:solidFill>
                  <a:srgbClr val="00B050"/>
                </a:solidFill>
                <a:latin typeface="Arial" charset="0"/>
                <a:ea typeface="ヒラギノ角ゴ Pro W3" charset="0"/>
                <a:cs typeface="ヒラギノ角ゴ Pro W3" charset="0"/>
              </a:rPr>
              <a:t>	1160	Real Estate Brokers</a:t>
            </a:r>
          </a:p>
          <a:p>
            <a:pPr marL="2060575" indent="-2060575">
              <a:lnSpc>
                <a:spcPct val="90000"/>
              </a:lnSpc>
              <a:buFontTx/>
              <a:buNone/>
              <a:tabLst>
                <a:tab pos="1320800" algn="r"/>
                <a:tab pos="1541463" algn="l"/>
              </a:tabLst>
            </a:pPr>
            <a:r>
              <a:rPr lang="en-US" sz="2600" dirty="0">
                <a:solidFill>
                  <a:srgbClr val="00B050"/>
                </a:solidFill>
                <a:latin typeface="Arial" charset="0"/>
                <a:ea typeface="ヒラギノ角ゴ Pro W3" charset="0"/>
                <a:cs typeface="ヒラギノ角ゴ Pro W3" charset="0"/>
              </a:rPr>
              <a:t>	1140	Financial Managers</a:t>
            </a:r>
          </a:p>
          <a:p>
            <a:pPr marL="2060575" indent="-2060575">
              <a:lnSpc>
                <a:spcPct val="90000"/>
              </a:lnSpc>
              <a:buFontTx/>
              <a:buNone/>
              <a:tabLst>
                <a:tab pos="1320800" algn="r"/>
                <a:tab pos="1541463" algn="l"/>
              </a:tabLst>
            </a:pPr>
            <a:r>
              <a:rPr lang="en-US" sz="2600" dirty="0">
                <a:solidFill>
                  <a:srgbClr val="00B050"/>
                </a:solidFill>
                <a:latin typeface="Arial" charset="0"/>
                <a:ea typeface="ヒラギノ角ゴ Pro W3" charset="0"/>
                <a:cs typeface="ヒラギノ角ゴ Pro W3" charset="0"/>
              </a:rPr>
              <a:t>	1140	Social and Human Service Assistants</a:t>
            </a:r>
          </a:p>
          <a:p>
            <a:pPr marL="2060575" indent="-2060575">
              <a:lnSpc>
                <a:spcPct val="90000"/>
              </a:lnSpc>
              <a:buFontTx/>
              <a:buNone/>
              <a:tabLst>
                <a:tab pos="1320800" algn="r"/>
                <a:tab pos="1541463" algn="l"/>
              </a:tabLst>
            </a:pPr>
            <a:r>
              <a:rPr lang="en-US" sz="2600" dirty="0">
                <a:solidFill>
                  <a:srgbClr val="00B050"/>
                </a:solidFill>
                <a:latin typeface="Arial" charset="0"/>
                <a:ea typeface="ヒラギノ角ゴ Pro W3" charset="0"/>
                <a:cs typeface="ヒラギノ角ゴ Pro W3" charset="0"/>
              </a:rPr>
              <a:t>	1130	Education Administrators, Elementary and Secondary School</a:t>
            </a:r>
          </a:p>
          <a:p>
            <a:pPr marL="2060575" indent="-2060575">
              <a:lnSpc>
                <a:spcPct val="90000"/>
              </a:lnSpc>
              <a:buFontTx/>
              <a:buNone/>
              <a:tabLst>
                <a:tab pos="1320800" algn="r"/>
                <a:tab pos="1541463" algn="l"/>
              </a:tabLst>
            </a:pPr>
            <a:r>
              <a:rPr lang="en-US" sz="2600" dirty="0">
                <a:solidFill>
                  <a:srgbClr val="00B050"/>
                </a:solidFill>
                <a:latin typeface="Arial" charset="0"/>
                <a:ea typeface="ヒラギノ角ゴ Pro W3" charset="0"/>
                <a:cs typeface="ヒラギノ角ゴ Pro W3" charset="0"/>
              </a:rPr>
              <a:t>	1120	Loan Officers</a:t>
            </a:r>
          </a:p>
          <a:p>
            <a:pPr marL="2060575" indent="-2060575">
              <a:lnSpc>
                <a:spcPct val="90000"/>
              </a:lnSpc>
              <a:buFontTx/>
              <a:buNone/>
              <a:tabLst>
                <a:tab pos="1320800" algn="r"/>
                <a:tab pos="1541463" algn="l"/>
              </a:tabLst>
            </a:pPr>
            <a:r>
              <a:rPr lang="en-US" sz="2600" dirty="0">
                <a:solidFill>
                  <a:srgbClr val="00B050"/>
                </a:solidFill>
                <a:latin typeface="Arial" charset="0"/>
                <a:ea typeface="ヒラギノ角ゴ Pro W3" charset="0"/>
                <a:cs typeface="ヒラギノ角ゴ Pro W3" charset="0"/>
              </a:rPr>
              <a:t>	1120	Counter and Rental Clerks</a:t>
            </a:r>
          </a:p>
          <a:p>
            <a:pPr marL="2060575" indent="-2060575">
              <a:lnSpc>
                <a:spcPct val="90000"/>
              </a:lnSpc>
              <a:buFontTx/>
              <a:buNone/>
              <a:tabLst>
                <a:tab pos="1320800" algn="r"/>
                <a:tab pos="1541463" algn="l"/>
              </a:tabLst>
            </a:pPr>
            <a:r>
              <a:rPr lang="en-US" sz="2600" dirty="0">
                <a:solidFill>
                  <a:srgbClr val="00B050"/>
                </a:solidFill>
                <a:latin typeface="Arial" charset="0"/>
                <a:ea typeface="ヒラギノ角ゴ Pro W3" charset="0"/>
                <a:cs typeface="ヒラギノ角ゴ Pro W3" charset="0"/>
              </a:rPr>
              <a:t>	1110	Inspectors, Testers, Sorters, Samplers, and </a:t>
            </a:r>
            <a:r>
              <a:rPr lang="en-US" sz="2600" dirty="0" err="1">
                <a:solidFill>
                  <a:srgbClr val="00B050"/>
                </a:solidFill>
                <a:latin typeface="Arial" charset="0"/>
                <a:ea typeface="ヒラギノ角ゴ Pro W3" charset="0"/>
                <a:cs typeface="ヒラギノ角ゴ Pro W3" charset="0"/>
              </a:rPr>
              <a:t>Weighers</a:t>
            </a:r>
            <a:endParaRPr lang="en-US" sz="2600" dirty="0">
              <a:solidFill>
                <a:srgbClr val="00B050"/>
              </a:solidFill>
              <a:latin typeface="Arial" charset="0"/>
              <a:ea typeface="ヒラギノ角ゴ Pro W3" charset="0"/>
              <a:cs typeface="ヒラギノ角ゴ Pro W3" charset="0"/>
            </a:endParaRPr>
          </a:p>
          <a:p>
            <a:pPr marL="2060575" indent="-2060575">
              <a:lnSpc>
                <a:spcPct val="90000"/>
              </a:lnSpc>
              <a:buFontTx/>
              <a:buNone/>
              <a:tabLst>
                <a:tab pos="1320800" algn="r"/>
                <a:tab pos="1541463" algn="l"/>
              </a:tabLst>
            </a:pPr>
            <a:r>
              <a:rPr lang="en-US" sz="2600" dirty="0">
                <a:solidFill>
                  <a:srgbClr val="00B050"/>
                </a:solidFill>
                <a:latin typeface="Arial" charset="0"/>
                <a:ea typeface="ヒラギノ角ゴ Pro W3" charset="0"/>
                <a:cs typeface="ヒラギノ角ゴ Pro W3" charset="0"/>
              </a:rPr>
              <a:t>	1100	Assemblers and Fabricators, All Other</a:t>
            </a:r>
          </a:p>
          <a:p>
            <a:pPr marL="2060575" indent="-2060575">
              <a:lnSpc>
                <a:spcPct val="90000"/>
              </a:lnSpc>
              <a:buFontTx/>
              <a:buNone/>
              <a:tabLst>
                <a:tab pos="1320800" algn="r"/>
                <a:tab pos="1541463" algn="l"/>
              </a:tabLst>
            </a:pPr>
            <a:r>
              <a:rPr lang="en-US" sz="2600" dirty="0">
                <a:solidFill>
                  <a:srgbClr val="00B050"/>
                </a:solidFill>
                <a:latin typeface="Arial" charset="0"/>
                <a:ea typeface="ヒラギノ角ゴ Pro W3" charset="0"/>
                <a:cs typeface="ヒラギノ角ゴ Pro W3" charset="0"/>
              </a:rPr>
              <a:t>	1100	Computer-Controlled Machine Tool Operators, Metal and Plastic</a:t>
            </a:r>
          </a:p>
          <a:p>
            <a:pPr marL="2060575" indent="-2060575">
              <a:lnSpc>
                <a:spcPct val="90000"/>
              </a:lnSpc>
              <a:buFontTx/>
              <a:buNone/>
              <a:tabLst>
                <a:tab pos="1320800" algn="r"/>
                <a:tab pos="1541463" algn="l"/>
              </a:tabLst>
            </a:pPr>
            <a:r>
              <a:rPr lang="en-US" sz="2600" dirty="0">
                <a:solidFill>
                  <a:srgbClr val="00B050"/>
                </a:solidFill>
                <a:latin typeface="Arial" charset="0"/>
                <a:ea typeface="ヒラギノ角ゴ Pro W3" charset="0"/>
                <a:cs typeface="ヒラギノ角ゴ Pro W3" charset="0"/>
              </a:rPr>
              <a:t>	1100	Light Truck or Delivery Services Drivers</a:t>
            </a:r>
          </a:p>
          <a:p>
            <a:pPr marL="2060575" indent="-2060575">
              <a:lnSpc>
                <a:spcPct val="90000"/>
              </a:lnSpc>
              <a:buFontTx/>
              <a:buNone/>
              <a:tabLst>
                <a:tab pos="1320800" algn="r"/>
                <a:tab pos="1541463" algn="l"/>
              </a:tabLst>
            </a:pPr>
            <a:r>
              <a:rPr lang="en-US" sz="2600" dirty="0">
                <a:solidFill>
                  <a:srgbClr val="00B050"/>
                </a:solidFill>
                <a:latin typeface="Arial" charset="0"/>
                <a:ea typeface="ヒラギノ角ゴ Pro W3" charset="0"/>
                <a:cs typeface="ヒラギノ角ゴ Pro W3" charset="0"/>
              </a:rPr>
              <a:t>	1090	Education, Training, and Library Workers, All Other</a:t>
            </a:r>
          </a:p>
          <a:p>
            <a:pPr marL="2060575" indent="-2060575">
              <a:lnSpc>
                <a:spcPct val="90000"/>
              </a:lnSpc>
              <a:buFontTx/>
              <a:buNone/>
              <a:tabLst>
                <a:tab pos="1320800" algn="r"/>
                <a:tab pos="1541463" algn="l"/>
              </a:tabLst>
            </a:pPr>
            <a:r>
              <a:rPr lang="en-US" sz="2600" dirty="0">
                <a:solidFill>
                  <a:srgbClr val="00B050"/>
                </a:solidFill>
                <a:latin typeface="Arial" charset="0"/>
                <a:ea typeface="ヒラギノ角ゴ Pro W3" charset="0"/>
                <a:cs typeface="ヒラギノ角ゴ Pro W3" charset="0"/>
              </a:rPr>
              <a:t>	1080	Bill and Account Collectors</a:t>
            </a:r>
          </a:p>
          <a:p>
            <a:pPr marL="2060575" indent="-2060575">
              <a:lnSpc>
                <a:spcPct val="90000"/>
              </a:lnSpc>
              <a:buFontTx/>
              <a:buNone/>
              <a:tabLst>
                <a:tab pos="1320800" algn="r"/>
                <a:tab pos="1541463" algn="l"/>
              </a:tabLst>
            </a:pPr>
            <a:r>
              <a:rPr lang="en-US" sz="2600" dirty="0">
                <a:solidFill>
                  <a:srgbClr val="00B050"/>
                </a:solidFill>
                <a:latin typeface="Arial" charset="0"/>
                <a:ea typeface="ヒラギノ角ゴ Pro W3" charset="0"/>
                <a:cs typeface="ヒラギノ角ゴ Pro W3" charset="0"/>
              </a:rPr>
              <a:t>	1030	Education Administrators, Postsecondary</a:t>
            </a:r>
          </a:p>
          <a:p>
            <a:pPr marL="2060575" indent="-2060575">
              <a:lnSpc>
                <a:spcPct val="90000"/>
              </a:lnSpc>
              <a:buFontTx/>
              <a:buNone/>
              <a:tabLst>
                <a:tab pos="1320800" algn="r"/>
                <a:tab pos="1541463" algn="l"/>
              </a:tabLst>
            </a:pPr>
            <a:r>
              <a:rPr lang="en-US" sz="2600" dirty="0">
                <a:solidFill>
                  <a:srgbClr val="00B050"/>
                </a:solidFill>
                <a:latin typeface="Arial" charset="0"/>
                <a:ea typeface="ヒラギノ角ゴ Pro W3" charset="0"/>
                <a:cs typeface="ヒラギノ角ゴ Pro W3" charset="0"/>
              </a:rPr>
              <a:t>	1020	Slaughterers and Meat Packers</a:t>
            </a:r>
          </a:p>
          <a:p>
            <a:pPr marL="2060575" indent="-2060575">
              <a:lnSpc>
                <a:spcPct val="90000"/>
              </a:lnSpc>
              <a:buFontTx/>
              <a:buNone/>
              <a:tabLst>
                <a:tab pos="1320800" algn="r"/>
                <a:tab pos="1541463" algn="l"/>
              </a:tabLst>
            </a:pPr>
            <a:r>
              <a:rPr lang="en-US" sz="2600" dirty="0">
                <a:solidFill>
                  <a:srgbClr val="00B050"/>
                </a:solidFill>
                <a:latin typeface="Arial" charset="0"/>
                <a:ea typeface="ヒラギノ角ゴ Pro W3" charset="0"/>
                <a:cs typeface="ヒラギノ角ゴ Pro W3" charset="0"/>
              </a:rPr>
              <a:t>	1020	Driver/Sales Workers</a:t>
            </a:r>
          </a:p>
          <a:p>
            <a:pPr marL="2060575" indent="-2060575">
              <a:lnSpc>
                <a:spcPct val="90000"/>
              </a:lnSpc>
              <a:buFontTx/>
              <a:buNone/>
              <a:tabLst>
                <a:tab pos="1320800" algn="r"/>
                <a:tab pos="1541463" algn="l"/>
              </a:tabLst>
            </a:pPr>
            <a:r>
              <a:rPr lang="en-US" sz="2600" dirty="0">
                <a:solidFill>
                  <a:srgbClr val="00B050"/>
                </a:solidFill>
                <a:latin typeface="Arial" charset="0"/>
                <a:ea typeface="ヒラギノ角ゴ Pro W3" charset="0"/>
                <a:cs typeface="ヒラギノ角ゴ Pro W3" charset="0"/>
              </a:rPr>
              <a:t>	1010	Graphic Designers</a:t>
            </a:r>
          </a:p>
        </p:txBody>
      </p:sp>
      <p:sp>
        <p:nvSpPr>
          <p:cNvPr id="67587" name="Text Box 4"/>
          <p:cNvSpPr txBox="1">
            <a:spLocks noChangeArrowheads="1"/>
          </p:cNvSpPr>
          <p:nvPr/>
        </p:nvSpPr>
        <p:spPr bwMode="auto">
          <a:xfrm>
            <a:off x="10439400" y="64008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endParaRPr lang="en-US">
              <a:latin typeface="Times" charset="0"/>
            </a:endParaRPr>
          </a:p>
        </p:txBody>
      </p:sp>
    </p:spTree>
  </p:cSld>
  <p:clrMapOvr>
    <a:masterClrMapping/>
  </p:clrMapOvr>
  <p:transition spd="med">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ChangeArrowheads="1"/>
          </p:cNvSpPr>
          <p:nvPr>
            <p:ph type="title" idx="4294967295"/>
          </p:nvPr>
        </p:nvSpPr>
        <p:spPr>
          <a:xfrm>
            <a:off x="0" y="304800"/>
            <a:ext cx="9144000" cy="1143000"/>
          </a:xfrm>
        </p:spPr>
        <p:txBody>
          <a:bodyPr/>
          <a:lstStyle/>
          <a:p>
            <a:pPr>
              <a:defRPr/>
            </a:pPr>
            <a:r>
              <a:rPr lang="en-US" dirty="0" smtClean="0">
                <a:effectLst>
                  <a:outerShdw blurRad="38100" dist="38100" dir="2700000" algn="tl">
                    <a:srgbClr val="DDDDDD"/>
                  </a:outerShdw>
                </a:effectLst>
                <a:latin typeface="Arial" charset="0"/>
                <a:ea typeface="ヒラギノ角ゴ Pro W3" charset="0"/>
                <a:cs typeface="ヒラギノ角ゴ Pro W3" charset="0"/>
              </a:rPr>
              <a:t>N.C</a:t>
            </a:r>
            <a:r>
              <a:rPr lang="en-US" dirty="0">
                <a:effectLst>
                  <a:outerShdw blurRad="38100" dist="38100" dir="2700000" algn="tl">
                    <a:srgbClr val="DDDDDD"/>
                  </a:outerShdw>
                </a:effectLst>
                <a:latin typeface="Arial" charset="0"/>
                <a:ea typeface="ヒラギノ角ゴ Pro W3" charset="0"/>
                <a:cs typeface="ヒラギノ角ゴ Pro W3" charset="0"/>
              </a:rPr>
              <a:t>. Division of Workforce Solutions</a:t>
            </a:r>
            <a:r>
              <a:rPr lang="en-US" sz="3200" dirty="0">
                <a:latin typeface="Arial" charset="0"/>
                <a:ea typeface="ヒラギノ角ゴ Pro W3" charset="0"/>
                <a:cs typeface="ヒラギノ角ゴ Pro W3" charset="0"/>
              </a:rPr>
              <a:t/>
            </a:r>
            <a:br>
              <a:rPr lang="en-US" sz="3200" dirty="0">
                <a:latin typeface="Arial" charset="0"/>
                <a:ea typeface="ヒラギノ角ゴ Pro W3" charset="0"/>
                <a:cs typeface="ヒラギノ角ゴ Pro W3" charset="0"/>
              </a:rPr>
            </a:br>
            <a:endParaRPr lang="en-US" sz="3000" dirty="0">
              <a:effectLst>
                <a:outerShdw blurRad="38100" dist="38100" dir="2700000" algn="tl">
                  <a:srgbClr val="DDDDDD"/>
                </a:outerShdw>
              </a:effectLst>
              <a:latin typeface="Arial" charset="0"/>
              <a:ea typeface="ヒラギノ角ゴ Pro W3" charset="0"/>
              <a:cs typeface="ヒラギノ角ゴ Pro W3" charset="0"/>
            </a:endParaRPr>
          </a:p>
        </p:txBody>
      </p:sp>
      <p:sp>
        <p:nvSpPr>
          <p:cNvPr id="1649667" name="Rectangle 3"/>
          <p:cNvSpPr>
            <a:spLocks noGrp="1" noChangeArrowheads="1"/>
          </p:cNvSpPr>
          <p:nvPr>
            <p:ph type="body" idx="4294967295"/>
          </p:nvPr>
        </p:nvSpPr>
        <p:spPr>
          <a:xfrm>
            <a:off x="228600" y="1219200"/>
            <a:ext cx="8686800" cy="4114800"/>
          </a:xfrm>
        </p:spPr>
        <p:txBody>
          <a:bodyPr/>
          <a:lstStyle/>
          <a:p>
            <a:pPr marL="0" indent="0">
              <a:lnSpc>
                <a:spcPct val="150000"/>
              </a:lnSpc>
              <a:spcBef>
                <a:spcPts val="363"/>
              </a:spcBef>
              <a:buFontTx/>
              <a:buNone/>
              <a:defRPr/>
            </a:pPr>
            <a:r>
              <a:rPr lang="en-US" sz="4000" dirty="0" smtClean="0">
                <a:latin typeface="Arial" charset="0"/>
                <a:ea typeface="ヒラギノ角ゴ Pro W3" charset="0"/>
                <a:cs typeface="ヒラギノ角ゴ Pro W3" charset="0"/>
              </a:rPr>
              <a:t>We </a:t>
            </a:r>
            <a:r>
              <a:rPr lang="en-US" sz="4000" dirty="0">
                <a:latin typeface="Arial" charset="0"/>
                <a:ea typeface="ヒラギノ角ゴ Pro W3" charset="0"/>
                <a:cs typeface="ヒラギノ角ゴ Pro W3" charset="0"/>
              </a:rPr>
              <a:t>help people find jobs and achieve their career goals, and we help employers find and retain a qualified workforce.</a:t>
            </a:r>
            <a:endParaRPr lang="en-US" sz="3600" dirty="0">
              <a:effectLst>
                <a:outerShdw blurRad="38100" dist="38100" dir="2700000" algn="tl">
                  <a:srgbClr val="DDDDDD"/>
                </a:outerShdw>
              </a:effectLst>
              <a:latin typeface="Arial" charset="0"/>
              <a:ea typeface="ヒラギノ角ゴ Pro W3" charset="0"/>
              <a:cs typeface="ヒラギノ角ゴ Pro W3" charset="0"/>
            </a:endParaRPr>
          </a:p>
        </p:txBody>
      </p:sp>
    </p:spTree>
    <p:extLst>
      <p:ext uri="{BB962C8B-B14F-4D97-AF65-F5344CB8AC3E}">
        <p14:creationId xmlns:p14="http://schemas.microsoft.com/office/powerpoint/2010/main" val="1351318378"/>
      </p:ext>
    </p:extLst>
  </p:cSld>
  <p:clrMapOvr>
    <a:masterClrMapping/>
  </p:clrMapOvr>
  <p:transition spd="med">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270786" name="Rectangle 2"/>
          <p:cNvSpPr>
            <a:spLocks noGrp="1" noChangeArrowheads="1"/>
          </p:cNvSpPr>
          <p:nvPr>
            <p:ph type="title" idx="4294967295"/>
          </p:nvPr>
        </p:nvSpPr>
        <p:spPr>
          <a:xfrm>
            <a:off x="228600" y="533400"/>
            <a:ext cx="8686800" cy="1143000"/>
          </a:xfrm>
        </p:spPr>
        <p:txBody>
          <a:bodyPr/>
          <a:lstStyle/>
          <a:p>
            <a:pPr eaLnBrk="1" hangingPunct="1">
              <a:defRPr/>
            </a:pPr>
            <a:r>
              <a:rPr lang="en-US" i="1" dirty="0">
                <a:effectLst>
                  <a:outerShdw blurRad="38100" dist="38100" dir="2700000" algn="tl">
                    <a:srgbClr val="DDDDDD"/>
                  </a:outerShdw>
                </a:effectLst>
                <a:latin typeface="Arial" charset="0"/>
                <a:ea typeface="ヒラギノ角ゴ Pro W3" charset="0"/>
                <a:cs typeface="ヒラギノ角ゴ Pro W3" charset="0"/>
              </a:rPr>
              <a:t>Fastest Growing </a:t>
            </a:r>
            <a:r>
              <a:rPr lang="en-US" i="1" dirty="0" smtClean="0">
                <a:effectLst>
                  <a:outerShdw blurRad="38100" dist="38100" dir="2700000" algn="tl">
                    <a:srgbClr val="DDDDDD"/>
                  </a:outerShdw>
                </a:effectLst>
                <a:latin typeface="Arial" charset="0"/>
                <a:ea typeface="ヒラギノ角ゴ Pro W3" charset="0"/>
                <a:cs typeface="ヒラギノ角ゴ Pro W3" charset="0"/>
              </a:rPr>
              <a:t>Occupations </a:t>
            </a:r>
            <a:r>
              <a:rPr lang="en-US" i="1" dirty="0">
                <a:effectLst>
                  <a:outerShdw blurRad="38100" dist="38100" dir="2700000" algn="tl">
                    <a:srgbClr val="DDDDDD"/>
                  </a:outerShdw>
                </a:effectLst>
                <a:latin typeface="Arial" charset="0"/>
                <a:ea typeface="ヒラギノ角ゴ Pro W3" charset="0"/>
                <a:cs typeface="ヒラギノ角ゴ Pro W3" charset="0"/>
              </a:rPr>
              <a:t>in </a:t>
            </a:r>
            <a:r>
              <a:rPr lang="en-US" i="1" dirty="0" smtClean="0">
                <a:effectLst>
                  <a:outerShdw blurRad="38100" dist="38100" dir="2700000" algn="tl">
                    <a:srgbClr val="DDDDDD"/>
                  </a:outerShdw>
                </a:effectLst>
                <a:latin typeface="Arial" charset="0"/>
                <a:ea typeface="ヒラギノ角ゴ Pro W3" charset="0"/>
                <a:cs typeface="ヒラギノ角ゴ Pro W3" charset="0"/>
              </a:rPr>
              <a:t>NC</a:t>
            </a:r>
            <a:r>
              <a:rPr lang="en-US" i="1" dirty="0">
                <a:effectLst>
                  <a:outerShdw blurRad="38100" dist="38100" dir="2700000" algn="tl">
                    <a:srgbClr val="DDDDDD"/>
                  </a:outerShdw>
                </a:effectLst>
                <a:latin typeface="Arial" charset="0"/>
                <a:ea typeface="ヒラギノ角ゴ Pro W3" charset="0"/>
                <a:cs typeface="ヒラギノ角ゴ Pro W3" charset="0"/>
              </a:rPr>
              <a:t/>
            </a:r>
            <a:br>
              <a:rPr lang="en-US" i="1" dirty="0">
                <a:effectLst>
                  <a:outerShdw blurRad="38100" dist="38100" dir="2700000" algn="tl">
                    <a:srgbClr val="DDDDDD"/>
                  </a:outerShdw>
                </a:effectLst>
                <a:latin typeface="Arial" charset="0"/>
                <a:ea typeface="ヒラギノ角ゴ Pro W3" charset="0"/>
                <a:cs typeface="ヒラギノ角ゴ Pro W3" charset="0"/>
              </a:rPr>
            </a:br>
            <a:r>
              <a:rPr lang="en-US" sz="1900" i="1" dirty="0">
                <a:solidFill>
                  <a:schemeClr val="tx1"/>
                </a:solidFill>
                <a:effectLst>
                  <a:outerShdw blurRad="38100" dist="38100" dir="2700000" algn="tl">
                    <a:srgbClr val="DDDDDD"/>
                  </a:outerShdw>
                </a:effectLst>
                <a:latin typeface="Arial" charset="0"/>
                <a:ea typeface="ヒラギノ角ゴ Pro W3" charset="0"/>
                <a:cs typeface="ヒラギノ角ゴ Pro W3" charset="0"/>
              </a:rPr>
              <a:t>(Percent Change in Positions Projected from 2010 - 2020)</a:t>
            </a:r>
          </a:p>
        </p:txBody>
      </p:sp>
      <p:sp>
        <p:nvSpPr>
          <p:cNvPr id="69634" name="Rectangle 3"/>
          <p:cNvSpPr>
            <a:spLocks noGrp="1" noChangeArrowheads="1"/>
          </p:cNvSpPr>
          <p:nvPr>
            <p:ph type="body" idx="4294967295"/>
          </p:nvPr>
        </p:nvSpPr>
        <p:spPr>
          <a:xfrm>
            <a:off x="-457200" y="1676400"/>
            <a:ext cx="13639800" cy="4419600"/>
          </a:xfrm>
        </p:spPr>
        <p:txBody>
          <a:bodyPr/>
          <a:lstStyle/>
          <a:p>
            <a:pPr marL="2060575" indent="-2060575">
              <a:lnSpc>
                <a:spcPct val="90000"/>
              </a:lnSpc>
              <a:buFontTx/>
              <a:buNone/>
              <a:tabLst>
                <a:tab pos="1320800" algn="r"/>
                <a:tab pos="1541463" algn="l"/>
              </a:tabLst>
            </a:pPr>
            <a:r>
              <a:rPr lang="en-US" sz="2200" dirty="0">
                <a:solidFill>
                  <a:schemeClr val="tx1"/>
                </a:solidFill>
                <a:latin typeface="Arial" charset="0"/>
                <a:ea typeface="ヒラギノ角ゴ Pro W3" charset="0"/>
                <a:cs typeface="ヒラギノ角ゴ Pro W3" charset="0"/>
              </a:rPr>
              <a:t>	90.5	Biomedical Engineers</a:t>
            </a:r>
          </a:p>
          <a:p>
            <a:pPr marL="2060575" indent="-2060575">
              <a:lnSpc>
                <a:spcPct val="90000"/>
              </a:lnSpc>
              <a:buFontTx/>
              <a:buNone/>
              <a:tabLst>
                <a:tab pos="1320800" algn="r"/>
                <a:tab pos="1541463" algn="l"/>
              </a:tabLst>
            </a:pPr>
            <a:r>
              <a:rPr lang="en-US" sz="2200" dirty="0">
                <a:solidFill>
                  <a:schemeClr val="tx1"/>
                </a:solidFill>
                <a:latin typeface="Arial" charset="0"/>
                <a:ea typeface="ヒラギノ角ゴ Pro W3" charset="0"/>
                <a:cs typeface="ヒラギノ角ゴ Pro W3" charset="0"/>
              </a:rPr>
              <a:t>	53.4	Medical Scientists, Except </a:t>
            </a:r>
            <a:r>
              <a:rPr lang="en-US" sz="2200" dirty="0" smtClean="0">
                <a:solidFill>
                  <a:schemeClr val="tx1"/>
                </a:solidFill>
                <a:latin typeface="Arial" charset="0"/>
                <a:ea typeface="ヒラギノ角ゴ Pro W3" charset="0"/>
                <a:cs typeface="ヒラギノ角ゴ Pro W3" charset="0"/>
              </a:rPr>
              <a:t>Epidemiologists </a:t>
            </a:r>
          </a:p>
          <a:p>
            <a:pPr marL="2060575" indent="-2060575">
              <a:lnSpc>
                <a:spcPct val="90000"/>
              </a:lnSpc>
              <a:buFontTx/>
              <a:buNone/>
              <a:tabLst>
                <a:tab pos="1320800" algn="r"/>
                <a:tab pos="1541463" algn="l"/>
              </a:tabLst>
            </a:pPr>
            <a:r>
              <a:rPr lang="en-US" sz="2200" dirty="0">
                <a:solidFill>
                  <a:schemeClr val="tx1"/>
                </a:solidFill>
                <a:latin typeface="Arial" charset="0"/>
                <a:ea typeface="ヒラギノ角ゴ Pro W3" charset="0"/>
                <a:cs typeface="ヒラギノ角ゴ Pro W3" charset="0"/>
              </a:rPr>
              <a:t>	44.9	Biochemists and Biophysicists</a:t>
            </a:r>
          </a:p>
          <a:p>
            <a:pPr marL="2060575" indent="-2060575">
              <a:lnSpc>
                <a:spcPct val="90000"/>
              </a:lnSpc>
              <a:buFontTx/>
              <a:buNone/>
              <a:tabLst>
                <a:tab pos="1320800" algn="r"/>
                <a:tab pos="1541463" algn="l"/>
              </a:tabLst>
            </a:pPr>
            <a:r>
              <a:rPr lang="en-US" sz="2200" dirty="0">
                <a:solidFill>
                  <a:schemeClr val="tx1"/>
                </a:solidFill>
                <a:latin typeface="Arial" charset="0"/>
                <a:ea typeface="ヒラギノ角ゴ Pro W3" charset="0"/>
                <a:cs typeface="ヒラギノ角ゴ Pro W3" charset="0"/>
              </a:rPr>
              <a:t>	40.6	Interpreters and Translators</a:t>
            </a:r>
          </a:p>
          <a:p>
            <a:pPr marL="2060575" indent="-2060575">
              <a:lnSpc>
                <a:spcPct val="90000"/>
              </a:lnSpc>
              <a:buFontTx/>
              <a:buNone/>
              <a:tabLst>
                <a:tab pos="1320800" algn="r"/>
                <a:tab pos="1541463" algn="l"/>
              </a:tabLst>
            </a:pPr>
            <a:r>
              <a:rPr lang="en-US" sz="2200" dirty="0">
                <a:solidFill>
                  <a:schemeClr val="tx1"/>
                </a:solidFill>
                <a:latin typeface="Arial" charset="0"/>
                <a:ea typeface="ヒラギノ角ゴ Pro W3" charset="0"/>
                <a:cs typeface="ヒラギノ角ゴ Pro W3" charset="0"/>
              </a:rPr>
              <a:t>	40.4	Veterinary Technologists and Technicians</a:t>
            </a:r>
          </a:p>
          <a:p>
            <a:pPr marL="2060575" indent="-2060575">
              <a:lnSpc>
                <a:spcPct val="90000"/>
              </a:lnSpc>
              <a:buFontTx/>
              <a:buNone/>
              <a:tabLst>
                <a:tab pos="1320800" algn="r"/>
                <a:tab pos="1541463" algn="l"/>
              </a:tabLst>
            </a:pPr>
            <a:r>
              <a:rPr lang="en-US" sz="2200" dirty="0">
                <a:solidFill>
                  <a:schemeClr val="tx1"/>
                </a:solidFill>
                <a:latin typeface="Arial" charset="0"/>
                <a:ea typeface="ヒラギノ角ゴ Pro W3" charset="0"/>
                <a:cs typeface="ヒラギノ角ゴ Pro W3" charset="0"/>
              </a:rPr>
              <a:t>	39.3	Market Research Analysts and Marketing Specialists</a:t>
            </a:r>
          </a:p>
          <a:p>
            <a:pPr marL="2060575" indent="-2060575">
              <a:lnSpc>
                <a:spcPct val="90000"/>
              </a:lnSpc>
              <a:buFontTx/>
              <a:buNone/>
              <a:tabLst>
                <a:tab pos="1320800" algn="r"/>
                <a:tab pos="1541463" algn="l"/>
              </a:tabLst>
            </a:pPr>
            <a:r>
              <a:rPr lang="en-US" sz="2200" dirty="0">
                <a:solidFill>
                  <a:schemeClr val="tx1"/>
                </a:solidFill>
                <a:latin typeface="Arial" charset="0"/>
                <a:ea typeface="ヒラギノ角ゴ Pro W3" charset="0"/>
                <a:cs typeface="ヒラギノ角ゴ Pro W3" charset="0"/>
              </a:rPr>
              <a:t>	38.8	Helpers--</a:t>
            </a:r>
            <a:r>
              <a:rPr lang="en-US" sz="2200" dirty="0" err="1">
                <a:solidFill>
                  <a:schemeClr val="tx1"/>
                </a:solidFill>
                <a:latin typeface="Arial" charset="0"/>
                <a:ea typeface="ヒラギノ角ゴ Pro W3" charset="0"/>
                <a:cs typeface="ヒラギノ角ゴ Pro W3" charset="0"/>
              </a:rPr>
              <a:t>Brickmasons</a:t>
            </a:r>
            <a:r>
              <a:rPr lang="en-US" sz="2200" dirty="0">
                <a:solidFill>
                  <a:schemeClr val="tx1"/>
                </a:solidFill>
                <a:latin typeface="Arial" charset="0"/>
                <a:ea typeface="ヒラギノ角ゴ Pro W3" charset="0"/>
                <a:cs typeface="ヒラギノ角ゴ Pro W3" charset="0"/>
              </a:rPr>
              <a:t>, </a:t>
            </a:r>
            <a:r>
              <a:rPr lang="en-US" sz="2200" dirty="0" err="1">
                <a:solidFill>
                  <a:schemeClr val="tx1"/>
                </a:solidFill>
                <a:latin typeface="Arial" charset="0"/>
                <a:ea typeface="ヒラギノ角ゴ Pro W3" charset="0"/>
                <a:cs typeface="ヒラギノ角ゴ Pro W3" charset="0"/>
              </a:rPr>
              <a:t>Blockmasons</a:t>
            </a:r>
            <a:r>
              <a:rPr lang="en-US" sz="2200" dirty="0">
                <a:solidFill>
                  <a:schemeClr val="tx1"/>
                </a:solidFill>
                <a:latin typeface="Arial" charset="0"/>
                <a:ea typeface="ヒラギノ角ゴ Pro W3" charset="0"/>
                <a:cs typeface="ヒラギノ角ゴ Pro W3" charset="0"/>
              </a:rPr>
              <a:t>, Stonemasons, and Tile and Marble Setters</a:t>
            </a:r>
          </a:p>
          <a:p>
            <a:pPr marL="2060575" indent="-2060575">
              <a:lnSpc>
                <a:spcPct val="90000"/>
              </a:lnSpc>
              <a:buFontTx/>
              <a:buNone/>
              <a:tabLst>
                <a:tab pos="1320800" algn="r"/>
                <a:tab pos="1541463" algn="l"/>
              </a:tabLst>
            </a:pPr>
            <a:r>
              <a:rPr lang="en-US" sz="2200" dirty="0">
                <a:solidFill>
                  <a:schemeClr val="tx1"/>
                </a:solidFill>
                <a:latin typeface="Arial" charset="0"/>
                <a:ea typeface="ヒラギノ角ゴ Pro W3" charset="0"/>
                <a:cs typeface="ヒラギノ角ゴ Pro W3" charset="0"/>
              </a:rPr>
              <a:t>	38.4	Helpers--Carpenters</a:t>
            </a:r>
          </a:p>
          <a:p>
            <a:pPr marL="2060575" indent="-2060575">
              <a:lnSpc>
                <a:spcPct val="90000"/>
              </a:lnSpc>
              <a:buFontTx/>
              <a:buNone/>
              <a:tabLst>
                <a:tab pos="1320800" algn="r"/>
                <a:tab pos="1541463" algn="l"/>
              </a:tabLst>
            </a:pPr>
            <a:r>
              <a:rPr lang="en-US" sz="2200" dirty="0">
                <a:solidFill>
                  <a:schemeClr val="tx1"/>
                </a:solidFill>
                <a:latin typeface="Arial" charset="0"/>
                <a:ea typeface="ヒラギノ角ゴ Pro W3" charset="0"/>
                <a:cs typeface="ヒラギノ角ゴ Pro W3" charset="0"/>
              </a:rPr>
              <a:t>	37.3	Diagnostic Medical Sonographers</a:t>
            </a:r>
          </a:p>
          <a:p>
            <a:pPr marL="2060575" indent="-2060575">
              <a:lnSpc>
                <a:spcPct val="90000"/>
              </a:lnSpc>
              <a:buFontTx/>
              <a:buNone/>
              <a:tabLst>
                <a:tab pos="1320800" algn="r"/>
                <a:tab pos="1541463" algn="l"/>
              </a:tabLst>
            </a:pPr>
            <a:r>
              <a:rPr lang="en-US" sz="2200" dirty="0">
                <a:solidFill>
                  <a:schemeClr val="tx1"/>
                </a:solidFill>
                <a:latin typeface="Arial" charset="0"/>
                <a:ea typeface="ヒラギノ角ゴ Pro W3" charset="0"/>
                <a:cs typeface="ヒラギノ角ゴ Pro W3" charset="0"/>
              </a:rPr>
              <a:t>	35.7	Radio, Cellular, and Tower Equipment Installers and Repairs</a:t>
            </a:r>
          </a:p>
          <a:p>
            <a:pPr marL="2060575" indent="-2060575">
              <a:lnSpc>
                <a:spcPct val="90000"/>
              </a:lnSpc>
              <a:buFontTx/>
              <a:buNone/>
              <a:tabLst>
                <a:tab pos="1320800" algn="r"/>
                <a:tab pos="1541463" algn="l"/>
              </a:tabLst>
            </a:pPr>
            <a:r>
              <a:rPr lang="en-US" sz="2200" dirty="0">
                <a:solidFill>
                  <a:schemeClr val="tx1"/>
                </a:solidFill>
                <a:latin typeface="Arial" charset="0"/>
                <a:ea typeface="ヒラギノ角ゴ Pro W3" charset="0"/>
                <a:cs typeface="ヒラギノ角ゴ Pro W3" charset="0"/>
              </a:rPr>
              <a:t>	33.6	Audiologists</a:t>
            </a:r>
          </a:p>
          <a:p>
            <a:pPr marL="2060575" indent="-2060575">
              <a:lnSpc>
                <a:spcPct val="90000"/>
              </a:lnSpc>
              <a:buFontTx/>
              <a:buNone/>
              <a:tabLst>
                <a:tab pos="1320800" algn="r"/>
                <a:tab pos="1541463" algn="l"/>
              </a:tabLst>
            </a:pPr>
            <a:r>
              <a:rPr lang="en-US" sz="2200" dirty="0">
                <a:solidFill>
                  <a:schemeClr val="tx1"/>
                </a:solidFill>
                <a:latin typeface="Arial" charset="0"/>
                <a:ea typeface="ヒラギノ角ゴ Pro W3" charset="0"/>
                <a:cs typeface="ヒラギノ角ゴ Pro W3" charset="0"/>
              </a:rPr>
              <a:t>	33.1	Meeting, Convention, and Event Planners</a:t>
            </a:r>
          </a:p>
          <a:p>
            <a:pPr marL="2060575" indent="-2060575">
              <a:lnSpc>
                <a:spcPct val="90000"/>
              </a:lnSpc>
              <a:buFontTx/>
              <a:buNone/>
              <a:tabLst>
                <a:tab pos="1320800" algn="r"/>
                <a:tab pos="1541463" algn="l"/>
              </a:tabLst>
            </a:pPr>
            <a:r>
              <a:rPr lang="en-US" sz="2200" dirty="0">
                <a:solidFill>
                  <a:schemeClr val="tx1"/>
                </a:solidFill>
                <a:latin typeface="Arial" charset="0"/>
                <a:ea typeface="ヒラギノ角ゴ Pro W3" charset="0"/>
                <a:cs typeface="ヒラギノ角ゴ Pro W3" charset="0"/>
              </a:rPr>
              <a:t>	</a:t>
            </a:r>
            <a:r>
              <a:rPr lang="en-US" sz="2200" dirty="0" smtClean="0">
                <a:solidFill>
                  <a:schemeClr val="tx1"/>
                </a:solidFill>
                <a:latin typeface="Arial" charset="0"/>
                <a:ea typeface="ヒラギノ角ゴ Pro W3" charset="0"/>
                <a:cs typeface="ヒラギノ角ゴ Pro W3" charset="0"/>
              </a:rPr>
              <a:t>33.0</a:t>
            </a:r>
            <a:r>
              <a:rPr lang="en-US" sz="2200" dirty="0">
                <a:solidFill>
                  <a:schemeClr val="tx1"/>
                </a:solidFill>
                <a:latin typeface="Arial" charset="0"/>
                <a:ea typeface="ヒラギノ角ゴ Pro W3" charset="0"/>
                <a:cs typeface="ヒラギノ角ゴ Pro W3" charset="0"/>
              </a:rPr>
              <a:t>	Personal Financial Advisors</a:t>
            </a:r>
          </a:p>
          <a:p>
            <a:pPr marL="2060575" indent="-2060575">
              <a:lnSpc>
                <a:spcPct val="90000"/>
              </a:lnSpc>
              <a:buFontTx/>
              <a:buNone/>
              <a:tabLst>
                <a:tab pos="1320800" algn="r"/>
                <a:tab pos="1541463" algn="l"/>
              </a:tabLst>
            </a:pPr>
            <a:r>
              <a:rPr lang="en-US" sz="2200" dirty="0">
                <a:solidFill>
                  <a:schemeClr val="tx1"/>
                </a:solidFill>
                <a:latin typeface="Arial" charset="0"/>
                <a:ea typeface="ヒラギノ角ゴ Pro W3" charset="0"/>
                <a:cs typeface="ヒラギノ角ゴ Pro W3" charset="0"/>
              </a:rPr>
              <a:t>	32.6	Financial Examiners</a:t>
            </a:r>
          </a:p>
          <a:p>
            <a:pPr marL="2060575" indent="-2060575">
              <a:lnSpc>
                <a:spcPct val="90000"/>
              </a:lnSpc>
              <a:buFontTx/>
              <a:buNone/>
              <a:tabLst>
                <a:tab pos="1320800" algn="r"/>
                <a:tab pos="1541463" algn="l"/>
              </a:tabLst>
            </a:pPr>
            <a:r>
              <a:rPr lang="en-US" sz="2200" dirty="0">
                <a:solidFill>
                  <a:schemeClr val="tx1"/>
                </a:solidFill>
                <a:latin typeface="Arial" charset="0"/>
                <a:ea typeface="ヒラギノ角ゴ Pro W3" charset="0"/>
                <a:cs typeface="ヒラギノ角ゴ Pro W3" charset="0"/>
              </a:rPr>
              <a:t>	32.4	Medical Equipment Repairers</a:t>
            </a:r>
          </a:p>
          <a:p>
            <a:pPr marL="2060575" indent="-2060575">
              <a:lnSpc>
                <a:spcPct val="90000"/>
              </a:lnSpc>
              <a:buFontTx/>
              <a:buNone/>
              <a:tabLst>
                <a:tab pos="1320800" algn="r"/>
                <a:tab pos="1541463" algn="l"/>
              </a:tabLst>
            </a:pPr>
            <a:r>
              <a:rPr lang="en-US" sz="2200" dirty="0">
                <a:solidFill>
                  <a:schemeClr val="tx1"/>
                </a:solidFill>
                <a:latin typeface="Arial" charset="0"/>
                <a:ea typeface="ヒラギノ角ゴ Pro W3" charset="0"/>
                <a:cs typeface="ヒラギノ角ゴ Pro W3" charset="0"/>
              </a:rPr>
              <a:t>	31.5	Coaches and Scouts</a:t>
            </a:r>
          </a:p>
          <a:p>
            <a:pPr marL="2060575" indent="-2060575">
              <a:lnSpc>
                <a:spcPct val="90000"/>
              </a:lnSpc>
              <a:buFontTx/>
              <a:buNone/>
              <a:tabLst>
                <a:tab pos="1320800" algn="r"/>
                <a:tab pos="1541463" algn="l"/>
              </a:tabLst>
            </a:pPr>
            <a:r>
              <a:rPr lang="en-US" sz="2200" dirty="0">
                <a:solidFill>
                  <a:schemeClr val="tx1"/>
                </a:solidFill>
                <a:latin typeface="Arial" charset="0"/>
                <a:ea typeface="ヒラギノ角ゴ Pro W3" charset="0"/>
                <a:cs typeface="ヒラギノ角ゴ Pro W3" charset="0"/>
              </a:rPr>
              <a:t>	31.5	Logisticians</a:t>
            </a:r>
          </a:p>
          <a:p>
            <a:pPr marL="2060575" indent="-2060575">
              <a:lnSpc>
                <a:spcPct val="90000"/>
              </a:lnSpc>
              <a:buFontTx/>
              <a:buNone/>
              <a:tabLst>
                <a:tab pos="1320800" algn="r"/>
                <a:tab pos="1541463" algn="l"/>
              </a:tabLst>
            </a:pPr>
            <a:r>
              <a:rPr lang="en-US" sz="2200" dirty="0">
                <a:solidFill>
                  <a:schemeClr val="tx1"/>
                </a:solidFill>
                <a:latin typeface="Arial" charset="0"/>
                <a:ea typeface="ヒラギノ角ゴ Pro W3" charset="0"/>
                <a:cs typeface="ヒラギノ角ゴ Pro W3" charset="0"/>
              </a:rPr>
              <a:t>	31.2	Personal Care Aides</a:t>
            </a:r>
          </a:p>
          <a:p>
            <a:pPr marL="2060575" indent="-2060575">
              <a:lnSpc>
                <a:spcPct val="90000"/>
              </a:lnSpc>
              <a:buFontTx/>
              <a:buNone/>
              <a:tabLst>
                <a:tab pos="1320800" algn="r"/>
                <a:tab pos="1541463" algn="l"/>
              </a:tabLst>
            </a:pPr>
            <a:r>
              <a:rPr lang="en-US" sz="2200" dirty="0">
                <a:solidFill>
                  <a:schemeClr val="tx1"/>
                </a:solidFill>
                <a:latin typeface="Arial" charset="0"/>
                <a:ea typeface="ヒラギノ角ゴ Pro W3" charset="0"/>
                <a:cs typeface="ヒラギノ角ゴ Pro W3" charset="0"/>
              </a:rPr>
              <a:t>	31.2	Tree Trimmers and Pruners</a:t>
            </a:r>
          </a:p>
          <a:p>
            <a:pPr marL="2060575" indent="-2060575">
              <a:lnSpc>
                <a:spcPct val="90000"/>
              </a:lnSpc>
              <a:buFontTx/>
              <a:buNone/>
              <a:tabLst>
                <a:tab pos="1320800" algn="r"/>
                <a:tab pos="1541463" algn="l"/>
              </a:tabLst>
            </a:pPr>
            <a:r>
              <a:rPr lang="en-US" sz="2200" dirty="0">
                <a:solidFill>
                  <a:schemeClr val="tx1"/>
                </a:solidFill>
                <a:latin typeface="Arial" charset="0"/>
                <a:ea typeface="ヒラギノ角ゴ Pro W3" charset="0"/>
                <a:cs typeface="ヒラギノ角ゴ Pro W3" charset="0"/>
              </a:rPr>
              <a:t>	30.8	Emergency Medical Technicians and Paramedics</a:t>
            </a:r>
          </a:p>
          <a:p>
            <a:pPr marL="2060575" indent="-2060575">
              <a:lnSpc>
                <a:spcPct val="90000"/>
              </a:lnSpc>
              <a:buFontTx/>
              <a:buNone/>
              <a:tabLst>
                <a:tab pos="1320800" algn="r"/>
                <a:tab pos="1541463" algn="l"/>
              </a:tabLst>
            </a:pPr>
            <a:r>
              <a:rPr lang="en-US" sz="2200" dirty="0">
                <a:solidFill>
                  <a:schemeClr val="tx1"/>
                </a:solidFill>
                <a:latin typeface="Arial" charset="0"/>
                <a:ea typeface="ヒラギノ角ゴ Pro W3" charset="0"/>
                <a:cs typeface="ヒラギノ角ゴ Pro W3" charset="0"/>
              </a:rPr>
              <a:t>	30.5	Reinforcing Iron and Rebar Workers</a:t>
            </a:r>
          </a:p>
          <a:p>
            <a:pPr marL="2060575" indent="-2060575">
              <a:lnSpc>
                <a:spcPct val="90000"/>
              </a:lnSpc>
              <a:buFontTx/>
              <a:buNone/>
              <a:tabLst>
                <a:tab pos="1320800" algn="r"/>
                <a:tab pos="1541463" algn="l"/>
              </a:tabLst>
            </a:pPr>
            <a:r>
              <a:rPr lang="en-US" sz="2200" dirty="0">
                <a:solidFill>
                  <a:schemeClr val="tx1"/>
                </a:solidFill>
                <a:latin typeface="Arial" charset="0"/>
                <a:ea typeface="ヒラギノ角ゴ Pro W3" charset="0"/>
                <a:cs typeface="ヒラギノ角ゴ Pro W3" charset="0"/>
              </a:rPr>
              <a:t>	30.1	Dental Hygienists</a:t>
            </a:r>
          </a:p>
          <a:p>
            <a:pPr marL="2060575" indent="-2060575">
              <a:lnSpc>
                <a:spcPct val="90000"/>
              </a:lnSpc>
              <a:buFontTx/>
              <a:buNone/>
              <a:tabLst>
                <a:tab pos="1320800" algn="r"/>
                <a:tab pos="1541463" algn="l"/>
              </a:tabLst>
            </a:pPr>
            <a:r>
              <a:rPr lang="en-US" sz="2200" dirty="0">
                <a:solidFill>
                  <a:schemeClr val="tx1"/>
                </a:solidFill>
                <a:latin typeface="Arial" charset="0"/>
                <a:ea typeface="ヒラギノ角ゴ Pro W3" charset="0"/>
                <a:cs typeface="ヒラギノ角ゴ Pro W3" charset="0"/>
              </a:rPr>
              <a:t>	29.9	Engine and Other Machine Assemblers</a:t>
            </a:r>
          </a:p>
          <a:p>
            <a:pPr marL="2060575" indent="-2060575">
              <a:lnSpc>
                <a:spcPct val="90000"/>
              </a:lnSpc>
              <a:buFontTx/>
              <a:buNone/>
              <a:tabLst>
                <a:tab pos="1320800" algn="r"/>
                <a:tab pos="1541463" algn="l"/>
              </a:tabLst>
            </a:pPr>
            <a:r>
              <a:rPr lang="en-US" sz="2200" dirty="0">
                <a:solidFill>
                  <a:schemeClr val="tx1"/>
                </a:solidFill>
                <a:latin typeface="Arial" charset="0"/>
                <a:ea typeface="ヒラギノ角ゴ Pro W3" charset="0"/>
                <a:cs typeface="ヒラギノ角ゴ Pro W3" charset="0"/>
              </a:rPr>
              <a:t>	29.7	Helpers--</a:t>
            </a:r>
            <a:r>
              <a:rPr lang="en-US" sz="2200" dirty="0" err="1">
                <a:solidFill>
                  <a:schemeClr val="tx1"/>
                </a:solidFill>
                <a:latin typeface="Arial" charset="0"/>
                <a:ea typeface="ヒラギノ角ゴ Pro W3" charset="0"/>
                <a:cs typeface="ヒラギノ角ゴ Pro W3" charset="0"/>
              </a:rPr>
              <a:t>Pipelayers</a:t>
            </a:r>
            <a:r>
              <a:rPr lang="en-US" sz="2200" dirty="0">
                <a:solidFill>
                  <a:schemeClr val="tx1"/>
                </a:solidFill>
                <a:latin typeface="Arial" charset="0"/>
                <a:ea typeface="ヒラギノ角ゴ Pro W3" charset="0"/>
                <a:cs typeface="ヒラギノ角ゴ Pro W3" charset="0"/>
              </a:rPr>
              <a:t>, Plumbers, Pipefitters, and Steamfitters</a:t>
            </a:r>
          </a:p>
          <a:p>
            <a:pPr marL="2060575" indent="-2060575">
              <a:lnSpc>
                <a:spcPct val="90000"/>
              </a:lnSpc>
              <a:buFontTx/>
              <a:buNone/>
              <a:tabLst>
                <a:tab pos="1320800" algn="r"/>
                <a:tab pos="1541463" algn="l"/>
              </a:tabLst>
            </a:pPr>
            <a:r>
              <a:rPr lang="en-US" sz="2200" dirty="0">
                <a:solidFill>
                  <a:schemeClr val="tx1"/>
                </a:solidFill>
                <a:latin typeface="Arial" charset="0"/>
                <a:ea typeface="ヒラギノ角ゴ Pro W3" charset="0"/>
                <a:cs typeface="ヒラギノ角ゴ Pro W3" charset="0"/>
              </a:rPr>
              <a:t>	29.6	Computer-Controlled Machine Tool Operators, Metal and Plastic</a:t>
            </a:r>
          </a:p>
          <a:p>
            <a:pPr marL="2060575" indent="-2060575">
              <a:lnSpc>
                <a:spcPct val="90000"/>
              </a:lnSpc>
              <a:buFontTx/>
              <a:buNone/>
              <a:tabLst>
                <a:tab pos="1320800" algn="r"/>
                <a:tab pos="1541463" algn="l"/>
              </a:tabLst>
            </a:pPr>
            <a:r>
              <a:rPr lang="en-US" sz="2200" dirty="0">
                <a:solidFill>
                  <a:schemeClr val="tx1"/>
                </a:solidFill>
                <a:latin typeface="Arial" charset="0"/>
                <a:ea typeface="ヒラギノ角ゴ Pro W3" charset="0"/>
                <a:cs typeface="ヒラギノ角ゴ Pro W3" charset="0"/>
              </a:rPr>
              <a:t>	29.3	Landscaping and </a:t>
            </a:r>
            <a:r>
              <a:rPr lang="en-US" sz="2200" dirty="0" err="1">
                <a:solidFill>
                  <a:schemeClr val="tx1"/>
                </a:solidFill>
                <a:latin typeface="Arial" charset="0"/>
                <a:ea typeface="ヒラギノ角ゴ Pro W3" charset="0"/>
                <a:cs typeface="ヒラギノ角ゴ Pro W3" charset="0"/>
              </a:rPr>
              <a:t>Groundskeeping</a:t>
            </a:r>
            <a:r>
              <a:rPr lang="en-US" sz="2200" dirty="0">
                <a:solidFill>
                  <a:schemeClr val="tx1"/>
                </a:solidFill>
                <a:latin typeface="Arial" charset="0"/>
                <a:ea typeface="ヒラギノ角ゴ Pro W3" charset="0"/>
                <a:cs typeface="ヒラギノ角ゴ Pro W3" charset="0"/>
              </a:rPr>
              <a:t> Workers</a:t>
            </a:r>
          </a:p>
          <a:p>
            <a:pPr marL="2060575" indent="-2060575">
              <a:lnSpc>
                <a:spcPct val="90000"/>
              </a:lnSpc>
              <a:buFontTx/>
              <a:buNone/>
              <a:tabLst>
                <a:tab pos="1320800" algn="r"/>
                <a:tab pos="1541463" algn="l"/>
              </a:tabLst>
            </a:pPr>
            <a:r>
              <a:rPr lang="en-US" sz="2200" dirty="0">
                <a:solidFill>
                  <a:schemeClr val="tx1"/>
                </a:solidFill>
                <a:latin typeface="Arial" charset="0"/>
                <a:ea typeface="ヒラギノ角ゴ Pro W3" charset="0"/>
                <a:cs typeface="ヒラギノ角ゴ Pro W3" charset="0"/>
              </a:rPr>
              <a:t>	28.6	Anthropologists and Archeologists</a:t>
            </a:r>
          </a:p>
          <a:p>
            <a:pPr marL="2060575" indent="-2060575">
              <a:lnSpc>
                <a:spcPct val="90000"/>
              </a:lnSpc>
              <a:buFontTx/>
              <a:buNone/>
              <a:tabLst>
                <a:tab pos="1320800" algn="r"/>
                <a:tab pos="1541463" algn="l"/>
              </a:tabLst>
            </a:pPr>
            <a:r>
              <a:rPr lang="en-US" sz="2200" dirty="0">
                <a:solidFill>
                  <a:schemeClr val="tx1"/>
                </a:solidFill>
                <a:latin typeface="Arial" charset="0"/>
                <a:ea typeface="ヒラギノ角ゴ Pro W3" charset="0"/>
                <a:cs typeface="ヒラギノ角ゴ Pro W3" charset="0"/>
              </a:rPr>
              <a:t>	28	Medical Secretaries</a:t>
            </a:r>
          </a:p>
          <a:p>
            <a:pPr marL="2060575" indent="-2060575">
              <a:lnSpc>
                <a:spcPct val="90000"/>
              </a:lnSpc>
              <a:buFontTx/>
              <a:buNone/>
              <a:tabLst>
                <a:tab pos="1320800" algn="r"/>
                <a:tab pos="1541463" algn="l"/>
              </a:tabLst>
            </a:pPr>
            <a:r>
              <a:rPr lang="en-US" sz="2200" dirty="0">
                <a:solidFill>
                  <a:schemeClr val="tx1"/>
                </a:solidFill>
                <a:latin typeface="Arial" charset="0"/>
                <a:ea typeface="ヒラギノ角ゴ Pro W3" charset="0"/>
                <a:cs typeface="ヒラギノ角ゴ Pro W3" charset="0"/>
              </a:rPr>
              <a:t>	27.8	Skincare Specialists</a:t>
            </a:r>
          </a:p>
          <a:p>
            <a:pPr marL="2060575" indent="-2060575">
              <a:lnSpc>
                <a:spcPct val="90000"/>
              </a:lnSpc>
              <a:buFontTx/>
              <a:buNone/>
              <a:tabLst>
                <a:tab pos="1320800" algn="r"/>
                <a:tab pos="1541463" algn="l"/>
              </a:tabLst>
            </a:pPr>
            <a:r>
              <a:rPr lang="en-US" sz="2200" dirty="0">
                <a:solidFill>
                  <a:schemeClr val="tx1"/>
                </a:solidFill>
                <a:latin typeface="Arial" charset="0"/>
                <a:ea typeface="ヒラギノ角ゴ Pro W3" charset="0"/>
                <a:cs typeface="ヒラギノ角ゴ Pro W3" charset="0"/>
              </a:rPr>
              <a:t>	27.7	</a:t>
            </a:r>
            <a:r>
              <a:rPr lang="en-US" sz="2200" dirty="0" err="1">
                <a:solidFill>
                  <a:schemeClr val="tx1"/>
                </a:solidFill>
                <a:latin typeface="Arial" charset="0"/>
                <a:ea typeface="ヒラギノ角ゴ Pro W3" charset="0"/>
                <a:cs typeface="ヒラギノ角ゴ Pro W3" charset="0"/>
              </a:rPr>
              <a:t>Brickmasons</a:t>
            </a:r>
            <a:r>
              <a:rPr lang="en-US" sz="2200" dirty="0">
                <a:solidFill>
                  <a:schemeClr val="tx1"/>
                </a:solidFill>
                <a:latin typeface="Arial" charset="0"/>
                <a:ea typeface="ヒラギノ角ゴ Pro W3" charset="0"/>
                <a:cs typeface="ヒラギノ角ゴ Pro W3" charset="0"/>
              </a:rPr>
              <a:t> and </a:t>
            </a:r>
            <a:r>
              <a:rPr lang="en-US" sz="2200" dirty="0" err="1">
                <a:solidFill>
                  <a:schemeClr val="tx1"/>
                </a:solidFill>
                <a:latin typeface="Arial" charset="0"/>
                <a:ea typeface="ヒラギノ角ゴ Pro W3" charset="0"/>
                <a:cs typeface="ヒラギノ角ゴ Pro W3" charset="0"/>
              </a:rPr>
              <a:t>Blockmasons</a:t>
            </a:r>
            <a:endParaRPr lang="en-US" sz="2200" dirty="0">
              <a:solidFill>
                <a:schemeClr val="tx1"/>
              </a:solidFill>
              <a:latin typeface="Arial" charset="0"/>
              <a:ea typeface="ヒラギノ角ゴ Pro W3" charset="0"/>
              <a:cs typeface="ヒラギノ角ゴ Pro W3" charset="0"/>
            </a:endParaRPr>
          </a:p>
          <a:p>
            <a:pPr marL="2060575" indent="-2060575">
              <a:lnSpc>
                <a:spcPct val="90000"/>
              </a:lnSpc>
              <a:buFontTx/>
              <a:buNone/>
              <a:tabLst>
                <a:tab pos="1320800" algn="r"/>
                <a:tab pos="1541463" algn="l"/>
              </a:tabLst>
            </a:pPr>
            <a:r>
              <a:rPr lang="en-US" sz="2200" dirty="0">
                <a:solidFill>
                  <a:schemeClr val="tx1"/>
                </a:solidFill>
                <a:latin typeface="Arial" charset="0"/>
                <a:ea typeface="ヒラギノ角ゴ Pro W3" charset="0"/>
                <a:cs typeface="ヒラギノ角ゴ Pro W3" charset="0"/>
              </a:rPr>
              <a:t>	26.9	Special Education Teachers, Middle School</a:t>
            </a:r>
          </a:p>
          <a:p>
            <a:pPr marL="2060575" indent="-2060575">
              <a:lnSpc>
                <a:spcPct val="90000"/>
              </a:lnSpc>
              <a:buFontTx/>
              <a:buNone/>
              <a:tabLst>
                <a:tab pos="1320800" algn="r"/>
                <a:tab pos="1541463" algn="l"/>
              </a:tabLst>
            </a:pPr>
            <a:r>
              <a:rPr lang="en-US" sz="2200" dirty="0">
                <a:solidFill>
                  <a:schemeClr val="tx1"/>
                </a:solidFill>
                <a:latin typeface="Arial" charset="0"/>
                <a:ea typeface="ヒラギノ角ゴ Pro W3" charset="0"/>
                <a:cs typeface="ヒラギノ角ゴ Pro W3" charset="0"/>
              </a:rPr>
              <a:t>	26.8	Environmental Engineers</a:t>
            </a:r>
          </a:p>
          <a:p>
            <a:pPr marL="2060575" indent="-2060575">
              <a:lnSpc>
                <a:spcPct val="90000"/>
              </a:lnSpc>
              <a:buFontTx/>
              <a:buNone/>
              <a:tabLst>
                <a:tab pos="1320800" algn="r"/>
                <a:tab pos="1541463" algn="l"/>
              </a:tabLst>
            </a:pPr>
            <a:r>
              <a:rPr lang="en-US" sz="2200" dirty="0">
                <a:solidFill>
                  <a:schemeClr val="tx1"/>
                </a:solidFill>
                <a:latin typeface="Arial" charset="0"/>
                <a:ea typeface="ヒラギノ角ゴ Pro W3" charset="0"/>
                <a:cs typeface="ヒラギノ角ゴ Pro W3" charset="0"/>
              </a:rPr>
              <a:t>	26.5	Veterinarians</a:t>
            </a:r>
          </a:p>
          <a:p>
            <a:pPr marL="2060575" indent="-2060575">
              <a:lnSpc>
                <a:spcPct val="90000"/>
              </a:lnSpc>
              <a:buFontTx/>
              <a:buNone/>
              <a:tabLst>
                <a:tab pos="1320800" algn="r"/>
                <a:tab pos="1541463" algn="l"/>
              </a:tabLst>
            </a:pPr>
            <a:r>
              <a:rPr lang="en-US" sz="2200" dirty="0">
                <a:solidFill>
                  <a:schemeClr val="tx1"/>
                </a:solidFill>
                <a:latin typeface="Arial" charset="0"/>
                <a:ea typeface="ヒラギノ角ゴ Pro W3" charset="0"/>
                <a:cs typeface="ヒラギノ角ゴ Pro W3" charset="0"/>
              </a:rPr>
              <a:t>	26.4	Training and Development Specialists</a:t>
            </a:r>
          </a:p>
          <a:p>
            <a:pPr marL="2060575" indent="-2060575">
              <a:lnSpc>
                <a:spcPct val="90000"/>
              </a:lnSpc>
              <a:buFontTx/>
              <a:buNone/>
              <a:tabLst>
                <a:tab pos="1320800" algn="r"/>
                <a:tab pos="1541463" algn="l"/>
              </a:tabLst>
            </a:pPr>
            <a:r>
              <a:rPr lang="en-US" sz="2200" dirty="0">
                <a:solidFill>
                  <a:schemeClr val="tx1"/>
                </a:solidFill>
                <a:latin typeface="Arial" charset="0"/>
                <a:ea typeface="ヒラギノ角ゴ Pro W3" charset="0"/>
                <a:cs typeface="ヒラギノ角ゴ Pro W3" charset="0"/>
              </a:rPr>
              <a:t>	26.3	Special Education Teachers, Preschool, Kindergarten, and Elementary School</a:t>
            </a:r>
          </a:p>
          <a:p>
            <a:pPr marL="2060575" indent="-2060575">
              <a:lnSpc>
                <a:spcPct val="90000"/>
              </a:lnSpc>
              <a:buFontTx/>
              <a:buNone/>
              <a:tabLst>
                <a:tab pos="1320800" algn="r"/>
                <a:tab pos="1541463" algn="l"/>
              </a:tabLst>
            </a:pPr>
            <a:r>
              <a:rPr lang="en-US" sz="2200" dirty="0">
                <a:solidFill>
                  <a:schemeClr val="tx1"/>
                </a:solidFill>
                <a:latin typeface="Arial" charset="0"/>
                <a:ea typeface="ヒラギノ角ゴ Pro W3" charset="0"/>
                <a:cs typeface="ヒラギノ角ゴ Pro W3" charset="0"/>
              </a:rPr>
              <a:t>	26.3	Occupational Therapy Assistants</a:t>
            </a:r>
          </a:p>
          <a:p>
            <a:pPr marL="2060575" indent="-2060575">
              <a:lnSpc>
                <a:spcPct val="90000"/>
              </a:lnSpc>
              <a:buFontTx/>
              <a:buNone/>
              <a:tabLst>
                <a:tab pos="1320800" algn="r"/>
                <a:tab pos="1541463" algn="l"/>
              </a:tabLst>
            </a:pPr>
            <a:r>
              <a:rPr lang="en-US" sz="2200" dirty="0">
                <a:solidFill>
                  <a:schemeClr val="tx1"/>
                </a:solidFill>
                <a:latin typeface="Arial" charset="0"/>
                <a:ea typeface="ヒラギノ角ゴ Pro W3" charset="0"/>
                <a:cs typeface="ヒラギノ角ゴ Pro W3" charset="0"/>
              </a:rPr>
              <a:t>	26.2	Surveyors</a:t>
            </a:r>
          </a:p>
          <a:p>
            <a:pPr marL="2060575" indent="-2060575">
              <a:lnSpc>
                <a:spcPct val="90000"/>
              </a:lnSpc>
              <a:buFontTx/>
              <a:buNone/>
              <a:tabLst>
                <a:tab pos="1320800" algn="r"/>
                <a:tab pos="1541463" algn="l"/>
              </a:tabLst>
            </a:pPr>
            <a:r>
              <a:rPr lang="en-US" sz="2200" dirty="0">
                <a:solidFill>
                  <a:schemeClr val="tx1"/>
                </a:solidFill>
                <a:latin typeface="Arial" charset="0"/>
                <a:ea typeface="ヒラギノ角ゴ Pro W3" charset="0"/>
                <a:cs typeface="ヒラギノ角ゴ Pro W3" charset="0"/>
              </a:rPr>
              <a:t>	26.2	Umpires, Referees, and Other Sports Officials</a:t>
            </a:r>
          </a:p>
          <a:p>
            <a:pPr marL="2060575" indent="-2060575">
              <a:lnSpc>
                <a:spcPct val="90000"/>
              </a:lnSpc>
              <a:buFontTx/>
              <a:buNone/>
              <a:tabLst>
                <a:tab pos="1320800" algn="r"/>
                <a:tab pos="1541463" algn="l"/>
              </a:tabLst>
            </a:pPr>
            <a:r>
              <a:rPr lang="en-US" sz="2200" dirty="0">
                <a:solidFill>
                  <a:schemeClr val="tx1"/>
                </a:solidFill>
                <a:latin typeface="Arial" charset="0"/>
                <a:ea typeface="ヒラギノ角ゴ Pro W3" charset="0"/>
                <a:cs typeface="ヒラギノ角ゴ Pro W3" charset="0"/>
              </a:rPr>
              <a:t>	25.9	Athletic Trainers</a:t>
            </a:r>
          </a:p>
          <a:p>
            <a:pPr marL="2060575" indent="-2060575">
              <a:lnSpc>
                <a:spcPct val="90000"/>
              </a:lnSpc>
              <a:buFontTx/>
              <a:buNone/>
              <a:tabLst>
                <a:tab pos="1320800" algn="r"/>
                <a:tab pos="1541463" algn="l"/>
              </a:tabLst>
            </a:pPr>
            <a:r>
              <a:rPr lang="en-US" sz="2200" dirty="0">
                <a:solidFill>
                  <a:schemeClr val="tx1"/>
                </a:solidFill>
                <a:latin typeface="Arial" charset="0"/>
                <a:ea typeface="ヒラギノ角ゴ Pro W3" charset="0"/>
                <a:cs typeface="ヒラギノ角ゴ Pro W3" charset="0"/>
              </a:rPr>
              <a:t>	25.7	Rock Splitters, Quarry</a:t>
            </a:r>
          </a:p>
          <a:p>
            <a:pPr marL="2060575" indent="-2060575">
              <a:lnSpc>
                <a:spcPct val="90000"/>
              </a:lnSpc>
              <a:buFontTx/>
              <a:buNone/>
              <a:tabLst>
                <a:tab pos="1320800" algn="r"/>
                <a:tab pos="1541463" algn="l"/>
              </a:tabLst>
            </a:pPr>
            <a:r>
              <a:rPr lang="en-US" sz="2200" dirty="0">
                <a:solidFill>
                  <a:schemeClr val="tx1"/>
                </a:solidFill>
                <a:latin typeface="Arial" charset="0"/>
                <a:ea typeface="ヒラギノ角ゴ Pro W3" charset="0"/>
                <a:cs typeface="ヒラギノ角ゴ Pro W3" charset="0"/>
              </a:rPr>
              <a:t>	25.6	Database Administrators</a:t>
            </a:r>
          </a:p>
          <a:p>
            <a:pPr marL="2060575" indent="-2060575">
              <a:lnSpc>
                <a:spcPct val="90000"/>
              </a:lnSpc>
              <a:buFontTx/>
              <a:buNone/>
              <a:tabLst>
                <a:tab pos="1320800" algn="r"/>
                <a:tab pos="1541463" algn="l"/>
              </a:tabLst>
            </a:pPr>
            <a:r>
              <a:rPr lang="en-US" sz="2200" dirty="0">
                <a:solidFill>
                  <a:schemeClr val="tx1"/>
                </a:solidFill>
                <a:latin typeface="Arial" charset="0"/>
                <a:ea typeface="ヒラギノ角ゴ Pro W3" charset="0"/>
                <a:cs typeface="ヒラギノ角ゴ Pro W3" charset="0"/>
              </a:rPr>
              <a:t>	25.6	Glaziers</a:t>
            </a:r>
          </a:p>
          <a:p>
            <a:pPr marL="2060575" indent="-2060575">
              <a:lnSpc>
                <a:spcPct val="90000"/>
              </a:lnSpc>
              <a:buFontTx/>
              <a:buNone/>
              <a:tabLst>
                <a:tab pos="1320800" algn="r"/>
                <a:tab pos="1541463" algn="l"/>
              </a:tabLst>
            </a:pPr>
            <a:r>
              <a:rPr lang="en-US" sz="2200" dirty="0">
                <a:solidFill>
                  <a:schemeClr val="tx1"/>
                </a:solidFill>
                <a:latin typeface="Arial" charset="0"/>
                <a:ea typeface="ヒラギノ角ゴ Pro W3" charset="0"/>
                <a:cs typeface="ヒラギノ角ゴ Pro W3" charset="0"/>
              </a:rPr>
              <a:t>	25.4	Cost Estimators</a:t>
            </a:r>
          </a:p>
          <a:p>
            <a:pPr marL="2060575" indent="-2060575">
              <a:lnSpc>
                <a:spcPct val="90000"/>
              </a:lnSpc>
              <a:buFontTx/>
              <a:buNone/>
              <a:tabLst>
                <a:tab pos="1320800" algn="r"/>
                <a:tab pos="1541463" algn="l"/>
              </a:tabLst>
            </a:pPr>
            <a:r>
              <a:rPr lang="en-US" sz="2200" dirty="0">
                <a:solidFill>
                  <a:schemeClr val="tx1"/>
                </a:solidFill>
                <a:latin typeface="Arial" charset="0"/>
                <a:ea typeface="ヒラギノ角ゴ Pro W3" charset="0"/>
                <a:cs typeface="ヒラギノ角ゴ Pro W3" charset="0"/>
              </a:rPr>
              <a:t>	25.4	Transportation Security Screeners (Federal Only)</a:t>
            </a:r>
          </a:p>
          <a:p>
            <a:pPr marL="2060575" indent="-2060575">
              <a:lnSpc>
                <a:spcPct val="90000"/>
              </a:lnSpc>
              <a:buFontTx/>
              <a:buNone/>
              <a:tabLst>
                <a:tab pos="1320800" algn="r"/>
                <a:tab pos="1541463" algn="l"/>
              </a:tabLst>
            </a:pPr>
            <a:r>
              <a:rPr lang="en-US" sz="2200" dirty="0">
                <a:solidFill>
                  <a:schemeClr val="tx1"/>
                </a:solidFill>
                <a:latin typeface="Arial" charset="0"/>
                <a:ea typeface="ヒラギノ角ゴ Pro W3" charset="0"/>
                <a:cs typeface="ヒラギノ角ゴ Pro W3" charset="0"/>
              </a:rPr>
              <a:t>	25.3	Architects, Except Landscape and Naval</a:t>
            </a:r>
          </a:p>
          <a:p>
            <a:pPr marL="2060575" indent="-2060575">
              <a:lnSpc>
                <a:spcPct val="90000"/>
              </a:lnSpc>
              <a:buFontTx/>
              <a:buNone/>
              <a:tabLst>
                <a:tab pos="1320800" algn="r"/>
                <a:tab pos="1541463" algn="l"/>
              </a:tabLst>
            </a:pPr>
            <a:r>
              <a:rPr lang="en-US" sz="2200" dirty="0">
                <a:solidFill>
                  <a:schemeClr val="tx1"/>
                </a:solidFill>
                <a:latin typeface="Arial" charset="0"/>
                <a:ea typeface="ヒラギノ角ゴ Pro W3" charset="0"/>
                <a:cs typeface="ヒラギノ角ゴ Pro W3" charset="0"/>
              </a:rPr>
              <a:t>	24.6	Paralegals and Legal Assistants</a:t>
            </a:r>
          </a:p>
          <a:p>
            <a:pPr marL="2060575" indent="-2060575">
              <a:lnSpc>
                <a:spcPct val="90000"/>
              </a:lnSpc>
              <a:buFontTx/>
              <a:buNone/>
              <a:tabLst>
                <a:tab pos="1320800" algn="r"/>
                <a:tab pos="1541463" algn="l"/>
              </a:tabLst>
            </a:pPr>
            <a:r>
              <a:rPr lang="en-US" sz="2200" dirty="0">
                <a:solidFill>
                  <a:schemeClr val="tx1"/>
                </a:solidFill>
                <a:latin typeface="Arial" charset="0"/>
                <a:ea typeface="ヒラギノ角ゴ Pro W3" charset="0"/>
                <a:cs typeface="ヒラギノ角ゴ Pro W3" charset="0"/>
              </a:rPr>
              <a:t>	24.6	Financial Analysts</a:t>
            </a:r>
          </a:p>
          <a:p>
            <a:pPr marL="2060575" indent="-2060575">
              <a:lnSpc>
                <a:spcPct val="90000"/>
              </a:lnSpc>
              <a:buFontTx/>
              <a:buNone/>
              <a:tabLst>
                <a:tab pos="1320800" algn="r"/>
                <a:tab pos="1541463" algn="l"/>
              </a:tabLst>
            </a:pPr>
            <a:r>
              <a:rPr lang="en-US" sz="2200" dirty="0">
                <a:solidFill>
                  <a:schemeClr val="tx1"/>
                </a:solidFill>
                <a:latin typeface="Arial" charset="0"/>
                <a:ea typeface="ヒラギノ角ゴ Pro W3" charset="0"/>
                <a:cs typeface="ヒラギノ角ゴ Pro W3" charset="0"/>
              </a:rPr>
              <a:t>	24.6	Microbiologists</a:t>
            </a:r>
          </a:p>
          <a:p>
            <a:pPr marL="2060575" indent="-2060575">
              <a:lnSpc>
                <a:spcPct val="90000"/>
              </a:lnSpc>
              <a:buFontTx/>
              <a:buNone/>
              <a:tabLst>
                <a:tab pos="1320800" algn="r"/>
                <a:tab pos="1541463" algn="l"/>
              </a:tabLst>
            </a:pPr>
            <a:r>
              <a:rPr lang="en-US" sz="2200" dirty="0">
                <a:solidFill>
                  <a:schemeClr val="tx1"/>
                </a:solidFill>
                <a:latin typeface="Arial" charset="0"/>
                <a:ea typeface="ヒラギノ角ゴ Pro W3" charset="0"/>
                <a:cs typeface="ヒラギノ角ゴ Pro W3" charset="0"/>
              </a:rPr>
              <a:t>	24.6	Cartographers and </a:t>
            </a:r>
            <a:r>
              <a:rPr lang="en-US" sz="2200" dirty="0" err="1">
                <a:solidFill>
                  <a:schemeClr val="tx1"/>
                </a:solidFill>
                <a:latin typeface="Arial" charset="0"/>
                <a:ea typeface="ヒラギノ角ゴ Pro W3" charset="0"/>
                <a:cs typeface="ヒラギノ角ゴ Pro W3" charset="0"/>
              </a:rPr>
              <a:t>Photogrammetrists</a:t>
            </a:r>
            <a:endParaRPr lang="en-US" sz="2200" dirty="0">
              <a:solidFill>
                <a:schemeClr val="tx1"/>
              </a:solidFill>
              <a:latin typeface="Arial" charset="0"/>
              <a:ea typeface="ヒラギノ角ゴ Pro W3" charset="0"/>
              <a:cs typeface="ヒラギノ角ゴ Pro W3" charset="0"/>
            </a:endParaRPr>
          </a:p>
          <a:p>
            <a:pPr marL="2060575" indent="-2060575">
              <a:lnSpc>
                <a:spcPct val="90000"/>
              </a:lnSpc>
              <a:buFontTx/>
              <a:buNone/>
              <a:tabLst>
                <a:tab pos="1320800" algn="r"/>
                <a:tab pos="1541463" algn="l"/>
              </a:tabLst>
            </a:pPr>
            <a:r>
              <a:rPr lang="en-US" sz="2200" dirty="0">
                <a:solidFill>
                  <a:schemeClr val="tx1"/>
                </a:solidFill>
                <a:latin typeface="Arial" charset="0"/>
                <a:ea typeface="ヒラギノ角ゴ Pro W3" charset="0"/>
                <a:cs typeface="ヒラギノ角ゴ Pro W3" charset="0"/>
              </a:rPr>
              <a:t>	24.4	Environmental Science and Protection Technicians, Including Health</a:t>
            </a:r>
          </a:p>
          <a:p>
            <a:pPr marL="2060575" indent="-2060575">
              <a:lnSpc>
                <a:spcPct val="90000"/>
              </a:lnSpc>
              <a:buFontTx/>
              <a:buNone/>
              <a:tabLst>
                <a:tab pos="1320800" algn="r"/>
                <a:tab pos="1541463" algn="l"/>
              </a:tabLst>
            </a:pPr>
            <a:r>
              <a:rPr lang="en-US" sz="2200" dirty="0">
                <a:solidFill>
                  <a:schemeClr val="tx1"/>
                </a:solidFill>
                <a:latin typeface="Arial" charset="0"/>
                <a:ea typeface="ヒラギノ角ゴ Pro W3" charset="0"/>
                <a:cs typeface="ヒラギノ角ゴ Pro W3" charset="0"/>
              </a:rPr>
              <a:t>	24.4	Forensic Science Technicians</a:t>
            </a:r>
          </a:p>
          <a:p>
            <a:pPr marL="2060575" indent="-2060575">
              <a:lnSpc>
                <a:spcPct val="90000"/>
              </a:lnSpc>
              <a:buFontTx/>
              <a:buNone/>
              <a:tabLst>
                <a:tab pos="1320800" algn="r"/>
                <a:tab pos="1541463" algn="l"/>
              </a:tabLst>
            </a:pPr>
            <a:r>
              <a:rPr lang="en-US" sz="2200" dirty="0">
                <a:solidFill>
                  <a:schemeClr val="tx1"/>
                </a:solidFill>
                <a:latin typeface="Arial" charset="0"/>
                <a:ea typeface="ヒラギノ角ゴ Pro W3" charset="0"/>
                <a:cs typeface="ヒラギノ角ゴ Pro W3" charset="0"/>
              </a:rPr>
              <a:t>	24.3	Physicists</a:t>
            </a:r>
          </a:p>
          <a:p>
            <a:pPr marL="2060575" indent="-2060575">
              <a:lnSpc>
                <a:spcPct val="90000"/>
              </a:lnSpc>
              <a:buFontTx/>
              <a:buNone/>
              <a:tabLst>
                <a:tab pos="1320800" algn="r"/>
                <a:tab pos="1541463" algn="l"/>
              </a:tabLst>
            </a:pPr>
            <a:r>
              <a:rPr lang="en-US" sz="2200" dirty="0">
                <a:solidFill>
                  <a:schemeClr val="tx1"/>
                </a:solidFill>
                <a:latin typeface="Arial" charset="0"/>
                <a:ea typeface="ヒラギノ角ゴ Pro W3" charset="0"/>
                <a:cs typeface="ヒラギノ角ゴ Pro W3" charset="0"/>
              </a:rPr>
              <a:t>	24	Network and Computer Systems Administrators</a:t>
            </a:r>
          </a:p>
          <a:p>
            <a:pPr marL="2060575" indent="-2060575">
              <a:lnSpc>
                <a:spcPct val="90000"/>
              </a:lnSpc>
              <a:buFontTx/>
              <a:buNone/>
              <a:tabLst>
                <a:tab pos="1320800" algn="r"/>
                <a:tab pos="1541463" algn="l"/>
              </a:tabLst>
            </a:pPr>
            <a:r>
              <a:rPr lang="en-US" sz="2200" dirty="0">
                <a:solidFill>
                  <a:schemeClr val="tx1"/>
                </a:solidFill>
                <a:latin typeface="Arial" charset="0"/>
                <a:ea typeface="ヒラギノ角ゴ Pro W3" charset="0"/>
                <a:cs typeface="ヒラギノ角ゴ Pro W3" charset="0"/>
              </a:rPr>
              <a:t>	23.9	Dental Assistants</a:t>
            </a:r>
          </a:p>
          <a:p>
            <a:pPr marL="2060575" indent="-2060575">
              <a:lnSpc>
                <a:spcPct val="90000"/>
              </a:lnSpc>
              <a:buFontTx/>
              <a:buNone/>
              <a:tabLst>
                <a:tab pos="1320800" algn="r"/>
                <a:tab pos="1541463" algn="l"/>
              </a:tabLst>
            </a:pPr>
            <a:r>
              <a:rPr lang="en-US" sz="2200" dirty="0">
                <a:solidFill>
                  <a:schemeClr val="tx1"/>
                </a:solidFill>
                <a:latin typeface="Arial" charset="0"/>
                <a:ea typeface="ヒラギノ角ゴ Pro W3" charset="0"/>
                <a:cs typeface="ヒラギノ角ゴ Pro W3" charset="0"/>
              </a:rPr>
              <a:t>	23.7	Kindergarten Teachers, Except Special Education</a:t>
            </a:r>
          </a:p>
          <a:p>
            <a:pPr marL="2060575" indent="-2060575">
              <a:lnSpc>
                <a:spcPct val="90000"/>
              </a:lnSpc>
              <a:buFontTx/>
              <a:buNone/>
              <a:tabLst>
                <a:tab pos="1320800" algn="r"/>
                <a:tab pos="1541463" algn="l"/>
              </a:tabLst>
            </a:pPr>
            <a:r>
              <a:rPr lang="en-US" sz="2200" dirty="0">
                <a:solidFill>
                  <a:schemeClr val="tx1"/>
                </a:solidFill>
                <a:latin typeface="Arial" charset="0"/>
                <a:ea typeface="ヒラギノ角ゴ Pro W3" charset="0"/>
                <a:cs typeface="ヒラギノ角ゴ Pro W3" charset="0"/>
              </a:rPr>
              <a:t>	23.7	Technical Writers</a:t>
            </a:r>
          </a:p>
          <a:p>
            <a:pPr marL="2060575" indent="-2060575">
              <a:lnSpc>
                <a:spcPct val="90000"/>
              </a:lnSpc>
              <a:buFontTx/>
              <a:buNone/>
              <a:tabLst>
                <a:tab pos="1320800" algn="r"/>
                <a:tab pos="1541463" algn="l"/>
              </a:tabLst>
            </a:pPr>
            <a:r>
              <a:rPr lang="en-US" sz="2200" dirty="0">
                <a:solidFill>
                  <a:schemeClr val="tx1"/>
                </a:solidFill>
                <a:latin typeface="Arial" charset="0"/>
                <a:ea typeface="ヒラギノ角ゴ Pro W3" charset="0"/>
                <a:cs typeface="ヒラギノ角ゴ Pro W3" charset="0"/>
              </a:rPr>
              <a:t>	23.7	Insulation Workers, Mechanical</a:t>
            </a:r>
          </a:p>
          <a:p>
            <a:pPr marL="2060575" indent="-2060575">
              <a:lnSpc>
                <a:spcPct val="90000"/>
              </a:lnSpc>
              <a:buFontTx/>
              <a:buNone/>
              <a:tabLst>
                <a:tab pos="1320800" algn="r"/>
                <a:tab pos="1541463" algn="l"/>
              </a:tabLst>
            </a:pPr>
            <a:r>
              <a:rPr lang="en-US" sz="2200" dirty="0">
                <a:solidFill>
                  <a:schemeClr val="tx1"/>
                </a:solidFill>
                <a:latin typeface="Arial" charset="0"/>
                <a:ea typeface="ヒラギノ角ゴ Pro W3" charset="0"/>
                <a:cs typeface="ヒラギノ角ゴ Pro W3" charset="0"/>
              </a:rPr>
              <a:t>	23.7	Geoscientists, Except Hydrologists and Geographers</a:t>
            </a:r>
          </a:p>
          <a:p>
            <a:pPr marL="2060575" indent="-2060575">
              <a:lnSpc>
                <a:spcPct val="90000"/>
              </a:lnSpc>
              <a:buFontTx/>
              <a:buNone/>
              <a:tabLst>
                <a:tab pos="1320800" algn="r"/>
                <a:tab pos="1541463" algn="l"/>
              </a:tabLst>
            </a:pPr>
            <a:r>
              <a:rPr lang="en-US" sz="2200" dirty="0">
                <a:solidFill>
                  <a:schemeClr val="tx1"/>
                </a:solidFill>
                <a:latin typeface="Arial" charset="0"/>
                <a:ea typeface="ヒラギノ角ゴ Pro W3" charset="0"/>
                <a:cs typeface="ヒラギノ角ゴ Pro W3" charset="0"/>
              </a:rPr>
              <a:t>	23.4	Middle School Teachers, Except Special and Career/Technical Education</a:t>
            </a:r>
          </a:p>
          <a:p>
            <a:pPr marL="2060575" indent="-2060575">
              <a:lnSpc>
                <a:spcPct val="90000"/>
              </a:lnSpc>
              <a:buFontTx/>
              <a:buNone/>
              <a:tabLst>
                <a:tab pos="1320800" algn="r"/>
                <a:tab pos="1541463" algn="l"/>
              </a:tabLst>
            </a:pPr>
            <a:r>
              <a:rPr lang="en-US" sz="2200" dirty="0">
                <a:solidFill>
                  <a:schemeClr val="tx1"/>
                </a:solidFill>
                <a:latin typeface="Arial" charset="0"/>
                <a:ea typeface="ヒラギノ角ゴ Pro W3" charset="0"/>
                <a:cs typeface="ヒラギノ角ゴ Pro W3" charset="0"/>
              </a:rPr>
              <a:t>	23.3	Elementary School Teachers, Except Special Education</a:t>
            </a:r>
          </a:p>
          <a:p>
            <a:pPr marL="2060575" indent="-2060575">
              <a:lnSpc>
                <a:spcPct val="90000"/>
              </a:lnSpc>
              <a:buFontTx/>
              <a:buNone/>
              <a:tabLst>
                <a:tab pos="1320800" algn="r"/>
                <a:tab pos="1541463" algn="l"/>
              </a:tabLst>
            </a:pPr>
            <a:r>
              <a:rPr lang="en-US" sz="2200" dirty="0">
                <a:solidFill>
                  <a:schemeClr val="tx1"/>
                </a:solidFill>
                <a:latin typeface="Arial" charset="0"/>
                <a:ea typeface="ヒラギノ角ゴ Pro W3" charset="0"/>
                <a:cs typeface="ヒラギノ角ゴ Pro W3" charset="0"/>
              </a:rPr>
              <a:t>	23.3	Nonfarm Animal Caretakers</a:t>
            </a:r>
          </a:p>
          <a:p>
            <a:pPr marL="2060575" indent="-2060575">
              <a:lnSpc>
                <a:spcPct val="90000"/>
              </a:lnSpc>
              <a:buFontTx/>
              <a:buNone/>
              <a:tabLst>
                <a:tab pos="1320800" algn="r"/>
                <a:tab pos="1541463" algn="l"/>
              </a:tabLst>
            </a:pPr>
            <a:r>
              <a:rPr lang="en-US" sz="2200" dirty="0">
                <a:solidFill>
                  <a:schemeClr val="tx1"/>
                </a:solidFill>
                <a:latin typeface="Arial" charset="0"/>
                <a:ea typeface="ヒラギノ角ゴ Pro W3" charset="0"/>
                <a:cs typeface="ヒラギノ角ゴ Pro W3" charset="0"/>
              </a:rPr>
              <a:t>	23.3	Cardiovascular Technologists and Technicians</a:t>
            </a:r>
          </a:p>
          <a:p>
            <a:pPr marL="2060575" indent="-2060575">
              <a:lnSpc>
                <a:spcPct val="90000"/>
              </a:lnSpc>
              <a:buFontTx/>
              <a:buNone/>
              <a:tabLst>
                <a:tab pos="1320800" algn="r"/>
                <a:tab pos="1541463" algn="l"/>
              </a:tabLst>
            </a:pPr>
            <a:r>
              <a:rPr lang="en-US" sz="2200" dirty="0">
                <a:solidFill>
                  <a:schemeClr val="tx1"/>
                </a:solidFill>
                <a:latin typeface="Arial" charset="0"/>
                <a:ea typeface="ヒラギノ角ゴ Pro W3" charset="0"/>
                <a:cs typeface="ヒラギノ角ゴ Pro W3" charset="0"/>
              </a:rPr>
              <a:t>	23.2	Bicycle Repairers</a:t>
            </a:r>
          </a:p>
          <a:p>
            <a:pPr marL="2060575" indent="-2060575">
              <a:lnSpc>
                <a:spcPct val="90000"/>
              </a:lnSpc>
              <a:buFontTx/>
              <a:buNone/>
              <a:tabLst>
                <a:tab pos="1320800" algn="r"/>
                <a:tab pos="1541463" algn="l"/>
              </a:tabLst>
            </a:pPr>
            <a:r>
              <a:rPr lang="en-US" sz="2200" dirty="0">
                <a:solidFill>
                  <a:schemeClr val="tx1"/>
                </a:solidFill>
                <a:latin typeface="Arial" charset="0"/>
                <a:ea typeface="ヒラギノ角ゴ Pro W3" charset="0"/>
                <a:cs typeface="ヒラギノ角ゴ Pro W3" charset="0"/>
              </a:rPr>
              <a:t>	23	Pharmacy Technicians</a:t>
            </a:r>
          </a:p>
          <a:p>
            <a:pPr marL="2060575" indent="-2060575">
              <a:lnSpc>
                <a:spcPct val="90000"/>
              </a:lnSpc>
              <a:buFontTx/>
              <a:buNone/>
              <a:tabLst>
                <a:tab pos="1320800" algn="r"/>
                <a:tab pos="1541463" algn="l"/>
              </a:tabLst>
            </a:pPr>
            <a:r>
              <a:rPr lang="en-US" sz="2200" dirty="0">
                <a:solidFill>
                  <a:schemeClr val="tx1"/>
                </a:solidFill>
                <a:latin typeface="Arial" charset="0"/>
                <a:ea typeface="ヒラギノ角ゴ Pro W3" charset="0"/>
                <a:cs typeface="ヒラギノ角ゴ Pro W3" charset="0"/>
              </a:rPr>
              <a:t>	23	Survey Researchers</a:t>
            </a:r>
          </a:p>
          <a:p>
            <a:pPr marL="2060575" indent="-2060575">
              <a:lnSpc>
                <a:spcPct val="90000"/>
              </a:lnSpc>
              <a:buFontTx/>
              <a:buNone/>
              <a:tabLst>
                <a:tab pos="1320800" algn="r"/>
                <a:tab pos="1541463" algn="l"/>
              </a:tabLst>
            </a:pPr>
            <a:r>
              <a:rPr lang="en-US" sz="2200" dirty="0">
                <a:solidFill>
                  <a:schemeClr val="tx1"/>
                </a:solidFill>
                <a:latin typeface="Arial" charset="0"/>
                <a:ea typeface="ヒラギノ角ゴ Pro W3" charset="0"/>
                <a:cs typeface="ヒラギノ角ゴ Pro W3" charset="0"/>
              </a:rPr>
              <a:t>	22.9	Health Educators</a:t>
            </a:r>
          </a:p>
          <a:p>
            <a:pPr marL="2060575" indent="-2060575">
              <a:lnSpc>
                <a:spcPct val="90000"/>
              </a:lnSpc>
              <a:buFontTx/>
              <a:buNone/>
              <a:tabLst>
                <a:tab pos="1320800" algn="r"/>
                <a:tab pos="1541463" algn="l"/>
              </a:tabLst>
            </a:pPr>
            <a:r>
              <a:rPr lang="en-US" sz="2200" dirty="0">
                <a:solidFill>
                  <a:schemeClr val="tx1"/>
                </a:solidFill>
                <a:latin typeface="Arial" charset="0"/>
                <a:ea typeface="ヒラギノ角ゴ Pro W3" charset="0"/>
                <a:cs typeface="ヒラギノ角ゴ Pro W3" charset="0"/>
              </a:rPr>
              <a:t>	22.9	Aerospace Engineers</a:t>
            </a:r>
          </a:p>
          <a:p>
            <a:pPr marL="2060575" indent="-2060575">
              <a:lnSpc>
                <a:spcPct val="90000"/>
              </a:lnSpc>
              <a:buFontTx/>
              <a:buNone/>
              <a:tabLst>
                <a:tab pos="1320800" algn="r"/>
                <a:tab pos="1541463" algn="l"/>
              </a:tabLst>
            </a:pPr>
            <a:r>
              <a:rPr lang="en-US" sz="2200" dirty="0">
                <a:solidFill>
                  <a:schemeClr val="tx1"/>
                </a:solidFill>
                <a:latin typeface="Arial" charset="0"/>
                <a:ea typeface="ヒラギノ角ゴ Pro W3" charset="0"/>
                <a:cs typeface="ヒラギノ角ゴ Pro W3" charset="0"/>
              </a:rPr>
              <a:t>	22.8	Physical Therapist Assistants</a:t>
            </a:r>
          </a:p>
          <a:p>
            <a:pPr marL="2060575" indent="-2060575">
              <a:lnSpc>
                <a:spcPct val="90000"/>
              </a:lnSpc>
              <a:buFontTx/>
              <a:buNone/>
              <a:tabLst>
                <a:tab pos="1320800" algn="r"/>
                <a:tab pos="1541463" algn="l"/>
              </a:tabLst>
            </a:pPr>
            <a:r>
              <a:rPr lang="en-US" sz="2200" dirty="0">
                <a:solidFill>
                  <a:schemeClr val="tx1"/>
                </a:solidFill>
                <a:latin typeface="Arial" charset="0"/>
                <a:ea typeface="ヒラギノ角ゴ Pro W3" charset="0"/>
                <a:cs typeface="ヒラギノ角ゴ Pro W3" charset="0"/>
              </a:rPr>
              <a:t>	22.7	Physician Assistants</a:t>
            </a:r>
          </a:p>
          <a:p>
            <a:pPr marL="2060575" indent="-2060575">
              <a:lnSpc>
                <a:spcPct val="90000"/>
              </a:lnSpc>
              <a:buFontTx/>
              <a:buNone/>
              <a:tabLst>
                <a:tab pos="1320800" algn="r"/>
                <a:tab pos="1541463" algn="l"/>
              </a:tabLst>
            </a:pPr>
            <a:r>
              <a:rPr lang="en-US" sz="2200" dirty="0">
                <a:solidFill>
                  <a:schemeClr val="tx1"/>
                </a:solidFill>
                <a:latin typeface="Arial" charset="0"/>
                <a:ea typeface="ヒラギノ角ゴ Pro W3" charset="0"/>
                <a:cs typeface="ヒラギノ角ゴ Pro W3" charset="0"/>
              </a:rPr>
              <a:t>	22.6	Biological Technicians</a:t>
            </a:r>
          </a:p>
          <a:p>
            <a:pPr marL="2060575" indent="-2060575">
              <a:lnSpc>
                <a:spcPct val="90000"/>
              </a:lnSpc>
              <a:buFontTx/>
              <a:buNone/>
              <a:tabLst>
                <a:tab pos="1320800" algn="r"/>
                <a:tab pos="1541463" algn="l"/>
              </a:tabLst>
            </a:pPr>
            <a:r>
              <a:rPr lang="en-US" sz="2200" dirty="0">
                <a:solidFill>
                  <a:schemeClr val="tx1"/>
                </a:solidFill>
                <a:latin typeface="Arial" charset="0"/>
                <a:ea typeface="ヒラギノ角ゴ Pro W3" charset="0"/>
                <a:cs typeface="ヒラギノ角ゴ Pro W3" charset="0"/>
              </a:rPr>
              <a:t>	22.6	Athletes and Sports Competitors</a:t>
            </a:r>
          </a:p>
          <a:p>
            <a:pPr marL="2060575" indent="-2060575">
              <a:lnSpc>
                <a:spcPct val="90000"/>
              </a:lnSpc>
              <a:buFontTx/>
              <a:buNone/>
              <a:tabLst>
                <a:tab pos="1320800" algn="r"/>
                <a:tab pos="1541463" algn="l"/>
              </a:tabLst>
            </a:pPr>
            <a:r>
              <a:rPr lang="en-US" sz="2200" dirty="0">
                <a:solidFill>
                  <a:schemeClr val="tx1"/>
                </a:solidFill>
                <a:latin typeface="Arial" charset="0"/>
                <a:ea typeface="ヒラギノ角ゴ Pro W3" charset="0"/>
                <a:cs typeface="ヒラギノ角ゴ Pro W3" charset="0"/>
              </a:rPr>
              <a:t>	22.5	Statisticians</a:t>
            </a:r>
          </a:p>
          <a:p>
            <a:pPr marL="2060575" indent="-2060575">
              <a:lnSpc>
                <a:spcPct val="90000"/>
              </a:lnSpc>
              <a:buFontTx/>
              <a:buNone/>
              <a:tabLst>
                <a:tab pos="1320800" algn="r"/>
                <a:tab pos="1541463" algn="l"/>
              </a:tabLst>
            </a:pPr>
            <a:r>
              <a:rPr lang="en-US" sz="2200" dirty="0">
                <a:solidFill>
                  <a:schemeClr val="tx1"/>
                </a:solidFill>
                <a:latin typeface="Arial" charset="0"/>
                <a:ea typeface="ヒラギノ角ゴ Pro W3" charset="0"/>
                <a:cs typeface="ヒラギノ角ゴ Pro W3" charset="0"/>
              </a:rPr>
              <a:t>	22.4	Drywall and Ceiling Tile Installers</a:t>
            </a:r>
          </a:p>
          <a:p>
            <a:pPr marL="2060575" indent="-2060575">
              <a:lnSpc>
                <a:spcPct val="90000"/>
              </a:lnSpc>
              <a:buFontTx/>
              <a:buNone/>
              <a:tabLst>
                <a:tab pos="1320800" algn="r"/>
                <a:tab pos="1541463" algn="l"/>
              </a:tabLst>
            </a:pPr>
            <a:r>
              <a:rPr lang="en-US" sz="2200" dirty="0">
                <a:solidFill>
                  <a:schemeClr val="tx1"/>
                </a:solidFill>
                <a:latin typeface="Arial" charset="0"/>
                <a:ea typeface="ヒラギノ角ゴ Pro W3" charset="0"/>
                <a:cs typeface="ヒラギノ角ゴ Pro W3" charset="0"/>
              </a:rPr>
              <a:t>	22.3	Instructional Coordinators</a:t>
            </a:r>
          </a:p>
          <a:p>
            <a:pPr marL="2060575" indent="-2060575">
              <a:lnSpc>
                <a:spcPct val="90000"/>
              </a:lnSpc>
              <a:buFontTx/>
              <a:buNone/>
              <a:tabLst>
                <a:tab pos="1320800" algn="r"/>
                <a:tab pos="1541463" algn="l"/>
              </a:tabLst>
            </a:pPr>
            <a:r>
              <a:rPr lang="en-US" sz="2200" dirty="0">
                <a:solidFill>
                  <a:schemeClr val="tx1"/>
                </a:solidFill>
                <a:latin typeface="Arial" charset="0"/>
                <a:ea typeface="ヒラギノ角ゴ Pro W3" charset="0"/>
                <a:cs typeface="ヒラギノ角ゴ Pro W3" charset="0"/>
              </a:rPr>
              <a:t>	22.2	Radiologic Technologists and Technicians</a:t>
            </a:r>
          </a:p>
          <a:p>
            <a:pPr marL="2060575" indent="-2060575">
              <a:lnSpc>
                <a:spcPct val="90000"/>
              </a:lnSpc>
              <a:buFontTx/>
              <a:buNone/>
              <a:tabLst>
                <a:tab pos="1320800" algn="r"/>
                <a:tab pos="1541463" algn="l"/>
              </a:tabLst>
            </a:pPr>
            <a:r>
              <a:rPr lang="en-US" sz="2200" dirty="0">
                <a:solidFill>
                  <a:schemeClr val="tx1"/>
                </a:solidFill>
                <a:latin typeface="Arial" charset="0"/>
                <a:ea typeface="ヒラギノ角ゴ Pro W3" charset="0"/>
                <a:cs typeface="ヒラギノ角ゴ Pro W3" charset="0"/>
              </a:rPr>
              <a:t>	22.1	Environmental Scientists and Specialists, Including Health</a:t>
            </a:r>
          </a:p>
          <a:p>
            <a:pPr marL="2060575" indent="-2060575">
              <a:lnSpc>
                <a:spcPct val="90000"/>
              </a:lnSpc>
              <a:buFontTx/>
              <a:buNone/>
              <a:tabLst>
                <a:tab pos="1320800" algn="r"/>
                <a:tab pos="1541463" algn="l"/>
              </a:tabLst>
            </a:pPr>
            <a:r>
              <a:rPr lang="en-US" sz="2200" dirty="0">
                <a:solidFill>
                  <a:schemeClr val="tx1"/>
                </a:solidFill>
                <a:latin typeface="Arial" charset="0"/>
                <a:ea typeface="ヒラギノ角ゴ Pro W3" charset="0"/>
                <a:cs typeface="ヒラギノ角ゴ Pro W3" charset="0"/>
              </a:rPr>
              <a:t>	22.1	Civil Engineering Technicians</a:t>
            </a:r>
          </a:p>
          <a:p>
            <a:pPr marL="2060575" indent="-2060575">
              <a:lnSpc>
                <a:spcPct val="90000"/>
              </a:lnSpc>
              <a:buFontTx/>
              <a:buNone/>
              <a:tabLst>
                <a:tab pos="1320800" algn="r"/>
                <a:tab pos="1541463" algn="l"/>
              </a:tabLst>
            </a:pPr>
            <a:r>
              <a:rPr lang="en-US" sz="2200" dirty="0">
                <a:solidFill>
                  <a:schemeClr val="tx1"/>
                </a:solidFill>
                <a:latin typeface="Arial" charset="0"/>
                <a:ea typeface="ヒラギノ角ゴ Pro W3" charset="0"/>
                <a:cs typeface="ヒラギノ角ゴ Pro W3" charset="0"/>
              </a:rPr>
              <a:t>	21.9	Industrial Machinery Mechanics</a:t>
            </a:r>
          </a:p>
          <a:p>
            <a:pPr marL="2060575" indent="-2060575">
              <a:lnSpc>
                <a:spcPct val="90000"/>
              </a:lnSpc>
              <a:buFontTx/>
              <a:buNone/>
              <a:tabLst>
                <a:tab pos="1320800" algn="r"/>
                <a:tab pos="1541463" algn="l"/>
              </a:tabLst>
            </a:pPr>
            <a:r>
              <a:rPr lang="en-US" sz="2200" dirty="0">
                <a:solidFill>
                  <a:schemeClr val="tx1"/>
                </a:solidFill>
                <a:latin typeface="Arial" charset="0"/>
                <a:ea typeface="ヒラギノ角ゴ Pro W3" charset="0"/>
                <a:cs typeface="ヒラギノ角ゴ Pro W3" charset="0"/>
              </a:rPr>
              <a:t>	21.9	Paving, Surfacing, and Tamping Equipment Operators</a:t>
            </a:r>
          </a:p>
          <a:p>
            <a:pPr marL="2060575" indent="-2060575">
              <a:lnSpc>
                <a:spcPct val="90000"/>
              </a:lnSpc>
              <a:buFontTx/>
              <a:buNone/>
              <a:tabLst>
                <a:tab pos="1320800" algn="r"/>
                <a:tab pos="1541463" algn="l"/>
              </a:tabLst>
            </a:pPr>
            <a:r>
              <a:rPr lang="en-US" sz="2200" dirty="0">
                <a:solidFill>
                  <a:schemeClr val="tx1"/>
                </a:solidFill>
                <a:latin typeface="Arial" charset="0"/>
                <a:ea typeface="ヒラギノ角ゴ Pro W3" charset="0"/>
                <a:cs typeface="ヒラギノ角ゴ Pro W3" charset="0"/>
              </a:rPr>
              <a:t>	21.8	Telecommunications Equipment Installers and Repairers, Except Line Installers</a:t>
            </a:r>
          </a:p>
          <a:p>
            <a:pPr marL="2060575" indent="-2060575">
              <a:lnSpc>
                <a:spcPct val="90000"/>
              </a:lnSpc>
              <a:buFontTx/>
              <a:buNone/>
              <a:tabLst>
                <a:tab pos="1320800" algn="r"/>
                <a:tab pos="1541463" algn="l"/>
              </a:tabLst>
            </a:pPr>
            <a:r>
              <a:rPr lang="en-US" sz="2200" dirty="0">
                <a:solidFill>
                  <a:schemeClr val="tx1"/>
                </a:solidFill>
                <a:latin typeface="Arial" charset="0"/>
                <a:ea typeface="ヒラギノ角ゴ Pro W3" charset="0"/>
                <a:cs typeface="ヒラギノ角ゴ Pro W3" charset="0"/>
              </a:rPr>
              <a:t>	21.7	Compliance Officers</a:t>
            </a:r>
          </a:p>
          <a:p>
            <a:pPr marL="2060575" indent="-2060575">
              <a:lnSpc>
                <a:spcPct val="90000"/>
              </a:lnSpc>
              <a:buFontTx/>
              <a:buNone/>
              <a:tabLst>
                <a:tab pos="1320800" algn="r"/>
                <a:tab pos="1541463" algn="l"/>
              </a:tabLst>
            </a:pPr>
            <a:r>
              <a:rPr lang="en-US" sz="2200" dirty="0">
                <a:solidFill>
                  <a:schemeClr val="tx1"/>
                </a:solidFill>
                <a:latin typeface="Arial" charset="0"/>
                <a:ea typeface="ヒラギノ角ゴ Pro W3" charset="0"/>
                <a:cs typeface="ヒラギノ角ゴ Pro W3" charset="0"/>
              </a:rPr>
              <a:t>	21.6	Home Health Aides</a:t>
            </a:r>
          </a:p>
          <a:p>
            <a:pPr marL="2060575" indent="-2060575">
              <a:lnSpc>
                <a:spcPct val="90000"/>
              </a:lnSpc>
              <a:buFontTx/>
              <a:buNone/>
              <a:tabLst>
                <a:tab pos="1320800" algn="r"/>
                <a:tab pos="1541463" algn="l"/>
              </a:tabLst>
            </a:pPr>
            <a:r>
              <a:rPr lang="en-US" sz="2200" dirty="0">
                <a:solidFill>
                  <a:schemeClr val="tx1"/>
                </a:solidFill>
                <a:latin typeface="Arial" charset="0"/>
                <a:ea typeface="ヒラギノ角ゴ Pro W3" charset="0"/>
                <a:cs typeface="ヒラギノ角ゴ Pro W3" charset="0"/>
              </a:rPr>
              <a:t>	21.6	Securities, Commodities, and Financial Services Sales Agents</a:t>
            </a:r>
          </a:p>
          <a:p>
            <a:pPr marL="2060575" indent="-2060575">
              <a:lnSpc>
                <a:spcPct val="90000"/>
              </a:lnSpc>
              <a:buFontTx/>
              <a:buNone/>
              <a:tabLst>
                <a:tab pos="1320800" algn="r"/>
                <a:tab pos="1541463" algn="l"/>
              </a:tabLst>
            </a:pPr>
            <a:r>
              <a:rPr lang="en-US" sz="2200" dirty="0">
                <a:solidFill>
                  <a:schemeClr val="tx1"/>
                </a:solidFill>
                <a:latin typeface="Arial" charset="0"/>
                <a:ea typeface="ヒラギノ角ゴ Pro W3" charset="0"/>
                <a:cs typeface="ヒラギノ角ゴ Pro W3" charset="0"/>
              </a:rPr>
              <a:t>	21.3	Natural Sciences Managers</a:t>
            </a:r>
          </a:p>
          <a:p>
            <a:pPr marL="2060575" indent="-2060575">
              <a:lnSpc>
                <a:spcPct val="90000"/>
              </a:lnSpc>
              <a:buFontTx/>
              <a:buNone/>
              <a:tabLst>
                <a:tab pos="1320800" algn="r"/>
                <a:tab pos="1541463" algn="l"/>
              </a:tabLst>
            </a:pPr>
            <a:r>
              <a:rPr lang="en-US" sz="2200" dirty="0">
                <a:solidFill>
                  <a:schemeClr val="tx1"/>
                </a:solidFill>
                <a:latin typeface="Arial" charset="0"/>
                <a:ea typeface="ヒラギノ角ゴ Pro W3" charset="0"/>
                <a:cs typeface="ヒラギノ角ゴ Pro W3" charset="0"/>
              </a:rPr>
              <a:t>	21.2	Heating, Air Conditioning, and Refrigeration Mechanics and Installers</a:t>
            </a:r>
          </a:p>
          <a:p>
            <a:pPr marL="2060575" indent="-2060575">
              <a:lnSpc>
                <a:spcPct val="90000"/>
              </a:lnSpc>
              <a:buFontTx/>
              <a:buNone/>
              <a:tabLst>
                <a:tab pos="1320800" algn="r"/>
                <a:tab pos="1541463" algn="l"/>
              </a:tabLst>
            </a:pPr>
            <a:r>
              <a:rPr lang="en-US" sz="2200" dirty="0">
                <a:solidFill>
                  <a:schemeClr val="tx1"/>
                </a:solidFill>
                <a:latin typeface="Arial" charset="0"/>
                <a:ea typeface="ヒラギノ角ゴ Pro W3" charset="0"/>
                <a:cs typeface="ヒラギノ角ゴ Pro W3" charset="0"/>
              </a:rPr>
              <a:t>	21.2	Education Administrators, Postsecondary</a:t>
            </a:r>
          </a:p>
          <a:p>
            <a:pPr marL="2060575" indent="-2060575">
              <a:lnSpc>
                <a:spcPct val="90000"/>
              </a:lnSpc>
              <a:buFontTx/>
              <a:buNone/>
              <a:tabLst>
                <a:tab pos="1320800" algn="r"/>
                <a:tab pos="1541463" algn="l"/>
              </a:tabLst>
            </a:pPr>
            <a:r>
              <a:rPr lang="en-US" sz="2200" dirty="0">
                <a:solidFill>
                  <a:schemeClr val="tx1"/>
                </a:solidFill>
                <a:latin typeface="Arial" charset="0"/>
                <a:ea typeface="ヒラギノ角ゴ Pro W3" charset="0"/>
                <a:cs typeface="ヒラギノ角ゴ Pro W3" charset="0"/>
              </a:rPr>
              <a:t>	21.2	Forging Machine Setters, Operators, and Tenders, Metal and Plastic</a:t>
            </a:r>
          </a:p>
          <a:p>
            <a:pPr marL="2060575" indent="-2060575">
              <a:lnSpc>
                <a:spcPct val="90000"/>
              </a:lnSpc>
              <a:buFontTx/>
              <a:buNone/>
              <a:tabLst>
                <a:tab pos="1320800" algn="r"/>
                <a:tab pos="1541463" algn="l"/>
              </a:tabLst>
            </a:pPr>
            <a:r>
              <a:rPr lang="en-US" sz="2200" dirty="0">
                <a:solidFill>
                  <a:schemeClr val="tx1"/>
                </a:solidFill>
                <a:latin typeface="Arial" charset="0"/>
                <a:ea typeface="ヒラギノ角ゴ Pro W3" charset="0"/>
                <a:cs typeface="ヒラギノ角ゴ Pro W3" charset="0"/>
              </a:rPr>
              <a:t>	21.2	Metal-Refining Furnace Operators and Tenders</a:t>
            </a:r>
          </a:p>
          <a:p>
            <a:pPr marL="2060575" indent="-2060575">
              <a:lnSpc>
                <a:spcPct val="90000"/>
              </a:lnSpc>
              <a:buFontTx/>
              <a:buNone/>
              <a:tabLst>
                <a:tab pos="1320800" algn="r"/>
                <a:tab pos="1541463" algn="l"/>
              </a:tabLst>
            </a:pPr>
            <a:r>
              <a:rPr lang="en-US" sz="2200" dirty="0">
                <a:solidFill>
                  <a:schemeClr val="tx1"/>
                </a:solidFill>
                <a:latin typeface="Arial" charset="0"/>
                <a:ea typeface="ヒラギノ角ゴ Pro W3" charset="0"/>
                <a:cs typeface="ヒラギノ角ゴ Pro W3" charset="0"/>
              </a:rPr>
              <a:t>	21.2	Materials Scientists</a:t>
            </a:r>
          </a:p>
          <a:p>
            <a:pPr marL="2060575" indent="-2060575">
              <a:lnSpc>
                <a:spcPct val="90000"/>
              </a:lnSpc>
              <a:buFontTx/>
              <a:buNone/>
              <a:tabLst>
                <a:tab pos="1320800" algn="r"/>
                <a:tab pos="1541463" algn="l"/>
              </a:tabLst>
            </a:pPr>
            <a:r>
              <a:rPr lang="en-US" sz="2200" dirty="0">
                <a:solidFill>
                  <a:schemeClr val="tx1"/>
                </a:solidFill>
                <a:latin typeface="Arial" charset="0"/>
                <a:ea typeface="ヒラギノ角ゴ Pro W3" charset="0"/>
                <a:cs typeface="ヒラギノ角ゴ Pro W3" charset="0"/>
              </a:rPr>
              <a:t>	21.1	Medical Assistants</a:t>
            </a:r>
          </a:p>
          <a:p>
            <a:pPr marL="2060575" indent="-2060575">
              <a:lnSpc>
                <a:spcPct val="90000"/>
              </a:lnSpc>
              <a:buFontTx/>
              <a:buNone/>
              <a:tabLst>
                <a:tab pos="1320800" algn="r"/>
                <a:tab pos="1541463" algn="l"/>
              </a:tabLst>
            </a:pPr>
            <a:r>
              <a:rPr lang="en-US" sz="2200" dirty="0">
                <a:solidFill>
                  <a:schemeClr val="tx1"/>
                </a:solidFill>
                <a:latin typeface="Arial" charset="0"/>
                <a:ea typeface="ヒラギノ角ゴ Pro W3" charset="0"/>
                <a:cs typeface="ヒラギノ角ゴ Pro W3" charset="0"/>
              </a:rPr>
              <a:t>	21	Credit Counselors</a:t>
            </a:r>
          </a:p>
          <a:p>
            <a:pPr marL="2060575" indent="-2060575">
              <a:lnSpc>
                <a:spcPct val="90000"/>
              </a:lnSpc>
              <a:buFontTx/>
              <a:buNone/>
              <a:tabLst>
                <a:tab pos="1320800" algn="r"/>
                <a:tab pos="1541463" algn="l"/>
              </a:tabLst>
            </a:pPr>
            <a:r>
              <a:rPr lang="en-US" sz="2200" dirty="0">
                <a:solidFill>
                  <a:schemeClr val="tx1"/>
                </a:solidFill>
                <a:latin typeface="Arial" charset="0"/>
                <a:ea typeface="ヒラギノ角ゴ Pro W3" charset="0"/>
                <a:cs typeface="ヒラギノ角ゴ Pro W3" charset="0"/>
              </a:rPr>
              <a:t>	20.9	Software Developers, Applications</a:t>
            </a:r>
          </a:p>
          <a:p>
            <a:pPr marL="2060575" indent="-2060575">
              <a:lnSpc>
                <a:spcPct val="90000"/>
              </a:lnSpc>
              <a:buFontTx/>
              <a:buNone/>
              <a:tabLst>
                <a:tab pos="1320800" algn="r"/>
                <a:tab pos="1541463" algn="l"/>
              </a:tabLst>
            </a:pPr>
            <a:r>
              <a:rPr lang="en-US" sz="2200" dirty="0">
                <a:solidFill>
                  <a:schemeClr val="tx1"/>
                </a:solidFill>
                <a:latin typeface="Arial" charset="0"/>
                <a:ea typeface="ヒラギノ角ゴ Pro W3" charset="0"/>
                <a:cs typeface="ヒラギノ角ゴ Pro W3" charset="0"/>
              </a:rPr>
              <a:t>	20.9	Self-Enrichment Education Teachers</a:t>
            </a:r>
          </a:p>
          <a:p>
            <a:pPr marL="2060575" indent="-2060575">
              <a:lnSpc>
                <a:spcPct val="90000"/>
              </a:lnSpc>
              <a:buFontTx/>
              <a:buNone/>
              <a:tabLst>
                <a:tab pos="1320800" algn="r"/>
                <a:tab pos="1541463" algn="l"/>
              </a:tabLst>
            </a:pPr>
            <a:r>
              <a:rPr lang="en-US" sz="2200" dirty="0">
                <a:solidFill>
                  <a:schemeClr val="tx1"/>
                </a:solidFill>
                <a:latin typeface="Arial" charset="0"/>
                <a:ea typeface="ヒラギノ角ゴ Pro W3" charset="0"/>
                <a:cs typeface="ヒラギノ角ゴ Pro W3" charset="0"/>
              </a:rPr>
              <a:t>	20.9	Respiratory Therapists</a:t>
            </a:r>
          </a:p>
          <a:p>
            <a:pPr marL="2060575" indent="-2060575">
              <a:lnSpc>
                <a:spcPct val="90000"/>
              </a:lnSpc>
              <a:buFontTx/>
              <a:buNone/>
              <a:tabLst>
                <a:tab pos="1320800" algn="r"/>
                <a:tab pos="1541463" algn="l"/>
              </a:tabLst>
            </a:pPr>
            <a:r>
              <a:rPr lang="en-US" sz="2200" dirty="0">
                <a:solidFill>
                  <a:schemeClr val="tx1"/>
                </a:solidFill>
                <a:latin typeface="Arial" charset="0"/>
                <a:ea typeface="ヒラギノ角ゴ Pro W3" charset="0"/>
                <a:cs typeface="ヒラギノ角ゴ Pro W3" charset="0"/>
              </a:rPr>
              <a:t>	20.8	Fitness Trainers and Aerobics Instructors</a:t>
            </a:r>
          </a:p>
          <a:p>
            <a:pPr marL="2060575" indent="-2060575">
              <a:lnSpc>
                <a:spcPct val="90000"/>
              </a:lnSpc>
              <a:buFontTx/>
              <a:buNone/>
              <a:tabLst>
                <a:tab pos="1320800" algn="r"/>
                <a:tab pos="1541463" algn="l"/>
              </a:tabLst>
            </a:pPr>
            <a:r>
              <a:rPr lang="en-US" sz="2200" dirty="0">
                <a:solidFill>
                  <a:schemeClr val="tx1"/>
                </a:solidFill>
                <a:latin typeface="Arial" charset="0"/>
                <a:ea typeface="ヒラギノ角ゴ Pro W3" charset="0"/>
                <a:cs typeface="ヒラギノ角ゴ Pro W3" charset="0"/>
              </a:rPr>
              <a:t>	20.7	Receptionists and Information Clerks</a:t>
            </a:r>
          </a:p>
          <a:p>
            <a:pPr marL="2060575" indent="-2060575">
              <a:lnSpc>
                <a:spcPct val="90000"/>
              </a:lnSpc>
              <a:buFontTx/>
              <a:buNone/>
              <a:tabLst>
                <a:tab pos="1320800" algn="r"/>
                <a:tab pos="1541463" algn="l"/>
              </a:tabLst>
            </a:pPr>
            <a:r>
              <a:rPr lang="en-US" sz="2200" dirty="0">
                <a:solidFill>
                  <a:schemeClr val="tx1"/>
                </a:solidFill>
                <a:latin typeface="Arial" charset="0"/>
                <a:ea typeface="ヒラギノ角ゴ Pro W3" charset="0"/>
                <a:cs typeface="ヒラギノ角ゴ Pro W3" charset="0"/>
              </a:rPr>
              <a:t>	20.7	Marriage and Family Therapists</a:t>
            </a:r>
          </a:p>
          <a:p>
            <a:pPr marL="2060575" indent="-2060575">
              <a:lnSpc>
                <a:spcPct val="90000"/>
              </a:lnSpc>
              <a:buFontTx/>
              <a:buNone/>
              <a:tabLst>
                <a:tab pos="1320800" algn="r"/>
                <a:tab pos="1541463" algn="l"/>
              </a:tabLst>
            </a:pPr>
            <a:r>
              <a:rPr lang="en-US" sz="2200" dirty="0">
                <a:solidFill>
                  <a:schemeClr val="tx1"/>
                </a:solidFill>
                <a:latin typeface="Arial" charset="0"/>
                <a:ea typeface="ヒラギノ角ゴ Pro W3" charset="0"/>
                <a:cs typeface="ヒラギノ角ゴ Pro W3" charset="0"/>
              </a:rPr>
              <a:t>	20.6	Engineering Technicians, Except Drafters, All Other</a:t>
            </a:r>
          </a:p>
          <a:p>
            <a:pPr marL="2060575" indent="-2060575">
              <a:lnSpc>
                <a:spcPct val="90000"/>
              </a:lnSpc>
              <a:buFontTx/>
              <a:buNone/>
              <a:tabLst>
                <a:tab pos="1320800" algn="r"/>
                <a:tab pos="1541463" algn="l"/>
              </a:tabLst>
            </a:pPr>
            <a:r>
              <a:rPr lang="en-US" sz="2200" dirty="0">
                <a:solidFill>
                  <a:schemeClr val="tx1"/>
                </a:solidFill>
                <a:latin typeface="Arial" charset="0"/>
                <a:ea typeface="ヒラギノ角ゴ Pro W3" charset="0"/>
                <a:cs typeface="ヒラギノ角ゴ Pro W3" charset="0"/>
              </a:rPr>
              <a:t>	20.5	Actuaries</a:t>
            </a:r>
          </a:p>
          <a:p>
            <a:pPr marL="2060575" indent="-2060575">
              <a:lnSpc>
                <a:spcPct val="90000"/>
              </a:lnSpc>
              <a:buFontTx/>
              <a:buNone/>
              <a:tabLst>
                <a:tab pos="1320800" algn="r"/>
                <a:tab pos="1541463" algn="l"/>
              </a:tabLst>
            </a:pPr>
            <a:r>
              <a:rPr lang="en-US" sz="2200" dirty="0">
                <a:solidFill>
                  <a:schemeClr val="tx1"/>
                </a:solidFill>
                <a:latin typeface="Arial" charset="0"/>
                <a:ea typeface="ヒラギノ角ゴ Pro W3" charset="0"/>
                <a:cs typeface="ヒラギノ角ゴ Pro W3" charset="0"/>
              </a:rPr>
              <a:t>	20.2	Construction and Building Inspectors</a:t>
            </a:r>
          </a:p>
          <a:p>
            <a:pPr marL="2060575" indent="-2060575">
              <a:lnSpc>
                <a:spcPct val="90000"/>
              </a:lnSpc>
              <a:buFontTx/>
              <a:buNone/>
              <a:tabLst>
                <a:tab pos="1320800" algn="r"/>
                <a:tab pos="1541463" algn="l"/>
              </a:tabLst>
            </a:pPr>
            <a:r>
              <a:rPr lang="en-US" sz="2200" dirty="0">
                <a:solidFill>
                  <a:schemeClr val="tx1"/>
                </a:solidFill>
                <a:latin typeface="Arial" charset="0"/>
                <a:ea typeface="ヒラギノ角ゴ Pro W3" charset="0"/>
                <a:cs typeface="ヒラギノ角ゴ Pro W3" charset="0"/>
              </a:rPr>
              <a:t>	20.2	Credit Analysts</a:t>
            </a:r>
          </a:p>
          <a:p>
            <a:pPr marL="2060575" indent="-2060575">
              <a:lnSpc>
                <a:spcPct val="90000"/>
              </a:lnSpc>
              <a:buFontTx/>
              <a:buNone/>
              <a:tabLst>
                <a:tab pos="1320800" algn="r"/>
                <a:tab pos="1541463" algn="l"/>
              </a:tabLst>
            </a:pPr>
            <a:r>
              <a:rPr lang="en-US" sz="2200" dirty="0">
                <a:solidFill>
                  <a:schemeClr val="tx1"/>
                </a:solidFill>
                <a:latin typeface="Arial" charset="0"/>
                <a:ea typeface="ヒラギノ角ゴ Pro W3" charset="0"/>
                <a:cs typeface="ヒラギノ角ゴ Pro W3" charset="0"/>
              </a:rPr>
              <a:t>	20.2	Manicurists and Pedicurists</a:t>
            </a:r>
          </a:p>
          <a:p>
            <a:pPr marL="2060575" indent="-2060575">
              <a:lnSpc>
                <a:spcPct val="90000"/>
              </a:lnSpc>
              <a:buFontTx/>
              <a:buNone/>
              <a:tabLst>
                <a:tab pos="1320800" algn="r"/>
                <a:tab pos="1541463" algn="l"/>
              </a:tabLst>
            </a:pPr>
            <a:r>
              <a:rPr lang="en-US" sz="2200" dirty="0">
                <a:solidFill>
                  <a:schemeClr val="tx1"/>
                </a:solidFill>
                <a:latin typeface="Arial" charset="0"/>
                <a:ea typeface="ヒラギノ角ゴ Pro W3" charset="0"/>
                <a:cs typeface="ヒラギノ角ゴ Pro W3" charset="0"/>
              </a:rPr>
              <a:t>	20.2	Tour Guides and Escorts</a:t>
            </a:r>
          </a:p>
          <a:p>
            <a:pPr marL="2060575" indent="-2060575">
              <a:lnSpc>
                <a:spcPct val="90000"/>
              </a:lnSpc>
              <a:buFontTx/>
              <a:buNone/>
              <a:tabLst>
                <a:tab pos="1320800" algn="r"/>
                <a:tab pos="1541463" algn="l"/>
              </a:tabLst>
            </a:pPr>
            <a:r>
              <a:rPr lang="en-US" sz="2200" dirty="0">
                <a:solidFill>
                  <a:schemeClr val="tx1"/>
                </a:solidFill>
                <a:latin typeface="Arial" charset="0"/>
                <a:ea typeface="ヒラギノ角ゴ Pro W3" charset="0"/>
                <a:cs typeface="ヒラギノ角ゴ Pro W3" charset="0"/>
              </a:rPr>
              <a:t>	20.1	Psychologists, All Other</a:t>
            </a:r>
          </a:p>
          <a:p>
            <a:pPr marL="2060575" indent="-2060575">
              <a:lnSpc>
                <a:spcPct val="90000"/>
              </a:lnSpc>
              <a:buFontTx/>
              <a:buNone/>
              <a:tabLst>
                <a:tab pos="1320800" algn="r"/>
                <a:tab pos="1541463" algn="l"/>
              </a:tabLst>
            </a:pPr>
            <a:r>
              <a:rPr lang="en-US" sz="2200" dirty="0">
                <a:solidFill>
                  <a:schemeClr val="tx1"/>
                </a:solidFill>
                <a:latin typeface="Arial" charset="0"/>
                <a:ea typeface="ヒラギノ角ゴ Pro W3" charset="0"/>
                <a:cs typeface="ヒラギノ角ゴ Pro W3" charset="0"/>
              </a:rPr>
              <a:t>	20	Stonemasons</a:t>
            </a:r>
          </a:p>
        </p:txBody>
      </p:sp>
      <p:sp>
        <p:nvSpPr>
          <p:cNvPr id="69635" name="Text Box 4"/>
          <p:cNvSpPr txBox="1">
            <a:spLocks noChangeArrowheads="1"/>
          </p:cNvSpPr>
          <p:nvPr/>
        </p:nvSpPr>
        <p:spPr bwMode="auto">
          <a:xfrm>
            <a:off x="10210800" y="64008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endParaRPr lang="en-US">
              <a:latin typeface="Times" charset="0"/>
            </a:endParaRPr>
          </a:p>
        </p:txBody>
      </p:sp>
      <p:sp>
        <p:nvSpPr>
          <p:cNvPr id="58374" name="Text Box 6"/>
          <p:cNvSpPr txBox="1">
            <a:spLocks noChangeArrowheads="1"/>
          </p:cNvSpPr>
          <p:nvPr/>
        </p:nvSpPr>
        <p:spPr bwMode="auto">
          <a:xfrm>
            <a:off x="4495800" y="1676400"/>
            <a:ext cx="6248400" cy="397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nSpc>
                <a:spcPct val="90000"/>
              </a:lnSpc>
              <a:spcBef>
                <a:spcPct val="20000"/>
              </a:spcBef>
            </a:pPr>
            <a:r>
              <a:rPr lang="en-US" sz="2200" dirty="0" smtClean="0">
                <a:solidFill>
                  <a:srgbClr val="0004FF"/>
                </a:solidFill>
              </a:rPr>
              <a:t>250 </a:t>
            </a:r>
            <a:r>
              <a:rPr lang="en-US" sz="2200" dirty="0">
                <a:solidFill>
                  <a:srgbClr val="0004FF"/>
                </a:solidFill>
              </a:rPr>
              <a:t>in 2010 :: </a:t>
            </a:r>
            <a:r>
              <a:rPr lang="en-US" sz="2200" dirty="0" smtClean="0">
                <a:solidFill>
                  <a:srgbClr val="0004FF"/>
                </a:solidFill>
              </a:rPr>
              <a:t>230 increase</a:t>
            </a:r>
            <a:endParaRPr lang="en-US" dirty="0">
              <a:solidFill>
                <a:srgbClr val="0004FF"/>
              </a:solidFill>
            </a:endParaRPr>
          </a:p>
        </p:txBody>
      </p:sp>
      <p:sp>
        <p:nvSpPr>
          <p:cNvPr id="8" name="Rounded Rectangle 7"/>
          <p:cNvSpPr>
            <a:spLocks noChangeArrowheads="1"/>
          </p:cNvSpPr>
          <p:nvPr/>
        </p:nvSpPr>
        <p:spPr bwMode="auto">
          <a:xfrm>
            <a:off x="152400" y="1491534"/>
            <a:ext cx="8758237" cy="2547065"/>
          </a:xfrm>
          <a:prstGeom prst="roundRect">
            <a:avLst>
              <a:gd name="adj" fmla="val 16667"/>
            </a:avLst>
          </a:prstGeom>
          <a:noFill/>
          <a:ln w="88900">
            <a:solidFill>
              <a:srgbClr val="FF00FF"/>
            </a:solidFill>
            <a:round/>
            <a:headEnd/>
            <a:tailEnd/>
          </a:ln>
          <a:effectLst>
            <a:outerShdw blurRad="50800" dist="38100" dir="2700000" algn="tl" rotWithShape="0">
              <a:srgbClr val="000000">
                <a:alpha val="39998"/>
              </a:srgbClr>
            </a:outerShdw>
          </a:effectLst>
        </p:spPr>
        <p:txBody>
          <a:bodyPr/>
          <a:lstStyle/>
          <a:p>
            <a:pPr>
              <a:defRPr/>
            </a:pPr>
            <a:endParaRPr lang="en-US">
              <a:ln>
                <a:solidFill>
                  <a:srgbClr val="CC00CC"/>
                </a:solidFill>
              </a:ln>
              <a:solidFill>
                <a:srgbClr val="CC00CC"/>
              </a:solidFill>
              <a:latin typeface="Arial" pitchFamily="-112" charset="0"/>
              <a:ea typeface="ヒラギノ角ゴ Pro W3" pitchFamily="-112" charset="-128"/>
              <a:cs typeface="+mn-cs"/>
            </a:endParaRPr>
          </a:p>
        </p:txBody>
      </p:sp>
      <p:grpSp>
        <p:nvGrpSpPr>
          <p:cNvPr id="3" name="Group 2"/>
          <p:cNvGrpSpPr/>
          <p:nvPr/>
        </p:nvGrpSpPr>
        <p:grpSpPr>
          <a:xfrm>
            <a:off x="4493172" y="3505200"/>
            <a:ext cx="4440621" cy="418053"/>
            <a:chOff x="4493172" y="3505200"/>
            <a:chExt cx="4440621" cy="418053"/>
          </a:xfrm>
        </p:grpSpPr>
        <p:sp>
          <p:nvSpPr>
            <p:cNvPr id="2" name="Rectangle 1"/>
            <p:cNvSpPr/>
            <p:nvPr/>
          </p:nvSpPr>
          <p:spPr bwMode="auto">
            <a:xfrm>
              <a:off x="4493172" y="3505200"/>
              <a:ext cx="3355428" cy="397032"/>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12" charset="0"/>
                <a:ea typeface="ヒラギノ角ゴ Pro W3" pitchFamily="-112" charset="-128"/>
                <a:cs typeface="ヒラギノ角ゴ Pro W3" pitchFamily="-112" charset="-128"/>
              </a:endParaRPr>
            </a:p>
          </p:txBody>
        </p:sp>
        <p:sp>
          <p:nvSpPr>
            <p:cNvPr id="7" name="Text Box 6"/>
            <p:cNvSpPr txBox="1">
              <a:spLocks noChangeArrowheads="1"/>
            </p:cNvSpPr>
            <p:nvPr/>
          </p:nvSpPr>
          <p:spPr bwMode="auto">
            <a:xfrm>
              <a:off x="4800600" y="3526221"/>
              <a:ext cx="4133193" cy="397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nSpc>
                  <a:spcPct val="90000"/>
                </a:lnSpc>
                <a:spcBef>
                  <a:spcPct val="20000"/>
                </a:spcBef>
              </a:pPr>
              <a:r>
                <a:rPr lang="en-US" sz="2200" dirty="0" smtClean="0">
                  <a:solidFill>
                    <a:srgbClr val="0004FF"/>
                  </a:solidFill>
                </a:rPr>
                <a:t>9,750 </a:t>
              </a:r>
              <a:r>
                <a:rPr lang="en-US" sz="2200" dirty="0">
                  <a:solidFill>
                    <a:srgbClr val="0004FF"/>
                  </a:solidFill>
                </a:rPr>
                <a:t>in 2010 :: </a:t>
              </a:r>
              <a:r>
                <a:rPr lang="en-US" sz="2200" dirty="0" smtClean="0">
                  <a:solidFill>
                    <a:srgbClr val="0004FF"/>
                  </a:solidFill>
                </a:rPr>
                <a:t>3,830 increase</a:t>
              </a:r>
              <a:endParaRPr lang="en-US" dirty="0">
                <a:solidFill>
                  <a:srgbClr val="0004FF"/>
                </a:solidFill>
              </a:endParaRPr>
            </a:p>
          </p:txBody>
        </p:sp>
      </p:grpSp>
    </p:spTree>
    <p:extLst>
      <p:ext uri="{BB962C8B-B14F-4D97-AF65-F5344CB8AC3E}">
        <p14:creationId xmlns:p14="http://schemas.microsoft.com/office/powerpoint/2010/main" val="59880185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8374"/>
                                        </p:tgtEl>
                                        <p:attrNameLst>
                                          <p:attrName>style.visibility</p:attrName>
                                        </p:attrNameLst>
                                      </p:cBhvr>
                                      <p:to>
                                        <p:strVal val="visible"/>
                                      </p:to>
                                    </p:set>
                                  </p:childTnLst>
                                </p:cTn>
                              </p:par>
                            </p:childTnLst>
                          </p:cTn>
                        </p:par>
                        <p:par>
                          <p:cTn id="7" fill="hold" nodeType="afterGroup">
                            <p:stCondLst>
                              <p:cond delay="500"/>
                            </p:stCondLst>
                            <p:childTnLst>
                              <p:par>
                                <p:cTn id="8" presetID="21" presetClass="entr" presetSubtype="1" fill="hold" grpId="0" nodeType="after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heel(1)">
                                      <p:cBhvr>
                                        <p:cTn id="10" dur="2000"/>
                                        <p:tgtEl>
                                          <p:spTgt spid="8"/>
                                        </p:tgtEl>
                                      </p:cBhvr>
                                    </p:animEffec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4" grpId="0" autoUpdateAnimBg="0"/>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70786" name="Rectangle 2"/>
          <p:cNvSpPr>
            <a:spLocks noGrp="1" noChangeArrowheads="1"/>
          </p:cNvSpPr>
          <p:nvPr>
            <p:ph type="title" idx="4294967295"/>
          </p:nvPr>
        </p:nvSpPr>
        <p:spPr>
          <a:xfrm>
            <a:off x="228600" y="533400"/>
            <a:ext cx="8686800" cy="1143000"/>
          </a:xfrm>
        </p:spPr>
        <p:txBody>
          <a:bodyPr/>
          <a:lstStyle/>
          <a:p>
            <a:pPr eaLnBrk="1" hangingPunct="1">
              <a:defRPr/>
            </a:pPr>
            <a:r>
              <a:rPr lang="en-US" i="1" dirty="0">
                <a:effectLst>
                  <a:outerShdw blurRad="38100" dist="38100" dir="2700000" algn="tl">
                    <a:srgbClr val="DDDDDD"/>
                  </a:outerShdw>
                </a:effectLst>
                <a:latin typeface="Arial" charset="0"/>
                <a:ea typeface="ヒラギノ角ゴ Pro W3" charset="0"/>
                <a:cs typeface="ヒラギノ角ゴ Pro W3" charset="0"/>
              </a:rPr>
              <a:t>Fastest Declining </a:t>
            </a:r>
            <a:r>
              <a:rPr lang="en-US" i="1" dirty="0" smtClean="0">
                <a:effectLst>
                  <a:outerShdw blurRad="38100" dist="38100" dir="2700000" algn="tl">
                    <a:srgbClr val="DDDDDD"/>
                  </a:outerShdw>
                </a:effectLst>
                <a:latin typeface="Arial" charset="0"/>
                <a:ea typeface="ヒラギノ角ゴ Pro W3" charset="0"/>
                <a:cs typeface="ヒラギノ角ゴ Pro W3" charset="0"/>
              </a:rPr>
              <a:t>Occupations </a:t>
            </a:r>
            <a:r>
              <a:rPr lang="en-US" i="1" dirty="0">
                <a:effectLst>
                  <a:outerShdw blurRad="38100" dist="38100" dir="2700000" algn="tl">
                    <a:srgbClr val="DDDDDD"/>
                  </a:outerShdw>
                </a:effectLst>
                <a:latin typeface="Arial" charset="0"/>
                <a:ea typeface="ヒラギノ角ゴ Pro W3" charset="0"/>
                <a:cs typeface="ヒラギノ角ゴ Pro W3" charset="0"/>
              </a:rPr>
              <a:t>in </a:t>
            </a:r>
            <a:r>
              <a:rPr lang="en-US" i="1" dirty="0" smtClean="0">
                <a:effectLst>
                  <a:outerShdw blurRad="38100" dist="38100" dir="2700000" algn="tl">
                    <a:srgbClr val="DDDDDD"/>
                  </a:outerShdw>
                </a:effectLst>
                <a:latin typeface="Arial" charset="0"/>
                <a:ea typeface="ヒラギノ角ゴ Pro W3" charset="0"/>
                <a:cs typeface="ヒラギノ角ゴ Pro W3" charset="0"/>
              </a:rPr>
              <a:t>NC</a:t>
            </a:r>
            <a:r>
              <a:rPr lang="en-US" i="1" dirty="0">
                <a:effectLst>
                  <a:outerShdw blurRad="38100" dist="38100" dir="2700000" algn="tl">
                    <a:srgbClr val="DDDDDD"/>
                  </a:outerShdw>
                </a:effectLst>
                <a:latin typeface="Arial" charset="0"/>
                <a:ea typeface="ヒラギノ角ゴ Pro W3" charset="0"/>
                <a:cs typeface="ヒラギノ角ゴ Pro W3" charset="0"/>
              </a:rPr>
              <a:t/>
            </a:r>
            <a:br>
              <a:rPr lang="en-US" i="1" dirty="0">
                <a:effectLst>
                  <a:outerShdw blurRad="38100" dist="38100" dir="2700000" algn="tl">
                    <a:srgbClr val="DDDDDD"/>
                  </a:outerShdw>
                </a:effectLst>
                <a:latin typeface="Arial" charset="0"/>
                <a:ea typeface="ヒラギノ角ゴ Pro W3" charset="0"/>
                <a:cs typeface="ヒラギノ角ゴ Pro W3" charset="0"/>
              </a:rPr>
            </a:br>
            <a:r>
              <a:rPr lang="en-US" sz="1900" i="1" dirty="0">
                <a:solidFill>
                  <a:schemeClr val="tx1"/>
                </a:solidFill>
                <a:effectLst>
                  <a:outerShdw blurRad="38100" dist="38100" dir="2700000" algn="tl">
                    <a:srgbClr val="DDDDDD"/>
                  </a:outerShdw>
                </a:effectLst>
                <a:latin typeface="Arial" charset="0"/>
                <a:ea typeface="ヒラギノ角ゴ Pro W3" charset="0"/>
                <a:cs typeface="ヒラギノ角ゴ Pro W3" charset="0"/>
              </a:rPr>
              <a:t>(Total Change in Positions Projected from 2010 - 2020)</a:t>
            </a:r>
          </a:p>
        </p:txBody>
      </p:sp>
      <p:sp>
        <p:nvSpPr>
          <p:cNvPr id="71682" name="Rectangle 3"/>
          <p:cNvSpPr>
            <a:spLocks noGrp="1" noChangeArrowheads="1"/>
          </p:cNvSpPr>
          <p:nvPr>
            <p:ph type="body" idx="4294967295"/>
          </p:nvPr>
        </p:nvSpPr>
        <p:spPr>
          <a:xfrm>
            <a:off x="0" y="1676400"/>
            <a:ext cx="12496800" cy="4419600"/>
          </a:xfrm>
        </p:spPr>
        <p:txBody>
          <a:bodyPr/>
          <a:lstStyle/>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a:t>
            </a:r>
            <a:r>
              <a:rPr lang="en-US" sz="2000" dirty="0" smtClean="0">
                <a:solidFill>
                  <a:srgbClr val="CD0921"/>
                </a:solidFill>
                <a:latin typeface="Arial" charset="0"/>
                <a:ea typeface="ヒラギノ角ゴ Pro W3" charset="0"/>
                <a:cs typeface="ヒラギノ角ゴ Pro W3" charset="0"/>
              </a:rPr>
              <a:t>8,380</a:t>
            </a:r>
            <a:r>
              <a:rPr lang="en-US" sz="2000" dirty="0">
                <a:solidFill>
                  <a:srgbClr val="CD0921"/>
                </a:solidFill>
                <a:latin typeface="Arial" charset="0"/>
                <a:ea typeface="ヒラギノ角ゴ Pro W3" charset="0"/>
                <a:cs typeface="ヒラギノ角ゴ Pro W3" charset="0"/>
              </a:rPr>
              <a:t>	Farmers, Ranchers, and Other Agricultural Managers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a:t>
            </a:r>
            <a:r>
              <a:rPr lang="en-US" sz="2000" dirty="0" smtClean="0">
                <a:solidFill>
                  <a:srgbClr val="CD0921"/>
                </a:solidFill>
                <a:latin typeface="Arial" charset="0"/>
                <a:ea typeface="ヒラギノ角ゴ Pro W3" charset="0"/>
                <a:cs typeface="ヒラギノ角ゴ Pro W3" charset="0"/>
              </a:rPr>
              <a:t>1,690</a:t>
            </a:r>
            <a:r>
              <a:rPr lang="en-US" sz="2000" dirty="0">
                <a:solidFill>
                  <a:srgbClr val="CD0921"/>
                </a:solidFill>
                <a:latin typeface="Arial" charset="0"/>
                <a:ea typeface="ヒラギノ角ゴ Pro W3" charset="0"/>
                <a:cs typeface="ヒラギノ角ゴ Pro W3" charset="0"/>
              </a:rPr>
              <a:t>	Sewing Machine Operators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a:t>
            </a:r>
            <a:r>
              <a:rPr lang="en-US" sz="2000" dirty="0" smtClean="0">
                <a:solidFill>
                  <a:srgbClr val="CD0921"/>
                </a:solidFill>
                <a:latin typeface="Arial" charset="0"/>
                <a:ea typeface="ヒラギノ角ゴ Pro W3" charset="0"/>
                <a:cs typeface="ヒラギノ角ゴ Pro W3" charset="0"/>
              </a:rPr>
              <a:t>1,090</a:t>
            </a:r>
            <a:r>
              <a:rPr lang="en-US" sz="2000" dirty="0">
                <a:solidFill>
                  <a:srgbClr val="CD0921"/>
                </a:solidFill>
                <a:latin typeface="Arial" charset="0"/>
                <a:ea typeface="ヒラギノ角ゴ Pro W3" charset="0"/>
                <a:cs typeface="ヒラギノ角ゴ Pro W3" charset="0"/>
              </a:rPr>
              <a:t>	Switchboard Operators, Including Answering Service</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a:t>
            </a:r>
            <a:r>
              <a:rPr lang="en-US" sz="2000" dirty="0" smtClean="0">
                <a:solidFill>
                  <a:srgbClr val="CD0921"/>
                </a:solidFill>
                <a:latin typeface="Arial" charset="0"/>
                <a:ea typeface="ヒラギノ角ゴ Pro W3" charset="0"/>
                <a:cs typeface="ヒラギノ角ゴ Pro W3" charset="0"/>
              </a:rPr>
              <a:t>1,040</a:t>
            </a:r>
            <a:r>
              <a:rPr lang="en-US" sz="2000" dirty="0">
                <a:solidFill>
                  <a:srgbClr val="CD0921"/>
                </a:solidFill>
                <a:latin typeface="Arial" charset="0"/>
                <a:ea typeface="ヒラギノ角ゴ Pro W3" charset="0"/>
                <a:cs typeface="ヒラギノ角ゴ Pro W3" charset="0"/>
              </a:rPr>
              <a:t>	Textile Knitting and Weaving Machine Setters, Operators, and Tenders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a:t>
            </a:r>
            <a:r>
              <a:rPr lang="en-US" sz="2000" dirty="0" smtClean="0">
                <a:solidFill>
                  <a:srgbClr val="CD0921"/>
                </a:solidFill>
                <a:latin typeface="Arial" charset="0"/>
                <a:ea typeface="ヒラギノ角ゴ Pro W3" charset="0"/>
                <a:cs typeface="ヒラギノ角ゴ Pro W3" charset="0"/>
              </a:rPr>
              <a:t>1,010</a:t>
            </a:r>
            <a:r>
              <a:rPr lang="en-US" sz="2000" dirty="0">
                <a:solidFill>
                  <a:srgbClr val="CD0921"/>
                </a:solidFill>
                <a:latin typeface="Arial" charset="0"/>
                <a:ea typeface="ヒラギノ角ゴ Pro W3" charset="0"/>
                <a:cs typeface="ヒラギノ角ゴ Pro W3" charset="0"/>
              </a:rPr>
              <a:t>	Textile Winding, Twisting, and Drawing Out Machine Setters, Operators, and Tenders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-740	Machine Feeders and </a:t>
            </a:r>
            <a:r>
              <a:rPr lang="en-US" sz="2000" dirty="0" err="1">
                <a:solidFill>
                  <a:srgbClr val="CD0921"/>
                </a:solidFill>
                <a:latin typeface="Arial" charset="0"/>
                <a:ea typeface="ヒラギノ角ゴ Pro W3" charset="0"/>
                <a:cs typeface="ヒラギノ角ゴ Pro W3" charset="0"/>
              </a:rPr>
              <a:t>Offbearers</a:t>
            </a:r>
            <a:endParaRPr lang="en-US" sz="2000" dirty="0">
              <a:solidFill>
                <a:srgbClr val="CD0921"/>
              </a:solidFill>
              <a:latin typeface="Arial" charset="0"/>
              <a:ea typeface="ヒラギノ角ゴ Pro W3" charset="0"/>
              <a:cs typeface="ヒラギノ角ゴ Pro W3" charset="0"/>
            </a:endParaRP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-720	Textile Bleaching and Dyeing Machine Operators and Tenders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-700	Upholsterers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-660	Shipping, Receiving, and Traffic Clerks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-560	Data Entry </a:t>
            </a:r>
            <a:r>
              <a:rPr lang="en-US" sz="2000" dirty="0" err="1">
                <a:solidFill>
                  <a:srgbClr val="CD0921"/>
                </a:solidFill>
                <a:latin typeface="Arial" charset="0"/>
                <a:ea typeface="ヒラギノ角ゴ Pro W3" charset="0"/>
                <a:cs typeface="ヒラギノ角ゴ Pro W3" charset="0"/>
              </a:rPr>
              <a:t>Keyers</a:t>
            </a:r>
            <a:endParaRPr lang="en-US" sz="2000" dirty="0">
              <a:solidFill>
                <a:srgbClr val="CD0921"/>
              </a:solidFill>
              <a:latin typeface="Arial" charset="0"/>
              <a:ea typeface="ヒラギノ角ゴ Pro W3" charset="0"/>
              <a:cs typeface="ヒラギノ角ゴ Pro W3" charset="0"/>
            </a:endParaRP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-450	Food Service Managers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-400	Loan Interviewers and Clerks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-270	Postal Service Mail Carriers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-250	Extruding, Forming, Pressing, and Compacting Machine Setters, Operators, and Tenders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-240	Office Machine Operators, Except Computer</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-240	Extruding and Forming Machine Setters, Operators, and Tenders, Synthetic and Glass Fibers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-230	Textile Cutting Machine Setters, Operators, and Tenders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-230	Textile, Apparel, and Furnishings Workers, All Other</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-220	Logging Equipment Operators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-210	Furnace, Kiln, Oven, Drier, and Kettle Operators and Tenders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-200	Photographic Process Workers and Processing Machine Operators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-190	Furniture Finishers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-160	Computer Operators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-160	Prepress Technicians and Workers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-160	Printing Press Operators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-160	Cutters and Trimmers, Hand</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-150	Travel Agents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-140	Reporters and Correspondents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-140	Fiberglass Laminators and Fabricators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-120	Claims Adjusters, Examiners, and Investigators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-120	Chemical Plant and System Operators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-110	Millwrights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-110	Semiconductor Processors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-100	Postal Service Mail Sorters, Processors, and Processing Machine Operators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-100	Fabric and Apparel Patternmakers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-90	Cooks, Fast Food</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-90	Desktop Publishers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-90	First-Line Supervisors of Farming, Fishing, and Forestry Workers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-90	Pressers, Textile, Garment, and Related Materials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-80	Chefs and Head Cooks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-80	File Clerks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-80	Word Processors and Typists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-80	Maintenance Workers, Machinery</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-80	Jewelers and Precious Stone and Metal Workers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-70	Insurance Underwriters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-70	Postal Service Clerks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-70	Fallers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-70	Parking Lot Attendants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-60	Floral Designers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-60	Lathe and Turning Machine Tool Setters, Operators, and Tenders, Metal and Plastic</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-60	Molding, </a:t>
            </a:r>
            <a:r>
              <a:rPr lang="en-US" sz="2000" dirty="0" err="1">
                <a:solidFill>
                  <a:srgbClr val="CD0921"/>
                </a:solidFill>
                <a:latin typeface="Arial" charset="0"/>
                <a:ea typeface="ヒラギノ角ゴ Pro W3" charset="0"/>
                <a:cs typeface="ヒラギノ角ゴ Pro W3" charset="0"/>
              </a:rPr>
              <a:t>Coremaking</a:t>
            </a:r>
            <a:r>
              <a:rPr lang="en-US" sz="2000" dirty="0">
                <a:solidFill>
                  <a:srgbClr val="CD0921"/>
                </a:solidFill>
                <a:latin typeface="Arial" charset="0"/>
                <a:ea typeface="ヒラギノ角ゴ Pro W3" charset="0"/>
                <a:cs typeface="ヒラギノ角ゴ Pro W3" charset="0"/>
              </a:rPr>
              <a:t>, and Casting Machine Setters, Operators, and Tenders, Metal and Plastic</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-50	Helpers--Roofers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-50	Sewers, Hand</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-50	Grinding and Polishing Workers, Hand</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-40	Insurance Claims and Policy Processing Clerks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-40	Painters, Transportation Equipment</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-40	Rail Yard Engineers, </a:t>
            </a:r>
            <a:r>
              <a:rPr lang="en-US" sz="2000" dirty="0" err="1">
                <a:solidFill>
                  <a:srgbClr val="CD0921"/>
                </a:solidFill>
                <a:latin typeface="Arial" charset="0"/>
                <a:ea typeface="ヒラギノ角ゴ Pro W3" charset="0"/>
                <a:cs typeface="ヒラギノ角ゴ Pro W3" charset="0"/>
              </a:rPr>
              <a:t>Dinkey</a:t>
            </a:r>
            <a:r>
              <a:rPr lang="en-US" sz="2000" dirty="0">
                <a:solidFill>
                  <a:srgbClr val="CD0921"/>
                </a:solidFill>
                <a:latin typeface="Arial" charset="0"/>
                <a:ea typeface="ヒラギノ角ゴ Pro W3" charset="0"/>
                <a:cs typeface="ヒラギノ角ゴ Pro W3" charset="0"/>
              </a:rPr>
              <a:t> Operators, and Hostlers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-30	Insurance Appraisers, Auto Damage</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-30	Funeral Attendants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-30	Reservation and Transportation Ticket Agents and Travel Clerks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-30	Drilling and Boring Machine Tool Setters, Operators, and Tenders, Metal and Plastic</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-30	Tailors, Dressmakers, and Custom Sewers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-20	Postmasters and Mail Superintendents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-20	Actors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-20	Correspondence Clerks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-20	Elevator Installers and Repairers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-20	Fabric Menders, Except Garment</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-20	Coil Winders, Tapers, and Finishers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-20	Plating and Coating Machine Setters, Operators, and Tenders, Metal and Plastic</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-20	Model Makers, Wood</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-20	Conveyor Operators and Tenders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-10	Computer Hardware Engineers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-10	Drafters, All Other</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-10	Respiratory Therapy Technicians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-10	Food Preparation and Serving Related Workers, All Other</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-10	Animal Trainers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-10	Motion Picture Projectionists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-10	Shampooers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-10	Electric Motor, Power Tool, and Related Repairers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-10	Patternmakers, Metal and Plastic</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-10	Print Binding and Finishing Workers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-10	Patternmakers, Wood</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-10	Power Plant Operators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-10	Stationary Engineers and Boiler Operators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-10	Etchers and Engravers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-10	Pump Operators, Except Wellhead Pumpers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-10	Tank Car, Truck, and Ship Loaders</a:t>
            </a:r>
          </a:p>
        </p:txBody>
      </p:sp>
      <p:sp>
        <p:nvSpPr>
          <p:cNvPr id="71683" name="Text Box 4"/>
          <p:cNvSpPr txBox="1">
            <a:spLocks noChangeArrowheads="1"/>
          </p:cNvSpPr>
          <p:nvPr/>
        </p:nvSpPr>
        <p:spPr bwMode="auto">
          <a:xfrm>
            <a:off x="10439400" y="64008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endParaRPr lang="en-US">
              <a:latin typeface="Times" charset="0"/>
            </a:endParaRPr>
          </a:p>
        </p:txBody>
      </p:sp>
    </p:spTree>
    <p:extLst>
      <p:ext uri="{BB962C8B-B14F-4D97-AF65-F5344CB8AC3E}">
        <p14:creationId xmlns:p14="http://schemas.microsoft.com/office/powerpoint/2010/main" val="1788549788"/>
      </p:ext>
    </p:extLst>
  </p:cSld>
  <p:clrMapOvr>
    <a:masterClrMapping/>
  </p:clrMapOvr>
  <p:transition spd="med">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73729" name="Picture 2" descr="&#10;Picture-1.jpg                                                  00000037&#10;GREEN BEAN                     000000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0800"/>
            <a:ext cx="9144000" cy="675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 Box 3"/>
          <p:cNvSpPr txBox="1">
            <a:spLocks noChangeArrowheads="1"/>
          </p:cNvSpPr>
          <p:nvPr/>
        </p:nvSpPr>
        <p:spPr bwMode="auto">
          <a:xfrm>
            <a:off x="1905000" y="3124200"/>
            <a:ext cx="5521325" cy="1409700"/>
          </a:xfrm>
          <a:prstGeom prst="rect">
            <a:avLst/>
          </a:prstGeom>
          <a:solidFill>
            <a:srgbClr val="BBE0E3"/>
          </a:solidFill>
          <a:ln w="38100">
            <a:solidFill>
              <a:srgbClr val="FF0000"/>
            </a:solidFill>
            <a:miter lim="800000"/>
            <a:headEnd/>
            <a:tailEnd/>
          </a:ln>
          <a:effec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defRPr/>
            </a:pPr>
            <a:endParaRPr lang="en-US" b="1" dirty="0">
              <a:effectLst>
                <a:outerShdw blurRad="38100" dist="38100" dir="2700000" algn="tl">
                  <a:srgbClr val="FFFFFF"/>
                </a:outerShdw>
              </a:effectLst>
              <a:latin typeface="Helvetica Neue" charset="0"/>
            </a:endParaRPr>
          </a:p>
          <a:p>
            <a:pPr>
              <a:defRPr/>
            </a:pPr>
            <a:r>
              <a:rPr lang="en-US" b="1" dirty="0">
                <a:effectLst>
                  <a:outerShdw blurRad="38100" dist="38100" dir="2700000" algn="tl">
                    <a:srgbClr val="FFFFFF"/>
                  </a:outerShdw>
                </a:effectLst>
                <a:latin typeface="Helvetica Neue" charset="0"/>
              </a:rPr>
              <a:t>   </a:t>
            </a:r>
            <a:r>
              <a:rPr lang="en-US" b="1" dirty="0" err="1">
                <a:effectLst>
                  <a:outerShdw blurRad="38100" dist="38100" dir="2700000" algn="tl">
                    <a:srgbClr val="FFFFFF"/>
                  </a:outerShdw>
                </a:effectLst>
                <a:latin typeface="Helvetica Neue" charset="0"/>
              </a:rPr>
              <a:t>www.</a:t>
            </a:r>
            <a:r>
              <a:rPr lang="en-US" sz="3600" b="1" dirty="0" err="1">
                <a:effectLst>
                  <a:outerShdw blurRad="38100" dist="38100" dir="2700000" algn="tl">
                    <a:srgbClr val="FFFFFF"/>
                  </a:outerShdw>
                </a:effectLst>
                <a:latin typeface="Helvetica Neue" charset="0"/>
              </a:rPr>
              <a:t>CareerOutlook.US</a:t>
            </a:r>
            <a:r>
              <a:rPr lang="en-US" b="1" dirty="0">
                <a:effectLst>
                  <a:outerShdw blurRad="38100" dist="38100" dir="2700000" algn="tl">
                    <a:srgbClr val="FFFFFF"/>
                  </a:outerShdw>
                </a:effectLst>
                <a:latin typeface="Helvetica Neue" charset="0"/>
              </a:rPr>
              <a:t>   </a:t>
            </a:r>
          </a:p>
          <a:p>
            <a:pPr>
              <a:defRPr/>
            </a:pPr>
            <a:endParaRPr lang="en-US" b="1" dirty="0">
              <a:effectLst>
                <a:outerShdw blurRad="38100" dist="38100" dir="2700000" algn="tl">
                  <a:srgbClr val="FFFFFF"/>
                </a:outerShdw>
              </a:effectLst>
              <a:latin typeface="Helvetica Neue"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36322" name="Rectangle 2"/>
          <p:cNvSpPr>
            <a:spLocks noGrp="1" noChangeArrowheads="1"/>
          </p:cNvSpPr>
          <p:nvPr>
            <p:ph type="title" idx="4294967295"/>
          </p:nvPr>
        </p:nvSpPr>
        <p:spPr>
          <a:xfrm>
            <a:off x="0" y="228600"/>
            <a:ext cx="9144000" cy="1143000"/>
          </a:xfrm>
        </p:spPr>
        <p:txBody>
          <a:bodyPr/>
          <a:lstStyle/>
          <a:p>
            <a:pPr eaLnBrk="1" hangingPunct="1">
              <a:defRPr/>
            </a:pPr>
            <a:r>
              <a:rPr lang="en-US">
                <a:effectLst>
                  <a:outerShdw blurRad="38100" dist="38100" dir="2700000" algn="tl">
                    <a:srgbClr val="DDDDDD"/>
                  </a:outerShdw>
                </a:effectLst>
                <a:latin typeface="Arial" charset="0"/>
                <a:ea typeface="ヒラギノ角ゴ Pro W3" charset="0"/>
                <a:cs typeface="ヒラギノ角ゴ Pro W3" charset="0"/>
              </a:rPr>
              <a:t>States with Most New Jobs</a:t>
            </a:r>
            <a:br>
              <a:rPr lang="en-US">
                <a:effectLst>
                  <a:outerShdw blurRad="38100" dist="38100" dir="2700000" algn="tl">
                    <a:srgbClr val="DDDDDD"/>
                  </a:outerShdw>
                </a:effectLst>
                <a:latin typeface="Arial" charset="0"/>
                <a:ea typeface="ヒラギノ角ゴ Pro W3" charset="0"/>
                <a:cs typeface="ヒラギノ角ゴ Pro W3" charset="0"/>
              </a:rPr>
            </a:br>
            <a:r>
              <a:rPr lang="en-US" sz="1900" i="1">
                <a:solidFill>
                  <a:schemeClr val="tx1"/>
                </a:solidFill>
                <a:effectLst>
                  <a:outerShdw blurRad="38100" dist="38100" dir="2700000" algn="tl">
                    <a:srgbClr val="DDDDDD"/>
                  </a:outerShdw>
                </a:effectLst>
                <a:latin typeface="Arial" charset="0"/>
                <a:ea typeface="ヒラギノ角ゴ Pro W3" charset="0"/>
                <a:cs typeface="ヒラギノ角ゴ Pro W3" charset="0"/>
              </a:rPr>
              <a:t>(Total Change in Positions Projected from 2008 - 2018)</a:t>
            </a:r>
          </a:p>
        </p:txBody>
      </p:sp>
      <p:sp>
        <p:nvSpPr>
          <p:cNvPr id="1336323" name="Rectangle 3"/>
          <p:cNvSpPr>
            <a:spLocks noChangeArrowheads="1"/>
          </p:cNvSpPr>
          <p:nvPr/>
        </p:nvSpPr>
        <p:spPr bwMode="auto">
          <a:xfrm>
            <a:off x="3733800" y="1466850"/>
            <a:ext cx="5410200" cy="457200"/>
          </a:xfrm>
          <a:prstGeom prst="rect">
            <a:avLst/>
          </a:prstGeom>
          <a:noFill/>
          <a:ln w="9525">
            <a:noFill/>
            <a:miter lim="800000"/>
            <a:headEnd/>
            <a:tailEnd/>
          </a:ln>
          <a:effectLst/>
        </p:spPr>
        <p:txBody>
          <a:bodyPr>
            <a:spAutoFit/>
          </a:bodyPr>
          <a:lstStyle/>
          <a:p>
            <a:pPr algn="ctr">
              <a:tabLst>
                <a:tab pos="1201738" algn="r"/>
                <a:tab pos="1371600" algn="l"/>
              </a:tabLst>
              <a:defRPr/>
            </a:pPr>
            <a:r>
              <a:rPr lang="en-US" b="1" u="sng">
                <a:solidFill>
                  <a:srgbClr val="0004FF"/>
                </a:solidFill>
                <a:effectLst>
                  <a:outerShdw blurRad="38100" dist="38100" dir="2700000" algn="tl">
                    <a:srgbClr val="DDDDDD"/>
                  </a:outerShdw>
                </a:effectLst>
                <a:latin typeface="Helvetica Neue" charset="0"/>
              </a:rPr>
              <a:t>% change</a:t>
            </a:r>
          </a:p>
        </p:txBody>
      </p:sp>
      <p:sp>
        <p:nvSpPr>
          <p:cNvPr id="81923" name="Rectangle 114"/>
          <p:cNvSpPr>
            <a:spLocks noGrp="1" noChangeArrowheads="1"/>
          </p:cNvSpPr>
          <p:nvPr>
            <p:ph type="body" idx="4294967295"/>
          </p:nvPr>
        </p:nvSpPr>
        <p:spPr>
          <a:xfrm>
            <a:off x="304800" y="1447800"/>
            <a:ext cx="4953000" cy="5181600"/>
          </a:xfrm>
        </p:spPr>
        <p:txBody>
          <a:bodyPr/>
          <a:lstStyle/>
          <a:p>
            <a:pPr marL="0" indent="0" eaLnBrk="1" hangingPunct="1">
              <a:lnSpc>
                <a:spcPct val="90000"/>
              </a:lnSpc>
              <a:buFontTx/>
              <a:buNone/>
              <a:tabLst>
                <a:tab pos="1828800" algn="r"/>
                <a:tab pos="1947863" algn="l"/>
              </a:tabLst>
            </a:pPr>
            <a:r>
              <a:rPr lang="en-US" sz="2600" u="sng">
                <a:solidFill>
                  <a:srgbClr val="0004FF"/>
                </a:solidFill>
                <a:latin typeface="Arial" charset="0"/>
                <a:ea typeface="ヒラギノ角ゴ Pro W3" charset="0"/>
                <a:cs typeface="Arial" charset="0"/>
              </a:rPr>
              <a:t>	15,273,900	United States</a:t>
            </a:r>
          </a:p>
          <a:p>
            <a:pPr marL="0" indent="0" eaLnBrk="1" hangingPunct="1">
              <a:buFontTx/>
              <a:buNone/>
              <a:tabLst>
                <a:tab pos="1828800" algn="r"/>
                <a:tab pos="1947863" algn="l"/>
              </a:tabLst>
            </a:pPr>
            <a:r>
              <a:rPr lang="en-US" sz="2200">
                <a:solidFill>
                  <a:srgbClr val="0004FF"/>
                </a:solidFill>
                <a:latin typeface="Arial" charset="0"/>
                <a:ea typeface="ヒラギノ角ゴ Pro W3" charset="0"/>
                <a:cs typeface="Arial" charset="0"/>
              </a:rPr>
              <a:t>	1,996,020	</a:t>
            </a:r>
            <a:r>
              <a:rPr lang="en-US" sz="2200">
                <a:solidFill>
                  <a:srgbClr val="FF0000"/>
                </a:solidFill>
                <a:latin typeface="Arial" charset="0"/>
                <a:ea typeface="ヒラギノ角ゴ Pro W3" charset="0"/>
                <a:cs typeface="Arial" charset="0"/>
              </a:rPr>
              <a:t>Texas</a:t>
            </a:r>
          </a:p>
          <a:p>
            <a:pPr marL="0" indent="0" eaLnBrk="1" hangingPunct="1">
              <a:buFontTx/>
              <a:buNone/>
              <a:tabLst>
                <a:tab pos="1828800" algn="r"/>
                <a:tab pos="1947863" algn="l"/>
              </a:tabLst>
            </a:pPr>
            <a:r>
              <a:rPr lang="en-US" sz="2200">
                <a:solidFill>
                  <a:srgbClr val="0004FF"/>
                </a:solidFill>
                <a:latin typeface="Arial" charset="0"/>
                <a:ea typeface="ヒラギノ角ゴ Pro W3" charset="0"/>
                <a:cs typeface="Arial" charset="0"/>
              </a:rPr>
              <a:t>	1,652,300	California</a:t>
            </a:r>
          </a:p>
          <a:p>
            <a:pPr marL="0" indent="0" eaLnBrk="1" hangingPunct="1">
              <a:buFontTx/>
              <a:buNone/>
              <a:tabLst>
                <a:tab pos="1828800" algn="r"/>
                <a:tab pos="1947863" algn="l"/>
              </a:tabLst>
            </a:pPr>
            <a:r>
              <a:rPr lang="en-US" sz="2200">
                <a:solidFill>
                  <a:srgbClr val="0004FF"/>
                </a:solidFill>
                <a:latin typeface="Arial" charset="0"/>
                <a:ea typeface="ヒラギノ角ゴ Pro W3" charset="0"/>
                <a:cs typeface="Arial" charset="0"/>
              </a:rPr>
              <a:t>	679,770	</a:t>
            </a:r>
            <a:r>
              <a:rPr lang="en-US" sz="2200">
                <a:solidFill>
                  <a:srgbClr val="FF0000"/>
                </a:solidFill>
                <a:latin typeface="Arial" charset="0"/>
                <a:ea typeface="ヒラギノ角ゴ Pro W3" charset="0"/>
                <a:cs typeface="Arial" charset="0"/>
              </a:rPr>
              <a:t>Georgia</a:t>
            </a:r>
          </a:p>
          <a:p>
            <a:pPr marL="0" indent="0" eaLnBrk="1" hangingPunct="1">
              <a:buFontTx/>
              <a:buNone/>
              <a:tabLst>
                <a:tab pos="1828800" algn="r"/>
                <a:tab pos="1947863" algn="l"/>
              </a:tabLst>
            </a:pPr>
            <a:r>
              <a:rPr lang="en-US" sz="2200">
                <a:solidFill>
                  <a:srgbClr val="0004FF"/>
                </a:solidFill>
                <a:latin typeface="Arial" charset="0"/>
                <a:ea typeface="ヒラギノ角ゴ Pro W3" charset="0"/>
                <a:cs typeface="Arial" charset="0"/>
              </a:rPr>
              <a:t>	597,930	</a:t>
            </a:r>
            <a:r>
              <a:rPr lang="en-US" sz="2200">
                <a:solidFill>
                  <a:srgbClr val="FF0000"/>
                </a:solidFill>
                <a:latin typeface="Arial" charset="0"/>
                <a:ea typeface="ヒラギノ角ゴ Pro W3" charset="0"/>
                <a:cs typeface="Arial" charset="0"/>
              </a:rPr>
              <a:t>Virginia</a:t>
            </a:r>
          </a:p>
          <a:p>
            <a:pPr marL="0" indent="0" eaLnBrk="1" hangingPunct="1">
              <a:buFontTx/>
              <a:buNone/>
              <a:tabLst>
                <a:tab pos="1828800" algn="r"/>
                <a:tab pos="1947863" algn="l"/>
              </a:tabLst>
            </a:pPr>
            <a:r>
              <a:rPr lang="en-US" sz="2200">
                <a:solidFill>
                  <a:srgbClr val="0004FF"/>
                </a:solidFill>
                <a:latin typeface="Arial" charset="0"/>
                <a:ea typeface="ヒラギノ角ゴ Pro W3" charset="0"/>
                <a:cs typeface="Arial" charset="0"/>
              </a:rPr>
              <a:t>	548,420	Illinois</a:t>
            </a:r>
          </a:p>
          <a:p>
            <a:pPr marL="0" indent="0" eaLnBrk="1" hangingPunct="1">
              <a:buFontTx/>
              <a:buNone/>
              <a:tabLst>
                <a:tab pos="1828800" algn="r"/>
                <a:tab pos="1947863" algn="l"/>
              </a:tabLst>
            </a:pPr>
            <a:r>
              <a:rPr lang="en-US" sz="2200">
                <a:solidFill>
                  <a:srgbClr val="0004FF"/>
                </a:solidFill>
                <a:latin typeface="Arial" charset="0"/>
                <a:ea typeface="ヒラギノ角ゴ Pro W3" charset="0"/>
                <a:cs typeface="Arial" charset="0"/>
              </a:rPr>
              <a:t>	438,110	Florida</a:t>
            </a:r>
          </a:p>
          <a:p>
            <a:pPr marL="0" indent="0" eaLnBrk="1" hangingPunct="1">
              <a:buFontTx/>
              <a:buNone/>
              <a:tabLst>
                <a:tab pos="1828800" algn="r"/>
                <a:tab pos="1947863" algn="l"/>
              </a:tabLst>
            </a:pPr>
            <a:r>
              <a:rPr lang="en-US" sz="2200">
                <a:solidFill>
                  <a:srgbClr val="0004FF"/>
                </a:solidFill>
                <a:latin typeface="Arial" charset="0"/>
                <a:ea typeface="ヒラギノ角ゴ Pro W3" charset="0"/>
                <a:cs typeface="Arial" charset="0"/>
              </a:rPr>
              <a:t>	419,680	North Carolina</a:t>
            </a:r>
          </a:p>
          <a:p>
            <a:pPr marL="0" indent="0" eaLnBrk="1" hangingPunct="1">
              <a:buFontTx/>
              <a:buNone/>
              <a:tabLst>
                <a:tab pos="1828800" algn="r"/>
                <a:tab pos="1947863" algn="l"/>
              </a:tabLst>
            </a:pPr>
            <a:r>
              <a:rPr lang="en-US" sz="2200">
                <a:solidFill>
                  <a:srgbClr val="0004FF"/>
                </a:solidFill>
                <a:latin typeface="Arial" charset="0"/>
                <a:ea typeface="ヒラギノ角ゴ Pro W3" charset="0"/>
                <a:cs typeface="Arial" charset="0"/>
              </a:rPr>
              <a:t>	310,090	</a:t>
            </a:r>
            <a:r>
              <a:rPr lang="en-US" sz="2200">
                <a:solidFill>
                  <a:srgbClr val="FF0000"/>
                </a:solidFill>
                <a:latin typeface="Arial" charset="0"/>
                <a:ea typeface="ヒラギノ角ゴ Pro W3" charset="0"/>
                <a:cs typeface="Arial" charset="0"/>
              </a:rPr>
              <a:t>Utah</a:t>
            </a:r>
          </a:p>
          <a:p>
            <a:pPr marL="0" indent="0" eaLnBrk="1" hangingPunct="1">
              <a:buFontTx/>
              <a:buNone/>
              <a:tabLst>
                <a:tab pos="1828800" algn="r"/>
                <a:tab pos="1947863" algn="l"/>
              </a:tabLst>
            </a:pPr>
            <a:r>
              <a:rPr lang="en-US" sz="2200">
                <a:solidFill>
                  <a:srgbClr val="0004FF"/>
                </a:solidFill>
                <a:latin typeface="Arial" charset="0"/>
                <a:ea typeface="ヒラギノ角ゴ Pro W3" charset="0"/>
                <a:cs typeface="Arial" charset="0"/>
              </a:rPr>
              <a:t>	304,670	Washington</a:t>
            </a:r>
          </a:p>
          <a:p>
            <a:pPr marL="0" indent="0" eaLnBrk="1" hangingPunct="1">
              <a:buFontTx/>
              <a:buNone/>
              <a:tabLst>
                <a:tab pos="1828800" algn="r"/>
                <a:tab pos="1947863" algn="l"/>
              </a:tabLst>
            </a:pPr>
            <a:r>
              <a:rPr lang="en-US" sz="2200">
                <a:solidFill>
                  <a:srgbClr val="0004FF"/>
                </a:solidFill>
                <a:latin typeface="Arial" charset="0"/>
                <a:ea typeface="ヒラギノ角ゴ Pro W3" charset="0"/>
                <a:cs typeface="Arial" charset="0"/>
              </a:rPr>
              <a:t>	287,050	New York</a:t>
            </a:r>
          </a:p>
          <a:p>
            <a:pPr marL="0" indent="0" eaLnBrk="1" hangingPunct="1">
              <a:buFontTx/>
              <a:buNone/>
              <a:tabLst>
                <a:tab pos="1828800" algn="r"/>
                <a:tab pos="1947863" algn="l"/>
              </a:tabLst>
            </a:pPr>
            <a:r>
              <a:rPr lang="en-US" sz="2200">
                <a:solidFill>
                  <a:srgbClr val="0004FF"/>
                </a:solidFill>
                <a:latin typeface="Arial" charset="0"/>
                <a:ea typeface="ヒラギノ角ゴ Pro W3" charset="0"/>
                <a:cs typeface="Arial" charset="0"/>
              </a:rPr>
              <a:t>	266,410	Indiana</a:t>
            </a:r>
          </a:p>
          <a:p>
            <a:pPr marL="0" indent="0" eaLnBrk="1" hangingPunct="1">
              <a:buFontTx/>
              <a:buNone/>
              <a:tabLst>
                <a:tab pos="1828800" algn="r"/>
                <a:tab pos="1947863" algn="l"/>
              </a:tabLst>
            </a:pPr>
            <a:r>
              <a:rPr lang="en-US" sz="2200">
                <a:solidFill>
                  <a:srgbClr val="0004FF"/>
                </a:solidFill>
                <a:latin typeface="Arial" charset="0"/>
                <a:ea typeface="ヒラギノ角ゴ Pro W3" charset="0"/>
                <a:cs typeface="Arial" charset="0"/>
              </a:rPr>
              <a:t>	257,640	Michigan</a:t>
            </a:r>
          </a:p>
          <a:p>
            <a:pPr marL="0" indent="0" eaLnBrk="1" hangingPunct="1">
              <a:buFontTx/>
              <a:buNone/>
              <a:tabLst>
                <a:tab pos="1828800" algn="r"/>
                <a:tab pos="1947863" algn="l"/>
              </a:tabLst>
            </a:pPr>
            <a:r>
              <a:rPr lang="en-US" sz="2200">
                <a:solidFill>
                  <a:srgbClr val="0004FF"/>
                </a:solidFill>
                <a:latin typeface="Arial" charset="0"/>
                <a:ea typeface="ヒラギノ角ゴ Pro W3" charset="0"/>
                <a:cs typeface="Arial" charset="0"/>
              </a:rPr>
              <a:t>	251,750	Maryland</a:t>
            </a:r>
          </a:p>
          <a:p>
            <a:pPr marL="0" indent="0" eaLnBrk="1" hangingPunct="1">
              <a:buFontTx/>
              <a:buNone/>
              <a:tabLst>
                <a:tab pos="1828800" algn="r"/>
                <a:tab pos="1947863" algn="l"/>
              </a:tabLst>
            </a:pPr>
            <a:r>
              <a:rPr lang="en-US" sz="2200">
                <a:solidFill>
                  <a:srgbClr val="0004FF"/>
                </a:solidFill>
                <a:latin typeface="Arial" charset="0"/>
                <a:ea typeface="ヒラギノ角ゴ Pro W3" charset="0"/>
                <a:cs typeface="Arial" charset="0"/>
              </a:rPr>
              <a:t>	249,000	Ohio</a:t>
            </a:r>
          </a:p>
          <a:p>
            <a:pPr marL="0" indent="0" eaLnBrk="1" hangingPunct="1">
              <a:buFontTx/>
              <a:buNone/>
              <a:tabLst>
                <a:tab pos="1828800" algn="r"/>
                <a:tab pos="1947863" algn="l"/>
              </a:tabLst>
            </a:pPr>
            <a:r>
              <a:rPr lang="en-US" sz="2200">
                <a:solidFill>
                  <a:srgbClr val="0004FF"/>
                </a:solidFill>
                <a:latin typeface="Arial" charset="0"/>
                <a:ea typeface="ヒラギノ角ゴ Pro W3" charset="0"/>
                <a:cs typeface="Arial" charset="0"/>
              </a:rPr>
              <a:t>	233,930	Alabama</a:t>
            </a:r>
          </a:p>
          <a:p>
            <a:pPr marL="0" indent="0" eaLnBrk="1" hangingPunct="1">
              <a:buFontTx/>
              <a:buNone/>
              <a:tabLst>
                <a:tab pos="1828800" algn="r"/>
                <a:tab pos="1947863" algn="l"/>
              </a:tabLst>
            </a:pPr>
            <a:r>
              <a:rPr lang="en-US" sz="2200">
                <a:solidFill>
                  <a:srgbClr val="0004FF"/>
                </a:solidFill>
                <a:latin typeface="Arial" charset="0"/>
                <a:ea typeface="ヒラギノ角ゴ Pro W3" charset="0"/>
                <a:cs typeface="Arial" charset="0"/>
              </a:rPr>
              <a:t>	195,660	Mississippi</a:t>
            </a:r>
          </a:p>
          <a:p>
            <a:pPr marL="0" indent="0" eaLnBrk="1" hangingPunct="1">
              <a:buFontTx/>
              <a:buNone/>
              <a:tabLst>
                <a:tab pos="1828800" algn="r"/>
                <a:tab pos="1947863" algn="l"/>
              </a:tabLst>
            </a:pPr>
            <a:r>
              <a:rPr lang="en-US" sz="2200">
                <a:solidFill>
                  <a:srgbClr val="0004FF"/>
                </a:solidFill>
                <a:latin typeface="Arial" charset="0"/>
                <a:ea typeface="ヒラギノ角ゴ Pro W3" charset="0"/>
                <a:cs typeface="Arial" charset="0"/>
              </a:rPr>
              <a:t>	195,000	Minnesota</a:t>
            </a:r>
          </a:p>
          <a:p>
            <a:pPr marL="0" indent="0" eaLnBrk="1" hangingPunct="1">
              <a:buFontTx/>
              <a:buNone/>
              <a:tabLst>
                <a:tab pos="1828800" algn="r"/>
                <a:tab pos="1947863" algn="l"/>
              </a:tabLst>
            </a:pPr>
            <a:r>
              <a:rPr lang="en-US" sz="2200">
                <a:solidFill>
                  <a:srgbClr val="0004FF"/>
                </a:solidFill>
                <a:latin typeface="Arial" charset="0"/>
                <a:ea typeface="ヒラギノ角ゴ Pro W3" charset="0"/>
                <a:cs typeface="Arial" charset="0"/>
              </a:rPr>
              <a:t>	178,670	Oklahoma</a:t>
            </a:r>
          </a:p>
          <a:p>
            <a:pPr marL="0" indent="0" eaLnBrk="1" hangingPunct="1">
              <a:buFontTx/>
              <a:buNone/>
              <a:tabLst>
                <a:tab pos="1828800" algn="r"/>
                <a:tab pos="1947863" algn="l"/>
              </a:tabLst>
            </a:pPr>
            <a:r>
              <a:rPr lang="en-US" sz="2200">
                <a:solidFill>
                  <a:srgbClr val="0004FF"/>
                </a:solidFill>
                <a:latin typeface="Arial" charset="0"/>
                <a:ea typeface="ヒラギノ角ゴ Pro W3" charset="0"/>
                <a:cs typeface="Arial" charset="0"/>
              </a:rPr>
              <a:t>	172,990	Tennessee</a:t>
            </a:r>
          </a:p>
          <a:p>
            <a:pPr marL="0" indent="0" eaLnBrk="1" hangingPunct="1">
              <a:buFontTx/>
              <a:buNone/>
              <a:tabLst>
                <a:tab pos="1828800" algn="r"/>
                <a:tab pos="1947863" algn="l"/>
              </a:tabLst>
            </a:pPr>
            <a:r>
              <a:rPr lang="en-US" sz="2200">
                <a:solidFill>
                  <a:srgbClr val="0004FF"/>
                </a:solidFill>
                <a:latin typeface="Arial" charset="0"/>
                <a:ea typeface="ヒラギノ角ゴ Pro W3" charset="0"/>
                <a:cs typeface="Arial" charset="0"/>
              </a:rPr>
              <a:t>	172,610	Iowa</a:t>
            </a:r>
          </a:p>
          <a:p>
            <a:pPr marL="0" indent="0" eaLnBrk="1" hangingPunct="1">
              <a:buFontTx/>
              <a:buNone/>
              <a:tabLst>
                <a:tab pos="1828800" algn="r"/>
                <a:tab pos="1947863" algn="l"/>
              </a:tabLst>
            </a:pPr>
            <a:r>
              <a:rPr lang="en-US" sz="2200">
                <a:solidFill>
                  <a:srgbClr val="0004FF"/>
                </a:solidFill>
                <a:latin typeface="Arial" charset="0"/>
                <a:ea typeface="ヒラギノ角ゴ Pro W3" charset="0"/>
                <a:cs typeface="Arial" charset="0"/>
              </a:rPr>
              <a:t>	164,870	Colorado</a:t>
            </a:r>
          </a:p>
          <a:p>
            <a:pPr marL="0" indent="0" eaLnBrk="1" hangingPunct="1">
              <a:buFontTx/>
              <a:buNone/>
              <a:tabLst>
                <a:tab pos="1828800" algn="r"/>
                <a:tab pos="1947863" algn="l"/>
              </a:tabLst>
            </a:pPr>
            <a:r>
              <a:rPr lang="en-US" sz="2200">
                <a:solidFill>
                  <a:srgbClr val="0004FF"/>
                </a:solidFill>
                <a:latin typeface="Arial" charset="0"/>
                <a:ea typeface="ヒラギノ角ゴ Pro W3" charset="0"/>
                <a:cs typeface="Arial" charset="0"/>
              </a:rPr>
              <a:t>	163,520	Louisiana</a:t>
            </a:r>
          </a:p>
          <a:p>
            <a:pPr marL="0" indent="0" eaLnBrk="1" hangingPunct="1">
              <a:buFontTx/>
              <a:buNone/>
              <a:tabLst>
                <a:tab pos="1828800" algn="r"/>
                <a:tab pos="1947863" algn="l"/>
              </a:tabLst>
            </a:pPr>
            <a:r>
              <a:rPr lang="en-US" sz="2200">
                <a:solidFill>
                  <a:srgbClr val="0004FF"/>
                </a:solidFill>
                <a:latin typeface="Arial" charset="0"/>
                <a:ea typeface="ヒラギノ角ゴ Pro W3" charset="0"/>
                <a:cs typeface="Arial" charset="0"/>
              </a:rPr>
              <a:t>	159,950	Oregon</a:t>
            </a:r>
          </a:p>
          <a:p>
            <a:pPr marL="0" indent="0" eaLnBrk="1" hangingPunct="1">
              <a:buFontTx/>
              <a:buNone/>
              <a:tabLst>
                <a:tab pos="1828800" algn="r"/>
                <a:tab pos="1947863" algn="l"/>
              </a:tabLst>
            </a:pPr>
            <a:r>
              <a:rPr lang="en-US" sz="2200">
                <a:solidFill>
                  <a:srgbClr val="0004FF"/>
                </a:solidFill>
                <a:latin typeface="Arial" charset="0"/>
                <a:ea typeface="ヒラギノ角ゴ Pro W3" charset="0"/>
                <a:cs typeface="Arial" charset="0"/>
              </a:rPr>
              <a:t>	158,480	Arizona</a:t>
            </a:r>
          </a:p>
          <a:p>
            <a:pPr marL="0" indent="0" eaLnBrk="1" hangingPunct="1">
              <a:buFontTx/>
              <a:buNone/>
              <a:tabLst>
                <a:tab pos="1828800" algn="r"/>
                <a:tab pos="1947863" algn="l"/>
              </a:tabLst>
            </a:pPr>
            <a:r>
              <a:rPr lang="en-US" sz="2200">
                <a:solidFill>
                  <a:srgbClr val="0004FF"/>
                </a:solidFill>
                <a:latin typeface="Arial" charset="0"/>
                <a:ea typeface="ヒラギノ角ゴ Pro W3" charset="0"/>
                <a:cs typeface="Arial" charset="0"/>
              </a:rPr>
              <a:t>	157,310	South Carolina</a:t>
            </a:r>
          </a:p>
          <a:p>
            <a:pPr marL="0" indent="0" eaLnBrk="1" hangingPunct="1">
              <a:buFontTx/>
              <a:buNone/>
              <a:tabLst>
                <a:tab pos="1828800" algn="r"/>
                <a:tab pos="1947863" algn="l"/>
              </a:tabLst>
            </a:pPr>
            <a:r>
              <a:rPr lang="en-US" sz="2200">
                <a:solidFill>
                  <a:srgbClr val="0004FF"/>
                </a:solidFill>
                <a:latin typeface="Arial" charset="0"/>
                <a:ea typeface="ヒラギノ角ゴ Pro W3" charset="0"/>
                <a:cs typeface="Arial" charset="0"/>
              </a:rPr>
              <a:t>	148,690	Kentucky</a:t>
            </a:r>
          </a:p>
          <a:p>
            <a:pPr marL="0" indent="0" eaLnBrk="1" hangingPunct="1">
              <a:buFontTx/>
              <a:buNone/>
              <a:tabLst>
                <a:tab pos="1828800" algn="r"/>
                <a:tab pos="1947863" algn="l"/>
              </a:tabLst>
            </a:pPr>
            <a:r>
              <a:rPr lang="en-US" sz="2200">
                <a:solidFill>
                  <a:srgbClr val="0004FF"/>
                </a:solidFill>
                <a:latin typeface="Arial" charset="0"/>
                <a:ea typeface="ヒラギノ角ゴ Pro W3" charset="0"/>
                <a:cs typeface="Arial" charset="0"/>
              </a:rPr>
              <a:t>	147,720	Kansas</a:t>
            </a:r>
          </a:p>
          <a:p>
            <a:pPr marL="0" indent="0" eaLnBrk="1" hangingPunct="1">
              <a:buFontTx/>
              <a:buNone/>
              <a:tabLst>
                <a:tab pos="1828800" algn="r"/>
                <a:tab pos="1947863" algn="l"/>
              </a:tabLst>
            </a:pPr>
            <a:r>
              <a:rPr lang="en-US" sz="2200">
                <a:solidFill>
                  <a:srgbClr val="0004FF"/>
                </a:solidFill>
                <a:latin typeface="Arial" charset="0"/>
                <a:ea typeface="ヒラギノ角ゴ Pro W3" charset="0"/>
                <a:cs typeface="Arial" charset="0"/>
              </a:rPr>
              <a:t>	145,900	Pennsylvania</a:t>
            </a:r>
          </a:p>
          <a:p>
            <a:pPr marL="0" indent="0" eaLnBrk="1" hangingPunct="1">
              <a:buFontTx/>
              <a:buNone/>
              <a:tabLst>
                <a:tab pos="1828800" algn="r"/>
                <a:tab pos="1947863" algn="l"/>
              </a:tabLst>
            </a:pPr>
            <a:r>
              <a:rPr lang="en-US" sz="2200">
                <a:solidFill>
                  <a:srgbClr val="0004FF"/>
                </a:solidFill>
                <a:latin typeface="Arial" charset="0"/>
                <a:ea typeface="ヒラギノ角ゴ Pro W3" charset="0"/>
                <a:cs typeface="Arial" charset="0"/>
              </a:rPr>
              <a:t>	120,400	New Jersey</a:t>
            </a:r>
          </a:p>
          <a:p>
            <a:pPr marL="0" indent="0" eaLnBrk="1" hangingPunct="1">
              <a:buFontTx/>
              <a:buNone/>
              <a:tabLst>
                <a:tab pos="1828800" algn="r"/>
                <a:tab pos="1947863" algn="l"/>
              </a:tabLst>
            </a:pPr>
            <a:r>
              <a:rPr lang="en-US" sz="2200">
                <a:solidFill>
                  <a:srgbClr val="0004FF"/>
                </a:solidFill>
                <a:latin typeface="Arial" charset="0"/>
                <a:ea typeface="ヒラギノ角ゴ Pro W3" charset="0"/>
                <a:cs typeface="Arial" charset="0"/>
              </a:rPr>
              <a:t>	112,430	Massachusetts</a:t>
            </a:r>
          </a:p>
          <a:p>
            <a:pPr marL="0" indent="0" eaLnBrk="1" hangingPunct="1">
              <a:buFontTx/>
              <a:buNone/>
              <a:tabLst>
                <a:tab pos="1828800" algn="r"/>
                <a:tab pos="1947863" algn="l"/>
              </a:tabLst>
            </a:pPr>
            <a:r>
              <a:rPr lang="en-US" sz="2200">
                <a:solidFill>
                  <a:srgbClr val="0004FF"/>
                </a:solidFill>
                <a:latin typeface="Arial" charset="0"/>
                <a:ea typeface="ヒラギノ角ゴ Pro W3" charset="0"/>
                <a:cs typeface="Arial" charset="0"/>
              </a:rPr>
              <a:t>	111,300	Idaho</a:t>
            </a:r>
          </a:p>
          <a:p>
            <a:pPr marL="0" indent="0" eaLnBrk="1" hangingPunct="1">
              <a:buFontTx/>
              <a:buNone/>
              <a:tabLst>
                <a:tab pos="1828800" algn="r"/>
                <a:tab pos="1947863" algn="l"/>
              </a:tabLst>
            </a:pPr>
            <a:r>
              <a:rPr lang="en-US" sz="2200">
                <a:solidFill>
                  <a:srgbClr val="0004FF"/>
                </a:solidFill>
                <a:latin typeface="Arial" charset="0"/>
                <a:ea typeface="ヒラギノ角ゴ Pro W3" charset="0"/>
                <a:cs typeface="Arial" charset="0"/>
              </a:rPr>
              <a:t>	110,840	Nebraska</a:t>
            </a:r>
          </a:p>
          <a:p>
            <a:pPr marL="0" indent="0" eaLnBrk="1" hangingPunct="1">
              <a:buFontTx/>
              <a:buNone/>
              <a:tabLst>
                <a:tab pos="1828800" algn="r"/>
                <a:tab pos="1947863" algn="l"/>
              </a:tabLst>
            </a:pPr>
            <a:r>
              <a:rPr lang="en-US" sz="2200">
                <a:solidFill>
                  <a:srgbClr val="0004FF"/>
                </a:solidFill>
                <a:latin typeface="Arial" charset="0"/>
                <a:ea typeface="ヒラギノ角ゴ Pro W3" charset="0"/>
                <a:cs typeface="Arial" charset="0"/>
              </a:rPr>
              <a:t>	95,420	Missouri</a:t>
            </a:r>
          </a:p>
          <a:p>
            <a:pPr marL="0" indent="0" eaLnBrk="1" hangingPunct="1">
              <a:buFontTx/>
              <a:buNone/>
              <a:tabLst>
                <a:tab pos="1828800" algn="r"/>
                <a:tab pos="1947863" algn="l"/>
              </a:tabLst>
            </a:pPr>
            <a:r>
              <a:rPr lang="en-US" sz="2200">
                <a:solidFill>
                  <a:srgbClr val="0004FF"/>
                </a:solidFill>
                <a:latin typeface="Arial" charset="0"/>
                <a:ea typeface="ヒラギノ角ゴ Pro W3" charset="0"/>
                <a:cs typeface="Arial" charset="0"/>
              </a:rPr>
              <a:t>	95,210	Arkansas</a:t>
            </a:r>
          </a:p>
          <a:p>
            <a:pPr marL="0" indent="0" eaLnBrk="1" hangingPunct="1">
              <a:buFontTx/>
              <a:buNone/>
              <a:tabLst>
                <a:tab pos="1828800" algn="r"/>
                <a:tab pos="1947863" algn="l"/>
              </a:tabLst>
            </a:pPr>
            <a:r>
              <a:rPr lang="en-US" sz="2200">
                <a:solidFill>
                  <a:srgbClr val="0004FF"/>
                </a:solidFill>
                <a:latin typeface="Arial" charset="0"/>
                <a:ea typeface="ヒラギノ角ゴ Pro W3" charset="0"/>
                <a:cs typeface="Arial" charset="0"/>
              </a:rPr>
              <a:t>	93,900	Nevada</a:t>
            </a:r>
          </a:p>
          <a:p>
            <a:pPr marL="0" indent="0" eaLnBrk="1" hangingPunct="1">
              <a:buFontTx/>
              <a:buNone/>
              <a:tabLst>
                <a:tab pos="1828800" algn="r"/>
                <a:tab pos="1947863" algn="l"/>
              </a:tabLst>
            </a:pPr>
            <a:r>
              <a:rPr lang="en-US" sz="2200">
                <a:solidFill>
                  <a:srgbClr val="0004FF"/>
                </a:solidFill>
                <a:latin typeface="Arial" charset="0"/>
                <a:ea typeface="ヒラギノ角ゴ Pro W3" charset="0"/>
                <a:cs typeface="Arial" charset="0"/>
              </a:rPr>
              <a:t>	83,670	Wisconsin</a:t>
            </a:r>
          </a:p>
          <a:p>
            <a:pPr marL="0" indent="0" eaLnBrk="1" hangingPunct="1">
              <a:buFontTx/>
              <a:buNone/>
              <a:tabLst>
                <a:tab pos="1828800" algn="r"/>
                <a:tab pos="1947863" algn="l"/>
              </a:tabLst>
            </a:pPr>
            <a:r>
              <a:rPr lang="en-US" sz="2200">
                <a:solidFill>
                  <a:srgbClr val="0004FF"/>
                </a:solidFill>
                <a:latin typeface="Arial" charset="0"/>
                <a:ea typeface="ヒラギノ角ゴ Pro W3" charset="0"/>
                <a:cs typeface="Arial" charset="0"/>
              </a:rPr>
              <a:t>	82,950	Connecticut</a:t>
            </a:r>
          </a:p>
          <a:p>
            <a:pPr marL="0" indent="0" eaLnBrk="1" hangingPunct="1">
              <a:buFontTx/>
              <a:buNone/>
              <a:tabLst>
                <a:tab pos="1828800" algn="r"/>
                <a:tab pos="1947863" algn="l"/>
              </a:tabLst>
            </a:pPr>
            <a:r>
              <a:rPr lang="en-US" sz="2200">
                <a:solidFill>
                  <a:srgbClr val="0004FF"/>
                </a:solidFill>
                <a:latin typeface="Arial" charset="0"/>
                <a:ea typeface="ヒラギノ角ゴ Pro W3" charset="0"/>
                <a:cs typeface="Arial" charset="0"/>
              </a:rPr>
              <a:t>	73,140	New Mexico</a:t>
            </a:r>
          </a:p>
          <a:p>
            <a:pPr marL="0" indent="0" eaLnBrk="1" hangingPunct="1">
              <a:buFontTx/>
              <a:buNone/>
              <a:tabLst>
                <a:tab pos="1828800" algn="r"/>
                <a:tab pos="1947863" algn="l"/>
              </a:tabLst>
            </a:pPr>
            <a:r>
              <a:rPr lang="en-US" sz="2200">
                <a:solidFill>
                  <a:srgbClr val="0004FF"/>
                </a:solidFill>
                <a:latin typeface="Arial" charset="0"/>
                <a:ea typeface="ヒラギノ角ゴ Pro W3" charset="0"/>
                <a:cs typeface="Arial" charset="0"/>
              </a:rPr>
              <a:t>	61,050	New Hampshire</a:t>
            </a:r>
          </a:p>
          <a:p>
            <a:pPr marL="0" indent="0" eaLnBrk="1" hangingPunct="1">
              <a:buFontTx/>
              <a:buNone/>
              <a:tabLst>
                <a:tab pos="1828800" algn="r"/>
                <a:tab pos="1947863" algn="l"/>
              </a:tabLst>
            </a:pPr>
            <a:r>
              <a:rPr lang="en-US" sz="2200">
                <a:solidFill>
                  <a:srgbClr val="0004FF"/>
                </a:solidFill>
                <a:latin typeface="Arial" charset="0"/>
                <a:ea typeface="ヒラギノ角ゴ Pro W3" charset="0"/>
                <a:cs typeface="Arial" charset="0"/>
              </a:rPr>
              <a:t>	59,384	Puerto Rico</a:t>
            </a:r>
          </a:p>
          <a:p>
            <a:pPr marL="0" indent="0" eaLnBrk="1" hangingPunct="1">
              <a:buFontTx/>
              <a:buNone/>
              <a:tabLst>
                <a:tab pos="1828800" algn="r"/>
                <a:tab pos="1947863" algn="l"/>
              </a:tabLst>
            </a:pPr>
            <a:r>
              <a:rPr lang="en-US" sz="2200">
                <a:solidFill>
                  <a:srgbClr val="0004FF"/>
                </a:solidFill>
                <a:latin typeface="Arial" charset="0"/>
                <a:ea typeface="ヒラギノ角ゴ Pro W3" charset="0"/>
                <a:cs typeface="Arial" charset="0"/>
              </a:rPr>
              <a:t>	54,370	D.C.</a:t>
            </a:r>
          </a:p>
          <a:p>
            <a:pPr marL="0" indent="0" eaLnBrk="1" hangingPunct="1">
              <a:buFontTx/>
              <a:buNone/>
              <a:tabLst>
                <a:tab pos="1828800" algn="r"/>
                <a:tab pos="1947863" algn="l"/>
              </a:tabLst>
            </a:pPr>
            <a:r>
              <a:rPr lang="en-US" sz="2200">
                <a:solidFill>
                  <a:srgbClr val="0004FF"/>
                </a:solidFill>
                <a:latin typeface="Arial" charset="0"/>
                <a:ea typeface="ヒラギノ角ゴ Pro W3" charset="0"/>
                <a:cs typeface="Arial" charset="0"/>
              </a:rPr>
              <a:t>	52,320	Montana</a:t>
            </a:r>
          </a:p>
          <a:p>
            <a:pPr marL="0" indent="0" eaLnBrk="1" hangingPunct="1">
              <a:buFontTx/>
              <a:buNone/>
              <a:tabLst>
                <a:tab pos="1828800" algn="r"/>
                <a:tab pos="1947863" algn="l"/>
              </a:tabLst>
            </a:pPr>
            <a:r>
              <a:rPr lang="en-US" sz="2200">
                <a:solidFill>
                  <a:srgbClr val="0004FF"/>
                </a:solidFill>
                <a:latin typeface="Arial" charset="0"/>
                <a:ea typeface="ヒラギノ角ゴ Pro W3" charset="0"/>
                <a:cs typeface="Arial" charset="0"/>
              </a:rPr>
              <a:t>	48,850	Hawaii</a:t>
            </a:r>
          </a:p>
          <a:p>
            <a:pPr marL="0" indent="0" eaLnBrk="1" hangingPunct="1">
              <a:buFontTx/>
              <a:buNone/>
              <a:tabLst>
                <a:tab pos="1828800" algn="r"/>
                <a:tab pos="1947863" algn="l"/>
              </a:tabLst>
            </a:pPr>
            <a:r>
              <a:rPr lang="en-US" sz="2200">
                <a:solidFill>
                  <a:srgbClr val="0004FF"/>
                </a:solidFill>
                <a:latin typeface="Arial" charset="0"/>
                <a:ea typeface="ヒラギノ角ゴ Pro W3" charset="0"/>
                <a:cs typeface="Arial" charset="0"/>
              </a:rPr>
              <a:t>	41,145	South Dakota</a:t>
            </a:r>
          </a:p>
          <a:p>
            <a:pPr marL="0" indent="0" eaLnBrk="1" hangingPunct="1">
              <a:buFontTx/>
              <a:buNone/>
              <a:tabLst>
                <a:tab pos="1828800" algn="r"/>
                <a:tab pos="1947863" algn="l"/>
              </a:tabLst>
            </a:pPr>
            <a:r>
              <a:rPr lang="en-US" sz="2200">
                <a:solidFill>
                  <a:srgbClr val="0004FF"/>
                </a:solidFill>
                <a:latin typeface="Arial" charset="0"/>
                <a:ea typeface="ヒラギノ角ゴ Pro W3" charset="0"/>
                <a:cs typeface="Arial" charset="0"/>
              </a:rPr>
              <a:t>	39,670	Rhode Island</a:t>
            </a:r>
          </a:p>
          <a:p>
            <a:pPr marL="0" indent="0" eaLnBrk="1" hangingPunct="1">
              <a:buFontTx/>
              <a:buNone/>
              <a:tabLst>
                <a:tab pos="1828800" algn="r"/>
                <a:tab pos="1947863" algn="l"/>
              </a:tabLst>
            </a:pPr>
            <a:r>
              <a:rPr lang="en-US" sz="2200">
                <a:solidFill>
                  <a:srgbClr val="0004FF"/>
                </a:solidFill>
                <a:latin typeface="Arial" charset="0"/>
                <a:ea typeface="ヒラギノ角ゴ Pro W3" charset="0"/>
                <a:cs typeface="Arial" charset="0"/>
              </a:rPr>
              <a:t>	38,530	North Dakota</a:t>
            </a:r>
          </a:p>
          <a:p>
            <a:pPr marL="0" indent="0" eaLnBrk="1" hangingPunct="1">
              <a:buFontTx/>
              <a:buNone/>
              <a:tabLst>
                <a:tab pos="1828800" algn="r"/>
                <a:tab pos="1947863" algn="l"/>
              </a:tabLst>
            </a:pPr>
            <a:r>
              <a:rPr lang="en-US" sz="2200">
                <a:solidFill>
                  <a:srgbClr val="0004FF"/>
                </a:solidFill>
                <a:latin typeface="Arial" charset="0"/>
                <a:ea typeface="ヒラギノ角ゴ Pro W3" charset="0"/>
                <a:cs typeface="Arial" charset="0"/>
              </a:rPr>
              <a:t>	34,450	Delaware</a:t>
            </a:r>
          </a:p>
          <a:p>
            <a:pPr marL="0" indent="0" eaLnBrk="1" hangingPunct="1">
              <a:buFontTx/>
              <a:buNone/>
              <a:tabLst>
                <a:tab pos="1828800" algn="r"/>
                <a:tab pos="1947863" algn="l"/>
              </a:tabLst>
            </a:pPr>
            <a:r>
              <a:rPr lang="en-US" sz="2200">
                <a:solidFill>
                  <a:srgbClr val="0004FF"/>
                </a:solidFill>
                <a:latin typeface="Arial" charset="0"/>
                <a:ea typeface="ヒラギノ角ゴ Pro W3" charset="0"/>
                <a:cs typeface="Arial" charset="0"/>
              </a:rPr>
              <a:t>	33,670	Alaska</a:t>
            </a:r>
          </a:p>
          <a:p>
            <a:pPr marL="0" indent="0" eaLnBrk="1" hangingPunct="1">
              <a:buFontTx/>
              <a:buNone/>
              <a:tabLst>
                <a:tab pos="1828800" algn="r"/>
                <a:tab pos="1947863" algn="l"/>
              </a:tabLst>
            </a:pPr>
            <a:r>
              <a:rPr lang="en-US" sz="2200">
                <a:solidFill>
                  <a:srgbClr val="0004FF"/>
                </a:solidFill>
                <a:latin typeface="Arial" charset="0"/>
                <a:ea typeface="ヒラギノ角ゴ Pro W3" charset="0"/>
                <a:cs typeface="Arial" charset="0"/>
              </a:rPr>
              <a:t>	31,180	Vermont</a:t>
            </a:r>
          </a:p>
          <a:p>
            <a:pPr marL="0" indent="0" eaLnBrk="1" hangingPunct="1">
              <a:buFontTx/>
              <a:buNone/>
              <a:tabLst>
                <a:tab pos="1828800" algn="r"/>
                <a:tab pos="1947863" algn="l"/>
              </a:tabLst>
            </a:pPr>
            <a:r>
              <a:rPr lang="en-US" sz="2200">
                <a:solidFill>
                  <a:srgbClr val="0004FF"/>
                </a:solidFill>
                <a:latin typeface="Arial" charset="0"/>
                <a:ea typeface="ヒラギノ角ゴ Pro W3" charset="0"/>
                <a:cs typeface="Arial" charset="0"/>
              </a:rPr>
              <a:t>	26,520	Wyoming</a:t>
            </a:r>
          </a:p>
          <a:p>
            <a:pPr marL="0" indent="0" eaLnBrk="1" hangingPunct="1">
              <a:buFontTx/>
              <a:buNone/>
              <a:tabLst>
                <a:tab pos="1828800" algn="r"/>
                <a:tab pos="1947863" algn="l"/>
              </a:tabLst>
            </a:pPr>
            <a:r>
              <a:rPr lang="en-US" sz="2200">
                <a:solidFill>
                  <a:srgbClr val="0004FF"/>
                </a:solidFill>
                <a:latin typeface="Arial" charset="0"/>
                <a:ea typeface="ヒラギノ角ゴ Pro W3" charset="0"/>
                <a:cs typeface="Arial" charset="0"/>
              </a:rPr>
              <a:t>	25,830	West Virginia</a:t>
            </a:r>
          </a:p>
          <a:p>
            <a:pPr marL="0" indent="0" eaLnBrk="1" hangingPunct="1">
              <a:buFontTx/>
              <a:buNone/>
              <a:tabLst>
                <a:tab pos="1828800" algn="r"/>
                <a:tab pos="1947863" algn="l"/>
              </a:tabLst>
            </a:pPr>
            <a:r>
              <a:rPr lang="en-US" sz="2200">
                <a:solidFill>
                  <a:srgbClr val="0004FF"/>
                </a:solidFill>
                <a:latin typeface="Arial" charset="0"/>
                <a:ea typeface="ヒラギノ角ゴ Pro W3" charset="0"/>
                <a:cs typeface="Arial" charset="0"/>
              </a:rPr>
              <a:t>	14,390	Maine</a:t>
            </a:r>
          </a:p>
          <a:p>
            <a:pPr marL="0" indent="0" eaLnBrk="1" hangingPunct="1">
              <a:buFontTx/>
              <a:buNone/>
              <a:tabLst>
                <a:tab pos="1828800" algn="r"/>
                <a:tab pos="1947863" algn="l"/>
              </a:tabLst>
            </a:pPr>
            <a:endParaRPr lang="en-US" sz="2200">
              <a:solidFill>
                <a:srgbClr val="0004FF"/>
              </a:solidFill>
              <a:latin typeface="Arial" charset="0"/>
              <a:ea typeface="ヒラギノ角ゴ Pro W3" charset="0"/>
              <a:cs typeface="Arial" charset="0"/>
            </a:endParaRPr>
          </a:p>
        </p:txBody>
      </p:sp>
      <p:sp>
        <p:nvSpPr>
          <p:cNvPr id="81924" name="Rectangle 115"/>
          <p:cNvSpPr>
            <a:spLocks noChangeArrowheads="1"/>
          </p:cNvSpPr>
          <p:nvPr/>
        </p:nvSpPr>
        <p:spPr bwMode="auto">
          <a:xfrm>
            <a:off x="4267200" y="1905000"/>
            <a:ext cx="49530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20000"/>
              </a:spcBef>
              <a:tabLst>
                <a:tab pos="1828800" algn="r"/>
                <a:tab pos="1947863" algn="l"/>
              </a:tabLst>
            </a:pPr>
            <a:r>
              <a:rPr lang="en-US" sz="2200">
                <a:solidFill>
                  <a:srgbClr val="0004FF"/>
                </a:solidFill>
              </a:rPr>
              <a:t>	21.41	</a:t>
            </a:r>
            <a:r>
              <a:rPr lang="en-US" sz="2200">
                <a:solidFill>
                  <a:srgbClr val="FF0000"/>
                </a:solidFill>
              </a:rPr>
              <a:t>Utah</a:t>
            </a:r>
          </a:p>
          <a:p>
            <a:pPr eaLnBrk="1" hangingPunct="1">
              <a:spcBef>
                <a:spcPct val="20000"/>
              </a:spcBef>
              <a:tabLst>
                <a:tab pos="1828800" algn="r"/>
                <a:tab pos="1947863" algn="l"/>
              </a:tabLst>
            </a:pPr>
            <a:r>
              <a:rPr lang="en-US" sz="2200">
                <a:solidFill>
                  <a:srgbClr val="0004FF"/>
                </a:solidFill>
              </a:rPr>
              <a:t>	17.04	</a:t>
            </a:r>
            <a:r>
              <a:rPr lang="en-US" sz="2200">
                <a:solidFill>
                  <a:srgbClr val="FF0000"/>
                </a:solidFill>
              </a:rPr>
              <a:t>Texas</a:t>
            </a:r>
          </a:p>
          <a:p>
            <a:pPr eaLnBrk="1" hangingPunct="1">
              <a:spcBef>
                <a:spcPct val="20000"/>
              </a:spcBef>
              <a:tabLst>
                <a:tab pos="1828800" algn="r"/>
                <a:tab pos="1947863" algn="l"/>
              </a:tabLst>
            </a:pPr>
            <a:r>
              <a:rPr lang="en-US" sz="2200">
                <a:solidFill>
                  <a:srgbClr val="0004FF"/>
                </a:solidFill>
              </a:rPr>
              <a:t>	15.58	Idaho</a:t>
            </a:r>
          </a:p>
          <a:p>
            <a:pPr eaLnBrk="1" hangingPunct="1">
              <a:spcBef>
                <a:spcPct val="20000"/>
              </a:spcBef>
              <a:tabLst>
                <a:tab pos="1828800" algn="r"/>
                <a:tab pos="1947863" algn="l"/>
              </a:tabLst>
            </a:pPr>
            <a:r>
              <a:rPr lang="en-US" sz="2200">
                <a:solidFill>
                  <a:srgbClr val="0004FF"/>
                </a:solidFill>
              </a:rPr>
              <a:t>	15.41	</a:t>
            </a:r>
            <a:r>
              <a:rPr lang="en-US" sz="2200">
                <a:solidFill>
                  <a:srgbClr val="FF0000"/>
                </a:solidFill>
              </a:rPr>
              <a:t>Georgia</a:t>
            </a:r>
          </a:p>
          <a:p>
            <a:pPr eaLnBrk="1" hangingPunct="1">
              <a:spcBef>
                <a:spcPct val="20000"/>
              </a:spcBef>
              <a:tabLst>
                <a:tab pos="1828800" algn="r"/>
                <a:tab pos="1947863" algn="l"/>
              </a:tabLst>
            </a:pPr>
            <a:r>
              <a:rPr lang="en-US" sz="2200">
                <a:solidFill>
                  <a:srgbClr val="0004FF"/>
                </a:solidFill>
              </a:rPr>
              <a:t>	14.90	</a:t>
            </a:r>
            <a:r>
              <a:rPr lang="en-US" sz="2200">
                <a:solidFill>
                  <a:srgbClr val="FF0000"/>
                </a:solidFill>
              </a:rPr>
              <a:t>Virginia</a:t>
            </a:r>
          </a:p>
          <a:p>
            <a:pPr eaLnBrk="1" hangingPunct="1">
              <a:spcBef>
                <a:spcPct val="20000"/>
              </a:spcBef>
              <a:tabLst>
                <a:tab pos="1828800" algn="r"/>
                <a:tab pos="1947863" algn="l"/>
              </a:tabLst>
            </a:pPr>
            <a:r>
              <a:rPr lang="en-US" sz="2200">
                <a:solidFill>
                  <a:srgbClr val="0004FF"/>
                </a:solidFill>
              </a:rPr>
              <a:t>	14.32	Mississippi</a:t>
            </a:r>
          </a:p>
          <a:p>
            <a:pPr eaLnBrk="1" hangingPunct="1">
              <a:spcBef>
                <a:spcPct val="20000"/>
              </a:spcBef>
              <a:tabLst>
                <a:tab pos="1828800" algn="r"/>
                <a:tab pos="1947863" algn="l"/>
              </a:tabLst>
            </a:pPr>
            <a:r>
              <a:rPr lang="en-US" sz="2200">
                <a:solidFill>
                  <a:srgbClr val="0004FF"/>
                </a:solidFill>
              </a:rPr>
              <a:t>	11.03	Montana</a:t>
            </a:r>
          </a:p>
          <a:p>
            <a:pPr eaLnBrk="1" hangingPunct="1">
              <a:spcBef>
                <a:spcPct val="20000"/>
              </a:spcBef>
              <a:tabLst>
                <a:tab pos="1828800" algn="r"/>
                <a:tab pos="1947863" algn="l"/>
              </a:tabLst>
            </a:pPr>
            <a:r>
              <a:rPr lang="en-US" sz="2200">
                <a:solidFill>
                  <a:srgbClr val="0004FF"/>
                </a:solidFill>
              </a:rPr>
              <a:t>	10.61	Alabama</a:t>
            </a:r>
          </a:p>
          <a:p>
            <a:pPr eaLnBrk="1" hangingPunct="1">
              <a:spcBef>
                <a:spcPct val="20000"/>
              </a:spcBef>
              <a:tabLst>
                <a:tab pos="1828800" algn="r"/>
                <a:tab pos="1947863" algn="l"/>
              </a:tabLst>
            </a:pPr>
            <a:r>
              <a:rPr lang="en-US" sz="2200">
                <a:solidFill>
                  <a:srgbClr val="0004FF"/>
                </a:solidFill>
              </a:rPr>
              <a:t>	10.46	Alaska</a:t>
            </a:r>
          </a:p>
          <a:p>
            <a:pPr eaLnBrk="1" hangingPunct="1">
              <a:spcBef>
                <a:spcPct val="20000"/>
              </a:spcBef>
              <a:tabLst>
                <a:tab pos="1828800" algn="r"/>
                <a:tab pos="1947863" algn="l"/>
              </a:tabLst>
            </a:pPr>
            <a:r>
              <a:rPr lang="en-US" sz="2200">
                <a:solidFill>
                  <a:srgbClr val="0004FF"/>
                </a:solidFill>
              </a:rPr>
              <a:t>	10.21	Oklahoma</a:t>
            </a:r>
          </a:p>
          <a:p>
            <a:pPr eaLnBrk="1" hangingPunct="1">
              <a:spcBef>
                <a:spcPct val="20000"/>
              </a:spcBef>
              <a:tabLst>
                <a:tab pos="1828800" algn="r"/>
                <a:tab pos="1947863" algn="l"/>
              </a:tabLst>
            </a:pPr>
            <a:r>
              <a:rPr lang="en-US" sz="2200">
                <a:solidFill>
                  <a:srgbClr val="0004FF"/>
                </a:solidFill>
              </a:rPr>
              <a:t>	10.15	Nebraska</a:t>
            </a:r>
          </a:p>
          <a:p>
            <a:pPr eaLnBrk="1" hangingPunct="1">
              <a:spcBef>
                <a:spcPct val="20000"/>
              </a:spcBef>
              <a:tabLst>
                <a:tab pos="1828800" algn="r"/>
                <a:tab pos="1947863" algn="l"/>
              </a:tabLst>
            </a:pPr>
            <a:r>
              <a:rPr lang="en-US" sz="2200">
                <a:solidFill>
                  <a:srgbClr val="0004FF"/>
                </a:solidFill>
              </a:rPr>
              <a:t>	10.12	</a:t>
            </a:r>
            <a:r>
              <a:rPr lang="en-US" sz="2200" b="1">
                <a:solidFill>
                  <a:srgbClr val="0004FF"/>
                </a:solidFill>
              </a:rPr>
              <a:t>United States</a:t>
            </a:r>
          </a:p>
          <a:p>
            <a:pPr eaLnBrk="1" hangingPunct="1">
              <a:spcBef>
                <a:spcPct val="20000"/>
              </a:spcBef>
              <a:tabLst>
                <a:tab pos="1828800" algn="r"/>
                <a:tab pos="1947863" algn="l"/>
              </a:tabLst>
            </a:pPr>
            <a:r>
              <a:rPr lang="en-US" sz="2200">
                <a:solidFill>
                  <a:srgbClr val="0004FF"/>
                </a:solidFill>
              </a:rPr>
              <a:t>	9.82	Kansas</a:t>
            </a:r>
          </a:p>
          <a:p>
            <a:pPr eaLnBrk="1" hangingPunct="1">
              <a:spcBef>
                <a:spcPct val="20000"/>
              </a:spcBef>
              <a:tabLst>
                <a:tab pos="1828800" algn="r"/>
                <a:tab pos="1947863" algn="l"/>
              </a:tabLst>
            </a:pPr>
            <a:r>
              <a:rPr lang="en-US" sz="2200">
                <a:solidFill>
                  <a:srgbClr val="0004FF"/>
                </a:solidFill>
              </a:rPr>
              <a:t>	9.79	Iowa</a:t>
            </a:r>
          </a:p>
          <a:p>
            <a:pPr eaLnBrk="1" hangingPunct="1">
              <a:spcBef>
                <a:spcPct val="20000"/>
              </a:spcBef>
              <a:tabLst>
                <a:tab pos="1828800" algn="r"/>
                <a:tab pos="1947863" algn="l"/>
              </a:tabLst>
            </a:pPr>
            <a:r>
              <a:rPr lang="en-US" sz="2200">
                <a:solidFill>
                  <a:srgbClr val="0004FF"/>
                </a:solidFill>
              </a:rPr>
              <a:t>	9.71	California</a:t>
            </a:r>
          </a:p>
          <a:p>
            <a:pPr eaLnBrk="1" hangingPunct="1">
              <a:spcBef>
                <a:spcPct val="20000"/>
              </a:spcBef>
              <a:tabLst>
                <a:tab pos="1828800" algn="r"/>
                <a:tab pos="1947863" algn="l"/>
              </a:tabLst>
            </a:pPr>
            <a:r>
              <a:rPr lang="en-US" sz="2200">
                <a:solidFill>
                  <a:srgbClr val="0004FF"/>
                </a:solidFill>
              </a:rPr>
              <a:t>	9.44	North Carolina</a:t>
            </a:r>
          </a:p>
          <a:p>
            <a:pPr eaLnBrk="1" hangingPunct="1">
              <a:spcBef>
                <a:spcPct val="20000"/>
              </a:spcBef>
              <a:tabLst>
                <a:tab pos="1828800" algn="r"/>
                <a:tab pos="1947863" algn="l"/>
              </a:tabLst>
            </a:pPr>
            <a:r>
              <a:rPr lang="en-US" sz="2200">
                <a:solidFill>
                  <a:srgbClr val="0004FF"/>
                </a:solidFill>
              </a:rPr>
              <a:t>	9.17	North Dakota</a:t>
            </a:r>
          </a:p>
          <a:p>
            <a:pPr eaLnBrk="1" hangingPunct="1">
              <a:spcBef>
                <a:spcPct val="20000"/>
              </a:spcBef>
              <a:tabLst>
                <a:tab pos="1828800" algn="r"/>
                <a:tab pos="1947863" algn="l"/>
              </a:tabLst>
            </a:pPr>
            <a:r>
              <a:rPr lang="en-US" sz="2200">
                <a:solidFill>
                  <a:srgbClr val="0004FF"/>
                </a:solidFill>
              </a:rPr>
              <a:t>	9.15	Maryland</a:t>
            </a:r>
          </a:p>
          <a:p>
            <a:pPr eaLnBrk="1" hangingPunct="1">
              <a:spcBef>
                <a:spcPct val="20000"/>
              </a:spcBef>
              <a:tabLst>
                <a:tab pos="1828800" algn="r"/>
                <a:tab pos="1947863" algn="l"/>
              </a:tabLst>
            </a:pPr>
            <a:r>
              <a:rPr lang="en-US" sz="2200">
                <a:solidFill>
                  <a:srgbClr val="0004FF"/>
                </a:solidFill>
              </a:rPr>
              <a:t>	9.06	Oregon</a:t>
            </a:r>
          </a:p>
          <a:p>
            <a:pPr eaLnBrk="1" hangingPunct="1">
              <a:spcBef>
                <a:spcPct val="20000"/>
              </a:spcBef>
              <a:tabLst>
                <a:tab pos="1828800" algn="r"/>
                <a:tab pos="1947863" algn="l"/>
              </a:tabLst>
            </a:pPr>
            <a:r>
              <a:rPr lang="en-US" sz="2200">
                <a:solidFill>
                  <a:srgbClr val="0004FF"/>
                </a:solidFill>
              </a:rPr>
              <a:t>	9.03	Washington</a:t>
            </a:r>
          </a:p>
          <a:p>
            <a:pPr eaLnBrk="1" hangingPunct="1">
              <a:spcBef>
                <a:spcPct val="20000"/>
              </a:spcBef>
              <a:tabLst>
                <a:tab pos="1828800" algn="r"/>
                <a:tab pos="1947863" algn="l"/>
              </a:tabLst>
            </a:pPr>
            <a:r>
              <a:rPr lang="en-US" sz="2200">
                <a:solidFill>
                  <a:srgbClr val="0004FF"/>
                </a:solidFill>
              </a:rPr>
              <a:t>	8.89	South Dakota</a:t>
            </a:r>
          </a:p>
          <a:p>
            <a:pPr eaLnBrk="1" hangingPunct="1">
              <a:spcBef>
                <a:spcPct val="20000"/>
              </a:spcBef>
              <a:tabLst>
                <a:tab pos="1828800" algn="r"/>
                <a:tab pos="1947863" algn="l"/>
              </a:tabLst>
            </a:pPr>
            <a:r>
              <a:rPr lang="en-US" sz="2200">
                <a:solidFill>
                  <a:srgbClr val="0004FF"/>
                </a:solidFill>
              </a:rPr>
              <a:t>	8.78	New Hampshire</a:t>
            </a:r>
          </a:p>
          <a:p>
            <a:pPr eaLnBrk="1" hangingPunct="1">
              <a:spcBef>
                <a:spcPct val="20000"/>
              </a:spcBef>
              <a:tabLst>
                <a:tab pos="1828800" algn="r"/>
                <a:tab pos="1947863" algn="l"/>
              </a:tabLst>
            </a:pPr>
            <a:r>
              <a:rPr lang="en-US" sz="2200">
                <a:solidFill>
                  <a:srgbClr val="0004FF"/>
                </a:solidFill>
              </a:rPr>
              <a:t>	8.66	Illinois</a:t>
            </a:r>
          </a:p>
          <a:p>
            <a:pPr eaLnBrk="1" hangingPunct="1">
              <a:spcBef>
                <a:spcPct val="20000"/>
              </a:spcBef>
              <a:tabLst>
                <a:tab pos="1828800" algn="r"/>
                <a:tab pos="1947863" algn="l"/>
              </a:tabLst>
            </a:pPr>
            <a:r>
              <a:rPr lang="en-US" sz="2200">
                <a:solidFill>
                  <a:srgbClr val="0004FF"/>
                </a:solidFill>
              </a:rPr>
              <a:t>	8.65	Wyoming</a:t>
            </a:r>
          </a:p>
          <a:p>
            <a:pPr eaLnBrk="1" hangingPunct="1">
              <a:spcBef>
                <a:spcPct val="20000"/>
              </a:spcBef>
              <a:tabLst>
                <a:tab pos="1828800" algn="r"/>
                <a:tab pos="1947863" algn="l"/>
              </a:tabLst>
            </a:pPr>
            <a:r>
              <a:rPr lang="en-US" sz="2200">
                <a:solidFill>
                  <a:srgbClr val="0004FF"/>
                </a:solidFill>
              </a:rPr>
              <a:t>	8.60	Indiana</a:t>
            </a:r>
          </a:p>
          <a:p>
            <a:pPr eaLnBrk="1" hangingPunct="1">
              <a:spcBef>
                <a:spcPct val="20000"/>
              </a:spcBef>
              <a:tabLst>
                <a:tab pos="1828800" algn="r"/>
                <a:tab pos="1947863" algn="l"/>
              </a:tabLst>
            </a:pPr>
            <a:r>
              <a:rPr lang="en-US" sz="2200">
                <a:solidFill>
                  <a:srgbClr val="0004FF"/>
                </a:solidFill>
              </a:rPr>
              <a:t>	8.51	Vermont</a:t>
            </a:r>
          </a:p>
          <a:p>
            <a:pPr eaLnBrk="1" hangingPunct="1">
              <a:spcBef>
                <a:spcPct val="20000"/>
              </a:spcBef>
              <a:tabLst>
                <a:tab pos="1828800" algn="r"/>
                <a:tab pos="1947863" algn="l"/>
              </a:tabLst>
            </a:pPr>
            <a:r>
              <a:rPr lang="en-US" sz="2200">
                <a:solidFill>
                  <a:srgbClr val="0004FF"/>
                </a:solidFill>
              </a:rPr>
              <a:t>	8.20	New Mexico</a:t>
            </a:r>
          </a:p>
          <a:p>
            <a:pPr eaLnBrk="1" hangingPunct="1">
              <a:spcBef>
                <a:spcPct val="20000"/>
              </a:spcBef>
              <a:tabLst>
                <a:tab pos="1828800" algn="r"/>
                <a:tab pos="1947863" algn="l"/>
              </a:tabLst>
            </a:pPr>
            <a:r>
              <a:rPr lang="en-US" sz="2200">
                <a:solidFill>
                  <a:srgbClr val="0004FF"/>
                </a:solidFill>
              </a:rPr>
              <a:t>	8.01	Louisiana</a:t>
            </a:r>
          </a:p>
          <a:p>
            <a:pPr eaLnBrk="1" hangingPunct="1">
              <a:spcBef>
                <a:spcPct val="20000"/>
              </a:spcBef>
              <a:tabLst>
                <a:tab pos="1828800" algn="r"/>
                <a:tab pos="1947863" algn="l"/>
              </a:tabLst>
            </a:pPr>
            <a:r>
              <a:rPr lang="en-US" sz="2200">
                <a:solidFill>
                  <a:srgbClr val="0004FF"/>
                </a:solidFill>
              </a:rPr>
              <a:t>	7.81	South Carolina</a:t>
            </a:r>
          </a:p>
          <a:p>
            <a:pPr eaLnBrk="1" hangingPunct="1">
              <a:spcBef>
                <a:spcPct val="20000"/>
              </a:spcBef>
              <a:tabLst>
                <a:tab pos="1828800" algn="r"/>
                <a:tab pos="1947863" algn="l"/>
              </a:tabLst>
            </a:pPr>
            <a:r>
              <a:rPr lang="en-US" sz="2200">
                <a:solidFill>
                  <a:srgbClr val="0004FF"/>
                </a:solidFill>
              </a:rPr>
              <a:t>	7.79	Rhode Island</a:t>
            </a:r>
          </a:p>
          <a:p>
            <a:pPr eaLnBrk="1" hangingPunct="1">
              <a:spcBef>
                <a:spcPct val="20000"/>
              </a:spcBef>
              <a:tabLst>
                <a:tab pos="1828800" algn="r"/>
                <a:tab pos="1947863" algn="l"/>
              </a:tabLst>
            </a:pPr>
            <a:r>
              <a:rPr lang="en-US" sz="2200">
                <a:solidFill>
                  <a:srgbClr val="0004FF"/>
                </a:solidFill>
              </a:rPr>
              <a:t>	7.58	Delaware</a:t>
            </a:r>
          </a:p>
          <a:p>
            <a:pPr eaLnBrk="1" hangingPunct="1">
              <a:spcBef>
                <a:spcPct val="20000"/>
              </a:spcBef>
              <a:tabLst>
                <a:tab pos="1828800" algn="r"/>
                <a:tab pos="1947863" algn="l"/>
              </a:tabLst>
            </a:pPr>
            <a:r>
              <a:rPr lang="en-US" sz="2200">
                <a:solidFill>
                  <a:srgbClr val="0004FF"/>
                </a:solidFill>
              </a:rPr>
              <a:t>	7.45	Kentucky</a:t>
            </a:r>
          </a:p>
          <a:p>
            <a:pPr eaLnBrk="1" hangingPunct="1">
              <a:spcBef>
                <a:spcPct val="20000"/>
              </a:spcBef>
              <a:tabLst>
                <a:tab pos="1828800" algn="r"/>
                <a:tab pos="1947863" algn="l"/>
              </a:tabLst>
            </a:pPr>
            <a:r>
              <a:rPr lang="en-US" sz="2200">
                <a:solidFill>
                  <a:srgbClr val="0004FF"/>
                </a:solidFill>
              </a:rPr>
              <a:t>	7.12	Hawaii</a:t>
            </a:r>
          </a:p>
          <a:p>
            <a:pPr eaLnBrk="1" hangingPunct="1">
              <a:spcBef>
                <a:spcPct val="20000"/>
              </a:spcBef>
              <a:tabLst>
                <a:tab pos="1828800" algn="r"/>
                <a:tab pos="1947863" algn="l"/>
              </a:tabLst>
            </a:pPr>
            <a:r>
              <a:rPr lang="en-US" sz="2200">
                <a:solidFill>
                  <a:srgbClr val="0004FF"/>
                </a:solidFill>
              </a:rPr>
              <a:t>	6.98	Arkansas</a:t>
            </a:r>
          </a:p>
          <a:p>
            <a:pPr eaLnBrk="1" hangingPunct="1">
              <a:spcBef>
                <a:spcPct val="20000"/>
              </a:spcBef>
              <a:tabLst>
                <a:tab pos="1828800" algn="r"/>
                <a:tab pos="1947863" algn="l"/>
              </a:tabLst>
            </a:pPr>
            <a:r>
              <a:rPr lang="en-US" sz="2200">
                <a:solidFill>
                  <a:srgbClr val="0004FF"/>
                </a:solidFill>
              </a:rPr>
              <a:t>	6.94	Nevada</a:t>
            </a:r>
          </a:p>
          <a:p>
            <a:pPr eaLnBrk="1" hangingPunct="1">
              <a:spcBef>
                <a:spcPct val="20000"/>
              </a:spcBef>
              <a:tabLst>
                <a:tab pos="1828800" algn="r"/>
                <a:tab pos="1947863" algn="l"/>
              </a:tabLst>
            </a:pPr>
            <a:r>
              <a:rPr lang="en-US" sz="2200">
                <a:solidFill>
                  <a:srgbClr val="0004FF"/>
                </a:solidFill>
              </a:rPr>
              <a:t>	6.91	D.C.</a:t>
            </a:r>
          </a:p>
          <a:p>
            <a:pPr eaLnBrk="1" hangingPunct="1">
              <a:spcBef>
                <a:spcPct val="20000"/>
              </a:spcBef>
              <a:tabLst>
                <a:tab pos="1828800" algn="r"/>
                <a:tab pos="1947863" algn="l"/>
              </a:tabLst>
            </a:pPr>
            <a:r>
              <a:rPr lang="en-US" sz="2200">
                <a:solidFill>
                  <a:srgbClr val="0004FF"/>
                </a:solidFill>
              </a:rPr>
              <a:t>	6.59	Minnesota</a:t>
            </a:r>
          </a:p>
          <a:p>
            <a:pPr eaLnBrk="1" hangingPunct="1">
              <a:spcBef>
                <a:spcPct val="20000"/>
              </a:spcBef>
              <a:tabLst>
                <a:tab pos="1828800" algn="r"/>
                <a:tab pos="1947863" algn="l"/>
              </a:tabLst>
            </a:pPr>
            <a:r>
              <a:rPr lang="en-US" sz="2200">
                <a:solidFill>
                  <a:srgbClr val="0004FF"/>
                </a:solidFill>
              </a:rPr>
              <a:t>	6.53	Colorado</a:t>
            </a:r>
          </a:p>
          <a:p>
            <a:pPr eaLnBrk="1" hangingPunct="1">
              <a:spcBef>
                <a:spcPct val="20000"/>
              </a:spcBef>
              <a:tabLst>
                <a:tab pos="1828800" algn="r"/>
                <a:tab pos="1947863" algn="l"/>
              </a:tabLst>
            </a:pPr>
            <a:r>
              <a:rPr lang="en-US" sz="2200">
                <a:solidFill>
                  <a:srgbClr val="0004FF"/>
                </a:solidFill>
              </a:rPr>
              <a:t>	5.66	Tennessee</a:t>
            </a:r>
          </a:p>
          <a:p>
            <a:pPr eaLnBrk="1" hangingPunct="1">
              <a:spcBef>
                <a:spcPct val="20000"/>
              </a:spcBef>
              <a:tabLst>
                <a:tab pos="1828800" algn="r"/>
                <a:tab pos="1947863" algn="l"/>
              </a:tabLst>
            </a:pPr>
            <a:r>
              <a:rPr lang="en-US" sz="2200">
                <a:solidFill>
                  <a:srgbClr val="0004FF"/>
                </a:solidFill>
              </a:rPr>
              <a:t>	5.65	Michigan</a:t>
            </a:r>
          </a:p>
          <a:p>
            <a:pPr eaLnBrk="1" hangingPunct="1">
              <a:spcBef>
                <a:spcPct val="20000"/>
              </a:spcBef>
              <a:tabLst>
                <a:tab pos="1828800" algn="r"/>
                <a:tab pos="1947863" algn="l"/>
              </a:tabLst>
            </a:pPr>
            <a:r>
              <a:rPr lang="en-US" sz="2200">
                <a:solidFill>
                  <a:srgbClr val="0004FF"/>
                </a:solidFill>
              </a:rPr>
              <a:t>	5.55	Arizona</a:t>
            </a:r>
          </a:p>
          <a:p>
            <a:pPr eaLnBrk="1" hangingPunct="1">
              <a:spcBef>
                <a:spcPct val="20000"/>
              </a:spcBef>
              <a:tabLst>
                <a:tab pos="1828800" algn="r"/>
                <a:tab pos="1947863" algn="l"/>
              </a:tabLst>
            </a:pPr>
            <a:r>
              <a:rPr lang="en-US" sz="2200">
                <a:solidFill>
                  <a:srgbClr val="0004FF"/>
                </a:solidFill>
              </a:rPr>
              <a:t>	5.31	Puerto Rico</a:t>
            </a:r>
          </a:p>
          <a:p>
            <a:pPr eaLnBrk="1" hangingPunct="1">
              <a:spcBef>
                <a:spcPct val="20000"/>
              </a:spcBef>
              <a:tabLst>
                <a:tab pos="1828800" algn="r"/>
                <a:tab pos="1947863" algn="l"/>
              </a:tabLst>
            </a:pPr>
            <a:r>
              <a:rPr lang="en-US" sz="2200">
                <a:solidFill>
                  <a:srgbClr val="0004FF"/>
                </a:solidFill>
              </a:rPr>
              <a:t>	5.15	Florida</a:t>
            </a:r>
          </a:p>
          <a:p>
            <a:pPr eaLnBrk="1" hangingPunct="1">
              <a:spcBef>
                <a:spcPct val="20000"/>
              </a:spcBef>
              <a:tabLst>
                <a:tab pos="1828800" algn="r"/>
                <a:tab pos="1947863" algn="l"/>
              </a:tabLst>
            </a:pPr>
            <a:r>
              <a:rPr lang="en-US" sz="2200">
                <a:solidFill>
                  <a:srgbClr val="0004FF"/>
                </a:solidFill>
              </a:rPr>
              <a:t>	4.56	Connecticut</a:t>
            </a:r>
          </a:p>
          <a:p>
            <a:pPr eaLnBrk="1" hangingPunct="1">
              <a:spcBef>
                <a:spcPct val="20000"/>
              </a:spcBef>
              <a:tabLst>
                <a:tab pos="1828800" algn="r"/>
                <a:tab pos="1947863" algn="l"/>
              </a:tabLst>
            </a:pPr>
            <a:r>
              <a:rPr lang="en-US" sz="2200">
                <a:solidFill>
                  <a:srgbClr val="0004FF"/>
                </a:solidFill>
              </a:rPr>
              <a:t>	4.35	Ohio</a:t>
            </a:r>
          </a:p>
          <a:p>
            <a:pPr eaLnBrk="1" hangingPunct="1">
              <a:spcBef>
                <a:spcPct val="20000"/>
              </a:spcBef>
              <a:tabLst>
                <a:tab pos="1828800" algn="r"/>
                <a:tab pos="1947863" algn="l"/>
              </a:tabLst>
            </a:pPr>
            <a:r>
              <a:rPr lang="en-US" sz="2200">
                <a:solidFill>
                  <a:srgbClr val="0004FF"/>
                </a:solidFill>
              </a:rPr>
              <a:t>	3.27	West Virginia</a:t>
            </a:r>
          </a:p>
          <a:p>
            <a:pPr eaLnBrk="1" hangingPunct="1">
              <a:spcBef>
                <a:spcPct val="20000"/>
              </a:spcBef>
              <a:tabLst>
                <a:tab pos="1828800" algn="r"/>
                <a:tab pos="1947863" algn="l"/>
              </a:tabLst>
            </a:pPr>
            <a:r>
              <a:rPr lang="en-US" sz="2200">
                <a:solidFill>
                  <a:srgbClr val="0004FF"/>
                </a:solidFill>
              </a:rPr>
              <a:t>	3.22	Missouri</a:t>
            </a:r>
          </a:p>
          <a:p>
            <a:pPr eaLnBrk="1" hangingPunct="1">
              <a:spcBef>
                <a:spcPct val="20000"/>
              </a:spcBef>
              <a:tabLst>
                <a:tab pos="1828800" algn="r"/>
                <a:tab pos="1947863" algn="l"/>
              </a:tabLst>
            </a:pPr>
            <a:r>
              <a:rPr lang="en-US" sz="2200">
                <a:solidFill>
                  <a:srgbClr val="0004FF"/>
                </a:solidFill>
              </a:rPr>
              <a:t>	3.20	Massachusetts</a:t>
            </a:r>
          </a:p>
          <a:p>
            <a:pPr eaLnBrk="1" hangingPunct="1">
              <a:spcBef>
                <a:spcPct val="20000"/>
              </a:spcBef>
              <a:tabLst>
                <a:tab pos="1828800" algn="r"/>
                <a:tab pos="1947863" algn="l"/>
              </a:tabLst>
            </a:pPr>
            <a:r>
              <a:rPr lang="en-US" sz="2200">
                <a:solidFill>
                  <a:srgbClr val="0004FF"/>
                </a:solidFill>
              </a:rPr>
              <a:t>	3.04	New York</a:t>
            </a:r>
          </a:p>
          <a:p>
            <a:pPr eaLnBrk="1" hangingPunct="1">
              <a:spcBef>
                <a:spcPct val="20000"/>
              </a:spcBef>
              <a:tabLst>
                <a:tab pos="1828800" algn="r"/>
                <a:tab pos="1947863" algn="l"/>
              </a:tabLst>
            </a:pPr>
            <a:r>
              <a:rPr lang="en-US" sz="2200">
                <a:solidFill>
                  <a:srgbClr val="0004FF"/>
                </a:solidFill>
              </a:rPr>
              <a:t>	2.75	New Jersey</a:t>
            </a:r>
          </a:p>
          <a:p>
            <a:pPr eaLnBrk="1" hangingPunct="1">
              <a:spcBef>
                <a:spcPct val="20000"/>
              </a:spcBef>
              <a:tabLst>
                <a:tab pos="1828800" algn="r"/>
                <a:tab pos="1947863" algn="l"/>
              </a:tabLst>
            </a:pPr>
            <a:r>
              <a:rPr lang="en-US" sz="2200">
                <a:solidFill>
                  <a:srgbClr val="0004FF"/>
                </a:solidFill>
              </a:rPr>
              <a:t>	2.72	Wisconsin</a:t>
            </a:r>
          </a:p>
          <a:p>
            <a:pPr eaLnBrk="1" hangingPunct="1">
              <a:spcBef>
                <a:spcPct val="20000"/>
              </a:spcBef>
              <a:tabLst>
                <a:tab pos="1828800" algn="r"/>
                <a:tab pos="1947863" algn="l"/>
              </a:tabLst>
            </a:pPr>
            <a:r>
              <a:rPr lang="en-US" sz="2200">
                <a:solidFill>
                  <a:srgbClr val="0004FF"/>
                </a:solidFill>
              </a:rPr>
              <a:t>	2.34	Pennsylvania</a:t>
            </a:r>
          </a:p>
          <a:p>
            <a:pPr eaLnBrk="1" hangingPunct="1">
              <a:spcBef>
                <a:spcPct val="20000"/>
              </a:spcBef>
              <a:tabLst>
                <a:tab pos="1828800" algn="r"/>
                <a:tab pos="1947863" algn="l"/>
              </a:tabLst>
            </a:pPr>
            <a:r>
              <a:rPr lang="en-US" sz="2200">
                <a:solidFill>
                  <a:srgbClr val="0004FF"/>
                </a:solidFill>
              </a:rPr>
              <a:t>	2.13	Maine</a:t>
            </a:r>
          </a:p>
        </p:txBody>
      </p:sp>
    </p:spTree>
  </p:cSld>
  <p:clrMapOvr>
    <a:masterClrMapping/>
  </p:clrMapOvr>
  <p:transition spd="med">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3969" name="Picture 2" descr="H:\scanned\2-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515938"/>
            <a:ext cx="8839200" cy="5732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6017" name="Picture 2" descr="H:\scanned\3-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41350"/>
            <a:ext cx="9144000" cy="568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88065" name="Picture 2" descr="H:\scanned\wallstree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563" y="0"/>
            <a:ext cx="80168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a:spLocks noChangeArrowheads="1"/>
          </p:cNvSpPr>
          <p:nvPr/>
        </p:nvSpPr>
        <p:spPr bwMode="auto">
          <a:xfrm>
            <a:off x="555625" y="1676400"/>
            <a:ext cx="7620000" cy="4456113"/>
          </a:xfrm>
          <a:prstGeom prst="rect">
            <a:avLst/>
          </a:prstGeom>
          <a:gradFill rotWithShape="1">
            <a:gsLst>
              <a:gs pos="0">
                <a:srgbClr val="F0FFFF"/>
              </a:gs>
              <a:gs pos="64999">
                <a:srgbClr val="DDFEFF"/>
              </a:gs>
              <a:gs pos="100000">
                <a:srgbClr val="CFFFFF"/>
              </a:gs>
            </a:gsLst>
            <a:lin ang="5400000" scaled="1"/>
          </a:gradFill>
          <a:ln w="9525">
            <a:solidFill>
              <a:srgbClr val="B6DCDF"/>
            </a:solidFill>
            <a:miter lim="800000"/>
            <a:headEnd/>
            <a:tailEnd/>
          </a:ln>
          <a:effectLst>
            <a:outerShdw blurRad="40000" dist="20000" dir="5400000" rotWithShape="0">
              <a:srgbClr val="000000">
                <a:alpha val="37999"/>
              </a:srgbClr>
            </a:outerShdw>
          </a:effectLst>
        </p:spPr>
        <p:txBody>
          <a:bodyPr>
            <a:spAutoFit/>
          </a:bodyPr>
          <a:lstStyle/>
          <a:p>
            <a:pPr>
              <a:lnSpc>
                <a:spcPct val="150000"/>
              </a:lnSpc>
              <a:defRPr/>
            </a:pPr>
            <a:r>
              <a:rPr lang="en-US" dirty="0">
                <a:solidFill>
                  <a:schemeClr val="dk1"/>
                </a:solidFill>
                <a:latin typeface="+mn-lt"/>
                <a:ea typeface="+mn-ea"/>
                <a:cs typeface="+mn-cs"/>
              </a:rPr>
              <a:t>1. Registered Nurses</a:t>
            </a:r>
          </a:p>
          <a:p>
            <a:pPr>
              <a:lnSpc>
                <a:spcPct val="150000"/>
              </a:lnSpc>
              <a:defRPr/>
            </a:pPr>
            <a:r>
              <a:rPr lang="en-US" dirty="0">
                <a:solidFill>
                  <a:schemeClr val="dk1"/>
                </a:solidFill>
                <a:latin typeface="+mn-lt"/>
                <a:ea typeface="+mn-ea"/>
                <a:cs typeface="+mn-cs"/>
              </a:rPr>
              <a:t>2. Automotive Service Technicians and Mechanics</a:t>
            </a:r>
          </a:p>
          <a:p>
            <a:pPr>
              <a:lnSpc>
                <a:spcPct val="150000"/>
              </a:lnSpc>
              <a:defRPr/>
            </a:pPr>
            <a:r>
              <a:rPr lang="en-US" dirty="0">
                <a:solidFill>
                  <a:schemeClr val="dk1"/>
                </a:solidFill>
                <a:latin typeface="+mn-lt"/>
                <a:ea typeface="+mn-ea"/>
                <a:cs typeface="+mn-cs"/>
              </a:rPr>
              <a:t>3. Carpenters</a:t>
            </a:r>
          </a:p>
          <a:p>
            <a:pPr>
              <a:lnSpc>
                <a:spcPct val="150000"/>
              </a:lnSpc>
              <a:defRPr/>
            </a:pPr>
            <a:r>
              <a:rPr lang="en-US" dirty="0">
                <a:solidFill>
                  <a:schemeClr val="dk1"/>
                </a:solidFill>
                <a:latin typeface="+mn-lt"/>
                <a:ea typeface="+mn-ea"/>
                <a:cs typeface="+mn-cs"/>
              </a:rPr>
              <a:t>4. Electricians</a:t>
            </a:r>
          </a:p>
          <a:p>
            <a:pPr>
              <a:lnSpc>
                <a:spcPct val="150000"/>
              </a:lnSpc>
              <a:defRPr/>
            </a:pPr>
            <a:r>
              <a:rPr lang="en-US" dirty="0">
                <a:solidFill>
                  <a:schemeClr val="dk1"/>
                </a:solidFill>
                <a:latin typeface="+mn-lt"/>
                <a:ea typeface="+mn-ea"/>
                <a:cs typeface="+mn-cs"/>
              </a:rPr>
              <a:t>5. Computer Systems Analysts</a:t>
            </a:r>
          </a:p>
          <a:p>
            <a:pPr>
              <a:lnSpc>
                <a:spcPct val="150000"/>
              </a:lnSpc>
              <a:defRPr/>
            </a:pPr>
            <a:r>
              <a:rPr lang="en-US" dirty="0">
                <a:solidFill>
                  <a:schemeClr val="dk1"/>
                </a:solidFill>
                <a:latin typeface="+mn-lt"/>
                <a:ea typeface="+mn-ea"/>
                <a:cs typeface="+mn-cs"/>
              </a:rPr>
              <a:t>6. Machinists</a:t>
            </a:r>
          </a:p>
          <a:p>
            <a:pPr>
              <a:lnSpc>
                <a:spcPct val="150000"/>
              </a:lnSpc>
              <a:defRPr/>
            </a:pPr>
            <a:r>
              <a:rPr lang="en-US" dirty="0">
                <a:solidFill>
                  <a:schemeClr val="dk1"/>
                </a:solidFill>
                <a:latin typeface="+mn-lt"/>
                <a:ea typeface="+mn-ea"/>
                <a:cs typeface="+mn-cs"/>
              </a:rPr>
              <a:t>7. Plumbers, Pipefitters, Steamfitters</a:t>
            </a:r>
          </a:p>
          <a:p>
            <a:pPr>
              <a:lnSpc>
                <a:spcPct val="150000"/>
              </a:lnSpc>
              <a:defRPr/>
            </a:pPr>
            <a:r>
              <a:rPr lang="en-US" dirty="0">
                <a:solidFill>
                  <a:schemeClr val="dk1"/>
                </a:solidFill>
                <a:latin typeface="+mn-lt"/>
                <a:ea typeface="+mn-ea"/>
                <a:cs typeface="+mn-cs"/>
              </a:rPr>
              <a:t>8. Welders, Cutters, </a:t>
            </a:r>
            <a:r>
              <a:rPr lang="en-US" dirty="0" err="1">
                <a:solidFill>
                  <a:schemeClr val="dk1"/>
                </a:solidFill>
                <a:latin typeface="+mn-lt"/>
                <a:ea typeface="+mn-ea"/>
                <a:cs typeface="+mn-cs"/>
              </a:rPr>
              <a:t>Solderers</a:t>
            </a:r>
            <a:r>
              <a:rPr lang="en-US" dirty="0">
                <a:solidFill>
                  <a:schemeClr val="dk1"/>
                </a:solidFill>
                <a:latin typeface="+mn-lt"/>
                <a:ea typeface="+mn-ea"/>
                <a:cs typeface="+mn-cs"/>
              </a:rPr>
              <a:t> and </a:t>
            </a:r>
            <a:r>
              <a:rPr lang="en-US" dirty="0" err="1">
                <a:solidFill>
                  <a:schemeClr val="dk1"/>
                </a:solidFill>
                <a:latin typeface="+mn-lt"/>
                <a:ea typeface="+mn-ea"/>
                <a:cs typeface="+mn-cs"/>
              </a:rPr>
              <a:t>Brazers</a:t>
            </a:r>
            <a:endParaRPr lang="en-US" dirty="0">
              <a:solidFill>
                <a:schemeClr val="dk1"/>
              </a:solidFill>
              <a:latin typeface="+mn-lt"/>
              <a:ea typeface="+mn-ea"/>
              <a:cs typeface="+mn-cs"/>
            </a:endParaRPr>
          </a:p>
        </p:txBody>
      </p:sp>
    </p:spTree>
  </p:cSld>
  <p:clrMapOvr>
    <a:masterClrMapping/>
  </p:clrMapOvr>
  <p:transition spd="med">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Shot-2014-02-28-at-3.13.33-PM.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611" y="-21485"/>
            <a:ext cx="9131389" cy="7771550"/>
          </a:xfrm>
          <a:prstGeom prst="rect">
            <a:avLst/>
          </a:prstGeom>
        </p:spPr>
      </p:pic>
    </p:spTree>
    <p:extLst>
      <p:ext uri="{BB962C8B-B14F-4D97-AF65-F5344CB8AC3E}">
        <p14:creationId xmlns:p14="http://schemas.microsoft.com/office/powerpoint/2010/main" val="4214444531"/>
      </p:ext>
    </p:extLst>
  </p:cSld>
  <p:clrMapOvr>
    <a:masterClrMapping/>
  </p:clrMapOvr>
  <p:transition spd="med">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90113" name="Picture 2" descr="C:\Documents and Settings\cdroessler\My Documents\Presentations\NEW\10 hardest to fill jobs\Picture-1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163" y="0"/>
            <a:ext cx="88296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0" y="177800"/>
            <a:ext cx="9144000" cy="584200"/>
          </a:xfrm>
          <a:prstGeom prst="rect">
            <a:avLst/>
          </a:prstGeom>
        </p:spPr>
        <p:txBody>
          <a:bodyPr>
            <a:spAutoFit/>
          </a:bodyPr>
          <a:lstStyle/>
          <a:p>
            <a:pPr algn="ctr">
              <a:defRPr/>
            </a:pPr>
            <a:r>
              <a:rPr lang="en-US" sz="3200" b="1" dirty="0">
                <a:ln>
                  <a:solidFill>
                    <a:srgbClr val="000000"/>
                  </a:solidFill>
                </a:ln>
                <a:solidFill>
                  <a:schemeClr val="bg1"/>
                </a:solidFill>
                <a:effectLst>
                  <a:outerShdw blurRad="38100" dist="38100" dir="2700000" algn="tl">
                    <a:srgbClr val="808080"/>
                  </a:outerShdw>
                </a:effectLst>
                <a:latin typeface="Arial" pitchFamily="-108" charset="0"/>
                <a:ea typeface="Arial" pitchFamily="-108" charset="0"/>
                <a:cs typeface="Arial" pitchFamily="-108" charset="0"/>
              </a:rPr>
              <a:t>10 Hardest to Fill Jobs in America</a:t>
            </a:r>
            <a:endParaRPr lang="en-US" sz="3200" b="1" dirty="0">
              <a:ln>
                <a:solidFill>
                  <a:srgbClr val="000000"/>
                </a:solidFill>
              </a:ln>
              <a:solidFill>
                <a:schemeClr val="bg1"/>
              </a:solidFill>
              <a:effectLst>
                <a:outerShdw blurRad="38100" dist="38100" dir="2700000" algn="tl">
                  <a:srgbClr val="808080"/>
                </a:outerShdw>
              </a:effectLst>
              <a:latin typeface="Arial" pitchFamily="-108" charset="0"/>
              <a:ea typeface="ヒラギノ角ゴ Pro W3" pitchFamily="-108" charset="-128"/>
              <a:cs typeface="+mn-cs"/>
            </a:endParaRPr>
          </a:p>
        </p:txBody>
      </p:sp>
    </p:spTree>
  </p:cSld>
  <p:clrMapOvr>
    <a:masterClrMapping/>
  </p:clrMapOvr>
  <p:transition spd="med">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92161" name="Picture 2" descr="C:\Documents and Settings\cdroessler\My Documents\Presentations\NEW\10 hardest to fill jobs\Picture-1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638" y="0"/>
            <a:ext cx="88487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0" y="177800"/>
            <a:ext cx="9144000" cy="584200"/>
          </a:xfrm>
          <a:prstGeom prst="rect">
            <a:avLst/>
          </a:prstGeom>
        </p:spPr>
        <p:txBody>
          <a:bodyPr>
            <a:spAutoFit/>
          </a:bodyPr>
          <a:lstStyle/>
          <a:p>
            <a:pPr algn="ctr">
              <a:defRPr/>
            </a:pPr>
            <a:r>
              <a:rPr lang="en-US" sz="3200" b="1" dirty="0">
                <a:ln>
                  <a:solidFill>
                    <a:schemeClr val="tx1"/>
                  </a:solidFill>
                </a:ln>
                <a:solidFill>
                  <a:schemeClr val="bg1"/>
                </a:solidFill>
                <a:effectLst>
                  <a:outerShdw blurRad="38100" dist="38100" dir="2700000" algn="tl">
                    <a:srgbClr val="FFFFFF"/>
                  </a:outerShdw>
                </a:effectLst>
                <a:latin typeface="Arial" pitchFamily="-108" charset="0"/>
                <a:ea typeface="Arial" pitchFamily="-108" charset="0"/>
                <a:cs typeface="Arial" pitchFamily="-108" charset="0"/>
              </a:rPr>
              <a:t>10 Hardest to Fill Jobs in America</a:t>
            </a:r>
            <a:endParaRPr lang="en-US" sz="3200" b="1" dirty="0">
              <a:ln>
                <a:solidFill>
                  <a:schemeClr val="tx1"/>
                </a:solidFill>
              </a:ln>
              <a:solidFill>
                <a:schemeClr val="bg1"/>
              </a:solidFill>
              <a:effectLst>
                <a:outerShdw blurRad="38100" dist="38100" dir="2700000" algn="tl">
                  <a:srgbClr val="FFFFFF"/>
                </a:outerShdw>
              </a:effectLst>
              <a:latin typeface="Arial" pitchFamily="-108" charset="0"/>
              <a:ea typeface="ヒラギノ角ゴ Pro W3" pitchFamily="-108" charset="-128"/>
              <a:cs typeface="+mn-cs"/>
            </a:endParaRPr>
          </a:p>
        </p:txBody>
      </p:sp>
    </p:spTree>
  </p:cSld>
  <p:clrMapOvr>
    <a:masterClrMapping/>
  </p:clrMapOvr>
  <p:transition spd="med">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ChangeArrowheads="1"/>
          </p:cNvSpPr>
          <p:nvPr>
            <p:ph type="title" idx="4294967295"/>
          </p:nvPr>
        </p:nvSpPr>
        <p:spPr>
          <a:xfrm>
            <a:off x="0" y="304800"/>
            <a:ext cx="9144000" cy="1143000"/>
          </a:xfrm>
        </p:spPr>
        <p:txBody>
          <a:bodyPr/>
          <a:lstStyle/>
          <a:p>
            <a:pPr>
              <a:defRPr/>
            </a:pPr>
            <a:r>
              <a:rPr lang="en-US" dirty="0" smtClean="0">
                <a:effectLst>
                  <a:outerShdw blurRad="38100" dist="38100" dir="2700000" algn="tl">
                    <a:srgbClr val="DDDDDD"/>
                  </a:outerShdw>
                </a:effectLst>
                <a:latin typeface="Arial" charset="0"/>
                <a:ea typeface="ヒラギノ角ゴ Pro W3" charset="0"/>
                <a:cs typeface="ヒラギノ角ゴ Pro W3" charset="0"/>
              </a:rPr>
              <a:t>NCCCS Mission</a:t>
            </a:r>
            <a:endParaRPr lang="en-US" sz="3000" dirty="0">
              <a:effectLst>
                <a:outerShdw blurRad="38100" dist="38100" dir="2700000" algn="tl">
                  <a:srgbClr val="DDDDDD"/>
                </a:outerShdw>
              </a:effectLst>
              <a:latin typeface="Arial" charset="0"/>
              <a:ea typeface="ヒラギノ角ゴ Pro W3" charset="0"/>
              <a:cs typeface="ヒラギノ角ゴ Pro W3" charset="0"/>
            </a:endParaRPr>
          </a:p>
        </p:txBody>
      </p:sp>
      <p:sp>
        <p:nvSpPr>
          <p:cNvPr id="1649667" name="Rectangle 3"/>
          <p:cNvSpPr>
            <a:spLocks noGrp="1" noChangeArrowheads="1"/>
          </p:cNvSpPr>
          <p:nvPr>
            <p:ph type="body" idx="4294967295"/>
          </p:nvPr>
        </p:nvSpPr>
        <p:spPr>
          <a:xfrm>
            <a:off x="457200" y="1219200"/>
            <a:ext cx="8458200" cy="4114800"/>
          </a:xfrm>
        </p:spPr>
        <p:txBody>
          <a:bodyPr/>
          <a:lstStyle/>
          <a:p>
            <a:pPr marL="0" indent="0">
              <a:buNone/>
            </a:pPr>
            <a:endParaRPr lang="en-US" sz="4000" dirty="0" smtClean="0"/>
          </a:p>
          <a:p>
            <a:pPr marL="0" indent="0">
              <a:buNone/>
            </a:pPr>
            <a:r>
              <a:rPr lang="en-US" sz="4000" dirty="0" smtClean="0"/>
              <a:t>The </a:t>
            </a:r>
            <a:r>
              <a:rPr lang="en-US" sz="4000" dirty="0"/>
              <a:t>mission of the North Carolina Community College System is to </a:t>
            </a:r>
            <a:r>
              <a:rPr lang="en-US" sz="4000" dirty="0" smtClean="0"/>
              <a:t>…</a:t>
            </a:r>
          </a:p>
          <a:p>
            <a:pPr marL="0" indent="0">
              <a:buNone/>
            </a:pPr>
            <a:endParaRPr lang="en-US" sz="4000" dirty="0" smtClean="0"/>
          </a:p>
          <a:p>
            <a:pPr marL="0" indent="0">
              <a:buNone/>
            </a:pPr>
            <a:r>
              <a:rPr lang="en-US" sz="4000" dirty="0" smtClean="0"/>
              <a:t>… develop </a:t>
            </a:r>
            <a:r>
              <a:rPr lang="en-US" sz="4000" dirty="0"/>
              <a:t>a globally and multi-culturally competent </a:t>
            </a:r>
            <a:r>
              <a:rPr lang="en-US" sz="4000" dirty="0" smtClean="0"/>
              <a:t>workforce …</a:t>
            </a:r>
            <a:endParaRPr lang="en-US" sz="4000" dirty="0"/>
          </a:p>
        </p:txBody>
      </p:sp>
    </p:spTree>
    <p:extLst>
      <p:ext uri="{BB962C8B-B14F-4D97-AF65-F5344CB8AC3E}">
        <p14:creationId xmlns:p14="http://schemas.microsoft.com/office/powerpoint/2010/main" val="3962154896"/>
      </p:ext>
    </p:extLst>
  </p:cSld>
  <p:clrMapOvr>
    <a:masterClrMapping/>
  </p:clrMapOvr>
  <p:transition spd="med">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94209" name="Picture 2" descr="C:\Documents and Settings\cdroessler\My Documents\Presentations\NEW\10 hardest to fill jobs\Picture-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638" y="0"/>
            <a:ext cx="88487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0" y="177800"/>
            <a:ext cx="9144000" cy="584200"/>
          </a:xfrm>
          <a:prstGeom prst="rect">
            <a:avLst/>
          </a:prstGeom>
        </p:spPr>
        <p:txBody>
          <a:bodyPr>
            <a:spAutoFit/>
          </a:bodyPr>
          <a:lstStyle/>
          <a:p>
            <a:pPr algn="ctr">
              <a:defRPr/>
            </a:pPr>
            <a:r>
              <a:rPr lang="en-US" sz="3200" b="1" dirty="0">
                <a:ln>
                  <a:solidFill>
                    <a:srgbClr val="000000"/>
                  </a:solidFill>
                </a:ln>
                <a:solidFill>
                  <a:schemeClr val="bg1"/>
                </a:solidFill>
                <a:effectLst>
                  <a:outerShdw blurRad="38100" dist="38100" dir="2700000" algn="tl">
                    <a:srgbClr val="808080"/>
                  </a:outerShdw>
                </a:effectLst>
                <a:latin typeface="Arial" pitchFamily="-108" charset="0"/>
                <a:ea typeface="Arial" pitchFamily="-108" charset="0"/>
                <a:cs typeface="Arial" pitchFamily="-108" charset="0"/>
              </a:rPr>
              <a:t>10 Hardest to Fill Jobs in America</a:t>
            </a:r>
            <a:endParaRPr lang="en-US" sz="3200" b="1" dirty="0">
              <a:ln>
                <a:solidFill>
                  <a:srgbClr val="000000"/>
                </a:solidFill>
              </a:ln>
              <a:solidFill>
                <a:schemeClr val="bg1"/>
              </a:solidFill>
              <a:effectLst>
                <a:outerShdw blurRad="38100" dist="38100" dir="2700000" algn="tl">
                  <a:srgbClr val="808080"/>
                </a:outerShdw>
              </a:effectLst>
              <a:latin typeface="Arial" pitchFamily="-108" charset="0"/>
              <a:ea typeface="ヒラギノ角ゴ Pro W3" pitchFamily="-108" charset="-128"/>
              <a:cs typeface="+mn-cs"/>
            </a:endParaRPr>
          </a:p>
        </p:txBody>
      </p:sp>
    </p:spTree>
  </p:cSld>
  <p:clrMapOvr>
    <a:masterClrMapping/>
  </p:clrMapOvr>
  <p:transition spd="med">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96257" name="Picture 2" descr="C:\Documents and Settings\cdroessler\My Documents\Presentations\NEW\10 hardest to fill jobs\Picture-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5263" y="0"/>
            <a:ext cx="87534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0" y="177800"/>
            <a:ext cx="9144000" cy="584200"/>
          </a:xfrm>
          <a:prstGeom prst="rect">
            <a:avLst/>
          </a:prstGeom>
        </p:spPr>
        <p:txBody>
          <a:bodyPr>
            <a:spAutoFit/>
          </a:bodyPr>
          <a:lstStyle/>
          <a:p>
            <a:pPr algn="ctr">
              <a:defRPr/>
            </a:pPr>
            <a:r>
              <a:rPr lang="en-US" sz="3200" b="1" dirty="0">
                <a:ln>
                  <a:solidFill>
                    <a:srgbClr val="000000"/>
                  </a:solidFill>
                </a:ln>
                <a:solidFill>
                  <a:schemeClr val="bg1"/>
                </a:solidFill>
                <a:effectLst>
                  <a:outerShdw blurRad="38100" dist="38100" dir="2700000" algn="tl">
                    <a:srgbClr val="808080"/>
                  </a:outerShdw>
                </a:effectLst>
                <a:latin typeface="Arial" pitchFamily="-108" charset="0"/>
                <a:ea typeface="Arial" pitchFamily="-108" charset="0"/>
                <a:cs typeface="Arial" pitchFamily="-108" charset="0"/>
              </a:rPr>
              <a:t>10 Hardest to Fill Jobs in America</a:t>
            </a:r>
            <a:endParaRPr lang="en-US" sz="3200" b="1" dirty="0">
              <a:ln>
                <a:solidFill>
                  <a:srgbClr val="000000"/>
                </a:solidFill>
              </a:ln>
              <a:solidFill>
                <a:schemeClr val="bg1"/>
              </a:solidFill>
              <a:effectLst>
                <a:outerShdw blurRad="38100" dist="38100" dir="2700000" algn="tl">
                  <a:srgbClr val="808080"/>
                </a:outerShdw>
              </a:effectLst>
              <a:latin typeface="Arial" pitchFamily="-108" charset="0"/>
              <a:ea typeface="ヒラギノ角ゴ Pro W3" pitchFamily="-108" charset="-128"/>
              <a:cs typeface="+mn-cs"/>
            </a:endParaRPr>
          </a:p>
        </p:txBody>
      </p:sp>
    </p:spTree>
  </p:cSld>
  <p:clrMapOvr>
    <a:masterClrMapping/>
  </p:clrMapOvr>
  <p:transition spd="med">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98305" name="Picture 2" descr="C:\Documents and Settings\cdroessler\My Documents\Presentations\NEW\10 hardest to fill jobs\Picture-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638" y="0"/>
            <a:ext cx="88487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0" y="177800"/>
            <a:ext cx="9144000" cy="584200"/>
          </a:xfrm>
          <a:prstGeom prst="rect">
            <a:avLst/>
          </a:prstGeom>
        </p:spPr>
        <p:txBody>
          <a:bodyPr>
            <a:spAutoFit/>
          </a:bodyPr>
          <a:lstStyle/>
          <a:p>
            <a:pPr algn="ctr">
              <a:defRPr/>
            </a:pPr>
            <a:r>
              <a:rPr lang="en-US" sz="3200" b="1" dirty="0">
                <a:ln>
                  <a:solidFill>
                    <a:srgbClr val="000000"/>
                  </a:solidFill>
                </a:ln>
                <a:solidFill>
                  <a:schemeClr val="bg1"/>
                </a:solidFill>
                <a:effectLst>
                  <a:outerShdw blurRad="38100" dist="38100" dir="2700000" algn="tl">
                    <a:srgbClr val="808080"/>
                  </a:outerShdw>
                </a:effectLst>
                <a:latin typeface="Arial" pitchFamily="-108" charset="0"/>
                <a:ea typeface="Arial" pitchFamily="-108" charset="0"/>
                <a:cs typeface="Arial" pitchFamily="-108" charset="0"/>
              </a:rPr>
              <a:t>10 Hardest to Fill Jobs in America</a:t>
            </a:r>
            <a:endParaRPr lang="en-US" sz="3200" b="1" dirty="0">
              <a:ln>
                <a:solidFill>
                  <a:srgbClr val="000000"/>
                </a:solidFill>
              </a:ln>
              <a:solidFill>
                <a:schemeClr val="bg1"/>
              </a:solidFill>
              <a:effectLst>
                <a:outerShdw blurRad="38100" dist="38100" dir="2700000" algn="tl">
                  <a:srgbClr val="808080"/>
                </a:outerShdw>
              </a:effectLst>
              <a:latin typeface="Arial" pitchFamily="-108" charset="0"/>
              <a:ea typeface="ヒラギノ角ゴ Pro W3" pitchFamily="-108" charset="-128"/>
              <a:cs typeface="+mn-cs"/>
            </a:endParaRPr>
          </a:p>
        </p:txBody>
      </p:sp>
    </p:spTree>
  </p:cSld>
  <p:clrMapOvr>
    <a:masterClrMapping/>
  </p:clrMapOvr>
  <p:transition spd="med">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00353" name="Picture 2" descr="C:\Documents and Settings\cdroessler\My Documents\Presentations\NEW\10 hardest to fill jobs\Picture-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688" y="0"/>
            <a:ext cx="88106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0" y="177800"/>
            <a:ext cx="9144000" cy="584200"/>
          </a:xfrm>
          <a:prstGeom prst="rect">
            <a:avLst/>
          </a:prstGeom>
        </p:spPr>
        <p:txBody>
          <a:bodyPr>
            <a:spAutoFit/>
          </a:bodyPr>
          <a:lstStyle/>
          <a:p>
            <a:pPr algn="ctr">
              <a:defRPr/>
            </a:pPr>
            <a:r>
              <a:rPr lang="en-US" sz="3200" b="1" dirty="0">
                <a:ln>
                  <a:solidFill>
                    <a:srgbClr val="000000"/>
                  </a:solidFill>
                </a:ln>
                <a:solidFill>
                  <a:schemeClr val="bg1"/>
                </a:solidFill>
                <a:effectLst>
                  <a:outerShdw blurRad="38100" dist="38100" dir="2700000" algn="tl">
                    <a:srgbClr val="808080"/>
                  </a:outerShdw>
                </a:effectLst>
                <a:latin typeface="Arial" pitchFamily="-108" charset="0"/>
                <a:ea typeface="Arial" pitchFamily="-108" charset="0"/>
                <a:cs typeface="Arial" pitchFamily="-108" charset="0"/>
              </a:rPr>
              <a:t>10 Hardest to Fill Jobs in America</a:t>
            </a:r>
            <a:endParaRPr lang="en-US" sz="3200" b="1" dirty="0">
              <a:ln>
                <a:solidFill>
                  <a:srgbClr val="000000"/>
                </a:solidFill>
              </a:ln>
              <a:solidFill>
                <a:schemeClr val="bg1"/>
              </a:solidFill>
              <a:effectLst>
                <a:outerShdw blurRad="38100" dist="38100" dir="2700000" algn="tl">
                  <a:srgbClr val="808080"/>
                </a:outerShdw>
              </a:effectLst>
              <a:latin typeface="Arial" pitchFamily="-108" charset="0"/>
              <a:ea typeface="ヒラギノ角ゴ Pro W3" pitchFamily="-108" charset="-128"/>
              <a:cs typeface="+mn-cs"/>
            </a:endParaRPr>
          </a:p>
        </p:txBody>
      </p:sp>
    </p:spTree>
  </p:cSld>
  <p:clrMapOvr>
    <a:masterClrMapping/>
  </p:clrMapOvr>
  <p:transition spd="med">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02401" name="Picture 2" descr="C:\Documents and Settings\cdroessler\My Documents\Presentations\NEW\10 hardest to fill jobs\Picture-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538" y="0"/>
            <a:ext cx="89249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0" y="177800"/>
            <a:ext cx="9144000" cy="584200"/>
          </a:xfrm>
          <a:prstGeom prst="rect">
            <a:avLst/>
          </a:prstGeom>
        </p:spPr>
        <p:txBody>
          <a:bodyPr>
            <a:spAutoFit/>
          </a:bodyPr>
          <a:lstStyle/>
          <a:p>
            <a:pPr algn="ctr">
              <a:defRPr/>
            </a:pPr>
            <a:r>
              <a:rPr lang="en-US" sz="3200" b="1" dirty="0">
                <a:ln>
                  <a:solidFill>
                    <a:srgbClr val="000000"/>
                  </a:solidFill>
                </a:ln>
                <a:solidFill>
                  <a:srgbClr val="FFFFFF"/>
                </a:solidFill>
                <a:effectLst>
                  <a:outerShdw blurRad="38100" dist="38100" dir="2700000" algn="tl">
                    <a:srgbClr val="FFFFFF"/>
                  </a:outerShdw>
                </a:effectLst>
                <a:latin typeface="Arial" pitchFamily="-108" charset="0"/>
                <a:ea typeface="Arial" pitchFamily="-108" charset="0"/>
                <a:cs typeface="Arial" pitchFamily="-108" charset="0"/>
              </a:rPr>
              <a:t>10 Hardest to Fill Jobs in America</a:t>
            </a:r>
            <a:endParaRPr lang="en-US" sz="3200" b="1" dirty="0">
              <a:ln>
                <a:solidFill>
                  <a:srgbClr val="000000"/>
                </a:solidFill>
              </a:ln>
              <a:solidFill>
                <a:srgbClr val="FFFFFF"/>
              </a:solidFill>
              <a:effectLst>
                <a:outerShdw blurRad="38100" dist="38100" dir="2700000" algn="tl">
                  <a:srgbClr val="FFFFFF"/>
                </a:outerShdw>
              </a:effectLst>
              <a:latin typeface="Arial" pitchFamily="-108" charset="0"/>
              <a:ea typeface="ヒラギノ角ゴ Pro W3" pitchFamily="-108" charset="-128"/>
              <a:cs typeface="+mn-cs"/>
            </a:endParaRPr>
          </a:p>
        </p:txBody>
      </p:sp>
    </p:spTree>
  </p:cSld>
  <p:clrMapOvr>
    <a:masterClrMapping/>
  </p:clrMapOvr>
  <p:transition spd="med">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4449" name="Picture 2" descr="C:\Documents and Settings\cdroessler\My Documents\Presentations\NEW\10 new jobs\9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0" y="903288"/>
            <a:ext cx="9144000" cy="6107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0" name="Title 1"/>
          <p:cNvSpPr txBox="1">
            <a:spLocks/>
          </p:cNvSpPr>
          <p:nvPr/>
        </p:nvSpPr>
        <p:spPr bwMode="auto">
          <a:xfrm>
            <a:off x="685800" y="228600"/>
            <a:ext cx="77724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ctr"/>
            <a:r>
              <a:rPr lang="en-US" sz="4000" b="1">
                <a:solidFill>
                  <a:srgbClr val="71852C"/>
                </a:solidFill>
              </a:rPr>
              <a:t>Top 10 Job Titles that Didn’t Exist Five Years Ago</a:t>
            </a:r>
          </a:p>
        </p:txBody>
      </p:sp>
    </p:spTree>
  </p:cSld>
  <p:clrMapOvr>
    <a:masterClrMapping/>
  </p:clrMapOvr>
  <p:transition spd="med">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6497" name="Picture 2" descr="C:\Documents and Settings\cdroessler\My Documents\Presentations\NEW\10 new jobs\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25" y="1382713"/>
            <a:ext cx="9144000" cy="532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498" name="Title 1"/>
          <p:cNvSpPr txBox="1">
            <a:spLocks/>
          </p:cNvSpPr>
          <p:nvPr/>
        </p:nvSpPr>
        <p:spPr bwMode="auto">
          <a:xfrm>
            <a:off x="685800" y="228600"/>
            <a:ext cx="77724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ctr"/>
            <a:r>
              <a:rPr lang="en-US" sz="4000" b="1">
                <a:solidFill>
                  <a:srgbClr val="71852C"/>
                </a:solidFill>
              </a:rPr>
              <a:t>Top 10 Job Titles that Didn’t Exist Five Years Ago</a:t>
            </a:r>
          </a:p>
        </p:txBody>
      </p:sp>
    </p:spTree>
  </p:cSld>
  <p:clrMapOvr>
    <a:masterClrMapping/>
  </p:clrMapOvr>
  <p:transition spd="med">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8545" name="Picture 2" descr="C:\Documents and Settings\cdroessler\My Documents\Presentations\NEW\10 new jobs\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9700"/>
            <a:ext cx="9144000" cy="529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46" name="Title 1"/>
          <p:cNvSpPr txBox="1">
            <a:spLocks/>
          </p:cNvSpPr>
          <p:nvPr/>
        </p:nvSpPr>
        <p:spPr bwMode="auto">
          <a:xfrm>
            <a:off x="685800" y="228600"/>
            <a:ext cx="77724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ctr"/>
            <a:r>
              <a:rPr lang="en-US" sz="4000" b="1">
                <a:solidFill>
                  <a:srgbClr val="71852C"/>
                </a:solidFill>
              </a:rPr>
              <a:t>Top 10 Job Titles that Didn’t Exist Five Years Ago</a:t>
            </a:r>
          </a:p>
        </p:txBody>
      </p:sp>
    </p:spTree>
  </p:cSld>
  <p:clrMapOvr>
    <a:masterClrMapping/>
  </p:clrMapOvr>
  <p:transition spd="med">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0593" name="Picture 2" descr="C:\Documents and Settings\cdroessler\My Documents\Presentations\NEW\10 new jobs\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3" y="1116013"/>
            <a:ext cx="9144000" cy="558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594" name="Title 1"/>
          <p:cNvSpPr txBox="1">
            <a:spLocks/>
          </p:cNvSpPr>
          <p:nvPr/>
        </p:nvSpPr>
        <p:spPr bwMode="auto">
          <a:xfrm>
            <a:off x="685800" y="228600"/>
            <a:ext cx="77724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ctr"/>
            <a:r>
              <a:rPr lang="en-US" sz="4000" b="1">
                <a:solidFill>
                  <a:srgbClr val="71852C"/>
                </a:solidFill>
              </a:rPr>
              <a:t>Top 10 Job Titles that Didn’t Exist Five Years Ago</a:t>
            </a:r>
          </a:p>
        </p:txBody>
      </p:sp>
    </p:spTree>
  </p:cSld>
  <p:clrMapOvr>
    <a:masterClrMapping/>
  </p:clrMapOvr>
  <p:transition spd="med">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2641" name="Picture 2" descr="C:\Documents and Settings\cdroessler\My Documents\Presentations\NEW\healthcare careers\Picture-1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513" y="0"/>
            <a:ext cx="8423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3" descr="logo-low.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3209925"/>
            <a:ext cx="3429000" cy="364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882" name="Rectangle 2"/>
          <p:cNvSpPr>
            <a:spLocks noGrp="1" noChangeArrowheads="1"/>
          </p:cNvSpPr>
          <p:nvPr>
            <p:ph type="title" idx="4294967295"/>
          </p:nvPr>
        </p:nvSpPr>
        <p:spPr>
          <a:xfrm>
            <a:off x="0" y="304800"/>
            <a:ext cx="9144000" cy="1143000"/>
          </a:xfrm>
        </p:spPr>
        <p:txBody>
          <a:bodyPr/>
          <a:lstStyle/>
          <a:p>
            <a:pPr>
              <a:defRPr/>
            </a:pPr>
            <a:r>
              <a:rPr lang="en-US" dirty="0" smtClean="0">
                <a:effectLst>
                  <a:outerShdw blurRad="38100" dist="38100" dir="2700000" algn="tl">
                    <a:srgbClr val="DDDDDD"/>
                  </a:outerShdw>
                </a:effectLst>
                <a:latin typeface="Arial" charset="0"/>
                <a:ea typeface="ヒラギノ角ゴ Pro W3" charset="0"/>
                <a:cs typeface="ヒラギノ角ゴ Pro W3" charset="0"/>
              </a:rPr>
              <a:t>NC Education </a:t>
            </a:r>
            <a:r>
              <a:rPr lang="en-US" dirty="0">
                <a:effectLst>
                  <a:outerShdw blurRad="38100" dist="38100" dir="2700000" algn="tl">
                    <a:srgbClr val="DDDDDD"/>
                  </a:outerShdw>
                </a:effectLst>
                <a:latin typeface="Arial" charset="0"/>
                <a:ea typeface="ヒラギノ角ゴ Pro W3" charset="0"/>
                <a:cs typeface="ヒラギノ角ゴ Pro W3" charset="0"/>
              </a:rPr>
              <a:t>Plan</a:t>
            </a:r>
            <a:r>
              <a:rPr lang="en-US" sz="3200" dirty="0">
                <a:latin typeface="Arial" charset="0"/>
                <a:ea typeface="ヒラギノ角ゴ Pro W3" charset="0"/>
                <a:cs typeface="ヒラギノ角ゴ Pro W3" charset="0"/>
              </a:rPr>
              <a:t/>
            </a:r>
            <a:br>
              <a:rPr lang="en-US" sz="3200" dirty="0">
                <a:latin typeface="Arial" charset="0"/>
                <a:ea typeface="ヒラギノ角ゴ Pro W3" charset="0"/>
                <a:cs typeface="ヒラギノ角ゴ Pro W3" charset="0"/>
              </a:rPr>
            </a:br>
            <a:endParaRPr lang="en-US" sz="3000" dirty="0">
              <a:effectLst>
                <a:outerShdw blurRad="38100" dist="38100" dir="2700000" algn="tl">
                  <a:srgbClr val="DDDDDD"/>
                </a:outerShdw>
              </a:effectLst>
              <a:latin typeface="Arial" charset="0"/>
              <a:ea typeface="ヒラギノ角ゴ Pro W3" charset="0"/>
              <a:cs typeface="ヒラギノ角ゴ Pro W3" charset="0"/>
            </a:endParaRPr>
          </a:p>
        </p:txBody>
      </p:sp>
      <p:sp>
        <p:nvSpPr>
          <p:cNvPr id="1649667" name="Rectangle 3"/>
          <p:cNvSpPr>
            <a:spLocks noGrp="1" noChangeArrowheads="1"/>
          </p:cNvSpPr>
          <p:nvPr>
            <p:ph type="body" idx="4294967295"/>
          </p:nvPr>
        </p:nvSpPr>
        <p:spPr>
          <a:xfrm>
            <a:off x="228600" y="1219200"/>
            <a:ext cx="8686800" cy="4114800"/>
          </a:xfrm>
        </p:spPr>
        <p:txBody>
          <a:bodyPr/>
          <a:lstStyle/>
          <a:p>
            <a:pPr marL="0" indent="0">
              <a:lnSpc>
                <a:spcPct val="150000"/>
              </a:lnSpc>
              <a:spcBef>
                <a:spcPts val="363"/>
              </a:spcBef>
              <a:buFontTx/>
              <a:buNone/>
              <a:defRPr/>
            </a:pPr>
            <a:r>
              <a:rPr lang="en-US" sz="4000">
                <a:latin typeface="Arial" charset="0"/>
                <a:ea typeface="ヒラギノ角ゴ Pro W3" charset="0"/>
                <a:cs typeface="ヒラギノ角ゴ Pro W3" charset="0"/>
              </a:rPr>
              <a:t>All students must graduate from</a:t>
            </a:r>
            <a:br>
              <a:rPr lang="en-US" sz="4000">
                <a:latin typeface="Arial" charset="0"/>
                <a:ea typeface="ヒラギノ角ゴ Pro W3" charset="0"/>
                <a:cs typeface="ヒラギノ角ゴ Pro W3" charset="0"/>
              </a:rPr>
            </a:br>
            <a:r>
              <a:rPr lang="en-US" sz="4000">
                <a:latin typeface="Arial" charset="0"/>
                <a:ea typeface="ヒラギノ角ゴ Pro W3" charset="0"/>
                <a:cs typeface="ヒラギノ角ゴ Pro W3" charset="0"/>
              </a:rPr>
              <a:t>high school and be </a:t>
            </a:r>
            <a:r>
              <a:rPr lang="en-US" sz="4000" b="1" u="sng">
                <a:latin typeface="Arial" charset="0"/>
                <a:ea typeface="ヒラギノ角ゴ Pro W3" charset="0"/>
                <a:cs typeface="ヒラギノ角ゴ Pro W3" charset="0"/>
              </a:rPr>
              <a:t>career</a:t>
            </a:r>
            <a:r>
              <a:rPr lang="en-US" sz="4000">
                <a:latin typeface="Arial" charset="0"/>
                <a:ea typeface="ヒラギノ角ゴ Pro W3" charset="0"/>
                <a:cs typeface="ヒラギノ角ゴ Pro W3" charset="0"/>
              </a:rPr>
              <a:t>,</a:t>
            </a:r>
            <a:br>
              <a:rPr lang="en-US" sz="4000">
                <a:latin typeface="Arial" charset="0"/>
                <a:ea typeface="ヒラギノ角ゴ Pro W3" charset="0"/>
                <a:cs typeface="ヒラギノ角ゴ Pro W3" charset="0"/>
              </a:rPr>
            </a:br>
            <a:r>
              <a:rPr lang="en-US" sz="4000" b="1" u="sng">
                <a:latin typeface="Arial" charset="0"/>
                <a:ea typeface="ヒラギノ角ゴ Pro W3" charset="0"/>
                <a:cs typeface="ヒラギノ角ゴ Pro W3" charset="0"/>
              </a:rPr>
              <a:t>college</a:t>
            </a:r>
            <a:r>
              <a:rPr lang="en-US" sz="4000">
                <a:latin typeface="Arial" charset="0"/>
                <a:ea typeface="ヒラギノ角ゴ Pro W3" charset="0"/>
                <a:cs typeface="ヒラギノ角ゴ Pro W3" charset="0"/>
              </a:rPr>
              <a:t>, and </a:t>
            </a:r>
            <a:r>
              <a:rPr lang="en-US" sz="4000" b="1" u="sng">
                <a:latin typeface="Arial" charset="0"/>
                <a:ea typeface="ヒラギノ角ゴ Pro W3" charset="0"/>
                <a:cs typeface="ヒラギノ角ゴ Pro W3" charset="0"/>
              </a:rPr>
              <a:t>citizenship</a:t>
            </a:r>
            <a:br>
              <a:rPr lang="en-US" sz="4000" b="1" u="sng">
                <a:latin typeface="Arial" charset="0"/>
                <a:ea typeface="ヒラギノ角ゴ Pro W3" charset="0"/>
                <a:cs typeface="ヒラギノ角ゴ Pro W3" charset="0"/>
              </a:rPr>
            </a:br>
            <a:r>
              <a:rPr lang="en-US" sz="4000">
                <a:latin typeface="Arial" charset="0"/>
                <a:ea typeface="ヒラギノ角ゴ Pro W3" charset="0"/>
                <a:cs typeface="ヒラギノ角ゴ Pro W3" charset="0"/>
              </a:rPr>
              <a:t>READY.</a:t>
            </a:r>
            <a:endParaRPr lang="en-US" sz="3600">
              <a:effectLst>
                <a:outerShdw blurRad="38100" dist="38100" dir="2700000" algn="tl">
                  <a:srgbClr val="DDDDDD"/>
                </a:outerShdw>
              </a:effectLst>
              <a:latin typeface="Arial" charset="0"/>
              <a:ea typeface="ヒラギノ角ゴ Pro W3" charset="0"/>
              <a:cs typeface="ヒラギノ角ゴ Pro W3" charset="0"/>
            </a:endParaRPr>
          </a:p>
        </p:txBody>
      </p:sp>
    </p:spTree>
  </p:cSld>
  <p:clrMapOvr>
    <a:masterClrMapping/>
  </p:clrMapOvr>
  <p:transition spd="med">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4689" name="Picture 2" descr="C:\Documents and Settings\cdroessler\My Documents\Presentations\NEW\healthcare careers\Picture-1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2700"/>
            <a:ext cx="83232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5" name="Picture 2" descr="C:\Documents and Settings\cdroessler\My Documents\Presentations\NEW\Recovery 2020 - Georgetown\already grabbed\slide-1-63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175"/>
            <a:ext cx="9144000" cy="686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1" name="Picture 2" descr="C:\Documents and Settings\cdroessler\My Documents\Presentations\NEW\Recovery 2020 - Georgetown\already grabbed\slide-4-63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175"/>
            <a:ext cx="9144000" cy="686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3" name="Picture 2" descr="C:\Documents and Settings\cdroessler\My Documents\Presentations\NEW\Recovery 2020 - Georgetown\already grabbed\slide-11-63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175"/>
            <a:ext cx="9144000" cy="686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1" name="Picture 2" descr="C:\Documents and Settings\cdroessler\My Documents\Presentations\NEW\Recovery 2020 - Georgetown\already grabbed\slide-13-63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175"/>
            <a:ext cx="9144000" cy="686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914400"/>
            <a:ext cx="7772400" cy="5029200"/>
          </a:xfrm>
        </p:spPr>
        <p:txBody>
          <a:bodyPr/>
          <a:lstStyle/>
          <a:p>
            <a:pPr>
              <a:lnSpc>
                <a:spcPct val="150000"/>
              </a:lnSpc>
              <a:defRPr/>
            </a:pPr>
            <a:r>
              <a:rPr lang="en-US" i="1" dirty="0">
                <a:effectLst>
                  <a:outerShdw blurRad="38100" dist="38100" dir="2700000" algn="tl">
                    <a:srgbClr val="DDDDDD"/>
                  </a:outerShdw>
                </a:effectLst>
                <a:latin typeface="Arial" charset="0"/>
                <a:ea typeface="ヒラギノ角ゴ Pro W3" charset="0"/>
                <a:cs typeface="ヒラギノ角ゴ Pro W3" charset="0"/>
              </a:rPr>
              <a:t>Surprises</a:t>
            </a:r>
            <a:br>
              <a:rPr lang="en-US" i="1" dirty="0">
                <a:effectLst>
                  <a:outerShdw blurRad="38100" dist="38100" dir="2700000" algn="tl">
                    <a:srgbClr val="DDDDDD"/>
                  </a:outerShdw>
                </a:effectLst>
                <a:latin typeface="Arial" charset="0"/>
                <a:ea typeface="ヒラギノ角ゴ Pro W3" charset="0"/>
                <a:cs typeface="ヒラギノ角ゴ Pro W3" charset="0"/>
              </a:rPr>
            </a:br>
            <a:r>
              <a:rPr lang="en-US" i="1" dirty="0">
                <a:effectLst>
                  <a:outerShdw blurRad="38100" dist="38100" dir="2700000" algn="tl">
                    <a:srgbClr val="DDDDDD"/>
                  </a:outerShdw>
                </a:effectLst>
                <a:latin typeface="Arial" charset="0"/>
                <a:ea typeface="ヒラギノ角ゴ Pro W3" charset="0"/>
                <a:cs typeface="ヒラギノ角ゴ Pro W3" charset="0"/>
              </a:rPr>
              <a:t>Future Demand</a:t>
            </a:r>
            <a:br>
              <a:rPr lang="en-US" i="1" dirty="0">
                <a:effectLst>
                  <a:outerShdw blurRad="38100" dist="38100" dir="2700000" algn="tl">
                    <a:srgbClr val="DDDDDD"/>
                  </a:outerShdw>
                </a:effectLst>
                <a:latin typeface="Arial" charset="0"/>
                <a:ea typeface="ヒラギノ角ゴ Pro W3" charset="0"/>
                <a:cs typeface="ヒラギノ角ゴ Pro W3" charset="0"/>
              </a:rPr>
            </a:br>
            <a:r>
              <a:rPr lang="en-US" i="1" dirty="0">
                <a:effectLst>
                  <a:outerShdw blurRad="38100" dist="38100" dir="2700000" algn="tl">
                    <a:srgbClr val="DDDDDD"/>
                  </a:outerShdw>
                </a:effectLst>
                <a:latin typeface="Arial" charset="0"/>
                <a:ea typeface="ヒラギノ角ゴ Pro W3" charset="0"/>
                <a:cs typeface="ヒラギノ角ゴ Pro W3" charset="0"/>
              </a:rPr>
              <a:t>Changing World</a:t>
            </a:r>
            <a:br>
              <a:rPr lang="en-US" i="1" dirty="0">
                <a:effectLst>
                  <a:outerShdw blurRad="38100" dist="38100" dir="2700000" algn="tl">
                    <a:srgbClr val="DDDDDD"/>
                  </a:outerShdw>
                </a:effectLst>
                <a:latin typeface="Arial" charset="0"/>
                <a:ea typeface="ヒラギノ角ゴ Pro W3" charset="0"/>
                <a:cs typeface="ヒラギノ角ゴ Pro W3" charset="0"/>
              </a:rPr>
            </a:br>
            <a:r>
              <a:rPr lang="en-US" i="1" dirty="0">
                <a:effectLst>
                  <a:outerShdw blurRad="38100" dist="38100" dir="2700000" algn="tl">
                    <a:srgbClr val="DDDDDD"/>
                  </a:outerShdw>
                </a:effectLst>
                <a:latin typeface="Arial" charset="0"/>
                <a:ea typeface="ヒラギノ角ゴ Pro W3" charset="0"/>
                <a:cs typeface="ヒラギノ角ゴ Pro W3" charset="0"/>
              </a:rPr>
              <a:t>New </a:t>
            </a:r>
            <a:r>
              <a:rPr lang="en-US" i="1" dirty="0" smtClean="0">
                <a:effectLst>
                  <a:outerShdw blurRad="38100" dist="38100" dir="2700000" algn="tl">
                    <a:srgbClr val="DDDDDD"/>
                  </a:outerShdw>
                </a:effectLst>
                <a:latin typeface="Arial" charset="0"/>
                <a:ea typeface="ヒラギノ角ゴ Pro W3" charset="0"/>
                <a:cs typeface="ヒラギノ角ゴ Pro W3" charset="0"/>
              </a:rPr>
              <a:t>Ideas</a:t>
            </a:r>
            <a:endParaRPr lang="en-US" i="1" dirty="0">
              <a:effectLst>
                <a:outerShdw blurRad="38100" dist="38100" dir="2700000" algn="tl">
                  <a:srgbClr val="DDDDDD"/>
                </a:outerShdw>
              </a:effectLst>
              <a:latin typeface="Arial" charset="0"/>
              <a:ea typeface="ヒラギノ角ゴ Pro W3" charset="0"/>
              <a:cs typeface="ヒラギノ角ゴ Pro W3" charset="0"/>
            </a:endParaRPr>
          </a:p>
        </p:txBody>
      </p:sp>
      <p:sp>
        <p:nvSpPr>
          <p:cNvPr id="143362" name="Subtitle 2"/>
          <p:cNvSpPr>
            <a:spLocks noGrp="1"/>
          </p:cNvSpPr>
          <p:nvPr>
            <p:ph type="subTitle" idx="1"/>
          </p:nvPr>
        </p:nvSpPr>
        <p:spPr>
          <a:xfrm>
            <a:off x="0" y="6172200"/>
            <a:ext cx="9144000" cy="685800"/>
          </a:xfrm>
        </p:spPr>
        <p:txBody>
          <a:bodyPr/>
          <a:lstStyle/>
          <a:p>
            <a:pPr eaLnBrk="1" hangingPunct="1">
              <a:defRPr/>
            </a:pPr>
            <a:r>
              <a:rPr lang="en-US" sz="3200" dirty="0" err="1"/>
              <a:t>www.ctpnc.org</a:t>
            </a:r>
            <a:r>
              <a:rPr lang="en-US" sz="3200" dirty="0"/>
              <a:t>/presentations</a:t>
            </a:r>
          </a:p>
        </p:txBody>
      </p:sp>
      <p:sp>
        <p:nvSpPr>
          <p:cNvPr id="5" name="Rounded Rectangle 4"/>
          <p:cNvSpPr>
            <a:spLocks noChangeArrowheads="1"/>
          </p:cNvSpPr>
          <p:nvPr/>
        </p:nvSpPr>
        <p:spPr bwMode="auto">
          <a:xfrm>
            <a:off x="1600200" y="3657600"/>
            <a:ext cx="5791200" cy="762000"/>
          </a:xfrm>
          <a:prstGeom prst="roundRect">
            <a:avLst>
              <a:gd name="adj" fmla="val 16667"/>
            </a:avLst>
          </a:prstGeom>
          <a:noFill/>
          <a:ln w="88900">
            <a:solidFill>
              <a:srgbClr val="FF00FF"/>
            </a:solidFill>
            <a:round/>
            <a:headEnd/>
            <a:tailEnd/>
          </a:ln>
          <a:effectLst>
            <a:outerShdw blurRad="50800" dist="38100" dir="2700000" algn="tl" rotWithShape="0">
              <a:srgbClr val="000000">
                <a:alpha val="39998"/>
              </a:srgbClr>
            </a:outerShdw>
          </a:effectLst>
        </p:spPr>
        <p:txBody>
          <a:bodyPr/>
          <a:lstStyle/>
          <a:p>
            <a:pPr>
              <a:defRPr/>
            </a:pPr>
            <a:endParaRPr lang="en-US">
              <a:latin typeface="Arial" pitchFamily="-112" charset="0"/>
              <a:ea typeface="ヒラギノ角ゴ Pro W3" pitchFamily="-112" charset="-128"/>
              <a:cs typeface="+mn-cs"/>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1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2"/>
          <p:cNvSpPr>
            <a:spLocks noGrp="1" noChangeArrowheads="1"/>
          </p:cNvSpPr>
          <p:nvPr>
            <p:ph type="title"/>
          </p:nvPr>
        </p:nvSpPr>
        <p:spPr/>
        <p:txBody>
          <a:bodyPr/>
          <a:lstStyle/>
          <a:p>
            <a:pPr eaLnBrk="1" hangingPunct="1"/>
            <a:r>
              <a:rPr lang="en-US" sz="4000">
                <a:latin typeface="Arial" charset="0"/>
                <a:ea typeface="ヒラギノ角ゴ Pro W3" charset="0"/>
                <a:cs typeface="ヒラギノ角ゴ Pro W3" charset="0"/>
              </a:rPr>
              <a:t>Upsetting the Projection Data</a:t>
            </a:r>
          </a:p>
        </p:txBody>
      </p:sp>
      <p:sp>
        <p:nvSpPr>
          <p:cNvPr id="145410" name="Rectangle 3"/>
          <p:cNvSpPr>
            <a:spLocks noGrp="1" noChangeArrowheads="1"/>
          </p:cNvSpPr>
          <p:nvPr>
            <p:ph type="body" idx="1"/>
          </p:nvPr>
        </p:nvSpPr>
        <p:spPr>
          <a:xfrm>
            <a:off x="1676400" y="1600200"/>
            <a:ext cx="7772400" cy="4495800"/>
          </a:xfrm>
        </p:spPr>
        <p:txBody>
          <a:bodyPr/>
          <a:lstStyle/>
          <a:p>
            <a:pPr eaLnBrk="1" hangingPunct="1">
              <a:spcAft>
                <a:spcPts val="600"/>
              </a:spcAft>
            </a:pPr>
            <a:r>
              <a:rPr lang="en-US" sz="3200">
                <a:latin typeface="Arial" charset="0"/>
                <a:ea typeface="ヒラギノ角ゴ Pro W3" charset="0"/>
                <a:cs typeface="ヒラギノ角ゴ Pro W3" charset="0"/>
              </a:rPr>
              <a:t>Recession</a:t>
            </a:r>
          </a:p>
          <a:p>
            <a:pPr eaLnBrk="1" hangingPunct="1">
              <a:spcAft>
                <a:spcPts val="600"/>
              </a:spcAft>
            </a:pPr>
            <a:r>
              <a:rPr lang="en-US" sz="3200">
                <a:latin typeface="Arial" charset="0"/>
                <a:ea typeface="ヒラギノ角ゴ Pro W3" charset="0"/>
                <a:cs typeface="ヒラギノ角ゴ Pro W3" charset="0"/>
              </a:rPr>
              <a:t>Natural Disasters</a:t>
            </a:r>
          </a:p>
          <a:p>
            <a:pPr eaLnBrk="1" hangingPunct="1">
              <a:spcAft>
                <a:spcPts val="600"/>
              </a:spcAft>
            </a:pPr>
            <a:r>
              <a:rPr lang="en-US" sz="3200">
                <a:latin typeface="Arial" charset="0"/>
                <a:ea typeface="ヒラギノ角ゴ Pro W3" charset="0"/>
                <a:cs typeface="ヒラギノ角ゴ Pro W3" charset="0"/>
              </a:rPr>
              <a:t>Immigration</a:t>
            </a:r>
          </a:p>
          <a:p>
            <a:pPr eaLnBrk="1" hangingPunct="1">
              <a:spcAft>
                <a:spcPts val="600"/>
              </a:spcAft>
            </a:pPr>
            <a:r>
              <a:rPr lang="en-US" sz="3200">
                <a:latin typeface="Arial" charset="0"/>
                <a:ea typeface="ヒラギノ角ゴ Pro W3" charset="0"/>
                <a:cs typeface="ヒラギノ角ゴ Pro W3" charset="0"/>
              </a:rPr>
              <a:t>Automation / Technology</a:t>
            </a:r>
          </a:p>
          <a:p>
            <a:pPr eaLnBrk="1" hangingPunct="1">
              <a:spcAft>
                <a:spcPts val="600"/>
              </a:spcAft>
            </a:pPr>
            <a:r>
              <a:rPr lang="en-US" sz="3200">
                <a:latin typeface="Arial" charset="0"/>
                <a:ea typeface="ヒラギノ角ゴ Pro W3" charset="0"/>
                <a:cs typeface="ヒラギノ角ゴ Pro W3" charset="0"/>
              </a:rPr>
              <a:t>Job relocation</a:t>
            </a:r>
          </a:p>
          <a:p>
            <a:pPr eaLnBrk="1" hangingPunct="1">
              <a:spcAft>
                <a:spcPts val="600"/>
              </a:spcAft>
            </a:pPr>
            <a:r>
              <a:rPr lang="en-US" sz="3200">
                <a:latin typeface="Arial" charset="0"/>
                <a:ea typeface="ヒラギノ角ゴ Pro W3" charset="0"/>
                <a:cs typeface="ヒラギノ角ゴ Pro W3" charset="0"/>
              </a:rPr>
              <a:t>Elections</a:t>
            </a:r>
          </a:p>
        </p:txBody>
      </p:sp>
    </p:spTree>
  </p:cSld>
  <p:clrMapOvr>
    <a:masterClrMapping/>
  </p:clrMapOvr>
  <p:transition spd="med">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49505" name="Picture 2" descr="C:\Documents and Settings\cdroessler\My Documents\Downloads\LibertyTwpPorterCoIndiana-LibertyCenterHighSchool-IndustrialArtsRoom-1931-S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25" y="250825"/>
            <a:ext cx="9134475" cy="637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51553" name="Picture 2" descr="C:\Documents and Settings\cdroessler\My Documents\Downloads\AMPBabb8744L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63" y="381000"/>
            <a:ext cx="9186863" cy="6107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53601" name="Picture 2" descr="C:\Documents and Settings\cdroessler\My Documents\Downloads\women_in_factory_bi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0"/>
            <a:ext cx="8991600" cy="687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914400"/>
            <a:ext cx="7772400" cy="5029200"/>
          </a:xfrm>
        </p:spPr>
        <p:txBody>
          <a:bodyPr/>
          <a:lstStyle/>
          <a:p>
            <a:pPr>
              <a:lnSpc>
                <a:spcPct val="150000"/>
              </a:lnSpc>
              <a:defRPr/>
            </a:pPr>
            <a:r>
              <a:rPr lang="en-US" i="1" dirty="0">
                <a:effectLst>
                  <a:outerShdw blurRad="38100" dist="38100" dir="2700000" algn="tl">
                    <a:srgbClr val="DDDDDD"/>
                  </a:outerShdw>
                </a:effectLst>
                <a:latin typeface="Arial" charset="0"/>
                <a:ea typeface="ヒラギノ角ゴ Pro W3" charset="0"/>
                <a:cs typeface="ヒラギノ角ゴ Pro W3" charset="0"/>
              </a:rPr>
              <a:t>Surprises</a:t>
            </a:r>
            <a:br>
              <a:rPr lang="en-US" i="1" dirty="0">
                <a:effectLst>
                  <a:outerShdw blurRad="38100" dist="38100" dir="2700000" algn="tl">
                    <a:srgbClr val="DDDDDD"/>
                  </a:outerShdw>
                </a:effectLst>
                <a:latin typeface="Arial" charset="0"/>
                <a:ea typeface="ヒラギノ角ゴ Pro W3" charset="0"/>
                <a:cs typeface="ヒラギノ角ゴ Pro W3" charset="0"/>
              </a:rPr>
            </a:br>
            <a:r>
              <a:rPr lang="en-US" i="1" dirty="0">
                <a:effectLst>
                  <a:outerShdw blurRad="38100" dist="38100" dir="2700000" algn="tl">
                    <a:srgbClr val="DDDDDD"/>
                  </a:outerShdw>
                </a:effectLst>
                <a:latin typeface="Arial" charset="0"/>
                <a:ea typeface="ヒラギノ角ゴ Pro W3" charset="0"/>
                <a:cs typeface="ヒラギノ角ゴ Pro W3" charset="0"/>
              </a:rPr>
              <a:t>Future Demand</a:t>
            </a:r>
            <a:br>
              <a:rPr lang="en-US" i="1" dirty="0">
                <a:effectLst>
                  <a:outerShdw blurRad="38100" dist="38100" dir="2700000" algn="tl">
                    <a:srgbClr val="DDDDDD"/>
                  </a:outerShdw>
                </a:effectLst>
                <a:latin typeface="Arial" charset="0"/>
                <a:ea typeface="ヒラギノ角ゴ Pro W3" charset="0"/>
                <a:cs typeface="ヒラギノ角ゴ Pro W3" charset="0"/>
              </a:rPr>
            </a:br>
            <a:r>
              <a:rPr lang="en-US" i="1" dirty="0">
                <a:effectLst>
                  <a:outerShdw blurRad="38100" dist="38100" dir="2700000" algn="tl">
                    <a:srgbClr val="DDDDDD"/>
                  </a:outerShdw>
                </a:effectLst>
                <a:latin typeface="Arial" charset="0"/>
                <a:ea typeface="ヒラギノ角ゴ Pro W3" charset="0"/>
                <a:cs typeface="ヒラギノ角ゴ Pro W3" charset="0"/>
              </a:rPr>
              <a:t>Changing World</a:t>
            </a:r>
            <a:br>
              <a:rPr lang="en-US" i="1" dirty="0">
                <a:effectLst>
                  <a:outerShdw blurRad="38100" dist="38100" dir="2700000" algn="tl">
                    <a:srgbClr val="DDDDDD"/>
                  </a:outerShdw>
                </a:effectLst>
                <a:latin typeface="Arial" charset="0"/>
                <a:ea typeface="ヒラギノ角ゴ Pro W3" charset="0"/>
                <a:cs typeface="ヒラギノ角ゴ Pro W3" charset="0"/>
              </a:rPr>
            </a:br>
            <a:r>
              <a:rPr lang="en-US" i="1" dirty="0">
                <a:effectLst>
                  <a:outerShdw blurRad="38100" dist="38100" dir="2700000" algn="tl">
                    <a:srgbClr val="DDDDDD"/>
                  </a:outerShdw>
                </a:effectLst>
                <a:latin typeface="Arial" charset="0"/>
                <a:ea typeface="ヒラギノ角ゴ Pro W3" charset="0"/>
                <a:cs typeface="ヒラギノ角ゴ Pro W3" charset="0"/>
              </a:rPr>
              <a:t>New </a:t>
            </a:r>
            <a:r>
              <a:rPr lang="en-US" i="1" dirty="0" smtClean="0">
                <a:effectLst>
                  <a:outerShdw blurRad="38100" dist="38100" dir="2700000" algn="tl">
                    <a:srgbClr val="DDDDDD"/>
                  </a:outerShdw>
                </a:effectLst>
                <a:latin typeface="Arial" charset="0"/>
                <a:ea typeface="ヒラギノ角ゴ Pro W3" charset="0"/>
                <a:cs typeface="ヒラギノ角ゴ Pro W3" charset="0"/>
              </a:rPr>
              <a:t>Ideas</a:t>
            </a:r>
            <a:endParaRPr lang="en-US" i="1" dirty="0">
              <a:effectLst>
                <a:outerShdw blurRad="38100" dist="38100" dir="2700000" algn="tl">
                  <a:srgbClr val="DDDDDD"/>
                </a:outerShdw>
              </a:effectLst>
              <a:latin typeface="Arial" charset="0"/>
              <a:ea typeface="ヒラギノ角ゴ Pro W3" charset="0"/>
              <a:cs typeface="ヒラギノ角ゴ Pro W3" charset="0"/>
            </a:endParaRPr>
          </a:p>
        </p:txBody>
      </p:sp>
      <p:sp>
        <p:nvSpPr>
          <p:cNvPr id="24578" name="Subtitle 2"/>
          <p:cNvSpPr>
            <a:spLocks noGrp="1"/>
          </p:cNvSpPr>
          <p:nvPr>
            <p:ph type="subTitle" idx="1"/>
          </p:nvPr>
        </p:nvSpPr>
        <p:spPr>
          <a:xfrm>
            <a:off x="0" y="6172200"/>
            <a:ext cx="9144000" cy="685800"/>
          </a:xfrm>
        </p:spPr>
        <p:txBody>
          <a:bodyPr/>
          <a:lstStyle/>
          <a:p>
            <a:pPr eaLnBrk="1" hangingPunct="1">
              <a:defRPr/>
            </a:pPr>
            <a:r>
              <a:rPr lang="en-US" sz="3200" dirty="0" err="1"/>
              <a:t>www.ctpnc.org</a:t>
            </a:r>
            <a:r>
              <a:rPr lang="en-US" sz="3200" dirty="0"/>
              <a:t>/presentations</a:t>
            </a:r>
          </a:p>
        </p:txBody>
      </p:sp>
      <p:sp>
        <p:nvSpPr>
          <p:cNvPr id="5" name="Rounded Rectangle 4"/>
          <p:cNvSpPr>
            <a:spLocks noChangeArrowheads="1"/>
          </p:cNvSpPr>
          <p:nvPr/>
        </p:nvSpPr>
        <p:spPr bwMode="auto">
          <a:xfrm>
            <a:off x="1600200" y="1828800"/>
            <a:ext cx="5791200" cy="762000"/>
          </a:xfrm>
          <a:prstGeom prst="roundRect">
            <a:avLst>
              <a:gd name="adj" fmla="val 16667"/>
            </a:avLst>
          </a:prstGeom>
          <a:noFill/>
          <a:ln w="88900">
            <a:solidFill>
              <a:srgbClr val="FF00FF"/>
            </a:solidFill>
            <a:round/>
            <a:headEnd/>
            <a:tailEnd/>
          </a:ln>
          <a:effectLst>
            <a:outerShdw blurRad="50800" dist="38100" dir="2700000" algn="tl" rotWithShape="0">
              <a:srgbClr val="000000">
                <a:alpha val="39998"/>
              </a:srgbClr>
            </a:outerShdw>
          </a:effectLst>
        </p:spPr>
        <p:txBody>
          <a:bodyPr/>
          <a:lstStyle/>
          <a:p>
            <a:pPr>
              <a:defRPr/>
            </a:pPr>
            <a:endParaRPr lang="en-US">
              <a:latin typeface="Arial" pitchFamily="-112" charset="0"/>
              <a:ea typeface="ヒラギノ角ゴ Pro W3" pitchFamily="-112" charset="-128"/>
              <a:cs typeface="+mn-cs"/>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1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55649" name="Picture 2" descr="C:\Documents and Settings\cdroessler\My Documents\CTE future curriculum\Commerce meeting 081412\GE 218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25400"/>
            <a:ext cx="4724400" cy="7034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7" name="Picture 2" descr="C:\Documents and Settings\cdroessler\My Documents\Downloads\AMSTC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 y="0"/>
            <a:ext cx="9525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050" name="Picture 2" descr="C:\Users\cdroessler\Documents\NCETA\2015\Spring Board Meeting - Janaury\My Presentation\ManufacturingAwarenessFlyer-201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1819" y="990"/>
            <a:ext cx="434036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5234362"/>
      </p:ext>
    </p:extLst>
  </p:cSld>
  <p:clrMapOvr>
    <a:masterClrMapping/>
  </p:clrMapOvr>
  <p:transition spd="med">
    <p:fad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098" name="Rectangle 2"/>
          <p:cNvSpPr>
            <a:spLocks noGrp="1" noChangeArrowheads="1"/>
          </p:cNvSpPr>
          <p:nvPr>
            <p:ph type="ctrTitle" idx="4294967295"/>
          </p:nvPr>
        </p:nvSpPr>
        <p:spPr>
          <a:xfrm>
            <a:off x="685800" y="2286000"/>
            <a:ext cx="8458200" cy="1143000"/>
          </a:xfrm>
        </p:spPr>
        <p:txBody>
          <a:bodyPr/>
          <a:lstStyle/>
          <a:p>
            <a:pPr algn="l" eaLnBrk="1" hangingPunct="1">
              <a:lnSpc>
                <a:spcPct val="120000"/>
              </a:lnSpc>
              <a:defRPr/>
            </a:pPr>
            <a:r>
              <a:rPr lang="en-US" sz="4800" b="0" dirty="0">
                <a:effectLst>
                  <a:outerShdw blurRad="38100" dist="38100" dir="2700000" algn="tl">
                    <a:srgbClr val="DDDDDD"/>
                  </a:outerShdw>
                </a:effectLst>
                <a:latin typeface="Arial" charset="0"/>
                <a:ea typeface="ヒラギノ角ゴ Pro W3" charset="0"/>
                <a:cs typeface="ヒラギノ角ゴ Pro W3" charset="0"/>
              </a:rPr>
              <a:t>We are currently</a:t>
            </a:r>
            <a:br>
              <a:rPr lang="en-US" sz="4800" b="0" dirty="0">
                <a:effectLst>
                  <a:outerShdw blurRad="38100" dist="38100" dir="2700000" algn="tl">
                    <a:srgbClr val="DDDDDD"/>
                  </a:outerShdw>
                </a:effectLst>
                <a:latin typeface="Arial" charset="0"/>
                <a:ea typeface="ヒラギノ角ゴ Pro W3" charset="0"/>
                <a:cs typeface="ヒラギノ角ゴ Pro W3" charset="0"/>
              </a:rPr>
            </a:br>
            <a:r>
              <a:rPr lang="en-US" sz="4800" b="0" dirty="0">
                <a:effectLst>
                  <a:outerShdw blurRad="38100" dist="38100" dir="2700000" algn="tl">
                    <a:srgbClr val="DDDDDD"/>
                  </a:outerShdw>
                </a:effectLst>
                <a:latin typeface="Arial" charset="0"/>
                <a:ea typeface="ヒラギノ角ゴ Pro W3" charset="0"/>
                <a:cs typeface="ヒラギノ角ゴ Pro W3" charset="0"/>
              </a:rPr>
              <a:t>preparing </a:t>
            </a:r>
            <a:r>
              <a:rPr lang="en-US" sz="4800" b="0" dirty="0" smtClean="0">
                <a:effectLst>
                  <a:outerShdw blurRad="38100" dist="38100" dir="2700000" algn="tl">
                    <a:srgbClr val="DDDDDD"/>
                  </a:outerShdw>
                </a:effectLst>
                <a:latin typeface="Arial" charset="0"/>
                <a:ea typeface="ヒラギノ角ゴ Pro W3" charset="0"/>
                <a:cs typeface="ヒラギノ角ゴ Pro W3" charset="0"/>
              </a:rPr>
              <a:t>people for </a:t>
            </a:r>
            <a:r>
              <a:rPr lang="en-US" sz="4800" b="0" dirty="0">
                <a:effectLst>
                  <a:outerShdw blurRad="38100" dist="38100" dir="2700000" algn="tl">
                    <a:srgbClr val="DDDDDD"/>
                  </a:outerShdw>
                </a:effectLst>
                <a:latin typeface="Arial" charset="0"/>
                <a:ea typeface="ヒラギノ角ゴ Pro W3" charset="0"/>
                <a:cs typeface="ヒラギノ角ゴ Pro W3" charset="0"/>
              </a:rPr>
              <a:t>jobs that don</a:t>
            </a:r>
            <a:r>
              <a:rPr lang="ja-JP" altLang="en-US" sz="4800" b="0" dirty="0">
                <a:effectLst>
                  <a:outerShdw blurRad="38100" dist="38100" dir="2700000" algn="tl">
                    <a:srgbClr val="DDDDDD"/>
                  </a:outerShdw>
                </a:effectLst>
                <a:latin typeface="Arial" charset="0"/>
                <a:ea typeface="ヒラギノ角ゴ Pro W3" charset="0"/>
                <a:cs typeface="ヒラギノ角ゴ Pro W3" charset="0"/>
              </a:rPr>
              <a:t>’</a:t>
            </a:r>
            <a:r>
              <a:rPr lang="en-US" sz="4800" b="0" dirty="0">
                <a:effectLst>
                  <a:outerShdw blurRad="38100" dist="38100" dir="2700000" algn="tl">
                    <a:srgbClr val="DDDDDD"/>
                  </a:outerShdw>
                </a:effectLst>
                <a:latin typeface="Arial" charset="0"/>
                <a:ea typeface="ヒラギノ角ゴ Pro W3" charset="0"/>
                <a:cs typeface="ヒラギノ角ゴ Pro W3" charset="0"/>
              </a:rPr>
              <a:t>t yet exist …</a:t>
            </a:r>
          </a:p>
        </p:txBody>
      </p:sp>
    </p:spTree>
  </p:cSld>
  <p:clrMapOvr>
    <a:masterClrMapping/>
  </p:clrMapOvr>
  <p:transition spd="med">
    <p:fad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0146" name="Rectangle 2"/>
          <p:cNvSpPr>
            <a:spLocks noGrp="1" noChangeArrowheads="1"/>
          </p:cNvSpPr>
          <p:nvPr>
            <p:ph type="ctrTitle" idx="4294967295"/>
          </p:nvPr>
        </p:nvSpPr>
        <p:spPr>
          <a:xfrm>
            <a:off x="685800" y="2286000"/>
            <a:ext cx="7391400" cy="1143000"/>
          </a:xfrm>
        </p:spPr>
        <p:txBody>
          <a:bodyPr/>
          <a:lstStyle/>
          <a:p>
            <a:pPr algn="l" eaLnBrk="1" hangingPunct="1">
              <a:lnSpc>
                <a:spcPct val="120000"/>
              </a:lnSpc>
              <a:defRPr/>
            </a:pPr>
            <a:r>
              <a:rPr lang="en-US" sz="4800" b="0">
                <a:effectLst>
                  <a:outerShdw blurRad="38100" dist="38100" dir="2700000" algn="tl">
                    <a:srgbClr val="DDDDDD"/>
                  </a:outerShdw>
                </a:effectLst>
                <a:latin typeface="Arial" charset="0"/>
                <a:ea typeface="ヒラギノ角ゴ Pro W3" charset="0"/>
                <a:cs typeface="ヒラギノ角ゴ Pro W3" charset="0"/>
              </a:rPr>
              <a:t>… using technologies that haven</a:t>
            </a:r>
            <a:r>
              <a:rPr lang="ja-JP" altLang="en-US" sz="4800" b="0">
                <a:effectLst>
                  <a:outerShdw blurRad="38100" dist="38100" dir="2700000" algn="tl">
                    <a:srgbClr val="DDDDDD"/>
                  </a:outerShdw>
                </a:effectLst>
                <a:latin typeface="Arial" charset="0"/>
                <a:ea typeface="ヒラギノ角ゴ Pro W3" charset="0"/>
                <a:cs typeface="ヒラギノ角ゴ Pro W3" charset="0"/>
              </a:rPr>
              <a:t>’</a:t>
            </a:r>
            <a:r>
              <a:rPr lang="en-US" sz="4800" b="0">
                <a:effectLst>
                  <a:outerShdw blurRad="38100" dist="38100" dir="2700000" algn="tl">
                    <a:srgbClr val="DDDDDD"/>
                  </a:outerShdw>
                </a:effectLst>
                <a:latin typeface="Arial" charset="0"/>
                <a:ea typeface="ヒラギノ角ゴ Pro W3" charset="0"/>
                <a:cs typeface="ヒラギノ角ゴ Pro W3" charset="0"/>
              </a:rPr>
              <a:t>t yet been invented …</a:t>
            </a:r>
          </a:p>
        </p:txBody>
      </p:sp>
    </p:spTree>
  </p:cSld>
  <p:clrMapOvr>
    <a:masterClrMapping/>
  </p:clrMapOvr>
  <p:transition spd="med">
    <p:fad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2194" name="Rectangle 2"/>
          <p:cNvSpPr>
            <a:spLocks noGrp="1" noChangeArrowheads="1"/>
          </p:cNvSpPr>
          <p:nvPr>
            <p:ph type="ctrTitle" idx="4294967295"/>
          </p:nvPr>
        </p:nvSpPr>
        <p:spPr>
          <a:xfrm>
            <a:off x="685800" y="2286000"/>
            <a:ext cx="7772400" cy="1143000"/>
          </a:xfrm>
        </p:spPr>
        <p:txBody>
          <a:bodyPr/>
          <a:lstStyle/>
          <a:p>
            <a:pPr algn="l" eaLnBrk="1" hangingPunct="1">
              <a:lnSpc>
                <a:spcPct val="120000"/>
              </a:lnSpc>
              <a:defRPr/>
            </a:pPr>
            <a:r>
              <a:rPr lang="en-US" sz="4800" b="0">
                <a:effectLst>
                  <a:outerShdw blurRad="38100" dist="38100" dir="2700000" algn="tl">
                    <a:srgbClr val="DDDDDD"/>
                  </a:outerShdw>
                </a:effectLst>
                <a:latin typeface="Arial" charset="0"/>
                <a:ea typeface="ヒラギノ角ゴ Pro W3" charset="0"/>
                <a:cs typeface="ヒラギノ角ゴ Pro W3" charset="0"/>
              </a:rPr>
              <a:t>… in order to solve problems we don</a:t>
            </a:r>
            <a:r>
              <a:rPr lang="ja-JP" altLang="en-US" sz="4800" b="0">
                <a:effectLst>
                  <a:outerShdw blurRad="38100" dist="38100" dir="2700000" algn="tl">
                    <a:srgbClr val="DDDDDD"/>
                  </a:outerShdw>
                </a:effectLst>
                <a:latin typeface="Arial" charset="0"/>
                <a:ea typeface="ヒラギノ角ゴ Pro W3" charset="0"/>
                <a:cs typeface="ヒラギノ角ゴ Pro W3" charset="0"/>
              </a:rPr>
              <a:t>’</a:t>
            </a:r>
            <a:r>
              <a:rPr lang="en-US" sz="4800" b="0">
                <a:effectLst>
                  <a:outerShdw blurRad="38100" dist="38100" dir="2700000" algn="tl">
                    <a:srgbClr val="DDDDDD"/>
                  </a:outerShdw>
                </a:effectLst>
                <a:latin typeface="Arial" charset="0"/>
                <a:ea typeface="ヒラギノ角ゴ Pro W3" charset="0"/>
                <a:cs typeface="ヒラギノ角ゴ Pro W3" charset="0"/>
              </a:rPr>
              <a:t>t even know are problems yet.</a:t>
            </a:r>
          </a:p>
        </p:txBody>
      </p:sp>
    </p:spTree>
  </p:cSld>
  <p:clrMapOvr>
    <a:masterClrMapping/>
  </p:clrMapOvr>
  <p:transition spd="med">
    <p:fad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685506" name="Rectangle 2"/>
          <p:cNvSpPr>
            <a:spLocks noGrp="1" noChangeArrowheads="1"/>
          </p:cNvSpPr>
          <p:nvPr>
            <p:ph type="title" idx="4294967295"/>
          </p:nvPr>
        </p:nvSpPr>
        <p:spPr>
          <a:xfrm>
            <a:off x="0" y="609600"/>
            <a:ext cx="9144000" cy="1143000"/>
          </a:xfrm>
        </p:spPr>
        <p:txBody>
          <a:bodyPr/>
          <a:lstStyle/>
          <a:p>
            <a:pPr eaLnBrk="1" hangingPunct="1">
              <a:defRPr/>
            </a:pPr>
            <a:r>
              <a:rPr lang="en-US" sz="4200" b="0">
                <a:effectLst>
                  <a:outerShdw blurRad="38100" dist="38100" dir="2700000" algn="tl">
                    <a:srgbClr val="DDDDDD"/>
                  </a:outerShdw>
                </a:effectLst>
                <a:latin typeface="Arial" charset="0"/>
                <a:ea typeface="ヒラギノ角ゴ Pro W3" charset="0"/>
                <a:cs typeface="ヒラギノ角ゴ Pro W3" charset="0"/>
              </a:rPr>
              <a:t>Who predicted these?</a:t>
            </a:r>
          </a:p>
        </p:txBody>
      </p:sp>
      <p:sp>
        <p:nvSpPr>
          <p:cNvPr id="1034243" name="Rectangle 3"/>
          <p:cNvSpPr>
            <a:spLocks noGrp="1" noChangeArrowheads="1"/>
          </p:cNvSpPr>
          <p:nvPr>
            <p:ph type="body" idx="4294967295"/>
          </p:nvPr>
        </p:nvSpPr>
        <p:spPr>
          <a:xfrm>
            <a:off x="1295400" y="1600200"/>
            <a:ext cx="7772400" cy="4114800"/>
          </a:xfrm>
        </p:spPr>
        <p:txBody>
          <a:bodyPr/>
          <a:lstStyle/>
          <a:p>
            <a:pPr eaLnBrk="1" hangingPunct="1">
              <a:lnSpc>
                <a:spcPct val="90000"/>
              </a:lnSpc>
              <a:spcAft>
                <a:spcPts val="600"/>
              </a:spcAft>
              <a:defRPr/>
            </a:pPr>
            <a:r>
              <a:rPr lang="en-US" sz="2800">
                <a:effectLst>
                  <a:outerShdw blurRad="38100" dist="38100" dir="2700000" algn="tl">
                    <a:srgbClr val="DDDDDD"/>
                  </a:outerShdw>
                </a:effectLst>
                <a:latin typeface="Arial" charset="0"/>
                <a:ea typeface="ヒラギノ角ゴ Pro W3" charset="0"/>
                <a:cs typeface="ヒラギノ角ゴ Pro W3" charset="0"/>
              </a:rPr>
              <a:t>Cell phones for everyone</a:t>
            </a:r>
          </a:p>
          <a:p>
            <a:pPr eaLnBrk="1" hangingPunct="1">
              <a:lnSpc>
                <a:spcPct val="90000"/>
              </a:lnSpc>
              <a:spcAft>
                <a:spcPts val="600"/>
              </a:spcAft>
              <a:defRPr/>
            </a:pPr>
            <a:r>
              <a:rPr lang="en-US" sz="2800">
                <a:effectLst>
                  <a:outerShdw blurRad="38100" dist="38100" dir="2700000" algn="tl">
                    <a:srgbClr val="DDDDDD"/>
                  </a:outerShdw>
                </a:effectLst>
                <a:latin typeface="Arial" charset="0"/>
                <a:ea typeface="ヒラギノ角ゴ Pro W3" charset="0"/>
                <a:cs typeface="ヒラギノ角ゴ Pro W3" charset="0"/>
              </a:rPr>
              <a:t>iPads, Kindles</a:t>
            </a:r>
          </a:p>
          <a:p>
            <a:pPr eaLnBrk="1" hangingPunct="1">
              <a:lnSpc>
                <a:spcPct val="90000"/>
              </a:lnSpc>
              <a:spcAft>
                <a:spcPts val="600"/>
              </a:spcAft>
              <a:defRPr/>
            </a:pPr>
            <a:r>
              <a:rPr lang="en-US" sz="2800">
                <a:effectLst>
                  <a:outerShdw blurRad="38100" dist="38100" dir="2700000" algn="tl">
                    <a:srgbClr val="DDDDDD"/>
                  </a:outerShdw>
                </a:effectLst>
                <a:latin typeface="Arial" charset="0"/>
                <a:ea typeface="ヒラギノ角ゴ Pro W3" charset="0"/>
                <a:cs typeface="ヒラギノ角ゴ Pro W3" charset="0"/>
              </a:rPr>
              <a:t>Smart phones</a:t>
            </a:r>
          </a:p>
          <a:p>
            <a:pPr eaLnBrk="1" hangingPunct="1">
              <a:lnSpc>
                <a:spcPct val="90000"/>
              </a:lnSpc>
              <a:spcAft>
                <a:spcPts val="600"/>
              </a:spcAft>
              <a:defRPr/>
            </a:pPr>
            <a:r>
              <a:rPr lang="en-US" sz="2800">
                <a:effectLst>
                  <a:outerShdw blurRad="38100" dist="38100" dir="2700000" algn="tl">
                    <a:srgbClr val="DDDDDD"/>
                  </a:outerShdw>
                </a:effectLst>
                <a:latin typeface="Arial" charset="0"/>
                <a:ea typeface="ヒラギノ角ゴ Pro W3" charset="0"/>
                <a:cs typeface="ヒラギノ角ゴ Pro W3" charset="0"/>
              </a:rPr>
              <a:t>iPod  - portable music and videos</a:t>
            </a:r>
          </a:p>
          <a:p>
            <a:pPr eaLnBrk="1" hangingPunct="1">
              <a:lnSpc>
                <a:spcPct val="90000"/>
              </a:lnSpc>
              <a:spcAft>
                <a:spcPts val="600"/>
              </a:spcAft>
              <a:defRPr/>
            </a:pPr>
            <a:r>
              <a:rPr lang="en-US" sz="2800">
                <a:effectLst>
                  <a:outerShdw blurRad="38100" dist="38100" dir="2700000" algn="tl">
                    <a:srgbClr val="DDDDDD"/>
                  </a:outerShdw>
                </a:effectLst>
                <a:latin typeface="Arial" charset="0"/>
                <a:ea typeface="ヒラギノ角ゴ Pro W3" charset="0"/>
                <a:cs typeface="ヒラギノ角ゴ Pro W3" charset="0"/>
              </a:rPr>
              <a:t>Hand-held GPS</a:t>
            </a:r>
          </a:p>
          <a:p>
            <a:pPr eaLnBrk="1" hangingPunct="1">
              <a:lnSpc>
                <a:spcPct val="90000"/>
              </a:lnSpc>
              <a:spcAft>
                <a:spcPts val="600"/>
              </a:spcAft>
              <a:defRPr/>
            </a:pPr>
            <a:r>
              <a:rPr lang="en-US" sz="2800">
                <a:effectLst>
                  <a:outerShdw blurRad="38100" dist="38100" dir="2700000" algn="tl">
                    <a:srgbClr val="DDDDDD"/>
                  </a:outerShdw>
                </a:effectLst>
                <a:latin typeface="Arial" charset="0"/>
                <a:ea typeface="ヒラギノ角ゴ Pro W3" charset="0"/>
                <a:cs typeface="ヒラギノ角ゴ Pro W3" charset="0"/>
              </a:rPr>
              <a:t>Text messaging</a:t>
            </a:r>
          </a:p>
          <a:p>
            <a:pPr eaLnBrk="1" hangingPunct="1">
              <a:lnSpc>
                <a:spcPct val="90000"/>
              </a:lnSpc>
              <a:spcAft>
                <a:spcPts val="600"/>
              </a:spcAft>
              <a:defRPr/>
            </a:pPr>
            <a:r>
              <a:rPr lang="en-US" sz="2800">
                <a:effectLst>
                  <a:outerShdw blurRad="38100" dist="38100" dir="2700000" algn="tl">
                    <a:srgbClr val="DDDDDD"/>
                  </a:outerShdw>
                </a:effectLst>
                <a:latin typeface="Arial" charset="0"/>
                <a:ea typeface="ヒラギノ角ゴ Pro W3" charset="0"/>
                <a:cs typeface="ヒラギノ角ゴ Pro W3" charset="0"/>
              </a:rPr>
              <a:t>Blogs, Twitter</a:t>
            </a:r>
          </a:p>
          <a:p>
            <a:pPr eaLnBrk="1" hangingPunct="1">
              <a:lnSpc>
                <a:spcPct val="90000"/>
              </a:lnSpc>
              <a:spcAft>
                <a:spcPts val="600"/>
              </a:spcAft>
              <a:defRPr/>
            </a:pPr>
            <a:r>
              <a:rPr lang="en-US" sz="2800">
                <a:effectLst>
                  <a:outerShdw blurRad="38100" dist="38100" dir="2700000" algn="tl">
                    <a:srgbClr val="DDDDDD"/>
                  </a:outerShdw>
                </a:effectLst>
                <a:latin typeface="Arial" charset="0"/>
                <a:ea typeface="ヒラギノ角ゴ Pro W3" charset="0"/>
                <a:cs typeface="ヒラギノ角ゴ Pro W3" charset="0"/>
              </a:rPr>
              <a:t>MySpace, FaceBook</a:t>
            </a:r>
          </a:p>
          <a:p>
            <a:pPr eaLnBrk="1" hangingPunct="1">
              <a:lnSpc>
                <a:spcPct val="90000"/>
              </a:lnSpc>
              <a:spcAft>
                <a:spcPts val="600"/>
              </a:spcAft>
              <a:defRPr/>
            </a:pPr>
            <a:r>
              <a:rPr lang="en-US" sz="2800">
                <a:effectLst>
                  <a:outerShdw blurRad="38100" dist="38100" dir="2700000" algn="tl">
                    <a:srgbClr val="DDDDDD"/>
                  </a:outerShdw>
                </a:effectLst>
                <a:latin typeface="Arial" charset="0"/>
                <a:ea typeface="ヒラギノ角ゴ Pro W3" charset="0"/>
                <a:cs typeface="ヒラギノ角ゴ Pro W3" charset="0"/>
              </a:rPr>
              <a:t>Wikipedia, YouTube</a:t>
            </a:r>
          </a:p>
        </p:txBody>
      </p:sp>
    </p:spTree>
  </p:cSld>
  <p:clrMapOvr>
    <a:masterClrMapping/>
  </p:clrMapOvr>
  <p:transition spd="med">
    <p:fad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86530" name="Rectangle 2"/>
          <p:cNvSpPr>
            <a:spLocks noGrp="1" noChangeArrowheads="1"/>
          </p:cNvSpPr>
          <p:nvPr>
            <p:ph type="title" idx="4294967295"/>
          </p:nvPr>
        </p:nvSpPr>
        <p:spPr>
          <a:xfrm>
            <a:off x="0" y="609600"/>
            <a:ext cx="9144000" cy="1143000"/>
          </a:xfrm>
        </p:spPr>
        <p:txBody>
          <a:bodyPr/>
          <a:lstStyle/>
          <a:p>
            <a:pPr eaLnBrk="1" hangingPunct="1">
              <a:defRPr/>
            </a:pPr>
            <a:r>
              <a:rPr lang="en-US" sz="4200" b="0">
                <a:effectLst>
                  <a:outerShdw blurRad="38100" dist="38100" dir="2700000" algn="tl">
                    <a:srgbClr val="DDDDDD"/>
                  </a:outerShdw>
                </a:effectLst>
                <a:latin typeface="Arial" charset="0"/>
                <a:ea typeface="ヒラギノ角ゴ Pro W3" charset="0"/>
                <a:cs typeface="ヒラギノ角ゴ Pro W3" charset="0"/>
              </a:rPr>
              <a:t>Old technologies making</a:t>
            </a:r>
            <a:br>
              <a:rPr lang="en-US" sz="4200" b="0">
                <a:effectLst>
                  <a:outerShdw blurRad="38100" dist="38100" dir="2700000" algn="tl">
                    <a:srgbClr val="DDDDDD"/>
                  </a:outerShdw>
                </a:effectLst>
                <a:latin typeface="Arial" charset="0"/>
                <a:ea typeface="ヒラギノ角ゴ Pro W3" charset="0"/>
                <a:cs typeface="ヒラギノ角ゴ Pro W3" charset="0"/>
              </a:rPr>
            </a:br>
            <a:r>
              <a:rPr lang="en-US" sz="4200" b="0">
                <a:effectLst>
                  <a:outerShdw blurRad="38100" dist="38100" dir="2700000" algn="tl">
                    <a:srgbClr val="DDDDDD"/>
                  </a:outerShdw>
                </a:effectLst>
                <a:latin typeface="Arial" charset="0"/>
                <a:ea typeface="ヒラギノ角ゴ Pro W3" charset="0"/>
                <a:cs typeface="ヒラギノ角ゴ Pro W3" charset="0"/>
              </a:rPr>
              <a:t>a comeback</a:t>
            </a:r>
          </a:p>
        </p:txBody>
      </p:sp>
      <p:sp>
        <p:nvSpPr>
          <p:cNvPr id="1034243" name="Rectangle 3"/>
          <p:cNvSpPr>
            <a:spLocks noGrp="1" noChangeArrowheads="1"/>
          </p:cNvSpPr>
          <p:nvPr>
            <p:ph type="body" idx="4294967295"/>
          </p:nvPr>
        </p:nvSpPr>
        <p:spPr>
          <a:xfrm>
            <a:off x="1371600" y="2362200"/>
            <a:ext cx="7772400" cy="4114800"/>
          </a:xfrm>
        </p:spPr>
        <p:txBody>
          <a:bodyPr/>
          <a:lstStyle/>
          <a:p>
            <a:pPr eaLnBrk="1" hangingPunct="1">
              <a:lnSpc>
                <a:spcPct val="120000"/>
              </a:lnSpc>
              <a:defRPr/>
            </a:pPr>
            <a:r>
              <a:rPr lang="en-US">
                <a:effectLst>
                  <a:outerShdw blurRad="38100" dist="38100" dir="2700000" algn="tl">
                    <a:srgbClr val="DDDDDD"/>
                  </a:outerShdw>
                </a:effectLst>
                <a:latin typeface="Arial" charset="0"/>
                <a:ea typeface="ヒラギノ角ゴ Pro W3" charset="0"/>
                <a:cs typeface="ヒラギノ角ゴ Pro W3" charset="0"/>
              </a:rPr>
              <a:t>Vegetable powered-Diesel engines</a:t>
            </a:r>
          </a:p>
          <a:p>
            <a:pPr eaLnBrk="1" hangingPunct="1">
              <a:lnSpc>
                <a:spcPct val="120000"/>
              </a:lnSpc>
              <a:defRPr/>
            </a:pPr>
            <a:r>
              <a:rPr lang="en-US">
                <a:effectLst>
                  <a:outerShdw blurRad="38100" dist="38100" dir="2700000" algn="tl">
                    <a:srgbClr val="DDDDDD"/>
                  </a:outerShdw>
                </a:effectLst>
                <a:latin typeface="Arial" charset="0"/>
                <a:ea typeface="ヒラギノ角ゴ Pro W3" charset="0"/>
                <a:cs typeface="ヒラギノ角ゴ Pro W3" charset="0"/>
              </a:rPr>
              <a:t>Wind power</a:t>
            </a:r>
          </a:p>
          <a:p>
            <a:pPr eaLnBrk="1" hangingPunct="1">
              <a:lnSpc>
                <a:spcPct val="120000"/>
              </a:lnSpc>
              <a:defRPr/>
            </a:pPr>
            <a:r>
              <a:rPr lang="en-US">
                <a:effectLst>
                  <a:outerShdw blurRad="38100" dist="38100" dir="2700000" algn="tl">
                    <a:srgbClr val="DDDDDD"/>
                  </a:outerShdw>
                </a:effectLst>
                <a:latin typeface="Arial" charset="0"/>
                <a:ea typeface="ヒラギノ角ゴ Pro W3" charset="0"/>
                <a:cs typeface="ヒラギノ角ゴ Pro W3" charset="0"/>
              </a:rPr>
              <a:t>Rain barrels</a:t>
            </a:r>
          </a:p>
          <a:p>
            <a:pPr eaLnBrk="1" hangingPunct="1">
              <a:lnSpc>
                <a:spcPct val="120000"/>
              </a:lnSpc>
              <a:defRPr/>
            </a:pPr>
            <a:r>
              <a:rPr lang="en-US">
                <a:effectLst>
                  <a:outerShdw blurRad="38100" dist="38100" dir="2700000" algn="tl">
                    <a:srgbClr val="DDDDDD"/>
                  </a:outerShdw>
                </a:effectLst>
                <a:latin typeface="Arial" charset="0"/>
                <a:ea typeface="ヒラギノ角ゴ Pro W3" charset="0"/>
                <a:cs typeface="ヒラギノ角ゴ Pro W3" charset="0"/>
              </a:rPr>
              <a:t>Recycling building materials</a:t>
            </a:r>
          </a:p>
          <a:p>
            <a:pPr eaLnBrk="1" hangingPunct="1">
              <a:lnSpc>
                <a:spcPct val="120000"/>
              </a:lnSpc>
              <a:defRPr/>
            </a:pPr>
            <a:r>
              <a:rPr lang="en-US">
                <a:effectLst>
                  <a:outerShdw blurRad="38100" dist="38100" dir="2700000" algn="tl">
                    <a:srgbClr val="DDDDDD"/>
                  </a:outerShdw>
                </a:effectLst>
                <a:latin typeface="Arial" charset="0"/>
                <a:ea typeface="ヒラギノ角ゴ Pro W3" charset="0"/>
                <a:cs typeface="ヒラギノ角ゴ Pro W3" charset="0"/>
              </a:rPr>
              <a:t>Biofuel  (Moonshine)</a:t>
            </a:r>
          </a:p>
          <a:p>
            <a:pPr eaLnBrk="1" hangingPunct="1">
              <a:lnSpc>
                <a:spcPct val="120000"/>
              </a:lnSpc>
              <a:defRPr/>
            </a:pPr>
            <a:endParaRPr lang="en-US">
              <a:effectLst>
                <a:outerShdw blurRad="38100" dist="38100" dir="2700000" algn="tl">
                  <a:srgbClr val="DDDDDD"/>
                </a:outerShdw>
              </a:effectLst>
              <a:latin typeface="Arial" charset="0"/>
              <a:ea typeface="ヒラギノ角ゴ Pro W3" charset="0"/>
              <a:cs typeface="ヒラギノ角ゴ Pro W3" charset="0"/>
            </a:endParaRPr>
          </a:p>
        </p:txBody>
      </p:sp>
    </p:spTree>
  </p:cSld>
  <p:clrMapOvr>
    <a:masterClrMapping/>
  </p:clrMapOvr>
  <p:transition spd="med">
    <p:fad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72033" name="Picture 2" descr="C:\Documents and Settings\cdroessler\My Documents\Documents\skills survey 2012\pages\2012SkillsSurveyWDBFinal-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675" y="0"/>
            <a:ext cx="76803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ChangeArrowheads="1"/>
          </p:cNvSpPr>
          <p:nvPr>
            <p:ph type="title" idx="4294967295"/>
          </p:nvPr>
        </p:nvSpPr>
        <p:spPr>
          <a:xfrm>
            <a:off x="0" y="304800"/>
            <a:ext cx="9144000" cy="1143000"/>
          </a:xfrm>
        </p:spPr>
        <p:txBody>
          <a:bodyPr/>
          <a:lstStyle/>
          <a:p>
            <a:pPr>
              <a:defRPr/>
            </a:pPr>
            <a:r>
              <a:rPr lang="en-US">
                <a:effectLst>
                  <a:outerShdw blurRad="38100" dist="38100" dir="2700000" algn="tl">
                    <a:srgbClr val="DDDDDD"/>
                  </a:outerShdw>
                </a:effectLst>
                <a:latin typeface="Arial" charset="0"/>
                <a:ea typeface="ヒラギノ角ゴ Pro W3" charset="0"/>
                <a:cs typeface="ヒラギノ角ゴ Pro W3" charset="0"/>
              </a:rPr>
              <a:t>xx</a:t>
            </a:r>
            <a:endParaRPr lang="en-US" sz="3000">
              <a:effectLst>
                <a:outerShdw blurRad="38100" dist="38100" dir="2700000" algn="tl">
                  <a:srgbClr val="DDDDDD"/>
                </a:outerShdw>
              </a:effectLst>
              <a:latin typeface="Arial" charset="0"/>
              <a:ea typeface="ヒラギノ角ゴ Pro W3" charset="0"/>
              <a:cs typeface="ヒラギノ角ゴ Pro W3" charset="0"/>
            </a:endParaRPr>
          </a:p>
        </p:txBody>
      </p:sp>
      <p:pic>
        <p:nvPicPr>
          <p:cNvPr id="174082" name="Picture 2" descr="C:\Documents and Settings\cdroessler\My Documents\Documents\skills survey 2012\pages\2012SkillsSurveyWDBFinal-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15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083" name="Picture 2" descr="C:\Documents and Settings\cdroessler\My Documents\Documents\skills survey 2012\pages\2012SkillsSurveyWDBFinal-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53288" y="5181600"/>
            <a:ext cx="1916112" cy="170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6625" name="Rectangle 2"/>
          <p:cNvSpPr>
            <a:spLocks noGrp="1" noChangeArrowheads="1"/>
          </p:cNvSpPr>
          <p:nvPr>
            <p:ph type="title" idx="4294967295"/>
          </p:nvPr>
        </p:nvSpPr>
        <p:spPr>
          <a:xfrm>
            <a:off x="0" y="304800"/>
            <a:ext cx="9144000" cy="990600"/>
          </a:xfrm>
        </p:spPr>
        <p:txBody>
          <a:bodyPr/>
          <a:lstStyle/>
          <a:p>
            <a:pPr eaLnBrk="1" hangingPunct="1"/>
            <a:r>
              <a:rPr lang="en-US">
                <a:latin typeface="Arial" charset="0"/>
                <a:ea typeface="ヒラギノ角ゴ Pro W3" charset="0"/>
                <a:cs typeface="ヒラギノ角ゴ Pro W3" charset="0"/>
              </a:rPr>
              <a:t>Degree Level Matters</a:t>
            </a:r>
            <a:br>
              <a:rPr lang="en-US">
                <a:latin typeface="Arial" charset="0"/>
                <a:ea typeface="ヒラギノ角ゴ Pro W3" charset="0"/>
                <a:cs typeface="ヒラギノ角ゴ Pro W3" charset="0"/>
              </a:rPr>
            </a:br>
            <a:r>
              <a:rPr lang="en-US" sz="2800">
                <a:solidFill>
                  <a:schemeClr val="tx1"/>
                </a:solidFill>
                <a:latin typeface="Arial" charset="0"/>
                <a:ea typeface="ヒラギノ角ゴ Pro W3" charset="0"/>
                <a:cs typeface="ヒラギノ角ゴ Pro W3" charset="0"/>
              </a:rPr>
              <a:t>People with more education make more money </a:t>
            </a:r>
            <a:br>
              <a:rPr lang="en-US" sz="2800">
                <a:solidFill>
                  <a:schemeClr val="tx1"/>
                </a:solidFill>
                <a:latin typeface="Arial" charset="0"/>
                <a:ea typeface="ヒラギノ角ゴ Pro W3" charset="0"/>
                <a:cs typeface="ヒラギノ角ゴ Pro W3" charset="0"/>
              </a:rPr>
            </a:br>
            <a:r>
              <a:rPr lang="en-US" sz="2800">
                <a:solidFill>
                  <a:schemeClr val="tx1"/>
                </a:solidFill>
                <a:latin typeface="Arial" charset="0"/>
                <a:ea typeface="ヒラギノ角ゴ Pro W3" charset="0"/>
                <a:cs typeface="ヒラギノ角ゴ Pro W3" charset="0"/>
              </a:rPr>
              <a:t>than those with less education</a:t>
            </a:r>
          </a:p>
        </p:txBody>
      </p:sp>
      <p:pic>
        <p:nvPicPr>
          <p:cNvPr id="26626" name="Picture 2" descr="F:\scanned\page-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4038" y="1447800"/>
            <a:ext cx="8035925" cy="505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ChangeArrowheads="1"/>
          </p:cNvSpPr>
          <p:nvPr>
            <p:ph type="title" idx="4294967295"/>
          </p:nvPr>
        </p:nvSpPr>
        <p:spPr>
          <a:xfrm>
            <a:off x="0" y="304800"/>
            <a:ext cx="9144000" cy="1143000"/>
          </a:xfrm>
        </p:spPr>
        <p:txBody>
          <a:bodyPr/>
          <a:lstStyle/>
          <a:p>
            <a:pPr>
              <a:defRPr/>
            </a:pPr>
            <a:r>
              <a:rPr lang="en-US">
                <a:effectLst>
                  <a:outerShdw blurRad="38100" dist="38100" dir="2700000" algn="tl">
                    <a:srgbClr val="DDDDDD"/>
                  </a:outerShdw>
                </a:effectLst>
                <a:latin typeface="Arial" charset="0"/>
                <a:ea typeface="ヒラギノ角ゴ Pro W3" charset="0"/>
                <a:cs typeface="ヒラギノ角ゴ Pro W3" charset="0"/>
              </a:rPr>
              <a:t>xx</a:t>
            </a:r>
            <a:endParaRPr lang="en-US" sz="3000">
              <a:effectLst>
                <a:outerShdw blurRad="38100" dist="38100" dir="2700000" algn="tl">
                  <a:srgbClr val="DDDDDD"/>
                </a:outerShdw>
              </a:effectLst>
              <a:latin typeface="Arial" charset="0"/>
              <a:ea typeface="ヒラギノ角ゴ Pro W3" charset="0"/>
              <a:cs typeface="ヒラギノ角ゴ Pro W3" charset="0"/>
            </a:endParaRPr>
          </a:p>
        </p:txBody>
      </p:sp>
      <p:pic>
        <p:nvPicPr>
          <p:cNvPr id="176130" name="Picture 2" descr="C:\Documents and Settings\cdroessler\My Documents\Documents\skills survey 2012\pages\2012SkillsSurveyWDBFinal-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49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6131" name="Picture 2" descr="C:\Documents and Settings\cdroessler\My Documents\Documents\skills survey 2012\pages\2012SkillsSurveyWDBFinal-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53288" y="5181600"/>
            <a:ext cx="1916112" cy="170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scanned\Screen-Shot-2014-03-31-at-3.52.06-P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041" y="0"/>
            <a:ext cx="9067800" cy="69785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5259175"/>
      </p:ext>
    </p:extLst>
  </p:cSld>
  <p:clrMapOvr>
    <a:masterClrMapping/>
  </p:clrMapOvr>
  <p:transition spd="med">
    <p:fade/>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ChangeArrowheads="1"/>
          </p:cNvSpPr>
          <p:nvPr>
            <p:ph type="title" idx="4294967295"/>
          </p:nvPr>
        </p:nvSpPr>
        <p:spPr>
          <a:xfrm>
            <a:off x="0" y="304800"/>
            <a:ext cx="9144000" cy="1143000"/>
          </a:xfrm>
        </p:spPr>
        <p:txBody>
          <a:bodyPr/>
          <a:lstStyle/>
          <a:p>
            <a:pPr>
              <a:defRPr/>
            </a:pPr>
            <a:r>
              <a:rPr lang="en-US">
                <a:effectLst>
                  <a:outerShdw blurRad="38100" dist="38100" dir="2700000" algn="tl">
                    <a:srgbClr val="DDDDDD"/>
                  </a:outerShdw>
                </a:effectLst>
                <a:latin typeface="Arial" charset="0"/>
                <a:ea typeface="ヒラギノ角ゴ Pro W3" charset="0"/>
                <a:cs typeface="ヒラギノ角ゴ Pro W3" charset="0"/>
              </a:rPr>
              <a:t>xx</a:t>
            </a:r>
            <a:endParaRPr lang="en-US" sz="3000">
              <a:effectLst>
                <a:outerShdw blurRad="38100" dist="38100" dir="2700000" algn="tl">
                  <a:srgbClr val="DDDDDD"/>
                </a:outerShdw>
              </a:effectLst>
              <a:latin typeface="Arial" charset="0"/>
              <a:ea typeface="ヒラギノ角ゴ Pro W3" charset="0"/>
              <a:cs typeface="ヒラギノ角ゴ Pro W3" charset="0"/>
            </a:endParaRPr>
          </a:p>
        </p:txBody>
      </p:sp>
      <p:pic>
        <p:nvPicPr>
          <p:cNvPr id="178178" name="Picture 2" descr="C:\Documents and Settings\cdroessler\My Documents\Documents\skills survey 2012\pages\2012SkillsSurveyWDBFinal-1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163" y="0"/>
            <a:ext cx="9174163" cy="548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8179" name="Picture 2" descr="C:\Documents and Settings\cdroessler\My Documents\Documents\skills survey 2012\pages\2012SkillsSurveyWDBFinal-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53288" y="5181600"/>
            <a:ext cx="1916112" cy="170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USA-Today-GPA.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67" y="0"/>
            <a:ext cx="9179993" cy="7848600"/>
          </a:xfrm>
          <a:prstGeom prst="rect">
            <a:avLst/>
          </a:prstGeom>
        </p:spPr>
      </p:pic>
    </p:spTree>
  </p:cSld>
  <p:clrMapOvr>
    <a:masterClrMapping/>
  </p:clrMapOvr>
  <p:transition spd="med">
    <p:fade/>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84321" name="Picture 2" descr="C:\Documents and Settings\cdroessler\My Documents\Presentations\NEW\Google and GPA\articl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0"/>
            <a:ext cx="79248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Shot-2014-02-28-at-10.54.03-AM.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67" y="-1"/>
            <a:ext cx="9135533" cy="9946769"/>
          </a:xfrm>
          <a:prstGeom prst="rect">
            <a:avLst/>
          </a:prstGeom>
        </p:spPr>
      </p:pic>
    </p:spTree>
    <p:extLst>
      <p:ext uri="{BB962C8B-B14F-4D97-AF65-F5344CB8AC3E}">
        <p14:creationId xmlns:p14="http://schemas.microsoft.com/office/powerpoint/2010/main" val="1668226033"/>
      </p:ext>
    </p:extLst>
  </p:cSld>
  <p:clrMapOvr>
    <a:masterClrMapping/>
  </p:clrMapOvr>
  <p:transition spd="med">
    <p:fade/>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2273" name="Picture 2" descr="figure-6.jpg                                                   0022920DHD                             C0EAB9B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33338"/>
            <a:ext cx="7772400" cy="7650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2274" name="Rectangle 3"/>
          <p:cNvSpPr>
            <a:spLocks noChangeArrowheads="1"/>
          </p:cNvSpPr>
          <p:nvPr/>
        </p:nvSpPr>
        <p:spPr bwMode="auto">
          <a:xfrm rot="-5400000">
            <a:off x="-1311275" y="2300288"/>
            <a:ext cx="3263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600"/>
              <a:t>Educational Testing Service, 2006</a:t>
            </a:r>
          </a:p>
        </p:txBody>
      </p:sp>
    </p:spTree>
  </p:cSld>
  <p:clrMapOvr>
    <a:masterClrMapping/>
  </p:clrMapOvr>
  <p:transition spd="med">
    <p:fade/>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Title 5"/>
          <p:cNvSpPr>
            <a:spLocks noGrp="1"/>
          </p:cNvSpPr>
          <p:nvPr>
            <p:ph type="title"/>
          </p:nvPr>
        </p:nvSpPr>
        <p:spPr>
          <a:xfrm>
            <a:off x="1143000" y="2286000"/>
            <a:ext cx="7772400" cy="990600"/>
          </a:xfrm>
        </p:spPr>
        <p:txBody>
          <a:bodyPr/>
          <a:lstStyle/>
          <a:p>
            <a:r>
              <a:rPr lang="en-US" sz="7200">
                <a:latin typeface="Arial" charset="0"/>
                <a:ea typeface="ヒラギノ角ゴ Pro W3" charset="0"/>
                <a:cs typeface="ヒラギノ角ゴ Pro W3" charset="0"/>
              </a:rPr>
              <a:t>Vs</a:t>
            </a:r>
          </a:p>
        </p:txBody>
      </p:sp>
      <p:sp>
        <p:nvSpPr>
          <p:cNvPr id="186370" name="Content Placeholder 6"/>
          <p:cNvSpPr>
            <a:spLocks noGrp="1"/>
          </p:cNvSpPr>
          <p:nvPr>
            <p:ph idx="1"/>
          </p:nvPr>
        </p:nvSpPr>
        <p:spPr>
          <a:xfrm>
            <a:off x="381000" y="1219200"/>
            <a:ext cx="4495800" cy="4419600"/>
          </a:xfrm>
        </p:spPr>
        <p:txBody>
          <a:bodyPr/>
          <a:lstStyle/>
          <a:p>
            <a:r>
              <a:rPr lang="en-US">
                <a:latin typeface="Arial" charset="0"/>
                <a:ea typeface="ヒラギノ角ゴ Pro W3" charset="0"/>
                <a:cs typeface="ヒラギノ角ゴ Pro W3" charset="0"/>
              </a:rPr>
              <a:t>HS Diploma</a:t>
            </a:r>
          </a:p>
          <a:p>
            <a:r>
              <a:rPr lang="en-US">
                <a:latin typeface="Arial" charset="0"/>
                <a:ea typeface="ヒラギノ角ゴ Pro W3" charset="0"/>
                <a:cs typeface="ヒラギノ角ゴ Pro W3" charset="0"/>
              </a:rPr>
              <a:t>2-year Certificate</a:t>
            </a:r>
          </a:p>
          <a:p>
            <a:r>
              <a:rPr lang="en-US">
                <a:latin typeface="Arial" charset="0"/>
                <a:ea typeface="ヒラギノ角ゴ Pro W3" charset="0"/>
                <a:cs typeface="ヒラギノ角ゴ Pro W3" charset="0"/>
              </a:rPr>
              <a:t>Associate Degree</a:t>
            </a:r>
          </a:p>
          <a:p>
            <a:r>
              <a:rPr lang="en-US">
                <a:latin typeface="Arial" charset="0"/>
                <a:ea typeface="ヒラギノ角ゴ Pro W3" charset="0"/>
                <a:cs typeface="ヒラギノ角ゴ Pro W3" charset="0"/>
              </a:rPr>
              <a:t>Bachelor Degree</a:t>
            </a:r>
          </a:p>
          <a:p>
            <a:r>
              <a:rPr lang="en-US">
                <a:latin typeface="Arial" charset="0"/>
                <a:ea typeface="ヒラギノ角ゴ Pro W3" charset="0"/>
                <a:cs typeface="ヒラギノ角ゴ Pro W3" charset="0"/>
              </a:rPr>
              <a:t>Master Degree</a:t>
            </a:r>
          </a:p>
          <a:p>
            <a:r>
              <a:rPr lang="en-US">
                <a:latin typeface="Arial" charset="0"/>
                <a:ea typeface="ヒラギノ角ゴ Pro W3" charset="0"/>
                <a:cs typeface="ヒラギノ角ゴ Pro W3" charset="0"/>
              </a:rPr>
              <a:t>Doctoral Degree</a:t>
            </a:r>
          </a:p>
          <a:p>
            <a:r>
              <a:rPr lang="en-US">
                <a:latin typeface="Arial" charset="0"/>
                <a:ea typeface="ヒラギノ角ゴ Pro W3" charset="0"/>
                <a:cs typeface="ヒラギノ角ゴ Pro W3" charset="0"/>
              </a:rPr>
              <a:t>Professional Degree</a:t>
            </a:r>
          </a:p>
        </p:txBody>
      </p:sp>
      <p:sp>
        <p:nvSpPr>
          <p:cNvPr id="8" name="Content Placeholder 6"/>
          <p:cNvSpPr txBox="1">
            <a:spLocks/>
          </p:cNvSpPr>
          <p:nvPr/>
        </p:nvSpPr>
        <p:spPr bwMode="auto">
          <a:xfrm>
            <a:off x="6172200" y="685800"/>
            <a:ext cx="4495800" cy="4419600"/>
          </a:xfrm>
          <a:prstGeom prst="rect">
            <a:avLst/>
          </a:prstGeom>
          <a:noFill/>
          <a:ln w="9525">
            <a:noFill/>
            <a:miter lim="800000"/>
            <a:headEnd/>
            <a:tailEnd/>
          </a:ln>
        </p:spPr>
        <p:txBody>
          <a:bodyPr/>
          <a:lstStyle/>
          <a:p>
            <a:pPr marL="342900" indent="-342900">
              <a:spcBef>
                <a:spcPct val="20000"/>
              </a:spcBef>
              <a:buFontTx/>
              <a:buChar char="•"/>
              <a:defRPr/>
            </a:pPr>
            <a:r>
              <a:rPr lang="en-US" sz="3000" kern="0" dirty="0" err="1">
                <a:solidFill>
                  <a:srgbClr val="7F1353"/>
                </a:solidFill>
                <a:latin typeface="+mn-lt"/>
                <a:ea typeface="+mn-ea"/>
                <a:cs typeface="+mn-cs"/>
              </a:rPr>
              <a:t>CompTIA</a:t>
            </a:r>
            <a:endParaRPr lang="en-US" sz="3000" kern="0" dirty="0">
              <a:solidFill>
                <a:srgbClr val="7F1353"/>
              </a:solidFill>
              <a:latin typeface="+mn-lt"/>
              <a:ea typeface="+mn-ea"/>
              <a:cs typeface="+mn-cs"/>
            </a:endParaRPr>
          </a:p>
          <a:p>
            <a:pPr marL="342900" indent="-342900">
              <a:spcBef>
                <a:spcPct val="20000"/>
              </a:spcBef>
              <a:buFontTx/>
              <a:buChar char="•"/>
              <a:defRPr/>
            </a:pPr>
            <a:r>
              <a:rPr lang="en-US" sz="3000" kern="0" dirty="0" err="1">
                <a:solidFill>
                  <a:srgbClr val="7F1353"/>
                </a:solidFill>
                <a:latin typeface="+mn-lt"/>
                <a:ea typeface="+mn-ea"/>
                <a:cs typeface="+mn-cs"/>
              </a:rPr>
              <a:t>ServSafe</a:t>
            </a:r>
            <a:endParaRPr lang="en-US" sz="3000" kern="0" dirty="0">
              <a:solidFill>
                <a:srgbClr val="7F1353"/>
              </a:solidFill>
              <a:latin typeface="+mn-lt"/>
              <a:ea typeface="+mn-ea"/>
              <a:cs typeface="+mn-cs"/>
            </a:endParaRPr>
          </a:p>
          <a:p>
            <a:pPr marL="342900" indent="-342900">
              <a:spcBef>
                <a:spcPct val="20000"/>
              </a:spcBef>
              <a:buFontTx/>
              <a:buChar char="•"/>
              <a:defRPr/>
            </a:pPr>
            <a:r>
              <a:rPr lang="en-US" sz="3000" kern="0" dirty="0" err="1">
                <a:solidFill>
                  <a:srgbClr val="7F1353"/>
                </a:solidFill>
                <a:latin typeface="+mn-lt"/>
                <a:ea typeface="+mn-ea"/>
                <a:cs typeface="+mn-cs"/>
              </a:rPr>
              <a:t>ProStart</a:t>
            </a:r>
            <a:r>
              <a:rPr lang="en-US" sz="3000" kern="0" dirty="0">
                <a:solidFill>
                  <a:srgbClr val="7F1353"/>
                </a:solidFill>
                <a:latin typeface="+mn-lt"/>
                <a:ea typeface="+mn-ea"/>
                <a:cs typeface="+mn-cs"/>
              </a:rPr>
              <a:t> </a:t>
            </a:r>
          </a:p>
          <a:p>
            <a:pPr marL="342900" indent="-342900">
              <a:spcBef>
                <a:spcPct val="20000"/>
              </a:spcBef>
              <a:buFontTx/>
              <a:buChar char="•"/>
              <a:defRPr/>
            </a:pPr>
            <a:r>
              <a:rPr lang="en-US" sz="3000" kern="0" dirty="0">
                <a:solidFill>
                  <a:srgbClr val="7F1353"/>
                </a:solidFill>
                <a:latin typeface="+mn-lt"/>
                <a:ea typeface="+mn-ea"/>
                <a:cs typeface="+mn-cs"/>
              </a:rPr>
              <a:t>CNA</a:t>
            </a:r>
          </a:p>
          <a:p>
            <a:pPr marL="342900" indent="-342900">
              <a:spcBef>
                <a:spcPct val="20000"/>
              </a:spcBef>
              <a:buFontTx/>
              <a:buChar char="•"/>
              <a:defRPr/>
            </a:pPr>
            <a:r>
              <a:rPr lang="en-US" sz="3000" kern="0" dirty="0">
                <a:solidFill>
                  <a:srgbClr val="7F1353"/>
                </a:solidFill>
                <a:latin typeface="+mn-lt"/>
                <a:ea typeface="+mn-ea"/>
                <a:cs typeface="+mn-cs"/>
              </a:rPr>
              <a:t>ASE</a:t>
            </a:r>
          </a:p>
          <a:p>
            <a:pPr marL="342900" indent="-342900">
              <a:spcBef>
                <a:spcPct val="20000"/>
              </a:spcBef>
              <a:buFontTx/>
              <a:buChar char="•"/>
              <a:defRPr/>
            </a:pPr>
            <a:r>
              <a:rPr lang="en-US" sz="3000" kern="0" dirty="0">
                <a:solidFill>
                  <a:srgbClr val="7F1353"/>
                </a:solidFill>
                <a:latin typeface="+mn-lt"/>
                <a:ea typeface="+mn-ea"/>
                <a:cs typeface="+mn-cs"/>
              </a:rPr>
              <a:t>NCCER</a:t>
            </a:r>
          </a:p>
          <a:p>
            <a:pPr marL="342900" indent="-342900">
              <a:spcBef>
                <a:spcPct val="20000"/>
              </a:spcBef>
              <a:buFontTx/>
              <a:buChar char="•"/>
              <a:defRPr/>
            </a:pPr>
            <a:r>
              <a:rPr lang="en-US" sz="3000" kern="0" dirty="0">
                <a:solidFill>
                  <a:srgbClr val="7F1353"/>
                </a:solidFill>
                <a:latin typeface="+mn-lt"/>
                <a:ea typeface="+mn-ea"/>
                <a:cs typeface="+mn-cs"/>
              </a:rPr>
              <a:t>NIMS</a:t>
            </a:r>
          </a:p>
          <a:p>
            <a:pPr marL="342900" indent="-342900">
              <a:spcBef>
                <a:spcPct val="20000"/>
              </a:spcBef>
              <a:buFontTx/>
              <a:buChar char="•"/>
              <a:defRPr/>
            </a:pPr>
            <a:r>
              <a:rPr lang="en-US" sz="3000" kern="0" dirty="0" err="1">
                <a:solidFill>
                  <a:srgbClr val="7F1353"/>
                </a:solidFill>
                <a:latin typeface="+mn-lt"/>
                <a:ea typeface="+mn-ea"/>
                <a:cs typeface="+mn-cs"/>
              </a:rPr>
              <a:t>PrintEd</a:t>
            </a:r>
            <a:endParaRPr lang="en-US" sz="3000" kern="0" dirty="0">
              <a:solidFill>
                <a:srgbClr val="7F1353"/>
              </a:solidFill>
              <a:latin typeface="+mn-lt"/>
              <a:ea typeface="+mn-ea"/>
              <a:cs typeface="+mn-cs"/>
            </a:endParaRPr>
          </a:p>
          <a:p>
            <a:pPr marL="342900" indent="-342900">
              <a:spcBef>
                <a:spcPct val="20000"/>
              </a:spcBef>
              <a:buFontTx/>
              <a:buChar char="•"/>
              <a:defRPr/>
            </a:pPr>
            <a:r>
              <a:rPr lang="en-US" sz="3000" kern="0" dirty="0">
                <a:solidFill>
                  <a:srgbClr val="7F1353"/>
                </a:solidFill>
                <a:latin typeface="+mn-lt"/>
                <a:ea typeface="+mn-ea"/>
                <a:cs typeface="+mn-cs"/>
              </a:rPr>
              <a:t>AWS</a:t>
            </a:r>
          </a:p>
        </p:txBody>
      </p:sp>
    </p:spTree>
  </p:cSld>
  <p:clrMapOvr>
    <a:masterClrMapping/>
  </p:clrMapOvr>
  <p:transition spd="med">
    <p:fade/>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897" name="Picture 2" descr="C:\Documents and Settings\cdroessler\My Documents\Presentations\NEW\colelge degrees vs employers\survey report pages\Employers-Survey-2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0945" name="Picture 2" descr="C:\Documents and Settings\cdroessler\My Documents\Presentations\NEW\colelge degrees vs employers\survey report pages\Employers-Survey-4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8673" name="Rectangle 2"/>
          <p:cNvSpPr>
            <a:spLocks noGrp="1" noChangeArrowheads="1"/>
          </p:cNvSpPr>
          <p:nvPr>
            <p:ph type="title" idx="4294967295"/>
          </p:nvPr>
        </p:nvSpPr>
        <p:spPr>
          <a:xfrm>
            <a:off x="0" y="304800"/>
            <a:ext cx="9144000" cy="990600"/>
          </a:xfrm>
        </p:spPr>
        <p:txBody>
          <a:bodyPr/>
          <a:lstStyle/>
          <a:p>
            <a:pPr eaLnBrk="1" hangingPunct="1"/>
            <a:r>
              <a:rPr lang="en-US">
                <a:latin typeface="Arial" charset="0"/>
                <a:ea typeface="ヒラギノ角ゴ Pro W3" charset="0"/>
                <a:cs typeface="ヒラギノ角ゴ Pro W3" charset="0"/>
              </a:rPr>
              <a:t>Average Starting Salaries for</a:t>
            </a:r>
            <a:br>
              <a:rPr lang="en-US">
                <a:latin typeface="Arial" charset="0"/>
                <a:ea typeface="ヒラギノ角ゴ Pro W3" charset="0"/>
                <a:cs typeface="ヒラギノ角ゴ Pro W3" charset="0"/>
              </a:rPr>
            </a:br>
            <a:r>
              <a:rPr lang="en-US">
                <a:latin typeface="Arial" charset="0"/>
                <a:ea typeface="ヒラギノ角ゴ Pro W3" charset="0"/>
                <a:cs typeface="ヒラギノ角ゴ Pro W3" charset="0"/>
              </a:rPr>
              <a:t>2009 College Graduates in FL</a:t>
            </a:r>
          </a:p>
        </p:txBody>
      </p:sp>
      <p:sp>
        <p:nvSpPr>
          <p:cNvPr id="20483" name="Rectangle 3"/>
          <p:cNvSpPr>
            <a:spLocks noGrp="1" noChangeArrowheads="1"/>
          </p:cNvSpPr>
          <p:nvPr>
            <p:ph type="body" idx="4294967295"/>
          </p:nvPr>
        </p:nvSpPr>
        <p:spPr>
          <a:xfrm>
            <a:off x="685800" y="1752600"/>
            <a:ext cx="8077200" cy="4495800"/>
          </a:xfrm>
        </p:spPr>
        <p:txBody>
          <a:bodyPr/>
          <a:lstStyle/>
          <a:p>
            <a:pPr marL="1604963" indent="-1604963">
              <a:lnSpc>
                <a:spcPct val="150000"/>
              </a:lnSpc>
              <a:buFontTx/>
              <a:buNone/>
              <a:tabLst>
                <a:tab pos="1604963" algn="l"/>
              </a:tabLst>
            </a:pPr>
            <a:r>
              <a:rPr lang="en-US" sz="2600">
                <a:latin typeface="Arial" charset="0"/>
                <a:ea typeface="ヒラギノ角ゴ Pro W3" charset="0"/>
                <a:cs typeface="ヒラギノ角ゴ Pro W3" charset="0"/>
              </a:rPr>
              <a:t>$47,708	Associate in Science (community college)</a:t>
            </a:r>
          </a:p>
          <a:p>
            <a:pPr marL="1604963" indent="-1604963">
              <a:lnSpc>
                <a:spcPct val="150000"/>
              </a:lnSpc>
              <a:buFontTx/>
              <a:buNone/>
              <a:tabLst>
                <a:tab pos="1604963" algn="l"/>
              </a:tabLst>
            </a:pPr>
            <a:r>
              <a:rPr lang="en-US" sz="2600">
                <a:latin typeface="Arial" charset="0"/>
                <a:ea typeface="ヒラギノ角ゴ Pro W3" charset="0"/>
                <a:cs typeface="ヒラギノ角ゴ Pro W3" charset="0"/>
              </a:rPr>
              <a:t>$44,558	Bachelor degree (private college)</a:t>
            </a:r>
          </a:p>
          <a:p>
            <a:pPr marL="1604963" indent="-1604963">
              <a:lnSpc>
                <a:spcPct val="150000"/>
              </a:lnSpc>
              <a:buFontTx/>
              <a:buNone/>
              <a:tabLst>
                <a:tab pos="1604963" algn="l"/>
              </a:tabLst>
            </a:pPr>
            <a:r>
              <a:rPr lang="en-US" sz="2600">
                <a:latin typeface="Arial" charset="0"/>
                <a:ea typeface="ヒラギノ角ゴ Pro W3" charset="0"/>
                <a:cs typeface="ヒラギノ角ゴ Pro W3" charset="0"/>
              </a:rPr>
              <a:t>$39,108	Certificate (community college)</a:t>
            </a:r>
          </a:p>
          <a:p>
            <a:pPr marL="1604963" indent="-1604963">
              <a:lnSpc>
                <a:spcPct val="150000"/>
              </a:lnSpc>
              <a:buFontTx/>
              <a:buNone/>
              <a:tabLst>
                <a:tab pos="1604963" algn="l"/>
              </a:tabLst>
            </a:pPr>
            <a:r>
              <a:rPr lang="en-US" sz="2600">
                <a:latin typeface="Arial" charset="0"/>
                <a:ea typeface="ヒラギノ角ゴ Pro W3" charset="0"/>
                <a:cs typeface="ヒラギノ角ゴ Pro W3" charset="0"/>
              </a:rPr>
              <a:t>$36,552	Bachelor degree (state college)</a:t>
            </a:r>
          </a:p>
          <a:p>
            <a:pPr marL="1604963" indent="-1604963">
              <a:lnSpc>
                <a:spcPct val="150000"/>
              </a:lnSpc>
              <a:buFontTx/>
              <a:buNone/>
              <a:tabLst>
                <a:tab pos="1604963" algn="l"/>
              </a:tabLst>
            </a:pPr>
            <a:endParaRPr lang="en-US" sz="2600">
              <a:latin typeface="Arial" charset="0"/>
              <a:ea typeface="ヒラギノ角ゴ Pro W3" charset="0"/>
              <a:cs typeface="ヒラギノ角ゴ Pro W3" charset="0"/>
            </a:endParaRPr>
          </a:p>
          <a:p>
            <a:pPr marL="1604963" indent="-1604963" algn="ctr">
              <a:lnSpc>
                <a:spcPct val="150000"/>
              </a:lnSpc>
              <a:buFontTx/>
              <a:buNone/>
              <a:tabLst>
                <a:tab pos="1604963" algn="l"/>
              </a:tabLst>
            </a:pPr>
            <a:r>
              <a:rPr lang="en-US" sz="2000">
                <a:latin typeface="Arial" charset="0"/>
                <a:ea typeface="ヒラギノ角ゴ Pro W3" charset="0"/>
                <a:cs typeface="ヒラギノ角ゴ Pro W3" charset="0"/>
              </a:rPr>
              <a:t>Miami Herald - Jan 1, 2011    </a:t>
            </a:r>
          </a:p>
          <a:p>
            <a:pPr marL="1604963" indent="-1604963">
              <a:lnSpc>
                <a:spcPct val="150000"/>
              </a:lnSpc>
              <a:buFontTx/>
              <a:buNone/>
              <a:tabLst>
                <a:tab pos="1604963" algn="l"/>
              </a:tabLst>
            </a:pPr>
            <a:r>
              <a:rPr lang="en-US" sz="2600">
                <a:latin typeface="Arial" charset="0"/>
                <a:ea typeface="ヒラギノ角ゴ Pro W3" charset="0"/>
                <a:cs typeface="ヒラギノ角ゴ Pro W3" charset="0"/>
              </a:rPr>
              <a:t/>
            </a:r>
            <a:br>
              <a:rPr lang="en-US" sz="2600">
                <a:latin typeface="Arial" charset="0"/>
                <a:ea typeface="ヒラギノ角ゴ Pro W3" charset="0"/>
                <a:cs typeface="ヒラギノ角ゴ Pro W3" charset="0"/>
              </a:rPr>
            </a:br>
            <a:r>
              <a:rPr lang="en-US" sz="2600">
                <a:latin typeface="Arial" charset="0"/>
                <a:ea typeface="ヒラギノ角ゴ Pro W3" charset="0"/>
                <a:cs typeface="ヒラギノ角ゴ Pro W3" charset="0"/>
              </a:rPr>
              <a:t/>
            </a:r>
            <a:br>
              <a:rPr lang="en-US" sz="2600">
                <a:latin typeface="Arial" charset="0"/>
                <a:ea typeface="ヒラギノ角ゴ Pro W3" charset="0"/>
                <a:cs typeface="ヒラギノ角ゴ Pro W3" charset="0"/>
              </a:rPr>
            </a:br>
            <a:endParaRPr lang="en-US" sz="2600">
              <a:latin typeface="Arial" charset="0"/>
              <a:ea typeface="ヒラギノ角ゴ Pro W3" charset="0"/>
              <a:cs typeface="ヒラギノ角ゴ Pro W3"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0483">
                                            <p:txEl>
                                              <p:pRg st="0" end="0"/>
                                            </p:txEl>
                                          </p:spTgt>
                                        </p:tgtEl>
                                        <p:attrNameLst>
                                          <p:attrName>style.visibility</p:attrName>
                                        </p:attrNameLst>
                                      </p:cBhvr>
                                      <p:to>
                                        <p:strVal val="visible"/>
                                      </p:to>
                                    </p:set>
                                    <p:animEffect transition="in" filter="wipe(up)">
                                      <p:cBhvr>
                                        <p:cTn id="7" dur="500"/>
                                        <p:tgtEl>
                                          <p:spTgt spid="20483">
                                            <p:txEl>
                                              <p:pRg st="0" end="0"/>
                                            </p:txEl>
                                          </p:spTgt>
                                        </p:tgtEl>
                                      </p:cBhvr>
                                    </p:animEffect>
                                  </p:childTnLst>
                                </p:cTn>
                              </p:par>
                            </p:childTnLst>
                          </p:cTn>
                        </p:par>
                        <p:par>
                          <p:cTn id="8" fill="hold" nodeType="afterGroup">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20483">
                                            <p:txEl>
                                              <p:pRg st="1" end="1"/>
                                            </p:txEl>
                                          </p:spTgt>
                                        </p:tgtEl>
                                        <p:attrNameLst>
                                          <p:attrName>style.visibility</p:attrName>
                                        </p:attrNameLst>
                                      </p:cBhvr>
                                      <p:to>
                                        <p:strVal val="visible"/>
                                      </p:to>
                                    </p:set>
                                    <p:animEffect transition="in" filter="wipe(up)">
                                      <p:cBhvr>
                                        <p:cTn id="11" dur="500"/>
                                        <p:tgtEl>
                                          <p:spTgt spid="20483">
                                            <p:txEl>
                                              <p:pRg st="1" end="1"/>
                                            </p:txEl>
                                          </p:spTgt>
                                        </p:tgtEl>
                                      </p:cBhvr>
                                    </p:animEffect>
                                  </p:childTnLst>
                                </p:cTn>
                              </p:par>
                            </p:childTnLst>
                          </p:cTn>
                        </p:par>
                        <p:par>
                          <p:cTn id="12" fill="hold" nodeType="afterGroup">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20483">
                                            <p:txEl>
                                              <p:pRg st="2" end="2"/>
                                            </p:txEl>
                                          </p:spTgt>
                                        </p:tgtEl>
                                        <p:attrNameLst>
                                          <p:attrName>style.visibility</p:attrName>
                                        </p:attrNameLst>
                                      </p:cBhvr>
                                      <p:to>
                                        <p:strVal val="visible"/>
                                      </p:to>
                                    </p:set>
                                    <p:animEffect transition="in" filter="wipe(up)">
                                      <p:cBhvr>
                                        <p:cTn id="15" dur="500"/>
                                        <p:tgtEl>
                                          <p:spTgt spid="20483">
                                            <p:txEl>
                                              <p:pRg st="2" end="2"/>
                                            </p:txEl>
                                          </p:spTgt>
                                        </p:tgtEl>
                                      </p:cBhvr>
                                    </p:animEffect>
                                  </p:childTnLst>
                                </p:cTn>
                              </p:par>
                            </p:childTnLst>
                          </p:cTn>
                        </p:par>
                        <p:par>
                          <p:cTn id="16" fill="hold" nodeType="afterGroup">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20483">
                                            <p:txEl>
                                              <p:pRg st="3" end="3"/>
                                            </p:txEl>
                                          </p:spTgt>
                                        </p:tgtEl>
                                        <p:attrNameLst>
                                          <p:attrName>style.visibility</p:attrName>
                                        </p:attrNameLst>
                                      </p:cBhvr>
                                      <p:to>
                                        <p:strVal val="visible"/>
                                      </p:to>
                                    </p:set>
                                    <p:animEffect transition="in" filter="wipe(up)">
                                      <p:cBhvr>
                                        <p:cTn id="19" dur="500"/>
                                        <p:tgtEl>
                                          <p:spTgt spid="20483">
                                            <p:txEl>
                                              <p:pRg st="3" end="3"/>
                                            </p:txEl>
                                          </p:spTgt>
                                        </p:tgtEl>
                                      </p:cBhvr>
                                    </p:animEffect>
                                  </p:childTnLst>
                                </p:cTn>
                              </p:par>
                            </p:childTnLst>
                          </p:cTn>
                        </p:par>
                        <p:par>
                          <p:cTn id="20" fill="hold" nodeType="afterGroup">
                            <p:stCondLst>
                              <p:cond delay="2000"/>
                            </p:stCondLst>
                            <p:childTnLst>
                              <p:par>
                                <p:cTn id="21" presetID="22" presetClass="entr" presetSubtype="1" fill="hold" grpId="0" nodeType="afterEffect">
                                  <p:stCondLst>
                                    <p:cond delay="0"/>
                                  </p:stCondLst>
                                  <p:childTnLst>
                                    <p:set>
                                      <p:cBhvr>
                                        <p:cTn id="22" dur="1" fill="hold">
                                          <p:stCondLst>
                                            <p:cond delay="0"/>
                                          </p:stCondLst>
                                        </p:cTn>
                                        <p:tgtEl>
                                          <p:spTgt spid="20483">
                                            <p:txEl>
                                              <p:pRg st="5" end="5"/>
                                            </p:txEl>
                                          </p:spTgt>
                                        </p:tgtEl>
                                        <p:attrNameLst>
                                          <p:attrName>style.visibility</p:attrName>
                                        </p:attrNameLst>
                                      </p:cBhvr>
                                      <p:to>
                                        <p:strVal val="visible"/>
                                      </p:to>
                                    </p:set>
                                    <p:animEffect transition="in" filter="wipe(up)">
                                      <p:cBhvr>
                                        <p:cTn id="23" dur="500"/>
                                        <p:tgtEl>
                                          <p:spTgt spid="20483">
                                            <p:txEl>
                                              <p:pRg st="5" end="5"/>
                                            </p:txEl>
                                          </p:spTgt>
                                        </p:tgtEl>
                                      </p:cBhvr>
                                    </p:animEffect>
                                  </p:childTnLst>
                                </p:cTn>
                              </p:par>
                            </p:childTnLst>
                          </p:cTn>
                        </p:par>
                        <p:par>
                          <p:cTn id="24" fill="hold" nodeType="afterGroup">
                            <p:stCondLst>
                              <p:cond delay="2500"/>
                            </p:stCondLst>
                            <p:childTnLst>
                              <p:par>
                                <p:cTn id="25" presetID="22" presetClass="entr" presetSubtype="1" fill="hold" grpId="0" nodeType="afterEffect">
                                  <p:stCondLst>
                                    <p:cond delay="0"/>
                                  </p:stCondLst>
                                  <p:childTnLst>
                                    <p:set>
                                      <p:cBhvr>
                                        <p:cTn id="26" dur="1" fill="hold">
                                          <p:stCondLst>
                                            <p:cond delay="0"/>
                                          </p:stCondLst>
                                        </p:cTn>
                                        <p:tgtEl>
                                          <p:spTgt spid="20483">
                                            <p:txEl>
                                              <p:pRg st="6" end="6"/>
                                            </p:txEl>
                                          </p:spTgt>
                                        </p:tgtEl>
                                        <p:attrNameLst>
                                          <p:attrName>style.visibility</p:attrName>
                                        </p:attrNameLst>
                                      </p:cBhvr>
                                      <p:to>
                                        <p:strVal val="visible"/>
                                      </p:to>
                                    </p:set>
                                    <p:animEffect transition="in" filter="wipe(up)">
                                      <p:cBhvr>
                                        <p:cTn id="27" dur="500"/>
                                        <p:tgtEl>
                                          <p:spTgt spid="2048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3" grpId="0" build="p" autoUpdateAnimBg="0" advAuto="0"/>
    </p:bldLst>
  </p:timing>
</p:sld>
</file>

<file path=ppt/slides/slide7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12993" name="Picture 3" descr="C:\Documents and Settings\cdroessler\My Documents\Documents\Life in the 21st Century Workforce\cov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54213" y="152400"/>
            <a:ext cx="5237162" cy="648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15041" name="Picture 2" descr="C:\Documents and Settings\cdroessler\My Documents\Documents\Life in the 21st Century Workforce\char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239713"/>
            <a:ext cx="7086600" cy="6389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42" name="Picture 3" descr="C:\Documents and Settings\cdroessler\My Documents\Documents\Life in the 21st Century Workforce\cover.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4876800"/>
            <a:ext cx="1360488" cy="168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3473" name="Picture 2" descr="C:\Documents and Settings\cdroessler\My Documents\Presentations\new stuff\OECD Skills\OECD_Skills_Outlook_2013\OECD_Skills_Outlook_2013-52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98463"/>
            <a:ext cx="9086850" cy="539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3474" name="Picture 2" descr="C:\Documents and Settings\cdroessler\My Documents\Presentations\new stuff\OECD Skills\OECD_Skills_Outlook_2013\OECD_Skills_Outlook_2013-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5575" y="5289550"/>
            <a:ext cx="1368425" cy="155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0994" name="Rectangle 2"/>
          <p:cNvSpPr>
            <a:spLocks noGrp="1" noChangeArrowheads="1"/>
          </p:cNvSpPr>
          <p:nvPr>
            <p:ph type="title" idx="4294967295"/>
          </p:nvPr>
        </p:nvSpPr>
        <p:spPr>
          <a:xfrm>
            <a:off x="457200" y="381000"/>
            <a:ext cx="8229600" cy="1143000"/>
          </a:xfrm>
        </p:spPr>
        <p:txBody>
          <a:bodyPr/>
          <a:lstStyle/>
          <a:p>
            <a:pPr eaLnBrk="1" hangingPunct="1">
              <a:defRPr/>
            </a:pPr>
            <a:r>
              <a:rPr lang="en-US" sz="4200" i="1">
                <a:effectLst>
                  <a:outerShdw blurRad="38100" dist="38100" dir="2700000" algn="tl">
                    <a:srgbClr val="DDDDDD"/>
                  </a:outerShdw>
                </a:effectLst>
                <a:latin typeface="Arial" charset="0"/>
                <a:ea typeface="ヒラギノ角ゴ Pro W3" charset="0"/>
                <a:cs typeface="ヒラギノ角ゴ Pro W3" charset="0"/>
              </a:rPr>
              <a:t>Myth # 1</a:t>
            </a:r>
          </a:p>
        </p:txBody>
      </p:sp>
      <p:sp>
        <p:nvSpPr>
          <p:cNvPr id="1620995" name="Rectangle 3"/>
          <p:cNvSpPr>
            <a:spLocks noGrp="1" noChangeArrowheads="1"/>
          </p:cNvSpPr>
          <p:nvPr>
            <p:ph type="body" idx="4294967295"/>
          </p:nvPr>
        </p:nvSpPr>
        <p:spPr>
          <a:xfrm>
            <a:off x="1066800" y="1600200"/>
            <a:ext cx="6934200" cy="4800600"/>
          </a:xfrm>
        </p:spPr>
        <p:txBody>
          <a:bodyPr/>
          <a:lstStyle/>
          <a:p>
            <a:pPr eaLnBrk="1" hangingPunct="1">
              <a:lnSpc>
                <a:spcPct val="120000"/>
              </a:lnSpc>
              <a:defRPr/>
            </a:pPr>
            <a:r>
              <a:rPr lang="en-US" dirty="0">
                <a:effectLst>
                  <a:outerShdw blurRad="38100" dist="38100" dir="2700000" algn="tl">
                    <a:srgbClr val="DDDDDD"/>
                  </a:outerShdw>
                </a:effectLst>
                <a:latin typeface="Arial" charset="0"/>
                <a:ea typeface="ヒラギノ角ゴ Pro W3" charset="0"/>
                <a:cs typeface="ヒラギノ角ゴ Pro W3" charset="0"/>
              </a:rPr>
              <a:t>All of the manufacturing is </a:t>
            </a:r>
            <a:r>
              <a:rPr lang="en-US" dirty="0" smtClean="0">
                <a:effectLst>
                  <a:outerShdw blurRad="38100" dist="38100" dir="2700000" algn="tl">
                    <a:srgbClr val="DDDDDD"/>
                  </a:outerShdw>
                </a:effectLst>
                <a:latin typeface="Arial" charset="0"/>
                <a:ea typeface="ヒラギノ角ゴ Pro W3" charset="0"/>
                <a:cs typeface="ヒラギノ角ゴ Pro W3" charset="0"/>
              </a:rPr>
              <a:t/>
            </a:r>
            <a:br>
              <a:rPr lang="en-US" dirty="0" smtClean="0">
                <a:effectLst>
                  <a:outerShdw blurRad="38100" dist="38100" dir="2700000" algn="tl">
                    <a:srgbClr val="DDDDDD"/>
                  </a:outerShdw>
                </a:effectLst>
                <a:latin typeface="Arial" charset="0"/>
                <a:ea typeface="ヒラギノ角ゴ Pro W3" charset="0"/>
                <a:cs typeface="ヒラギノ角ゴ Pro W3" charset="0"/>
              </a:rPr>
            </a:br>
            <a:r>
              <a:rPr lang="en-US" dirty="0" smtClean="0">
                <a:effectLst>
                  <a:outerShdw blurRad="38100" dist="38100" dir="2700000" algn="tl">
                    <a:srgbClr val="DDDDDD"/>
                  </a:outerShdw>
                </a:effectLst>
                <a:latin typeface="Arial" charset="0"/>
                <a:ea typeface="ヒラギノ角ゴ Pro W3" charset="0"/>
                <a:cs typeface="ヒラギノ角ゴ Pro W3" charset="0"/>
              </a:rPr>
              <a:t>moving to </a:t>
            </a:r>
            <a:r>
              <a:rPr lang="en-US" dirty="0">
                <a:effectLst>
                  <a:outerShdw blurRad="38100" dist="38100" dir="2700000" algn="tl">
                    <a:srgbClr val="DDDDDD"/>
                  </a:outerShdw>
                </a:effectLst>
                <a:latin typeface="Arial" charset="0"/>
                <a:ea typeface="ヒラギノ角ゴ Pro W3" charset="0"/>
                <a:cs typeface="ヒラギノ角ゴ Pro W3" charset="0"/>
              </a:rPr>
              <a:t>China.</a:t>
            </a:r>
          </a:p>
        </p:txBody>
      </p:sp>
    </p:spTree>
  </p:cSld>
  <p:clrMapOvr>
    <a:masterClrMapping/>
  </p:clrMapOvr>
  <p:transition spd="med">
    <p:fade/>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49857" name="Picture 2" descr="C:\Documents and Settings\cdroessler\My Documents\CTE future curriculum\Commerce meeting 081412\presentation\The-End-of-Chinese-Manufacturing-and-Rebirth-of-U.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53975"/>
            <a:ext cx="7315200" cy="748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1905" name="Picture 2" descr="C:\Documents and Settings\cdroessler\My Documents\CTE future curriculum\Commerce meeting 081412\presentation\China-offshores-manufacturing-to-the-U.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338" y="28575"/>
            <a:ext cx="911066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53953" name="Picture 3" descr="C:\Documents and Settings\cdroessler\My Documents\Presentations\New since 120110\China jobs in NC\China-based-RATO-to-open-U.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33338"/>
            <a:ext cx="8686800" cy="844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01" name="Picture 2" descr="Solar-panel-jobs-com#C0B07E.jpg                                000634F2StarGate                       C165B6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0825" cy="1179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60097" name="Picture 2" descr="C:\Documents and Settings\cdroessler\My Documents\Presentations\NEW\Lenovo-NC\Lenov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30163"/>
            <a:ext cx="6858000" cy="7353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58049" name="Picture 2" descr="C:\Documents and Settings\cdroessler\My Documents\DPI\Collaborative Conference\Presentation\new parts 2\Ming Yang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 y="0"/>
            <a:ext cx="87693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21" name="Rectangle 2"/>
          <p:cNvSpPr>
            <a:spLocks noGrp="1" noChangeArrowheads="1"/>
          </p:cNvSpPr>
          <p:nvPr>
            <p:ph type="title" idx="4294967295"/>
          </p:nvPr>
        </p:nvSpPr>
        <p:spPr>
          <a:xfrm>
            <a:off x="0" y="304800"/>
            <a:ext cx="9144000" cy="990600"/>
          </a:xfrm>
        </p:spPr>
        <p:txBody>
          <a:bodyPr/>
          <a:lstStyle/>
          <a:p>
            <a:r>
              <a:rPr lang="en-US">
                <a:latin typeface="Arial" charset="0"/>
                <a:ea typeface="ヒラギノ角ゴ Pro W3" charset="0"/>
                <a:cs typeface="ヒラギノ角ゴ Pro W3" charset="0"/>
              </a:rPr>
              <a:t>Average Starting Salaries for</a:t>
            </a:r>
            <a:br>
              <a:rPr lang="en-US">
                <a:latin typeface="Arial" charset="0"/>
                <a:ea typeface="ヒラギノ角ゴ Pro W3" charset="0"/>
                <a:cs typeface="ヒラギノ角ゴ Pro W3" charset="0"/>
              </a:rPr>
            </a:br>
            <a:r>
              <a:rPr lang="en-US">
                <a:latin typeface="Arial" charset="0"/>
                <a:ea typeface="ヒラギノ角ゴ Pro W3" charset="0"/>
                <a:cs typeface="ヒラギノ角ゴ Pro W3" charset="0"/>
              </a:rPr>
              <a:t>2005 College Graduates in OH</a:t>
            </a:r>
          </a:p>
        </p:txBody>
      </p:sp>
      <p:sp>
        <p:nvSpPr>
          <p:cNvPr id="30722" name="Rectangle 3"/>
          <p:cNvSpPr>
            <a:spLocks noGrp="1" noChangeArrowheads="1"/>
          </p:cNvSpPr>
          <p:nvPr>
            <p:ph type="body" idx="4294967295"/>
          </p:nvPr>
        </p:nvSpPr>
        <p:spPr>
          <a:xfrm>
            <a:off x="685800" y="1752600"/>
            <a:ext cx="8077200" cy="4495800"/>
          </a:xfrm>
        </p:spPr>
        <p:txBody>
          <a:bodyPr/>
          <a:lstStyle/>
          <a:p>
            <a:pPr marL="1604963" indent="-1604963">
              <a:lnSpc>
                <a:spcPct val="150000"/>
              </a:lnSpc>
              <a:spcAft>
                <a:spcPts val="600"/>
              </a:spcAft>
              <a:buFontTx/>
              <a:buNone/>
              <a:tabLst>
                <a:tab pos="1604963" algn="l"/>
              </a:tabLst>
            </a:pPr>
            <a:r>
              <a:rPr lang="en-US" sz="2800">
                <a:latin typeface="Arial" charset="0"/>
                <a:ea typeface="ヒラギノ角ゴ Pro W3" charset="0"/>
                <a:cs typeface="ヒラギノ角ゴ Pro W3" charset="0"/>
              </a:rPr>
              <a:t>$35,648	Associate degree</a:t>
            </a:r>
          </a:p>
          <a:p>
            <a:pPr marL="1604963" indent="-1604963">
              <a:lnSpc>
                <a:spcPct val="150000"/>
              </a:lnSpc>
              <a:spcAft>
                <a:spcPts val="600"/>
              </a:spcAft>
              <a:buFontTx/>
              <a:buNone/>
              <a:tabLst>
                <a:tab pos="1604963" algn="l"/>
              </a:tabLst>
            </a:pPr>
            <a:r>
              <a:rPr lang="en-US" sz="2800">
                <a:latin typeface="Arial" charset="0"/>
                <a:ea typeface="ヒラギノ角ゴ Pro W3" charset="0"/>
                <a:cs typeface="ヒラギノ角ゴ Pro W3" charset="0"/>
              </a:rPr>
              <a:t>$33,218	Bachelor degree</a:t>
            </a:r>
          </a:p>
          <a:p>
            <a:pPr marL="1604963" indent="-1604963">
              <a:lnSpc>
                <a:spcPct val="150000"/>
              </a:lnSpc>
              <a:spcAft>
                <a:spcPts val="600"/>
              </a:spcAft>
              <a:buFontTx/>
              <a:buNone/>
              <a:tabLst>
                <a:tab pos="1604963" algn="l"/>
              </a:tabLst>
            </a:pPr>
            <a:r>
              <a:rPr lang="en-US" sz="2800">
                <a:latin typeface="Arial" charset="0"/>
                <a:ea typeface="ヒラギノ角ゴ Pro W3" charset="0"/>
                <a:cs typeface="ヒラギノ角ゴ Pro W3" charset="0"/>
              </a:rPr>
              <a:t/>
            </a:r>
            <a:br>
              <a:rPr lang="en-US" sz="2800">
                <a:latin typeface="Arial" charset="0"/>
                <a:ea typeface="ヒラギノ角ゴ Pro W3" charset="0"/>
                <a:cs typeface="ヒラギノ角ゴ Pro W3" charset="0"/>
              </a:rPr>
            </a:br>
            <a:r>
              <a:rPr lang="en-US" sz="2800">
                <a:latin typeface="Arial" charset="0"/>
                <a:ea typeface="ヒラギノ角ゴ Pro W3" charset="0"/>
                <a:cs typeface="ヒラギノ角ゴ Pro W3" charset="0"/>
              </a:rPr>
              <a:t/>
            </a:r>
            <a:br>
              <a:rPr lang="en-US" sz="2800">
                <a:latin typeface="Arial" charset="0"/>
                <a:ea typeface="ヒラギノ角ゴ Pro W3" charset="0"/>
                <a:cs typeface="ヒラギノ角ゴ Pro W3" charset="0"/>
              </a:rPr>
            </a:br>
            <a:endParaRPr lang="en-US" sz="2800">
              <a:latin typeface="Arial" charset="0"/>
              <a:ea typeface="ヒラギノ角ゴ Pro W3" charset="0"/>
              <a:cs typeface="ヒラギノ角ゴ Pro W3" charset="0"/>
            </a:endParaRPr>
          </a:p>
        </p:txBody>
      </p:sp>
    </p:spTree>
  </p:cSld>
  <p:clrMapOvr>
    <a:masterClrMapping/>
  </p:clrMapOvr>
  <p:transition spd="med">
    <p:fade/>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62145" name="Picture 2" descr="Mattress-maker-Kingsdow#41A.jpg                                000003D5WD_RED                         000000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90500"/>
            <a:ext cx="7924800" cy="660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64193" name="Picture 2" descr="C:\Documents and Settings\cdroessler\My Documents\Presentations\NEW\NC Exports\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38" y="609600"/>
            <a:ext cx="9123362" cy="662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4194" name="TextBox 2"/>
          <p:cNvSpPr txBox="1">
            <a:spLocks noChangeArrowheads="1"/>
          </p:cNvSpPr>
          <p:nvPr/>
        </p:nvSpPr>
        <p:spPr bwMode="auto">
          <a:xfrm>
            <a:off x="11113" y="0"/>
            <a:ext cx="911225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ctr"/>
            <a:r>
              <a:rPr lang="en-US" sz="3600"/>
              <a:t>Who</a:t>
            </a:r>
            <a:r>
              <a:rPr lang="ja-JP" altLang="en-US" sz="3600"/>
              <a:t>’</a:t>
            </a:r>
            <a:r>
              <a:rPr lang="en-US" altLang="ja-JP" sz="3600"/>
              <a:t>s Buying North Carolina</a:t>
            </a:r>
            <a:r>
              <a:rPr lang="ja-JP" altLang="en-US" sz="3600"/>
              <a:t>’</a:t>
            </a:r>
            <a:r>
              <a:rPr lang="en-US" altLang="ja-JP" sz="3600"/>
              <a:t>s Goods</a:t>
            </a:r>
          </a:p>
          <a:p>
            <a:pPr algn="ctr"/>
            <a:endParaRPr lang="en-US"/>
          </a:p>
        </p:txBody>
      </p:sp>
    </p:spTree>
  </p:cSld>
  <p:clrMapOvr>
    <a:masterClrMapping/>
  </p:clrMapOvr>
  <p:transition spd="med">
    <p:fade/>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66241" name="Picture 2" descr="C:\Documents and Settings\cdroessler\My Documents\Presentations\NEW\NC Exports\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09600"/>
            <a:ext cx="9123363" cy="662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42" name="TextBox 2"/>
          <p:cNvSpPr txBox="1">
            <a:spLocks noChangeArrowheads="1"/>
          </p:cNvSpPr>
          <p:nvPr/>
        </p:nvSpPr>
        <p:spPr bwMode="auto">
          <a:xfrm>
            <a:off x="11113" y="0"/>
            <a:ext cx="911225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ctr"/>
            <a:r>
              <a:rPr lang="en-US" sz="3600"/>
              <a:t>Who</a:t>
            </a:r>
            <a:r>
              <a:rPr lang="ja-JP" altLang="en-US" sz="3600"/>
              <a:t>’</a:t>
            </a:r>
            <a:r>
              <a:rPr lang="en-US" altLang="ja-JP" sz="3600"/>
              <a:t>s Buying North Carolina</a:t>
            </a:r>
            <a:r>
              <a:rPr lang="ja-JP" altLang="en-US" sz="3600"/>
              <a:t>’</a:t>
            </a:r>
            <a:r>
              <a:rPr lang="en-US" altLang="ja-JP" sz="3600"/>
              <a:t>s Goods</a:t>
            </a:r>
          </a:p>
          <a:p>
            <a:pPr algn="ctr"/>
            <a:endParaRPr lang="en-US"/>
          </a:p>
        </p:txBody>
      </p:sp>
    </p:spTree>
  </p:cSld>
  <p:clrMapOvr>
    <a:masterClrMapping/>
  </p:clrMapOvr>
  <p:transition spd="med">
    <p:fade/>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68289" name="Picture 2" descr="American-manufacturing-#415.jpg                                000003DCWD_RED                         000000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0"/>
            <a:ext cx="6937375" cy="784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3074" name="Picture 2" descr="C:\Users\cdroessler\Documents\NCETA\2015\Spring Board Meeting - Janaury\My Presentation\ManufacturingAwarenessFlyer-201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1819" y="0"/>
            <a:ext cx="4340362"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1996401"/>
      </p:ext>
    </p:extLst>
  </p:cSld>
  <p:clrMapOvr>
    <a:masterClrMapping/>
  </p:clrMapOvr>
  <p:transition spd="med">
    <p:fade/>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scanned\Screen-Shot-2014-03-31-at-4.10.43-P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83" y="0"/>
            <a:ext cx="9144000" cy="75458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4246786"/>
      </p:ext>
    </p:extLst>
  </p:cSld>
  <p:clrMapOvr>
    <a:masterClrMapping/>
  </p:clrMapOvr>
  <p:transition spd="med">
    <p:fade/>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scanned\Screen-Shot-2014-03-31-at-4.11.24-P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71840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3520312"/>
      </p:ext>
    </p:extLst>
  </p:cSld>
  <p:clrMapOvr>
    <a:masterClrMapping/>
  </p:clrMapOvr>
  <p:transition spd="med">
    <p:fade/>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572000" y="762000"/>
            <a:ext cx="2888932" cy="677108"/>
          </a:xfrm>
          <a:prstGeom prst="rect">
            <a:avLst/>
          </a:prstGeom>
        </p:spPr>
        <p:txBody>
          <a:bodyPr wrap="none">
            <a:spAutoFit/>
          </a:bodyPr>
          <a:lstStyle/>
          <a:p>
            <a:pPr lvl="0"/>
            <a:r>
              <a:rPr lang="en-US" sz="3800" b="1" dirty="0">
                <a:solidFill>
                  <a:srgbClr val="000000"/>
                </a:solidFill>
                <a:latin typeface="+mj-lt"/>
              </a:rPr>
              <a:t>white-collar</a:t>
            </a:r>
          </a:p>
        </p:txBody>
      </p:sp>
      <p:sp>
        <p:nvSpPr>
          <p:cNvPr id="270337" name="Rectangle 2"/>
          <p:cNvSpPr>
            <a:spLocks noGrp="1" noChangeArrowheads="1"/>
          </p:cNvSpPr>
          <p:nvPr>
            <p:ph type="title"/>
          </p:nvPr>
        </p:nvSpPr>
        <p:spPr/>
        <p:txBody>
          <a:bodyPr/>
          <a:lstStyle/>
          <a:p>
            <a:r>
              <a:rPr lang="en-US" dirty="0">
                <a:latin typeface="Arial" charset="0"/>
                <a:ea typeface="ヒラギノ角ゴ Pro W3" charset="0"/>
                <a:cs typeface="ヒラギノ角ゴ Pro W3" charset="0"/>
              </a:rPr>
              <a:t>Does it matter if your child is </a:t>
            </a:r>
            <a:r>
              <a:rPr lang="en-US" dirty="0">
                <a:solidFill>
                  <a:srgbClr val="0004FF"/>
                </a:solidFill>
                <a:latin typeface="Arial" charset="0"/>
                <a:ea typeface="ヒラギノ角ゴ Pro W3" charset="0"/>
                <a:cs typeface="ヒラギノ角ゴ Pro W3" charset="0"/>
              </a:rPr>
              <a:t>blue-collar</a:t>
            </a:r>
            <a:r>
              <a:rPr lang="en-US" dirty="0">
                <a:latin typeface="Arial" charset="0"/>
                <a:ea typeface="ヒラギノ角ゴ Pro W3" charset="0"/>
                <a:cs typeface="ヒラギノ角ゴ Pro W3" charset="0"/>
              </a:rPr>
              <a:t> or </a:t>
            </a:r>
            <a:r>
              <a:rPr lang="en-US" dirty="0">
                <a:solidFill>
                  <a:schemeClr val="bg1"/>
                </a:solidFill>
                <a:effectLst>
                  <a:outerShdw blurRad="38100" dist="38100" dir="2700000" algn="tl">
                    <a:srgbClr val="000000">
                      <a:alpha val="43137"/>
                    </a:srgbClr>
                  </a:outerShdw>
                </a:effectLst>
              </a:rPr>
              <a:t>white-collar</a:t>
            </a:r>
            <a:r>
              <a:rPr lang="en-US" dirty="0">
                <a:latin typeface="Arial" charset="0"/>
                <a:ea typeface="ヒラギノ角ゴ Pro W3" charset="0"/>
                <a:cs typeface="ヒラギノ角ゴ Pro W3" charset="0"/>
              </a:rPr>
              <a:t>? </a:t>
            </a:r>
          </a:p>
        </p:txBody>
      </p:sp>
      <p:sp>
        <p:nvSpPr>
          <p:cNvPr id="270338" name="Rectangle 3"/>
          <p:cNvSpPr>
            <a:spLocks noGrp="1" noChangeArrowheads="1"/>
          </p:cNvSpPr>
          <p:nvPr>
            <p:ph type="body" idx="1"/>
          </p:nvPr>
        </p:nvSpPr>
        <p:spPr/>
        <p:txBody>
          <a:bodyPr/>
          <a:lstStyle/>
          <a:p>
            <a:pPr>
              <a:buFontTx/>
              <a:buNone/>
            </a:pPr>
            <a:r>
              <a:rPr lang="en-US" dirty="0">
                <a:latin typeface="Arial" charset="0"/>
                <a:ea typeface="ヒラギノ角ゴ Pro W3" charset="0"/>
                <a:cs typeface="ヒラギノ角ゴ Pro W3" charset="0"/>
              </a:rPr>
              <a:t>The real questions should be : </a:t>
            </a:r>
          </a:p>
          <a:p>
            <a:r>
              <a:rPr lang="en-US" dirty="0">
                <a:latin typeface="Arial" charset="0"/>
                <a:ea typeface="ヒラギノ角ゴ Pro W3" charset="0"/>
                <a:cs typeface="ヒラギノ角ゴ Pro W3" charset="0"/>
              </a:rPr>
              <a:t>Are they happy? </a:t>
            </a:r>
          </a:p>
          <a:p>
            <a:r>
              <a:rPr lang="en-US" dirty="0">
                <a:latin typeface="Arial" charset="0"/>
                <a:ea typeface="ヒラギノ角ゴ Pro W3" charset="0"/>
                <a:cs typeface="ヒラギノ角ゴ Pro W3" charset="0"/>
              </a:rPr>
              <a:t>Can they support themselves and their family? </a:t>
            </a:r>
          </a:p>
          <a:p>
            <a:pPr>
              <a:buFontTx/>
              <a:buNone/>
            </a:pPr>
            <a:endParaRPr lang="en-US" dirty="0">
              <a:latin typeface="Arial" charset="0"/>
              <a:ea typeface="ヒラギノ角ゴ Pro W3" charset="0"/>
              <a:cs typeface="ヒラギノ角ゴ Pro W3" charset="0"/>
            </a:endParaRPr>
          </a:p>
          <a:p>
            <a:pPr>
              <a:buFontTx/>
              <a:buNone/>
            </a:pPr>
            <a:r>
              <a:rPr lang="en-US" b="1" dirty="0">
                <a:solidFill>
                  <a:srgbClr val="FF8000"/>
                </a:solidFill>
                <a:latin typeface="Arial" charset="0"/>
                <a:ea typeface="ヒラギノ角ゴ Pro W3" charset="0"/>
                <a:cs typeface="ヒラギノ角ゴ Pro W3" charset="0"/>
              </a:rPr>
              <a:t>Gold-collar</a:t>
            </a:r>
            <a:r>
              <a:rPr lang="en-US" dirty="0">
                <a:solidFill>
                  <a:schemeClr val="tx1"/>
                </a:solidFill>
                <a:latin typeface="Arial" charset="0"/>
                <a:ea typeface="ヒラギノ角ゴ Pro W3" charset="0"/>
                <a:cs typeface="ヒラギノ角ゴ Pro W3" charset="0"/>
              </a:rPr>
              <a:t> means that they earn enough to maintain their standard of living.</a:t>
            </a:r>
            <a:endParaRPr lang="en-US" dirty="0">
              <a:latin typeface="Arial" charset="0"/>
              <a:ea typeface="ヒラギノ角ゴ Pro W3" charset="0"/>
              <a:cs typeface="ヒラギノ角ゴ Pro W3" charset="0"/>
            </a:endParaRPr>
          </a:p>
          <a:p>
            <a:endParaRPr lang="en-US" dirty="0">
              <a:latin typeface="Arial" charset="0"/>
              <a:ea typeface="ヒラギノ角ゴ Pro W3" charset="0"/>
              <a:cs typeface="ヒラギノ角ゴ Pro W3" charset="0"/>
            </a:endParaRPr>
          </a:p>
        </p:txBody>
      </p:sp>
    </p:spTree>
  </p:cSld>
  <p:clrMapOvr>
    <a:masterClrMapping/>
  </p:clrMapOvr>
  <p:transition spd="med">
    <p:fade/>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72385" name="Picture 2" descr="cartoon-google.jpg                                             000FEADEMacintosh HD                   C0EAB9B3:"/>
          <p:cNvPicPr>
            <a:picLocks noChangeAspect="1" noChangeArrowheads="1"/>
          </p:cNvPicPr>
          <p:nvPr/>
        </p:nvPicPr>
        <p:blipFill rotWithShape="1">
          <a:blip r:embed="rId3">
            <a:extLst>
              <a:ext uri="{28A0092B-C50C-407E-A947-70E740481C1C}">
                <a14:useLocalDpi xmlns:a14="http://schemas.microsoft.com/office/drawing/2010/main" val="0"/>
              </a:ext>
            </a:extLst>
          </a:blip>
          <a:srcRect r="154"/>
          <a:stretch/>
        </p:blipFill>
        <p:spPr bwMode="auto">
          <a:xfrm>
            <a:off x="530225" y="685800"/>
            <a:ext cx="8220075"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914400"/>
            <a:ext cx="7772400" cy="5029200"/>
          </a:xfrm>
        </p:spPr>
        <p:txBody>
          <a:bodyPr/>
          <a:lstStyle/>
          <a:p>
            <a:pPr>
              <a:lnSpc>
                <a:spcPct val="150000"/>
              </a:lnSpc>
              <a:defRPr/>
            </a:pPr>
            <a:r>
              <a:rPr lang="en-US" i="1" dirty="0">
                <a:effectLst>
                  <a:outerShdw blurRad="38100" dist="38100" dir="2700000" algn="tl">
                    <a:srgbClr val="DDDDDD"/>
                  </a:outerShdw>
                </a:effectLst>
                <a:latin typeface="Arial" charset="0"/>
                <a:ea typeface="ヒラギノ角ゴ Pro W3" charset="0"/>
                <a:cs typeface="ヒラギノ角ゴ Pro W3" charset="0"/>
              </a:rPr>
              <a:t>Surprises</a:t>
            </a:r>
            <a:br>
              <a:rPr lang="en-US" i="1" dirty="0">
                <a:effectLst>
                  <a:outerShdw blurRad="38100" dist="38100" dir="2700000" algn="tl">
                    <a:srgbClr val="DDDDDD"/>
                  </a:outerShdw>
                </a:effectLst>
                <a:latin typeface="Arial" charset="0"/>
                <a:ea typeface="ヒラギノ角ゴ Pro W3" charset="0"/>
                <a:cs typeface="ヒラギノ角ゴ Pro W3" charset="0"/>
              </a:rPr>
            </a:br>
            <a:r>
              <a:rPr lang="en-US" i="1" dirty="0">
                <a:effectLst>
                  <a:outerShdw blurRad="38100" dist="38100" dir="2700000" algn="tl">
                    <a:srgbClr val="DDDDDD"/>
                  </a:outerShdw>
                </a:effectLst>
                <a:latin typeface="Arial" charset="0"/>
                <a:ea typeface="ヒラギノ角ゴ Pro W3" charset="0"/>
                <a:cs typeface="ヒラギノ角ゴ Pro W3" charset="0"/>
              </a:rPr>
              <a:t>Future Demand</a:t>
            </a:r>
            <a:br>
              <a:rPr lang="en-US" i="1" dirty="0">
                <a:effectLst>
                  <a:outerShdw blurRad="38100" dist="38100" dir="2700000" algn="tl">
                    <a:srgbClr val="DDDDDD"/>
                  </a:outerShdw>
                </a:effectLst>
                <a:latin typeface="Arial" charset="0"/>
                <a:ea typeface="ヒラギノ角ゴ Pro W3" charset="0"/>
                <a:cs typeface="ヒラギノ角ゴ Pro W3" charset="0"/>
              </a:rPr>
            </a:br>
            <a:r>
              <a:rPr lang="en-US" i="1" dirty="0">
                <a:effectLst>
                  <a:outerShdw blurRad="38100" dist="38100" dir="2700000" algn="tl">
                    <a:srgbClr val="DDDDDD"/>
                  </a:outerShdw>
                </a:effectLst>
                <a:latin typeface="Arial" charset="0"/>
                <a:ea typeface="ヒラギノ角ゴ Pro W3" charset="0"/>
                <a:cs typeface="ヒラギノ角ゴ Pro W3" charset="0"/>
              </a:rPr>
              <a:t>Changing World</a:t>
            </a:r>
            <a:br>
              <a:rPr lang="en-US" i="1" dirty="0">
                <a:effectLst>
                  <a:outerShdw blurRad="38100" dist="38100" dir="2700000" algn="tl">
                    <a:srgbClr val="DDDDDD"/>
                  </a:outerShdw>
                </a:effectLst>
                <a:latin typeface="Arial" charset="0"/>
                <a:ea typeface="ヒラギノ角ゴ Pro W3" charset="0"/>
                <a:cs typeface="ヒラギノ角ゴ Pro W3" charset="0"/>
              </a:rPr>
            </a:br>
            <a:r>
              <a:rPr lang="en-US" i="1" dirty="0">
                <a:effectLst>
                  <a:outerShdw blurRad="38100" dist="38100" dir="2700000" algn="tl">
                    <a:srgbClr val="DDDDDD"/>
                  </a:outerShdw>
                </a:effectLst>
                <a:latin typeface="Arial" charset="0"/>
                <a:ea typeface="ヒラギノ角ゴ Pro W3" charset="0"/>
                <a:cs typeface="ヒラギノ角ゴ Pro W3" charset="0"/>
              </a:rPr>
              <a:t>New </a:t>
            </a:r>
            <a:r>
              <a:rPr lang="en-US" i="1" dirty="0" smtClean="0">
                <a:effectLst>
                  <a:outerShdw blurRad="38100" dist="38100" dir="2700000" algn="tl">
                    <a:srgbClr val="DDDDDD"/>
                  </a:outerShdw>
                </a:effectLst>
                <a:latin typeface="Arial" charset="0"/>
                <a:ea typeface="ヒラギノ角ゴ Pro W3" charset="0"/>
                <a:cs typeface="ヒラギノ角ゴ Pro W3" charset="0"/>
              </a:rPr>
              <a:t>Ideas</a:t>
            </a:r>
            <a:endParaRPr lang="en-US" i="1" dirty="0">
              <a:effectLst>
                <a:outerShdw blurRad="38100" dist="38100" dir="2700000" algn="tl">
                  <a:srgbClr val="DDDDDD"/>
                </a:outerShdw>
              </a:effectLst>
              <a:latin typeface="Arial" charset="0"/>
              <a:ea typeface="ヒラギノ角ゴ Pro W3" charset="0"/>
              <a:cs typeface="ヒラギノ角ゴ Pro W3" charset="0"/>
            </a:endParaRPr>
          </a:p>
        </p:txBody>
      </p:sp>
      <p:sp>
        <p:nvSpPr>
          <p:cNvPr id="274434" name="Subtitle 2"/>
          <p:cNvSpPr>
            <a:spLocks noGrp="1"/>
          </p:cNvSpPr>
          <p:nvPr>
            <p:ph type="subTitle" idx="1"/>
          </p:nvPr>
        </p:nvSpPr>
        <p:spPr>
          <a:xfrm>
            <a:off x="0" y="6172200"/>
            <a:ext cx="9144000" cy="685800"/>
          </a:xfrm>
        </p:spPr>
        <p:txBody>
          <a:bodyPr/>
          <a:lstStyle/>
          <a:p>
            <a:pPr eaLnBrk="1" hangingPunct="1">
              <a:defRPr/>
            </a:pPr>
            <a:r>
              <a:rPr lang="en-US" sz="3200" dirty="0" err="1"/>
              <a:t>www.ctpnc.org</a:t>
            </a:r>
            <a:r>
              <a:rPr lang="en-US" sz="3200" dirty="0"/>
              <a:t>/presentations</a:t>
            </a:r>
          </a:p>
        </p:txBody>
      </p:sp>
      <p:sp>
        <p:nvSpPr>
          <p:cNvPr id="5" name="Rounded Rectangle 4"/>
          <p:cNvSpPr>
            <a:spLocks noChangeArrowheads="1"/>
          </p:cNvSpPr>
          <p:nvPr/>
        </p:nvSpPr>
        <p:spPr bwMode="auto">
          <a:xfrm>
            <a:off x="1676400" y="4572000"/>
            <a:ext cx="5638800" cy="762000"/>
          </a:xfrm>
          <a:prstGeom prst="roundRect">
            <a:avLst>
              <a:gd name="adj" fmla="val 16667"/>
            </a:avLst>
          </a:prstGeom>
          <a:noFill/>
          <a:ln w="88900">
            <a:solidFill>
              <a:srgbClr val="FF00FF"/>
            </a:solidFill>
            <a:round/>
            <a:headEnd/>
            <a:tailEnd/>
          </a:ln>
          <a:effectLst>
            <a:outerShdw blurRad="50800" dist="38100" dir="2700000" algn="tl" rotWithShape="0">
              <a:srgbClr val="000000">
                <a:alpha val="39998"/>
              </a:srgbClr>
            </a:outerShdw>
          </a:effectLst>
        </p:spPr>
        <p:txBody>
          <a:bodyPr/>
          <a:lstStyle/>
          <a:p>
            <a:pPr>
              <a:defRPr/>
            </a:pPr>
            <a:endParaRPr lang="en-US">
              <a:latin typeface="Arial" pitchFamily="-112" charset="0"/>
              <a:ea typeface="ヒラギノ角ゴ Pro W3" pitchFamily="-112" charset="-128"/>
              <a:cs typeface="+mn-cs"/>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1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769" name="Rectangle 2"/>
          <p:cNvSpPr>
            <a:spLocks noGrp="1" noChangeArrowheads="1"/>
          </p:cNvSpPr>
          <p:nvPr>
            <p:ph type="title" idx="4294967295"/>
          </p:nvPr>
        </p:nvSpPr>
        <p:spPr>
          <a:xfrm>
            <a:off x="0" y="304800"/>
            <a:ext cx="9144000" cy="990600"/>
          </a:xfrm>
        </p:spPr>
        <p:txBody>
          <a:bodyPr/>
          <a:lstStyle/>
          <a:p>
            <a:r>
              <a:rPr lang="en-US">
                <a:latin typeface="Arial" charset="0"/>
                <a:ea typeface="ヒラギノ角ゴ Pro W3" charset="0"/>
                <a:cs typeface="ヒラギノ角ゴ Pro W3" charset="0"/>
              </a:rPr>
              <a:t>Average Salaries</a:t>
            </a:r>
          </a:p>
        </p:txBody>
      </p:sp>
      <p:sp>
        <p:nvSpPr>
          <p:cNvPr id="32770" name="Rectangle 3"/>
          <p:cNvSpPr>
            <a:spLocks noGrp="1" noChangeArrowheads="1"/>
          </p:cNvSpPr>
          <p:nvPr>
            <p:ph type="body" idx="4294967295"/>
          </p:nvPr>
        </p:nvSpPr>
        <p:spPr>
          <a:xfrm>
            <a:off x="685800" y="1752600"/>
            <a:ext cx="8077200" cy="4495800"/>
          </a:xfrm>
        </p:spPr>
        <p:txBody>
          <a:bodyPr/>
          <a:lstStyle/>
          <a:p>
            <a:pPr marL="0" indent="0">
              <a:lnSpc>
                <a:spcPct val="150000"/>
              </a:lnSpc>
              <a:spcAft>
                <a:spcPts val="600"/>
              </a:spcAft>
              <a:buFontTx/>
              <a:buNone/>
              <a:tabLst>
                <a:tab pos="0" algn="l"/>
              </a:tabLst>
            </a:pPr>
            <a:r>
              <a:rPr lang="en-US" sz="2800">
                <a:latin typeface="Arial" charset="0"/>
                <a:ea typeface="ヒラギノ角ゴ Pro W3" charset="0"/>
                <a:cs typeface="ヒラギノ角ゴ Pro W3" charset="0"/>
              </a:rPr>
              <a:t>TN CC earn $1,300 higher than 4-year grads.</a:t>
            </a:r>
          </a:p>
          <a:p>
            <a:pPr marL="0" indent="0">
              <a:lnSpc>
                <a:spcPct val="150000"/>
              </a:lnSpc>
              <a:spcAft>
                <a:spcPts val="600"/>
              </a:spcAft>
              <a:buFontTx/>
              <a:buNone/>
              <a:tabLst>
                <a:tab pos="0" algn="l"/>
              </a:tabLst>
            </a:pPr>
            <a:endParaRPr lang="en-US" sz="2800">
              <a:latin typeface="Arial" charset="0"/>
              <a:ea typeface="ヒラギノ角ゴ Pro W3" charset="0"/>
              <a:cs typeface="ヒラギノ角ゴ Pro W3" charset="0"/>
            </a:endParaRPr>
          </a:p>
          <a:p>
            <a:pPr marL="0" indent="0">
              <a:lnSpc>
                <a:spcPct val="150000"/>
              </a:lnSpc>
              <a:spcAft>
                <a:spcPts val="600"/>
              </a:spcAft>
              <a:buFontTx/>
              <a:buNone/>
              <a:tabLst>
                <a:tab pos="0" algn="l"/>
              </a:tabLst>
            </a:pPr>
            <a:r>
              <a:rPr lang="en-US" sz="2800">
                <a:latin typeface="Arial" charset="0"/>
                <a:ea typeface="ヒラギノ角ゴ Pro W3" charset="0"/>
                <a:cs typeface="ヒラギノ角ゴ Pro W3" charset="0"/>
              </a:rPr>
              <a:t>VA CC - occupational and technical degree</a:t>
            </a:r>
            <a:br>
              <a:rPr lang="en-US" sz="2800">
                <a:latin typeface="Arial" charset="0"/>
                <a:ea typeface="ヒラギノ角ゴ Pro W3" charset="0"/>
                <a:cs typeface="ヒラギノ角ゴ Pro W3" charset="0"/>
              </a:rPr>
            </a:br>
            <a:r>
              <a:rPr lang="en-US" sz="2800">
                <a:latin typeface="Arial" charset="0"/>
                <a:ea typeface="ヒラギノ角ゴ Pro W3" charset="0"/>
                <a:cs typeface="ヒラギノ角ゴ Pro W3" charset="0"/>
              </a:rPr>
              <a:t>programs earn $2,500 more than bachelor's.</a:t>
            </a:r>
          </a:p>
        </p:txBody>
      </p:sp>
    </p:spTree>
  </p:cSld>
  <p:clrMapOvr>
    <a:masterClrMapping/>
  </p:clrMapOvr>
  <p:transition spd="med">
    <p:fade/>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76481" name="Picture 2" descr="think-outside-the-box.jpg                                      003B2232HD                             C0EAB9B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304800"/>
            <a:ext cx="8001000" cy="618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78529" name="Picture 2" descr="H:\scanned\Hövding-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381000"/>
            <a:ext cx="5295900" cy="597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8530" name="Picture 3" descr="H:\scanned\Hövding-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00625" y="1133475"/>
            <a:ext cx="4067175" cy="511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80577" name="Picture 2" descr="H:\scanned\Hövding-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0"/>
            <a:ext cx="8480425" cy="691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8262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2800" y="2095500"/>
            <a:ext cx="6350000" cy="476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26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5105400" cy="340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84673" name="Picture 2" descr="C:\Documents and Settings\cdroessler\My Documents\Presentations\NEW\mosquitoes\page.jpg"/>
          <p:cNvPicPr>
            <a:picLocks noChangeAspect="1" noChangeArrowheads="1"/>
          </p:cNvPicPr>
          <p:nvPr/>
        </p:nvPicPr>
        <p:blipFill>
          <a:blip r:embed="rId3">
            <a:extLst>
              <a:ext uri="{28A0092B-C50C-407E-A947-70E740481C1C}">
                <a14:useLocalDpi xmlns:a14="http://schemas.microsoft.com/office/drawing/2010/main" val="0"/>
              </a:ext>
            </a:extLst>
          </a:blip>
          <a:srcRect r="35611"/>
          <a:stretch>
            <a:fillRect/>
          </a:stretch>
        </p:blipFill>
        <p:spPr bwMode="auto">
          <a:xfrm>
            <a:off x="1752600" y="-685800"/>
            <a:ext cx="5641975" cy="128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86721" name="Picture 2" descr="C:\Documents and Settings\cdroessler\My Documents\Presentations\NEW\bow ties\bowti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12700"/>
            <a:ext cx="5257800" cy="936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8769" name="Picture 2" descr="C:\Documents and Settings\cdroessler\My Documents\Presentations\NEW\Arduino kid\Arduino-webpag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938"/>
            <a:ext cx="9144000" cy="1071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0817" name="Picture 2" descr="C:\Documents and Settings\cdroessler\My Documents\Presentations\NEW\Arduino kid\ArduinoUno_R3_Fron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304800"/>
            <a:ext cx="8281988"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92865" name="Picture 2" descr="C:\Documents and Settings\cdroessler\My Documents\Presentations\NEW\Arduino kid\PSC0913_DY_05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81000"/>
            <a:ext cx="9148763"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94913" name="Picture 2" descr="C:\Documents and Settings\cdroessler\My Documents\Presentations\NEW\Arduino kid\PSC0913_DY_05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04800"/>
            <a:ext cx="9148763"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par>
    </p:tn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ヒラギノ角ゴ Pro W3" pitchFamily="-112" charset="-128"/>
            <a:cs typeface="ヒラギノ角ゴ Pro W3"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ヒラギノ角ゴ Pro W3" pitchFamily="-112" charset="-128"/>
            <a:cs typeface="ヒラギノ角ゴ Pro W3" pitchFamily="-112"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4976</TotalTime>
  <Words>16325</Words>
  <Application>Microsoft Office PowerPoint</Application>
  <PresentationFormat>On-screen Show (4:3)</PresentationFormat>
  <Paragraphs>2400</Paragraphs>
  <Slides>111</Slides>
  <Notes>111</Notes>
  <HiddenSlides>0</HiddenSlides>
  <MMClips>0</MMClips>
  <ScaleCrop>false</ScaleCrop>
  <HeadingPairs>
    <vt:vector size="4" baseType="variant">
      <vt:variant>
        <vt:lpstr>Theme</vt:lpstr>
      </vt:variant>
      <vt:variant>
        <vt:i4>1</vt:i4>
      </vt:variant>
      <vt:variant>
        <vt:lpstr>Slide Titles</vt:lpstr>
      </vt:variant>
      <vt:variant>
        <vt:i4>111</vt:i4>
      </vt:variant>
    </vt:vector>
  </HeadingPairs>
  <TitlesOfParts>
    <vt:vector size="112" baseType="lpstr">
      <vt:lpstr>Blank Presentation</vt:lpstr>
      <vt:lpstr>A Changing World:  Helping people prepare for life in a scary world that we know little about</vt:lpstr>
      <vt:lpstr>N.C. Division of Workforce Solutions </vt:lpstr>
      <vt:lpstr>NCCCS Mission</vt:lpstr>
      <vt:lpstr>NC Education Plan </vt:lpstr>
      <vt:lpstr>Surprises Future Demand Changing World New Ideas</vt:lpstr>
      <vt:lpstr>Degree Level Matters People with more education make more money  than those with less education</vt:lpstr>
      <vt:lpstr>Average Starting Salaries for 2009 College Graduates in FL</vt:lpstr>
      <vt:lpstr>Average Starting Salaries for 2005 College Graduates in OH</vt:lpstr>
      <vt:lpstr>Average Salaries</vt:lpstr>
      <vt:lpstr>2020 Projected NC Employment: Education Required</vt:lpstr>
      <vt:lpstr>2013 NC High School Graduate Intentions</vt:lpstr>
      <vt:lpstr>Postsecondary Intentions vs. Reality</vt:lpstr>
      <vt:lpstr>Associate Degree Required (2011 NC Starting Salaries - 2018 High Demand) </vt:lpstr>
      <vt:lpstr>Bachelor Degree Required (2011 NC Starting Salaries - 2018 High Demand) </vt:lpstr>
      <vt:lpstr>Surprises Future Demand Changing World New Ideas</vt:lpstr>
      <vt:lpstr>PowerPoint Presentation</vt:lpstr>
      <vt:lpstr>If we really want to prepare our students for successful careers, we need to know all we can about the rapidly changing job market. </vt:lpstr>
      <vt:lpstr>Fastest Growing Occupations in NC Requiring Postsecondary Education (Total Change in Positions Projected from 2010 - 2020) </vt:lpstr>
      <vt:lpstr>Fastest Growing Occupations in NC (Total Change in Positions Projected from 2010 - 2020)</vt:lpstr>
      <vt:lpstr>Fastest Growing Occupations in NC (Percent Change in Positions Projected from 2010 - 2020)</vt:lpstr>
      <vt:lpstr>Fastest Declining Occupations in NC (Total Change in Positions Projected from 2010 - 2020)</vt:lpstr>
      <vt:lpstr>PowerPoint Presentation</vt:lpstr>
      <vt:lpstr>States with Most New Jobs (Total Change in Positions Projected from 2008 - 2018)</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Surprises Future Demand Changing World New Ideas</vt:lpstr>
      <vt:lpstr>Upsetting the Projection Data</vt:lpstr>
      <vt:lpstr>PowerPoint Presentation</vt:lpstr>
      <vt:lpstr>PowerPoint Presentation</vt:lpstr>
      <vt:lpstr>PowerPoint Presentation</vt:lpstr>
      <vt:lpstr>PowerPoint Presentation</vt:lpstr>
      <vt:lpstr>PowerPoint Presentation</vt:lpstr>
      <vt:lpstr>PowerPoint Presentation</vt:lpstr>
      <vt:lpstr>We are currently preparing people for jobs that don’t yet exist …</vt:lpstr>
      <vt:lpstr>… using technologies that haven’t yet been invented …</vt:lpstr>
      <vt:lpstr>… in order to solve problems we don’t even know are problems yet.</vt:lpstr>
      <vt:lpstr>Who predicted these?</vt:lpstr>
      <vt:lpstr>Old technologies making a comeback</vt:lpstr>
      <vt:lpstr>PowerPoint Presentation</vt:lpstr>
      <vt:lpstr>xx</vt:lpstr>
      <vt:lpstr>xx</vt:lpstr>
      <vt:lpstr>PowerPoint Presentation</vt:lpstr>
      <vt:lpstr>xx</vt:lpstr>
      <vt:lpstr>PowerPoint Presentation</vt:lpstr>
      <vt:lpstr>PowerPoint Presentation</vt:lpstr>
      <vt:lpstr>PowerPoint Presentation</vt:lpstr>
      <vt:lpstr>PowerPoint Presentation</vt:lpstr>
      <vt:lpstr>Vs</vt:lpstr>
      <vt:lpstr>PowerPoint Presentation</vt:lpstr>
      <vt:lpstr>PowerPoint Presentation</vt:lpstr>
      <vt:lpstr>PowerPoint Presentation</vt:lpstr>
      <vt:lpstr>PowerPoint Presentation</vt:lpstr>
      <vt:lpstr>PowerPoint Presentation</vt:lpstr>
      <vt:lpstr>Myth # 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Does it matter if your child is blue-collar or white-collar? </vt:lpstr>
      <vt:lpstr>PowerPoint Presentation</vt:lpstr>
      <vt:lpstr>Surprises Future Demand Changing World New Ideas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way of doing business is changing</vt:lpstr>
      <vt:lpstr>PowerPoint Presentation</vt:lpstr>
      <vt:lpstr>PowerPoint Presentation</vt:lpstr>
      <vt:lpstr>PowerPoint Presentation</vt:lpstr>
      <vt:lpstr>PowerPoint Presentation</vt:lpstr>
      <vt:lpstr>The 10 key skills for the future of work</vt:lpstr>
      <vt:lpstr>Questions before I conclude?</vt:lpstr>
      <vt:lpstr>PowerPoint Presentation</vt:lpstr>
      <vt:lpstr>Help people discover their passion, then help them get on a pathway where they can turn that passion into a career. </vt:lpstr>
      <vt:lpstr>Thanks for listening!</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Work-based Learning</dc:title>
  <dc:creator/>
  <cp:lastModifiedBy>cdroessler</cp:lastModifiedBy>
  <cp:revision>234</cp:revision>
  <cp:lastPrinted>2014-12-12T03:18:17Z</cp:lastPrinted>
  <dcterms:created xsi:type="dcterms:W3CDTF">2010-12-09T21:02:02Z</dcterms:created>
  <dcterms:modified xsi:type="dcterms:W3CDTF">2015-01-28T20:17:10Z</dcterms:modified>
</cp:coreProperties>
</file>