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43"/>
  </p:notesMasterIdLst>
  <p:handoutMasterIdLst>
    <p:handoutMasterId r:id="rId44"/>
  </p:handoutMasterIdLst>
  <p:sldIdLst>
    <p:sldId id="506" r:id="rId2"/>
    <p:sldId id="428" r:id="rId3"/>
    <p:sldId id="517" r:id="rId4"/>
    <p:sldId id="529" r:id="rId5"/>
    <p:sldId id="530" r:id="rId6"/>
    <p:sldId id="507" r:id="rId7"/>
    <p:sldId id="531" r:id="rId8"/>
    <p:sldId id="508" r:id="rId9"/>
    <p:sldId id="539" r:id="rId10"/>
    <p:sldId id="540" r:id="rId11"/>
    <p:sldId id="541" r:id="rId12"/>
    <p:sldId id="505" r:id="rId13"/>
    <p:sldId id="521" r:id="rId14"/>
    <p:sldId id="534" r:id="rId15"/>
    <p:sldId id="542" r:id="rId16"/>
    <p:sldId id="524" r:id="rId17"/>
    <p:sldId id="538" r:id="rId18"/>
    <p:sldId id="536" r:id="rId19"/>
    <p:sldId id="519" r:id="rId20"/>
    <p:sldId id="527" r:id="rId21"/>
    <p:sldId id="537" r:id="rId22"/>
    <p:sldId id="535" r:id="rId23"/>
    <p:sldId id="511" r:id="rId24"/>
    <p:sldId id="520" r:id="rId25"/>
    <p:sldId id="525" r:id="rId26"/>
    <p:sldId id="532" r:id="rId27"/>
    <p:sldId id="543" r:id="rId28"/>
    <p:sldId id="526" r:id="rId29"/>
    <p:sldId id="528" r:id="rId30"/>
    <p:sldId id="510" r:id="rId31"/>
    <p:sldId id="518" r:id="rId32"/>
    <p:sldId id="512" r:id="rId33"/>
    <p:sldId id="509" r:id="rId34"/>
    <p:sldId id="513" r:id="rId35"/>
    <p:sldId id="514" r:id="rId36"/>
    <p:sldId id="515" r:id="rId37"/>
    <p:sldId id="522" r:id="rId38"/>
    <p:sldId id="523" r:id="rId39"/>
    <p:sldId id="498" r:id="rId40"/>
    <p:sldId id="516" r:id="rId41"/>
    <p:sldId id="533"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B111"/>
    <a:srgbClr val="0531FF"/>
    <a:srgbClr val="0037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0957" autoAdjust="0"/>
    <p:restoredTop sz="79967"/>
  </p:normalViewPr>
  <p:slideViewPr>
    <p:cSldViewPr snapToGrid="0">
      <p:cViewPr varScale="1">
        <p:scale>
          <a:sx n="82" d="100"/>
          <a:sy n="82" d="100"/>
        </p:scale>
        <p:origin x="3032" y="160"/>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117" d="100"/>
          <a:sy n="117" d="100"/>
        </p:scale>
        <p:origin x="2376" y="1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E9B6F52-CC10-4425-9195-EDF28B435798}" type="datetimeFigureOut">
              <a:rPr lang="en-US" smtClean="0"/>
              <a:t>1/30/18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A111C28-737F-4457-9FE5-6826B7F3293B}" type="slidenum">
              <a:rPr lang="en-US" smtClean="0"/>
              <a:t>‹#›</a:t>
            </a:fld>
            <a:endParaRPr lang="en-US"/>
          </a:p>
        </p:txBody>
      </p:sp>
    </p:spTree>
    <p:extLst>
      <p:ext uri="{BB962C8B-B14F-4D97-AF65-F5344CB8AC3E}">
        <p14:creationId xmlns:p14="http://schemas.microsoft.com/office/powerpoint/2010/main" val="28344465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2D3CF6-D097-446F-BA20-84B1F837E572}" type="datetimeFigureOut">
              <a:rPr lang="en-US" smtClean="0"/>
              <a:t>1/30/18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52D8DC-3CCA-4826-966D-69131461ECBB}" type="slidenum">
              <a:rPr lang="en-US" smtClean="0"/>
              <a:t>‹#›</a:t>
            </a:fld>
            <a:endParaRPr lang="en-US"/>
          </a:p>
        </p:txBody>
      </p:sp>
    </p:spTree>
    <p:extLst>
      <p:ext uri="{BB962C8B-B14F-4D97-AF65-F5344CB8AC3E}">
        <p14:creationId xmlns:p14="http://schemas.microsoft.com/office/powerpoint/2010/main" val="87800968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600" kern="1200">
        <a:solidFill>
          <a:schemeClr val="tx1"/>
        </a:solidFill>
        <a:latin typeface="+mn-lt"/>
        <a:ea typeface="+mn-ea"/>
        <a:cs typeface="+mn-cs"/>
      </a:defRPr>
    </a:lvl1pPr>
    <a:lvl2pPr marL="457200" algn="l" defTabSz="914400" rtl="0" eaLnBrk="1" latinLnBrk="0" hangingPunct="1">
      <a:defRPr sz="1600" kern="1200">
        <a:solidFill>
          <a:schemeClr val="tx1"/>
        </a:solidFill>
        <a:latin typeface="+mn-lt"/>
        <a:ea typeface="+mn-ea"/>
        <a:cs typeface="+mn-cs"/>
      </a:defRPr>
    </a:lvl2pPr>
    <a:lvl3pPr marL="914400" algn="l" defTabSz="914400" rtl="0" eaLnBrk="1" latinLnBrk="0" hangingPunct="1">
      <a:defRPr sz="1600" kern="1200">
        <a:solidFill>
          <a:schemeClr val="tx1"/>
        </a:solidFill>
        <a:latin typeface="+mn-lt"/>
        <a:ea typeface="+mn-ea"/>
        <a:cs typeface="+mn-cs"/>
      </a:defRPr>
    </a:lvl3pPr>
    <a:lvl4pPr marL="1371600" algn="l" defTabSz="914400" rtl="0" eaLnBrk="1" latinLnBrk="0" hangingPunct="1">
      <a:defRPr sz="1600" kern="1200">
        <a:solidFill>
          <a:schemeClr val="tx1"/>
        </a:solidFill>
        <a:latin typeface="+mn-lt"/>
        <a:ea typeface="+mn-ea"/>
        <a:cs typeface="+mn-cs"/>
      </a:defRPr>
    </a:lvl4pPr>
    <a:lvl5pPr marL="1828800" algn="l" defTabSz="914400" rtl="0" eaLnBrk="1" latinLnBrk="0" hangingPunct="1">
      <a:defRPr sz="16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mailto:apotuznik@nccer.org"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mailto:bbailey@carolinasagc.org"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mailto:bstricker@carolinasagc.org"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www.winstonsalem.com/education-programs/construction-industry-council/" TargetMode="External"/><Relationship Id="rId2" Type="http://schemas.openxmlformats.org/officeDocument/2006/relationships/slide" Target="../slides/slide29.xml"/><Relationship Id="rId1" Type="http://schemas.openxmlformats.org/officeDocument/2006/relationships/notesMaster" Target="../notesMasters/notesMaster1.xml"/><Relationship Id="rId4" Type="http://schemas.openxmlformats.org/officeDocument/2006/relationships/hyperlink" Target="mailto:mitchell@winstonsalem.com" TargetMode="Externa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mailto:tim.norman@ncbeec.org"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1723746C-F91F-8F4B-A9B6-465D1FF3EC36}" type="slidenum">
              <a:rPr lang="en-US" sz="1200"/>
              <a:pPr/>
              <a:t>1</a:t>
            </a:fld>
            <a:endParaRPr lang="en-US" sz="1200"/>
          </a:p>
        </p:txBody>
      </p:sp>
      <p:sp>
        <p:nvSpPr>
          <p:cNvPr id="15363" name="Rectangle 2"/>
          <p:cNvSpPr>
            <a:spLocks noGrp="1" noRot="1" noChangeAspect="1" noChangeArrowheads="1" noTextEdit="1"/>
          </p:cNvSpPr>
          <p:nvPr>
            <p:ph type="sldImg"/>
          </p:nvPr>
        </p:nvSpPr>
        <p:spPr>
          <a:xfrm>
            <a:off x="685800" y="381000"/>
            <a:ext cx="1828800" cy="1371600"/>
          </a:xfrm>
          <a:ln/>
        </p:spPr>
      </p:sp>
      <p:sp>
        <p:nvSpPr>
          <p:cNvPr id="15364" name="Rectangle 3"/>
          <p:cNvSpPr>
            <a:spLocks noGrp="1" noChangeArrowheads="1"/>
          </p:cNvSpPr>
          <p:nvPr>
            <p:ph type="body" idx="1"/>
          </p:nvPr>
        </p:nvSpPr>
        <p:spPr>
          <a:xfrm>
            <a:off x="304800" y="1828800"/>
            <a:ext cx="6248400" cy="731520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ormAutofit/>
          </a:bodyPr>
          <a:lstStyle/>
          <a:p>
            <a:endParaRPr lang="en-US" dirty="0">
              <a:latin typeface="Arial" charset="0"/>
              <a:ea typeface="ヒラギノ角ゴ Pro W3" charset="0"/>
              <a:cs typeface="Arial" charset="0"/>
            </a:endParaRPr>
          </a:p>
        </p:txBody>
      </p:sp>
    </p:spTree>
    <p:extLst>
      <p:ext uri="{BB962C8B-B14F-4D97-AF65-F5344CB8AC3E}">
        <p14:creationId xmlns:p14="http://schemas.microsoft.com/office/powerpoint/2010/main" val="544857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kern="1200" dirty="0">
                <a:solidFill>
                  <a:schemeClr val="tx1"/>
                </a:solidFill>
                <a:effectLst/>
                <a:latin typeface="+mn-lt"/>
                <a:ea typeface="+mn-ea"/>
                <a:cs typeface="+mn-cs"/>
              </a:rPr>
              <a:t>Ashleigh </a:t>
            </a:r>
            <a:r>
              <a:rPr lang="en-US" sz="1600" b="1" kern="1200" dirty="0" err="1">
                <a:solidFill>
                  <a:schemeClr val="tx1"/>
                </a:solidFill>
                <a:effectLst/>
                <a:latin typeface="+mn-lt"/>
                <a:ea typeface="+mn-ea"/>
                <a:cs typeface="+mn-cs"/>
              </a:rPr>
              <a:t>Potuznik</a:t>
            </a:r>
            <a:r>
              <a:rPr lang="en-US" sz="1600" kern="1200" dirty="0">
                <a:solidFill>
                  <a:schemeClr val="tx1"/>
                </a:solidFill>
                <a:effectLst/>
                <a:latin typeface="+mn-lt"/>
                <a:ea typeface="+mn-ea"/>
                <a:cs typeface="+mn-cs"/>
              </a:rPr>
              <a:t> | BYF Manager</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tx1"/>
                </a:solidFill>
                <a:effectLst/>
                <a:latin typeface="+mn-lt"/>
                <a:ea typeface="+mn-ea"/>
                <a:cs typeface="+mn-cs"/>
              </a:rPr>
              <a:t>NCCER</a:t>
            </a:r>
            <a:br>
              <a:rPr lang="en-US" dirty="0">
                <a:effectLst/>
              </a:rPr>
            </a:br>
            <a:r>
              <a:rPr lang="en-US" sz="1600" kern="1200" dirty="0">
                <a:solidFill>
                  <a:schemeClr val="tx1"/>
                </a:solidFill>
                <a:effectLst/>
                <a:latin typeface="+mn-lt"/>
                <a:ea typeface="+mn-ea"/>
                <a:cs typeface="+mn-cs"/>
              </a:rPr>
              <a:t>13614 Progress Boulevard | Alachua, FL, 32615</a:t>
            </a:r>
            <a:br>
              <a:rPr lang="en-US" dirty="0">
                <a:effectLst/>
              </a:rPr>
            </a:br>
            <a:r>
              <a:rPr lang="en-US" sz="1600" kern="1200" dirty="0">
                <a:solidFill>
                  <a:schemeClr val="tx1"/>
                </a:solidFill>
                <a:effectLst/>
                <a:latin typeface="+mn-lt"/>
                <a:ea typeface="+mn-ea"/>
                <a:cs typeface="+mn-cs"/>
              </a:rPr>
              <a:t>Toll Free 888.622.3720 X</a:t>
            </a:r>
          </a:p>
          <a:p>
            <a:pPr marL="0" marR="0" indent="0" algn="l" defTabSz="914400" rtl="0" eaLnBrk="1" fontAlgn="auto" latinLnBrk="0" hangingPunct="1">
              <a:lnSpc>
                <a:spcPct val="100000"/>
              </a:lnSpc>
              <a:spcBef>
                <a:spcPts val="0"/>
              </a:spcBef>
              <a:spcAft>
                <a:spcPts val="0"/>
              </a:spcAft>
              <a:buClrTx/>
              <a:buSzTx/>
              <a:buFontTx/>
              <a:buNone/>
              <a:tabLst/>
              <a:defRPr/>
            </a:pPr>
            <a:br>
              <a:rPr lang="en-US" sz="1600" kern="1200" dirty="0">
                <a:solidFill>
                  <a:schemeClr val="tx1"/>
                </a:solidFill>
                <a:effectLst/>
                <a:latin typeface="+mn-lt"/>
                <a:ea typeface="+mn-ea"/>
                <a:cs typeface="+mn-cs"/>
              </a:rPr>
            </a:br>
            <a:r>
              <a:rPr lang="en-US" sz="1600" u="sng" kern="1200" dirty="0">
                <a:solidFill>
                  <a:schemeClr val="tx1"/>
                </a:solidFill>
                <a:effectLst/>
                <a:latin typeface="+mn-lt"/>
                <a:ea typeface="+mn-ea"/>
                <a:cs typeface="+mn-cs"/>
                <a:hlinkClick r:id="rId3"/>
              </a:rPr>
              <a:t>apotuznik@nccer.org</a:t>
            </a:r>
            <a:r>
              <a:rPr lang="en-US" sz="1600" kern="1200" dirty="0">
                <a:solidFill>
                  <a:schemeClr val="tx1"/>
                </a:solidFill>
                <a:effectLst/>
                <a:latin typeface="+mn-lt"/>
                <a:ea typeface="+mn-ea"/>
                <a:cs typeface="+mn-cs"/>
              </a:rPr>
              <a:t>        </a:t>
            </a:r>
            <a:br>
              <a:rPr lang="en-US" sz="1600" kern="1200" dirty="0">
                <a:solidFill>
                  <a:schemeClr val="tx1"/>
                </a:solidFill>
                <a:effectLst/>
                <a:latin typeface="+mn-lt"/>
                <a:ea typeface="+mn-ea"/>
                <a:cs typeface="+mn-cs"/>
              </a:rPr>
            </a:br>
            <a:r>
              <a:rPr lang="en-US" sz="1600" i="1" kern="1200" dirty="0">
                <a:solidFill>
                  <a:schemeClr val="tx1"/>
                </a:solidFill>
                <a:effectLst/>
                <a:latin typeface="+mn-lt"/>
                <a:ea typeface="+mn-ea"/>
                <a:cs typeface="+mn-cs"/>
              </a:rPr>
              <a:t>"THE STANDARD FOR DEVELOPING CRAFT PROFESSIONALS"</a:t>
            </a:r>
            <a:endParaRPr lang="en-US" dirty="0"/>
          </a:p>
          <a:p>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13</a:t>
            </a:fld>
            <a:endParaRPr lang="en-US"/>
          </a:p>
        </p:txBody>
      </p:sp>
    </p:spTree>
    <p:extLst>
      <p:ext uri="{BB962C8B-B14F-4D97-AF65-F5344CB8AC3E}">
        <p14:creationId xmlns:p14="http://schemas.microsoft.com/office/powerpoint/2010/main" val="13792024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skillsusanc@gmail.com</a:t>
            </a:r>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14</a:t>
            </a:fld>
            <a:endParaRPr lang="en-US"/>
          </a:p>
        </p:txBody>
      </p:sp>
    </p:spTree>
    <p:extLst>
      <p:ext uri="{BB962C8B-B14F-4D97-AF65-F5344CB8AC3E}">
        <p14:creationId xmlns:p14="http://schemas.microsoft.com/office/powerpoint/2010/main" val="14232378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skillsusanc@gmail.com</a:t>
            </a:r>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15</a:t>
            </a:fld>
            <a:endParaRPr lang="en-US"/>
          </a:p>
        </p:txBody>
      </p:sp>
    </p:spTree>
    <p:extLst>
      <p:ext uri="{BB962C8B-B14F-4D97-AF65-F5344CB8AC3E}">
        <p14:creationId xmlns:p14="http://schemas.microsoft.com/office/powerpoint/2010/main" val="34563880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0" i="0" kern="1200" dirty="0">
                <a:solidFill>
                  <a:schemeClr val="tx1"/>
                </a:solidFill>
                <a:effectLst/>
                <a:latin typeface="+mn-lt"/>
                <a:ea typeface="+mn-ea"/>
                <a:cs typeface="+mn-cs"/>
              </a:rPr>
              <a:t>Betsy Bailey, CAE</a:t>
            </a:r>
          </a:p>
          <a:p>
            <a:r>
              <a:rPr lang="en-US" sz="1600" b="0" i="0" kern="1200" dirty="0">
                <a:solidFill>
                  <a:schemeClr val="tx1"/>
                </a:solidFill>
                <a:effectLst/>
                <a:latin typeface="+mn-lt"/>
                <a:ea typeface="+mn-ea"/>
                <a:cs typeface="+mn-cs"/>
              </a:rPr>
              <a:t>Director, NC Government </a:t>
            </a:r>
            <a:br>
              <a:rPr lang="en-US" sz="1600" b="0" i="0" kern="1200" dirty="0">
                <a:solidFill>
                  <a:schemeClr val="tx1"/>
                </a:solidFill>
                <a:effectLst/>
                <a:latin typeface="+mn-lt"/>
                <a:ea typeface="+mn-ea"/>
                <a:cs typeface="+mn-cs"/>
              </a:rPr>
            </a:br>
            <a:r>
              <a:rPr lang="en-US" sz="1600" b="0" i="0" kern="1200" dirty="0" err="1">
                <a:solidFill>
                  <a:schemeClr val="tx1"/>
                </a:solidFill>
                <a:effectLst/>
                <a:latin typeface="+mn-lt"/>
                <a:ea typeface="+mn-ea"/>
                <a:cs typeface="+mn-cs"/>
              </a:rPr>
              <a:t>Relations&amp;Building</a:t>
            </a:r>
            <a:r>
              <a:rPr lang="en-US" sz="1600" b="0" i="0" kern="1200" dirty="0">
                <a:solidFill>
                  <a:schemeClr val="tx1"/>
                </a:solidFill>
                <a:effectLst/>
                <a:latin typeface="+mn-lt"/>
                <a:ea typeface="+mn-ea"/>
                <a:cs typeface="+mn-cs"/>
              </a:rPr>
              <a:t> Division</a:t>
            </a:r>
          </a:p>
          <a:p>
            <a:r>
              <a:rPr lang="en-US" sz="1600" b="0" i="0" kern="1200" dirty="0">
                <a:solidFill>
                  <a:schemeClr val="tx1"/>
                </a:solidFill>
                <a:effectLst/>
                <a:latin typeface="+mn-lt"/>
                <a:ea typeface="+mn-ea"/>
                <a:cs typeface="+mn-cs"/>
              </a:rPr>
              <a:t>3737 Glenwood Avenue</a:t>
            </a:r>
            <a:br>
              <a:rPr lang="en-US" sz="1600" b="0" i="0" kern="1200" dirty="0">
                <a:solidFill>
                  <a:schemeClr val="tx1"/>
                </a:solidFill>
                <a:effectLst/>
                <a:latin typeface="+mn-lt"/>
                <a:ea typeface="+mn-ea"/>
                <a:cs typeface="+mn-cs"/>
              </a:rPr>
            </a:br>
            <a:r>
              <a:rPr lang="en-US" sz="1600" b="0" i="0" kern="1200" dirty="0">
                <a:solidFill>
                  <a:schemeClr val="tx1"/>
                </a:solidFill>
                <a:effectLst/>
                <a:latin typeface="+mn-lt"/>
                <a:ea typeface="+mn-ea"/>
                <a:cs typeface="+mn-cs"/>
              </a:rPr>
              <a:t>Suite 100</a:t>
            </a:r>
            <a:br>
              <a:rPr lang="en-US" sz="1600" b="0" i="0" kern="1200" dirty="0">
                <a:solidFill>
                  <a:schemeClr val="tx1"/>
                </a:solidFill>
                <a:effectLst/>
                <a:latin typeface="+mn-lt"/>
                <a:ea typeface="+mn-ea"/>
                <a:cs typeface="+mn-cs"/>
              </a:rPr>
            </a:br>
            <a:r>
              <a:rPr lang="en-US" sz="1600" b="0" i="0" kern="1200" dirty="0">
                <a:solidFill>
                  <a:schemeClr val="tx1"/>
                </a:solidFill>
                <a:effectLst/>
                <a:latin typeface="+mn-lt"/>
                <a:ea typeface="+mn-ea"/>
                <a:cs typeface="+mn-cs"/>
              </a:rPr>
              <a:t>Raleigh, NC 276127</a:t>
            </a:r>
          </a:p>
          <a:p>
            <a:r>
              <a:rPr lang="en-US" sz="1600" b="0" i="0" kern="1200" dirty="0">
                <a:solidFill>
                  <a:schemeClr val="tx1"/>
                </a:solidFill>
                <a:effectLst/>
                <a:latin typeface="+mn-lt"/>
                <a:ea typeface="+mn-ea"/>
                <a:cs typeface="+mn-cs"/>
              </a:rPr>
              <a:t>(704) 372-1450 x5725</a:t>
            </a:r>
          </a:p>
          <a:p>
            <a:r>
              <a:rPr lang="en-US" sz="1600" b="0" i="0" u="sng" kern="1200" dirty="0">
                <a:solidFill>
                  <a:schemeClr val="tx1"/>
                </a:solidFill>
                <a:effectLst/>
                <a:latin typeface="+mn-lt"/>
                <a:ea typeface="+mn-ea"/>
                <a:cs typeface="+mn-cs"/>
                <a:hlinkClick r:id="rId3"/>
              </a:rPr>
              <a:t>bbailey@carolinasagc.org</a:t>
            </a:r>
            <a:endParaRPr lang="en-US" sz="16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B46C6A2-84B9-4F4B-9D29-2CFB53138DBA}" type="slidenum">
              <a:rPr lang="en-US" smtClean="0"/>
              <a:pPr/>
              <a:t>16</a:t>
            </a:fld>
            <a:endParaRPr lang="en-US"/>
          </a:p>
        </p:txBody>
      </p:sp>
    </p:spTree>
    <p:extLst>
      <p:ext uri="{BB962C8B-B14F-4D97-AF65-F5344CB8AC3E}">
        <p14:creationId xmlns:p14="http://schemas.microsoft.com/office/powerpoint/2010/main" val="8846374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0" i="0" kern="1200" dirty="0">
                <a:solidFill>
                  <a:schemeClr val="tx1"/>
                </a:solidFill>
                <a:effectLst/>
                <a:latin typeface="+mn-lt"/>
                <a:ea typeface="+mn-ea"/>
                <a:cs typeface="+mn-cs"/>
              </a:rPr>
              <a:t>Bill </a:t>
            </a:r>
            <a:r>
              <a:rPr lang="en-US" sz="1600" b="0" i="0" kern="1200" dirty="0" err="1">
                <a:solidFill>
                  <a:schemeClr val="tx1"/>
                </a:solidFill>
                <a:effectLst/>
                <a:latin typeface="+mn-lt"/>
                <a:ea typeface="+mn-ea"/>
                <a:cs typeface="+mn-cs"/>
              </a:rPr>
              <a:t>Stricker</a:t>
            </a:r>
            <a:endParaRPr lang="en-US" sz="1600" b="0" i="0" kern="1200" dirty="0">
              <a:solidFill>
                <a:schemeClr val="tx1"/>
              </a:solidFill>
              <a:effectLst/>
              <a:latin typeface="+mn-lt"/>
              <a:ea typeface="+mn-ea"/>
              <a:cs typeface="+mn-cs"/>
            </a:endParaRPr>
          </a:p>
          <a:p>
            <a:r>
              <a:rPr lang="en-US" sz="1600" b="0" i="0" kern="1200" dirty="0">
                <a:solidFill>
                  <a:schemeClr val="tx1"/>
                </a:solidFill>
                <a:effectLst/>
                <a:latin typeface="+mn-lt"/>
                <a:ea typeface="+mn-ea"/>
                <a:cs typeface="+mn-cs"/>
              </a:rPr>
              <a:t>Vice President, </a:t>
            </a:r>
            <a:r>
              <a:rPr lang="en-US" sz="1600" b="0" i="0" kern="1200" dirty="0" err="1">
                <a:solidFill>
                  <a:schemeClr val="tx1"/>
                </a:solidFill>
                <a:effectLst/>
                <a:latin typeface="+mn-lt"/>
                <a:ea typeface="+mn-ea"/>
                <a:cs typeface="+mn-cs"/>
              </a:rPr>
              <a:t>Operations&amp;Workforce</a:t>
            </a:r>
            <a:r>
              <a:rPr lang="en-US" sz="1600" b="0" i="0" kern="1200" dirty="0">
                <a:solidFill>
                  <a:schemeClr val="tx1"/>
                </a:solidFill>
                <a:effectLst/>
                <a:latin typeface="+mn-lt"/>
                <a:ea typeface="+mn-ea"/>
                <a:cs typeface="+mn-cs"/>
              </a:rPr>
              <a:t> Development</a:t>
            </a:r>
          </a:p>
          <a:p>
            <a:r>
              <a:rPr lang="en-US" sz="1600" b="0" i="0" kern="1200" dirty="0">
                <a:solidFill>
                  <a:schemeClr val="tx1"/>
                </a:solidFill>
                <a:effectLst/>
                <a:latin typeface="+mn-lt"/>
                <a:ea typeface="+mn-ea"/>
                <a:cs typeface="+mn-cs"/>
              </a:rPr>
              <a:t>4824 Parkway Plaza Blvd.</a:t>
            </a:r>
            <a:br>
              <a:rPr lang="en-US" sz="1600" b="0" i="0" kern="1200" dirty="0">
                <a:solidFill>
                  <a:schemeClr val="tx1"/>
                </a:solidFill>
                <a:effectLst/>
                <a:latin typeface="+mn-lt"/>
                <a:ea typeface="+mn-ea"/>
                <a:cs typeface="+mn-cs"/>
              </a:rPr>
            </a:br>
            <a:r>
              <a:rPr lang="en-US" sz="1600" b="0" i="0" kern="1200" dirty="0">
                <a:solidFill>
                  <a:schemeClr val="tx1"/>
                </a:solidFill>
                <a:effectLst/>
                <a:latin typeface="+mn-lt"/>
                <a:ea typeface="+mn-ea"/>
                <a:cs typeface="+mn-cs"/>
              </a:rPr>
              <a:t>Suite 115</a:t>
            </a:r>
            <a:br>
              <a:rPr lang="en-US" sz="1600" b="0" i="0" kern="1200" dirty="0">
                <a:solidFill>
                  <a:schemeClr val="tx1"/>
                </a:solidFill>
                <a:effectLst/>
                <a:latin typeface="+mn-lt"/>
                <a:ea typeface="+mn-ea"/>
                <a:cs typeface="+mn-cs"/>
              </a:rPr>
            </a:br>
            <a:r>
              <a:rPr lang="en-US" sz="1600" b="0" i="0" kern="1200" dirty="0">
                <a:solidFill>
                  <a:schemeClr val="tx1"/>
                </a:solidFill>
                <a:effectLst/>
                <a:latin typeface="+mn-lt"/>
                <a:ea typeface="+mn-ea"/>
                <a:cs typeface="+mn-cs"/>
              </a:rPr>
              <a:t>Charlotte, NC 28217</a:t>
            </a:r>
          </a:p>
          <a:p>
            <a:r>
              <a:rPr lang="en-US" sz="1600" b="0" i="0" kern="1200" dirty="0">
                <a:solidFill>
                  <a:schemeClr val="tx1"/>
                </a:solidFill>
                <a:effectLst/>
                <a:latin typeface="+mn-lt"/>
                <a:ea typeface="+mn-ea"/>
                <a:cs typeface="+mn-cs"/>
              </a:rPr>
              <a:t>(704) 372-1450 x5213</a:t>
            </a:r>
          </a:p>
          <a:p>
            <a:r>
              <a:rPr lang="en-US" sz="1600" b="0" i="0" u="sng" kern="1200" dirty="0">
                <a:solidFill>
                  <a:schemeClr val="tx1"/>
                </a:solidFill>
                <a:effectLst/>
                <a:latin typeface="+mn-lt"/>
                <a:ea typeface="+mn-ea"/>
                <a:cs typeface="+mn-cs"/>
                <a:hlinkClick r:id="rId3"/>
              </a:rPr>
              <a:t>bstricker@carolinasagc.org</a:t>
            </a:r>
            <a:endParaRPr lang="en-US" sz="16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B46C6A2-84B9-4F4B-9D29-2CFB53138DBA}" type="slidenum">
              <a:rPr lang="en-US" smtClean="0"/>
              <a:pPr/>
              <a:t>17</a:t>
            </a:fld>
            <a:endParaRPr lang="en-US"/>
          </a:p>
        </p:txBody>
      </p:sp>
    </p:spTree>
    <p:extLst>
      <p:ext uri="{BB962C8B-B14F-4D97-AF65-F5344CB8AC3E}">
        <p14:creationId xmlns:p14="http://schemas.microsoft.com/office/powerpoint/2010/main" val="28241576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18</a:t>
            </a:fld>
            <a:endParaRPr lang="en-US"/>
          </a:p>
        </p:txBody>
      </p:sp>
    </p:spTree>
    <p:extLst>
      <p:ext uri="{BB962C8B-B14F-4D97-AF65-F5344CB8AC3E}">
        <p14:creationId xmlns:p14="http://schemas.microsoft.com/office/powerpoint/2010/main" val="1925247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919-807-3881</a:t>
            </a:r>
          </a:p>
          <a:p>
            <a:r>
              <a:rPr lang="en-US" dirty="0" err="1"/>
              <a:t>craig.pendergraft@dpi.nc.gov</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19</a:t>
            </a:fld>
            <a:endParaRPr lang="en-US"/>
          </a:p>
        </p:txBody>
      </p:sp>
    </p:spTree>
    <p:extLst>
      <p:ext uri="{BB962C8B-B14F-4D97-AF65-F5344CB8AC3E}">
        <p14:creationId xmlns:p14="http://schemas.microsoft.com/office/powerpoint/2010/main" val="7668110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20</a:t>
            </a:fld>
            <a:endParaRPr lang="en-US"/>
          </a:p>
        </p:txBody>
      </p:sp>
    </p:spTree>
    <p:extLst>
      <p:ext uri="{BB962C8B-B14F-4D97-AF65-F5344CB8AC3E}">
        <p14:creationId xmlns:p14="http://schemas.microsoft.com/office/powerpoint/2010/main" val="9048767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21</a:t>
            </a:fld>
            <a:endParaRPr lang="en-US"/>
          </a:p>
        </p:txBody>
      </p:sp>
    </p:spTree>
    <p:extLst>
      <p:ext uri="{BB962C8B-B14F-4D97-AF65-F5344CB8AC3E}">
        <p14:creationId xmlns:p14="http://schemas.microsoft.com/office/powerpoint/2010/main" val="12494953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22</a:t>
            </a:fld>
            <a:endParaRPr lang="en-US"/>
          </a:p>
        </p:txBody>
      </p:sp>
    </p:spTree>
    <p:extLst>
      <p:ext uri="{BB962C8B-B14F-4D97-AF65-F5344CB8AC3E}">
        <p14:creationId xmlns:p14="http://schemas.microsoft.com/office/powerpoint/2010/main" val="16945178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Lots of folks left the construction industry during the recession. </a:t>
            </a:r>
          </a:p>
          <a:p>
            <a:endParaRPr lang="en-US" dirty="0"/>
          </a:p>
          <a:p>
            <a:r>
              <a:rPr lang="en-US" dirty="0"/>
              <a:t>Now the construction industry is working to rebuild their labor pool.  </a:t>
            </a:r>
          </a:p>
          <a:p>
            <a:endParaRPr lang="en-US" dirty="0"/>
          </a:p>
          <a:p>
            <a:r>
              <a:rPr lang="en-US" dirty="0"/>
              <a:t>The problem is that there are not enough folks in the pipeline</a:t>
            </a:r>
            <a:r>
              <a:rPr lang="en-US" baseline="0" dirty="0"/>
              <a:t> training for jobs in the construction industry.</a:t>
            </a:r>
          </a:p>
          <a:p>
            <a:endParaRPr lang="en-US" baseline="0" dirty="0"/>
          </a:p>
          <a:p>
            <a:r>
              <a:rPr lang="en-US" baseline="0" dirty="0"/>
              <a:t>Lots of high schools have dropped their construction programs, and most community colleges have moved construction to Continuing Education.</a:t>
            </a:r>
          </a:p>
          <a:p>
            <a:endParaRPr lang="en-US" baseline="0" dirty="0"/>
          </a:p>
          <a:p>
            <a:r>
              <a:rPr lang="en-US" baseline="0" dirty="0"/>
              <a:t>How do we get more folks to consider careers in construction?</a:t>
            </a:r>
          </a:p>
          <a:p>
            <a:endParaRPr lang="en-US" dirty="0"/>
          </a:p>
          <a:p>
            <a:r>
              <a:rPr lang="en-US" dirty="0"/>
              <a:t>===</a:t>
            </a:r>
          </a:p>
          <a:p>
            <a:r>
              <a:rPr lang="en-US" dirty="0"/>
              <a:t>http://</a:t>
            </a:r>
            <a:r>
              <a:rPr lang="en-US" dirty="0" err="1"/>
              <a:t>constructionlabor.com</a:t>
            </a:r>
            <a:r>
              <a:rPr lang="en-US" dirty="0"/>
              <a:t>/construction-demand-is-outpacing-skilled-labor/</a:t>
            </a:r>
          </a:p>
        </p:txBody>
      </p:sp>
      <p:sp>
        <p:nvSpPr>
          <p:cNvPr id="4" name="Slide Number Placeholder 3"/>
          <p:cNvSpPr>
            <a:spLocks noGrp="1"/>
          </p:cNvSpPr>
          <p:nvPr>
            <p:ph type="sldNum" sz="quarter" idx="10"/>
          </p:nvPr>
        </p:nvSpPr>
        <p:spPr/>
        <p:txBody>
          <a:bodyPr/>
          <a:lstStyle/>
          <a:p>
            <a:fld id="{3D52D8DC-3CCA-4826-966D-69131461ECBB}" type="slidenum">
              <a:rPr lang="en-US" smtClean="0"/>
              <a:t>2</a:t>
            </a:fld>
            <a:endParaRPr lang="en-US"/>
          </a:p>
        </p:txBody>
      </p:sp>
    </p:spTree>
    <p:extLst>
      <p:ext uri="{BB962C8B-B14F-4D97-AF65-F5344CB8AC3E}">
        <p14:creationId xmlns:p14="http://schemas.microsoft.com/office/powerpoint/2010/main" val="14914278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23</a:t>
            </a:fld>
            <a:endParaRPr lang="en-US"/>
          </a:p>
        </p:txBody>
      </p:sp>
    </p:spTree>
    <p:extLst>
      <p:ext uri="{BB962C8B-B14F-4D97-AF65-F5344CB8AC3E}">
        <p14:creationId xmlns:p14="http://schemas.microsoft.com/office/powerpoint/2010/main" val="1509731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Michael Mitchell</a:t>
            </a:r>
            <a:br>
              <a:rPr lang="en-US" dirty="0"/>
            </a:br>
            <a:r>
              <a:rPr lang="en-US" dirty="0"/>
              <a:t>Hunter Macfarlane</a:t>
            </a:r>
            <a:br>
              <a:rPr lang="en-US" dirty="0"/>
            </a:br>
            <a:r>
              <a:rPr lang="en-US" dirty="0"/>
              <a:t>Megan Lewis</a:t>
            </a:r>
          </a:p>
        </p:txBody>
      </p:sp>
      <p:sp>
        <p:nvSpPr>
          <p:cNvPr id="4" name="Slide Number Placeholder 3"/>
          <p:cNvSpPr>
            <a:spLocks noGrp="1"/>
          </p:cNvSpPr>
          <p:nvPr>
            <p:ph type="sldNum" sz="quarter" idx="10"/>
          </p:nvPr>
        </p:nvSpPr>
        <p:spPr/>
        <p:txBody>
          <a:bodyPr/>
          <a:lstStyle/>
          <a:p>
            <a:fld id="{FB46C6A2-84B9-4F4B-9D29-2CFB53138DBA}" type="slidenum">
              <a:rPr lang="en-US" smtClean="0"/>
              <a:pPr/>
              <a:t>24</a:t>
            </a:fld>
            <a:endParaRPr lang="en-US"/>
          </a:p>
        </p:txBody>
      </p:sp>
    </p:spTree>
    <p:extLst>
      <p:ext uri="{BB962C8B-B14F-4D97-AF65-F5344CB8AC3E}">
        <p14:creationId xmlns:p14="http://schemas.microsoft.com/office/powerpoint/2010/main" val="10267302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919-524-2395</a:t>
            </a:r>
          </a:p>
          <a:p>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25</a:t>
            </a:fld>
            <a:endParaRPr lang="en-US"/>
          </a:p>
        </p:txBody>
      </p:sp>
    </p:spTree>
    <p:extLst>
      <p:ext uri="{BB962C8B-B14F-4D97-AF65-F5344CB8AC3E}">
        <p14:creationId xmlns:p14="http://schemas.microsoft.com/office/powerpoint/2010/main" val="4659420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919-807-3937</a:t>
            </a:r>
          </a:p>
          <a:p>
            <a:r>
              <a:rPr lang="en-US" dirty="0" err="1"/>
              <a:t>amy.schroeder@dpi.nc.gov</a:t>
            </a:r>
            <a:endParaRPr lang="en-US" dirty="0"/>
          </a:p>
          <a:p>
            <a:endParaRPr lang="en-US" dirty="0"/>
          </a:p>
          <a:p>
            <a:r>
              <a:rPr lang="en-US" dirty="0"/>
              <a:t>Pronounced </a:t>
            </a:r>
            <a:r>
              <a:rPr lang="en-US" dirty="0" err="1"/>
              <a:t>Shra</a:t>
            </a:r>
            <a:r>
              <a:rPr lang="en-US" dirty="0"/>
              <a:t> - der with a long "A" sound.</a:t>
            </a:r>
          </a:p>
        </p:txBody>
      </p:sp>
      <p:sp>
        <p:nvSpPr>
          <p:cNvPr id="4" name="Slide Number Placeholder 3"/>
          <p:cNvSpPr>
            <a:spLocks noGrp="1"/>
          </p:cNvSpPr>
          <p:nvPr>
            <p:ph type="sldNum" sz="quarter" idx="10"/>
          </p:nvPr>
        </p:nvSpPr>
        <p:spPr/>
        <p:txBody>
          <a:bodyPr/>
          <a:lstStyle/>
          <a:p>
            <a:fld id="{FB46C6A2-84B9-4F4B-9D29-2CFB53138DBA}" type="slidenum">
              <a:rPr lang="en-US" smtClean="0"/>
              <a:pPr/>
              <a:t>26</a:t>
            </a:fld>
            <a:endParaRPr lang="en-US"/>
          </a:p>
        </p:txBody>
      </p:sp>
    </p:spTree>
    <p:extLst>
      <p:ext uri="{BB962C8B-B14F-4D97-AF65-F5344CB8AC3E}">
        <p14:creationId xmlns:p14="http://schemas.microsoft.com/office/powerpoint/2010/main" val="2172279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919-807-3937</a:t>
            </a:r>
          </a:p>
          <a:p>
            <a:r>
              <a:rPr lang="en-US" dirty="0" err="1"/>
              <a:t>amy.schroeder@dpi.nc.gov</a:t>
            </a:r>
            <a:endParaRPr lang="en-US" dirty="0"/>
          </a:p>
          <a:p>
            <a:endParaRPr lang="en-US" dirty="0"/>
          </a:p>
          <a:p>
            <a:r>
              <a:rPr lang="en-US" dirty="0"/>
              <a:t>Pronounced </a:t>
            </a:r>
            <a:r>
              <a:rPr lang="en-US" dirty="0" err="1"/>
              <a:t>Shra</a:t>
            </a:r>
            <a:r>
              <a:rPr lang="en-US" dirty="0"/>
              <a:t> - der with a long "A" sound.</a:t>
            </a:r>
          </a:p>
        </p:txBody>
      </p:sp>
      <p:sp>
        <p:nvSpPr>
          <p:cNvPr id="4" name="Slide Number Placeholder 3"/>
          <p:cNvSpPr>
            <a:spLocks noGrp="1"/>
          </p:cNvSpPr>
          <p:nvPr>
            <p:ph type="sldNum" sz="quarter" idx="10"/>
          </p:nvPr>
        </p:nvSpPr>
        <p:spPr/>
        <p:txBody>
          <a:bodyPr/>
          <a:lstStyle/>
          <a:p>
            <a:fld id="{FB46C6A2-84B9-4F4B-9D29-2CFB53138DBA}" type="slidenum">
              <a:rPr lang="en-US" smtClean="0"/>
              <a:pPr/>
              <a:t>27</a:t>
            </a:fld>
            <a:endParaRPr lang="en-US"/>
          </a:p>
        </p:txBody>
      </p:sp>
    </p:spTree>
    <p:extLst>
      <p:ext uri="{BB962C8B-B14F-4D97-AF65-F5344CB8AC3E}">
        <p14:creationId xmlns:p14="http://schemas.microsoft.com/office/powerpoint/2010/main" val="26215863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28</a:t>
            </a:fld>
            <a:endParaRPr lang="en-US"/>
          </a:p>
        </p:txBody>
      </p:sp>
    </p:spTree>
    <p:extLst>
      <p:ext uri="{BB962C8B-B14F-4D97-AF65-F5344CB8AC3E}">
        <p14:creationId xmlns:p14="http://schemas.microsoft.com/office/powerpoint/2010/main" val="14137497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0" i="0" u="sng" kern="1200" dirty="0">
                <a:solidFill>
                  <a:schemeClr val="tx1"/>
                </a:solidFill>
                <a:effectLst/>
                <a:latin typeface="+mn-lt"/>
                <a:ea typeface="+mn-ea"/>
                <a:cs typeface="+mn-cs"/>
                <a:hlinkClick r:id="rId3"/>
              </a:rPr>
              <a:t>https://www.winstonsalem.com/education-programs/construction-industry-council/</a:t>
            </a:r>
            <a:endParaRPr lang="en-US" sz="1600" b="0" i="0" kern="1200" dirty="0">
              <a:solidFill>
                <a:schemeClr val="tx1"/>
              </a:solidFill>
              <a:effectLst/>
              <a:latin typeface="+mn-lt"/>
              <a:ea typeface="+mn-ea"/>
              <a:cs typeface="+mn-cs"/>
            </a:endParaRPr>
          </a:p>
          <a:p>
            <a:r>
              <a:rPr lang="en-US" sz="1600" b="0" i="0" kern="1200" dirty="0">
                <a:solidFill>
                  <a:schemeClr val="tx1"/>
                </a:solidFill>
                <a:effectLst/>
                <a:latin typeface="+mn-lt"/>
                <a:ea typeface="+mn-ea"/>
                <a:cs typeface="+mn-cs"/>
              </a:rPr>
              <a:t> </a:t>
            </a:r>
          </a:p>
          <a:p>
            <a:r>
              <a:rPr lang="en-US" sz="1600" b="0" i="0" kern="1200" dirty="0">
                <a:solidFill>
                  <a:schemeClr val="tx1"/>
                </a:solidFill>
                <a:effectLst/>
                <a:latin typeface="+mn-lt"/>
                <a:ea typeface="+mn-ea"/>
                <a:cs typeface="+mn-cs"/>
              </a:rPr>
              <a:t>Ms. Mitchell’s contact information: (336)728-9222, e-mail: </a:t>
            </a:r>
            <a:r>
              <a:rPr lang="en-US" sz="1600" b="0" i="0" u="sng" kern="1200" dirty="0">
                <a:solidFill>
                  <a:schemeClr val="tx1"/>
                </a:solidFill>
                <a:effectLst/>
                <a:latin typeface="+mn-lt"/>
                <a:ea typeface="+mn-ea"/>
                <a:cs typeface="+mn-cs"/>
                <a:hlinkClick r:id="rId4"/>
              </a:rPr>
              <a:t>mitchell@winstonsalem.com</a:t>
            </a:r>
            <a:r>
              <a:rPr lang="en-US" sz="1600" b="0" i="0" kern="1200" dirty="0">
                <a:solidFill>
                  <a:schemeClr val="tx1"/>
                </a:solidFill>
                <a:effectLst/>
                <a:latin typeface="+mn-lt"/>
                <a:ea typeface="+mn-ea"/>
                <a:cs typeface="+mn-cs"/>
              </a:rPr>
              <a:t>. </a:t>
            </a:r>
          </a:p>
          <a:p>
            <a:endParaRPr lang="en-US" sz="1600" b="0" i="0" kern="1200" dirty="0">
              <a:solidFill>
                <a:schemeClr val="tx1"/>
              </a:solidFill>
              <a:effectLst/>
              <a:latin typeface="+mn-lt"/>
              <a:ea typeface="+mn-ea"/>
              <a:cs typeface="+mn-cs"/>
            </a:endParaRPr>
          </a:p>
          <a:p>
            <a:endParaRPr lang="en-US" sz="1600" b="0" i="0" kern="1200" dirty="0">
              <a:solidFill>
                <a:schemeClr val="tx1"/>
              </a:solidFill>
              <a:effectLst/>
              <a:latin typeface="+mn-lt"/>
              <a:ea typeface="+mn-ea"/>
              <a:cs typeface="+mn-cs"/>
            </a:endParaRPr>
          </a:p>
          <a:p>
            <a:r>
              <a:rPr lang="en-US" sz="1600" b="0" i="0" kern="1200">
                <a:solidFill>
                  <a:schemeClr val="tx1"/>
                </a:solidFill>
                <a:effectLst/>
                <a:latin typeface="+mn-lt"/>
                <a:ea typeface="+mn-ea"/>
                <a:cs typeface="+mn-cs"/>
              </a:rPr>
              <a:t>Forsyth Technical Community College</a:t>
            </a:r>
            <a:endParaRPr lang="en-US" sz="16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B46C6A2-84B9-4F4B-9D29-2CFB53138DBA}" type="slidenum">
              <a:rPr lang="en-US" smtClean="0"/>
              <a:pPr/>
              <a:t>29</a:t>
            </a:fld>
            <a:endParaRPr lang="en-US"/>
          </a:p>
        </p:txBody>
      </p:sp>
    </p:spTree>
    <p:extLst>
      <p:ext uri="{BB962C8B-B14F-4D97-AF65-F5344CB8AC3E}">
        <p14:creationId xmlns:p14="http://schemas.microsoft.com/office/powerpoint/2010/main" val="1145397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30</a:t>
            </a:fld>
            <a:endParaRPr lang="en-US"/>
          </a:p>
        </p:txBody>
      </p:sp>
    </p:spTree>
    <p:extLst>
      <p:ext uri="{BB962C8B-B14F-4D97-AF65-F5344CB8AC3E}">
        <p14:creationId xmlns:p14="http://schemas.microsoft.com/office/powerpoint/2010/main" val="12195004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NC Apprenticeship Conference will be during our </a:t>
            </a:r>
            <a:r>
              <a:rPr lang="en-US"/>
              <a:t>Construction Careers</a:t>
            </a:r>
            <a:r>
              <a:rPr lang="en-US" baseline="0"/>
              <a:t> </a:t>
            </a:r>
            <a:r>
              <a:rPr lang="en-US"/>
              <a:t>Awareness </a:t>
            </a:r>
            <a:r>
              <a:rPr lang="en-US" dirty="0"/>
              <a:t>Week.</a:t>
            </a:r>
          </a:p>
        </p:txBody>
      </p:sp>
      <p:sp>
        <p:nvSpPr>
          <p:cNvPr id="4" name="Slide Number Placeholder 3"/>
          <p:cNvSpPr>
            <a:spLocks noGrp="1"/>
          </p:cNvSpPr>
          <p:nvPr>
            <p:ph type="sldNum" sz="quarter" idx="10"/>
          </p:nvPr>
        </p:nvSpPr>
        <p:spPr/>
        <p:txBody>
          <a:bodyPr/>
          <a:lstStyle/>
          <a:p>
            <a:fld id="{3D52D8DC-3CCA-4826-966D-69131461ECBB}" type="slidenum">
              <a:rPr lang="en-US" smtClean="0"/>
              <a:t>31</a:t>
            </a:fld>
            <a:endParaRPr lang="en-US"/>
          </a:p>
        </p:txBody>
      </p:sp>
    </p:spTree>
    <p:extLst>
      <p:ext uri="{BB962C8B-B14F-4D97-AF65-F5344CB8AC3E}">
        <p14:creationId xmlns:p14="http://schemas.microsoft.com/office/powerpoint/2010/main" val="14336421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32</a:t>
            </a:fld>
            <a:endParaRPr lang="en-US"/>
          </a:p>
        </p:txBody>
      </p:sp>
    </p:spTree>
    <p:extLst>
      <p:ext uri="{BB962C8B-B14F-4D97-AF65-F5344CB8AC3E}">
        <p14:creationId xmlns:p14="http://schemas.microsoft.com/office/powerpoint/2010/main" val="13777245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over 200,000 people employed in North</a:t>
            </a:r>
            <a:r>
              <a:rPr lang="en-US" baseline="0" dirty="0"/>
              <a:t> Carolina in construction occupations.</a:t>
            </a:r>
          </a:p>
          <a:p>
            <a:endParaRPr lang="en-US" baseline="0" dirty="0"/>
          </a:p>
          <a:p>
            <a:r>
              <a:rPr lang="en-US" baseline="0" dirty="0"/>
              <a:t>This shows the projected growth in number of positions over this ten year period.</a:t>
            </a:r>
          </a:p>
          <a:p>
            <a:endParaRPr lang="en-US" baseline="0" dirty="0"/>
          </a:p>
          <a:p>
            <a:r>
              <a:rPr lang="en-US" baseline="0" dirty="0"/>
              <a:t>Thus, North Carolina needs an estimated 4,410 more Carpenters in 2024 than it had in 2014.</a:t>
            </a:r>
            <a:endParaRPr lang="en-US" dirty="0"/>
          </a:p>
        </p:txBody>
      </p:sp>
      <p:sp>
        <p:nvSpPr>
          <p:cNvPr id="4" name="Slide Number Placeholder 3"/>
          <p:cNvSpPr>
            <a:spLocks noGrp="1"/>
          </p:cNvSpPr>
          <p:nvPr>
            <p:ph type="sldNum" sz="quarter" idx="10"/>
          </p:nvPr>
        </p:nvSpPr>
        <p:spPr/>
        <p:txBody>
          <a:bodyPr/>
          <a:lstStyle/>
          <a:p>
            <a:fld id="{3D52D8DC-3CCA-4826-966D-69131461ECBB}" type="slidenum">
              <a:rPr lang="en-US" smtClean="0"/>
              <a:t>3</a:t>
            </a:fld>
            <a:endParaRPr lang="en-US"/>
          </a:p>
        </p:txBody>
      </p:sp>
    </p:spTree>
    <p:extLst>
      <p:ext uri="{BB962C8B-B14F-4D97-AF65-F5344CB8AC3E}">
        <p14:creationId xmlns:p14="http://schemas.microsoft.com/office/powerpoint/2010/main" val="142275854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33</a:t>
            </a:fld>
            <a:endParaRPr lang="en-US"/>
          </a:p>
        </p:txBody>
      </p:sp>
    </p:spTree>
    <p:extLst>
      <p:ext uri="{BB962C8B-B14F-4D97-AF65-F5344CB8AC3E}">
        <p14:creationId xmlns:p14="http://schemas.microsoft.com/office/powerpoint/2010/main" val="45065289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Piedmont Telephone Membership Corporation</a:t>
            </a:r>
          </a:p>
          <a:p>
            <a:r>
              <a:rPr lang="en-US" dirty="0"/>
              <a:t>Piedmont Communication Services, </a:t>
            </a:r>
            <a:r>
              <a:rPr lang="en-US" dirty="0" err="1"/>
              <a:t>inc.</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NC Home Builders Association</a:t>
            </a:r>
          </a:p>
          <a:p>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34</a:t>
            </a:fld>
            <a:endParaRPr lang="en-US"/>
          </a:p>
        </p:txBody>
      </p:sp>
    </p:spTree>
    <p:extLst>
      <p:ext uri="{BB962C8B-B14F-4D97-AF65-F5344CB8AC3E}">
        <p14:creationId xmlns:p14="http://schemas.microsoft.com/office/powerpoint/2010/main" val="82925297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u="sng" kern="1200" dirty="0">
                <a:solidFill>
                  <a:schemeClr val="tx1"/>
                </a:solidFill>
                <a:effectLst/>
                <a:latin typeface="+mn-lt"/>
                <a:ea typeface="+mn-ea"/>
                <a:cs typeface="+mn-cs"/>
                <a:hlinkClick r:id="rId3"/>
              </a:rPr>
              <a:t>ncbeec.org</a:t>
            </a:r>
            <a:endParaRPr lang="en-US" dirty="0"/>
          </a:p>
          <a:p>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35</a:t>
            </a:fld>
            <a:endParaRPr lang="en-US"/>
          </a:p>
        </p:txBody>
      </p:sp>
    </p:spTree>
    <p:extLst>
      <p:ext uri="{BB962C8B-B14F-4D97-AF65-F5344CB8AC3E}">
        <p14:creationId xmlns:p14="http://schemas.microsoft.com/office/powerpoint/2010/main" val="132390043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36</a:t>
            </a:fld>
            <a:endParaRPr lang="en-US"/>
          </a:p>
        </p:txBody>
      </p:sp>
    </p:spTree>
    <p:extLst>
      <p:ext uri="{BB962C8B-B14F-4D97-AF65-F5344CB8AC3E}">
        <p14:creationId xmlns:p14="http://schemas.microsoft.com/office/powerpoint/2010/main" val="117480727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37</a:t>
            </a:fld>
            <a:endParaRPr lang="en-US"/>
          </a:p>
        </p:txBody>
      </p:sp>
    </p:spTree>
    <p:extLst>
      <p:ext uri="{BB962C8B-B14F-4D97-AF65-F5344CB8AC3E}">
        <p14:creationId xmlns:p14="http://schemas.microsoft.com/office/powerpoint/2010/main" val="3639317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38</a:t>
            </a:fld>
            <a:endParaRPr lang="en-US"/>
          </a:p>
        </p:txBody>
      </p:sp>
    </p:spTree>
    <p:extLst>
      <p:ext uri="{BB962C8B-B14F-4D97-AF65-F5344CB8AC3E}">
        <p14:creationId xmlns:p14="http://schemas.microsoft.com/office/powerpoint/2010/main" val="74817000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7" name="Slide Image Placeholder 1"/>
          <p:cNvSpPr>
            <a:spLocks noGrp="1" noRot="1" noChangeAspect="1" noTextEdit="1"/>
          </p:cNvSpPr>
          <p:nvPr>
            <p:ph type="sldImg"/>
          </p:nvPr>
        </p:nvSpPr>
        <p:spPr>
          <a:ln/>
        </p:spPr>
      </p:sp>
      <p:sp>
        <p:nvSpPr>
          <p:cNvPr id="23449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r>
              <a:rPr lang="en-US" dirty="0">
                <a:ea typeface="ヒラギノ角ゴ Pro W3" charset="0"/>
              </a:rPr>
              <a:t>Employers want employees that can do </a:t>
            </a:r>
            <a:r>
              <a:rPr lang="en-US" u="sng" dirty="0">
                <a:ea typeface="ヒラギノ角ゴ Pro W3" charset="0"/>
              </a:rPr>
              <a:t>non-routine</a:t>
            </a:r>
            <a:r>
              <a:rPr lang="en-US" dirty="0">
                <a:ea typeface="ヒラギノ角ゴ Pro W3" charset="0"/>
              </a:rPr>
              <a:t> work. </a:t>
            </a:r>
          </a:p>
          <a:p>
            <a:endParaRPr lang="en-US" dirty="0">
              <a:ea typeface="ヒラギノ角ゴ Pro W3" charset="0"/>
            </a:endParaRPr>
          </a:p>
          <a:p>
            <a:r>
              <a:rPr lang="en-US" dirty="0">
                <a:ea typeface="ヒラギノ角ゴ Pro W3" charset="0"/>
              </a:rPr>
              <a:t>They want folks that can identify and solve </a:t>
            </a:r>
            <a:r>
              <a:rPr lang="en-US" u="sng" dirty="0">
                <a:ea typeface="ヒラギノ角ゴ Pro W3" charset="0"/>
              </a:rPr>
              <a:t>new</a:t>
            </a:r>
            <a:r>
              <a:rPr lang="en-US" dirty="0">
                <a:ea typeface="ヒラギノ角ゴ Pro W3" charset="0"/>
              </a:rPr>
              <a:t> problems.  </a:t>
            </a:r>
          </a:p>
          <a:p>
            <a:endParaRPr lang="en-US" dirty="0">
              <a:ea typeface="ヒラギノ角ゴ Pro W3" charset="0"/>
            </a:endParaRPr>
          </a:p>
          <a:p>
            <a:r>
              <a:rPr lang="en-US" dirty="0">
                <a:ea typeface="ヒラギノ角ゴ Pro W3" charset="0"/>
              </a:rPr>
              <a:t>Gone are the jobs that required routine manual labor. </a:t>
            </a:r>
          </a:p>
          <a:p>
            <a:endParaRPr lang="en-US" dirty="0">
              <a:ea typeface="ヒラギノ角ゴ Pro W3" charset="0"/>
            </a:endParaRPr>
          </a:p>
          <a:p>
            <a:r>
              <a:rPr lang="en-US" dirty="0">
                <a:ea typeface="ヒラギノ角ゴ Pro W3" charset="0"/>
              </a:rPr>
              <a:t>The computers and robots can take care of that.</a:t>
            </a:r>
          </a:p>
          <a:p>
            <a:endParaRPr lang="en-US" dirty="0">
              <a:ea typeface="ヒラギノ角ゴ Pro W3" charset="0"/>
            </a:endParaRPr>
          </a:p>
          <a:p>
            <a:endParaRPr lang="en-US" dirty="0">
              <a:ea typeface="ヒラギノ角ゴ Pro W3" charset="0"/>
            </a:endParaRPr>
          </a:p>
          <a:p>
            <a:endParaRPr lang="en-US" dirty="0">
              <a:ea typeface="ヒラギノ角ゴ Pro W3" charset="0"/>
            </a:endParaRPr>
          </a:p>
          <a:p>
            <a:endParaRPr lang="en-US" dirty="0">
              <a:ea typeface="ヒラギノ角ゴ Pro W3" charset="0"/>
            </a:endParaRPr>
          </a:p>
          <a:p>
            <a:r>
              <a:rPr lang="en-US" dirty="0">
                <a:ea typeface="ヒラギノ角ゴ Pro W3" charset="0"/>
              </a:rPr>
              <a:t>===</a:t>
            </a:r>
          </a:p>
          <a:p>
            <a:endParaRPr lang="en-US" dirty="0">
              <a:ea typeface="ヒラギノ角ゴ Pro W3" charset="0"/>
            </a:endParaRPr>
          </a:p>
          <a:p>
            <a:r>
              <a:rPr lang="en-US" dirty="0">
                <a:ea typeface="ヒラギノ角ゴ Pro W3" charset="0"/>
              </a:rPr>
              <a:t>http://</a:t>
            </a:r>
            <a:r>
              <a:rPr lang="en-US" dirty="0" err="1">
                <a:ea typeface="ヒラギノ角ゴ Pro W3" charset="0"/>
              </a:rPr>
              <a:t>www.oecd.org</a:t>
            </a:r>
            <a:r>
              <a:rPr lang="en-US" dirty="0">
                <a:ea typeface="ヒラギノ角ゴ Pro W3" charset="0"/>
              </a:rPr>
              <a:t>/site/</a:t>
            </a:r>
            <a:r>
              <a:rPr lang="en-US" dirty="0" err="1">
                <a:ea typeface="ヒラギノ角ゴ Pro W3" charset="0"/>
              </a:rPr>
              <a:t>piaac</a:t>
            </a:r>
            <a:r>
              <a:rPr lang="en-US" dirty="0">
                <a:ea typeface="ヒラギノ角ゴ Pro W3" charset="0"/>
              </a:rPr>
              <a:t>/</a:t>
            </a:r>
          </a:p>
          <a:p>
            <a:r>
              <a:rPr lang="en-US" dirty="0">
                <a:ea typeface="ヒラギノ角ゴ Pro W3" charset="0"/>
              </a:rPr>
              <a:t>https://</a:t>
            </a:r>
            <a:r>
              <a:rPr lang="en-US" dirty="0" err="1">
                <a:ea typeface="ヒラギノ角ゴ Pro W3" charset="0"/>
              </a:rPr>
              <a:t>www.oecd.org</a:t>
            </a:r>
            <a:r>
              <a:rPr lang="en-US" dirty="0">
                <a:ea typeface="ヒラギノ角ゴ Pro W3" charset="0"/>
              </a:rPr>
              <a:t>/site/</a:t>
            </a:r>
            <a:r>
              <a:rPr lang="en-US" dirty="0" err="1">
                <a:ea typeface="ヒラギノ角ゴ Pro W3" charset="0"/>
              </a:rPr>
              <a:t>piaac</a:t>
            </a:r>
            <a:r>
              <a:rPr lang="en-US" dirty="0">
                <a:ea typeface="ヒラギノ角ゴ Pro W3" charset="0"/>
              </a:rPr>
              <a:t>/</a:t>
            </a:r>
          </a:p>
          <a:p>
            <a:endParaRPr lang="en-US" dirty="0">
              <a:ea typeface="ヒラギノ角ゴ Pro W3" charset="0"/>
            </a:endParaRPr>
          </a:p>
          <a:p>
            <a:r>
              <a:rPr lang="en-US" dirty="0">
                <a:ea typeface="ヒラギノ角ゴ Pro W3" charset="0"/>
              </a:rPr>
              <a:t>-----</a:t>
            </a:r>
          </a:p>
          <a:p>
            <a:endParaRPr lang="en-US" dirty="0">
              <a:ea typeface="ヒラギノ角ゴ Pro W3" charset="0"/>
            </a:endParaRPr>
          </a:p>
          <a:p>
            <a:r>
              <a:rPr lang="en-US" dirty="0">
                <a:ea typeface="ヒラギノ角ゴ Pro W3" charset="0"/>
              </a:rPr>
              <a:t>OECD Skills Outlook 2013</a:t>
            </a:r>
          </a:p>
          <a:p>
            <a:endParaRPr lang="en-US" dirty="0">
              <a:ea typeface="ヒラギノ角ゴ Pro W3" charset="0"/>
            </a:endParaRPr>
          </a:p>
          <a:p>
            <a:r>
              <a:rPr lang="en-US" dirty="0">
                <a:ea typeface="ヒラギノ角ゴ Pro W3" charset="0"/>
              </a:rPr>
              <a:t>http://</a:t>
            </a:r>
            <a:r>
              <a:rPr lang="en-US" dirty="0" err="1">
                <a:ea typeface="ヒラギノ角ゴ Pro W3" charset="0"/>
              </a:rPr>
              <a:t>skills.oecd.org</a:t>
            </a:r>
            <a:r>
              <a:rPr lang="en-US" dirty="0">
                <a:ea typeface="ヒラギノ角ゴ Pro W3" charset="0"/>
              </a:rPr>
              <a:t>/</a:t>
            </a:r>
            <a:r>
              <a:rPr lang="en-US" dirty="0" err="1">
                <a:ea typeface="ヒラギノ角ゴ Pro W3" charset="0"/>
              </a:rPr>
              <a:t>skillsoutlook.html</a:t>
            </a:r>
            <a:endParaRPr lang="en-US" dirty="0">
              <a:ea typeface="ヒラギノ角ゴ Pro W3" charset="0"/>
            </a:endParaRPr>
          </a:p>
          <a:p>
            <a:r>
              <a:rPr lang="en-US" dirty="0">
                <a:ea typeface="ヒラギノ角ゴ Pro W3" charset="0"/>
              </a:rPr>
              <a:t>First Results from the Survey of Adult Skills</a:t>
            </a:r>
          </a:p>
          <a:p>
            <a:r>
              <a:rPr lang="en-US" dirty="0">
                <a:ea typeface="ヒラギノ角ゴ Pro W3" charset="0"/>
              </a:rPr>
              <a:t>OECD_Skills_Outlook_2013.pdf</a:t>
            </a:r>
          </a:p>
          <a:p>
            <a:endParaRPr lang="en-US" dirty="0">
              <a:ea typeface="ヒラギノ角ゴ Pro W3" charset="0"/>
            </a:endParaRPr>
          </a:p>
          <a:p>
            <a:r>
              <a:rPr lang="en-US" dirty="0">
                <a:ea typeface="ヒラギノ角ゴ Pro W3" charset="0"/>
              </a:rPr>
              <a:t>Key Findings</a:t>
            </a:r>
          </a:p>
          <a:p>
            <a:r>
              <a:rPr lang="en-US" dirty="0">
                <a:ea typeface="ヒラギノ角ゴ Pro W3" charset="0"/>
              </a:rPr>
              <a:t>SkillsOutlook_2013_KeyFindings.pdf</a:t>
            </a:r>
          </a:p>
          <a:p>
            <a:endParaRPr lang="en-US" dirty="0">
              <a:ea typeface="ヒラギノ角ゴ Pro W3" charset="0"/>
            </a:endParaRPr>
          </a:p>
          <a:p>
            <a:r>
              <a:rPr lang="en-US" dirty="0">
                <a:ea typeface="ヒラギノ角ゴ Pro W3" charset="0"/>
              </a:rPr>
              <a:t>Summary</a:t>
            </a:r>
          </a:p>
          <a:p>
            <a:r>
              <a:rPr lang="en-US" dirty="0">
                <a:ea typeface="ヒラギノ角ゴ Pro W3" charset="0"/>
              </a:rPr>
              <a:t>9789264204256-sum-en.pdf</a:t>
            </a:r>
          </a:p>
          <a:p>
            <a:endParaRPr lang="en-US" dirty="0">
              <a:ea typeface="ヒラギノ角ゴ Pro W3" charset="0"/>
            </a:endParaRPr>
          </a:p>
          <a:p>
            <a:endParaRPr lang="en-US" dirty="0">
              <a:ea typeface="ヒラギノ角ゴ Pro W3" charset="0"/>
            </a:endParaRPr>
          </a:p>
          <a:p>
            <a:endParaRPr lang="en-US" dirty="0">
              <a:ea typeface="ヒラギノ角ゴ Pro W3" charset="0"/>
            </a:endParaRPr>
          </a:p>
          <a:p>
            <a:r>
              <a:rPr lang="en-US" dirty="0">
                <a:ea typeface="ヒラギノ角ゴ Pro W3" charset="0"/>
              </a:rPr>
              <a:t>-----</a:t>
            </a:r>
          </a:p>
          <a:p>
            <a:endParaRPr lang="en-US" dirty="0">
              <a:ea typeface="ヒラギノ角ゴ Pro W3" charset="0"/>
            </a:endParaRPr>
          </a:p>
          <a:p>
            <a:r>
              <a:rPr lang="en-US" dirty="0">
                <a:ea typeface="ヒラギノ角ゴ Pro W3" charset="0"/>
              </a:rPr>
              <a:t>PIAAC Results Released</a:t>
            </a:r>
          </a:p>
          <a:p>
            <a:r>
              <a:rPr lang="en-US" dirty="0">
                <a:ea typeface="ヒラギノ角ゴ Pro W3" charset="0"/>
              </a:rPr>
              <a:t>On Oct. 8, 2013, the Organization for Economic Cooperation and Development (OECD) released the results of the Program for International Assessment of Adult Competencies, (PIAAC). This direct assessment was conducted with nationally representative samples from 23 countries from adults ages 16 through 65. It is an international household survey to assess the cognitive and workplace skills needed for success in the 21st-century global economy. The results are designed to help public, private, educational, and philanthropic sectors work with a shared language and set of benchmarks to enhance cooperation around the development and implementation of economic, education, and social policies that strengthen adult skills. The survey is intended to be administered every 10 years, making this a baseline report to set benchmarks against which countries and sectors can measure their improvement efforts. Multiple reports, datasets, and several data tools were released with the results, including:</a:t>
            </a:r>
          </a:p>
          <a:p>
            <a:endParaRPr lang="en-US" dirty="0">
              <a:ea typeface="ヒラギノ角ゴ Pro W3" charset="0"/>
            </a:endParaRPr>
          </a:p>
          <a:p>
            <a:r>
              <a:rPr lang="en-US" dirty="0">
                <a:ea typeface="ヒラギノ角ゴ Pro W3" charset="0"/>
              </a:rPr>
              <a:t>    The OECD Skills Outlook 2013: First Results from the Survey of Adult Skills, a freely available book in PDF form;</a:t>
            </a:r>
          </a:p>
          <a:p>
            <a:r>
              <a:rPr lang="en-US" dirty="0">
                <a:ea typeface="ヒラギノ角ゴ Pro W3" charset="0"/>
              </a:rPr>
              <a:t>    a summary, Skilled for Life? Key Findings;</a:t>
            </a:r>
          </a:p>
          <a:p>
            <a:r>
              <a:rPr lang="en-US" dirty="0">
                <a:ea typeface="ヒラギノ角ゴ Pro W3" charset="0"/>
              </a:rPr>
              <a:t>    a brief U.S. report, Survey of Adult Skills, First Results: United States; and</a:t>
            </a:r>
          </a:p>
          <a:p>
            <a:r>
              <a:rPr lang="en-US" dirty="0">
                <a:ea typeface="ヒラギノ角ゴ Pro W3" charset="0"/>
              </a:rPr>
              <a:t>    a report from the U.S. Department of Education</a:t>
            </a:r>
            <a:r>
              <a:rPr lang="ja-JP" altLang="en-US" dirty="0">
                <a:ea typeface="ヒラギノ角ゴ Pro W3" charset="0"/>
              </a:rPr>
              <a:t>’</a:t>
            </a:r>
            <a:r>
              <a:rPr lang="en-US" altLang="ja-JP" dirty="0">
                <a:ea typeface="ヒラギノ角ゴ Pro W3" charset="0"/>
              </a:rPr>
              <a:t>s National Center for Educational Statistics, Literacy, Numeracy, and Problem Solving in Technology-Rich Environments Among U.S. Adults: Results from the Program for the International Assessment of Adult Competencies 2012: First Look, was published on Oct. 18, once the U.S. federal government was re-opened. This report highlights the U.S. performance in the international data and unique U.S. demographic characteristics. </a:t>
            </a:r>
          </a:p>
          <a:p>
            <a:endParaRPr lang="en-US" dirty="0">
              <a:ea typeface="ヒラギノ角ゴ Pro W3" charset="0"/>
            </a:endParaRPr>
          </a:p>
          <a:p>
            <a:r>
              <a:rPr lang="en-US" dirty="0">
                <a:ea typeface="ヒラギノ角ゴ Pro W3" charset="0"/>
              </a:rPr>
              <a:t>On Nov. 12, 2013, the OECD-authored report, Time for the United States to Reskill? What the Survey of Adult Skills Says, will be released. This report was funded by OVAE to offer a more detailed profile of low-skilled adults in the U.S. It will also identify policy implications and offer broad policy recommendations for the U.S.</a:t>
            </a:r>
          </a:p>
          <a:p>
            <a:r>
              <a:rPr lang="en-US" dirty="0">
                <a:ea typeface="ヒラギノ角ゴ Pro W3" charset="0"/>
              </a:rPr>
              <a:t>Links to all of these resources, as well as events and press coverage, may be found at </a:t>
            </a:r>
            <a:r>
              <a:rPr lang="en-US" dirty="0" err="1">
                <a:ea typeface="ヒラギノ角ゴ Pro W3" charset="0"/>
              </a:rPr>
              <a:t>www.piaacgateway.com</a:t>
            </a:r>
            <a:r>
              <a:rPr lang="en-US" dirty="0">
                <a:ea typeface="ヒラギノ角ゴ Pro W3" charset="0"/>
              </a:rPr>
              <a:t>.</a:t>
            </a:r>
          </a:p>
          <a:p>
            <a:r>
              <a:rPr lang="en-US" dirty="0">
                <a:ea typeface="ヒラギノ角ゴ Pro W3" charset="0"/>
              </a:rPr>
              <a:t>This article relies heavily on data included in the NCES </a:t>
            </a:r>
            <a:r>
              <a:rPr lang="ja-JP" altLang="en-US" dirty="0">
                <a:ea typeface="ヒラギノ角ゴ Pro W3" charset="0"/>
              </a:rPr>
              <a:t>“</a:t>
            </a:r>
            <a:r>
              <a:rPr lang="en-US" altLang="ja-JP" dirty="0">
                <a:ea typeface="ヒラギノ角ゴ Pro W3" charset="0"/>
              </a:rPr>
              <a:t>First Look</a:t>
            </a:r>
            <a:r>
              <a:rPr lang="ja-JP" altLang="en-US" dirty="0">
                <a:ea typeface="ヒラギノ角ゴ Pro W3" charset="0"/>
              </a:rPr>
              <a:t>”</a:t>
            </a:r>
            <a:r>
              <a:rPr lang="en-US" altLang="ja-JP" dirty="0">
                <a:ea typeface="ヒラギノ角ゴ Pro W3" charset="0"/>
              </a:rPr>
              <a:t> report. Further analysis of the PIAAC data will appear in future issues of OVAE Connection.</a:t>
            </a:r>
          </a:p>
          <a:p>
            <a:r>
              <a:rPr lang="en-US" dirty="0">
                <a:ea typeface="ヒラギノ角ゴ Pro W3" charset="0"/>
              </a:rPr>
              <a:t>The Survey</a:t>
            </a:r>
          </a:p>
          <a:p>
            <a:r>
              <a:rPr lang="en-US" dirty="0">
                <a:ea typeface="ヒラギノ角ゴ Pro W3" charset="0"/>
              </a:rPr>
              <a:t>The PIAAC assessment focuses on the working-age adult population, and measures cognitive and workplace skills necessary for successful participation in the 21st century society and global economy. In the U.S., as in all of the countries participating, 5,000 individuals were surveyed to create a nationally representative dataset. An additional 5,000 people will be surveyed for a supplement that will be added to the data set in 2015.</a:t>
            </a:r>
          </a:p>
          <a:p>
            <a:r>
              <a:rPr lang="en-US" dirty="0">
                <a:ea typeface="ヒラギノ角ゴ Pro W3" charset="0"/>
              </a:rPr>
              <a:t>Drawing from a rich background questionnaire, the PIAAC measures relationships among respondents</a:t>
            </a:r>
            <a:r>
              <a:rPr lang="ja-JP" altLang="en-US" dirty="0">
                <a:ea typeface="ヒラギノ角ゴ Pro W3" charset="0"/>
              </a:rPr>
              <a:t>’</a:t>
            </a:r>
            <a:r>
              <a:rPr lang="en-US" altLang="ja-JP" dirty="0">
                <a:ea typeface="ヒラギノ角ゴ Pro W3" charset="0"/>
              </a:rPr>
              <a:t> educational background, parental educational attainment, work history and skills, occupational attainment, use of information and communications technology, and cognitive skills in the domains of literacy, numeracy, and problem solving in technology-rich environments.</a:t>
            </a:r>
          </a:p>
          <a:p>
            <a:r>
              <a:rPr lang="en-US" dirty="0">
                <a:ea typeface="ヒラギノ角ゴ Pro W3" charset="0"/>
              </a:rPr>
              <a:t>Findings are presented in the First Look report as country averages, and tables are used to place countries</a:t>
            </a:r>
            <a:r>
              <a:rPr lang="ja-JP" altLang="en-US" dirty="0">
                <a:ea typeface="ヒラギノ角ゴ Pro W3" charset="0"/>
              </a:rPr>
              <a:t>’</a:t>
            </a:r>
            <a:r>
              <a:rPr lang="en-US" altLang="ja-JP" dirty="0">
                <a:ea typeface="ヒラギノ角ゴ Pro W3" charset="0"/>
              </a:rPr>
              <a:t> performances above, at, or below the international average. Within each domain, performance is also reported as a percentage of the population that performs in five levels of proficiency: Below Level 1, Level 1, Level 2, Level 3, and combined Levels 4/5, Level descriptors can be found in the First Look report in Exhibit B-1 for literacy, B-3 for numeracy, and B-5 for problem-solving in a technology-rich environment. Performance below Level 2 is considered </a:t>
            </a:r>
            <a:r>
              <a:rPr lang="ja-JP" altLang="en-US" dirty="0">
                <a:ea typeface="ヒラギノ角ゴ Pro W3" charset="0"/>
              </a:rPr>
              <a:t>“</a:t>
            </a:r>
            <a:r>
              <a:rPr lang="en-US" altLang="ja-JP" dirty="0">
                <a:ea typeface="ヒラギノ角ゴ Pro W3" charset="0"/>
              </a:rPr>
              <a:t>weak</a:t>
            </a:r>
            <a:r>
              <a:rPr lang="ja-JP" altLang="en-US" dirty="0">
                <a:ea typeface="ヒラギノ角ゴ Pro W3" charset="0"/>
              </a:rPr>
              <a:t>”</a:t>
            </a:r>
            <a:r>
              <a:rPr lang="en-US" altLang="ja-JP" dirty="0">
                <a:ea typeface="ヒラギノ角ゴ Pro W3" charset="0"/>
              </a:rPr>
              <a:t> or </a:t>
            </a:r>
            <a:r>
              <a:rPr lang="ja-JP" altLang="en-US" dirty="0">
                <a:ea typeface="ヒラギノ角ゴ Pro W3" charset="0"/>
              </a:rPr>
              <a:t>“</a:t>
            </a:r>
            <a:r>
              <a:rPr lang="en-US" altLang="ja-JP" dirty="0">
                <a:ea typeface="ヒラギノ角ゴ Pro W3" charset="0"/>
              </a:rPr>
              <a:t>low.</a:t>
            </a:r>
            <a:r>
              <a:rPr lang="ja-JP" altLang="en-US" dirty="0">
                <a:ea typeface="ヒラギノ角ゴ Pro W3" charset="0"/>
              </a:rPr>
              <a:t>”</a:t>
            </a:r>
            <a:endParaRPr lang="en-US" altLang="ja-JP" dirty="0">
              <a:ea typeface="ヒラギノ角ゴ Pro W3" charset="0"/>
            </a:endParaRPr>
          </a:p>
          <a:p>
            <a:r>
              <a:rPr lang="en-US" dirty="0">
                <a:ea typeface="ヒラギノ角ゴ Pro W3" charset="0"/>
              </a:rPr>
              <a:t>The assessment is unique in that it is the first international literacy survey that is both adaptive and administered on a laptop computer. Given as a household survey, respondents were allowed to choose whether to take the assessment on a laptop or with pencil and paper. In the U.S., nearly 80 percent of respondents completed the survey on the computer, which means that they passed an initial screening test on basic computer use and navigation.</a:t>
            </a:r>
          </a:p>
          <a:p>
            <a:r>
              <a:rPr lang="en-US" dirty="0">
                <a:ea typeface="ヒラギノ角ゴ Pro W3" charset="0"/>
              </a:rPr>
              <a:t>The direct measure of cognitive and workplace skills in this study creates a much more nuanced perspective on skills than the more commonly reported measure of educational attainment. For example, the attainment category of </a:t>
            </a:r>
            <a:r>
              <a:rPr lang="ja-JP" altLang="en-US" dirty="0">
                <a:ea typeface="ヒラギノ角ゴ Pro W3" charset="0"/>
              </a:rPr>
              <a:t>“</a:t>
            </a:r>
            <a:r>
              <a:rPr lang="en-US" altLang="ja-JP" dirty="0">
                <a:ea typeface="ヒラギノ角ゴ Pro W3" charset="0"/>
              </a:rPr>
              <a:t>some college,</a:t>
            </a:r>
            <a:r>
              <a:rPr lang="ja-JP" altLang="en-US" dirty="0">
                <a:ea typeface="ヒラギノ角ゴ Pro W3" charset="0"/>
              </a:rPr>
              <a:t>”</a:t>
            </a:r>
            <a:r>
              <a:rPr lang="en-US" altLang="ja-JP" dirty="0">
                <a:ea typeface="ヒラギノ角ゴ Pro W3" charset="0"/>
              </a:rPr>
              <a:t> which appears on many surveys of adult skills, says very little about the knowledge, skills, and abilities of an individual, and is rarely accompanied by information on the courses taken, training completed, and skills gained. Having more information about skills, including where they are learned and how they are used, as this survey provides, will inform educators, workforce development stakeholders, human resource personnel, employers, and policymakers about the mechanisms that are effective in increasing the skill and talent inventory in regions, sectors, and across the country.</a:t>
            </a:r>
          </a:p>
          <a:p>
            <a:r>
              <a:rPr lang="en-US" dirty="0">
                <a:ea typeface="ヒラギノ角ゴ Pro W3" charset="0"/>
              </a:rPr>
              <a:t>Key Findings</a:t>
            </a:r>
          </a:p>
          <a:p>
            <a:r>
              <a:rPr lang="en-US" dirty="0">
                <a:ea typeface="ヒラギノ角ゴ Pro W3" charset="0"/>
              </a:rPr>
              <a:t>On three domains (literacy, numeracy, and problem-solving in a technology-rich environment) the U.S. average performance is significantly lower than the international average. Within domains, the U.S. profile shows a large portion of adults with skills below Level 2, and small percentages of adults with strong skills in the upper level.</a:t>
            </a:r>
          </a:p>
          <a:p>
            <a:r>
              <a:rPr lang="en-US" dirty="0">
                <a:ea typeface="ヒラギノ角ゴ Pro W3" charset="0"/>
              </a:rPr>
              <a:t>In the literacy domain, the U.S. average percentile performance is 270; the international average is 273. Within the domain, the U.S. profile shows 4 percent at Below Level 1, 14 percent at Level 1, 34 percent at Level 2, 36 percent at Level 3, and 12 percent at the combined Level 4/5. The U.S. has an equivalent percentage of adults in the highest level as the international average, 12 percent (see First Look, Figure 2A).</a:t>
            </a:r>
          </a:p>
          <a:p>
            <a:r>
              <a:rPr lang="en-US" dirty="0">
                <a:ea typeface="ヒラギノ角ゴ Pro W3" charset="0"/>
              </a:rPr>
              <a:t>In the numeracy domain, the U.S. average performance is 253; the international average is 269. Within the domain, the U.S. profile shows 10 percent at Below Level 1, 20 percent at Level 1, 34 percent at Level 2, 27 percent at Level 3, and 9 percent at the combined Level 4/5. The U.S. has a lower percentage of adults in the highest level than the international average, which is 12 percent (see First Look, Figure 2B).</a:t>
            </a:r>
          </a:p>
          <a:p>
            <a:r>
              <a:rPr lang="en-US" dirty="0">
                <a:ea typeface="ヒラギノ角ゴ Pro W3" charset="0"/>
              </a:rPr>
              <a:t>In problem-solving in a technology-rich environment, the U.S. average performance is 277; the international average is 283. Within the domain, which reports only four levels, the U.S. profile shows 20 percent at Below Level 1, 41 percent at Level 1, 33 percent at Level 2, and 6 percent at Level 3. The U.S. has a lower percentage of adults in the highest level than the international average, which is 8 percent (see First Look, Figure 2C).</a:t>
            </a:r>
          </a:p>
          <a:p>
            <a:r>
              <a:rPr lang="en-US" dirty="0">
                <a:ea typeface="ヒラギノ角ゴ Pro W3" charset="0"/>
              </a:rPr>
              <a:t>The PIAAC item framework is aligned to previous international literacy assessments, allowing trend analysis for the past 20 years. The First Look report shows that the average U.S. literacy score for adults on the PIAAC is not significantly lower than it was in 2003-08 as reported on the International Adult Literacy Survey (IALS), but is lower than the average score was in 1994-98 as reported on the Adult Literacy and </a:t>
            </a:r>
            <a:r>
              <a:rPr lang="en-US" dirty="0" err="1">
                <a:ea typeface="ヒラギノ角ゴ Pro W3" charset="0"/>
              </a:rPr>
              <a:t>Lifeskills</a:t>
            </a:r>
            <a:r>
              <a:rPr lang="en-US" dirty="0">
                <a:ea typeface="ヒラギノ角ゴ Pro W3" charset="0"/>
              </a:rPr>
              <a:t> Survey (ALL) (Tables 1-A and 1-B). The average U.S. numeracy score on the PIAAC is lower than it was in 2003-08 as reported in the IALS.</a:t>
            </a:r>
          </a:p>
          <a:p>
            <a:r>
              <a:rPr lang="en-US" dirty="0">
                <a:ea typeface="ヒラギノ角ゴ Pro W3" charset="0"/>
              </a:rPr>
              <a:t>Implications</a:t>
            </a:r>
          </a:p>
          <a:p>
            <a:r>
              <a:rPr lang="en-US" dirty="0">
                <a:ea typeface="ヒラギノ角ゴ Pro W3" charset="0"/>
              </a:rPr>
              <a:t>These survey findings show that the U.S. has significant basic skill weaknesses within the adult working-age population in comparison to other industrialized countries. This skill profile has negative implications for the growth and strength of the U.S. economy and middle class. Although two-thirds of the low-skilled respondents in the U.S. sample are employed, they are not employed in jobs with high wages.</a:t>
            </a:r>
          </a:p>
          <a:p>
            <a:r>
              <a:rPr lang="en-US" dirty="0">
                <a:ea typeface="ヒラギノ角ゴ Pro W3" charset="0"/>
              </a:rPr>
              <a:t>The findings show that work tasks influence skills. Adults who report frequently using literacy, numeracy, and problem-solving skills in their daily work routines have greater proficiencies in those skills. The reverse is also shown in the data: Workers in low-skilled jobs may have fewer opportunities to use and enhance their skills (see First Look, Figures 8 A, B, and C).</a:t>
            </a:r>
          </a:p>
          <a:p>
            <a:r>
              <a:rPr lang="en-US" dirty="0">
                <a:ea typeface="ヒラギノ角ゴ Pro W3" charset="0"/>
              </a:rPr>
              <a:t>Weak skills have implications for civic life as well, as has been demonstrated in previous surveys of adult literacy. Adults with weak skills are less likely to vote or volunteer in their communities, and more likely to suffer poor health. In fact, adults with low skills are four times more likely to report </a:t>
            </a:r>
            <a:r>
              <a:rPr lang="ja-JP" altLang="en-US" dirty="0">
                <a:ea typeface="ヒラギノ角ゴ Pro W3" charset="0"/>
              </a:rPr>
              <a:t>“</a:t>
            </a:r>
            <a:r>
              <a:rPr lang="en-US" altLang="ja-JP" dirty="0">
                <a:ea typeface="ヒラギノ角ゴ Pro W3" charset="0"/>
              </a:rPr>
              <a:t>fair</a:t>
            </a:r>
            <a:r>
              <a:rPr lang="ja-JP" altLang="en-US" dirty="0">
                <a:ea typeface="ヒラギノ角ゴ Pro W3" charset="0"/>
              </a:rPr>
              <a:t>”</a:t>
            </a:r>
            <a:r>
              <a:rPr lang="en-US" altLang="ja-JP" dirty="0">
                <a:ea typeface="ヒラギノ角ゴ Pro W3" charset="0"/>
              </a:rPr>
              <a:t> or </a:t>
            </a:r>
            <a:r>
              <a:rPr lang="ja-JP" altLang="en-US" dirty="0">
                <a:ea typeface="ヒラギノ角ゴ Pro W3" charset="0"/>
              </a:rPr>
              <a:t>“</a:t>
            </a:r>
            <a:r>
              <a:rPr lang="en-US" altLang="ja-JP" dirty="0">
                <a:ea typeface="ヒラギノ角ゴ Pro W3" charset="0"/>
              </a:rPr>
              <a:t>poor</a:t>
            </a:r>
            <a:r>
              <a:rPr lang="ja-JP" altLang="en-US" dirty="0">
                <a:ea typeface="ヒラギノ角ゴ Pro W3" charset="0"/>
              </a:rPr>
              <a:t>”</a:t>
            </a:r>
            <a:r>
              <a:rPr lang="en-US" altLang="ja-JP" dirty="0">
                <a:ea typeface="ヒラギノ角ゴ Pro W3" charset="0"/>
              </a:rPr>
              <a:t> health than those with strong skills (see First Look, Figures 10 A, B, and C). This relationship is twice as strong as the international average.</a:t>
            </a:r>
          </a:p>
          <a:p>
            <a:r>
              <a:rPr lang="en-US" dirty="0">
                <a:ea typeface="ヒラギノ角ゴ Pro W3" charset="0"/>
              </a:rPr>
              <a:t>Moreover, a concerning trend emerges in this data set. Unlike most other countries surveyed, in the U.S., younger cohorts</a:t>
            </a:r>
            <a:r>
              <a:rPr lang="ja-JP" altLang="en-US" dirty="0">
                <a:ea typeface="ヒラギノ角ゴ Pro W3" charset="0"/>
              </a:rPr>
              <a:t>’</a:t>
            </a:r>
            <a:r>
              <a:rPr lang="en-US" altLang="ja-JP" dirty="0">
                <a:ea typeface="ヒラギノ角ゴ Pro W3" charset="0"/>
              </a:rPr>
              <a:t> skills are not surpassing the older cohorts</a:t>
            </a:r>
            <a:r>
              <a:rPr lang="ja-JP" altLang="en-US" dirty="0">
                <a:ea typeface="ヒラギノ角ゴ Pro W3" charset="0"/>
              </a:rPr>
              <a:t>’</a:t>
            </a:r>
            <a:r>
              <a:rPr lang="en-US" altLang="ja-JP" dirty="0">
                <a:ea typeface="ヒラギノ角ゴ Pro W3" charset="0"/>
              </a:rPr>
              <a:t> skills. This has serious implications for the future of our workforce and underscores the need for continuing education and training.</a:t>
            </a:r>
          </a:p>
          <a:p>
            <a:endParaRPr lang="en-US" dirty="0">
              <a:ea typeface="ヒラギノ角ゴ Pro W3" charset="0"/>
            </a:endParaRPr>
          </a:p>
        </p:txBody>
      </p:sp>
      <p:sp>
        <p:nvSpPr>
          <p:cNvPr id="23449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3D877509-1BBC-0742-B540-F8C2B5A4B6AE}" type="slidenum">
              <a:rPr lang="en-US" sz="1300"/>
              <a:pPr/>
              <a:t>39</a:t>
            </a:fld>
            <a:endParaRPr lang="en-US" sz="1300"/>
          </a:p>
        </p:txBody>
      </p:sp>
    </p:spTree>
    <p:extLst>
      <p:ext uri="{BB962C8B-B14F-4D97-AF65-F5344CB8AC3E}">
        <p14:creationId xmlns:p14="http://schemas.microsoft.com/office/powerpoint/2010/main" val="155521436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Slide Image Placeholder 1"/>
          <p:cNvSpPr>
            <a:spLocks noGrp="1" noRot="1" noChangeAspect="1" noTextEdit="1"/>
          </p:cNvSpPr>
          <p:nvPr>
            <p:ph type="sldImg"/>
          </p:nvPr>
        </p:nvSpPr>
        <p:spPr>
          <a:ln/>
        </p:spPr>
      </p:sp>
      <p:sp>
        <p:nvSpPr>
          <p:cNvPr id="15872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endParaRPr lang="en-US" dirty="0">
              <a:ea typeface="ヒラギノ角ゴ Pro W3" charset="0"/>
            </a:endParaRPr>
          </a:p>
        </p:txBody>
      </p:sp>
      <p:sp>
        <p:nvSpPr>
          <p:cNvPr id="15872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A69C6A07-4ACB-AF47-B346-ADD50E46B475}" type="slidenum">
              <a:rPr lang="en-US" sz="1300"/>
              <a:pPr/>
              <a:t>40</a:t>
            </a:fld>
            <a:endParaRPr lang="en-US" sz="1300"/>
          </a:p>
        </p:txBody>
      </p:sp>
    </p:spTree>
    <p:extLst>
      <p:ext uri="{BB962C8B-B14F-4D97-AF65-F5344CB8AC3E}">
        <p14:creationId xmlns:p14="http://schemas.microsoft.com/office/powerpoint/2010/main" val="110802217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41</a:t>
            </a:fld>
            <a:endParaRPr lang="en-US"/>
          </a:p>
        </p:txBody>
      </p:sp>
    </p:spTree>
    <p:extLst>
      <p:ext uri="{BB962C8B-B14F-4D97-AF65-F5344CB8AC3E}">
        <p14:creationId xmlns:p14="http://schemas.microsoft.com/office/powerpoint/2010/main" val="12852690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all kinds of evets you can hold</a:t>
            </a:r>
            <a:r>
              <a:rPr lang="en-US" baseline="0" dirty="0"/>
              <a:t> during this week to promote what you are doing and hopefully get your future employees interested.</a:t>
            </a:r>
          </a:p>
          <a:p>
            <a:endParaRPr lang="en-US" baseline="0" dirty="0"/>
          </a:p>
          <a:p>
            <a:r>
              <a:rPr lang="en-US" baseline="0" dirty="0"/>
              <a:t>Open Houses could occur at a community college or at a construction site, or at the headquarters for a construction company.</a:t>
            </a:r>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6</a:t>
            </a:fld>
            <a:endParaRPr lang="en-US"/>
          </a:p>
        </p:txBody>
      </p:sp>
    </p:spTree>
    <p:extLst>
      <p:ext uri="{BB962C8B-B14F-4D97-AF65-F5344CB8AC3E}">
        <p14:creationId xmlns:p14="http://schemas.microsoft.com/office/powerpoint/2010/main" val="984861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go-to website for all events in North Carolina is</a:t>
            </a:r>
            <a:r>
              <a:rPr lang="en-US" baseline="0" dirty="0"/>
              <a:t> </a:t>
            </a:r>
          </a:p>
          <a:p>
            <a:endParaRPr lang="en-US" baseline="0" dirty="0"/>
          </a:p>
          <a:p>
            <a:r>
              <a:rPr lang="en-US" baseline="0" dirty="0"/>
              <a:t>NC Perkins dot org slash construction</a:t>
            </a:r>
          </a:p>
          <a:p>
            <a:endParaRPr lang="en-US" baseline="0" dirty="0"/>
          </a:p>
          <a:p>
            <a:r>
              <a:rPr lang="en-US" baseline="0" dirty="0"/>
              <a:t>There you will find the calendar of events, promotional materials, information about our planning meetings, like this one, and our partners and our participating colleges.</a:t>
            </a:r>
          </a:p>
          <a:p>
            <a:endParaRPr lang="en-US" baseline="0" dirty="0"/>
          </a:p>
          <a:p>
            <a:r>
              <a:rPr lang="en-US" baseline="0" dirty="0"/>
              <a:t>Lots of good stuff on that web site.</a:t>
            </a:r>
          </a:p>
          <a:p>
            <a:endParaRPr lang="en-US" baseline="0" dirty="0"/>
          </a:p>
          <a:p>
            <a:r>
              <a:rPr lang="en-US" baseline="0" dirty="0"/>
              <a:t>Stick a bookmark on that page, so you can keep checking it as we get closer to the big week.</a:t>
            </a:r>
          </a:p>
          <a:p>
            <a:endParaRPr lang="en-US" baseline="0" dirty="0"/>
          </a:p>
          <a:p>
            <a:endParaRPr lang="en-US" dirty="0"/>
          </a:p>
          <a:p>
            <a:endParaRPr lang="en-US" dirty="0"/>
          </a:p>
          <a:p>
            <a:r>
              <a:rPr lang="en-US" dirty="0"/>
              <a:t>======</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www.ncperkins.org</a:t>
            </a:r>
            <a:r>
              <a:rPr lang="en-US" dirty="0"/>
              <a:t>/construction</a:t>
            </a:r>
          </a:p>
          <a:p>
            <a:endParaRPr lang="en-US" dirty="0"/>
          </a:p>
        </p:txBody>
      </p:sp>
      <p:sp>
        <p:nvSpPr>
          <p:cNvPr id="4" name="Slide Number Placeholder 3"/>
          <p:cNvSpPr>
            <a:spLocks noGrp="1"/>
          </p:cNvSpPr>
          <p:nvPr>
            <p:ph type="sldNum" sz="quarter" idx="10"/>
          </p:nvPr>
        </p:nvSpPr>
        <p:spPr/>
        <p:txBody>
          <a:bodyPr/>
          <a:lstStyle/>
          <a:p>
            <a:fld id="{FB46C6A2-84B9-4F4B-9D29-2CFB53138DBA}" type="slidenum">
              <a:rPr lang="en-US" smtClean="0"/>
              <a:pPr/>
              <a:t>8</a:t>
            </a:fld>
            <a:endParaRPr lang="en-US"/>
          </a:p>
        </p:txBody>
      </p:sp>
    </p:spTree>
    <p:extLst>
      <p:ext uri="{BB962C8B-B14F-4D97-AF65-F5344CB8AC3E}">
        <p14:creationId xmlns:p14="http://schemas.microsoft.com/office/powerpoint/2010/main" val="15105274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r>
              <a:rPr lang="en-US" dirty="0"/>
              <a:t>======</a:t>
            </a:r>
          </a:p>
          <a:p>
            <a:endParaRPr lang="en-US" dirty="0"/>
          </a:p>
          <a:p>
            <a:r>
              <a:rPr lang="en-US" dirty="0"/>
              <a:t>https://</a:t>
            </a:r>
            <a:r>
              <a:rPr lang="en-US" dirty="0" err="1"/>
              <a:t>www.adeccousa.com</a:t>
            </a:r>
            <a:r>
              <a:rPr lang="en-US" dirty="0"/>
              <a:t>/employers/resources/skilled-trades-in-demand/</a:t>
            </a:r>
          </a:p>
          <a:p>
            <a:endParaRPr lang="en-US" dirty="0"/>
          </a:p>
          <a:p>
            <a:endParaRPr lang="en-US" dirty="0"/>
          </a:p>
        </p:txBody>
      </p:sp>
      <p:sp>
        <p:nvSpPr>
          <p:cNvPr id="4" name="Slide Number Placeholder 3"/>
          <p:cNvSpPr>
            <a:spLocks noGrp="1"/>
          </p:cNvSpPr>
          <p:nvPr>
            <p:ph type="sldNum" sz="quarter" idx="10"/>
          </p:nvPr>
        </p:nvSpPr>
        <p:spPr/>
        <p:txBody>
          <a:bodyPr/>
          <a:lstStyle/>
          <a:p>
            <a:fld id="{3D52D8DC-3CCA-4826-966D-69131461ECBB}" type="slidenum">
              <a:rPr lang="en-US" smtClean="0"/>
              <a:t>9</a:t>
            </a:fld>
            <a:endParaRPr lang="en-US"/>
          </a:p>
        </p:txBody>
      </p:sp>
    </p:spTree>
    <p:extLst>
      <p:ext uri="{BB962C8B-B14F-4D97-AF65-F5344CB8AC3E}">
        <p14:creationId xmlns:p14="http://schemas.microsoft.com/office/powerpoint/2010/main" val="16030779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r>
              <a:rPr lang="en-US" dirty="0"/>
              <a:t>======</a:t>
            </a:r>
          </a:p>
          <a:p>
            <a:endParaRPr lang="en-US" dirty="0"/>
          </a:p>
          <a:p>
            <a:r>
              <a:rPr lang="en-US" dirty="0"/>
              <a:t>https://</a:t>
            </a:r>
            <a:r>
              <a:rPr lang="en-US" dirty="0" err="1"/>
              <a:t>www.adeccousa.com</a:t>
            </a:r>
            <a:r>
              <a:rPr lang="en-US" dirty="0"/>
              <a:t>/employers/resources/skilled-trades-in-demand/</a:t>
            </a:r>
          </a:p>
          <a:p>
            <a:endParaRPr lang="en-US" dirty="0"/>
          </a:p>
          <a:p>
            <a:endParaRPr lang="en-US" dirty="0"/>
          </a:p>
        </p:txBody>
      </p:sp>
      <p:sp>
        <p:nvSpPr>
          <p:cNvPr id="4" name="Slide Number Placeholder 3"/>
          <p:cNvSpPr>
            <a:spLocks noGrp="1"/>
          </p:cNvSpPr>
          <p:nvPr>
            <p:ph type="sldNum" sz="quarter" idx="10"/>
          </p:nvPr>
        </p:nvSpPr>
        <p:spPr/>
        <p:txBody>
          <a:bodyPr/>
          <a:lstStyle/>
          <a:p>
            <a:fld id="{3D52D8DC-3CCA-4826-966D-69131461ECBB}" type="slidenum">
              <a:rPr lang="en-US" smtClean="0"/>
              <a:t>10</a:t>
            </a:fld>
            <a:endParaRPr lang="en-US"/>
          </a:p>
        </p:txBody>
      </p:sp>
    </p:spTree>
    <p:extLst>
      <p:ext uri="{BB962C8B-B14F-4D97-AF65-F5344CB8AC3E}">
        <p14:creationId xmlns:p14="http://schemas.microsoft.com/office/powerpoint/2010/main" val="42607177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r>
              <a:rPr lang="en-US" dirty="0"/>
              <a:t>======</a:t>
            </a:r>
          </a:p>
          <a:p>
            <a:endParaRPr lang="en-US" dirty="0"/>
          </a:p>
          <a:p>
            <a:r>
              <a:rPr lang="en-US" dirty="0"/>
              <a:t>https://</a:t>
            </a:r>
            <a:r>
              <a:rPr lang="en-US" dirty="0" err="1"/>
              <a:t>www.adeccousa.com</a:t>
            </a:r>
            <a:r>
              <a:rPr lang="en-US" dirty="0"/>
              <a:t>/employers/resources/skilled-trades-in-demand/</a:t>
            </a:r>
          </a:p>
          <a:p>
            <a:endParaRPr lang="en-US" dirty="0"/>
          </a:p>
          <a:p>
            <a:endParaRPr lang="en-US" dirty="0"/>
          </a:p>
        </p:txBody>
      </p:sp>
      <p:sp>
        <p:nvSpPr>
          <p:cNvPr id="4" name="Slide Number Placeholder 3"/>
          <p:cNvSpPr>
            <a:spLocks noGrp="1"/>
          </p:cNvSpPr>
          <p:nvPr>
            <p:ph type="sldNum" sz="quarter" idx="10"/>
          </p:nvPr>
        </p:nvSpPr>
        <p:spPr/>
        <p:txBody>
          <a:bodyPr/>
          <a:lstStyle/>
          <a:p>
            <a:fld id="{3D52D8DC-3CCA-4826-966D-69131461ECBB}" type="slidenum">
              <a:rPr lang="en-US" smtClean="0"/>
              <a:t>11</a:t>
            </a:fld>
            <a:endParaRPr lang="en-US"/>
          </a:p>
        </p:txBody>
      </p:sp>
    </p:spTree>
    <p:extLst>
      <p:ext uri="{BB962C8B-B14F-4D97-AF65-F5344CB8AC3E}">
        <p14:creationId xmlns:p14="http://schemas.microsoft.com/office/powerpoint/2010/main" val="27891290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Slide Image Placeholder 1"/>
          <p:cNvSpPr>
            <a:spLocks noGrp="1" noRot="1" noChangeAspect="1" noTextEdit="1"/>
          </p:cNvSpPr>
          <p:nvPr>
            <p:ph type="sldImg"/>
          </p:nvPr>
        </p:nvSpPr>
        <p:spPr>
          <a:ln/>
        </p:spPr>
      </p:sp>
      <p:sp>
        <p:nvSpPr>
          <p:cNvPr id="15872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r>
              <a:rPr lang="en-US" baseline="0" dirty="0">
                <a:ea typeface="ヒラギノ角ゴ Pro W3" charset="0"/>
              </a:rPr>
              <a:t>Last Tuesday in the month</a:t>
            </a:r>
          </a:p>
          <a:p>
            <a:endParaRPr lang="en-US" baseline="0" dirty="0">
              <a:ea typeface="ヒラギノ角ゴ Pro W3" charset="0"/>
            </a:endParaRPr>
          </a:p>
          <a:p>
            <a:r>
              <a:rPr lang="en-US" baseline="0" dirty="0">
                <a:ea typeface="ヒラギノ角ゴ Pro W3" charset="0"/>
              </a:rPr>
              <a:t>Find the details and registration information on the NC </a:t>
            </a:r>
            <a:r>
              <a:rPr lang="en-US" baseline="0" dirty="0" err="1">
                <a:ea typeface="ヒラギノ角ゴ Pro W3" charset="0"/>
              </a:rPr>
              <a:t>perkins</a:t>
            </a:r>
            <a:r>
              <a:rPr lang="en-US" baseline="0" dirty="0">
                <a:ea typeface="ヒラギノ角ゴ Pro W3" charset="0"/>
              </a:rPr>
              <a:t> website.</a:t>
            </a:r>
          </a:p>
          <a:p>
            <a:endParaRPr lang="en-US" baseline="0" dirty="0">
              <a:ea typeface="ヒラギノ角ゴ Pro W3" charset="0"/>
            </a:endParaRPr>
          </a:p>
          <a:p>
            <a:endParaRPr lang="en-US" dirty="0">
              <a:ea typeface="ヒラギノ角ゴ Pro W3" charset="0"/>
            </a:endParaRPr>
          </a:p>
          <a:p>
            <a:r>
              <a:rPr lang="en-US" dirty="0">
                <a:ea typeface="ヒラギノ角ゴ Pro W3" charset="0"/>
              </a:rPr>
              <a:t>======</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ea typeface="ヒラギノ角ゴ Pro W3" charset="0"/>
              </a:rPr>
              <a:t>http://</a:t>
            </a:r>
            <a:r>
              <a:rPr lang="en-US" dirty="0" err="1">
                <a:ea typeface="ヒラギノ角ゴ Pro W3" charset="0"/>
              </a:rPr>
              <a:t>www.ncperkins.org</a:t>
            </a:r>
            <a:r>
              <a:rPr lang="en-US" dirty="0">
                <a:ea typeface="ヒラギノ角ゴ Pro W3" charset="0"/>
              </a:rPr>
              <a:t>/construction</a:t>
            </a:r>
          </a:p>
          <a:p>
            <a:r>
              <a:rPr lang="en-US" dirty="0"/>
              <a:t>April 9-13, 2018 </a:t>
            </a:r>
          </a:p>
          <a:p>
            <a:endParaRPr lang="en-US" dirty="0">
              <a:ea typeface="ヒラギノ角ゴ Pro W3" charset="0"/>
            </a:endParaRPr>
          </a:p>
          <a:p>
            <a:endParaRPr lang="en-US" dirty="0">
              <a:ea typeface="ヒラギノ角ゴ Pro W3" charset="0"/>
            </a:endParaRPr>
          </a:p>
        </p:txBody>
      </p:sp>
      <p:sp>
        <p:nvSpPr>
          <p:cNvPr id="15872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cs typeface="ヒラギノ角ゴ Pro W3" charset="0"/>
              </a:defRPr>
            </a:lvl2pPr>
            <a:lvl3pPr marL="1143000" indent="-228600">
              <a:defRPr sz="2400">
                <a:solidFill>
                  <a:schemeClr val="tx1"/>
                </a:solidFill>
                <a:latin typeface="Arial" charset="0"/>
                <a:ea typeface="ヒラギノ角ゴ Pro W3" charset="0"/>
                <a:cs typeface="ヒラギノ角ゴ Pro W3" charset="0"/>
              </a:defRPr>
            </a:lvl3pPr>
            <a:lvl4pPr marL="1600200" indent="-228600">
              <a:defRPr sz="2400">
                <a:solidFill>
                  <a:schemeClr val="tx1"/>
                </a:solidFill>
                <a:latin typeface="Arial" charset="0"/>
                <a:ea typeface="ヒラギノ角ゴ Pro W3" charset="0"/>
                <a:cs typeface="ヒラギノ角ゴ Pro W3" charset="0"/>
              </a:defRPr>
            </a:lvl4pPr>
            <a:lvl5pPr marL="2057400" indent="-228600">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A69C6A07-4ACB-AF47-B346-ADD50E46B475}" type="slidenum">
              <a:rPr lang="en-US" sz="1300"/>
              <a:pPr/>
              <a:t>12</a:t>
            </a:fld>
            <a:endParaRPr lang="en-US" sz="1300"/>
          </a:p>
        </p:txBody>
      </p:sp>
    </p:spTree>
    <p:extLst>
      <p:ext uri="{BB962C8B-B14F-4D97-AF65-F5344CB8AC3E}">
        <p14:creationId xmlns:p14="http://schemas.microsoft.com/office/powerpoint/2010/main" val="8183726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399" y="2452500"/>
            <a:ext cx="7336465" cy="1428500"/>
          </a:xfrm>
        </p:spPr>
        <p:txBody>
          <a:bodyPr anchor="b">
            <a:normAutofit/>
          </a:bodyPr>
          <a:lstStyle>
            <a:lvl1pPr algn="ctr">
              <a:defRPr sz="4400" b="1">
                <a:latin typeface="+mn-lt"/>
              </a:defRPr>
            </a:lvl1pPr>
          </a:lstStyle>
          <a:p>
            <a:r>
              <a:rPr lang="en-US" dirty="0"/>
              <a:t>Click to edit Master title style</a:t>
            </a:r>
          </a:p>
        </p:txBody>
      </p:sp>
      <p:sp>
        <p:nvSpPr>
          <p:cNvPr id="3" name="Subtitle 2"/>
          <p:cNvSpPr>
            <a:spLocks noGrp="1"/>
          </p:cNvSpPr>
          <p:nvPr>
            <p:ph type="subTitle" idx="1"/>
          </p:nvPr>
        </p:nvSpPr>
        <p:spPr>
          <a:xfrm>
            <a:off x="914399" y="3881000"/>
            <a:ext cx="7336465" cy="1655762"/>
          </a:xfrm>
        </p:spPr>
        <p:txBody>
          <a:bodyPr>
            <a:normAutofit/>
          </a:bodyPr>
          <a:lstStyle>
            <a:lvl1pPr marL="0" indent="0" algn="ctr">
              <a:buNone/>
              <a:defRPr sz="360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dirty="0"/>
              <a:t>Click to edit Master subtitle style</a:t>
            </a:r>
          </a:p>
        </p:txBody>
      </p:sp>
      <p:sp>
        <p:nvSpPr>
          <p:cNvPr id="9" name="Rectangle 8"/>
          <p:cNvSpPr/>
          <p:nvPr userDrawn="1"/>
        </p:nvSpPr>
        <p:spPr>
          <a:xfrm>
            <a:off x="1733354" y="489262"/>
            <a:ext cx="6025812" cy="1101968"/>
          </a:xfrm>
          <a:prstGeom prst="rect">
            <a:avLst/>
          </a:prstGeom>
          <a:noFill/>
        </p:spPr>
        <p:txBody>
          <a:bodyPr wrap="square" lIns="68580" tIns="34290" rIns="68580" bIns="34290">
            <a:spAutoFit/>
          </a:bodyPr>
          <a:lstStyle/>
          <a:p>
            <a:pPr>
              <a:lnSpc>
                <a:spcPct val="80000"/>
              </a:lnSpc>
            </a:pPr>
            <a:r>
              <a:rPr lang="en-US" sz="4000" b="0" cap="none" spc="0" dirty="0">
                <a:ln w="0"/>
                <a:solidFill>
                  <a:srgbClr val="003767"/>
                </a:solidFill>
                <a:effectLst>
                  <a:outerShdw blurRad="38100" dist="25400" dir="5400000" algn="ctr" rotWithShape="0">
                    <a:srgbClr val="6E747A">
                      <a:alpha val="43000"/>
                    </a:srgbClr>
                  </a:outerShdw>
                </a:effectLst>
              </a:rPr>
              <a:t>North Carolina </a:t>
            </a:r>
          </a:p>
          <a:p>
            <a:pPr>
              <a:lnSpc>
                <a:spcPct val="80000"/>
              </a:lnSpc>
            </a:pPr>
            <a:r>
              <a:rPr lang="en-US" sz="4000" b="0" cap="none" spc="0" dirty="0">
                <a:ln w="0"/>
                <a:solidFill>
                  <a:srgbClr val="003767"/>
                </a:solidFill>
                <a:effectLst>
                  <a:outerShdw blurRad="38100" dist="25400" dir="5400000" algn="ctr" rotWithShape="0">
                    <a:srgbClr val="6E747A">
                      <a:alpha val="43000"/>
                    </a:srgbClr>
                  </a:outerShdw>
                </a:effectLst>
              </a:rPr>
              <a:t>Community College System</a:t>
            </a:r>
          </a:p>
        </p:txBody>
      </p:sp>
      <p:cxnSp>
        <p:nvCxnSpPr>
          <p:cNvPr id="10" name="Straight Connector 9" title="Gold Line"/>
          <p:cNvCxnSpPr/>
          <p:nvPr userDrawn="1"/>
        </p:nvCxnSpPr>
        <p:spPr>
          <a:xfrm flipV="1">
            <a:off x="1733354" y="1864894"/>
            <a:ext cx="5705475" cy="25290"/>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744" y="168488"/>
            <a:ext cx="1498914" cy="1690594"/>
          </a:xfrm>
          <a:prstGeom prst="rect">
            <a:avLst/>
          </a:prstGeom>
        </p:spPr>
      </p:pic>
    </p:spTree>
    <p:extLst>
      <p:ext uri="{BB962C8B-B14F-4D97-AF65-F5344CB8AC3E}">
        <p14:creationId xmlns:p14="http://schemas.microsoft.com/office/powerpoint/2010/main" val="813769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457950" y="6216246"/>
            <a:ext cx="2057400" cy="365125"/>
          </a:xfrm>
          <a:prstGeom prst="rect">
            <a:avLst/>
          </a:prstGeom>
        </p:spPr>
        <p:txBody>
          <a:bodyPr/>
          <a:lstStyle/>
          <a:p>
            <a:fld id="{47CC054E-03C2-4BA4-B0DC-8A52C253DBFA}" type="datetimeFigureOut">
              <a:rPr lang="en-US" smtClean="0"/>
              <a:t>1/30/18</a:t>
            </a:fld>
            <a:endParaRPr lang="en-US"/>
          </a:p>
        </p:txBody>
      </p:sp>
      <p:sp>
        <p:nvSpPr>
          <p:cNvPr id="6" name="Slide Number Placeholder 5"/>
          <p:cNvSpPr>
            <a:spLocks noGrp="1"/>
          </p:cNvSpPr>
          <p:nvPr>
            <p:ph type="sldNum" sz="quarter" idx="12"/>
          </p:nvPr>
        </p:nvSpPr>
        <p:spPr>
          <a:xfrm>
            <a:off x="3543300" y="6216246"/>
            <a:ext cx="2057400" cy="365125"/>
          </a:xfrm>
          <a:prstGeom prst="rect">
            <a:avLst/>
          </a:prstGeom>
        </p:spPr>
        <p:txBody>
          <a:bodyPr/>
          <a:lstStyle/>
          <a:p>
            <a:fld id="{DD5DC98F-6F3D-4D37-8801-59C812F9270D}" type="slidenum">
              <a:rPr lang="en-US" smtClean="0"/>
              <a:t>‹#›</a:t>
            </a:fld>
            <a:endParaRPr lang="en-US"/>
          </a:p>
        </p:txBody>
      </p:sp>
      <p:sp>
        <p:nvSpPr>
          <p:cNvPr id="7" name="Footer Placeholder 4"/>
          <p:cNvSpPr txBox="1">
            <a:spLocks/>
          </p:cNvSpPr>
          <p:nvPr userDrawn="1"/>
        </p:nvSpPr>
        <p:spPr>
          <a:xfrm>
            <a:off x="474804" y="6370223"/>
            <a:ext cx="3248526"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350"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8" name="Picture 7" title="NCCCS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3562" y="6356352"/>
            <a:ext cx="261242" cy="392866"/>
          </a:xfrm>
          <a:prstGeom prst="rect">
            <a:avLst/>
          </a:prstGeom>
        </p:spPr>
      </p:pic>
      <p:pic>
        <p:nvPicPr>
          <p:cNvPr id="9" name="Picture 8" title="NCCCS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7349" y="297662"/>
            <a:ext cx="971180" cy="1460496"/>
          </a:xfrm>
          <a:prstGeom prst="rect">
            <a:avLst/>
          </a:prstGeom>
        </p:spPr>
      </p:pic>
      <p:cxnSp>
        <p:nvCxnSpPr>
          <p:cNvPr id="10" name="Straight Connector 9" title="Gold Line"/>
          <p:cNvCxnSpPr/>
          <p:nvPr userDrawn="1"/>
        </p:nvCxnSpPr>
        <p:spPr>
          <a:xfrm flipV="1">
            <a:off x="1455549" y="1716352"/>
            <a:ext cx="7059802" cy="13623"/>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5617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457950" y="6216246"/>
            <a:ext cx="2057400" cy="365125"/>
          </a:xfrm>
          <a:prstGeom prst="rect">
            <a:avLst/>
          </a:prstGeom>
        </p:spPr>
        <p:txBody>
          <a:bodyPr/>
          <a:lstStyle/>
          <a:p>
            <a:fld id="{47CC054E-03C2-4BA4-B0DC-8A52C253DBFA}" type="datetimeFigureOut">
              <a:rPr lang="en-US" smtClean="0"/>
              <a:t>1/30/18</a:t>
            </a:fld>
            <a:endParaRPr lang="en-US"/>
          </a:p>
        </p:txBody>
      </p:sp>
      <p:sp>
        <p:nvSpPr>
          <p:cNvPr id="6" name="Slide Number Placeholder 5"/>
          <p:cNvSpPr>
            <a:spLocks noGrp="1"/>
          </p:cNvSpPr>
          <p:nvPr>
            <p:ph type="sldNum" sz="quarter" idx="12"/>
          </p:nvPr>
        </p:nvSpPr>
        <p:spPr>
          <a:xfrm>
            <a:off x="3543300" y="6216246"/>
            <a:ext cx="2057400" cy="365125"/>
          </a:xfrm>
          <a:prstGeom prst="rect">
            <a:avLst/>
          </a:prstGeom>
        </p:spPr>
        <p:txBody>
          <a:bodyPr/>
          <a:lstStyle/>
          <a:p>
            <a:fld id="{DD5DC98F-6F3D-4D37-8801-59C812F9270D}" type="slidenum">
              <a:rPr lang="en-US" smtClean="0"/>
              <a:t>‹#›</a:t>
            </a:fld>
            <a:endParaRPr lang="en-US"/>
          </a:p>
        </p:txBody>
      </p:sp>
      <p:sp>
        <p:nvSpPr>
          <p:cNvPr id="7" name="Footer Placeholder 4"/>
          <p:cNvSpPr txBox="1">
            <a:spLocks/>
          </p:cNvSpPr>
          <p:nvPr userDrawn="1"/>
        </p:nvSpPr>
        <p:spPr>
          <a:xfrm>
            <a:off x="474804" y="6370223"/>
            <a:ext cx="3161741"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350"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8" name="Picture 7" title="NCCCS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3562" y="6356352"/>
            <a:ext cx="254263" cy="392866"/>
          </a:xfrm>
          <a:prstGeom prst="rect">
            <a:avLst/>
          </a:prstGeom>
        </p:spPr>
      </p:pic>
    </p:spTree>
    <p:extLst>
      <p:ext uri="{BB962C8B-B14F-4D97-AF65-F5344CB8AC3E}">
        <p14:creationId xmlns:p14="http://schemas.microsoft.com/office/powerpoint/2010/main" val="3063052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Shape 56"/>
          <p:cNvSpPr>
            <a:spLocks noGrp="1"/>
          </p:cNvSpPr>
          <p:nvPr>
            <p:ph type="title"/>
          </p:nvPr>
        </p:nvSpPr>
        <p:spPr>
          <a:prstGeom prst="rect">
            <a:avLst/>
          </a:prstGeom>
        </p:spPr>
        <p:txBody>
          <a:bodyPr/>
          <a:lstStyle/>
          <a:p>
            <a:r>
              <a:t>Title Text</a:t>
            </a:r>
          </a:p>
        </p:txBody>
      </p:sp>
      <p:sp>
        <p:nvSpPr>
          <p:cNvPr id="57" name="Shape 57"/>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hape 58"/>
          <p:cNvSpPr>
            <a:spLocks noGrp="1"/>
          </p:cNvSpPr>
          <p:nvPr>
            <p:ph type="sldNum" sz="quarter" idx="2"/>
          </p:nvPr>
        </p:nvSpPr>
        <p:spPr>
          <a:xfrm>
            <a:off x="6553200" y="6356350"/>
            <a:ext cx="2133600" cy="365125"/>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781414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761204"/>
            <a:ext cx="7886700" cy="4731671"/>
          </a:xfrm>
        </p:spPr>
        <p:txBody>
          <a:bodyPr>
            <a:normAutofit/>
          </a:bodyPr>
          <a:lstStyle>
            <a:lvl1pPr marL="233363" indent="-233363">
              <a:lnSpc>
                <a:spcPct val="100000"/>
              </a:lnSpc>
              <a:spcBef>
                <a:spcPts val="600"/>
              </a:spcBef>
              <a:tabLst/>
              <a:defRPr sz="2800"/>
            </a:lvl1pPr>
            <a:lvl2pPr marL="458788" indent="-201613">
              <a:lnSpc>
                <a:spcPct val="100000"/>
              </a:lnSpc>
              <a:spcBef>
                <a:spcPts val="300"/>
              </a:spcBef>
              <a:tabLst/>
              <a:defRPr sz="2400"/>
            </a:lvl2pPr>
            <a:lvl3pPr marL="692150" indent="-177800">
              <a:lnSpc>
                <a:spcPct val="100000"/>
              </a:lnSpc>
              <a:spcBef>
                <a:spcPts val="300"/>
              </a:spcBef>
              <a:tabLst/>
              <a:defRPr sz="2200"/>
            </a:lvl3pPr>
            <a:lvl4pPr marL="976313" indent="-204788">
              <a:lnSpc>
                <a:spcPct val="100000"/>
              </a:lnSpc>
              <a:spcBef>
                <a:spcPts val="300"/>
              </a:spcBef>
              <a:tabLst/>
              <a:defRPr sz="2000"/>
            </a:lvl4pPr>
            <a:lvl5pPr marL="1200150" indent="-171450">
              <a:lnSpc>
                <a:spcPct val="100000"/>
              </a:lnSpc>
              <a:spcBef>
                <a:spcPts val="300"/>
              </a:spcBef>
              <a:tabLst/>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0" name="Straight Connector 9" title="Gold Line"/>
          <p:cNvCxnSpPr/>
          <p:nvPr userDrawn="1"/>
        </p:nvCxnSpPr>
        <p:spPr>
          <a:xfrm flipV="1">
            <a:off x="1297858" y="1627627"/>
            <a:ext cx="6468364" cy="4528"/>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
        <p:nvSpPr>
          <p:cNvPr id="9" name="Title 1"/>
          <p:cNvSpPr>
            <a:spLocks noGrp="1"/>
          </p:cNvSpPr>
          <p:nvPr>
            <p:ph type="title"/>
          </p:nvPr>
        </p:nvSpPr>
        <p:spPr>
          <a:xfrm>
            <a:off x="1297858" y="168488"/>
            <a:ext cx="7364361" cy="1325563"/>
          </a:xfrm>
        </p:spPr>
        <p:txBody>
          <a:bodyPr>
            <a:normAutofit/>
          </a:bodyPr>
          <a:lstStyle>
            <a:lvl1pPr>
              <a:defRPr sz="4000"/>
            </a:lvl1pPr>
          </a:lstStyle>
          <a:p>
            <a:r>
              <a:rPr lang="en-US" dirty="0"/>
              <a:t>Click to edit Master title style</a:t>
            </a: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744" y="168488"/>
            <a:ext cx="1014811" cy="1144584"/>
          </a:xfrm>
          <a:prstGeom prst="rect">
            <a:avLst/>
          </a:prstGeom>
        </p:spPr>
      </p:pic>
    </p:spTree>
    <p:extLst>
      <p:ext uri="{BB962C8B-B14F-4D97-AF65-F5344CB8AC3E}">
        <p14:creationId xmlns:p14="http://schemas.microsoft.com/office/powerpoint/2010/main" val="2476938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3"/>
            <a:ext cx="7886700" cy="2852737"/>
          </a:xfrm>
        </p:spPr>
        <p:txBody>
          <a:bodyPr anchor="b">
            <a:normAutofit/>
          </a:bodyPr>
          <a:lstStyle>
            <a:lvl1pPr algn="ctr">
              <a:defRPr sz="3600"/>
            </a:lvl1pPr>
          </a:lstStyle>
          <a:p>
            <a:r>
              <a:rPr lang="en-US" dirty="0"/>
              <a:t>Click to edit Master title style</a:t>
            </a:r>
          </a:p>
        </p:txBody>
      </p:sp>
      <p:sp>
        <p:nvSpPr>
          <p:cNvPr id="3" name="Text Placeholder 2"/>
          <p:cNvSpPr>
            <a:spLocks noGrp="1"/>
          </p:cNvSpPr>
          <p:nvPr>
            <p:ph type="body" idx="1"/>
          </p:nvPr>
        </p:nvSpPr>
        <p:spPr>
          <a:xfrm>
            <a:off x="623888" y="4589468"/>
            <a:ext cx="7886700" cy="1500187"/>
          </a:xfrm>
        </p:spPr>
        <p:txBody>
          <a:bodyPr>
            <a:normAutofit/>
          </a:bodyPr>
          <a:lstStyle>
            <a:lvl1pPr marL="0" indent="0" algn="ctr">
              <a:buNone/>
              <a:defRPr sz="2800">
                <a:solidFill>
                  <a:schemeClr val="tx1">
                    <a:tint val="75000"/>
                  </a:schemeClr>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en-US" dirty="0"/>
              <a:t>Click to edit Master text styles</a:t>
            </a:r>
          </a:p>
        </p:txBody>
      </p:sp>
      <p:sp>
        <p:nvSpPr>
          <p:cNvPr id="9" name="Footer Placeholder 4"/>
          <p:cNvSpPr txBox="1">
            <a:spLocks/>
          </p:cNvSpPr>
          <p:nvPr userDrawn="1"/>
        </p:nvSpPr>
        <p:spPr>
          <a:xfrm>
            <a:off x="415537" y="6492875"/>
            <a:ext cx="3248526"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350"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839" y="6425308"/>
            <a:ext cx="316698" cy="357197"/>
          </a:xfrm>
          <a:prstGeom prst="rect">
            <a:avLst/>
          </a:prstGeom>
        </p:spPr>
      </p:pic>
    </p:spTree>
    <p:extLst>
      <p:ext uri="{BB962C8B-B14F-4D97-AF65-F5344CB8AC3E}">
        <p14:creationId xmlns:p14="http://schemas.microsoft.com/office/powerpoint/2010/main" val="181749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97858" y="168488"/>
            <a:ext cx="7364361" cy="1325563"/>
          </a:xfrm>
        </p:spPr>
        <p:txBody>
          <a:bodyPr>
            <a:normAutofit/>
          </a:bodyPr>
          <a:lstStyle>
            <a:lvl1pPr>
              <a:defRPr sz="4000"/>
            </a:lvl1pPr>
          </a:lstStyle>
          <a:p>
            <a:r>
              <a:rPr lang="en-US" dirty="0"/>
              <a:t>Click to edit Master title style</a:t>
            </a:r>
          </a:p>
        </p:txBody>
      </p:sp>
      <p:sp>
        <p:nvSpPr>
          <p:cNvPr id="3" name="Content Placeholder 2"/>
          <p:cNvSpPr>
            <a:spLocks noGrp="1"/>
          </p:cNvSpPr>
          <p:nvPr>
            <p:ph sz="half" idx="1"/>
          </p:nvPr>
        </p:nvSpPr>
        <p:spPr>
          <a:xfrm>
            <a:off x="628650" y="1825624"/>
            <a:ext cx="3886200" cy="4599683"/>
          </a:xfrm>
        </p:spPr>
        <p:txBody>
          <a:bodyPr>
            <a:normAutofit/>
          </a:bodyPr>
          <a:lstStyle>
            <a:lvl1pPr>
              <a:lnSpc>
                <a:spcPct val="100000"/>
              </a:lnSpc>
              <a:defRPr sz="2000"/>
            </a:lvl1pPr>
            <a:lvl2pPr>
              <a:lnSpc>
                <a:spcPct val="100000"/>
              </a:lnSpc>
              <a:defRPr sz="1800"/>
            </a:lvl2pPr>
            <a:lvl3pPr>
              <a:lnSpc>
                <a:spcPct val="100000"/>
              </a:lnSpc>
              <a:defRPr sz="1600"/>
            </a:lvl3pPr>
            <a:lvl4pPr>
              <a:lnSpc>
                <a:spcPct val="100000"/>
              </a:lnSpc>
              <a:defRPr sz="1200"/>
            </a:lvl4pPr>
            <a:lvl5pPr>
              <a:lnSpc>
                <a:spcPct val="100000"/>
              </a:lnSpc>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825624"/>
            <a:ext cx="3886200" cy="4599683"/>
          </a:xfrm>
        </p:spPr>
        <p:txBody>
          <a:bodyPr>
            <a:normAutofit/>
          </a:bodyPr>
          <a:lstStyle>
            <a:lvl1pPr>
              <a:lnSpc>
                <a:spcPct val="100000"/>
              </a:lnSpc>
              <a:defRPr sz="2000"/>
            </a:lvl1pPr>
            <a:lvl2pPr>
              <a:lnSpc>
                <a:spcPct val="100000"/>
              </a:lnSpc>
              <a:defRPr sz="1800"/>
            </a:lvl2pPr>
            <a:lvl3pPr>
              <a:lnSpc>
                <a:spcPct val="100000"/>
              </a:lnSpc>
              <a:defRPr sz="1600"/>
            </a:lvl3pPr>
            <a:lvl4pPr>
              <a:lnSpc>
                <a:spcPct val="100000"/>
              </a:lnSpc>
              <a:defRPr sz="1200"/>
            </a:lvl4pPr>
            <a:lvl5pPr>
              <a:lnSpc>
                <a:spcPct val="100000"/>
              </a:lnSpc>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744" y="168488"/>
            <a:ext cx="1014811" cy="1144584"/>
          </a:xfrm>
          <a:prstGeom prst="rect">
            <a:avLst/>
          </a:prstGeom>
        </p:spPr>
      </p:pic>
      <p:cxnSp>
        <p:nvCxnSpPr>
          <p:cNvPr id="14" name="Straight Connector 13" title="Gold Line"/>
          <p:cNvCxnSpPr/>
          <p:nvPr userDrawn="1"/>
        </p:nvCxnSpPr>
        <p:spPr>
          <a:xfrm flipV="1">
            <a:off x="1297858" y="1627627"/>
            <a:ext cx="6468364" cy="4528"/>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0936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681163"/>
            <a:ext cx="3868340" cy="823912"/>
          </a:xfrm>
        </p:spPr>
        <p:txBody>
          <a:bodyPr anchor="b">
            <a:normAutofit/>
          </a:bodyPr>
          <a:lstStyle>
            <a:lvl1pPr marL="0" indent="0">
              <a:buNone/>
              <a:defRPr sz="180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dirty="0"/>
              <a:t>Click to edit Master text styles</a:t>
            </a:r>
          </a:p>
        </p:txBody>
      </p:sp>
      <p:sp>
        <p:nvSpPr>
          <p:cNvPr id="4" name="Content Placeholder 3"/>
          <p:cNvSpPr>
            <a:spLocks noGrp="1"/>
          </p:cNvSpPr>
          <p:nvPr>
            <p:ph sz="half" idx="2"/>
          </p:nvPr>
        </p:nvSpPr>
        <p:spPr>
          <a:xfrm>
            <a:off x="629842" y="2505074"/>
            <a:ext cx="3868340" cy="3920233"/>
          </a:xfrm>
        </p:spPr>
        <p:txBody>
          <a:bodyPr>
            <a:normAutofit/>
          </a:bodyPr>
          <a:lstStyle>
            <a:lvl1pPr>
              <a:lnSpc>
                <a:spcPct val="100000"/>
              </a:lnSpc>
              <a:defRPr sz="2000"/>
            </a:lvl1pPr>
            <a:lvl2pPr>
              <a:lnSpc>
                <a:spcPct val="100000"/>
              </a:lnSpc>
              <a:defRPr sz="1800"/>
            </a:lvl2pPr>
            <a:lvl3pPr>
              <a:lnSpc>
                <a:spcPct val="100000"/>
              </a:lnSpc>
              <a:defRPr sz="1600"/>
            </a:lvl3pPr>
            <a:lvl4pPr>
              <a:lnSpc>
                <a:spcPct val="100000"/>
              </a:lnSpc>
              <a:defRPr sz="1200"/>
            </a:lvl4pPr>
            <a:lvl5pPr>
              <a:lnSpc>
                <a:spcPct val="100000"/>
              </a:lnSpc>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2" y="1681163"/>
            <a:ext cx="3887391" cy="823912"/>
          </a:xfrm>
        </p:spPr>
        <p:txBody>
          <a:bodyPr anchor="b">
            <a:normAutofit/>
          </a:bodyPr>
          <a:lstStyle>
            <a:lvl1pPr marL="0" indent="0">
              <a:buNone/>
              <a:defRPr sz="180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dirty="0"/>
              <a:t>Click to edit Master text styles</a:t>
            </a:r>
          </a:p>
        </p:txBody>
      </p:sp>
      <p:sp>
        <p:nvSpPr>
          <p:cNvPr id="6" name="Content Placeholder 5"/>
          <p:cNvSpPr>
            <a:spLocks noGrp="1"/>
          </p:cNvSpPr>
          <p:nvPr>
            <p:ph sz="quarter" idx="4"/>
          </p:nvPr>
        </p:nvSpPr>
        <p:spPr>
          <a:xfrm>
            <a:off x="4629152" y="2505074"/>
            <a:ext cx="3887391" cy="3920233"/>
          </a:xfrm>
        </p:spPr>
        <p:txBody>
          <a:bodyPr>
            <a:normAutofit/>
          </a:bodyPr>
          <a:lstStyle>
            <a:lvl1pPr>
              <a:lnSpc>
                <a:spcPct val="100000"/>
              </a:lnSpc>
              <a:defRPr sz="2000"/>
            </a:lvl1pPr>
            <a:lvl2pPr>
              <a:lnSpc>
                <a:spcPct val="100000"/>
              </a:lnSpc>
              <a:defRPr sz="1800"/>
            </a:lvl2pPr>
            <a:lvl3pPr>
              <a:lnSpc>
                <a:spcPct val="100000"/>
              </a:lnSpc>
              <a:defRPr sz="1600"/>
            </a:lvl3pPr>
            <a:lvl4pPr>
              <a:lnSpc>
                <a:spcPct val="100000"/>
              </a:lnSpc>
              <a:defRPr sz="1200"/>
            </a:lvl4pPr>
            <a:lvl5pPr>
              <a:lnSpc>
                <a:spcPct val="100000"/>
              </a:lnSpc>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4" name="Straight Connector 13" title="Gold Line"/>
          <p:cNvCxnSpPr/>
          <p:nvPr userDrawn="1"/>
        </p:nvCxnSpPr>
        <p:spPr>
          <a:xfrm flipV="1">
            <a:off x="1297858" y="1627627"/>
            <a:ext cx="6468364" cy="4528"/>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
        <p:nvSpPr>
          <p:cNvPr id="15" name="Title 1"/>
          <p:cNvSpPr>
            <a:spLocks noGrp="1"/>
          </p:cNvSpPr>
          <p:nvPr>
            <p:ph type="title"/>
          </p:nvPr>
        </p:nvSpPr>
        <p:spPr>
          <a:xfrm>
            <a:off x="1297858" y="168488"/>
            <a:ext cx="7364361" cy="1325563"/>
          </a:xfrm>
        </p:spPr>
        <p:txBody>
          <a:bodyPr>
            <a:normAutofit/>
          </a:bodyPr>
          <a:lstStyle>
            <a:lvl1pPr>
              <a:defRPr sz="4000"/>
            </a:lvl1pPr>
          </a:lstStyle>
          <a:p>
            <a:r>
              <a:rPr lang="en-US" dirty="0"/>
              <a:t>Click to edit Master title style</a:t>
            </a:r>
          </a:p>
        </p:txBody>
      </p:sp>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744" y="168488"/>
            <a:ext cx="1014811" cy="1144584"/>
          </a:xfrm>
          <a:prstGeom prst="rect">
            <a:avLst/>
          </a:prstGeom>
        </p:spPr>
      </p:pic>
    </p:spTree>
    <p:extLst>
      <p:ext uri="{BB962C8B-B14F-4D97-AF65-F5344CB8AC3E}">
        <p14:creationId xmlns:p14="http://schemas.microsoft.com/office/powerpoint/2010/main" val="1429955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2" name="Title 1"/>
          <p:cNvSpPr>
            <a:spLocks noGrp="1"/>
          </p:cNvSpPr>
          <p:nvPr>
            <p:ph type="title"/>
          </p:nvPr>
        </p:nvSpPr>
        <p:spPr>
          <a:xfrm>
            <a:off x="1297858" y="168488"/>
            <a:ext cx="7364361" cy="1325563"/>
          </a:xfrm>
        </p:spPr>
        <p:txBody>
          <a:bodyPr>
            <a:normAutofit/>
          </a:bodyPr>
          <a:lstStyle>
            <a:lvl1pPr>
              <a:defRPr sz="4000"/>
            </a:lvl1pPr>
          </a:lstStyle>
          <a:p>
            <a:r>
              <a:rPr lang="en-US" dirty="0"/>
              <a:t>Click to edit Master title style</a:t>
            </a: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744" y="168488"/>
            <a:ext cx="1014811" cy="1144584"/>
          </a:xfrm>
          <a:prstGeom prst="rect">
            <a:avLst/>
          </a:prstGeom>
        </p:spPr>
      </p:pic>
      <p:cxnSp>
        <p:nvCxnSpPr>
          <p:cNvPr id="14" name="Straight Connector 13" title="Gold Line"/>
          <p:cNvCxnSpPr/>
          <p:nvPr userDrawn="1"/>
        </p:nvCxnSpPr>
        <p:spPr>
          <a:xfrm flipV="1">
            <a:off x="1297858" y="1627627"/>
            <a:ext cx="6468364" cy="4528"/>
          </a:xfrm>
          <a:prstGeom prst="line">
            <a:avLst/>
          </a:prstGeom>
          <a:ln w="38100" cap="rnd" cmpd="sng">
            <a:solidFill>
              <a:srgbClr val="EEB11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7827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5449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1800"/>
            </a:lvl1pPr>
          </a:lstStyle>
          <a:p>
            <a:r>
              <a:rPr lang="en-US"/>
              <a:t>Click to edit Master title style</a:t>
            </a:r>
          </a:p>
        </p:txBody>
      </p:sp>
      <p:sp>
        <p:nvSpPr>
          <p:cNvPr id="3" name="Content Placeholder 2"/>
          <p:cNvSpPr>
            <a:spLocks noGrp="1"/>
          </p:cNvSpPr>
          <p:nvPr>
            <p:ph idx="1"/>
          </p:nvPr>
        </p:nvSpPr>
        <p:spPr>
          <a:xfrm>
            <a:off x="3887391" y="987430"/>
            <a:ext cx="4629150" cy="4873625"/>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Click to edit Master text styles</a:t>
            </a:r>
          </a:p>
        </p:txBody>
      </p:sp>
      <p:sp>
        <p:nvSpPr>
          <p:cNvPr id="5" name="Date Placeholder 4"/>
          <p:cNvSpPr>
            <a:spLocks noGrp="1"/>
          </p:cNvSpPr>
          <p:nvPr>
            <p:ph type="dt" sz="half" idx="10"/>
          </p:nvPr>
        </p:nvSpPr>
        <p:spPr>
          <a:xfrm>
            <a:off x="6457950" y="6216246"/>
            <a:ext cx="2057400" cy="365125"/>
          </a:xfrm>
          <a:prstGeom prst="rect">
            <a:avLst/>
          </a:prstGeom>
        </p:spPr>
        <p:txBody>
          <a:bodyPr/>
          <a:lstStyle/>
          <a:p>
            <a:fld id="{47CC054E-03C2-4BA4-B0DC-8A52C253DBFA}" type="datetimeFigureOut">
              <a:rPr lang="en-US" smtClean="0"/>
              <a:t>1/30/18</a:t>
            </a:fld>
            <a:endParaRPr lang="en-US"/>
          </a:p>
        </p:txBody>
      </p:sp>
      <p:sp>
        <p:nvSpPr>
          <p:cNvPr id="7" name="Slide Number Placeholder 6"/>
          <p:cNvSpPr>
            <a:spLocks noGrp="1"/>
          </p:cNvSpPr>
          <p:nvPr>
            <p:ph type="sldNum" sz="quarter" idx="12"/>
          </p:nvPr>
        </p:nvSpPr>
        <p:spPr>
          <a:xfrm>
            <a:off x="3543300" y="6216246"/>
            <a:ext cx="2057400" cy="365125"/>
          </a:xfrm>
          <a:prstGeom prst="rect">
            <a:avLst/>
          </a:prstGeom>
        </p:spPr>
        <p:txBody>
          <a:bodyPr/>
          <a:lstStyle/>
          <a:p>
            <a:fld id="{DD5DC98F-6F3D-4D37-8801-59C812F9270D}" type="slidenum">
              <a:rPr lang="en-US" smtClean="0"/>
              <a:t>‹#›</a:t>
            </a:fld>
            <a:endParaRPr lang="en-US"/>
          </a:p>
        </p:txBody>
      </p:sp>
      <p:sp>
        <p:nvSpPr>
          <p:cNvPr id="8" name="Footer Placeholder 4"/>
          <p:cNvSpPr txBox="1">
            <a:spLocks/>
          </p:cNvSpPr>
          <p:nvPr userDrawn="1"/>
        </p:nvSpPr>
        <p:spPr>
          <a:xfrm>
            <a:off x="474804" y="6370223"/>
            <a:ext cx="3248526"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350"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9" name="Picture 8" title="NCCCS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3562" y="6356352"/>
            <a:ext cx="261242" cy="392866"/>
          </a:xfrm>
          <a:prstGeom prst="rect">
            <a:avLst/>
          </a:prstGeom>
        </p:spPr>
      </p:pic>
    </p:spTree>
    <p:extLst>
      <p:ext uri="{BB962C8B-B14F-4D97-AF65-F5344CB8AC3E}">
        <p14:creationId xmlns:p14="http://schemas.microsoft.com/office/powerpoint/2010/main" val="3752020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1800"/>
            </a:lvl1pPr>
          </a:lstStyle>
          <a:p>
            <a:r>
              <a:rPr lang="en-US"/>
              <a:t>Click to edit Master title style</a:t>
            </a:r>
          </a:p>
        </p:txBody>
      </p:sp>
      <p:sp>
        <p:nvSpPr>
          <p:cNvPr id="3" name="Picture Placeholder 2"/>
          <p:cNvSpPr>
            <a:spLocks noGrp="1"/>
          </p:cNvSpPr>
          <p:nvPr>
            <p:ph type="pic" idx="1"/>
          </p:nvPr>
        </p:nvSpPr>
        <p:spPr>
          <a:xfrm>
            <a:off x="3887391" y="987430"/>
            <a:ext cx="4629150" cy="4873625"/>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r>
              <a:rPr lang="en-US"/>
              <a:t>Drag picture to placeholder or click icon to add</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Click to edit Master text styles</a:t>
            </a:r>
          </a:p>
        </p:txBody>
      </p:sp>
      <p:sp>
        <p:nvSpPr>
          <p:cNvPr id="5" name="Date Placeholder 4"/>
          <p:cNvSpPr>
            <a:spLocks noGrp="1"/>
          </p:cNvSpPr>
          <p:nvPr>
            <p:ph type="dt" sz="half" idx="10"/>
          </p:nvPr>
        </p:nvSpPr>
        <p:spPr>
          <a:xfrm>
            <a:off x="6457950" y="6216246"/>
            <a:ext cx="2057400" cy="365125"/>
          </a:xfrm>
          <a:prstGeom prst="rect">
            <a:avLst/>
          </a:prstGeom>
        </p:spPr>
        <p:txBody>
          <a:bodyPr/>
          <a:lstStyle/>
          <a:p>
            <a:fld id="{47CC054E-03C2-4BA4-B0DC-8A52C253DBFA}" type="datetimeFigureOut">
              <a:rPr lang="en-US" smtClean="0"/>
              <a:t>1/30/18</a:t>
            </a:fld>
            <a:endParaRPr lang="en-US"/>
          </a:p>
        </p:txBody>
      </p:sp>
      <p:sp>
        <p:nvSpPr>
          <p:cNvPr id="7" name="Slide Number Placeholder 6"/>
          <p:cNvSpPr>
            <a:spLocks noGrp="1"/>
          </p:cNvSpPr>
          <p:nvPr>
            <p:ph type="sldNum" sz="quarter" idx="12"/>
          </p:nvPr>
        </p:nvSpPr>
        <p:spPr>
          <a:xfrm>
            <a:off x="3543300" y="6216246"/>
            <a:ext cx="2057400" cy="365125"/>
          </a:xfrm>
          <a:prstGeom prst="rect">
            <a:avLst/>
          </a:prstGeom>
        </p:spPr>
        <p:txBody>
          <a:bodyPr/>
          <a:lstStyle/>
          <a:p>
            <a:fld id="{DD5DC98F-6F3D-4D37-8801-59C812F9270D}" type="slidenum">
              <a:rPr lang="en-US" smtClean="0"/>
              <a:t>‹#›</a:t>
            </a:fld>
            <a:endParaRPr lang="en-US"/>
          </a:p>
        </p:txBody>
      </p:sp>
      <p:sp>
        <p:nvSpPr>
          <p:cNvPr id="8" name="Footer Placeholder 4"/>
          <p:cNvSpPr txBox="1">
            <a:spLocks/>
          </p:cNvSpPr>
          <p:nvPr userDrawn="1"/>
        </p:nvSpPr>
        <p:spPr>
          <a:xfrm>
            <a:off x="474804" y="6370223"/>
            <a:ext cx="3248526"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350" dirty="0">
                <a:ln w="0"/>
                <a:solidFill>
                  <a:srgbClr val="003767"/>
                </a:solidFill>
                <a:effectLst>
                  <a:outerShdw blurRad="38100" dist="25400" dir="5400000" algn="ctr" rotWithShape="0">
                    <a:srgbClr val="6E747A">
                      <a:alpha val="43000"/>
                    </a:srgbClr>
                  </a:outerShdw>
                </a:effectLst>
              </a:rPr>
              <a:t>North Carolina Community College System</a:t>
            </a:r>
          </a:p>
        </p:txBody>
      </p:sp>
      <p:pic>
        <p:nvPicPr>
          <p:cNvPr id="9" name="Picture 8" title="NCCCS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3562" y="6356352"/>
            <a:ext cx="261242" cy="392866"/>
          </a:xfrm>
          <a:prstGeom prst="rect">
            <a:avLst/>
          </a:prstGeom>
        </p:spPr>
      </p:pic>
    </p:spTree>
    <p:extLst>
      <p:ext uri="{BB962C8B-B14F-4D97-AF65-F5344CB8AC3E}">
        <p14:creationId xmlns:p14="http://schemas.microsoft.com/office/powerpoint/2010/main" val="3585843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55549" y="365129"/>
            <a:ext cx="7059802" cy="1325563"/>
          </a:xfrm>
          <a:prstGeom prst="rect">
            <a:avLst/>
          </a:prstGeom>
        </p:spPr>
        <p:txBody>
          <a:bodyPr vert="horz" lIns="91440" tIns="45720" rIns="91440" bIns="45720" rtlCol="0" anchor="ctr">
            <a:normAutofit/>
          </a:bodyPr>
          <a:lstStyle/>
          <a:p>
            <a:pPr>
              <a:lnSpc>
                <a:spcPct val="80000"/>
              </a:lnSpc>
            </a:pPr>
            <a:r>
              <a:rPr lang="en-US" sz="2700" b="0" cap="none" spc="0" dirty="0">
                <a:ln w="0"/>
                <a:solidFill>
                  <a:srgbClr val="003767"/>
                </a:solidFill>
                <a:effectLst>
                  <a:outerShdw blurRad="38100" dist="25400" dir="5400000" algn="ctr" rotWithShape="0">
                    <a:srgbClr val="6E747A">
                      <a:alpha val="43000"/>
                    </a:srgbClr>
                  </a:outerShdw>
                </a:effectLst>
              </a:rPr>
              <a:t>North Carolina </a:t>
            </a:r>
            <a:br>
              <a:rPr lang="en-US" sz="2700" b="0" cap="none" spc="0" dirty="0">
                <a:ln w="0"/>
                <a:solidFill>
                  <a:srgbClr val="003767"/>
                </a:solidFill>
                <a:effectLst>
                  <a:outerShdw blurRad="38100" dist="25400" dir="5400000" algn="ctr" rotWithShape="0">
                    <a:srgbClr val="6E747A">
                      <a:alpha val="43000"/>
                    </a:srgbClr>
                  </a:outerShdw>
                </a:effectLst>
              </a:rPr>
            </a:br>
            <a:r>
              <a:rPr lang="en-US" sz="2700" b="0" cap="none" spc="0" dirty="0">
                <a:ln w="0"/>
                <a:solidFill>
                  <a:srgbClr val="003767"/>
                </a:solidFill>
                <a:effectLst>
                  <a:outerShdw blurRad="38100" dist="25400" dir="5400000" algn="ctr" rotWithShape="0">
                    <a:srgbClr val="6E747A">
                      <a:alpha val="43000"/>
                    </a:srgbClr>
                  </a:outerShdw>
                </a:effectLst>
              </a:rPr>
              <a:t>Community College System</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997856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514350" rtl="0" eaLnBrk="1" latinLnBrk="0" hangingPunct="1">
        <a:lnSpc>
          <a:spcPct val="90000"/>
        </a:lnSpc>
        <a:spcBef>
          <a:spcPct val="0"/>
        </a:spcBef>
        <a:buNone/>
        <a:defRPr sz="4000" b="1" kern="1200">
          <a:ln w="0">
            <a:solidFill>
              <a:schemeClr val="accent1"/>
            </a:solidFill>
          </a:ln>
          <a:solidFill>
            <a:schemeClr val="tx1"/>
          </a:solidFill>
          <a:latin typeface="+mj-lt"/>
          <a:ea typeface="+mj-ea"/>
          <a:cs typeface="+mj-cs"/>
        </a:defRPr>
      </a:lvl1pPr>
    </p:titleStyle>
    <p:bodyStyle>
      <a:lvl1pPr marL="128588" indent="-128588" algn="l" defTabSz="514350" rtl="0" eaLnBrk="1" latinLnBrk="0" hangingPunct="1">
        <a:lnSpc>
          <a:spcPct val="90000"/>
        </a:lnSpc>
        <a:spcBef>
          <a:spcPts val="563"/>
        </a:spcBef>
        <a:buFont typeface="Arial" panose="020B0604020202020204" pitchFamily="34" charset="0"/>
        <a:buChar char="•"/>
        <a:defRPr sz="2800" kern="1200">
          <a:solidFill>
            <a:schemeClr val="tx1"/>
          </a:solidFill>
          <a:latin typeface="Times New Roman" charset="0"/>
          <a:ea typeface="Times New Roman" charset="0"/>
          <a:cs typeface="Times New Roman" charset="0"/>
        </a:defRPr>
      </a:lvl1pPr>
      <a:lvl2pPr marL="385763" indent="-128588" algn="l" defTabSz="514350" rtl="0" eaLnBrk="1" latinLnBrk="0" hangingPunct="1">
        <a:lnSpc>
          <a:spcPct val="90000"/>
        </a:lnSpc>
        <a:spcBef>
          <a:spcPts val="281"/>
        </a:spcBef>
        <a:buFont typeface="Arial" panose="020B0604020202020204" pitchFamily="34" charset="0"/>
        <a:buChar char="•"/>
        <a:defRPr sz="2400" kern="1200">
          <a:solidFill>
            <a:schemeClr val="tx1"/>
          </a:solidFill>
          <a:latin typeface="Times New Roman" charset="0"/>
          <a:ea typeface="Times New Roman" charset="0"/>
          <a:cs typeface="Times New Roman" charset="0"/>
        </a:defRPr>
      </a:lvl2pPr>
      <a:lvl3pPr marL="642938" indent="-128588" algn="l" defTabSz="514350" rtl="0" eaLnBrk="1" latinLnBrk="0" hangingPunct="1">
        <a:lnSpc>
          <a:spcPct val="90000"/>
        </a:lnSpc>
        <a:spcBef>
          <a:spcPts val="281"/>
        </a:spcBef>
        <a:buFont typeface="Arial" panose="020B0604020202020204" pitchFamily="34" charset="0"/>
        <a:buChar char="•"/>
        <a:defRPr sz="2200" kern="1200">
          <a:solidFill>
            <a:schemeClr val="tx1"/>
          </a:solidFill>
          <a:latin typeface="Times New Roman" charset="0"/>
          <a:ea typeface="Times New Roman" charset="0"/>
          <a:cs typeface="Times New Roman" charset="0"/>
        </a:defRPr>
      </a:lvl3pPr>
      <a:lvl4pPr marL="900113" indent="-128588" algn="l" defTabSz="514350" rtl="0" eaLnBrk="1" latinLnBrk="0" hangingPunct="1">
        <a:lnSpc>
          <a:spcPct val="90000"/>
        </a:lnSpc>
        <a:spcBef>
          <a:spcPts val="281"/>
        </a:spcBef>
        <a:buFont typeface="Arial" panose="020B0604020202020204" pitchFamily="34" charset="0"/>
        <a:buChar char="•"/>
        <a:defRPr sz="2000" kern="1200">
          <a:solidFill>
            <a:schemeClr val="tx1"/>
          </a:solidFill>
          <a:latin typeface="Times New Roman" charset="0"/>
          <a:ea typeface="Times New Roman" charset="0"/>
          <a:cs typeface="Times New Roman" charset="0"/>
        </a:defRPr>
      </a:lvl4pPr>
      <a:lvl5pPr marL="1157288" indent="-128588" algn="l" defTabSz="514350" rtl="0" eaLnBrk="1" latinLnBrk="0" hangingPunct="1">
        <a:lnSpc>
          <a:spcPct val="90000"/>
        </a:lnSpc>
        <a:spcBef>
          <a:spcPts val="281"/>
        </a:spcBef>
        <a:buFont typeface="Arial" panose="020B0604020202020204" pitchFamily="34" charset="0"/>
        <a:buChar char="•"/>
        <a:defRPr sz="1800" kern="1200">
          <a:solidFill>
            <a:schemeClr val="tx1"/>
          </a:solidFill>
          <a:latin typeface="Times New Roman" charset="0"/>
          <a:ea typeface="Times New Roman" charset="0"/>
          <a:cs typeface="Times New Roman" charset="0"/>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s://www.nccer.org/home"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s://www.cagc.org/"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1.tiff"/><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hyperlink" Target="https://www.cagc.org/" TargetMode="External"/><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2.tiff"/><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hyperlink" Target="http://carolinaasphalt.org/aws/CAPA/pt/sp/home_page" TargetMode="External"/><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26.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 y="6167438"/>
            <a:ext cx="4903838" cy="6905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39" name="Rectangle 3"/>
          <p:cNvSpPr>
            <a:spLocks noGrp="1" noChangeArrowheads="1"/>
          </p:cNvSpPr>
          <p:nvPr>
            <p:ph idx="1"/>
          </p:nvPr>
        </p:nvSpPr>
        <p:spPr>
          <a:xfrm>
            <a:off x="54495" y="3949548"/>
            <a:ext cx="7886700" cy="4731671"/>
          </a:xfrm>
        </p:spPr>
        <p:txBody>
          <a:bodyPr>
            <a:noAutofit/>
          </a:bodyPr>
          <a:lstStyle/>
          <a:p>
            <a:pPr marL="461963" algn="l">
              <a:lnSpc>
                <a:spcPct val="80000"/>
              </a:lnSpc>
            </a:pPr>
            <a:r>
              <a:rPr lang="en-US" sz="2600" dirty="0">
                <a:latin typeface="Arial" charset="0"/>
                <a:ea typeface="ヒラギノ角ゴ Pro W3" charset="0"/>
                <a:cs typeface="ヒラギノ角ゴ Pro W3" charset="0"/>
              </a:rPr>
              <a:t>Bob </a:t>
            </a:r>
            <a:r>
              <a:rPr lang="en-US" sz="2600" dirty="0" err="1">
                <a:latin typeface="Arial" charset="0"/>
                <a:ea typeface="ヒラギノ角ゴ Pro W3" charset="0"/>
                <a:cs typeface="ヒラギノ角ゴ Pro W3" charset="0"/>
              </a:rPr>
              <a:t>Witchger</a:t>
            </a:r>
            <a:endParaRPr lang="en-US" sz="2600" dirty="0">
              <a:latin typeface="Arial" charset="0"/>
              <a:ea typeface="ヒラギノ角ゴ Pro W3" charset="0"/>
              <a:cs typeface="ヒラギノ角ゴ Pro W3" charset="0"/>
            </a:endParaRPr>
          </a:p>
          <a:p>
            <a:pPr marL="461963" algn="l">
              <a:lnSpc>
                <a:spcPct val="80000"/>
              </a:lnSpc>
            </a:pPr>
            <a:r>
              <a:rPr lang="en-US" sz="2600" dirty="0">
                <a:latin typeface="Arial" charset="0"/>
                <a:ea typeface="ヒラギノ角ゴ Pro W3" charset="0"/>
                <a:cs typeface="ヒラギノ角ゴ Pro W3" charset="0"/>
              </a:rPr>
              <a:t>Chris </a:t>
            </a:r>
            <a:r>
              <a:rPr lang="en-US" sz="2600" dirty="0" err="1">
                <a:latin typeface="Arial" charset="0"/>
                <a:ea typeface="ヒラギノ角ゴ Pro W3" charset="0"/>
                <a:cs typeface="ヒラギノ角ゴ Pro W3" charset="0"/>
              </a:rPr>
              <a:t>Droessler</a:t>
            </a:r>
            <a:endParaRPr lang="en-US" sz="2600" dirty="0">
              <a:latin typeface="Arial" charset="0"/>
              <a:ea typeface="ヒラギノ角ゴ Pro W3" charset="0"/>
              <a:cs typeface="ヒラギノ角ゴ Pro W3" charset="0"/>
            </a:endParaRPr>
          </a:p>
          <a:p>
            <a:pPr marL="228600" indent="0" algn="l">
              <a:lnSpc>
                <a:spcPct val="80000"/>
              </a:lnSpc>
              <a:buNone/>
            </a:pPr>
            <a:r>
              <a:rPr lang="en-US" sz="2600" dirty="0">
                <a:latin typeface="Arial" charset="0"/>
                <a:ea typeface="ヒラギノ角ゴ Pro W3" charset="0"/>
                <a:cs typeface="ヒラギノ角ゴ Pro W3" charset="0"/>
              </a:rPr>
              <a:t>	NC Community Colleges</a:t>
            </a:r>
          </a:p>
          <a:p>
            <a:pPr marL="461963" algn="l">
              <a:lnSpc>
                <a:spcPct val="80000"/>
              </a:lnSpc>
            </a:pPr>
            <a:endParaRPr lang="en-US" sz="900" dirty="0">
              <a:latin typeface="Arial" charset="0"/>
              <a:ea typeface="ヒラギノ角ゴ Pro W3" charset="0"/>
              <a:cs typeface="ヒラギノ角ゴ Pro W3" charset="0"/>
            </a:endParaRPr>
          </a:p>
          <a:p>
            <a:pPr marL="461963" algn="l">
              <a:lnSpc>
                <a:spcPct val="80000"/>
              </a:lnSpc>
            </a:pPr>
            <a:r>
              <a:rPr lang="en-US" sz="2600" dirty="0">
                <a:latin typeface="Arial" charset="0"/>
                <a:ea typeface="ヒラギノ角ゴ Pro W3" charset="0"/>
                <a:cs typeface="ヒラギノ角ゴ Pro W3" charset="0"/>
              </a:rPr>
              <a:t>Cheryl Cox</a:t>
            </a:r>
          </a:p>
          <a:p>
            <a:pPr marL="228600" indent="0" algn="l">
              <a:lnSpc>
                <a:spcPct val="80000"/>
              </a:lnSpc>
              <a:buNone/>
            </a:pPr>
            <a:r>
              <a:rPr lang="en-US" sz="2600" dirty="0">
                <a:latin typeface="Arial" charset="0"/>
                <a:ea typeface="ヒラギノ角ゴ Pro W3" charset="0"/>
                <a:cs typeface="ヒラギノ角ゴ Pro W3" charset="0"/>
              </a:rPr>
              <a:t>	NC Department of Public Instruction</a:t>
            </a:r>
          </a:p>
        </p:txBody>
      </p:sp>
      <p:sp>
        <p:nvSpPr>
          <p:cNvPr id="2" name="Title 1"/>
          <p:cNvSpPr>
            <a:spLocks noGrp="1"/>
          </p:cNvSpPr>
          <p:nvPr>
            <p:ph type="title"/>
          </p:nvPr>
        </p:nvSpPr>
        <p:spPr/>
        <p:txBody>
          <a:bodyPr/>
          <a:lstStyle/>
          <a:p>
            <a:r>
              <a:rPr lang="en-US" dirty="0"/>
              <a:t>April 9-13, 2018</a:t>
            </a:r>
          </a:p>
        </p:txBody>
      </p:sp>
      <p:sp>
        <p:nvSpPr>
          <p:cNvPr id="4" name="Rectangle 3"/>
          <p:cNvSpPr>
            <a:spLocks noChangeArrowheads="1"/>
          </p:cNvSpPr>
          <p:nvPr/>
        </p:nvSpPr>
        <p:spPr bwMode="auto">
          <a:xfrm>
            <a:off x="0" y="6167438"/>
            <a:ext cx="9144000" cy="11477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gn="ctr"/>
            <a:r>
              <a:rPr lang="en-US" sz="3200" dirty="0" err="1"/>
              <a:t>NCperkins.org</a:t>
            </a:r>
            <a:r>
              <a:rPr lang="en-US" sz="3200" dirty="0"/>
              <a:t>/construction</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476" y="1792296"/>
            <a:ext cx="8597900" cy="3275970"/>
          </a:xfrm>
          <a:prstGeom prst="rect">
            <a:avLst/>
          </a:prstGeom>
        </p:spPr>
      </p:pic>
    </p:spTree>
    <p:extLst>
      <p:ext uri="{BB962C8B-B14F-4D97-AF65-F5344CB8AC3E}">
        <p14:creationId xmlns:p14="http://schemas.microsoft.com/office/powerpoint/2010/main" val="8113920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The Oldest Skilled Trade Jobs ">
            <a:extLst>
              <a:ext uri="{FF2B5EF4-FFF2-40B4-BE49-F238E27FC236}">
                <a16:creationId xmlns:a16="http://schemas.microsoft.com/office/drawing/2014/main" id="{E3C726AA-955B-A14E-A084-D92542A7E1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3450" y="-141804"/>
            <a:ext cx="7296149" cy="71618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3175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Which positions will be most affected?">
            <a:extLst>
              <a:ext uri="{FF2B5EF4-FFF2-40B4-BE49-F238E27FC236}">
                <a16:creationId xmlns:a16="http://schemas.microsoft.com/office/drawing/2014/main" id="{BC6BCE26-5A23-8344-BB58-A492AED449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7798" y="199506"/>
            <a:ext cx="7685087"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B591F984-411E-4C41-989D-12D8B683E67E}"/>
              </a:ext>
            </a:extLst>
          </p:cNvPr>
          <p:cNvSpPr txBox="1"/>
          <p:nvPr/>
        </p:nvSpPr>
        <p:spPr>
          <a:xfrm>
            <a:off x="2709948" y="0"/>
            <a:ext cx="6317673" cy="665018"/>
          </a:xfrm>
          <a:prstGeom prst="rect">
            <a:avLst/>
          </a:prstGeom>
          <a:noFill/>
        </p:spPr>
        <p:txBody>
          <a:bodyPr wrap="square" rtlCol="0">
            <a:spAutoFit/>
          </a:bodyPr>
          <a:lstStyle/>
          <a:p>
            <a:r>
              <a:rPr lang="en-US" dirty="0"/>
              <a:t>Baby Boomers hold a sizable majority of the following positions. It’s time to figure out how we’re going to fill them.</a:t>
            </a:r>
          </a:p>
        </p:txBody>
      </p:sp>
    </p:spTree>
    <p:extLst>
      <p:ext uri="{BB962C8B-B14F-4D97-AF65-F5344CB8AC3E}">
        <p14:creationId xmlns:p14="http://schemas.microsoft.com/office/powerpoint/2010/main" val="3533534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3199" y="1766896"/>
            <a:ext cx="5944419" cy="2264941"/>
          </a:xfrm>
          <a:prstGeom prst="rect">
            <a:avLst/>
          </a:prstGeom>
        </p:spPr>
      </p:pic>
      <p:sp>
        <p:nvSpPr>
          <p:cNvPr id="3" name="Title 2"/>
          <p:cNvSpPr>
            <a:spLocks noGrp="1"/>
          </p:cNvSpPr>
          <p:nvPr>
            <p:ph type="title"/>
          </p:nvPr>
        </p:nvSpPr>
        <p:spPr/>
        <p:txBody>
          <a:bodyPr>
            <a:noAutofit/>
          </a:bodyPr>
          <a:lstStyle/>
          <a:p>
            <a:r>
              <a:rPr lang="en-US" sz="3600" dirty="0"/>
              <a:t>Next Planning Meetings</a:t>
            </a:r>
          </a:p>
        </p:txBody>
      </p:sp>
      <p:sp>
        <p:nvSpPr>
          <p:cNvPr id="5" name="TextBox 4"/>
          <p:cNvSpPr txBox="1"/>
          <p:nvPr/>
        </p:nvSpPr>
        <p:spPr>
          <a:xfrm>
            <a:off x="304800" y="3261349"/>
            <a:ext cx="6692900" cy="3785652"/>
          </a:xfrm>
          <a:prstGeom prst="rect">
            <a:avLst/>
          </a:prstGeom>
          <a:noFill/>
        </p:spPr>
        <p:txBody>
          <a:bodyPr wrap="square" rtlCol="0">
            <a:spAutoFit/>
          </a:bodyPr>
          <a:lstStyle/>
          <a:p>
            <a:r>
              <a:rPr lang="en-US" sz="4000" dirty="0"/>
              <a:t>January 30, 2018 @ 9 a.m.</a:t>
            </a:r>
          </a:p>
          <a:p>
            <a:r>
              <a:rPr lang="en-US" sz="4000" dirty="0"/>
              <a:t>February 27, 2018 @ 9 a.m.</a:t>
            </a:r>
          </a:p>
          <a:p>
            <a:r>
              <a:rPr lang="en-US" sz="4000" dirty="0"/>
              <a:t>March 27, 2018 @ 9 a.m.</a:t>
            </a:r>
          </a:p>
          <a:p>
            <a:r>
              <a:rPr lang="en-US" sz="4000" dirty="0"/>
              <a:t>April 24, 2018 @ 9 a.m.</a:t>
            </a:r>
          </a:p>
          <a:p>
            <a:endParaRPr lang="en-US" sz="4000" dirty="0"/>
          </a:p>
          <a:p>
            <a:endParaRPr lang="en-US" sz="4000" dirty="0"/>
          </a:p>
        </p:txBody>
      </p:sp>
      <p:sp>
        <p:nvSpPr>
          <p:cNvPr id="6" name="TextBox 5"/>
          <p:cNvSpPr txBox="1"/>
          <p:nvPr/>
        </p:nvSpPr>
        <p:spPr>
          <a:xfrm>
            <a:off x="304800" y="5943601"/>
            <a:ext cx="8610600" cy="707886"/>
          </a:xfrm>
          <a:prstGeom prst="rect">
            <a:avLst/>
          </a:prstGeom>
          <a:noFill/>
        </p:spPr>
        <p:txBody>
          <a:bodyPr wrap="square" rtlCol="0">
            <a:spAutoFit/>
          </a:bodyPr>
          <a:lstStyle/>
          <a:p>
            <a:r>
              <a:rPr lang="en-US" sz="4000" dirty="0" err="1"/>
              <a:t>NCperkins.org</a:t>
            </a:r>
            <a:r>
              <a:rPr lang="en-US" sz="4000" dirty="0"/>
              <a:t>/construction</a:t>
            </a:r>
          </a:p>
        </p:txBody>
      </p:sp>
    </p:spTree>
    <p:extLst>
      <p:ext uri="{BB962C8B-B14F-4D97-AF65-F5344CB8AC3E}">
        <p14:creationId xmlns:p14="http://schemas.microsoft.com/office/powerpoint/2010/main" val="840285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Ashleigh </a:t>
            </a:r>
            <a:r>
              <a:rPr lang="en-US" dirty="0" err="1"/>
              <a:t>Potuznik</a:t>
            </a:r>
            <a:br>
              <a:rPr lang="en-US" dirty="0"/>
            </a:br>
            <a:r>
              <a:rPr lang="en-US" dirty="0"/>
              <a:t>BYF Manager</a:t>
            </a:r>
          </a:p>
        </p:txBody>
      </p:sp>
      <p:sp>
        <p:nvSpPr>
          <p:cNvPr id="3" name="Subtitle 2"/>
          <p:cNvSpPr>
            <a:spLocks noGrp="1"/>
          </p:cNvSpPr>
          <p:nvPr>
            <p:ph type="subTitle" idx="1"/>
          </p:nvPr>
        </p:nvSpPr>
        <p:spPr>
          <a:xfrm>
            <a:off x="914399" y="3881000"/>
            <a:ext cx="7336465" cy="1655762"/>
          </a:xfrm>
        </p:spPr>
        <p:txBody>
          <a:bodyPr/>
          <a:lstStyle/>
          <a:p>
            <a:r>
              <a:rPr lang="en-US" dirty="0"/>
              <a:t>NCCER</a:t>
            </a:r>
          </a:p>
        </p:txBody>
      </p:sp>
      <p:pic>
        <p:nvPicPr>
          <p:cNvPr id="2050" name="Picture 2" descr="National Center for Construction Education and Research">
            <a:hlinkClick r:id="rId3"/>
            <a:extLst>
              <a:ext uri="{FF2B5EF4-FFF2-40B4-BE49-F238E27FC236}">
                <a16:creationId xmlns:a16="http://schemas.microsoft.com/office/drawing/2014/main" id="{518C1754-55D5-F040-B335-91D7C77DB15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15608" y="3757936"/>
            <a:ext cx="2855945" cy="28559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1656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 name="Picture 1" descr="https://static.wixstatic.com/media/6b19e9_327b474e5aa34c838b4fb00e4eb6d76d.jpg/v1/fill/w_207,h_121,al_c,q_80,usm_0.66_1.00_0.01/6b19e9_327b474e5aa34c838b4fb00e4eb6d76d.jpg">
            <a:extLst>
              <a:ext uri="{FF2B5EF4-FFF2-40B4-BE49-F238E27FC236}">
                <a16:creationId xmlns:a16="http://schemas.microsoft.com/office/drawing/2014/main" id="{E58E3D0E-2641-D945-9701-76B26B78DF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0467" y="3881000"/>
            <a:ext cx="4723534" cy="27611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p:txBody>
          <a:bodyPr/>
          <a:lstStyle/>
          <a:p>
            <a:r>
              <a:rPr lang="en-US" dirty="0"/>
              <a:t>Paul </a:t>
            </a:r>
            <a:r>
              <a:rPr lang="en-US" dirty="0" err="1"/>
              <a:t>Heidepriem</a:t>
            </a:r>
            <a:endParaRPr lang="en-US" dirty="0"/>
          </a:p>
        </p:txBody>
      </p:sp>
      <p:sp>
        <p:nvSpPr>
          <p:cNvPr id="3" name="Subtitle 2"/>
          <p:cNvSpPr>
            <a:spLocks noGrp="1"/>
          </p:cNvSpPr>
          <p:nvPr>
            <p:ph type="subTitle" idx="1"/>
          </p:nvPr>
        </p:nvSpPr>
        <p:spPr/>
        <p:txBody>
          <a:bodyPr/>
          <a:lstStyle/>
          <a:p>
            <a:r>
              <a:rPr lang="en-US" dirty="0" err="1"/>
              <a:t>SkillsUSA</a:t>
            </a:r>
            <a:endParaRPr lang="en-US" dirty="0"/>
          </a:p>
        </p:txBody>
      </p:sp>
    </p:spTree>
    <p:extLst>
      <p:ext uri="{BB962C8B-B14F-4D97-AF65-F5344CB8AC3E}">
        <p14:creationId xmlns:p14="http://schemas.microsoft.com/office/powerpoint/2010/main" val="898713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 name="Picture 1" descr="https://static.wixstatic.com/media/6b19e9_327b474e5aa34c838b4fb00e4eb6d76d.jpg/v1/fill/w_207,h_121,al_c,q_80,usm_0.66_1.00_0.01/6b19e9_327b474e5aa34c838b4fb00e4eb6d76d.jpg">
            <a:extLst>
              <a:ext uri="{FF2B5EF4-FFF2-40B4-BE49-F238E27FC236}">
                <a16:creationId xmlns:a16="http://schemas.microsoft.com/office/drawing/2014/main" id="{E58E3D0E-2641-D945-9701-76B26B78DF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0467" y="3881000"/>
            <a:ext cx="4723534" cy="27611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p:txBody>
          <a:bodyPr/>
          <a:lstStyle/>
          <a:p>
            <a:r>
              <a:rPr lang="en-US" dirty="0"/>
              <a:t>Peyton Holland</a:t>
            </a:r>
          </a:p>
        </p:txBody>
      </p:sp>
      <p:sp>
        <p:nvSpPr>
          <p:cNvPr id="3" name="Subtitle 2"/>
          <p:cNvSpPr>
            <a:spLocks noGrp="1"/>
          </p:cNvSpPr>
          <p:nvPr>
            <p:ph type="subTitle" idx="1"/>
          </p:nvPr>
        </p:nvSpPr>
        <p:spPr/>
        <p:txBody>
          <a:bodyPr/>
          <a:lstStyle/>
          <a:p>
            <a:r>
              <a:rPr lang="en-US" dirty="0" err="1"/>
              <a:t>SkillsUSA</a:t>
            </a:r>
            <a:endParaRPr lang="en-US" dirty="0"/>
          </a:p>
        </p:txBody>
      </p:sp>
    </p:spTree>
    <p:extLst>
      <p:ext uri="{BB962C8B-B14F-4D97-AF65-F5344CB8AC3E}">
        <p14:creationId xmlns:p14="http://schemas.microsoft.com/office/powerpoint/2010/main" val="205459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Betsy Bailey</a:t>
            </a:r>
          </a:p>
        </p:txBody>
      </p:sp>
      <p:sp>
        <p:nvSpPr>
          <p:cNvPr id="3" name="Subtitle 2"/>
          <p:cNvSpPr>
            <a:spLocks noGrp="1"/>
          </p:cNvSpPr>
          <p:nvPr>
            <p:ph type="subTitle" idx="1"/>
          </p:nvPr>
        </p:nvSpPr>
        <p:spPr/>
        <p:txBody>
          <a:bodyPr/>
          <a:lstStyle/>
          <a:p>
            <a:r>
              <a:rPr lang="en-US" dirty="0"/>
              <a:t>Carolinas AGC</a:t>
            </a:r>
          </a:p>
        </p:txBody>
      </p:sp>
      <p:pic>
        <p:nvPicPr>
          <p:cNvPr id="1026" name="Picture 2" descr="https://www.cagc.org/images/Logos/logo.pn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39568" y="5536762"/>
            <a:ext cx="3286125" cy="79057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86D4DE34-F50D-594D-8F33-5800E9B660A4}"/>
              </a:ext>
            </a:extLst>
          </p:cNvPr>
          <p:cNvPicPr>
            <a:picLocks noChangeAspect="1"/>
          </p:cNvPicPr>
          <p:nvPr/>
        </p:nvPicPr>
        <p:blipFill>
          <a:blip r:embed="rId5"/>
          <a:stretch>
            <a:fillRect/>
          </a:stretch>
        </p:blipFill>
        <p:spPr>
          <a:xfrm>
            <a:off x="9553277" y="3309500"/>
            <a:ext cx="1143000" cy="1143000"/>
          </a:xfrm>
          <a:prstGeom prst="rect">
            <a:avLst/>
          </a:prstGeom>
        </p:spPr>
      </p:pic>
    </p:spTree>
    <p:extLst>
      <p:ext uri="{BB962C8B-B14F-4D97-AF65-F5344CB8AC3E}">
        <p14:creationId xmlns:p14="http://schemas.microsoft.com/office/powerpoint/2010/main" val="807962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Bill </a:t>
            </a:r>
            <a:r>
              <a:rPr lang="en-US" dirty="0" err="1"/>
              <a:t>Stricker</a:t>
            </a:r>
            <a:endParaRPr lang="en-US" dirty="0"/>
          </a:p>
        </p:txBody>
      </p:sp>
      <p:sp>
        <p:nvSpPr>
          <p:cNvPr id="3" name="Subtitle 2"/>
          <p:cNvSpPr>
            <a:spLocks noGrp="1"/>
          </p:cNvSpPr>
          <p:nvPr>
            <p:ph type="subTitle" idx="1"/>
          </p:nvPr>
        </p:nvSpPr>
        <p:spPr/>
        <p:txBody>
          <a:bodyPr/>
          <a:lstStyle/>
          <a:p>
            <a:r>
              <a:rPr lang="en-US" dirty="0"/>
              <a:t>Carolinas AGC</a:t>
            </a:r>
          </a:p>
        </p:txBody>
      </p:sp>
      <p:pic>
        <p:nvPicPr>
          <p:cNvPr id="1026" name="Picture 2" descr="https://www.cagc.org/images/Logos/logo.pn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39568" y="5536762"/>
            <a:ext cx="3286125" cy="7905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6ADD8354-8647-3842-AAAC-619C425E1478}"/>
              </a:ext>
            </a:extLst>
          </p:cNvPr>
          <p:cNvPicPr>
            <a:picLocks noChangeAspect="1"/>
          </p:cNvPicPr>
          <p:nvPr/>
        </p:nvPicPr>
        <p:blipFill>
          <a:blip r:embed="rId5"/>
          <a:stretch>
            <a:fillRect/>
          </a:stretch>
        </p:blipFill>
        <p:spPr>
          <a:xfrm>
            <a:off x="9548789" y="3309500"/>
            <a:ext cx="1143000" cy="1143000"/>
          </a:xfrm>
          <a:prstGeom prst="rect">
            <a:avLst/>
          </a:prstGeom>
        </p:spPr>
      </p:pic>
    </p:spTree>
    <p:extLst>
      <p:ext uri="{BB962C8B-B14F-4D97-AF65-F5344CB8AC3E}">
        <p14:creationId xmlns:p14="http://schemas.microsoft.com/office/powerpoint/2010/main" val="2894058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Ed Dent</a:t>
            </a:r>
          </a:p>
        </p:txBody>
      </p:sp>
      <p:sp>
        <p:nvSpPr>
          <p:cNvPr id="3" name="Subtitle 2"/>
          <p:cNvSpPr>
            <a:spLocks noGrp="1"/>
          </p:cNvSpPr>
          <p:nvPr>
            <p:ph type="subTitle" idx="1"/>
          </p:nvPr>
        </p:nvSpPr>
        <p:spPr/>
        <p:txBody>
          <a:bodyPr/>
          <a:lstStyle/>
          <a:p>
            <a:r>
              <a:rPr lang="en-US" dirty="0"/>
              <a:t>Bladen Community College</a:t>
            </a:r>
          </a:p>
        </p:txBody>
      </p:sp>
    </p:spTree>
    <p:extLst>
      <p:ext uri="{BB962C8B-B14F-4D97-AF65-F5344CB8AC3E}">
        <p14:creationId xmlns:p14="http://schemas.microsoft.com/office/powerpoint/2010/main" val="1980878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Craig </a:t>
            </a:r>
            <a:r>
              <a:rPr lang="en-US" dirty="0" err="1"/>
              <a:t>Pendergraft</a:t>
            </a:r>
            <a:endParaRPr lang="en-US" dirty="0"/>
          </a:p>
        </p:txBody>
      </p:sp>
      <p:sp>
        <p:nvSpPr>
          <p:cNvPr id="3" name="Subtitle 2"/>
          <p:cNvSpPr>
            <a:spLocks noGrp="1"/>
          </p:cNvSpPr>
          <p:nvPr>
            <p:ph type="subTitle" idx="1"/>
          </p:nvPr>
        </p:nvSpPr>
        <p:spPr/>
        <p:txBody>
          <a:bodyPr/>
          <a:lstStyle/>
          <a:p>
            <a:r>
              <a:rPr lang="en-US" dirty="0"/>
              <a:t>NCDPI Construction Curriculum Coordinator </a:t>
            </a:r>
          </a:p>
        </p:txBody>
      </p:sp>
      <p:pic>
        <p:nvPicPr>
          <p:cNvPr id="5" name="Picture 4">
            <a:extLst>
              <a:ext uri="{FF2B5EF4-FFF2-40B4-BE49-F238E27FC236}">
                <a16:creationId xmlns:a16="http://schemas.microsoft.com/office/drawing/2014/main" id="{1B03A3F4-FEE2-EF47-A761-2244921A9E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1038" y="5536762"/>
            <a:ext cx="6883186" cy="849562"/>
          </a:xfrm>
          <a:prstGeom prst="rect">
            <a:avLst/>
          </a:prstGeom>
        </p:spPr>
      </p:pic>
    </p:spTree>
    <p:extLst>
      <p:ext uri="{BB962C8B-B14F-4D97-AF65-F5344CB8AC3E}">
        <p14:creationId xmlns:p14="http://schemas.microsoft.com/office/powerpoint/2010/main" val="482772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400" y="0"/>
            <a:ext cx="8322220" cy="6858000"/>
          </a:xfrm>
          <a:prstGeom prst="rect">
            <a:avLst/>
          </a:prstGeom>
        </p:spPr>
      </p:pic>
    </p:spTree>
    <p:extLst>
      <p:ext uri="{BB962C8B-B14F-4D97-AF65-F5344CB8AC3E}">
        <p14:creationId xmlns:p14="http://schemas.microsoft.com/office/powerpoint/2010/main" val="1963195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Wil van der </a:t>
            </a:r>
            <a:r>
              <a:rPr lang="en-US" dirty="0" err="1"/>
              <a:t>Meulen</a:t>
            </a:r>
            <a:endParaRPr lang="en-US" dirty="0"/>
          </a:p>
        </p:txBody>
      </p:sp>
      <p:sp>
        <p:nvSpPr>
          <p:cNvPr id="3" name="Subtitle 2"/>
          <p:cNvSpPr>
            <a:spLocks noGrp="1"/>
          </p:cNvSpPr>
          <p:nvPr>
            <p:ph type="subTitle" idx="1"/>
          </p:nvPr>
        </p:nvSpPr>
        <p:spPr/>
        <p:txBody>
          <a:bodyPr/>
          <a:lstStyle/>
          <a:p>
            <a:r>
              <a:rPr lang="en-US" dirty="0"/>
              <a:t>Nash CC</a:t>
            </a:r>
          </a:p>
        </p:txBody>
      </p:sp>
    </p:spTree>
    <p:extLst>
      <p:ext uri="{BB962C8B-B14F-4D97-AF65-F5344CB8AC3E}">
        <p14:creationId xmlns:p14="http://schemas.microsoft.com/office/powerpoint/2010/main" val="1883813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xx</a:t>
            </a:r>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834258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xx</a:t>
            </a:r>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686323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Frank Scuiletti</a:t>
            </a:r>
            <a:endParaRPr lang="en-US" dirty="0"/>
          </a:p>
        </p:txBody>
      </p:sp>
      <p:sp>
        <p:nvSpPr>
          <p:cNvPr id="3" name="Subtitle 2"/>
          <p:cNvSpPr>
            <a:spLocks noGrp="1"/>
          </p:cNvSpPr>
          <p:nvPr>
            <p:ph type="subTitle" idx="1"/>
          </p:nvPr>
        </p:nvSpPr>
        <p:spPr/>
        <p:txBody>
          <a:bodyPr>
            <a:normAutofit fontScale="77500" lnSpcReduction="20000"/>
          </a:bodyPr>
          <a:lstStyle/>
          <a:p>
            <a:r>
              <a:rPr lang="en-US" dirty="0"/>
              <a:t>Program Coordinator: Construction, Engineering, Industrial, Transport, Criminal Justice, Fire Protection, &amp; Work-Based Learning</a:t>
            </a:r>
            <a:br>
              <a:rPr lang="en-US" dirty="0"/>
            </a:br>
            <a:r>
              <a:rPr lang="en-US" dirty="0"/>
              <a:t>NCCCS</a:t>
            </a:r>
          </a:p>
        </p:txBody>
      </p:sp>
    </p:spTree>
    <p:extLst>
      <p:ext uri="{BB962C8B-B14F-4D97-AF65-F5344CB8AC3E}">
        <p14:creationId xmlns:p14="http://schemas.microsoft.com/office/powerpoint/2010/main" val="559783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399" y="2998600"/>
            <a:ext cx="7336465" cy="1428500"/>
          </a:xfrm>
        </p:spPr>
        <p:txBody>
          <a:bodyPr>
            <a:normAutofit fontScale="90000"/>
          </a:bodyPr>
          <a:lstStyle/>
          <a:p>
            <a:r>
              <a:rPr lang="en-US" dirty="0"/>
              <a:t>Michael Mitchell</a:t>
            </a:r>
            <a:br>
              <a:rPr lang="en-US" dirty="0"/>
            </a:br>
            <a:r>
              <a:rPr lang="en-US" dirty="0"/>
              <a:t>Hunter Macfarlane</a:t>
            </a:r>
            <a:br>
              <a:rPr lang="en-US" dirty="0"/>
            </a:br>
            <a:r>
              <a:rPr lang="en-US" dirty="0"/>
              <a:t>Megan Lewis</a:t>
            </a:r>
          </a:p>
        </p:txBody>
      </p:sp>
      <p:sp>
        <p:nvSpPr>
          <p:cNvPr id="3" name="Subtitle 2"/>
          <p:cNvSpPr>
            <a:spLocks noGrp="1"/>
          </p:cNvSpPr>
          <p:nvPr>
            <p:ph type="subTitle" idx="1"/>
          </p:nvPr>
        </p:nvSpPr>
        <p:spPr>
          <a:xfrm>
            <a:off x="914399" y="4427100"/>
            <a:ext cx="7336465" cy="1655762"/>
          </a:xfrm>
        </p:spPr>
        <p:txBody>
          <a:bodyPr/>
          <a:lstStyle/>
          <a:p>
            <a:r>
              <a:rPr lang="en-US" dirty="0"/>
              <a:t>Lowe's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89299" y="5239869"/>
            <a:ext cx="2662131" cy="1231462"/>
          </a:xfrm>
          <a:prstGeom prst="rect">
            <a:avLst/>
          </a:prstGeom>
        </p:spPr>
      </p:pic>
    </p:spTree>
    <p:extLst>
      <p:ext uri="{BB962C8B-B14F-4D97-AF65-F5344CB8AC3E}">
        <p14:creationId xmlns:p14="http://schemas.microsoft.com/office/powerpoint/2010/main" val="32230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Ellis Powell</a:t>
            </a:r>
          </a:p>
        </p:txBody>
      </p:sp>
      <p:sp>
        <p:nvSpPr>
          <p:cNvPr id="3" name="Subtitle 2"/>
          <p:cNvSpPr>
            <a:spLocks noGrp="1"/>
          </p:cNvSpPr>
          <p:nvPr>
            <p:ph type="subTitle" idx="1"/>
          </p:nvPr>
        </p:nvSpPr>
        <p:spPr/>
        <p:txBody>
          <a:bodyPr/>
          <a:lstStyle/>
          <a:p>
            <a:r>
              <a:rPr lang="en-US" dirty="0"/>
              <a:t>Carolina Asphalt Pavement Association, Inc.</a:t>
            </a:r>
          </a:p>
        </p:txBody>
      </p:sp>
      <p:pic>
        <p:nvPicPr>
          <p:cNvPr id="2050" name="Picture 2" descr="arolina Asphalt Pavement Association. Click logo for home pag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97600" y="4861538"/>
            <a:ext cx="1778000" cy="1682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2939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Amy Schroeder</a:t>
            </a:r>
          </a:p>
        </p:txBody>
      </p:sp>
      <p:sp>
        <p:nvSpPr>
          <p:cNvPr id="3" name="Subtitle 2"/>
          <p:cNvSpPr>
            <a:spLocks noGrp="1"/>
          </p:cNvSpPr>
          <p:nvPr>
            <p:ph type="subTitle" idx="1"/>
          </p:nvPr>
        </p:nvSpPr>
        <p:spPr/>
        <p:txBody>
          <a:bodyPr/>
          <a:lstStyle/>
          <a:p>
            <a:r>
              <a:rPr lang="en-US" dirty="0"/>
              <a:t>NCDPI Career Development Coordinator </a:t>
            </a:r>
          </a:p>
        </p:txBody>
      </p:sp>
      <p:pic>
        <p:nvPicPr>
          <p:cNvPr id="4" name="Picture 3">
            <a:extLst>
              <a:ext uri="{FF2B5EF4-FFF2-40B4-BE49-F238E27FC236}">
                <a16:creationId xmlns:a16="http://schemas.microsoft.com/office/drawing/2014/main" id="{BF712781-E59E-D746-8625-8853C9C868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1038" y="5536762"/>
            <a:ext cx="6883186" cy="849562"/>
          </a:xfrm>
          <a:prstGeom prst="rect">
            <a:avLst/>
          </a:prstGeom>
        </p:spPr>
      </p:pic>
    </p:spTree>
    <p:extLst>
      <p:ext uri="{BB962C8B-B14F-4D97-AF65-F5344CB8AC3E}">
        <p14:creationId xmlns:p14="http://schemas.microsoft.com/office/powerpoint/2010/main" val="1344953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Cheryl Cox</a:t>
            </a:r>
          </a:p>
        </p:txBody>
      </p:sp>
      <p:sp>
        <p:nvSpPr>
          <p:cNvPr id="3" name="Subtitle 2"/>
          <p:cNvSpPr>
            <a:spLocks noGrp="1"/>
          </p:cNvSpPr>
          <p:nvPr>
            <p:ph type="subTitle" idx="1"/>
          </p:nvPr>
        </p:nvSpPr>
        <p:spPr/>
        <p:txBody>
          <a:bodyPr/>
          <a:lstStyle/>
          <a:p>
            <a:r>
              <a:rPr lang="en-US" dirty="0"/>
              <a:t>NCDPI Work-Based Learning</a:t>
            </a:r>
          </a:p>
        </p:txBody>
      </p:sp>
      <p:pic>
        <p:nvPicPr>
          <p:cNvPr id="4" name="Picture 3">
            <a:extLst>
              <a:ext uri="{FF2B5EF4-FFF2-40B4-BE49-F238E27FC236}">
                <a16:creationId xmlns:a16="http://schemas.microsoft.com/office/drawing/2014/main" id="{BF712781-E59E-D746-8625-8853C9C868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1038" y="5536762"/>
            <a:ext cx="6883186" cy="849562"/>
          </a:xfrm>
          <a:prstGeom prst="rect">
            <a:avLst/>
          </a:prstGeom>
        </p:spPr>
      </p:pic>
    </p:spTree>
    <p:extLst>
      <p:ext uri="{BB962C8B-B14F-4D97-AF65-F5344CB8AC3E}">
        <p14:creationId xmlns:p14="http://schemas.microsoft.com/office/powerpoint/2010/main" val="1674365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Marianne Herring</a:t>
            </a:r>
          </a:p>
        </p:txBody>
      </p:sp>
      <p:sp>
        <p:nvSpPr>
          <p:cNvPr id="3" name="Subtitle 2"/>
          <p:cNvSpPr>
            <a:spLocks noGrp="1"/>
          </p:cNvSpPr>
          <p:nvPr>
            <p:ph type="subTitle" idx="1"/>
          </p:nvPr>
        </p:nvSpPr>
        <p:spPr/>
        <p:txBody>
          <a:bodyPr/>
          <a:lstStyle/>
          <a:p>
            <a:r>
              <a:rPr lang="en-US" dirty="0"/>
              <a:t>Coastal Carolina CC</a:t>
            </a:r>
          </a:p>
        </p:txBody>
      </p:sp>
    </p:spTree>
    <p:extLst>
      <p:ext uri="{BB962C8B-B14F-4D97-AF65-F5344CB8AC3E}">
        <p14:creationId xmlns:p14="http://schemas.microsoft.com/office/powerpoint/2010/main" val="1363296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0" dirty="0" err="1"/>
              <a:t>Rodessa</a:t>
            </a:r>
            <a:r>
              <a:rPr lang="en-US" b="0" dirty="0"/>
              <a:t> Mitchell</a:t>
            </a:r>
            <a:endParaRPr lang="en-US" dirty="0"/>
          </a:p>
        </p:txBody>
      </p:sp>
      <p:sp>
        <p:nvSpPr>
          <p:cNvPr id="3" name="Subtitle 2"/>
          <p:cNvSpPr>
            <a:spLocks noGrp="1"/>
          </p:cNvSpPr>
          <p:nvPr>
            <p:ph type="subTitle" idx="1"/>
          </p:nvPr>
        </p:nvSpPr>
        <p:spPr/>
        <p:txBody>
          <a:bodyPr/>
          <a:lstStyle/>
          <a:p>
            <a:r>
              <a:rPr lang="en-US" dirty="0"/>
              <a:t>Winston-Salem </a:t>
            </a:r>
          </a:p>
          <a:p>
            <a:r>
              <a:rPr lang="en-US" dirty="0"/>
              <a:t>Chamber of Commerce</a:t>
            </a:r>
          </a:p>
        </p:txBody>
      </p:sp>
    </p:spTree>
    <p:extLst>
      <p:ext uri="{BB962C8B-B14F-4D97-AF65-F5344CB8AC3E}">
        <p14:creationId xmlns:p14="http://schemas.microsoft.com/office/powerpoint/2010/main" val="1931681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8650" y="1659604"/>
            <a:ext cx="11106150" cy="5299996"/>
          </a:xfrm>
        </p:spPr>
        <p:txBody>
          <a:bodyPr>
            <a:noAutofit/>
          </a:bodyPr>
          <a:lstStyle/>
          <a:p>
            <a:pPr marL="0" indent="0">
              <a:buNone/>
              <a:tabLst>
                <a:tab pos="685800" algn="r"/>
                <a:tab pos="850900" algn="l"/>
              </a:tabLst>
            </a:pPr>
            <a:r>
              <a:rPr lang="en-US" sz="2000" dirty="0"/>
              <a:t>	4,990	Construction Laborers</a:t>
            </a:r>
          </a:p>
          <a:p>
            <a:pPr marL="0" indent="0">
              <a:buNone/>
              <a:tabLst>
                <a:tab pos="685800" algn="r"/>
                <a:tab pos="850900" algn="l"/>
              </a:tabLst>
            </a:pPr>
            <a:r>
              <a:rPr lang="en-US" sz="2000" dirty="0"/>
              <a:t>	4,470	First-Line Supervisors of Construction Trades and Extraction Workers</a:t>
            </a:r>
          </a:p>
          <a:p>
            <a:pPr marL="0" indent="0">
              <a:buNone/>
              <a:tabLst>
                <a:tab pos="685800" algn="r"/>
                <a:tab pos="850900" algn="l"/>
              </a:tabLst>
            </a:pPr>
            <a:r>
              <a:rPr lang="en-US" sz="2000" dirty="0"/>
              <a:t>	4,410	Carpenters</a:t>
            </a:r>
          </a:p>
          <a:p>
            <a:pPr marL="0" indent="0">
              <a:buNone/>
              <a:tabLst>
                <a:tab pos="685800" algn="r"/>
                <a:tab pos="850900" algn="l"/>
              </a:tabLst>
            </a:pPr>
            <a:r>
              <a:rPr lang="en-US" sz="2000" dirty="0"/>
              <a:t>	2,480	Electricians</a:t>
            </a:r>
          </a:p>
          <a:p>
            <a:pPr marL="0" indent="0">
              <a:buNone/>
              <a:tabLst>
                <a:tab pos="685800" algn="r"/>
                <a:tab pos="850900" algn="l"/>
              </a:tabLst>
            </a:pPr>
            <a:r>
              <a:rPr lang="en-US" sz="2000" dirty="0"/>
              <a:t>	1,970	Heating, Air Conditioning, and Refrigeration Mechanics and Installers</a:t>
            </a:r>
          </a:p>
          <a:p>
            <a:pPr marL="0" indent="0">
              <a:buNone/>
              <a:tabLst>
                <a:tab pos="685800" algn="r"/>
                <a:tab pos="850900" algn="l"/>
              </a:tabLst>
            </a:pPr>
            <a:r>
              <a:rPr lang="en-US" sz="2000" dirty="0"/>
              <a:t>	1,550	Electrical Power-Line Installers and Repairers</a:t>
            </a:r>
          </a:p>
          <a:p>
            <a:pPr marL="0" indent="0">
              <a:buNone/>
              <a:tabLst>
                <a:tab pos="685800" algn="r"/>
                <a:tab pos="850900" algn="l"/>
              </a:tabLst>
            </a:pPr>
            <a:r>
              <a:rPr lang="en-US" sz="2000" dirty="0"/>
              <a:t>	1,520	Construction Managers</a:t>
            </a:r>
          </a:p>
          <a:p>
            <a:pPr marL="0" indent="0">
              <a:buNone/>
              <a:tabLst>
                <a:tab pos="685800" algn="r"/>
                <a:tab pos="850900" algn="l"/>
              </a:tabLst>
            </a:pPr>
            <a:r>
              <a:rPr lang="en-US" sz="2000" dirty="0"/>
              <a:t>	1,470	Operating Engineers and Other Construction Equipment Operators</a:t>
            </a:r>
          </a:p>
          <a:p>
            <a:pPr marL="0" indent="0">
              <a:buNone/>
              <a:tabLst>
                <a:tab pos="685800" algn="r"/>
                <a:tab pos="850900" algn="l"/>
              </a:tabLst>
            </a:pPr>
            <a:r>
              <a:rPr lang="en-US" sz="2000" dirty="0"/>
              <a:t>	1,360	Painters, Construction and Maintenance</a:t>
            </a:r>
          </a:p>
          <a:p>
            <a:pPr marL="0" indent="0">
              <a:buNone/>
              <a:tabLst>
                <a:tab pos="685800" algn="r"/>
                <a:tab pos="850900" algn="l"/>
              </a:tabLst>
            </a:pPr>
            <a:r>
              <a:rPr lang="en-US" sz="2000" dirty="0"/>
              <a:t>	1,330	Plumbers, Pipefitters, and Steamfitters</a:t>
            </a:r>
          </a:p>
          <a:p>
            <a:pPr marL="0" indent="0">
              <a:buNone/>
              <a:tabLst>
                <a:tab pos="685800" algn="r"/>
                <a:tab pos="850900" algn="l"/>
              </a:tabLst>
            </a:pPr>
            <a:r>
              <a:rPr lang="en-US" sz="2000" dirty="0"/>
              <a:t>	1,120	Cement Masons and Concrete Finishers</a:t>
            </a:r>
          </a:p>
          <a:p>
            <a:pPr marL="0" indent="0">
              <a:buNone/>
              <a:tabLst>
                <a:tab pos="685800" algn="r"/>
                <a:tab pos="850900" algn="l"/>
              </a:tabLst>
            </a:pPr>
            <a:r>
              <a:rPr lang="en-US" sz="2000" dirty="0"/>
              <a:t>	920	</a:t>
            </a:r>
            <a:r>
              <a:rPr lang="en-US" sz="2000" dirty="0" err="1"/>
              <a:t>Brickmasons</a:t>
            </a:r>
            <a:r>
              <a:rPr lang="en-US" sz="2000" dirty="0"/>
              <a:t> and </a:t>
            </a:r>
            <a:r>
              <a:rPr lang="en-US" sz="2000" dirty="0" err="1"/>
              <a:t>Blockmasons</a:t>
            </a:r>
            <a:endParaRPr lang="en-US" sz="2000" dirty="0"/>
          </a:p>
          <a:p>
            <a:pPr marL="0" indent="0">
              <a:buNone/>
              <a:tabLst>
                <a:tab pos="685800" algn="r"/>
                <a:tab pos="850900" algn="l"/>
              </a:tabLst>
            </a:pPr>
            <a:r>
              <a:rPr lang="en-US" sz="2000" dirty="0"/>
              <a:t>	880	Helpers--Electricians</a:t>
            </a:r>
          </a:p>
          <a:p>
            <a:pPr marL="0" indent="0">
              <a:buNone/>
              <a:tabLst>
                <a:tab pos="685800" algn="r"/>
                <a:tab pos="850900" algn="l"/>
              </a:tabLst>
            </a:pPr>
            <a:r>
              <a:rPr lang="en-US" sz="2000" dirty="0"/>
              <a:t>	710	Roofers</a:t>
            </a:r>
          </a:p>
          <a:p>
            <a:pPr marL="0" indent="0">
              <a:buNone/>
              <a:tabLst>
                <a:tab pos="685800" algn="r"/>
                <a:tab pos="850900" algn="l"/>
              </a:tabLst>
            </a:pPr>
            <a:r>
              <a:rPr lang="en-US" sz="2000" dirty="0"/>
              <a:t>	570	Construction and Related Workers, all other</a:t>
            </a:r>
          </a:p>
          <a:p>
            <a:pPr marL="0" indent="0">
              <a:buNone/>
              <a:tabLst>
                <a:tab pos="685800" algn="r"/>
                <a:tab pos="850900" algn="l"/>
              </a:tabLst>
            </a:pPr>
            <a:r>
              <a:rPr lang="en-US" sz="2000" dirty="0"/>
              <a:t>	520	Helpers--</a:t>
            </a:r>
            <a:r>
              <a:rPr lang="en-US" sz="2000" dirty="0" err="1"/>
              <a:t>Brickmasons</a:t>
            </a:r>
            <a:r>
              <a:rPr lang="en-US" sz="2000" dirty="0"/>
              <a:t>, </a:t>
            </a:r>
            <a:r>
              <a:rPr lang="en-US" sz="2000" dirty="0" err="1"/>
              <a:t>Blockmasons</a:t>
            </a:r>
            <a:r>
              <a:rPr lang="en-US" sz="2000" dirty="0"/>
              <a:t>, Stonemasons, and Tile and Marble Setters</a:t>
            </a:r>
          </a:p>
          <a:p>
            <a:pPr marL="0" indent="0">
              <a:buNone/>
              <a:tabLst>
                <a:tab pos="685800" algn="r"/>
                <a:tab pos="850900" algn="l"/>
              </a:tabLst>
            </a:pPr>
            <a:r>
              <a:rPr lang="en-US" sz="2000" dirty="0"/>
              <a:t>	470	Construction and Building Inspectors</a:t>
            </a:r>
          </a:p>
          <a:p>
            <a:pPr marL="0" indent="0">
              <a:buNone/>
              <a:tabLst>
                <a:tab pos="685800" algn="r"/>
                <a:tab pos="850900" algn="l"/>
              </a:tabLst>
            </a:pPr>
            <a:r>
              <a:rPr lang="en-US" sz="2000" dirty="0"/>
              <a:t>	440	Helpers--</a:t>
            </a:r>
            <a:r>
              <a:rPr lang="en-US" sz="2000" dirty="0" err="1"/>
              <a:t>Pipelayers</a:t>
            </a:r>
            <a:r>
              <a:rPr lang="en-US" sz="2000" dirty="0"/>
              <a:t>, Plumbers, Pipefitters, and Steamfitters</a:t>
            </a:r>
          </a:p>
          <a:p>
            <a:pPr marL="0" indent="0">
              <a:buNone/>
              <a:tabLst>
                <a:tab pos="685800" algn="r"/>
                <a:tab pos="850900" algn="l"/>
              </a:tabLst>
            </a:pPr>
            <a:r>
              <a:rPr lang="en-US" sz="2000" dirty="0"/>
              <a:t>	420	Drywall and Ceiling Tile Installers</a:t>
            </a:r>
          </a:p>
          <a:p>
            <a:pPr marL="0" indent="0">
              <a:buNone/>
              <a:tabLst>
                <a:tab pos="685800" algn="r"/>
                <a:tab pos="850900" algn="l"/>
              </a:tabLst>
            </a:pPr>
            <a:r>
              <a:rPr lang="en-US" sz="2000" dirty="0"/>
              <a:t>	390	</a:t>
            </a:r>
            <a:r>
              <a:rPr lang="en-US" sz="2000" dirty="0" err="1"/>
              <a:t>Pipelayers</a:t>
            </a:r>
            <a:endParaRPr lang="en-US" sz="2000" dirty="0"/>
          </a:p>
          <a:p>
            <a:pPr marL="0" indent="0">
              <a:buNone/>
              <a:tabLst>
                <a:tab pos="685800" algn="r"/>
                <a:tab pos="850900" algn="l"/>
              </a:tabLst>
            </a:pPr>
            <a:r>
              <a:rPr lang="en-US" sz="2000" dirty="0"/>
              <a:t>	380	Sheet Metal Workers</a:t>
            </a:r>
          </a:p>
          <a:p>
            <a:pPr marL="0" indent="0">
              <a:buNone/>
              <a:tabLst>
                <a:tab pos="685800" algn="r"/>
                <a:tab pos="850900" algn="l"/>
              </a:tabLst>
            </a:pPr>
            <a:r>
              <a:rPr lang="en-US" sz="2000" dirty="0"/>
              <a:t>	370	Helpers--Carpenters</a:t>
            </a:r>
          </a:p>
          <a:p>
            <a:pPr marL="0" indent="0">
              <a:buNone/>
              <a:tabLst>
                <a:tab pos="685800" algn="r"/>
                <a:tab pos="850900" algn="l"/>
              </a:tabLst>
            </a:pPr>
            <a:r>
              <a:rPr lang="en-US" sz="2000" dirty="0"/>
              <a:t>	340	Paving, Surfacing, and Tamping Equipment Operators</a:t>
            </a:r>
          </a:p>
          <a:p>
            <a:pPr marL="0" indent="0">
              <a:buNone/>
              <a:tabLst>
                <a:tab pos="685800" algn="r"/>
                <a:tab pos="850900" algn="l"/>
              </a:tabLst>
            </a:pPr>
            <a:r>
              <a:rPr lang="en-US" sz="2000" dirty="0"/>
              <a:t>	330	Security and Fire Alarm Systems Installers</a:t>
            </a:r>
          </a:p>
          <a:p>
            <a:pPr marL="0" indent="0">
              <a:buNone/>
              <a:tabLst>
                <a:tab pos="685800" algn="r"/>
                <a:tab pos="850900" algn="l"/>
              </a:tabLst>
            </a:pPr>
            <a:r>
              <a:rPr lang="en-US" sz="2000" dirty="0"/>
              <a:t>	310	Architects, Except Landscape and Naval</a:t>
            </a:r>
          </a:p>
          <a:p>
            <a:pPr marL="0" indent="0">
              <a:buNone/>
              <a:tabLst>
                <a:tab pos="685800" algn="r"/>
                <a:tab pos="850900" algn="l"/>
              </a:tabLst>
            </a:pPr>
            <a:r>
              <a:rPr lang="en-US" sz="2000" dirty="0"/>
              <a:t>	300	Insulation Workers, Floor, Ceiling, and Wall</a:t>
            </a:r>
          </a:p>
          <a:p>
            <a:pPr marL="0" indent="0">
              <a:buNone/>
              <a:tabLst>
                <a:tab pos="685800" algn="r"/>
                <a:tab pos="850900" algn="l"/>
              </a:tabLst>
            </a:pPr>
            <a:r>
              <a:rPr lang="en-US" sz="2000" dirty="0"/>
              <a:t>	220	Excavating and Loading Machine and Dragline Operators</a:t>
            </a:r>
          </a:p>
          <a:p>
            <a:pPr marL="0" indent="0">
              <a:buNone/>
              <a:tabLst>
                <a:tab pos="685800" algn="r"/>
                <a:tab pos="850900" algn="l"/>
              </a:tabLst>
            </a:pPr>
            <a:r>
              <a:rPr lang="en-US" sz="2000" dirty="0"/>
              <a:t>	170	Helpers, Construction Trades, all other</a:t>
            </a:r>
          </a:p>
          <a:p>
            <a:pPr marL="0" indent="0">
              <a:buNone/>
              <a:tabLst>
                <a:tab pos="685800" algn="r"/>
                <a:tab pos="850900" algn="l"/>
              </a:tabLst>
            </a:pPr>
            <a:r>
              <a:rPr lang="en-US" sz="2000" dirty="0"/>
              <a:t>	170	Septic Tank Servicers and Sewer Pipe Cleaners</a:t>
            </a:r>
          </a:p>
          <a:p>
            <a:pPr marL="0" indent="0">
              <a:buNone/>
              <a:tabLst>
                <a:tab pos="685800" algn="r"/>
                <a:tab pos="850900" algn="l"/>
              </a:tabLst>
            </a:pPr>
            <a:r>
              <a:rPr lang="en-US" sz="2000" dirty="0"/>
              <a:t>	160	Floor Sanders and Finishers</a:t>
            </a:r>
          </a:p>
          <a:p>
            <a:pPr marL="0" indent="0">
              <a:buNone/>
              <a:tabLst>
                <a:tab pos="685800" algn="r"/>
                <a:tab pos="850900" algn="l"/>
              </a:tabLst>
            </a:pPr>
            <a:r>
              <a:rPr lang="en-US" sz="2000" dirty="0"/>
              <a:t>	160	Hazardous Materials Removal Workers</a:t>
            </a:r>
          </a:p>
          <a:p>
            <a:pPr marL="0" indent="0">
              <a:buNone/>
              <a:tabLst>
                <a:tab pos="685800" algn="r"/>
                <a:tab pos="850900" algn="l"/>
              </a:tabLst>
            </a:pPr>
            <a:r>
              <a:rPr lang="en-US" sz="2000" dirty="0"/>
              <a:t>	150	Structural Iron and Steel Workers</a:t>
            </a:r>
          </a:p>
          <a:p>
            <a:pPr marL="0" indent="0">
              <a:buNone/>
              <a:tabLst>
                <a:tab pos="685800" algn="r"/>
                <a:tab pos="850900" algn="l"/>
              </a:tabLst>
            </a:pPr>
            <a:r>
              <a:rPr lang="en-US" sz="2000" dirty="0"/>
              <a:t>	140	Structural Metal Fabricators and Fitters</a:t>
            </a:r>
          </a:p>
          <a:p>
            <a:pPr marL="0" indent="0">
              <a:buNone/>
              <a:tabLst>
                <a:tab pos="685800" algn="r"/>
                <a:tab pos="850900" algn="l"/>
              </a:tabLst>
            </a:pPr>
            <a:r>
              <a:rPr lang="en-US" sz="2000" dirty="0"/>
              <a:t>	130	Tile and Marble Setters</a:t>
            </a:r>
          </a:p>
          <a:p>
            <a:pPr marL="0" indent="0">
              <a:buNone/>
              <a:tabLst>
                <a:tab pos="685800" algn="r"/>
                <a:tab pos="850900" algn="l"/>
              </a:tabLst>
            </a:pPr>
            <a:r>
              <a:rPr lang="en-US" sz="2000" dirty="0"/>
              <a:t>	120	Helpers--Roofers</a:t>
            </a:r>
          </a:p>
          <a:p>
            <a:pPr marL="0" indent="0">
              <a:buNone/>
              <a:tabLst>
                <a:tab pos="685800" algn="r"/>
                <a:tab pos="850900" algn="l"/>
              </a:tabLst>
            </a:pPr>
            <a:r>
              <a:rPr lang="en-US" sz="2000" dirty="0"/>
              <a:t>	110	Floor Layers, Except Carpet, Wood, and Hard Tiles</a:t>
            </a:r>
          </a:p>
          <a:p>
            <a:pPr marL="0" indent="0">
              <a:buNone/>
              <a:tabLst>
                <a:tab pos="685800" algn="r"/>
                <a:tab pos="850900" algn="l"/>
              </a:tabLst>
            </a:pPr>
            <a:r>
              <a:rPr lang="en-US" sz="2000" dirty="0"/>
              <a:t>	110	Glaziers</a:t>
            </a:r>
          </a:p>
          <a:p>
            <a:pPr marL="0" indent="0">
              <a:buNone/>
              <a:tabLst>
                <a:tab pos="685800" algn="r"/>
                <a:tab pos="850900" algn="l"/>
              </a:tabLst>
            </a:pPr>
            <a:r>
              <a:rPr lang="en-US" sz="2000" dirty="0"/>
              <a:t>	80	Fence Erectors</a:t>
            </a:r>
          </a:p>
          <a:p>
            <a:pPr marL="0" indent="0">
              <a:buNone/>
              <a:tabLst>
                <a:tab pos="685800" algn="r"/>
                <a:tab pos="850900" algn="l"/>
              </a:tabLst>
            </a:pPr>
            <a:r>
              <a:rPr lang="en-US" sz="2000" dirty="0"/>
              <a:t>	80	Earth Drillers, Except Oil and Gas</a:t>
            </a:r>
          </a:p>
          <a:p>
            <a:pPr marL="0" indent="0">
              <a:buNone/>
              <a:tabLst>
                <a:tab pos="685800" algn="r"/>
                <a:tab pos="850900" algn="l"/>
              </a:tabLst>
            </a:pPr>
            <a:r>
              <a:rPr lang="en-US" sz="2000" dirty="0"/>
              <a:t>	80	Mechanical Door Repairers</a:t>
            </a:r>
          </a:p>
          <a:p>
            <a:pPr marL="0" indent="0">
              <a:buNone/>
              <a:tabLst>
                <a:tab pos="685800" algn="r"/>
                <a:tab pos="850900" algn="l"/>
              </a:tabLst>
            </a:pPr>
            <a:r>
              <a:rPr lang="en-US" sz="2000" dirty="0"/>
              <a:t>	70	Helpers--Painters, Paperhangers, Plasterers, and Stucco Masons</a:t>
            </a:r>
          </a:p>
          <a:p>
            <a:pPr marL="0" indent="0">
              <a:buNone/>
              <a:tabLst>
                <a:tab pos="685800" algn="r"/>
                <a:tab pos="850900" algn="l"/>
              </a:tabLst>
            </a:pPr>
            <a:r>
              <a:rPr lang="en-US" sz="2000" dirty="0"/>
              <a:t>	60	Landscape Architects</a:t>
            </a:r>
          </a:p>
          <a:p>
            <a:pPr marL="0" indent="0">
              <a:buNone/>
              <a:tabLst>
                <a:tab pos="685800" algn="r"/>
                <a:tab pos="850900" algn="l"/>
              </a:tabLst>
            </a:pPr>
            <a:r>
              <a:rPr lang="en-US" sz="2000" dirty="0"/>
              <a:t>	40	Building Cleaning Workers, all other</a:t>
            </a:r>
          </a:p>
          <a:p>
            <a:pPr marL="0" indent="0">
              <a:buNone/>
              <a:tabLst>
                <a:tab pos="685800" algn="r"/>
                <a:tab pos="850900" algn="l"/>
              </a:tabLst>
            </a:pPr>
            <a:r>
              <a:rPr lang="en-US" sz="2000" dirty="0"/>
              <a:t>	40	Carpet Installers</a:t>
            </a:r>
          </a:p>
          <a:p>
            <a:pPr marL="0" indent="0">
              <a:buNone/>
              <a:tabLst>
                <a:tab pos="685800" algn="r"/>
                <a:tab pos="850900" algn="l"/>
              </a:tabLst>
            </a:pPr>
            <a:r>
              <a:rPr lang="en-US" sz="2000" dirty="0"/>
              <a:t>	40	Riggers</a:t>
            </a:r>
          </a:p>
          <a:p>
            <a:pPr marL="0" indent="0">
              <a:buNone/>
              <a:tabLst>
                <a:tab pos="685800" algn="r"/>
                <a:tab pos="850900" algn="l"/>
              </a:tabLst>
            </a:pPr>
            <a:r>
              <a:rPr lang="en-US" sz="2000" dirty="0"/>
              <a:t>	30	Plasterers and Stucco Masons</a:t>
            </a:r>
          </a:p>
          <a:p>
            <a:pPr marL="0" indent="0">
              <a:buNone/>
              <a:tabLst>
                <a:tab pos="685800" algn="r"/>
                <a:tab pos="850900" algn="l"/>
              </a:tabLst>
            </a:pPr>
            <a:r>
              <a:rPr lang="en-US" sz="2000" dirty="0"/>
              <a:t>	20	Control and Valve Installers and Repairers, Except Mechanical Door</a:t>
            </a:r>
          </a:p>
          <a:p>
            <a:pPr marL="0" indent="0">
              <a:buNone/>
              <a:tabLst>
                <a:tab pos="685800" algn="r"/>
                <a:tab pos="850900" algn="l"/>
              </a:tabLst>
            </a:pPr>
            <a:r>
              <a:rPr lang="en-US" sz="2000" dirty="0"/>
              <a:t>	10	Stationary Engineers and Boiler Operators</a:t>
            </a:r>
          </a:p>
          <a:p>
            <a:pPr marL="0" indent="0">
              <a:buNone/>
              <a:tabLst>
                <a:tab pos="685800" algn="r"/>
                <a:tab pos="850900" algn="l"/>
              </a:tabLst>
            </a:pPr>
            <a:r>
              <a:rPr lang="en-US" sz="2000" dirty="0"/>
              <a:t>	0	Pile-Driver Operators</a:t>
            </a:r>
          </a:p>
          <a:p>
            <a:pPr marL="0" indent="0">
              <a:buNone/>
              <a:tabLst>
                <a:tab pos="685800" algn="r"/>
                <a:tab pos="850900" algn="l"/>
              </a:tabLst>
            </a:pPr>
            <a:r>
              <a:rPr lang="en-US" sz="2000" dirty="0"/>
              <a:t>	0	Explosives Workers, Ordnance Handling Experts, and Blasters</a:t>
            </a:r>
          </a:p>
          <a:p>
            <a:pPr marL="0" indent="0">
              <a:buNone/>
              <a:tabLst>
                <a:tab pos="685800" algn="r"/>
                <a:tab pos="850900" algn="l"/>
              </a:tabLst>
            </a:pPr>
            <a:r>
              <a:rPr lang="en-US" sz="2000" dirty="0"/>
              <a:t>	-10	Electrical and Electronics Repairers, Powerhouse, Substation and Relay</a:t>
            </a:r>
          </a:p>
          <a:p>
            <a:pPr marL="0" indent="0">
              <a:buNone/>
              <a:tabLst>
                <a:tab pos="685800" algn="r"/>
                <a:tab pos="850900" algn="l"/>
              </a:tabLst>
            </a:pPr>
            <a:r>
              <a:rPr lang="en-US" sz="2000" dirty="0"/>
              <a:t>	-30	Mechanical Drafters</a:t>
            </a:r>
          </a:p>
          <a:p>
            <a:pPr marL="0" indent="0">
              <a:buNone/>
              <a:tabLst>
                <a:tab pos="685800" algn="r"/>
                <a:tab pos="850900" algn="l"/>
              </a:tabLst>
            </a:pPr>
            <a:r>
              <a:rPr lang="en-US" sz="2000" dirty="0"/>
              <a:t>	-50	Manufactured Building and Mobile Home Installers</a:t>
            </a:r>
          </a:p>
          <a:p>
            <a:pPr marL="0" indent="0">
              <a:buNone/>
              <a:tabLst>
                <a:tab pos="685800" algn="r"/>
                <a:tab pos="850900" algn="l"/>
              </a:tabLst>
            </a:pPr>
            <a:r>
              <a:rPr lang="en-US" sz="2000" dirty="0"/>
              <a:t>	-80	Surveying and Mapping Technicians</a:t>
            </a:r>
          </a:p>
          <a:p>
            <a:pPr marL="0" indent="0">
              <a:buNone/>
              <a:tabLst>
                <a:tab pos="685800" algn="r"/>
                <a:tab pos="850900" algn="l"/>
              </a:tabLst>
            </a:pPr>
            <a:r>
              <a:rPr lang="en-US" sz="2000" dirty="0"/>
              <a:t>	-90	Highway Maintenance Workers</a:t>
            </a:r>
          </a:p>
        </p:txBody>
      </p:sp>
      <p:sp>
        <p:nvSpPr>
          <p:cNvPr id="3" name="Title 2"/>
          <p:cNvSpPr>
            <a:spLocks noGrp="1"/>
          </p:cNvSpPr>
          <p:nvPr>
            <p:ph type="title"/>
          </p:nvPr>
        </p:nvSpPr>
        <p:spPr/>
        <p:txBody>
          <a:bodyPr>
            <a:noAutofit/>
          </a:bodyPr>
          <a:lstStyle/>
          <a:p>
            <a:r>
              <a:rPr lang="en-US" sz="2800" dirty="0"/>
              <a:t>Architecture and Construction Career Cluster - </a:t>
            </a:r>
            <a:br>
              <a:rPr lang="en-US" sz="2800" dirty="0"/>
            </a:br>
            <a:r>
              <a:rPr lang="en-US" sz="2800" dirty="0"/>
              <a:t>NC projected change in employment 2014-2024</a:t>
            </a:r>
          </a:p>
        </p:txBody>
      </p:sp>
    </p:spTree>
    <p:extLst>
      <p:ext uri="{BB962C8B-B14F-4D97-AF65-F5344CB8AC3E}">
        <p14:creationId xmlns:p14="http://schemas.microsoft.com/office/powerpoint/2010/main" val="176381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Kathryn P. Castelloes</a:t>
            </a:r>
            <a:endParaRPr lang="en-US" dirty="0"/>
          </a:p>
        </p:txBody>
      </p:sp>
      <p:sp>
        <p:nvSpPr>
          <p:cNvPr id="3" name="Subtitle 2"/>
          <p:cNvSpPr>
            <a:spLocks noGrp="1"/>
          </p:cNvSpPr>
          <p:nvPr>
            <p:ph type="subTitle" idx="1"/>
          </p:nvPr>
        </p:nvSpPr>
        <p:spPr/>
        <p:txBody>
          <a:bodyPr/>
          <a:lstStyle/>
          <a:p>
            <a:r>
              <a:rPr lang="en-US" dirty="0"/>
              <a:t>NC Apprenticeship Director</a:t>
            </a:r>
          </a:p>
        </p:txBody>
      </p:sp>
    </p:spTree>
    <p:extLst>
      <p:ext uri="{BB962C8B-B14F-4D97-AF65-F5344CB8AC3E}">
        <p14:creationId xmlns:p14="http://schemas.microsoft.com/office/powerpoint/2010/main" val="1372100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April 12-13, 2018</a:t>
            </a:r>
          </a:p>
        </p:txBody>
      </p:sp>
      <p:sp>
        <p:nvSpPr>
          <p:cNvPr id="3" name="Title 2"/>
          <p:cNvSpPr>
            <a:spLocks noGrp="1"/>
          </p:cNvSpPr>
          <p:nvPr>
            <p:ph type="title"/>
          </p:nvPr>
        </p:nvSpPr>
        <p:spPr/>
        <p:txBody>
          <a:bodyPr/>
          <a:lstStyle/>
          <a:p>
            <a:r>
              <a:rPr lang="en-US" dirty="0"/>
              <a:t>NC Apprenticeship Conference</a:t>
            </a:r>
          </a:p>
        </p:txBody>
      </p:sp>
    </p:spTree>
    <p:extLst>
      <p:ext uri="{BB962C8B-B14F-4D97-AF65-F5344CB8AC3E}">
        <p14:creationId xmlns:p14="http://schemas.microsoft.com/office/powerpoint/2010/main" val="1709950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Margaret </a:t>
            </a:r>
            <a:r>
              <a:rPr lang="en-US" dirty="0" err="1"/>
              <a:t>Roberton</a:t>
            </a:r>
            <a:endParaRPr lang="en-US" dirty="0"/>
          </a:p>
        </p:txBody>
      </p:sp>
      <p:sp>
        <p:nvSpPr>
          <p:cNvPr id="3" name="Subtitle 2"/>
          <p:cNvSpPr>
            <a:spLocks noGrp="1"/>
          </p:cNvSpPr>
          <p:nvPr>
            <p:ph type="subTitle" idx="1"/>
          </p:nvPr>
        </p:nvSpPr>
        <p:spPr/>
        <p:txBody>
          <a:bodyPr/>
          <a:lstStyle/>
          <a:p>
            <a:r>
              <a:rPr lang="en-US" dirty="0"/>
              <a:t>Associate Vice President - Workforce Development - Continuing Education</a:t>
            </a:r>
            <a:br>
              <a:rPr lang="en-US" dirty="0"/>
            </a:br>
            <a:r>
              <a:rPr lang="en-US" dirty="0"/>
              <a:t>NCCCS</a:t>
            </a:r>
          </a:p>
        </p:txBody>
      </p:sp>
    </p:spTree>
    <p:extLst>
      <p:ext uri="{BB962C8B-B14F-4D97-AF65-F5344CB8AC3E}">
        <p14:creationId xmlns:p14="http://schemas.microsoft.com/office/powerpoint/2010/main" val="1227343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Josh </a:t>
            </a:r>
            <a:r>
              <a:rPr lang="en-US" dirty="0" err="1"/>
              <a:t>Cilley</a:t>
            </a:r>
            <a:endParaRPr lang="en-US" dirty="0"/>
          </a:p>
        </p:txBody>
      </p:sp>
      <p:sp>
        <p:nvSpPr>
          <p:cNvPr id="3" name="Subtitle 2"/>
          <p:cNvSpPr>
            <a:spLocks noGrp="1"/>
          </p:cNvSpPr>
          <p:nvPr>
            <p:ph type="subTitle" idx="1"/>
          </p:nvPr>
        </p:nvSpPr>
        <p:spPr/>
        <p:txBody>
          <a:bodyPr/>
          <a:lstStyle/>
          <a:p>
            <a:r>
              <a:rPr lang="en-US" dirty="0"/>
              <a:t>Buckner Companies</a:t>
            </a:r>
          </a:p>
        </p:txBody>
      </p:sp>
    </p:spTree>
    <p:extLst>
      <p:ext uri="{BB962C8B-B14F-4D97-AF65-F5344CB8AC3E}">
        <p14:creationId xmlns:p14="http://schemas.microsoft.com/office/powerpoint/2010/main" val="1393009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Buddy Hughes</a:t>
            </a:r>
          </a:p>
        </p:txBody>
      </p:sp>
      <p:sp>
        <p:nvSpPr>
          <p:cNvPr id="3" name="Subtitle 2"/>
          <p:cNvSpPr>
            <a:spLocks noGrp="1"/>
          </p:cNvSpPr>
          <p:nvPr>
            <p:ph type="subTitle" idx="1"/>
          </p:nvPr>
        </p:nvSpPr>
        <p:spPr>
          <a:xfrm>
            <a:off x="0" y="3881000"/>
            <a:ext cx="9143999" cy="1655762"/>
          </a:xfrm>
        </p:spPr>
        <p:txBody>
          <a:bodyPr/>
          <a:lstStyle/>
          <a:p>
            <a:r>
              <a:rPr lang="en-US" dirty="0"/>
              <a:t>Piedmont Communication Services, Inc.</a:t>
            </a:r>
          </a:p>
          <a:p>
            <a:r>
              <a:rPr lang="en-US" dirty="0"/>
              <a:t>NC Home Builders Association</a:t>
            </a:r>
          </a:p>
        </p:txBody>
      </p:sp>
    </p:spTree>
    <p:extLst>
      <p:ext uri="{BB962C8B-B14F-4D97-AF65-F5344CB8AC3E}">
        <p14:creationId xmlns:p14="http://schemas.microsoft.com/office/powerpoint/2010/main" val="1927379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Tim Norman</a:t>
            </a:r>
          </a:p>
        </p:txBody>
      </p:sp>
      <p:sp>
        <p:nvSpPr>
          <p:cNvPr id="3" name="Subtitle 2"/>
          <p:cNvSpPr>
            <a:spLocks noGrp="1"/>
          </p:cNvSpPr>
          <p:nvPr>
            <p:ph type="subTitle" idx="1"/>
          </p:nvPr>
        </p:nvSpPr>
        <p:spPr/>
        <p:txBody>
          <a:bodyPr/>
          <a:lstStyle/>
          <a:p>
            <a:r>
              <a:rPr lang="en-US" dirty="0"/>
              <a:t>NC State Board of Examiners </a:t>
            </a:r>
            <a:br>
              <a:rPr lang="en-US" dirty="0"/>
            </a:br>
            <a:r>
              <a:rPr lang="en-US" dirty="0"/>
              <a:t>of Electrical Contractors</a:t>
            </a:r>
          </a:p>
        </p:txBody>
      </p:sp>
    </p:spTree>
    <p:extLst>
      <p:ext uri="{BB962C8B-B14F-4D97-AF65-F5344CB8AC3E}">
        <p14:creationId xmlns:p14="http://schemas.microsoft.com/office/powerpoint/2010/main" val="85814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Tim Eldridge</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716494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xx</a:t>
            </a:r>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17007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xx</a:t>
            </a:r>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774686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3473" name="Picture 2" descr="C:\Documents and Settings\cdroessler\My Documents\Presentations\new stuff\OECD Skills\OECD_Skills_Outlook_2013\OECD_Skills_Outlook_2013-52a.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41991" y="398463"/>
            <a:ext cx="9728841" cy="577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3474" name="Picture 2" descr="C:\Documents and Settings\cdroessler\My Documents\Presentations\new stuff\OECD Skills\OECD_Skills_Outlook_2013\OECD_Skills_Outlook_2013-1.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775575" y="5289550"/>
            <a:ext cx="1368425"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772089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To raise the awareness of Construction Careers across North Carolina </a:t>
            </a:r>
          </a:p>
          <a:p>
            <a:r>
              <a:rPr lang="en-US" dirty="0"/>
              <a:t>To provide an opportunity for students and parents to visit community colleges to learn of the many opportunities for training in the trades </a:t>
            </a:r>
          </a:p>
          <a:p>
            <a:r>
              <a:rPr lang="en-US" dirty="0"/>
              <a:t>To provide an opportunity to Students and Parents to talk to employers in their community about president and future employment opportunities in their construction businesses</a:t>
            </a:r>
          </a:p>
          <a:p>
            <a:endParaRPr lang="en-US" dirty="0"/>
          </a:p>
        </p:txBody>
      </p:sp>
      <p:sp>
        <p:nvSpPr>
          <p:cNvPr id="3" name="Title 2"/>
          <p:cNvSpPr>
            <a:spLocks noGrp="1"/>
          </p:cNvSpPr>
          <p:nvPr>
            <p:ph type="title"/>
          </p:nvPr>
        </p:nvSpPr>
        <p:spPr/>
        <p:txBody>
          <a:bodyPr/>
          <a:lstStyle/>
          <a:p>
            <a:r>
              <a:rPr lang="en-US" dirty="0"/>
              <a:t>Vision</a:t>
            </a:r>
          </a:p>
        </p:txBody>
      </p:sp>
    </p:spTree>
    <p:extLst>
      <p:ext uri="{BB962C8B-B14F-4D97-AF65-F5344CB8AC3E}">
        <p14:creationId xmlns:p14="http://schemas.microsoft.com/office/powerpoint/2010/main" val="581274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476" y="2414596"/>
            <a:ext cx="8597900" cy="3275970"/>
          </a:xfrm>
          <a:prstGeom prst="rect">
            <a:avLst/>
          </a:prstGeom>
        </p:spPr>
      </p:pic>
      <p:sp>
        <p:nvSpPr>
          <p:cNvPr id="3" name="Title 2"/>
          <p:cNvSpPr>
            <a:spLocks noGrp="1"/>
          </p:cNvSpPr>
          <p:nvPr>
            <p:ph type="title"/>
          </p:nvPr>
        </p:nvSpPr>
        <p:spPr/>
        <p:txBody>
          <a:bodyPr>
            <a:noAutofit/>
          </a:bodyPr>
          <a:lstStyle/>
          <a:p>
            <a:r>
              <a:rPr lang="en-US" sz="3600" dirty="0"/>
              <a:t>NC Construction Careers </a:t>
            </a:r>
            <a:br>
              <a:rPr lang="en-US" sz="3600" dirty="0"/>
            </a:br>
            <a:r>
              <a:rPr lang="en-US" sz="3600" dirty="0"/>
              <a:t>Awareness Week</a:t>
            </a:r>
          </a:p>
        </p:txBody>
      </p:sp>
      <p:sp>
        <p:nvSpPr>
          <p:cNvPr id="5" name="TextBox 4"/>
          <p:cNvSpPr txBox="1"/>
          <p:nvPr/>
        </p:nvSpPr>
        <p:spPr>
          <a:xfrm>
            <a:off x="304800" y="4963149"/>
            <a:ext cx="5029200" cy="707886"/>
          </a:xfrm>
          <a:prstGeom prst="rect">
            <a:avLst/>
          </a:prstGeom>
          <a:noFill/>
        </p:spPr>
        <p:txBody>
          <a:bodyPr wrap="square" rtlCol="0">
            <a:spAutoFit/>
          </a:bodyPr>
          <a:lstStyle/>
          <a:p>
            <a:r>
              <a:rPr lang="en-US" sz="4000" dirty="0"/>
              <a:t>April 9-13, 2018</a:t>
            </a:r>
          </a:p>
        </p:txBody>
      </p:sp>
      <p:sp>
        <p:nvSpPr>
          <p:cNvPr id="6" name="TextBox 5"/>
          <p:cNvSpPr txBox="1"/>
          <p:nvPr/>
        </p:nvSpPr>
        <p:spPr>
          <a:xfrm>
            <a:off x="304800" y="5943601"/>
            <a:ext cx="8610600" cy="707886"/>
          </a:xfrm>
          <a:prstGeom prst="rect">
            <a:avLst/>
          </a:prstGeom>
          <a:noFill/>
        </p:spPr>
        <p:txBody>
          <a:bodyPr wrap="square" rtlCol="0">
            <a:spAutoFit/>
          </a:bodyPr>
          <a:lstStyle/>
          <a:p>
            <a:r>
              <a:rPr lang="en-US" sz="4000" dirty="0" err="1"/>
              <a:t>NCperkins.org</a:t>
            </a:r>
            <a:r>
              <a:rPr lang="en-US" sz="4000" dirty="0"/>
              <a:t>/construction</a:t>
            </a:r>
          </a:p>
        </p:txBody>
      </p:sp>
    </p:spTree>
    <p:extLst>
      <p:ext uri="{BB962C8B-B14F-4D97-AF65-F5344CB8AC3E}">
        <p14:creationId xmlns:p14="http://schemas.microsoft.com/office/powerpoint/2010/main" val="448166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Perkins/CTE State Staff</a:t>
            </a:r>
          </a:p>
        </p:txBody>
      </p:sp>
      <p:sp>
        <p:nvSpPr>
          <p:cNvPr id="3" name="Content Placeholder 2"/>
          <p:cNvSpPr>
            <a:spLocks noGrp="1"/>
          </p:cNvSpPr>
          <p:nvPr>
            <p:ph idx="1"/>
          </p:nvPr>
        </p:nvSpPr>
        <p:spPr>
          <a:xfrm>
            <a:off x="457200" y="1600200"/>
            <a:ext cx="8458200" cy="4648200"/>
          </a:xfrm>
        </p:spPr>
        <p:txBody>
          <a:bodyPr>
            <a:normAutofit fontScale="70000" lnSpcReduction="20000"/>
          </a:bodyPr>
          <a:lstStyle/>
          <a:p>
            <a:pPr marL="0" indent="0">
              <a:lnSpc>
                <a:spcPct val="120000"/>
              </a:lnSpc>
              <a:spcAft>
                <a:spcPts val="1200"/>
              </a:spcAft>
              <a:buNone/>
              <a:tabLst>
                <a:tab pos="741363" algn="l"/>
                <a:tab pos="7532688" algn="r"/>
              </a:tabLst>
            </a:pPr>
            <a:r>
              <a:rPr lang="en-US" sz="3400" b="1"/>
              <a:t>Dr. Bob Witchger	</a:t>
            </a:r>
            <a:r>
              <a:rPr lang="en-US"/>
              <a:t>Director, Career &amp; Technical Education</a:t>
            </a:r>
            <a:br>
              <a:rPr lang="en-US"/>
            </a:br>
            <a:r>
              <a:rPr lang="en-US"/>
              <a:t>	WitchgerB@nccommunitycolleges.edu	919-807-7126</a:t>
            </a:r>
          </a:p>
          <a:p>
            <a:pPr marL="0" indent="0">
              <a:lnSpc>
                <a:spcPct val="120000"/>
              </a:lnSpc>
              <a:spcAft>
                <a:spcPts val="1200"/>
              </a:spcAft>
              <a:buNone/>
              <a:tabLst>
                <a:tab pos="741363" algn="l"/>
                <a:tab pos="7532688" algn="r"/>
              </a:tabLst>
            </a:pPr>
            <a:r>
              <a:rPr lang="en-US" sz="3400" b="1"/>
              <a:t>Dr. Tony R. Reggi</a:t>
            </a:r>
            <a:r>
              <a:rPr lang="en-US"/>
              <a:t>	Coordinator, Career &amp; Technical Education</a:t>
            </a:r>
            <a:br>
              <a:rPr lang="en-US"/>
            </a:br>
            <a:r>
              <a:rPr lang="en-US"/>
              <a:t>	ReggiA@nccommunitycolleges.edu	919-807-7131</a:t>
            </a:r>
          </a:p>
          <a:p>
            <a:pPr marL="0" indent="0">
              <a:lnSpc>
                <a:spcPct val="120000"/>
              </a:lnSpc>
              <a:spcAft>
                <a:spcPts val="1200"/>
              </a:spcAft>
              <a:buNone/>
              <a:tabLst>
                <a:tab pos="741363" algn="l"/>
                <a:tab pos="7532688" algn="r"/>
              </a:tabLst>
            </a:pPr>
            <a:r>
              <a:rPr lang="en-US" sz="3400" b="1"/>
              <a:t>Dr. Julia Hamilton</a:t>
            </a:r>
            <a:r>
              <a:rPr lang="en-US"/>
              <a:t>	Coordinator, Career &amp; Technical Education</a:t>
            </a:r>
            <a:br>
              <a:rPr lang="en-US"/>
            </a:br>
            <a:r>
              <a:rPr lang="en-US"/>
              <a:t>	HamiltonJ@nccommunitycolleges.edu	919-807-7130</a:t>
            </a:r>
          </a:p>
          <a:p>
            <a:pPr marL="0" indent="0">
              <a:lnSpc>
                <a:spcPct val="120000"/>
              </a:lnSpc>
              <a:spcAft>
                <a:spcPts val="1200"/>
              </a:spcAft>
              <a:buNone/>
              <a:tabLst>
                <a:tab pos="741363" algn="l"/>
                <a:tab pos="7532688" algn="r"/>
              </a:tabLst>
            </a:pPr>
            <a:r>
              <a:rPr lang="en-US" sz="3400" b="1"/>
              <a:t>Chris Droessler</a:t>
            </a:r>
            <a:r>
              <a:rPr lang="en-US"/>
              <a:t>	Coordinator, Career &amp; Technical Education</a:t>
            </a:r>
            <a:br>
              <a:rPr lang="en-US"/>
            </a:br>
            <a:r>
              <a:rPr lang="en-US"/>
              <a:t>	DroesslerC@nccommunitycolleges.edu	919-807-7068</a:t>
            </a:r>
          </a:p>
          <a:p>
            <a:pPr marL="0" indent="0">
              <a:lnSpc>
                <a:spcPct val="120000"/>
              </a:lnSpc>
              <a:spcAft>
                <a:spcPts val="1200"/>
              </a:spcAft>
              <a:buNone/>
              <a:tabLst>
                <a:tab pos="741363" algn="l"/>
                <a:tab pos="7532688" algn="r"/>
              </a:tabLst>
            </a:pPr>
            <a:r>
              <a:rPr lang="en-US" sz="3400" b="1"/>
              <a:t>Jennifer Holloway</a:t>
            </a:r>
            <a:r>
              <a:rPr lang="en-US"/>
              <a:t>	CTE Administrative Assistant</a:t>
            </a:r>
            <a:br>
              <a:rPr lang="en-US"/>
            </a:br>
            <a:r>
              <a:rPr lang="en-US"/>
              <a:t>	HollowayJ@nccommunitycolleges.edu	919-807-7129</a:t>
            </a:r>
            <a:endParaRPr lang="en-US" dirty="0"/>
          </a:p>
        </p:txBody>
      </p:sp>
    </p:spTree>
    <p:extLst>
      <p:ext uri="{BB962C8B-B14F-4D97-AF65-F5344CB8AC3E}">
        <p14:creationId xmlns:p14="http://schemas.microsoft.com/office/powerpoint/2010/main" val="519346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Curriculum, continuing education, and basic skills coming together to coordinate a career fair or other activities </a:t>
            </a:r>
          </a:p>
          <a:p>
            <a:r>
              <a:rPr lang="en-US" dirty="0"/>
              <a:t>Invite local construction businesses to the college for a career fair activity </a:t>
            </a:r>
          </a:p>
          <a:p>
            <a:r>
              <a:rPr lang="en-US" dirty="0"/>
              <a:t>Use your imagination and ideas to help raise the awareness of building trades careers. </a:t>
            </a:r>
          </a:p>
          <a:p>
            <a:endParaRPr lang="en-US" dirty="0"/>
          </a:p>
        </p:txBody>
      </p:sp>
      <p:sp>
        <p:nvSpPr>
          <p:cNvPr id="3" name="Title 2"/>
          <p:cNvSpPr>
            <a:spLocks noGrp="1"/>
          </p:cNvSpPr>
          <p:nvPr>
            <p:ph type="title"/>
          </p:nvPr>
        </p:nvSpPr>
        <p:spPr/>
        <p:txBody>
          <a:bodyPr/>
          <a:lstStyle/>
          <a:p>
            <a:r>
              <a:rPr lang="en-US" dirty="0"/>
              <a:t>What?</a:t>
            </a:r>
          </a:p>
        </p:txBody>
      </p:sp>
    </p:spTree>
    <p:extLst>
      <p:ext uri="{BB962C8B-B14F-4D97-AF65-F5344CB8AC3E}">
        <p14:creationId xmlns:p14="http://schemas.microsoft.com/office/powerpoint/2010/main" val="2008847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Activities</a:t>
            </a:r>
          </a:p>
        </p:txBody>
      </p:sp>
      <p:sp>
        <p:nvSpPr>
          <p:cNvPr id="3" name="Content Placeholder 2"/>
          <p:cNvSpPr>
            <a:spLocks noGrp="1"/>
          </p:cNvSpPr>
          <p:nvPr>
            <p:ph idx="1"/>
          </p:nvPr>
        </p:nvSpPr>
        <p:spPr/>
        <p:txBody>
          <a:bodyPr/>
          <a:lstStyle/>
          <a:p>
            <a:r>
              <a:rPr lang="en-US" dirty="0"/>
              <a:t>Construction site tours</a:t>
            </a:r>
          </a:p>
          <a:p>
            <a:r>
              <a:rPr lang="en-US" dirty="0"/>
              <a:t>Open house</a:t>
            </a:r>
          </a:p>
          <a:p>
            <a:r>
              <a:rPr lang="en-US" dirty="0"/>
              <a:t>Hands-on</a:t>
            </a:r>
          </a:p>
          <a:p>
            <a:r>
              <a:rPr lang="en-US" dirty="0"/>
              <a:t>Job fair</a:t>
            </a:r>
          </a:p>
          <a:p>
            <a:r>
              <a:rPr lang="en-US" dirty="0"/>
              <a:t>Presentations to students</a:t>
            </a:r>
          </a:p>
          <a:p>
            <a:r>
              <a:rPr lang="en-US" dirty="0"/>
              <a:t>Day-time events and evening events</a:t>
            </a:r>
          </a:p>
          <a:p>
            <a:r>
              <a:rPr lang="en-US" dirty="0"/>
              <a:t>Invite the media</a:t>
            </a:r>
          </a:p>
          <a:p>
            <a:r>
              <a:rPr lang="en-US" dirty="0"/>
              <a:t>Let the community know what goes on behind that big exterior wall</a:t>
            </a:r>
          </a:p>
        </p:txBody>
      </p:sp>
    </p:spTree>
    <p:extLst>
      <p:ext uri="{BB962C8B-B14F-4D97-AF65-F5344CB8AC3E}">
        <p14:creationId xmlns:p14="http://schemas.microsoft.com/office/powerpoint/2010/main" val="1099621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Middle school students, teachers, counselors, and parents</a:t>
            </a:r>
          </a:p>
          <a:p>
            <a:r>
              <a:rPr lang="en-US" dirty="0"/>
              <a:t>High school students, teachers, counselors, and parents</a:t>
            </a:r>
          </a:p>
          <a:p>
            <a:r>
              <a:rPr lang="en-US" dirty="0"/>
              <a:t>Current and future community college students</a:t>
            </a:r>
          </a:p>
          <a:p>
            <a:r>
              <a:rPr lang="en-US" dirty="0"/>
              <a:t>College graduates</a:t>
            </a:r>
          </a:p>
          <a:p>
            <a:r>
              <a:rPr lang="en-US" dirty="0" err="1"/>
              <a:t>NCWorks</a:t>
            </a:r>
            <a:r>
              <a:rPr lang="en-US" dirty="0"/>
              <a:t> Career Center participants</a:t>
            </a:r>
          </a:p>
          <a:p>
            <a:r>
              <a:rPr lang="en-US" dirty="0"/>
              <a:t>General community</a:t>
            </a:r>
          </a:p>
          <a:p>
            <a:endParaRPr lang="en-US" dirty="0"/>
          </a:p>
        </p:txBody>
      </p:sp>
      <p:sp>
        <p:nvSpPr>
          <p:cNvPr id="3" name="Title 2"/>
          <p:cNvSpPr>
            <a:spLocks noGrp="1"/>
          </p:cNvSpPr>
          <p:nvPr>
            <p:ph type="title"/>
          </p:nvPr>
        </p:nvSpPr>
        <p:spPr/>
        <p:txBody>
          <a:bodyPr/>
          <a:lstStyle/>
          <a:p>
            <a:r>
              <a:rPr lang="en-US" dirty="0"/>
              <a:t>Who?</a:t>
            </a:r>
          </a:p>
        </p:txBody>
      </p:sp>
    </p:spTree>
    <p:extLst>
      <p:ext uri="{BB962C8B-B14F-4D97-AF65-F5344CB8AC3E}">
        <p14:creationId xmlns:p14="http://schemas.microsoft.com/office/powerpoint/2010/main" val="1228421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Construction Week Website</a:t>
            </a:r>
          </a:p>
        </p:txBody>
      </p:sp>
      <p:sp>
        <p:nvSpPr>
          <p:cNvPr id="3" name="Content Placeholder 2"/>
          <p:cNvSpPr>
            <a:spLocks noGrp="1"/>
          </p:cNvSpPr>
          <p:nvPr>
            <p:ph idx="1"/>
          </p:nvPr>
        </p:nvSpPr>
        <p:spPr/>
        <p:txBody>
          <a:bodyPr/>
          <a:lstStyle/>
          <a:p>
            <a:pPr marL="0" indent="0">
              <a:buNone/>
            </a:pPr>
            <a:r>
              <a:rPr lang="en-US" sz="3600" dirty="0" err="1"/>
              <a:t>www.ncperkins.org</a:t>
            </a:r>
            <a:r>
              <a:rPr lang="en-US" sz="3600" dirty="0"/>
              <a:t>/construction</a:t>
            </a:r>
          </a:p>
          <a:p>
            <a:r>
              <a:rPr lang="en-US" dirty="0"/>
              <a:t>Event Calendar (</a:t>
            </a:r>
            <a:r>
              <a:rPr lang="en-US" dirty="0" err="1"/>
              <a:t>builtinnc</a:t>
            </a:r>
            <a:r>
              <a:rPr lang="en-US" dirty="0"/>
              <a:t>)</a:t>
            </a:r>
          </a:p>
          <a:p>
            <a:r>
              <a:rPr lang="en-US" dirty="0"/>
              <a:t>Promotional Materials</a:t>
            </a:r>
          </a:p>
          <a:p>
            <a:r>
              <a:rPr lang="en-US" dirty="0"/>
              <a:t>Planning Meetings/webinars</a:t>
            </a:r>
          </a:p>
          <a:p>
            <a:r>
              <a:rPr lang="en-US" dirty="0"/>
              <a:t>Partners</a:t>
            </a:r>
          </a:p>
          <a:p>
            <a:r>
              <a:rPr lang="en-US" dirty="0"/>
              <a:t>Participating Colleges</a:t>
            </a:r>
          </a:p>
        </p:txBody>
      </p:sp>
    </p:spTree>
    <p:extLst>
      <p:ext uri="{BB962C8B-B14F-4D97-AF65-F5344CB8AC3E}">
        <p14:creationId xmlns:p14="http://schemas.microsoft.com/office/powerpoint/2010/main" val="1506279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Age Breakdown: Skilled Trades vs. All Jobst">
            <a:extLst>
              <a:ext uri="{FF2B5EF4-FFF2-40B4-BE49-F238E27FC236}">
                <a16:creationId xmlns:a16="http://schemas.microsoft.com/office/drawing/2014/main" id="{DF519BBB-EDD3-5640-AB3E-7CE27D1752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214" y="457200"/>
            <a:ext cx="9198428" cy="594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7310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ystem Office Template 2017" id="{5F043DD8-DC3E-4F6A-B287-81D6F7FF38E2}" vid="{804B3A4D-A4A7-49E1-8361-FD47AD0B82D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System Office Template 2017</Template>
  <TotalTime>0</TotalTime>
  <Words>2684</Words>
  <Application>Microsoft Macintosh PowerPoint</Application>
  <PresentationFormat>On-screen Show (4:3)</PresentationFormat>
  <Paragraphs>356</Paragraphs>
  <Slides>41</Slides>
  <Notes>38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41</vt:i4>
      </vt:variant>
    </vt:vector>
  </HeadingPairs>
  <TitlesOfParts>
    <vt:vector size="47" baseType="lpstr">
      <vt:lpstr>ヒラギノ角ゴ Pro W3</vt:lpstr>
      <vt:lpstr>Arial</vt:lpstr>
      <vt:lpstr>Calibri</vt:lpstr>
      <vt:lpstr>Calibri Light</vt:lpstr>
      <vt:lpstr>Times New Roman</vt:lpstr>
      <vt:lpstr>Office Theme</vt:lpstr>
      <vt:lpstr>April 9-13, 2018</vt:lpstr>
      <vt:lpstr>PowerPoint Presentation</vt:lpstr>
      <vt:lpstr>Architecture and Construction Career Cluster -  NC projected change in employment 2014-2024</vt:lpstr>
      <vt:lpstr>Vision</vt:lpstr>
      <vt:lpstr>What?</vt:lpstr>
      <vt:lpstr>Activities</vt:lpstr>
      <vt:lpstr>Who?</vt:lpstr>
      <vt:lpstr>Construction Week Website</vt:lpstr>
      <vt:lpstr>PowerPoint Presentation</vt:lpstr>
      <vt:lpstr>PowerPoint Presentation</vt:lpstr>
      <vt:lpstr>PowerPoint Presentation</vt:lpstr>
      <vt:lpstr>Next Planning Meetings</vt:lpstr>
      <vt:lpstr>Ashleigh Potuznik BYF Manager</vt:lpstr>
      <vt:lpstr>Paul Heidepriem</vt:lpstr>
      <vt:lpstr>Peyton Holland</vt:lpstr>
      <vt:lpstr>Betsy Bailey</vt:lpstr>
      <vt:lpstr>Bill Stricker</vt:lpstr>
      <vt:lpstr>Ed Dent</vt:lpstr>
      <vt:lpstr>Craig Pendergraft</vt:lpstr>
      <vt:lpstr>Wil van der Meulen</vt:lpstr>
      <vt:lpstr>xx</vt:lpstr>
      <vt:lpstr>xx</vt:lpstr>
      <vt:lpstr>Frank Scuiletti</vt:lpstr>
      <vt:lpstr>Michael Mitchell Hunter Macfarlane Megan Lewis</vt:lpstr>
      <vt:lpstr>Ellis Powell</vt:lpstr>
      <vt:lpstr>Amy Schroeder</vt:lpstr>
      <vt:lpstr>Cheryl Cox</vt:lpstr>
      <vt:lpstr>Marianne Herring</vt:lpstr>
      <vt:lpstr>Rodessa Mitchell</vt:lpstr>
      <vt:lpstr>Kathryn P. Castelloes</vt:lpstr>
      <vt:lpstr>NC Apprenticeship Conference</vt:lpstr>
      <vt:lpstr>Margaret Roberton</vt:lpstr>
      <vt:lpstr>Josh Cilley</vt:lpstr>
      <vt:lpstr>Buddy Hughes</vt:lpstr>
      <vt:lpstr>Tim Norman</vt:lpstr>
      <vt:lpstr>Tim Eldridge</vt:lpstr>
      <vt:lpstr>xx</vt:lpstr>
      <vt:lpstr>xx</vt:lpstr>
      <vt:lpstr>PowerPoint Presentation</vt:lpstr>
      <vt:lpstr>NC Construction Careers  Awareness Week</vt:lpstr>
      <vt:lpstr>Perkins/CTE State Staff</vt:lpstr>
    </vt:vector>
  </TitlesOfParts>
  <Company/>
  <LinksUpToDate>false</LinksUpToDate>
  <SharedDoc>false</SharedDoc>
  <HyperlinksChanged>false</HyperlinksChanged>
  <AppVersion>16.0009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cp:lastPrinted>2017-04-26T15:33:33Z</cp:lastPrinted>
  <dcterms:created xsi:type="dcterms:W3CDTF">2017-04-24T19:18:55Z</dcterms:created>
  <dcterms:modified xsi:type="dcterms:W3CDTF">2018-01-30T14:46:12Z</dcterms:modified>
</cp:coreProperties>
</file>