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535" r:id="rId5"/>
    <p:sldId id="536" r:id="rId6"/>
    <p:sldId id="542" r:id="rId7"/>
    <p:sldId id="541" r:id="rId8"/>
    <p:sldId id="543" r:id="rId9"/>
    <p:sldId id="540" r:id="rId10"/>
    <p:sldId id="545" r:id="rId11"/>
    <p:sldId id="544" r:id="rId12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111"/>
    <a:srgbClr val="0531FF"/>
    <a:srgbClr val="003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782" autoAdjust="0"/>
    <p:restoredTop sz="95097" autoAdjust="0"/>
  </p:normalViewPr>
  <p:slideViewPr>
    <p:cSldViewPr snapToGrid="0">
      <p:cViewPr varScale="1">
        <p:scale>
          <a:sx n="146" d="100"/>
          <a:sy n="146" d="100"/>
        </p:scale>
        <p:origin x="19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9280"/>
    </p:cViewPr>
  </p:sorterViewPr>
  <p:notesViewPr>
    <p:cSldViewPr snapToGrid="0">
      <p:cViewPr varScale="1">
        <p:scale>
          <a:sx n="117" d="100"/>
          <a:sy n="117" d="100"/>
        </p:scale>
        <p:origin x="23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9B6F52-CC10-4425-9195-EDF28B435798}" type="datetimeFigureOut">
              <a:rPr lang="en-US" smtClean="0"/>
              <a:t>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111C28-737F-4457-9FE5-6826B7F329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465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D3CF6-D097-446F-BA20-84B1F837E572}" type="datetimeFigureOut">
              <a:rPr lang="en-US" smtClean="0"/>
              <a:t>1/4/2023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52D8DC-3CCA-4826-966D-69131461E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0096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2D8DC-3CCA-4826-966D-69131461ECB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888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39375"/>
            <a:ext cx="7336465" cy="1071375"/>
          </a:xfrm>
        </p:spPr>
        <p:txBody>
          <a:bodyPr anchor="b">
            <a:normAutofit/>
          </a:bodyPr>
          <a:lstStyle>
            <a:lvl1pPr algn="ctr">
              <a:defRPr sz="33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10750"/>
            <a:ext cx="7336465" cy="1241822"/>
          </a:xfrm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733354" y="366947"/>
            <a:ext cx="6025812" cy="799835"/>
          </a:xfrm>
          <a:prstGeom prst="rect">
            <a:avLst/>
          </a:prstGeom>
          <a:noFill/>
        </p:spPr>
        <p:txBody>
          <a:bodyPr wrap="square" lIns="51435" tIns="25718" rIns="51435" bIns="25718">
            <a:spAutoFit/>
          </a:bodyPr>
          <a:lstStyle/>
          <a:p>
            <a:pPr>
              <a:lnSpc>
                <a:spcPct val="80000"/>
              </a:lnSpc>
            </a:pPr>
            <a:r>
              <a:rPr lang="en-US" sz="30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</a:t>
            </a:r>
          </a:p>
          <a:p>
            <a:pPr>
              <a:lnSpc>
                <a:spcPct val="80000"/>
              </a:lnSpc>
            </a:pPr>
            <a:r>
              <a:rPr lang="en-US" sz="30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Community College System</a:t>
            </a:r>
          </a:p>
        </p:txBody>
      </p:sp>
      <p:cxnSp>
        <p:nvCxnSpPr>
          <p:cNvPr id="10" name="Straight Connector 9" title="Gold Line"/>
          <p:cNvCxnSpPr/>
          <p:nvPr userDrawn="1"/>
        </p:nvCxnSpPr>
        <p:spPr>
          <a:xfrm flipV="1">
            <a:off x="1733355" y="1398670"/>
            <a:ext cx="5705475" cy="18968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5" y="126366"/>
            <a:ext cx="1116203" cy="126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7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47CC054E-03C2-4BA4-B0DC-8A52C253DBFA}" type="datetimeFigureOut">
              <a:rPr lang="en-US" smtClean="0"/>
              <a:t>1/4/2023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49" y="223247"/>
            <a:ext cx="971180" cy="1095372"/>
          </a:xfrm>
          <a:prstGeom prst="rect">
            <a:avLst/>
          </a:prstGeom>
        </p:spPr>
      </p:pic>
      <p:cxnSp>
        <p:nvCxnSpPr>
          <p:cNvPr id="10" name="Straight Connector 9" title="Gold Line"/>
          <p:cNvCxnSpPr/>
          <p:nvPr userDrawn="1"/>
        </p:nvCxnSpPr>
        <p:spPr>
          <a:xfrm flipV="1">
            <a:off x="1455549" y="1287265"/>
            <a:ext cx="7059802" cy="10217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B4E8221-5023-C446-8F2B-7ED5B2526BFD}"/>
              </a:ext>
            </a:extLst>
          </p:cNvPr>
          <p:cNvSpPr txBox="1">
            <a:spLocks/>
          </p:cNvSpPr>
          <p:nvPr userDrawn="1"/>
        </p:nvSpPr>
        <p:spPr>
          <a:xfrm>
            <a:off x="415537" y="4869657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4A8D8FB-937D-7B4C-8FA4-5E2AE79787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6" y="4835790"/>
            <a:ext cx="239825" cy="27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61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47CC054E-03C2-4BA4-B0DC-8A52C253DBFA}" type="datetimeFigureOut">
              <a:rPr lang="en-US" smtClean="0"/>
              <a:t>1/4/2023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474805" y="4777668"/>
            <a:ext cx="3161741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63" y="4767264"/>
            <a:ext cx="254263" cy="29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5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92970" y="3355330"/>
            <a:ext cx="7358063" cy="24329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265" i="1"/>
            </a:lvl1pPr>
            <a:lvl2pPr marL="485534" indent="-251138" algn="ctr">
              <a:spcBef>
                <a:spcPts val="0"/>
              </a:spcBef>
              <a:defRPr sz="1265" i="1"/>
            </a:lvl2pPr>
            <a:lvl3pPr marL="719930" indent="-251138" algn="ctr">
              <a:spcBef>
                <a:spcPts val="0"/>
              </a:spcBef>
              <a:defRPr sz="1265" i="1"/>
            </a:lvl3pPr>
            <a:lvl4pPr marL="954326" indent="-251138" algn="ctr">
              <a:spcBef>
                <a:spcPts val="0"/>
              </a:spcBef>
              <a:defRPr sz="1265" i="1"/>
            </a:lvl4pPr>
            <a:lvl5pPr marL="1188722" indent="-251138" algn="ctr">
              <a:spcBef>
                <a:spcPts val="0"/>
              </a:spcBef>
              <a:defRPr sz="1265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3"/>
          </p:nvPr>
        </p:nvSpPr>
        <p:spPr>
          <a:xfrm>
            <a:off x="892970" y="2250236"/>
            <a:ext cx="7358063" cy="321562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3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499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21519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20904"/>
            <a:ext cx="7886700" cy="3548753"/>
          </a:xfrm>
        </p:spPr>
        <p:txBody>
          <a:bodyPr>
            <a:normAutofit/>
          </a:bodyPr>
          <a:lstStyle>
            <a:lvl1pPr marL="175022" indent="-175022">
              <a:lnSpc>
                <a:spcPct val="100000"/>
              </a:lnSpc>
              <a:spcBef>
                <a:spcPts val="450"/>
              </a:spcBef>
              <a:tabLst/>
              <a:defRPr sz="2100"/>
            </a:lvl1pPr>
            <a:lvl2pPr marL="344091" indent="-151210">
              <a:lnSpc>
                <a:spcPct val="100000"/>
              </a:lnSpc>
              <a:spcBef>
                <a:spcPts val="225"/>
              </a:spcBef>
              <a:tabLst/>
              <a:defRPr sz="1800"/>
            </a:lvl2pPr>
            <a:lvl3pPr marL="519113" indent="-133350">
              <a:lnSpc>
                <a:spcPct val="100000"/>
              </a:lnSpc>
              <a:spcBef>
                <a:spcPts val="225"/>
              </a:spcBef>
              <a:tabLst/>
              <a:defRPr sz="1650"/>
            </a:lvl3pPr>
            <a:lvl4pPr marL="732235" indent="-153591">
              <a:lnSpc>
                <a:spcPct val="100000"/>
              </a:lnSpc>
              <a:spcBef>
                <a:spcPts val="225"/>
              </a:spcBef>
              <a:tabLst/>
              <a:defRPr sz="1500"/>
            </a:lvl4pPr>
            <a:lvl5pPr marL="900113" indent="-128588">
              <a:lnSpc>
                <a:spcPct val="100000"/>
              </a:lnSpc>
              <a:spcBef>
                <a:spcPts val="225"/>
              </a:spcBef>
              <a:tabLst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 title="Gold Line"/>
          <p:cNvCxnSpPr/>
          <p:nvPr userDrawn="1"/>
        </p:nvCxnSpPr>
        <p:spPr>
          <a:xfrm flipV="1">
            <a:off x="1297858" y="1220720"/>
            <a:ext cx="6468364" cy="3396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97859" y="126367"/>
            <a:ext cx="7364361" cy="994172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5" y="126366"/>
            <a:ext cx="759968" cy="857504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535D50-516C-FD45-863A-320262EE362F}"/>
              </a:ext>
            </a:extLst>
          </p:cNvPr>
          <p:cNvSpPr txBox="1">
            <a:spLocks/>
          </p:cNvSpPr>
          <p:nvPr userDrawn="1"/>
        </p:nvSpPr>
        <p:spPr>
          <a:xfrm>
            <a:off x="415537" y="4869657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42903E-CCCD-794C-85C8-1483EEAE23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6" y="4835790"/>
            <a:ext cx="239825" cy="27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3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8"/>
            <a:ext cx="7886700" cy="2139553"/>
          </a:xfrm>
        </p:spPr>
        <p:txBody>
          <a:bodyPr anchor="b">
            <a:normAutofit/>
          </a:bodyPr>
          <a:lstStyle>
            <a:lvl1pPr algn="ctr"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2"/>
            <a:ext cx="7886700" cy="1125140"/>
          </a:xfrm>
        </p:spPr>
        <p:txBody>
          <a:bodyPr>
            <a:normAutofit/>
          </a:bodyPr>
          <a:lstStyle>
            <a:lvl1pPr marL="0" indent="0" algn="ctr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15537" y="4869657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59914D-7AA7-1B45-80EF-F7E8F778F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6" y="4835790"/>
            <a:ext cx="239825" cy="27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4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859" y="126367"/>
            <a:ext cx="7364361" cy="994172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44976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500"/>
            </a:lvl1pPr>
            <a:lvl2pPr>
              <a:lnSpc>
                <a:spcPct val="100000"/>
              </a:lnSpc>
              <a:defRPr sz="1350"/>
            </a:lvl2pPr>
            <a:lvl3pPr>
              <a:lnSpc>
                <a:spcPct val="100000"/>
              </a:lnSpc>
              <a:defRPr sz="1200"/>
            </a:lvl3pPr>
            <a:lvl4pPr>
              <a:lnSpc>
                <a:spcPct val="100000"/>
              </a:lnSpc>
              <a:defRPr sz="900"/>
            </a:lvl4pPr>
            <a:lvl5pPr>
              <a:lnSpc>
                <a:spcPct val="100000"/>
              </a:lnSpc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44976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500"/>
            </a:lvl1pPr>
            <a:lvl2pPr>
              <a:lnSpc>
                <a:spcPct val="100000"/>
              </a:lnSpc>
              <a:defRPr sz="1350"/>
            </a:lvl2pPr>
            <a:lvl3pPr>
              <a:lnSpc>
                <a:spcPct val="100000"/>
              </a:lnSpc>
              <a:defRPr sz="1200"/>
            </a:lvl3pPr>
            <a:lvl4pPr>
              <a:lnSpc>
                <a:spcPct val="100000"/>
              </a:lnSpc>
              <a:defRPr sz="900"/>
            </a:lvl4pPr>
            <a:lvl5pPr>
              <a:lnSpc>
                <a:spcPct val="100000"/>
              </a:lnSpc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5" y="126366"/>
            <a:ext cx="759968" cy="857504"/>
          </a:xfrm>
          <a:prstGeom prst="rect">
            <a:avLst/>
          </a:prstGeom>
        </p:spPr>
      </p:pic>
      <p:cxnSp>
        <p:nvCxnSpPr>
          <p:cNvPr id="14" name="Straight Connector 13" title="Gold Line"/>
          <p:cNvCxnSpPr/>
          <p:nvPr userDrawn="1"/>
        </p:nvCxnSpPr>
        <p:spPr>
          <a:xfrm flipV="1">
            <a:off x="1297858" y="1220720"/>
            <a:ext cx="6468364" cy="3396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4268DC7-027D-C648-9BA3-E4F4A9808B86}"/>
              </a:ext>
            </a:extLst>
          </p:cNvPr>
          <p:cNvSpPr txBox="1">
            <a:spLocks/>
          </p:cNvSpPr>
          <p:nvPr userDrawn="1"/>
        </p:nvSpPr>
        <p:spPr>
          <a:xfrm>
            <a:off x="415537" y="4869657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FA4655-50C3-264A-9310-3247FA3337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6" y="4835790"/>
            <a:ext cx="239825" cy="27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93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94017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500"/>
            </a:lvl1pPr>
            <a:lvl2pPr>
              <a:lnSpc>
                <a:spcPct val="100000"/>
              </a:lnSpc>
              <a:defRPr sz="1350"/>
            </a:lvl2pPr>
            <a:lvl3pPr>
              <a:lnSpc>
                <a:spcPct val="100000"/>
              </a:lnSpc>
              <a:defRPr sz="1200"/>
            </a:lvl3pPr>
            <a:lvl4pPr>
              <a:lnSpc>
                <a:spcPct val="100000"/>
              </a:lnSpc>
              <a:defRPr sz="900"/>
            </a:lvl4pPr>
            <a:lvl5pPr>
              <a:lnSpc>
                <a:spcPct val="100000"/>
              </a:lnSpc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294017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500"/>
            </a:lvl1pPr>
            <a:lvl2pPr>
              <a:lnSpc>
                <a:spcPct val="100000"/>
              </a:lnSpc>
              <a:defRPr sz="1350"/>
            </a:lvl2pPr>
            <a:lvl3pPr>
              <a:lnSpc>
                <a:spcPct val="100000"/>
              </a:lnSpc>
              <a:defRPr sz="1200"/>
            </a:lvl3pPr>
            <a:lvl4pPr>
              <a:lnSpc>
                <a:spcPct val="100000"/>
              </a:lnSpc>
              <a:defRPr sz="900"/>
            </a:lvl4pPr>
            <a:lvl5pPr>
              <a:lnSpc>
                <a:spcPct val="100000"/>
              </a:lnSpc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4" name="Straight Connector 13" title="Gold Line"/>
          <p:cNvCxnSpPr/>
          <p:nvPr userDrawn="1"/>
        </p:nvCxnSpPr>
        <p:spPr>
          <a:xfrm flipV="1">
            <a:off x="1297858" y="1220720"/>
            <a:ext cx="6468364" cy="3396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297859" y="126367"/>
            <a:ext cx="7364361" cy="994172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5" y="126366"/>
            <a:ext cx="759968" cy="857504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468A882-7F28-774E-9FAE-22C25BF549D2}"/>
              </a:ext>
            </a:extLst>
          </p:cNvPr>
          <p:cNvSpPr txBox="1">
            <a:spLocks/>
          </p:cNvSpPr>
          <p:nvPr userDrawn="1"/>
        </p:nvSpPr>
        <p:spPr>
          <a:xfrm>
            <a:off x="415537" y="4869657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643920-20D1-4C4A-AD8D-40EF1972C6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6" y="4835790"/>
            <a:ext cx="239825" cy="27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5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297859" y="126367"/>
            <a:ext cx="7364361" cy="994172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5" y="126366"/>
            <a:ext cx="759968" cy="857504"/>
          </a:xfrm>
          <a:prstGeom prst="rect">
            <a:avLst/>
          </a:prstGeom>
        </p:spPr>
      </p:pic>
      <p:cxnSp>
        <p:nvCxnSpPr>
          <p:cNvPr id="14" name="Straight Connector 13" title="Gold Line"/>
          <p:cNvCxnSpPr/>
          <p:nvPr userDrawn="1"/>
        </p:nvCxnSpPr>
        <p:spPr>
          <a:xfrm flipV="1">
            <a:off x="1297858" y="1220720"/>
            <a:ext cx="6468364" cy="3396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73F84-046E-2A46-99DD-2DAD61594CB5}"/>
              </a:ext>
            </a:extLst>
          </p:cNvPr>
          <p:cNvSpPr txBox="1">
            <a:spLocks/>
          </p:cNvSpPr>
          <p:nvPr userDrawn="1"/>
        </p:nvSpPr>
        <p:spPr>
          <a:xfrm>
            <a:off x="415537" y="4869657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FFB1B7-9F55-BC46-BBEB-7CC12D52D2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6" y="4835790"/>
            <a:ext cx="239825" cy="27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82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544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3"/>
            <a:ext cx="4629150" cy="3655219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47CC054E-03C2-4BA4-B0DC-8A52C253DBFA}" type="datetimeFigureOut">
              <a:rPr lang="en-US" smtClean="0"/>
              <a:t>1/4/2023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4330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74804" y="4777668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62" y="4767264"/>
            <a:ext cx="261242" cy="29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2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3"/>
            <a:ext cx="4629150" cy="3655219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47CC054E-03C2-4BA4-B0DC-8A52C253DBFA}" type="datetimeFigureOut">
              <a:rPr lang="en-US" smtClean="0"/>
              <a:t>1/4/2023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43300" y="4662185"/>
            <a:ext cx="2057400" cy="273844"/>
          </a:xfrm>
          <a:prstGeom prst="rect">
            <a:avLst/>
          </a:prstGeom>
        </p:spPr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74804" y="4777668"/>
            <a:ext cx="3248526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13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62" y="4767264"/>
            <a:ext cx="261242" cy="29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4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5549" y="273847"/>
            <a:ext cx="7059802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25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</a:t>
            </a:r>
            <a:br>
              <a:rPr lang="en-US" sz="2025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sz="2025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Community College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78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sz="3000" b="1" kern="1200">
          <a:ln w="0">
            <a:solidFill>
              <a:schemeClr val="accent1"/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am02.safelinks.protection.outlook.com/?url=https%3A%2F%2Fwww.ncperkins.org%2Fcourse%2Fview.php%3Fid%3D4&amp;data=05%7C01%7Colveram%40nccommunitycolleges.edu%7C2444c13e437842b6c0af08dad2fc1cf0%7C616f6b2af8af4525b6c8f74c6a2b182d%7C0%7C0%7C638054277517590576%7CUnknown%7CTWFpbGZsb3d8eyJWIjoiMC4wLjAwMDAiLCJQIjoiV2luMzIiLCJBTiI6Ik1haWwiLCJXVCI6Mn0%3D%7C3000%7C%7C%7C&amp;sdata=t5oZytYr%2FWsxkImZJAPX3TH887BulDmT8ArdDpl27eM%3D&amp;reserved=0" TargetMode="External"/><Relationship Id="rId2" Type="http://schemas.openxmlformats.org/officeDocument/2006/relationships/hyperlink" Target="https://www.ncperkins.org/mod/page/view.php?id=3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r/QViWvXc9J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am02.safelinks.protection.outlook.com/?url=https%3A%2F%2Fcenter.ncsu.edu%2Fnccte-cms%2F&amp;data=05%7C01%7Colveram%40nccommunitycolleges.edu%7C4b18f1b1c90c42511e7908dad3184ae6%7C616f6b2af8af4525b6c8f74c6a2b182d%7C0%7C0%7C638054398541142460%7CUnknown%7CTWFpbGZsb3d8eyJWIjoiMC4wLjAwMDAiLCJQIjoiV2luMzIiLCJBTiI6Ik1haWwiLCJXVCI6Mn0%3D%7C3000%7C%7C%7C&amp;sdata=CRXYbx1bilcLnZ4JTziWaPSM1o9CCBZlxSZplSGHwp4%3D&amp;reserved=0" TargetMode="External"/><Relationship Id="rId2" Type="http://schemas.openxmlformats.org/officeDocument/2006/relationships/hyperlink" Target="https://www.ncperkins.org/mod/page/view.php?id=3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communitycolleges.edu/academic-programs/curriculum-standards" TargetMode="External"/><Relationship Id="rId5" Type="http://schemas.openxmlformats.org/officeDocument/2006/relationships/hyperlink" Target="https://webadvisor.nccommunitycolleges.edu/WebAdvisor/WebAdvisor?type=M&amp;constituency=WBFC&amp;pid=CORE-WBFC&amp;TOKENIDX=9238240461" TargetMode="External"/><Relationship Id="rId4" Type="http://schemas.openxmlformats.org/officeDocument/2006/relationships/hyperlink" Target="https://nam02.safelinks.protection.outlook.com/?url=https%3A%2F%2Fdrive.google.com%2Fdrive%2Ffolders%2F1rfLWYkt8i-5Hi08cmX4HWx57f7VLpyZb%3Fusp%3Dshare_link&amp;data=05%7C01%7Colveram%40nccommunitycolleges.edu%7Cae81f36917c349a8c29308dad3be5515%7C616f6b2af8af4525b6c8f74c6a2b182d%7C0%7C0%7C638055111692612417%7CUnknown%7CTWFpbGZsb3d8eyJWIjoiMC4wLjAwMDAiLCJQIjoiV2luMzIiLCJBTiI6Ik1haWwiLCJXVCI6Mn0%3D%7C3000%7C%7C%7C&amp;sdata=mZUyA9%2FRwb0Y41NxGxql0fY5M%2Br6KEyv4KPlu1ZHsCE%3D&amp;reserved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olveram@nccommunitycolleges.edu" TargetMode="External"/><Relationship Id="rId2" Type="http://schemas.openxmlformats.org/officeDocument/2006/relationships/hyperlink" Target="mailto:witchgerb@nccommunitycolleges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C0797-2774-194A-8BE9-FE634A90C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NC High School to Community College CTE Articulation Agreement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9FB44E-D183-8444-90CC-C89E6321C9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 15, 2022</a:t>
            </a:r>
          </a:p>
          <a:p>
            <a:r>
              <a:rPr lang="en-US" dirty="0"/>
              <a:t>(Updated from the 12/1/22 Presentation)</a:t>
            </a:r>
          </a:p>
        </p:txBody>
      </p:sp>
    </p:spTree>
    <p:extLst>
      <p:ext uri="{BB962C8B-B14F-4D97-AF65-F5344CB8AC3E}">
        <p14:creationId xmlns:p14="http://schemas.microsoft.com/office/powerpoint/2010/main" val="267268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A3BE7A-FF36-3D40-A856-557355DEF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Articulated Courses</a:t>
            </a:r>
          </a:p>
          <a:p>
            <a:pPr lvl="1"/>
            <a:r>
              <a:rPr lang="en-US" dirty="0">
                <a:hlinkClick r:id="rId2"/>
              </a:rPr>
              <a:t>https://www.ncperkins.org/mod/page/view.php?id=38</a:t>
            </a:r>
            <a:endParaRPr lang="en-US" dirty="0"/>
          </a:p>
          <a:p>
            <a:r>
              <a:rPr lang="en-US" dirty="0"/>
              <a:t>NC High School to Community College Articulation Agreement Policies</a:t>
            </a:r>
          </a:p>
          <a:p>
            <a:pPr lvl="1"/>
            <a:r>
              <a:rPr lang="en-US" b="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 tooltip="Original URL: https://www.ncperkins.org/course/view.php?id=4. Click or tap if you trust this link."/>
              </a:rPr>
              <a:t>https://www.ncperkins.org/course/view.php?id=4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3E590A-113E-3845-BC5D-F0763C23F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9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1C42C5-361B-D275-DE71-F6BF1429B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35" y="1212273"/>
            <a:ext cx="8232729" cy="3622748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State-level staff review for recommended course matches as needed or at intervals no longer than every 2 years.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NCCCS staff in collaboration with NCDPI program area consultants compile course recommendations for local review.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Community college chief academic officers and Public School Unit (PSU) CTE directors will facilitate the local-level course-match review process.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Teams of secondary and postsecondary faculty teaching the courses will the recommended matches.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Community college chief academic officers (or designee) electronically submit analysis forms from the review teams (Microsoft Forms link).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NCCCS reviews data from the submitted analysis forms.  The final recommendations will be reviewed and voted on by the community college chief academic officers.  </a:t>
            </a:r>
            <a:r>
              <a:rPr lang="en-US" sz="1500" dirty="0"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ourses that receive a 2/3 majority vote or higher will be included on the statewide agreement.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457200" algn="l"/>
              </a:tabLst>
            </a:pPr>
            <a:r>
              <a:rPr lang="en-US" sz="1500" dirty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pproved list is sent to the NC State Board of Community Colleges for approval.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674E31-50B7-22D7-B8F1-3BA6F230D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Process</a:t>
            </a:r>
          </a:p>
        </p:txBody>
      </p:sp>
    </p:spTree>
    <p:extLst>
      <p:ext uri="{BB962C8B-B14F-4D97-AF65-F5344CB8AC3E}">
        <p14:creationId xmlns:p14="http://schemas.microsoft.com/office/powerpoint/2010/main" val="258008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383AC4-C15B-173A-D0A8-5A815EF11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700" dirty="0"/>
              <a:t>To receive credit through the HS/CC AA, the articulated course(s) must be included in a selected program of study.  Additionally, students must enroll in a NC community college within two years of high school graduation and meet the following criteria:</a:t>
            </a:r>
          </a:p>
          <a:p>
            <a:pPr lvl="1"/>
            <a:r>
              <a:rPr lang="en-US" sz="1700" dirty="0"/>
              <a:t>Final grade of B or higher in the high school course AND</a:t>
            </a:r>
          </a:p>
          <a:p>
            <a:pPr lvl="1"/>
            <a:r>
              <a:rPr lang="en-US" sz="1700" dirty="0"/>
              <a:t>Proof of Learning (POL)</a:t>
            </a:r>
          </a:p>
          <a:p>
            <a:pPr lvl="2"/>
            <a:r>
              <a:rPr lang="en-US" sz="1700" dirty="0"/>
              <a:t>CTE post assessment*</a:t>
            </a:r>
          </a:p>
          <a:p>
            <a:pPr lvl="3"/>
            <a:r>
              <a:rPr lang="en-US" sz="1700" dirty="0"/>
              <a:t>Score of 90 or higher </a:t>
            </a:r>
          </a:p>
          <a:p>
            <a:pPr lvl="2"/>
            <a:r>
              <a:rPr lang="en-US" sz="1700" dirty="0"/>
              <a:t>Performance-based Measurement (PBM)</a:t>
            </a:r>
          </a:p>
          <a:p>
            <a:pPr lvl="3"/>
            <a:r>
              <a:rPr lang="en-US" sz="1700" dirty="0"/>
              <a:t>Meets course proficiency</a:t>
            </a:r>
          </a:p>
          <a:p>
            <a:pPr lvl="1"/>
            <a:r>
              <a:rPr lang="en-US" sz="1700" dirty="0"/>
              <a:t>Industry Credentials </a:t>
            </a:r>
          </a:p>
          <a:p>
            <a:pPr lvl="2"/>
            <a:r>
              <a:rPr lang="en-US" sz="1700" dirty="0"/>
              <a:t>Courses that have industry credentials as proof of learning will follow the procedure for Credit for Prior Learning as outlined in NC Community College System Curriculum Procedures Reference Manual (https://www.nccommunitycolleges.edu/academic-programs/curriculum-procedures-reference-manual-cprm).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02ACD7-0B1F-C30D-C907-527BF720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for Articulation</a:t>
            </a:r>
          </a:p>
        </p:txBody>
      </p:sp>
    </p:spTree>
    <p:extLst>
      <p:ext uri="{BB962C8B-B14F-4D97-AF65-F5344CB8AC3E}">
        <p14:creationId xmlns:p14="http://schemas.microsoft.com/office/powerpoint/2010/main" val="350009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D6B6F2-4954-BFEB-C8B1-14DA7F411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List of potential course matches reviewed by state-level staff</a:t>
            </a: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 teams will review potential matches by reviewing: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Course standards, descriptions, learning outcomes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Course classroom/lab hours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Proof of Learning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CTE Post-assessment, Performance Based Measure, Industry Credential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olicies, and regulations of licensing, and other state information about courses are gathered.</a:t>
            </a: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Courses must be determined to represent an 80% match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52043D-B52D-2574-07B9-7D7B4F14C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for Review</a:t>
            </a:r>
          </a:p>
        </p:txBody>
      </p:sp>
    </p:spTree>
    <p:extLst>
      <p:ext uri="{BB962C8B-B14F-4D97-AF65-F5344CB8AC3E}">
        <p14:creationId xmlns:p14="http://schemas.microsoft.com/office/powerpoint/2010/main" val="310614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12931A-DCCC-20EE-98C6-3D99A6E6A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Microsoft Forms</a:t>
            </a:r>
          </a:p>
          <a:p>
            <a:pPr lvl="1"/>
            <a:r>
              <a:rPr lang="en-US" dirty="0"/>
              <a:t>NC High School to Community College CTE Articulation Agreement Recommendation Form L</a:t>
            </a:r>
          </a:p>
          <a:p>
            <a:pPr lvl="1"/>
            <a:r>
              <a:rPr lang="en-US" dirty="0">
                <a:hlinkClick r:id="rId2"/>
              </a:rPr>
              <a:t>https://forms.office.com/r/QViWvXc9JQ</a:t>
            </a:r>
            <a:endParaRPr lang="en-US" dirty="0"/>
          </a:p>
          <a:p>
            <a:pPr marL="192881" lvl="1" indent="0">
              <a:buNone/>
            </a:pPr>
            <a:endParaRPr lang="en-US" dirty="0"/>
          </a:p>
          <a:p>
            <a:r>
              <a:rPr lang="en-US" dirty="0"/>
              <a:t>Include any relevant information/comments in sections provided.  These comments will be included in vote letter to colleges.</a:t>
            </a:r>
          </a:p>
          <a:p>
            <a:pPr marL="192881" lvl="1" indent="0">
              <a:buNone/>
            </a:pPr>
            <a:endParaRPr lang="en-US" dirty="0"/>
          </a:p>
          <a:p>
            <a:pPr marL="192881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0A4AB9-01D8-CC3F-4E56-2E94760E5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of Review</a:t>
            </a:r>
          </a:p>
        </p:txBody>
      </p:sp>
    </p:spTree>
    <p:extLst>
      <p:ext uri="{BB962C8B-B14F-4D97-AF65-F5344CB8AC3E}">
        <p14:creationId xmlns:p14="http://schemas.microsoft.com/office/powerpoint/2010/main" val="365597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34FFC9-9304-811F-1CEC-89BEA0C09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800" b="1" i="1" dirty="0">
                <a:solidFill>
                  <a:srgbClr val="000000"/>
                </a:solidFill>
                <a:effectLst/>
                <a:latin typeface="inherit"/>
              </a:rPr>
              <a:t>Links to resources for review: 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Current List of Course Matches: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  <a:hlinkClick r:id="rId2"/>
              </a:rPr>
              <a:t>https://www.ncperkins.org/mod/page/view.php?id=38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NC High School CTE Course Standards (Blueprints): 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inherit"/>
              </a:rPr>
              <a:t>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  <a:hlinkClick r:id="rId3" tooltip="Original URL: https://center.ncsu.edu/nccte-cms/. Click or tap if you trust this link."/>
              </a:rPr>
              <a:t>https://center.ncsu.edu/nccte-cms/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NC High School CTE Performance-based Measurement: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  <a:hlinkClick r:id="rId4" tooltip="Original URL: https://drive.google.com/drive/folders/1rfLWYkt8i-5Hi08cmX4HWx57f7VLpyZb?usp=share_link. Click or tap if you trust this link."/>
              </a:rPr>
              <a:t>https://drive.google.com/drive/folders/1rfLWYkt8i-5Hi08cmX4HWx57f7VLpyZb?usp=share_link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fontAlgn="base">
              <a:spcAft>
                <a:spcPts val="800"/>
              </a:spcAft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NC Community College Combined Course Library: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  <a:hlinkClick r:id="rId5"/>
              </a:rPr>
              <a:t>https://webadvisor.nccommunitycolleges.edu/WebAdvisor/WebAdvisor?type=M&amp;constituency=WBFC&amp;pid=CORE-WBFC&amp;TOKENIDX=9238240461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fontAlgn="base">
              <a:spcAft>
                <a:spcPts val="800"/>
              </a:spcAft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NC Community College Curriculum Standards: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  <a:hlinkClick r:id="rId6"/>
              </a:rPr>
              <a:t>https://www.nccommunitycolleges.edu/academic-programs/curriculum-standards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</a:p>
          <a:p>
            <a:pPr marL="0" indent="0" algn="l" fontAlgn="base">
              <a:spcAft>
                <a:spcPts val="800"/>
              </a:spcAft>
              <a:buNone/>
            </a:pP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C1E398-F314-A54D-55D0-C135DAF2D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for Review</a:t>
            </a:r>
          </a:p>
        </p:txBody>
      </p:sp>
    </p:spTree>
    <p:extLst>
      <p:ext uri="{BB962C8B-B14F-4D97-AF65-F5344CB8AC3E}">
        <p14:creationId xmlns:p14="http://schemas.microsoft.com/office/powerpoint/2010/main" val="56225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B64B6A-E2B8-C2BB-C04C-924A913A5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Dr. Bob Witchger, CTE Director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witchgerb@nccommunitycolleges.edu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Dr. Mary Olvera, CTE Coordinator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olveram@nccommunitycolleges.edu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13A489-0E84-F0BE-6C17-ECAD794A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413370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stem Office Template 2017" id="{5F043DD8-DC3E-4F6A-B287-81D6F7FF38E2}" vid="{804B3A4D-A4A7-49E1-8361-FD47AD0B82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648569-d889-4cab-8fb7-f97de583ec0f" xsi:nil="true"/>
    <lcf76f155ced4ddcb4097134ff3c332f xmlns="c2944ea2-f59e-4d9b-9e07-2e8200370d3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FFA20A777A1E45B39AEF474C3214FD" ma:contentTypeVersion="15" ma:contentTypeDescription="Create a new document." ma:contentTypeScope="" ma:versionID="23de42f4f29e77b58244b3ae77c8fe4b">
  <xsd:schema xmlns:xsd="http://www.w3.org/2001/XMLSchema" xmlns:xs="http://www.w3.org/2001/XMLSchema" xmlns:p="http://schemas.microsoft.com/office/2006/metadata/properties" xmlns:ns2="c2944ea2-f59e-4d9b-9e07-2e8200370d35" xmlns:ns3="a3648569-d889-4cab-8fb7-f97de583ec0f" targetNamespace="http://schemas.microsoft.com/office/2006/metadata/properties" ma:root="true" ma:fieldsID="75a295c533d6f25716023b9607d5287f" ns2:_="" ns3:_="">
    <xsd:import namespace="c2944ea2-f59e-4d9b-9e07-2e8200370d35"/>
    <xsd:import namespace="a3648569-d889-4cab-8fb7-f97de583ec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44ea2-f59e-4d9b-9e07-2e8200370d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410e6b-3f3a-46d5-b089-fcc12dc488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48569-d889-4cab-8fb7-f97de583ec0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23b4f3-e477-4c24-8cf9-751aee7eab28}" ma:internalName="TaxCatchAll" ma:showField="CatchAllData" ma:web="a3648569-d889-4cab-8fb7-f97de583ec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DDB6D2-B0BF-4033-AEB4-5424544E8B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2FC321-C02E-47AC-82A1-499683CD5E72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ac88828-7a02-4c45-a278-1117a0177a61"/>
    <ds:schemaRef ds:uri="dbc85e8e-02e7-4a66-ab49-a96ecba8c598"/>
    <ds:schemaRef ds:uri="http://www.w3.org/XML/1998/namespace"/>
    <ds:schemaRef ds:uri="a3648569-d889-4cab-8fb7-f97de583ec0f"/>
    <ds:schemaRef ds:uri="c2944ea2-f59e-4d9b-9e07-2e8200370d35"/>
  </ds:schemaRefs>
</ds:datastoreItem>
</file>

<file path=customXml/itemProps3.xml><?xml version="1.0" encoding="utf-8"?>
<ds:datastoreItem xmlns:ds="http://schemas.openxmlformats.org/officeDocument/2006/customXml" ds:itemID="{36210A3E-FFD1-4C9C-A1B7-E2EFE7443E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944ea2-f59e-4d9b-9e07-2e8200370d35"/>
    <ds:schemaRef ds:uri="a3648569-d889-4cab-8fb7-f97de583ec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System Office Template 2017</Template>
  <TotalTime>0</TotalTime>
  <Words>629</Words>
  <Application>Microsoft Office PowerPoint</Application>
  <PresentationFormat>On-screen Show (16:9)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 Neue Medium</vt:lpstr>
      <vt:lpstr>inherit</vt:lpstr>
      <vt:lpstr>Times New Roman</vt:lpstr>
      <vt:lpstr>Office Theme</vt:lpstr>
      <vt:lpstr>NC High School to Community College CTE Articulation Agreement</vt:lpstr>
      <vt:lpstr>PowerPoint Presentation</vt:lpstr>
      <vt:lpstr>Overview of Process</vt:lpstr>
      <vt:lpstr>Criteria for Articulation</vt:lpstr>
      <vt:lpstr>Criteria for Review</vt:lpstr>
      <vt:lpstr>Documentation of Review</vt:lpstr>
      <vt:lpstr>Resources for Review</vt:lpstr>
      <vt:lpstr>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cp:lastPrinted>2017-04-26T15:33:33Z</cp:lastPrinted>
  <dcterms:created xsi:type="dcterms:W3CDTF">2017-04-24T19:18:55Z</dcterms:created>
  <dcterms:modified xsi:type="dcterms:W3CDTF">2023-01-04T19:15:51Z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0x01010056FFA20A777A1E45B39AEF474C3214FD</vt:lpwstr>
  </property>
</Properties>
</file>