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jpg" ContentType="image/jpe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0"/>
  </p:notesMasterIdLst>
  <p:handoutMasterIdLst>
    <p:handoutMasterId r:id="rId21"/>
  </p:handoutMasterIdLst>
  <p:sldIdLst>
    <p:sldId id="256" r:id="rId5"/>
    <p:sldId id="486" r:id="rId6"/>
    <p:sldId id="487" r:id="rId7"/>
    <p:sldId id="488" r:id="rId8"/>
    <p:sldId id="491" r:id="rId9"/>
    <p:sldId id="492" r:id="rId10"/>
    <p:sldId id="499" r:id="rId11"/>
    <p:sldId id="493" r:id="rId12"/>
    <p:sldId id="494" r:id="rId13"/>
    <p:sldId id="497" r:id="rId14"/>
    <p:sldId id="483" r:id="rId15"/>
    <p:sldId id="498" r:id="rId16"/>
    <p:sldId id="482" r:id="rId17"/>
    <p:sldId id="484" r:id="rId18"/>
    <p:sldId id="440" r:id="rId19"/>
  </p:sldIdLst>
  <p:sldSz cx="9144000" cy="6858000" type="screen4x3"/>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FDDF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55"/>
    <p:restoredTop sz="59091" autoAdjust="0"/>
  </p:normalViewPr>
  <p:slideViewPr>
    <p:cSldViewPr>
      <p:cViewPr>
        <p:scale>
          <a:sx n="80" d="100"/>
          <a:sy n="80" d="100"/>
        </p:scale>
        <p:origin x="848" y="144"/>
      </p:cViewPr>
      <p:guideLst>
        <p:guide orient="horz" pos="2160"/>
        <p:guide pos="2880"/>
      </p:guideLst>
    </p:cSldViewPr>
  </p:slideViewPr>
  <p:notesTextViewPr>
    <p:cViewPr>
      <p:scale>
        <a:sx n="3" d="2"/>
        <a:sy n="3" d="2"/>
      </p:scale>
      <p:origin x="0" y="0"/>
    </p:cViewPr>
  </p:notesTextViewPr>
  <p:sorterViewPr>
    <p:cViewPr>
      <p:scale>
        <a:sx n="120" d="100"/>
        <a:sy n="120" d="100"/>
      </p:scale>
      <p:origin x="0" y="-21504"/>
    </p:cViewPr>
  </p:sorterViewPr>
  <p:notesViewPr>
    <p:cSldViewPr>
      <p:cViewPr varScale="1">
        <p:scale>
          <a:sx n="116" d="100"/>
          <a:sy n="116" d="100"/>
        </p:scale>
        <p:origin x="1952" y="1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tags" Target="tags/tag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F7D02BC-678A-4932-B82B-1499DA207151}" type="datetimeFigureOut">
              <a:rPr lang="en-US" smtClean="0"/>
              <a:pPr/>
              <a:t>9/30/16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8C1209-4D24-4E6B-B850-B0D789831E21}" type="slidenum">
              <a:rPr lang="en-US" smtClean="0"/>
              <a:pPr/>
              <a:t>‹#›</a:t>
            </a:fld>
            <a:endParaRPr lang="en-US"/>
          </a:p>
        </p:txBody>
      </p:sp>
    </p:spTree>
    <p:extLst>
      <p:ext uri="{BB962C8B-B14F-4D97-AF65-F5344CB8AC3E}">
        <p14:creationId xmlns:p14="http://schemas.microsoft.com/office/powerpoint/2010/main" val="372305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8766E1-CEEA-41BF-A457-E538D89CB544}" type="datetimeFigureOut">
              <a:rPr lang="en-US" smtClean="0"/>
              <a:pPr/>
              <a:t>9/30/16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46C6A2-84B9-4F4B-9D29-2CFB53138DBA}" type="slidenum">
              <a:rPr lang="en-US" smtClean="0"/>
              <a:pPr/>
              <a:t>‹#›</a:t>
            </a:fld>
            <a:endParaRPr lang="en-US"/>
          </a:p>
        </p:txBody>
      </p:sp>
    </p:spTree>
    <p:extLst>
      <p:ext uri="{BB962C8B-B14F-4D97-AF65-F5344CB8AC3E}">
        <p14:creationId xmlns:p14="http://schemas.microsoft.com/office/powerpoint/2010/main" val="3382813602"/>
      </p:ext>
    </p:extLst>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a:xfrm>
            <a:off x="1066800" y="381000"/>
            <a:ext cx="1905000" cy="1428750"/>
          </a:xfrm>
          <a:ln/>
        </p:spPr>
      </p:sp>
      <p:sp>
        <p:nvSpPr>
          <p:cNvPr id="15362" name="Notes Placeholder 2"/>
          <p:cNvSpPr>
            <a:spLocks noGrp="1"/>
          </p:cNvSpPr>
          <p:nvPr>
            <p:ph type="body" idx="1"/>
          </p:nvPr>
        </p:nvSpPr>
        <p:spPr>
          <a:xfrm>
            <a:off x="838200" y="1752600"/>
            <a:ext cx="5867400" cy="7772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eaLnBrk="1" hangingPunct="1">
              <a:spcBef>
                <a:spcPct val="0"/>
              </a:spcBef>
              <a:spcAft>
                <a:spcPct val="30000"/>
              </a:spcAft>
            </a:pPr>
            <a:r>
              <a:rPr lang="en-US" dirty="0" smtClean="0">
                <a:ea typeface="ヒラギノ角ゴ Pro W3" charset="0"/>
                <a:cs typeface="Times"/>
              </a:rPr>
              <a:t>Welcome</a:t>
            </a: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r>
              <a:rPr lang="en-US" dirty="0" smtClean="0">
                <a:ea typeface="ヒラギノ角ゴ Pro W3" charset="0"/>
                <a:cs typeface="Times"/>
              </a:rPr>
              <a:t>We will be posting this PowerPoint as well as a recording of this</a:t>
            </a:r>
            <a:r>
              <a:rPr lang="en-US" baseline="0" dirty="0" smtClean="0">
                <a:ea typeface="ヒラギノ角ゴ Pro W3" charset="0"/>
                <a:cs typeface="Times"/>
              </a:rPr>
              <a:t> meeting to the </a:t>
            </a:r>
            <a:r>
              <a:rPr lang="en-US" baseline="0" dirty="0" err="1" smtClean="0">
                <a:ea typeface="ヒラギノ角ゴ Pro W3" charset="0"/>
                <a:cs typeface="Times"/>
              </a:rPr>
              <a:t>ncperkins.org</a:t>
            </a:r>
            <a:r>
              <a:rPr lang="en-US" baseline="0" dirty="0" smtClean="0">
                <a:ea typeface="ヒラギノ角ゴ Pro W3" charset="0"/>
                <a:cs typeface="Times"/>
              </a:rPr>
              <a:t>/.</a:t>
            </a:r>
            <a:endParaRPr lang="en-US" dirty="0" smtClean="0">
              <a:ea typeface="ヒラギノ角ゴ Pro W3" charset="0"/>
              <a:cs typeface="Times"/>
            </a:endParaRP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r>
              <a:rPr lang="en-US" dirty="0" smtClean="0">
                <a:ea typeface="ヒラギノ角ゴ Pro W3" charset="0"/>
                <a:cs typeface="Times"/>
              </a:rPr>
              <a:t>=====</a:t>
            </a:r>
          </a:p>
          <a:p>
            <a:pPr marL="0" marR="0" indent="0" algn="l" defTabSz="914400" rtl="0" eaLnBrk="1" fontAlgn="auto" latinLnBrk="0" hangingPunct="1">
              <a:lnSpc>
                <a:spcPct val="100000"/>
              </a:lnSpc>
              <a:spcBef>
                <a:spcPct val="0"/>
              </a:spcBef>
              <a:spcAft>
                <a:spcPct val="30000"/>
              </a:spcAft>
              <a:buClrTx/>
              <a:buSzTx/>
              <a:buFontTx/>
              <a:buNone/>
              <a:tabLst/>
              <a:defRPr/>
            </a:pPr>
            <a:r>
              <a:rPr lang="en-US" dirty="0" err="1" smtClean="0"/>
              <a:t>www.ncPerkins.org</a:t>
            </a:r>
            <a:r>
              <a:rPr lang="en-US" dirty="0" smtClean="0"/>
              <a:t>/presentations</a:t>
            </a: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r>
              <a:rPr lang="en-US" dirty="0" smtClean="0">
                <a:ea typeface="ヒラギノ角ゴ Pro W3" charset="0"/>
                <a:cs typeface="Times"/>
              </a:rPr>
              <a:t>September 30, 2016</a:t>
            </a:r>
          </a:p>
          <a:p>
            <a:pPr eaLnBrk="1" hangingPunct="1">
              <a:spcBef>
                <a:spcPct val="0"/>
              </a:spcBef>
              <a:spcAft>
                <a:spcPct val="30000"/>
              </a:spcAft>
            </a:pPr>
            <a:endParaRPr lang="en-US" dirty="0" smtClean="0">
              <a:ea typeface="ヒラギノ角ゴ Pro W3" charset="0"/>
              <a:cs typeface="Times"/>
            </a:endParaRPr>
          </a:p>
          <a:p>
            <a:endParaRPr lang="en-US" dirty="0" smtClean="0">
              <a:ea typeface="ヒラギノ角ゴ Pro W3" charset="0"/>
              <a:cs typeface="Times"/>
            </a:endParaRPr>
          </a:p>
          <a:p>
            <a:endParaRPr lang="en-US" dirty="0">
              <a:ea typeface="ヒラギノ角ゴ Pro W3" charset="0"/>
              <a:cs typeface="Times"/>
            </a:endParaRPr>
          </a:p>
        </p:txBody>
      </p:sp>
      <p:sp>
        <p:nvSpPr>
          <p:cNvPr id="1536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fld id="{6200AC89-A9A6-F44C-8FB1-2FAE2DFF8A10}" type="slidenum">
              <a:rPr lang="en-US" sz="1200"/>
              <a:pPr/>
              <a:t>1</a:t>
            </a:fld>
            <a:endParaRPr lang="en-US" sz="1200"/>
          </a:p>
        </p:txBody>
      </p:sp>
    </p:spTree>
    <p:extLst>
      <p:ext uri="{BB962C8B-B14F-4D97-AF65-F5344CB8AC3E}">
        <p14:creationId xmlns:p14="http://schemas.microsoft.com/office/powerpoint/2010/main" val="10204914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886200" cy="2914650"/>
          </a:xfrm>
        </p:spPr>
      </p:sp>
      <p:sp>
        <p:nvSpPr>
          <p:cNvPr id="3" name="Notes Placeholder 2"/>
          <p:cNvSpPr>
            <a:spLocks noGrp="1"/>
          </p:cNvSpPr>
          <p:nvPr>
            <p:ph type="body" idx="1"/>
          </p:nvPr>
        </p:nvSpPr>
        <p:spPr>
          <a:xfrm>
            <a:off x="685800" y="3809999"/>
            <a:ext cx="5562600" cy="4875213"/>
          </a:xfrm>
        </p:spPr>
        <p:txBody>
          <a:bodyPr>
            <a:noAutofit/>
          </a:bodyPr>
          <a:lstStyle/>
          <a:p>
            <a:endParaRPr lang="en-US" dirty="0"/>
          </a:p>
          <a:p>
            <a:r>
              <a:rPr lang="en-US" kern="1200" dirty="0" smtClean="0">
                <a:solidFill>
                  <a:schemeClr val="tx1"/>
                </a:solidFill>
                <a:effectLst/>
              </a:rPr>
              <a:t>We have just completed Step 1.</a:t>
            </a:r>
            <a:r>
              <a:rPr lang="en-US" kern="1200" baseline="0" dirty="0" smtClean="0">
                <a:solidFill>
                  <a:schemeClr val="tx1"/>
                </a:solidFill>
                <a:effectLst/>
              </a:rPr>
              <a:t> </a:t>
            </a:r>
            <a:r>
              <a:rPr lang="en-US" kern="1200" dirty="0" smtClean="0">
                <a:solidFill>
                  <a:schemeClr val="tx1"/>
                </a:solidFill>
                <a:effectLst/>
              </a:rPr>
              <a:t> The DPI curriculum consultants got together recently</a:t>
            </a:r>
            <a:r>
              <a:rPr lang="en-US" kern="1200" baseline="0" dirty="0" smtClean="0">
                <a:solidFill>
                  <a:schemeClr val="tx1"/>
                </a:solidFill>
                <a:effectLst/>
              </a:rPr>
              <a:t> </a:t>
            </a:r>
            <a:r>
              <a:rPr lang="en-US" kern="1200" dirty="0" smtClean="0">
                <a:solidFill>
                  <a:schemeClr val="tx1"/>
                </a:solidFill>
                <a:effectLst/>
              </a:rPr>
              <a:t>with their counterparts at the community college system to identify courses that appear to teach the same or similar competencies. </a:t>
            </a:r>
          </a:p>
          <a:p>
            <a:endParaRPr lang="en-US" kern="1200" dirty="0" smtClean="0">
              <a:solidFill>
                <a:schemeClr val="tx1"/>
              </a:solidFill>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kern="1200" dirty="0" smtClean="0">
                <a:solidFill>
                  <a:schemeClr val="tx1"/>
                </a:solidFill>
                <a:effectLst/>
              </a:rPr>
              <a:t>Today in Step</a:t>
            </a:r>
            <a:r>
              <a:rPr lang="en-US" kern="1200" baseline="0" dirty="0" smtClean="0">
                <a:solidFill>
                  <a:schemeClr val="tx1"/>
                </a:solidFill>
                <a:effectLst/>
              </a:rPr>
              <a:t> 2 we convene the </a:t>
            </a:r>
            <a:r>
              <a:rPr lang="en-US" dirty="0" smtClean="0">
                <a:solidFill>
                  <a:sysClr val="windowText" lastClr="000000"/>
                </a:solidFill>
              </a:rPr>
              <a:t>Chief Academic Officers and CTE Directors</a:t>
            </a:r>
            <a:r>
              <a:rPr lang="en-US" baseline="0" dirty="0" smtClean="0">
                <a:solidFill>
                  <a:sysClr val="windowText" lastClr="000000"/>
                </a:solidFill>
              </a:rPr>
              <a:t> to discuss the process of coordinating teams of teachers and instructors to evaluate the proposed course matches.</a:t>
            </a:r>
            <a:endParaRPr lang="en-US" dirty="0" smtClean="0">
              <a:solidFill>
                <a:sysClr val="windowText" lastClr="000000"/>
              </a:solidFill>
            </a:endParaRPr>
          </a:p>
          <a:p>
            <a:endParaRPr lang="en-US" kern="1200" dirty="0" smtClean="0">
              <a:solidFill>
                <a:schemeClr val="tx1"/>
              </a:solidFill>
              <a:effectLst/>
            </a:endParaRPr>
          </a:p>
          <a:p>
            <a:r>
              <a:rPr lang="en-US" kern="1200" dirty="0" smtClean="0">
                <a:solidFill>
                  <a:schemeClr val="tx1"/>
                </a:solidFill>
                <a:effectLst/>
              </a:rPr>
              <a:t>Today we will discuss steps 3 and 4.</a:t>
            </a:r>
          </a:p>
        </p:txBody>
      </p:sp>
      <p:sp>
        <p:nvSpPr>
          <p:cNvPr id="4" name="Slide Number Placeholder 3"/>
          <p:cNvSpPr>
            <a:spLocks noGrp="1"/>
          </p:cNvSpPr>
          <p:nvPr>
            <p:ph type="sldNum" sz="quarter" idx="10"/>
          </p:nvPr>
        </p:nvSpPr>
        <p:spPr/>
        <p:txBody>
          <a:bodyPr/>
          <a:lstStyle/>
          <a:p>
            <a:fld id="{FB46C6A2-84B9-4F4B-9D29-2CFB53138DBA}" type="slidenum">
              <a:rPr lang="en-US" smtClean="0"/>
              <a:pPr/>
              <a:t>10</a:t>
            </a:fld>
            <a:endParaRPr lang="en-US"/>
          </a:p>
        </p:txBody>
      </p:sp>
    </p:spTree>
    <p:extLst>
      <p:ext uri="{BB962C8B-B14F-4D97-AF65-F5344CB8AC3E}">
        <p14:creationId xmlns:p14="http://schemas.microsoft.com/office/powerpoint/2010/main" val="1843262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 to website</a:t>
            </a:r>
          </a:p>
          <a:p>
            <a:endParaRPr lang="en-US" dirty="0" smtClean="0"/>
          </a:p>
          <a:p>
            <a:r>
              <a:rPr lang="en-US" dirty="0" smtClean="0"/>
              <a:t>Example - #17 FC11 Principles of Family &amp; Human Services has new-style blueprint</a:t>
            </a:r>
          </a:p>
          <a:p>
            <a:endParaRPr lang="en-US" dirty="0" smtClean="0"/>
          </a:p>
          <a:p>
            <a:r>
              <a:rPr lang="en-US" dirty="0" smtClean="0"/>
              <a:t>Example - #75  7714 Masonry IV – Proposal to remove form agreement</a:t>
            </a:r>
            <a:r>
              <a:rPr lang="en-US" baseline="0" dirty="0" smtClean="0"/>
              <a:t> – sometimes because a course no longer exists, or a course rewrite has significantly changed the course.</a:t>
            </a:r>
          </a:p>
          <a:p>
            <a:endParaRPr lang="en-US" baseline="0" dirty="0" smtClean="0"/>
          </a:p>
          <a:p>
            <a:r>
              <a:rPr lang="en-US" baseline="0" dirty="0" smtClean="0"/>
              <a:t>Sometimes the alignment is not one-to-one.</a:t>
            </a:r>
          </a:p>
          <a:p>
            <a:endParaRPr lang="en-US" baseline="0" dirty="0" smtClean="0"/>
          </a:p>
          <a:p>
            <a:r>
              <a:rPr lang="en-US" baseline="0" dirty="0" smtClean="0"/>
              <a:t>The college courses must be a required course in the student’s certificate or degree.  Articulated courses can not be used as an elective.</a:t>
            </a:r>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11</a:t>
            </a:fld>
            <a:endParaRPr lang="en-US"/>
          </a:p>
        </p:txBody>
      </p:sp>
    </p:spTree>
    <p:extLst>
      <p:ext uri="{BB962C8B-B14F-4D97-AF65-F5344CB8AC3E}">
        <p14:creationId xmlns:p14="http://schemas.microsoft.com/office/powerpoint/2010/main" val="16410938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teachers and instructors across the state will examine the courses and see if there is a match</a:t>
            </a:r>
            <a:r>
              <a:rPr lang="en-US" baseline="0" dirty="0" smtClean="0"/>
              <a:t> in all of these areas.</a:t>
            </a:r>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0891A249-E31A-4C8C-9E01-1649B9331D43}" type="slidenum">
              <a:rPr lang="en-US" smtClean="0"/>
              <a:pPr>
                <a:defRPr/>
              </a:pPr>
              <a:t>12</a:t>
            </a:fld>
            <a:endParaRPr lang="en-US"/>
          </a:p>
        </p:txBody>
      </p:sp>
    </p:spTree>
    <p:extLst>
      <p:ext uri="{BB962C8B-B14F-4D97-AF65-F5344CB8AC3E}">
        <p14:creationId xmlns:p14="http://schemas.microsoft.com/office/powerpoint/2010/main" val="18580099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a:xfrm>
            <a:off x="1066800" y="381000"/>
            <a:ext cx="1905000" cy="1428750"/>
          </a:xfrm>
          <a:ln/>
        </p:spPr>
      </p:sp>
      <p:sp>
        <p:nvSpPr>
          <p:cNvPr id="15362" name="Notes Placeholder 2"/>
          <p:cNvSpPr>
            <a:spLocks noGrp="1"/>
          </p:cNvSpPr>
          <p:nvPr>
            <p:ph type="body" idx="1"/>
          </p:nvPr>
        </p:nvSpPr>
        <p:spPr>
          <a:xfrm>
            <a:off x="838200" y="1752600"/>
            <a:ext cx="5867400" cy="7772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eaLnBrk="1" hangingPunct="1">
              <a:spcBef>
                <a:spcPct val="0"/>
              </a:spcBef>
              <a:spcAft>
                <a:spcPct val="30000"/>
              </a:spcAft>
            </a:pPr>
            <a:r>
              <a:rPr lang="en-US" dirty="0" smtClean="0">
                <a:ea typeface="ヒラギノ角ゴ Pro W3" charset="0"/>
                <a:cs typeface="Times"/>
              </a:rPr>
              <a:t>Welcome</a:t>
            </a: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r>
              <a:rPr lang="en-US" dirty="0" smtClean="0">
                <a:ea typeface="ヒラギノ角ゴ Pro W3" charset="0"/>
                <a:cs typeface="Times"/>
              </a:rPr>
              <a:t>We will be posting this PowerPoint as well as a recording of this</a:t>
            </a:r>
            <a:r>
              <a:rPr lang="en-US" baseline="0" dirty="0" smtClean="0">
                <a:ea typeface="ヒラギノ角ゴ Pro W3" charset="0"/>
                <a:cs typeface="Times"/>
              </a:rPr>
              <a:t> meeting to the </a:t>
            </a:r>
            <a:r>
              <a:rPr lang="en-US" baseline="0" dirty="0" err="1" smtClean="0">
                <a:ea typeface="ヒラギノ角ゴ Pro W3" charset="0"/>
                <a:cs typeface="Times"/>
              </a:rPr>
              <a:t>ncperkins.org</a:t>
            </a:r>
            <a:r>
              <a:rPr lang="en-US" baseline="0" dirty="0" smtClean="0">
                <a:ea typeface="ヒラギノ角ゴ Pro W3" charset="0"/>
                <a:cs typeface="Times"/>
              </a:rPr>
              <a:t>/.</a:t>
            </a:r>
            <a:endParaRPr lang="en-US" dirty="0" smtClean="0">
              <a:ea typeface="ヒラギノ角ゴ Pro W3" charset="0"/>
              <a:cs typeface="Times"/>
            </a:endParaRP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r>
              <a:rPr lang="en-US" dirty="0" smtClean="0">
                <a:ea typeface="ヒラギノ角ゴ Pro W3" charset="0"/>
                <a:cs typeface="Times"/>
              </a:rPr>
              <a:t>=====</a:t>
            </a:r>
          </a:p>
          <a:p>
            <a:pPr marL="0" marR="0" indent="0" algn="l" defTabSz="914400" rtl="0" eaLnBrk="1" fontAlgn="auto" latinLnBrk="0" hangingPunct="1">
              <a:lnSpc>
                <a:spcPct val="100000"/>
              </a:lnSpc>
              <a:spcBef>
                <a:spcPct val="0"/>
              </a:spcBef>
              <a:spcAft>
                <a:spcPct val="30000"/>
              </a:spcAft>
              <a:buClrTx/>
              <a:buSzTx/>
              <a:buFontTx/>
              <a:buNone/>
              <a:tabLst/>
              <a:defRPr/>
            </a:pPr>
            <a:r>
              <a:rPr lang="en-US" dirty="0" err="1" smtClean="0"/>
              <a:t>www.ncPerkins.org</a:t>
            </a:r>
            <a:r>
              <a:rPr lang="en-US" dirty="0" smtClean="0"/>
              <a:t>/presentations</a:t>
            </a: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r>
              <a:rPr lang="en-US" dirty="0" smtClean="0">
                <a:ea typeface="ヒラギノ角ゴ Pro W3" charset="0"/>
                <a:cs typeface="Times"/>
              </a:rPr>
              <a:t>September 30, 2016</a:t>
            </a:r>
          </a:p>
          <a:p>
            <a:pPr eaLnBrk="1" hangingPunct="1">
              <a:spcBef>
                <a:spcPct val="0"/>
              </a:spcBef>
              <a:spcAft>
                <a:spcPct val="30000"/>
              </a:spcAft>
            </a:pPr>
            <a:endParaRPr lang="en-US" dirty="0" smtClean="0">
              <a:ea typeface="ヒラギノ角ゴ Pro W3" charset="0"/>
              <a:cs typeface="Times"/>
            </a:endParaRPr>
          </a:p>
          <a:p>
            <a:endParaRPr lang="en-US" dirty="0" smtClean="0">
              <a:ea typeface="ヒラギノ角ゴ Pro W3" charset="0"/>
              <a:cs typeface="Times"/>
            </a:endParaRPr>
          </a:p>
          <a:p>
            <a:endParaRPr lang="en-US" dirty="0">
              <a:ea typeface="ヒラギノ角ゴ Pro W3" charset="0"/>
              <a:cs typeface="Times"/>
            </a:endParaRPr>
          </a:p>
        </p:txBody>
      </p:sp>
      <p:sp>
        <p:nvSpPr>
          <p:cNvPr id="1536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fld id="{6200AC89-A9A6-F44C-8FB1-2FAE2DFF8A10}" type="slidenum">
              <a:rPr lang="en-US" sz="1200"/>
              <a:pPr/>
              <a:t>14</a:t>
            </a:fld>
            <a:endParaRPr lang="en-US" sz="1200"/>
          </a:p>
        </p:txBody>
      </p:sp>
    </p:spTree>
    <p:extLst>
      <p:ext uri="{BB962C8B-B14F-4D97-AF65-F5344CB8AC3E}">
        <p14:creationId xmlns:p14="http://schemas.microsoft.com/office/powerpoint/2010/main" val="5264113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15</a:t>
            </a:fld>
            <a:endParaRPr lang="en-US"/>
          </a:p>
        </p:txBody>
      </p:sp>
    </p:spTree>
    <p:extLst>
      <p:ext uri="{BB962C8B-B14F-4D97-AF65-F5344CB8AC3E}">
        <p14:creationId xmlns:p14="http://schemas.microsoft.com/office/powerpoint/2010/main" val="478922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vocabulary word</a:t>
            </a:r>
            <a:r>
              <a:rPr lang="en-US" baseline="0" dirty="0" smtClean="0"/>
              <a:t> for today is </a:t>
            </a:r>
            <a:r>
              <a:rPr lang="en-US" i="1" u="sng" baseline="0" dirty="0" smtClean="0"/>
              <a:t>Articulation</a:t>
            </a:r>
            <a:r>
              <a:rPr lang="en-US" baseline="0" dirty="0" smtClean="0"/>
              <a:t>.</a:t>
            </a:r>
          </a:p>
          <a:p>
            <a:endParaRPr lang="en-US" baseline="0" dirty="0" smtClean="0"/>
          </a:p>
          <a:p>
            <a:r>
              <a:rPr lang="en-US" dirty="0" smtClean="0"/>
              <a:t>Articulation is parts that are joined together with a joint, like the way our bones are held together.  </a:t>
            </a:r>
          </a:p>
          <a:p>
            <a:endParaRPr lang="en-US" dirty="0" smtClean="0"/>
          </a:p>
          <a:p>
            <a:r>
              <a:rPr lang="en-US" dirty="0" smtClean="0"/>
              <a:t>In this</a:t>
            </a:r>
            <a:r>
              <a:rPr lang="en-US" baseline="0" dirty="0" smtClean="0"/>
              <a:t> case we are joining high school and community college technical programs, -- and one joint that holds them together is the state Articulation Agreement.</a:t>
            </a:r>
          </a:p>
          <a:p>
            <a:endParaRPr lang="en-US" baseline="0" dirty="0" smtClean="0"/>
          </a:p>
          <a:p>
            <a:r>
              <a:rPr lang="en-US" baseline="0" dirty="0" smtClean="0"/>
              <a:t>An articulate speaker is one who expertly joins syllables and words together to create effective expressions.  </a:t>
            </a:r>
          </a:p>
          <a:p>
            <a:endParaRPr lang="en-US" dirty="0"/>
          </a:p>
          <a:p>
            <a:r>
              <a:rPr lang="en-US" baseline="0" dirty="0" smtClean="0"/>
              <a:t>It’s all about joining things.</a:t>
            </a:r>
          </a:p>
          <a:p>
            <a:endParaRPr lang="en-US" dirty="0"/>
          </a:p>
        </p:txBody>
      </p:sp>
      <p:sp>
        <p:nvSpPr>
          <p:cNvPr id="4" name="Slide Number Placeholder 3"/>
          <p:cNvSpPr>
            <a:spLocks noGrp="1"/>
          </p:cNvSpPr>
          <p:nvPr>
            <p:ph type="sldNum" sz="quarter" idx="10"/>
          </p:nvPr>
        </p:nvSpPr>
        <p:spPr/>
        <p:txBody>
          <a:bodyPr/>
          <a:lstStyle/>
          <a:p>
            <a:pPr>
              <a:defRPr/>
            </a:pPr>
            <a:fld id="{0891A249-E31A-4C8C-9E01-1649B9331D43}" type="slidenum">
              <a:rPr lang="en-US" smtClean="0"/>
              <a:pPr>
                <a:defRPr/>
              </a:pPr>
              <a:t>2</a:t>
            </a:fld>
            <a:endParaRPr lang="en-US"/>
          </a:p>
        </p:txBody>
      </p:sp>
    </p:spTree>
    <p:extLst>
      <p:ext uri="{BB962C8B-B14F-4D97-AF65-F5344CB8AC3E}">
        <p14:creationId xmlns:p14="http://schemas.microsoft.com/office/powerpoint/2010/main" val="553732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200400" cy="2400300"/>
          </a:xfrm>
        </p:spPr>
      </p:sp>
      <p:sp>
        <p:nvSpPr>
          <p:cNvPr id="3" name="Notes Placeholder 2"/>
          <p:cNvSpPr>
            <a:spLocks noGrp="1"/>
          </p:cNvSpPr>
          <p:nvPr>
            <p:ph type="body" idx="1"/>
          </p:nvPr>
        </p:nvSpPr>
        <p:spPr>
          <a:xfrm>
            <a:off x="685800" y="3086100"/>
            <a:ext cx="5486400" cy="5753100"/>
          </a:xfrm>
        </p:spPr>
        <p:txBody>
          <a:bodyPr>
            <a:noAutofit/>
          </a:bodyPr>
          <a:lstStyle/>
          <a:p>
            <a:r>
              <a:rPr lang="en-US" dirty="0" smtClean="0">
                <a:solidFill>
                  <a:schemeClr val="tx1"/>
                </a:solidFill>
              </a:rPr>
              <a:t>There are two different articulation agreements.</a:t>
            </a:r>
          </a:p>
          <a:p>
            <a:endParaRPr lang="en-US" dirty="0" smtClean="0">
              <a:solidFill>
                <a:schemeClr val="tx1"/>
              </a:solidFill>
            </a:endParaRPr>
          </a:p>
          <a:p>
            <a:r>
              <a:rPr lang="en-US" dirty="0" smtClean="0">
                <a:solidFill>
                  <a:schemeClr val="tx1"/>
                </a:solidFill>
              </a:rPr>
              <a:t>The North Carolina Comprehensive Articulation Agreement, also known as the CAA</a:t>
            </a:r>
            <a:r>
              <a:rPr lang="en-US" dirty="0"/>
              <a:t>,</a:t>
            </a:r>
            <a:r>
              <a:rPr lang="en-US" dirty="0" smtClean="0">
                <a:solidFill>
                  <a:schemeClr val="tx1"/>
                </a:solidFill>
              </a:rPr>
              <a:t> is a statewide agreement governing the transfer of credits between North Carolina community colleges and North Carolina public universities.  </a:t>
            </a:r>
          </a:p>
          <a:p>
            <a:endParaRPr lang="en-US" dirty="0"/>
          </a:p>
          <a:p>
            <a:r>
              <a:rPr lang="en-US" dirty="0" smtClean="0">
                <a:solidFill>
                  <a:schemeClr val="tx1"/>
                </a:solidFill>
              </a:rPr>
              <a:t>That is </a:t>
            </a:r>
            <a:r>
              <a:rPr lang="en-US" u="sng" dirty="0" smtClean="0">
                <a:solidFill>
                  <a:schemeClr val="tx1"/>
                </a:solidFill>
              </a:rPr>
              <a:t>not</a:t>
            </a:r>
            <a:r>
              <a:rPr lang="en-US" dirty="0" smtClean="0">
                <a:solidFill>
                  <a:schemeClr val="tx1"/>
                </a:solidFill>
              </a:rPr>
              <a:t> what we are discussing today.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sym typeface="Wingdings" panose="05000000000000000000" pitchFamily="2" charset="2"/>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Today we are discussing</a:t>
            </a:r>
            <a:r>
              <a:rPr lang="en-US" baseline="0" dirty="0" smtClean="0">
                <a:solidFill>
                  <a:schemeClr val="tx1"/>
                </a:solidFill>
              </a:rPr>
              <a:t> the </a:t>
            </a:r>
            <a:r>
              <a:rPr lang="en-US" dirty="0" smtClean="0">
                <a:solidFill>
                  <a:schemeClr val="tx1"/>
                </a:solidFill>
              </a:rPr>
              <a:t>North Carolina High School to Community College Articulation Agreement.  An agreement that identifies</a:t>
            </a:r>
            <a:r>
              <a:rPr lang="en-US" baseline="0" dirty="0" smtClean="0">
                <a:solidFill>
                  <a:schemeClr val="tx1"/>
                </a:solidFill>
              </a:rPr>
              <a:t> certain high school courses that match the learning objectives of certain college courses and awards college credit to students who show proficiency in the course.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chemeClr val="tx1"/>
                </a:solidFill>
              </a:rPr>
              <a:t>This eliminates the need for a student to retake a course at college that he or she has already passed in high school.</a:t>
            </a:r>
            <a:endParaRPr lang="en-US" dirty="0" smtClean="0">
              <a:solidFill>
                <a:schemeClr val="tx1"/>
              </a:solidFill>
            </a:endParaRPr>
          </a:p>
          <a:p>
            <a:endParaRPr lang="en-US" dirty="0">
              <a:solidFill>
                <a:schemeClr val="tx1"/>
              </a:solidFill>
            </a:endParaRPr>
          </a:p>
        </p:txBody>
      </p:sp>
      <p:sp>
        <p:nvSpPr>
          <p:cNvPr id="4" name="Slide Number Placeholder 3"/>
          <p:cNvSpPr>
            <a:spLocks noGrp="1"/>
          </p:cNvSpPr>
          <p:nvPr>
            <p:ph type="sldNum" sz="quarter" idx="10"/>
          </p:nvPr>
        </p:nvSpPr>
        <p:spPr/>
        <p:txBody>
          <a:bodyPr/>
          <a:lstStyle/>
          <a:p>
            <a:fld id="{FB46C6A2-84B9-4F4B-9D29-2CFB53138DBA}" type="slidenum">
              <a:rPr lang="en-US" smtClean="0"/>
              <a:pPr/>
              <a:t>3</a:t>
            </a:fld>
            <a:endParaRPr lang="en-US"/>
          </a:p>
        </p:txBody>
      </p:sp>
    </p:spTree>
    <p:extLst>
      <p:ext uri="{BB962C8B-B14F-4D97-AF65-F5344CB8AC3E}">
        <p14:creationId xmlns:p14="http://schemas.microsoft.com/office/powerpoint/2010/main" val="2029577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Articulation is part of the federal</a:t>
            </a:r>
            <a:r>
              <a:rPr lang="en-US" baseline="0" dirty="0" smtClean="0"/>
              <a:t> </a:t>
            </a:r>
            <a:r>
              <a:rPr lang="en-US" dirty="0" smtClean="0"/>
              <a:t>Perkins legislation, which means we have to do it to keep the funds flowing. </a:t>
            </a:r>
          </a:p>
          <a:p>
            <a:endParaRPr lang="en-US" dirty="0" smtClean="0"/>
          </a:p>
          <a:p>
            <a:r>
              <a:rPr lang="en-US" dirty="0" smtClean="0"/>
              <a:t>The Articulation Agreement is between the high schools and the local community college. </a:t>
            </a:r>
          </a:p>
          <a:p>
            <a:endParaRPr lang="en-US" dirty="0" smtClean="0"/>
          </a:p>
          <a:p>
            <a:r>
              <a:rPr lang="en-US" dirty="0" smtClean="0"/>
              <a:t>The Articulation Agreement is a </a:t>
            </a:r>
            <a:r>
              <a:rPr lang="en-US" u="sng" dirty="0" smtClean="0"/>
              <a:t>commitment</a:t>
            </a:r>
            <a:r>
              <a:rPr lang="en-US" dirty="0" smtClean="0"/>
              <a:t> to create</a:t>
            </a:r>
            <a:r>
              <a:rPr lang="en-US" baseline="0" dirty="0" smtClean="0"/>
              <a:t> a seamless program of study that combines technical study in high school with further technical instruction at the community college.</a:t>
            </a:r>
          </a:p>
          <a:p>
            <a:endParaRPr lang="en-US" baseline="0" dirty="0" smtClean="0"/>
          </a:p>
          <a:p>
            <a:r>
              <a:rPr lang="en-US" baseline="0" dirty="0" smtClean="0"/>
              <a:t>What we are discussing today, -- course matches that award college credit for high school courses, -- is really just a </a:t>
            </a:r>
            <a:r>
              <a:rPr lang="en-US" u="sng" baseline="0" dirty="0" smtClean="0"/>
              <a:t>small</a:t>
            </a:r>
            <a:r>
              <a:rPr lang="en-US" baseline="0" dirty="0" smtClean="0"/>
              <a:t> part of an articulation agreement.</a:t>
            </a:r>
          </a:p>
          <a:p>
            <a:endParaRPr lang="en-US" dirty="0"/>
          </a:p>
        </p:txBody>
      </p:sp>
      <p:sp>
        <p:nvSpPr>
          <p:cNvPr id="4" name="Slide Number Placeholder 3"/>
          <p:cNvSpPr>
            <a:spLocks noGrp="1"/>
          </p:cNvSpPr>
          <p:nvPr>
            <p:ph type="sldNum" sz="quarter" idx="10"/>
          </p:nvPr>
        </p:nvSpPr>
        <p:spPr/>
        <p:txBody>
          <a:bodyPr/>
          <a:lstStyle/>
          <a:p>
            <a:pPr>
              <a:defRPr/>
            </a:pPr>
            <a:fld id="{0891A249-E31A-4C8C-9E01-1649B9331D43}" type="slidenum">
              <a:rPr lang="en-US" smtClean="0"/>
              <a:pPr>
                <a:defRPr/>
              </a:pPr>
              <a:t>4</a:t>
            </a:fld>
            <a:endParaRPr lang="en-US"/>
          </a:p>
        </p:txBody>
      </p:sp>
    </p:spTree>
    <p:extLst>
      <p:ext uri="{BB962C8B-B14F-4D97-AF65-F5344CB8AC3E}">
        <p14:creationId xmlns:p14="http://schemas.microsoft.com/office/powerpoint/2010/main" val="39599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the current list of articulated credits.  This is the list that we are about to update.</a:t>
            </a:r>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5</a:t>
            </a:fld>
            <a:endParaRPr lang="en-US"/>
          </a:p>
        </p:txBody>
      </p:sp>
    </p:spTree>
    <p:extLst>
      <p:ext uri="{BB962C8B-B14F-4D97-AF65-F5344CB8AC3E}">
        <p14:creationId xmlns:p14="http://schemas.microsoft.com/office/powerpoint/2010/main" val="1720705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The North Carolina High School to Community College Articulation Agreement is an agreement between the North Carolina Department of Public Instruction and the North Carolina Community College System.</a:t>
            </a:r>
          </a:p>
          <a:p>
            <a:endParaRPr lang="en-US" dirty="0" smtClean="0"/>
          </a:p>
          <a:p>
            <a:r>
              <a:rPr lang="en-US" dirty="0" smtClean="0"/>
              <a:t>The North Carolina High School to Community College Articulation Agreement provides a seamless process that joins secondary and postsecondary Career and Technical Education (CTE) programs of study.</a:t>
            </a:r>
          </a:p>
          <a:p>
            <a:endParaRPr lang="en-US" dirty="0" smtClean="0"/>
          </a:p>
          <a:p>
            <a:r>
              <a:rPr lang="en-US" dirty="0" smtClean="0"/>
              <a:t>This statewide articulation agreement comprises approximately 50 high school CTE courses that match the knowledge and skills taught in similar community college courses. </a:t>
            </a:r>
          </a:p>
          <a:p>
            <a:endParaRPr lang="en-US" dirty="0" smtClean="0"/>
          </a:p>
          <a:p>
            <a:r>
              <a:rPr lang="en-US" dirty="0" smtClean="0"/>
              <a:t>The articulation agreement ensures that if a student is proficient in his/her high school course, the student can receive college credit for that course at any North Carolina community college. </a:t>
            </a:r>
          </a:p>
          <a:p>
            <a:r>
              <a:rPr lang="en-US" dirty="0" smtClean="0"/>
              <a:t>This streamlines the student's educational pathway by eliminating the need to take multiple courses with the same learning outcomes.</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6</a:t>
            </a:fld>
            <a:endParaRPr lang="en-US"/>
          </a:p>
        </p:txBody>
      </p:sp>
    </p:spTree>
    <p:extLst>
      <p:ext uri="{BB962C8B-B14F-4D97-AF65-F5344CB8AC3E}">
        <p14:creationId xmlns:p14="http://schemas.microsoft.com/office/powerpoint/2010/main" val="204984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articulation</a:t>
            </a:r>
            <a:r>
              <a:rPr lang="en-US" baseline="0" dirty="0" smtClean="0"/>
              <a:t> fits into a career pathway</a:t>
            </a:r>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7</a:t>
            </a:fld>
            <a:endParaRPr lang="en-US"/>
          </a:p>
        </p:txBody>
      </p:sp>
    </p:spTree>
    <p:extLst>
      <p:ext uri="{BB962C8B-B14F-4D97-AF65-F5344CB8AC3E}">
        <p14:creationId xmlns:p14="http://schemas.microsoft.com/office/powerpoint/2010/main" val="355140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encourage the colleges to develop a</a:t>
            </a:r>
            <a:r>
              <a:rPr lang="en-US" baseline="0" dirty="0" smtClean="0"/>
              <a:t> local articulation agreement with the LEAs in their service area.</a:t>
            </a:r>
          </a:p>
          <a:p>
            <a:r>
              <a:rPr lang="en-US" baseline="0" dirty="0" smtClean="0"/>
              <a:t>These local agreements can respond to the needs of the local business and industry.</a:t>
            </a:r>
          </a:p>
          <a:p>
            <a:endParaRPr lang="en-US" baseline="0" dirty="0" smtClean="0"/>
          </a:p>
          <a:p>
            <a:r>
              <a:rPr lang="en-US" baseline="0" dirty="0" smtClean="0"/>
              <a:t>Our state agreement does not include courses where there is less than 1,000 high school students enrolled, so if the course is unique to your area, you will need to add it to a local articulation agreement.</a:t>
            </a:r>
          </a:p>
          <a:p>
            <a:endParaRPr lang="en-US" baseline="0" dirty="0" smtClean="0"/>
          </a:p>
          <a:p>
            <a:r>
              <a:rPr lang="en-US" baseline="0" dirty="0" smtClean="0"/>
              <a:t>On the website you can find a guide to developing a local articulation agreement.</a:t>
            </a:r>
          </a:p>
          <a:p>
            <a:r>
              <a:rPr lang="en-US" baseline="0" dirty="0" smtClean="0"/>
              <a:t>And we have an online self-paced course on creating a local agreement.</a:t>
            </a:r>
            <a:endParaRPr lang="en-US" dirty="0" smtClean="0"/>
          </a:p>
          <a:p>
            <a:endParaRPr lang="en-US" dirty="0" smtClean="0"/>
          </a:p>
          <a:p>
            <a:r>
              <a:rPr lang="en-US" dirty="0" smtClean="0"/>
              <a: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8</a:t>
            </a:fld>
            <a:endParaRPr lang="en-US"/>
          </a:p>
        </p:txBody>
      </p:sp>
    </p:spTree>
    <p:extLst>
      <p:ext uri="{BB962C8B-B14F-4D97-AF65-F5344CB8AC3E}">
        <p14:creationId xmlns:p14="http://schemas.microsoft.com/office/powerpoint/2010/main" val="766325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receive college credit for a course in the Articulation Agreement.</a:t>
            </a:r>
          </a:p>
          <a:p>
            <a:endParaRPr lang="en-US" dirty="0" smtClean="0"/>
          </a:p>
          <a:p>
            <a:r>
              <a:rPr lang="en-US" dirty="0" smtClean="0"/>
              <a:t>High school students must earn a B or better in the course -- and score a 93 or higher on the standardized CTE </a:t>
            </a:r>
            <a:r>
              <a:rPr lang="en-US" dirty="0" err="1" smtClean="0"/>
              <a:t>Postassessment</a:t>
            </a:r>
            <a:r>
              <a:rPr lang="en-US" dirty="0" smtClean="0"/>
              <a:t> test.</a:t>
            </a:r>
          </a:p>
          <a:p>
            <a:endParaRPr lang="en-US" dirty="0" smtClean="0"/>
          </a:p>
          <a:p>
            <a:r>
              <a:rPr lang="en-US" dirty="0" smtClean="0"/>
              <a:t>We have found that those two measures equates to the student mastering at least 80 percent of the course content.</a:t>
            </a:r>
          </a:p>
        </p:txBody>
      </p:sp>
      <p:sp>
        <p:nvSpPr>
          <p:cNvPr id="4" name="Slide Number Placeholder 3"/>
          <p:cNvSpPr>
            <a:spLocks noGrp="1"/>
          </p:cNvSpPr>
          <p:nvPr>
            <p:ph type="sldNum" sz="quarter" idx="10"/>
          </p:nvPr>
        </p:nvSpPr>
        <p:spPr/>
        <p:txBody>
          <a:bodyPr/>
          <a:lstStyle/>
          <a:p>
            <a:pPr>
              <a:defRPr/>
            </a:pPr>
            <a:fld id="{0891A249-E31A-4C8C-9E01-1649B9331D43}" type="slidenum">
              <a:rPr lang="en-US" smtClean="0"/>
              <a:pPr>
                <a:defRPr/>
              </a:pPr>
              <a:t>9</a:t>
            </a:fld>
            <a:endParaRPr lang="en-US"/>
          </a:p>
        </p:txBody>
      </p:sp>
    </p:spTree>
    <p:extLst>
      <p:ext uri="{BB962C8B-B14F-4D97-AF65-F5344CB8AC3E}">
        <p14:creationId xmlns:p14="http://schemas.microsoft.com/office/powerpoint/2010/main" val="81217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GIF"/><Relationship Id="rId3"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l="819" t="12396" r="819" b="13223"/>
          <a:stretch/>
        </p:blipFill>
        <p:spPr>
          <a:xfrm>
            <a:off x="0" y="0"/>
            <a:ext cx="9144000" cy="6858000"/>
          </a:xfrm>
          <a:prstGeom prst="rect">
            <a:avLst/>
          </a:prstGeom>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8" name="Picture 7"/>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5903" y="81800"/>
            <a:ext cx="3820297" cy="1456488"/>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6096000" cy="944562"/>
          </a:xfrm>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62497"/>
            <a:ext cx="7886700" cy="4840144"/>
          </a:xfrm>
        </p:spPr>
        <p:txBody>
          <a:bodyPr/>
          <a:lstStyle>
            <a:lvl1pPr>
              <a:defRPr>
                <a:solidFill>
                  <a:schemeClr val="tx2"/>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8682361" y="6400740"/>
            <a:ext cx="378965" cy="365125"/>
          </a:xfrm>
          <a:prstGeom prst="rect">
            <a:avLst/>
          </a:prstGeom>
        </p:spPr>
        <p:txBody>
          <a:bodyPr/>
          <a:lstStyle/>
          <a:p>
            <a:fld id="{9B8FA742-12B9-4D44-BD24-B2DD922CB1DA}"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646"/>
            <a:ext cx="9144000" cy="1856265"/>
          </a:xfrm>
          <a:prstGeom prst="rect">
            <a:avLst/>
          </a:prstGeom>
        </p:spPr>
      </p:pic>
      <p:sp>
        <p:nvSpPr>
          <p:cNvPr id="9" name="Title 1"/>
          <p:cNvSpPr>
            <a:spLocks noGrp="1"/>
          </p:cNvSpPr>
          <p:nvPr>
            <p:ph type="title"/>
          </p:nvPr>
        </p:nvSpPr>
        <p:spPr>
          <a:xfrm>
            <a:off x="629841" y="134306"/>
            <a:ext cx="7886700" cy="1325563"/>
          </a:xfrm>
        </p:spPr>
        <p:txBody>
          <a:bodyPr/>
          <a:lstStyle>
            <a:lvl1pPr>
              <a:defRPr b="1">
                <a:solidFill>
                  <a:schemeClr val="bg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352717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mparison 2">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646"/>
            <a:ext cx="9144000" cy="1856265"/>
          </a:xfrm>
          <a:prstGeom prst="rect">
            <a:avLst/>
          </a:prstGeom>
        </p:spPr>
      </p:pic>
      <p:sp>
        <p:nvSpPr>
          <p:cNvPr id="2" name="Title 1"/>
          <p:cNvSpPr>
            <a:spLocks noGrp="1"/>
          </p:cNvSpPr>
          <p:nvPr>
            <p:ph type="title"/>
          </p:nvPr>
        </p:nvSpPr>
        <p:spPr>
          <a:xfrm>
            <a:off x="628650" y="131865"/>
            <a:ext cx="7886700" cy="1325563"/>
          </a:xfrm>
        </p:spPr>
        <p:txBody>
          <a:bodyPr/>
          <a:lstStyle>
            <a:lvl1pPr>
              <a:defRPr b="1">
                <a:solidFill>
                  <a:schemeClr val="bg1"/>
                </a:solidFill>
              </a:defRPr>
            </a:lvl1pPr>
          </a:lstStyle>
          <a:p>
            <a:r>
              <a:rPr lang="en-US" smtClean="0"/>
              <a:t>Click to edit Master title style</a:t>
            </a:r>
            <a:endParaRPr lang="en-US"/>
          </a:p>
        </p:txBody>
      </p:sp>
      <p:sp>
        <p:nvSpPr>
          <p:cNvPr id="7" name="Text Placeholder 2"/>
          <p:cNvSpPr>
            <a:spLocks noGrp="1"/>
          </p:cNvSpPr>
          <p:nvPr>
            <p:ph type="body" idx="1"/>
          </p:nvPr>
        </p:nvSpPr>
        <p:spPr>
          <a:xfrm>
            <a:off x="629842" y="1853619"/>
            <a:ext cx="3868340" cy="651456"/>
          </a:xfrm>
        </p:spPr>
        <p:txBody>
          <a:bodyPr anchor="b"/>
          <a:lstStyle>
            <a:lvl1pPr marL="0" indent="0">
              <a:buNone/>
              <a:defRPr sz="18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8" name="Content Placeholder 3"/>
          <p:cNvSpPr>
            <a:spLocks noGrp="1"/>
          </p:cNvSpPr>
          <p:nvPr>
            <p:ph sz="half" idx="2"/>
          </p:nvPr>
        </p:nvSpPr>
        <p:spPr>
          <a:xfrm>
            <a:off x="629842" y="2505075"/>
            <a:ext cx="3868340" cy="41476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4"/>
          <p:cNvSpPr>
            <a:spLocks noGrp="1"/>
          </p:cNvSpPr>
          <p:nvPr>
            <p:ph type="body" sz="quarter" idx="3"/>
          </p:nvPr>
        </p:nvSpPr>
        <p:spPr>
          <a:xfrm>
            <a:off x="4629150" y="1853619"/>
            <a:ext cx="3887391" cy="651456"/>
          </a:xfrm>
        </p:spPr>
        <p:txBody>
          <a:bodyPr anchor="b"/>
          <a:lstStyle>
            <a:lvl1pPr marL="0" indent="0">
              <a:buNone/>
              <a:defRPr sz="18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10" name="Content Placeholder 5"/>
          <p:cNvSpPr>
            <a:spLocks noGrp="1"/>
          </p:cNvSpPr>
          <p:nvPr>
            <p:ph sz="quarter" idx="4"/>
          </p:nvPr>
        </p:nvSpPr>
        <p:spPr>
          <a:xfrm>
            <a:off x="4629150" y="2505075"/>
            <a:ext cx="3887391" cy="41476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Slide Number Placeholder 5"/>
          <p:cNvSpPr>
            <a:spLocks noGrp="1"/>
          </p:cNvSpPr>
          <p:nvPr>
            <p:ph type="sldNum" sz="quarter" idx="12"/>
          </p:nvPr>
        </p:nvSpPr>
        <p:spPr>
          <a:xfrm>
            <a:off x="8682361" y="6400740"/>
            <a:ext cx="378965" cy="365125"/>
          </a:xfrm>
          <a:prstGeom prst="rect">
            <a:avLst/>
          </a:prstGeom>
        </p:spPr>
        <p:txBody>
          <a:bodyPr/>
          <a:lstStyle/>
          <a:p>
            <a:fld id="{9B8FA742-12B9-4D44-BD24-B2DD922CB1DA}" type="slidenum">
              <a:rPr lang="en-US" smtClean="0"/>
              <a:t>‹#›</a:t>
            </a:fld>
            <a:endParaRPr lang="en-US"/>
          </a:p>
        </p:txBody>
      </p:sp>
    </p:spTree>
    <p:extLst>
      <p:ext uri="{BB962C8B-B14F-4D97-AF65-F5344CB8AC3E}">
        <p14:creationId xmlns:p14="http://schemas.microsoft.com/office/powerpoint/2010/main" val="567133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75" name="Shape 75"/>
          <p:cNvSpPr>
            <a:spLocks noGrp="1"/>
          </p:cNvSpPr>
          <p:nvPr>
            <p:ph type="body" sz="quarter" idx="13"/>
          </p:nvPr>
        </p:nvSpPr>
        <p:spPr>
          <a:xfrm>
            <a:off x="473274" y="928688"/>
            <a:ext cx="8197453" cy="377061"/>
          </a:xfrm>
          <a:prstGeom prst="rect">
            <a:avLst/>
          </a:prstGeom>
        </p:spPr>
        <p:txBody>
          <a:bodyPr>
            <a:spAutoFit/>
          </a:bodyPr>
          <a:lstStyle>
            <a:lvl1pPr marL="0" indent="0" algn="ctr">
              <a:spcBef>
                <a:spcPts val="0"/>
              </a:spcBef>
              <a:buClrTx/>
              <a:buSzTx/>
              <a:buNone/>
              <a:defRPr sz="1828" cap="all" spc="165">
                <a:latin typeface="+mn-lt"/>
                <a:ea typeface="+mn-ea"/>
                <a:cs typeface="+mn-cs"/>
                <a:sym typeface="Futura"/>
              </a:defRPr>
            </a:lvl1pPr>
          </a:lstStyle>
          <a:p>
            <a:r>
              <a:t>donec quis nunc</a:t>
            </a:r>
          </a:p>
        </p:txBody>
      </p:sp>
      <p:sp>
        <p:nvSpPr>
          <p:cNvPr id="76" name="Shape 76"/>
          <p:cNvSpPr>
            <a:spLocks noGrp="1"/>
          </p:cNvSpPr>
          <p:nvPr>
            <p:ph type="title"/>
          </p:nvPr>
        </p:nvSpPr>
        <p:spPr>
          <a:prstGeom prst="rect">
            <a:avLst/>
          </a:prstGeom>
        </p:spPr>
        <p:txBody>
          <a:bodyPr/>
          <a:lstStyle/>
          <a:p>
            <a:r>
              <a:t>Title Text</a:t>
            </a:r>
          </a:p>
        </p:txBody>
      </p:sp>
      <p:sp>
        <p:nvSpPr>
          <p:cNvPr id="77" name="Shape 7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8" name="Shape 78"/>
          <p:cNvSpPr>
            <a:spLocks noGrp="1"/>
          </p:cNvSpPr>
          <p:nvPr>
            <p:ph type="sldNum" sz="quarter" idx="2"/>
          </p:nvPr>
        </p:nvSpPr>
        <p:spPr>
          <a:xfrm>
            <a:off x="4456981" y="6491883"/>
            <a:ext cx="230040" cy="237379"/>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1500742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6096000" cy="944562"/>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6096000" cy="944562"/>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6096000" cy="944562"/>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6096000" cy="944562"/>
          </a:xfrm>
        </p:spPr>
        <p:txBody>
          <a:bodyPr/>
          <a:lstStyle/>
          <a:p>
            <a:r>
              <a:rPr lang="en-US" dirty="0"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19400" y="228600"/>
            <a:ext cx="60960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NCCCS_logo_2C.jpg"/>
          <p:cNvPicPr>
            <a:picLocks noChangeAspect="1"/>
          </p:cNvPicPr>
          <p:nvPr userDrawn="1"/>
        </p:nvPicPr>
        <p:blipFill>
          <a:blip r:embed="rId16" cstate="email">
            <a:extLst>
              <a:ext uri="{28A0092B-C50C-407E-A947-70E740481C1C}">
                <a14:useLocalDpi xmlns:a14="http://schemas.microsoft.com/office/drawing/2010/main"/>
              </a:ext>
            </a:extLst>
          </a:blip>
          <a:stretch>
            <a:fillRect/>
          </a:stretch>
        </p:blipFill>
        <p:spPr>
          <a:xfrm>
            <a:off x="0" y="152400"/>
            <a:ext cx="2667000" cy="101466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Updating the HS-CC </a:t>
            </a:r>
            <a:br>
              <a:rPr lang="en-US" dirty="0" smtClean="0"/>
            </a:br>
            <a:r>
              <a:rPr lang="en-US" dirty="0" smtClean="0"/>
              <a:t>Articulation Agreement</a:t>
            </a:r>
          </a:p>
        </p:txBody>
      </p:sp>
      <p:sp>
        <p:nvSpPr>
          <p:cNvPr id="3" name="Subtitle 2"/>
          <p:cNvSpPr>
            <a:spLocks noGrp="1"/>
          </p:cNvSpPr>
          <p:nvPr>
            <p:ph type="subTitle" idx="1"/>
          </p:nvPr>
        </p:nvSpPr>
        <p:spPr>
          <a:xfrm>
            <a:off x="1371600" y="4419600"/>
            <a:ext cx="6400800" cy="1752600"/>
          </a:xfrm>
        </p:spPr>
        <p:txBody>
          <a:bodyPr/>
          <a:lstStyle/>
          <a:p>
            <a:r>
              <a:rPr lang="en-US" dirty="0" smtClean="0"/>
              <a:t>Bob </a:t>
            </a:r>
            <a:r>
              <a:rPr lang="en-US" dirty="0" err="1" smtClean="0"/>
              <a:t>Witchger</a:t>
            </a:r>
            <a:r>
              <a:rPr lang="en-US" dirty="0" smtClean="0"/>
              <a:t>, CTE Director</a:t>
            </a:r>
          </a:p>
          <a:p>
            <a:r>
              <a:rPr lang="en-US" dirty="0" smtClean="0"/>
              <a:t>Chris </a:t>
            </a:r>
            <a:r>
              <a:rPr lang="en-US" dirty="0" err="1" smtClean="0"/>
              <a:t>Droessler</a:t>
            </a:r>
            <a:r>
              <a:rPr lang="en-US" dirty="0" smtClean="0"/>
              <a:t>, CTE Coordinator</a:t>
            </a:r>
          </a:p>
        </p:txBody>
      </p:sp>
    </p:spTree>
    <p:extLst>
      <p:ext uri="{BB962C8B-B14F-4D97-AF65-F5344CB8AC3E}">
        <p14:creationId xmlns:p14="http://schemas.microsoft.com/office/powerpoint/2010/main" val="18346278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Articulation </a:t>
            </a:r>
            <a:r>
              <a:rPr lang="en-US" dirty="0" smtClean="0"/>
              <a:t>Agreement Update </a:t>
            </a:r>
            <a:r>
              <a:rPr lang="en-US" dirty="0"/>
              <a:t>Process</a:t>
            </a:r>
          </a:p>
        </p:txBody>
      </p:sp>
      <p:sp>
        <p:nvSpPr>
          <p:cNvPr id="3" name="Content Placeholder 2"/>
          <p:cNvSpPr>
            <a:spLocks noGrp="1"/>
          </p:cNvSpPr>
          <p:nvPr>
            <p:ph idx="1"/>
          </p:nvPr>
        </p:nvSpPr>
        <p:spPr/>
        <p:txBody>
          <a:bodyPr>
            <a:normAutofit lnSpcReduction="10000"/>
          </a:bodyPr>
          <a:lstStyle/>
          <a:p>
            <a:pPr marL="457200" indent="-457200">
              <a:buAutoNum type="arabicPeriod"/>
            </a:pPr>
            <a:r>
              <a:rPr lang="en-US" sz="2600" dirty="0">
                <a:solidFill>
                  <a:sysClr val="windowText" lastClr="000000"/>
                </a:solidFill>
              </a:rPr>
              <a:t>State </a:t>
            </a:r>
            <a:r>
              <a:rPr lang="en-US" sz="2600" dirty="0" smtClean="0">
                <a:solidFill>
                  <a:sysClr val="windowText" lastClr="000000"/>
                </a:solidFill>
              </a:rPr>
              <a:t>staff review </a:t>
            </a:r>
            <a:r>
              <a:rPr lang="en-US" sz="2600" dirty="0">
                <a:solidFill>
                  <a:sysClr val="windowText" lastClr="000000"/>
                </a:solidFill>
              </a:rPr>
              <a:t>&amp; </a:t>
            </a:r>
            <a:r>
              <a:rPr lang="en-US" sz="2600" dirty="0" smtClean="0">
                <a:solidFill>
                  <a:sysClr val="windowText" lastClr="000000"/>
                </a:solidFill>
              </a:rPr>
              <a:t>recommend courses </a:t>
            </a:r>
            <a:endParaRPr lang="en-US" sz="2600" dirty="0">
              <a:solidFill>
                <a:sysClr val="windowText" lastClr="000000"/>
              </a:solidFill>
            </a:endParaRPr>
          </a:p>
          <a:p>
            <a:pPr marL="457200" indent="-457200">
              <a:buFontTx/>
              <a:buAutoNum type="arabicPeriod"/>
            </a:pPr>
            <a:r>
              <a:rPr lang="en-US" sz="2600" dirty="0" smtClean="0">
                <a:solidFill>
                  <a:sysClr val="windowText" lastClr="000000"/>
                </a:solidFill>
              </a:rPr>
              <a:t>Webinar for Chief Academic Officers and </a:t>
            </a:r>
            <a:br>
              <a:rPr lang="en-US" sz="2600" dirty="0" smtClean="0">
                <a:solidFill>
                  <a:sysClr val="windowText" lastClr="000000"/>
                </a:solidFill>
              </a:rPr>
            </a:br>
            <a:r>
              <a:rPr lang="en-US" sz="2600" dirty="0" smtClean="0">
                <a:solidFill>
                  <a:sysClr val="windowText" lastClr="000000"/>
                </a:solidFill>
              </a:rPr>
              <a:t>CTE Directors</a:t>
            </a:r>
          </a:p>
          <a:p>
            <a:pPr marL="457200" indent="-457200">
              <a:buFontTx/>
              <a:buAutoNum type="arabicPeriod"/>
            </a:pPr>
            <a:r>
              <a:rPr lang="en-US" sz="2600" dirty="0" smtClean="0">
                <a:solidFill>
                  <a:sysClr val="windowText" lastClr="000000"/>
                </a:solidFill>
              </a:rPr>
              <a:t>Teams of Teachers/Instructors review proposed matches </a:t>
            </a:r>
          </a:p>
          <a:p>
            <a:pPr marL="457200" indent="-457200">
              <a:buFontTx/>
              <a:buAutoNum type="arabicPeriod"/>
            </a:pPr>
            <a:r>
              <a:rPr lang="en-US" sz="2600" dirty="0" smtClean="0">
                <a:solidFill>
                  <a:sysClr val="windowText" lastClr="000000"/>
                </a:solidFill>
              </a:rPr>
              <a:t>Chief </a:t>
            </a:r>
            <a:r>
              <a:rPr lang="en-US" sz="2600" dirty="0">
                <a:solidFill>
                  <a:sysClr val="windowText" lastClr="000000"/>
                </a:solidFill>
              </a:rPr>
              <a:t>Instructional Officers </a:t>
            </a:r>
            <a:r>
              <a:rPr lang="en-US" sz="2600" dirty="0" smtClean="0">
                <a:solidFill>
                  <a:sysClr val="windowText" lastClr="000000"/>
                </a:solidFill>
              </a:rPr>
              <a:t>input data online</a:t>
            </a:r>
            <a:endParaRPr lang="en-US" sz="2600" dirty="0">
              <a:solidFill>
                <a:sysClr val="windowText" lastClr="000000"/>
              </a:solidFill>
            </a:endParaRPr>
          </a:p>
          <a:p>
            <a:pPr marL="457200" indent="-457200">
              <a:buFontTx/>
              <a:buAutoNum type="arabicPeriod"/>
            </a:pPr>
            <a:r>
              <a:rPr lang="en-US" sz="2600" dirty="0" smtClean="0">
                <a:solidFill>
                  <a:sysClr val="windowText" lastClr="000000"/>
                </a:solidFill>
              </a:rPr>
              <a:t>Data is reviewed, final list created</a:t>
            </a:r>
          </a:p>
          <a:p>
            <a:pPr marL="457200" indent="-457200">
              <a:buFontTx/>
              <a:buAutoNum type="arabicPeriod"/>
            </a:pPr>
            <a:r>
              <a:rPr lang="en-US" sz="2600" dirty="0">
                <a:solidFill>
                  <a:sysClr val="windowText" lastClr="000000"/>
                </a:solidFill>
              </a:rPr>
              <a:t>Chief Academic Officers </a:t>
            </a:r>
            <a:r>
              <a:rPr lang="en-US" sz="2600" dirty="0" smtClean="0">
                <a:solidFill>
                  <a:sysClr val="windowText" lastClr="000000"/>
                </a:solidFill>
              </a:rPr>
              <a:t>have final approval</a:t>
            </a:r>
          </a:p>
          <a:p>
            <a:pPr marL="457200" indent="-457200">
              <a:buFontTx/>
              <a:buAutoNum type="arabicPeriod"/>
            </a:pPr>
            <a:r>
              <a:rPr lang="en-US" sz="2600" dirty="0" smtClean="0">
                <a:solidFill>
                  <a:sysClr val="windowText" lastClr="000000"/>
                </a:solidFill>
              </a:rPr>
              <a:t>Updated list sent to College Presidents, </a:t>
            </a:r>
            <a:br>
              <a:rPr lang="en-US" sz="2600" dirty="0" smtClean="0">
                <a:solidFill>
                  <a:sysClr val="windowText" lastClr="000000"/>
                </a:solidFill>
              </a:rPr>
            </a:br>
            <a:r>
              <a:rPr lang="en-US" sz="2600" dirty="0" smtClean="0">
                <a:solidFill>
                  <a:sysClr val="windowText" lastClr="000000"/>
                </a:solidFill>
              </a:rPr>
              <a:t>State Boards</a:t>
            </a:r>
            <a:endParaRPr lang="en-US" sz="2600" dirty="0">
              <a:solidFill>
                <a:sysClr val="windowText" lastClr="000000"/>
              </a:solidFill>
            </a:endParaRPr>
          </a:p>
        </p:txBody>
      </p:sp>
    </p:spTree>
    <p:extLst>
      <p:ext uri="{BB962C8B-B14F-4D97-AF65-F5344CB8AC3E}">
        <p14:creationId xmlns:p14="http://schemas.microsoft.com/office/powerpoint/2010/main" val="1982858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r>
              <a:rPr lang="en-US" dirty="0" err="1" smtClean="0"/>
              <a:t>ncperkins.org</a:t>
            </a:r>
            <a:r>
              <a:rPr lang="en-US" dirty="0" smtClean="0"/>
              <a:t>/articulation</a:t>
            </a:r>
          </a:p>
          <a:p>
            <a:r>
              <a:rPr lang="en-US" dirty="0" smtClean="0"/>
              <a:t>Username and passwords will be emailed today to Chief Academic Officers</a:t>
            </a:r>
          </a:p>
          <a:p>
            <a:r>
              <a:rPr lang="en-US" dirty="0" smtClean="0"/>
              <a:t>Guest access for others</a:t>
            </a:r>
          </a:p>
          <a:p>
            <a:r>
              <a:rPr lang="en-US" dirty="0" smtClean="0"/>
              <a:t>Directions</a:t>
            </a:r>
          </a:p>
          <a:p>
            <a:r>
              <a:rPr lang="en-US" dirty="0" smtClean="0"/>
              <a:t>Review </a:t>
            </a:r>
            <a:r>
              <a:rPr lang="en-US" dirty="0" smtClean="0"/>
              <a:t>Worksheet</a:t>
            </a:r>
          </a:p>
          <a:p>
            <a:r>
              <a:rPr lang="en-US" dirty="0" smtClean="0"/>
              <a:t>CAO enters all data by December 16, 2016.</a:t>
            </a:r>
            <a:endParaRPr lang="en-US" dirty="0"/>
          </a:p>
        </p:txBody>
      </p:sp>
    </p:spTree>
    <p:extLst>
      <p:ext uri="{BB962C8B-B14F-4D97-AF65-F5344CB8AC3E}">
        <p14:creationId xmlns:p14="http://schemas.microsoft.com/office/powerpoint/2010/main" val="393513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eaLnBrk="1" hangingPunct="1">
              <a:defRPr/>
            </a:pPr>
            <a:r>
              <a:rPr lang="en-US" dirty="0" smtClean="0"/>
              <a:t>Articulation Review</a:t>
            </a:r>
            <a:endParaRPr lang="en-US" dirty="0"/>
          </a:p>
        </p:txBody>
      </p:sp>
      <p:sp>
        <p:nvSpPr>
          <p:cNvPr id="21507" name="Content Placeholder 2"/>
          <p:cNvSpPr>
            <a:spLocks noGrp="1"/>
          </p:cNvSpPr>
          <p:nvPr>
            <p:ph idx="1"/>
          </p:nvPr>
        </p:nvSpPr>
        <p:spPr/>
        <p:txBody>
          <a:bodyPr/>
          <a:lstStyle/>
          <a:p>
            <a:pPr eaLnBrk="1" hangingPunct="1"/>
            <a:r>
              <a:rPr lang="en-US" dirty="0" smtClean="0"/>
              <a:t>Course for Course </a:t>
            </a:r>
          </a:p>
          <a:p>
            <a:pPr lvl="1" eaLnBrk="1" hangingPunct="1">
              <a:buFont typeface="Wingdings" pitchFamily="2" charset="2"/>
              <a:buChar char="§"/>
            </a:pPr>
            <a:r>
              <a:rPr lang="en-US" dirty="0" smtClean="0"/>
              <a:t>80% match of competencies </a:t>
            </a:r>
          </a:p>
          <a:p>
            <a:pPr lvl="1" eaLnBrk="1" hangingPunct="1">
              <a:buFont typeface="Wingdings" pitchFamily="2" charset="2"/>
              <a:buChar char="§"/>
            </a:pPr>
            <a:r>
              <a:rPr lang="en-US" dirty="0" smtClean="0"/>
              <a:t>Understanding of teaching methods </a:t>
            </a:r>
          </a:p>
          <a:p>
            <a:pPr lvl="1" eaLnBrk="1" hangingPunct="1">
              <a:buFont typeface="Wingdings" pitchFamily="2" charset="2"/>
              <a:buChar char="§"/>
            </a:pPr>
            <a:r>
              <a:rPr lang="en-US" dirty="0" smtClean="0"/>
              <a:t>Understanding of anticipated student outcomes </a:t>
            </a:r>
          </a:p>
          <a:p>
            <a:pPr lvl="1" eaLnBrk="1" hangingPunct="1">
              <a:buFont typeface="Wingdings" pitchFamily="2" charset="2"/>
              <a:buChar char="§"/>
            </a:pPr>
            <a:r>
              <a:rPr lang="en-US" dirty="0" smtClean="0"/>
              <a:t>Secondary blueprint </a:t>
            </a:r>
          </a:p>
          <a:p>
            <a:pPr lvl="1" eaLnBrk="1" hangingPunct="1">
              <a:buFont typeface="Wingdings" pitchFamily="2" charset="2"/>
              <a:buChar char="§"/>
            </a:pPr>
            <a:r>
              <a:rPr lang="en-US" dirty="0" smtClean="0"/>
              <a:t>Postsecondary course description </a:t>
            </a:r>
          </a:p>
          <a:p>
            <a:pPr lvl="1" eaLnBrk="1" hangingPunct="1">
              <a:buFont typeface="Wingdings" pitchFamily="2" charset="2"/>
              <a:buChar char="§"/>
            </a:pPr>
            <a:r>
              <a:rPr lang="en-US" dirty="0" smtClean="0"/>
              <a:t>Understanding of competency measure </a:t>
            </a:r>
          </a:p>
          <a:p>
            <a:pPr lvl="1" eaLnBrk="1" hangingPunct="1">
              <a:buFont typeface="Wingdings" pitchFamily="2" charset="2"/>
              <a:buChar char="§"/>
            </a:pPr>
            <a:r>
              <a:rPr lang="en-US" dirty="0" smtClean="0"/>
              <a:t>Credential vs </a:t>
            </a:r>
            <a:r>
              <a:rPr lang="en-US" dirty="0" err="1" smtClean="0"/>
              <a:t>postassessment</a:t>
            </a:r>
            <a:endParaRPr lang="en-US" dirty="0" smtClean="0"/>
          </a:p>
        </p:txBody>
      </p:sp>
    </p:spTree>
    <p:extLst>
      <p:ext uri="{BB962C8B-B14F-4D97-AF65-F5344CB8AC3E}">
        <p14:creationId xmlns:p14="http://schemas.microsoft.com/office/powerpoint/2010/main" val="1070566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Reminders</a:t>
            </a:r>
            <a:endParaRPr lang="en-US" dirty="0"/>
          </a:p>
        </p:txBody>
      </p:sp>
      <p:sp>
        <p:nvSpPr>
          <p:cNvPr id="3" name="Content Placeholder 2"/>
          <p:cNvSpPr>
            <a:spLocks noGrp="1"/>
          </p:cNvSpPr>
          <p:nvPr>
            <p:ph idx="1"/>
          </p:nvPr>
        </p:nvSpPr>
        <p:spPr/>
        <p:txBody>
          <a:bodyPr/>
          <a:lstStyle/>
          <a:p>
            <a:r>
              <a:rPr lang="en-US" dirty="0" smtClean="0"/>
              <a:t>Chief Academic Officers enter the data on the web app.</a:t>
            </a:r>
          </a:p>
          <a:p>
            <a:r>
              <a:rPr lang="en-US" dirty="0" smtClean="0"/>
              <a:t>Approved matches will become effective after the state board approves.</a:t>
            </a:r>
          </a:p>
          <a:p>
            <a:r>
              <a:rPr lang="en-US" dirty="0" smtClean="0"/>
              <a:t>These course matches will be added to the existing list. Nothing will be removed except those removals that are on the proposed list.</a:t>
            </a:r>
            <a:endParaRPr lang="en-US" dirty="0"/>
          </a:p>
        </p:txBody>
      </p:sp>
    </p:spTree>
    <p:extLst>
      <p:ext uri="{BB962C8B-B14F-4D97-AF65-F5344CB8AC3E}">
        <p14:creationId xmlns:p14="http://schemas.microsoft.com/office/powerpoint/2010/main" val="297108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Updating the HS-CC </a:t>
            </a:r>
            <a:br>
              <a:rPr lang="en-US" dirty="0" smtClean="0"/>
            </a:br>
            <a:r>
              <a:rPr lang="en-US" dirty="0" smtClean="0"/>
              <a:t>Articulation Agreement</a:t>
            </a:r>
          </a:p>
        </p:txBody>
      </p:sp>
      <p:sp>
        <p:nvSpPr>
          <p:cNvPr id="3" name="Subtitle 2"/>
          <p:cNvSpPr>
            <a:spLocks noGrp="1"/>
          </p:cNvSpPr>
          <p:nvPr>
            <p:ph type="subTitle" idx="1"/>
          </p:nvPr>
        </p:nvSpPr>
        <p:spPr>
          <a:xfrm>
            <a:off x="1371600" y="4419600"/>
            <a:ext cx="6400800" cy="1752600"/>
          </a:xfrm>
        </p:spPr>
        <p:txBody>
          <a:bodyPr/>
          <a:lstStyle/>
          <a:p>
            <a:r>
              <a:rPr lang="en-US" dirty="0" smtClean="0"/>
              <a:t>Bob </a:t>
            </a:r>
            <a:r>
              <a:rPr lang="en-US" dirty="0" err="1" smtClean="0"/>
              <a:t>Witchger</a:t>
            </a:r>
            <a:r>
              <a:rPr lang="en-US" dirty="0" smtClean="0"/>
              <a:t>, CTE Director</a:t>
            </a:r>
          </a:p>
          <a:p>
            <a:r>
              <a:rPr lang="en-US" dirty="0" smtClean="0"/>
              <a:t>Chris </a:t>
            </a:r>
            <a:r>
              <a:rPr lang="en-US" dirty="0" err="1" smtClean="0"/>
              <a:t>Droessler</a:t>
            </a:r>
            <a:r>
              <a:rPr lang="en-US" dirty="0" smtClean="0"/>
              <a:t>, CTE Coordinator</a:t>
            </a:r>
          </a:p>
        </p:txBody>
      </p:sp>
    </p:spTree>
    <p:extLst>
      <p:ext uri="{BB962C8B-B14F-4D97-AF65-F5344CB8AC3E}">
        <p14:creationId xmlns:p14="http://schemas.microsoft.com/office/powerpoint/2010/main" val="1512993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7674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fontScale="90000"/>
          </a:bodyPr>
          <a:lstStyle/>
          <a:p>
            <a:pPr algn="ctr" eaLnBrk="1" hangingPunct="1"/>
            <a:r>
              <a:rPr lang="en-US" dirty="0" smtClean="0"/>
              <a:t>Articulation = </a:t>
            </a:r>
            <a:br>
              <a:rPr lang="en-US" dirty="0" smtClean="0"/>
            </a:br>
            <a:r>
              <a:rPr lang="en-US" i="1" dirty="0" smtClean="0">
                <a:solidFill>
                  <a:srgbClr val="7F1353"/>
                </a:solidFill>
              </a:rPr>
              <a:t>Joining Parts Together</a:t>
            </a:r>
          </a:p>
        </p:txBody>
      </p:sp>
      <p:sp>
        <p:nvSpPr>
          <p:cNvPr id="2" name="Content Placeholder 1"/>
          <p:cNvSpPr>
            <a:spLocks noGrp="1"/>
          </p:cNvSpPr>
          <p:nvPr>
            <p:ph idx="1"/>
          </p:nvPr>
        </p:nvSpPr>
        <p:spPr/>
        <p:txBody>
          <a:bodyPr/>
          <a:lstStyle/>
          <a:p>
            <a:pPr>
              <a:buFont typeface="Arial" charset="0"/>
              <a:buChar char="•"/>
            </a:pPr>
            <a:r>
              <a:rPr lang="en-US" dirty="0"/>
              <a:t>Articulation is a seamless process that joins secondary and postsecondary education and minimizes duplication of </a:t>
            </a:r>
            <a:r>
              <a:rPr lang="en-US" dirty="0" smtClean="0"/>
              <a:t>effort</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070" y="3276600"/>
            <a:ext cx="3891241" cy="3581400"/>
          </a:xfrm>
          <a:prstGeom prst="rect">
            <a:avLst/>
          </a:prstGeom>
        </p:spPr>
      </p:pic>
      <p:sp>
        <p:nvSpPr>
          <p:cNvPr id="6" name="Content Placeholder 1"/>
          <p:cNvSpPr txBox="1">
            <a:spLocks/>
          </p:cNvSpPr>
          <p:nvPr/>
        </p:nvSpPr>
        <p:spPr>
          <a:xfrm>
            <a:off x="4057261" y="3551237"/>
            <a:ext cx="5010539" cy="4602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Char char="•"/>
            </a:pPr>
            <a:r>
              <a:rPr lang="en-US" dirty="0" smtClean="0"/>
              <a:t>Articulation connects high school coursework with community college coursework.</a:t>
            </a:r>
          </a:p>
          <a:p>
            <a:endParaRPr lang="en-US" dirty="0"/>
          </a:p>
        </p:txBody>
      </p:sp>
    </p:spTree>
    <p:extLst>
      <p:ext uri="{BB962C8B-B14F-4D97-AF65-F5344CB8AC3E}">
        <p14:creationId xmlns:p14="http://schemas.microsoft.com/office/powerpoint/2010/main" val="756833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Agreement?</a:t>
            </a:r>
            <a:endParaRPr lang="en-US" dirty="0"/>
          </a:p>
        </p:txBody>
      </p:sp>
      <p:sp>
        <p:nvSpPr>
          <p:cNvPr id="3" name="Content Placeholder 2"/>
          <p:cNvSpPr>
            <a:spLocks noGrp="1"/>
          </p:cNvSpPr>
          <p:nvPr>
            <p:ph idx="1"/>
          </p:nvPr>
        </p:nvSpPr>
        <p:spPr/>
        <p:txBody>
          <a:bodyPr/>
          <a:lstStyle/>
          <a:p>
            <a:pPr>
              <a:lnSpc>
                <a:spcPct val="150000"/>
              </a:lnSpc>
              <a:spcBef>
                <a:spcPts val="3000"/>
              </a:spcBef>
              <a:spcAft>
                <a:spcPts val="3000"/>
              </a:spcAft>
            </a:pPr>
            <a:r>
              <a:rPr lang="en-US" dirty="0" smtClean="0"/>
              <a:t>North </a:t>
            </a:r>
            <a:r>
              <a:rPr lang="en-US" dirty="0"/>
              <a:t>Carolina Comprehensive Articulation Agreement (CAA)</a:t>
            </a:r>
          </a:p>
          <a:p>
            <a:pPr>
              <a:lnSpc>
                <a:spcPct val="150000"/>
              </a:lnSpc>
              <a:spcBef>
                <a:spcPts val="3000"/>
              </a:spcBef>
              <a:spcAft>
                <a:spcPts val="3000"/>
              </a:spcAft>
            </a:pPr>
            <a:r>
              <a:rPr lang="en-US" dirty="0" smtClean="0"/>
              <a:t>NC High School to Community College Articulation Agreement</a:t>
            </a:r>
          </a:p>
        </p:txBody>
      </p:sp>
      <p:sp>
        <p:nvSpPr>
          <p:cNvPr id="6" name="Rounded Rectangle 5"/>
          <p:cNvSpPr>
            <a:spLocks noChangeArrowheads="1"/>
          </p:cNvSpPr>
          <p:nvPr/>
        </p:nvSpPr>
        <p:spPr bwMode="auto">
          <a:xfrm>
            <a:off x="426308" y="3863180"/>
            <a:ext cx="7346092" cy="1547019"/>
          </a:xfrm>
          <a:prstGeom prst="roundRect">
            <a:avLst>
              <a:gd name="adj" fmla="val 16667"/>
            </a:avLst>
          </a:prstGeom>
          <a:noFill/>
          <a:ln w="88900">
            <a:solidFill>
              <a:srgbClr val="FF00FF"/>
            </a:solidFill>
            <a:round/>
            <a:headEnd/>
            <a:tailEnd/>
          </a:ln>
          <a:effectLst>
            <a:outerShdw blurRad="50800" dist="38100" dir="2700000" algn="tl" rotWithShape="0">
              <a:srgbClr val="000000">
                <a:alpha val="39998"/>
              </a:srgbClr>
            </a:outerShdw>
          </a:effectLst>
        </p:spPr>
        <p:txBody>
          <a:bodyPr/>
          <a:lstStyle/>
          <a:p>
            <a:pPr>
              <a:defRPr/>
            </a:pPr>
            <a:endParaRPr lang="en-US">
              <a:latin typeface="Arial" pitchFamily="-112" charset="0"/>
              <a:ea typeface="ヒラギノ角ゴ Pro W3" pitchFamily="-112" charset="-128"/>
              <a:cs typeface="+mn-cs"/>
            </a:endParaRPr>
          </a:p>
        </p:txBody>
      </p:sp>
    </p:spTree>
    <p:extLst>
      <p:ext uri="{BB962C8B-B14F-4D97-AF65-F5344CB8AC3E}">
        <p14:creationId xmlns:p14="http://schemas.microsoft.com/office/powerpoint/2010/main" val="1540426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1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pPr eaLnBrk="1" hangingPunct="1"/>
            <a:r>
              <a:rPr lang="en-US" dirty="0" smtClean="0"/>
              <a:t>Articulation </a:t>
            </a:r>
            <a:br>
              <a:rPr lang="en-US" dirty="0" smtClean="0"/>
            </a:br>
            <a:r>
              <a:rPr lang="en-US" sz="3600" dirty="0" smtClean="0"/>
              <a:t>(Perkins Act of 2006) </a:t>
            </a:r>
          </a:p>
        </p:txBody>
      </p:sp>
      <p:sp>
        <p:nvSpPr>
          <p:cNvPr id="7171" name="Content Placeholder 2"/>
          <p:cNvSpPr>
            <a:spLocks noGrp="1"/>
          </p:cNvSpPr>
          <p:nvPr>
            <p:ph idx="1"/>
          </p:nvPr>
        </p:nvSpPr>
        <p:spPr/>
        <p:txBody>
          <a:bodyPr>
            <a:normAutofit/>
          </a:bodyPr>
          <a:lstStyle/>
          <a:p>
            <a:pPr marL="0" indent="0" eaLnBrk="1" hangingPunct="1">
              <a:lnSpc>
                <a:spcPct val="130000"/>
              </a:lnSpc>
              <a:spcBef>
                <a:spcPts val="0"/>
              </a:spcBef>
              <a:buNone/>
            </a:pPr>
            <a:r>
              <a:rPr lang="en-US" sz="2800" dirty="0" smtClean="0"/>
              <a:t>The CTE State Plan shall include --</a:t>
            </a:r>
          </a:p>
          <a:p>
            <a:pPr>
              <a:lnSpc>
                <a:spcPct val="130000"/>
              </a:lnSpc>
              <a:spcBef>
                <a:spcPts val="0"/>
              </a:spcBef>
            </a:pPr>
            <a:r>
              <a:rPr lang="en-US" sz="2400" dirty="0"/>
              <a:t>how the </a:t>
            </a:r>
            <a:r>
              <a:rPr lang="en-US" sz="2400" dirty="0" smtClean="0"/>
              <a:t>state will </a:t>
            </a:r>
            <a:r>
              <a:rPr lang="en-US" sz="2400" dirty="0"/>
              <a:t>support eligible </a:t>
            </a:r>
            <a:r>
              <a:rPr lang="en-US" sz="2400" dirty="0" smtClean="0"/>
              <a:t>recipients </a:t>
            </a:r>
            <a:r>
              <a:rPr lang="en-US" sz="2400" dirty="0"/>
              <a:t>in developing and implementing articulation </a:t>
            </a:r>
            <a:r>
              <a:rPr lang="en-US" sz="2400" dirty="0" smtClean="0"/>
              <a:t>agreements </a:t>
            </a:r>
            <a:r>
              <a:rPr lang="en-US" sz="2400" dirty="0"/>
              <a:t>between secondary education and </a:t>
            </a:r>
            <a:r>
              <a:rPr lang="en-US" sz="2400" dirty="0" smtClean="0"/>
              <a:t>postsecondary education institutions</a:t>
            </a:r>
            <a:endParaRPr lang="en-US" sz="2400" dirty="0"/>
          </a:p>
        </p:txBody>
      </p:sp>
    </p:spTree>
    <p:extLst>
      <p:ext uri="{BB962C8B-B14F-4D97-AF65-F5344CB8AC3E}">
        <p14:creationId xmlns:p14="http://schemas.microsoft.com/office/powerpoint/2010/main" val="4731464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0"/>
            <a:ext cx="6912864" cy="7187070"/>
          </a:xfrm>
          <a:prstGeom prst="rect">
            <a:avLst/>
          </a:prstGeom>
        </p:spPr>
      </p:pic>
    </p:spTree>
    <p:extLst>
      <p:ext uri="{BB962C8B-B14F-4D97-AF65-F5344CB8AC3E}">
        <p14:creationId xmlns:p14="http://schemas.microsoft.com/office/powerpoint/2010/main" val="1627932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idx="1"/>
          </p:nvPr>
        </p:nvSpPr>
        <p:spPr/>
        <p:txBody>
          <a:bodyPr/>
          <a:lstStyle/>
          <a:p>
            <a:r>
              <a:rPr lang="en-US" dirty="0" smtClean="0"/>
              <a:t>Statewide Agreement</a:t>
            </a:r>
          </a:p>
          <a:p>
            <a:r>
              <a:rPr lang="en-US" dirty="0" smtClean="0"/>
              <a:t>NCDPI &amp; NCCCS</a:t>
            </a:r>
          </a:p>
          <a:p>
            <a:r>
              <a:rPr lang="en-US" dirty="0" smtClean="0"/>
              <a:t>Joins secondary and postsecondary CTE</a:t>
            </a:r>
          </a:p>
          <a:p>
            <a:r>
              <a:rPr lang="en-US" dirty="0" smtClean="0"/>
              <a:t>~50 HS courses</a:t>
            </a:r>
          </a:p>
          <a:p>
            <a:r>
              <a:rPr lang="en-US" dirty="0" smtClean="0"/>
              <a:t>Proficient students receive college credit</a:t>
            </a:r>
          </a:p>
          <a:p>
            <a:r>
              <a:rPr lang="en-US" dirty="0" smtClean="0"/>
              <a:t>Eliminates duplication of coursework</a:t>
            </a:r>
            <a:endParaRPr lang="en-US" dirty="0"/>
          </a:p>
        </p:txBody>
      </p:sp>
    </p:spTree>
    <p:extLst>
      <p:ext uri="{BB962C8B-B14F-4D97-AF65-F5344CB8AC3E}">
        <p14:creationId xmlns:p14="http://schemas.microsoft.com/office/powerpoint/2010/main" val="1875320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12" name="Table 212"/>
          <p:cNvGraphicFramePr/>
          <p:nvPr>
            <p:extLst>
              <p:ext uri="{D42A27DB-BD31-4B8C-83A1-F6EECF244321}">
                <p14:modId xmlns:p14="http://schemas.microsoft.com/office/powerpoint/2010/main" val="798655761"/>
              </p:ext>
            </p:extLst>
          </p:nvPr>
        </p:nvGraphicFramePr>
        <p:xfrm>
          <a:off x="1044773" y="1908919"/>
          <a:ext cx="6786429" cy="4378984"/>
        </p:xfrm>
        <a:graphic>
          <a:graphicData uri="http://schemas.openxmlformats.org/drawingml/2006/table">
            <a:tbl>
              <a:tblPr/>
              <a:tblGrid>
                <a:gridCol w="613629"/>
                <a:gridCol w="750094"/>
                <a:gridCol w="693159"/>
                <a:gridCol w="740912"/>
                <a:gridCol w="741435"/>
                <a:gridCol w="711995"/>
                <a:gridCol w="763969"/>
                <a:gridCol w="1104517"/>
                <a:gridCol w="666719"/>
              </a:tblGrid>
              <a:tr h="478105">
                <a:tc>
                  <a:txBody>
                    <a:bodyPr/>
                    <a:lstStyle/>
                    <a:p>
                      <a:pPr defTabSz="914400">
                        <a:defRPr sz="1800" cap="none" spc="0">
                          <a:solidFill>
                            <a:srgbClr val="000000"/>
                          </a:solidFill>
                        </a:defRPr>
                      </a:pPr>
                      <a:r>
                        <a:rPr sz="1000">
                          <a:solidFill>
                            <a:srgbClr val="5B5854"/>
                          </a:solidFill>
                          <a:sym typeface="Avenir Next Medium"/>
                        </a:rPr>
                        <a:t>Grade</a:t>
                      </a:r>
                    </a:p>
                  </a:txBody>
                  <a:tcPr marL="35719" marR="35719" marT="35719" marB="35719" anchor="ctr" horzOverflow="overflow">
                    <a:lnL w="12700">
                      <a:miter lim="400000"/>
                    </a:lnL>
                    <a:lnT w="12700">
                      <a:miter lim="400000"/>
                    </a:lnT>
                  </a:tcPr>
                </a:tc>
                <a:tc>
                  <a:txBody>
                    <a:bodyPr/>
                    <a:lstStyle/>
                    <a:p>
                      <a:pPr defTabSz="914400">
                        <a:defRPr sz="1800" cap="none" spc="0">
                          <a:solidFill>
                            <a:srgbClr val="000000"/>
                          </a:solidFill>
                        </a:defRPr>
                      </a:pPr>
                      <a:r>
                        <a:rPr sz="1000">
                          <a:solidFill>
                            <a:srgbClr val="5B5854"/>
                          </a:solidFill>
                          <a:sym typeface="Avenir Next Medium"/>
                        </a:rPr>
                        <a:t>Core</a:t>
                      </a:r>
                    </a:p>
                  </a:txBody>
                  <a:tcPr marL="35719" marR="35719" marT="35719" marB="35719" anchor="ctr" horzOverflow="overflow">
                    <a:lnT w="12700">
                      <a:miter lim="400000"/>
                    </a:lnT>
                  </a:tcPr>
                </a:tc>
                <a:tc>
                  <a:txBody>
                    <a:bodyPr/>
                    <a:lstStyle/>
                    <a:p>
                      <a:pPr defTabSz="914400">
                        <a:defRPr sz="2200" cap="none" spc="0">
                          <a:sym typeface="Avenir Next Medium"/>
                        </a:defRPr>
                      </a:pPr>
                      <a:endParaRPr sz="1500"/>
                    </a:p>
                  </a:txBody>
                  <a:tcPr marL="35719" marR="35719" marT="35719" marB="35719" anchor="ctr" horzOverflow="overflow">
                    <a:lnT w="12700">
                      <a:miter lim="400000"/>
                    </a:lnT>
                  </a:tcPr>
                </a:tc>
                <a:tc>
                  <a:txBody>
                    <a:bodyPr/>
                    <a:lstStyle/>
                    <a:p>
                      <a:pPr defTabSz="914400">
                        <a:defRPr sz="2200" cap="none" spc="0">
                          <a:sym typeface="Avenir Next Medium"/>
                        </a:defRPr>
                      </a:pPr>
                      <a:endParaRPr sz="1500"/>
                    </a:p>
                  </a:txBody>
                  <a:tcPr marL="35719" marR="35719" marT="35719" marB="35719" anchor="ctr" horzOverflow="overflow">
                    <a:lnT w="12700">
                      <a:miter lim="400000"/>
                    </a:lnT>
                  </a:tcPr>
                </a:tc>
                <a:tc>
                  <a:txBody>
                    <a:bodyPr/>
                    <a:lstStyle/>
                    <a:p>
                      <a:pPr defTabSz="914400">
                        <a:defRPr sz="2200" cap="none" spc="0">
                          <a:sym typeface="Avenir Next Medium"/>
                        </a:defRPr>
                      </a:pPr>
                      <a:endParaRPr sz="1500"/>
                    </a:p>
                  </a:txBody>
                  <a:tcPr marL="35719" marR="35719" marT="35719" marB="35719" anchor="ctr" horzOverflow="overflow">
                    <a:lnT w="12700">
                      <a:miter lim="400000"/>
                    </a:lnT>
                  </a:tcPr>
                </a:tc>
                <a:tc>
                  <a:txBody>
                    <a:bodyPr/>
                    <a:lstStyle/>
                    <a:p>
                      <a:pPr defTabSz="914400">
                        <a:defRPr sz="2200" cap="none" spc="0">
                          <a:sym typeface="Avenir Next Medium"/>
                        </a:defRPr>
                      </a:pPr>
                      <a:endParaRPr sz="1500"/>
                    </a:p>
                  </a:txBody>
                  <a:tcPr marL="35719" marR="35719" marT="35719" marB="35719" anchor="ctr" horzOverflow="overflow">
                    <a:lnT w="12700">
                      <a:miter lim="400000"/>
                    </a:lnT>
                  </a:tcPr>
                </a:tc>
                <a:tc>
                  <a:txBody>
                    <a:bodyPr/>
                    <a:lstStyle/>
                    <a:p>
                      <a:pPr defTabSz="914400">
                        <a:defRPr sz="2200" cap="none" spc="0">
                          <a:sym typeface="Avenir Next Medium"/>
                        </a:defRPr>
                      </a:pPr>
                      <a:endParaRPr sz="1500"/>
                    </a:p>
                  </a:txBody>
                  <a:tcPr marL="35719" marR="35719" marT="35719" marB="35719" anchor="ctr" horzOverflow="overflow">
                    <a:lnT w="12700">
                      <a:miter lim="400000"/>
                    </a:lnT>
                  </a:tcPr>
                </a:tc>
                <a:tc>
                  <a:txBody>
                    <a:bodyPr/>
                    <a:lstStyle/>
                    <a:p>
                      <a:pPr defTabSz="914400">
                        <a:defRPr sz="2200" cap="none" spc="0">
                          <a:sym typeface="Avenir Next Medium"/>
                        </a:defRPr>
                      </a:pPr>
                      <a:endParaRPr sz="1500"/>
                    </a:p>
                  </a:txBody>
                  <a:tcPr marL="35719" marR="35719" marT="35719" marB="35719" anchor="ctr" horzOverflow="overflow">
                    <a:lnT w="12700">
                      <a:miter lim="400000"/>
                    </a:lnT>
                  </a:tcPr>
                </a:tc>
                <a:tc>
                  <a:txBody>
                    <a:bodyPr/>
                    <a:lstStyle/>
                    <a:p>
                      <a:pPr defTabSz="914400">
                        <a:defRPr sz="2200" cap="none" spc="0">
                          <a:sym typeface="Avenir Next Medium"/>
                        </a:defRPr>
                      </a:pPr>
                      <a:endParaRPr sz="1500"/>
                    </a:p>
                  </a:txBody>
                  <a:tcPr marL="35719" marR="35719" marT="35719" marB="35719" anchor="ctr" horzOverflow="overflow">
                    <a:lnR w="12700">
                      <a:miter lim="400000"/>
                    </a:lnR>
                    <a:lnT w="12700">
                      <a:miter lim="400000"/>
                    </a:lnT>
                  </a:tcPr>
                </a:tc>
              </a:tr>
              <a:tr h="774679">
                <a:tc>
                  <a:txBody>
                    <a:bodyPr/>
                    <a:lstStyle/>
                    <a:p>
                      <a:pPr defTabSz="914400">
                        <a:defRPr sz="1800" cap="none" spc="0">
                          <a:solidFill>
                            <a:srgbClr val="000000"/>
                          </a:solidFill>
                        </a:defRPr>
                      </a:pPr>
                      <a:r>
                        <a:rPr sz="900">
                          <a:solidFill>
                            <a:srgbClr val="5B5854"/>
                          </a:solidFill>
                          <a:sym typeface="Avenir Next Medium"/>
                        </a:rPr>
                        <a:t>9</a:t>
                      </a:r>
                    </a:p>
                  </a:txBody>
                  <a:tcPr marL="35719" marR="35719" marT="35719" marB="35719" anchor="ctr" horzOverflow="overflow">
                    <a:lnL w="12700">
                      <a:miter lim="400000"/>
                    </a:lnL>
                  </a:tcPr>
                </a:tc>
                <a:tc>
                  <a:txBody>
                    <a:bodyPr/>
                    <a:lstStyle/>
                    <a:p>
                      <a:pPr defTabSz="914400">
                        <a:defRPr sz="1800" cap="none" spc="0">
                          <a:solidFill>
                            <a:srgbClr val="000000"/>
                          </a:solidFill>
                        </a:defRPr>
                      </a:pPr>
                      <a:r>
                        <a:rPr sz="1000">
                          <a:solidFill>
                            <a:srgbClr val="FFFFFF"/>
                          </a:solidFill>
                          <a:sym typeface="Avenir Next Medium"/>
                        </a:rPr>
                        <a:t>Math</a:t>
                      </a:r>
                    </a:p>
                  </a:txBody>
                  <a:tcPr marL="35719" marR="35719" marT="35719" marB="35719" anchor="ctr" horzOverflow="overflow">
                    <a:gradFill flip="none" rotWithShape="1">
                      <a:gsLst>
                        <a:gs pos="0">
                          <a:schemeClr val="accent1"/>
                        </a:gs>
                        <a:gs pos="100000">
                          <a:schemeClr val="accent1">
                            <a:hueOff val="328198"/>
                            <a:lumOff val="-10185"/>
                          </a:schemeClr>
                        </a:gs>
                      </a:gsLst>
                      <a:lin ang="5400000" scaled="0"/>
                    </a:gradFill>
                  </a:tcPr>
                </a:tc>
                <a:tc>
                  <a:txBody>
                    <a:bodyPr/>
                    <a:lstStyle/>
                    <a:p>
                      <a:pPr defTabSz="914400">
                        <a:defRPr sz="1800" cap="none" spc="0">
                          <a:solidFill>
                            <a:srgbClr val="000000"/>
                          </a:solidFill>
                        </a:defRPr>
                      </a:pPr>
                      <a:r>
                        <a:rPr sz="1000">
                          <a:solidFill>
                            <a:srgbClr val="FFFFFF"/>
                          </a:solidFill>
                          <a:sym typeface="Avenir Next Medium"/>
                        </a:rPr>
                        <a:t>English </a:t>
                      </a:r>
                    </a:p>
                  </a:txBody>
                  <a:tcPr marL="35719" marR="35719" marT="35719" marB="35719" anchor="ctr" horzOverflow="overflow">
                    <a:gradFill flip="none" rotWithShape="1">
                      <a:gsLst>
                        <a:gs pos="0">
                          <a:schemeClr val="accent1"/>
                        </a:gs>
                        <a:gs pos="100000">
                          <a:schemeClr val="accent1">
                            <a:hueOff val="328198"/>
                            <a:lumOff val="-10185"/>
                          </a:schemeClr>
                        </a:gs>
                      </a:gsLst>
                      <a:lin ang="5400000" scaled="0"/>
                    </a:gradFill>
                  </a:tcPr>
                </a:tc>
                <a:tc>
                  <a:txBody>
                    <a:bodyPr/>
                    <a:lstStyle/>
                    <a:p>
                      <a:pPr defTabSz="914400">
                        <a:defRPr sz="1800" cap="none" spc="0">
                          <a:solidFill>
                            <a:srgbClr val="000000"/>
                          </a:solidFill>
                        </a:defRPr>
                      </a:pPr>
                      <a:r>
                        <a:rPr sz="1000">
                          <a:solidFill>
                            <a:srgbClr val="FFFFFF"/>
                          </a:solidFill>
                          <a:sym typeface="Avenir Next Medium"/>
                        </a:rPr>
                        <a:t>Social Studies </a:t>
                      </a:r>
                    </a:p>
                  </a:txBody>
                  <a:tcPr marL="35719" marR="35719" marT="35719" marB="35719" anchor="ctr" horzOverflow="overflow">
                    <a:gradFill flip="none" rotWithShape="1">
                      <a:gsLst>
                        <a:gs pos="0">
                          <a:schemeClr val="accent1"/>
                        </a:gs>
                        <a:gs pos="100000">
                          <a:schemeClr val="accent1">
                            <a:hueOff val="328198"/>
                            <a:lumOff val="-10185"/>
                          </a:schemeClr>
                        </a:gs>
                      </a:gsLst>
                      <a:lin ang="5400000" scaled="0"/>
                    </a:gradFill>
                  </a:tcPr>
                </a:tc>
                <a:tc>
                  <a:txBody>
                    <a:bodyPr/>
                    <a:lstStyle/>
                    <a:p>
                      <a:pPr defTabSz="914400">
                        <a:defRPr sz="1800" cap="none" spc="0">
                          <a:solidFill>
                            <a:srgbClr val="000000"/>
                          </a:solidFill>
                        </a:defRPr>
                      </a:pPr>
                      <a:r>
                        <a:rPr sz="1000">
                          <a:solidFill>
                            <a:srgbClr val="FFFFFF"/>
                          </a:solidFill>
                          <a:sym typeface="Avenir Next Medium"/>
                        </a:rPr>
                        <a:t>Science</a:t>
                      </a:r>
                    </a:p>
                  </a:txBody>
                  <a:tcPr marL="35719" marR="35719" marT="35719" marB="35719" anchor="ctr" horzOverflow="overflow">
                    <a:gradFill flip="none" rotWithShape="1">
                      <a:gsLst>
                        <a:gs pos="0">
                          <a:schemeClr val="accent1"/>
                        </a:gs>
                        <a:gs pos="100000">
                          <a:schemeClr val="accent1">
                            <a:hueOff val="328198"/>
                            <a:lumOff val="-10185"/>
                          </a:schemeClr>
                        </a:gs>
                      </a:gsLst>
                      <a:lin ang="5400000" scaled="0"/>
                    </a:gradFill>
                  </a:tcPr>
                </a:tc>
                <a:tc>
                  <a:txBody>
                    <a:bodyPr/>
                    <a:lstStyle/>
                    <a:p>
                      <a:pPr defTabSz="914400">
                        <a:defRPr sz="1800" cap="none" spc="0">
                          <a:solidFill>
                            <a:srgbClr val="000000"/>
                          </a:solidFill>
                        </a:defRPr>
                      </a:pPr>
                      <a:r>
                        <a:rPr sz="800">
                          <a:solidFill>
                            <a:srgbClr val="FFFFFF"/>
                          </a:solidFill>
                          <a:sym typeface="Avenir Next Medium"/>
                        </a:rPr>
                        <a:t>CTE Elective 
Word/Publisher</a:t>
                      </a:r>
                    </a:p>
                  </a:txBody>
                  <a:tcPr marL="35719" marR="35719" marT="35719" marB="35719" anchor="ctr" horzOverflow="overflow">
                    <a:solidFill>
                      <a:schemeClr val="accent5">
                        <a:satOff val="-10854"/>
                        <a:lumOff val="-10463"/>
                      </a:schemeClr>
                    </a:solidFill>
                  </a:tcPr>
                </a:tc>
                <a:tc>
                  <a:txBody>
                    <a:bodyPr/>
                    <a:lstStyle/>
                    <a:p>
                      <a:pPr defTabSz="914400">
                        <a:defRPr sz="1800" cap="none" spc="0">
                          <a:solidFill>
                            <a:srgbClr val="000000"/>
                          </a:solidFill>
                        </a:defRPr>
                      </a:pPr>
                      <a:r>
                        <a:rPr sz="800">
                          <a:solidFill>
                            <a:srgbClr val="FFFFFF"/>
                          </a:solidFill>
                          <a:sym typeface="Avenir Next Medium"/>
                        </a:rPr>
                        <a:t>CTE Elective Excel and Access 
</a:t>
                      </a:r>
                    </a:p>
                  </a:txBody>
                  <a:tcPr marL="35719" marR="35719" marT="35719" marB="35719" anchor="ctr" horzOverflow="overflow">
                    <a:solidFill>
                      <a:schemeClr val="accent5">
                        <a:satOff val="-10854"/>
                        <a:lumOff val="-10463"/>
                      </a:schemeClr>
                    </a:solidFill>
                  </a:tcPr>
                </a:tc>
                <a:tc>
                  <a:txBody>
                    <a:bodyPr/>
                    <a:lstStyle/>
                    <a:p>
                      <a:pPr defTabSz="914400">
                        <a:defRPr sz="2200" cap="none" spc="0">
                          <a:solidFill>
                            <a:srgbClr val="FFFFFF"/>
                          </a:solidFill>
                          <a:sym typeface="Avenir Next Medium"/>
                        </a:defRPr>
                      </a:pPr>
                      <a:r>
                        <a:rPr sz="1000"/>
                        <a:t>Certification </a:t>
                      </a:r>
                    </a:p>
                  </a:txBody>
                  <a:tcPr marL="35719" marR="35719" marT="35719" marB="35719" anchor="ctr" horzOverflow="overflow">
                    <a:solidFill>
                      <a:srgbClr val="FF2600"/>
                    </a:solidFill>
                  </a:tcPr>
                </a:tc>
                <a:tc>
                  <a:txBody>
                    <a:bodyPr/>
                    <a:lstStyle/>
                    <a:p>
                      <a:pPr defTabSz="914400">
                        <a:defRPr sz="2200" cap="none" spc="0">
                          <a:sym typeface="Avenir Next Medium"/>
                        </a:defRPr>
                      </a:pPr>
                      <a:endParaRPr sz="1500"/>
                    </a:p>
                  </a:txBody>
                  <a:tcPr marL="35719" marR="35719" marT="35719" marB="35719" anchor="ctr" horzOverflow="overflow">
                    <a:lnR w="12700">
                      <a:miter lim="400000"/>
                    </a:lnR>
                  </a:tcPr>
                </a:tc>
              </a:tr>
              <a:tr h="630771">
                <a:tc>
                  <a:txBody>
                    <a:bodyPr/>
                    <a:lstStyle/>
                    <a:p>
                      <a:pPr defTabSz="914400">
                        <a:defRPr sz="1800" cap="none" spc="0">
                          <a:solidFill>
                            <a:srgbClr val="000000"/>
                          </a:solidFill>
                        </a:defRPr>
                      </a:pPr>
                      <a:r>
                        <a:rPr sz="900">
                          <a:solidFill>
                            <a:srgbClr val="5B5854"/>
                          </a:solidFill>
                          <a:sym typeface="Avenir Next Medium"/>
                        </a:rPr>
                        <a:t>10</a:t>
                      </a:r>
                    </a:p>
                  </a:txBody>
                  <a:tcPr marL="35719" marR="35719" marT="35719" marB="35719" anchor="ctr" horzOverflow="overflow">
                    <a:lnL w="12700">
                      <a:miter lim="400000"/>
                    </a:lnL>
                  </a:tcPr>
                </a:tc>
                <a:tc>
                  <a:txBody>
                    <a:bodyPr/>
                    <a:lstStyle/>
                    <a:p>
                      <a:pPr defTabSz="914400">
                        <a:defRPr sz="1800" cap="none" spc="0">
                          <a:solidFill>
                            <a:srgbClr val="000000"/>
                          </a:solidFill>
                        </a:defRPr>
                      </a:pPr>
                      <a:r>
                        <a:rPr sz="1000">
                          <a:solidFill>
                            <a:srgbClr val="FFFFFF"/>
                          </a:solidFill>
                          <a:sym typeface="Avenir Next Medium"/>
                        </a:rPr>
                        <a:t>Math</a:t>
                      </a:r>
                    </a:p>
                  </a:txBody>
                  <a:tcPr marL="35719" marR="35719" marT="35719" marB="35719" anchor="ctr" horzOverflow="overflow">
                    <a:gradFill flip="none" rotWithShape="1">
                      <a:gsLst>
                        <a:gs pos="0">
                          <a:schemeClr val="accent1"/>
                        </a:gs>
                        <a:gs pos="100000">
                          <a:schemeClr val="accent1">
                            <a:hueOff val="328198"/>
                            <a:lumOff val="-10185"/>
                          </a:schemeClr>
                        </a:gs>
                      </a:gsLst>
                      <a:lin ang="5400000" scaled="0"/>
                    </a:gradFill>
                  </a:tcPr>
                </a:tc>
                <a:tc>
                  <a:txBody>
                    <a:bodyPr/>
                    <a:lstStyle/>
                    <a:p>
                      <a:pPr defTabSz="914400">
                        <a:defRPr sz="1800" cap="none" spc="0">
                          <a:solidFill>
                            <a:srgbClr val="000000"/>
                          </a:solidFill>
                        </a:defRPr>
                      </a:pPr>
                      <a:r>
                        <a:rPr sz="1000">
                          <a:solidFill>
                            <a:srgbClr val="FFFFFF"/>
                          </a:solidFill>
                          <a:sym typeface="Avenir Next Medium"/>
                        </a:rPr>
                        <a:t>English </a:t>
                      </a:r>
                    </a:p>
                  </a:txBody>
                  <a:tcPr marL="35719" marR="35719" marT="35719" marB="35719" anchor="ctr" horzOverflow="overflow">
                    <a:gradFill flip="none" rotWithShape="1">
                      <a:gsLst>
                        <a:gs pos="0">
                          <a:schemeClr val="accent1"/>
                        </a:gs>
                        <a:gs pos="100000">
                          <a:schemeClr val="accent1">
                            <a:hueOff val="328198"/>
                            <a:lumOff val="-10185"/>
                          </a:schemeClr>
                        </a:gs>
                      </a:gsLst>
                      <a:lin ang="5400000" scaled="0"/>
                    </a:gradFill>
                  </a:tcPr>
                </a:tc>
                <a:tc>
                  <a:txBody>
                    <a:bodyPr/>
                    <a:lstStyle/>
                    <a:p>
                      <a:pPr defTabSz="914400">
                        <a:defRPr sz="1800" cap="none" spc="0">
                          <a:solidFill>
                            <a:srgbClr val="000000"/>
                          </a:solidFill>
                        </a:defRPr>
                      </a:pPr>
                      <a:r>
                        <a:rPr sz="1000">
                          <a:solidFill>
                            <a:srgbClr val="FFFFFF"/>
                          </a:solidFill>
                          <a:sym typeface="Avenir Next Medium"/>
                        </a:rPr>
                        <a:t>Social Studies </a:t>
                      </a:r>
                    </a:p>
                  </a:txBody>
                  <a:tcPr marL="35719" marR="35719" marT="35719" marB="35719" anchor="ctr" horzOverflow="overflow">
                    <a:gradFill flip="none" rotWithShape="1">
                      <a:gsLst>
                        <a:gs pos="0">
                          <a:schemeClr val="accent1"/>
                        </a:gs>
                        <a:gs pos="100000">
                          <a:schemeClr val="accent1">
                            <a:hueOff val="328198"/>
                            <a:lumOff val="-10185"/>
                          </a:schemeClr>
                        </a:gs>
                      </a:gsLst>
                      <a:lin ang="5400000" scaled="0"/>
                    </a:gradFill>
                  </a:tcPr>
                </a:tc>
                <a:tc>
                  <a:txBody>
                    <a:bodyPr/>
                    <a:lstStyle/>
                    <a:p>
                      <a:pPr defTabSz="914400">
                        <a:defRPr sz="1800" cap="none" spc="0">
                          <a:solidFill>
                            <a:srgbClr val="000000"/>
                          </a:solidFill>
                        </a:defRPr>
                      </a:pPr>
                      <a:r>
                        <a:rPr sz="1000">
                          <a:solidFill>
                            <a:srgbClr val="FFFFFF"/>
                          </a:solidFill>
                          <a:sym typeface="Avenir Next Medium"/>
                        </a:rPr>
                        <a:t>Science</a:t>
                      </a:r>
                    </a:p>
                  </a:txBody>
                  <a:tcPr marL="35719" marR="35719" marT="35719" marB="35719" anchor="ctr" horzOverflow="overflow">
                    <a:gradFill flip="none" rotWithShape="1">
                      <a:gsLst>
                        <a:gs pos="0">
                          <a:schemeClr val="accent1"/>
                        </a:gs>
                        <a:gs pos="100000">
                          <a:schemeClr val="accent1">
                            <a:hueOff val="328198"/>
                            <a:lumOff val="-10185"/>
                          </a:schemeClr>
                        </a:gs>
                      </a:gsLst>
                      <a:lin ang="5400000" scaled="0"/>
                    </a:gradFill>
                  </a:tcPr>
                </a:tc>
                <a:tc>
                  <a:txBody>
                    <a:bodyPr/>
                    <a:lstStyle/>
                    <a:p>
                      <a:pPr defTabSz="914400">
                        <a:defRPr sz="1800" cap="none" spc="0">
                          <a:solidFill>
                            <a:srgbClr val="000000"/>
                          </a:solidFill>
                        </a:defRPr>
                      </a:pPr>
                      <a:r>
                        <a:rPr sz="800">
                          <a:solidFill>
                            <a:srgbClr val="FFFFFF"/>
                          </a:solidFill>
                          <a:sym typeface="Avenir Next Medium"/>
                        </a:rPr>
                        <a:t>CTE Elective 
Word/Publisher</a:t>
                      </a:r>
                    </a:p>
                  </a:txBody>
                  <a:tcPr marL="35719" marR="35719" marT="35719" marB="35719" anchor="ctr" horzOverflow="overflow">
                    <a:solidFill>
                      <a:schemeClr val="accent5">
                        <a:satOff val="-10854"/>
                        <a:lumOff val="-10463"/>
                      </a:schemeClr>
                    </a:solidFill>
                  </a:tcPr>
                </a:tc>
                <a:tc>
                  <a:txBody>
                    <a:bodyPr/>
                    <a:lstStyle/>
                    <a:p>
                      <a:pPr defTabSz="914400">
                        <a:defRPr sz="1800" cap="none" spc="0">
                          <a:solidFill>
                            <a:srgbClr val="000000"/>
                          </a:solidFill>
                        </a:defRPr>
                      </a:pPr>
                      <a:r>
                        <a:rPr sz="800">
                          <a:solidFill>
                            <a:srgbClr val="FFFFFF"/>
                          </a:solidFill>
                          <a:sym typeface="Avenir Next Medium"/>
                        </a:rPr>
                        <a:t>CTE Elective 
Excel and 
Access</a:t>
                      </a:r>
                    </a:p>
                  </a:txBody>
                  <a:tcPr marL="35719" marR="35719" marT="35719" marB="35719" anchor="ctr" horzOverflow="overflow">
                    <a:solidFill>
                      <a:schemeClr val="accent5">
                        <a:satOff val="-10854"/>
                        <a:lumOff val="-10463"/>
                      </a:schemeClr>
                    </a:solidFill>
                  </a:tcPr>
                </a:tc>
                <a:tc>
                  <a:txBody>
                    <a:bodyPr/>
                    <a:lstStyle/>
                    <a:p>
                      <a:pPr defTabSz="914400">
                        <a:defRPr sz="2200" cap="none" spc="0">
                          <a:solidFill>
                            <a:srgbClr val="FFFFFF"/>
                          </a:solidFill>
                          <a:sym typeface="Avenir Next Medium"/>
                        </a:defRPr>
                      </a:pPr>
                      <a:r>
                        <a:rPr sz="1000"/>
                        <a:t>Certification</a:t>
                      </a:r>
                    </a:p>
                  </a:txBody>
                  <a:tcPr marL="35719" marR="35719" marT="35719" marB="35719" anchor="ctr" horzOverflow="overflow">
                    <a:solidFill>
                      <a:srgbClr val="FF2600"/>
                    </a:solidFill>
                  </a:tcPr>
                </a:tc>
                <a:tc>
                  <a:txBody>
                    <a:bodyPr/>
                    <a:lstStyle/>
                    <a:p>
                      <a:pPr defTabSz="914400">
                        <a:defRPr sz="2200" cap="none" spc="0">
                          <a:sym typeface="Avenir Next Medium"/>
                        </a:defRPr>
                      </a:pPr>
                      <a:endParaRPr sz="1500"/>
                    </a:p>
                  </a:txBody>
                  <a:tcPr marL="35719" marR="35719" marT="35719" marB="35719" anchor="ctr" horzOverflow="overflow">
                    <a:lnR w="12700">
                      <a:miter lim="400000"/>
                    </a:lnR>
                  </a:tcPr>
                </a:tc>
              </a:tr>
              <a:tr h="644775">
                <a:tc>
                  <a:txBody>
                    <a:bodyPr/>
                    <a:lstStyle/>
                    <a:p>
                      <a:pPr defTabSz="914400">
                        <a:defRPr sz="1800" cap="none" spc="0">
                          <a:solidFill>
                            <a:srgbClr val="000000"/>
                          </a:solidFill>
                        </a:defRPr>
                      </a:pPr>
                      <a:r>
                        <a:rPr sz="900">
                          <a:solidFill>
                            <a:srgbClr val="5B5854"/>
                          </a:solidFill>
                          <a:sym typeface="Avenir Next Medium"/>
                        </a:rPr>
                        <a:t>11</a:t>
                      </a:r>
                    </a:p>
                  </a:txBody>
                  <a:tcPr marL="35719" marR="35719" marT="35719" marB="35719" anchor="ctr" horzOverflow="overflow">
                    <a:lnL w="12700">
                      <a:miter lim="400000"/>
                    </a:lnL>
                  </a:tcPr>
                </a:tc>
                <a:tc>
                  <a:txBody>
                    <a:bodyPr/>
                    <a:lstStyle/>
                    <a:p>
                      <a:pPr defTabSz="914400">
                        <a:defRPr sz="1800" cap="none" spc="0">
                          <a:solidFill>
                            <a:srgbClr val="000000"/>
                          </a:solidFill>
                        </a:defRPr>
                      </a:pPr>
                      <a:r>
                        <a:rPr sz="1000">
                          <a:solidFill>
                            <a:srgbClr val="FFFFFF"/>
                          </a:solidFill>
                          <a:sym typeface="Avenir Next Medium"/>
                        </a:rPr>
                        <a:t>Math</a:t>
                      </a:r>
                    </a:p>
                  </a:txBody>
                  <a:tcPr marL="35719" marR="35719" marT="35719" marB="35719" anchor="ctr" horzOverflow="overflow">
                    <a:gradFill flip="none" rotWithShape="1">
                      <a:gsLst>
                        <a:gs pos="0">
                          <a:schemeClr val="accent1"/>
                        </a:gs>
                        <a:gs pos="100000">
                          <a:schemeClr val="accent1">
                            <a:hueOff val="328198"/>
                            <a:lumOff val="-10185"/>
                          </a:schemeClr>
                        </a:gs>
                      </a:gsLst>
                      <a:lin ang="5400000" scaled="0"/>
                    </a:gradFill>
                  </a:tcPr>
                </a:tc>
                <a:tc>
                  <a:txBody>
                    <a:bodyPr/>
                    <a:lstStyle/>
                    <a:p>
                      <a:pPr defTabSz="914400">
                        <a:defRPr sz="1800" cap="none" spc="0">
                          <a:solidFill>
                            <a:srgbClr val="000000"/>
                          </a:solidFill>
                        </a:defRPr>
                      </a:pPr>
                      <a:r>
                        <a:rPr sz="1000">
                          <a:solidFill>
                            <a:srgbClr val="FFFFFF"/>
                          </a:solidFill>
                          <a:sym typeface="Avenir Next Medium"/>
                        </a:rPr>
                        <a:t>English </a:t>
                      </a:r>
                    </a:p>
                  </a:txBody>
                  <a:tcPr marL="35719" marR="35719" marT="35719" marB="35719" anchor="ctr" horzOverflow="overflow">
                    <a:gradFill flip="none" rotWithShape="1">
                      <a:gsLst>
                        <a:gs pos="0">
                          <a:schemeClr val="accent1"/>
                        </a:gs>
                        <a:gs pos="100000">
                          <a:schemeClr val="accent1">
                            <a:hueOff val="328198"/>
                            <a:lumOff val="-10185"/>
                          </a:schemeClr>
                        </a:gs>
                      </a:gsLst>
                      <a:lin ang="5400000" scaled="0"/>
                    </a:gradFill>
                  </a:tcPr>
                </a:tc>
                <a:tc>
                  <a:txBody>
                    <a:bodyPr/>
                    <a:lstStyle/>
                    <a:p>
                      <a:pPr defTabSz="914400">
                        <a:defRPr sz="1800" cap="none" spc="0">
                          <a:solidFill>
                            <a:srgbClr val="000000"/>
                          </a:solidFill>
                        </a:defRPr>
                      </a:pPr>
                      <a:r>
                        <a:rPr sz="1000">
                          <a:solidFill>
                            <a:srgbClr val="FFFFFF"/>
                          </a:solidFill>
                          <a:sym typeface="Avenir Next Medium"/>
                        </a:rPr>
                        <a:t>Social Studies </a:t>
                      </a:r>
                    </a:p>
                  </a:txBody>
                  <a:tcPr marL="35719" marR="35719" marT="35719" marB="35719" anchor="ctr" horzOverflow="overflow">
                    <a:gradFill flip="none" rotWithShape="1">
                      <a:gsLst>
                        <a:gs pos="0">
                          <a:schemeClr val="accent1"/>
                        </a:gs>
                        <a:gs pos="100000">
                          <a:schemeClr val="accent1">
                            <a:hueOff val="328198"/>
                            <a:lumOff val="-10185"/>
                          </a:schemeClr>
                        </a:gs>
                      </a:gsLst>
                      <a:lin ang="5400000" scaled="0"/>
                    </a:gradFill>
                  </a:tcPr>
                </a:tc>
                <a:tc>
                  <a:txBody>
                    <a:bodyPr/>
                    <a:lstStyle/>
                    <a:p>
                      <a:pPr defTabSz="914400">
                        <a:defRPr sz="1800" cap="none" spc="0">
                          <a:solidFill>
                            <a:srgbClr val="000000"/>
                          </a:solidFill>
                        </a:defRPr>
                      </a:pPr>
                      <a:r>
                        <a:rPr sz="1000">
                          <a:solidFill>
                            <a:srgbClr val="FFFFFF"/>
                          </a:solidFill>
                          <a:sym typeface="Avenir Next Medium"/>
                        </a:rPr>
                        <a:t>Science</a:t>
                      </a:r>
                    </a:p>
                  </a:txBody>
                  <a:tcPr marL="35719" marR="35719" marT="35719" marB="35719" anchor="ctr" horzOverflow="overflow">
                    <a:gradFill flip="none" rotWithShape="1">
                      <a:gsLst>
                        <a:gs pos="0">
                          <a:schemeClr val="accent1"/>
                        </a:gs>
                        <a:gs pos="100000">
                          <a:schemeClr val="accent1">
                            <a:hueOff val="328198"/>
                            <a:lumOff val="-10185"/>
                          </a:schemeClr>
                        </a:gs>
                      </a:gsLst>
                      <a:lin ang="5400000" scaled="0"/>
                    </a:gradFill>
                  </a:tcPr>
                </a:tc>
                <a:tc>
                  <a:txBody>
                    <a:bodyPr/>
                    <a:lstStyle/>
                    <a:p>
                      <a:pPr defTabSz="914400">
                        <a:defRPr cap="none" spc="0">
                          <a:solidFill>
                            <a:srgbClr val="FFFFFF"/>
                          </a:solidFill>
                          <a:sym typeface="Avenir Next Medium"/>
                        </a:defRPr>
                      </a:pPr>
                      <a:r>
                        <a:rPr sz="1300"/>
                        <a:t>CCP</a:t>
                      </a:r>
                    </a:p>
                    <a:p>
                      <a:pPr defTabSz="914400">
                        <a:defRPr sz="2200" cap="none" spc="0">
                          <a:solidFill>
                            <a:srgbClr val="FFFFFF"/>
                          </a:solidFill>
                          <a:sym typeface="Avenir Next Medium"/>
                        </a:defRPr>
                      </a:pPr>
                      <a:r>
                        <a:rPr sz="1000"/>
                        <a:t>CTS - 115</a:t>
                      </a:r>
                      <a:r>
                        <a:rPr sz="1500"/>
                        <a:t> </a:t>
                      </a:r>
                    </a:p>
                  </a:txBody>
                  <a:tcPr marL="35719" marR="35719" marT="35719" marB="35719" anchor="ctr" horzOverflow="overflow">
                    <a:solidFill>
                      <a:schemeClr val="accent6">
                        <a:hueOff val="-1561648"/>
                        <a:satOff val="17342"/>
                        <a:lumOff val="21425"/>
                      </a:schemeClr>
                    </a:solidFill>
                  </a:tcPr>
                </a:tc>
                <a:tc>
                  <a:txBody>
                    <a:bodyPr/>
                    <a:lstStyle/>
                    <a:p>
                      <a:pPr defTabSz="914400">
                        <a:defRPr cap="none" spc="0">
                          <a:solidFill>
                            <a:srgbClr val="FFFFFF"/>
                          </a:solidFill>
                          <a:sym typeface="Avenir Next Medium"/>
                        </a:defRPr>
                      </a:pPr>
                      <a:r>
                        <a:rPr sz="1300"/>
                        <a:t>CCP</a:t>
                      </a:r>
                    </a:p>
                    <a:p>
                      <a:pPr defTabSz="914400">
                        <a:defRPr sz="2200" cap="none" spc="0">
                          <a:solidFill>
                            <a:srgbClr val="FFFFFF"/>
                          </a:solidFill>
                          <a:sym typeface="Avenir Next Medium"/>
                        </a:defRPr>
                      </a:pPr>
                      <a:r>
                        <a:rPr sz="1000"/>
                        <a:t>CTI - 110 </a:t>
                      </a:r>
                    </a:p>
                    <a:p>
                      <a:pPr defTabSz="914400">
                        <a:defRPr sz="2200" cap="none" spc="0">
                          <a:solidFill>
                            <a:srgbClr val="FFFFFF"/>
                          </a:solidFill>
                          <a:sym typeface="Avenir Next Medium"/>
                        </a:defRPr>
                      </a:pPr>
                      <a:r>
                        <a:rPr sz="1000"/>
                        <a:t>ACA-111</a:t>
                      </a:r>
                    </a:p>
                  </a:txBody>
                  <a:tcPr marL="35719" marR="35719" marT="35719" marB="35719" anchor="ctr" horzOverflow="overflow">
                    <a:solidFill>
                      <a:schemeClr val="accent6">
                        <a:hueOff val="-1561648"/>
                        <a:satOff val="17342"/>
                        <a:lumOff val="21425"/>
                      </a:schemeClr>
                    </a:solidFill>
                  </a:tcPr>
                </a:tc>
                <a:tc>
                  <a:txBody>
                    <a:bodyPr/>
                    <a:lstStyle/>
                    <a:p>
                      <a:pPr defTabSz="914400">
                        <a:defRPr sz="2200" cap="none" spc="0">
                          <a:solidFill>
                            <a:srgbClr val="FFFFFF"/>
                          </a:solidFill>
                          <a:sym typeface="Avenir Next Medium"/>
                        </a:defRPr>
                      </a:pPr>
                      <a:endParaRPr sz="1500"/>
                    </a:p>
                  </a:txBody>
                  <a:tcPr marL="35719" marR="35719" marT="35719" marB="35719" anchor="ctr" horzOverflow="overflow">
                    <a:solidFill>
                      <a:schemeClr val="accent1">
                        <a:hueOff val="-266614"/>
                        <a:satOff val="17837"/>
                        <a:lumOff val="17247"/>
                      </a:schemeClr>
                    </a:solidFill>
                  </a:tcPr>
                </a:tc>
                <a:tc>
                  <a:txBody>
                    <a:bodyPr/>
                    <a:lstStyle/>
                    <a:p>
                      <a:pPr defTabSz="914400">
                        <a:defRPr sz="2200" cap="none" spc="0">
                          <a:sym typeface="Avenir Next Medium"/>
                        </a:defRPr>
                      </a:pPr>
                      <a:endParaRPr sz="1500"/>
                    </a:p>
                  </a:txBody>
                  <a:tcPr marL="35719" marR="35719" marT="35719" marB="35719" anchor="ctr" horzOverflow="overflow">
                    <a:lnR w="12700">
                      <a:miter lim="400000"/>
                    </a:lnR>
                  </a:tcPr>
                </a:tc>
              </a:tr>
              <a:tr h="538623">
                <a:tc>
                  <a:txBody>
                    <a:bodyPr/>
                    <a:lstStyle/>
                    <a:p>
                      <a:pPr defTabSz="914400">
                        <a:defRPr sz="1800" cap="none" spc="0">
                          <a:solidFill>
                            <a:srgbClr val="000000"/>
                          </a:solidFill>
                        </a:defRPr>
                      </a:pPr>
                      <a:r>
                        <a:rPr sz="900">
                          <a:solidFill>
                            <a:srgbClr val="5B5854"/>
                          </a:solidFill>
                          <a:sym typeface="Avenir Next Medium"/>
                        </a:rPr>
                        <a:t>12</a:t>
                      </a:r>
                    </a:p>
                  </a:txBody>
                  <a:tcPr marL="35719" marR="35719" marT="35719" marB="35719" anchor="ctr" horzOverflow="overflow">
                    <a:lnL w="12700">
                      <a:miter lim="400000"/>
                    </a:lnL>
                  </a:tcPr>
                </a:tc>
                <a:tc>
                  <a:txBody>
                    <a:bodyPr/>
                    <a:lstStyle/>
                    <a:p>
                      <a:pPr defTabSz="914400">
                        <a:defRPr sz="1800" cap="none" spc="0">
                          <a:solidFill>
                            <a:srgbClr val="000000"/>
                          </a:solidFill>
                        </a:defRPr>
                      </a:pPr>
                      <a:r>
                        <a:rPr sz="1000">
                          <a:solidFill>
                            <a:srgbClr val="FFFFFF"/>
                          </a:solidFill>
                          <a:sym typeface="Avenir Next Medium"/>
                        </a:rPr>
                        <a:t>Math</a:t>
                      </a:r>
                    </a:p>
                  </a:txBody>
                  <a:tcPr marL="35719" marR="35719" marT="35719" marB="35719" anchor="ctr" horzOverflow="overflow">
                    <a:gradFill flip="none" rotWithShape="1">
                      <a:gsLst>
                        <a:gs pos="0">
                          <a:schemeClr val="accent1"/>
                        </a:gs>
                        <a:gs pos="100000">
                          <a:schemeClr val="accent1">
                            <a:hueOff val="328198"/>
                            <a:lumOff val="-10185"/>
                          </a:schemeClr>
                        </a:gs>
                      </a:gsLst>
                      <a:lin ang="5400000" scaled="0"/>
                    </a:gradFill>
                  </a:tcPr>
                </a:tc>
                <a:tc>
                  <a:txBody>
                    <a:bodyPr/>
                    <a:lstStyle/>
                    <a:p>
                      <a:pPr defTabSz="914400">
                        <a:defRPr sz="1800" cap="none" spc="0">
                          <a:solidFill>
                            <a:srgbClr val="000000"/>
                          </a:solidFill>
                        </a:defRPr>
                      </a:pPr>
                      <a:r>
                        <a:rPr sz="1000">
                          <a:solidFill>
                            <a:srgbClr val="FFFFFF"/>
                          </a:solidFill>
                          <a:sym typeface="Avenir Next Medium"/>
                        </a:rPr>
                        <a:t>English </a:t>
                      </a:r>
                    </a:p>
                  </a:txBody>
                  <a:tcPr marL="35719" marR="35719" marT="35719" marB="35719" anchor="ctr" horzOverflow="overflow">
                    <a:gradFill flip="none" rotWithShape="1">
                      <a:gsLst>
                        <a:gs pos="0">
                          <a:schemeClr val="accent1"/>
                        </a:gs>
                        <a:gs pos="100000">
                          <a:schemeClr val="accent1">
                            <a:hueOff val="328198"/>
                            <a:lumOff val="-10185"/>
                          </a:schemeClr>
                        </a:gs>
                      </a:gsLst>
                      <a:lin ang="5400000" scaled="0"/>
                    </a:gradFill>
                  </a:tcPr>
                </a:tc>
                <a:tc>
                  <a:txBody>
                    <a:bodyPr/>
                    <a:lstStyle/>
                    <a:p>
                      <a:pPr defTabSz="914400">
                        <a:defRPr sz="1800" cap="none" spc="0">
                          <a:solidFill>
                            <a:srgbClr val="000000"/>
                          </a:solidFill>
                        </a:defRPr>
                      </a:pPr>
                      <a:r>
                        <a:rPr sz="1000">
                          <a:solidFill>
                            <a:srgbClr val="FFFFFF"/>
                          </a:solidFill>
                          <a:sym typeface="Avenir Next Medium"/>
                        </a:rPr>
                        <a:t>Physical Education  </a:t>
                      </a:r>
                    </a:p>
                  </a:txBody>
                  <a:tcPr marL="35719" marR="35719" marT="35719" marB="35719" anchor="ctr" horzOverflow="overflow">
                    <a:gradFill flip="none" rotWithShape="1">
                      <a:gsLst>
                        <a:gs pos="0">
                          <a:schemeClr val="accent1"/>
                        </a:gs>
                        <a:gs pos="100000">
                          <a:schemeClr val="accent1">
                            <a:hueOff val="328198"/>
                            <a:lumOff val="-10185"/>
                          </a:schemeClr>
                        </a:gs>
                      </a:gsLst>
                      <a:lin ang="5400000" scaled="0"/>
                    </a:gradFill>
                  </a:tcPr>
                </a:tc>
                <a:tc>
                  <a:txBody>
                    <a:bodyPr/>
                    <a:lstStyle/>
                    <a:p>
                      <a:pPr defTabSz="914400">
                        <a:defRPr sz="1800" cap="none" spc="0">
                          <a:solidFill>
                            <a:srgbClr val="000000"/>
                          </a:solidFill>
                        </a:defRPr>
                      </a:pPr>
                      <a:r>
                        <a:rPr sz="1000">
                          <a:solidFill>
                            <a:srgbClr val="FFFFFF"/>
                          </a:solidFill>
                          <a:sym typeface="Avenir Next Medium"/>
                        </a:rPr>
                        <a:t>World Language 
</a:t>
                      </a:r>
                    </a:p>
                  </a:txBody>
                  <a:tcPr marL="35719" marR="35719" marT="35719" marB="35719" anchor="ctr" horzOverflow="overflow">
                    <a:gradFill flip="none" rotWithShape="1">
                      <a:gsLst>
                        <a:gs pos="0">
                          <a:schemeClr val="accent1"/>
                        </a:gs>
                        <a:gs pos="100000">
                          <a:schemeClr val="accent1">
                            <a:hueOff val="328198"/>
                            <a:lumOff val="-10185"/>
                          </a:schemeClr>
                        </a:gs>
                      </a:gsLst>
                      <a:lin ang="5400000" scaled="0"/>
                    </a:gradFill>
                  </a:tcPr>
                </a:tc>
                <a:tc>
                  <a:txBody>
                    <a:bodyPr/>
                    <a:lstStyle/>
                    <a:p>
                      <a:pPr defTabSz="914400">
                        <a:defRPr cap="none" spc="0">
                          <a:solidFill>
                            <a:srgbClr val="FFFFFF"/>
                          </a:solidFill>
                          <a:sym typeface="Avenir Next Medium"/>
                        </a:defRPr>
                      </a:pPr>
                      <a:r>
                        <a:rPr sz="1300"/>
                        <a:t>CCP</a:t>
                      </a:r>
                    </a:p>
                    <a:p>
                      <a:pPr defTabSz="914400">
                        <a:defRPr sz="2200" cap="none" spc="0">
                          <a:solidFill>
                            <a:srgbClr val="FFFFFF"/>
                          </a:solidFill>
                          <a:sym typeface="Avenir Next Medium"/>
                        </a:defRPr>
                      </a:pPr>
                      <a:r>
                        <a:rPr sz="1000"/>
                        <a:t>CTI - 120 </a:t>
                      </a:r>
                    </a:p>
                  </a:txBody>
                  <a:tcPr marL="35719" marR="35719" marT="35719" marB="35719" anchor="ctr" horzOverflow="overflow">
                    <a:solidFill>
                      <a:schemeClr val="accent6">
                        <a:hueOff val="-1561648"/>
                        <a:satOff val="17342"/>
                        <a:lumOff val="21425"/>
                      </a:schemeClr>
                    </a:solidFill>
                  </a:tcPr>
                </a:tc>
                <a:tc>
                  <a:txBody>
                    <a:bodyPr/>
                    <a:lstStyle/>
                    <a:p>
                      <a:pPr defTabSz="914400">
                        <a:defRPr sz="1800" cap="none" spc="0">
                          <a:solidFill>
                            <a:srgbClr val="000000"/>
                          </a:solidFill>
                        </a:defRPr>
                      </a:pPr>
                      <a:r>
                        <a:rPr sz="1000">
                          <a:solidFill>
                            <a:srgbClr val="FFFFFF"/>
                          </a:solidFill>
                          <a:sym typeface="Avenir Next Medium"/>
                        </a:rPr>
                        <a:t>CCP
CIS-110 </a:t>
                      </a:r>
                    </a:p>
                  </a:txBody>
                  <a:tcPr marL="35719" marR="35719" marT="35719" marB="35719" anchor="ctr" horzOverflow="overflow">
                    <a:solidFill>
                      <a:schemeClr val="accent6">
                        <a:hueOff val="-1561648"/>
                        <a:satOff val="17342"/>
                        <a:lumOff val="21425"/>
                      </a:schemeClr>
                    </a:solidFill>
                  </a:tcPr>
                </a:tc>
                <a:tc>
                  <a:txBody>
                    <a:bodyPr/>
                    <a:lstStyle/>
                    <a:p>
                      <a:pPr defTabSz="914400">
                        <a:defRPr sz="2200" cap="none" spc="0">
                          <a:solidFill>
                            <a:srgbClr val="FFFFFF"/>
                          </a:solidFill>
                          <a:sym typeface="Avenir Next Medium"/>
                        </a:defRPr>
                      </a:pPr>
                      <a:r>
                        <a:rPr sz="1000"/>
                        <a:t> Certificate</a:t>
                      </a:r>
                    </a:p>
                  </a:txBody>
                  <a:tcPr marL="35719" marR="35719" marT="35719" marB="35719" anchor="ctr" horzOverflow="overflow">
                    <a:solidFill>
                      <a:srgbClr val="FF2600"/>
                    </a:solidFill>
                  </a:tcPr>
                </a:tc>
                <a:tc>
                  <a:txBody>
                    <a:bodyPr/>
                    <a:lstStyle/>
                    <a:p>
                      <a:pPr defTabSz="914400">
                        <a:defRPr sz="1800" cap="none" spc="0">
                          <a:solidFill>
                            <a:srgbClr val="000000"/>
                          </a:solidFill>
                        </a:defRPr>
                      </a:pPr>
                      <a:r>
                        <a:rPr sz="1500">
                          <a:solidFill>
                            <a:srgbClr val="5B5854"/>
                          </a:solidFill>
                          <a:sym typeface="Avenir Next Medium"/>
                        </a:rPr>
                        <a:t>13cr</a:t>
                      </a:r>
                    </a:p>
                  </a:txBody>
                  <a:tcPr marL="35719" marR="35719" marT="35719" marB="35719" anchor="ctr" horzOverflow="overflow">
                    <a:lnR w="12700">
                      <a:miter lim="400000"/>
                    </a:lnR>
                  </a:tcPr>
                </a:tc>
              </a:tr>
              <a:tr h="627639">
                <a:tc>
                  <a:txBody>
                    <a:bodyPr/>
                    <a:lstStyle/>
                    <a:p>
                      <a:pPr defTabSz="914400">
                        <a:defRPr sz="1800" cap="none" spc="0">
                          <a:solidFill>
                            <a:srgbClr val="000000"/>
                          </a:solidFill>
                        </a:defRPr>
                      </a:pPr>
                      <a:r>
                        <a:rPr sz="900">
                          <a:solidFill>
                            <a:srgbClr val="5B5854"/>
                          </a:solidFill>
                          <a:sym typeface="Avenir Next Medium"/>
                        </a:rPr>
                        <a:t>13</a:t>
                      </a:r>
                    </a:p>
                  </a:txBody>
                  <a:tcPr marL="35719" marR="35719" marT="35719" marB="35719" anchor="ctr" horzOverflow="overflow">
                    <a:lnL w="12700">
                      <a:miter lim="400000"/>
                    </a:lnL>
                  </a:tcPr>
                </a:tc>
                <a:tc>
                  <a:txBody>
                    <a:bodyPr/>
                    <a:lstStyle/>
                    <a:p>
                      <a:pPr defTabSz="914400">
                        <a:defRPr sz="1800" cap="none" spc="0">
                          <a:solidFill>
                            <a:srgbClr val="000000"/>
                          </a:solidFill>
                        </a:defRPr>
                      </a:pPr>
                      <a:r>
                        <a:rPr sz="1000">
                          <a:solidFill>
                            <a:srgbClr val="FFFFFF"/>
                          </a:solidFill>
                          <a:sym typeface="Avenir Next Medium"/>
                        </a:rPr>
                        <a:t>NOS - 110
CET - 110   </a:t>
                      </a:r>
                    </a:p>
                  </a:txBody>
                  <a:tcPr marL="35719" marR="35719" marT="35719" marB="35719" anchor="ctr" horzOverflow="overflow">
                    <a:solidFill>
                      <a:schemeClr val="accent6">
                        <a:hueOff val="-1561648"/>
                        <a:satOff val="17342"/>
                        <a:lumOff val="21425"/>
                      </a:schemeClr>
                    </a:solidFill>
                  </a:tcPr>
                </a:tc>
                <a:tc>
                  <a:txBody>
                    <a:bodyPr/>
                    <a:lstStyle/>
                    <a:p>
                      <a:pPr defTabSz="914400">
                        <a:defRPr sz="1800" cap="none" spc="0">
                          <a:solidFill>
                            <a:srgbClr val="000000"/>
                          </a:solidFill>
                        </a:defRPr>
                      </a:pPr>
                      <a:r>
                        <a:rPr sz="1000">
                          <a:solidFill>
                            <a:srgbClr val="FFFFFF"/>
                          </a:solidFill>
                          <a:sym typeface="Avenir Next Medium"/>
                        </a:rPr>
                        <a:t>NET - 225
NET - 226  </a:t>
                      </a:r>
                    </a:p>
                  </a:txBody>
                  <a:tcPr marL="35719" marR="35719" marT="35719" marB="35719" anchor="ctr" horzOverflow="overflow">
                    <a:solidFill>
                      <a:schemeClr val="accent6">
                        <a:hueOff val="-1561648"/>
                        <a:satOff val="17342"/>
                        <a:lumOff val="21425"/>
                      </a:schemeClr>
                    </a:solidFill>
                  </a:tcPr>
                </a:tc>
                <a:tc>
                  <a:txBody>
                    <a:bodyPr/>
                    <a:lstStyle/>
                    <a:p>
                      <a:pPr defTabSz="914400">
                        <a:defRPr sz="1800" cap="none" spc="0">
                          <a:solidFill>
                            <a:srgbClr val="000000"/>
                          </a:solidFill>
                        </a:defRPr>
                      </a:pPr>
                      <a:r>
                        <a:rPr sz="1000">
                          <a:solidFill>
                            <a:srgbClr val="FFFFFF"/>
                          </a:solidFill>
                          <a:sym typeface="Avenir Next Medium"/>
                        </a:rPr>
                        <a:t>  ENG - 111
HUM - 115  </a:t>
                      </a:r>
                    </a:p>
                  </a:txBody>
                  <a:tcPr marL="35719" marR="35719" marT="35719" marB="35719" anchor="ctr" horzOverflow="overflow">
                    <a:solidFill>
                      <a:schemeClr val="accent6">
                        <a:hueOff val="-1561648"/>
                        <a:satOff val="17342"/>
                        <a:lumOff val="21425"/>
                      </a:schemeClr>
                    </a:solidFill>
                  </a:tcPr>
                </a:tc>
                <a:tc>
                  <a:txBody>
                    <a:bodyPr/>
                    <a:lstStyle/>
                    <a:p>
                      <a:pPr defTabSz="914400">
                        <a:defRPr sz="1800" cap="none" spc="0">
                          <a:solidFill>
                            <a:srgbClr val="000000"/>
                          </a:solidFill>
                        </a:defRPr>
                      </a:pPr>
                      <a:r>
                        <a:rPr sz="1000">
                          <a:solidFill>
                            <a:srgbClr val="FFFFFF"/>
                          </a:solidFill>
                          <a:sym typeface="Avenir Next Medium"/>
                        </a:rPr>
                        <a:t> NET -125
NET - 1 26 </a:t>
                      </a:r>
                    </a:p>
                  </a:txBody>
                  <a:tcPr marL="35719" marR="35719" marT="35719" marB="35719" anchor="ctr" horzOverflow="overflow">
                    <a:solidFill>
                      <a:schemeClr val="accent6">
                        <a:hueOff val="-1561648"/>
                        <a:satOff val="17342"/>
                        <a:lumOff val="21425"/>
                      </a:schemeClr>
                    </a:solidFill>
                  </a:tcPr>
                </a:tc>
                <a:tc>
                  <a:txBody>
                    <a:bodyPr/>
                    <a:lstStyle/>
                    <a:p>
                      <a:pPr defTabSz="914400">
                        <a:defRPr sz="1800" cap="none" spc="0">
                          <a:solidFill>
                            <a:srgbClr val="000000"/>
                          </a:solidFill>
                        </a:defRPr>
                      </a:pPr>
                      <a:r>
                        <a:rPr sz="1000">
                          <a:solidFill>
                            <a:srgbClr val="FFFFFF"/>
                          </a:solidFill>
                          <a:sym typeface="Avenir Next Medium"/>
                        </a:rPr>
                        <a:t>SEC - 110 </a:t>
                      </a:r>
                    </a:p>
                  </a:txBody>
                  <a:tcPr marL="35719" marR="35719" marT="35719" marB="35719" anchor="ctr" horzOverflow="overflow">
                    <a:solidFill>
                      <a:schemeClr val="accent6">
                        <a:hueOff val="-1561648"/>
                        <a:satOff val="17342"/>
                        <a:lumOff val="21425"/>
                      </a:schemeClr>
                    </a:solidFill>
                  </a:tcPr>
                </a:tc>
                <a:tc>
                  <a:txBody>
                    <a:bodyPr/>
                    <a:lstStyle/>
                    <a:p>
                      <a:pPr defTabSz="914400">
                        <a:defRPr sz="1800" cap="none" spc="0">
                          <a:solidFill>
                            <a:srgbClr val="000000"/>
                          </a:solidFill>
                        </a:defRPr>
                      </a:pPr>
                      <a:r>
                        <a:rPr sz="1000">
                          <a:solidFill>
                            <a:srgbClr val="FFFFFF"/>
                          </a:solidFill>
                          <a:sym typeface="Avenir Next Medium"/>
                        </a:rPr>
                        <a:t> </a:t>
                      </a:r>
                    </a:p>
                  </a:txBody>
                  <a:tcPr marL="35719" marR="35719" marT="35719" marB="35719" anchor="ctr" horzOverflow="overflow">
                    <a:solidFill>
                      <a:schemeClr val="accent6">
                        <a:hueOff val="-1561648"/>
                        <a:satOff val="17342"/>
                        <a:lumOff val="21425"/>
                      </a:schemeClr>
                    </a:solidFill>
                  </a:tcPr>
                </a:tc>
                <a:tc>
                  <a:txBody>
                    <a:bodyPr/>
                    <a:lstStyle/>
                    <a:p>
                      <a:pPr defTabSz="914400">
                        <a:defRPr sz="1800" cap="none" spc="0">
                          <a:solidFill>
                            <a:srgbClr val="000000"/>
                          </a:solidFill>
                        </a:defRPr>
                      </a:pPr>
                      <a:r>
                        <a:rPr sz="900">
                          <a:solidFill>
                            <a:srgbClr val="FFFFFF"/>
                          </a:solidFill>
                          <a:sym typeface="Avenir Next Medium"/>
                        </a:rPr>
                        <a:t>DIPLOMA</a:t>
                      </a:r>
                    </a:p>
                  </a:txBody>
                  <a:tcPr marL="35719" marR="35719" marT="35719" marB="35719" anchor="ctr" horzOverflow="overflow">
                    <a:solidFill>
                      <a:srgbClr val="FF2600"/>
                    </a:solidFill>
                  </a:tcPr>
                </a:tc>
                <a:tc>
                  <a:txBody>
                    <a:bodyPr/>
                    <a:lstStyle/>
                    <a:p>
                      <a:pPr defTabSz="914400">
                        <a:defRPr sz="1800" cap="none" spc="0">
                          <a:solidFill>
                            <a:srgbClr val="000000"/>
                          </a:solidFill>
                        </a:defRPr>
                      </a:pPr>
                      <a:r>
                        <a:rPr sz="1500">
                          <a:solidFill>
                            <a:srgbClr val="5B5854"/>
                          </a:solidFill>
                          <a:sym typeface="Avenir Next Medium"/>
                        </a:rPr>
                        <a:t>27cr</a:t>
                      </a:r>
                    </a:p>
                  </a:txBody>
                  <a:tcPr marL="35719" marR="35719" marT="35719" marB="35719" anchor="ctr" horzOverflow="overflow">
                    <a:lnR w="12700">
                      <a:miter lim="400000"/>
                    </a:lnR>
                  </a:tcPr>
                </a:tc>
              </a:tr>
              <a:tr h="684392">
                <a:tc>
                  <a:txBody>
                    <a:bodyPr/>
                    <a:lstStyle/>
                    <a:p>
                      <a:pPr defTabSz="914400">
                        <a:defRPr sz="1800" cap="none" spc="0">
                          <a:solidFill>
                            <a:srgbClr val="000000"/>
                          </a:solidFill>
                        </a:defRPr>
                      </a:pPr>
                      <a:r>
                        <a:rPr sz="900">
                          <a:solidFill>
                            <a:srgbClr val="5B5854"/>
                          </a:solidFill>
                          <a:sym typeface="Avenir Next Medium"/>
                        </a:rPr>
                        <a:t>14</a:t>
                      </a:r>
                    </a:p>
                  </a:txBody>
                  <a:tcPr marL="35719" marR="35719" marT="35719" marB="35719" anchor="ctr" horzOverflow="overflow">
                    <a:lnL w="12700">
                      <a:miter lim="400000"/>
                    </a:lnL>
                    <a:lnB w="12700">
                      <a:miter lim="400000"/>
                    </a:lnB>
                  </a:tcPr>
                </a:tc>
                <a:tc>
                  <a:txBody>
                    <a:bodyPr/>
                    <a:lstStyle/>
                    <a:p>
                      <a:pPr defTabSz="914400">
                        <a:defRPr sz="1800" cap="none" spc="0">
                          <a:solidFill>
                            <a:srgbClr val="000000"/>
                          </a:solidFill>
                        </a:defRPr>
                      </a:pPr>
                      <a:r>
                        <a:rPr sz="1000">
                          <a:solidFill>
                            <a:srgbClr val="FFFFFF"/>
                          </a:solidFill>
                          <a:sym typeface="Avenir Next Medium"/>
                        </a:rPr>
                        <a:t>  ENG - 112
ECO - 251</a:t>
                      </a:r>
                    </a:p>
                  </a:txBody>
                  <a:tcPr marL="35719" marR="35719" marT="35719" marB="35719" anchor="ctr" horzOverflow="overflow">
                    <a:lnB w="12700">
                      <a:miter lim="400000"/>
                    </a:lnB>
                    <a:solidFill>
                      <a:schemeClr val="accent6">
                        <a:hueOff val="-1561648"/>
                        <a:satOff val="17342"/>
                        <a:lumOff val="21425"/>
                      </a:schemeClr>
                    </a:solidFill>
                  </a:tcPr>
                </a:tc>
                <a:tc>
                  <a:txBody>
                    <a:bodyPr/>
                    <a:lstStyle/>
                    <a:p>
                      <a:pPr defTabSz="914400">
                        <a:defRPr sz="1800" cap="none" spc="0">
                          <a:solidFill>
                            <a:srgbClr val="000000"/>
                          </a:solidFill>
                        </a:defRPr>
                      </a:pPr>
                      <a:r>
                        <a:rPr sz="1000">
                          <a:solidFill>
                            <a:srgbClr val="FFFFFF"/>
                          </a:solidFill>
                          <a:sym typeface="Avenir Next Medium"/>
                        </a:rPr>
                        <a:t>MAT  143
ECO - 251</a:t>
                      </a:r>
                    </a:p>
                  </a:txBody>
                  <a:tcPr marL="35719" marR="35719" marT="35719" marB="35719" anchor="ctr" horzOverflow="overflow">
                    <a:lnB w="12700">
                      <a:miter lim="400000"/>
                    </a:lnB>
                    <a:solidFill>
                      <a:schemeClr val="accent6">
                        <a:hueOff val="-1561648"/>
                        <a:satOff val="17342"/>
                        <a:lumOff val="21425"/>
                      </a:schemeClr>
                    </a:solidFill>
                  </a:tcPr>
                </a:tc>
                <a:tc>
                  <a:txBody>
                    <a:bodyPr/>
                    <a:lstStyle/>
                    <a:p>
                      <a:pPr defTabSz="914400">
                        <a:defRPr sz="1800" cap="none" spc="0">
                          <a:solidFill>
                            <a:srgbClr val="000000"/>
                          </a:solidFill>
                        </a:defRPr>
                      </a:pPr>
                      <a:r>
                        <a:rPr sz="1000">
                          <a:solidFill>
                            <a:srgbClr val="FFFFFF"/>
                          </a:solidFill>
                          <a:sym typeface="Avenir Next Medium"/>
                        </a:rPr>
                        <a:t>CIS 115
CET - 111</a:t>
                      </a:r>
                    </a:p>
                  </a:txBody>
                  <a:tcPr marL="35719" marR="35719" marT="35719" marB="35719" anchor="ctr" horzOverflow="overflow">
                    <a:lnB w="12700">
                      <a:miter lim="400000"/>
                    </a:lnB>
                    <a:solidFill>
                      <a:schemeClr val="accent6">
                        <a:hueOff val="-1561648"/>
                        <a:satOff val="17342"/>
                        <a:lumOff val="21425"/>
                      </a:schemeClr>
                    </a:solidFill>
                  </a:tcPr>
                </a:tc>
                <a:tc>
                  <a:txBody>
                    <a:bodyPr/>
                    <a:lstStyle/>
                    <a:p>
                      <a:pPr defTabSz="914400">
                        <a:defRPr sz="1800" cap="none" spc="0">
                          <a:solidFill>
                            <a:srgbClr val="000000"/>
                          </a:solidFill>
                        </a:defRPr>
                      </a:pPr>
                      <a:r>
                        <a:rPr sz="1000">
                          <a:solidFill>
                            <a:srgbClr val="FFFFFF"/>
                          </a:solidFill>
                          <a:sym typeface="Avenir Next Medium"/>
                        </a:rPr>
                        <a:t> NOS-130
NOS- 230 </a:t>
                      </a:r>
                    </a:p>
                  </a:txBody>
                  <a:tcPr marL="35719" marR="35719" marT="35719" marB="35719" anchor="ctr" horzOverflow="overflow">
                    <a:lnB w="12700">
                      <a:miter lim="400000"/>
                    </a:lnB>
                    <a:solidFill>
                      <a:schemeClr val="accent6">
                        <a:hueOff val="-1561648"/>
                        <a:satOff val="17342"/>
                        <a:lumOff val="21425"/>
                      </a:schemeClr>
                    </a:solidFill>
                  </a:tcPr>
                </a:tc>
                <a:tc>
                  <a:txBody>
                    <a:bodyPr/>
                    <a:lstStyle/>
                    <a:p>
                      <a:pPr defTabSz="914400">
                        <a:defRPr sz="1800" cap="none" spc="0">
                          <a:solidFill>
                            <a:srgbClr val="000000"/>
                          </a:solidFill>
                        </a:defRPr>
                      </a:pPr>
                      <a:r>
                        <a:rPr sz="1000">
                          <a:solidFill>
                            <a:srgbClr val="FFFFFF"/>
                          </a:solidFill>
                          <a:sym typeface="Avenir Next Medium"/>
                        </a:rPr>
                        <a:t>DBA - 110 </a:t>
                      </a:r>
                    </a:p>
                  </a:txBody>
                  <a:tcPr marL="35719" marR="35719" marT="35719" marB="35719" anchor="ctr" horzOverflow="overflow">
                    <a:lnB w="12700">
                      <a:miter lim="400000"/>
                    </a:lnB>
                    <a:solidFill>
                      <a:schemeClr val="accent6">
                        <a:hueOff val="-1561648"/>
                        <a:satOff val="17342"/>
                        <a:lumOff val="21425"/>
                      </a:schemeClr>
                    </a:solidFill>
                  </a:tcPr>
                </a:tc>
                <a:tc>
                  <a:txBody>
                    <a:bodyPr/>
                    <a:lstStyle/>
                    <a:p>
                      <a:pPr defTabSz="914400">
                        <a:defRPr sz="2200" cap="none" spc="0">
                          <a:solidFill>
                            <a:srgbClr val="FFFFFF"/>
                          </a:solidFill>
                          <a:sym typeface="Avenir Next Medium"/>
                        </a:defRPr>
                      </a:pPr>
                      <a:endParaRPr sz="1500"/>
                    </a:p>
                  </a:txBody>
                  <a:tcPr marL="35719" marR="35719" marT="35719" marB="35719" anchor="ctr" horzOverflow="overflow">
                    <a:lnB w="12700">
                      <a:miter lim="400000"/>
                    </a:lnB>
                    <a:solidFill>
                      <a:schemeClr val="accent6">
                        <a:hueOff val="-1561648"/>
                        <a:satOff val="17342"/>
                        <a:lumOff val="21425"/>
                      </a:schemeClr>
                    </a:solidFill>
                  </a:tcPr>
                </a:tc>
                <a:tc>
                  <a:txBody>
                    <a:bodyPr/>
                    <a:lstStyle/>
                    <a:p>
                      <a:pPr defTabSz="914400">
                        <a:defRPr sz="1800" cap="none" spc="0">
                          <a:solidFill>
                            <a:srgbClr val="000000"/>
                          </a:solidFill>
                        </a:defRPr>
                      </a:pPr>
                      <a:r>
                        <a:rPr sz="1500">
                          <a:solidFill>
                            <a:srgbClr val="FFFFFF"/>
                          </a:solidFill>
                          <a:sym typeface="Avenir Next Medium"/>
                        </a:rPr>
                        <a:t>AAS </a:t>
                      </a:r>
                    </a:p>
                  </a:txBody>
                  <a:tcPr marL="35719" marR="35719" marT="35719" marB="35719" anchor="ctr" horzOverflow="overflow">
                    <a:lnB w="12700">
                      <a:miter lim="400000"/>
                    </a:lnB>
                    <a:solidFill>
                      <a:srgbClr val="FF2600"/>
                    </a:solidFill>
                  </a:tcPr>
                </a:tc>
                <a:tc>
                  <a:txBody>
                    <a:bodyPr/>
                    <a:lstStyle/>
                    <a:p>
                      <a:pPr defTabSz="914400">
                        <a:defRPr sz="1800" cap="none" spc="0">
                          <a:solidFill>
                            <a:srgbClr val="000000"/>
                          </a:solidFill>
                        </a:defRPr>
                      </a:pPr>
                      <a:r>
                        <a:rPr sz="1500">
                          <a:solidFill>
                            <a:srgbClr val="5B5854"/>
                          </a:solidFill>
                          <a:sym typeface="Avenir Next Medium"/>
                        </a:rPr>
                        <a:t>27cr</a:t>
                      </a:r>
                    </a:p>
                  </a:txBody>
                  <a:tcPr marL="35719" marR="35719" marT="35719" marB="35719" anchor="ctr" horzOverflow="overflow">
                    <a:lnR w="12700">
                      <a:miter lim="400000"/>
                    </a:lnR>
                    <a:lnB w="12700">
                      <a:miter lim="400000"/>
                    </a:lnB>
                  </a:tcPr>
                </a:tc>
              </a:tr>
            </a:tbl>
          </a:graphicData>
        </a:graphic>
      </p:graphicFrame>
      <p:sp>
        <p:nvSpPr>
          <p:cNvPr id="213" name="Shape 213"/>
          <p:cNvSpPr/>
          <p:nvPr/>
        </p:nvSpPr>
        <p:spPr>
          <a:xfrm>
            <a:off x="259357" y="166256"/>
            <a:ext cx="8656043" cy="564578"/>
          </a:xfrm>
          <a:prstGeom prst="rect">
            <a:avLst/>
          </a:prstGeom>
          <a:ln w="12700">
            <a:miter lim="400000"/>
          </a:ln>
          <a:extLst>
            <a:ext uri="{C572A759-6A51-4108-AA02-DFA0A04FC94B}">
              <ma14:wrappingTextBoxFlag xmlns:ma14="http://schemas.microsoft.com/office/mac/drawingml/2011/main" val="1"/>
            </a:ext>
          </a:extLst>
        </p:spPr>
        <p:txBody>
          <a:bodyPr wrap="square" lIns="35719" tIns="35719" rIns="35719" bIns="35719">
            <a:spAutoFit/>
          </a:bodyPr>
          <a:lstStyle/>
          <a:p>
            <a:r>
              <a:rPr sz="3200" dirty="0"/>
              <a:t>Sample CTE Program of Study with CCP Pathway   </a:t>
            </a:r>
          </a:p>
        </p:txBody>
      </p:sp>
      <p:sp>
        <p:nvSpPr>
          <p:cNvPr id="214" name="Shape 214"/>
          <p:cNvSpPr/>
          <p:nvPr/>
        </p:nvSpPr>
        <p:spPr>
          <a:xfrm>
            <a:off x="1348382" y="1401646"/>
            <a:ext cx="1" cy="529815"/>
          </a:xfrm>
          <a:prstGeom prst="line">
            <a:avLst/>
          </a:prstGeom>
          <a:ln w="63500">
            <a:solidFill>
              <a:schemeClr val="accent5">
                <a:alpha val="75000"/>
              </a:schemeClr>
            </a:solidFill>
            <a:miter lim="400000"/>
            <a:tailEnd type="triangle"/>
          </a:ln>
        </p:spPr>
        <p:txBody>
          <a:bodyPr lIns="35719" tIns="35719" rIns="35719" bIns="35719" anchor="ctr"/>
          <a:lstStyle/>
          <a:p>
            <a:pPr>
              <a:defRPr sz="1600" cap="all" spc="32">
                <a:latin typeface="+mn-lt"/>
                <a:ea typeface="+mn-ea"/>
                <a:cs typeface="+mn-cs"/>
                <a:sym typeface="Futura"/>
              </a:defRPr>
            </a:pPr>
            <a:endParaRPr sz="1125"/>
          </a:p>
        </p:txBody>
      </p:sp>
      <p:sp>
        <p:nvSpPr>
          <p:cNvPr id="215" name="Shape 215"/>
          <p:cNvSpPr/>
          <p:nvPr/>
        </p:nvSpPr>
        <p:spPr>
          <a:xfrm>
            <a:off x="4528886" y="2368685"/>
            <a:ext cx="1495549" cy="1423797"/>
          </a:xfrm>
          <a:prstGeom prst="roundRect">
            <a:avLst>
              <a:gd name="adj" fmla="val 20881"/>
            </a:avLst>
          </a:prstGeom>
          <a:ln w="38100">
            <a:solidFill>
              <a:schemeClr val="accent2">
                <a:hueOff val="376120"/>
                <a:satOff val="8681"/>
                <a:lumOff val="-26383"/>
              </a:schemeClr>
            </a:solidFill>
            <a:miter lim="400000"/>
          </a:ln>
        </p:spPr>
        <p:txBody>
          <a:bodyPr lIns="35719" tIns="35719" rIns="35719" bIns="35719" anchor="ctr"/>
          <a:lstStyle/>
          <a:p>
            <a:pPr>
              <a:defRPr sz="1600" cap="all" spc="32">
                <a:latin typeface="+mn-lt"/>
                <a:ea typeface="+mn-ea"/>
                <a:cs typeface="+mn-cs"/>
                <a:sym typeface="Futura"/>
              </a:defRPr>
            </a:pPr>
            <a:endParaRPr sz="1125"/>
          </a:p>
        </p:txBody>
      </p:sp>
      <p:sp>
        <p:nvSpPr>
          <p:cNvPr id="216" name="Shape 216"/>
          <p:cNvSpPr/>
          <p:nvPr/>
        </p:nvSpPr>
        <p:spPr>
          <a:xfrm>
            <a:off x="4561326" y="3807830"/>
            <a:ext cx="1430670" cy="1202857"/>
          </a:xfrm>
          <a:prstGeom prst="roundRect">
            <a:avLst>
              <a:gd name="adj" fmla="val 23135"/>
            </a:avLst>
          </a:prstGeom>
          <a:ln w="38100">
            <a:solidFill>
              <a:srgbClr val="FFFFFF"/>
            </a:solidFill>
            <a:miter lim="400000"/>
          </a:ln>
        </p:spPr>
        <p:txBody>
          <a:bodyPr lIns="35719" tIns="35719" rIns="35719" bIns="35719" anchor="ctr"/>
          <a:lstStyle/>
          <a:p>
            <a:pPr>
              <a:defRPr sz="1600" cap="all" spc="32">
                <a:latin typeface="+mn-lt"/>
                <a:ea typeface="+mn-ea"/>
                <a:cs typeface="+mn-cs"/>
                <a:sym typeface="Futura"/>
              </a:defRPr>
            </a:pPr>
            <a:endParaRPr sz="1125"/>
          </a:p>
        </p:txBody>
      </p:sp>
      <p:sp>
        <p:nvSpPr>
          <p:cNvPr id="217" name="Shape 217"/>
          <p:cNvSpPr/>
          <p:nvPr/>
        </p:nvSpPr>
        <p:spPr>
          <a:xfrm>
            <a:off x="6505014" y="1424857"/>
            <a:ext cx="0" cy="908440"/>
          </a:xfrm>
          <a:prstGeom prst="line">
            <a:avLst/>
          </a:prstGeom>
          <a:ln w="63500">
            <a:solidFill>
              <a:srgbClr val="000000"/>
            </a:solidFill>
            <a:miter lim="400000"/>
            <a:tailEnd type="triangle"/>
          </a:ln>
        </p:spPr>
        <p:txBody>
          <a:bodyPr lIns="35719" tIns="35719" rIns="35719" bIns="35719" anchor="ctr"/>
          <a:lstStyle/>
          <a:p>
            <a:pPr>
              <a:defRPr sz="1600" cap="all" spc="32">
                <a:latin typeface="+mn-lt"/>
                <a:ea typeface="+mn-ea"/>
                <a:cs typeface="+mn-cs"/>
                <a:sym typeface="Futura"/>
              </a:defRPr>
            </a:pPr>
            <a:endParaRPr sz="1125"/>
          </a:p>
        </p:txBody>
      </p:sp>
      <p:sp>
        <p:nvSpPr>
          <p:cNvPr id="218" name="Shape 218"/>
          <p:cNvSpPr/>
          <p:nvPr/>
        </p:nvSpPr>
        <p:spPr>
          <a:xfrm>
            <a:off x="4867160" y="1424857"/>
            <a:ext cx="1" cy="881651"/>
          </a:xfrm>
          <a:prstGeom prst="line">
            <a:avLst/>
          </a:prstGeom>
          <a:ln w="63500">
            <a:solidFill>
              <a:srgbClr val="000000"/>
            </a:solidFill>
            <a:miter lim="400000"/>
            <a:tailEnd type="triangle"/>
          </a:ln>
        </p:spPr>
        <p:txBody>
          <a:bodyPr lIns="35719" tIns="35719" rIns="35719" bIns="35719" anchor="ctr"/>
          <a:lstStyle/>
          <a:p>
            <a:pPr>
              <a:defRPr sz="1600" cap="all" spc="32">
                <a:latin typeface="+mn-lt"/>
                <a:ea typeface="+mn-ea"/>
                <a:cs typeface="+mn-cs"/>
                <a:sym typeface="Futura"/>
              </a:defRPr>
            </a:pPr>
            <a:endParaRPr sz="1125"/>
          </a:p>
        </p:txBody>
      </p:sp>
      <p:sp>
        <p:nvSpPr>
          <p:cNvPr id="219" name="Shape 219"/>
          <p:cNvSpPr/>
          <p:nvPr/>
        </p:nvSpPr>
        <p:spPr>
          <a:xfrm>
            <a:off x="2888283" y="1424857"/>
            <a:ext cx="1" cy="881651"/>
          </a:xfrm>
          <a:prstGeom prst="line">
            <a:avLst/>
          </a:prstGeom>
          <a:ln w="63500">
            <a:solidFill>
              <a:srgbClr val="000000"/>
            </a:solidFill>
            <a:miter lim="400000"/>
            <a:tailEnd type="triangle"/>
          </a:ln>
        </p:spPr>
        <p:txBody>
          <a:bodyPr lIns="35719" tIns="35719" rIns="35719" bIns="35719" anchor="ctr"/>
          <a:lstStyle/>
          <a:p>
            <a:pPr>
              <a:defRPr sz="1600" cap="all" spc="32">
                <a:latin typeface="+mn-lt"/>
                <a:ea typeface="+mn-ea"/>
                <a:cs typeface="+mn-cs"/>
                <a:sym typeface="Futura"/>
              </a:defRPr>
            </a:pPr>
            <a:endParaRPr sz="1125"/>
          </a:p>
        </p:txBody>
      </p:sp>
      <p:sp>
        <p:nvSpPr>
          <p:cNvPr id="220" name="Shape 220"/>
          <p:cNvSpPr/>
          <p:nvPr/>
        </p:nvSpPr>
        <p:spPr>
          <a:xfrm>
            <a:off x="4886135" y="1037107"/>
            <a:ext cx="1219053" cy="54829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p>
            <a:pPr>
              <a:defRPr sz="1400"/>
            </a:pPr>
            <a:r>
              <a:rPr sz="1547" dirty="0"/>
              <a:t>Electives </a:t>
            </a:r>
          </a:p>
          <a:p>
            <a:pPr>
              <a:defRPr sz="1400"/>
            </a:pPr>
            <a:r>
              <a:rPr sz="1547" dirty="0"/>
              <a:t>(Articulation) </a:t>
            </a:r>
          </a:p>
        </p:txBody>
      </p:sp>
      <p:sp>
        <p:nvSpPr>
          <p:cNvPr id="221" name="Shape 221"/>
          <p:cNvSpPr/>
          <p:nvPr/>
        </p:nvSpPr>
        <p:spPr>
          <a:xfrm>
            <a:off x="6573368" y="1170957"/>
            <a:ext cx="1083631" cy="310214"/>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p>
            <a:r>
              <a:rPr sz="1547" dirty="0"/>
              <a:t>Credentials </a:t>
            </a:r>
          </a:p>
        </p:txBody>
      </p:sp>
      <p:sp>
        <p:nvSpPr>
          <p:cNvPr id="222" name="Shape 222"/>
          <p:cNvSpPr/>
          <p:nvPr/>
        </p:nvSpPr>
        <p:spPr>
          <a:xfrm>
            <a:off x="2924030" y="1058378"/>
            <a:ext cx="1373005" cy="54829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p>
            <a:pPr>
              <a:defRPr sz="1500"/>
            </a:pPr>
            <a:r>
              <a:rPr sz="1547" dirty="0"/>
              <a:t>HS Graduation </a:t>
            </a:r>
          </a:p>
          <a:p>
            <a:r>
              <a:rPr sz="1547" dirty="0"/>
              <a:t>Requirements  </a:t>
            </a:r>
          </a:p>
        </p:txBody>
      </p:sp>
      <p:sp>
        <p:nvSpPr>
          <p:cNvPr id="223" name="Shape 223"/>
          <p:cNvSpPr/>
          <p:nvPr/>
        </p:nvSpPr>
        <p:spPr>
          <a:xfrm>
            <a:off x="1449971" y="1233464"/>
            <a:ext cx="633187" cy="310214"/>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p>
            <a:pPr>
              <a:defRPr sz="1400"/>
            </a:pPr>
            <a:r>
              <a:rPr sz="1547" dirty="0"/>
              <a:t>Grade </a:t>
            </a:r>
          </a:p>
        </p:txBody>
      </p:sp>
      <p:sp>
        <p:nvSpPr>
          <p:cNvPr id="224" name="Shape 224"/>
          <p:cNvSpPr/>
          <p:nvPr/>
        </p:nvSpPr>
        <p:spPr>
          <a:xfrm>
            <a:off x="6079373" y="4450768"/>
            <a:ext cx="1023879" cy="517923"/>
          </a:xfrm>
          <a:prstGeom prst="roundRect">
            <a:avLst>
              <a:gd name="adj" fmla="val 38452"/>
            </a:avLst>
          </a:prstGeom>
          <a:ln w="38100">
            <a:solidFill>
              <a:srgbClr val="FFFFFF"/>
            </a:solidFill>
            <a:miter lim="400000"/>
          </a:ln>
        </p:spPr>
        <p:txBody>
          <a:bodyPr lIns="35719" tIns="35719" rIns="35719" bIns="35719" anchor="ctr"/>
          <a:lstStyle/>
          <a:p>
            <a:pPr>
              <a:defRPr sz="1600" cap="all" spc="32">
                <a:latin typeface="+mn-lt"/>
                <a:ea typeface="+mn-ea"/>
                <a:cs typeface="+mn-cs"/>
                <a:sym typeface="Futura"/>
              </a:defRPr>
            </a:pPr>
            <a:endParaRPr sz="1125"/>
          </a:p>
        </p:txBody>
      </p:sp>
      <p:sp>
        <p:nvSpPr>
          <p:cNvPr id="225" name="Shape 225"/>
          <p:cNvSpPr/>
          <p:nvPr/>
        </p:nvSpPr>
        <p:spPr>
          <a:xfrm>
            <a:off x="6070443" y="5031198"/>
            <a:ext cx="1023879" cy="562571"/>
          </a:xfrm>
          <a:prstGeom prst="roundRect">
            <a:avLst>
              <a:gd name="adj" fmla="val 35400"/>
            </a:avLst>
          </a:prstGeom>
          <a:ln w="38100">
            <a:solidFill>
              <a:srgbClr val="FFFFFF"/>
            </a:solidFill>
            <a:miter lim="400000"/>
          </a:ln>
        </p:spPr>
        <p:txBody>
          <a:bodyPr lIns="35719" tIns="35719" rIns="35719" bIns="35719" anchor="ctr"/>
          <a:lstStyle/>
          <a:p>
            <a:pPr>
              <a:defRPr sz="1600" cap="all" spc="32">
                <a:latin typeface="+mn-lt"/>
                <a:ea typeface="+mn-ea"/>
                <a:cs typeface="+mn-cs"/>
                <a:sym typeface="Futura"/>
              </a:defRPr>
            </a:pPr>
            <a:endParaRPr sz="1125"/>
          </a:p>
        </p:txBody>
      </p:sp>
      <p:sp>
        <p:nvSpPr>
          <p:cNvPr id="226" name="Shape 226"/>
          <p:cNvSpPr/>
          <p:nvPr/>
        </p:nvSpPr>
        <p:spPr>
          <a:xfrm>
            <a:off x="6070443" y="5638415"/>
            <a:ext cx="1023879" cy="604709"/>
          </a:xfrm>
          <a:prstGeom prst="roundRect">
            <a:avLst>
              <a:gd name="adj" fmla="val 32934"/>
            </a:avLst>
          </a:prstGeom>
          <a:ln w="38100">
            <a:solidFill>
              <a:srgbClr val="FFFFFF"/>
            </a:solidFill>
            <a:miter lim="400000"/>
          </a:ln>
        </p:spPr>
        <p:txBody>
          <a:bodyPr lIns="35719" tIns="35719" rIns="35719" bIns="35719" anchor="ctr"/>
          <a:lstStyle/>
          <a:p>
            <a:pPr>
              <a:defRPr sz="1600" cap="all" spc="32">
                <a:latin typeface="+mn-lt"/>
                <a:ea typeface="+mn-ea"/>
                <a:cs typeface="+mn-cs"/>
                <a:sym typeface="Futura"/>
              </a:defRPr>
            </a:pPr>
            <a:endParaRPr sz="1125"/>
          </a:p>
        </p:txBody>
      </p:sp>
      <p:sp>
        <p:nvSpPr>
          <p:cNvPr id="227" name="Shape 227"/>
          <p:cNvSpPr/>
          <p:nvPr/>
        </p:nvSpPr>
        <p:spPr>
          <a:xfrm>
            <a:off x="1623459" y="2396940"/>
            <a:ext cx="2936647" cy="2604295"/>
          </a:xfrm>
          <a:prstGeom prst="roundRect">
            <a:avLst>
              <a:gd name="adj" fmla="val 21933"/>
            </a:avLst>
          </a:prstGeom>
          <a:ln w="38100">
            <a:solidFill>
              <a:srgbClr val="FFFFFF"/>
            </a:solidFill>
            <a:miter lim="400000"/>
          </a:ln>
        </p:spPr>
        <p:txBody>
          <a:bodyPr lIns="35719" tIns="35719" rIns="35719" bIns="35719" anchor="ctr"/>
          <a:lstStyle/>
          <a:p>
            <a:pPr>
              <a:defRPr sz="1600" cap="all" spc="32">
                <a:latin typeface="+mn-lt"/>
                <a:ea typeface="+mn-ea"/>
                <a:cs typeface="+mn-cs"/>
                <a:sym typeface="Futura"/>
              </a:defRPr>
            </a:pPr>
            <a:endParaRPr sz="1125"/>
          </a:p>
        </p:txBody>
      </p:sp>
      <p:sp>
        <p:nvSpPr>
          <p:cNvPr id="228" name="Shape 228"/>
          <p:cNvSpPr/>
          <p:nvPr/>
        </p:nvSpPr>
        <p:spPr>
          <a:xfrm>
            <a:off x="1659178" y="5031198"/>
            <a:ext cx="4338223" cy="1202858"/>
          </a:xfrm>
          <a:prstGeom prst="roundRect">
            <a:avLst>
              <a:gd name="adj" fmla="val 35400"/>
            </a:avLst>
          </a:prstGeom>
          <a:ln w="38100">
            <a:solidFill>
              <a:srgbClr val="FFFFFF"/>
            </a:solidFill>
            <a:miter lim="400000"/>
          </a:ln>
        </p:spPr>
        <p:txBody>
          <a:bodyPr lIns="35719" tIns="35719" rIns="35719" bIns="35719" anchor="ctr"/>
          <a:lstStyle/>
          <a:p>
            <a:pPr>
              <a:defRPr sz="1600" cap="all" spc="32">
                <a:latin typeface="+mn-lt"/>
                <a:ea typeface="+mn-ea"/>
                <a:cs typeface="+mn-cs"/>
                <a:sym typeface="Futura"/>
              </a:defRPr>
            </a:pPr>
            <a:endParaRPr sz="1125"/>
          </a:p>
        </p:txBody>
      </p:sp>
      <p:sp>
        <p:nvSpPr>
          <p:cNvPr id="229" name="Shape 229"/>
          <p:cNvSpPr/>
          <p:nvPr/>
        </p:nvSpPr>
        <p:spPr>
          <a:xfrm>
            <a:off x="7928848" y="4526670"/>
            <a:ext cx="516168" cy="266933"/>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p>
            <a:r>
              <a:rPr sz="1266"/>
              <a:t>Jobs $</a:t>
            </a:r>
          </a:p>
        </p:txBody>
      </p:sp>
      <p:sp>
        <p:nvSpPr>
          <p:cNvPr id="230" name="Shape 230"/>
          <p:cNvSpPr/>
          <p:nvPr/>
        </p:nvSpPr>
        <p:spPr>
          <a:xfrm>
            <a:off x="7869269" y="5129424"/>
            <a:ext cx="610745" cy="266933"/>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p>
            <a:r>
              <a:rPr sz="1266"/>
              <a:t>Jobs $$</a:t>
            </a:r>
          </a:p>
        </p:txBody>
      </p:sp>
      <p:sp>
        <p:nvSpPr>
          <p:cNvPr id="231" name="Shape 231"/>
          <p:cNvSpPr/>
          <p:nvPr/>
        </p:nvSpPr>
        <p:spPr>
          <a:xfrm>
            <a:off x="7809690" y="5732178"/>
            <a:ext cx="705322" cy="266933"/>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p>
            <a:r>
              <a:rPr sz="1266"/>
              <a:t>Jobs $$$</a:t>
            </a:r>
          </a:p>
        </p:txBody>
      </p:sp>
      <p:sp>
        <p:nvSpPr>
          <p:cNvPr id="232" name="Shape 232"/>
          <p:cNvSpPr/>
          <p:nvPr/>
        </p:nvSpPr>
        <p:spPr>
          <a:xfrm rot="16200000">
            <a:off x="-181726" y="3278565"/>
            <a:ext cx="2024373" cy="266933"/>
          </a:xfrm>
          <a:prstGeom prst="rect">
            <a:avLst/>
          </a:prstGeom>
          <a:ln w="12700">
            <a:miter lim="400000"/>
          </a:ln>
          <a:extLst>
            <a:ext uri="{C572A759-6A51-4108-AA02-DFA0A04FC94B}">
              <ma14:wrappingTextBoxFlag xmlns:ma14="http://schemas.microsoft.com/office/mac/drawingml/2011/main" val="1"/>
            </a:ext>
          </a:extLst>
        </p:spPr>
        <p:txBody>
          <a:bodyPr lIns="35719" tIns="35719" rIns="35719" bIns="35719">
            <a:spAutoFit/>
          </a:bodyPr>
          <a:lstStyle/>
          <a:p>
            <a:r>
              <a:rPr sz="1266"/>
              <a:t>High School </a:t>
            </a:r>
          </a:p>
        </p:txBody>
      </p:sp>
      <p:sp>
        <p:nvSpPr>
          <p:cNvPr id="233" name="Shape 233"/>
          <p:cNvSpPr/>
          <p:nvPr/>
        </p:nvSpPr>
        <p:spPr>
          <a:xfrm rot="16200000">
            <a:off x="-289458" y="5071215"/>
            <a:ext cx="2239837" cy="266933"/>
          </a:xfrm>
          <a:prstGeom prst="rect">
            <a:avLst/>
          </a:prstGeom>
          <a:ln w="12700">
            <a:miter lim="400000"/>
          </a:ln>
          <a:extLst>
            <a:ext uri="{C572A759-6A51-4108-AA02-DFA0A04FC94B}">
              <ma14:wrappingTextBoxFlag xmlns:ma14="http://schemas.microsoft.com/office/mac/drawingml/2011/main" val="1"/>
            </a:ext>
          </a:extLst>
        </p:spPr>
        <p:txBody>
          <a:bodyPr lIns="35719" tIns="35719" rIns="35719" bIns="35719">
            <a:spAutoFit/>
          </a:bodyPr>
          <a:lstStyle/>
          <a:p>
            <a:r>
              <a:rPr sz="1266"/>
              <a:t>College</a:t>
            </a:r>
          </a:p>
        </p:txBody>
      </p:sp>
    </p:spTree>
    <p:extLst>
      <p:ext uri="{BB962C8B-B14F-4D97-AF65-F5344CB8AC3E}">
        <p14:creationId xmlns:p14="http://schemas.microsoft.com/office/powerpoint/2010/main" val="2822484"/>
      </p:ext>
    </p:extLst>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2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mph" presetSubtype="0" accel="50000" decel="50000" fill="hold" grpId="1" nodeType="clickEffect">
                                  <p:stCondLst>
                                    <p:cond delay="0"/>
                                  </p:stCondLst>
                                  <p:childTnLst>
                                    <p:animScale>
                                      <p:cBhvr>
                                        <p:cTn id="10" dur="1000" fill="hold"/>
                                        <p:tgtEl>
                                          <p:spTgt spid="227"/>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23" presetClass="exit" presetSubtype="32" fill="hold" grpId="2" nodeType="clickEffect">
                                  <p:stCondLst>
                                    <p:cond delay="0"/>
                                  </p:stCondLst>
                                  <p:iterate>
                                    <p:tmAbs val="0"/>
                                  </p:iterate>
                                  <p:childTnLst>
                                    <p:anim calcmode="lin" valueType="num">
                                      <p:cBhvr>
                                        <p:cTn id="14" dur="2500" fill="hold"/>
                                        <p:tgtEl>
                                          <p:spTgt spid="227"/>
                                        </p:tgtEl>
                                        <p:attrNameLst>
                                          <p:attrName>ppt_w</p:attrName>
                                        </p:attrNameLst>
                                      </p:cBhvr>
                                      <p:tavLst>
                                        <p:tav tm="0">
                                          <p:val>
                                            <p:strVal val="ppt_w"/>
                                          </p:val>
                                        </p:tav>
                                        <p:tav tm="100000">
                                          <p:val>
                                            <p:fltVal val="0"/>
                                          </p:val>
                                        </p:tav>
                                      </p:tavLst>
                                    </p:anim>
                                    <p:anim calcmode="lin" valueType="num">
                                      <p:cBhvr>
                                        <p:cTn id="15" dur="2500" fill="hold"/>
                                        <p:tgtEl>
                                          <p:spTgt spid="227"/>
                                        </p:tgtEl>
                                        <p:attrNameLst>
                                          <p:attrName>ppt_h</p:attrName>
                                        </p:attrNameLst>
                                      </p:cBhvr>
                                      <p:tavLst>
                                        <p:tav tm="0">
                                          <p:val>
                                            <p:strVal val="ppt_h"/>
                                          </p:val>
                                        </p:tav>
                                        <p:tav tm="100000">
                                          <p:val>
                                            <p:fltVal val="0"/>
                                          </p:val>
                                        </p:tav>
                                      </p:tavLst>
                                    </p:anim>
                                    <p:set>
                                      <p:cBhvr>
                                        <p:cTn id="16" fill="hold">
                                          <p:stCondLst>
                                            <p:cond delay="2499"/>
                                          </p:stCondLst>
                                        </p:cTn>
                                        <p:tgtEl>
                                          <p:spTgt spid="22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5" presetClass="entr" presetSubtype="8" fill="hold" grpId="0" nodeType="clickEffect">
                                  <p:stCondLst>
                                    <p:cond delay="0"/>
                                  </p:stCondLst>
                                  <p:iterate>
                                    <p:tmAbs val="0"/>
                                  </p:iterate>
                                  <p:childTnLst>
                                    <p:set>
                                      <p:cBhvr>
                                        <p:cTn id="20" fill="hold"/>
                                        <p:tgtEl>
                                          <p:spTgt spid="215"/>
                                        </p:tgtEl>
                                        <p:attrNameLst>
                                          <p:attrName>style.visibility</p:attrName>
                                        </p:attrNameLst>
                                      </p:cBhvr>
                                      <p:to>
                                        <p:strVal val="visible"/>
                                      </p:to>
                                    </p:set>
                                    <p:anim calcmode="lin" valueType="num">
                                      <p:cBhvr>
                                        <p:cTn id="21" dur="1000" fill="hold"/>
                                        <p:tgtEl>
                                          <p:spTgt spid="215"/>
                                        </p:tgtEl>
                                        <p:attrNameLst>
                                          <p:attrName>ppt_w</p:attrName>
                                        </p:attrNameLst>
                                      </p:cBhvr>
                                      <p:tavLst>
                                        <p:tav tm="0">
                                          <p:val>
                                            <p:fltVal val="0"/>
                                          </p:val>
                                        </p:tav>
                                        <p:tav tm="100000">
                                          <p:val>
                                            <p:strVal val="#ppt_w"/>
                                          </p:val>
                                        </p:tav>
                                      </p:tavLst>
                                    </p:anim>
                                    <p:anim calcmode="lin" valueType="num">
                                      <p:cBhvr>
                                        <p:cTn id="22" dur="1000" fill="hold"/>
                                        <p:tgtEl>
                                          <p:spTgt spid="215"/>
                                        </p:tgtEl>
                                        <p:attrNameLst>
                                          <p:attrName>ppt_h</p:attrName>
                                        </p:attrNameLst>
                                      </p:cBhvr>
                                      <p:tavLst>
                                        <p:tav tm="0">
                                          <p:val>
                                            <p:fltVal val="0"/>
                                          </p:val>
                                        </p:tav>
                                        <p:tav tm="100000">
                                          <p:val>
                                            <p:strVal val="#ppt_h"/>
                                          </p:val>
                                        </p:tav>
                                      </p:tavLst>
                                    </p:anim>
                                    <p:anim calcmode="lin" valueType="num">
                                      <p:cBhvr>
                                        <p:cTn id="23" dur="1000" fill="hold"/>
                                        <p:tgtEl>
                                          <p:spTgt spid="215"/>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21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p:stCondLst>
                        <p:cond delay="indefinite"/>
                      </p:stCondLst>
                      <p:childTnLst>
                        <p:par>
                          <p:cTn id="26" fill="hold">
                            <p:stCondLst>
                              <p:cond delay="0"/>
                            </p:stCondLst>
                            <p:childTnLst>
                              <p:par>
                                <p:cTn id="27" presetID="9" presetClass="exit" fill="hold" grpId="1" nodeType="clickEffect">
                                  <p:stCondLst>
                                    <p:cond delay="0"/>
                                  </p:stCondLst>
                                  <p:iterate>
                                    <p:tmAbs val="0"/>
                                  </p:iterate>
                                  <p:childTnLst>
                                    <p:animEffect transition="out" filter="dissolve">
                                      <p:cBhvr>
                                        <p:cTn id="28" dur="1500" fill="hold"/>
                                        <p:tgtEl>
                                          <p:spTgt spid="215"/>
                                        </p:tgtEl>
                                      </p:cBhvr>
                                    </p:animEffect>
                                    <p:set>
                                      <p:cBhvr>
                                        <p:cTn id="29" fill="hold">
                                          <p:stCondLst>
                                            <p:cond delay="1499"/>
                                          </p:stCondLst>
                                        </p:cTn>
                                        <p:tgtEl>
                                          <p:spTgt spid="215"/>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0" presetClass="entr" fill="hold" grpId="0" nodeType="clickEffect">
                                  <p:stCondLst>
                                    <p:cond delay="0"/>
                                  </p:stCondLst>
                                  <p:iterate type="lt">
                                    <p:tmAbs val="0"/>
                                  </p:iterate>
                                  <p:childTnLst>
                                    <p:set>
                                      <p:cBhvr>
                                        <p:cTn id="33" fill="hold"/>
                                        <p:tgtEl>
                                          <p:spTgt spid="216"/>
                                        </p:tgtEl>
                                        <p:attrNameLst>
                                          <p:attrName>style.visibility</p:attrName>
                                        </p:attrNameLst>
                                      </p:cBhvr>
                                      <p:to>
                                        <p:strVal val="visible"/>
                                      </p:to>
                                    </p:set>
                                    <p:animEffect transition="in" filter="fade">
                                      <p:cBhvr>
                                        <p:cTn id="34" dur="1000"/>
                                        <p:tgtEl>
                                          <p:spTgt spid="21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xit" presetSubtype="8" fill="hold" grpId="1" nodeType="clickEffect">
                                  <p:stCondLst>
                                    <p:cond delay="0"/>
                                  </p:stCondLst>
                                  <p:iterate>
                                    <p:tmAbs val="0"/>
                                  </p:iterate>
                                  <p:childTnLst>
                                    <p:animEffect transition="out" filter="wipe(left)">
                                      <p:cBhvr>
                                        <p:cTn id="38" dur="1000" fill="hold"/>
                                        <p:tgtEl>
                                          <p:spTgt spid="216"/>
                                        </p:tgtEl>
                                      </p:cBhvr>
                                    </p:animEffect>
                                    <p:set>
                                      <p:cBhvr>
                                        <p:cTn id="39" fill="hold">
                                          <p:stCondLst>
                                            <p:cond delay="999"/>
                                          </p:stCondLst>
                                        </p:cTn>
                                        <p:tgtEl>
                                          <p:spTgt spid="216"/>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15" presetClass="entr" presetSubtype="8" fill="hold" grpId="0" nodeType="clickEffect">
                                  <p:stCondLst>
                                    <p:cond delay="0"/>
                                  </p:stCondLst>
                                  <p:iterate>
                                    <p:tmAbs val="0"/>
                                  </p:iterate>
                                  <p:childTnLst>
                                    <p:set>
                                      <p:cBhvr>
                                        <p:cTn id="43" fill="hold"/>
                                        <p:tgtEl>
                                          <p:spTgt spid="228"/>
                                        </p:tgtEl>
                                        <p:attrNameLst>
                                          <p:attrName>style.visibility</p:attrName>
                                        </p:attrNameLst>
                                      </p:cBhvr>
                                      <p:to>
                                        <p:strVal val="visible"/>
                                      </p:to>
                                    </p:set>
                                    <p:anim calcmode="lin" valueType="num">
                                      <p:cBhvr>
                                        <p:cTn id="44" dur="1000" fill="hold"/>
                                        <p:tgtEl>
                                          <p:spTgt spid="228"/>
                                        </p:tgtEl>
                                        <p:attrNameLst>
                                          <p:attrName>ppt_w</p:attrName>
                                        </p:attrNameLst>
                                      </p:cBhvr>
                                      <p:tavLst>
                                        <p:tav tm="0">
                                          <p:val>
                                            <p:fltVal val="0"/>
                                          </p:val>
                                        </p:tav>
                                        <p:tav tm="100000">
                                          <p:val>
                                            <p:strVal val="#ppt_w"/>
                                          </p:val>
                                        </p:tav>
                                      </p:tavLst>
                                    </p:anim>
                                    <p:anim calcmode="lin" valueType="num">
                                      <p:cBhvr>
                                        <p:cTn id="45" dur="1000" fill="hold"/>
                                        <p:tgtEl>
                                          <p:spTgt spid="228"/>
                                        </p:tgtEl>
                                        <p:attrNameLst>
                                          <p:attrName>ppt_h</p:attrName>
                                        </p:attrNameLst>
                                      </p:cBhvr>
                                      <p:tavLst>
                                        <p:tav tm="0">
                                          <p:val>
                                            <p:fltVal val="0"/>
                                          </p:val>
                                        </p:tav>
                                        <p:tav tm="100000">
                                          <p:val>
                                            <p:strVal val="#ppt_h"/>
                                          </p:val>
                                        </p:tav>
                                      </p:tavLst>
                                    </p:anim>
                                    <p:anim calcmode="lin" valueType="num">
                                      <p:cBhvr>
                                        <p:cTn id="46" dur="1000" fill="hold"/>
                                        <p:tgtEl>
                                          <p:spTgt spid="228"/>
                                        </p:tgtEl>
                                        <p:attrNameLst>
                                          <p:attrName>ppt_x</p:attrName>
                                        </p:attrNameLst>
                                      </p:cBhvr>
                                      <p:tavLst>
                                        <p:tav tm="0" fmla="#ppt_x+(cos(-2*pi*(1-$))*-#ppt_x-sin(-2*pi*(1-$))*(1-#ppt_y))*(1-$)">
                                          <p:val>
                                            <p:fltVal val="0"/>
                                          </p:val>
                                        </p:tav>
                                        <p:tav tm="100000">
                                          <p:val>
                                            <p:fltVal val="1"/>
                                          </p:val>
                                        </p:tav>
                                      </p:tavLst>
                                    </p:anim>
                                    <p:anim calcmode="lin" valueType="num">
                                      <p:cBhvr>
                                        <p:cTn id="47" dur="1000" fill="hold"/>
                                        <p:tgtEl>
                                          <p:spTgt spid="22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8" fill="hold">
                      <p:stCondLst>
                        <p:cond delay="indefinite"/>
                      </p:stCondLst>
                      <p:childTnLst>
                        <p:par>
                          <p:cTn id="49" fill="hold">
                            <p:stCondLst>
                              <p:cond delay="0"/>
                            </p:stCondLst>
                            <p:childTnLst>
                              <p:par>
                                <p:cTn id="50" presetID="22" presetClass="exit" presetSubtype="8" fill="hold" grpId="1" nodeType="clickEffect">
                                  <p:stCondLst>
                                    <p:cond delay="0"/>
                                  </p:stCondLst>
                                  <p:iterate>
                                    <p:tmAbs val="0"/>
                                  </p:iterate>
                                  <p:childTnLst>
                                    <p:animEffect transition="out" filter="wipe(left)">
                                      <p:cBhvr>
                                        <p:cTn id="51" dur="1000" fill="hold"/>
                                        <p:tgtEl>
                                          <p:spTgt spid="228"/>
                                        </p:tgtEl>
                                      </p:cBhvr>
                                    </p:animEffect>
                                    <p:set>
                                      <p:cBhvr>
                                        <p:cTn id="52" fill="hold">
                                          <p:stCondLst>
                                            <p:cond delay="999"/>
                                          </p:stCondLst>
                                        </p:cTn>
                                        <p:tgtEl>
                                          <p:spTgt spid="228"/>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iterate>
                                    <p:tmAbs val="0"/>
                                  </p:iterate>
                                  <p:childTnLst>
                                    <p:set>
                                      <p:cBhvr>
                                        <p:cTn id="56" fill="hold"/>
                                        <p:tgtEl>
                                          <p:spTgt spid="224"/>
                                        </p:tgtEl>
                                        <p:attrNameLst>
                                          <p:attrName>style.visibility</p:attrName>
                                        </p:attrNameLst>
                                      </p:cBhvr>
                                      <p:to>
                                        <p:strVal val="visible"/>
                                      </p:to>
                                    </p:set>
                                    <p:anim calcmode="lin" valueType="num">
                                      <p:cBhvr>
                                        <p:cTn id="57" dur="4000" fill="hold"/>
                                        <p:tgtEl>
                                          <p:spTgt spid="224"/>
                                        </p:tgtEl>
                                        <p:attrNameLst>
                                          <p:attrName>ppt_x</p:attrName>
                                        </p:attrNameLst>
                                      </p:cBhvr>
                                      <p:tavLst>
                                        <p:tav tm="0">
                                          <p:val>
                                            <p:strVal val="0-#ppt_w/2"/>
                                          </p:val>
                                        </p:tav>
                                        <p:tav tm="100000">
                                          <p:val>
                                            <p:strVal val="#ppt_x"/>
                                          </p:val>
                                        </p:tav>
                                      </p:tavLst>
                                    </p:anim>
                                    <p:anim calcmode="lin" valueType="num">
                                      <p:cBhvr>
                                        <p:cTn id="58" dur="4000" fill="hold"/>
                                        <p:tgtEl>
                                          <p:spTgt spid="224"/>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8" fill="hold" grpId="0" nodeType="clickEffect">
                                  <p:stCondLst>
                                    <p:cond delay="0"/>
                                  </p:stCondLst>
                                  <p:iterate>
                                    <p:tmAbs val="0"/>
                                  </p:iterate>
                                  <p:childTnLst>
                                    <p:set>
                                      <p:cBhvr>
                                        <p:cTn id="62" fill="hold"/>
                                        <p:tgtEl>
                                          <p:spTgt spid="225"/>
                                        </p:tgtEl>
                                        <p:attrNameLst>
                                          <p:attrName>style.visibility</p:attrName>
                                        </p:attrNameLst>
                                      </p:cBhvr>
                                      <p:to>
                                        <p:strVal val="visible"/>
                                      </p:to>
                                    </p:set>
                                    <p:anim calcmode="lin" valueType="num">
                                      <p:cBhvr>
                                        <p:cTn id="63" dur="4000" fill="hold"/>
                                        <p:tgtEl>
                                          <p:spTgt spid="225"/>
                                        </p:tgtEl>
                                        <p:attrNameLst>
                                          <p:attrName>ppt_x</p:attrName>
                                        </p:attrNameLst>
                                      </p:cBhvr>
                                      <p:tavLst>
                                        <p:tav tm="0">
                                          <p:val>
                                            <p:strVal val="0-#ppt_w/2"/>
                                          </p:val>
                                        </p:tav>
                                        <p:tav tm="100000">
                                          <p:val>
                                            <p:strVal val="#ppt_x"/>
                                          </p:val>
                                        </p:tav>
                                      </p:tavLst>
                                    </p:anim>
                                    <p:anim calcmode="lin" valueType="num">
                                      <p:cBhvr>
                                        <p:cTn id="64" dur="4000" fill="hold"/>
                                        <p:tgtEl>
                                          <p:spTgt spid="225"/>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8" fill="hold" grpId="0" nodeType="clickEffect">
                                  <p:stCondLst>
                                    <p:cond delay="0"/>
                                  </p:stCondLst>
                                  <p:iterate>
                                    <p:tmAbs val="0"/>
                                  </p:iterate>
                                  <p:childTnLst>
                                    <p:set>
                                      <p:cBhvr>
                                        <p:cTn id="68" fill="hold"/>
                                        <p:tgtEl>
                                          <p:spTgt spid="226"/>
                                        </p:tgtEl>
                                        <p:attrNameLst>
                                          <p:attrName>style.visibility</p:attrName>
                                        </p:attrNameLst>
                                      </p:cBhvr>
                                      <p:to>
                                        <p:strVal val="visible"/>
                                      </p:to>
                                    </p:set>
                                    <p:anim calcmode="lin" valueType="num">
                                      <p:cBhvr>
                                        <p:cTn id="69" dur="4000" fill="hold"/>
                                        <p:tgtEl>
                                          <p:spTgt spid="226"/>
                                        </p:tgtEl>
                                        <p:attrNameLst>
                                          <p:attrName>ppt_x</p:attrName>
                                        </p:attrNameLst>
                                      </p:cBhvr>
                                      <p:tavLst>
                                        <p:tav tm="0">
                                          <p:val>
                                            <p:strVal val="0-#ppt_w/2"/>
                                          </p:val>
                                        </p:tav>
                                        <p:tav tm="100000">
                                          <p:val>
                                            <p:strVal val="#ppt_x"/>
                                          </p:val>
                                        </p:tav>
                                      </p:tavLst>
                                    </p:anim>
                                    <p:anim calcmode="lin" valueType="num">
                                      <p:cBhvr>
                                        <p:cTn id="70" dur="4000" fill="hold"/>
                                        <p:tgtEl>
                                          <p:spTgt spid="226"/>
                                        </p:tgtEl>
                                        <p:attrNameLst>
                                          <p:attrName>ppt_y</p:attrName>
                                        </p:attrNameLst>
                                      </p:cBhvr>
                                      <p:tavLst>
                                        <p:tav tm="0">
                                          <p:val>
                                            <p:strVal val="#ppt_y"/>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8" fill="hold" grpId="0" nodeType="clickEffect">
                                  <p:stCondLst>
                                    <p:cond delay="0"/>
                                  </p:stCondLst>
                                  <p:iterate>
                                    <p:tmAbs val="0"/>
                                  </p:iterate>
                                  <p:childTnLst>
                                    <p:set>
                                      <p:cBhvr>
                                        <p:cTn id="74" fill="hold"/>
                                        <p:tgtEl>
                                          <p:spTgt spid="229"/>
                                        </p:tgtEl>
                                        <p:attrNameLst>
                                          <p:attrName>style.visibility</p:attrName>
                                        </p:attrNameLst>
                                      </p:cBhvr>
                                      <p:to>
                                        <p:strVal val="visible"/>
                                      </p:to>
                                    </p:set>
                                    <p:anim calcmode="lin" valueType="num">
                                      <p:cBhvr>
                                        <p:cTn id="75" dur="1000" fill="hold"/>
                                        <p:tgtEl>
                                          <p:spTgt spid="229"/>
                                        </p:tgtEl>
                                        <p:attrNameLst>
                                          <p:attrName>ppt_x</p:attrName>
                                        </p:attrNameLst>
                                      </p:cBhvr>
                                      <p:tavLst>
                                        <p:tav tm="0">
                                          <p:val>
                                            <p:strVal val="0-#ppt_w/2"/>
                                          </p:val>
                                        </p:tav>
                                        <p:tav tm="100000">
                                          <p:val>
                                            <p:strVal val="#ppt_x"/>
                                          </p:val>
                                        </p:tav>
                                      </p:tavLst>
                                    </p:anim>
                                    <p:anim calcmode="lin" valueType="num">
                                      <p:cBhvr>
                                        <p:cTn id="76" dur="1000" fill="hold"/>
                                        <p:tgtEl>
                                          <p:spTgt spid="229"/>
                                        </p:tgtEl>
                                        <p:attrNameLst>
                                          <p:attrName>ppt_y</p:attrName>
                                        </p:attrNameLst>
                                      </p:cBhvr>
                                      <p:tavLst>
                                        <p:tav tm="0">
                                          <p:val>
                                            <p:strVal val="#ppt_y"/>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8" fill="hold" grpId="0" nodeType="clickEffect">
                                  <p:stCondLst>
                                    <p:cond delay="0"/>
                                  </p:stCondLst>
                                  <p:iterate>
                                    <p:tmAbs val="0"/>
                                  </p:iterate>
                                  <p:childTnLst>
                                    <p:set>
                                      <p:cBhvr>
                                        <p:cTn id="80" fill="hold"/>
                                        <p:tgtEl>
                                          <p:spTgt spid="230"/>
                                        </p:tgtEl>
                                        <p:attrNameLst>
                                          <p:attrName>style.visibility</p:attrName>
                                        </p:attrNameLst>
                                      </p:cBhvr>
                                      <p:to>
                                        <p:strVal val="visible"/>
                                      </p:to>
                                    </p:set>
                                    <p:anim calcmode="lin" valueType="num">
                                      <p:cBhvr>
                                        <p:cTn id="81" dur="1000" fill="hold"/>
                                        <p:tgtEl>
                                          <p:spTgt spid="230"/>
                                        </p:tgtEl>
                                        <p:attrNameLst>
                                          <p:attrName>ppt_x</p:attrName>
                                        </p:attrNameLst>
                                      </p:cBhvr>
                                      <p:tavLst>
                                        <p:tav tm="0">
                                          <p:val>
                                            <p:strVal val="0-#ppt_w/2"/>
                                          </p:val>
                                        </p:tav>
                                        <p:tav tm="100000">
                                          <p:val>
                                            <p:strVal val="#ppt_x"/>
                                          </p:val>
                                        </p:tav>
                                      </p:tavLst>
                                    </p:anim>
                                    <p:anim calcmode="lin" valueType="num">
                                      <p:cBhvr>
                                        <p:cTn id="82" dur="1000" fill="hold"/>
                                        <p:tgtEl>
                                          <p:spTgt spid="230"/>
                                        </p:tgtEl>
                                        <p:attrNameLst>
                                          <p:attrName>ppt_y</p:attrName>
                                        </p:attrNameLst>
                                      </p:cBhvr>
                                      <p:tavLst>
                                        <p:tav tm="0">
                                          <p:val>
                                            <p:strVal val="#ppt_y"/>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8" fill="hold" grpId="0" nodeType="clickEffect">
                                  <p:stCondLst>
                                    <p:cond delay="0"/>
                                  </p:stCondLst>
                                  <p:iterate>
                                    <p:tmAbs val="0"/>
                                  </p:iterate>
                                  <p:childTnLst>
                                    <p:set>
                                      <p:cBhvr>
                                        <p:cTn id="86" fill="hold"/>
                                        <p:tgtEl>
                                          <p:spTgt spid="231"/>
                                        </p:tgtEl>
                                        <p:attrNameLst>
                                          <p:attrName>style.visibility</p:attrName>
                                        </p:attrNameLst>
                                      </p:cBhvr>
                                      <p:to>
                                        <p:strVal val="visible"/>
                                      </p:to>
                                    </p:set>
                                    <p:anim calcmode="lin" valueType="num">
                                      <p:cBhvr>
                                        <p:cTn id="87" dur="1000" fill="hold"/>
                                        <p:tgtEl>
                                          <p:spTgt spid="231"/>
                                        </p:tgtEl>
                                        <p:attrNameLst>
                                          <p:attrName>ppt_x</p:attrName>
                                        </p:attrNameLst>
                                      </p:cBhvr>
                                      <p:tavLst>
                                        <p:tav tm="0">
                                          <p:val>
                                            <p:strVal val="0-#ppt_w/2"/>
                                          </p:val>
                                        </p:tav>
                                        <p:tav tm="100000">
                                          <p:val>
                                            <p:strVal val="#ppt_x"/>
                                          </p:val>
                                        </p:tav>
                                      </p:tavLst>
                                    </p:anim>
                                    <p:anim calcmode="lin" valueType="num">
                                      <p:cBhvr>
                                        <p:cTn id="88" dur="1000" fill="hold"/>
                                        <p:tgtEl>
                                          <p:spTgt spid="2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 grpId="0" animBg="1" advAuto="0"/>
      <p:bldP spid="215" grpId="1" animBg="1" advAuto="0"/>
      <p:bldP spid="216" grpId="0" animBg="1" advAuto="0"/>
      <p:bldP spid="216" grpId="1" animBg="1" advAuto="0"/>
      <p:bldP spid="224" grpId="0" animBg="1" advAuto="0"/>
      <p:bldP spid="225" grpId="0" animBg="1" advAuto="0"/>
      <p:bldP spid="226" grpId="0" animBg="1" advAuto="0"/>
      <p:bldP spid="227" grpId="0" animBg="1" advAuto="0"/>
      <p:bldP spid="227" grpId="1" animBg="1" advAuto="0"/>
      <p:bldP spid="227" grpId="2" animBg="1" advAuto="0"/>
      <p:bldP spid="228" grpId="0" animBg="1" advAuto="0"/>
      <p:bldP spid="228" grpId="1" animBg="1" advAuto="0"/>
      <p:bldP spid="229" grpId="0" animBg="1" advAuto="0"/>
      <p:bldP spid="230" grpId="0" animBg="1" advAuto="0"/>
      <p:bldP spid="231" grpId="0"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Agreements</a:t>
            </a:r>
            <a:endParaRPr lang="en-US" dirty="0"/>
          </a:p>
        </p:txBody>
      </p:sp>
      <p:sp>
        <p:nvSpPr>
          <p:cNvPr id="3" name="Content Placeholder 2"/>
          <p:cNvSpPr>
            <a:spLocks noGrp="1"/>
          </p:cNvSpPr>
          <p:nvPr>
            <p:ph idx="1"/>
          </p:nvPr>
        </p:nvSpPr>
        <p:spPr/>
        <p:txBody>
          <a:bodyPr/>
          <a:lstStyle/>
          <a:p>
            <a:r>
              <a:rPr lang="en-US" dirty="0" smtClean="0"/>
              <a:t>Local agreements can be developed</a:t>
            </a:r>
          </a:p>
          <a:p>
            <a:r>
              <a:rPr lang="en-US" dirty="0" smtClean="0"/>
              <a:t>Needs of local industry</a:t>
            </a:r>
          </a:p>
          <a:p>
            <a:r>
              <a:rPr lang="en-US" dirty="0" smtClean="0"/>
              <a:t>Local courses</a:t>
            </a:r>
          </a:p>
          <a:p>
            <a:r>
              <a:rPr lang="en-US" dirty="0" smtClean="0"/>
              <a:t>Courses less than 1,000 enrollment</a:t>
            </a:r>
          </a:p>
          <a:p>
            <a:r>
              <a:rPr lang="en-US" dirty="0" smtClean="0"/>
              <a:t>“Developing a Local Articulation Agreement Guide”</a:t>
            </a:r>
          </a:p>
          <a:p>
            <a:r>
              <a:rPr lang="en-US" dirty="0" smtClean="0"/>
              <a:t>Self-paced course on NC-NET</a:t>
            </a:r>
            <a:endParaRPr lang="en-US" dirty="0"/>
          </a:p>
        </p:txBody>
      </p:sp>
    </p:spTree>
    <p:extLst>
      <p:ext uri="{BB962C8B-B14F-4D97-AF65-F5344CB8AC3E}">
        <p14:creationId xmlns:p14="http://schemas.microsoft.com/office/powerpoint/2010/main" val="1760887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hangingPunct="1">
              <a:defRPr/>
            </a:pPr>
            <a:r>
              <a:rPr lang="en-US" dirty="0" smtClean="0"/>
              <a:t>Process to Document and Award Credit</a:t>
            </a:r>
            <a:endParaRPr lang="en-US" dirty="0"/>
          </a:p>
        </p:txBody>
      </p:sp>
      <p:sp>
        <p:nvSpPr>
          <p:cNvPr id="22532" name="Content Placeholder 2"/>
          <p:cNvSpPr>
            <a:spLocks noGrp="1"/>
          </p:cNvSpPr>
          <p:nvPr>
            <p:ph idx="1"/>
          </p:nvPr>
        </p:nvSpPr>
        <p:spPr/>
        <p:txBody>
          <a:bodyPr>
            <a:normAutofit lnSpcReduction="10000"/>
          </a:bodyPr>
          <a:lstStyle/>
          <a:p>
            <a:pPr marL="0" indent="0" eaLnBrk="1" hangingPunct="1">
              <a:buNone/>
            </a:pPr>
            <a:r>
              <a:rPr lang="en-US" sz="2400" dirty="0"/>
              <a:t>To receive articulated credit, students must enroll at the community college within two years of their high school graduation date and meet the following criteria</a:t>
            </a:r>
            <a:r>
              <a:rPr lang="en-US" sz="2400" dirty="0" smtClean="0"/>
              <a:t>:</a:t>
            </a:r>
          </a:p>
          <a:p>
            <a:pPr eaLnBrk="1" hangingPunct="1"/>
            <a:r>
              <a:rPr lang="en-US" sz="2800" dirty="0" smtClean="0"/>
              <a:t>Final grade </a:t>
            </a:r>
            <a:r>
              <a:rPr lang="en-US" sz="2800" dirty="0"/>
              <a:t>of B or higher in the </a:t>
            </a:r>
            <a:r>
              <a:rPr lang="en-US" sz="2800" dirty="0" smtClean="0"/>
              <a:t>course and</a:t>
            </a:r>
            <a:endParaRPr lang="en-US" sz="2800" dirty="0"/>
          </a:p>
          <a:p>
            <a:pPr eaLnBrk="1" hangingPunct="1"/>
            <a:r>
              <a:rPr lang="en-US" sz="2800" dirty="0"/>
              <a:t>A score of 93 or higher on the standardized CTE </a:t>
            </a:r>
            <a:r>
              <a:rPr lang="en-US" sz="2800" dirty="0" smtClean="0"/>
              <a:t>postassessment </a:t>
            </a:r>
            <a:endParaRPr lang="en-US" sz="2800" dirty="0"/>
          </a:p>
          <a:p>
            <a:pPr marL="0" indent="0" eaLnBrk="1" hangingPunct="1">
              <a:buNone/>
            </a:pPr>
            <a:r>
              <a:rPr lang="en-US" sz="2400" dirty="0"/>
              <a:t>High school students who enroll in a Career and College Promise pathway may earn articulated college credit as described in this agreement while enrolled in high school if the CTE articulated college credit is part of their Career and College Promise pathway.</a:t>
            </a:r>
            <a:endParaRPr lang="en-US" sz="2400" dirty="0" smtClean="0"/>
          </a:p>
        </p:txBody>
      </p:sp>
    </p:spTree>
    <p:extLst>
      <p:ext uri="{BB962C8B-B14F-4D97-AF65-F5344CB8AC3E}">
        <p14:creationId xmlns:p14="http://schemas.microsoft.com/office/powerpoint/2010/main" val="117040705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f6adc5d79a94e37ab7ec9b9c483552f xmlns="f46e81e7-297d-417f-b698-00dff3f07a0e">
      <Terms xmlns="http://schemas.microsoft.com/office/infopath/2007/PartnerControls">
        <TermInfo xmlns="http://schemas.microsoft.com/office/infopath/2007/PartnerControls">
          <TermName xmlns="http://schemas.microsoft.com/office/infopath/2007/PartnerControls">Template</TermName>
          <TermId xmlns="http://schemas.microsoft.com/office/infopath/2007/PartnerControls">fc194862-fd4a-42aa-9550-b5fd9ecd1cff</TermId>
        </TermInfo>
      </Terms>
    </mf6adc5d79a94e37ab7ec9b9c483552f>
    <Departments xmlns="88203bfa-d4ac-462e-8616-0292cc28843a">Marketing and Public Affairs</Departments>
    <PublishingExpirationDate xmlns="http://schemas.microsoft.com/sharepoint/v3" xsi:nil="true"/>
    <PublishingStartDate xmlns="http://schemas.microsoft.com/sharepoint/v3" xsi:nil="true"/>
    <TaxCatchAll xmlns="88203bfa-d4ac-462e-8616-0292cc28843a">
      <Value>38</Value>
      <Value>34</Value>
    </TaxCatchAl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3FB5CEF851A894EBF7DD1FB22F51352" ma:contentTypeVersion="20" ma:contentTypeDescription="Create a new document." ma:contentTypeScope="" ma:versionID="8f3af701f3df8a9c9048a907c74c0ac2">
  <xsd:schema xmlns:xsd="http://www.w3.org/2001/XMLSchema" xmlns:xs="http://www.w3.org/2001/XMLSchema" xmlns:p="http://schemas.microsoft.com/office/2006/metadata/properties" xmlns:ns1="http://schemas.microsoft.com/sharepoint/v3" xmlns:ns2="88203bfa-d4ac-462e-8616-0292cc28843a" xmlns:ns3="f46e81e7-297d-417f-b698-00dff3f07a0e" targetNamespace="http://schemas.microsoft.com/office/2006/metadata/properties" ma:root="true" ma:fieldsID="369e50db597ab9061d2b510d58b9a267" ns1:_="" ns2:_="" ns3:_="">
    <xsd:import namespace="http://schemas.microsoft.com/sharepoint/v3"/>
    <xsd:import namespace="88203bfa-d4ac-462e-8616-0292cc28843a"/>
    <xsd:import namespace="f46e81e7-297d-417f-b698-00dff3f07a0e"/>
    <xsd:element name="properties">
      <xsd:complexType>
        <xsd:sequence>
          <xsd:element name="documentManagement">
            <xsd:complexType>
              <xsd:all>
                <xsd:element ref="ns1:PublishingStartDate" minOccurs="0"/>
                <xsd:element ref="ns1:PublishingExpirationDate" minOccurs="0"/>
                <xsd:element ref="ns2:Departments"/>
                <xsd:element ref="ns2:TaxCatchAll" minOccurs="0"/>
                <xsd:element ref="ns3:mf6adc5d79a94e37ab7ec9b9c48355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8203bfa-d4ac-462e-8616-0292cc28843a" elementFormDefault="qualified">
    <xsd:import namespace="http://schemas.microsoft.com/office/2006/documentManagement/types"/>
    <xsd:import namespace="http://schemas.microsoft.com/office/infopath/2007/PartnerControls"/>
    <xsd:element name="Departments" ma:index="10" ma:displayName="Departments" ma:description="Select the department associated with this document or file. Department selections are based on this organization&#10;http://www.nccommunitycolleges.edu/Personnel/NCCCS_Directory.htm" ma:format="Dropdown" ma:internalName="Departments">
      <xsd:simpleType>
        <xsd:restriction base="dms:Choice">
          <xsd:enumeration value="Administrative and Facility Services"/>
          <xsd:enumeration value="Budgeting and Accounting and State-Level Accounting"/>
          <xsd:enumeration value="Contracts and Grants"/>
          <xsd:enumeration value="Human Resources"/>
          <xsd:enumeration value="Information Services"/>
          <xsd:enumeration value="Legal Affairs"/>
          <xsd:enumeration value="Marketing and Public Affairs"/>
          <xsd:enumeration value="Travel"/>
        </xsd:restriction>
      </xsd:simpleType>
    </xsd:element>
    <xsd:element name="TaxCatchAll" ma:index="11" nillable="true" ma:displayName="Taxonomy Catch All Column" ma:hidden="true" ma:list="{c4007c1c-46bb-42fa-88e6-4247e554f2f5}" ma:internalName="TaxCatchAll" ma:showField="CatchAllData" ma:web="88203bfa-d4ac-462e-8616-0292cc28843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46e81e7-297d-417f-b698-00dff3f07a0e" elementFormDefault="qualified">
    <xsd:import namespace="http://schemas.microsoft.com/office/2006/documentManagement/types"/>
    <xsd:import namespace="http://schemas.microsoft.com/office/infopath/2007/PartnerControls"/>
    <xsd:element name="mf6adc5d79a94e37ab7ec9b9c483552f" ma:index="13" ma:taxonomy="true" ma:internalName="mf6adc5d79a94e37ab7ec9b9c483552f" ma:taxonomyFieldName="Types" ma:displayName="Document Type" ma:indexed="true" ma:readOnly="false" ma:default="" ma:fieldId="{6f6adc5d-79a9-4e37-ab7e-c9b9c483552f}" ma:sspId="ff2c0a30-6022-4a53-931e-4e94d75a6b78" ma:termSetId="e83798e3-13ef-49a2-860b-1634b308a9c4"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9EDD1A-F66B-4A90-8803-6512E3CBFB2F}">
  <ds:schemaRefs>
    <ds:schemaRef ds:uri="http://purl.org/dc/dcmitype/"/>
    <ds:schemaRef ds:uri="http://purl.org/dc/terms/"/>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88203bfa-d4ac-462e-8616-0292cc28843a"/>
    <ds:schemaRef ds:uri="f46e81e7-297d-417f-b698-00dff3f07a0e"/>
    <ds:schemaRef ds:uri="http://schemas.microsoft.com/sharepoint/v3"/>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A2B2E925-8E2E-4675-A322-811AC5A54530}">
  <ds:schemaRefs>
    <ds:schemaRef ds:uri="http://schemas.microsoft.com/sharepoint/v3/contenttype/forms"/>
  </ds:schemaRefs>
</ds:datastoreItem>
</file>

<file path=customXml/itemProps3.xml><?xml version="1.0" encoding="utf-8"?>
<ds:datastoreItem xmlns:ds="http://schemas.openxmlformats.org/officeDocument/2006/customXml" ds:itemID="{F4C27CC1-3EE5-40B7-B2E3-EB81E1651D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8203bfa-d4ac-462e-8616-0292cc28843a"/>
    <ds:schemaRef ds:uri="f46e81e7-297d-417f-b698-00dff3f07a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17811</TotalTime>
  <Words>1357</Words>
  <Application>Microsoft Macintosh PowerPoint</Application>
  <PresentationFormat>On-screen Show (4:3)</PresentationFormat>
  <Paragraphs>232</Paragraphs>
  <Slides>15</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Avenir Next Medium</vt:lpstr>
      <vt:lpstr>Calibri</vt:lpstr>
      <vt:lpstr>Franklin Gothic Medium</vt:lpstr>
      <vt:lpstr>Futura</vt:lpstr>
      <vt:lpstr>Times</vt:lpstr>
      <vt:lpstr>Wingdings</vt:lpstr>
      <vt:lpstr>ヒラギノ角ゴ Pro W3</vt:lpstr>
      <vt:lpstr>Office Theme</vt:lpstr>
      <vt:lpstr>Updating the HS-CC  Articulation Agreement</vt:lpstr>
      <vt:lpstr>Articulation =  Joining Parts Together</vt:lpstr>
      <vt:lpstr>Which Agreement?</vt:lpstr>
      <vt:lpstr>Articulation  (Perkins Act of 2006) </vt:lpstr>
      <vt:lpstr>PowerPoint Presentation</vt:lpstr>
      <vt:lpstr>Introduction</vt:lpstr>
      <vt:lpstr>PowerPoint Presentation</vt:lpstr>
      <vt:lpstr>Local Agreements</vt:lpstr>
      <vt:lpstr>Process to Document and Award Credit</vt:lpstr>
      <vt:lpstr>Articulation Agreement Update Process</vt:lpstr>
      <vt:lpstr>Today</vt:lpstr>
      <vt:lpstr>Articulation Review</vt:lpstr>
      <vt:lpstr>Reminders</vt:lpstr>
      <vt:lpstr>Updating the HS-CC  Articulation Agreement</vt:lpstr>
      <vt:lpstr>PowerPoint Presentation</vt:lpstr>
    </vt:vector>
  </TitlesOfParts>
  <Company>NCCCS</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Droessler</dc:title>
  <dc:creator>Chris Droessler</dc:creator>
  <cp:lastModifiedBy>Microsoft Office User</cp:lastModifiedBy>
  <cp:revision>757</cp:revision>
  <cp:lastPrinted>2016-07-11T03:21:50Z</cp:lastPrinted>
  <dcterms:created xsi:type="dcterms:W3CDTF">2009-10-29T12:13:41Z</dcterms:created>
  <dcterms:modified xsi:type="dcterms:W3CDTF">2016-09-30T16:03:29Z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0x010100D3FB5CEF851A894EBF7DD1FB22F51352</vt:lpwstr>
  </property>
  <property fmtid="{D5CDD505-2E9C-101B-9397-08002B2CF9AE}" pid="3" name="Descriptors">
    <vt:lpwstr/>
  </property>
  <property fmtid="{D5CDD505-2E9C-101B-9397-08002B2CF9AE}" pid="4" name="Functions">
    <vt:lpwstr>34;#Branding|6e354d85-bdd8-4cc8-a485-4803f6fdee24</vt:lpwstr>
  </property>
  <property fmtid="{D5CDD505-2E9C-101B-9397-08002B2CF9AE}" pid="5" name="Types">
    <vt:lpwstr>38;#Template|fc194862-fd4a-42aa-9550-b5fd9ecd1cff</vt:lpwstr>
  </property>
  <property fmtid="{D5CDD505-2E9C-101B-9397-08002B2CF9AE}" pid="6" name="Objects">
    <vt:lpwstr/>
  </property>
  <property fmtid="{D5CDD505-2E9C-101B-9397-08002B2CF9AE}" pid="7" name="da5133d6118044a3aaacc66dd229ac83">
    <vt:lpwstr>Branding|6e354d85-bdd8-4cc8-a485-4803f6fdee24</vt:lpwstr>
  </property>
</Properties>
</file>