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6" r:id="rId5"/>
    <p:sldId id="271" r:id="rId6"/>
    <p:sldId id="272" r:id="rId7"/>
    <p:sldId id="267" r:id="rId8"/>
    <p:sldId id="273" r:id="rId9"/>
    <p:sldId id="274" r:id="rId10"/>
    <p:sldId id="275" r:id="rId11"/>
    <p:sldId id="264"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7463" autoAdjust="0"/>
  </p:normalViewPr>
  <p:slideViewPr>
    <p:cSldViewPr snapToGrid="0">
      <p:cViewPr varScale="1">
        <p:scale>
          <a:sx n="89" d="100"/>
          <a:sy n="89" d="100"/>
        </p:scale>
        <p:origin x="96" y="576"/>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3B2889B-A0AC-4482-8592-5C96F2309420}" type="datetimeFigureOut">
              <a:rPr lang="en-US" smtClean="0"/>
              <a:t>1/27/2020</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0EB223-FFC0-462A-A3B8-EAA7CE0F8CBD}" type="datetimeFigureOut">
              <a:rPr lang="en-US" smtClean="0"/>
              <a:t>1/27/2020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32943" indent="-232943">
              <a:buAutoNum type="arabicPeriod"/>
            </a:pPr>
            <a:r>
              <a:rPr lang="en-US" dirty="0">
                <a:latin typeface="Segoe UI" panose="020B0502040204020203" pitchFamily="34" charset="0"/>
                <a:cs typeface="Segoe UI" panose="020B0502040204020203" pitchFamily="34" charset="0"/>
              </a:rPr>
              <a:t>Select your image or graphic.</a:t>
            </a:r>
          </a:p>
          <a:p>
            <a:pPr marL="232943" indent="-232943">
              <a:buAutoNum type="arabicPeriod"/>
            </a:pPr>
            <a:r>
              <a:rPr lang="en-US" dirty="0">
                <a:latin typeface="Segoe UI" panose="020B0502040204020203" pitchFamily="34" charset="0"/>
                <a:cs typeface="Segoe UI" panose="020B0502040204020203" pitchFamily="34" charset="0"/>
              </a:rPr>
              <a:t>Click on the Animations tab.</a:t>
            </a:r>
          </a:p>
          <a:p>
            <a:pPr marL="232943" indent="-232943">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32943" indent="-232943">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32943" indent="-232943">
              <a:buAutoNum type="arabicPeriod"/>
            </a:pP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1/27/2020</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1/27/2020</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2.svg"/><Relationship Id="rId4" Type="http://schemas.openxmlformats.org/officeDocument/2006/relationships/image" Target="../media/image8.sv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269229" y="4234873"/>
            <a:ext cx="7716506" cy="1427360"/>
          </a:xfrm>
        </p:spPr>
        <p:txBody>
          <a:bodyPr anchor="t">
            <a:normAutofit/>
          </a:bodyPr>
          <a:lstStyle/>
          <a:p>
            <a:r>
              <a:rPr lang="en-US" sz="4400" dirty="0">
                <a:latin typeface="Franklin Gothic Book" panose="020B0503020102020204" pitchFamily="34" charset="0"/>
              </a:rPr>
              <a:t>Haywood Community College </a:t>
            </a:r>
            <a:r>
              <a:rPr lang="en-US" sz="4400" dirty="0" smtClean="0">
                <a:latin typeface="Franklin Gothic Book" panose="020B0503020102020204" pitchFamily="34" charset="0"/>
              </a:rPr>
              <a:t>2019-2020 Mid-Year </a:t>
            </a:r>
            <a:r>
              <a:rPr lang="en-US" sz="4400" dirty="0">
                <a:latin typeface="Franklin Gothic Book" panose="020B0503020102020204" pitchFamily="34" charset="0"/>
              </a:rPr>
              <a:t>Review</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9815947" y="6216610"/>
            <a:ext cx="2376052" cy="576738"/>
          </a:xfrm>
        </p:spPr>
        <p:txBody>
          <a:bodyPr anchor="b">
            <a:normAutofit/>
          </a:bodyPr>
          <a:lstStyle/>
          <a:p>
            <a:pPr algn="l"/>
            <a:r>
              <a:rPr lang="en-US" sz="2000" dirty="0" smtClean="0">
                <a:latin typeface="Franklin Gothic Book" panose="020B0503020102020204" pitchFamily="34" charset="0"/>
              </a:rPr>
              <a:t>January 28, 2020</a:t>
            </a:r>
            <a:endParaRPr lang="en-US" sz="2000" dirty="0">
              <a:latin typeface="Franklin Gothic Book" panose="020B0503020102020204" pitchFamily="34" charset="0"/>
            </a:endParaRP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065"/>
            <a:ext cx="10515600" cy="1325563"/>
          </a:xfrm>
        </p:spPr>
        <p:txBody>
          <a:bodyPr>
            <a:normAutofit fontScale="90000"/>
          </a:bodyPr>
          <a:lstStyle/>
          <a:p>
            <a:r>
              <a:rPr lang="en-US" dirty="0">
                <a:latin typeface="Franklin Gothic Book" panose="020B0503020102020204" pitchFamily="34" charset="0"/>
                <a:cs typeface="Segoe UI" panose="020B0502040204020203" pitchFamily="34" charset="0"/>
              </a:rPr>
              <a:t>How the Perkins funds made difference to CTE Programs at Haywood Community College</a:t>
            </a:r>
            <a:endParaRPr lang="en-US" dirty="0"/>
          </a:p>
        </p:txBody>
      </p:sp>
      <p:sp>
        <p:nvSpPr>
          <p:cNvPr id="3" name="Content Placeholder 2"/>
          <p:cNvSpPr>
            <a:spLocks noGrp="1"/>
          </p:cNvSpPr>
          <p:nvPr>
            <p:ph idx="1"/>
          </p:nvPr>
        </p:nvSpPr>
        <p:spPr>
          <a:xfrm>
            <a:off x="1000664" y="1688951"/>
            <a:ext cx="10353136" cy="4556573"/>
          </a:xfrm>
        </p:spPr>
        <p:txBody>
          <a:bodyPr/>
          <a:lstStyle/>
          <a:p>
            <a:r>
              <a:rPr lang="en-US" dirty="0" smtClean="0"/>
              <a:t>Perkins Funds helped us to provide professional development for our faculty that will enhance </a:t>
            </a:r>
            <a:r>
              <a:rPr lang="en-US" dirty="0" smtClean="0"/>
              <a:t>teaching </a:t>
            </a:r>
            <a:r>
              <a:rPr lang="en-US" dirty="0" smtClean="0"/>
              <a:t>concepts and techniques </a:t>
            </a:r>
            <a:r>
              <a:rPr lang="en-US" dirty="0" smtClean="0"/>
              <a:t>resulting in higher quality instruction in the classroom</a:t>
            </a:r>
            <a:r>
              <a:rPr lang="en-US" dirty="0" smtClean="0"/>
              <a:t>.</a:t>
            </a:r>
          </a:p>
          <a:p>
            <a:pPr lvl="1"/>
            <a:r>
              <a:rPr lang="en-US" dirty="0" smtClean="0"/>
              <a:t>Faculty Development Include:</a:t>
            </a:r>
          </a:p>
          <a:p>
            <a:pPr lvl="2"/>
            <a:r>
              <a:rPr lang="en-US" dirty="0" smtClean="0"/>
              <a:t>Online </a:t>
            </a:r>
            <a:r>
              <a:rPr lang="en-US" dirty="0" smtClean="0"/>
              <a:t>Teaching Excellence Institute (All CTE)</a:t>
            </a:r>
            <a:endParaRPr lang="en-US" dirty="0" smtClean="0"/>
          </a:p>
          <a:p>
            <a:pPr lvl="2"/>
            <a:r>
              <a:rPr lang="en-US" dirty="0" smtClean="0"/>
              <a:t>Safe Capture </a:t>
            </a:r>
            <a:r>
              <a:rPr lang="en-US" dirty="0" smtClean="0"/>
              <a:t>Certification (Fish &amp; Wildlife Management Technology)</a:t>
            </a:r>
            <a:endParaRPr lang="en-US" dirty="0" smtClean="0"/>
          </a:p>
          <a:p>
            <a:pPr lvl="2"/>
            <a:r>
              <a:rPr lang="en-US" dirty="0" smtClean="0"/>
              <a:t>Marketing </a:t>
            </a:r>
            <a:r>
              <a:rPr lang="en-US" dirty="0" smtClean="0"/>
              <a:t>Certification (Business Administration)</a:t>
            </a:r>
            <a:endParaRPr lang="en-US" dirty="0" smtClean="0"/>
          </a:p>
          <a:p>
            <a:pPr lvl="2"/>
            <a:r>
              <a:rPr lang="en-US" dirty="0" smtClean="0"/>
              <a:t>Simulation for Healthcare Educator </a:t>
            </a:r>
            <a:r>
              <a:rPr lang="en-US" dirty="0" smtClean="0"/>
              <a:t>Training (Nursing)</a:t>
            </a:r>
            <a:endParaRPr lang="en-US" dirty="0" smtClean="0"/>
          </a:p>
          <a:p>
            <a:pPr lvl="2"/>
            <a:r>
              <a:rPr lang="en-US" dirty="0" smtClean="0"/>
              <a:t>Attendance at NAEYC </a:t>
            </a:r>
            <a:r>
              <a:rPr lang="en-US" dirty="0" smtClean="0"/>
              <a:t>Conference (Early Childhood Education)</a:t>
            </a:r>
            <a:endParaRPr lang="en-US" dirty="0" smtClean="0"/>
          </a:p>
          <a:p>
            <a:pPr lvl="2"/>
            <a:r>
              <a:rPr lang="en-US" dirty="0" smtClean="0"/>
              <a:t>NC3 </a:t>
            </a:r>
            <a:r>
              <a:rPr lang="en-US" dirty="0" smtClean="0"/>
              <a:t>Training (Automotive Systems Technology)</a:t>
            </a:r>
          </a:p>
          <a:p>
            <a:pPr lvl="2"/>
            <a:r>
              <a:rPr lang="en-US" dirty="0" smtClean="0"/>
              <a:t>Faculty Advising—Appreciative Advising Certification (All CTE)</a:t>
            </a:r>
            <a:endParaRPr lang="en-US" dirty="0" smtClean="0"/>
          </a:p>
          <a:p>
            <a:pPr lvl="2"/>
            <a:r>
              <a:rPr lang="en-US" dirty="0" smtClean="0"/>
              <a:t>Workshop on Engaging and Effective Teaching </a:t>
            </a:r>
            <a:r>
              <a:rPr lang="en-US" dirty="0" smtClean="0"/>
              <a:t>Strategies (All CTE)</a:t>
            </a:r>
            <a:endParaRPr lang="en-US" dirty="0" smtClean="0"/>
          </a:p>
          <a:p>
            <a:pPr lvl="2"/>
            <a:endParaRPr lang="en-US" dirty="0" smtClean="0"/>
          </a:p>
          <a:p>
            <a:pPr lvl="2"/>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rot="20849605">
            <a:off x="246329" y="3864060"/>
            <a:ext cx="1669783" cy="1618571"/>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167959">
            <a:off x="9533967" y="3609638"/>
            <a:ext cx="2267174" cy="1511449"/>
          </a:xfrm>
          <a:prstGeom prst="rect">
            <a:avLst/>
          </a:prstGeom>
        </p:spPr>
      </p:pic>
    </p:spTree>
    <p:extLst>
      <p:ext uri="{BB962C8B-B14F-4D97-AF65-F5344CB8AC3E}">
        <p14:creationId xmlns:p14="http://schemas.microsoft.com/office/powerpoint/2010/main" val="78935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1822"/>
            <a:ext cx="10515600" cy="5725142"/>
          </a:xfrm>
        </p:spPr>
        <p:txBody>
          <a:bodyPr/>
          <a:lstStyle/>
          <a:p>
            <a:r>
              <a:rPr lang="en-US" dirty="0"/>
              <a:t>Perkins Funds allowed us to purchase updated industry standard equipment which will provide the ability for our students to acquire the skills needed in today’s workforce</a:t>
            </a:r>
            <a:r>
              <a:rPr lang="en-US" dirty="0" smtClean="0"/>
              <a:t>.</a:t>
            </a:r>
          </a:p>
          <a:p>
            <a:pPr lvl="1"/>
            <a:r>
              <a:rPr lang="en-US" dirty="0" smtClean="0"/>
              <a:t>Equipment Include</a:t>
            </a:r>
            <a:r>
              <a:rPr lang="en-US" dirty="0"/>
              <a:t>:</a:t>
            </a:r>
          </a:p>
          <a:p>
            <a:pPr lvl="2"/>
            <a:r>
              <a:rPr lang="en-US" dirty="0" smtClean="0"/>
              <a:t>Simulation Manikin</a:t>
            </a:r>
          </a:p>
          <a:p>
            <a:pPr lvl="2"/>
            <a:r>
              <a:rPr lang="en-US" dirty="0" smtClean="0"/>
              <a:t>Plasma Table</a:t>
            </a:r>
          </a:p>
          <a:p>
            <a:pPr lvl="2"/>
            <a:r>
              <a:rPr lang="en-US" dirty="0" smtClean="0"/>
              <a:t>Laser Marking Machine</a:t>
            </a:r>
          </a:p>
          <a:p>
            <a:pPr lvl="2"/>
            <a:r>
              <a:rPr lang="en-US" dirty="0" smtClean="0"/>
              <a:t>Guardian Standard 9 Wig Dryer</a:t>
            </a:r>
          </a:p>
          <a:p>
            <a:pPr lvl="2"/>
            <a:r>
              <a:rPr lang="en-US" dirty="0" smtClean="0"/>
              <a:t>Welders</a:t>
            </a:r>
          </a:p>
          <a:p>
            <a:pPr lvl="2"/>
            <a:r>
              <a:rPr lang="en-US" dirty="0" smtClean="0"/>
              <a:t>Gopher Tortoise Burrow Camera System</a:t>
            </a:r>
          </a:p>
          <a:p>
            <a:pPr lvl="2"/>
            <a:r>
              <a:rPr lang="en-US" dirty="0" smtClean="0"/>
              <a:t>Drones</a:t>
            </a:r>
          </a:p>
          <a:p>
            <a:pPr lvl="2"/>
            <a:r>
              <a:rPr lang="en-US" dirty="0" smtClean="0"/>
              <a:t>Overhead Projects</a:t>
            </a:r>
          </a:p>
          <a:p>
            <a:pPr lvl="1"/>
            <a:r>
              <a:rPr lang="en-US" dirty="0"/>
              <a:t>Equipment </a:t>
            </a:r>
            <a:r>
              <a:rPr lang="en-US" dirty="0" smtClean="0"/>
              <a:t>Include (Purchases through Reserve Funds):</a:t>
            </a:r>
          </a:p>
          <a:p>
            <a:pPr lvl="2"/>
            <a:r>
              <a:rPr lang="en-US" dirty="0" smtClean="0"/>
              <a:t>GPS Units</a:t>
            </a:r>
          </a:p>
          <a:p>
            <a:pPr lvl="2"/>
            <a:r>
              <a:rPr lang="en-US" dirty="0" smtClean="0"/>
              <a:t>Laptops and Carts</a:t>
            </a:r>
            <a:endParaRPr lang="en-US" dirty="0"/>
          </a:p>
          <a:p>
            <a:pPr lvl="2"/>
            <a:endParaRPr lang="en-US" dirty="0"/>
          </a:p>
          <a:p>
            <a:endParaRPr lang="en-US" dirty="0"/>
          </a:p>
          <a:p>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496391">
            <a:off x="10035668" y="4246931"/>
            <a:ext cx="1030075" cy="1544359"/>
          </a:xfrm>
          <a:prstGeom prst="rect">
            <a:avLst/>
          </a:prstGeom>
        </p:spPr>
      </p:pic>
      <p:pic>
        <p:nvPicPr>
          <p:cNvPr id="5" name="Picture 4" descr="Image result for gopher tortoise burrow camera"/>
          <p:cNvPicPr/>
          <p:nvPr/>
        </p:nvPicPr>
        <p:blipFill rotWithShape="1">
          <a:blip r:embed="rId3">
            <a:extLst>
              <a:ext uri="{28A0092B-C50C-407E-A947-70E740481C1C}">
                <a14:useLocalDpi xmlns:a14="http://schemas.microsoft.com/office/drawing/2010/main" val="0"/>
              </a:ext>
            </a:extLst>
          </a:blip>
          <a:srcRect l="56893" t="14467" r="11026"/>
          <a:stretch/>
        </p:blipFill>
        <p:spPr bwMode="auto">
          <a:xfrm rot="1044603">
            <a:off x="9458994" y="2458946"/>
            <a:ext cx="1439391" cy="1710894"/>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82583">
            <a:off x="215142" y="2693462"/>
            <a:ext cx="1409604" cy="140960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03388">
            <a:off x="6039002" y="1979892"/>
            <a:ext cx="1778599" cy="1333949"/>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1032" t="20000" r="3627" b="8636"/>
          <a:stretch/>
        </p:blipFill>
        <p:spPr>
          <a:xfrm rot="4687356">
            <a:off x="7305301" y="3072824"/>
            <a:ext cx="1777756" cy="126293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35574">
            <a:off x="188472" y="5018715"/>
            <a:ext cx="1490724" cy="1469728"/>
          </a:xfrm>
          <a:prstGeom prst="rect">
            <a:avLst/>
          </a:prstGeom>
        </p:spPr>
      </p:pic>
    </p:spTree>
    <p:extLst>
      <p:ext uri="{BB962C8B-B14F-4D97-AF65-F5344CB8AC3E}">
        <p14:creationId xmlns:p14="http://schemas.microsoft.com/office/powerpoint/2010/main" val="391886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952068" y="566021"/>
            <a:ext cx="9296113" cy="1469965"/>
          </a:xfrm>
        </p:spPr>
        <p:txBody>
          <a:bodyPr anchor="ctr">
            <a:normAutofit/>
          </a:bodyPr>
          <a:lstStyle/>
          <a:p>
            <a:r>
              <a:rPr lang="en-US" dirty="0" smtClean="0">
                <a:latin typeface="Franklin Gothic Book" panose="020B0503020102020204" pitchFamily="34" charset="0"/>
                <a:cs typeface="Segoe UI" panose="020B0502040204020203" pitchFamily="34" charset="0"/>
              </a:rPr>
              <a:t>Comprehensive Local Needs Assessment (CLNA)</a:t>
            </a:r>
            <a:endParaRPr lang="en-US" dirty="0">
              <a:latin typeface="Franklin Gothic Book" panose="020B050302010202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1EFD88C-EC41-4850-9D1D-676D6AEE0358}"/>
              </a:ext>
            </a:extLst>
          </p:cNvPr>
          <p:cNvSpPr>
            <a:spLocks noGrp="1"/>
          </p:cNvSpPr>
          <p:nvPr>
            <p:ph idx="1"/>
          </p:nvPr>
        </p:nvSpPr>
        <p:spPr>
          <a:xfrm>
            <a:off x="1093299" y="2053391"/>
            <a:ext cx="5406902" cy="4648623"/>
          </a:xfrm>
        </p:spPr>
        <p:txBody>
          <a:bodyPr vert="horz" lIns="91440" tIns="45720" rIns="91440" bIns="45720" rtlCol="0" anchor="t">
            <a:normAutofit lnSpcReduction="10000"/>
          </a:bodyPr>
          <a:lstStyle/>
          <a:p>
            <a:r>
              <a:rPr lang="en-US" sz="2000" b="1" dirty="0" smtClean="0">
                <a:cs typeface="Segoe UI" panose="020B0502040204020203" pitchFamily="34" charset="0"/>
              </a:rPr>
              <a:t>Health Technology</a:t>
            </a:r>
            <a:r>
              <a:rPr lang="en-US" sz="2000" dirty="0" smtClean="0">
                <a:cs typeface="Segoe UI" panose="020B0502040204020203" pitchFamily="34" charset="0"/>
              </a:rPr>
              <a:t>-Medical Assisting, Medical Office Administration, an Nursing</a:t>
            </a:r>
            <a:endParaRPr lang="en-US" sz="2000" dirty="0" smtClean="0">
              <a:cs typeface="Segoe UI" panose="020B0502040204020203" pitchFamily="34" charset="0"/>
            </a:endParaRPr>
          </a:p>
          <a:p>
            <a:pPr lvl="1"/>
            <a:r>
              <a:rPr lang="en-US" sz="1600" dirty="0" smtClean="0">
                <a:cs typeface="Segoe UI" panose="020B0502040204020203" pitchFamily="34" charset="0"/>
              </a:rPr>
              <a:t>We are focusing on these based on the high wage/high demand of </a:t>
            </a:r>
            <a:r>
              <a:rPr lang="en-US" sz="1600" dirty="0" smtClean="0">
                <a:cs typeface="Segoe UI" panose="020B0502040204020203" pitchFamily="34" charset="0"/>
              </a:rPr>
              <a:t>jobs </a:t>
            </a:r>
            <a:r>
              <a:rPr lang="en-US" sz="1600" dirty="0" smtClean="0">
                <a:cs typeface="Segoe UI" panose="020B0502040204020203" pitchFamily="34" charset="0"/>
              </a:rPr>
              <a:t>in our local community.  This field has a major employer in the </a:t>
            </a:r>
            <a:r>
              <a:rPr lang="en-US" sz="1600" dirty="0" smtClean="0">
                <a:cs typeface="Segoe UI" panose="020B0502040204020203" pitchFamily="34" charset="0"/>
              </a:rPr>
              <a:t>Haywood County.</a:t>
            </a:r>
            <a:endParaRPr lang="en-US" sz="1600" dirty="0" smtClean="0">
              <a:cs typeface="Segoe UI" panose="020B0502040204020203" pitchFamily="34" charset="0"/>
            </a:endParaRPr>
          </a:p>
          <a:p>
            <a:r>
              <a:rPr lang="en-US" sz="2000" b="1" dirty="0" smtClean="0">
                <a:cs typeface="Segoe UI" panose="020B0502040204020203" pitchFamily="34" charset="0"/>
              </a:rPr>
              <a:t>Construction Technology, Industrial Technology, and Transportation Technology</a:t>
            </a:r>
            <a:r>
              <a:rPr lang="en-US" sz="2000" dirty="0" smtClean="0">
                <a:cs typeface="Segoe UI" panose="020B0502040204020203" pitchFamily="34" charset="0"/>
              </a:rPr>
              <a:t>-Automotive Systems Technology, Collision Repair &amp; Refinishing Technology, Computer-Integrated Machining Technology, Electrical Technology, Electronics Engineering Technology, Industrial Systems Technology, and Welding Technology. </a:t>
            </a:r>
            <a:endParaRPr lang="en-US" sz="2000" dirty="0" smtClean="0">
              <a:cs typeface="Segoe UI" panose="020B0502040204020203" pitchFamily="34" charset="0"/>
            </a:endParaRPr>
          </a:p>
          <a:p>
            <a:pPr lvl="1"/>
            <a:r>
              <a:rPr lang="en-US" sz="1600" dirty="0" smtClean="0">
                <a:cs typeface="Segoe UI" panose="020B0502040204020203" pitchFamily="34" charset="0"/>
              </a:rPr>
              <a:t>These </a:t>
            </a:r>
            <a:r>
              <a:rPr lang="en-US" sz="1600" dirty="0" smtClean="0">
                <a:cs typeface="Segoe UI" panose="020B0502040204020203" pitchFamily="34" charset="0"/>
              </a:rPr>
              <a:t>programs have a wide variety of employers in our serve area which would benefit from highly trained individuals who have been utilizing updated industry standard machinery to acquire the skills needed in today’s workplace.</a:t>
            </a:r>
            <a:endParaRPr lang="en-US" sz="1600" dirty="0">
              <a:cs typeface="Segoe UI" panose="020B0502040204020203" pitchFamily="34" charset="0"/>
            </a:endParaRPr>
          </a:p>
          <a:p>
            <a:pPr marL="457200" lvl="1" indent="0">
              <a:buNone/>
            </a:pPr>
            <a:endParaRPr lang="en-US" sz="1600" dirty="0" smtClean="0">
              <a:latin typeface="Segoe UI" panose="020B0502040204020203" pitchFamily="34" charset="0"/>
              <a:cs typeface="Segoe UI" panose="020B0502040204020203" pitchFamily="34" charset="0"/>
            </a:endParaRPr>
          </a:p>
          <a:p>
            <a:pPr marL="0" indent="0">
              <a:buNone/>
            </a:pPr>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p:pic>
        <p:nvPicPr>
          <p:cNvPr id="8" name="Graphic 7">
            <a:extLst>
              <a:ext uri="{FF2B5EF4-FFF2-40B4-BE49-F238E27FC236}">
                <a16:creationId xmlns:a16="http://schemas.microsoft.com/office/drawing/2014/main" id="{984A409A-26BF-476C-858A-CFA0EBFAB6F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9707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Book" panose="020B0503020102020204" pitchFamily="34" charset="0"/>
                <a:cs typeface="Segoe UI" panose="020B0502040204020203" pitchFamily="34" charset="0"/>
              </a:rPr>
              <a:t>Comprehensive Local Needs Assessment (CLNA</a:t>
            </a:r>
            <a:r>
              <a:rPr lang="en-US" dirty="0" smtClean="0">
                <a:latin typeface="Franklin Gothic Book" panose="020B0503020102020204" pitchFamily="34" charset="0"/>
                <a:cs typeface="Segoe UI" panose="020B0502040204020203" pitchFamily="34" charset="0"/>
              </a:rPr>
              <a:t>)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Worked with our Deans to determine the best focus to take for next years applicant based on need of our service area.</a:t>
            </a:r>
          </a:p>
          <a:p>
            <a:r>
              <a:rPr lang="en-US" dirty="0" smtClean="0"/>
              <a:t>Discussed the Perkins V process with our Deans.</a:t>
            </a:r>
          </a:p>
          <a:p>
            <a:r>
              <a:rPr lang="en-US" dirty="0" smtClean="0"/>
              <a:t>Worked with the departments who will be focused</a:t>
            </a:r>
          </a:p>
          <a:p>
            <a:pPr lvl="1"/>
            <a:r>
              <a:rPr lang="en-US" dirty="0" smtClean="0"/>
              <a:t>Utilized Program Reviews for data elements which were provided by our Institutional Excellence and Research Office</a:t>
            </a:r>
            <a:r>
              <a:rPr lang="en-US" dirty="0" smtClean="0"/>
              <a:t>.  </a:t>
            </a:r>
            <a:r>
              <a:rPr lang="en-US" dirty="0" smtClean="0"/>
              <a:t>Data elements pulled from EMSI.</a:t>
            </a:r>
            <a:endParaRPr lang="en-US" dirty="0" smtClean="0"/>
          </a:p>
          <a:p>
            <a:pPr lvl="1"/>
            <a:r>
              <a:rPr lang="en-US" dirty="0" smtClean="0"/>
              <a:t>Reviewed assessments needs of the programs with the Deans, Program Managers, and Faculty.</a:t>
            </a:r>
          </a:p>
          <a:p>
            <a:pPr lvl="1"/>
            <a:r>
              <a:rPr lang="en-US" dirty="0" smtClean="0"/>
              <a:t> Focused on the goals of the programs determine gaps and needs.</a:t>
            </a:r>
          </a:p>
          <a:p>
            <a:pPr lvl="1"/>
            <a:r>
              <a:rPr lang="en-US" dirty="0" smtClean="0"/>
              <a:t> Advisory Committee feedback is included in the Program Reviews.</a:t>
            </a:r>
            <a:endParaRPr lang="en-US" dirty="0"/>
          </a:p>
        </p:txBody>
      </p:sp>
    </p:spTree>
    <p:extLst>
      <p:ext uri="{BB962C8B-B14F-4D97-AF65-F5344CB8AC3E}">
        <p14:creationId xmlns:p14="http://schemas.microsoft.com/office/powerpoint/2010/main" val="393250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r="3876" b="30291"/>
          <a:stretch/>
        </p:blipFill>
        <p:spPr>
          <a:xfrm>
            <a:off x="7841428" y="1112203"/>
            <a:ext cx="4518212" cy="4240237"/>
          </a:xfrm>
          <a:prstGeom prst="rect">
            <a:avLst/>
          </a:prstGeom>
        </p:spPr>
      </p:pic>
      <p:sp>
        <p:nvSpPr>
          <p:cNvPr id="2" name="Title 1"/>
          <p:cNvSpPr>
            <a:spLocks noGrp="1"/>
          </p:cNvSpPr>
          <p:nvPr>
            <p:ph type="title"/>
          </p:nvPr>
        </p:nvSpPr>
        <p:spPr>
          <a:xfrm>
            <a:off x="838200" y="229412"/>
            <a:ext cx="10515600" cy="1325563"/>
          </a:xfrm>
        </p:spPr>
        <p:txBody>
          <a:bodyPr/>
          <a:lstStyle/>
          <a:p>
            <a:r>
              <a:rPr lang="en-US" dirty="0" smtClean="0">
                <a:latin typeface="Franklin Gothic Book" panose="020B0503020102020204" pitchFamily="34" charset="0"/>
                <a:cs typeface="Segoe UI" panose="020B0502040204020203" pitchFamily="34" charset="0"/>
              </a:rPr>
              <a:t>Promising Practice</a:t>
            </a:r>
            <a:endParaRPr lang="en-US" dirty="0"/>
          </a:p>
        </p:txBody>
      </p:sp>
      <p:sp>
        <p:nvSpPr>
          <p:cNvPr id="3" name="Content Placeholder 2"/>
          <p:cNvSpPr>
            <a:spLocks noGrp="1"/>
          </p:cNvSpPr>
          <p:nvPr>
            <p:ph idx="1"/>
          </p:nvPr>
        </p:nvSpPr>
        <p:spPr>
          <a:xfrm>
            <a:off x="-634701" y="1376260"/>
            <a:ext cx="9262334" cy="5573675"/>
          </a:xfrm>
        </p:spPr>
        <p:txBody>
          <a:bodyPr>
            <a:normAutofit fontScale="47500" lnSpcReduction="20000"/>
          </a:bodyPr>
          <a:lstStyle/>
          <a:p>
            <a:pPr lvl="2">
              <a:lnSpc>
                <a:spcPct val="110000"/>
              </a:lnSpc>
            </a:pPr>
            <a:r>
              <a:rPr lang="en-US" sz="3200" dirty="0"/>
              <a:t>Our Navigating College provides clarity and direction during the college experience so that each student can define and map their own way to success. The goal of Navigating College is to increase student success (defined as individual goal attainment and completion of credentials) through excellence in advising.</a:t>
            </a:r>
          </a:p>
          <a:p>
            <a:pPr lvl="2">
              <a:lnSpc>
                <a:spcPct val="110000"/>
              </a:lnSpc>
            </a:pPr>
            <a:r>
              <a:rPr lang="en-US" sz="3200" dirty="0"/>
              <a:t>This will be achieved via a three-pronged approach: Compass, QUEST, and The Summit Center.  Compass is an online rapid e-learning tutorial that offers insight to prospective and current students regarding how to navigate the processes, terminology, and programs at HCC to achieve their personal educational goals.</a:t>
            </a:r>
          </a:p>
          <a:p>
            <a:pPr lvl="2">
              <a:lnSpc>
                <a:spcPct val="110000"/>
              </a:lnSpc>
            </a:pPr>
            <a:r>
              <a:rPr lang="en-US" sz="3200" dirty="0"/>
              <a:t>QUEST (Question, Understand, and Engage Students for Timely graduation) is an interactive training module for Faculty Advisors and Success Coaches. Through this training, faculty help students maintain academic progress, make adjustments when needed, and incorporate faculty expertise.</a:t>
            </a:r>
          </a:p>
          <a:p>
            <a:pPr lvl="2">
              <a:lnSpc>
                <a:spcPct val="110000"/>
              </a:lnSpc>
            </a:pPr>
            <a:r>
              <a:rPr lang="en-US" sz="3200" dirty="0"/>
              <a:t>The transition to a blended advising model will introduce a team of dedicated advisors called Success Coaches.  These Success Coaches will help students identify goals, paths to those goals, and appropriate programs of study for those goals during the advising process. Once the students are considered “settled and successful” in their program, they will transition to a Faculty Advisor. Success Coaches will focus on advising, early intervention, and retention.</a:t>
            </a:r>
          </a:p>
          <a:p>
            <a:pPr lvl="2">
              <a:lnSpc>
                <a:spcPct val="110000"/>
              </a:lnSpc>
            </a:pPr>
            <a:r>
              <a:rPr lang="en-US" sz="3200" dirty="0"/>
              <a:t>The Success Coaches and Faculty Advisors went </a:t>
            </a:r>
            <a:r>
              <a:rPr lang="en-US" sz="3200" dirty="0"/>
              <a:t>through an intensive 6-week online course called Appreciative Advising to develop a constructivist way of thinking that provides a theoretical infrastructure and practical framework for advisors to optimize their interaction with students and colleagues in individual and group settings. Appreciative Advising is the intentional collaborative practice of asking positive, open-ended questions that help student optimize their educational experiences and achieve their dreams, goals, and potentials</a:t>
            </a:r>
            <a:r>
              <a:rPr lang="en-US" sz="3200" dirty="0"/>
              <a:t>..</a:t>
            </a:r>
            <a:endParaRPr lang="en-US" sz="3200" dirty="0"/>
          </a:p>
          <a:p>
            <a:endParaRPr lang="en-US" dirty="0"/>
          </a:p>
        </p:txBody>
      </p:sp>
    </p:spTree>
    <p:extLst>
      <p:ext uri="{BB962C8B-B14F-4D97-AF65-F5344CB8AC3E}">
        <p14:creationId xmlns:p14="http://schemas.microsoft.com/office/powerpoint/2010/main" val="164301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033"/>
            <a:ext cx="10515600" cy="1325563"/>
          </a:xfrm>
        </p:spPr>
        <p:txBody>
          <a:bodyPr/>
          <a:lstStyle/>
          <a:p>
            <a:r>
              <a:rPr lang="en-US" dirty="0" smtClean="0">
                <a:latin typeface="Franklin Gothic Book" panose="020B0503020102020204" pitchFamily="34" charset="0"/>
                <a:cs typeface="Segoe UI" panose="020B0502040204020203" pitchFamily="34" charset="0"/>
              </a:rPr>
              <a:t>Budget Update</a:t>
            </a:r>
            <a:endParaRPr lang="en-US" dirty="0"/>
          </a:p>
        </p:txBody>
      </p:sp>
      <p:sp>
        <p:nvSpPr>
          <p:cNvPr id="3" name="Content Placeholder 2"/>
          <p:cNvSpPr>
            <a:spLocks noGrp="1"/>
          </p:cNvSpPr>
          <p:nvPr>
            <p:ph idx="1"/>
          </p:nvPr>
        </p:nvSpPr>
        <p:spPr/>
        <p:txBody>
          <a:bodyPr/>
          <a:lstStyle/>
          <a:p>
            <a:r>
              <a:rPr lang="en-US" dirty="0" smtClean="0"/>
              <a:t>57% of all allocated funds have been spent.  We have approximately 32% funds that are for equipment on bids.  The remainder are allocated for activities that will be occurring this Spring.</a:t>
            </a:r>
          </a:p>
          <a:p>
            <a:r>
              <a:rPr lang="en-US" dirty="0" smtClean="0"/>
              <a:t>Other items not mentioned previously in presentation:</a:t>
            </a:r>
          </a:p>
          <a:p>
            <a:pPr lvl="1"/>
            <a:r>
              <a:rPr lang="en-US" dirty="0" smtClean="0"/>
              <a:t>Campus Representative at Skills USA</a:t>
            </a:r>
          </a:p>
          <a:p>
            <a:pPr lvl="1"/>
            <a:r>
              <a:rPr lang="en-US" dirty="0" smtClean="0"/>
              <a:t>Career/Job Fair</a:t>
            </a:r>
          </a:p>
          <a:p>
            <a:pPr lvl="1"/>
            <a:r>
              <a:rPr lang="en-US" dirty="0" smtClean="0"/>
              <a:t>Tutoring for ENG/MAT</a:t>
            </a:r>
          </a:p>
          <a:p>
            <a:pPr lvl="1"/>
            <a:r>
              <a:rPr lang="en-US" dirty="0" smtClean="0"/>
              <a:t>Human Skills for Tutoring Lab</a:t>
            </a:r>
          </a:p>
          <a:p>
            <a:pPr lvl="1"/>
            <a:r>
              <a:rPr lang="en-US" dirty="0" smtClean="0"/>
              <a:t>Acrylic Enclosures for 3D Printers</a:t>
            </a:r>
            <a:endParaRPr lang="en-US" dirty="0"/>
          </a:p>
        </p:txBody>
      </p:sp>
    </p:spTree>
    <p:extLst>
      <p:ext uri="{BB962C8B-B14F-4D97-AF65-F5344CB8AC3E}">
        <p14:creationId xmlns:p14="http://schemas.microsoft.com/office/powerpoint/2010/main" val="252770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20041" y="982364"/>
            <a:ext cx="2659472" cy="2659472"/>
          </a:xfrm>
          <a:prstGeom prst="rect">
            <a:avLst/>
          </a:prstGeom>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290143" y="983211"/>
            <a:ext cx="2646677" cy="2646677"/>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256859" y="982364"/>
            <a:ext cx="2648371" cy="2648371"/>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225269" y="1004677"/>
            <a:ext cx="2648372" cy="2648372"/>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smtClean="0">
                <a:solidFill>
                  <a:srgbClr val="FFFFFF"/>
                </a:solidFill>
                <a:latin typeface="Franklin Gothic Book" panose="020B0503020102020204" pitchFamily="34" charset="0"/>
                <a:cs typeface="Segoe UI" panose="020B0502040204020203" pitchFamily="34" charset="0"/>
              </a:rPr>
              <a:t>Thank You</a:t>
            </a:r>
            <a:endParaRPr lang="en-US" sz="5400" dirty="0">
              <a:solidFill>
                <a:srgbClr val="FFFFFF"/>
              </a:solidFill>
              <a:latin typeface="Franklin Gothic Book" panose="020B0503020102020204"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C7D9E6-B0D9-433E-BD46-EB60F64F4DA8}">
  <ds:schemaRefs>
    <ds:schemaRef ds:uri="http://schemas.microsoft.com/office/2006/metadata/properties"/>
    <ds:schemaRef ds:uri="16c05727-aa75-4e4a-9b5f-8a80a1165891"/>
    <ds:schemaRef ds:uri="http://purl.org/dc/elements/1.1/"/>
    <ds:schemaRef ds:uri="71af3243-3dd4-4a8d-8c0d-dd76da1f02a5"/>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A875DA-F9FD-4F83-A049-3B1027B54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1111</Words>
  <Application>Microsoft Office PowerPoint</Application>
  <PresentationFormat>Widescreen</PresentationFormat>
  <Paragraphs>72</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Franklin Gothic Book</vt:lpstr>
      <vt:lpstr>Segoe UI</vt:lpstr>
      <vt:lpstr>Office Theme</vt:lpstr>
      <vt:lpstr>Haywood Community College 2019-2020 Mid-Year Review</vt:lpstr>
      <vt:lpstr>How the Perkins funds made difference to CTE Programs at Haywood Community College</vt:lpstr>
      <vt:lpstr>PowerPoint Presentation</vt:lpstr>
      <vt:lpstr>Comprehensive Local Needs Assessment (CLNA)</vt:lpstr>
      <vt:lpstr>Comprehensive Local Needs Assessment (CLNA) Process</vt:lpstr>
      <vt:lpstr>Promising Practice</vt:lpstr>
      <vt:lpstr>Budget Update</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2020-01-26T21:41:53Z</dcterms:created>
  <dcterms:modified xsi:type="dcterms:W3CDTF">2020-01-27T18:19:37Z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