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1pPr>
    <a:lvl2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2pPr>
    <a:lvl3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3pPr>
    <a:lvl4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4pPr>
    <a:lvl5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5pPr>
    <a:lvl6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6pPr>
    <a:lvl7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7pPr>
    <a:lvl8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8pPr>
    <a:lvl9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Ref idx="maj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Ref idx="maj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Ref idx="maj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EEE7283C-3CF3-47DC-8721-378D4A62B228}"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2E8"/>
          </a:solidFill>
        </a:fill>
      </a:tcStyle>
    </a:wholeTbl>
    <a:band2H>
      <a:tcTxStyle/>
      <a:tcStyle>
        <a:tcBdr/>
        <a:fill>
          <a:solidFill>
            <a:srgbClr val="E6EA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F821DB8-F4EB-4A41-A1BA-3FCAFE7338EE}"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2E7CB"/>
          </a:solidFill>
        </a:fill>
      </a:tcStyle>
    </a:wholeTbl>
    <a:band2H>
      <a:tcTxStyle/>
      <a:tcStyle>
        <a:tcBdr/>
        <a:fill>
          <a:solidFill>
            <a:srgbClr val="F8F4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33BA23B1-9221-436E-865A-0063620EA4FD}"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CDDE"/>
          </a:solidFill>
        </a:fill>
      </a:tcStyle>
    </a:wholeTbl>
    <a:band2H>
      <a:tcTxStyle/>
      <a:tcStyle>
        <a:tcBdr/>
        <a:fill>
          <a:solidFill>
            <a:srgbClr val="EBE8E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2708684C-4D16-4618-839F-0558EEFCDFE6}" styleName="">
    <a:tblBg/>
    <a:wholeTbl>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63"/>
  </p:normalViewPr>
  <p:slideViewPr>
    <p:cSldViewPr snapToGrid="0" snapToObjects="1">
      <p:cViewPr varScale="1">
        <p:scale>
          <a:sx n="79" d="100"/>
          <a:sy n="79" d="100"/>
        </p:scale>
        <p:origin x="1560"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 Droessler" userId="625c3661-9d64-47fa-b83c-4b49393bd161" providerId="ADAL" clId="{2C0397F7-2684-B64D-A429-AFBC8CEA1B7D}"/>
    <pc:docChg chg="modSld">
      <pc:chgData name="Chris Droessler" userId="625c3661-9d64-47fa-b83c-4b49393bd161" providerId="ADAL" clId="{2C0397F7-2684-B64D-A429-AFBC8CEA1B7D}" dt="2019-05-03T15:03:07.284" v="16" actId="20577"/>
      <pc:docMkLst>
        <pc:docMk/>
      </pc:docMkLst>
      <pc:sldChg chg="modSp">
        <pc:chgData name="Chris Droessler" userId="625c3661-9d64-47fa-b83c-4b49393bd161" providerId="ADAL" clId="{2C0397F7-2684-B64D-A429-AFBC8CEA1B7D}" dt="2019-05-03T14:47:10.922" v="0" actId="11"/>
        <pc:sldMkLst>
          <pc:docMk/>
          <pc:sldMk cId="0" sldId="299"/>
        </pc:sldMkLst>
        <pc:spChg chg="mod">
          <ac:chgData name="Chris Droessler" userId="625c3661-9d64-47fa-b83c-4b49393bd161" providerId="ADAL" clId="{2C0397F7-2684-B64D-A429-AFBC8CEA1B7D}" dt="2019-05-03T14:47:10.922" v="0" actId="11"/>
          <ac:spMkLst>
            <pc:docMk/>
            <pc:sldMk cId="0" sldId="299"/>
            <ac:spMk id="691" creationId="{00000000-0000-0000-0000-000000000000}"/>
          </ac:spMkLst>
        </pc:spChg>
      </pc:sldChg>
      <pc:sldChg chg="modSp">
        <pc:chgData name="Chris Droessler" userId="625c3661-9d64-47fa-b83c-4b49393bd161" providerId="ADAL" clId="{2C0397F7-2684-B64D-A429-AFBC8CEA1B7D}" dt="2019-05-03T14:50:47.744" v="3" actId="20577"/>
        <pc:sldMkLst>
          <pc:docMk/>
          <pc:sldMk cId="0" sldId="302"/>
        </pc:sldMkLst>
        <pc:spChg chg="mod">
          <ac:chgData name="Chris Droessler" userId="625c3661-9d64-47fa-b83c-4b49393bd161" providerId="ADAL" clId="{2C0397F7-2684-B64D-A429-AFBC8CEA1B7D}" dt="2019-05-03T14:50:27.258" v="1" actId="20577"/>
          <ac:spMkLst>
            <pc:docMk/>
            <pc:sldMk cId="0" sldId="302"/>
            <ac:spMk id="732" creationId="{00000000-0000-0000-0000-000000000000}"/>
          </ac:spMkLst>
        </pc:spChg>
        <pc:graphicFrameChg chg="modGraphic">
          <ac:chgData name="Chris Droessler" userId="625c3661-9d64-47fa-b83c-4b49393bd161" providerId="ADAL" clId="{2C0397F7-2684-B64D-A429-AFBC8CEA1B7D}" dt="2019-05-03T14:50:47.744" v="3" actId="20577"/>
          <ac:graphicFrameMkLst>
            <pc:docMk/>
            <pc:sldMk cId="0" sldId="302"/>
            <ac:graphicFrameMk id="731" creationId="{00000000-0000-0000-0000-000000000000}"/>
          </ac:graphicFrameMkLst>
        </pc:graphicFrameChg>
      </pc:sldChg>
      <pc:sldChg chg="modSp">
        <pc:chgData name="Chris Droessler" userId="625c3661-9d64-47fa-b83c-4b49393bd161" providerId="ADAL" clId="{2C0397F7-2684-B64D-A429-AFBC8CEA1B7D}" dt="2019-05-03T14:57:37.467" v="5" actId="20577"/>
        <pc:sldMkLst>
          <pc:docMk/>
          <pc:sldMk cId="0" sldId="309"/>
        </pc:sldMkLst>
        <pc:spChg chg="mod">
          <ac:chgData name="Chris Droessler" userId="625c3661-9d64-47fa-b83c-4b49393bd161" providerId="ADAL" clId="{2C0397F7-2684-B64D-A429-AFBC8CEA1B7D}" dt="2019-05-03T14:57:37.467" v="5" actId="20577"/>
          <ac:spMkLst>
            <pc:docMk/>
            <pc:sldMk cId="0" sldId="309"/>
            <ac:spMk id="765" creationId="{00000000-0000-0000-0000-000000000000}"/>
          </ac:spMkLst>
        </pc:spChg>
      </pc:sldChg>
      <pc:sldChg chg="modSp">
        <pc:chgData name="Chris Droessler" userId="625c3661-9d64-47fa-b83c-4b49393bd161" providerId="ADAL" clId="{2C0397F7-2684-B64D-A429-AFBC8CEA1B7D}" dt="2019-05-03T15:00:33.317" v="9" actId="20577"/>
        <pc:sldMkLst>
          <pc:docMk/>
          <pc:sldMk cId="0" sldId="311"/>
        </pc:sldMkLst>
        <pc:spChg chg="mod">
          <ac:chgData name="Chris Droessler" userId="625c3661-9d64-47fa-b83c-4b49393bd161" providerId="ADAL" clId="{2C0397F7-2684-B64D-A429-AFBC8CEA1B7D}" dt="2019-05-03T15:00:33.317" v="9" actId="20577"/>
          <ac:spMkLst>
            <pc:docMk/>
            <pc:sldMk cId="0" sldId="311"/>
            <ac:spMk id="773" creationId="{00000000-0000-0000-0000-000000000000}"/>
          </ac:spMkLst>
        </pc:spChg>
      </pc:sldChg>
      <pc:sldChg chg="modSp">
        <pc:chgData name="Chris Droessler" userId="625c3661-9d64-47fa-b83c-4b49393bd161" providerId="ADAL" clId="{2C0397F7-2684-B64D-A429-AFBC8CEA1B7D}" dt="2019-05-03T15:03:07.284" v="16" actId="20577"/>
        <pc:sldMkLst>
          <pc:docMk/>
          <pc:sldMk cId="0" sldId="312"/>
        </pc:sldMkLst>
        <pc:spChg chg="mod">
          <ac:chgData name="Chris Droessler" userId="625c3661-9d64-47fa-b83c-4b49393bd161" providerId="ADAL" clId="{2C0397F7-2684-B64D-A429-AFBC8CEA1B7D}" dt="2019-05-03T15:03:07.284" v="16" actId="20577"/>
          <ac:spMkLst>
            <pc:docMk/>
            <pc:sldMk cId="0" sldId="312"/>
            <ac:spMk id="777"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1143000" y="685800"/>
            <a:ext cx="4572000" cy="3429000"/>
          </a:xfrm>
          <a:prstGeom prst="rect">
            <a:avLst/>
          </a:prstGeom>
        </p:spPr>
        <p:txBody>
          <a:bodyPr/>
          <a:lstStyle/>
          <a:p>
            <a:endParaRPr/>
          </a:p>
        </p:txBody>
      </p:sp>
      <p:sp>
        <p:nvSpPr>
          <p:cNvPr id="137" name="Shape 13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Shape 142"/>
          <p:cNvSpPr>
            <a:spLocks noGrp="1" noRot="1" noChangeAspect="1"/>
          </p:cNvSpPr>
          <p:nvPr>
            <p:ph type="sldImg"/>
          </p:nvPr>
        </p:nvSpPr>
        <p:spPr>
          <a:prstGeom prst="rect">
            <a:avLst/>
          </a:prstGeom>
        </p:spPr>
        <p:txBody>
          <a:bodyPr/>
          <a:lstStyle/>
          <a:p>
            <a:endParaRPr/>
          </a:p>
        </p:txBody>
      </p:sp>
      <p:sp>
        <p:nvSpPr>
          <p:cNvPr id="143" name="Shape 143"/>
          <p:cNvSpPr>
            <a:spLocks noGrp="1"/>
          </p:cNvSpPr>
          <p:nvPr>
            <p:ph type="body" sz="quarter" idx="1"/>
          </p:nvPr>
        </p:nvSpPr>
        <p:spPr>
          <a:prstGeom prst="rect">
            <a:avLst/>
          </a:prstGeom>
        </p:spPr>
        <p:txBody>
          <a:bodyPr/>
          <a:lstStyle/>
          <a:p>
            <a:pPr>
              <a:lnSpc>
                <a:spcPct val="150000"/>
              </a:lnSpc>
              <a:defRPr sz="2400"/>
            </a:pPr>
            <a:r>
              <a:t>Career Pathways has many different meanings </a:t>
            </a:r>
          </a:p>
          <a:p>
            <a:pPr>
              <a:lnSpc>
                <a:spcPct val="150000"/>
              </a:lnSpc>
              <a:defRPr sz="2400"/>
            </a:pPr>
            <a:r>
              <a:t>	1. CC - Courses students take toward a diploma </a:t>
            </a:r>
          </a:p>
          <a:p>
            <a:pPr>
              <a:lnSpc>
                <a:spcPct val="150000"/>
              </a:lnSpc>
              <a:defRPr sz="2400"/>
            </a:pPr>
            <a:r>
              <a:t>	2. HS - CCP - Courses students take in a sequence leading to a certificate, diploma </a:t>
            </a:r>
          </a:p>
          <a:p>
            <a:pPr>
              <a:lnSpc>
                <a:spcPct val="150000"/>
              </a:lnSpc>
              <a:defRPr sz="2400"/>
            </a:pPr>
            <a:r>
              <a:t>	3. Basic Skills - Courses including basic reading and math, coupled with Technical Classes </a:t>
            </a:r>
          </a:p>
          <a:p>
            <a:pPr>
              <a:lnSpc>
                <a:spcPct val="150000"/>
              </a:lnSpc>
              <a:defRPr sz="2400"/>
            </a:pPr>
            <a:r>
              <a:t>	4. Strategy in an apprenticeship program leading to full certification as Journeyman </a:t>
            </a:r>
          </a:p>
          <a:p>
            <a:pPr>
              <a:lnSpc>
                <a:spcPct val="150000"/>
              </a:lnSpc>
              <a:defRPr sz="2400"/>
            </a:pPr>
            <a:r>
              <a:t>	5. Series of jobs, life experiences, leading to current employment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a:spLocks noGrp="1" noRot="1" noChangeAspect="1"/>
          </p:cNvSpPr>
          <p:nvPr>
            <p:ph type="sldImg"/>
          </p:nvPr>
        </p:nvSpPr>
        <p:spPr>
          <a:prstGeom prst="rect">
            <a:avLst/>
          </a:prstGeom>
        </p:spPr>
        <p:txBody>
          <a:bodyPr/>
          <a:lstStyle/>
          <a:p>
            <a:endParaRPr/>
          </a:p>
        </p:txBody>
      </p:sp>
      <p:sp>
        <p:nvSpPr>
          <p:cNvPr id="212" name="Shape 212"/>
          <p:cNvSpPr>
            <a:spLocks noGrp="1"/>
          </p:cNvSpPr>
          <p:nvPr>
            <p:ph type="body" sz="quarter" idx="1"/>
          </p:nvPr>
        </p:nvSpPr>
        <p:spPr>
          <a:prstGeom prst="rect">
            <a:avLst/>
          </a:prstGeom>
        </p:spPr>
        <p:txBody>
          <a:bodyPr/>
          <a:lstStyle/>
          <a:p>
            <a:pPr defTabSz="914400">
              <a:lnSpc>
                <a:spcPct val="100000"/>
              </a:lnSpc>
              <a:defRPr>
                <a:latin typeface="Calibri"/>
                <a:ea typeface="Calibri"/>
                <a:cs typeface="Calibri"/>
                <a:sym typeface="Calibri"/>
              </a:defRPr>
            </a:pPr>
            <a:r>
              <a:t>The 2nd element : “Earn and Learn” identifies strategies we put together so that  individuals receive training that is outside the classroom and in the work-place.</a:t>
            </a:r>
          </a:p>
          <a:p>
            <a:pPr defTabSz="914400">
              <a:lnSpc>
                <a:spcPct val="100000"/>
              </a:lnSpc>
              <a:defRPr>
                <a:latin typeface="Calibri"/>
                <a:ea typeface="Calibri"/>
                <a:cs typeface="Calibri"/>
                <a:sym typeface="Calibri"/>
              </a:defRPr>
            </a:pPr>
            <a:endParaRPr/>
          </a:p>
          <a:p>
            <a:pPr defTabSz="914400">
              <a:lnSpc>
                <a:spcPct val="100000"/>
              </a:lnSpc>
              <a:defRPr>
                <a:latin typeface="Calibri"/>
                <a:ea typeface="Calibri"/>
                <a:cs typeface="Calibri"/>
                <a:sym typeface="Calibri"/>
              </a:defRPr>
            </a:pPr>
            <a:r>
              <a:t>Earning a living wage is key to a well developed training program in career pathways.  </a:t>
            </a:r>
          </a:p>
          <a:p>
            <a:pPr defTabSz="914400">
              <a:lnSpc>
                <a:spcPct val="100000"/>
              </a:lnSpc>
              <a:defRPr>
                <a:latin typeface="Calibri"/>
                <a:ea typeface="Calibri"/>
                <a:cs typeface="Calibri"/>
                <a:sym typeface="Calibri"/>
              </a:defRPr>
            </a:pPr>
            <a:endParaRPr/>
          </a:p>
          <a:p>
            <a:pPr defTabSz="914400">
              <a:lnSpc>
                <a:spcPct val="100000"/>
              </a:lnSpc>
              <a:defRPr>
                <a:latin typeface="Calibri"/>
                <a:ea typeface="Calibri"/>
                <a:cs typeface="Calibri"/>
                <a:sym typeface="Calibri"/>
              </a:defRPr>
            </a:pPr>
            <a:r>
              <a:t>Some examples include paid internships, pre-apprenticeships, Registered Apprenticeships (RA), and on-the-job training (OJT).</a:t>
            </a:r>
          </a:p>
          <a:p>
            <a:pPr defTabSz="914400">
              <a:lnSpc>
                <a:spcPct val="100000"/>
              </a:lnSpc>
              <a:defRPr>
                <a:latin typeface="Calibri"/>
                <a:ea typeface="Calibri"/>
                <a:cs typeface="Calibri"/>
                <a:sym typeface="Calibri"/>
              </a:defRPr>
            </a:pPr>
            <a:endParaRPr/>
          </a:p>
          <a:p>
            <a:pPr defTabSz="914400">
              <a:lnSpc>
                <a:spcPct val="100000"/>
              </a:lnSpc>
              <a:defRPr>
                <a:latin typeface="Calibri"/>
                <a:ea typeface="Calibri"/>
                <a:cs typeface="Calibri"/>
                <a:sym typeface="Calibri"/>
              </a:defRPr>
            </a:pPr>
            <a:r>
              <a:t>In this second element  work-based learning opportunities with employers—including on-the- job training, internships, and pre-</a:t>
            </a:r>
          </a:p>
          <a:p>
            <a:pPr defTabSz="914400">
              <a:lnSpc>
                <a:spcPct val="100000"/>
              </a:lnSpc>
              <a:defRPr>
                <a:latin typeface="Calibri"/>
                <a:ea typeface="Calibri"/>
                <a:cs typeface="Calibri"/>
                <a:sym typeface="Calibri"/>
              </a:defRPr>
            </a:pPr>
            <a:r>
              <a:t>apprenticeships and Registered Apprenticeship are part of the training paths leading to employment.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hape 218"/>
          <p:cNvSpPr>
            <a:spLocks noGrp="1" noRot="1" noChangeAspect="1"/>
          </p:cNvSpPr>
          <p:nvPr>
            <p:ph type="sldImg"/>
          </p:nvPr>
        </p:nvSpPr>
        <p:spPr>
          <a:prstGeom prst="rect">
            <a:avLst/>
          </a:prstGeom>
        </p:spPr>
        <p:txBody>
          <a:bodyPr/>
          <a:lstStyle/>
          <a:p>
            <a:endParaRPr/>
          </a:p>
        </p:txBody>
      </p:sp>
      <p:sp>
        <p:nvSpPr>
          <p:cNvPr id="219" name="Shape 219"/>
          <p:cNvSpPr>
            <a:spLocks noGrp="1"/>
          </p:cNvSpPr>
          <p:nvPr>
            <p:ph type="body" sz="quarter" idx="1"/>
          </p:nvPr>
        </p:nvSpPr>
        <p:spPr>
          <a:prstGeom prst="rect">
            <a:avLst/>
          </a:prstGeom>
        </p:spPr>
        <p:txBody>
          <a:bodyPr/>
          <a:lstStyle/>
          <a:p>
            <a:pPr defTabSz="914400">
              <a:lnSpc>
                <a:spcPct val="150000"/>
              </a:lnSpc>
              <a:defRPr sz="2300">
                <a:latin typeface="Calibri"/>
                <a:ea typeface="Calibri"/>
                <a:cs typeface="Calibri"/>
                <a:sym typeface="Calibri"/>
              </a:defRPr>
            </a:pPr>
            <a:r>
              <a:t>The third element of a job driven training program asks that employment and training programs use data to drive accountability and  inform employer engagement strategies. </a:t>
            </a:r>
          </a:p>
          <a:p>
            <a:pPr defTabSz="914400">
              <a:lnSpc>
                <a:spcPct val="150000"/>
              </a:lnSpc>
              <a:defRPr sz="2300">
                <a:latin typeface="Calibri"/>
                <a:ea typeface="Calibri"/>
                <a:cs typeface="Calibri"/>
                <a:sym typeface="Calibri"/>
              </a:defRPr>
            </a:pPr>
            <a:endParaRPr/>
          </a:p>
          <a:p>
            <a:pPr defTabSz="914400">
              <a:lnSpc>
                <a:spcPct val="150000"/>
              </a:lnSpc>
              <a:defRPr sz="2300">
                <a:latin typeface="Calibri"/>
                <a:ea typeface="Calibri"/>
                <a:cs typeface="Calibri"/>
                <a:sym typeface="Calibri"/>
              </a:defRPr>
            </a:pPr>
            <a:r>
              <a:t>Comprehensive and accessible labor market data can facilitate two important processes: </a:t>
            </a:r>
          </a:p>
          <a:p>
            <a:pPr defTabSz="914400">
              <a:lnSpc>
                <a:spcPct val="150000"/>
              </a:lnSpc>
              <a:defRPr sz="2300">
                <a:latin typeface="Calibri"/>
                <a:ea typeface="Calibri"/>
                <a:cs typeface="Calibri"/>
                <a:sym typeface="Calibri"/>
              </a:defRPr>
            </a:pPr>
            <a:r>
              <a:t>this data can </a:t>
            </a:r>
            <a:r>
              <a:rPr b="1"/>
              <a:t>drive your employer outreach</a:t>
            </a:r>
            <a:r>
              <a:t>, and it </a:t>
            </a:r>
            <a:r>
              <a:rPr b="1"/>
              <a:t>can inform consumers on real opportunities</a:t>
            </a:r>
            <a:r>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Shape 225"/>
          <p:cNvSpPr>
            <a:spLocks noGrp="1" noRot="1" noChangeAspect="1"/>
          </p:cNvSpPr>
          <p:nvPr>
            <p:ph type="sldImg"/>
          </p:nvPr>
        </p:nvSpPr>
        <p:spPr>
          <a:prstGeom prst="rect">
            <a:avLst/>
          </a:prstGeom>
        </p:spPr>
        <p:txBody>
          <a:bodyPr/>
          <a:lstStyle/>
          <a:p>
            <a:endParaRPr/>
          </a:p>
        </p:txBody>
      </p:sp>
      <p:sp>
        <p:nvSpPr>
          <p:cNvPr id="226" name="Shape 226"/>
          <p:cNvSpPr>
            <a:spLocks noGrp="1"/>
          </p:cNvSpPr>
          <p:nvPr>
            <p:ph type="body" sz="quarter" idx="1"/>
          </p:nvPr>
        </p:nvSpPr>
        <p:spPr>
          <a:prstGeom prst="rect">
            <a:avLst/>
          </a:prstGeom>
        </p:spPr>
        <p:txBody>
          <a:bodyPr/>
          <a:lstStyle/>
          <a:p>
            <a:pPr defTabSz="914400">
              <a:lnSpc>
                <a:spcPct val="150000"/>
              </a:lnSpc>
              <a:defRPr>
                <a:latin typeface="Calibri"/>
                <a:ea typeface="Calibri"/>
                <a:cs typeface="Calibri"/>
                <a:sym typeface="Calibri"/>
              </a:defRPr>
            </a:pPr>
            <a:r>
              <a:t>The 4th element of job-driven career pathway training states that </a:t>
            </a:r>
          </a:p>
          <a:p>
            <a:pPr defTabSz="914400">
              <a:lnSpc>
                <a:spcPct val="150000"/>
              </a:lnSpc>
              <a:defRPr>
                <a:latin typeface="Calibri"/>
                <a:ea typeface="Calibri"/>
                <a:cs typeface="Calibri"/>
                <a:sym typeface="Calibri"/>
              </a:defRPr>
            </a:pPr>
            <a:r>
              <a:t>programs should measure and evaluate the employment outcomes of participants </a:t>
            </a:r>
          </a:p>
          <a:p>
            <a:pPr defTabSz="914400">
              <a:lnSpc>
                <a:spcPct val="150000"/>
              </a:lnSpc>
              <a:defRPr u="sng">
                <a:latin typeface="Calibri"/>
                <a:ea typeface="Calibri"/>
                <a:cs typeface="Calibri"/>
                <a:sym typeface="Calibri"/>
              </a:defRPr>
            </a:pPr>
            <a:r>
              <a:t>to assess the quality of training programs</a:t>
            </a:r>
            <a:r>
              <a:rPr u="none"/>
              <a:t>.</a:t>
            </a:r>
          </a:p>
          <a:p>
            <a:pPr defTabSz="914400">
              <a:lnSpc>
                <a:spcPct val="150000"/>
              </a:lnSpc>
              <a:defRPr>
                <a:latin typeface="Calibri"/>
                <a:ea typeface="Calibri"/>
                <a:cs typeface="Calibri"/>
                <a:sym typeface="Calibri"/>
              </a:defRPr>
            </a:pPr>
            <a:endParaRPr u="none"/>
          </a:p>
          <a:p>
            <a:pPr defTabSz="914400">
              <a:lnSpc>
                <a:spcPct val="150000"/>
              </a:lnSpc>
              <a:defRPr>
                <a:latin typeface="Calibri"/>
                <a:ea typeface="Calibri"/>
                <a:cs typeface="Calibri"/>
                <a:sym typeface="Calibri"/>
              </a:defRPr>
            </a:pPr>
            <a:r>
              <a:t> Having this information allows training providers and job seekers to make informed </a:t>
            </a:r>
          </a:p>
          <a:p>
            <a:pPr defTabSz="914400">
              <a:lnSpc>
                <a:spcPct val="150000"/>
              </a:lnSpc>
              <a:defRPr>
                <a:latin typeface="Calibri"/>
                <a:ea typeface="Calibri"/>
                <a:cs typeface="Calibri"/>
                <a:sym typeface="Calibri"/>
              </a:defRPr>
            </a:pPr>
            <a:r>
              <a:t>choices about the training providers continue to offer and training the job seekers chooses - </a:t>
            </a:r>
          </a:p>
          <a:p>
            <a:pPr defTabSz="914400">
              <a:lnSpc>
                <a:spcPct val="150000"/>
              </a:lnSpc>
              <a:defRPr>
                <a:latin typeface="Calibri"/>
                <a:ea typeface="Calibri"/>
                <a:cs typeface="Calibri"/>
                <a:sym typeface="Calibri"/>
              </a:defRPr>
            </a:pPr>
            <a:r>
              <a:t>break the  data down by employer  by sector.  by Trainees,  and with retention statistics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Shape 232"/>
          <p:cNvSpPr>
            <a:spLocks noGrp="1" noRot="1" noChangeAspect="1"/>
          </p:cNvSpPr>
          <p:nvPr>
            <p:ph type="sldImg"/>
          </p:nvPr>
        </p:nvSpPr>
        <p:spPr>
          <a:prstGeom prst="rect">
            <a:avLst/>
          </a:prstGeom>
        </p:spPr>
        <p:txBody>
          <a:bodyPr/>
          <a:lstStyle/>
          <a:p>
            <a:endParaRPr/>
          </a:p>
        </p:txBody>
      </p:sp>
      <p:sp>
        <p:nvSpPr>
          <p:cNvPr id="233" name="Shape 233"/>
          <p:cNvSpPr>
            <a:spLocks noGrp="1"/>
          </p:cNvSpPr>
          <p:nvPr>
            <p:ph type="body" sz="quarter" idx="1"/>
          </p:nvPr>
        </p:nvSpPr>
        <p:spPr>
          <a:prstGeom prst="rect">
            <a:avLst/>
          </a:prstGeom>
        </p:spPr>
        <p:txBody>
          <a:bodyPr/>
          <a:lstStyle/>
          <a:p>
            <a:pPr defTabSz="914400">
              <a:lnSpc>
                <a:spcPct val="100000"/>
              </a:lnSpc>
              <a:defRPr sz="2300">
                <a:latin typeface="Calibri"/>
                <a:ea typeface="Calibri"/>
                <a:cs typeface="Calibri"/>
                <a:sym typeface="Calibri"/>
              </a:defRPr>
            </a:pPr>
            <a:r>
              <a:t>The 5th element of  job-driven training requires that employment placement show a stepping stone approach to success. </a:t>
            </a:r>
          </a:p>
          <a:p>
            <a:pPr defTabSz="914400">
              <a:lnSpc>
                <a:spcPct val="100000"/>
              </a:lnSpc>
              <a:defRPr sz="2300">
                <a:latin typeface="Calibri"/>
                <a:ea typeface="Calibri"/>
                <a:cs typeface="Calibri"/>
                <a:sym typeface="Calibri"/>
              </a:defRPr>
            </a:pPr>
            <a:endParaRPr/>
          </a:p>
          <a:p>
            <a:pPr defTabSz="914400">
              <a:lnSpc>
                <a:spcPct val="100000"/>
              </a:lnSpc>
              <a:defRPr sz="2300">
                <a:latin typeface="Calibri"/>
                <a:ea typeface="Calibri"/>
                <a:cs typeface="Calibri"/>
                <a:sym typeface="Calibri"/>
              </a:defRPr>
            </a:pPr>
            <a:r>
              <a:t>In practice, this means a </a:t>
            </a:r>
            <a:r>
              <a:rPr b="1"/>
              <a:t>training process shows a progression and advancement,</a:t>
            </a:r>
          </a:p>
          <a:p>
            <a:pPr defTabSz="914400">
              <a:lnSpc>
                <a:spcPct val="100000"/>
              </a:lnSpc>
              <a:defRPr sz="2300">
                <a:latin typeface="Calibri"/>
                <a:ea typeface="Calibri"/>
                <a:cs typeface="Calibri"/>
                <a:sym typeface="Calibri"/>
              </a:defRPr>
            </a:pPr>
            <a:endParaRPr b="1"/>
          </a:p>
          <a:p>
            <a:pPr defTabSz="914400">
              <a:lnSpc>
                <a:spcPct val="100000"/>
              </a:lnSpc>
              <a:defRPr sz="2300">
                <a:latin typeface="Calibri"/>
                <a:ea typeface="Calibri"/>
                <a:cs typeface="Calibri"/>
                <a:sym typeface="Calibri"/>
              </a:defRPr>
            </a:pPr>
            <a:r>
              <a:t> with integration of training and education leading to credentials and opening the option for on and off ramps, open entry / open exit allowing individuals to stop out and work full time or enter full time advanced education through out their pathway.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Shape 238"/>
          <p:cNvSpPr>
            <a:spLocks noGrp="1" noRot="1" noChangeAspect="1"/>
          </p:cNvSpPr>
          <p:nvPr>
            <p:ph type="sldImg"/>
          </p:nvPr>
        </p:nvSpPr>
        <p:spPr>
          <a:prstGeom prst="rect">
            <a:avLst/>
          </a:prstGeom>
        </p:spPr>
        <p:txBody>
          <a:bodyPr/>
          <a:lstStyle/>
          <a:p>
            <a:endParaRPr/>
          </a:p>
        </p:txBody>
      </p:sp>
      <p:sp>
        <p:nvSpPr>
          <p:cNvPr id="239" name="Shape 239"/>
          <p:cNvSpPr>
            <a:spLocks noGrp="1"/>
          </p:cNvSpPr>
          <p:nvPr>
            <p:ph type="body" sz="quarter" idx="1"/>
          </p:nvPr>
        </p:nvSpPr>
        <p:spPr>
          <a:prstGeom prst="rect">
            <a:avLst/>
          </a:prstGeom>
        </p:spPr>
        <p:txBody>
          <a:bodyPr/>
          <a:lstStyle/>
          <a:p>
            <a:pPr defTabSz="914400">
              <a:lnSpc>
                <a:spcPct val="100000"/>
              </a:lnSpc>
              <a:defRPr sz="2100">
                <a:latin typeface="Calibri"/>
                <a:ea typeface="Calibri"/>
                <a:cs typeface="Calibri"/>
                <a:sym typeface="Calibri"/>
              </a:defRPr>
            </a:pPr>
            <a:r>
              <a:t>The sixth elements “opening doors,” speaks to the heart of organizations executing  training programs HVRP: </a:t>
            </a:r>
          </a:p>
          <a:p>
            <a:pPr defTabSz="914400">
              <a:lnSpc>
                <a:spcPct val="100000"/>
              </a:lnSpc>
              <a:defRPr sz="2100">
                <a:latin typeface="Calibri"/>
                <a:ea typeface="Calibri"/>
                <a:cs typeface="Calibri"/>
                <a:sym typeface="Calibri"/>
              </a:defRPr>
            </a:pPr>
            <a:endParaRPr/>
          </a:p>
          <a:p>
            <a:pPr defTabSz="914400">
              <a:lnSpc>
                <a:spcPct val="100000"/>
              </a:lnSpc>
              <a:defRPr sz="2100">
                <a:latin typeface="Calibri"/>
                <a:ea typeface="Calibri"/>
                <a:cs typeface="Calibri"/>
                <a:sym typeface="Calibri"/>
              </a:defRPr>
            </a:pPr>
            <a:r>
              <a:t>organizations doing employment services should do whatever </a:t>
            </a:r>
            <a:r>
              <a:rPr b="1"/>
              <a:t>possible to remove barriers to employment. </a:t>
            </a:r>
          </a:p>
          <a:p>
            <a:pPr defTabSz="914400">
              <a:lnSpc>
                <a:spcPct val="100000"/>
              </a:lnSpc>
              <a:defRPr sz="2100">
                <a:latin typeface="Calibri"/>
                <a:ea typeface="Calibri"/>
                <a:cs typeface="Calibri"/>
                <a:sym typeface="Calibri"/>
              </a:defRPr>
            </a:pPr>
            <a:endParaRPr b="1"/>
          </a:p>
          <a:p>
            <a:pPr defTabSz="914400">
              <a:lnSpc>
                <a:spcPct val="100000"/>
              </a:lnSpc>
              <a:defRPr sz="2100" u="sng">
                <a:latin typeface="Calibri"/>
                <a:ea typeface="Calibri"/>
                <a:cs typeface="Calibri"/>
                <a:sym typeface="Calibri"/>
              </a:defRPr>
            </a:pPr>
            <a:r>
              <a:t>This principle demands that programs help open access to employment opportunities for those who are most in need and who have the most significant barriers.</a:t>
            </a:r>
          </a:p>
          <a:p>
            <a:pPr defTabSz="914400">
              <a:lnSpc>
                <a:spcPct val="100000"/>
              </a:lnSpc>
              <a:defRPr sz="2100">
                <a:latin typeface="Calibri"/>
                <a:ea typeface="Calibri"/>
                <a:cs typeface="Calibri"/>
                <a:sym typeface="Calibri"/>
              </a:defRPr>
            </a:pPr>
            <a:endParaRPr/>
          </a:p>
          <a:p>
            <a:pPr defTabSz="914400">
              <a:lnSpc>
                <a:spcPct val="100000"/>
              </a:lnSpc>
              <a:defRPr sz="2100">
                <a:latin typeface="Calibri"/>
                <a:ea typeface="Calibri"/>
                <a:cs typeface="Calibri"/>
                <a:sym typeface="Calibri"/>
              </a:defRPr>
            </a:pPr>
            <a:r>
              <a:t>Its about special populations, hard to serve, most in need.  — Folks we are called to give the preferential option to the poor to raise them up and  to level the playing field  </a:t>
            </a:r>
          </a:p>
          <a:p>
            <a:pPr defTabSz="914400">
              <a:lnSpc>
                <a:spcPct val="100000"/>
              </a:lnSpc>
              <a:defRPr sz="2100">
                <a:latin typeface="Calibri"/>
                <a:ea typeface="Calibri"/>
                <a:cs typeface="Calibri"/>
                <a:sym typeface="Calibri"/>
              </a:defRPr>
            </a:pPr>
            <a:endParaRPr/>
          </a:p>
          <a:p>
            <a:pPr defTabSz="914400">
              <a:lnSpc>
                <a:spcPct val="100000"/>
              </a:lnSpc>
              <a:defRPr sz="2100">
                <a:latin typeface="Calibri"/>
                <a:ea typeface="Calibri"/>
                <a:cs typeface="Calibri"/>
                <a:sym typeface="Calibri"/>
              </a:defRPr>
            </a:pPr>
            <a:r>
              <a:t>That the common element behind all our federal job training programs,  Education and training  is to the to be the great leveler </a:t>
            </a:r>
          </a:p>
          <a:p>
            <a:pPr defTabSz="914400">
              <a:lnSpc>
                <a:spcPct val="100000"/>
              </a:lnSpc>
              <a:defRPr sz="2100">
                <a:latin typeface="Calibri"/>
                <a:ea typeface="Calibri"/>
                <a:cs typeface="Calibri"/>
                <a:sym typeface="Calibri"/>
              </a:defRPr>
            </a:pPr>
            <a:endParaRPr/>
          </a:p>
          <a:p>
            <a:pPr defTabSz="914400">
              <a:lnSpc>
                <a:spcPct val="100000"/>
              </a:lnSpc>
              <a:defRPr sz="2100">
                <a:latin typeface="Calibri"/>
                <a:ea typeface="Calibri"/>
                <a:cs typeface="Calibri"/>
                <a:sym typeface="Calibri"/>
              </a:defRPr>
            </a:pPr>
            <a:r>
              <a:t>Lift up those that are down trodden.  We are all called to this work, not only by federal mandates but by our call to this work of skills building, as it’s building for the dignity of all.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Shape 246"/>
          <p:cNvSpPr>
            <a:spLocks noGrp="1" noRot="1" noChangeAspect="1"/>
          </p:cNvSpPr>
          <p:nvPr>
            <p:ph type="sldImg"/>
          </p:nvPr>
        </p:nvSpPr>
        <p:spPr>
          <a:prstGeom prst="rect">
            <a:avLst/>
          </a:prstGeom>
        </p:spPr>
        <p:txBody>
          <a:bodyPr/>
          <a:lstStyle/>
          <a:p>
            <a:endParaRPr/>
          </a:p>
        </p:txBody>
      </p:sp>
      <p:sp>
        <p:nvSpPr>
          <p:cNvPr id="247" name="Shape 247"/>
          <p:cNvSpPr>
            <a:spLocks noGrp="1"/>
          </p:cNvSpPr>
          <p:nvPr>
            <p:ph type="body" sz="quarter" idx="1"/>
          </p:nvPr>
        </p:nvSpPr>
        <p:spPr>
          <a:prstGeom prst="rect">
            <a:avLst/>
          </a:prstGeom>
        </p:spPr>
        <p:txBody>
          <a:bodyPr/>
          <a:lstStyle/>
          <a:p>
            <a:pPr defTabSz="914400">
              <a:lnSpc>
                <a:spcPct val="150000"/>
              </a:lnSpc>
              <a:defRPr>
                <a:latin typeface="Calibri"/>
                <a:ea typeface="Calibri"/>
                <a:cs typeface="Calibri"/>
                <a:sym typeface="Calibri"/>
              </a:defRPr>
            </a:pPr>
            <a:r>
              <a:t>The 7th and  final principle of job-driven training </a:t>
            </a:r>
            <a:r>
              <a:rPr b="1"/>
              <a:t>asks providers to coordinate major players in local and regional employment services. </a:t>
            </a:r>
          </a:p>
          <a:p>
            <a:pPr defTabSz="914400">
              <a:lnSpc>
                <a:spcPct val="150000"/>
              </a:lnSpc>
              <a:defRPr>
                <a:latin typeface="Calibri"/>
                <a:ea typeface="Calibri"/>
                <a:cs typeface="Calibri"/>
                <a:sym typeface="Calibri"/>
              </a:defRPr>
            </a:pPr>
            <a:endParaRPr b="1"/>
          </a:p>
          <a:p>
            <a:pPr defTabSz="914400">
              <a:lnSpc>
                <a:spcPct val="150000"/>
              </a:lnSpc>
              <a:defRPr>
                <a:latin typeface="Calibri"/>
                <a:ea typeface="Calibri"/>
                <a:cs typeface="Calibri"/>
                <a:sym typeface="Calibri"/>
              </a:defRPr>
            </a:pPr>
            <a:r>
              <a:t>The</a:t>
            </a:r>
            <a:r>
              <a:rPr b="1"/>
              <a:t> list of partners or what some call stakeholders is long,</a:t>
            </a:r>
            <a:r>
              <a:t> it includes: Workforce Investment Boards and the American Job Centers they oversee, higher education institutions, labor organizations, k-12 education, philanthropic organizations, state and local human service agencies, vocational rehabilitation agencies, Medicaid agencies, centers for independent living, supported employment providers, community- and faith-based organizations, and other non -profit organizations.</a:t>
            </a:r>
          </a:p>
          <a:p>
            <a:pPr defTabSz="914400">
              <a:lnSpc>
                <a:spcPct val="150000"/>
              </a:lnSpc>
              <a:defRPr>
                <a:latin typeface="Calibri"/>
                <a:ea typeface="Calibri"/>
                <a:cs typeface="Calibri"/>
                <a:sym typeface="Calibri"/>
              </a:defRPr>
            </a:pPr>
            <a:endParaRPr/>
          </a:p>
          <a:p>
            <a:pPr defTabSz="914400">
              <a:lnSpc>
                <a:spcPct val="150000"/>
              </a:lnSpc>
              <a:defRPr b="1">
                <a:latin typeface="Calibri"/>
                <a:ea typeface="Calibri"/>
                <a:cs typeface="Calibri"/>
                <a:sym typeface="Calibri"/>
              </a:defRPr>
            </a:pPr>
            <a:r>
              <a:t>It takes a community , it takes collaboration,  it takes common sense, it takes commitment </a:t>
            </a:r>
          </a:p>
          <a:p>
            <a:pPr defTabSz="914400">
              <a:lnSpc>
                <a:spcPct val="150000"/>
              </a:lnSpc>
              <a:defRPr>
                <a:latin typeface="Calibri"/>
                <a:ea typeface="Calibri"/>
                <a:cs typeface="Calibri"/>
                <a:sym typeface="Calibri"/>
              </a:defRPr>
            </a:pPr>
            <a:endParaRPr/>
          </a:p>
          <a:p>
            <a:pPr defTabSz="914400">
              <a:lnSpc>
                <a:spcPct val="150000"/>
              </a:lnSpc>
              <a:defRPr>
                <a:latin typeface="Calibri"/>
                <a:ea typeface="Calibri"/>
                <a:cs typeface="Calibri"/>
                <a:sym typeface="Calibri"/>
              </a:defRPr>
            </a:pPr>
            <a:r>
              <a:t>As front line workers, you understand this principles, you work with many of these groups on a daily basis,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Shape 253"/>
          <p:cNvSpPr>
            <a:spLocks noGrp="1" noRot="1" noChangeAspect="1"/>
          </p:cNvSpPr>
          <p:nvPr>
            <p:ph type="sldImg"/>
          </p:nvPr>
        </p:nvSpPr>
        <p:spPr>
          <a:prstGeom prst="rect">
            <a:avLst/>
          </a:prstGeom>
        </p:spPr>
        <p:txBody>
          <a:bodyPr/>
          <a:lstStyle/>
          <a:p>
            <a:endParaRPr/>
          </a:p>
        </p:txBody>
      </p:sp>
      <p:sp>
        <p:nvSpPr>
          <p:cNvPr id="254" name="Shape 254"/>
          <p:cNvSpPr>
            <a:spLocks noGrp="1"/>
          </p:cNvSpPr>
          <p:nvPr>
            <p:ph type="body" sz="quarter" idx="1"/>
          </p:nvPr>
        </p:nvSpPr>
        <p:spPr>
          <a:prstGeom prst="rect">
            <a:avLst/>
          </a:prstGeom>
        </p:spPr>
        <p:txBody>
          <a:bodyPr/>
          <a:lstStyle/>
          <a:p>
            <a:pPr defTabSz="914400">
              <a:lnSpc>
                <a:spcPct val="100000"/>
              </a:lnSpc>
              <a:defRPr sz="2400" b="1">
                <a:latin typeface="Calibri"/>
                <a:ea typeface="Calibri"/>
                <a:cs typeface="Calibri"/>
                <a:sym typeface="Calibri"/>
              </a:defRPr>
            </a:pPr>
            <a:r>
              <a:t>These seven principles impact   Employers, Training Providers  and  the unemployed</a:t>
            </a:r>
          </a:p>
          <a:p>
            <a:pPr defTabSz="914400">
              <a:lnSpc>
                <a:spcPct val="100000"/>
              </a:lnSpc>
              <a:defRPr sz="2400" b="1">
                <a:latin typeface="Calibri"/>
                <a:ea typeface="Calibri"/>
                <a:cs typeface="Calibri"/>
                <a:sym typeface="Calibri"/>
              </a:defRPr>
            </a:pPr>
            <a:endParaRPr/>
          </a:p>
          <a:p>
            <a:pPr defTabSz="914400">
              <a:lnSpc>
                <a:spcPct val="100000"/>
              </a:lnSpc>
              <a:defRPr sz="2400" b="1">
                <a:latin typeface="Calibri"/>
                <a:ea typeface="Calibri"/>
                <a:cs typeface="Calibri"/>
                <a:sym typeface="Calibri"/>
              </a:defRPr>
            </a:pPr>
            <a:r>
              <a:t>It takes Commitment by all for pathways to work, for pathways to become certified. </a:t>
            </a: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endParaRPr/>
          </a:p>
          <a:p>
            <a:pPr defTabSz="914400">
              <a:lnSpc>
                <a:spcPct val="100000"/>
              </a:lnSpc>
              <a:defRPr>
                <a:latin typeface="Calibri"/>
                <a:ea typeface="Calibri"/>
                <a:cs typeface="Calibri"/>
                <a:sym typeface="Calibri"/>
              </a:defRPr>
            </a:pPr>
            <a:r>
              <a:t>Now I would like to show you a graphic to try and bring home some to he work we have begun on career pathways. </a:t>
            </a:r>
          </a:p>
          <a:p>
            <a:pPr defTabSz="914400">
              <a:lnSpc>
                <a:spcPct val="100000"/>
              </a:lnSpc>
              <a:defRPr>
                <a:latin typeface="Calibri"/>
                <a:ea typeface="Calibri"/>
                <a:cs typeface="Calibri"/>
                <a:sym typeface="Calibri"/>
              </a:defRPr>
            </a:pPr>
            <a:endParaRPr/>
          </a:p>
          <a:p>
            <a:pPr defTabSz="914400">
              <a:lnSpc>
                <a:spcPct val="100000"/>
              </a:lnSpc>
              <a:defRPr u="sng">
                <a:latin typeface="Calibri"/>
                <a:ea typeface="Calibri"/>
                <a:cs typeface="Calibri"/>
                <a:sym typeface="Calibri"/>
              </a:defRPr>
            </a:pPr>
            <a:r>
              <a:t>One idea of how all these pieces go together.</a:t>
            </a:r>
            <a:r>
              <a:rPr u="none"/>
              <a:t>  </a:t>
            </a:r>
          </a:p>
          <a:p>
            <a:pPr defTabSz="914400">
              <a:lnSpc>
                <a:spcPct val="100000"/>
              </a:lnSpc>
              <a:defRPr>
                <a:latin typeface="Calibri"/>
                <a:ea typeface="Calibri"/>
                <a:cs typeface="Calibri"/>
                <a:sym typeface="Calibri"/>
              </a:defRPr>
            </a:pPr>
            <a:endParaRPr u="none"/>
          </a:p>
          <a:p>
            <a:pPr defTabSz="914400">
              <a:lnSpc>
                <a:spcPct val="100000"/>
              </a:lnSpc>
              <a:defRPr>
                <a:latin typeface="Calibri"/>
                <a:ea typeface="Calibri"/>
                <a:cs typeface="Calibri"/>
                <a:sym typeface="Calibri"/>
              </a:defRPr>
            </a:pPr>
            <a:r>
              <a:t>While</a:t>
            </a:r>
            <a:r>
              <a:rPr b="1"/>
              <a:t> this is from one pilot we are currently  operating,</a:t>
            </a:r>
            <a:r>
              <a:t>   I</a:t>
            </a:r>
            <a:r>
              <a:rPr u="sng"/>
              <a:t> will attempt to demonstrate for you in the remaining portions of this presentation how these elements can morf into certified pathways. </a:t>
            </a:r>
          </a:p>
          <a:p>
            <a:pPr defTabSz="914400">
              <a:lnSpc>
                <a:spcPct val="100000"/>
              </a:lnSpc>
              <a:defRPr>
                <a:latin typeface="Calibri"/>
                <a:ea typeface="Calibri"/>
                <a:cs typeface="Calibri"/>
                <a:sym typeface="Calibri"/>
              </a:defRPr>
            </a:pPr>
            <a:endParaRPr u="sng"/>
          </a:p>
          <a:p>
            <a:pPr defTabSz="914400">
              <a:lnSpc>
                <a:spcPct val="100000"/>
              </a:lnSpc>
              <a:defRPr>
                <a:latin typeface="Calibri"/>
                <a:ea typeface="Calibri"/>
                <a:cs typeface="Calibri"/>
                <a:sym typeface="Calibri"/>
              </a:defRPr>
            </a:pPr>
            <a:r>
              <a:t>And them my colleague Dion will give you  an update of her work on certifying pathways,  in efforts to ensure we are all on the same page.   The $$ available to move forward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Shape 324"/>
          <p:cNvSpPr>
            <a:spLocks noGrp="1" noRot="1" noChangeAspect="1"/>
          </p:cNvSpPr>
          <p:nvPr>
            <p:ph type="sldImg"/>
          </p:nvPr>
        </p:nvSpPr>
        <p:spPr>
          <a:prstGeom prst="rect">
            <a:avLst/>
          </a:prstGeom>
        </p:spPr>
        <p:txBody>
          <a:bodyPr/>
          <a:lstStyle/>
          <a:p>
            <a:endParaRPr/>
          </a:p>
        </p:txBody>
      </p:sp>
      <p:sp>
        <p:nvSpPr>
          <p:cNvPr id="325" name="Shape 325"/>
          <p:cNvSpPr>
            <a:spLocks noGrp="1"/>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endParaRPr/>
          </a:p>
          <a:p>
            <a:pPr defTabSz="914400">
              <a:lnSpc>
                <a:spcPct val="100000"/>
              </a:lnSpc>
              <a:defRPr sz="1900">
                <a:latin typeface="Calibri"/>
                <a:ea typeface="Calibri"/>
                <a:cs typeface="Calibri"/>
                <a:sym typeface="Calibri"/>
              </a:defRPr>
            </a:pPr>
            <a:r>
              <a:t>When we first started out,  JoAnne, Catherine and Myself developed a two year RFP, to test some on these pathway elements </a:t>
            </a:r>
            <a:r>
              <a:rPr i="1"/>
              <a:t> BEGIN BUILD </a:t>
            </a:r>
          </a:p>
          <a:p>
            <a:pPr defTabSz="914400">
              <a:lnSpc>
                <a:spcPct val="100000"/>
              </a:lnSpc>
              <a:defRPr sz="1900">
                <a:latin typeface="Calibri"/>
                <a:ea typeface="Calibri"/>
                <a:cs typeface="Calibri"/>
                <a:sym typeface="Calibri"/>
              </a:defRPr>
            </a:pPr>
            <a:endParaRPr i="1"/>
          </a:p>
          <a:p>
            <a:pPr defTabSz="914400">
              <a:lnSpc>
                <a:spcPct val="100000"/>
              </a:lnSpc>
              <a:defRPr sz="1900">
                <a:latin typeface="Calibri"/>
                <a:ea typeface="Calibri"/>
                <a:cs typeface="Calibri"/>
                <a:sym typeface="Calibri"/>
              </a:defRPr>
            </a:pPr>
            <a:r>
              <a:t>The basic elements are Career Advising,  Programs of Study or Training, Leading to work - A streamlined approach to preparing the workforce </a:t>
            </a:r>
          </a:p>
          <a:p>
            <a:pPr defTabSz="914400">
              <a:lnSpc>
                <a:spcPct val="100000"/>
              </a:lnSpc>
              <a:defRPr sz="1900">
                <a:latin typeface="Calibri"/>
                <a:ea typeface="Calibri"/>
                <a:cs typeface="Calibri"/>
                <a:sym typeface="Calibri"/>
              </a:defRPr>
            </a:pPr>
            <a:br/>
            <a:r>
              <a:t>Briefly - Career Advising includes, Advising, Assessments, Sharing Labor Market Information and the Developing an individual career plan, employability plan, or strategy to move toward work </a:t>
            </a:r>
          </a:p>
          <a:p>
            <a:pPr defTabSz="914400">
              <a:lnSpc>
                <a:spcPct val="100000"/>
              </a:lnSpc>
              <a:defRPr sz="1900">
                <a:latin typeface="Calibri"/>
                <a:ea typeface="Calibri"/>
                <a:cs typeface="Calibri"/>
                <a:sym typeface="Calibri"/>
              </a:defRPr>
            </a:pPr>
            <a:br/>
            <a:r>
              <a:t>The program of study in this 9-14 case include high school and then community college career and technical education courses with experiential work based learning</a:t>
            </a:r>
          </a:p>
          <a:p>
            <a:pPr defTabSz="914400">
              <a:lnSpc>
                <a:spcPct val="100000"/>
              </a:lnSpc>
              <a:defRPr sz="1900">
                <a:latin typeface="Calibri"/>
                <a:ea typeface="Calibri"/>
                <a:cs typeface="Calibri"/>
                <a:sym typeface="Calibri"/>
              </a:defRPr>
            </a:pPr>
            <a:endParaRPr/>
          </a:p>
          <a:p>
            <a:pPr defTabSz="914400">
              <a:lnSpc>
                <a:spcPct val="100000"/>
              </a:lnSpc>
              <a:defRPr sz="1900">
                <a:latin typeface="Calibri"/>
                <a:ea typeface="Calibri"/>
                <a:cs typeface="Calibri"/>
                <a:sym typeface="Calibri"/>
              </a:defRPr>
            </a:pPr>
            <a:r>
              <a:t>We asked each grantee to test out this career advising and training or programs of study or classroom and work based learning.   finally we have interviews and then work </a:t>
            </a:r>
          </a:p>
          <a:p>
            <a:pPr defTabSz="914400">
              <a:lnSpc>
                <a:spcPct val="100000"/>
              </a:lnSpc>
              <a:defRPr sz="1900">
                <a:latin typeface="Calibri"/>
                <a:ea typeface="Calibri"/>
                <a:cs typeface="Calibri"/>
                <a:sym typeface="Calibri"/>
              </a:defRPr>
            </a:pPr>
            <a:endParaRPr/>
          </a:p>
          <a:p>
            <a:pPr defTabSz="914400">
              <a:lnSpc>
                <a:spcPct val="100000"/>
              </a:lnSpc>
              <a:defRPr sz="1900">
                <a:latin typeface="Calibri"/>
                <a:ea typeface="Calibri"/>
                <a:cs typeface="Calibri"/>
                <a:sym typeface="Calibri"/>
              </a:defRPr>
            </a:pPr>
            <a:r>
              <a:t>Unique to these elements were the upfront assessment of individuals skills, competencies, and credential that might allow for advanced placement in the training continuum.  </a:t>
            </a:r>
          </a:p>
          <a:p>
            <a:pPr defTabSz="914400">
              <a:lnSpc>
                <a:spcPct val="100000"/>
              </a:lnSpc>
              <a:defRPr sz="1900">
                <a:latin typeface="Calibri"/>
                <a:ea typeface="Calibri"/>
                <a:cs typeface="Calibri"/>
                <a:sym typeface="Calibri"/>
              </a:defRPr>
            </a:pPr>
            <a:endParaRPr/>
          </a:p>
          <a:p>
            <a:pPr defTabSz="914400">
              <a:lnSpc>
                <a:spcPct val="100000"/>
              </a:lnSpc>
              <a:defRPr sz="1900">
                <a:latin typeface="Calibri"/>
                <a:ea typeface="Calibri"/>
                <a:cs typeface="Calibri"/>
                <a:sym typeface="Calibri"/>
              </a:defRPr>
            </a:pPr>
            <a:r>
              <a:t>This was our concept, a concept laid out in come 5 pages of the RFP,  Elements that we are continuing to test as we enter the last months of this pilot grant and elements you will here some of the successes and failures through our break our sessions during this conference.  </a:t>
            </a:r>
          </a:p>
          <a:p>
            <a:pPr defTabSz="914400">
              <a:lnSpc>
                <a:spcPct val="100000"/>
              </a:lnSpc>
              <a:defRPr sz="1900">
                <a:latin typeface="Calibri"/>
                <a:ea typeface="Calibri"/>
                <a:cs typeface="Calibri"/>
                <a:sym typeface="Calibri"/>
              </a:defRPr>
            </a:pPr>
            <a:endParaRPr/>
          </a:p>
          <a:p>
            <a:pPr defTabSz="914400">
              <a:lnSpc>
                <a:spcPct val="100000"/>
              </a:lnSpc>
              <a:defRPr sz="1900">
                <a:latin typeface="Calibri"/>
                <a:ea typeface="Calibri"/>
                <a:cs typeface="Calibri"/>
                <a:sym typeface="Calibri"/>
              </a:defRPr>
            </a:pPr>
            <a:r>
              <a:t>Graphic Highlighting Three  Main Components </a:t>
            </a:r>
          </a:p>
          <a:p>
            <a:pPr defTabSz="914400">
              <a:lnSpc>
                <a:spcPct val="100000"/>
              </a:lnSpc>
              <a:defRPr sz="1900">
                <a:latin typeface="Calibri"/>
                <a:ea typeface="Calibri"/>
                <a:cs typeface="Calibri"/>
                <a:sym typeface="Calibri"/>
              </a:defRPr>
            </a:pPr>
            <a:r>
              <a:t>Career Advising </a:t>
            </a:r>
          </a:p>
          <a:p>
            <a:pPr defTabSz="914400">
              <a:lnSpc>
                <a:spcPct val="100000"/>
              </a:lnSpc>
              <a:defRPr sz="1900">
                <a:latin typeface="Calibri"/>
                <a:ea typeface="Calibri"/>
                <a:cs typeface="Calibri"/>
                <a:sym typeface="Calibri"/>
              </a:defRPr>
            </a:pPr>
            <a:r>
              <a:t>Programs of Study – Work Based Learning, Stackable Credentials, Multiple Entry and Exit,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Shape 340"/>
          <p:cNvSpPr>
            <a:spLocks noGrp="1" noRot="1" noChangeAspect="1"/>
          </p:cNvSpPr>
          <p:nvPr>
            <p:ph type="sldImg"/>
          </p:nvPr>
        </p:nvSpPr>
        <p:spPr>
          <a:prstGeom prst="rect">
            <a:avLst/>
          </a:prstGeom>
        </p:spPr>
        <p:txBody>
          <a:bodyPr/>
          <a:lstStyle/>
          <a:p>
            <a:endParaRPr/>
          </a:p>
        </p:txBody>
      </p:sp>
      <p:sp>
        <p:nvSpPr>
          <p:cNvPr id="341" name="Shape 341"/>
          <p:cNvSpPr>
            <a:spLocks noGrp="1"/>
          </p:cNvSpPr>
          <p:nvPr>
            <p:ph type="body" sz="quarter" idx="1"/>
          </p:nvPr>
        </p:nvSpPr>
        <p:spPr>
          <a:prstGeom prst="rect">
            <a:avLst/>
          </a:prstGeom>
        </p:spPr>
        <p:txBody>
          <a:bodyPr/>
          <a:lstStyle/>
          <a:p>
            <a:pPr defTabSz="914400">
              <a:lnSpc>
                <a:spcPct val="120000"/>
              </a:lnSpc>
              <a:defRPr sz="2300">
                <a:latin typeface="Calibri"/>
                <a:ea typeface="Calibri"/>
                <a:cs typeface="Calibri"/>
                <a:sym typeface="Calibri"/>
              </a:defRPr>
            </a:pPr>
            <a:r>
              <a:t>Would like to share with your four additional pictures of programs of study the middle or key portion of pathways to better describe how these pathways  training component might be put together </a:t>
            </a:r>
          </a:p>
          <a:p>
            <a:pPr defTabSz="914400">
              <a:lnSpc>
                <a:spcPct val="120000"/>
              </a:lnSpc>
              <a:defRPr sz="2300">
                <a:latin typeface="Calibri"/>
                <a:ea typeface="Calibri"/>
                <a:cs typeface="Calibri"/>
                <a:sym typeface="Calibri"/>
              </a:defRPr>
            </a:pPr>
            <a:endParaRPr/>
          </a:p>
          <a:p>
            <a:pPr defTabSz="914400">
              <a:lnSpc>
                <a:spcPct val="120000"/>
              </a:lnSpc>
              <a:defRPr sz="2300">
                <a:latin typeface="Calibri"/>
                <a:ea typeface="Calibri"/>
                <a:cs typeface="Calibri"/>
                <a:sym typeface="Calibri"/>
              </a:defRPr>
            </a:pPr>
            <a:r>
              <a:t>Here we see the high school students earning college credit and credential as they graduate from high school with some credentials and possible certification. </a:t>
            </a:r>
          </a:p>
          <a:p>
            <a:pPr defTabSz="914400">
              <a:lnSpc>
                <a:spcPct val="120000"/>
              </a:lnSpc>
              <a:defRPr sz="2300">
                <a:latin typeface="Calibri"/>
                <a:ea typeface="Calibri"/>
                <a:cs typeface="Calibri"/>
                <a:sym typeface="Calibri"/>
              </a:defRPr>
            </a:pPr>
            <a:endParaRPr/>
          </a:p>
          <a:p>
            <a:pPr defTabSz="914400">
              <a:lnSpc>
                <a:spcPct val="120000"/>
              </a:lnSpc>
              <a:defRPr sz="2300">
                <a:latin typeface="Calibri"/>
                <a:ea typeface="Calibri"/>
                <a:cs typeface="Calibri"/>
                <a:sym typeface="Calibri"/>
              </a:defRPr>
            </a:pPr>
            <a:r>
              <a:t>As opportunities for credentials are identified, they would be integrated into the matrix as an option and part of the path.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Shape 352"/>
          <p:cNvSpPr>
            <a:spLocks noGrp="1" noRot="1" noChangeAspect="1"/>
          </p:cNvSpPr>
          <p:nvPr>
            <p:ph type="sldImg"/>
          </p:nvPr>
        </p:nvSpPr>
        <p:spPr>
          <a:prstGeom prst="rect">
            <a:avLst/>
          </a:prstGeom>
        </p:spPr>
        <p:txBody>
          <a:bodyPr/>
          <a:lstStyle/>
          <a:p>
            <a:endParaRPr/>
          </a:p>
        </p:txBody>
      </p:sp>
      <p:sp>
        <p:nvSpPr>
          <p:cNvPr id="353" name="Shape 353"/>
          <p:cNvSpPr>
            <a:spLocks noGrp="1"/>
          </p:cNvSpPr>
          <p:nvPr>
            <p:ph type="body" sz="quarter" idx="1"/>
          </p:nvPr>
        </p:nvSpPr>
        <p:spPr>
          <a:prstGeom prst="rect">
            <a:avLst/>
          </a:prstGeom>
        </p:spPr>
        <p:txBody>
          <a:bodyPr/>
          <a:lstStyle/>
          <a:p>
            <a:pPr defTabSz="914400">
              <a:lnSpc>
                <a:spcPct val="100000"/>
              </a:lnSpc>
              <a:defRPr sz="1800">
                <a:latin typeface="Calibri"/>
                <a:ea typeface="Calibri"/>
                <a:cs typeface="Calibri"/>
                <a:sym typeface="Calibri"/>
              </a:defRPr>
            </a:pPr>
            <a:r>
              <a:t>This graphic is a model for  high school and one or two years of college leading to an AAS degree with credentials that area stackable,  stackable credentials that might allow for open entry and exit along the pathway.  </a:t>
            </a:r>
          </a:p>
          <a:p>
            <a:pPr defTabSz="914400">
              <a:lnSpc>
                <a:spcPct val="100000"/>
              </a:lnSpc>
              <a:defRPr sz="1800">
                <a:latin typeface="Calibri"/>
                <a:ea typeface="Calibri"/>
                <a:cs typeface="Calibri"/>
                <a:sym typeface="Calibri"/>
              </a:defRPr>
            </a:pPr>
            <a:endParaRPr/>
          </a:p>
          <a:p>
            <a:pPr defTabSz="914400">
              <a:lnSpc>
                <a:spcPct val="100000"/>
              </a:lnSpc>
              <a:defRPr sz="1600">
                <a:latin typeface="Calibri"/>
                <a:ea typeface="Calibri"/>
                <a:cs typeface="Calibri"/>
                <a:sym typeface="Calibri"/>
              </a:defRPr>
            </a:pPr>
            <a:r>
              <a:t>The College Certificate, Diploma, and Degree Courses would be added to the Program of Study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prstGeom prst="rect">
            <a:avLst/>
          </a:prstGeom>
        </p:spPr>
        <p:txBody>
          <a:bodyPr/>
          <a:lstStyle/>
          <a:p>
            <a:endParaRPr/>
          </a:p>
        </p:txBody>
      </p:sp>
      <p:sp>
        <p:nvSpPr>
          <p:cNvPr id="149" name="Shape 149"/>
          <p:cNvSpPr>
            <a:spLocks noGrp="1"/>
          </p:cNvSpPr>
          <p:nvPr>
            <p:ph type="body" sz="quarter" idx="1"/>
          </p:nvPr>
        </p:nvSpPr>
        <p:spPr>
          <a:prstGeom prst="rect">
            <a:avLst/>
          </a:prstGeom>
        </p:spPr>
        <p:txBody>
          <a:bodyPr/>
          <a:lstStyle/>
          <a:p>
            <a:r>
              <a:t>Take Paper and Write your definitions. </a:t>
            </a:r>
          </a:p>
          <a:p>
            <a:r>
              <a:t>First - How would you define it. </a:t>
            </a:r>
          </a:p>
          <a:p>
            <a:r>
              <a:t>Second - What does it mean to you, effect you, impact your life? </a:t>
            </a:r>
          </a:p>
          <a:p>
            <a:r>
              <a:t>Share with your neighbor.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Shape 378"/>
          <p:cNvSpPr>
            <a:spLocks noGrp="1" noRot="1" noChangeAspect="1"/>
          </p:cNvSpPr>
          <p:nvPr>
            <p:ph type="sldImg"/>
          </p:nvPr>
        </p:nvSpPr>
        <p:spPr>
          <a:prstGeom prst="rect">
            <a:avLst/>
          </a:prstGeom>
        </p:spPr>
        <p:txBody>
          <a:bodyPr/>
          <a:lstStyle/>
          <a:p>
            <a:endParaRPr/>
          </a:p>
        </p:txBody>
      </p:sp>
      <p:sp>
        <p:nvSpPr>
          <p:cNvPr id="379" name="Shape 379"/>
          <p:cNvSpPr>
            <a:spLocks noGrp="1"/>
          </p:cNvSpPr>
          <p:nvPr>
            <p:ph type="body" sz="quarter" idx="1"/>
          </p:nvPr>
        </p:nvSpPr>
        <p:spPr>
          <a:prstGeom prst="rect">
            <a:avLst/>
          </a:prstGeom>
        </p:spPr>
        <p:txBody>
          <a:bodyPr/>
          <a:lstStyle/>
          <a:p>
            <a:pPr defTabSz="914400">
              <a:lnSpc>
                <a:spcPct val="120000"/>
              </a:lnSpc>
              <a:defRPr>
                <a:latin typeface="Calibri"/>
                <a:ea typeface="Calibri"/>
                <a:cs typeface="Calibri"/>
                <a:sym typeface="Calibri"/>
              </a:defRPr>
            </a:pPr>
            <a:r>
              <a:t>Here we see how employers or their intermediary would review  </a:t>
            </a:r>
            <a:endParaRPr>
              <a:latin typeface="Avenir Roman"/>
              <a:ea typeface="Avenir Roman"/>
              <a:cs typeface="Avenir Roman"/>
              <a:sym typeface="Avenir Roman"/>
            </a:endParaRPr>
          </a:p>
          <a:p>
            <a:pPr defTabSz="914400">
              <a:lnSpc>
                <a:spcPct val="120000"/>
              </a:lnSpc>
              <a:defRPr>
                <a:latin typeface="Avenir Roman"/>
                <a:ea typeface="Avenir Roman"/>
                <a:cs typeface="Avenir Roman"/>
                <a:sym typeface="Avenir Roman"/>
              </a:defRPr>
            </a:pPr>
            <a:endParaRPr>
              <a:latin typeface="Avenir Roman"/>
              <a:ea typeface="Avenir Roman"/>
              <a:cs typeface="Avenir Roman"/>
              <a:sym typeface="Avenir Roman"/>
            </a:endParaRPr>
          </a:p>
          <a:p>
            <a:pPr defTabSz="914400">
              <a:lnSpc>
                <a:spcPct val="120000"/>
              </a:lnSpc>
              <a:defRPr>
                <a:latin typeface="Calibri"/>
                <a:ea typeface="Calibri"/>
                <a:cs typeface="Calibri"/>
                <a:sym typeface="Calibri"/>
              </a:defRPr>
            </a:pPr>
            <a:r>
              <a:t>CTE Learning Outcomes,  Certificates, and again review the certificates. </a:t>
            </a:r>
          </a:p>
          <a:p>
            <a:pPr defTabSz="914400">
              <a:lnSpc>
                <a:spcPct val="120000"/>
              </a:lnSpc>
              <a:defRPr>
                <a:latin typeface="Calibri"/>
                <a:ea typeface="Calibri"/>
                <a:cs typeface="Calibri"/>
                <a:sym typeface="Calibri"/>
              </a:defRPr>
            </a:pPr>
            <a:endParaRPr/>
          </a:p>
          <a:p>
            <a:pPr defTabSz="914400">
              <a:lnSpc>
                <a:spcPct val="120000"/>
              </a:lnSpc>
              <a:defRPr>
                <a:latin typeface="Calibri"/>
                <a:ea typeface="Calibri"/>
                <a:cs typeface="Calibri"/>
                <a:sym typeface="Calibri"/>
              </a:defRPr>
            </a:pPr>
            <a:r>
              <a:t>Engage in work based learning that may be progressive in nature, exploratory early on , general work experience teaching the fundamentals as the students progress along the path and finally the Engage, training integrated into and supporting the daily classroom instruction.  </a:t>
            </a:r>
            <a:endParaRPr>
              <a:latin typeface="Avenir Roman"/>
              <a:ea typeface="Avenir Roman"/>
              <a:cs typeface="Avenir Roman"/>
              <a:sym typeface="Avenir Roman"/>
            </a:endParaRPr>
          </a:p>
          <a:p>
            <a:pPr defTabSz="914400">
              <a:lnSpc>
                <a:spcPct val="120000"/>
              </a:lnSpc>
              <a:defRPr>
                <a:latin typeface="Calibri"/>
                <a:ea typeface="Calibri"/>
                <a:cs typeface="Calibri"/>
                <a:sym typeface="Calibri"/>
              </a:defRPr>
            </a:pPr>
            <a:endParaRPr>
              <a:latin typeface="Avenir Roman"/>
              <a:ea typeface="Avenir Roman"/>
              <a:cs typeface="Avenir Roman"/>
              <a:sym typeface="Avenir Roman"/>
            </a:endParaRPr>
          </a:p>
          <a:p>
            <a:pPr defTabSz="914400">
              <a:lnSpc>
                <a:spcPct val="120000"/>
              </a:lnSpc>
              <a:defRPr>
                <a:latin typeface="Calibri"/>
                <a:ea typeface="Calibri"/>
                <a:cs typeface="Calibri"/>
                <a:sym typeface="Calibri"/>
              </a:defRPr>
            </a:pPr>
            <a:endParaRPr>
              <a:latin typeface="Avenir Roman"/>
              <a:ea typeface="Avenir Roman"/>
              <a:cs typeface="Avenir Roman"/>
              <a:sym typeface="Avenir Roman"/>
            </a:endParaRPr>
          </a:p>
          <a:p>
            <a:pPr defTabSz="914400">
              <a:lnSpc>
                <a:spcPct val="120000"/>
              </a:lnSpc>
              <a:defRPr>
                <a:latin typeface="Calibri"/>
                <a:ea typeface="Calibri"/>
                <a:cs typeface="Calibri"/>
                <a:sym typeface="Calibri"/>
              </a:defRPr>
            </a:pPr>
            <a:r>
              <a:t>This is a draft to get you thinking and to receive your comments as we finish developing the proposal. </a:t>
            </a:r>
            <a:r>
              <a:rPr sz="1600"/>
              <a:t>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Shape 398"/>
          <p:cNvSpPr>
            <a:spLocks noGrp="1" noRot="1" noChangeAspect="1"/>
          </p:cNvSpPr>
          <p:nvPr>
            <p:ph type="sldImg"/>
          </p:nvPr>
        </p:nvSpPr>
        <p:spPr>
          <a:prstGeom prst="rect">
            <a:avLst/>
          </a:prstGeom>
        </p:spPr>
        <p:txBody>
          <a:bodyPr/>
          <a:lstStyle/>
          <a:p>
            <a:endParaRPr/>
          </a:p>
        </p:txBody>
      </p:sp>
      <p:sp>
        <p:nvSpPr>
          <p:cNvPr id="399" name="Shape 399"/>
          <p:cNvSpPr>
            <a:spLocks noGrp="1"/>
          </p:cNvSpPr>
          <p:nvPr>
            <p:ph type="body" sz="quarter" idx="1"/>
          </p:nvPr>
        </p:nvSpPr>
        <p:spPr>
          <a:prstGeom prst="rect">
            <a:avLst/>
          </a:prstGeom>
        </p:spPr>
        <p:txBody>
          <a:bodyPr/>
          <a:lstStyle/>
          <a:p>
            <a:pPr defTabSz="914400">
              <a:lnSpc>
                <a:spcPct val="120000"/>
              </a:lnSpc>
              <a:defRPr sz="2000">
                <a:latin typeface="Calibri"/>
                <a:ea typeface="Calibri"/>
                <a:cs typeface="Calibri"/>
                <a:sym typeface="Calibri"/>
              </a:defRPr>
            </a:pPr>
            <a:r>
              <a:t>This is a graphic demonstrating how  short term training or continuing education may be displayed in the pathway, </a:t>
            </a:r>
          </a:p>
          <a:p>
            <a:pPr defTabSz="914400">
              <a:lnSpc>
                <a:spcPct val="120000"/>
              </a:lnSpc>
              <a:defRPr sz="2000">
                <a:latin typeface="Calibri"/>
                <a:ea typeface="Calibri"/>
                <a:cs typeface="Calibri"/>
                <a:sym typeface="Calibri"/>
              </a:defRPr>
            </a:pPr>
            <a:r>
              <a:t>The Upfront career advising,  upgrading of basic reading and math skills for a specific pathways and then immediate or concurrent integration to specific skill training leading to certificated and work… </a:t>
            </a:r>
          </a:p>
          <a:p>
            <a:pPr defTabSz="914400">
              <a:lnSpc>
                <a:spcPct val="120000"/>
              </a:lnSpc>
              <a:defRPr sz="2000">
                <a:latin typeface="Calibri"/>
                <a:ea typeface="Calibri"/>
                <a:cs typeface="Calibri"/>
                <a:sym typeface="Calibri"/>
              </a:defRPr>
            </a:pPr>
            <a:endParaRPr/>
          </a:p>
          <a:p>
            <a:pPr defTabSz="914400">
              <a:lnSpc>
                <a:spcPct val="120000"/>
              </a:lnSpc>
              <a:defRPr sz="2000">
                <a:latin typeface="Calibri"/>
                <a:ea typeface="Calibri"/>
                <a:cs typeface="Calibri"/>
                <a:sym typeface="Calibri"/>
              </a:defRPr>
            </a:pPr>
            <a:r>
              <a:t>Note exploratory, experiential, and infused work based learning     can be integrated into the pathway. </a:t>
            </a:r>
          </a:p>
          <a:p>
            <a:pPr defTabSz="914400">
              <a:lnSpc>
                <a:spcPct val="120000"/>
              </a:lnSpc>
              <a:defRPr sz="2000">
                <a:latin typeface="Calibri"/>
                <a:ea typeface="Calibri"/>
                <a:cs typeface="Calibri"/>
                <a:sym typeface="Calibri"/>
              </a:defRPr>
            </a:pPr>
            <a:endParaRPr/>
          </a:p>
          <a:p>
            <a:pPr defTabSz="914400">
              <a:lnSpc>
                <a:spcPct val="120000"/>
              </a:lnSpc>
              <a:defRPr sz="2000">
                <a:latin typeface="Calibri"/>
                <a:ea typeface="Calibri"/>
                <a:cs typeface="Calibri"/>
                <a:sym typeface="Calibri"/>
              </a:defRPr>
            </a:pPr>
            <a:endParaRPr/>
          </a:p>
          <a:p>
            <a:pPr defTabSz="914400">
              <a:lnSpc>
                <a:spcPct val="120000"/>
              </a:lnSpc>
              <a:defRPr sz="2000">
                <a:latin typeface="Calibri"/>
                <a:ea typeface="Calibri"/>
                <a:cs typeface="Calibri"/>
                <a:sym typeface="Calibri"/>
              </a:defRPr>
            </a:pPr>
            <a:r>
              <a:t>Lets take a quick breath…. </a:t>
            </a:r>
          </a:p>
          <a:p>
            <a:pPr defTabSz="914400">
              <a:lnSpc>
                <a:spcPct val="120000"/>
              </a:lnSpc>
              <a:defRPr sz="2000">
                <a:latin typeface="Calibri"/>
                <a:ea typeface="Calibri"/>
                <a:cs typeface="Calibri"/>
                <a:sym typeface="Calibri"/>
              </a:defRPr>
            </a:pPr>
            <a:endParaRPr/>
          </a:p>
          <a:p>
            <a:pPr defTabSz="914400">
              <a:lnSpc>
                <a:spcPct val="120000"/>
              </a:lnSpc>
              <a:defRPr sz="2000">
                <a:latin typeface="Calibri"/>
                <a:ea typeface="Calibri"/>
                <a:cs typeface="Calibri"/>
                <a:sym typeface="Calibri"/>
              </a:defRPr>
            </a:pPr>
            <a:r>
              <a:t>In its most recent career pathway tool kit the department of education and department of labor identifies 6 characteristics of pathways, </a:t>
            </a:r>
          </a:p>
          <a:p>
            <a:pPr defTabSz="914400">
              <a:lnSpc>
                <a:spcPct val="120000"/>
              </a:lnSpc>
              <a:defRPr sz="2000">
                <a:latin typeface="Calibri"/>
                <a:ea typeface="Calibri"/>
                <a:cs typeface="Calibri"/>
                <a:sym typeface="Calibri"/>
              </a:defRPr>
            </a:pPr>
            <a:r>
              <a:t>See how these build on the work of the vice president and see how they parallel some of our current work and future certified pathways </a:t>
            </a:r>
          </a:p>
          <a:p>
            <a:pPr defTabSz="914400">
              <a:lnSpc>
                <a:spcPct val="100000"/>
              </a:lnSpc>
              <a:defRPr sz="1600">
                <a:latin typeface="Calibri"/>
                <a:ea typeface="Calibri"/>
                <a:cs typeface="Calibri"/>
                <a:sym typeface="Calibri"/>
              </a:defRPr>
            </a:pPr>
            <a:endParaRPr/>
          </a:p>
          <a:p>
            <a:pPr defTabSz="914400">
              <a:lnSpc>
                <a:spcPct val="100000"/>
              </a:lnSpc>
              <a:defRPr sz="1600">
                <a:latin typeface="Calibri"/>
                <a:ea typeface="Calibri"/>
                <a:cs typeface="Calibri"/>
                <a:sym typeface="Calibri"/>
              </a:defRPr>
            </a:pPr>
            <a:r>
              <a:t>These characteristics are: </a:t>
            </a:r>
          </a:p>
          <a:p>
            <a:pPr defTabSz="914400">
              <a:lnSpc>
                <a:spcPct val="100000"/>
              </a:lnSpc>
              <a:defRPr sz="1600">
                <a:latin typeface="Calibri"/>
                <a:ea typeface="Calibri"/>
                <a:cs typeface="Calibri"/>
                <a:sym typeface="Calibri"/>
              </a:defRPr>
            </a:pPr>
            <a:r>
              <a:t>1. </a:t>
            </a:r>
          </a:p>
          <a:p>
            <a:pPr defTabSz="914400">
              <a:lnSpc>
                <a:spcPct val="100000"/>
              </a:lnSpc>
              <a:defRPr sz="1600">
                <a:latin typeface="Calibri"/>
                <a:ea typeface="Calibri"/>
                <a:cs typeface="Calibri"/>
                <a:sym typeface="Calibri"/>
              </a:defRPr>
            </a:pPr>
            <a:r>
              <a:t>2. </a:t>
            </a:r>
          </a:p>
          <a:p>
            <a:pPr defTabSz="914400">
              <a:lnSpc>
                <a:spcPct val="100000"/>
              </a:lnSpc>
              <a:defRPr sz="1600">
                <a:latin typeface="Calibri"/>
                <a:ea typeface="Calibri"/>
                <a:cs typeface="Calibri"/>
                <a:sym typeface="Calibri"/>
              </a:defRPr>
            </a:pPr>
            <a:r>
              <a:t>3. </a:t>
            </a:r>
          </a:p>
          <a:p>
            <a:pPr defTabSz="914400">
              <a:lnSpc>
                <a:spcPct val="100000"/>
              </a:lnSpc>
              <a:defRPr sz="1600">
                <a:latin typeface="Calibri"/>
                <a:ea typeface="Calibri"/>
                <a:cs typeface="Calibri"/>
                <a:sym typeface="Calibri"/>
              </a:defRPr>
            </a:pPr>
            <a:r>
              <a:t>4. </a:t>
            </a:r>
          </a:p>
          <a:p>
            <a:pPr defTabSz="914400">
              <a:lnSpc>
                <a:spcPct val="100000"/>
              </a:lnSpc>
              <a:defRPr sz="1600">
                <a:latin typeface="Calibri"/>
                <a:ea typeface="Calibri"/>
                <a:cs typeface="Calibri"/>
                <a:sym typeface="Calibri"/>
              </a:defRPr>
            </a:pPr>
            <a:r>
              <a:t>5. </a:t>
            </a:r>
          </a:p>
          <a:p>
            <a:pPr defTabSz="914400">
              <a:lnSpc>
                <a:spcPct val="100000"/>
              </a:lnSpc>
              <a:defRPr sz="1600">
                <a:latin typeface="Calibri"/>
                <a:ea typeface="Calibri"/>
                <a:cs typeface="Calibri"/>
                <a:sym typeface="Calibri"/>
              </a:defRPr>
            </a:pPr>
            <a:r>
              <a:t>6.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 name="Shape 430"/>
          <p:cNvSpPr>
            <a:spLocks noGrp="1" noRot="1" noChangeAspect="1"/>
          </p:cNvSpPr>
          <p:nvPr>
            <p:ph type="sldImg"/>
          </p:nvPr>
        </p:nvSpPr>
        <p:spPr>
          <a:prstGeom prst="rect">
            <a:avLst/>
          </a:prstGeom>
        </p:spPr>
        <p:txBody>
          <a:bodyPr/>
          <a:lstStyle/>
          <a:p>
            <a:endParaRPr/>
          </a:p>
        </p:txBody>
      </p:sp>
      <p:sp>
        <p:nvSpPr>
          <p:cNvPr id="431" name="Shape 431"/>
          <p:cNvSpPr>
            <a:spLocks noGrp="1"/>
          </p:cNvSpPr>
          <p:nvPr>
            <p:ph type="body" sz="quarter" idx="1"/>
          </p:nvPr>
        </p:nvSpPr>
        <p:spPr>
          <a:prstGeom prst="rect">
            <a:avLst/>
          </a:prstGeom>
        </p:spPr>
        <p:txBody>
          <a:bodyPr/>
          <a:lstStyle/>
          <a:p>
            <a:r>
              <a:t>OK, </a:t>
            </a:r>
          </a:p>
          <a:p>
            <a:r>
              <a:t>This is my new graphic, a way to view North Carolina’s Certified Pathways.  </a:t>
            </a:r>
          </a:p>
          <a:p>
            <a:r>
              <a:t>Notice all the elements needed for certification from the to top </a:t>
            </a:r>
          </a:p>
          <a:p>
            <a:r>
              <a:t>Employer Engagement </a:t>
            </a:r>
          </a:p>
          <a:p>
            <a:r>
              <a:t>Career Advising </a:t>
            </a:r>
          </a:p>
          <a:p>
            <a:r>
              <a:t>Skills Training -  I took some license in relabeling this I will come into conform as we sell it out </a:t>
            </a:r>
          </a:p>
          <a:p>
            <a:r>
              <a:t>Work </a:t>
            </a:r>
          </a:p>
          <a:p>
            <a:r>
              <a:t>Collaboration </a:t>
            </a:r>
          </a:p>
          <a:p>
            <a:r>
              <a:t>Labor Market  Information </a:t>
            </a:r>
          </a:p>
          <a:p>
            <a:r>
              <a:t>Evaluation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Shape 439"/>
          <p:cNvSpPr>
            <a:spLocks noGrp="1" noRot="1" noChangeAspect="1"/>
          </p:cNvSpPr>
          <p:nvPr>
            <p:ph type="sldImg"/>
          </p:nvPr>
        </p:nvSpPr>
        <p:spPr>
          <a:prstGeom prst="rect">
            <a:avLst/>
          </a:prstGeom>
        </p:spPr>
        <p:txBody>
          <a:bodyPr/>
          <a:lstStyle/>
          <a:p>
            <a:endParaRPr/>
          </a:p>
        </p:txBody>
      </p:sp>
      <p:sp>
        <p:nvSpPr>
          <p:cNvPr id="440" name="Shape 440"/>
          <p:cNvSpPr>
            <a:spLocks noGrp="1"/>
          </p:cNvSpPr>
          <p:nvPr>
            <p:ph type="body" sz="quarter" idx="1"/>
          </p:nvPr>
        </p:nvSpPr>
        <p:spPr>
          <a:prstGeom prst="rect">
            <a:avLst/>
          </a:prstGeom>
        </p:spPr>
        <p:txBody>
          <a:bodyPr/>
          <a:lstStyle/>
          <a:p>
            <a:r>
              <a:t>Here are five elements to consider when writing your proposal on employer engagement </a:t>
            </a:r>
          </a:p>
          <a:p>
            <a:r>
              <a:t> </a:t>
            </a:r>
          </a:p>
          <a:p>
            <a:r>
              <a:t>We listen first </a:t>
            </a:r>
          </a:p>
          <a:p>
            <a:r>
              <a:t>Employers play a key role </a:t>
            </a:r>
          </a:p>
          <a:p>
            <a:r>
              <a:t>Are </a:t>
            </a:r>
            <a:r>
              <a:rPr b="1"/>
              <a:t>actively involved</a:t>
            </a:r>
            <a:r>
              <a:t> </a:t>
            </a:r>
          </a:p>
          <a:p>
            <a:r>
              <a:t>training is redesigned </a:t>
            </a:r>
            <a:r>
              <a:rPr b="1"/>
              <a:t>blending industry needs</a:t>
            </a:r>
            <a:r>
              <a:t> and </a:t>
            </a:r>
            <a:r>
              <a:rPr b="1"/>
              <a:t>educational standards </a:t>
            </a:r>
            <a:r>
              <a:t> BALANCING </a:t>
            </a:r>
          </a:p>
          <a:p>
            <a:r>
              <a:t>Offer </a:t>
            </a:r>
            <a:r>
              <a:rPr u="sng"/>
              <a:t>suggestions and opportunities for WBL</a:t>
            </a:r>
            <a:r>
              <a:t> </a:t>
            </a:r>
          </a:p>
          <a:p>
            <a:r>
              <a:t>Evaluate our programs and </a:t>
            </a:r>
            <a:r>
              <a:rPr b="1"/>
              <a:t>recommend credentials</a:t>
            </a:r>
            <a:r>
              <a:t> that may ben earned and assessments that my be given at the conclusion leading to certifications local employers will accept as one of the door openers to employment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 name="Shape 467"/>
          <p:cNvSpPr>
            <a:spLocks noGrp="1" noRot="1" noChangeAspect="1"/>
          </p:cNvSpPr>
          <p:nvPr>
            <p:ph type="sldImg"/>
          </p:nvPr>
        </p:nvSpPr>
        <p:spPr>
          <a:prstGeom prst="rect">
            <a:avLst/>
          </a:prstGeom>
        </p:spPr>
        <p:txBody>
          <a:bodyPr/>
          <a:lstStyle/>
          <a:p>
            <a:endParaRPr/>
          </a:p>
        </p:txBody>
      </p:sp>
      <p:sp>
        <p:nvSpPr>
          <p:cNvPr id="468" name="Shape 468"/>
          <p:cNvSpPr>
            <a:spLocks noGrp="1"/>
          </p:cNvSpPr>
          <p:nvPr>
            <p:ph type="body" sz="quarter" idx="1"/>
          </p:nvPr>
        </p:nvSpPr>
        <p:spPr>
          <a:prstGeom prst="rect">
            <a:avLst/>
          </a:prstGeom>
        </p:spPr>
        <p:txBody>
          <a:bodyPr/>
          <a:lstStyle/>
          <a:p>
            <a:r>
              <a:t>Here is another way to look at employer engagement around the Labor Market Demand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 name="Shape 501"/>
          <p:cNvSpPr>
            <a:spLocks noGrp="1" noRot="1" noChangeAspect="1"/>
          </p:cNvSpPr>
          <p:nvPr>
            <p:ph type="sldImg"/>
          </p:nvPr>
        </p:nvSpPr>
        <p:spPr>
          <a:prstGeom prst="rect">
            <a:avLst/>
          </a:prstGeom>
        </p:spPr>
        <p:txBody>
          <a:bodyPr/>
          <a:lstStyle/>
          <a:p>
            <a:endParaRPr/>
          </a:p>
        </p:txBody>
      </p:sp>
      <p:sp>
        <p:nvSpPr>
          <p:cNvPr id="502" name="Shape 502"/>
          <p:cNvSpPr>
            <a:spLocks noGrp="1"/>
          </p:cNvSpPr>
          <p:nvPr>
            <p:ph type="body" sz="quarter" idx="1"/>
          </p:nvPr>
        </p:nvSpPr>
        <p:spPr>
          <a:prstGeom prst="rect">
            <a:avLst/>
          </a:prstGeom>
        </p:spPr>
        <p:txBody>
          <a:bodyPr/>
          <a:lstStyle/>
          <a:p>
            <a:r>
              <a:t>Collaboration is a key component.  </a:t>
            </a:r>
          </a:p>
          <a:p>
            <a:r>
              <a:t>We need the community to support that pathway </a:t>
            </a:r>
          </a:p>
          <a:p>
            <a:r>
              <a:t>to help hold each other accountable and to be ready to offer assistance and the pathway initially builds out, grows, matures and evolves in our communities.   </a:t>
            </a:r>
          </a:p>
          <a:p>
            <a:r>
              <a:t>It is through Support of the model and process and through a consistent message pathways will grow in our communities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 name="Shape 509"/>
          <p:cNvSpPr>
            <a:spLocks noGrp="1" noRot="1" noChangeAspect="1"/>
          </p:cNvSpPr>
          <p:nvPr>
            <p:ph type="sldImg"/>
          </p:nvPr>
        </p:nvSpPr>
        <p:spPr>
          <a:prstGeom prst="rect">
            <a:avLst/>
          </a:prstGeom>
        </p:spPr>
        <p:txBody>
          <a:bodyPr/>
          <a:lstStyle/>
          <a:p>
            <a:endParaRPr/>
          </a:p>
        </p:txBody>
      </p:sp>
      <p:sp>
        <p:nvSpPr>
          <p:cNvPr id="510" name="Shape 510"/>
          <p:cNvSpPr>
            <a:spLocks noGrp="1"/>
          </p:cNvSpPr>
          <p:nvPr>
            <p:ph type="body" sz="quarter" idx="1"/>
          </p:nvPr>
        </p:nvSpPr>
        <p:spPr>
          <a:prstGeom prst="rect">
            <a:avLst/>
          </a:prstGeom>
        </p:spPr>
        <p:txBody>
          <a:bodyPr/>
          <a:lstStyle/>
          <a:p>
            <a:r>
              <a:t>Career Advising in a certified pathways system includes, middle school, high school, community college, an option for the university and local career centers… </a:t>
            </a:r>
          </a:p>
          <a:p>
            <a:endParaRPr/>
          </a:p>
          <a:p>
            <a:r>
              <a:t>Professional development is needed and </a:t>
            </a:r>
          </a:p>
          <a:p>
            <a:endParaRPr/>
          </a:p>
          <a:p>
            <a:r>
              <a:t>Consistent advising skills around the pathways will help grow our pathway system </a:t>
            </a:r>
          </a:p>
          <a:p>
            <a:endParaRPr/>
          </a:p>
          <a:p>
            <a:r>
              <a:t>Typically for the individual career advising and an individual plan is the first step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 name="Shape 530"/>
          <p:cNvSpPr>
            <a:spLocks noGrp="1" noRot="1" noChangeAspect="1"/>
          </p:cNvSpPr>
          <p:nvPr>
            <p:ph type="sldImg"/>
          </p:nvPr>
        </p:nvSpPr>
        <p:spPr>
          <a:prstGeom prst="rect">
            <a:avLst/>
          </a:prstGeom>
        </p:spPr>
        <p:txBody>
          <a:bodyPr/>
          <a:lstStyle/>
          <a:p>
            <a:endParaRPr/>
          </a:p>
        </p:txBody>
      </p:sp>
      <p:sp>
        <p:nvSpPr>
          <p:cNvPr id="531" name="Shape 531"/>
          <p:cNvSpPr>
            <a:spLocks noGrp="1"/>
          </p:cNvSpPr>
          <p:nvPr>
            <p:ph type="body" sz="quarter" idx="1"/>
          </p:nvPr>
        </p:nvSpPr>
        <p:spPr>
          <a:prstGeom prst="rect">
            <a:avLst/>
          </a:prstGeom>
        </p:spPr>
        <p:txBody>
          <a:bodyPr/>
          <a:lstStyle/>
          <a:p>
            <a:r>
              <a:t>This is what a career plan may look like- Step to the job </a:t>
            </a:r>
          </a:p>
          <a:p>
            <a:endParaRPr/>
          </a:p>
          <a:p>
            <a:r>
              <a:t>Self Awareness through Assessments  - notice the employer input on Identified Skills Needed </a:t>
            </a:r>
          </a:p>
          <a:p>
            <a:endParaRPr/>
          </a:p>
          <a:p>
            <a:r>
              <a:t>Program of Study -  Education , Training, Credit and Articulation  Streamlined for the individual </a:t>
            </a:r>
          </a:p>
          <a:p>
            <a:endParaRPr/>
          </a:p>
          <a:p>
            <a:r>
              <a:t>WorkBased Learning - Exploratory, Experiential, Engage  all recommended in the initial plan and then later supported in the framework </a:t>
            </a:r>
          </a:p>
          <a:p>
            <a:endParaRPr/>
          </a:p>
          <a:p>
            <a:r>
              <a:t>Career Goal - including options for stackable credentials, re-engaging in further education and training </a:t>
            </a:r>
          </a:p>
          <a:p>
            <a:endParaRPr/>
          </a:p>
          <a:p>
            <a:r>
              <a:t>THIS IS NOT BACKFILLING BECAUSE WE HAVE SLOTS IN A CLASS </a:t>
            </a:r>
          </a:p>
          <a:p>
            <a:r>
              <a:t>YET... it may be a step toward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 name="Shape 536"/>
          <p:cNvSpPr>
            <a:spLocks noGrp="1" noRot="1" noChangeAspect="1"/>
          </p:cNvSpPr>
          <p:nvPr>
            <p:ph type="sldImg"/>
          </p:nvPr>
        </p:nvSpPr>
        <p:spPr>
          <a:prstGeom prst="rect">
            <a:avLst/>
          </a:prstGeom>
        </p:spPr>
        <p:txBody>
          <a:bodyPr/>
          <a:lstStyle/>
          <a:p>
            <a:endParaRPr/>
          </a:p>
        </p:txBody>
      </p:sp>
      <p:sp>
        <p:nvSpPr>
          <p:cNvPr id="537" name="Shape 537"/>
          <p:cNvSpPr>
            <a:spLocks noGrp="1"/>
          </p:cNvSpPr>
          <p:nvPr>
            <p:ph type="body" sz="quarter" idx="1"/>
          </p:nvPr>
        </p:nvSpPr>
        <p:spPr>
          <a:prstGeom prst="rect">
            <a:avLst/>
          </a:prstGeom>
        </p:spPr>
        <p:txBody>
          <a:bodyPr/>
          <a:lstStyle/>
          <a:p>
            <a:r>
              <a:t>Six Elements of Training Programs </a:t>
            </a:r>
          </a:p>
          <a:p>
            <a:endParaRPr/>
          </a:p>
          <a:p>
            <a:pPr marL="388054" indent="-388054">
              <a:buSzPct val="100000"/>
              <a:buAutoNum type="arabicPeriod"/>
              <a:defRPr b="1"/>
            </a:pPr>
            <a:r>
              <a:t>Mapped</a:t>
            </a:r>
            <a:r>
              <a:rPr b="0"/>
              <a:t> to the Labor market </a:t>
            </a:r>
          </a:p>
          <a:p>
            <a:pPr marL="388054" indent="-388054">
              <a:buSzPct val="100000"/>
              <a:buAutoNum type="arabicPeriod"/>
            </a:pPr>
            <a:r>
              <a:t>Academic and Technical courses </a:t>
            </a:r>
            <a:r>
              <a:rPr b="1"/>
              <a:t>blended</a:t>
            </a:r>
            <a:r>
              <a:t> </a:t>
            </a:r>
          </a:p>
          <a:p>
            <a:pPr marL="388054" indent="-388054">
              <a:buSzPct val="100000"/>
              <a:buAutoNum type="arabicPeriod"/>
              <a:defRPr b="1"/>
            </a:pPr>
            <a:r>
              <a:t>Integrated</a:t>
            </a:r>
            <a:r>
              <a:rPr b="0"/>
              <a:t> Work Based Learning </a:t>
            </a:r>
          </a:p>
          <a:p>
            <a:pPr marL="388054" indent="-388054">
              <a:buSzPct val="100000"/>
              <a:buAutoNum type="arabicPeriod"/>
            </a:pPr>
            <a:r>
              <a:t>Employability Skills </a:t>
            </a:r>
            <a:r>
              <a:rPr b="1"/>
              <a:t>incorporated</a:t>
            </a:r>
            <a:r>
              <a:t> into the training </a:t>
            </a:r>
          </a:p>
          <a:p>
            <a:pPr marL="388054" indent="-388054">
              <a:buSzPct val="100000"/>
              <a:buAutoNum type="arabicPeriod"/>
            </a:pPr>
            <a:r>
              <a:t>Opportunity to earn credentials </a:t>
            </a:r>
            <a:r>
              <a:rPr b="1"/>
              <a:t>recognized</a:t>
            </a:r>
            <a:r>
              <a:t> by local industry and </a:t>
            </a:r>
            <a:r>
              <a:rPr b="1"/>
              <a:t>stackable</a:t>
            </a:r>
            <a:r>
              <a:t> fore easy reentry </a:t>
            </a:r>
          </a:p>
          <a:p>
            <a:pPr marL="388054" indent="-388054">
              <a:buSzPct val="100000"/>
              <a:buAutoNum type="arabicPeriod"/>
            </a:pPr>
            <a:r>
              <a:t>Course </a:t>
            </a:r>
            <a:r>
              <a:rPr b="1"/>
              <a:t>articulated</a:t>
            </a:r>
            <a:r>
              <a:t> from HS to CC  or from Training TO CC _ AAS to University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 name="Shape 598"/>
          <p:cNvSpPr>
            <a:spLocks noGrp="1" noRot="1" noChangeAspect="1"/>
          </p:cNvSpPr>
          <p:nvPr>
            <p:ph type="sldImg"/>
          </p:nvPr>
        </p:nvSpPr>
        <p:spPr>
          <a:prstGeom prst="rect">
            <a:avLst/>
          </a:prstGeom>
        </p:spPr>
        <p:txBody>
          <a:bodyPr/>
          <a:lstStyle/>
          <a:p>
            <a:endParaRPr/>
          </a:p>
        </p:txBody>
      </p:sp>
      <p:sp>
        <p:nvSpPr>
          <p:cNvPr id="599" name="Shape 599"/>
          <p:cNvSpPr>
            <a:spLocks noGrp="1"/>
          </p:cNvSpPr>
          <p:nvPr>
            <p:ph type="body" sz="quarter" idx="1"/>
          </p:nvPr>
        </p:nvSpPr>
        <p:spPr>
          <a:prstGeom prst="rect">
            <a:avLst/>
          </a:prstGeom>
        </p:spPr>
        <p:txBody>
          <a:bodyPr/>
          <a:lstStyle/>
          <a:p>
            <a:r>
              <a:t>Here is the build out </a:t>
            </a:r>
          </a:p>
          <a:p>
            <a:r>
              <a:t>Many Types of Individual entering career advising </a:t>
            </a:r>
          </a:p>
          <a:p>
            <a:endParaRPr/>
          </a:p>
          <a:p>
            <a:r>
              <a:t>Multiple options for education and training </a:t>
            </a:r>
          </a:p>
          <a:p>
            <a:endParaRPr/>
          </a:p>
          <a:p>
            <a:r>
              <a:t>Multiple exit point to work into jobs requiring various skills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Shape 154"/>
          <p:cNvSpPr>
            <a:spLocks noGrp="1" noRot="1" noChangeAspect="1"/>
          </p:cNvSpPr>
          <p:nvPr>
            <p:ph type="sldImg"/>
          </p:nvPr>
        </p:nvSpPr>
        <p:spPr>
          <a:prstGeom prst="rect">
            <a:avLst/>
          </a:prstGeom>
        </p:spPr>
        <p:txBody>
          <a:bodyPr/>
          <a:lstStyle/>
          <a:p>
            <a:endParaRPr/>
          </a:p>
        </p:txBody>
      </p:sp>
      <p:sp>
        <p:nvSpPr>
          <p:cNvPr id="155" name="Shape 155"/>
          <p:cNvSpPr>
            <a:spLocks noGrp="1"/>
          </p:cNvSpPr>
          <p:nvPr>
            <p:ph type="body" sz="quarter" idx="1"/>
          </p:nvPr>
        </p:nvSpPr>
        <p:spPr>
          <a:prstGeom prst="rect">
            <a:avLst/>
          </a:prstGeom>
        </p:spPr>
        <p:txBody>
          <a:bodyPr/>
          <a:lstStyle/>
          <a:p>
            <a:r>
              <a:t>Take Paper and Write your definitions. </a:t>
            </a:r>
          </a:p>
          <a:p>
            <a:r>
              <a:t>First - How would you define it. </a:t>
            </a:r>
          </a:p>
          <a:p>
            <a:r>
              <a:t>Second - What does it mean to you, effect you, impact your life? </a:t>
            </a:r>
          </a:p>
          <a:p>
            <a:r>
              <a:t>Share with your neighbor.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 name="Shape 606"/>
          <p:cNvSpPr>
            <a:spLocks noGrp="1" noRot="1" noChangeAspect="1"/>
          </p:cNvSpPr>
          <p:nvPr>
            <p:ph type="sldImg"/>
          </p:nvPr>
        </p:nvSpPr>
        <p:spPr>
          <a:prstGeom prst="rect">
            <a:avLst/>
          </a:prstGeom>
        </p:spPr>
        <p:txBody>
          <a:bodyPr/>
          <a:lstStyle/>
          <a:p>
            <a:endParaRPr/>
          </a:p>
        </p:txBody>
      </p:sp>
      <p:sp>
        <p:nvSpPr>
          <p:cNvPr id="607" name="Shape 607"/>
          <p:cNvSpPr>
            <a:spLocks noGrp="1"/>
          </p:cNvSpPr>
          <p:nvPr>
            <p:ph type="body" sz="quarter" idx="1"/>
          </p:nvPr>
        </p:nvSpPr>
        <p:spPr>
          <a:prstGeom prst="rect">
            <a:avLst/>
          </a:prstGeom>
        </p:spPr>
        <p:txBody>
          <a:bodyPr/>
          <a:lstStyle/>
          <a:p>
            <a:r>
              <a:t>In summary -  The training redeveloped or reformulated for Certified Career pathways </a:t>
            </a:r>
          </a:p>
          <a:p>
            <a:endParaRPr/>
          </a:p>
          <a:p>
            <a:r>
              <a:t>Is build to meet  employer needs </a:t>
            </a:r>
          </a:p>
          <a:p>
            <a:r>
              <a:t>Allows for </a:t>
            </a:r>
            <a:r>
              <a:rPr u="sng"/>
              <a:t>stackable credentials that may be the  ticket to further placement in the training </a:t>
            </a:r>
            <a:r>
              <a:t>continuum through open entry and exit and an individual climbs the wall of employment opportunities in a career pathway programs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 name="Shape 615"/>
          <p:cNvSpPr>
            <a:spLocks noGrp="1" noRot="1" noChangeAspect="1"/>
          </p:cNvSpPr>
          <p:nvPr>
            <p:ph type="sldImg"/>
          </p:nvPr>
        </p:nvSpPr>
        <p:spPr>
          <a:prstGeom prst="rect">
            <a:avLst/>
          </a:prstGeom>
        </p:spPr>
        <p:txBody>
          <a:bodyPr/>
          <a:lstStyle/>
          <a:p>
            <a:endParaRPr/>
          </a:p>
        </p:txBody>
      </p:sp>
      <p:sp>
        <p:nvSpPr>
          <p:cNvPr id="616" name="Shape 616"/>
          <p:cNvSpPr>
            <a:spLocks noGrp="1"/>
          </p:cNvSpPr>
          <p:nvPr>
            <p:ph type="body" sz="quarter" idx="1"/>
          </p:nvPr>
        </p:nvSpPr>
        <p:spPr>
          <a:prstGeom prst="rect">
            <a:avLst/>
          </a:prstGeom>
        </p:spPr>
        <p:txBody>
          <a:bodyPr/>
          <a:lstStyle/>
          <a:p>
            <a:r>
              <a:t>I would be remiss if  I did not  briefly touch on work based learning </a:t>
            </a:r>
          </a:p>
          <a:p>
            <a:endParaRPr/>
          </a:p>
          <a:p>
            <a:r>
              <a:t>This is beyond the high school or community college credit bearing  WBL.   </a:t>
            </a:r>
          </a:p>
          <a:p>
            <a:endParaRPr/>
          </a:p>
          <a:p>
            <a:r>
              <a:t>These is a short list of 14 strategies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 name="Shape 623"/>
          <p:cNvSpPr>
            <a:spLocks noGrp="1" noRot="1" noChangeAspect="1"/>
          </p:cNvSpPr>
          <p:nvPr>
            <p:ph type="sldImg"/>
          </p:nvPr>
        </p:nvSpPr>
        <p:spPr>
          <a:prstGeom prst="rect">
            <a:avLst/>
          </a:prstGeom>
        </p:spPr>
        <p:txBody>
          <a:bodyPr/>
          <a:lstStyle/>
          <a:p>
            <a:endParaRPr/>
          </a:p>
        </p:txBody>
      </p:sp>
      <p:sp>
        <p:nvSpPr>
          <p:cNvPr id="624" name="Shape 624"/>
          <p:cNvSpPr>
            <a:spLocks noGrp="1"/>
          </p:cNvSpPr>
          <p:nvPr>
            <p:ph type="body" sz="quarter" idx="1"/>
          </p:nvPr>
        </p:nvSpPr>
        <p:spPr>
          <a:prstGeom prst="rect">
            <a:avLst/>
          </a:prstGeom>
        </p:spPr>
        <p:txBody>
          <a:bodyPr/>
          <a:lstStyle/>
          <a:p>
            <a:r>
              <a:t>Work based learning provides  opportunities to </a:t>
            </a:r>
          </a:p>
          <a:p>
            <a:r>
              <a:t>Engage Employers </a:t>
            </a:r>
          </a:p>
          <a:p>
            <a:r>
              <a:t>Offer students opportunities to explore work and meet and gain a mentor </a:t>
            </a:r>
          </a:p>
          <a:p>
            <a:r>
              <a:t>Under the culture of work and key foundational or soft skills of communication, team work, time </a:t>
            </a:r>
          </a:p>
          <a:p>
            <a:r>
              <a:t>as it enhances classroom training, builds on classroom training and further engages the individual in the real work </a:t>
            </a:r>
          </a:p>
          <a:p>
            <a:endParaRPr/>
          </a:p>
          <a:p>
            <a:r>
              <a:t>Work base learning build skills identified by employers, taught by trainers and education and engages on the job training providers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 name="Shape 633"/>
          <p:cNvSpPr>
            <a:spLocks noGrp="1" noRot="1" noChangeAspect="1"/>
          </p:cNvSpPr>
          <p:nvPr>
            <p:ph type="sldImg"/>
          </p:nvPr>
        </p:nvSpPr>
        <p:spPr>
          <a:prstGeom prst="rect">
            <a:avLst/>
          </a:prstGeom>
        </p:spPr>
        <p:txBody>
          <a:bodyPr/>
          <a:lstStyle/>
          <a:p>
            <a:endParaRPr/>
          </a:p>
        </p:txBody>
      </p:sp>
      <p:sp>
        <p:nvSpPr>
          <p:cNvPr id="634" name="Shape 634"/>
          <p:cNvSpPr>
            <a:spLocks noGrp="1"/>
          </p:cNvSpPr>
          <p:nvPr>
            <p:ph type="body" sz="quarter" idx="1"/>
          </p:nvPr>
        </p:nvSpPr>
        <p:spPr>
          <a:prstGeom prst="rect">
            <a:avLst/>
          </a:prstGeom>
        </p:spPr>
        <p:txBody>
          <a:bodyPr/>
          <a:lstStyle/>
          <a:p>
            <a:r>
              <a:t>Work based learning has three key element that of </a:t>
            </a:r>
          </a:p>
          <a:p>
            <a:r>
              <a:t>Exploring work through programs such as job shadowing </a:t>
            </a:r>
          </a:p>
          <a:p>
            <a:endParaRPr/>
          </a:p>
          <a:p>
            <a:r>
              <a:t>Offering work experience to inform and build out foundational skills </a:t>
            </a:r>
          </a:p>
          <a:p>
            <a:endParaRPr/>
          </a:p>
          <a:p>
            <a:r>
              <a:t>To engage the individual in productive work through structured work process that build the skills learned in the classroom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 name="Shape 641"/>
          <p:cNvSpPr>
            <a:spLocks noGrp="1" noRot="1" noChangeAspect="1"/>
          </p:cNvSpPr>
          <p:nvPr>
            <p:ph type="sldImg"/>
          </p:nvPr>
        </p:nvSpPr>
        <p:spPr>
          <a:prstGeom prst="rect">
            <a:avLst/>
          </a:prstGeom>
        </p:spPr>
        <p:txBody>
          <a:bodyPr/>
          <a:lstStyle/>
          <a:p>
            <a:endParaRPr/>
          </a:p>
        </p:txBody>
      </p:sp>
      <p:sp>
        <p:nvSpPr>
          <p:cNvPr id="642" name="Shape 642"/>
          <p:cNvSpPr>
            <a:spLocks noGrp="1"/>
          </p:cNvSpPr>
          <p:nvPr>
            <p:ph type="body" sz="quarter" idx="1"/>
          </p:nvPr>
        </p:nvSpPr>
        <p:spPr>
          <a:prstGeom prst="rect">
            <a:avLst/>
          </a:prstGeom>
        </p:spPr>
        <p:txBody>
          <a:bodyPr/>
          <a:lstStyle/>
          <a:p>
            <a:r>
              <a:t>Educators need easy access to real-world, work-based learning activities to help prepare students for real-life success and to help build the talent pipeline employers need. This means aggregating resources in one, consistent place and eliminating the administrative burdens traditionally associated with leveraging those resources. The Navigator, developed in partnership with Fidelity Investments, is an online marketplace that brings together members of the employer, educator, and workforce development communities. Whether it is through activities that enable students and job seekers to learn about work (e.g., guest speakers), learn through work (e.g., career competitions), or learn for work (e.g., apprenticeships), this platform makes “stepping in” to work-based learning easy, consistent, and scalable.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 name="Shape 651"/>
          <p:cNvSpPr>
            <a:spLocks noGrp="1" noRot="1" noChangeAspect="1"/>
          </p:cNvSpPr>
          <p:nvPr>
            <p:ph type="sldImg"/>
          </p:nvPr>
        </p:nvSpPr>
        <p:spPr>
          <a:prstGeom prst="rect">
            <a:avLst/>
          </a:prstGeom>
        </p:spPr>
        <p:txBody>
          <a:bodyPr/>
          <a:lstStyle/>
          <a:p>
            <a:endParaRPr/>
          </a:p>
        </p:txBody>
      </p:sp>
      <p:sp>
        <p:nvSpPr>
          <p:cNvPr id="652" name="Shape 652"/>
          <p:cNvSpPr>
            <a:spLocks noGrp="1"/>
          </p:cNvSpPr>
          <p:nvPr>
            <p:ph type="body" sz="quarter" idx="1"/>
          </p:nvPr>
        </p:nvSpPr>
        <p:spPr>
          <a:prstGeom prst="rect">
            <a:avLst/>
          </a:prstGeom>
        </p:spPr>
        <p:txBody>
          <a:bodyPr/>
          <a:lstStyle/>
          <a:p>
            <a:r>
              <a:t>1. Pathways properly designed prepare the individual for workforce needs  </a:t>
            </a:r>
          </a:p>
          <a:p>
            <a:r>
              <a:t>2. There can my multiple entry point into the workforce </a:t>
            </a:r>
          </a:p>
          <a:p>
            <a:r>
              <a:t>3. Entry,  based in part,  by credentials earned provide opportunities for advancement as the individual progresses in </a:t>
            </a:r>
            <a:r>
              <a:rPr b="1"/>
              <a:t>work</a:t>
            </a:r>
            <a:r>
              <a:t> ... and further education and training.  </a:t>
            </a:r>
          </a:p>
          <a:p>
            <a:endParaRPr/>
          </a:p>
          <a:p>
            <a:r>
              <a:t>Here are several examples of jobs in a pathway…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 name="Shape 677"/>
          <p:cNvSpPr>
            <a:spLocks noGrp="1" noRot="1" noChangeAspect="1"/>
          </p:cNvSpPr>
          <p:nvPr>
            <p:ph type="sldImg"/>
          </p:nvPr>
        </p:nvSpPr>
        <p:spPr>
          <a:prstGeom prst="rect">
            <a:avLst/>
          </a:prstGeom>
        </p:spPr>
        <p:txBody>
          <a:bodyPr/>
          <a:lstStyle/>
          <a:p>
            <a:endParaRPr/>
          </a:p>
        </p:txBody>
      </p:sp>
      <p:sp>
        <p:nvSpPr>
          <p:cNvPr id="678" name="Shape 678"/>
          <p:cNvSpPr>
            <a:spLocks noGrp="1"/>
          </p:cNvSpPr>
          <p:nvPr>
            <p:ph type="body" sz="quarter" idx="1"/>
          </p:nvPr>
        </p:nvSpPr>
        <p:spPr>
          <a:prstGeom prst="rect">
            <a:avLst/>
          </a:prstGeom>
        </p:spPr>
        <p:txBody>
          <a:bodyPr/>
          <a:lstStyle/>
          <a:p>
            <a:r>
              <a:t>It is the intent of the North Carolina Employment and Training Association and our members and partners in this conference to provide you with an overview of pathways, talk to individuals who work have begun putting certified pathways together, and to provide insights into pathway elements as you go back to you communities and enter into the conversation on building this important element in WIOA, </a:t>
            </a:r>
          </a:p>
          <a:p>
            <a:r>
              <a:t>Important strategy in PERKINS, </a:t>
            </a:r>
          </a:p>
          <a:p>
            <a:r>
              <a:t>Important  concept in our DHHS legislation. </a:t>
            </a:r>
          </a:p>
          <a:p>
            <a:endParaRPr/>
          </a:p>
          <a:p>
            <a:r>
              <a:t>Thanks for coming to the conference,,,,, </a:t>
            </a:r>
          </a:p>
          <a:p>
            <a:r>
              <a:t>There is one more concept wi Oulw like to leave you with before I turn the program over to Dion Our State Director for Pathways   It is that of the Intermediary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Shape 753"/>
          <p:cNvSpPr>
            <a:spLocks noGrp="1" noRot="1" noChangeAspect="1"/>
          </p:cNvSpPr>
          <p:nvPr>
            <p:ph type="sldImg"/>
          </p:nvPr>
        </p:nvSpPr>
        <p:spPr>
          <a:prstGeom prst="rect">
            <a:avLst/>
          </a:prstGeom>
        </p:spPr>
        <p:txBody>
          <a:bodyPr/>
          <a:lstStyle/>
          <a:p>
            <a:endParaRPr/>
          </a:p>
        </p:txBody>
      </p:sp>
      <p:sp>
        <p:nvSpPr>
          <p:cNvPr id="754" name="Shape 754"/>
          <p:cNvSpPr>
            <a:spLocks noGrp="1"/>
          </p:cNvSpPr>
          <p:nvPr>
            <p:ph type="body" sz="quarter" idx="1"/>
          </p:nvPr>
        </p:nvSpPr>
        <p:spPr>
          <a:prstGeom prst="rect">
            <a:avLst/>
          </a:prstGeom>
        </p:spPr>
        <p:txBody>
          <a:bodyPr/>
          <a:lstStyle/>
          <a:p>
            <a:pPr>
              <a:defRPr sz="2100"/>
            </a:pPr>
            <a:r>
              <a:t>When I have had the opportunity to study pathways at </a:t>
            </a:r>
            <a:r>
              <a:rPr b="1"/>
              <a:t>NCSU</a:t>
            </a:r>
            <a:r>
              <a:t>, through </a:t>
            </a:r>
            <a:r>
              <a:rPr b="1"/>
              <a:t>Harvard</a:t>
            </a:r>
            <a:r>
              <a:t>, and with one tour of a project in </a:t>
            </a:r>
            <a:r>
              <a:rPr b="1"/>
              <a:t>SWITZERLAND</a:t>
            </a:r>
            <a:r>
              <a:t>, this concept of intermediary keep tugging at me. so much so I will probably release several grants this fall for consortia to develop further the concept of intermediary.  </a:t>
            </a:r>
          </a:p>
          <a:p>
            <a:pPr>
              <a:defRPr sz="2100"/>
            </a:pPr>
            <a:endParaRPr/>
          </a:p>
          <a:p>
            <a:pPr>
              <a:defRPr sz="2100"/>
            </a:pPr>
            <a:r>
              <a:t>This is a often misused and misunderstood concept —- </a:t>
            </a:r>
          </a:p>
          <a:p>
            <a:pPr>
              <a:defRPr sz="2100"/>
            </a:pPr>
            <a:endParaRPr/>
          </a:p>
          <a:p>
            <a:pPr>
              <a:defRPr sz="2100"/>
            </a:pPr>
            <a:r>
              <a:t>Here is one understanding  the concept of the intermediary </a:t>
            </a:r>
          </a:p>
          <a:p>
            <a:pPr marL="388054" indent="-388054">
              <a:buSzPct val="100000"/>
              <a:buAutoNum type="arabicPeriod"/>
              <a:defRPr sz="2100"/>
            </a:pPr>
            <a:r>
              <a:t>An </a:t>
            </a:r>
            <a:r>
              <a:rPr b="1"/>
              <a:t>expert</a:t>
            </a:r>
            <a:r>
              <a:t> in the field of study in the pathway- such as health care professional or Engineer </a:t>
            </a:r>
          </a:p>
          <a:p>
            <a:pPr marL="388054" indent="-388054">
              <a:buSzPct val="100000"/>
              <a:buAutoNum type="arabicPeriod"/>
              <a:defRPr sz="2100"/>
            </a:pPr>
            <a:r>
              <a:t>One that has a burning </a:t>
            </a:r>
            <a:r>
              <a:rPr b="1"/>
              <a:t>knowledge</a:t>
            </a:r>
            <a:r>
              <a:t> of the industry its nuances, skills required for various job, and has actually working that field </a:t>
            </a:r>
          </a:p>
          <a:p>
            <a:pPr marL="582082" indent="-582082">
              <a:buSzPct val="100000"/>
              <a:buAutoNum type="arabicPeriod"/>
              <a:defRPr sz="2100"/>
            </a:pPr>
            <a:r>
              <a:t>One that can provide the </a:t>
            </a:r>
            <a:r>
              <a:rPr b="1"/>
              <a:t>employer voice</a:t>
            </a:r>
            <a:r>
              <a:t> in the development of training programs and in the alignment of curriculum courses in HS AND CC</a:t>
            </a:r>
            <a:r>
              <a:rPr sz="1400"/>
              <a:t>.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Shape 761"/>
          <p:cNvSpPr>
            <a:spLocks noGrp="1" noRot="1" noChangeAspect="1"/>
          </p:cNvSpPr>
          <p:nvPr>
            <p:ph type="sldImg"/>
          </p:nvPr>
        </p:nvSpPr>
        <p:spPr>
          <a:prstGeom prst="rect">
            <a:avLst/>
          </a:prstGeom>
        </p:spPr>
        <p:txBody>
          <a:bodyPr/>
          <a:lstStyle/>
          <a:p>
            <a:endParaRPr/>
          </a:p>
        </p:txBody>
      </p:sp>
      <p:sp>
        <p:nvSpPr>
          <p:cNvPr id="762" name="Shape 762"/>
          <p:cNvSpPr>
            <a:spLocks noGrp="1"/>
          </p:cNvSpPr>
          <p:nvPr>
            <p:ph type="body" sz="quarter" idx="1"/>
          </p:nvPr>
        </p:nvSpPr>
        <p:spPr>
          <a:prstGeom prst="rect">
            <a:avLst/>
          </a:prstGeom>
        </p:spPr>
        <p:txBody>
          <a:bodyPr/>
          <a:lstStyle/>
          <a:p>
            <a:pPr marL="388054" indent="-388054">
              <a:buSzPct val="100000"/>
              <a:buAutoNum type="arabicPeriod"/>
              <a:defRPr sz="2000" b="1"/>
            </a:pPr>
            <a:r>
              <a:t>Work with industry before </a:t>
            </a:r>
            <a:r>
              <a:rPr b="0"/>
              <a:t>students set foot in the industry to better make use of the time and training opportunities. </a:t>
            </a:r>
          </a:p>
          <a:p>
            <a:pPr marL="388054" indent="-388054">
              <a:buSzPct val="100000"/>
              <a:buAutoNum type="arabicPeriod"/>
              <a:defRPr sz="2000"/>
            </a:pPr>
            <a:r>
              <a:t>To </a:t>
            </a:r>
            <a:r>
              <a:rPr b="1"/>
              <a:t>facilitate</a:t>
            </a:r>
            <a:r>
              <a:t> job placements </a:t>
            </a:r>
          </a:p>
          <a:p>
            <a:pPr marL="388054" indent="-388054">
              <a:buSzPct val="100000"/>
              <a:buAutoNum type="arabicPeriod"/>
              <a:defRPr sz="2000"/>
            </a:pPr>
            <a:r>
              <a:t>To encourage openings  </a:t>
            </a:r>
          </a:p>
          <a:p>
            <a:pPr marL="388054" indent="-388054">
              <a:buSzPct val="100000"/>
              <a:buAutoNum type="arabicPeriod"/>
              <a:defRPr sz="2000"/>
            </a:pPr>
            <a:r>
              <a:t>to </a:t>
            </a:r>
            <a:r>
              <a:rPr b="1"/>
              <a:t>build relationship</a:t>
            </a:r>
            <a:r>
              <a:t> with colleges and training centers in pathways </a:t>
            </a:r>
          </a:p>
          <a:p>
            <a:pPr>
              <a:defRPr sz="2000"/>
            </a:pPr>
            <a:endParaRPr/>
          </a:p>
          <a:p>
            <a:pPr>
              <a:defRPr sz="2000"/>
            </a:pPr>
            <a:endParaRPr/>
          </a:p>
          <a:p>
            <a:pPr marL="352776" indent="-352776">
              <a:buSzPct val="100000"/>
              <a:buAutoNum type="alphaUcPeriod"/>
              <a:defRPr sz="2000"/>
            </a:pPr>
            <a:r>
              <a:t>Employers are engaged in  their  businesses </a:t>
            </a:r>
          </a:p>
          <a:p>
            <a:pPr marL="352776" indent="-352776">
              <a:buSzPct val="100000"/>
              <a:buAutoNum type="alphaUcPeriod"/>
              <a:defRPr sz="2000"/>
            </a:pPr>
            <a:r>
              <a:t>They have to be  to  open. Maintain and build their company and to be successful </a:t>
            </a:r>
          </a:p>
          <a:p>
            <a:pPr marL="352776" indent="-352776">
              <a:buSzPct val="100000"/>
              <a:buAutoNum type="alphaUcPeriod"/>
              <a:defRPr sz="2000"/>
            </a:pPr>
            <a:r>
              <a:t>Human resources or Human capital is just one area of concern </a:t>
            </a:r>
          </a:p>
          <a:p>
            <a:pPr marL="352776" indent="-352776">
              <a:buSzPct val="100000"/>
              <a:buAutoNum type="alphaUcPeriod"/>
              <a:defRPr sz="2000"/>
            </a:pPr>
            <a:r>
              <a:t>It is an area if we coordinate and focus our resources, knowledge and  efforts in that we  we can be that asset to our local employers </a:t>
            </a:r>
          </a:p>
          <a:p>
            <a:pPr marL="352776" indent="-352776">
              <a:buSzPct val="100000"/>
              <a:buAutoNum type="alphaUcPeriod"/>
              <a:defRPr sz="2000"/>
            </a:pPr>
            <a:r>
              <a:t>Stem is her </a:t>
            </a:r>
          </a:p>
          <a:p>
            <a:pPr marL="352776" indent="-352776">
              <a:buSzPct val="100000"/>
              <a:buAutoNum type="alphaUcPeriod"/>
              <a:defRPr sz="2000"/>
            </a:pPr>
            <a:r>
              <a:t>Skills beyond high school are necessary for growing out business </a:t>
            </a:r>
          </a:p>
          <a:p>
            <a:pPr marL="352776" indent="-352776">
              <a:buSzPct val="100000"/>
              <a:buAutoNum type="alphaUcPeriod"/>
              <a:defRPr sz="2000"/>
            </a:pPr>
            <a:r>
              <a:t>Cooperation, coordination, and combining our our  efforts will have a catalyst effect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 name="Shape 787"/>
          <p:cNvSpPr>
            <a:spLocks noGrp="1" noRot="1" noChangeAspect="1"/>
          </p:cNvSpPr>
          <p:nvPr>
            <p:ph type="sldImg"/>
          </p:nvPr>
        </p:nvSpPr>
        <p:spPr>
          <a:prstGeom prst="rect">
            <a:avLst/>
          </a:prstGeom>
        </p:spPr>
        <p:txBody>
          <a:bodyPr/>
          <a:lstStyle/>
          <a:p>
            <a:endParaRPr/>
          </a:p>
        </p:txBody>
      </p:sp>
      <p:sp>
        <p:nvSpPr>
          <p:cNvPr id="788" name="Shape 788"/>
          <p:cNvSpPr>
            <a:spLocks noGrp="1"/>
          </p:cNvSpPr>
          <p:nvPr>
            <p:ph type="body" sz="quarter" idx="1"/>
          </p:nvPr>
        </p:nvSpPr>
        <p:spPr>
          <a:prstGeom prst="rect">
            <a:avLst/>
          </a:prstGeom>
        </p:spPr>
        <p:txBody>
          <a:bodyPr/>
          <a:lstStyle/>
          <a:p>
            <a:pPr defTabSz="914400">
              <a:lnSpc>
                <a:spcPct val="150000"/>
              </a:lnSpc>
              <a:defRPr sz="1700">
                <a:latin typeface="Calibri"/>
                <a:ea typeface="Calibri"/>
                <a:cs typeface="Calibri"/>
                <a:sym typeface="Calibri"/>
              </a:defRPr>
            </a:pPr>
            <a:r>
              <a:t>Perkins V has many of the Early Job Driven Training Elements: </a:t>
            </a:r>
            <a:r>
              <a:rPr sz="2100"/>
              <a:t>These elements have been incorporated into our Career Pathway work from the beginning. Compare these with Perkins V and consider how you might infused these in our Certified Pathway System.</a:t>
            </a:r>
            <a:r>
              <a: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160"/>
          <p:cNvSpPr>
            <a:spLocks noGrp="1" noRot="1" noChangeAspect="1"/>
          </p:cNvSpPr>
          <p:nvPr>
            <p:ph type="sldImg"/>
          </p:nvPr>
        </p:nvSpPr>
        <p:spPr>
          <a:prstGeom prst="rect">
            <a:avLst/>
          </a:prstGeom>
        </p:spPr>
        <p:txBody>
          <a:bodyPr/>
          <a:lstStyle/>
          <a:p>
            <a:endParaRPr/>
          </a:p>
        </p:txBody>
      </p:sp>
      <p:sp>
        <p:nvSpPr>
          <p:cNvPr id="161" name="Shape 161"/>
          <p:cNvSpPr>
            <a:spLocks noGrp="1"/>
          </p:cNvSpPr>
          <p:nvPr>
            <p:ph type="body" sz="quarter" idx="1"/>
          </p:nvPr>
        </p:nvSpPr>
        <p:spPr>
          <a:prstGeom prst="rect">
            <a:avLst/>
          </a:prstGeom>
        </p:spPr>
        <p:txBody>
          <a:bodyPr/>
          <a:lstStyle/>
          <a:p>
            <a:pPr defTabSz="914400">
              <a:lnSpc>
                <a:spcPct val="150000"/>
              </a:lnSpc>
              <a:defRPr sz="2000">
                <a:latin typeface="Calibri"/>
                <a:ea typeface="Calibri"/>
                <a:cs typeface="Calibri"/>
                <a:sym typeface="Calibri"/>
              </a:defRPr>
            </a:pPr>
            <a:r>
              <a:t>I would like to discuss career pathways in context of North Carolina’s efforts </a:t>
            </a:r>
          </a:p>
          <a:p>
            <a:pPr defTabSz="914400">
              <a:lnSpc>
                <a:spcPct val="150000"/>
              </a:lnSpc>
              <a:defRPr sz="2000">
                <a:latin typeface="Calibri"/>
                <a:ea typeface="Calibri"/>
                <a:cs typeface="Calibri"/>
                <a:sym typeface="Calibri"/>
              </a:defRPr>
            </a:pPr>
            <a:r>
              <a:t>to develop a Framework in education and training. </a:t>
            </a:r>
          </a:p>
          <a:p>
            <a:pPr defTabSz="914400">
              <a:lnSpc>
                <a:spcPct val="150000"/>
              </a:lnSpc>
              <a:defRPr sz="2000">
                <a:latin typeface="Calibri"/>
                <a:ea typeface="Calibri"/>
                <a:cs typeface="Calibri"/>
                <a:sym typeface="Calibri"/>
              </a:defRPr>
            </a:pPr>
            <a:r>
              <a:t>to provide a common understanding or a common language of education and/or  training courses </a:t>
            </a:r>
          </a:p>
          <a:p>
            <a:pPr defTabSz="914400">
              <a:lnSpc>
                <a:spcPct val="150000"/>
              </a:lnSpc>
              <a:defRPr sz="2000">
                <a:latin typeface="Calibri"/>
                <a:ea typeface="Calibri"/>
                <a:cs typeface="Calibri"/>
                <a:sym typeface="Calibri"/>
              </a:defRPr>
            </a:pPr>
            <a:r>
              <a:t>to encourage courses that are streamlined for end user our students, clients, or individuals </a:t>
            </a:r>
          </a:p>
          <a:p>
            <a:pPr defTabSz="914400">
              <a:lnSpc>
                <a:spcPct val="150000"/>
              </a:lnSpc>
              <a:defRPr sz="2000">
                <a:latin typeface="Calibri"/>
                <a:ea typeface="Calibri"/>
                <a:cs typeface="Calibri"/>
                <a:sym typeface="Calibri"/>
              </a:defRPr>
            </a:pPr>
            <a:r>
              <a:t>seeking assistance in their education, skill upgrading, or re-employment </a:t>
            </a:r>
          </a:p>
          <a:p>
            <a:pPr defTabSz="914400">
              <a:lnSpc>
                <a:spcPct val="150000"/>
              </a:lnSpc>
              <a:defRPr sz="2000">
                <a:latin typeface="Calibri"/>
                <a:ea typeface="Calibri"/>
                <a:cs typeface="Calibri"/>
                <a:sym typeface="Calibri"/>
              </a:defRPr>
            </a:pPr>
            <a:endParaRPr/>
          </a:p>
          <a:p>
            <a:pPr defTabSz="914400">
              <a:lnSpc>
                <a:spcPct val="150000"/>
              </a:lnSpc>
              <a:defRPr sz="2000">
                <a:latin typeface="Calibri"/>
                <a:ea typeface="Calibri"/>
                <a:cs typeface="Calibri"/>
                <a:sym typeface="Calibri"/>
              </a:defRPr>
            </a:pPr>
            <a:r>
              <a:t>Programs of study or Training that address regional labor shortages  and </a:t>
            </a:r>
          </a:p>
          <a:p>
            <a:pPr defTabSz="914400">
              <a:lnSpc>
                <a:spcPct val="150000"/>
              </a:lnSpc>
              <a:defRPr sz="2000">
                <a:latin typeface="Calibri"/>
                <a:ea typeface="Calibri"/>
                <a:cs typeface="Calibri"/>
                <a:sym typeface="Calibri"/>
              </a:defRPr>
            </a:pPr>
            <a:r>
              <a:t>that encourage us to listen to and engage employers first as </a:t>
            </a:r>
          </a:p>
          <a:p>
            <a:pPr defTabSz="914400">
              <a:lnSpc>
                <a:spcPct val="150000"/>
              </a:lnSpc>
              <a:defRPr sz="2000">
                <a:latin typeface="Calibri"/>
                <a:ea typeface="Calibri"/>
                <a:cs typeface="Calibri"/>
                <a:sym typeface="Calibri"/>
              </a:defRPr>
            </a:pPr>
            <a:r>
              <a:t>we are developing employment and training and or education programs.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a:spLocks noGrp="1" noRot="1" noChangeAspect="1"/>
          </p:cNvSpPr>
          <p:nvPr>
            <p:ph type="sldImg"/>
          </p:nvPr>
        </p:nvSpPr>
        <p:spPr>
          <a:prstGeom prst="rect">
            <a:avLst/>
          </a:prstGeom>
        </p:spPr>
        <p:txBody>
          <a:bodyPr/>
          <a:lstStyle/>
          <a:p>
            <a:endParaRPr/>
          </a:p>
        </p:txBody>
      </p:sp>
      <p:sp>
        <p:nvSpPr>
          <p:cNvPr id="167" name="Shape 167"/>
          <p:cNvSpPr>
            <a:spLocks noGrp="1"/>
          </p:cNvSpPr>
          <p:nvPr>
            <p:ph type="body" sz="quarter" idx="1"/>
          </p:nvPr>
        </p:nvSpPr>
        <p:spPr>
          <a:prstGeom prst="rect">
            <a:avLst/>
          </a:prstGeom>
        </p:spPr>
        <p:txBody>
          <a:bodyPr/>
          <a:lstStyle/>
          <a:p>
            <a:pPr defTabSz="914400">
              <a:lnSpc>
                <a:spcPct val="150000"/>
              </a:lnSpc>
              <a:defRPr sz="2100">
                <a:latin typeface="Calibri"/>
                <a:ea typeface="Calibri"/>
                <a:cs typeface="Calibri"/>
                <a:sym typeface="Calibri"/>
              </a:defRPr>
            </a:pPr>
            <a:r>
              <a:t>Some of the early work in our state began with Pathways to Prosperty and the work of Harvard Graduate school where Bob Schwartz and Bill Simons, conducted research that revolved around meeting future employer demands, listening to the employers need for credentialed workers with skills beyond high school but probably yet not a full four year baccalaureate degree addressing the need of many that have been forgotten in our education and training world.  </a:t>
            </a:r>
          </a:p>
          <a:p>
            <a:pPr defTabSz="914400">
              <a:lnSpc>
                <a:spcPct val="150000"/>
              </a:lnSpc>
              <a:defRPr sz="2100">
                <a:latin typeface="Calibri"/>
                <a:ea typeface="Calibri"/>
                <a:cs typeface="Calibri"/>
                <a:sym typeface="Calibri"/>
              </a:defRPr>
            </a:pPr>
            <a:endParaRPr/>
          </a:p>
          <a:p>
            <a:pPr defTabSz="914400">
              <a:lnSpc>
                <a:spcPct val="150000"/>
              </a:lnSpc>
              <a:defRPr sz="2100">
                <a:latin typeface="Calibri"/>
                <a:ea typeface="Calibri"/>
                <a:cs typeface="Calibri"/>
                <a:sym typeface="Calibri"/>
              </a:defRPr>
            </a:pPr>
            <a:r>
              <a:t>Programs design to address our drop outs and students not university bound providing them with skills,  (we have no individual to waste,)  to encourage the engagement of our forgotten half, in and with  Foundational or soft skills and then the  basic technical skills for entry into the job market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hape 175"/>
          <p:cNvSpPr>
            <a:spLocks noGrp="1" noRot="1" noChangeAspect="1"/>
          </p:cNvSpPr>
          <p:nvPr>
            <p:ph type="sldImg"/>
          </p:nvPr>
        </p:nvSpPr>
        <p:spPr>
          <a:prstGeom prst="rect">
            <a:avLst/>
          </a:prstGeom>
        </p:spPr>
        <p:txBody>
          <a:bodyPr/>
          <a:lstStyle/>
          <a:p>
            <a:endParaRPr/>
          </a:p>
        </p:txBody>
      </p:sp>
      <p:sp>
        <p:nvSpPr>
          <p:cNvPr id="176" name="Shape 176"/>
          <p:cNvSpPr>
            <a:spLocks noGrp="1"/>
          </p:cNvSpPr>
          <p:nvPr>
            <p:ph type="body" sz="quarter" idx="1"/>
          </p:nvPr>
        </p:nvSpPr>
        <p:spPr>
          <a:prstGeom prst="rect">
            <a:avLst/>
          </a:prstGeom>
        </p:spPr>
        <p:txBody>
          <a:bodyPr/>
          <a:lstStyle/>
          <a:p>
            <a:pPr defTabSz="914400">
              <a:lnSpc>
                <a:spcPct val="100000"/>
              </a:lnSpc>
              <a:defRPr>
                <a:latin typeface="Calibri"/>
                <a:ea typeface="Calibri"/>
                <a:cs typeface="Calibri"/>
                <a:sym typeface="Calibri"/>
              </a:defRPr>
            </a:pPr>
            <a:r>
              <a:t>Pathways to Prosperty addressed </a:t>
            </a:r>
          </a:p>
          <a:p>
            <a:pPr defTabSz="914400">
              <a:lnSpc>
                <a:spcPct val="100000"/>
              </a:lnSpc>
              <a:defRPr>
                <a:latin typeface="Calibri"/>
                <a:ea typeface="Calibri"/>
                <a:cs typeface="Calibri"/>
                <a:sym typeface="Calibri"/>
              </a:defRPr>
            </a:pPr>
            <a:r>
              <a:t>Our Drop Outs, probably better engaged in our basic skills programs and workforce development training programs </a:t>
            </a:r>
          </a:p>
          <a:p>
            <a:pPr defTabSz="914400">
              <a:lnSpc>
                <a:spcPct val="100000"/>
              </a:lnSpc>
              <a:defRPr>
                <a:latin typeface="Calibri"/>
                <a:ea typeface="Calibri"/>
                <a:cs typeface="Calibri"/>
                <a:sym typeface="Calibri"/>
              </a:defRPr>
            </a:pPr>
            <a:endParaRPr/>
          </a:p>
          <a:p>
            <a:pPr defTabSz="914400">
              <a:lnSpc>
                <a:spcPct val="100000"/>
              </a:lnSpc>
              <a:defRPr>
                <a:latin typeface="Calibri"/>
                <a:ea typeface="Calibri"/>
                <a:cs typeface="Calibri"/>
                <a:sym typeface="Calibri"/>
              </a:defRPr>
            </a:pPr>
            <a:r>
              <a:t>Pathways that stressed workplace learning and classroom training </a:t>
            </a:r>
          </a:p>
          <a:p>
            <a:pPr defTabSz="914400">
              <a:lnSpc>
                <a:spcPct val="100000"/>
              </a:lnSpc>
              <a:defRPr>
                <a:latin typeface="Calibri"/>
                <a:ea typeface="Calibri"/>
                <a:cs typeface="Calibri"/>
                <a:sym typeface="Calibri"/>
              </a:defRPr>
            </a:pPr>
            <a:endParaRPr/>
          </a:p>
          <a:p>
            <a:pPr defTabSz="914400">
              <a:lnSpc>
                <a:spcPct val="100000"/>
              </a:lnSpc>
              <a:defRPr>
                <a:latin typeface="Calibri"/>
                <a:ea typeface="Calibri"/>
                <a:cs typeface="Calibri"/>
                <a:sym typeface="Calibri"/>
              </a:defRPr>
            </a:pPr>
            <a:r>
              <a:t>Addressing the needs of skills beyond high school you not a full degree </a:t>
            </a:r>
          </a:p>
          <a:p>
            <a:pPr defTabSz="914400">
              <a:lnSpc>
                <a:spcPct val="100000"/>
              </a:lnSpc>
              <a:defRPr>
                <a:latin typeface="Calibri"/>
                <a:ea typeface="Calibri"/>
                <a:cs typeface="Calibri"/>
                <a:sym typeface="Calibri"/>
              </a:defRPr>
            </a:pPr>
            <a:endParaRPr/>
          </a:p>
          <a:p>
            <a:pPr defTabSz="914400">
              <a:lnSpc>
                <a:spcPct val="100000"/>
              </a:lnSpc>
              <a:defRPr>
                <a:latin typeface="Calibri"/>
                <a:ea typeface="Calibri"/>
                <a:cs typeface="Calibri"/>
                <a:sym typeface="Calibri"/>
              </a:defRPr>
            </a:pPr>
            <a:r>
              <a:t>Meeting the needs of our employers and providing for training that builds on each other, acknowledges the skills of individuals as they enter our workforce and focused on “Specific Job Training”  </a:t>
            </a:r>
          </a:p>
          <a:p>
            <a:pPr defTabSz="914400">
              <a:lnSpc>
                <a:spcPct val="100000"/>
              </a:lnSpc>
              <a:defRPr>
                <a:latin typeface="Calibri"/>
                <a:ea typeface="Calibri"/>
                <a:cs typeface="Calibri"/>
                <a:sym typeface="Calibri"/>
              </a:defRPr>
            </a:pPr>
            <a:r>
              <a:t> </a:t>
            </a:r>
          </a:p>
          <a:p>
            <a:pPr defTabSz="914400">
              <a:lnSpc>
                <a:spcPct val="100000"/>
              </a:lnSpc>
              <a:defRPr>
                <a:latin typeface="Calibri"/>
                <a:ea typeface="Calibri"/>
                <a:cs typeface="Calibri"/>
                <a:sym typeface="Calibri"/>
              </a:defRPr>
            </a:pPr>
            <a:r>
              <a:t>Training that meets the needs of the labor market not…. </a:t>
            </a:r>
          </a:p>
          <a:p>
            <a:pPr defTabSz="914400">
              <a:lnSpc>
                <a:spcPct val="100000"/>
              </a:lnSpc>
              <a:defRPr>
                <a:latin typeface="Calibri"/>
                <a:ea typeface="Calibri"/>
                <a:cs typeface="Calibri"/>
                <a:sym typeface="Calibri"/>
              </a:defRPr>
            </a:pPr>
            <a:endParaRPr/>
          </a:p>
          <a:p>
            <a:pPr defTabSz="914400">
              <a:lnSpc>
                <a:spcPct val="100000"/>
              </a:lnSpc>
              <a:defRPr>
                <a:latin typeface="Calibri"/>
                <a:ea typeface="Calibri"/>
                <a:cs typeface="Calibri"/>
                <a:sym typeface="Calibri"/>
              </a:defRPr>
            </a:pPr>
            <a:r>
              <a:t>Almost an ongoing quicker fix to an immediately identified labor shortage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a:spLocks noGrp="1" noRot="1" noChangeAspect="1"/>
          </p:cNvSpPr>
          <p:nvPr>
            <p:ph type="sldImg"/>
          </p:nvPr>
        </p:nvSpPr>
        <p:spPr>
          <a:prstGeom prst="rect">
            <a:avLst/>
          </a:prstGeom>
        </p:spPr>
        <p:txBody>
          <a:bodyPr/>
          <a:lstStyle/>
          <a:p>
            <a:endParaRPr/>
          </a:p>
        </p:txBody>
      </p:sp>
      <p:sp>
        <p:nvSpPr>
          <p:cNvPr id="187" name="Shape 187"/>
          <p:cNvSpPr>
            <a:spLocks noGrp="1"/>
          </p:cNvSpPr>
          <p:nvPr>
            <p:ph type="body" sz="quarter" idx="1"/>
          </p:nvPr>
        </p:nvSpPr>
        <p:spPr>
          <a:prstGeom prst="rect">
            <a:avLst/>
          </a:prstGeom>
        </p:spPr>
        <p:txBody>
          <a:bodyPr/>
          <a:lstStyle/>
          <a:p>
            <a:pPr>
              <a:lnSpc>
                <a:spcPct val="150000"/>
              </a:lnSpc>
              <a:defRPr sz="2400"/>
            </a:pPr>
            <a:r>
              <a:t>Across all or our pathway work, training needs to be responsive, </a:t>
            </a:r>
          </a:p>
          <a:p>
            <a:pPr>
              <a:lnSpc>
                <a:spcPct val="150000"/>
              </a:lnSpc>
              <a:defRPr sz="2400"/>
            </a:pPr>
            <a:r>
              <a:t>producing ready to work individual for todays jobs </a:t>
            </a:r>
          </a:p>
          <a:p>
            <a:pPr>
              <a:lnSpc>
                <a:spcPct val="150000"/>
              </a:lnSpc>
              <a:defRPr sz="2400"/>
            </a:pPr>
            <a:r>
              <a:t>with the option to train for better jobs, what some call on and off ramps, </a:t>
            </a:r>
          </a:p>
          <a:p>
            <a:pPr>
              <a:lnSpc>
                <a:spcPct val="150000"/>
              </a:lnSpc>
              <a:defRPr sz="2400"/>
            </a:pPr>
            <a:r>
              <a:t>Developing skills individuals can grow with.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Shape 197"/>
          <p:cNvSpPr>
            <a:spLocks noGrp="1" noRot="1" noChangeAspect="1"/>
          </p:cNvSpPr>
          <p:nvPr>
            <p:ph type="sldImg"/>
          </p:nvPr>
        </p:nvSpPr>
        <p:spPr>
          <a:prstGeom prst="rect">
            <a:avLst/>
          </a:prstGeom>
        </p:spPr>
        <p:txBody>
          <a:bodyPr/>
          <a:lstStyle/>
          <a:p>
            <a:endParaRPr/>
          </a:p>
        </p:txBody>
      </p:sp>
      <p:sp>
        <p:nvSpPr>
          <p:cNvPr id="198" name="Shape 198"/>
          <p:cNvSpPr>
            <a:spLocks noGrp="1"/>
          </p:cNvSpPr>
          <p:nvPr>
            <p:ph type="body" sz="quarter" idx="1"/>
          </p:nvPr>
        </p:nvSpPr>
        <p:spPr>
          <a:prstGeom prst="rect">
            <a:avLst/>
          </a:prstGeom>
        </p:spPr>
        <p:txBody>
          <a:bodyPr/>
          <a:lstStyle/>
          <a:p>
            <a:pPr defTabSz="914400">
              <a:lnSpc>
                <a:spcPct val="150000"/>
              </a:lnSpc>
              <a:defRPr sz="1700">
                <a:latin typeface="Calibri"/>
                <a:ea typeface="Calibri"/>
                <a:cs typeface="Calibri"/>
                <a:sym typeface="Calibri"/>
              </a:defRPr>
            </a:pPr>
            <a:r>
              <a:t>IN the early work of career pathways, </a:t>
            </a:r>
            <a:r>
              <a:rPr sz="2100"/>
              <a:t>Vice President Joe Biden talked to </a:t>
            </a:r>
            <a:r>
              <a:rPr sz="2100" b="1"/>
              <a:t>workforce development and community colleges</a:t>
            </a:r>
            <a:r>
              <a:rPr sz="2100"/>
              <a:t> leaders in a white house summit in 2014  and set </a:t>
            </a:r>
            <a:r>
              <a:rPr sz="2100" b="1"/>
              <a:t>seven key provisions,</a:t>
            </a:r>
            <a:r>
              <a:rPr sz="2100"/>
              <a:t> elements to build into job training programs in the future.  These elements have been incorporated into our Career Pathway work from the beginning.  We have encouraged our pathways projects to incorporate these principles, </a:t>
            </a:r>
          </a:p>
          <a:p>
            <a:pPr defTabSz="914400">
              <a:lnSpc>
                <a:spcPct val="150000"/>
              </a:lnSpc>
              <a:defRPr sz="2100">
                <a:latin typeface="Calibri"/>
                <a:ea typeface="Calibri"/>
                <a:cs typeface="Calibri"/>
                <a:sym typeface="Calibri"/>
              </a:defRPr>
            </a:pPr>
            <a:r>
              <a:t>you will hear - these phrases or iterations of them - as you study pathway  and as I summarize them for you as we talk through the development of pathways in the next 10 minutes, and </a:t>
            </a:r>
          </a:p>
          <a:p>
            <a:pPr defTabSz="914400">
              <a:lnSpc>
                <a:spcPct val="150000"/>
              </a:lnSpc>
              <a:defRPr sz="2100">
                <a:latin typeface="Calibri"/>
                <a:ea typeface="Calibri"/>
                <a:cs typeface="Calibri"/>
                <a:sym typeface="Calibri"/>
              </a:defRPr>
            </a:pPr>
            <a:r>
              <a:t>Demonstrate how these elements are infused in our Certified Pathway System.</a:t>
            </a:r>
            <a:r>
              <a:rPr sz="1700"/>
              <a:t>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Shape 205"/>
          <p:cNvSpPr>
            <a:spLocks noGrp="1" noRot="1" noChangeAspect="1"/>
          </p:cNvSpPr>
          <p:nvPr>
            <p:ph type="sldImg"/>
          </p:nvPr>
        </p:nvSpPr>
        <p:spPr>
          <a:prstGeom prst="rect">
            <a:avLst/>
          </a:prstGeom>
        </p:spPr>
        <p:txBody>
          <a:bodyPr/>
          <a:lstStyle/>
          <a:p>
            <a:endParaRPr/>
          </a:p>
        </p:txBody>
      </p:sp>
      <p:sp>
        <p:nvSpPr>
          <p:cNvPr id="206" name="Shape 206"/>
          <p:cNvSpPr>
            <a:spLocks noGrp="1"/>
          </p:cNvSpPr>
          <p:nvPr>
            <p:ph type="body" sz="quarter" idx="1"/>
          </p:nvPr>
        </p:nvSpPr>
        <p:spPr>
          <a:prstGeom prst="rect">
            <a:avLst/>
          </a:prstGeom>
        </p:spPr>
        <p:txBody>
          <a:bodyPr/>
          <a:lstStyle/>
          <a:p>
            <a:pPr defTabSz="914400">
              <a:lnSpc>
                <a:spcPct val="150000"/>
              </a:lnSpc>
              <a:defRPr>
                <a:latin typeface="Calibri"/>
                <a:ea typeface="Calibri"/>
                <a:cs typeface="Calibri"/>
                <a:sym typeface="Calibri"/>
              </a:defRPr>
            </a:pPr>
            <a:r>
              <a:t>Element 1 – </a:t>
            </a:r>
            <a:r>
              <a:rPr b="1"/>
              <a:t>Work up-front with employers to determine local or regional hiring needs</a:t>
            </a:r>
            <a:r>
              <a:t> and to Design training programs that are responsive to those needs. </a:t>
            </a:r>
          </a:p>
          <a:p>
            <a:pPr defTabSz="914400">
              <a:lnSpc>
                <a:spcPct val="150000"/>
              </a:lnSpc>
              <a:defRPr u="sng">
                <a:latin typeface="Calibri"/>
                <a:ea typeface="Calibri"/>
                <a:cs typeface="Calibri"/>
                <a:sym typeface="Calibri"/>
              </a:defRPr>
            </a:pPr>
            <a:r>
              <a:t>Key are </a:t>
            </a:r>
            <a:r>
              <a:rPr b="1"/>
              <a:t>Regional Hiring Needs</a:t>
            </a:r>
            <a:r>
              <a:t>, </a:t>
            </a:r>
          </a:p>
          <a:p>
            <a:pPr defTabSz="914400">
              <a:lnSpc>
                <a:spcPct val="150000"/>
              </a:lnSpc>
              <a:defRPr>
                <a:latin typeface="Calibri"/>
                <a:ea typeface="Calibri"/>
                <a:cs typeface="Calibri"/>
                <a:sym typeface="Calibri"/>
              </a:defRPr>
            </a:pPr>
            <a:r>
              <a:t>The </a:t>
            </a:r>
            <a:r>
              <a:rPr b="1"/>
              <a:t>Employer Perspectiv</a:t>
            </a:r>
            <a:r>
              <a:t>e  we incorporate in  our programs to meet workforce needs,</a:t>
            </a:r>
          </a:p>
          <a:p>
            <a:pPr defTabSz="914400">
              <a:lnSpc>
                <a:spcPct val="150000"/>
              </a:lnSpc>
              <a:defRPr>
                <a:latin typeface="Calibri"/>
                <a:ea typeface="Calibri"/>
                <a:cs typeface="Calibri"/>
                <a:sym typeface="Calibri"/>
              </a:defRPr>
            </a:pPr>
            <a:r>
              <a:t>and to engage in meeting the needs of the growing labor market,  we are asked to </a:t>
            </a:r>
          </a:p>
          <a:p>
            <a:pPr defTabSz="914400">
              <a:lnSpc>
                <a:spcPct val="150000"/>
              </a:lnSpc>
              <a:defRPr>
                <a:latin typeface="Calibri"/>
                <a:ea typeface="Calibri"/>
                <a:cs typeface="Calibri"/>
                <a:sym typeface="Calibri"/>
              </a:defRPr>
            </a:pPr>
            <a:r>
              <a:t>listen and engage deeply with employer well beyond our traditional advisory programs.</a:t>
            </a:r>
            <a:r>
              <a:rPr sz="1700"/>
              <a:t>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270000" y="1638300"/>
            <a:ext cx="10464800" cy="3302000"/>
          </a:xfrm>
          <a:prstGeom prst="rect">
            <a:avLst/>
          </a:prstGeom>
        </p:spPr>
        <p:txBody>
          <a:bodyPr anchor="b"/>
          <a:lstStyle/>
          <a:p>
            <a:r>
              <a:t>Title Text</a:t>
            </a:r>
          </a:p>
        </p:txBody>
      </p:sp>
      <p:sp>
        <p:nvSpPr>
          <p:cNvPr id="12" name="Body Level One…"/>
          <p:cNvSpPr txBox="1">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Body Level One…"/>
          <p:cNvSpPr txBox="1">
            <a:spLocks noGrp="1"/>
          </p:cNvSpPr>
          <p:nvPr>
            <p:ph type="body" sz="quarter" idx="1"/>
          </p:nvPr>
        </p:nvSpPr>
        <p:spPr>
          <a:xfrm>
            <a:off x="1270000" y="6362700"/>
            <a:ext cx="10464800" cy="469900"/>
          </a:xfrm>
          <a:prstGeom prst="rect">
            <a:avLst/>
          </a:prstGeom>
        </p:spPr>
        <p:txBody>
          <a:bodyPr anchor="t"/>
          <a:lstStyle>
            <a:lvl1pPr marL="0" indent="0" algn="ctr">
              <a:spcBef>
                <a:spcPts val="0"/>
              </a:spcBef>
              <a:buSzTx/>
              <a:buNone/>
              <a:defRPr sz="2400">
                <a:latin typeface="+mj-lt"/>
                <a:ea typeface="+mj-ea"/>
                <a:cs typeface="+mj-cs"/>
                <a:sym typeface="Helvetica"/>
              </a:defRPr>
            </a:lvl1pPr>
            <a:lvl2pPr marL="740833" indent="-296333" algn="ctr">
              <a:spcBef>
                <a:spcPts val="0"/>
              </a:spcBef>
              <a:defRPr sz="2400">
                <a:latin typeface="+mj-lt"/>
                <a:ea typeface="+mj-ea"/>
                <a:cs typeface="+mj-cs"/>
                <a:sym typeface="Helvetica"/>
              </a:defRPr>
            </a:lvl2pPr>
            <a:lvl3pPr marL="1185333" indent="-296333" algn="ctr">
              <a:spcBef>
                <a:spcPts val="0"/>
              </a:spcBef>
              <a:defRPr sz="2400">
                <a:latin typeface="+mj-lt"/>
                <a:ea typeface="+mj-ea"/>
                <a:cs typeface="+mj-cs"/>
                <a:sym typeface="Helvetica"/>
              </a:defRPr>
            </a:lvl3pPr>
            <a:lvl4pPr marL="1629833" indent="-296333" algn="ctr">
              <a:spcBef>
                <a:spcPts val="0"/>
              </a:spcBef>
              <a:defRPr sz="2400">
                <a:latin typeface="+mj-lt"/>
                <a:ea typeface="+mj-ea"/>
                <a:cs typeface="+mj-cs"/>
                <a:sym typeface="Helvetica"/>
              </a:defRPr>
            </a:lvl4pPr>
            <a:lvl5pPr marL="2074333" indent="-296333" algn="ctr">
              <a:spcBef>
                <a:spcPts val="0"/>
              </a:spcBef>
              <a:defRPr sz="2400">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94" name="“Type a quote here.”"/>
          <p:cNvSpPr txBox="1">
            <a:spLocks noGrp="1"/>
          </p:cNvSpPr>
          <p:nvPr>
            <p:ph type="body" sz="quarter" idx="13"/>
          </p:nvPr>
        </p:nvSpPr>
        <p:spPr>
          <a:xfrm>
            <a:off x="1270000" y="4267200"/>
            <a:ext cx="10464800" cy="685800"/>
          </a:xfrm>
          <a:prstGeom prst="rect">
            <a:avLst/>
          </a:prstGeom>
        </p:spPr>
        <p:txBody>
          <a:bodyPr/>
          <a:lstStyle/>
          <a:p>
            <a:pPr marL="0" indent="0" algn="ctr">
              <a:spcBef>
                <a:spcPts val="0"/>
              </a:spcBef>
              <a:buSzTx/>
              <a:buNone/>
              <a:defRPr sz="3800"/>
            </a:pPr>
            <a:endParaRP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93E3FD"/>
        </a:solidFill>
        <a:effectLst/>
      </p:bgPr>
    </p:bg>
    <p:spTree>
      <p:nvGrpSpPr>
        <p:cNvPr id="1" name=""/>
        <p:cNvGrpSpPr/>
        <p:nvPr/>
      </p:nvGrpSpPr>
      <p:grpSpPr>
        <a:xfrm>
          <a:off x="0" y="0"/>
          <a:ext cx="0" cy="0"/>
          <a:chOff x="0" y="0"/>
          <a:chExt cx="0" cy="0"/>
        </a:xfrm>
      </p:grpSpPr>
      <p:pic>
        <p:nvPicPr>
          <p:cNvPr id="117" name="NCCCS_logo_2C.jpg" descr="NCCCS_logo_2C.jpg"/>
          <p:cNvPicPr>
            <a:picLocks noChangeAspect="1"/>
          </p:cNvPicPr>
          <p:nvPr/>
        </p:nvPicPr>
        <p:blipFill>
          <a:blip r:embed="rId2">
            <a:extLst/>
          </a:blip>
          <a:stretch>
            <a:fillRect/>
          </a:stretch>
        </p:blipFill>
        <p:spPr>
          <a:xfrm>
            <a:off x="-2" y="216745"/>
            <a:ext cx="3793070" cy="1443077"/>
          </a:xfrm>
          <a:prstGeom prst="rect">
            <a:avLst/>
          </a:prstGeom>
          <a:ln w="12700">
            <a:miter lim="400000"/>
          </a:ln>
        </p:spPr>
      </p:pic>
      <p:sp>
        <p:nvSpPr>
          <p:cNvPr id="118" name="Title Text"/>
          <p:cNvSpPr txBox="1">
            <a:spLocks noGrp="1"/>
          </p:cNvSpPr>
          <p:nvPr>
            <p:ph type="title"/>
          </p:nvPr>
        </p:nvSpPr>
        <p:spPr>
          <a:xfrm>
            <a:off x="4009812" y="325119"/>
            <a:ext cx="8669869" cy="1343378"/>
          </a:xfrm>
          <a:prstGeom prst="rect">
            <a:avLst/>
          </a:prstGeom>
        </p:spPr>
        <p:txBody>
          <a:bodyPr lIns="65022" tIns="65022" rIns="65022" bIns="65022"/>
          <a:lstStyle>
            <a:lvl1pPr defTabSz="1300480">
              <a:defRPr sz="6200" b="1">
                <a:latin typeface="Franklin Gothic Medium"/>
                <a:ea typeface="Franklin Gothic Medium"/>
                <a:cs typeface="Franklin Gothic Medium"/>
                <a:sym typeface="Franklin Gothic Medium"/>
              </a:defRPr>
            </a:lvl1pPr>
          </a:lstStyle>
          <a:p>
            <a:r>
              <a:t>Title Text</a:t>
            </a:r>
          </a:p>
        </p:txBody>
      </p:sp>
      <p:sp>
        <p:nvSpPr>
          <p:cNvPr id="119" name="Body Level One…"/>
          <p:cNvSpPr txBox="1">
            <a:spLocks noGrp="1"/>
          </p:cNvSpPr>
          <p:nvPr>
            <p:ph type="body" idx="1"/>
          </p:nvPr>
        </p:nvSpPr>
        <p:spPr>
          <a:xfrm>
            <a:off x="650238" y="2275838"/>
            <a:ext cx="11704324" cy="6436928"/>
          </a:xfrm>
          <a:prstGeom prst="rect">
            <a:avLst/>
          </a:prstGeom>
        </p:spPr>
        <p:txBody>
          <a:bodyPr lIns="65022" tIns="65022" rIns="65022" bIns="65022" anchor="t"/>
          <a:lstStyle>
            <a:lvl1pPr marL="471487" indent="-471487" defTabSz="1300480">
              <a:spcBef>
                <a:spcPts val="1000"/>
              </a:spcBef>
              <a:buSzPct val="100000"/>
              <a:buFont typeface="Arial"/>
              <a:defRPr sz="4400" b="1">
                <a:latin typeface="Franklin Gothic Medium"/>
                <a:ea typeface="Franklin Gothic Medium"/>
                <a:cs typeface="Franklin Gothic Medium"/>
                <a:sym typeface="Franklin Gothic Medium"/>
              </a:defRPr>
            </a:lvl1pPr>
            <a:lvl2pPr marL="906234" indent="-449034" defTabSz="1300480">
              <a:spcBef>
                <a:spcPts val="1000"/>
              </a:spcBef>
              <a:buSzPct val="100000"/>
              <a:buFont typeface="Arial"/>
              <a:buChar char="–"/>
              <a:defRPr sz="4400" b="1">
                <a:latin typeface="Franklin Gothic Medium"/>
                <a:ea typeface="Franklin Gothic Medium"/>
                <a:cs typeface="Franklin Gothic Medium"/>
                <a:sym typeface="Franklin Gothic Medium"/>
              </a:defRPr>
            </a:lvl2pPr>
            <a:lvl3pPr indent="-419100" defTabSz="1300480">
              <a:spcBef>
                <a:spcPts val="1000"/>
              </a:spcBef>
              <a:buSzPct val="100000"/>
              <a:buFont typeface="Arial"/>
              <a:defRPr sz="4400" b="1">
                <a:latin typeface="Franklin Gothic Medium"/>
                <a:ea typeface="Franklin Gothic Medium"/>
                <a:cs typeface="Franklin Gothic Medium"/>
                <a:sym typeface="Franklin Gothic Medium"/>
              </a:defRPr>
            </a:lvl3pPr>
            <a:lvl4pPr marL="1874520" indent="-502919" defTabSz="1300480">
              <a:spcBef>
                <a:spcPts val="1000"/>
              </a:spcBef>
              <a:buSzPct val="100000"/>
              <a:buFont typeface="Arial"/>
              <a:buChar char="–"/>
              <a:defRPr sz="4400" b="1">
                <a:latin typeface="Franklin Gothic Medium"/>
                <a:ea typeface="Franklin Gothic Medium"/>
                <a:cs typeface="Franklin Gothic Medium"/>
                <a:sym typeface="Franklin Gothic Medium"/>
              </a:defRPr>
            </a:lvl4pPr>
            <a:lvl5pPr marL="2331720" indent="-502920" defTabSz="1300480">
              <a:spcBef>
                <a:spcPts val="1000"/>
              </a:spcBef>
              <a:buSzPct val="100000"/>
              <a:buFont typeface="Arial"/>
              <a:buChar char="»"/>
              <a:defRPr sz="4400" b="1">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120" name="Slide Number"/>
          <p:cNvSpPr txBox="1">
            <a:spLocks noGrp="1"/>
          </p:cNvSpPr>
          <p:nvPr>
            <p:ph type="sldNum" sz="quarter" idx="2"/>
          </p:nvPr>
        </p:nvSpPr>
        <p:spPr>
          <a:xfrm>
            <a:off x="11985793" y="9114113"/>
            <a:ext cx="368767" cy="371347"/>
          </a:xfrm>
          <a:prstGeom prst="rect">
            <a:avLst/>
          </a:prstGeom>
        </p:spPr>
        <p:txBody>
          <a:bodyPr lIns="65022" tIns="65022" rIns="65022" bIns="65022" anchor="ctr"/>
          <a:lstStyle>
            <a:lvl1pPr algn="r" defTabSz="1300480">
              <a:defRPr sz="1600" b="1">
                <a:solidFill>
                  <a:srgbClr val="888888"/>
                </a:solidFill>
                <a:latin typeface="Franklin Gothic Medium"/>
                <a:ea typeface="Franklin Gothic Medium"/>
                <a:cs typeface="Franklin Gothic Medium"/>
                <a:sym typeface="Franklin Gothic Medium"/>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Default - Title Slide">
    <p:spTree>
      <p:nvGrpSpPr>
        <p:cNvPr id="1" name=""/>
        <p:cNvGrpSpPr/>
        <p:nvPr/>
      </p:nvGrpSpPr>
      <p:grpSpPr>
        <a:xfrm>
          <a:off x="0" y="0"/>
          <a:ext cx="0" cy="0"/>
          <a:chOff x="0" y="0"/>
          <a:chExt cx="0" cy="0"/>
        </a:xfrm>
      </p:grpSpPr>
      <p:pic>
        <p:nvPicPr>
          <p:cNvPr id="127" name="NCCCS_logo_2C.jpg" descr="NCCCS_logo_2C.jpg"/>
          <p:cNvPicPr>
            <a:picLocks noChangeAspect="1"/>
          </p:cNvPicPr>
          <p:nvPr/>
        </p:nvPicPr>
        <p:blipFill>
          <a:blip r:embed="rId2">
            <a:extLst/>
          </a:blip>
          <a:stretch>
            <a:fillRect/>
          </a:stretch>
        </p:blipFill>
        <p:spPr>
          <a:xfrm>
            <a:off x="-2" y="216745"/>
            <a:ext cx="3793070" cy="1443079"/>
          </a:xfrm>
          <a:prstGeom prst="rect">
            <a:avLst/>
          </a:prstGeom>
          <a:ln w="12700">
            <a:miter lim="400000"/>
          </a:ln>
        </p:spPr>
      </p:pic>
      <p:sp>
        <p:nvSpPr>
          <p:cNvPr id="128" name="Title Text"/>
          <p:cNvSpPr txBox="1">
            <a:spLocks noGrp="1"/>
          </p:cNvSpPr>
          <p:nvPr>
            <p:ph type="title"/>
          </p:nvPr>
        </p:nvSpPr>
        <p:spPr>
          <a:xfrm>
            <a:off x="1625599" y="-2"/>
            <a:ext cx="9753601" cy="4991953"/>
          </a:xfrm>
          <a:prstGeom prst="rect">
            <a:avLst/>
          </a:prstGeom>
        </p:spPr>
        <p:txBody>
          <a:bodyPr lIns="65021" tIns="65021" rIns="65021" bIns="65021" anchor="b"/>
          <a:lstStyle>
            <a:lvl1pPr defTabSz="1300480">
              <a:defRPr sz="6400" b="1">
                <a:uFill>
                  <a:solidFill>
                    <a:srgbClr val="000000"/>
                  </a:solidFill>
                </a:uFill>
                <a:latin typeface="Franklin Gothic Medium"/>
                <a:ea typeface="Franklin Gothic Medium"/>
                <a:cs typeface="Franklin Gothic Medium"/>
                <a:sym typeface="Franklin Gothic Medium"/>
              </a:defRPr>
            </a:lvl1pPr>
          </a:lstStyle>
          <a:p>
            <a:r>
              <a:t>Title Text</a:t>
            </a:r>
          </a:p>
        </p:txBody>
      </p:sp>
      <p:sp>
        <p:nvSpPr>
          <p:cNvPr id="129" name="Body Level One…"/>
          <p:cNvSpPr txBox="1">
            <a:spLocks noGrp="1"/>
          </p:cNvSpPr>
          <p:nvPr>
            <p:ph type="body" sz="half" idx="1"/>
          </p:nvPr>
        </p:nvSpPr>
        <p:spPr>
          <a:xfrm>
            <a:off x="1625599" y="5122896"/>
            <a:ext cx="9753601" cy="4630708"/>
          </a:xfrm>
          <a:prstGeom prst="rect">
            <a:avLst/>
          </a:prstGeom>
        </p:spPr>
        <p:txBody>
          <a:bodyPr lIns="65021" tIns="65021" rIns="65021" bIns="65021" anchor="t"/>
          <a:lstStyle>
            <a:lvl1pPr marL="0" indent="0" algn="ctr" defTabSz="1300480">
              <a:spcBef>
                <a:spcPts val="500"/>
              </a:spcBef>
              <a:buSzTx/>
              <a:buNone/>
              <a:defRPr sz="2400" b="1">
                <a:uFill>
                  <a:solidFill>
                    <a:srgbClr val="000000"/>
                  </a:solidFill>
                </a:uFill>
                <a:latin typeface="Franklin Gothic Medium"/>
                <a:ea typeface="Franklin Gothic Medium"/>
                <a:cs typeface="Franklin Gothic Medium"/>
                <a:sym typeface="Franklin Gothic Medium"/>
              </a:defRPr>
            </a:lvl1pPr>
            <a:lvl2pPr marL="0" indent="0" algn="ctr" defTabSz="1300480">
              <a:spcBef>
                <a:spcPts val="500"/>
              </a:spcBef>
              <a:buSzTx/>
              <a:buNone/>
              <a:defRPr sz="2400" b="1">
                <a:uFill>
                  <a:solidFill>
                    <a:srgbClr val="000000"/>
                  </a:solidFill>
                </a:uFill>
                <a:latin typeface="Franklin Gothic Medium"/>
                <a:ea typeface="Franklin Gothic Medium"/>
                <a:cs typeface="Franklin Gothic Medium"/>
                <a:sym typeface="Franklin Gothic Medium"/>
              </a:defRPr>
            </a:lvl2pPr>
            <a:lvl3pPr marL="0" indent="0" algn="ctr" defTabSz="1300480">
              <a:spcBef>
                <a:spcPts val="500"/>
              </a:spcBef>
              <a:buSzTx/>
              <a:buNone/>
              <a:defRPr sz="2400" b="1">
                <a:uFill>
                  <a:solidFill>
                    <a:srgbClr val="000000"/>
                  </a:solidFill>
                </a:uFill>
                <a:latin typeface="Franklin Gothic Medium"/>
                <a:ea typeface="Franklin Gothic Medium"/>
                <a:cs typeface="Franklin Gothic Medium"/>
                <a:sym typeface="Franklin Gothic Medium"/>
              </a:defRPr>
            </a:lvl3pPr>
            <a:lvl4pPr marL="0" indent="0" algn="ctr" defTabSz="1300480">
              <a:spcBef>
                <a:spcPts val="500"/>
              </a:spcBef>
              <a:buSzTx/>
              <a:buNone/>
              <a:defRPr sz="2400" b="1">
                <a:uFill>
                  <a:solidFill>
                    <a:srgbClr val="000000"/>
                  </a:solidFill>
                </a:uFill>
                <a:latin typeface="Franklin Gothic Medium"/>
                <a:ea typeface="Franklin Gothic Medium"/>
                <a:cs typeface="Franklin Gothic Medium"/>
                <a:sym typeface="Franklin Gothic Medium"/>
              </a:defRPr>
            </a:lvl4pPr>
            <a:lvl5pPr marL="0" indent="0" algn="ctr" defTabSz="1300480">
              <a:spcBef>
                <a:spcPts val="500"/>
              </a:spcBef>
              <a:buSzTx/>
              <a:buNone/>
              <a:defRPr sz="2400" b="1">
                <a:uFill>
                  <a:solidFill>
                    <a:srgbClr val="000000"/>
                  </a:solidFill>
                </a:uFill>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130" name="Slide Number"/>
          <p:cNvSpPr txBox="1">
            <a:spLocks noGrp="1"/>
          </p:cNvSpPr>
          <p:nvPr>
            <p:ph type="sldNum" sz="quarter" idx="2"/>
          </p:nvPr>
        </p:nvSpPr>
        <p:spPr>
          <a:xfrm>
            <a:off x="11985798" y="9114112"/>
            <a:ext cx="368764" cy="371343"/>
          </a:xfrm>
          <a:prstGeom prst="rect">
            <a:avLst/>
          </a:prstGeom>
        </p:spPr>
        <p:txBody>
          <a:bodyPr lIns="65021" tIns="65021" rIns="65021" bIns="65021" anchor="ctr"/>
          <a:lstStyle>
            <a:lvl1pPr algn="r" defTabSz="1300480">
              <a:defRPr sz="1600" b="1">
                <a:solidFill>
                  <a:srgbClr val="888888"/>
                </a:solidFill>
                <a:latin typeface="Franklin Gothic Medium"/>
                <a:ea typeface="Franklin Gothic Medium"/>
                <a:cs typeface="Franklin Gothic Medium"/>
                <a:sym typeface="Franklin Gothic Medium"/>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606550" y="635000"/>
            <a:ext cx="9779000" cy="59182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1270000" y="6718300"/>
            <a:ext cx="10464800" cy="1422400"/>
          </a:xfrm>
          <a:prstGeom prst="rect">
            <a:avLst/>
          </a:prstGeom>
        </p:spPr>
        <p:txBody>
          <a:bodyPr anchor="b"/>
          <a:lstStyle/>
          <a:p>
            <a:r>
              <a:t>Title Text</a:t>
            </a:r>
          </a:p>
        </p:txBody>
      </p:sp>
      <p:sp>
        <p:nvSpPr>
          <p:cNvPr id="22" name="Body Level One…"/>
          <p:cNvSpPr txBox="1">
            <a:spLocks noGrp="1"/>
          </p:cNvSpPr>
          <p:nvPr>
            <p:ph type="body" sz="quarter"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xfrm>
            <a:off x="6311798" y="9245600"/>
            <a:ext cx="368504" cy="3810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270000" y="3225800"/>
            <a:ext cx="10464800" cy="33020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6718300" y="635000"/>
            <a:ext cx="5334000" cy="822960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952500" y="635000"/>
            <a:ext cx="5334000" cy="3987800"/>
          </a:xfrm>
          <a:prstGeom prst="rect">
            <a:avLst/>
          </a:prstGeom>
        </p:spPr>
        <p:txBody>
          <a:bodyPr anchor="b"/>
          <a:lstStyle>
            <a:lvl1pPr>
              <a:defRPr sz="6000"/>
            </a:lvl1pPr>
          </a:lstStyle>
          <a:p>
            <a:r>
              <a:t>Title Text</a:t>
            </a:r>
          </a:p>
        </p:txBody>
      </p:sp>
      <p:sp>
        <p:nvSpPr>
          <p:cNvPr id="40" name="Body Level One…"/>
          <p:cNvSpPr txBox="1">
            <a:spLocks noGrp="1"/>
          </p:cNvSpPr>
          <p:nvPr>
            <p:ph type="body" sz="quarter" idx="1"/>
          </p:nvPr>
        </p:nvSpPr>
        <p:spPr>
          <a:xfrm>
            <a:off x="952500" y="4762500"/>
            <a:ext cx="5334000" cy="41021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6718300" y="2603500"/>
            <a:ext cx="5334000" cy="62865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6718300" y="5092700"/>
            <a:ext cx="5334000" cy="37719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6724518" y="889000"/>
            <a:ext cx="5334002" cy="3771900"/>
          </a:xfrm>
          <a:prstGeom prst="rect">
            <a:avLst/>
          </a:prstGeom>
        </p:spPr>
        <p:txBody>
          <a:bodyPr lIns="91439" tIns="45719" rIns="91439" bIns="45719" anchor="t">
            <a:noAutofit/>
          </a:bodyPr>
          <a:lstStyle/>
          <a:p>
            <a:endParaRPr/>
          </a:p>
        </p:txBody>
      </p:sp>
      <p:sp>
        <p:nvSpPr>
          <p:cNvPr id="85" name="Image"/>
          <p:cNvSpPr>
            <a:spLocks noGrp="1"/>
          </p:cNvSpPr>
          <p:nvPr>
            <p:ph type="pic" sz="half" idx="15"/>
          </p:nvPr>
        </p:nvSpPr>
        <p:spPr>
          <a:xfrm>
            <a:off x="952500" y="889000"/>
            <a:ext cx="5334000" cy="79756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311798" y="9251950"/>
            <a:ext cx="368504" cy="381000"/>
          </a:xfrm>
          <a:prstGeom prst="rect">
            <a:avLst/>
          </a:prstGeom>
          <a:ln w="12700">
            <a:miter lim="400000"/>
          </a:ln>
        </p:spPr>
        <p:txBody>
          <a:bodyPr wrap="none" lIns="50800" tIns="50800" rIns="50800" bIns="50800">
            <a:spAutoFit/>
          </a:bodyPr>
          <a:lstStyle>
            <a:lvl1pPr>
              <a:defRPr sz="18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WitchgerB@nccommunitycolleges.edu" TargetMode="External"/><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11.tif"/></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hyperlink" Target="mailto:WitchgerB@nccommunitycolleges.edu" TargetMode="Externa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Toward an Understanding of  Career Pathways…"/>
          <p:cNvSpPr txBox="1">
            <a:spLocks noGrp="1"/>
          </p:cNvSpPr>
          <p:nvPr>
            <p:ph type="title"/>
          </p:nvPr>
        </p:nvSpPr>
        <p:spPr>
          <a:xfrm>
            <a:off x="1406312" y="2547618"/>
            <a:ext cx="9907276" cy="2990361"/>
          </a:xfrm>
          <a:prstGeom prst="rect">
            <a:avLst/>
          </a:prstGeom>
        </p:spPr>
        <p:txBody>
          <a:bodyPr/>
          <a:lstStyle/>
          <a:p>
            <a:pPr defTabSz="1092402">
              <a:defRPr sz="5200"/>
            </a:pPr>
            <a:r>
              <a:t>Toward an Understanding of </a:t>
            </a:r>
            <a:br/>
            <a:r>
              <a:t>Career Pathways</a:t>
            </a:r>
          </a:p>
          <a:p>
            <a:pPr defTabSz="1092402">
              <a:defRPr sz="2000"/>
            </a:pPr>
            <a:r>
              <a:t>Pathways to Prosperity, </a:t>
            </a:r>
          </a:p>
          <a:p>
            <a:pPr defTabSz="1092402">
              <a:defRPr sz="2000"/>
            </a:pPr>
            <a:r>
              <a:t>Career and College Promise Pathways, </a:t>
            </a:r>
          </a:p>
          <a:p>
            <a:pPr defTabSz="1092402">
              <a:defRPr sz="2000"/>
            </a:pPr>
            <a:r>
              <a:t>9-14 CTE Pathway, </a:t>
            </a:r>
          </a:p>
          <a:p>
            <a:pPr defTabSz="1092402">
              <a:defRPr sz="2000"/>
            </a:pPr>
            <a:r>
              <a:t>NC Works Certified Pathways </a:t>
            </a:r>
          </a:p>
        </p:txBody>
      </p:sp>
      <p:sp>
        <p:nvSpPr>
          <p:cNvPr id="140" name="Dr. Bob Witchger…"/>
          <p:cNvSpPr txBox="1">
            <a:spLocks noGrp="1"/>
          </p:cNvSpPr>
          <p:nvPr>
            <p:ph type="body" sz="quarter" idx="1"/>
          </p:nvPr>
        </p:nvSpPr>
        <p:spPr>
          <a:xfrm>
            <a:off x="2091686" y="7257415"/>
            <a:ext cx="9907276" cy="2255452"/>
          </a:xfrm>
          <a:prstGeom prst="rect">
            <a:avLst/>
          </a:prstGeom>
        </p:spPr>
        <p:txBody>
          <a:bodyPr/>
          <a:lstStyle/>
          <a:p>
            <a:pPr marL="0" indent="0" algn="r" defTabSz="1222450">
              <a:lnSpc>
                <a:spcPct val="90000"/>
              </a:lnSpc>
              <a:buSzTx/>
              <a:buNone/>
              <a:defRPr sz="2200" b="0">
                <a:latin typeface="+mj-lt"/>
                <a:ea typeface="+mj-ea"/>
                <a:cs typeface="+mj-cs"/>
                <a:sym typeface="Helvetica"/>
              </a:defRPr>
            </a:pPr>
            <a:r>
              <a:t>Dr. Bob Witchger</a:t>
            </a:r>
          </a:p>
          <a:p>
            <a:pPr marL="0" indent="0" algn="r" defTabSz="1222450">
              <a:lnSpc>
                <a:spcPct val="90000"/>
              </a:lnSpc>
              <a:buSzTx/>
              <a:buNone/>
              <a:defRPr sz="2200" b="0">
                <a:latin typeface="+mj-lt"/>
                <a:ea typeface="+mj-ea"/>
                <a:cs typeface="+mj-cs"/>
                <a:sym typeface="Helvetica"/>
              </a:defRPr>
            </a:pPr>
            <a:r>
              <a:t>Director of Career and Technical Education</a:t>
            </a:r>
          </a:p>
          <a:p>
            <a:pPr marL="0" indent="0" algn="r" defTabSz="1222450">
              <a:lnSpc>
                <a:spcPct val="90000"/>
              </a:lnSpc>
              <a:buSzTx/>
              <a:buNone/>
              <a:defRPr sz="2200" b="0">
                <a:latin typeface="+mj-lt"/>
                <a:ea typeface="+mj-ea"/>
                <a:cs typeface="+mj-cs"/>
                <a:sym typeface="Helvetica"/>
              </a:defRPr>
            </a:pPr>
            <a:r>
              <a:t>NC Community College System</a:t>
            </a:r>
          </a:p>
          <a:p>
            <a:pPr marL="0" indent="0" algn="r" defTabSz="1222450">
              <a:lnSpc>
                <a:spcPct val="90000"/>
              </a:lnSpc>
              <a:buSzTx/>
              <a:buNone/>
              <a:defRPr sz="2200" b="0">
                <a:latin typeface="+mj-lt"/>
                <a:ea typeface="+mj-ea"/>
                <a:cs typeface="+mj-cs"/>
                <a:sym typeface="Helvetica"/>
              </a:defRPr>
            </a:pPr>
            <a:r>
              <a:rPr u="sng">
                <a:solidFill>
                  <a:srgbClr val="0000FF"/>
                </a:solidFill>
                <a:uFill>
                  <a:solidFill>
                    <a:srgbClr val="0000FF"/>
                  </a:solidFill>
                </a:uFill>
                <a:hlinkClick r:id="rId3"/>
              </a:rPr>
              <a:t>WitchgerB@nccommunitycolleges.edu</a:t>
            </a:r>
          </a:p>
          <a:p>
            <a:pPr marL="0" indent="0" algn="r" defTabSz="1222450">
              <a:lnSpc>
                <a:spcPct val="90000"/>
              </a:lnSpc>
              <a:buSzTx/>
              <a:buNone/>
              <a:defRPr sz="2200" b="0">
                <a:latin typeface="+mj-lt"/>
                <a:ea typeface="+mj-ea"/>
                <a:cs typeface="+mj-cs"/>
                <a:sym typeface="Helvetica"/>
              </a:defRPr>
            </a:pPr>
            <a:r>
              <a:t>(919) 607-6376 </a:t>
            </a:r>
          </a:p>
        </p:txBody>
      </p:sp>
      <p:sp>
        <p:nvSpPr>
          <p:cNvPr id="141" name="Slide Number"/>
          <p:cNvSpPr txBox="1">
            <a:spLocks noGrp="1"/>
          </p:cNvSpPr>
          <p:nvPr>
            <p:ph type="sldNum" sz="quarter" idx="4294967295"/>
          </p:nvPr>
        </p:nvSpPr>
        <p:spPr>
          <a:xfrm>
            <a:off x="12098801" y="9114111"/>
            <a:ext cx="255757" cy="3713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2" tIns="65022" rIns="65022" bIns="65022" anchor="ctr"/>
          <a:lstStyle>
            <a:lvl1pPr algn="r" defTabSz="1300480">
              <a:defRPr sz="1600" b="1">
                <a:solidFill>
                  <a:srgbClr val="888888"/>
                </a:solidFill>
                <a:latin typeface="Franklin Gothic Medium"/>
                <a:ea typeface="Franklin Gothic Medium"/>
                <a:cs typeface="Franklin Gothic Medium"/>
                <a:sym typeface="Franklin Gothic Medium"/>
              </a:defRPr>
            </a:lvl1pPr>
          </a:lstStyle>
          <a:p>
            <a:fld id="{86CB4B4D-7CA3-9044-876B-883B54F8677D}" type="slidenum">
              <a:t>1</a:t>
            </a:fld>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Job Driven Training"/>
          <p:cNvSpPr txBox="1">
            <a:spLocks noGrp="1"/>
          </p:cNvSpPr>
          <p:nvPr>
            <p:ph type="title"/>
          </p:nvPr>
        </p:nvSpPr>
        <p:spPr>
          <a:xfrm>
            <a:off x="4009813" y="325119"/>
            <a:ext cx="8669868" cy="1343379"/>
          </a:xfrm>
          <a:prstGeom prst="rect">
            <a:avLst/>
          </a:prstGeom>
        </p:spPr>
        <p:txBody>
          <a:bodyPr/>
          <a:lstStyle/>
          <a:p>
            <a:r>
              <a:rPr dirty="0"/>
              <a:t>Job</a:t>
            </a:r>
            <a:r>
              <a:rPr lang="en-US" dirty="0"/>
              <a:t>-</a:t>
            </a:r>
            <a:r>
              <a:rPr dirty="0"/>
              <a:t>Driven Training </a:t>
            </a:r>
          </a:p>
        </p:txBody>
      </p:sp>
      <p:sp>
        <p:nvSpPr>
          <p:cNvPr id="194" name="Engage Employers…"/>
          <p:cNvSpPr txBox="1">
            <a:spLocks noGrp="1"/>
          </p:cNvSpPr>
          <p:nvPr>
            <p:ph type="body" idx="1"/>
          </p:nvPr>
        </p:nvSpPr>
        <p:spPr>
          <a:xfrm>
            <a:off x="650238" y="2275839"/>
            <a:ext cx="11704323" cy="6436928"/>
          </a:xfrm>
          <a:prstGeom prst="rect">
            <a:avLst/>
          </a:prstGeom>
        </p:spPr>
        <p:txBody>
          <a:bodyPr/>
          <a:lstStyle/>
          <a:p>
            <a:pPr marL="707230" indent="-707230">
              <a:buFontTx/>
              <a:buAutoNum type="arabicPeriod"/>
              <a:defRPr b="0">
                <a:latin typeface="+mj-lt"/>
                <a:ea typeface="+mj-ea"/>
                <a:cs typeface="+mj-cs"/>
                <a:sym typeface="Helvetica"/>
              </a:defRPr>
            </a:pPr>
            <a:r>
              <a:t>Engage Employers </a:t>
            </a:r>
          </a:p>
          <a:p>
            <a:pPr marL="707230" indent="-707230">
              <a:buFontTx/>
              <a:buAutoNum type="arabicPeriod"/>
              <a:defRPr b="0">
                <a:latin typeface="+mj-lt"/>
                <a:ea typeface="+mj-ea"/>
                <a:cs typeface="+mj-cs"/>
                <a:sym typeface="Helvetica"/>
              </a:defRPr>
            </a:pPr>
            <a:r>
              <a:t>Earn and Learn </a:t>
            </a:r>
          </a:p>
          <a:p>
            <a:pPr marL="707230" indent="-707230">
              <a:buFontTx/>
              <a:buAutoNum type="arabicPeriod"/>
              <a:defRPr b="0">
                <a:latin typeface="+mj-lt"/>
                <a:ea typeface="+mj-ea"/>
                <a:cs typeface="+mj-cs"/>
                <a:sym typeface="Helvetica"/>
              </a:defRPr>
            </a:pPr>
            <a:r>
              <a:t>Smart Choices </a:t>
            </a:r>
          </a:p>
          <a:p>
            <a:pPr marL="707230" indent="-707230">
              <a:buFontTx/>
              <a:buAutoNum type="arabicPeriod"/>
              <a:defRPr b="0">
                <a:latin typeface="+mj-lt"/>
                <a:ea typeface="+mj-ea"/>
                <a:cs typeface="+mj-cs"/>
                <a:sym typeface="Helvetica"/>
              </a:defRPr>
            </a:pPr>
            <a:r>
              <a:t>Measurement Matters </a:t>
            </a:r>
          </a:p>
          <a:p>
            <a:pPr marL="707230" indent="-707230">
              <a:buFontTx/>
              <a:buAutoNum type="arabicPeriod"/>
              <a:defRPr b="0">
                <a:latin typeface="+mj-lt"/>
                <a:ea typeface="+mj-ea"/>
                <a:cs typeface="+mj-cs"/>
                <a:sym typeface="Helvetica"/>
              </a:defRPr>
            </a:pPr>
            <a:r>
              <a:t>Stepping Stones </a:t>
            </a:r>
          </a:p>
          <a:p>
            <a:pPr marL="707230" indent="-707230">
              <a:buFontTx/>
              <a:buAutoNum type="arabicPeriod"/>
              <a:defRPr b="0">
                <a:latin typeface="+mj-lt"/>
                <a:ea typeface="+mj-ea"/>
                <a:cs typeface="+mj-cs"/>
                <a:sym typeface="Helvetica"/>
              </a:defRPr>
            </a:pPr>
            <a:r>
              <a:t>Open Doors </a:t>
            </a:r>
          </a:p>
          <a:p>
            <a:pPr marL="707230" indent="-707230">
              <a:buFontTx/>
              <a:buAutoNum type="arabicPeriod"/>
              <a:defRPr b="0">
                <a:latin typeface="+mj-lt"/>
                <a:ea typeface="+mj-ea"/>
                <a:cs typeface="+mj-cs"/>
                <a:sym typeface="Helvetica"/>
              </a:defRPr>
            </a:pPr>
            <a:r>
              <a:t>Regional Collaboration</a:t>
            </a:r>
          </a:p>
        </p:txBody>
      </p:sp>
      <p:pic>
        <p:nvPicPr>
          <p:cNvPr id="195" name="image3.tif" descr="image3.tif"/>
          <p:cNvPicPr>
            <a:picLocks noChangeAspect="1"/>
          </p:cNvPicPr>
          <p:nvPr/>
        </p:nvPicPr>
        <p:blipFill>
          <a:blip r:embed="rId3">
            <a:extLst/>
          </a:blip>
          <a:stretch>
            <a:fillRect/>
          </a:stretch>
        </p:blipFill>
        <p:spPr>
          <a:xfrm>
            <a:off x="8506686" y="6175778"/>
            <a:ext cx="3933310" cy="2536987"/>
          </a:xfrm>
          <a:prstGeom prst="rect">
            <a:avLst/>
          </a:prstGeom>
          <a:ln w="12700">
            <a:miter lim="400000"/>
          </a:ln>
        </p:spPr>
      </p:pic>
      <p:sp>
        <p:nvSpPr>
          <p:cNvPr id="196" name="Slide Number"/>
          <p:cNvSpPr txBox="1">
            <a:spLocks noGrp="1"/>
          </p:cNvSpPr>
          <p:nvPr>
            <p:ph type="sldNum" sz="quarter" idx="4294967295"/>
          </p:nvPr>
        </p:nvSpPr>
        <p:spPr>
          <a:xfrm>
            <a:off x="11985790" y="9114111"/>
            <a:ext cx="368768" cy="3713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2" tIns="65022" rIns="65022" bIns="65022" anchor="ctr"/>
          <a:lstStyle>
            <a:lvl1pPr algn="r" defTabSz="1300480">
              <a:defRPr sz="1600" b="1">
                <a:solidFill>
                  <a:srgbClr val="888888"/>
                </a:solidFill>
                <a:latin typeface="Franklin Gothic Medium"/>
                <a:ea typeface="Franklin Gothic Medium"/>
                <a:cs typeface="Franklin Gothic Medium"/>
                <a:sym typeface="Franklin Gothic Medium"/>
              </a:defRPr>
            </a:lvl1pPr>
          </a:lstStyle>
          <a:p>
            <a:fld id="{86CB4B4D-7CA3-9044-876B-883B54F8677D}" type="slidenum">
              <a:t>10</a:t>
            </a:fld>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 name="image4.jpeg" descr="image4.jpeg"/>
          <p:cNvPicPr>
            <a:picLocks noChangeAspect="1"/>
          </p:cNvPicPr>
          <p:nvPr/>
        </p:nvPicPr>
        <p:blipFill>
          <a:blip r:embed="rId3">
            <a:alphaModFix amt="51099"/>
            <a:extLst/>
          </a:blip>
          <a:stretch>
            <a:fillRect/>
          </a:stretch>
        </p:blipFill>
        <p:spPr>
          <a:xfrm>
            <a:off x="1408852" y="6817576"/>
            <a:ext cx="4768429" cy="2959715"/>
          </a:xfrm>
          <a:prstGeom prst="rect">
            <a:avLst/>
          </a:prstGeom>
          <a:ln w="12700">
            <a:miter lim="400000"/>
          </a:ln>
        </p:spPr>
      </p:pic>
      <p:sp>
        <p:nvSpPr>
          <p:cNvPr id="201" name="1. Engage with Employers"/>
          <p:cNvSpPr txBox="1">
            <a:spLocks noGrp="1"/>
          </p:cNvSpPr>
          <p:nvPr>
            <p:ph type="title"/>
          </p:nvPr>
        </p:nvSpPr>
        <p:spPr>
          <a:xfrm>
            <a:off x="4009813" y="325119"/>
            <a:ext cx="8669868" cy="1343379"/>
          </a:xfrm>
          <a:prstGeom prst="rect">
            <a:avLst/>
          </a:prstGeom>
        </p:spPr>
        <p:txBody>
          <a:bodyPr/>
          <a:lstStyle>
            <a:lvl1pPr>
              <a:defRPr sz="5400"/>
            </a:lvl1pPr>
          </a:lstStyle>
          <a:p>
            <a:r>
              <a:t>1. Engage with Employers </a:t>
            </a:r>
          </a:p>
        </p:txBody>
      </p:sp>
      <p:sp>
        <p:nvSpPr>
          <p:cNvPr id="202" name="Involve employers up front…"/>
          <p:cNvSpPr txBox="1">
            <a:spLocks noGrp="1"/>
          </p:cNvSpPr>
          <p:nvPr>
            <p:ph type="body" idx="1"/>
          </p:nvPr>
        </p:nvSpPr>
        <p:spPr>
          <a:xfrm>
            <a:off x="650238" y="2275839"/>
            <a:ext cx="11704323" cy="6436928"/>
          </a:xfrm>
          <a:prstGeom prst="rect">
            <a:avLst/>
          </a:prstGeom>
        </p:spPr>
        <p:txBody>
          <a:bodyPr/>
          <a:lstStyle/>
          <a:p>
            <a:pPr>
              <a:defRPr b="0">
                <a:latin typeface="+mj-lt"/>
                <a:ea typeface="+mj-ea"/>
                <a:cs typeface="+mj-cs"/>
                <a:sym typeface="Helvetica"/>
              </a:defRPr>
            </a:pPr>
            <a:r>
              <a:t>Involve employers up front </a:t>
            </a:r>
          </a:p>
          <a:p>
            <a:pPr>
              <a:defRPr b="0">
                <a:latin typeface="+mj-lt"/>
                <a:ea typeface="+mj-ea"/>
                <a:cs typeface="+mj-cs"/>
                <a:sym typeface="Helvetica"/>
              </a:defRPr>
            </a:pPr>
            <a:r>
              <a:t>Determine local and regional hiring needs </a:t>
            </a:r>
          </a:p>
          <a:p>
            <a:pPr>
              <a:defRPr b="0">
                <a:latin typeface="+mj-lt"/>
                <a:ea typeface="+mj-ea"/>
                <a:cs typeface="+mj-cs"/>
                <a:sym typeface="Helvetica"/>
              </a:defRPr>
            </a:pPr>
            <a:r>
              <a:t>Get the employer’s perspective </a:t>
            </a:r>
          </a:p>
          <a:p>
            <a:pPr>
              <a:defRPr b="0">
                <a:latin typeface="+mj-lt"/>
                <a:ea typeface="+mj-ea"/>
                <a:cs typeface="+mj-cs"/>
                <a:sym typeface="Helvetica"/>
              </a:defRPr>
            </a:pPr>
            <a:r>
              <a:t>Adapt training to meet employer / </a:t>
            </a:r>
            <a:br/>
            <a:r>
              <a:t>Labor Market needs </a:t>
            </a:r>
          </a:p>
          <a:p>
            <a:pPr>
              <a:defRPr b="0">
                <a:latin typeface="+mj-lt"/>
                <a:ea typeface="+mj-ea"/>
                <a:cs typeface="+mj-cs"/>
                <a:sym typeface="Helvetica"/>
              </a:defRPr>
            </a:pPr>
            <a:r>
              <a:t>Advisory and beyond </a:t>
            </a:r>
          </a:p>
        </p:txBody>
      </p:sp>
      <p:pic>
        <p:nvPicPr>
          <p:cNvPr id="203" name="image5.jpeg" descr="image5.jpeg"/>
          <p:cNvPicPr>
            <a:picLocks noChangeAspect="1"/>
          </p:cNvPicPr>
          <p:nvPr/>
        </p:nvPicPr>
        <p:blipFill>
          <a:blip r:embed="rId4">
            <a:alphaModFix amt="89783"/>
            <a:extLst/>
          </a:blip>
          <a:srcRect l="17431" t="14236" r="20183" b="15214"/>
          <a:stretch>
            <a:fillRect/>
          </a:stretch>
        </p:blipFill>
        <p:spPr>
          <a:xfrm>
            <a:off x="8236576" y="5635224"/>
            <a:ext cx="4118019" cy="3492686"/>
          </a:xfrm>
          <a:custGeom>
            <a:avLst/>
            <a:gdLst/>
            <a:ahLst/>
            <a:cxnLst>
              <a:cxn ang="0">
                <a:pos x="wd2" y="hd2"/>
              </a:cxn>
              <a:cxn ang="5400000">
                <a:pos x="wd2" y="hd2"/>
              </a:cxn>
              <a:cxn ang="10800000">
                <a:pos x="wd2" y="hd2"/>
              </a:cxn>
              <a:cxn ang="16200000">
                <a:pos x="wd2" y="hd2"/>
              </a:cxn>
            </a:cxnLst>
            <a:rect l="0" t="0" r="r" b="b"/>
            <a:pathLst>
              <a:path w="21528" h="21546" extrusionOk="0">
                <a:moveTo>
                  <a:pt x="8158" y="1"/>
                </a:moveTo>
                <a:cubicBezTo>
                  <a:pt x="7869" y="-25"/>
                  <a:pt x="7614" y="591"/>
                  <a:pt x="7552" y="1715"/>
                </a:cubicBezTo>
                <a:cubicBezTo>
                  <a:pt x="7432" y="3877"/>
                  <a:pt x="6760" y="5426"/>
                  <a:pt x="5720" y="5936"/>
                </a:cubicBezTo>
                <a:cubicBezTo>
                  <a:pt x="5238" y="6172"/>
                  <a:pt x="4777" y="6658"/>
                  <a:pt x="4697" y="7020"/>
                </a:cubicBezTo>
                <a:cubicBezTo>
                  <a:pt x="4597" y="7474"/>
                  <a:pt x="4369" y="7623"/>
                  <a:pt x="3955" y="7495"/>
                </a:cubicBezTo>
                <a:cubicBezTo>
                  <a:pt x="3625" y="7393"/>
                  <a:pt x="3265" y="7481"/>
                  <a:pt x="3154" y="7693"/>
                </a:cubicBezTo>
                <a:cubicBezTo>
                  <a:pt x="3043" y="7906"/>
                  <a:pt x="2559" y="8083"/>
                  <a:pt x="2081" y="8083"/>
                </a:cubicBezTo>
                <a:cubicBezTo>
                  <a:pt x="1330" y="8083"/>
                  <a:pt x="1189" y="8247"/>
                  <a:pt x="1023" y="9290"/>
                </a:cubicBezTo>
                <a:cubicBezTo>
                  <a:pt x="918" y="9953"/>
                  <a:pt x="806" y="11291"/>
                  <a:pt x="776" y="12264"/>
                </a:cubicBezTo>
                <a:cubicBezTo>
                  <a:pt x="746" y="13236"/>
                  <a:pt x="585" y="14249"/>
                  <a:pt x="417" y="14517"/>
                </a:cubicBezTo>
                <a:cubicBezTo>
                  <a:pt x="250" y="14786"/>
                  <a:pt x="74" y="15446"/>
                  <a:pt x="27" y="15983"/>
                </a:cubicBezTo>
                <a:cubicBezTo>
                  <a:pt x="-58" y="16959"/>
                  <a:pt x="-57" y="16963"/>
                  <a:pt x="1896" y="16963"/>
                </a:cubicBezTo>
                <a:cubicBezTo>
                  <a:pt x="2970" y="16963"/>
                  <a:pt x="3936" y="17119"/>
                  <a:pt x="4038" y="17315"/>
                </a:cubicBezTo>
                <a:cubicBezTo>
                  <a:pt x="4140" y="17510"/>
                  <a:pt x="4428" y="17673"/>
                  <a:pt x="4677" y="17673"/>
                </a:cubicBezTo>
                <a:cubicBezTo>
                  <a:pt x="4927" y="17673"/>
                  <a:pt x="5692" y="18114"/>
                  <a:pt x="6382" y="18659"/>
                </a:cubicBezTo>
                <a:cubicBezTo>
                  <a:pt x="8097" y="20016"/>
                  <a:pt x="9226" y="20575"/>
                  <a:pt x="10642" y="20765"/>
                </a:cubicBezTo>
                <a:cubicBezTo>
                  <a:pt x="11302" y="20854"/>
                  <a:pt x="12514" y="21052"/>
                  <a:pt x="13339" y="21208"/>
                </a:cubicBezTo>
                <a:cubicBezTo>
                  <a:pt x="14164" y="21365"/>
                  <a:pt x="15807" y="21513"/>
                  <a:pt x="16988" y="21536"/>
                </a:cubicBezTo>
                <a:cubicBezTo>
                  <a:pt x="19001" y="21575"/>
                  <a:pt x="19127" y="21531"/>
                  <a:pt x="18978" y="20860"/>
                </a:cubicBezTo>
                <a:cubicBezTo>
                  <a:pt x="18891" y="20466"/>
                  <a:pt x="18724" y="20077"/>
                  <a:pt x="18607" y="19991"/>
                </a:cubicBezTo>
                <a:cubicBezTo>
                  <a:pt x="18491" y="19906"/>
                  <a:pt x="18482" y="19017"/>
                  <a:pt x="18590" y="18020"/>
                </a:cubicBezTo>
                <a:cubicBezTo>
                  <a:pt x="18760" y="16456"/>
                  <a:pt x="18987" y="15985"/>
                  <a:pt x="20223" y="14583"/>
                </a:cubicBezTo>
                <a:cubicBezTo>
                  <a:pt x="21261" y="13406"/>
                  <a:pt x="21542" y="13051"/>
                  <a:pt x="21528" y="12353"/>
                </a:cubicBezTo>
                <a:cubicBezTo>
                  <a:pt x="21523" y="12120"/>
                  <a:pt x="21487" y="11845"/>
                  <a:pt x="21433" y="11493"/>
                </a:cubicBezTo>
                <a:cubicBezTo>
                  <a:pt x="21310" y="10689"/>
                  <a:pt x="21169" y="9395"/>
                  <a:pt x="21121" y="8614"/>
                </a:cubicBezTo>
                <a:cubicBezTo>
                  <a:pt x="21072" y="7833"/>
                  <a:pt x="21004" y="7152"/>
                  <a:pt x="20972" y="7103"/>
                </a:cubicBezTo>
                <a:cubicBezTo>
                  <a:pt x="20803" y="6843"/>
                  <a:pt x="20829" y="6060"/>
                  <a:pt x="21020" y="5588"/>
                </a:cubicBezTo>
                <a:cubicBezTo>
                  <a:pt x="21139" y="5293"/>
                  <a:pt x="21055" y="4762"/>
                  <a:pt x="20833" y="4403"/>
                </a:cubicBezTo>
                <a:cubicBezTo>
                  <a:pt x="20612" y="4045"/>
                  <a:pt x="20506" y="3524"/>
                  <a:pt x="20594" y="3250"/>
                </a:cubicBezTo>
                <a:cubicBezTo>
                  <a:pt x="20702" y="2917"/>
                  <a:pt x="20542" y="2753"/>
                  <a:pt x="20107" y="2753"/>
                </a:cubicBezTo>
                <a:cubicBezTo>
                  <a:pt x="19750" y="2753"/>
                  <a:pt x="19524" y="2885"/>
                  <a:pt x="19609" y="3047"/>
                </a:cubicBezTo>
                <a:cubicBezTo>
                  <a:pt x="19864" y="3535"/>
                  <a:pt x="17729" y="5685"/>
                  <a:pt x="17219" y="5453"/>
                </a:cubicBezTo>
                <a:cubicBezTo>
                  <a:pt x="16966" y="5338"/>
                  <a:pt x="16432" y="5500"/>
                  <a:pt x="16036" y="5808"/>
                </a:cubicBezTo>
                <a:cubicBezTo>
                  <a:pt x="15197" y="6458"/>
                  <a:pt x="14690" y="6218"/>
                  <a:pt x="14690" y="5172"/>
                </a:cubicBezTo>
                <a:cubicBezTo>
                  <a:pt x="14690" y="4301"/>
                  <a:pt x="13424" y="2803"/>
                  <a:pt x="12669" y="2782"/>
                </a:cubicBezTo>
                <a:cubicBezTo>
                  <a:pt x="10850" y="2733"/>
                  <a:pt x="9745" y="2470"/>
                  <a:pt x="9812" y="2102"/>
                </a:cubicBezTo>
                <a:cubicBezTo>
                  <a:pt x="9853" y="1874"/>
                  <a:pt x="9685" y="1690"/>
                  <a:pt x="9434" y="1690"/>
                </a:cubicBezTo>
                <a:cubicBezTo>
                  <a:pt x="9182" y="1690"/>
                  <a:pt x="8843" y="1276"/>
                  <a:pt x="8681" y="772"/>
                </a:cubicBezTo>
                <a:cubicBezTo>
                  <a:pt x="8518" y="265"/>
                  <a:pt x="8331" y="17"/>
                  <a:pt x="8158" y="1"/>
                </a:cubicBezTo>
                <a:close/>
              </a:path>
            </a:pathLst>
          </a:custGeom>
          <a:ln w="12700">
            <a:miter lim="400000"/>
          </a:ln>
        </p:spPr>
      </p:pic>
      <p:sp>
        <p:nvSpPr>
          <p:cNvPr id="204" name="Slide Number"/>
          <p:cNvSpPr txBox="1">
            <a:spLocks noGrp="1"/>
          </p:cNvSpPr>
          <p:nvPr>
            <p:ph type="sldNum" sz="quarter" idx="4294967295"/>
          </p:nvPr>
        </p:nvSpPr>
        <p:spPr>
          <a:xfrm>
            <a:off x="11996904" y="9114111"/>
            <a:ext cx="357654" cy="3713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2" tIns="65022" rIns="65022" bIns="65022" anchor="ctr"/>
          <a:lstStyle>
            <a:lvl1pPr algn="r" defTabSz="1300480">
              <a:defRPr sz="1600" b="1">
                <a:solidFill>
                  <a:srgbClr val="888888"/>
                </a:solidFill>
                <a:latin typeface="Franklin Gothic Medium"/>
                <a:ea typeface="Franklin Gothic Medium"/>
                <a:cs typeface="Franklin Gothic Medium"/>
                <a:sym typeface="Franklin Gothic Medium"/>
              </a:defRPr>
            </a:lvl1pPr>
          </a:lstStyle>
          <a:p>
            <a:fld id="{86CB4B4D-7CA3-9044-876B-883B54F8677D}" type="slidenum">
              <a:t>11</a:t>
            </a:fld>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2. Earn and Learn"/>
          <p:cNvSpPr txBox="1">
            <a:spLocks noGrp="1"/>
          </p:cNvSpPr>
          <p:nvPr>
            <p:ph type="title"/>
          </p:nvPr>
        </p:nvSpPr>
        <p:spPr>
          <a:xfrm>
            <a:off x="4009813" y="325119"/>
            <a:ext cx="8669868" cy="1343379"/>
          </a:xfrm>
          <a:prstGeom prst="rect">
            <a:avLst/>
          </a:prstGeom>
        </p:spPr>
        <p:txBody>
          <a:bodyPr/>
          <a:lstStyle/>
          <a:p>
            <a:r>
              <a:t>2. Earn and Learn </a:t>
            </a:r>
          </a:p>
        </p:txBody>
      </p:sp>
      <p:sp>
        <p:nvSpPr>
          <p:cNvPr id="209" name="Offer work-based learning…"/>
          <p:cNvSpPr txBox="1">
            <a:spLocks noGrp="1"/>
          </p:cNvSpPr>
          <p:nvPr>
            <p:ph type="body" idx="1"/>
          </p:nvPr>
        </p:nvSpPr>
        <p:spPr>
          <a:xfrm>
            <a:off x="650238" y="2275839"/>
            <a:ext cx="11704323" cy="6436928"/>
          </a:xfrm>
          <a:prstGeom prst="rect">
            <a:avLst/>
          </a:prstGeom>
        </p:spPr>
        <p:txBody>
          <a:bodyPr/>
          <a:lstStyle/>
          <a:p>
            <a:pPr>
              <a:spcBef>
                <a:spcPts val="4800"/>
              </a:spcBef>
              <a:defRPr b="0">
                <a:latin typeface="+mj-lt"/>
                <a:ea typeface="+mj-ea"/>
                <a:cs typeface="+mj-cs"/>
                <a:sym typeface="Helvetica"/>
              </a:defRPr>
            </a:pPr>
            <a:r>
              <a:rPr dirty="0"/>
              <a:t>Offer work-based learning</a:t>
            </a:r>
          </a:p>
          <a:p>
            <a:pPr>
              <a:spcBef>
                <a:spcPts val="4800"/>
              </a:spcBef>
              <a:defRPr b="0">
                <a:latin typeface="+mj-lt"/>
                <a:ea typeface="+mj-ea"/>
                <a:cs typeface="+mj-cs"/>
                <a:sym typeface="Helvetica"/>
              </a:defRPr>
            </a:pPr>
            <a:r>
              <a:rPr dirty="0"/>
              <a:t>Exploratory -  Explore work first</a:t>
            </a:r>
            <a:r>
              <a:rPr lang="en-US" dirty="0"/>
              <a:t>-</a:t>
            </a:r>
            <a:r>
              <a:rPr dirty="0"/>
              <a:t>hand   </a:t>
            </a:r>
          </a:p>
          <a:p>
            <a:pPr>
              <a:spcBef>
                <a:spcPts val="4800"/>
              </a:spcBef>
              <a:defRPr b="0">
                <a:latin typeface="+mj-lt"/>
                <a:ea typeface="+mj-ea"/>
                <a:cs typeface="+mj-cs"/>
                <a:sym typeface="Helvetica"/>
              </a:defRPr>
            </a:pPr>
            <a:r>
              <a:rPr dirty="0"/>
              <a:t>Experiential  - Experience work first</a:t>
            </a:r>
            <a:r>
              <a:rPr lang="en-US" dirty="0"/>
              <a:t>-</a:t>
            </a:r>
            <a:r>
              <a:rPr dirty="0"/>
              <a:t>hand </a:t>
            </a:r>
          </a:p>
          <a:p>
            <a:pPr>
              <a:spcBef>
                <a:spcPts val="4800"/>
              </a:spcBef>
              <a:defRPr b="0">
                <a:latin typeface="+mj-lt"/>
                <a:ea typeface="+mj-ea"/>
                <a:cs typeface="+mj-cs"/>
                <a:sym typeface="Helvetica"/>
              </a:defRPr>
            </a:pPr>
            <a:r>
              <a:rPr dirty="0"/>
              <a:t>Engaged/Involved -  Integrate work into education and training programs </a:t>
            </a:r>
          </a:p>
        </p:txBody>
      </p:sp>
      <p:sp>
        <p:nvSpPr>
          <p:cNvPr id="210" name="Slide Number"/>
          <p:cNvSpPr txBox="1">
            <a:spLocks noGrp="1"/>
          </p:cNvSpPr>
          <p:nvPr>
            <p:ph type="sldNum" sz="quarter" idx="4294967295"/>
          </p:nvPr>
        </p:nvSpPr>
        <p:spPr>
          <a:xfrm>
            <a:off x="11985790" y="9114111"/>
            <a:ext cx="368768" cy="3713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2" tIns="65022" rIns="65022" bIns="65022" anchor="ctr"/>
          <a:lstStyle>
            <a:lvl1pPr algn="r" defTabSz="1300480">
              <a:defRPr sz="1600" b="1">
                <a:solidFill>
                  <a:srgbClr val="888888"/>
                </a:solidFill>
                <a:latin typeface="Franklin Gothic Medium"/>
                <a:ea typeface="Franklin Gothic Medium"/>
                <a:cs typeface="Franklin Gothic Medium"/>
                <a:sym typeface="Franklin Gothic Medium"/>
              </a:defRPr>
            </a:lvl1pPr>
          </a:lstStyle>
          <a:p>
            <a:fld id="{86CB4B4D-7CA3-9044-876B-883B54F8677D}" type="slidenum">
              <a:t>12</a:t>
            </a:fld>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3. Use Data - Smart Choices"/>
          <p:cNvSpPr txBox="1">
            <a:spLocks noGrp="1"/>
          </p:cNvSpPr>
          <p:nvPr>
            <p:ph type="title"/>
          </p:nvPr>
        </p:nvSpPr>
        <p:spPr>
          <a:xfrm>
            <a:off x="4009813" y="325119"/>
            <a:ext cx="8669868" cy="1343379"/>
          </a:xfrm>
          <a:prstGeom prst="rect">
            <a:avLst/>
          </a:prstGeom>
        </p:spPr>
        <p:txBody>
          <a:bodyPr/>
          <a:lstStyle>
            <a:lvl1pPr defTabSz="1209446">
              <a:defRPr sz="5000"/>
            </a:lvl1pPr>
          </a:lstStyle>
          <a:p>
            <a:r>
              <a:t>3. Use Data - Smart Choices</a:t>
            </a:r>
          </a:p>
        </p:txBody>
      </p:sp>
      <p:sp>
        <p:nvSpPr>
          <p:cNvPr id="215" name="Data Driven Accountability…"/>
          <p:cNvSpPr txBox="1">
            <a:spLocks noGrp="1"/>
          </p:cNvSpPr>
          <p:nvPr>
            <p:ph type="body" idx="1"/>
          </p:nvPr>
        </p:nvSpPr>
        <p:spPr>
          <a:xfrm>
            <a:off x="1043938" y="2313939"/>
            <a:ext cx="11082023" cy="6487728"/>
          </a:xfrm>
          <a:prstGeom prst="rect">
            <a:avLst/>
          </a:prstGeom>
        </p:spPr>
        <p:txBody>
          <a:bodyPr/>
          <a:lstStyle/>
          <a:p>
            <a:r>
              <a:rPr dirty="0"/>
              <a:t>Data</a:t>
            </a:r>
            <a:r>
              <a:rPr lang="en-US" dirty="0"/>
              <a:t>-</a:t>
            </a:r>
            <a:r>
              <a:rPr dirty="0"/>
              <a:t>Driven Accountability </a:t>
            </a:r>
          </a:p>
          <a:p>
            <a:r>
              <a:rPr dirty="0"/>
              <a:t>What it taught - Programs of Study related to work</a:t>
            </a:r>
          </a:p>
          <a:p>
            <a:r>
              <a:rPr dirty="0"/>
              <a:t>Likelihood of getting a job </a:t>
            </a:r>
          </a:p>
        </p:txBody>
      </p:sp>
      <p:pic>
        <p:nvPicPr>
          <p:cNvPr id="216" name="image6.tif" descr="image6.tif"/>
          <p:cNvPicPr>
            <a:picLocks noChangeAspect="1"/>
          </p:cNvPicPr>
          <p:nvPr/>
        </p:nvPicPr>
        <p:blipFill>
          <a:blip r:embed="rId3">
            <a:extLst/>
          </a:blip>
          <a:stretch>
            <a:fillRect/>
          </a:stretch>
        </p:blipFill>
        <p:spPr>
          <a:xfrm>
            <a:off x="5527040" y="5367651"/>
            <a:ext cx="6601350" cy="4400902"/>
          </a:xfrm>
          <a:prstGeom prst="rect">
            <a:avLst/>
          </a:prstGeom>
          <a:ln w="12700">
            <a:miter lim="400000"/>
          </a:ln>
        </p:spPr>
      </p:pic>
      <p:sp>
        <p:nvSpPr>
          <p:cNvPr id="217" name="Slide Number"/>
          <p:cNvSpPr txBox="1">
            <a:spLocks noGrp="1"/>
          </p:cNvSpPr>
          <p:nvPr>
            <p:ph type="sldNum" sz="quarter" idx="4294967295"/>
          </p:nvPr>
        </p:nvSpPr>
        <p:spPr>
          <a:xfrm>
            <a:off x="11985790" y="9114111"/>
            <a:ext cx="368768" cy="3713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2" tIns="65022" rIns="65022" bIns="65022" anchor="ctr"/>
          <a:lstStyle>
            <a:lvl1pPr algn="r" defTabSz="1300480">
              <a:defRPr sz="1600" b="1">
                <a:solidFill>
                  <a:srgbClr val="888888"/>
                </a:solidFill>
                <a:latin typeface="Franklin Gothic Medium"/>
                <a:ea typeface="Franklin Gothic Medium"/>
                <a:cs typeface="Franklin Gothic Medium"/>
                <a:sym typeface="Franklin Gothic Medium"/>
              </a:defRPr>
            </a:lvl1pPr>
          </a:lstStyle>
          <a:p>
            <a:fld id="{86CB4B4D-7CA3-9044-876B-883B54F8677D}" type="slidenum">
              <a:t>13</a:t>
            </a:fld>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 name="image7.tif" descr="image7.tif"/>
          <p:cNvPicPr>
            <a:picLocks noChangeAspect="1"/>
          </p:cNvPicPr>
          <p:nvPr/>
        </p:nvPicPr>
        <p:blipFill>
          <a:blip r:embed="rId3">
            <a:extLst/>
          </a:blip>
          <a:stretch>
            <a:fillRect/>
          </a:stretch>
        </p:blipFill>
        <p:spPr>
          <a:xfrm>
            <a:off x="4378123" y="4250254"/>
            <a:ext cx="8669867" cy="4804553"/>
          </a:xfrm>
          <a:prstGeom prst="rect">
            <a:avLst/>
          </a:prstGeom>
          <a:ln w="12700">
            <a:miter lim="400000"/>
          </a:ln>
        </p:spPr>
      </p:pic>
      <p:sp>
        <p:nvSpPr>
          <p:cNvPr id="222" name="4. Measurement Matters"/>
          <p:cNvSpPr txBox="1">
            <a:spLocks noGrp="1"/>
          </p:cNvSpPr>
          <p:nvPr>
            <p:ph type="title"/>
          </p:nvPr>
        </p:nvSpPr>
        <p:spPr>
          <a:xfrm>
            <a:off x="4009813" y="325119"/>
            <a:ext cx="8669868" cy="1343379"/>
          </a:xfrm>
          <a:prstGeom prst="rect">
            <a:avLst/>
          </a:prstGeom>
        </p:spPr>
        <p:txBody>
          <a:bodyPr/>
          <a:lstStyle>
            <a:lvl1pPr>
              <a:defRPr sz="5400"/>
            </a:lvl1pPr>
          </a:lstStyle>
          <a:p>
            <a:r>
              <a:t>4. Measurement Matters</a:t>
            </a:r>
          </a:p>
        </p:txBody>
      </p:sp>
      <p:sp>
        <p:nvSpPr>
          <p:cNvPr id="223" name="Earnings and Employment…"/>
          <p:cNvSpPr txBox="1">
            <a:spLocks noGrp="1"/>
          </p:cNvSpPr>
          <p:nvPr>
            <p:ph type="body" idx="1"/>
          </p:nvPr>
        </p:nvSpPr>
        <p:spPr>
          <a:xfrm>
            <a:off x="650238" y="2275839"/>
            <a:ext cx="11704323" cy="6436928"/>
          </a:xfrm>
          <a:prstGeom prst="rect">
            <a:avLst/>
          </a:prstGeom>
        </p:spPr>
        <p:txBody>
          <a:bodyPr/>
          <a:lstStyle/>
          <a:p>
            <a:pPr>
              <a:spcBef>
                <a:spcPts val="1600"/>
              </a:spcBef>
            </a:pPr>
            <a:r>
              <a:t>Earnings and Employment </a:t>
            </a:r>
          </a:p>
          <a:p>
            <a:pPr>
              <a:spcBef>
                <a:spcPts val="1600"/>
              </a:spcBef>
            </a:pPr>
            <a:r>
              <a:t>Employment by Sector </a:t>
            </a:r>
          </a:p>
          <a:p>
            <a:pPr marL="543277" indent="-543277">
              <a:spcBef>
                <a:spcPts val="1600"/>
              </a:spcBef>
              <a:buSzPct val="75000"/>
              <a:buFontTx/>
            </a:pPr>
            <a:r>
              <a:t>Employers by </a:t>
            </a:r>
            <a:br/>
            <a:r>
              <a:t>Training Group,</a:t>
            </a:r>
            <a:br/>
            <a:r>
              <a:t>Program,</a:t>
            </a:r>
            <a:br/>
            <a:r>
              <a:t>Class &amp;</a:t>
            </a:r>
            <a:br/>
            <a:r>
              <a:t>Retention </a:t>
            </a:r>
          </a:p>
        </p:txBody>
      </p:sp>
      <p:sp>
        <p:nvSpPr>
          <p:cNvPr id="224" name="Slide Number"/>
          <p:cNvSpPr txBox="1">
            <a:spLocks noGrp="1"/>
          </p:cNvSpPr>
          <p:nvPr>
            <p:ph type="sldNum" sz="quarter" idx="4294967295"/>
          </p:nvPr>
        </p:nvSpPr>
        <p:spPr>
          <a:xfrm>
            <a:off x="11985790" y="9114111"/>
            <a:ext cx="368768" cy="3713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2" tIns="65022" rIns="65022" bIns="65022" anchor="ctr"/>
          <a:lstStyle>
            <a:lvl1pPr algn="r" defTabSz="1300480">
              <a:defRPr sz="1600" b="1">
                <a:solidFill>
                  <a:srgbClr val="888888"/>
                </a:solidFill>
                <a:latin typeface="Franklin Gothic Medium"/>
                <a:ea typeface="Franklin Gothic Medium"/>
                <a:cs typeface="Franklin Gothic Medium"/>
                <a:sym typeface="Franklin Gothic Medium"/>
              </a:defRPr>
            </a:lvl1pPr>
          </a:lstStyle>
          <a:p>
            <a:fld id="{86CB4B4D-7CA3-9044-876B-883B54F8677D}" type="slidenum">
              <a:t>14</a:t>
            </a:fld>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 name="image8.tif" descr="image8.tif"/>
          <p:cNvPicPr>
            <a:picLocks noChangeAspect="1"/>
          </p:cNvPicPr>
          <p:nvPr/>
        </p:nvPicPr>
        <p:blipFill>
          <a:blip r:embed="rId3">
            <a:extLst/>
          </a:blip>
          <a:stretch>
            <a:fillRect/>
          </a:stretch>
        </p:blipFill>
        <p:spPr>
          <a:xfrm>
            <a:off x="3291689" y="2983102"/>
            <a:ext cx="8269731" cy="5562602"/>
          </a:xfrm>
          <a:prstGeom prst="rect">
            <a:avLst/>
          </a:prstGeom>
          <a:ln w="12700">
            <a:miter lim="400000"/>
          </a:ln>
        </p:spPr>
      </p:pic>
      <p:sp>
        <p:nvSpPr>
          <p:cNvPr id="229" name="5. Stepping Stones"/>
          <p:cNvSpPr txBox="1">
            <a:spLocks noGrp="1"/>
          </p:cNvSpPr>
          <p:nvPr>
            <p:ph type="title"/>
          </p:nvPr>
        </p:nvSpPr>
        <p:spPr>
          <a:xfrm>
            <a:off x="4009813" y="325119"/>
            <a:ext cx="8669868" cy="1343379"/>
          </a:xfrm>
          <a:prstGeom prst="rect">
            <a:avLst/>
          </a:prstGeom>
        </p:spPr>
        <p:txBody>
          <a:bodyPr/>
          <a:lstStyle/>
          <a:p>
            <a:r>
              <a:t>5. Stepping Stones</a:t>
            </a:r>
          </a:p>
        </p:txBody>
      </p:sp>
      <p:sp>
        <p:nvSpPr>
          <p:cNvPr id="230" name="Seamless Progression…"/>
          <p:cNvSpPr txBox="1">
            <a:spLocks noGrp="1"/>
          </p:cNvSpPr>
          <p:nvPr>
            <p:ph type="body" idx="1"/>
          </p:nvPr>
        </p:nvSpPr>
        <p:spPr>
          <a:xfrm>
            <a:off x="470172" y="2545938"/>
            <a:ext cx="11704323" cy="6436929"/>
          </a:xfrm>
          <a:prstGeom prst="rect">
            <a:avLst/>
          </a:prstGeom>
        </p:spPr>
        <p:txBody>
          <a:bodyPr/>
          <a:lstStyle/>
          <a:p>
            <a:pPr>
              <a:spcBef>
                <a:spcPts val="3800"/>
              </a:spcBef>
              <a:defRPr b="0">
                <a:latin typeface="+mj-lt"/>
                <a:ea typeface="+mj-ea"/>
                <a:cs typeface="+mj-cs"/>
                <a:sym typeface="Helvetica"/>
              </a:defRPr>
            </a:pPr>
            <a:r>
              <a:t>Seamless Progression</a:t>
            </a:r>
          </a:p>
          <a:p>
            <a:pPr>
              <a:spcBef>
                <a:spcPts val="3800"/>
              </a:spcBef>
              <a:defRPr b="0">
                <a:latin typeface="+mj-lt"/>
                <a:ea typeface="+mj-ea"/>
                <a:cs typeface="+mj-cs"/>
                <a:sym typeface="Helvetica"/>
              </a:defRPr>
            </a:pPr>
            <a:r>
              <a:t>Steps, Progression </a:t>
            </a:r>
          </a:p>
          <a:p>
            <a:pPr>
              <a:spcBef>
                <a:spcPts val="3800"/>
              </a:spcBef>
              <a:defRPr b="0">
                <a:latin typeface="+mj-lt"/>
                <a:ea typeface="+mj-ea"/>
                <a:cs typeface="+mj-cs"/>
                <a:sym typeface="Helvetica"/>
              </a:defRPr>
            </a:pPr>
            <a:r>
              <a:t>Advancement, Credentials </a:t>
            </a:r>
          </a:p>
          <a:p>
            <a:pPr>
              <a:spcBef>
                <a:spcPts val="3800"/>
              </a:spcBef>
              <a:defRPr b="0">
                <a:latin typeface="+mj-lt"/>
                <a:ea typeface="+mj-ea"/>
                <a:cs typeface="+mj-cs"/>
                <a:sym typeface="Helvetica"/>
              </a:defRPr>
            </a:pPr>
            <a:r>
              <a:t>Come and Go - Open entry </a:t>
            </a:r>
            <a:br/>
            <a:r>
              <a:t>and open exit</a:t>
            </a:r>
            <a:r>
              <a:rPr b="1">
                <a:latin typeface="Franklin Gothic Medium"/>
                <a:ea typeface="Franklin Gothic Medium"/>
                <a:cs typeface="Franklin Gothic Medium"/>
                <a:sym typeface="Franklin Gothic Medium"/>
              </a:rPr>
              <a:t> </a:t>
            </a:r>
          </a:p>
        </p:txBody>
      </p:sp>
      <p:sp>
        <p:nvSpPr>
          <p:cNvPr id="231" name="Slide Number"/>
          <p:cNvSpPr txBox="1">
            <a:spLocks noGrp="1"/>
          </p:cNvSpPr>
          <p:nvPr>
            <p:ph type="sldNum" sz="quarter" idx="4294967295"/>
          </p:nvPr>
        </p:nvSpPr>
        <p:spPr>
          <a:xfrm>
            <a:off x="11985790" y="9114111"/>
            <a:ext cx="368768" cy="3713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2" tIns="65022" rIns="65022" bIns="65022" anchor="ctr"/>
          <a:lstStyle>
            <a:lvl1pPr algn="r" defTabSz="1300480">
              <a:defRPr sz="1600" b="1">
                <a:solidFill>
                  <a:srgbClr val="888888"/>
                </a:solidFill>
                <a:latin typeface="Franklin Gothic Medium"/>
                <a:ea typeface="Franklin Gothic Medium"/>
                <a:cs typeface="Franklin Gothic Medium"/>
                <a:sym typeface="Franklin Gothic Medium"/>
              </a:defRPr>
            </a:lvl1pPr>
          </a:lstStyle>
          <a:p>
            <a:fld id="{86CB4B4D-7CA3-9044-876B-883B54F8677D}" type="slidenum">
              <a:t>15</a:t>
            </a:fld>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6. Opening Doors"/>
          <p:cNvSpPr txBox="1">
            <a:spLocks noGrp="1"/>
          </p:cNvSpPr>
          <p:nvPr>
            <p:ph type="title"/>
          </p:nvPr>
        </p:nvSpPr>
        <p:spPr>
          <a:xfrm>
            <a:off x="4009813" y="325119"/>
            <a:ext cx="8669868" cy="1343379"/>
          </a:xfrm>
          <a:prstGeom prst="rect">
            <a:avLst/>
          </a:prstGeom>
        </p:spPr>
        <p:txBody>
          <a:bodyPr/>
          <a:lstStyle/>
          <a:p>
            <a:r>
              <a:t>6. Opening Doors </a:t>
            </a:r>
          </a:p>
        </p:txBody>
      </p:sp>
      <p:sp>
        <p:nvSpPr>
          <p:cNvPr id="236" name="Serve those with barriers…"/>
          <p:cNvSpPr txBox="1">
            <a:spLocks noGrp="1"/>
          </p:cNvSpPr>
          <p:nvPr>
            <p:ph type="body" idx="1"/>
          </p:nvPr>
        </p:nvSpPr>
        <p:spPr>
          <a:xfrm>
            <a:off x="650238" y="2326639"/>
            <a:ext cx="11704323" cy="6436928"/>
          </a:xfrm>
          <a:prstGeom prst="rect">
            <a:avLst/>
          </a:prstGeom>
        </p:spPr>
        <p:txBody>
          <a:bodyPr/>
          <a:lstStyle/>
          <a:p>
            <a:pPr>
              <a:spcBef>
                <a:spcPts val="5400"/>
              </a:spcBef>
            </a:pPr>
            <a:r>
              <a:t>Serve those with barriers </a:t>
            </a:r>
          </a:p>
          <a:p>
            <a:pPr>
              <a:spcBef>
                <a:spcPts val="5400"/>
              </a:spcBef>
            </a:pPr>
            <a:r>
              <a:t>"Chip away" at barriers to employment </a:t>
            </a:r>
          </a:p>
          <a:p>
            <a:pPr>
              <a:spcBef>
                <a:spcPts val="5400"/>
              </a:spcBef>
            </a:pPr>
            <a:r>
              <a:t>Provide supportive services and collaborate </a:t>
            </a:r>
          </a:p>
          <a:p>
            <a:pPr>
              <a:spcBef>
                <a:spcPts val="5400"/>
              </a:spcBef>
            </a:pPr>
            <a:r>
              <a:t>Provide tools for job developers, trainers, and employers </a:t>
            </a:r>
          </a:p>
        </p:txBody>
      </p:sp>
      <p:sp>
        <p:nvSpPr>
          <p:cNvPr id="237" name="Slide Number"/>
          <p:cNvSpPr txBox="1">
            <a:spLocks noGrp="1"/>
          </p:cNvSpPr>
          <p:nvPr>
            <p:ph type="sldNum" sz="quarter" idx="4294967295"/>
          </p:nvPr>
        </p:nvSpPr>
        <p:spPr>
          <a:xfrm>
            <a:off x="11985790" y="9114111"/>
            <a:ext cx="368768" cy="3713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2" tIns="65022" rIns="65022" bIns="65022" anchor="ctr"/>
          <a:lstStyle>
            <a:lvl1pPr algn="r" defTabSz="1300480">
              <a:defRPr sz="1600" b="1">
                <a:solidFill>
                  <a:srgbClr val="888888"/>
                </a:solidFill>
                <a:latin typeface="Franklin Gothic Medium"/>
                <a:ea typeface="Franklin Gothic Medium"/>
                <a:cs typeface="Franklin Gothic Medium"/>
                <a:sym typeface="Franklin Gothic Medium"/>
              </a:defRPr>
            </a:lvl1pPr>
          </a:lstStyle>
          <a:p>
            <a:fld id="{86CB4B4D-7CA3-9044-876B-883B54F8677D}" type="slidenum">
              <a:t>16</a:t>
            </a:fld>
            <a:endParaRP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7. Regional Collaboration"/>
          <p:cNvSpPr txBox="1">
            <a:spLocks noGrp="1"/>
          </p:cNvSpPr>
          <p:nvPr>
            <p:ph type="title"/>
          </p:nvPr>
        </p:nvSpPr>
        <p:spPr>
          <a:xfrm>
            <a:off x="4009813" y="325119"/>
            <a:ext cx="8669868" cy="1343379"/>
          </a:xfrm>
          <a:prstGeom prst="rect">
            <a:avLst/>
          </a:prstGeom>
        </p:spPr>
        <p:txBody>
          <a:bodyPr/>
          <a:lstStyle>
            <a:lvl1pPr>
              <a:defRPr sz="5400"/>
            </a:lvl1pPr>
          </a:lstStyle>
          <a:p>
            <a:r>
              <a:t>7. Regional Collaboration</a:t>
            </a:r>
          </a:p>
        </p:txBody>
      </p:sp>
      <p:sp>
        <p:nvSpPr>
          <p:cNvPr id="242" name="Workforce Boards…"/>
          <p:cNvSpPr txBox="1">
            <a:spLocks noGrp="1"/>
          </p:cNvSpPr>
          <p:nvPr>
            <p:ph type="body" idx="1"/>
          </p:nvPr>
        </p:nvSpPr>
        <p:spPr>
          <a:xfrm>
            <a:off x="650238" y="2275839"/>
            <a:ext cx="11704323" cy="6436928"/>
          </a:xfrm>
          <a:prstGeom prst="rect">
            <a:avLst/>
          </a:prstGeom>
        </p:spPr>
        <p:txBody>
          <a:bodyPr/>
          <a:lstStyle/>
          <a:p>
            <a:pPr marL="418827" indent="-418827" defTabSz="1170430">
              <a:spcBef>
                <a:spcPts val="800"/>
              </a:spcBef>
              <a:defRPr sz="3400" b="0">
                <a:latin typeface="+mj-lt"/>
                <a:ea typeface="+mj-ea"/>
                <a:cs typeface="+mj-cs"/>
                <a:sym typeface="Helvetica"/>
              </a:defRPr>
            </a:pPr>
            <a:r>
              <a:t>Workforce Boards </a:t>
            </a:r>
          </a:p>
          <a:p>
            <a:pPr marL="418827" indent="-418827" defTabSz="1170430">
              <a:spcBef>
                <a:spcPts val="800"/>
              </a:spcBef>
              <a:defRPr sz="3400" b="0">
                <a:latin typeface="+mj-lt"/>
                <a:ea typeface="+mj-ea"/>
                <a:cs typeface="+mj-cs"/>
                <a:sym typeface="Helvetica"/>
              </a:defRPr>
            </a:pPr>
            <a:r>
              <a:t>Job Centers </a:t>
            </a:r>
          </a:p>
          <a:p>
            <a:pPr marL="418827" indent="-418827" defTabSz="1170430">
              <a:spcBef>
                <a:spcPts val="800"/>
              </a:spcBef>
              <a:defRPr sz="3400" b="0">
                <a:latin typeface="+mj-lt"/>
                <a:ea typeface="+mj-ea"/>
                <a:cs typeface="+mj-cs"/>
                <a:sym typeface="Helvetica"/>
              </a:defRPr>
            </a:pPr>
            <a:r>
              <a:t>Chamber of Commerce </a:t>
            </a:r>
          </a:p>
          <a:p>
            <a:pPr marL="418827" indent="-418827" defTabSz="1170430">
              <a:spcBef>
                <a:spcPts val="800"/>
              </a:spcBef>
              <a:defRPr sz="3400" b="0">
                <a:latin typeface="+mj-lt"/>
                <a:ea typeface="+mj-ea"/>
                <a:cs typeface="+mj-cs"/>
                <a:sym typeface="Helvetica"/>
              </a:defRPr>
            </a:pPr>
            <a:r>
              <a:t>Community Colleges and Universities</a:t>
            </a:r>
          </a:p>
          <a:p>
            <a:pPr marL="418827" indent="-418827" defTabSz="1170430">
              <a:spcBef>
                <a:spcPts val="800"/>
              </a:spcBef>
              <a:defRPr sz="3400" b="0">
                <a:latin typeface="+mj-lt"/>
                <a:ea typeface="+mj-ea"/>
                <a:cs typeface="+mj-cs"/>
                <a:sym typeface="Helvetica"/>
              </a:defRPr>
            </a:pPr>
            <a:r>
              <a:t>k-12 Local Education Agencies </a:t>
            </a:r>
          </a:p>
          <a:p>
            <a:pPr marL="418827" indent="-418827" defTabSz="1170430">
              <a:spcBef>
                <a:spcPts val="800"/>
              </a:spcBef>
              <a:defRPr sz="3400" b="0">
                <a:latin typeface="+mj-lt"/>
                <a:ea typeface="+mj-ea"/>
                <a:cs typeface="+mj-cs"/>
                <a:sym typeface="Helvetica"/>
              </a:defRPr>
            </a:pPr>
            <a:r>
              <a:t>Labor Organizations </a:t>
            </a:r>
          </a:p>
          <a:p>
            <a:pPr marL="418827" indent="-418827" defTabSz="1170430">
              <a:spcBef>
                <a:spcPts val="800"/>
              </a:spcBef>
              <a:defRPr sz="3400" b="0">
                <a:latin typeface="+mj-lt"/>
                <a:ea typeface="+mj-ea"/>
                <a:cs typeface="+mj-cs"/>
                <a:sym typeface="Helvetica"/>
              </a:defRPr>
            </a:pPr>
            <a:r>
              <a:t>Philanthropic Organizations </a:t>
            </a:r>
          </a:p>
          <a:p>
            <a:pPr marL="418827" indent="-418827" defTabSz="1170430">
              <a:spcBef>
                <a:spcPts val="800"/>
              </a:spcBef>
              <a:defRPr sz="3400" b="0">
                <a:latin typeface="+mj-lt"/>
                <a:ea typeface="+mj-ea"/>
                <a:cs typeface="+mj-cs"/>
                <a:sym typeface="Helvetica"/>
              </a:defRPr>
            </a:pPr>
            <a:r>
              <a:t>Human Service Agencies </a:t>
            </a:r>
          </a:p>
          <a:p>
            <a:pPr marL="418827" indent="-418827" defTabSz="1170430">
              <a:spcBef>
                <a:spcPts val="800"/>
              </a:spcBef>
              <a:defRPr sz="3400" b="0">
                <a:latin typeface="+mj-lt"/>
                <a:ea typeface="+mj-ea"/>
                <a:cs typeface="+mj-cs"/>
                <a:sym typeface="Helvetica"/>
              </a:defRPr>
            </a:pPr>
            <a:r>
              <a:t>Vocational Rehabilitation </a:t>
            </a:r>
          </a:p>
          <a:p>
            <a:pPr marL="418827" indent="-418827" defTabSz="1170430">
              <a:spcBef>
                <a:spcPts val="800"/>
              </a:spcBef>
              <a:defRPr sz="3400" b="0">
                <a:latin typeface="+mj-lt"/>
                <a:ea typeface="+mj-ea"/>
                <a:cs typeface="+mj-cs"/>
                <a:sym typeface="Helvetica"/>
              </a:defRPr>
            </a:pPr>
            <a:r>
              <a:t>Independent Living Centers </a:t>
            </a:r>
          </a:p>
        </p:txBody>
      </p:sp>
      <p:pic>
        <p:nvPicPr>
          <p:cNvPr id="243" name="image9.tif" descr="image9.tif"/>
          <p:cNvPicPr>
            <a:picLocks noChangeAspect="1"/>
          </p:cNvPicPr>
          <p:nvPr/>
        </p:nvPicPr>
        <p:blipFill>
          <a:blip r:embed="rId3">
            <a:extLst/>
          </a:blip>
          <a:stretch>
            <a:fillRect/>
          </a:stretch>
        </p:blipFill>
        <p:spPr>
          <a:xfrm>
            <a:off x="7045293" y="1618525"/>
            <a:ext cx="4578788" cy="2732010"/>
          </a:xfrm>
          <a:prstGeom prst="rect">
            <a:avLst/>
          </a:prstGeom>
          <a:ln w="12700">
            <a:miter lim="400000"/>
          </a:ln>
        </p:spPr>
      </p:pic>
      <p:pic>
        <p:nvPicPr>
          <p:cNvPr id="244" name="image10.tif" descr="image10.tif"/>
          <p:cNvPicPr>
            <a:picLocks noChangeAspect="1"/>
          </p:cNvPicPr>
          <p:nvPr/>
        </p:nvPicPr>
        <p:blipFill>
          <a:blip r:embed="rId4">
            <a:extLst/>
          </a:blip>
          <a:stretch>
            <a:fillRect/>
          </a:stretch>
        </p:blipFill>
        <p:spPr>
          <a:xfrm>
            <a:off x="7557202" y="5984981"/>
            <a:ext cx="4954410" cy="3075152"/>
          </a:xfrm>
          <a:prstGeom prst="rect">
            <a:avLst/>
          </a:prstGeom>
          <a:ln w="12700">
            <a:miter lim="400000"/>
          </a:ln>
        </p:spPr>
      </p:pic>
      <p:sp>
        <p:nvSpPr>
          <p:cNvPr id="245" name="Slide Number"/>
          <p:cNvSpPr txBox="1">
            <a:spLocks noGrp="1"/>
          </p:cNvSpPr>
          <p:nvPr>
            <p:ph type="sldNum" sz="quarter" idx="4294967295"/>
          </p:nvPr>
        </p:nvSpPr>
        <p:spPr>
          <a:xfrm>
            <a:off x="11985790" y="9114111"/>
            <a:ext cx="368768" cy="3713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2" tIns="65022" rIns="65022" bIns="65022" anchor="ctr"/>
          <a:lstStyle>
            <a:lvl1pPr algn="r" defTabSz="1300480">
              <a:defRPr sz="1600" b="1">
                <a:solidFill>
                  <a:srgbClr val="888888"/>
                </a:solidFill>
                <a:latin typeface="Franklin Gothic Medium"/>
                <a:ea typeface="Franklin Gothic Medium"/>
                <a:cs typeface="Franklin Gothic Medium"/>
                <a:sym typeface="Franklin Gothic Medium"/>
              </a:defRPr>
            </a:lvl1pPr>
          </a:lstStyle>
          <a:p>
            <a:fld id="{86CB4B4D-7CA3-9044-876B-883B54F8677D}" type="slidenum">
              <a:t>17</a:t>
            </a:fld>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Job Driven Training"/>
          <p:cNvSpPr txBox="1">
            <a:spLocks noGrp="1"/>
          </p:cNvSpPr>
          <p:nvPr>
            <p:ph type="title"/>
          </p:nvPr>
        </p:nvSpPr>
        <p:spPr>
          <a:xfrm>
            <a:off x="4009813" y="325119"/>
            <a:ext cx="8669868" cy="1343379"/>
          </a:xfrm>
          <a:prstGeom prst="rect">
            <a:avLst/>
          </a:prstGeom>
        </p:spPr>
        <p:txBody>
          <a:bodyPr/>
          <a:lstStyle/>
          <a:p>
            <a:r>
              <a:t>Job Driven Training </a:t>
            </a:r>
          </a:p>
        </p:txBody>
      </p:sp>
      <p:sp>
        <p:nvSpPr>
          <p:cNvPr id="250" name="Impacts:…"/>
          <p:cNvSpPr txBox="1">
            <a:spLocks noGrp="1"/>
          </p:cNvSpPr>
          <p:nvPr>
            <p:ph type="body" idx="1"/>
          </p:nvPr>
        </p:nvSpPr>
        <p:spPr>
          <a:xfrm>
            <a:off x="650238" y="2275839"/>
            <a:ext cx="11704323" cy="6436928"/>
          </a:xfrm>
          <a:prstGeom prst="rect">
            <a:avLst/>
          </a:prstGeom>
        </p:spPr>
        <p:txBody>
          <a:bodyPr/>
          <a:lstStyle/>
          <a:p>
            <a:pPr marL="0" indent="0">
              <a:buSzTx/>
              <a:buNone/>
            </a:pPr>
            <a:r>
              <a:t>Impacts: </a:t>
            </a:r>
          </a:p>
          <a:p>
            <a:pPr marL="987777" lvl="1" indent="-543277">
              <a:lnSpc>
                <a:spcPct val="175000"/>
              </a:lnSpc>
              <a:spcBef>
                <a:spcPts val="900"/>
              </a:spcBef>
              <a:buSzPct val="45000"/>
              <a:buBlip>
                <a:blip r:embed="rId3"/>
              </a:buBlip>
            </a:pPr>
            <a:r>
              <a:t>Employers </a:t>
            </a:r>
          </a:p>
          <a:p>
            <a:pPr marL="987777" lvl="1" indent="-543277">
              <a:lnSpc>
                <a:spcPct val="175000"/>
              </a:lnSpc>
              <a:spcBef>
                <a:spcPts val="900"/>
              </a:spcBef>
              <a:buSzPct val="45000"/>
              <a:buBlip>
                <a:blip r:embed="rId3"/>
              </a:buBlip>
            </a:pPr>
            <a:r>
              <a:t>Training providers</a:t>
            </a:r>
          </a:p>
          <a:p>
            <a:pPr marL="987777" lvl="1" indent="-543277">
              <a:lnSpc>
                <a:spcPct val="175000"/>
              </a:lnSpc>
              <a:spcBef>
                <a:spcPts val="900"/>
              </a:spcBef>
              <a:buSzPct val="45000"/>
              <a:buBlip>
                <a:blip r:embed="rId3"/>
              </a:buBlip>
            </a:pPr>
            <a:r>
              <a:t>Unemployed workers</a:t>
            </a:r>
          </a:p>
        </p:txBody>
      </p:sp>
      <p:sp>
        <p:nvSpPr>
          <p:cNvPr id="251" name="“FACT SHEET: Ready to Work At a Glance: Job-Driven Training and American Opportunity,”"/>
          <p:cNvSpPr txBox="1"/>
          <p:nvPr/>
        </p:nvSpPr>
        <p:spPr>
          <a:xfrm>
            <a:off x="633127" y="8815792"/>
            <a:ext cx="12046554" cy="7904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2" tIns="65022" rIns="65022" bIns="65022">
            <a:spAutoFit/>
          </a:bodyPr>
          <a:lstStyle>
            <a:lvl1pPr algn="l" defTabSz="1300480">
              <a:defRPr sz="2200" b="1">
                <a:latin typeface="Franklin Gothic Medium"/>
                <a:ea typeface="Franklin Gothic Medium"/>
                <a:cs typeface="Franklin Gothic Medium"/>
                <a:sym typeface="Franklin Gothic Medium"/>
              </a:defRPr>
            </a:lvl1pPr>
          </a:lstStyle>
          <a:p>
            <a:r>
              <a:t>“FACT SHEET: Ready to Work At a Glance: Job-Driven Training and American Opportunity,”</a:t>
            </a:r>
          </a:p>
        </p:txBody>
      </p:sp>
      <p:sp>
        <p:nvSpPr>
          <p:cNvPr id="252" name="Slide Number"/>
          <p:cNvSpPr txBox="1">
            <a:spLocks noGrp="1"/>
          </p:cNvSpPr>
          <p:nvPr>
            <p:ph type="sldNum" sz="quarter" idx="4294967295"/>
          </p:nvPr>
        </p:nvSpPr>
        <p:spPr>
          <a:xfrm>
            <a:off x="11985790" y="9114111"/>
            <a:ext cx="368768" cy="3713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2" tIns="65022" rIns="65022" bIns="65022" anchor="ctr"/>
          <a:lstStyle>
            <a:lvl1pPr algn="r" defTabSz="1300480">
              <a:defRPr sz="1600" b="1">
                <a:solidFill>
                  <a:srgbClr val="888888"/>
                </a:solidFill>
                <a:latin typeface="Franklin Gothic Medium"/>
                <a:ea typeface="Franklin Gothic Medium"/>
                <a:cs typeface="Franklin Gothic Medium"/>
                <a:sym typeface="Franklin Gothic Medium"/>
              </a:defRPr>
            </a:lvl1pPr>
          </a:lstStyle>
          <a:p>
            <a:fld id="{86CB4B4D-7CA3-9044-876B-883B54F8677D}" type="slidenum">
              <a:t>18</a:t>
            </a:fld>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Career Pathway"/>
          <p:cNvSpPr txBox="1">
            <a:spLocks noGrp="1"/>
          </p:cNvSpPr>
          <p:nvPr>
            <p:ph type="title"/>
          </p:nvPr>
        </p:nvSpPr>
        <p:spPr>
          <a:prstGeom prst="rect">
            <a:avLst/>
          </a:prstGeom>
        </p:spPr>
        <p:txBody>
          <a:bodyPr/>
          <a:lstStyle/>
          <a:p>
            <a:r>
              <a:t>Career Pathway </a:t>
            </a:r>
          </a:p>
        </p:txBody>
      </p:sp>
      <p:sp>
        <p:nvSpPr>
          <p:cNvPr id="257" name="If you were going to put together a  job driven training program or a framework for career pathways of High Schools to Community College pathway, what elements would you put into the design?"/>
          <p:cNvSpPr txBox="1">
            <a:spLocks noGrp="1"/>
          </p:cNvSpPr>
          <p:nvPr>
            <p:ph type="body" idx="1"/>
          </p:nvPr>
        </p:nvSpPr>
        <p:spPr>
          <a:prstGeom prst="rect">
            <a:avLst/>
          </a:prstGeom>
        </p:spPr>
        <p:txBody>
          <a:bodyPr/>
          <a:lstStyle>
            <a:lvl1pPr marL="711198" indent="-711198" defTabSz="560830">
              <a:spcBef>
                <a:spcPts val="4000"/>
              </a:spcBef>
              <a:defRPr sz="5700" i="1">
                <a:latin typeface="+mj-lt"/>
                <a:ea typeface="+mj-ea"/>
                <a:cs typeface="+mj-cs"/>
                <a:sym typeface="Helvetica"/>
              </a:defRPr>
            </a:lvl1pPr>
          </a:lstStyle>
          <a:p>
            <a:r>
              <a:rPr dirty="0"/>
              <a:t>If you were going to put together a  job</a:t>
            </a:r>
            <a:r>
              <a:rPr lang="en-US" dirty="0"/>
              <a:t>-</a:t>
            </a:r>
            <a:r>
              <a:rPr dirty="0"/>
              <a:t>driven training program or a framework for career pathways of </a:t>
            </a:r>
            <a:r>
              <a:rPr lang="en-US" dirty="0"/>
              <a:t>a </a:t>
            </a:r>
            <a:r>
              <a:rPr dirty="0"/>
              <a:t>High Schools to Community College pathway, what elements would you put into the design? </a:t>
            </a:r>
          </a:p>
        </p:txBody>
      </p:sp>
      <p:sp>
        <p:nvSpPr>
          <p:cNvPr id="258" name="Slide Number"/>
          <p:cNvSpPr txBox="1">
            <a:spLocks noGrp="1"/>
          </p:cNvSpPr>
          <p:nvPr>
            <p:ph type="sldNum" sz="quarter" idx="4294967295"/>
          </p:nvPr>
        </p:nvSpPr>
        <p:spPr>
          <a:xfrm>
            <a:off x="6311798" y="9251950"/>
            <a:ext cx="368504"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a:t>
            </a:fld>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Career Pathway"/>
          <p:cNvSpPr txBox="1">
            <a:spLocks noGrp="1"/>
          </p:cNvSpPr>
          <p:nvPr>
            <p:ph type="title"/>
          </p:nvPr>
        </p:nvSpPr>
        <p:spPr>
          <a:prstGeom prst="rect">
            <a:avLst/>
          </a:prstGeom>
        </p:spPr>
        <p:txBody>
          <a:bodyPr/>
          <a:lstStyle/>
          <a:p>
            <a:r>
              <a:t>Career Pathway </a:t>
            </a:r>
          </a:p>
        </p:txBody>
      </p:sp>
      <p:sp>
        <p:nvSpPr>
          <p:cNvPr id="146" name="How would you define      Career Pathway ?"/>
          <p:cNvSpPr txBox="1">
            <a:spLocks noGrp="1"/>
          </p:cNvSpPr>
          <p:nvPr>
            <p:ph type="body" idx="1"/>
          </p:nvPr>
        </p:nvSpPr>
        <p:spPr>
          <a:prstGeom prst="rect">
            <a:avLst/>
          </a:prstGeom>
        </p:spPr>
        <p:txBody>
          <a:bodyPr/>
          <a:lstStyle>
            <a:lvl1pPr marL="0" indent="0" algn="ctr">
              <a:buSzTx/>
              <a:buNone/>
              <a:defRPr sz="6000" i="1">
                <a:latin typeface="+mj-lt"/>
                <a:ea typeface="+mj-ea"/>
                <a:cs typeface="+mj-cs"/>
                <a:sym typeface="Helvetica"/>
              </a:defRPr>
            </a:lvl1pPr>
          </a:lstStyle>
          <a:p>
            <a:r>
              <a:t>How would you define      Career Pathway ? </a:t>
            </a:r>
          </a:p>
        </p:txBody>
      </p:sp>
      <p:sp>
        <p:nvSpPr>
          <p:cNvPr id="147" name="Slide Number"/>
          <p:cNvSpPr txBox="1">
            <a:spLocks noGrp="1"/>
          </p:cNvSpPr>
          <p:nvPr>
            <p:ph type="sldNum" sz="quarter" idx="4294967295"/>
          </p:nvPr>
        </p:nvSpPr>
        <p:spPr>
          <a:xfrm>
            <a:off x="6375348" y="9251950"/>
            <a:ext cx="241403"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a:t>
            </a:fld>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 name="image11.png" descr="image11.png"/>
          <p:cNvPicPr>
            <a:picLocks noChangeAspect="1"/>
          </p:cNvPicPr>
          <p:nvPr/>
        </p:nvPicPr>
        <p:blipFill>
          <a:blip r:embed="rId3">
            <a:extLst/>
          </a:blip>
          <a:stretch>
            <a:fillRect/>
          </a:stretch>
        </p:blipFill>
        <p:spPr>
          <a:xfrm>
            <a:off x="10117010" y="8785013"/>
            <a:ext cx="2642615" cy="745100"/>
          </a:xfrm>
          <a:prstGeom prst="rect">
            <a:avLst/>
          </a:prstGeom>
          <a:ln w="12700">
            <a:miter lim="400000"/>
          </a:ln>
        </p:spPr>
      </p:pic>
      <p:grpSp>
        <p:nvGrpSpPr>
          <p:cNvPr id="263" name="Group"/>
          <p:cNvGrpSpPr/>
          <p:nvPr/>
        </p:nvGrpSpPr>
        <p:grpSpPr>
          <a:xfrm>
            <a:off x="542916" y="3236908"/>
            <a:ext cx="1258219" cy="2838287"/>
            <a:chOff x="0" y="0"/>
            <a:chExt cx="1258218" cy="2838286"/>
          </a:xfrm>
        </p:grpSpPr>
        <p:sp>
          <p:nvSpPr>
            <p:cNvPr id="261" name="Rectangle"/>
            <p:cNvSpPr/>
            <p:nvPr/>
          </p:nvSpPr>
          <p:spPr>
            <a:xfrm rot="16200000">
              <a:off x="-790030" y="790029"/>
              <a:ext cx="2838279" cy="1258219"/>
            </a:xfrm>
            <a:prstGeom prst="rect">
              <a:avLst/>
            </a:prstGeom>
            <a:solidFill>
              <a:srgbClr val="002F73"/>
            </a:solidFill>
            <a:ln w="12700" cap="flat">
              <a:solidFill>
                <a:srgbClr val="5285AC"/>
              </a:solidFill>
              <a:prstDash val="solid"/>
              <a:miter lim="400000"/>
            </a:ln>
            <a:effectLst/>
          </p:spPr>
          <p:txBody>
            <a:bodyPr wrap="square" lIns="50800" tIns="50800" rIns="50800" bIns="50800" numCol="1" anchor="ctr">
              <a:noAutofit/>
            </a:bodyPr>
            <a:lstStyle/>
            <a:p>
              <a:pPr algn="l" defTabSz="1300433">
                <a:lnSpc>
                  <a:spcPct val="120000"/>
                </a:lnSpc>
                <a:defRPr sz="1200" b="1" u="sng">
                  <a:solidFill>
                    <a:srgbClr val="FFFFFF"/>
                  </a:solidFill>
                  <a:latin typeface="Arial"/>
                  <a:ea typeface="Arial"/>
                  <a:cs typeface="Arial"/>
                  <a:sym typeface="Arial"/>
                </a:defRPr>
              </a:pPr>
              <a:endParaRPr/>
            </a:p>
          </p:txBody>
        </p:sp>
        <p:sp>
          <p:nvSpPr>
            <p:cNvPr id="262" name="Comprehensive Career advising"/>
            <p:cNvSpPr txBox="1"/>
            <p:nvPr/>
          </p:nvSpPr>
          <p:spPr>
            <a:xfrm rot="16200000">
              <a:off x="-790033" y="977921"/>
              <a:ext cx="2838283" cy="88244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0640" tIns="40640" rIns="40640" bIns="40640" numCol="1" anchor="ctr">
              <a:spAutoFit/>
            </a:bodyPr>
            <a:lstStyle>
              <a:lvl1pPr algn="l" defTabSz="1849571">
                <a:defRPr sz="2800" b="1" u="sng">
                  <a:solidFill>
                    <a:srgbClr val="FFFFFF"/>
                  </a:solidFill>
                  <a:latin typeface="Arial"/>
                  <a:ea typeface="Arial"/>
                  <a:cs typeface="Arial"/>
                  <a:sym typeface="Arial"/>
                </a:defRPr>
              </a:lvl1pPr>
            </a:lstStyle>
            <a:p>
              <a:r>
                <a:t>Comprehensive Career advising </a:t>
              </a:r>
            </a:p>
          </p:txBody>
        </p:sp>
      </p:grpSp>
      <p:grpSp>
        <p:nvGrpSpPr>
          <p:cNvPr id="266" name="Group"/>
          <p:cNvGrpSpPr/>
          <p:nvPr/>
        </p:nvGrpSpPr>
        <p:grpSpPr>
          <a:xfrm>
            <a:off x="4196414" y="5663536"/>
            <a:ext cx="1887950" cy="372437"/>
            <a:chOff x="0" y="0"/>
            <a:chExt cx="1887949" cy="372436"/>
          </a:xfrm>
        </p:grpSpPr>
        <p:sp>
          <p:nvSpPr>
            <p:cNvPr id="264" name="Rectangle"/>
            <p:cNvSpPr/>
            <p:nvPr/>
          </p:nvSpPr>
          <p:spPr>
            <a:xfrm>
              <a:off x="0" y="-1"/>
              <a:ext cx="1790382" cy="372437"/>
            </a:xfrm>
            <a:prstGeom prst="rect">
              <a:avLst/>
            </a:prstGeom>
            <a:solidFill>
              <a:srgbClr val="FF2600"/>
            </a:solidFill>
            <a:ln w="12700" cap="flat">
              <a:solidFill>
                <a:srgbClr val="5285AC"/>
              </a:solidFill>
              <a:prstDash val="solid"/>
              <a:miter lim="400000"/>
            </a:ln>
            <a:effectLst/>
          </p:spPr>
          <p:txBody>
            <a:bodyPr wrap="square" lIns="50800" tIns="50800" rIns="50800" bIns="50800" numCol="1" anchor="ctr">
              <a:noAutofit/>
            </a:bodyPr>
            <a:lstStyle/>
            <a:p>
              <a:pPr algn="l" defTabSz="1300433">
                <a:lnSpc>
                  <a:spcPct val="120000"/>
                </a:lnSpc>
                <a:defRPr sz="7600" b="1" u="sng">
                  <a:latin typeface="Arial"/>
                  <a:ea typeface="Arial"/>
                  <a:cs typeface="Arial"/>
                  <a:sym typeface="Arial"/>
                </a:defRPr>
              </a:pPr>
              <a:endParaRPr/>
            </a:p>
          </p:txBody>
        </p:sp>
        <p:sp>
          <p:nvSpPr>
            <p:cNvPr id="265" name="Certifications"/>
            <p:cNvSpPr txBox="1"/>
            <p:nvPr/>
          </p:nvSpPr>
          <p:spPr>
            <a:xfrm>
              <a:off x="30145" y="15971"/>
              <a:ext cx="1857805" cy="34050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0640" tIns="40640" rIns="40640" bIns="40640" numCol="1" anchor="ctr">
              <a:spAutoFit/>
            </a:bodyPr>
            <a:lstStyle>
              <a:lvl1pPr algn="l" defTabSz="1849571">
                <a:defRPr sz="1800" b="1" u="sng">
                  <a:latin typeface="Arial"/>
                  <a:ea typeface="Arial"/>
                  <a:cs typeface="Arial"/>
                  <a:sym typeface="Arial"/>
                </a:defRPr>
              </a:lvl1pPr>
            </a:lstStyle>
            <a:p>
              <a:r>
                <a:t>Certifications </a:t>
              </a:r>
            </a:p>
          </p:txBody>
        </p:sp>
      </p:grpSp>
      <p:grpSp>
        <p:nvGrpSpPr>
          <p:cNvPr id="269" name="Group"/>
          <p:cNvGrpSpPr/>
          <p:nvPr/>
        </p:nvGrpSpPr>
        <p:grpSpPr>
          <a:xfrm>
            <a:off x="4196410" y="3894591"/>
            <a:ext cx="4537951" cy="486125"/>
            <a:chOff x="0" y="-1"/>
            <a:chExt cx="4537949" cy="486124"/>
          </a:xfrm>
        </p:grpSpPr>
        <p:sp>
          <p:nvSpPr>
            <p:cNvPr id="267" name="Rectangle"/>
            <p:cNvSpPr/>
            <p:nvPr/>
          </p:nvSpPr>
          <p:spPr>
            <a:xfrm>
              <a:off x="0" y="-2"/>
              <a:ext cx="4537950" cy="486125"/>
            </a:xfrm>
            <a:prstGeom prst="rect">
              <a:avLst/>
            </a:prstGeom>
            <a:solidFill>
              <a:srgbClr val="C9DFF2"/>
            </a:solidFill>
            <a:ln w="12700" cap="flat">
              <a:solidFill>
                <a:srgbClr val="5285AC"/>
              </a:solidFill>
              <a:prstDash val="solid"/>
              <a:miter lim="400000"/>
            </a:ln>
            <a:effectLst/>
          </p:spPr>
          <p:txBody>
            <a:bodyPr wrap="square" lIns="50800" tIns="50800" rIns="50800" bIns="50800" numCol="1" anchor="ctr">
              <a:noAutofit/>
            </a:bodyPr>
            <a:lstStyle/>
            <a:p>
              <a:pPr algn="l" defTabSz="1300433">
                <a:lnSpc>
                  <a:spcPct val="120000"/>
                </a:lnSpc>
                <a:defRPr sz="3800" b="1" u="sng">
                  <a:latin typeface="Arial"/>
                  <a:ea typeface="Arial"/>
                  <a:cs typeface="Arial"/>
                  <a:sym typeface="Arial"/>
                </a:defRPr>
              </a:pPr>
              <a:endParaRPr/>
            </a:p>
          </p:txBody>
        </p:sp>
        <p:sp>
          <p:nvSpPr>
            <p:cNvPr id="268" name="HS - Academic and Technical"/>
            <p:cNvSpPr txBox="1"/>
            <p:nvPr/>
          </p:nvSpPr>
          <p:spPr>
            <a:xfrm>
              <a:off x="0" y="41889"/>
              <a:ext cx="4537950" cy="4023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0640" tIns="40640" rIns="40640" bIns="40640" numCol="1" anchor="ctr">
              <a:spAutoFit/>
            </a:bodyPr>
            <a:lstStyle>
              <a:lvl1pPr algn="l" defTabSz="1849571">
                <a:defRPr sz="2200" b="1" u="sng">
                  <a:uFill>
                    <a:solidFill>
                      <a:srgbClr val="000000"/>
                    </a:solidFill>
                  </a:uFill>
                  <a:latin typeface="Arial"/>
                  <a:ea typeface="Arial"/>
                  <a:cs typeface="Arial"/>
                  <a:sym typeface="Arial"/>
                </a:defRPr>
              </a:lvl1pPr>
            </a:lstStyle>
            <a:p>
              <a:r>
                <a:t>HS - Academic and Technical </a:t>
              </a:r>
            </a:p>
          </p:txBody>
        </p:sp>
      </p:grpSp>
      <p:grpSp>
        <p:nvGrpSpPr>
          <p:cNvPr id="272" name="Group"/>
          <p:cNvGrpSpPr/>
          <p:nvPr/>
        </p:nvGrpSpPr>
        <p:grpSpPr>
          <a:xfrm>
            <a:off x="541864" y="6605820"/>
            <a:ext cx="11594897" cy="999893"/>
            <a:chOff x="-1" y="0"/>
            <a:chExt cx="11594895" cy="999891"/>
          </a:xfrm>
        </p:grpSpPr>
        <p:sp>
          <p:nvSpPr>
            <p:cNvPr id="270" name="Rectangle"/>
            <p:cNvSpPr/>
            <p:nvPr/>
          </p:nvSpPr>
          <p:spPr>
            <a:xfrm>
              <a:off x="-2" y="0"/>
              <a:ext cx="11594897" cy="999893"/>
            </a:xfrm>
            <a:prstGeom prst="rect">
              <a:avLst/>
            </a:prstGeom>
            <a:gradFill flip="none" rotWithShape="1">
              <a:gsLst>
                <a:gs pos="0">
                  <a:srgbClr val="F8B37F"/>
                </a:gs>
                <a:gs pos="50000">
                  <a:srgbClr val="FA8F33"/>
                </a:gs>
                <a:gs pos="100000">
                  <a:srgbClr val="EB801F"/>
                </a:gs>
              </a:gsLst>
              <a:lin ang="5400000" scaled="0"/>
            </a:gradFill>
            <a:ln w="3175" cap="flat">
              <a:solidFill>
                <a:srgbClr val="F2913F"/>
              </a:solidFill>
              <a:prstDash val="solid"/>
              <a:miter lim="400000"/>
            </a:ln>
            <a:effectLst/>
          </p:spPr>
          <p:txBody>
            <a:bodyPr wrap="square" lIns="50800" tIns="50800" rIns="50800" bIns="50800" numCol="1" anchor="ctr">
              <a:noAutofit/>
            </a:bodyPr>
            <a:lstStyle/>
            <a:p>
              <a:pPr algn="l" defTabSz="1300433">
                <a:lnSpc>
                  <a:spcPct val="120000"/>
                </a:lnSpc>
                <a:defRPr sz="5600" b="1" u="sng">
                  <a:latin typeface="Arial"/>
                  <a:ea typeface="Arial"/>
                  <a:cs typeface="Arial"/>
                  <a:sym typeface="Arial"/>
                </a:defRPr>
              </a:pPr>
              <a:endParaRPr/>
            </a:p>
          </p:txBody>
        </p:sp>
        <p:sp>
          <p:nvSpPr>
            <p:cNvPr id="271" name="Engaged Employers"/>
            <p:cNvSpPr txBox="1"/>
            <p:nvPr/>
          </p:nvSpPr>
          <p:spPr>
            <a:xfrm>
              <a:off x="-2" y="150941"/>
              <a:ext cx="11594897" cy="6980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0640" tIns="40640" rIns="40640" bIns="40640" numCol="1" anchor="ctr">
              <a:spAutoFit/>
            </a:bodyPr>
            <a:lstStyle>
              <a:lvl1pPr defTabSz="1849571">
                <a:defRPr sz="4400" b="1" u="sng">
                  <a:uFill>
                    <a:solidFill>
                      <a:srgbClr val="000000"/>
                    </a:solidFill>
                  </a:uFill>
                  <a:latin typeface="Arial"/>
                  <a:ea typeface="Arial"/>
                  <a:cs typeface="Arial"/>
                  <a:sym typeface="Arial"/>
                </a:defRPr>
              </a:lvl1pPr>
            </a:lstStyle>
            <a:p>
              <a:r>
                <a:t>Engaged Employers </a:t>
              </a:r>
            </a:p>
          </p:txBody>
        </p:sp>
      </p:grpSp>
      <p:grpSp>
        <p:nvGrpSpPr>
          <p:cNvPr id="275" name="Group"/>
          <p:cNvGrpSpPr/>
          <p:nvPr/>
        </p:nvGrpSpPr>
        <p:grpSpPr>
          <a:xfrm>
            <a:off x="10410914" y="3253563"/>
            <a:ext cx="1726902" cy="2782412"/>
            <a:chOff x="0" y="0"/>
            <a:chExt cx="1726900" cy="2782410"/>
          </a:xfrm>
        </p:grpSpPr>
        <p:sp>
          <p:nvSpPr>
            <p:cNvPr id="273" name="Rectangle"/>
            <p:cNvSpPr/>
            <p:nvPr/>
          </p:nvSpPr>
          <p:spPr>
            <a:xfrm>
              <a:off x="0" y="-1"/>
              <a:ext cx="1726902" cy="2782411"/>
            </a:xfrm>
            <a:prstGeom prst="rect">
              <a:avLst/>
            </a:prstGeom>
            <a:solidFill>
              <a:srgbClr val="FF2600"/>
            </a:solidFill>
            <a:ln w="12700" cap="flat">
              <a:solidFill>
                <a:srgbClr val="5285AC"/>
              </a:solidFill>
              <a:prstDash val="solid"/>
              <a:miter lim="400000"/>
            </a:ln>
            <a:effectLst/>
          </p:spPr>
          <p:txBody>
            <a:bodyPr wrap="square" lIns="50800" tIns="50800" rIns="50800" bIns="50800" numCol="1" anchor="ctr">
              <a:noAutofit/>
            </a:bodyPr>
            <a:lstStyle/>
            <a:p>
              <a:pPr algn="l" defTabSz="1300433">
                <a:lnSpc>
                  <a:spcPct val="120000"/>
                </a:lnSpc>
                <a:defRPr sz="2200" b="1" u="sng">
                  <a:latin typeface="Arial"/>
                  <a:ea typeface="Arial"/>
                  <a:cs typeface="Arial"/>
                  <a:sym typeface="Arial"/>
                </a:defRPr>
              </a:pPr>
              <a:endParaRPr/>
            </a:p>
          </p:txBody>
        </p:sp>
        <p:sp>
          <p:nvSpPr>
            <p:cNvPr id="274" name="Work"/>
            <p:cNvSpPr txBox="1"/>
            <p:nvPr/>
          </p:nvSpPr>
          <p:spPr>
            <a:xfrm>
              <a:off x="0" y="992653"/>
              <a:ext cx="1726902" cy="79710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0640" tIns="40640" rIns="40640" bIns="40640" numCol="1" anchor="ctr">
              <a:spAutoFit/>
            </a:bodyPr>
            <a:lstStyle>
              <a:lvl1pPr algn="l" defTabSz="1849571">
                <a:defRPr sz="5000" b="1" u="sng">
                  <a:latin typeface="Arial"/>
                  <a:ea typeface="Arial"/>
                  <a:cs typeface="Arial"/>
                  <a:sym typeface="Arial"/>
                </a:defRPr>
              </a:lvl1pPr>
            </a:lstStyle>
            <a:p>
              <a:r>
                <a:t>Work </a:t>
              </a:r>
            </a:p>
          </p:txBody>
        </p:sp>
      </p:grpSp>
      <p:grpSp>
        <p:nvGrpSpPr>
          <p:cNvPr id="278" name="Group"/>
          <p:cNvGrpSpPr/>
          <p:nvPr/>
        </p:nvGrpSpPr>
        <p:grpSpPr>
          <a:xfrm>
            <a:off x="4196411" y="4958142"/>
            <a:ext cx="4537951" cy="564527"/>
            <a:chOff x="0" y="-1"/>
            <a:chExt cx="4537950" cy="564526"/>
          </a:xfrm>
        </p:grpSpPr>
        <p:sp>
          <p:nvSpPr>
            <p:cNvPr id="276" name="Rectangle"/>
            <p:cNvSpPr/>
            <p:nvPr/>
          </p:nvSpPr>
          <p:spPr>
            <a:xfrm>
              <a:off x="0" y="-2"/>
              <a:ext cx="4537952" cy="564527"/>
            </a:xfrm>
            <a:prstGeom prst="rect">
              <a:avLst/>
            </a:prstGeom>
            <a:solidFill>
              <a:srgbClr val="F2913F"/>
            </a:solidFill>
            <a:ln w="12700" cap="flat">
              <a:solidFill>
                <a:srgbClr val="5285AC"/>
              </a:solidFill>
              <a:prstDash val="solid"/>
              <a:miter lim="400000"/>
            </a:ln>
            <a:effectLst/>
          </p:spPr>
          <p:txBody>
            <a:bodyPr wrap="square" lIns="50800" tIns="50800" rIns="50800" bIns="50800" numCol="1" anchor="ctr">
              <a:noAutofit/>
            </a:bodyPr>
            <a:lstStyle/>
            <a:p>
              <a:pPr algn="l" defTabSz="1300433">
                <a:lnSpc>
                  <a:spcPct val="120000"/>
                </a:lnSpc>
                <a:defRPr sz="3800" b="1" u="sng">
                  <a:latin typeface="Arial"/>
                  <a:ea typeface="Arial"/>
                  <a:cs typeface="Arial"/>
                  <a:sym typeface="Arial"/>
                </a:defRPr>
              </a:pPr>
              <a:endParaRPr/>
            </a:p>
          </p:txBody>
        </p:sp>
        <p:sp>
          <p:nvSpPr>
            <p:cNvPr id="277" name="Experiential/Work Based Learning"/>
            <p:cNvSpPr txBox="1"/>
            <p:nvPr/>
          </p:nvSpPr>
          <p:spPr>
            <a:xfrm>
              <a:off x="0" y="112008"/>
              <a:ext cx="4537952" cy="34050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0640" tIns="40640" rIns="40640" bIns="40640" numCol="1" anchor="ctr">
              <a:spAutoFit/>
            </a:bodyPr>
            <a:lstStyle>
              <a:lvl1pPr algn="l" defTabSz="1849571">
                <a:defRPr sz="1800" b="1" u="sng">
                  <a:uFill>
                    <a:solidFill>
                      <a:srgbClr val="000000"/>
                    </a:solidFill>
                  </a:uFill>
                  <a:latin typeface="Arial"/>
                  <a:ea typeface="Arial"/>
                  <a:cs typeface="Arial"/>
                  <a:sym typeface="Arial"/>
                </a:defRPr>
              </a:lvl1pPr>
            </a:lstStyle>
            <a:p>
              <a:r>
                <a:t>Experiential/Work Based Learning</a:t>
              </a:r>
            </a:p>
          </p:txBody>
        </p:sp>
      </p:grpSp>
      <p:grpSp>
        <p:nvGrpSpPr>
          <p:cNvPr id="281" name="Group"/>
          <p:cNvGrpSpPr/>
          <p:nvPr/>
        </p:nvGrpSpPr>
        <p:grpSpPr>
          <a:xfrm>
            <a:off x="4196410" y="4422780"/>
            <a:ext cx="4537951" cy="486125"/>
            <a:chOff x="0" y="-1"/>
            <a:chExt cx="4537949" cy="486124"/>
          </a:xfrm>
        </p:grpSpPr>
        <p:sp>
          <p:nvSpPr>
            <p:cNvPr id="279" name="Rectangle"/>
            <p:cNvSpPr/>
            <p:nvPr/>
          </p:nvSpPr>
          <p:spPr>
            <a:xfrm>
              <a:off x="0" y="-2"/>
              <a:ext cx="4537950" cy="486125"/>
            </a:xfrm>
            <a:prstGeom prst="rect">
              <a:avLst/>
            </a:prstGeom>
            <a:solidFill>
              <a:srgbClr val="00BA63"/>
            </a:solidFill>
            <a:ln w="12700" cap="flat">
              <a:solidFill>
                <a:srgbClr val="5285AC"/>
              </a:solidFill>
              <a:prstDash val="solid"/>
              <a:miter lim="400000"/>
            </a:ln>
            <a:effectLst/>
          </p:spPr>
          <p:txBody>
            <a:bodyPr wrap="square" lIns="50800" tIns="50800" rIns="50800" bIns="50800" numCol="1" anchor="ctr">
              <a:noAutofit/>
            </a:bodyPr>
            <a:lstStyle/>
            <a:p>
              <a:pPr algn="l" defTabSz="1300433">
                <a:lnSpc>
                  <a:spcPct val="120000"/>
                </a:lnSpc>
                <a:defRPr sz="3800" b="1" u="sng">
                  <a:latin typeface="Arial"/>
                  <a:ea typeface="Arial"/>
                  <a:cs typeface="Arial"/>
                  <a:sym typeface="Arial"/>
                </a:defRPr>
              </a:pPr>
              <a:endParaRPr/>
            </a:p>
          </p:txBody>
        </p:sp>
        <p:sp>
          <p:nvSpPr>
            <p:cNvPr id="280" name="CC - Academic and Technical"/>
            <p:cNvSpPr txBox="1"/>
            <p:nvPr/>
          </p:nvSpPr>
          <p:spPr>
            <a:xfrm>
              <a:off x="0" y="41889"/>
              <a:ext cx="4537950" cy="4023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0640" tIns="40640" rIns="40640" bIns="40640" numCol="1" anchor="ctr">
              <a:spAutoFit/>
            </a:bodyPr>
            <a:lstStyle>
              <a:lvl1pPr algn="l" defTabSz="1849571">
                <a:defRPr sz="2200" b="1" u="sng">
                  <a:uFill>
                    <a:solidFill>
                      <a:srgbClr val="000000"/>
                    </a:solidFill>
                  </a:uFill>
                  <a:latin typeface="Arial"/>
                  <a:ea typeface="Arial"/>
                  <a:cs typeface="Arial"/>
                  <a:sym typeface="Arial"/>
                </a:defRPr>
              </a:lvl1pPr>
            </a:lstStyle>
            <a:p>
              <a:r>
                <a:t>CC - Academic and Technical </a:t>
              </a:r>
            </a:p>
          </p:txBody>
        </p:sp>
      </p:grpSp>
      <p:grpSp>
        <p:nvGrpSpPr>
          <p:cNvPr id="284" name="Group"/>
          <p:cNvGrpSpPr/>
          <p:nvPr/>
        </p:nvGrpSpPr>
        <p:grpSpPr>
          <a:xfrm>
            <a:off x="1797426" y="3236905"/>
            <a:ext cx="1929264" cy="627256"/>
            <a:chOff x="-1" y="0"/>
            <a:chExt cx="1929262" cy="627255"/>
          </a:xfrm>
        </p:grpSpPr>
        <p:sp>
          <p:nvSpPr>
            <p:cNvPr id="282" name="Rectangle"/>
            <p:cNvSpPr/>
            <p:nvPr/>
          </p:nvSpPr>
          <p:spPr>
            <a:xfrm>
              <a:off x="-2" y="-1"/>
              <a:ext cx="1929263" cy="627257"/>
            </a:xfrm>
            <a:prstGeom prst="rect">
              <a:avLst/>
            </a:prstGeom>
            <a:solidFill>
              <a:srgbClr val="002F73"/>
            </a:solidFill>
            <a:ln w="12700" cap="flat">
              <a:solidFill>
                <a:srgbClr val="5285AC"/>
              </a:solidFill>
              <a:prstDash val="solid"/>
              <a:miter lim="400000"/>
            </a:ln>
            <a:effectLst/>
          </p:spPr>
          <p:txBody>
            <a:bodyPr wrap="square" lIns="50800" tIns="50800" rIns="50800" bIns="50800" numCol="1" anchor="ctr">
              <a:noAutofit/>
            </a:bodyPr>
            <a:lstStyle/>
            <a:p>
              <a:pPr algn="l" defTabSz="1300433">
                <a:lnSpc>
                  <a:spcPct val="120000"/>
                </a:lnSpc>
                <a:defRPr sz="5600" b="1" u="sng">
                  <a:latin typeface="Arial"/>
                  <a:ea typeface="Arial"/>
                  <a:cs typeface="Arial"/>
                  <a:sym typeface="Arial"/>
                </a:defRPr>
              </a:pPr>
              <a:endParaRPr/>
            </a:p>
          </p:txBody>
        </p:sp>
        <p:sp>
          <p:nvSpPr>
            <p:cNvPr id="283" name="Advising"/>
            <p:cNvSpPr txBox="1"/>
            <p:nvPr/>
          </p:nvSpPr>
          <p:spPr>
            <a:xfrm>
              <a:off x="-2" y="143375"/>
              <a:ext cx="1929263" cy="34050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0640" tIns="40640" rIns="40640" bIns="40640" numCol="1" anchor="ctr">
              <a:spAutoFit/>
            </a:bodyPr>
            <a:lstStyle>
              <a:lvl1pPr defTabSz="1849571">
                <a:defRPr sz="1800" b="1" u="sng">
                  <a:solidFill>
                    <a:srgbClr val="FFFFFF"/>
                  </a:solidFill>
                  <a:latin typeface="Arial"/>
                  <a:ea typeface="Arial"/>
                  <a:cs typeface="Arial"/>
                  <a:sym typeface="Arial"/>
                </a:defRPr>
              </a:lvl1pPr>
            </a:lstStyle>
            <a:p>
              <a:r>
                <a:t>Advising </a:t>
              </a:r>
            </a:p>
          </p:txBody>
        </p:sp>
      </p:grpSp>
      <p:grpSp>
        <p:nvGrpSpPr>
          <p:cNvPr id="287" name="Group"/>
          <p:cNvGrpSpPr/>
          <p:nvPr/>
        </p:nvGrpSpPr>
        <p:grpSpPr>
          <a:xfrm>
            <a:off x="1793231" y="3837451"/>
            <a:ext cx="1933460" cy="880347"/>
            <a:chOff x="0" y="0"/>
            <a:chExt cx="1933459" cy="880345"/>
          </a:xfrm>
        </p:grpSpPr>
        <p:sp>
          <p:nvSpPr>
            <p:cNvPr id="285" name="Rectangle"/>
            <p:cNvSpPr/>
            <p:nvPr/>
          </p:nvSpPr>
          <p:spPr>
            <a:xfrm>
              <a:off x="-1" y="0"/>
              <a:ext cx="1933461" cy="880347"/>
            </a:xfrm>
            <a:prstGeom prst="rect">
              <a:avLst/>
            </a:prstGeom>
            <a:solidFill>
              <a:srgbClr val="002F73"/>
            </a:solidFill>
            <a:ln w="12700" cap="flat">
              <a:solidFill>
                <a:srgbClr val="5285AC"/>
              </a:solidFill>
              <a:prstDash val="solid"/>
              <a:miter lim="400000"/>
            </a:ln>
            <a:effectLst/>
          </p:spPr>
          <p:txBody>
            <a:bodyPr wrap="square" lIns="50800" tIns="50800" rIns="50800" bIns="50800" numCol="1" anchor="ctr">
              <a:noAutofit/>
            </a:bodyPr>
            <a:lstStyle/>
            <a:p>
              <a:pPr algn="l" defTabSz="1300433">
                <a:lnSpc>
                  <a:spcPct val="120000"/>
                </a:lnSpc>
                <a:defRPr sz="5600" b="1" u="sng">
                  <a:latin typeface="Arial"/>
                  <a:ea typeface="Arial"/>
                  <a:cs typeface="Arial"/>
                  <a:sym typeface="Arial"/>
                </a:defRPr>
              </a:pPr>
              <a:endParaRPr/>
            </a:p>
          </p:txBody>
        </p:sp>
        <p:sp>
          <p:nvSpPr>
            <p:cNvPr id="286" name="Assessment Interest,  Ability, Skills"/>
            <p:cNvSpPr txBox="1"/>
            <p:nvPr/>
          </p:nvSpPr>
          <p:spPr>
            <a:xfrm>
              <a:off x="-1" y="3224"/>
              <a:ext cx="1933461" cy="87390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0640" tIns="40640" rIns="40640" bIns="40640" numCol="1" anchor="ctr">
              <a:spAutoFit/>
            </a:bodyPr>
            <a:lstStyle>
              <a:lvl1pPr defTabSz="1849571">
                <a:defRPr sz="1800" b="1" u="sng">
                  <a:solidFill>
                    <a:srgbClr val="FFFFFF"/>
                  </a:solidFill>
                  <a:latin typeface="Arial"/>
                  <a:ea typeface="Arial"/>
                  <a:cs typeface="Arial"/>
                  <a:sym typeface="Arial"/>
                </a:defRPr>
              </a:lvl1pPr>
            </a:lstStyle>
            <a:p>
              <a:r>
                <a:t>Assessment Interest,  Ability, Skills </a:t>
              </a:r>
            </a:p>
          </p:txBody>
        </p:sp>
      </p:grpSp>
      <p:grpSp>
        <p:nvGrpSpPr>
          <p:cNvPr id="290" name="Group"/>
          <p:cNvGrpSpPr/>
          <p:nvPr/>
        </p:nvGrpSpPr>
        <p:grpSpPr>
          <a:xfrm>
            <a:off x="1793230" y="4715825"/>
            <a:ext cx="1916682" cy="752693"/>
            <a:chOff x="-1" y="-1"/>
            <a:chExt cx="1916681" cy="752691"/>
          </a:xfrm>
        </p:grpSpPr>
        <p:sp>
          <p:nvSpPr>
            <p:cNvPr id="288" name="Rectangle"/>
            <p:cNvSpPr/>
            <p:nvPr/>
          </p:nvSpPr>
          <p:spPr>
            <a:xfrm>
              <a:off x="-2" y="-2"/>
              <a:ext cx="1916682" cy="752693"/>
            </a:xfrm>
            <a:prstGeom prst="rect">
              <a:avLst/>
            </a:prstGeom>
            <a:solidFill>
              <a:srgbClr val="002F73"/>
            </a:solidFill>
            <a:ln w="12700" cap="flat">
              <a:solidFill>
                <a:srgbClr val="5285AC"/>
              </a:solidFill>
              <a:prstDash val="solid"/>
              <a:miter lim="400000"/>
            </a:ln>
            <a:effectLst/>
          </p:spPr>
          <p:txBody>
            <a:bodyPr wrap="square" lIns="50800" tIns="50800" rIns="50800" bIns="50800" numCol="1" anchor="ctr">
              <a:noAutofit/>
            </a:bodyPr>
            <a:lstStyle/>
            <a:p>
              <a:pPr algn="l" defTabSz="1300433">
                <a:lnSpc>
                  <a:spcPct val="120000"/>
                </a:lnSpc>
                <a:defRPr sz="5600" b="1" u="sng">
                  <a:latin typeface="Arial"/>
                  <a:ea typeface="Arial"/>
                  <a:cs typeface="Arial"/>
                  <a:sym typeface="Arial"/>
                </a:defRPr>
              </a:pPr>
              <a:endParaRPr/>
            </a:p>
          </p:txBody>
        </p:sp>
        <p:sp>
          <p:nvSpPr>
            <p:cNvPr id="289" name="Labor Market Information"/>
            <p:cNvSpPr txBox="1"/>
            <p:nvPr/>
          </p:nvSpPr>
          <p:spPr>
            <a:xfrm>
              <a:off x="-2" y="72744"/>
              <a:ext cx="1916682" cy="60720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0640" tIns="40640" rIns="40640" bIns="40640" numCol="1" anchor="ctr">
              <a:spAutoFit/>
            </a:bodyPr>
            <a:lstStyle>
              <a:lvl1pPr defTabSz="1849571">
                <a:defRPr sz="1800" b="1" u="sng">
                  <a:solidFill>
                    <a:srgbClr val="FFFFFF"/>
                  </a:solidFill>
                  <a:latin typeface="Arial"/>
                  <a:ea typeface="Arial"/>
                  <a:cs typeface="Arial"/>
                  <a:sym typeface="Arial"/>
                </a:defRPr>
              </a:lvl1pPr>
            </a:lstStyle>
            <a:p>
              <a:r>
                <a:t>Labor Market Information</a:t>
              </a:r>
            </a:p>
          </p:txBody>
        </p:sp>
      </p:grpSp>
      <p:grpSp>
        <p:nvGrpSpPr>
          <p:cNvPr id="293" name="Group"/>
          <p:cNvGrpSpPr/>
          <p:nvPr/>
        </p:nvGrpSpPr>
        <p:grpSpPr>
          <a:xfrm>
            <a:off x="4196410" y="3242777"/>
            <a:ext cx="4537951" cy="594682"/>
            <a:chOff x="0" y="0"/>
            <a:chExt cx="4537949" cy="594680"/>
          </a:xfrm>
        </p:grpSpPr>
        <p:sp>
          <p:nvSpPr>
            <p:cNvPr id="291" name="Rectangle"/>
            <p:cNvSpPr/>
            <p:nvPr/>
          </p:nvSpPr>
          <p:spPr>
            <a:xfrm>
              <a:off x="0" y="-1"/>
              <a:ext cx="4537950" cy="594682"/>
            </a:xfrm>
            <a:prstGeom prst="rect">
              <a:avLst/>
            </a:prstGeom>
            <a:solidFill>
              <a:srgbClr val="C9DFF2"/>
            </a:solidFill>
            <a:ln w="12700" cap="flat">
              <a:solidFill>
                <a:srgbClr val="5285AC"/>
              </a:solidFill>
              <a:prstDash val="solid"/>
              <a:miter lim="400000"/>
            </a:ln>
            <a:effectLst/>
          </p:spPr>
          <p:txBody>
            <a:bodyPr wrap="square" lIns="50800" tIns="50800" rIns="50800" bIns="50800" numCol="1" anchor="ctr">
              <a:noAutofit/>
            </a:bodyPr>
            <a:lstStyle/>
            <a:p>
              <a:pPr algn="l" defTabSz="1300433">
                <a:lnSpc>
                  <a:spcPct val="120000"/>
                </a:lnSpc>
                <a:defRPr sz="3800" b="1" u="sng">
                  <a:latin typeface="Arial"/>
                  <a:ea typeface="Arial"/>
                  <a:cs typeface="Arial"/>
                  <a:sym typeface="Arial"/>
                </a:defRPr>
              </a:pPr>
              <a:endParaRPr/>
            </a:p>
          </p:txBody>
        </p:sp>
        <p:sp>
          <p:nvSpPr>
            <p:cNvPr id="292" name="Program of Study"/>
            <p:cNvSpPr txBox="1"/>
            <p:nvPr/>
          </p:nvSpPr>
          <p:spPr>
            <a:xfrm>
              <a:off x="0" y="96168"/>
              <a:ext cx="4537950" cy="4023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0640" tIns="40640" rIns="40640" bIns="40640" numCol="1" anchor="ctr">
              <a:spAutoFit/>
            </a:bodyPr>
            <a:lstStyle>
              <a:lvl1pPr algn="l" defTabSz="1849571">
                <a:defRPr sz="2200" b="1" u="sng">
                  <a:uFill>
                    <a:solidFill>
                      <a:srgbClr val="000000"/>
                    </a:solidFill>
                  </a:uFill>
                  <a:latin typeface="Arial"/>
                  <a:ea typeface="Arial"/>
                  <a:cs typeface="Arial"/>
                  <a:sym typeface="Arial"/>
                </a:defRPr>
              </a:lvl1pPr>
            </a:lstStyle>
            <a:p>
              <a:r>
                <a:t>Program of Study </a:t>
              </a:r>
            </a:p>
          </p:txBody>
        </p:sp>
      </p:grpSp>
      <p:grpSp>
        <p:nvGrpSpPr>
          <p:cNvPr id="296" name="Group"/>
          <p:cNvGrpSpPr/>
          <p:nvPr/>
        </p:nvGrpSpPr>
        <p:grpSpPr>
          <a:xfrm>
            <a:off x="1793230" y="5484181"/>
            <a:ext cx="1916682" cy="576298"/>
            <a:chOff x="-1" y="0"/>
            <a:chExt cx="1916681" cy="576296"/>
          </a:xfrm>
        </p:grpSpPr>
        <p:sp>
          <p:nvSpPr>
            <p:cNvPr id="294" name="Rectangle"/>
            <p:cNvSpPr/>
            <p:nvPr/>
          </p:nvSpPr>
          <p:spPr>
            <a:xfrm>
              <a:off x="-2" y="0"/>
              <a:ext cx="1916682" cy="576298"/>
            </a:xfrm>
            <a:prstGeom prst="rect">
              <a:avLst/>
            </a:prstGeom>
            <a:solidFill>
              <a:srgbClr val="002F73"/>
            </a:solidFill>
            <a:ln w="12700" cap="flat">
              <a:solidFill>
                <a:srgbClr val="5285AC"/>
              </a:solidFill>
              <a:prstDash val="solid"/>
              <a:miter lim="400000"/>
            </a:ln>
            <a:effectLst/>
          </p:spPr>
          <p:txBody>
            <a:bodyPr wrap="square" lIns="50800" tIns="50800" rIns="50800" bIns="50800" numCol="1" anchor="ctr">
              <a:noAutofit/>
            </a:bodyPr>
            <a:lstStyle/>
            <a:p>
              <a:pPr algn="l" defTabSz="1300433">
                <a:lnSpc>
                  <a:spcPct val="120000"/>
                </a:lnSpc>
                <a:defRPr sz="5600" b="1" u="sng">
                  <a:latin typeface="Arial"/>
                  <a:ea typeface="Arial"/>
                  <a:cs typeface="Arial"/>
                  <a:sym typeface="Arial"/>
                </a:defRPr>
              </a:pPr>
              <a:endParaRPr/>
            </a:p>
          </p:txBody>
        </p:sp>
        <p:sp>
          <p:nvSpPr>
            <p:cNvPr id="295" name="Career Plan"/>
            <p:cNvSpPr txBox="1"/>
            <p:nvPr/>
          </p:nvSpPr>
          <p:spPr>
            <a:xfrm>
              <a:off x="-2" y="117895"/>
              <a:ext cx="1916682" cy="34050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0640" tIns="40640" rIns="40640" bIns="40640" numCol="1" anchor="ctr">
              <a:spAutoFit/>
            </a:bodyPr>
            <a:lstStyle>
              <a:lvl1pPr defTabSz="1849571">
                <a:defRPr sz="1800" b="1" u="sng">
                  <a:solidFill>
                    <a:srgbClr val="FFFFFF"/>
                  </a:solidFill>
                  <a:latin typeface="Arial"/>
                  <a:ea typeface="Arial"/>
                  <a:cs typeface="Arial"/>
                  <a:sym typeface="Arial"/>
                </a:defRPr>
              </a:lvl1pPr>
            </a:lstStyle>
            <a:p>
              <a:r>
                <a:t>Career Plan </a:t>
              </a:r>
            </a:p>
          </p:txBody>
        </p:sp>
      </p:grpSp>
      <p:grpSp>
        <p:nvGrpSpPr>
          <p:cNvPr id="299" name="Group"/>
          <p:cNvGrpSpPr/>
          <p:nvPr/>
        </p:nvGrpSpPr>
        <p:grpSpPr>
          <a:xfrm>
            <a:off x="8784677" y="3253562"/>
            <a:ext cx="788493" cy="2284790"/>
            <a:chOff x="0" y="0"/>
            <a:chExt cx="788491" cy="2284789"/>
          </a:xfrm>
        </p:grpSpPr>
        <p:sp>
          <p:nvSpPr>
            <p:cNvPr id="297" name="Rectangle"/>
            <p:cNvSpPr/>
            <p:nvPr/>
          </p:nvSpPr>
          <p:spPr>
            <a:xfrm rot="16200000">
              <a:off x="-748149" y="748148"/>
              <a:ext cx="2284789" cy="788493"/>
            </a:xfrm>
            <a:prstGeom prst="rect">
              <a:avLst/>
            </a:prstGeom>
            <a:solidFill>
              <a:srgbClr val="FAD5BB"/>
            </a:solidFill>
            <a:ln w="12700" cap="flat">
              <a:solidFill>
                <a:srgbClr val="5285AC"/>
              </a:solidFill>
              <a:prstDash val="solid"/>
              <a:miter lim="400000"/>
            </a:ln>
            <a:effectLst/>
          </p:spPr>
          <p:txBody>
            <a:bodyPr wrap="square" lIns="50800" tIns="50800" rIns="50800" bIns="50800" numCol="1" anchor="ctr">
              <a:noAutofit/>
            </a:bodyPr>
            <a:lstStyle/>
            <a:p>
              <a:pPr algn="l" defTabSz="1300433">
                <a:lnSpc>
                  <a:spcPct val="120000"/>
                </a:lnSpc>
                <a:defRPr sz="2200" b="1" u="sng">
                  <a:latin typeface="Arial"/>
                  <a:ea typeface="Arial"/>
                  <a:cs typeface="Arial"/>
                  <a:sym typeface="Arial"/>
                </a:defRPr>
              </a:pPr>
              <a:endParaRPr/>
            </a:p>
          </p:txBody>
        </p:sp>
        <p:sp>
          <p:nvSpPr>
            <p:cNvPr id="298" name="Credentials"/>
            <p:cNvSpPr txBox="1"/>
            <p:nvPr/>
          </p:nvSpPr>
          <p:spPr>
            <a:xfrm rot="16200000">
              <a:off x="-748151" y="904370"/>
              <a:ext cx="2284790" cy="47604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0640" tIns="40640" rIns="40640" bIns="40640" numCol="1" anchor="ctr">
              <a:spAutoFit/>
            </a:bodyPr>
            <a:lstStyle/>
            <a:p>
              <a:pPr algn="l" defTabSz="1849571">
                <a:defRPr sz="2800" b="1" u="sng">
                  <a:uFill>
                    <a:solidFill>
                      <a:srgbClr val="000000"/>
                    </a:solidFill>
                  </a:uFill>
                  <a:latin typeface="Arial"/>
                  <a:ea typeface="Arial"/>
                  <a:cs typeface="Arial"/>
                  <a:sym typeface="Arial"/>
                </a:defRPr>
              </a:pPr>
              <a:r>
                <a:t>Credentials</a:t>
              </a:r>
              <a:r>
                <a:rPr sz="1600"/>
                <a:t> </a:t>
              </a:r>
            </a:p>
          </p:txBody>
        </p:sp>
      </p:grpSp>
      <p:grpSp>
        <p:nvGrpSpPr>
          <p:cNvPr id="302" name="Group"/>
          <p:cNvGrpSpPr/>
          <p:nvPr/>
        </p:nvGrpSpPr>
        <p:grpSpPr>
          <a:xfrm>
            <a:off x="6209143" y="5622521"/>
            <a:ext cx="1593737" cy="476048"/>
            <a:chOff x="0" y="0"/>
            <a:chExt cx="1593736" cy="476046"/>
          </a:xfrm>
        </p:grpSpPr>
        <p:sp>
          <p:nvSpPr>
            <p:cNvPr id="300" name="Rectangle"/>
            <p:cNvSpPr/>
            <p:nvPr/>
          </p:nvSpPr>
          <p:spPr>
            <a:xfrm>
              <a:off x="-1" y="51800"/>
              <a:ext cx="1593738" cy="372435"/>
            </a:xfrm>
            <a:prstGeom prst="rect">
              <a:avLst/>
            </a:prstGeom>
            <a:solidFill>
              <a:srgbClr val="FF2600"/>
            </a:solidFill>
            <a:ln w="12700" cap="flat">
              <a:solidFill>
                <a:srgbClr val="5285AC"/>
              </a:solidFill>
              <a:prstDash val="solid"/>
              <a:miter lim="400000"/>
            </a:ln>
            <a:effectLst/>
          </p:spPr>
          <p:txBody>
            <a:bodyPr wrap="square" lIns="50800" tIns="50800" rIns="50800" bIns="50800" numCol="1" anchor="ctr">
              <a:noAutofit/>
            </a:bodyPr>
            <a:lstStyle/>
            <a:p>
              <a:pPr algn="l" defTabSz="1300433">
                <a:lnSpc>
                  <a:spcPct val="120000"/>
                </a:lnSpc>
                <a:defRPr sz="2200" b="1" u="sng">
                  <a:latin typeface="Arial"/>
                  <a:ea typeface="Arial"/>
                  <a:cs typeface="Arial"/>
                  <a:sym typeface="Arial"/>
                </a:defRPr>
              </a:pPr>
              <a:endParaRPr/>
            </a:p>
          </p:txBody>
        </p:sp>
        <p:sp>
          <p:nvSpPr>
            <p:cNvPr id="301" name="Diploma"/>
            <p:cNvSpPr txBox="1"/>
            <p:nvPr/>
          </p:nvSpPr>
          <p:spPr>
            <a:xfrm>
              <a:off x="-1" y="-1"/>
              <a:ext cx="1593738" cy="47604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0640" tIns="40640" rIns="40640" bIns="40640" numCol="1" anchor="ctr">
              <a:spAutoFit/>
            </a:bodyPr>
            <a:lstStyle>
              <a:lvl1pPr algn="l" defTabSz="1849571">
                <a:defRPr sz="2800" b="1" u="sng">
                  <a:latin typeface="Arial"/>
                  <a:ea typeface="Arial"/>
                  <a:cs typeface="Arial"/>
                  <a:sym typeface="Arial"/>
                </a:defRPr>
              </a:lvl1pPr>
            </a:lstStyle>
            <a:p>
              <a:r>
                <a:t>Diploma</a:t>
              </a:r>
            </a:p>
          </p:txBody>
        </p:sp>
      </p:grpSp>
      <p:grpSp>
        <p:nvGrpSpPr>
          <p:cNvPr id="305" name="Group"/>
          <p:cNvGrpSpPr/>
          <p:nvPr/>
        </p:nvGrpSpPr>
        <p:grpSpPr>
          <a:xfrm>
            <a:off x="7996204" y="5611733"/>
            <a:ext cx="1649023" cy="476047"/>
            <a:chOff x="0" y="0"/>
            <a:chExt cx="1649022" cy="476046"/>
          </a:xfrm>
        </p:grpSpPr>
        <p:sp>
          <p:nvSpPr>
            <p:cNvPr id="303" name="Rectangle"/>
            <p:cNvSpPr/>
            <p:nvPr/>
          </p:nvSpPr>
          <p:spPr>
            <a:xfrm>
              <a:off x="-1" y="51800"/>
              <a:ext cx="1593742" cy="372437"/>
            </a:xfrm>
            <a:prstGeom prst="rect">
              <a:avLst/>
            </a:prstGeom>
            <a:solidFill>
              <a:srgbClr val="FF2600"/>
            </a:solidFill>
            <a:ln w="12700" cap="flat">
              <a:solidFill>
                <a:srgbClr val="5285AC"/>
              </a:solidFill>
              <a:prstDash val="solid"/>
              <a:miter lim="400000"/>
            </a:ln>
            <a:effectLst/>
          </p:spPr>
          <p:txBody>
            <a:bodyPr wrap="square" lIns="50800" tIns="50800" rIns="50800" bIns="50800" numCol="1" anchor="ctr">
              <a:noAutofit/>
            </a:bodyPr>
            <a:lstStyle/>
            <a:p>
              <a:pPr algn="l" defTabSz="1300433">
                <a:lnSpc>
                  <a:spcPct val="120000"/>
                </a:lnSpc>
                <a:defRPr sz="2200" b="1" u="sng">
                  <a:latin typeface="Arial"/>
                  <a:ea typeface="Arial"/>
                  <a:cs typeface="Arial"/>
                  <a:sym typeface="Arial"/>
                </a:defRPr>
              </a:pPr>
              <a:endParaRPr/>
            </a:p>
          </p:txBody>
        </p:sp>
        <p:sp>
          <p:nvSpPr>
            <p:cNvPr id="304" name="Degree"/>
            <p:cNvSpPr txBox="1"/>
            <p:nvPr/>
          </p:nvSpPr>
          <p:spPr>
            <a:xfrm>
              <a:off x="55279" y="-1"/>
              <a:ext cx="1593744" cy="47604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0640" tIns="40640" rIns="40640" bIns="40640" numCol="1" anchor="ctr">
              <a:spAutoFit/>
            </a:bodyPr>
            <a:lstStyle>
              <a:lvl1pPr algn="l" defTabSz="1849571">
                <a:defRPr sz="2800" b="1" u="sng">
                  <a:latin typeface="Arial"/>
                  <a:ea typeface="Arial"/>
                  <a:cs typeface="Arial"/>
                  <a:sym typeface="Arial"/>
                </a:defRPr>
              </a:lvl1pPr>
            </a:lstStyle>
            <a:p>
              <a:r>
                <a:t>Degree</a:t>
              </a:r>
            </a:p>
          </p:txBody>
        </p:sp>
      </p:grpSp>
      <p:sp>
        <p:nvSpPr>
          <p:cNvPr id="306" name="CTE Career Pathways"/>
          <p:cNvSpPr/>
          <p:nvPr/>
        </p:nvSpPr>
        <p:spPr>
          <a:xfrm>
            <a:off x="542920" y="1842346"/>
            <a:ext cx="11592792" cy="846245"/>
          </a:xfrm>
          <a:prstGeom prst="rect">
            <a:avLst/>
          </a:prstGeom>
          <a:solidFill>
            <a:srgbClr val="002F73"/>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0640" tIns="40640" rIns="40640" bIns="40640">
            <a:spAutoFit/>
          </a:bodyPr>
          <a:lstStyle>
            <a:lvl1pPr algn="l" defTabSz="1849571">
              <a:lnSpc>
                <a:spcPct val="120000"/>
              </a:lnSpc>
              <a:defRPr sz="5400" b="1" u="sng">
                <a:solidFill>
                  <a:srgbClr val="FFFFFF"/>
                </a:solidFill>
                <a:latin typeface="Arial"/>
                <a:ea typeface="Arial"/>
                <a:cs typeface="Arial"/>
                <a:sym typeface="Arial"/>
              </a:defRPr>
            </a:lvl1pPr>
          </a:lstStyle>
          <a:p>
            <a:r>
              <a:t>CTE Career Pathways </a:t>
            </a:r>
          </a:p>
        </p:txBody>
      </p:sp>
      <p:grpSp>
        <p:nvGrpSpPr>
          <p:cNvPr id="309" name="Group"/>
          <p:cNvGrpSpPr/>
          <p:nvPr/>
        </p:nvGrpSpPr>
        <p:grpSpPr>
          <a:xfrm>
            <a:off x="9812210" y="3245724"/>
            <a:ext cx="620726" cy="2791233"/>
            <a:chOff x="0" y="0"/>
            <a:chExt cx="620725" cy="2791232"/>
          </a:xfrm>
        </p:grpSpPr>
        <p:sp>
          <p:nvSpPr>
            <p:cNvPr id="307" name="Rectangle"/>
            <p:cNvSpPr/>
            <p:nvPr/>
          </p:nvSpPr>
          <p:spPr>
            <a:xfrm rot="16200000">
              <a:off x="-1085253" y="1085251"/>
              <a:ext cx="2791231" cy="620726"/>
            </a:xfrm>
            <a:prstGeom prst="rect">
              <a:avLst/>
            </a:prstGeom>
            <a:solidFill>
              <a:srgbClr val="FF2600"/>
            </a:solidFill>
            <a:ln w="12700" cap="flat">
              <a:solidFill>
                <a:srgbClr val="5285AC"/>
              </a:solidFill>
              <a:prstDash val="solid"/>
              <a:miter lim="400000"/>
            </a:ln>
            <a:effectLst/>
          </p:spPr>
          <p:txBody>
            <a:bodyPr wrap="square" lIns="50800" tIns="50800" rIns="50800" bIns="50800" numCol="1" anchor="ctr">
              <a:noAutofit/>
            </a:bodyPr>
            <a:lstStyle/>
            <a:p>
              <a:pPr algn="l" defTabSz="1300433">
                <a:lnSpc>
                  <a:spcPct val="120000"/>
                </a:lnSpc>
                <a:defRPr sz="2200" b="1" u="sng">
                  <a:latin typeface="Arial"/>
                  <a:ea typeface="Arial"/>
                  <a:cs typeface="Arial"/>
                  <a:sym typeface="Arial"/>
                </a:defRPr>
              </a:pPr>
              <a:endParaRPr/>
            </a:p>
          </p:txBody>
        </p:sp>
        <p:sp>
          <p:nvSpPr>
            <p:cNvPr id="308" name="Interviews"/>
            <p:cNvSpPr txBox="1"/>
            <p:nvPr/>
          </p:nvSpPr>
          <p:spPr>
            <a:xfrm rot="16200000">
              <a:off x="-1085254" y="1089821"/>
              <a:ext cx="2791230" cy="61159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0640" tIns="40640" rIns="40640" bIns="40640" numCol="1" anchor="ctr">
              <a:spAutoFit/>
            </a:bodyPr>
            <a:lstStyle>
              <a:lvl1pPr algn="l" defTabSz="1849571">
                <a:defRPr sz="3800" b="1" u="sng">
                  <a:latin typeface="Arial"/>
                  <a:ea typeface="Arial"/>
                  <a:cs typeface="Arial"/>
                  <a:sym typeface="Arial"/>
                </a:defRPr>
              </a:lvl1pPr>
            </a:lstStyle>
            <a:p>
              <a:r>
                <a:t>Interviews</a:t>
              </a:r>
            </a:p>
          </p:txBody>
        </p:sp>
      </p:grpSp>
      <p:grpSp>
        <p:nvGrpSpPr>
          <p:cNvPr id="312" name="Group"/>
          <p:cNvGrpSpPr/>
          <p:nvPr/>
        </p:nvGrpSpPr>
        <p:grpSpPr>
          <a:xfrm>
            <a:off x="975360" y="7755021"/>
            <a:ext cx="3454192" cy="1123048"/>
            <a:chOff x="0" y="0"/>
            <a:chExt cx="3454191" cy="1123046"/>
          </a:xfrm>
        </p:grpSpPr>
        <p:sp>
          <p:nvSpPr>
            <p:cNvPr id="310" name="Rectangle"/>
            <p:cNvSpPr/>
            <p:nvPr/>
          </p:nvSpPr>
          <p:spPr>
            <a:xfrm>
              <a:off x="0" y="0"/>
              <a:ext cx="3454192" cy="1123047"/>
            </a:xfrm>
            <a:prstGeom prst="rect">
              <a:avLst/>
            </a:prstGeom>
            <a:solidFill>
              <a:srgbClr val="002F73"/>
            </a:solidFill>
            <a:ln w="12700" cap="flat">
              <a:solidFill>
                <a:srgbClr val="5285AC"/>
              </a:solidFill>
              <a:prstDash val="solid"/>
              <a:miter lim="400000"/>
            </a:ln>
            <a:effectLst/>
          </p:spPr>
          <p:txBody>
            <a:bodyPr wrap="square" lIns="50800" tIns="50800" rIns="50800" bIns="50800" numCol="1" anchor="ctr">
              <a:noAutofit/>
            </a:bodyPr>
            <a:lstStyle/>
            <a:p>
              <a:pPr algn="l" defTabSz="1300433">
                <a:lnSpc>
                  <a:spcPct val="120000"/>
                </a:lnSpc>
                <a:defRPr sz="5000" b="1" u="sng">
                  <a:latin typeface="Arial"/>
                  <a:ea typeface="Arial"/>
                  <a:cs typeface="Arial"/>
                  <a:sym typeface="Arial"/>
                </a:defRPr>
              </a:pPr>
              <a:endParaRPr/>
            </a:p>
          </p:txBody>
        </p:sp>
        <p:sp>
          <p:nvSpPr>
            <p:cNvPr id="311" name="Assessment of Competencies,…"/>
            <p:cNvSpPr txBox="1"/>
            <p:nvPr/>
          </p:nvSpPr>
          <p:spPr>
            <a:xfrm>
              <a:off x="0" y="30153"/>
              <a:ext cx="3454192" cy="10627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0640" tIns="40640" rIns="40640" bIns="40640" numCol="1" anchor="ctr">
              <a:spAutoFit/>
            </a:bodyPr>
            <a:lstStyle/>
            <a:p>
              <a:pPr defTabSz="1300433">
                <a:defRPr sz="2200" b="1" u="sng">
                  <a:solidFill>
                    <a:srgbClr val="FFFFFF"/>
                  </a:solidFill>
                  <a:latin typeface="Arial"/>
                  <a:ea typeface="Arial"/>
                  <a:cs typeface="Arial"/>
                  <a:sym typeface="Arial"/>
                </a:defRPr>
              </a:pPr>
              <a:r>
                <a:t>Assessment of Competencies, </a:t>
              </a:r>
              <a:endParaRPr sz="1800"/>
            </a:p>
            <a:p>
              <a:pPr defTabSz="1300433">
                <a:defRPr sz="2200" b="1" u="sng">
                  <a:solidFill>
                    <a:srgbClr val="FFFFFF"/>
                  </a:solidFill>
                  <a:latin typeface="Arial"/>
                  <a:ea typeface="Arial"/>
                  <a:cs typeface="Arial"/>
                  <a:sym typeface="Arial"/>
                </a:defRPr>
              </a:pPr>
              <a:r>
                <a:t>&amp; Credentials, </a:t>
              </a:r>
            </a:p>
          </p:txBody>
        </p:sp>
      </p:grpSp>
      <p:grpSp>
        <p:nvGrpSpPr>
          <p:cNvPr id="315" name="Group"/>
          <p:cNvGrpSpPr/>
          <p:nvPr/>
        </p:nvGrpSpPr>
        <p:grpSpPr>
          <a:xfrm>
            <a:off x="4891822" y="7813705"/>
            <a:ext cx="5203727" cy="882448"/>
            <a:chOff x="0" y="0"/>
            <a:chExt cx="5203725" cy="882446"/>
          </a:xfrm>
        </p:grpSpPr>
        <p:sp>
          <p:nvSpPr>
            <p:cNvPr id="313" name="Rectangle"/>
            <p:cNvSpPr/>
            <p:nvPr/>
          </p:nvSpPr>
          <p:spPr>
            <a:xfrm>
              <a:off x="-1" y="56903"/>
              <a:ext cx="4962781" cy="768648"/>
            </a:xfrm>
            <a:prstGeom prst="rect">
              <a:avLst/>
            </a:prstGeom>
            <a:solidFill>
              <a:srgbClr val="C9DFF2"/>
            </a:solidFill>
            <a:ln w="12700" cap="flat">
              <a:solidFill>
                <a:srgbClr val="5285AC"/>
              </a:solidFill>
              <a:prstDash val="solid"/>
              <a:miter lim="400000"/>
            </a:ln>
            <a:effectLst/>
          </p:spPr>
          <p:txBody>
            <a:bodyPr wrap="square" lIns="50800" tIns="50800" rIns="50800" bIns="50800" numCol="1" anchor="ctr">
              <a:noAutofit/>
            </a:bodyPr>
            <a:lstStyle/>
            <a:p>
              <a:pPr algn="l" defTabSz="1300433">
                <a:lnSpc>
                  <a:spcPct val="120000"/>
                </a:lnSpc>
                <a:defRPr sz="5000" b="1" u="sng">
                  <a:latin typeface="Arial"/>
                  <a:ea typeface="Arial"/>
                  <a:cs typeface="Arial"/>
                  <a:sym typeface="Arial"/>
                </a:defRPr>
              </a:pPr>
              <a:endParaRPr/>
            </a:p>
          </p:txBody>
        </p:sp>
        <p:sp>
          <p:nvSpPr>
            <p:cNvPr id="314" name="Placement in Education / Training"/>
            <p:cNvSpPr txBox="1"/>
            <p:nvPr/>
          </p:nvSpPr>
          <p:spPr>
            <a:xfrm>
              <a:off x="93348" y="-1"/>
              <a:ext cx="5110377" cy="88244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0640" tIns="40640" rIns="40640" bIns="40640" numCol="1" anchor="ctr">
              <a:spAutoFit/>
            </a:bodyPr>
            <a:lstStyle>
              <a:lvl1pPr algn="l" defTabSz="1849571">
                <a:defRPr sz="2800" b="1" u="sng">
                  <a:uFill>
                    <a:solidFill>
                      <a:srgbClr val="000000"/>
                    </a:solidFill>
                  </a:uFill>
                  <a:latin typeface="Arial"/>
                  <a:ea typeface="Arial"/>
                  <a:cs typeface="Arial"/>
                  <a:sym typeface="Arial"/>
                </a:defRPr>
              </a:lvl1pPr>
            </a:lstStyle>
            <a:p>
              <a:r>
                <a:t>Placement in Education / Training</a:t>
              </a:r>
            </a:p>
          </p:txBody>
        </p:sp>
      </p:grpSp>
      <p:sp>
        <p:nvSpPr>
          <p:cNvPr id="316" name="Arrow"/>
          <p:cNvSpPr/>
          <p:nvPr/>
        </p:nvSpPr>
        <p:spPr>
          <a:xfrm>
            <a:off x="1061400" y="8669866"/>
            <a:ext cx="9775936" cy="849452"/>
          </a:xfrm>
          <a:prstGeom prst="rightArrow">
            <a:avLst>
              <a:gd name="adj1" fmla="val 32000"/>
              <a:gd name="adj2" fmla="val 110762"/>
            </a:avLst>
          </a:prstGeom>
          <a:blipFill>
            <a:blip r:embed="rId4"/>
          </a:blipFill>
          <a:ln w="12700">
            <a:miter lim="400000"/>
          </a:ln>
        </p:spPr>
        <p:txBody>
          <a:bodyPr lIns="50800" tIns="50800" rIns="50800" bIns="50800" anchor="ctr"/>
          <a:lstStyle/>
          <a:p>
            <a:pPr algn="l" defTabSz="1300480">
              <a:lnSpc>
                <a:spcPct val="120000"/>
              </a:lnSpc>
              <a:defRPr sz="2800" u="sng">
                <a:solidFill>
                  <a:srgbClr val="FFFFFF"/>
                </a:solidFill>
                <a:latin typeface="Arial"/>
                <a:ea typeface="Arial"/>
                <a:cs typeface="Arial"/>
                <a:sym typeface="Arial"/>
              </a:defRPr>
            </a:pPr>
            <a:endParaRPr/>
          </a:p>
        </p:txBody>
      </p:sp>
      <p:sp>
        <p:nvSpPr>
          <p:cNvPr id="317" name="Line"/>
          <p:cNvSpPr/>
          <p:nvPr/>
        </p:nvSpPr>
        <p:spPr>
          <a:xfrm flipH="1">
            <a:off x="3927675" y="4550290"/>
            <a:ext cx="4" cy="3346184"/>
          </a:xfrm>
          <a:prstGeom prst="line">
            <a:avLst/>
          </a:prstGeom>
          <a:ln w="50800">
            <a:solidFill>
              <a:srgbClr val="C0504D"/>
            </a:solidFill>
            <a:custDash>
              <a:ds d="200000" sp="200000"/>
            </a:custDash>
            <a:miter lim="400000"/>
            <a:headEnd type="oval"/>
            <a:tailEnd type="oval"/>
          </a:ln>
        </p:spPr>
        <p:txBody>
          <a:bodyPr lIns="45718" tIns="45718" rIns="45718" bIns="45718"/>
          <a:lstStyle/>
          <a:p>
            <a:endParaRPr/>
          </a:p>
        </p:txBody>
      </p:sp>
      <p:grpSp>
        <p:nvGrpSpPr>
          <p:cNvPr id="320" name="Group"/>
          <p:cNvGrpSpPr/>
          <p:nvPr/>
        </p:nvGrpSpPr>
        <p:grpSpPr>
          <a:xfrm>
            <a:off x="4182277" y="5987296"/>
            <a:ext cx="4566218" cy="582774"/>
            <a:chOff x="0" y="0"/>
            <a:chExt cx="4566217" cy="582773"/>
          </a:xfrm>
        </p:grpSpPr>
        <p:sp>
          <p:nvSpPr>
            <p:cNvPr id="318" name="Rectangle"/>
            <p:cNvSpPr/>
            <p:nvPr/>
          </p:nvSpPr>
          <p:spPr>
            <a:xfrm>
              <a:off x="0" y="99241"/>
              <a:ext cx="4566219" cy="432648"/>
            </a:xfrm>
            <a:prstGeom prst="rect">
              <a:avLst/>
            </a:prstGeom>
            <a:blipFill rotWithShape="1">
              <a:blip r:embed="rId4"/>
              <a:srcRect/>
              <a:tile tx="0" ty="0" sx="100000" sy="100000" flip="none" algn="tl"/>
            </a:blipFill>
            <a:ln w="12700" cap="flat">
              <a:noFill/>
              <a:miter lim="400000"/>
            </a:ln>
            <a:effectLst/>
          </p:spPr>
          <p:txBody>
            <a:bodyPr wrap="square" lIns="50800" tIns="50800" rIns="50800" bIns="50800" numCol="1" anchor="ctr">
              <a:noAutofit/>
            </a:bodyPr>
            <a:lstStyle/>
            <a:p>
              <a:pPr algn="l" defTabSz="1300480">
                <a:lnSpc>
                  <a:spcPct val="120000"/>
                </a:lnSpc>
                <a:defRPr sz="5000" u="sng">
                  <a:solidFill>
                    <a:srgbClr val="FFFFFF"/>
                  </a:solidFill>
                  <a:latin typeface="Arial"/>
                  <a:ea typeface="Arial"/>
                  <a:cs typeface="Arial"/>
                  <a:sym typeface="Arial"/>
                </a:defRPr>
              </a:pPr>
              <a:endParaRPr/>
            </a:p>
          </p:txBody>
        </p:sp>
        <p:sp>
          <p:nvSpPr>
            <p:cNvPr id="319" name="9, 10, 11, 12, 13, 14"/>
            <p:cNvSpPr txBox="1"/>
            <p:nvPr/>
          </p:nvSpPr>
          <p:spPr>
            <a:xfrm>
              <a:off x="354842" y="-1"/>
              <a:ext cx="4051735" cy="5827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l" defTabSz="1300480">
                <a:defRPr sz="3400" b="1" u="sng">
                  <a:solidFill>
                    <a:srgbClr val="FFFFFF"/>
                  </a:solidFill>
                  <a:latin typeface="Arial"/>
                  <a:ea typeface="Arial"/>
                  <a:cs typeface="Arial"/>
                  <a:sym typeface="Arial"/>
                </a:defRPr>
              </a:lvl1pPr>
            </a:lstStyle>
            <a:p>
              <a:r>
                <a:t>9, 10, 11, 12, 13, 14 </a:t>
              </a:r>
            </a:p>
          </p:txBody>
        </p:sp>
      </p:grpSp>
      <p:sp>
        <p:nvSpPr>
          <p:cNvPr id="321" name="Line"/>
          <p:cNvSpPr/>
          <p:nvPr/>
        </p:nvSpPr>
        <p:spPr>
          <a:xfrm>
            <a:off x="7572082" y="6264026"/>
            <a:ext cx="4" cy="1763232"/>
          </a:xfrm>
          <a:prstGeom prst="line">
            <a:avLst/>
          </a:prstGeom>
          <a:ln w="12700">
            <a:solidFill>
              <a:srgbClr val="65DA10"/>
            </a:solidFill>
            <a:miter lim="400000"/>
          </a:ln>
        </p:spPr>
        <p:txBody>
          <a:bodyPr lIns="45718" tIns="45718" rIns="45718" bIns="45718"/>
          <a:lstStyle/>
          <a:p>
            <a:endParaRPr/>
          </a:p>
        </p:txBody>
      </p:sp>
      <p:sp>
        <p:nvSpPr>
          <p:cNvPr id="322" name="2014  Vision"/>
          <p:cNvSpPr txBox="1">
            <a:spLocks noGrp="1"/>
          </p:cNvSpPr>
          <p:nvPr>
            <p:ph type="title"/>
          </p:nvPr>
        </p:nvSpPr>
        <p:spPr>
          <a:xfrm>
            <a:off x="4009813" y="325119"/>
            <a:ext cx="8669868" cy="1343379"/>
          </a:xfrm>
          <a:prstGeom prst="rect">
            <a:avLst/>
          </a:prstGeom>
        </p:spPr>
        <p:txBody>
          <a:bodyPr/>
          <a:lstStyle/>
          <a:p>
            <a:r>
              <a:t>2014  Vision </a:t>
            </a:r>
          </a:p>
        </p:txBody>
      </p:sp>
      <p:sp>
        <p:nvSpPr>
          <p:cNvPr id="323" name="Slide Number"/>
          <p:cNvSpPr txBox="1">
            <a:spLocks noGrp="1"/>
          </p:cNvSpPr>
          <p:nvPr>
            <p:ph type="sldNum" sz="quarter" idx="4294967295"/>
          </p:nvPr>
        </p:nvSpPr>
        <p:spPr>
          <a:xfrm>
            <a:off x="11985790" y="9114111"/>
            <a:ext cx="368768" cy="3713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2" tIns="65022" rIns="65022" bIns="65022" anchor="ctr"/>
          <a:lstStyle>
            <a:lvl1pPr algn="r" defTabSz="1300480">
              <a:defRPr sz="1600" b="1">
                <a:solidFill>
                  <a:srgbClr val="888888"/>
                </a:solidFill>
                <a:latin typeface="Franklin Gothic Medium"/>
                <a:ea typeface="Franklin Gothic Medium"/>
                <a:cs typeface="Franklin Gothic Medium"/>
                <a:sym typeface="Franklin Gothic Medium"/>
              </a:defRPr>
            </a:lvl1pPr>
          </a:lstStyle>
          <a:p>
            <a:fld id="{86CB4B4D-7CA3-9044-876B-883B54F8677D}" type="slidenum">
              <a:t>20</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306"/>
                                        </p:tgtEl>
                                        <p:attrNameLst>
                                          <p:attrName>style.visibility</p:attrName>
                                        </p:attrNameLst>
                                      </p:cBhvr>
                                      <p:to>
                                        <p:strVal val="visible"/>
                                      </p:to>
                                    </p:set>
                                    <p:animEffect transition="in" filter="dissolve">
                                      <p:cBhvr>
                                        <p:cTn id="7" dur="500"/>
                                        <p:tgtEl>
                                          <p:spTgt spid="30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0" nodeType="clickEffect">
                                  <p:stCondLst>
                                    <p:cond delay="0"/>
                                  </p:stCondLst>
                                  <p:iterate>
                                    <p:tmAbs val="0"/>
                                  </p:iterate>
                                  <p:childTnLst>
                                    <p:set>
                                      <p:cBhvr>
                                        <p:cTn id="11" fill="hold"/>
                                        <p:tgtEl>
                                          <p:spTgt spid="272"/>
                                        </p:tgtEl>
                                        <p:attrNameLst>
                                          <p:attrName>style.visibility</p:attrName>
                                        </p:attrNameLst>
                                      </p:cBhvr>
                                      <p:to>
                                        <p:strVal val="visible"/>
                                      </p:to>
                                    </p:set>
                                    <p:animEffect transition="in" filter="dissolve">
                                      <p:cBhvr>
                                        <p:cTn id="12" dur="500"/>
                                        <p:tgtEl>
                                          <p:spTgt spid="27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0" nodeType="clickEffect">
                                  <p:stCondLst>
                                    <p:cond delay="0"/>
                                  </p:stCondLst>
                                  <p:iterate>
                                    <p:tmAbs val="0"/>
                                  </p:iterate>
                                  <p:childTnLst>
                                    <p:set>
                                      <p:cBhvr>
                                        <p:cTn id="16" fill="hold"/>
                                        <p:tgtEl>
                                          <p:spTgt spid="263"/>
                                        </p:tgtEl>
                                        <p:attrNameLst>
                                          <p:attrName>style.visibility</p:attrName>
                                        </p:attrNameLst>
                                      </p:cBhvr>
                                      <p:to>
                                        <p:strVal val="visible"/>
                                      </p:to>
                                    </p:set>
                                    <p:animEffect transition="in" filter="dissolve">
                                      <p:cBhvr>
                                        <p:cTn id="17" dur="500"/>
                                        <p:tgtEl>
                                          <p:spTgt spid="26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fill="hold" grpId="0" nodeType="clickEffect">
                                  <p:stCondLst>
                                    <p:cond delay="0"/>
                                  </p:stCondLst>
                                  <p:iterate>
                                    <p:tmAbs val="0"/>
                                  </p:iterate>
                                  <p:childTnLst>
                                    <p:set>
                                      <p:cBhvr>
                                        <p:cTn id="21" fill="hold"/>
                                        <p:tgtEl>
                                          <p:spTgt spid="293"/>
                                        </p:tgtEl>
                                        <p:attrNameLst>
                                          <p:attrName>style.visibility</p:attrName>
                                        </p:attrNameLst>
                                      </p:cBhvr>
                                      <p:to>
                                        <p:strVal val="visible"/>
                                      </p:to>
                                    </p:set>
                                    <p:animEffect transition="in" filter="dissolve">
                                      <p:cBhvr>
                                        <p:cTn id="22" dur="500"/>
                                        <p:tgtEl>
                                          <p:spTgt spid="293"/>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fill="hold" grpId="0" nodeType="clickEffect">
                                  <p:stCondLst>
                                    <p:cond delay="0"/>
                                  </p:stCondLst>
                                  <p:iterate>
                                    <p:tmAbs val="0"/>
                                  </p:iterate>
                                  <p:childTnLst>
                                    <p:set>
                                      <p:cBhvr>
                                        <p:cTn id="26" fill="hold"/>
                                        <p:tgtEl>
                                          <p:spTgt spid="275"/>
                                        </p:tgtEl>
                                        <p:attrNameLst>
                                          <p:attrName>style.visibility</p:attrName>
                                        </p:attrNameLst>
                                      </p:cBhvr>
                                      <p:to>
                                        <p:strVal val="visible"/>
                                      </p:to>
                                    </p:set>
                                    <p:animEffect transition="in" filter="dissolve">
                                      <p:cBhvr>
                                        <p:cTn id="27" dur="500"/>
                                        <p:tgtEl>
                                          <p:spTgt spid="27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fill="hold" grpId="0" nodeType="clickEffect">
                                  <p:stCondLst>
                                    <p:cond delay="0"/>
                                  </p:stCondLst>
                                  <p:iterate>
                                    <p:tmAbs val="0"/>
                                  </p:iterate>
                                  <p:childTnLst>
                                    <p:set>
                                      <p:cBhvr>
                                        <p:cTn id="31" fill="hold"/>
                                        <p:tgtEl>
                                          <p:spTgt spid="284"/>
                                        </p:tgtEl>
                                        <p:attrNameLst>
                                          <p:attrName>style.visibility</p:attrName>
                                        </p:attrNameLst>
                                      </p:cBhvr>
                                      <p:to>
                                        <p:strVal val="visible"/>
                                      </p:to>
                                    </p:set>
                                    <p:animEffect transition="in" filter="dissolve">
                                      <p:cBhvr>
                                        <p:cTn id="32" dur="500"/>
                                        <p:tgtEl>
                                          <p:spTgt spid="284"/>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fill="hold" grpId="0" nodeType="clickEffect">
                                  <p:stCondLst>
                                    <p:cond delay="0"/>
                                  </p:stCondLst>
                                  <p:iterate>
                                    <p:tmAbs val="0"/>
                                  </p:iterate>
                                  <p:childTnLst>
                                    <p:set>
                                      <p:cBhvr>
                                        <p:cTn id="36" fill="hold"/>
                                        <p:tgtEl>
                                          <p:spTgt spid="287"/>
                                        </p:tgtEl>
                                        <p:attrNameLst>
                                          <p:attrName>style.visibility</p:attrName>
                                        </p:attrNameLst>
                                      </p:cBhvr>
                                      <p:to>
                                        <p:strVal val="visible"/>
                                      </p:to>
                                    </p:set>
                                    <p:animEffect transition="in" filter="dissolve">
                                      <p:cBhvr>
                                        <p:cTn id="37" dur="500"/>
                                        <p:tgtEl>
                                          <p:spTgt spid="287"/>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fill="hold" grpId="0" nodeType="clickEffect">
                                  <p:stCondLst>
                                    <p:cond delay="0"/>
                                  </p:stCondLst>
                                  <p:iterate>
                                    <p:tmAbs val="0"/>
                                  </p:iterate>
                                  <p:childTnLst>
                                    <p:set>
                                      <p:cBhvr>
                                        <p:cTn id="41" fill="hold"/>
                                        <p:tgtEl>
                                          <p:spTgt spid="290"/>
                                        </p:tgtEl>
                                        <p:attrNameLst>
                                          <p:attrName>style.visibility</p:attrName>
                                        </p:attrNameLst>
                                      </p:cBhvr>
                                      <p:to>
                                        <p:strVal val="visible"/>
                                      </p:to>
                                    </p:set>
                                    <p:animEffect transition="in" filter="dissolve">
                                      <p:cBhvr>
                                        <p:cTn id="42" dur="500"/>
                                        <p:tgtEl>
                                          <p:spTgt spid="290"/>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fill="hold" grpId="0" nodeType="clickEffect">
                                  <p:stCondLst>
                                    <p:cond delay="0"/>
                                  </p:stCondLst>
                                  <p:iterate>
                                    <p:tmAbs val="0"/>
                                  </p:iterate>
                                  <p:childTnLst>
                                    <p:set>
                                      <p:cBhvr>
                                        <p:cTn id="46" fill="hold"/>
                                        <p:tgtEl>
                                          <p:spTgt spid="296"/>
                                        </p:tgtEl>
                                        <p:attrNameLst>
                                          <p:attrName>style.visibility</p:attrName>
                                        </p:attrNameLst>
                                      </p:cBhvr>
                                      <p:to>
                                        <p:strVal val="visible"/>
                                      </p:to>
                                    </p:set>
                                    <p:animEffect transition="in" filter="dissolve">
                                      <p:cBhvr>
                                        <p:cTn id="47" dur="500"/>
                                        <p:tgtEl>
                                          <p:spTgt spid="296"/>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fill="hold" grpId="0" nodeType="clickEffect">
                                  <p:stCondLst>
                                    <p:cond delay="0"/>
                                  </p:stCondLst>
                                  <p:iterate>
                                    <p:tmAbs val="0"/>
                                  </p:iterate>
                                  <p:childTnLst>
                                    <p:set>
                                      <p:cBhvr>
                                        <p:cTn id="51" fill="hold"/>
                                        <p:tgtEl>
                                          <p:spTgt spid="269"/>
                                        </p:tgtEl>
                                        <p:attrNameLst>
                                          <p:attrName>style.visibility</p:attrName>
                                        </p:attrNameLst>
                                      </p:cBhvr>
                                      <p:to>
                                        <p:strVal val="visible"/>
                                      </p:to>
                                    </p:set>
                                    <p:animEffect transition="in" filter="dissolve">
                                      <p:cBhvr>
                                        <p:cTn id="52" dur="500"/>
                                        <p:tgtEl>
                                          <p:spTgt spid="269"/>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fill="hold" grpId="0" nodeType="clickEffect">
                                  <p:stCondLst>
                                    <p:cond delay="0"/>
                                  </p:stCondLst>
                                  <p:iterate>
                                    <p:tmAbs val="0"/>
                                  </p:iterate>
                                  <p:childTnLst>
                                    <p:set>
                                      <p:cBhvr>
                                        <p:cTn id="56" fill="hold"/>
                                        <p:tgtEl>
                                          <p:spTgt spid="281"/>
                                        </p:tgtEl>
                                        <p:attrNameLst>
                                          <p:attrName>style.visibility</p:attrName>
                                        </p:attrNameLst>
                                      </p:cBhvr>
                                      <p:to>
                                        <p:strVal val="visible"/>
                                      </p:to>
                                    </p:set>
                                    <p:animEffect transition="in" filter="dissolve">
                                      <p:cBhvr>
                                        <p:cTn id="57" dur="500"/>
                                        <p:tgtEl>
                                          <p:spTgt spid="281"/>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fill="hold" grpId="0" nodeType="clickEffect">
                                  <p:stCondLst>
                                    <p:cond delay="0"/>
                                  </p:stCondLst>
                                  <p:iterate>
                                    <p:tmAbs val="0"/>
                                  </p:iterate>
                                  <p:childTnLst>
                                    <p:set>
                                      <p:cBhvr>
                                        <p:cTn id="61" fill="hold"/>
                                        <p:tgtEl>
                                          <p:spTgt spid="278"/>
                                        </p:tgtEl>
                                        <p:attrNameLst>
                                          <p:attrName>style.visibility</p:attrName>
                                        </p:attrNameLst>
                                      </p:cBhvr>
                                      <p:to>
                                        <p:strVal val="visible"/>
                                      </p:to>
                                    </p:set>
                                    <p:animEffect transition="in" filter="dissolve">
                                      <p:cBhvr>
                                        <p:cTn id="62" dur="500"/>
                                        <p:tgtEl>
                                          <p:spTgt spid="278"/>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fill="hold" grpId="0" nodeType="clickEffect">
                                  <p:stCondLst>
                                    <p:cond delay="0"/>
                                  </p:stCondLst>
                                  <p:iterate>
                                    <p:tmAbs val="0"/>
                                  </p:iterate>
                                  <p:childTnLst>
                                    <p:set>
                                      <p:cBhvr>
                                        <p:cTn id="66" fill="hold"/>
                                        <p:tgtEl>
                                          <p:spTgt spid="299"/>
                                        </p:tgtEl>
                                        <p:attrNameLst>
                                          <p:attrName>style.visibility</p:attrName>
                                        </p:attrNameLst>
                                      </p:cBhvr>
                                      <p:to>
                                        <p:strVal val="visible"/>
                                      </p:to>
                                    </p:set>
                                    <p:animEffect transition="in" filter="dissolve">
                                      <p:cBhvr>
                                        <p:cTn id="67" dur="500"/>
                                        <p:tgtEl>
                                          <p:spTgt spid="299"/>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fill="hold" grpId="0" nodeType="clickEffect">
                                  <p:stCondLst>
                                    <p:cond delay="0"/>
                                  </p:stCondLst>
                                  <p:iterate>
                                    <p:tmAbs val="0"/>
                                  </p:iterate>
                                  <p:childTnLst>
                                    <p:set>
                                      <p:cBhvr>
                                        <p:cTn id="71" fill="hold"/>
                                        <p:tgtEl>
                                          <p:spTgt spid="266"/>
                                        </p:tgtEl>
                                        <p:attrNameLst>
                                          <p:attrName>style.visibility</p:attrName>
                                        </p:attrNameLst>
                                      </p:cBhvr>
                                      <p:to>
                                        <p:strVal val="visible"/>
                                      </p:to>
                                    </p:set>
                                    <p:animEffect transition="in" filter="dissolve">
                                      <p:cBhvr>
                                        <p:cTn id="72" dur="500"/>
                                        <p:tgtEl>
                                          <p:spTgt spid="266"/>
                                        </p:tgtEl>
                                      </p:cBhvr>
                                    </p:animEffect>
                                  </p:childTnLst>
                                </p:cTn>
                              </p:par>
                            </p:childTnLst>
                          </p:cTn>
                        </p:par>
                      </p:childTnLst>
                    </p:cTn>
                  </p:par>
                  <p:par>
                    <p:cTn id="73" fill="hold">
                      <p:stCondLst>
                        <p:cond delay="indefinite"/>
                      </p:stCondLst>
                      <p:childTnLst>
                        <p:par>
                          <p:cTn id="74" fill="hold">
                            <p:stCondLst>
                              <p:cond delay="0"/>
                            </p:stCondLst>
                            <p:childTnLst>
                              <p:par>
                                <p:cTn id="75" presetID="9" presetClass="entr" fill="hold" grpId="0" nodeType="clickEffect">
                                  <p:stCondLst>
                                    <p:cond delay="0"/>
                                  </p:stCondLst>
                                  <p:iterate>
                                    <p:tmAbs val="0"/>
                                  </p:iterate>
                                  <p:childTnLst>
                                    <p:set>
                                      <p:cBhvr>
                                        <p:cTn id="76" fill="hold"/>
                                        <p:tgtEl>
                                          <p:spTgt spid="302"/>
                                        </p:tgtEl>
                                        <p:attrNameLst>
                                          <p:attrName>style.visibility</p:attrName>
                                        </p:attrNameLst>
                                      </p:cBhvr>
                                      <p:to>
                                        <p:strVal val="visible"/>
                                      </p:to>
                                    </p:set>
                                    <p:animEffect transition="in" filter="dissolve">
                                      <p:cBhvr>
                                        <p:cTn id="77" dur="500"/>
                                        <p:tgtEl>
                                          <p:spTgt spid="302"/>
                                        </p:tgtEl>
                                      </p:cBhvr>
                                    </p:animEffect>
                                  </p:childTnLst>
                                </p:cTn>
                              </p:par>
                            </p:childTnLst>
                          </p:cTn>
                        </p:par>
                      </p:childTnLst>
                    </p:cTn>
                  </p:par>
                  <p:par>
                    <p:cTn id="78" fill="hold">
                      <p:stCondLst>
                        <p:cond delay="indefinite"/>
                      </p:stCondLst>
                      <p:childTnLst>
                        <p:par>
                          <p:cTn id="79" fill="hold">
                            <p:stCondLst>
                              <p:cond delay="0"/>
                            </p:stCondLst>
                            <p:childTnLst>
                              <p:par>
                                <p:cTn id="80" presetID="9" presetClass="entr" fill="hold" grpId="0" nodeType="clickEffect">
                                  <p:stCondLst>
                                    <p:cond delay="0"/>
                                  </p:stCondLst>
                                  <p:iterate>
                                    <p:tmAbs val="0"/>
                                  </p:iterate>
                                  <p:childTnLst>
                                    <p:set>
                                      <p:cBhvr>
                                        <p:cTn id="81" fill="hold"/>
                                        <p:tgtEl>
                                          <p:spTgt spid="305"/>
                                        </p:tgtEl>
                                        <p:attrNameLst>
                                          <p:attrName>style.visibility</p:attrName>
                                        </p:attrNameLst>
                                      </p:cBhvr>
                                      <p:to>
                                        <p:strVal val="visible"/>
                                      </p:to>
                                    </p:set>
                                    <p:animEffect transition="in" filter="dissolve">
                                      <p:cBhvr>
                                        <p:cTn id="82" dur="500"/>
                                        <p:tgtEl>
                                          <p:spTgt spid="305"/>
                                        </p:tgtEl>
                                      </p:cBhvr>
                                    </p:animEffect>
                                  </p:childTnLst>
                                </p:cTn>
                              </p:par>
                            </p:childTnLst>
                          </p:cTn>
                        </p:par>
                      </p:childTnLst>
                    </p:cTn>
                  </p:par>
                  <p:par>
                    <p:cTn id="83" fill="hold">
                      <p:stCondLst>
                        <p:cond delay="indefinite"/>
                      </p:stCondLst>
                      <p:childTnLst>
                        <p:par>
                          <p:cTn id="84" fill="hold">
                            <p:stCondLst>
                              <p:cond delay="0"/>
                            </p:stCondLst>
                            <p:childTnLst>
                              <p:par>
                                <p:cTn id="85" presetID="9" presetClass="entr" fill="hold" grpId="0" nodeType="clickEffect">
                                  <p:stCondLst>
                                    <p:cond delay="0"/>
                                  </p:stCondLst>
                                  <p:iterate>
                                    <p:tmAbs val="0"/>
                                  </p:iterate>
                                  <p:childTnLst>
                                    <p:set>
                                      <p:cBhvr>
                                        <p:cTn id="86" fill="hold"/>
                                        <p:tgtEl>
                                          <p:spTgt spid="309"/>
                                        </p:tgtEl>
                                        <p:attrNameLst>
                                          <p:attrName>style.visibility</p:attrName>
                                        </p:attrNameLst>
                                      </p:cBhvr>
                                      <p:to>
                                        <p:strVal val="visible"/>
                                      </p:to>
                                    </p:set>
                                    <p:animEffect transition="in" filter="dissolve">
                                      <p:cBhvr>
                                        <p:cTn id="87" dur="500"/>
                                        <p:tgtEl>
                                          <p:spTgt spid="309"/>
                                        </p:tgtEl>
                                      </p:cBhvr>
                                    </p:animEffect>
                                  </p:childTnLst>
                                </p:cTn>
                              </p:par>
                            </p:childTnLst>
                          </p:cTn>
                        </p:par>
                      </p:childTnLst>
                    </p:cTn>
                  </p:par>
                  <p:par>
                    <p:cTn id="88" fill="hold">
                      <p:stCondLst>
                        <p:cond delay="indefinite"/>
                      </p:stCondLst>
                      <p:childTnLst>
                        <p:par>
                          <p:cTn id="89" fill="hold">
                            <p:stCondLst>
                              <p:cond delay="0"/>
                            </p:stCondLst>
                            <p:childTnLst>
                              <p:par>
                                <p:cTn id="90" presetID="9" presetClass="entr" fill="hold" grpId="0" nodeType="clickEffect">
                                  <p:stCondLst>
                                    <p:cond delay="0"/>
                                  </p:stCondLst>
                                  <p:iterate>
                                    <p:tmAbs val="0"/>
                                  </p:iterate>
                                  <p:childTnLst>
                                    <p:set>
                                      <p:cBhvr>
                                        <p:cTn id="91" fill="hold"/>
                                        <p:tgtEl>
                                          <p:spTgt spid="312"/>
                                        </p:tgtEl>
                                        <p:attrNameLst>
                                          <p:attrName>style.visibility</p:attrName>
                                        </p:attrNameLst>
                                      </p:cBhvr>
                                      <p:to>
                                        <p:strVal val="visible"/>
                                      </p:to>
                                    </p:set>
                                    <p:animEffect transition="in" filter="dissolve">
                                      <p:cBhvr>
                                        <p:cTn id="92" dur="500"/>
                                        <p:tgtEl>
                                          <p:spTgt spid="312"/>
                                        </p:tgtEl>
                                      </p:cBhvr>
                                    </p:animEffect>
                                  </p:childTnLst>
                                </p:cTn>
                              </p:par>
                            </p:childTnLst>
                          </p:cTn>
                        </p:par>
                      </p:childTnLst>
                    </p:cTn>
                  </p:par>
                  <p:par>
                    <p:cTn id="93" fill="hold">
                      <p:stCondLst>
                        <p:cond delay="indefinite"/>
                      </p:stCondLst>
                      <p:childTnLst>
                        <p:par>
                          <p:cTn id="94" fill="hold">
                            <p:stCondLst>
                              <p:cond delay="0"/>
                            </p:stCondLst>
                            <p:childTnLst>
                              <p:par>
                                <p:cTn id="95" presetID="9" presetClass="entr" fill="hold" grpId="0" nodeType="clickEffect">
                                  <p:stCondLst>
                                    <p:cond delay="0"/>
                                  </p:stCondLst>
                                  <p:iterate>
                                    <p:tmAbs val="0"/>
                                  </p:iterate>
                                  <p:childTnLst>
                                    <p:set>
                                      <p:cBhvr>
                                        <p:cTn id="96" fill="hold"/>
                                        <p:tgtEl>
                                          <p:spTgt spid="317"/>
                                        </p:tgtEl>
                                        <p:attrNameLst>
                                          <p:attrName>style.visibility</p:attrName>
                                        </p:attrNameLst>
                                      </p:cBhvr>
                                      <p:to>
                                        <p:strVal val="visible"/>
                                      </p:to>
                                    </p:set>
                                    <p:animEffect transition="in" filter="dissolve">
                                      <p:cBhvr>
                                        <p:cTn id="97" dur="500"/>
                                        <p:tgtEl>
                                          <p:spTgt spid="317"/>
                                        </p:tgtEl>
                                      </p:cBhvr>
                                    </p:animEffect>
                                  </p:childTnLst>
                                </p:cTn>
                              </p:par>
                            </p:childTnLst>
                          </p:cTn>
                        </p:par>
                      </p:childTnLst>
                    </p:cTn>
                  </p:par>
                  <p:par>
                    <p:cTn id="98" fill="hold">
                      <p:stCondLst>
                        <p:cond delay="indefinite"/>
                      </p:stCondLst>
                      <p:childTnLst>
                        <p:par>
                          <p:cTn id="99" fill="hold">
                            <p:stCondLst>
                              <p:cond delay="0"/>
                            </p:stCondLst>
                            <p:childTnLst>
                              <p:par>
                                <p:cTn id="100" presetID="9" presetClass="entr" fill="hold" grpId="0" nodeType="clickEffect">
                                  <p:stCondLst>
                                    <p:cond delay="0"/>
                                  </p:stCondLst>
                                  <p:iterate>
                                    <p:tmAbs val="0"/>
                                  </p:iterate>
                                  <p:childTnLst>
                                    <p:set>
                                      <p:cBhvr>
                                        <p:cTn id="101" fill="hold"/>
                                        <p:tgtEl>
                                          <p:spTgt spid="321"/>
                                        </p:tgtEl>
                                        <p:attrNameLst>
                                          <p:attrName>style.visibility</p:attrName>
                                        </p:attrNameLst>
                                      </p:cBhvr>
                                      <p:to>
                                        <p:strVal val="visible"/>
                                      </p:to>
                                    </p:set>
                                    <p:animEffect transition="in" filter="dissolve">
                                      <p:cBhvr>
                                        <p:cTn id="102" dur="500"/>
                                        <p:tgtEl>
                                          <p:spTgt spid="321"/>
                                        </p:tgtEl>
                                      </p:cBhvr>
                                    </p:animEffect>
                                  </p:childTnLst>
                                </p:cTn>
                              </p:par>
                            </p:childTnLst>
                          </p:cTn>
                        </p:par>
                      </p:childTnLst>
                    </p:cTn>
                  </p:par>
                  <p:par>
                    <p:cTn id="103" fill="hold">
                      <p:stCondLst>
                        <p:cond delay="indefinite"/>
                      </p:stCondLst>
                      <p:childTnLst>
                        <p:par>
                          <p:cTn id="104" fill="hold">
                            <p:stCondLst>
                              <p:cond delay="0"/>
                            </p:stCondLst>
                            <p:childTnLst>
                              <p:par>
                                <p:cTn id="105" presetID="9" presetClass="entr" fill="hold" grpId="0" nodeType="clickEffect">
                                  <p:stCondLst>
                                    <p:cond delay="0"/>
                                  </p:stCondLst>
                                  <p:iterate>
                                    <p:tmAbs val="0"/>
                                  </p:iterate>
                                  <p:childTnLst>
                                    <p:set>
                                      <p:cBhvr>
                                        <p:cTn id="106" fill="hold"/>
                                        <p:tgtEl>
                                          <p:spTgt spid="320"/>
                                        </p:tgtEl>
                                        <p:attrNameLst>
                                          <p:attrName>style.visibility</p:attrName>
                                        </p:attrNameLst>
                                      </p:cBhvr>
                                      <p:to>
                                        <p:strVal val="visible"/>
                                      </p:to>
                                    </p:set>
                                    <p:animEffect transition="in" filter="dissolve">
                                      <p:cBhvr>
                                        <p:cTn id="107" dur="500"/>
                                        <p:tgtEl>
                                          <p:spTgt spid="320"/>
                                        </p:tgtEl>
                                      </p:cBhvr>
                                    </p:animEffect>
                                  </p:childTnLst>
                                </p:cTn>
                              </p:par>
                            </p:childTnLst>
                          </p:cTn>
                        </p:par>
                      </p:childTnLst>
                    </p:cTn>
                  </p:par>
                  <p:par>
                    <p:cTn id="108" fill="hold">
                      <p:stCondLst>
                        <p:cond delay="indefinite"/>
                      </p:stCondLst>
                      <p:childTnLst>
                        <p:par>
                          <p:cTn id="109" fill="hold">
                            <p:stCondLst>
                              <p:cond delay="0"/>
                            </p:stCondLst>
                            <p:childTnLst>
                              <p:par>
                                <p:cTn id="110" presetID="9" presetClass="entr" fill="hold" grpId="0" nodeType="clickEffect">
                                  <p:stCondLst>
                                    <p:cond delay="0"/>
                                  </p:stCondLst>
                                  <p:iterate>
                                    <p:tmAbs val="0"/>
                                  </p:iterate>
                                  <p:childTnLst>
                                    <p:set>
                                      <p:cBhvr>
                                        <p:cTn id="111" fill="hold"/>
                                        <p:tgtEl>
                                          <p:spTgt spid="315"/>
                                        </p:tgtEl>
                                        <p:attrNameLst>
                                          <p:attrName>style.visibility</p:attrName>
                                        </p:attrNameLst>
                                      </p:cBhvr>
                                      <p:to>
                                        <p:strVal val="visible"/>
                                      </p:to>
                                    </p:set>
                                    <p:animEffect transition="in" filter="dissolve">
                                      <p:cBhvr>
                                        <p:cTn id="112" dur="500"/>
                                        <p:tgtEl>
                                          <p:spTgt spid="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 grpId="0" animBg="1" advAuto="0"/>
      <p:bldP spid="266" grpId="0" animBg="1" advAuto="0"/>
      <p:bldP spid="269" grpId="0" animBg="1" advAuto="0"/>
      <p:bldP spid="272" grpId="0" animBg="1" advAuto="0"/>
      <p:bldP spid="275" grpId="0" animBg="1" advAuto="0"/>
      <p:bldP spid="278" grpId="0" animBg="1" advAuto="0"/>
      <p:bldP spid="281" grpId="0" animBg="1" advAuto="0"/>
      <p:bldP spid="284" grpId="0" animBg="1" advAuto="0"/>
      <p:bldP spid="287" grpId="0" animBg="1" advAuto="0"/>
      <p:bldP spid="290" grpId="0" animBg="1" advAuto="0"/>
      <p:bldP spid="293" grpId="0" animBg="1" advAuto="0"/>
      <p:bldP spid="296" grpId="0" animBg="1" advAuto="0"/>
      <p:bldP spid="299" grpId="0" animBg="1" advAuto="0"/>
      <p:bldP spid="302" grpId="0" animBg="1" advAuto="0"/>
      <p:bldP spid="305" grpId="0" animBg="1" advAuto="0"/>
      <p:bldP spid="306" grpId="0" animBg="1" advAuto="0"/>
      <p:bldP spid="309" grpId="0" animBg="1" advAuto="0"/>
      <p:bldP spid="312" grpId="0" animBg="1" advAuto="0"/>
      <p:bldP spid="315" grpId="0" animBg="1" advAuto="0"/>
      <p:bldP spid="317" grpId="0" animBg="1" advAuto="0"/>
      <p:bldP spid="320" grpId="0" animBg="1" advAuto="0"/>
      <p:bldP spid="321" grpId="0"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Career Pathway"/>
          <p:cNvSpPr txBox="1">
            <a:spLocks noGrp="1"/>
          </p:cNvSpPr>
          <p:nvPr>
            <p:ph type="title"/>
          </p:nvPr>
        </p:nvSpPr>
        <p:spPr>
          <a:prstGeom prst="rect">
            <a:avLst/>
          </a:prstGeom>
        </p:spPr>
        <p:txBody>
          <a:bodyPr/>
          <a:lstStyle/>
          <a:p>
            <a:r>
              <a:t>Career Pathway </a:t>
            </a:r>
          </a:p>
        </p:txBody>
      </p:sp>
      <p:sp>
        <p:nvSpPr>
          <p:cNvPr id="328" name="Here is how the course schedule  might look for a High School"/>
          <p:cNvSpPr txBox="1">
            <a:spLocks noGrp="1"/>
          </p:cNvSpPr>
          <p:nvPr>
            <p:ph type="body" idx="1"/>
          </p:nvPr>
        </p:nvSpPr>
        <p:spPr>
          <a:xfrm>
            <a:off x="952500" y="2603500"/>
            <a:ext cx="11099800" cy="4546601"/>
          </a:xfrm>
          <a:prstGeom prst="rect">
            <a:avLst/>
          </a:prstGeom>
        </p:spPr>
        <p:txBody>
          <a:bodyPr/>
          <a:lstStyle>
            <a:lvl1pPr marL="740832" indent="-740832">
              <a:defRPr sz="6000" i="1">
                <a:latin typeface="+mj-lt"/>
                <a:ea typeface="+mj-ea"/>
                <a:cs typeface="+mj-cs"/>
                <a:sym typeface="Helvetica"/>
              </a:defRPr>
            </a:lvl1pPr>
          </a:lstStyle>
          <a:p>
            <a:r>
              <a:rPr dirty="0"/>
              <a:t>Here is how the course schedule might look for a </a:t>
            </a:r>
            <a:br>
              <a:rPr lang="en-US" dirty="0"/>
            </a:br>
            <a:r>
              <a:rPr dirty="0"/>
              <a:t>High School </a:t>
            </a:r>
          </a:p>
        </p:txBody>
      </p:sp>
      <p:sp>
        <p:nvSpPr>
          <p:cNvPr id="329" name="Slide Number"/>
          <p:cNvSpPr txBox="1">
            <a:spLocks noGrp="1"/>
          </p:cNvSpPr>
          <p:nvPr>
            <p:ph type="sldNum" sz="quarter" idx="4294967295"/>
          </p:nvPr>
        </p:nvSpPr>
        <p:spPr>
          <a:xfrm>
            <a:off x="6311798" y="9251950"/>
            <a:ext cx="368504"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a:t>
            </a:fld>
            <a:endParaRP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1" name="Table"/>
          <p:cNvGraphicFramePr/>
          <p:nvPr/>
        </p:nvGraphicFramePr>
        <p:xfrm>
          <a:off x="1192106" y="2722878"/>
          <a:ext cx="8426864" cy="4538976"/>
        </p:xfrm>
        <a:graphic>
          <a:graphicData uri="http://schemas.openxmlformats.org/drawingml/2006/table">
            <a:tbl>
              <a:tblPr>
                <a:tableStyleId>{4C3C2611-4C71-4FC5-86AE-919BDF0F9419}</a:tableStyleId>
              </a:tblPr>
              <a:tblGrid>
                <a:gridCol w="1025438">
                  <a:extLst>
                    <a:ext uri="{9D8B030D-6E8A-4147-A177-3AD203B41FA5}">
                      <a16:colId xmlns:a16="http://schemas.microsoft.com/office/drawing/2014/main" val="20000"/>
                    </a:ext>
                  </a:extLst>
                </a:gridCol>
                <a:gridCol w="627941">
                  <a:extLst>
                    <a:ext uri="{9D8B030D-6E8A-4147-A177-3AD203B41FA5}">
                      <a16:colId xmlns:a16="http://schemas.microsoft.com/office/drawing/2014/main" val="20001"/>
                    </a:ext>
                  </a:extLst>
                </a:gridCol>
                <a:gridCol w="675967">
                  <a:extLst>
                    <a:ext uri="{9D8B030D-6E8A-4147-A177-3AD203B41FA5}">
                      <a16:colId xmlns:a16="http://schemas.microsoft.com/office/drawing/2014/main" val="20002"/>
                    </a:ext>
                  </a:extLst>
                </a:gridCol>
                <a:gridCol w="874076">
                  <a:extLst>
                    <a:ext uri="{9D8B030D-6E8A-4147-A177-3AD203B41FA5}">
                      <a16:colId xmlns:a16="http://schemas.microsoft.com/office/drawing/2014/main" val="20003"/>
                    </a:ext>
                  </a:extLst>
                </a:gridCol>
                <a:gridCol w="723993">
                  <a:extLst>
                    <a:ext uri="{9D8B030D-6E8A-4147-A177-3AD203B41FA5}">
                      <a16:colId xmlns:a16="http://schemas.microsoft.com/office/drawing/2014/main" val="20004"/>
                    </a:ext>
                  </a:extLst>
                </a:gridCol>
                <a:gridCol w="862670">
                  <a:extLst>
                    <a:ext uri="{9D8B030D-6E8A-4147-A177-3AD203B41FA5}">
                      <a16:colId xmlns:a16="http://schemas.microsoft.com/office/drawing/2014/main" val="20005"/>
                    </a:ext>
                  </a:extLst>
                </a:gridCol>
                <a:gridCol w="676568">
                  <a:extLst>
                    <a:ext uri="{9D8B030D-6E8A-4147-A177-3AD203B41FA5}">
                      <a16:colId xmlns:a16="http://schemas.microsoft.com/office/drawing/2014/main" val="20006"/>
                    </a:ext>
                  </a:extLst>
                </a:gridCol>
                <a:gridCol w="874076">
                  <a:extLst>
                    <a:ext uri="{9D8B030D-6E8A-4147-A177-3AD203B41FA5}">
                      <a16:colId xmlns:a16="http://schemas.microsoft.com/office/drawing/2014/main" val="20007"/>
                    </a:ext>
                  </a:extLst>
                </a:gridCol>
                <a:gridCol w="756565">
                  <a:extLst>
                    <a:ext uri="{9D8B030D-6E8A-4147-A177-3AD203B41FA5}">
                      <a16:colId xmlns:a16="http://schemas.microsoft.com/office/drawing/2014/main" val="20008"/>
                    </a:ext>
                  </a:extLst>
                </a:gridCol>
                <a:gridCol w="1329570">
                  <a:extLst>
                    <a:ext uri="{9D8B030D-6E8A-4147-A177-3AD203B41FA5}">
                      <a16:colId xmlns:a16="http://schemas.microsoft.com/office/drawing/2014/main" val="20009"/>
                    </a:ext>
                  </a:extLst>
                </a:gridCol>
              </a:tblGrid>
              <a:tr h="513012">
                <a:tc>
                  <a:txBody>
                    <a:bodyPr/>
                    <a:lstStyle/>
                    <a:p>
                      <a:pPr defTabSz="1300480">
                        <a:tabLst>
                          <a:tab pos="1295400" algn="l"/>
                        </a:tabLst>
                      </a:pPr>
                      <a:r>
                        <a:rPr sz="1100" b="1">
                          <a:uFill>
                            <a:solidFill>
                              <a:srgbClr val="000000"/>
                            </a:solidFill>
                          </a:uFill>
                          <a:latin typeface="Verdana"/>
                          <a:ea typeface="Verdana"/>
                          <a:cs typeface="Verdana"/>
                          <a:sym typeface="Verdana"/>
                        </a:rPr>
                        <a:t>Level</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EBEBEB"/>
                    </a:solidFill>
                  </a:tcPr>
                </a:tc>
                <a:tc gridSpan="8">
                  <a:txBody>
                    <a:bodyPr/>
                    <a:lstStyle/>
                    <a:p>
                      <a:pPr defTabSz="1300480">
                        <a:tabLst>
                          <a:tab pos="1295400" algn="l"/>
                        </a:tabLst>
                      </a:pPr>
                      <a:r>
                        <a:rPr sz="1100" b="1">
                          <a:uFill>
                            <a:solidFill>
                              <a:srgbClr val="000000"/>
                            </a:solidFill>
                          </a:uFill>
                          <a:latin typeface="Verdana"/>
                          <a:ea typeface="Verdana"/>
                          <a:cs typeface="Verdana"/>
                          <a:sym typeface="Verdana"/>
                        </a:rPr>
                        <a:t>Courses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EBEBE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defTabSz="1300480">
                        <a:tabLst>
                          <a:tab pos="1295400" algn="l"/>
                        </a:tabLst>
                      </a:pPr>
                      <a:r>
                        <a:rPr sz="1100" b="1">
                          <a:uFill>
                            <a:solidFill>
                              <a:srgbClr val="000000"/>
                            </a:solidFill>
                          </a:uFill>
                          <a:latin typeface="Verdana"/>
                          <a:ea typeface="Verdana"/>
                          <a:cs typeface="Verdana"/>
                          <a:sym typeface="Verdana"/>
                        </a:rPr>
                        <a:t>Certifications &amp; Degrees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DDCC1"/>
                    </a:solidFill>
                  </a:tcPr>
                </a:tc>
                <a:extLst>
                  <a:ext uri="{0D108BD9-81ED-4DB2-BD59-A6C34878D82A}">
                    <a16:rowId xmlns:a16="http://schemas.microsoft.com/office/drawing/2014/main" val="10000"/>
                  </a:ext>
                </a:extLst>
              </a:tr>
              <a:tr h="947285">
                <a:tc>
                  <a:txBody>
                    <a:bodyPr/>
                    <a:lstStyle/>
                    <a:p>
                      <a:pPr defTabSz="1300480">
                        <a:tabLst>
                          <a:tab pos="1295400" algn="l"/>
                        </a:tabLst>
                        <a:defRPr sz="900" b="1">
                          <a:uFill>
                            <a:solidFill>
                              <a:srgbClr val="000000"/>
                            </a:solidFill>
                          </a:uFill>
                          <a:latin typeface="Times New Roman"/>
                          <a:ea typeface="Times New Roman"/>
                          <a:cs typeface="Times New Roman"/>
                          <a:sym typeface="Times New Roman"/>
                        </a:defRPr>
                      </a:pPr>
                      <a:r>
                        <a:t> </a:t>
                      </a:r>
                      <a:endParaRPr>
                        <a:latin typeface="+mj-lt"/>
                        <a:ea typeface="+mj-ea"/>
                        <a:cs typeface="+mj-cs"/>
                        <a:sym typeface="Helvetica"/>
                      </a:endParaRPr>
                    </a:p>
                    <a:p>
                      <a:pPr defTabSz="1300480">
                        <a:tabLst>
                          <a:tab pos="1295400" algn="l"/>
                        </a:tabLst>
                        <a:defRPr sz="900" b="1">
                          <a:uFill>
                            <a:solidFill>
                              <a:srgbClr val="000000"/>
                            </a:solidFill>
                          </a:uFill>
                          <a:latin typeface="Times New Roman"/>
                          <a:ea typeface="Times New Roman"/>
                          <a:cs typeface="Times New Roman"/>
                          <a:sym typeface="Times New Roman"/>
                        </a:defRPr>
                      </a:pPr>
                      <a:r>
                        <a:t>9</a:t>
                      </a:r>
                      <a:endParaRPr>
                        <a:latin typeface="+mj-lt"/>
                        <a:ea typeface="+mj-ea"/>
                        <a:cs typeface="+mj-cs"/>
                        <a:sym typeface="Helvetica"/>
                      </a:endParaRPr>
                    </a:p>
                    <a:p>
                      <a:pPr algn="l" defTabSz="1300480">
                        <a:tabLst>
                          <a:tab pos="1295400" algn="l"/>
                        </a:tabLst>
                        <a:defRPr sz="900" b="1">
                          <a:uFill>
                            <a:solidFill>
                              <a:srgbClr val="000000"/>
                            </a:solidFill>
                          </a:uFill>
                          <a:latin typeface="Times New Roman"/>
                          <a:ea typeface="Times New Roman"/>
                          <a:cs typeface="Times New Roman"/>
                          <a:sym typeface="Times New Roman"/>
                        </a:defRPr>
                      </a:pPr>
                      <a:r>
                        <a:t> </a:t>
                      </a:r>
                      <a:endParaRPr>
                        <a:latin typeface="+mj-lt"/>
                        <a:ea typeface="+mj-ea"/>
                        <a:cs typeface="+mj-cs"/>
                        <a:sym typeface="Helvetica"/>
                      </a:endParaRPr>
                    </a:p>
                    <a:p>
                      <a:pPr defTabSz="1300480">
                        <a:tabLst>
                          <a:tab pos="1295400" algn="l"/>
                        </a:tabLst>
                        <a:defRPr sz="900" b="1">
                          <a:uFill>
                            <a:solidFill>
                              <a:srgbClr val="000000"/>
                            </a:solidFill>
                          </a:uFill>
                          <a:latin typeface="Times New Roman"/>
                          <a:ea typeface="Times New Roman"/>
                          <a:cs typeface="Times New Roman"/>
                          <a:sym typeface="Times New Roman"/>
                        </a:defRPr>
                      </a:pPr>
                      <a: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pPr>
                      <a:r>
                        <a:rPr sz="800">
                          <a:uFill>
                            <a:solidFill>
                              <a:srgbClr val="000000"/>
                            </a:solidFill>
                          </a:uFill>
                          <a:latin typeface="Times New Roman"/>
                          <a:ea typeface="Times New Roman"/>
                          <a:cs typeface="Times New Roman"/>
                          <a:sym typeface="Times New Roman"/>
                        </a:rPr>
                        <a:t>English 1</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800">
                          <a:uFill>
                            <a:solidFill>
                              <a:srgbClr val="000000"/>
                            </a:solidFill>
                          </a:uFill>
                          <a:latin typeface="Times New Roman"/>
                          <a:ea typeface="Times New Roman"/>
                          <a:cs typeface="Times New Roman"/>
                          <a:sym typeface="Times New Roman"/>
                        </a:defRPr>
                      </a:pPr>
                      <a:r>
                        <a:t>Algebra  I</a:t>
                      </a:r>
                      <a:endParaRPr>
                        <a:latin typeface="+mj-lt"/>
                        <a:ea typeface="+mj-ea"/>
                        <a:cs typeface="+mj-cs"/>
                        <a:sym typeface="Helvetica"/>
                      </a:endParaRPr>
                    </a:p>
                    <a:p>
                      <a:pPr defTabSz="1300480">
                        <a:tabLst>
                          <a:tab pos="1295400" algn="l"/>
                        </a:tabLst>
                        <a:defRPr sz="800">
                          <a:uFill>
                            <a:solidFill>
                              <a:srgbClr val="000000"/>
                            </a:solidFill>
                          </a:uFill>
                          <a:latin typeface="Times New Roman"/>
                          <a:ea typeface="Times New Roman"/>
                          <a:cs typeface="Times New Roman"/>
                          <a:sym typeface="Times New Roman"/>
                        </a:defRPr>
                      </a:pPr>
                      <a:r>
                        <a:t>or</a:t>
                      </a:r>
                      <a:endParaRPr>
                        <a:latin typeface="+mj-lt"/>
                        <a:ea typeface="+mj-ea"/>
                        <a:cs typeface="+mj-cs"/>
                        <a:sym typeface="Helvetica"/>
                      </a:endParaRPr>
                    </a:p>
                    <a:p>
                      <a:pPr defTabSz="1300480">
                        <a:tabLst>
                          <a:tab pos="1295400" algn="l"/>
                        </a:tabLst>
                        <a:defRPr sz="800">
                          <a:uFill>
                            <a:solidFill>
                              <a:srgbClr val="000000"/>
                            </a:solidFill>
                          </a:uFill>
                          <a:latin typeface="Times New Roman"/>
                          <a:ea typeface="Times New Roman"/>
                          <a:cs typeface="Times New Roman"/>
                          <a:sym typeface="Times New Roman"/>
                        </a:defRPr>
                      </a:pPr>
                      <a:r>
                        <a:t>Integrated Math I</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800">
                          <a:uFill>
                            <a:solidFill>
                              <a:srgbClr val="000000"/>
                            </a:solidFill>
                          </a:uFill>
                          <a:latin typeface="Times New Roman"/>
                          <a:ea typeface="Times New Roman"/>
                          <a:cs typeface="Times New Roman"/>
                          <a:sym typeface="Times New Roman"/>
                        </a:defRPr>
                      </a:pPr>
                      <a:r>
                        <a:t>Environmental</a:t>
                      </a:r>
                      <a:endParaRPr>
                        <a:latin typeface="+mj-lt"/>
                        <a:ea typeface="+mj-ea"/>
                        <a:cs typeface="+mj-cs"/>
                        <a:sym typeface="Helvetica"/>
                      </a:endParaRPr>
                    </a:p>
                    <a:p>
                      <a:pPr defTabSz="1300480">
                        <a:tabLst>
                          <a:tab pos="1295400" algn="l"/>
                        </a:tabLst>
                        <a:defRPr sz="800">
                          <a:uFill>
                            <a:solidFill>
                              <a:srgbClr val="000000"/>
                            </a:solidFill>
                          </a:uFill>
                          <a:latin typeface="Times New Roman"/>
                          <a:ea typeface="Times New Roman"/>
                          <a:cs typeface="Times New Roman"/>
                          <a:sym typeface="Times New Roman"/>
                        </a:defRPr>
                      </a:pPr>
                      <a:r>
                        <a:t>Earth Science</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pPr>
                      <a:r>
                        <a:rPr sz="800">
                          <a:uFill>
                            <a:solidFill>
                              <a:srgbClr val="000000"/>
                            </a:solidFill>
                          </a:uFill>
                          <a:latin typeface="Times New Roman"/>
                          <a:ea typeface="Times New Roman"/>
                          <a:cs typeface="Times New Roman"/>
                          <a:sym typeface="Times New Roman"/>
                        </a:rPr>
                        <a:t>World History</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pPr>
                      <a:r>
                        <a:rPr sz="800">
                          <a:uFill>
                            <a:solidFill>
                              <a:srgbClr val="000000"/>
                            </a:solidFill>
                          </a:uFill>
                          <a:latin typeface="Times New Roman"/>
                          <a:ea typeface="Times New Roman"/>
                          <a:cs typeface="Times New Roman"/>
                          <a:sym typeface="Times New Roman"/>
                        </a:rPr>
                        <a:t>Health/PE</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800">
                          <a:uFill>
                            <a:solidFill>
                              <a:srgbClr val="000000"/>
                            </a:solidFill>
                          </a:uFill>
                          <a:latin typeface="Times New Roman"/>
                          <a:ea typeface="Times New Roman"/>
                          <a:cs typeface="Times New Roman"/>
                          <a:sym typeface="Times New Roman"/>
                        </a:defRPr>
                      </a:pPr>
                      <a:r>
                        <a:t>MSITA</a:t>
                      </a:r>
                      <a:endParaRPr>
                        <a:latin typeface="+mj-lt"/>
                        <a:ea typeface="+mj-ea"/>
                        <a:cs typeface="+mj-cs"/>
                        <a:sym typeface="Helvetica"/>
                      </a:endParaRPr>
                    </a:p>
                    <a:p>
                      <a:pPr defTabSz="1300480">
                        <a:tabLst>
                          <a:tab pos="1295400" algn="l"/>
                        </a:tabLst>
                        <a:defRPr sz="800">
                          <a:uFill>
                            <a:solidFill>
                              <a:srgbClr val="000000"/>
                            </a:solidFill>
                          </a:uFill>
                          <a:latin typeface="Times New Roman"/>
                          <a:ea typeface="Times New Roman"/>
                          <a:cs typeface="Times New Roman"/>
                          <a:sym typeface="Times New Roman"/>
                        </a:defRPr>
                      </a:pPr>
                      <a:r>
                        <a:t>Word, PPT</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2600"/>
                    </a:solidFill>
                  </a:tcPr>
                </a:tc>
                <a:tc>
                  <a:txBody>
                    <a:bodyPr/>
                    <a:lstStyle/>
                    <a:p>
                      <a:pPr defTabSz="1300480">
                        <a:tabLst>
                          <a:tab pos="1295400" algn="l"/>
                        </a:tabLst>
                        <a:defRPr sz="800">
                          <a:uFill>
                            <a:solidFill>
                              <a:srgbClr val="000000"/>
                            </a:solidFill>
                          </a:uFill>
                          <a:latin typeface="Times New Roman"/>
                          <a:ea typeface="Times New Roman"/>
                          <a:cs typeface="Times New Roman"/>
                          <a:sym typeface="Times New Roman"/>
                        </a:defRPr>
                      </a:pPr>
                      <a:r>
                        <a:t>Small</a:t>
                      </a:r>
                      <a:endParaRPr>
                        <a:latin typeface="+mj-lt"/>
                        <a:ea typeface="+mj-ea"/>
                        <a:cs typeface="+mj-cs"/>
                        <a:sym typeface="Helvetica"/>
                      </a:endParaRPr>
                    </a:p>
                    <a:p>
                      <a:pPr defTabSz="1300480">
                        <a:tabLst>
                          <a:tab pos="1295400" algn="l"/>
                        </a:tabLst>
                        <a:defRPr sz="800">
                          <a:uFill>
                            <a:solidFill>
                              <a:srgbClr val="000000"/>
                            </a:solidFill>
                          </a:uFill>
                          <a:latin typeface="Times New Roman"/>
                          <a:ea typeface="Times New Roman"/>
                          <a:cs typeface="Times New Roman"/>
                          <a:sym typeface="Times New Roman"/>
                        </a:defRPr>
                      </a:pPr>
                      <a:r>
                        <a:t> Business Entrepreneurship</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800">
                          <a:uFill>
                            <a:solidFill>
                              <a:srgbClr val="000000"/>
                            </a:solidFill>
                          </a:uFill>
                          <a:latin typeface="Times New Roman"/>
                          <a:ea typeface="Times New Roman"/>
                          <a:cs typeface="Times New Roman"/>
                          <a:sym typeface="Times New Roman"/>
                        </a:defRPr>
                      </a:pPr>
                      <a:r>
                        <a:t> </a:t>
                      </a:r>
                      <a:endParaRPr>
                        <a:latin typeface="+mj-lt"/>
                        <a:ea typeface="+mj-ea"/>
                        <a:cs typeface="+mj-cs"/>
                        <a:sym typeface="Helvetica"/>
                      </a:endParaRPr>
                    </a:p>
                    <a:p>
                      <a:pPr defTabSz="1300480">
                        <a:tabLst>
                          <a:tab pos="1295400" algn="l"/>
                        </a:tabLst>
                        <a:defRPr sz="800">
                          <a:uFill>
                            <a:solidFill>
                              <a:srgbClr val="000000"/>
                            </a:solidFill>
                          </a:uFill>
                          <a:latin typeface="Times New Roman"/>
                          <a:ea typeface="Times New Roman"/>
                          <a:cs typeface="Times New Roman"/>
                          <a:sym typeface="Times New Roman"/>
                        </a:defRPr>
                      </a:pPr>
                      <a:r>
                        <a:t>Freshman</a:t>
                      </a:r>
                      <a:endParaRPr>
                        <a:latin typeface="+mj-lt"/>
                        <a:ea typeface="+mj-ea"/>
                        <a:cs typeface="+mj-cs"/>
                        <a:sym typeface="Helvetica"/>
                      </a:endParaRPr>
                    </a:p>
                    <a:p>
                      <a:pPr defTabSz="1300480">
                        <a:tabLst>
                          <a:tab pos="1295400" algn="l"/>
                        </a:tabLst>
                        <a:defRPr sz="800">
                          <a:uFill>
                            <a:solidFill>
                              <a:srgbClr val="000000"/>
                            </a:solidFill>
                          </a:uFill>
                          <a:latin typeface="Times New Roman"/>
                          <a:ea typeface="Times New Roman"/>
                          <a:cs typeface="Times New Roman"/>
                          <a:sym typeface="Times New Roman"/>
                        </a:defRPr>
                      </a:pPr>
                      <a:r>
                        <a:t>Career Management</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800">
                          <a:uFill>
                            <a:solidFill>
                              <a:srgbClr val="000000"/>
                            </a:solidFill>
                          </a:uFill>
                          <a:latin typeface="Times New Roman"/>
                          <a:ea typeface="Times New Roman"/>
                          <a:cs typeface="Times New Roman"/>
                          <a:sym typeface="Times New Roman"/>
                        </a:defRPr>
                      </a:pPr>
                      <a:r>
                        <a:t> </a:t>
                      </a:r>
                      <a:endParaRPr>
                        <a:latin typeface="+mj-lt"/>
                        <a:ea typeface="+mj-ea"/>
                        <a:cs typeface="+mj-cs"/>
                        <a:sym typeface="Helvetica"/>
                      </a:endParaRPr>
                    </a:p>
                    <a:p>
                      <a:pPr defTabSz="1300480">
                        <a:tabLst>
                          <a:tab pos="1295400" algn="l"/>
                        </a:tabLst>
                        <a:defRPr sz="800">
                          <a:uFill>
                            <a:solidFill>
                              <a:srgbClr val="000000"/>
                            </a:solidFill>
                          </a:uFill>
                          <a:latin typeface="Times New Roman"/>
                          <a:ea typeface="Times New Roman"/>
                          <a:cs typeface="Times New Roman"/>
                          <a:sym typeface="Times New Roman"/>
                        </a:defRPr>
                      </a:pPr>
                      <a:r>
                        <a:t> </a:t>
                      </a:r>
                      <a:endParaRPr>
                        <a:latin typeface="+mj-lt"/>
                        <a:ea typeface="+mj-ea"/>
                        <a:cs typeface="+mj-cs"/>
                        <a:sym typeface="Helvetica"/>
                      </a:endParaRPr>
                    </a:p>
                    <a:p>
                      <a:pPr defTabSz="1300480">
                        <a:tabLst>
                          <a:tab pos="1295400" algn="l"/>
                        </a:tabLst>
                        <a:defRPr sz="800">
                          <a:uFill>
                            <a:solidFill>
                              <a:srgbClr val="000000"/>
                            </a:solidFill>
                          </a:uFill>
                          <a:latin typeface="Times New Roman"/>
                          <a:ea typeface="Times New Roman"/>
                          <a:cs typeface="Times New Roman"/>
                          <a:sym typeface="Times New Roman"/>
                        </a:defRPr>
                      </a:pPr>
                      <a:r>
                        <a:t>MSITA Certifications (2)</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DDCC1"/>
                    </a:solidFill>
                  </a:tcPr>
                </a:tc>
                <a:extLst>
                  <a:ext uri="{0D108BD9-81ED-4DB2-BD59-A6C34878D82A}">
                    <a16:rowId xmlns:a16="http://schemas.microsoft.com/office/drawing/2014/main" val="10001"/>
                  </a:ext>
                </a:extLst>
              </a:tr>
              <a:tr h="852556">
                <a:tc>
                  <a:txBody>
                    <a:bodyPr/>
                    <a:lstStyle/>
                    <a:p>
                      <a:pPr defTabSz="1300480">
                        <a:tabLst>
                          <a:tab pos="1295400" algn="l"/>
                        </a:tabLst>
                        <a:defRPr sz="900" b="1">
                          <a:uFill>
                            <a:solidFill>
                              <a:srgbClr val="000000"/>
                            </a:solidFill>
                          </a:uFill>
                          <a:latin typeface="Times New Roman"/>
                          <a:ea typeface="Times New Roman"/>
                          <a:cs typeface="Times New Roman"/>
                          <a:sym typeface="Times New Roman"/>
                        </a:defRPr>
                      </a:pPr>
                      <a:r>
                        <a:t>10</a:t>
                      </a:r>
                      <a:endParaRPr>
                        <a:latin typeface="+mj-lt"/>
                        <a:ea typeface="+mj-ea"/>
                        <a:cs typeface="+mj-cs"/>
                        <a:sym typeface="Helvetica"/>
                      </a:endParaRPr>
                    </a:p>
                    <a:p>
                      <a:pPr defTabSz="1300480">
                        <a:tabLst>
                          <a:tab pos="1295400" algn="l"/>
                        </a:tabLst>
                        <a:defRPr sz="900" b="1">
                          <a:uFill>
                            <a:solidFill>
                              <a:srgbClr val="000000"/>
                            </a:solidFill>
                          </a:uFill>
                          <a:latin typeface="Times New Roman"/>
                          <a:ea typeface="Times New Roman"/>
                          <a:cs typeface="Times New Roman"/>
                          <a:sym typeface="Times New Roman"/>
                        </a:defRPr>
                      </a:pPr>
                      <a: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pPr>
                      <a:r>
                        <a:rPr sz="800">
                          <a:uFill>
                            <a:solidFill>
                              <a:srgbClr val="000000"/>
                            </a:solidFill>
                          </a:uFill>
                          <a:latin typeface="Times New Roman"/>
                          <a:ea typeface="Times New Roman"/>
                          <a:cs typeface="Times New Roman"/>
                          <a:sym typeface="Times New Roman"/>
                        </a:rPr>
                        <a:t>English 11</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800">
                          <a:uFill>
                            <a:solidFill>
                              <a:srgbClr val="000000"/>
                            </a:solidFill>
                          </a:uFill>
                          <a:latin typeface="Times New Roman"/>
                          <a:ea typeface="Times New Roman"/>
                          <a:cs typeface="Times New Roman"/>
                          <a:sym typeface="Times New Roman"/>
                        </a:defRPr>
                      </a:pPr>
                      <a:r>
                        <a:t>Geometry or</a:t>
                      </a:r>
                      <a:endParaRPr>
                        <a:latin typeface="+mj-lt"/>
                        <a:ea typeface="+mj-ea"/>
                        <a:cs typeface="+mj-cs"/>
                        <a:sym typeface="Helvetica"/>
                      </a:endParaRPr>
                    </a:p>
                    <a:p>
                      <a:pPr defTabSz="1300480">
                        <a:tabLst>
                          <a:tab pos="1295400" algn="l"/>
                        </a:tabLst>
                        <a:defRPr sz="800">
                          <a:uFill>
                            <a:solidFill>
                              <a:srgbClr val="000000"/>
                            </a:solidFill>
                          </a:uFill>
                          <a:latin typeface="Times New Roman"/>
                          <a:ea typeface="Times New Roman"/>
                          <a:cs typeface="Times New Roman"/>
                          <a:sym typeface="Times New Roman"/>
                        </a:defRPr>
                      </a:pPr>
                      <a:r>
                        <a:t>Integrated Math II</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pPr>
                      <a:r>
                        <a:rPr sz="800">
                          <a:uFill>
                            <a:solidFill>
                              <a:srgbClr val="000000"/>
                            </a:solidFill>
                          </a:uFill>
                          <a:latin typeface="Times New Roman"/>
                          <a:ea typeface="Times New Roman"/>
                          <a:cs typeface="Times New Roman"/>
                          <a:sym typeface="Times New Roman"/>
                        </a:rPr>
                        <a:t>Physical Science</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pPr>
                      <a:r>
                        <a:rPr sz="800">
                          <a:uFill>
                            <a:solidFill>
                              <a:srgbClr val="000000"/>
                            </a:solidFill>
                          </a:uFill>
                          <a:latin typeface="Times New Roman"/>
                          <a:ea typeface="Times New Roman"/>
                          <a:cs typeface="Times New Roman"/>
                          <a:sym typeface="Times New Roman"/>
                        </a:rPr>
                        <a:t>Civics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800">
                          <a:uFill>
                            <a:solidFill>
                              <a:srgbClr val="000000"/>
                            </a:solidFill>
                          </a:uFill>
                          <a:latin typeface="Times New Roman"/>
                          <a:ea typeface="Times New Roman"/>
                          <a:cs typeface="Times New Roman"/>
                          <a:sym typeface="Times New Roman"/>
                        </a:defRPr>
                      </a:pPr>
                      <a:r>
                        <a:t>Principles of Business </a:t>
                      </a:r>
                      <a:endParaRPr>
                        <a:latin typeface="+mj-lt"/>
                        <a:ea typeface="+mj-ea"/>
                        <a:cs typeface="+mj-cs"/>
                        <a:sym typeface="Helvetica"/>
                      </a:endParaRPr>
                    </a:p>
                    <a:p>
                      <a:pPr defTabSz="1300480">
                        <a:tabLst>
                          <a:tab pos="1295400" algn="l"/>
                        </a:tabLst>
                        <a:defRPr sz="800">
                          <a:uFill>
                            <a:solidFill>
                              <a:srgbClr val="000000"/>
                            </a:solidFill>
                          </a:uFill>
                          <a:latin typeface="Times New Roman"/>
                          <a:ea typeface="Times New Roman"/>
                          <a:cs typeface="Times New Roman"/>
                          <a:sym typeface="Times New Roman"/>
                        </a:defRPr>
                      </a:pPr>
                      <a:r>
                        <a:t>&amp; </a:t>
                      </a:r>
                      <a:endParaRPr>
                        <a:latin typeface="+mj-lt"/>
                        <a:ea typeface="+mj-ea"/>
                        <a:cs typeface="+mj-cs"/>
                        <a:sym typeface="Helvetica"/>
                      </a:endParaRPr>
                    </a:p>
                    <a:p>
                      <a:pPr defTabSz="1300480">
                        <a:tabLst>
                          <a:tab pos="1295400" algn="l"/>
                        </a:tabLst>
                        <a:defRPr sz="800">
                          <a:uFill>
                            <a:solidFill>
                              <a:srgbClr val="000000"/>
                            </a:solidFill>
                          </a:uFill>
                          <a:latin typeface="Times New Roman"/>
                          <a:ea typeface="Times New Roman"/>
                          <a:cs typeface="Times New Roman"/>
                          <a:sym typeface="Times New Roman"/>
                        </a:defRPr>
                      </a:pPr>
                      <a:r>
                        <a:t>Finance</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800">
                          <a:uFill>
                            <a:solidFill>
                              <a:srgbClr val="000000"/>
                            </a:solidFill>
                          </a:uFill>
                          <a:latin typeface="Times New Roman"/>
                          <a:ea typeface="Times New Roman"/>
                          <a:cs typeface="Times New Roman"/>
                          <a:sym typeface="Times New Roman"/>
                        </a:defRPr>
                      </a:pPr>
                      <a:r>
                        <a:t>MSITA</a:t>
                      </a:r>
                      <a:endParaRPr>
                        <a:latin typeface="+mj-lt"/>
                        <a:ea typeface="+mj-ea"/>
                        <a:cs typeface="+mj-cs"/>
                        <a:sym typeface="Helvetica"/>
                      </a:endParaRPr>
                    </a:p>
                    <a:p>
                      <a:pPr defTabSz="1300480">
                        <a:tabLst>
                          <a:tab pos="1295400" algn="l"/>
                        </a:tabLst>
                        <a:defRPr sz="800">
                          <a:uFill>
                            <a:solidFill>
                              <a:srgbClr val="000000"/>
                            </a:solidFill>
                          </a:uFill>
                          <a:latin typeface="Times New Roman"/>
                          <a:ea typeface="Times New Roman"/>
                          <a:cs typeface="Times New Roman"/>
                          <a:sym typeface="Times New Roman"/>
                        </a:defRPr>
                      </a:pPr>
                      <a:r>
                        <a:t>Excel, Access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2600"/>
                    </a:solidFill>
                  </a:tcPr>
                </a:tc>
                <a:tc>
                  <a:txBody>
                    <a:bodyPr/>
                    <a:lstStyle/>
                    <a:p>
                      <a:pPr defTabSz="1300480">
                        <a:tabLst>
                          <a:tab pos="1295400" algn="l"/>
                        </a:tabLst>
                      </a:pPr>
                      <a:r>
                        <a:rPr sz="800">
                          <a:uFill>
                            <a:solidFill>
                              <a:srgbClr val="000000"/>
                            </a:solidFill>
                          </a:uFill>
                          <a:latin typeface="Times New Roman"/>
                          <a:ea typeface="Times New Roman"/>
                          <a:cs typeface="Times New Roman"/>
                          <a:sym typeface="Times New Roman"/>
                        </a:rPr>
                        <a:t>Business Law</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800" i="1">
                          <a:uFill>
                            <a:solidFill>
                              <a:srgbClr val="000000"/>
                            </a:solidFill>
                          </a:uFill>
                          <a:latin typeface="Times New Roman"/>
                          <a:ea typeface="Times New Roman"/>
                          <a:cs typeface="Times New Roman"/>
                          <a:sym typeface="Times New Roman"/>
                        </a:defRPr>
                      </a:pPr>
                      <a:r>
                        <a:t> </a:t>
                      </a:r>
                      <a:endParaRPr>
                        <a:latin typeface="+mj-lt"/>
                        <a:ea typeface="+mj-ea"/>
                        <a:cs typeface="+mj-cs"/>
                        <a:sym typeface="Helvetica"/>
                      </a:endParaRPr>
                    </a:p>
                    <a:p>
                      <a:pPr defTabSz="1300480">
                        <a:tabLst>
                          <a:tab pos="1295400" algn="l"/>
                        </a:tabLst>
                        <a:defRPr sz="800">
                          <a:uFill>
                            <a:solidFill>
                              <a:srgbClr val="000000"/>
                            </a:solidFill>
                          </a:uFill>
                          <a:latin typeface="Times New Roman"/>
                          <a:ea typeface="Times New Roman"/>
                          <a:cs typeface="Times New Roman"/>
                          <a:sym typeface="Times New Roman"/>
                        </a:defRPr>
                      </a:pPr>
                      <a:r>
                        <a:t>MSITA</a:t>
                      </a:r>
                      <a:endParaRPr>
                        <a:latin typeface="+mj-lt"/>
                        <a:ea typeface="+mj-ea"/>
                        <a:cs typeface="+mj-cs"/>
                        <a:sym typeface="Helvetica"/>
                      </a:endParaRPr>
                    </a:p>
                    <a:p>
                      <a:pPr defTabSz="1300480">
                        <a:tabLst>
                          <a:tab pos="1295400" algn="l"/>
                        </a:tabLst>
                        <a:defRPr sz="800">
                          <a:uFill>
                            <a:solidFill>
                              <a:srgbClr val="000000"/>
                            </a:solidFill>
                          </a:uFill>
                          <a:latin typeface="Times New Roman"/>
                          <a:ea typeface="Times New Roman"/>
                          <a:cs typeface="Times New Roman"/>
                          <a:sym typeface="Times New Roman"/>
                        </a:defRPr>
                      </a:pPr>
                      <a:r>
                        <a:t>Website or Database</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2600"/>
                    </a:solidFill>
                  </a:tcPr>
                </a:tc>
                <a:tc>
                  <a:txBody>
                    <a:bodyPr/>
                    <a:lstStyle/>
                    <a:p>
                      <a:pPr defTabSz="1300480">
                        <a:tabLst>
                          <a:tab pos="1295400" algn="l"/>
                        </a:tabLst>
                        <a:defRPr sz="800">
                          <a:uFill>
                            <a:solidFill>
                              <a:srgbClr val="000000"/>
                            </a:solidFill>
                          </a:uFill>
                          <a:latin typeface="Times New Roman"/>
                          <a:ea typeface="Times New Roman"/>
                          <a:cs typeface="Times New Roman"/>
                          <a:sym typeface="Times New Roman"/>
                        </a:defRPr>
                      </a:pPr>
                      <a:r>
                        <a:t> </a:t>
                      </a:r>
                      <a:endParaRPr>
                        <a:latin typeface="+mj-lt"/>
                        <a:ea typeface="+mj-ea"/>
                        <a:cs typeface="+mj-cs"/>
                        <a:sym typeface="Helvetica"/>
                      </a:endParaRPr>
                    </a:p>
                    <a:p>
                      <a:pPr defTabSz="1300480">
                        <a:tabLst>
                          <a:tab pos="1295400" algn="l"/>
                        </a:tabLst>
                        <a:defRPr sz="800">
                          <a:uFill>
                            <a:solidFill>
                              <a:srgbClr val="000000"/>
                            </a:solidFill>
                          </a:uFill>
                          <a:latin typeface="Times New Roman"/>
                          <a:ea typeface="Times New Roman"/>
                          <a:cs typeface="Times New Roman"/>
                          <a:sym typeface="Times New Roman"/>
                        </a:defRPr>
                      </a:pPr>
                      <a:r>
                        <a:t>MSITA Certifications (2)</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DDCC1"/>
                    </a:solidFill>
                  </a:tcPr>
                </a:tc>
                <a:extLst>
                  <a:ext uri="{0D108BD9-81ED-4DB2-BD59-A6C34878D82A}">
                    <a16:rowId xmlns:a16="http://schemas.microsoft.com/office/drawing/2014/main" val="10002"/>
                  </a:ext>
                </a:extLst>
              </a:tr>
              <a:tr h="1160426">
                <a:tc>
                  <a:txBody>
                    <a:bodyPr/>
                    <a:lstStyle/>
                    <a:p>
                      <a:pPr defTabSz="1300480">
                        <a:tabLst>
                          <a:tab pos="1295400" algn="l"/>
                        </a:tabLst>
                        <a:defRPr sz="900" b="1">
                          <a:uFill>
                            <a:solidFill>
                              <a:srgbClr val="000000"/>
                            </a:solidFill>
                          </a:uFill>
                          <a:latin typeface="Times New Roman"/>
                          <a:ea typeface="Times New Roman"/>
                          <a:cs typeface="Times New Roman"/>
                          <a:sym typeface="Times New Roman"/>
                        </a:defRPr>
                      </a:pPr>
                      <a:r>
                        <a:t>11</a:t>
                      </a:r>
                      <a:endParaRPr>
                        <a:latin typeface="+mj-lt"/>
                        <a:ea typeface="+mj-ea"/>
                        <a:cs typeface="+mj-cs"/>
                        <a:sym typeface="Helvetica"/>
                      </a:endParaRPr>
                    </a:p>
                    <a:p>
                      <a:pPr defTabSz="1300480">
                        <a:tabLst>
                          <a:tab pos="1295400" algn="l"/>
                        </a:tabLst>
                        <a:defRPr sz="900" b="1">
                          <a:uFill>
                            <a:solidFill>
                              <a:srgbClr val="000000"/>
                            </a:solidFill>
                          </a:uFill>
                          <a:latin typeface="Times New Roman"/>
                          <a:ea typeface="Times New Roman"/>
                          <a:cs typeface="Times New Roman"/>
                          <a:sym typeface="Times New Roman"/>
                        </a:defRPr>
                      </a:pPr>
                      <a:r>
                        <a:t> </a:t>
                      </a:r>
                      <a:endParaRPr>
                        <a:latin typeface="+mj-lt"/>
                        <a:ea typeface="+mj-ea"/>
                        <a:cs typeface="+mj-cs"/>
                        <a:sym typeface="Helvetica"/>
                      </a:endParaRPr>
                    </a:p>
                    <a:p>
                      <a:pPr defTabSz="1300480">
                        <a:tabLst>
                          <a:tab pos="1295400" algn="l"/>
                        </a:tabLst>
                        <a:defRPr sz="900" b="1">
                          <a:uFill>
                            <a:solidFill>
                              <a:srgbClr val="000000"/>
                            </a:solidFill>
                          </a:uFill>
                          <a:latin typeface="Times New Roman"/>
                          <a:ea typeface="Times New Roman"/>
                          <a:cs typeface="Times New Roman"/>
                          <a:sym typeface="Times New Roman"/>
                        </a:defRPr>
                      </a:pPr>
                      <a: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pPr>
                      <a:r>
                        <a:rPr sz="800">
                          <a:uFill>
                            <a:solidFill>
                              <a:srgbClr val="000000"/>
                            </a:solidFill>
                          </a:uFill>
                          <a:latin typeface="Times New Roman"/>
                          <a:ea typeface="Times New Roman"/>
                          <a:cs typeface="Times New Roman"/>
                          <a:sym typeface="Times New Roman"/>
                        </a:rPr>
                        <a:t>English 111</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800">
                          <a:uFill>
                            <a:solidFill>
                              <a:srgbClr val="000000"/>
                            </a:solidFill>
                          </a:uFill>
                          <a:latin typeface="Times New Roman"/>
                          <a:ea typeface="Times New Roman"/>
                          <a:cs typeface="Times New Roman"/>
                          <a:sym typeface="Times New Roman"/>
                        </a:defRPr>
                      </a:pPr>
                      <a:r>
                        <a:t>Algebra II or</a:t>
                      </a:r>
                      <a:endParaRPr>
                        <a:latin typeface="+mj-lt"/>
                        <a:ea typeface="+mj-ea"/>
                        <a:cs typeface="+mj-cs"/>
                        <a:sym typeface="Helvetica"/>
                      </a:endParaRPr>
                    </a:p>
                    <a:p>
                      <a:pPr defTabSz="1300480">
                        <a:tabLst>
                          <a:tab pos="1295400" algn="l"/>
                        </a:tabLst>
                        <a:defRPr sz="800">
                          <a:uFill>
                            <a:solidFill>
                              <a:srgbClr val="000000"/>
                            </a:solidFill>
                          </a:uFill>
                          <a:latin typeface="Times New Roman"/>
                          <a:ea typeface="Times New Roman"/>
                          <a:cs typeface="Times New Roman"/>
                          <a:sym typeface="Times New Roman"/>
                        </a:defRPr>
                      </a:pPr>
                      <a:r>
                        <a:t>Integrated</a:t>
                      </a:r>
                      <a:endParaRPr>
                        <a:latin typeface="+mj-lt"/>
                        <a:ea typeface="+mj-ea"/>
                        <a:cs typeface="+mj-cs"/>
                        <a:sym typeface="Helvetica"/>
                      </a:endParaRPr>
                    </a:p>
                    <a:p>
                      <a:pPr defTabSz="1300480">
                        <a:tabLst>
                          <a:tab pos="1295400" algn="l"/>
                        </a:tabLst>
                        <a:defRPr sz="800">
                          <a:uFill>
                            <a:solidFill>
                              <a:srgbClr val="000000"/>
                            </a:solidFill>
                          </a:uFill>
                          <a:latin typeface="Times New Roman"/>
                          <a:ea typeface="Times New Roman"/>
                          <a:cs typeface="Times New Roman"/>
                          <a:sym typeface="Times New Roman"/>
                        </a:defRPr>
                      </a:pPr>
                      <a:r>
                        <a:t>Math III</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pPr>
                      <a:r>
                        <a:rPr sz="800">
                          <a:uFill>
                            <a:solidFill>
                              <a:srgbClr val="000000"/>
                            </a:solidFill>
                          </a:uFill>
                          <a:latin typeface="Times New Roman"/>
                          <a:ea typeface="Times New Roman"/>
                          <a:cs typeface="Times New Roman"/>
                          <a:sym typeface="Times New Roman"/>
                        </a:rPr>
                        <a:t>Biology</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800">
                          <a:uFill>
                            <a:solidFill>
                              <a:srgbClr val="000000"/>
                            </a:solidFill>
                          </a:uFill>
                          <a:latin typeface="Times New Roman"/>
                          <a:ea typeface="Times New Roman"/>
                          <a:cs typeface="Times New Roman"/>
                          <a:sym typeface="Times New Roman"/>
                        </a:defRPr>
                      </a:pPr>
                      <a:r>
                        <a:t> </a:t>
                      </a:r>
                      <a:endParaRPr>
                        <a:latin typeface="+mj-lt"/>
                        <a:ea typeface="+mj-ea"/>
                        <a:cs typeface="+mj-cs"/>
                        <a:sym typeface="Helvetica"/>
                      </a:endParaRPr>
                    </a:p>
                    <a:p>
                      <a:pPr defTabSz="1300480">
                        <a:tabLst>
                          <a:tab pos="1295400" algn="l"/>
                        </a:tabLst>
                        <a:defRPr sz="800">
                          <a:uFill>
                            <a:solidFill>
                              <a:srgbClr val="000000"/>
                            </a:solidFill>
                          </a:uFill>
                          <a:latin typeface="Times New Roman"/>
                          <a:ea typeface="Times New Roman"/>
                          <a:cs typeface="Times New Roman"/>
                          <a:sym typeface="Times New Roman"/>
                        </a:defRPr>
                      </a:pPr>
                      <a:r>
                        <a:t>BUS 151</a:t>
                      </a:r>
                      <a:endParaRPr>
                        <a:latin typeface="+mj-lt"/>
                        <a:ea typeface="+mj-ea"/>
                        <a:cs typeface="+mj-cs"/>
                        <a:sym typeface="Helvetica"/>
                      </a:endParaRPr>
                    </a:p>
                    <a:p>
                      <a:pPr defTabSz="1300480">
                        <a:tabLst>
                          <a:tab pos="1295400" algn="l"/>
                        </a:tabLst>
                        <a:defRPr sz="800">
                          <a:uFill>
                            <a:solidFill>
                              <a:srgbClr val="000000"/>
                            </a:solidFill>
                          </a:uFill>
                          <a:latin typeface="Times New Roman"/>
                          <a:ea typeface="Times New Roman"/>
                          <a:cs typeface="Times New Roman"/>
                          <a:sym typeface="Times New Roman"/>
                        </a:defRPr>
                      </a:pPr>
                      <a: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pPr>
                      <a:r>
                        <a:rPr sz="800" i="1">
                          <a:uFill>
                            <a:solidFill>
                              <a:srgbClr val="000000"/>
                            </a:solidFill>
                          </a:uFill>
                          <a:latin typeface="Times New Roman"/>
                          <a:ea typeface="Times New Roman"/>
                          <a:cs typeface="Times New Roman"/>
                          <a:sym typeface="Times New Roman"/>
                        </a:rPr>
                        <a:t>BUS 110 Intro to Business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800">
                          <a:uFill>
                            <a:solidFill>
                              <a:srgbClr val="000000"/>
                            </a:solidFill>
                          </a:uFill>
                          <a:latin typeface="Times New Roman"/>
                          <a:ea typeface="Times New Roman"/>
                          <a:cs typeface="Times New Roman"/>
                          <a:sym typeface="Times New Roman"/>
                        </a:defRPr>
                      </a:pPr>
                      <a:r>
                        <a:t>Accounting I</a:t>
                      </a:r>
                      <a:endParaRPr>
                        <a:latin typeface="+mj-lt"/>
                        <a:ea typeface="+mj-ea"/>
                        <a:cs typeface="+mj-cs"/>
                        <a:sym typeface="Helvetica"/>
                      </a:endParaRPr>
                    </a:p>
                    <a:p>
                      <a:pPr defTabSz="1300480">
                        <a:tabLst>
                          <a:tab pos="1295400" algn="l"/>
                        </a:tabLst>
                        <a:defRPr sz="800">
                          <a:uFill>
                            <a:solidFill>
                              <a:srgbClr val="000000"/>
                            </a:solidFill>
                          </a:uFill>
                          <a:latin typeface="Times New Roman"/>
                          <a:ea typeface="Times New Roman"/>
                          <a:cs typeface="Times New Roman"/>
                          <a:sym typeface="Times New Roman"/>
                        </a:defRPr>
                      </a:pPr>
                      <a: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pPr>
                      <a:r>
                        <a:rPr sz="800" i="1">
                          <a:uFill>
                            <a:solidFill>
                              <a:srgbClr val="000000"/>
                            </a:solidFill>
                          </a:uFill>
                          <a:latin typeface="Times New Roman"/>
                          <a:ea typeface="Times New Roman"/>
                          <a:cs typeface="Times New Roman"/>
                          <a:sym typeface="Times New Roman"/>
                        </a:rPr>
                        <a:t>BUS 137 Principles of Management</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algn="l" defTabSz="1300480">
                        <a:tabLst>
                          <a:tab pos="1295400" algn="l"/>
                        </a:tabLst>
                        <a:defRPr sz="800">
                          <a:uFill>
                            <a:solidFill>
                              <a:srgbClr val="000000"/>
                            </a:solidFill>
                          </a:uFill>
                          <a:latin typeface="Times New Roman"/>
                          <a:ea typeface="Times New Roman"/>
                          <a:cs typeface="Times New Roman"/>
                          <a:sym typeface="Times New Roman"/>
                        </a:defRPr>
                      </a:pPr>
                      <a:r>
                        <a:t> </a:t>
                      </a:r>
                      <a:endParaRPr>
                        <a:latin typeface="+mj-lt"/>
                        <a:ea typeface="+mj-ea"/>
                        <a:cs typeface="+mj-cs"/>
                        <a:sym typeface="Helvetica"/>
                      </a:endParaRPr>
                    </a:p>
                    <a:p>
                      <a:pPr defTabSz="1300480">
                        <a:tabLst>
                          <a:tab pos="1295400" algn="l"/>
                        </a:tabLst>
                        <a:defRPr sz="800" i="1">
                          <a:uFill>
                            <a:solidFill>
                              <a:srgbClr val="000000"/>
                            </a:solidFill>
                          </a:uFill>
                          <a:latin typeface="Times New Roman"/>
                          <a:ea typeface="Times New Roman"/>
                          <a:cs typeface="Times New Roman"/>
                          <a:sym typeface="Times New Roman"/>
                        </a:defRPr>
                      </a:pPr>
                      <a:r>
                        <a:t>BUS 135 Principles of Supervision</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647700" algn="l"/>
                          <a:tab pos="3898900" algn="r"/>
                          <a:tab pos="7797800" algn="r"/>
                        </a:tabLst>
                        <a:defRPr sz="900">
                          <a:uFill>
                            <a:solidFill>
                              <a:srgbClr val="000000"/>
                            </a:solidFill>
                          </a:uFill>
                          <a:latin typeface="Times New Roman"/>
                          <a:ea typeface="Times New Roman"/>
                          <a:cs typeface="Times New Roman"/>
                          <a:sym typeface="Times New Roman"/>
                        </a:defRPr>
                      </a:pPr>
                      <a:r>
                        <a:t> </a:t>
                      </a:r>
                      <a:endParaRPr>
                        <a:latin typeface="+mj-lt"/>
                        <a:ea typeface="+mj-ea"/>
                        <a:cs typeface="+mj-cs"/>
                        <a:sym typeface="Helvetica"/>
                      </a:endParaRPr>
                    </a:p>
                    <a:p>
                      <a:pPr defTabSz="1300480">
                        <a:tabLst>
                          <a:tab pos="647700" algn="l"/>
                          <a:tab pos="3898900" algn="r"/>
                          <a:tab pos="7797800" algn="r"/>
                        </a:tabLst>
                        <a:defRPr sz="900">
                          <a:uFill>
                            <a:solidFill>
                              <a:srgbClr val="000000"/>
                            </a:solidFill>
                          </a:uFill>
                          <a:latin typeface="Times New Roman"/>
                          <a:ea typeface="Times New Roman"/>
                          <a:cs typeface="Times New Roman"/>
                          <a:sym typeface="Times New Roman"/>
                        </a:defRPr>
                      </a:pPr>
                      <a:r>
                        <a:t>MSITA Certification(1)</a:t>
                      </a:r>
                      <a:endParaRPr>
                        <a:latin typeface="+mj-lt"/>
                        <a:ea typeface="+mj-ea"/>
                        <a:cs typeface="+mj-cs"/>
                        <a:sym typeface="Helvetica"/>
                      </a:endParaRPr>
                    </a:p>
                    <a:p>
                      <a:pPr defTabSz="1300480">
                        <a:tabLst>
                          <a:tab pos="647700" algn="l"/>
                          <a:tab pos="3898900" algn="r"/>
                          <a:tab pos="7797800" algn="r"/>
                        </a:tabLst>
                        <a:defRPr sz="900">
                          <a:uFill>
                            <a:solidFill>
                              <a:srgbClr val="000000"/>
                            </a:solidFill>
                          </a:uFill>
                          <a:latin typeface="Times New Roman"/>
                          <a:ea typeface="Times New Roman"/>
                          <a:cs typeface="Times New Roman"/>
                          <a:sym typeface="Times New Roman"/>
                        </a:defRPr>
                      </a:pPr>
                      <a:r>
                        <a:t>MOS</a:t>
                      </a:r>
                      <a:endParaRPr>
                        <a:latin typeface="+mj-lt"/>
                        <a:ea typeface="+mj-ea"/>
                        <a:cs typeface="+mj-cs"/>
                        <a:sym typeface="Helvetica"/>
                      </a:endParaRPr>
                    </a:p>
                    <a:p>
                      <a:pPr defTabSz="1300480">
                        <a:tabLst>
                          <a:tab pos="647700" algn="l"/>
                          <a:tab pos="3898900" algn="r"/>
                          <a:tab pos="7797800" algn="r"/>
                        </a:tabLst>
                        <a:defRPr sz="900">
                          <a:uFill>
                            <a:solidFill>
                              <a:srgbClr val="000000"/>
                            </a:solidFill>
                          </a:uFill>
                          <a:latin typeface="Times New Roman"/>
                          <a:ea typeface="Times New Roman"/>
                          <a:cs typeface="Times New Roman"/>
                          <a:sym typeface="Times New Roman"/>
                        </a:defRPr>
                      </a:pPr>
                      <a:r>
                        <a:t>Career Readiness - CRC</a:t>
                      </a:r>
                      <a:endParaRPr>
                        <a:latin typeface="+mj-lt"/>
                        <a:ea typeface="+mj-ea"/>
                        <a:cs typeface="+mj-cs"/>
                        <a:sym typeface="Helvetica"/>
                      </a:endParaRPr>
                    </a:p>
                    <a:p>
                      <a:pPr defTabSz="1300480">
                        <a:tabLst>
                          <a:tab pos="1295400" algn="l"/>
                        </a:tabLst>
                        <a:defRPr sz="800">
                          <a:uFill>
                            <a:solidFill>
                              <a:srgbClr val="000000"/>
                            </a:solidFill>
                          </a:uFill>
                          <a:latin typeface="Times New Roman"/>
                          <a:ea typeface="Times New Roman"/>
                          <a:cs typeface="Times New Roman"/>
                          <a:sym typeface="Times New Roman"/>
                        </a:defRPr>
                      </a:pPr>
                      <a:r>
                        <a:t>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DDCC1"/>
                    </a:solidFill>
                  </a:tcPr>
                </a:tc>
                <a:extLst>
                  <a:ext uri="{0D108BD9-81ED-4DB2-BD59-A6C34878D82A}">
                    <a16:rowId xmlns:a16="http://schemas.microsoft.com/office/drawing/2014/main" val="10003"/>
                  </a:ext>
                </a:extLst>
              </a:tr>
              <a:tr h="1065697">
                <a:tc>
                  <a:txBody>
                    <a:bodyPr/>
                    <a:lstStyle/>
                    <a:p>
                      <a:pPr defTabSz="1300480">
                        <a:tabLst>
                          <a:tab pos="1295400" algn="l"/>
                        </a:tabLst>
                        <a:defRPr sz="900" b="1">
                          <a:uFill>
                            <a:solidFill>
                              <a:srgbClr val="000000"/>
                            </a:solidFill>
                          </a:uFill>
                          <a:latin typeface="Times New Roman"/>
                          <a:ea typeface="Times New Roman"/>
                          <a:cs typeface="Times New Roman"/>
                          <a:sym typeface="Times New Roman"/>
                        </a:defRPr>
                      </a:pPr>
                      <a:r>
                        <a:t>12</a:t>
                      </a:r>
                      <a:endParaRPr>
                        <a:latin typeface="+mj-lt"/>
                        <a:ea typeface="+mj-ea"/>
                        <a:cs typeface="+mj-cs"/>
                        <a:sym typeface="Helvetica"/>
                      </a:endParaRPr>
                    </a:p>
                    <a:p>
                      <a:pPr defTabSz="1300480">
                        <a:tabLst>
                          <a:tab pos="1295400" algn="l"/>
                        </a:tabLst>
                        <a:defRPr sz="900" b="1">
                          <a:uFill>
                            <a:solidFill>
                              <a:srgbClr val="000000"/>
                            </a:solidFill>
                          </a:uFill>
                          <a:latin typeface="Times New Roman"/>
                          <a:ea typeface="Times New Roman"/>
                          <a:cs typeface="Times New Roman"/>
                          <a:sym typeface="Times New Roman"/>
                        </a:defRPr>
                      </a:pPr>
                      <a:r>
                        <a:t> </a:t>
                      </a:r>
                      <a:endParaRPr>
                        <a:latin typeface="+mj-lt"/>
                        <a:ea typeface="+mj-ea"/>
                        <a:cs typeface="+mj-cs"/>
                        <a:sym typeface="Helvetica"/>
                      </a:endParaRPr>
                    </a:p>
                    <a:p>
                      <a:pPr defTabSz="1300480">
                        <a:tabLst>
                          <a:tab pos="1295400" algn="l"/>
                        </a:tabLst>
                        <a:defRPr sz="900" b="1">
                          <a:uFill>
                            <a:solidFill>
                              <a:srgbClr val="000000"/>
                            </a:solidFill>
                          </a:uFill>
                          <a:latin typeface="Times New Roman"/>
                          <a:ea typeface="Times New Roman"/>
                          <a:cs typeface="Times New Roman"/>
                          <a:sym typeface="Times New Roman"/>
                        </a:defRPr>
                      </a:pPr>
                      <a: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pPr>
                      <a:r>
                        <a:rPr sz="800">
                          <a:uFill>
                            <a:solidFill>
                              <a:srgbClr val="000000"/>
                            </a:solidFill>
                          </a:uFill>
                          <a:latin typeface="Times New Roman"/>
                          <a:ea typeface="Times New Roman"/>
                          <a:cs typeface="Times New Roman"/>
                          <a:sym typeface="Times New Roman"/>
                        </a:rPr>
                        <a:t>English IV</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800">
                          <a:uFill>
                            <a:solidFill>
                              <a:srgbClr val="000000"/>
                            </a:solidFill>
                          </a:uFill>
                          <a:latin typeface="Times New Roman"/>
                          <a:ea typeface="Times New Roman"/>
                          <a:cs typeface="Times New Roman"/>
                          <a:sym typeface="Times New Roman"/>
                        </a:defRPr>
                      </a:pPr>
                      <a:r>
                        <a:t>4</a:t>
                      </a:r>
                      <a:r>
                        <a:rPr baseline="30498"/>
                        <a:t>th</a:t>
                      </a:r>
                      <a:r>
                        <a:t> Math</a:t>
                      </a:r>
                      <a:endParaRPr>
                        <a:latin typeface="+mj-lt"/>
                        <a:ea typeface="+mj-ea"/>
                        <a:cs typeface="+mj-cs"/>
                        <a:sym typeface="Helvetica"/>
                      </a:endParaRPr>
                    </a:p>
                    <a:p>
                      <a:pPr defTabSz="1300480">
                        <a:tabLst>
                          <a:tab pos="1295400" algn="l"/>
                        </a:tabLst>
                        <a:defRPr sz="800">
                          <a:uFill>
                            <a:solidFill>
                              <a:srgbClr val="000000"/>
                            </a:solidFill>
                          </a:uFill>
                          <a:latin typeface="Times New Roman"/>
                          <a:ea typeface="Times New Roman"/>
                          <a:cs typeface="Times New Roman"/>
                          <a:sym typeface="Times New Roman"/>
                        </a:defRPr>
                      </a:pPr>
                      <a:r>
                        <a:t>Aligned with</a:t>
                      </a:r>
                      <a:endParaRPr>
                        <a:latin typeface="+mj-lt"/>
                        <a:ea typeface="+mj-ea"/>
                        <a:cs typeface="+mj-cs"/>
                        <a:sym typeface="Helvetica"/>
                      </a:endParaRPr>
                    </a:p>
                    <a:p>
                      <a:pPr defTabSz="1300480">
                        <a:tabLst>
                          <a:tab pos="1295400" algn="l"/>
                        </a:tabLst>
                        <a:defRPr sz="800">
                          <a:uFill>
                            <a:solidFill>
                              <a:srgbClr val="000000"/>
                            </a:solidFill>
                          </a:uFill>
                          <a:latin typeface="Times New Roman"/>
                          <a:ea typeface="Times New Roman"/>
                          <a:cs typeface="Times New Roman"/>
                          <a:sym typeface="Times New Roman"/>
                        </a:defRPr>
                      </a:pPr>
                      <a:r>
                        <a:t>sudent’s plan</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800">
                          <a:uFill>
                            <a:solidFill>
                              <a:srgbClr val="000000"/>
                            </a:solidFill>
                          </a:uFill>
                          <a:latin typeface="Times New Roman"/>
                          <a:ea typeface="Times New Roman"/>
                          <a:cs typeface="Times New Roman"/>
                          <a:sym typeface="Times New Roman"/>
                        </a:defRPr>
                      </a:pPr>
                      <a:r>
                        <a:t>US History</a:t>
                      </a:r>
                      <a:endParaRPr>
                        <a:latin typeface="+mj-lt"/>
                        <a:ea typeface="+mj-ea"/>
                        <a:cs typeface="+mj-cs"/>
                        <a:sym typeface="Helvetica"/>
                      </a:endParaRPr>
                    </a:p>
                    <a:p>
                      <a:pPr defTabSz="1300480">
                        <a:tabLst>
                          <a:tab pos="1295400" algn="l"/>
                        </a:tabLst>
                        <a:defRPr sz="800">
                          <a:uFill>
                            <a:solidFill>
                              <a:srgbClr val="000000"/>
                            </a:solidFill>
                          </a:uFill>
                          <a:latin typeface="Times New Roman"/>
                          <a:ea typeface="Times New Roman"/>
                          <a:cs typeface="Times New Roman"/>
                          <a:sym typeface="Times New Roman"/>
                        </a:defRPr>
                      </a:pPr>
                      <a:r>
                        <a:t>Part A</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pPr>
                      <a:r>
                        <a:rPr sz="800">
                          <a:uFill>
                            <a:solidFill>
                              <a:srgbClr val="000000"/>
                            </a:solidFill>
                          </a:uFill>
                          <a:latin typeface="Times New Roman"/>
                          <a:ea typeface="Times New Roman"/>
                          <a:cs typeface="Times New Roman"/>
                          <a:sym typeface="Times New Roman"/>
                        </a:rPr>
                        <a:t>MAT 115 Mathematical Models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800">
                          <a:uFill>
                            <a:solidFill>
                              <a:srgbClr val="000000"/>
                            </a:solidFill>
                          </a:uFill>
                          <a:latin typeface="Times New Roman"/>
                          <a:ea typeface="Times New Roman"/>
                          <a:cs typeface="Times New Roman"/>
                          <a:sym typeface="Times New Roman"/>
                        </a:defRPr>
                      </a:pPr>
                      <a:r>
                        <a:t>US History</a:t>
                      </a:r>
                      <a:endParaRPr>
                        <a:latin typeface="+mj-lt"/>
                        <a:ea typeface="+mj-ea"/>
                        <a:cs typeface="+mj-cs"/>
                        <a:sym typeface="Helvetica"/>
                      </a:endParaRPr>
                    </a:p>
                    <a:p>
                      <a:pPr defTabSz="1300480">
                        <a:tabLst>
                          <a:tab pos="1295400" algn="l"/>
                        </a:tabLst>
                        <a:defRPr sz="800">
                          <a:uFill>
                            <a:solidFill>
                              <a:srgbClr val="000000"/>
                            </a:solidFill>
                          </a:uFill>
                          <a:latin typeface="Times New Roman"/>
                          <a:ea typeface="Times New Roman"/>
                          <a:cs typeface="Times New Roman"/>
                          <a:sym typeface="Times New Roman"/>
                        </a:defRPr>
                      </a:pPr>
                      <a:r>
                        <a:t>Part B</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pPr>
                      <a:r>
                        <a:rPr sz="800">
                          <a:uFill>
                            <a:solidFill>
                              <a:srgbClr val="000000"/>
                            </a:solidFill>
                          </a:uFill>
                          <a:latin typeface="Times New Roman"/>
                          <a:ea typeface="Times New Roman"/>
                          <a:cs typeface="Times New Roman"/>
                          <a:sym typeface="Times New Roman"/>
                        </a:rPr>
                        <a:t>Accounting II</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800" i="1">
                          <a:uFill>
                            <a:solidFill>
                              <a:srgbClr val="000000"/>
                            </a:solidFill>
                          </a:uFill>
                          <a:latin typeface="Times New Roman"/>
                          <a:ea typeface="Times New Roman"/>
                          <a:cs typeface="Times New Roman"/>
                          <a:sym typeface="Times New Roman"/>
                        </a:defRPr>
                      </a:pPr>
                      <a:r>
                        <a:t>ENG 114</a:t>
                      </a:r>
                      <a:endParaRPr>
                        <a:latin typeface="+mj-lt"/>
                        <a:ea typeface="+mj-ea"/>
                        <a:cs typeface="+mj-cs"/>
                        <a:sym typeface="Helvetica"/>
                      </a:endParaRPr>
                    </a:p>
                    <a:p>
                      <a:pPr defTabSz="1300480">
                        <a:tabLst>
                          <a:tab pos="1295400" algn="l"/>
                        </a:tabLst>
                        <a:defRPr sz="800" i="1">
                          <a:uFill>
                            <a:solidFill>
                              <a:srgbClr val="000000"/>
                            </a:solidFill>
                          </a:uFill>
                          <a:latin typeface="Times New Roman"/>
                          <a:ea typeface="Times New Roman"/>
                          <a:cs typeface="Times New Roman"/>
                          <a:sym typeface="Times New Roman"/>
                        </a:defRPr>
                      </a:pPr>
                      <a:r>
                        <a:t>Professional</a:t>
                      </a:r>
                      <a:endParaRPr>
                        <a:latin typeface="+mj-lt"/>
                        <a:ea typeface="+mj-ea"/>
                        <a:cs typeface="+mj-cs"/>
                        <a:sym typeface="Helvetica"/>
                      </a:endParaRPr>
                    </a:p>
                    <a:p>
                      <a:pPr defTabSz="1300480">
                        <a:tabLst>
                          <a:tab pos="1295400" algn="l"/>
                        </a:tabLst>
                        <a:defRPr sz="800" i="1">
                          <a:uFill>
                            <a:solidFill>
                              <a:srgbClr val="000000"/>
                            </a:solidFill>
                          </a:uFill>
                          <a:latin typeface="Times New Roman"/>
                          <a:ea typeface="Times New Roman"/>
                          <a:cs typeface="Times New Roman"/>
                          <a:sym typeface="Times New Roman"/>
                        </a:defRPr>
                      </a:pPr>
                      <a:r>
                        <a:t>Research &amp;</a:t>
                      </a:r>
                      <a:endParaRPr>
                        <a:latin typeface="+mj-lt"/>
                        <a:ea typeface="+mj-ea"/>
                        <a:cs typeface="+mj-cs"/>
                        <a:sym typeface="Helvetica"/>
                      </a:endParaRPr>
                    </a:p>
                    <a:p>
                      <a:pPr defTabSz="1300480">
                        <a:tabLst>
                          <a:tab pos="1295400" algn="l"/>
                        </a:tabLst>
                        <a:defRPr sz="800" i="1">
                          <a:uFill>
                            <a:solidFill>
                              <a:srgbClr val="000000"/>
                            </a:solidFill>
                          </a:uFill>
                          <a:latin typeface="Times New Roman"/>
                          <a:ea typeface="Times New Roman"/>
                          <a:cs typeface="Times New Roman"/>
                          <a:sym typeface="Times New Roman"/>
                        </a:defRPr>
                      </a:pPr>
                      <a:r>
                        <a:t>Reporting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algn="l" defTabSz="1300480">
                        <a:tabLst>
                          <a:tab pos="1295400" algn="l"/>
                        </a:tabLst>
                        <a:defRPr sz="800">
                          <a:uFill>
                            <a:solidFill>
                              <a:srgbClr val="000000"/>
                            </a:solidFill>
                          </a:uFill>
                          <a:latin typeface="Times New Roman"/>
                          <a:ea typeface="Times New Roman"/>
                          <a:cs typeface="Times New Roman"/>
                          <a:sym typeface="Times New Roman"/>
                        </a:defRPr>
                      </a:pPr>
                      <a:r>
                        <a:t> </a:t>
                      </a:r>
                      <a:endParaRPr>
                        <a:latin typeface="+mj-lt"/>
                        <a:ea typeface="+mj-ea"/>
                        <a:cs typeface="+mj-cs"/>
                        <a:sym typeface="Helvetica"/>
                      </a:endParaRPr>
                    </a:p>
                    <a:p>
                      <a:pPr defTabSz="1300480">
                        <a:tabLst>
                          <a:tab pos="1295400" algn="l"/>
                        </a:tabLst>
                        <a:defRPr sz="800" i="1">
                          <a:uFill>
                            <a:solidFill>
                              <a:srgbClr val="000000"/>
                            </a:solidFill>
                          </a:uFill>
                          <a:latin typeface="Times New Roman"/>
                          <a:ea typeface="Times New Roman"/>
                          <a:cs typeface="Times New Roman"/>
                          <a:sym typeface="Times New Roman"/>
                        </a:defRPr>
                      </a:pPr>
                      <a:r>
                        <a:t>BUS 115 Business Law I</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647700" algn="l"/>
                          <a:tab pos="3898900" algn="r"/>
                          <a:tab pos="7797800" algn="r"/>
                        </a:tabLst>
                        <a:defRPr sz="900">
                          <a:uFill>
                            <a:solidFill>
                              <a:srgbClr val="000000"/>
                            </a:solidFill>
                          </a:uFill>
                          <a:latin typeface="Times New Roman"/>
                          <a:ea typeface="Times New Roman"/>
                          <a:cs typeface="Times New Roman"/>
                          <a:sym typeface="Times New Roman"/>
                        </a:defRPr>
                      </a:pPr>
                      <a:r>
                        <a:t> </a:t>
                      </a:r>
                      <a:endParaRPr>
                        <a:latin typeface="+mj-lt"/>
                        <a:ea typeface="+mj-ea"/>
                        <a:cs typeface="+mj-cs"/>
                        <a:sym typeface="Helvetica"/>
                      </a:endParaRPr>
                    </a:p>
                    <a:p>
                      <a:pPr defTabSz="1300480">
                        <a:tabLst>
                          <a:tab pos="647700" algn="l"/>
                          <a:tab pos="3898900" algn="r"/>
                          <a:tab pos="7797800" algn="r"/>
                        </a:tabLst>
                        <a:defRPr sz="900">
                          <a:uFill>
                            <a:solidFill>
                              <a:srgbClr val="000000"/>
                            </a:solidFill>
                          </a:uFill>
                          <a:latin typeface="Times New Roman"/>
                          <a:ea typeface="Times New Roman"/>
                          <a:cs typeface="Times New Roman"/>
                          <a:sym typeface="Times New Roman"/>
                        </a:defRPr>
                      </a:pPr>
                      <a:r>
                        <a:t>High School Diploma</a:t>
                      </a:r>
                      <a:endParaRPr>
                        <a:latin typeface="+mj-lt"/>
                        <a:ea typeface="+mj-ea"/>
                        <a:cs typeface="+mj-cs"/>
                        <a:sym typeface="Helvetica"/>
                      </a:endParaRPr>
                    </a:p>
                    <a:p>
                      <a:pPr defTabSz="1300480">
                        <a:tabLst>
                          <a:tab pos="1295400" algn="l"/>
                        </a:tabLst>
                        <a:defRPr sz="900">
                          <a:uFill>
                            <a:solidFill>
                              <a:srgbClr val="000000"/>
                            </a:solidFill>
                          </a:uFill>
                          <a:latin typeface="Times New Roman"/>
                          <a:ea typeface="Times New Roman"/>
                          <a:cs typeface="Times New Roman"/>
                          <a:sym typeface="Times New Roman"/>
                        </a:defRPr>
                      </a:pPr>
                      <a:r>
                        <a:t>QuickBooks Certification</a:t>
                      </a:r>
                      <a:endParaRPr>
                        <a:latin typeface="+mj-lt"/>
                        <a:ea typeface="+mj-ea"/>
                        <a:cs typeface="+mj-cs"/>
                        <a:sym typeface="Helvetica"/>
                      </a:endParaRPr>
                    </a:p>
                    <a:p>
                      <a:pPr defTabSz="1300480">
                        <a:tabLst>
                          <a:tab pos="1295400" algn="l"/>
                        </a:tabLst>
                        <a:defRPr sz="900">
                          <a:uFill>
                            <a:solidFill>
                              <a:srgbClr val="000000"/>
                            </a:solidFill>
                          </a:uFill>
                          <a:latin typeface="Times New Roman"/>
                          <a:ea typeface="Times New Roman"/>
                          <a:cs typeface="Times New Roman"/>
                          <a:sym typeface="Times New Roman"/>
                        </a:defRPr>
                      </a:pPr>
                      <a:r>
                        <a:t>CC Certificate</a:t>
                      </a:r>
                      <a:r>
                        <a:rPr sz="800"/>
                        <a:t>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DDCC1"/>
                    </a:solidFill>
                  </a:tcPr>
                </a:tc>
                <a:extLst>
                  <a:ext uri="{0D108BD9-81ED-4DB2-BD59-A6C34878D82A}">
                    <a16:rowId xmlns:a16="http://schemas.microsoft.com/office/drawing/2014/main" val="10004"/>
                  </a:ext>
                </a:extLst>
              </a:tr>
            </a:tbl>
          </a:graphicData>
        </a:graphic>
      </p:graphicFrame>
      <p:graphicFrame>
        <p:nvGraphicFramePr>
          <p:cNvPr id="332" name="Table"/>
          <p:cNvGraphicFramePr/>
          <p:nvPr/>
        </p:nvGraphicFramePr>
        <p:xfrm>
          <a:off x="9916159" y="2722878"/>
          <a:ext cx="2561166" cy="1576772"/>
        </p:xfrm>
        <a:graphic>
          <a:graphicData uri="http://schemas.openxmlformats.org/drawingml/2006/table">
            <a:tbl>
              <a:tblPr>
                <a:tableStyleId>{4C3C2611-4C71-4FC5-86AE-919BDF0F9419}</a:tableStyleId>
              </a:tblPr>
              <a:tblGrid>
                <a:gridCol w="2561166">
                  <a:extLst>
                    <a:ext uri="{9D8B030D-6E8A-4147-A177-3AD203B41FA5}">
                      <a16:colId xmlns:a16="http://schemas.microsoft.com/office/drawing/2014/main" val="20000"/>
                    </a:ext>
                  </a:extLst>
                </a:gridCol>
              </a:tblGrid>
              <a:tr h="394193">
                <a:tc>
                  <a:txBody>
                    <a:bodyPr/>
                    <a:lstStyle/>
                    <a:p>
                      <a:pPr algn="l" defTabSz="1300480">
                        <a:tabLst>
                          <a:tab pos="647700" algn="l"/>
                          <a:tab pos="3898900" algn="r"/>
                          <a:tab pos="7797800" algn="r"/>
                        </a:tabLst>
                      </a:pPr>
                      <a:r>
                        <a:rPr sz="1100" b="1">
                          <a:uFill>
                            <a:solidFill>
                              <a:srgbClr val="000000"/>
                            </a:solidFill>
                          </a:uFill>
                          <a:latin typeface="Verdana"/>
                          <a:ea typeface="Verdana"/>
                          <a:cs typeface="Verdana"/>
                          <a:sym typeface="Verdana"/>
                        </a:rPr>
                        <a:t>Core Courses</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extLst>
                  <a:ext uri="{0D108BD9-81ED-4DB2-BD59-A6C34878D82A}">
                    <a16:rowId xmlns:a16="http://schemas.microsoft.com/office/drawing/2014/main" val="10000"/>
                  </a:ext>
                </a:extLst>
              </a:tr>
              <a:tr h="394193">
                <a:tc>
                  <a:txBody>
                    <a:bodyPr/>
                    <a:lstStyle/>
                    <a:p>
                      <a:pPr algn="l" defTabSz="1300480">
                        <a:tabLst>
                          <a:tab pos="647700" algn="l"/>
                          <a:tab pos="3898900" algn="r"/>
                          <a:tab pos="7797800" algn="r"/>
                        </a:tabLst>
                      </a:pPr>
                      <a:r>
                        <a:rPr sz="1100" b="1">
                          <a:uFill>
                            <a:solidFill>
                              <a:srgbClr val="000000"/>
                            </a:solidFill>
                          </a:uFill>
                          <a:latin typeface="Verdana"/>
                          <a:ea typeface="Verdana"/>
                          <a:cs typeface="Verdana"/>
                          <a:sym typeface="Verdana"/>
                        </a:rPr>
                        <a:t>CTE High school courses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extLst>
                  <a:ext uri="{0D108BD9-81ED-4DB2-BD59-A6C34878D82A}">
                    <a16:rowId xmlns:a16="http://schemas.microsoft.com/office/drawing/2014/main" val="10001"/>
                  </a:ext>
                </a:extLst>
              </a:tr>
              <a:tr h="394193">
                <a:tc>
                  <a:txBody>
                    <a:bodyPr/>
                    <a:lstStyle/>
                    <a:p>
                      <a:pPr algn="l" defTabSz="1300480">
                        <a:tabLst>
                          <a:tab pos="647700" algn="l"/>
                          <a:tab pos="3898900" algn="r"/>
                          <a:tab pos="7797800" algn="r"/>
                        </a:tabLst>
                      </a:pPr>
                      <a:r>
                        <a:rPr sz="1100" b="1">
                          <a:uFill>
                            <a:solidFill>
                              <a:srgbClr val="000000"/>
                            </a:solidFill>
                          </a:uFill>
                          <a:latin typeface="Verdana"/>
                          <a:ea typeface="Verdana"/>
                          <a:cs typeface="Verdana"/>
                          <a:sym typeface="Verdana"/>
                        </a:rPr>
                        <a:t>Community college courses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extLst>
                  <a:ext uri="{0D108BD9-81ED-4DB2-BD59-A6C34878D82A}">
                    <a16:rowId xmlns:a16="http://schemas.microsoft.com/office/drawing/2014/main" val="10002"/>
                  </a:ext>
                </a:extLst>
              </a:tr>
              <a:tr h="394193">
                <a:tc>
                  <a:txBody>
                    <a:bodyPr/>
                    <a:lstStyle/>
                    <a:p>
                      <a:pPr algn="l" defTabSz="1300480">
                        <a:tabLst>
                          <a:tab pos="647700" algn="l"/>
                          <a:tab pos="3898900" algn="r"/>
                          <a:tab pos="7797800" algn="r"/>
                        </a:tabLst>
                      </a:pPr>
                      <a:r>
                        <a:rPr sz="1100" b="1">
                          <a:uFill>
                            <a:solidFill>
                              <a:srgbClr val="000000"/>
                            </a:solidFill>
                          </a:uFill>
                          <a:latin typeface="Verdana"/>
                          <a:ea typeface="Verdana"/>
                          <a:cs typeface="Verdana"/>
                          <a:sym typeface="Verdana"/>
                        </a:rPr>
                        <a:t>Articulated Courses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65A0DC"/>
                    </a:solidFill>
                  </a:tcPr>
                </a:tc>
                <a:extLst>
                  <a:ext uri="{0D108BD9-81ED-4DB2-BD59-A6C34878D82A}">
                    <a16:rowId xmlns:a16="http://schemas.microsoft.com/office/drawing/2014/main" val="10003"/>
                  </a:ext>
                </a:extLst>
              </a:tr>
            </a:tbl>
          </a:graphicData>
        </a:graphic>
      </p:graphicFrame>
      <p:graphicFrame>
        <p:nvGraphicFramePr>
          <p:cNvPr id="333" name="Table"/>
          <p:cNvGraphicFramePr/>
          <p:nvPr/>
        </p:nvGraphicFramePr>
        <p:xfrm>
          <a:off x="9916159" y="6502400"/>
          <a:ext cx="2777913" cy="782037"/>
        </p:xfrm>
        <a:graphic>
          <a:graphicData uri="http://schemas.openxmlformats.org/drawingml/2006/table">
            <a:tbl>
              <a:tblPr>
                <a:tableStyleId>{4C3C2611-4C71-4FC5-86AE-919BDF0F9419}</a:tableStyleId>
              </a:tblPr>
              <a:tblGrid>
                <a:gridCol w="2777913">
                  <a:extLst>
                    <a:ext uri="{9D8B030D-6E8A-4147-A177-3AD203B41FA5}">
                      <a16:colId xmlns:a16="http://schemas.microsoft.com/office/drawing/2014/main" val="20000"/>
                    </a:ext>
                  </a:extLst>
                </a:gridCol>
              </a:tblGrid>
              <a:tr h="322426">
                <a:tc>
                  <a:txBody>
                    <a:bodyPr/>
                    <a:lstStyle/>
                    <a:p>
                      <a:pPr algn="l" defTabSz="1300480">
                        <a:tabLst>
                          <a:tab pos="647700" algn="l"/>
                          <a:tab pos="3898900" algn="r"/>
                          <a:tab pos="7797800" algn="r"/>
                        </a:tabLst>
                      </a:pPr>
                      <a:r>
                        <a:rPr sz="900">
                          <a:uFill>
                            <a:solidFill>
                              <a:srgbClr val="000000"/>
                            </a:solidFill>
                          </a:uFill>
                          <a:latin typeface="Verdana"/>
                          <a:ea typeface="Verdana"/>
                          <a:cs typeface="Verdana"/>
                          <a:sym typeface="Verdana"/>
                        </a:rPr>
                        <a:t> Articulated credits -   MSITA for CIS110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00BEF3"/>
                    </a:solidFill>
                  </a:tcPr>
                </a:tc>
                <a:extLst>
                  <a:ext uri="{0D108BD9-81ED-4DB2-BD59-A6C34878D82A}">
                    <a16:rowId xmlns:a16="http://schemas.microsoft.com/office/drawing/2014/main" val="10000"/>
                  </a:ext>
                </a:extLst>
              </a:tr>
              <a:tr h="459611">
                <a:tc>
                  <a:txBody>
                    <a:bodyPr/>
                    <a:lstStyle/>
                    <a:p>
                      <a:pPr algn="l" defTabSz="1300480">
                        <a:tabLst>
                          <a:tab pos="647700" algn="l"/>
                          <a:tab pos="3898900" algn="r"/>
                          <a:tab pos="7797800" algn="r"/>
                        </a:tabLst>
                        <a:defRPr sz="900" b="1" i="1">
                          <a:uFill>
                            <a:solidFill>
                              <a:srgbClr val="000000"/>
                            </a:solidFill>
                          </a:uFill>
                          <a:latin typeface="Verdana"/>
                          <a:ea typeface="Verdana"/>
                          <a:cs typeface="Verdana"/>
                          <a:sym typeface="Verdana"/>
                        </a:defRPr>
                      </a:pPr>
                      <a:r>
                        <a:t> </a:t>
                      </a:r>
                      <a:r>
                        <a:rPr b="0"/>
                        <a:t>Online Course on Demand</a:t>
                      </a:r>
                      <a:r>
                        <a:rPr b="0">
                          <a:solidFill>
                            <a:srgbClr val="FF2600"/>
                          </a:solidFill>
                          <a:uFill>
                            <a:solidFill>
                              <a:srgbClr val="FF2600"/>
                            </a:solidFill>
                          </a:uFill>
                        </a:rPr>
                        <a:t>      </a:t>
                      </a:r>
                      <a:r>
                        <a:rPr b="0" i="0"/>
                        <a:t>See CC course requirements for each degree</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5F5F5"/>
                    </a:solidFill>
                  </a:tcPr>
                </a:tc>
                <a:extLst>
                  <a:ext uri="{0D108BD9-81ED-4DB2-BD59-A6C34878D82A}">
                    <a16:rowId xmlns:a16="http://schemas.microsoft.com/office/drawing/2014/main" val="10001"/>
                  </a:ext>
                </a:extLst>
              </a:tr>
            </a:tbl>
          </a:graphicData>
        </a:graphic>
      </p:graphicFrame>
      <p:sp>
        <p:nvSpPr>
          <p:cNvPr id="334" name="(Rigorous) Programs of Study            (Classes are examples)"/>
          <p:cNvSpPr txBox="1"/>
          <p:nvPr/>
        </p:nvSpPr>
        <p:spPr>
          <a:xfrm>
            <a:off x="1178559" y="2208105"/>
            <a:ext cx="6908801" cy="6400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0640" tIns="40640" rIns="40640" bIns="40640">
            <a:spAutoFit/>
          </a:bodyPr>
          <a:lstStyle/>
          <a:p>
            <a:pPr algn="l" defTabSz="1300480">
              <a:defRPr sz="1800" b="1">
                <a:uFill>
                  <a:solidFill>
                    <a:srgbClr val="000000"/>
                  </a:solidFill>
                </a:uFill>
                <a:latin typeface="Franklin Gothic Medium"/>
                <a:ea typeface="Franklin Gothic Medium"/>
                <a:cs typeface="Franklin Gothic Medium"/>
                <a:sym typeface="Franklin Gothic Medium"/>
              </a:defRPr>
            </a:pPr>
            <a:r>
              <a:t>(Rigorous) Programs of Study            </a:t>
            </a:r>
            <a:r>
              <a:rPr sz="1600"/>
              <a:t>(Classes are examples) </a:t>
            </a:r>
          </a:p>
          <a:p>
            <a:pPr algn="l" defTabSz="1300480">
              <a:defRPr sz="1800" b="1">
                <a:uFill>
                  <a:solidFill>
                    <a:srgbClr val="000000"/>
                  </a:solidFill>
                </a:uFill>
                <a:latin typeface="Franklin Gothic Medium"/>
                <a:ea typeface="Franklin Gothic Medium"/>
                <a:cs typeface="Franklin Gothic Medium"/>
                <a:sym typeface="Franklin Gothic Medium"/>
              </a:defRPr>
            </a:pPr>
            <a:r>
              <a:t> </a:t>
            </a:r>
          </a:p>
        </p:txBody>
      </p:sp>
      <p:sp>
        <p:nvSpPr>
          <p:cNvPr id="335" name="Building the Pathways…"/>
          <p:cNvSpPr txBox="1"/>
          <p:nvPr/>
        </p:nvSpPr>
        <p:spPr>
          <a:xfrm>
            <a:off x="4239259" y="323426"/>
            <a:ext cx="8439572" cy="21767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0640" tIns="40640" rIns="40640" bIns="40640">
            <a:spAutoFit/>
          </a:bodyPr>
          <a:lstStyle/>
          <a:p>
            <a:pPr defTabSz="1300480">
              <a:defRPr sz="4600" b="1">
                <a:uFill>
                  <a:solidFill>
                    <a:srgbClr val="000000"/>
                  </a:solidFill>
                </a:uFill>
                <a:latin typeface="Franklin Gothic Medium"/>
                <a:ea typeface="Franklin Gothic Medium"/>
                <a:cs typeface="Franklin Gothic Medium"/>
                <a:sym typeface="Franklin Gothic Medium"/>
              </a:defRPr>
            </a:pPr>
            <a:r>
              <a:t>Building the Pathways </a:t>
            </a:r>
          </a:p>
          <a:p>
            <a:pPr defTabSz="1300480">
              <a:defRPr sz="4600" b="1">
                <a:latin typeface="Franklin Gothic Medium"/>
                <a:ea typeface="Franklin Gothic Medium"/>
                <a:cs typeface="Franklin Gothic Medium"/>
                <a:sym typeface="Franklin Gothic Medium"/>
              </a:defRPr>
            </a:pPr>
            <a:r>
              <a:t>Toward Workforce </a:t>
            </a:r>
            <a:r>
              <a:rPr i="1">
                <a:uFill>
                  <a:solidFill>
                    <a:srgbClr val="000000"/>
                  </a:solidFill>
                </a:uFill>
              </a:rPr>
              <a:t>Credentials</a:t>
            </a:r>
            <a:r>
              <a:rPr>
                <a:uFill>
                  <a:solidFill>
                    <a:srgbClr val="000000"/>
                  </a:solidFill>
                </a:uFill>
              </a:rPr>
              <a:t>  </a:t>
            </a:r>
          </a:p>
        </p:txBody>
      </p:sp>
      <p:sp>
        <p:nvSpPr>
          <p:cNvPr id="336" name="Labor Market Value $$"/>
          <p:cNvSpPr/>
          <p:nvPr/>
        </p:nvSpPr>
        <p:spPr>
          <a:xfrm>
            <a:off x="10607040" y="4456851"/>
            <a:ext cx="1178562" cy="975362"/>
          </a:xfrm>
          <a:prstGeom prst="rect">
            <a:avLst/>
          </a:prstGeom>
          <a:ln w="25400">
            <a:solidFill>
              <a:srgbClr val="85888D"/>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l" defTabSz="1300480">
              <a:lnSpc>
                <a:spcPct val="120000"/>
              </a:lnSpc>
              <a:defRPr sz="1800" b="1">
                <a:uFill>
                  <a:solidFill>
                    <a:srgbClr val="000000"/>
                  </a:solidFill>
                </a:uFill>
                <a:latin typeface="Franklin Gothic Medium"/>
                <a:ea typeface="Franklin Gothic Medium"/>
                <a:cs typeface="Franklin Gothic Medium"/>
                <a:sym typeface="Franklin Gothic Medium"/>
              </a:defRPr>
            </a:lvl1pPr>
          </a:lstStyle>
          <a:p>
            <a:r>
              <a:t>Labor Market Value $$</a:t>
            </a:r>
          </a:p>
        </p:txBody>
      </p:sp>
      <p:sp>
        <p:nvSpPr>
          <p:cNvPr id="337" name="Line"/>
          <p:cNvSpPr/>
          <p:nvPr/>
        </p:nvSpPr>
        <p:spPr>
          <a:xfrm flipH="1" flipV="1">
            <a:off x="9637376" y="3965128"/>
            <a:ext cx="887897" cy="831476"/>
          </a:xfrm>
          <a:prstGeom prst="line">
            <a:avLst/>
          </a:prstGeom>
          <a:ln w="50800">
            <a:solidFill>
              <a:srgbClr val="000000"/>
            </a:solidFill>
            <a:miter lim="400000"/>
            <a:tailEnd type="stealth"/>
          </a:ln>
        </p:spPr>
        <p:txBody>
          <a:bodyPr lIns="45718" tIns="45718" rIns="45718" bIns="45718"/>
          <a:lstStyle/>
          <a:p>
            <a:endParaRPr/>
          </a:p>
        </p:txBody>
      </p:sp>
      <p:sp>
        <p:nvSpPr>
          <p:cNvPr id="338" name="Line"/>
          <p:cNvSpPr/>
          <p:nvPr/>
        </p:nvSpPr>
        <p:spPr>
          <a:xfrm flipH="1">
            <a:off x="9751273" y="5425223"/>
            <a:ext cx="709324" cy="1059686"/>
          </a:xfrm>
          <a:prstGeom prst="line">
            <a:avLst/>
          </a:prstGeom>
          <a:ln w="50800">
            <a:solidFill>
              <a:srgbClr val="000000"/>
            </a:solidFill>
            <a:miter lim="400000"/>
            <a:tailEnd type="stealth"/>
          </a:ln>
        </p:spPr>
        <p:txBody>
          <a:bodyPr lIns="45718" tIns="45718" rIns="45718" bIns="45718"/>
          <a:lstStyle/>
          <a:p>
            <a:endParaRPr/>
          </a:p>
        </p:txBody>
      </p:sp>
      <p:sp>
        <p:nvSpPr>
          <p:cNvPr id="339" name="Slide Number"/>
          <p:cNvSpPr txBox="1">
            <a:spLocks noGrp="1"/>
          </p:cNvSpPr>
          <p:nvPr>
            <p:ph type="sldNum" sz="quarter" idx="4294967295"/>
          </p:nvPr>
        </p:nvSpPr>
        <p:spPr>
          <a:xfrm>
            <a:off x="11985798" y="9114112"/>
            <a:ext cx="368764" cy="37134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1" tIns="65021" rIns="65021" bIns="65021" anchor="ctr"/>
          <a:lstStyle>
            <a:lvl1pPr algn="r" defTabSz="1300480">
              <a:defRPr sz="1600" b="1">
                <a:solidFill>
                  <a:srgbClr val="888888"/>
                </a:solidFill>
                <a:latin typeface="Franklin Gothic Medium"/>
                <a:ea typeface="Franklin Gothic Medium"/>
                <a:cs typeface="Franklin Gothic Medium"/>
                <a:sym typeface="Franklin Gothic Medium"/>
              </a:defRPr>
            </a:lvl1pPr>
          </a:lstStyle>
          <a:p>
            <a:fld id="{86CB4B4D-7CA3-9044-876B-883B54F8677D}" type="slidenum">
              <a:t>22</a:t>
            </a:fld>
            <a:endParaRP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3" name="Table"/>
          <p:cNvGraphicFramePr/>
          <p:nvPr/>
        </p:nvGraphicFramePr>
        <p:xfrm>
          <a:off x="1192106" y="2668692"/>
          <a:ext cx="8252153" cy="5351175"/>
        </p:xfrm>
        <a:graphic>
          <a:graphicData uri="http://schemas.openxmlformats.org/drawingml/2006/table">
            <a:tbl>
              <a:tblPr>
                <a:tableStyleId>{4C3C2611-4C71-4FC5-86AE-919BDF0F9419}</a:tableStyleId>
              </a:tblPr>
              <a:tblGrid>
                <a:gridCol w="1016060">
                  <a:extLst>
                    <a:ext uri="{9D8B030D-6E8A-4147-A177-3AD203B41FA5}">
                      <a16:colId xmlns:a16="http://schemas.microsoft.com/office/drawing/2014/main" val="20000"/>
                    </a:ext>
                  </a:extLst>
                </a:gridCol>
                <a:gridCol w="613913">
                  <a:extLst>
                    <a:ext uri="{9D8B030D-6E8A-4147-A177-3AD203B41FA5}">
                      <a16:colId xmlns:a16="http://schemas.microsoft.com/office/drawing/2014/main" val="20001"/>
                    </a:ext>
                  </a:extLst>
                </a:gridCol>
                <a:gridCol w="660869">
                  <a:extLst>
                    <a:ext uri="{9D8B030D-6E8A-4147-A177-3AD203B41FA5}">
                      <a16:colId xmlns:a16="http://schemas.microsoft.com/office/drawing/2014/main" val="20002"/>
                    </a:ext>
                  </a:extLst>
                </a:gridCol>
                <a:gridCol w="854551">
                  <a:extLst>
                    <a:ext uri="{9D8B030D-6E8A-4147-A177-3AD203B41FA5}">
                      <a16:colId xmlns:a16="http://schemas.microsoft.com/office/drawing/2014/main" val="20003"/>
                    </a:ext>
                  </a:extLst>
                </a:gridCol>
                <a:gridCol w="707821">
                  <a:extLst>
                    <a:ext uri="{9D8B030D-6E8A-4147-A177-3AD203B41FA5}">
                      <a16:colId xmlns:a16="http://schemas.microsoft.com/office/drawing/2014/main" val="20004"/>
                    </a:ext>
                  </a:extLst>
                </a:gridCol>
                <a:gridCol w="843399">
                  <a:extLst>
                    <a:ext uri="{9D8B030D-6E8A-4147-A177-3AD203B41FA5}">
                      <a16:colId xmlns:a16="http://schemas.microsoft.com/office/drawing/2014/main" val="20005"/>
                    </a:ext>
                  </a:extLst>
                </a:gridCol>
                <a:gridCol w="661455">
                  <a:extLst>
                    <a:ext uri="{9D8B030D-6E8A-4147-A177-3AD203B41FA5}">
                      <a16:colId xmlns:a16="http://schemas.microsoft.com/office/drawing/2014/main" val="20006"/>
                    </a:ext>
                  </a:extLst>
                </a:gridCol>
                <a:gridCol w="854551">
                  <a:extLst>
                    <a:ext uri="{9D8B030D-6E8A-4147-A177-3AD203B41FA5}">
                      <a16:colId xmlns:a16="http://schemas.microsoft.com/office/drawing/2014/main" val="20007"/>
                    </a:ext>
                  </a:extLst>
                </a:gridCol>
                <a:gridCol w="739664">
                  <a:extLst>
                    <a:ext uri="{9D8B030D-6E8A-4147-A177-3AD203B41FA5}">
                      <a16:colId xmlns:a16="http://schemas.microsoft.com/office/drawing/2014/main" val="20008"/>
                    </a:ext>
                  </a:extLst>
                </a:gridCol>
                <a:gridCol w="1299870">
                  <a:extLst>
                    <a:ext uri="{9D8B030D-6E8A-4147-A177-3AD203B41FA5}">
                      <a16:colId xmlns:a16="http://schemas.microsoft.com/office/drawing/2014/main" val="20009"/>
                    </a:ext>
                  </a:extLst>
                </a:gridCol>
              </a:tblGrid>
              <a:tr h="565858">
                <a:tc>
                  <a:txBody>
                    <a:bodyPr/>
                    <a:lstStyle/>
                    <a:p>
                      <a:pPr defTabSz="1300480">
                        <a:tabLst>
                          <a:tab pos="1295400" algn="l"/>
                        </a:tabLst>
                      </a:pPr>
                      <a:r>
                        <a:rPr sz="1100" b="1">
                          <a:uFill>
                            <a:solidFill>
                              <a:srgbClr val="000000"/>
                            </a:solidFill>
                          </a:uFill>
                          <a:latin typeface="Verdana"/>
                          <a:ea typeface="Verdana"/>
                          <a:cs typeface="Verdana"/>
                          <a:sym typeface="Verdana"/>
                        </a:rPr>
                        <a:t>Level</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EBEBEB"/>
                    </a:solidFill>
                  </a:tcPr>
                </a:tc>
                <a:tc gridSpan="8">
                  <a:txBody>
                    <a:bodyPr/>
                    <a:lstStyle/>
                    <a:p>
                      <a:pPr defTabSz="1300480">
                        <a:tabLst>
                          <a:tab pos="1295400" algn="l"/>
                        </a:tabLst>
                      </a:pPr>
                      <a:r>
                        <a:rPr sz="1100" b="1">
                          <a:uFill>
                            <a:solidFill>
                              <a:srgbClr val="000000"/>
                            </a:solidFill>
                          </a:uFill>
                          <a:latin typeface="Verdana"/>
                          <a:ea typeface="Verdana"/>
                          <a:cs typeface="Verdana"/>
                          <a:sym typeface="Verdana"/>
                        </a:rPr>
                        <a:t>Courses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EBEBE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defTabSz="1300480">
                        <a:tabLst>
                          <a:tab pos="1295400" algn="l"/>
                        </a:tabLst>
                      </a:pPr>
                      <a:r>
                        <a:rPr sz="1100" b="1">
                          <a:uFill>
                            <a:solidFill>
                              <a:srgbClr val="000000"/>
                            </a:solidFill>
                          </a:uFill>
                          <a:latin typeface="Verdana"/>
                          <a:ea typeface="Verdana"/>
                          <a:cs typeface="Verdana"/>
                          <a:sym typeface="Verdana"/>
                        </a:rPr>
                        <a:t>Certifications &amp; Degrees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DDCC1"/>
                    </a:solidFill>
                  </a:tcPr>
                </a:tc>
                <a:extLst>
                  <a:ext uri="{0D108BD9-81ED-4DB2-BD59-A6C34878D82A}">
                    <a16:rowId xmlns:a16="http://schemas.microsoft.com/office/drawing/2014/main" val="10000"/>
                  </a:ext>
                </a:extLst>
              </a:tr>
              <a:tr h="627582">
                <a:tc>
                  <a:txBody>
                    <a:bodyPr/>
                    <a:lstStyle/>
                    <a:p>
                      <a:pPr defTabSz="1300480">
                        <a:tabLst>
                          <a:tab pos="1295400" algn="l"/>
                        </a:tabLst>
                        <a:defRPr sz="900" b="1">
                          <a:uFill>
                            <a:solidFill>
                              <a:srgbClr val="000000"/>
                            </a:solidFill>
                          </a:uFill>
                          <a:latin typeface="Times New Roman"/>
                          <a:ea typeface="Times New Roman"/>
                          <a:cs typeface="Times New Roman"/>
                          <a:sym typeface="Times New Roman"/>
                        </a:defRPr>
                      </a:pPr>
                      <a:r>
                        <a:t> </a:t>
                      </a:r>
                      <a:endParaRPr>
                        <a:latin typeface="+mj-lt"/>
                        <a:ea typeface="+mj-ea"/>
                        <a:cs typeface="+mj-cs"/>
                        <a:sym typeface="Helvetica"/>
                      </a:endParaRPr>
                    </a:p>
                    <a:p>
                      <a:pPr defTabSz="1300480">
                        <a:tabLst>
                          <a:tab pos="1295400" algn="l"/>
                        </a:tabLst>
                        <a:defRPr sz="900" b="1">
                          <a:uFill>
                            <a:solidFill>
                              <a:srgbClr val="000000"/>
                            </a:solidFill>
                          </a:uFill>
                          <a:latin typeface="Times New Roman"/>
                          <a:ea typeface="Times New Roman"/>
                          <a:cs typeface="Times New Roman"/>
                          <a:sym typeface="Times New Roman"/>
                        </a:defRPr>
                      </a:pPr>
                      <a:r>
                        <a:t>9</a:t>
                      </a:r>
                      <a:endParaRPr>
                        <a:latin typeface="+mj-lt"/>
                        <a:ea typeface="+mj-ea"/>
                        <a:cs typeface="+mj-cs"/>
                        <a:sym typeface="Helvetica"/>
                      </a:endParaRPr>
                    </a:p>
                    <a:p>
                      <a:pPr algn="l" defTabSz="1300480">
                        <a:tabLst>
                          <a:tab pos="1295400" algn="l"/>
                        </a:tabLst>
                        <a:defRPr sz="900" b="1">
                          <a:uFill>
                            <a:solidFill>
                              <a:srgbClr val="000000"/>
                            </a:solidFill>
                          </a:uFill>
                          <a:latin typeface="Times New Roman"/>
                          <a:ea typeface="Times New Roman"/>
                          <a:cs typeface="Times New Roman"/>
                          <a:sym typeface="Times New Roman"/>
                        </a:defRPr>
                      </a:pPr>
                      <a:r>
                        <a:t> </a:t>
                      </a:r>
                      <a:endParaRPr>
                        <a:latin typeface="+mj-lt"/>
                        <a:ea typeface="+mj-ea"/>
                        <a:cs typeface="+mj-cs"/>
                        <a:sym typeface="Helvetica"/>
                      </a:endParaRPr>
                    </a:p>
                    <a:p>
                      <a:pPr defTabSz="1300480">
                        <a:tabLst>
                          <a:tab pos="1295400" algn="l"/>
                        </a:tabLst>
                        <a:defRPr sz="900" b="1">
                          <a:uFill>
                            <a:solidFill>
                              <a:srgbClr val="000000"/>
                            </a:solidFill>
                          </a:uFill>
                          <a:latin typeface="Times New Roman"/>
                          <a:ea typeface="Times New Roman"/>
                          <a:cs typeface="Times New Roman"/>
                          <a:sym typeface="Times New Roman"/>
                        </a:defRPr>
                      </a:pPr>
                      <a: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pPr>
                      <a:r>
                        <a:rPr sz="800">
                          <a:uFill>
                            <a:solidFill>
                              <a:srgbClr val="000000"/>
                            </a:solidFill>
                          </a:uFill>
                          <a:latin typeface="Times New Roman"/>
                          <a:ea typeface="Times New Roman"/>
                          <a:cs typeface="Times New Roman"/>
                          <a:sym typeface="Times New Roman"/>
                        </a:rPr>
                        <a:t>English 1</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800">
                          <a:uFill>
                            <a:solidFill>
                              <a:srgbClr val="000000"/>
                            </a:solidFill>
                          </a:uFill>
                          <a:latin typeface="Times New Roman"/>
                          <a:ea typeface="Times New Roman"/>
                          <a:cs typeface="Times New Roman"/>
                          <a:sym typeface="Times New Roman"/>
                        </a:defRPr>
                      </a:pPr>
                      <a:r>
                        <a:t>Algebra  I</a:t>
                      </a:r>
                      <a:endParaRPr>
                        <a:latin typeface="+mj-lt"/>
                        <a:ea typeface="+mj-ea"/>
                        <a:cs typeface="+mj-cs"/>
                        <a:sym typeface="Helvetica"/>
                      </a:endParaRPr>
                    </a:p>
                    <a:p>
                      <a:pPr defTabSz="1300480">
                        <a:tabLst>
                          <a:tab pos="1295400" algn="l"/>
                        </a:tabLst>
                        <a:defRPr sz="800">
                          <a:uFill>
                            <a:solidFill>
                              <a:srgbClr val="000000"/>
                            </a:solidFill>
                          </a:uFill>
                          <a:latin typeface="Times New Roman"/>
                          <a:ea typeface="Times New Roman"/>
                          <a:cs typeface="Times New Roman"/>
                          <a:sym typeface="Times New Roman"/>
                        </a:defRPr>
                      </a:pPr>
                      <a:r>
                        <a:t>or</a:t>
                      </a:r>
                      <a:endParaRPr>
                        <a:latin typeface="+mj-lt"/>
                        <a:ea typeface="+mj-ea"/>
                        <a:cs typeface="+mj-cs"/>
                        <a:sym typeface="Helvetica"/>
                      </a:endParaRPr>
                    </a:p>
                    <a:p>
                      <a:pPr defTabSz="1300480">
                        <a:tabLst>
                          <a:tab pos="1295400" algn="l"/>
                        </a:tabLst>
                        <a:defRPr sz="800">
                          <a:uFill>
                            <a:solidFill>
                              <a:srgbClr val="000000"/>
                            </a:solidFill>
                          </a:uFill>
                          <a:latin typeface="Times New Roman"/>
                          <a:ea typeface="Times New Roman"/>
                          <a:cs typeface="Times New Roman"/>
                          <a:sym typeface="Times New Roman"/>
                        </a:defRPr>
                      </a:pPr>
                      <a:r>
                        <a:t>Integrated Math I</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800">
                          <a:uFill>
                            <a:solidFill>
                              <a:srgbClr val="000000"/>
                            </a:solidFill>
                          </a:uFill>
                          <a:latin typeface="Times New Roman"/>
                          <a:ea typeface="Times New Roman"/>
                          <a:cs typeface="Times New Roman"/>
                          <a:sym typeface="Times New Roman"/>
                        </a:defRPr>
                      </a:pPr>
                      <a:r>
                        <a:t>Environmental</a:t>
                      </a:r>
                      <a:endParaRPr>
                        <a:latin typeface="+mj-lt"/>
                        <a:ea typeface="+mj-ea"/>
                        <a:cs typeface="+mj-cs"/>
                        <a:sym typeface="Helvetica"/>
                      </a:endParaRPr>
                    </a:p>
                    <a:p>
                      <a:pPr defTabSz="1300480">
                        <a:tabLst>
                          <a:tab pos="1295400" algn="l"/>
                        </a:tabLst>
                        <a:defRPr sz="800">
                          <a:uFill>
                            <a:solidFill>
                              <a:srgbClr val="000000"/>
                            </a:solidFill>
                          </a:uFill>
                          <a:latin typeface="Times New Roman"/>
                          <a:ea typeface="Times New Roman"/>
                          <a:cs typeface="Times New Roman"/>
                          <a:sym typeface="Times New Roman"/>
                        </a:defRPr>
                      </a:pPr>
                      <a:r>
                        <a:t>Earth Science</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pPr>
                      <a:r>
                        <a:rPr sz="800">
                          <a:uFill>
                            <a:solidFill>
                              <a:srgbClr val="000000"/>
                            </a:solidFill>
                          </a:uFill>
                          <a:latin typeface="Times New Roman"/>
                          <a:ea typeface="Times New Roman"/>
                          <a:cs typeface="Times New Roman"/>
                          <a:sym typeface="Times New Roman"/>
                        </a:rPr>
                        <a:t>World History</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pPr>
                      <a:r>
                        <a:rPr sz="800">
                          <a:uFill>
                            <a:solidFill>
                              <a:srgbClr val="000000"/>
                            </a:solidFill>
                          </a:uFill>
                          <a:latin typeface="Times New Roman"/>
                          <a:ea typeface="Times New Roman"/>
                          <a:cs typeface="Times New Roman"/>
                          <a:sym typeface="Times New Roman"/>
                        </a:rPr>
                        <a:t>Health/PE</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800">
                          <a:uFill>
                            <a:solidFill>
                              <a:srgbClr val="000000"/>
                            </a:solidFill>
                          </a:uFill>
                          <a:latin typeface="Times New Roman"/>
                          <a:ea typeface="Times New Roman"/>
                          <a:cs typeface="Times New Roman"/>
                          <a:sym typeface="Times New Roman"/>
                        </a:defRPr>
                      </a:pPr>
                      <a:r>
                        <a:t>MSITA</a:t>
                      </a:r>
                      <a:endParaRPr>
                        <a:latin typeface="+mj-lt"/>
                        <a:ea typeface="+mj-ea"/>
                        <a:cs typeface="+mj-cs"/>
                        <a:sym typeface="Helvetica"/>
                      </a:endParaRPr>
                    </a:p>
                    <a:p>
                      <a:pPr defTabSz="1300480">
                        <a:tabLst>
                          <a:tab pos="1295400" algn="l"/>
                        </a:tabLst>
                        <a:defRPr sz="800">
                          <a:uFill>
                            <a:solidFill>
                              <a:srgbClr val="000000"/>
                            </a:solidFill>
                          </a:uFill>
                          <a:latin typeface="Times New Roman"/>
                          <a:ea typeface="Times New Roman"/>
                          <a:cs typeface="Times New Roman"/>
                          <a:sym typeface="Times New Roman"/>
                        </a:defRPr>
                      </a:pPr>
                      <a:r>
                        <a:t>Word, PPT</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2600"/>
                    </a:solidFill>
                  </a:tcPr>
                </a:tc>
                <a:tc>
                  <a:txBody>
                    <a:bodyPr/>
                    <a:lstStyle/>
                    <a:p>
                      <a:pPr defTabSz="1300480">
                        <a:tabLst>
                          <a:tab pos="1295400" algn="l"/>
                        </a:tabLst>
                        <a:defRPr sz="800">
                          <a:uFill>
                            <a:solidFill>
                              <a:srgbClr val="000000"/>
                            </a:solidFill>
                          </a:uFill>
                          <a:latin typeface="Times New Roman"/>
                          <a:ea typeface="Times New Roman"/>
                          <a:cs typeface="Times New Roman"/>
                          <a:sym typeface="Times New Roman"/>
                        </a:defRPr>
                      </a:pPr>
                      <a:r>
                        <a:t>Small</a:t>
                      </a:r>
                      <a:endParaRPr>
                        <a:latin typeface="+mj-lt"/>
                        <a:ea typeface="+mj-ea"/>
                        <a:cs typeface="+mj-cs"/>
                        <a:sym typeface="Helvetica"/>
                      </a:endParaRPr>
                    </a:p>
                    <a:p>
                      <a:pPr defTabSz="1300480">
                        <a:tabLst>
                          <a:tab pos="1295400" algn="l"/>
                        </a:tabLst>
                        <a:defRPr sz="800">
                          <a:uFill>
                            <a:solidFill>
                              <a:srgbClr val="000000"/>
                            </a:solidFill>
                          </a:uFill>
                          <a:latin typeface="Times New Roman"/>
                          <a:ea typeface="Times New Roman"/>
                          <a:cs typeface="Times New Roman"/>
                          <a:sym typeface="Times New Roman"/>
                        </a:defRPr>
                      </a:pPr>
                      <a:r>
                        <a:t> Business Entrepreneurship</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800">
                          <a:uFill>
                            <a:solidFill>
                              <a:srgbClr val="000000"/>
                            </a:solidFill>
                          </a:uFill>
                          <a:latin typeface="Times New Roman"/>
                          <a:ea typeface="Times New Roman"/>
                          <a:cs typeface="Times New Roman"/>
                          <a:sym typeface="Times New Roman"/>
                        </a:defRPr>
                      </a:pPr>
                      <a:r>
                        <a:t> </a:t>
                      </a:r>
                      <a:endParaRPr>
                        <a:latin typeface="+mj-lt"/>
                        <a:ea typeface="+mj-ea"/>
                        <a:cs typeface="+mj-cs"/>
                        <a:sym typeface="Helvetica"/>
                      </a:endParaRPr>
                    </a:p>
                    <a:p>
                      <a:pPr defTabSz="1300480">
                        <a:tabLst>
                          <a:tab pos="1295400" algn="l"/>
                        </a:tabLst>
                        <a:defRPr sz="800">
                          <a:uFill>
                            <a:solidFill>
                              <a:srgbClr val="000000"/>
                            </a:solidFill>
                          </a:uFill>
                          <a:latin typeface="Times New Roman"/>
                          <a:ea typeface="Times New Roman"/>
                          <a:cs typeface="Times New Roman"/>
                          <a:sym typeface="Times New Roman"/>
                        </a:defRPr>
                      </a:pPr>
                      <a:r>
                        <a:t>Freshman</a:t>
                      </a:r>
                      <a:endParaRPr>
                        <a:latin typeface="+mj-lt"/>
                        <a:ea typeface="+mj-ea"/>
                        <a:cs typeface="+mj-cs"/>
                        <a:sym typeface="Helvetica"/>
                      </a:endParaRPr>
                    </a:p>
                    <a:p>
                      <a:pPr defTabSz="1300480">
                        <a:tabLst>
                          <a:tab pos="1295400" algn="l"/>
                        </a:tabLst>
                        <a:defRPr sz="800">
                          <a:uFill>
                            <a:solidFill>
                              <a:srgbClr val="000000"/>
                            </a:solidFill>
                          </a:uFill>
                          <a:latin typeface="Times New Roman"/>
                          <a:ea typeface="Times New Roman"/>
                          <a:cs typeface="Times New Roman"/>
                          <a:sym typeface="Times New Roman"/>
                        </a:defRPr>
                      </a:pPr>
                      <a:r>
                        <a:t>Career Management</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800">
                          <a:uFill>
                            <a:solidFill>
                              <a:srgbClr val="000000"/>
                            </a:solidFill>
                          </a:uFill>
                          <a:latin typeface="Times New Roman"/>
                          <a:ea typeface="Times New Roman"/>
                          <a:cs typeface="Times New Roman"/>
                          <a:sym typeface="Times New Roman"/>
                        </a:defRPr>
                      </a:pPr>
                      <a:r>
                        <a:t> </a:t>
                      </a:r>
                      <a:endParaRPr>
                        <a:latin typeface="+mj-lt"/>
                        <a:ea typeface="+mj-ea"/>
                        <a:cs typeface="+mj-cs"/>
                        <a:sym typeface="Helvetica"/>
                      </a:endParaRPr>
                    </a:p>
                    <a:p>
                      <a:pPr defTabSz="1300480">
                        <a:tabLst>
                          <a:tab pos="1295400" algn="l"/>
                        </a:tabLst>
                        <a:defRPr sz="800">
                          <a:uFill>
                            <a:solidFill>
                              <a:srgbClr val="000000"/>
                            </a:solidFill>
                          </a:uFill>
                          <a:latin typeface="Times New Roman"/>
                          <a:ea typeface="Times New Roman"/>
                          <a:cs typeface="Times New Roman"/>
                          <a:sym typeface="Times New Roman"/>
                        </a:defRPr>
                      </a:pPr>
                      <a:r>
                        <a:t> </a:t>
                      </a:r>
                      <a:endParaRPr>
                        <a:latin typeface="+mj-lt"/>
                        <a:ea typeface="+mj-ea"/>
                        <a:cs typeface="+mj-cs"/>
                        <a:sym typeface="Helvetica"/>
                      </a:endParaRPr>
                    </a:p>
                    <a:p>
                      <a:pPr defTabSz="1300480">
                        <a:tabLst>
                          <a:tab pos="1295400" algn="l"/>
                        </a:tabLst>
                        <a:defRPr sz="800">
                          <a:uFill>
                            <a:solidFill>
                              <a:srgbClr val="000000"/>
                            </a:solidFill>
                          </a:uFill>
                          <a:latin typeface="Times New Roman"/>
                          <a:ea typeface="Times New Roman"/>
                          <a:cs typeface="Times New Roman"/>
                          <a:sym typeface="Times New Roman"/>
                        </a:defRPr>
                      </a:pPr>
                      <a:r>
                        <a:t>MSITA Certifications (2)</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DDCC1"/>
                    </a:solidFill>
                  </a:tcPr>
                </a:tc>
                <a:extLst>
                  <a:ext uri="{0D108BD9-81ED-4DB2-BD59-A6C34878D82A}">
                    <a16:rowId xmlns:a16="http://schemas.microsoft.com/office/drawing/2014/main" val="10001"/>
                  </a:ext>
                </a:extLst>
              </a:tr>
              <a:tr h="564823">
                <a:tc>
                  <a:txBody>
                    <a:bodyPr/>
                    <a:lstStyle/>
                    <a:p>
                      <a:pPr defTabSz="1300480">
                        <a:tabLst>
                          <a:tab pos="1295400" algn="l"/>
                        </a:tabLst>
                        <a:defRPr sz="900" b="1">
                          <a:uFill>
                            <a:solidFill>
                              <a:srgbClr val="000000"/>
                            </a:solidFill>
                          </a:uFill>
                          <a:latin typeface="Times New Roman"/>
                          <a:ea typeface="Times New Roman"/>
                          <a:cs typeface="Times New Roman"/>
                          <a:sym typeface="Times New Roman"/>
                        </a:defRPr>
                      </a:pPr>
                      <a:r>
                        <a:t>10</a:t>
                      </a:r>
                      <a:endParaRPr>
                        <a:latin typeface="+mj-lt"/>
                        <a:ea typeface="+mj-ea"/>
                        <a:cs typeface="+mj-cs"/>
                        <a:sym typeface="Helvetica"/>
                      </a:endParaRPr>
                    </a:p>
                    <a:p>
                      <a:pPr defTabSz="1300480">
                        <a:tabLst>
                          <a:tab pos="1295400" algn="l"/>
                        </a:tabLst>
                        <a:defRPr sz="900" b="1">
                          <a:uFill>
                            <a:solidFill>
                              <a:srgbClr val="000000"/>
                            </a:solidFill>
                          </a:uFill>
                          <a:latin typeface="Times New Roman"/>
                          <a:ea typeface="Times New Roman"/>
                          <a:cs typeface="Times New Roman"/>
                          <a:sym typeface="Times New Roman"/>
                        </a:defRPr>
                      </a:pPr>
                      <a: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pPr>
                      <a:r>
                        <a:rPr sz="800">
                          <a:uFill>
                            <a:solidFill>
                              <a:srgbClr val="000000"/>
                            </a:solidFill>
                          </a:uFill>
                          <a:latin typeface="Times New Roman"/>
                          <a:ea typeface="Times New Roman"/>
                          <a:cs typeface="Times New Roman"/>
                          <a:sym typeface="Times New Roman"/>
                        </a:rPr>
                        <a:t>English 11</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800">
                          <a:uFill>
                            <a:solidFill>
                              <a:srgbClr val="000000"/>
                            </a:solidFill>
                          </a:uFill>
                          <a:latin typeface="Times New Roman"/>
                          <a:ea typeface="Times New Roman"/>
                          <a:cs typeface="Times New Roman"/>
                          <a:sym typeface="Times New Roman"/>
                        </a:defRPr>
                      </a:pPr>
                      <a:r>
                        <a:t>Geometry or</a:t>
                      </a:r>
                      <a:endParaRPr>
                        <a:latin typeface="+mj-lt"/>
                        <a:ea typeface="+mj-ea"/>
                        <a:cs typeface="+mj-cs"/>
                        <a:sym typeface="Helvetica"/>
                      </a:endParaRPr>
                    </a:p>
                    <a:p>
                      <a:pPr defTabSz="1300480">
                        <a:tabLst>
                          <a:tab pos="1295400" algn="l"/>
                        </a:tabLst>
                        <a:defRPr sz="800">
                          <a:uFill>
                            <a:solidFill>
                              <a:srgbClr val="000000"/>
                            </a:solidFill>
                          </a:uFill>
                          <a:latin typeface="Times New Roman"/>
                          <a:ea typeface="Times New Roman"/>
                          <a:cs typeface="Times New Roman"/>
                          <a:sym typeface="Times New Roman"/>
                        </a:defRPr>
                      </a:pPr>
                      <a:r>
                        <a:t>Integrated Math II</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pPr>
                      <a:r>
                        <a:rPr sz="800">
                          <a:uFill>
                            <a:solidFill>
                              <a:srgbClr val="000000"/>
                            </a:solidFill>
                          </a:uFill>
                          <a:latin typeface="Times New Roman"/>
                          <a:ea typeface="Times New Roman"/>
                          <a:cs typeface="Times New Roman"/>
                          <a:sym typeface="Times New Roman"/>
                        </a:rPr>
                        <a:t>Physical Science</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pPr>
                      <a:r>
                        <a:rPr sz="800">
                          <a:uFill>
                            <a:solidFill>
                              <a:srgbClr val="000000"/>
                            </a:solidFill>
                          </a:uFill>
                          <a:latin typeface="Times New Roman"/>
                          <a:ea typeface="Times New Roman"/>
                          <a:cs typeface="Times New Roman"/>
                          <a:sym typeface="Times New Roman"/>
                        </a:rPr>
                        <a:t>Civics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800">
                          <a:uFill>
                            <a:solidFill>
                              <a:srgbClr val="000000"/>
                            </a:solidFill>
                          </a:uFill>
                          <a:latin typeface="Times New Roman"/>
                          <a:ea typeface="Times New Roman"/>
                          <a:cs typeface="Times New Roman"/>
                          <a:sym typeface="Times New Roman"/>
                        </a:defRPr>
                      </a:pPr>
                      <a:r>
                        <a:t>Principles of Business </a:t>
                      </a:r>
                      <a:endParaRPr>
                        <a:latin typeface="+mj-lt"/>
                        <a:ea typeface="+mj-ea"/>
                        <a:cs typeface="+mj-cs"/>
                        <a:sym typeface="Helvetica"/>
                      </a:endParaRPr>
                    </a:p>
                    <a:p>
                      <a:pPr defTabSz="1300480">
                        <a:tabLst>
                          <a:tab pos="1295400" algn="l"/>
                        </a:tabLst>
                        <a:defRPr sz="800">
                          <a:uFill>
                            <a:solidFill>
                              <a:srgbClr val="000000"/>
                            </a:solidFill>
                          </a:uFill>
                          <a:latin typeface="Times New Roman"/>
                          <a:ea typeface="Times New Roman"/>
                          <a:cs typeface="Times New Roman"/>
                          <a:sym typeface="Times New Roman"/>
                        </a:defRPr>
                      </a:pPr>
                      <a:r>
                        <a:t>&amp; </a:t>
                      </a:r>
                      <a:endParaRPr>
                        <a:latin typeface="+mj-lt"/>
                        <a:ea typeface="+mj-ea"/>
                        <a:cs typeface="+mj-cs"/>
                        <a:sym typeface="Helvetica"/>
                      </a:endParaRPr>
                    </a:p>
                    <a:p>
                      <a:pPr defTabSz="1300480">
                        <a:tabLst>
                          <a:tab pos="1295400" algn="l"/>
                        </a:tabLst>
                        <a:defRPr sz="800">
                          <a:uFill>
                            <a:solidFill>
                              <a:srgbClr val="000000"/>
                            </a:solidFill>
                          </a:uFill>
                          <a:latin typeface="Times New Roman"/>
                          <a:ea typeface="Times New Roman"/>
                          <a:cs typeface="Times New Roman"/>
                          <a:sym typeface="Times New Roman"/>
                        </a:defRPr>
                      </a:pPr>
                      <a:r>
                        <a:t>Finance</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800">
                          <a:uFill>
                            <a:solidFill>
                              <a:srgbClr val="000000"/>
                            </a:solidFill>
                          </a:uFill>
                          <a:latin typeface="Times New Roman"/>
                          <a:ea typeface="Times New Roman"/>
                          <a:cs typeface="Times New Roman"/>
                          <a:sym typeface="Times New Roman"/>
                        </a:defRPr>
                      </a:pPr>
                      <a:r>
                        <a:t>MSITA</a:t>
                      </a:r>
                      <a:endParaRPr>
                        <a:latin typeface="+mj-lt"/>
                        <a:ea typeface="+mj-ea"/>
                        <a:cs typeface="+mj-cs"/>
                        <a:sym typeface="Helvetica"/>
                      </a:endParaRPr>
                    </a:p>
                    <a:p>
                      <a:pPr defTabSz="1300480">
                        <a:tabLst>
                          <a:tab pos="1295400" algn="l"/>
                        </a:tabLst>
                        <a:defRPr sz="800">
                          <a:uFill>
                            <a:solidFill>
                              <a:srgbClr val="000000"/>
                            </a:solidFill>
                          </a:uFill>
                          <a:latin typeface="Times New Roman"/>
                          <a:ea typeface="Times New Roman"/>
                          <a:cs typeface="Times New Roman"/>
                          <a:sym typeface="Times New Roman"/>
                        </a:defRPr>
                      </a:pPr>
                      <a:r>
                        <a:t>Excel, Access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2600"/>
                    </a:solidFill>
                  </a:tcPr>
                </a:tc>
                <a:tc>
                  <a:txBody>
                    <a:bodyPr/>
                    <a:lstStyle/>
                    <a:p>
                      <a:pPr defTabSz="1300480">
                        <a:tabLst>
                          <a:tab pos="1295400" algn="l"/>
                        </a:tabLst>
                      </a:pPr>
                      <a:r>
                        <a:rPr sz="800">
                          <a:uFill>
                            <a:solidFill>
                              <a:srgbClr val="000000"/>
                            </a:solidFill>
                          </a:uFill>
                          <a:latin typeface="Times New Roman"/>
                          <a:ea typeface="Times New Roman"/>
                          <a:cs typeface="Times New Roman"/>
                          <a:sym typeface="Times New Roman"/>
                        </a:rPr>
                        <a:t>Business Law</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800" i="1">
                          <a:uFill>
                            <a:solidFill>
                              <a:srgbClr val="000000"/>
                            </a:solidFill>
                          </a:uFill>
                          <a:latin typeface="Times New Roman"/>
                          <a:ea typeface="Times New Roman"/>
                          <a:cs typeface="Times New Roman"/>
                          <a:sym typeface="Times New Roman"/>
                        </a:defRPr>
                      </a:pPr>
                      <a:r>
                        <a:t> </a:t>
                      </a:r>
                      <a:endParaRPr>
                        <a:latin typeface="+mj-lt"/>
                        <a:ea typeface="+mj-ea"/>
                        <a:cs typeface="+mj-cs"/>
                        <a:sym typeface="Helvetica"/>
                      </a:endParaRPr>
                    </a:p>
                    <a:p>
                      <a:pPr defTabSz="1300480">
                        <a:tabLst>
                          <a:tab pos="1295400" algn="l"/>
                        </a:tabLst>
                        <a:defRPr sz="800">
                          <a:uFill>
                            <a:solidFill>
                              <a:srgbClr val="000000"/>
                            </a:solidFill>
                          </a:uFill>
                          <a:latin typeface="Times New Roman"/>
                          <a:ea typeface="Times New Roman"/>
                          <a:cs typeface="Times New Roman"/>
                          <a:sym typeface="Times New Roman"/>
                        </a:defRPr>
                      </a:pPr>
                      <a:r>
                        <a:t>MSITA</a:t>
                      </a:r>
                      <a:endParaRPr>
                        <a:latin typeface="+mj-lt"/>
                        <a:ea typeface="+mj-ea"/>
                        <a:cs typeface="+mj-cs"/>
                        <a:sym typeface="Helvetica"/>
                      </a:endParaRPr>
                    </a:p>
                    <a:p>
                      <a:pPr defTabSz="1300480">
                        <a:tabLst>
                          <a:tab pos="1295400" algn="l"/>
                        </a:tabLst>
                        <a:defRPr sz="800">
                          <a:uFill>
                            <a:solidFill>
                              <a:srgbClr val="000000"/>
                            </a:solidFill>
                          </a:uFill>
                          <a:latin typeface="Times New Roman"/>
                          <a:ea typeface="Times New Roman"/>
                          <a:cs typeface="Times New Roman"/>
                          <a:sym typeface="Times New Roman"/>
                        </a:defRPr>
                      </a:pPr>
                      <a:r>
                        <a:t>Website or Database</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2600"/>
                    </a:solidFill>
                  </a:tcPr>
                </a:tc>
                <a:tc>
                  <a:txBody>
                    <a:bodyPr/>
                    <a:lstStyle/>
                    <a:p>
                      <a:pPr defTabSz="1300480">
                        <a:tabLst>
                          <a:tab pos="1295400" algn="l"/>
                        </a:tabLst>
                        <a:defRPr sz="800">
                          <a:uFill>
                            <a:solidFill>
                              <a:srgbClr val="000000"/>
                            </a:solidFill>
                          </a:uFill>
                          <a:latin typeface="Times New Roman"/>
                          <a:ea typeface="Times New Roman"/>
                          <a:cs typeface="Times New Roman"/>
                          <a:sym typeface="Times New Roman"/>
                        </a:defRPr>
                      </a:pPr>
                      <a:r>
                        <a:t> </a:t>
                      </a:r>
                      <a:endParaRPr>
                        <a:latin typeface="+mj-lt"/>
                        <a:ea typeface="+mj-ea"/>
                        <a:cs typeface="+mj-cs"/>
                        <a:sym typeface="Helvetica"/>
                      </a:endParaRPr>
                    </a:p>
                    <a:p>
                      <a:pPr defTabSz="1300480">
                        <a:tabLst>
                          <a:tab pos="1295400" algn="l"/>
                        </a:tabLst>
                        <a:defRPr sz="800">
                          <a:uFill>
                            <a:solidFill>
                              <a:srgbClr val="000000"/>
                            </a:solidFill>
                          </a:uFill>
                          <a:latin typeface="Times New Roman"/>
                          <a:ea typeface="Times New Roman"/>
                          <a:cs typeface="Times New Roman"/>
                          <a:sym typeface="Times New Roman"/>
                        </a:defRPr>
                      </a:pPr>
                      <a:r>
                        <a:t>MSITA Certifications (2)</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DDCC1"/>
                    </a:solidFill>
                  </a:tcPr>
                </a:tc>
                <a:extLst>
                  <a:ext uri="{0D108BD9-81ED-4DB2-BD59-A6C34878D82A}">
                    <a16:rowId xmlns:a16="http://schemas.microsoft.com/office/drawing/2014/main" val="10002"/>
                  </a:ext>
                </a:extLst>
              </a:tr>
              <a:tr h="768789">
                <a:tc>
                  <a:txBody>
                    <a:bodyPr/>
                    <a:lstStyle/>
                    <a:p>
                      <a:pPr defTabSz="1300480">
                        <a:tabLst>
                          <a:tab pos="1295400" algn="l"/>
                        </a:tabLst>
                        <a:defRPr sz="900" b="1">
                          <a:uFill>
                            <a:solidFill>
                              <a:srgbClr val="000000"/>
                            </a:solidFill>
                          </a:uFill>
                          <a:latin typeface="Times New Roman"/>
                          <a:ea typeface="Times New Roman"/>
                          <a:cs typeface="Times New Roman"/>
                          <a:sym typeface="Times New Roman"/>
                        </a:defRPr>
                      </a:pPr>
                      <a:r>
                        <a:t>11</a:t>
                      </a:r>
                      <a:endParaRPr>
                        <a:latin typeface="+mj-lt"/>
                        <a:ea typeface="+mj-ea"/>
                        <a:cs typeface="+mj-cs"/>
                        <a:sym typeface="Helvetica"/>
                      </a:endParaRPr>
                    </a:p>
                    <a:p>
                      <a:pPr defTabSz="1300480">
                        <a:tabLst>
                          <a:tab pos="1295400" algn="l"/>
                        </a:tabLst>
                        <a:defRPr sz="900" b="1">
                          <a:uFill>
                            <a:solidFill>
                              <a:srgbClr val="000000"/>
                            </a:solidFill>
                          </a:uFill>
                          <a:latin typeface="Times New Roman"/>
                          <a:ea typeface="Times New Roman"/>
                          <a:cs typeface="Times New Roman"/>
                          <a:sym typeface="Times New Roman"/>
                        </a:defRPr>
                      </a:pPr>
                      <a:r>
                        <a:t> </a:t>
                      </a:r>
                      <a:endParaRPr>
                        <a:latin typeface="+mj-lt"/>
                        <a:ea typeface="+mj-ea"/>
                        <a:cs typeface="+mj-cs"/>
                        <a:sym typeface="Helvetica"/>
                      </a:endParaRPr>
                    </a:p>
                    <a:p>
                      <a:pPr defTabSz="1300480">
                        <a:tabLst>
                          <a:tab pos="1295400" algn="l"/>
                        </a:tabLst>
                        <a:defRPr sz="900" b="1">
                          <a:uFill>
                            <a:solidFill>
                              <a:srgbClr val="000000"/>
                            </a:solidFill>
                          </a:uFill>
                          <a:latin typeface="Times New Roman"/>
                          <a:ea typeface="Times New Roman"/>
                          <a:cs typeface="Times New Roman"/>
                          <a:sym typeface="Times New Roman"/>
                        </a:defRPr>
                      </a:pPr>
                      <a: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pPr>
                      <a:r>
                        <a:rPr sz="800">
                          <a:uFill>
                            <a:solidFill>
                              <a:srgbClr val="000000"/>
                            </a:solidFill>
                          </a:uFill>
                          <a:latin typeface="Times New Roman"/>
                          <a:ea typeface="Times New Roman"/>
                          <a:cs typeface="Times New Roman"/>
                          <a:sym typeface="Times New Roman"/>
                        </a:rPr>
                        <a:t>English 111</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800">
                          <a:uFill>
                            <a:solidFill>
                              <a:srgbClr val="000000"/>
                            </a:solidFill>
                          </a:uFill>
                          <a:latin typeface="Times New Roman"/>
                          <a:ea typeface="Times New Roman"/>
                          <a:cs typeface="Times New Roman"/>
                          <a:sym typeface="Times New Roman"/>
                        </a:defRPr>
                      </a:pPr>
                      <a:r>
                        <a:t>Algebra II or</a:t>
                      </a:r>
                      <a:endParaRPr>
                        <a:latin typeface="+mj-lt"/>
                        <a:ea typeface="+mj-ea"/>
                        <a:cs typeface="+mj-cs"/>
                        <a:sym typeface="Helvetica"/>
                      </a:endParaRPr>
                    </a:p>
                    <a:p>
                      <a:pPr defTabSz="1300480">
                        <a:tabLst>
                          <a:tab pos="1295400" algn="l"/>
                        </a:tabLst>
                        <a:defRPr sz="800">
                          <a:uFill>
                            <a:solidFill>
                              <a:srgbClr val="000000"/>
                            </a:solidFill>
                          </a:uFill>
                          <a:latin typeface="Times New Roman"/>
                          <a:ea typeface="Times New Roman"/>
                          <a:cs typeface="Times New Roman"/>
                          <a:sym typeface="Times New Roman"/>
                        </a:defRPr>
                      </a:pPr>
                      <a:r>
                        <a:t>Integrated</a:t>
                      </a:r>
                      <a:endParaRPr>
                        <a:latin typeface="+mj-lt"/>
                        <a:ea typeface="+mj-ea"/>
                        <a:cs typeface="+mj-cs"/>
                        <a:sym typeface="Helvetica"/>
                      </a:endParaRPr>
                    </a:p>
                    <a:p>
                      <a:pPr defTabSz="1300480">
                        <a:tabLst>
                          <a:tab pos="1295400" algn="l"/>
                        </a:tabLst>
                        <a:defRPr sz="800">
                          <a:uFill>
                            <a:solidFill>
                              <a:srgbClr val="000000"/>
                            </a:solidFill>
                          </a:uFill>
                          <a:latin typeface="Times New Roman"/>
                          <a:ea typeface="Times New Roman"/>
                          <a:cs typeface="Times New Roman"/>
                          <a:sym typeface="Times New Roman"/>
                        </a:defRPr>
                      </a:pPr>
                      <a:r>
                        <a:t>Math III</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pPr>
                      <a:r>
                        <a:rPr sz="800">
                          <a:uFill>
                            <a:solidFill>
                              <a:srgbClr val="000000"/>
                            </a:solidFill>
                          </a:uFill>
                          <a:latin typeface="Times New Roman"/>
                          <a:ea typeface="Times New Roman"/>
                          <a:cs typeface="Times New Roman"/>
                          <a:sym typeface="Times New Roman"/>
                        </a:rPr>
                        <a:t>Biology</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800">
                          <a:uFill>
                            <a:solidFill>
                              <a:srgbClr val="000000"/>
                            </a:solidFill>
                          </a:uFill>
                          <a:latin typeface="Times New Roman"/>
                          <a:ea typeface="Times New Roman"/>
                          <a:cs typeface="Times New Roman"/>
                          <a:sym typeface="Times New Roman"/>
                        </a:defRPr>
                      </a:pPr>
                      <a:r>
                        <a:t> </a:t>
                      </a:r>
                      <a:endParaRPr>
                        <a:latin typeface="+mj-lt"/>
                        <a:ea typeface="+mj-ea"/>
                        <a:cs typeface="+mj-cs"/>
                        <a:sym typeface="Helvetica"/>
                      </a:endParaRPr>
                    </a:p>
                    <a:p>
                      <a:pPr defTabSz="1300480">
                        <a:tabLst>
                          <a:tab pos="1295400" algn="l"/>
                        </a:tabLst>
                        <a:defRPr sz="800">
                          <a:uFill>
                            <a:solidFill>
                              <a:srgbClr val="000000"/>
                            </a:solidFill>
                          </a:uFill>
                          <a:latin typeface="Times New Roman"/>
                          <a:ea typeface="Times New Roman"/>
                          <a:cs typeface="Times New Roman"/>
                          <a:sym typeface="Times New Roman"/>
                        </a:defRPr>
                      </a:pPr>
                      <a:r>
                        <a:t>BUS 151</a:t>
                      </a:r>
                      <a:endParaRPr>
                        <a:latin typeface="+mj-lt"/>
                        <a:ea typeface="+mj-ea"/>
                        <a:cs typeface="+mj-cs"/>
                        <a:sym typeface="Helvetica"/>
                      </a:endParaRPr>
                    </a:p>
                    <a:p>
                      <a:pPr defTabSz="1300480">
                        <a:tabLst>
                          <a:tab pos="1295400" algn="l"/>
                        </a:tabLst>
                        <a:defRPr sz="800">
                          <a:uFill>
                            <a:solidFill>
                              <a:srgbClr val="000000"/>
                            </a:solidFill>
                          </a:uFill>
                          <a:latin typeface="Times New Roman"/>
                          <a:ea typeface="Times New Roman"/>
                          <a:cs typeface="Times New Roman"/>
                          <a:sym typeface="Times New Roman"/>
                        </a:defRPr>
                      </a:pPr>
                      <a: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pPr>
                      <a:r>
                        <a:rPr sz="800" i="1">
                          <a:uFill>
                            <a:solidFill>
                              <a:srgbClr val="000000"/>
                            </a:solidFill>
                          </a:uFill>
                          <a:latin typeface="Times New Roman"/>
                          <a:ea typeface="Times New Roman"/>
                          <a:cs typeface="Times New Roman"/>
                          <a:sym typeface="Times New Roman"/>
                        </a:rPr>
                        <a:t>BUS 110 Intro to Business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800">
                          <a:uFill>
                            <a:solidFill>
                              <a:srgbClr val="000000"/>
                            </a:solidFill>
                          </a:uFill>
                          <a:latin typeface="Times New Roman"/>
                          <a:ea typeface="Times New Roman"/>
                          <a:cs typeface="Times New Roman"/>
                          <a:sym typeface="Times New Roman"/>
                        </a:defRPr>
                      </a:pPr>
                      <a:r>
                        <a:t>Accounting I</a:t>
                      </a:r>
                      <a:endParaRPr>
                        <a:latin typeface="+mj-lt"/>
                        <a:ea typeface="+mj-ea"/>
                        <a:cs typeface="+mj-cs"/>
                        <a:sym typeface="Helvetica"/>
                      </a:endParaRPr>
                    </a:p>
                    <a:p>
                      <a:pPr defTabSz="1300480">
                        <a:tabLst>
                          <a:tab pos="1295400" algn="l"/>
                        </a:tabLst>
                        <a:defRPr sz="800">
                          <a:uFill>
                            <a:solidFill>
                              <a:srgbClr val="000000"/>
                            </a:solidFill>
                          </a:uFill>
                          <a:latin typeface="Times New Roman"/>
                          <a:ea typeface="Times New Roman"/>
                          <a:cs typeface="Times New Roman"/>
                          <a:sym typeface="Times New Roman"/>
                        </a:defRPr>
                      </a:pPr>
                      <a: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pPr>
                      <a:r>
                        <a:rPr sz="800" i="1">
                          <a:uFill>
                            <a:solidFill>
                              <a:srgbClr val="000000"/>
                            </a:solidFill>
                          </a:uFill>
                          <a:latin typeface="Times New Roman"/>
                          <a:ea typeface="Times New Roman"/>
                          <a:cs typeface="Times New Roman"/>
                          <a:sym typeface="Times New Roman"/>
                        </a:rPr>
                        <a:t>BUS 137 Principles of Management</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algn="l" defTabSz="1300480">
                        <a:tabLst>
                          <a:tab pos="1295400" algn="l"/>
                        </a:tabLst>
                        <a:defRPr sz="800">
                          <a:uFill>
                            <a:solidFill>
                              <a:srgbClr val="000000"/>
                            </a:solidFill>
                          </a:uFill>
                          <a:latin typeface="Times New Roman"/>
                          <a:ea typeface="Times New Roman"/>
                          <a:cs typeface="Times New Roman"/>
                          <a:sym typeface="Times New Roman"/>
                        </a:defRPr>
                      </a:pPr>
                      <a:r>
                        <a:t> </a:t>
                      </a:r>
                      <a:endParaRPr>
                        <a:latin typeface="+mj-lt"/>
                        <a:ea typeface="+mj-ea"/>
                        <a:cs typeface="+mj-cs"/>
                        <a:sym typeface="Helvetica"/>
                      </a:endParaRPr>
                    </a:p>
                    <a:p>
                      <a:pPr defTabSz="1300480">
                        <a:tabLst>
                          <a:tab pos="1295400" algn="l"/>
                        </a:tabLst>
                        <a:defRPr sz="800" i="1">
                          <a:uFill>
                            <a:solidFill>
                              <a:srgbClr val="000000"/>
                            </a:solidFill>
                          </a:uFill>
                          <a:latin typeface="Times New Roman"/>
                          <a:ea typeface="Times New Roman"/>
                          <a:cs typeface="Times New Roman"/>
                          <a:sym typeface="Times New Roman"/>
                        </a:defRPr>
                      </a:pPr>
                      <a:r>
                        <a:t>BUS 135 Principles of Supervision</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647700" algn="l"/>
                          <a:tab pos="3898900" algn="r"/>
                          <a:tab pos="7797800" algn="r"/>
                        </a:tabLst>
                        <a:defRPr sz="900">
                          <a:uFill>
                            <a:solidFill>
                              <a:srgbClr val="000000"/>
                            </a:solidFill>
                          </a:uFill>
                          <a:latin typeface="Times New Roman"/>
                          <a:ea typeface="Times New Roman"/>
                          <a:cs typeface="Times New Roman"/>
                          <a:sym typeface="Times New Roman"/>
                        </a:defRPr>
                      </a:pPr>
                      <a:r>
                        <a:t> </a:t>
                      </a:r>
                      <a:endParaRPr>
                        <a:latin typeface="+mj-lt"/>
                        <a:ea typeface="+mj-ea"/>
                        <a:cs typeface="+mj-cs"/>
                        <a:sym typeface="Helvetica"/>
                      </a:endParaRPr>
                    </a:p>
                    <a:p>
                      <a:pPr defTabSz="1300480">
                        <a:tabLst>
                          <a:tab pos="647700" algn="l"/>
                          <a:tab pos="3898900" algn="r"/>
                          <a:tab pos="7797800" algn="r"/>
                        </a:tabLst>
                        <a:defRPr sz="900">
                          <a:uFill>
                            <a:solidFill>
                              <a:srgbClr val="000000"/>
                            </a:solidFill>
                          </a:uFill>
                          <a:latin typeface="Times New Roman"/>
                          <a:ea typeface="Times New Roman"/>
                          <a:cs typeface="Times New Roman"/>
                          <a:sym typeface="Times New Roman"/>
                        </a:defRPr>
                      </a:pPr>
                      <a:r>
                        <a:t>MSITA Certification(1)</a:t>
                      </a:r>
                      <a:endParaRPr>
                        <a:latin typeface="+mj-lt"/>
                        <a:ea typeface="+mj-ea"/>
                        <a:cs typeface="+mj-cs"/>
                        <a:sym typeface="Helvetica"/>
                      </a:endParaRPr>
                    </a:p>
                    <a:p>
                      <a:pPr defTabSz="1300480">
                        <a:tabLst>
                          <a:tab pos="647700" algn="l"/>
                          <a:tab pos="3898900" algn="r"/>
                          <a:tab pos="7797800" algn="r"/>
                        </a:tabLst>
                        <a:defRPr sz="900">
                          <a:uFill>
                            <a:solidFill>
                              <a:srgbClr val="000000"/>
                            </a:solidFill>
                          </a:uFill>
                          <a:latin typeface="Times New Roman"/>
                          <a:ea typeface="Times New Roman"/>
                          <a:cs typeface="Times New Roman"/>
                          <a:sym typeface="Times New Roman"/>
                        </a:defRPr>
                      </a:pPr>
                      <a:r>
                        <a:t>MOS</a:t>
                      </a:r>
                      <a:endParaRPr>
                        <a:latin typeface="+mj-lt"/>
                        <a:ea typeface="+mj-ea"/>
                        <a:cs typeface="+mj-cs"/>
                        <a:sym typeface="Helvetica"/>
                      </a:endParaRPr>
                    </a:p>
                    <a:p>
                      <a:pPr defTabSz="1300480">
                        <a:tabLst>
                          <a:tab pos="647700" algn="l"/>
                          <a:tab pos="3898900" algn="r"/>
                          <a:tab pos="7797800" algn="r"/>
                        </a:tabLst>
                        <a:defRPr sz="900">
                          <a:uFill>
                            <a:solidFill>
                              <a:srgbClr val="000000"/>
                            </a:solidFill>
                          </a:uFill>
                          <a:latin typeface="Times New Roman"/>
                          <a:ea typeface="Times New Roman"/>
                          <a:cs typeface="Times New Roman"/>
                          <a:sym typeface="Times New Roman"/>
                        </a:defRPr>
                      </a:pPr>
                      <a:r>
                        <a:t>Career Readiness - CRC</a:t>
                      </a:r>
                      <a:endParaRPr>
                        <a:latin typeface="+mj-lt"/>
                        <a:ea typeface="+mj-ea"/>
                        <a:cs typeface="+mj-cs"/>
                        <a:sym typeface="Helvetica"/>
                      </a:endParaRPr>
                    </a:p>
                    <a:p>
                      <a:pPr defTabSz="1300480">
                        <a:tabLst>
                          <a:tab pos="1295400" algn="l"/>
                        </a:tabLst>
                        <a:defRPr sz="800">
                          <a:uFill>
                            <a:solidFill>
                              <a:srgbClr val="000000"/>
                            </a:solidFill>
                          </a:uFill>
                          <a:latin typeface="Times New Roman"/>
                          <a:ea typeface="Times New Roman"/>
                          <a:cs typeface="Times New Roman"/>
                          <a:sym typeface="Times New Roman"/>
                        </a:defRPr>
                      </a:pPr>
                      <a:r>
                        <a:t>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DDCC1"/>
                    </a:solidFill>
                  </a:tcPr>
                </a:tc>
                <a:extLst>
                  <a:ext uri="{0D108BD9-81ED-4DB2-BD59-A6C34878D82A}">
                    <a16:rowId xmlns:a16="http://schemas.microsoft.com/office/drawing/2014/main" val="10003"/>
                  </a:ext>
                </a:extLst>
              </a:tr>
              <a:tr h="706031">
                <a:tc>
                  <a:txBody>
                    <a:bodyPr/>
                    <a:lstStyle/>
                    <a:p>
                      <a:pPr defTabSz="1300480">
                        <a:tabLst>
                          <a:tab pos="1295400" algn="l"/>
                        </a:tabLst>
                        <a:defRPr sz="900" b="1">
                          <a:uFill>
                            <a:solidFill>
                              <a:srgbClr val="000000"/>
                            </a:solidFill>
                          </a:uFill>
                          <a:latin typeface="Times New Roman"/>
                          <a:ea typeface="Times New Roman"/>
                          <a:cs typeface="Times New Roman"/>
                          <a:sym typeface="Times New Roman"/>
                        </a:defRPr>
                      </a:pPr>
                      <a:r>
                        <a:t>12</a:t>
                      </a:r>
                      <a:endParaRPr>
                        <a:latin typeface="+mj-lt"/>
                        <a:ea typeface="+mj-ea"/>
                        <a:cs typeface="+mj-cs"/>
                        <a:sym typeface="Helvetica"/>
                      </a:endParaRPr>
                    </a:p>
                    <a:p>
                      <a:pPr defTabSz="1300480">
                        <a:tabLst>
                          <a:tab pos="1295400" algn="l"/>
                        </a:tabLst>
                        <a:defRPr sz="900" b="1">
                          <a:uFill>
                            <a:solidFill>
                              <a:srgbClr val="000000"/>
                            </a:solidFill>
                          </a:uFill>
                          <a:latin typeface="Times New Roman"/>
                          <a:ea typeface="Times New Roman"/>
                          <a:cs typeface="Times New Roman"/>
                          <a:sym typeface="Times New Roman"/>
                        </a:defRPr>
                      </a:pPr>
                      <a:r>
                        <a:t> </a:t>
                      </a:r>
                      <a:endParaRPr>
                        <a:latin typeface="+mj-lt"/>
                        <a:ea typeface="+mj-ea"/>
                        <a:cs typeface="+mj-cs"/>
                        <a:sym typeface="Helvetica"/>
                      </a:endParaRPr>
                    </a:p>
                    <a:p>
                      <a:pPr defTabSz="1300480">
                        <a:tabLst>
                          <a:tab pos="1295400" algn="l"/>
                        </a:tabLst>
                        <a:defRPr sz="900" b="1">
                          <a:uFill>
                            <a:solidFill>
                              <a:srgbClr val="000000"/>
                            </a:solidFill>
                          </a:uFill>
                          <a:latin typeface="Times New Roman"/>
                          <a:ea typeface="Times New Roman"/>
                          <a:cs typeface="Times New Roman"/>
                          <a:sym typeface="Times New Roman"/>
                        </a:defRPr>
                      </a:pPr>
                      <a: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pPr>
                      <a:r>
                        <a:rPr sz="800">
                          <a:uFill>
                            <a:solidFill>
                              <a:srgbClr val="000000"/>
                            </a:solidFill>
                          </a:uFill>
                          <a:latin typeface="Times New Roman"/>
                          <a:ea typeface="Times New Roman"/>
                          <a:cs typeface="Times New Roman"/>
                          <a:sym typeface="Times New Roman"/>
                        </a:rPr>
                        <a:t>English IV</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800">
                          <a:uFill>
                            <a:solidFill>
                              <a:srgbClr val="000000"/>
                            </a:solidFill>
                          </a:uFill>
                          <a:latin typeface="Times New Roman"/>
                          <a:ea typeface="Times New Roman"/>
                          <a:cs typeface="Times New Roman"/>
                          <a:sym typeface="Times New Roman"/>
                        </a:defRPr>
                      </a:pPr>
                      <a:r>
                        <a:t>4</a:t>
                      </a:r>
                      <a:r>
                        <a:rPr baseline="30498"/>
                        <a:t>th</a:t>
                      </a:r>
                      <a:r>
                        <a:t> Math</a:t>
                      </a:r>
                      <a:endParaRPr>
                        <a:latin typeface="+mj-lt"/>
                        <a:ea typeface="+mj-ea"/>
                        <a:cs typeface="+mj-cs"/>
                        <a:sym typeface="Helvetica"/>
                      </a:endParaRPr>
                    </a:p>
                    <a:p>
                      <a:pPr defTabSz="1300480">
                        <a:tabLst>
                          <a:tab pos="1295400" algn="l"/>
                        </a:tabLst>
                        <a:defRPr sz="800">
                          <a:uFill>
                            <a:solidFill>
                              <a:srgbClr val="000000"/>
                            </a:solidFill>
                          </a:uFill>
                          <a:latin typeface="Times New Roman"/>
                          <a:ea typeface="Times New Roman"/>
                          <a:cs typeface="Times New Roman"/>
                          <a:sym typeface="Times New Roman"/>
                        </a:defRPr>
                      </a:pPr>
                      <a:r>
                        <a:t>Aligned with</a:t>
                      </a:r>
                      <a:endParaRPr>
                        <a:latin typeface="+mj-lt"/>
                        <a:ea typeface="+mj-ea"/>
                        <a:cs typeface="+mj-cs"/>
                        <a:sym typeface="Helvetica"/>
                      </a:endParaRPr>
                    </a:p>
                    <a:p>
                      <a:pPr defTabSz="1300480">
                        <a:tabLst>
                          <a:tab pos="1295400" algn="l"/>
                        </a:tabLst>
                        <a:defRPr sz="800">
                          <a:uFill>
                            <a:solidFill>
                              <a:srgbClr val="000000"/>
                            </a:solidFill>
                          </a:uFill>
                          <a:latin typeface="Times New Roman"/>
                          <a:ea typeface="Times New Roman"/>
                          <a:cs typeface="Times New Roman"/>
                          <a:sym typeface="Times New Roman"/>
                        </a:defRPr>
                      </a:pPr>
                      <a:r>
                        <a:t>sudent’s plan</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800">
                          <a:uFill>
                            <a:solidFill>
                              <a:srgbClr val="000000"/>
                            </a:solidFill>
                          </a:uFill>
                          <a:latin typeface="Times New Roman"/>
                          <a:ea typeface="Times New Roman"/>
                          <a:cs typeface="Times New Roman"/>
                          <a:sym typeface="Times New Roman"/>
                        </a:defRPr>
                      </a:pPr>
                      <a:r>
                        <a:t>US History</a:t>
                      </a:r>
                      <a:endParaRPr>
                        <a:latin typeface="+mj-lt"/>
                        <a:ea typeface="+mj-ea"/>
                        <a:cs typeface="+mj-cs"/>
                        <a:sym typeface="Helvetica"/>
                      </a:endParaRPr>
                    </a:p>
                    <a:p>
                      <a:pPr defTabSz="1300480">
                        <a:tabLst>
                          <a:tab pos="1295400" algn="l"/>
                        </a:tabLst>
                        <a:defRPr sz="800">
                          <a:uFill>
                            <a:solidFill>
                              <a:srgbClr val="000000"/>
                            </a:solidFill>
                          </a:uFill>
                          <a:latin typeface="Times New Roman"/>
                          <a:ea typeface="Times New Roman"/>
                          <a:cs typeface="Times New Roman"/>
                          <a:sym typeface="Times New Roman"/>
                        </a:defRPr>
                      </a:pPr>
                      <a:r>
                        <a:t>Part A</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pPr>
                      <a:r>
                        <a:rPr sz="800">
                          <a:uFill>
                            <a:solidFill>
                              <a:srgbClr val="000000"/>
                            </a:solidFill>
                          </a:uFill>
                          <a:latin typeface="Times New Roman"/>
                          <a:ea typeface="Times New Roman"/>
                          <a:cs typeface="Times New Roman"/>
                          <a:sym typeface="Times New Roman"/>
                        </a:rPr>
                        <a:t>MAT 115 Mathematical Models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800">
                          <a:uFill>
                            <a:solidFill>
                              <a:srgbClr val="000000"/>
                            </a:solidFill>
                          </a:uFill>
                          <a:latin typeface="Times New Roman"/>
                          <a:ea typeface="Times New Roman"/>
                          <a:cs typeface="Times New Roman"/>
                          <a:sym typeface="Times New Roman"/>
                        </a:defRPr>
                      </a:pPr>
                      <a:r>
                        <a:t>US History</a:t>
                      </a:r>
                      <a:endParaRPr>
                        <a:latin typeface="+mj-lt"/>
                        <a:ea typeface="+mj-ea"/>
                        <a:cs typeface="+mj-cs"/>
                        <a:sym typeface="Helvetica"/>
                      </a:endParaRPr>
                    </a:p>
                    <a:p>
                      <a:pPr defTabSz="1300480">
                        <a:tabLst>
                          <a:tab pos="1295400" algn="l"/>
                        </a:tabLst>
                        <a:defRPr sz="800">
                          <a:uFill>
                            <a:solidFill>
                              <a:srgbClr val="000000"/>
                            </a:solidFill>
                          </a:uFill>
                          <a:latin typeface="Times New Roman"/>
                          <a:ea typeface="Times New Roman"/>
                          <a:cs typeface="Times New Roman"/>
                          <a:sym typeface="Times New Roman"/>
                        </a:defRPr>
                      </a:pPr>
                      <a:r>
                        <a:t>Part B</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pPr>
                      <a:r>
                        <a:rPr sz="800">
                          <a:uFill>
                            <a:solidFill>
                              <a:srgbClr val="000000"/>
                            </a:solidFill>
                          </a:uFill>
                          <a:latin typeface="Times New Roman"/>
                          <a:ea typeface="Times New Roman"/>
                          <a:cs typeface="Times New Roman"/>
                          <a:sym typeface="Times New Roman"/>
                        </a:rPr>
                        <a:t>Accounting II</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800" i="1">
                          <a:uFill>
                            <a:solidFill>
                              <a:srgbClr val="000000"/>
                            </a:solidFill>
                          </a:uFill>
                          <a:latin typeface="Times New Roman"/>
                          <a:ea typeface="Times New Roman"/>
                          <a:cs typeface="Times New Roman"/>
                          <a:sym typeface="Times New Roman"/>
                        </a:defRPr>
                      </a:pPr>
                      <a:r>
                        <a:t>ENG 114</a:t>
                      </a:r>
                      <a:endParaRPr>
                        <a:latin typeface="+mj-lt"/>
                        <a:ea typeface="+mj-ea"/>
                        <a:cs typeface="+mj-cs"/>
                        <a:sym typeface="Helvetica"/>
                      </a:endParaRPr>
                    </a:p>
                    <a:p>
                      <a:pPr defTabSz="1300480">
                        <a:tabLst>
                          <a:tab pos="1295400" algn="l"/>
                        </a:tabLst>
                        <a:defRPr sz="800" i="1">
                          <a:uFill>
                            <a:solidFill>
                              <a:srgbClr val="000000"/>
                            </a:solidFill>
                          </a:uFill>
                          <a:latin typeface="Times New Roman"/>
                          <a:ea typeface="Times New Roman"/>
                          <a:cs typeface="Times New Roman"/>
                          <a:sym typeface="Times New Roman"/>
                        </a:defRPr>
                      </a:pPr>
                      <a:r>
                        <a:t>Professional</a:t>
                      </a:r>
                      <a:endParaRPr>
                        <a:latin typeface="+mj-lt"/>
                        <a:ea typeface="+mj-ea"/>
                        <a:cs typeface="+mj-cs"/>
                        <a:sym typeface="Helvetica"/>
                      </a:endParaRPr>
                    </a:p>
                    <a:p>
                      <a:pPr defTabSz="1300480">
                        <a:tabLst>
                          <a:tab pos="1295400" algn="l"/>
                        </a:tabLst>
                        <a:defRPr sz="800" i="1">
                          <a:uFill>
                            <a:solidFill>
                              <a:srgbClr val="000000"/>
                            </a:solidFill>
                          </a:uFill>
                          <a:latin typeface="Times New Roman"/>
                          <a:ea typeface="Times New Roman"/>
                          <a:cs typeface="Times New Roman"/>
                          <a:sym typeface="Times New Roman"/>
                        </a:defRPr>
                      </a:pPr>
                      <a:r>
                        <a:t>Research &amp;</a:t>
                      </a:r>
                      <a:endParaRPr>
                        <a:latin typeface="+mj-lt"/>
                        <a:ea typeface="+mj-ea"/>
                        <a:cs typeface="+mj-cs"/>
                        <a:sym typeface="Helvetica"/>
                      </a:endParaRPr>
                    </a:p>
                    <a:p>
                      <a:pPr defTabSz="1300480">
                        <a:tabLst>
                          <a:tab pos="1295400" algn="l"/>
                        </a:tabLst>
                        <a:defRPr sz="800" i="1">
                          <a:uFill>
                            <a:solidFill>
                              <a:srgbClr val="000000"/>
                            </a:solidFill>
                          </a:uFill>
                          <a:latin typeface="Times New Roman"/>
                          <a:ea typeface="Times New Roman"/>
                          <a:cs typeface="Times New Roman"/>
                          <a:sym typeface="Times New Roman"/>
                        </a:defRPr>
                      </a:pPr>
                      <a:r>
                        <a:t>Reporting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algn="l" defTabSz="1300480">
                        <a:tabLst>
                          <a:tab pos="1295400" algn="l"/>
                        </a:tabLst>
                        <a:defRPr sz="800">
                          <a:uFill>
                            <a:solidFill>
                              <a:srgbClr val="000000"/>
                            </a:solidFill>
                          </a:uFill>
                          <a:latin typeface="Times New Roman"/>
                          <a:ea typeface="Times New Roman"/>
                          <a:cs typeface="Times New Roman"/>
                          <a:sym typeface="Times New Roman"/>
                        </a:defRPr>
                      </a:pPr>
                      <a:r>
                        <a:t> </a:t>
                      </a:r>
                      <a:endParaRPr>
                        <a:latin typeface="+mj-lt"/>
                        <a:ea typeface="+mj-ea"/>
                        <a:cs typeface="+mj-cs"/>
                        <a:sym typeface="Helvetica"/>
                      </a:endParaRPr>
                    </a:p>
                    <a:p>
                      <a:pPr defTabSz="1300480">
                        <a:tabLst>
                          <a:tab pos="1295400" algn="l"/>
                        </a:tabLst>
                        <a:defRPr sz="800" i="1">
                          <a:uFill>
                            <a:solidFill>
                              <a:srgbClr val="000000"/>
                            </a:solidFill>
                          </a:uFill>
                          <a:latin typeface="Times New Roman"/>
                          <a:ea typeface="Times New Roman"/>
                          <a:cs typeface="Times New Roman"/>
                          <a:sym typeface="Times New Roman"/>
                        </a:defRPr>
                      </a:pPr>
                      <a:r>
                        <a:t>BUS 115 Business Law I</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647700" algn="l"/>
                          <a:tab pos="3898900" algn="r"/>
                          <a:tab pos="7797800" algn="r"/>
                        </a:tabLst>
                        <a:defRPr sz="900">
                          <a:uFill>
                            <a:solidFill>
                              <a:srgbClr val="000000"/>
                            </a:solidFill>
                          </a:uFill>
                          <a:latin typeface="Times New Roman"/>
                          <a:ea typeface="Times New Roman"/>
                          <a:cs typeface="Times New Roman"/>
                          <a:sym typeface="Times New Roman"/>
                        </a:defRPr>
                      </a:pPr>
                      <a:r>
                        <a:t> </a:t>
                      </a:r>
                      <a:endParaRPr>
                        <a:latin typeface="+mj-lt"/>
                        <a:ea typeface="+mj-ea"/>
                        <a:cs typeface="+mj-cs"/>
                        <a:sym typeface="Helvetica"/>
                      </a:endParaRPr>
                    </a:p>
                    <a:p>
                      <a:pPr defTabSz="1300480">
                        <a:tabLst>
                          <a:tab pos="647700" algn="l"/>
                          <a:tab pos="3898900" algn="r"/>
                          <a:tab pos="7797800" algn="r"/>
                        </a:tabLst>
                        <a:defRPr sz="900">
                          <a:uFill>
                            <a:solidFill>
                              <a:srgbClr val="000000"/>
                            </a:solidFill>
                          </a:uFill>
                          <a:latin typeface="Times New Roman"/>
                          <a:ea typeface="Times New Roman"/>
                          <a:cs typeface="Times New Roman"/>
                          <a:sym typeface="Times New Roman"/>
                        </a:defRPr>
                      </a:pPr>
                      <a:r>
                        <a:t>High School Diploma</a:t>
                      </a:r>
                      <a:endParaRPr>
                        <a:latin typeface="+mj-lt"/>
                        <a:ea typeface="+mj-ea"/>
                        <a:cs typeface="+mj-cs"/>
                        <a:sym typeface="Helvetica"/>
                      </a:endParaRPr>
                    </a:p>
                    <a:p>
                      <a:pPr defTabSz="1300480">
                        <a:tabLst>
                          <a:tab pos="1295400" algn="l"/>
                        </a:tabLst>
                        <a:defRPr sz="900">
                          <a:uFill>
                            <a:solidFill>
                              <a:srgbClr val="000000"/>
                            </a:solidFill>
                          </a:uFill>
                          <a:latin typeface="Times New Roman"/>
                          <a:ea typeface="Times New Roman"/>
                          <a:cs typeface="Times New Roman"/>
                          <a:sym typeface="Times New Roman"/>
                        </a:defRPr>
                      </a:pPr>
                      <a:r>
                        <a:t>QuickBooks Certification</a:t>
                      </a:r>
                      <a:endParaRPr>
                        <a:latin typeface="+mj-lt"/>
                        <a:ea typeface="+mj-ea"/>
                        <a:cs typeface="+mj-cs"/>
                        <a:sym typeface="Helvetica"/>
                      </a:endParaRPr>
                    </a:p>
                    <a:p>
                      <a:pPr defTabSz="1300480">
                        <a:tabLst>
                          <a:tab pos="1295400" algn="l"/>
                        </a:tabLst>
                        <a:defRPr sz="900">
                          <a:uFill>
                            <a:solidFill>
                              <a:srgbClr val="000000"/>
                            </a:solidFill>
                          </a:uFill>
                          <a:latin typeface="Times New Roman"/>
                          <a:ea typeface="Times New Roman"/>
                          <a:cs typeface="Times New Roman"/>
                          <a:sym typeface="Times New Roman"/>
                        </a:defRPr>
                      </a:pPr>
                      <a:r>
                        <a:t>CC Certificate</a:t>
                      </a:r>
                      <a:r>
                        <a:rPr sz="800"/>
                        <a:t>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DDCC1"/>
                    </a:solidFill>
                  </a:tcPr>
                </a:tc>
                <a:extLst>
                  <a:ext uri="{0D108BD9-81ED-4DB2-BD59-A6C34878D82A}">
                    <a16:rowId xmlns:a16="http://schemas.microsoft.com/office/drawing/2014/main" val="10004"/>
                  </a:ext>
                </a:extLst>
              </a:tr>
              <a:tr h="627582">
                <a:tc>
                  <a:txBody>
                    <a:bodyPr/>
                    <a:lstStyle/>
                    <a:p>
                      <a:pPr defTabSz="1300480">
                        <a:tabLst>
                          <a:tab pos="1295400" algn="l"/>
                        </a:tabLst>
                        <a:defRPr sz="900" b="1">
                          <a:uFill>
                            <a:solidFill>
                              <a:srgbClr val="000000"/>
                            </a:solidFill>
                          </a:uFill>
                          <a:latin typeface="Times New Roman"/>
                          <a:ea typeface="Times New Roman"/>
                          <a:cs typeface="Times New Roman"/>
                          <a:sym typeface="Times New Roman"/>
                        </a:defRPr>
                      </a:pPr>
                      <a:r>
                        <a:t>Summer</a:t>
                      </a:r>
                      <a:endParaRPr>
                        <a:latin typeface="+mj-lt"/>
                        <a:ea typeface="+mj-ea"/>
                        <a:cs typeface="+mj-cs"/>
                        <a:sym typeface="Helvetica"/>
                      </a:endParaRPr>
                    </a:p>
                    <a:p>
                      <a:pPr defTabSz="1300480">
                        <a:tabLst>
                          <a:tab pos="1295400" algn="l"/>
                        </a:tabLst>
                        <a:defRPr sz="900" b="1">
                          <a:uFill>
                            <a:solidFill>
                              <a:srgbClr val="000000"/>
                            </a:solidFill>
                          </a:uFill>
                          <a:latin typeface="Times New Roman"/>
                          <a:ea typeface="Times New Roman"/>
                          <a:cs typeface="Times New Roman"/>
                          <a:sym typeface="Times New Roman"/>
                        </a:defRPr>
                      </a:pPr>
                      <a:r>
                        <a:t> </a:t>
                      </a:r>
                      <a:endParaRPr>
                        <a:latin typeface="+mj-lt"/>
                        <a:ea typeface="+mj-ea"/>
                        <a:cs typeface="+mj-cs"/>
                        <a:sym typeface="Helvetica"/>
                      </a:endParaRPr>
                    </a:p>
                    <a:p>
                      <a:pPr defTabSz="1300480">
                        <a:tabLst>
                          <a:tab pos="1295400" algn="l"/>
                        </a:tabLst>
                        <a:defRPr sz="900" b="1">
                          <a:uFill>
                            <a:solidFill>
                              <a:srgbClr val="000000"/>
                            </a:solidFill>
                          </a:uFill>
                          <a:latin typeface="Times New Roman"/>
                          <a:ea typeface="Times New Roman"/>
                          <a:cs typeface="Times New Roman"/>
                          <a:sym typeface="Times New Roman"/>
                        </a:defRPr>
                      </a:pPr>
                      <a: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800">
                          <a:uFill>
                            <a:solidFill>
                              <a:srgbClr val="000000"/>
                            </a:solidFill>
                          </a:uFill>
                          <a:latin typeface="Times New Roman"/>
                          <a:ea typeface="Times New Roman"/>
                          <a:cs typeface="Times New Roman"/>
                          <a:sym typeface="Times New Roman"/>
                        </a:defRPr>
                      </a:pPr>
                      <a:r>
                        <a:t>COE 112    </a:t>
                      </a:r>
                      <a:endParaRPr>
                        <a:latin typeface="+mj-lt"/>
                        <a:ea typeface="+mj-ea"/>
                        <a:cs typeface="+mj-cs"/>
                        <a:sym typeface="Helvetica"/>
                      </a:endParaRPr>
                    </a:p>
                    <a:p>
                      <a:pPr defTabSz="1300480">
                        <a:tabLst>
                          <a:tab pos="1295400" algn="l"/>
                        </a:tabLst>
                        <a:defRPr sz="800">
                          <a:uFill>
                            <a:solidFill>
                              <a:srgbClr val="000000"/>
                            </a:solidFill>
                          </a:uFill>
                          <a:latin typeface="Times New Roman"/>
                          <a:ea typeface="Times New Roman"/>
                          <a:cs typeface="Times New Roman"/>
                          <a:sym typeface="Times New Roman"/>
                        </a:defRPr>
                      </a:pPr>
                      <a:r>
                        <a:t>(coop)</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800" i="1">
                          <a:uFill>
                            <a:solidFill>
                              <a:srgbClr val="000000"/>
                            </a:solidFill>
                          </a:uFill>
                          <a:latin typeface="Times New Roman"/>
                          <a:ea typeface="Times New Roman"/>
                          <a:cs typeface="Times New Roman"/>
                          <a:sym typeface="Times New Roman"/>
                        </a:defRPr>
                      </a:pPr>
                      <a:r>
                        <a:t>COE 110</a:t>
                      </a:r>
                      <a:endParaRPr>
                        <a:latin typeface="+mj-lt"/>
                        <a:ea typeface="+mj-ea"/>
                        <a:cs typeface="+mj-cs"/>
                        <a:sym typeface="Helvetica"/>
                      </a:endParaRPr>
                    </a:p>
                    <a:p>
                      <a:pPr defTabSz="1300480">
                        <a:tabLst>
                          <a:tab pos="1295400" algn="l"/>
                        </a:tabLst>
                        <a:defRPr sz="800" i="1">
                          <a:uFill>
                            <a:solidFill>
                              <a:srgbClr val="000000"/>
                            </a:solidFill>
                          </a:uFill>
                          <a:latin typeface="Times New Roman"/>
                          <a:ea typeface="Times New Roman"/>
                          <a:cs typeface="Times New Roman"/>
                          <a:sym typeface="Times New Roman"/>
                        </a:defRPr>
                      </a:pPr>
                      <a:r>
                        <a:t>World of Work</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800" i="1">
                          <a:uFill>
                            <a:solidFill>
                              <a:srgbClr val="000000"/>
                            </a:solidFill>
                          </a:uFill>
                          <a:latin typeface="Times New Roman"/>
                          <a:ea typeface="Times New Roman"/>
                          <a:cs typeface="Times New Roman"/>
                          <a:sym typeface="Times New Roman"/>
                        </a:defRPr>
                      </a:pPr>
                      <a:r>
                        <a:t>ACA 111</a:t>
                      </a:r>
                      <a:endParaRPr>
                        <a:latin typeface="+mj-lt"/>
                        <a:ea typeface="+mj-ea"/>
                        <a:cs typeface="+mj-cs"/>
                        <a:sym typeface="Helvetica"/>
                      </a:endParaRPr>
                    </a:p>
                    <a:p>
                      <a:pPr defTabSz="1300480">
                        <a:tabLst>
                          <a:tab pos="1295400" algn="l"/>
                        </a:tabLst>
                        <a:defRPr sz="800" i="1">
                          <a:uFill>
                            <a:solidFill>
                              <a:srgbClr val="000000"/>
                            </a:solidFill>
                          </a:uFill>
                          <a:latin typeface="Times New Roman"/>
                          <a:ea typeface="Times New Roman"/>
                          <a:cs typeface="Times New Roman"/>
                          <a:sym typeface="Times New Roman"/>
                        </a:defRPr>
                      </a:pPr>
                      <a:r>
                        <a:t>College</a:t>
                      </a:r>
                      <a:endParaRPr>
                        <a:latin typeface="+mj-lt"/>
                        <a:ea typeface="+mj-ea"/>
                        <a:cs typeface="+mj-cs"/>
                        <a:sym typeface="Helvetica"/>
                      </a:endParaRPr>
                    </a:p>
                    <a:p>
                      <a:pPr defTabSz="1300480">
                        <a:tabLst>
                          <a:tab pos="1295400" algn="l"/>
                        </a:tabLst>
                        <a:defRPr sz="800" i="1">
                          <a:uFill>
                            <a:solidFill>
                              <a:srgbClr val="000000"/>
                            </a:solidFill>
                          </a:uFill>
                          <a:latin typeface="Times New Roman"/>
                          <a:ea typeface="Times New Roman"/>
                          <a:cs typeface="Times New Roman"/>
                          <a:sym typeface="Times New Roman"/>
                        </a:defRPr>
                      </a:pPr>
                      <a:r>
                        <a:t>Student </a:t>
                      </a:r>
                      <a:endParaRPr>
                        <a:latin typeface="+mj-lt"/>
                        <a:ea typeface="+mj-ea"/>
                        <a:cs typeface="+mj-cs"/>
                        <a:sym typeface="Helvetica"/>
                      </a:endParaRPr>
                    </a:p>
                    <a:p>
                      <a:pPr defTabSz="1300480">
                        <a:tabLst>
                          <a:tab pos="1295400" algn="l"/>
                        </a:tabLst>
                        <a:defRPr sz="800" i="1">
                          <a:uFill>
                            <a:solidFill>
                              <a:srgbClr val="000000"/>
                            </a:solidFill>
                          </a:uFill>
                          <a:latin typeface="Times New Roman"/>
                          <a:ea typeface="Times New Roman"/>
                          <a:cs typeface="Times New Roman"/>
                          <a:sym typeface="Times New Roman"/>
                        </a:defRPr>
                      </a:pPr>
                      <a:r>
                        <a:t>Success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gridSpan="5">
                  <a:txBody>
                    <a:bodyPr/>
                    <a:lstStyle/>
                    <a:p>
                      <a:pPr algn="l" defTabSz="1300480">
                        <a:tabLst>
                          <a:tab pos="1295400" algn="l"/>
                        </a:tabLst>
                      </a:pPr>
                      <a:r>
                        <a:rPr sz="800">
                          <a:uFill>
                            <a:solidFill>
                              <a:srgbClr val="000000"/>
                            </a:solidFill>
                          </a:uFill>
                          <a:latin typeface="Times New Roman"/>
                          <a:ea typeface="Times New Roman"/>
                          <a:cs typeface="Times New Roman"/>
                          <a:sym typeface="Times New Roman"/>
                        </a:rP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5F5F5"/>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defTabSz="1300480">
                        <a:tabLst>
                          <a:tab pos="1295400" algn="l"/>
                        </a:tabLst>
                      </a:pPr>
                      <a:r>
                        <a:rPr sz="800">
                          <a:uFill>
                            <a:solidFill>
                              <a:srgbClr val="000000"/>
                            </a:solidFill>
                          </a:uFill>
                          <a:latin typeface="Times New Roman"/>
                          <a:ea typeface="Times New Roman"/>
                          <a:cs typeface="Times New Roman"/>
                          <a:sym typeface="Times New Roman"/>
                        </a:rP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DDCC1"/>
                    </a:solidFill>
                  </a:tcPr>
                </a:tc>
                <a:extLst>
                  <a:ext uri="{0D108BD9-81ED-4DB2-BD59-A6C34878D82A}">
                    <a16:rowId xmlns:a16="http://schemas.microsoft.com/office/drawing/2014/main" val="10005"/>
                  </a:ext>
                </a:extLst>
              </a:tr>
              <a:tr h="784479">
                <a:tc>
                  <a:txBody>
                    <a:bodyPr/>
                    <a:lstStyle/>
                    <a:p>
                      <a:pPr defTabSz="1300480">
                        <a:tabLst>
                          <a:tab pos="1295400" algn="l"/>
                        </a:tabLst>
                        <a:defRPr sz="900" b="1">
                          <a:uFill>
                            <a:solidFill>
                              <a:srgbClr val="000000"/>
                            </a:solidFill>
                          </a:uFill>
                          <a:latin typeface="Times New Roman"/>
                          <a:ea typeface="Times New Roman"/>
                          <a:cs typeface="Times New Roman"/>
                          <a:sym typeface="Times New Roman"/>
                        </a:defRPr>
                      </a:pPr>
                      <a:r>
                        <a:t> </a:t>
                      </a:r>
                      <a:endParaRPr>
                        <a:latin typeface="+mj-lt"/>
                        <a:ea typeface="+mj-ea"/>
                        <a:cs typeface="+mj-cs"/>
                        <a:sym typeface="Helvetica"/>
                      </a:endParaRPr>
                    </a:p>
                    <a:p>
                      <a:pPr defTabSz="1300480">
                        <a:tabLst>
                          <a:tab pos="1295400" algn="l"/>
                        </a:tabLst>
                        <a:defRPr sz="900" b="1">
                          <a:uFill>
                            <a:solidFill>
                              <a:srgbClr val="000000"/>
                            </a:solidFill>
                          </a:uFill>
                          <a:latin typeface="Times New Roman"/>
                          <a:ea typeface="Times New Roman"/>
                          <a:cs typeface="Times New Roman"/>
                          <a:sym typeface="Times New Roman"/>
                        </a:defRPr>
                      </a:pPr>
                      <a:r>
                        <a:t> 1</a:t>
                      </a:r>
                      <a:endParaRPr>
                        <a:latin typeface="+mj-lt"/>
                        <a:ea typeface="+mj-ea"/>
                        <a:cs typeface="+mj-cs"/>
                        <a:sym typeface="Helvetica"/>
                      </a:endParaRPr>
                    </a:p>
                    <a:p>
                      <a:pPr defTabSz="1300480">
                        <a:tabLst>
                          <a:tab pos="1295400" algn="l"/>
                        </a:tabLst>
                        <a:defRPr sz="900" b="1">
                          <a:uFill>
                            <a:solidFill>
                              <a:srgbClr val="000000"/>
                            </a:solidFill>
                          </a:uFill>
                          <a:latin typeface="Times New Roman"/>
                          <a:ea typeface="Times New Roman"/>
                          <a:cs typeface="Times New Roman"/>
                          <a:sym typeface="Times New Roman"/>
                        </a:defRPr>
                      </a:pPr>
                      <a:r>
                        <a:t> </a:t>
                      </a:r>
                      <a:endParaRPr>
                        <a:latin typeface="+mj-lt"/>
                        <a:ea typeface="+mj-ea"/>
                        <a:cs typeface="+mj-cs"/>
                        <a:sym typeface="Helvetica"/>
                      </a:endParaRPr>
                    </a:p>
                    <a:p>
                      <a:pPr defTabSz="1300480">
                        <a:tabLst>
                          <a:tab pos="1295400" algn="l"/>
                        </a:tabLst>
                        <a:defRPr sz="900" b="1">
                          <a:uFill>
                            <a:solidFill>
                              <a:srgbClr val="000000"/>
                            </a:solidFill>
                          </a:uFill>
                          <a:latin typeface="Times New Roman"/>
                          <a:ea typeface="Times New Roman"/>
                          <a:cs typeface="Times New Roman"/>
                          <a:sym typeface="Times New Roman"/>
                        </a:defRPr>
                      </a:pPr>
                      <a:r>
                        <a:t> </a:t>
                      </a:r>
                      <a:endParaRPr>
                        <a:latin typeface="+mj-lt"/>
                        <a:ea typeface="+mj-ea"/>
                        <a:cs typeface="+mj-cs"/>
                        <a:sym typeface="Helvetica"/>
                      </a:endParaRPr>
                    </a:p>
                    <a:p>
                      <a:pPr defTabSz="1300480">
                        <a:tabLst>
                          <a:tab pos="1295400" algn="l"/>
                        </a:tabLst>
                        <a:defRPr sz="900" b="1">
                          <a:uFill>
                            <a:solidFill>
                              <a:srgbClr val="000000"/>
                            </a:solidFill>
                          </a:uFill>
                          <a:latin typeface="Times New Roman"/>
                          <a:ea typeface="Times New Roman"/>
                          <a:cs typeface="Times New Roman"/>
                          <a:sym typeface="Times New Roman"/>
                        </a:defRPr>
                      </a:pPr>
                      <a: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pPr>
                      <a:r>
                        <a:rPr sz="800" i="1">
                          <a:uFill>
                            <a:solidFill>
                              <a:srgbClr val="000000"/>
                            </a:solidFill>
                          </a:uFill>
                          <a:latin typeface="Times New Roman"/>
                          <a:ea typeface="Times New Roman"/>
                          <a:cs typeface="Times New Roman"/>
                          <a:sym typeface="Times New Roman"/>
                        </a:rPr>
                        <a:t>MKT 220 Advertising &amp; Sales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pPr>
                      <a:r>
                        <a:rPr sz="800" i="1">
                          <a:uFill>
                            <a:solidFill>
                              <a:srgbClr val="000000"/>
                            </a:solidFill>
                          </a:uFill>
                          <a:latin typeface="Times New Roman"/>
                          <a:ea typeface="Times New Roman"/>
                          <a:cs typeface="Times New Roman"/>
                          <a:sym typeface="Times New Roman"/>
                        </a:rPr>
                        <a:t>ACC 120 Principles of Financial Accounting</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800" i="1">
                          <a:uFill>
                            <a:solidFill>
                              <a:srgbClr val="000000"/>
                            </a:solidFill>
                          </a:uFill>
                          <a:latin typeface="Times New Roman"/>
                          <a:ea typeface="Times New Roman"/>
                          <a:cs typeface="Times New Roman"/>
                          <a:sym typeface="Times New Roman"/>
                        </a:defRPr>
                      </a:pPr>
                      <a:r>
                        <a:t>ENG 111</a:t>
                      </a:r>
                      <a:endParaRPr>
                        <a:latin typeface="+mj-lt"/>
                        <a:ea typeface="+mj-ea"/>
                        <a:cs typeface="+mj-cs"/>
                        <a:sym typeface="Helvetica"/>
                      </a:endParaRPr>
                    </a:p>
                    <a:p>
                      <a:pPr defTabSz="1300480">
                        <a:tabLst>
                          <a:tab pos="1295400" algn="l"/>
                        </a:tabLst>
                        <a:defRPr sz="800" i="1">
                          <a:uFill>
                            <a:solidFill>
                              <a:srgbClr val="000000"/>
                            </a:solidFill>
                          </a:uFill>
                          <a:latin typeface="Times New Roman"/>
                          <a:ea typeface="Times New Roman"/>
                          <a:cs typeface="Times New Roman"/>
                          <a:sym typeface="Times New Roman"/>
                        </a:defRPr>
                      </a:pPr>
                      <a:r>
                        <a:t>Expository</a:t>
                      </a:r>
                      <a:endParaRPr>
                        <a:latin typeface="+mj-lt"/>
                        <a:ea typeface="+mj-ea"/>
                        <a:cs typeface="+mj-cs"/>
                        <a:sym typeface="Helvetica"/>
                      </a:endParaRPr>
                    </a:p>
                    <a:p>
                      <a:pPr defTabSz="1300480">
                        <a:tabLst>
                          <a:tab pos="1295400" algn="l"/>
                        </a:tabLst>
                        <a:defRPr sz="800" i="1">
                          <a:uFill>
                            <a:solidFill>
                              <a:srgbClr val="000000"/>
                            </a:solidFill>
                          </a:uFill>
                          <a:latin typeface="Times New Roman"/>
                          <a:ea typeface="Times New Roman"/>
                          <a:cs typeface="Times New Roman"/>
                          <a:sym typeface="Times New Roman"/>
                        </a:defRPr>
                      </a:pPr>
                      <a:r>
                        <a:t>Writing</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pPr>
                      <a:r>
                        <a:rPr sz="800" i="1">
                          <a:uFill>
                            <a:solidFill>
                              <a:srgbClr val="000000"/>
                            </a:solidFill>
                          </a:uFill>
                          <a:latin typeface="Times New Roman"/>
                          <a:ea typeface="Times New Roman"/>
                          <a:cs typeface="Times New Roman"/>
                          <a:sym typeface="Times New Roman"/>
                        </a:rPr>
                        <a:t>BUS 116 Business Law II</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pPr>
                      <a:r>
                        <a:rPr sz="800" i="1">
                          <a:uFill>
                            <a:solidFill>
                              <a:srgbClr val="000000"/>
                            </a:solidFill>
                          </a:uFill>
                          <a:latin typeface="Times New Roman"/>
                          <a:ea typeface="Times New Roman"/>
                          <a:cs typeface="Times New Roman"/>
                          <a:sym typeface="Times New Roman"/>
                        </a:rPr>
                        <a:t>BUS 260 Business Communications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pPr>
                      <a:r>
                        <a:rPr sz="800" i="1">
                          <a:uFill>
                            <a:solidFill>
                              <a:srgbClr val="000000"/>
                            </a:solidFill>
                          </a:uFill>
                          <a:latin typeface="Times New Roman"/>
                          <a:ea typeface="Times New Roman"/>
                          <a:cs typeface="Times New Roman"/>
                          <a:sym typeface="Times New Roman"/>
                        </a:rPr>
                        <a:t>BUS 240 Business Ethics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800" i="1">
                          <a:uFill>
                            <a:solidFill>
                              <a:srgbClr val="000000"/>
                            </a:solidFill>
                          </a:uFill>
                          <a:latin typeface="Times New Roman"/>
                          <a:ea typeface="Times New Roman"/>
                          <a:cs typeface="Times New Roman"/>
                          <a:sym typeface="Times New Roman"/>
                        </a:defRPr>
                      </a:pPr>
                      <a:r>
                        <a:t>ACC 129</a:t>
                      </a:r>
                      <a:endParaRPr>
                        <a:latin typeface="+mj-lt"/>
                        <a:ea typeface="+mj-ea"/>
                        <a:cs typeface="+mj-cs"/>
                        <a:sym typeface="Helvetica"/>
                      </a:endParaRPr>
                    </a:p>
                    <a:p>
                      <a:pPr defTabSz="1300480">
                        <a:tabLst>
                          <a:tab pos="1295400" algn="l"/>
                        </a:tabLst>
                        <a:defRPr sz="800" i="1">
                          <a:uFill>
                            <a:solidFill>
                              <a:srgbClr val="000000"/>
                            </a:solidFill>
                          </a:uFill>
                          <a:latin typeface="Times New Roman"/>
                          <a:ea typeface="Times New Roman"/>
                          <a:cs typeface="Times New Roman"/>
                          <a:sym typeface="Times New Roman"/>
                        </a:defRPr>
                      </a:pPr>
                      <a:r>
                        <a:t>Individual Income Taxes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800" i="1">
                          <a:uFill>
                            <a:solidFill>
                              <a:srgbClr val="000000"/>
                            </a:solidFill>
                          </a:uFill>
                          <a:latin typeface="Times New Roman"/>
                          <a:ea typeface="Times New Roman"/>
                          <a:cs typeface="Times New Roman"/>
                          <a:sym typeface="Times New Roman"/>
                        </a:defRPr>
                      </a:pPr>
                      <a:r>
                        <a:t> </a:t>
                      </a:r>
                      <a:endParaRPr>
                        <a:latin typeface="+mj-lt"/>
                        <a:ea typeface="+mj-ea"/>
                        <a:cs typeface="+mj-cs"/>
                        <a:sym typeface="Helvetica"/>
                      </a:endParaRPr>
                    </a:p>
                    <a:p>
                      <a:pPr defTabSz="1300480">
                        <a:tabLst>
                          <a:tab pos="1295400" algn="l"/>
                        </a:tabLst>
                        <a:defRPr sz="800" i="1">
                          <a:uFill>
                            <a:solidFill>
                              <a:srgbClr val="000000"/>
                            </a:solidFill>
                          </a:uFill>
                          <a:latin typeface="Times New Roman"/>
                          <a:ea typeface="Times New Roman"/>
                          <a:cs typeface="Times New Roman"/>
                          <a:sym typeface="Times New Roman"/>
                        </a:defRPr>
                      </a:pPr>
                      <a:r>
                        <a:t>ACC 121 Principles of Managerial Accounting</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algn="l" defTabSz="1300480">
                        <a:tabLst>
                          <a:tab pos="1295400" algn="l"/>
                        </a:tabLst>
                        <a:defRPr sz="800" i="1">
                          <a:uFill>
                            <a:solidFill>
                              <a:srgbClr val="000000"/>
                            </a:solidFill>
                          </a:uFill>
                          <a:latin typeface="Verdana"/>
                          <a:ea typeface="Verdana"/>
                          <a:cs typeface="Verdana"/>
                          <a:sym typeface="Verdana"/>
                        </a:defRPr>
                      </a:pPr>
                      <a:r>
                        <a:t>Business Administration Diploma 44 hours</a:t>
                      </a:r>
                      <a:endParaRPr>
                        <a:latin typeface="+mj-lt"/>
                        <a:ea typeface="+mj-ea"/>
                        <a:cs typeface="+mj-cs"/>
                        <a:sym typeface="Helvetica"/>
                      </a:endParaRPr>
                    </a:p>
                    <a:p>
                      <a:pPr algn="l" defTabSz="1300480">
                        <a:tabLst>
                          <a:tab pos="1295400" algn="l"/>
                        </a:tabLst>
                        <a:defRPr sz="800" i="1">
                          <a:uFill>
                            <a:solidFill>
                              <a:srgbClr val="000000"/>
                            </a:solidFill>
                          </a:uFill>
                          <a:latin typeface="Verdana"/>
                          <a:ea typeface="Verdana"/>
                          <a:cs typeface="Verdana"/>
                          <a:sym typeface="Verdana"/>
                        </a:defRPr>
                      </a:pPr>
                      <a:r>
                        <a:t>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DDCC1"/>
                    </a:solidFill>
                  </a:tcPr>
                </a:tc>
                <a:extLst>
                  <a:ext uri="{0D108BD9-81ED-4DB2-BD59-A6C34878D82A}">
                    <a16:rowId xmlns:a16="http://schemas.microsoft.com/office/drawing/2014/main" val="10006"/>
                  </a:ext>
                </a:extLst>
              </a:tr>
              <a:tr h="706031">
                <a:tc>
                  <a:txBody>
                    <a:bodyPr/>
                    <a:lstStyle/>
                    <a:p>
                      <a:pPr defTabSz="1300480">
                        <a:tabLst>
                          <a:tab pos="1295400" algn="l"/>
                        </a:tabLst>
                        <a:defRPr sz="900" b="1">
                          <a:uFill>
                            <a:solidFill>
                              <a:srgbClr val="000000"/>
                            </a:solidFill>
                          </a:uFill>
                          <a:latin typeface="Times New Roman"/>
                          <a:ea typeface="Times New Roman"/>
                          <a:cs typeface="Times New Roman"/>
                          <a:sym typeface="Times New Roman"/>
                        </a:defRPr>
                      </a:pPr>
                      <a:r>
                        <a:t>2</a:t>
                      </a:r>
                      <a:endParaRPr>
                        <a:latin typeface="+mj-lt"/>
                        <a:ea typeface="+mj-ea"/>
                        <a:cs typeface="+mj-cs"/>
                        <a:sym typeface="Helvetica"/>
                      </a:endParaRPr>
                    </a:p>
                    <a:p>
                      <a:pPr defTabSz="1300480">
                        <a:tabLst>
                          <a:tab pos="1295400" algn="l"/>
                        </a:tabLst>
                        <a:defRPr sz="900" b="1">
                          <a:uFill>
                            <a:solidFill>
                              <a:srgbClr val="000000"/>
                            </a:solidFill>
                          </a:uFill>
                          <a:latin typeface="Times New Roman"/>
                          <a:ea typeface="Times New Roman"/>
                          <a:cs typeface="Times New Roman"/>
                          <a:sym typeface="Times New Roman"/>
                        </a:defRPr>
                      </a:pPr>
                      <a:r>
                        <a:t> </a:t>
                      </a:r>
                      <a:endParaRPr>
                        <a:latin typeface="+mj-lt"/>
                        <a:ea typeface="+mj-ea"/>
                        <a:cs typeface="+mj-cs"/>
                        <a:sym typeface="Helvetica"/>
                      </a:endParaRPr>
                    </a:p>
                    <a:p>
                      <a:pPr defTabSz="1300480">
                        <a:tabLst>
                          <a:tab pos="1295400" algn="l"/>
                        </a:tabLst>
                        <a:defRPr sz="900" b="1">
                          <a:uFill>
                            <a:solidFill>
                              <a:srgbClr val="000000"/>
                            </a:solidFill>
                          </a:uFill>
                          <a:latin typeface="Times New Roman"/>
                          <a:ea typeface="Times New Roman"/>
                          <a:cs typeface="Times New Roman"/>
                          <a:sym typeface="Times New Roman"/>
                        </a:defRPr>
                      </a:pPr>
                      <a: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800" i="1">
                          <a:uFill>
                            <a:solidFill>
                              <a:srgbClr val="000000"/>
                            </a:solidFill>
                          </a:uFill>
                          <a:latin typeface="Times New Roman"/>
                          <a:ea typeface="Times New Roman"/>
                          <a:cs typeface="Times New Roman"/>
                          <a:sym typeface="Times New Roman"/>
                        </a:defRPr>
                      </a:pPr>
                      <a:r>
                        <a:t>Social</a:t>
                      </a:r>
                      <a:endParaRPr>
                        <a:latin typeface="+mj-lt"/>
                        <a:ea typeface="+mj-ea"/>
                        <a:cs typeface="+mj-cs"/>
                        <a:sym typeface="Helvetica"/>
                      </a:endParaRPr>
                    </a:p>
                    <a:p>
                      <a:pPr defTabSz="1300480">
                        <a:tabLst>
                          <a:tab pos="1295400" algn="l"/>
                        </a:tabLst>
                        <a:defRPr sz="800" i="1">
                          <a:uFill>
                            <a:solidFill>
                              <a:srgbClr val="000000"/>
                            </a:solidFill>
                          </a:uFill>
                          <a:latin typeface="Times New Roman"/>
                          <a:ea typeface="Times New Roman"/>
                          <a:cs typeface="Times New Roman"/>
                          <a:sym typeface="Times New Roman"/>
                        </a:defRPr>
                      </a:pPr>
                      <a:r>
                        <a:t>Science</a:t>
                      </a:r>
                      <a:endParaRPr>
                        <a:latin typeface="+mj-lt"/>
                        <a:ea typeface="+mj-ea"/>
                        <a:cs typeface="+mj-cs"/>
                        <a:sym typeface="Helvetica"/>
                      </a:endParaRPr>
                    </a:p>
                    <a:p>
                      <a:pPr algn="l" defTabSz="1300480">
                        <a:tabLst>
                          <a:tab pos="1295400" algn="l"/>
                        </a:tabLst>
                        <a:defRPr sz="800" i="1">
                          <a:uFill>
                            <a:solidFill>
                              <a:srgbClr val="000000"/>
                            </a:solidFill>
                          </a:uFill>
                          <a:latin typeface="Times New Roman"/>
                          <a:ea typeface="Times New Roman"/>
                          <a:cs typeface="Times New Roman"/>
                          <a:sym typeface="Times New Roman"/>
                        </a:defRPr>
                      </a:pPr>
                      <a:r>
                        <a:t>Elective</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pPr>
                      <a:r>
                        <a:rPr sz="800" i="1">
                          <a:uFill>
                            <a:solidFill>
                              <a:srgbClr val="000000"/>
                            </a:solidFill>
                          </a:uFill>
                          <a:latin typeface="Times New Roman"/>
                          <a:ea typeface="Times New Roman"/>
                          <a:cs typeface="Times New Roman"/>
                          <a:sym typeface="Times New Roman"/>
                        </a:rPr>
                        <a:t>BUS 239 Business Applications Seminar</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pPr>
                      <a:r>
                        <a:rPr sz="800" i="1">
                          <a:uFill>
                            <a:solidFill>
                              <a:srgbClr val="000000"/>
                            </a:solidFill>
                          </a:uFill>
                          <a:latin typeface="Times New Roman"/>
                          <a:ea typeface="Times New Roman"/>
                          <a:cs typeface="Times New Roman"/>
                          <a:sym typeface="Times New Roman"/>
                        </a:rPr>
                        <a:t>ECO 252 Principles of Macroeconomics</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800" i="1">
                          <a:uFill>
                            <a:solidFill>
                              <a:srgbClr val="000000"/>
                            </a:solidFill>
                          </a:uFill>
                          <a:latin typeface="Times New Roman"/>
                          <a:ea typeface="Times New Roman"/>
                          <a:cs typeface="Times New Roman"/>
                          <a:sym typeface="Times New Roman"/>
                        </a:defRPr>
                      </a:pPr>
                      <a:r>
                        <a:t>Humanities</a:t>
                      </a:r>
                      <a:endParaRPr>
                        <a:latin typeface="+mj-lt"/>
                        <a:ea typeface="+mj-ea"/>
                        <a:cs typeface="+mj-cs"/>
                        <a:sym typeface="Helvetica"/>
                      </a:endParaRPr>
                    </a:p>
                    <a:p>
                      <a:pPr defTabSz="1300480">
                        <a:tabLst>
                          <a:tab pos="1295400" algn="l"/>
                        </a:tabLst>
                        <a:defRPr sz="800" i="1">
                          <a:uFill>
                            <a:solidFill>
                              <a:srgbClr val="000000"/>
                            </a:solidFill>
                          </a:uFill>
                          <a:latin typeface="Times New Roman"/>
                          <a:ea typeface="Times New Roman"/>
                          <a:cs typeface="Times New Roman"/>
                          <a:sym typeface="Times New Roman"/>
                        </a:defRPr>
                      </a:pPr>
                      <a:r>
                        <a:t>Fine Arts</a:t>
                      </a:r>
                      <a:endParaRPr>
                        <a:latin typeface="+mj-lt"/>
                        <a:ea typeface="+mj-ea"/>
                        <a:cs typeface="+mj-cs"/>
                        <a:sym typeface="Helvetica"/>
                      </a:endParaRPr>
                    </a:p>
                    <a:p>
                      <a:pPr defTabSz="1300480">
                        <a:tabLst>
                          <a:tab pos="1295400" algn="l"/>
                        </a:tabLst>
                        <a:defRPr sz="800" i="1">
                          <a:uFill>
                            <a:solidFill>
                              <a:srgbClr val="000000"/>
                            </a:solidFill>
                          </a:uFill>
                          <a:latin typeface="Times New Roman"/>
                          <a:ea typeface="Times New Roman"/>
                          <a:cs typeface="Times New Roman"/>
                          <a:sym typeface="Times New Roman"/>
                        </a:defRPr>
                      </a:pPr>
                      <a:r>
                        <a:t>Elective</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800">
                          <a:uFill>
                            <a:solidFill>
                              <a:srgbClr val="000000"/>
                            </a:solidFill>
                          </a:uFill>
                          <a:latin typeface="Times New Roman"/>
                          <a:ea typeface="Times New Roman"/>
                          <a:cs typeface="Times New Roman"/>
                          <a:sym typeface="Times New Roman"/>
                        </a:defRPr>
                      </a:pPr>
                      <a:r>
                        <a:t> </a:t>
                      </a:r>
                      <a:endParaRPr>
                        <a:latin typeface="+mj-lt"/>
                        <a:ea typeface="+mj-ea"/>
                        <a:cs typeface="+mj-cs"/>
                        <a:sym typeface="Helvetica"/>
                      </a:endParaRPr>
                    </a:p>
                    <a:p>
                      <a:pPr defTabSz="1300480">
                        <a:tabLst>
                          <a:tab pos="1295400" algn="l"/>
                        </a:tabLst>
                        <a:defRPr sz="800" i="1">
                          <a:uFill>
                            <a:solidFill>
                              <a:srgbClr val="000000"/>
                            </a:solidFill>
                          </a:uFill>
                          <a:latin typeface="Times New Roman"/>
                          <a:ea typeface="Times New Roman"/>
                          <a:cs typeface="Times New Roman"/>
                          <a:sym typeface="Times New Roman"/>
                        </a:defRPr>
                      </a:pPr>
                      <a:r>
                        <a:t>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gridSpan="3">
                  <a:txBody>
                    <a:bodyPr/>
                    <a:lstStyle/>
                    <a:p>
                      <a:pPr algn="l" defTabSz="1300480">
                        <a:tabLst>
                          <a:tab pos="1295400" algn="l"/>
                        </a:tabLst>
                      </a:pPr>
                      <a:r>
                        <a:rPr sz="800">
                          <a:uFill>
                            <a:solidFill>
                              <a:srgbClr val="000000"/>
                            </a:solidFill>
                          </a:uFill>
                          <a:latin typeface="Verdana"/>
                          <a:ea typeface="Verdana"/>
                          <a:cs typeface="Verdana"/>
                          <a:sym typeface="Verdana"/>
                        </a:rPr>
                        <a:t>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5F5F5"/>
                    </a:solidFill>
                  </a:tcPr>
                </a:tc>
                <a:tc hMerge="1">
                  <a:txBody>
                    <a:bodyPr/>
                    <a:lstStyle/>
                    <a:p>
                      <a:endParaRPr lang="en-US"/>
                    </a:p>
                  </a:txBody>
                  <a:tcPr/>
                </a:tc>
                <a:tc hMerge="1">
                  <a:txBody>
                    <a:bodyPr/>
                    <a:lstStyle/>
                    <a:p>
                      <a:endParaRPr lang="en-US"/>
                    </a:p>
                  </a:txBody>
                  <a:tcPr/>
                </a:tc>
                <a:tc>
                  <a:txBody>
                    <a:bodyPr/>
                    <a:lstStyle/>
                    <a:p>
                      <a:pPr algn="l" defTabSz="1300480">
                        <a:tabLst>
                          <a:tab pos="1295400" algn="l"/>
                        </a:tabLst>
                        <a:defRPr sz="800" i="1">
                          <a:uFill>
                            <a:solidFill>
                              <a:srgbClr val="000000"/>
                            </a:solidFill>
                          </a:uFill>
                          <a:latin typeface="Verdana"/>
                          <a:ea typeface="Verdana"/>
                          <a:cs typeface="Verdana"/>
                          <a:sym typeface="Verdana"/>
                        </a:defRPr>
                      </a:pPr>
                      <a:r>
                        <a:t>Business Administration </a:t>
                      </a:r>
                      <a:endParaRPr>
                        <a:latin typeface="+mj-lt"/>
                        <a:ea typeface="+mj-ea"/>
                        <a:cs typeface="+mj-cs"/>
                        <a:sym typeface="Helvetica"/>
                      </a:endParaRPr>
                    </a:p>
                    <a:p>
                      <a:pPr algn="l" defTabSz="1300480">
                        <a:tabLst>
                          <a:tab pos="1295400" algn="l"/>
                        </a:tabLst>
                        <a:defRPr sz="800" i="1">
                          <a:uFill>
                            <a:solidFill>
                              <a:srgbClr val="000000"/>
                            </a:solidFill>
                          </a:uFill>
                          <a:latin typeface="Verdana"/>
                          <a:ea typeface="Verdana"/>
                          <a:cs typeface="Verdana"/>
                          <a:sym typeface="Verdana"/>
                        </a:defRPr>
                      </a:pPr>
                      <a:r>
                        <a:t>AAS Degree </a:t>
                      </a:r>
                      <a:endParaRPr>
                        <a:latin typeface="+mj-lt"/>
                        <a:ea typeface="+mj-ea"/>
                        <a:cs typeface="+mj-cs"/>
                        <a:sym typeface="Helvetica"/>
                      </a:endParaRPr>
                    </a:p>
                    <a:p>
                      <a:pPr algn="l" defTabSz="1300480">
                        <a:tabLst>
                          <a:tab pos="1295400" algn="l"/>
                        </a:tabLst>
                        <a:defRPr sz="800" i="1">
                          <a:uFill>
                            <a:solidFill>
                              <a:srgbClr val="000000"/>
                            </a:solidFill>
                          </a:uFill>
                          <a:latin typeface="Verdana"/>
                          <a:ea typeface="Verdana"/>
                          <a:cs typeface="Verdana"/>
                          <a:sym typeface="Verdana"/>
                        </a:defRPr>
                      </a:pPr>
                      <a:r>
                        <a:t>65-73 hours</a:t>
                      </a:r>
                      <a:endParaRPr>
                        <a:latin typeface="+mj-lt"/>
                        <a:ea typeface="+mj-ea"/>
                        <a:cs typeface="+mj-cs"/>
                        <a:sym typeface="Helvetica"/>
                      </a:endParaRPr>
                    </a:p>
                    <a:p>
                      <a:pPr algn="l" defTabSz="1300480">
                        <a:tabLst>
                          <a:tab pos="1295400" algn="l"/>
                        </a:tabLst>
                        <a:defRPr sz="800">
                          <a:uFill>
                            <a:solidFill>
                              <a:srgbClr val="000000"/>
                            </a:solidFill>
                          </a:uFill>
                          <a:latin typeface="Verdana"/>
                          <a:ea typeface="Verdana"/>
                          <a:cs typeface="Verdana"/>
                          <a:sym typeface="Verdana"/>
                        </a:defRPr>
                      </a:pPr>
                      <a:r>
                        <a:t>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DDCC1"/>
                    </a:solidFill>
                  </a:tcPr>
                </a:tc>
                <a:extLst>
                  <a:ext uri="{0D108BD9-81ED-4DB2-BD59-A6C34878D82A}">
                    <a16:rowId xmlns:a16="http://schemas.microsoft.com/office/drawing/2014/main" val="10007"/>
                  </a:ext>
                </a:extLst>
              </a:tr>
            </a:tbl>
          </a:graphicData>
        </a:graphic>
      </p:graphicFrame>
      <p:graphicFrame>
        <p:nvGraphicFramePr>
          <p:cNvPr id="344" name="Table"/>
          <p:cNvGraphicFramePr/>
          <p:nvPr/>
        </p:nvGraphicFramePr>
        <p:xfrm>
          <a:off x="9902613" y="2668692"/>
          <a:ext cx="2534073" cy="1576774"/>
        </p:xfrm>
        <a:graphic>
          <a:graphicData uri="http://schemas.openxmlformats.org/drawingml/2006/table">
            <a:tbl>
              <a:tblPr>
                <a:tableStyleId>{4C3C2611-4C71-4FC5-86AE-919BDF0F9419}</a:tableStyleId>
              </a:tblPr>
              <a:tblGrid>
                <a:gridCol w="2534073">
                  <a:extLst>
                    <a:ext uri="{9D8B030D-6E8A-4147-A177-3AD203B41FA5}">
                      <a16:colId xmlns:a16="http://schemas.microsoft.com/office/drawing/2014/main" val="20000"/>
                    </a:ext>
                  </a:extLst>
                </a:gridCol>
              </a:tblGrid>
              <a:tr h="416284">
                <a:tc>
                  <a:txBody>
                    <a:bodyPr/>
                    <a:lstStyle/>
                    <a:p>
                      <a:pPr algn="l" defTabSz="1300480">
                        <a:tabLst>
                          <a:tab pos="647700" algn="l"/>
                          <a:tab pos="3898900" algn="r"/>
                          <a:tab pos="7797800" algn="r"/>
                        </a:tabLst>
                      </a:pPr>
                      <a:r>
                        <a:rPr sz="1100" b="1">
                          <a:uFill>
                            <a:solidFill>
                              <a:srgbClr val="000000"/>
                            </a:solidFill>
                          </a:uFill>
                          <a:latin typeface="Verdana"/>
                          <a:ea typeface="Verdana"/>
                          <a:cs typeface="Verdana"/>
                          <a:sym typeface="Verdana"/>
                        </a:rPr>
                        <a:t>Core Courses</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extLst>
                  <a:ext uri="{0D108BD9-81ED-4DB2-BD59-A6C34878D82A}">
                    <a16:rowId xmlns:a16="http://schemas.microsoft.com/office/drawing/2014/main" val="10000"/>
                  </a:ext>
                </a:extLst>
              </a:tr>
              <a:tr h="428444">
                <a:tc>
                  <a:txBody>
                    <a:bodyPr/>
                    <a:lstStyle/>
                    <a:p>
                      <a:pPr algn="l" defTabSz="1300480">
                        <a:tabLst>
                          <a:tab pos="647700" algn="l"/>
                          <a:tab pos="3898900" algn="r"/>
                          <a:tab pos="7797800" algn="r"/>
                        </a:tabLst>
                      </a:pPr>
                      <a:r>
                        <a:rPr sz="1100" b="1">
                          <a:uFill>
                            <a:solidFill>
                              <a:srgbClr val="000000"/>
                            </a:solidFill>
                          </a:uFill>
                          <a:latin typeface="Verdana"/>
                          <a:ea typeface="Verdana"/>
                          <a:cs typeface="Verdana"/>
                          <a:sym typeface="Verdana"/>
                        </a:rPr>
                        <a:t>CTE High school courses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extLst>
                  <a:ext uri="{0D108BD9-81ED-4DB2-BD59-A6C34878D82A}">
                    <a16:rowId xmlns:a16="http://schemas.microsoft.com/office/drawing/2014/main" val="10001"/>
                  </a:ext>
                </a:extLst>
              </a:tr>
              <a:tr h="366023">
                <a:tc>
                  <a:txBody>
                    <a:bodyPr/>
                    <a:lstStyle/>
                    <a:p>
                      <a:pPr algn="l" defTabSz="1300480">
                        <a:tabLst>
                          <a:tab pos="647700" algn="l"/>
                          <a:tab pos="3898900" algn="r"/>
                          <a:tab pos="7797800" algn="r"/>
                        </a:tabLst>
                      </a:pPr>
                      <a:r>
                        <a:rPr sz="1100" b="1">
                          <a:uFill>
                            <a:solidFill>
                              <a:srgbClr val="000000"/>
                            </a:solidFill>
                          </a:uFill>
                          <a:latin typeface="Verdana"/>
                          <a:ea typeface="Verdana"/>
                          <a:cs typeface="Verdana"/>
                          <a:sym typeface="Verdana"/>
                        </a:rPr>
                        <a:t>Community college courses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extLst>
                  <a:ext uri="{0D108BD9-81ED-4DB2-BD59-A6C34878D82A}">
                    <a16:rowId xmlns:a16="http://schemas.microsoft.com/office/drawing/2014/main" val="10002"/>
                  </a:ext>
                </a:extLst>
              </a:tr>
              <a:tr h="366023">
                <a:tc>
                  <a:txBody>
                    <a:bodyPr/>
                    <a:lstStyle/>
                    <a:p>
                      <a:pPr algn="l" defTabSz="1300480">
                        <a:tabLst>
                          <a:tab pos="647700" algn="l"/>
                          <a:tab pos="3898900" algn="r"/>
                          <a:tab pos="7797800" algn="r"/>
                        </a:tabLst>
                      </a:pPr>
                      <a:r>
                        <a:rPr sz="1100" b="1">
                          <a:uFill>
                            <a:solidFill>
                              <a:srgbClr val="000000"/>
                            </a:solidFill>
                          </a:uFill>
                          <a:latin typeface="Verdana"/>
                          <a:ea typeface="Verdana"/>
                          <a:cs typeface="Verdana"/>
                          <a:sym typeface="Verdana"/>
                        </a:rPr>
                        <a:t>Articulated Courses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65A0DC"/>
                    </a:solidFill>
                  </a:tcPr>
                </a:tc>
                <a:extLst>
                  <a:ext uri="{0D108BD9-81ED-4DB2-BD59-A6C34878D82A}">
                    <a16:rowId xmlns:a16="http://schemas.microsoft.com/office/drawing/2014/main" val="10003"/>
                  </a:ext>
                </a:extLst>
              </a:tr>
            </a:tbl>
          </a:graphicData>
        </a:graphic>
      </p:graphicFrame>
      <p:graphicFrame>
        <p:nvGraphicFramePr>
          <p:cNvPr id="345" name="Table"/>
          <p:cNvGraphicFramePr/>
          <p:nvPr/>
        </p:nvGraphicFramePr>
        <p:xfrm>
          <a:off x="9902613" y="7098452"/>
          <a:ext cx="2777913" cy="782037"/>
        </p:xfrm>
        <a:graphic>
          <a:graphicData uri="http://schemas.openxmlformats.org/drawingml/2006/table">
            <a:tbl>
              <a:tblPr>
                <a:tableStyleId>{4C3C2611-4C71-4FC5-86AE-919BDF0F9419}</a:tableStyleId>
              </a:tblPr>
              <a:tblGrid>
                <a:gridCol w="2777913">
                  <a:extLst>
                    <a:ext uri="{9D8B030D-6E8A-4147-A177-3AD203B41FA5}">
                      <a16:colId xmlns:a16="http://schemas.microsoft.com/office/drawing/2014/main" val="20000"/>
                    </a:ext>
                  </a:extLst>
                </a:gridCol>
              </a:tblGrid>
              <a:tr h="322426">
                <a:tc>
                  <a:txBody>
                    <a:bodyPr/>
                    <a:lstStyle/>
                    <a:p>
                      <a:pPr algn="l" defTabSz="1300480">
                        <a:tabLst>
                          <a:tab pos="647700" algn="l"/>
                          <a:tab pos="3898900" algn="r"/>
                          <a:tab pos="7797800" algn="r"/>
                        </a:tabLst>
                      </a:pPr>
                      <a:r>
                        <a:rPr sz="900">
                          <a:uFill>
                            <a:solidFill>
                              <a:srgbClr val="000000"/>
                            </a:solidFill>
                          </a:uFill>
                          <a:latin typeface="Verdana"/>
                          <a:ea typeface="Verdana"/>
                          <a:cs typeface="Verdana"/>
                          <a:sym typeface="Verdana"/>
                        </a:rPr>
                        <a:t> Articulated credits -   MSITA for CIS110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00BEF3"/>
                    </a:solidFill>
                  </a:tcPr>
                </a:tc>
                <a:extLst>
                  <a:ext uri="{0D108BD9-81ED-4DB2-BD59-A6C34878D82A}">
                    <a16:rowId xmlns:a16="http://schemas.microsoft.com/office/drawing/2014/main" val="10000"/>
                  </a:ext>
                </a:extLst>
              </a:tr>
              <a:tr h="459611">
                <a:tc>
                  <a:txBody>
                    <a:bodyPr/>
                    <a:lstStyle/>
                    <a:p>
                      <a:pPr algn="l" defTabSz="1300480">
                        <a:tabLst>
                          <a:tab pos="647700" algn="l"/>
                          <a:tab pos="3898900" algn="r"/>
                          <a:tab pos="7797800" algn="r"/>
                        </a:tabLst>
                        <a:defRPr sz="900" b="1" i="1">
                          <a:uFill>
                            <a:solidFill>
                              <a:srgbClr val="000000"/>
                            </a:solidFill>
                          </a:uFill>
                          <a:latin typeface="Verdana"/>
                          <a:ea typeface="Verdana"/>
                          <a:cs typeface="Verdana"/>
                          <a:sym typeface="Verdana"/>
                        </a:defRPr>
                      </a:pPr>
                      <a:r>
                        <a:t> </a:t>
                      </a:r>
                      <a:r>
                        <a:rPr b="0"/>
                        <a:t>Online Course on Demand</a:t>
                      </a:r>
                      <a:r>
                        <a:rPr b="0">
                          <a:solidFill>
                            <a:srgbClr val="FF2600"/>
                          </a:solidFill>
                          <a:uFill>
                            <a:solidFill>
                              <a:srgbClr val="FF2600"/>
                            </a:solidFill>
                          </a:uFill>
                        </a:rPr>
                        <a:t>      </a:t>
                      </a:r>
                      <a:r>
                        <a:rPr b="0" i="0"/>
                        <a:t>See CC course requirements for each degree</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5F5F5"/>
                    </a:solidFill>
                  </a:tcPr>
                </a:tc>
                <a:extLst>
                  <a:ext uri="{0D108BD9-81ED-4DB2-BD59-A6C34878D82A}">
                    <a16:rowId xmlns:a16="http://schemas.microsoft.com/office/drawing/2014/main" val="10001"/>
                  </a:ext>
                </a:extLst>
              </a:tr>
            </a:tbl>
          </a:graphicData>
        </a:graphic>
      </p:graphicFrame>
      <p:sp>
        <p:nvSpPr>
          <p:cNvPr id="346" name="(Rigorous) Programs of Study            (Classes are examples)"/>
          <p:cNvSpPr txBox="1"/>
          <p:nvPr/>
        </p:nvSpPr>
        <p:spPr>
          <a:xfrm>
            <a:off x="1192106" y="2140373"/>
            <a:ext cx="6908801" cy="6400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0640" tIns="40640" rIns="40640" bIns="40640">
            <a:spAutoFit/>
          </a:bodyPr>
          <a:lstStyle/>
          <a:p>
            <a:pPr algn="l" defTabSz="1300480">
              <a:defRPr sz="1800" b="1">
                <a:uFill>
                  <a:solidFill>
                    <a:srgbClr val="000000"/>
                  </a:solidFill>
                </a:uFill>
                <a:latin typeface="Franklin Gothic Medium"/>
                <a:ea typeface="Franklin Gothic Medium"/>
                <a:cs typeface="Franklin Gothic Medium"/>
                <a:sym typeface="Franklin Gothic Medium"/>
              </a:defRPr>
            </a:pPr>
            <a:r>
              <a:t>(Rigorous) Programs of Study            </a:t>
            </a:r>
            <a:r>
              <a:rPr sz="1600"/>
              <a:t>(Classes are examples) </a:t>
            </a:r>
          </a:p>
          <a:p>
            <a:pPr algn="l" defTabSz="1300480">
              <a:defRPr sz="1800" b="1">
                <a:uFill>
                  <a:solidFill>
                    <a:srgbClr val="000000"/>
                  </a:solidFill>
                </a:uFill>
                <a:latin typeface="Franklin Gothic Medium"/>
                <a:ea typeface="Franklin Gothic Medium"/>
                <a:cs typeface="Franklin Gothic Medium"/>
                <a:sym typeface="Franklin Gothic Medium"/>
              </a:defRPr>
            </a:pPr>
            <a:r>
              <a:t> </a:t>
            </a:r>
          </a:p>
        </p:txBody>
      </p:sp>
      <p:sp>
        <p:nvSpPr>
          <p:cNvPr id="347" name="Labor Market Value $$"/>
          <p:cNvSpPr/>
          <p:nvPr/>
        </p:nvSpPr>
        <p:spPr>
          <a:xfrm>
            <a:off x="10607040" y="4456851"/>
            <a:ext cx="1178562" cy="975362"/>
          </a:xfrm>
          <a:prstGeom prst="rect">
            <a:avLst/>
          </a:prstGeom>
          <a:ln w="25400">
            <a:solidFill>
              <a:srgbClr val="85888D"/>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l" defTabSz="1300480">
              <a:lnSpc>
                <a:spcPct val="120000"/>
              </a:lnSpc>
              <a:defRPr sz="1800" b="1">
                <a:uFill>
                  <a:solidFill>
                    <a:srgbClr val="000000"/>
                  </a:solidFill>
                </a:uFill>
                <a:latin typeface="Franklin Gothic Medium"/>
                <a:ea typeface="Franklin Gothic Medium"/>
                <a:cs typeface="Franklin Gothic Medium"/>
                <a:sym typeface="Franklin Gothic Medium"/>
              </a:defRPr>
            </a:lvl1pPr>
          </a:lstStyle>
          <a:p>
            <a:r>
              <a:t>Labor Market Value $$</a:t>
            </a:r>
          </a:p>
        </p:txBody>
      </p:sp>
      <p:sp>
        <p:nvSpPr>
          <p:cNvPr id="348" name="Line"/>
          <p:cNvSpPr/>
          <p:nvPr/>
        </p:nvSpPr>
        <p:spPr>
          <a:xfrm flipH="1" flipV="1">
            <a:off x="9637376" y="3965128"/>
            <a:ext cx="887897" cy="831476"/>
          </a:xfrm>
          <a:prstGeom prst="line">
            <a:avLst/>
          </a:prstGeom>
          <a:ln w="50800">
            <a:solidFill>
              <a:srgbClr val="000000"/>
            </a:solidFill>
            <a:miter lim="400000"/>
            <a:tailEnd type="stealth"/>
          </a:ln>
        </p:spPr>
        <p:txBody>
          <a:bodyPr lIns="45718" tIns="45718" rIns="45718" bIns="45718"/>
          <a:lstStyle/>
          <a:p>
            <a:endParaRPr/>
          </a:p>
        </p:txBody>
      </p:sp>
      <p:sp>
        <p:nvSpPr>
          <p:cNvPr id="349" name="Line"/>
          <p:cNvSpPr/>
          <p:nvPr/>
        </p:nvSpPr>
        <p:spPr>
          <a:xfrm flipH="1">
            <a:off x="9751273" y="5425223"/>
            <a:ext cx="709324" cy="1059686"/>
          </a:xfrm>
          <a:prstGeom prst="line">
            <a:avLst/>
          </a:prstGeom>
          <a:ln w="50800">
            <a:solidFill>
              <a:srgbClr val="000000"/>
            </a:solidFill>
            <a:miter lim="400000"/>
            <a:tailEnd type="stealth"/>
          </a:ln>
        </p:spPr>
        <p:txBody>
          <a:bodyPr lIns="45718" tIns="45718" rIns="45718" bIns="45718"/>
          <a:lstStyle/>
          <a:p>
            <a:endParaRPr/>
          </a:p>
        </p:txBody>
      </p:sp>
      <p:sp>
        <p:nvSpPr>
          <p:cNvPr id="350" name="Building the Pathway 9-14…"/>
          <p:cNvSpPr txBox="1"/>
          <p:nvPr/>
        </p:nvSpPr>
        <p:spPr>
          <a:xfrm>
            <a:off x="4239259" y="323426"/>
            <a:ext cx="8439572" cy="19989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0640" tIns="40640" rIns="40640" bIns="40640">
            <a:spAutoFit/>
          </a:bodyPr>
          <a:lstStyle/>
          <a:p>
            <a:pPr defTabSz="1300480">
              <a:defRPr sz="4600" b="1">
                <a:uFill>
                  <a:solidFill>
                    <a:srgbClr val="000000"/>
                  </a:solidFill>
                </a:uFill>
                <a:latin typeface="Franklin Gothic Medium"/>
                <a:ea typeface="Franklin Gothic Medium"/>
                <a:cs typeface="Franklin Gothic Medium"/>
                <a:sym typeface="Franklin Gothic Medium"/>
              </a:defRPr>
            </a:pPr>
            <a:r>
              <a:t>Building the Pathway 9-14</a:t>
            </a:r>
          </a:p>
          <a:p>
            <a:pPr defTabSz="1300480">
              <a:defRPr sz="4000" b="1" i="1">
                <a:uFill>
                  <a:solidFill>
                    <a:srgbClr val="000000"/>
                  </a:solidFill>
                </a:uFill>
                <a:latin typeface="Franklin Gothic Medium"/>
                <a:ea typeface="Franklin Gothic Medium"/>
                <a:cs typeface="Franklin Gothic Medium"/>
                <a:sym typeface="Franklin Gothic Medium"/>
              </a:defRPr>
            </a:pPr>
            <a:r>
              <a:t>High School and Community College</a:t>
            </a:r>
            <a:r>
              <a:rPr i="0"/>
              <a:t>  </a:t>
            </a:r>
          </a:p>
        </p:txBody>
      </p:sp>
      <p:sp>
        <p:nvSpPr>
          <p:cNvPr id="351" name="Slide Number"/>
          <p:cNvSpPr txBox="1">
            <a:spLocks noGrp="1"/>
          </p:cNvSpPr>
          <p:nvPr>
            <p:ph type="sldNum" sz="quarter" idx="4294967295"/>
          </p:nvPr>
        </p:nvSpPr>
        <p:spPr>
          <a:xfrm>
            <a:off x="11985798" y="9114112"/>
            <a:ext cx="368764" cy="37134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1" tIns="65021" rIns="65021" bIns="65021" anchor="ctr"/>
          <a:lstStyle>
            <a:lvl1pPr algn="r" defTabSz="1300480">
              <a:defRPr sz="1600" b="1">
                <a:solidFill>
                  <a:srgbClr val="888888"/>
                </a:solidFill>
                <a:latin typeface="Franklin Gothic Medium"/>
                <a:ea typeface="Franklin Gothic Medium"/>
                <a:cs typeface="Franklin Gothic Medium"/>
                <a:sym typeface="Franklin Gothic Medium"/>
              </a:defRPr>
            </a:lvl1pPr>
          </a:lstStyle>
          <a:p>
            <a:fld id="{86CB4B4D-7CA3-9044-876B-883B54F8677D}" type="slidenum">
              <a:t>23</a:t>
            </a:fld>
            <a:endParaRP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Rounded Rectangle"/>
          <p:cNvSpPr/>
          <p:nvPr/>
        </p:nvSpPr>
        <p:spPr>
          <a:xfrm>
            <a:off x="9973733" y="3285066"/>
            <a:ext cx="1788164" cy="3048005"/>
          </a:xfrm>
          <a:prstGeom prst="roundRect">
            <a:avLst>
              <a:gd name="adj" fmla="val 15909"/>
            </a:avLst>
          </a:prstGeom>
          <a:solidFill>
            <a:srgbClr val="FAD5BB"/>
          </a:solidFill>
          <a:ln w="12700">
            <a:solidFill>
              <a:srgbClr val="F2913F"/>
            </a:solidFill>
            <a:miter lim="400000"/>
          </a:ln>
        </p:spPr>
        <p:txBody>
          <a:bodyPr lIns="50800" tIns="50800" rIns="50800" bIns="50800"/>
          <a:lstStyle/>
          <a:p>
            <a:pPr algn="l" defTabSz="487680">
              <a:lnSpc>
                <a:spcPct val="120000"/>
              </a:lnSpc>
              <a:defRPr sz="1200" b="1">
                <a:latin typeface="Franklin Gothic Medium"/>
                <a:ea typeface="Franklin Gothic Medium"/>
                <a:cs typeface="Franklin Gothic Medium"/>
                <a:sym typeface="Franklin Gothic Medium"/>
              </a:defRPr>
            </a:pPr>
            <a:endParaRPr/>
          </a:p>
        </p:txBody>
      </p:sp>
      <p:graphicFrame>
        <p:nvGraphicFramePr>
          <p:cNvPr id="356" name="Table"/>
          <p:cNvGraphicFramePr/>
          <p:nvPr/>
        </p:nvGraphicFramePr>
        <p:xfrm>
          <a:off x="1178558" y="2573865"/>
          <a:ext cx="8252153" cy="5351175"/>
        </p:xfrm>
        <a:graphic>
          <a:graphicData uri="http://schemas.openxmlformats.org/drawingml/2006/table">
            <a:tbl>
              <a:tblPr>
                <a:tableStyleId>{4C3C2611-4C71-4FC5-86AE-919BDF0F9419}</a:tableStyleId>
              </a:tblPr>
              <a:tblGrid>
                <a:gridCol w="1016060">
                  <a:extLst>
                    <a:ext uri="{9D8B030D-6E8A-4147-A177-3AD203B41FA5}">
                      <a16:colId xmlns:a16="http://schemas.microsoft.com/office/drawing/2014/main" val="20000"/>
                    </a:ext>
                  </a:extLst>
                </a:gridCol>
                <a:gridCol w="613913">
                  <a:extLst>
                    <a:ext uri="{9D8B030D-6E8A-4147-A177-3AD203B41FA5}">
                      <a16:colId xmlns:a16="http://schemas.microsoft.com/office/drawing/2014/main" val="20001"/>
                    </a:ext>
                  </a:extLst>
                </a:gridCol>
                <a:gridCol w="660869">
                  <a:extLst>
                    <a:ext uri="{9D8B030D-6E8A-4147-A177-3AD203B41FA5}">
                      <a16:colId xmlns:a16="http://schemas.microsoft.com/office/drawing/2014/main" val="20002"/>
                    </a:ext>
                  </a:extLst>
                </a:gridCol>
                <a:gridCol w="854551">
                  <a:extLst>
                    <a:ext uri="{9D8B030D-6E8A-4147-A177-3AD203B41FA5}">
                      <a16:colId xmlns:a16="http://schemas.microsoft.com/office/drawing/2014/main" val="20003"/>
                    </a:ext>
                  </a:extLst>
                </a:gridCol>
                <a:gridCol w="707821">
                  <a:extLst>
                    <a:ext uri="{9D8B030D-6E8A-4147-A177-3AD203B41FA5}">
                      <a16:colId xmlns:a16="http://schemas.microsoft.com/office/drawing/2014/main" val="20004"/>
                    </a:ext>
                  </a:extLst>
                </a:gridCol>
                <a:gridCol w="843399">
                  <a:extLst>
                    <a:ext uri="{9D8B030D-6E8A-4147-A177-3AD203B41FA5}">
                      <a16:colId xmlns:a16="http://schemas.microsoft.com/office/drawing/2014/main" val="20005"/>
                    </a:ext>
                  </a:extLst>
                </a:gridCol>
                <a:gridCol w="661455">
                  <a:extLst>
                    <a:ext uri="{9D8B030D-6E8A-4147-A177-3AD203B41FA5}">
                      <a16:colId xmlns:a16="http://schemas.microsoft.com/office/drawing/2014/main" val="20006"/>
                    </a:ext>
                  </a:extLst>
                </a:gridCol>
                <a:gridCol w="854551">
                  <a:extLst>
                    <a:ext uri="{9D8B030D-6E8A-4147-A177-3AD203B41FA5}">
                      <a16:colId xmlns:a16="http://schemas.microsoft.com/office/drawing/2014/main" val="20007"/>
                    </a:ext>
                  </a:extLst>
                </a:gridCol>
                <a:gridCol w="739664">
                  <a:extLst>
                    <a:ext uri="{9D8B030D-6E8A-4147-A177-3AD203B41FA5}">
                      <a16:colId xmlns:a16="http://schemas.microsoft.com/office/drawing/2014/main" val="20008"/>
                    </a:ext>
                  </a:extLst>
                </a:gridCol>
                <a:gridCol w="1299870">
                  <a:extLst>
                    <a:ext uri="{9D8B030D-6E8A-4147-A177-3AD203B41FA5}">
                      <a16:colId xmlns:a16="http://schemas.microsoft.com/office/drawing/2014/main" val="20009"/>
                    </a:ext>
                  </a:extLst>
                </a:gridCol>
              </a:tblGrid>
              <a:tr h="565858">
                <a:tc>
                  <a:txBody>
                    <a:bodyPr/>
                    <a:lstStyle/>
                    <a:p>
                      <a:pPr defTabSz="1300480">
                        <a:tabLst>
                          <a:tab pos="1295400" algn="l"/>
                        </a:tabLst>
                      </a:pPr>
                      <a:r>
                        <a:rPr sz="1100" b="1">
                          <a:uFill>
                            <a:solidFill>
                              <a:srgbClr val="000000"/>
                            </a:solidFill>
                          </a:uFill>
                          <a:latin typeface="Verdana"/>
                          <a:ea typeface="Verdana"/>
                          <a:cs typeface="Verdana"/>
                          <a:sym typeface="Verdana"/>
                        </a:rPr>
                        <a:t>Level</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EBEBEB"/>
                    </a:solidFill>
                  </a:tcPr>
                </a:tc>
                <a:tc gridSpan="8">
                  <a:txBody>
                    <a:bodyPr/>
                    <a:lstStyle/>
                    <a:p>
                      <a:pPr defTabSz="1300480">
                        <a:tabLst>
                          <a:tab pos="1295400" algn="l"/>
                        </a:tabLst>
                      </a:pPr>
                      <a:r>
                        <a:rPr sz="1100" b="1">
                          <a:uFill>
                            <a:solidFill>
                              <a:srgbClr val="000000"/>
                            </a:solidFill>
                          </a:uFill>
                          <a:latin typeface="Verdana"/>
                          <a:ea typeface="Verdana"/>
                          <a:cs typeface="Verdana"/>
                          <a:sym typeface="Verdana"/>
                        </a:rPr>
                        <a:t>Courses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EBEBE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defTabSz="1300480">
                        <a:tabLst>
                          <a:tab pos="1295400" algn="l"/>
                        </a:tabLst>
                      </a:pPr>
                      <a:r>
                        <a:rPr sz="1100" b="1">
                          <a:uFill>
                            <a:solidFill>
                              <a:srgbClr val="000000"/>
                            </a:solidFill>
                          </a:uFill>
                          <a:latin typeface="Verdana"/>
                          <a:ea typeface="Verdana"/>
                          <a:cs typeface="Verdana"/>
                          <a:sym typeface="Verdana"/>
                        </a:rPr>
                        <a:t>Certifications &amp; Degrees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DDCC1"/>
                    </a:solidFill>
                  </a:tcPr>
                </a:tc>
                <a:extLst>
                  <a:ext uri="{0D108BD9-81ED-4DB2-BD59-A6C34878D82A}">
                    <a16:rowId xmlns:a16="http://schemas.microsoft.com/office/drawing/2014/main" val="10000"/>
                  </a:ext>
                </a:extLst>
              </a:tr>
              <a:tr h="627582">
                <a:tc>
                  <a:txBody>
                    <a:bodyPr/>
                    <a:lstStyle/>
                    <a:p>
                      <a:pPr defTabSz="1300480">
                        <a:tabLst>
                          <a:tab pos="1295400" algn="l"/>
                        </a:tabLst>
                        <a:defRPr sz="900" b="1">
                          <a:uFill>
                            <a:solidFill>
                              <a:srgbClr val="000000"/>
                            </a:solidFill>
                          </a:uFill>
                          <a:latin typeface="Times New Roman"/>
                          <a:ea typeface="Times New Roman"/>
                          <a:cs typeface="Times New Roman"/>
                          <a:sym typeface="Times New Roman"/>
                        </a:defRPr>
                      </a:pPr>
                      <a:r>
                        <a:t> </a:t>
                      </a:r>
                      <a:endParaRPr>
                        <a:latin typeface="+mj-lt"/>
                        <a:ea typeface="+mj-ea"/>
                        <a:cs typeface="+mj-cs"/>
                        <a:sym typeface="Helvetica"/>
                      </a:endParaRPr>
                    </a:p>
                    <a:p>
                      <a:pPr defTabSz="1300480">
                        <a:tabLst>
                          <a:tab pos="1295400" algn="l"/>
                        </a:tabLst>
                        <a:defRPr sz="900" b="1">
                          <a:uFill>
                            <a:solidFill>
                              <a:srgbClr val="000000"/>
                            </a:solidFill>
                          </a:uFill>
                          <a:latin typeface="Times New Roman"/>
                          <a:ea typeface="Times New Roman"/>
                          <a:cs typeface="Times New Roman"/>
                          <a:sym typeface="Times New Roman"/>
                        </a:defRPr>
                      </a:pPr>
                      <a:r>
                        <a:t>9</a:t>
                      </a:r>
                      <a:endParaRPr>
                        <a:latin typeface="+mj-lt"/>
                        <a:ea typeface="+mj-ea"/>
                        <a:cs typeface="+mj-cs"/>
                        <a:sym typeface="Helvetica"/>
                      </a:endParaRPr>
                    </a:p>
                    <a:p>
                      <a:pPr algn="l" defTabSz="1300480">
                        <a:tabLst>
                          <a:tab pos="1295400" algn="l"/>
                        </a:tabLst>
                        <a:defRPr sz="900" b="1">
                          <a:uFill>
                            <a:solidFill>
                              <a:srgbClr val="000000"/>
                            </a:solidFill>
                          </a:uFill>
                          <a:latin typeface="Times New Roman"/>
                          <a:ea typeface="Times New Roman"/>
                          <a:cs typeface="Times New Roman"/>
                          <a:sym typeface="Times New Roman"/>
                        </a:defRPr>
                      </a:pPr>
                      <a:r>
                        <a:t> </a:t>
                      </a:r>
                      <a:endParaRPr>
                        <a:latin typeface="+mj-lt"/>
                        <a:ea typeface="+mj-ea"/>
                        <a:cs typeface="+mj-cs"/>
                        <a:sym typeface="Helvetica"/>
                      </a:endParaRPr>
                    </a:p>
                    <a:p>
                      <a:pPr defTabSz="1300480">
                        <a:tabLst>
                          <a:tab pos="1295400" algn="l"/>
                        </a:tabLst>
                        <a:defRPr sz="900" b="1">
                          <a:uFill>
                            <a:solidFill>
                              <a:srgbClr val="000000"/>
                            </a:solidFill>
                          </a:uFill>
                          <a:latin typeface="Times New Roman"/>
                          <a:ea typeface="Times New Roman"/>
                          <a:cs typeface="Times New Roman"/>
                          <a:sym typeface="Times New Roman"/>
                        </a:defRPr>
                      </a:pPr>
                      <a: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pPr>
                      <a:r>
                        <a:rPr sz="800">
                          <a:uFill>
                            <a:solidFill>
                              <a:srgbClr val="000000"/>
                            </a:solidFill>
                          </a:uFill>
                          <a:latin typeface="Times New Roman"/>
                          <a:ea typeface="Times New Roman"/>
                          <a:cs typeface="Times New Roman"/>
                          <a:sym typeface="Times New Roman"/>
                        </a:rPr>
                        <a:t>English 1</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800">
                          <a:uFill>
                            <a:solidFill>
                              <a:srgbClr val="000000"/>
                            </a:solidFill>
                          </a:uFill>
                          <a:latin typeface="Times New Roman"/>
                          <a:ea typeface="Times New Roman"/>
                          <a:cs typeface="Times New Roman"/>
                          <a:sym typeface="Times New Roman"/>
                        </a:defRPr>
                      </a:pPr>
                      <a:r>
                        <a:t>Algebra  I</a:t>
                      </a:r>
                      <a:endParaRPr>
                        <a:latin typeface="+mj-lt"/>
                        <a:ea typeface="+mj-ea"/>
                        <a:cs typeface="+mj-cs"/>
                        <a:sym typeface="Helvetica"/>
                      </a:endParaRPr>
                    </a:p>
                    <a:p>
                      <a:pPr defTabSz="1300480">
                        <a:tabLst>
                          <a:tab pos="1295400" algn="l"/>
                        </a:tabLst>
                        <a:defRPr sz="800">
                          <a:uFill>
                            <a:solidFill>
                              <a:srgbClr val="000000"/>
                            </a:solidFill>
                          </a:uFill>
                          <a:latin typeface="Times New Roman"/>
                          <a:ea typeface="Times New Roman"/>
                          <a:cs typeface="Times New Roman"/>
                          <a:sym typeface="Times New Roman"/>
                        </a:defRPr>
                      </a:pPr>
                      <a:r>
                        <a:t>or</a:t>
                      </a:r>
                      <a:endParaRPr>
                        <a:latin typeface="+mj-lt"/>
                        <a:ea typeface="+mj-ea"/>
                        <a:cs typeface="+mj-cs"/>
                        <a:sym typeface="Helvetica"/>
                      </a:endParaRPr>
                    </a:p>
                    <a:p>
                      <a:pPr defTabSz="1300480">
                        <a:tabLst>
                          <a:tab pos="1295400" algn="l"/>
                        </a:tabLst>
                        <a:defRPr sz="800">
                          <a:uFill>
                            <a:solidFill>
                              <a:srgbClr val="000000"/>
                            </a:solidFill>
                          </a:uFill>
                          <a:latin typeface="Times New Roman"/>
                          <a:ea typeface="Times New Roman"/>
                          <a:cs typeface="Times New Roman"/>
                          <a:sym typeface="Times New Roman"/>
                        </a:defRPr>
                      </a:pPr>
                      <a:r>
                        <a:t>Integrated Math I</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800">
                          <a:uFill>
                            <a:solidFill>
                              <a:srgbClr val="000000"/>
                            </a:solidFill>
                          </a:uFill>
                          <a:latin typeface="Times New Roman"/>
                          <a:ea typeface="Times New Roman"/>
                          <a:cs typeface="Times New Roman"/>
                          <a:sym typeface="Times New Roman"/>
                        </a:defRPr>
                      </a:pPr>
                      <a:r>
                        <a:t>Environmental</a:t>
                      </a:r>
                      <a:endParaRPr>
                        <a:latin typeface="+mj-lt"/>
                        <a:ea typeface="+mj-ea"/>
                        <a:cs typeface="+mj-cs"/>
                        <a:sym typeface="Helvetica"/>
                      </a:endParaRPr>
                    </a:p>
                    <a:p>
                      <a:pPr defTabSz="1300480">
                        <a:tabLst>
                          <a:tab pos="1295400" algn="l"/>
                        </a:tabLst>
                        <a:defRPr sz="800">
                          <a:uFill>
                            <a:solidFill>
                              <a:srgbClr val="000000"/>
                            </a:solidFill>
                          </a:uFill>
                          <a:latin typeface="Times New Roman"/>
                          <a:ea typeface="Times New Roman"/>
                          <a:cs typeface="Times New Roman"/>
                          <a:sym typeface="Times New Roman"/>
                        </a:defRPr>
                      </a:pPr>
                      <a:r>
                        <a:t>Earth Science</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pPr>
                      <a:r>
                        <a:rPr sz="800">
                          <a:uFill>
                            <a:solidFill>
                              <a:srgbClr val="000000"/>
                            </a:solidFill>
                          </a:uFill>
                          <a:latin typeface="Times New Roman"/>
                          <a:ea typeface="Times New Roman"/>
                          <a:cs typeface="Times New Roman"/>
                          <a:sym typeface="Times New Roman"/>
                        </a:rPr>
                        <a:t>World History</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pPr>
                      <a:r>
                        <a:rPr sz="800">
                          <a:uFill>
                            <a:solidFill>
                              <a:srgbClr val="000000"/>
                            </a:solidFill>
                          </a:uFill>
                          <a:latin typeface="Times New Roman"/>
                          <a:ea typeface="Times New Roman"/>
                          <a:cs typeface="Times New Roman"/>
                          <a:sym typeface="Times New Roman"/>
                        </a:rPr>
                        <a:t>Health/PE</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800">
                          <a:uFill>
                            <a:solidFill>
                              <a:srgbClr val="000000"/>
                            </a:solidFill>
                          </a:uFill>
                          <a:latin typeface="Times New Roman"/>
                          <a:ea typeface="Times New Roman"/>
                          <a:cs typeface="Times New Roman"/>
                          <a:sym typeface="Times New Roman"/>
                        </a:defRPr>
                      </a:pPr>
                      <a:r>
                        <a:t>MSITA</a:t>
                      </a:r>
                      <a:endParaRPr>
                        <a:latin typeface="+mj-lt"/>
                        <a:ea typeface="+mj-ea"/>
                        <a:cs typeface="+mj-cs"/>
                        <a:sym typeface="Helvetica"/>
                      </a:endParaRPr>
                    </a:p>
                    <a:p>
                      <a:pPr defTabSz="1300480">
                        <a:tabLst>
                          <a:tab pos="1295400" algn="l"/>
                        </a:tabLst>
                        <a:defRPr sz="800">
                          <a:uFill>
                            <a:solidFill>
                              <a:srgbClr val="000000"/>
                            </a:solidFill>
                          </a:uFill>
                          <a:latin typeface="Times New Roman"/>
                          <a:ea typeface="Times New Roman"/>
                          <a:cs typeface="Times New Roman"/>
                          <a:sym typeface="Times New Roman"/>
                        </a:defRPr>
                      </a:pPr>
                      <a:r>
                        <a:t>Word, PPT</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2600"/>
                    </a:solidFill>
                  </a:tcPr>
                </a:tc>
                <a:tc>
                  <a:txBody>
                    <a:bodyPr/>
                    <a:lstStyle/>
                    <a:p>
                      <a:pPr defTabSz="1300480">
                        <a:tabLst>
                          <a:tab pos="1295400" algn="l"/>
                        </a:tabLst>
                        <a:defRPr sz="800">
                          <a:uFill>
                            <a:solidFill>
                              <a:srgbClr val="000000"/>
                            </a:solidFill>
                          </a:uFill>
                          <a:latin typeface="Times New Roman"/>
                          <a:ea typeface="Times New Roman"/>
                          <a:cs typeface="Times New Roman"/>
                          <a:sym typeface="Times New Roman"/>
                        </a:defRPr>
                      </a:pPr>
                      <a:r>
                        <a:t>Small</a:t>
                      </a:r>
                      <a:endParaRPr>
                        <a:latin typeface="+mj-lt"/>
                        <a:ea typeface="+mj-ea"/>
                        <a:cs typeface="+mj-cs"/>
                        <a:sym typeface="Helvetica"/>
                      </a:endParaRPr>
                    </a:p>
                    <a:p>
                      <a:pPr defTabSz="1300480">
                        <a:tabLst>
                          <a:tab pos="1295400" algn="l"/>
                        </a:tabLst>
                        <a:defRPr sz="800">
                          <a:uFill>
                            <a:solidFill>
                              <a:srgbClr val="000000"/>
                            </a:solidFill>
                          </a:uFill>
                          <a:latin typeface="Times New Roman"/>
                          <a:ea typeface="Times New Roman"/>
                          <a:cs typeface="Times New Roman"/>
                          <a:sym typeface="Times New Roman"/>
                        </a:defRPr>
                      </a:pPr>
                      <a:r>
                        <a:t> Business Entrepreneurship</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800">
                          <a:uFill>
                            <a:solidFill>
                              <a:srgbClr val="000000"/>
                            </a:solidFill>
                          </a:uFill>
                          <a:latin typeface="Times New Roman"/>
                          <a:ea typeface="Times New Roman"/>
                          <a:cs typeface="Times New Roman"/>
                          <a:sym typeface="Times New Roman"/>
                        </a:defRPr>
                      </a:pPr>
                      <a:r>
                        <a:t> </a:t>
                      </a:r>
                      <a:endParaRPr>
                        <a:latin typeface="+mj-lt"/>
                        <a:ea typeface="+mj-ea"/>
                        <a:cs typeface="+mj-cs"/>
                        <a:sym typeface="Helvetica"/>
                      </a:endParaRPr>
                    </a:p>
                    <a:p>
                      <a:pPr defTabSz="1300480">
                        <a:tabLst>
                          <a:tab pos="1295400" algn="l"/>
                        </a:tabLst>
                        <a:defRPr sz="800">
                          <a:uFill>
                            <a:solidFill>
                              <a:srgbClr val="000000"/>
                            </a:solidFill>
                          </a:uFill>
                          <a:latin typeface="Times New Roman"/>
                          <a:ea typeface="Times New Roman"/>
                          <a:cs typeface="Times New Roman"/>
                          <a:sym typeface="Times New Roman"/>
                        </a:defRPr>
                      </a:pPr>
                      <a:r>
                        <a:t>Freshman</a:t>
                      </a:r>
                      <a:endParaRPr>
                        <a:latin typeface="+mj-lt"/>
                        <a:ea typeface="+mj-ea"/>
                        <a:cs typeface="+mj-cs"/>
                        <a:sym typeface="Helvetica"/>
                      </a:endParaRPr>
                    </a:p>
                    <a:p>
                      <a:pPr defTabSz="1300480">
                        <a:tabLst>
                          <a:tab pos="1295400" algn="l"/>
                        </a:tabLst>
                        <a:defRPr sz="800">
                          <a:uFill>
                            <a:solidFill>
                              <a:srgbClr val="000000"/>
                            </a:solidFill>
                          </a:uFill>
                          <a:latin typeface="Times New Roman"/>
                          <a:ea typeface="Times New Roman"/>
                          <a:cs typeface="Times New Roman"/>
                          <a:sym typeface="Times New Roman"/>
                        </a:defRPr>
                      </a:pPr>
                      <a:r>
                        <a:t>Career Management</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800">
                          <a:uFill>
                            <a:solidFill>
                              <a:srgbClr val="000000"/>
                            </a:solidFill>
                          </a:uFill>
                          <a:latin typeface="Times New Roman"/>
                          <a:ea typeface="Times New Roman"/>
                          <a:cs typeface="Times New Roman"/>
                          <a:sym typeface="Times New Roman"/>
                        </a:defRPr>
                      </a:pPr>
                      <a:r>
                        <a:t> </a:t>
                      </a:r>
                      <a:endParaRPr>
                        <a:latin typeface="+mj-lt"/>
                        <a:ea typeface="+mj-ea"/>
                        <a:cs typeface="+mj-cs"/>
                        <a:sym typeface="Helvetica"/>
                      </a:endParaRPr>
                    </a:p>
                    <a:p>
                      <a:pPr defTabSz="1300480">
                        <a:tabLst>
                          <a:tab pos="1295400" algn="l"/>
                        </a:tabLst>
                        <a:defRPr sz="800">
                          <a:uFill>
                            <a:solidFill>
                              <a:srgbClr val="000000"/>
                            </a:solidFill>
                          </a:uFill>
                          <a:latin typeface="Times New Roman"/>
                          <a:ea typeface="Times New Roman"/>
                          <a:cs typeface="Times New Roman"/>
                          <a:sym typeface="Times New Roman"/>
                        </a:defRPr>
                      </a:pPr>
                      <a:r>
                        <a:t> </a:t>
                      </a:r>
                      <a:endParaRPr>
                        <a:latin typeface="+mj-lt"/>
                        <a:ea typeface="+mj-ea"/>
                        <a:cs typeface="+mj-cs"/>
                        <a:sym typeface="Helvetica"/>
                      </a:endParaRPr>
                    </a:p>
                    <a:p>
                      <a:pPr defTabSz="1300480">
                        <a:tabLst>
                          <a:tab pos="1295400" algn="l"/>
                        </a:tabLst>
                        <a:defRPr sz="800">
                          <a:uFill>
                            <a:solidFill>
                              <a:srgbClr val="000000"/>
                            </a:solidFill>
                          </a:uFill>
                          <a:latin typeface="Times New Roman"/>
                          <a:ea typeface="Times New Roman"/>
                          <a:cs typeface="Times New Roman"/>
                          <a:sym typeface="Times New Roman"/>
                        </a:defRPr>
                      </a:pPr>
                      <a:r>
                        <a:t>MSITA Certifications (2)</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DDCC1"/>
                    </a:solidFill>
                  </a:tcPr>
                </a:tc>
                <a:extLst>
                  <a:ext uri="{0D108BD9-81ED-4DB2-BD59-A6C34878D82A}">
                    <a16:rowId xmlns:a16="http://schemas.microsoft.com/office/drawing/2014/main" val="10001"/>
                  </a:ext>
                </a:extLst>
              </a:tr>
              <a:tr h="564823">
                <a:tc>
                  <a:txBody>
                    <a:bodyPr/>
                    <a:lstStyle/>
                    <a:p>
                      <a:pPr defTabSz="1300480">
                        <a:tabLst>
                          <a:tab pos="1295400" algn="l"/>
                        </a:tabLst>
                        <a:defRPr sz="900" b="1">
                          <a:uFill>
                            <a:solidFill>
                              <a:srgbClr val="000000"/>
                            </a:solidFill>
                          </a:uFill>
                          <a:latin typeface="Times New Roman"/>
                          <a:ea typeface="Times New Roman"/>
                          <a:cs typeface="Times New Roman"/>
                          <a:sym typeface="Times New Roman"/>
                        </a:defRPr>
                      </a:pPr>
                      <a:r>
                        <a:t>10</a:t>
                      </a:r>
                      <a:endParaRPr>
                        <a:latin typeface="+mj-lt"/>
                        <a:ea typeface="+mj-ea"/>
                        <a:cs typeface="+mj-cs"/>
                        <a:sym typeface="Helvetica"/>
                      </a:endParaRPr>
                    </a:p>
                    <a:p>
                      <a:pPr defTabSz="1300480">
                        <a:tabLst>
                          <a:tab pos="1295400" algn="l"/>
                        </a:tabLst>
                        <a:defRPr sz="900" b="1">
                          <a:uFill>
                            <a:solidFill>
                              <a:srgbClr val="000000"/>
                            </a:solidFill>
                          </a:uFill>
                          <a:latin typeface="Times New Roman"/>
                          <a:ea typeface="Times New Roman"/>
                          <a:cs typeface="Times New Roman"/>
                          <a:sym typeface="Times New Roman"/>
                        </a:defRPr>
                      </a:pPr>
                      <a: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pPr>
                      <a:r>
                        <a:rPr sz="800">
                          <a:uFill>
                            <a:solidFill>
                              <a:srgbClr val="000000"/>
                            </a:solidFill>
                          </a:uFill>
                          <a:latin typeface="Times New Roman"/>
                          <a:ea typeface="Times New Roman"/>
                          <a:cs typeface="Times New Roman"/>
                          <a:sym typeface="Times New Roman"/>
                        </a:rPr>
                        <a:t>English 11</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800">
                          <a:uFill>
                            <a:solidFill>
                              <a:srgbClr val="000000"/>
                            </a:solidFill>
                          </a:uFill>
                          <a:latin typeface="Times New Roman"/>
                          <a:ea typeface="Times New Roman"/>
                          <a:cs typeface="Times New Roman"/>
                          <a:sym typeface="Times New Roman"/>
                        </a:defRPr>
                      </a:pPr>
                      <a:r>
                        <a:t>Geometry or</a:t>
                      </a:r>
                      <a:endParaRPr>
                        <a:latin typeface="+mj-lt"/>
                        <a:ea typeface="+mj-ea"/>
                        <a:cs typeface="+mj-cs"/>
                        <a:sym typeface="Helvetica"/>
                      </a:endParaRPr>
                    </a:p>
                    <a:p>
                      <a:pPr defTabSz="1300480">
                        <a:tabLst>
                          <a:tab pos="1295400" algn="l"/>
                        </a:tabLst>
                        <a:defRPr sz="800">
                          <a:uFill>
                            <a:solidFill>
                              <a:srgbClr val="000000"/>
                            </a:solidFill>
                          </a:uFill>
                          <a:latin typeface="Times New Roman"/>
                          <a:ea typeface="Times New Roman"/>
                          <a:cs typeface="Times New Roman"/>
                          <a:sym typeface="Times New Roman"/>
                        </a:defRPr>
                      </a:pPr>
                      <a:r>
                        <a:t>Integrated Math II</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pPr>
                      <a:r>
                        <a:rPr sz="800">
                          <a:uFill>
                            <a:solidFill>
                              <a:srgbClr val="000000"/>
                            </a:solidFill>
                          </a:uFill>
                          <a:latin typeface="Times New Roman"/>
                          <a:ea typeface="Times New Roman"/>
                          <a:cs typeface="Times New Roman"/>
                          <a:sym typeface="Times New Roman"/>
                        </a:rPr>
                        <a:t>Physical Science</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pPr>
                      <a:r>
                        <a:rPr sz="800">
                          <a:uFill>
                            <a:solidFill>
                              <a:srgbClr val="000000"/>
                            </a:solidFill>
                          </a:uFill>
                          <a:latin typeface="Times New Roman"/>
                          <a:ea typeface="Times New Roman"/>
                          <a:cs typeface="Times New Roman"/>
                          <a:sym typeface="Times New Roman"/>
                        </a:rPr>
                        <a:t>Civics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800">
                          <a:uFill>
                            <a:solidFill>
                              <a:srgbClr val="000000"/>
                            </a:solidFill>
                          </a:uFill>
                          <a:latin typeface="Times New Roman"/>
                          <a:ea typeface="Times New Roman"/>
                          <a:cs typeface="Times New Roman"/>
                          <a:sym typeface="Times New Roman"/>
                        </a:defRPr>
                      </a:pPr>
                      <a:r>
                        <a:t>Principles of Business </a:t>
                      </a:r>
                      <a:endParaRPr>
                        <a:latin typeface="+mj-lt"/>
                        <a:ea typeface="+mj-ea"/>
                        <a:cs typeface="+mj-cs"/>
                        <a:sym typeface="Helvetica"/>
                      </a:endParaRPr>
                    </a:p>
                    <a:p>
                      <a:pPr defTabSz="1300480">
                        <a:tabLst>
                          <a:tab pos="1295400" algn="l"/>
                        </a:tabLst>
                        <a:defRPr sz="800">
                          <a:uFill>
                            <a:solidFill>
                              <a:srgbClr val="000000"/>
                            </a:solidFill>
                          </a:uFill>
                          <a:latin typeface="Times New Roman"/>
                          <a:ea typeface="Times New Roman"/>
                          <a:cs typeface="Times New Roman"/>
                          <a:sym typeface="Times New Roman"/>
                        </a:defRPr>
                      </a:pPr>
                      <a:r>
                        <a:t>&amp; </a:t>
                      </a:r>
                      <a:endParaRPr>
                        <a:latin typeface="+mj-lt"/>
                        <a:ea typeface="+mj-ea"/>
                        <a:cs typeface="+mj-cs"/>
                        <a:sym typeface="Helvetica"/>
                      </a:endParaRPr>
                    </a:p>
                    <a:p>
                      <a:pPr defTabSz="1300480">
                        <a:tabLst>
                          <a:tab pos="1295400" algn="l"/>
                        </a:tabLst>
                        <a:defRPr sz="800">
                          <a:uFill>
                            <a:solidFill>
                              <a:srgbClr val="000000"/>
                            </a:solidFill>
                          </a:uFill>
                          <a:latin typeface="Times New Roman"/>
                          <a:ea typeface="Times New Roman"/>
                          <a:cs typeface="Times New Roman"/>
                          <a:sym typeface="Times New Roman"/>
                        </a:defRPr>
                      </a:pPr>
                      <a:r>
                        <a:t>Finance</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800">
                          <a:uFill>
                            <a:solidFill>
                              <a:srgbClr val="000000"/>
                            </a:solidFill>
                          </a:uFill>
                          <a:latin typeface="Times New Roman"/>
                          <a:ea typeface="Times New Roman"/>
                          <a:cs typeface="Times New Roman"/>
                          <a:sym typeface="Times New Roman"/>
                        </a:defRPr>
                      </a:pPr>
                      <a:r>
                        <a:t>MSITA</a:t>
                      </a:r>
                      <a:endParaRPr>
                        <a:latin typeface="+mj-lt"/>
                        <a:ea typeface="+mj-ea"/>
                        <a:cs typeface="+mj-cs"/>
                        <a:sym typeface="Helvetica"/>
                      </a:endParaRPr>
                    </a:p>
                    <a:p>
                      <a:pPr defTabSz="1300480">
                        <a:tabLst>
                          <a:tab pos="1295400" algn="l"/>
                        </a:tabLst>
                        <a:defRPr sz="800">
                          <a:uFill>
                            <a:solidFill>
                              <a:srgbClr val="000000"/>
                            </a:solidFill>
                          </a:uFill>
                          <a:latin typeface="Times New Roman"/>
                          <a:ea typeface="Times New Roman"/>
                          <a:cs typeface="Times New Roman"/>
                          <a:sym typeface="Times New Roman"/>
                        </a:defRPr>
                      </a:pPr>
                      <a:r>
                        <a:t>Excel, Access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2600"/>
                    </a:solidFill>
                  </a:tcPr>
                </a:tc>
                <a:tc>
                  <a:txBody>
                    <a:bodyPr/>
                    <a:lstStyle/>
                    <a:p>
                      <a:pPr defTabSz="1300480">
                        <a:tabLst>
                          <a:tab pos="1295400" algn="l"/>
                        </a:tabLst>
                      </a:pPr>
                      <a:r>
                        <a:rPr sz="800">
                          <a:uFill>
                            <a:solidFill>
                              <a:srgbClr val="000000"/>
                            </a:solidFill>
                          </a:uFill>
                          <a:latin typeface="Times New Roman"/>
                          <a:ea typeface="Times New Roman"/>
                          <a:cs typeface="Times New Roman"/>
                          <a:sym typeface="Times New Roman"/>
                        </a:rPr>
                        <a:t>Business Law</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800" i="1">
                          <a:uFill>
                            <a:solidFill>
                              <a:srgbClr val="000000"/>
                            </a:solidFill>
                          </a:uFill>
                          <a:latin typeface="Times New Roman"/>
                          <a:ea typeface="Times New Roman"/>
                          <a:cs typeface="Times New Roman"/>
                          <a:sym typeface="Times New Roman"/>
                        </a:defRPr>
                      </a:pPr>
                      <a:r>
                        <a:t> </a:t>
                      </a:r>
                      <a:endParaRPr>
                        <a:latin typeface="+mj-lt"/>
                        <a:ea typeface="+mj-ea"/>
                        <a:cs typeface="+mj-cs"/>
                        <a:sym typeface="Helvetica"/>
                      </a:endParaRPr>
                    </a:p>
                    <a:p>
                      <a:pPr defTabSz="1300480">
                        <a:tabLst>
                          <a:tab pos="1295400" algn="l"/>
                        </a:tabLst>
                        <a:defRPr sz="800">
                          <a:uFill>
                            <a:solidFill>
                              <a:srgbClr val="000000"/>
                            </a:solidFill>
                          </a:uFill>
                          <a:latin typeface="Times New Roman"/>
                          <a:ea typeface="Times New Roman"/>
                          <a:cs typeface="Times New Roman"/>
                          <a:sym typeface="Times New Roman"/>
                        </a:defRPr>
                      </a:pPr>
                      <a:r>
                        <a:t>MSITA</a:t>
                      </a:r>
                      <a:endParaRPr>
                        <a:latin typeface="+mj-lt"/>
                        <a:ea typeface="+mj-ea"/>
                        <a:cs typeface="+mj-cs"/>
                        <a:sym typeface="Helvetica"/>
                      </a:endParaRPr>
                    </a:p>
                    <a:p>
                      <a:pPr defTabSz="1300480">
                        <a:tabLst>
                          <a:tab pos="1295400" algn="l"/>
                        </a:tabLst>
                        <a:defRPr sz="800">
                          <a:uFill>
                            <a:solidFill>
                              <a:srgbClr val="000000"/>
                            </a:solidFill>
                          </a:uFill>
                          <a:latin typeface="Times New Roman"/>
                          <a:ea typeface="Times New Roman"/>
                          <a:cs typeface="Times New Roman"/>
                          <a:sym typeface="Times New Roman"/>
                        </a:defRPr>
                      </a:pPr>
                      <a:r>
                        <a:t>Website or Database</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2600"/>
                    </a:solidFill>
                  </a:tcPr>
                </a:tc>
                <a:tc>
                  <a:txBody>
                    <a:bodyPr/>
                    <a:lstStyle/>
                    <a:p>
                      <a:pPr defTabSz="1300480">
                        <a:tabLst>
                          <a:tab pos="1295400" algn="l"/>
                        </a:tabLst>
                        <a:defRPr sz="800">
                          <a:uFill>
                            <a:solidFill>
                              <a:srgbClr val="000000"/>
                            </a:solidFill>
                          </a:uFill>
                          <a:latin typeface="Times New Roman"/>
                          <a:ea typeface="Times New Roman"/>
                          <a:cs typeface="Times New Roman"/>
                          <a:sym typeface="Times New Roman"/>
                        </a:defRPr>
                      </a:pPr>
                      <a:r>
                        <a:t> </a:t>
                      </a:r>
                      <a:endParaRPr>
                        <a:latin typeface="+mj-lt"/>
                        <a:ea typeface="+mj-ea"/>
                        <a:cs typeface="+mj-cs"/>
                        <a:sym typeface="Helvetica"/>
                      </a:endParaRPr>
                    </a:p>
                    <a:p>
                      <a:pPr defTabSz="1300480">
                        <a:tabLst>
                          <a:tab pos="1295400" algn="l"/>
                        </a:tabLst>
                        <a:defRPr sz="800">
                          <a:uFill>
                            <a:solidFill>
                              <a:srgbClr val="000000"/>
                            </a:solidFill>
                          </a:uFill>
                          <a:latin typeface="Times New Roman"/>
                          <a:ea typeface="Times New Roman"/>
                          <a:cs typeface="Times New Roman"/>
                          <a:sym typeface="Times New Roman"/>
                        </a:defRPr>
                      </a:pPr>
                      <a:r>
                        <a:t>MSITA Certifications (2)</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DDCC1"/>
                    </a:solidFill>
                  </a:tcPr>
                </a:tc>
                <a:extLst>
                  <a:ext uri="{0D108BD9-81ED-4DB2-BD59-A6C34878D82A}">
                    <a16:rowId xmlns:a16="http://schemas.microsoft.com/office/drawing/2014/main" val="10002"/>
                  </a:ext>
                </a:extLst>
              </a:tr>
              <a:tr h="768789">
                <a:tc>
                  <a:txBody>
                    <a:bodyPr/>
                    <a:lstStyle/>
                    <a:p>
                      <a:pPr defTabSz="1300480">
                        <a:tabLst>
                          <a:tab pos="1295400" algn="l"/>
                        </a:tabLst>
                        <a:defRPr sz="900" b="1">
                          <a:uFill>
                            <a:solidFill>
                              <a:srgbClr val="000000"/>
                            </a:solidFill>
                          </a:uFill>
                          <a:latin typeface="Times New Roman"/>
                          <a:ea typeface="Times New Roman"/>
                          <a:cs typeface="Times New Roman"/>
                          <a:sym typeface="Times New Roman"/>
                        </a:defRPr>
                      </a:pPr>
                      <a:r>
                        <a:t>11</a:t>
                      </a:r>
                      <a:endParaRPr>
                        <a:latin typeface="+mj-lt"/>
                        <a:ea typeface="+mj-ea"/>
                        <a:cs typeface="+mj-cs"/>
                        <a:sym typeface="Helvetica"/>
                      </a:endParaRPr>
                    </a:p>
                    <a:p>
                      <a:pPr defTabSz="1300480">
                        <a:tabLst>
                          <a:tab pos="1295400" algn="l"/>
                        </a:tabLst>
                        <a:defRPr sz="900" b="1">
                          <a:uFill>
                            <a:solidFill>
                              <a:srgbClr val="000000"/>
                            </a:solidFill>
                          </a:uFill>
                          <a:latin typeface="Times New Roman"/>
                          <a:ea typeface="Times New Roman"/>
                          <a:cs typeface="Times New Roman"/>
                          <a:sym typeface="Times New Roman"/>
                        </a:defRPr>
                      </a:pPr>
                      <a:r>
                        <a:t> </a:t>
                      </a:r>
                      <a:endParaRPr>
                        <a:latin typeface="+mj-lt"/>
                        <a:ea typeface="+mj-ea"/>
                        <a:cs typeface="+mj-cs"/>
                        <a:sym typeface="Helvetica"/>
                      </a:endParaRPr>
                    </a:p>
                    <a:p>
                      <a:pPr defTabSz="1300480">
                        <a:tabLst>
                          <a:tab pos="1295400" algn="l"/>
                        </a:tabLst>
                        <a:defRPr sz="900" b="1">
                          <a:uFill>
                            <a:solidFill>
                              <a:srgbClr val="000000"/>
                            </a:solidFill>
                          </a:uFill>
                          <a:latin typeface="Times New Roman"/>
                          <a:ea typeface="Times New Roman"/>
                          <a:cs typeface="Times New Roman"/>
                          <a:sym typeface="Times New Roman"/>
                        </a:defRPr>
                      </a:pPr>
                      <a: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pPr>
                      <a:r>
                        <a:rPr sz="800">
                          <a:uFill>
                            <a:solidFill>
                              <a:srgbClr val="000000"/>
                            </a:solidFill>
                          </a:uFill>
                          <a:latin typeface="Times New Roman"/>
                          <a:ea typeface="Times New Roman"/>
                          <a:cs typeface="Times New Roman"/>
                          <a:sym typeface="Times New Roman"/>
                        </a:rPr>
                        <a:t>English 111</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800">
                          <a:uFill>
                            <a:solidFill>
                              <a:srgbClr val="000000"/>
                            </a:solidFill>
                          </a:uFill>
                          <a:latin typeface="Times New Roman"/>
                          <a:ea typeface="Times New Roman"/>
                          <a:cs typeface="Times New Roman"/>
                          <a:sym typeface="Times New Roman"/>
                        </a:defRPr>
                      </a:pPr>
                      <a:r>
                        <a:t>Algebra II or</a:t>
                      </a:r>
                      <a:endParaRPr>
                        <a:latin typeface="+mj-lt"/>
                        <a:ea typeface="+mj-ea"/>
                        <a:cs typeface="+mj-cs"/>
                        <a:sym typeface="Helvetica"/>
                      </a:endParaRPr>
                    </a:p>
                    <a:p>
                      <a:pPr defTabSz="1300480">
                        <a:tabLst>
                          <a:tab pos="1295400" algn="l"/>
                        </a:tabLst>
                        <a:defRPr sz="800">
                          <a:uFill>
                            <a:solidFill>
                              <a:srgbClr val="000000"/>
                            </a:solidFill>
                          </a:uFill>
                          <a:latin typeface="Times New Roman"/>
                          <a:ea typeface="Times New Roman"/>
                          <a:cs typeface="Times New Roman"/>
                          <a:sym typeface="Times New Roman"/>
                        </a:defRPr>
                      </a:pPr>
                      <a:r>
                        <a:t>Integrated</a:t>
                      </a:r>
                      <a:endParaRPr>
                        <a:latin typeface="+mj-lt"/>
                        <a:ea typeface="+mj-ea"/>
                        <a:cs typeface="+mj-cs"/>
                        <a:sym typeface="Helvetica"/>
                      </a:endParaRPr>
                    </a:p>
                    <a:p>
                      <a:pPr defTabSz="1300480">
                        <a:tabLst>
                          <a:tab pos="1295400" algn="l"/>
                        </a:tabLst>
                        <a:defRPr sz="800">
                          <a:uFill>
                            <a:solidFill>
                              <a:srgbClr val="000000"/>
                            </a:solidFill>
                          </a:uFill>
                          <a:latin typeface="Times New Roman"/>
                          <a:ea typeface="Times New Roman"/>
                          <a:cs typeface="Times New Roman"/>
                          <a:sym typeface="Times New Roman"/>
                        </a:defRPr>
                      </a:pPr>
                      <a:r>
                        <a:t>Math III</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pPr>
                      <a:r>
                        <a:rPr sz="800">
                          <a:uFill>
                            <a:solidFill>
                              <a:srgbClr val="000000"/>
                            </a:solidFill>
                          </a:uFill>
                          <a:latin typeface="Times New Roman"/>
                          <a:ea typeface="Times New Roman"/>
                          <a:cs typeface="Times New Roman"/>
                          <a:sym typeface="Times New Roman"/>
                        </a:rPr>
                        <a:t>Biology</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800">
                          <a:uFill>
                            <a:solidFill>
                              <a:srgbClr val="000000"/>
                            </a:solidFill>
                          </a:uFill>
                          <a:latin typeface="Times New Roman"/>
                          <a:ea typeface="Times New Roman"/>
                          <a:cs typeface="Times New Roman"/>
                          <a:sym typeface="Times New Roman"/>
                        </a:defRPr>
                      </a:pPr>
                      <a:r>
                        <a:t> </a:t>
                      </a:r>
                      <a:endParaRPr>
                        <a:latin typeface="+mj-lt"/>
                        <a:ea typeface="+mj-ea"/>
                        <a:cs typeface="+mj-cs"/>
                        <a:sym typeface="Helvetica"/>
                      </a:endParaRPr>
                    </a:p>
                    <a:p>
                      <a:pPr defTabSz="1300480">
                        <a:tabLst>
                          <a:tab pos="1295400" algn="l"/>
                        </a:tabLst>
                        <a:defRPr sz="800">
                          <a:uFill>
                            <a:solidFill>
                              <a:srgbClr val="000000"/>
                            </a:solidFill>
                          </a:uFill>
                          <a:latin typeface="Times New Roman"/>
                          <a:ea typeface="Times New Roman"/>
                          <a:cs typeface="Times New Roman"/>
                          <a:sym typeface="Times New Roman"/>
                        </a:defRPr>
                      </a:pPr>
                      <a:r>
                        <a:t>BUS 151</a:t>
                      </a:r>
                      <a:endParaRPr>
                        <a:latin typeface="+mj-lt"/>
                        <a:ea typeface="+mj-ea"/>
                        <a:cs typeface="+mj-cs"/>
                        <a:sym typeface="Helvetica"/>
                      </a:endParaRPr>
                    </a:p>
                    <a:p>
                      <a:pPr defTabSz="1300480">
                        <a:tabLst>
                          <a:tab pos="1295400" algn="l"/>
                        </a:tabLst>
                        <a:defRPr sz="800">
                          <a:uFill>
                            <a:solidFill>
                              <a:srgbClr val="000000"/>
                            </a:solidFill>
                          </a:uFill>
                          <a:latin typeface="Times New Roman"/>
                          <a:ea typeface="Times New Roman"/>
                          <a:cs typeface="Times New Roman"/>
                          <a:sym typeface="Times New Roman"/>
                        </a:defRPr>
                      </a:pPr>
                      <a: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pPr>
                      <a:r>
                        <a:rPr sz="800" i="1">
                          <a:uFill>
                            <a:solidFill>
                              <a:srgbClr val="000000"/>
                            </a:solidFill>
                          </a:uFill>
                          <a:latin typeface="Times New Roman"/>
                          <a:ea typeface="Times New Roman"/>
                          <a:cs typeface="Times New Roman"/>
                          <a:sym typeface="Times New Roman"/>
                        </a:rPr>
                        <a:t>BUS 110 Intro to Business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800">
                          <a:uFill>
                            <a:solidFill>
                              <a:srgbClr val="000000"/>
                            </a:solidFill>
                          </a:uFill>
                          <a:latin typeface="Times New Roman"/>
                          <a:ea typeface="Times New Roman"/>
                          <a:cs typeface="Times New Roman"/>
                          <a:sym typeface="Times New Roman"/>
                        </a:defRPr>
                      </a:pPr>
                      <a:r>
                        <a:t>Accounting I</a:t>
                      </a:r>
                      <a:endParaRPr>
                        <a:latin typeface="+mj-lt"/>
                        <a:ea typeface="+mj-ea"/>
                        <a:cs typeface="+mj-cs"/>
                        <a:sym typeface="Helvetica"/>
                      </a:endParaRPr>
                    </a:p>
                    <a:p>
                      <a:pPr defTabSz="1300480">
                        <a:tabLst>
                          <a:tab pos="1295400" algn="l"/>
                        </a:tabLst>
                        <a:defRPr sz="800">
                          <a:uFill>
                            <a:solidFill>
                              <a:srgbClr val="000000"/>
                            </a:solidFill>
                          </a:uFill>
                          <a:latin typeface="Times New Roman"/>
                          <a:ea typeface="Times New Roman"/>
                          <a:cs typeface="Times New Roman"/>
                          <a:sym typeface="Times New Roman"/>
                        </a:defRPr>
                      </a:pPr>
                      <a: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pPr>
                      <a:r>
                        <a:rPr sz="800" i="1">
                          <a:uFill>
                            <a:solidFill>
                              <a:srgbClr val="000000"/>
                            </a:solidFill>
                          </a:uFill>
                          <a:latin typeface="Times New Roman"/>
                          <a:ea typeface="Times New Roman"/>
                          <a:cs typeface="Times New Roman"/>
                          <a:sym typeface="Times New Roman"/>
                        </a:rPr>
                        <a:t>BUS 137 Principles of Management</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algn="l" defTabSz="1300480">
                        <a:tabLst>
                          <a:tab pos="1295400" algn="l"/>
                        </a:tabLst>
                        <a:defRPr sz="800">
                          <a:uFill>
                            <a:solidFill>
                              <a:srgbClr val="000000"/>
                            </a:solidFill>
                          </a:uFill>
                          <a:latin typeface="Times New Roman"/>
                          <a:ea typeface="Times New Roman"/>
                          <a:cs typeface="Times New Roman"/>
                          <a:sym typeface="Times New Roman"/>
                        </a:defRPr>
                      </a:pPr>
                      <a:r>
                        <a:t> </a:t>
                      </a:r>
                      <a:endParaRPr>
                        <a:latin typeface="+mj-lt"/>
                        <a:ea typeface="+mj-ea"/>
                        <a:cs typeface="+mj-cs"/>
                        <a:sym typeface="Helvetica"/>
                      </a:endParaRPr>
                    </a:p>
                    <a:p>
                      <a:pPr defTabSz="1300480">
                        <a:tabLst>
                          <a:tab pos="1295400" algn="l"/>
                        </a:tabLst>
                        <a:defRPr sz="800" i="1">
                          <a:uFill>
                            <a:solidFill>
                              <a:srgbClr val="000000"/>
                            </a:solidFill>
                          </a:uFill>
                          <a:latin typeface="Times New Roman"/>
                          <a:ea typeface="Times New Roman"/>
                          <a:cs typeface="Times New Roman"/>
                          <a:sym typeface="Times New Roman"/>
                        </a:defRPr>
                      </a:pPr>
                      <a:r>
                        <a:t>BUS 135 Principles of Supervision</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647700" algn="l"/>
                          <a:tab pos="3898900" algn="r"/>
                          <a:tab pos="7797800" algn="r"/>
                        </a:tabLst>
                        <a:defRPr sz="900">
                          <a:uFill>
                            <a:solidFill>
                              <a:srgbClr val="000000"/>
                            </a:solidFill>
                          </a:uFill>
                          <a:latin typeface="Times New Roman"/>
                          <a:ea typeface="Times New Roman"/>
                          <a:cs typeface="Times New Roman"/>
                          <a:sym typeface="Times New Roman"/>
                        </a:defRPr>
                      </a:pPr>
                      <a:r>
                        <a:t> </a:t>
                      </a:r>
                      <a:endParaRPr>
                        <a:latin typeface="+mj-lt"/>
                        <a:ea typeface="+mj-ea"/>
                        <a:cs typeface="+mj-cs"/>
                        <a:sym typeface="Helvetica"/>
                      </a:endParaRPr>
                    </a:p>
                    <a:p>
                      <a:pPr defTabSz="1300480">
                        <a:tabLst>
                          <a:tab pos="647700" algn="l"/>
                          <a:tab pos="3898900" algn="r"/>
                          <a:tab pos="7797800" algn="r"/>
                        </a:tabLst>
                        <a:defRPr sz="900">
                          <a:uFill>
                            <a:solidFill>
                              <a:srgbClr val="000000"/>
                            </a:solidFill>
                          </a:uFill>
                          <a:latin typeface="Times New Roman"/>
                          <a:ea typeface="Times New Roman"/>
                          <a:cs typeface="Times New Roman"/>
                          <a:sym typeface="Times New Roman"/>
                        </a:defRPr>
                      </a:pPr>
                      <a:r>
                        <a:t>MSITA Certification(1)</a:t>
                      </a:r>
                      <a:endParaRPr>
                        <a:latin typeface="+mj-lt"/>
                        <a:ea typeface="+mj-ea"/>
                        <a:cs typeface="+mj-cs"/>
                        <a:sym typeface="Helvetica"/>
                      </a:endParaRPr>
                    </a:p>
                    <a:p>
                      <a:pPr defTabSz="1300480">
                        <a:tabLst>
                          <a:tab pos="647700" algn="l"/>
                          <a:tab pos="3898900" algn="r"/>
                          <a:tab pos="7797800" algn="r"/>
                        </a:tabLst>
                        <a:defRPr sz="900">
                          <a:uFill>
                            <a:solidFill>
                              <a:srgbClr val="000000"/>
                            </a:solidFill>
                          </a:uFill>
                          <a:latin typeface="Times New Roman"/>
                          <a:ea typeface="Times New Roman"/>
                          <a:cs typeface="Times New Roman"/>
                          <a:sym typeface="Times New Roman"/>
                        </a:defRPr>
                      </a:pPr>
                      <a:r>
                        <a:t>MOS</a:t>
                      </a:r>
                      <a:endParaRPr>
                        <a:latin typeface="+mj-lt"/>
                        <a:ea typeface="+mj-ea"/>
                        <a:cs typeface="+mj-cs"/>
                        <a:sym typeface="Helvetica"/>
                      </a:endParaRPr>
                    </a:p>
                    <a:p>
                      <a:pPr defTabSz="1300480">
                        <a:tabLst>
                          <a:tab pos="647700" algn="l"/>
                          <a:tab pos="3898900" algn="r"/>
                          <a:tab pos="7797800" algn="r"/>
                        </a:tabLst>
                        <a:defRPr sz="900">
                          <a:uFill>
                            <a:solidFill>
                              <a:srgbClr val="000000"/>
                            </a:solidFill>
                          </a:uFill>
                          <a:latin typeface="Times New Roman"/>
                          <a:ea typeface="Times New Roman"/>
                          <a:cs typeface="Times New Roman"/>
                          <a:sym typeface="Times New Roman"/>
                        </a:defRPr>
                      </a:pPr>
                      <a:r>
                        <a:t>Career Readiness - CRC</a:t>
                      </a:r>
                      <a:endParaRPr>
                        <a:latin typeface="+mj-lt"/>
                        <a:ea typeface="+mj-ea"/>
                        <a:cs typeface="+mj-cs"/>
                        <a:sym typeface="Helvetica"/>
                      </a:endParaRPr>
                    </a:p>
                    <a:p>
                      <a:pPr defTabSz="1300480">
                        <a:tabLst>
                          <a:tab pos="1295400" algn="l"/>
                        </a:tabLst>
                        <a:defRPr sz="800">
                          <a:uFill>
                            <a:solidFill>
                              <a:srgbClr val="000000"/>
                            </a:solidFill>
                          </a:uFill>
                          <a:latin typeface="Times New Roman"/>
                          <a:ea typeface="Times New Roman"/>
                          <a:cs typeface="Times New Roman"/>
                          <a:sym typeface="Times New Roman"/>
                        </a:defRPr>
                      </a:pPr>
                      <a:r>
                        <a:t>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DDCC1"/>
                    </a:solidFill>
                  </a:tcPr>
                </a:tc>
                <a:extLst>
                  <a:ext uri="{0D108BD9-81ED-4DB2-BD59-A6C34878D82A}">
                    <a16:rowId xmlns:a16="http://schemas.microsoft.com/office/drawing/2014/main" val="10003"/>
                  </a:ext>
                </a:extLst>
              </a:tr>
              <a:tr h="706031">
                <a:tc>
                  <a:txBody>
                    <a:bodyPr/>
                    <a:lstStyle/>
                    <a:p>
                      <a:pPr defTabSz="1300480">
                        <a:tabLst>
                          <a:tab pos="1295400" algn="l"/>
                        </a:tabLst>
                        <a:defRPr sz="900" b="1">
                          <a:uFill>
                            <a:solidFill>
                              <a:srgbClr val="000000"/>
                            </a:solidFill>
                          </a:uFill>
                          <a:latin typeface="Times New Roman"/>
                          <a:ea typeface="Times New Roman"/>
                          <a:cs typeface="Times New Roman"/>
                          <a:sym typeface="Times New Roman"/>
                        </a:defRPr>
                      </a:pPr>
                      <a:r>
                        <a:t>12</a:t>
                      </a:r>
                      <a:endParaRPr>
                        <a:latin typeface="+mj-lt"/>
                        <a:ea typeface="+mj-ea"/>
                        <a:cs typeface="+mj-cs"/>
                        <a:sym typeface="Helvetica"/>
                      </a:endParaRPr>
                    </a:p>
                    <a:p>
                      <a:pPr defTabSz="1300480">
                        <a:tabLst>
                          <a:tab pos="1295400" algn="l"/>
                        </a:tabLst>
                        <a:defRPr sz="900" b="1">
                          <a:uFill>
                            <a:solidFill>
                              <a:srgbClr val="000000"/>
                            </a:solidFill>
                          </a:uFill>
                          <a:latin typeface="Times New Roman"/>
                          <a:ea typeface="Times New Roman"/>
                          <a:cs typeface="Times New Roman"/>
                          <a:sym typeface="Times New Roman"/>
                        </a:defRPr>
                      </a:pPr>
                      <a:r>
                        <a:t> </a:t>
                      </a:r>
                      <a:endParaRPr>
                        <a:latin typeface="+mj-lt"/>
                        <a:ea typeface="+mj-ea"/>
                        <a:cs typeface="+mj-cs"/>
                        <a:sym typeface="Helvetica"/>
                      </a:endParaRPr>
                    </a:p>
                    <a:p>
                      <a:pPr defTabSz="1300480">
                        <a:tabLst>
                          <a:tab pos="1295400" algn="l"/>
                        </a:tabLst>
                        <a:defRPr sz="900" b="1">
                          <a:uFill>
                            <a:solidFill>
                              <a:srgbClr val="000000"/>
                            </a:solidFill>
                          </a:uFill>
                          <a:latin typeface="Times New Roman"/>
                          <a:ea typeface="Times New Roman"/>
                          <a:cs typeface="Times New Roman"/>
                          <a:sym typeface="Times New Roman"/>
                        </a:defRPr>
                      </a:pPr>
                      <a: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pPr>
                      <a:r>
                        <a:rPr sz="800">
                          <a:uFill>
                            <a:solidFill>
                              <a:srgbClr val="000000"/>
                            </a:solidFill>
                          </a:uFill>
                          <a:latin typeface="Times New Roman"/>
                          <a:ea typeface="Times New Roman"/>
                          <a:cs typeface="Times New Roman"/>
                          <a:sym typeface="Times New Roman"/>
                        </a:rPr>
                        <a:t>English IV</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800">
                          <a:uFill>
                            <a:solidFill>
                              <a:srgbClr val="000000"/>
                            </a:solidFill>
                          </a:uFill>
                          <a:latin typeface="Times New Roman"/>
                          <a:ea typeface="Times New Roman"/>
                          <a:cs typeface="Times New Roman"/>
                          <a:sym typeface="Times New Roman"/>
                        </a:defRPr>
                      </a:pPr>
                      <a:r>
                        <a:t>4</a:t>
                      </a:r>
                      <a:r>
                        <a:rPr baseline="30498"/>
                        <a:t>th</a:t>
                      </a:r>
                      <a:r>
                        <a:t> Math</a:t>
                      </a:r>
                      <a:endParaRPr>
                        <a:latin typeface="+mj-lt"/>
                        <a:ea typeface="+mj-ea"/>
                        <a:cs typeface="+mj-cs"/>
                        <a:sym typeface="Helvetica"/>
                      </a:endParaRPr>
                    </a:p>
                    <a:p>
                      <a:pPr defTabSz="1300480">
                        <a:tabLst>
                          <a:tab pos="1295400" algn="l"/>
                        </a:tabLst>
                        <a:defRPr sz="800">
                          <a:uFill>
                            <a:solidFill>
                              <a:srgbClr val="000000"/>
                            </a:solidFill>
                          </a:uFill>
                          <a:latin typeface="Times New Roman"/>
                          <a:ea typeface="Times New Roman"/>
                          <a:cs typeface="Times New Roman"/>
                          <a:sym typeface="Times New Roman"/>
                        </a:defRPr>
                      </a:pPr>
                      <a:r>
                        <a:t>Aligned with</a:t>
                      </a:r>
                      <a:endParaRPr>
                        <a:latin typeface="+mj-lt"/>
                        <a:ea typeface="+mj-ea"/>
                        <a:cs typeface="+mj-cs"/>
                        <a:sym typeface="Helvetica"/>
                      </a:endParaRPr>
                    </a:p>
                    <a:p>
                      <a:pPr defTabSz="1300480">
                        <a:tabLst>
                          <a:tab pos="1295400" algn="l"/>
                        </a:tabLst>
                        <a:defRPr sz="800">
                          <a:uFill>
                            <a:solidFill>
                              <a:srgbClr val="000000"/>
                            </a:solidFill>
                          </a:uFill>
                          <a:latin typeface="Times New Roman"/>
                          <a:ea typeface="Times New Roman"/>
                          <a:cs typeface="Times New Roman"/>
                          <a:sym typeface="Times New Roman"/>
                        </a:defRPr>
                      </a:pPr>
                      <a:r>
                        <a:t>sudent’s plan</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800">
                          <a:uFill>
                            <a:solidFill>
                              <a:srgbClr val="000000"/>
                            </a:solidFill>
                          </a:uFill>
                          <a:latin typeface="Times New Roman"/>
                          <a:ea typeface="Times New Roman"/>
                          <a:cs typeface="Times New Roman"/>
                          <a:sym typeface="Times New Roman"/>
                        </a:defRPr>
                      </a:pPr>
                      <a:r>
                        <a:t>US History</a:t>
                      </a:r>
                      <a:endParaRPr>
                        <a:latin typeface="+mj-lt"/>
                        <a:ea typeface="+mj-ea"/>
                        <a:cs typeface="+mj-cs"/>
                        <a:sym typeface="Helvetica"/>
                      </a:endParaRPr>
                    </a:p>
                    <a:p>
                      <a:pPr defTabSz="1300480">
                        <a:tabLst>
                          <a:tab pos="1295400" algn="l"/>
                        </a:tabLst>
                        <a:defRPr sz="800">
                          <a:uFill>
                            <a:solidFill>
                              <a:srgbClr val="000000"/>
                            </a:solidFill>
                          </a:uFill>
                          <a:latin typeface="Times New Roman"/>
                          <a:ea typeface="Times New Roman"/>
                          <a:cs typeface="Times New Roman"/>
                          <a:sym typeface="Times New Roman"/>
                        </a:defRPr>
                      </a:pPr>
                      <a:r>
                        <a:t>Part A</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pPr>
                      <a:r>
                        <a:rPr sz="800">
                          <a:uFill>
                            <a:solidFill>
                              <a:srgbClr val="000000"/>
                            </a:solidFill>
                          </a:uFill>
                          <a:latin typeface="Times New Roman"/>
                          <a:ea typeface="Times New Roman"/>
                          <a:cs typeface="Times New Roman"/>
                          <a:sym typeface="Times New Roman"/>
                        </a:rPr>
                        <a:t>MAT 115 Mathematical Models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800">
                          <a:uFill>
                            <a:solidFill>
                              <a:srgbClr val="000000"/>
                            </a:solidFill>
                          </a:uFill>
                          <a:latin typeface="Times New Roman"/>
                          <a:ea typeface="Times New Roman"/>
                          <a:cs typeface="Times New Roman"/>
                          <a:sym typeface="Times New Roman"/>
                        </a:defRPr>
                      </a:pPr>
                      <a:r>
                        <a:t>US History</a:t>
                      </a:r>
                      <a:endParaRPr>
                        <a:latin typeface="+mj-lt"/>
                        <a:ea typeface="+mj-ea"/>
                        <a:cs typeface="+mj-cs"/>
                        <a:sym typeface="Helvetica"/>
                      </a:endParaRPr>
                    </a:p>
                    <a:p>
                      <a:pPr defTabSz="1300480">
                        <a:tabLst>
                          <a:tab pos="1295400" algn="l"/>
                        </a:tabLst>
                        <a:defRPr sz="800">
                          <a:uFill>
                            <a:solidFill>
                              <a:srgbClr val="000000"/>
                            </a:solidFill>
                          </a:uFill>
                          <a:latin typeface="Times New Roman"/>
                          <a:ea typeface="Times New Roman"/>
                          <a:cs typeface="Times New Roman"/>
                          <a:sym typeface="Times New Roman"/>
                        </a:defRPr>
                      </a:pPr>
                      <a:r>
                        <a:t>Part B</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pPr>
                      <a:r>
                        <a:rPr sz="800">
                          <a:uFill>
                            <a:solidFill>
                              <a:srgbClr val="000000"/>
                            </a:solidFill>
                          </a:uFill>
                          <a:latin typeface="Times New Roman"/>
                          <a:ea typeface="Times New Roman"/>
                          <a:cs typeface="Times New Roman"/>
                          <a:sym typeface="Times New Roman"/>
                        </a:rPr>
                        <a:t>Accounting II</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800" i="1">
                          <a:uFill>
                            <a:solidFill>
                              <a:srgbClr val="000000"/>
                            </a:solidFill>
                          </a:uFill>
                          <a:latin typeface="Times New Roman"/>
                          <a:ea typeface="Times New Roman"/>
                          <a:cs typeface="Times New Roman"/>
                          <a:sym typeface="Times New Roman"/>
                        </a:defRPr>
                      </a:pPr>
                      <a:r>
                        <a:t>ENG 114</a:t>
                      </a:r>
                      <a:endParaRPr>
                        <a:latin typeface="+mj-lt"/>
                        <a:ea typeface="+mj-ea"/>
                        <a:cs typeface="+mj-cs"/>
                        <a:sym typeface="Helvetica"/>
                      </a:endParaRPr>
                    </a:p>
                    <a:p>
                      <a:pPr defTabSz="1300480">
                        <a:tabLst>
                          <a:tab pos="1295400" algn="l"/>
                        </a:tabLst>
                        <a:defRPr sz="800" i="1">
                          <a:uFill>
                            <a:solidFill>
                              <a:srgbClr val="000000"/>
                            </a:solidFill>
                          </a:uFill>
                          <a:latin typeface="Times New Roman"/>
                          <a:ea typeface="Times New Roman"/>
                          <a:cs typeface="Times New Roman"/>
                          <a:sym typeface="Times New Roman"/>
                        </a:defRPr>
                      </a:pPr>
                      <a:r>
                        <a:t>Professional</a:t>
                      </a:r>
                      <a:endParaRPr>
                        <a:latin typeface="+mj-lt"/>
                        <a:ea typeface="+mj-ea"/>
                        <a:cs typeface="+mj-cs"/>
                        <a:sym typeface="Helvetica"/>
                      </a:endParaRPr>
                    </a:p>
                    <a:p>
                      <a:pPr defTabSz="1300480">
                        <a:tabLst>
                          <a:tab pos="1295400" algn="l"/>
                        </a:tabLst>
                        <a:defRPr sz="800" i="1">
                          <a:uFill>
                            <a:solidFill>
                              <a:srgbClr val="000000"/>
                            </a:solidFill>
                          </a:uFill>
                          <a:latin typeface="Times New Roman"/>
                          <a:ea typeface="Times New Roman"/>
                          <a:cs typeface="Times New Roman"/>
                          <a:sym typeface="Times New Roman"/>
                        </a:defRPr>
                      </a:pPr>
                      <a:r>
                        <a:t>Research &amp;</a:t>
                      </a:r>
                      <a:endParaRPr>
                        <a:latin typeface="+mj-lt"/>
                        <a:ea typeface="+mj-ea"/>
                        <a:cs typeface="+mj-cs"/>
                        <a:sym typeface="Helvetica"/>
                      </a:endParaRPr>
                    </a:p>
                    <a:p>
                      <a:pPr defTabSz="1300480">
                        <a:tabLst>
                          <a:tab pos="1295400" algn="l"/>
                        </a:tabLst>
                        <a:defRPr sz="800" i="1">
                          <a:uFill>
                            <a:solidFill>
                              <a:srgbClr val="000000"/>
                            </a:solidFill>
                          </a:uFill>
                          <a:latin typeface="Times New Roman"/>
                          <a:ea typeface="Times New Roman"/>
                          <a:cs typeface="Times New Roman"/>
                          <a:sym typeface="Times New Roman"/>
                        </a:defRPr>
                      </a:pPr>
                      <a:r>
                        <a:t>Reporting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algn="l" defTabSz="1300480">
                        <a:tabLst>
                          <a:tab pos="1295400" algn="l"/>
                        </a:tabLst>
                        <a:defRPr sz="800">
                          <a:uFill>
                            <a:solidFill>
                              <a:srgbClr val="000000"/>
                            </a:solidFill>
                          </a:uFill>
                          <a:latin typeface="Times New Roman"/>
                          <a:ea typeface="Times New Roman"/>
                          <a:cs typeface="Times New Roman"/>
                          <a:sym typeface="Times New Roman"/>
                        </a:defRPr>
                      </a:pPr>
                      <a:r>
                        <a:t> </a:t>
                      </a:r>
                      <a:endParaRPr>
                        <a:latin typeface="+mj-lt"/>
                        <a:ea typeface="+mj-ea"/>
                        <a:cs typeface="+mj-cs"/>
                        <a:sym typeface="Helvetica"/>
                      </a:endParaRPr>
                    </a:p>
                    <a:p>
                      <a:pPr defTabSz="1300480">
                        <a:tabLst>
                          <a:tab pos="1295400" algn="l"/>
                        </a:tabLst>
                        <a:defRPr sz="800" i="1">
                          <a:uFill>
                            <a:solidFill>
                              <a:srgbClr val="000000"/>
                            </a:solidFill>
                          </a:uFill>
                          <a:latin typeface="Times New Roman"/>
                          <a:ea typeface="Times New Roman"/>
                          <a:cs typeface="Times New Roman"/>
                          <a:sym typeface="Times New Roman"/>
                        </a:defRPr>
                      </a:pPr>
                      <a:r>
                        <a:t>BUS 115 Business Law I</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647700" algn="l"/>
                          <a:tab pos="3898900" algn="r"/>
                          <a:tab pos="7797800" algn="r"/>
                        </a:tabLst>
                        <a:defRPr sz="900">
                          <a:uFill>
                            <a:solidFill>
                              <a:srgbClr val="000000"/>
                            </a:solidFill>
                          </a:uFill>
                          <a:latin typeface="Times New Roman"/>
                          <a:ea typeface="Times New Roman"/>
                          <a:cs typeface="Times New Roman"/>
                          <a:sym typeface="Times New Roman"/>
                        </a:defRPr>
                      </a:pPr>
                      <a:r>
                        <a:t> </a:t>
                      </a:r>
                      <a:endParaRPr>
                        <a:latin typeface="+mj-lt"/>
                        <a:ea typeface="+mj-ea"/>
                        <a:cs typeface="+mj-cs"/>
                        <a:sym typeface="Helvetica"/>
                      </a:endParaRPr>
                    </a:p>
                    <a:p>
                      <a:pPr defTabSz="1300480">
                        <a:tabLst>
                          <a:tab pos="647700" algn="l"/>
                          <a:tab pos="3898900" algn="r"/>
                          <a:tab pos="7797800" algn="r"/>
                        </a:tabLst>
                        <a:defRPr sz="900">
                          <a:uFill>
                            <a:solidFill>
                              <a:srgbClr val="000000"/>
                            </a:solidFill>
                          </a:uFill>
                          <a:latin typeface="Times New Roman"/>
                          <a:ea typeface="Times New Roman"/>
                          <a:cs typeface="Times New Roman"/>
                          <a:sym typeface="Times New Roman"/>
                        </a:defRPr>
                      </a:pPr>
                      <a:r>
                        <a:t>High School Diploma</a:t>
                      </a:r>
                      <a:endParaRPr>
                        <a:latin typeface="+mj-lt"/>
                        <a:ea typeface="+mj-ea"/>
                        <a:cs typeface="+mj-cs"/>
                        <a:sym typeface="Helvetica"/>
                      </a:endParaRPr>
                    </a:p>
                    <a:p>
                      <a:pPr defTabSz="1300480">
                        <a:tabLst>
                          <a:tab pos="1295400" algn="l"/>
                        </a:tabLst>
                        <a:defRPr sz="900">
                          <a:uFill>
                            <a:solidFill>
                              <a:srgbClr val="000000"/>
                            </a:solidFill>
                          </a:uFill>
                          <a:latin typeface="Times New Roman"/>
                          <a:ea typeface="Times New Roman"/>
                          <a:cs typeface="Times New Roman"/>
                          <a:sym typeface="Times New Roman"/>
                        </a:defRPr>
                      </a:pPr>
                      <a:r>
                        <a:t>QuickBooks Certification</a:t>
                      </a:r>
                      <a:endParaRPr>
                        <a:latin typeface="+mj-lt"/>
                        <a:ea typeface="+mj-ea"/>
                        <a:cs typeface="+mj-cs"/>
                        <a:sym typeface="Helvetica"/>
                      </a:endParaRPr>
                    </a:p>
                    <a:p>
                      <a:pPr defTabSz="1300480">
                        <a:tabLst>
                          <a:tab pos="1295400" algn="l"/>
                        </a:tabLst>
                        <a:defRPr sz="900">
                          <a:uFill>
                            <a:solidFill>
                              <a:srgbClr val="000000"/>
                            </a:solidFill>
                          </a:uFill>
                          <a:latin typeface="Times New Roman"/>
                          <a:ea typeface="Times New Roman"/>
                          <a:cs typeface="Times New Roman"/>
                          <a:sym typeface="Times New Roman"/>
                        </a:defRPr>
                      </a:pPr>
                      <a:r>
                        <a:t>CC Certificate</a:t>
                      </a:r>
                      <a:r>
                        <a:rPr sz="800"/>
                        <a:t>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DDCC1"/>
                    </a:solidFill>
                  </a:tcPr>
                </a:tc>
                <a:extLst>
                  <a:ext uri="{0D108BD9-81ED-4DB2-BD59-A6C34878D82A}">
                    <a16:rowId xmlns:a16="http://schemas.microsoft.com/office/drawing/2014/main" val="10004"/>
                  </a:ext>
                </a:extLst>
              </a:tr>
              <a:tr h="627582">
                <a:tc>
                  <a:txBody>
                    <a:bodyPr/>
                    <a:lstStyle/>
                    <a:p>
                      <a:pPr defTabSz="1300480">
                        <a:tabLst>
                          <a:tab pos="1295400" algn="l"/>
                        </a:tabLst>
                        <a:defRPr sz="900" b="1">
                          <a:uFill>
                            <a:solidFill>
                              <a:srgbClr val="000000"/>
                            </a:solidFill>
                          </a:uFill>
                          <a:latin typeface="Times New Roman"/>
                          <a:ea typeface="Times New Roman"/>
                          <a:cs typeface="Times New Roman"/>
                          <a:sym typeface="Times New Roman"/>
                        </a:defRPr>
                      </a:pPr>
                      <a:r>
                        <a:t>Summer</a:t>
                      </a:r>
                      <a:endParaRPr>
                        <a:latin typeface="+mj-lt"/>
                        <a:ea typeface="+mj-ea"/>
                        <a:cs typeface="+mj-cs"/>
                        <a:sym typeface="Helvetica"/>
                      </a:endParaRPr>
                    </a:p>
                    <a:p>
                      <a:pPr defTabSz="1300480">
                        <a:tabLst>
                          <a:tab pos="1295400" algn="l"/>
                        </a:tabLst>
                        <a:defRPr sz="900" b="1">
                          <a:uFill>
                            <a:solidFill>
                              <a:srgbClr val="000000"/>
                            </a:solidFill>
                          </a:uFill>
                          <a:latin typeface="Times New Roman"/>
                          <a:ea typeface="Times New Roman"/>
                          <a:cs typeface="Times New Roman"/>
                          <a:sym typeface="Times New Roman"/>
                        </a:defRPr>
                      </a:pPr>
                      <a:r>
                        <a:t> </a:t>
                      </a:r>
                      <a:endParaRPr>
                        <a:latin typeface="+mj-lt"/>
                        <a:ea typeface="+mj-ea"/>
                        <a:cs typeface="+mj-cs"/>
                        <a:sym typeface="Helvetica"/>
                      </a:endParaRPr>
                    </a:p>
                    <a:p>
                      <a:pPr defTabSz="1300480">
                        <a:tabLst>
                          <a:tab pos="1295400" algn="l"/>
                        </a:tabLst>
                        <a:defRPr sz="900" b="1">
                          <a:uFill>
                            <a:solidFill>
                              <a:srgbClr val="000000"/>
                            </a:solidFill>
                          </a:uFill>
                          <a:latin typeface="Times New Roman"/>
                          <a:ea typeface="Times New Roman"/>
                          <a:cs typeface="Times New Roman"/>
                          <a:sym typeface="Times New Roman"/>
                        </a:defRPr>
                      </a:pPr>
                      <a: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800">
                          <a:uFill>
                            <a:solidFill>
                              <a:srgbClr val="000000"/>
                            </a:solidFill>
                          </a:uFill>
                          <a:latin typeface="Times New Roman"/>
                          <a:ea typeface="Times New Roman"/>
                          <a:cs typeface="Times New Roman"/>
                          <a:sym typeface="Times New Roman"/>
                        </a:defRPr>
                      </a:pPr>
                      <a:r>
                        <a:t>COE 112    </a:t>
                      </a:r>
                      <a:endParaRPr>
                        <a:latin typeface="+mj-lt"/>
                        <a:ea typeface="+mj-ea"/>
                        <a:cs typeface="+mj-cs"/>
                        <a:sym typeface="Helvetica"/>
                      </a:endParaRPr>
                    </a:p>
                    <a:p>
                      <a:pPr defTabSz="1300480">
                        <a:tabLst>
                          <a:tab pos="1295400" algn="l"/>
                        </a:tabLst>
                        <a:defRPr sz="800">
                          <a:uFill>
                            <a:solidFill>
                              <a:srgbClr val="000000"/>
                            </a:solidFill>
                          </a:uFill>
                          <a:latin typeface="Times New Roman"/>
                          <a:ea typeface="Times New Roman"/>
                          <a:cs typeface="Times New Roman"/>
                          <a:sym typeface="Times New Roman"/>
                        </a:defRPr>
                      </a:pPr>
                      <a:r>
                        <a:t>(coop)</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800" i="1">
                          <a:uFill>
                            <a:solidFill>
                              <a:srgbClr val="000000"/>
                            </a:solidFill>
                          </a:uFill>
                          <a:latin typeface="Times New Roman"/>
                          <a:ea typeface="Times New Roman"/>
                          <a:cs typeface="Times New Roman"/>
                          <a:sym typeface="Times New Roman"/>
                        </a:defRPr>
                      </a:pPr>
                      <a:r>
                        <a:t>COE 110</a:t>
                      </a:r>
                      <a:endParaRPr>
                        <a:latin typeface="+mj-lt"/>
                        <a:ea typeface="+mj-ea"/>
                        <a:cs typeface="+mj-cs"/>
                        <a:sym typeface="Helvetica"/>
                      </a:endParaRPr>
                    </a:p>
                    <a:p>
                      <a:pPr defTabSz="1300480">
                        <a:tabLst>
                          <a:tab pos="1295400" algn="l"/>
                        </a:tabLst>
                        <a:defRPr sz="800" i="1">
                          <a:uFill>
                            <a:solidFill>
                              <a:srgbClr val="000000"/>
                            </a:solidFill>
                          </a:uFill>
                          <a:latin typeface="Times New Roman"/>
                          <a:ea typeface="Times New Roman"/>
                          <a:cs typeface="Times New Roman"/>
                          <a:sym typeface="Times New Roman"/>
                        </a:defRPr>
                      </a:pPr>
                      <a:r>
                        <a:t>World of Work</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800" i="1">
                          <a:uFill>
                            <a:solidFill>
                              <a:srgbClr val="000000"/>
                            </a:solidFill>
                          </a:uFill>
                          <a:latin typeface="Times New Roman"/>
                          <a:ea typeface="Times New Roman"/>
                          <a:cs typeface="Times New Roman"/>
                          <a:sym typeface="Times New Roman"/>
                        </a:defRPr>
                      </a:pPr>
                      <a:r>
                        <a:t>ACA 111</a:t>
                      </a:r>
                      <a:endParaRPr>
                        <a:latin typeface="+mj-lt"/>
                        <a:ea typeface="+mj-ea"/>
                        <a:cs typeface="+mj-cs"/>
                        <a:sym typeface="Helvetica"/>
                      </a:endParaRPr>
                    </a:p>
                    <a:p>
                      <a:pPr defTabSz="1300480">
                        <a:tabLst>
                          <a:tab pos="1295400" algn="l"/>
                        </a:tabLst>
                        <a:defRPr sz="800" i="1">
                          <a:uFill>
                            <a:solidFill>
                              <a:srgbClr val="000000"/>
                            </a:solidFill>
                          </a:uFill>
                          <a:latin typeface="Times New Roman"/>
                          <a:ea typeface="Times New Roman"/>
                          <a:cs typeface="Times New Roman"/>
                          <a:sym typeface="Times New Roman"/>
                        </a:defRPr>
                      </a:pPr>
                      <a:r>
                        <a:t>College</a:t>
                      </a:r>
                      <a:endParaRPr>
                        <a:latin typeface="+mj-lt"/>
                        <a:ea typeface="+mj-ea"/>
                        <a:cs typeface="+mj-cs"/>
                        <a:sym typeface="Helvetica"/>
                      </a:endParaRPr>
                    </a:p>
                    <a:p>
                      <a:pPr defTabSz="1300480">
                        <a:tabLst>
                          <a:tab pos="1295400" algn="l"/>
                        </a:tabLst>
                        <a:defRPr sz="800" i="1">
                          <a:uFill>
                            <a:solidFill>
                              <a:srgbClr val="000000"/>
                            </a:solidFill>
                          </a:uFill>
                          <a:latin typeface="Times New Roman"/>
                          <a:ea typeface="Times New Roman"/>
                          <a:cs typeface="Times New Roman"/>
                          <a:sym typeface="Times New Roman"/>
                        </a:defRPr>
                      </a:pPr>
                      <a:r>
                        <a:t>Student </a:t>
                      </a:r>
                      <a:endParaRPr>
                        <a:latin typeface="+mj-lt"/>
                        <a:ea typeface="+mj-ea"/>
                        <a:cs typeface="+mj-cs"/>
                        <a:sym typeface="Helvetica"/>
                      </a:endParaRPr>
                    </a:p>
                    <a:p>
                      <a:pPr defTabSz="1300480">
                        <a:tabLst>
                          <a:tab pos="1295400" algn="l"/>
                        </a:tabLst>
                        <a:defRPr sz="800" i="1">
                          <a:uFill>
                            <a:solidFill>
                              <a:srgbClr val="000000"/>
                            </a:solidFill>
                          </a:uFill>
                          <a:latin typeface="Times New Roman"/>
                          <a:ea typeface="Times New Roman"/>
                          <a:cs typeface="Times New Roman"/>
                          <a:sym typeface="Times New Roman"/>
                        </a:defRPr>
                      </a:pPr>
                      <a:r>
                        <a:t>Success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gridSpan="5">
                  <a:txBody>
                    <a:bodyPr/>
                    <a:lstStyle/>
                    <a:p>
                      <a:pPr algn="l" defTabSz="1300480">
                        <a:tabLst>
                          <a:tab pos="1295400" algn="l"/>
                        </a:tabLst>
                      </a:pPr>
                      <a:r>
                        <a:rPr sz="800">
                          <a:uFill>
                            <a:solidFill>
                              <a:srgbClr val="000000"/>
                            </a:solidFill>
                          </a:uFill>
                          <a:latin typeface="Times New Roman"/>
                          <a:ea typeface="Times New Roman"/>
                          <a:cs typeface="Times New Roman"/>
                          <a:sym typeface="Times New Roman"/>
                        </a:rP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5F5F5"/>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defTabSz="1300480">
                        <a:tabLst>
                          <a:tab pos="1295400" algn="l"/>
                        </a:tabLst>
                      </a:pPr>
                      <a:r>
                        <a:rPr sz="800">
                          <a:uFill>
                            <a:solidFill>
                              <a:srgbClr val="000000"/>
                            </a:solidFill>
                          </a:uFill>
                          <a:latin typeface="Times New Roman"/>
                          <a:ea typeface="Times New Roman"/>
                          <a:cs typeface="Times New Roman"/>
                          <a:sym typeface="Times New Roman"/>
                        </a:rP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DDCC1"/>
                    </a:solidFill>
                  </a:tcPr>
                </a:tc>
                <a:extLst>
                  <a:ext uri="{0D108BD9-81ED-4DB2-BD59-A6C34878D82A}">
                    <a16:rowId xmlns:a16="http://schemas.microsoft.com/office/drawing/2014/main" val="10005"/>
                  </a:ext>
                </a:extLst>
              </a:tr>
              <a:tr h="784479">
                <a:tc>
                  <a:txBody>
                    <a:bodyPr/>
                    <a:lstStyle/>
                    <a:p>
                      <a:pPr defTabSz="1300480">
                        <a:tabLst>
                          <a:tab pos="1295400" algn="l"/>
                        </a:tabLst>
                        <a:defRPr sz="900" b="1">
                          <a:uFill>
                            <a:solidFill>
                              <a:srgbClr val="000000"/>
                            </a:solidFill>
                          </a:uFill>
                          <a:latin typeface="Times New Roman"/>
                          <a:ea typeface="Times New Roman"/>
                          <a:cs typeface="Times New Roman"/>
                          <a:sym typeface="Times New Roman"/>
                        </a:defRPr>
                      </a:pPr>
                      <a:r>
                        <a:t> </a:t>
                      </a:r>
                      <a:endParaRPr>
                        <a:latin typeface="+mj-lt"/>
                        <a:ea typeface="+mj-ea"/>
                        <a:cs typeface="+mj-cs"/>
                        <a:sym typeface="Helvetica"/>
                      </a:endParaRPr>
                    </a:p>
                    <a:p>
                      <a:pPr defTabSz="1300480">
                        <a:tabLst>
                          <a:tab pos="1295400" algn="l"/>
                        </a:tabLst>
                        <a:defRPr sz="900" b="1">
                          <a:uFill>
                            <a:solidFill>
                              <a:srgbClr val="000000"/>
                            </a:solidFill>
                          </a:uFill>
                          <a:latin typeface="Times New Roman"/>
                          <a:ea typeface="Times New Roman"/>
                          <a:cs typeface="Times New Roman"/>
                          <a:sym typeface="Times New Roman"/>
                        </a:defRPr>
                      </a:pPr>
                      <a:r>
                        <a:t> 1</a:t>
                      </a:r>
                      <a:endParaRPr>
                        <a:latin typeface="+mj-lt"/>
                        <a:ea typeface="+mj-ea"/>
                        <a:cs typeface="+mj-cs"/>
                        <a:sym typeface="Helvetica"/>
                      </a:endParaRPr>
                    </a:p>
                    <a:p>
                      <a:pPr defTabSz="1300480">
                        <a:tabLst>
                          <a:tab pos="1295400" algn="l"/>
                        </a:tabLst>
                        <a:defRPr sz="900" b="1">
                          <a:uFill>
                            <a:solidFill>
                              <a:srgbClr val="000000"/>
                            </a:solidFill>
                          </a:uFill>
                          <a:latin typeface="Times New Roman"/>
                          <a:ea typeface="Times New Roman"/>
                          <a:cs typeface="Times New Roman"/>
                          <a:sym typeface="Times New Roman"/>
                        </a:defRPr>
                      </a:pPr>
                      <a:r>
                        <a:t> </a:t>
                      </a:r>
                      <a:endParaRPr>
                        <a:latin typeface="+mj-lt"/>
                        <a:ea typeface="+mj-ea"/>
                        <a:cs typeface="+mj-cs"/>
                        <a:sym typeface="Helvetica"/>
                      </a:endParaRPr>
                    </a:p>
                    <a:p>
                      <a:pPr defTabSz="1300480">
                        <a:tabLst>
                          <a:tab pos="1295400" algn="l"/>
                        </a:tabLst>
                        <a:defRPr sz="900" b="1">
                          <a:uFill>
                            <a:solidFill>
                              <a:srgbClr val="000000"/>
                            </a:solidFill>
                          </a:uFill>
                          <a:latin typeface="Times New Roman"/>
                          <a:ea typeface="Times New Roman"/>
                          <a:cs typeface="Times New Roman"/>
                          <a:sym typeface="Times New Roman"/>
                        </a:defRPr>
                      </a:pPr>
                      <a:r>
                        <a:t> </a:t>
                      </a:r>
                      <a:endParaRPr>
                        <a:latin typeface="+mj-lt"/>
                        <a:ea typeface="+mj-ea"/>
                        <a:cs typeface="+mj-cs"/>
                        <a:sym typeface="Helvetica"/>
                      </a:endParaRPr>
                    </a:p>
                    <a:p>
                      <a:pPr defTabSz="1300480">
                        <a:tabLst>
                          <a:tab pos="1295400" algn="l"/>
                        </a:tabLst>
                        <a:defRPr sz="900" b="1">
                          <a:uFill>
                            <a:solidFill>
                              <a:srgbClr val="000000"/>
                            </a:solidFill>
                          </a:uFill>
                          <a:latin typeface="Times New Roman"/>
                          <a:ea typeface="Times New Roman"/>
                          <a:cs typeface="Times New Roman"/>
                          <a:sym typeface="Times New Roman"/>
                        </a:defRPr>
                      </a:pPr>
                      <a: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pPr>
                      <a:r>
                        <a:rPr sz="800" i="1">
                          <a:uFill>
                            <a:solidFill>
                              <a:srgbClr val="000000"/>
                            </a:solidFill>
                          </a:uFill>
                          <a:latin typeface="Times New Roman"/>
                          <a:ea typeface="Times New Roman"/>
                          <a:cs typeface="Times New Roman"/>
                          <a:sym typeface="Times New Roman"/>
                        </a:rPr>
                        <a:t>MKT 220 Advertising &amp; Sales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pPr>
                      <a:r>
                        <a:rPr sz="800" i="1">
                          <a:uFill>
                            <a:solidFill>
                              <a:srgbClr val="000000"/>
                            </a:solidFill>
                          </a:uFill>
                          <a:latin typeface="Times New Roman"/>
                          <a:ea typeface="Times New Roman"/>
                          <a:cs typeface="Times New Roman"/>
                          <a:sym typeface="Times New Roman"/>
                        </a:rPr>
                        <a:t>ACC 120 Principles of Financial Accounting</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800" i="1">
                          <a:uFill>
                            <a:solidFill>
                              <a:srgbClr val="000000"/>
                            </a:solidFill>
                          </a:uFill>
                          <a:latin typeface="Times New Roman"/>
                          <a:ea typeface="Times New Roman"/>
                          <a:cs typeface="Times New Roman"/>
                          <a:sym typeface="Times New Roman"/>
                        </a:defRPr>
                      </a:pPr>
                      <a:r>
                        <a:t>ENG 111</a:t>
                      </a:r>
                      <a:endParaRPr>
                        <a:latin typeface="+mj-lt"/>
                        <a:ea typeface="+mj-ea"/>
                        <a:cs typeface="+mj-cs"/>
                        <a:sym typeface="Helvetica"/>
                      </a:endParaRPr>
                    </a:p>
                    <a:p>
                      <a:pPr defTabSz="1300480">
                        <a:tabLst>
                          <a:tab pos="1295400" algn="l"/>
                        </a:tabLst>
                        <a:defRPr sz="800" i="1">
                          <a:uFill>
                            <a:solidFill>
                              <a:srgbClr val="000000"/>
                            </a:solidFill>
                          </a:uFill>
                          <a:latin typeface="Times New Roman"/>
                          <a:ea typeface="Times New Roman"/>
                          <a:cs typeface="Times New Roman"/>
                          <a:sym typeface="Times New Roman"/>
                        </a:defRPr>
                      </a:pPr>
                      <a:r>
                        <a:t>Expository</a:t>
                      </a:r>
                      <a:endParaRPr>
                        <a:latin typeface="+mj-lt"/>
                        <a:ea typeface="+mj-ea"/>
                        <a:cs typeface="+mj-cs"/>
                        <a:sym typeface="Helvetica"/>
                      </a:endParaRPr>
                    </a:p>
                    <a:p>
                      <a:pPr defTabSz="1300480">
                        <a:tabLst>
                          <a:tab pos="1295400" algn="l"/>
                        </a:tabLst>
                        <a:defRPr sz="800" i="1">
                          <a:uFill>
                            <a:solidFill>
                              <a:srgbClr val="000000"/>
                            </a:solidFill>
                          </a:uFill>
                          <a:latin typeface="Times New Roman"/>
                          <a:ea typeface="Times New Roman"/>
                          <a:cs typeface="Times New Roman"/>
                          <a:sym typeface="Times New Roman"/>
                        </a:defRPr>
                      </a:pPr>
                      <a:r>
                        <a:t>Writing</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pPr>
                      <a:r>
                        <a:rPr sz="800" i="1">
                          <a:uFill>
                            <a:solidFill>
                              <a:srgbClr val="000000"/>
                            </a:solidFill>
                          </a:uFill>
                          <a:latin typeface="Times New Roman"/>
                          <a:ea typeface="Times New Roman"/>
                          <a:cs typeface="Times New Roman"/>
                          <a:sym typeface="Times New Roman"/>
                        </a:rPr>
                        <a:t>BUS 116 Business Law II</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pPr>
                      <a:r>
                        <a:rPr sz="800" i="1">
                          <a:uFill>
                            <a:solidFill>
                              <a:srgbClr val="000000"/>
                            </a:solidFill>
                          </a:uFill>
                          <a:latin typeface="Times New Roman"/>
                          <a:ea typeface="Times New Roman"/>
                          <a:cs typeface="Times New Roman"/>
                          <a:sym typeface="Times New Roman"/>
                        </a:rPr>
                        <a:t>BUS 260 Business Communications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pPr>
                      <a:r>
                        <a:rPr sz="800" i="1">
                          <a:uFill>
                            <a:solidFill>
                              <a:srgbClr val="000000"/>
                            </a:solidFill>
                          </a:uFill>
                          <a:latin typeface="Times New Roman"/>
                          <a:ea typeface="Times New Roman"/>
                          <a:cs typeface="Times New Roman"/>
                          <a:sym typeface="Times New Roman"/>
                        </a:rPr>
                        <a:t>BUS 240 Business Ethics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800" i="1">
                          <a:uFill>
                            <a:solidFill>
                              <a:srgbClr val="000000"/>
                            </a:solidFill>
                          </a:uFill>
                          <a:latin typeface="Times New Roman"/>
                          <a:ea typeface="Times New Roman"/>
                          <a:cs typeface="Times New Roman"/>
                          <a:sym typeface="Times New Roman"/>
                        </a:defRPr>
                      </a:pPr>
                      <a:r>
                        <a:t>ACC 129</a:t>
                      </a:r>
                      <a:endParaRPr>
                        <a:latin typeface="+mj-lt"/>
                        <a:ea typeface="+mj-ea"/>
                        <a:cs typeface="+mj-cs"/>
                        <a:sym typeface="Helvetica"/>
                      </a:endParaRPr>
                    </a:p>
                    <a:p>
                      <a:pPr defTabSz="1300480">
                        <a:tabLst>
                          <a:tab pos="1295400" algn="l"/>
                        </a:tabLst>
                        <a:defRPr sz="800" i="1">
                          <a:uFill>
                            <a:solidFill>
                              <a:srgbClr val="000000"/>
                            </a:solidFill>
                          </a:uFill>
                          <a:latin typeface="Times New Roman"/>
                          <a:ea typeface="Times New Roman"/>
                          <a:cs typeface="Times New Roman"/>
                          <a:sym typeface="Times New Roman"/>
                        </a:defRPr>
                      </a:pPr>
                      <a:r>
                        <a:t>Individual Income Taxes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800" i="1">
                          <a:uFill>
                            <a:solidFill>
                              <a:srgbClr val="000000"/>
                            </a:solidFill>
                          </a:uFill>
                          <a:latin typeface="Times New Roman"/>
                          <a:ea typeface="Times New Roman"/>
                          <a:cs typeface="Times New Roman"/>
                          <a:sym typeface="Times New Roman"/>
                        </a:defRPr>
                      </a:pPr>
                      <a:r>
                        <a:t> </a:t>
                      </a:r>
                      <a:endParaRPr>
                        <a:latin typeface="+mj-lt"/>
                        <a:ea typeface="+mj-ea"/>
                        <a:cs typeface="+mj-cs"/>
                        <a:sym typeface="Helvetica"/>
                      </a:endParaRPr>
                    </a:p>
                    <a:p>
                      <a:pPr defTabSz="1300480">
                        <a:tabLst>
                          <a:tab pos="1295400" algn="l"/>
                        </a:tabLst>
                        <a:defRPr sz="800" i="1">
                          <a:uFill>
                            <a:solidFill>
                              <a:srgbClr val="000000"/>
                            </a:solidFill>
                          </a:uFill>
                          <a:latin typeface="Times New Roman"/>
                          <a:ea typeface="Times New Roman"/>
                          <a:cs typeface="Times New Roman"/>
                          <a:sym typeface="Times New Roman"/>
                        </a:defRPr>
                      </a:pPr>
                      <a:r>
                        <a:t>ACC 121 Principles of Managerial Accounting</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algn="l" defTabSz="1300480">
                        <a:tabLst>
                          <a:tab pos="1295400" algn="l"/>
                        </a:tabLst>
                        <a:defRPr sz="800" i="1">
                          <a:uFill>
                            <a:solidFill>
                              <a:srgbClr val="000000"/>
                            </a:solidFill>
                          </a:uFill>
                          <a:latin typeface="Verdana"/>
                          <a:ea typeface="Verdana"/>
                          <a:cs typeface="Verdana"/>
                          <a:sym typeface="Verdana"/>
                        </a:defRPr>
                      </a:pPr>
                      <a:r>
                        <a:t>Business Administration Diploma 44 hours</a:t>
                      </a:r>
                      <a:endParaRPr>
                        <a:latin typeface="+mj-lt"/>
                        <a:ea typeface="+mj-ea"/>
                        <a:cs typeface="+mj-cs"/>
                        <a:sym typeface="Helvetica"/>
                      </a:endParaRPr>
                    </a:p>
                    <a:p>
                      <a:pPr algn="l" defTabSz="1300480">
                        <a:tabLst>
                          <a:tab pos="1295400" algn="l"/>
                        </a:tabLst>
                        <a:defRPr sz="800" i="1">
                          <a:uFill>
                            <a:solidFill>
                              <a:srgbClr val="000000"/>
                            </a:solidFill>
                          </a:uFill>
                          <a:latin typeface="Verdana"/>
                          <a:ea typeface="Verdana"/>
                          <a:cs typeface="Verdana"/>
                          <a:sym typeface="Verdana"/>
                        </a:defRPr>
                      </a:pPr>
                      <a:r>
                        <a:t>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DDCC1"/>
                    </a:solidFill>
                  </a:tcPr>
                </a:tc>
                <a:extLst>
                  <a:ext uri="{0D108BD9-81ED-4DB2-BD59-A6C34878D82A}">
                    <a16:rowId xmlns:a16="http://schemas.microsoft.com/office/drawing/2014/main" val="10006"/>
                  </a:ext>
                </a:extLst>
              </a:tr>
              <a:tr h="706031">
                <a:tc>
                  <a:txBody>
                    <a:bodyPr/>
                    <a:lstStyle/>
                    <a:p>
                      <a:pPr defTabSz="1300480">
                        <a:tabLst>
                          <a:tab pos="1295400" algn="l"/>
                        </a:tabLst>
                        <a:defRPr sz="900" b="1">
                          <a:uFill>
                            <a:solidFill>
                              <a:srgbClr val="000000"/>
                            </a:solidFill>
                          </a:uFill>
                          <a:latin typeface="Times New Roman"/>
                          <a:ea typeface="Times New Roman"/>
                          <a:cs typeface="Times New Roman"/>
                          <a:sym typeface="Times New Roman"/>
                        </a:defRPr>
                      </a:pPr>
                      <a:r>
                        <a:t>2</a:t>
                      </a:r>
                      <a:endParaRPr>
                        <a:latin typeface="+mj-lt"/>
                        <a:ea typeface="+mj-ea"/>
                        <a:cs typeface="+mj-cs"/>
                        <a:sym typeface="Helvetica"/>
                      </a:endParaRPr>
                    </a:p>
                    <a:p>
                      <a:pPr defTabSz="1300480">
                        <a:tabLst>
                          <a:tab pos="1295400" algn="l"/>
                        </a:tabLst>
                        <a:defRPr sz="900" b="1">
                          <a:uFill>
                            <a:solidFill>
                              <a:srgbClr val="000000"/>
                            </a:solidFill>
                          </a:uFill>
                          <a:latin typeface="Times New Roman"/>
                          <a:ea typeface="Times New Roman"/>
                          <a:cs typeface="Times New Roman"/>
                          <a:sym typeface="Times New Roman"/>
                        </a:defRPr>
                      </a:pPr>
                      <a:r>
                        <a:t> </a:t>
                      </a:r>
                      <a:endParaRPr>
                        <a:latin typeface="+mj-lt"/>
                        <a:ea typeface="+mj-ea"/>
                        <a:cs typeface="+mj-cs"/>
                        <a:sym typeface="Helvetica"/>
                      </a:endParaRPr>
                    </a:p>
                    <a:p>
                      <a:pPr defTabSz="1300480">
                        <a:tabLst>
                          <a:tab pos="1295400" algn="l"/>
                        </a:tabLst>
                        <a:defRPr sz="900" b="1">
                          <a:uFill>
                            <a:solidFill>
                              <a:srgbClr val="000000"/>
                            </a:solidFill>
                          </a:uFill>
                          <a:latin typeface="Times New Roman"/>
                          <a:ea typeface="Times New Roman"/>
                          <a:cs typeface="Times New Roman"/>
                          <a:sym typeface="Times New Roman"/>
                        </a:defRPr>
                      </a:pPr>
                      <a: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800" i="1">
                          <a:uFill>
                            <a:solidFill>
                              <a:srgbClr val="000000"/>
                            </a:solidFill>
                          </a:uFill>
                          <a:latin typeface="Times New Roman"/>
                          <a:ea typeface="Times New Roman"/>
                          <a:cs typeface="Times New Roman"/>
                          <a:sym typeface="Times New Roman"/>
                        </a:defRPr>
                      </a:pPr>
                      <a:r>
                        <a:t>Social</a:t>
                      </a:r>
                      <a:endParaRPr>
                        <a:latin typeface="+mj-lt"/>
                        <a:ea typeface="+mj-ea"/>
                        <a:cs typeface="+mj-cs"/>
                        <a:sym typeface="Helvetica"/>
                      </a:endParaRPr>
                    </a:p>
                    <a:p>
                      <a:pPr defTabSz="1300480">
                        <a:tabLst>
                          <a:tab pos="1295400" algn="l"/>
                        </a:tabLst>
                        <a:defRPr sz="800" i="1">
                          <a:uFill>
                            <a:solidFill>
                              <a:srgbClr val="000000"/>
                            </a:solidFill>
                          </a:uFill>
                          <a:latin typeface="Times New Roman"/>
                          <a:ea typeface="Times New Roman"/>
                          <a:cs typeface="Times New Roman"/>
                          <a:sym typeface="Times New Roman"/>
                        </a:defRPr>
                      </a:pPr>
                      <a:r>
                        <a:t>Science</a:t>
                      </a:r>
                      <a:endParaRPr>
                        <a:latin typeface="+mj-lt"/>
                        <a:ea typeface="+mj-ea"/>
                        <a:cs typeface="+mj-cs"/>
                        <a:sym typeface="Helvetica"/>
                      </a:endParaRPr>
                    </a:p>
                    <a:p>
                      <a:pPr algn="l" defTabSz="1300480">
                        <a:tabLst>
                          <a:tab pos="1295400" algn="l"/>
                        </a:tabLst>
                        <a:defRPr sz="800" i="1">
                          <a:uFill>
                            <a:solidFill>
                              <a:srgbClr val="000000"/>
                            </a:solidFill>
                          </a:uFill>
                          <a:latin typeface="Times New Roman"/>
                          <a:ea typeface="Times New Roman"/>
                          <a:cs typeface="Times New Roman"/>
                          <a:sym typeface="Times New Roman"/>
                        </a:defRPr>
                      </a:pPr>
                      <a:r>
                        <a:t>Elective</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pPr>
                      <a:r>
                        <a:rPr sz="800" i="1">
                          <a:uFill>
                            <a:solidFill>
                              <a:srgbClr val="000000"/>
                            </a:solidFill>
                          </a:uFill>
                          <a:latin typeface="Times New Roman"/>
                          <a:ea typeface="Times New Roman"/>
                          <a:cs typeface="Times New Roman"/>
                          <a:sym typeface="Times New Roman"/>
                        </a:rPr>
                        <a:t>BUS 239 Business Applications Seminar</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pPr>
                      <a:r>
                        <a:rPr sz="800" i="1">
                          <a:uFill>
                            <a:solidFill>
                              <a:srgbClr val="000000"/>
                            </a:solidFill>
                          </a:uFill>
                          <a:latin typeface="Times New Roman"/>
                          <a:ea typeface="Times New Roman"/>
                          <a:cs typeface="Times New Roman"/>
                          <a:sym typeface="Times New Roman"/>
                        </a:rPr>
                        <a:t>ECO 252 Principles of Macroeconomics</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800" i="1">
                          <a:uFill>
                            <a:solidFill>
                              <a:srgbClr val="000000"/>
                            </a:solidFill>
                          </a:uFill>
                          <a:latin typeface="Times New Roman"/>
                          <a:ea typeface="Times New Roman"/>
                          <a:cs typeface="Times New Roman"/>
                          <a:sym typeface="Times New Roman"/>
                        </a:defRPr>
                      </a:pPr>
                      <a:r>
                        <a:t>Humanities</a:t>
                      </a:r>
                      <a:endParaRPr>
                        <a:latin typeface="+mj-lt"/>
                        <a:ea typeface="+mj-ea"/>
                        <a:cs typeface="+mj-cs"/>
                        <a:sym typeface="Helvetica"/>
                      </a:endParaRPr>
                    </a:p>
                    <a:p>
                      <a:pPr defTabSz="1300480">
                        <a:tabLst>
                          <a:tab pos="1295400" algn="l"/>
                        </a:tabLst>
                        <a:defRPr sz="800" i="1">
                          <a:uFill>
                            <a:solidFill>
                              <a:srgbClr val="000000"/>
                            </a:solidFill>
                          </a:uFill>
                          <a:latin typeface="Times New Roman"/>
                          <a:ea typeface="Times New Roman"/>
                          <a:cs typeface="Times New Roman"/>
                          <a:sym typeface="Times New Roman"/>
                        </a:defRPr>
                      </a:pPr>
                      <a:r>
                        <a:t>Fine Arts</a:t>
                      </a:r>
                      <a:endParaRPr>
                        <a:latin typeface="+mj-lt"/>
                        <a:ea typeface="+mj-ea"/>
                        <a:cs typeface="+mj-cs"/>
                        <a:sym typeface="Helvetica"/>
                      </a:endParaRPr>
                    </a:p>
                    <a:p>
                      <a:pPr defTabSz="1300480">
                        <a:tabLst>
                          <a:tab pos="1295400" algn="l"/>
                        </a:tabLst>
                        <a:defRPr sz="800" i="1">
                          <a:uFill>
                            <a:solidFill>
                              <a:srgbClr val="000000"/>
                            </a:solidFill>
                          </a:uFill>
                          <a:latin typeface="Times New Roman"/>
                          <a:ea typeface="Times New Roman"/>
                          <a:cs typeface="Times New Roman"/>
                          <a:sym typeface="Times New Roman"/>
                        </a:defRPr>
                      </a:pPr>
                      <a:r>
                        <a:t>Elective</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800">
                          <a:uFill>
                            <a:solidFill>
                              <a:srgbClr val="000000"/>
                            </a:solidFill>
                          </a:uFill>
                          <a:latin typeface="Times New Roman"/>
                          <a:ea typeface="Times New Roman"/>
                          <a:cs typeface="Times New Roman"/>
                          <a:sym typeface="Times New Roman"/>
                        </a:defRPr>
                      </a:pPr>
                      <a:r>
                        <a:t> </a:t>
                      </a:r>
                      <a:endParaRPr>
                        <a:latin typeface="+mj-lt"/>
                        <a:ea typeface="+mj-ea"/>
                        <a:cs typeface="+mj-cs"/>
                        <a:sym typeface="Helvetica"/>
                      </a:endParaRPr>
                    </a:p>
                    <a:p>
                      <a:pPr defTabSz="1300480">
                        <a:tabLst>
                          <a:tab pos="1295400" algn="l"/>
                        </a:tabLst>
                        <a:defRPr sz="800" i="1">
                          <a:uFill>
                            <a:solidFill>
                              <a:srgbClr val="000000"/>
                            </a:solidFill>
                          </a:uFill>
                          <a:latin typeface="Times New Roman"/>
                          <a:ea typeface="Times New Roman"/>
                          <a:cs typeface="Times New Roman"/>
                          <a:sym typeface="Times New Roman"/>
                        </a:defRPr>
                      </a:pPr>
                      <a:r>
                        <a:t>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gridSpan="3">
                  <a:txBody>
                    <a:bodyPr/>
                    <a:lstStyle/>
                    <a:p>
                      <a:pPr algn="l" defTabSz="1300480">
                        <a:tabLst>
                          <a:tab pos="1295400" algn="l"/>
                        </a:tabLst>
                      </a:pPr>
                      <a:r>
                        <a:rPr sz="800">
                          <a:uFill>
                            <a:solidFill>
                              <a:srgbClr val="000000"/>
                            </a:solidFill>
                          </a:uFill>
                          <a:latin typeface="Verdana"/>
                          <a:ea typeface="Verdana"/>
                          <a:cs typeface="Verdana"/>
                          <a:sym typeface="Verdana"/>
                        </a:rPr>
                        <a:t>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5F5F5"/>
                    </a:solidFill>
                  </a:tcPr>
                </a:tc>
                <a:tc hMerge="1">
                  <a:txBody>
                    <a:bodyPr/>
                    <a:lstStyle/>
                    <a:p>
                      <a:endParaRPr lang="en-US"/>
                    </a:p>
                  </a:txBody>
                  <a:tcPr/>
                </a:tc>
                <a:tc hMerge="1">
                  <a:txBody>
                    <a:bodyPr/>
                    <a:lstStyle/>
                    <a:p>
                      <a:endParaRPr lang="en-US"/>
                    </a:p>
                  </a:txBody>
                  <a:tcPr/>
                </a:tc>
                <a:tc>
                  <a:txBody>
                    <a:bodyPr/>
                    <a:lstStyle/>
                    <a:p>
                      <a:pPr algn="l" defTabSz="1300480">
                        <a:tabLst>
                          <a:tab pos="1295400" algn="l"/>
                        </a:tabLst>
                        <a:defRPr sz="800" i="1">
                          <a:uFill>
                            <a:solidFill>
                              <a:srgbClr val="000000"/>
                            </a:solidFill>
                          </a:uFill>
                          <a:latin typeface="Verdana"/>
                          <a:ea typeface="Verdana"/>
                          <a:cs typeface="Verdana"/>
                          <a:sym typeface="Verdana"/>
                        </a:defRPr>
                      </a:pPr>
                      <a:r>
                        <a:t>Business Administration </a:t>
                      </a:r>
                      <a:endParaRPr>
                        <a:latin typeface="+mj-lt"/>
                        <a:ea typeface="+mj-ea"/>
                        <a:cs typeface="+mj-cs"/>
                        <a:sym typeface="Helvetica"/>
                      </a:endParaRPr>
                    </a:p>
                    <a:p>
                      <a:pPr algn="l" defTabSz="1300480">
                        <a:tabLst>
                          <a:tab pos="1295400" algn="l"/>
                        </a:tabLst>
                        <a:defRPr sz="800" i="1">
                          <a:uFill>
                            <a:solidFill>
                              <a:srgbClr val="000000"/>
                            </a:solidFill>
                          </a:uFill>
                          <a:latin typeface="Verdana"/>
                          <a:ea typeface="Verdana"/>
                          <a:cs typeface="Verdana"/>
                          <a:sym typeface="Verdana"/>
                        </a:defRPr>
                      </a:pPr>
                      <a:r>
                        <a:t>AAS Degree </a:t>
                      </a:r>
                      <a:endParaRPr>
                        <a:latin typeface="+mj-lt"/>
                        <a:ea typeface="+mj-ea"/>
                        <a:cs typeface="+mj-cs"/>
                        <a:sym typeface="Helvetica"/>
                      </a:endParaRPr>
                    </a:p>
                    <a:p>
                      <a:pPr algn="l" defTabSz="1300480">
                        <a:tabLst>
                          <a:tab pos="1295400" algn="l"/>
                        </a:tabLst>
                        <a:defRPr sz="800" i="1">
                          <a:uFill>
                            <a:solidFill>
                              <a:srgbClr val="000000"/>
                            </a:solidFill>
                          </a:uFill>
                          <a:latin typeface="Verdana"/>
                          <a:ea typeface="Verdana"/>
                          <a:cs typeface="Verdana"/>
                          <a:sym typeface="Verdana"/>
                        </a:defRPr>
                      </a:pPr>
                      <a:r>
                        <a:t>65-73 hours</a:t>
                      </a:r>
                      <a:endParaRPr>
                        <a:latin typeface="+mj-lt"/>
                        <a:ea typeface="+mj-ea"/>
                        <a:cs typeface="+mj-cs"/>
                        <a:sym typeface="Helvetica"/>
                      </a:endParaRPr>
                    </a:p>
                    <a:p>
                      <a:pPr algn="l" defTabSz="1300480">
                        <a:tabLst>
                          <a:tab pos="1295400" algn="l"/>
                        </a:tabLst>
                        <a:defRPr sz="800">
                          <a:uFill>
                            <a:solidFill>
                              <a:srgbClr val="000000"/>
                            </a:solidFill>
                          </a:uFill>
                          <a:latin typeface="Verdana"/>
                          <a:ea typeface="Verdana"/>
                          <a:cs typeface="Verdana"/>
                          <a:sym typeface="Verdana"/>
                        </a:defRPr>
                      </a:pPr>
                      <a:r>
                        <a:t>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DDCC1"/>
                    </a:solidFill>
                  </a:tcPr>
                </a:tc>
                <a:extLst>
                  <a:ext uri="{0D108BD9-81ED-4DB2-BD59-A6C34878D82A}">
                    <a16:rowId xmlns:a16="http://schemas.microsoft.com/office/drawing/2014/main" val="10007"/>
                  </a:ext>
                </a:extLst>
              </a:tr>
            </a:tbl>
          </a:graphicData>
        </a:graphic>
      </p:graphicFrame>
      <p:graphicFrame>
        <p:nvGraphicFramePr>
          <p:cNvPr id="357" name="Table"/>
          <p:cNvGraphicFramePr/>
          <p:nvPr/>
        </p:nvGraphicFramePr>
        <p:xfrm>
          <a:off x="10038080" y="2004905"/>
          <a:ext cx="2534073" cy="1974141"/>
        </p:xfrm>
        <a:graphic>
          <a:graphicData uri="http://schemas.openxmlformats.org/drawingml/2006/table">
            <a:tbl>
              <a:tblPr>
                <a:tableStyleId>{4C3C2611-4C71-4FC5-86AE-919BDF0F9419}</a:tableStyleId>
              </a:tblPr>
              <a:tblGrid>
                <a:gridCol w="2534073">
                  <a:extLst>
                    <a:ext uri="{9D8B030D-6E8A-4147-A177-3AD203B41FA5}">
                      <a16:colId xmlns:a16="http://schemas.microsoft.com/office/drawing/2014/main" val="20000"/>
                    </a:ext>
                  </a:extLst>
                </a:gridCol>
              </a:tblGrid>
              <a:tr h="432902">
                <a:tc>
                  <a:txBody>
                    <a:bodyPr/>
                    <a:lstStyle/>
                    <a:p>
                      <a:pPr algn="l" defTabSz="1300480">
                        <a:tabLst>
                          <a:tab pos="647700" algn="l"/>
                          <a:tab pos="3898900" algn="r"/>
                          <a:tab pos="7797800" algn="r"/>
                        </a:tabLst>
                      </a:pPr>
                      <a:r>
                        <a:rPr sz="1100" b="1">
                          <a:uFill>
                            <a:solidFill>
                              <a:srgbClr val="000000"/>
                            </a:solidFill>
                          </a:uFill>
                          <a:latin typeface="Verdana"/>
                          <a:ea typeface="Verdana"/>
                          <a:cs typeface="Verdana"/>
                          <a:sym typeface="Verdana"/>
                        </a:rPr>
                        <a:t>Core CoursesE</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extLst>
                  <a:ext uri="{0D108BD9-81ED-4DB2-BD59-A6C34878D82A}">
                    <a16:rowId xmlns:a16="http://schemas.microsoft.com/office/drawing/2014/main" val="10000"/>
                  </a:ext>
                </a:extLst>
              </a:tr>
              <a:tr h="371416">
                <a:tc>
                  <a:txBody>
                    <a:bodyPr/>
                    <a:lstStyle/>
                    <a:p>
                      <a:pPr algn="l" defTabSz="1300480">
                        <a:tabLst>
                          <a:tab pos="647700" algn="l"/>
                          <a:tab pos="3898900" algn="r"/>
                          <a:tab pos="7797800" algn="r"/>
                        </a:tabLst>
                      </a:pPr>
                      <a:r>
                        <a:rPr sz="1100" b="1">
                          <a:uFill>
                            <a:solidFill>
                              <a:srgbClr val="000000"/>
                            </a:solidFill>
                          </a:uFill>
                          <a:latin typeface="Verdana"/>
                          <a:ea typeface="Verdana"/>
                          <a:cs typeface="Verdana"/>
                          <a:sym typeface="Verdana"/>
                        </a:rPr>
                        <a:t>CTE High school courses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extLst>
                  <a:ext uri="{0D108BD9-81ED-4DB2-BD59-A6C34878D82A}">
                    <a16:rowId xmlns:a16="http://schemas.microsoft.com/office/drawing/2014/main" val="10001"/>
                  </a:ext>
                </a:extLst>
              </a:tr>
              <a:tr h="380633">
                <a:tc>
                  <a:txBody>
                    <a:bodyPr/>
                    <a:lstStyle/>
                    <a:p>
                      <a:pPr algn="l" defTabSz="1300480">
                        <a:tabLst>
                          <a:tab pos="647700" algn="l"/>
                          <a:tab pos="3898900" algn="r"/>
                          <a:tab pos="7797800" algn="r"/>
                        </a:tabLst>
                      </a:pPr>
                      <a:r>
                        <a:rPr sz="1100" b="1">
                          <a:uFill>
                            <a:solidFill>
                              <a:srgbClr val="000000"/>
                            </a:solidFill>
                          </a:uFill>
                          <a:latin typeface="Verdana"/>
                          <a:ea typeface="Verdana"/>
                          <a:cs typeface="Verdana"/>
                          <a:sym typeface="Verdana"/>
                        </a:rPr>
                        <a:t>Community college courses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extLst>
                  <a:ext uri="{0D108BD9-81ED-4DB2-BD59-A6C34878D82A}">
                    <a16:rowId xmlns:a16="http://schemas.microsoft.com/office/drawing/2014/main" val="10002"/>
                  </a:ext>
                </a:extLst>
              </a:tr>
              <a:tr h="380633">
                <a:tc>
                  <a:txBody>
                    <a:bodyPr/>
                    <a:lstStyle/>
                    <a:p>
                      <a:pPr algn="l" defTabSz="1300480">
                        <a:tabLst>
                          <a:tab pos="647700" algn="l"/>
                          <a:tab pos="3898900" algn="r"/>
                          <a:tab pos="7797800" algn="r"/>
                        </a:tabLst>
                      </a:pPr>
                      <a:r>
                        <a:rPr sz="1100" b="1">
                          <a:uFill>
                            <a:solidFill>
                              <a:srgbClr val="000000"/>
                            </a:solidFill>
                          </a:uFill>
                          <a:latin typeface="Verdana"/>
                          <a:ea typeface="Verdana"/>
                          <a:cs typeface="Verdana"/>
                          <a:sym typeface="Verdana"/>
                        </a:rPr>
                        <a:t>Articulated Courses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65A0DC"/>
                    </a:solidFill>
                  </a:tcPr>
                </a:tc>
                <a:extLst>
                  <a:ext uri="{0D108BD9-81ED-4DB2-BD59-A6C34878D82A}">
                    <a16:rowId xmlns:a16="http://schemas.microsoft.com/office/drawing/2014/main" val="10003"/>
                  </a:ext>
                </a:extLst>
              </a:tr>
              <a:tr h="408557">
                <a:tc>
                  <a:txBody>
                    <a:bodyPr/>
                    <a:lstStyle/>
                    <a:p>
                      <a:pPr algn="l" defTabSz="1300480">
                        <a:tabLst>
                          <a:tab pos="647700" algn="l"/>
                          <a:tab pos="3898900" algn="r"/>
                          <a:tab pos="7797800" algn="r"/>
                        </a:tabLst>
                      </a:pPr>
                      <a:r>
                        <a:rPr sz="1100" b="1">
                          <a:uFill>
                            <a:solidFill>
                              <a:srgbClr val="000000"/>
                            </a:solidFill>
                          </a:uFill>
                          <a:latin typeface="Times New Roman"/>
                          <a:ea typeface="Times New Roman"/>
                          <a:cs typeface="Times New Roman"/>
                          <a:sym typeface="Times New Roman"/>
                        </a:rPr>
                        <a:t>Experienced/Work Based Learning</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2913F"/>
                    </a:solidFill>
                  </a:tcPr>
                </a:tc>
                <a:extLst>
                  <a:ext uri="{0D108BD9-81ED-4DB2-BD59-A6C34878D82A}">
                    <a16:rowId xmlns:a16="http://schemas.microsoft.com/office/drawing/2014/main" val="10004"/>
                  </a:ext>
                </a:extLst>
              </a:tr>
            </a:tbl>
          </a:graphicData>
        </a:graphic>
      </p:graphicFrame>
      <p:sp>
        <p:nvSpPr>
          <p:cNvPr id="358" name="(Rigorous) Programs of Study            (Classes are examples)"/>
          <p:cNvSpPr txBox="1"/>
          <p:nvPr/>
        </p:nvSpPr>
        <p:spPr>
          <a:xfrm>
            <a:off x="1584959" y="1950718"/>
            <a:ext cx="6908801" cy="6400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0640" tIns="40640" rIns="40640" bIns="40640">
            <a:spAutoFit/>
          </a:bodyPr>
          <a:lstStyle/>
          <a:p>
            <a:pPr algn="l" defTabSz="1300480">
              <a:defRPr sz="1800" b="1">
                <a:uFill>
                  <a:solidFill>
                    <a:srgbClr val="000000"/>
                  </a:solidFill>
                </a:uFill>
                <a:latin typeface="Franklin Gothic Medium"/>
                <a:ea typeface="Franklin Gothic Medium"/>
                <a:cs typeface="Franklin Gothic Medium"/>
                <a:sym typeface="Franklin Gothic Medium"/>
              </a:defRPr>
            </a:pPr>
            <a:r>
              <a:t>(Rigorous) Programs of Study            </a:t>
            </a:r>
            <a:r>
              <a:rPr sz="1600"/>
              <a:t>(Classes are examples) </a:t>
            </a:r>
          </a:p>
          <a:p>
            <a:pPr algn="l" defTabSz="1300480">
              <a:defRPr sz="1800" b="1">
                <a:uFill>
                  <a:solidFill>
                    <a:srgbClr val="000000"/>
                  </a:solidFill>
                </a:uFill>
                <a:latin typeface="Franklin Gothic Medium"/>
                <a:ea typeface="Franklin Gothic Medium"/>
                <a:cs typeface="Franklin Gothic Medium"/>
                <a:sym typeface="Franklin Gothic Medium"/>
              </a:defRPr>
            </a:pPr>
            <a:r>
              <a:t> </a:t>
            </a:r>
          </a:p>
        </p:txBody>
      </p:sp>
      <p:sp>
        <p:nvSpPr>
          <p:cNvPr id="359" name="Shadowing"/>
          <p:cNvSpPr/>
          <p:nvPr/>
        </p:nvSpPr>
        <p:spPr>
          <a:xfrm>
            <a:off x="10278530" y="4375572"/>
            <a:ext cx="975365" cy="220981"/>
          </a:xfrm>
          <a:prstGeom prst="rect">
            <a:avLst/>
          </a:prstGeom>
          <a:solidFill>
            <a:srgbClr val="F2913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0640" tIns="40640" rIns="40640" bIns="40640">
            <a:spAutoFit/>
          </a:bodyPr>
          <a:lstStyle>
            <a:lvl1pPr algn="l" defTabSz="1300480">
              <a:lnSpc>
                <a:spcPct val="120000"/>
              </a:lnSpc>
              <a:defRPr sz="900" b="1">
                <a:uFill>
                  <a:solidFill>
                    <a:srgbClr val="000000"/>
                  </a:solidFill>
                </a:uFill>
                <a:latin typeface="Franklin Gothic Medium"/>
                <a:ea typeface="Franklin Gothic Medium"/>
                <a:cs typeface="Franklin Gothic Medium"/>
                <a:sym typeface="Franklin Gothic Medium"/>
              </a:defRPr>
            </a:lvl1pPr>
          </a:lstStyle>
          <a:p>
            <a:r>
              <a:t>Shadowing</a:t>
            </a:r>
          </a:p>
        </p:txBody>
      </p:sp>
      <p:sp>
        <p:nvSpPr>
          <p:cNvPr id="360" name="Project B Learning"/>
          <p:cNvSpPr/>
          <p:nvPr/>
        </p:nvSpPr>
        <p:spPr>
          <a:xfrm>
            <a:off x="10295466" y="3953847"/>
            <a:ext cx="1239523" cy="220981"/>
          </a:xfrm>
          <a:prstGeom prst="rect">
            <a:avLst/>
          </a:prstGeom>
          <a:solidFill>
            <a:srgbClr val="F2913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0640" tIns="40640" rIns="40640" bIns="40640">
            <a:spAutoFit/>
          </a:bodyPr>
          <a:lstStyle>
            <a:lvl1pPr algn="l" defTabSz="1300480">
              <a:lnSpc>
                <a:spcPct val="120000"/>
              </a:lnSpc>
              <a:defRPr sz="900" b="1">
                <a:uFill>
                  <a:solidFill>
                    <a:srgbClr val="000000"/>
                  </a:solidFill>
                </a:uFill>
                <a:latin typeface="Franklin Gothic Medium"/>
                <a:ea typeface="Franklin Gothic Medium"/>
                <a:cs typeface="Franklin Gothic Medium"/>
                <a:sym typeface="Franklin Gothic Medium"/>
              </a:defRPr>
            </a:lvl1pPr>
          </a:lstStyle>
          <a:p>
            <a:r>
              <a:t>Project B Learning </a:t>
            </a:r>
          </a:p>
        </p:txBody>
      </p:sp>
      <p:sp>
        <p:nvSpPr>
          <p:cNvPr id="361" name="Tours"/>
          <p:cNvSpPr/>
          <p:nvPr/>
        </p:nvSpPr>
        <p:spPr>
          <a:xfrm>
            <a:off x="10278530" y="3469640"/>
            <a:ext cx="975365" cy="220981"/>
          </a:xfrm>
          <a:prstGeom prst="rect">
            <a:avLst/>
          </a:prstGeom>
          <a:solidFill>
            <a:srgbClr val="F2913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0640" tIns="40640" rIns="40640" bIns="40640">
            <a:spAutoFit/>
          </a:bodyPr>
          <a:lstStyle>
            <a:lvl1pPr algn="l" defTabSz="1300480">
              <a:lnSpc>
                <a:spcPct val="120000"/>
              </a:lnSpc>
              <a:defRPr sz="900" b="1">
                <a:uFill>
                  <a:solidFill>
                    <a:srgbClr val="000000"/>
                  </a:solidFill>
                </a:uFill>
                <a:latin typeface="Franklin Gothic Medium"/>
                <a:ea typeface="Franklin Gothic Medium"/>
                <a:cs typeface="Franklin Gothic Medium"/>
                <a:sym typeface="Franklin Gothic Medium"/>
              </a:defRPr>
            </a:lvl1pPr>
          </a:lstStyle>
          <a:p>
            <a:r>
              <a:t>Tours</a:t>
            </a:r>
          </a:p>
        </p:txBody>
      </p:sp>
      <p:sp>
        <p:nvSpPr>
          <p:cNvPr id="362" name="OJT / OJL"/>
          <p:cNvSpPr/>
          <p:nvPr/>
        </p:nvSpPr>
        <p:spPr>
          <a:xfrm>
            <a:off x="10281919" y="4788746"/>
            <a:ext cx="975362" cy="220981"/>
          </a:xfrm>
          <a:prstGeom prst="rect">
            <a:avLst/>
          </a:prstGeom>
          <a:solidFill>
            <a:srgbClr val="F2913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0640" tIns="40640" rIns="40640" bIns="40640">
            <a:spAutoFit/>
          </a:bodyPr>
          <a:lstStyle>
            <a:lvl1pPr algn="l" defTabSz="1300480">
              <a:lnSpc>
                <a:spcPct val="120000"/>
              </a:lnSpc>
              <a:defRPr sz="900" b="1">
                <a:uFill>
                  <a:solidFill>
                    <a:srgbClr val="000000"/>
                  </a:solidFill>
                </a:uFill>
                <a:latin typeface="Franklin Gothic Medium"/>
                <a:ea typeface="Franklin Gothic Medium"/>
                <a:cs typeface="Franklin Gothic Medium"/>
                <a:sym typeface="Franklin Gothic Medium"/>
              </a:defRPr>
            </a:lvl1pPr>
          </a:lstStyle>
          <a:p>
            <a:r>
              <a:t>OJT / OJL </a:t>
            </a:r>
          </a:p>
        </p:txBody>
      </p:sp>
      <p:sp>
        <p:nvSpPr>
          <p:cNvPr id="363" name="Co-Op"/>
          <p:cNvSpPr/>
          <p:nvPr/>
        </p:nvSpPr>
        <p:spPr>
          <a:xfrm>
            <a:off x="10295466" y="5364479"/>
            <a:ext cx="975362" cy="220981"/>
          </a:xfrm>
          <a:prstGeom prst="rect">
            <a:avLst/>
          </a:prstGeom>
          <a:solidFill>
            <a:srgbClr val="F2913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0640" tIns="40640" rIns="40640" bIns="40640">
            <a:spAutoFit/>
          </a:bodyPr>
          <a:lstStyle>
            <a:lvl1pPr algn="l" defTabSz="1300480">
              <a:lnSpc>
                <a:spcPct val="120000"/>
              </a:lnSpc>
              <a:defRPr sz="900" b="1">
                <a:uFill>
                  <a:solidFill>
                    <a:srgbClr val="000000"/>
                  </a:solidFill>
                </a:uFill>
                <a:latin typeface="Franklin Gothic Medium"/>
                <a:ea typeface="Franklin Gothic Medium"/>
                <a:cs typeface="Franklin Gothic Medium"/>
                <a:sym typeface="Franklin Gothic Medium"/>
              </a:defRPr>
            </a:lvl1pPr>
          </a:lstStyle>
          <a:p>
            <a:r>
              <a:t>Co-Op </a:t>
            </a:r>
          </a:p>
        </p:txBody>
      </p:sp>
      <p:sp>
        <p:nvSpPr>
          <p:cNvPr id="364" name="Apprenticeship"/>
          <p:cNvSpPr/>
          <p:nvPr/>
        </p:nvSpPr>
        <p:spPr>
          <a:xfrm>
            <a:off x="10295466" y="5845385"/>
            <a:ext cx="1259842" cy="220981"/>
          </a:xfrm>
          <a:prstGeom prst="rect">
            <a:avLst/>
          </a:prstGeom>
          <a:solidFill>
            <a:srgbClr val="F2913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0640" tIns="40640" rIns="40640" bIns="40640">
            <a:spAutoFit/>
          </a:bodyPr>
          <a:lstStyle>
            <a:lvl1pPr algn="l" defTabSz="1300480">
              <a:lnSpc>
                <a:spcPct val="120000"/>
              </a:lnSpc>
              <a:defRPr sz="900" b="1">
                <a:uFill>
                  <a:solidFill>
                    <a:srgbClr val="000000"/>
                  </a:solidFill>
                </a:uFill>
                <a:latin typeface="Franklin Gothic Medium"/>
                <a:ea typeface="Franklin Gothic Medium"/>
                <a:cs typeface="Franklin Gothic Medium"/>
                <a:sym typeface="Franklin Gothic Medium"/>
              </a:defRPr>
            </a:lvl1pPr>
          </a:lstStyle>
          <a:p>
            <a:r>
              <a:t>Apprenticeship </a:t>
            </a:r>
          </a:p>
        </p:txBody>
      </p:sp>
      <p:pic>
        <p:nvPicPr>
          <p:cNvPr id="365" name="image2.png" descr="image2.png"/>
          <p:cNvPicPr>
            <a:picLocks noChangeAspect="1"/>
          </p:cNvPicPr>
          <p:nvPr/>
        </p:nvPicPr>
        <p:blipFill>
          <a:blip r:embed="rId3">
            <a:extLst/>
          </a:blip>
          <a:stretch>
            <a:fillRect/>
          </a:stretch>
        </p:blipFill>
        <p:spPr>
          <a:xfrm rot="21599467">
            <a:off x="6940832" y="3473617"/>
            <a:ext cx="3034459" cy="206649"/>
          </a:xfrm>
          <a:prstGeom prst="rect">
            <a:avLst/>
          </a:prstGeom>
          <a:ln w="12700">
            <a:miter lim="400000"/>
          </a:ln>
        </p:spPr>
      </p:pic>
      <p:pic>
        <p:nvPicPr>
          <p:cNvPr id="366" name="image3.png" descr="image3.png"/>
          <p:cNvPicPr>
            <a:picLocks noChangeAspect="1"/>
          </p:cNvPicPr>
          <p:nvPr/>
        </p:nvPicPr>
        <p:blipFill>
          <a:blip r:embed="rId4">
            <a:extLst/>
          </a:blip>
          <a:stretch>
            <a:fillRect/>
          </a:stretch>
        </p:blipFill>
        <p:spPr>
          <a:xfrm>
            <a:off x="6141268" y="4354109"/>
            <a:ext cx="3847259" cy="206649"/>
          </a:xfrm>
          <a:prstGeom prst="rect">
            <a:avLst/>
          </a:prstGeom>
          <a:ln w="12700">
            <a:miter lim="400000"/>
          </a:ln>
        </p:spPr>
      </p:pic>
      <p:pic>
        <p:nvPicPr>
          <p:cNvPr id="367" name="image4.png" descr="image4.png"/>
          <p:cNvPicPr>
            <a:picLocks noChangeAspect="1"/>
          </p:cNvPicPr>
          <p:nvPr/>
        </p:nvPicPr>
        <p:blipFill>
          <a:blip r:embed="rId5">
            <a:extLst/>
          </a:blip>
          <a:stretch>
            <a:fillRect/>
          </a:stretch>
        </p:blipFill>
        <p:spPr>
          <a:xfrm>
            <a:off x="7691119" y="4832360"/>
            <a:ext cx="2289391" cy="206649"/>
          </a:xfrm>
          <a:prstGeom prst="rect">
            <a:avLst/>
          </a:prstGeom>
          <a:ln w="12700">
            <a:miter lim="400000"/>
          </a:ln>
        </p:spPr>
      </p:pic>
      <p:pic>
        <p:nvPicPr>
          <p:cNvPr id="368" name="image5.png" descr="image5.png"/>
          <p:cNvPicPr>
            <a:picLocks noChangeAspect="1"/>
          </p:cNvPicPr>
          <p:nvPr/>
        </p:nvPicPr>
        <p:blipFill>
          <a:blip r:embed="rId6">
            <a:extLst/>
          </a:blip>
          <a:stretch>
            <a:fillRect/>
          </a:stretch>
        </p:blipFill>
        <p:spPr>
          <a:xfrm>
            <a:off x="2480123" y="5438206"/>
            <a:ext cx="7504863" cy="206650"/>
          </a:xfrm>
          <a:prstGeom prst="rect">
            <a:avLst/>
          </a:prstGeom>
          <a:ln w="12700">
            <a:miter lim="400000"/>
          </a:ln>
        </p:spPr>
      </p:pic>
      <p:sp>
        <p:nvSpPr>
          <p:cNvPr id="369" name="Employer Engagement"/>
          <p:cNvSpPr/>
          <p:nvPr/>
        </p:nvSpPr>
        <p:spPr>
          <a:xfrm>
            <a:off x="9176171" y="8025849"/>
            <a:ext cx="2600965" cy="360681"/>
          </a:xfrm>
          <a:prstGeom prst="rect">
            <a:avLst/>
          </a:prstGeom>
          <a:solidFill>
            <a:srgbClr val="F2913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0640" tIns="40640" rIns="40640" bIns="40640">
            <a:spAutoFit/>
          </a:bodyPr>
          <a:lstStyle>
            <a:lvl1pPr algn="l" defTabSz="1300480">
              <a:lnSpc>
                <a:spcPct val="120000"/>
              </a:lnSpc>
              <a:defRPr sz="1800" b="1">
                <a:uFill>
                  <a:solidFill>
                    <a:srgbClr val="000000"/>
                  </a:solidFill>
                </a:uFill>
                <a:latin typeface="Franklin Gothic Medium"/>
                <a:ea typeface="Franklin Gothic Medium"/>
                <a:cs typeface="Franklin Gothic Medium"/>
                <a:sym typeface="Franklin Gothic Medium"/>
              </a:defRPr>
            </a:lvl1pPr>
          </a:lstStyle>
          <a:p>
            <a:r>
              <a:t>Employer Engagement </a:t>
            </a:r>
          </a:p>
        </p:txBody>
      </p:sp>
      <p:pic>
        <p:nvPicPr>
          <p:cNvPr id="370" name="image6.png" descr="image6.png"/>
          <p:cNvPicPr>
            <a:picLocks noChangeAspect="1"/>
          </p:cNvPicPr>
          <p:nvPr/>
        </p:nvPicPr>
        <p:blipFill>
          <a:blip r:embed="rId7">
            <a:extLst/>
          </a:blip>
          <a:stretch>
            <a:fillRect/>
          </a:stretch>
        </p:blipFill>
        <p:spPr>
          <a:xfrm>
            <a:off x="2589578" y="6062338"/>
            <a:ext cx="7382942" cy="206651"/>
          </a:xfrm>
          <a:prstGeom prst="rect">
            <a:avLst/>
          </a:prstGeom>
          <a:ln w="12700">
            <a:miter lim="400000"/>
          </a:ln>
        </p:spPr>
      </p:pic>
      <p:pic>
        <p:nvPicPr>
          <p:cNvPr id="371" name="image7.png" descr="image7.png"/>
          <p:cNvPicPr>
            <a:picLocks noChangeAspect="1"/>
          </p:cNvPicPr>
          <p:nvPr/>
        </p:nvPicPr>
        <p:blipFill>
          <a:blip r:embed="rId8">
            <a:extLst/>
          </a:blip>
          <a:stretch>
            <a:fillRect/>
          </a:stretch>
        </p:blipFill>
        <p:spPr>
          <a:xfrm rot="2069">
            <a:off x="5503121" y="3988467"/>
            <a:ext cx="4497498" cy="206649"/>
          </a:xfrm>
          <a:prstGeom prst="rect">
            <a:avLst/>
          </a:prstGeom>
          <a:ln w="12700">
            <a:miter lim="400000"/>
          </a:ln>
        </p:spPr>
      </p:pic>
      <p:sp>
        <p:nvSpPr>
          <p:cNvPr id="372" name="Line"/>
          <p:cNvSpPr/>
          <p:nvPr/>
        </p:nvSpPr>
        <p:spPr>
          <a:xfrm flipH="1" flipV="1">
            <a:off x="11344471" y="6285650"/>
            <a:ext cx="21187" cy="1714607"/>
          </a:xfrm>
          <a:prstGeom prst="line">
            <a:avLst/>
          </a:prstGeom>
          <a:ln w="50800">
            <a:solidFill>
              <a:srgbClr val="000000"/>
            </a:solidFill>
            <a:miter lim="400000"/>
            <a:headEnd type="stealth"/>
            <a:tailEnd type="stealth"/>
          </a:ln>
        </p:spPr>
        <p:txBody>
          <a:bodyPr lIns="45718" tIns="45718" rIns="45718" bIns="45718"/>
          <a:lstStyle/>
          <a:p>
            <a:endParaRPr/>
          </a:p>
        </p:txBody>
      </p:sp>
      <p:sp>
        <p:nvSpPr>
          <p:cNvPr id="373" name="Rounded Rectangle"/>
          <p:cNvSpPr/>
          <p:nvPr/>
        </p:nvSpPr>
        <p:spPr>
          <a:xfrm>
            <a:off x="5056290" y="3118168"/>
            <a:ext cx="4727794" cy="4768433"/>
          </a:xfrm>
          <a:prstGeom prst="roundRect">
            <a:avLst>
              <a:gd name="adj" fmla="val 19580"/>
            </a:avLst>
          </a:prstGeom>
          <a:ln w="25400">
            <a:solidFill>
              <a:srgbClr val="BD590C"/>
            </a:solidFill>
            <a:miter lim="400000"/>
          </a:ln>
        </p:spPr>
        <p:txBody>
          <a:bodyPr lIns="50800" tIns="50800" rIns="50800" bIns="50800"/>
          <a:lstStyle/>
          <a:p>
            <a:pPr algn="l" defTabSz="487680">
              <a:lnSpc>
                <a:spcPct val="120000"/>
              </a:lnSpc>
              <a:defRPr sz="1200" b="1">
                <a:latin typeface="Franklin Gothic Medium"/>
                <a:ea typeface="Franklin Gothic Medium"/>
                <a:cs typeface="Franklin Gothic Medium"/>
                <a:sym typeface="Franklin Gothic Medium"/>
              </a:defRPr>
            </a:pPr>
            <a:endParaRPr/>
          </a:p>
        </p:txBody>
      </p:sp>
      <p:sp>
        <p:nvSpPr>
          <p:cNvPr id="374" name="Line"/>
          <p:cNvSpPr/>
          <p:nvPr/>
        </p:nvSpPr>
        <p:spPr>
          <a:xfrm flipV="1">
            <a:off x="9604585" y="7040671"/>
            <a:ext cx="7" cy="975584"/>
          </a:xfrm>
          <a:prstGeom prst="line">
            <a:avLst/>
          </a:prstGeom>
          <a:ln w="50800">
            <a:solidFill>
              <a:srgbClr val="000000"/>
            </a:solidFill>
            <a:miter lim="400000"/>
            <a:headEnd type="stealth"/>
            <a:tailEnd type="stealth"/>
          </a:ln>
        </p:spPr>
        <p:txBody>
          <a:bodyPr lIns="45718" tIns="45718" rIns="45718" bIns="45718"/>
          <a:lstStyle/>
          <a:p>
            <a:endParaRPr/>
          </a:p>
        </p:txBody>
      </p:sp>
      <p:graphicFrame>
        <p:nvGraphicFramePr>
          <p:cNvPr id="375" name="Table"/>
          <p:cNvGraphicFramePr/>
          <p:nvPr/>
        </p:nvGraphicFramePr>
        <p:xfrm>
          <a:off x="1192106" y="7748692"/>
          <a:ext cx="2777913" cy="782037"/>
        </p:xfrm>
        <a:graphic>
          <a:graphicData uri="http://schemas.openxmlformats.org/drawingml/2006/table">
            <a:tbl>
              <a:tblPr>
                <a:tableStyleId>{4C3C2611-4C71-4FC5-86AE-919BDF0F9419}</a:tableStyleId>
              </a:tblPr>
              <a:tblGrid>
                <a:gridCol w="2777913">
                  <a:extLst>
                    <a:ext uri="{9D8B030D-6E8A-4147-A177-3AD203B41FA5}">
                      <a16:colId xmlns:a16="http://schemas.microsoft.com/office/drawing/2014/main" val="20000"/>
                    </a:ext>
                  </a:extLst>
                </a:gridCol>
              </a:tblGrid>
              <a:tr h="322426">
                <a:tc>
                  <a:txBody>
                    <a:bodyPr/>
                    <a:lstStyle/>
                    <a:p>
                      <a:pPr algn="l" defTabSz="1300480">
                        <a:tabLst>
                          <a:tab pos="647700" algn="l"/>
                          <a:tab pos="3898900" algn="r"/>
                          <a:tab pos="7797800" algn="r"/>
                        </a:tabLst>
                      </a:pPr>
                      <a:r>
                        <a:rPr sz="900">
                          <a:uFill>
                            <a:solidFill>
                              <a:srgbClr val="000000"/>
                            </a:solidFill>
                          </a:uFill>
                          <a:latin typeface="Verdana"/>
                          <a:ea typeface="Verdana"/>
                          <a:cs typeface="Verdana"/>
                          <a:sym typeface="Verdana"/>
                        </a:rPr>
                        <a:t> Articulated credits -   MSITA for CIS110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00BEF3"/>
                    </a:solidFill>
                  </a:tcPr>
                </a:tc>
                <a:extLst>
                  <a:ext uri="{0D108BD9-81ED-4DB2-BD59-A6C34878D82A}">
                    <a16:rowId xmlns:a16="http://schemas.microsoft.com/office/drawing/2014/main" val="10000"/>
                  </a:ext>
                </a:extLst>
              </a:tr>
              <a:tr h="459611">
                <a:tc>
                  <a:txBody>
                    <a:bodyPr/>
                    <a:lstStyle/>
                    <a:p>
                      <a:pPr algn="l" defTabSz="1300480">
                        <a:tabLst>
                          <a:tab pos="647700" algn="l"/>
                          <a:tab pos="3898900" algn="r"/>
                          <a:tab pos="7797800" algn="r"/>
                        </a:tabLst>
                        <a:defRPr sz="900" b="1" i="1">
                          <a:uFill>
                            <a:solidFill>
                              <a:srgbClr val="000000"/>
                            </a:solidFill>
                          </a:uFill>
                          <a:latin typeface="Verdana"/>
                          <a:ea typeface="Verdana"/>
                          <a:cs typeface="Verdana"/>
                          <a:sym typeface="Verdana"/>
                        </a:defRPr>
                      </a:pPr>
                      <a:r>
                        <a:t> </a:t>
                      </a:r>
                      <a:r>
                        <a:rPr b="0"/>
                        <a:t>Online Course on Demand</a:t>
                      </a:r>
                      <a:r>
                        <a:rPr b="0">
                          <a:solidFill>
                            <a:srgbClr val="FF2600"/>
                          </a:solidFill>
                          <a:uFill>
                            <a:solidFill>
                              <a:srgbClr val="FF2600"/>
                            </a:solidFill>
                          </a:uFill>
                        </a:rPr>
                        <a:t>      </a:t>
                      </a:r>
                      <a:r>
                        <a:rPr b="0" i="0"/>
                        <a:t>See CC course requirements for each degree</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5F5F5"/>
                    </a:solidFill>
                  </a:tcPr>
                </a:tc>
                <a:extLst>
                  <a:ext uri="{0D108BD9-81ED-4DB2-BD59-A6C34878D82A}">
                    <a16:rowId xmlns:a16="http://schemas.microsoft.com/office/drawing/2014/main" val="10001"/>
                  </a:ext>
                </a:extLst>
              </a:tr>
            </a:tbl>
          </a:graphicData>
        </a:graphic>
      </p:graphicFrame>
      <p:sp>
        <p:nvSpPr>
          <p:cNvPr id="376" name="Building the Pathway…"/>
          <p:cNvSpPr txBox="1"/>
          <p:nvPr/>
        </p:nvSpPr>
        <p:spPr>
          <a:xfrm>
            <a:off x="4239259" y="323426"/>
            <a:ext cx="8439572" cy="14782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0640" tIns="40640" rIns="40640" bIns="40640">
            <a:spAutoFit/>
          </a:bodyPr>
          <a:lstStyle/>
          <a:p>
            <a:pPr defTabSz="1300480">
              <a:defRPr sz="4600" b="1">
                <a:uFill>
                  <a:solidFill>
                    <a:srgbClr val="000000"/>
                  </a:solidFill>
                </a:uFill>
                <a:latin typeface="Franklin Gothic Medium"/>
                <a:ea typeface="Franklin Gothic Medium"/>
                <a:cs typeface="Franklin Gothic Medium"/>
                <a:sym typeface="Franklin Gothic Medium"/>
              </a:defRPr>
            </a:pPr>
            <a:r>
              <a:t>Building the Pathway </a:t>
            </a:r>
          </a:p>
          <a:p>
            <a:pPr defTabSz="1300480">
              <a:defRPr sz="4600" b="1" i="1">
                <a:uFill>
                  <a:solidFill>
                    <a:srgbClr val="000000"/>
                  </a:solidFill>
                </a:uFill>
                <a:latin typeface="Franklin Gothic Medium"/>
                <a:ea typeface="Franklin Gothic Medium"/>
                <a:cs typeface="Franklin Gothic Medium"/>
                <a:sym typeface="Franklin Gothic Medium"/>
              </a:defRPr>
            </a:pPr>
            <a:r>
              <a:t>Engaging Employers</a:t>
            </a:r>
            <a:r>
              <a:rPr i="0"/>
              <a:t>  </a:t>
            </a:r>
          </a:p>
        </p:txBody>
      </p:sp>
      <p:sp>
        <p:nvSpPr>
          <p:cNvPr id="377" name="Slide Number"/>
          <p:cNvSpPr txBox="1">
            <a:spLocks noGrp="1"/>
          </p:cNvSpPr>
          <p:nvPr>
            <p:ph type="sldNum" sz="quarter" idx="4294967295"/>
          </p:nvPr>
        </p:nvSpPr>
        <p:spPr>
          <a:xfrm>
            <a:off x="11985798" y="9114112"/>
            <a:ext cx="368764" cy="37134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1" tIns="65021" rIns="65021" bIns="65021" anchor="ctr"/>
          <a:lstStyle>
            <a:lvl1pPr algn="r" defTabSz="1300480">
              <a:defRPr sz="1600" b="1">
                <a:solidFill>
                  <a:srgbClr val="888888"/>
                </a:solidFill>
                <a:latin typeface="Franklin Gothic Medium"/>
                <a:ea typeface="Franklin Gothic Medium"/>
                <a:cs typeface="Franklin Gothic Medium"/>
                <a:sym typeface="Franklin Gothic Medium"/>
              </a:defRPr>
            </a:lvl1pPr>
          </a:lstStyle>
          <a:p>
            <a:fld id="{86CB4B4D-7CA3-9044-876B-883B54F8677D}" type="slidenum">
              <a:t>24</a:t>
            </a:fld>
            <a:endParaRP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Rounded Rectangle"/>
          <p:cNvSpPr/>
          <p:nvPr/>
        </p:nvSpPr>
        <p:spPr>
          <a:xfrm>
            <a:off x="9973733" y="3653366"/>
            <a:ext cx="2159002" cy="3213105"/>
          </a:xfrm>
          <a:prstGeom prst="roundRect">
            <a:avLst>
              <a:gd name="adj" fmla="val 13176"/>
            </a:avLst>
          </a:prstGeom>
          <a:solidFill>
            <a:srgbClr val="FAD5BB"/>
          </a:solidFill>
          <a:ln w="50800">
            <a:solidFill>
              <a:srgbClr val="F2913F"/>
            </a:solidFill>
            <a:miter lim="400000"/>
          </a:ln>
        </p:spPr>
        <p:txBody>
          <a:bodyPr lIns="50800" tIns="50800" rIns="50800" bIns="50800"/>
          <a:lstStyle/>
          <a:p>
            <a:pPr algn="l" defTabSz="487680">
              <a:lnSpc>
                <a:spcPct val="120000"/>
              </a:lnSpc>
              <a:defRPr sz="1200" b="1">
                <a:latin typeface="Franklin Gothic Medium"/>
                <a:ea typeface="Franklin Gothic Medium"/>
                <a:cs typeface="Franklin Gothic Medium"/>
                <a:sym typeface="Franklin Gothic Medium"/>
              </a:defRPr>
            </a:pPr>
            <a:endParaRPr/>
          </a:p>
        </p:txBody>
      </p:sp>
      <p:graphicFrame>
        <p:nvGraphicFramePr>
          <p:cNvPr id="382" name="Table"/>
          <p:cNvGraphicFramePr/>
          <p:nvPr/>
        </p:nvGraphicFramePr>
        <p:xfrm>
          <a:off x="1178558" y="3107265"/>
          <a:ext cx="8252153" cy="3524725"/>
        </p:xfrm>
        <a:graphic>
          <a:graphicData uri="http://schemas.openxmlformats.org/drawingml/2006/table">
            <a:tbl>
              <a:tblPr>
                <a:tableStyleId>{4C3C2611-4C71-4FC5-86AE-919BDF0F9419}</a:tableStyleId>
              </a:tblPr>
              <a:tblGrid>
                <a:gridCol w="1398267">
                  <a:extLst>
                    <a:ext uri="{9D8B030D-6E8A-4147-A177-3AD203B41FA5}">
                      <a16:colId xmlns:a16="http://schemas.microsoft.com/office/drawing/2014/main" val="20000"/>
                    </a:ext>
                  </a:extLst>
                </a:gridCol>
                <a:gridCol w="844846">
                  <a:extLst>
                    <a:ext uri="{9D8B030D-6E8A-4147-A177-3AD203B41FA5}">
                      <a16:colId xmlns:a16="http://schemas.microsoft.com/office/drawing/2014/main" val="20001"/>
                    </a:ext>
                  </a:extLst>
                </a:gridCol>
                <a:gridCol w="909465">
                  <a:extLst>
                    <a:ext uri="{9D8B030D-6E8A-4147-A177-3AD203B41FA5}">
                      <a16:colId xmlns:a16="http://schemas.microsoft.com/office/drawing/2014/main" val="20002"/>
                    </a:ext>
                  </a:extLst>
                </a:gridCol>
                <a:gridCol w="1176003">
                  <a:extLst>
                    <a:ext uri="{9D8B030D-6E8A-4147-A177-3AD203B41FA5}">
                      <a16:colId xmlns:a16="http://schemas.microsoft.com/office/drawing/2014/main" val="20003"/>
                    </a:ext>
                  </a:extLst>
                </a:gridCol>
                <a:gridCol w="974079">
                  <a:extLst>
                    <a:ext uri="{9D8B030D-6E8A-4147-A177-3AD203B41FA5}">
                      <a16:colId xmlns:a16="http://schemas.microsoft.com/office/drawing/2014/main" val="20004"/>
                    </a:ext>
                  </a:extLst>
                </a:gridCol>
                <a:gridCol w="1160657">
                  <a:extLst>
                    <a:ext uri="{9D8B030D-6E8A-4147-A177-3AD203B41FA5}">
                      <a16:colId xmlns:a16="http://schemas.microsoft.com/office/drawing/2014/main" val="20005"/>
                    </a:ext>
                  </a:extLst>
                </a:gridCol>
                <a:gridCol w="1788836">
                  <a:extLst>
                    <a:ext uri="{9D8B030D-6E8A-4147-A177-3AD203B41FA5}">
                      <a16:colId xmlns:a16="http://schemas.microsoft.com/office/drawing/2014/main" val="20006"/>
                    </a:ext>
                  </a:extLst>
                </a:gridCol>
              </a:tblGrid>
              <a:tr h="1121833">
                <a:tc>
                  <a:txBody>
                    <a:bodyPr/>
                    <a:lstStyle/>
                    <a:p>
                      <a:pPr defTabSz="1300480">
                        <a:tabLst>
                          <a:tab pos="1295400" algn="l"/>
                        </a:tabLst>
                      </a:pPr>
                      <a:r>
                        <a:rPr sz="1500" b="1">
                          <a:uFill>
                            <a:solidFill>
                              <a:srgbClr val="000000"/>
                            </a:solidFill>
                          </a:uFill>
                          <a:latin typeface="Verdana"/>
                          <a:ea typeface="Verdana"/>
                          <a:cs typeface="Verdana"/>
                          <a:sym typeface="Verdana"/>
                        </a:rPr>
                        <a:t>Level</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EBEBEB"/>
                    </a:solidFill>
                  </a:tcPr>
                </a:tc>
                <a:tc gridSpan="5">
                  <a:txBody>
                    <a:bodyPr/>
                    <a:lstStyle/>
                    <a:p>
                      <a:pPr defTabSz="1300480">
                        <a:tabLst>
                          <a:tab pos="1295400" algn="l"/>
                        </a:tabLst>
                      </a:pPr>
                      <a:r>
                        <a:rPr sz="1500" b="1">
                          <a:uFill>
                            <a:solidFill>
                              <a:srgbClr val="000000"/>
                            </a:solidFill>
                          </a:uFill>
                          <a:latin typeface="Verdana"/>
                          <a:ea typeface="Verdana"/>
                          <a:cs typeface="Verdana"/>
                          <a:sym typeface="Verdana"/>
                        </a:rPr>
                        <a:t>Courses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EBEBE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defTabSz="1300480">
                        <a:tabLst>
                          <a:tab pos="1295400" algn="l"/>
                        </a:tabLst>
                      </a:pPr>
                      <a:r>
                        <a:rPr sz="1500" b="1">
                          <a:uFill>
                            <a:solidFill>
                              <a:srgbClr val="000000"/>
                            </a:solidFill>
                          </a:uFill>
                          <a:latin typeface="Verdana"/>
                          <a:ea typeface="Verdana"/>
                          <a:cs typeface="Verdana"/>
                          <a:sym typeface="Verdana"/>
                        </a:rPr>
                        <a:t>Certifications &amp; Degrees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DDCC1"/>
                    </a:solidFill>
                  </a:tcPr>
                </a:tc>
                <a:extLst>
                  <a:ext uri="{0D108BD9-81ED-4DB2-BD59-A6C34878D82A}">
                    <a16:rowId xmlns:a16="http://schemas.microsoft.com/office/drawing/2014/main" val="10000"/>
                  </a:ext>
                </a:extLst>
              </a:tr>
              <a:tr h="1884732">
                <a:tc>
                  <a:txBody>
                    <a:bodyPr/>
                    <a:lstStyle/>
                    <a:p>
                      <a:pPr defTabSz="1300480">
                        <a:tabLst>
                          <a:tab pos="1295400" algn="l"/>
                        </a:tabLst>
                        <a:defRPr sz="1700" b="1">
                          <a:uFill>
                            <a:solidFill>
                              <a:srgbClr val="000000"/>
                            </a:solidFill>
                          </a:uFill>
                          <a:latin typeface="Times New Roman"/>
                          <a:ea typeface="Times New Roman"/>
                          <a:cs typeface="Times New Roman"/>
                          <a:sym typeface="Times New Roman"/>
                        </a:defRPr>
                      </a:pPr>
                      <a:r>
                        <a:t>Career </a:t>
                      </a:r>
                    </a:p>
                    <a:p>
                      <a:pPr defTabSz="1300480">
                        <a:tabLst>
                          <a:tab pos="1295400" algn="l"/>
                        </a:tabLst>
                        <a:defRPr sz="1700" b="1">
                          <a:uFill>
                            <a:solidFill>
                              <a:srgbClr val="000000"/>
                            </a:solidFill>
                          </a:uFill>
                          <a:latin typeface="Times New Roman"/>
                          <a:ea typeface="Times New Roman"/>
                          <a:cs typeface="Times New Roman"/>
                          <a:sym typeface="Times New Roman"/>
                        </a:defRPr>
                      </a:pPr>
                      <a:r>
                        <a:t>Center Coordinator </a:t>
                      </a:r>
                      <a:endParaRPr>
                        <a:latin typeface="+mj-lt"/>
                        <a:ea typeface="+mj-ea"/>
                        <a:cs typeface="+mj-cs"/>
                        <a:sym typeface="Helvetica"/>
                      </a:endParaRPr>
                    </a:p>
                    <a:p>
                      <a:pPr algn="l" defTabSz="1300480">
                        <a:tabLst>
                          <a:tab pos="1295400" algn="l"/>
                        </a:tabLst>
                        <a:defRPr sz="1200" b="1">
                          <a:uFill>
                            <a:solidFill>
                              <a:srgbClr val="000000"/>
                            </a:solidFill>
                          </a:uFill>
                          <a:latin typeface="Times New Roman"/>
                          <a:ea typeface="Times New Roman"/>
                          <a:cs typeface="Times New Roman"/>
                          <a:sym typeface="Times New Roman"/>
                        </a:defRPr>
                      </a:pPr>
                      <a:r>
                        <a:t> </a:t>
                      </a:r>
                      <a:endParaRPr sz="2500">
                        <a:latin typeface="+mj-lt"/>
                        <a:ea typeface="+mj-ea"/>
                        <a:cs typeface="+mj-cs"/>
                        <a:sym typeface="Helvetica"/>
                      </a:endParaRPr>
                    </a:p>
                    <a:p>
                      <a:pPr defTabSz="1300480">
                        <a:tabLst>
                          <a:tab pos="1295400" algn="l"/>
                        </a:tabLst>
                        <a:defRPr sz="1200" b="1">
                          <a:uFill>
                            <a:solidFill>
                              <a:srgbClr val="000000"/>
                            </a:solidFill>
                          </a:uFill>
                          <a:latin typeface="Times New Roman"/>
                          <a:ea typeface="Times New Roman"/>
                          <a:cs typeface="Times New Roman"/>
                          <a:sym typeface="Times New Roman"/>
                        </a:defRPr>
                      </a:pPr>
                      <a: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2000">
                          <a:uFill>
                            <a:solidFill>
                              <a:srgbClr val="000000"/>
                            </a:solidFill>
                          </a:uFill>
                          <a:latin typeface="Times New Roman"/>
                          <a:ea typeface="Times New Roman"/>
                          <a:cs typeface="Times New Roman"/>
                          <a:sym typeface="Times New Roman"/>
                        </a:defRPr>
                      </a:pPr>
                      <a:r>
                        <a:t>Basic </a:t>
                      </a:r>
                    </a:p>
                    <a:p>
                      <a:pPr defTabSz="1300480">
                        <a:tabLst>
                          <a:tab pos="1295400" algn="l"/>
                        </a:tabLst>
                        <a:defRPr sz="2000">
                          <a:uFill>
                            <a:solidFill>
                              <a:srgbClr val="000000"/>
                            </a:solidFill>
                          </a:uFill>
                          <a:latin typeface="Times New Roman"/>
                          <a:ea typeface="Times New Roman"/>
                          <a:cs typeface="Times New Roman"/>
                          <a:sym typeface="Times New Roman"/>
                        </a:defRPr>
                      </a:pPr>
                      <a:r>
                        <a:t>Reading and  Math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pPr>
                      <a:r>
                        <a:rPr sz="2000">
                          <a:latin typeface="+mj-lt"/>
                          <a:ea typeface="+mj-ea"/>
                          <a:cs typeface="+mj-cs"/>
                          <a:sym typeface="Helvetica"/>
                        </a:rPr>
                        <a:t>Health</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pPr>
                      <a:r>
                        <a:rPr sz="2000">
                          <a:latin typeface="+mj-lt"/>
                          <a:ea typeface="+mj-ea"/>
                          <a:cs typeface="+mj-cs"/>
                          <a:sym typeface="Helvetica"/>
                        </a:rPr>
                        <a:t>LPN</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3400">
                          <a:latin typeface="+mj-lt"/>
                          <a:ea typeface="+mj-ea"/>
                          <a:cs typeface="+mj-cs"/>
                          <a:sym typeface="Helvetica"/>
                        </a:defRPr>
                      </a:pPr>
                      <a:endParaRP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3400">
                          <a:latin typeface="+mj-lt"/>
                          <a:ea typeface="+mj-ea"/>
                          <a:cs typeface="+mj-cs"/>
                          <a:sym typeface="Helvetica"/>
                        </a:defRPr>
                      </a:pPr>
                      <a:endParaRP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1100">
                          <a:uFill>
                            <a:solidFill>
                              <a:srgbClr val="000000"/>
                            </a:solidFill>
                          </a:uFill>
                          <a:latin typeface="Times New Roman"/>
                          <a:ea typeface="Times New Roman"/>
                          <a:cs typeface="Times New Roman"/>
                          <a:sym typeface="Times New Roman"/>
                        </a:defRPr>
                      </a:pPr>
                      <a:r>
                        <a:t> </a:t>
                      </a:r>
                      <a:endParaRPr sz="2500">
                        <a:latin typeface="+mj-lt"/>
                        <a:ea typeface="+mj-ea"/>
                        <a:cs typeface="+mj-cs"/>
                        <a:sym typeface="Helvetica"/>
                      </a:endParaRPr>
                    </a:p>
                    <a:p>
                      <a:pPr defTabSz="1300480">
                        <a:tabLst>
                          <a:tab pos="1295400" algn="l"/>
                        </a:tabLst>
                        <a:defRPr sz="1100">
                          <a:uFill>
                            <a:solidFill>
                              <a:srgbClr val="000000"/>
                            </a:solidFill>
                          </a:uFill>
                          <a:latin typeface="Times New Roman"/>
                          <a:ea typeface="Times New Roman"/>
                          <a:cs typeface="Times New Roman"/>
                          <a:sym typeface="Times New Roman"/>
                        </a:defRPr>
                      </a:pPr>
                      <a:r>
                        <a:t> </a:t>
                      </a:r>
                      <a:endParaRPr sz="2500">
                        <a:latin typeface="+mj-lt"/>
                        <a:ea typeface="+mj-ea"/>
                        <a:cs typeface="+mj-cs"/>
                        <a:sym typeface="Helvetica"/>
                      </a:endParaRPr>
                    </a:p>
                    <a:p>
                      <a:pPr defTabSz="1300480">
                        <a:tabLst>
                          <a:tab pos="1295400" algn="l"/>
                        </a:tabLst>
                        <a:defRPr sz="2000">
                          <a:uFill>
                            <a:solidFill>
                              <a:srgbClr val="000000"/>
                            </a:solidFill>
                          </a:uFill>
                          <a:latin typeface="Times New Roman"/>
                          <a:ea typeface="Times New Roman"/>
                          <a:cs typeface="Times New Roman"/>
                          <a:sym typeface="Times New Roman"/>
                        </a:defRPr>
                      </a:pPr>
                      <a:r>
                        <a:t>Certifications (2)</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DDCC1"/>
                    </a:solidFill>
                  </a:tcPr>
                </a:tc>
                <a:extLst>
                  <a:ext uri="{0D108BD9-81ED-4DB2-BD59-A6C34878D82A}">
                    <a16:rowId xmlns:a16="http://schemas.microsoft.com/office/drawing/2014/main" val="10001"/>
                  </a:ext>
                </a:extLst>
              </a:tr>
              <a:tr h="490166">
                <a:tc>
                  <a:txBody>
                    <a:bodyPr/>
                    <a:lstStyle/>
                    <a:p>
                      <a:pPr defTabSz="1300480">
                        <a:tabLst>
                          <a:tab pos="1295400" algn="l"/>
                        </a:tabLst>
                        <a:defRPr sz="1200" b="1">
                          <a:uFill>
                            <a:solidFill>
                              <a:srgbClr val="000000"/>
                            </a:solidFill>
                          </a:uFill>
                          <a:latin typeface="Times New Roman"/>
                          <a:ea typeface="Times New Roman"/>
                          <a:cs typeface="Times New Roman"/>
                          <a:sym typeface="Times New Roman"/>
                        </a:defRPr>
                      </a:pPr>
                      <a:r>
                        <a:t>2</a:t>
                      </a:r>
                      <a:endParaRPr sz="2500">
                        <a:latin typeface="+mj-lt"/>
                        <a:ea typeface="+mj-ea"/>
                        <a:cs typeface="+mj-cs"/>
                        <a:sym typeface="Helvetica"/>
                      </a:endParaRPr>
                    </a:p>
                    <a:p>
                      <a:pPr defTabSz="1300480">
                        <a:tabLst>
                          <a:tab pos="1295400" algn="l"/>
                        </a:tabLst>
                        <a:defRPr sz="1200" b="1">
                          <a:uFill>
                            <a:solidFill>
                              <a:srgbClr val="000000"/>
                            </a:solidFill>
                          </a:uFill>
                          <a:latin typeface="Times New Roman"/>
                          <a:ea typeface="Times New Roman"/>
                          <a:cs typeface="Times New Roman"/>
                          <a:sym typeface="Times New Roman"/>
                        </a:defRPr>
                      </a:pPr>
                      <a: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3400">
                          <a:latin typeface="+mj-lt"/>
                          <a:ea typeface="+mj-ea"/>
                          <a:cs typeface="+mj-cs"/>
                          <a:sym typeface="Helvetica"/>
                        </a:defRPr>
                      </a:pPr>
                      <a:endParaRP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3400">
                          <a:latin typeface="+mj-lt"/>
                          <a:ea typeface="+mj-ea"/>
                          <a:cs typeface="+mj-cs"/>
                          <a:sym typeface="Helvetica"/>
                        </a:defRPr>
                      </a:pPr>
                      <a:endParaRP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3400">
                          <a:latin typeface="+mj-lt"/>
                          <a:ea typeface="+mj-ea"/>
                          <a:cs typeface="+mj-cs"/>
                          <a:sym typeface="Helvetica"/>
                        </a:defRPr>
                      </a:pPr>
                      <a:endParaRP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3400">
                          <a:latin typeface="+mj-lt"/>
                          <a:ea typeface="+mj-ea"/>
                          <a:cs typeface="+mj-cs"/>
                          <a:sym typeface="Helvetica"/>
                        </a:defRPr>
                      </a:pPr>
                      <a:endParaRP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3400">
                          <a:latin typeface="+mj-lt"/>
                          <a:ea typeface="+mj-ea"/>
                          <a:cs typeface="+mj-cs"/>
                          <a:sym typeface="Helvetica"/>
                        </a:defRPr>
                      </a:pPr>
                      <a:endParaRP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pPr>
                      <a:r>
                        <a:rPr sz="1100">
                          <a:uFill>
                            <a:solidFill>
                              <a:srgbClr val="000000"/>
                            </a:solidFill>
                          </a:uFill>
                          <a:latin typeface="Times New Roman"/>
                          <a:ea typeface="Times New Roman"/>
                          <a:cs typeface="Times New Roman"/>
                          <a:sym typeface="Times New Roman"/>
                        </a:rPr>
                        <a:t>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DDCC1"/>
                    </a:solidFill>
                  </a:tcPr>
                </a:tc>
                <a:extLst>
                  <a:ext uri="{0D108BD9-81ED-4DB2-BD59-A6C34878D82A}">
                    <a16:rowId xmlns:a16="http://schemas.microsoft.com/office/drawing/2014/main" val="10002"/>
                  </a:ext>
                </a:extLst>
              </a:tr>
            </a:tbl>
          </a:graphicData>
        </a:graphic>
      </p:graphicFrame>
      <p:sp>
        <p:nvSpPr>
          <p:cNvPr id="383" name="Shadowing"/>
          <p:cNvSpPr/>
          <p:nvPr/>
        </p:nvSpPr>
        <p:spPr>
          <a:xfrm>
            <a:off x="10278530" y="4908972"/>
            <a:ext cx="975365" cy="246381"/>
          </a:xfrm>
          <a:prstGeom prst="rect">
            <a:avLst/>
          </a:prstGeom>
          <a:solidFill>
            <a:srgbClr val="F2913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0640" tIns="40640" rIns="40640" bIns="40640">
            <a:spAutoFit/>
          </a:bodyPr>
          <a:lstStyle>
            <a:lvl1pPr algn="l" defTabSz="1300480">
              <a:lnSpc>
                <a:spcPct val="120000"/>
              </a:lnSpc>
              <a:defRPr sz="1100" b="1">
                <a:uFill>
                  <a:solidFill>
                    <a:srgbClr val="000000"/>
                  </a:solidFill>
                </a:uFill>
                <a:latin typeface="Franklin Gothic Medium"/>
                <a:ea typeface="Franklin Gothic Medium"/>
                <a:cs typeface="Franklin Gothic Medium"/>
                <a:sym typeface="Franklin Gothic Medium"/>
              </a:defRPr>
            </a:lvl1pPr>
          </a:lstStyle>
          <a:p>
            <a:r>
              <a:t>Shadowing</a:t>
            </a:r>
          </a:p>
        </p:txBody>
      </p:sp>
      <p:sp>
        <p:nvSpPr>
          <p:cNvPr id="384" name="Project B Learning"/>
          <p:cNvSpPr/>
          <p:nvPr/>
        </p:nvSpPr>
        <p:spPr>
          <a:xfrm>
            <a:off x="10168466" y="4398347"/>
            <a:ext cx="1506223" cy="259081"/>
          </a:xfrm>
          <a:prstGeom prst="rect">
            <a:avLst/>
          </a:prstGeom>
          <a:solidFill>
            <a:srgbClr val="F2913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0640" tIns="40640" rIns="40640" bIns="40640">
            <a:spAutoFit/>
          </a:bodyPr>
          <a:lstStyle>
            <a:lvl1pPr algn="l" defTabSz="1300480">
              <a:lnSpc>
                <a:spcPct val="120000"/>
              </a:lnSpc>
              <a:defRPr sz="1200" b="1">
                <a:uFill>
                  <a:solidFill>
                    <a:srgbClr val="000000"/>
                  </a:solidFill>
                </a:uFill>
                <a:latin typeface="Franklin Gothic Medium"/>
                <a:ea typeface="Franklin Gothic Medium"/>
                <a:cs typeface="Franklin Gothic Medium"/>
                <a:sym typeface="Franklin Gothic Medium"/>
              </a:defRPr>
            </a:lvl1pPr>
          </a:lstStyle>
          <a:p>
            <a:r>
              <a:t>Project B Learning </a:t>
            </a:r>
          </a:p>
        </p:txBody>
      </p:sp>
      <p:sp>
        <p:nvSpPr>
          <p:cNvPr id="385" name="Tours"/>
          <p:cNvSpPr/>
          <p:nvPr/>
        </p:nvSpPr>
        <p:spPr>
          <a:xfrm>
            <a:off x="10278530" y="4003040"/>
            <a:ext cx="975365" cy="259081"/>
          </a:xfrm>
          <a:prstGeom prst="rect">
            <a:avLst/>
          </a:prstGeom>
          <a:solidFill>
            <a:srgbClr val="F2913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0640" tIns="40640" rIns="40640" bIns="40640">
            <a:spAutoFit/>
          </a:bodyPr>
          <a:lstStyle>
            <a:lvl1pPr algn="l" defTabSz="1300480">
              <a:lnSpc>
                <a:spcPct val="120000"/>
              </a:lnSpc>
              <a:defRPr sz="1200" b="1">
                <a:uFill>
                  <a:solidFill>
                    <a:srgbClr val="000000"/>
                  </a:solidFill>
                </a:uFill>
                <a:latin typeface="Franklin Gothic Medium"/>
                <a:ea typeface="Franklin Gothic Medium"/>
                <a:cs typeface="Franklin Gothic Medium"/>
                <a:sym typeface="Franklin Gothic Medium"/>
              </a:defRPr>
            </a:lvl1pPr>
          </a:lstStyle>
          <a:p>
            <a:r>
              <a:t>Tours</a:t>
            </a:r>
          </a:p>
        </p:txBody>
      </p:sp>
      <p:sp>
        <p:nvSpPr>
          <p:cNvPr id="386" name="OJT / OJL"/>
          <p:cNvSpPr/>
          <p:nvPr/>
        </p:nvSpPr>
        <p:spPr>
          <a:xfrm>
            <a:off x="10281919" y="5322146"/>
            <a:ext cx="975362" cy="246381"/>
          </a:xfrm>
          <a:prstGeom prst="rect">
            <a:avLst/>
          </a:prstGeom>
          <a:solidFill>
            <a:srgbClr val="F2913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0640" tIns="40640" rIns="40640" bIns="40640">
            <a:spAutoFit/>
          </a:bodyPr>
          <a:lstStyle>
            <a:lvl1pPr algn="l" defTabSz="1300480">
              <a:lnSpc>
                <a:spcPct val="120000"/>
              </a:lnSpc>
              <a:defRPr sz="1100" b="1">
                <a:uFill>
                  <a:solidFill>
                    <a:srgbClr val="000000"/>
                  </a:solidFill>
                </a:uFill>
                <a:latin typeface="Franklin Gothic Medium"/>
                <a:ea typeface="Franklin Gothic Medium"/>
                <a:cs typeface="Franklin Gothic Medium"/>
                <a:sym typeface="Franklin Gothic Medium"/>
              </a:defRPr>
            </a:lvl1pPr>
          </a:lstStyle>
          <a:p>
            <a:r>
              <a:t>OJT / OJL </a:t>
            </a:r>
          </a:p>
        </p:txBody>
      </p:sp>
      <p:sp>
        <p:nvSpPr>
          <p:cNvPr id="387" name="Co-Op"/>
          <p:cNvSpPr/>
          <p:nvPr/>
        </p:nvSpPr>
        <p:spPr>
          <a:xfrm>
            <a:off x="10295466" y="5897879"/>
            <a:ext cx="975362" cy="246381"/>
          </a:xfrm>
          <a:prstGeom prst="rect">
            <a:avLst/>
          </a:prstGeom>
          <a:solidFill>
            <a:srgbClr val="F2913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0640" tIns="40640" rIns="40640" bIns="40640">
            <a:spAutoFit/>
          </a:bodyPr>
          <a:lstStyle>
            <a:lvl1pPr algn="l" defTabSz="1300480">
              <a:lnSpc>
                <a:spcPct val="120000"/>
              </a:lnSpc>
              <a:defRPr sz="1100" b="1">
                <a:uFill>
                  <a:solidFill>
                    <a:srgbClr val="000000"/>
                  </a:solidFill>
                </a:uFill>
                <a:latin typeface="Franklin Gothic Medium"/>
                <a:ea typeface="Franklin Gothic Medium"/>
                <a:cs typeface="Franklin Gothic Medium"/>
                <a:sym typeface="Franklin Gothic Medium"/>
              </a:defRPr>
            </a:lvl1pPr>
          </a:lstStyle>
          <a:p>
            <a:r>
              <a:t>Co-Op </a:t>
            </a:r>
          </a:p>
        </p:txBody>
      </p:sp>
      <p:sp>
        <p:nvSpPr>
          <p:cNvPr id="388" name="Apprenticeship"/>
          <p:cNvSpPr/>
          <p:nvPr/>
        </p:nvSpPr>
        <p:spPr>
          <a:xfrm>
            <a:off x="10295466" y="6378785"/>
            <a:ext cx="1259842" cy="259081"/>
          </a:xfrm>
          <a:prstGeom prst="rect">
            <a:avLst/>
          </a:prstGeom>
          <a:solidFill>
            <a:srgbClr val="F2913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0640" tIns="40640" rIns="40640" bIns="40640">
            <a:spAutoFit/>
          </a:bodyPr>
          <a:lstStyle>
            <a:lvl1pPr algn="l" defTabSz="1300480">
              <a:lnSpc>
                <a:spcPct val="120000"/>
              </a:lnSpc>
              <a:defRPr sz="1200" b="1">
                <a:uFill>
                  <a:solidFill>
                    <a:srgbClr val="000000"/>
                  </a:solidFill>
                </a:uFill>
                <a:latin typeface="Franklin Gothic Medium"/>
                <a:ea typeface="Franklin Gothic Medium"/>
                <a:cs typeface="Franklin Gothic Medium"/>
                <a:sym typeface="Franklin Gothic Medium"/>
              </a:defRPr>
            </a:lvl1pPr>
          </a:lstStyle>
          <a:p>
            <a:r>
              <a:t>Apprenticeship </a:t>
            </a:r>
          </a:p>
        </p:txBody>
      </p:sp>
      <p:sp>
        <p:nvSpPr>
          <p:cNvPr id="389" name="Employer Engagement"/>
          <p:cNvSpPr/>
          <p:nvPr/>
        </p:nvSpPr>
        <p:spPr>
          <a:xfrm>
            <a:off x="9176171" y="8305249"/>
            <a:ext cx="2600965" cy="360681"/>
          </a:xfrm>
          <a:prstGeom prst="rect">
            <a:avLst/>
          </a:prstGeom>
          <a:solidFill>
            <a:srgbClr val="F2913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0640" tIns="40640" rIns="40640" bIns="40640">
            <a:spAutoFit/>
          </a:bodyPr>
          <a:lstStyle>
            <a:lvl1pPr algn="l" defTabSz="1300480">
              <a:lnSpc>
                <a:spcPct val="120000"/>
              </a:lnSpc>
              <a:defRPr sz="1800" b="1">
                <a:uFill>
                  <a:solidFill>
                    <a:srgbClr val="000000"/>
                  </a:solidFill>
                </a:uFill>
                <a:latin typeface="Franklin Gothic Medium"/>
                <a:ea typeface="Franklin Gothic Medium"/>
                <a:cs typeface="Franklin Gothic Medium"/>
                <a:sym typeface="Franklin Gothic Medium"/>
              </a:defRPr>
            </a:lvl1pPr>
          </a:lstStyle>
          <a:p>
            <a:r>
              <a:t>Employer Engagement </a:t>
            </a:r>
          </a:p>
        </p:txBody>
      </p:sp>
      <p:sp>
        <p:nvSpPr>
          <p:cNvPr id="390" name="Line"/>
          <p:cNvSpPr/>
          <p:nvPr/>
        </p:nvSpPr>
        <p:spPr>
          <a:xfrm flipV="1">
            <a:off x="11349287" y="7047082"/>
            <a:ext cx="20989" cy="1155581"/>
          </a:xfrm>
          <a:prstGeom prst="line">
            <a:avLst/>
          </a:prstGeom>
          <a:ln w="50800">
            <a:solidFill>
              <a:srgbClr val="000000"/>
            </a:solidFill>
            <a:miter lim="400000"/>
            <a:headEnd type="stealth"/>
            <a:tailEnd type="stealth"/>
          </a:ln>
        </p:spPr>
        <p:txBody>
          <a:bodyPr lIns="45718" tIns="45718" rIns="45718" bIns="45718"/>
          <a:lstStyle/>
          <a:p>
            <a:endParaRPr/>
          </a:p>
        </p:txBody>
      </p:sp>
      <p:sp>
        <p:nvSpPr>
          <p:cNvPr id="391" name="Rounded Rectangle"/>
          <p:cNvSpPr/>
          <p:nvPr/>
        </p:nvSpPr>
        <p:spPr>
          <a:xfrm>
            <a:off x="3417990" y="3969068"/>
            <a:ext cx="6172203" cy="2311402"/>
          </a:xfrm>
          <a:prstGeom prst="roundRect">
            <a:avLst>
              <a:gd name="adj" fmla="val 40049"/>
            </a:avLst>
          </a:prstGeom>
          <a:ln w="50800">
            <a:solidFill>
              <a:srgbClr val="BD590C"/>
            </a:solidFill>
            <a:miter lim="400000"/>
          </a:ln>
        </p:spPr>
        <p:txBody>
          <a:bodyPr lIns="50800" tIns="50800" rIns="50800" bIns="50800"/>
          <a:lstStyle/>
          <a:p>
            <a:pPr algn="l" defTabSz="487680">
              <a:lnSpc>
                <a:spcPct val="120000"/>
              </a:lnSpc>
              <a:defRPr sz="1200" b="1">
                <a:latin typeface="Franklin Gothic Medium"/>
                <a:ea typeface="Franklin Gothic Medium"/>
                <a:cs typeface="Franklin Gothic Medium"/>
                <a:sym typeface="Franklin Gothic Medium"/>
              </a:defRPr>
            </a:pPr>
            <a:endParaRPr/>
          </a:p>
        </p:txBody>
      </p:sp>
      <p:sp>
        <p:nvSpPr>
          <p:cNvPr id="392" name="Line"/>
          <p:cNvSpPr/>
          <p:nvPr/>
        </p:nvSpPr>
        <p:spPr>
          <a:xfrm flipH="1" flipV="1">
            <a:off x="8855289" y="6329471"/>
            <a:ext cx="997238" cy="1768471"/>
          </a:xfrm>
          <a:prstGeom prst="line">
            <a:avLst/>
          </a:prstGeom>
          <a:ln w="50800">
            <a:solidFill>
              <a:srgbClr val="000000"/>
            </a:solidFill>
            <a:miter lim="400000"/>
            <a:headEnd type="stealth"/>
            <a:tailEnd type="stealth"/>
          </a:ln>
        </p:spPr>
        <p:txBody>
          <a:bodyPr lIns="45718" tIns="45718" rIns="45718" bIns="45718"/>
          <a:lstStyle/>
          <a:p>
            <a:endParaRPr/>
          </a:p>
        </p:txBody>
      </p:sp>
      <p:sp>
        <p:nvSpPr>
          <p:cNvPr id="393" name="Line"/>
          <p:cNvSpPr/>
          <p:nvPr/>
        </p:nvSpPr>
        <p:spPr>
          <a:xfrm flipH="1" flipV="1">
            <a:off x="5181682" y="5993620"/>
            <a:ext cx="4927602" cy="711"/>
          </a:xfrm>
          <a:prstGeom prst="line">
            <a:avLst/>
          </a:prstGeom>
          <a:ln w="25400">
            <a:solidFill>
              <a:srgbClr val="000000"/>
            </a:solidFill>
            <a:miter lim="400000"/>
            <a:tailEnd type="stealth"/>
          </a:ln>
        </p:spPr>
        <p:txBody>
          <a:bodyPr lIns="45718" tIns="45718" rIns="45718" bIns="45718"/>
          <a:lstStyle/>
          <a:p>
            <a:endParaRPr/>
          </a:p>
        </p:txBody>
      </p:sp>
      <p:sp>
        <p:nvSpPr>
          <p:cNvPr id="394" name="Line"/>
          <p:cNvSpPr/>
          <p:nvPr/>
        </p:nvSpPr>
        <p:spPr>
          <a:xfrm flipH="1" flipV="1">
            <a:off x="4063999" y="5397144"/>
            <a:ext cx="6046243" cy="14240"/>
          </a:xfrm>
          <a:prstGeom prst="line">
            <a:avLst/>
          </a:prstGeom>
          <a:ln w="25400">
            <a:solidFill>
              <a:srgbClr val="000000"/>
            </a:solidFill>
            <a:miter lim="400000"/>
            <a:tailEnd type="stealth"/>
          </a:ln>
        </p:spPr>
        <p:txBody>
          <a:bodyPr lIns="45718" tIns="45718" rIns="45718" bIns="45718"/>
          <a:lstStyle/>
          <a:p>
            <a:endParaRPr/>
          </a:p>
        </p:txBody>
      </p:sp>
      <p:sp>
        <p:nvSpPr>
          <p:cNvPr id="395" name="Line"/>
          <p:cNvSpPr/>
          <p:nvPr/>
        </p:nvSpPr>
        <p:spPr>
          <a:xfrm flipH="1">
            <a:off x="2387600" y="4529192"/>
            <a:ext cx="7721966" cy="17054"/>
          </a:xfrm>
          <a:prstGeom prst="line">
            <a:avLst/>
          </a:prstGeom>
          <a:ln w="25400">
            <a:solidFill>
              <a:srgbClr val="000000"/>
            </a:solidFill>
            <a:miter lim="400000"/>
            <a:tailEnd type="stealth"/>
          </a:ln>
        </p:spPr>
        <p:txBody>
          <a:bodyPr lIns="45718" tIns="45718" rIns="45718" bIns="45718"/>
          <a:lstStyle/>
          <a:p>
            <a:endParaRPr/>
          </a:p>
        </p:txBody>
      </p:sp>
      <p:sp>
        <p:nvSpPr>
          <p:cNvPr id="396" name="Building the Pathway…"/>
          <p:cNvSpPr txBox="1"/>
          <p:nvPr/>
        </p:nvSpPr>
        <p:spPr>
          <a:xfrm>
            <a:off x="4239259" y="323425"/>
            <a:ext cx="8439572" cy="1959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0640" tIns="40640" rIns="40640" bIns="40640">
            <a:spAutoFit/>
          </a:bodyPr>
          <a:lstStyle/>
          <a:p>
            <a:pPr defTabSz="1300480">
              <a:defRPr sz="4600" b="1">
                <a:uFill>
                  <a:solidFill>
                    <a:srgbClr val="000000"/>
                  </a:solidFill>
                </a:uFill>
                <a:latin typeface="Franklin Gothic Medium"/>
                <a:ea typeface="Franklin Gothic Medium"/>
                <a:cs typeface="Franklin Gothic Medium"/>
                <a:sym typeface="Franklin Gothic Medium"/>
              </a:defRPr>
            </a:pPr>
            <a:r>
              <a:rPr dirty="0"/>
              <a:t>Building the Pathway </a:t>
            </a:r>
          </a:p>
          <a:p>
            <a:pPr defTabSz="1300480">
              <a:defRPr sz="3800" b="1" i="1">
                <a:uFill>
                  <a:solidFill>
                    <a:srgbClr val="000000"/>
                  </a:solidFill>
                </a:uFill>
                <a:latin typeface="Franklin Gothic Medium"/>
                <a:ea typeface="Franklin Gothic Medium"/>
                <a:cs typeface="Franklin Gothic Medium"/>
                <a:sym typeface="Franklin Gothic Medium"/>
              </a:defRPr>
            </a:pPr>
            <a:r>
              <a:rPr dirty="0"/>
              <a:t>Short</a:t>
            </a:r>
            <a:r>
              <a:rPr lang="en-US" dirty="0"/>
              <a:t>-</a:t>
            </a:r>
            <a:r>
              <a:rPr dirty="0"/>
              <a:t>Term</a:t>
            </a:r>
            <a:br>
              <a:rPr dirty="0"/>
            </a:br>
            <a:r>
              <a:rPr dirty="0"/>
              <a:t>Career Center / Continuing Education</a:t>
            </a:r>
            <a:r>
              <a:rPr i="0" dirty="0"/>
              <a:t>  </a:t>
            </a:r>
          </a:p>
        </p:txBody>
      </p:sp>
      <p:sp>
        <p:nvSpPr>
          <p:cNvPr id="397" name="Slide Number"/>
          <p:cNvSpPr txBox="1">
            <a:spLocks noGrp="1"/>
          </p:cNvSpPr>
          <p:nvPr>
            <p:ph type="sldNum" sz="quarter" idx="4294967295"/>
          </p:nvPr>
        </p:nvSpPr>
        <p:spPr>
          <a:xfrm>
            <a:off x="11985798" y="9114112"/>
            <a:ext cx="368764" cy="37134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1" tIns="65021" rIns="65021" bIns="65021" anchor="ctr"/>
          <a:lstStyle>
            <a:lvl1pPr algn="r" defTabSz="1300480">
              <a:defRPr sz="1600" b="1">
                <a:solidFill>
                  <a:srgbClr val="888888"/>
                </a:solidFill>
                <a:latin typeface="Franklin Gothic Medium"/>
                <a:ea typeface="Franklin Gothic Medium"/>
                <a:cs typeface="Franklin Gothic Medium"/>
                <a:sym typeface="Franklin Gothic Medium"/>
              </a:defRPr>
            </a:lvl1pPr>
          </a:lstStyle>
          <a:p>
            <a:fld id="{86CB4B4D-7CA3-9044-876B-883B54F8677D}" type="slidenum">
              <a:t>25</a:t>
            </a:fld>
            <a:endParaRP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Career Pathway"/>
          <p:cNvSpPr txBox="1">
            <a:spLocks noGrp="1"/>
          </p:cNvSpPr>
          <p:nvPr>
            <p:ph type="title"/>
          </p:nvPr>
        </p:nvSpPr>
        <p:spPr>
          <a:prstGeom prst="rect">
            <a:avLst/>
          </a:prstGeom>
        </p:spPr>
        <p:txBody>
          <a:bodyPr/>
          <a:lstStyle/>
          <a:p>
            <a:r>
              <a:t>Career Pathway </a:t>
            </a:r>
          </a:p>
        </p:txBody>
      </p:sp>
      <p:sp>
        <p:nvSpPr>
          <p:cNvPr id="402" name="Now Let’s look at what several state agencies thought might go into a Pathway ad called it Comprehensive."/>
          <p:cNvSpPr txBox="1">
            <a:spLocks noGrp="1"/>
          </p:cNvSpPr>
          <p:nvPr>
            <p:ph type="body" idx="1"/>
          </p:nvPr>
        </p:nvSpPr>
        <p:spPr>
          <a:xfrm>
            <a:off x="952500" y="2603500"/>
            <a:ext cx="11099800" cy="4874986"/>
          </a:xfrm>
          <a:prstGeom prst="rect">
            <a:avLst/>
          </a:prstGeom>
        </p:spPr>
        <p:txBody>
          <a:bodyPr/>
          <a:lstStyle>
            <a:lvl1pPr marL="740832" indent="-740832">
              <a:defRPr sz="6000" i="1">
                <a:latin typeface="+mj-lt"/>
                <a:ea typeface="+mj-ea"/>
                <a:cs typeface="+mj-cs"/>
                <a:sym typeface="Helvetica"/>
              </a:defRPr>
            </a:lvl1pPr>
          </a:lstStyle>
          <a:p>
            <a:r>
              <a:rPr dirty="0"/>
              <a:t>Now </a:t>
            </a:r>
            <a:r>
              <a:rPr lang="en-US" dirty="0"/>
              <a:t>l</a:t>
            </a:r>
            <a:r>
              <a:rPr dirty="0"/>
              <a:t>et’s look at what several state agencies thought might go into a Pathway a</a:t>
            </a:r>
            <a:r>
              <a:rPr lang="en-US" dirty="0"/>
              <a:t>n</a:t>
            </a:r>
            <a:r>
              <a:rPr dirty="0"/>
              <a:t>d call it Comprehensive. </a:t>
            </a:r>
          </a:p>
        </p:txBody>
      </p:sp>
      <p:sp>
        <p:nvSpPr>
          <p:cNvPr id="403" name="Slide Number"/>
          <p:cNvSpPr txBox="1">
            <a:spLocks noGrp="1"/>
          </p:cNvSpPr>
          <p:nvPr>
            <p:ph type="sldNum" sz="quarter" idx="4294967295"/>
          </p:nvPr>
        </p:nvSpPr>
        <p:spPr>
          <a:xfrm>
            <a:off x="6311798" y="9251950"/>
            <a:ext cx="368504"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26</a:t>
            </a:fld>
            <a:endParaRP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7" name="Evaluation"/>
          <p:cNvGrpSpPr/>
          <p:nvPr/>
        </p:nvGrpSpPr>
        <p:grpSpPr>
          <a:xfrm>
            <a:off x="749298" y="304799"/>
            <a:ext cx="11506204" cy="9144004"/>
            <a:chOff x="0" y="0"/>
            <a:chExt cx="11506202" cy="9144002"/>
          </a:xfrm>
        </p:grpSpPr>
        <p:sp>
          <p:nvSpPr>
            <p:cNvPr id="405" name="Oval"/>
            <p:cNvSpPr/>
            <p:nvPr/>
          </p:nvSpPr>
          <p:spPr>
            <a:xfrm>
              <a:off x="-1" y="-1"/>
              <a:ext cx="11506204" cy="9144004"/>
            </a:xfrm>
            <a:prstGeom prst="ellipse">
              <a:avLst/>
            </a:prstGeom>
            <a:gradFill flip="none" rotWithShape="1">
              <a:gsLst>
                <a:gs pos="0">
                  <a:srgbClr val="EE941A">
                    <a:alpha val="54627"/>
                  </a:srgbClr>
                </a:gs>
                <a:gs pos="100000">
                  <a:schemeClr val="accent4">
                    <a:alpha val="54627"/>
                  </a:schemeClr>
                </a:gs>
              </a:gsLst>
              <a:lin ang="5400000" scaled="0"/>
            </a:gradFill>
            <a:ln w="12700" cap="flat">
              <a:noFill/>
              <a:miter lim="400000"/>
            </a:ln>
            <a:effectLst>
              <a:outerShdw blurRad="88900" dist="30811" dir="5400000" rotWithShape="0">
                <a:srgbClr val="000000">
                  <a:alpha val="25731"/>
                </a:srgbClr>
              </a:outerShdw>
            </a:effectLst>
          </p:spPr>
          <p:txBody>
            <a:bodyPr wrap="square" lIns="50800" tIns="50800" rIns="50800" bIns="50800" numCol="1" anchor="ctr">
              <a:noAutofit/>
            </a:bodyPr>
            <a:lstStyle/>
            <a:p>
              <a:pPr>
                <a:spcBef>
                  <a:spcPts val="10000"/>
                </a:spcBef>
                <a:defRPr sz="2400"/>
              </a:pPr>
              <a:endParaRPr/>
            </a:p>
          </p:txBody>
        </p:sp>
        <p:sp>
          <p:nvSpPr>
            <p:cNvPr id="406" name="Evaluation"/>
            <p:cNvSpPr txBox="1"/>
            <p:nvPr/>
          </p:nvSpPr>
          <p:spPr>
            <a:xfrm>
              <a:off x="1685043" y="120650"/>
              <a:ext cx="8136115" cy="89027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defRPr sz="2400"/>
              </a:pPr>
              <a:endParaRPr/>
            </a:p>
            <a:p>
              <a:pPr>
                <a:defRPr sz="2400"/>
              </a:pPr>
              <a:endParaRPr/>
            </a:p>
            <a:p>
              <a:pPr>
                <a:defRPr sz="2400"/>
              </a:pPr>
              <a:endParaRPr/>
            </a:p>
            <a:p>
              <a:pPr>
                <a:defRPr sz="2400"/>
              </a:pPr>
              <a:endParaRPr/>
            </a:p>
            <a:p>
              <a:pPr>
                <a:defRPr sz="2400"/>
              </a:pPr>
              <a:endParaRPr/>
            </a:p>
            <a:p>
              <a:pPr>
                <a:defRPr sz="2400"/>
              </a:pPr>
              <a:endParaRPr/>
            </a:p>
            <a:p>
              <a:pPr>
                <a:defRPr sz="2400"/>
              </a:pPr>
              <a:endParaRPr/>
            </a:p>
            <a:p>
              <a:pPr>
                <a:defRPr sz="2400"/>
              </a:pPr>
              <a:endParaRPr/>
            </a:p>
            <a:p>
              <a:pPr>
                <a:defRPr sz="2400"/>
              </a:pPr>
              <a:endParaRPr/>
            </a:p>
            <a:p>
              <a:pPr>
                <a:defRPr sz="2400"/>
              </a:pPr>
              <a:endParaRPr/>
            </a:p>
            <a:p>
              <a:pPr>
                <a:defRPr sz="2400"/>
              </a:pPr>
              <a:endParaRPr/>
            </a:p>
            <a:p>
              <a:pPr>
                <a:defRPr sz="2400"/>
              </a:pPr>
              <a:endParaRPr/>
            </a:p>
            <a:p>
              <a:pPr>
                <a:defRPr sz="2400"/>
              </a:pPr>
              <a:endParaRPr/>
            </a:p>
            <a:p>
              <a:pPr>
                <a:defRPr sz="2400"/>
              </a:pPr>
              <a:endParaRPr/>
            </a:p>
            <a:p>
              <a:pPr>
                <a:defRPr sz="2400"/>
              </a:pPr>
              <a:endParaRPr/>
            </a:p>
            <a:p>
              <a:pPr>
                <a:spcBef>
                  <a:spcPts val="10000"/>
                </a:spcBef>
                <a:defRPr sz="2400"/>
              </a:pPr>
              <a:r>
                <a:t> </a:t>
              </a:r>
            </a:p>
            <a:p>
              <a:pPr>
                <a:spcBef>
                  <a:spcPts val="10000"/>
                </a:spcBef>
                <a:defRPr sz="2400"/>
              </a:pPr>
              <a:r>
                <a:t>Evaluation</a:t>
              </a:r>
            </a:p>
          </p:txBody>
        </p:sp>
      </p:grpSp>
      <p:grpSp>
        <p:nvGrpSpPr>
          <p:cNvPr id="410" name="Labor Market Demand"/>
          <p:cNvGrpSpPr/>
          <p:nvPr/>
        </p:nvGrpSpPr>
        <p:grpSpPr>
          <a:xfrm>
            <a:off x="1152573" y="722262"/>
            <a:ext cx="10490204" cy="7594604"/>
            <a:chOff x="0" y="0"/>
            <a:chExt cx="10490202" cy="7594602"/>
          </a:xfrm>
        </p:grpSpPr>
        <p:sp>
          <p:nvSpPr>
            <p:cNvPr id="408" name="Oval"/>
            <p:cNvSpPr/>
            <p:nvPr/>
          </p:nvSpPr>
          <p:spPr>
            <a:xfrm>
              <a:off x="-1" y="-1"/>
              <a:ext cx="10490204" cy="7594604"/>
            </a:xfrm>
            <a:prstGeom prst="ellipse">
              <a:avLst/>
            </a:prstGeom>
            <a:gradFill flip="none" rotWithShape="1">
              <a:gsLst>
                <a:gs pos="0">
                  <a:srgbClr val="FBFBFB"/>
                </a:gs>
                <a:gs pos="100000">
                  <a:srgbClr val="BEBEBE"/>
                </a:gs>
              </a:gsLst>
              <a:lin ang="5400000" scaled="0"/>
            </a:gra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sz="2400"/>
              </a:pPr>
              <a:endParaRPr/>
            </a:p>
          </p:txBody>
        </p:sp>
        <p:sp>
          <p:nvSpPr>
            <p:cNvPr id="409" name="Labor Market Demand"/>
            <p:cNvSpPr txBox="1"/>
            <p:nvPr/>
          </p:nvSpPr>
          <p:spPr>
            <a:xfrm>
              <a:off x="1536254" y="63500"/>
              <a:ext cx="7417693" cy="7467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defRPr sz="2400"/>
              </a:pPr>
              <a:endParaRPr/>
            </a:p>
            <a:p>
              <a:pPr>
                <a:defRPr sz="2400"/>
              </a:pPr>
              <a:endParaRPr/>
            </a:p>
            <a:p>
              <a:pPr>
                <a:defRPr sz="2400"/>
              </a:pPr>
              <a:endParaRPr/>
            </a:p>
            <a:p>
              <a:pPr>
                <a:defRPr sz="2400"/>
              </a:pPr>
              <a:endParaRPr/>
            </a:p>
            <a:p>
              <a:pPr>
                <a:defRPr sz="2400"/>
              </a:pPr>
              <a:endParaRPr/>
            </a:p>
            <a:p>
              <a:pPr>
                <a:defRPr sz="2400"/>
              </a:pPr>
              <a:endParaRPr/>
            </a:p>
            <a:p>
              <a:pPr>
                <a:defRPr sz="2400"/>
              </a:pPr>
              <a:endParaRPr/>
            </a:p>
            <a:p>
              <a:pPr>
                <a:defRPr sz="2400"/>
              </a:pPr>
              <a:endParaRPr/>
            </a:p>
            <a:p>
              <a:pPr>
                <a:defRPr sz="2400"/>
              </a:pPr>
              <a:endParaRPr/>
            </a:p>
            <a:p>
              <a:pPr>
                <a:defRPr sz="2400"/>
              </a:pPr>
              <a:endParaRPr/>
            </a:p>
            <a:p>
              <a:pPr>
                <a:defRPr sz="2400"/>
              </a:pPr>
              <a:endParaRPr/>
            </a:p>
            <a:p>
              <a:pPr>
                <a:defRPr sz="2400"/>
              </a:pPr>
              <a:endParaRPr/>
            </a:p>
            <a:p>
              <a:pPr>
                <a:defRPr sz="2400"/>
              </a:pPr>
              <a:endParaRPr/>
            </a:p>
            <a:p>
              <a:pPr>
                <a:defRPr sz="2400"/>
              </a:pPr>
              <a:endParaRPr/>
            </a:p>
            <a:p>
              <a:pPr>
                <a:defRPr sz="2400"/>
              </a:pPr>
              <a:endParaRPr/>
            </a:p>
            <a:p>
              <a:pPr>
                <a:defRPr sz="2400"/>
              </a:pPr>
              <a:endParaRPr/>
            </a:p>
            <a:p>
              <a:pPr>
                <a:defRPr sz="2400"/>
              </a:pPr>
              <a:endParaRPr/>
            </a:p>
            <a:p>
              <a:pPr>
                <a:defRPr sz="2400"/>
              </a:pPr>
              <a:endParaRPr/>
            </a:p>
            <a:p>
              <a:pPr>
                <a:defRPr sz="2400"/>
              </a:pPr>
              <a:endParaRPr/>
            </a:p>
            <a:p>
              <a:pPr>
                <a:defRPr sz="2400"/>
              </a:pPr>
              <a:r>
                <a:t>Labor Market Demand </a:t>
              </a:r>
            </a:p>
          </p:txBody>
        </p:sp>
      </p:grpSp>
      <p:grpSp>
        <p:nvGrpSpPr>
          <p:cNvPr id="413" name="Employer Engagement"/>
          <p:cNvGrpSpPr/>
          <p:nvPr/>
        </p:nvGrpSpPr>
        <p:grpSpPr>
          <a:xfrm>
            <a:off x="2639789" y="2487563"/>
            <a:ext cx="7525197" cy="1094335"/>
            <a:chOff x="0" y="0"/>
            <a:chExt cx="7525196" cy="1094333"/>
          </a:xfrm>
        </p:grpSpPr>
        <p:sp>
          <p:nvSpPr>
            <p:cNvPr id="411" name="Rectangle"/>
            <p:cNvSpPr/>
            <p:nvPr/>
          </p:nvSpPr>
          <p:spPr>
            <a:xfrm>
              <a:off x="0" y="0"/>
              <a:ext cx="7525197" cy="1094334"/>
            </a:xfrm>
            <a:prstGeom prst="rect">
              <a:avLst/>
            </a:prstGeom>
            <a:blipFill rotWithShape="1">
              <a:blip r:embed="rId3"/>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nSpc>
                  <a:spcPct val="120000"/>
                </a:lnSpc>
                <a:defRPr sz="2400">
                  <a:solidFill>
                    <a:srgbClr val="FFFFFF"/>
                  </a:solidFill>
                </a:defRPr>
              </a:pPr>
              <a:endParaRPr/>
            </a:p>
          </p:txBody>
        </p:sp>
        <p:sp>
          <p:nvSpPr>
            <p:cNvPr id="412" name="Employer Engagement"/>
            <p:cNvSpPr txBox="1"/>
            <p:nvPr/>
          </p:nvSpPr>
          <p:spPr>
            <a:xfrm>
              <a:off x="0" y="312217"/>
              <a:ext cx="7525197" cy="469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nSpc>
                  <a:spcPct val="120000"/>
                </a:lnSpc>
                <a:defRPr sz="2400">
                  <a:solidFill>
                    <a:srgbClr val="FFFFFF"/>
                  </a:solidFill>
                </a:defRPr>
              </a:lvl1pPr>
            </a:lstStyle>
            <a:p>
              <a:r>
                <a:t>Employer Engagement </a:t>
              </a:r>
            </a:p>
          </p:txBody>
        </p:sp>
      </p:grpSp>
      <p:grpSp>
        <p:nvGrpSpPr>
          <p:cNvPr id="416" name="Career Advising"/>
          <p:cNvGrpSpPr/>
          <p:nvPr/>
        </p:nvGrpSpPr>
        <p:grpSpPr>
          <a:xfrm>
            <a:off x="2553790" y="4240162"/>
            <a:ext cx="1978623" cy="1270002"/>
            <a:chOff x="0" y="0"/>
            <a:chExt cx="1978621" cy="1270001"/>
          </a:xfrm>
        </p:grpSpPr>
        <p:sp>
          <p:nvSpPr>
            <p:cNvPr id="414" name="Rectangle"/>
            <p:cNvSpPr/>
            <p:nvPr/>
          </p:nvSpPr>
          <p:spPr>
            <a:xfrm>
              <a:off x="-1" y="-1"/>
              <a:ext cx="1978623" cy="1270003"/>
            </a:xfrm>
            <a:prstGeom prst="rect">
              <a:avLst/>
            </a:prstGeom>
            <a:blipFill rotWithShape="1">
              <a:blip r:embed="rId4"/>
              <a:srcRect/>
              <a:tile tx="0" ty="0" sx="100000" sy="100000" flip="none" algn="tl"/>
            </a:blipFill>
            <a:ln w="12700" cap="flat">
              <a:noFill/>
              <a:miter lim="400000"/>
            </a:ln>
            <a:effectLst>
              <a:outerShdw blurRad="50800" dist="12700" rotWithShape="0">
                <a:srgbClr val="000000">
                  <a:alpha val="50000"/>
                </a:srgbClr>
              </a:outerShdw>
            </a:effectLst>
          </p:spPr>
          <p:txBody>
            <a:bodyPr wrap="square" lIns="50800" tIns="50800" rIns="50800" bIns="50800" numCol="1" anchor="ctr">
              <a:noAutofit/>
            </a:bodyPr>
            <a:lstStyle/>
            <a:p>
              <a:pPr>
                <a:lnSpc>
                  <a:spcPct val="120000"/>
                </a:lnSpc>
                <a:defRPr sz="2400">
                  <a:solidFill>
                    <a:srgbClr val="FFFFFF"/>
                  </a:solidFill>
                </a:defRPr>
              </a:pPr>
              <a:endParaRPr/>
            </a:p>
          </p:txBody>
        </p:sp>
        <p:sp>
          <p:nvSpPr>
            <p:cNvPr id="415" name="Career Advising"/>
            <p:cNvSpPr txBox="1"/>
            <p:nvPr/>
          </p:nvSpPr>
          <p:spPr>
            <a:xfrm>
              <a:off x="-1" y="179070"/>
              <a:ext cx="1978623" cy="9118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nSpc>
                  <a:spcPct val="120000"/>
                </a:lnSpc>
                <a:defRPr sz="2400">
                  <a:solidFill>
                    <a:srgbClr val="FFFFFF"/>
                  </a:solidFill>
                </a:defRPr>
              </a:lvl1pPr>
            </a:lstStyle>
            <a:p>
              <a:r>
                <a:t>Career Advising</a:t>
              </a:r>
            </a:p>
          </p:txBody>
        </p:sp>
      </p:grpSp>
      <p:grpSp>
        <p:nvGrpSpPr>
          <p:cNvPr id="419" name="Skill Training"/>
          <p:cNvGrpSpPr/>
          <p:nvPr/>
        </p:nvGrpSpPr>
        <p:grpSpPr>
          <a:xfrm>
            <a:off x="4786410" y="4240162"/>
            <a:ext cx="3425530" cy="1270002"/>
            <a:chOff x="0" y="0"/>
            <a:chExt cx="3425528" cy="1270001"/>
          </a:xfrm>
        </p:grpSpPr>
        <p:sp>
          <p:nvSpPr>
            <p:cNvPr id="417" name="Rectangle"/>
            <p:cNvSpPr/>
            <p:nvPr/>
          </p:nvSpPr>
          <p:spPr>
            <a:xfrm>
              <a:off x="-1" y="-1"/>
              <a:ext cx="3425530" cy="1270003"/>
            </a:xfrm>
            <a:prstGeom prst="rect">
              <a:avLst/>
            </a:prstGeom>
            <a:blipFill rotWithShape="1">
              <a:blip r:embed="rId5"/>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nSpc>
                  <a:spcPct val="120000"/>
                </a:lnSpc>
                <a:defRPr sz="2400">
                  <a:solidFill>
                    <a:srgbClr val="FFFFFF"/>
                  </a:solidFill>
                </a:defRPr>
              </a:pPr>
              <a:endParaRPr/>
            </a:p>
          </p:txBody>
        </p:sp>
        <p:sp>
          <p:nvSpPr>
            <p:cNvPr id="418" name="Skill Training"/>
            <p:cNvSpPr txBox="1"/>
            <p:nvPr/>
          </p:nvSpPr>
          <p:spPr>
            <a:xfrm>
              <a:off x="-1" y="400050"/>
              <a:ext cx="3425530" cy="469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nSpc>
                  <a:spcPct val="120000"/>
                </a:lnSpc>
                <a:defRPr sz="2400">
                  <a:solidFill>
                    <a:srgbClr val="FFFFFF"/>
                  </a:solidFill>
                </a:defRPr>
              </a:lvl1pPr>
            </a:lstStyle>
            <a:p>
              <a:r>
                <a:t>Skill Training </a:t>
              </a:r>
            </a:p>
          </p:txBody>
        </p:sp>
      </p:grpSp>
      <p:grpSp>
        <p:nvGrpSpPr>
          <p:cNvPr id="422" name="Work"/>
          <p:cNvGrpSpPr/>
          <p:nvPr/>
        </p:nvGrpSpPr>
        <p:grpSpPr>
          <a:xfrm>
            <a:off x="8565305" y="4240162"/>
            <a:ext cx="1702447" cy="1270002"/>
            <a:chOff x="0" y="0"/>
            <a:chExt cx="1702446" cy="1270001"/>
          </a:xfrm>
        </p:grpSpPr>
        <p:sp>
          <p:nvSpPr>
            <p:cNvPr id="420" name="Rectangle"/>
            <p:cNvSpPr/>
            <p:nvPr/>
          </p:nvSpPr>
          <p:spPr>
            <a:xfrm>
              <a:off x="-1" y="-1"/>
              <a:ext cx="1702448" cy="1270003"/>
            </a:xfrm>
            <a:prstGeom prst="rect">
              <a:avLst/>
            </a:prstGeom>
            <a:blipFill rotWithShape="1">
              <a:blip r:embed="rId6"/>
              <a:srcRect/>
              <a:tile tx="0" ty="0" sx="100000" sy="100000" flip="none" algn="tl"/>
            </a:blipFill>
            <a:ln w="12700" cap="flat">
              <a:noFill/>
              <a:miter lim="400000"/>
            </a:ln>
            <a:effectLst>
              <a:outerShdw blurRad="25400" dist="25400" dir="2388334" rotWithShape="0">
                <a:srgbClr val="000000">
                  <a:alpha val="79310"/>
                </a:srgbClr>
              </a:outerShdw>
            </a:effectLst>
          </p:spPr>
          <p:txBody>
            <a:bodyPr wrap="square" lIns="50800" tIns="50800" rIns="50800" bIns="50800" numCol="1" anchor="ctr">
              <a:noAutofit/>
            </a:bodyPr>
            <a:lstStyle/>
            <a:p>
              <a:pPr>
                <a:lnSpc>
                  <a:spcPct val="120000"/>
                </a:lnSpc>
                <a:defRPr sz="2400">
                  <a:solidFill>
                    <a:srgbClr val="FFFFFF"/>
                  </a:solidFill>
                </a:defRPr>
              </a:pPr>
              <a:endParaRPr/>
            </a:p>
          </p:txBody>
        </p:sp>
        <p:sp>
          <p:nvSpPr>
            <p:cNvPr id="421" name="Work"/>
            <p:cNvSpPr txBox="1"/>
            <p:nvPr/>
          </p:nvSpPr>
          <p:spPr>
            <a:xfrm>
              <a:off x="-1" y="400050"/>
              <a:ext cx="1702448" cy="469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nSpc>
                  <a:spcPct val="120000"/>
                </a:lnSpc>
                <a:defRPr sz="2400">
                  <a:solidFill>
                    <a:srgbClr val="FFFFFF"/>
                  </a:solidFill>
                </a:defRPr>
              </a:lvl1pPr>
            </a:lstStyle>
            <a:p>
              <a:r>
                <a:t>Work</a:t>
              </a:r>
            </a:p>
          </p:txBody>
        </p:sp>
      </p:grpSp>
      <p:grpSp>
        <p:nvGrpSpPr>
          <p:cNvPr id="425" name="Collaboration"/>
          <p:cNvGrpSpPr/>
          <p:nvPr/>
        </p:nvGrpSpPr>
        <p:grpSpPr>
          <a:xfrm>
            <a:off x="2397174" y="6174482"/>
            <a:ext cx="7777610" cy="929780"/>
            <a:chOff x="0" y="0"/>
            <a:chExt cx="7777609" cy="929779"/>
          </a:xfrm>
        </p:grpSpPr>
        <p:sp>
          <p:nvSpPr>
            <p:cNvPr id="423" name="Rectangle"/>
            <p:cNvSpPr/>
            <p:nvPr/>
          </p:nvSpPr>
          <p:spPr>
            <a:xfrm>
              <a:off x="0" y="-1"/>
              <a:ext cx="7777610" cy="929781"/>
            </a:xfrm>
            <a:prstGeom prst="rect">
              <a:avLst/>
            </a:prstGeom>
            <a:blipFill rotWithShape="1">
              <a:blip r:embed="rId3"/>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nSpc>
                  <a:spcPct val="120000"/>
                </a:lnSpc>
                <a:defRPr sz="2400">
                  <a:solidFill>
                    <a:srgbClr val="FFFFFF"/>
                  </a:solidFill>
                </a:defRPr>
              </a:pPr>
              <a:endParaRPr/>
            </a:p>
          </p:txBody>
        </p:sp>
        <p:sp>
          <p:nvSpPr>
            <p:cNvPr id="424" name="Collaboration"/>
            <p:cNvSpPr txBox="1"/>
            <p:nvPr/>
          </p:nvSpPr>
          <p:spPr>
            <a:xfrm>
              <a:off x="0" y="229939"/>
              <a:ext cx="7777610" cy="469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nSpc>
                  <a:spcPct val="120000"/>
                </a:lnSpc>
                <a:defRPr sz="2400">
                  <a:solidFill>
                    <a:srgbClr val="FFFFFF"/>
                  </a:solidFill>
                </a:defRPr>
              </a:lvl1pPr>
            </a:lstStyle>
            <a:p>
              <a:r>
                <a:t>Collaboration</a:t>
              </a:r>
            </a:p>
          </p:txBody>
        </p:sp>
      </p:grpSp>
      <p:grpSp>
        <p:nvGrpSpPr>
          <p:cNvPr id="428" name="Certified Career Pathway"/>
          <p:cNvGrpSpPr/>
          <p:nvPr/>
        </p:nvGrpSpPr>
        <p:grpSpPr>
          <a:xfrm>
            <a:off x="3872134" y="1384548"/>
            <a:ext cx="5254082" cy="750790"/>
            <a:chOff x="0" y="0"/>
            <a:chExt cx="5254080" cy="750789"/>
          </a:xfrm>
        </p:grpSpPr>
        <p:sp>
          <p:nvSpPr>
            <p:cNvPr id="426" name="Rectangle"/>
            <p:cNvSpPr/>
            <p:nvPr/>
          </p:nvSpPr>
          <p:spPr>
            <a:xfrm>
              <a:off x="-1" y="-1"/>
              <a:ext cx="5254082" cy="750791"/>
            </a:xfrm>
            <a:prstGeom prst="rect">
              <a:avLst/>
            </a:prstGeom>
            <a:solidFill>
              <a:srgbClr val="53585F"/>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nSpc>
                  <a:spcPct val="120000"/>
                </a:lnSpc>
                <a:defRPr sz="2400">
                  <a:solidFill>
                    <a:srgbClr val="FFFFFF"/>
                  </a:solidFill>
                </a:defRPr>
              </a:pPr>
              <a:endParaRPr/>
            </a:p>
          </p:txBody>
        </p:sp>
        <p:sp>
          <p:nvSpPr>
            <p:cNvPr id="427" name="Certified Career Pathway"/>
            <p:cNvSpPr txBox="1"/>
            <p:nvPr/>
          </p:nvSpPr>
          <p:spPr>
            <a:xfrm>
              <a:off x="-1" y="140444"/>
              <a:ext cx="5254082" cy="469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nSpc>
                  <a:spcPct val="120000"/>
                </a:lnSpc>
                <a:defRPr sz="2400">
                  <a:solidFill>
                    <a:srgbClr val="FFFFFF"/>
                  </a:solidFill>
                </a:defRPr>
              </a:lvl1pPr>
            </a:lstStyle>
            <a:p>
              <a:r>
                <a:t>Certified Career Pathway </a:t>
              </a:r>
            </a:p>
          </p:txBody>
        </p:sp>
      </p:grpSp>
      <p:sp>
        <p:nvSpPr>
          <p:cNvPr id="429" name="Slide Number"/>
          <p:cNvSpPr txBox="1">
            <a:spLocks noGrp="1"/>
          </p:cNvSpPr>
          <p:nvPr>
            <p:ph type="sldNum" sz="quarter" idx="4294967295"/>
          </p:nvPr>
        </p:nvSpPr>
        <p:spPr>
          <a:xfrm>
            <a:off x="6311798" y="9251950"/>
            <a:ext cx="368504"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27</a:t>
            </a:fld>
            <a:endParaRP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Employer Engagement"/>
          <p:cNvSpPr txBox="1">
            <a:spLocks noGrp="1"/>
          </p:cNvSpPr>
          <p:nvPr>
            <p:ph type="title"/>
          </p:nvPr>
        </p:nvSpPr>
        <p:spPr>
          <a:prstGeom prst="rect">
            <a:avLst/>
          </a:prstGeom>
        </p:spPr>
        <p:txBody>
          <a:bodyPr/>
          <a:lstStyle/>
          <a:p>
            <a:r>
              <a:t>Employer Engagement</a:t>
            </a:r>
          </a:p>
        </p:txBody>
      </p:sp>
      <p:sp>
        <p:nvSpPr>
          <p:cNvPr id="434" name="Key role in developing the pathway…"/>
          <p:cNvSpPr txBox="1">
            <a:spLocks noGrp="1"/>
          </p:cNvSpPr>
          <p:nvPr>
            <p:ph type="body" idx="1"/>
          </p:nvPr>
        </p:nvSpPr>
        <p:spPr>
          <a:xfrm>
            <a:off x="584200" y="2692400"/>
            <a:ext cx="12014200" cy="6286500"/>
          </a:xfrm>
          <a:prstGeom prst="rect">
            <a:avLst/>
          </a:prstGeom>
        </p:spPr>
        <p:txBody>
          <a:bodyPr/>
          <a:lstStyle/>
          <a:p>
            <a:r>
              <a:t>Key role in developing the pathway </a:t>
            </a:r>
          </a:p>
          <a:p>
            <a:r>
              <a:t>Actively involved in review of curriculum</a:t>
            </a:r>
          </a:p>
          <a:p>
            <a:r>
              <a:t>Redesigned to meet industry &amp; educational standards </a:t>
            </a:r>
          </a:p>
          <a:p>
            <a:r>
              <a:t>Suggest strategies &amp; opportunities for WBL</a:t>
            </a:r>
          </a:p>
          <a:p>
            <a:r>
              <a:t>Evaluate &amp; Recommend Credentials &amp; Certifications </a:t>
            </a:r>
          </a:p>
        </p:txBody>
      </p:sp>
      <p:grpSp>
        <p:nvGrpSpPr>
          <p:cNvPr id="437" name="We Listen!…"/>
          <p:cNvGrpSpPr/>
          <p:nvPr/>
        </p:nvGrpSpPr>
        <p:grpSpPr>
          <a:xfrm>
            <a:off x="10502900" y="2514600"/>
            <a:ext cx="1905000" cy="1905000"/>
            <a:chOff x="0" y="0"/>
            <a:chExt cx="1905000" cy="1905000"/>
          </a:xfrm>
        </p:grpSpPr>
        <p:sp>
          <p:nvSpPr>
            <p:cNvPr id="435" name="Square"/>
            <p:cNvSpPr/>
            <p:nvPr/>
          </p:nvSpPr>
          <p:spPr>
            <a:xfrm>
              <a:off x="0" y="0"/>
              <a:ext cx="1905000" cy="1905000"/>
            </a:xfrm>
            <a:prstGeom prst="rect">
              <a:avLst/>
            </a:prstGeom>
            <a:blipFill rotWithShape="1">
              <a:blip r:embed="rId3"/>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gn="l">
                <a:lnSpc>
                  <a:spcPct val="120000"/>
                </a:lnSpc>
                <a:defRPr sz="2000" b="1">
                  <a:solidFill>
                    <a:srgbClr val="FFFFFF"/>
                  </a:solidFill>
                  <a:latin typeface="+mj-lt"/>
                  <a:ea typeface="+mj-ea"/>
                  <a:cs typeface="+mj-cs"/>
                  <a:sym typeface="Helvetica"/>
                </a:defRPr>
              </a:pPr>
              <a:endParaRPr/>
            </a:p>
          </p:txBody>
        </p:sp>
        <p:sp>
          <p:nvSpPr>
            <p:cNvPr id="436" name="We Listen!…"/>
            <p:cNvSpPr txBox="1"/>
            <p:nvPr/>
          </p:nvSpPr>
          <p:spPr>
            <a:xfrm>
              <a:off x="0" y="383539"/>
              <a:ext cx="1905000" cy="11379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lgn="l">
                <a:lnSpc>
                  <a:spcPct val="120000"/>
                </a:lnSpc>
                <a:defRPr sz="2000" b="1">
                  <a:solidFill>
                    <a:srgbClr val="FFFFFF"/>
                  </a:solidFill>
                  <a:latin typeface="+mj-lt"/>
                  <a:ea typeface="+mj-ea"/>
                  <a:cs typeface="+mj-cs"/>
                  <a:sym typeface="Helvetica"/>
                </a:defRPr>
              </a:pPr>
              <a:r>
                <a:t>We Listen! </a:t>
              </a:r>
            </a:p>
            <a:p>
              <a:pPr algn="l">
                <a:lnSpc>
                  <a:spcPct val="120000"/>
                </a:lnSpc>
                <a:defRPr sz="2000" b="1">
                  <a:solidFill>
                    <a:srgbClr val="FFFFFF"/>
                  </a:solidFill>
                  <a:latin typeface="+mj-lt"/>
                  <a:ea typeface="+mj-ea"/>
                  <a:cs typeface="+mj-cs"/>
                  <a:sym typeface="Helvetica"/>
                </a:defRPr>
              </a:pPr>
              <a:r>
                <a:t>"How can we help you?"</a:t>
              </a:r>
            </a:p>
          </p:txBody>
        </p:sp>
      </p:grpSp>
      <p:sp>
        <p:nvSpPr>
          <p:cNvPr id="438" name="Slide Number"/>
          <p:cNvSpPr txBox="1">
            <a:spLocks noGrp="1"/>
          </p:cNvSpPr>
          <p:nvPr>
            <p:ph type="sldNum" sz="quarter" idx="4294967295"/>
          </p:nvPr>
        </p:nvSpPr>
        <p:spPr>
          <a:xfrm>
            <a:off x="6311798" y="9251950"/>
            <a:ext cx="368504"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28</a:t>
            </a:fld>
            <a:endParaRP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4" name="Labor Market Demand"/>
          <p:cNvGrpSpPr/>
          <p:nvPr/>
        </p:nvGrpSpPr>
        <p:grpSpPr>
          <a:xfrm>
            <a:off x="429194" y="234949"/>
            <a:ext cx="12451212" cy="9048751"/>
            <a:chOff x="0" y="0"/>
            <a:chExt cx="12451210" cy="9048750"/>
          </a:xfrm>
        </p:grpSpPr>
        <p:sp>
          <p:nvSpPr>
            <p:cNvPr id="442" name="Oval"/>
            <p:cNvSpPr/>
            <p:nvPr/>
          </p:nvSpPr>
          <p:spPr>
            <a:xfrm>
              <a:off x="-1" y="-1"/>
              <a:ext cx="12451212" cy="9048751"/>
            </a:xfrm>
            <a:prstGeom prst="ellipse">
              <a:avLst/>
            </a:prstGeom>
            <a:gradFill flip="none" rotWithShape="1">
              <a:gsLst>
                <a:gs pos="0">
                  <a:srgbClr val="FBFBFB"/>
                </a:gs>
                <a:gs pos="100000">
                  <a:srgbClr val="BEBEBE"/>
                </a:gs>
              </a:gsLst>
              <a:lin ang="5400000" scaled="0"/>
            </a:gra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sz="2400">
                  <a:latin typeface="+mj-lt"/>
                  <a:ea typeface="+mj-ea"/>
                  <a:cs typeface="+mj-cs"/>
                  <a:sym typeface="Helvetica"/>
                </a:defRPr>
              </a:pPr>
              <a:endParaRPr/>
            </a:p>
          </p:txBody>
        </p:sp>
        <p:sp>
          <p:nvSpPr>
            <p:cNvPr id="443" name="Labor Market Demand"/>
            <p:cNvSpPr txBox="1"/>
            <p:nvPr/>
          </p:nvSpPr>
          <p:spPr>
            <a:xfrm>
              <a:off x="1823436" y="422275"/>
              <a:ext cx="8804338" cy="8204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defRPr sz="2400"/>
              </a:pPr>
              <a:endParaRPr/>
            </a:p>
            <a:p>
              <a:pPr>
                <a:defRPr sz="2400"/>
              </a:pPr>
              <a:endParaRPr/>
            </a:p>
            <a:p>
              <a:pPr>
                <a:defRPr sz="2400"/>
              </a:pPr>
              <a:endParaRPr/>
            </a:p>
            <a:p>
              <a:pPr>
                <a:defRPr sz="2400"/>
              </a:pPr>
              <a:endParaRPr/>
            </a:p>
            <a:p>
              <a:pPr>
                <a:defRPr sz="2400"/>
              </a:pPr>
              <a:endParaRPr/>
            </a:p>
            <a:p>
              <a:pPr>
                <a:defRPr sz="2400"/>
              </a:pPr>
              <a:endParaRPr/>
            </a:p>
            <a:p>
              <a:pPr>
                <a:defRPr sz="2400"/>
              </a:pPr>
              <a:endParaRPr/>
            </a:p>
            <a:p>
              <a:pPr>
                <a:defRPr sz="2400"/>
              </a:pPr>
              <a:endParaRPr/>
            </a:p>
            <a:p>
              <a:pPr>
                <a:defRPr sz="2400"/>
              </a:pPr>
              <a:endParaRPr/>
            </a:p>
            <a:p>
              <a:pPr>
                <a:defRPr sz="2400"/>
              </a:pPr>
              <a:endParaRPr/>
            </a:p>
            <a:p>
              <a:pPr>
                <a:defRPr sz="2400"/>
              </a:pPr>
              <a:endParaRPr/>
            </a:p>
            <a:p>
              <a:pPr>
                <a:defRPr sz="2400"/>
              </a:pPr>
              <a:endParaRPr/>
            </a:p>
            <a:p>
              <a:pPr>
                <a:defRPr sz="2400"/>
              </a:pPr>
              <a:endParaRPr/>
            </a:p>
            <a:p>
              <a:pPr>
                <a:defRPr sz="2400"/>
              </a:pPr>
              <a:endParaRPr/>
            </a:p>
            <a:p>
              <a:pPr>
                <a:defRPr sz="2400"/>
              </a:pPr>
              <a:endParaRPr/>
            </a:p>
            <a:p>
              <a:pPr>
                <a:defRPr sz="2400"/>
              </a:pPr>
              <a:endParaRPr/>
            </a:p>
            <a:p>
              <a:pPr>
                <a:defRPr sz="2400"/>
              </a:pPr>
              <a:endParaRPr/>
            </a:p>
            <a:p>
              <a:pPr>
                <a:defRPr sz="2400"/>
              </a:pPr>
              <a:endParaRPr/>
            </a:p>
            <a:p>
              <a:pPr>
                <a:defRPr sz="2400"/>
              </a:pPr>
              <a:endParaRPr/>
            </a:p>
            <a:p>
              <a:pPr>
                <a:defRPr sz="2400"/>
              </a:pPr>
              <a:endParaRPr/>
            </a:p>
            <a:p>
              <a:pPr>
                <a:defRPr sz="2400"/>
              </a:pPr>
              <a:endParaRPr/>
            </a:p>
            <a:p>
              <a:pPr>
                <a:defRPr sz="2400">
                  <a:latin typeface="+mj-lt"/>
                  <a:ea typeface="+mj-ea"/>
                  <a:cs typeface="+mj-cs"/>
                  <a:sym typeface="Helvetica"/>
                </a:defRPr>
              </a:pPr>
              <a:r>
                <a:t>Labor Market Demand </a:t>
              </a:r>
            </a:p>
          </p:txBody>
        </p:sp>
      </p:grpSp>
      <p:grpSp>
        <p:nvGrpSpPr>
          <p:cNvPr id="447" name="Employer Engagement"/>
          <p:cNvGrpSpPr/>
          <p:nvPr/>
        </p:nvGrpSpPr>
        <p:grpSpPr>
          <a:xfrm>
            <a:off x="2739800" y="1148604"/>
            <a:ext cx="7525199" cy="750792"/>
            <a:chOff x="0" y="0"/>
            <a:chExt cx="7525198" cy="750790"/>
          </a:xfrm>
        </p:grpSpPr>
        <p:sp>
          <p:nvSpPr>
            <p:cNvPr id="445" name="Rectangle"/>
            <p:cNvSpPr/>
            <p:nvPr/>
          </p:nvSpPr>
          <p:spPr>
            <a:xfrm>
              <a:off x="-1" y="-1"/>
              <a:ext cx="7525200" cy="750792"/>
            </a:xfrm>
            <a:prstGeom prst="rect">
              <a:avLst/>
            </a:prstGeom>
            <a:blipFill rotWithShape="1">
              <a:blip r:embed="rId3"/>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nSpc>
                  <a:spcPct val="120000"/>
                </a:lnSpc>
                <a:defRPr sz="3800" b="1">
                  <a:solidFill>
                    <a:srgbClr val="FFFFFF"/>
                  </a:solidFill>
                  <a:latin typeface="+mj-lt"/>
                  <a:ea typeface="+mj-ea"/>
                  <a:cs typeface="+mj-cs"/>
                  <a:sym typeface="Helvetica"/>
                </a:defRPr>
              </a:pPr>
              <a:endParaRPr/>
            </a:p>
          </p:txBody>
        </p:sp>
        <p:sp>
          <p:nvSpPr>
            <p:cNvPr id="446" name="Employer Engagement"/>
            <p:cNvSpPr txBox="1"/>
            <p:nvPr/>
          </p:nvSpPr>
          <p:spPr>
            <a:xfrm>
              <a:off x="-1" y="32494"/>
              <a:ext cx="7525200" cy="685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nSpc>
                  <a:spcPct val="120000"/>
                </a:lnSpc>
                <a:defRPr sz="3800" b="1">
                  <a:solidFill>
                    <a:srgbClr val="FFFFFF"/>
                  </a:solidFill>
                  <a:latin typeface="+mj-lt"/>
                  <a:ea typeface="+mj-ea"/>
                  <a:cs typeface="+mj-cs"/>
                  <a:sym typeface="Helvetica"/>
                </a:defRPr>
              </a:lvl1pPr>
            </a:lstStyle>
            <a:p>
              <a:r>
                <a:t>Employer Engagement </a:t>
              </a:r>
            </a:p>
          </p:txBody>
        </p:sp>
      </p:grpSp>
      <p:sp>
        <p:nvSpPr>
          <p:cNvPr id="448" name="Demand"/>
          <p:cNvSpPr txBox="1"/>
          <p:nvPr/>
        </p:nvSpPr>
        <p:spPr>
          <a:xfrm>
            <a:off x="520623" y="3892548"/>
            <a:ext cx="1405892"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400" b="1">
                <a:latin typeface="+mj-lt"/>
                <a:ea typeface="+mj-ea"/>
                <a:cs typeface="+mj-cs"/>
                <a:sym typeface="Helvetica"/>
              </a:defRPr>
            </a:lvl1pPr>
          </a:lstStyle>
          <a:p>
            <a:r>
              <a:t>Demand</a:t>
            </a:r>
          </a:p>
        </p:txBody>
      </p:sp>
      <p:sp>
        <p:nvSpPr>
          <p:cNvPr id="449" name="Hire"/>
          <p:cNvSpPr txBox="1"/>
          <p:nvPr/>
        </p:nvSpPr>
        <p:spPr>
          <a:xfrm>
            <a:off x="11463607" y="3892548"/>
            <a:ext cx="791915"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400" b="1">
                <a:latin typeface="+mj-lt"/>
                <a:ea typeface="+mj-ea"/>
                <a:cs typeface="+mj-cs"/>
                <a:sym typeface="Helvetica"/>
              </a:defRPr>
            </a:lvl1pPr>
          </a:lstStyle>
          <a:p>
            <a:r>
              <a:t>Hire </a:t>
            </a:r>
          </a:p>
        </p:txBody>
      </p:sp>
      <p:sp>
        <p:nvSpPr>
          <p:cNvPr id="450" name="Credentials"/>
          <p:cNvSpPr txBox="1"/>
          <p:nvPr/>
        </p:nvSpPr>
        <p:spPr>
          <a:xfrm>
            <a:off x="9831585" y="6423023"/>
            <a:ext cx="1943696"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400" b="1">
                <a:latin typeface="+mj-lt"/>
                <a:ea typeface="+mj-ea"/>
                <a:cs typeface="+mj-cs"/>
                <a:sym typeface="Helvetica"/>
              </a:defRPr>
            </a:lvl1pPr>
          </a:lstStyle>
          <a:p>
            <a:r>
              <a:t>Credentials  </a:t>
            </a:r>
          </a:p>
        </p:txBody>
      </p:sp>
      <p:sp>
        <p:nvSpPr>
          <p:cNvPr id="451" name="Work Based Learning"/>
          <p:cNvSpPr txBox="1"/>
          <p:nvPr/>
        </p:nvSpPr>
        <p:spPr>
          <a:xfrm>
            <a:off x="3084580" y="7016749"/>
            <a:ext cx="1405892" cy="1206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400" b="1">
                <a:latin typeface="+mj-lt"/>
                <a:ea typeface="+mj-ea"/>
                <a:cs typeface="+mj-cs"/>
                <a:sym typeface="Helvetica"/>
              </a:defRPr>
            </a:lvl1pPr>
          </a:lstStyle>
          <a:p>
            <a:r>
              <a:t>Work Based Learning </a:t>
            </a:r>
          </a:p>
        </p:txBody>
      </p:sp>
      <p:sp>
        <p:nvSpPr>
          <p:cNvPr id="452" name="Learning Outcomes"/>
          <p:cNvSpPr txBox="1"/>
          <p:nvPr/>
        </p:nvSpPr>
        <p:spPr>
          <a:xfrm>
            <a:off x="6389889" y="7416799"/>
            <a:ext cx="1851583" cy="838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400" b="1">
                <a:latin typeface="+mj-lt"/>
                <a:ea typeface="+mj-ea"/>
                <a:cs typeface="+mj-cs"/>
                <a:sym typeface="Helvetica"/>
              </a:defRPr>
            </a:lvl1pPr>
          </a:lstStyle>
          <a:p>
            <a:r>
              <a:t>Learning Outcomes </a:t>
            </a:r>
          </a:p>
        </p:txBody>
      </p:sp>
      <p:sp>
        <p:nvSpPr>
          <p:cNvPr id="453" name="Skills"/>
          <p:cNvSpPr txBox="1"/>
          <p:nvPr/>
        </p:nvSpPr>
        <p:spPr>
          <a:xfrm>
            <a:off x="1280317" y="6692899"/>
            <a:ext cx="995364"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400" b="1">
                <a:latin typeface="+mj-lt"/>
                <a:ea typeface="+mj-ea"/>
                <a:cs typeface="+mj-cs"/>
                <a:sym typeface="Helvetica"/>
              </a:defRPr>
            </a:lvl1pPr>
          </a:lstStyle>
          <a:p>
            <a:r>
              <a:t>Skills </a:t>
            </a:r>
          </a:p>
        </p:txBody>
      </p:sp>
      <p:sp>
        <p:nvSpPr>
          <p:cNvPr id="454" name="GAP - Shortage of Qualified Workers"/>
          <p:cNvSpPr txBox="1"/>
          <p:nvPr/>
        </p:nvSpPr>
        <p:spPr>
          <a:xfrm>
            <a:off x="2553840" y="4435474"/>
            <a:ext cx="8201919" cy="647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1">
                <a:latin typeface="+mj-lt"/>
                <a:ea typeface="+mj-ea"/>
                <a:cs typeface="+mj-cs"/>
                <a:sym typeface="Helvetica"/>
              </a:defRPr>
            </a:lvl1pPr>
          </a:lstStyle>
          <a:p>
            <a:r>
              <a:t>GAP - Shortage of Qualified Workers </a:t>
            </a:r>
          </a:p>
        </p:txBody>
      </p:sp>
      <p:sp>
        <p:nvSpPr>
          <p:cNvPr id="455" name="NEED &amp; GROWTH - Quantity of Workers"/>
          <p:cNvSpPr txBox="1"/>
          <p:nvPr/>
        </p:nvSpPr>
        <p:spPr>
          <a:xfrm>
            <a:off x="2181919" y="5429249"/>
            <a:ext cx="8945762" cy="647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1">
                <a:latin typeface="+mj-lt"/>
                <a:ea typeface="+mj-ea"/>
                <a:cs typeface="+mj-cs"/>
                <a:sym typeface="Helvetica"/>
              </a:defRPr>
            </a:lvl1pPr>
          </a:lstStyle>
          <a:p>
            <a:r>
              <a:t>NEED &amp; GROWTH - Quantity of Workers </a:t>
            </a:r>
          </a:p>
        </p:txBody>
      </p:sp>
      <p:grpSp>
        <p:nvGrpSpPr>
          <p:cNvPr id="458" name="Career Advising"/>
          <p:cNvGrpSpPr/>
          <p:nvPr/>
        </p:nvGrpSpPr>
        <p:grpSpPr>
          <a:xfrm>
            <a:off x="2798215" y="2819400"/>
            <a:ext cx="1978624" cy="1270000"/>
            <a:chOff x="0" y="0"/>
            <a:chExt cx="1978622" cy="1270000"/>
          </a:xfrm>
        </p:grpSpPr>
        <p:sp>
          <p:nvSpPr>
            <p:cNvPr id="456" name="Rectangle"/>
            <p:cNvSpPr/>
            <p:nvPr/>
          </p:nvSpPr>
          <p:spPr>
            <a:xfrm>
              <a:off x="-1" y="0"/>
              <a:ext cx="1978624" cy="1270000"/>
            </a:xfrm>
            <a:prstGeom prst="rect">
              <a:avLst/>
            </a:prstGeom>
            <a:blipFill rotWithShape="1">
              <a:blip r:embed="rId4"/>
              <a:srcRect/>
              <a:tile tx="0" ty="0" sx="100000" sy="100000" flip="none" algn="tl"/>
            </a:blipFill>
            <a:ln w="12700" cap="flat">
              <a:noFill/>
              <a:miter lim="400000"/>
            </a:ln>
            <a:effectLst>
              <a:outerShdw blurRad="50800" dist="12700" rotWithShape="0">
                <a:srgbClr val="000000">
                  <a:alpha val="50000"/>
                </a:srgbClr>
              </a:outerShdw>
            </a:effectLst>
          </p:spPr>
          <p:txBody>
            <a:bodyPr wrap="square" lIns="50800" tIns="50800" rIns="50800" bIns="50800" numCol="1" anchor="ctr">
              <a:noAutofit/>
            </a:bodyPr>
            <a:lstStyle/>
            <a:p>
              <a:pPr>
                <a:lnSpc>
                  <a:spcPct val="120000"/>
                </a:lnSpc>
                <a:defRPr sz="2400">
                  <a:solidFill>
                    <a:srgbClr val="FFFFFF"/>
                  </a:solidFill>
                </a:defRPr>
              </a:pPr>
              <a:endParaRPr/>
            </a:p>
          </p:txBody>
        </p:sp>
        <p:sp>
          <p:nvSpPr>
            <p:cNvPr id="457" name="Career Advising"/>
            <p:cNvSpPr txBox="1"/>
            <p:nvPr/>
          </p:nvSpPr>
          <p:spPr>
            <a:xfrm>
              <a:off x="-1" y="179070"/>
              <a:ext cx="1978624" cy="9118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nSpc>
                  <a:spcPct val="120000"/>
                </a:lnSpc>
                <a:defRPr sz="2400">
                  <a:solidFill>
                    <a:srgbClr val="FFFFFF"/>
                  </a:solidFill>
                </a:defRPr>
              </a:lvl1pPr>
            </a:lstStyle>
            <a:p>
              <a:r>
                <a:t>Career Advising</a:t>
              </a:r>
            </a:p>
          </p:txBody>
        </p:sp>
      </p:grpSp>
      <p:grpSp>
        <p:nvGrpSpPr>
          <p:cNvPr id="461" name="Education  &amp;…"/>
          <p:cNvGrpSpPr/>
          <p:nvPr/>
        </p:nvGrpSpPr>
        <p:grpSpPr>
          <a:xfrm>
            <a:off x="4942035" y="2819400"/>
            <a:ext cx="3425529" cy="1270000"/>
            <a:chOff x="0" y="0"/>
            <a:chExt cx="3425528" cy="1270000"/>
          </a:xfrm>
        </p:grpSpPr>
        <p:sp>
          <p:nvSpPr>
            <p:cNvPr id="459" name="Rectangle"/>
            <p:cNvSpPr/>
            <p:nvPr/>
          </p:nvSpPr>
          <p:spPr>
            <a:xfrm>
              <a:off x="-1" y="0"/>
              <a:ext cx="3425530" cy="1270000"/>
            </a:xfrm>
            <a:prstGeom prst="rect">
              <a:avLst/>
            </a:prstGeom>
            <a:blipFill rotWithShape="1">
              <a:blip r:embed="rId5"/>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nSpc>
                  <a:spcPct val="120000"/>
                </a:lnSpc>
                <a:defRPr sz="2400">
                  <a:solidFill>
                    <a:srgbClr val="FFFFFF"/>
                  </a:solidFill>
                </a:defRPr>
              </a:pPr>
              <a:endParaRPr/>
            </a:p>
          </p:txBody>
        </p:sp>
        <p:sp>
          <p:nvSpPr>
            <p:cNvPr id="460" name="Education  &amp;…"/>
            <p:cNvSpPr txBox="1"/>
            <p:nvPr/>
          </p:nvSpPr>
          <p:spPr>
            <a:xfrm>
              <a:off x="-1" y="179070"/>
              <a:ext cx="3425530" cy="9118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lnSpc>
                  <a:spcPct val="120000"/>
                </a:lnSpc>
                <a:defRPr sz="2400">
                  <a:solidFill>
                    <a:srgbClr val="FFFFFF"/>
                  </a:solidFill>
                </a:defRPr>
              </a:pPr>
              <a:r>
                <a:t>Education  &amp;</a:t>
              </a:r>
            </a:p>
            <a:p>
              <a:pPr>
                <a:lnSpc>
                  <a:spcPct val="120000"/>
                </a:lnSpc>
                <a:defRPr sz="2400">
                  <a:solidFill>
                    <a:srgbClr val="FFFFFF"/>
                  </a:solidFill>
                </a:defRPr>
              </a:pPr>
              <a:r>
                <a:t>Skill Training </a:t>
              </a:r>
            </a:p>
          </p:txBody>
        </p:sp>
      </p:grpSp>
      <p:grpSp>
        <p:nvGrpSpPr>
          <p:cNvPr id="464" name="Work"/>
          <p:cNvGrpSpPr/>
          <p:nvPr/>
        </p:nvGrpSpPr>
        <p:grpSpPr>
          <a:xfrm>
            <a:off x="8532762" y="2819400"/>
            <a:ext cx="1702447" cy="1270000"/>
            <a:chOff x="0" y="0"/>
            <a:chExt cx="1702446" cy="1270000"/>
          </a:xfrm>
        </p:grpSpPr>
        <p:sp>
          <p:nvSpPr>
            <p:cNvPr id="462" name="Rectangle"/>
            <p:cNvSpPr/>
            <p:nvPr/>
          </p:nvSpPr>
          <p:spPr>
            <a:xfrm>
              <a:off x="-1" y="0"/>
              <a:ext cx="1702448" cy="1270000"/>
            </a:xfrm>
            <a:prstGeom prst="rect">
              <a:avLst/>
            </a:prstGeom>
            <a:blipFill rotWithShape="1">
              <a:blip r:embed="rId6"/>
              <a:srcRect/>
              <a:tile tx="0" ty="0" sx="100000" sy="100000" flip="none" algn="tl"/>
            </a:blipFill>
            <a:ln w="12700" cap="flat">
              <a:noFill/>
              <a:miter lim="400000"/>
            </a:ln>
            <a:effectLst>
              <a:outerShdw blurRad="25400" dist="25400" dir="2388334" rotWithShape="0">
                <a:srgbClr val="000000">
                  <a:alpha val="79310"/>
                </a:srgbClr>
              </a:outerShdw>
            </a:effectLst>
          </p:spPr>
          <p:txBody>
            <a:bodyPr wrap="square" lIns="50800" tIns="50800" rIns="50800" bIns="50800" numCol="1" anchor="ctr">
              <a:noAutofit/>
            </a:bodyPr>
            <a:lstStyle/>
            <a:p>
              <a:pPr>
                <a:lnSpc>
                  <a:spcPct val="120000"/>
                </a:lnSpc>
                <a:defRPr sz="2400">
                  <a:solidFill>
                    <a:srgbClr val="FFFFFF"/>
                  </a:solidFill>
                </a:defRPr>
              </a:pPr>
              <a:endParaRPr/>
            </a:p>
          </p:txBody>
        </p:sp>
        <p:sp>
          <p:nvSpPr>
            <p:cNvPr id="463" name="Work"/>
            <p:cNvSpPr txBox="1"/>
            <p:nvPr/>
          </p:nvSpPr>
          <p:spPr>
            <a:xfrm>
              <a:off x="-1" y="400049"/>
              <a:ext cx="1702448" cy="469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nSpc>
                  <a:spcPct val="120000"/>
                </a:lnSpc>
                <a:defRPr sz="2400">
                  <a:solidFill>
                    <a:srgbClr val="FFFFFF"/>
                  </a:solidFill>
                </a:defRPr>
              </a:lvl1pPr>
            </a:lstStyle>
            <a:p>
              <a:r>
                <a:t>Work</a:t>
              </a:r>
            </a:p>
          </p:txBody>
        </p:sp>
      </p:grpSp>
      <p:sp>
        <p:nvSpPr>
          <p:cNvPr id="465" name="Connection Line"/>
          <p:cNvSpPr/>
          <p:nvPr/>
        </p:nvSpPr>
        <p:spPr>
          <a:xfrm>
            <a:off x="7498191" y="312569"/>
            <a:ext cx="4740575" cy="21371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8545" y="580"/>
                  <a:pt x="15745" y="7780"/>
                  <a:pt x="21600" y="21600"/>
                </a:cubicBezTo>
              </a:path>
            </a:pathLst>
          </a:custGeom>
          <a:ln w="25400">
            <a:solidFill>
              <a:srgbClr val="000000"/>
            </a:solidFill>
            <a:miter lim="400000"/>
          </a:ln>
        </p:spPr>
        <p:txBody>
          <a:bodyPr lIns="50800" tIns="50800" rIns="50800" bIns="50800"/>
          <a:lstStyle/>
          <a:p>
            <a:pPr>
              <a:defRPr b="1">
                <a:latin typeface="+mj-lt"/>
                <a:ea typeface="+mj-ea"/>
                <a:cs typeface="+mj-cs"/>
                <a:sym typeface="Helvetica"/>
              </a:defRPr>
            </a:pPr>
            <a:endParaRPr/>
          </a:p>
        </p:txBody>
      </p:sp>
      <p:sp>
        <p:nvSpPr>
          <p:cNvPr id="466" name="Slide Number"/>
          <p:cNvSpPr txBox="1">
            <a:spLocks noGrp="1"/>
          </p:cNvSpPr>
          <p:nvPr>
            <p:ph type="sldNum" sz="quarter" idx="4294967295"/>
          </p:nvPr>
        </p:nvSpPr>
        <p:spPr>
          <a:xfrm>
            <a:off x="6311798" y="9251950"/>
            <a:ext cx="368504"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29</a:t>
            </a:fld>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Career Pathway"/>
          <p:cNvSpPr txBox="1">
            <a:spLocks noGrp="1"/>
          </p:cNvSpPr>
          <p:nvPr>
            <p:ph type="title"/>
          </p:nvPr>
        </p:nvSpPr>
        <p:spPr>
          <a:prstGeom prst="rect">
            <a:avLst/>
          </a:prstGeom>
        </p:spPr>
        <p:txBody>
          <a:bodyPr/>
          <a:lstStyle/>
          <a:p>
            <a:r>
              <a:t>Career Pathway </a:t>
            </a:r>
          </a:p>
        </p:txBody>
      </p:sp>
      <p:sp>
        <p:nvSpPr>
          <p:cNvPr id="152" name="What does…"/>
          <p:cNvSpPr txBox="1">
            <a:spLocks noGrp="1"/>
          </p:cNvSpPr>
          <p:nvPr>
            <p:ph type="body" idx="1"/>
          </p:nvPr>
        </p:nvSpPr>
        <p:spPr>
          <a:xfrm>
            <a:off x="565171" y="2609850"/>
            <a:ext cx="11099803" cy="6286500"/>
          </a:xfrm>
          <a:prstGeom prst="rect">
            <a:avLst/>
          </a:prstGeom>
        </p:spPr>
        <p:txBody>
          <a:bodyPr/>
          <a:lstStyle/>
          <a:p>
            <a:pPr marL="0" indent="0" algn="ctr">
              <a:buSzTx/>
              <a:buNone/>
              <a:defRPr sz="6000" i="1">
                <a:latin typeface="+mj-lt"/>
                <a:ea typeface="+mj-ea"/>
                <a:cs typeface="+mj-cs"/>
                <a:sym typeface="Helvetica"/>
              </a:defRPr>
            </a:pPr>
            <a:r>
              <a:t>What does </a:t>
            </a:r>
          </a:p>
          <a:p>
            <a:pPr marL="0" indent="0" algn="ctr">
              <a:buSzTx/>
              <a:buNone/>
              <a:defRPr sz="6000" b="1" i="1">
                <a:latin typeface="+mj-lt"/>
                <a:ea typeface="+mj-ea"/>
                <a:cs typeface="+mj-cs"/>
                <a:sym typeface="Helvetica"/>
              </a:defRPr>
            </a:pPr>
            <a:r>
              <a:t>“Career Pathway” </a:t>
            </a:r>
          </a:p>
          <a:p>
            <a:pPr marL="0" indent="0" algn="ctr">
              <a:buSzTx/>
              <a:buNone/>
              <a:defRPr sz="6000" i="1">
                <a:latin typeface="+mj-lt"/>
                <a:ea typeface="+mj-ea"/>
                <a:cs typeface="+mj-cs"/>
                <a:sym typeface="Helvetica"/>
              </a:defRPr>
            </a:pPr>
            <a:r>
              <a:t>Mean to You? </a:t>
            </a:r>
          </a:p>
        </p:txBody>
      </p:sp>
      <p:sp>
        <p:nvSpPr>
          <p:cNvPr id="153" name="Slide Number"/>
          <p:cNvSpPr txBox="1">
            <a:spLocks noGrp="1"/>
          </p:cNvSpPr>
          <p:nvPr>
            <p:ph type="sldNum" sz="quarter" idx="4294967295"/>
          </p:nvPr>
        </p:nvSpPr>
        <p:spPr>
          <a:xfrm>
            <a:off x="6375348" y="9251950"/>
            <a:ext cx="241403"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a:t>
            </a:fld>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2" name="Collaboration"/>
          <p:cNvGrpSpPr/>
          <p:nvPr/>
        </p:nvGrpSpPr>
        <p:grpSpPr>
          <a:xfrm>
            <a:off x="1645807" y="1853702"/>
            <a:ext cx="9550401" cy="1379838"/>
            <a:chOff x="0" y="0"/>
            <a:chExt cx="9550400" cy="1379836"/>
          </a:xfrm>
        </p:grpSpPr>
        <p:sp>
          <p:nvSpPr>
            <p:cNvPr id="470" name="Rectangle"/>
            <p:cNvSpPr/>
            <p:nvPr/>
          </p:nvSpPr>
          <p:spPr>
            <a:xfrm>
              <a:off x="0" y="0"/>
              <a:ext cx="9550401" cy="1379837"/>
            </a:xfrm>
            <a:prstGeom prst="rect">
              <a:avLst/>
            </a:prstGeom>
            <a:blipFill rotWithShape="1">
              <a:blip r:embed="rId3"/>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nSpc>
                  <a:spcPct val="120000"/>
                </a:lnSpc>
                <a:defRPr sz="4400" b="1">
                  <a:solidFill>
                    <a:srgbClr val="FFFFFF"/>
                  </a:solidFill>
                  <a:latin typeface="+mj-lt"/>
                  <a:ea typeface="+mj-ea"/>
                  <a:cs typeface="+mj-cs"/>
                  <a:sym typeface="Helvetica"/>
                </a:defRPr>
              </a:pPr>
              <a:endParaRPr/>
            </a:p>
          </p:txBody>
        </p:sp>
        <p:sp>
          <p:nvSpPr>
            <p:cNvPr id="471" name="Collaboration"/>
            <p:cNvSpPr txBox="1"/>
            <p:nvPr/>
          </p:nvSpPr>
          <p:spPr>
            <a:xfrm>
              <a:off x="0" y="302568"/>
              <a:ext cx="9550401" cy="7747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nSpc>
                  <a:spcPct val="120000"/>
                </a:lnSpc>
                <a:defRPr sz="4400" b="1">
                  <a:solidFill>
                    <a:srgbClr val="FFFFFF"/>
                  </a:solidFill>
                  <a:latin typeface="+mj-lt"/>
                  <a:ea typeface="+mj-ea"/>
                  <a:cs typeface="+mj-cs"/>
                  <a:sym typeface="Helvetica"/>
                </a:defRPr>
              </a:lvl1pPr>
            </a:lstStyle>
            <a:p>
              <a:r>
                <a:t>Collaboration</a:t>
              </a:r>
            </a:p>
          </p:txBody>
        </p:sp>
      </p:grpSp>
      <p:grpSp>
        <p:nvGrpSpPr>
          <p:cNvPr id="475" name="LEA"/>
          <p:cNvGrpSpPr/>
          <p:nvPr/>
        </p:nvGrpSpPr>
        <p:grpSpPr>
          <a:xfrm>
            <a:off x="1894737" y="3905250"/>
            <a:ext cx="1124200" cy="647700"/>
            <a:chOff x="0" y="0"/>
            <a:chExt cx="1124199" cy="647700"/>
          </a:xfrm>
        </p:grpSpPr>
        <p:sp>
          <p:nvSpPr>
            <p:cNvPr id="473" name="Rectangle"/>
            <p:cNvSpPr/>
            <p:nvPr/>
          </p:nvSpPr>
          <p:spPr>
            <a:xfrm>
              <a:off x="-1" y="0"/>
              <a:ext cx="1124201" cy="647700"/>
            </a:xfrm>
            <a:prstGeom prst="rect">
              <a:avLst/>
            </a:prstGeom>
            <a:blipFill rotWithShape="1">
              <a:blip r:embed="rId3"/>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nSpc>
                  <a:spcPct val="120000"/>
                </a:lnSpc>
                <a:defRPr sz="2400">
                  <a:solidFill>
                    <a:srgbClr val="FFFFFF"/>
                  </a:solidFill>
                </a:defRPr>
              </a:pPr>
              <a:endParaRPr/>
            </a:p>
          </p:txBody>
        </p:sp>
        <p:sp>
          <p:nvSpPr>
            <p:cNvPr id="474" name="LEA"/>
            <p:cNvSpPr txBox="1"/>
            <p:nvPr/>
          </p:nvSpPr>
          <p:spPr>
            <a:xfrm>
              <a:off x="-1" y="88899"/>
              <a:ext cx="1124201" cy="469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nSpc>
                  <a:spcPct val="120000"/>
                </a:lnSpc>
                <a:defRPr sz="2400">
                  <a:solidFill>
                    <a:srgbClr val="FFFFFF"/>
                  </a:solidFill>
                </a:defRPr>
              </a:lvl1pPr>
            </a:lstStyle>
            <a:p>
              <a:r>
                <a:t>LEA</a:t>
              </a:r>
            </a:p>
          </p:txBody>
        </p:sp>
      </p:grpSp>
      <p:grpSp>
        <p:nvGrpSpPr>
          <p:cNvPr id="478" name="CC"/>
          <p:cNvGrpSpPr/>
          <p:nvPr/>
        </p:nvGrpSpPr>
        <p:grpSpPr>
          <a:xfrm>
            <a:off x="3216126" y="3905250"/>
            <a:ext cx="1124200" cy="647700"/>
            <a:chOff x="0" y="0"/>
            <a:chExt cx="1124199" cy="647700"/>
          </a:xfrm>
        </p:grpSpPr>
        <p:sp>
          <p:nvSpPr>
            <p:cNvPr id="476" name="Rectangle"/>
            <p:cNvSpPr/>
            <p:nvPr/>
          </p:nvSpPr>
          <p:spPr>
            <a:xfrm>
              <a:off x="-1" y="0"/>
              <a:ext cx="1124201" cy="647700"/>
            </a:xfrm>
            <a:prstGeom prst="rect">
              <a:avLst/>
            </a:prstGeom>
            <a:blipFill rotWithShape="1">
              <a:blip r:embed="rId3"/>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nSpc>
                  <a:spcPct val="120000"/>
                </a:lnSpc>
                <a:defRPr sz="2400">
                  <a:solidFill>
                    <a:srgbClr val="FFFFFF"/>
                  </a:solidFill>
                </a:defRPr>
              </a:pPr>
              <a:endParaRPr/>
            </a:p>
          </p:txBody>
        </p:sp>
        <p:sp>
          <p:nvSpPr>
            <p:cNvPr id="477" name="CC"/>
            <p:cNvSpPr txBox="1"/>
            <p:nvPr/>
          </p:nvSpPr>
          <p:spPr>
            <a:xfrm>
              <a:off x="-1" y="88899"/>
              <a:ext cx="1124201" cy="469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nSpc>
                  <a:spcPct val="120000"/>
                </a:lnSpc>
                <a:defRPr sz="2400">
                  <a:solidFill>
                    <a:srgbClr val="FFFFFF"/>
                  </a:solidFill>
                </a:defRPr>
              </a:lvl1pPr>
            </a:lstStyle>
            <a:p>
              <a:r>
                <a:t>CC</a:t>
              </a:r>
            </a:p>
          </p:txBody>
        </p:sp>
      </p:grpSp>
      <p:grpSp>
        <p:nvGrpSpPr>
          <p:cNvPr id="481" name="WDB"/>
          <p:cNvGrpSpPr/>
          <p:nvPr/>
        </p:nvGrpSpPr>
        <p:grpSpPr>
          <a:xfrm>
            <a:off x="4537516" y="3905250"/>
            <a:ext cx="1124200" cy="647700"/>
            <a:chOff x="0" y="0"/>
            <a:chExt cx="1124199" cy="647700"/>
          </a:xfrm>
        </p:grpSpPr>
        <p:sp>
          <p:nvSpPr>
            <p:cNvPr id="479" name="Rectangle"/>
            <p:cNvSpPr/>
            <p:nvPr/>
          </p:nvSpPr>
          <p:spPr>
            <a:xfrm>
              <a:off x="-1" y="0"/>
              <a:ext cx="1124201" cy="647700"/>
            </a:xfrm>
            <a:prstGeom prst="rect">
              <a:avLst/>
            </a:prstGeom>
            <a:blipFill rotWithShape="1">
              <a:blip r:embed="rId3"/>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nSpc>
                  <a:spcPct val="120000"/>
                </a:lnSpc>
                <a:defRPr sz="2400">
                  <a:solidFill>
                    <a:srgbClr val="FFFFFF"/>
                  </a:solidFill>
                </a:defRPr>
              </a:pPr>
              <a:endParaRPr/>
            </a:p>
          </p:txBody>
        </p:sp>
        <p:sp>
          <p:nvSpPr>
            <p:cNvPr id="480" name="WDB"/>
            <p:cNvSpPr txBox="1"/>
            <p:nvPr/>
          </p:nvSpPr>
          <p:spPr>
            <a:xfrm>
              <a:off x="-1" y="88899"/>
              <a:ext cx="1124201" cy="469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nSpc>
                  <a:spcPct val="120000"/>
                </a:lnSpc>
                <a:defRPr sz="2400">
                  <a:solidFill>
                    <a:srgbClr val="FFFFFF"/>
                  </a:solidFill>
                </a:defRPr>
              </a:lvl1pPr>
            </a:lstStyle>
            <a:p>
              <a:r>
                <a:t>WDB</a:t>
              </a:r>
            </a:p>
          </p:txBody>
        </p:sp>
      </p:grpSp>
      <p:grpSp>
        <p:nvGrpSpPr>
          <p:cNvPr id="484" name="Univ"/>
          <p:cNvGrpSpPr/>
          <p:nvPr/>
        </p:nvGrpSpPr>
        <p:grpSpPr>
          <a:xfrm>
            <a:off x="5858907" y="3905250"/>
            <a:ext cx="1124200" cy="647700"/>
            <a:chOff x="0" y="0"/>
            <a:chExt cx="1124199" cy="647700"/>
          </a:xfrm>
        </p:grpSpPr>
        <p:sp>
          <p:nvSpPr>
            <p:cNvPr id="482" name="Rectangle"/>
            <p:cNvSpPr/>
            <p:nvPr/>
          </p:nvSpPr>
          <p:spPr>
            <a:xfrm>
              <a:off x="-1" y="0"/>
              <a:ext cx="1124201" cy="647700"/>
            </a:xfrm>
            <a:prstGeom prst="rect">
              <a:avLst/>
            </a:prstGeom>
            <a:blipFill rotWithShape="1">
              <a:blip r:embed="rId3"/>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nSpc>
                  <a:spcPct val="120000"/>
                </a:lnSpc>
                <a:defRPr sz="2400">
                  <a:solidFill>
                    <a:srgbClr val="FFFFFF"/>
                  </a:solidFill>
                </a:defRPr>
              </a:pPr>
              <a:endParaRPr/>
            </a:p>
          </p:txBody>
        </p:sp>
        <p:sp>
          <p:nvSpPr>
            <p:cNvPr id="483" name="Univ"/>
            <p:cNvSpPr txBox="1"/>
            <p:nvPr/>
          </p:nvSpPr>
          <p:spPr>
            <a:xfrm>
              <a:off x="-1" y="88899"/>
              <a:ext cx="1124201" cy="469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nSpc>
                  <a:spcPct val="120000"/>
                </a:lnSpc>
                <a:defRPr sz="2400">
                  <a:solidFill>
                    <a:srgbClr val="FFFFFF"/>
                  </a:solidFill>
                </a:defRPr>
              </a:lvl1pPr>
            </a:lstStyle>
            <a:p>
              <a:r>
                <a:t>Univ</a:t>
              </a:r>
            </a:p>
          </p:txBody>
        </p:sp>
      </p:grpSp>
      <p:grpSp>
        <p:nvGrpSpPr>
          <p:cNvPr id="487" name="Community"/>
          <p:cNvGrpSpPr/>
          <p:nvPr/>
        </p:nvGrpSpPr>
        <p:grpSpPr>
          <a:xfrm>
            <a:off x="7220835" y="3905250"/>
            <a:ext cx="1778101" cy="647700"/>
            <a:chOff x="0" y="0"/>
            <a:chExt cx="1778099" cy="647700"/>
          </a:xfrm>
        </p:grpSpPr>
        <p:sp>
          <p:nvSpPr>
            <p:cNvPr id="485" name="Rectangle"/>
            <p:cNvSpPr/>
            <p:nvPr/>
          </p:nvSpPr>
          <p:spPr>
            <a:xfrm>
              <a:off x="0" y="0"/>
              <a:ext cx="1778100" cy="647700"/>
            </a:xfrm>
            <a:prstGeom prst="rect">
              <a:avLst/>
            </a:prstGeom>
            <a:blipFill rotWithShape="1">
              <a:blip r:embed="rId3"/>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nSpc>
                  <a:spcPct val="120000"/>
                </a:lnSpc>
                <a:defRPr sz="2400">
                  <a:solidFill>
                    <a:srgbClr val="FFFFFF"/>
                  </a:solidFill>
                </a:defRPr>
              </a:pPr>
              <a:endParaRPr/>
            </a:p>
          </p:txBody>
        </p:sp>
        <p:sp>
          <p:nvSpPr>
            <p:cNvPr id="486" name="Community"/>
            <p:cNvSpPr txBox="1"/>
            <p:nvPr/>
          </p:nvSpPr>
          <p:spPr>
            <a:xfrm>
              <a:off x="0" y="88899"/>
              <a:ext cx="1778100" cy="469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nSpc>
                  <a:spcPct val="120000"/>
                </a:lnSpc>
                <a:defRPr sz="2400">
                  <a:solidFill>
                    <a:srgbClr val="FFFFFF"/>
                  </a:solidFill>
                </a:defRPr>
              </a:lvl1pPr>
            </a:lstStyle>
            <a:p>
              <a:r>
                <a:t>Community </a:t>
              </a:r>
            </a:p>
          </p:txBody>
        </p:sp>
      </p:grpSp>
      <p:grpSp>
        <p:nvGrpSpPr>
          <p:cNvPr id="490" name="Industry"/>
          <p:cNvGrpSpPr/>
          <p:nvPr/>
        </p:nvGrpSpPr>
        <p:grpSpPr>
          <a:xfrm>
            <a:off x="9277201" y="3905250"/>
            <a:ext cx="1778101" cy="647700"/>
            <a:chOff x="0" y="0"/>
            <a:chExt cx="1778099" cy="647700"/>
          </a:xfrm>
        </p:grpSpPr>
        <p:sp>
          <p:nvSpPr>
            <p:cNvPr id="488" name="Rectangle"/>
            <p:cNvSpPr/>
            <p:nvPr/>
          </p:nvSpPr>
          <p:spPr>
            <a:xfrm>
              <a:off x="0" y="0"/>
              <a:ext cx="1778100" cy="647700"/>
            </a:xfrm>
            <a:prstGeom prst="rect">
              <a:avLst/>
            </a:prstGeom>
            <a:blipFill rotWithShape="1">
              <a:blip r:embed="rId3"/>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nSpc>
                  <a:spcPct val="120000"/>
                </a:lnSpc>
                <a:defRPr sz="2400">
                  <a:solidFill>
                    <a:srgbClr val="FFFFFF"/>
                  </a:solidFill>
                </a:defRPr>
              </a:pPr>
              <a:endParaRPr/>
            </a:p>
          </p:txBody>
        </p:sp>
        <p:sp>
          <p:nvSpPr>
            <p:cNvPr id="489" name="Industry"/>
            <p:cNvSpPr txBox="1"/>
            <p:nvPr/>
          </p:nvSpPr>
          <p:spPr>
            <a:xfrm>
              <a:off x="0" y="88899"/>
              <a:ext cx="1778100" cy="469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nSpc>
                  <a:spcPct val="120000"/>
                </a:lnSpc>
                <a:defRPr sz="2400">
                  <a:solidFill>
                    <a:srgbClr val="FFFFFF"/>
                  </a:solidFill>
                </a:defRPr>
              </a:lvl1pPr>
            </a:lstStyle>
            <a:p>
              <a:r>
                <a:t>Industry </a:t>
              </a:r>
            </a:p>
          </p:txBody>
        </p:sp>
      </p:grpSp>
      <p:grpSp>
        <p:nvGrpSpPr>
          <p:cNvPr id="493" name="Commitment &amp; Support"/>
          <p:cNvGrpSpPr/>
          <p:nvPr/>
        </p:nvGrpSpPr>
        <p:grpSpPr>
          <a:xfrm>
            <a:off x="1100689" y="5461496"/>
            <a:ext cx="2953050" cy="1131988"/>
            <a:chOff x="0" y="0"/>
            <a:chExt cx="2953049" cy="1131987"/>
          </a:xfrm>
        </p:grpSpPr>
        <p:sp>
          <p:nvSpPr>
            <p:cNvPr id="491" name="Rectangle"/>
            <p:cNvSpPr/>
            <p:nvPr/>
          </p:nvSpPr>
          <p:spPr>
            <a:xfrm>
              <a:off x="-1" y="-1"/>
              <a:ext cx="2953051" cy="1131989"/>
            </a:xfrm>
            <a:prstGeom prst="rect">
              <a:avLst/>
            </a:prstGeom>
            <a:blipFill rotWithShape="1">
              <a:blip r:embed="rId3"/>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nSpc>
                  <a:spcPct val="120000"/>
                </a:lnSpc>
                <a:defRPr sz="1800" b="1">
                  <a:solidFill>
                    <a:srgbClr val="FFFFFF"/>
                  </a:solidFill>
                  <a:latin typeface="+mj-lt"/>
                  <a:ea typeface="+mj-ea"/>
                  <a:cs typeface="+mj-cs"/>
                  <a:sym typeface="Helvetica"/>
                </a:defRPr>
              </a:pPr>
              <a:endParaRPr/>
            </a:p>
          </p:txBody>
        </p:sp>
        <p:sp>
          <p:nvSpPr>
            <p:cNvPr id="492" name="Commitment &amp; Support"/>
            <p:cNvSpPr txBox="1"/>
            <p:nvPr/>
          </p:nvSpPr>
          <p:spPr>
            <a:xfrm>
              <a:off x="-1" y="375493"/>
              <a:ext cx="2953051" cy="381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nSpc>
                  <a:spcPct val="120000"/>
                </a:lnSpc>
                <a:defRPr sz="1800" b="1">
                  <a:solidFill>
                    <a:srgbClr val="FFFFFF"/>
                  </a:solidFill>
                  <a:latin typeface="+mj-lt"/>
                  <a:ea typeface="+mj-ea"/>
                  <a:cs typeface="+mj-cs"/>
                  <a:sym typeface="Helvetica"/>
                </a:defRPr>
              </a:lvl1pPr>
            </a:lstStyle>
            <a:p>
              <a:r>
                <a:t>Commitment &amp; Support </a:t>
              </a:r>
            </a:p>
          </p:txBody>
        </p:sp>
      </p:grpSp>
      <p:grpSp>
        <p:nvGrpSpPr>
          <p:cNvPr id="496" name="Buy into Model &amp; Process"/>
          <p:cNvGrpSpPr/>
          <p:nvPr/>
        </p:nvGrpSpPr>
        <p:grpSpPr>
          <a:xfrm>
            <a:off x="4238780" y="5461496"/>
            <a:ext cx="3498603" cy="1131988"/>
            <a:chOff x="0" y="0"/>
            <a:chExt cx="3498601" cy="1131987"/>
          </a:xfrm>
        </p:grpSpPr>
        <p:sp>
          <p:nvSpPr>
            <p:cNvPr id="494" name="Rectangle"/>
            <p:cNvSpPr/>
            <p:nvPr/>
          </p:nvSpPr>
          <p:spPr>
            <a:xfrm>
              <a:off x="0" y="-1"/>
              <a:ext cx="3498602" cy="1131989"/>
            </a:xfrm>
            <a:prstGeom prst="rect">
              <a:avLst/>
            </a:prstGeom>
            <a:blipFill rotWithShape="1">
              <a:blip r:embed="rId3"/>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nSpc>
                  <a:spcPct val="120000"/>
                </a:lnSpc>
                <a:defRPr sz="1800" b="1">
                  <a:solidFill>
                    <a:srgbClr val="FFFFFF"/>
                  </a:solidFill>
                  <a:latin typeface="+mj-lt"/>
                  <a:ea typeface="+mj-ea"/>
                  <a:cs typeface="+mj-cs"/>
                  <a:sym typeface="Helvetica"/>
                </a:defRPr>
              </a:pPr>
              <a:endParaRPr/>
            </a:p>
          </p:txBody>
        </p:sp>
        <p:sp>
          <p:nvSpPr>
            <p:cNvPr id="495" name="Buy into Model &amp; Process"/>
            <p:cNvSpPr txBox="1"/>
            <p:nvPr/>
          </p:nvSpPr>
          <p:spPr>
            <a:xfrm>
              <a:off x="0" y="375493"/>
              <a:ext cx="3498602" cy="381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nSpc>
                  <a:spcPct val="120000"/>
                </a:lnSpc>
                <a:defRPr sz="1800" b="1">
                  <a:solidFill>
                    <a:srgbClr val="FFFFFF"/>
                  </a:solidFill>
                  <a:latin typeface="+mj-lt"/>
                  <a:ea typeface="+mj-ea"/>
                  <a:cs typeface="+mj-cs"/>
                  <a:sym typeface="Helvetica"/>
                </a:defRPr>
              </a:lvl1pPr>
            </a:lstStyle>
            <a:p>
              <a:r>
                <a:t>Buy into Model &amp; Process</a:t>
              </a:r>
            </a:p>
          </p:txBody>
        </p:sp>
      </p:grpSp>
      <p:grpSp>
        <p:nvGrpSpPr>
          <p:cNvPr id="499" name="Deliver a Consistent Message"/>
          <p:cNvGrpSpPr/>
          <p:nvPr/>
        </p:nvGrpSpPr>
        <p:grpSpPr>
          <a:xfrm>
            <a:off x="7819535" y="5461496"/>
            <a:ext cx="3908972" cy="1148012"/>
            <a:chOff x="0" y="0"/>
            <a:chExt cx="3908971" cy="1148011"/>
          </a:xfrm>
        </p:grpSpPr>
        <p:sp>
          <p:nvSpPr>
            <p:cNvPr id="497" name="Rectangle"/>
            <p:cNvSpPr/>
            <p:nvPr/>
          </p:nvSpPr>
          <p:spPr>
            <a:xfrm>
              <a:off x="-1" y="-1"/>
              <a:ext cx="3908973" cy="1148013"/>
            </a:xfrm>
            <a:prstGeom prst="rect">
              <a:avLst/>
            </a:prstGeom>
            <a:blipFill rotWithShape="1">
              <a:blip r:embed="rId3"/>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nSpc>
                  <a:spcPct val="120000"/>
                </a:lnSpc>
                <a:defRPr sz="1800" b="1">
                  <a:solidFill>
                    <a:srgbClr val="FFFFFF"/>
                  </a:solidFill>
                  <a:latin typeface="+mj-lt"/>
                  <a:ea typeface="+mj-ea"/>
                  <a:cs typeface="+mj-cs"/>
                  <a:sym typeface="Helvetica"/>
                </a:defRPr>
              </a:pPr>
              <a:endParaRPr/>
            </a:p>
          </p:txBody>
        </p:sp>
        <p:sp>
          <p:nvSpPr>
            <p:cNvPr id="498" name="Deliver a Consistent Message"/>
            <p:cNvSpPr txBox="1"/>
            <p:nvPr/>
          </p:nvSpPr>
          <p:spPr>
            <a:xfrm>
              <a:off x="-1" y="383505"/>
              <a:ext cx="3908973" cy="381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nSpc>
                  <a:spcPct val="120000"/>
                </a:lnSpc>
                <a:defRPr sz="1800" b="1">
                  <a:solidFill>
                    <a:srgbClr val="FFFFFF"/>
                  </a:solidFill>
                  <a:latin typeface="+mj-lt"/>
                  <a:ea typeface="+mj-ea"/>
                  <a:cs typeface="+mj-cs"/>
                  <a:sym typeface="Helvetica"/>
                </a:defRPr>
              </a:lvl1pPr>
            </a:lstStyle>
            <a:p>
              <a:r>
                <a:t>Deliver a Consistent Message</a:t>
              </a:r>
            </a:p>
          </p:txBody>
        </p:sp>
      </p:grpSp>
      <p:sp>
        <p:nvSpPr>
          <p:cNvPr id="500" name="Slide Number"/>
          <p:cNvSpPr txBox="1">
            <a:spLocks noGrp="1"/>
          </p:cNvSpPr>
          <p:nvPr>
            <p:ph type="sldNum" sz="quarter" idx="4294967295"/>
          </p:nvPr>
        </p:nvSpPr>
        <p:spPr>
          <a:xfrm>
            <a:off x="6311798" y="9251950"/>
            <a:ext cx="368504"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30</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49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4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 grpId="0" animBg="1" advAuto="0"/>
      <p:bldP spid="496" grpId="0" animBg="1" advAuto="0"/>
      <p:bldP spid="499" grpId="0"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 name="Career Advising…"/>
          <p:cNvSpPr txBox="1">
            <a:spLocks noGrp="1"/>
          </p:cNvSpPr>
          <p:nvPr>
            <p:ph type="title"/>
          </p:nvPr>
        </p:nvSpPr>
        <p:spPr>
          <a:prstGeom prst="rect">
            <a:avLst/>
          </a:prstGeom>
          <a:blipFill>
            <a:blip r:embed="rId3"/>
          </a:blipFill>
          <a:effectLst>
            <a:outerShdw blurRad="50800" dist="12700" rotWithShape="0">
              <a:srgbClr val="000000">
                <a:alpha val="50000"/>
              </a:srgbClr>
            </a:outerShdw>
          </a:effectLst>
        </p:spPr>
        <p:txBody>
          <a:bodyPr/>
          <a:lstStyle/>
          <a:p>
            <a:pPr>
              <a:lnSpc>
                <a:spcPct val="120000"/>
              </a:lnSpc>
              <a:defRPr sz="4800" b="1">
                <a:solidFill>
                  <a:srgbClr val="FFFFFF"/>
                </a:solidFill>
                <a:latin typeface="+mj-lt"/>
                <a:ea typeface="+mj-ea"/>
                <a:cs typeface="+mj-cs"/>
                <a:sym typeface="Helvetica"/>
              </a:defRPr>
            </a:pPr>
            <a:r>
              <a:t>Career Advising </a:t>
            </a:r>
          </a:p>
          <a:p>
            <a:pPr>
              <a:lnSpc>
                <a:spcPct val="120000"/>
              </a:lnSpc>
              <a:defRPr sz="4500">
                <a:solidFill>
                  <a:srgbClr val="FFFFFF"/>
                </a:solidFill>
              </a:defRPr>
            </a:pPr>
            <a:r>
              <a:t>Selecting Pathway, Education, &amp; WBL </a:t>
            </a:r>
          </a:p>
        </p:txBody>
      </p:sp>
      <p:sp>
        <p:nvSpPr>
          <p:cNvPr id="505" name="Professional Development…"/>
          <p:cNvSpPr txBox="1">
            <a:spLocks noGrp="1"/>
          </p:cNvSpPr>
          <p:nvPr>
            <p:ph type="body" sz="quarter" idx="1"/>
          </p:nvPr>
        </p:nvSpPr>
        <p:spPr>
          <a:xfrm>
            <a:off x="4582914" y="3116064"/>
            <a:ext cx="3334197" cy="4103887"/>
          </a:xfrm>
          <a:prstGeom prst="rect">
            <a:avLst/>
          </a:prstGeom>
          <a:ln w="38100">
            <a:solidFill>
              <a:srgbClr val="009051"/>
            </a:solidFill>
          </a:ln>
        </p:spPr>
        <p:txBody>
          <a:bodyPr/>
          <a:lstStyle/>
          <a:p>
            <a:pPr marL="0" indent="0" algn="ctr" defTabSz="467359">
              <a:spcBef>
                <a:spcPts val="2500"/>
              </a:spcBef>
              <a:buSzTx/>
              <a:buNone/>
              <a:defRPr sz="2200" u="sng"/>
            </a:pPr>
            <a:r>
              <a:t>Professional Development </a:t>
            </a:r>
          </a:p>
          <a:p>
            <a:pPr marL="274319" indent="-274319" defTabSz="467359">
              <a:spcBef>
                <a:spcPts val="2500"/>
              </a:spcBef>
              <a:defRPr sz="2200"/>
            </a:pPr>
            <a:r>
              <a:t>Joint staff  </a:t>
            </a:r>
          </a:p>
          <a:p>
            <a:pPr marL="274319" indent="-274319" defTabSz="467359">
              <a:spcBef>
                <a:spcPts val="2500"/>
              </a:spcBef>
              <a:defRPr sz="2200"/>
            </a:pPr>
            <a:r>
              <a:t>Advising on Certified  Pathways </a:t>
            </a:r>
          </a:p>
          <a:p>
            <a:pPr marL="274319" indent="-274319" defTabSz="467359">
              <a:spcBef>
                <a:spcPts val="2500"/>
              </a:spcBef>
              <a:defRPr sz="2200"/>
            </a:pPr>
            <a:r>
              <a:t>Setting Career Goals </a:t>
            </a:r>
          </a:p>
          <a:p>
            <a:pPr marL="274319" indent="-274319" defTabSz="467359">
              <a:spcBef>
                <a:spcPts val="2500"/>
              </a:spcBef>
              <a:defRPr sz="2200"/>
            </a:pPr>
            <a:r>
              <a:t>WBL Explore, Experience, Engage </a:t>
            </a:r>
          </a:p>
        </p:txBody>
      </p:sp>
      <p:sp>
        <p:nvSpPr>
          <p:cNvPr id="506" name="Advising Team…"/>
          <p:cNvSpPr txBox="1"/>
          <p:nvPr/>
        </p:nvSpPr>
        <p:spPr>
          <a:xfrm>
            <a:off x="1083369" y="3097014"/>
            <a:ext cx="2727823" cy="4141987"/>
          </a:xfrm>
          <a:prstGeom prst="rect">
            <a:avLst/>
          </a:prstGeom>
          <a:ln w="38100">
            <a:solidFill>
              <a:srgbClr val="009051"/>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pPr defTabSz="420623">
              <a:spcBef>
                <a:spcPts val="2300"/>
              </a:spcBef>
              <a:defRPr sz="2000" u="sng"/>
            </a:pPr>
            <a:r>
              <a:rPr dirty="0"/>
              <a:t>Advising Team </a:t>
            </a:r>
          </a:p>
          <a:p>
            <a:pPr marL="246888" indent="-246888" algn="l" defTabSz="420623">
              <a:spcBef>
                <a:spcPts val="2300"/>
              </a:spcBef>
              <a:buSzPct val="75000"/>
              <a:buChar char="•"/>
              <a:defRPr sz="2000"/>
            </a:pPr>
            <a:r>
              <a:rPr dirty="0"/>
              <a:t>Middle School </a:t>
            </a:r>
          </a:p>
          <a:p>
            <a:pPr marL="246888" indent="-246888" algn="l" defTabSz="420623">
              <a:spcBef>
                <a:spcPts val="2300"/>
              </a:spcBef>
              <a:buSzPct val="75000"/>
              <a:buChar char="•"/>
              <a:defRPr sz="2000"/>
            </a:pPr>
            <a:r>
              <a:rPr dirty="0"/>
              <a:t>High School </a:t>
            </a:r>
          </a:p>
          <a:p>
            <a:pPr marL="246888" indent="-246888" algn="l" defTabSz="420623">
              <a:spcBef>
                <a:spcPts val="2300"/>
              </a:spcBef>
              <a:buSzPct val="75000"/>
              <a:buChar char="•"/>
              <a:defRPr sz="2000"/>
            </a:pPr>
            <a:r>
              <a:rPr dirty="0"/>
              <a:t>Community College </a:t>
            </a:r>
          </a:p>
          <a:p>
            <a:pPr marL="246888" indent="-246888" algn="l" defTabSz="420623">
              <a:spcBef>
                <a:spcPts val="2300"/>
              </a:spcBef>
              <a:buSzPct val="75000"/>
              <a:buChar char="•"/>
              <a:defRPr sz="2000"/>
            </a:pPr>
            <a:r>
              <a:rPr dirty="0"/>
              <a:t>University </a:t>
            </a:r>
          </a:p>
          <a:p>
            <a:pPr marL="246888" indent="-246888" algn="l" defTabSz="420623">
              <a:spcBef>
                <a:spcPts val="2300"/>
              </a:spcBef>
              <a:buSzPct val="75000"/>
              <a:buChar char="•"/>
              <a:defRPr sz="2000"/>
            </a:pPr>
            <a:r>
              <a:rPr dirty="0"/>
              <a:t>Career Center</a:t>
            </a:r>
          </a:p>
        </p:txBody>
      </p:sp>
      <p:sp>
        <p:nvSpPr>
          <p:cNvPr id="507" name="Advising Skills…"/>
          <p:cNvSpPr txBox="1"/>
          <p:nvPr/>
        </p:nvSpPr>
        <p:spPr>
          <a:xfrm>
            <a:off x="8688833" y="3097014"/>
            <a:ext cx="3334199" cy="5159029"/>
          </a:xfrm>
          <a:prstGeom prst="rect">
            <a:avLst/>
          </a:prstGeom>
          <a:ln w="38100">
            <a:solidFill>
              <a:srgbClr val="009051"/>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pPr defTabSz="426466">
              <a:spcBef>
                <a:spcPts val="2300"/>
              </a:spcBef>
              <a:defRPr sz="2000" u="sng"/>
            </a:pPr>
            <a:r>
              <a:t>Advising Skills</a:t>
            </a:r>
          </a:p>
          <a:p>
            <a:pPr marL="250316" indent="-250316" algn="l" defTabSz="426466">
              <a:spcBef>
                <a:spcPts val="2300"/>
              </a:spcBef>
              <a:buSzPct val="75000"/>
              <a:buChar char="•"/>
              <a:defRPr sz="2000"/>
            </a:pPr>
            <a:r>
              <a:t>CDF - Listening,, Sharing LMI, Sharing Options </a:t>
            </a:r>
          </a:p>
          <a:p>
            <a:pPr marL="250316" indent="-250316" algn="l" defTabSz="426466">
              <a:spcBef>
                <a:spcPts val="2300"/>
              </a:spcBef>
              <a:buSzPct val="75000"/>
              <a:buChar char="•"/>
              <a:defRPr sz="2000"/>
            </a:pPr>
            <a:r>
              <a:t>Individual Assessment of Interest, Abilities, Skills</a:t>
            </a:r>
          </a:p>
          <a:p>
            <a:pPr marL="250316" indent="-250316" algn="l" defTabSz="426466">
              <a:spcBef>
                <a:spcPts val="2300"/>
              </a:spcBef>
              <a:buSzPct val="75000"/>
              <a:buChar char="•"/>
              <a:defRPr sz="2000"/>
            </a:pPr>
            <a:r>
              <a:t>Sharing Labor Market Information: Projections; Pathway Requirements; Certifications; &amp;  Employment Options</a:t>
            </a:r>
          </a:p>
          <a:p>
            <a:pPr marL="250316" indent="-250316" algn="l" defTabSz="426466">
              <a:spcBef>
                <a:spcPts val="2300"/>
              </a:spcBef>
              <a:buSzPct val="75000"/>
              <a:buChar char="•"/>
              <a:defRPr sz="2000"/>
            </a:pPr>
            <a:r>
              <a:t>Career Planning &amp; Goal Setting </a:t>
            </a:r>
          </a:p>
        </p:txBody>
      </p:sp>
      <p:sp>
        <p:nvSpPr>
          <p:cNvPr id="508" name="Slide Number"/>
          <p:cNvSpPr txBox="1">
            <a:spLocks noGrp="1"/>
          </p:cNvSpPr>
          <p:nvPr>
            <p:ph type="sldNum" sz="quarter" idx="4294967295"/>
          </p:nvPr>
        </p:nvSpPr>
        <p:spPr>
          <a:xfrm>
            <a:off x="6311798" y="9251950"/>
            <a:ext cx="368504"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31</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p:tmAbs val="0"/>
                                  </p:iterate>
                                  <p:childTnLst>
                                    <p:set>
                                      <p:cBhvr>
                                        <p:cTn id="6" fill="hold"/>
                                        <p:tgtEl>
                                          <p:spTgt spid="506"/>
                                        </p:tgtEl>
                                        <p:attrNameLst>
                                          <p:attrName>style.visibility</p:attrName>
                                        </p:attrNameLst>
                                      </p:cBhvr>
                                      <p:to>
                                        <p:strVal val="visible"/>
                                      </p:to>
                                    </p:set>
                                    <p:anim calcmode="lin" valueType="num">
                                      <p:cBhvr>
                                        <p:cTn id="7" dur="1000" fill="hold"/>
                                        <p:tgtEl>
                                          <p:spTgt spid="506"/>
                                        </p:tgtEl>
                                        <p:attrNameLst>
                                          <p:attrName>ppt_x</p:attrName>
                                        </p:attrNameLst>
                                      </p:cBhvr>
                                      <p:tavLst>
                                        <p:tav tm="0">
                                          <p:val>
                                            <p:strVal val="#ppt_x"/>
                                          </p:val>
                                        </p:tav>
                                        <p:tav tm="100000">
                                          <p:val>
                                            <p:strVal val="#ppt_x"/>
                                          </p:val>
                                        </p:tav>
                                      </p:tavLst>
                                    </p:anim>
                                    <p:anim calcmode="lin" valueType="num">
                                      <p:cBhvr>
                                        <p:cTn id="8" dur="1000" fill="hold"/>
                                        <p:tgtEl>
                                          <p:spTgt spid="50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p:tmAbs val="0"/>
                                  </p:iterate>
                                  <p:childTnLst>
                                    <p:set>
                                      <p:cBhvr>
                                        <p:cTn id="12" fill="hold"/>
                                        <p:tgtEl>
                                          <p:spTgt spid="505"/>
                                        </p:tgtEl>
                                        <p:attrNameLst>
                                          <p:attrName>style.visibility</p:attrName>
                                        </p:attrNameLst>
                                      </p:cBhvr>
                                      <p:to>
                                        <p:strVal val="visible"/>
                                      </p:to>
                                    </p:set>
                                    <p:anim calcmode="lin" valueType="num">
                                      <p:cBhvr>
                                        <p:cTn id="13" dur="1000" fill="hold"/>
                                        <p:tgtEl>
                                          <p:spTgt spid="505"/>
                                        </p:tgtEl>
                                        <p:attrNameLst>
                                          <p:attrName>ppt_x</p:attrName>
                                        </p:attrNameLst>
                                      </p:cBhvr>
                                      <p:tavLst>
                                        <p:tav tm="0">
                                          <p:val>
                                            <p:strVal val="#ppt_x"/>
                                          </p:val>
                                        </p:tav>
                                        <p:tav tm="100000">
                                          <p:val>
                                            <p:strVal val="#ppt_x"/>
                                          </p:val>
                                        </p:tav>
                                      </p:tavLst>
                                    </p:anim>
                                    <p:anim calcmode="lin" valueType="num">
                                      <p:cBhvr>
                                        <p:cTn id="14" dur="1000" fill="hold"/>
                                        <p:tgtEl>
                                          <p:spTgt spid="505"/>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p:tmAbs val="0"/>
                                  </p:iterate>
                                  <p:childTnLst>
                                    <p:set>
                                      <p:cBhvr>
                                        <p:cTn id="18" fill="hold"/>
                                        <p:tgtEl>
                                          <p:spTgt spid="507"/>
                                        </p:tgtEl>
                                        <p:attrNameLst>
                                          <p:attrName>style.visibility</p:attrName>
                                        </p:attrNameLst>
                                      </p:cBhvr>
                                      <p:to>
                                        <p:strVal val="visible"/>
                                      </p:to>
                                    </p:set>
                                    <p:anim calcmode="lin" valueType="num">
                                      <p:cBhvr>
                                        <p:cTn id="19" dur="1000" fill="hold"/>
                                        <p:tgtEl>
                                          <p:spTgt spid="507"/>
                                        </p:tgtEl>
                                        <p:attrNameLst>
                                          <p:attrName>ppt_x</p:attrName>
                                        </p:attrNameLst>
                                      </p:cBhvr>
                                      <p:tavLst>
                                        <p:tav tm="0">
                                          <p:val>
                                            <p:strVal val="#ppt_x"/>
                                          </p:val>
                                        </p:tav>
                                        <p:tav tm="100000">
                                          <p:val>
                                            <p:strVal val="#ppt_x"/>
                                          </p:val>
                                        </p:tav>
                                      </p:tavLst>
                                    </p:anim>
                                    <p:anim calcmode="lin" valueType="num">
                                      <p:cBhvr>
                                        <p:cTn id="20" dur="1000" fill="hold"/>
                                        <p:tgtEl>
                                          <p:spTgt spid="50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5" grpId="0" animBg="1" advAuto="0"/>
      <p:bldP spid="506" grpId="0" animBg="1" advAuto="0"/>
      <p:bldP spid="507" grpId="0"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4" name="Career Awareness…"/>
          <p:cNvGrpSpPr/>
          <p:nvPr/>
        </p:nvGrpSpPr>
        <p:grpSpPr>
          <a:xfrm>
            <a:off x="2074316" y="1650355"/>
            <a:ext cx="3425529" cy="1219202"/>
            <a:chOff x="0" y="0"/>
            <a:chExt cx="3425528" cy="1219201"/>
          </a:xfrm>
        </p:grpSpPr>
        <p:sp>
          <p:nvSpPr>
            <p:cNvPr id="512" name="Rectangle"/>
            <p:cNvSpPr/>
            <p:nvPr/>
          </p:nvSpPr>
          <p:spPr>
            <a:xfrm>
              <a:off x="0" y="-1"/>
              <a:ext cx="3425529" cy="1219203"/>
            </a:xfrm>
            <a:prstGeom prst="rect">
              <a:avLst/>
            </a:prstGeom>
            <a:blipFill rotWithShape="1">
              <a:blip r:embed="rId3"/>
              <a:srcRect/>
              <a:tile tx="0" ty="0" sx="100000" sy="100000" flip="none" algn="tl"/>
            </a:blipFill>
            <a:ln w="25400" cap="flat">
              <a:solidFill>
                <a:srgbClr val="000000"/>
              </a:solidFill>
              <a:prstDash val="solid"/>
              <a:miter lim="400000"/>
            </a:ln>
            <a:effectLst>
              <a:outerShdw blurRad="50800" dist="12700" rotWithShape="0">
                <a:srgbClr val="000000">
                  <a:alpha val="50000"/>
                </a:srgbClr>
              </a:outerShdw>
            </a:effectLst>
          </p:spPr>
          <p:txBody>
            <a:bodyPr wrap="square" lIns="50800" tIns="50800" rIns="50800" bIns="50800" numCol="1" anchor="ctr">
              <a:noAutofit/>
            </a:bodyPr>
            <a:lstStyle/>
            <a:p>
              <a:pPr algn="l">
                <a:lnSpc>
                  <a:spcPct val="120000"/>
                </a:lnSpc>
                <a:defRPr sz="2400">
                  <a:solidFill>
                    <a:srgbClr val="FFFFFF"/>
                  </a:solidFill>
                </a:defRPr>
              </a:pPr>
              <a:endParaRPr/>
            </a:p>
          </p:txBody>
        </p:sp>
        <p:sp>
          <p:nvSpPr>
            <p:cNvPr id="513" name="Career Awareness…"/>
            <p:cNvSpPr txBox="1"/>
            <p:nvPr/>
          </p:nvSpPr>
          <p:spPr>
            <a:xfrm>
              <a:off x="0" y="153670"/>
              <a:ext cx="3425529" cy="9118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lgn="l">
                <a:lnSpc>
                  <a:spcPct val="120000"/>
                </a:lnSpc>
                <a:defRPr sz="2400">
                  <a:solidFill>
                    <a:srgbClr val="FFFFFF"/>
                  </a:solidFill>
                </a:defRPr>
              </a:pPr>
              <a:r>
                <a:t>Career Awareness</a:t>
              </a:r>
            </a:p>
            <a:p>
              <a:pPr algn="l">
                <a:lnSpc>
                  <a:spcPct val="120000"/>
                </a:lnSpc>
                <a:defRPr sz="2400">
                  <a:solidFill>
                    <a:srgbClr val="FFFFFF"/>
                  </a:solidFill>
                </a:defRPr>
              </a:pPr>
              <a:r>
                <a:t>Career Plan </a:t>
              </a:r>
            </a:p>
          </p:txBody>
        </p:sp>
      </p:grpSp>
      <p:grpSp>
        <p:nvGrpSpPr>
          <p:cNvPr id="517" name="Articulation Coordination…"/>
          <p:cNvGrpSpPr/>
          <p:nvPr/>
        </p:nvGrpSpPr>
        <p:grpSpPr>
          <a:xfrm>
            <a:off x="2074316" y="2940089"/>
            <a:ext cx="3425529" cy="1795781"/>
            <a:chOff x="0" y="0"/>
            <a:chExt cx="3425528" cy="1795780"/>
          </a:xfrm>
        </p:grpSpPr>
        <p:sp>
          <p:nvSpPr>
            <p:cNvPr id="515" name="Rectangle"/>
            <p:cNvSpPr/>
            <p:nvPr/>
          </p:nvSpPr>
          <p:spPr>
            <a:xfrm>
              <a:off x="0" y="110489"/>
              <a:ext cx="3425529" cy="1574802"/>
            </a:xfrm>
            <a:prstGeom prst="rect">
              <a:avLst/>
            </a:prstGeom>
            <a:blipFill rotWithShape="1">
              <a:blip r:embed="rId4"/>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gn="l">
                <a:lnSpc>
                  <a:spcPct val="120000"/>
                </a:lnSpc>
                <a:defRPr sz="2400">
                  <a:solidFill>
                    <a:srgbClr val="FFFFFF"/>
                  </a:solidFill>
                </a:defRPr>
              </a:pPr>
              <a:endParaRPr/>
            </a:p>
          </p:txBody>
        </p:sp>
        <p:sp>
          <p:nvSpPr>
            <p:cNvPr id="516" name="Articulation Coordination…"/>
            <p:cNvSpPr txBox="1"/>
            <p:nvPr/>
          </p:nvSpPr>
          <p:spPr>
            <a:xfrm>
              <a:off x="0" y="0"/>
              <a:ext cx="3425529" cy="17957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lgn="l">
                <a:lnSpc>
                  <a:spcPct val="120000"/>
                </a:lnSpc>
                <a:defRPr sz="1700">
                  <a:solidFill>
                    <a:srgbClr val="FFFFFF"/>
                  </a:solidFill>
                </a:defRPr>
              </a:pPr>
              <a:r>
                <a:t>Articulation Coordination</a:t>
              </a:r>
              <a:r>
                <a:rPr sz="2400"/>
                <a:t> </a:t>
              </a:r>
            </a:p>
            <a:p>
              <a:pPr algn="l">
                <a:lnSpc>
                  <a:spcPct val="120000"/>
                </a:lnSpc>
                <a:defRPr sz="2400">
                  <a:solidFill>
                    <a:srgbClr val="FFFFFF"/>
                  </a:solidFill>
                </a:defRPr>
              </a:pPr>
              <a:r>
                <a:t>Program of Study Academic and Techincal Training </a:t>
              </a:r>
            </a:p>
          </p:txBody>
        </p:sp>
      </p:grpSp>
      <p:grpSp>
        <p:nvGrpSpPr>
          <p:cNvPr id="520" name="Career Goal…"/>
          <p:cNvGrpSpPr/>
          <p:nvPr/>
        </p:nvGrpSpPr>
        <p:grpSpPr>
          <a:xfrm>
            <a:off x="2068090" y="5942706"/>
            <a:ext cx="3394672" cy="1649465"/>
            <a:chOff x="0" y="0"/>
            <a:chExt cx="3394671" cy="1649463"/>
          </a:xfrm>
        </p:grpSpPr>
        <p:sp>
          <p:nvSpPr>
            <p:cNvPr id="518" name="Rectangle"/>
            <p:cNvSpPr/>
            <p:nvPr/>
          </p:nvSpPr>
          <p:spPr>
            <a:xfrm>
              <a:off x="-1" y="-1"/>
              <a:ext cx="3394673" cy="1649465"/>
            </a:xfrm>
            <a:prstGeom prst="rect">
              <a:avLst/>
            </a:prstGeom>
            <a:blipFill rotWithShape="1">
              <a:blip r:embed="rId5"/>
              <a:srcRect/>
              <a:tile tx="0" ty="0" sx="100000" sy="100000" flip="none" algn="tl"/>
            </a:blipFill>
            <a:ln w="12700" cap="flat">
              <a:noFill/>
              <a:miter lim="400000"/>
            </a:ln>
            <a:effectLst>
              <a:outerShdw blurRad="25400" dist="25400" dir="2388334" rotWithShape="0">
                <a:srgbClr val="000000">
                  <a:alpha val="79310"/>
                </a:srgbClr>
              </a:outerShdw>
            </a:effectLst>
          </p:spPr>
          <p:txBody>
            <a:bodyPr wrap="square" lIns="50800" tIns="50800" rIns="50800" bIns="50800" numCol="1" anchor="ctr">
              <a:noAutofit/>
            </a:bodyPr>
            <a:lstStyle/>
            <a:p>
              <a:pPr algn="l">
                <a:lnSpc>
                  <a:spcPct val="120000"/>
                </a:lnSpc>
                <a:defRPr sz="2400">
                  <a:solidFill>
                    <a:srgbClr val="FFFFFF"/>
                  </a:solidFill>
                </a:defRPr>
              </a:pPr>
              <a:endParaRPr/>
            </a:p>
          </p:txBody>
        </p:sp>
        <p:sp>
          <p:nvSpPr>
            <p:cNvPr id="519" name="Career Goal…"/>
            <p:cNvSpPr txBox="1"/>
            <p:nvPr/>
          </p:nvSpPr>
          <p:spPr>
            <a:xfrm>
              <a:off x="-1" y="368801"/>
              <a:ext cx="3394673" cy="9118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lgn="l">
                <a:lnSpc>
                  <a:spcPct val="120000"/>
                </a:lnSpc>
                <a:defRPr sz="2400">
                  <a:solidFill>
                    <a:srgbClr val="FFFFFF"/>
                  </a:solidFill>
                </a:defRPr>
              </a:pPr>
              <a:r>
                <a:t>Career Goal </a:t>
              </a:r>
            </a:p>
            <a:p>
              <a:pPr algn="l">
                <a:lnSpc>
                  <a:spcPct val="120000"/>
                </a:lnSpc>
                <a:defRPr sz="2400">
                  <a:solidFill>
                    <a:srgbClr val="FFFFFF"/>
                  </a:solidFill>
                </a:defRPr>
              </a:pPr>
              <a:r>
                <a:t>Work</a:t>
              </a:r>
            </a:p>
          </p:txBody>
        </p:sp>
      </p:grpSp>
      <p:grpSp>
        <p:nvGrpSpPr>
          <p:cNvPr id="523" name="Work Based Learning"/>
          <p:cNvGrpSpPr/>
          <p:nvPr/>
        </p:nvGrpSpPr>
        <p:grpSpPr>
          <a:xfrm>
            <a:off x="2052660" y="4804866"/>
            <a:ext cx="3425531" cy="994919"/>
            <a:chOff x="-1" y="0"/>
            <a:chExt cx="3425530" cy="994917"/>
          </a:xfrm>
        </p:grpSpPr>
        <p:sp>
          <p:nvSpPr>
            <p:cNvPr id="521" name="Rectangle"/>
            <p:cNvSpPr/>
            <p:nvPr/>
          </p:nvSpPr>
          <p:spPr>
            <a:xfrm>
              <a:off x="-1" y="0"/>
              <a:ext cx="3425530" cy="994917"/>
            </a:xfrm>
            <a:prstGeom prst="rect">
              <a:avLst/>
            </a:prstGeom>
            <a:solidFill>
              <a:srgbClr val="70BF41">
                <a:alpha val="80870"/>
              </a:srgbClr>
            </a:solidFill>
            <a:ln w="12700" cap="flat">
              <a:noFill/>
              <a:miter lim="400000"/>
            </a:ln>
            <a:effectLst>
              <a:outerShdw blurRad="38100" dist="25400" dir="5400000" rotWithShape="0">
                <a:srgbClr val="000000">
                  <a:alpha val="33274"/>
                </a:srgbClr>
              </a:outerShdw>
            </a:effectLst>
          </p:spPr>
          <p:txBody>
            <a:bodyPr wrap="square" lIns="50800" tIns="50800" rIns="50800" bIns="50800" numCol="1" anchor="ctr">
              <a:noAutofit/>
            </a:bodyPr>
            <a:lstStyle/>
            <a:p>
              <a:pPr algn="l">
                <a:lnSpc>
                  <a:spcPct val="120000"/>
                </a:lnSpc>
                <a:defRPr sz="2000">
                  <a:solidFill>
                    <a:srgbClr val="FFFFFF"/>
                  </a:solidFill>
                </a:defRPr>
              </a:pPr>
              <a:endParaRPr/>
            </a:p>
          </p:txBody>
        </p:sp>
        <p:sp>
          <p:nvSpPr>
            <p:cNvPr id="522" name="Work Based Learning"/>
            <p:cNvSpPr txBox="1"/>
            <p:nvPr/>
          </p:nvSpPr>
          <p:spPr>
            <a:xfrm>
              <a:off x="-1" y="272269"/>
              <a:ext cx="3425530" cy="45037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a:lnSpc>
                  <a:spcPct val="120000"/>
                </a:lnSpc>
                <a:defRPr sz="2000">
                  <a:solidFill>
                    <a:srgbClr val="FFFFFF"/>
                  </a:solidFill>
                </a:defRPr>
              </a:lvl1pPr>
            </a:lstStyle>
            <a:p>
              <a:r>
                <a:rPr dirty="0"/>
                <a:t>Work</a:t>
              </a:r>
              <a:r>
                <a:rPr lang="en-US" dirty="0"/>
                <a:t>-</a:t>
              </a:r>
              <a:r>
                <a:rPr dirty="0"/>
                <a:t>Based Learning </a:t>
              </a:r>
            </a:p>
          </p:txBody>
        </p:sp>
      </p:grpSp>
      <p:sp>
        <p:nvSpPr>
          <p:cNvPr id="524" name="Assessment of Interests, Abilities, Skills…"/>
          <p:cNvSpPr txBox="1"/>
          <p:nvPr/>
        </p:nvSpPr>
        <p:spPr>
          <a:xfrm>
            <a:off x="5674207" y="1635251"/>
            <a:ext cx="5296822" cy="1249407"/>
          </a:xfrm>
          <a:prstGeom prst="rect">
            <a:avLst/>
          </a:prstGeom>
          <a:ln w="38100">
            <a:solidFill>
              <a:srgbClr val="009051"/>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sz="1900" b="1" i="1">
                <a:latin typeface="Arial"/>
                <a:ea typeface="Arial"/>
                <a:cs typeface="Arial"/>
                <a:sym typeface="Arial"/>
              </a:defRPr>
            </a:pPr>
            <a:r>
              <a:t>Assessment of Interests, Abilities, Skills </a:t>
            </a:r>
          </a:p>
          <a:p>
            <a:pPr algn="l">
              <a:defRPr sz="1900" b="1" i="1">
                <a:latin typeface="Arial"/>
                <a:ea typeface="Arial"/>
                <a:cs typeface="Arial"/>
                <a:sym typeface="Arial"/>
              </a:defRPr>
            </a:pPr>
            <a:r>
              <a:t>Assessment Prior Learning &amp; Credentials </a:t>
            </a:r>
          </a:p>
          <a:p>
            <a:pPr algn="l">
              <a:defRPr sz="1900" b="1" i="1">
                <a:latin typeface="Arial"/>
                <a:ea typeface="Arial"/>
                <a:cs typeface="Arial"/>
                <a:sym typeface="Arial"/>
              </a:defRPr>
            </a:pPr>
            <a:r>
              <a:t>Assessment of Specific Pathway ID </a:t>
            </a:r>
            <a:r>
              <a:rPr sz="1800"/>
              <a:t>Skills</a:t>
            </a:r>
          </a:p>
          <a:p>
            <a:pPr algn="l">
              <a:defRPr sz="1900" b="1" i="1">
                <a:latin typeface="Arial"/>
                <a:ea typeface="Arial"/>
                <a:cs typeface="Arial"/>
                <a:sym typeface="Arial"/>
              </a:defRPr>
            </a:pPr>
            <a:r>
              <a:t>Identification of the Individuals Career Goal</a:t>
            </a:r>
          </a:p>
        </p:txBody>
      </p:sp>
      <p:sp>
        <p:nvSpPr>
          <p:cNvPr id="525" name="Academic &amp; Technical Courses…"/>
          <p:cNvSpPr txBox="1"/>
          <p:nvPr/>
        </p:nvSpPr>
        <p:spPr>
          <a:xfrm>
            <a:off x="5674207" y="3068860"/>
            <a:ext cx="5296822" cy="1536701"/>
          </a:xfrm>
          <a:prstGeom prst="rect">
            <a:avLst/>
          </a:prstGeom>
          <a:ln w="38100">
            <a:solidFill>
              <a:srgbClr val="851001"/>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sz="1900" b="1" i="1">
                <a:latin typeface="Arial"/>
                <a:ea typeface="Arial"/>
                <a:cs typeface="Arial"/>
                <a:sym typeface="Arial"/>
              </a:defRPr>
            </a:pPr>
            <a:r>
              <a:t>Academic &amp; Technical Courses </a:t>
            </a:r>
          </a:p>
          <a:p>
            <a:pPr algn="l">
              <a:defRPr sz="1900" b="1" i="1">
                <a:latin typeface="Arial"/>
                <a:ea typeface="Arial"/>
                <a:cs typeface="Arial"/>
                <a:sym typeface="Arial"/>
              </a:defRPr>
            </a:pPr>
            <a:r>
              <a:t>Education &amp;  or Training Program</a:t>
            </a:r>
          </a:p>
          <a:p>
            <a:pPr algn="l">
              <a:defRPr sz="1900" b="1" i="1">
                <a:latin typeface="Arial"/>
                <a:ea typeface="Arial"/>
                <a:cs typeface="Arial"/>
                <a:sym typeface="Arial"/>
              </a:defRPr>
            </a:pPr>
            <a:r>
              <a:t>Credit for: Experiences, Articulated Courses  Plan and Path Streamlined for Individual</a:t>
            </a:r>
          </a:p>
          <a:p>
            <a:pPr algn="l">
              <a:defRPr sz="1900">
                <a:latin typeface="American Typewriter"/>
                <a:ea typeface="American Typewriter"/>
                <a:cs typeface="American Typewriter"/>
                <a:sym typeface="American Typewriter"/>
              </a:defRPr>
            </a:pPr>
            <a:r>
              <a:t> </a:t>
            </a:r>
          </a:p>
        </p:txBody>
      </p:sp>
      <p:sp>
        <p:nvSpPr>
          <p:cNvPr id="526" name="Exploratory -Shadowing, Mentoring…"/>
          <p:cNvSpPr txBox="1"/>
          <p:nvPr/>
        </p:nvSpPr>
        <p:spPr>
          <a:xfrm>
            <a:off x="5623407" y="4677621"/>
            <a:ext cx="5398422" cy="1249406"/>
          </a:xfrm>
          <a:prstGeom prst="rect">
            <a:avLst/>
          </a:prstGeom>
          <a:ln w="38100">
            <a:solidFill>
              <a:srgbClr val="70BF41"/>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sz="1900" b="1" i="1">
                <a:latin typeface="Arial"/>
                <a:ea typeface="Arial"/>
                <a:cs typeface="Arial"/>
                <a:sym typeface="Arial"/>
              </a:defRPr>
            </a:pPr>
            <a:r>
              <a:t>Exploratory -Shadowing, Mentoring</a:t>
            </a:r>
          </a:p>
          <a:p>
            <a:pPr algn="l">
              <a:defRPr sz="1900" b="1" i="1">
                <a:latin typeface="Arial"/>
                <a:ea typeface="Arial"/>
                <a:cs typeface="Arial"/>
                <a:sym typeface="Arial"/>
              </a:defRPr>
            </a:pPr>
            <a:r>
              <a:t>Experiential - Work Foundational Skills  </a:t>
            </a:r>
          </a:p>
          <a:p>
            <a:pPr algn="l">
              <a:defRPr sz="1900" b="1" i="1">
                <a:latin typeface="Arial"/>
                <a:ea typeface="Arial"/>
                <a:cs typeface="Arial"/>
                <a:sym typeface="Arial"/>
              </a:defRPr>
            </a:pPr>
            <a:r>
              <a:t>Engaged - Supportive of Classroom Education </a:t>
            </a:r>
          </a:p>
        </p:txBody>
      </p:sp>
      <p:sp>
        <p:nvSpPr>
          <p:cNvPr id="527" name="Jobs within the cluster…"/>
          <p:cNvSpPr txBox="1"/>
          <p:nvPr/>
        </p:nvSpPr>
        <p:spPr>
          <a:xfrm>
            <a:off x="5674207" y="6003035"/>
            <a:ext cx="5398422" cy="1528807"/>
          </a:xfrm>
          <a:prstGeom prst="rect">
            <a:avLst/>
          </a:prstGeom>
          <a:ln w="38100">
            <a:solidFill>
              <a:schemeClr val="accent6"/>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sz="1900" b="1" i="1">
                <a:latin typeface="Arial"/>
                <a:ea typeface="Arial"/>
                <a:cs typeface="Arial"/>
                <a:sym typeface="Arial"/>
              </a:defRPr>
            </a:pPr>
            <a:r>
              <a:t>Jobs within the cluster </a:t>
            </a:r>
          </a:p>
          <a:p>
            <a:pPr algn="l">
              <a:defRPr sz="1900" b="1" i="1">
                <a:latin typeface="Arial"/>
                <a:ea typeface="Arial"/>
                <a:cs typeface="Arial"/>
                <a:sym typeface="Arial"/>
              </a:defRPr>
            </a:pPr>
            <a:r>
              <a:t>Ability to engage in work </a:t>
            </a:r>
          </a:p>
          <a:p>
            <a:pPr algn="l">
              <a:defRPr sz="1900" b="1" i="1">
                <a:latin typeface="Arial"/>
                <a:ea typeface="Arial"/>
                <a:cs typeface="Arial"/>
                <a:sym typeface="Arial"/>
              </a:defRPr>
            </a:pPr>
            <a:r>
              <a:t>Reengage in education or training </a:t>
            </a:r>
          </a:p>
          <a:p>
            <a:pPr algn="l">
              <a:defRPr sz="1900" b="1" i="1">
                <a:latin typeface="Arial"/>
                <a:ea typeface="Arial"/>
                <a:cs typeface="Arial"/>
                <a:sym typeface="Arial"/>
              </a:defRPr>
            </a:pPr>
            <a:r>
              <a:t>Continuous Education /Training to meet Career Goal </a:t>
            </a:r>
          </a:p>
        </p:txBody>
      </p:sp>
      <p:sp>
        <p:nvSpPr>
          <p:cNvPr id="528" name="Career Advising &amp; Employability Plan"/>
          <p:cNvSpPr/>
          <p:nvPr/>
        </p:nvSpPr>
        <p:spPr>
          <a:xfrm>
            <a:off x="1279005" y="333448"/>
            <a:ext cx="10446787" cy="787401"/>
          </a:xfrm>
          <a:prstGeom prst="rect">
            <a:avLst/>
          </a:prstGeom>
          <a:blipFill>
            <a:blip r:embed="rId3"/>
          </a:blipFill>
          <a:ln w="12700">
            <a:miter lim="400000"/>
          </a:ln>
          <a:effectLst>
            <a:outerShdw blurRad="50800" dist="127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b">
            <a:spAutoFit/>
          </a:bodyPr>
          <a:lstStyle>
            <a:lvl1pPr>
              <a:lnSpc>
                <a:spcPct val="150000"/>
              </a:lnSpc>
              <a:defRPr sz="4500" b="1">
                <a:solidFill>
                  <a:srgbClr val="FFFFFF"/>
                </a:solidFill>
                <a:latin typeface="+mj-lt"/>
                <a:ea typeface="+mj-ea"/>
                <a:cs typeface="+mj-cs"/>
                <a:sym typeface="Helvetica"/>
              </a:defRPr>
            </a:lvl1pPr>
          </a:lstStyle>
          <a:p>
            <a:r>
              <a:t>Career Advising &amp; Employability Plan </a:t>
            </a:r>
          </a:p>
        </p:txBody>
      </p:sp>
      <p:sp>
        <p:nvSpPr>
          <p:cNvPr id="529" name="Slide Number"/>
          <p:cNvSpPr txBox="1">
            <a:spLocks noGrp="1"/>
          </p:cNvSpPr>
          <p:nvPr>
            <p:ph type="sldNum" sz="quarter" idx="4294967295"/>
          </p:nvPr>
        </p:nvSpPr>
        <p:spPr>
          <a:xfrm>
            <a:off x="6311798" y="9251950"/>
            <a:ext cx="368504"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32</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5" presetClass="entr" presetSubtype="9" fill="hold" grpId="0" nodeType="clickEffect">
                                  <p:stCondLst>
                                    <p:cond delay="0"/>
                                  </p:stCondLst>
                                  <p:iterate>
                                    <p:tmAbs val="0"/>
                                  </p:iterate>
                                  <p:childTnLst>
                                    <p:set>
                                      <p:cBhvr>
                                        <p:cTn id="6" fill="hold"/>
                                        <p:tgtEl>
                                          <p:spTgt spid="514"/>
                                        </p:tgtEl>
                                        <p:attrNameLst>
                                          <p:attrName>style.visibility</p:attrName>
                                        </p:attrNameLst>
                                      </p:cBhvr>
                                      <p:to>
                                        <p:strVal val="visible"/>
                                      </p:to>
                                    </p:set>
                                    <p:anim calcmode="lin" valueType="num">
                                      <p:cBhvr>
                                        <p:cTn id="7" dur="499" fill="hold"/>
                                        <p:tgtEl>
                                          <p:spTgt spid="514"/>
                                        </p:tgtEl>
                                        <p:attrNameLst>
                                          <p:attrName>ppt_w</p:attrName>
                                        </p:attrNameLst>
                                      </p:cBhvr>
                                      <p:tavLst>
                                        <p:tav tm="0">
                                          <p:val>
                                            <p:fltVal val="0"/>
                                          </p:val>
                                        </p:tav>
                                        <p:tav tm="100000">
                                          <p:val>
                                            <p:strVal val="#ppt_w"/>
                                          </p:val>
                                        </p:tav>
                                      </p:tavLst>
                                    </p:anim>
                                    <p:anim calcmode="lin" valueType="num">
                                      <p:cBhvr>
                                        <p:cTn id="8" dur="499" fill="hold"/>
                                        <p:tgtEl>
                                          <p:spTgt spid="514"/>
                                        </p:tgtEl>
                                        <p:attrNameLst>
                                          <p:attrName>ppt_h</p:attrName>
                                        </p:attrNameLst>
                                      </p:cBhvr>
                                      <p:tavLst>
                                        <p:tav tm="0">
                                          <p:val>
                                            <p:fltVal val="0"/>
                                          </p:val>
                                        </p:tav>
                                        <p:tav tm="100000">
                                          <p:val>
                                            <p:strVal val="#ppt_h"/>
                                          </p:val>
                                        </p:tav>
                                      </p:tavLst>
                                    </p:anim>
                                    <p:anim calcmode="lin" valueType="num">
                                      <p:cBhvr>
                                        <p:cTn id="9" dur="499" fill="hold"/>
                                        <p:tgtEl>
                                          <p:spTgt spid="514"/>
                                        </p:tgtEl>
                                        <p:attrNameLst>
                                          <p:attrName>ppt_x</p:attrName>
                                        </p:attrNameLst>
                                      </p:cBhvr>
                                      <p:tavLst>
                                        <p:tav tm="0" fmla="#ppt_x+(cos(-2*pi*(1-$))*-#ppt_x-sin(-2*pi*(1-$))*(1-#ppt_y))*(1-$)">
                                          <p:val>
                                            <p:fltVal val="0"/>
                                          </p:val>
                                        </p:tav>
                                        <p:tav tm="100000">
                                          <p:val>
                                            <p:fltVal val="1"/>
                                          </p:val>
                                        </p:tav>
                                      </p:tavLst>
                                    </p:anim>
                                    <p:anim calcmode="lin" valueType="num">
                                      <p:cBhvr>
                                        <p:cTn id="10" dur="499" fill="hold"/>
                                        <p:tgtEl>
                                          <p:spTgt spid="5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9" fill="hold" grpId="0" nodeType="clickEffect">
                                  <p:stCondLst>
                                    <p:cond delay="0"/>
                                  </p:stCondLst>
                                  <p:iterate>
                                    <p:tmAbs val="0"/>
                                  </p:iterate>
                                  <p:childTnLst>
                                    <p:set>
                                      <p:cBhvr>
                                        <p:cTn id="14" fill="hold"/>
                                        <p:tgtEl>
                                          <p:spTgt spid="524"/>
                                        </p:tgtEl>
                                        <p:attrNameLst>
                                          <p:attrName>style.visibility</p:attrName>
                                        </p:attrNameLst>
                                      </p:cBhvr>
                                      <p:to>
                                        <p:strVal val="visible"/>
                                      </p:to>
                                    </p:set>
                                    <p:anim calcmode="lin" valueType="num">
                                      <p:cBhvr>
                                        <p:cTn id="15" dur="499" fill="hold"/>
                                        <p:tgtEl>
                                          <p:spTgt spid="524"/>
                                        </p:tgtEl>
                                        <p:attrNameLst>
                                          <p:attrName>ppt_w</p:attrName>
                                        </p:attrNameLst>
                                      </p:cBhvr>
                                      <p:tavLst>
                                        <p:tav tm="0">
                                          <p:val>
                                            <p:fltVal val="0"/>
                                          </p:val>
                                        </p:tav>
                                        <p:tav tm="100000">
                                          <p:val>
                                            <p:strVal val="#ppt_w"/>
                                          </p:val>
                                        </p:tav>
                                      </p:tavLst>
                                    </p:anim>
                                    <p:anim calcmode="lin" valueType="num">
                                      <p:cBhvr>
                                        <p:cTn id="16" dur="499" fill="hold"/>
                                        <p:tgtEl>
                                          <p:spTgt spid="524"/>
                                        </p:tgtEl>
                                        <p:attrNameLst>
                                          <p:attrName>ppt_h</p:attrName>
                                        </p:attrNameLst>
                                      </p:cBhvr>
                                      <p:tavLst>
                                        <p:tav tm="0">
                                          <p:val>
                                            <p:fltVal val="0"/>
                                          </p:val>
                                        </p:tav>
                                        <p:tav tm="100000">
                                          <p:val>
                                            <p:strVal val="#ppt_h"/>
                                          </p:val>
                                        </p:tav>
                                      </p:tavLst>
                                    </p:anim>
                                    <p:anim calcmode="lin" valueType="num">
                                      <p:cBhvr>
                                        <p:cTn id="17" dur="499" fill="hold"/>
                                        <p:tgtEl>
                                          <p:spTgt spid="524"/>
                                        </p:tgtEl>
                                        <p:attrNameLst>
                                          <p:attrName>ppt_x</p:attrName>
                                        </p:attrNameLst>
                                      </p:cBhvr>
                                      <p:tavLst>
                                        <p:tav tm="0" fmla="#ppt_x+(cos(-2*pi*(1-$))*-#ppt_x-sin(-2*pi*(1-$))*(1-#ppt_y))*(1-$)">
                                          <p:val>
                                            <p:fltVal val="0"/>
                                          </p:val>
                                        </p:tav>
                                        <p:tav tm="100000">
                                          <p:val>
                                            <p:fltVal val="1"/>
                                          </p:val>
                                        </p:tav>
                                      </p:tavLst>
                                    </p:anim>
                                    <p:anim calcmode="lin" valueType="num">
                                      <p:cBhvr>
                                        <p:cTn id="18" dur="499" fill="hold"/>
                                        <p:tgtEl>
                                          <p:spTgt spid="52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9" fill="hold" grpId="0" nodeType="clickEffect">
                                  <p:stCondLst>
                                    <p:cond delay="0"/>
                                  </p:stCondLst>
                                  <p:iterate>
                                    <p:tmAbs val="0"/>
                                  </p:iterate>
                                  <p:childTnLst>
                                    <p:set>
                                      <p:cBhvr>
                                        <p:cTn id="22" fill="hold"/>
                                        <p:tgtEl>
                                          <p:spTgt spid="517"/>
                                        </p:tgtEl>
                                        <p:attrNameLst>
                                          <p:attrName>style.visibility</p:attrName>
                                        </p:attrNameLst>
                                      </p:cBhvr>
                                      <p:to>
                                        <p:strVal val="visible"/>
                                      </p:to>
                                    </p:set>
                                    <p:anim calcmode="lin" valueType="num">
                                      <p:cBhvr>
                                        <p:cTn id="23" dur="499" fill="hold"/>
                                        <p:tgtEl>
                                          <p:spTgt spid="517"/>
                                        </p:tgtEl>
                                        <p:attrNameLst>
                                          <p:attrName>ppt_w</p:attrName>
                                        </p:attrNameLst>
                                      </p:cBhvr>
                                      <p:tavLst>
                                        <p:tav tm="0">
                                          <p:val>
                                            <p:fltVal val="0"/>
                                          </p:val>
                                        </p:tav>
                                        <p:tav tm="100000">
                                          <p:val>
                                            <p:strVal val="#ppt_w"/>
                                          </p:val>
                                        </p:tav>
                                      </p:tavLst>
                                    </p:anim>
                                    <p:anim calcmode="lin" valueType="num">
                                      <p:cBhvr>
                                        <p:cTn id="24" dur="499" fill="hold"/>
                                        <p:tgtEl>
                                          <p:spTgt spid="517"/>
                                        </p:tgtEl>
                                        <p:attrNameLst>
                                          <p:attrName>ppt_h</p:attrName>
                                        </p:attrNameLst>
                                      </p:cBhvr>
                                      <p:tavLst>
                                        <p:tav tm="0">
                                          <p:val>
                                            <p:fltVal val="0"/>
                                          </p:val>
                                        </p:tav>
                                        <p:tav tm="100000">
                                          <p:val>
                                            <p:strVal val="#ppt_h"/>
                                          </p:val>
                                        </p:tav>
                                      </p:tavLst>
                                    </p:anim>
                                    <p:anim calcmode="lin" valueType="num">
                                      <p:cBhvr>
                                        <p:cTn id="25" dur="499" fill="hold"/>
                                        <p:tgtEl>
                                          <p:spTgt spid="517"/>
                                        </p:tgtEl>
                                        <p:attrNameLst>
                                          <p:attrName>ppt_x</p:attrName>
                                        </p:attrNameLst>
                                      </p:cBhvr>
                                      <p:tavLst>
                                        <p:tav tm="0" fmla="#ppt_x+(cos(-2*pi*(1-$))*-#ppt_x-sin(-2*pi*(1-$))*(1-#ppt_y))*(1-$)">
                                          <p:val>
                                            <p:fltVal val="0"/>
                                          </p:val>
                                        </p:tav>
                                        <p:tav tm="100000">
                                          <p:val>
                                            <p:fltVal val="1"/>
                                          </p:val>
                                        </p:tav>
                                      </p:tavLst>
                                    </p:anim>
                                    <p:anim calcmode="lin" valueType="num">
                                      <p:cBhvr>
                                        <p:cTn id="26" dur="499" fill="hold"/>
                                        <p:tgtEl>
                                          <p:spTgt spid="5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9" fill="hold" grpId="0" nodeType="clickEffect">
                                  <p:stCondLst>
                                    <p:cond delay="0"/>
                                  </p:stCondLst>
                                  <p:iterate>
                                    <p:tmAbs val="0"/>
                                  </p:iterate>
                                  <p:childTnLst>
                                    <p:set>
                                      <p:cBhvr>
                                        <p:cTn id="30" fill="hold"/>
                                        <p:tgtEl>
                                          <p:spTgt spid="525"/>
                                        </p:tgtEl>
                                        <p:attrNameLst>
                                          <p:attrName>style.visibility</p:attrName>
                                        </p:attrNameLst>
                                      </p:cBhvr>
                                      <p:to>
                                        <p:strVal val="visible"/>
                                      </p:to>
                                    </p:set>
                                    <p:anim calcmode="lin" valueType="num">
                                      <p:cBhvr>
                                        <p:cTn id="31" dur="499" fill="hold"/>
                                        <p:tgtEl>
                                          <p:spTgt spid="525"/>
                                        </p:tgtEl>
                                        <p:attrNameLst>
                                          <p:attrName>ppt_w</p:attrName>
                                        </p:attrNameLst>
                                      </p:cBhvr>
                                      <p:tavLst>
                                        <p:tav tm="0">
                                          <p:val>
                                            <p:fltVal val="0"/>
                                          </p:val>
                                        </p:tav>
                                        <p:tav tm="100000">
                                          <p:val>
                                            <p:strVal val="#ppt_w"/>
                                          </p:val>
                                        </p:tav>
                                      </p:tavLst>
                                    </p:anim>
                                    <p:anim calcmode="lin" valueType="num">
                                      <p:cBhvr>
                                        <p:cTn id="32" dur="499" fill="hold"/>
                                        <p:tgtEl>
                                          <p:spTgt spid="525"/>
                                        </p:tgtEl>
                                        <p:attrNameLst>
                                          <p:attrName>ppt_h</p:attrName>
                                        </p:attrNameLst>
                                      </p:cBhvr>
                                      <p:tavLst>
                                        <p:tav tm="0">
                                          <p:val>
                                            <p:fltVal val="0"/>
                                          </p:val>
                                        </p:tav>
                                        <p:tav tm="100000">
                                          <p:val>
                                            <p:strVal val="#ppt_h"/>
                                          </p:val>
                                        </p:tav>
                                      </p:tavLst>
                                    </p:anim>
                                    <p:anim calcmode="lin" valueType="num">
                                      <p:cBhvr>
                                        <p:cTn id="33" dur="499" fill="hold"/>
                                        <p:tgtEl>
                                          <p:spTgt spid="525"/>
                                        </p:tgtEl>
                                        <p:attrNameLst>
                                          <p:attrName>ppt_x</p:attrName>
                                        </p:attrNameLst>
                                      </p:cBhvr>
                                      <p:tavLst>
                                        <p:tav tm="0" fmla="#ppt_x+(cos(-2*pi*(1-$))*-#ppt_x-sin(-2*pi*(1-$))*(1-#ppt_y))*(1-$)">
                                          <p:val>
                                            <p:fltVal val="0"/>
                                          </p:val>
                                        </p:tav>
                                        <p:tav tm="100000">
                                          <p:val>
                                            <p:fltVal val="1"/>
                                          </p:val>
                                        </p:tav>
                                      </p:tavLst>
                                    </p:anim>
                                    <p:anim calcmode="lin" valueType="num">
                                      <p:cBhvr>
                                        <p:cTn id="34" dur="499" fill="hold"/>
                                        <p:tgtEl>
                                          <p:spTgt spid="52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9" fill="hold" grpId="0" nodeType="clickEffect">
                                  <p:stCondLst>
                                    <p:cond delay="0"/>
                                  </p:stCondLst>
                                  <p:iterate>
                                    <p:tmAbs val="0"/>
                                  </p:iterate>
                                  <p:childTnLst>
                                    <p:set>
                                      <p:cBhvr>
                                        <p:cTn id="38" fill="hold"/>
                                        <p:tgtEl>
                                          <p:spTgt spid="523"/>
                                        </p:tgtEl>
                                        <p:attrNameLst>
                                          <p:attrName>style.visibility</p:attrName>
                                        </p:attrNameLst>
                                      </p:cBhvr>
                                      <p:to>
                                        <p:strVal val="visible"/>
                                      </p:to>
                                    </p:set>
                                    <p:anim calcmode="lin" valueType="num">
                                      <p:cBhvr>
                                        <p:cTn id="39" dur="499" fill="hold"/>
                                        <p:tgtEl>
                                          <p:spTgt spid="523"/>
                                        </p:tgtEl>
                                        <p:attrNameLst>
                                          <p:attrName>ppt_w</p:attrName>
                                        </p:attrNameLst>
                                      </p:cBhvr>
                                      <p:tavLst>
                                        <p:tav tm="0">
                                          <p:val>
                                            <p:fltVal val="0"/>
                                          </p:val>
                                        </p:tav>
                                        <p:tav tm="100000">
                                          <p:val>
                                            <p:strVal val="#ppt_w"/>
                                          </p:val>
                                        </p:tav>
                                      </p:tavLst>
                                    </p:anim>
                                    <p:anim calcmode="lin" valueType="num">
                                      <p:cBhvr>
                                        <p:cTn id="40" dur="499" fill="hold"/>
                                        <p:tgtEl>
                                          <p:spTgt spid="523"/>
                                        </p:tgtEl>
                                        <p:attrNameLst>
                                          <p:attrName>ppt_h</p:attrName>
                                        </p:attrNameLst>
                                      </p:cBhvr>
                                      <p:tavLst>
                                        <p:tav tm="0">
                                          <p:val>
                                            <p:fltVal val="0"/>
                                          </p:val>
                                        </p:tav>
                                        <p:tav tm="100000">
                                          <p:val>
                                            <p:strVal val="#ppt_h"/>
                                          </p:val>
                                        </p:tav>
                                      </p:tavLst>
                                    </p:anim>
                                    <p:anim calcmode="lin" valueType="num">
                                      <p:cBhvr>
                                        <p:cTn id="41" dur="499" fill="hold"/>
                                        <p:tgtEl>
                                          <p:spTgt spid="523"/>
                                        </p:tgtEl>
                                        <p:attrNameLst>
                                          <p:attrName>ppt_x</p:attrName>
                                        </p:attrNameLst>
                                      </p:cBhvr>
                                      <p:tavLst>
                                        <p:tav tm="0" fmla="#ppt_x+(cos(-2*pi*(1-$))*-#ppt_x-sin(-2*pi*(1-$))*(1-#ppt_y))*(1-$)">
                                          <p:val>
                                            <p:fltVal val="0"/>
                                          </p:val>
                                        </p:tav>
                                        <p:tav tm="100000">
                                          <p:val>
                                            <p:fltVal val="1"/>
                                          </p:val>
                                        </p:tav>
                                      </p:tavLst>
                                    </p:anim>
                                    <p:anim calcmode="lin" valueType="num">
                                      <p:cBhvr>
                                        <p:cTn id="42" dur="499" fill="hold"/>
                                        <p:tgtEl>
                                          <p:spTgt spid="5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9" fill="hold" grpId="0" nodeType="clickEffect">
                                  <p:stCondLst>
                                    <p:cond delay="0"/>
                                  </p:stCondLst>
                                  <p:iterate>
                                    <p:tmAbs val="0"/>
                                  </p:iterate>
                                  <p:childTnLst>
                                    <p:set>
                                      <p:cBhvr>
                                        <p:cTn id="46" fill="hold"/>
                                        <p:tgtEl>
                                          <p:spTgt spid="526"/>
                                        </p:tgtEl>
                                        <p:attrNameLst>
                                          <p:attrName>style.visibility</p:attrName>
                                        </p:attrNameLst>
                                      </p:cBhvr>
                                      <p:to>
                                        <p:strVal val="visible"/>
                                      </p:to>
                                    </p:set>
                                    <p:anim calcmode="lin" valueType="num">
                                      <p:cBhvr>
                                        <p:cTn id="47" dur="499" fill="hold"/>
                                        <p:tgtEl>
                                          <p:spTgt spid="526"/>
                                        </p:tgtEl>
                                        <p:attrNameLst>
                                          <p:attrName>ppt_w</p:attrName>
                                        </p:attrNameLst>
                                      </p:cBhvr>
                                      <p:tavLst>
                                        <p:tav tm="0">
                                          <p:val>
                                            <p:fltVal val="0"/>
                                          </p:val>
                                        </p:tav>
                                        <p:tav tm="100000">
                                          <p:val>
                                            <p:strVal val="#ppt_w"/>
                                          </p:val>
                                        </p:tav>
                                      </p:tavLst>
                                    </p:anim>
                                    <p:anim calcmode="lin" valueType="num">
                                      <p:cBhvr>
                                        <p:cTn id="48" dur="499" fill="hold"/>
                                        <p:tgtEl>
                                          <p:spTgt spid="526"/>
                                        </p:tgtEl>
                                        <p:attrNameLst>
                                          <p:attrName>ppt_h</p:attrName>
                                        </p:attrNameLst>
                                      </p:cBhvr>
                                      <p:tavLst>
                                        <p:tav tm="0">
                                          <p:val>
                                            <p:fltVal val="0"/>
                                          </p:val>
                                        </p:tav>
                                        <p:tav tm="100000">
                                          <p:val>
                                            <p:strVal val="#ppt_h"/>
                                          </p:val>
                                        </p:tav>
                                      </p:tavLst>
                                    </p:anim>
                                    <p:anim calcmode="lin" valueType="num">
                                      <p:cBhvr>
                                        <p:cTn id="49" dur="499" fill="hold"/>
                                        <p:tgtEl>
                                          <p:spTgt spid="526"/>
                                        </p:tgtEl>
                                        <p:attrNameLst>
                                          <p:attrName>ppt_x</p:attrName>
                                        </p:attrNameLst>
                                      </p:cBhvr>
                                      <p:tavLst>
                                        <p:tav tm="0" fmla="#ppt_x+(cos(-2*pi*(1-$))*-#ppt_x-sin(-2*pi*(1-$))*(1-#ppt_y))*(1-$)">
                                          <p:val>
                                            <p:fltVal val="0"/>
                                          </p:val>
                                        </p:tav>
                                        <p:tav tm="100000">
                                          <p:val>
                                            <p:fltVal val="1"/>
                                          </p:val>
                                        </p:tav>
                                      </p:tavLst>
                                    </p:anim>
                                    <p:anim calcmode="lin" valueType="num">
                                      <p:cBhvr>
                                        <p:cTn id="50" dur="499" fill="hold"/>
                                        <p:tgtEl>
                                          <p:spTgt spid="52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p:stCondLst>
                        <p:cond delay="indefinite"/>
                      </p:stCondLst>
                      <p:childTnLst>
                        <p:par>
                          <p:cTn id="52" fill="hold">
                            <p:stCondLst>
                              <p:cond delay="0"/>
                            </p:stCondLst>
                            <p:childTnLst>
                              <p:par>
                                <p:cTn id="53" presetID="15" presetClass="entr" presetSubtype="9" fill="hold" grpId="0" nodeType="clickEffect">
                                  <p:stCondLst>
                                    <p:cond delay="0"/>
                                  </p:stCondLst>
                                  <p:iterate>
                                    <p:tmAbs val="0"/>
                                  </p:iterate>
                                  <p:childTnLst>
                                    <p:set>
                                      <p:cBhvr>
                                        <p:cTn id="54" fill="hold"/>
                                        <p:tgtEl>
                                          <p:spTgt spid="520"/>
                                        </p:tgtEl>
                                        <p:attrNameLst>
                                          <p:attrName>style.visibility</p:attrName>
                                        </p:attrNameLst>
                                      </p:cBhvr>
                                      <p:to>
                                        <p:strVal val="visible"/>
                                      </p:to>
                                    </p:set>
                                    <p:anim calcmode="lin" valueType="num">
                                      <p:cBhvr>
                                        <p:cTn id="55" dur="499" fill="hold"/>
                                        <p:tgtEl>
                                          <p:spTgt spid="520"/>
                                        </p:tgtEl>
                                        <p:attrNameLst>
                                          <p:attrName>ppt_w</p:attrName>
                                        </p:attrNameLst>
                                      </p:cBhvr>
                                      <p:tavLst>
                                        <p:tav tm="0">
                                          <p:val>
                                            <p:fltVal val="0"/>
                                          </p:val>
                                        </p:tav>
                                        <p:tav tm="100000">
                                          <p:val>
                                            <p:strVal val="#ppt_w"/>
                                          </p:val>
                                        </p:tav>
                                      </p:tavLst>
                                    </p:anim>
                                    <p:anim calcmode="lin" valueType="num">
                                      <p:cBhvr>
                                        <p:cTn id="56" dur="499" fill="hold"/>
                                        <p:tgtEl>
                                          <p:spTgt spid="520"/>
                                        </p:tgtEl>
                                        <p:attrNameLst>
                                          <p:attrName>ppt_h</p:attrName>
                                        </p:attrNameLst>
                                      </p:cBhvr>
                                      <p:tavLst>
                                        <p:tav tm="0">
                                          <p:val>
                                            <p:fltVal val="0"/>
                                          </p:val>
                                        </p:tav>
                                        <p:tav tm="100000">
                                          <p:val>
                                            <p:strVal val="#ppt_h"/>
                                          </p:val>
                                        </p:tav>
                                      </p:tavLst>
                                    </p:anim>
                                    <p:anim calcmode="lin" valueType="num">
                                      <p:cBhvr>
                                        <p:cTn id="57" dur="499" fill="hold"/>
                                        <p:tgtEl>
                                          <p:spTgt spid="520"/>
                                        </p:tgtEl>
                                        <p:attrNameLst>
                                          <p:attrName>ppt_x</p:attrName>
                                        </p:attrNameLst>
                                      </p:cBhvr>
                                      <p:tavLst>
                                        <p:tav tm="0" fmla="#ppt_x+(cos(-2*pi*(1-$))*-#ppt_x-sin(-2*pi*(1-$))*(1-#ppt_y))*(1-$)">
                                          <p:val>
                                            <p:fltVal val="0"/>
                                          </p:val>
                                        </p:tav>
                                        <p:tav tm="100000">
                                          <p:val>
                                            <p:fltVal val="1"/>
                                          </p:val>
                                        </p:tav>
                                      </p:tavLst>
                                    </p:anim>
                                    <p:anim calcmode="lin" valueType="num">
                                      <p:cBhvr>
                                        <p:cTn id="58" dur="499" fill="hold"/>
                                        <p:tgtEl>
                                          <p:spTgt spid="5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p:stCondLst>
                        <p:cond delay="indefinite"/>
                      </p:stCondLst>
                      <p:childTnLst>
                        <p:par>
                          <p:cTn id="60" fill="hold">
                            <p:stCondLst>
                              <p:cond delay="0"/>
                            </p:stCondLst>
                            <p:childTnLst>
                              <p:par>
                                <p:cTn id="61" presetID="15" presetClass="entr" presetSubtype="9" fill="hold" grpId="0" nodeType="clickEffect">
                                  <p:stCondLst>
                                    <p:cond delay="0"/>
                                  </p:stCondLst>
                                  <p:iterate>
                                    <p:tmAbs val="0"/>
                                  </p:iterate>
                                  <p:childTnLst>
                                    <p:set>
                                      <p:cBhvr>
                                        <p:cTn id="62" fill="hold"/>
                                        <p:tgtEl>
                                          <p:spTgt spid="527"/>
                                        </p:tgtEl>
                                        <p:attrNameLst>
                                          <p:attrName>style.visibility</p:attrName>
                                        </p:attrNameLst>
                                      </p:cBhvr>
                                      <p:to>
                                        <p:strVal val="visible"/>
                                      </p:to>
                                    </p:set>
                                    <p:anim calcmode="lin" valueType="num">
                                      <p:cBhvr>
                                        <p:cTn id="63" dur="499" fill="hold"/>
                                        <p:tgtEl>
                                          <p:spTgt spid="527"/>
                                        </p:tgtEl>
                                        <p:attrNameLst>
                                          <p:attrName>ppt_w</p:attrName>
                                        </p:attrNameLst>
                                      </p:cBhvr>
                                      <p:tavLst>
                                        <p:tav tm="0">
                                          <p:val>
                                            <p:fltVal val="0"/>
                                          </p:val>
                                        </p:tav>
                                        <p:tav tm="100000">
                                          <p:val>
                                            <p:strVal val="#ppt_w"/>
                                          </p:val>
                                        </p:tav>
                                      </p:tavLst>
                                    </p:anim>
                                    <p:anim calcmode="lin" valueType="num">
                                      <p:cBhvr>
                                        <p:cTn id="64" dur="499" fill="hold"/>
                                        <p:tgtEl>
                                          <p:spTgt spid="527"/>
                                        </p:tgtEl>
                                        <p:attrNameLst>
                                          <p:attrName>ppt_h</p:attrName>
                                        </p:attrNameLst>
                                      </p:cBhvr>
                                      <p:tavLst>
                                        <p:tav tm="0">
                                          <p:val>
                                            <p:fltVal val="0"/>
                                          </p:val>
                                        </p:tav>
                                        <p:tav tm="100000">
                                          <p:val>
                                            <p:strVal val="#ppt_h"/>
                                          </p:val>
                                        </p:tav>
                                      </p:tavLst>
                                    </p:anim>
                                    <p:anim calcmode="lin" valueType="num">
                                      <p:cBhvr>
                                        <p:cTn id="65" dur="499" fill="hold"/>
                                        <p:tgtEl>
                                          <p:spTgt spid="527"/>
                                        </p:tgtEl>
                                        <p:attrNameLst>
                                          <p:attrName>ppt_x</p:attrName>
                                        </p:attrNameLst>
                                      </p:cBhvr>
                                      <p:tavLst>
                                        <p:tav tm="0" fmla="#ppt_x+(cos(-2*pi*(1-$))*-#ppt_x-sin(-2*pi*(1-$))*(1-#ppt_y))*(1-$)">
                                          <p:val>
                                            <p:fltVal val="0"/>
                                          </p:val>
                                        </p:tav>
                                        <p:tav tm="100000">
                                          <p:val>
                                            <p:fltVal val="1"/>
                                          </p:val>
                                        </p:tav>
                                      </p:tavLst>
                                    </p:anim>
                                    <p:anim calcmode="lin" valueType="num">
                                      <p:cBhvr>
                                        <p:cTn id="66" dur="499" fill="hold"/>
                                        <p:tgtEl>
                                          <p:spTgt spid="52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 grpId="0" animBg="1" advAuto="0"/>
      <p:bldP spid="517" grpId="0" animBg="1" advAuto="0"/>
      <p:bldP spid="520" grpId="0" animBg="1" advAuto="0"/>
      <p:bldP spid="523" grpId="0" animBg="1" advAuto="0"/>
      <p:bldP spid="524" grpId="0" animBg="1" advAuto="0"/>
      <p:bldP spid="525" grpId="0" animBg="1" advAuto="0"/>
      <p:bldP spid="526" grpId="0" animBg="1" advAuto="0"/>
      <p:bldP spid="527" grpId="0"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 name="Training / Programs of Study"/>
          <p:cNvSpPr txBox="1">
            <a:spLocks noGrp="1"/>
          </p:cNvSpPr>
          <p:nvPr>
            <p:ph type="title"/>
          </p:nvPr>
        </p:nvSpPr>
        <p:spPr>
          <a:xfrm>
            <a:off x="952500" y="444500"/>
            <a:ext cx="11099800" cy="1358900"/>
          </a:xfrm>
          <a:prstGeom prst="rect">
            <a:avLst/>
          </a:prstGeom>
          <a:blipFill>
            <a:blip r:embed="rId3"/>
          </a:blipFill>
          <a:effectLst>
            <a:outerShdw blurRad="38100" dist="25400" dir="5400000" rotWithShape="0">
              <a:srgbClr val="000000">
                <a:alpha val="50000"/>
              </a:srgbClr>
            </a:outerShdw>
          </a:effectLst>
        </p:spPr>
        <p:txBody>
          <a:bodyPr/>
          <a:lstStyle>
            <a:lvl1pPr>
              <a:lnSpc>
                <a:spcPct val="120000"/>
              </a:lnSpc>
              <a:defRPr sz="5000" b="1">
                <a:solidFill>
                  <a:srgbClr val="FFFFFF"/>
                </a:solidFill>
                <a:latin typeface="+mj-lt"/>
                <a:ea typeface="+mj-ea"/>
                <a:cs typeface="+mj-cs"/>
                <a:sym typeface="Helvetica"/>
              </a:defRPr>
            </a:lvl1pPr>
          </a:lstStyle>
          <a:p>
            <a:r>
              <a:t>Training / Programs of Study </a:t>
            </a:r>
          </a:p>
        </p:txBody>
      </p:sp>
      <p:sp>
        <p:nvSpPr>
          <p:cNvPr id="534" name="Programs mapped to Labor Market Needs…"/>
          <p:cNvSpPr txBox="1">
            <a:spLocks noGrp="1"/>
          </p:cNvSpPr>
          <p:nvPr>
            <p:ph type="body" idx="1"/>
          </p:nvPr>
        </p:nvSpPr>
        <p:spPr>
          <a:xfrm>
            <a:off x="1104900" y="2463800"/>
            <a:ext cx="11099800" cy="6286500"/>
          </a:xfrm>
          <a:prstGeom prst="rect">
            <a:avLst/>
          </a:prstGeom>
        </p:spPr>
        <p:txBody>
          <a:bodyPr/>
          <a:lstStyle/>
          <a:p>
            <a:r>
              <a:rPr dirty="0"/>
              <a:t>Programs mapped to Labor Market Needs </a:t>
            </a:r>
          </a:p>
          <a:p>
            <a:r>
              <a:rPr dirty="0"/>
              <a:t>Academic &amp; Techn</a:t>
            </a:r>
            <a:r>
              <a:rPr lang="en-US" dirty="0"/>
              <a:t>ical</a:t>
            </a:r>
            <a:r>
              <a:rPr dirty="0"/>
              <a:t> courses work together </a:t>
            </a:r>
          </a:p>
          <a:p>
            <a:r>
              <a:rPr dirty="0"/>
              <a:t>Work</a:t>
            </a:r>
            <a:r>
              <a:rPr lang="en-US" dirty="0"/>
              <a:t>-</a:t>
            </a:r>
            <a:r>
              <a:rPr dirty="0"/>
              <a:t>Based Learning opportunities integrated </a:t>
            </a:r>
          </a:p>
          <a:p>
            <a:r>
              <a:rPr dirty="0"/>
              <a:t>Employability skills into classroom study </a:t>
            </a:r>
          </a:p>
          <a:p>
            <a:r>
              <a:rPr dirty="0"/>
              <a:t>Credentials recognized by education &amp; industry </a:t>
            </a:r>
          </a:p>
          <a:p>
            <a:r>
              <a:rPr dirty="0"/>
              <a:t>Courses articulated HS-</a:t>
            </a:r>
            <a:r>
              <a:rPr lang="en-US" dirty="0"/>
              <a:t>&gt;</a:t>
            </a:r>
            <a:r>
              <a:rPr dirty="0"/>
              <a:t>CC &amp;/or Training-</a:t>
            </a:r>
            <a:r>
              <a:rPr lang="en-US" dirty="0"/>
              <a:t>&gt;</a:t>
            </a:r>
            <a:r>
              <a:rPr dirty="0"/>
              <a:t>CC </a:t>
            </a:r>
          </a:p>
        </p:txBody>
      </p:sp>
      <p:sp>
        <p:nvSpPr>
          <p:cNvPr id="535" name="Slide Number"/>
          <p:cNvSpPr txBox="1">
            <a:spLocks noGrp="1"/>
          </p:cNvSpPr>
          <p:nvPr>
            <p:ph type="sldNum" sz="quarter" idx="4294967295"/>
          </p:nvPr>
        </p:nvSpPr>
        <p:spPr>
          <a:xfrm>
            <a:off x="6311798" y="9251950"/>
            <a:ext cx="368504"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33</a:t>
            </a:fld>
            <a:endParaRP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1" name="Articulation and Coordination…"/>
          <p:cNvGrpSpPr/>
          <p:nvPr/>
        </p:nvGrpSpPr>
        <p:grpSpPr>
          <a:xfrm>
            <a:off x="1723303" y="344891"/>
            <a:ext cx="8722564" cy="1558791"/>
            <a:chOff x="0" y="0"/>
            <a:chExt cx="8722563" cy="1558789"/>
          </a:xfrm>
        </p:grpSpPr>
        <p:sp>
          <p:nvSpPr>
            <p:cNvPr id="539" name="Rectangle"/>
            <p:cNvSpPr/>
            <p:nvPr/>
          </p:nvSpPr>
          <p:spPr>
            <a:xfrm>
              <a:off x="0" y="-1"/>
              <a:ext cx="8722564" cy="1558791"/>
            </a:xfrm>
            <a:prstGeom prst="rect">
              <a:avLst/>
            </a:prstGeom>
            <a:solidFill>
              <a:srgbClr val="851001"/>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nSpc>
                  <a:spcPct val="120000"/>
                </a:lnSpc>
                <a:defRPr sz="4100" i="1">
                  <a:solidFill>
                    <a:srgbClr val="FFFFFF"/>
                  </a:solidFill>
                  <a:latin typeface="+mj-lt"/>
                  <a:ea typeface="+mj-ea"/>
                  <a:cs typeface="+mj-cs"/>
                  <a:sym typeface="Helvetica"/>
                </a:defRPr>
              </a:pPr>
              <a:endParaRPr/>
            </a:p>
          </p:txBody>
        </p:sp>
        <p:sp>
          <p:nvSpPr>
            <p:cNvPr id="540" name="Articulation and Coordination…"/>
            <p:cNvSpPr txBox="1"/>
            <p:nvPr/>
          </p:nvSpPr>
          <p:spPr>
            <a:xfrm>
              <a:off x="0" y="44064"/>
              <a:ext cx="8722564" cy="14706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lnSpc>
                  <a:spcPct val="120000"/>
                </a:lnSpc>
                <a:defRPr sz="4100" b="1">
                  <a:solidFill>
                    <a:srgbClr val="FFFFFF"/>
                  </a:solidFill>
                  <a:latin typeface="+mj-lt"/>
                  <a:ea typeface="+mj-ea"/>
                  <a:cs typeface="+mj-cs"/>
                  <a:sym typeface="Helvetica"/>
                </a:defRPr>
              </a:pPr>
              <a:r>
                <a:t>Articulation and Coordination </a:t>
              </a:r>
            </a:p>
            <a:p>
              <a:pPr>
                <a:lnSpc>
                  <a:spcPct val="120000"/>
                </a:lnSpc>
                <a:defRPr sz="4100" i="1">
                  <a:solidFill>
                    <a:srgbClr val="FFFFFF"/>
                  </a:solidFill>
                  <a:latin typeface="+mj-lt"/>
                  <a:ea typeface="+mj-ea"/>
                  <a:cs typeface="+mj-cs"/>
                  <a:sym typeface="Helvetica"/>
                </a:defRPr>
              </a:pPr>
              <a:r>
                <a:t>Program of Study / Training</a:t>
              </a:r>
            </a:p>
          </p:txBody>
        </p:sp>
      </p:grpSp>
      <p:grpSp>
        <p:nvGrpSpPr>
          <p:cNvPr id="544" name="Middle School"/>
          <p:cNvGrpSpPr/>
          <p:nvPr/>
        </p:nvGrpSpPr>
        <p:grpSpPr>
          <a:xfrm>
            <a:off x="2958107" y="2823374"/>
            <a:ext cx="1297635" cy="632461"/>
            <a:chOff x="0" y="0"/>
            <a:chExt cx="1297633" cy="632459"/>
          </a:xfrm>
        </p:grpSpPr>
        <p:sp>
          <p:nvSpPr>
            <p:cNvPr id="542" name="Rectangle"/>
            <p:cNvSpPr/>
            <p:nvPr/>
          </p:nvSpPr>
          <p:spPr>
            <a:xfrm>
              <a:off x="0" y="34125"/>
              <a:ext cx="1297634" cy="564209"/>
            </a:xfrm>
            <a:prstGeom prst="rect">
              <a:avLst/>
            </a:prstGeom>
            <a:solidFill>
              <a:srgbClr val="A37512"/>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gn="l">
                <a:lnSpc>
                  <a:spcPct val="120000"/>
                </a:lnSpc>
                <a:defRPr sz="1600">
                  <a:solidFill>
                    <a:srgbClr val="FFFFFF"/>
                  </a:solidFill>
                </a:defRPr>
              </a:pPr>
              <a:endParaRPr/>
            </a:p>
          </p:txBody>
        </p:sp>
        <p:sp>
          <p:nvSpPr>
            <p:cNvPr id="543" name="Middle School"/>
            <p:cNvSpPr txBox="1"/>
            <p:nvPr/>
          </p:nvSpPr>
          <p:spPr>
            <a:xfrm>
              <a:off x="0" y="0"/>
              <a:ext cx="1297634" cy="6324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a:lnSpc>
                  <a:spcPct val="120000"/>
                </a:lnSpc>
                <a:defRPr sz="1600">
                  <a:solidFill>
                    <a:srgbClr val="FFFFFF"/>
                  </a:solidFill>
                </a:defRPr>
              </a:lvl1pPr>
            </a:lstStyle>
            <a:p>
              <a:r>
                <a:t>Middle School </a:t>
              </a:r>
            </a:p>
          </p:txBody>
        </p:sp>
      </p:grpSp>
      <p:grpSp>
        <p:nvGrpSpPr>
          <p:cNvPr id="547" name="High School Diploma"/>
          <p:cNvGrpSpPr/>
          <p:nvPr/>
        </p:nvGrpSpPr>
        <p:grpSpPr>
          <a:xfrm>
            <a:off x="4279899" y="2823374"/>
            <a:ext cx="1693179" cy="632461"/>
            <a:chOff x="0" y="0"/>
            <a:chExt cx="1693177" cy="632459"/>
          </a:xfrm>
        </p:grpSpPr>
        <p:sp>
          <p:nvSpPr>
            <p:cNvPr id="545" name="Rectangle"/>
            <p:cNvSpPr/>
            <p:nvPr/>
          </p:nvSpPr>
          <p:spPr>
            <a:xfrm>
              <a:off x="0" y="34125"/>
              <a:ext cx="1693178" cy="564209"/>
            </a:xfrm>
            <a:prstGeom prst="rect">
              <a:avLst/>
            </a:prstGeom>
            <a:solidFill>
              <a:srgbClr val="A37512"/>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gn="l">
                <a:lnSpc>
                  <a:spcPct val="120000"/>
                </a:lnSpc>
                <a:defRPr sz="1600">
                  <a:solidFill>
                    <a:srgbClr val="FFFFFF"/>
                  </a:solidFill>
                </a:defRPr>
              </a:pPr>
              <a:endParaRPr/>
            </a:p>
          </p:txBody>
        </p:sp>
        <p:sp>
          <p:nvSpPr>
            <p:cNvPr id="546" name="High School Diploma"/>
            <p:cNvSpPr txBox="1"/>
            <p:nvPr/>
          </p:nvSpPr>
          <p:spPr>
            <a:xfrm>
              <a:off x="0" y="0"/>
              <a:ext cx="1693178" cy="6324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a:lnSpc>
                  <a:spcPct val="120000"/>
                </a:lnSpc>
                <a:defRPr sz="1600">
                  <a:solidFill>
                    <a:srgbClr val="FFFFFF"/>
                  </a:solidFill>
                </a:defRPr>
              </a:lvl1pPr>
            </a:lstStyle>
            <a:p>
              <a:r>
                <a:t>High School Diploma </a:t>
              </a:r>
            </a:p>
          </p:txBody>
        </p:sp>
      </p:grpSp>
      <p:grpSp>
        <p:nvGrpSpPr>
          <p:cNvPr id="550" name="Community College AAS"/>
          <p:cNvGrpSpPr/>
          <p:nvPr/>
        </p:nvGrpSpPr>
        <p:grpSpPr>
          <a:xfrm>
            <a:off x="5299392" y="3600374"/>
            <a:ext cx="2720977" cy="564210"/>
            <a:chOff x="0" y="0"/>
            <a:chExt cx="2720975" cy="564209"/>
          </a:xfrm>
        </p:grpSpPr>
        <p:sp>
          <p:nvSpPr>
            <p:cNvPr id="548" name="Rectangle"/>
            <p:cNvSpPr/>
            <p:nvPr/>
          </p:nvSpPr>
          <p:spPr>
            <a:xfrm>
              <a:off x="0" y="-1"/>
              <a:ext cx="2720976" cy="564211"/>
            </a:xfrm>
            <a:prstGeom prst="rect">
              <a:avLst/>
            </a:prstGeom>
            <a:solidFill>
              <a:srgbClr val="F38F18"/>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gn="l">
                <a:lnSpc>
                  <a:spcPct val="120000"/>
                </a:lnSpc>
                <a:defRPr sz="1800">
                  <a:solidFill>
                    <a:srgbClr val="FFFFFF"/>
                  </a:solidFill>
                </a:defRPr>
              </a:pPr>
              <a:endParaRPr/>
            </a:p>
          </p:txBody>
        </p:sp>
        <p:sp>
          <p:nvSpPr>
            <p:cNvPr id="549" name="Community College AAS"/>
            <p:cNvSpPr txBox="1"/>
            <p:nvPr/>
          </p:nvSpPr>
          <p:spPr>
            <a:xfrm>
              <a:off x="0" y="91604"/>
              <a:ext cx="2720976" cy="381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a:lnSpc>
                  <a:spcPct val="120000"/>
                </a:lnSpc>
                <a:defRPr sz="1800">
                  <a:solidFill>
                    <a:srgbClr val="FFFFFF"/>
                  </a:solidFill>
                </a:defRPr>
              </a:lvl1pPr>
            </a:lstStyle>
            <a:p>
              <a:r>
                <a:t>Community College AAS</a:t>
              </a:r>
            </a:p>
          </p:txBody>
        </p:sp>
      </p:grpSp>
      <p:grpSp>
        <p:nvGrpSpPr>
          <p:cNvPr id="553" name="University"/>
          <p:cNvGrpSpPr/>
          <p:nvPr/>
        </p:nvGrpSpPr>
        <p:grpSpPr>
          <a:xfrm>
            <a:off x="5350192" y="6585776"/>
            <a:ext cx="1468787" cy="564209"/>
            <a:chOff x="0" y="0"/>
            <a:chExt cx="1468786" cy="564208"/>
          </a:xfrm>
        </p:grpSpPr>
        <p:sp>
          <p:nvSpPr>
            <p:cNvPr id="551" name="Rectangle"/>
            <p:cNvSpPr/>
            <p:nvPr/>
          </p:nvSpPr>
          <p:spPr>
            <a:xfrm>
              <a:off x="-1" y="-1"/>
              <a:ext cx="1468788" cy="564210"/>
            </a:xfrm>
            <a:prstGeom prst="rect">
              <a:avLst/>
            </a:prstGeom>
            <a:solidFill>
              <a:srgbClr val="EC5C57"/>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gn="l">
                <a:lnSpc>
                  <a:spcPct val="120000"/>
                </a:lnSpc>
                <a:defRPr sz="1800">
                  <a:solidFill>
                    <a:srgbClr val="FFFFFF"/>
                  </a:solidFill>
                </a:defRPr>
              </a:pPr>
              <a:endParaRPr/>
            </a:p>
          </p:txBody>
        </p:sp>
        <p:sp>
          <p:nvSpPr>
            <p:cNvPr id="552" name="University"/>
            <p:cNvSpPr txBox="1"/>
            <p:nvPr/>
          </p:nvSpPr>
          <p:spPr>
            <a:xfrm>
              <a:off x="-1" y="91603"/>
              <a:ext cx="1468788" cy="381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a:lnSpc>
                  <a:spcPct val="120000"/>
                </a:lnSpc>
                <a:defRPr sz="1800">
                  <a:solidFill>
                    <a:srgbClr val="FFFFFF"/>
                  </a:solidFill>
                </a:defRPr>
              </a:lvl1pPr>
            </a:lstStyle>
            <a:p>
              <a:r>
                <a:t>University </a:t>
              </a:r>
            </a:p>
          </p:txBody>
        </p:sp>
      </p:grpSp>
      <p:grpSp>
        <p:nvGrpSpPr>
          <p:cNvPr id="556" name="Basic Skills Plus"/>
          <p:cNvGrpSpPr/>
          <p:nvPr/>
        </p:nvGrpSpPr>
        <p:grpSpPr>
          <a:xfrm>
            <a:off x="3540452" y="4528661"/>
            <a:ext cx="913757" cy="1051562"/>
            <a:chOff x="0" y="0"/>
            <a:chExt cx="913756" cy="1051560"/>
          </a:xfrm>
        </p:grpSpPr>
        <p:sp>
          <p:nvSpPr>
            <p:cNvPr id="554" name="Rectangle"/>
            <p:cNvSpPr/>
            <p:nvPr/>
          </p:nvSpPr>
          <p:spPr>
            <a:xfrm>
              <a:off x="0" y="23857"/>
              <a:ext cx="913757" cy="1003847"/>
            </a:xfrm>
            <a:prstGeom prst="rect">
              <a:avLst/>
            </a:prstGeom>
            <a:solidFill>
              <a:schemeClr val="accent5"/>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gn="l">
                <a:lnSpc>
                  <a:spcPct val="120000"/>
                </a:lnSpc>
                <a:defRPr sz="1800">
                  <a:solidFill>
                    <a:srgbClr val="FFFFFF"/>
                  </a:solidFill>
                </a:defRPr>
              </a:pPr>
              <a:endParaRPr/>
            </a:p>
          </p:txBody>
        </p:sp>
        <p:sp>
          <p:nvSpPr>
            <p:cNvPr id="555" name="Basic Skills Plus"/>
            <p:cNvSpPr txBox="1"/>
            <p:nvPr/>
          </p:nvSpPr>
          <p:spPr>
            <a:xfrm>
              <a:off x="0" y="0"/>
              <a:ext cx="913757" cy="10515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a:lnSpc>
                  <a:spcPct val="120000"/>
                </a:lnSpc>
                <a:defRPr sz="1800">
                  <a:solidFill>
                    <a:srgbClr val="FFFFFF"/>
                  </a:solidFill>
                </a:defRPr>
              </a:lvl1pPr>
            </a:lstStyle>
            <a:p>
              <a:r>
                <a:t>Basic Skills Plus  </a:t>
              </a:r>
            </a:p>
          </p:txBody>
        </p:sp>
      </p:grpSp>
      <p:grpSp>
        <p:nvGrpSpPr>
          <p:cNvPr id="559" name="Customized Training"/>
          <p:cNvGrpSpPr/>
          <p:nvPr/>
        </p:nvGrpSpPr>
        <p:grpSpPr>
          <a:xfrm>
            <a:off x="5355306" y="5861277"/>
            <a:ext cx="2522787" cy="564209"/>
            <a:chOff x="0" y="0"/>
            <a:chExt cx="2522786" cy="564208"/>
          </a:xfrm>
        </p:grpSpPr>
        <p:sp>
          <p:nvSpPr>
            <p:cNvPr id="557" name="Rectangle"/>
            <p:cNvSpPr/>
            <p:nvPr/>
          </p:nvSpPr>
          <p:spPr>
            <a:xfrm>
              <a:off x="-1" y="-1"/>
              <a:ext cx="2522788" cy="564210"/>
            </a:xfrm>
            <a:prstGeom prst="rect">
              <a:avLst/>
            </a:prstGeom>
            <a:solidFill>
              <a:srgbClr val="924507"/>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gn="l">
                <a:lnSpc>
                  <a:spcPct val="120000"/>
                </a:lnSpc>
                <a:defRPr sz="1800">
                  <a:solidFill>
                    <a:srgbClr val="FFFFFF"/>
                  </a:solidFill>
                </a:defRPr>
              </a:pPr>
              <a:endParaRPr/>
            </a:p>
          </p:txBody>
        </p:sp>
        <p:sp>
          <p:nvSpPr>
            <p:cNvPr id="558" name="Customized Training"/>
            <p:cNvSpPr txBox="1"/>
            <p:nvPr/>
          </p:nvSpPr>
          <p:spPr>
            <a:xfrm>
              <a:off x="-1" y="91603"/>
              <a:ext cx="2522788" cy="381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a:lnSpc>
                  <a:spcPct val="120000"/>
                </a:lnSpc>
                <a:defRPr sz="1800">
                  <a:solidFill>
                    <a:srgbClr val="FFFFFF"/>
                  </a:solidFill>
                </a:defRPr>
              </a:lvl1pPr>
            </a:lstStyle>
            <a:p>
              <a:r>
                <a:t>Customized Training </a:t>
              </a:r>
            </a:p>
          </p:txBody>
        </p:sp>
      </p:grpSp>
      <p:grpSp>
        <p:nvGrpSpPr>
          <p:cNvPr id="562" name="Continuing Education"/>
          <p:cNvGrpSpPr/>
          <p:nvPr/>
        </p:nvGrpSpPr>
        <p:grpSpPr>
          <a:xfrm>
            <a:off x="5326681" y="5138153"/>
            <a:ext cx="2580037" cy="564210"/>
            <a:chOff x="0" y="0"/>
            <a:chExt cx="2580036" cy="564209"/>
          </a:xfrm>
        </p:grpSpPr>
        <p:sp>
          <p:nvSpPr>
            <p:cNvPr id="560" name="Rectangle"/>
            <p:cNvSpPr/>
            <p:nvPr/>
          </p:nvSpPr>
          <p:spPr>
            <a:xfrm>
              <a:off x="-1" y="-1"/>
              <a:ext cx="2580038" cy="564211"/>
            </a:xfrm>
            <a:prstGeom prst="rect">
              <a:avLst/>
            </a:prstGeom>
            <a:solidFill>
              <a:srgbClr val="BD590C"/>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gn="l">
                <a:lnSpc>
                  <a:spcPct val="120000"/>
                </a:lnSpc>
                <a:defRPr sz="1900">
                  <a:solidFill>
                    <a:srgbClr val="FFFFFF"/>
                  </a:solidFill>
                </a:defRPr>
              </a:pPr>
              <a:endParaRPr/>
            </a:p>
          </p:txBody>
        </p:sp>
        <p:sp>
          <p:nvSpPr>
            <p:cNvPr id="561" name="Continuing Education"/>
            <p:cNvSpPr txBox="1"/>
            <p:nvPr/>
          </p:nvSpPr>
          <p:spPr>
            <a:xfrm>
              <a:off x="-1" y="85254"/>
              <a:ext cx="2580038" cy="3937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a:lnSpc>
                  <a:spcPct val="120000"/>
                </a:lnSpc>
                <a:defRPr sz="1900">
                  <a:solidFill>
                    <a:srgbClr val="FFFFFF"/>
                  </a:solidFill>
                </a:defRPr>
              </a:lvl1pPr>
            </a:lstStyle>
            <a:p>
              <a:r>
                <a:t>Continuing Education</a:t>
              </a:r>
            </a:p>
          </p:txBody>
        </p:sp>
      </p:grpSp>
      <p:grpSp>
        <p:nvGrpSpPr>
          <p:cNvPr id="565" name="Community College AA"/>
          <p:cNvGrpSpPr/>
          <p:nvPr/>
        </p:nvGrpSpPr>
        <p:grpSpPr>
          <a:xfrm>
            <a:off x="5326681" y="4446651"/>
            <a:ext cx="2720977" cy="564210"/>
            <a:chOff x="0" y="0"/>
            <a:chExt cx="2720975" cy="564209"/>
          </a:xfrm>
        </p:grpSpPr>
        <p:sp>
          <p:nvSpPr>
            <p:cNvPr id="563" name="Rectangle"/>
            <p:cNvSpPr/>
            <p:nvPr/>
          </p:nvSpPr>
          <p:spPr>
            <a:xfrm>
              <a:off x="0" y="-1"/>
              <a:ext cx="2720976" cy="564211"/>
            </a:xfrm>
            <a:prstGeom prst="rect">
              <a:avLst/>
            </a:prstGeom>
            <a:solidFill>
              <a:schemeClr val="accent4"/>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gn="l">
                <a:lnSpc>
                  <a:spcPct val="120000"/>
                </a:lnSpc>
                <a:defRPr sz="1800">
                  <a:solidFill>
                    <a:srgbClr val="FFFFFF"/>
                  </a:solidFill>
                </a:defRPr>
              </a:pPr>
              <a:endParaRPr/>
            </a:p>
          </p:txBody>
        </p:sp>
        <p:sp>
          <p:nvSpPr>
            <p:cNvPr id="564" name="Community College AA"/>
            <p:cNvSpPr txBox="1"/>
            <p:nvPr/>
          </p:nvSpPr>
          <p:spPr>
            <a:xfrm>
              <a:off x="0" y="91604"/>
              <a:ext cx="2720976" cy="381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a:lnSpc>
                  <a:spcPct val="120000"/>
                </a:lnSpc>
                <a:defRPr sz="1800">
                  <a:solidFill>
                    <a:srgbClr val="FFFFFF"/>
                  </a:solidFill>
                </a:defRPr>
              </a:lvl1pPr>
            </a:lstStyle>
            <a:p>
              <a:r>
                <a:t>Community College AA</a:t>
              </a:r>
            </a:p>
          </p:txBody>
        </p:sp>
      </p:grpSp>
      <p:sp>
        <p:nvSpPr>
          <p:cNvPr id="566" name="Student…"/>
          <p:cNvSpPr/>
          <p:nvPr/>
        </p:nvSpPr>
        <p:spPr>
          <a:xfrm>
            <a:off x="259441" y="2829017"/>
            <a:ext cx="1943400" cy="6215381"/>
          </a:xfrm>
          <a:prstGeom prst="rect">
            <a:avLst/>
          </a:prstGeom>
          <a:blipFill>
            <a:blip r:embed="rId3"/>
          </a:blipFill>
          <a:ln w="12700">
            <a:miter lim="400000"/>
          </a:ln>
          <a:effectLst>
            <a:outerShdw blurRad="50800" dist="127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lnSpc>
                <a:spcPct val="120000"/>
              </a:lnSpc>
              <a:defRPr sz="2400">
                <a:solidFill>
                  <a:srgbClr val="FFFFFF"/>
                </a:solidFill>
              </a:defRPr>
            </a:pPr>
            <a:r>
              <a:t>Student </a:t>
            </a:r>
          </a:p>
          <a:p>
            <a:pPr algn="l">
              <a:lnSpc>
                <a:spcPct val="120000"/>
              </a:lnSpc>
              <a:defRPr sz="2400">
                <a:solidFill>
                  <a:srgbClr val="FFFFFF"/>
                </a:solidFill>
              </a:defRPr>
            </a:pPr>
            <a:endParaRPr/>
          </a:p>
          <a:p>
            <a:pPr algn="l">
              <a:lnSpc>
                <a:spcPct val="120000"/>
              </a:lnSpc>
              <a:defRPr sz="2400">
                <a:solidFill>
                  <a:srgbClr val="FFFFFF"/>
                </a:solidFill>
              </a:defRPr>
            </a:pPr>
            <a:r>
              <a:t>Graduate</a:t>
            </a:r>
          </a:p>
          <a:p>
            <a:pPr algn="l">
              <a:lnSpc>
                <a:spcPct val="120000"/>
              </a:lnSpc>
              <a:defRPr sz="2400">
                <a:solidFill>
                  <a:srgbClr val="FFFFFF"/>
                </a:solidFill>
              </a:defRPr>
            </a:pPr>
            <a:r>
              <a:t> </a:t>
            </a:r>
          </a:p>
          <a:p>
            <a:pPr algn="l">
              <a:lnSpc>
                <a:spcPct val="120000"/>
              </a:lnSpc>
              <a:defRPr sz="2400">
                <a:solidFill>
                  <a:srgbClr val="FFFFFF"/>
                </a:solidFill>
              </a:defRPr>
            </a:pPr>
            <a:r>
              <a:t>Dislocated</a:t>
            </a:r>
          </a:p>
          <a:p>
            <a:pPr algn="l">
              <a:lnSpc>
                <a:spcPct val="120000"/>
              </a:lnSpc>
              <a:defRPr sz="2400">
                <a:solidFill>
                  <a:srgbClr val="FFFFFF"/>
                </a:solidFill>
              </a:defRPr>
            </a:pPr>
            <a:r>
              <a:t> Worker</a:t>
            </a:r>
          </a:p>
          <a:p>
            <a:pPr algn="l">
              <a:lnSpc>
                <a:spcPct val="120000"/>
              </a:lnSpc>
              <a:defRPr sz="2400">
                <a:solidFill>
                  <a:srgbClr val="FFFFFF"/>
                </a:solidFill>
              </a:defRPr>
            </a:pPr>
            <a:endParaRPr/>
          </a:p>
          <a:p>
            <a:pPr algn="l">
              <a:lnSpc>
                <a:spcPct val="120000"/>
              </a:lnSpc>
              <a:defRPr sz="2400">
                <a:solidFill>
                  <a:srgbClr val="FFFFFF"/>
                </a:solidFill>
              </a:defRPr>
            </a:pPr>
            <a:r>
              <a:t>Under Employed</a:t>
            </a:r>
          </a:p>
          <a:p>
            <a:pPr algn="l">
              <a:lnSpc>
                <a:spcPct val="120000"/>
              </a:lnSpc>
              <a:defRPr sz="2400">
                <a:solidFill>
                  <a:srgbClr val="FFFFFF"/>
                </a:solidFill>
              </a:defRPr>
            </a:pPr>
            <a:endParaRPr/>
          </a:p>
          <a:p>
            <a:pPr algn="l">
              <a:lnSpc>
                <a:spcPct val="120000"/>
              </a:lnSpc>
              <a:defRPr sz="2400">
                <a:solidFill>
                  <a:srgbClr val="FFFFFF"/>
                </a:solidFill>
              </a:defRPr>
            </a:pPr>
            <a:r>
              <a:t>Unemployed</a:t>
            </a:r>
          </a:p>
          <a:p>
            <a:pPr algn="l">
              <a:lnSpc>
                <a:spcPct val="120000"/>
              </a:lnSpc>
              <a:defRPr sz="2400">
                <a:solidFill>
                  <a:srgbClr val="FFFFFF"/>
                </a:solidFill>
              </a:defRPr>
            </a:pPr>
            <a:endParaRPr/>
          </a:p>
          <a:p>
            <a:pPr algn="l">
              <a:lnSpc>
                <a:spcPct val="120000"/>
              </a:lnSpc>
              <a:defRPr sz="2400">
                <a:solidFill>
                  <a:srgbClr val="FFFFFF"/>
                </a:solidFill>
              </a:defRPr>
            </a:pPr>
            <a:r>
              <a:t>Career Changer </a:t>
            </a:r>
          </a:p>
        </p:txBody>
      </p:sp>
      <p:sp>
        <p:nvSpPr>
          <p:cNvPr id="567" name="Line"/>
          <p:cNvSpPr/>
          <p:nvPr/>
        </p:nvSpPr>
        <p:spPr>
          <a:xfrm>
            <a:off x="4893576" y="5440834"/>
            <a:ext cx="465825" cy="2"/>
          </a:xfrm>
          <a:prstGeom prst="line">
            <a:avLst/>
          </a:prstGeom>
          <a:ln w="25400">
            <a:solidFill>
              <a:srgbClr val="000000"/>
            </a:solidFill>
            <a:miter lim="400000"/>
            <a:tailEnd type="triangle"/>
          </a:ln>
        </p:spPr>
        <p:txBody>
          <a:bodyPr lIns="45718" tIns="45718" rIns="45718" bIns="45718"/>
          <a:lstStyle/>
          <a:p>
            <a:endParaRPr/>
          </a:p>
        </p:txBody>
      </p:sp>
      <p:sp>
        <p:nvSpPr>
          <p:cNvPr id="568" name="Line"/>
          <p:cNvSpPr/>
          <p:nvPr/>
        </p:nvSpPr>
        <p:spPr>
          <a:xfrm flipV="1">
            <a:off x="4902200" y="3438056"/>
            <a:ext cx="0" cy="4997304"/>
          </a:xfrm>
          <a:prstGeom prst="line">
            <a:avLst/>
          </a:prstGeom>
          <a:ln w="50800">
            <a:solidFill>
              <a:srgbClr val="000000"/>
            </a:solidFill>
            <a:miter lim="400000"/>
          </a:ln>
        </p:spPr>
        <p:txBody>
          <a:bodyPr lIns="45718" tIns="45718" rIns="45718" bIns="45718"/>
          <a:lstStyle/>
          <a:p>
            <a:endParaRPr/>
          </a:p>
        </p:txBody>
      </p:sp>
      <p:sp>
        <p:nvSpPr>
          <p:cNvPr id="569" name="Line"/>
          <p:cNvSpPr/>
          <p:nvPr/>
        </p:nvSpPr>
        <p:spPr>
          <a:xfrm>
            <a:off x="4893576" y="4715078"/>
            <a:ext cx="465825" cy="2"/>
          </a:xfrm>
          <a:prstGeom prst="line">
            <a:avLst/>
          </a:prstGeom>
          <a:ln w="25400">
            <a:solidFill>
              <a:srgbClr val="000000"/>
            </a:solidFill>
            <a:miter lim="400000"/>
            <a:tailEnd type="triangle"/>
          </a:ln>
        </p:spPr>
        <p:txBody>
          <a:bodyPr lIns="45718" tIns="45718" rIns="45718" bIns="45718"/>
          <a:lstStyle/>
          <a:p>
            <a:endParaRPr/>
          </a:p>
        </p:txBody>
      </p:sp>
      <p:sp>
        <p:nvSpPr>
          <p:cNvPr id="570" name="Line"/>
          <p:cNvSpPr/>
          <p:nvPr/>
        </p:nvSpPr>
        <p:spPr>
          <a:xfrm>
            <a:off x="4893576" y="3845636"/>
            <a:ext cx="465825" cy="2"/>
          </a:xfrm>
          <a:prstGeom prst="line">
            <a:avLst/>
          </a:prstGeom>
          <a:ln w="25400">
            <a:solidFill>
              <a:srgbClr val="000000"/>
            </a:solidFill>
            <a:miter lim="400000"/>
            <a:tailEnd type="triangle"/>
          </a:ln>
        </p:spPr>
        <p:txBody>
          <a:bodyPr lIns="45718" tIns="45718" rIns="45718" bIns="45718"/>
          <a:lstStyle/>
          <a:p>
            <a:endParaRPr/>
          </a:p>
        </p:txBody>
      </p:sp>
      <p:sp>
        <p:nvSpPr>
          <p:cNvPr id="571" name="Line"/>
          <p:cNvSpPr/>
          <p:nvPr/>
        </p:nvSpPr>
        <p:spPr>
          <a:xfrm>
            <a:off x="4893576" y="6183710"/>
            <a:ext cx="465825" cy="2"/>
          </a:xfrm>
          <a:prstGeom prst="line">
            <a:avLst/>
          </a:prstGeom>
          <a:ln w="25400">
            <a:solidFill>
              <a:srgbClr val="000000"/>
            </a:solidFill>
            <a:miter lim="400000"/>
            <a:tailEnd type="triangle"/>
          </a:ln>
        </p:spPr>
        <p:txBody>
          <a:bodyPr lIns="45718" tIns="45718" rIns="45718" bIns="45718"/>
          <a:lstStyle/>
          <a:p>
            <a:endParaRPr/>
          </a:p>
        </p:txBody>
      </p:sp>
      <p:sp>
        <p:nvSpPr>
          <p:cNvPr id="572" name="Line"/>
          <p:cNvSpPr/>
          <p:nvPr/>
        </p:nvSpPr>
        <p:spPr>
          <a:xfrm>
            <a:off x="4893576" y="6867880"/>
            <a:ext cx="465825" cy="2"/>
          </a:xfrm>
          <a:prstGeom prst="line">
            <a:avLst/>
          </a:prstGeom>
          <a:ln w="25400">
            <a:solidFill>
              <a:srgbClr val="000000"/>
            </a:solidFill>
            <a:miter lim="400000"/>
            <a:tailEnd type="triangle"/>
          </a:ln>
        </p:spPr>
        <p:txBody>
          <a:bodyPr lIns="45718" tIns="45718" rIns="45718" bIns="45718"/>
          <a:lstStyle/>
          <a:p>
            <a:endParaRPr/>
          </a:p>
        </p:txBody>
      </p:sp>
      <p:sp>
        <p:nvSpPr>
          <p:cNvPr id="573" name="Line"/>
          <p:cNvSpPr/>
          <p:nvPr/>
        </p:nvSpPr>
        <p:spPr>
          <a:xfrm>
            <a:off x="4472289" y="5054441"/>
            <a:ext cx="465825" cy="2"/>
          </a:xfrm>
          <a:prstGeom prst="line">
            <a:avLst/>
          </a:prstGeom>
          <a:ln w="25400">
            <a:solidFill>
              <a:srgbClr val="000000"/>
            </a:solidFill>
            <a:miter lim="400000"/>
            <a:tailEnd type="triangle"/>
          </a:ln>
        </p:spPr>
        <p:txBody>
          <a:bodyPr lIns="45718" tIns="45718" rIns="45718" bIns="45718"/>
          <a:lstStyle/>
          <a:p>
            <a:endParaRPr/>
          </a:p>
        </p:txBody>
      </p:sp>
      <p:grpSp>
        <p:nvGrpSpPr>
          <p:cNvPr id="576" name="Certificate…"/>
          <p:cNvGrpSpPr/>
          <p:nvPr/>
        </p:nvGrpSpPr>
        <p:grpSpPr>
          <a:xfrm>
            <a:off x="9084518" y="4064560"/>
            <a:ext cx="1553727" cy="2467806"/>
            <a:chOff x="0" y="0"/>
            <a:chExt cx="1553725" cy="2467804"/>
          </a:xfrm>
        </p:grpSpPr>
        <p:sp>
          <p:nvSpPr>
            <p:cNvPr id="574" name="Rectangle"/>
            <p:cNvSpPr/>
            <p:nvPr/>
          </p:nvSpPr>
          <p:spPr>
            <a:xfrm>
              <a:off x="0" y="0"/>
              <a:ext cx="1553726" cy="2467805"/>
            </a:xfrm>
            <a:prstGeom prst="rect">
              <a:avLst/>
            </a:prstGeom>
            <a:solidFill>
              <a:srgbClr val="851001"/>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gn="l">
                <a:lnSpc>
                  <a:spcPct val="120000"/>
                </a:lnSpc>
                <a:defRPr sz="1800">
                  <a:solidFill>
                    <a:srgbClr val="FFFFFF"/>
                  </a:solidFill>
                </a:defRPr>
              </a:pPr>
              <a:endParaRPr/>
            </a:p>
          </p:txBody>
        </p:sp>
        <p:sp>
          <p:nvSpPr>
            <p:cNvPr id="575" name="Certificate…"/>
            <p:cNvSpPr txBox="1"/>
            <p:nvPr/>
          </p:nvSpPr>
          <p:spPr>
            <a:xfrm>
              <a:off x="0" y="372842"/>
              <a:ext cx="1553726" cy="17221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lgn="l">
                <a:lnSpc>
                  <a:spcPct val="120000"/>
                </a:lnSpc>
                <a:defRPr sz="1800">
                  <a:solidFill>
                    <a:srgbClr val="FFFFFF"/>
                  </a:solidFill>
                </a:defRPr>
              </a:pPr>
              <a:r>
                <a:t>Certificate </a:t>
              </a:r>
            </a:p>
            <a:p>
              <a:pPr algn="l">
                <a:lnSpc>
                  <a:spcPct val="120000"/>
                </a:lnSpc>
                <a:defRPr sz="1800">
                  <a:solidFill>
                    <a:srgbClr val="FFFFFF"/>
                  </a:solidFill>
                </a:defRPr>
              </a:pPr>
              <a:endParaRPr/>
            </a:p>
            <a:p>
              <a:pPr algn="l">
                <a:lnSpc>
                  <a:spcPct val="120000"/>
                </a:lnSpc>
                <a:defRPr sz="1800">
                  <a:solidFill>
                    <a:srgbClr val="FFFFFF"/>
                  </a:solidFill>
                </a:defRPr>
              </a:pPr>
              <a:r>
                <a:t>Diploma </a:t>
              </a:r>
            </a:p>
            <a:p>
              <a:pPr algn="l">
                <a:lnSpc>
                  <a:spcPct val="120000"/>
                </a:lnSpc>
                <a:defRPr sz="1800">
                  <a:solidFill>
                    <a:srgbClr val="FFFFFF"/>
                  </a:solidFill>
                </a:defRPr>
              </a:pPr>
              <a:endParaRPr/>
            </a:p>
            <a:p>
              <a:pPr algn="l">
                <a:lnSpc>
                  <a:spcPct val="120000"/>
                </a:lnSpc>
                <a:defRPr sz="1800">
                  <a:solidFill>
                    <a:srgbClr val="FFFFFF"/>
                  </a:solidFill>
                </a:defRPr>
              </a:pPr>
              <a:r>
                <a:t>Degree</a:t>
              </a:r>
            </a:p>
          </p:txBody>
        </p:sp>
      </p:grpSp>
      <p:sp>
        <p:nvSpPr>
          <p:cNvPr id="577" name="Line"/>
          <p:cNvSpPr/>
          <p:nvPr/>
        </p:nvSpPr>
        <p:spPr>
          <a:xfrm>
            <a:off x="8055877" y="3845636"/>
            <a:ext cx="998981" cy="552936"/>
          </a:xfrm>
          <a:prstGeom prst="line">
            <a:avLst/>
          </a:prstGeom>
          <a:ln w="25400">
            <a:solidFill>
              <a:srgbClr val="000000"/>
            </a:solidFill>
            <a:miter lim="400000"/>
            <a:tailEnd type="triangle"/>
          </a:ln>
        </p:spPr>
        <p:txBody>
          <a:bodyPr lIns="45718" tIns="45718" rIns="45718" bIns="45718"/>
          <a:lstStyle/>
          <a:p>
            <a:endParaRPr/>
          </a:p>
        </p:txBody>
      </p:sp>
      <p:sp>
        <p:nvSpPr>
          <p:cNvPr id="578" name="Line"/>
          <p:cNvSpPr/>
          <p:nvPr/>
        </p:nvSpPr>
        <p:spPr>
          <a:xfrm>
            <a:off x="8055877" y="4684726"/>
            <a:ext cx="998114" cy="444446"/>
          </a:xfrm>
          <a:prstGeom prst="line">
            <a:avLst/>
          </a:prstGeom>
          <a:ln w="25400">
            <a:solidFill>
              <a:srgbClr val="000000"/>
            </a:solidFill>
            <a:miter lim="400000"/>
            <a:tailEnd type="triangle"/>
          </a:ln>
        </p:spPr>
        <p:txBody>
          <a:bodyPr lIns="45718" tIns="45718" rIns="45718" bIns="45718"/>
          <a:lstStyle/>
          <a:p>
            <a:endParaRPr/>
          </a:p>
        </p:txBody>
      </p:sp>
      <p:sp>
        <p:nvSpPr>
          <p:cNvPr id="579" name="Line"/>
          <p:cNvSpPr/>
          <p:nvPr/>
        </p:nvSpPr>
        <p:spPr>
          <a:xfrm>
            <a:off x="7998683" y="5407736"/>
            <a:ext cx="993869" cy="2"/>
          </a:xfrm>
          <a:prstGeom prst="line">
            <a:avLst/>
          </a:prstGeom>
          <a:ln w="25400">
            <a:solidFill>
              <a:srgbClr val="000000"/>
            </a:solidFill>
            <a:miter lim="400000"/>
            <a:tailEnd type="triangle"/>
          </a:ln>
        </p:spPr>
        <p:txBody>
          <a:bodyPr lIns="45718" tIns="45718" rIns="45718" bIns="45718"/>
          <a:lstStyle/>
          <a:p>
            <a:endParaRPr/>
          </a:p>
        </p:txBody>
      </p:sp>
      <p:sp>
        <p:nvSpPr>
          <p:cNvPr id="580" name="Line"/>
          <p:cNvSpPr/>
          <p:nvPr/>
        </p:nvSpPr>
        <p:spPr>
          <a:xfrm flipV="1">
            <a:off x="7919550" y="5936836"/>
            <a:ext cx="1073002" cy="179105"/>
          </a:xfrm>
          <a:prstGeom prst="line">
            <a:avLst/>
          </a:prstGeom>
          <a:ln w="25400">
            <a:solidFill>
              <a:srgbClr val="000000"/>
            </a:solidFill>
            <a:miter lim="400000"/>
            <a:tailEnd type="triangle"/>
          </a:ln>
        </p:spPr>
        <p:txBody>
          <a:bodyPr lIns="45718" tIns="45718" rIns="45718" bIns="45718"/>
          <a:lstStyle/>
          <a:p>
            <a:endParaRPr/>
          </a:p>
        </p:txBody>
      </p:sp>
      <p:sp>
        <p:nvSpPr>
          <p:cNvPr id="581" name="Line"/>
          <p:cNvSpPr/>
          <p:nvPr/>
        </p:nvSpPr>
        <p:spPr>
          <a:xfrm flipV="1">
            <a:off x="7055305" y="6356479"/>
            <a:ext cx="1937247" cy="509693"/>
          </a:xfrm>
          <a:prstGeom prst="line">
            <a:avLst/>
          </a:prstGeom>
          <a:ln w="25400">
            <a:solidFill>
              <a:srgbClr val="000000"/>
            </a:solidFill>
            <a:miter lim="400000"/>
            <a:tailEnd type="triangle"/>
          </a:ln>
        </p:spPr>
        <p:txBody>
          <a:bodyPr lIns="45718" tIns="45718" rIns="45718" bIns="45718"/>
          <a:lstStyle/>
          <a:p>
            <a:endParaRPr/>
          </a:p>
        </p:txBody>
      </p:sp>
      <p:grpSp>
        <p:nvGrpSpPr>
          <p:cNvPr id="584" name="Proprietary School / Training"/>
          <p:cNvGrpSpPr/>
          <p:nvPr/>
        </p:nvGrpSpPr>
        <p:grpSpPr>
          <a:xfrm>
            <a:off x="5350192" y="7332688"/>
            <a:ext cx="3022403" cy="564209"/>
            <a:chOff x="0" y="0"/>
            <a:chExt cx="3022401" cy="564208"/>
          </a:xfrm>
        </p:grpSpPr>
        <p:sp>
          <p:nvSpPr>
            <p:cNvPr id="582" name="Rectangle"/>
            <p:cNvSpPr/>
            <p:nvPr/>
          </p:nvSpPr>
          <p:spPr>
            <a:xfrm>
              <a:off x="0" y="-1"/>
              <a:ext cx="3022402" cy="564210"/>
            </a:xfrm>
            <a:prstGeom prst="rect">
              <a:avLst/>
            </a:prstGeom>
            <a:solidFill>
              <a:srgbClr val="EC5C57"/>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gn="l">
                <a:lnSpc>
                  <a:spcPct val="120000"/>
                </a:lnSpc>
                <a:defRPr sz="1800">
                  <a:solidFill>
                    <a:srgbClr val="FFFFFF"/>
                  </a:solidFill>
                </a:defRPr>
              </a:pPr>
              <a:endParaRPr/>
            </a:p>
          </p:txBody>
        </p:sp>
        <p:sp>
          <p:nvSpPr>
            <p:cNvPr id="583" name="Proprietary School / Training"/>
            <p:cNvSpPr txBox="1"/>
            <p:nvPr/>
          </p:nvSpPr>
          <p:spPr>
            <a:xfrm>
              <a:off x="0" y="91603"/>
              <a:ext cx="3022402" cy="381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a:lnSpc>
                  <a:spcPct val="120000"/>
                </a:lnSpc>
                <a:defRPr sz="1800">
                  <a:solidFill>
                    <a:srgbClr val="FFFFFF"/>
                  </a:solidFill>
                </a:defRPr>
              </a:lvl1pPr>
            </a:lstStyle>
            <a:p>
              <a:r>
                <a:t>Proprietary School / Training</a:t>
              </a:r>
            </a:p>
          </p:txBody>
        </p:sp>
      </p:grpSp>
      <p:sp>
        <p:nvSpPr>
          <p:cNvPr id="585" name="Line"/>
          <p:cNvSpPr/>
          <p:nvPr/>
        </p:nvSpPr>
        <p:spPr>
          <a:xfrm>
            <a:off x="4893576" y="7614791"/>
            <a:ext cx="465825" cy="2"/>
          </a:xfrm>
          <a:prstGeom prst="line">
            <a:avLst/>
          </a:prstGeom>
          <a:ln w="25400">
            <a:solidFill>
              <a:srgbClr val="000000"/>
            </a:solidFill>
            <a:miter lim="400000"/>
            <a:tailEnd type="triangle"/>
          </a:ln>
        </p:spPr>
        <p:txBody>
          <a:bodyPr lIns="45718" tIns="45718" rIns="45718" bIns="45718"/>
          <a:lstStyle/>
          <a:p>
            <a:endParaRPr/>
          </a:p>
        </p:txBody>
      </p:sp>
      <p:sp>
        <p:nvSpPr>
          <p:cNvPr id="586" name="Line"/>
          <p:cNvSpPr/>
          <p:nvPr/>
        </p:nvSpPr>
        <p:spPr>
          <a:xfrm flipV="1">
            <a:off x="8501567" y="6557663"/>
            <a:ext cx="1176537" cy="994074"/>
          </a:xfrm>
          <a:prstGeom prst="line">
            <a:avLst/>
          </a:prstGeom>
          <a:ln w="25400">
            <a:solidFill>
              <a:srgbClr val="000000"/>
            </a:solidFill>
            <a:miter lim="400000"/>
            <a:tailEnd type="triangle"/>
          </a:ln>
        </p:spPr>
        <p:txBody>
          <a:bodyPr lIns="45718" tIns="45718" rIns="45718" bIns="45718"/>
          <a:lstStyle/>
          <a:p>
            <a:endParaRPr/>
          </a:p>
        </p:txBody>
      </p:sp>
      <p:sp>
        <p:nvSpPr>
          <p:cNvPr id="587" name="Arrow"/>
          <p:cNvSpPr/>
          <p:nvPr/>
        </p:nvSpPr>
        <p:spPr>
          <a:xfrm>
            <a:off x="2236645" y="5612857"/>
            <a:ext cx="1943399" cy="647702"/>
          </a:xfrm>
          <a:prstGeom prst="rightArrow">
            <a:avLst>
              <a:gd name="adj1" fmla="val 32000"/>
              <a:gd name="adj2" fmla="val 106707"/>
            </a:avLst>
          </a:prstGeom>
          <a:solidFill>
            <a:srgbClr val="000000"/>
          </a:solidFill>
          <a:ln w="12700">
            <a:miter lim="400000"/>
          </a:ln>
          <a:effectLst>
            <a:outerShdw blurRad="38100" dist="25400" dir="5400000" rotWithShape="0">
              <a:srgbClr val="000000">
                <a:alpha val="50000"/>
              </a:srgbClr>
            </a:outerShdw>
          </a:effectLst>
        </p:spPr>
        <p:txBody>
          <a:bodyPr lIns="50800" tIns="50800" rIns="50800" bIns="50800" anchor="ctr"/>
          <a:lstStyle/>
          <a:p>
            <a:pPr algn="l">
              <a:lnSpc>
                <a:spcPct val="120000"/>
              </a:lnSpc>
              <a:defRPr sz="2400">
                <a:solidFill>
                  <a:srgbClr val="FFFFFF"/>
                </a:solidFill>
              </a:defRPr>
            </a:pPr>
            <a:endParaRPr/>
          </a:p>
        </p:txBody>
      </p:sp>
      <p:grpSp>
        <p:nvGrpSpPr>
          <p:cNvPr id="590" name="Apprenticeship"/>
          <p:cNvGrpSpPr/>
          <p:nvPr/>
        </p:nvGrpSpPr>
        <p:grpSpPr>
          <a:xfrm>
            <a:off x="5325376" y="8155799"/>
            <a:ext cx="5174956" cy="791768"/>
            <a:chOff x="0" y="0"/>
            <a:chExt cx="5174955" cy="791767"/>
          </a:xfrm>
        </p:grpSpPr>
        <p:sp>
          <p:nvSpPr>
            <p:cNvPr id="588" name="Rectangle"/>
            <p:cNvSpPr/>
            <p:nvPr/>
          </p:nvSpPr>
          <p:spPr>
            <a:xfrm>
              <a:off x="-1" y="-1"/>
              <a:ext cx="5174957" cy="791769"/>
            </a:xfrm>
            <a:prstGeom prst="rect">
              <a:avLst/>
            </a:prstGeom>
            <a:blipFill rotWithShape="1">
              <a:blip r:embed="rId4"/>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gn="l">
                <a:lnSpc>
                  <a:spcPct val="120000"/>
                </a:lnSpc>
                <a:defRPr sz="2400">
                  <a:solidFill>
                    <a:srgbClr val="FFFFFF"/>
                  </a:solidFill>
                </a:defRPr>
              </a:pPr>
              <a:endParaRPr/>
            </a:p>
          </p:txBody>
        </p:sp>
        <p:sp>
          <p:nvSpPr>
            <p:cNvPr id="589" name="Apprenticeship"/>
            <p:cNvSpPr txBox="1"/>
            <p:nvPr/>
          </p:nvSpPr>
          <p:spPr>
            <a:xfrm>
              <a:off x="-1" y="160933"/>
              <a:ext cx="5174957" cy="469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lgn="l">
                <a:lnSpc>
                  <a:spcPct val="120000"/>
                </a:lnSpc>
                <a:defRPr sz="2400">
                  <a:solidFill>
                    <a:srgbClr val="FFFFFF"/>
                  </a:solidFill>
                </a:defRPr>
              </a:pPr>
              <a:r>
                <a:t>                  </a:t>
              </a:r>
              <a:r>
                <a:rPr sz="1800">
                  <a:latin typeface="+mj-lt"/>
                  <a:ea typeface="+mj-ea"/>
                  <a:cs typeface="+mj-cs"/>
                  <a:sym typeface="Helvetica"/>
                </a:rPr>
                <a:t>Apprenticeship</a:t>
              </a:r>
            </a:p>
          </p:txBody>
        </p:sp>
      </p:grpSp>
      <p:sp>
        <p:nvSpPr>
          <p:cNvPr id="591" name="Line"/>
          <p:cNvSpPr/>
          <p:nvPr/>
        </p:nvSpPr>
        <p:spPr>
          <a:xfrm>
            <a:off x="4890444" y="8361702"/>
            <a:ext cx="465825" cy="2"/>
          </a:xfrm>
          <a:prstGeom prst="line">
            <a:avLst/>
          </a:prstGeom>
          <a:ln w="25400">
            <a:solidFill>
              <a:srgbClr val="000000"/>
            </a:solidFill>
            <a:miter lim="400000"/>
            <a:tailEnd type="triangle"/>
          </a:ln>
        </p:spPr>
        <p:txBody>
          <a:bodyPr lIns="45718" tIns="45718" rIns="45718" bIns="45718"/>
          <a:lstStyle/>
          <a:p>
            <a:endParaRPr/>
          </a:p>
        </p:txBody>
      </p:sp>
      <p:sp>
        <p:nvSpPr>
          <p:cNvPr id="592" name="Triangle"/>
          <p:cNvSpPr/>
          <p:nvPr/>
        </p:nvSpPr>
        <p:spPr>
          <a:xfrm>
            <a:off x="5326681" y="8173856"/>
            <a:ext cx="1693179" cy="7917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blipFill>
            <a:blip r:embed="rId3"/>
          </a:blipFill>
          <a:ln w="12700">
            <a:miter lim="400000"/>
          </a:ln>
          <a:effectLst>
            <a:outerShdw blurRad="50800" dist="12700" rotWithShape="0">
              <a:srgbClr val="000000">
                <a:alpha val="50000"/>
              </a:srgbClr>
            </a:outerShdw>
          </a:effectLst>
        </p:spPr>
        <p:txBody>
          <a:bodyPr lIns="50800" tIns="50800" rIns="50800" bIns="50800" anchor="ctr"/>
          <a:lstStyle/>
          <a:p>
            <a:pPr algn="l">
              <a:lnSpc>
                <a:spcPct val="120000"/>
              </a:lnSpc>
              <a:defRPr sz="2400">
                <a:solidFill>
                  <a:srgbClr val="FFFFFF"/>
                </a:solidFill>
              </a:defRPr>
            </a:pPr>
            <a:endParaRPr/>
          </a:p>
        </p:txBody>
      </p:sp>
      <p:sp>
        <p:nvSpPr>
          <p:cNvPr id="593" name="Triangle"/>
          <p:cNvSpPr/>
          <p:nvPr/>
        </p:nvSpPr>
        <p:spPr>
          <a:xfrm rot="10800000">
            <a:off x="8047656" y="8137741"/>
            <a:ext cx="2522788" cy="82788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6"/>
          </a:solidFill>
          <a:ln w="12700">
            <a:miter lim="400000"/>
          </a:ln>
          <a:effectLst>
            <a:outerShdw blurRad="38100" dist="25400" dir="5400000" rotWithShape="0">
              <a:srgbClr val="000000">
                <a:alpha val="50000"/>
              </a:srgbClr>
            </a:outerShdw>
          </a:effectLst>
        </p:spPr>
        <p:txBody>
          <a:bodyPr lIns="50800" tIns="50800" rIns="50800" bIns="50800" anchor="ctr"/>
          <a:lstStyle/>
          <a:p>
            <a:pPr algn="l">
              <a:lnSpc>
                <a:spcPct val="120000"/>
              </a:lnSpc>
              <a:defRPr sz="2400">
                <a:solidFill>
                  <a:srgbClr val="FFFFFF"/>
                </a:solidFill>
              </a:defRPr>
            </a:pPr>
            <a:endParaRPr/>
          </a:p>
        </p:txBody>
      </p:sp>
      <p:grpSp>
        <p:nvGrpSpPr>
          <p:cNvPr id="596" name="W   o   r   k"/>
          <p:cNvGrpSpPr/>
          <p:nvPr/>
        </p:nvGrpSpPr>
        <p:grpSpPr>
          <a:xfrm>
            <a:off x="11844669" y="3752412"/>
            <a:ext cx="746278" cy="3092102"/>
            <a:chOff x="0" y="0"/>
            <a:chExt cx="746277" cy="3092100"/>
          </a:xfrm>
        </p:grpSpPr>
        <p:sp>
          <p:nvSpPr>
            <p:cNvPr id="594" name="Rectangle"/>
            <p:cNvSpPr/>
            <p:nvPr/>
          </p:nvSpPr>
          <p:spPr>
            <a:xfrm>
              <a:off x="-1" y="0"/>
              <a:ext cx="746279" cy="3092101"/>
            </a:xfrm>
            <a:prstGeom prst="rect">
              <a:avLst/>
            </a:prstGeom>
            <a:blipFill rotWithShape="1">
              <a:blip r:embed="rId5"/>
              <a:srcRect/>
              <a:tile tx="0" ty="0" sx="100000" sy="100000" flip="none" algn="tl"/>
            </a:blipFill>
            <a:ln w="12700" cap="flat">
              <a:noFill/>
              <a:miter lim="400000"/>
            </a:ln>
            <a:effectLst>
              <a:outerShdw blurRad="25400" dist="25400" dir="2388334" rotWithShape="0">
                <a:srgbClr val="000000">
                  <a:alpha val="79310"/>
                </a:srgbClr>
              </a:outerShdw>
            </a:effectLst>
          </p:spPr>
          <p:txBody>
            <a:bodyPr wrap="square" lIns="50800" tIns="50800" rIns="50800" bIns="50800" numCol="1" anchor="ctr">
              <a:noAutofit/>
            </a:bodyPr>
            <a:lstStyle/>
            <a:p>
              <a:pPr algn="l">
                <a:lnSpc>
                  <a:spcPct val="120000"/>
                </a:lnSpc>
                <a:defRPr sz="3400" b="1">
                  <a:solidFill>
                    <a:srgbClr val="FFFFFF"/>
                  </a:solidFill>
                  <a:latin typeface="+mj-lt"/>
                  <a:ea typeface="+mj-ea"/>
                  <a:cs typeface="+mj-cs"/>
                  <a:sym typeface="Helvetica"/>
                </a:defRPr>
              </a:pPr>
              <a:endParaRPr/>
            </a:p>
          </p:txBody>
        </p:sp>
        <p:sp>
          <p:nvSpPr>
            <p:cNvPr id="595" name="W   o   r   k"/>
            <p:cNvSpPr txBox="1"/>
            <p:nvPr/>
          </p:nvSpPr>
          <p:spPr>
            <a:xfrm>
              <a:off x="-1" y="297640"/>
              <a:ext cx="746279" cy="24968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a:lnSpc>
                  <a:spcPct val="120000"/>
                </a:lnSpc>
                <a:defRPr sz="3400" b="1">
                  <a:solidFill>
                    <a:srgbClr val="FFFFFF"/>
                  </a:solidFill>
                  <a:latin typeface="+mj-lt"/>
                  <a:ea typeface="+mj-ea"/>
                  <a:cs typeface="+mj-cs"/>
                  <a:sym typeface="Helvetica"/>
                </a:defRPr>
              </a:lvl1pPr>
            </a:lstStyle>
            <a:p>
              <a:r>
                <a:t>W   o   r   k</a:t>
              </a:r>
            </a:p>
          </p:txBody>
        </p:sp>
      </p:grpSp>
      <p:sp>
        <p:nvSpPr>
          <p:cNvPr id="597" name="Slide Number"/>
          <p:cNvSpPr txBox="1">
            <a:spLocks noGrp="1"/>
          </p:cNvSpPr>
          <p:nvPr>
            <p:ph type="sldNum" sz="quarter" idx="4294967295"/>
          </p:nvPr>
        </p:nvSpPr>
        <p:spPr>
          <a:xfrm>
            <a:off x="6311798" y="9251950"/>
            <a:ext cx="368504"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34</a:t>
            </a:fld>
            <a:endParaRP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3" name="Articulation and Coordination…"/>
          <p:cNvGrpSpPr/>
          <p:nvPr/>
        </p:nvGrpSpPr>
        <p:grpSpPr>
          <a:xfrm>
            <a:off x="1468018" y="840192"/>
            <a:ext cx="9141664" cy="2070102"/>
            <a:chOff x="0" y="0"/>
            <a:chExt cx="9141662" cy="2070100"/>
          </a:xfrm>
        </p:grpSpPr>
        <p:sp>
          <p:nvSpPr>
            <p:cNvPr id="601" name="Rectangle"/>
            <p:cNvSpPr/>
            <p:nvPr/>
          </p:nvSpPr>
          <p:spPr>
            <a:xfrm>
              <a:off x="0" y="0"/>
              <a:ext cx="9141664" cy="2070101"/>
            </a:xfrm>
            <a:prstGeom prst="rect">
              <a:avLst/>
            </a:prstGeom>
            <a:solidFill>
              <a:srgbClr val="851001"/>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nSpc>
                  <a:spcPct val="120000"/>
                </a:lnSpc>
                <a:defRPr sz="4100" i="1">
                  <a:solidFill>
                    <a:srgbClr val="FFFFFF"/>
                  </a:solidFill>
                  <a:latin typeface="+mj-lt"/>
                  <a:ea typeface="+mj-ea"/>
                  <a:cs typeface="+mj-cs"/>
                  <a:sym typeface="Helvetica"/>
                </a:defRPr>
              </a:pPr>
              <a:endParaRPr/>
            </a:p>
          </p:txBody>
        </p:sp>
        <p:sp>
          <p:nvSpPr>
            <p:cNvPr id="602" name="Articulation and Coordination…"/>
            <p:cNvSpPr txBox="1"/>
            <p:nvPr/>
          </p:nvSpPr>
          <p:spPr>
            <a:xfrm>
              <a:off x="0" y="299720"/>
              <a:ext cx="9141664" cy="14706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lnSpc>
                  <a:spcPct val="120000"/>
                </a:lnSpc>
                <a:defRPr sz="4100" b="1">
                  <a:solidFill>
                    <a:srgbClr val="FFFFFF"/>
                  </a:solidFill>
                  <a:latin typeface="+mj-lt"/>
                  <a:ea typeface="+mj-ea"/>
                  <a:cs typeface="+mj-cs"/>
                  <a:sym typeface="Helvetica"/>
                </a:defRPr>
              </a:pPr>
              <a:r>
                <a:t>Articulation and Coordination </a:t>
              </a:r>
            </a:p>
            <a:p>
              <a:pPr>
                <a:lnSpc>
                  <a:spcPct val="120000"/>
                </a:lnSpc>
                <a:defRPr sz="4100" i="1">
                  <a:solidFill>
                    <a:srgbClr val="FFFFFF"/>
                  </a:solidFill>
                  <a:latin typeface="+mj-lt"/>
                  <a:ea typeface="+mj-ea"/>
                  <a:cs typeface="+mj-cs"/>
                  <a:sym typeface="Helvetica"/>
                </a:defRPr>
              </a:pPr>
              <a:r>
                <a:t>Program of Study / Training</a:t>
              </a:r>
            </a:p>
          </p:txBody>
        </p:sp>
      </p:grpSp>
      <p:sp>
        <p:nvSpPr>
          <p:cNvPr id="604" name="Built to meet Employers Needs…"/>
          <p:cNvSpPr txBox="1"/>
          <p:nvPr/>
        </p:nvSpPr>
        <p:spPr>
          <a:xfrm>
            <a:off x="2129904" y="2991761"/>
            <a:ext cx="8744992" cy="50082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296333" indent="-296333" algn="l">
              <a:lnSpc>
                <a:spcPct val="150000"/>
              </a:lnSpc>
              <a:buSzPct val="75000"/>
              <a:buChar char="•"/>
            </a:pPr>
            <a:endParaRPr dirty="0"/>
          </a:p>
          <a:p>
            <a:pPr marL="296333" indent="-296333" algn="l">
              <a:lnSpc>
                <a:spcPct val="150000"/>
              </a:lnSpc>
              <a:buSzPct val="75000"/>
              <a:buChar char="•"/>
            </a:pPr>
            <a:r>
              <a:rPr dirty="0"/>
              <a:t>Built to meet Employer</a:t>
            </a:r>
            <a:r>
              <a:rPr lang="en-US" dirty="0"/>
              <a:t>'</a:t>
            </a:r>
            <a:r>
              <a:rPr dirty="0"/>
              <a:t>s Needs </a:t>
            </a:r>
          </a:p>
          <a:p>
            <a:pPr marL="296333" indent="-296333" algn="l">
              <a:lnSpc>
                <a:spcPct val="150000"/>
              </a:lnSpc>
              <a:buSzPct val="75000"/>
              <a:buChar char="•"/>
            </a:pPr>
            <a:r>
              <a:rPr dirty="0"/>
              <a:t>Allow for Stackable Credentials </a:t>
            </a:r>
          </a:p>
          <a:p>
            <a:pPr marL="1159932" lvl="2" indent="-296332" algn="l">
              <a:lnSpc>
                <a:spcPct val="150000"/>
              </a:lnSpc>
              <a:buSzPct val="75000"/>
              <a:buChar char="•"/>
            </a:pPr>
            <a:r>
              <a:rPr dirty="0"/>
              <a:t>toward certifications and degrees</a:t>
            </a:r>
          </a:p>
          <a:p>
            <a:pPr marL="1159932" lvl="2" indent="-296332" algn="l">
              <a:lnSpc>
                <a:spcPct val="150000"/>
              </a:lnSpc>
              <a:buSzPct val="75000"/>
              <a:buChar char="•"/>
            </a:pPr>
            <a:r>
              <a:rPr dirty="0"/>
              <a:t>open doors back to training </a:t>
            </a:r>
          </a:p>
          <a:p>
            <a:pPr marL="296333" indent="-296333" algn="l">
              <a:lnSpc>
                <a:spcPct val="150000"/>
              </a:lnSpc>
              <a:buSzPct val="75000"/>
              <a:buChar char="•"/>
            </a:pPr>
            <a:r>
              <a:rPr dirty="0"/>
              <a:t>Allow for Open entry / exit to work</a:t>
            </a:r>
          </a:p>
        </p:txBody>
      </p:sp>
      <p:sp>
        <p:nvSpPr>
          <p:cNvPr id="605" name="Slide Number"/>
          <p:cNvSpPr txBox="1">
            <a:spLocks noGrp="1"/>
          </p:cNvSpPr>
          <p:nvPr>
            <p:ph type="sldNum" sz="quarter" idx="4294967295"/>
          </p:nvPr>
        </p:nvSpPr>
        <p:spPr>
          <a:xfrm>
            <a:off x="6311798" y="9251950"/>
            <a:ext cx="368504"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35</a:t>
            </a:fld>
            <a:endParaRP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 name="Industry Tours…"/>
          <p:cNvSpPr txBox="1">
            <a:spLocks noGrp="1"/>
          </p:cNvSpPr>
          <p:nvPr>
            <p:ph type="body" sz="half" idx="1"/>
          </p:nvPr>
        </p:nvSpPr>
        <p:spPr>
          <a:xfrm>
            <a:off x="952500" y="2413000"/>
            <a:ext cx="5105400" cy="6286500"/>
          </a:xfrm>
          <a:prstGeom prst="rect">
            <a:avLst/>
          </a:prstGeom>
        </p:spPr>
        <p:txBody>
          <a:bodyPr/>
          <a:lstStyle/>
          <a:p>
            <a:pPr marL="391158" indent="-391158" defTabSz="514094">
              <a:spcBef>
                <a:spcPts val="3600"/>
              </a:spcBef>
              <a:defRPr sz="3100"/>
            </a:pPr>
            <a:r>
              <a:t>Industry Tours </a:t>
            </a:r>
          </a:p>
          <a:p>
            <a:pPr marL="391158" indent="-391158" defTabSz="514094">
              <a:spcBef>
                <a:spcPts val="3600"/>
              </a:spcBef>
              <a:defRPr sz="3100"/>
            </a:pPr>
            <a:r>
              <a:t>Cooperative Education </a:t>
            </a:r>
          </a:p>
          <a:p>
            <a:pPr marL="391158" indent="-391158" defTabSz="514094">
              <a:spcBef>
                <a:spcPts val="3600"/>
              </a:spcBef>
              <a:defRPr sz="3100"/>
            </a:pPr>
            <a:r>
              <a:t>Apprenticeships </a:t>
            </a:r>
          </a:p>
          <a:p>
            <a:pPr marL="391158" indent="-391158" defTabSz="514094">
              <a:spcBef>
                <a:spcPts val="3600"/>
              </a:spcBef>
              <a:defRPr sz="3100"/>
            </a:pPr>
            <a:r>
              <a:t>Volunteer Experiences </a:t>
            </a:r>
          </a:p>
          <a:p>
            <a:pPr marL="391158" indent="-391158" defTabSz="514094">
              <a:spcBef>
                <a:spcPts val="3600"/>
              </a:spcBef>
              <a:defRPr sz="3100"/>
            </a:pPr>
            <a:r>
              <a:t>Pre-Apprenticeship </a:t>
            </a:r>
          </a:p>
          <a:p>
            <a:pPr marL="391158" indent="-391158" defTabSz="514094">
              <a:spcBef>
                <a:spcPts val="3600"/>
              </a:spcBef>
              <a:defRPr sz="3100"/>
            </a:pPr>
            <a:r>
              <a:t>Junior Achievement </a:t>
            </a:r>
          </a:p>
          <a:p>
            <a:pPr marL="391158" indent="-391158" defTabSz="514094">
              <a:spcBef>
                <a:spcPts val="3600"/>
              </a:spcBef>
              <a:defRPr sz="3100"/>
            </a:pPr>
            <a:r>
              <a:t>Transitional Programs  </a:t>
            </a:r>
          </a:p>
        </p:txBody>
      </p:sp>
      <p:sp>
        <p:nvSpPr>
          <p:cNvPr id="610" name="Job Shadowing…"/>
          <p:cNvSpPr txBox="1"/>
          <p:nvPr/>
        </p:nvSpPr>
        <p:spPr>
          <a:xfrm>
            <a:off x="6502398" y="2366604"/>
            <a:ext cx="5783635" cy="64427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444500" indent="-444500" algn="l">
              <a:spcBef>
                <a:spcPts val="3200"/>
              </a:spcBef>
              <a:buSzPct val="75000"/>
              <a:buChar char="•"/>
            </a:pPr>
            <a:r>
              <a:rPr dirty="0"/>
              <a:t>Job Shadowing </a:t>
            </a:r>
          </a:p>
          <a:p>
            <a:pPr marL="444500" indent="-444500" algn="l">
              <a:spcBef>
                <a:spcPts val="3200"/>
              </a:spcBef>
              <a:buSzPct val="75000"/>
              <a:buChar char="•"/>
            </a:pPr>
            <a:r>
              <a:rPr dirty="0"/>
              <a:t>Project</a:t>
            </a:r>
            <a:r>
              <a:rPr lang="en-US" dirty="0"/>
              <a:t>-</a:t>
            </a:r>
            <a:r>
              <a:rPr dirty="0"/>
              <a:t>Based Learning </a:t>
            </a:r>
          </a:p>
          <a:p>
            <a:pPr marL="444500" indent="-444500" algn="l">
              <a:spcBef>
                <a:spcPts val="3200"/>
              </a:spcBef>
              <a:buSzPct val="75000"/>
              <a:buChar char="•"/>
            </a:pPr>
            <a:r>
              <a:rPr dirty="0"/>
              <a:t>School</a:t>
            </a:r>
            <a:r>
              <a:rPr lang="en-US" dirty="0"/>
              <a:t>-</a:t>
            </a:r>
            <a:r>
              <a:rPr dirty="0"/>
              <a:t>Based Enterprise </a:t>
            </a:r>
          </a:p>
          <a:p>
            <a:pPr marL="444500" indent="-444500" algn="l">
              <a:spcBef>
                <a:spcPts val="3200"/>
              </a:spcBef>
              <a:buSzPct val="75000"/>
              <a:buChar char="•"/>
            </a:pPr>
            <a:r>
              <a:rPr dirty="0"/>
              <a:t>Part</a:t>
            </a:r>
            <a:r>
              <a:rPr lang="en-US" dirty="0"/>
              <a:t>-</a:t>
            </a:r>
            <a:r>
              <a:rPr dirty="0"/>
              <a:t>Time Work </a:t>
            </a:r>
          </a:p>
          <a:p>
            <a:pPr marL="444500" indent="-444500" algn="l">
              <a:spcBef>
                <a:spcPts val="3200"/>
              </a:spcBef>
              <a:buSzPct val="75000"/>
              <a:buChar char="•"/>
            </a:pPr>
            <a:r>
              <a:rPr dirty="0"/>
              <a:t>Internships </a:t>
            </a:r>
          </a:p>
          <a:p>
            <a:pPr marL="444500" indent="-444500" algn="l">
              <a:spcBef>
                <a:spcPts val="3200"/>
              </a:spcBef>
              <a:buSzPct val="75000"/>
              <a:buChar char="•"/>
            </a:pPr>
            <a:r>
              <a:rPr dirty="0"/>
              <a:t>Service Learning </a:t>
            </a:r>
          </a:p>
          <a:p>
            <a:pPr marL="444500" indent="-444500" algn="l">
              <a:spcBef>
                <a:spcPts val="3200"/>
              </a:spcBef>
              <a:buSzPct val="75000"/>
              <a:buChar char="•"/>
            </a:pPr>
            <a:r>
              <a:rPr dirty="0"/>
              <a:t>On-the-Job Training </a:t>
            </a:r>
          </a:p>
        </p:txBody>
      </p:sp>
      <p:grpSp>
        <p:nvGrpSpPr>
          <p:cNvPr id="613" name="Work Based Learning"/>
          <p:cNvGrpSpPr/>
          <p:nvPr/>
        </p:nvGrpSpPr>
        <p:grpSpPr>
          <a:xfrm>
            <a:off x="2305717" y="840927"/>
            <a:ext cx="7866067" cy="1159077"/>
            <a:chOff x="-1" y="-1"/>
            <a:chExt cx="7866066" cy="1159076"/>
          </a:xfrm>
        </p:grpSpPr>
        <p:sp>
          <p:nvSpPr>
            <p:cNvPr id="611" name="Rectangle"/>
            <p:cNvSpPr/>
            <p:nvPr/>
          </p:nvSpPr>
          <p:spPr>
            <a:xfrm>
              <a:off x="-1" y="-1"/>
              <a:ext cx="7866066" cy="1159076"/>
            </a:xfrm>
            <a:prstGeom prst="rect">
              <a:avLst/>
            </a:prstGeom>
            <a:blipFill rotWithShape="1">
              <a:blip r:embed="rId3"/>
              <a:srcRect/>
              <a:tile tx="0" ty="0" sx="100000" sy="100000" flip="none" algn="tl"/>
            </a:blipFill>
            <a:ln w="12700" cap="flat">
              <a:noFill/>
              <a:miter lim="400000"/>
            </a:ln>
            <a:effectLst>
              <a:outerShdw blurRad="50800" dist="12700" rotWithShape="0">
                <a:srgbClr val="000000">
                  <a:alpha val="50000"/>
                </a:srgbClr>
              </a:outerShdw>
            </a:effectLst>
          </p:spPr>
          <p:txBody>
            <a:bodyPr wrap="square" lIns="50800" tIns="50800" rIns="50800" bIns="50800" numCol="1" anchor="ctr">
              <a:noAutofit/>
            </a:bodyPr>
            <a:lstStyle/>
            <a:p>
              <a:pPr>
                <a:lnSpc>
                  <a:spcPct val="120000"/>
                </a:lnSpc>
                <a:defRPr sz="4800" b="1">
                  <a:solidFill>
                    <a:srgbClr val="FFFFFF"/>
                  </a:solidFill>
                  <a:latin typeface="+mj-lt"/>
                  <a:ea typeface="+mj-ea"/>
                  <a:cs typeface="+mj-cs"/>
                  <a:sym typeface="Helvetica"/>
                </a:defRPr>
              </a:pPr>
              <a:endParaRPr/>
            </a:p>
          </p:txBody>
        </p:sp>
        <p:sp>
          <p:nvSpPr>
            <p:cNvPr id="612" name="Work Based Learning"/>
            <p:cNvSpPr txBox="1"/>
            <p:nvPr/>
          </p:nvSpPr>
          <p:spPr>
            <a:xfrm>
              <a:off x="-1" y="110915"/>
              <a:ext cx="7866066" cy="93724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nSpc>
                  <a:spcPct val="120000"/>
                </a:lnSpc>
                <a:defRPr sz="4800" b="1">
                  <a:solidFill>
                    <a:srgbClr val="FFFFFF"/>
                  </a:solidFill>
                  <a:latin typeface="+mj-lt"/>
                  <a:ea typeface="+mj-ea"/>
                  <a:cs typeface="+mj-cs"/>
                  <a:sym typeface="Helvetica"/>
                </a:defRPr>
              </a:lvl1pPr>
            </a:lstStyle>
            <a:p>
              <a:r>
                <a:rPr dirty="0"/>
                <a:t>Work</a:t>
              </a:r>
              <a:r>
                <a:rPr lang="en-US" dirty="0"/>
                <a:t>-</a:t>
              </a:r>
              <a:r>
                <a:rPr dirty="0"/>
                <a:t>Based Learning </a:t>
              </a:r>
            </a:p>
          </p:txBody>
        </p:sp>
      </p:grpSp>
      <p:sp>
        <p:nvSpPr>
          <p:cNvPr id="614" name="Slide Number"/>
          <p:cNvSpPr txBox="1">
            <a:spLocks noGrp="1"/>
          </p:cNvSpPr>
          <p:nvPr>
            <p:ph type="sldNum" sz="quarter" idx="4294967295"/>
          </p:nvPr>
        </p:nvSpPr>
        <p:spPr>
          <a:xfrm>
            <a:off x="6311798" y="9251950"/>
            <a:ext cx="368504"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36</a:t>
            </a:fld>
            <a:endParaRP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 name="Engages employers along the pathway…"/>
          <p:cNvSpPr txBox="1"/>
          <p:nvPr/>
        </p:nvSpPr>
        <p:spPr>
          <a:xfrm>
            <a:off x="474420" y="3250508"/>
            <a:ext cx="12344085" cy="54877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345721" indent="-345721" algn="l">
              <a:lnSpc>
                <a:spcPct val="150000"/>
              </a:lnSpc>
              <a:spcBef>
                <a:spcPts val="1200"/>
              </a:spcBef>
              <a:buSzPct val="75000"/>
              <a:buChar char="•"/>
              <a:defRPr sz="2800">
                <a:latin typeface="+mj-lt"/>
                <a:ea typeface="+mj-ea"/>
                <a:cs typeface="+mj-cs"/>
                <a:sym typeface="Helvetica"/>
              </a:defRPr>
            </a:pPr>
            <a:r>
              <a:rPr dirty="0"/>
              <a:t>Engages employers along the pathway </a:t>
            </a:r>
          </a:p>
          <a:p>
            <a:pPr marL="345721" indent="-345721" algn="l">
              <a:lnSpc>
                <a:spcPct val="150000"/>
              </a:lnSpc>
              <a:spcBef>
                <a:spcPts val="1200"/>
              </a:spcBef>
              <a:buSzPct val="75000"/>
              <a:buChar char="•"/>
              <a:defRPr sz="2800">
                <a:latin typeface="+mj-lt"/>
                <a:ea typeface="+mj-ea"/>
                <a:cs typeface="+mj-cs"/>
                <a:sym typeface="Helvetica"/>
              </a:defRPr>
            </a:pPr>
            <a:r>
              <a:rPr dirty="0"/>
              <a:t>Offers individual opportunities to explore careers and work first</a:t>
            </a:r>
            <a:r>
              <a:rPr lang="en-US" dirty="0"/>
              <a:t>-</a:t>
            </a:r>
            <a:r>
              <a:rPr dirty="0"/>
              <a:t>hand </a:t>
            </a:r>
          </a:p>
          <a:p>
            <a:pPr marL="345721" indent="-345721" algn="l">
              <a:lnSpc>
                <a:spcPct val="150000"/>
              </a:lnSpc>
              <a:spcBef>
                <a:spcPts val="1200"/>
              </a:spcBef>
              <a:buSzPct val="75000"/>
              <a:buChar char="•"/>
              <a:defRPr sz="2800">
                <a:latin typeface="+mj-lt"/>
                <a:ea typeface="+mj-ea"/>
                <a:cs typeface="+mj-cs"/>
                <a:sym typeface="Helvetica"/>
              </a:defRPr>
            </a:pPr>
            <a:r>
              <a:rPr dirty="0"/>
              <a:t>Provides individuals guidance from mentors  </a:t>
            </a:r>
          </a:p>
          <a:p>
            <a:pPr marL="345721" indent="-345721" algn="l">
              <a:lnSpc>
                <a:spcPct val="150000"/>
              </a:lnSpc>
              <a:spcBef>
                <a:spcPts val="1200"/>
              </a:spcBef>
              <a:buSzPct val="75000"/>
              <a:buChar char="•"/>
              <a:defRPr sz="2800">
                <a:latin typeface="+mj-lt"/>
                <a:ea typeface="+mj-ea"/>
                <a:cs typeface="+mj-cs"/>
                <a:sym typeface="Helvetica"/>
              </a:defRPr>
            </a:pPr>
            <a:r>
              <a:rPr dirty="0"/>
              <a:t>Stresses an understanding of the culture of work </a:t>
            </a:r>
          </a:p>
          <a:p>
            <a:pPr marL="345721" indent="-345721" algn="l">
              <a:lnSpc>
                <a:spcPct val="150000"/>
              </a:lnSpc>
              <a:spcBef>
                <a:spcPts val="1200"/>
              </a:spcBef>
              <a:buSzPct val="75000"/>
              <a:buChar char="•"/>
              <a:defRPr sz="2800">
                <a:latin typeface="+mj-lt"/>
                <a:ea typeface="+mj-ea"/>
                <a:cs typeface="+mj-cs"/>
                <a:sym typeface="Helvetica"/>
              </a:defRPr>
            </a:pPr>
            <a:r>
              <a:rPr dirty="0"/>
              <a:t>Builds Foundational Skills: Communication, Team work, On Time, Sharing </a:t>
            </a:r>
          </a:p>
          <a:p>
            <a:pPr marL="345721" indent="-345721" algn="l">
              <a:lnSpc>
                <a:spcPct val="150000"/>
              </a:lnSpc>
              <a:spcBef>
                <a:spcPts val="1200"/>
              </a:spcBef>
              <a:buSzPct val="75000"/>
              <a:buChar char="•"/>
              <a:defRPr sz="2800">
                <a:latin typeface="+mj-lt"/>
                <a:ea typeface="+mj-ea"/>
                <a:cs typeface="+mj-cs"/>
                <a:sym typeface="Helvetica"/>
              </a:defRPr>
            </a:pPr>
            <a:r>
              <a:rPr dirty="0"/>
              <a:t>Enhances theory from training or from </a:t>
            </a:r>
            <a:r>
              <a:rPr lang="en-US" dirty="0"/>
              <a:t>c</a:t>
            </a:r>
            <a:r>
              <a:rPr dirty="0"/>
              <a:t>lassroom Instruction </a:t>
            </a:r>
          </a:p>
          <a:p>
            <a:pPr marL="345721" indent="-345721" algn="l">
              <a:lnSpc>
                <a:spcPct val="150000"/>
              </a:lnSpc>
              <a:spcBef>
                <a:spcPts val="1200"/>
              </a:spcBef>
              <a:buSzPct val="75000"/>
              <a:buChar char="•"/>
              <a:defRPr sz="2800">
                <a:latin typeface="+mj-lt"/>
                <a:ea typeface="+mj-ea"/>
                <a:cs typeface="+mj-cs"/>
                <a:sym typeface="Helvetica"/>
              </a:defRPr>
            </a:pPr>
            <a:r>
              <a:rPr dirty="0"/>
              <a:t>Builds skills identified by employers, educators and training providers</a:t>
            </a:r>
            <a:r>
              <a:rPr dirty="0">
                <a:latin typeface="Helvetica Light"/>
                <a:ea typeface="Helvetica Light"/>
                <a:cs typeface="Helvetica Light"/>
                <a:sym typeface="Helvetica Light"/>
              </a:rPr>
              <a:t> </a:t>
            </a:r>
          </a:p>
        </p:txBody>
      </p:sp>
      <p:grpSp>
        <p:nvGrpSpPr>
          <p:cNvPr id="621" name="Work Based Learning"/>
          <p:cNvGrpSpPr/>
          <p:nvPr/>
        </p:nvGrpSpPr>
        <p:grpSpPr>
          <a:xfrm>
            <a:off x="2305717" y="840927"/>
            <a:ext cx="7866067" cy="1159077"/>
            <a:chOff x="-1" y="-1"/>
            <a:chExt cx="7866066" cy="1159076"/>
          </a:xfrm>
        </p:grpSpPr>
        <p:sp>
          <p:nvSpPr>
            <p:cNvPr id="619" name="Rectangle"/>
            <p:cNvSpPr/>
            <p:nvPr/>
          </p:nvSpPr>
          <p:spPr>
            <a:xfrm>
              <a:off x="-1" y="-1"/>
              <a:ext cx="7866066" cy="1159076"/>
            </a:xfrm>
            <a:prstGeom prst="rect">
              <a:avLst/>
            </a:prstGeom>
            <a:blipFill rotWithShape="1">
              <a:blip r:embed="rId3"/>
              <a:srcRect/>
              <a:tile tx="0" ty="0" sx="100000" sy="100000" flip="none" algn="tl"/>
            </a:blipFill>
            <a:ln w="12700" cap="flat">
              <a:noFill/>
              <a:miter lim="400000"/>
            </a:ln>
            <a:effectLst>
              <a:outerShdw blurRad="50800" dist="12700" rotWithShape="0">
                <a:srgbClr val="000000">
                  <a:alpha val="50000"/>
                </a:srgbClr>
              </a:outerShdw>
            </a:effectLst>
          </p:spPr>
          <p:txBody>
            <a:bodyPr wrap="square" lIns="50800" tIns="50800" rIns="50800" bIns="50800" numCol="1" anchor="ctr">
              <a:noAutofit/>
            </a:bodyPr>
            <a:lstStyle/>
            <a:p>
              <a:pPr>
                <a:lnSpc>
                  <a:spcPct val="120000"/>
                </a:lnSpc>
                <a:defRPr sz="4800" b="1">
                  <a:solidFill>
                    <a:srgbClr val="FFFFFF"/>
                  </a:solidFill>
                  <a:latin typeface="+mj-lt"/>
                  <a:ea typeface="+mj-ea"/>
                  <a:cs typeface="+mj-cs"/>
                  <a:sym typeface="Helvetica"/>
                </a:defRPr>
              </a:pPr>
              <a:endParaRPr/>
            </a:p>
          </p:txBody>
        </p:sp>
        <p:sp>
          <p:nvSpPr>
            <p:cNvPr id="620" name="Work Based Learning"/>
            <p:cNvSpPr txBox="1"/>
            <p:nvPr/>
          </p:nvSpPr>
          <p:spPr>
            <a:xfrm>
              <a:off x="-1" y="110915"/>
              <a:ext cx="7866066" cy="93724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nSpc>
                  <a:spcPct val="120000"/>
                </a:lnSpc>
                <a:defRPr sz="4800" b="1">
                  <a:solidFill>
                    <a:srgbClr val="FFFFFF"/>
                  </a:solidFill>
                  <a:latin typeface="+mj-lt"/>
                  <a:ea typeface="+mj-ea"/>
                  <a:cs typeface="+mj-cs"/>
                  <a:sym typeface="Helvetica"/>
                </a:defRPr>
              </a:lvl1pPr>
            </a:lstStyle>
            <a:p>
              <a:r>
                <a:rPr dirty="0"/>
                <a:t>Work</a:t>
              </a:r>
              <a:r>
                <a:rPr lang="en-US" dirty="0"/>
                <a:t>-</a:t>
              </a:r>
              <a:r>
                <a:rPr dirty="0"/>
                <a:t>Based Learning </a:t>
              </a:r>
            </a:p>
          </p:txBody>
        </p:sp>
      </p:grpSp>
      <p:sp>
        <p:nvSpPr>
          <p:cNvPr id="622" name="Slide Number"/>
          <p:cNvSpPr txBox="1">
            <a:spLocks noGrp="1"/>
          </p:cNvSpPr>
          <p:nvPr>
            <p:ph type="sldNum" sz="quarter" idx="4294967295"/>
          </p:nvPr>
        </p:nvSpPr>
        <p:spPr>
          <a:xfrm>
            <a:off x="6311798" y="9251950"/>
            <a:ext cx="368504"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37</a:t>
            </a:fld>
            <a:endParaRP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8" name="Work Based Learning"/>
          <p:cNvGrpSpPr/>
          <p:nvPr/>
        </p:nvGrpSpPr>
        <p:grpSpPr>
          <a:xfrm>
            <a:off x="2305717" y="840927"/>
            <a:ext cx="7866067" cy="1159077"/>
            <a:chOff x="-1" y="-1"/>
            <a:chExt cx="7866066" cy="1159076"/>
          </a:xfrm>
        </p:grpSpPr>
        <p:sp>
          <p:nvSpPr>
            <p:cNvPr id="626" name="Rectangle"/>
            <p:cNvSpPr/>
            <p:nvPr/>
          </p:nvSpPr>
          <p:spPr>
            <a:xfrm>
              <a:off x="-1" y="-1"/>
              <a:ext cx="7866066" cy="1159076"/>
            </a:xfrm>
            <a:prstGeom prst="rect">
              <a:avLst/>
            </a:prstGeom>
            <a:blipFill rotWithShape="1">
              <a:blip r:embed="rId3"/>
              <a:srcRect/>
              <a:tile tx="0" ty="0" sx="100000" sy="100000" flip="none" algn="tl"/>
            </a:blipFill>
            <a:ln w="12700" cap="flat">
              <a:noFill/>
              <a:miter lim="400000"/>
            </a:ln>
            <a:effectLst>
              <a:outerShdw blurRad="50800" dist="12700" rotWithShape="0">
                <a:srgbClr val="000000">
                  <a:alpha val="50000"/>
                </a:srgbClr>
              </a:outerShdw>
            </a:effectLst>
          </p:spPr>
          <p:txBody>
            <a:bodyPr wrap="square" lIns="50800" tIns="50800" rIns="50800" bIns="50800" numCol="1" anchor="ctr">
              <a:noAutofit/>
            </a:bodyPr>
            <a:lstStyle/>
            <a:p>
              <a:pPr>
                <a:lnSpc>
                  <a:spcPct val="120000"/>
                </a:lnSpc>
                <a:defRPr sz="4800" b="1">
                  <a:solidFill>
                    <a:srgbClr val="FFFFFF"/>
                  </a:solidFill>
                  <a:latin typeface="+mj-lt"/>
                  <a:ea typeface="+mj-ea"/>
                  <a:cs typeface="+mj-cs"/>
                  <a:sym typeface="Helvetica"/>
                </a:defRPr>
              </a:pPr>
              <a:endParaRPr/>
            </a:p>
          </p:txBody>
        </p:sp>
        <p:sp>
          <p:nvSpPr>
            <p:cNvPr id="627" name="Work Based Learning"/>
            <p:cNvSpPr txBox="1"/>
            <p:nvPr/>
          </p:nvSpPr>
          <p:spPr>
            <a:xfrm>
              <a:off x="-1" y="110915"/>
              <a:ext cx="7866066" cy="93724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nSpc>
                  <a:spcPct val="120000"/>
                </a:lnSpc>
                <a:defRPr sz="4800" b="1">
                  <a:solidFill>
                    <a:srgbClr val="FFFFFF"/>
                  </a:solidFill>
                  <a:latin typeface="+mj-lt"/>
                  <a:ea typeface="+mj-ea"/>
                  <a:cs typeface="+mj-cs"/>
                  <a:sym typeface="Helvetica"/>
                </a:defRPr>
              </a:lvl1pPr>
            </a:lstStyle>
            <a:p>
              <a:r>
                <a:rPr dirty="0"/>
                <a:t>Work</a:t>
              </a:r>
              <a:r>
                <a:rPr lang="en-US" dirty="0"/>
                <a:t>-</a:t>
              </a:r>
              <a:r>
                <a:rPr dirty="0"/>
                <a:t>Based Learning </a:t>
              </a:r>
            </a:p>
          </p:txBody>
        </p:sp>
      </p:grpSp>
      <p:sp>
        <p:nvSpPr>
          <p:cNvPr id="629" name="Exploratory…"/>
          <p:cNvSpPr/>
          <p:nvPr/>
        </p:nvSpPr>
        <p:spPr>
          <a:xfrm>
            <a:off x="1230683" y="2882006"/>
            <a:ext cx="2727824" cy="4699003"/>
          </a:xfrm>
          <a:prstGeom prst="rect">
            <a:avLst/>
          </a:prstGeom>
          <a:ln w="38100">
            <a:solidFill>
              <a:schemeClr val="accent2"/>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pPr>
              <a:lnSpc>
                <a:spcPct val="120000"/>
              </a:lnSpc>
              <a:defRPr sz="2400" u="sng">
                <a:latin typeface="+mj-lt"/>
                <a:ea typeface="+mj-ea"/>
                <a:cs typeface="+mj-cs"/>
                <a:sym typeface="Helvetica"/>
              </a:defRPr>
            </a:pPr>
            <a:r>
              <a:t>Exploratory </a:t>
            </a:r>
          </a:p>
          <a:p>
            <a:pPr>
              <a:lnSpc>
                <a:spcPct val="120000"/>
              </a:lnSpc>
              <a:defRPr sz="1600">
                <a:latin typeface="+mj-lt"/>
                <a:ea typeface="+mj-ea"/>
                <a:cs typeface="+mj-cs"/>
                <a:sym typeface="Helvetica"/>
              </a:defRPr>
            </a:pPr>
            <a:r>
              <a:t>Exploring Work</a:t>
            </a:r>
            <a:r>
              <a:rPr sz="2400" u="sng"/>
              <a:t> </a:t>
            </a:r>
          </a:p>
          <a:p>
            <a:pPr algn="l">
              <a:lnSpc>
                <a:spcPct val="120000"/>
              </a:lnSpc>
              <a:defRPr sz="2400" u="sng">
                <a:latin typeface="+mj-lt"/>
                <a:ea typeface="+mj-ea"/>
                <a:cs typeface="+mj-cs"/>
                <a:sym typeface="Helvetica"/>
              </a:defRPr>
            </a:pPr>
            <a:endParaRPr sz="2400" u="sng"/>
          </a:p>
          <a:p>
            <a:pPr marL="362185" indent="-362185" algn="l">
              <a:lnSpc>
                <a:spcPct val="120000"/>
              </a:lnSpc>
              <a:buSzPct val="75000"/>
              <a:buChar char="•"/>
              <a:defRPr sz="2200">
                <a:latin typeface="+mj-lt"/>
                <a:ea typeface="+mj-ea"/>
                <a:cs typeface="+mj-cs"/>
                <a:sym typeface="Helvetica"/>
              </a:defRPr>
            </a:pPr>
            <a:r>
              <a:t>Job Shadowing </a:t>
            </a:r>
          </a:p>
          <a:p>
            <a:pPr marL="362185" indent="-362185" algn="l">
              <a:lnSpc>
                <a:spcPct val="120000"/>
              </a:lnSpc>
              <a:buSzPct val="75000"/>
              <a:buChar char="•"/>
              <a:defRPr sz="2200">
                <a:latin typeface="+mj-lt"/>
                <a:ea typeface="+mj-ea"/>
                <a:cs typeface="+mj-cs"/>
                <a:sym typeface="Helvetica"/>
              </a:defRPr>
            </a:pPr>
            <a:r>
              <a:t>Employer Videos </a:t>
            </a:r>
          </a:p>
          <a:p>
            <a:pPr marL="362185" indent="-362185" algn="l">
              <a:lnSpc>
                <a:spcPct val="120000"/>
              </a:lnSpc>
              <a:buSzPct val="75000"/>
              <a:buChar char="•"/>
              <a:defRPr sz="2200">
                <a:latin typeface="+mj-lt"/>
                <a:ea typeface="+mj-ea"/>
                <a:cs typeface="+mj-cs"/>
                <a:sym typeface="Helvetica"/>
              </a:defRPr>
            </a:pPr>
            <a:r>
              <a:t>Employer Projects in Class </a:t>
            </a:r>
          </a:p>
          <a:p>
            <a:pPr marL="362185" indent="-362185" algn="l">
              <a:lnSpc>
                <a:spcPct val="120000"/>
              </a:lnSpc>
              <a:buSzPct val="75000"/>
              <a:buChar char="•"/>
              <a:defRPr sz="2200">
                <a:latin typeface="+mj-lt"/>
                <a:ea typeface="+mj-ea"/>
                <a:cs typeface="+mj-cs"/>
                <a:sym typeface="Helvetica"/>
              </a:defRPr>
            </a:pPr>
            <a:r>
              <a:t>Industry Tours </a:t>
            </a:r>
          </a:p>
          <a:p>
            <a:pPr marL="271637" indent="-271637" algn="l">
              <a:lnSpc>
                <a:spcPct val="120000"/>
              </a:lnSpc>
              <a:buSzPct val="75000"/>
              <a:buChar char="•"/>
              <a:defRPr sz="2200">
                <a:latin typeface="+mj-lt"/>
                <a:ea typeface="+mj-ea"/>
                <a:cs typeface="+mj-cs"/>
                <a:sym typeface="Helvetica"/>
              </a:defRPr>
            </a:pPr>
            <a:r>
              <a:t>Junior Achievement </a:t>
            </a:r>
            <a:r>
              <a:rPr sz="2400"/>
              <a:t> </a:t>
            </a:r>
          </a:p>
        </p:txBody>
      </p:sp>
      <p:sp>
        <p:nvSpPr>
          <p:cNvPr id="630" name="Experiential…"/>
          <p:cNvSpPr/>
          <p:nvPr/>
        </p:nvSpPr>
        <p:spPr>
          <a:xfrm>
            <a:off x="4621584" y="2882006"/>
            <a:ext cx="2727823" cy="4699003"/>
          </a:xfrm>
          <a:prstGeom prst="rect">
            <a:avLst/>
          </a:prstGeom>
          <a:ln w="38100">
            <a:solidFill>
              <a:schemeClr val="accent2"/>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pPr>
              <a:lnSpc>
                <a:spcPct val="120000"/>
              </a:lnSpc>
              <a:defRPr sz="2400" u="sng">
                <a:latin typeface="+mj-lt"/>
                <a:ea typeface="+mj-ea"/>
                <a:cs typeface="+mj-cs"/>
                <a:sym typeface="Helvetica"/>
              </a:defRPr>
            </a:pPr>
            <a:r>
              <a:t>Experiential </a:t>
            </a:r>
          </a:p>
          <a:p>
            <a:pPr>
              <a:lnSpc>
                <a:spcPct val="120000"/>
              </a:lnSpc>
              <a:defRPr sz="1600">
                <a:latin typeface="+mj-lt"/>
                <a:ea typeface="+mj-ea"/>
                <a:cs typeface="+mj-cs"/>
                <a:sym typeface="Helvetica"/>
              </a:defRPr>
            </a:pPr>
            <a:r>
              <a:t>Foundational Skills  &amp; </a:t>
            </a:r>
          </a:p>
          <a:p>
            <a:pPr>
              <a:lnSpc>
                <a:spcPct val="120000"/>
              </a:lnSpc>
              <a:defRPr sz="1600">
                <a:latin typeface="+mj-lt"/>
                <a:ea typeface="+mj-ea"/>
                <a:cs typeface="+mj-cs"/>
                <a:sym typeface="Helvetica"/>
              </a:defRPr>
            </a:pPr>
            <a:r>
              <a:t>Soft Skills</a:t>
            </a:r>
          </a:p>
          <a:p>
            <a:pPr algn="l">
              <a:lnSpc>
                <a:spcPct val="120000"/>
              </a:lnSpc>
              <a:defRPr sz="2100">
                <a:latin typeface="+mj-lt"/>
                <a:ea typeface="+mj-ea"/>
                <a:cs typeface="+mj-cs"/>
                <a:sym typeface="Helvetica"/>
              </a:defRPr>
            </a:pPr>
            <a:endParaRPr/>
          </a:p>
          <a:p>
            <a:pPr marL="345721" indent="-345721" algn="l">
              <a:lnSpc>
                <a:spcPct val="120000"/>
              </a:lnSpc>
              <a:buSzPct val="75000"/>
              <a:buChar char="•"/>
              <a:defRPr sz="2100">
                <a:latin typeface="+mj-lt"/>
                <a:ea typeface="+mj-ea"/>
                <a:cs typeface="+mj-cs"/>
                <a:sym typeface="Helvetica"/>
              </a:defRPr>
            </a:pPr>
            <a:r>
              <a:t>PT Work </a:t>
            </a:r>
          </a:p>
          <a:p>
            <a:pPr marL="345721" indent="-345721" algn="l">
              <a:lnSpc>
                <a:spcPct val="120000"/>
              </a:lnSpc>
              <a:buSzPct val="75000"/>
              <a:buChar char="•"/>
              <a:defRPr sz="2100">
                <a:latin typeface="+mj-lt"/>
                <a:ea typeface="+mj-ea"/>
                <a:cs typeface="+mj-cs"/>
                <a:sym typeface="Helvetica"/>
              </a:defRPr>
            </a:pPr>
            <a:r>
              <a:t>Volunteer </a:t>
            </a:r>
          </a:p>
          <a:p>
            <a:pPr marL="345721" indent="-345721" algn="l">
              <a:lnSpc>
                <a:spcPct val="120000"/>
              </a:lnSpc>
              <a:buSzPct val="75000"/>
              <a:buChar char="•"/>
              <a:defRPr sz="2100">
                <a:latin typeface="+mj-lt"/>
                <a:ea typeface="+mj-ea"/>
                <a:cs typeface="+mj-cs"/>
                <a:sym typeface="Helvetica"/>
              </a:defRPr>
            </a:pPr>
            <a:r>
              <a:t>Projects in Class </a:t>
            </a:r>
          </a:p>
          <a:p>
            <a:pPr marL="345721" indent="-345721" algn="l">
              <a:lnSpc>
                <a:spcPct val="120000"/>
              </a:lnSpc>
              <a:buSzPct val="75000"/>
              <a:buChar char="•"/>
              <a:defRPr sz="2100">
                <a:latin typeface="+mj-lt"/>
                <a:ea typeface="+mj-ea"/>
                <a:cs typeface="+mj-cs"/>
                <a:sym typeface="Helvetica"/>
              </a:defRPr>
            </a:pPr>
            <a:r>
              <a:t>Internship</a:t>
            </a:r>
          </a:p>
          <a:p>
            <a:pPr marL="345721" indent="-345721" algn="l">
              <a:lnSpc>
                <a:spcPct val="120000"/>
              </a:lnSpc>
              <a:buSzPct val="75000"/>
              <a:buChar char="•"/>
              <a:defRPr sz="2100">
                <a:latin typeface="+mj-lt"/>
                <a:ea typeface="+mj-ea"/>
                <a:cs typeface="+mj-cs"/>
                <a:sym typeface="Helvetica"/>
              </a:defRPr>
            </a:pPr>
            <a:r>
              <a:t>Service Learning </a:t>
            </a:r>
          </a:p>
          <a:p>
            <a:pPr marL="345721" indent="-345721" algn="l">
              <a:lnSpc>
                <a:spcPct val="120000"/>
              </a:lnSpc>
              <a:buSzPct val="75000"/>
              <a:buChar char="•"/>
              <a:defRPr sz="2100">
                <a:latin typeface="+mj-lt"/>
                <a:ea typeface="+mj-ea"/>
                <a:cs typeface="+mj-cs"/>
                <a:sym typeface="Helvetica"/>
              </a:defRPr>
            </a:pPr>
            <a:r>
              <a:t>Junior Achievement</a:t>
            </a:r>
          </a:p>
          <a:p>
            <a:pPr marL="345721" indent="-345721" algn="l">
              <a:lnSpc>
                <a:spcPct val="120000"/>
              </a:lnSpc>
              <a:buSzPct val="75000"/>
              <a:buChar char="•"/>
              <a:defRPr sz="2100">
                <a:latin typeface="+mj-lt"/>
                <a:ea typeface="+mj-ea"/>
                <a:cs typeface="+mj-cs"/>
                <a:sym typeface="Helvetica"/>
              </a:defRPr>
            </a:pPr>
            <a:r>
              <a:t>CS</a:t>
            </a:r>
            <a:r>
              <a:rPr sz="1800"/>
              <a:t>O</a:t>
            </a:r>
          </a:p>
        </p:txBody>
      </p:sp>
      <p:sp>
        <p:nvSpPr>
          <p:cNvPr id="631" name="Engaged…"/>
          <p:cNvSpPr/>
          <p:nvPr/>
        </p:nvSpPr>
        <p:spPr>
          <a:xfrm>
            <a:off x="7758483" y="2882006"/>
            <a:ext cx="3488333" cy="4699003"/>
          </a:xfrm>
          <a:prstGeom prst="rect">
            <a:avLst/>
          </a:prstGeom>
          <a:ln w="38100">
            <a:solidFill>
              <a:schemeClr val="accent2"/>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pPr defTabSz="549148">
              <a:lnSpc>
                <a:spcPct val="120000"/>
              </a:lnSpc>
              <a:defRPr sz="2200" u="sng">
                <a:latin typeface="+mj-lt"/>
                <a:ea typeface="+mj-ea"/>
                <a:cs typeface="+mj-cs"/>
                <a:sym typeface="Helvetica"/>
              </a:defRPr>
            </a:pPr>
            <a:r>
              <a:t>Engaged </a:t>
            </a:r>
          </a:p>
          <a:p>
            <a:pPr defTabSz="549148">
              <a:lnSpc>
                <a:spcPct val="120000"/>
              </a:lnSpc>
              <a:defRPr sz="1500" i="1">
                <a:latin typeface="+mj-lt"/>
                <a:ea typeface="+mj-ea"/>
                <a:cs typeface="+mj-cs"/>
                <a:sym typeface="Helvetica"/>
              </a:defRPr>
            </a:pPr>
            <a:r>
              <a:t>Classroom learning </a:t>
            </a:r>
          </a:p>
          <a:p>
            <a:pPr defTabSz="549148">
              <a:lnSpc>
                <a:spcPct val="120000"/>
              </a:lnSpc>
              <a:defRPr sz="1500" i="1">
                <a:latin typeface="+mj-lt"/>
                <a:ea typeface="+mj-ea"/>
                <a:cs typeface="+mj-cs"/>
                <a:sym typeface="Helvetica"/>
              </a:defRPr>
            </a:pPr>
            <a:r>
              <a:t>applied on the job </a:t>
            </a:r>
            <a:endParaRPr sz="2200" u="sng"/>
          </a:p>
          <a:p>
            <a:pPr algn="l" defTabSz="549148">
              <a:lnSpc>
                <a:spcPct val="120000"/>
              </a:lnSpc>
              <a:defRPr sz="1500" i="1">
                <a:latin typeface="+mj-lt"/>
                <a:ea typeface="+mj-ea"/>
                <a:cs typeface="+mj-cs"/>
                <a:sym typeface="Helvetica"/>
              </a:defRPr>
            </a:pPr>
            <a:endParaRPr sz="2200" u="sng"/>
          </a:p>
          <a:p>
            <a:pPr algn="l" defTabSz="549148">
              <a:lnSpc>
                <a:spcPct val="120000"/>
              </a:lnSpc>
              <a:defRPr sz="1500" i="1">
                <a:latin typeface="+mj-lt"/>
                <a:ea typeface="+mj-ea"/>
                <a:cs typeface="+mj-cs"/>
                <a:sym typeface="Helvetica"/>
              </a:defRPr>
            </a:pPr>
            <a:endParaRPr sz="2200" u="sng"/>
          </a:p>
          <a:p>
            <a:pPr marL="355929" indent="-355929" algn="l" defTabSz="549148">
              <a:lnSpc>
                <a:spcPct val="120000"/>
              </a:lnSpc>
              <a:buSzPct val="75000"/>
              <a:buChar char="•"/>
              <a:defRPr sz="2100">
                <a:latin typeface="+mj-lt"/>
                <a:ea typeface="+mj-ea"/>
                <a:cs typeface="+mj-cs"/>
                <a:sym typeface="Helvetica"/>
              </a:defRPr>
            </a:pPr>
            <a:r>
              <a:t>C</a:t>
            </a:r>
            <a:r>
              <a:rPr sz="2000"/>
              <a:t>ooperative Education </a:t>
            </a:r>
          </a:p>
          <a:p>
            <a:pPr marL="340454" indent="-340454" algn="l" defTabSz="549148">
              <a:lnSpc>
                <a:spcPct val="120000"/>
              </a:lnSpc>
              <a:buSzPct val="75000"/>
              <a:buChar char="•"/>
              <a:defRPr sz="2000">
                <a:latin typeface="+mj-lt"/>
                <a:ea typeface="+mj-ea"/>
                <a:cs typeface="+mj-cs"/>
                <a:sym typeface="Helvetica"/>
              </a:defRPr>
            </a:pPr>
            <a:r>
              <a:t>Apprenticeship </a:t>
            </a:r>
          </a:p>
          <a:p>
            <a:pPr marL="340454" indent="-340454" algn="l" defTabSz="549148">
              <a:lnSpc>
                <a:spcPct val="120000"/>
              </a:lnSpc>
              <a:buSzPct val="75000"/>
              <a:buChar char="•"/>
              <a:defRPr sz="2000">
                <a:latin typeface="+mj-lt"/>
                <a:ea typeface="+mj-ea"/>
                <a:cs typeface="+mj-cs"/>
                <a:sym typeface="Helvetica"/>
              </a:defRPr>
            </a:pPr>
            <a:r>
              <a:t>Internships </a:t>
            </a:r>
          </a:p>
          <a:p>
            <a:pPr marL="340454" indent="-340454" algn="l" defTabSz="549148">
              <a:lnSpc>
                <a:spcPct val="120000"/>
              </a:lnSpc>
              <a:buSzPct val="75000"/>
              <a:buChar char="•"/>
              <a:defRPr sz="2000">
                <a:latin typeface="+mj-lt"/>
                <a:ea typeface="+mj-ea"/>
                <a:cs typeface="+mj-cs"/>
                <a:sym typeface="Helvetica"/>
              </a:defRPr>
            </a:pPr>
            <a:r>
              <a:t>Structured Volunteer </a:t>
            </a:r>
          </a:p>
          <a:p>
            <a:pPr marL="340454" indent="-340454" algn="l" defTabSz="549148">
              <a:lnSpc>
                <a:spcPct val="120000"/>
              </a:lnSpc>
              <a:buSzPct val="75000"/>
              <a:buChar char="•"/>
              <a:defRPr sz="2000">
                <a:latin typeface="+mj-lt"/>
                <a:ea typeface="+mj-ea"/>
                <a:cs typeface="+mj-cs"/>
                <a:sym typeface="Helvetica"/>
              </a:defRPr>
            </a:pPr>
            <a:r>
              <a:t>Structured Service Learning  </a:t>
            </a:r>
          </a:p>
          <a:p>
            <a:pPr marL="340454" indent="-340454" algn="l" defTabSz="549148">
              <a:lnSpc>
                <a:spcPct val="120000"/>
              </a:lnSpc>
              <a:buSzPct val="75000"/>
              <a:buChar char="•"/>
              <a:defRPr sz="2000">
                <a:latin typeface="+mj-lt"/>
                <a:ea typeface="+mj-ea"/>
                <a:cs typeface="+mj-cs"/>
                <a:sym typeface="Helvetica"/>
              </a:defRPr>
            </a:pPr>
            <a:r>
              <a:t>Structured OJT </a:t>
            </a:r>
          </a:p>
        </p:txBody>
      </p:sp>
      <p:sp>
        <p:nvSpPr>
          <p:cNvPr id="632" name="Slide Number"/>
          <p:cNvSpPr txBox="1">
            <a:spLocks noGrp="1"/>
          </p:cNvSpPr>
          <p:nvPr>
            <p:ph type="sldNum" sz="quarter" idx="4294967295"/>
          </p:nvPr>
        </p:nvSpPr>
        <p:spPr>
          <a:xfrm>
            <a:off x="6311798" y="9251950"/>
            <a:ext cx="368504"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38</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iterate>
                                    <p:tmAbs val="0"/>
                                  </p:iterate>
                                  <p:childTnLst>
                                    <p:set>
                                      <p:cBhvr>
                                        <p:cTn id="6" fill="hold"/>
                                        <p:tgtEl>
                                          <p:spTgt spid="628"/>
                                        </p:tgtEl>
                                        <p:attrNameLst>
                                          <p:attrName>style.visibility</p:attrName>
                                        </p:attrNameLst>
                                      </p:cBhvr>
                                      <p:to>
                                        <p:strVal val="visible"/>
                                      </p:to>
                                    </p:set>
                                    <p:anim calcmode="lin" valueType="num">
                                      <p:cBhvr>
                                        <p:cTn id="7" dur="1000" fill="hold"/>
                                        <p:tgtEl>
                                          <p:spTgt spid="628"/>
                                        </p:tgtEl>
                                        <p:attrNameLst>
                                          <p:attrName>ppt_x</p:attrName>
                                        </p:attrNameLst>
                                      </p:cBhvr>
                                      <p:tavLst>
                                        <p:tav tm="0">
                                          <p:val>
                                            <p:strVal val="0-#ppt_w/2"/>
                                          </p:val>
                                        </p:tav>
                                        <p:tav tm="100000">
                                          <p:val>
                                            <p:strVal val="#ppt_x"/>
                                          </p:val>
                                        </p:tav>
                                      </p:tavLst>
                                    </p:anim>
                                    <p:anim calcmode="lin" valueType="num">
                                      <p:cBhvr>
                                        <p:cTn id="8" dur="1000" fill="hold"/>
                                        <p:tgtEl>
                                          <p:spTgt spid="62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6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6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6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8" grpId="0" animBg="1" advAuto="0"/>
      <p:bldP spid="629" grpId="0" animBg="1" advAuto="0"/>
      <p:bldP spid="630" grpId="0" animBg="1" advAuto="0"/>
      <p:bldP spid="631" grpId="0"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lide Number"/>
          <p:cNvSpPr txBox="1">
            <a:spLocks noGrp="1"/>
          </p:cNvSpPr>
          <p:nvPr>
            <p:ph type="sldNum" sz="quarter" idx="4294967295"/>
          </p:nvPr>
        </p:nvSpPr>
        <p:spPr>
          <a:xfrm>
            <a:off x="6311798" y="9251950"/>
            <a:ext cx="368504"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39</a:t>
            </a:fld>
            <a:endParaRPr/>
          </a:p>
        </p:txBody>
      </p:sp>
      <p:grpSp>
        <p:nvGrpSpPr>
          <p:cNvPr id="639" name="NCCBE - Navigator"/>
          <p:cNvGrpSpPr/>
          <p:nvPr/>
        </p:nvGrpSpPr>
        <p:grpSpPr>
          <a:xfrm>
            <a:off x="1842991" y="860179"/>
            <a:ext cx="8020361" cy="1302752"/>
            <a:chOff x="0" y="0"/>
            <a:chExt cx="8020360" cy="1302751"/>
          </a:xfrm>
        </p:grpSpPr>
        <p:sp>
          <p:nvSpPr>
            <p:cNvPr id="637" name="Rectangle"/>
            <p:cNvSpPr/>
            <p:nvPr/>
          </p:nvSpPr>
          <p:spPr>
            <a:xfrm>
              <a:off x="0" y="0"/>
              <a:ext cx="8020361" cy="1302752"/>
            </a:xfrm>
            <a:prstGeom prst="rect">
              <a:avLst/>
            </a:prstGeom>
            <a:blipFill rotWithShape="1">
              <a:blip r:embed="rId3"/>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nSpc>
                  <a:spcPct val="120000"/>
                </a:lnSpc>
                <a:defRPr sz="5200">
                  <a:solidFill>
                    <a:srgbClr val="FFFFFF"/>
                  </a:solidFill>
                </a:defRPr>
              </a:pPr>
              <a:endParaRPr/>
            </a:p>
          </p:txBody>
        </p:sp>
        <p:sp>
          <p:nvSpPr>
            <p:cNvPr id="638" name="NCCBE - Navigator"/>
            <p:cNvSpPr txBox="1"/>
            <p:nvPr/>
          </p:nvSpPr>
          <p:spPr>
            <a:xfrm>
              <a:off x="0" y="206875"/>
              <a:ext cx="8020361" cy="889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nSpc>
                  <a:spcPct val="120000"/>
                </a:lnSpc>
                <a:defRPr sz="5200">
                  <a:solidFill>
                    <a:srgbClr val="FFFFFF"/>
                  </a:solidFill>
                </a:defRPr>
              </a:lvl1pPr>
            </a:lstStyle>
            <a:p>
              <a:r>
                <a:t>NCCBE - Navigator </a:t>
              </a:r>
            </a:p>
          </p:txBody>
        </p:sp>
      </p:grpSp>
      <p:sp>
        <p:nvSpPr>
          <p:cNvPr id="640" name="Work-based learning easy, consistent, and scalable.…"/>
          <p:cNvSpPr txBox="1"/>
          <p:nvPr/>
        </p:nvSpPr>
        <p:spPr>
          <a:xfrm>
            <a:off x="577575" y="2993363"/>
            <a:ext cx="11849649" cy="54281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defRPr sz="3400" b="1" u="sng">
                <a:solidFill>
                  <a:srgbClr val="16120C"/>
                </a:solidFill>
                <a:latin typeface="+mj-lt"/>
                <a:ea typeface="+mj-ea"/>
                <a:cs typeface="+mj-cs"/>
                <a:sym typeface="Helvetica"/>
              </a:defRPr>
            </a:pPr>
            <a:r>
              <a:rPr dirty="0"/>
              <a:t>Work-based learning </a:t>
            </a:r>
            <a:r>
              <a:rPr lang="en-US" dirty="0"/>
              <a:t>-- </a:t>
            </a:r>
            <a:r>
              <a:rPr dirty="0"/>
              <a:t>easy, consistent, and scalable.</a:t>
            </a:r>
          </a:p>
          <a:p>
            <a:pPr marL="419804" indent="-419804" algn="l" defTabSz="457200">
              <a:buSzPct val="75000"/>
              <a:buChar char="•"/>
              <a:defRPr sz="3400">
                <a:solidFill>
                  <a:srgbClr val="16120C"/>
                </a:solidFill>
                <a:latin typeface="+mj-lt"/>
                <a:ea typeface="+mj-ea"/>
                <a:cs typeface="+mj-cs"/>
                <a:sym typeface="Helvetica"/>
              </a:defRPr>
            </a:pPr>
            <a:endParaRPr dirty="0"/>
          </a:p>
          <a:p>
            <a:pPr marL="419804" indent="-419804" algn="l" defTabSz="457200">
              <a:lnSpc>
                <a:spcPct val="120000"/>
              </a:lnSpc>
              <a:buSzPct val="75000"/>
              <a:buChar char="•"/>
              <a:defRPr sz="3900">
                <a:solidFill>
                  <a:srgbClr val="16120C"/>
                </a:solidFill>
                <a:latin typeface="+mj-lt"/>
                <a:ea typeface="+mj-ea"/>
                <a:cs typeface="+mj-cs"/>
                <a:sym typeface="Helvetica"/>
              </a:defRPr>
            </a:pPr>
            <a:r>
              <a:rPr dirty="0"/>
              <a:t>Accessibility to the real-world </a:t>
            </a:r>
          </a:p>
          <a:p>
            <a:pPr marL="419804" indent="-419804" algn="l" defTabSz="457200">
              <a:lnSpc>
                <a:spcPct val="120000"/>
              </a:lnSpc>
              <a:buSzPct val="75000"/>
              <a:buChar char="•"/>
              <a:defRPr sz="3900">
                <a:solidFill>
                  <a:srgbClr val="16120C"/>
                </a:solidFill>
                <a:latin typeface="+mj-lt"/>
                <a:ea typeface="+mj-ea"/>
                <a:cs typeface="+mj-cs"/>
                <a:sym typeface="Helvetica"/>
              </a:defRPr>
            </a:pPr>
            <a:r>
              <a:rPr dirty="0"/>
              <a:t>Work-based learning activities </a:t>
            </a:r>
          </a:p>
          <a:p>
            <a:pPr marL="419804" indent="-419804" algn="l" defTabSz="457200">
              <a:lnSpc>
                <a:spcPct val="120000"/>
              </a:lnSpc>
              <a:buSzPct val="75000"/>
              <a:buChar char="•"/>
              <a:defRPr sz="3900">
                <a:solidFill>
                  <a:srgbClr val="16120C"/>
                </a:solidFill>
                <a:latin typeface="+mj-lt"/>
                <a:ea typeface="+mj-ea"/>
                <a:cs typeface="+mj-cs"/>
                <a:sym typeface="Helvetica"/>
              </a:defRPr>
            </a:pPr>
            <a:r>
              <a:rPr dirty="0"/>
              <a:t>Building the talent pipeline</a:t>
            </a:r>
          </a:p>
          <a:p>
            <a:pPr marL="419804" indent="-419804" algn="l" defTabSz="457200">
              <a:lnSpc>
                <a:spcPct val="120000"/>
              </a:lnSpc>
              <a:buSzPct val="75000"/>
              <a:buChar char="•"/>
              <a:defRPr sz="3900">
                <a:solidFill>
                  <a:srgbClr val="16120C"/>
                </a:solidFill>
                <a:latin typeface="+mj-lt"/>
                <a:ea typeface="+mj-ea"/>
                <a:cs typeface="+mj-cs"/>
                <a:sym typeface="Helvetica"/>
              </a:defRPr>
            </a:pPr>
            <a:r>
              <a:rPr dirty="0"/>
              <a:t>Aggregating and </a:t>
            </a:r>
            <a:r>
              <a:rPr lang="en-US" dirty="0"/>
              <a:t>l</a:t>
            </a:r>
            <a:r>
              <a:rPr dirty="0"/>
              <a:t>everaging resources </a:t>
            </a:r>
          </a:p>
          <a:p>
            <a:pPr marL="419804" indent="-419804" algn="l" defTabSz="457200">
              <a:lnSpc>
                <a:spcPct val="120000"/>
              </a:lnSpc>
              <a:buSzPct val="75000"/>
              <a:buChar char="•"/>
              <a:defRPr sz="3900">
                <a:solidFill>
                  <a:srgbClr val="16120C"/>
                </a:solidFill>
                <a:latin typeface="+mj-lt"/>
                <a:ea typeface="+mj-ea"/>
                <a:cs typeface="+mj-cs"/>
                <a:sym typeface="Helvetica"/>
              </a:defRPr>
            </a:pPr>
            <a:r>
              <a:rPr dirty="0"/>
              <a:t>Online marketplace  </a:t>
            </a:r>
          </a:p>
          <a:p>
            <a:pPr marL="419804" indent="-419804" algn="l" defTabSz="457200">
              <a:lnSpc>
                <a:spcPct val="120000"/>
              </a:lnSpc>
              <a:buSzPct val="75000"/>
              <a:buChar char="•"/>
              <a:defRPr sz="3900">
                <a:solidFill>
                  <a:srgbClr val="16120C"/>
                </a:solidFill>
                <a:latin typeface="+mj-lt"/>
                <a:ea typeface="+mj-ea"/>
                <a:cs typeface="+mj-cs"/>
                <a:sym typeface="Helvetica"/>
              </a:defRPr>
            </a:pPr>
            <a:r>
              <a:rPr dirty="0"/>
              <a:t>Learn about work through work  </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Career Pathways"/>
          <p:cNvSpPr txBox="1">
            <a:spLocks noGrp="1"/>
          </p:cNvSpPr>
          <p:nvPr>
            <p:ph type="title"/>
          </p:nvPr>
        </p:nvSpPr>
        <p:spPr>
          <a:xfrm>
            <a:off x="4009813" y="325119"/>
            <a:ext cx="8669868" cy="1343379"/>
          </a:xfrm>
          <a:prstGeom prst="rect">
            <a:avLst/>
          </a:prstGeom>
        </p:spPr>
        <p:txBody>
          <a:bodyPr/>
          <a:lstStyle/>
          <a:p>
            <a:r>
              <a:t>Career Pathways</a:t>
            </a:r>
          </a:p>
        </p:txBody>
      </p:sp>
      <p:sp>
        <p:nvSpPr>
          <p:cNvPr id="158" name="Framework for Education and Training…"/>
          <p:cNvSpPr txBox="1">
            <a:spLocks noGrp="1"/>
          </p:cNvSpPr>
          <p:nvPr>
            <p:ph type="body" idx="1"/>
          </p:nvPr>
        </p:nvSpPr>
        <p:spPr>
          <a:xfrm>
            <a:off x="1209038" y="2529839"/>
            <a:ext cx="10789923" cy="6436928"/>
          </a:xfrm>
          <a:prstGeom prst="rect">
            <a:avLst/>
          </a:prstGeom>
        </p:spPr>
        <p:txBody>
          <a:bodyPr/>
          <a:lstStyle/>
          <a:p>
            <a:pPr marL="428625" indent="-428625">
              <a:lnSpc>
                <a:spcPct val="150000"/>
              </a:lnSpc>
              <a:defRPr sz="4000" b="0">
                <a:latin typeface="+mj-lt"/>
                <a:ea typeface="+mj-ea"/>
                <a:cs typeface="+mj-cs"/>
                <a:sym typeface="Helvetica"/>
              </a:defRPr>
            </a:pPr>
            <a:r>
              <a:t>Framework for Education and Training </a:t>
            </a:r>
          </a:p>
          <a:p>
            <a:pPr marL="428625" indent="-428625">
              <a:lnSpc>
                <a:spcPct val="150000"/>
              </a:lnSpc>
              <a:defRPr sz="4000" b="0">
                <a:latin typeface="+mj-lt"/>
                <a:ea typeface="+mj-ea"/>
                <a:cs typeface="+mj-cs"/>
                <a:sym typeface="Helvetica"/>
              </a:defRPr>
            </a:pPr>
            <a:r>
              <a:t>Common Language </a:t>
            </a:r>
          </a:p>
          <a:p>
            <a:pPr marL="428625" indent="-428625">
              <a:lnSpc>
                <a:spcPct val="150000"/>
              </a:lnSpc>
              <a:defRPr sz="4000" b="0">
                <a:latin typeface="+mj-lt"/>
                <a:ea typeface="+mj-ea"/>
                <a:cs typeface="+mj-cs"/>
                <a:sym typeface="Helvetica"/>
              </a:defRPr>
            </a:pPr>
            <a:r>
              <a:t>Streamline Preparation to Careers  </a:t>
            </a:r>
          </a:p>
          <a:p>
            <a:pPr marL="428625" indent="-428625">
              <a:lnSpc>
                <a:spcPct val="150000"/>
              </a:lnSpc>
              <a:defRPr sz="4000" b="0">
                <a:latin typeface="+mj-lt"/>
                <a:ea typeface="+mj-ea"/>
                <a:cs typeface="+mj-cs"/>
                <a:sym typeface="Helvetica"/>
              </a:defRPr>
            </a:pPr>
            <a:r>
              <a:t>Address Regional Labor Shortages </a:t>
            </a:r>
          </a:p>
          <a:p>
            <a:pPr marL="428625" indent="-428625">
              <a:lnSpc>
                <a:spcPct val="150000"/>
              </a:lnSpc>
              <a:defRPr sz="4000" b="0">
                <a:latin typeface="+mj-lt"/>
                <a:ea typeface="+mj-ea"/>
                <a:cs typeface="+mj-cs"/>
                <a:sym typeface="Helvetica"/>
              </a:defRPr>
            </a:pPr>
            <a:r>
              <a:t>Listen and Engage Employers Upfront</a:t>
            </a:r>
          </a:p>
        </p:txBody>
      </p:sp>
      <p:sp>
        <p:nvSpPr>
          <p:cNvPr id="159" name="Slide Number"/>
          <p:cNvSpPr txBox="1">
            <a:spLocks noGrp="1"/>
          </p:cNvSpPr>
          <p:nvPr>
            <p:ph type="sldNum" sz="quarter" idx="4294967295"/>
          </p:nvPr>
        </p:nvSpPr>
        <p:spPr>
          <a:xfrm>
            <a:off x="12098801" y="9114111"/>
            <a:ext cx="255757" cy="3713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2" tIns="65022" rIns="65022" bIns="65022" anchor="ctr"/>
          <a:lstStyle>
            <a:lvl1pPr algn="r" defTabSz="1300480">
              <a:defRPr sz="1600" b="1">
                <a:solidFill>
                  <a:srgbClr val="888888"/>
                </a:solidFill>
                <a:latin typeface="Franklin Gothic Medium"/>
                <a:ea typeface="Franklin Gothic Medium"/>
                <a:cs typeface="Franklin Gothic Medium"/>
                <a:sym typeface="Franklin Gothic Medium"/>
              </a:defRPr>
            </a:lvl1pPr>
          </a:lstStyle>
          <a:p>
            <a:fld id="{86CB4B4D-7CA3-9044-876B-883B54F8677D}" type="slidenum">
              <a:t>4</a:t>
            </a:fld>
            <a:endParaRP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6" name="Work"/>
          <p:cNvGrpSpPr/>
          <p:nvPr/>
        </p:nvGrpSpPr>
        <p:grpSpPr>
          <a:xfrm>
            <a:off x="3932931" y="711199"/>
            <a:ext cx="5286774" cy="1261172"/>
            <a:chOff x="0" y="0"/>
            <a:chExt cx="5286772" cy="1261170"/>
          </a:xfrm>
        </p:grpSpPr>
        <p:sp>
          <p:nvSpPr>
            <p:cNvPr id="644" name="Rectangle"/>
            <p:cNvSpPr/>
            <p:nvPr/>
          </p:nvSpPr>
          <p:spPr>
            <a:xfrm>
              <a:off x="-1" y="-1"/>
              <a:ext cx="5286774" cy="1261172"/>
            </a:xfrm>
            <a:prstGeom prst="rect">
              <a:avLst/>
            </a:prstGeom>
            <a:blipFill rotWithShape="1">
              <a:blip r:embed="rId3"/>
              <a:srcRect/>
              <a:tile tx="0" ty="0" sx="100000" sy="100000" flip="none" algn="tl"/>
            </a:blipFill>
            <a:ln w="12700" cap="flat">
              <a:noFill/>
              <a:miter lim="400000"/>
            </a:ln>
            <a:effectLst>
              <a:outerShdw blurRad="25400" dist="25400" dir="2388334" rotWithShape="0">
                <a:srgbClr val="000000">
                  <a:alpha val="79310"/>
                </a:srgbClr>
              </a:outerShdw>
            </a:effectLst>
          </p:spPr>
          <p:txBody>
            <a:bodyPr wrap="square" lIns="50800" tIns="50800" rIns="50800" bIns="50800" numCol="1" anchor="ctr">
              <a:noAutofit/>
            </a:bodyPr>
            <a:lstStyle/>
            <a:p>
              <a:pPr>
                <a:lnSpc>
                  <a:spcPct val="120000"/>
                </a:lnSpc>
                <a:defRPr sz="5900" b="1">
                  <a:solidFill>
                    <a:srgbClr val="FFFFFF"/>
                  </a:solidFill>
                  <a:latin typeface="+mj-lt"/>
                  <a:ea typeface="+mj-ea"/>
                  <a:cs typeface="+mj-cs"/>
                  <a:sym typeface="Helvetica"/>
                </a:defRPr>
              </a:pPr>
              <a:endParaRPr/>
            </a:p>
          </p:txBody>
        </p:sp>
        <p:sp>
          <p:nvSpPr>
            <p:cNvPr id="645" name="Work"/>
            <p:cNvSpPr txBox="1"/>
            <p:nvPr/>
          </p:nvSpPr>
          <p:spPr>
            <a:xfrm>
              <a:off x="-1" y="128935"/>
              <a:ext cx="5286774" cy="10033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nSpc>
                  <a:spcPct val="120000"/>
                </a:lnSpc>
                <a:defRPr sz="5900" b="1">
                  <a:solidFill>
                    <a:srgbClr val="FFFFFF"/>
                  </a:solidFill>
                  <a:latin typeface="+mj-lt"/>
                  <a:ea typeface="+mj-ea"/>
                  <a:cs typeface="+mj-cs"/>
                  <a:sym typeface="Helvetica"/>
                </a:defRPr>
              </a:lvl1pPr>
            </a:lstStyle>
            <a:p>
              <a:r>
                <a:t>Work</a:t>
              </a:r>
            </a:p>
          </p:txBody>
        </p:sp>
      </p:grpSp>
      <p:sp>
        <p:nvSpPr>
          <p:cNvPr id="647" name="Career Pathways offer:…"/>
          <p:cNvSpPr txBox="1"/>
          <p:nvPr/>
        </p:nvSpPr>
        <p:spPr>
          <a:xfrm>
            <a:off x="688084" y="2895599"/>
            <a:ext cx="5286775" cy="5054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lnSpc>
                <a:spcPct val="120000"/>
              </a:lnSpc>
              <a:defRPr sz="2500">
                <a:latin typeface="+mj-lt"/>
                <a:ea typeface="+mj-ea"/>
                <a:cs typeface="+mj-cs"/>
                <a:sym typeface="Helvetica"/>
              </a:defRPr>
            </a:pPr>
            <a:r>
              <a:t> Career Pathways offer:  </a:t>
            </a:r>
          </a:p>
          <a:p>
            <a:pPr algn="l">
              <a:lnSpc>
                <a:spcPct val="120000"/>
              </a:lnSpc>
              <a:defRPr sz="2500">
                <a:latin typeface="+mj-lt"/>
                <a:ea typeface="+mj-ea"/>
                <a:cs typeface="+mj-cs"/>
                <a:sym typeface="Helvetica"/>
              </a:defRPr>
            </a:pPr>
            <a:endParaRPr/>
          </a:p>
          <a:p>
            <a:pPr marL="283986" indent="-283986" algn="l">
              <a:lnSpc>
                <a:spcPct val="120000"/>
              </a:lnSpc>
              <a:buSzPct val="75000"/>
              <a:buChar char="•"/>
              <a:defRPr sz="2500">
                <a:latin typeface="+mj-lt"/>
                <a:ea typeface="+mj-ea"/>
                <a:cs typeface="+mj-cs"/>
                <a:sym typeface="Helvetica"/>
              </a:defRPr>
            </a:pPr>
            <a:r>
              <a:t>Career Ladder </a:t>
            </a:r>
          </a:p>
          <a:p>
            <a:pPr algn="l">
              <a:lnSpc>
                <a:spcPct val="120000"/>
              </a:lnSpc>
              <a:defRPr sz="2500">
                <a:latin typeface="+mj-lt"/>
                <a:ea typeface="+mj-ea"/>
                <a:cs typeface="+mj-cs"/>
                <a:sym typeface="Helvetica"/>
              </a:defRPr>
            </a:pPr>
            <a:endParaRPr/>
          </a:p>
          <a:p>
            <a:pPr marL="283986" indent="-283986" algn="l">
              <a:lnSpc>
                <a:spcPct val="120000"/>
              </a:lnSpc>
              <a:buSzPct val="75000"/>
              <a:buChar char="•"/>
              <a:defRPr sz="2500">
                <a:latin typeface="+mj-lt"/>
                <a:ea typeface="+mj-ea"/>
                <a:cs typeface="+mj-cs"/>
                <a:sym typeface="Helvetica"/>
              </a:defRPr>
            </a:pPr>
            <a:r>
              <a:t>Job opportunities based on Skills &amp; Credentials </a:t>
            </a:r>
          </a:p>
          <a:p>
            <a:pPr algn="l">
              <a:lnSpc>
                <a:spcPct val="120000"/>
              </a:lnSpc>
              <a:defRPr sz="2500">
                <a:latin typeface="+mj-lt"/>
                <a:ea typeface="+mj-ea"/>
                <a:cs typeface="+mj-cs"/>
                <a:sym typeface="Helvetica"/>
              </a:defRPr>
            </a:pPr>
            <a:endParaRPr/>
          </a:p>
          <a:p>
            <a:pPr marL="283986" indent="-283986" algn="l">
              <a:lnSpc>
                <a:spcPct val="120000"/>
              </a:lnSpc>
              <a:buSzPct val="75000"/>
              <a:buChar char="•"/>
              <a:defRPr sz="2500">
                <a:latin typeface="+mj-lt"/>
                <a:ea typeface="+mj-ea"/>
                <a:cs typeface="+mj-cs"/>
                <a:sym typeface="Helvetica"/>
              </a:defRPr>
            </a:pPr>
            <a:r>
              <a:t>Opportunity to develop skills &amp; advance through the pathway </a:t>
            </a:r>
          </a:p>
          <a:p>
            <a:pPr algn="l">
              <a:lnSpc>
                <a:spcPct val="120000"/>
              </a:lnSpc>
              <a:defRPr sz="2500">
                <a:latin typeface="+mj-lt"/>
                <a:ea typeface="+mj-ea"/>
                <a:cs typeface="+mj-cs"/>
                <a:sym typeface="Helvetica"/>
              </a:defRPr>
            </a:pPr>
            <a:endParaRPr/>
          </a:p>
          <a:p>
            <a:pPr marL="308679" indent="-308679" algn="l">
              <a:lnSpc>
                <a:spcPct val="120000"/>
              </a:lnSpc>
              <a:buSzPct val="75000"/>
              <a:buChar char="•"/>
              <a:defRPr sz="2500">
                <a:latin typeface="+mj-lt"/>
                <a:ea typeface="+mj-ea"/>
                <a:cs typeface="+mj-cs"/>
                <a:sym typeface="Helvetica"/>
              </a:defRPr>
            </a:pPr>
            <a:r>
              <a:t>Jobs identified by employers </a:t>
            </a:r>
            <a:r>
              <a:rPr sz="2300"/>
              <a:t> </a:t>
            </a:r>
          </a:p>
        </p:txBody>
      </p:sp>
      <p:sp>
        <p:nvSpPr>
          <p:cNvPr id="648" name="Example Jobs in a Career Pathway…"/>
          <p:cNvSpPr txBox="1"/>
          <p:nvPr/>
        </p:nvSpPr>
        <p:spPr>
          <a:xfrm>
            <a:off x="6882638" y="2769868"/>
            <a:ext cx="5315100" cy="3121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lnSpc>
                <a:spcPct val="120000"/>
              </a:lnSpc>
              <a:defRPr sz="2400" b="1">
                <a:latin typeface="+mj-lt"/>
                <a:ea typeface="+mj-ea"/>
                <a:cs typeface="+mj-cs"/>
                <a:sym typeface="Helvetica"/>
              </a:defRPr>
            </a:pPr>
            <a:r>
              <a:t>Example Jobs in a Career Pathway </a:t>
            </a:r>
          </a:p>
          <a:p>
            <a:pPr marL="444500" indent="-444500" algn="l">
              <a:lnSpc>
                <a:spcPct val="120000"/>
              </a:lnSpc>
              <a:buSzPct val="75000"/>
              <a:buChar char="•"/>
              <a:defRPr sz="2400"/>
            </a:pPr>
            <a:r>
              <a:t>Welder </a:t>
            </a:r>
          </a:p>
          <a:p>
            <a:pPr marL="444500" indent="-444500" algn="l">
              <a:lnSpc>
                <a:spcPct val="120000"/>
              </a:lnSpc>
              <a:buSzPct val="75000"/>
              <a:buChar char="•"/>
              <a:defRPr sz="2400"/>
            </a:pPr>
            <a:r>
              <a:t>Machine Operator</a:t>
            </a:r>
          </a:p>
          <a:p>
            <a:pPr marL="444500" indent="-444500" algn="l">
              <a:lnSpc>
                <a:spcPct val="120000"/>
              </a:lnSpc>
              <a:buSzPct val="75000"/>
              <a:buChar char="•"/>
              <a:defRPr sz="2400"/>
            </a:pPr>
            <a:r>
              <a:t>Machine Maintenance </a:t>
            </a:r>
          </a:p>
          <a:p>
            <a:pPr marL="444500" indent="-444500" algn="l">
              <a:lnSpc>
                <a:spcPct val="120000"/>
              </a:lnSpc>
              <a:buSzPct val="75000"/>
              <a:buChar char="•"/>
              <a:defRPr sz="2400"/>
            </a:pPr>
            <a:r>
              <a:t>Machinist </a:t>
            </a:r>
          </a:p>
          <a:p>
            <a:pPr marL="444500" indent="-444500" algn="l">
              <a:lnSpc>
                <a:spcPct val="120000"/>
              </a:lnSpc>
              <a:buSzPct val="75000"/>
              <a:buChar char="•"/>
              <a:defRPr sz="2400"/>
            </a:pPr>
            <a:r>
              <a:t>Engineering Tech </a:t>
            </a:r>
          </a:p>
          <a:p>
            <a:pPr marL="444500" indent="-444500" algn="l">
              <a:lnSpc>
                <a:spcPct val="120000"/>
              </a:lnSpc>
              <a:buSzPct val="75000"/>
              <a:buChar char="•"/>
              <a:defRPr sz="2400"/>
            </a:pPr>
            <a:r>
              <a:t>Mechanical Engineer </a:t>
            </a:r>
          </a:p>
        </p:txBody>
      </p:sp>
      <p:sp>
        <p:nvSpPr>
          <p:cNvPr id="649" name="Example Jobs in a Career Pathway…"/>
          <p:cNvSpPr txBox="1"/>
          <p:nvPr/>
        </p:nvSpPr>
        <p:spPr>
          <a:xfrm>
            <a:off x="6882638" y="6453173"/>
            <a:ext cx="5315100" cy="2237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lnSpc>
                <a:spcPct val="120000"/>
              </a:lnSpc>
              <a:defRPr sz="2400" b="1">
                <a:latin typeface="+mj-lt"/>
                <a:ea typeface="+mj-ea"/>
                <a:cs typeface="+mj-cs"/>
                <a:sym typeface="Helvetica"/>
              </a:defRPr>
            </a:pPr>
            <a:r>
              <a:t>Example Jobs in a Career Pathway </a:t>
            </a:r>
          </a:p>
          <a:p>
            <a:pPr marL="444500" indent="-444500" algn="l">
              <a:lnSpc>
                <a:spcPct val="120000"/>
              </a:lnSpc>
              <a:buSzPct val="75000"/>
              <a:buChar char="•"/>
              <a:defRPr sz="2400"/>
            </a:pPr>
            <a:r>
              <a:t>CNA</a:t>
            </a:r>
          </a:p>
          <a:p>
            <a:pPr marL="444500" indent="-444500" algn="l">
              <a:lnSpc>
                <a:spcPct val="120000"/>
              </a:lnSpc>
              <a:buSzPct val="75000"/>
              <a:buChar char="•"/>
              <a:defRPr sz="2400"/>
            </a:pPr>
            <a:r>
              <a:t>LPN</a:t>
            </a:r>
          </a:p>
          <a:p>
            <a:pPr marL="444500" indent="-444500" algn="l">
              <a:lnSpc>
                <a:spcPct val="120000"/>
              </a:lnSpc>
              <a:buSzPct val="75000"/>
              <a:buChar char="•"/>
              <a:defRPr sz="2400"/>
            </a:pPr>
            <a:r>
              <a:t>RN</a:t>
            </a:r>
          </a:p>
          <a:p>
            <a:pPr marL="444500" indent="-444500" algn="l">
              <a:lnSpc>
                <a:spcPct val="120000"/>
              </a:lnSpc>
              <a:buSzPct val="75000"/>
              <a:buChar char="•"/>
              <a:defRPr sz="2400"/>
            </a:pPr>
            <a:r>
              <a:t>Nurse Practitioner</a:t>
            </a:r>
          </a:p>
        </p:txBody>
      </p:sp>
      <p:sp>
        <p:nvSpPr>
          <p:cNvPr id="650" name="Slide Number"/>
          <p:cNvSpPr txBox="1">
            <a:spLocks noGrp="1"/>
          </p:cNvSpPr>
          <p:nvPr>
            <p:ph type="sldNum" sz="quarter" idx="4294967295"/>
          </p:nvPr>
        </p:nvSpPr>
        <p:spPr>
          <a:xfrm>
            <a:off x="6311798" y="9251950"/>
            <a:ext cx="368504"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40</a:t>
            </a:fld>
            <a:endParaRP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6" name="ç"/>
          <p:cNvGrpSpPr/>
          <p:nvPr/>
        </p:nvGrpSpPr>
        <p:grpSpPr>
          <a:xfrm>
            <a:off x="663524" y="319136"/>
            <a:ext cx="12017378" cy="9347204"/>
            <a:chOff x="0" y="0"/>
            <a:chExt cx="12017376" cy="9347202"/>
          </a:xfrm>
        </p:grpSpPr>
        <p:sp>
          <p:nvSpPr>
            <p:cNvPr id="654" name="Oval"/>
            <p:cNvSpPr/>
            <p:nvPr/>
          </p:nvSpPr>
          <p:spPr>
            <a:xfrm>
              <a:off x="-1" y="-1"/>
              <a:ext cx="12017378" cy="9347204"/>
            </a:xfrm>
            <a:prstGeom prst="ellipse">
              <a:avLst/>
            </a:prstGeom>
            <a:gradFill flip="none" rotWithShape="1">
              <a:gsLst>
                <a:gs pos="0">
                  <a:srgbClr val="EE941A">
                    <a:alpha val="54627"/>
                  </a:srgbClr>
                </a:gs>
                <a:gs pos="100000">
                  <a:schemeClr val="accent4">
                    <a:alpha val="54627"/>
                  </a:schemeClr>
                </a:gs>
              </a:gsLst>
              <a:lin ang="5400000" scaled="0"/>
            </a:gradFill>
            <a:ln w="12700" cap="flat">
              <a:noFill/>
              <a:miter lim="400000"/>
            </a:ln>
            <a:effectLst>
              <a:outerShdw blurRad="88900" dist="30811" dir="5400000" rotWithShape="0">
                <a:srgbClr val="000000">
                  <a:alpha val="25731"/>
                </a:srgbClr>
              </a:outerShdw>
            </a:effectLst>
          </p:spPr>
          <p:txBody>
            <a:bodyPr wrap="square" lIns="50800" tIns="50800" rIns="50800" bIns="50800" numCol="1" anchor="ctr">
              <a:noAutofit/>
            </a:bodyPr>
            <a:lstStyle/>
            <a:p>
              <a:pPr>
                <a:defRPr sz="2400"/>
              </a:pPr>
              <a:endParaRPr/>
            </a:p>
          </p:txBody>
        </p:sp>
        <p:sp>
          <p:nvSpPr>
            <p:cNvPr id="655" name="ç"/>
            <p:cNvSpPr txBox="1"/>
            <p:nvPr/>
          </p:nvSpPr>
          <p:spPr>
            <a:xfrm>
              <a:off x="1759903" y="4438650"/>
              <a:ext cx="8497570" cy="469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sz="2400"/>
              </a:lvl1pPr>
            </a:lstStyle>
            <a:p>
              <a:r>
                <a:t>ç</a:t>
              </a:r>
            </a:p>
          </p:txBody>
        </p:sp>
      </p:grpSp>
      <p:grpSp>
        <p:nvGrpSpPr>
          <p:cNvPr id="659" name="Labor Market Demand"/>
          <p:cNvGrpSpPr/>
          <p:nvPr/>
        </p:nvGrpSpPr>
        <p:grpSpPr>
          <a:xfrm>
            <a:off x="1143000" y="647699"/>
            <a:ext cx="10782300" cy="8509001"/>
            <a:chOff x="0" y="0"/>
            <a:chExt cx="10782300" cy="8509000"/>
          </a:xfrm>
        </p:grpSpPr>
        <p:sp>
          <p:nvSpPr>
            <p:cNvPr id="657" name="Oval"/>
            <p:cNvSpPr/>
            <p:nvPr/>
          </p:nvSpPr>
          <p:spPr>
            <a:xfrm>
              <a:off x="0" y="-1"/>
              <a:ext cx="10782300" cy="8509001"/>
            </a:xfrm>
            <a:prstGeom prst="ellipse">
              <a:avLst/>
            </a:prstGeom>
            <a:gradFill flip="none" rotWithShape="1">
              <a:gsLst>
                <a:gs pos="0">
                  <a:srgbClr val="FBFBFB"/>
                </a:gs>
                <a:gs pos="100000">
                  <a:srgbClr val="BEBEBE"/>
                </a:gs>
              </a:gsLst>
              <a:lin ang="5400000" scaled="0"/>
            </a:gra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sz="2400"/>
              </a:pPr>
              <a:endParaRPr/>
            </a:p>
          </p:txBody>
        </p:sp>
        <p:sp>
          <p:nvSpPr>
            <p:cNvPr id="658" name="Labor Market Demand"/>
            <p:cNvSpPr txBox="1"/>
            <p:nvPr/>
          </p:nvSpPr>
          <p:spPr>
            <a:xfrm>
              <a:off x="1579031" y="520699"/>
              <a:ext cx="7624238" cy="7467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defRPr sz="2400"/>
              </a:pPr>
              <a:endParaRPr/>
            </a:p>
            <a:p>
              <a:pPr>
                <a:defRPr sz="2400"/>
              </a:pPr>
              <a:endParaRPr/>
            </a:p>
            <a:p>
              <a:pPr>
                <a:defRPr sz="2400"/>
              </a:pPr>
              <a:endParaRPr/>
            </a:p>
            <a:p>
              <a:pPr>
                <a:defRPr sz="2400"/>
              </a:pPr>
              <a:endParaRPr/>
            </a:p>
            <a:p>
              <a:pPr>
                <a:defRPr sz="2400"/>
              </a:pPr>
              <a:endParaRPr/>
            </a:p>
            <a:p>
              <a:pPr>
                <a:defRPr sz="2400"/>
              </a:pPr>
              <a:endParaRPr/>
            </a:p>
            <a:p>
              <a:pPr>
                <a:defRPr sz="2400"/>
              </a:pPr>
              <a:endParaRPr/>
            </a:p>
            <a:p>
              <a:pPr>
                <a:defRPr sz="2400"/>
              </a:pPr>
              <a:endParaRPr/>
            </a:p>
            <a:p>
              <a:pPr>
                <a:defRPr sz="2400"/>
              </a:pPr>
              <a:endParaRPr/>
            </a:p>
            <a:p>
              <a:pPr>
                <a:defRPr sz="2400"/>
              </a:pPr>
              <a:endParaRPr/>
            </a:p>
            <a:p>
              <a:pPr>
                <a:defRPr sz="2400"/>
              </a:pPr>
              <a:endParaRPr/>
            </a:p>
            <a:p>
              <a:pPr>
                <a:defRPr sz="2400"/>
              </a:pPr>
              <a:endParaRPr/>
            </a:p>
            <a:p>
              <a:pPr>
                <a:defRPr sz="2400"/>
              </a:pPr>
              <a:endParaRPr/>
            </a:p>
            <a:p>
              <a:pPr>
                <a:defRPr sz="2400"/>
              </a:pPr>
              <a:endParaRPr/>
            </a:p>
            <a:p>
              <a:pPr>
                <a:defRPr sz="2400"/>
              </a:pPr>
              <a:endParaRPr/>
            </a:p>
            <a:p>
              <a:pPr>
                <a:defRPr sz="2400"/>
              </a:pPr>
              <a:endParaRPr/>
            </a:p>
            <a:p>
              <a:pPr>
                <a:defRPr sz="2400"/>
              </a:pPr>
              <a:endParaRPr/>
            </a:p>
            <a:p>
              <a:pPr>
                <a:defRPr sz="2400"/>
              </a:pPr>
              <a:endParaRPr/>
            </a:p>
            <a:p>
              <a:pPr>
                <a:defRPr sz="2400"/>
              </a:pPr>
              <a:endParaRPr/>
            </a:p>
            <a:p>
              <a:pPr>
                <a:defRPr sz="2400"/>
              </a:pPr>
              <a:r>
                <a:t>Labor Market Demand </a:t>
              </a:r>
            </a:p>
          </p:txBody>
        </p:sp>
      </p:grpSp>
      <p:grpSp>
        <p:nvGrpSpPr>
          <p:cNvPr id="662" name="Employer Engagement"/>
          <p:cNvGrpSpPr/>
          <p:nvPr/>
        </p:nvGrpSpPr>
        <p:grpSpPr>
          <a:xfrm>
            <a:off x="3019101" y="1868932"/>
            <a:ext cx="7525199" cy="1094337"/>
            <a:chOff x="0" y="0"/>
            <a:chExt cx="7525198" cy="1094335"/>
          </a:xfrm>
        </p:grpSpPr>
        <p:sp>
          <p:nvSpPr>
            <p:cNvPr id="660" name="Rectangle"/>
            <p:cNvSpPr/>
            <p:nvPr/>
          </p:nvSpPr>
          <p:spPr>
            <a:xfrm>
              <a:off x="-1" y="-1"/>
              <a:ext cx="7525200" cy="1094337"/>
            </a:xfrm>
            <a:prstGeom prst="rect">
              <a:avLst/>
            </a:prstGeom>
            <a:blipFill rotWithShape="1">
              <a:blip r:embed="rId3"/>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nSpc>
                  <a:spcPct val="120000"/>
                </a:lnSpc>
                <a:defRPr sz="2400">
                  <a:solidFill>
                    <a:srgbClr val="FFFFFF"/>
                  </a:solidFill>
                </a:defRPr>
              </a:pPr>
              <a:endParaRPr/>
            </a:p>
          </p:txBody>
        </p:sp>
        <p:sp>
          <p:nvSpPr>
            <p:cNvPr id="661" name="Employer Engagement"/>
            <p:cNvSpPr txBox="1"/>
            <p:nvPr/>
          </p:nvSpPr>
          <p:spPr>
            <a:xfrm>
              <a:off x="-1" y="312217"/>
              <a:ext cx="7525200" cy="469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nSpc>
                  <a:spcPct val="120000"/>
                </a:lnSpc>
                <a:defRPr sz="2400">
                  <a:solidFill>
                    <a:srgbClr val="FFFFFF"/>
                  </a:solidFill>
                </a:defRPr>
              </a:lvl1pPr>
            </a:lstStyle>
            <a:p>
              <a:r>
                <a:t>Employer Engagement </a:t>
              </a:r>
            </a:p>
          </p:txBody>
        </p:sp>
      </p:grpSp>
      <p:grpSp>
        <p:nvGrpSpPr>
          <p:cNvPr id="665" name="Career Advising"/>
          <p:cNvGrpSpPr/>
          <p:nvPr/>
        </p:nvGrpSpPr>
        <p:grpSpPr>
          <a:xfrm>
            <a:off x="2734715" y="3810000"/>
            <a:ext cx="1978624" cy="1270000"/>
            <a:chOff x="0" y="0"/>
            <a:chExt cx="1978622" cy="1270000"/>
          </a:xfrm>
        </p:grpSpPr>
        <p:sp>
          <p:nvSpPr>
            <p:cNvPr id="663" name="Rectangle"/>
            <p:cNvSpPr/>
            <p:nvPr/>
          </p:nvSpPr>
          <p:spPr>
            <a:xfrm>
              <a:off x="-1" y="0"/>
              <a:ext cx="1978624" cy="1270000"/>
            </a:xfrm>
            <a:prstGeom prst="rect">
              <a:avLst/>
            </a:prstGeom>
            <a:blipFill rotWithShape="1">
              <a:blip r:embed="rId4"/>
              <a:srcRect/>
              <a:tile tx="0" ty="0" sx="100000" sy="100000" flip="none" algn="tl"/>
            </a:blipFill>
            <a:ln w="12700" cap="flat">
              <a:noFill/>
              <a:miter lim="400000"/>
            </a:ln>
            <a:effectLst>
              <a:outerShdw blurRad="50800" dist="12700" rotWithShape="0">
                <a:srgbClr val="000000">
                  <a:alpha val="50000"/>
                </a:srgbClr>
              </a:outerShdw>
            </a:effectLst>
          </p:spPr>
          <p:txBody>
            <a:bodyPr wrap="square" lIns="50800" tIns="50800" rIns="50800" bIns="50800" numCol="1" anchor="ctr">
              <a:noAutofit/>
            </a:bodyPr>
            <a:lstStyle/>
            <a:p>
              <a:pPr>
                <a:lnSpc>
                  <a:spcPct val="120000"/>
                </a:lnSpc>
                <a:defRPr sz="2400">
                  <a:solidFill>
                    <a:srgbClr val="FFFFFF"/>
                  </a:solidFill>
                </a:defRPr>
              </a:pPr>
              <a:endParaRPr/>
            </a:p>
          </p:txBody>
        </p:sp>
        <p:sp>
          <p:nvSpPr>
            <p:cNvPr id="664" name="Career Advising"/>
            <p:cNvSpPr txBox="1"/>
            <p:nvPr/>
          </p:nvSpPr>
          <p:spPr>
            <a:xfrm>
              <a:off x="-1" y="179070"/>
              <a:ext cx="1978624" cy="9118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nSpc>
                  <a:spcPct val="120000"/>
                </a:lnSpc>
                <a:defRPr sz="2400">
                  <a:solidFill>
                    <a:srgbClr val="FFFFFF"/>
                  </a:solidFill>
                </a:defRPr>
              </a:lvl1pPr>
            </a:lstStyle>
            <a:p>
              <a:r>
                <a:t>Career Advising</a:t>
              </a:r>
            </a:p>
          </p:txBody>
        </p:sp>
      </p:grpSp>
      <p:grpSp>
        <p:nvGrpSpPr>
          <p:cNvPr id="668" name="Ed. Program of Study /…"/>
          <p:cNvGrpSpPr/>
          <p:nvPr/>
        </p:nvGrpSpPr>
        <p:grpSpPr>
          <a:xfrm>
            <a:off x="5068937" y="3810000"/>
            <a:ext cx="3425529" cy="1270000"/>
            <a:chOff x="0" y="0"/>
            <a:chExt cx="3425528" cy="1270000"/>
          </a:xfrm>
        </p:grpSpPr>
        <p:sp>
          <p:nvSpPr>
            <p:cNvPr id="666" name="Rectangle"/>
            <p:cNvSpPr/>
            <p:nvPr/>
          </p:nvSpPr>
          <p:spPr>
            <a:xfrm>
              <a:off x="-1" y="0"/>
              <a:ext cx="3425530" cy="1270000"/>
            </a:xfrm>
            <a:prstGeom prst="rect">
              <a:avLst/>
            </a:prstGeom>
            <a:blipFill rotWithShape="1">
              <a:blip r:embed="rId5"/>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nSpc>
                  <a:spcPct val="120000"/>
                </a:lnSpc>
                <a:defRPr sz="2400">
                  <a:solidFill>
                    <a:srgbClr val="FFFFFF"/>
                  </a:solidFill>
                </a:defRPr>
              </a:pPr>
              <a:endParaRPr/>
            </a:p>
          </p:txBody>
        </p:sp>
        <p:sp>
          <p:nvSpPr>
            <p:cNvPr id="667" name="Ed. Program of Study /…"/>
            <p:cNvSpPr txBox="1"/>
            <p:nvPr/>
          </p:nvSpPr>
          <p:spPr>
            <a:xfrm>
              <a:off x="-1" y="179070"/>
              <a:ext cx="3425530" cy="9118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lnSpc>
                  <a:spcPct val="120000"/>
                </a:lnSpc>
                <a:defRPr sz="2400">
                  <a:solidFill>
                    <a:srgbClr val="FFFFFF"/>
                  </a:solidFill>
                </a:defRPr>
              </a:pPr>
              <a:r>
                <a:t>Ed. Program of Study / </a:t>
              </a:r>
            </a:p>
            <a:p>
              <a:pPr>
                <a:lnSpc>
                  <a:spcPct val="120000"/>
                </a:lnSpc>
                <a:defRPr sz="2400">
                  <a:solidFill>
                    <a:srgbClr val="FFFFFF"/>
                  </a:solidFill>
                </a:defRPr>
              </a:pPr>
              <a:r>
                <a:t>Skill Training </a:t>
              </a:r>
            </a:p>
          </p:txBody>
        </p:sp>
      </p:grpSp>
      <p:grpSp>
        <p:nvGrpSpPr>
          <p:cNvPr id="671" name="Work"/>
          <p:cNvGrpSpPr/>
          <p:nvPr/>
        </p:nvGrpSpPr>
        <p:grpSpPr>
          <a:xfrm>
            <a:off x="8733532" y="3810000"/>
            <a:ext cx="1702445" cy="1270000"/>
            <a:chOff x="0" y="0"/>
            <a:chExt cx="1702443" cy="1270000"/>
          </a:xfrm>
        </p:grpSpPr>
        <p:sp>
          <p:nvSpPr>
            <p:cNvPr id="669" name="Rectangle"/>
            <p:cNvSpPr/>
            <p:nvPr/>
          </p:nvSpPr>
          <p:spPr>
            <a:xfrm>
              <a:off x="0" y="0"/>
              <a:ext cx="1702444" cy="1270000"/>
            </a:xfrm>
            <a:prstGeom prst="rect">
              <a:avLst/>
            </a:prstGeom>
            <a:blipFill rotWithShape="1">
              <a:blip r:embed="rId6"/>
              <a:srcRect/>
              <a:tile tx="0" ty="0" sx="100000" sy="100000" flip="none" algn="tl"/>
            </a:blipFill>
            <a:ln w="12700" cap="flat">
              <a:noFill/>
              <a:miter lim="400000"/>
            </a:ln>
            <a:effectLst>
              <a:outerShdw blurRad="25400" dist="25400" dir="2388334" rotWithShape="0">
                <a:srgbClr val="000000">
                  <a:alpha val="79310"/>
                </a:srgbClr>
              </a:outerShdw>
            </a:effectLst>
          </p:spPr>
          <p:txBody>
            <a:bodyPr wrap="square" lIns="50800" tIns="50800" rIns="50800" bIns="50800" numCol="1" anchor="ctr">
              <a:noAutofit/>
            </a:bodyPr>
            <a:lstStyle/>
            <a:p>
              <a:pPr>
                <a:lnSpc>
                  <a:spcPct val="120000"/>
                </a:lnSpc>
                <a:defRPr sz="2400">
                  <a:solidFill>
                    <a:srgbClr val="FFFFFF"/>
                  </a:solidFill>
                </a:defRPr>
              </a:pPr>
              <a:endParaRPr/>
            </a:p>
          </p:txBody>
        </p:sp>
        <p:sp>
          <p:nvSpPr>
            <p:cNvPr id="670" name="Work"/>
            <p:cNvSpPr txBox="1"/>
            <p:nvPr/>
          </p:nvSpPr>
          <p:spPr>
            <a:xfrm>
              <a:off x="0" y="400049"/>
              <a:ext cx="1702444" cy="469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nSpc>
                  <a:spcPct val="120000"/>
                </a:lnSpc>
                <a:defRPr sz="2400">
                  <a:solidFill>
                    <a:srgbClr val="FFFFFF"/>
                  </a:solidFill>
                </a:defRPr>
              </a:lvl1pPr>
            </a:lstStyle>
            <a:p>
              <a:r>
                <a:t>Work</a:t>
              </a:r>
            </a:p>
          </p:txBody>
        </p:sp>
      </p:grpSp>
      <p:grpSp>
        <p:nvGrpSpPr>
          <p:cNvPr id="674" name="Collaboration"/>
          <p:cNvGrpSpPr/>
          <p:nvPr/>
        </p:nvGrpSpPr>
        <p:grpSpPr>
          <a:xfrm>
            <a:off x="2781300" y="5642719"/>
            <a:ext cx="7777609" cy="929781"/>
            <a:chOff x="0" y="0"/>
            <a:chExt cx="7777608" cy="929779"/>
          </a:xfrm>
        </p:grpSpPr>
        <p:sp>
          <p:nvSpPr>
            <p:cNvPr id="672" name="Rectangle"/>
            <p:cNvSpPr/>
            <p:nvPr/>
          </p:nvSpPr>
          <p:spPr>
            <a:xfrm>
              <a:off x="0" y="0"/>
              <a:ext cx="7777609" cy="929780"/>
            </a:xfrm>
            <a:prstGeom prst="rect">
              <a:avLst/>
            </a:prstGeom>
            <a:blipFill rotWithShape="1">
              <a:blip r:embed="rId3"/>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nSpc>
                  <a:spcPct val="120000"/>
                </a:lnSpc>
                <a:defRPr sz="2400">
                  <a:solidFill>
                    <a:srgbClr val="FFFFFF"/>
                  </a:solidFill>
                </a:defRPr>
              </a:pPr>
              <a:endParaRPr/>
            </a:p>
          </p:txBody>
        </p:sp>
        <p:sp>
          <p:nvSpPr>
            <p:cNvPr id="673" name="Collaboration"/>
            <p:cNvSpPr txBox="1"/>
            <p:nvPr/>
          </p:nvSpPr>
          <p:spPr>
            <a:xfrm>
              <a:off x="0" y="229940"/>
              <a:ext cx="7777609" cy="469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nSpc>
                  <a:spcPct val="120000"/>
                </a:lnSpc>
                <a:defRPr sz="2400">
                  <a:solidFill>
                    <a:srgbClr val="FFFFFF"/>
                  </a:solidFill>
                </a:defRPr>
              </a:lvl1pPr>
            </a:lstStyle>
            <a:p>
              <a:r>
                <a:t>Collaboration</a:t>
              </a:r>
            </a:p>
          </p:txBody>
        </p:sp>
      </p:grpSp>
      <p:sp>
        <p:nvSpPr>
          <p:cNvPr id="675" name="Certified Career Pathways"/>
          <p:cNvSpPr/>
          <p:nvPr/>
        </p:nvSpPr>
        <p:spPr>
          <a:xfrm>
            <a:off x="3074539" y="450848"/>
            <a:ext cx="7195345" cy="774701"/>
          </a:xfrm>
          <a:prstGeom prst="rect">
            <a:avLst/>
          </a:prstGeom>
          <a:solidFill>
            <a:srgbClr val="002452"/>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120000"/>
              </a:lnSpc>
              <a:defRPr sz="4400" b="1">
                <a:solidFill>
                  <a:srgbClr val="FFFFFF"/>
                </a:solidFill>
                <a:latin typeface="+mj-lt"/>
                <a:ea typeface="+mj-ea"/>
                <a:cs typeface="+mj-cs"/>
                <a:sym typeface="Helvetica"/>
              </a:defRPr>
            </a:lvl1pPr>
          </a:lstStyle>
          <a:p>
            <a:r>
              <a:t>Certified Career Pathways </a:t>
            </a:r>
          </a:p>
        </p:txBody>
      </p:sp>
      <p:sp>
        <p:nvSpPr>
          <p:cNvPr id="676" name="Slide Number"/>
          <p:cNvSpPr txBox="1">
            <a:spLocks noGrp="1"/>
          </p:cNvSpPr>
          <p:nvPr>
            <p:ph type="sldNum" sz="quarter" idx="4294967295"/>
          </p:nvPr>
        </p:nvSpPr>
        <p:spPr>
          <a:xfrm>
            <a:off x="6311798" y="9251950"/>
            <a:ext cx="368504"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41</a:t>
            </a:fld>
            <a:endParaRP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 name="WIOA Career Pathway"/>
          <p:cNvSpPr txBox="1">
            <a:spLocks noGrp="1"/>
          </p:cNvSpPr>
          <p:nvPr>
            <p:ph type="title"/>
          </p:nvPr>
        </p:nvSpPr>
        <p:spPr>
          <a:prstGeom prst="rect">
            <a:avLst/>
          </a:prstGeom>
        </p:spPr>
        <p:txBody>
          <a:bodyPr/>
          <a:lstStyle/>
          <a:p>
            <a:r>
              <a:t>WIOA Career Pathway </a:t>
            </a:r>
          </a:p>
        </p:txBody>
      </p:sp>
      <p:sp>
        <p:nvSpPr>
          <p:cNvPr id="681" name="Section 3 of the Workforce Innovation and Opportunity Act (29 U.S.C. 3102) defines Career Pathway, what elements do you think area in that definition ?"/>
          <p:cNvSpPr txBox="1">
            <a:spLocks noGrp="1"/>
          </p:cNvSpPr>
          <p:nvPr>
            <p:ph type="body" idx="1"/>
          </p:nvPr>
        </p:nvSpPr>
        <p:spPr>
          <a:prstGeom prst="rect">
            <a:avLst/>
          </a:prstGeom>
        </p:spPr>
        <p:txBody>
          <a:bodyPr/>
          <a:lstStyle/>
          <a:p>
            <a:pPr marL="456847" indent="-456847">
              <a:defRPr sz="3700" i="1">
                <a:latin typeface="+mj-lt"/>
                <a:ea typeface="+mj-ea"/>
                <a:cs typeface="+mj-cs"/>
                <a:sym typeface="Helvetica"/>
              </a:defRPr>
            </a:pPr>
            <a:r>
              <a:rPr dirty="0"/>
              <a:t>Section 3 of the Workforce Innovation and Opportunity Act (29 U.S.C. 3102) defines </a:t>
            </a:r>
            <a:r>
              <a:rPr sz="6000" dirty="0"/>
              <a:t>Career Pathway, what elements do you think </a:t>
            </a:r>
            <a:r>
              <a:rPr lang="en-US" sz="6000" dirty="0"/>
              <a:t>are</a:t>
            </a:r>
            <a:r>
              <a:rPr sz="6000" dirty="0"/>
              <a:t> in that definition? </a:t>
            </a:r>
          </a:p>
        </p:txBody>
      </p:sp>
      <p:sp>
        <p:nvSpPr>
          <p:cNvPr id="682" name="Slide Number"/>
          <p:cNvSpPr txBox="1">
            <a:spLocks noGrp="1"/>
          </p:cNvSpPr>
          <p:nvPr>
            <p:ph type="sldNum" sz="quarter" idx="4294967295"/>
          </p:nvPr>
        </p:nvSpPr>
        <p:spPr>
          <a:xfrm>
            <a:off x="6311798" y="9251950"/>
            <a:ext cx="368504"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42</a:t>
            </a:fld>
            <a:endParaRP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 name="Slide Number"/>
          <p:cNvSpPr txBox="1">
            <a:spLocks noGrp="1"/>
          </p:cNvSpPr>
          <p:nvPr>
            <p:ph type="sldNum" sz="quarter" idx="4294967295"/>
          </p:nvPr>
        </p:nvSpPr>
        <p:spPr>
          <a:xfrm>
            <a:off x="6311798" y="9251950"/>
            <a:ext cx="368504"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43</a:t>
            </a:fld>
            <a:endParaRPr/>
          </a:p>
        </p:txBody>
      </p:sp>
      <p:sp>
        <p:nvSpPr>
          <p:cNvPr id="685" name="A combination of rigorous and high quality education, training, and other services…"/>
          <p:cNvSpPr txBox="1"/>
          <p:nvPr/>
        </p:nvSpPr>
        <p:spPr>
          <a:xfrm>
            <a:off x="675525" y="2442786"/>
            <a:ext cx="11653750" cy="61641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nSpc>
                <a:spcPct val="120000"/>
              </a:lnSpc>
              <a:defRPr sz="3000" b="1">
                <a:latin typeface="+mj-lt"/>
                <a:ea typeface="+mj-ea"/>
                <a:cs typeface="+mj-cs"/>
                <a:sym typeface="Helvetica"/>
              </a:defRPr>
            </a:pPr>
            <a:r>
              <a:rPr dirty="0"/>
              <a:t>A combination of rigorous and high</a:t>
            </a:r>
            <a:r>
              <a:rPr lang="en-US" dirty="0"/>
              <a:t>-</a:t>
            </a:r>
            <a:r>
              <a:rPr dirty="0"/>
              <a:t>quality education, training, and other services </a:t>
            </a:r>
          </a:p>
          <a:p>
            <a:pPr algn="l">
              <a:lnSpc>
                <a:spcPct val="120000"/>
              </a:lnSpc>
              <a:defRPr sz="3000" b="1">
                <a:latin typeface="+mj-lt"/>
                <a:ea typeface="+mj-ea"/>
                <a:cs typeface="+mj-cs"/>
                <a:sym typeface="Helvetica"/>
              </a:defRPr>
            </a:pPr>
            <a:endParaRPr dirty="0"/>
          </a:p>
          <a:p>
            <a:pPr marL="529166" indent="-529166" algn="l">
              <a:lnSpc>
                <a:spcPct val="120000"/>
              </a:lnSpc>
              <a:buSzPct val="100000"/>
              <a:buAutoNum type="arabicPeriod"/>
              <a:defRPr sz="3000" b="1">
                <a:latin typeface="+mj-lt"/>
                <a:ea typeface="+mj-ea"/>
                <a:cs typeface="+mj-cs"/>
                <a:sym typeface="Helvetica"/>
              </a:defRPr>
            </a:pPr>
            <a:r>
              <a:rPr dirty="0"/>
              <a:t>Aligns with skill needs</a:t>
            </a:r>
            <a:r>
              <a:rPr b="0" dirty="0"/>
              <a:t> of industries </a:t>
            </a:r>
          </a:p>
          <a:p>
            <a:pPr marL="529166" indent="-529166" algn="l">
              <a:lnSpc>
                <a:spcPct val="120000"/>
              </a:lnSpc>
              <a:buSzPct val="100000"/>
              <a:buAutoNum type="arabicPeriod"/>
              <a:defRPr sz="3000" b="1">
                <a:latin typeface="+mj-lt"/>
                <a:ea typeface="+mj-ea"/>
                <a:cs typeface="+mj-cs"/>
                <a:sym typeface="Helvetica"/>
              </a:defRPr>
            </a:pPr>
            <a:r>
              <a:rPr dirty="0"/>
              <a:t>Prepares</a:t>
            </a:r>
            <a:r>
              <a:rPr b="0" dirty="0"/>
              <a:t> </a:t>
            </a:r>
            <a:r>
              <a:rPr dirty="0"/>
              <a:t>individuals</a:t>
            </a:r>
            <a:r>
              <a:rPr b="0" dirty="0"/>
              <a:t> </a:t>
            </a:r>
            <a:r>
              <a:rPr dirty="0"/>
              <a:t>to</a:t>
            </a:r>
            <a:r>
              <a:rPr b="0" dirty="0"/>
              <a:t> </a:t>
            </a:r>
            <a:r>
              <a:rPr dirty="0"/>
              <a:t>be</a:t>
            </a:r>
            <a:r>
              <a:rPr b="0" dirty="0"/>
              <a:t> </a:t>
            </a:r>
            <a:r>
              <a:rPr dirty="0"/>
              <a:t>successful</a:t>
            </a:r>
            <a:r>
              <a:rPr b="0" dirty="0"/>
              <a:t> in a full range of secondary or postsecondary options including apprenticeships </a:t>
            </a:r>
          </a:p>
          <a:p>
            <a:pPr marL="529166" indent="-529166" algn="l">
              <a:lnSpc>
                <a:spcPct val="120000"/>
              </a:lnSpc>
              <a:buSzPct val="100000"/>
              <a:buAutoNum type="arabicPeriod"/>
              <a:defRPr sz="3000">
                <a:latin typeface="+mj-lt"/>
                <a:ea typeface="+mj-ea"/>
                <a:cs typeface="+mj-cs"/>
                <a:sym typeface="Helvetica"/>
              </a:defRPr>
            </a:pPr>
            <a:r>
              <a:rPr dirty="0"/>
              <a:t>Includes </a:t>
            </a:r>
            <a:r>
              <a:rPr b="1" dirty="0"/>
              <a:t>counseling</a:t>
            </a:r>
            <a:r>
              <a:rPr dirty="0"/>
              <a:t> and support to individuals achieving education and career goals </a:t>
            </a:r>
          </a:p>
          <a:p>
            <a:pPr marL="529166" indent="-529166" algn="l">
              <a:lnSpc>
                <a:spcPct val="120000"/>
              </a:lnSpc>
              <a:buSzPct val="100000"/>
              <a:buAutoNum type="arabicPeriod"/>
              <a:defRPr sz="3000">
                <a:latin typeface="+mj-lt"/>
                <a:ea typeface="+mj-ea"/>
                <a:cs typeface="+mj-cs"/>
                <a:sym typeface="Helvetica"/>
              </a:defRPr>
            </a:pPr>
            <a:r>
              <a:rPr dirty="0"/>
              <a:t>Includes, as appropriate,</a:t>
            </a:r>
            <a:r>
              <a:rPr b="1" dirty="0"/>
              <a:t> education offered concurrently with and in the same context as workforce preparation</a:t>
            </a:r>
            <a:r>
              <a:rPr dirty="0"/>
              <a:t> activities and training for a specific occupation or career cluster  </a:t>
            </a:r>
          </a:p>
        </p:txBody>
      </p:sp>
      <p:grpSp>
        <p:nvGrpSpPr>
          <p:cNvPr id="688" name="WIOA on Career Pathways"/>
          <p:cNvGrpSpPr/>
          <p:nvPr/>
        </p:nvGrpSpPr>
        <p:grpSpPr>
          <a:xfrm>
            <a:off x="2730415" y="729448"/>
            <a:ext cx="7543970" cy="1068363"/>
            <a:chOff x="0" y="0"/>
            <a:chExt cx="7543969" cy="1068362"/>
          </a:xfrm>
        </p:grpSpPr>
        <p:sp>
          <p:nvSpPr>
            <p:cNvPr id="686" name="Rectangle"/>
            <p:cNvSpPr/>
            <p:nvPr/>
          </p:nvSpPr>
          <p:spPr>
            <a:xfrm>
              <a:off x="0" y="-1"/>
              <a:ext cx="7543970" cy="1068364"/>
            </a:xfrm>
            <a:prstGeom prst="rect">
              <a:avLst/>
            </a:prstGeom>
            <a:blipFill rotWithShape="1">
              <a:blip r:embed="rId2"/>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nSpc>
                  <a:spcPct val="120000"/>
                </a:lnSpc>
                <a:defRPr sz="4200" b="1">
                  <a:solidFill>
                    <a:srgbClr val="FFFFFF"/>
                  </a:solidFill>
                  <a:latin typeface="+mj-lt"/>
                  <a:ea typeface="+mj-ea"/>
                  <a:cs typeface="+mj-cs"/>
                  <a:sym typeface="Helvetica"/>
                </a:defRPr>
              </a:pPr>
              <a:endParaRPr/>
            </a:p>
          </p:txBody>
        </p:sp>
        <p:sp>
          <p:nvSpPr>
            <p:cNvPr id="687" name="WIOA on Career Pathways"/>
            <p:cNvSpPr txBox="1"/>
            <p:nvPr/>
          </p:nvSpPr>
          <p:spPr>
            <a:xfrm>
              <a:off x="0" y="165881"/>
              <a:ext cx="7543970" cy="736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nSpc>
                  <a:spcPct val="120000"/>
                </a:lnSpc>
                <a:defRPr sz="4200" b="1">
                  <a:solidFill>
                    <a:srgbClr val="FFFFFF"/>
                  </a:solidFill>
                  <a:latin typeface="+mj-lt"/>
                  <a:ea typeface="+mj-ea"/>
                  <a:cs typeface="+mj-cs"/>
                  <a:sym typeface="Helvetica"/>
                </a:defRPr>
              </a:lvl1pPr>
            </a:lstStyle>
            <a:p>
              <a:r>
                <a:t>WIOA on Career Pathways </a:t>
              </a:r>
            </a:p>
          </p:txBody>
        </p:sp>
      </p:gr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 name="Slide Number"/>
          <p:cNvSpPr txBox="1">
            <a:spLocks noGrp="1"/>
          </p:cNvSpPr>
          <p:nvPr>
            <p:ph type="sldNum" sz="quarter" idx="4294967295"/>
          </p:nvPr>
        </p:nvSpPr>
        <p:spPr>
          <a:xfrm>
            <a:off x="6311798" y="9251950"/>
            <a:ext cx="368504"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44</a:t>
            </a:fld>
            <a:endParaRPr/>
          </a:p>
        </p:txBody>
      </p:sp>
      <p:sp>
        <p:nvSpPr>
          <p:cNvPr id="691" name="Organizes education, training and other services to meet particular need of an individual in a manner that accelerates education and career advancement.…"/>
          <p:cNvSpPr txBox="1"/>
          <p:nvPr/>
        </p:nvSpPr>
        <p:spPr>
          <a:xfrm>
            <a:off x="871151" y="2999398"/>
            <a:ext cx="11262498" cy="52777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nSpc>
                <a:spcPct val="120000"/>
              </a:lnSpc>
              <a:defRPr b="1">
                <a:latin typeface="+mj-lt"/>
                <a:ea typeface="+mj-ea"/>
                <a:cs typeface="+mj-cs"/>
                <a:sym typeface="Helvetica"/>
              </a:defRPr>
            </a:pPr>
            <a:endParaRPr dirty="0"/>
          </a:p>
          <a:p>
            <a:pPr marL="529166" indent="-529166" algn="l">
              <a:lnSpc>
                <a:spcPct val="120000"/>
              </a:lnSpc>
              <a:buSzPct val="100000"/>
              <a:buFont typeface="+mj-lt"/>
              <a:buAutoNum type="arabicPeriod" startAt="5"/>
              <a:defRPr sz="3000" b="1">
                <a:latin typeface="+mj-lt"/>
                <a:ea typeface="+mj-ea"/>
                <a:cs typeface="+mj-cs"/>
                <a:sym typeface="Helvetica"/>
              </a:defRPr>
            </a:pPr>
            <a:r>
              <a:rPr dirty="0"/>
              <a:t>Organizes education, training and other services</a:t>
            </a:r>
            <a:r>
              <a:rPr b="0" dirty="0"/>
              <a:t> to meet particular need of an individual in a manner that </a:t>
            </a:r>
            <a:r>
              <a:rPr dirty="0"/>
              <a:t>accelerates education and career advancement.</a:t>
            </a:r>
            <a:r>
              <a:rPr sz="3600" dirty="0"/>
              <a:t> </a:t>
            </a:r>
          </a:p>
          <a:p>
            <a:pPr marL="529166" indent="-529166" algn="l">
              <a:lnSpc>
                <a:spcPct val="120000"/>
              </a:lnSpc>
              <a:buSzPct val="100000"/>
              <a:buAutoNum type="arabicPeriod" startAt="5"/>
              <a:defRPr sz="3000">
                <a:latin typeface="+mj-lt"/>
                <a:ea typeface="+mj-ea"/>
                <a:cs typeface="+mj-cs"/>
                <a:sym typeface="Helvetica"/>
              </a:defRPr>
            </a:pPr>
            <a:r>
              <a:rPr dirty="0"/>
              <a:t>Enables an individual to </a:t>
            </a:r>
            <a:r>
              <a:rPr b="1" dirty="0"/>
              <a:t>attain a secondary school diploma</a:t>
            </a:r>
            <a:r>
              <a:rPr dirty="0"/>
              <a:t> or at least a recognized equivalent and </a:t>
            </a:r>
            <a:r>
              <a:rPr b="1" dirty="0"/>
              <a:t>at least 1 recognized postsecondary credential </a:t>
            </a:r>
          </a:p>
          <a:p>
            <a:pPr marL="529166" indent="-529166" algn="l">
              <a:lnSpc>
                <a:spcPct val="120000"/>
              </a:lnSpc>
              <a:buSzPct val="100000"/>
              <a:buAutoNum type="arabicPeriod" startAt="5"/>
              <a:defRPr sz="3000">
                <a:latin typeface="+mj-lt"/>
                <a:ea typeface="+mj-ea"/>
                <a:cs typeface="+mj-cs"/>
                <a:sym typeface="Helvetica"/>
              </a:defRPr>
            </a:pPr>
            <a:r>
              <a:rPr dirty="0"/>
              <a:t>Helps an individual </a:t>
            </a:r>
            <a:r>
              <a:rPr b="1" dirty="0"/>
              <a:t>enter or advance within a specific occupation </a:t>
            </a:r>
            <a:r>
              <a:rPr dirty="0"/>
              <a:t>or occupational cluster </a:t>
            </a:r>
          </a:p>
        </p:txBody>
      </p:sp>
      <p:grpSp>
        <p:nvGrpSpPr>
          <p:cNvPr id="694" name="WIOA on Career Pathways"/>
          <p:cNvGrpSpPr/>
          <p:nvPr/>
        </p:nvGrpSpPr>
        <p:grpSpPr>
          <a:xfrm>
            <a:off x="2730415" y="956276"/>
            <a:ext cx="7543970" cy="1068363"/>
            <a:chOff x="0" y="0"/>
            <a:chExt cx="7543969" cy="1068362"/>
          </a:xfrm>
        </p:grpSpPr>
        <p:sp>
          <p:nvSpPr>
            <p:cNvPr id="692" name="Rectangle"/>
            <p:cNvSpPr/>
            <p:nvPr/>
          </p:nvSpPr>
          <p:spPr>
            <a:xfrm>
              <a:off x="0" y="-1"/>
              <a:ext cx="7543970" cy="1068364"/>
            </a:xfrm>
            <a:prstGeom prst="rect">
              <a:avLst/>
            </a:prstGeom>
            <a:blipFill rotWithShape="1">
              <a:blip r:embed="rId2"/>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nSpc>
                  <a:spcPct val="120000"/>
                </a:lnSpc>
                <a:defRPr sz="4200" b="1">
                  <a:solidFill>
                    <a:srgbClr val="FFFFFF"/>
                  </a:solidFill>
                  <a:latin typeface="+mj-lt"/>
                  <a:ea typeface="+mj-ea"/>
                  <a:cs typeface="+mj-cs"/>
                  <a:sym typeface="Helvetica"/>
                </a:defRPr>
              </a:pPr>
              <a:endParaRPr/>
            </a:p>
          </p:txBody>
        </p:sp>
        <p:sp>
          <p:nvSpPr>
            <p:cNvPr id="693" name="WIOA on Career Pathways"/>
            <p:cNvSpPr txBox="1"/>
            <p:nvPr/>
          </p:nvSpPr>
          <p:spPr>
            <a:xfrm>
              <a:off x="0" y="165881"/>
              <a:ext cx="7543970" cy="736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nSpc>
                  <a:spcPct val="120000"/>
                </a:lnSpc>
                <a:defRPr sz="4200" b="1">
                  <a:solidFill>
                    <a:srgbClr val="FFFFFF"/>
                  </a:solidFill>
                  <a:latin typeface="+mj-lt"/>
                  <a:ea typeface="+mj-ea"/>
                  <a:cs typeface="+mj-cs"/>
                  <a:sym typeface="Helvetica"/>
                </a:defRPr>
              </a:lvl1pPr>
            </a:lstStyle>
            <a:p>
              <a:r>
                <a:t>WIOA on Career Pathways </a:t>
              </a:r>
            </a:p>
          </p:txBody>
        </p:sp>
      </p:gr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 name="Career Pathway"/>
          <p:cNvSpPr txBox="1">
            <a:spLocks noGrp="1"/>
          </p:cNvSpPr>
          <p:nvPr>
            <p:ph type="title"/>
          </p:nvPr>
        </p:nvSpPr>
        <p:spPr>
          <a:prstGeom prst="rect">
            <a:avLst/>
          </a:prstGeom>
        </p:spPr>
        <p:txBody>
          <a:bodyPr/>
          <a:lstStyle/>
          <a:p>
            <a:r>
              <a:t>Career Pathway </a:t>
            </a:r>
          </a:p>
        </p:txBody>
      </p:sp>
      <p:sp>
        <p:nvSpPr>
          <p:cNvPr id="697" name="An Implemented Career Pathway in action"/>
          <p:cNvSpPr txBox="1">
            <a:spLocks noGrp="1"/>
          </p:cNvSpPr>
          <p:nvPr>
            <p:ph type="body" idx="1"/>
          </p:nvPr>
        </p:nvSpPr>
        <p:spPr>
          <a:prstGeom prst="rect">
            <a:avLst/>
          </a:prstGeom>
        </p:spPr>
        <p:txBody>
          <a:bodyPr/>
          <a:lstStyle/>
          <a:p>
            <a:pPr marL="0" indent="0" algn="ctr">
              <a:buSzTx/>
              <a:buNone/>
              <a:defRPr sz="3700" i="1">
                <a:latin typeface="+mj-lt"/>
                <a:ea typeface="+mj-ea"/>
                <a:cs typeface="+mj-cs"/>
                <a:sym typeface="Helvetica"/>
              </a:defRPr>
            </a:pPr>
            <a:r>
              <a:t> </a:t>
            </a:r>
            <a:r>
              <a:rPr sz="6000"/>
              <a:t>An Implemented Career Pathway in action</a:t>
            </a:r>
          </a:p>
        </p:txBody>
      </p:sp>
      <p:sp>
        <p:nvSpPr>
          <p:cNvPr id="698" name="Slide Number"/>
          <p:cNvSpPr txBox="1">
            <a:spLocks noGrp="1"/>
          </p:cNvSpPr>
          <p:nvPr>
            <p:ph type="sldNum" sz="quarter" idx="4294967295"/>
          </p:nvPr>
        </p:nvSpPr>
        <p:spPr>
          <a:xfrm>
            <a:off x="6311798" y="9251950"/>
            <a:ext cx="368504"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45</a:t>
            </a:fld>
            <a:endParaRP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 name="Slide Number"/>
          <p:cNvSpPr txBox="1">
            <a:spLocks noGrp="1"/>
          </p:cNvSpPr>
          <p:nvPr>
            <p:ph type="sldNum" sz="quarter" idx="4294967295"/>
          </p:nvPr>
        </p:nvSpPr>
        <p:spPr>
          <a:xfrm>
            <a:off x="6311798" y="9251950"/>
            <a:ext cx="368504"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46</a:t>
            </a:fld>
            <a:endParaRPr/>
          </a:p>
        </p:txBody>
      </p:sp>
      <p:grpSp>
        <p:nvGrpSpPr>
          <p:cNvPr id="703" name="Secondary CTE"/>
          <p:cNvGrpSpPr/>
          <p:nvPr/>
        </p:nvGrpSpPr>
        <p:grpSpPr>
          <a:xfrm>
            <a:off x="829392" y="1419124"/>
            <a:ext cx="2664855" cy="1270002"/>
            <a:chOff x="0" y="0"/>
            <a:chExt cx="2664854" cy="1270001"/>
          </a:xfrm>
        </p:grpSpPr>
        <p:sp>
          <p:nvSpPr>
            <p:cNvPr id="701" name="Rectangle"/>
            <p:cNvSpPr/>
            <p:nvPr/>
          </p:nvSpPr>
          <p:spPr>
            <a:xfrm>
              <a:off x="-1" y="-1"/>
              <a:ext cx="2664856" cy="1270003"/>
            </a:xfrm>
            <a:prstGeom prst="rect">
              <a:avLst/>
            </a:prstGeom>
            <a:blipFill rotWithShape="1">
              <a:blip r:embed="rId2"/>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nSpc>
                  <a:spcPct val="120000"/>
                </a:lnSpc>
                <a:defRPr sz="2400" b="1">
                  <a:solidFill>
                    <a:srgbClr val="FFFFFF"/>
                  </a:solidFill>
                  <a:latin typeface="+mj-lt"/>
                  <a:ea typeface="+mj-ea"/>
                  <a:cs typeface="+mj-cs"/>
                  <a:sym typeface="Helvetica"/>
                </a:defRPr>
              </a:pPr>
              <a:endParaRPr/>
            </a:p>
          </p:txBody>
        </p:sp>
        <p:sp>
          <p:nvSpPr>
            <p:cNvPr id="702" name="Secondary CTE"/>
            <p:cNvSpPr txBox="1"/>
            <p:nvPr/>
          </p:nvSpPr>
          <p:spPr>
            <a:xfrm>
              <a:off x="-1" y="400050"/>
              <a:ext cx="2664856" cy="469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nSpc>
                  <a:spcPct val="120000"/>
                </a:lnSpc>
                <a:defRPr sz="2400" b="1">
                  <a:solidFill>
                    <a:srgbClr val="FFFFFF"/>
                  </a:solidFill>
                  <a:latin typeface="+mj-lt"/>
                  <a:ea typeface="+mj-ea"/>
                  <a:cs typeface="+mj-cs"/>
                  <a:sym typeface="Helvetica"/>
                </a:defRPr>
              </a:lvl1pPr>
            </a:lstStyle>
            <a:p>
              <a:r>
                <a:t>Secondary CTE</a:t>
              </a:r>
            </a:p>
          </p:txBody>
        </p:sp>
      </p:grpSp>
      <p:grpSp>
        <p:nvGrpSpPr>
          <p:cNvPr id="706" name="Adult Ed Title II"/>
          <p:cNvGrpSpPr/>
          <p:nvPr/>
        </p:nvGrpSpPr>
        <p:grpSpPr>
          <a:xfrm>
            <a:off x="829392" y="4773415"/>
            <a:ext cx="2664855" cy="1270003"/>
            <a:chOff x="0" y="0"/>
            <a:chExt cx="2664854" cy="1270001"/>
          </a:xfrm>
        </p:grpSpPr>
        <p:sp>
          <p:nvSpPr>
            <p:cNvPr id="704" name="Rectangle"/>
            <p:cNvSpPr/>
            <p:nvPr/>
          </p:nvSpPr>
          <p:spPr>
            <a:xfrm>
              <a:off x="-1" y="-1"/>
              <a:ext cx="2664856" cy="1270003"/>
            </a:xfrm>
            <a:prstGeom prst="rect">
              <a:avLst/>
            </a:prstGeom>
            <a:blipFill rotWithShape="1">
              <a:blip r:embed="rId2"/>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nSpc>
                  <a:spcPct val="120000"/>
                </a:lnSpc>
                <a:defRPr sz="2400" b="1">
                  <a:solidFill>
                    <a:srgbClr val="FFFFFF"/>
                  </a:solidFill>
                  <a:latin typeface="+mj-lt"/>
                  <a:ea typeface="+mj-ea"/>
                  <a:cs typeface="+mj-cs"/>
                  <a:sym typeface="Helvetica"/>
                </a:defRPr>
              </a:pPr>
              <a:endParaRPr/>
            </a:p>
          </p:txBody>
        </p:sp>
        <p:sp>
          <p:nvSpPr>
            <p:cNvPr id="705" name="Adult Ed Title II"/>
            <p:cNvSpPr txBox="1"/>
            <p:nvPr/>
          </p:nvSpPr>
          <p:spPr>
            <a:xfrm>
              <a:off x="-1" y="400050"/>
              <a:ext cx="2664856" cy="469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nSpc>
                  <a:spcPct val="120000"/>
                </a:lnSpc>
                <a:defRPr sz="2400" b="1">
                  <a:solidFill>
                    <a:srgbClr val="FFFFFF"/>
                  </a:solidFill>
                  <a:latin typeface="+mj-lt"/>
                  <a:ea typeface="+mj-ea"/>
                  <a:cs typeface="+mj-cs"/>
                  <a:sym typeface="Helvetica"/>
                </a:defRPr>
              </a:lvl1pPr>
            </a:lstStyle>
            <a:p>
              <a:r>
                <a:t>Adult Ed Title II</a:t>
              </a:r>
            </a:p>
          </p:txBody>
        </p:sp>
      </p:grpSp>
      <p:grpSp>
        <p:nvGrpSpPr>
          <p:cNvPr id="709" name="PostSecondary CTE"/>
          <p:cNvGrpSpPr/>
          <p:nvPr/>
        </p:nvGrpSpPr>
        <p:grpSpPr>
          <a:xfrm>
            <a:off x="829392" y="3096269"/>
            <a:ext cx="2664855" cy="1270002"/>
            <a:chOff x="0" y="0"/>
            <a:chExt cx="2664854" cy="1270001"/>
          </a:xfrm>
        </p:grpSpPr>
        <p:sp>
          <p:nvSpPr>
            <p:cNvPr id="707" name="Rectangle"/>
            <p:cNvSpPr/>
            <p:nvPr/>
          </p:nvSpPr>
          <p:spPr>
            <a:xfrm>
              <a:off x="-1" y="-1"/>
              <a:ext cx="2664856" cy="1270003"/>
            </a:xfrm>
            <a:prstGeom prst="rect">
              <a:avLst/>
            </a:prstGeom>
            <a:blipFill rotWithShape="1">
              <a:blip r:embed="rId2"/>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nSpc>
                  <a:spcPct val="120000"/>
                </a:lnSpc>
                <a:defRPr sz="2400" b="1">
                  <a:solidFill>
                    <a:srgbClr val="FFFFFF"/>
                  </a:solidFill>
                  <a:latin typeface="+mj-lt"/>
                  <a:ea typeface="+mj-ea"/>
                  <a:cs typeface="+mj-cs"/>
                  <a:sym typeface="Helvetica"/>
                </a:defRPr>
              </a:pPr>
              <a:endParaRPr/>
            </a:p>
          </p:txBody>
        </p:sp>
        <p:sp>
          <p:nvSpPr>
            <p:cNvPr id="708" name="PostSecondary CTE"/>
            <p:cNvSpPr txBox="1"/>
            <p:nvPr/>
          </p:nvSpPr>
          <p:spPr>
            <a:xfrm>
              <a:off x="-1" y="179070"/>
              <a:ext cx="2664856" cy="9118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nSpc>
                  <a:spcPct val="120000"/>
                </a:lnSpc>
                <a:defRPr sz="2400" b="1">
                  <a:solidFill>
                    <a:srgbClr val="FFFFFF"/>
                  </a:solidFill>
                  <a:latin typeface="+mj-lt"/>
                  <a:ea typeface="+mj-ea"/>
                  <a:cs typeface="+mj-cs"/>
                  <a:sym typeface="Helvetica"/>
                </a:defRPr>
              </a:lvl1pPr>
            </a:lstStyle>
            <a:p>
              <a:r>
                <a:t>PostSecondary CTE</a:t>
              </a:r>
            </a:p>
          </p:txBody>
        </p:sp>
      </p:grpSp>
      <p:grpSp>
        <p:nvGrpSpPr>
          <p:cNvPr id="712" name="NC WORKS"/>
          <p:cNvGrpSpPr/>
          <p:nvPr/>
        </p:nvGrpSpPr>
        <p:grpSpPr>
          <a:xfrm>
            <a:off x="829392" y="6716370"/>
            <a:ext cx="2664855" cy="1270002"/>
            <a:chOff x="0" y="0"/>
            <a:chExt cx="2664854" cy="1270001"/>
          </a:xfrm>
        </p:grpSpPr>
        <p:sp>
          <p:nvSpPr>
            <p:cNvPr id="710" name="Rectangle"/>
            <p:cNvSpPr/>
            <p:nvPr/>
          </p:nvSpPr>
          <p:spPr>
            <a:xfrm>
              <a:off x="-1" y="-1"/>
              <a:ext cx="2664856" cy="1270003"/>
            </a:xfrm>
            <a:prstGeom prst="rect">
              <a:avLst/>
            </a:prstGeom>
            <a:blipFill rotWithShape="1">
              <a:blip r:embed="rId2"/>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nSpc>
                  <a:spcPct val="120000"/>
                </a:lnSpc>
                <a:defRPr sz="2400" b="1">
                  <a:solidFill>
                    <a:srgbClr val="FFFFFF"/>
                  </a:solidFill>
                  <a:latin typeface="+mj-lt"/>
                  <a:ea typeface="+mj-ea"/>
                  <a:cs typeface="+mj-cs"/>
                  <a:sym typeface="Helvetica"/>
                </a:defRPr>
              </a:pPr>
              <a:endParaRPr/>
            </a:p>
          </p:txBody>
        </p:sp>
        <p:sp>
          <p:nvSpPr>
            <p:cNvPr id="711" name="NC WORKS"/>
            <p:cNvSpPr txBox="1"/>
            <p:nvPr/>
          </p:nvSpPr>
          <p:spPr>
            <a:xfrm>
              <a:off x="-1" y="400050"/>
              <a:ext cx="2664856" cy="469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nSpc>
                  <a:spcPct val="120000"/>
                </a:lnSpc>
                <a:defRPr sz="2400" b="1">
                  <a:solidFill>
                    <a:srgbClr val="FFFFFF"/>
                  </a:solidFill>
                  <a:latin typeface="+mj-lt"/>
                  <a:ea typeface="+mj-ea"/>
                  <a:cs typeface="+mj-cs"/>
                  <a:sym typeface="Helvetica"/>
                </a:defRPr>
              </a:lvl1pPr>
            </a:lstStyle>
            <a:p>
              <a:r>
                <a:t>NC WORKS </a:t>
              </a:r>
            </a:p>
          </p:txBody>
        </p:sp>
      </p:grpSp>
      <p:grpSp>
        <p:nvGrpSpPr>
          <p:cNvPr id="715" name="Coordinating Regional Activities…"/>
          <p:cNvGrpSpPr/>
          <p:nvPr/>
        </p:nvGrpSpPr>
        <p:grpSpPr>
          <a:xfrm>
            <a:off x="3986414" y="1322113"/>
            <a:ext cx="5031972" cy="7109374"/>
            <a:chOff x="0" y="0"/>
            <a:chExt cx="5031971" cy="7109373"/>
          </a:xfrm>
        </p:grpSpPr>
        <p:sp>
          <p:nvSpPr>
            <p:cNvPr id="713" name="Rounded Rectangle"/>
            <p:cNvSpPr/>
            <p:nvPr/>
          </p:nvSpPr>
          <p:spPr>
            <a:xfrm>
              <a:off x="0" y="0"/>
              <a:ext cx="5031972" cy="7109374"/>
            </a:xfrm>
            <a:prstGeom prst="roundRect">
              <a:avLst>
                <a:gd name="adj" fmla="val 7228"/>
              </a:avLst>
            </a:prstGeom>
            <a:blipFill rotWithShape="1">
              <a:blip r:embed="rId3"/>
              <a:srcRect/>
              <a:tile tx="0" ty="0" sx="100000" sy="100000" flip="none" algn="tl"/>
            </a:blipFill>
            <a:ln w="12700" cap="flat">
              <a:noFill/>
              <a:miter lim="400000"/>
            </a:ln>
            <a:effectLst>
              <a:outerShdw blurRad="25400" dist="25400" dir="2388334" rotWithShape="0">
                <a:srgbClr val="000000">
                  <a:alpha val="79310"/>
                </a:srgbClr>
              </a:outerShdw>
            </a:effectLst>
          </p:spPr>
          <p:txBody>
            <a:bodyPr wrap="square" lIns="50800" tIns="50800" rIns="50800" bIns="50800" numCol="1" anchor="ctr">
              <a:noAutofit/>
            </a:bodyPr>
            <a:lstStyle/>
            <a:p>
              <a:pPr algn="l">
                <a:lnSpc>
                  <a:spcPct val="120000"/>
                </a:lnSpc>
                <a:defRPr sz="2400" b="1">
                  <a:solidFill>
                    <a:srgbClr val="FFFFFF"/>
                  </a:solidFill>
                  <a:latin typeface="+mj-lt"/>
                  <a:ea typeface="+mj-ea"/>
                  <a:cs typeface="+mj-cs"/>
                  <a:sym typeface="Helvetica"/>
                </a:defRPr>
              </a:pPr>
              <a:endParaRPr/>
            </a:p>
          </p:txBody>
        </p:sp>
        <p:sp>
          <p:nvSpPr>
            <p:cNvPr id="714" name="Coordinating Regional Activities…"/>
            <p:cNvSpPr txBox="1"/>
            <p:nvPr/>
          </p:nvSpPr>
          <p:spPr>
            <a:xfrm>
              <a:off x="106526" y="1019766"/>
              <a:ext cx="4818920" cy="506984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marL="317500" indent="-317500" algn="l">
                <a:lnSpc>
                  <a:spcPct val="120000"/>
                </a:lnSpc>
                <a:buSzPct val="100000"/>
                <a:buAutoNum type="alphaUcPeriod"/>
                <a:defRPr sz="1800" b="1" i="1">
                  <a:solidFill>
                    <a:srgbClr val="FFFFFF"/>
                  </a:solidFill>
                  <a:latin typeface="+mj-lt"/>
                  <a:ea typeface="+mj-ea"/>
                  <a:cs typeface="+mj-cs"/>
                  <a:sym typeface="Helvetica"/>
                </a:defRPr>
              </a:pPr>
              <a:r>
                <a:t>Coordinating Regional Activities</a:t>
              </a:r>
            </a:p>
            <a:p>
              <a:pPr marL="317500" indent="-317500" algn="l">
                <a:lnSpc>
                  <a:spcPct val="120000"/>
                </a:lnSpc>
                <a:buSzPct val="100000"/>
                <a:buAutoNum type="alphaUcPeriod"/>
                <a:defRPr sz="1800" b="1" i="1">
                  <a:solidFill>
                    <a:srgbClr val="FFFFFF"/>
                  </a:solidFill>
                  <a:latin typeface="+mj-lt"/>
                  <a:ea typeface="+mj-ea"/>
                  <a:cs typeface="+mj-cs"/>
                  <a:sym typeface="Helvetica"/>
                </a:defRPr>
              </a:pPr>
              <a:r>
                <a:t>Linking Information and Resources  </a:t>
              </a:r>
            </a:p>
            <a:p>
              <a:pPr marL="370416" indent="-370416" algn="l">
                <a:lnSpc>
                  <a:spcPct val="120000"/>
                </a:lnSpc>
                <a:buSzPct val="75000"/>
                <a:buChar char="•"/>
                <a:defRPr sz="3000" b="1">
                  <a:solidFill>
                    <a:srgbClr val="FFFFFF"/>
                  </a:solidFill>
                  <a:latin typeface="+mj-lt"/>
                  <a:ea typeface="+mj-ea"/>
                  <a:cs typeface="+mj-cs"/>
                  <a:sym typeface="Helvetica"/>
                </a:defRPr>
              </a:pPr>
              <a:endParaRPr/>
            </a:p>
            <a:p>
              <a:pPr marL="370416" indent="-370416" algn="l">
                <a:lnSpc>
                  <a:spcPct val="120000"/>
                </a:lnSpc>
                <a:buSzPct val="75000"/>
                <a:buChar char="•"/>
                <a:defRPr sz="3000" b="1">
                  <a:solidFill>
                    <a:srgbClr val="FFFFFF"/>
                  </a:solidFill>
                  <a:latin typeface="+mj-lt"/>
                  <a:ea typeface="+mj-ea"/>
                  <a:cs typeface="+mj-cs"/>
                  <a:sym typeface="Helvetica"/>
                </a:defRPr>
              </a:pPr>
              <a:r>
                <a:t>Engaging Employers </a:t>
              </a:r>
            </a:p>
            <a:p>
              <a:pPr marL="370416" indent="-370416" algn="l">
                <a:lnSpc>
                  <a:spcPct val="120000"/>
                </a:lnSpc>
                <a:buSzPct val="75000"/>
                <a:buChar char="•"/>
                <a:defRPr sz="3000" b="1">
                  <a:solidFill>
                    <a:srgbClr val="FFFFFF"/>
                  </a:solidFill>
                  <a:latin typeface="+mj-lt"/>
                  <a:ea typeface="+mj-ea"/>
                  <a:cs typeface="+mj-cs"/>
                  <a:sym typeface="Helvetica"/>
                </a:defRPr>
              </a:pPr>
              <a:r>
                <a:t>Career Advising </a:t>
              </a:r>
            </a:p>
            <a:p>
              <a:pPr marL="370416" indent="-370416" algn="l">
                <a:lnSpc>
                  <a:spcPct val="120000"/>
                </a:lnSpc>
                <a:buSzPct val="75000"/>
                <a:buChar char="•"/>
                <a:defRPr sz="3000" b="1">
                  <a:solidFill>
                    <a:srgbClr val="FFFFFF"/>
                  </a:solidFill>
                  <a:latin typeface="+mj-lt"/>
                  <a:ea typeface="+mj-ea"/>
                  <a:cs typeface="+mj-cs"/>
                  <a:sym typeface="Helvetica"/>
                </a:defRPr>
              </a:pPr>
              <a:r>
                <a:t>Work Based Learning </a:t>
              </a:r>
            </a:p>
            <a:p>
              <a:pPr marL="370416" indent="-370416" algn="l">
                <a:lnSpc>
                  <a:spcPct val="120000"/>
                </a:lnSpc>
                <a:buSzPct val="75000"/>
                <a:buChar char="•"/>
                <a:defRPr sz="3000" b="1">
                  <a:solidFill>
                    <a:srgbClr val="FFFFFF"/>
                  </a:solidFill>
                  <a:latin typeface="+mj-lt"/>
                  <a:ea typeface="+mj-ea"/>
                  <a:cs typeface="+mj-cs"/>
                  <a:sym typeface="Helvetica"/>
                </a:defRPr>
              </a:pPr>
              <a:r>
                <a:t>Open Entry and Exit</a:t>
              </a:r>
            </a:p>
            <a:p>
              <a:pPr marL="370416" indent="-370416" algn="l">
                <a:lnSpc>
                  <a:spcPct val="120000"/>
                </a:lnSpc>
                <a:buSzPct val="75000"/>
                <a:buChar char="•"/>
                <a:defRPr sz="3000" b="1">
                  <a:solidFill>
                    <a:srgbClr val="FFFFFF"/>
                  </a:solidFill>
                  <a:latin typeface="+mj-lt"/>
                  <a:ea typeface="+mj-ea"/>
                  <a:cs typeface="+mj-cs"/>
                  <a:sym typeface="Helvetica"/>
                </a:defRPr>
              </a:pPr>
              <a:r>
                <a:t>Programs of Study </a:t>
              </a:r>
            </a:p>
            <a:p>
              <a:pPr marL="370416" indent="-370416" algn="l">
                <a:lnSpc>
                  <a:spcPct val="120000"/>
                </a:lnSpc>
                <a:buSzPct val="75000"/>
                <a:buChar char="•"/>
                <a:defRPr sz="3000" b="1">
                  <a:solidFill>
                    <a:srgbClr val="FFFFFF"/>
                  </a:solidFill>
                  <a:latin typeface="+mj-lt"/>
                  <a:ea typeface="+mj-ea"/>
                  <a:cs typeface="+mj-cs"/>
                  <a:sym typeface="Helvetica"/>
                </a:defRPr>
              </a:pPr>
              <a:r>
                <a:t>Education and Training  </a:t>
              </a:r>
            </a:p>
            <a:p>
              <a:pPr marL="370416" indent="-370416" algn="l">
                <a:lnSpc>
                  <a:spcPct val="120000"/>
                </a:lnSpc>
                <a:buSzPct val="75000"/>
                <a:buChar char="•"/>
                <a:defRPr sz="3000" b="1">
                  <a:solidFill>
                    <a:srgbClr val="FFFFFF"/>
                  </a:solidFill>
                  <a:latin typeface="+mj-lt"/>
                  <a:ea typeface="+mj-ea"/>
                  <a:cs typeface="+mj-cs"/>
                  <a:sym typeface="Helvetica"/>
                </a:defRPr>
              </a:pPr>
              <a:r>
                <a:t>Job Placement</a:t>
              </a:r>
              <a:r>
                <a:rPr sz="2400"/>
                <a:t> </a:t>
              </a:r>
            </a:p>
          </p:txBody>
        </p:sp>
      </p:grpSp>
      <p:grpSp>
        <p:nvGrpSpPr>
          <p:cNvPr id="718" name="Goodwill"/>
          <p:cNvGrpSpPr/>
          <p:nvPr/>
        </p:nvGrpSpPr>
        <p:grpSpPr>
          <a:xfrm>
            <a:off x="9515757" y="1543504"/>
            <a:ext cx="2664855" cy="1270002"/>
            <a:chOff x="0" y="0"/>
            <a:chExt cx="2664854" cy="1270001"/>
          </a:xfrm>
        </p:grpSpPr>
        <p:sp>
          <p:nvSpPr>
            <p:cNvPr id="716" name="Rectangle"/>
            <p:cNvSpPr/>
            <p:nvPr/>
          </p:nvSpPr>
          <p:spPr>
            <a:xfrm>
              <a:off x="-1" y="-1"/>
              <a:ext cx="2664856" cy="1270003"/>
            </a:xfrm>
            <a:prstGeom prst="rect">
              <a:avLst/>
            </a:prstGeom>
            <a:blipFill rotWithShape="1">
              <a:blip r:embed="rId2"/>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nSpc>
                  <a:spcPct val="120000"/>
                </a:lnSpc>
                <a:defRPr sz="2400" b="1">
                  <a:solidFill>
                    <a:srgbClr val="FFFFFF"/>
                  </a:solidFill>
                  <a:latin typeface="+mj-lt"/>
                  <a:ea typeface="+mj-ea"/>
                  <a:cs typeface="+mj-cs"/>
                  <a:sym typeface="Helvetica"/>
                </a:defRPr>
              </a:pPr>
              <a:endParaRPr/>
            </a:p>
          </p:txBody>
        </p:sp>
        <p:sp>
          <p:nvSpPr>
            <p:cNvPr id="717" name="Goodwill"/>
            <p:cNvSpPr txBox="1"/>
            <p:nvPr/>
          </p:nvSpPr>
          <p:spPr>
            <a:xfrm>
              <a:off x="-1" y="400050"/>
              <a:ext cx="2664856" cy="469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nSpc>
                  <a:spcPct val="120000"/>
                </a:lnSpc>
                <a:defRPr sz="2400" b="1">
                  <a:solidFill>
                    <a:srgbClr val="FFFFFF"/>
                  </a:solidFill>
                  <a:latin typeface="+mj-lt"/>
                  <a:ea typeface="+mj-ea"/>
                  <a:cs typeface="+mj-cs"/>
                  <a:sym typeface="Helvetica"/>
                </a:defRPr>
              </a:lvl1pPr>
            </a:lstStyle>
            <a:p>
              <a:r>
                <a:t>Goodwill </a:t>
              </a:r>
            </a:p>
          </p:txBody>
        </p:sp>
      </p:grpSp>
      <p:grpSp>
        <p:nvGrpSpPr>
          <p:cNvPr id="721" name="Workforce Boards"/>
          <p:cNvGrpSpPr/>
          <p:nvPr/>
        </p:nvGrpSpPr>
        <p:grpSpPr>
          <a:xfrm>
            <a:off x="9515757" y="4897795"/>
            <a:ext cx="2664855" cy="1270003"/>
            <a:chOff x="0" y="0"/>
            <a:chExt cx="2664854" cy="1270001"/>
          </a:xfrm>
        </p:grpSpPr>
        <p:sp>
          <p:nvSpPr>
            <p:cNvPr id="719" name="Rectangle"/>
            <p:cNvSpPr/>
            <p:nvPr/>
          </p:nvSpPr>
          <p:spPr>
            <a:xfrm>
              <a:off x="-1" y="-1"/>
              <a:ext cx="2664856" cy="1270003"/>
            </a:xfrm>
            <a:prstGeom prst="rect">
              <a:avLst/>
            </a:prstGeom>
            <a:blipFill rotWithShape="1">
              <a:blip r:embed="rId2"/>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nSpc>
                  <a:spcPct val="120000"/>
                </a:lnSpc>
                <a:defRPr sz="2400" b="1">
                  <a:solidFill>
                    <a:srgbClr val="FFFFFF"/>
                  </a:solidFill>
                  <a:latin typeface="+mj-lt"/>
                  <a:ea typeface="+mj-ea"/>
                  <a:cs typeface="+mj-cs"/>
                  <a:sym typeface="Helvetica"/>
                </a:defRPr>
              </a:pPr>
              <a:endParaRPr/>
            </a:p>
          </p:txBody>
        </p:sp>
        <p:sp>
          <p:nvSpPr>
            <p:cNvPr id="720" name="Workforce Boards"/>
            <p:cNvSpPr txBox="1"/>
            <p:nvPr/>
          </p:nvSpPr>
          <p:spPr>
            <a:xfrm>
              <a:off x="-1" y="179070"/>
              <a:ext cx="2664856" cy="9118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nSpc>
                  <a:spcPct val="120000"/>
                </a:lnSpc>
                <a:defRPr sz="2400" b="1">
                  <a:solidFill>
                    <a:srgbClr val="FFFFFF"/>
                  </a:solidFill>
                  <a:latin typeface="+mj-lt"/>
                  <a:ea typeface="+mj-ea"/>
                  <a:cs typeface="+mj-cs"/>
                  <a:sym typeface="Helvetica"/>
                </a:defRPr>
              </a:lvl1pPr>
            </a:lstStyle>
            <a:p>
              <a:r>
                <a:t>Workforce Boards </a:t>
              </a:r>
            </a:p>
          </p:txBody>
        </p:sp>
      </p:grpSp>
      <p:grpSp>
        <p:nvGrpSpPr>
          <p:cNvPr id="724" name="Regional Agencies"/>
          <p:cNvGrpSpPr/>
          <p:nvPr/>
        </p:nvGrpSpPr>
        <p:grpSpPr>
          <a:xfrm>
            <a:off x="9515757" y="3220649"/>
            <a:ext cx="2664855" cy="1270002"/>
            <a:chOff x="0" y="0"/>
            <a:chExt cx="2664854" cy="1270001"/>
          </a:xfrm>
        </p:grpSpPr>
        <p:sp>
          <p:nvSpPr>
            <p:cNvPr id="722" name="Rectangle"/>
            <p:cNvSpPr/>
            <p:nvPr/>
          </p:nvSpPr>
          <p:spPr>
            <a:xfrm>
              <a:off x="-1" y="-1"/>
              <a:ext cx="2664856" cy="1270003"/>
            </a:xfrm>
            <a:prstGeom prst="rect">
              <a:avLst/>
            </a:prstGeom>
            <a:blipFill rotWithShape="1">
              <a:blip r:embed="rId2"/>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nSpc>
                  <a:spcPct val="120000"/>
                </a:lnSpc>
                <a:defRPr sz="2400" b="1">
                  <a:solidFill>
                    <a:srgbClr val="FFFFFF"/>
                  </a:solidFill>
                  <a:latin typeface="+mj-lt"/>
                  <a:ea typeface="+mj-ea"/>
                  <a:cs typeface="+mj-cs"/>
                  <a:sym typeface="Helvetica"/>
                </a:defRPr>
              </a:pPr>
              <a:endParaRPr/>
            </a:p>
          </p:txBody>
        </p:sp>
        <p:sp>
          <p:nvSpPr>
            <p:cNvPr id="723" name="Regional Agencies"/>
            <p:cNvSpPr txBox="1"/>
            <p:nvPr/>
          </p:nvSpPr>
          <p:spPr>
            <a:xfrm>
              <a:off x="-1" y="179070"/>
              <a:ext cx="2664856" cy="9118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nSpc>
                  <a:spcPct val="120000"/>
                </a:lnSpc>
                <a:defRPr sz="2400" b="1">
                  <a:solidFill>
                    <a:srgbClr val="FFFFFF"/>
                  </a:solidFill>
                  <a:latin typeface="+mj-lt"/>
                  <a:ea typeface="+mj-ea"/>
                  <a:cs typeface="+mj-cs"/>
                  <a:sym typeface="Helvetica"/>
                </a:defRPr>
              </a:lvl1pPr>
            </a:lstStyle>
            <a:p>
              <a:r>
                <a:t>Regional Agencies</a:t>
              </a:r>
            </a:p>
          </p:txBody>
        </p:sp>
      </p:grpSp>
      <p:grpSp>
        <p:nvGrpSpPr>
          <p:cNvPr id="727" name="NC WORKS"/>
          <p:cNvGrpSpPr/>
          <p:nvPr/>
        </p:nvGrpSpPr>
        <p:grpSpPr>
          <a:xfrm>
            <a:off x="9515757" y="6840750"/>
            <a:ext cx="2664855" cy="1270002"/>
            <a:chOff x="0" y="0"/>
            <a:chExt cx="2664854" cy="1270001"/>
          </a:xfrm>
        </p:grpSpPr>
        <p:sp>
          <p:nvSpPr>
            <p:cNvPr id="725" name="Rectangle"/>
            <p:cNvSpPr/>
            <p:nvPr/>
          </p:nvSpPr>
          <p:spPr>
            <a:xfrm>
              <a:off x="-1" y="-1"/>
              <a:ext cx="2664856" cy="1270003"/>
            </a:xfrm>
            <a:prstGeom prst="rect">
              <a:avLst/>
            </a:prstGeom>
            <a:blipFill rotWithShape="1">
              <a:blip r:embed="rId2"/>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nSpc>
                  <a:spcPct val="120000"/>
                </a:lnSpc>
                <a:defRPr sz="2400" b="1">
                  <a:solidFill>
                    <a:srgbClr val="FFFFFF"/>
                  </a:solidFill>
                  <a:latin typeface="+mj-lt"/>
                  <a:ea typeface="+mj-ea"/>
                  <a:cs typeface="+mj-cs"/>
                  <a:sym typeface="Helvetica"/>
                </a:defRPr>
              </a:pPr>
              <a:endParaRPr/>
            </a:p>
          </p:txBody>
        </p:sp>
        <p:sp>
          <p:nvSpPr>
            <p:cNvPr id="726" name="NC WORKS"/>
            <p:cNvSpPr txBox="1"/>
            <p:nvPr/>
          </p:nvSpPr>
          <p:spPr>
            <a:xfrm>
              <a:off x="-1" y="400050"/>
              <a:ext cx="2664856" cy="469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nSpc>
                  <a:spcPct val="120000"/>
                </a:lnSpc>
                <a:defRPr sz="2400" b="1">
                  <a:solidFill>
                    <a:srgbClr val="FFFFFF"/>
                  </a:solidFill>
                  <a:latin typeface="+mj-lt"/>
                  <a:ea typeface="+mj-ea"/>
                  <a:cs typeface="+mj-cs"/>
                  <a:sym typeface="Helvetica"/>
                </a:defRPr>
              </a:lvl1pPr>
            </a:lstStyle>
            <a:p>
              <a:r>
                <a:t>NC WORKS </a:t>
              </a:r>
            </a:p>
          </p:txBody>
        </p:sp>
      </p:grpSp>
      <p:sp>
        <p:nvSpPr>
          <p:cNvPr id="728" name="Coordination of Regional Pathways"/>
          <p:cNvSpPr txBox="1"/>
          <p:nvPr/>
        </p:nvSpPr>
        <p:spPr>
          <a:xfrm>
            <a:off x="2533376" y="500593"/>
            <a:ext cx="7938047" cy="647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1">
                <a:latin typeface="+mj-lt"/>
                <a:ea typeface="+mj-ea"/>
                <a:cs typeface="+mj-cs"/>
                <a:sym typeface="Helvetica"/>
              </a:defRPr>
            </a:lvl1pPr>
          </a:lstStyle>
          <a:p>
            <a:r>
              <a:t>Coordination of Regional Pathways </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 name="Slide Number"/>
          <p:cNvSpPr txBox="1">
            <a:spLocks noGrp="1"/>
          </p:cNvSpPr>
          <p:nvPr>
            <p:ph type="sldNum" sz="quarter" idx="4294967295"/>
          </p:nvPr>
        </p:nvSpPr>
        <p:spPr>
          <a:xfrm>
            <a:off x="6311798" y="9251950"/>
            <a:ext cx="368504"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47</a:t>
            </a:fld>
            <a:endParaRPr/>
          </a:p>
        </p:txBody>
      </p:sp>
      <p:graphicFrame>
        <p:nvGraphicFramePr>
          <p:cNvPr id="731" name="Table"/>
          <p:cNvGraphicFramePr/>
          <p:nvPr>
            <p:extLst>
              <p:ext uri="{D42A27DB-BD31-4B8C-83A1-F6EECF244321}">
                <p14:modId xmlns:p14="http://schemas.microsoft.com/office/powerpoint/2010/main" val="743871224"/>
              </p:ext>
            </p:extLst>
          </p:nvPr>
        </p:nvGraphicFramePr>
        <p:xfrm>
          <a:off x="1276350" y="1496827"/>
          <a:ext cx="10687659" cy="7595441"/>
        </p:xfrm>
        <a:graphic>
          <a:graphicData uri="http://schemas.openxmlformats.org/drawingml/2006/table">
            <a:tbl>
              <a:tblPr>
                <a:tableStyleId>{4C3C2611-4C71-4FC5-86AE-919BDF0F9419}</a:tableStyleId>
              </a:tblPr>
              <a:tblGrid>
                <a:gridCol w="1458395">
                  <a:extLst>
                    <a:ext uri="{9D8B030D-6E8A-4147-A177-3AD203B41FA5}">
                      <a16:colId xmlns:a16="http://schemas.microsoft.com/office/drawing/2014/main" val="20000"/>
                    </a:ext>
                  </a:extLst>
                </a:gridCol>
                <a:gridCol w="1194297">
                  <a:extLst>
                    <a:ext uri="{9D8B030D-6E8A-4147-A177-3AD203B41FA5}">
                      <a16:colId xmlns:a16="http://schemas.microsoft.com/office/drawing/2014/main" val="20001"/>
                    </a:ext>
                  </a:extLst>
                </a:gridCol>
                <a:gridCol w="1003037">
                  <a:extLst>
                    <a:ext uri="{9D8B030D-6E8A-4147-A177-3AD203B41FA5}">
                      <a16:colId xmlns:a16="http://schemas.microsoft.com/office/drawing/2014/main" val="20002"/>
                    </a:ext>
                  </a:extLst>
                </a:gridCol>
                <a:gridCol w="1191920">
                  <a:extLst>
                    <a:ext uri="{9D8B030D-6E8A-4147-A177-3AD203B41FA5}">
                      <a16:colId xmlns:a16="http://schemas.microsoft.com/office/drawing/2014/main" val="20003"/>
                    </a:ext>
                  </a:extLst>
                </a:gridCol>
                <a:gridCol w="1315010">
                  <a:extLst>
                    <a:ext uri="{9D8B030D-6E8A-4147-A177-3AD203B41FA5}">
                      <a16:colId xmlns:a16="http://schemas.microsoft.com/office/drawing/2014/main" val="20004"/>
                    </a:ext>
                  </a:extLst>
                </a:gridCol>
                <a:gridCol w="1344123">
                  <a:extLst>
                    <a:ext uri="{9D8B030D-6E8A-4147-A177-3AD203B41FA5}">
                      <a16:colId xmlns:a16="http://schemas.microsoft.com/office/drawing/2014/main" val="20005"/>
                    </a:ext>
                  </a:extLst>
                </a:gridCol>
                <a:gridCol w="1030462">
                  <a:extLst>
                    <a:ext uri="{9D8B030D-6E8A-4147-A177-3AD203B41FA5}">
                      <a16:colId xmlns:a16="http://schemas.microsoft.com/office/drawing/2014/main" val="20006"/>
                    </a:ext>
                  </a:extLst>
                </a:gridCol>
                <a:gridCol w="1018184">
                  <a:extLst>
                    <a:ext uri="{9D8B030D-6E8A-4147-A177-3AD203B41FA5}">
                      <a16:colId xmlns:a16="http://schemas.microsoft.com/office/drawing/2014/main" val="20007"/>
                    </a:ext>
                  </a:extLst>
                </a:gridCol>
                <a:gridCol w="1132231">
                  <a:extLst>
                    <a:ext uri="{9D8B030D-6E8A-4147-A177-3AD203B41FA5}">
                      <a16:colId xmlns:a16="http://schemas.microsoft.com/office/drawing/2014/main" val="20008"/>
                    </a:ext>
                  </a:extLst>
                </a:gridCol>
              </a:tblGrid>
              <a:tr h="1277188">
                <a:tc>
                  <a:txBody>
                    <a:bodyPr/>
                    <a:lstStyle/>
                    <a:p>
                      <a:pPr defTabSz="914400"/>
                      <a:r>
                        <a:rPr sz="1600"/>
                        <a:t>Certified Criteria/ WIOA Criteria</a:t>
                      </a:r>
                    </a:p>
                  </a:txBody>
                  <a:tcPr marL="50800" marR="50800" marT="50800" marB="50800" anchor="ctr" horzOverflow="overflow">
                    <a:lnL w="12700">
                      <a:solidFill>
                        <a:srgbClr val="606060"/>
                      </a:solidFill>
                      <a:miter lim="400000"/>
                    </a:lnL>
                    <a:lnR w="12700">
                      <a:solidFill>
                        <a:srgbClr val="5D5D5D"/>
                      </a:solidFill>
                      <a:custDash>
                        <a:ds d="200000" sp="200000"/>
                      </a:custDash>
                      <a:miter lim="400000"/>
                    </a:lnR>
                    <a:lnT w="12700">
                      <a:solidFill>
                        <a:srgbClr val="606060"/>
                      </a:solidFill>
                      <a:miter lim="400000"/>
                    </a:lnT>
                    <a:lnB w="12700">
                      <a:solidFill>
                        <a:srgbClr val="5D5D5D"/>
                      </a:solidFill>
                      <a:custDash>
                        <a:ds d="200000" sp="200000"/>
                      </a:custDash>
                      <a:miter lim="400000"/>
                    </a:lnB>
                    <a:solidFill>
                      <a:srgbClr val="E6E3D7"/>
                    </a:solidFill>
                  </a:tcPr>
                </a:tc>
                <a:tc>
                  <a:txBody>
                    <a:bodyPr/>
                    <a:lstStyle/>
                    <a:p>
                      <a:pPr defTabSz="914400"/>
                      <a:r>
                        <a:rPr sz="1600"/>
                        <a:t>Engage Employers </a:t>
                      </a:r>
                    </a:p>
                  </a:txBody>
                  <a:tcPr marL="50800" marR="50800" marT="50800" marB="50800" anchor="ctr" horzOverflow="overflow">
                    <a:lnL w="12700">
                      <a:solidFill>
                        <a:srgbClr val="5D5D5D"/>
                      </a:solidFill>
                      <a:custDash>
                        <a:ds d="200000" sp="200000"/>
                      </a:custDash>
                      <a:miter lim="400000"/>
                    </a:lnL>
                    <a:lnR w="12700">
                      <a:solidFill>
                        <a:srgbClr val="5D5D5D"/>
                      </a:solidFill>
                      <a:custDash>
                        <a:ds d="200000" sp="200000"/>
                      </a:custDash>
                      <a:miter lim="400000"/>
                    </a:lnR>
                    <a:lnT w="12700">
                      <a:solidFill>
                        <a:srgbClr val="606060"/>
                      </a:solidFill>
                      <a:miter lim="400000"/>
                    </a:lnT>
                    <a:lnB w="12700">
                      <a:solidFill>
                        <a:srgbClr val="5D5D5D"/>
                      </a:solidFill>
                      <a:custDash>
                        <a:ds d="200000" sp="200000"/>
                      </a:custDash>
                      <a:miter lim="400000"/>
                    </a:lnB>
                    <a:solidFill>
                      <a:srgbClr val="E6E3D7"/>
                    </a:solidFill>
                  </a:tcPr>
                </a:tc>
                <a:tc>
                  <a:txBody>
                    <a:bodyPr/>
                    <a:lstStyle/>
                    <a:p>
                      <a:pPr defTabSz="914400"/>
                      <a:r>
                        <a:rPr sz="1600"/>
                        <a:t>Demand In Informed Driven </a:t>
                      </a:r>
                    </a:p>
                  </a:txBody>
                  <a:tcPr marL="50800" marR="50800" marT="50800" marB="50800" anchor="ctr" horzOverflow="overflow">
                    <a:lnL w="12700">
                      <a:solidFill>
                        <a:srgbClr val="5D5D5D"/>
                      </a:solidFill>
                      <a:custDash>
                        <a:ds d="200000" sp="200000"/>
                      </a:custDash>
                      <a:miter lim="400000"/>
                    </a:lnL>
                    <a:lnR w="12700">
                      <a:solidFill>
                        <a:srgbClr val="5D5D5D"/>
                      </a:solidFill>
                      <a:custDash>
                        <a:ds d="200000" sp="200000"/>
                      </a:custDash>
                      <a:miter lim="400000"/>
                    </a:lnR>
                    <a:lnT w="12700">
                      <a:solidFill>
                        <a:srgbClr val="606060"/>
                      </a:solidFill>
                      <a:miter lim="400000"/>
                    </a:lnT>
                    <a:lnB w="12700">
                      <a:solidFill>
                        <a:srgbClr val="5D5D5D"/>
                      </a:solidFill>
                      <a:custDash>
                        <a:ds d="200000" sp="200000"/>
                      </a:custDash>
                      <a:miter lim="400000"/>
                    </a:lnB>
                    <a:solidFill>
                      <a:srgbClr val="E6E3D7"/>
                    </a:solidFill>
                  </a:tcPr>
                </a:tc>
                <a:tc>
                  <a:txBody>
                    <a:bodyPr/>
                    <a:lstStyle/>
                    <a:p>
                      <a:pPr defTabSz="914400"/>
                      <a:r>
                        <a:rPr sz="1600"/>
                        <a:t>Career Awareness </a:t>
                      </a:r>
                    </a:p>
                  </a:txBody>
                  <a:tcPr marL="50800" marR="50800" marT="50800" marB="50800" anchor="ctr" horzOverflow="overflow">
                    <a:lnL w="12700">
                      <a:solidFill>
                        <a:srgbClr val="5D5D5D"/>
                      </a:solidFill>
                      <a:custDash>
                        <a:ds d="200000" sp="200000"/>
                      </a:custDash>
                      <a:miter lim="400000"/>
                    </a:lnL>
                    <a:lnR w="12700">
                      <a:solidFill>
                        <a:srgbClr val="5D5D5D"/>
                      </a:solidFill>
                      <a:custDash>
                        <a:ds d="200000" sp="200000"/>
                      </a:custDash>
                      <a:miter lim="400000"/>
                    </a:lnR>
                    <a:lnT w="12700">
                      <a:solidFill>
                        <a:srgbClr val="606060"/>
                      </a:solidFill>
                      <a:miter lim="400000"/>
                    </a:lnT>
                    <a:lnB w="12700">
                      <a:solidFill>
                        <a:srgbClr val="5D5D5D"/>
                      </a:solidFill>
                      <a:custDash>
                        <a:ds d="200000" sp="200000"/>
                      </a:custDash>
                      <a:miter lim="400000"/>
                    </a:lnB>
                    <a:solidFill>
                      <a:srgbClr val="E6E3D7"/>
                    </a:solidFill>
                  </a:tcPr>
                </a:tc>
                <a:tc>
                  <a:txBody>
                    <a:bodyPr/>
                    <a:lstStyle/>
                    <a:p>
                      <a:pPr defTabSz="914400"/>
                      <a:r>
                        <a:rPr sz="1600"/>
                        <a:t>Collaborative </a:t>
                      </a:r>
                    </a:p>
                  </a:txBody>
                  <a:tcPr marL="50800" marR="50800" marT="50800" marB="50800" anchor="ctr" horzOverflow="overflow">
                    <a:lnL w="12700">
                      <a:solidFill>
                        <a:srgbClr val="5D5D5D"/>
                      </a:solidFill>
                      <a:custDash>
                        <a:ds d="200000" sp="200000"/>
                      </a:custDash>
                      <a:miter lim="400000"/>
                    </a:lnL>
                    <a:lnR w="12700">
                      <a:solidFill>
                        <a:srgbClr val="5D5D5D"/>
                      </a:solidFill>
                      <a:custDash>
                        <a:ds d="200000" sp="200000"/>
                      </a:custDash>
                      <a:miter lim="400000"/>
                    </a:lnR>
                    <a:lnT w="12700">
                      <a:solidFill>
                        <a:srgbClr val="606060"/>
                      </a:solidFill>
                      <a:miter lim="400000"/>
                    </a:lnT>
                    <a:lnB w="12700">
                      <a:solidFill>
                        <a:srgbClr val="5D5D5D"/>
                      </a:solidFill>
                      <a:custDash>
                        <a:ds d="200000" sp="200000"/>
                      </a:custDash>
                      <a:miter lim="400000"/>
                    </a:lnB>
                    <a:solidFill>
                      <a:srgbClr val="E6E3D7"/>
                    </a:solidFill>
                  </a:tcPr>
                </a:tc>
                <a:tc>
                  <a:txBody>
                    <a:bodyPr/>
                    <a:lstStyle/>
                    <a:p>
                      <a:pPr defTabSz="914400"/>
                      <a:r>
                        <a:rPr sz="1600"/>
                        <a:t>Articulation Coordination </a:t>
                      </a:r>
                    </a:p>
                  </a:txBody>
                  <a:tcPr marL="50800" marR="50800" marT="50800" marB="50800" anchor="ctr" horzOverflow="overflow">
                    <a:lnL w="12700">
                      <a:solidFill>
                        <a:srgbClr val="5D5D5D"/>
                      </a:solidFill>
                      <a:custDash>
                        <a:ds d="200000" sp="200000"/>
                      </a:custDash>
                      <a:miter lim="400000"/>
                    </a:lnL>
                    <a:lnR w="12700">
                      <a:solidFill>
                        <a:srgbClr val="5D5D5D"/>
                      </a:solidFill>
                      <a:custDash>
                        <a:ds d="200000" sp="200000"/>
                      </a:custDash>
                      <a:miter lim="400000"/>
                    </a:lnR>
                    <a:lnT w="12700">
                      <a:solidFill>
                        <a:srgbClr val="606060"/>
                      </a:solidFill>
                      <a:miter lim="400000"/>
                    </a:lnT>
                    <a:lnB w="12700">
                      <a:solidFill>
                        <a:srgbClr val="5D5D5D"/>
                      </a:solidFill>
                      <a:custDash>
                        <a:ds d="200000" sp="200000"/>
                      </a:custDash>
                      <a:miter lim="400000"/>
                    </a:lnB>
                    <a:solidFill>
                      <a:srgbClr val="E6E3D7"/>
                    </a:solidFill>
                  </a:tcPr>
                </a:tc>
                <a:tc>
                  <a:txBody>
                    <a:bodyPr/>
                    <a:lstStyle/>
                    <a:p>
                      <a:pPr defTabSz="914400"/>
                      <a:r>
                        <a:rPr sz="1600" dirty="0" err="1"/>
                        <a:t>Wor</a:t>
                      </a:r>
                      <a:r>
                        <a:rPr lang="en-US" sz="1600" dirty="0"/>
                        <a:t>-</a:t>
                      </a:r>
                      <a:r>
                        <a:rPr sz="1600" dirty="0"/>
                        <a:t> Based Learning </a:t>
                      </a:r>
                    </a:p>
                  </a:txBody>
                  <a:tcPr marL="50800" marR="50800" marT="50800" marB="50800" anchor="ctr" horzOverflow="overflow">
                    <a:lnL w="12700">
                      <a:solidFill>
                        <a:srgbClr val="5D5D5D"/>
                      </a:solidFill>
                      <a:custDash>
                        <a:ds d="200000" sp="200000"/>
                      </a:custDash>
                      <a:miter lim="400000"/>
                    </a:lnL>
                    <a:lnR w="12700">
                      <a:solidFill>
                        <a:srgbClr val="5D5D5D"/>
                      </a:solidFill>
                      <a:custDash>
                        <a:ds d="200000" sp="200000"/>
                      </a:custDash>
                      <a:miter lim="400000"/>
                    </a:lnR>
                    <a:lnT w="12700">
                      <a:solidFill>
                        <a:srgbClr val="606060"/>
                      </a:solidFill>
                      <a:miter lim="400000"/>
                    </a:lnT>
                    <a:lnB w="12700">
                      <a:solidFill>
                        <a:srgbClr val="5D5D5D"/>
                      </a:solidFill>
                      <a:custDash>
                        <a:ds d="200000" sp="200000"/>
                      </a:custDash>
                      <a:miter lim="400000"/>
                    </a:lnB>
                    <a:solidFill>
                      <a:srgbClr val="E6E3D7"/>
                    </a:solidFill>
                  </a:tcPr>
                </a:tc>
                <a:tc>
                  <a:txBody>
                    <a:bodyPr/>
                    <a:lstStyle/>
                    <a:p>
                      <a:pPr defTabSz="914400"/>
                      <a:r>
                        <a:rPr sz="1600"/>
                        <a:t>Multiple Entry Exit</a:t>
                      </a:r>
                    </a:p>
                  </a:txBody>
                  <a:tcPr marL="50800" marR="50800" marT="50800" marB="50800" anchor="ctr" horzOverflow="overflow">
                    <a:lnL w="12700">
                      <a:solidFill>
                        <a:srgbClr val="5D5D5D"/>
                      </a:solidFill>
                      <a:custDash>
                        <a:ds d="200000" sp="200000"/>
                      </a:custDash>
                      <a:miter lim="400000"/>
                    </a:lnL>
                    <a:lnR w="12700">
                      <a:solidFill>
                        <a:srgbClr val="5D5D5D"/>
                      </a:solidFill>
                      <a:custDash>
                        <a:ds d="200000" sp="200000"/>
                      </a:custDash>
                      <a:miter lim="400000"/>
                    </a:lnR>
                    <a:lnT w="12700">
                      <a:solidFill>
                        <a:srgbClr val="606060"/>
                      </a:solidFill>
                      <a:miter lim="400000"/>
                    </a:lnT>
                    <a:lnB w="12700">
                      <a:solidFill>
                        <a:srgbClr val="5D5D5D"/>
                      </a:solidFill>
                      <a:custDash>
                        <a:ds d="200000" sp="200000"/>
                      </a:custDash>
                      <a:miter lim="400000"/>
                    </a:lnB>
                    <a:solidFill>
                      <a:srgbClr val="E6E3D7"/>
                    </a:solidFill>
                  </a:tcPr>
                </a:tc>
                <a:tc>
                  <a:txBody>
                    <a:bodyPr/>
                    <a:lstStyle/>
                    <a:p>
                      <a:pPr defTabSz="914400"/>
                      <a:r>
                        <a:rPr sz="1600"/>
                        <a:t>Evaluation </a:t>
                      </a:r>
                    </a:p>
                  </a:txBody>
                  <a:tcPr marL="50800" marR="50800" marT="50800" marB="50800" anchor="ctr" horzOverflow="overflow">
                    <a:lnL w="12700">
                      <a:solidFill>
                        <a:srgbClr val="5D5D5D"/>
                      </a:solidFill>
                      <a:custDash>
                        <a:ds d="200000" sp="200000"/>
                      </a:custDash>
                      <a:miter lim="400000"/>
                    </a:lnL>
                    <a:lnR w="12700">
                      <a:solidFill>
                        <a:srgbClr val="606060"/>
                      </a:solidFill>
                      <a:miter lim="400000"/>
                    </a:lnR>
                    <a:lnT w="12700">
                      <a:solidFill>
                        <a:srgbClr val="606060"/>
                      </a:solidFill>
                      <a:miter lim="400000"/>
                    </a:lnT>
                    <a:lnB w="12700">
                      <a:solidFill>
                        <a:srgbClr val="5D5D5D"/>
                      </a:solidFill>
                      <a:custDash>
                        <a:ds d="200000" sp="200000"/>
                      </a:custDash>
                      <a:miter lim="400000"/>
                    </a:lnB>
                    <a:solidFill>
                      <a:srgbClr val="E6E3D7"/>
                    </a:solidFill>
                  </a:tcPr>
                </a:tc>
                <a:extLst>
                  <a:ext uri="{0D108BD9-81ED-4DB2-BD59-A6C34878D82A}">
                    <a16:rowId xmlns:a16="http://schemas.microsoft.com/office/drawing/2014/main" val="10000"/>
                  </a:ext>
                </a:extLst>
              </a:tr>
              <a:tr h="799103">
                <a:tc>
                  <a:txBody>
                    <a:bodyPr/>
                    <a:lstStyle/>
                    <a:p>
                      <a:pPr defTabSz="914400"/>
                      <a:r>
                        <a:rPr sz="2000"/>
                        <a:t>Aligns Industry </a:t>
                      </a:r>
                    </a:p>
                  </a:txBody>
                  <a:tcPr marL="50800" marR="50800" marT="50800" marB="50800" anchor="ctr" horzOverflow="overflow">
                    <a:lnL w="12700">
                      <a:solidFill>
                        <a:srgbClr val="606060"/>
                      </a:solidFill>
                      <a:miter lim="400000"/>
                    </a:lnL>
                    <a:lnR w="12700">
                      <a:solidFill>
                        <a:srgbClr val="5D5D5D"/>
                      </a:solidFill>
                      <a:custDash>
                        <a:ds d="200000" sp="200000"/>
                      </a:custDash>
                      <a:miter lim="400000"/>
                    </a:lnR>
                    <a:lnT w="12700">
                      <a:solidFill>
                        <a:srgbClr val="5D5D5D"/>
                      </a:solidFill>
                      <a:custDash>
                        <a:ds d="200000" sp="200000"/>
                      </a:custDash>
                      <a:miter lim="400000"/>
                    </a:lnT>
                    <a:lnB w="12700">
                      <a:solidFill>
                        <a:srgbClr val="5D5D5D"/>
                      </a:solidFill>
                      <a:custDash>
                        <a:ds d="200000" sp="200000"/>
                      </a:custDash>
                      <a:miter lim="400000"/>
                    </a:lnB>
                    <a:solidFill>
                      <a:srgbClr val="E6E3D7"/>
                    </a:solidFill>
                  </a:tcPr>
                </a:tc>
                <a:tc>
                  <a:txBody>
                    <a:bodyPr/>
                    <a:lstStyle/>
                    <a:p>
                      <a:pPr defTabSz="914400">
                        <a:defRPr sz="2600"/>
                      </a:pPr>
                      <a:endParaRPr/>
                    </a:p>
                  </a:txBody>
                  <a:tcPr marL="50800" marR="50800" marT="50800" marB="50800" anchor="ctr" horzOverflow="overflow">
                    <a:lnL w="12700">
                      <a:solidFill>
                        <a:srgbClr val="5D5D5D"/>
                      </a:solidFill>
                      <a:custDash>
                        <a:ds d="200000" sp="200000"/>
                      </a:custDash>
                      <a:miter lim="400000"/>
                    </a:lnL>
                    <a:lnR w="12700">
                      <a:solidFill>
                        <a:srgbClr val="5D5D5D"/>
                      </a:solidFill>
                      <a:custDash>
                        <a:ds d="200000" sp="200000"/>
                      </a:custDash>
                      <a:miter lim="400000"/>
                    </a:lnR>
                    <a:lnT w="12700">
                      <a:solidFill>
                        <a:srgbClr val="5D5D5D"/>
                      </a:solidFill>
                      <a:custDash>
                        <a:ds d="200000" sp="200000"/>
                      </a:custDash>
                      <a:miter lim="400000"/>
                    </a:lnT>
                    <a:lnB w="12700">
                      <a:solidFill>
                        <a:srgbClr val="5D5D5D"/>
                      </a:solidFill>
                      <a:custDash>
                        <a:ds d="200000" sp="200000"/>
                      </a:custDash>
                      <a:miter lim="400000"/>
                    </a:lnB>
                    <a:solidFill>
                      <a:srgbClr val="E6E3D7"/>
                    </a:solidFill>
                  </a:tcPr>
                </a:tc>
                <a:tc>
                  <a:txBody>
                    <a:bodyPr/>
                    <a:lstStyle/>
                    <a:p>
                      <a:pPr defTabSz="914400">
                        <a:defRPr sz="2600"/>
                      </a:pPr>
                      <a:endParaRPr/>
                    </a:p>
                  </a:txBody>
                  <a:tcPr marL="50800" marR="50800" marT="50800" marB="50800" anchor="ctr" horzOverflow="overflow">
                    <a:lnL w="12700">
                      <a:solidFill>
                        <a:srgbClr val="5D5D5D"/>
                      </a:solidFill>
                      <a:custDash>
                        <a:ds d="200000" sp="200000"/>
                      </a:custDash>
                      <a:miter lim="400000"/>
                    </a:lnL>
                    <a:lnR w="12700">
                      <a:solidFill>
                        <a:srgbClr val="5D5D5D"/>
                      </a:solidFill>
                      <a:custDash>
                        <a:ds d="200000" sp="200000"/>
                      </a:custDash>
                      <a:miter lim="400000"/>
                    </a:lnR>
                    <a:lnT w="12700">
                      <a:solidFill>
                        <a:srgbClr val="5D5D5D"/>
                      </a:solidFill>
                      <a:custDash>
                        <a:ds d="200000" sp="200000"/>
                      </a:custDash>
                      <a:miter lim="400000"/>
                    </a:lnT>
                    <a:lnB w="12700">
                      <a:solidFill>
                        <a:srgbClr val="5D5D5D"/>
                      </a:solidFill>
                      <a:custDash>
                        <a:ds d="200000" sp="200000"/>
                      </a:custDash>
                      <a:miter lim="400000"/>
                    </a:lnB>
                    <a:solidFill>
                      <a:srgbClr val="E6E3D7"/>
                    </a:solidFill>
                  </a:tcPr>
                </a:tc>
                <a:tc>
                  <a:txBody>
                    <a:bodyPr/>
                    <a:lstStyle/>
                    <a:p>
                      <a:pPr defTabSz="914400">
                        <a:defRPr sz="2600"/>
                      </a:pPr>
                      <a:endParaRPr/>
                    </a:p>
                  </a:txBody>
                  <a:tcPr marL="50800" marR="50800" marT="50800" marB="50800" anchor="ctr" horzOverflow="overflow">
                    <a:lnL w="12700">
                      <a:solidFill>
                        <a:srgbClr val="5D5D5D"/>
                      </a:solidFill>
                      <a:custDash>
                        <a:ds d="200000" sp="200000"/>
                      </a:custDash>
                      <a:miter lim="400000"/>
                    </a:lnL>
                    <a:lnR w="12700">
                      <a:solidFill>
                        <a:srgbClr val="5D5D5D"/>
                      </a:solidFill>
                      <a:custDash>
                        <a:ds d="200000" sp="200000"/>
                      </a:custDash>
                      <a:miter lim="400000"/>
                    </a:lnR>
                    <a:lnT w="12700">
                      <a:solidFill>
                        <a:srgbClr val="5D5D5D"/>
                      </a:solidFill>
                      <a:custDash>
                        <a:ds d="200000" sp="200000"/>
                      </a:custDash>
                      <a:miter lim="400000"/>
                    </a:lnT>
                    <a:lnB w="12700">
                      <a:solidFill>
                        <a:srgbClr val="5D5D5D"/>
                      </a:solidFill>
                      <a:custDash>
                        <a:ds d="200000" sp="200000"/>
                      </a:custDash>
                      <a:miter lim="400000"/>
                    </a:lnB>
                    <a:solidFill>
                      <a:srgbClr val="E6E3D7"/>
                    </a:solidFill>
                  </a:tcPr>
                </a:tc>
                <a:tc>
                  <a:txBody>
                    <a:bodyPr/>
                    <a:lstStyle/>
                    <a:p>
                      <a:pPr defTabSz="914400">
                        <a:defRPr sz="2600"/>
                      </a:pPr>
                      <a:endParaRPr/>
                    </a:p>
                  </a:txBody>
                  <a:tcPr marL="50800" marR="50800" marT="50800" marB="50800" anchor="ctr" horzOverflow="overflow">
                    <a:lnL w="12700">
                      <a:solidFill>
                        <a:srgbClr val="5D5D5D"/>
                      </a:solidFill>
                      <a:custDash>
                        <a:ds d="200000" sp="200000"/>
                      </a:custDash>
                      <a:miter lim="400000"/>
                    </a:lnL>
                    <a:lnR w="12700">
                      <a:solidFill>
                        <a:srgbClr val="5D5D5D"/>
                      </a:solidFill>
                      <a:custDash>
                        <a:ds d="200000" sp="200000"/>
                      </a:custDash>
                      <a:miter lim="400000"/>
                    </a:lnR>
                    <a:lnT w="12700">
                      <a:solidFill>
                        <a:srgbClr val="5D5D5D"/>
                      </a:solidFill>
                      <a:custDash>
                        <a:ds d="200000" sp="200000"/>
                      </a:custDash>
                      <a:miter lim="400000"/>
                    </a:lnT>
                    <a:lnB w="12700">
                      <a:solidFill>
                        <a:srgbClr val="5D5D5D"/>
                      </a:solidFill>
                      <a:custDash>
                        <a:ds d="200000" sp="200000"/>
                      </a:custDash>
                      <a:miter lim="400000"/>
                    </a:lnB>
                    <a:solidFill>
                      <a:srgbClr val="E6E3D7"/>
                    </a:solidFill>
                  </a:tcPr>
                </a:tc>
                <a:tc>
                  <a:txBody>
                    <a:bodyPr/>
                    <a:lstStyle/>
                    <a:p>
                      <a:pPr defTabSz="914400">
                        <a:defRPr sz="2600"/>
                      </a:pPr>
                      <a:endParaRPr/>
                    </a:p>
                  </a:txBody>
                  <a:tcPr marL="50800" marR="50800" marT="50800" marB="50800" anchor="ctr" horzOverflow="overflow">
                    <a:lnL w="12700">
                      <a:solidFill>
                        <a:srgbClr val="5D5D5D"/>
                      </a:solidFill>
                      <a:custDash>
                        <a:ds d="200000" sp="200000"/>
                      </a:custDash>
                      <a:miter lim="400000"/>
                    </a:lnL>
                    <a:lnR w="12700">
                      <a:solidFill>
                        <a:srgbClr val="5D5D5D"/>
                      </a:solidFill>
                      <a:custDash>
                        <a:ds d="200000" sp="200000"/>
                      </a:custDash>
                      <a:miter lim="400000"/>
                    </a:lnR>
                    <a:lnT w="12700">
                      <a:solidFill>
                        <a:srgbClr val="5D5D5D"/>
                      </a:solidFill>
                      <a:custDash>
                        <a:ds d="200000" sp="200000"/>
                      </a:custDash>
                      <a:miter lim="400000"/>
                    </a:lnT>
                    <a:lnB w="12700">
                      <a:solidFill>
                        <a:srgbClr val="5D5D5D"/>
                      </a:solidFill>
                      <a:custDash>
                        <a:ds d="200000" sp="200000"/>
                      </a:custDash>
                      <a:miter lim="400000"/>
                    </a:lnB>
                    <a:solidFill>
                      <a:srgbClr val="E6E3D7"/>
                    </a:solidFill>
                  </a:tcPr>
                </a:tc>
                <a:tc>
                  <a:txBody>
                    <a:bodyPr/>
                    <a:lstStyle/>
                    <a:p>
                      <a:pPr defTabSz="914400">
                        <a:defRPr sz="2600"/>
                      </a:pPr>
                      <a:endParaRPr/>
                    </a:p>
                  </a:txBody>
                  <a:tcPr marL="50800" marR="50800" marT="50800" marB="50800" anchor="ctr" horzOverflow="overflow">
                    <a:lnL w="12700">
                      <a:solidFill>
                        <a:srgbClr val="5D5D5D"/>
                      </a:solidFill>
                      <a:custDash>
                        <a:ds d="200000" sp="200000"/>
                      </a:custDash>
                      <a:miter lim="400000"/>
                    </a:lnL>
                    <a:lnR w="12700">
                      <a:solidFill>
                        <a:srgbClr val="5D5D5D"/>
                      </a:solidFill>
                      <a:custDash>
                        <a:ds d="200000" sp="200000"/>
                      </a:custDash>
                      <a:miter lim="400000"/>
                    </a:lnR>
                    <a:lnT w="12700">
                      <a:solidFill>
                        <a:srgbClr val="5D5D5D"/>
                      </a:solidFill>
                      <a:custDash>
                        <a:ds d="200000" sp="200000"/>
                      </a:custDash>
                      <a:miter lim="400000"/>
                    </a:lnT>
                    <a:lnB w="12700">
                      <a:solidFill>
                        <a:srgbClr val="5D5D5D"/>
                      </a:solidFill>
                      <a:custDash>
                        <a:ds d="200000" sp="200000"/>
                      </a:custDash>
                      <a:miter lim="400000"/>
                    </a:lnB>
                    <a:solidFill>
                      <a:srgbClr val="E6E3D7"/>
                    </a:solidFill>
                  </a:tcPr>
                </a:tc>
                <a:tc>
                  <a:txBody>
                    <a:bodyPr/>
                    <a:lstStyle/>
                    <a:p>
                      <a:pPr defTabSz="914400">
                        <a:defRPr sz="2600"/>
                      </a:pPr>
                      <a:endParaRPr/>
                    </a:p>
                  </a:txBody>
                  <a:tcPr marL="50800" marR="50800" marT="50800" marB="50800" anchor="ctr" horzOverflow="overflow">
                    <a:lnL w="12700">
                      <a:solidFill>
                        <a:srgbClr val="5D5D5D"/>
                      </a:solidFill>
                      <a:custDash>
                        <a:ds d="200000" sp="200000"/>
                      </a:custDash>
                      <a:miter lim="400000"/>
                    </a:lnL>
                    <a:lnR w="12700">
                      <a:solidFill>
                        <a:srgbClr val="5D5D5D"/>
                      </a:solidFill>
                      <a:custDash>
                        <a:ds d="200000" sp="200000"/>
                      </a:custDash>
                      <a:miter lim="400000"/>
                    </a:lnR>
                    <a:lnT w="12700">
                      <a:solidFill>
                        <a:srgbClr val="5D5D5D"/>
                      </a:solidFill>
                      <a:custDash>
                        <a:ds d="200000" sp="200000"/>
                      </a:custDash>
                      <a:miter lim="400000"/>
                    </a:lnT>
                    <a:lnB w="12700">
                      <a:solidFill>
                        <a:srgbClr val="5D5D5D"/>
                      </a:solidFill>
                      <a:custDash>
                        <a:ds d="200000" sp="200000"/>
                      </a:custDash>
                      <a:miter lim="400000"/>
                    </a:lnB>
                    <a:solidFill>
                      <a:srgbClr val="E6E3D7"/>
                    </a:solidFill>
                  </a:tcPr>
                </a:tc>
                <a:tc>
                  <a:txBody>
                    <a:bodyPr/>
                    <a:lstStyle/>
                    <a:p>
                      <a:pPr defTabSz="914400">
                        <a:defRPr sz="2600"/>
                      </a:pPr>
                      <a:endParaRPr/>
                    </a:p>
                  </a:txBody>
                  <a:tcPr marL="50800" marR="50800" marT="50800" marB="50800" anchor="ctr" horzOverflow="overflow">
                    <a:lnL w="12700">
                      <a:solidFill>
                        <a:srgbClr val="5D5D5D"/>
                      </a:solidFill>
                      <a:custDash>
                        <a:ds d="200000" sp="200000"/>
                      </a:custDash>
                      <a:miter lim="400000"/>
                    </a:lnL>
                    <a:lnR w="12700">
                      <a:solidFill>
                        <a:srgbClr val="606060"/>
                      </a:solidFill>
                      <a:miter lim="400000"/>
                    </a:lnR>
                    <a:lnT w="12700">
                      <a:solidFill>
                        <a:srgbClr val="5D5D5D"/>
                      </a:solidFill>
                      <a:custDash>
                        <a:ds d="200000" sp="200000"/>
                      </a:custDash>
                      <a:miter lim="400000"/>
                    </a:lnT>
                    <a:lnB w="12700">
                      <a:solidFill>
                        <a:srgbClr val="5D5D5D"/>
                      </a:solidFill>
                      <a:custDash>
                        <a:ds d="200000" sp="200000"/>
                      </a:custDash>
                      <a:miter lim="400000"/>
                    </a:lnB>
                    <a:solidFill>
                      <a:srgbClr val="E6E3D7"/>
                    </a:solidFill>
                  </a:tcPr>
                </a:tc>
                <a:extLst>
                  <a:ext uri="{0D108BD9-81ED-4DB2-BD59-A6C34878D82A}">
                    <a16:rowId xmlns:a16="http://schemas.microsoft.com/office/drawing/2014/main" val="10001"/>
                  </a:ext>
                </a:extLst>
              </a:tr>
              <a:tr h="818343">
                <a:tc>
                  <a:txBody>
                    <a:bodyPr/>
                    <a:lstStyle/>
                    <a:p>
                      <a:pPr defTabSz="914400"/>
                      <a:r>
                        <a:rPr sz="2000"/>
                        <a:t>Individiual Success </a:t>
                      </a:r>
                    </a:p>
                  </a:txBody>
                  <a:tcPr marL="50800" marR="50800" marT="50800" marB="50800" anchor="ctr" horzOverflow="overflow">
                    <a:lnL w="12700">
                      <a:solidFill>
                        <a:srgbClr val="606060"/>
                      </a:solidFill>
                      <a:miter lim="400000"/>
                    </a:lnL>
                    <a:lnR w="12700">
                      <a:solidFill>
                        <a:srgbClr val="5D5D5D"/>
                      </a:solidFill>
                      <a:custDash>
                        <a:ds d="200000" sp="200000"/>
                      </a:custDash>
                      <a:miter lim="400000"/>
                    </a:lnR>
                    <a:lnT w="12700">
                      <a:solidFill>
                        <a:srgbClr val="5D5D5D"/>
                      </a:solidFill>
                      <a:custDash>
                        <a:ds d="200000" sp="200000"/>
                      </a:custDash>
                      <a:miter lim="400000"/>
                    </a:lnT>
                    <a:lnB w="12700">
                      <a:solidFill>
                        <a:srgbClr val="5D5D5D"/>
                      </a:solidFill>
                      <a:custDash>
                        <a:ds d="200000" sp="200000"/>
                      </a:custDash>
                      <a:miter lim="400000"/>
                    </a:lnB>
                    <a:solidFill>
                      <a:srgbClr val="E6E3D7"/>
                    </a:solidFill>
                  </a:tcPr>
                </a:tc>
                <a:tc>
                  <a:txBody>
                    <a:bodyPr/>
                    <a:lstStyle/>
                    <a:p>
                      <a:pPr defTabSz="914400">
                        <a:defRPr sz="2600"/>
                      </a:pPr>
                      <a:endParaRPr/>
                    </a:p>
                  </a:txBody>
                  <a:tcPr marL="50800" marR="50800" marT="50800" marB="50800" anchor="ctr" horzOverflow="overflow">
                    <a:lnL w="12700">
                      <a:solidFill>
                        <a:srgbClr val="5D5D5D"/>
                      </a:solidFill>
                      <a:custDash>
                        <a:ds d="200000" sp="200000"/>
                      </a:custDash>
                      <a:miter lim="400000"/>
                    </a:lnL>
                    <a:lnR w="12700">
                      <a:solidFill>
                        <a:srgbClr val="5D5D5D"/>
                      </a:solidFill>
                      <a:custDash>
                        <a:ds d="200000" sp="200000"/>
                      </a:custDash>
                      <a:miter lim="400000"/>
                    </a:lnR>
                    <a:lnT w="12700">
                      <a:solidFill>
                        <a:srgbClr val="5D5D5D"/>
                      </a:solidFill>
                      <a:custDash>
                        <a:ds d="200000" sp="200000"/>
                      </a:custDash>
                      <a:miter lim="400000"/>
                    </a:lnT>
                    <a:lnB w="12700">
                      <a:solidFill>
                        <a:srgbClr val="5D5D5D"/>
                      </a:solidFill>
                      <a:custDash>
                        <a:ds d="200000" sp="200000"/>
                      </a:custDash>
                      <a:miter lim="400000"/>
                    </a:lnB>
                    <a:solidFill>
                      <a:srgbClr val="E6E3D7"/>
                    </a:solidFill>
                  </a:tcPr>
                </a:tc>
                <a:tc>
                  <a:txBody>
                    <a:bodyPr/>
                    <a:lstStyle/>
                    <a:p>
                      <a:pPr defTabSz="914400">
                        <a:defRPr sz="2600"/>
                      </a:pPr>
                      <a:endParaRPr/>
                    </a:p>
                  </a:txBody>
                  <a:tcPr marL="50800" marR="50800" marT="50800" marB="50800" anchor="ctr" horzOverflow="overflow">
                    <a:lnL w="12700">
                      <a:solidFill>
                        <a:srgbClr val="5D5D5D"/>
                      </a:solidFill>
                      <a:custDash>
                        <a:ds d="200000" sp="200000"/>
                      </a:custDash>
                      <a:miter lim="400000"/>
                    </a:lnL>
                    <a:lnR w="12700">
                      <a:solidFill>
                        <a:srgbClr val="5D5D5D"/>
                      </a:solidFill>
                      <a:custDash>
                        <a:ds d="200000" sp="200000"/>
                      </a:custDash>
                      <a:miter lim="400000"/>
                    </a:lnR>
                    <a:lnT w="12700">
                      <a:solidFill>
                        <a:srgbClr val="5D5D5D"/>
                      </a:solidFill>
                      <a:custDash>
                        <a:ds d="200000" sp="200000"/>
                      </a:custDash>
                      <a:miter lim="400000"/>
                    </a:lnT>
                    <a:lnB w="12700">
                      <a:solidFill>
                        <a:srgbClr val="5D5D5D"/>
                      </a:solidFill>
                      <a:custDash>
                        <a:ds d="200000" sp="200000"/>
                      </a:custDash>
                      <a:miter lim="400000"/>
                    </a:lnB>
                    <a:solidFill>
                      <a:srgbClr val="E6E3D7"/>
                    </a:solidFill>
                  </a:tcPr>
                </a:tc>
                <a:tc>
                  <a:txBody>
                    <a:bodyPr/>
                    <a:lstStyle/>
                    <a:p>
                      <a:pPr defTabSz="914400">
                        <a:defRPr sz="2600"/>
                      </a:pPr>
                      <a:endParaRPr/>
                    </a:p>
                  </a:txBody>
                  <a:tcPr marL="50800" marR="50800" marT="50800" marB="50800" anchor="ctr" horzOverflow="overflow">
                    <a:lnL w="12700">
                      <a:solidFill>
                        <a:srgbClr val="5D5D5D"/>
                      </a:solidFill>
                      <a:custDash>
                        <a:ds d="200000" sp="200000"/>
                      </a:custDash>
                      <a:miter lim="400000"/>
                    </a:lnL>
                    <a:lnR w="12700">
                      <a:solidFill>
                        <a:srgbClr val="5D5D5D"/>
                      </a:solidFill>
                      <a:custDash>
                        <a:ds d="200000" sp="200000"/>
                      </a:custDash>
                      <a:miter lim="400000"/>
                    </a:lnR>
                    <a:lnT w="12700">
                      <a:solidFill>
                        <a:srgbClr val="5D5D5D"/>
                      </a:solidFill>
                      <a:custDash>
                        <a:ds d="200000" sp="200000"/>
                      </a:custDash>
                      <a:miter lim="400000"/>
                    </a:lnT>
                    <a:lnB w="12700">
                      <a:solidFill>
                        <a:srgbClr val="5D5D5D"/>
                      </a:solidFill>
                      <a:custDash>
                        <a:ds d="200000" sp="200000"/>
                      </a:custDash>
                      <a:miter lim="400000"/>
                    </a:lnB>
                    <a:solidFill>
                      <a:srgbClr val="E6E3D7"/>
                    </a:solidFill>
                  </a:tcPr>
                </a:tc>
                <a:tc>
                  <a:txBody>
                    <a:bodyPr/>
                    <a:lstStyle/>
                    <a:p>
                      <a:pPr defTabSz="914400">
                        <a:defRPr sz="2600"/>
                      </a:pPr>
                      <a:endParaRPr/>
                    </a:p>
                  </a:txBody>
                  <a:tcPr marL="50800" marR="50800" marT="50800" marB="50800" anchor="ctr" horzOverflow="overflow">
                    <a:lnL w="12700">
                      <a:solidFill>
                        <a:srgbClr val="5D5D5D"/>
                      </a:solidFill>
                      <a:custDash>
                        <a:ds d="200000" sp="200000"/>
                      </a:custDash>
                      <a:miter lim="400000"/>
                    </a:lnL>
                    <a:lnR w="12700">
                      <a:solidFill>
                        <a:srgbClr val="5D5D5D"/>
                      </a:solidFill>
                      <a:custDash>
                        <a:ds d="200000" sp="200000"/>
                      </a:custDash>
                      <a:miter lim="400000"/>
                    </a:lnR>
                    <a:lnT w="12700">
                      <a:solidFill>
                        <a:srgbClr val="5D5D5D"/>
                      </a:solidFill>
                      <a:custDash>
                        <a:ds d="200000" sp="200000"/>
                      </a:custDash>
                      <a:miter lim="400000"/>
                    </a:lnT>
                    <a:lnB w="12700">
                      <a:solidFill>
                        <a:srgbClr val="5D5D5D"/>
                      </a:solidFill>
                      <a:custDash>
                        <a:ds d="200000" sp="200000"/>
                      </a:custDash>
                      <a:miter lim="400000"/>
                    </a:lnB>
                    <a:solidFill>
                      <a:srgbClr val="E6E3D7"/>
                    </a:solidFill>
                  </a:tcPr>
                </a:tc>
                <a:tc>
                  <a:txBody>
                    <a:bodyPr/>
                    <a:lstStyle/>
                    <a:p>
                      <a:pPr defTabSz="914400">
                        <a:defRPr sz="2600"/>
                      </a:pPr>
                      <a:endParaRPr/>
                    </a:p>
                  </a:txBody>
                  <a:tcPr marL="50800" marR="50800" marT="50800" marB="50800" anchor="ctr" horzOverflow="overflow">
                    <a:lnL w="12700">
                      <a:solidFill>
                        <a:srgbClr val="5D5D5D"/>
                      </a:solidFill>
                      <a:custDash>
                        <a:ds d="200000" sp="200000"/>
                      </a:custDash>
                      <a:miter lim="400000"/>
                    </a:lnL>
                    <a:lnR w="12700">
                      <a:solidFill>
                        <a:srgbClr val="5D5D5D"/>
                      </a:solidFill>
                      <a:custDash>
                        <a:ds d="200000" sp="200000"/>
                      </a:custDash>
                      <a:miter lim="400000"/>
                    </a:lnR>
                    <a:lnT w="12700">
                      <a:solidFill>
                        <a:srgbClr val="5D5D5D"/>
                      </a:solidFill>
                      <a:custDash>
                        <a:ds d="200000" sp="200000"/>
                      </a:custDash>
                      <a:miter lim="400000"/>
                    </a:lnT>
                    <a:lnB w="12700">
                      <a:solidFill>
                        <a:srgbClr val="5D5D5D"/>
                      </a:solidFill>
                      <a:custDash>
                        <a:ds d="200000" sp="200000"/>
                      </a:custDash>
                      <a:miter lim="400000"/>
                    </a:lnB>
                    <a:solidFill>
                      <a:srgbClr val="E6E3D7"/>
                    </a:solidFill>
                  </a:tcPr>
                </a:tc>
                <a:tc>
                  <a:txBody>
                    <a:bodyPr/>
                    <a:lstStyle/>
                    <a:p>
                      <a:pPr defTabSz="914400">
                        <a:defRPr sz="2600"/>
                      </a:pPr>
                      <a:endParaRPr/>
                    </a:p>
                  </a:txBody>
                  <a:tcPr marL="50800" marR="50800" marT="50800" marB="50800" anchor="ctr" horzOverflow="overflow">
                    <a:lnL w="12700">
                      <a:solidFill>
                        <a:srgbClr val="5D5D5D"/>
                      </a:solidFill>
                      <a:custDash>
                        <a:ds d="200000" sp="200000"/>
                      </a:custDash>
                      <a:miter lim="400000"/>
                    </a:lnL>
                    <a:lnR w="12700">
                      <a:solidFill>
                        <a:srgbClr val="5D5D5D"/>
                      </a:solidFill>
                      <a:custDash>
                        <a:ds d="200000" sp="200000"/>
                      </a:custDash>
                      <a:miter lim="400000"/>
                    </a:lnR>
                    <a:lnT w="12700">
                      <a:solidFill>
                        <a:srgbClr val="5D5D5D"/>
                      </a:solidFill>
                      <a:custDash>
                        <a:ds d="200000" sp="200000"/>
                      </a:custDash>
                      <a:miter lim="400000"/>
                    </a:lnT>
                    <a:lnB w="12700">
                      <a:solidFill>
                        <a:srgbClr val="5D5D5D"/>
                      </a:solidFill>
                      <a:custDash>
                        <a:ds d="200000" sp="200000"/>
                      </a:custDash>
                      <a:miter lim="400000"/>
                    </a:lnB>
                    <a:solidFill>
                      <a:srgbClr val="E6E3D7"/>
                    </a:solidFill>
                  </a:tcPr>
                </a:tc>
                <a:tc>
                  <a:txBody>
                    <a:bodyPr/>
                    <a:lstStyle/>
                    <a:p>
                      <a:pPr defTabSz="914400">
                        <a:defRPr sz="2600"/>
                      </a:pPr>
                      <a:endParaRPr/>
                    </a:p>
                  </a:txBody>
                  <a:tcPr marL="50800" marR="50800" marT="50800" marB="50800" anchor="ctr" horzOverflow="overflow">
                    <a:lnL w="12700">
                      <a:solidFill>
                        <a:srgbClr val="5D5D5D"/>
                      </a:solidFill>
                      <a:custDash>
                        <a:ds d="200000" sp="200000"/>
                      </a:custDash>
                      <a:miter lim="400000"/>
                    </a:lnL>
                    <a:lnR w="12700">
                      <a:solidFill>
                        <a:srgbClr val="5D5D5D"/>
                      </a:solidFill>
                      <a:custDash>
                        <a:ds d="200000" sp="200000"/>
                      </a:custDash>
                      <a:miter lim="400000"/>
                    </a:lnR>
                    <a:lnT w="12700">
                      <a:solidFill>
                        <a:srgbClr val="5D5D5D"/>
                      </a:solidFill>
                      <a:custDash>
                        <a:ds d="200000" sp="200000"/>
                      </a:custDash>
                      <a:miter lim="400000"/>
                    </a:lnT>
                    <a:lnB w="12700">
                      <a:solidFill>
                        <a:srgbClr val="5D5D5D"/>
                      </a:solidFill>
                      <a:custDash>
                        <a:ds d="200000" sp="200000"/>
                      </a:custDash>
                      <a:miter lim="400000"/>
                    </a:lnB>
                    <a:solidFill>
                      <a:srgbClr val="E6E3D7"/>
                    </a:solidFill>
                  </a:tcPr>
                </a:tc>
                <a:tc>
                  <a:txBody>
                    <a:bodyPr/>
                    <a:lstStyle/>
                    <a:p>
                      <a:pPr defTabSz="914400">
                        <a:defRPr sz="2600"/>
                      </a:pPr>
                      <a:endParaRPr/>
                    </a:p>
                  </a:txBody>
                  <a:tcPr marL="50800" marR="50800" marT="50800" marB="50800" anchor="ctr" horzOverflow="overflow">
                    <a:lnL w="12700">
                      <a:solidFill>
                        <a:srgbClr val="5D5D5D"/>
                      </a:solidFill>
                      <a:custDash>
                        <a:ds d="200000" sp="200000"/>
                      </a:custDash>
                      <a:miter lim="400000"/>
                    </a:lnL>
                    <a:lnR w="12700">
                      <a:solidFill>
                        <a:srgbClr val="606060"/>
                      </a:solidFill>
                      <a:miter lim="400000"/>
                    </a:lnR>
                    <a:lnT w="12700">
                      <a:solidFill>
                        <a:srgbClr val="5D5D5D"/>
                      </a:solidFill>
                      <a:custDash>
                        <a:ds d="200000" sp="200000"/>
                      </a:custDash>
                      <a:miter lim="400000"/>
                    </a:lnT>
                    <a:lnB w="12700">
                      <a:solidFill>
                        <a:srgbClr val="5D5D5D"/>
                      </a:solidFill>
                      <a:custDash>
                        <a:ds d="200000" sp="200000"/>
                      </a:custDash>
                      <a:miter lim="400000"/>
                    </a:lnB>
                    <a:solidFill>
                      <a:srgbClr val="E6E3D7"/>
                    </a:solidFill>
                  </a:tcPr>
                </a:tc>
                <a:extLst>
                  <a:ext uri="{0D108BD9-81ED-4DB2-BD59-A6C34878D82A}">
                    <a16:rowId xmlns:a16="http://schemas.microsoft.com/office/drawing/2014/main" val="10002"/>
                  </a:ext>
                </a:extLst>
              </a:tr>
              <a:tr h="705815">
                <a:tc>
                  <a:txBody>
                    <a:bodyPr/>
                    <a:lstStyle/>
                    <a:p>
                      <a:pPr defTabSz="914400"/>
                      <a:r>
                        <a:rPr sz="2000"/>
                        <a:t>Counseling</a:t>
                      </a:r>
                    </a:p>
                  </a:txBody>
                  <a:tcPr marL="50800" marR="50800" marT="50800" marB="50800" anchor="ctr" horzOverflow="overflow">
                    <a:lnL w="12700">
                      <a:solidFill>
                        <a:srgbClr val="606060"/>
                      </a:solidFill>
                      <a:miter lim="400000"/>
                    </a:lnL>
                    <a:lnR w="12700">
                      <a:solidFill>
                        <a:srgbClr val="5D5D5D"/>
                      </a:solidFill>
                      <a:custDash>
                        <a:ds d="200000" sp="200000"/>
                      </a:custDash>
                      <a:miter lim="400000"/>
                    </a:lnR>
                    <a:lnT w="12700">
                      <a:solidFill>
                        <a:srgbClr val="5D5D5D"/>
                      </a:solidFill>
                      <a:custDash>
                        <a:ds d="200000" sp="200000"/>
                      </a:custDash>
                      <a:miter lim="400000"/>
                    </a:lnT>
                    <a:lnB w="12700">
                      <a:solidFill>
                        <a:srgbClr val="5D5D5D"/>
                      </a:solidFill>
                      <a:custDash>
                        <a:ds d="200000" sp="200000"/>
                      </a:custDash>
                      <a:miter lim="400000"/>
                    </a:lnB>
                    <a:solidFill>
                      <a:srgbClr val="E6E3D7"/>
                    </a:solidFill>
                  </a:tcPr>
                </a:tc>
                <a:tc>
                  <a:txBody>
                    <a:bodyPr/>
                    <a:lstStyle/>
                    <a:p>
                      <a:pPr defTabSz="914400">
                        <a:defRPr sz="2600"/>
                      </a:pPr>
                      <a:endParaRPr/>
                    </a:p>
                  </a:txBody>
                  <a:tcPr marL="50800" marR="50800" marT="50800" marB="50800" anchor="ctr" horzOverflow="overflow">
                    <a:lnL w="12700">
                      <a:solidFill>
                        <a:srgbClr val="5D5D5D"/>
                      </a:solidFill>
                      <a:custDash>
                        <a:ds d="200000" sp="200000"/>
                      </a:custDash>
                      <a:miter lim="400000"/>
                    </a:lnL>
                    <a:lnR w="12700">
                      <a:solidFill>
                        <a:srgbClr val="5D5D5D"/>
                      </a:solidFill>
                      <a:custDash>
                        <a:ds d="200000" sp="200000"/>
                      </a:custDash>
                      <a:miter lim="400000"/>
                    </a:lnR>
                    <a:lnT w="12700">
                      <a:solidFill>
                        <a:srgbClr val="5D5D5D"/>
                      </a:solidFill>
                      <a:custDash>
                        <a:ds d="200000" sp="200000"/>
                      </a:custDash>
                      <a:miter lim="400000"/>
                    </a:lnT>
                    <a:lnB w="12700">
                      <a:solidFill>
                        <a:srgbClr val="5D5D5D"/>
                      </a:solidFill>
                      <a:custDash>
                        <a:ds d="200000" sp="200000"/>
                      </a:custDash>
                      <a:miter lim="400000"/>
                    </a:lnB>
                    <a:solidFill>
                      <a:srgbClr val="E6E3D7"/>
                    </a:solidFill>
                  </a:tcPr>
                </a:tc>
                <a:tc>
                  <a:txBody>
                    <a:bodyPr/>
                    <a:lstStyle/>
                    <a:p>
                      <a:pPr defTabSz="914400">
                        <a:defRPr sz="2600"/>
                      </a:pPr>
                      <a:endParaRPr/>
                    </a:p>
                  </a:txBody>
                  <a:tcPr marL="50800" marR="50800" marT="50800" marB="50800" anchor="ctr" horzOverflow="overflow">
                    <a:lnL w="12700">
                      <a:solidFill>
                        <a:srgbClr val="5D5D5D"/>
                      </a:solidFill>
                      <a:custDash>
                        <a:ds d="200000" sp="200000"/>
                      </a:custDash>
                      <a:miter lim="400000"/>
                    </a:lnL>
                    <a:lnR w="12700">
                      <a:solidFill>
                        <a:srgbClr val="5D5D5D"/>
                      </a:solidFill>
                      <a:custDash>
                        <a:ds d="200000" sp="200000"/>
                      </a:custDash>
                      <a:miter lim="400000"/>
                    </a:lnR>
                    <a:lnT w="12700">
                      <a:solidFill>
                        <a:srgbClr val="5D5D5D"/>
                      </a:solidFill>
                      <a:custDash>
                        <a:ds d="200000" sp="200000"/>
                      </a:custDash>
                      <a:miter lim="400000"/>
                    </a:lnT>
                    <a:lnB w="12700">
                      <a:solidFill>
                        <a:srgbClr val="5D5D5D"/>
                      </a:solidFill>
                      <a:custDash>
                        <a:ds d="200000" sp="200000"/>
                      </a:custDash>
                      <a:miter lim="400000"/>
                    </a:lnB>
                    <a:solidFill>
                      <a:srgbClr val="E6E3D7"/>
                    </a:solidFill>
                  </a:tcPr>
                </a:tc>
                <a:tc>
                  <a:txBody>
                    <a:bodyPr/>
                    <a:lstStyle/>
                    <a:p>
                      <a:pPr defTabSz="914400">
                        <a:defRPr sz="2600"/>
                      </a:pPr>
                      <a:endParaRPr/>
                    </a:p>
                  </a:txBody>
                  <a:tcPr marL="50800" marR="50800" marT="50800" marB="50800" anchor="ctr" horzOverflow="overflow">
                    <a:lnL w="12700">
                      <a:solidFill>
                        <a:srgbClr val="5D5D5D"/>
                      </a:solidFill>
                      <a:custDash>
                        <a:ds d="200000" sp="200000"/>
                      </a:custDash>
                      <a:miter lim="400000"/>
                    </a:lnL>
                    <a:lnR w="12700">
                      <a:solidFill>
                        <a:srgbClr val="5D5D5D"/>
                      </a:solidFill>
                      <a:custDash>
                        <a:ds d="200000" sp="200000"/>
                      </a:custDash>
                      <a:miter lim="400000"/>
                    </a:lnR>
                    <a:lnT w="12700">
                      <a:solidFill>
                        <a:srgbClr val="5D5D5D"/>
                      </a:solidFill>
                      <a:custDash>
                        <a:ds d="200000" sp="200000"/>
                      </a:custDash>
                      <a:miter lim="400000"/>
                    </a:lnT>
                    <a:lnB w="12700">
                      <a:solidFill>
                        <a:srgbClr val="5D5D5D"/>
                      </a:solidFill>
                      <a:custDash>
                        <a:ds d="200000" sp="200000"/>
                      </a:custDash>
                      <a:miter lim="400000"/>
                    </a:lnB>
                    <a:solidFill>
                      <a:srgbClr val="E6E3D7"/>
                    </a:solidFill>
                  </a:tcPr>
                </a:tc>
                <a:tc>
                  <a:txBody>
                    <a:bodyPr/>
                    <a:lstStyle/>
                    <a:p>
                      <a:pPr defTabSz="914400">
                        <a:defRPr sz="2600"/>
                      </a:pPr>
                      <a:endParaRPr/>
                    </a:p>
                  </a:txBody>
                  <a:tcPr marL="50800" marR="50800" marT="50800" marB="50800" anchor="ctr" horzOverflow="overflow">
                    <a:lnL w="12700">
                      <a:solidFill>
                        <a:srgbClr val="5D5D5D"/>
                      </a:solidFill>
                      <a:custDash>
                        <a:ds d="200000" sp="200000"/>
                      </a:custDash>
                      <a:miter lim="400000"/>
                    </a:lnL>
                    <a:lnR w="12700">
                      <a:solidFill>
                        <a:srgbClr val="5D5D5D"/>
                      </a:solidFill>
                      <a:custDash>
                        <a:ds d="200000" sp="200000"/>
                      </a:custDash>
                      <a:miter lim="400000"/>
                    </a:lnR>
                    <a:lnT w="12700">
                      <a:solidFill>
                        <a:srgbClr val="5D5D5D"/>
                      </a:solidFill>
                      <a:custDash>
                        <a:ds d="200000" sp="200000"/>
                      </a:custDash>
                      <a:miter lim="400000"/>
                    </a:lnT>
                    <a:lnB w="12700">
                      <a:solidFill>
                        <a:srgbClr val="5D5D5D"/>
                      </a:solidFill>
                      <a:custDash>
                        <a:ds d="200000" sp="200000"/>
                      </a:custDash>
                      <a:miter lim="400000"/>
                    </a:lnB>
                    <a:solidFill>
                      <a:srgbClr val="E6E3D7"/>
                    </a:solidFill>
                  </a:tcPr>
                </a:tc>
                <a:tc>
                  <a:txBody>
                    <a:bodyPr/>
                    <a:lstStyle/>
                    <a:p>
                      <a:pPr defTabSz="914400">
                        <a:defRPr sz="2600"/>
                      </a:pPr>
                      <a:endParaRPr/>
                    </a:p>
                  </a:txBody>
                  <a:tcPr marL="50800" marR="50800" marT="50800" marB="50800" anchor="ctr" horzOverflow="overflow">
                    <a:lnL w="12700">
                      <a:solidFill>
                        <a:srgbClr val="5D5D5D"/>
                      </a:solidFill>
                      <a:custDash>
                        <a:ds d="200000" sp="200000"/>
                      </a:custDash>
                      <a:miter lim="400000"/>
                    </a:lnL>
                    <a:lnR w="12700">
                      <a:solidFill>
                        <a:srgbClr val="5D5D5D"/>
                      </a:solidFill>
                      <a:custDash>
                        <a:ds d="200000" sp="200000"/>
                      </a:custDash>
                      <a:miter lim="400000"/>
                    </a:lnR>
                    <a:lnT w="12700">
                      <a:solidFill>
                        <a:srgbClr val="5D5D5D"/>
                      </a:solidFill>
                      <a:custDash>
                        <a:ds d="200000" sp="200000"/>
                      </a:custDash>
                      <a:miter lim="400000"/>
                    </a:lnT>
                    <a:lnB w="12700">
                      <a:solidFill>
                        <a:srgbClr val="5D5D5D"/>
                      </a:solidFill>
                      <a:custDash>
                        <a:ds d="200000" sp="200000"/>
                      </a:custDash>
                      <a:miter lim="400000"/>
                    </a:lnB>
                    <a:solidFill>
                      <a:srgbClr val="E6E3D7"/>
                    </a:solidFill>
                  </a:tcPr>
                </a:tc>
                <a:tc>
                  <a:txBody>
                    <a:bodyPr/>
                    <a:lstStyle/>
                    <a:p>
                      <a:pPr defTabSz="914400">
                        <a:defRPr sz="2600"/>
                      </a:pPr>
                      <a:endParaRPr/>
                    </a:p>
                  </a:txBody>
                  <a:tcPr marL="50800" marR="50800" marT="50800" marB="50800" anchor="ctr" horzOverflow="overflow">
                    <a:lnL w="12700">
                      <a:solidFill>
                        <a:srgbClr val="5D5D5D"/>
                      </a:solidFill>
                      <a:custDash>
                        <a:ds d="200000" sp="200000"/>
                      </a:custDash>
                      <a:miter lim="400000"/>
                    </a:lnL>
                    <a:lnR w="12700">
                      <a:solidFill>
                        <a:srgbClr val="5D5D5D"/>
                      </a:solidFill>
                      <a:custDash>
                        <a:ds d="200000" sp="200000"/>
                      </a:custDash>
                      <a:miter lim="400000"/>
                    </a:lnR>
                    <a:lnT w="12700">
                      <a:solidFill>
                        <a:srgbClr val="5D5D5D"/>
                      </a:solidFill>
                      <a:custDash>
                        <a:ds d="200000" sp="200000"/>
                      </a:custDash>
                      <a:miter lim="400000"/>
                    </a:lnT>
                    <a:lnB w="12700">
                      <a:solidFill>
                        <a:srgbClr val="5D5D5D"/>
                      </a:solidFill>
                      <a:custDash>
                        <a:ds d="200000" sp="200000"/>
                      </a:custDash>
                      <a:miter lim="400000"/>
                    </a:lnB>
                    <a:solidFill>
                      <a:srgbClr val="E6E3D7"/>
                    </a:solidFill>
                  </a:tcPr>
                </a:tc>
                <a:tc>
                  <a:txBody>
                    <a:bodyPr/>
                    <a:lstStyle/>
                    <a:p>
                      <a:pPr defTabSz="914400">
                        <a:defRPr sz="2600"/>
                      </a:pPr>
                      <a:endParaRPr/>
                    </a:p>
                  </a:txBody>
                  <a:tcPr marL="50800" marR="50800" marT="50800" marB="50800" anchor="ctr" horzOverflow="overflow">
                    <a:lnL w="12700">
                      <a:solidFill>
                        <a:srgbClr val="5D5D5D"/>
                      </a:solidFill>
                      <a:custDash>
                        <a:ds d="200000" sp="200000"/>
                      </a:custDash>
                      <a:miter lim="400000"/>
                    </a:lnL>
                    <a:lnR w="12700">
                      <a:solidFill>
                        <a:srgbClr val="5D5D5D"/>
                      </a:solidFill>
                      <a:custDash>
                        <a:ds d="200000" sp="200000"/>
                      </a:custDash>
                      <a:miter lim="400000"/>
                    </a:lnR>
                    <a:lnT w="12700">
                      <a:solidFill>
                        <a:srgbClr val="5D5D5D"/>
                      </a:solidFill>
                      <a:custDash>
                        <a:ds d="200000" sp="200000"/>
                      </a:custDash>
                      <a:miter lim="400000"/>
                    </a:lnT>
                    <a:lnB w="12700">
                      <a:solidFill>
                        <a:srgbClr val="5D5D5D"/>
                      </a:solidFill>
                      <a:custDash>
                        <a:ds d="200000" sp="200000"/>
                      </a:custDash>
                      <a:miter lim="400000"/>
                    </a:lnB>
                    <a:solidFill>
                      <a:srgbClr val="E6E3D7"/>
                    </a:solidFill>
                  </a:tcPr>
                </a:tc>
                <a:tc>
                  <a:txBody>
                    <a:bodyPr/>
                    <a:lstStyle/>
                    <a:p>
                      <a:pPr defTabSz="914400">
                        <a:defRPr sz="2600"/>
                      </a:pPr>
                      <a:endParaRPr/>
                    </a:p>
                  </a:txBody>
                  <a:tcPr marL="50800" marR="50800" marT="50800" marB="50800" anchor="ctr" horzOverflow="overflow">
                    <a:lnL w="12700">
                      <a:solidFill>
                        <a:srgbClr val="5D5D5D"/>
                      </a:solidFill>
                      <a:custDash>
                        <a:ds d="200000" sp="200000"/>
                      </a:custDash>
                      <a:miter lim="400000"/>
                    </a:lnL>
                    <a:lnR w="12700">
                      <a:solidFill>
                        <a:srgbClr val="606060"/>
                      </a:solidFill>
                      <a:miter lim="400000"/>
                    </a:lnR>
                    <a:lnT w="12700">
                      <a:solidFill>
                        <a:srgbClr val="5D5D5D"/>
                      </a:solidFill>
                      <a:custDash>
                        <a:ds d="200000" sp="200000"/>
                      </a:custDash>
                      <a:miter lim="400000"/>
                    </a:lnT>
                    <a:lnB w="12700">
                      <a:solidFill>
                        <a:srgbClr val="5D5D5D"/>
                      </a:solidFill>
                      <a:custDash>
                        <a:ds d="200000" sp="200000"/>
                      </a:custDash>
                      <a:miter lim="400000"/>
                    </a:lnB>
                    <a:solidFill>
                      <a:srgbClr val="E6E3D7"/>
                    </a:solidFill>
                  </a:tcPr>
                </a:tc>
                <a:extLst>
                  <a:ext uri="{0D108BD9-81ED-4DB2-BD59-A6C34878D82A}">
                    <a16:rowId xmlns:a16="http://schemas.microsoft.com/office/drawing/2014/main" val="10003"/>
                  </a:ext>
                </a:extLst>
              </a:tr>
              <a:tr h="900112">
                <a:tc>
                  <a:txBody>
                    <a:bodyPr/>
                    <a:lstStyle/>
                    <a:p>
                      <a:pPr defTabSz="914400"/>
                      <a:r>
                        <a:rPr sz="2000"/>
                        <a:t>Education Training </a:t>
                      </a:r>
                    </a:p>
                  </a:txBody>
                  <a:tcPr marL="50800" marR="50800" marT="50800" marB="50800" anchor="ctr" horzOverflow="overflow">
                    <a:lnL w="12700">
                      <a:solidFill>
                        <a:srgbClr val="606060"/>
                      </a:solidFill>
                      <a:miter lim="400000"/>
                    </a:lnL>
                    <a:lnR w="12700">
                      <a:solidFill>
                        <a:srgbClr val="5D5D5D"/>
                      </a:solidFill>
                      <a:custDash>
                        <a:ds d="200000" sp="200000"/>
                      </a:custDash>
                      <a:miter lim="400000"/>
                    </a:lnR>
                    <a:lnT w="12700">
                      <a:solidFill>
                        <a:srgbClr val="5D5D5D"/>
                      </a:solidFill>
                      <a:custDash>
                        <a:ds d="200000" sp="200000"/>
                      </a:custDash>
                      <a:miter lim="400000"/>
                    </a:lnT>
                    <a:lnB w="12700">
                      <a:solidFill>
                        <a:srgbClr val="5D5D5D"/>
                      </a:solidFill>
                      <a:custDash>
                        <a:ds d="200000" sp="200000"/>
                      </a:custDash>
                      <a:miter lim="400000"/>
                    </a:lnB>
                    <a:solidFill>
                      <a:srgbClr val="E6E3D7"/>
                    </a:solidFill>
                  </a:tcPr>
                </a:tc>
                <a:tc>
                  <a:txBody>
                    <a:bodyPr/>
                    <a:lstStyle/>
                    <a:p>
                      <a:pPr defTabSz="914400">
                        <a:defRPr sz="2600"/>
                      </a:pPr>
                      <a:endParaRPr/>
                    </a:p>
                  </a:txBody>
                  <a:tcPr marL="50800" marR="50800" marT="50800" marB="50800" anchor="ctr" horzOverflow="overflow">
                    <a:lnL w="12700">
                      <a:solidFill>
                        <a:srgbClr val="5D5D5D"/>
                      </a:solidFill>
                      <a:custDash>
                        <a:ds d="200000" sp="200000"/>
                      </a:custDash>
                      <a:miter lim="400000"/>
                    </a:lnL>
                    <a:lnR w="12700">
                      <a:solidFill>
                        <a:srgbClr val="5D5D5D"/>
                      </a:solidFill>
                      <a:custDash>
                        <a:ds d="200000" sp="200000"/>
                      </a:custDash>
                      <a:miter lim="400000"/>
                    </a:lnR>
                    <a:lnT w="12700">
                      <a:solidFill>
                        <a:srgbClr val="5D5D5D"/>
                      </a:solidFill>
                      <a:custDash>
                        <a:ds d="200000" sp="200000"/>
                      </a:custDash>
                      <a:miter lim="400000"/>
                    </a:lnT>
                    <a:lnB w="12700">
                      <a:solidFill>
                        <a:srgbClr val="5D5D5D"/>
                      </a:solidFill>
                      <a:custDash>
                        <a:ds d="200000" sp="200000"/>
                      </a:custDash>
                      <a:miter lim="400000"/>
                    </a:lnB>
                    <a:solidFill>
                      <a:srgbClr val="E6E3D7"/>
                    </a:solidFill>
                  </a:tcPr>
                </a:tc>
                <a:tc>
                  <a:txBody>
                    <a:bodyPr/>
                    <a:lstStyle/>
                    <a:p>
                      <a:pPr defTabSz="914400">
                        <a:defRPr sz="2600"/>
                      </a:pPr>
                      <a:endParaRPr/>
                    </a:p>
                  </a:txBody>
                  <a:tcPr marL="50800" marR="50800" marT="50800" marB="50800" anchor="ctr" horzOverflow="overflow">
                    <a:lnL w="12700">
                      <a:solidFill>
                        <a:srgbClr val="5D5D5D"/>
                      </a:solidFill>
                      <a:custDash>
                        <a:ds d="200000" sp="200000"/>
                      </a:custDash>
                      <a:miter lim="400000"/>
                    </a:lnL>
                    <a:lnR w="12700">
                      <a:solidFill>
                        <a:srgbClr val="5D5D5D"/>
                      </a:solidFill>
                      <a:custDash>
                        <a:ds d="200000" sp="200000"/>
                      </a:custDash>
                      <a:miter lim="400000"/>
                    </a:lnR>
                    <a:lnT w="12700">
                      <a:solidFill>
                        <a:srgbClr val="5D5D5D"/>
                      </a:solidFill>
                      <a:custDash>
                        <a:ds d="200000" sp="200000"/>
                      </a:custDash>
                      <a:miter lim="400000"/>
                    </a:lnT>
                    <a:lnB w="12700">
                      <a:solidFill>
                        <a:srgbClr val="5D5D5D"/>
                      </a:solidFill>
                      <a:custDash>
                        <a:ds d="200000" sp="200000"/>
                      </a:custDash>
                      <a:miter lim="400000"/>
                    </a:lnB>
                    <a:solidFill>
                      <a:srgbClr val="E6E3D7"/>
                    </a:solidFill>
                  </a:tcPr>
                </a:tc>
                <a:tc>
                  <a:txBody>
                    <a:bodyPr/>
                    <a:lstStyle/>
                    <a:p>
                      <a:pPr defTabSz="914400">
                        <a:defRPr sz="2600"/>
                      </a:pPr>
                      <a:endParaRPr/>
                    </a:p>
                  </a:txBody>
                  <a:tcPr marL="50800" marR="50800" marT="50800" marB="50800" anchor="ctr" horzOverflow="overflow">
                    <a:lnL w="12700">
                      <a:solidFill>
                        <a:srgbClr val="5D5D5D"/>
                      </a:solidFill>
                      <a:custDash>
                        <a:ds d="200000" sp="200000"/>
                      </a:custDash>
                      <a:miter lim="400000"/>
                    </a:lnL>
                    <a:lnR w="12700">
                      <a:solidFill>
                        <a:srgbClr val="5D5D5D"/>
                      </a:solidFill>
                      <a:custDash>
                        <a:ds d="200000" sp="200000"/>
                      </a:custDash>
                      <a:miter lim="400000"/>
                    </a:lnR>
                    <a:lnT w="12700">
                      <a:solidFill>
                        <a:srgbClr val="5D5D5D"/>
                      </a:solidFill>
                      <a:custDash>
                        <a:ds d="200000" sp="200000"/>
                      </a:custDash>
                      <a:miter lim="400000"/>
                    </a:lnT>
                    <a:lnB w="12700">
                      <a:solidFill>
                        <a:srgbClr val="5D5D5D"/>
                      </a:solidFill>
                      <a:custDash>
                        <a:ds d="200000" sp="200000"/>
                      </a:custDash>
                      <a:miter lim="400000"/>
                    </a:lnB>
                    <a:solidFill>
                      <a:srgbClr val="E6E3D7"/>
                    </a:solidFill>
                  </a:tcPr>
                </a:tc>
                <a:tc>
                  <a:txBody>
                    <a:bodyPr/>
                    <a:lstStyle/>
                    <a:p>
                      <a:pPr defTabSz="914400">
                        <a:defRPr sz="2600"/>
                      </a:pPr>
                      <a:endParaRPr/>
                    </a:p>
                  </a:txBody>
                  <a:tcPr marL="50800" marR="50800" marT="50800" marB="50800" anchor="ctr" horzOverflow="overflow">
                    <a:lnL w="12700">
                      <a:solidFill>
                        <a:srgbClr val="5D5D5D"/>
                      </a:solidFill>
                      <a:custDash>
                        <a:ds d="200000" sp="200000"/>
                      </a:custDash>
                      <a:miter lim="400000"/>
                    </a:lnL>
                    <a:lnR w="12700">
                      <a:solidFill>
                        <a:srgbClr val="5D5D5D"/>
                      </a:solidFill>
                      <a:custDash>
                        <a:ds d="200000" sp="200000"/>
                      </a:custDash>
                      <a:miter lim="400000"/>
                    </a:lnR>
                    <a:lnT w="12700">
                      <a:solidFill>
                        <a:srgbClr val="5D5D5D"/>
                      </a:solidFill>
                      <a:custDash>
                        <a:ds d="200000" sp="200000"/>
                      </a:custDash>
                      <a:miter lim="400000"/>
                    </a:lnT>
                    <a:lnB w="12700">
                      <a:solidFill>
                        <a:srgbClr val="5D5D5D"/>
                      </a:solidFill>
                      <a:custDash>
                        <a:ds d="200000" sp="200000"/>
                      </a:custDash>
                      <a:miter lim="400000"/>
                    </a:lnB>
                    <a:solidFill>
                      <a:srgbClr val="E6E3D7"/>
                    </a:solidFill>
                  </a:tcPr>
                </a:tc>
                <a:tc>
                  <a:txBody>
                    <a:bodyPr/>
                    <a:lstStyle/>
                    <a:p>
                      <a:pPr defTabSz="914400">
                        <a:defRPr sz="2600"/>
                      </a:pPr>
                      <a:endParaRPr/>
                    </a:p>
                  </a:txBody>
                  <a:tcPr marL="50800" marR="50800" marT="50800" marB="50800" anchor="ctr" horzOverflow="overflow">
                    <a:lnL w="12700">
                      <a:solidFill>
                        <a:srgbClr val="5D5D5D"/>
                      </a:solidFill>
                      <a:custDash>
                        <a:ds d="200000" sp="200000"/>
                      </a:custDash>
                      <a:miter lim="400000"/>
                    </a:lnL>
                    <a:lnR w="12700">
                      <a:solidFill>
                        <a:srgbClr val="5D5D5D"/>
                      </a:solidFill>
                      <a:custDash>
                        <a:ds d="200000" sp="200000"/>
                      </a:custDash>
                      <a:miter lim="400000"/>
                    </a:lnR>
                    <a:lnT w="12700">
                      <a:solidFill>
                        <a:srgbClr val="5D5D5D"/>
                      </a:solidFill>
                      <a:custDash>
                        <a:ds d="200000" sp="200000"/>
                      </a:custDash>
                      <a:miter lim="400000"/>
                    </a:lnT>
                    <a:lnB w="12700">
                      <a:solidFill>
                        <a:srgbClr val="5D5D5D"/>
                      </a:solidFill>
                      <a:custDash>
                        <a:ds d="200000" sp="200000"/>
                      </a:custDash>
                      <a:miter lim="400000"/>
                    </a:lnB>
                    <a:solidFill>
                      <a:srgbClr val="E6E3D7"/>
                    </a:solidFill>
                  </a:tcPr>
                </a:tc>
                <a:tc>
                  <a:txBody>
                    <a:bodyPr/>
                    <a:lstStyle/>
                    <a:p>
                      <a:pPr defTabSz="914400">
                        <a:defRPr sz="2600"/>
                      </a:pPr>
                      <a:endParaRPr/>
                    </a:p>
                  </a:txBody>
                  <a:tcPr marL="50800" marR="50800" marT="50800" marB="50800" anchor="ctr" horzOverflow="overflow">
                    <a:lnL w="12700">
                      <a:solidFill>
                        <a:srgbClr val="5D5D5D"/>
                      </a:solidFill>
                      <a:custDash>
                        <a:ds d="200000" sp="200000"/>
                      </a:custDash>
                      <a:miter lim="400000"/>
                    </a:lnL>
                    <a:lnR w="12700">
                      <a:solidFill>
                        <a:srgbClr val="5D5D5D"/>
                      </a:solidFill>
                      <a:custDash>
                        <a:ds d="200000" sp="200000"/>
                      </a:custDash>
                      <a:miter lim="400000"/>
                    </a:lnR>
                    <a:lnT w="12700">
                      <a:solidFill>
                        <a:srgbClr val="5D5D5D"/>
                      </a:solidFill>
                      <a:custDash>
                        <a:ds d="200000" sp="200000"/>
                      </a:custDash>
                      <a:miter lim="400000"/>
                    </a:lnT>
                    <a:lnB w="12700">
                      <a:solidFill>
                        <a:srgbClr val="5D5D5D"/>
                      </a:solidFill>
                      <a:custDash>
                        <a:ds d="200000" sp="200000"/>
                      </a:custDash>
                      <a:miter lim="400000"/>
                    </a:lnB>
                    <a:solidFill>
                      <a:srgbClr val="E6E3D7"/>
                    </a:solidFill>
                  </a:tcPr>
                </a:tc>
                <a:tc>
                  <a:txBody>
                    <a:bodyPr/>
                    <a:lstStyle/>
                    <a:p>
                      <a:pPr defTabSz="914400">
                        <a:defRPr sz="2600"/>
                      </a:pPr>
                      <a:endParaRPr/>
                    </a:p>
                  </a:txBody>
                  <a:tcPr marL="50800" marR="50800" marT="50800" marB="50800" anchor="ctr" horzOverflow="overflow">
                    <a:lnL w="12700">
                      <a:solidFill>
                        <a:srgbClr val="5D5D5D"/>
                      </a:solidFill>
                      <a:custDash>
                        <a:ds d="200000" sp="200000"/>
                      </a:custDash>
                      <a:miter lim="400000"/>
                    </a:lnL>
                    <a:lnR w="12700">
                      <a:solidFill>
                        <a:srgbClr val="5D5D5D"/>
                      </a:solidFill>
                      <a:custDash>
                        <a:ds d="200000" sp="200000"/>
                      </a:custDash>
                      <a:miter lim="400000"/>
                    </a:lnR>
                    <a:lnT w="12700">
                      <a:solidFill>
                        <a:srgbClr val="5D5D5D"/>
                      </a:solidFill>
                      <a:custDash>
                        <a:ds d="200000" sp="200000"/>
                      </a:custDash>
                      <a:miter lim="400000"/>
                    </a:lnT>
                    <a:lnB w="12700">
                      <a:solidFill>
                        <a:srgbClr val="5D5D5D"/>
                      </a:solidFill>
                      <a:custDash>
                        <a:ds d="200000" sp="200000"/>
                      </a:custDash>
                      <a:miter lim="400000"/>
                    </a:lnB>
                    <a:solidFill>
                      <a:srgbClr val="E6E3D7"/>
                    </a:solidFill>
                  </a:tcPr>
                </a:tc>
                <a:tc>
                  <a:txBody>
                    <a:bodyPr/>
                    <a:lstStyle/>
                    <a:p>
                      <a:pPr defTabSz="914400">
                        <a:defRPr sz="2600"/>
                      </a:pPr>
                      <a:endParaRPr/>
                    </a:p>
                  </a:txBody>
                  <a:tcPr marL="50800" marR="50800" marT="50800" marB="50800" anchor="ctr" horzOverflow="overflow">
                    <a:lnL w="12700">
                      <a:solidFill>
                        <a:srgbClr val="5D5D5D"/>
                      </a:solidFill>
                      <a:custDash>
                        <a:ds d="200000" sp="200000"/>
                      </a:custDash>
                      <a:miter lim="400000"/>
                    </a:lnL>
                    <a:lnR w="12700">
                      <a:solidFill>
                        <a:srgbClr val="606060"/>
                      </a:solidFill>
                      <a:miter lim="400000"/>
                    </a:lnR>
                    <a:lnT w="12700">
                      <a:solidFill>
                        <a:srgbClr val="5D5D5D"/>
                      </a:solidFill>
                      <a:custDash>
                        <a:ds d="200000" sp="200000"/>
                      </a:custDash>
                      <a:miter lim="400000"/>
                    </a:lnT>
                    <a:lnB w="12700">
                      <a:solidFill>
                        <a:srgbClr val="5D5D5D"/>
                      </a:solidFill>
                      <a:custDash>
                        <a:ds d="200000" sp="200000"/>
                      </a:custDash>
                      <a:miter lim="400000"/>
                    </a:lnB>
                    <a:solidFill>
                      <a:srgbClr val="E6E3D7"/>
                    </a:solidFill>
                  </a:tcPr>
                </a:tc>
                <a:extLst>
                  <a:ext uri="{0D108BD9-81ED-4DB2-BD59-A6C34878D82A}">
                    <a16:rowId xmlns:a16="http://schemas.microsoft.com/office/drawing/2014/main" val="10004"/>
                  </a:ext>
                </a:extLst>
              </a:tr>
              <a:tr h="715941">
                <a:tc>
                  <a:txBody>
                    <a:bodyPr/>
                    <a:lstStyle/>
                    <a:p>
                      <a:pPr defTabSz="914400"/>
                      <a:r>
                        <a:rPr sz="2000"/>
                        <a:t>Organize Accelerate </a:t>
                      </a:r>
                    </a:p>
                  </a:txBody>
                  <a:tcPr marL="50800" marR="50800" marT="50800" marB="50800" anchor="ctr" horzOverflow="overflow">
                    <a:lnL w="12700">
                      <a:solidFill>
                        <a:srgbClr val="606060"/>
                      </a:solidFill>
                      <a:miter lim="400000"/>
                    </a:lnL>
                    <a:lnR w="12700">
                      <a:solidFill>
                        <a:srgbClr val="5D5D5D"/>
                      </a:solidFill>
                      <a:custDash>
                        <a:ds d="200000" sp="200000"/>
                      </a:custDash>
                      <a:miter lim="400000"/>
                    </a:lnR>
                    <a:lnT w="12700">
                      <a:solidFill>
                        <a:srgbClr val="5D5D5D"/>
                      </a:solidFill>
                      <a:custDash>
                        <a:ds d="200000" sp="200000"/>
                      </a:custDash>
                      <a:miter lim="400000"/>
                    </a:lnT>
                    <a:lnB w="12700">
                      <a:solidFill>
                        <a:srgbClr val="5D5D5D"/>
                      </a:solidFill>
                      <a:custDash>
                        <a:ds d="200000" sp="200000"/>
                      </a:custDash>
                      <a:miter lim="400000"/>
                    </a:lnB>
                    <a:solidFill>
                      <a:srgbClr val="E6E3D7"/>
                    </a:solidFill>
                  </a:tcPr>
                </a:tc>
                <a:tc>
                  <a:txBody>
                    <a:bodyPr/>
                    <a:lstStyle/>
                    <a:p>
                      <a:pPr defTabSz="914400">
                        <a:defRPr sz="2600"/>
                      </a:pPr>
                      <a:endParaRPr/>
                    </a:p>
                  </a:txBody>
                  <a:tcPr marL="50800" marR="50800" marT="50800" marB="50800" anchor="ctr" horzOverflow="overflow">
                    <a:lnL w="12700">
                      <a:solidFill>
                        <a:srgbClr val="5D5D5D"/>
                      </a:solidFill>
                      <a:custDash>
                        <a:ds d="200000" sp="200000"/>
                      </a:custDash>
                      <a:miter lim="400000"/>
                    </a:lnL>
                    <a:lnR w="12700">
                      <a:solidFill>
                        <a:srgbClr val="5D5D5D"/>
                      </a:solidFill>
                      <a:custDash>
                        <a:ds d="200000" sp="200000"/>
                      </a:custDash>
                      <a:miter lim="400000"/>
                    </a:lnR>
                    <a:lnT w="12700">
                      <a:solidFill>
                        <a:srgbClr val="5D5D5D"/>
                      </a:solidFill>
                      <a:custDash>
                        <a:ds d="200000" sp="200000"/>
                      </a:custDash>
                      <a:miter lim="400000"/>
                    </a:lnT>
                    <a:lnB w="12700">
                      <a:solidFill>
                        <a:srgbClr val="5D5D5D"/>
                      </a:solidFill>
                      <a:custDash>
                        <a:ds d="200000" sp="200000"/>
                      </a:custDash>
                      <a:miter lim="400000"/>
                    </a:lnB>
                    <a:solidFill>
                      <a:srgbClr val="E6E3D7"/>
                    </a:solidFill>
                  </a:tcPr>
                </a:tc>
                <a:tc>
                  <a:txBody>
                    <a:bodyPr/>
                    <a:lstStyle/>
                    <a:p>
                      <a:pPr defTabSz="914400">
                        <a:defRPr sz="2600"/>
                      </a:pPr>
                      <a:endParaRPr/>
                    </a:p>
                  </a:txBody>
                  <a:tcPr marL="50800" marR="50800" marT="50800" marB="50800" anchor="ctr" horzOverflow="overflow">
                    <a:lnL w="12700">
                      <a:solidFill>
                        <a:srgbClr val="5D5D5D"/>
                      </a:solidFill>
                      <a:custDash>
                        <a:ds d="200000" sp="200000"/>
                      </a:custDash>
                      <a:miter lim="400000"/>
                    </a:lnL>
                    <a:lnR w="12700">
                      <a:solidFill>
                        <a:srgbClr val="5D5D5D"/>
                      </a:solidFill>
                      <a:custDash>
                        <a:ds d="200000" sp="200000"/>
                      </a:custDash>
                      <a:miter lim="400000"/>
                    </a:lnR>
                    <a:lnT w="12700">
                      <a:solidFill>
                        <a:srgbClr val="5D5D5D"/>
                      </a:solidFill>
                      <a:custDash>
                        <a:ds d="200000" sp="200000"/>
                      </a:custDash>
                      <a:miter lim="400000"/>
                    </a:lnT>
                    <a:lnB w="12700">
                      <a:solidFill>
                        <a:srgbClr val="5D5D5D"/>
                      </a:solidFill>
                      <a:custDash>
                        <a:ds d="200000" sp="200000"/>
                      </a:custDash>
                      <a:miter lim="400000"/>
                    </a:lnB>
                    <a:solidFill>
                      <a:srgbClr val="E6E3D7"/>
                    </a:solidFill>
                  </a:tcPr>
                </a:tc>
                <a:tc>
                  <a:txBody>
                    <a:bodyPr/>
                    <a:lstStyle/>
                    <a:p>
                      <a:pPr defTabSz="914400">
                        <a:defRPr sz="2600"/>
                      </a:pPr>
                      <a:endParaRPr/>
                    </a:p>
                  </a:txBody>
                  <a:tcPr marL="50800" marR="50800" marT="50800" marB="50800" anchor="ctr" horzOverflow="overflow">
                    <a:lnL w="12700">
                      <a:solidFill>
                        <a:srgbClr val="5D5D5D"/>
                      </a:solidFill>
                      <a:custDash>
                        <a:ds d="200000" sp="200000"/>
                      </a:custDash>
                      <a:miter lim="400000"/>
                    </a:lnL>
                    <a:lnR w="12700">
                      <a:solidFill>
                        <a:srgbClr val="5D5D5D"/>
                      </a:solidFill>
                      <a:custDash>
                        <a:ds d="200000" sp="200000"/>
                      </a:custDash>
                      <a:miter lim="400000"/>
                    </a:lnR>
                    <a:lnT w="12700">
                      <a:solidFill>
                        <a:srgbClr val="5D5D5D"/>
                      </a:solidFill>
                      <a:custDash>
                        <a:ds d="200000" sp="200000"/>
                      </a:custDash>
                      <a:miter lim="400000"/>
                    </a:lnT>
                    <a:lnB w="12700">
                      <a:solidFill>
                        <a:srgbClr val="5D5D5D"/>
                      </a:solidFill>
                      <a:custDash>
                        <a:ds d="200000" sp="200000"/>
                      </a:custDash>
                      <a:miter lim="400000"/>
                    </a:lnB>
                    <a:solidFill>
                      <a:srgbClr val="E6E3D7"/>
                    </a:solidFill>
                  </a:tcPr>
                </a:tc>
                <a:tc>
                  <a:txBody>
                    <a:bodyPr/>
                    <a:lstStyle/>
                    <a:p>
                      <a:pPr defTabSz="914400">
                        <a:defRPr sz="2600"/>
                      </a:pPr>
                      <a:endParaRPr/>
                    </a:p>
                  </a:txBody>
                  <a:tcPr marL="50800" marR="50800" marT="50800" marB="50800" anchor="ctr" horzOverflow="overflow">
                    <a:lnL w="12700">
                      <a:solidFill>
                        <a:srgbClr val="5D5D5D"/>
                      </a:solidFill>
                      <a:custDash>
                        <a:ds d="200000" sp="200000"/>
                      </a:custDash>
                      <a:miter lim="400000"/>
                    </a:lnL>
                    <a:lnR w="12700">
                      <a:solidFill>
                        <a:srgbClr val="5D5D5D"/>
                      </a:solidFill>
                      <a:custDash>
                        <a:ds d="200000" sp="200000"/>
                      </a:custDash>
                      <a:miter lim="400000"/>
                    </a:lnR>
                    <a:lnT w="12700">
                      <a:solidFill>
                        <a:srgbClr val="5D5D5D"/>
                      </a:solidFill>
                      <a:custDash>
                        <a:ds d="200000" sp="200000"/>
                      </a:custDash>
                      <a:miter lim="400000"/>
                    </a:lnT>
                    <a:lnB w="12700">
                      <a:solidFill>
                        <a:srgbClr val="5D5D5D"/>
                      </a:solidFill>
                      <a:custDash>
                        <a:ds d="200000" sp="200000"/>
                      </a:custDash>
                      <a:miter lim="400000"/>
                    </a:lnB>
                    <a:solidFill>
                      <a:srgbClr val="E6E3D7"/>
                    </a:solidFill>
                  </a:tcPr>
                </a:tc>
                <a:tc>
                  <a:txBody>
                    <a:bodyPr/>
                    <a:lstStyle/>
                    <a:p>
                      <a:pPr defTabSz="914400">
                        <a:defRPr sz="2600"/>
                      </a:pPr>
                      <a:endParaRPr/>
                    </a:p>
                  </a:txBody>
                  <a:tcPr marL="50800" marR="50800" marT="50800" marB="50800" anchor="ctr" horzOverflow="overflow">
                    <a:lnL w="12700">
                      <a:solidFill>
                        <a:srgbClr val="5D5D5D"/>
                      </a:solidFill>
                      <a:custDash>
                        <a:ds d="200000" sp="200000"/>
                      </a:custDash>
                      <a:miter lim="400000"/>
                    </a:lnL>
                    <a:lnR w="12700">
                      <a:solidFill>
                        <a:srgbClr val="5D5D5D"/>
                      </a:solidFill>
                      <a:custDash>
                        <a:ds d="200000" sp="200000"/>
                      </a:custDash>
                      <a:miter lim="400000"/>
                    </a:lnR>
                    <a:lnT w="12700">
                      <a:solidFill>
                        <a:srgbClr val="5D5D5D"/>
                      </a:solidFill>
                      <a:custDash>
                        <a:ds d="200000" sp="200000"/>
                      </a:custDash>
                      <a:miter lim="400000"/>
                    </a:lnT>
                    <a:lnB w="12700">
                      <a:solidFill>
                        <a:srgbClr val="5D5D5D"/>
                      </a:solidFill>
                      <a:custDash>
                        <a:ds d="200000" sp="200000"/>
                      </a:custDash>
                      <a:miter lim="400000"/>
                    </a:lnB>
                    <a:solidFill>
                      <a:srgbClr val="E6E3D7"/>
                    </a:solidFill>
                  </a:tcPr>
                </a:tc>
                <a:tc>
                  <a:txBody>
                    <a:bodyPr/>
                    <a:lstStyle/>
                    <a:p>
                      <a:pPr defTabSz="914400">
                        <a:defRPr sz="2600"/>
                      </a:pPr>
                      <a:endParaRPr/>
                    </a:p>
                  </a:txBody>
                  <a:tcPr marL="50800" marR="50800" marT="50800" marB="50800" anchor="ctr" horzOverflow="overflow">
                    <a:lnL w="12700">
                      <a:solidFill>
                        <a:srgbClr val="5D5D5D"/>
                      </a:solidFill>
                      <a:custDash>
                        <a:ds d="200000" sp="200000"/>
                      </a:custDash>
                      <a:miter lim="400000"/>
                    </a:lnL>
                    <a:lnR w="12700">
                      <a:solidFill>
                        <a:srgbClr val="5D5D5D"/>
                      </a:solidFill>
                      <a:custDash>
                        <a:ds d="200000" sp="200000"/>
                      </a:custDash>
                      <a:miter lim="400000"/>
                    </a:lnR>
                    <a:lnT w="12700">
                      <a:solidFill>
                        <a:srgbClr val="5D5D5D"/>
                      </a:solidFill>
                      <a:custDash>
                        <a:ds d="200000" sp="200000"/>
                      </a:custDash>
                      <a:miter lim="400000"/>
                    </a:lnT>
                    <a:lnB w="12700">
                      <a:solidFill>
                        <a:srgbClr val="5D5D5D"/>
                      </a:solidFill>
                      <a:custDash>
                        <a:ds d="200000" sp="200000"/>
                      </a:custDash>
                      <a:miter lim="400000"/>
                    </a:lnB>
                    <a:solidFill>
                      <a:srgbClr val="E6E3D7"/>
                    </a:solidFill>
                  </a:tcPr>
                </a:tc>
                <a:tc>
                  <a:txBody>
                    <a:bodyPr/>
                    <a:lstStyle/>
                    <a:p>
                      <a:pPr defTabSz="914400">
                        <a:defRPr sz="2600"/>
                      </a:pPr>
                      <a:endParaRPr/>
                    </a:p>
                  </a:txBody>
                  <a:tcPr marL="50800" marR="50800" marT="50800" marB="50800" anchor="ctr" horzOverflow="overflow">
                    <a:lnL w="12700">
                      <a:solidFill>
                        <a:srgbClr val="5D5D5D"/>
                      </a:solidFill>
                      <a:custDash>
                        <a:ds d="200000" sp="200000"/>
                      </a:custDash>
                      <a:miter lim="400000"/>
                    </a:lnL>
                    <a:lnR w="12700">
                      <a:solidFill>
                        <a:srgbClr val="5D5D5D"/>
                      </a:solidFill>
                      <a:custDash>
                        <a:ds d="200000" sp="200000"/>
                      </a:custDash>
                      <a:miter lim="400000"/>
                    </a:lnR>
                    <a:lnT w="12700">
                      <a:solidFill>
                        <a:srgbClr val="5D5D5D"/>
                      </a:solidFill>
                      <a:custDash>
                        <a:ds d="200000" sp="200000"/>
                      </a:custDash>
                      <a:miter lim="400000"/>
                    </a:lnT>
                    <a:lnB w="12700">
                      <a:solidFill>
                        <a:srgbClr val="5D5D5D"/>
                      </a:solidFill>
                      <a:custDash>
                        <a:ds d="200000" sp="200000"/>
                      </a:custDash>
                      <a:miter lim="400000"/>
                    </a:lnB>
                    <a:solidFill>
                      <a:srgbClr val="E6E3D7"/>
                    </a:solidFill>
                  </a:tcPr>
                </a:tc>
                <a:tc>
                  <a:txBody>
                    <a:bodyPr/>
                    <a:lstStyle/>
                    <a:p>
                      <a:pPr defTabSz="914400">
                        <a:defRPr sz="2600"/>
                      </a:pPr>
                      <a:endParaRPr/>
                    </a:p>
                  </a:txBody>
                  <a:tcPr marL="50800" marR="50800" marT="50800" marB="50800" anchor="ctr" horzOverflow="overflow">
                    <a:lnL w="12700">
                      <a:solidFill>
                        <a:srgbClr val="5D5D5D"/>
                      </a:solidFill>
                      <a:custDash>
                        <a:ds d="200000" sp="200000"/>
                      </a:custDash>
                      <a:miter lim="400000"/>
                    </a:lnL>
                    <a:lnR w="12700">
                      <a:solidFill>
                        <a:srgbClr val="606060"/>
                      </a:solidFill>
                      <a:miter lim="400000"/>
                    </a:lnR>
                    <a:lnT w="12700">
                      <a:solidFill>
                        <a:srgbClr val="5D5D5D"/>
                      </a:solidFill>
                      <a:custDash>
                        <a:ds d="200000" sp="200000"/>
                      </a:custDash>
                      <a:miter lim="400000"/>
                    </a:lnT>
                    <a:lnB w="12700">
                      <a:solidFill>
                        <a:srgbClr val="5D5D5D"/>
                      </a:solidFill>
                      <a:custDash>
                        <a:ds d="200000" sp="200000"/>
                      </a:custDash>
                      <a:miter lim="400000"/>
                    </a:lnB>
                    <a:solidFill>
                      <a:srgbClr val="E6E3D7"/>
                    </a:solidFill>
                  </a:tcPr>
                </a:tc>
                <a:extLst>
                  <a:ext uri="{0D108BD9-81ED-4DB2-BD59-A6C34878D82A}">
                    <a16:rowId xmlns:a16="http://schemas.microsoft.com/office/drawing/2014/main" val="10005"/>
                  </a:ext>
                </a:extLst>
              </a:tr>
              <a:tr h="1167318">
                <a:tc>
                  <a:txBody>
                    <a:bodyPr/>
                    <a:lstStyle/>
                    <a:p>
                      <a:pPr defTabSz="914400"/>
                      <a:r>
                        <a:rPr sz="2000"/>
                        <a:t>Diploma PS/Credential </a:t>
                      </a:r>
                    </a:p>
                  </a:txBody>
                  <a:tcPr marL="50800" marR="50800" marT="50800" marB="50800" anchor="ctr" horzOverflow="overflow">
                    <a:lnL w="12700">
                      <a:solidFill>
                        <a:srgbClr val="606060"/>
                      </a:solidFill>
                      <a:miter lim="400000"/>
                    </a:lnL>
                    <a:lnR w="12700">
                      <a:solidFill>
                        <a:srgbClr val="5D5D5D"/>
                      </a:solidFill>
                      <a:custDash>
                        <a:ds d="200000" sp="200000"/>
                      </a:custDash>
                      <a:miter lim="400000"/>
                    </a:lnR>
                    <a:lnT w="12700">
                      <a:solidFill>
                        <a:srgbClr val="5D5D5D"/>
                      </a:solidFill>
                      <a:custDash>
                        <a:ds d="200000" sp="200000"/>
                      </a:custDash>
                      <a:miter lim="400000"/>
                    </a:lnT>
                    <a:lnB w="12700">
                      <a:solidFill>
                        <a:srgbClr val="5D5D5D"/>
                      </a:solidFill>
                      <a:custDash>
                        <a:ds d="200000" sp="200000"/>
                      </a:custDash>
                      <a:miter lim="400000"/>
                    </a:lnB>
                    <a:solidFill>
                      <a:srgbClr val="E6E3D7"/>
                    </a:solidFill>
                  </a:tcPr>
                </a:tc>
                <a:tc>
                  <a:txBody>
                    <a:bodyPr/>
                    <a:lstStyle/>
                    <a:p>
                      <a:pPr defTabSz="914400">
                        <a:defRPr sz="2600"/>
                      </a:pPr>
                      <a:endParaRPr/>
                    </a:p>
                  </a:txBody>
                  <a:tcPr marL="50800" marR="50800" marT="50800" marB="50800" anchor="ctr" horzOverflow="overflow">
                    <a:lnL w="12700">
                      <a:solidFill>
                        <a:srgbClr val="5D5D5D"/>
                      </a:solidFill>
                      <a:custDash>
                        <a:ds d="200000" sp="200000"/>
                      </a:custDash>
                      <a:miter lim="400000"/>
                    </a:lnL>
                    <a:lnR w="12700">
                      <a:solidFill>
                        <a:srgbClr val="5D5D5D"/>
                      </a:solidFill>
                      <a:custDash>
                        <a:ds d="200000" sp="200000"/>
                      </a:custDash>
                      <a:miter lim="400000"/>
                    </a:lnR>
                    <a:lnT w="12700">
                      <a:solidFill>
                        <a:srgbClr val="5D5D5D"/>
                      </a:solidFill>
                      <a:custDash>
                        <a:ds d="200000" sp="200000"/>
                      </a:custDash>
                      <a:miter lim="400000"/>
                    </a:lnT>
                    <a:lnB w="12700">
                      <a:solidFill>
                        <a:srgbClr val="5D5D5D"/>
                      </a:solidFill>
                      <a:custDash>
                        <a:ds d="200000" sp="200000"/>
                      </a:custDash>
                      <a:miter lim="400000"/>
                    </a:lnB>
                    <a:solidFill>
                      <a:srgbClr val="E6E3D7"/>
                    </a:solidFill>
                  </a:tcPr>
                </a:tc>
                <a:tc>
                  <a:txBody>
                    <a:bodyPr/>
                    <a:lstStyle/>
                    <a:p>
                      <a:pPr defTabSz="914400">
                        <a:defRPr sz="2600"/>
                      </a:pPr>
                      <a:endParaRPr/>
                    </a:p>
                  </a:txBody>
                  <a:tcPr marL="50800" marR="50800" marT="50800" marB="50800" anchor="ctr" horzOverflow="overflow">
                    <a:lnL w="12700">
                      <a:solidFill>
                        <a:srgbClr val="5D5D5D"/>
                      </a:solidFill>
                      <a:custDash>
                        <a:ds d="200000" sp="200000"/>
                      </a:custDash>
                      <a:miter lim="400000"/>
                    </a:lnL>
                    <a:lnR w="12700">
                      <a:solidFill>
                        <a:srgbClr val="5D5D5D"/>
                      </a:solidFill>
                      <a:custDash>
                        <a:ds d="200000" sp="200000"/>
                      </a:custDash>
                      <a:miter lim="400000"/>
                    </a:lnR>
                    <a:lnT w="12700">
                      <a:solidFill>
                        <a:srgbClr val="5D5D5D"/>
                      </a:solidFill>
                      <a:custDash>
                        <a:ds d="200000" sp="200000"/>
                      </a:custDash>
                      <a:miter lim="400000"/>
                    </a:lnT>
                    <a:lnB w="12700">
                      <a:solidFill>
                        <a:srgbClr val="5D5D5D"/>
                      </a:solidFill>
                      <a:custDash>
                        <a:ds d="200000" sp="200000"/>
                      </a:custDash>
                      <a:miter lim="400000"/>
                    </a:lnB>
                    <a:solidFill>
                      <a:srgbClr val="E6E3D7"/>
                    </a:solidFill>
                  </a:tcPr>
                </a:tc>
                <a:tc>
                  <a:txBody>
                    <a:bodyPr/>
                    <a:lstStyle/>
                    <a:p>
                      <a:pPr defTabSz="914400">
                        <a:defRPr sz="2600"/>
                      </a:pPr>
                      <a:endParaRPr/>
                    </a:p>
                  </a:txBody>
                  <a:tcPr marL="50800" marR="50800" marT="50800" marB="50800" anchor="ctr" horzOverflow="overflow">
                    <a:lnL w="12700">
                      <a:solidFill>
                        <a:srgbClr val="5D5D5D"/>
                      </a:solidFill>
                      <a:custDash>
                        <a:ds d="200000" sp="200000"/>
                      </a:custDash>
                      <a:miter lim="400000"/>
                    </a:lnL>
                    <a:lnR w="12700">
                      <a:solidFill>
                        <a:srgbClr val="5D5D5D"/>
                      </a:solidFill>
                      <a:custDash>
                        <a:ds d="200000" sp="200000"/>
                      </a:custDash>
                      <a:miter lim="400000"/>
                    </a:lnR>
                    <a:lnT w="12700">
                      <a:solidFill>
                        <a:srgbClr val="5D5D5D"/>
                      </a:solidFill>
                      <a:custDash>
                        <a:ds d="200000" sp="200000"/>
                      </a:custDash>
                      <a:miter lim="400000"/>
                    </a:lnT>
                    <a:lnB w="12700">
                      <a:solidFill>
                        <a:srgbClr val="5D5D5D"/>
                      </a:solidFill>
                      <a:custDash>
                        <a:ds d="200000" sp="200000"/>
                      </a:custDash>
                      <a:miter lim="400000"/>
                    </a:lnB>
                    <a:solidFill>
                      <a:srgbClr val="E6E3D7"/>
                    </a:solidFill>
                  </a:tcPr>
                </a:tc>
                <a:tc>
                  <a:txBody>
                    <a:bodyPr/>
                    <a:lstStyle/>
                    <a:p>
                      <a:pPr defTabSz="914400">
                        <a:defRPr sz="2600"/>
                      </a:pPr>
                      <a:endParaRPr/>
                    </a:p>
                  </a:txBody>
                  <a:tcPr marL="50800" marR="50800" marT="50800" marB="50800" anchor="ctr" horzOverflow="overflow">
                    <a:lnL w="12700">
                      <a:solidFill>
                        <a:srgbClr val="5D5D5D"/>
                      </a:solidFill>
                      <a:custDash>
                        <a:ds d="200000" sp="200000"/>
                      </a:custDash>
                      <a:miter lim="400000"/>
                    </a:lnL>
                    <a:lnR w="12700">
                      <a:solidFill>
                        <a:srgbClr val="5D5D5D"/>
                      </a:solidFill>
                      <a:custDash>
                        <a:ds d="200000" sp="200000"/>
                      </a:custDash>
                      <a:miter lim="400000"/>
                    </a:lnR>
                    <a:lnT w="12700">
                      <a:solidFill>
                        <a:srgbClr val="5D5D5D"/>
                      </a:solidFill>
                      <a:custDash>
                        <a:ds d="200000" sp="200000"/>
                      </a:custDash>
                      <a:miter lim="400000"/>
                    </a:lnT>
                    <a:lnB w="12700">
                      <a:solidFill>
                        <a:srgbClr val="5D5D5D"/>
                      </a:solidFill>
                      <a:custDash>
                        <a:ds d="200000" sp="200000"/>
                      </a:custDash>
                      <a:miter lim="400000"/>
                    </a:lnB>
                    <a:solidFill>
                      <a:srgbClr val="E6E3D7"/>
                    </a:solidFill>
                  </a:tcPr>
                </a:tc>
                <a:tc>
                  <a:txBody>
                    <a:bodyPr/>
                    <a:lstStyle/>
                    <a:p>
                      <a:pPr defTabSz="914400">
                        <a:defRPr sz="2600"/>
                      </a:pPr>
                      <a:endParaRPr/>
                    </a:p>
                  </a:txBody>
                  <a:tcPr marL="50800" marR="50800" marT="50800" marB="50800" anchor="ctr" horzOverflow="overflow">
                    <a:lnL w="12700">
                      <a:solidFill>
                        <a:srgbClr val="5D5D5D"/>
                      </a:solidFill>
                      <a:custDash>
                        <a:ds d="200000" sp="200000"/>
                      </a:custDash>
                      <a:miter lim="400000"/>
                    </a:lnL>
                    <a:lnR w="12700">
                      <a:solidFill>
                        <a:srgbClr val="5D5D5D"/>
                      </a:solidFill>
                      <a:custDash>
                        <a:ds d="200000" sp="200000"/>
                      </a:custDash>
                      <a:miter lim="400000"/>
                    </a:lnR>
                    <a:lnT w="12700">
                      <a:solidFill>
                        <a:srgbClr val="5D5D5D"/>
                      </a:solidFill>
                      <a:custDash>
                        <a:ds d="200000" sp="200000"/>
                      </a:custDash>
                      <a:miter lim="400000"/>
                    </a:lnT>
                    <a:lnB w="12700">
                      <a:solidFill>
                        <a:srgbClr val="5D5D5D"/>
                      </a:solidFill>
                      <a:custDash>
                        <a:ds d="200000" sp="200000"/>
                      </a:custDash>
                      <a:miter lim="400000"/>
                    </a:lnB>
                    <a:solidFill>
                      <a:srgbClr val="E6E3D7"/>
                    </a:solidFill>
                  </a:tcPr>
                </a:tc>
                <a:tc>
                  <a:txBody>
                    <a:bodyPr/>
                    <a:lstStyle/>
                    <a:p>
                      <a:pPr defTabSz="914400">
                        <a:defRPr sz="2600"/>
                      </a:pPr>
                      <a:endParaRPr/>
                    </a:p>
                  </a:txBody>
                  <a:tcPr marL="50800" marR="50800" marT="50800" marB="50800" anchor="ctr" horzOverflow="overflow">
                    <a:lnL w="12700">
                      <a:solidFill>
                        <a:srgbClr val="5D5D5D"/>
                      </a:solidFill>
                      <a:custDash>
                        <a:ds d="200000" sp="200000"/>
                      </a:custDash>
                      <a:miter lim="400000"/>
                    </a:lnL>
                    <a:lnR w="12700">
                      <a:solidFill>
                        <a:srgbClr val="5D5D5D"/>
                      </a:solidFill>
                      <a:custDash>
                        <a:ds d="200000" sp="200000"/>
                      </a:custDash>
                      <a:miter lim="400000"/>
                    </a:lnR>
                    <a:lnT w="12700">
                      <a:solidFill>
                        <a:srgbClr val="5D5D5D"/>
                      </a:solidFill>
                      <a:custDash>
                        <a:ds d="200000" sp="200000"/>
                      </a:custDash>
                      <a:miter lim="400000"/>
                    </a:lnT>
                    <a:lnB w="12700">
                      <a:solidFill>
                        <a:srgbClr val="5D5D5D"/>
                      </a:solidFill>
                      <a:custDash>
                        <a:ds d="200000" sp="200000"/>
                      </a:custDash>
                      <a:miter lim="400000"/>
                    </a:lnB>
                    <a:solidFill>
                      <a:srgbClr val="E6E3D7"/>
                    </a:solidFill>
                  </a:tcPr>
                </a:tc>
                <a:tc>
                  <a:txBody>
                    <a:bodyPr/>
                    <a:lstStyle/>
                    <a:p>
                      <a:pPr defTabSz="914400">
                        <a:defRPr sz="2600"/>
                      </a:pPr>
                      <a:endParaRPr/>
                    </a:p>
                  </a:txBody>
                  <a:tcPr marL="50800" marR="50800" marT="50800" marB="50800" anchor="ctr" horzOverflow="overflow">
                    <a:lnL w="12700">
                      <a:solidFill>
                        <a:srgbClr val="5D5D5D"/>
                      </a:solidFill>
                      <a:custDash>
                        <a:ds d="200000" sp="200000"/>
                      </a:custDash>
                      <a:miter lim="400000"/>
                    </a:lnL>
                    <a:lnR w="12700">
                      <a:solidFill>
                        <a:srgbClr val="5D5D5D"/>
                      </a:solidFill>
                      <a:custDash>
                        <a:ds d="200000" sp="200000"/>
                      </a:custDash>
                      <a:miter lim="400000"/>
                    </a:lnR>
                    <a:lnT w="12700">
                      <a:solidFill>
                        <a:srgbClr val="5D5D5D"/>
                      </a:solidFill>
                      <a:custDash>
                        <a:ds d="200000" sp="200000"/>
                      </a:custDash>
                      <a:miter lim="400000"/>
                    </a:lnT>
                    <a:lnB w="12700">
                      <a:solidFill>
                        <a:srgbClr val="5D5D5D"/>
                      </a:solidFill>
                      <a:custDash>
                        <a:ds d="200000" sp="200000"/>
                      </a:custDash>
                      <a:miter lim="400000"/>
                    </a:lnB>
                    <a:solidFill>
                      <a:srgbClr val="E6E3D7"/>
                    </a:solidFill>
                  </a:tcPr>
                </a:tc>
                <a:tc>
                  <a:txBody>
                    <a:bodyPr/>
                    <a:lstStyle/>
                    <a:p>
                      <a:pPr defTabSz="914400">
                        <a:defRPr sz="2600"/>
                      </a:pPr>
                      <a:endParaRPr/>
                    </a:p>
                  </a:txBody>
                  <a:tcPr marL="50800" marR="50800" marT="50800" marB="50800" anchor="ctr" horzOverflow="overflow">
                    <a:lnL w="12700">
                      <a:solidFill>
                        <a:srgbClr val="5D5D5D"/>
                      </a:solidFill>
                      <a:custDash>
                        <a:ds d="200000" sp="200000"/>
                      </a:custDash>
                      <a:miter lim="400000"/>
                    </a:lnL>
                    <a:lnR w="12700">
                      <a:solidFill>
                        <a:srgbClr val="606060"/>
                      </a:solidFill>
                      <a:miter lim="400000"/>
                    </a:lnR>
                    <a:lnT w="12700">
                      <a:solidFill>
                        <a:srgbClr val="5D5D5D"/>
                      </a:solidFill>
                      <a:custDash>
                        <a:ds d="200000" sp="200000"/>
                      </a:custDash>
                      <a:miter lim="400000"/>
                    </a:lnT>
                    <a:lnB w="12700">
                      <a:solidFill>
                        <a:srgbClr val="5D5D5D"/>
                      </a:solidFill>
                      <a:custDash>
                        <a:ds d="200000" sp="200000"/>
                      </a:custDash>
                      <a:miter lim="400000"/>
                    </a:lnB>
                    <a:solidFill>
                      <a:srgbClr val="E6E3D7"/>
                    </a:solidFill>
                  </a:tcPr>
                </a:tc>
                <a:extLst>
                  <a:ext uri="{0D108BD9-81ED-4DB2-BD59-A6C34878D82A}">
                    <a16:rowId xmlns:a16="http://schemas.microsoft.com/office/drawing/2014/main" val="10006"/>
                  </a:ext>
                </a:extLst>
              </a:tr>
              <a:tr h="1211621">
                <a:tc>
                  <a:txBody>
                    <a:bodyPr/>
                    <a:lstStyle/>
                    <a:p>
                      <a:pPr defTabSz="914400"/>
                      <a:r>
                        <a:rPr sz="2000"/>
                        <a:t>Occupational Entry /Advance</a:t>
                      </a:r>
                    </a:p>
                  </a:txBody>
                  <a:tcPr marL="50800" marR="50800" marT="50800" marB="50800" anchor="ctr" horzOverflow="overflow">
                    <a:lnL w="12700">
                      <a:solidFill>
                        <a:srgbClr val="606060"/>
                      </a:solidFill>
                      <a:miter lim="400000"/>
                    </a:lnL>
                    <a:lnR w="12700">
                      <a:solidFill>
                        <a:srgbClr val="5D5D5D"/>
                      </a:solidFill>
                      <a:custDash>
                        <a:ds d="200000" sp="200000"/>
                      </a:custDash>
                      <a:miter lim="400000"/>
                    </a:lnR>
                    <a:lnT w="12700">
                      <a:solidFill>
                        <a:srgbClr val="5D5D5D"/>
                      </a:solidFill>
                      <a:custDash>
                        <a:ds d="200000" sp="200000"/>
                      </a:custDash>
                      <a:miter lim="400000"/>
                    </a:lnT>
                    <a:lnB w="12700">
                      <a:solidFill>
                        <a:srgbClr val="606060"/>
                      </a:solidFill>
                      <a:miter lim="400000"/>
                    </a:lnB>
                    <a:solidFill>
                      <a:srgbClr val="E6E3D7"/>
                    </a:solidFill>
                  </a:tcPr>
                </a:tc>
                <a:tc>
                  <a:txBody>
                    <a:bodyPr/>
                    <a:lstStyle/>
                    <a:p>
                      <a:pPr defTabSz="914400">
                        <a:defRPr sz="2600"/>
                      </a:pPr>
                      <a:endParaRPr/>
                    </a:p>
                  </a:txBody>
                  <a:tcPr marL="50800" marR="50800" marT="50800" marB="50800" anchor="ctr" horzOverflow="overflow">
                    <a:lnL w="12700">
                      <a:solidFill>
                        <a:srgbClr val="5D5D5D"/>
                      </a:solidFill>
                      <a:custDash>
                        <a:ds d="200000" sp="200000"/>
                      </a:custDash>
                      <a:miter lim="400000"/>
                    </a:lnL>
                    <a:lnR w="12700">
                      <a:solidFill>
                        <a:srgbClr val="5D5D5D"/>
                      </a:solidFill>
                      <a:custDash>
                        <a:ds d="200000" sp="200000"/>
                      </a:custDash>
                      <a:miter lim="400000"/>
                    </a:lnR>
                    <a:lnT w="12700">
                      <a:solidFill>
                        <a:srgbClr val="5D5D5D"/>
                      </a:solidFill>
                      <a:custDash>
                        <a:ds d="200000" sp="200000"/>
                      </a:custDash>
                      <a:miter lim="400000"/>
                    </a:lnT>
                    <a:lnB w="12700">
                      <a:solidFill>
                        <a:srgbClr val="606060"/>
                      </a:solidFill>
                      <a:miter lim="400000"/>
                    </a:lnB>
                    <a:solidFill>
                      <a:srgbClr val="E6E3D7"/>
                    </a:solidFill>
                  </a:tcPr>
                </a:tc>
                <a:tc>
                  <a:txBody>
                    <a:bodyPr/>
                    <a:lstStyle/>
                    <a:p>
                      <a:pPr defTabSz="914400">
                        <a:defRPr sz="2600"/>
                      </a:pPr>
                      <a:endParaRPr/>
                    </a:p>
                  </a:txBody>
                  <a:tcPr marL="50800" marR="50800" marT="50800" marB="50800" anchor="ctr" horzOverflow="overflow">
                    <a:lnL w="12700">
                      <a:solidFill>
                        <a:srgbClr val="5D5D5D"/>
                      </a:solidFill>
                      <a:custDash>
                        <a:ds d="200000" sp="200000"/>
                      </a:custDash>
                      <a:miter lim="400000"/>
                    </a:lnL>
                    <a:lnR w="12700">
                      <a:solidFill>
                        <a:srgbClr val="5D5D5D"/>
                      </a:solidFill>
                      <a:custDash>
                        <a:ds d="200000" sp="200000"/>
                      </a:custDash>
                      <a:miter lim="400000"/>
                    </a:lnR>
                    <a:lnT w="12700">
                      <a:solidFill>
                        <a:srgbClr val="5D5D5D"/>
                      </a:solidFill>
                      <a:custDash>
                        <a:ds d="200000" sp="200000"/>
                      </a:custDash>
                      <a:miter lim="400000"/>
                    </a:lnT>
                    <a:lnB w="12700">
                      <a:solidFill>
                        <a:srgbClr val="606060"/>
                      </a:solidFill>
                      <a:miter lim="400000"/>
                    </a:lnB>
                    <a:solidFill>
                      <a:srgbClr val="E6E3D7"/>
                    </a:solidFill>
                  </a:tcPr>
                </a:tc>
                <a:tc>
                  <a:txBody>
                    <a:bodyPr/>
                    <a:lstStyle/>
                    <a:p>
                      <a:pPr defTabSz="914400">
                        <a:defRPr sz="2600"/>
                      </a:pPr>
                      <a:endParaRPr/>
                    </a:p>
                  </a:txBody>
                  <a:tcPr marL="50800" marR="50800" marT="50800" marB="50800" anchor="ctr" horzOverflow="overflow">
                    <a:lnL w="12700">
                      <a:solidFill>
                        <a:srgbClr val="5D5D5D"/>
                      </a:solidFill>
                      <a:custDash>
                        <a:ds d="200000" sp="200000"/>
                      </a:custDash>
                      <a:miter lim="400000"/>
                    </a:lnL>
                    <a:lnR w="12700">
                      <a:solidFill>
                        <a:srgbClr val="5D5D5D"/>
                      </a:solidFill>
                      <a:custDash>
                        <a:ds d="200000" sp="200000"/>
                      </a:custDash>
                      <a:miter lim="400000"/>
                    </a:lnR>
                    <a:lnT w="12700">
                      <a:solidFill>
                        <a:srgbClr val="5D5D5D"/>
                      </a:solidFill>
                      <a:custDash>
                        <a:ds d="200000" sp="200000"/>
                      </a:custDash>
                      <a:miter lim="400000"/>
                    </a:lnT>
                    <a:lnB w="12700">
                      <a:solidFill>
                        <a:srgbClr val="606060"/>
                      </a:solidFill>
                      <a:miter lim="400000"/>
                    </a:lnB>
                    <a:solidFill>
                      <a:srgbClr val="E6E3D7"/>
                    </a:solidFill>
                  </a:tcPr>
                </a:tc>
                <a:tc>
                  <a:txBody>
                    <a:bodyPr/>
                    <a:lstStyle/>
                    <a:p>
                      <a:pPr defTabSz="914400">
                        <a:defRPr sz="2600"/>
                      </a:pPr>
                      <a:endParaRPr/>
                    </a:p>
                  </a:txBody>
                  <a:tcPr marL="50800" marR="50800" marT="50800" marB="50800" anchor="ctr" horzOverflow="overflow">
                    <a:lnL w="12700">
                      <a:solidFill>
                        <a:srgbClr val="5D5D5D"/>
                      </a:solidFill>
                      <a:custDash>
                        <a:ds d="200000" sp="200000"/>
                      </a:custDash>
                      <a:miter lim="400000"/>
                    </a:lnL>
                    <a:lnR w="12700">
                      <a:solidFill>
                        <a:srgbClr val="5D5D5D"/>
                      </a:solidFill>
                      <a:custDash>
                        <a:ds d="200000" sp="200000"/>
                      </a:custDash>
                      <a:miter lim="400000"/>
                    </a:lnR>
                    <a:lnT w="12700">
                      <a:solidFill>
                        <a:srgbClr val="5D5D5D"/>
                      </a:solidFill>
                      <a:custDash>
                        <a:ds d="200000" sp="200000"/>
                      </a:custDash>
                      <a:miter lim="400000"/>
                    </a:lnT>
                    <a:lnB w="12700">
                      <a:solidFill>
                        <a:srgbClr val="606060"/>
                      </a:solidFill>
                      <a:miter lim="400000"/>
                    </a:lnB>
                    <a:solidFill>
                      <a:srgbClr val="E6E3D7"/>
                    </a:solidFill>
                  </a:tcPr>
                </a:tc>
                <a:tc>
                  <a:txBody>
                    <a:bodyPr/>
                    <a:lstStyle/>
                    <a:p>
                      <a:pPr defTabSz="914400">
                        <a:defRPr sz="2600"/>
                      </a:pPr>
                      <a:endParaRPr/>
                    </a:p>
                  </a:txBody>
                  <a:tcPr marL="50800" marR="50800" marT="50800" marB="50800" anchor="ctr" horzOverflow="overflow">
                    <a:lnL w="12700">
                      <a:solidFill>
                        <a:srgbClr val="5D5D5D"/>
                      </a:solidFill>
                      <a:custDash>
                        <a:ds d="200000" sp="200000"/>
                      </a:custDash>
                      <a:miter lim="400000"/>
                    </a:lnL>
                    <a:lnR w="12700">
                      <a:solidFill>
                        <a:srgbClr val="5D5D5D"/>
                      </a:solidFill>
                      <a:custDash>
                        <a:ds d="200000" sp="200000"/>
                      </a:custDash>
                      <a:miter lim="400000"/>
                    </a:lnR>
                    <a:lnT w="12700">
                      <a:solidFill>
                        <a:srgbClr val="5D5D5D"/>
                      </a:solidFill>
                      <a:custDash>
                        <a:ds d="200000" sp="200000"/>
                      </a:custDash>
                      <a:miter lim="400000"/>
                    </a:lnT>
                    <a:lnB w="12700">
                      <a:solidFill>
                        <a:srgbClr val="606060"/>
                      </a:solidFill>
                      <a:miter lim="400000"/>
                    </a:lnB>
                    <a:solidFill>
                      <a:srgbClr val="E6E3D7"/>
                    </a:solidFill>
                  </a:tcPr>
                </a:tc>
                <a:tc>
                  <a:txBody>
                    <a:bodyPr/>
                    <a:lstStyle/>
                    <a:p>
                      <a:pPr defTabSz="914400">
                        <a:defRPr sz="2600"/>
                      </a:pPr>
                      <a:endParaRPr/>
                    </a:p>
                  </a:txBody>
                  <a:tcPr marL="50800" marR="50800" marT="50800" marB="50800" anchor="ctr" horzOverflow="overflow">
                    <a:lnL w="12700">
                      <a:solidFill>
                        <a:srgbClr val="5D5D5D"/>
                      </a:solidFill>
                      <a:custDash>
                        <a:ds d="200000" sp="200000"/>
                      </a:custDash>
                      <a:miter lim="400000"/>
                    </a:lnL>
                    <a:lnR w="12700">
                      <a:solidFill>
                        <a:srgbClr val="5D5D5D"/>
                      </a:solidFill>
                      <a:custDash>
                        <a:ds d="200000" sp="200000"/>
                      </a:custDash>
                      <a:miter lim="400000"/>
                    </a:lnR>
                    <a:lnT w="12700">
                      <a:solidFill>
                        <a:srgbClr val="5D5D5D"/>
                      </a:solidFill>
                      <a:custDash>
                        <a:ds d="200000" sp="200000"/>
                      </a:custDash>
                      <a:miter lim="400000"/>
                    </a:lnT>
                    <a:lnB w="12700">
                      <a:solidFill>
                        <a:srgbClr val="606060"/>
                      </a:solidFill>
                      <a:miter lim="400000"/>
                    </a:lnB>
                    <a:solidFill>
                      <a:srgbClr val="E6E3D7"/>
                    </a:solidFill>
                  </a:tcPr>
                </a:tc>
                <a:tc>
                  <a:txBody>
                    <a:bodyPr/>
                    <a:lstStyle/>
                    <a:p>
                      <a:pPr defTabSz="914400">
                        <a:defRPr sz="2600"/>
                      </a:pPr>
                      <a:endParaRPr/>
                    </a:p>
                  </a:txBody>
                  <a:tcPr marL="50800" marR="50800" marT="50800" marB="50800" anchor="ctr" horzOverflow="overflow">
                    <a:lnL w="12700">
                      <a:solidFill>
                        <a:srgbClr val="5D5D5D"/>
                      </a:solidFill>
                      <a:custDash>
                        <a:ds d="200000" sp="200000"/>
                      </a:custDash>
                      <a:miter lim="400000"/>
                    </a:lnL>
                    <a:lnR w="12700">
                      <a:solidFill>
                        <a:srgbClr val="5D5D5D"/>
                      </a:solidFill>
                      <a:custDash>
                        <a:ds d="200000" sp="200000"/>
                      </a:custDash>
                      <a:miter lim="400000"/>
                    </a:lnR>
                    <a:lnT w="12700">
                      <a:solidFill>
                        <a:srgbClr val="5D5D5D"/>
                      </a:solidFill>
                      <a:custDash>
                        <a:ds d="200000" sp="200000"/>
                      </a:custDash>
                      <a:miter lim="400000"/>
                    </a:lnT>
                    <a:lnB w="12700">
                      <a:solidFill>
                        <a:srgbClr val="606060"/>
                      </a:solidFill>
                      <a:miter lim="400000"/>
                    </a:lnB>
                    <a:solidFill>
                      <a:srgbClr val="E6E3D7"/>
                    </a:solidFill>
                  </a:tcPr>
                </a:tc>
                <a:tc>
                  <a:txBody>
                    <a:bodyPr/>
                    <a:lstStyle/>
                    <a:p>
                      <a:pPr defTabSz="914400">
                        <a:defRPr sz="2600"/>
                      </a:pPr>
                      <a:endParaRPr dirty="0"/>
                    </a:p>
                  </a:txBody>
                  <a:tcPr marL="50800" marR="50800" marT="50800" marB="50800" anchor="ctr" horzOverflow="overflow">
                    <a:lnL w="12700">
                      <a:solidFill>
                        <a:srgbClr val="5D5D5D"/>
                      </a:solidFill>
                      <a:custDash>
                        <a:ds d="200000" sp="200000"/>
                      </a:custDash>
                      <a:miter lim="400000"/>
                    </a:lnL>
                    <a:lnR w="12700">
                      <a:solidFill>
                        <a:srgbClr val="606060"/>
                      </a:solidFill>
                      <a:miter lim="400000"/>
                    </a:lnR>
                    <a:lnT w="12700">
                      <a:solidFill>
                        <a:srgbClr val="5D5D5D"/>
                      </a:solidFill>
                      <a:custDash>
                        <a:ds d="200000" sp="200000"/>
                      </a:custDash>
                      <a:miter lim="400000"/>
                    </a:lnT>
                    <a:lnB w="12700">
                      <a:solidFill>
                        <a:srgbClr val="606060"/>
                      </a:solidFill>
                      <a:miter lim="400000"/>
                    </a:lnB>
                    <a:solidFill>
                      <a:srgbClr val="E6E3D7"/>
                    </a:solidFill>
                  </a:tcPr>
                </a:tc>
                <a:extLst>
                  <a:ext uri="{0D108BD9-81ED-4DB2-BD59-A6C34878D82A}">
                    <a16:rowId xmlns:a16="http://schemas.microsoft.com/office/drawing/2014/main" val="10007"/>
                  </a:ext>
                </a:extLst>
              </a:tr>
            </a:tbl>
          </a:graphicData>
        </a:graphic>
      </p:graphicFrame>
      <p:sp>
        <p:nvSpPr>
          <p:cNvPr id="732" name="Coordinating Pathways  toward Collaboration"/>
          <p:cNvSpPr txBox="1"/>
          <p:nvPr/>
        </p:nvSpPr>
        <p:spPr>
          <a:xfrm>
            <a:off x="1631635" y="400794"/>
            <a:ext cx="9977090" cy="6565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1">
                <a:latin typeface="+mj-lt"/>
                <a:ea typeface="+mj-ea"/>
                <a:cs typeface="+mj-cs"/>
                <a:sym typeface="Helvetica"/>
              </a:defRPr>
            </a:lvl1pPr>
          </a:lstStyle>
          <a:p>
            <a:r>
              <a:rPr dirty="0"/>
              <a:t>Coordinating Pathways toward Collaboration</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 name="Slide Number"/>
          <p:cNvSpPr txBox="1">
            <a:spLocks noGrp="1"/>
          </p:cNvSpPr>
          <p:nvPr>
            <p:ph type="sldNum" sz="quarter" idx="4294967295"/>
          </p:nvPr>
        </p:nvSpPr>
        <p:spPr>
          <a:xfrm>
            <a:off x="6311798" y="9251950"/>
            <a:ext cx="368504"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48</a:t>
            </a:fld>
            <a:endParaRPr/>
          </a:p>
        </p:txBody>
      </p:sp>
      <p:pic>
        <p:nvPicPr>
          <p:cNvPr id="735" name="2881E061-82CC-45DD-BFBF-998BDB72D8D9-L0-001.jpeg" descr="2881E061-82CC-45DD-BFBF-998BDB72D8D9-L0-001.jpeg"/>
          <p:cNvPicPr>
            <a:picLocks noChangeAspect="1"/>
          </p:cNvPicPr>
          <p:nvPr/>
        </p:nvPicPr>
        <p:blipFill>
          <a:blip r:embed="rId2">
            <a:extLst/>
          </a:blip>
          <a:srcRect l="9715" t="2050" r="8904" b="19322"/>
          <a:stretch>
            <a:fillRect/>
          </a:stretch>
        </p:blipFill>
        <p:spPr>
          <a:xfrm>
            <a:off x="502641" y="397298"/>
            <a:ext cx="11999532" cy="8695238"/>
          </a:xfrm>
          <a:prstGeom prst="rect">
            <a:avLst/>
          </a:prstGeom>
          <a:ln w="12700">
            <a:miter lim="400000"/>
          </a:ln>
        </p:spPr>
      </p:pic>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 name="Title"/>
          <p:cNvSpPr txBox="1">
            <a:spLocks noGrp="1"/>
          </p:cNvSpPr>
          <p:nvPr>
            <p:ph type="ctrTitle"/>
          </p:nvPr>
        </p:nvSpPr>
        <p:spPr>
          <a:prstGeom prst="rect">
            <a:avLst/>
          </a:prstGeom>
        </p:spPr>
        <p:txBody>
          <a:bodyPr/>
          <a:lstStyle/>
          <a:p>
            <a:endParaRPr/>
          </a:p>
        </p:txBody>
      </p:sp>
      <p:sp>
        <p:nvSpPr>
          <p:cNvPr id="738" name="Body"/>
          <p:cNvSpPr txBox="1">
            <a:spLocks noGrp="1"/>
          </p:cNvSpPr>
          <p:nvPr>
            <p:ph type="subTitle" sz="quarter" idx="1"/>
          </p:nvPr>
        </p:nvSpPr>
        <p:spPr>
          <a:prstGeom prst="rect">
            <a:avLst/>
          </a:prstGeom>
        </p:spPr>
        <p:txBody>
          <a:bodyPr/>
          <a:lstStyle/>
          <a:p>
            <a:endParaRPr/>
          </a:p>
        </p:txBody>
      </p:sp>
      <p:sp>
        <p:nvSpPr>
          <p:cNvPr id="739" name="Slide Number"/>
          <p:cNvSpPr txBox="1">
            <a:spLocks noGrp="1"/>
          </p:cNvSpPr>
          <p:nvPr>
            <p:ph type="sldNum" sz="quarter" idx="4294967295"/>
          </p:nvPr>
        </p:nvSpPr>
        <p:spPr>
          <a:xfrm>
            <a:off x="6311798" y="9251950"/>
            <a:ext cx="368504"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49</a:t>
            </a:fld>
            <a:endParaRPr/>
          </a:p>
        </p:txBody>
      </p:sp>
      <p:pic>
        <p:nvPicPr>
          <p:cNvPr id="740" name="5AC6C330-899B-4647-B7EB-4199C7C78DD0-L0-001.jpeg" descr="5AC6C330-899B-4647-B7EB-4199C7C78DD0-L0-001.jpeg"/>
          <p:cNvPicPr>
            <a:picLocks noChangeAspect="1"/>
          </p:cNvPicPr>
          <p:nvPr/>
        </p:nvPicPr>
        <p:blipFill>
          <a:blip r:embed="rId2">
            <a:extLst/>
          </a:blip>
          <a:srcRect l="7415" t="4689" r="4689" b="15281"/>
          <a:stretch>
            <a:fillRect/>
          </a:stretch>
        </p:blipFill>
        <p:spPr>
          <a:xfrm>
            <a:off x="192285" y="567729"/>
            <a:ext cx="12620308" cy="8618239"/>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History of Pathways"/>
          <p:cNvSpPr txBox="1">
            <a:spLocks noGrp="1"/>
          </p:cNvSpPr>
          <p:nvPr>
            <p:ph type="title"/>
          </p:nvPr>
        </p:nvSpPr>
        <p:spPr>
          <a:xfrm>
            <a:off x="4009813" y="325119"/>
            <a:ext cx="8669868" cy="1343379"/>
          </a:xfrm>
          <a:prstGeom prst="rect">
            <a:avLst/>
          </a:prstGeom>
        </p:spPr>
        <p:txBody>
          <a:bodyPr/>
          <a:lstStyle/>
          <a:p>
            <a:r>
              <a:t>History of Pathways </a:t>
            </a:r>
          </a:p>
        </p:txBody>
      </p:sp>
      <p:sp>
        <p:nvSpPr>
          <p:cNvPr id="164" name="Pathways to Prosperity - A framework for all…"/>
          <p:cNvSpPr txBox="1">
            <a:spLocks noGrp="1"/>
          </p:cNvSpPr>
          <p:nvPr>
            <p:ph type="body" idx="1"/>
          </p:nvPr>
        </p:nvSpPr>
        <p:spPr>
          <a:xfrm>
            <a:off x="650239" y="2275839"/>
            <a:ext cx="10761644" cy="6717567"/>
          </a:xfrm>
          <a:prstGeom prst="rect">
            <a:avLst/>
          </a:prstGeom>
        </p:spPr>
        <p:txBody>
          <a:bodyPr/>
          <a:lstStyle/>
          <a:p>
            <a:pPr marL="411479" indent="-411479" defTabSz="1248460">
              <a:spcBef>
                <a:spcPts val="2100"/>
              </a:spcBef>
              <a:defRPr sz="3839"/>
            </a:pPr>
            <a:r>
              <a:t>Pathways to Prosperity - A framework for all </a:t>
            </a:r>
          </a:p>
          <a:p>
            <a:pPr marL="411479" indent="-411479" defTabSz="1248460">
              <a:spcBef>
                <a:spcPts val="2100"/>
              </a:spcBef>
              <a:defRPr sz="3839"/>
            </a:pPr>
            <a:r>
              <a:t>Meet future employer demand with credentials  </a:t>
            </a:r>
          </a:p>
          <a:p>
            <a:pPr marL="411479" indent="-411479" defTabSz="1248460">
              <a:spcBef>
                <a:spcPts val="2100"/>
              </a:spcBef>
              <a:defRPr sz="3839"/>
            </a:pPr>
            <a:r>
              <a:t>Offer postsecondary credentials and license</a:t>
            </a:r>
          </a:p>
          <a:p>
            <a:pPr marL="411479" indent="-411479" defTabSz="1248460">
              <a:spcBef>
                <a:spcPts val="2100"/>
              </a:spcBef>
              <a:defRPr sz="3839"/>
            </a:pPr>
            <a:r>
              <a:t>Encourage technical skill building for the "Forgotten Half" </a:t>
            </a:r>
          </a:p>
          <a:p>
            <a:pPr marL="411479" indent="-411479" defTabSz="1248460">
              <a:spcBef>
                <a:spcPts val="2100"/>
              </a:spcBef>
              <a:defRPr sz="3839"/>
            </a:pPr>
            <a:r>
              <a:t>Stress foundational "Soft Skills" and learning on the job  </a:t>
            </a:r>
          </a:p>
        </p:txBody>
      </p:sp>
      <p:sp>
        <p:nvSpPr>
          <p:cNvPr id="165" name="Slide Number"/>
          <p:cNvSpPr txBox="1">
            <a:spLocks noGrp="1"/>
          </p:cNvSpPr>
          <p:nvPr>
            <p:ph type="sldNum" sz="quarter" idx="4294967295"/>
          </p:nvPr>
        </p:nvSpPr>
        <p:spPr>
          <a:xfrm>
            <a:off x="12098801" y="9114111"/>
            <a:ext cx="255757" cy="3713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2" tIns="65022" rIns="65022" bIns="65022" anchor="ctr"/>
          <a:lstStyle>
            <a:lvl1pPr algn="r" defTabSz="1300480">
              <a:defRPr sz="1600" b="1">
                <a:solidFill>
                  <a:srgbClr val="888888"/>
                </a:solidFill>
                <a:latin typeface="Franklin Gothic Medium"/>
                <a:ea typeface="Franklin Gothic Medium"/>
                <a:cs typeface="Franklin Gothic Medium"/>
                <a:sym typeface="Franklin Gothic Medium"/>
              </a:defRPr>
            </a:lvl1pPr>
          </a:lstStyle>
          <a:p>
            <a:fld id="{86CB4B4D-7CA3-9044-876B-883B54F8677D}" type="slidenum">
              <a:t>5</a:t>
            </a:fld>
            <a:endParaRP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 name="Slide Number"/>
          <p:cNvSpPr txBox="1">
            <a:spLocks noGrp="1"/>
          </p:cNvSpPr>
          <p:nvPr>
            <p:ph type="sldNum" sz="quarter" idx="4294967295"/>
          </p:nvPr>
        </p:nvSpPr>
        <p:spPr>
          <a:xfrm>
            <a:off x="6311798" y="9251950"/>
            <a:ext cx="368504"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50</a:t>
            </a:fld>
            <a:endParaRPr/>
          </a:p>
        </p:txBody>
      </p:sp>
      <p:pic>
        <p:nvPicPr>
          <p:cNvPr id="743" name="632C38C8-2B7B-4D7A-BB30-EE065D68DB75-L0-001.jpeg" descr="632C38C8-2B7B-4D7A-BB30-EE065D68DB75-L0-001.jpeg"/>
          <p:cNvPicPr>
            <a:picLocks noChangeAspect="1"/>
          </p:cNvPicPr>
          <p:nvPr/>
        </p:nvPicPr>
        <p:blipFill>
          <a:blip r:embed="rId2">
            <a:extLst/>
          </a:blip>
          <a:srcRect l="17334" t="49255" r="6900" b="6491"/>
          <a:stretch>
            <a:fillRect/>
          </a:stretch>
        </p:blipFill>
        <p:spPr>
          <a:xfrm rot="70594">
            <a:off x="787004" y="691346"/>
            <a:ext cx="11430862" cy="8902156"/>
          </a:xfrm>
          <a:prstGeom prst="rect">
            <a:avLst/>
          </a:prstGeom>
          <a:ln w="12700">
            <a:miter lim="400000"/>
          </a:ln>
        </p:spPr>
      </p:pic>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 name="Slide Number"/>
          <p:cNvSpPr txBox="1">
            <a:spLocks noGrp="1"/>
          </p:cNvSpPr>
          <p:nvPr>
            <p:ph type="sldNum" sz="quarter" idx="4294967295"/>
          </p:nvPr>
        </p:nvSpPr>
        <p:spPr>
          <a:xfrm>
            <a:off x="6311798" y="9251950"/>
            <a:ext cx="368504"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51</a:t>
            </a:fld>
            <a:endParaRPr/>
          </a:p>
        </p:txBody>
      </p:sp>
      <p:pic>
        <p:nvPicPr>
          <p:cNvPr id="746" name="18880194-041B-4C4A-B34B-19EC520C85FC-L0-001.jpeg" descr="18880194-041B-4C4A-B34B-19EC520C85FC-L0-001.jpeg"/>
          <p:cNvPicPr>
            <a:picLocks noChangeAspect="1"/>
          </p:cNvPicPr>
          <p:nvPr/>
        </p:nvPicPr>
        <p:blipFill>
          <a:blip r:embed="rId2">
            <a:extLst/>
          </a:blip>
          <a:srcRect l="3154" t="6590" r="3154" b="17607"/>
          <a:stretch>
            <a:fillRect/>
          </a:stretch>
        </p:blipFill>
        <p:spPr>
          <a:xfrm>
            <a:off x="247376" y="902951"/>
            <a:ext cx="12394370" cy="7520767"/>
          </a:xfrm>
          <a:prstGeom prst="rect">
            <a:avLst/>
          </a:prstGeom>
          <a:ln w="12700">
            <a:miter lim="400000"/>
          </a:ln>
        </p:spPr>
      </p:pic>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0" name="Intermediary"/>
          <p:cNvGrpSpPr/>
          <p:nvPr/>
        </p:nvGrpSpPr>
        <p:grpSpPr>
          <a:xfrm>
            <a:off x="2331118" y="764727"/>
            <a:ext cx="7866065" cy="1159075"/>
            <a:chOff x="0" y="0"/>
            <a:chExt cx="7866064" cy="1159074"/>
          </a:xfrm>
        </p:grpSpPr>
        <p:sp>
          <p:nvSpPr>
            <p:cNvPr id="748" name="Rectangle"/>
            <p:cNvSpPr/>
            <p:nvPr/>
          </p:nvSpPr>
          <p:spPr>
            <a:xfrm>
              <a:off x="-1" y="-1"/>
              <a:ext cx="7866066" cy="1159076"/>
            </a:xfrm>
            <a:prstGeom prst="rect">
              <a:avLst/>
            </a:prstGeom>
            <a:blipFill rotWithShape="1">
              <a:blip r:embed="rId3"/>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nSpc>
                  <a:spcPct val="120000"/>
                </a:lnSpc>
                <a:defRPr sz="2400">
                  <a:solidFill>
                    <a:srgbClr val="FFFFFF"/>
                  </a:solidFill>
                </a:defRPr>
              </a:pPr>
              <a:endParaRPr/>
            </a:p>
          </p:txBody>
        </p:sp>
        <p:sp>
          <p:nvSpPr>
            <p:cNvPr id="749" name="Intermediary"/>
            <p:cNvSpPr txBox="1"/>
            <p:nvPr/>
          </p:nvSpPr>
          <p:spPr>
            <a:xfrm>
              <a:off x="-1" y="160436"/>
              <a:ext cx="7866066" cy="838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nSpc>
                  <a:spcPct val="120000"/>
                </a:lnSpc>
                <a:defRPr sz="4800" b="1">
                  <a:solidFill>
                    <a:srgbClr val="FFFFFF"/>
                  </a:solidFill>
                  <a:latin typeface="+mj-lt"/>
                  <a:ea typeface="+mj-ea"/>
                  <a:cs typeface="+mj-cs"/>
                  <a:sym typeface="Helvetica"/>
                </a:defRPr>
              </a:lvl1pPr>
            </a:lstStyle>
            <a:p>
              <a:r>
                <a:t>Intermediary </a:t>
              </a:r>
            </a:p>
          </p:txBody>
        </p:sp>
      </p:grpSp>
      <p:sp>
        <p:nvSpPr>
          <p:cNvPr id="751" name="Works in one sector…"/>
          <p:cNvSpPr txBox="1"/>
          <p:nvPr/>
        </p:nvSpPr>
        <p:spPr>
          <a:xfrm>
            <a:off x="791920" y="3399185"/>
            <a:ext cx="11430003" cy="50888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271637" indent="-271637" algn="l">
              <a:lnSpc>
                <a:spcPct val="120000"/>
              </a:lnSpc>
              <a:buSzPct val="75000"/>
              <a:buChar char="•"/>
              <a:defRPr sz="3400">
                <a:latin typeface="+mj-lt"/>
                <a:ea typeface="+mj-ea"/>
                <a:cs typeface="+mj-cs"/>
                <a:sym typeface="Helvetica"/>
              </a:defRPr>
            </a:pPr>
            <a:r>
              <a:rPr dirty="0"/>
              <a:t>Works in one sector </a:t>
            </a:r>
          </a:p>
          <a:p>
            <a:pPr marL="271637" indent="-271637" algn="l">
              <a:lnSpc>
                <a:spcPct val="120000"/>
              </a:lnSpc>
              <a:buSzPct val="75000"/>
              <a:buChar char="•"/>
              <a:defRPr sz="3400">
                <a:latin typeface="+mj-lt"/>
                <a:ea typeface="+mj-ea"/>
                <a:cs typeface="+mj-cs"/>
                <a:sym typeface="Helvetica"/>
              </a:defRPr>
            </a:pPr>
            <a:r>
              <a:rPr dirty="0"/>
              <a:t>Working Knowledge of Industry, its Nuances and Job Requirements </a:t>
            </a:r>
          </a:p>
          <a:p>
            <a:pPr marL="271637" indent="-271637" algn="l">
              <a:lnSpc>
                <a:spcPct val="120000"/>
              </a:lnSpc>
              <a:buSzPct val="75000"/>
              <a:buChar char="•"/>
              <a:defRPr sz="3400">
                <a:latin typeface="+mj-lt"/>
                <a:ea typeface="+mj-ea"/>
                <a:cs typeface="+mj-cs"/>
                <a:sym typeface="Helvetica"/>
              </a:defRPr>
            </a:pPr>
            <a:r>
              <a:rPr dirty="0"/>
              <a:t>Provides the Employer Voice in Pathway Development, Courses, Work</a:t>
            </a:r>
            <a:r>
              <a:rPr lang="en-US" dirty="0"/>
              <a:t>-</a:t>
            </a:r>
            <a:r>
              <a:rPr dirty="0"/>
              <a:t>Based Learning, Internships </a:t>
            </a:r>
          </a:p>
          <a:p>
            <a:pPr marL="271637" indent="-271637" algn="l">
              <a:lnSpc>
                <a:spcPct val="120000"/>
              </a:lnSpc>
              <a:buSzPct val="75000"/>
              <a:buChar char="•"/>
              <a:defRPr sz="3400">
                <a:latin typeface="+mj-lt"/>
                <a:ea typeface="+mj-ea"/>
                <a:cs typeface="+mj-cs"/>
                <a:sym typeface="Helvetica"/>
              </a:defRPr>
            </a:pPr>
            <a:r>
              <a:rPr dirty="0"/>
              <a:t>Employer Ownerships</a:t>
            </a:r>
          </a:p>
          <a:p>
            <a:pPr marL="271637" indent="-271637" algn="l">
              <a:lnSpc>
                <a:spcPct val="120000"/>
              </a:lnSpc>
              <a:buSzPct val="75000"/>
              <a:buChar char="•"/>
              <a:defRPr sz="3400">
                <a:latin typeface="+mj-lt"/>
                <a:ea typeface="+mj-ea"/>
                <a:cs typeface="+mj-cs"/>
                <a:sym typeface="Helvetica"/>
              </a:defRPr>
            </a:pPr>
            <a:r>
              <a:rPr dirty="0"/>
              <a:t>Coordinator with industry Work-Based Learning experiences </a:t>
            </a:r>
          </a:p>
        </p:txBody>
      </p:sp>
      <p:sp>
        <p:nvSpPr>
          <p:cNvPr id="752" name="Slide Number"/>
          <p:cNvSpPr txBox="1">
            <a:spLocks noGrp="1"/>
          </p:cNvSpPr>
          <p:nvPr>
            <p:ph type="sldNum" sz="quarter" idx="4294967295"/>
          </p:nvPr>
        </p:nvSpPr>
        <p:spPr>
          <a:xfrm>
            <a:off x="6311798" y="9251950"/>
            <a:ext cx="368504"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52</a:t>
            </a:fld>
            <a:endParaRP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8" name="Intermediary"/>
          <p:cNvGrpSpPr/>
          <p:nvPr/>
        </p:nvGrpSpPr>
        <p:grpSpPr>
          <a:xfrm>
            <a:off x="2331118" y="764727"/>
            <a:ext cx="7866065" cy="1159075"/>
            <a:chOff x="0" y="0"/>
            <a:chExt cx="7866064" cy="1159074"/>
          </a:xfrm>
        </p:grpSpPr>
        <p:sp>
          <p:nvSpPr>
            <p:cNvPr id="756" name="Rectangle"/>
            <p:cNvSpPr/>
            <p:nvPr/>
          </p:nvSpPr>
          <p:spPr>
            <a:xfrm>
              <a:off x="-1" y="-1"/>
              <a:ext cx="7866066" cy="1159076"/>
            </a:xfrm>
            <a:prstGeom prst="rect">
              <a:avLst/>
            </a:prstGeom>
            <a:blipFill rotWithShape="1">
              <a:blip r:embed="rId3"/>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nSpc>
                  <a:spcPct val="120000"/>
                </a:lnSpc>
                <a:defRPr sz="2400">
                  <a:solidFill>
                    <a:srgbClr val="FFFFFF"/>
                  </a:solidFill>
                </a:defRPr>
              </a:pPr>
              <a:endParaRPr/>
            </a:p>
          </p:txBody>
        </p:sp>
        <p:sp>
          <p:nvSpPr>
            <p:cNvPr id="757" name="Intermediary"/>
            <p:cNvSpPr txBox="1"/>
            <p:nvPr/>
          </p:nvSpPr>
          <p:spPr>
            <a:xfrm>
              <a:off x="-1" y="160436"/>
              <a:ext cx="7866066" cy="838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nSpc>
                  <a:spcPct val="120000"/>
                </a:lnSpc>
                <a:defRPr sz="4800" b="1">
                  <a:solidFill>
                    <a:srgbClr val="FFFFFF"/>
                  </a:solidFill>
                  <a:latin typeface="+mj-lt"/>
                  <a:ea typeface="+mj-ea"/>
                  <a:cs typeface="+mj-cs"/>
                  <a:sym typeface="Helvetica"/>
                </a:defRPr>
              </a:lvl1pPr>
            </a:lstStyle>
            <a:p>
              <a:r>
                <a:t>Intermediary </a:t>
              </a:r>
            </a:p>
          </p:txBody>
        </p:sp>
      </p:grpSp>
      <p:sp>
        <p:nvSpPr>
          <p:cNvPr id="759" name="Provides ideas, strategies, information…"/>
          <p:cNvSpPr txBox="1"/>
          <p:nvPr/>
        </p:nvSpPr>
        <p:spPr>
          <a:xfrm>
            <a:off x="791920" y="2651124"/>
            <a:ext cx="11430003" cy="65849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lnSpc>
                <a:spcPct val="150000"/>
              </a:lnSpc>
              <a:defRPr sz="2200">
                <a:latin typeface="+mj-lt"/>
                <a:ea typeface="+mj-ea"/>
                <a:cs typeface="+mj-cs"/>
                <a:sym typeface="Helvetica"/>
              </a:defRPr>
            </a:pPr>
            <a:endParaRPr/>
          </a:p>
          <a:p>
            <a:pPr marL="271637" indent="-271637" algn="l">
              <a:lnSpc>
                <a:spcPct val="150000"/>
              </a:lnSpc>
              <a:buSzPct val="75000"/>
              <a:buChar char="•"/>
              <a:defRPr sz="3400">
                <a:latin typeface="+mj-lt"/>
                <a:ea typeface="+mj-ea"/>
                <a:cs typeface="+mj-cs"/>
                <a:sym typeface="Helvetica"/>
              </a:defRPr>
            </a:pPr>
            <a:r>
              <a:t>Provides ideas, strategies, information </a:t>
            </a:r>
          </a:p>
          <a:p>
            <a:pPr marL="716138" lvl="1" indent="-271638" algn="l">
              <a:lnSpc>
                <a:spcPct val="150000"/>
              </a:lnSpc>
              <a:buSzPct val="75000"/>
              <a:buChar char="•"/>
              <a:defRPr sz="3400">
                <a:latin typeface="+mj-lt"/>
                <a:ea typeface="+mj-ea"/>
                <a:cs typeface="+mj-cs"/>
                <a:sym typeface="Helvetica"/>
              </a:defRPr>
            </a:pPr>
            <a:r>
              <a:t>To Students before Work-Based Learning Experiences </a:t>
            </a:r>
          </a:p>
          <a:p>
            <a:pPr marL="716138" lvl="1" indent="-271638" algn="l">
              <a:lnSpc>
                <a:spcPct val="150000"/>
              </a:lnSpc>
              <a:buSzPct val="75000"/>
              <a:buChar char="•"/>
              <a:defRPr sz="3400">
                <a:latin typeface="+mj-lt"/>
                <a:ea typeface="+mj-ea"/>
                <a:cs typeface="+mj-cs"/>
                <a:sym typeface="Helvetica"/>
              </a:defRPr>
            </a:pPr>
            <a:r>
              <a:t>To Employers before Students Visit Sites </a:t>
            </a:r>
          </a:p>
          <a:p>
            <a:pPr marL="716138" lvl="1" indent="-271638" algn="l">
              <a:lnSpc>
                <a:spcPct val="150000"/>
              </a:lnSpc>
              <a:buSzPct val="75000"/>
              <a:buChar char="•"/>
              <a:defRPr sz="3400">
                <a:latin typeface="+mj-lt"/>
                <a:ea typeface="+mj-ea"/>
                <a:cs typeface="+mj-cs"/>
                <a:sym typeface="Helvetica"/>
              </a:defRPr>
            </a:pPr>
            <a:r>
              <a:t>To Faculty on teaching Techniques and Methods </a:t>
            </a:r>
          </a:p>
          <a:p>
            <a:pPr marL="716138" lvl="1" indent="-271638" algn="l">
              <a:lnSpc>
                <a:spcPct val="150000"/>
              </a:lnSpc>
              <a:buSzPct val="75000"/>
              <a:buChar char="•"/>
              <a:defRPr sz="3400">
                <a:latin typeface="+mj-lt"/>
                <a:ea typeface="+mj-ea"/>
                <a:cs typeface="+mj-cs"/>
                <a:sym typeface="Helvetica"/>
              </a:defRPr>
            </a:pPr>
            <a:r>
              <a:t>To Employers and Faculty before Faculty Industry Visits  </a:t>
            </a:r>
          </a:p>
          <a:p>
            <a:pPr marL="271637" indent="-271637" algn="l">
              <a:lnSpc>
                <a:spcPct val="150000"/>
              </a:lnSpc>
              <a:buSzPct val="75000"/>
              <a:buChar char="•"/>
              <a:defRPr sz="3400">
                <a:latin typeface="+mj-lt"/>
                <a:ea typeface="+mj-ea"/>
                <a:cs typeface="+mj-cs"/>
                <a:sym typeface="Helvetica"/>
              </a:defRPr>
            </a:pPr>
            <a:r>
              <a:t>Facilitates Job Placement </a:t>
            </a:r>
          </a:p>
          <a:p>
            <a:pPr marL="271637" indent="-271637" algn="l">
              <a:lnSpc>
                <a:spcPct val="150000"/>
              </a:lnSpc>
              <a:buSzPct val="75000"/>
              <a:buChar char="•"/>
              <a:defRPr sz="3400">
                <a:latin typeface="+mj-lt"/>
                <a:ea typeface="+mj-ea"/>
                <a:cs typeface="+mj-cs"/>
                <a:sym typeface="Helvetica"/>
              </a:defRPr>
            </a:pPr>
            <a:r>
              <a:t>Relationships with Education and Training </a:t>
            </a:r>
          </a:p>
        </p:txBody>
      </p:sp>
      <p:sp>
        <p:nvSpPr>
          <p:cNvPr id="760" name="Slide Number"/>
          <p:cNvSpPr txBox="1">
            <a:spLocks noGrp="1"/>
          </p:cNvSpPr>
          <p:nvPr>
            <p:ph type="sldNum" sz="quarter" idx="4294967295"/>
          </p:nvPr>
        </p:nvSpPr>
        <p:spPr>
          <a:xfrm>
            <a:off x="6311798" y="9251950"/>
            <a:ext cx="368504"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53</a:t>
            </a:fld>
            <a:endParaRP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 name="Career Pathway"/>
          <p:cNvSpPr txBox="1">
            <a:spLocks noGrp="1"/>
          </p:cNvSpPr>
          <p:nvPr>
            <p:ph type="title"/>
          </p:nvPr>
        </p:nvSpPr>
        <p:spPr>
          <a:prstGeom prst="rect">
            <a:avLst/>
          </a:prstGeom>
        </p:spPr>
        <p:txBody>
          <a:bodyPr/>
          <a:lstStyle/>
          <a:p>
            <a:r>
              <a:t>Career Pathway </a:t>
            </a:r>
          </a:p>
        </p:txBody>
      </p:sp>
      <p:sp>
        <p:nvSpPr>
          <p:cNvPr id="765" name="Perkins V…"/>
          <p:cNvSpPr txBox="1">
            <a:spLocks noGrp="1"/>
          </p:cNvSpPr>
          <p:nvPr>
            <p:ph type="body" idx="1"/>
          </p:nvPr>
        </p:nvSpPr>
        <p:spPr>
          <a:prstGeom prst="rect">
            <a:avLst/>
          </a:prstGeom>
        </p:spPr>
        <p:txBody>
          <a:bodyPr/>
          <a:lstStyle/>
          <a:p>
            <a:pPr marL="0" indent="0" algn="ctr">
              <a:buSzTx/>
              <a:buNone/>
              <a:defRPr sz="5200" b="1" i="1">
                <a:latin typeface="+mj-lt"/>
                <a:ea typeface="+mj-ea"/>
                <a:cs typeface="+mj-cs"/>
                <a:sym typeface="Helvetica"/>
              </a:defRPr>
            </a:pPr>
            <a:r>
              <a:rPr dirty="0"/>
              <a:t>Perkins</a:t>
            </a:r>
            <a:r>
              <a:rPr b="0" dirty="0"/>
              <a:t> </a:t>
            </a:r>
            <a:r>
              <a:rPr dirty="0"/>
              <a:t>V</a:t>
            </a:r>
            <a:r>
              <a:rPr b="0" dirty="0"/>
              <a:t> </a:t>
            </a:r>
          </a:p>
          <a:p>
            <a:pPr marL="0" indent="0" algn="ctr">
              <a:buSzTx/>
              <a:buNone/>
              <a:defRPr sz="5200" i="1">
                <a:latin typeface="+mj-lt"/>
                <a:ea typeface="+mj-ea"/>
                <a:cs typeface="+mj-cs"/>
                <a:sym typeface="Helvetica"/>
              </a:defRPr>
            </a:pPr>
            <a:r>
              <a:rPr dirty="0"/>
              <a:t>Looking at </a:t>
            </a:r>
            <a:r>
              <a:rPr dirty="0" err="1"/>
              <a:t>theTransition</a:t>
            </a:r>
            <a:r>
              <a:rPr dirty="0"/>
              <a:t> </a:t>
            </a:r>
          </a:p>
          <a:p>
            <a:pPr marL="0" indent="0" algn="ctr">
              <a:buSzTx/>
              <a:buNone/>
              <a:defRPr sz="5200" i="1">
                <a:latin typeface="+mj-lt"/>
                <a:ea typeface="+mj-ea"/>
                <a:cs typeface="+mj-cs"/>
                <a:sym typeface="Helvetica"/>
              </a:defRPr>
            </a:pPr>
            <a:r>
              <a:rPr dirty="0"/>
              <a:t>Strengthening Career </a:t>
            </a:r>
            <a:r>
              <a:rPr lang="en-US" dirty="0"/>
              <a:t>a</a:t>
            </a:r>
            <a:r>
              <a:rPr dirty="0"/>
              <a:t>nd Technical Education </a:t>
            </a:r>
          </a:p>
        </p:txBody>
      </p:sp>
      <p:sp>
        <p:nvSpPr>
          <p:cNvPr id="766" name="Slide Number"/>
          <p:cNvSpPr txBox="1">
            <a:spLocks noGrp="1"/>
          </p:cNvSpPr>
          <p:nvPr>
            <p:ph type="sldNum" sz="quarter" idx="4294967295"/>
          </p:nvPr>
        </p:nvSpPr>
        <p:spPr>
          <a:xfrm>
            <a:off x="6311798" y="9251950"/>
            <a:ext cx="368504"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54</a:t>
            </a:fld>
            <a:endParaRP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 name="Perkins V"/>
          <p:cNvSpPr txBox="1">
            <a:spLocks noGrp="1"/>
          </p:cNvSpPr>
          <p:nvPr>
            <p:ph type="title"/>
          </p:nvPr>
        </p:nvSpPr>
        <p:spPr>
          <a:prstGeom prst="rect">
            <a:avLst/>
          </a:prstGeom>
        </p:spPr>
        <p:txBody>
          <a:bodyPr/>
          <a:lstStyle/>
          <a:p>
            <a:r>
              <a:t>Perkins V </a:t>
            </a:r>
          </a:p>
        </p:txBody>
      </p:sp>
      <p:sp>
        <p:nvSpPr>
          <p:cNvPr id="769" name="Needs Assessment…"/>
          <p:cNvSpPr txBox="1">
            <a:spLocks noGrp="1"/>
          </p:cNvSpPr>
          <p:nvPr>
            <p:ph type="body" idx="1"/>
          </p:nvPr>
        </p:nvSpPr>
        <p:spPr>
          <a:prstGeom prst="rect">
            <a:avLst/>
          </a:prstGeom>
        </p:spPr>
        <p:txBody>
          <a:bodyPr/>
          <a:lstStyle/>
          <a:p>
            <a:pPr marL="0" indent="0" defTabSz="514094">
              <a:spcBef>
                <a:spcPts val="3600"/>
              </a:spcBef>
              <a:buSzTx/>
              <a:buNone/>
              <a:defRPr sz="3100" b="1">
                <a:latin typeface="+mj-lt"/>
                <a:ea typeface="+mj-ea"/>
                <a:cs typeface="+mj-cs"/>
                <a:sym typeface="Helvetica"/>
              </a:defRPr>
            </a:pPr>
            <a:r>
              <a:t>Needs Assessment </a:t>
            </a:r>
          </a:p>
          <a:p>
            <a:pPr marL="782319" lvl="1" indent="-391158" defTabSz="514094">
              <a:spcBef>
                <a:spcPts val="3600"/>
              </a:spcBef>
              <a:defRPr sz="3100"/>
            </a:pPr>
            <a:r>
              <a:t>Accountability Measures Performance </a:t>
            </a:r>
          </a:p>
          <a:p>
            <a:pPr marL="782319" lvl="1" indent="-391158" defTabSz="514094">
              <a:spcBef>
                <a:spcPts val="3600"/>
              </a:spcBef>
              <a:defRPr sz="3100"/>
            </a:pPr>
            <a:r>
              <a:t>Alignment of CTE Programs of Study to Labor Market </a:t>
            </a:r>
          </a:p>
          <a:p>
            <a:pPr marL="782319" lvl="1" indent="-391158" defTabSz="514094">
              <a:spcBef>
                <a:spcPts val="3600"/>
              </a:spcBef>
              <a:defRPr sz="3100"/>
            </a:pPr>
            <a:r>
              <a:t>Size, Scope and Quality of Programs </a:t>
            </a:r>
          </a:p>
          <a:p>
            <a:pPr marL="782319" lvl="1" indent="-391158" defTabSz="514094">
              <a:spcBef>
                <a:spcPts val="3600"/>
              </a:spcBef>
              <a:defRPr sz="3100"/>
            </a:pPr>
            <a:r>
              <a:t>Implementing Comprehensive Programs of Study </a:t>
            </a:r>
          </a:p>
          <a:p>
            <a:pPr marL="782319" lvl="1" indent="-391158" defTabSz="514094">
              <a:spcBef>
                <a:spcPts val="3600"/>
              </a:spcBef>
              <a:defRPr sz="3100"/>
            </a:pPr>
            <a:r>
              <a:t>Recruitment and Retention of Faculty </a:t>
            </a:r>
          </a:p>
          <a:p>
            <a:pPr marL="782319" lvl="1" indent="-391158" defTabSz="514094">
              <a:spcBef>
                <a:spcPts val="3600"/>
              </a:spcBef>
              <a:defRPr sz="3100"/>
            </a:pPr>
            <a:r>
              <a:t>Improving Program Access and Equity</a:t>
            </a:r>
          </a:p>
        </p:txBody>
      </p:sp>
      <p:sp>
        <p:nvSpPr>
          <p:cNvPr id="770" name="Slide Number"/>
          <p:cNvSpPr txBox="1">
            <a:spLocks noGrp="1"/>
          </p:cNvSpPr>
          <p:nvPr>
            <p:ph type="sldNum" sz="quarter" idx="4294967295"/>
          </p:nvPr>
        </p:nvSpPr>
        <p:spPr>
          <a:xfrm>
            <a:off x="6311798" y="9251950"/>
            <a:ext cx="368504"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55</a:t>
            </a:fld>
            <a:endParaRP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 name="Perkins V"/>
          <p:cNvSpPr txBox="1">
            <a:spLocks noGrp="1"/>
          </p:cNvSpPr>
          <p:nvPr>
            <p:ph type="title"/>
          </p:nvPr>
        </p:nvSpPr>
        <p:spPr>
          <a:xfrm>
            <a:off x="878114" y="326349"/>
            <a:ext cx="10385398" cy="757309"/>
          </a:xfrm>
          <a:prstGeom prst="rect">
            <a:avLst/>
          </a:prstGeom>
        </p:spPr>
        <p:txBody>
          <a:bodyPr/>
          <a:lstStyle>
            <a:lvl1pPr defTabSz="315468">
              <a:defRPr sz="4300"/>
            </a:lvl1pPr>
          </a:lstStyle>
          <a:p>
            <a:r>
              <a:t>Perkins V </a:t>
            </a:r>
          </a:p>
        </p:txBody>
      </p:sp>
      <p:sp>
        <p:nvSpPr>
          <p:cNvPr id="773" name="Local Application…"/>
          <p:cNvSpPr txBox="1">
            <a:spLocks noGrp="1"/>
          </p:cNvSpPr>
          <p:nvPr>
            <p:ph type="body" idx="1"/>
          </p:nvPr>
        </p:nvSpPr>
        <p:spPr>
          <a:xfrm>
            <a:off x="830729" y="1519755"/>
            <a:ext cx="11834146" cy="8055096"/>
          </a:xfrm>
          <a:prstGeom prst="rect">
            <a:avLst/>
          </a:prstGeom>
        </p:spPr>
        <p:txBody>
          <a:bodyPr/>
          <a:lstStyle/>
          <a:p>
            <a:pPr marL="0" indent="0">
              <a:buSzTx/>
              <a:buNone/>
              <a:defRPr b="1">
                <a:latin typeface="+mj-lt"/>
                <a:ea typeface="+mj-ea"/>
                <a:cs typeface="+mj-cs"/>
                <a:sym typeface="Helvetica"/>
              </a:defRPr>
            </a:pPr>
            <a:r>
              <a:rPr dirty="0"/>
              <a:t>Local Application</a:t>
            </a:r>
          </a:p>
          <a:p>
            <a:pPr marL="1270000" lvl="1" indent="-635000">
              <a:buSzPct val="100000"/>
              <a:buAutoNum type="arabicPeriod"/>
            </a:pPr>
            <a:r>
              <a:rPr dirty="0"/>
              <a:t>Results of Comprehensive Needs Assessment</a:t>
            </a:r>
          </a:p>
          <a:p>
            <a:pPr marL="1270000" lvl="1" indent="-635000">
              <a:buSzPct val="100000"/>
              <a:buAutoNum type="arabicPeriod"/>
            </a:pPr>
            <a:r>
              <a:rPr dirty="0"/>
              <a:t>Funding for Spe</a:t>
            </a:r>
            <a:r>
              <a:rPr lang="en-US" dirty="0"/>
              <a:t>c</a:t>
            </a:r>
            <a:r>
              <a:rPr dirty="0"/>
              <a:t>ific CTE Course Offerings and Why </a:t>
            </a:r>
          </a:p>
          <a:p>
            <a:pPr marL="1270000" lvl="1" indent="-635000">
              <a:buSzPct val="100000"/>
              <a:buAutoNum type="arabicPeriod"/>
            </a:pPr>
            <a:r>
              <a:rPr dirty="0"/>
              <a:t>Collaborate for Career Development &amp; Exploration </a:t>
            </a:r>
          </a:p>
          <a:p>
            <a:pPr marL="1270000" lvl="1" indent="-635000">
              <a:buSzPct val="100000"/>
              <a:buAutoNum type="arabicPeriod"/>
            </a:pPr>
            <a:r>
              <a:rPr dirty="0"/>
              <a:t>Develop Well</a:t>
            </a:r>
            <a:r>
              <a:rPr lang="en-US" dirty="0"/>
              <a:t>-</a:t>
            </a:r>
            <a:r>
              <a:rPr dirty="0"/>
              <a:t>Rounded Students - Academic &amp; Technical Skills </a:t>
            </a:r>
          </a:p>
        </p:txBody>
      </p:sp>
      <p:sp>
        <p:nvSpPr>
          <p:cNvPr id="774" name="Slide Number"/>
          <p:cNvSpPr txBox="1">
            <a:spLocks noGrp="1"/>
          </p:cNvSpPr>
          <p:nvPr>
            <p:ph type="sldNum" sz="quarter" idx="4294967295"/>
          </p:nvPr>
        </p:nvSpPr>
        <p:spPr>
          <a:xfrm>
            <a:off x="6311798" y="9251950"/>
            <a:ext cx="368504"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56</a:t>
            </a:fld>
            <a:endParaRP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 name="Perkins V"/>
          <p:cNvSpPr txBox="1">
            <a:spLocks noGrp="1"/>
          </p:cNvSpPr>
          <p:nvPr>
            <p:ph type="title"/>
          </p:nvPr>
        </p:nvSpPr>
        <p:spPr>
          <a:xfrm>
            <a:off x="878114" y="326349"/>
            <a:ext cx="10385398" cy="757309"/>
          </a:xfrm>
          <a:prstGeom prst="rect">
            <a:avLst/>
          </a:prstGeom>
        </p:spPr>
        <p:txBody>
          <a:bodyPr/>
          <a:lstStyle>
            <a:lvl1pPr defTabSz="315468">
              <a:defRPr sz="4300"/>
            </a:lvl1pPr>
          </a:lstStyle>
          <a:p>
            <a:r>
              <a:t>Perkins V </a:t>
            </a:r>
          </a:p>
        </p:txBody>
      </p:sp>
      <p:sp>
        <p:nvSpPr>
          <p:cNvPr id="777" name="Local Application…"/>
          <p:cNvSpPr txBox="1">
            <a:spLocks noGrp="1"/>
          </p:cNvSpPr>
          <p:nvPr>
            <p:ph type="body" idx="1"/>
          </p:nvPr>
        </p:nvSpPr>
        <p:spPr>
          <a:xfrm>
            <a:off x="830729" y="1519755"/>
            <a:ext cx="11834146" cy="8055096"/>
          </a:xfrm>
          <a:prstGeom prst="rect">
            <a:avLst/>
          </a:prstGeom>
        </p:spPr>
        <p:txBody>
          <a:bodyPr/>
          <a:lstStyle/>
          <a:p>
            <a:pPr marL="0" indent="0">
              <a:buSzTx/>
              <a:buNone/>
              <a:defRPr b="1">
                <a:latin typeface="+mj-lt"/>
                <a:ea typeface="+mj-ea"/>
                <a:cs typeface="+mj-cs"/>
                <a:sym typeface="Helvetica"/>
              </a:defRPr>
            </a:pPr>
            <a:r>
              <a:rPr dirty="0"/>
              <a:t>Local Application</a:t>
            </a:r>
          </a:p>
          <a:p>
            <a:pPr marL="0" lvl="3" indent="685800">
              <a:buSzTx/>
              <a:buNone/>
            </a:pPr>
            <a:r>
              <a:rPr dirty="0"/>
              <a:t>5. Prepare Special Populations for Self Sufficiency</a:t>
            </a:r>
          </a:p>
          <a:p>
            <a:pPr marL="0" lvl="3" indent="685800">
              <a:buSzTx/>
              <a:buNone/>
            </a:pPr>
            <a:r>
              <a:rPr dirty="0"/>
              <a:t>6. Incorporate WBL into Programs of Study</a:t>
            </a:r>
          </a:p>
          <a:p>
            <a:pPr marL="0" lvl="3" indent="685800">
              <a:buSzTx/>
              <a:buNone/>
            </a:pPr>
            <a:r>
              <a:rPr dirty="0"/>
              <a:t>7. Offer Postsecondary Credentials</a:t>
            </a:r>
          </a:p>
          <a:p>
            <a:pPr marL="0" lvl="3" indent="685800">
              <a:buSzTx/>
              <a:buNone/>
            </a:pPr>
            <a:r>
              <a:rPr dirty="0"/>
              <a:t>8. Recruit, Prepare, </a:t>
            </a:r>
            <a:r>
              <a:rPr lang="en-US" dirty="0"/>
              <a:t>and</a:t>
            </a:r>
            <a:r>
              <a:rPr dirty="0"/>
              <a:t> Retain Faculty</a:t>
            </a:r>
          </a:p>
          <a:p>
            <a:pPr marL="1317625" lvl="3" indent="-563563">
              <a:buSzTx/>
              <a:buNone/>
            </a:pPr>
            <a:r>
              <a:rPr dirty="0"/>
              <a:t>9. Address disparities of Performance </a:t>
            </a:r>
            <a:r>
              <a:rPr lang="en-US" dirty="0"/>
              <a:t>–</a:t>
            </a:r>
            <a:r>
              <a:rPr dirty="0"/>
              <a:t> Special</a:t>
            </a:r>
            <a:br>
              <a:rPr lang="en-US" dirty="0"/>
            </a:br>
            <a:r>
              <a:rPr dirty="0"/>
              <a:t>Population</a:t>
            </a:r>
            <a:r>
              <a:rPr lang="en-US" dirty="0"/>
              <a:t>s</a:t>
            </a:r>
            <a:endParaRPr dirty="0"/>
          </a:p>
        </p:txBody>
      </p:sp>
      <p:sp>
        <p:nvSpPr>
          <p:cNvPr id="778" name="Slide Number"/>
          <p:cNvSpPr txBox="1">
            <a:spLocks noGrp="1"/>
          </p:cNvSpPr>
          <p:nvPr>
            <p:ph type="sldNum" sz="quarter" idx="4294967295"/>
          </p:nvPr>
        </p:nvSpPr>
        <p:spPr>
          <a:xfrm>
            <a:off x="6311798" y="9251950"/>
            <a:ext cx="368504"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57</a:t>
            </a:fld>
            <a:endParaRP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 name="Perkins V"/>
          <p:cNvSpPr txBox="1">
            <a:spLocks noGrp="1"/>
          </p:cNvSpPr>
          <p:nvPr>
            <p:ph type="title"/>
          </p:nvPr>
        </p:nvSpPr>
        <p:spPr>
          <a:xfrm>
            <a:off x="2998220" y="395792"/>
            <a:ext cx="7519790" cy="1075256"/>
          </a:xfrm>
          <a:prstGeom prst="rect">
            <a:avLst/>
          </a:prstGeom>
        </p:spPr>
        <p:txBody>
          <a:bodyPr>
            <a:normAutofit fontScale="90000"/>
          </a:bodyPr>
          <a:lstStyle>
            <a:lvl1pPr defTabSz="467359">
              <a:defRPr sz="6400"/>
            </a:lvl1pPr>
          </a:lstStyle>
          <a:p>
            <a:r>
              <a:t>Perkins V </a:t>
            </a:r>
          </a:p>
        </p:txBody>
      </p:sp>
      <p:sp>
        <p:nvSpPr>
          <p:cNvPr id="781" name="Potential Inplemenntation Process…"/>
          <p:cNvSpPr txBox="1">
            <a:spLocks noGrp="1"/>
          </p:cNvSpPr>
          <p:nvPr>
            <p:ph type="body" idx="1"/>
          </p:nvPr>
        </p:nvSpPr>
        <p:spPr>
          <a:xfrm>
            <a:off x="453245" y="1534606"/>
            <a:ext cx="11635587" cy="7653785"/>
          </a:xfrm>
          <a:prstGeom prst="rect">
            <a:avLst/>
          </a:prstGeom>
        </p:spPr>
        <p:txBody>
          <a:bodyPr/>
          <a:lstStyle/>
          <a:p>
            <a:pPr marL="0" indent="0" defTabSz="525779">
              <a:spcBef>
                <a:spcPts val="3700"/>
              </a:spcBef>
              <a:buSzTx/>
              <a:buNone/>
              <a:defRPr sz="3200" b="1">
                <a:latin typeface="+mj-lt"/>
                <a:ea typeface="+mj-ea"/>
                <a:cs typeface="+mj-cs"/>
                <a:sym typeface="Helvetica"/>
              </a:defRPr>
            </a:pPr>
            <a:r>
              <a:rPr dirty="0"/>
              <a:t>Potential I</a:t>
            </a:r>
            <a:r>
              <a:rPr lang="en-US" dirty="0"/>
              <a:t>m</a:t>
            </a:r>
            <a:r>
              <a:rPr dirty="0"/>
              <a:t>plementation Process </a:t>
            </a:r>
          </a:p>
          <a:p>
            <a:pPr marL="1143000" lvl="1" indent="-571500" defTabSz="525779">
              <a:spcBef>
                <a:spcPts val="3700"/>
              </a:spcBef>
              <a:buSzPct val="100000"/>
              <a:buAutoNum type="arabicPeriod"/>
              <a:defRPr sz="3200"/>
            </a:pPr>
            <a:r>
              <a:rPr dirty="0"/>
              <a:t>Set </a:t>
            </a:r>
            <a:r>
              <a:rPr lang="en-US" dirty="0"/>
              <a:t>u</a:t>
            </a:r>
            <a:r>
              <a:rPr dirty="0"/>
              <a:t>p Local Leadership Team with Feedback </a:t>
            </a:r>
          </a:p>
          <a:p>
            <a:pPr marL="1143000" lvl="1" indent="-571500" defTabSz="525779">
              <a:spcBef>
                <a:spcPts val="3700"/>
              </a:spcBef>
              <a:buSzPct val="100000"/>
              <a:buAutoNum type="arabicPeriod"/>
              <a:defRPr sz="3200"/>
            </a:pPr>
            <a:r>
              <a:rPr dirty="0"/>
              <a:t>Review &amp; Integrate State Education &amp; Workforce Goals </a:t>
            </a:r>
          </a:p>
          <a:p>
            <a:pPr marL="1143000" lvl="1" indent="-571500" defTabSz="525779">
              <a:spcBef>
                <a:spcPts val="3700"/>
              </a:spcBef>
              <a:buSzPct val="100000"/>
              <a:buAutoNum type="arabicPeriod"/>
              <a:defRPr sz="3200"/>
            </a:pPr>
            <a:r>
              <a:rPr dirty="0"/>
              <a:t>Develop a Regional Vision and Goals </a:t>
            </a:r>
          </a:p>
          <a:p>
            <a:pPr marL="1143000" lvl="1" indent="-571500" defTabSz="525779">
              <a:spcBef>
                <a:spcPts val="3700"/>
              </a:spcBef>
              <a:buSzPct val="100000"/>
              <a:buAutoNum type="arabicPeriod"/>
              <a:defRPr sz="3200"/>
            </a:pPr>
            <a:r>
              <a:rPr dirty="0"/>
              <a:t>Align Programs of Study to Local Labor Market </a:t>
            </a:r>
          </a:p>
          <a:p>
            <a:pPr marL="1143000" lvl="1" indent="-571500" defTabSz="525779">
              <a:spcBef>
                <a:spcPts val="3700"/>
              </a:spcBef>
              <a:buSzPct val="100000"/>
              <a:buAutoNum type="arabicPeriod"/>
              <a:defRPr sz="3200"/>
            </a:pPr>
            <a:r>
              <a:rPr dirty="0"/>
              <a:t>Develop Programs of sufficient Size, Scope, &amp; Quality</a:t>
            </a:r>
          </a:p>
          <a:p>
            <a:pPr marL="1143000" lvl="1" indent="-571500" defTabSz="525779">
              <a:spcBef>
                <a:spcPts val="3700"/>
              </a:spcBef>
              <a:buSzPct val="100000"/>
              <a:buAutoNum type="arabicPeriod"/>
              <a:defRPr sz="3200"/>
            </a:pPr>
            <a:r>
              <a:rPr dirty="0"/>
              <a:t>Recruitment and Retention of CTE Faculty </a:t>
            </a:r>
          </a:p>
          <a:p>
            <a:pPr marL="1143000" lvl="1" indent="-571500" defTabSz="525779">
              <a:spcBef>
                <a:spcPts val="3700"/>
              </a:spcBef>
              <a:buSzPct val="100000"/>
              <a:buAutoNum type="arabicPeriod"/>
              <a:defRPr sz="3200"/>
            </a:pPr>
            <a:r>
              <a:rPr dirty="0"/>
              <a:t>Set in Place Strategies for Improving Equity and Access </a:t>
            </a:r>
          </a:p>
        </p:txBody>
      </p:sp>
      <p:sp>
        <p:nvSpPr>
          <p:cNvPr id="782" name="Slide Number"/>
          <p:cNvSpPr txBox="1">
            <a:spLocks noGrp="1"/>
          </p:cNvSpPr>
          <p:nvPr>
            <p:ph type="sldNum" sz="quarter" idx="4294967295"/>
          </p:nvPr>
        </p:nvSpPr>
        <p:spPr>
          <a:xfrm>
            <a:off x="6311798" y="9251950"/>
            <a:ext cx="368504"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58</a:t>
            </a:fld>
            <a:endParaRP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4" name="Career and Technical Education / Job Training"/>
          <p:cNvSpPr txBox="1">
            <a:spLocks noGrp="1"/>
          </p:cNvSpPr>
          <p:nvPr>
            <p:ph type="title"/>
          </p:nvPr>
        </p:nvSpPr>
        <p:spPr>
          <a:xfrm>
            <a:off x="4009813" y="325119"/>
            <a:ext cx="8669868" cy="1343379"/>
          </a:xfrm>
          <a:prstGeom prst="rect">
            <a:avLst/>
          </a:prstGeom>
        </p:spPr>
        <p:txBody>
          <a:bodyPr/>
          <a:lstStyle>
            <a:lvl1pPr defTabSz="819302">
              <a:defRPr sz="3900"/>
            </a:lvl1pPr>
          </a:lstStyle>
          <a:p>
            <a:r>
              <a:rPr dirty="0"/>
              <a:t>Career and Technical Education / </a:t>
            </a:r>
            <a:br>
              <a:rPr lang="en-US" dirty="0"/>
            </a:br>
            <a:r>
              <a:rPr dirty="0"/>
              <a:t>Job Training  </a:t>
            </a:r>
          </a:p>
        </p:txBody>
      </p:sp>
      <p:sp>
        <p:nvSpPr>
          <p:cNvPr id="785" name="Collaboration - Stakeholders…"/>
          <p:cNvSpPr txBox="1">
            <a:spLocks noGrp="1"/>
          </p:cNvSpPr>
          <p:nvPr>
            <p:ph type="body" idx="1"/>
          </p:nvPr>
        </p:nvSpPr>
        <p:spPr>
          <a:xfrm>
            <a:off x="650238" y="2275839"/>
            <a:ext cx="11704323" cy="6546520"/>
          </a:xfrm>
          <a:prstGeom prst="rect">
            <a:avLst/>
          </a:prstGeom>
        </p:spPr>
        <p:txBody>
          <a:bodyPr/>
          <a:lstStyle/>
          <a:p>
            <a:pPr marL="707230" indent="-707230">
              <a:buFontTx/>
              <a:buAutoNum type="arabicPeriod"/>
              <a:defRPr b="0">
                <a:latin typeface="+mj-lt"/>
                <a:ea typeface="+mj-ea"/>
                <a:cs typeface="+mj-cs"/>
                <a:sym typeface="Helvetica"/>
              </a:defRPr>
            </a:pPr>
            <a:r>
              <a:t>Collaboration - </a:t>
            </a:r>
            <a:r>
              <a:rPr sz="3700" i="1"/>
              <a:t>Stakeholders</a:t>
            </a:r>
          </a:p>
          <a:p>
            <a:pPr marL="707230" indent="-707230">
              <a:buFontTx/>
              <a:buAutoNum type="arabicPeriod"/>
              <a:defRPr b="0">
                <a:latin typeface="+mj-lt"/>
                <a:ea typeface="+mj-ea"/>
                <a:cs typeface="+mj-cs"/>
                <a:sym typeface="Helvetica"/>
              </a:defRPr>
            </a:pPr>
            <a:r>
              <a:t>Engage Employers - </a:t>
            </a:r>
            <a:r>
              <a:rPr sz="3600" i="1"/>
              <a:t>Up Front </a:t>
            </a:r>
          </a:p>
          <a:p>
            <a:pPr marL="707230" indent="-707230">
              <a:buFontTx/>
              <a:buAutoNum type="arabicPeriod"/>
              <a:defRPr b="0">
                <a:latin typeface="+mj-lt"/>
                <a:ea typeface="+mj-ea"/>
                <a:cs typeface="+mj-cs"/>
                <a:sym typeface="Helvetica"/>
              </a:defRPr>
            </a:pPr>
            <a:r>
              <a:t>Earn and Learn - </a:t>
            </a:r>
            <a:r>
              <a:rPr sz="3600" i="1"/>
              <a:t>Work Based Learning</a:t>
            </a:r>
          </a:p>
          <a:p>
            <a:pPr marL="707230" indent="-707230">
              <a:buFontTx/>
              <a:buAutoNum type="arabicPeriod"/>
              <a:defRPr b="0">
                <a:latin typeface="+mj-lt"/>
                <a:ea typeface="+mj-ea"/>
                <a:cs typeface="+mj-cs"/>
                <a:sym typeface="Helvetica"/>
              </a:defRPr>
            </a:pPr>
            <a:r>
              <a:t>Smart Choices - </a:t>
            </a:r>
            <a:r>
              <a:rPr sz="3600" i="1"/>
              <a:t>Labor Market - Gaps</a:t>
            </a:r>
            <a:r>
              <a:t> </a:t>
            </a:r>
          </a:p>
          <a:p>
            <a:pPr marL="707230" indent="-707230">
              <a:buFontTx/>
              <a:buAutoNum type="arabicPeriod"/>
              <a:defRPr b="0">
                <a:latin typeface="+mj-lt"/>
                <a:ea typeface="+mj-ea"/>
                <a:cs typeface="+mj-cs"/>
                <a:sym typeface="Helvetica"/>
              </a:defRPr>
            </a:pPr>
            <a:r>
              <a:t>Measurement Matters - </a:t>
            </a:r>
            <a:r>
              <a:rPr sz="3600" i="1"/>
              <a:t>Performance</a:t>
            </a:r>
          </a:p>
          <a:p>
            <a:pPr marL="707230" indent="-707230">
              <a:buFontTx/>
              <a:buAutoNum type="arabicPeriod"/>
              <a:defRPr b="0">
                <a:latin typeface="+mj-lt"/>
                <a:ea typeface="+mj-ea"/>
                <a:cs typeface="+mj-cs"/>
                <a:sym typeface="Helvetica"/>
              </a:defRPr>
            </a:pPr>
            <a:r>
              <a:t>Stepping Stones -</a:t>
            </a:r>
            <a:r>
              <a:rPr sz="3600" i="1"/>
              <a:t>Seamless Education/Training </a:t>
            </a:r>
          </a:p>
          <a:p>
            <a:pPr marL="707230" indent="-707230">
              <a:buFontTx/>
              <a:buAutoNum type="arabicPeriod"/>
              <a:defRPr b="0">
                <a:latin typeface="+mj-lt"/>
                <a:ea typeface="+mj-ea"/>
                <a:cs typeface="+mj-cs"/>
                <a:sym typeface="Helvetica"/>
              </a:defRPr>
            </a:pPr>
            <a:r>
              <a:t>Open Doors - </a:t>
            </a:r>
            <a:r>
              <a:rPr sz="3600" i="1"/>
              <a:t>Special Populations</a:t>
            </a:r>
            <a:r>
              <a:t> </a:t>
            </a:r>
          </a:p>
        </p:txBody>
      </p:sp>
      <p:sp>
        <p:nvSpPr>
          <p:cNvPr id="786" name="Slide Number"/>
          <p:cNvSpPr txBox="1">
            <a:spLocks noGrp="1"/>
          </p:cNvSpPr>
          <p:nvPr>
            <p:ph type="sldNum" sz="quarter" idx="4294967295"/>
          </p:nvPr>
        </p:nvSpPr>
        <p:spPr>
          <a:xfrm>
            <a:off x="11985790" y="9114111"/>
            <a:ext cx="368768" cy="3713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2" tIns="65022" rIns="65022" bIns="65022" anchor="ctr"/>
          <a:lstStyle>
            <a:lvl1pPr algn="r" defTabSz="1300480">
              <a:defRPr sz="1600" b="1">
                <a:solidFill>
                  <a:srgbClr val="888888"/>
                </a:solidFill>
                <a:latin typeface="Franklin Gothic Medium"/>
                <a:ea typeface="Franklin Gothic Medium"/>
                <a:cs typeface="Franklin Gothic Medium"/>
                <a:sym typeface="Franklin Gothic Medium"/>
              </a:defRPr>
            </a:lvl1pPr>
          </a:lstStyle>
          <a:p>
            <a:fld id="{86CB4B4D-7CA3-9044-876B-883B54F8677D}" type="slidenum">
              <a:t>59</a:t>
            </a:fld>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Pathways to Prosperity"/>
          <p:cNvSpPr txBox="1">
            <a:spLocks noGrp="1"/>
          </p:cNvSpPr>
          <p:nvPr>
            <p:ph type="title"/>
          </p:nvPr>
        </p:nvSpPr>
        <p:spPr>
          <a:xfrm>
            <a:off x="4009813" y="325119"/>
            <a:ext cx="8669868" cy="1343379"/>
          </a:xfrm>
          <a:prstGeom prst="rect">
            <a:avLst/>
          </a:prstGeom>
        </p:spPr>
        <p:txBody>
          <a:bodyPr/>
          <a:lstStyle>
            <a:lvl1pPr defTabSz="1274469">
              <a:defRPr sz="6000"/>
            </a:lvl1pPr>
          </a:lstStyle>
          <a:p>
            <a:r>
              <a:t>Pathways to Prosperity </a:t>
            </a:r>
          </a:p>
        </p:txBody>
      </p:sp>
      <p:grpSp>
        <p:nvGrpSpPr>
          <p:cNvPr id="172" name="image2.jpeg"/>
          <p:cNvGrpSpPr/>
          <p:nvPr/>
        </p:nvGrpSpPr>
        <p:grpSpPr>
          <a:xfrm>
            <a:off x="7711708" y="3063582"/>
            <a:ext cx="4976877" cy="6436928"/>
            <a:chOff x="0" y="0"/>
            <a:chExt cx="4976876" cy="6436926"/>
          </a:xfrm>
        </p:grpSpPr>
        <p:pic>
          <p:nvPicPr>
            <p:cNvPr id="170" name="image3.jpeg" descr="image3.jpeg"/>
            <p:cNvPicPr>
              <a:picLocks noChangeAspect="1"/>
            </p:cNvPicPr>
            <p:nvPr/>
          </p:nvPicPr>
          <p:blipFill>
            <a:blip r:embed="rId3">
              <a:alphaModFix amt="37000"/>
              <a:extLst/>
            </a:blip>
            <a:stretch>
              <a:fillRect/>
            </a:stretch>
          </p:blipFill>
          <p:spPr>
            <a:xfrm>
              <a:off x="6350" y="6350"/>
              <a:ext cx="4964177" cy="6424227"/>
            </a:xfrm>
            <a:prstGeom prst="rect">
              <a:avLst/>
            </a:prstGeom>
            <a:ln w="12700" cap="flat">
              <a:noFill/>
              <a:miter lim="400000"/>
            </a:ln>
            <a:effectLst/>
          </p:spPr>
        </p:pic>
        <p:sp>
          <p:nvSpPr>
            <p:cNvPr id="171" name="Rectangle"/>
            <p:cNvSpPr/>
            <p:nvPr/>
          </p:nvSpPr>
          <p:spPr>
            <a:xfrm>
              <a:off x="0" y="0"/>
              <a:ext cx="4976877" cy="6436927"/>
            </a:xfrm>
            <a:prstGeom prst="rect">
              <a:avLst/>
            </a:prstGeom>
            <a:noFill/>
            <a:ln w="12700" cap="flat">
              <a:solidFill>
                <a:srgbClr val="000000"/>
              </a:solidFill>
              <a:prstDash val="solid"/>
              <a:miter lim="400000"/>
            </a:ln>
            <a:effectLst/>
          </p:spPr>
          <p:txBody>
            <a:bodyPr wrap="square" lIns="50800" tIns="50800" rIns="50800" bIns="50800" numCol="1" anchor="ctr">
              <a:noAutofit/>
            </a:bodyPr>
            <a:lstStyle/>
            <a:p>
              <a:endParaRPr/>
            </a:p>
          </p:txBody>
        </p:sp>
      </p:grpSp>
      <p:sp>
        <p:nvSpPr>
          <p:cNvPr id="173" name="Address the Drop out rate…"/>
          <p:cNvSpPr txBox="1">
            <a:spLocks noGrp="1"/>
          </p:cNvSpPr>
          <p:nvPr>
            <p:ph type="body" idx="1"/>
          </p:nvPr>
        </p:nvSpPr>
        <p:spPr>
          <a:xfrm>
            <a:off x="650238" y="2275839"/>
            <a:ext cx="11704323" cy="6436928"/>
          </a:xfrm>
          <a:prstGeom prst="rect">
            <a:avLst/>
          </a:prstGeom>
        </p:spPr>
        <p:txBody>
          <a:bodyPr/>
          <a:lstStyle/>
          <a:p>
            <a:pPr marL="466771" indent="-466771" defTabSz="1287474">
              <a:spcBef>
                <a:spcPts val="5900"/>
              </a:spcBef>
              <a:defRPr sz="4300" b="0">
                <a:latin typeface="+mj-lt"/>
                <a:ea typeface="+mj-ea"/>
                <a:cs typeface="+mj-cs"/>
                <a:sym typeface="Helvetica"/>
              </a:defRPr>
            </a:pPr>
            <a:r>
              <a:rPr dirty="0"/>
              <a:t>Address the Dropout rate  </a:t>
            </a:r>
          </a:p>
          <a:p>
            <a:pPr marL="466771" indent="-466771" defTabSz="1287474">
              <a:spcBef>
                <a:spcPts val="5900"/>
              </a:spcBef>
              <a:defRPr sz="4300" b="0">
                <a:latin typeface="+mj-lt"/>
                <a:ea typeface="+mj-ea"/>
                <a:cs typeface="+mj-cs"/>
                <a:sym typeface="Helvetica"/>
              </a:defRPr>
            </a:pPr>
            <a:r>
              <a:rPr dirty="0"/>
              <a:t>Stress workplace &amp; classroom </a:t>
            </a:r>
          </a:p>
          <a:p>
            <a:pPr marL="466771" indent="-466771" defTabSz="1287474">
              <a:spcBef>
                <a:spcPts val="5900"/>
              </a:spcBef>
              <a:defRPr sz="4300" b="0">
                <a:latin typeface="+mj-lt"/>
                <a:ea typeface="+mj-ea"/>
                <a:cs typeface="+mj-cs"/>
                <a:sym typeface="Helvetica"/>
              </a:defRPr>
            </a:pPr>
            <a:r>
              <a:rPr dirty="0"/>
              <a:t>Address need for skills </a:t>
            </a:r>
            <a:br>
              <a:rPr dirty="0"/>
            </a:br>
            <a:r>
              <a:rPr dirty="0"/>
              <a:t>beyond high school</a:t>
            </a:r>
          </a:p>
          <a:p>
            <a:pPr marL="466771" indent="-466771" defTabSz="1287474">
              <a:spcBef>
                <a:spcPts val="5900"/>
              </a:spcBef>
              <a:defRPr sz="4300" b="0">
                <a:latin typeface="+mj-lt"/>
                <a:ea typeface="+mj-ea"/>
                <a:cs typeface="+mj-cs"/>
                <a:sym typeface="Helvetica"/>
              </a:defRPr>
            </a:pPr>
            <a:r>
              <a:rPr dirty="0"/>
              <a:t>Provide for Articulated &amp; </a:t>
            </a:r>
            <a:br>
              <a:rPr dirty="0"/>
            </a:br>
            <a:r>
              <a:rPr dirty="0"/>
              <a:t>Focused Training  </a:t>
            </a:r>
          </a:p>
        </p:txBody>
      </p:sp>
      <p:sp>
        <p:nvSpPr>
          <p:cNvPr id="174" name="Slide Number"/>
          <p:cNvSpPr txBox="1">
            <a:spLocks noGrp="1"/>
          </p:cNvSpPr>
          <p:nvPr>
            <p:ph type="sldNum" sz="quarter" idx="4294967295"/>
          </p:nvPr>
        </p:nvSpPr>
        <p:spPr>
          <a:xfrm>
            <a:off x="12098801" y="9114111"/>
            <a:ext cx="255757" cy="3713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2" tIns="65022" rIns="65022" bIns="65022" anchor="ctr"/>
          <a:lstStyle>
            <a:lvl1pPr algn="r" defTabSz="1300480">
              <a:defRPr sz="1600" b="1">
                <a:solidFill>
                  <a:srgbClr val="888888"/>
                </a:solidFill>
                <a:latin typeface="Franklin Gothic Medium"/>
                <a:ea typeface="Franklin Gothic Medium"/>
                <a:cs typeface="Franklin Gothic Medium"/>
                <a:sym typeface="Franklin Gothic Medium"/>
              </a:defRPr>
            </a:lvl1pPr>
          </a:lstStyle>
          <a:p>
            <a:fld id="{86CB4B4D-7CA3-9044-876B-883B54F8677D}" type="slidenum">
              <a:t>6</a:t>
            </a:fld>
            <a:endParaRPr/>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 name="Toward an Understanding of  Career Pathways"/>
          <p:cNvSpPr txBox="1">
            <a:spLocks noGrp="1"/>
          </p:cNvSpPr>
          <p:nvPr>
            <p:ph type="title"/>
          </p:nvPr>
        </p:nvSpPr>
        <p:spPr>
          <a:xfrm>
            <a:off x="1406312" y="4360822"/>
            <a:ext cx="9965816" cy="1210391"/>
          </a:xfrm>
          <a:prstGeom prst="rect">
            <a:avLst/>
          </a:prstGeom>
        </p:spPr>
        <p:txBody>
          <a:bodyPr/>
          <a:lstStyle/>
          <a:p>
            <a:pPr defTabSz="1131416">
              <a:defRPr sz="3500"/>
            </a:pPr>
            <a:r>
              <a:t>Toward an Understanding of </a:t>
            </a:r>
            <a:br/>
            <a:r>
              <a:t>Career Pathways</a:t>
            </a:r>
          </a:p>
        </p:txBody>
      </p:sp>
      <p:sp>
        <p:nvSpPr>
          <p:cNvPr id="791" name="Dr. Bob Witchger…"/>
          <p:cNvSpPr txBox="1">
            <a:spLocks noGrp="1"/>
          </p:cNvSpPr>
          <p:nvPr>
            <p:ph type="body" sz="quarter" idx="1"/>
          </p:nvPr>
        </p:nvSpPr>
        <p:spPr>
          <a:xfrm>
            <a:off x="1137880" y="7041947"/>
            <a:ext cx="6467121" cy="2046588"/>
          </a:xfrm>
          <a:prstGeom prst="rect">
            <a:avLst/>
          </a:prstGeom>
        </p:spPr>
        <p:txBody>
          <a:bodyPr/>
          <a:lstStyle/>
          <a:p>
            <a:pPr marL="0" indent="0">
              <a:lnSpc>
                <a:spcPct val="90000"/>
              </a:lnSpc>
              <a:buSzTx/>
              <a:buNone/>
              <a:defRPr sz="2400" b="0">
                <a:latin typeface="+mj-lt"/>
                <a:ea typeface="+mj-ea"/>
                <a:cs typeface="+mj-cs"/>
                <a:sym typeface="Helvetica"/>
              </a:defRPr>
            </a:pPr>
            <a:r>
              <a:t>Dr. Bob Witchger</a:t>
            </a:r>
          </a:p>
          <a:p>
            <a:pPr marL="0" indent="0">
              <a:lnSpc>
                <a:spcPct val="90000"/>
              </a:lnSpc>
              <a:buSzTx/>
              <a:buNone/>
              <a:defRPr sz="2400" b="0">
                <a:latin typeface="+mj-lt"/>
                <a:ea typeface="+mj-ea"/>
                <a:cs typeface="+mj-cs"/>
                <a:sym typeface="Helvetica"/>
              </a:defRPr>
            </a:pPr>
            <a:r>
              <a:t>Director of Career and Technical Education</a:t>
            </a:r>
          </a:p>
          <a:p>
            <a:pPr marL="0" indent="0">
              <a:lnSpc>
                <a:spcPct val="90000"/>
              </a:lnSpc>
              <a:buSzTx/>
              <a:buNone/>
              <a:defRPr sz="2400" b="0">
                <a:latin typeface="+mj-lt"/>
                <a:ea typeface="+mj-ea"/>
                <a:cs typeface="+mj-cs"/>
                <a:sym typeface="Helvetica"/>
              </a:defRPr>
            </a:pPr>
            <a:r>
              <a:t>NC Community College System</a:t>
            </a:r>
          </a:p>
          <a:p>
            <a:pPr marL="0" indent="0">
              <a:lnSpc>
                <a:spcPct val="90000"/>
              </a:lnSpc>
              <a:buSzTx/>
              <a:buNone/>
              <a:defRPr sz="2400" b="0" u="sng">
                <a:latin typeface="+mj-lt"/>
                <a:ea typeface="+mj-ea"/>
                <a:cs typeface="+mj-cs"/>
                <a:sym typeface="Helvetica"/>
              </a:defRPr>
            </a:pPr>
            <a:r>
              <a:rPr>
                <a:solidFill>
                  <a:srgbClr val="0000FF"/>
                </a:solidFill>
                <a:uFill>
                  <a:solidFill>
                    <a:srgbClr val="0000FF"/>
                  </a:solidFill>
                </a:uFill>
                <a:hlinkClick r:id="rId2"/>
              </a:rPr>
              <a:t>WitchgerB@nccommunitycolleges.edu</a:t>
            </a:r>
          </a:p>
        </p:txBody>
      </p:sp>
      <p:sp>
        <p:nvSpPr>
          <p:cNvPr id="792" name="Slide Number"/>
          <p:cNvSpPr txBox="1">
            <a:spLocks noGrp="1"/>
          </p:cNvSpPr>
          <p:nvPr>
            <p:ph type="sldNum" sz="quarter" idx="4294967295"/>
          </p:nvPr>
        </p:nvSpPr>
        <p:spPr>
          <a:xfrm>
            <a:off x="11985790" y="9114111"/>
            <a:ext cx="368768" cy="3713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2" tIns="65022" rIns="65022" bIns="65022" anchor="ctr"/>
          <a:lstStyle>
            <a:lvl1pPr algn="r" defTabSz="1300480">
              <a:defRPr sz="1600" b="1">
                <a:solidFill>
                  <a:srgbClr val="888888"/>
                </a:solidFill>
                <a:latin typeface="Franklin Gothic Medium"/>
                <a:ea typeface="Franklin Gothic Medium"/>
                <a:cs typeface="Franklin Gothic Medium"/>
                <a:sym typeface="Franklin Gothic Medium"/>
              </a:defRPr>
            </a:lvl1pPr>
          </a:lstStyle>
          <a:p>
            <a:fld id="{86CB4B4D-7CA3-9044-876B-883B54F8677D}" type="slidenum">
              <a:t>60</a:t>
            </a:fld>
            <a:endParaRPr/>
          </a:p>
        </p:txBody>
      </p:sp>
      <p:sp>
        <p:nvSpPr>
          <p:cNvPr id="793" name="Thank’s for all you do !"/>
          <p:cNvSpPr txBox="1"/>
          <p:nvPr/>
        </p:nvSpPr>
        <p:spPr>
          <a:xfrm>
            <a:off x="1745753" y="2724375"/>
            <a:ext cx="9286932" cy="1066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300" b="1">
                <a:latin typeface="+mj-lt"/>
                <a:ea typeface="+mj-ea"/>
                <a:cs typeface="+mj-cs"/>
                <a:sym typeface="Helvetica"/>
              </a:defRPr>
            </a:lvl1pPr>
          </a:lstStyle>
          <a:p>
            <a:r>
              <a:rPr dirty="0"/>
              <a:t>Thanks for all you do !  </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Career Pathway"/>
          <p:cNvSpPr txBox="1">
            <a:spLocks noGrp="1"/>
          </p:cNvSpPr>
          <p:nvPr>
            <p:ph type="title"/>
          </p:nvPr>
        </p:nvSpPr>
        <p:spPr>
          <a:prstGeom prst="rect">
            <a:avLst/>
          </a:prstGeom>
        </p:spPr>
        <p:txBody>
          <a:bodyPr/>
          <a:lstStyle/>
          <a:p>
            <a:r>
              <a:t>Career Pathway </a:t>
            </a:r>
          </a:p>
        </p:txBody>
      </p:sp>
      <p:sp>
        <p:nvSpPr>
          <p:cNvPr id="179" name="How would you define Job Driven Training?"/>
          <p:cNvSpPr txBox="1">
            <a:spLocks noGrp="1"/>
          </p:cNvSpPr>
          <p:nvPr>
            <p:ph type="body" idx="1"/>
          </p:nvPr>
        </p:nvSpPr>
        <p:spPr>
          <a:xfrm>
            <a:off x="952500" y="2603499"/>
            <a:ext cx="11099800" cy="4809818"/>
          </a:xfrm>
          <a:prstGeom prst="rect">
            <a:avLst/>
          </a:prstGeom>
        </p:spPr>
        <p:txBody>
          <a:bodyPr/>
          <a:lstStyle>
            <a:lvl1pPr marL="0" indent="0">
              <a:buSzTx/>
              <a:buNone/>
              <a:defRPr sz="6000" i="1">
                <a:latin typeface="+mj-lt"/>
                <a:ea typeface="+mj-ea"/>
                <a:cs typeface="+mj-cs"/>
                <a:sym typeface="Helvetica"/>
              </a:defRPr>
            </a:lvl1pPr>
          </a:lstStyle>
          <a:p>
            <a:r>
              <a:rPr dirty="0"/>
              <a:t>How would you define </a:t>
            </a:r>
            <a:br>
              <a:rPr lang="en-US" dirty="0"/>
            </a:br>
            <a:r>
              <a:rPr dirty="0"/>
              <a:t>Job</a:t>
            </a:r>
            <a:r>
              <a:rPr lang="en-US" dirty="0"/>
              <a:t>-</a:t>
            </a:r>
            <a:r>
              <a:rPr dirty="0"/>
              <a:t>Driven Training? </a:t>
            </a:r>
          </a:p>
        </p:txBody>
      </p:sp>
      <p:sp>
        <p:nvSpPr>
          <p:cNvPr id="180" name="Slide Number"/>
          <p:cNvSpPr txBox="1">
            <a:spLocks noGrp="1"/>
          </p:cNvSpPr>
          <p:nvPr>
            <p:ph type="sldNum" sz="quarter" idx="4294967295"/>
          </p:nvPr>
        </p:nvSpPr>
        <p:spPr>
          <a:xfrm>
            <a:off x="6375348" y="9251950"/>
            <a:ext cx="241403"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a:t>
            </a:fld>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Job Driven Training"/>
          <p:cNvSpPr txBox="1">
            <a:spLocks noGrp="1"/>
          </p:cNvSpPr>
          <p:nvPr>
            <p:ph type="title"/>
          </p:nvPr>
        </p:nvSpPr>
        <p:spPr>
          <a:xfrm>
            <a:off x="4009813" y="325119"/>
            <a:ext cx="8669868" cy="1343379"/>
          </a:xfrm>
          <a:prstGeom prst="rect">
            <a:avLst/>
          </a:prstGeom>
        </p:spPr>
        <p:txBody>
          <a:bodyPr/>
          <a:lstStyle/>
          <a:p>
            <a:r>
              <a:rPr dirty="0"/>
              <a:t>Job</a:t>
            </a:r>
            <a:r>
              <a:rPr lang="en-US" dirty="0"/>
              <a:t>-</a:t>
            </a:r>
            <a:r>
              <a:rPr dirty="0"/>
              <a:t>Driven Training </a:t>
            </a:r>
          </a:p>
        </p:txBody>
      </p:sp>
      <p:sp>
        <p:nvSpPr>
          <p:cNvPr id="183" name="“Training that is responsive to the needs of employers in order to effectively place ready-to-work Americans in jobs that are available now or train them in the skills needed for better jobs.”"/>
          <p:cNvSpPr txBox="1">
            <a:spLocks noGrp="1"/>
          </p:cNvSpPr>
          <p:nvPr>
            <p:ph type="body" idx="1"/>
          </p:nvPr>
        </p:nvSpPr>
        <p:spPr>
          <a:xfrm>
            <a:off x="650238" y="2275839"/>
            <a:ext cx="11704323" cy="6436928"/>
          </a:xfrm>
          <a:prstGeom prst="rect">
            <a:avLst/>
          </a:prstGeom>
        </p:spPr>
        <p:txBody>
          <a:bodyPr/>
          <a:lstStyle>
            <a:lvl1pPr>
              <a:lnSpc>
                <a:spcPct val="140000"/>
              </a:lnSpc>
              <a:defRPr b="0">
                <a:latin typeface="+mj-lt"/>
                <a:ea typeface="+mj-ea"/>
                <a:cs typeface="+mj-cs"/>
                <a:sym typeface="Helvetica"/>
              </a:defRPr>
            </a:lvl1pPr>
          </a:lstStyle>
          <a:p>
            <a:r>
              <a:t>“Training that is responsive to the needs of employers in order to effectively place ready-to-work Americans in jobs that are available now or train them in the skills needed for better jobs.”</a:t>
            </a:r>
          </a:p>
        </p:txBody>
      </p:sp>
      <p:sp>
        <p:nvSpPr>
          <p:cNvPr id="184" name="“FACT SHEET: Ready to Work At a Glance: Job-Driven Training and American Opportunity,”"/>
          <p:cNvSpPr txBox="1"/>
          <p:nvPr/>
        </p:nvSpPr>
        <p:spPr>
          <a:xfrm>
            <a:off x="650239" y="8867129"/>
            <a:ext cx="11595949" cy="7904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2" tIns="65022" rIns="65022" bIns="65022">
            <a:spAutoFit/>
          </a:bodyPr>
          <a:lstStyle>
            <a:lvl1pPr algn="l" defTabSz="1300480">
              <a:defRPr sz="2200" b="1">
                <a:latin typeface="Franklin Gothic Medium"/>
                <a:ea typeface="Franklin Gothic Medium"/>
                <a:cs typeface="Franklin Gothic Medium"/>
                <a:sym typeface="Franklin Gothic Medium"/>
              </a:defRPr>
            </a:lvl1pPr>
          </a:lstStyle>
          <a:p>
            <a:r>
              <a:t>“FACT SHEET: Ready to Work At a Glance: Job-Driven Training and American Opportunity,”</a:t>
            </a:r>
          </a:p>
        </p:txBody>
      </p:sp>
      <p:sp>
        <p:nvSpPr>
          <p:cNvPr id="185" name="Slide Number"/>
          <p:cNvSpPr txBox="1">
            <a:spLocks noGrp="1"/>
          </p:cNvSpPr>
          <p:nvPr>
            <p:ph type="sldNum" sz="quarter" idx="4294967295"/>
          </p:nvPr>
        </p:nvSpPr>
        <p:spPr>
          <a:xfrm>
            <a:off x="12098801" y="9114111"/>
            <a:ext cx="255757" cy="3713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2" tIns="65022" rIns="65022" bIns="65022" anchor="ctr"/>
          <a:lstStyle>
            <a:lvl1pPr algn="r" defTabSz="1300480">
              <a:defRPr sz="1600" b="1">
                <a:solidFill>
                  <a:srgbClr val="888888"/>
                </a:solidFill>
                <a:latin typeface="Franklin Gothic Medium"/>
                <a:ea typeface="Franklin Gothic Medium"/>
                <a:cs typeface="Franklin Gothic Medium"/>
                <a:sym typeface="Franklin Gothic Medium"/>
              </a:defRPr>
            </a:lvl1pPr>
          </a:lstStyle>
          <a:p>
            <a:fld id="{86CB4B4D-7CA3-9044-876B-883B54F8677D}" type="slidenum">
              <a:t>8</a:t>
            </a:fld>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Career Pathway"/>
          <p:cNvSpPr txBox="1">
            <a:spLocks noGrp="1"/>
          </p:cNvSpPr>
          <p:nvPr>
            <p:ph type="title"/>
          </p:nvPr>
        </p:nvSpPr>
        <p:spPr>
          <a:prstGeom prst="rect">
            <a:avLst/>
          </a:prstGeom>
        </p:spPr>
        <p:txBody>
          <a:bodyPr/>
          <a:lstStyle/>
          <a:p>
            <a:r>
              <a:t>Career Pathway </a:t>
            </a:r>
          </a:p>
        </p:txBody>
      </p:sp>
      <p:sp>
        <p:nvSpPr>
          <p:cNvPr id="190" name="What do you think are some   elements or characteristics of a Job Driven Training Program?"/>
          <p:cNvSpPr txBox="1">
            <a:spLocks noGrp="1"/>
          </p:cNvSpPr>
          <p:nvPr>
            <p:ph type="body" idx="1"/>
          </p:nvPr>
        </p:nvSpPr>
        <p:spPr>
          <a:xfrm>
            <a:off x="952500" y="2603500"/>
            <a:ext cx="11099800" cy="4793343"/>
          </a:xfrm>
          <a:prstGeom prst="rect">
            <a:avLst/>
          </a:prstGeom>
        </p:spPr>
        <p:txBody>
          <a:bodyPr/>
          <a:lstStyle>
            <a:lvl1pPr marL="0" indent="0">
              <a:buSzTx/>
              <a:buNone/>
              <a:defRPr sz="6000" i="1">
                <a:latin typeface="+mj-lt"/>
                <a:ea typeface="+mj-ea"/>
                <a:cs typeface="+mj-cs"/>
                <a:sym typeface="Helvetica"/>
              </a:defRPr>
            </a:lvl1pPr>
          </a:lstStyle>
          <a:p>
            <a:r>
              <a:rPr dirty="0"/>
              <a:t>What are some elements or characteristics of a Job</a:t>
            </a:r>
            <a:r>
              <a:rPr lang="en-US" dirty="0"/>
              <a:t>-</a:t>
            </a:r>
            <a:r>
              <a:rPr dirty="0"/>
              <a:t>Driven Training Program? </a:t>
            </a:r>
          </a:p>
        </p:txBody>
      </p:sp>
      <p:sp>
        <p:nvSpPr>
          <p:cNvPr id="191" name="Slide Number"/>
          <p:cNvSpPr txBox="1">
            <a:spLocks noGrp="1"/>
          </p:cNvSpPr>
          <p:nvPr>
            <p:ph type="sldNum" sz="quarter" idx="4294967295"/>
          </p:nvPr>
        </p:nvSpPr>
        <p:spPr>
          <a:xfrm>
            <a:off x="6375348" y="9251950"/>
            <a:ext cx="241403"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a:t>
            </a:fld>
            <a:endParaRPr/>
          </a:p>
        </p:txBody>
      </p:sp>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91</TotalTime>
  <Words>5675</Words>
  <Application>Microsoft Macintosh PowerPoint</Application>
  <PresentationFormat>Custom</PresentationFormat>
  <Paragraphs>1288</Paragraphs>
  <Slides>60</Slides>
  <Notes>39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60</vt:i4>
      </vt:variant>
    </vt:vector>
  </HeadingPairs>
  <TitlesOfParts>
    <vt:vector size="71" baseType="lpstr">
      <vt:lpstr>American Typewriter</vt:lpstr>
      <vt:lpstr>Arial</vt:lpstr>
      <vt:lpstr>Avenir Roman</vt:lpstr>
      <vt:lpstr>Calibri</vt:lpstr>
      <vt:lpstr>Franklin Gothic Medium</vt:lpstr>
      <vt:lpstr>Helvetica</vt:lpstr>
      <vt:lpstr>Helvetica Light</vt:lpstr>
      <vt:lpstr>Helvetica Neue</vt:lpstr>
      <vt:lpstr>Times New Roman</vt:lpstr>
      <vt:lpstr>Verdana</vt:lpstr>
      <vt:lpstr>White</vt:lpstr>
      <vt:lpstr>Toward an Understanding of  Career Pathways Pathways to Prosperity,  Career and College Promise Pathways,  9-14 CTE Pathway,  NC Works Certified Pathways </vt:lpstr>
      <vt:lpstr>Career Pathway </vt:lpstr>
      <vt:lpstr>Career Pathway </vt:lpstr>
      <vt:lpstr>Career Pathways</vt:lpstr>
      <vt:lpstr>History of Pathways </vt:lpstr>
      <vt:lpstr>Pathways to Prosperity </vt:lpstr>
      <vt:lpstr>Career Pathway </vt:lpstr>
      <vt:lpstr>Job-Driven Training </vt:lpstr>
      <vt:lpstr>Career Pathway </vt:lpstr>
      <vt:lpstr>Job-Driven Training </vt:lpstr>
      <vt:lpstr>1. Engage with Employers </vt:lpstr>
      <vt:lpstr>2. Earn and Learn </vt:lpstr>
      <vt:lpstr>3. Use Data - Smart Choices</vt:lpstr>
      <vt:lpstr>4. Measurement Matters</vt:lpstr>
      <vt:lpstr>5. Stepping Stones</vt:lpstr>
      <vt:lpstr>6. Opening Doors </vt:lpstr>
      <vt:lpstr>7. Regional Collaboration</vt:lpstr>
      <vt:lpstr>Job Driven Training </vt:lpstr>
      <vt:lpstr>Career Pathway </vt:lpstr>
      <vt:lpstr>2014  Vision </vt:lpstr>
      <vt:lpstr>Career Pathway </vt:lpstr>
      <vt:lpstr>PowerPoint Presentation</vt:lpstr>
      <vt:lpstr>PowerPoint Presentation</vt:lpstr>
      <vt:lpstr>PowerPoint Presentation</vt:lpstr>
      <vt:lpstr>PowerPoint Presentation</vt:lpstr>
      <vt:lpstr>Career Pathway </vt:lpstr>
      <vt:lpstr>PowerPoint Presentation</vt:lpstr>
      <vt:lpstr>Employer Engagement</vt:lpstr>
      <vt:lpstr>PowerPoint Presentation</vt:lpstr>
      <vt:lpstr>PowerPoint Presentation</vt:lpstr>
      <vt:lpstr>Career Advising  Selecting Pathway, Education, &amp; WBL </vt:lpstr>
      <vt:lpstr>PowerPoint Presentation</vt:lpstr>
      <vt:lpstr>Training / Programs of Study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WIOA Career Pathway </vt:lpstr>
      <vt:lpstr>PowerPoint Presentation</vt:lpstr>
      <vt:lpstr>PowerPoint Presentation</vt:lpstr>
      <vt:lpstr>Career Pathway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Career Pathway </vt:lpstr>
      <vt:lpstr>Perkins V </vt:lpstr>
      <vt:lpstr>Perkins V </vt:lpstr>
      <vt:lpstr>Perkins V </vt:lpstr>
      <vt:lpstr>Perkins V </vt:lpstr>
      <vt:lpstr>Career and Technical Education /  Job Training  </vt:lpstr>
      <vt:lpstr>Toward an Understanding of  Career Pathways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Toward an Understanding of  Career Pathways Pathways to Prosperity,  Career and College Promise Pathways,  9-14 CTE Pathway,  NC Works Certified Pathways </dc:title>
  <cp:lastModifiedBy>Chris Droessler</cp:lastModifiedBy>
  <cp:revision>4</cp:revision>
  <dcterms:modified xsi:type="dcterms:W3CDTF">2019-05-03T15:03:16Z</dcterms:modified>
</cp:coreProperties>
</file>