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471" r:id="rId2"/>
    <p:sldId id="538" r:id="rId3"/>
    <p:sldId id="490" r:id="rId4"/>
    <p:sldId id="521" r:id="rId5"/>
    <p:sldId id="488" r:id="rId6"/>
    <p:sldId id="501" r:id="rId7"/>
    <p:sldId id="512" r:id="rId8"/>
    <p:sldId id="516" r:id="rId9"/>
    <p:sldId id="487" r:id="rId10"/>
    <p:sldId id="540" r:id="rId11"/>
    <p:sldId id="523" r:id="rId12"/>
    <p:sldId id="473" r:id="rId13"/>
    <p:sldId id="474" r:id="rId14"/>
    <p:sldId id="475" r:id="rId15"/>
    <p:sldId id="476" r:id="rId16"/>
    <p:sldId id="477" r:id="rId17"/>
    <p:sldId id="478" r:id="rId18"/>
    <p:sldId id="479" r:id="rId19"/>
    <p:sldId id="480" r:id="rId20"/>
    <p:sldId id="481" r:id="rId21"/>
    <p:sldId id="502" r:id="rId22"/>
    <p:sldId id="483" r:id="rId23"/>
    <p:sldId id="541" r:id="rId24"/>
    <p:sldId id="526" r:id="rId25"/>
    <p:sldId id="528" r:id="rId26"/>
    <p:sldId id="529" r:id="rId27"/>
    <p:sldId id="530" r:id="rId28"/>
    <p:sldId id="531" r:id="rId29"/>
    <p:sldId id="532" r:id="rId30"/>
    <p:sldId id="533" r:id="rId31"/>
    <p:sldId id="534" r:id="rId32"/>
    <p:sldId id="535" r:id="rId33"/>
    <p:sldId id="544" r:id="rId34"/>
    <p:sldId id="542" r:id="rId35"/>
    <p:sldId id="543" r:id="rId36"/>
    <p:sldId id="546" r:id="rId37"/>
    <p:sldId id="524" r:id="rId38"/>
    <p:sldId id="545" r:id="rId39"/>
    <p:sldId id="455" r:id="rId4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5pPr>
    <a:lvl6pPr marL="2286000" algn="l" defTabSz="914400" rtl="0" eaLnBrk="1" latinLnBrk="0" hangingPunct="1">
      <a:defRPr sz="2400" kern="1200">
        <a:solidFill>
          <a:schemeClr val="tx1"/>
        </a:solidFill>
        <a:latin typeface="Arial" charset="0"/>
        <a:ea typeface="ヒラギノ角ゴ Pro W3" pitchFamily="-80" charset="-128"/>
        <a:cs typeface="+mn-cs"/>
      </a:defRPr>
    </a:lvl6pPr>
    <a:lvl7pPr marL="2743200" algn="l" defTabSz="914400" rtl="0" eaLnBrk="1" latinLnBrk="0" hangingPunct="1">
      <a:defRPr sz="2400" kern="1200">
        <a:solidFill>
          <a:schemeClr val="tx1"/>
        </a:solidFill>
        <a:latin typeface="Arial" charset="0"/>
        <a:ea typeface="ヒラギノ角ゴ Pro W3" pitchFamily="-80" charset="-128"/>
        <a:cs typeface="+mn-cs"/>
      </a:defRPr>
    </a:lvl7pPr>
    <a:lvl8pPr marL="3200400" algn="l" defTabSz="914400" rtl="0" eaLnBrk="1" latinLnBrk="0" hangingPunct="1">
      <a:defRPr sz="2400" kern="1200">
        <a:solidFill>
          <a:schemeClr val="tx1"/>
        </a:solidFill>
        <a:latin typeface="Arial" charset="0"/>
        <a:ea typeface="ヒラギノ角ゴ Pro W3" pitchFamily="-80" charset="-128"/>
        <a:cs typeface="+mn-cs"/>
      </a:defRPr>
    </a:lvl8pPr>
    <a:lvl9pPr marL="3657600" algn="l" defTabSz="914400" rtl="0" eaLnBrk="1" latinLnBrk="0" hangingPunct="1">
      <a:defRPr sz="2400" kern="1200">
        <a:solidFill>
          <a:schemeClr val="tx1"/>
        </a:solidFill>
        <a:latin typeface="Arial" charset="0"/>
        <a:ea typeface="ヒラギノ角ゴ Pro W3"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F1353"/>
    <a:srgbClr val="71852C"/>
    <a:srgbClr val="245292"/>
    <a:srgbClr val="B4C12C"/>
    <a:srgbClr val="580035"/>
    <a:srgbClr val="AFC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83734" autoAdjust="0"/>
  </p:normalViewPr>
  <p:slideViewPr>
    <p:cSldViewPr>
      <p:cViewPr>
        <p:scale>
          <a:sx n="70" d="100"/>
          <a:sy n="70" d="100"/>
        </p:scale>
        <p:origin x="-1284"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0"/>
    </p:cViewPr>
  </p:sorterViewPr>
  <p:notesViewPr>
    <p:cSldViewPr>
      <p:cViewPr>
        <p:scale>
          <a:sx n="100" d="100"/>
          <a:sy n="100" d="100"/>
        </p:scale>
        <p:origin x="-1644" y="21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3" name="Rectangle 3"/>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4725" y="4343400"/>
            <a:ext cx="5365750" cy="5029200"/>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lgn="r">
              <a:defRPr sz="1200">
                <a:latin typeface="Arial" pitchFamily="34" charset="0"/>
                <a:ea typeface="ヒラギノ角ゴ Pro W3" pitchFamily="-112" charset="-128"/>
              </a:defRPr>
            </a:lvl1pPr>
          </a:lstStyle>
          <a:p>
            <a:pPr>
              <a:defRPr/>
            </a:pPr>
            <a:fld id="{68513B16-888F-47D5-852A-F51D94840549}" type="slidenum">
              <a:rPr lang="en-US"/>
              <a:pPr>
                <a:defRPr/>
              </a:pPr>
              <a:t>‹#›</a:t>
            </a:fld>
            <a:endParaRPr lang="en-US"/>
          </a:p>
        </p:txBody>
      </p:sp>
    </p:spTree>
    <p:extLst>
      <p:ext uri="{BB962C8B-B14F-4D97-AF65-F5344CB8AC3E}">
        <p14:creationId xmlns:p14="http://schemas.microsoft.com/office/powerpoint/2010/main" val="1903117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1pPr>
    <a:lvl2pPr marL="4572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2pPr>
    <a:lvl3pPr marL="9144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3pPr>
    <a:lvl4pPr marL="13716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4pPr>
    <a:lvl5pPr marL="1828800" algn="l" rtl="0" eaLnBrk="0" fontAlgn="base" hangingPunct="0">
      <a:spcBef>
        <a:spcPct val="30000"/>
      </a:spcBef>
      <a:spcAft>
        <a:spcPct val="0"/>
      </a:spcAft>
      <a:defRPr sz="1600" kern="1200">
        <a:solidFill>
          <a:schemeClr val="tx1"/>
        </a:solidFill>
        <a:latin typeface="Times" panose="02020603050405020304" pitchFamily="18" charset="0"/>
        <a:ea typeface="ヒラギノ角ゴ Pro W3" pitchFamily="-112" charset="-128"/>
        <a:cs typeface="Times" panose="02020603050405020304"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panose="02020603050405020304" pitchFamily="18" charset="0"/>
                <a:ea typeface="ヒラギノ角ゴ Pro W3" pitchFamily="-80" charset="-128"/>
                <a:cs typeface="Times" panose="02020603050405020304" pitchFamily="18" charset="0"/>
              </a:rPr>
              <a:t>I am Chris Droessler (silent </a:t>
            </a:r>
            <a:r>
              <a:rPr lang="en-US" altLang="en-US" sz="1600" dirty="0" smtClean="0">
                <a:latin typeface="Times" panose="02020603050405020304" pitchFamily="18" charset="0"/>
                <a:ea typeface="ヒラギノ角ゴ Pro W3" pitchFamily="-80" charset="-128"/>
                <a:cs typeface="Times" panose="02020603050405020304" pitchFamily="18" charset="0"/>
              </a:rPr>
              <a:t>O, no Q)</a:t>
            </a:r>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I am </a:t>
            </a:r>
            <a:r>
              <a:rPr lang="en-US" altLang="en-US" sz="1600" u="sng" dirty="0" smtClean="0">
                <a:latin typeface="Times" panose="02020603050405020304" pitchFamily="18" charset="0"/>
                <a:ea typeface="ヒラギノ角ゴ Pro W3" pitchFamily="-80" charset="-128"/>
                <a:cs typeface="Times" panose="02020603050405020304" pitchFamily="18" charset="0"/>
              </a:rPr>
              <a:t>your</a:t>
            </a:r>
            <a:r>
              <a:rPr lang="en-US" altLang="en-US" sz="1600" dirty="0" smtClean="0">
                <a:latin typeface="Times" panose="02020603050405020304" pitchFamily="18" charset="0"/>
                <a:ea typeface="ヒラギノ角ゴ Pro W3" pitchFamily="-80" charset="-128"/>
                <a:cs typeface="Times" panose="02020603050405020304" pitchFamily="18" charset="0"/>
              </a:rPr>
              <a:t> </a:t>
            </a:r>
            <a:r>
              <a:rPr lang="en-US" altLang="en-US" sz="1600" dirty="0" smtClean="0">
                <a:latin typeface="Times" panose="02020603050405020304" pitchFamily="18" charset="0"/>
                <a:ea typeface="ヒラギノ角ゴ Pro W3" pitchFamily="-80" charset="-128"/>
                <a:cs typeface="Times" panose="02020603050405020304" pitchFamily="18" charset="0"/>
              </a:rPr>
              <a:t>CTE Support Services consultant </a:t>
            </a:r>
            <a:r>
              <a:rPr lang="en-US" altLang="en-US" sz="1600" dirty="0" smtClean="0">
                <a:latin typeface="Times" panose="02020603050405020304" pitchFamily="18" charset="0"/>
                <a:ea typeface="ヒラギノ角ゴ Pro W3" pitchFamily="-80" charset="-128"/>
                <a:cs typeface="Times" panose="02020603050405020304" pitchFamily="18" charset="0"/>
              </a:rPr>
              <a:t>at the North Carolina Department of Public Instruction.</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I hope that you all recognize the QR code on the right side of the screen.</a:t>
            </a:r>
          </a:p>
          <a:p>
            <a:r>
              <a:rPr lang="en-US" altLang="en-US" sz="1600" dirty="0" smtClean="0">
                <a:latin typeface="Times" panose="02020603050405020304" pitchFamily="18" charset="0"/>
                <a:ea typeface="ヒラギノ角ゴ Pro W3" pitchFamily="-80" charset="-128"/>
                <a:cs typeface="Times" panose="02020603050405020304" pitchFamily="18" charset="0"/>
              </a:rPr>
              <a:t>If </a:t>
            </a:r>
            <a:r>
              <a:rPr lang="en-US" altLang="en-US" sz="1600" dirty="0" smtClean="0">
                <a:latin typeface="Times" panose="02020603050405020304" pitchFamily="18" charset="0"/>
                <a:ea typeface="ヒラギノ角ゴ Pro W3" pitchFamily="-80" charset="-128"/>
                <a:cs typeface="Times" panose="02020603050405020304" pitchFamily="18" charset="0"/>
              </a:rPr>
              <a:t>you have a smart phone, </a:t>
            </a:r>
            <a:r>
              <a:rPr lang="en-US" altLang="en-US" sz="1600" u="sng" dirty="0" smtClean="0">
                <a:latin typeface="Times" panose="02020603050405020304" pitchFamily="18" charset="0"/>
                <a:ea typeface="ヒラギノ角ゴ Pro W3" pitchFamily="-80" charset="-128"/>
                <a:cs typeface="Times" panose="02020603050405020304" pitchFamily="18" charset="0"/>
              </a:rPr>
              <a:t>and</a:t>
            </a:r>
            <a:r>
              <a:rPr lang="en-US" altLang="en-US" sz="1600" dirty="0" smtClean="0">
                <a:latin typeface="Times" panose="02020603050405020304" pitchFamily="18" charset="0"/>
                <a:ea typeface="ヒラギノ角ゴ Pro W3" pitchFamily="-80" charset="-128"/>
                <a:cs typeface="Times" panose="02020603050405020304" pitchFamily="18" charset="0"/>
              </a:rPr>
              <a:t> you are smart enough to use it, you can capture that QR code, and your phone takes you to the webpage where you can download a copy of this PowerPoint file. </a:t>
            </a:r>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Or you can just go to ctpnc.org and click on the “presentations” link.</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How </a:t>
            </a:r>
            <a:r>
              <a:rPr lang="en-US" altLang="en-US" sz="1600" dirty="0" smtClean="0">
                <a:latin typeface="Times New Roman" pitchFamily="-80" charset="0"/>
                <a:ea typeface="ヒラギノ角ゴ Pro W3" pitchFamily="-80" charset="-128"/>
                <a:cs typeface="Times New Roman" pitchFamily="-80" charset="0"/>
              </a:rPr>
              <a:t>many of you have already downloaded my presentation??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panose="02020603050405020304" pitchFamily="18" charset="0"/>
                <a:ea typeface="ヒラギノ角ゴ Pro W3" pitchFamily="-80" charset="-128"/>
                <a:cs typeface="Times" panose="02020603050405020304" pitchFamily="18" charset="0"/>
              </a:rPr>
              <a:t>Today</a:t>
            </a:r>
            <a:r>
              <a:rPr lang="en-US" altLang="en-US" sz="1600" baseline="0" dirty="0" smtClean="0">
                <a:latin typeface="Times" panose="02020603050405020304" pitchFamily="18" charset="0"/>
                <a:ea typeface="ヒラギノ角ゴ Pro W3" pitchFamily="-80" charset="-128"/>
                <a:cs typeface="Times" panose="02020603050405020304" pitchFamily="18" charset="0"/>
              </a:rPr>
              <a:t> I am going to talk to you about some </a:t>
            </a:r>
            <a:r>
              <a:rPr lang="en-US" altLang="en-US" sz="1600" u="sng" baseline="0" dirty="0" smtClean="0">
                <a:latin typeface="Times" panose="02020603050405020304" pitchFamily="18" charset="0"/>
                <a:ea typeface="ヒラギノ角ゴ Pro W3" pitchFamily="-80" charset="-128"/>
                <a:cs typeface="Times" panose="02020603050405020304" pitchFamily="18" charset="0"/>
              </a:rPr>
              <a:t>Important Stuff</a:t>
            </a:r>
            <a:r>
              <a:rPr lang="en-US" altLang="en-US" sz="1600" baseline="0" dirty="0" smtClean="0">
                <a:latin typeface="Times" panose="02020603050405020304" pitchFamily="18" charset="0"/>
                <a:ea typeface="ヒラギノ角ゴ Pro W3" pitchFamily="-80" charset="-128"/>
                <a:cs typeface="Times" panose="02020603050405020304" pitchFamily="18" charset="0"/>
              </a:rPr>
              <a:t>.</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700" dirty="0" smtClean="0">
                <a:latin typeface="Times"/>
                <a:ea typeface="ヒラギノ角ゴ Pro W3" charset="0"/>
                <a:cs typeface="Times"/>
              </a:rPr>
              <a:t>So let’s talk about Work-based Learning.</a:t>
            </a:r>
            <a:endParaRPr lang="en-US" sz="1700" dirty="0">
              <a:latin typeface="Times"/>
              <a:ea typeface="ヒラギノ角ゴ Pro W3" charset="0"/>
              <a:cs typeface="Times"/>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10</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635125" y="720725"/>
            <a:ext cx="2987675"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The </a:t>
            </a:r>
            <a:r>
              <a:rPr lang="en-US" altLang="en-US" u="sng" dirty="0" smtClean="0">
                <a:ea typeface="ヒラギノ角ゴ Pro W3" pitchFamily="-80" charset="-128"/>
              </a:rPr>
              <a:t>goal </a:t>
            </a:r>
            <a:r>
              <a:rPr lang="en-US" altLang="en-US" dirty="0" smtClean="0">
                <a:ea typeface="ヒラギノ角ゴ Pro W3" pitchFamily="-80" charset="-128"/>
              </a:rPr>
              <a:t>of work-based learning is to get students into the workplace so they can learn about the world of work. </a:t>
            </a:r>
          </a:p>
          <a:p>
            <a:r>
              <a:rPr lang="en-US" altLang="en-US" dirty="0" smtClean="0">
                <a:ea typeface="ヒラギノ角ゴ Pro W3" pitchFamily="-80" charset="-128"/>
              </a:rPr>
              <a:t>Kids need to watch employers work throughout the entire workday in order to learn the many facets of a job. </a:t>
            </a:r>
          </a:p>
          <a:p>
            <a:endParaRPr lang="en-US" altLang="en-US" dirty="0" smtClean="0">
              <a:ea typeface="ヒラギノ角ゴ Pro W3" pitchFamily="-80" charset="-128"/>
            </a:endParaRPr>
          </a:p>
          <a:p>
            <a:r>
              <a:rPr lang="en-US" altLang="en-US" dirty="0" smtClean="0">
                <a:ea typeface="ヒラギノ角ゴ Pro W3" pitchFamily="-80" charset="-128"/>
              </a:rPr>
              <a:t>It is </a:t>
            </a:r>
            <a:r>
              <a:rPr lang="en-US" altLang="en-US" u="sng" dirty="0" smtClean="0">
                <a:ea typeface="ヒラギノ角ゴ Pro W3" pitchFamily="-80" charset="-128"/>
              </a:rPr>
              <a:t>hoped</a:t>
            </a:r>
            <a:r>
              <a:rPr lang="en-US" altLang="en-US" dirty="0" smtClean="0">
                <a:ea typeface="ヒラギノ角ゴ Pro W3" pitchFamily="-80" charset="-128"/>
              </a:rPr>
              <a:t> that students will </a:t>
            </a:r>
            <a:r>
              <a:rPr lang="en-US" altLang="en-US" u="sng" dirty="0" smtClean="0">
                <a:ea typeface="ヒラギノ角ゴ Pro W3" pitchFamily="-80" charset="-128"/>
              </a:rPr>
              <a:t>connect</a:t>
            </a:r>
            <a:r>
              <a:rPr lang="en-US" altLang="en-US" dirty="0" smtClean="0">
                <a:ea typeface="ヒラギノ角ゴ Pro W3" pitchFamily="-80" charset="-128"/>
              </a:rPr>
              <a:t> what they are learning in the classroom with what they experience on the job.  </a:t>
            </a:r>
          </a:p>
          <a:p>
            <a:r>
              <a:rPr lang="en-US" altLang="en-US" dirty="0" smtClean="0">
                <a:ea typeface="ヒラギノ角ゴ Pro W3" pitchFamily="-80" charset="-128"/>
              </a:rPr>
              <a:t>All students participating in work-based learning have a mentor teacher who is responsible for helping them make those important connections between school and work.</a:t>
            </a:r>
          </a:p>
          <a:p>
            <a:endParaRPr lang="en-US" altLang="en-US" dirty="0" smtClean="0">
              <a:ea typeface="ヒラギノ角ゴ Pro W3" pitchFamily="-80" charset="-128"/>
            </a:endParaRPr>
          </a:p>
          <a:p>
            <a:r>
              <a:rPr lang="en-US" altLang="en-US" dirty="0" smtClean="0">
                <a:ea typeface="ヒラギノ角ゴ Pro W3" pitchFamily="-80" charset="-128"/>
              </a:rPr>
              <a:t>As the CDC, you are probably the person at your school who is in charge of work-based learning.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Work-based learning benefits everyone.</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There are lots of benefits for the students.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Connecting what the kids learn in the classroom -- with what they will be doing when they later enter the workforce -- is essential.</a:t>
            </a:r>
          </a:p>
          <a:p>
            <a:endParaRPr lang="en-US" altLang="en-US" dirty="0" smtClean="0">
              <a:ea typeface="ヒラギノ角ゴ Pro W3" pitchFamily="-80" charset="-128"/>
            </a:endParaRPr>
          </a:p>
          <a:p>
            <a:r>
              <a:rPr lang="en-US" altLang="en-US" dirty="0" smtClean="0">
                <a:ea typeface="ヒラギノ角ゴ Pro W3" pitchFamily="-80" charset="-128"/>
              </a:rPr>
              <a:t>For</a:t>
            </a:r>
            <a:r>
              <a:rPr lang="en-US" altLang="en-US" baseline="0" dirty="0" smtClean="0">
                <a:ea typeface="ヒラギノ角ゴ Pro W3" pitchFamily="-80" charset="-128"/>
              </a:rPr>
              <a:t> many kids,</a:t>
            </a:r>
            <a:r>
              <a:rPr lang="en-US" altLang="en-US" dirty="0" smtClean="0">
                <a:ea typeface="ヒラギノ角ゴ Pro W3" pitchFamily="-80" charset="-128"/>
              </a:rPr>
              <a:t> work-based learning </a:t>
            </a:r>
            <a:r>
              <a:rPr lang="en-US" altLang="en-US" baseline="0" dirty="0" smtClean="0">
                <a:ea typeface="ヒラギノ角ゴ Pro W3" pitchFamily="-80" charset="-128"/>
              </a:rPr>
              <a:t>gives them a reason for staying in school.</a:t>
            </a:r>
            <a:endParaRPr lang="en-US" altLang="en-US" dirty="0" smtClean="0">
              <a:ea typeface="ヒラギノ角ゴ Pro W3" pitchFamily="-80"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BCE6F0F-CDFB-476C-9583-64837C258FFC}"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Employers get to have a positive  impact on their future recruits.  </a:t>
            </a:r>
          </a:p>
          <a:p>
            <a:endParaRPr lang="en-US" altLang="en-US" dirty="0" smtClean="0">
              <a:ea typeface="ヒラギノ角ゴ Pro W3" pitchFamily="-80" charset="-128"/>
            </a:endParaRPr>
          </a:p>
          <a:p>
            <a:r>
              <a:rPr lang="en-US" altLang="en-US" dirty="0" smtClean="0">
                <a:ea typeface="ヒラギノ角ゴ Pro W3" pitchFamily="-80" charset="-128"/>
              </a:rPr>
              <a:t>They get to </a:t>
            </a:r>
            <a:r>
              <a:rPr lang="en-US" altLang="en-US" dirty="0" smtClean="0">
                <a:ea typeface="ヒラギノ角ゴ Pro W3" pitchFamily="-80" charset="-128"/>
              </a:rPr>
              <a:t>try out </a:t>
            </a:r>
            <a:r>
              <a:rPr lang="en-US" altLang="en-US" dirty="0" smtClean="0">
                <a:ea typeface="ヒラギノ角ゴ Pro W3" pitchFamily="-80" charset="-128"/>
              </a:rPr>
              <a:t>workers and see if they want to hire them permanently.</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CB3FC36-EE19-4B90-803C-82090B2B62FF}"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Work-based learning </a:t>
            </a:r>
            <a:r>
              <a:rPr lang="en-US" altLang="en-US" sz="1600" u="sng" dirty="0" smtClean="0">
                <a:latin typeface="Times New Roman" pitchFamily="-80" charset="0"/>
                <a:ea typeface="ヒラギノ角ゴ Pro W3" pitchFamily="-80" charset="-128"/>
                <a:cs typeface="Times New Roman" pitchFamily="-80" charset="0"/>
              </a:rPr>
              <a:t>should</a:t>
            </a:r>
            <a:r>
              <a:rPr lang="en-US" altLang="en-US" sz="1600" dirty="0" smtClean="0">
                <a:latin typeface="Times New Roman" pitchFamily="-80" charset="0"/>
                <a:ea typeface="ヒラギノ角ゴ Pro W3" pitchFamily="-80" charset="-128"/>
                <a:cs typeface="Times New Roman" pitchFamily="-80" charset="0"/>
              </a:rPr>
              <a:t> eliminate many of the </a:t>
            </a:r>
            <a:r>
              <a:rPr lang="en-US" altLang="en-US" sz="1600" dirty="0" smtClean="0">
                <a:latin typeface="Times New Roman" pitchFamily="-80" charset="0"/>
                <a:ea typeface="ヒラギノ角ゴ Pro W3" pitchFamily="-80" charset="-128"/>
                <a:cs typeface="Times New Roman" pitchFamily="-80" charset="0"/>
              </a:rPr>
              <a:t>-- “</a:t>
            </a:r>
            <a:r>
              <a:rPr lang="en-US" altLang="en-US" sz="1600" dirty="0" smtClean="0">
                <a:latin typeface="Times New Roman" pitchFamily="-80" charset="0"/>
                <a:ea typeface="ヒラギノ角ゴ Pro W3" pitchFamily="-80" charset="-128"/>
                <a:cs typeface="Times New Roman" pitchFamily="-80" charset="0"/>
              </a:rPr>
              <a:t>Why do we have to learn this?” kind of questions.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Connecting with the business community through students in work-based learning can also help the </a:t>
            </a:r>
            <a:r>
              <a:rPr lang="en-US" altLang="en-US" sz="1600" u="sng" dirty="0" smtClean="0">
                <a:latin typeface="Times New Roman" pitchFamily="-80" charset="0"/>
                <a:ea typeface="ヒラギノ角ゴ Pro W3" pitchFamily="-80" charset="-128"/>
                <a:cs typeface="Times New Roman" pitchFamily="-80" charset="0"/>
              </a:rPr>
              <a:t>teacher</a:t>
            </a:r>
            <a:r>
              <a:rPr lang="en-US" altLang="en-US" sz="1600" dirty="0" smtClean="0">
                <a:latin typeface="Times New Roman" pitchFamily="-80" charset="0"/>
                <a:ea typeface="ヒラギノ角ゴ Pro W3" pitchFamily="-80" charset="-128"/>
                <a:cs typeface="Times New Roman" pitchFamily="-80" charset="0"/>
              </a:rPr>
              <a:t> keep up with the latest trends in the business or industry that they are teaching.</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F4AAF54-9442-4C18-B916-2602AAB4E6E1}"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If work-based learning can </a:t>
            </a:r>
            <a:r>
              <a:rPr lang="en-US" altLang="en-US" sz="1600" u="sng" dirty="0" smtClean="0">
                <a:latin typeface="Times New Roman" pitchFamily="-80" charset="0"/>
                <a:ea typeface="ヒラギノ角ゴ Pro W3" pitchFamily="-80" charset="-128"/>
                <a:cs typeface="Times New Roman" pitchFamily="-80" charset="0"/>
              </a:rPr>
              <a:t>keep</a:t>
            </a:r>
            <a:r>
              <a:rPr lang="en-US" altLang="en-US" sz="1600" dirty="0" smtClean="0">
                <a:latin typeface="Times New Roman" pitchFamily="-80" charset="0"/>
                <a:ea typeface="ヒラギノ角ゴ Pro W3" pitchFamily="-80" charset="-128"/>
                <a:cs typeface="Times New Roman" pitchFamily="-80" charset="0"/>
              </a:rPr>
              <a:t> kids in school and help produce motivated employees, then the whole community wins.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Yes, </a:t>
            </a:r>
            <a:r>
              <a:rPr lang="en-US" altLang="en-US" sz="1600" dirty="0" smtClean="0">
                <a:latin typeface="Times New Roman" pitchFamily="-80" charset="0"/>
                <a:ea typeface="ヒラギノ角ゴ Pro W3" pitchFamily="-80" charset="-128"/>
                <a:cs typeface="Times New Roman" pitchFamily="-80" charset="0"/>
              </a:rPr>
              <a:t>-- </a:t>
            </a:r>
            <a:r>
              <a:rPr lang="en-US" altLang="en-US" sz="1600" u="sng" dirty="0" smtClean="0">
                <a:latin typeface="Times New Roman" pitchFamily="-80" charset="0"/>
                <a:ea typeface="ヒラギノ角ゴ Pro W3" pitchFamily="-80" charset="-128"/>
                <a:cs typeface="Times New Roman" pitchFamily="-80" charset="0"/>
              </a:rPr>
              <a:t>we</a:t>
            </a:r>
            <a:r>
              <a:rPr lang="en-US" altLang="en-US" sz="1600" dirty="0" smtClean="0">
                <a:latin typeface="Times New Roman" pitchFamily="-80" charset="0"/>
                <a:ea typeface="ヒラギノ角ゴ Pro W3" pitchFamily="-80" charset="-128"/>
                <a:cs typeface="Times New Roman" pitchFamily="-80" charset="0"/>
              </a:rPr>
              <a:t> </a:t>
            </a:r>
            <a:r>
              <a:rPr lang="en-US" altLang="en-US" sz="1600" dirty="0" smtClean="0">
                <a:latin typeface="Times New Roman" pitchFamily="-80" charset="0"/>
                <a:ea typeface="ヒラギノ角ゴ Pro W3" pitchFamily="-80" charset="-128"/>
                <a:cs typeface="Times New Roman" pitchFamily="-80" charset="0"/>
              </a:rPr>
              <a:t>have the power to change the economy just by getting our students out into the workplace.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762DB7E-870B-4FDD-ABC3-43BA1CA13330}"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257300" y="720725"/>
            <a:ext cx="3314700" cy="2486025"/>
          </a:xfrm>
          <a:ln/>
        </p:spPr>
      </p:sp>
      <p:sp>
        <p:nvSpPr>
          <p:cNvPr id="41987" name="Notes Placeholder 2"/>
          <p:cNvSpPr>
            <a:spLocks noGrp="1"/>
          </p:cNvSpPr>
          <p:nvPr>
            <p:ph type="body" idx="1"/>
          </p:nvPr>
        </p:nvSpPr>
        <p:spPr>
          <a:xfrm>
            <a:off x="974725" y="3505200"/>
            <a:ext cx="5365750" cy="537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Let’s look at some different types of work-based learning.</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u="sng" dirty="0" smtClean="0">
                <a:latin typeface="Times New Roman" pitchFamily="-80" charset="0"/>
                <a:ea typeface="ヒラギノ角ゴ Pro W3" pitchFamily="-80" charset="-128"/>
                <a:cs typeface="Times New Roman" pitchFamily="-80" charset="0"/>
              </a:rPr>
              <a:t>Job Shadowing </a:t>
            </a:r>
            <a:r>
              <a:rPr lang="en-US" altLang="en-US" sz="1600" dirty="0" smtClean="0">
                <a:latin typeface="Times New Roman" pitchFamily="-80" charset="0"/>
                <a:ea typeface="ヒラギノ角ゴ Pro W3" pitchFamily="-80" charset="-128"/>
                <a:cs typeface="Times New Roman" pitchFamily="-80" charset="0"/>
              </a:rPr>
              <a:t>is a short-term educational experience that introduces a student to a particular occupation by pairing the student with an employee of a business, industry, or agency.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By following, or "shadowing" the employee, the student becomes familiar with the duties associated with that occupation, the physical setting of the occupation, and the compatibility of the occupation with his or her own career goals.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Job Shadowing is typically a half or whole day, but could last longer if a student wishes to see every department in a large business.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C6D55BE-D732-458A-A639-6F1DB0126D30}" type="slidenum">
              <a:rPr lang="en-US" altLang="en-US" sz="1200" smtClean="0">
                <a:ea typeface="MS PGothic" pitchFamily="34" charset="-128"/>
              </a:rPr>
              <a:pPr/>
              <a:t>16</a:t>
            </a:fld>
            <a:endParaRPr lang="en-US" altLang="en-US" sz="1200" smtClean="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27163" y="720725"/>
            <a:ext cx="3508375" cy="2632075"/>
          </a:xfrm>
          <a:ln/>
        </p:spPr>
      </p:sp>
      <p:sp>
        <p:nvSpPr>
          <p:cNvPr id="43011" name="Rectangle 3"/>
          <p:cNvSpPr>
            <a:spLocks noGrp="1" noChangeArrowheads="1"/>
          </p:cNvSpPr>
          <p:nvPr>
            <p:ph type="body" idx="1"/>
          </p:nvPr>
        </p:nvSpPr>
        <p:spPr>
          <a:xfrm>
            <a:off x="974725" y="3733800"/>
            <a:ext cx="536575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Cooperative Education is a method of instruction where technical classroom instruction is combined with paid employment that is directly related to the classroom instruction.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two experiences must be planned and supervised by the school and the employer so that each contributes to the student's career objective.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Written cooperative agreements showing the instruction to be provided  -- are developed by the school and employer providing the training.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School credit is received for both the on-the-job training and the classroom components.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B249773-4340-4C25-AFC7-1677F8EB4386}"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20725"/>
            <a:ext cx="3162300" cy="2371725"/>
          </a:xfrm>
          <a:ln/>
        </p:spPr>
      </p:sp>
      <p:sp>
        <p:nvSpPr>
          <p:cNvPr id="44035" name="Rectangle 3"/>
          <p:cNvSpPr>
            <a:spLocks noGrp="1" noChangeArrowheads="1"/>
          </p:cNvSpPr>
          <p:nvPr>
            <p:ph type="body" idx="1"/>
          </p:nvPr>
        </p:nvSpPr>
        <p:spPr>
          <a:xfrm>
            <a:off x="974725" y="3581400"/>
            <a:ext cx="5365750" cy="529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Through an internship, a student learns by taking on a responsible role as a worker in a company or organization.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internship allows students to observe and participate in daily operations, develop direct contact with job personnel, ask questions about particular careers, and perform certain job tasks.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The work experience should be directly related to the student’s chosen career pathway.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Internships may be paid or unpaid. </a:t>
            </a:r>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It is </a:t>
            </a:r>
            <a:r>
              <a:rPr lang="en-US" altLang="en-US" sz="1600" u="sng" dirty="0" smtClean="0">
                <a:latin typeface="Times New Roman" pitchFamily="-80" charset="0"/>
                <a:ea typeface="ヒラギノ角ゴ Pro W3" pitchFamily="-80" charset="-128"/>
                <a:cs typeface="Times New Roman" pitchFamily="-80" charset="0"/>
              </a:rPr>
              <a:t>not</a:t>
            </a:r>
            <a:r>
              <a:rPr lang="en-US" altLang="en-US" sz="1600" dirty="0" smtClean="0">
                <a:latin typeface="Times New Roman" pitchFamily="-80" charset="0"/>
                <a:ea typeface="ヒラギノ角ゴ Pro W3" pitchFamily="-80" charset="-128"/>
                <a:cs typeface="Times New Roman" pitchFamily="-80" charset="0"/>
              </a:rPr>
              <a:t> possible to do an internship through self-employment.  You must be working under the constant supervision of a supervisor.</a:t>
            </a:r>
            <a:endParaRPr lang="en-US" altLang="en-US" sz="1600" dirty="0" smtClean="0">
              <a:latin typeface="Times New Roman" pitchFamily="-80" charset="0"/>
              <a:ea typeface="ヒラギノ角ゴ Pro W3" pitchFamily="-80" charset="-128"/>
              <a:cs typeface="Times New Roman" pitchFamily="-80" charset="0"/>
            </a:endParaRP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Since internship work does not </a:t>
            </a:r>
            <a:r>
              <a:rPr lang="en-US" altLang="en-US" sz="1600" u="sng" dirty="0" smtClean="0">
                <a:latin typeface="Times New Roman" pitchFamily="-80" charset="0"/>
                <a:ea typeface="ヒラギノ角ゴ Pro W3" pitchFamily="-80" charset="-128"/>
                <a:cs typeface="Times New Roman" pitchFamily="-80" charset="0"/>
              </a:rPr>
              <a:t>have</a:t>
            </a:r>
            <a:r>
              <a:rPr lang="en-US" altLang="en-US" sz="1600" dirty="0" smtClean="0">
                <a:latin typeface="Times New Roman" pitchFamily="-80" charset="0"/>
                <a:ea typeface="ヒラギノ角ゴ Pro W3" pitchFamily="-80" charset="-128"/>
                <a:cs typeface="Times New Roman" pitchFamily="-80" charset="0"/>
              </a:rPr>
              <a:t> to be paid, it is possible to do internship hours through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6DA9AC5-A322-408E-BFEE-CBAB5567FB4B}"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43013" y="720725"/>
            <a:ext cx="2879725" cy="2159000"/>
          </a:xfrm>
          <a:ln/>
        </p:spPr>
      </p:sp>
      <p:sp>
        <p:nvSpPr>
          <p:cNvPr id="45059" name="Notes Placeholder 2"/>
          <p:cNvSpPr>
            <a:spLocks noGrp="1"/>
          </p:cNvSpPr>
          <p:nvPr>
            <p:ph type="body" idx="1"/>
          </p:nvPr>
        </p:nvSpPr>
        <p:spPr>
          <a:xfrm>
            <a:off x="974725" y="2960688"/>
            <a:ext cx="5365750" cy="591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 Service learning, which is where students do work that is considered to be a </a:t>
            </a:r>
            <a:r>
              <a:rPr lang="en-US" altLang="en-US" sz="1600" u="sng" dirty="0" smtClean="0">
                <a:latin typeface="Times New Roman" pitchFamily="-80" charset="0"/>
                <a:ea typeface="ヒラギノ角ゴ Pro W3" pitchFamily="-80" charset="-128"/>
                <a:cs typeface="Times New Roman" pitchFamily="-80" charset="0"/>
              </a:rPr>
              <a:t>service</a:t>
            </a:r>
            <a:r>
              <a:rPr lang="en-US" altLang="en-US" sz="1600" dirty="0" smtClean="0">
                <a:latin typeface="Times New Roman" pitchFamily="-80" charset="0"/>
                <a:ea typeface="ヒラギノ角ゴ Pro W3" pitchFamily="-80" charset="-128"/>
                <a:cs typeface="Times New Roman" pitchFamily="-80" charset="0"/>
              </a:rPr>
              <a:t> to the community and would often be done by a volunteer.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Construction students could work for Habitat for Humanity. </a:t>
            </a:r>
          </a:p>
          <a:p>
            <a:r>
              <a:rPr lang="en-US" altLang="en-US" sz="1600" dirty="0" smtClean="0">
                <a:latin typeface="Times New Roman" pitchFamily="-80" charset="0"/>
                <a:ea typeface="ヒラギノ角ゴ Pro W3" pitchFamily="-80" charset="-128"/>
                <a:cs typeface="Times New Roman" pitchFamily="-80" charset="0"/>
              </a:rPr>
              <a:t>Business Ed and Marketing Ed students could work for practically any non-profit organization.</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Houses of Worship are a great place to work internship hours. I know one student who did an internship at his church creating a series of videos.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Service learning is great because students can see a </a:t>
            </a:r>
            <a:r>
              <a:rPr lang="en-US" altLang="en-US" sz="1600" u="sng" dirty="0" smtClean="0">
                <a:latin typeface="Times New Roman" pitchFamily="-80" charset="0"/>
                <a:ea typeface="ヒラギノ角ゴ Pro W3" pitchFamily="-80" charset="-128"/>
                <a:cs typeface="Times New Roman" pitchFamily="-80" charset="0"/>
              </a:rPr>
              <a:t>purpose</a:t>
            </a:r>
            <a:r>
              <a:rPr lang="en-US" altLang="en-US" sz="1600" dirty="0" smtClean="0">
                <a:latin typeface="Times New Roman" pitchFamily="-80" charset="0"/>
                <a:ea typeface="ヒラギノ角ゴ Pro W3" pitchFamily="-80" charset="-128"/>
                <a:cs typeface="Times New Roman" pitchFamily="-80" charset="0"/>
              </a:rPr>
              <a:t> to their work and have a good feeling that their work is </a:t>
            </a:r>
            <a:r>
              <a:rPr lang="en-US" altLang="en-US" sz="1600" u="sng" dirty="0" smtClean="0">
                <a:latin typeface="Times New Roman" pitchFamily="-80" charset="0"/>
                <a:ea typeface="ヒラギノ角ゴ Pro W3" pitchFamily="-80" charset="-128"/>
                <a:cs typeface="Times New Roman" pitchFamily="-80" charset="0"/>
              </a:rPr>
              <a:t>appreciated</a:t>
            </a:r>
            <a:r>
              <a:rPr lang="en-US" altLang="en-US" sz="1600" dirty="0" smtClean="0">
                <a:latin typeface="Times New Roman" pitchFamily="-80" charset="0"/>
                <a:ea typeface="ヒラギノ角ゴ Pro W3" pitchFamily="-80" charset="-128"/>
                <a:cs typeface="Times New Roman" pitchFamily="-80" charset="0"/>
              </a:rPr>
              <a:t> and is helping to make the world a better place.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In a </a:t>
            </a:r>
            <a:r>
              <a:rPr lang="en-US" altLang="en-US" sz="1600" u="sng" dirty="0" smtClean="0">
                <a:latin typeface="Times New Roman" pitchFamily="-80" charset="0"/>
                <a:ea typeface="ヒラギノ角ゴ Pro W3" pitchFamily="-80" charset="-128"/>
                <a:cs typeface="Times New Roman" pitchFamily="-80" charset="0"/>
              </a:rPr>
              <a:t>traditional</a:t>
            </a:r>
            <a:r>
              <a:rPr lang="en-US" altLang="en-US" sz="1600" dirty="0" smtClean="0">
                <a:latin typeface="Times New Roman" pitchFamily="-80" charset="0"/>
                <a:ea typeface="ヒラギノ角ゴ Pro W3" pitchFamily="-80" charset="-128"/>
                <a:cs typeface="Times New Roman" pitchFamily="-80" charset="0"/>
              </a:rPr>
              <a:t> work environment, it is sometimes hard to see the fruits of your labor.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18923B5-88AA-4BBC-BB9B-3805F1E71725}"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1257300" y="720725"/>
            <a:ext cx="4000500" cy="3000375"/>
          </a:xfrm>
          <a:ln/>
        </p:spPr>
      </p:sp>
      <p:sp>
        <p:nvSpPr>
          <p:cNvPr id="31747" name="Notes Placeholder 2"/>
          <p:cNvSpPr>
            <a:spLocks noGrp="1"/>
          </p:cNvSpPr>
          <p:nvPr>
            <p:ph type="body" idx="1"/>
          </p:nvPr>
        </p:nvSpPr>
        <p:spPr>
          <a:xfrm>
            <a:off x="812800" y="3810000"/>
            <a:ext cx="5851525" cy="5070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700" dirty="0">
                <a:latin typeface="Times"/>
                <a:ea typeface="ヒラギノ角ゴ Pro W3" charset="0"/>
                <a:cs typeface="Times"/>
              </a:rPr>
              <a:t>Here is what we will be covering today.</a:t>
            </a:r>
          </a:p>
          <a:p>
            <a:pPr marL="302066" indent="-302066">
              <a:buFont typeface="Arial"/>
              <a:buChar char="•"/>
              <a:defRPr/>
            </a:pPr>
            <a:r>
              <a:rPr lang="en-US" sz="1700" dirty="0" smtClean="0">
                <a:latin typeface="Times"/>
                <a:ea typeface="ヒラギノ角ゴ Pro W3" charset="0"/>
                <a:cs typeface="Times"/>
              </a:rPr>
              <a:t>The Purpose of School – That’s Why do we do </a:t>
            </a:r>
            <a:r>
              <a:rPr lang="en-US" sz="1700" dirty="0" smtClean="0">
                <a:latin typeface="Times"/>
                <a:ea typeface="ヒラギノ角ゴ Pro W3" charset="0"/>
                <a:cs typeface="Times"/>
              </a:rPr>
              <a:t>what we do</a:t>
            </a:r>
            <a:r>
              <a:rPr lang="en-US" sz="1700" dirty="0" smtClean="0">
                <a:latin typeface="Times"/>
                <a:ea typeface="ヒラギノ角ゴ Pro W3" charset="0"/>
                <a:cs typeface="Times"/>
              </a:rPr>
              <a:t>, </a:t>
            </a:r>
            <a:endParaRPr lang="en-US" sz="1700" dirty="0">
              <a:latin typeface="Times"/>
              <a:ea typeface="ヒラギノ角ゴ Pro W3" charset="0"/>
              <a:cs typeface="Times"/>
            </a:endParaRPr>
          </a:p>
          <a:p>
            <a:pPr marL="302066" indent="-302066">
              <a:buFont typeface="Arial"/>
              <a:buChar char="•"/>
              <a:defRPr/>
            </a:pPr>
            <a:r>
              <a:rPr lang="en-US" sz="1700" dirty="0" smtClean="0">
                <a:latin typeface="Times"/>
                <a:ea typeface="ヒラギノ角ゴ Pro W3" charset="0"/>
                <a:cs typeface="Times"/>
              </a:rPr>
              <a:t>Work-based Learning,</a:t>
            </a:r>
            <a:endParaRPr lang="en-US" sz="1700" dirty="0">
              <a:latin typeface="Times"/>
              <a:ea typeface="ヒラギノ角ゴ Pro W3" charset="0"/>
              <a:cs typeface="Times"/>
            </a:endParaRPr>
          </a:p>
          <a:p>
            <a:pPr marL="302066" indent="-302066">
              <a:buFont typeface="Arial"/>
              <a:buChar char="•"/>
              <a:defRPr/>
            </a:pPr>
            <a:r>
              <a:rPr lang="en-US" sz="1700" dirty="0" smtClean="0">
                <a:latin typeface="Times"/>
                <a:ea typeface="ヒラギノ角ゴ Pro W3" charset="0"/>
                <a:cs typeface="Times"/>
              </a:rPr>
              <a:t>Our Articulation Agreement with the community colleges, </a:t>
            </a:r>
          </a:p>
          <a:p>
            <a:pPr marL="302066" indent="-302066">
              <a:buFont typeface="Arial"/>
              <a:buChar char="•"/>
              <a:defRPr/>
            </a:pPr>
            <a:r>
              <a:rPr lang="en-US" sz="1700" dirty="0" smtClean="0">
                <a:latin typeface="Times"/>
                <a:ea typeface="ヒラギノ角ゴ Pro W3" charset="0"/>
                <a:cs typeface="Times"/>
              </a:rPr>
              <a:t>And Promoting Manufacturing and STEM Careers</a:t>
            </a:r>
            <a:endParaRPr lang="en-US" sz="1700" dirty="0">
              <a:latin typeface="Times"/>
              <a:ea typeface="ヒラギノ角ゴ Pro W3" charset="0"/>
              <a:cs typeface="Times"/>
            </a:endParaRPr>
          </a:p>
          <a:p>
            <a:pPr marL="0" indent="0">
              <a:buFont typeface="Arial"/>
              <a:buNone/>
              <a:defRPr/>
            </a:pPr>
            <a:endParaRPr lang="en-US" sz="1700" dirty="0">
              <a:latin typeface="Times"/>
              <a:ea typeface="ヒラギノ角ゴ Pro W3" charset="0"/>
              <a:cs typeface="Times"/>
            </a:endParaRPr>
          </a:p>
          <a:p>
            <a:pPr>
              <a:defRPr/>
            </a:pPr>
            <a:r>
              <a:rPr lang="en-US" sz="1700" dirty="0" smtClean="0">
                <a:latin typeface="Times"/>
                <a:ea typeface="ヒラギノ角ゴ Pro W3" charset="0"/>
                <a:cs typeface="Times"/>
              </a:rPr>
              <a:t>I am going to go through all of this today at lighting speed, but feel free to download the PowerPoint file and use it any way you need. </a:t>
            </a:r>
          </a:p>
          <a:p>
            <a:pPr>
              <a:defRPr/>
            </a:pPr>
            <a:r>
              <a:rPr lang="en-US" sz="1700" dirty="0" smtClean="0">
                <a:latin typeface="Times"/>
                <a:ea typeface="ヒラギノ角ゴ Pro W3" charset="0"/>
                <a:cs typeface="Times"/>
              </a:rPr>
              <a:t>I have included the references to where I got the data in the notes section of each slide, and even the notes from which I am reading are there as well.  </a:t>
            </a:r>
          </a:p>
          <a:p>
            <a:pPr>
              <a:defRPr/>
            </a:pPr>
            <a:r>
              <a:rPr lang="en-US" sz="1700" dirty="0" smtClean="0">
                <a:latin typeface="Times"/>
                <a:ea typeface="ヒラギノ角ゴ Pro W3" charset="0"/>
                <a:cs typeface="Times"/>
              </a:rPr>
              <a:t>Please download the PowerPoint and use it anyway you need to help our next generation get ready for their careers.</a:t>
            </a:r>
            <a:endParaRPr lang="en-US" sz="1700" dirty="0">
              <a:latin typeface="Times"/>
              <a:ea typeface="ヒラギノ角ゴ Pro W3" charset="0"/>
              <a:cs typeface="Times"/>
            </a:endParaRPr>
          </a:p>
          <a:p>
            <a:pPr>
              <a:defRPr/>
            </a:pPr>
            <a:r>
              <a:rPr lang="en-US" sz="1700" dirty="0">
                <a:latin typeface="Times"/>
                <a:ea typeface="ヒラギノ角ゴ Pro W3" charset="0"/>
                <a:cs typeface="Times"/>
                <a:sym typeface="Wingdings" charset="0"/>
              </a:rPr>
              <a:t></a:t>
            </a:r>
          </a:p>
          <a:p>
            <a:pPr>
              <a:defRPr/>
            </a:pPr>
            <a:r>
              <a:rPr lang="en-US" sz="1700" dirty="0" smtClean="0">
                <a:latin typeface="Times"/>
                <a:ea typeface="ヒラギノ角ゴ Pro W3" charset="0"/>
                <a:cs typeface="Times"/>
              </a:rPr>
              <a:t>Let’s look at the purpose of school.</a:t>
            </a:r>
            <a:endParaRPr lang="en-US" sz="1700" dirty="0">
              <a:latin typeface="Times"/>
              <a:ea typeface="ヒラギノ角ゴ Pro W3" charset="0"/>
              <a:cs typeface="Times"/>
            </a:endParaRPr>
          </a:p>
          <a:p>
            <a:pPr>
              <a:defRPr/>
            </a:pPr>
            <a:endParaRPr lang="en-US" sz="1700" dirty="0">
              <a:latin typeface="Times"/>
              <a:ea typeface="ヒラギノ角ゴ Pro W3" charset="0"/>
              <a:cs typeface="Times"/>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39838" y="609600"/>
            <a:ext cx="2478087" cy="1858963"/>
          </a:xfrm>
          <a:ln/>
        </p:spPr>
      </p:sp>
      <p:sp>
        <p:nvSpPr>
          <p:cNvPr id="46083" name="Rectangle 3"/>
          <p:cNvSpPr>
            <a:spLocks noGrp="1" noChangeArrowheads="1"/>
          </p:cNvSpPr>
          <p:nvPr>
            <p:ph type="body" idx="1"/>
          </p:nvPr>
        </p:nvSpPr>
        <p:spPr>
          <a:xfrm>
            <a:off x="974725" y="2895600"/>
            <a:ext cx="5365750" cy="5862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latin typeface="Times New Roman" pitchFamily="-80" charset="0"/>
                <a:ea typeface="ヒラギノ角ゴ Pro W3" pitchFamily="-80" charset="-128"/>
                <a:cs typeface="Times New Roman" pitchFamily="-80" charset="0"/>
              </a:rPr>
              <a:t>Apprenticeship is a system of skilled occupational training that combines practical work experiences with related academic and technical instruction. </a:t>
            </a:r>
          </a:p>
          <a:p>
            <a:r>
              <a:rPr lang="en-US" altLang="en-US" sz="1600" dirty="0" smtClean="0">
                <a:latin typeface="Times New Roman" pitchFamily="-80" charset="0"/>
                <a:ea typeface="ヒラギノ角ゴ Pro W3" pitchFamily="-80" charset="-128"/>
                <a:cs typeface="Times New Roman" pitchFamily="-80" charset="0"/>
              </a:rPr>
              <a:t>An apprentice works on the job for an employer and is taught and supervised by an experienced person in the chosen occupation. </a:t>
            </a:r>
          </a:p>
          <a:p>
            <a:r>
              <a:rPr lang="en-US" altLang="en-US" sz="1600" dirty="0" smtClean="0">
                <a:latin typeface="Times New Roman" pitchFamily="-80" charset="0"/>
                <a:ea typeface="ヒラギノ角ゴ Pro W3" pitchFamily="-80" charset="-128"/>
                <a:cs typeface="Times New Roman" pitchFamily="-80" charset="0"/>
              </a:rPr>
              <a:t>This preplanned, progressively challenging work-based learning experience extends for two to four years, depending on the occupation. </a:t>
            </a:r>
          </a:p>
          <a:p>
            <a:r>
              <a:rPr lang="en-US" altLang="en-US" sz="1600" dirty="0" smtClean="0">
                <a:latin typeface="Times New Roman" pitchFamily="-80" charset="0"/>
                <a:ea typeface="ヒラギノ角ゴ Pro W3" pitchFamily="-80" charset="-128"/>
                <a:cs typeface="Times New Roman" pitchFamily="-80" charset="0"/>
              </a:rPr>
              <a:t>Upon completion of the work and the related instruction, the apprentice receives certification as a journeyman in the field. </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Apprenticeship programs are registered and monitored by the NC Department of Commerce. </a:t>
            </a:r>
          </a:p>
          <a:p>
            <a:r>
              <a:rPr lang="en-US" altLang="en-US" sz="1600" dirty="0" smtClean="0">
                <a:latin typeface="Times New Roman" pitchFamily="-80" charset="0"/>
                <a:ea typeface="ヒラギノ角ゴ Pro W3" pitchFamily="-80" charset="-128"/>
                <a:cs typeface="Times New Roman" pitchFamily="-80" charset="0"/>
              </a:rPr>
              <a:t>For students who are not ready to make a multi-year commitment, they have a Pre-Apprenticeship program, which can be turned into a Registered Apprenticeship at anytime.</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Think of Apprenticeship as a </a:t>
            </a:r>
            <a:r>
              <a:rPr lang="en-US" altLang="en-US" sz="1600" u="sng" dirty="0" smtClean="0">
                <a:latin typeface="Times New Roman" pitchFamily="-80" charset="0"/>
                <a:ea typeface="ヒラギノ角ゴ Pro W3" pitchFamily="-80" charset="-128"/>
                <a:cs typeface="Times New Roman" pitchFamily="-80" charset="0"/>
              </a:rPr>
              <a:t>credential</a:t>
            </a:r>
            <a:r>
              <a:rPr lang="en-US" altLang="en-US" sz="1600" dirty="0" smtClean="0">
                <a:latin typeface="Times New Roman" pitchFamily="-80" charset="0"/>
                <a:ea typeface="ヒラギノ角ゴ Pro W3" pitchFamily="-80" charset="-128"/>
                <a:cs typeface="Times New Roman" pitchFamily="-80" charset="0"/>
              </a:rPr>
              <a:t> that can be added to internships and cooperative education.</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82C6F17-B487-4596-92DD-79AA4F01F24F}"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charset="-128"/>
              </a:rPr>
              <a:t>Internships</a:t>
            </a:r>
            <a:r>
              <a:rPr lang="en-US" altLang="en-US" baseline="0" dirty="0" smtClean="0">
                <a:ea typeface="ヒラギノ角ゴ Pro W3" charset="-128"/>
              </a:rPr>
              <a:t> and</a:t>
            </a:r>
            <a:r>
              <a:rPr lang="en-US" altLang="en-US" dirty="0" smtClean="0">
                <a:ea typeface="ヒラギノ角ゴ Pro W3" charset="-128"/>
              </a:rPr>
              <a:t> </a:t>
            </a:r>
            <a:r>
              <a:rPr lang="en-US" altLang="en-US" dirty="0">
                <a:ea typeface="ヒラギノ角ゴ Pro W3" charset="-128"/>
              </a:rPr>
              <a:t>Cooperative </a:t>
            </a:r>
            <a:r>
              <a:rPr lang="en-US" altLang="en-US" dirty="0" smtClean="0">
                <a:ea typeface="ヒラギノ角ゴ Pro W3" charset="-128"/>
              </a:rPr>
              <a:t>Education</a:t>
            </a:r>
            <a:r>
              <a:rPr lang="en-US" altLang="en-US" baseline="0" dirty="0" smtClean="0">
                <a:ea typeface="ヒラギノ角ゴ Pro W3" charset="-128"/>
              </a:rPr>
              <a:t> </a:t>
            </a:r>
            <a:r>
              <a:rPr lang="en-US" altLang="en-US" dirty="0" smtClean="0">
                <a:ea typeface="ヒラギノ角ゴ Pro W3" charset="-128"/>
              </a:rPr>
              <a:t>can </a:t>
            </a:r>
            <a:r>
              <a:rPr lang="en-US" altLang="en-US" dirty="0">
                <a:ea typeface="ヒラギノ角ゴ Pro W3" charset="-128"/>
              </a:rPr>
              <a:t>receive academic credit based upon the number of hours spent in the workplace. </a:t>
            </a:r>
            <a:endParaRPr lang="en-US" altLang="en-US" dirty="0" smtClean="0">
              <a:ea typeface="ヒラギノ角ゴ Pro W3" charset="-128"/>
            </a:endParaRPr>
          </a:p>
          <a:p>
            <a:endParaRPr lang="en-US" altLang="en-US" dirty="0">
              <a:ea typeface="ヒラギノ角ゴ Pro W3" charset="-128"/>
            </a:endParaRPr>
          </a:p>
          <a:p>
            <a:r>
              <a:rPr lang="en-US" altLang="en-US" sz="1600" dirty="0" smtClean="0">
                <a:latin typeface="Times New Roman" pitchFamily="-80" charset="0"/>
                <a:ea typeface="ヒラギノ角ゴ Pro W3" pitchFamily="-80" charset="-128"/>
                <a:cs typeface="Times New Roman" pitchFamily="-80" charset="0"/>
              </a:rPr>
              <a:t>The </a:t>
            </a:r>
            <a:r>
              <a:rPr lang="en-US" altLang="en-US" sz="1600" u="sng" dirty="0" smtClean="0">
                <a:latin typeface="Times New Roman" pitchFamily="-80" charset="0"/>
                <a:ea typeface="ヒラギノ角ゴ Pro W3" pitchFamily="-80" charset="-128"/>
                <a:cs typeface="Times New Roman" pitchFamily="-80" charset="0"/>
              </a:rPr>
              <a:t>minimum</a:t>
            </a:r>
            <a:r>
              <a:rPr lang="en-US" altLang="en-US" sz="1600" dirty="0" smtClean="0">
                <a:latin typeface="Times New Roman" pitchFamily="-80" charset="0"/>
                <a:ea typeface="ヒラギノ角ゴ Pro W3" pitchFamily="-80" charset="-128"/>
                <a:cs typeface="Times New Roman" pitchFamily="-80" charset="0"/>
              </a:rPr>
              <a:t> hours required to receive 1 credit for students on a block schedule is 135 hours. </a:t>
            </a:r>
          </a:p>
          <a:p>
            <a:r>
              <a:rPr lang="en-US" altLang="en-US" sz="1600" dirty="0" smtClean="0">
                <a:latin typeface="Times New Roman" pitchFamily="-80" charset="0"/>
                <a:ea typeface="ヒラギノ角ゴ Pro W3" pitchFamily="-80" charset="-128"/>
                <a:cs typeface="Times New Roman" pitchFamily="-80" charset="0"/>
              </a:rPr>
              <a:t>For traditional calendars, the minimum is 150 hours.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Your LEA may require more hours.</a:t>
            </a:r>
          </a:p>
          <a:p>
            <a:endParaRPr lang="en-US" altLang="en-US" sz="1600" dirty="0" smtClean="0">
              <a:latin typeface="Times New Roman" pitchFamily="-80" charset="0"/>
              <a:ea typeface="ヒラギノ角ゴ Pro W3" pitchFamily="-80" charset="-128"/>
              <a:cs typeface="Times New Roman" pitchFamily="-80" charset="0"/>
            </a:endParaRPr>
          </a:p>
          <a:p>
            <a:r>
              <a:rPr lang="en-US" altLang="en-US" sz="1600" dirty="0" smtClean="0">
                <a:latin typeface="Times New Roman" pitchFamily="-80" charset="0"/>
                <a:ea typeface="ヒラギノ角ゴ Pro W3" pitchFamily="-80" charset="-128"/>
                <a:cs typeface="Times New Roman" pitchFamily="-80" charset="0"/>
              </a:rPr>
              <a:t>Students should not receive academic credit for work done at their </a:t>
            </a:r>
            <a:r>
              <a:rPr lang="en-US" altLang="en-US" sz="1600" u="sng" dirty="0" smtClean="0">
                <a:latin typeface="Times New Roman" pitchFamily="-80" charset="0"/>
                <a:ea typeface="ヒラギノ角ゴ Pro W3" pitchFamily="-80" charset="-128"/>
                <a:cs typeface="Times New Roman" pitchFamily="-80" charset="0"/>
              </a:rPr>
              <a:t>own</a:t>
            </a:r>
            <a:r>
              <a:rPr lang="en-US" altLang="en-US" sz="1600" dirty="0" smtClean="0">
                <a:latin typeface="Times New Roman" pitchFamily="-80" charset="0"/>
                <a:ea typeface="ヒラギノ角ゴ Pro W3" pitchFamily="-80" charset="-128"/>
                <a:cs typeface="Times New Roman" pitchFamily="-80" charset="0"/>
              </a:rPr>
              <a:t> school. The work should be done at a business or at another school.</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ヒラギノ角ゴ Pro W3" charset="-128"/>
              </a:defRPr>
            </a:lvl1pPr>
            <a:lvl2pPr marL="785372" indent="-302066" eaLnBrk="0" hangingPunct="0">
              <a:defRPr sz="2500">
                <a:solidFill>
                  <a:schemeClr val="tx1"/>
                </a:solidFill>
                <a:latin typeface="Arial" pitchFamily="34" charset="0"/>
                <a:ea typeface="ヒラギノ角ゴ Pro W3" charset="-128"/>
              </a:defRPr>
            </a:lvl2pPr>
            <a:lvl3pPr marL="1208265" indent="-241653" eaLnBrk="0" hangingPunct="0">
              <a:defRPr sz="2500">
                <a:solidFill>
                  <a:schemeClr val="tx1"/>
                </a:solidFill>
                <a:latin typeface="Arial" pitchFamily="34" charset="0"/>
                <a:ea typeface="ヒラギノ角ゴ Pro W3" charset="-128"/>
              </a:defRPr>
            </a:lvl3pPr>
            <a:lvl4pPr marL="1691571" indent="-241653" eaLnBrk="0" hangingPunct="0">
              <a:defRPr sz="2500">
                <a:solidFill>
                  <a:schemeClr val="tx1"/>
                </a:solidFill>
                <a:latin typeface="Arial" pitchFamily="34" charset="0"/>
                <a:ea typeface="ヒラギノ角ゴ Pro W3" charset="-128"/>
              </a:defRPr>
            </a:lvl4pPr>
            <a:lvl5pPr marL="2174878" indent="-241653" eaLnBrk="0" hangingPunct="0">
              <a:defRPr sz="2500">
                <a:solidFill>
                  <a:schemeClr val="tx1"/>
                </a:solidFill>
                <a:latin typeface="Arial" pitchFamily="34" charset="0"/>
                <a:ea typeface="ヒラギノ角ゴ Pro W3" charset="-128"/>
              </a:defRPr>
            </a:lvl5pPr>
            <a:lvl6pPr marL="2658184" indent="-241653" eaLnBrk="0" fontAlgn="base" hangingPunct="0">
              <a:spcBef>
                <a:spcPct val="0"/>
              </a:spcBef>
              <a:spcAft>
                <a:spcPct val="0"/>
              </a:spcAft>
              <a:defRPr sz="2500">
                <a:solidFill>
                  <a:schemeClr val="tx1"/>
                </a:solidFill>
                <a:latin typeface="Arial" pitchFamily="34" charset="0"/>
                <a:ea typeface="ヒラギノ角ゴ Pro W3" charset="-128"/>
              </a:defRPr>
            </a:lvl6pPr>
            <a:lvl7pPr marL="3141490" indent="-241653" eaLnBrk="0" fontAlgn="base" hangingPunct="0">
              <a:spcBef>
                <a:spcPct val="0"/>
              </a:spcBef>
              <a:spcAft>
                <a:spcPct val="0"/>
              </a:spcAft>
              <a:defRPr sz="2500">
                <a:solidFill>
                  <a:schemeClr val="tx1"/>
                </a:solidFill>
                <a:latin typeface="Arial" pitchFamily="34" charset="0"/>
                <a:ea typeface="ヒラギノ角ゴ Pro W3" charset="-128"/>
              </a:defRPr>
            </a:lvl7pPr>
            <a:lvl8pPr marL="3624796" indent="-241653" eaLnBrk="0" fontAlgn="base" hangingPunct="0">
              <a:spcBef>
                <a:spcPct val="0"/>
              </a:spcBef>
              <a:spcAft>
                <a:spcPct val="0"/>
              </a:spcAft>
              <a:defRPr sz="2500">
                <a:solidFill>
                  <a:schemeClr val="tx1"/>
                </a:solidFill>
                <a:latin typeface="Arial" pitchFamily="34" charset="0"/>
                <a:ea typeface="ヒラギノ角ゴ Pro W3" charset="-128"/>
              </a:defRPr>
            </a:lvl8pPr>
            <a:lvl9pPr marL="4108102" indent="-241653"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0E145788-E571-44E8-82D0-015EF209E32E}" type="slidenum">
              <a:rPr lang="en-US" altLang="en-US" sz="1300"/>
              <a:pPr/>
              <a:t>21</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If you want to learn more about Work-Based Learning and see all the rules and regulations, you can go to the state Career and Technical Education website. </a:t>
            </a:r>
          </a:p>
          <a:p>
            <a:endParaRPr lang="en-US" altLang="en-US" dirty="0" smtClean="0">
              <a:ea typeface="ヒラギノ角ゴ Pro W3" pitchFamily="-80" charset="-128"/>
            </a:endParaRPr>
          </a:p>
          <a:p>
            <a:r>
              <a:rPr lang="en-US" altLang="en-US" dirty="0" smtClean="0">
                <a:ea typeface="ヒラギノ角ゴ Pro W3" pitchFamily="-80" charset="-128"/>
              </a:rPr>
              <a:t>Select </a:t>
            </a:r>
            <a:r>
              <a:rPr lang="en-US" altLang="en-US" dirty="0" smtClean="0">
                <a:ea typeface="ヒラギノ角ゴ Pro W3" pitchFamily="-80" charset="-128"/>
              </a:rPr>
              <a:t>the Curriculum button on the left-side navigation bar. </a:t>
            </a:r>
          </a:p>
          <a:p>
            <a:endParaRPr lang="en-US" altLang="en-US" dirty="0" smtClean="0">
              <a:ea typeface="ヒラギノ角ゴ Pro W3" pitchFamily="-80" charset="-128"/>
            </a:endParaRPr>
          </a:p>
          <a:p>
            <a:r>
              <a:rPr lang="en-US" altLang="en-US" dirty="0" smtClean="0">
                <a:ea typeface="ヒラギノ角ゴ Pro W3" pitchFamily="-80" charset="-128"/>
              </a:rPr>
              <a:t>And then select the Work-Based Learning button that appears below that.</a:t>
            </a:r>
          </a:p>
          <a:p>
            <a:endParaRPr lang="en-US" altLang="en-US" dirty="0" smtClean="0">
              <a:ea typeface="ヒラギノ角ゴ Pro W3" pitchFamily="-80" charset="-128"/>
            </a:endParaRPr>
          </a:p>
          <a:p>
            <a:r>
              <a:rPr lang="en-US" altLang="en-US" dirty="0" smtClean="0">
                <a:ea typeface="ヒラギノ角ゴ Pro W3" pitchFamily="-80" charset="-128"/>
              </a:rPr>
              <a:t>And there in yellow, you see the full web address.</a:t>
            </a:r>
          </a:p>
          <a:p>
            <a:endParaRPr lang="en-US" altLang="en-US" dirty="0" smtClean="0">
              <a:ea typeface="ヒラギノ角ゴ Pro W3" pitchFamily="-80" charset="-128"/>
            </a:endParaRPr>
          </a:p>
          <a:p>
            <a:r>
              <a:rPr lang="en-US" altLang="en-US" dirty="0" smtClean="0">
                <a:ea typeface="ヒラギノ角ゴ Pro W3" pitchFamily="-80" charset="-128"/>
              </a:rPr>
              <a:t>I</a:t>
            </a:r>
            <a:r>
              <a:rPr lang="en-US" altLang="en-US" baseline="0" dirty="0" smtClean="0">
                <a:ea typeface="ヒラギノ角ゴ Pro W3" pitchFamily="-80" charset="-128"/>
              </a:rPr>
              <a:t> recently updated and reorganized all of the work-based learning web pages.  </a:t>
            </a:r>
            <a:r>
              <a:rPr lang="en-US" altLang="en-US" baseline="0" dirty="0" smtClean="0">
                <a:ea typeface="ヒラギノ角ゴ Pro W3" pitchFamily="-80" charset="-128"/>
              </a:rPr>
              <a:t>If you have any questions or suggestions for improvement, please let me know.</a:t>
            </a:r>
            <a:endParaRPr lang="en-US" altLang="en-US" dirty="0" smtClean="0">
              <a:ea typeface="ヒラギノ角ゴ Pro W3" pitchFamily="-80" charset="-128"/>
            </a:endParaRPr>
          </a:p>
          <a:p>
            <a:endParaRPr lang="en-US" altLang="en-US" dirty="0" smtClean="0">
              <a:ea typeface="ヒラギノ角ゴ Pro W3" pitchFamily="-80" charset="-128"/>
            </a:endParaRPr>
          </a:p>
          <a:p>
            <a:r>
              <a:rPr lang="en-US" altLang="en-US" dirty="0" smtClean="0">
                <a:ea typeface="ヒラギノ角ゴ Pro W3" pitchFamily="-80"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chemeClr val="tx1"/>
                </a:solidFill>
              </a:rPr>
              <a:t>www.ncpublicschools.org/cte/curriculum/work-based</a:t>
            </a:r>
          </a:p>
          <a:p>
            <a:endParaRPr lang="en-US" altLang="en-US" dirty="0" smtClean="0">
              <a:ea typeface="ヒラギノ角ゴ Pro W3" pitchFamily="-80"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25FCFEE-8829-458A-A5C0-231EDD6CB1B0}"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700" dirty="0" smtClean="0">
                <a:latin typeface="Times"/>
                <a:ea typeface="ヒラギノ角ゴ Pro W3" charset="0"/>
                <a:cs typeface="Times"/>
              </a:rPr>
              <a:t>Let’s talk about </a:t>
            </a:r>
            <a:r>
              <a:rPr lang="en-US" sz="1700" u="sng" dirty="0" err="1" smtClean="0">
                <a:latin typeface="Times"/>
                <a:ea typeface="ヒラギノ角ゴ Pro W3" charset="0"/>
                <a:cs typeface="Times"/>
              </a:rPr>
              <a:t>ar</a:t>
            </a:r>
            <a:r>
              <a:rPr lang="en-US" sz="1700" u="sng" dirty="0" smtClean="0">
                <a:latin typeface="Times"/>
                <a:ea typeface="ヒラギノ角ゴ Pro W3" charset="0"/>
                <a:cs typeface="Times"/>
              </a:rPr>
              <a:t>-tic-u-la-</a:t>
            </a:r>
            <a:r>
              <a:rPr lang="en-US" sz="1700" u="sng" dirty="0" err="1" smtClean="0">
                <a:latin typeface="Times"/>
                <a:ea typeface="ヒラギノ角ゴ Pro W3" charset="0"/>
                <a:cs typeface="Times"/>
              </a:rPr>
              <a:t>tion</a:t>
            </a:r>
            <a:endParaRPr lang="en-US" sz="1700" u="sng" dirty="0">
              <a:latin typeface="Times"/>
              <a:ea typeface="ヒラギノ角ゴ Pro W3" charset="0"/>
              <a:cs typeface="Times"/>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23</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dirty="0" smtClean="0">
                <a:latin typeface="Arial" pitchFamily="34" charset="0"/>
              </a:rPr>
              <a:t>The word </a:t>
            </a:r>
            <a:r>
              <a:rPr lang="en-US" altLang="en-US" i="1" dirty="0" smtClean="0">
                <a:latin typeface="Arial" pitchFamily="34" charset="0"/>
              </a:rPr>
              <a:t>Articulation</a:t>
            </a:r>
            <a:r>
              <a:rPr lang="en-US" altLang="en-US" dirty="0" smtClean="0">
                <a:latin typeface="Arial" pitchFamily="34" charset="0"/>
              </a:rPr>
              <a:t> has changed over time to typically mean someone who speaks well. </a:t>
            </a:r>
          </a:p>
          <a:p>
            <a:r>
              <a:rPr lang="en-US" altLang="en-US" dirty="0" smtClean="0">
                <a:latin typeface="Arial" pitchFamily="34" charset="0"/>
              </a:rPr>
              <a:t>The original definition means to join parts together, such as an “Articulate person is good at joining words together, or they clearly enunciate each syllable or part of each word.”</a:t>
            </a:r>
          </a:p>
          <a:p>
            <a:r>
              <a:rPr lang="en-US" altLang="en-US" dirty="0" smtClean="0">
                <a:latin typeface="Arial" pitchFamily="34" charset="0"/>
              </a:rPr>
              <a:t>Here we are using the classic definition or </a:t>
            </a:r>
            <a:r>
              <a:rPr lang="en-US" altLang="en-US" i="1" dirty="0" smtClean="0">
                <a:latin typeface="Arial" pitchFamily="34" charset="0"/>
              </a:rPr>
              <a:t>Articulation</a:t>
            </a:r>
            <a:r>
              <a:rPr lang="en-US" altLang="en-US" dirty="0" smtClean="0">
                <a:latin typeface="Arial" pitchFamily="34" charset="0"/>
              </a:rPr>
              <a:t> to describe joining the parts of an education pathway.</a:t>
            </a:r>
          </a:p>
          <a:p>
            <a:endParaRPr lang="en-US" altLang="en-US" dirty="0">
              <a:latin typeface="Arial" pitchFamily="34" charset="0"/>
            </a:endParaRPr>
          </a:p>
        </p:txBody>
      </p:sp>
      <p:sp>
        <p:nvSpPr>
          <p:cNvPr id="16388" name="Slide Number Placeholder 3"/>
          <p:cNvSpPr>
            <a:spLocks noGrp="1"/>
          </p:cNvSpPr>
          <p:nvPr>
            <p:ph type="sldNum" sz="quarter" idx="5"/>
          </p:nvPr>
        </p:nvSpPr>
        <p:spPr>
          <a:noFill/>
        </p:spPr>
        <p:txBody>
          <a:bodyPr/>
          <a:lstStyle>
            <a:lvl1pPr>
              <a:defRPr sz="2500">
                <a:solidFill>
                  <a:schemeClr val="tx1"/>
                </a:solidFill>
                <a:latin typeface="Arial" pitchFamily="34" charset="0"/>
              </a:defRPr>
            </a:lvl1pPr>
            <a:lvl2pPr marL="785372" indent="-302066">
              <a:defRPr sz="2500">
                <a:solidFill>
                  <a:schemeClr val="tx1"/>
                </a:solidFill>
                <a:latin typeface="Arial" pitchFamily="34" charset="0"/>
              </a:defRPr>
            </a:lvl2pPr>
            <a:lvl3pPr marL="1208265" indent="-241653">
              <a:defRPr sz="2500">
                <a:solidFill>
                  <a:schemeClr val="tx1"/>
                </a:solidFill>
                <a:latin typeface="Arial" pitchFamily="34" charset="0"/>
              </a:defRPr>
            </a:lvl3pPr>
            <a:lvl4pPr marL="1691571" indent="-241653">
              <a:defRPr sz="2500">
                <a:solidFill>
                  <a:schemeClr val="tx1"/>
                </a:solidFill>
                <a:latin typeface="Arial" pitchFamily="34" charset="0"/>
              </a:defRPr>
            </a:lvl4pPr>
            <a:lvl5pPr marL="2174878" indent="-241653">
              <a:defRPr sz="2500">
                <a:solidFill>
                  <a:schemeClr val="tx1"/>
                </a:solidFill>
                <a:latin typeface="Arial" pitchFamily="34" charset="0"/>
              </a:defRPr>
            </a:lvl5pPr>
            <a:lvl6pPr marL="2658184" indent="-241653" eaLnBrk="0" fontAlgn="base" hangingPunct="0">
              <a:spcBef>
                <a:spcPct val="0"/>
              </a:spcBef>
              <a:spcAft>
                <a:spcPct val="0"/>
              </a:spcAft>
              <a:defRPr sz="2500">
                <a:solidFill>
                  <a:schemeClr val="tx1"/>
                </a:solidFill>
                <a:latin typeface="Arial" pitchFamily="34" charset="0"/>
              </a:defRPr>
            </a:lvl6pPr>
            <a:lvl7pPr marL="3141490" indent="-241653" eaLnBrk="0" fontAlgn="base" hangingPunct="0">
              <a:spcBef>
                <a:spcPct val="0"/>
              </a:spcBef>
              <a:spcAft>
                <a:spcPct val="0"/>
              </a:spcAft>
              <a:defRPr sz="2500">
                <a:solidFill>
                  <a:schemeClr val="tx1"/>
                </a:solidFill>
                <a:latin typeface="Arial" pitchFamily="34" charset="0"/>
              </a:defRPr>
            </a:lvl7pPr>
            <a:lvl8pPr marL="3624796" indent="-241653" eaLnBrk="0" fontAlgn="base" hangingPunct="0">
              <a:spcBef>
                <a:spcPct val="0"/>
              </a:spcBef>
              <a:spcAft>
                <a:spcPct val="0"/>
              </a:spcAft>
              <a:defRPr sz="2500">
                <a:solidFill>
                  <a:schemeClr val="tx1"/>
                </a:solidFill>
                <a:latin typeface="Arial" pitchFamily="34" charset="0"/>
              </a:defRPr>
            </a:lvl8pPr>
            <a:lvl9pPr marL="4108102" indent="-241653" eaLnBrk="0" fontAlgn="base" hangingPunct="0">
              <a:spcBef>
                <a:spcPct val="0"/>
              </a:spcBef>
              <a:spcAft>
                <a:spcPct val="0"/>
              </a:spcAft>
              <a:defRPr sz="2500">
                <a:solidFill>
                  <a:schemeClr val="tx1"/>
                </a:solidFill>
                <a:latin typeface="Arial" pitchFamily="34" charset="0"/>
              </a:defRPr>
            </a:lvl9pPr>
          </a:lstStyle>
          <a:p>
            <a:fld id="{473DD440-598B-4674-9E5D-0289F7F1597D}" type="slidenum">
              <a:rPr lang="en-US" altLang="en-US" sz="1300"/>
              <a:pPr/>
              <a:t>24</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974725" y="4572000"/>
            <a:ext cx="53657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dirty="0" smtClean="0"/>
              <a:t>Articulation connects high school programs with community college programs, and the workplace.</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defRPr>
            </a:lvl1pPr>
            <a:lvl2pPr marL="785372" indent="-302066">
              <a:defRPr sz="2500">
                <a:solidFill>
                  <a:schemeClr val="tx1"/>
                </a:solidFill>
                <a:latin typeface="Arial" pitchFamily="34" charset="0"/>
              </a:defRPr>
            </a:lvl2pPr>
            <a:lvl3pPr marL="1208265" indent="-241653">
              <a:defRPr sz="2500">
                <a:solidFill>
                  <a:schemeClr val="tx1"/>
                </a:solidFill>
                <a:latin typeface="Arial" pitchFamily="34" charset="0"/>
              </a:defRPr>
            </a:lvl3pPr>
            <a:lvl4pPr marL="1691571" indent="-241653">
              <a:defRPr sz="2500">
                <a:solidFill>
                  <a:schemeClr val="tx1"/>
                </a:solidFill>
                <a:latin typeface="Arial" pitchFamily="34" charset="0"/>
              </a:defRPr>
            </a:lvl4pPr>
            <a:lvl5pPr marL="2174878" indent="-241653">
              <a:defRPr sz="2500">
                <a:solidFill>
                  <a:schemeClr val="tx1"/>
                </a:solidFill>
                <a:latin typeface="Arial" pitchFamily="34" charset="0"/>
              </a:defRPr>
            </a:lvl5pPr>
            <a:lvl6pPr marL="2658184" indent="-241653" eaLnBrk="0" fontAlgn="base" hangingPunct="0">
              <a:spcBef>
                <a:spcPct val="0"/>
              </a:spcBef>
              <a:spcAft>
                <a:spcPct val="0"/>
              </a:spcAft>
              <a:defRPr sz="2500">
                <a:solidFill>
                  <a:schemeClr val="tx1"/>
                </a:solidFill>
                <a:latin typeface="Arial" pitchFamily="34" charset="0"/>
              </a:defRPr>
            </a:lvl6pPr>
            <a:lvl7pPr marL="3141490" indent="-241653" eaLnBrk="0" fontAlgn="base" hangingPunct="0">
              <a:spcBef>
                <a:spcPct val="0"/>
              </a:spcBef>
              <a:spcAft>
                <a:spcPct val="0"/>
              </a:spcAft>
              <a:defRPr sz="2500">
                <a:solidFill>
                  <a:schemeClr val="tx1"/>
                </a:solidFill>
                <a:latin typeface="Arial" pitchFamily="34" charset="0"/>
              </a:defRPr>
            </a:lvl7pPr>
            <a:lvl8pPr marL="3624796" indent="-241653" eaLnBrk="0" fontAlgn="base" hangingPunct="0">
              <a:spcBef>
                <a:spcPct val="0"/>
              </a:spcBef>
              <a:spcAft>
                <a:spcPct val="0"/>
              </a:spcAft>
              <a:defRPr sz="2500">
                <a:solidFill>
                  <a:schemeClr val="tx1"/>
                </a:solidFill>
                <a:latin typeface="Arial" pitchFamily="34" charset="0"/>
              </a:defRPr>
            </a:lvl8pPr>
            <a:lvl9pPr marL="4108102" indent="-241653" eaLnBrk="0" fontAlgn="base" hangingPunct="0">
              <a:spcBef>
                <a:spcPct val="0"/>
              </a:spcBef>
              <a:spcAft>
                <a:spcPct val="0"/>
              </a:spcAft>
              <a:defRPr sz="2500">
                <a:solidFill>
                  <a:schemeClr val="tx1"/>
                </a:solidFill>
                <a:latin typeface="Arial" pitchFamily="34" charset="0"/>
              </a:defRPr>
            </a:lvl9pPr>
          </a:lstStyle>
          <a:p>
            <a:fld id="{98970EC1-6E43-4B5E-9D93-01C36C87D1F7}" type="slidenum">
              <a:rPr lang="en-US" altLang="en-US" sz="1300">
                <a:ea typeface="ヒラギノ角ゴ Pro W3"/>
                <a:cs typeface="ヒラギノ角ゴ Pro W3"/>
              </a:rPr>
              <a:pPr/>
              <a:t>25</a:t>
            </a:fld>
            <a:endParaRPr lang="en-US" altLang="en-US" sz="130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4725" y="4724400"/>
            <a:ext cx="5365750" cy="4648200"/>
          </a:xfrm>
        </p:spPr>
        <p:txBody>
          <a:bodyPr/>
          <a:lstStyle/>
          <a:p>
            <a:r>
              <a:rPr lang="en-US" dirty="0" smtClean="0"/>
              <a:t>Here’s how it works</a:t>
            </a:r>
          </a:p>
          <a:p>
            <a:endParaRPr lang="en-US" dirty="0"/>
          </a:p>
          <a:p>
            <a:r>
              <a:rPr lang="en-US" dirty="0" smtClean="0"/>
              <a:t>If a student is proficient in a high school course that is equivalent in learning objectives and rigor as a community college course, then there is no reason the student should have to </a:t>
            </a:r>
            <a:r>
              <a:rPr lang="en-US" u="sng" dirty="0" smtClean="0"/>
              <a:t>repeat</a:t>
            </a:r>
            <a:r>
              <a:rPr lang="en-US" dirty="0" smtClean="0"/>
              <a:t> the same course when they get to college.</a:t>
            </a:r>
          </a:p>
          <a:p>
            <a:r>
              <a:rPr lang="en-US" dirty="0" smtClean="0"/>
              <a:t>Through this agreement, the credit is transferred from high school to the community college.</a:t>
            </a:r>
            <a:endParaRPr lang="en-US" dirty="0"/>
          </a:p>
          <a:p>
            <a:r>
              <a:rPr lang="en-US" dirty="0" smtClean="0"/>
              <a:t>We have a statewide agreement that is updated every two years that states which high school course articulate to which community college course.</a:t>
            </a:r>
          </a:p>
          <a:p>
            <a:endParaRPr lang="en-US" dirty="0"/>
          </a:p>
          <a:p>
            <a:r>
              <a:rPr lang="en-US" dirty="0" smtClean="0"/>
              <a:t>Sometimes it is not a direct one to one match.</a:t>
            </a:r>
          </a:p>
          <a:p>
            <a:endParaRPr lang="en-US" dirty="0" smtClean="0"/>
          </a:p>
          <a:p>
            <a:r>
              <a:rPr lang="en-US" dirty="0" smtClean="0"/>
              <a:t>==================</a:t>
            </a:r>
          </a:p>
          <a:p>
            <a:r>
              <a:rPr lang="en-US" dirty="0" smtClean="0"/>
              <a:t>http://www.ctpnc.org/articulation/</a:t>
            </a:r>
            <a:endParaRPr lang="en-US" dirty="0"/>
          </a:p>
        </p:txBody>
      </p:sp>
      <p:sp>
        <p:nvSpPr>
          <p:cNvPr id="4" name="Slide Number Placeholder 3"/>
          <p:cNvSpPr>
            <a:spLocks noGrp="1"/>
          </p:cNvSpPr>
          <p:nvPr>
            <p:ph type="sldNum" sz="quarter" idx="10"/>
          </p:nvPr>
        </p:nvSpPr>
        <p:spPr/>
        <p:txBody>
          <a:bodyPr/>
          <a:lstStyle/>
          <a:p>
            <a:pPr>
              <a:defRPr/>
            </a:pPr>
            <a:fld id="{68513B16-888F-47D5-852A-F51D94840549}" type="slidenum">
              <a:rPr lang="en-US" smtClean="0"/>
              <a:pPr>
                <a:defRPr/>
              </a:pPr>
              <a:t>26</a:t>
            </a:fld>
            <a:endParaRPr lang="en-US"/>
          </a:p>
        </p:txBody>
      </p:sp>
    </p:spTree>
    <p:extLst>
      <p:ext uri="{BB962C8B-B14F-4D97-AF65-F5344CB8AC3E}">
        <p14:creationId xmlns:p14="http://schemas.microsoft.com/office/powerpoint/2010/main" val="2230457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4725" y="4648200"/>
            <a:ext cx="5365750" cy="4724400"/>
          </a:xfrm>
        </p:spPr>
        <p:txBody>
          <a:bodyPr/>
          <a:lstStyle/>
          <a:p>
            <a:r>
              <a:rPr lang="en-US" dirty="0" smtClean="0"/>
              <a:t>Sometimes the</a:t>
            </a:r>
            <a:r>
              <a:rPr lang="en-US" baseline="0" dirty="0" smtClean="0"/>
              <a:t> proficiency in the high school course leads to a choice of which college course to earn credit -- depending on the academic program you choose at the college.</a:t>
            </a:r>
            <a:endParaRPr lang="en-US" dirty="0"/>
          </a:p>
        </p:txBody>
      </p:sp>
      <p:sp>
        <p:nvSpPr>
          <p:cNvPr id="4" name="Slide Number Placeholder 3"/>
          <p:cNvSpPr>
            <a:spLocks noGrp="1"/>
          </p:cNvSpPr>
          <p:nvPr>
            <p:ph type="sldNum" sz="quarter" idx="10"/>
          </p:nvPr>
        </p:nvSpPr>
        <p:spPr/>
        <p:txBody>
          <a:bodyPr/>
          <a:lstStyle/>
          <a:p>
            <a:pPr>
              <a:defRPr/>
            </a:pPr>
            <a:fld id="{68513B16-888F-47D5-852A-F51D94840549}" type="slidenum">
              <a:rPr lang="en-US" smtClean="0"/>
              <a:pPr>
                <a:defRPr/>
              </a:pPr>
              <a:t>27</a:t>
            </a:fld>
            <a:endParaRPr lang="en-US"/>
          </a:p>
        </p:txBody>
      </p:sp>
    </p:spTree>
    <p:extLst>
      <p:ext uri="{BB962C8B-B14F-4D97-AF65-F5344CB8AC3E}">
        <p14:creationId xmlns:p14="http://schemas.microsoft.com/office/powerpoint/2010/main" val="3551928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4725" y="4572000"/>
            <a:ext cx="5365750" cy="4800600"/>
          </a:xfrm>
        </p:spPr>
        <p:txBody>
          <a:bodyPr/>
          <a:lstStyle/>
          <a:p>
            <a:r>
              <a:rPr lang="en-US" dirty="0" smtClean="0"/>
              <a:t>To earn the articulated credit, the student must earn a final grade of B or higher in the course </a:t>
            </a:r>
          </a:p>
          <a:p>
            <a:r>
              <a:rPr lang="en-US" dirty="0" smtClean="0"/>
              <a:t>and a score of 93 or higher on the CTE </a:t>
            </a:r>
            <a:r>
              <a:rPr lang="en-US" dirty="0" err="1" smtClean="0"/>
              <a:t>postassessment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8513B16-888F-47D5-852A-F51D94840549}" type="slidenum">
              <a:rPr lang="en-US" smtClean="0"/>
              <a:pPr>
                <a:defRPr/>
              </a:pPr>
              <a:t>28</a:t>
            </a:fld>
            <a:endParaRPr lang="en-US"/>
          </a:p>
        </p:txBody>
      </p:sp>
    </p:spTree>
    <p:extLst>
      <p:ext uri="{BB962C8B-B14F-4D97-AF65-F5344CB8AC3E}">
        <p14:creationId xmlns:p14="http://schemas.microsoft.com/office/powerpoint/2010/main" val="1143392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don’t mean to confuse you, but I do need to point out that there are </a:t>
            </a:r>
            <a:r>
              <a:rPr lang="en-US" altLang="en-US" u="sng" dirty="0" smtClean="0"/>
              <a:t>two</a:t>
            </a:r>
            <a:r>
              <a:rPr lang="en-US" altLang="en-US" dirty="0" smtClean="0"/>
              <a:t> different Articulation Agreements.</a:t>
            </a:r>
          </a:p>
          <a:p>
            <a:endParaRPr lang="en-US" altLang="en-US" dirty="0" smtClean="0"/>
          </a:p>
          <a:p>
            <a:r>
              <a:rPr lang="en-US" altLang="en-US" dirty="0" smtClean="0"/>
              <a:t>The Comprehensive Articulation Agreement Between</a:t>
            </a:r>
            <a:r>
              <a:rPr lang="en-US" altLang="en-US" baseline="0" dirty="0" smtClean="0"/>
              <a:t> </a:t>
            </a:r>
            <a:r>
              <a:rPr lang="en-US" altLang="en-US" dirty="0" smtClean="0"/>
              <a:t>The University Of North Carolina and The North Carolina Community College System – otherwise known as the CAA, is</a:t>
            </a:r>
            <a:r>
              <a:rPr lang="en-US" altLang="en-US" baseline="0" dirty="0" smtClean="0"/>
              <a:t> to transfer </a:t>
            </a:r>
            <a:r>
              <a:rPr lang="en-US" altLang="en-US" baseline="0" dirty="0" smtClean="0"/>
              <a:t>community college credits to </a:t>
            </a:r>
            <a:r>
              <a:rPr lang="en-US" altLang="en-US" baseline="0" dirty="0" smtClean="0"/>
              <a:t>a university.  That is not the agreement I am talking about today.</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sym typeface="Wingdings" panose="05000000000000000000" pitchFamily="2" charset="2"/>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 am talking about the </a:t>
            </a:r>
            <a:r>
              <a:rPr lang="en-US" altLang="en-US" baseline="0" dirty="0" smtClean="0"/>
              <a:t>North Carolina High School To Community College Articulation Agreement -- where proficiency in high school CTE courses earns community college credit.</a:t>
            </a:r>
          </a:p>
          <a:p>
            <a:endParaRPr lang="en-US" altLang="en-US" dirty="0" smtClean="0"/>
          </a:p>
          <a:p>
            <a:endParaRPr lang="en-US" altLang="en-US" dirty="0" smtClean="0"/>
          </a:p>
          <a:p>
            <a:r>
              <a:rPr lang="en-US" altLang="en-US" dirty="0" smtClean="0"/>
              <a:t>===============</a:t>
            </a:r>
          </a:p>
          <a:p>
            <a:r>
              <a:rPr lang="en-US" altLang="en-US" dirty="0" smtClean="0"/>
              <a:t>CAA</a:t>
            </a:r>
            <a:endParaRPr lang="en-US" altLang="en-US" dirty="0" smtClean="0"/>
          </a:p>
          <a:p>
            <a:r>
              <a:rPr lang="en-US" altLang="en-US" dirty="0" smtClean="0"/>
              <a:t>http://www.northcarolina.edu/aa/articulation/index.htm</a:t>
            </a:r>
          </a:p>
          <a:p>
            <a:endParaRPr lang="en-US" altLang="en-US" dirty="0"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defRPr>
            </a:lvl1pPr>
            <a:lvl2pPr marL="785372" indent="-302066">
              <a:defRPr sz="2500">
                <a:solidFill>
                  <a:schemeClr val="tx1"/>
                </a:solidFill>
                <a:latin typeface="Arial" pitchFamily="34" charset="0"/>
              </a:defRPr>
            </a:lvl2pPr>
            <a:lvl3pPr marL="1208265" indent="-241653">
              <a:defRPr sz="2500">
                <a:solidFill>
                  <a:schemeClr val="tx1"/>
                </a:solidFill>
                <a:latin typeface="Arial" pitchFamily="34" charset="0"/>
              </a:defRPr>
            </a:lvl3pPr>
            <a:lvl4pPr marL="1691571" indent="-241653">
              <a:defRPr sz="2500">
                <a:solidFill>
                  <a:schemeClr val="tx1"/>
                </a:solidFill>
                <a:latin typeface="Arial" pitchFamily="34" charset="0"/>
              </a:defRPr>
            </a:lvl4pPr>
            <a:lvl5pPr marL="2174878" indent="-241653">
              <a:defRPr sz="2500">
                <a:solidFill>
                  <a:schemeClr val="tx1"/>
                </a:solidFill>
                <a:latin typeface="Arial" pitchFamily="34" charset="0"/>
              </a:defRPr>
            </a:lvl5pPr>
            <a:lvl6pPr marL="2658184" indent="-241653" eaLnBrk="0" fontAlgn="base" hangingPunct="0">
              <a:spcBef>
                <a:spcPct val="0"/>
              </a:spcBef>
              <a:spcAft>
                <a:spcPct val="0"/>
              </a:spcAft>
              <a:defRPr sz="2500">
                <a:solidFill>
                  <a:schemeClr val="tx1"/>
                </a:solidFill>
                <a:latin typeface="Arial" pitchFamily="34" charset="0"/>
              </a:defRPr>
            </a:lvl6pPr>
            <a:lvl7pPr marL="3141490" indent="-241653" eaLnBrk="0" fontAlgn="base" hangingPunct="0">
              <a:spcBef>
                <a:spcPct val="0"/>
              </a:spcBef>
              <a:spcAft>
                <a:spcPct val="0"/>
              </a:spcAft>
              <a:defRPr sz="2500">
                <a:solidFill>
                  <a:schemeClr val="tx1"/>
                </a:solidFill>
                <a:latin typeface="Arial" pitchFamily="34" charset="0"/>
              </a:defRPr>
            </a:lvl7pPr>
            <a:lvl8pPr marL="3624796" indent="-241653" eaLnBrk="0" fontAlgn="base" hangingPunct="0">
              <a:spcBef>
                <a:spcPct val="0"/>
              </a:spcBef>
              <a:spcAft>
                <a:spcPct val="0"/>
              </a:spcAft>
              <a:defRPr sz="2500">
                <a:solidFill>
                  <a:schemeClr val="tx1"/>
                </a:solidFill>
                <a:latin typeface="Arial" pitchFamily="34" charset="0"/>
              </a:defRPr>
            </a:lvl8pPr>
            <a:lvl9pPr marL="4108102" indent="-241653" eaLnBrk="0" fontAlgn="base" hangingPunct="0">
              <a:spcBef>
                <a:spcPct val="0"/>
              </a:spcBef>
              <a:spcAft>
                <a:spcPct val="0"/>
              </a:spcAft>
              <a:defRPr sz="2500">
                <a:solidFill>
                  <a:schemeClr val="tx1"/>
                </a:solidFill>
                <a:latin typeface="Arial" pitchFamily="34" charset="0"/>
              </a:defRPr>
            </a:lvl9pPr>
          </a:lstStyle>
          <a:p>
            <a:fld id="{CC8677B6-CF17-4BA1-966A-8DB058686074}" type="slidenum">
              <a:rPr lang="en-US" altLang="en-US" sz="1300"/>
              <a:pPr/>
              <a:t>29</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smtClean="0">
                <a:latin typeface="Times New Roman" pitchFamily="-80" charset="0"/>
                <a:ea typeface="ヒラギノ角ゴ Pro W3" pitchFamily="-80" charset="-128"/>
                <a:cs typeface="Times New Roman" pitchFamily="-80" charset="0"/>
              </a:rPr>
              <a:t>Sometimes we get too caught up in how well kids do </a:t>
            </a:r>
            <a:r>
              <a:rPr lang="en-US" altLang="en-US" sz="1700" u="sng" dirty="0" smtClean="0">
                <a:latin typeface="Times New Roman" pitchFamily="-80" charset="0"/>
                <a:ea typeface="ヒラギノ角ゴ Pro W3" pitchFamily="-80" charset="-128"/>
                <a:cs typeface="Times New Roman" pitchFamily="-80" charset="0"/>
              </a:rPr>
              <a:t>in</a:t>
            </a:r>
            <a:r>
              <a:rPr lang="en-US" altLang="en-US" sz="1700" dirty="0" smtClean="0">
                <a:latin typeface="Times New Roman" pitchFamily="-80" charset="0"/>
                <a:ea typeface="ヒラギノ角ゴ Pro W3" pitchFamily="-80" charset="-128"/>
                <a:cs typeface="Times New Roman" pitchFamily="-80" charset="0"/>
              </a:rPr>
              <a:t> school -- </a:t>
            </a:r>
          </a:p>
          <a:p>
            <a:r>
              <a:rPr lang="en-US" altLang="en-US" sz="1700" dirty="0" smtClean="0">
                <a:latin typeface="Times New Roman" pitchFamily="-80" charset="0"/>
                <a:ea typeface="ヒラギノ角ゴ Pro W3" pitchFamily="-80" charset="-128"/>
                <a:cs typeface="Times New Roman" pitchFamily="-80" charset="0"/>
              </a:rPr>
              <a:t>and we loose sight of the goal to produce adult citizens who can function </a:t>
            </a:r>
            <a:r>
              <a:rPr lang="en-US" altLang="en-US" sz="1700" u="sng" dirty="0" smtClean="0">
                <a:latin typeface="Times New Roman" pitchFamily="-80" charset="0"/>
                <a:ea typeface="ヒラギノ角ゴ Pro W3" pitchFamily="-80" charset="-128"/>
                <a:cs typeface="Times New Roman" pitchFamily="-80" charset="0"/>
              </a:rPr>
              <a:t>outside</a:t>
            </a:r>
            <a:r>
              <a:rPr lang="en-US" altLang="en-US" sz="1700" dirty="0" smtClean="0">
                <a:latin typeface="Times New Roman" pitchFamily="-80" charset="0"/>
                <a:ea typeface="ヒラギノ角ゴ Pro W3" pitchFamily="-80" charset="-128"/>
                <a:cs typeface="Times New Roman" pitchFamily="-80" charset="0"/>
              </a:rPr>
              <a:t> of school.</a:t>
            </a:r>
          </a:p>
          <a:p>
            <a:endParaRPr lang="en-US" altLang="en-US" sz="1700" dirty="0" smtClean="0">
              <a:latin typeface="Times New Roman" pitchFamily="-80" charset="0"/>
              <a:ea typeface="ヒラギノ角ゴ Pro W3" pitchFamily="-80" charset="-128"/>
              <a:cs typeface="Times New Roman" pitchFamily="-80" charset="0"/>
            </a:endParaRPr>
          </a:p>
          <a:p>
            <a:r>
              <a:rPr lang="en-US" altLang="en-US" sz="1700" dirty="0" smtClean="0">
                <a:latin typeface="Times New Roman" pitchFamily="-80" charset="0"/>
                <a:ea typeface="ヒラギノ角ゴ Pro W3" pitchFamily="-80" charset="-128"/>
                <a:cs typeface="Times New Roman" pitchFamily="-80" charset="0"/>
              </a:rPr>
              <a:t>We have to get back to the </a:t>
            </a:r>
            <a:r>
              <a:rPr lang="en-US" altLang="en-US" sz="1700" u="sng" dirty="0" smtClean="0">
                <a:latin typeface="Times New Roman" pitchFamily="-80" charset="0"/>
                <a:ea typeface="ヒラギノ角ゴ Pro W3" pitchFamily="-80" charset="-128"/>
                <a:cs typeface="Times New Roman" pitchFamily="-80" charset="0"/>
              </a:rPr>
              <a:t>true</a:t>
            </a:r>
            <a:r>
              <a:rPr lang="en-US" altLang="en-US" sz="1700" dirty="0" smtClean="0">
                <a:latin typeface="Times New Roman" pitchFamily="-80" charset="0"/>
                <a:ea typeface="ヒラギノ角ゴ Pro W3" pitchFamily="-80" charset="-128"/>
                <a:cs typeface="Times New Roman" pitchFamily="-80" charset="0"/>
              </a:rPr>
              <a:t> purpose of education.</a:t>
            </a:r>
          </a:p>
          <a:p>
            <a:endParaRPr lang="en-US" altLang="en-US" sz="1700" dirty="0" smtClean="0">
              <a:latin typeface="Times New Roman" pitchFamily="-80" charset="0"/>
              <a:ea typeface="ヒラギノ角ゴ Pro W3" pitchFamily="-80" charset="-128"/>
              <a:cs typeface="Times New Roman" pitchFamily="-80" charset="0"/>
            </a:endParaRPr>
          </a:p>
          <a:p>
            <a:endParaRPr lang="en-US" altLang="en-US" sz="1700" dirty="0" smtClean="0">
              <a:solidFill>
                <a:srgbClr val="3E3F40"/>
              </a:solidFill>
              <a:latin typeface="Times New Roman" pitchFamily="-80" charset="0"/>
              <a:ea typeface="ヒラギノ角ゴ Pro W3" pitchFamily="-80" charset="-128"/>
              <a:cs typeface="Times New Roman" pitchFamily="-80" charset="0"/>
            </a:endParaRPr>
          </a:p>
          <a:p>
            <a:r>
              <a:rPr lang="en-US" altLang="en-US" sz="1700" dirty="0" smtClean="0">
                <a:solidFill>
                  <a:srgbClr val="3E3F40"/>
                </a:solidFill>
                <a:latin typeface="Times New Roman" pitchFamily="-80" charset="0"/>
                <a:ea typeface="ヒラギノ角ゴ Pro W3" pitchFamily="-80" charset="-128"/>
                <a:cs typeface="Times New Roman" pitchFamily="-80" charset="0"/>
              </a:rPr>
              <a:t>===</a:t>
            </a:r>
          </a:p>
          <a:p>
            <a:r>
              <a:rPr lang="en-US" altLang="en-US" sz="1700" dirty="0" smtClean="0">
                <a:solidFill>
                  <a:srgbClr val="3E3F40"/>
                </a:solidFill>
                <a:latin typeface="Times New Roman" pitchFamily="-80" charset="0"/>
                <a:ea typeface="ヒラギノ角ゴ Pro W3" pitchFamily="-80" charset="-128"/>
                <a:cs typeface="Times New Roman" pitchFamily="-80" charset="0"/>
              </a:rPr>
              <a:t>This line is often quoted without any reference. Here are two people who claim the quote and a school district that uses it as their motto.</a:t>
            </a:r>
          </a:p>
          <a:p>
            <a:endParaRPr lang="en-US" altLang="en-US" sz="1700" dirty="0" smtClean="0">
              <a:solidFill>
                <a:srgbClr val="3E3F40"/>
              </a:solidFill>
              <a:latin typeface="Times New Roman" pitchFamily="-80" charset="0"/>
              <a:ea typeface="ヒラギノ角ゴ Pro W3" pitchFamily="-80" charset="-128"/>
              <a:cs typeface="Times New Roman" pitchFamily="-80" charset="0"/>
            </a:endParaRPr>
          </a:p>
          <a:p>
            <a:r>
              <a:rPr lang="en-US" altLang="en-US" sz="1700" i="1" dirty="0" smtClean="0">
                <a:latin typeface="Times New Roman" pitchFamily="-80" charset="0"/>
                <a:ea typeface="ヒラギノ角ゴ Pro W3" pitchFamily="-80" charset="-128"/>
                <a:cs typeface="Times New Roman" pitchFamily="-80" charset="0"/>
              </a:rPr>
              <a:t>Elliot W. Eisner</a:t>
            </a:r>
          </a:p>
          <a:p>
            <a:r>
              <a:rPr lang="en-US" altLang="en-US" sz="1700" dirty="0" smtClean="0">
                <a:latin typeface="Times New Roman" pitchFamily="-80" charset="0"/>
                <a:ea typeface="ヒラギノ角ゴ Pro W3" pitchFamily="-80" charset="-128"/>
                <a:cs typeface="Times New Roman" pitchFamily="-80" charset="0"/>
              </a:rPr>
              <a:t>http://www.ascd.org/publications/educational-leadership/dec03/vol61/num04/Preparing-for-Today-and-Tomorrow.aspx</a:t>
            </a:r>
          </a:p>
          <a:p>
            <a:endParaRPr lang="en-US" altLang="en-US" sz="1700" dirty="0" smtClean="0">
              <a:latin typeface="Times New Roman" pitchFamily="-80" charset="0"/>
              <a:ea typeface="ヒラギノ角ゴ Pro W3" pitchFamily="-80" charset="-128"/>
              <a:cs typeface="Times New Roman" pitchFamily="-80" charset="0"/>
            </a:endParaRPr>
          </a:p>
          <a:p>
            <a:r>
              <a:rPr lang="en-US" altLang="en-US" sz="1700" dirty="0" smtClean="0">
                <a:solidFill>
                  <a:srgbClr val="3E3F40"/>
                </a:solidFill>
                <a:latin typeface="Times New Roman" pitchFamily="-80" charset="0"/>
                <a:ea typeface="ヒラギノ角ゴ Pro W3" pitchFamily="-80" charset="-128"/>
                <a:cs typeface="Times New Roman" pitchFamily="-80" charset="0"/>
              </a:rPr>
              <a:t>Raymond McNulty</a:t>
            </a:r>
          </a:p>
          <a:p>
            <a:r>
              <a:rPr lang="en-US" altLang="en-US" sz="1700" dirty="0" smtClean="0">
                <a:latin typeface="Times New Roman" pitchFamily="-80" charset="0"/>
                <a:ea typeface="ヒラギノ角ゴ Pro W3" pitchFamily="-80" charset="-128"/>
                <a:cs typeface="Times New Roman" pitchFamily="-80" charset="0"/>
              </a:rPr>
              <a:t>http://unioneagle.com/2012/01/education-leader-challenges-teachers-to-be-different/</a:t>
            </a:r>
            <a:endParaRPr lang="en-US" altLang="en-US" sz="1700" i="1" dirty="0" smtClean="0">
              <a:latin typeface="Times New Roman" pitchFamily="-80" charset="0"/>
              <a:ea typeface="ヒラギノ角ゴ Pro W3" pitchFamily="-80" charset="-128"/>
              <a:cs typeface="Times New Roman" pitchFamily="-80" charset="0"/>
            </a:endParaRPr>
          </a:p>
          <a:p>
            <a:endParaRPr lang="en-US" altLang="en-US" sz="1700" i="1" dirty="0" smtClean="0">
              <a:latin typeface="Times New Roman" pitchFamily="-80" charset="0"/>
              <a:ea typeface="ヒラギノ角ゴ Pro W3" pitchFamily="-80" charset="-128"/>
              <a:cs typeface="Times New Roman" pitchFamily="-80" charset="0"/>
            </a:endParaRPr>
          </a:p>
          <a:p>
            <a:r>
              <a:rPr lang="en-US" altLang="en-US" sz="1700" b="1" dirty="0" smtClean="0">
                <a:solidFill>
                  <a:srgbClr val="FFFFFF"/>
                </a:solidFill>
                <a:latin typeface="Times New Roman" pitchFamily="-80" charset="0"/>
                <a:ea typeface="ヒラギノ角ゴ Pro W3" pitchFamily="-80" charset="-128"/>
                <a:cs typeface="Times New Roman" pitchFamily="-80" charset="0"/>
              </a:rPr>
              <a:t>Bellevue Community School District</a:t>
            </a:r>
          </a:p>
          <a:p>
            <a:r>
              <a:rPr lang="en-US" altLang="en-US" sz="1700" dirty="0" smtClean="0">
                <a:latin typeface="Times New Roman" pitchFamily="-80" charset="0"/>
                <a:ea typeface="ヒラギノ角ゴ Pro W3" pitchFamily="-80" charset="-128"/>
                <a:cs typeface="Times New Roman" pitchFamily="-80" charset="0"/>
              </a:rPr>
              <a:t>http://bellevue.k12.ia.us/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4725" y="4572000"/>
            <a:ext cx="5365750" cy="4800600"/>
          </a:xfrm>
        </p:spPr>
        <p:txBody>
          <a:bodyPr/>
          <a:lstStyle/>
          <a:p>
            <a:r>
              <a:rPr lang="en-US" dirty="0" smtClean="0"/>
              <a:t>I wish I could go back in time and earn</a:t>
            </a:r>
            <a:r>
              <a:rPr lang="en-US" baseline="0" dirty="0" smtClean="0"/>
              <a:t> college credits for FREE in high school.</a:t>
            </a:r>
          </a:p>
          <a:p>
            <a:endParaRPr lang="en-US" baseline="0" dirty="0" smtClean="0"/>
          </a:p>
          <a:p>
            <a:r>
              <a:rPr lang="en-US" baseline="0" dirty="0" smtClean="0"/>
              <a:t>One nice thing about this agreement is that these high school courses use the standard CTE curriculum --  that the community colleges have acknowledged is comparable to there’s.</a:t>
            </a:r>
          </a:p>
          <a:p>
            <a:endParaRPr lang="en-US" baseline="0" dirty="0" smtClean="0"/>
          </a:p>
          <a:p>
            <a:r>
              <a:rPr lang="en-US" dirty="0" smtClean="0"/>
              <a:t>When a student earns articulated credit in high school, it shows that that student is capable of doing </a:t>
            </a:r>
            <a:r>
              <a:rPr lang="en-US" u="sng" dirty="0" smtClean="0"/>
              <a:t>college-level work</a:t>
            </a:r>
            <a:r>
              <a:rPr lang="en-US" dirty="0" smtClean="0"/>
              <a:t>.  That student needs to </a:t>
            </a:r>
            <a:r>
              <a:rPr lang="en-US" u="sng" dirty="0" smtClean="0"/>
              <a:t>know</a:t>
            </a:r>
            <a:r>
              <a:rPr lang="en-US" dirty="0" smtClean="0"/>
              <a:t> that -- and be </a:t>
            </a:r>
            <a:r>
              <a:rPr lang="en-US" u="sng" dirty="0" smtClean="0"/>
              <a:t>encouraged</a:t>
            </a:r>
            <a:r>
              <a:rPr lang="en-US" dirty="0" smtClean="0"/>
              <a:t> to continue studies in college.</a:t>
            </a:r>
            <a:endParaRPr lang="en-US" dirty="0"/>
          </a:p>
        </p:txBody>
      </p:sp>
      <p:sp>
        <p:nvSpPr>
          <p:cNvPr id="4" name="Slide Number Placeholder 3"/>
          <p:cNvSpPr>
            <a:spLocks noGrp="1"/>
          </p:cNvSpPr>
          <p:nvPr>
            <p:ph type="sldNum" sz="quarter" idx="10"/>
          </p:nvPr>
        </p:nvSpPr>
        <p:spPr/>
        <p:txBody>
          <a:bodyPr/>
          <a:lstStyle/>
          <a:p>
            <a:pPr>
              <a:defRPr/>
            </a:pPr>
            <a:fld id="{68513B16-888F-47D5-852A-F51D94840549}" type="slidenum">
              <a:rPr lang="en-US" smtClean="0"/>
              <a:pPr>
                <a:defRPr/>
              </a:pPr>
              <a:t>30</a:t>
            </a:fld>
            <a:endParaRPr lang="en-US"/>
          </a:p>
        </p:txBody>
      </p:sp>
    </p:spTree>
    <p:extLst>
      <p:ext uri="{BB962C8B-B14F-4D97-AF65-F5344CB8AC3E}">
        <p14:creationId xmlns:p14="http://schemas.microsoft.com/office/powerpoint/2010/main" val="1441674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is a special process when we change the </a:t>
            </a:r>
            <a:r>
              <a:rPr lang="en-US" dirty="0" err="1" smtClean="0"/>
              <a:t>postassessment</a:t>
            </a:r>
            <a:r>
              <a:rPr lang="en-US" dirty="0" smtClean="0"/>
              <a:t>, and it is in field-test status.</a:t>
            </a:r>
          </a:p>
          <a:p>
            <a:endParaRPr lang="en-US" dirty="0" smtClean="0"/>
          </a:p>
          <a:p>
            <a:endParaRPr lang="en-US" dirty="0" smtClean="0"/>
          </a:p>
          <a:p>
            <a:r>
              <a:rPr lang="en-US" dirty="0" smtClean="0"/>
              <a:t>=====</a:t>
            </a:r>
          </a:p>
          <a:p>
            <a:r>
              <a:rPr lang="en-US" dirty="0" smtClean="0"/>
              <a:t>http://ctpnc.org/articulation/index.shtml</a:t>
            </a:r>
          </a:p>
          <a:p>
            <a:endParaRPr lang="en-US" dirty="0"/>
          </a:p>
        </p:txBody>
      </p:sp>
      <p:sp>
        <p:nvSpPr>
          <p:cNvPr id="4" name="Slide Number Placeholder 3"/>
          <p:cNvSpPr>
            <a:spLocks noGrp="1"/>
          </p:cNvSpPr>
          <p:nvPr>
            <p:ph type="sldNum" sz="quarter" idx="10"/>
          </p:nvPr>
        </p:nvSpPr>
        <p:spPr/>
        <p:txBody>
          <a:bodyPr/>
          <a:lstStyle/>
          <a:p>
            <a:pPr>
              <a:defRPr/>
            </a:pPr>
            <a:fld id="{68513B16-888F-47D5-852A-F51D94840549}" type="slidenum">
              <a:rPr lang="en-US" smtClean="0"/>
              <a:pPr>
                <a:defRPr/>
              </a:pPr>
              <a:t>31</a:t>
            </a:fld>
            <a:endParaRPr lang="en-US"/>
          </a:p>
        </p:txBody>
      </p:sp>
    </p:spTree>
    <p:extLst>
      <p:ext uri="{BB962C8B-B14F-4D97-AF65-F5344CB8AC3E}">
        <p14:creationId xmlns:p14="http://schemas.microsoft.com/office/powerpoint/2010/main" val="179292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4725" y="4648200"/>
            <a:ext cx="5365750" cy="4724400"/>
          </a:xfrm>
        </p:spPr>
        <p:txBody>
          <a:bodyPr/>
          <a:lstStyle/>
          <a:p>
            <a:r>
              <a:rPr lang="en-US" dirty="0" smtClean="0"/>
              <a:t>Right now the easiest way to get to the Articulation Agreement is to go to ctpnc.org and select the Articulation Agreement link.</a:t>
            </a:r>
          </a:p>
          <a:p>
            <a:endParaRPr lang="en-US" dirty="0"/>
          </a:p>
          <a:p>
            <a:r>
              <a:rPr lang="en-US" dirty="0" smtClean="0"/>
              <a:t>Soon it will be on the CTE website.</a:t>
            </a:r>
          </a:p>
          <a:p>
            <a:endParaRPr lang="en-US" dirty="0"/>
          </a:p>
        </p:txBody>
      </p:sp>
      <p:sp>
        <p:nvSpPr>
          <p:cNvPr id="4" name="Slide Number Placeholder 3"/>
          <p:cNvSpPr>
            <a:spLocks noGrp="1"/>
          </p:cNvSpPr>
          <p:nvPr>
            <p:ph type="sldNum" sz="quarter" idx="10"/>
          </p:nvPr>
        </p:nvSpPr>
        <p:spPr/>
        <p:txBody>
          <a:bodyPr/>
          <a:lstStyle/>
          <a:p>
            <a:pPr>
              <a:defRPr/>
            </a:pPr>
            <a:fld id="{68513B16-888F-47D5-852A-F51D94840549}" type="slidenum">
              <a:rPr lang="en-US" smtClean="0"/>
              <a:pPr>
                <a:defRPr/>
              </a:pPr>
              <a:t>32</a:t>
            </a:fld>
            <a:endParaRPr lang="en-US"/>
          </a:p>
        </p:txBody>
      </p:sp>
    </p:spTree>
    <p:extLst>
      <p:ext uri="{BB962C8B-B14F-4D97-AF65-F5344CB8AC3E}">
        <p14:creationId xmlns:p14="http://schemas.microsoft.com/office/powerpoint/2010/main" val="1435281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700" dirty="0" smtClean="0">
                <a:latin typeface="Times"/>
                <a:ea typeface="ヒラギノ角ゴ Pro W3" charset="0"/>
                <a:cs typeface="Times"/>
              </a:rPr>
              <a:t>Let’s talk about promoting manufacturing and STEM careers.</a:t>
            </a:r>
            <a:endParaRPr lang="en-US" sz="1700" dirty="0">
              <a:latin typeface="Times"/>
              <a:ea typeface="ヒラギノ角ゴ Pro W3" charset="0"/>
              <a:cs typeface="Times"/>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33</a:t>
            </a:fld>
            <a:endParaRPr lang="en-US"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a:ln/>
        </p:spPr>
      </p:sp>
      <p:sp>
        <p:nvSpPr>
          <p:cNvPr id="269314" name="Rectangle 3"/>
          <p:cNvSpPr>
            <a:spLocks noGrp="1" noChangeArrowheads="1"/>
          </p:cNvSpPr>
          <p:nvPr>
            <p:ph type="body" idx="1"/>
          </p:nvPr>
        </p:nvSpPr>
        <p:spPr>
          <a:xfrm>
            <a:off x="974725" y="4953000"/>
            <a:ext cx="536575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As American manufacturing is making its comeback, we find that the </a:t>
            </a:r>
            <a:r>
              <a:rPr lang="en-US" u="sng" dirty="0">
                <a:ea typeface="ヒラギノ角ゴ Pro W3" charset="0"/>
              </a:rPr>
              <a:t>old</a:t>
            </a:r>
            <a:r>
              <a:rPr lang="en-US" dirty="0">
                <a:ea typeface="ヒラギノ角ゴ Pro W3" charset="0"/>
              </a:rPr>
              <a:t> Manufacturing jobs </a:t>
            </a:r>
            <a:r>
              <a:rPr lang="en-US" dirty="0" smtClean="0">
                <a:ea typeface="ヒラギノ角ゴ Pro W3" charset="0"/>
              </a:rPr>
              <a:t>-- that </a:t>
            </a:r>
            <a:r>
              <a:rPr lang="en-US" dirty="0">
                <a:ea typeface="ヒラギノ角ゴ Pro W3" charset="0"/>
              </a:rPr>
              <a:t>required a </a:t>
            </a:r>
            <a:r>
              <a:rPr lang="en-US" u="sng" dirty="0">
                <a:ea typeface="ヒラギノ角ゴ Pro W3" charset="0"/>
              </a:rPr>
              <a:t>strong back </a:t>
            </a:r>
            <a:r>
              <a:rPr lang="en-US" dirty="0">
                <a:ea typeface="ヒラギノ角ゴ Pro W3" charset="0"/>
              </a:rPr>
              <a:t>and </a:t>
            </a:r>
            <a:r>
              <a:rPr lang="en-US" u="sng" dirty="0">
                <a:ea typeface="ヒラギノ角ゴ Pro W3" charset="0"/>
              </a:rPr>
              <a:t>no education </a:t>
            </a:r>
            <a:r>
              <a:rPr lang="en-US" dirty="0" smtClean="0">
                <a:ea typeface="ヒラギノ角ゴ Pro W3" charset="0"/>
              </a:rPr>
              <a:t>-- are </a:t>
            </a:r>
            <a:r>
              <a:rPr lang="en-US" u="sng" dirty="0">
                <a:ea typeface="ヒラギノ角ゴ Pro W3" charset="0"/>
              </a:rPr>
              <a:t>not </a:t>
            </a:r>
            <a:r>
              <a:rPr lang="en-US" dirty="0">
                <a:ea typeface="ヒラギノ角ゴ Pro W3" charset="0"/>
              </a:rPr>
              <a:t>coming back.</a:t>
            </a:r>
          </a:p>
          <a:p>
            <a:endParaRPr lang="en-US" dirty="0" smtClean="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www.washingtonpost.com</a:t>
            </a:r>
            <a:r>
              <a:rPr lang="en-US" dirty="0">
                <a:ea typeface="ヒラギノ角ゴ Pro W3" charset="0"/>
              </a:rPr>
              <a:t>/blogs/</a:t>
            </a:r>
            <a:r>
              <a:rPr lang="en-US" dirty="0" err="1">
                <a:ea typeface="ヒラギノ角ゴ Pro W3" charset="0"/>
              </a:rPr>
              <a:t>wonkblog</a:t>
            </a:r>
            <a:r>
              <a:rPr lang="en-US" dirty="0">
                <a:ea typeface="ヒラギノ角ゴ Pro W3" charset="0"/>
              </a:rPr>
              <a:t>/</a:t>
            </a:r>
            <a:r>
              <a:rPr lang="en-US" dirty="0" err="1">
                <a:ea typeface="ヒラギノ角ゴ Pro W3" charset="0"/>
              </a:rPr>
              <a:t>wp</a:t>
            </a:r>
            <a:r>
              <a:rPr lang="en-US" dirty="0">
                <a:ea typeface="ヒラギノ角ゴ Pro W3" charset="0"/>
              </a:rPr>
              <a:t>/2012/11/19/</a:t>
            </a:r>
            <a:r>
              <a:rPr lang="en-US" dirty="0" err="1">
                <a:ea typeface="ヒラギノ角ゴ Pro W3" charset="0"/>
              </a:rPr>
              <a:t>american</a:t>
            </a:r>
            <a:r>
              <a:rPr lang="en-US" dirty="0">
                <a:ea typeface="ヒラギノ角ゴ Pro W3" charset="0"/>
              </a:rPr>
              <a:t>-manufacturing-is-coming-back-manufacturing-jobs-</a:t>
            </a:r>
            <a:r>
              <a:rPr lang="en-US" dirty="0" err="1">
                <a:ea typeface="ヒラギノ角ゴ Pro W3" charset="0"/>
              </a:rPr>
              <a:t>arent</a:t>
            </a:r>
            <a:r>
              <a:rPr lang="en-US" dirty="0">
                <a:ea typeface="ヒラギノ角ゴ Pro W3" charset="0"/>
              </a:rPr>
              <a:t>/</a:t>
            </a:r>
          </a:p>
        </p:txBody>
      </p:sp>
      <p:sp>
        <p:nvSpPr>
          <p:cNvPr id="26931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4DF35A8-6366-C244-AB11-5BC5A75D8A9B}" type="slidenum">
              <a:rPr lang="en-US" sz="1300"/>
              <a:pPr algn="r"/>
              <a:t>34</a:t>
            </a:fld>
            <a:endParaRPr 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ヒラギノ角ゴ Pro W3" charset="0"/>
              </a:rPr>
              <a:t>So we created the Advanced Manufacturing and STEM Careers Awareness</a:t>
            </a:r>
            <a:r>
              <a:rPr lang="en-US" dirty="0" smtClean="0">
                <a:ea typeface="ヒラギノ角ゴ Pro W3" charset="0"/>
              </a:rPr>
              <a:t> Week, which is coming up soon in April.</a:t>
            </a:r>
          </a:p>
          <a:p>
            <a:endParaRPr lang="en-US" baseline="0" dirty="0">
              <a:ea typeface="ヒラギノ角ゴ Pro W3" charset="0"/>
            </a:endParaRPr>
          </a:p>
          <a:p>
            <a:r>
              <a:rPr lang="en-US" dirty="0" smtClean="0">
                <a:ea typeface="ヒラギノ角ゴ Pro W3" charset="0"/>
              </a:rPr>
              <a:t>It is a joint venture between NC Public Schools and the community college system.</a:t>
            </a:r>
            <a:endParaRPr lang="en-US" baseline="0" dirty="0" smtClean="0">
              <a:ea typeface="ヒラギノ角ゴ Pro W3" charset="0"/>
            </a:endParaRPr>
          </a:p>
          <a:p>
            <a:endParaRPr lang="en-US" dirty="0">
              <a:ea typeface="ヒラギノ角ゴ Pro W3" charset="0"/>
            </a:endParaRPr>
          </a:p>
          <a:p>
            <a:r>
              <a:rPr lang="en-US" baseline="0" dirty="0" smtClean="0">
                <a:ea typeface="ヒラギノ角ゴ Pro W3" charset="0"/>
              </a:rPr>
              <a:t>Make </a:t>
            </a:r>
            <a:r>
              <a:rPr lang="en-US" baseline="0" dirty="0" smtClean="0">
                <a:ea typeface="ヒラギノ角ゴ Pro W3" charset="0"/>
              </a:rPr>
              <a:t>sure your students and clients know about these Manufacturing and STEM open houses in April.  </a:t>
            </a:r>
          </a:p>
          <a:p>
            <a:r>
              <a:rPr lang="en-US" baseline="0" dirty="0" smtClean="0">
                <a:ea typeface="ヒラギノ角ゴ Pro W3" charset="0"/>
              </a:rPr>
              <a:t>They might find they want to redirect their career pathway.</a:t>
            </a:r>
          </a:p>
          <a:p>
            <a:endParaRPr lang="en-US" dirty="0">
              <a:ea typeface="ヒラギノ角ゴ Pro W3" charset="0"/>
            </a:endParaRPr>
          </a:p>
          <a:p>
            <a:r>
              <a:rPr lang="en-US" baseline="0" dirty="0" smtClean="0">
                <a:ea typeface="ヒラギノ角ゴ Pro W3" charset="0"/>
              </a:rPr>
              <a:t>The online calendar of</a:t>
            </a:r>
            <a:r>
              <a:rPr lang="en-US" dirty="0" smtClean="0">
                <a:ea typeface="ヒラギノ角ゴ Pro W3" charset="0"/>
              </a:rPr>
              <a:t> events </a:t>
            </a:r>
            <a:r>
              <a:rPr lang="en-US" baseline="0" dirty="0" smtClean="0">
                <a:ea typeface="ヒラギノ角ゴ Pro W3" charset="0"/>
              </a:rPr>
              <a:t>should be filling up at the end of March, so check it out in early April.</a:t>
            </a:r>
          </a:p>
          <a:p>
            <a:endParaRPr lang="en-US" baseline="0" dirty="0" smtClean="0">
              <a:ea typeface="ヒラギノ角ゴ Pro W3" charset="0"/>
            </a:endParaRPr>
          </a:p>
          <a:p>
            <a:r>
              <a:rPr lang="en-US" dirty="0" smtClean="0">
                <a:ea typeface="ヒラギノ角ゴ Pro W3" charset="0"/>
              </a:rPr>
              <a:t>You can access this from the same ctpnc.org website.</a:t>
            </a:r>
            <a:endParaRPr lang="en-US" baseline="0" dirty="0" smtClean="0">
              <a:ea typeface="ヒラギノ角ゴ Pro W3" charset="0"/>
            </a:endParaRPr>
          </a:p>
          <a:p>
            <a:endParaRPr lang="en-US" dirty="0">
              <a:ea typeface="ヒラギノ角ゴ Pro W3" charset="0"/>
            </a:endParaRPr>
          </a:p>
          <a:p>
            <a:endParaRPr lang="en-US" dirty="0">
              <a:ea typeface="ヒラギノ角ゴ Pro W3" charset="0"/>
            </a:endParaRPr>
          </a:p>
          <a:p>
            <a:r>
              <a:rPr lang="en-US" dirty="0" smtClean="0">
                <a:ea typeface="ヒラギノ角ゴ Pro W3" charset="0"/>
              </a:rPr>
              <a:t>======</a:t>
            </a:r>
          </a:p>
          <a:p>
            <a:r>
              <a:rPr lang="en-US" dirty="0" err="1" smtClean="0">
                <a:ea typeface="ヒラギノ角ゴ Pro W3" charset="0"/>
              </a:rPr>
              <a:t>www.ctpnc.org</a:t>
            </a:r>
            <a:r>
              <a:rPr lang="en-US" dirty="0" smtClean="0">
                <a:ea typeface="ヒラギノ角ゴ Pro W3" charset="0"/>
              </a:rPr>
              <a:t>/manufacturing</a:t>
            </a:r>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35</a:t>
            </a:fld>
            <a:endParaRPr lang="en-US"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581400"/>
            <a:ext cx="5365750" cy="518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Remember to go to the ctpnc.org website to download the PowerPoint.</a:t>
            </a:r>
          </a:p>
          <a:p>
            <a:endParaRPr lang="en-US" altLang="en-US" dirty="0" smtClean="0">
              <a:ea typeface="ヒラギノ角ゴ Pro W3" pitchFamily="-80" charset="-128"/>
            </a:endParaRPr>
          </a:p>
          <a:p>
            <a:r>
              <a:rPr lang="en-US" altLang="en-US" dirty="0" smtClean="0">
                <a:ea typeface="ヒラギノ角ゴ Pro W3" pitchFamily="-80" charset="-128"/>
              </a:rPr>
              <a:t>Do we have time for an activity??</a:t>
            </a:r>
          </a:p>
          <a:p>
            <a:endParaRPr lang="en-US" altLang="en-US" dirty="0" smtClean="0">
              <a:ea typeface="ヒラギノ角ゴ Pro W3" pitchFamily="-80" charset="-128"/>
            </a:endParaRPr>
          </a:p>
          <a:p>
            <a:r>
              <a:rPr lang="en-US" altLang="en-US" dirty="0" smtClean="0">
                <a:ea typeface="ヒラギノ角ゴ Pro W3" pitchFamily="-80" charset="-128"/>
              </a:rPr>
              <a:t>Thank you for your time.</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36</a:t>
            </a:fld>
            <a:endParaRPr lang="en-US"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smtClean="0">
                <a:latin typeface="Times New Roman" pitchFamily="18" charset="0"/>
                <a:cs typeface="Times New Roman" pitchFamily="18" charset="0"/>
                <a:sym typeface="Wingdings" pitchFamily="2" charset="2"/>
              </a:rPr>
              <a:t></a:t>
            </a:r>
          </a:p>
          <a:p>
            <a:r>
              <a:rPr lang="en-US" altLang="en-US" sz="1700" dirty="0" smtClean="0">
                <a:latin typeface="Times New Roman" pitchFamily="18" charset="0"/>
                <a:cs typeface="Times New Roman" pitchFamily="18" charset="0"/>
              </a:rPr>
              <a:t>What is the first thing you need to do to start, or to improve, your work-based learning program? </a:t>
            </a:r>
          </a:p>
          <a:p>
            <a:endParaRPr lang="en-US" altLang="en-US" sz="1700" dirty="0" smtClean="0">
              <a:latin typeface="Times New Roman" pitchFamily="18" charset="0"/>
              <a:cs typeface="Times New Roman" pitchFamily="18" charset="0"/>
            </a:endParaRPr>
          </a:p>
          <a:p>
            <a:r>
              <a:rPr lang="en-US" altLang="en-US" sz="1700" dirty="0" smtClean="0">
                <a:latin typeface="Times New Roman" pitchFamily="18" charset="0"/>
                <a:cs typeface="Times New Roman" pitchFamily="18" charset="0"/>
              </a:rPr>
              <a:t>Share this with a neighbor, then we will share with the large group.</a:t>
            </a:r>
          </a:p>
          <a:p>
            <a:endParaRPr lang="en-US" altLang="en-US" sz="1700" dirty="0" smtClean="0">
              <a:latin typeface="Times New Roman" pitchFamily="18" charset="0"/>
              <a:cs typeface="Times New Roman" pitchFamily="18" charset="0"/>
            </a:endParaRPr>
          </a:p>
          <a:p>
            <a:r>
              <a:rPr lang="en-US" altLang="en-US" sz="1700" dirty="0" smtClean="0">
                <a:latin typeface="Times New Roman" pitchFamily="18" charset="0"/>
                <a:cs typeface="Times New Roman" pitchFamily="18" charset="0"/>
                <a:sym typeface="Wingdings" pitchFamily="2" charset="2"/>
              </a:rPr>
              <a:t></a:t>
            </a:r>
          </a:p>
          <a:p>
            <a:r>
              <a:rPr lang="en-US" altLang="en-US" sz="1700" dirty="0" smtClean="0">
                <a:latin typeface="Times New Roman" pitchFamily="18" charset="0"/>
                <a:cs typeface="Times New Roman" pitchFamily="18" charset="0"/>
              </a:rPr>
              <a:t>How</a:t>
            </a:r>
            <a:r>
              <a:rPr lang="en-US" altLang="en-US" sz="1700" baseline="0" dirty="0" smtClean="0">
                <a:latin typeface="Times New Roman" pitchFamily="18" charset="0"/>
                <a:cs typeface="Times New Roman" pitchFamily="18" charset="0"/>
              </a:rPr>
              <a:t> do you get the students to want to participate in work-based learning?  How do you market </a:t>
            </a:r>
            <a:r>
              <a:rPr lang="en-US" altLang="en-US" sz="1700" baseline="0" smtClean="0">
                <a:latin typeface="Times New Roman" pitchFamily="18" charset="0"/>
                <a:cs typeface="Times New Roman" pitchFamily="18" charset="0"/>
              </a:rPr>
              <a:t>your program?</a:t>
            </a:r>
            <a:endParaRPr lang="en-US" altLang="en-US" sz="1700" dirty="0" smtClean="0">
              <a:latin typeface="Times New Roman" pitchFamily="18" charset="0"/>
              <a:cs typeface="Times New Roman" pitchFamily="18" charset="0"/>
            </a:endParaRPr>
          </a:p>
          <a:p>
            <a:endParaRPr lang="en-US" altLang="en-US" sz="1700" dirty="0" smtClean="0">
              <a:latin typeface="Times New Roman" pitchFamily="18" charset="0"/>
              <a:cs typeface="Times New Roman"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12" charset="-128"/>
              </a:defRPr>
            </a:lvl1pPr>
            <a:lvl2pPr marL="784225" indent="-300038">
              <a:defRPr sz="2400">
                <a:solidFill>
                  <a:schemeClr val="tx1"/>
                </a:solidFill>
                <a:latin typeface="Arial" pitchFamily="34" charset="0"/>
                <a:ea typeface="ヒラギノ角ゴ Pro W3" pitchFamily="-112" charset="-128"/>
              </a:defRPr>
            </a:lvl2pPr>
            <a:lvl3pPr marL="1206500" indent="-239713">
              <a:defRPr sz="2400">
                <a:solidFill>
                  <a:schemeClr val="tx1"/>
                </a:solidFill>
                <a:latin typeface="Arial" pitchFamily="34" charset="0"/>
                <a:ea typeface="ヒラギノ角ゴ Pro W3" pitchFamily="-112" charset="-128"/>
              </a:defRPr>
            </a:lvl3pPr>
            <a:lvl4pPr marL="1690688" indent="-239713">
              <a:defRPr sz="2400">
                <a:solidFill>
                  <a:schemeClr val="tx1"/>
                </a:solidFill>
                <a:latin typeface="Arial" pitchFamily="34" charset="0"/>
                <a:ea typeface="ヒラギノ角ゴ Pro W3" pitchFamily="-112" charset="-128"/>
              </a:defRPr>
            </a:lvl4pPr>
            <a:lvl5pPr marL="2173288" indent="-239713">
              <a:defRPr sz="2400">
                <a:solidFill>
                  <a:schemeClr val="tx1"/>
                </a:solidFill>
                <a:latin typeface="Arial" pitchFamily="34" charset="0"/>
                <a:ea typeface="ヒラギノ角ゴ Pro W3" pitchFamily="-112" charset="-128"/>
              </a:defRPr>
            </a:lvl5pPr>
            <a:lvl6pPr marL="26304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30876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5448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4002088" indent="-239713"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fld id="{E6A82758-D831-4F31-B5E6-A35575AC6D5E}" type="slidenum">
              <a:rPr lang="en-US" altLang="en-US" sz="1200" smtClean="0"/>
              <a:pPr/>
              <a:t>37</a:t>
            </a:fld>
            <a:endParaRPr lang="en-US"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44600" y="609600"/>
            <a:ext cx="3119438" cy="2339975"/>
          </a:xfrm>
          <a:ln/>
        </p:spPr>
      </p:sp>
      <p:sp>
        <p:nvSpPr>
          <p:cNvPr id="28675" name="Notes Placeholder 2"/>
          <p:cNvSpPr>
            <a:spLocks noGrp="1"/>
          </p:cNvSpPr>
          <p:nvPr>
            <p:ph type="body" idx="1"/>
          </p:nvPr>
        </p:nvSpPr>
        <p:spPr>
          <a:xfrm>
            <a:off x="974725" y="3009900"/>
            <a:ext cx="5365750" cy="575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Remember to go to this website to download the PowerPoint.</a:t>
            </a:r>
          </a:p>
          <a:p>
            <a:endParaRPr lang="en-US" altLang="en-US" dirty="0" smtClean="0">
              <a:ea typeface="ヒラギノ角ゴ Pro W3" pitchFamily="-80" charset="-128"/>
            </a:endParaRPr>
          </a:p>
          <a:p>
            <a:r>
              <a:rPr lang="en-US" altLang="en-US" dirty="0" smtClean="0">
                <a:ea typeface="ヒラギノ角ゴ Pro W3" pitchFamily="-80" charset="-128"/>
              </a:rPr>
              <a:t>Do we have time for an activity??</a:t>
            </a:r>
          </a:p>
          <a:p>
            <a:endParaRPr lang="en-US" altLang="en-US" dirty="0" smtClean="0">
              <a:ea typeface="ヒラギノ角ゴ Pro W3" pitchFamily="-80" charset="-128"/>
            </a:endParaRPr>
          </a:p>
          <a:p>
            <a:r>
              <a:rPr lang="en-US" altLang="en-US" dirty="0" smtClean="0">
                <a:ea typeface="ヒラギノ角ゴ Pro W3" pitchFamily="-80" charset="-128"/>
              </a:rPr>
              <a:t>Thank you for your time.</a:t>
            </a: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endParaRPr lang="en-US" altLang="en-US" sz="1600" dirty="0" smtClean="0">
              <a:latin typeface="Times" panose="02020603050405020304" pitchFamily="18" charset="0"/>
              <a:ea typeface="ヒラギノ角ゴ Pro W3" pitchFamily="-80" charset="-128"/>
              <a:cs typeface="Times" panose="02020603050405020304" pitchFamily="18" charset="0"/>
            </a:endParaRPr>
          </a:p>
          <a:p>
            <a:r>
              <a:rPr lang="en-US" altLang="en-US" sz="1600" dirty="0" smtClean="0">
                <a:latin typeface="Times New Roman" pitchFamily="-80" charset="0"/>
                <a:ea typeface="ヒラギノ角ゴ Pro W3" pitchFamily="-80" charset="-128"/>
                <a:cs typeface="Times New Roman" pitchFamily="-80" charset="0"/>
              </a:rPr>
              <a:t>===============</a:t>
            </a:r>
          </a:p>
          <a:p>
            <a:r>
              <a:rPr lang="en-US" altLang="en-US" sz="1600" dirty="0" smtClean="0">
                <a:latin typeface="Times New Roman" pitchFamily="-80" charset="0"/>
                <a:ea typeface="ヒラギノ角ゴ Pro W3" pitchFamily="-80" charset="-128"/>
                <a:cs typeface="Times New Roman" pitchFamily="-80" charset="0"/>
              </a:rPr>
              <a:t>www.ctpnc.org/presentations</a:t>
            </a:r>
          </a:p>
          <a:p>
            <a:endParaRPr lang="en-US" altLang="en-US" sz="1600" dirty="0" smtClean="0">
              <a:latin typeface="Times New Roman" pitchFamily="-80" charset="0"/>
              <a:ea typeface="ヒラギノ角ゴ Pro W3" pitchFamily="-80" charset="-128"/>
              <a:cs typeface="Times New Roman" pitchFamily="-80"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0F9A7600-873F-44F5-A548-561BED75037A}" type="slidenum">
              <a:rPr lang="en-US" altLang="en-US" sz="1200" smtClean="0"/>
              <a:pPr/>
              <a:t>38</a:t>
            </a:fld>
            <a:endParaRPr lang="en-US"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ヒラギノ角ゴ Pro W3" pitchFamily="-80" charset="-128"/>
              </a:rPr>
              <a:t>Chris Droessler said that.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ED5A4B3-C8CD-47FD-8637-25CA96774709}" type="slidenum">
              <a:rPr lang="en-US" altLang="en-US" sz="1200" smtClean="0"/>
              <a:pPr/>
              <a:t>39</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6F32BF8-07B4-BB4D-BF35-E6E20B64F740}" type="slidenum">
              <a:rPr lang="en-US" sz="1300"/>
              <a:pPr/>
              <a:t>4</a:t>
            </a:fld>
            <a:endParaRPr lang="en-US" sz="1300"/>
          </a:p>
        </p:txBody>
      </p:sp>
      <p:sp>
        <p:nvSpPr>
          <p:cNvPr id="316418" name="Rectangle 2"/>
          <p:cNvSpPr>
            <a:spLocks noGrp="1" noRot="1" noChangeAspect="1" noChangeArrowheads="1" noTextEdit="1"/>
          </p:cNvSpPr>
          <p:nvPr>
            <p:ph type="sldImg"/>
          </p:nvPr>
        </p:nvSpPr>
        <p:spPr>
          <a:solidFill>
            <a:srgbClr val="FFFFFF"/>
          </a:solidFill>
          <a:ln/>
        </p:spPr>
      </p:sp>
      <p:sp>
        <p:nvSpPr>
          <p:cNvPr id="316419" name="Rectangle 3"/>
          <p:cNvSpPr>
            <a:spLocks noGrp="1" noChangeArrowheads="1"/>
          </p:cNvSpPr>
          <p:nvPr>
            <p:ph type="body" idx="1"/>
          </p:nvPr>
        </p:nvSpPr>
        <p:spPr>
          <a:solidFill>
            <a:srgbClr val="FFFFFF"/>
          </a:solidFill>
          <a:ln>
            <a:solidFill>
              <a:srgbClr val="000000"/>
            </a:solidFill>
          </a:ln>
        </p:spPr>
        <p:txBody>
          <a:bodyPr/>
          <a:lstStyle/>
          <a:p>
            <a:r>
              <a:rPr lang="en-US" sz="1600" dirty="0" smtClean="0">
                <a:latin typeface="Times" panose="02020603050405020304" pitchFamily="18" charset="0"/>
                <a:ea typeface="ヒラギノ角ゴ Pro W3" charset="0"/>
                <a:cs typeface="Times" panose="02020603050405020304" pitchFamily="18" charset="0"/>
              </a:rPr>
              <a:t>Let’s start by looking at the </a:t>
            </a:r>
            <a:r>
              <a:rPr lang="en-US" sz="1600" u="sng" dirty="0" smtClean="0">
                <a:latin typeface="Times" panose="02020603050405020304" pitchFamily="18" charset="0"/>
                <a:ea typeface="ヒラギノ角ゴ Pro W3" charset="0"/>
                <a:cs typeface="Times" panose="02020603050405020304" pitchFamily="18" charset="0"/>
              </a:rPr>
              <a:t>purpose</a:t>
            </a:r>
            <a:r>
              <a:rPr lang="en-US" sz="1600" dirty="0" smtClean="0">
                <a:latin typeface="Times" panose="02020603050405020304" pitchFamily="18" charset="0"/>
                <a:ea typeface="ヒラギノ角ゴ Pro W3" charset="0"/>
                <a:cs typeface="Times" panose="02020603050405020304" pitchFamily="18" charset="0"/>
              </a:rPr>
              <a:t> of school.</a:t>
            </a:r>
          </a:p>
          <a:p>
            <a:endParaRPr lang="en-US" sz="1600" dirty="0">
              <a:latin typeface="Times" panose="02020603050405020304" pitchFamily="18" charset="0"/>
              <a:ea typeface="ヒラギノ角ゴ Pro W3" charset="0"/>
              <a:cs typeface="Times" panose="02020603050405020304" pitchFamily="18" charset="0"/>
            </a:endParaRPr>
          </a:p>
          <a:p>
            <a:r>
              <a:rPr lang="en-US" sz="1600" dirty="0" smtClean="0">
                <a:latin typeface="Times" panose="02020603050405020304" pitchFamily="18" charset="0"/>
                <a:ea typeface="ヒラギノ角ゴ Pro W3" charset="0"/>
                <a:cs typeface="Times" panose="02020603050405020304" pitchFamily="18" charset="0"/>
              </a:rPr>
              <a:t>It </a:t>
            </a:r>
            <a:r>
              <a:rPr lang="en-US" sz="1600" dirty="0">
                <a:latin typeface="Times" panose="02020603050405020304" pitchFamily="18" charset="0"/>
                <a:ea typeface="ヒラギノ角ゴ Pro W3" charset="0"/>
                <a:cs typeface="Times" panose="02020603050405020304" pitchFamily="18" charset="0"/>
              </a:rPr>
              <a:t>often seems that this is the </a:t>
            </a:r>
            <a:r>
              <a:rPr lang="en-US" sz="1600" u="sng" dirty="0">
                <a:latin typeface="Times" panose="02020603050405020304" pitchFamily="18" charset="0"/>
                <a:ea typeface="ヒラギノ角ゴ Pro W3" charset="0"/>
                <a:cs typeface="Times" panose="02020603050405020304" pitchFamily="18" charset="0"/>
              </a:rPr>
              <a:t>de facto </a:t>
            </a:r>
            <a:r>
              <a:rPr lang="en-US" sz="1600" dirty="0">
                <a:latin typeface="Times" panose="02020603050405020304" pitchFamily="18" charset="0"/>
                <a:ea typeface="ヒラギノ角ゴ Pro W3" charset="0"/>
                <a:cs typeface="Times" panose="02020603050405020304" pitchFamily="18" charset="0"/>
              </a:rPr>
              <a:t>purpose for school.</a:t>
            </a:r>
          </a:p>
          <a:p>
            <a:r>
              <a:rPr lang="en-US" sz="1600" dirty="0" smtClean="0">
                <a:latin typeface="Times" panose="02020603050405020304" pitchFamily="18" charset="0"/>
                <a:ea typeface="ヒラギノ角ゴ Pro W3" charset="0"/>
                <a:cs typeface="Times" panose="02020603050405020304" pitchFamily="18" charset="0"/>
              </a:rPr>
              <a:t>--</a:t>
            </a:r>
          </a:p>
          <a:p>
            <a:r>
              <a:rPr lang="en-US" dirty="0" smtClean="0">
                <a:ea typeface="ヒラギノ角ゴ Pro W3" charset="0"/>
              </a:rPr>
              <a:t>But learning </a:t>
            </a:r>
            <a:r>
              <a:rPr lang="en-US" u="sng" dirty="0" smtClean="0">
                <a:ea typeface="ヒラギノ角ゴ Pro W3" charset="0"/>
              </a:rPr>
              <a:t>these</a:t>
            </a:r>
            <a:r>
              <a:rPr lang="en-US" dirty="0" smtClean="0">
                <a:ea typeface="ヒラギノ角ゴ Pro W3" charset="0"/>
              </a:rPr>
              <a:t> skills will not really prepare kids for a career.</a:t>
            </a:r>
            <a:endParaRPr lang="en-US" sz="1600" dirty="0">
              <a:latin typeface="Times" panose="02020603050405020304" pitchFamily="18" charset="0"/>
              <a:ea typeface="ヒラギノ角ゴ Pro W3" charset="0"/>
              <a:cs typeface="Times" panose="02020603050405020304" pitchFamily="18" charset="0"/>
            </a:endParaRPr>
          </a:p>
          <a:p>
            <a:r>
              <a:rPr lang="en-US" sz="1600" dirty="0" smtClean="0">
                <a:latin typeface="Times" panose="02020603050405020304" pitchFamily="18" charset="0"/>
                <a:ea typeface="ヒラギノ角ゴ Pro W3" charset="0"/>
                <a:cs typeface="Times" panose="02020603050405020304" pitchFamily="18" charset="0"/>
              </a:rPr>
              <a:t>Learning </a:t>
            </a:r>
            <a:r>
              <a:rPr lang="en-US" sz="1600" u="sng" dirty="0">
                <a:latin typeface="Times" panose="02020603050405020304" pitchFamily="18" charset="0"/>
                <a:ea typeface="ヒラギノ角ゴ Pro W3" charset="0"/>
                <a:cs typeface="Times" panose="02020603050405020304" pitchFamily="18" charset="0"/>
              </a:rPr>
              <a:t>these </a:t>
            </a:r>
            <a:r>
              <a:rPr lang="en-US" sz="1600" dirty="0">
                <a:latin typeface="Times" panose="02020603050405020304" pitchFamily="18" charset="0"/>
                <a:ea typeface="ヒラギノ角ゴ Pro W3" charset="0"/>
                <a:cs typeface="Times" panose="02020603050405020304" pitchFamily="18" charset="0"/>
              </a:rPr>
              <a:t>skills will not grow the economy</a:t>
            </a:r>
            <a:r>
              <a:rPr lang="en-US" sz="1600" dirty="0" smtClean="0">
                <a:latin typeface="Times" panose="02020603050405020304" pitchFamily="18" charset="0"/>
                <a:ea typeface="ヒラギノ角ゴ Pro W3" charset="0"/>
                <a:cs typeface="Times" panose="02020603050405020304" pitchFamily="18" charset="0"/>
              </a:rPr>
              <a:t>.</a:t>
            </a:r>
          </a:p>
          <a:p>
            <a:endParaRPr lang="en-US" sz="1600" dirty="0">
              <a:latin typeface="Times" panose="02020603050405020304" pitchFamily="18" charset="0"/>
              <a:ea typeface="ヒラギノ角ゴ Pro W3" charset="0"/>
              <a:cs typeface="Times" panose="02020603050405020304" pitchFamily="18" charset="0"/>
            </a:endParaRPr>
          </a:p>
          <a:p>
            <a:r>
              <a:rPr lang="en-US" sz="1600" dirty="0" smtClean="0">
                <a:latin typeface="Times" panose="02020603050405020304" pitchFamily="18" charset="0"/>
                <a:ea typeface="ヒラギノ角ゴ Pro W3" charset="0"/>
                <a:cs typeface="Times" panose="02020603050405020304" pitchFamily="18" charset="0"/>
              </a:rPr>
              <a:t>Let’s look at the mission of public education in North Carolina.</a:t>
            </a:r>
            <a:endParaRPr lang="en-US" sz="1600" dirty="0">
              <a:latin typeface="Times" panose="02020603050405020304" pitchFamily="18" charset="0"/>
              <a:ea typeface="ヒラギノ角ゴ Pro W3" charset="0"/>
              <a:cs typeface="Times" panose="02020603050405020304" pitchFamily="18" charset="0"/>
            </a:endParaRPr>
          </a:p>
          <a:p>
            <a:endParaRPr lang="en-US" sz="1600" dirty="0">
              <a:latin typeface="Times" panose="02020603050405020304" pitchFamily="18" charset="0"/>
              <a:ea typeface="ヒラギノ角ゴ Pro W3" charset="0"/>
              <a:cs typeface="Times" panose="02020603050405020304" pitchFamily="18" charset="0"/>
            </a:endParaRPr>
          </a:p>
          <a:p>
            <a:endParaRPr lang="en-US" sz="1600" dirty="0">
              <a:latin typeface="Times" panose="02020603050405020304" pitchFamily="18" charset="0"/>
              <a:ea typeface="ヒラギノ角ゴ Pro W3" charset="0"/>
              <a:cs typeface="Times" panose="02020603050405020304" pitchFamily="18" charset="0"/>
            </a:endParaRPr>
          </a:p>
          <a:p>
            <a:r>
              <a:rPr lang="en-US" sz="1600" dirty="0">
                <a:solidFill>
                  <a:srgbClr val="FF0000"/>
                </a:solidFill>
                <a:latin typeface="Times" panose="02020603050405020304" pitchFamily="18" charset="0"/>
                <a:ea typeface="ヒラギノ角ゴ Pro W3" charset="0"/>
                <a:cs typeface="Times" panose="02020603050405020304" pitchFamily="18" charset="0"/>
              </a:rPr>
              <a:t>=====</a:t>
            </a:r>
          </a:p>
          <a:p>
            <a:r>
              <a:rPr lang="en-US" sz="1600" dirty="0">
                <a:solidFill>
                  <a:srgbClr val="FF0000"/>
                </a:solidFill>
                <a:latin typeface="Times" panose="02020603050405020304" pitchFamily="18" charset="0"/>
                <a:ea typeface="ヒラギノ角ゴ Pro W3" charset="0"/>
                <a:cs typeface="Times" panose="02020603050405020304" pitchFamily="18" charset="0"/>
              </a:rPr>
              <a:t>http://</a:t>
            </a:r>
            <a:r>
              <a:rPr lang="en-US" sz="1600" dirty="0" err="1">
                <a:solidFill>
                  <a:srgbClr val="FF0000"/>
                </a:solidFill>
                <a:latin typeface="Times" panose="02020603050405020304" pitchFamily="18" charset="0"/>
                <a:ea typeface="ヒラギノ角ゴ Pro W3" charset="0"/>
                <a:cs typeface="Times" panose="02020603050405020304" pitchFamily="18" charset="0"/>
              </a:rPr>
              <a:t>mindshift.kqed.org</a:t>
            </a:r>
            <a:r>
              <a:rPr lang="en-US" sz="1600" dirty="0">
                <a:solidFill>
                  <a:srgbClr val="FF0000"/>
                </a:solidFill>
                <a:latin typeface="Times" panose="02020603050405020304" pitchFamily="18" charset="0"/>
                <a:ea typeface="ヒラギノ角ゴ Pro W3" charset="0"/>
                <a:cs typeface="Times" panose="02020603050405020304" pitchFamily="18" charset="0"/>
              </a:rPr>
              <a:t>/feature/school-day-of-the-future/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0" charset="-128"/>
              </a:defRPr>
            </a:lvl9pPr>
          </a:lstStyle>
          <a:p>
            <a:pPr algn="r"/>
            <a:fld id="{072DA355-AD22-4CA0-98FB-E50E56CBE713}" type="slidenum">
              <a:rPr lang="en-US" altLang="en-US" sz="1200"/>
              <a:pPr algn="r"/>
              <a:t>5</a:t>
            </a:fld>
            <a:endParaRPr lang="en-US" altLang="en-US" sz="1200"/>
          </a:p>
        </p:txBody>
      </p:sp>
      <p:sp>
        <p:nvSpPr>
          <p:cNvPr id="7" name="Rectangle 7"/>
          <p:cNvSpPr txBox="1">
            <a:spLocks noGrp="1" noChangeArrowheads="1"/>
          </p:cNvSpPr>
          <p:nvPr/>
        </p:nvSpPr>
        <p:spPr bwMode="auto">
          <a:xfrm>
            <a:off x="4146550" y="9121775"/>
            <a:ext cx="3168650" cy="479425"/>
          </a:xfrm>
          <a:prstGeom prst="rect">
            <a:avLst/>
          </a:prstGeom>
          <a:noFill/>
          <a:ln>
            <a:miter lim="800000"/>
            <a:headEnd/>
            <a:tailEnd/>
          </a:ln>
        </p:spPr>
        <p:txBody>
          <a:bodyPr lIns="96656" tIns="48328" rIns="96656" bIns="48328" anchor="b"/>
          <a:lstStyle>
            <a:lvl1pPr>
              <a:defRPr sz="2400">
                <a:solidFill>
                  <a:schemeClr val="tx1"/>
                </a:solidFill>
                <a:latin typeface="Arial" pitchFamily="34" charset="0"/>
                <a:ea typeface="ヒラギノ角ゴ Pro W3" pitchFamily="-112" charset="-128"/>
              </a:defRPr>
            </a:lvl1pPr>
            <a:lvl2pPr marL="37931725" indent="-37474525">
              <a:defRPr sz="2400">
                <a:solidFill>
                  <a:schemeClr val="tx1"/>
                </a:solidFill>
                <a:latin typeface="Arial" pitchFamily="34" charset="0"/>
                <a:ea typeface="ヒラギノ角ゴ Pro W3" pitchFamily="-112" charset="-128"/>
              </a:defRPr>
            </a:lvl2pPr>
            <a:lvl3pPr>
              <a:defRPr sz="2400">
                <a:solidFill>
                  <a:schemeClr val="tx1"/>
                </a:solidFill>
                <a:latin typeface="Arial" pitchFamily="34" charset="0"/>
                <a:ea typeface="ヒラギノ角ゴ Pro W3" pitchFamily="-112" charset="-128"/>
              </a:defRPr>
            </a:lvl3pPr>
            <a:lvl4pPr>
              <a:defRPr sz="2400">
                <a:solidFill>
                  <a:schemeClr val="tx1"/>
                </a:solidFill>
                <a:latin typeface="Arial" pitchFamily="34" charset="0"/>
                <a:ea typeface="ヒラギノ角ゴ Pro W3" pitchFamily="-112" charset="-128"/>
              </a:defRPr>
            </a:lvl4pPr>
            <a:lvl5pPr>
              <a:defRPr sz="2400">
                <a:solidFill>
                  <a:schemeClr val="tx1"/>
                </a:solidFill>
                <a:latin typeface="Arial"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algn="r">
              <a:defRPr/>
            </a:pPr>
            <a:fld id="{5E7A96B7-3028-4AB8-8D52-BBB76A4A5B87}" type="slidenum">
              <a:rPr lang="en-US" sz="1200" b="1">
                <a:effectLst>
                  <a:outerShdw blurRad="38100" dist="38100" dir="2700000" algn="tl">
                    <a:srgbClr val="C0C0C0"/>
                  </a:outerShdw>
                </a:effectLst>
                <a:latin typeface="Helvetica Neue" pitchFamily="-108" charset="0"/>
              </a:rPr>
              <a:pPr algn="r">
                <a:defRPr/>
              </a:pPr>
              <a:t>5</a:t>
            </a:fld>
            <a:endParaRPr lang="en-US" sz="1200" b="1">
              <a:effectLst>
                <a:outerShdw blurRad="38100" dist="38100" dir="2700000" algn="tl">
                  <a:srgbClr val="C0C0C0"/>
                </a:outerShdw>
              </a:effectLst>
              <a:latin typeface="Helvetica Neue" pitchFamily="-108"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z="1600" dirty="0" smtClean="0">
                <a:latin typeface="Times" panose="02020603050405020304" pitchFamily="18" charset="0"/>
                <a:ea typeface="ヒラギノ角ゴ Pro W3" pitchFamily="-80" charset="-128"/>
                <a:cs typeface="Times" panose="02020603050405020304" pitchFamily="18" charset="0"/>
              </a:rPr>
              <a:t>Here is the public school board mission in North Carolina.</a:t>
            </a:r>
          </a:p>
          <a:p>
            <a:pPr eaLnBrk="1" hangingPunct="1"/>
            <a:endParaRPr lang="en-US" altLang="en-US" sz="1600" dirty="0" smtClean="0">
              <a:latin typeface="Times" panose="02020603050405020304" pitchFamily="18" charset="0"/>
              <a:ea typeface="ヒラギノ角ゴ Pro W3" pitchFamily="-80" charset="-128"/>
              <a:cs typeface="Times" panose="02020603050405020304" pitchFamily="18" charset="0"/>
            </a:endParaRPr>
          </a:p>
          <a:p>
            <a:pPr eaLnBrk="1" hangingPunct="1"/>
            <a:r>
              <a:rPr lang="en-US" altLang="en-US" sz="1600" dirty="0" smtClean="0">
                <a:latin typeface="Times" panose="02020603050405020304" pitchFamily="18" charset="0"/>
                <a:ea typeface="ヒラギノ角ゴ Pro W3" pitchFamily="-80" charset="-128"/>
                <a:cs typeface="Times" panose="02020603050405020304" pitchFamily="18" charset="0"/>
              </a:rPr>
              <a:t>We are all charged with fulfilling this mission.</a:t>
            </a:r>
          </a:p>
          <a:p>
            <a:pPr eaLnBrk="1" hangingPunct="1"/>
            <a:endParaRPr lang="en-US" altLang="en-US" sz="1600" dirty="0" smtClean="0">
              <a:latin typeface="Times" panose="02020603050405020304" pitchFamily="18" charset="0"/>
              <a:ea typeface="ヒラギノ角ゴ Pro W3" pitchFamily="-80" charset="-128"/>
              <a:cs typeface="Times" panose="02020603050405020304" pitchFamily="18" charset="0"/>
            </a:endParaRPr>
          </a:p>
          <a:p>
            <a:pPr eaLnBrk="1" hangingPunct="1"/>
            <a:r>
              <a:rPr lang="en-US" altLang="en-US" sz="1600" dirty="0" smtClean="0">
                <a:latin typeface="Times" panose="02020603050405020304" pitchFamily="18" charset="0"/>
                <a:ea typeface="ヒラギノ角ゴ Pro W3" pitchFamily="-80" charset="-128"/>
                <a:cs typeface="Times" panose="02020603050405020304" pitchFamily="18" charset="0"/>
              </a:rPr>
              <a:t>It’s full of a lot of big words </a:t>
            </a:r>
            <a:r>
              <a:rPr lang="en-US" altLang="en-US" sz="1600" dirty="0" smtClean="0">
                <a:latin typeface="Times" panose="02020603050405020304" pitchFamily="18" charset="0"/>
                <a:ea typeface="ヒラギノ角ゴ Pro W3" pitchFamily="-80" charset="-128"/>
                <a:cs typeface="Times" panose="02020603050405020304" pitchFamily="18" charset="0"/>
              </a:rPr>
              <a:t>-- talking </a:t>
            </a:r>
            <a:r>
              <a:rPr lang="en-US" altLang="en-US" sz="1600" dirty="0" smtClean="0">
                <a:latin typeface="Times" panose="02020603050405020304" pitchFamily="18" charset="0"/>
                <a:ea typeface="ヒラギノ角ゴ Pro W3" pitchFamily="-80" charset="-128"/>
                <a:cs typeface="Times" panose="02020603050405020304" pitchFamily="18" charset="0"/>
              </a:rPr>
              <a:t>about things like kids being globally competitive for work.</a:t>
            </a:r>
          </a:p>
          <a:p>
            <a:pPr eaLnBrk="1" hangingPunct="1"/>
            <a:endParaRPr lang="en-US" altLang="en-US" sz="1600" dirty="0" smtClean="0">
              <a:latin typeface="Times" panose="02020603050405020304" pitchFamily="18" charset="0"/>
              <a:ea typeface="ヒラギノ角ゴ Pro W3" pitchFamily="-80" charset="-128"/>
              <a:cs typeface="Times" panose="02020603050405020304" pitchFamily="18" charset="0"/>
            </a:endParaRPr>
          </a:p>
          <a:p>
            <a:pPr eaLnBrk="1" hangingPunct="1"/>
            <a:r>
              <a:rPr lang="en-US" altLang="en-US" sz="1600" dirty="0" smtClean="0">
                <a:latin typeface="Times" panose="02020603050405020304" pitchFamily="18" charset="0"/>
                <a:ea typeface="ヒラギノ角ゴ Pro W3" pitchFamily="-80" charset="-128"/>
                <a:cs typeface="Times" panose="02020603050405020304" pitchFamily="18" charset="0"/>
              </a:rPr>
              <a:t>Let me show you the simplified version.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eaLnBrk="1" hangingPunct="1"/>
            <a:fld id="{BCB2E55C-BFF9-43FB-855F-3CD6267401D1}" type="slidenum">
              <a:rPr lang="en-US" altLang="en-US" sz="1300"/>
              <a:pPr algn="r" eaLnBrk="1" hangingPunct="1"/>
              <a:t>6</a:t>
            </a:fld>
            <a:endParaRPr lang="en-US" altLang="en-US" sz="1300"/>
          </a:p>
        </p:txBody>
      </p:sp>
      <p:sp>
        <p:nvSpPr>
          <p:cNvPr id="7" name="Rectangle 7"/>
          <p:cNvSpPr txBox="1">
            <a:spLocks noGrp="1" noChangeArrowheads="1"/>
          </p:cNvSpPr>
          <p:nvPr/>
        </p:nvSpPr>
        <p:spPr bwMode="auto">
          <a:xfrm>
            <a:off x="4145280" y="9121140"/>
            <a:ext cx="3169920" cy="480060"/>
          </a:xfrm>
          <a:prstGeom prst="rect">
            <a:avLst/>
          </a:prstGeom>
          <a:noFill/>
          <a:ln>
            <a:miter lim="800000"/>
            <a:headEnd/>
            <a:tailEnd/>
          </a:ln>
        </p:spPr>
        <p:txBody>
          <a:bodyPr lIns="96661" tIns="48331" rIns="96661" bIns="48331" anchor="b"/>
          <a:lstStyle>
            <a:lvl1pPr>
              <a:defRPr sz="2400">
                <a:solidFill>
                  <a:schemeClr val="tx1"/>
                </a:solidFill>
                <a:latin typeface="Arial" pitchFamily="34" charset="0"/>
                <a:ea typeface="ヒラギノ角ゴ Pro W3"/>
                <a:cs typeface="ヒラギノ角ゴ Pro W3"/>
              </a:defRPr>
            </a:lvl1pPr>
            <a:lvl2pPr marL="37931725" indent="-37474525">
              <a:defRPr sz="2400">
                <a:solidFill>
                  <a:schemeClr val="tx1"/>
                </a:solidFill>
                <a:latin typeface="Arial" pitchFamily="34" charset="0"/>
                <a:ea typeface="ヒラギノ角ゴ Pro W3"/>
                <a:cs typeface="ヒラギノ角ゴ Pro W3"/>
              </a:defRPr>
            </a:lvl2pPr>
            <a:lvl3pPr>
              <a:defRPr sz="2400">
                <a:solidFill>
                  <a:schemeClr val="tx1"/>
                </a:solidFill>
                <a:latin typeface="Arial" pitchFamily="34" charset="0"/>
                <a:ea typeface="ヒラギノ角ゴ Pro W3"/>
                <a:cs typeface="ヒラギノ角ゴ Pro W3"/>
              </a:defRPr>
            </a:lvl3pPr>
            <a:lvl4pPr>
              <a:defRPr sz="2400">
                <a:solidFill>
                  <a:schemeClr val="tx1"/>
                </a:solidFill>
                <a:latin typeface="Arial" pitchFamily="34" charset="0"/>
                <a:ea typeface="ヒラギノ角ゴ Pro W3"/>
                <a:cs typeface="ヒラギノ角ゴ Pro W3"/>
              </a:defRPr>
            </a:lvl4pPr>
            <a:lvl5pPr>
              <a:defRPr sz="2400">
                <a:solidFill>
                  <a:schemeClr val="tx1"/>
                </a:solidFill>
                <a:latin typeface="Arial" pitchFamily="34" charset="0"/>
                <a:ea typeface="ヒラギノ角ゴ Pro W3"/>
                <a:cs typeface="ヒラギノ角ゴ Pro W3"/>
              </a:defRPr>
            </a:lvl5pPr>
            <a:lvl6pPr marL="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9144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1371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18288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defRPr/>
            </a:pPr>
            <a:fld id="{C9C9B578-0C86-48C7-B353-3D9BC2FEE34D}" type="slidenum">
              <a:rPr lang="en-US" sz="1300" b="1">
                <a:effectLst>
                  <a:outerShdw blurRad="38100" dist="38100" dir="2700000" algn="tl">
                    <a:srgbClr val="C0C0C0"/>
                  </a:outerShdw>
                </a:effectLst>
                <a:latin typeface="Helvetica Neue"/>
              </a:rPr>
              <a:pPr algn="r">
                <a:defRPr/>
              </a:pPr>
              <a:t>6</a:t>
            </a:fld>
            <a:endParaRPr lang="en-US" sz="1300" b="1">
              <a:effectLst>
                <a:outerShdw blurRad="38100" dist="38100" dir="2700000" algn="tl">
                  <a:srgbClr val="C0C0C0"/>
                </a:outerShdw>
              </a:effectLst>
              <a:latin typeface="Helvetica Neue"/>
            </a:endParaRPr>
          </a:p>
        </p:txBody>
      </p:sp>
      <p:sp>
        <p:nvSpPr>
          <p:cNvPr id="28676" name="Rectangle 2"/>
          <p:cNvSpPr>
            <a:spLocks noGrp="1" noRot="1" noChangeAspect="1" noChangeArrowheads="1" noTextEdit="1"/>
          </p:cNvSpPr>
          <p:nvPr>
            <p:ph type="sldImg"/>
          </p:nvPr>
        </p:nvSpPr>
        <p:spPr>
          <a:solidFill>
            <a:srgbClr val="FFFFFF"/>
          </a:solidFill>
          <a:ln/>
        </p:spPr>
      </p:sp>
      <p:sp>
        <p:nvSpPr>
          <p:cNvPr id="28677" name="Rectangle 3"/>
          <p:cNvSpPr>
            <a:spLocks noGrp="1" noChangeArrowheads="1"/>
          </p:cNvSpPr>
          <p:nvPr>
            <p:ph type="body" idx="1"/>
          </p:nvPr>
        </p:nvSpPr>
        <p:spPr>
          <a:xfrm>
            <a:off x="975360" y="4320540"/>
            <a:ext cx="5527040" cy="5520690"/>
          </a:xfrm>
          <a:solidFill>
            <a:srgbClr val="FFFFFF"/>
          </a:solidFill>
          <a:ln>
            <a:solidFill>
              <a:srgbClr val="000000"/>
            </a:solidFill>
          </a:ln>
        </p:spPr>
        <p:txBody>
          <a:bodyPr/>
          <a:lstStyle/>
          <a:p>
            <a:r>
              <a:rPr lang="en-US" altLang="en-US" sz="1600" dirty="0">
                <a:latin typeface="Times" panose="02020603050405020304" pitchFamily="18" charset="0"/>
                <a:ea typeface="ヒラギノ角ゴ Pro W3" charset="-128"/>
                <a:cs typeface="Times" panose="02020603050405020304" pitchFamily="18" charset="0"/>
              </a:rPr>
              <a:t>All students must graduate from high school --  </a:t>
            </a:r>
          </a:p>
          <a:p>
            <a:r>
              <a:rPr lang="en-US" altLang="en-US" sz="1600" dirty="0">
                <a:latin typeface="Times" panose="02020603050405020304" pitchFamily="18" charset="0"/>
                <a:ea typeface="ヒラギノ角ゴ Pro W3" charset="-128"/>
                <a:cs typeface="Times" panose="02020603050405020304" pitchFamily="18" charset="0"/>
              </a:rPr>
              <a:t>and be </a:t>
            </a:r>
            <a:r>
              <a:rPr lang="en-US" altLang="en-US" sz="1600" u="sng" dirty="0">
                <a:latin typeface="Times" panose="02020603050405020304" pitchFamily="18" charset="0"/>
                <a:ea typeface="ヒラギノ角ゴ Pro W3" charset="-128"/>
                <a:cs typeface="Times" panose="02020603050405020304" pitchFamily="18" charset="0"/>
              </a:rPr>
              <a:t>career</a:t>
            </a:r>
            <a:r>
              <a:rPr lang="en-US" altLang="en-US" sz="1600" dirty="0">
                <a:latin typeface="Times" panose="02020603050405020304" pitchFamily="18" charset="0"/>
                <a:ea typeface="ヒラギノ角ゴ Pro W3" charset="-128"/>
                <a:cs typeface="Times" panose="02020603050405020304" pitchFamily="18" charset="0"/>
              </a:rPr>
              <a:t>, </a:t>
            </a:r>
            <a:r>
              <a:rPr lang="en-US" altLang="en-US" sz="1600" u="sng" dirty="0">
                <a:latin typeface="Times" panose="02020603050405020304" pitchFamily="18" charset="0"/>
                <a:ea typeface="ヒラギノ角ゴ Pro W3" charset="-128"/>
                <a:cs typeface="Times" panose="02020603050405020304" pitchFamily="18" charset="0"/>
              </a:rPr>
              <a:t>college</a:t>
            </a:r>
            <a:r>
              <a:rPr lang="en-US" altLang="en-US" sz="1600" dirty="0">
                <a:latin typeface="Times" panose="02020603050405020304" pitchFamily="18" charset="0"/>
                <a:ea typeface="ヒラギノ角ゴ Pro W3" charset="-128"/>
                <a:cs typeface="Times" panose="02020603050405020304" pitchFamily="18" charset="0"/>
              </a:rPr>
              <a:t>, and </a:t>
            </a:r>
            <a:r>
              <a:rPr lang="en-US" altLang="en-US" sz="1600" u="sng" dirty="0">
                <a:latin typeface="Times" panose="02020603050405020304" pitchFamily="18" charset="0"/>
                <a:ea typeface="ヒラギノ角ゴ Pro W3" charset="-128"/>
                <a:cs typeface="Times" panose="02020603050405020304" pitchFamily="18" charset="0"/>
              </a:rPr>
              <a:t>citizenship</a:t>
            </a:r>
            <a:r>
              <a:rPr lang="en-US" altLang="en-US" sz="1600" dirty="0">
                <a:latin typeface="Times" panose="02020603050405020304" pitchFamily="18" charset="0"/>
                <a:ea typeface="ヒラギノ角ゴ Pro W3" charset="-128"/>
                <a:cs typeface="Times" panose="02020603050405020304" pitchFamily="18" charset="0"/>
              </a:rPr>
              <a:t> ready.</a:t>
            </a:r>
          </a:p>
          <a:p>
            <a:endParaRPr lang="en-US" altLang="en-US" sz="1600" dirty="0">
              <a:latin typeface="Times" panose="02020603050405020304" pitchFamily="18" charset="0"/>
              <a:ea typeface="ヒラギノ角ゴ Pro W3" charset="-128"/>
              <a:cs typeface="Times" panose="02020603050405020304" pitchFamily="18" charset="0"/>
            </a:endParaRPr>
          </a:p>
          <a:p>
            <a:r>
              <a:rPr lang="en-US" altLang="en-US" sz="1600" dirty="0">
                <a:latin typeface="Times" panose="02020603050405020304" pitchFamily="18" charset="0"/>
                <a:ea typeface="ヒラギノ角ゴ Pro W3" charset="-128"/>
                <a:cs typeface="Times" panose="02020603050405020304" pitchFamily="18" charset="0"/>
              </a:rPr>
              <a:t>Kids need to be ready for </a:t>
            </a:r>
            <a:r>
              <a:rPr lang="en-US" altLang="en-US" sz="1600" u="sng" dirty="0">
                <a:latin typeface="Times" panose="02020603050405020304" pitchFamily="18" charset="0"/>
                <a:ea typeface="ヒラギノ角ゴ Pro W3" charset="-128"/>
                <a:cs typeface="Times" panose="02020603050405020304" pitchFamily="18" charset="0"/>
              </a:rPr>
              <a:t>all three</a:t>
            </a:r>
            <a:r>
              <a:rPr lang="en-US" altLang="en-US" sz="1600" dirty="0">
                <a:latin typeface="Times" panose="02020603050405020304" pitchFamily="18" charset="0"/>
                <a:ea typeface="ヒラギノ角ゴ Pro W3" charset="-128"/>
                <a:cs typeface="Times" panose="02020603050405020304" pitchFamily="18" charset="0"/>
              </a:rPr>
              <a:t>.  Our </a:t>
            </a:r>
            <a:r>
              <a:rPr lang="en-US" altLang="en-US" sz="1600" u="sng" dirty="0">
                <a:latin typeface="Times" panose="02020603050405020304" pitchFamily="18" charset="0"/>
                <a:ea typeface="ヒラギノ角ゴ Pro W3" charset="-128"/>
                <a:cs typeface="Times" panose="02020603050405020304" pitchFamily="18" charset="0"/>
              </a:rPr>
              <a:t>future</a:t>
            </a:r>
            <a:r>
              <a:rPr lang="en-US" altLang="en-US" sz="1600" dirty="0">
                <a:latin typeface="Times" panose="02020603050405020304" pitchFamily="18" charset="0"/>
                <a:ea typeface="ヒラギノ角ゴ Pro W3" charset="-128"/>
                <a:cs typeface="Times" panose="02020603050405020304" pitchFamily="18" charset="0"/>
              </a:rPr>
              <a:t> depends on it!</a:t>
            </a:r>
          </a:p>
          <a:p>
            <a:endParaRPr lang="en-US" altLang="en-US" sz="1600" dirty="0">
              <a:latin typeface="Times" panose="02020603050405020304" pitchFamily="18" charset="0"/>
              <a:ea typeface="ヒラギノ角ゴ Pro W3" charset="-128"/>
              <a:cs typeface="Times" panose="02020603050405020304" pitchFamily="18" charset="0"/>
            </a:endParaRPr>
          </a:p>
          <a:p>
            <a:r>
              <a:rPr lang="en-US" altLang="en-US" sz="1600" dirty="0">
                <a:latin typeface="Times" panose="02020603050405020304" pitchFamily="18" charset="0"/>
                <a:ea typeface="ヒラギノ角ゴ Pro W3" charset="-128"/>
                <a:cs typeface="Times" panose="02020603050405020304" pitchFamily="18" charset="0"/>
              </a:rPr>
              <a:t>They </a:t>
            </a:r>
            <a:r>
              <a:rPr lang="en-US" altLang="en-US" sz="1600" u="sng" dirty="0">
                <a:latin typeface="Times" panose="02020603050405020304" pitchFamily="18" charset="0"/>
                <a:ea typeface="ヒラギノ角ゴ Pro W3" charset="-128"/>
                <a:cs typeface="Times" panose="02020603050405020304" pitchFamily="18" charset="0"/>
              </a:rPr>
              <a:t>all</a:t>
            </a:r>
            <a:r>
              <a:rPr lang="en-US" altLang="en-US" sz="1600" dirty="0">
                <a:latin typeface="Times" panose="02020603050405020304" pitchFamily="18" charset="0"/>
                <a:ea typeface="ヒラギノ角ゴ Pro W3" charset="-128"/>
                <a:cs typeface="Times" panose="02020603050405020304" pitchFamily="18" charset="0"/>
              </a:rPr>
              <a:t> eventually need a </a:t>
            </a:r>
            <a:r>
              <a:rPr lang="en-US" altLang="en-US" sz="1600" u="sng" dirty="0">
                <a:latin typeface="Times" panose="02020603050405020304" pitchFamily="18" charset="0"/>
                <a:ea typeface="ヒラギノ角ゴ Pro W3" charset="-128"/>
                <a:cs typeface="Times" panose="02020603050405020304" pitchFamily="18" charset="0"/>
              </a:rPr>
              <a:t>career</a:t>
            </a:r>
            <a:r>
              <a:rPr lang="en-US" altLang="en-US" sz="1600" dirty="0">
                <a:latin typeface="Times" panose="02020603050405020304" pitchFamily="18" charset="0"/>
                <a:ea typeface="ヒラギノ角ゴ Pro W3" charset="-128"/>
                <a:cs typeface="Times" panose="02020603050405020304" pitchFamily="18" charset="0"/>
              </a:rPr>
              <a:t>.   </a:t>
            </a:r>
          </a:p>
          <a:p>
            <a:endParaRPr lang="en-US" altLang="en-US" sz="1600" dirty="0">
              <a:latin typeface="Times" panose="02020603050405020304" pitchFamily="18" charset="0"/>
              <a:ea typeface="ヒラギノ角ゴ Pro W3" charset="-128"/>
              <a:cs typeface="Times" panose="02020603050405020304" pitchFamily="18" charset="0"/>
            </a:endParaRPr>
          </a:p>
          <a:p>
            <a:r>
              <a:rPr lang="en-US" altLang="en-US" sz="1600" dirty="0">
                <a:latin typeface="Times" panose="02020603050405020304" pitchFamily="18" charset="0"/>
                <a:ea typeface="ヒラギノ角ゴ Pro W3" charset="-128"/>
                <a:cs typeface="Times" panose="02020603050405020304" pitchFamily="18" charset="0"/>
              </a:rPr>
              <a:t>They </a:t>
            </a:r>
            <a:r>
              <a:rPr lang="en-US" altLang="en-US" sz="1600" u="sng" dirty="0">
                <a:latin typeface="Times" panose="02020603050405020304" pitchFamily="18" charset="0"/>
                <a:ea typeface="ヒラギノ角ゴ Pro W3" charset="-128"/>
                <a:cs typeface="Times" panose="02020603050405020304" pitchFamily="18" charset="0"/>
              </a:rPr>
              <a:t>all</a:t>
            </a:r>
            <a:r>
              <a:rPr lang="en-US" altLang="en-US" sz="1600" dirty="0">
                <a:latin typeface="Times" panose="02020603050405020304" pitchFamily="18" charset="0"/>
                <a:ea typeface="ヒラギノ角ゴ Pro W3" charset="-128"/>
                <a:cs typeface="Times" panose="02020603050405020304" pitchFamily="18" charset="0"/>
              </a:rPr>
              <a:t> need some kind of </a:t>
            </a:r>
            <a:r>
              <a:rPr lang="en-US" altLang="en-US" sz="1600" u="sng" dirty="0">
                <a:latin typeface="Times" panose="02020603050405020304" pitchFamily="18" charset="0"/>
                <a:ea typeface="ヒラギノ角ゴ Pro W3" charset="-128"/>
                <a:cs typeface="Times" panose="02020603050405020304" pitchFamily="18" charset="0"/>
              </a:rPr>
              <a:t>education</a:t>
            </a:r>
            <a:r>
              <a:rPr lang="en-US" altLang="en-US" sz="1600" dirty="0">
                <a:latin typeface="Times" panose="02020603050405020304" pitchFamily="18" charset="0"/>
                <a:ea typeface="ヒラギノ角ゴ Pro W3" charset="-128"/>
                <a:cs typeface="Times" panose="02020603050405020304" pitchFamily="18" charset="0"/>
              </a:rPr>
              <a:t> beyond high school, which we generically call </a:t>
            </a:r>
            <a:r>
              <a:rPr lang="en-US" altLang="en-US" sz="1600" u="sng" dirty="0">
                <a:latin typeface="Times" panose="02020603050405020304" pitchFamily="18" charset="0"/>
                <a:ea typeface="ヒラギノ角ゴ Pro W3" charset="-128"/>
                <a:cs typeface="Times" panose="02020603050405020304" pitchFamily="18" charset="0"/>
              </a:rPr>
              <a:t>college</a:t>
            </a:r>
            <a:r>
              <a:rPr lang="en-US" altLang="en-US" sz="1600" dirty="0">
                <a:latin typeface="Times" panose="02020603050405020304" pitchFamily="18" charset="0"/>
                <a:ea typeface="ヒラギノ角ゴ Pro W3" charset="-128"/>
                <a:cs typeface="Times" panose="02020603050405020304" pitchFamily="18" charset="0"/>
              </a:rPr>
              <a:t>, </a:t>
            </a:r>
          </a:p>
          <a:p>
            <a:endParaRPr lang="en-US" altLang="en-US" sz="1600" dirty="0">
              <a:latin typeface="Times" panose="02020603050405020304" pitchFamily="18" charset="0"/>
              <a:ea typeface="ヒラギノ角ゴ Pro W3" charset="-128"/>
              <a:cs typeface="Times" panose="02020603050405020304" pitchFamily="18" charset="0"/>
            </a:endParaRPr>
          </a:p>
          <a:p>
            <a:r>
              <a:rPr lang="en-US" altLang="en-US" sz="1600" dirty="0">
                <a:latin typeface="Times" panose="02020603050405020304" pitchFamily="18" charset="0"/>
                <a:ea typeface="ヒラギノ角ゴ Pro W3" charset="-128"/>
                <a:cs typeface="Times" panose="02020603050405020304" pitchFamily="18" charset="0"/>
              </a:rPr>
              <a:t>and they </a:t>
            </a:r>
            <a:r>
              <a:rPr lang="en-US" altLang="en-US" sz="1600" u="sng" dirty="0" smtClean="0">
                <a:latin typeface="Times" panose="02020603050405020304" pitchFamily="18" charset="0"/>
                <a:ea typeface="ヒラギノ角ゴ Pro W3" charset="-128"/>
                <a:cs typeface="Times" panose="02020603050405020304" pitchFamily="18" charset="0"/>
              </a:rPr>
              <a:t>all</a:t>
            </a:r>
            <a:r>
              <a:rPr lang="en-US" altLang="en-US" sz="1600" dirty="0" smtClean="0">
                <a:latin typeface="Times" panose="02020603050405020304" pitchFamily="18" charset="0"/>
                <a:ea typeface="ヒラギノ角ゴ Pro W3" charset="-128"/>
                <a:cs typeface="Times" panose="02020603050405020304" pitchFamily="18" charset="0"/>
              </a:rPr>
              <a:t> need </a:t>
            </a:r>
            <a:r>
              <a:rPr lang="en-US" altLang="en-US" sz="1600" dirty="0">
                <a:latin typeface="Times" panose="02020603050405020304" pitchFamily="18" charset="0"/>
                <a:ea typeface="ヒラギノ角ゴ Pro W3" charset="-128"/>
                <a:cs typeface="Times" panose="02020603050405020304" pitchFamily="18" charset="0"/>
              </a:rPr>
              <a:t>the skills necessary to be a good </a:t>
            </a:r>
            <a:r>
              <a:rPr lang="en-US" altLang="en-US" sz="1600" u="sng" dirty="0">
                <a:latin typeface="Times" panose="02020603050405020304" pitchFamily="18" charset="0"/>
                <a:ea typeface="ヒラギノ角ゴ Pro W3" charset="-128"/>
                <a:cs typeface="Times" panose="02020603050405020304" pitchFamily="18" charset="0"/>
              </a:rPr>
              <a:t>citizen</a:t>
            </a:r>
            <a:r>
              <a:rPr lang="en-US" altLang="en-US" sz="1600" dirty="0">
                <a:latin typeface="Times" panose="02020603050405020304" pitchFamily="18" charset="0"/>
                <a:ea typeface="ヒラギノ角ゴ Pro W3" charset="-128"/>
                <a:cs typeface="Times" panose="02020603050405020304" pitchFamily="18" charset="0"/>
              </a:rPr>
              <a:t>.</a:t>
            </a:r>
          </a:p>
          <a:p>
            <a:endParaRPr lang="en-US" altLang="en-US" sz="1600" dirty="0">
              <a:latin typeface="Times" panose="02020603050405020304" pitchFamily="18" charset="0"/>
              <a:ea typeface="ヒラギノ角ゴ Pro W3" charset="-128"/>
              <a:cs typeface="Times" panose="02020603050405020304" pitchFamily="18" charset="0"/>
            </a:endParaRPr>
          </a:p>
          <a:p>
            <a:r>
              <a:rPr lang="en-US" altLang="en-US" sz="1600" dirty="0">
                <a:latin typeface="Times" panose="02020603050405020304" pitchFamily="18" charset="0"/>
                <a:ea typeface="ヒラギノ角ゴ Pro W3" charset="-128"/>
                <a:cs typeface="Times" panose="02020603050405020304" pitchFamily="18" charset="0"/>
              </a:rPr>
              <a:t>Today I’m focusing </a:t>
            </a:r>
            <a:r>
              <a:rPr lang="en-US" altLang="en-US" sz="1600" dirty="0" smtClean="0">
                <a:latin typeface="Times" panose="02020603050405020304" pitchFamily="18" charset="0"/>
                <a:ea typeface="ヒラギノ角ゴ Pro W3" charset="-128"/>
                <a:cs typeface="Times" panose="02020603050405020304" pitchFamily="18" charset="0"/>
              </a:rPr>
              <a:t>mostly on </a:t>
            </a:r>
            <a:r>
              <a:rPr lang="en-US" altLang="en-US" sz="1600" dirty="0">
                <a:latin typeface="Times" panose="02020603050405020304" pitchFamily="18" charset="0"/>
                <a:ea typeface="ヒラギノ角ゴ Pro W3" charset="-128"/>
                <a:cs typeface="Times" panose="02020603050405020304" pitchFamily="18" charset="0"/>
              </a:rPr>
              <a:t>the </a:t>
            </a:r>
            <a:r>
              <a:rPr lang="en-US" altLang="en-US" sz="1600" u="sng" dirty="0">
                <a:latin typeface="Times" panose="02020603050405020304" pitchFamily="18" charset="0"/>
                <a:ea typeface="ヒラギノ角ゴ Pro W3" charset="-128"/>
                <a:cs typeface="Times" panose="02020603050405020304" pitchFamily="18" charset="0"/>
              </a:rPr>
              <a:t>Career-Ready</a:t>
            </a:r>
            <a:r>
              <a:rPr lang="en-US" altLang="en-US" sz="1600" dirty="0">
                <a:latin typeface="Times" panose="02020603050405020304" pitchFamily="18" charset="0"/>
                <a:ea typeface="ヒラギノ角ゴ Pro W3" charset="-128"/>
                <a:cs typeface="Times" panose="02020603050405020304" pitchFamily="18" charset="0"/>
              </a:rPr>
              <a:t> part.</a:t>
            </a:r>
          </a:p>
          <a:p>
            <a:endParaRPr lang="en-US" altLang="en-US" sz="1600" dirty="0">
              <a:latin typeface="Times" panose="02020603050405020304" pitchFamily="18" charset="0"/>
              <a:ea typeface="ヒラギノ角ゴ Pro W3" charset="-128"/>
              <a:cs typeface="Times" panose="02020603050405020304" pitchFamily="18" charset="0"/>
            </a:endParaRPr>
          </a:p>
          <a:p>
            <a:endParaRPr lang="en-US" altLang="en-US" sz="1600" dirty="0">
              <a:latin typeface="Times" panose="02020603050405020304" pitchFamily="18" charset="0"/>
              <a:ea typeface="ヒラギノ角ゴ Pro W3" charset="-128"/>
              <a:cs typeface="Times" panose="02020603050405020304" pitchFamily="18" charset="0"/>
            </a:endParaRPr>
          </a:p>
          <a:p>
            <a:r>
              <a:rPr lang="en-US" altLang="en-US" sz="1600" dirty="0">
                <a:latin typeface="Times" panose="02020603050405020304" pitchFamily="18" charset="0"/>
                <a:ea typeface="ヒラギノ角ゴ Pro W3" charset="-128"/>
                <a:cs typeface="Times" panose="02020603050405020304" pitchFamily="18" charset="0"/>
              </a:rPr>
              <a:t>===</a:t>
            </a:r>
          </a:p>
          <a:p>
            <a:r>
              <a:rPr lang="en-US" altLang="en-US" sz="1600" dirty="0">
                <a:latin typeface="Times" panose="02020603050405020304" pitchFamily="18" charset="0"/>
                <a:ea typeface="ヒラギノ角ゴ Pro W3" charset="-128"/>
                <a:cs typeface="Times" panose="02020603050405020304" pitchFamily="18" charset="0"/>
              </a:rPr>
              <a:t>http://legislative.ncpublicschools.gov/resources-for-legislation/2012/20120608-sup-howmeasure.pdf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xfrm>
            <a:off x="974725" y="4400550"/>
            <a:ext cx="5527675"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Here’s a recent study that studied</a:t>
            </a:r>
            <a:r>
              <a:rPr lang="en-US" baseline="0" dirty="0" smtClean="0">
                <a:ea typeface="ヒラギノ角ゴ Pro W3" charset="0"/>
              </a:rPr>
              <a:t> the teens in </a:t>
            </a:r>
            <a:r>
              <a:rPr lang="en-US" dirty="0" smtClean="0">
                <a:ea typeface="ヒラギノ角ゴ Pro W3" charset="0"/>
              </a:rPr>
              <a:t>Massachusetts.</a:t>
            </a:r>
          </a:p>
          <a:p>
            <a:endParaRPr lang="en-US" dirty="0" smtClean="0">
              <a:ea typeface="ヒラギノ角ゴ Pro W3" charset="0"/>
            </a:endParaRPr>
          </a:p>
          <a:p>
            <a:r>
              <a:rPr lang="en-US" dirty="0" smtClean="0">
                <a:ea typeface="ヒラギノ角ゴ Pro W3" charset="0"/>
              </a:rPr>
              <a:t>They found that Teens </a:t>
            </a:r>
            <a:r>
              <a:rPr lang="en-US" dirty="0">
                <a:ea typeface="ヒラギノ角ゴ Pro W3" charset="0"/>
              </a:rPr>
              <a:t>are not working jobs like they did a generation ago, </a:t>
            </a:r>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Studies show that internships</a:t>
            </a:r>
            <a:r>
              <a:rPr lang="en-US" dirty="0">
                <a:ea typeface="ヒラギノ角ゴ Pro W3" charset="0"/>
              </a:rPr>
              <a:t>, or other work while in </a:t>
            </a:r>
            <a:r>
              <a:rPr lang="en-US" dirty="0" smtClean="0">
                <a:ea typeface="ヒラギノ角ゴ Pro W3" charset="0"/>
              </a:rPr>
              <a:t>school, </a:t>
            </a:r>
            <a:r>
              <a:rPr lang="en-US" dirty="0">
                <a:ea typeface="ヒラギノ角ゴ Pro W3" charset="0"/>
              </a:rPr>
              <a:t>helps prepare for future employment</a:t>
            </a: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And the report found that working at an</a:t>
            </a:r>
            <a:r>
              <a:rPr lang="en-US" baseline="0" dirty="0" smtClean="0">
                <a:ea typeface="ヒラギノ角ゴ Pro W3" charset="0"/>
              </a:rPr>
              <a:t> early age </a:t>
            </a:r>
            <a:r>
              <a:rPr lang="en-US" u="sng" baseline="0" dirty="0" smtClean="0">
                <a:ea typeface="ヒラギノ角ゴ Pro W3" charset="0"/>
              </a:rPr>
              <a:t>improves</a:t>
            </a:r>
            <a:r>
              <a:rPr lang="en-US" baseline="0" dirty="0" smtClean="0">
                <a:ea typeface="ヒラギノ角ゴ Pro W3" charset="0"/>
              </a:rPr>
              <a:t> lifetime earnings. </a:t>
            </a:r>
            <a:endParaRPr lang="en-US" baseline="0" dirty="0" smtClean="0">
              <a:ea typeface="ヒラギノ角ゴ Pro W3" charset="0"/>
            </a:endParaRPr>
          </a:p>
          <a:p>
            <a:r>
              <a:rPr lang="en-US" baseline="0" dirty="0" smtClean="0">
                <a:ea typeface="ヒラギノ角ゴ Pro W3" charset="0"/>
              </a:rPr>
              <a:t> </a:t>
            </a:r>
            <a:endParaRPr lang="en-US" baseline="0" dirty="0" smtClean="0">
              <a:ea typeface="ヒラギノ角ゴ Pro W3" charset="0"/>
            </a:endParaRPr>
          </a:p>
          <a:p>
            <a:r>
              <a:rPr lang="en-US" baseline="0" dirty="0" smtClean="0">
                <a:ea typeface="ヒラギノ角ゴ Pro W3" charset="0"/>
              </a:rPr>
              <a:t>I had lots of different jobs while in high school and bought my first car</a:t>
            </a:r>
            <a:r>
              <a:rPr lang="en-US" dirty="0" smtClean="0">
                <a:ea typeface="ヒラギノ角ゴ Pro W3" charset="0"/>
              </a:rPr>
              <a:t> while in high school with the money I earned.</a:t>
            </a:r>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www.commcorp.org</a:t>
            </a:r>
            <a:r>
              <a:rPr lang="en-US" dirty="0">
                <a:ea typeface="ヒラギノ角ゴ Pro W3" charset="0"/>
              </a:rPr>
              <a:t>/resources/</a:t>
            </a:r>
            <a:r>
              <a:rPr lang="en-US" dirty="0" err="1">
                <a:ea typeface="ヒラギノ角ゴ Pro W3" charset="0"/>
              </a:rPr>
              <a:t>detail.cfm?ID</a:t>
            </a:r>
            <a:r>
              <a:rPr lang="en-US" dirty="0">
                <a:ea typeface="ヒラギノ角ゴ Pro W3" charset="0"/>
              </a:rPr>
              <a:t>=988</a:t>
            </a:r>
          </a:p>
          <a:p>
            <a:r>
              <a:rPr lang="en-US" dirty="0">
                <a:ea typeface="ヒラギノ角ゴ Pro W3" charset="0"/>
              </a:rPr>
              <a:t>Commonwealth </a:t>
            </a:r>
            <a:r>
              <a:rPr lang="en-US" dirty="0" smtClean="0">
                <a:ea typeface="ヒラギノ角ゴ Pro W3" charset="0"/>
              </a:rPr>
              <a:t>Corporation</a:t>
            </a:r>
          </a:p>
          <a:p>
            <a:endParaRPr lang="en-US" dirty="0" smtClean="0">
              <a:ea typeface="ヒラギノ角ゴ Pro W3" charset="0"/>
            </a:endParaRPr>
          </a:p>
          <a:p>
            <a:r>
              <a:rPr lang="en-US" dirty="0" smtClean="0">
                <a:ea typeface="ヒラギノ角ゴ Pro W3" charset="0"/>
              </a:rPr>
              <a:t>Signaling</a:t>
            </a:r>
            <a:r>
              <a:rPr lang="en-US" baseline="0" dirty="0" smtClean="0">
                <a:ea typeface="ヒラギノ角ゴ Pro W3" charset="0"/>
              </a:rPr>
              <a:t> Success:  </a:t>
            </a:r>
            <a:r>
              <a:rPr lang="en-US" dirty="0" smtClean="0">
                <a:ea typeface="ヒラギノ角ゴ Pro W3" charset="0"/>
              </a:rPr>
              <a:t>Boosting Teen Employment Prospects</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Since 1999, the share of employed teens in Massachusetts plummeted from 53 percent to 26.8 percent during 2012. This reflects a national trend in declining teen employment rates over the last decade. </a:t>
            </a:r>
          </a:p>
          <a:p>
            <a:endParaRPr lang="en-US" dirty="0">
              <a:ea typeface="ヒラギノ角ゴ Pro W3" charset="0"/>
            </a:endParaRPr>
          </a:p>
          <a:p>
            <a:r>
              <a:rPr lang="en-US" dirty="0">
                <a:ea typeface="ヒラギノ角ゴ Pro W3" charset="0"/>
              </a:rPr>
              <a:t>While working certainly has the ability to bolster the consumption of teens and their families, working at an early age generates a set of additional and longer lasting benefits that are manifest in improved lifetime employment and earnings outcomes as well as improved educational attainment outcomes.</a:t>
            </a:r>
          </a:p>
          <a:p>
            <a:endParaRPr lang="en-US" dirty="0">
              <a:ea typeface="ヒラギノ角ゴ Pro W3" charset="0"/>
            </a:endParaRPr>
          </a:p>
          <a:p>
            <a:r>
              <a:rPr lang="en-US" dirty="0">
                <a:ea typeface="ヒラギノ角ゴ Pro W3" charset="0"/>
              </a:rPr>
              <a:t>Through this study, we have learned that employers of entry level workers such as teens take recruitment and hiring very seriously and engage in a variety of activities to find prospective workers they believe will contribute to output and profitability in their organizations. The findings of this study can inform the ways that schools, community based organizations, workforce boards, career centers and businesses can intervene to help increase youth employment.</a:t>
            </a:r>
          </a:p>
          <a:p>
            <a:endParaRPr lang="en-US" dirty="0">
              <a:ea typeface="ヒラギノ角ゴ Pro W3" charset="0"/>
            </a:endParaRPr>
          </a:p>
          <a:p>
            <a:endParaRPr lang="en-US" dirty="0">
              <a:ea typeface="ヒラギノ角ゴ Pro W3" charset="0"/>
            </a:endParaRPr>
          </a:p>
        </p:txBody>
      </p:sp>
      <p:sp>
        <p:nvSpPr>
          <p:cNvPr id="197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CD7D8FD-2A6E-C04C-B938-EE9F18108C4D}" type="slidenum">
              <a:rPr lang="en-US" sz="1300"/>
              <a:pPr/>
              <a:t>7</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ln/>
        </p:spPr>
      </p:sp>
      <p:sp>
        <p:nvSpPr>
          <p:cNvPr id="209922" name="Notes Placeholder 2"/>
          <p:cNvSpPr>
            <a:spLocks noGrp="1"/>
          </p:cNvSpPr>
          <p:nvPr>
            <p:ph type="body" idx="1"/>
          </p:nvPr>
        </p:nvSpPr>
        <p:spPr>
          <a:xfrm>
            <a:off x="1381125" y="4560888"/>
            <a:ext cx="4959350"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a:ea typeface="ヒラギノ角ゴ Pro W3" charset="0"/>
              </a:rPr>
              <a:t>Employers value Internships and other employment while in school as </a:t>
            </a:r>
            <a:r>
              <a:rPr lang="en-US" sz="1700" u="sng" dirty="0" smtClean="0">
                <a:ea typeface="ヒラギノ角ゴ Pro W3" charset="0"/>
              </a:rPr>
              <a:t>more </a:t>
            </a:r>
            <a:r>
              <a:rPr lang="en-US" sz="1700" dirty="0" smtClean="0">
                <a:ea typeface="ヒラギノ角ゴ Pro W3" charset="0"/>
              </a:rPr>
              <a:t>important </a:t>
            </a:r>
            <a:r>
              <a:rPr lang="en-US" sz="1700" dirty="0">
                <a:ea typeface="ヒラギノ角ゴ Pro W3" charset="0"/>
              </a:rPr>
              <a:t>than college </a:t>
            </a:r>
            <a:r>
              <a:rPr lang="en-US" sz="1700" u="sng" dirty="0">
                <a:ea typeface="ヒラギノ角ゴ Pro W3" charset="0"/>
              </a:rPr>
              <a:t>major</a:t>
            </a:r>
            <a:r>
              <a:rPr lang="en-US" sz="1700" dirty="0">
                <a:ea typeface="ヒラギノ角ゴ Pro W3" charset="0"/>
              </a:rPr>
              <a:t> and </a:t>
            </a:r>
            <a:r>
              <a:rPr lang="en-US" sz="1700" u="sng" dirty="0">
                <a:ea typeface="ヒラギノ角ゴ Pro W3" charset="0"/>
              </a:rPr>
              <a:t>GPA</a:t>
            </a:r>
            <a:r>
              <a:rPr lang="en-US" sz="1700" dirty="0">
                <a:ea typeface="ヒラギノ角ゴ Pro W3" charset="0"/>
              </a:rPr>
              <a:t>.</a:t>
            </a:r>
          </a:p>
          <a:p>
            <a:endParaRPr lang="en-US" sz="1700" dirty="0">
              <a:ea typeface="ヒラギノ角ゴ Pro W3" charset="0"/>
            </a:endParaRPr>
          </a:p>
          <a:p>
            <a:r>
              <a:rPr lang="en-US" sz="1700" dirty="0" smtClean="0">
                <a:ea typeface="ヒラギノ角ゴ Pro W3" charset="0"/>
              </a:rPr>
              <a:t>Even </a:t>
            </a:r>
            <a:r>
              <a:rPr lang="en-US" sz="1700" u="sng" dirty="0" smtClean="0">
                <a:ea typeface="ヒラギノ角ゴ Pro W3" charset="0"/>
              </a:rPr>
              <a:t>volunteer</a:t>
            </a:r>
            <a:r>
              <a:rPr lang="en-US" sz="1700" dirty="0" smtClean="0">
                <a:ea typeface="ヒラギノ角ゴ Pro W3" charset="0"/>
              </a:rPr>
              <a:t> work and extra-curricular activities are </a:t>
            </a:r>
            <a:r>
              <a:rPr lang="en-US" sz="1700" u="sng" dirty="0" smtClean="0">
                <a:ea typeface="ヒラギノ角ゴ Pro W3" charset="0"/>
              </a:rPr>
              <a:t>more</a:t>
            </a:r>
            <a:r>
              <a:rPr lang="en-US" sz="1700" dirty="0" smtClean="0">
                <a:ea typeface="ヒラギノ角ゴ Pro W3" charset="0"/>
              </a:rPr>
              <a:t> important to the business community than</a:t>
            </a:r>
            <a:r>
              <a:rPr lang="en-US" sz="1700" baseline="0" dirty="0" smtClean="0">
                <a:ea typeface="ヒラギノ角ゴ Pro W3" charset="0"/>
              </a:rPr>
              <a:t> grades.</a:t>
            </a:r>
          </a:p>
          <a:p>
            <a:endParaRPr lang="en-US" sz="1700" dirty="0">
              <a:ea typeface="ヒラギノ角ゴ Pro W3" charset="0"/>
            </a:endParaRPr>
          </a:p>
          <a:p>
            <a:r>
              <a:rPr lang="en-US" sz="1700" dirty="0" smtClean="0">
                <a:ea typeface="ヒラギノ角ゴ Pro W3" charset="0"/>
              </a:rPr>
              <a:t>Did you know this?</a:t>
            </a:r>
          </a:p>
          <a:p>
            <a:endParaRPr lang="en-US" sz="1700" dirty="0" smtClean="0">
              <a:ea typeface="ヒラギノ角ゴ Pro W3" charset="0"/>
            </a:endParaRPr>
          </a:p>
          <a:p>
            <a:r>
              <a:rPr lang="en-US" sz="1700" dirty="0" smtClean="0">
                <a:ea typeface="ヒラギノ角ゴ Pro W3" charset="0"/>
              </a:rPr>
              <a:t>Does</a:t>
            </a:r>
            <a:r>
              <a:rPr lang="en-US" sz="1700" baseline="0" dirty="0" smtClean="0">
                <a:ea typeface="ヒラギノ角ゴ Pro W3" charset="0"/>
              </a:rPr>
              <a:t> this change the way </a:t>
            </a:r>
            <a:r>
              <a:rPr lang="en-US" sz="1700" u="sng" baseline="0" dirty="0" smtClean="0">
                <a:ea typeface="ヒラギノ角ゴ Pro W3" charset="0"/>
              </a:rPr>
              <a:t>you</a:t>
            </a:r>
            <a:r>
              <a:rPr lang="en-US" sz="1700" baseline="0" dirty="0" smtClean="0">
                <a:ea typeface="ヒラギノ角ゴ Pro W3" charset="0"/>
              </a:rPr>
              <a:t> think about high school?</a:t>
            </a:r>
            <a:endParaRPr lang="en-US" sz="1700"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chronicle.com</a:t>
            </a:r>
            <a:r>
              <a:rPr lang="en-US" dirty="0">
                <a:ea typeface="ヒラギノ角ゴ Pro W3" charset="0"/>
              </a:rPr>
              <a:t>/article/The-Employment-Mismatch/137625/#id=overview</a:t>
            </a:r>
          </a:p>
          <a:p>
            <a:endParaRPr lang="en-US" dirty="0">
              <a:ea typeface="ヒラギノ角ゴ Pro W3" charset="0"/>
            </a:endParaRPr>
          </a:p>
          <a:p>
            <a:r>
              <a:rPr lang="en-US" dirty="0">
                <a:ea typeface="ヒラギノ角ゴ Pro W3" charset="0"/>
              </a:rPr>
              <a:t>The Employment Mismatch:  A College Degree Sorts Job Applicants, but Employers Wish It Meant More</a:t>
            </a:r>
          </a:p>
          <a:p>
            <a:endParaRPr lang="en-US" dirty="0">
              <a:ea typeface="ヒラギノ角ゴ Pro W3" charset="0"/>
            </a:endParaRPr>
          </a:p>
          <a:p>
            <a:endParaRPr lang="en-US" dirty="0">
              <a:ea typeface="ヒラギノ角ゴ Pro W3" charset="0"/>
            </a:endParaRPr>
          </a:p>
          <a:p>
            <a:r>
              <a:rPr lang="en-US" dirty="0">
                <a:ea typeface="ヒラギノ角ゴ Pro W3" charset="0"/>
              </a:rPr>
              <a:t>Employers value a four-year college degree, many of them more than ever.</a:t>
            </a:r>
          </a:p>
          <a:p>
            <a:endParaRPr lang="en-US" dirty="0">
              <a:ea typeface="ヒラギノ角ゴ Pro W3" charset="0"/>
            </a:endParaRPr>
          </a:p>
          <a:p>
            <a:r>
              <a:rPr lang="en-US"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dirty="0">
              <a:ea typeface="ヒラギノ角ゴ Pro W3" charset="0"/>
            </a:endParaRPr>
          </a:p>
          <a:p>
            <a:r>
              <a:rPr lang="en-US" dirty="0">
                <a:ea typeface="ヒラギノ角ゴ Pro W3" charset="0"/>
              </a:rPr>
              <a:t>The report</a:t>
            </a:r>
          </a:p>
          <a:p>
            <a:r>
              <a:rPr lang="en-US" dirty="0">
                <a:ea typeface="ヒラギノ角ゴ Pro W3" charset="0"/>
              </a:rPr>
              <a:t>The Role of Higher Education in Career Development: Employer Perceptions </a:t>
            </a:r>
          </a:p>
          <a:p>
            <a:r>
              <a:rPr lang="en-US" dirty="0">
                <a:ea typeface="ヒラギノ角ゴ Pro W3" charset="0"/>
              </a:rPr>
              <a:t>http://</a:t>
            </a:r>
            <a:r>
              <a:rPr lang="en-US" dirty="0" err="1">
                <a:ea typeface="ヒラギノ角ゴ Pro W3" charset="0"/>
              </a:rPr>
              <a:t>chronicle.com</a:t>
            </a:r>
            <a:r>
              <a:rPr lang="en-US" dirty="0">
                <a:ea typeface="ヒラギノ角ゴ Pro W3" charset="0"/>
              </a:rPr>
              <a:t>/items/biz/</a:t>
            </a:r>
            <a:r>
              <a:rPr lang="en-US" dirty="0" err="1">
                <a:ea typeface="ヒラギノ角ゴ Pro W3" charset="0"/>
              </a:rPr>
              <a:t>pdf</a:t>
            </a:r>
            <a:r>
              <a:rPr lang="en-US" dirty="0">
                <a:ea typeface="ヒラギノ角ゴ Pro W3" charset="0"/>
              </a:rPr>
              <a:t>/Employers%20Survey.pdf</a:t>
            </a:r>
          </a:p>
          <a:p>
            <a:endParaRPr lang="en-US" dirty="0">
              <a:ea typeface="ヒラギノ角ゴ Pro W3" charset="0"/>
            </a:endParaRPr>
          </a:p>
        </p:txBody>
      </p:sp>
      <p:sp>
        <p:nvSpPr>
          <p:cNvPr id="209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459F0CF-FE26-E94E-B0D8-C6D9AC9F68AD}" type="slidenum">
              <a:rPr lang="en-US" sz="1300"/>
              <a:pPr/>
              <a:t>8</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635125" y="720725"/>
            <a:ext cx="2987675" cy="2239963"/>
          </a:xfrm>
          <a:ln/>
        </p:spPr>
      </p:sp>
      <p:sp>
        <p:nvSpPr>
          <p:cNvPr id="36867" name="Rectangle 3"/>
          <p:cNvSpPr>
            <a:spLocks noGrp="1" noChangeArrowheads="1"/>
          </p:cNvSpPr>
          <p:nvPr>
            <p:ph type="body" idx="1"/>
          </p:nvPr>
        </p:nvSpPr>
        <p:spPr>
          <a:xfrm>
            <a:off x="974725" y="3200400"/>
            <a:ext cx="5365750" cy="568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smtClean="0">
                <a:ea typeface="ヒラギノ角ゴ Pro W3" pitchFamily="-80" charset="-128"/>
              </a:rPr>
              <a:t>There are three main components of a quality </a:t>
            </a:r>
          </a:p>
          <a:p>
            <a:r>
              <a:rPr lang="en-US" altLang="en-US" sz="1700" dirty="0" smtClean="0">
                <a:ea typeface="ヒラギノ角ゴ Pro W3" pitchFamily="-80" charset="-128"/>
              </a:rPr>
              <a:t>Career and Technical Education program.</a:t>
            </a:r>
          </a:p>
          <a:p>
            <a:endParaRPr lang="en-US" altLang="en-US" sz="1700" dirty="0" smtClean="0">
              <a:ea typeface="ヒラギノ角ゴ Pro W3" pitchFamily="-80" charset="-128"/>
            </a:endParaRPr>
          </a:p>
          <a:p>
            <a:r>
              <a:rPr lang="en-US" altLang="en-US" sz="1700" dirty="0" smtClean="0">
                <a:ea typeface="ヒラギノ角ゴ Pro W3" pitchFamily="-80" charset="-128"/>
              </a:rPr>
              <a:t>The most</a:t>
            </a:r>
            <a:r>
              <a:rPr lang="en-US" altLang="en-US" sz="1700" baseline="0" dirty="0" smtClean="0">
                <a:ea typeface="ヒラギノ角ゴ Pro W3" pitchFamily="-80" charset="-128"/>
              </a:rPr>
              <a:t> obvious is the coursework where we teach academic and technical skills.</a:t>
            </a:r>
          </a:p>
          <a:p>
            <a:endParaRPr lang="en-US" altLang="en-US" sz="1700" baseline="0" dirty="0" smtClean="0">
              <a:ea typeface="ヒラギノ角ゴ Pro W3" pitchFamily="-80" charset="-128"/>
            </a:endParaRPr>
          </a:p>
          <a:p>
            <a:r>
              <a:rPr lang="en-US" altLang="en-US" sz="1700" baseline="0" dirty="0" smtClean="0">
                <a:ea typeface="ヒラギノ角ゴ Pro W3" pitchFamily="-80" charset="-128"/>
              </a:rPr>
              <a:t>We teach leadership and other soft skills thought our CTSOs.</a:t>
            </a:r>
          </a:p>
          <a:p>
            <a:endParaRPr lang="en-US" altLang="en-US" sz="1700" baseline="0" dirty="0" smtClean="0">
              <a:ea typeface="ヒラギノ角ゴ Pro W3" pitchFamily="-80" charset="-128"/>
            </a:endParaRPr>
          </a:p>
          <a:p>
            <a:r>
              <a:rPr lang="en-US" altLang="en-US" sz="1700" baseline="0" dirty="0" smtClean="0">
                <a:ea typeface="ヒラギノ角ゴ Pro W3" pitchFamily="-80" charset="-128"/>
              </a:rPr>
              <a:t>And then there is work-based learning …</a:t>
            </a:r>
            <a:endParaRPr lang="en-US" altLang="en-US" sz="1700" dirty="0" smtClean="0">
              <a:ea typeface="ヒラギノ角ゴ Pro W3" pitchFamily="-80" charset="-128"/>
            </a:endParaRPr>
          </a:p>
          <a:p>
            <a:endParaRPr lang="en-US" altLang="en-US" dirty="0" smtClean="0">
              <a:ea typeface="ヒラギノ角ゴ Pro W3" pitchFamily="-80"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0" charset="-128"/>
              </a:defRPr>
            </a:lvl1pPr>
            <a:lvl2pPr marL="784225" indent="-300038">
              <a:defRPr sz="2400">
                <a:solidFill>
                  <a:schemeClr val="tx1"/>
                </a:solidFill>
                <a:latin typeface="Arial" charset="0"/>
                <a:ea typeface="ヒラギノ角ゴ Pro W3" pitchFamily="-80" charset="-128"/>
              </a:defRPr>
            </a:lvl2pPr>
            <a:lvl3pPr marL="1206500" indent="-239713">
              <a:defRPr sz="2400">
                <a:solidFill>
                  <a:schemeClr val="tx1"/>
                </a:solidFill>
                <a:latin typeface="Arial" charset="0"/>
                <a:ea typeface="ヒラギノ角ゴ Pro W3" pitchFamily="-80" charset="-128"/>
              </a:defRPr>
            </a:lvl3pPr>
            <a:lvl4pPr marL="1690688" indent="-239713">
              <a:defRPr sz="2400">
                <a:solidFill>
                  <a:schemeClr val="tx1"/>
                </a:solidFill>
                <a:latin typeface="Arial" charset="0"/>
                <a:ea typeface="ヒラギノ角ゴ Pro W3" pitchFamily="-80" charset="-128"/>
              </a:defRPr>
            </a:lvl4pPr>
            <a:lvl5pPr marL="2173288" indent="-239713">
              <a:defRPr sz="2400">
                <a:solidFill>
                  <a:schemeClr val="tx1"/>
                </a:solidFill>
                <a:latin typeface="Arial" charset="0"/>
                <a:ea typeface="ヒラギノ角ゴ Pro W3" pitchFamily="-80" charset="-128"/>
              </a:defRPr>
            </a:lvl5pPr>
            <a:lvl6pPr marL="2630488" indent="-239713" eaLnBrk="0" fontAlgn="base" hangingPunct="0">
              <a:spcBef>
                <a:spcPct val="0"/>
              </a:spcBef>
              <a:spcAft>
                <a:spcPct val="0"/>
              </a:spcAft>
              <a:defRPr sz="2400">
                <a:solidFill>
                  <a:schemeClr val="tx1"/>
                </a:solidFill>
                <a:latin typeface="Arial" charset="0"/>
                <a:ea typeface="ヒラギノ角ゴ Pro W3" pitchFamily="-80" charset="-128"/>
              </a:defRPr>
            </a:lvl6pPr>
            <a:lvl7pPr marL="3087688" indent="-239713" eaLnBrk="0" fontAlgn="base" hangingPunct="0">
              <a:spcBef>
                <a:spcPct val="0"/>
              </a:spcBef>
              <a:spcAft>
                <a:spcPct val="0"/>
              </a:spcAft>
              <a:defRPr sz="2400">
                <a:solidFill>
                  <a:schemeClr val="tx1"/>
                </a:solidFill>
                <a:latin typeface="Arial" charset="0"/>
                <a:ea typeface="ヒラギノ角ゴ Pro W3" pitchFamily="-80" charset="-128"/>
              </a:defRPr>
            </a:lvl7pPr>
            <a:lvl8pPr marL="3544888" indent="-239713" eaLnBrk="0" fontAlgn="base" hangingPunct="0">
              <a:spcBef>
                <a:spcPct val="0"/>
              </a:spcBef>
              <a:spcAft>
                <a:spcPct val="0"/>
              </a:spcAft>
              <a:defRPr sz="2400">
                <a:solidFill>
                  <a:schemeClr val="tx1"/>
                </a:solidFill>
                <a:latin typeface="Arial" charset="0"/>
                <a:ea typeface="ヒラギノ角ゴ Pro W3" pitchFamily="-80" charset="-128"/>
              </a:defRPr>
            </a:lvl8pPr>
            <a:lvl9pPr marL="4002088" indent="-239713"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62BD13E-06AF-47EA-9B2F-C5424574E7F4}"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WhitebackPPTCover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solidFill>
                  <a:schemeClr val="folHlink"/>
                </a:solidFill>
              </a:defRPr>
            </a:lvl1pPr>
          </a:lstStyle>
          <a:p>
            <a:pPr>
              <a:defRPr/>
            </a:pPr>
            <a:fld id="{38811D3B-F7DA-428D-8F3F-B5A9ED37FBA5}" type="slidenum">
              <a:rPr lang="en-US"/>
              <a:pPr>
                <a:defRPr/>
              </a:pPr>
              <a:t>‹#›</a:t>
            </a:fld>
            <a:endParaRPr lang="en-US"/>
          </a:p>
        </p:txBody>
      </p:sp>
    </p:spTree>
    <p:extLst>
      <p:ext uri="{BB962C8B-B14F-4D97-AF65-F5344CB8AC3E}">
        <p14:creationId xmlns:p14="http://schemas.microsoft.com/office/powerpoint/2010/main" val="371566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02091A5-44D5-4F89-A2C9-D3BB467C1B89}" type="slidenum">
              <a:rPr lang="en-US"/>
              <a:pPr>
                <a:defRPr/>
              </a:pPr>
              <a:t>‹#›</a:t>
            </a:fld>
            <a:endParaRPr lang="en-US"/>
          </a:p>
        </p:txBody>
      </p:sp>
    </p:spTree>
    <p:extLst>
      <p:ext uri="{BB962C8B-B14F-4D97-AF65-F5344CB8AC3E}">
        <p14:creationId xmlns:p14="http://schemas.microsoft.com/office/powerpoint/2010/main" val="36317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6C1951B-A9D5-4681-8DED-4CDB7270302F}" type="slidenum">
              <a:rPr lang="en-US"/>
              <a:pPr>
                <a:defRPr/>
              </a:pPr>
              <a:t>‹#›</a:t>
            </a:fld>
            <a:endParaRPr lang="en-US"/>
          </a:p>
        </p:txBody>
      </p:sp>
    </p:spTree>
    <p:extLst>
      <p:ext uri="{BB962C8B-B14F-4D97-AF65-F5344CB8AC3E}">
        <p14:creationId xmlns:p14="http://schemas.microsoft.com/office/powerpoint/2010/main" val="296907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7A35E4-B183-4FE8-8AE7-77F29FEE286D}" type="slidenum">
              <a:rPr lang="en-US"/>
              <a:pPr>
                <a:defRPr/>
              </a:pPr>
              <a:t>‹#›</a:t>
            </a:fld>
            <a:endParaRPr lang="en-US"/>
          </a:p>
        </p:txBody>
      </p:sp>
    </p:spTree>
    <p:extLst>
      <p:ext uri="{BB962C8B-B14F-4D97-AF65-F5344CB8AC3E}">
        <p14:creationId xmlns:p14="http://schemas.microsoft.com/office/powerpoint/2010/main" val="32649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AB8D9C4-7E11-4D31-B151-15880B2EFAD1}" type="slidenum">
              <a:rPr lang="en-US"/>
              <a:pPr>
                <a:defRPr/>
              </a:pPr>
              <a:t>‹#›</a:t>
            </a:fld>
            <a:endParaRPr lang="en-US"/>
          </a:p>
        </p:txBody>
      </p:sp>
    </p:spTree>
    <p:extLst>
      <p:ext uri="{BB962C8B-B14F-4D97-AF65-F5344CB8AC3E}">
        <p14:creationId xmlns:p14="http://schemas.microsoft.com/office/powerpoint/2010/main" val="417810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71AC0F1-11CA-4F6A-AF58-FC57C9D0FAA6}" type="slidenum">
              <a:rPr lang="en-US"/>
              <a:pPr>
                <a:defRPr/>
              </a:pPr>
              <a:t>‹#›</a:t>
            </a:fld>
            <a:endParaRPr lang="en-US"/>
          </a:p>
        </p:txBody>
      </p:sp>
    </p:spTree>
    <p:extLst>
      <p:ext uri="{BB962C8B-B14F-4D97-AF65-F5344CB8AC3E}">
        <p14:creationId xmlns:p14="http://schemas.microsoft.com/office/powerpoint/2010/main" val="97541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FCF4310-A22B-48B4-B544-F0C22A9D15CA}" type="slidenum">
              <a:rPr lang="en-US"/>
              <a:pPr>
                <a:defRPr/>
              </a:pPr>
              <a:t>‹#›</a:t>
            </a:fld>
            <a:endParaRPr lang="en-US"/>
          </a:p>
        </p:txBody>
      </p:sp>
    </p:spTree>
    <p:extLst>
      <p:ext uri="{BB962C8B-B14F-4D97-AF65-F5344CB8AC3E}">
        <p14:creationId xmlns:p14="http://schemas.microsoft.com/office/powerpoint/2010/main" val="254885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ADBA67-5A40-4189-9B1D-6162205346AC}" type="slidenum">
              <a:rPr lang="en-US"/>
              <a:pPr>
                <a:defRPr/>
              </a:pPr>
              <a:t>‹#›</a:t>
            </a:fld>
            <a:endParaRPr lang="en-US"/>
          </a:p>
        </p:txBody>
      </p:sp>
    </p:spTree>
    <p:extLst>
      <p:ext uri="{BB962C8B-B14F-4D97-AF65-F5344CB8AC3E}">
        <p14:creationId xmlns:p14="http://schemas.microsoft.com/office/powerpoint/2010/main" val="58425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B26391-0620-4EDB-8541-47438C55DA30}" type="slidenum">
              <a:rPr lang="en-US"/>
              <a:pPr>
                <a:defRPr/>
              </a:pPr>
              <a:t>‹#›</a:t>
            </a:fld>
            <a:endParaRPr lang="en-US"/>
          </a:p>
        </p:txBody>
      </p:sp>
    </p:spTree>
    <p:extLst>
      <p:ext uri="{BB962C8B-B14F-4D97-AF65-F5344CB8AC3E}">
        <p14:creationId xmlns:p14="http://schemas.microsoft.com/office/powerpoint/2010/main" val="8478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10A101-86B7-4602-8C84-90596BAF4B32}" type="slidenum">
              <a:rPr lang="en-US"/>
              <a:pPr>
                <a:defRPr/>
              </a:pPr>
              <a:t>‹#›</a:t>
            </a:fld>
            <a:endParaRPr lang="en-US"/>
          </a:p>
        </p:txBody>
      </p:sp>
    </p:spTree>
    <p:extLst>
      <p:ext uri="{BB962C8B-B14F-4D97-AF65-F5344CB8AC3E}">
        <p14:creationId xmlns:p14="http://schemas.microsoft.com/office/powerpoint/2010/main" val="193129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AD1F81-BE97-4991-8331-7BB8034DC255}" type="slidenum">
              <a:rPr lang="en-US"/>
              <a:pPr>
                <a:defRPr/>
              </a:pPr>
              <a:t>‹#›</a:t>
            </a:fld>
            <a:endParaRPr lang="en-US"/>
          </a:p>
        </p:txBody>
      </p:sp>
    </p:spTree>
    <p:extLst>
      <p:ext uri="{BB962C8B-B14F-4D97-AF65-F5344CB8AC3E}">
        <p14:creationId xmlns:p14="http://schemas.microsoft.com/office/powerpoint/2010/main" val="37655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WhitebackPPTCover2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45292"/>
                </a:solidFill>
                <a:latin typeface="Arial" pitchFamily="34" charset="0"/>
                <a:ea typeface="ヒラギノ角ゴ Pro W3" pitchFamily="-112" charset="-128"/>
              </a:defRPr>
            </a:lvl1pPr>
          </a:lstStyle>
          <a:p>
            <a:pPr>
              <a:defRPr/>
            </a:pPr>
            <a:fld id="{2613A616-67C5-40FC-B9EC-F96DEE622A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Important</a:t>
            </a:r>
            <a:br>
              <a:rPr lang="en-US" sz="5400" i="1" dirty="0" smtClean="0">
                <a:effectLst>
                  <a:outerShdw blurRad="38100" dist="38100" dir="2700000" algn="tl">
                    <a:srgbClr val="C0C0C0"/>
                  </a:outerShdw>
                </a:effectLst>
              </a:rPr>
            </a:br>
            <a:r>
              <a:rPr lang="en-US" sz="5400" i="1" dirty="0" smtClean="0">
                <a:effectLst>
                  <a:outerShdw blurRad="38100" dist="38100" dir="2700000" algn="tl">
                    <a:srgbClr val="C0C0C0"/>
                  </a:outerShdw>
                </a:effectLst>
              </a:rPr>
              <a:t>Stuff</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endParaRPr lang="en-US" sz="3600"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CTE Support Services Consultant</a:t>
            </a:r>
            <a:r>
              <a:rPr lang="en-US" dirty="0" smtClean="0">
                <a:effectLst>
                  <a:outerShdw blurRad="38100" dist="38100" dir="2700000" algn="tl">
                    <a:srgbClr val="C0C0C0"/>
                  </a:outerShdw>
                </a:effectLst>
              </a:rPr>
              <a: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5029200"/>
          </a:xfrm>
        </p:spPr>
        <p:txBody>
          <a:bodyPr/>
          <a:lstStyle/>
          <a:p>
            <a:pPr>
              <a:lnSpc>
                <a:spcPct val="150000"/>
              </a:lnSpc>
              <a:defRPr/>
            </a:pPr>
            <a:r>
              <a:rPr lang="en-US" i="1" dirty="0" smtClean="0">
                <a:effectLst>
                  <a:outerShdw blurRad="38100" dist="38100" dir="2700000" algn="tl">
                    <a:srgbClr val="DDDDDD"/>
                  </a:outerShdw>
                </a:effectLst>
                <a:latin typeface="Arial" charset="0"/>
                <a:ea typeface="ヒラギノ角ゴ Pro W3" charset="0"/>
                <a:cs typeface="ヒラギノ角ゴ Pro W3" charset="0"/>
              </a:rPr>
              <a:t>Purpose of School</a:t>
            </a:r>
            <a:br>
              <a:rPr lang="en-US" i="1" dirty="0" smtClean="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Work-based Learning</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Articulation Agreement</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a:effectLst>
                  <a:outerShdw blurRad="38100" dist="38100" dir="2700000" algn="tl">
                    <a:srgbClr val="DDDDDD"/>
                  </a:outerShdw>
                </a:effectLst>
                <a:latin typeface="Arial" charset="0"/>
                <a:ea typeface="ヒラギノ角ゴ Pro W3" charset="0"/>
                <a:cs typeface="ヒラギノ角ゴ Pro W3" charset="0"/>
              </a:rPr>
              <a:t>Manufacturing &amp; STEM Careers</a:t>
            </a:r>
            <a:endParaRPr lang="en-US" i="1"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24578" name="Subtitle 2"/>
          <p:cNvSpPr>
            <a:spLocks noGrp="1"/>
          </p:cNvSpPr>
          <p:nvPr>
            <p:ph type="subTitle" idx="1"/>
          </p:nvPr>
        </p:nvSpPr>
        <p:spPr>
          <a:xfrm>
            <a:off x="0" y="6172200"/>
            <a:ext cx="9144000" cy="685800"/>
          </a:xfrm>
        </p:spPr>
        <p:txBody>
          <a:bodyPr/>
          <a:lstStyle/>
          <a:p>
            <a:pPr eaLnBrk="1" hangingPunct="1">
              <a:defRPr/>
            </a:pPr>
            <a:r>
              <a:rPr lang="en-US" sz="3200" dirty="0" err="1"/>
              <a:t>www.ctpnc.org</a:t>
            </a:r>
            <a:r>
              <a:rPr lang="en-US" sz="3200" dirty="0"/>
              <a:t>/presentations</a:t>
            </a:r>
          </a:p>
        </p:txBody>
      </p:sp>
      <p:sp>
        <p:nvSpPr>
          <p:cNvPr id="5" name="Rounded Rectangle 4"/>
          <p:cNvSpPr>
            <a:spLocks noChangeArrowheads="1"/>
          </p:cNvSpPr>
          <p:nvPr/>
        </p:nvSpPr>
        <p:spPr bwMode="auto">
          <a:xfrm>
            <a:off x="1600200" y="2629469"/>
            <a:ext cx="5791200" cy="7620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172549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Work-based Learning</a:t>
            </a:r>
          </a:p>
        </p:txBody>
      </p:sp>
      <p:sp>
        <p:nvSpPr>
          <p:cNvPr id="11267" name="Content Placeholder 2"/>
          <p:cNvSpPr>
            <a:spLocks noGrp="1"/>
          </p:cNvSpPr>
          <p:nvPr>
            <p:ph idx="1"/>
          </p:nvPr>
        </p:nvSpPr>
        <p:spPr>
          <a:xfrm>
            <a:off x="228600" y="1600200"/>
            <a:ext cx="8001000" cy="4572000"/>
          </a:xfrm>
        </p:spPr>
        <p:txBody>
          <a:bodyPr/>
          <a:lstStyle/>
          <a:p>
            <a:pPr>
              <a:lnSpc>
                <a:spcPts val="4000"/>
              </a:lnSpc>
              <a:spcBef>
                <a:spcPts val="1200"/>
              </a:spcBef>
            </a:pPr>
            <a:r>
              <a:rPr lang="en-US" altLang="en-US" smtClean="0"/>
              <a:t>Goal - get students into the workplace so they can learn about the world of work. </a:t>
            </a:r>
          </a:p>
          <a:p>
            <a:pPr>
              <a:lnSpc>
                <a:spcPts val="4000"/>
              </a:lnSpc>
              <a:spcBef>
                <a:spcPts val="1200"/>
              </a:spcBef>
            </a:pPr>
            <a:r>
              <a:rPr lang="en-US" altLang="en-US" smtClean="0"/>
              <a:t>Why - kids need to watch employers work throughout the entire workday in order to learn the many facets of a job. </a:t>
            </a:r>
          </a:p>
          <a:p>
            <a:pPr>
              <a:lnSpc>
                <a:spcPts val="4000"/>
              </a:lnSpc>
              <a:spcBef>
                <a:spcPts val="1200"/>
              </a:spcBef>
            </a:pPr>
            <a:r>
              <a:rPr lang="en-US" altLang="en-US" smtClean="0"/>
              <a:t>Vision - students connecting what they are learning in the classroom with what they experience on the job.</a:t>
            </a:r>
          </a:p>
        </p:txBody>
      </p:sp>
      <p:pic>
        <p:nvPicPr>
          <p:cNvPr id="4" name="Picture 3" descr="4colorlogo_no-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00" y="228600"/>
            <a:ext cx="1473200" cy="1485900"/>
          </a:xfrm>
          <a:prstGeom prst="rect">
            <a:avLst/>
          </a:prstGeom>
        </p:spPr>
      </p:pic>
    </p:spTree>
    <p:extLst>
      <p:ext uri="{BB962C8B-B14F-4D97-AF65-F5344CB8AC3E}">
        <p14:creationId xmlns:p14="http://schemas.microsoft.com/office/powerpoint/2010/main" val="119165008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Benefit for Students</a:t>
            </a:r>
          </a:p>
        </p:txBody>
      </p:sp>
      <p:sp>
        <p:nvSpPr>
          <p:cNvPr id="12291" name="Rectangle 3"/>
          <p:cNvSpPr>
            <a:spLocks noGrp="1" noChangeArrowheads="1"/>
          </p:cNvSpPr>
          <p:nvPr>
            <p:ph type="body" idx="1"/>
          </p:nvPr>
        </p:nvSpPr>
        <p:spPr>
          <a:xfrm>
            <a:off x="228600" y="1600200"/>
            <a:ext cx="7010400" cy="4267200"/>
          </a:xfrm>
        </p:spPr>
        <p:txBody>
          <a:bodyPr/>
          <a:lstStyle/>
          <a:p>
            <a:pPr eaLnBrk="1" hangingPunct="1"/>
            <a:r>
              <a:rPr lang="en-US" altLang="en-US" smtClean="0"/>
              <a:t>Application of classroom learning</a:t>
            </a:r>
          </a:p>
          <a:p>
            <a:pPr eaLnBrk="1" hangingPunct="1"/>
            <a:r>
              <a:rPr lang="en-US" altLang="en-US" smtClean="0"/>
              <a:t>Connect education and work</a:t>
            </a:r>
          </a:p>
          <a:p>
            <a:pPr eaLnBrk="1" hangingPunct="1"/>
            <a:r>
              <a:rPr lang="en-US" altLang="en-US" smtClean="0"/>
              <a:t>Assess interests, aptitudes, abilities</a:t>
            </a:r>
          </a:p>
          <a:p>
            <a:pPr eaLnBrk="1" hangingPunct="1"/>
            <a:r>
              <a:rPr lang="en-US" altLang="en-US" smtClean="0"/>
              <a:t>Explore possible careers</a:t>
            </a:r>
          </a:p>
          <a:p>
            <a:pPr eaLnBrk="1" hangingPunct="1"/>
            <a:r>
              <a:rPr lang="en-US" altLang="en-US" smtClean="0"/>
              <a:t>Develop positive work habits</a:t>
            </a:r>
          </a:p>
          <a:p>
            <a:pPr eaLnBrk="1" hangingPunct="1"/>
            <a:r>
              <a:rPr lang="en-US" altLang="en-US" smtClean="0"/>
              <a:t>Gain professional contacts</a:t>
            </a:r>
          </a:p>
          <a:p>
            <a:pPr eaLnBrk="1" hangingPunct="1"/>
            <a:r>
              <a:rPr lang="en-US" altLang="en-US" smtClean="0"/>
              <a:t>Motivation to stay in school</a:t>
            </a:r>
          </a:p>
        </p:txBody>
      </p:sp>
      <p:pic>
        <p:nvPicPr>
          <p:cNvPr id="12292" name="Picture 4" descr="MPj04222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3352800"/>
            <a:ext cx="22367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Benefit for Employers</a:t>
            </a:r>
          </a:p>
        </p:txBody>
      </p:sp>
      <p:sp>
        <p:nvSpPr>
          <p:cNvPr id="13315" name="Rectangle 3"/>
          <p:cNvSpPr>
            <a:spLocks noGrp="1" noChangeArrowheads="1"/>
          </p:cNvSpPr>
          <p:nvPr>
            <p:ph type="body" idx="1"/>
          </p:nvPr>
        </p:nvSpPr>
        <p:spPr>
          <a:xfrm>
            <a:off x="228600" y="1600200"/>
            <a:ext cx="7772400" cy="4495800"/>
          </a:xfrm>
        </p:spPr>
        <p:txBody>
          <a:bodyPr/>
          <a:lstStyle/>
          <a:p>
            <a:pPr eaLnBrk="1" hangingPunct="1">
              <a:lnSpc>
                <a:spcPct val="150000"/>
              </a:lnSpc>
            </a:pPr>
            <a:r>
              <a:rPr lang="en-US" altLang="en-US" smtClean="0"/>
              <a:t>Tryout potential employees</a:t>
            </a:r>
          </a:p>
          <a:p>
            <a:pPr eaLnBrk="1" hangingPunct="1">
              <a:lnSpc>
                <a:spcPct val="150000"/>
              </a:lnSpc>
            </a:pPr>
            <a:r>
              <a:rPr lang="en-US" altLang="en-US" smtClean="0"/>
              <a:t>Shape potential employees</a:t>
            </a:r>
          </a:p>
          <a:p>
            <a:pPr eaLnBrk="1" hangingPunct="1">
              <a:lnSpc>
                <a:spcPct val="150000"/>
              </a:lnSpc>
            </a:pPr>
            <a:r>
              <a:rPr lang="en-US" altLang="en-US" smtClean="0"/>
              <a:t>Reduce recruitment costs</a:t>
            </a:r>
          </a:p>
          <a:p>
            <a:pPr eaLnBrk="1" hangingPunct="1">
              <a:lnSpc>
                <a:spcPct val="150000"/>
              </a:lnSpc>
            </a:pPr>
            <a:r>
              <a:rPr lang="en-US" altLang="en-US" smtClean="0"/>
              <a:t>Provide community service</a:t>
            </a:r>
          </a:p>
          <a:p>
            <a:pPr eaLnBrk="1" hangingPunct="1">
              <a:lnSpc>
                <a:spcPct val="150000"/>
              </a:lnSpc>
            </a:pPr>
            <a:endParaRPr lang="en-US" altLang="en-US"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21971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altLang="en-US" smtClean="0"/>
              <a:t>Benefit for Teachers</a:t>
            </a:r>
          </a:p>
        </p:txBody>
      </p:sp>
      <p:sp>
        <p:nvSpPr>
          <p:cNvPr id="14339" name="Rectangle 3"/>
          <p:cNvSpPr>
            <a:spLocks noGrp="1" noChangeArrowheads="1"/>
          </p:cNvSpPr>
          <p:nvPr>
            <p:ph type="body" idx="4294967295"/>
          </p:nvPr>
        </p:nvSpPr>
        <p:spPr>
          <a:xfrm>
            <a:off x="228600" y="1600200"/>
            <a:ext cx="7772400" cy="4495800"/>
          </a:xfrm>
        </p:spPr>
        <p:txBody>
          <a:bodyPr/>
          <a:lstStyle/>
          <a:p>
            <a:pPr>
              <a:spcBef>
                <a:spcPts val="1200"/>
              </a:spcBef>
            </a:pPr>
            <a:r>
              <a:rPr lang="en-US" altLang="en-US" smtClean="0"/>
              <a:t>Improve student motivation to learn in class</a:t>
            </a:r>
          </a:p>
          <a:p>
            <a:pPr>
              <a:spcBef>
                <a:spcPts val="1200"/>
              </a:spcBef>
            </a:pPr>
            <a:r>
              <a:rPr lang="en-US" altLang="en-US" smtClean="0"/>
              <a:t>Improve teacher’s understanding </a:t>
            </a:r>
            <a:br>
              <a:rPr lang="en-US" altLang="en-US" smtClean="0"/>
            </a:br>
            <a:r>
              <a:rPr lang="en-US" altLang="en-US" smtClean="0"/>
              <a:t>of the real world</a:t>
            </a:r>
          </a:p>
          <a:p>
            <a:pPr>
              <a:spcBef>
                <a:spcPts val="1200"/>
              </a:spcBef>
            </a:pPr>
            <a:r>
              <a:rPr lang="en-US" altLang="en-US" smtClean="0"/>
              <a:t>Networking with subject matter </a:t>
            </a:r>
            <a:br>
              <a:rPr lang="en-US" altLang="en-US" smtClean="0"/>
            </a:br>
            <a:r>
              <a:rPr lang="en-US" altLang="en-US" smtClean="0"/>
              <a:t>experts</a:t>
            </a:r>
          </a:p>
          <a:p>
            <a:pPr>
              <a:spcBef>
                <a:spcPts val="1200"/>
              </a:spcBef>
            </a:pPr>
            <a:r>
              <a:rPr lang="en-US" altLang="en-US" smtClean="0"/>
              <a:t>Find new resources</a:t>
            </a:r>
          </a:p>
        </p:txBody>
      </p:sp>
      <p:pic>
        <p:nvPicPr>
          <p:cNvPr id="14340" name="Picture 4" descr="MPj04225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741613"/>
            <a:ext cx="269557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Benefit for Community</a:t>
            </a:r>
          </a:p>
        </p:txBody>
      </p:sp>
      <p:sp>
        <p:nvSpPr>
          <p:cNvPr id="15363" name="Rectangle 3"/>
          <p:cNvSpPr>
            <a:spLocks noGrp="1" noChangeArrowheads="1"/>
          </p:cNvSpPr>
          <p:nvPr>
            <p:ph type="body" idx="1"/>
          </p:nvPr>
        </p:nvSpPr>
        <p:spPr>
          <a:xfrm>
            <a:off x="228600" y="1600200"/>
            <a:ext cx="7772400" cy="4495800"/>
          </a:xfrm>
        </p:spPr>
        <p:txBody>
          <a:bodyPr/>
          <a:lstStyle/>
          <a:p>
            <a:pPr eaLnBrk="1" hangingPunct="1">
              <a:spcBef>
                <a:spcPts val="2400"/>
              </a:spcBef>
            </a:pPr>
            <a:r>
              <a:rPr lang="en-US" altLang="en-US" smtClean="0"/>
              <a:t>Collaboration among school, employers, and community</a:t>
            </a:r>
          </a:p>
          <a:p>
            <a:pPr eaLnBrk="1" hangingPunct="1">
              <a:spcBef>
                <a:spcPts val="2400"/>
              </a:spcBef>
            </a:pPr>
            <a:r>
              <a:rPr lang="en-US" altLang="en-US" smtClean="0"/>
              <a:t>Build local economy</a:t>
            </a:r>
          </a:p>
          <a:p>
            <a:pPr eaLnBrk="1" hangingPunct="1">
              <a:spcBef>
                <a:spcPts val="2400"/>
              </a:spcBef>
            </a:pPr>
            <a:r>
              <a:rPr lang="en-US" altLang="en-US" smtClean="0"/>
              <a:t>Foster public confidence in </a:t>
            </a:r>
            <a:br>
              <a:rPr lang="en-US" altLang="en-US" smtClean="0"/>
            </a:br>
            <a:r>
              <a:rPr lang="en-US" altLang="en-US" smtClean="0"/>
              <a:t>public schools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3200400"/>
            <a:ext cx="33258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Job Shadowing</a:t>
            </a:r>
          </a:p>
        </p:txBody>
      </p:sp>
      <p:sp>
        <p:nvSpPr>
          <p:cNvPr id="16387" name="Rectangle 3"/>
          <p:cNvSpPr>
            <a:spLocks noGrp="1" noChangeArrowheads="1"/>
          </p:cNvSpPr>
          <p:nvPr>
            <p:ph type="body" idx="1"/>
          </p:nvPr>
        </p:nvSpPr>
        <p:spPr>
          <a:xfrm>
            <a:off x="228600" y="1676400"/>
            <a:ext cx="7772400" cy="4495800"/>
          </a:xfrm>
        </p:spPr>
        <p:txBody>
          <a:bodyPr/>
          <a:lstStyle/>
          <a:p>
            <a:pPr eaLnBrk="1" hangingPunct="1">
              <a:lnSpc>
                <a:spcPct val="90000"/>
              </a:lnSpc>
            </a:pPr>
            <a:r>
              <a:rPr lang="en-US" altLang="en-US" smtClean="0"/>
              <a:t>1 day or less</a:t>
            </a:r>
          </a:p>
          <a:p>
            <a:pPr eaLnBrk="1" hangingPunct="1">
              <a:lnSpc>
                <a:spcPct val="90000"/>
              </a:lnSpc>
            </a:pPr>
            <a:r>
              <a:rPr lang="en-US" altLang="en-US" smtClean="0"/>
              <a:t>Student watches worker(s)</a:t>
            </a:r>
          </a:p>
          <a:p>
            <a:pPr eaLnBrk="1" hangingPunct="1">
              <a:lnSpc>
                <a:spcPct val="90000"/>
              </a:lnSpc>
            </a:pPr>
            <a:r>
              <a:rPr lang="en-US" altLang="en-US" smtClean="0"/>
              <a:t>Develops awareness of:</a:t>
            </a:r>
          </a:p>
          <a:p>
            <a:pPr lvl="1" eaLnBrk="1" hangingPunct="1">
              <a:lnSpc>
                <a:spcPct val="90000"/>
              </a:lnSpc>
            </a:pPr>
            <a:r>
              <a:rPr lang="en-US" altLang="en-US" sz="3000" smtClean="0"/>
              <a:t>Work</a:t>
            </a:r>
          </a:p>
          <a:p>
            <a:pPr lvl="1" eaLnBrk="1" hangingPunct="1">
              <a:lnSpc>
                <a:spcPct val="90000"/>
              </a:lnSpc>
            </a:pPr>
            <a:r>
              <a:rPr lang="en-US" altLang="en-US" sz="3000" smtClean="0"/>
              <a:t>Variety of jobs</a:t>
            </a:r>
          </a:p>
          <a:p>
            <a:pPr lvl="1" eaLnBrk="1" hangingPunct="1">
              <a:lnSpc>
                <a:spcPct val="90000"/>
              </a:lnSpc>
            </a:pPr>
            <a:r>
              <a:rPr lang="en-US" altLang="en-US" sz="3000" smtClean="0"/>
              <a:t>Work environment</a:t>
            </a:r>
          </a:p>
          <a:p>
            <a:pPr eaLnBrk="1" hangingPunct="1">
              <a:lnSpc>
                <a:spcPct val="90000"/>
              </a:lnSpc>
            </a:pPr>
            <a:r>
              <a:rPr lang="en-US" altLang="en-US" smtClean="0"/>
              <a:t>Students@Work</a:t>
            </a:r>
          </a:p>
          <a:p>
            <a:pPr eaLnBrk="1" hangingPunct="1">
              <a:lnSpc>
                <a:spcPct val="90000"/>
              </a:lnSpc>
            </a:pPr>
            <a:r>
              <a:rPr lang="en-US" altLang="en-US" smtClean="0"/>
              <a:t>Online shadowing</a:t>
            </a:r>
          </a:p>
          <a:p>
            <a:pPr eaLnBrk="1" hangingPunct="1">
              <a:lnSpc>
                <a:spcPct val="90000"/>
              </a:lnSpc>
              <a:buFontTx/>
              <a:buNone/>
            </a:pPr>
            <a:endParaRPr lang="en-US" altLang="en-US"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98850"/>
            <a:ext cx="38068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Cooperative Education</a:t>
            </a:r>
          </a:p>
        </p:txBody>
      </p:sp>
      <p:sp>
        <p:nvSpPr>
          <p:cNvPr id="17411" name="Content Placeholder 2"/>
          <p:cNvSpPr>
            <a:spLocks noGrp="1"/>
          </p:cNvSpPr>
          <p:nvPr>
            <p:ph idx="1"/>
          </p:nvPr>
        </p:nvSpPr>
        <p:spPr>
          <a:xfrm>
            <a:off x="228600" y="1600200"/>
            <a:ext cx="8305800" cy="4572000"/>
          </a:xfrm>
        </p:spPr>
        <p:txBody>
          <a:bodyPr/>
          <a:lstStyle/>
          <a:p>
            <a:r>
              <a:rPr lang="en-US" altLang="en-US" smtClean="0"/>
              <a:t>Technical classroom instruction combined with paid employment.</a:t>
            </a:r>
          </a:p>
          <a:p>
            <a:r>
              <a:rPr lang="en-US" altLang="en-US" smtClean="0"/>
              <a:t>Work is directly related to classroom instruction. </a:t>
            </a:r>
          </a:p>
          <a:p>
            <a:r>
              <a:rPr lang="en-US" altLang="en-US" smtClean="0"/>
              <a:t>Planned by school &amp; employer</a:t>
            </a:r>
          </a:p>
          <a:p>
            <a:r>
              <a:rPr lang="en-US" altLang="en-US" smtClean="0"/>
              <a:t>Work and class contributes to</a:t>
            </a:r>
            <a:br>
              <a:rPr lang="en-US" altLang="en-US" smtClean="0"/>
            </a:br>
            <a:r>
              <a:rPr lang="en-US" altLang="en-US" smtClean="0"/>
              <a:t>student’s career objective. </a:t>
            </a:r>
          </a:p>
          <a:p>
            <a:r>
              <a:rPr lang="en-US" altLang="en-US" smtClean="0"/>
              <a:t>Connect to almost any CTE </a:t>
            </a:r>
            <a:br>
              <a:rPr lang="en-US" altLang="en-US" smtClean="0"/>
            </a:br>
            <a:r>
              <a:rPr lang="en-US" altLang="en-US" smtClean="0"/>
              <a:t>course.</a:t>
            </a:r>
          </a:p>
          <a:p>
            <a:endParaRPr lang="en-US" altLang="en-US" smtClean="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95600"/>
            <a:ext cx="28194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Internship</a:t>
            </a:r>
          </a:p>
        </p:txBody>
      </p:sp>
      <p:sp>
        <p:nvSpPr>
          <p:cNvPr id="18435" name="Content Placeholder 2"/>
          <p:cNvSpPr>
            <a:spLocks noGrp="1"/>
          </p:cNvSpPr>
          <p:nvPr>
            <p:ph idx="1"/>
          </p:nvPr>
        </p:nvSpPr>
        <p:spPr>
          <a:xfrm>
            <a:off x="228600" y="1600200"/>
            <a:ext cx="8229600" cy="4495800"/>
          </a:xfrm>
        </p:spPr>
        <p:txBody>
          <a:bodyPr/>
          <a:lstStyle/>
          <a:p>
            <a:r>
              <a:rPr lang="en-US" altLang="en-US" smtClean="0"/>
              <a:t>Students:</a:t>
            </a:r>
          </a:p>
          <a:p>
            <a:pPr lvl="1">
              <a:lnSpc>
                <a:spcPct val="70000"/>
              </a:lnSpc>
            </a:pPr>
            <a:r>
              <a:rPr lang="en-US" altLang="en-US" smtClean="0"/>
              <a:t>observe and participate in daily operations</a:t>
            </a:r>
          </a:p>
          <a:p>
            <a:pPr lvl="1">
              <a:lnSpc>
                <a:spcPct val="70000"/>
              </a:lnSpc>
            </a:pPr>
            <a:r>
              <a:rPr lang="en-US" altLang="en-US" smtClean="0"/>
              <a:t>develop direct contact with job personnel</a:t>
            </a:r>
          </a:p>
          <a:p>
            <a:pPr lvl="1">
              <a:lnSpc>
                <a:spcPct val="70000"/>
              </a:lnSpc>
            </a:pPr>
            <a:r>
              <a:rPr lang="en-US" altLang="en-US" smtClean="0"/>
              <a:t>ask questions about particular careers</a:t>
            </a:r>
          </a:p>
          <a:p>
            <a:pPr lvl="1">
              <a:lnSpc>
                <a:spcPct val="70000"/>
              </a:lnSpc>
            </a:pPr>
            <a:r>
              <a:rPr lang="en-US" altLang="en-US" smtClean="0"/>
              <a:t>perform certain job tasks</a:t>
            </a:r>
          </a:p>
          <a:p>
            <a:r>
              <a:rPr lang="en-US" altLang="en-US" smtClean="0"/>
              <a:t>Internships may be paid or unpaid. </a:t>
            </a:r>
          </a:p>
          <a:p>
            <a:r>
              <a:rPr lang="en-US" altLang="en-US" smtClean="0"/>
              <a:t>Work experience is directly </a:t>
            </a:r>
            <a:br>
              <a:rPr lang="en-US" altLang="en-US" smtClean="0"/>
            </a:br>
            <a:r>
              <a:rPr lang="en-US" altLang="en-US" smtClean="0"/>
              <a:t>related to the student’s </a:t>
            </a:r>
            <a:br>
              <a:rPr lang="en-US" altLang="en-US" smtClean="0"/>
            </a:br>
            <a:r>
              <a:rPr lang="en-US" altLang="en-US" smtClean="0"/>
              <a:t>career pathway. </a:t>
            </a:r>
          </a:p>
          <a:p>
            <a:endParaRPr lang="en-US" altLang="en-US" smtClean="0"/>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5" y="4206875"/>
            <a:ext cx="37496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Service Learning</a:t>
            </a:r>
          </a:p>
        </p:txBody>
      </p:sp>
      <p:sp>
        <p:nvSpPr>
          <p:cNvPr id="19459" name="Content Placeholder 2"/>
          <p:cNvSpPr>
            <a:spLocks noGrp="1"/>
          </p:cNvSpPr>
          <p:nvPr>
            <p:ph idx="1"/>
          </p:nvPr>
        </p:nvSpPr>
        <p:spPr>
          <a:xfrm>
            <a:off x="228600" y="1524000"/>
            <a:ext cx="7772400" cy="4495800"/>
          </a:xfrm>
        </p:spPr>
        <p:txBody>
          <a:bodyPr/>
          <a:lstStyle/>
          <a:p>
            <a:pPr>
              <a:lnSpc>
                <a:spcPts val="4000"/>
              </a:lnSpc>
            </a:pPr>
            <a:r>
              <a:rPr lang="en-US" altLang="en-US" smtClean="0"/>
              <a:t>Since internship does not have to be paid, it is possible to do internship hours through Service Learning. </a:t>
            </a:r>
          </a:p>
          <a:p>
            <a:pPr>
              <a:lnSpc>
                <a:spcPts val="4000"/>
              </a:lnSpc>
            </a:pPr>
            <a:r>
              <a:rPr lang="en-US" altLang="en-US" smtClean="0"/>
              <a:t>Doing work that is considered a service to the community and would often</a:t>
            </a:r>
            <a:br>
              <a:rPr lang="en-US" altLang="en-US" smtClean="0"/>
            </a:br>
            <a:r>
              <a:rPr lang="en-US" altLang="en-US" smtClean="0"/>
              <a:t>be done by a volunteer. </a:t>
            </a:r>
          </a:p>
          <a:p>
            <a:pPr>
              <a:lnSpc>
                <a:spcPts val="4000"/>
              </a:lnSpc>
            </a:pPr>
            <a:r>
              <a:rPr lang="en-US" altLang="en-US" smtClean="0"/>
              <a:t>Students can see a purpose </a:t>
            </a:r>
            <a:br>
              <a:rPr lang="en-US" altLang="en-US" smtClean="0"/>
            </a:br>
            <a:r>
              <a:rPr lang="en-US" altLang="en-US" smtClean="0"/>
              <a:t>to their work.</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98875"/>
            <a:ext cx="334645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5029200"/>
          </a:xfrm>
        </p:spPr>
        <p:txBody>
          <a:bodyPr/>
          <a:lstStyle/>
          <a:p>
            <a:pPr>
              <a:lnSpc>
                <a:spcPct val="150000"/>
              </a:lnSpc>
              <a:defRPr/>
            </a:pPr>
            <a:r>
              <a:rPr lang="en-US" i="1" dirty="0" smtClean="0">
                <a:effectLst>
                  <a:outerShdw blurRad="38100" dist="38100" dir="2700000" algn="tl">
                    <a:srgbClr val="DDDDDD"/>
                  </a:outerShdw>
                </a:effectLst>
                <a:latin typeface="Arial" charset="0"/>
                <a:ea typeface="ヒラギノ角ゴ Pro W3" charset="0"/>
                <a:cs typeface="ヒラギノ角ゴ Pro W3" charset="0"/>
              </a:rPr>
              <a:t>Purpose of School</a:t>
            </a:r>
            <a:br>
              <a:rPr lang="en-US" i="1" dirty="0" smtClean="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Work-based Learning</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Articulation Agreement</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Manufacturing &amp; STEM Careers</a:t>
            </a:r>
            <a:endParaRPr lang="en-US" i="1"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24578" name="Subtitle 2"/>
          <p:cNvSpPr>
            <a:spLocks noGrp="1"/>
          </p:cNvSpPr>
          <p:nvPr>
            <p:ph type="subTitle" idx="1"/>
          </p:nvPr>
        </p:nvSpPr>
        <p:spPr>
          <a:xfrm>
            <a:off x="0" y="6172200"/>
            <a:ext cx="9144000" cy="685800"/>
          </a:xfrm>
        </p:spPr>
        <p:txBody>
          <a:bodyPr/>
          <a:lstStyle/>
          <a:p>
            <a:pPr eaLnBrk="1" hangingPunct="1">
              <a:defRPr/>
            </a:pPr>
            <a:r>
              <a:rPr lang="en-US" sz="3200" dirty="0" err="1"/>
              <a:t>www.ctpnc.org</a:t>
            </a:r>
            <a:r>
              <a:rPr lang="en-US" sz="3200" dirty="0"/>
              <a:t>/presentations</a:t>
            </a:r>
          </a:p>
        </p:txBody>
      </p:sp>
      <p:sp>
        <p:nvSpPr>
          <p:cNvPr id="5" name="Rounded Rectangle 4"/>
          <p:cNvSpPr>
            <a:spLocks noChangeArrowheads="1"/>
          </p:cNvSpPr>
          <p:nvPr/>
        </p:nvSpPr>
        <p:spPr bwMode="auto">
          <a:xfrm>
            <a:off x="1600200" y="1752600"/>
            <a:ext cx="5791200" cy="7620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692752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Apprenticeship</a:t>
            </a:r>
          </a:p>
        </p:txBody>
      </p:sp>
      <p:sp>
        <p:nvSpPr>
          <p:cNvPr id="20483" name="Content Placeholder 2"/>
          <p:cNvSpPr>
            <a:spLocks noGrp="1"/>
          </p:cNvSpPr>
          <p:nvPr>
            <p:ph idx="1"/>
          </p:nvPr>
        </p:nvSpPr>
        <p:spPr>
          <a:xfrm>
            <a:off x="228600" y="1600200"/>
            <a:ext cx="8001000" cy="4495800"/>
          </a:xfrm>
        </p:spPr>
        <p:txBody>
          <a:bodyPr/>
          <a:lstStyle/>
          <a:p>
            <a:r>
              <a:rPr lang="en-US" altLang="en-US" dirty="0" smtClean="0"/>
              <a:t>NC Department of Commerce program.</a:t>
            </a:r>
          </a:p>
          <a:p>
            <a:r>
              <a:rPr lang="en-US" altLang="en-US" dirty="0" smtClean="0"/>
              <a:t>Combines practical work experiences with related academic and technical instruction. </a:t>
            </a:r>
          </a:p>
          <a:p>
            <a:r>
              <a:rPr lang="en-US" altLang="en-US" dirty="0"/>
              <a:t>“</a:t>
            </a:r>
            <a:r>
              <a:rPr lang="en-US" altLang="en-US" dirty="0" err="1"/>
              <a:t>Preapprenticeship</a:t>
            </a:r>
            <a:r>
              <a:rPr lang="en-US" altLang="en-US" dirty="0"/>
              <a:t>” for </a:t>
            </a:r>
            <a:br>
              <a:rPr lang="en-US" altLang="en-US" dirty="0"/>
            </a:br>
            <a:r>
              <a:rPr lang="en-US" altLang="en-US" dirty="0"/>
              <a:t>HS </a:t>
            </a:r>
            <a:r>
              <a:rPr lang="en-US" altLang="en-US" dirty="0" smtClean="0"/>
              <a:t>students</a:t>
            </a:r>
            <a:endParaRPr lang="en-US" altLang="en-US" dirty="0"/>
          </a:p>
          <a:p>
            <a:r>
              <a:rPr lang="en-US" altLang="en-US" dirty="0" smtClean="0"/>
              <a:t>Can </a:t>
            </a:r>
            <a:r>
              <a:rPr lang="en-US" altLang="en-US" dirty="0" smtClean="0"/>
              <a:t>be added to</a:t>
            </a:r>
            <a:br>
              <a:rPr lang="en-US" altLang="en-US" dirty="0" smtClean="0"/>
            </a:br>
            <a:r>
              <a:rPr lang="en-US" altLang="en-US" dirty="0" smtClean="0"/>
              <a:t>Internship or </a:t>
            </a:r>
            <a:br>
              <a:rPr lang="en-US" altLang="en-US" dirty="0" smtClean="0"/>
            </a:br>
            <a:r>
              <a:rPr lang="en-US" altLang="en-US" dirty="0" smtClean="0"/>
              <a:t>Cooperative </a:t>
            </a:r>
            <a:r>
              <a:rPr lang="en-US" altLang="en-US" dirty="0" smtClean="0"/>
              <a:t>Education</a:t>
            </a:r>
          </a:p>
        </p:txBody>
      </p:sp>
      <p:pic>
        <p:nvPicPr>
          <p:cNvPr id="20484" name="Picture 10" descr="BUSINES3.JPG                                                   000B0790StarGate                       C165B620:"/>
          <p:cNvPicPr>
            <a:picLocks noChangeAspect="1" noChangeArrowheads="1"/>
          </p:cNvPicPr>
          <p:nvPr/>
        </p:nvPicPr>
        <p:blipFill>
          <a:blip r:embed="rId3">
            <a:extLst>
              <a:ext uri="{28A0092B-C50C-407E-A947-70E740481C1C}">
                <a14:useLocalDpi xmlns:a14="http://schemas.microsoft.com/office/drawing/2010/main" val="0"/>
              </a:ext>
            </a:extLst>
          </a:blip>
          <a:srcRect l="10170"/>
          <a:stretch>
            <a:fillRect/>
          </a:stretch>
        </p:blipFill>
        <p:spPr bwMode="auto">
          <a:xfrm>
            <a:off x="5029200" y="3810000"/>
            <a:ext cx="40386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Credit for WBL</a:t>
            </a:r>
          </a:p>
        </p:txBody>
      </p:sp>
      <p:sp>
        <p:nvSpPr>
          <p:cNvPr id="20483" name="Content Placeholder 2"/>
          <p:cNvSpPr>
            <a:spLocks noGrp="1"/>
          </p:cNvSpPr>
          <p:nvPr>
            <p:ph idx="1"/>
          </p:nvPr>
        </p:nvSpPr>
        <p:spPr>
          <a:xfrm>
            <a:off x="228600" y="1600200"/>
            <a:ext cx="7772400" cy="4495800"/>
          </a:xfrm>
        </p:spPr>
        <p:txBody>
          <a:bodyPr/>
          <a:lstStyle/>
          <a:p>
            <a:r>
              <a:rPr lang="en-US" altLang="en-US" dirty="0" smtClean="0"/>
              <a:t>Internships and Cooperative Education can receive academic credit.</a:t>
            </a:r>
          </a:p>
          <a:p>
            <a:pPr lvl="1"/>
            <a:r>
              <a:rPr lang="en-US" altLang="en-US" dirty="0" smtClean="0"/>
              <a:t>135 hours - block schedule</a:t>
            </a:r>
          </a:p>
          <a:p>
            <a:pPr lvl="1"/>
            <a:r>
              <a:rPr lang="en-US" altLang="en-US" dirty="0" smtClean="0"/>
              <a:t>150 hours - traditional calendar</a:t>
            </a:r>
          </a:p>
          <a:p>
            <a:r>
              <a:rPr lang="en-US" altLang="en-US" dirty="0" smtClean="0"/>
              <a:t>Work should occur away from school.</a:t>
            </a:r>
          </a:p>
          <a:p>
            <a:endParaRPr lang="en-US" altLang="en-US" dirty="0" smtClean="0"/>
          </a:p>
        </p:txBody>
      </p:sp>
    </p:spTree>
    <p:extLst>
      <p:ext uri="{BB962C8B-B14F-4D97-AF65-F5344CB8AC3E}">
        <p14:creationId xmlns:p14="http://schemas.microsoft.com/office/powerpoint/2010/main" val="225959643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scanned\wbl-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4763"/>
            <a:ext cx="5876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524000" y="2286000"/>
            <a:ext cx="1447800" cy="1147763"/>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22532" name="Rectangle 1"/>
          <p:cNvSpPr>
            <a:spLocks noChangeArrowheads="1"/>
          </p:cNvSpPr>
          <p:nvPr/>
        </p:nvSpPr>
        <p:spPr bwMode="auto">
          <a:xfrm>
            <a:off x="0" y="4837113"/>
            <a:ext cx="9144000" cy="6477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7F1353"/>
                </a:solidFill>
                <a:latin typeface="Arial" charset="0"/>
                <a:ea typeface="ヒラギノ角ゴ Pro W3" pitchFamily="-80" charset="-128"/>
              </a:defRPr>
            </a:lvl1pPr>
            <a:lvl2pPr marL="742950" indent="-285750">
              <a:spcBef>
                <a:spcPct val="20000"/>
              </a:spcBef>
              <a:buChar char="–"/>
              <a:defRPr sz="2800">
                <a:solidFill>
                  <a:srgbClr val="7F1353"/>
                </a:solidFill>
                <a:latin typeface="Arial" charset="0"/>
                <a:ea typeface="ヒラギノ角ゴ Pro W3" pitchFamily="-80" charset="-128"/>
              </a:defRPr>
            </a:lvl2pPr>
            <a:lvl3pPr marL="1143000" indent="-228600">
              <a:spcBef>
                <a:spcPct val="20000"/>
              </a:spcBef>
              <a:buChar char="•"/>
              <a:defRPr sz="2400">
                <a:solidFill>
                  <a:srgbClr val="7F1353"/>
                </a:solidFill>
                <a:latin typeface="Arial" charset="0"/>
                <a:ea typeface="ヒラギノ角ゴ Pro W3" pitchFamily="-80" charset="-128"/>
              </a:defRPr>
            </a:lvl3pPr>
            <a:lvl4pPr marL="1600200" indent="-228600">
              <a:spcBef>
                <a:spcPct val="20000"/>
              </a:spcBef>
              <a:buChar char="–"/>
              <a:defRPr sz="2000">
                <a:solidFill>
                  <a:srgbClr val="7F1353"/>
                </a:solidFill>
                <a:latin typeface="Arial" charset="0"/>
                <a:ea typeface="ヒラギノ角ゴ Pro W3" pitchFamily="-80" charset="-128"/>
              </a:defRPr>
            </a:lvl4pPr>
            <a:lvl5pPr marL="2057400" indent="-228600">
              <a:spcBef>
                <a:spcPct val="20000"/>
              </a:spcBef>
              <a:buChar char="»"/>
              <a:defRPr sz="2000">
                <a:solidFill>
                  <a:srgbClr val="7F1353"/>
                </a:solidFill>
                <a:latin typeface="Arial" charset="0"/>
                <a:ea typeface="ヒラギノ角ゴ Pro W3" pitchFamily="-80" charset="-128"/>
              </a:defRPr>
            </a:lvl5pPr>
            <a:lvl6pPr marL="25146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6pPr>
            <a:lvl7pPr marL="29718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7pPr>
            <a:lvl8pPr marL="34290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8pPr>
            <a:lvl9pPr marL="38862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9pPr>
          </a:lstStyle>
          <a:p>
            <a:pPr algn="ctr" eaLnBrk="1" hangingPunct="1">
              <a:lnSpc>
                <a:spcPct val="150000"/>
              </a:lnSpc>
              <a:spcBef>
                <a:spcPct val="0"/>
              </a:spcBef>
              <a:buFontTx/>
              <a:buNone/>
            </a:pPr>
            <a:r>
              <a:rPr lang="en-US" altLang="en-US" sz="2400" dirty="0">
                <a:solidFill>
                  <a:schemeClr val="tx1"/>
                </a:solidFill>
              </a:rPr>
              <a:t>www.ncpublicschools.org/cte/curriculum/work-based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5029200"/>
          </a:xfrm>
        </p:spPr>
        <p:txBody>
          <a:bodyPr/>
          <a:lstStyle/>
          <a:p>
            <a:pPr>
              <a:lnSpc>
                <a:spcPct val="150000"/>
              </a:lnSpc>
              <a:defRPr/>
            </a:pPr>
            <a:r>
              <a:rPr lang="en-US" i="1" dirty="0" smtClean="0">
                <a:effectLst>
                  <a:outerShdw blurRad="38100" dist="38100" dir="2700000" algn="tl">
                    <a:srgbClr val="DDDDDD"/>
                  </a:outerShdw>
                </a:effectLst>
                <a:latin typeface="Arial" charset="0"/>
                <a:ea typeface="ヒラギノ角ゴ Pro W3" charset="0"/>
                <a:cs typeface="ヒラギノ角ゴ Pro W3" charset="0"/>
              </a:rPr>
              <a:t>Purpose of School</a:t>
            </a:r>
            <a:br>
              <a:rPr lang="en-US" i="1" dirty="0" smtClean="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Work-based Learning</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Articulation Agreement</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a:effectLst>
                  <a:outerShdw blurRad="38100" dist="38100" dir="2700000" algn="tl">
                    <a:srgbClr val="DDDDDD"/>
                  </a:outerShdw>
                </a:effectLst>
                <a:latin typeface="Arial" charset="0"/>
                <a:ea typeface="ヒラギノ角ゴ Pro W3" charset="0"/>
                <a:cs typeface="ヒラギノ角ゴ Pro W3" charset="0"/>
              </a:rPr>
              <a:t>Manufacturing &amp; STEM Careers</a:t>
            </a:r>
            <a:endParaRPr lang="en-US" i="1"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24578" name="Subtitle 2"/>
          <p:cNvSpPr>
            <a:spLocks noGrp="1"/>
          </p:cNvSpPr>
          <p:nvPr>
            <p:ph type="subTitle" idx="1"/>
          </p:nvPr>
        </p:nvSpPr>
        <p:spPr>
          <a:xfrm>
            <a:off x="0" y="6172200"/>
            <a:ext cx="9144000" cy="685800"/>
          </a:xfrm>
        </p:spPr>
        <p:txBody>
          <a:bodyPr/>
          <a:lstStyle/>
          <a:p>
            <a:pPr eaLnBrk="1" hangingPunct="1">
              <a:defRPr/>
            </a:pPr>
            <a:r>
              <a:rPr lang="en-US" sz="3200" dirty="0" err="1"/>
              <a:t>www.ctpnc.org</a:t>
            </a:r>
            <a:r>
              <a:rPr lang="en-US" sz="3200" dirty="0"/>
              <a:t>/presentations</a:t>
            </a:r>
          </a:p>
        </p:txBody>
      </p:sp>
      <p:sp>
        <p:nvSpPr>
          <p:cNvPr id="5" name="Rounded Rectangle 4"/>
          <p:cNvSpPr>
            <a:spLocks noChangeArrowheads="1"/>
          </p:cNvSpPr>
          <p:nvPr/>
        </p:nvSpPr>
        <p:spPr bwMode="auto">
          <a:xfrm>
            <a:off x="1524000" y="3581400"/>
            <a:ext cx="6172200" cy="7620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747350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990600"/>
          </a:xfrm>
        </p:spPr>
        <p:txBody>
          <a:bodyPr/>
          <a:lstStyle/>
          <a:p>
            <a:pPr algn="ctr" eaLnBrk="1" hangingPunct="1"/>
            <a:r>
              <a:rPr lang="en-US" altLang="en-US" smtClean="0"/>
              <a:t>Articulation = </a:t>
            </a:r>
            <a:r>
              <a:rPr lang="en-US" altLang="en-US" smtClean="0">
                <a:solidFill>
                  <a:srgbClr val="7F1353"/>
                </a:solidFill>
              </a:rPr>
              <a:t>Joining Parts Together</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143000"/>
            <a:ext cx="3733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381000" y="41148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 typeface="Arial" pitchFamily="34" charset="0"/>
              <a:buChar char="•"/>
            </a:pPr>
            <a:r>
              <a:rPr lang="en-US" altLang="en-US"/>
              <a:t>Articulation is a seamless process that joins secondary and postsecondary education and minimizes duplication of effort.</a:t>
            </a:r>
          </a:p>
          <a:p>
            <a:pPr>
              <a:buFont typeface="Arial" pitchFamily="34" charset="0"/>
              <a:buChar char="•"/>
            </a:pPr>
            <a:r>
              <a:rPr lang="en-US" altLang="en-US"/>
              <a:t>Articulation connects high school coursework with community college coursework.</a:t>
            </a:r>
          </a:p>
        </p:txBody>
      </p:sp>
    </p:spTree>
    <p:extLst>
      <p:ext uri="{BB962C8B-B14F-4D97-AF65-F5344CB8AC3E}">
        <p14:creationId xmlns:p14="http://schemas.microsoft.com/office/powerpoint/2010/main" val="31841546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304800"/>
            <a:ext cx="7772400" cy="990600"/>
          </a:xfrm>
        </p:spPr>
        <p:txBody>
          <a:bodyPr/>
          <a:lstStyle/>
          <a:p>
            <a:pPr algn="l" eaLnBrk="1" hangingPunct="1"/>
            <a:r>
              <a:rPr lang="en-US" altLang="en-US" dirty="0" smtClean="0"/>
              <a:t>Articulation joins </a:t>
            </a:r>
            <a:r>
              <a:rPr lang="en-US" altLang="en-US" dirty="0" smtClean="0"/>
              <a:t/>
            </a:r>
            <a:br>
              <a:rPr lang="en-US" altLang="en-US" dirty="0" smtClean="0"/>
            </a:br>
            <a:r>
              <a:rPr lang="en-US" altLang="en-US" dirty="0" smtClean="0"/>
              <a:t>together</a:t>
            </a:r>
            <a:endParaRPr lang="en-US" altLang="en-US" dirty="0" smtClean="0"/>
          </a:p>
        </p:txBody>
      </p:sp>
      <p:pic>
        <p:nvPicPr>
          <p:cNvPr id="6147" name="Picture 9" descr="C:\Documents and Settings\cdroessler\Local Settings\Temporary Internet Files\Content.IE5\M9SULBRR\MC9004395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638550"/>
            <a:ext cx="38100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p:cNvSpPr txBox="1">
            <a:spLocks noChangeArrowheads="1"/>
          </p:cNvSpPr>
          <p:nvPr/>
        </p:nvSpPr>
        <p:spPr bwMode="auto">
          <a:xfrm>
            <a:off x="228600" y="5592763"/>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3200" b="1">
                <a:ea typeface="ヒラギノ角ゴ Pro W3"/>
                <a:cs typeface="ヒラギノ角ゴ Pro W3"/>
              </a:rPr>
              <a:t>High School</a:t>
            </a:r>
          </a:p>
        </p:txBody>
      </p:sp>
      <p:sp>
        <p:nvSpPr>
          <p:cNvPr id="6149" name="TextBox 7"/>
          <p:cNvSpPr txBox="1">
            <a:spLocks noChangeArrowheads="1"/>
          </p:cNvSpPr>
          <p:nvPr/>
        </p:nvSpPr>
        <p:spPr bwMode="auto">
          <a:xfrm>
            <a:off x="6719887" y="2819400"/>
            <a:ext cx="2957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3200" b="1" dirty="0">
                <a:ea typeface="ヒラギノ角ゴ Pro W3"/>
                <a:cs typeface="ヒラギノ角ゴ Pro W3"/>
              </a:rPr>
              <a:t>Work</a:t>
            </a:r>
          </a:p>
        </p:txBody>
      </p:sp>
      <p:pic>
        <p:nvPicPr>
          <p:cNvPr id="6150" name="Picture 10" descr="BUSINES3.JPG                                                   000B0790StarGate                       C165B6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4763"/>
            <a:ext cx="4495800" cy="292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F:\Com-Colle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866900"/>
            <a:ext cx="3657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1219200" y="1676400"/>
            <a:ext cx="5867400" cy="3467100"/>
          </a:xfrm>
          <a:prstGeom prst="straightConnector1">
            <a:avLst/>
          </a:prstGeom>
          <a:ln w="508000" cmpd="tri">
            <a:solidFill>
              <a:srgbClr val="FF0000"/>
            </a:solidFill>
            <a:prstDash val="soli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0436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50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04800"/>
            <a:ext cx="9144000" cy="990600"/>
          </a:xfrm>
        </p:spPr>
        <p:txBody>
          <a:bodyPr/>
          <a:lstStyle/>
          <a:p>
            <a:pPr algn="ctr" eaLnBrk="1" hangingPunct="1"/>
            <a:r>
              <a:rPr lang="en-US" altLang="en-US" dirty="0" smtClean="0"/>
              <a:t>High School to Community College Articulation </a:t>
            </a:r>
            <a:r>
              <a:rPr lang="en-US" altLang="en-US" dirty="0" smtClean="0"/>
              <a:t>Agreement</a:t>
            </a:r>
          </a:p>
        </p:txBody>
      </p:sp>
      <p:sp>
        <p:nvSpPr>
          <p:cNvPr id="7171" name="Content Placeholder 2"/>
          <p:cNvSpPr>
            <a:spLocks noGrp="1"/>
          </p:cNvSpPr>
          <p:nvPr>
            <p:ph idx="1"/>
          </p:nvPr>
        </p:nvSpPr>
        <p:spPr/>
        <p:txBody>
          <a:bodyPr/>
          <a:lstStyle/>
          <a:p>
            <a:pPr eaLnBrk="1" hangingPunct="1"/>
            <a:r>
              <a:rPr lang="en-US" altLang="en-US" dirty="0" smtClean="0"/>
              <a:t>55 high school CTE courses match the essential standards (learning objectives) found in similar community college courses.</a:t>
            </a:r>
          </a:p>
          <a:p>
            <a:pPr eaLnBrk="1" hangingPunct="1"/>
            <a:r>
              <a:rPr lang="en-US" altLang="en-US" dirty="0" smtClean="0"/>
              <a:t>48 articulated course matches. </a:t>
            </a:r>
            <a:r>
              <a:rPr lang="en-US" altLang="en-US" dirty="0" smtClean="0"/>
              <a:t/>
            </a:r>
            <a:br>
              <a:rPr lang="en-US" altLang="en-US" dirty="0" smtClean="0"/>
            </a:br>
            <a:r>
              <a:rPr lang="en-US" altLang="en-US" dirty="0" smtClean="0"/>
              <a:t>Sometimes </a:t>
            </a:r>
            <a:r>
              <a:rPr lang="en-US" altLang="en-US" dirty="0" smtClean="0"/>
              <a:t>1-to-2 or 2-to-1 match.</a:t>
            </a:r>
          </a:p>
        </p:txBody>
      </p:sp>
    </p:spTree>
    <p:extLst>
      <p:ext uri="{BB962C8B-B14F-4D97-AF65-F5344CB8AC3E}">
        <p14:creationId xmlns:p14="http://schemas.microsoft.com/office/powerpoint/2010/main" val="405133240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04800"/>
            <a:ext cx="9144000" cy="990600"/>
          </a:xfrm>
        </p:spPr>
        <p:txBody>
          <a:bodyPr/>
          <a:lstStyle/>
          <a:p>
            <a:pPr algn="ctr" eaLnBrk="1" hangingPunct="1"/>
            <a:r>
              <a:rPr lang="en-US" altLang="en-US" dirty="0" smtClean="0"/>
              <a:t>2012 </a:t>
            </a:r>
            <a:r>
              <a:rPr lang="en-US" altLang="en-US" dirty="0" smtClean="0"/>
              <a:t>Articulation Agreement</a:t>
            </a:r>
          </a:p>
        </p:txBody>
      </p:sp>
      <p:pic>
        <p:nvPicPr>
          <p:cNvPr id="8195" name="Picture 2" descr="F:\scanned\2011-Articulation-Agreement-v.11.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259763" cy="1058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50349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304800"/>
            <a:ext cx="9144000" cy="990600"/>
          </a:xfrm>
        </p:spPr>
        <p:txBody>
          <a:bodyPr/>
          <a:lstStyle/>
          <a:p>
            <a:pPr algn="ctr" eaLnBrk="1" hangingPunct="1"/>
            <a:r>
              <a:rPr lang="en-US" altLang="en-US" smtClean="0"/>
              <a:t>Criteria to Award Articulation Credit</a:t>
            </a:r>
          </a:p>
        </p:txBody>
      </p:sp>
      <p:sp>
        <p:nvSpPr>
          <p:cNvPr id="9220" name="Content Placeholder 2"/>
          <p:cNvSpPr>
            <a:spLocks noGrp="1"/>
          </p:cNvSpPr>
          <p:nvPr>
            <p:ph idx="1"/>
          </p:nvPr>
        </p:nvSpPr>
        <p:spPr>
          <a:xfrm>
            <a:off x="609600" y="2057400"/>
            <a:ext cx="7696200" cy="4038600"/>
          </a:xfrm>
        </p:spPr>
        <p:txBody>
          <a:bodyPr/>
          <a:lstStyle/>
          <a:p>
            <a:pPr marL="457200" lvl="1" indent="0" algn="ctr" eaLnBrk="1" hangingPunct="1">
              <a:lnSpc>
                <a:spcPct val="150000"/>
              </a:lnSpc>
              <a:buNone/>
            </a:pPr>
            <a:r>
              <a:rPr lang="en-US" altLang="en-US" sz="3200" dirty="0" smtClean="0"/>
              <a:t>Final grade </a:t>
            </a:r>
            <a:r>
              <a:rPr lang="en-US" altLang="en-US" sz="3200" dirty="0" smtClean="0"/>
              <a:t>of </a:t>
            </a:r>
            <a:r>
              <a:rPr lang="en-US" altLang="en-US" sz="3200" b="1" u="sng" dirty="0" smtClean="0"/>
              <a:t>B</a:t>
            </a:r>
            <a:r>
              <a:rPr lang="en-US" altLang="en-US" sz="3200" dirty="0" smtClean="0"/>
              <a:t> or higher in the </a:t>
            </a:r>
            <a:r>
              <a:rPr lang="en-US" altLang="en-US" sz="3200" dirty="0" smtClean="0"/>
              <a:t>course </a:t>
            </a:r>
          </a:p>
          <a:p>
            <a:pPr marL="457200" lvl="1" indent="0" algn="ctr" eaLnBrk="1" hangingPunct="1">
              <a:lnSpc>
                <a:spcPct val="150000"/>
              </a:lnSpc>
              <a:buNone/>
            </a:pPr>
            <a:r>
              <a:rPr lang="en-US" altLang="en-US" sz="3200" dirty="0" smtClean="0"/>
              <a:t>AND</a:t>
            </a:r>
            <a:endParaRPr lang="en-US" altLang="en-US" sz="3200" dirty="0" smtClean="0"/>
          </a:p>
          <a:p>
            <a:pPr marL="457200" lvl="1" indent="0" algn="ctr" eaLnBrk="1" hangingPunct="1">
              <a:lnSpc>
                <a:spcPct val="150000"/>
              </a:lnSpc>
              <a:buNone/>
            </a:pPr>
            <a:r>
              <a:rPr lang="en-US" altLang="en-US" sz="3200" dirty="0" smtClean="0"/>
              <a:t>A score of </a:t>
            </a:r>
            <a:r>
              <a:rPr lang="en-US" altLang="en-US" sz="3200" b="1" u="sng" dirty="0" smtClean="0"/>
              <a:t>93</a:t>
            </a:r>
            <a:r>
              <a:rPr lang="en-US" altLang="en-US" sz="3200" dirty="0" smtClean="0"/>
              <a:t> or higher on the </a:t>
            </a:r>
            <a:r>
              <a:rPr lang="en-US" altLang="en-US" sz="3200" dirty="0"/>
              <a:t/>
            </a:r>
            <a:br>
              <a:rPr lang="en-US" altLang="en-US" sz="3200" dirty="0"/>
            </a:br>
            <a:r>
              <a:rPr lang="en-US" altLang="en-US" sz="3200" dirty="0" smtClean="0"/>
              <a:t>standardized </a:t>
            </a:r>
            <a:r>
              <a:rPr lang="en-US" altLang="en-US" sz="3200" dirty="0" smtClean="0"/>
              <a:t>CTE </a:t>
            </a:r>
            <a:r>
              <a:rPr lang="en-US" altLang="en-US" sz="3200" dirty="0" err="1" smtClean="0"/>
              <a:t>postassessment</a:t>
            </a:r>
            <a:r>
              <a:rPr lang="en-US" altLang="en-US" sz="3200" dirty="0" smtClean="0"/>
              <a:t> </a:t>
            </a:r>
          </a:p>
        </p:txBody>
      </p:sp>
    </p:spTree>
    <p:extLst>
      <p:ext uri="{BB962C8B-B14F-4D97-AF65-F5344CB8AC3E}">
        <p14:creationId xmlns:p14="http://schemas.microsoft.com/office/powerpoint/2010/main" val="403826544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04800"/>
            <a:ext cx="9144000" cy="990600"/>
          </a:xfrm>
        </p:spPr>
        <p:txBody>
          <a:bodyPr/>
          <a:lstStyle/>
          <a:p>
            <a:pPr algn="ctr" eaLnBrk="1" hangingPunct="1"/>
            <a:r>
              <a:rPr lang="en-US" altLang="en-US" smtClean="0"/>
              <a:t>Two Different Articulation Agreements</a:t>
            </a:r>
          </a:p>
        </p:txBody>
      </p:sp>
      <p:sp>
        <p:nvSpPr>
          <p:cNvPr id="10243" name="Content Placeholder 2"/>
          <p:cNvSpPr>
            <a:spLocks noGrp="1"/>
          </p:cNvSpPr>
          <p:nvPr>
            <p:ph idx="1"/>
          </p:nvPr>
        </p:nvSpPr>
        <p:spPr/>
        <p:txBody>
          <a:bodyPr/>
          <a:lstStyle/>
          <a:p>
            <a:pPr eaLnBrk="1" hangingPunct="1">
              <a:lnSpc>
                <a:spcPts val="4000"/>
              </a:lnSpc>
            </a:pPr>
            <a:r>
              <a:rPr lang="en-US" altLang="en-US" u="sng" dirty="0" smtClean="0"/>
              <a:t>C</a:t>
            </a:r>
            <a:r>
              <a:rPr lang="en-US" altLang="en-US" dirty="0" smtClean="0"/>
              <a:t>omprehensive </a:t>
            </a:r>
            <a:r>
              <a:rPr lang="en-US" altLang="en-US" u="sng" dirty="0" smtClean="0"/>
              <a:t>A</a:t>
            </a:r>
            <a:r>
              <a:rPr lang="en-US" altLang="en-US" dirty="0" smtClean="0"/>
              <a:t>rticulation </a:t>
            </a:r>
            <a:r>
              <a:rPr lang="en-US" altLang="en-US" u="sng" dirty="0" smtClean="0"/>
              <a:t>A</a:t>
            </a:r>
            <a:r>
              <a:rPr lang="en-US" altLang="en-US" dirty="0" smtClean="0"/>
              <a:t>greement Between The University Of North Carolina and The North Carolina Community College System – CAA</a:t>
            </a:r>
          </a:p>
          <a:p>
            <a:pPr eaLnBrk="1" hangingPunct="1">
              <a:lnSpc>
                <a:spcPts val="4000"/>
              </a:lnSpc>
            </a:pPr>
            <a:r>
              <a:rPr lang="en-US" altLang="en-US" dirty="0" smtClean="0"/>
              <a:t>North Carolina High School To Community College Articulation Agreement</a:t>
            </a:r>
          </a:p>
        </p:txBody>
      </p:sp>
      <p:sp>
        <p:nvSpPr>
          <p:cNvPr id="4" name="Rounded Rectangle 3"/>
          <p:cNvSpPr/>
          <p:nvPr/>
        </p:nvSpPr>
        <p:spPr bwMode="auto">
          <a:xfrm>
            <a:off x="609600" y="3657600"/>
            <a:ext cx="7924800" cy="1371600"/>
          </a:xfrm>
          <a:prstGeom prst="roundRect">
            <a:avLst/>
          </a:prstGeom>
          <a:noFill/>
          <a:ln w="88900" cap="flat" cmpd="sng" algn="ctr">
            <a:solidFill>
              <a:srgbClr val="FF00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latin typeface="Arial" pitchFamily="-112" charset="0"/>
            </a:endParaRPr>
          </a:p>
        </p:txBody>
      </p:sp>
    </p:spTree>
    <p:extLst>
      <p:ext uri="{BB962C8B-B14F-4D97-AF65-F5344CB8AC3E}">
        <p14:creationId xmlns:p14="http://schemas.microsoft.com/office/powerpoint/2010/main" val="37481433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914400" y="990600"/>
            <a:ext cx="73152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rgbClr val="7F1353"/>
                </a:solidFill>
                <a:latin typeface="Arial" charset="0"/>
                <a:ea typeface="ヒラギノ角ゴ Pro W3" pitchFamily="-80" charset="-128"/>
              </a:defRPr>
            </a:lvl1pPr>
            <a:lvl2pPr marL="742950" indent="-285750">
              <a:spcBef>
                <a:spcPct val="20000"/>
              </a:spcBef>
              <a:buChar char="–"/>
              <a:defRPr sz="2800">
                <a:solidFill>
                  <a:srgbClr val="7F1353"/>
                </a:solidFill>
                <a:latin typeface="Arial" charset="0"/>
                <a:ea typeface="ヒラギノ角ゴ Pro W3" pitchFamily="-80" charset="-128"/>
              </a:defRPr>
            </a:lvl2pPr>
            <a:lvl3pPr marL="1143000" indent="-228600">
              <a:spcBef>
                <a:spcPct val="20000"/>
              </a:spcBef>
              <a:buChar char="•"/>
              <a:defRPr sz="2400">
                <a:solidFill>
                  <a:srgbClr val="7F1353"/>
                </a:solidFill>
                <a:latin typeface="Arial" charset="0"/>
                <a:ea typeface="ヒラギノ角ゴ Pro W3" pitchFamily="-80" charset="-128"/>
              </a:defRPr>
            </a:lvl3pPr>
            <a:lvl4pPr marL="1600200" indent="-228600">
              <a:spcBef>
                <a:spcPct val="20000"/>
              </a:spcBef>
              <a:buChar char="–"/>
              <a:defRPr sz="2000">
                <a:solidFill>
                  <a:srgbClr val="7F1353"/>
                </a:solidFill>
                <a:latin typeface="Arial" charset="0"/>
                <a:ea typeface="ヒラギノ角ゴ Pro W3" pitchFamily="-80" charset="-128"/>
              </a:defRPr>
            </a:lvl4pPr>
            <a:lvl5pPr marL="2057400" indent="-228600">
              <a:spcBef>
                <a:spcPct val="20000"/>
              </a:spcBef>
              <a:buChar char="»"/>
              <a:defRPr sz="2000">
                <a:solidFill>
                  <a:srgbClr val="7F1353"/>
                </a:solidFill>
                <a:latin typeface="Arial" charset="0"/>
                <a:ea typeface="ヒラギノ角ゴ Pro W3" pitchFamily="-80" charset="-128"/>
              </a:defRPr>
            </a:lvl5pPr>
            <a:lvl6pPr marL="25146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6pPr>
            <a:lvl7pPr marL="29718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7pPr>
            <a:lvl8pPr marL="34290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8pPr>
            <a:lvl9pPr marL="38862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9pPr>
          </a:lstStyle>
          <a:p>
            <a:pPr>
              <a:lnSpc>
                <a:spcPct val="140000"/>
              </a:lnSpc>
              <a:spcBef>
                <a:spcPct val="0"/>
              </a:spcBef>
              <a:buFontTx/>
              <a:buNone/>
            </a:pPr>
            <a:r>
              <a:rPr lang="en-US" altLang="en-US" sz="4000" b="1">
                <a:solidFill>
                  <a:srgbClr val="B00B00"/>
                </a:solidFill>
              </a:rPr>
              <a:t>The primary aim of education is not to enable students to do well </a:t>
            </a:r>
            <a:r>
              <a:rPr lang="en-US" altLang="en-US" sz="4000" b="1" i="1" u="sng">
                <a:solidFill>
                  <a:srgbClr val="B00B00"/>
                </a:solidFill>
              </a:rPr>
              <a:t>in</a:t>
            </a:r>
            <a:r>
              <a:rPr lang="en-US" altLang="en-US" sz="4000" b="1">
                <a:solidFill>
                  <a:srgbClr val="B00B00"/>
                </a:solidFill>
              </a:rPr>
              <a:t> school, but to help them do well in the lives they lead </a:t>
            </a:r>
            <a:r>
              <a:rPr lang="en-US" altLang="en-US" sz="4000" b="1" i="1" u="sng">
                <a:solidFill>
                  <a:srgbClr val="B00B00"/>
                </a:solidFill>
              </a:rPr>
              <a:t>outside</a:t>
            </a:r>
            <a:r>
              <a:rPr lang="en-US" altLang="en-US" sz="4000" b="1">
                <a:solidFill>
                  <a:srgbClr val="B00B00"/>
                </a:solidFill>
              </a:rPr>
              <a:t> of school.</a:t>
            </a:r>
            <a:endParaRPr lang="en-US" altLang="en-US" sz="4000">
              <a:solidFill>
                <a:schemeClr val="tx1"/>
              </a:solidFill>
            </a:endParaRPr>
          </a:p>
        </p:txBody>
      </p:sp>
      <p:sp>
        <p:nvSpPr>
          <p:cNvPr id="6147" name="Rectangle 4"/>
          <p:cNvSpPr>
            <a:spLocks noChangeArrowheads="1"/>
          </p:cNvSpPr>
          <p:nvPr/>
        </p:nvSpPr>
        <p:spPr bwMode="auto">
          <a:xfrm>
            <a:off x="6934200" y="5611813"/>
            <a:ext cx="190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rgbClr val="7F1353"/>
                </a:solidFill>
                <a:latin typeface="Arial" charset="0"/>
                <a:ea typeface="ヒラギノ角ゴ Pro W3" pitchFamily="-80" charset="-128"/>
              </a:defRPr>
            </a:lvl1pPr>
            <a:lvl2pPr marL="742950" indent="-285750">
              <a:spcBef>
                <a:spcPct val="20000"/>
              </a:spcBef>
              <a:buChar char="–"/>
              <a:defRPr sz="2800">
                <a:solidFill>
                  <a:srgbClr val="7F1353"/>
                </a:solidFill>
                <a:latin typeface="Arial" charset="0"/>
                <a:ea typeface="ヒラギノ角ゴ Pro W3" pitchFamily="-80" charset="-128"/>
              </a:defRPr>
            </a:lvl2pPr>
            <a:lvl3pPr marL="1143000" indent="-228600">
              <a:spcBef>
                <a:spcPct val="20000"/>
              </a:spcBef>
              <a:buChar char="•"/>
              <a:defRPr sz="2400">
                <a:solidFill>
                  <a:srgbClr val="7F1353"/>
                </a:solidFill>
                <a:latin typeface="Arial" charset="0"/>
                <a:ea typeface="ヒラギノ角ゴ Pro W3" pitchFamily="-80" charset="-128"/>
              </a:defRPr>
            </a:lvl3pPr>
            <a:lvl4pPr marL="1600200" indent="-228600">
              <a:spcBef>
                <a:spcPct val="20000"/>
              </a:spcBef>
              <a:buChar char="–"/>
              <a:defRPr sz="2000">
                <a:solidFill>
                  <a:srgbClr val="7F1353"/>
                </a:solidFill>
                <a:latin typeface="Arial" charset="0"/>
                <a:ea typeface="ヒラギノ角ゴ Pro W3" pitchFamily="-80" charset="-128"/>
              </a:defRPr>
            </a:lvl4pPr>
            <a:lvl5pPr marL="2057400" indent="-228600">
              <a:spcBef>
                <a:spcPct val="20000"/>
              </a:spcBef>
              <a:buChar char="»"/>
              <a:defRPr sz="2000">
                <a:solidFill>
                  <a:srgbClr val="7F1353"/>
                </a:solidFill>
                <a:latin typeface="Arial" charset="0"/>
                <a:ea typeface="ヒラギノ角ゴ Pro W3" pitchFamily="-80" charset="-128"/>
              </a:defRPr>
            </a:lvl5pPr>
            <a:lvl6pPr marL="25146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6pPr>
            <a:lvl7pPr marL="29718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7pPr>
            <a:lvl8pPr marL="34290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8pPr>
            <a:lvl9pPr marL="3886200" indent="-228600" eaLnBrk="0" fontAlgn="base" hangingPunct="0">
              <a:spcBef>
                <a:spcPct val="20000"/>
              </a:spcBef>
              <a:spcAft>
                <a:spcPct val="0"/>
              </a:spcAft>
              <a:buChar char="»"/>
              <a:defRPr sz="2000">
                <a:solidFill>
                  <a:srgbClr val="7F1353"/>
                </a:solidFill>
                <a:latin typeface="Arial" charset="0"/>
                <a:ea typeface="ヒラギノ角ゴ Pro W3" pitchFamily="-80" charset="-128"/>
              </a:defRPr>
            </a:lvl9pPr>
          </a:lstStyle>
          <a:p>
            <a:pPr>
              <a:spcBef>
                <a:spcPct val="0"/>
              </a:spcBef>
              <a:buFontTx/>
              <a:buNone/>
            </a:pPr>
            <a:r>
              <a:rPr lang="en-US" altLang="en-US" sz="2000">
                <a:solidFill>
                  <a:schemeClr val="tx1"/>
                </a:solidFill>
              </a:rPr>
              <a:t>Elliot W. Eisner</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04800"/>
            <a:ext cx="9144000" cy="990600"/>
          </a:xfrm>
        </p:spPr>
        <p:txBody>
          <a:bodyPr/>
          <a:lstStyle/>
          <a:p>
            <a:pPr algn="ctr" eaLnBrk="1" hangingPunct="1"/>
            <a:r>
              <a:rPr lang="en-US" altLang="en-US" smtClean="0"/>
              <a:t>Benefits to Students &amp; Others</a:t>
            </a:r>
          </a:p>
        </p:txBody>
      </p:sp>
      <p:sp>
        <p:nvSpPr>
          <p:cNvPr id="11267" name="Content Placeholder 2"/>
          <p:cNvSpPr>
            <a:spLocks noGrp="1"/>
          </p:cNvSpPr>
          <p:nvPr>
            <p:ph idx="1"/>
          </p:nvPr>
        </p:nvSpPr>
        <p:spPr/>
        <p:txBody>
          <a:bodyPr/>
          <a:lstStyle/>
          <a:p>
            <a:pPr eaLnBrk="1" hangingPunct="1">
              <a:lnSpc>
                <a:spcPct val="150000"/>
              </a:lnSpc>
            </a:pPr>
            <a:r>
              <a:rPr lang="en-US" altLang="en-US" dirty="0" smtClean="0"/>
              <a:t>Free college credit</a:t>
            </a:r>
          </a:p>
          <a:p>
            <a:pPr eaLnBrk="1" hangingPunct="1">
              <a:lnSpc>
                <a:spcPct val="150000"/>
              </a:lnSpc>
            </a:pPr>
            <a:r>
              <a:rPr lang="en-US" altLang="en-US" dirty="0" smtClean="0"/>
              <a:t>Uses standard high school CTE curriculum</a:t>
            </a:r>
          </a:p>
          <a:p>
            <a:pPr eaLnBrk="1" hangingPunct="1">
              <a:lnSpc>
                <a:spcPct val="150000"/>
              </a:lnSpc>
            </a:pPr>
            <a:r>
              <a:rPr lang="en-US" altLang="en-US" dirty="0" smtClean="0"/>
              <a:t>Confidence in doing college-level work</a:t>
            </a:r>
          </a:p>
          <a:p>
            <a:pPr eaLnBrk="1" hangingPunct="1">
              <a:lnSpc>
                <a:spcPct val="150000"/>
              </a:lnSpc>
            </a:pPr>
            <a:endParaRPr lang="en-US" altLang="en-US" dirty="0" smtClean="0"/>
          </a:p>
        </p:txBody>
      </p:sp>
    </p:spTree>
    <p:extLst>
      <p:ext uri="{BB962C8B-B14F-4D97-AF65-F5344CB8AC3E}">
        <p14:creationId xmlns:p14="http://schemas.microsoft.com/office/powerpoint/2010/main" val="131652153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304800"/>
            <a:ext cx="9144000" cy="990600"/>
          </a:xfrm>
        </p:spPr>
        <p:txBody>
          <a:bodyPr/>
          <a:lstStyle/>
          <a:p>
            <a:pPr algn="ctr" eaLnBrk="1" hangingPunct="1"/>
            <a:r>
              <a:rPr lang="en-US" altLang="en-US" smtClean="0"/>
              <a:t>Field Tests</a:t>
            </a:r>
          </a:p>
        </p:txBody>
      </p:sp>
      <p:sp>
        <p:nvSpPr>
          <p:cNvPr id="12291" name="Content Placeholder 2"/>
          <p:cNvSpPr>
            <a:spLocks noGrp="1"/>
          </p:cNvSpPr>
          <p:nvPr>
            <p:ph idx="1"/>
          </p:nvPr>
        </p:nvSpPr>
        <p:spPr>
          <a:xfrm>
            <a:off x="685800" y="1600200"/>
            <a:ext cx="8077200" cy="4495800"/>
          </a:xfrm>
        </p:spPr>
        <p:txBody>
          <a:bodyPr/>
          <a:lstStyle/>
          <a:p>
            <a:pPr eaLnBrk="1" hangingPunct="1">
              <a:lnSpc>
                <a:spcPts val="4000"/>
              </a:lnSpc>
            </a:pPr>
            <a:r>
              <a:rPr lang="en-US" altLang="en-US" smtClean="0"/>
              <a:t>State-wide CTE postassessment scores are not available.</a:t>
            </a:r>
          </a:p>
          <a:p>
            <a:pPr eaLnBrk="1" hangingPunct="1">
              <a:lnSpc>
                <a:spcPts val="4000"/>
              </a:lnSpc>
            </a:pPr>
            <a:r>
              <a:rPr lang="en-US" altLang="en-US" smtClean="0"/>
              <a:t>LEA scales the midterm and final field tests. </a:t>
            </a:r>
          </a:p>
          <a:p>
            <a:pPr eaLnBrk="1" hangingPunct="1">
              <a:lnSpc>
                <a:spcPts val="4000"/>
              </a:lnSpc>
            </a:pPr>
            <a:r>
              <a:rPr lang="en-US" altLang="en-US" smtClean="0"/>
              <a:t>Average the midterm and final field test scores to get the combined field test score. </a:t>
            </a:r>
          </a:p>
          <a:p>
            <a:pPr eaLnBrk="1" hangingPunct="1">
              <a:lnSpc>
                <a:spcPts val="4000"/>
              </a:lnSpc>
            </a:pPr>
            <a:r>
              <a:rPr lang="en-US" altLang="en-US" smtClean="0"/>
              <a:t>Follow the Process to Document and Award Articulated Credit.  (B &amp; 93)</a:t>
            </a:r>
          </a:p>
        </p:txBody>
      </p:sp>
    </p:spTree>
    <p:extLst>
      <p:ext uri="{BB962C8B-B14F-4D97-AF65-F5344CB8AC3E}">
        <p14:creationId xmlns:p14="http://schemas.microsoft.com/office/powerpoint/2010/main" val="316065051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04800"/>
            <a:ext cx="9144000" cy="990600"/>
          </a:xfrm>
        </p:spPr>
        <p:txBody>
          <a:bodyPr/>
          <a:lstStyle/>
          <a:p>
            <a:pPr algn="ctr" eaLnBrk="1" hangingPunct="1"/>
            <a:r>
              <a:rPr lang="en-US" altLang="en-US" dirty="0" smtClean="0"/>
              <a:t>Articulation </a:t>
            </a:r>
            <a:r>
              <a:rPr lang="en-US" altLang="en-US" dirty="0" smtClean="0"/>
              <a:t>Agreement Website</a:t>
            </a:r>
          </a:p>
        </p:txBody>
      </p:sp>
      <p:sp>
        <p:nvSpPr>
          <p:cNvPr id="13315" name="Content Placeholder 2"/>
          <p:cNvSpPr>
            <a:spLocks noGrp="1"/>
          </p:cNvSpPr>
          <p:nvPr>
            <p:ph idx="1"/>
          </p:nvPr>
        </p:nvSpPr>
        <p:spPr/>
        <p:txBody>
          <a:bodyPr/>
          <a:lstStyle/>
          <a:p>
            <a:pPr eaLnBrk="1" hangingPunct="1">
              <a:lnSpc>
                <a:spcPts val="4000"/>
              </a:lnSpc>
            </a:pPr>
            <a:r>
              <a:rPr lang="en-US" altLang="en-US" smtClean="0"/>
              <a:t>Link on www.ctpnc.org</a:t>
            </a:r>
          </a:p>
          <a:p>
            <a:pPr eaLnBrk="1" hangingPunct="1">
              <a:lnSpc>
                <a:spcPts val="4000"/>
              </a:lnSpc>
            </a:pPr>
            <a:r>
              <a:rPr lang="en-US" altLang="en-US" smtClean="0"/>
              <a:t>Soon link on NCDPI/CTE website</a:t>
            </a:r>
          </a:p>
          <a:p>
            <a:pPr eaLnBrk="1" hangingPunct="1">
              <a:lnSpc>
                <a:spcPts val="4000"/>
              </a:lnSpc>
            </a:pPr>
            <a:r>
              <a:rPr lang="en-US" altLang="en-US" smtClean="0"/>
              <a:t>Articulated course list</a:t>
            </a:r>
          </a:p>
          <a:p>
            <a:pPr eaLnBrk="1" hangingPunct="1">
              <a:lnSpc>
                <a:spcPts val="4000"/>
              </a:lnSpc>
            </a:pPr>
            <a:r>
              <a:rPr lang="en-US" altLang="en-US" smtClean="0"/>
              <a:t>Criteria to award credit</a:t>
            </a:r>
          </a:p>
          <a:p>
            <a:pPr eaLnBrk="1" hangingPunct="1">
              <a:lnSpc>
                <a:spcPts val="4000"/>
              </a:lnSpc>
            </a:pPr>
            <a:r>
              <a:rPr lang="en-US" altLang="en-US" smtClean="0"/>
              <a:t>Local articulation agreements</a:t>
            </a:r>
          </a:p>
          <a:p>
            <a:pPr eaLnBrk="1" hangingPunct="1">
              <a:lnSpc>
                <a:spcPts val="4000"/>
              </a:lnSpc>
            </a:pPr>
            <a:r>
              <a:rPr lang="en-US" altLang="en-US" smtClean="0"/>
              <a:t>Field tests &amp; other special cases</a:t>
            </a:r>
          </a:p>
          <a:p>
            <a:pPr eaLnBrk="1" hangingPunct="1">
              <a:lnSpc>
                <a:spcPts val="4000"/>
              </a:lnSpc>
            </a:pPr>
            <a:r>
              <a:rPr lang="en-US" altLang="en-US" smtClean="0"/>
              <a:t>History of the articulation agreement</a:t>
            </a:r>
          </a:p>
        </p:txBody>
      </p:sp>
    </p:spTree>
    <p:extLst>
      <p:ext uri="{BB962C8B-B14F-4D97-AF65-F5344CB8AC3E}">
        <p14:creationId xmlns:p14="http://schemas.microsoft.com/office/powerpoint/2010/main" val="60645101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5029200"/>
          </a:xfrm>
        </p:spPr>
        <p:txBody>
          <a:bodyPr/>
          <a:lstStyle/>
          <a:p>
            <a:pPr>
              <a:lnSpc>
                <a:spcPct val="150000"/>
              </a:lnSpc>
              <a:defRPr/>
            </a:pPr>
            <a:r>
              <a:rPr lang="en-US" i="1" dirty="0" smtClean="0">
                <a:effectLst>
                  <a:outerShdw blurRad="38100" dist="38100" dir="2700000" algn="tl">
                    <a:srgbClr val="DDDDDD"/>
                  </a:outerShdw>
                </a:effectLst>
                <a:latin typeface="Arial" charset="0"/>
                <a:ea typeface="ヒラギノ角ゴ Pro W3" charset="0"/>
                <a:cs typeface="ヒラギノ角ゴ Pro W3" charset="0"/>
              </a:rPr>
              <a:t>Purpose of School</a:t>
            </a:r>
            <a:br>
              <a:rPr lang="en-US" i="1" dirty="0" smtClean="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Work-based Learning</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smtClean="0">
                <a:effectLst>
                  <a:outerShdw blurRad="38100" dist="38100" dir="2700000" algn="tl">
                    <a:srgbClr val="DDDDDD"/>
                  </a:outerShdw>
                </a:effectLst>
                <a:latin typeface="Arial" charset="0"/>
                <a:ea typeface="ヒラギノ角ゴ Pro W3" charset="0"/>
                <a:cs typeface="ヒラギノ角ゴ Pro W3" charset="0"/>
              </a:rPr>
              <a:t>Articulation Agreement</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i="1" dirty="0">
                <a:effectLst>
                  <a:outerShdw blurRad="38100" dist="38100" dir="2700000" algn="tl">
                    <a:srgbClr val="DDDDDD"/>
                  </a:outerShdw>
                </a:effectLst>
                <a:latin typeface="Arial" charset="0"/>
                <a:ea typeface="ヒラギノ角ゴ Pro W3" charset="0"/>
                <a:cs typeface="ヒラギノ角ゴ Pro W3" charset="0"/>
              </a:rPr>
              <a:t>Manufacturing &amp; STEM Careers</a:t>
            </a:r>
            <a:endParaRPr lang="en-US" i="1"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24578" name="Subtitle 2"/>
          <p:cNvSpPr>
            <a:spLocks noGrp="1"/>
          </p:cNvSpPr>
          <p:nvPr>
            <p:ph type="subTitle" idx="1"/>
          </p:nvPr>
        </p:nvSpPr>
        <p:spPr>
          <a:xfrm>
            <a:off x="0" y="6172200"/>
            <a:ext cx="9144000" cy="685800"/>
          </a:xfrm>
        </p:spPr>
        <p:txBody>
          <a:bodyPr/>
          <a:lstStyle/>
          <a:p>
            <a:pPr eaLnBrk="1" hangingPunct="1">
              <a:defRPr/>
            </a:pPr>
            <a:r>
              <a:rPr lang="en-US" sz="3200" dirty="0" err="1"/>
              <a:t>www.ctpnc.org</a:t>
            </a:r>
            <a:r>
              <a:rPr lang="en-US" sz="3200" dirty="0"/>
              <a:t>/presentations</a:t>
            </a:r>
          </a:p>
        </p:txBody>
      </p:sp>
      <p:sp>
        <p:nvSpPr>
          <p:cNvPr id="5" name="Rounded Rectangle 4"/>
          <p:cNvSpPr>
            <a:spLocks noChangeArrowheads="1"/>
          </p:cNvSpPr>
          <p:nvPr/>
        </p:nvSpPr>
        <p:spPr bwMode="auto">
          <a:xfrm>
            <a:off x="609600" y="4446896"/>
            <a:ext cx="7848600" cy="7620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827785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8289" name="Picture 2" descr="American-manufacturing-#415.jpg                                000003DCWD_RED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9373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044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cdroessler\Documents\NCETA\2015\Spring Board Meeting - Janaury\My Presentation\ManufacturingAwarenessFlyer-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19" y="0"/>
            <a:ext cx="43403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17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Important</a:t>
            </a:r>
            <a:br>
              <a:rPr lang="en-US" sz="5400" i="1" dirty="0" smtClean="0">
                <a:effectLst>
                  <a:outerShdw blurRad="38100" dist="38100" dir="2700000" algn="tl">
                    <a:srgbClr val="C0C0C0"/>
                  </a:outerShdw>
                </a:effectLst>
              </a:rPr>
            </a:br>
            <a:r>
              <a:rPr lang="en-US" sz="5400" i="1" dirty="0" smtClean="0">
                <a:effectLst>
                  <a:outerShdw blurRad="38100" dist="38100" dir="2700000" algn="tl">
                    <a:srgbClr val="C0C0C0"/>
                  </a:outerShdw>
                </a:effectLst>
              </a:rPr>
              <a:t>Stuff</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endParaRPr lang="en-US" sz="3600"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CTE Support Services Consultant</a:t>
            </a:r>
            <a:r>
              <a:rPr lang="en-US" dirty="0" smtClean="0">
                <a:effectLst>
                  <a:outerShdw blurRad="38100" dist="38100" dir="2700000" algn="tl">
                    <a:srgbClr val="C0C0C0"/>
                  </a:outerShdw>
                </a:effectLst>
              </a:rPr>
              <a: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9062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smtClean="0"/>
              <a:t>Activity</a:t>
            </a:r>
          </a:p>
        </p:txBody>
      </p:sp>
      <p:sp>
        <p:nvSpPr>
          <p:cNvPr id="71683" name="Rectangle 3"/>
          <p:cNvSpPr>
            <a:spLocks noGrp="1" noChangeArrowheads="1"/>
          </p:cNvSpPr>
          <p:nvPr>
            <p:ph type="body" idx="4294967295"/>
          </p:nvPr>
        </p:nvSpPr>
        <p:spPr>
          <a:xfrm>
            <a:off x="228600" y="1600200"/>
            <a:ext cx="8915400" cy="4267200"/>
          </a:xfrm>
        </p:spPr>
        <p:txBody>
          <a:bodyPr/>
          <a:lstStyle/>
          <a:p>
            <a:pPr eaLnBrk="1" hangingPunct="1">
              <a:lnSpc>
                <a:spcPct val="150000"/>
              </a:lnSpc>
              <a:spcBef>
                <a:spcPts val="4200"/>
              </a:spcBef>
            </a:pPr>
            <a:r>
              <a:rPr lang="en-US" altLang="en-US" i="1" smtClean="0"/>
              <a:t>First step to starting or improving your WBL program.</a:t>
            </a:r>
          </a:p>
          <a:p>
            <a:pPr eaLnBrk="1" hangingPunct="1">
              <a:lnSpc>
                <a:spcPct val="150000"/>
              </a:lnSpc>
              <a:spcBef>
                <a:spcPts val="4200"/>
              </a:spcBef>
            </a:pPr>
            <a:r>
              <a:rPr lang="en-US" altLang="en-US" i="1" smtClean="0"/>
              <a:t>First step to marketing your WBL </a:t>
            </a:r>
            <a:br>
              <a:rPr lang="en-US" altLang="en-US" i="1" smtClean="0"/>
            </a:br>
            <a:r>
              <a:rPr lang="en-US" altLang="en-US" i="1" smtClean="0"/>
              <a:t>program to the students.</a:t>
            </a:r>
            <a:endParaRPr lang="en-US" altLang="en-US" smtClean="0"/>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24200"/>
            <a:ext cx="243363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408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5257800" cy="3962400"/>
          </a:xfrm>
        </p:spPr>
        <p:txBody>
          <a:bodyPr/>
          <a:lstStyle/>
          <a:p>
            <a:pPr>
              <a:lnSpc>
                <a:spcPct val="150000"/>
              </a:lnSpc>
              <a:defRPr/>
            </a:pPr>
            <a:r>
              <a:rPr lang="en-US" sz="5400" i="1" dirty="0" smtClean="0">
                <a:effectLst>
                  <a:outerShdw blurRad="38100" dist="38100" dir="2700000" algn="tl">
                    <a:srgbClr val="C0C0C0"/>
                  </a:outerShdw>
                </a:effectLst>
              </a:rPr>
              <a:t>Important</a:t>
            </a:r>
            <a:br>
              <a:rPr lang="en-US" sz="5400" i="1" dirty="0" smtClean="0">
                <a:effectLst>
                  <a:outerShdw blurRad="38100" dist="38100" dir="2700000" algn="tl">
                    <a:srgbClr val="C0C0C0"/>
                  </a:outerShdw>
                </a:effectLst>
              </a:rPr>
            </a:br>
            <a:r>
              <a:rPr lang="en-US" sz="5400" i="1" dirty="0" smtClean="0">
                <a:effectLst>
                  <a:outerShdw blurRad="38100" dist="38100" dir="2700000" algn="tl">
                    <a:srgbClr val="C0C0C0"/>
                  </a:outerShdw>
                </a:effectLst>
              </a:rPr>
              <a:t>Stuff</a:t>
            </a:r>
            <a:endParaRPr lang="en-US" sz="5400" dirty="0" smtClean="0"/>
          </a:p>
        </p:txBody>
      </p:sp>
      <p:sp>
        <p:nvSpPr>
          <p:cNvPr id="3" name="Subtitle 2"/>
          <p:cNvSpPr>
            <a:spLocks noGrp="1"/>
          </p:cNvSpPr>
          <p:nvPr>
            <p:ph type="subTitle" idx="1"/>
          </p:nvPr>
        </p:nvSpPr>
        <p:spPr>
          <a:xfrm>
            <a:off x="0" y="51054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endParaRPr lang="en-US" sz="3600"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CTE Support Services Consultant</a:t>
            </a:r>
            <a:r>
              <a:rPr lang="en-US" dirty="0" smtClean="0">
                <a:effectLst>
                  <a:outerShdw blurRad="38100" dist="38100" dir="2700000" algn="tl">
                    <a:srgbClr val="C0C0C0"/>
                  </a:outerShdw>
                </a:effectLst>
              </a:rPr>
              <a:t>, NCDPI</a:t>
            </a:r>
          </a:p>
          <a:p>
            <a:pPr eaLnBrk="1" hangingPunct="1">
              <a:defRPr/>
            </a:pPr>
            <a:r>
              <a:rPr lang="en-US" dirty="0" smtClean="0"/>
              <a:t>www.ctpnc.org/presentations</a:t>
            </a:r>
          </a:p>
        </p:txBody>
      </p:sp>
      <p:pic>
        <p:nvPicPr>
          <p:cNvPr id="3076"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93859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838200" y="304800"/>
            <a:ext cx="7620000" cy="5105400"/>
          </a:xfrm>
        </p:spPr>
        <p:txBody>
          <a:bodyPr/>
          <a:lstStyle/>
          <a:p>
            <a:pPr eaLnBrk="1" hangingPunct="1">
              <a:lnSpc>
                <a:spcPct val="140000"/>
              </a:lnSpc>
            </a:pPr>
            <a:r>
              <a:rPr lang="en-US" altLang="en-US" smtClean="0">
                <a:solidFill>
                  <a:srgbClr val="7F1353"/>
                </a:solidFill>
              </a:rPr>
              <a:t>Help students discover their passion, then help them get on a pathway where they can turn that passion into a career.</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ChangeArrowheads="1"/>
          </p:cNvSpPr>
          <p:nvPr>
            <p:ph type="title" idx="4294967295"/>
          </p:nvPr>
        </p:nvSpPr>
        <p:spPr>
          <a:xfrm>
            <a:off x="0" y="304800"/>
            <a:ext cx="9144000" cy="1143000"/>
          </a:xfrm>
        </p:spPr>
        <p:txBody>
          <a:bodyPr/>
          <a:lstStyle/>
          <a:p>
            <a:r>
              <a:rPr lang="en-US" sz="2800">
                <a:latin typeface="Arial" charset="0"/>
                <a:ea typeface="ヒラギノ角ゴ Pro W3" charset="0"/>
                <a:cs typeface="ヒラギノ角ゴ Pro W3" charset="0"/>
              </a:rPr>
              <a:t>What is the Purpose of School?</a:t>
            </a:r>
          </a:p>
        </p:txBody>
      </p:sp>
      <p:sp>
        <p:nvSpPr>
          <p:cNvPr id="315394" name="Rectangle 3"/>
          <p:cNvSpPr>
            <a:spLocks noGrp="1" noChangeArrowheads="1"/>
          </p:cNvSpPr>
          <p:nvPr>
            <p:ph type="body" idx="4294967295"/>
          </p:nvPr>
        </p:nvSpPr>
        <p:spPr>
          <a:xfrm>
            <a:off x="228600" y="1600200"/>
            <a:ext cx="8915400" cy="4114800"/>
          </a:xfrm>
        </p:spPr>
        <p:txBody>
          <a:bodyPr/>
          <a:lstStyle/>
          <a:p>
            <a:r>
              <a:rPr lang="en-US" sz="2400">
                <a:latin typeface="Arial" charset="0"/>
                <a:ea typeface="ヒラギノ角ゴ Pro W3" charset="0"/>
                <a:cs typeface="ヒラギノ角ゴ Pro W3" charset="0"/>
              </a:rPr>
              <a:t>Learning how to sit in rows.</a:t>
            </a:r>
          </a:p>
          <a:p>
            <a:r>
              <a:rPr lang="en-US" sz="2400">
                <a:latin typeface="Arial" charset="0"/>
                <a:ea typeface="ヒラギノ角ゴ Pro W3" charset="0"/>
                <a:cs typeface="ヒラギノ角ゴ Pro W3" charset="0"/>
              </a:rPr>
              <a:t>Learning how to get up and move en masse at the sound of a bell.</a:t>
            </a:r>
          </a:p>
          <a:p>
            <a:r>
              <a:rPr lang="en-US" sz="2400">
                <a:latin typeface="Arial" charset="0"/>
                <a:ea typeface="ヒラギノ角ゴ Pro W3" charset="0"/>
                <a:cs typeface="ヒラギノ角ゴ Pro W3" charset="0"/>
              </a:rPr>
              <a:t>Learning how to stay in place for 45-minute increments.</a:t>
            </a:r>
          </a:p>
          <a:p>
            <a:r>
              <a:rPr lang="en-US" sz="2400">
                <a:latin typeface="Arial" charset="0"/>
                <a:ea typeface="ヒラギノ角ゴ Pro W3" charset="0"/>
                <a:cs typeface="ヒラギノ角ゴ Pro W3" charset="0"/>
              </a:rPr>
              <a:t>Learning how to override your bodily functions.</a:t>
            </a:r>
          </a:p>
          <a:p>
            <a:r>
              <a:rPr lang="en-US" sz="2400">
                <a:latin typeface="Arial" charset="0"/>
                <a:ea typeface="ヒラギノ角ゴ Pro W3" charset="0"/>
                <a:cs typeface="ヒラギノ角ゴ Pro W3" charset="0"/>
              </a:rPr>
              <a:t>Learning how to answer the questions that the person standing in front of the room already knows the answer to.</a:t>
            </a:r>
          </a:p>
          <a:p>
            <a:r>
              <a:rPr lang="en-US" sz="2400">
                <a:latin typeface="Arial" charset="0"/>
                <a:ea typeface="ヒラギノ角ゴ Pro W3" charset="0"/>
                <a:cs typeface="ヒラギノ角ゴ Pro W3" charset="0"/>
              </a:rPr>
              <a:t>It</a:t>
            </a:r>
            <a:r>
              <a:rPr lang="ja-JP" altLang="en-US" sz="2400">
                <a:latin typeface="Arial" charset="0"/>
                <a:ea typeface="ヒラギノ角ゴ Pro W3" charset="0"/>
                <a:cs typeface="ヒラギノ角ゴ Pro W3" charset="0"/>
              </a:rPr>
              <a:t>’</a:t>
            </a:r>
            <a:r>
              <a:rPr lang="en-US" altLang="ja-JP" sz="2400">
                <a:latin typeface="Arial" charset="0"/>
                <a:ea typeface="ヒラギノ角ゴ Pro W3" charset="0"/>
                <a:cs typeface="ヒラギノ角ゴ Pro W3" charset="0"/>
              </a:rPr>
              <a:t>s a training ground for behavioral management.</a:t>
            </a:r>
          </a:p>
          <a:p>
            <a:r>
              <a:rPr lang="en-US" sz="2400">
                <a:latin typeface="Arial" charset="0"/>
                <a:ea typeface="ヒラギノ角ゴ Pro W3" charset="0"/>
                <a:cs typeface="ヒラギノ角ゴ Pro W3" charset="0"/>
              </a:rPr>
              <a:t>It</a:t>
            </a:r>
            <a:r>
              <a:rPr lang="ja-JP" altLang="en-US" sz="2400">
                <a:latin typeface="Arial" charset="0"/>
                <a:ea typeface="ヒラギノ角ゴ Pro W3" charset="0"/>
                <a:cs typeface="ヒラギノ角ゴ Pro W3" charset="0"/>
              </a:rPr>
              <a:t>’</a:t>
            </a:r>
            <a:r>
              <a:rPr lang="en-US" altLang="ja-JP" sz="2400">
                <a:latin typeface="Arial" charset="0"/>
                <a:ea typeface="ヒラギノ角ゴ Pro W3" charset="0"/>
                <a:cs typeface="ヒラギノ角ゴ Pro W3" charset="0"/>
              </a:rPr>
              <a:t>s the place where kids go to watch adults work really hard!</a:t>
            </a:r>
            <a:endParaRPr lang="en-US" sz="2400">
              <a:latin typeface="Arial" charset="0"/>
              <a:ea typeface="ヒラギノ角ゴ Pro W3" charset="0"/>
              <a:cs typeface="ヒラギノ角ゴ Pro W3" charset="0"/>
            </a:endParaRPr>
          </a:p>
        </p:txBody>
      </p:sp>
      <p:pic>
        <p:nvPicPr>
          <p:cNvPr id="315395" name="Picture 4" descr="F:\mind-shi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568950"/>
            <a:ext cx="33528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49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DDDDDD"/>
                  </a:outerShdw>
                </a:effectLst>
              </a:rPr>
              <a:t>NC Board of Education Mission</a:t>
            </a:r>
          </a:p>
        </p:txBody>
      </p:sp>
      <p:sp>
        <p:nvSpPr>
          <p:cNvPr id="1699843" name="Rectangle 3"/>
          <p:cNvSpPr>
            <a:spLocks noGrp="1" noChangeArrowheads="1"/>
          </p:cNvSpPr>
          <p:nvPr>
            <p:ph type="body" idx="4294967295"/>
          </p:nvPr>
        </p:nvSpPr>
        <p:spPr>
          <a:xfrm>
            <a:off x="228600" y="1905000"/>
            <a:ext cx="8839200" cy="4114800"/>
          </a:xfrm>
        </p:spPr>
        <p:txBody>
          <a:bodyPr/>
          <a:lstStyle/>
          <a:p>
            <a:pPr marL="0" indent="0" eaLnBrk="1" hangingPunct="1">
              <a:lnSpc>
                <a:spcPct val="180000"/>
              </a:lnSpc>
              <a:spcAft>
                <a:spcPts val="1800"/>
              </a:spcAft>
              <a:buFontTx/>
              <a:buNone/>
              <a:defRPr/>
            </a:pPr>
            <a:r>
              <a:rPr lang="en-US" dirty="0" smtClean="0">
                <a:effectLst>
                  <a:outerShdw blurRad="38100" dist="38100" dir="2700000" algn="tl">
                    <a:srgbClr val="C0C0C0"/>
                  </a:outerShdw>
                </a:effectLst>
                <a:latin typeface="Verdana" pitchFamily="34" charset="0"/>
              </a:rPr>
              <a:t>Every public school student will graduate from high school, globally competitive for work </a:t>
            </a:r>
            <a:r>
              <a:rPr lang="en-US" u="sng" dirty="0" smtClean="0">
                <a:effectLst>
                  <a:outerShdw blurRad="38100" dist="38100" dir="2700000" algn="tl">
                    <a:srgbClr val="C0C0C0"/>
                  </a:outerShdw>
                </a:effectLst>
                <a:latin typeface="Verdana" pitchFamily="34" charset="0"/>
              </a:rPr>
              <a:t>and</a:t>
            </a:r>
            <a:r>
              <a:rPr lang="en-US" b="1" dirty="0" smtClean="0">
                <a:effectLst>
                  <a:outerShdw blurRad="38100" dist="38100" dir="2700000" algn="tl">
                    <a:srgbClr val="C0C0C0"/>
                  </a:outerShdw>
                </a:effectLst>
                <a:latin typeface="Verdana" pitchFamily="34" charset="0"/>
              </a:rPr>
              <a:t> </a:t>
            </a:r>
            <a:r>
              <a:rPr lang="en-US" dirty="0" smtClean="0">
                <a:effectLst>
                  <a:outerShdw blurRad="38100" dist="38100" dir="2700000" algn="tl">
                    <a:srgbClr val="C0C0C0"/>
                  </a:outerShdw>
                </a:effectLst>
                <a:latin typeface="Verdana" pitchFamily="34" charset="0"/>
              </a:rPr>
              <a:t>postsecondary education and prepared for life in the 21st Century.</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logo-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9925"/>
            <a:ext cx="3429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Rectangle 2"/>
          <p:cNvSpPr>
            <a:spLocks noGrp="1" noChangeArrowheads="1"/>
          </p:cNvSpPr>
          <p:nvPr>
            <p:ph type="title" idx="4294967295"/>
          </p:nvPr>
        </p:nvSpPr>
        <p:spPr>
          <a:xfrm>
            <a:off x="0" y="304800"/>
            <a:ext cx="9144000" cy="1143000"/>
          </a:xfrm>
        </p:spPr>
        <p:txBody>
          <a:bodyPr/>
          <a:lstStyle/>
          <a:p>
            <a:pPr>
              <a:defRPr/>
            </a:pPr>
            <a:r>
              <a:rPr lang="en-US" smtClean="0">
                <a:effectLst>
                  <a:outerShdw blurRad="38100" dist="38100" dir="2700000" algn="tl">
                    <a:srgbClr val="C0C0C0"/>
                  </a:outerShdw>
                </a:effectLst>
              </a:rPr>
              <a:t>Education Plan</a:t>
            </a:r>
            <a:r>
              <a:rPr lang="en-US" sz="3200" smtClean="0"/>
              <a:t/>
            </a:r>
            <a:br>
              <a:rPr lang="en-US" sz="3200" smtClean="0"/>
            </a:br>
            <a:endParaRPr lang="en-US" sz="3000" smtClean="0">
              <a:effectLst>
                <a:outerShdw blurRad="38100" dist="38100" dir="2700000" algn="tl">
                  <a:srgbClr val="C0C0C0"/>
                </a:outerShdw>
              </a:effectLst>
            </a:endParaRPr>
          </a:p>
        </p:txBody>
      </p:sp>
      <p:sp>
        <p:nvSpPr>
          <p:cNvPr id="1649667" name="Rectangle 3"/>
          <p:cNvSpPr>
            <a:spLocks noGrp="1" noChangeArrowheads="1"/>
          </p:cNvSpPr>
          <p:nvPr>
            <p:ph type="body" idx="4294967295"/>
          </p:nvPr>
        </p:nvSpPr>
        <p:spPr>
          <a:xfrm>
            <a:off x="228600" y="1219200"/>
            <a:ext cx="8686800" cy="4114800"/>
          </a:xfrm>
        </p:spPr>
        <p:txBody>
          <a:bodyPr/>
          <a:lstStyle/>
          <a:p>
            <a:pPr marL="0" indent="0">
              <a:lnSpc>
                <a:spcPct val="150000"/>
              </a:lnSpc>
              <a:spcBef>
                <a:spcPts val="363"/>
              </a:spcBef>
              <a:buFontTx/>
              <a:buNone/>
              <a:defRPr/>
            </a:pPr>
            <a:r>
              <a:rPr lang="en-US" sz="4000" smtClean="0"/>
              <a:t>All students must graduate from</a:t>
            </a:r>
            <a:br>
              <a:rPr lang="en-US" sz="4000" smtClean="0"/>
            </a:br>
            <a:r>
              <a:rPr lang="en-US" sz="4000" smtClean="0"/>
              <a:t>high school and be </a:t>
            </a:r>
            <a:r>
              <a:rPr lang="en-US" sz="4000" b="1" u="sng" smtClean="0"/>
              <a:t>career</a:t>
            </a:r>
            <a:r>
              <a:rPr lang="en-US" sz="4000" smtClean="0"/>
              <a:t>,</a:t>
            </a:r>
            <a:br>
              <a:rPr lang="en-US" sz="4000" smtClean="0"/>
            </a:br>
            <a:r>
              <a:rPr lang="en-US" sz="4000" b="1" u="sng" smtClean="0"/>
              <a:t>college</a:t>
            </a:r>
            <a:r>
              <a:rPr lang="en-US" sz="4000" smtClean="0"/>
              <a:t>, and </a:t>
            </a:r>
            <a:r>
              <a:rPr lang="en-US" sz="4000" b="1" u="sng" smtClean="0"/>
              <a:t>citizenship</a:t>
            </a:r>
            <a:br>
              <a:rPr lang="en-US" sz="4000" b="1" u="sng" smtClean="0"/>
            </a:br>
            <a:r>
              <a:rPr lang="en-US" sz="4000" smtClean="0"/>
              <a:t>READY.</a:t>
            </a:r>
            <a:endParaRPr lang="en-US" sz="3600" smtClean="0">
              <a:effectLst>
                <a:outerShdw blurRad="38100" dist="38100" dir="2700000" algn="tl">
                  <a:srgbClr val="C0C0C0"/>
                </a:outerShdw>
              </a:effectLst>
            </a:endParaRPr>
          </a:p>
        </p:txBody>
      </p:sp>
    </p:spTree>
    <p:extLst>
      <p:ext uri="{BB962C8B-B14F-4D97-AF65-F5344CB8AC3E}">
        <p14:creationId xmlns:p14="http://schemas.microsoft.com/office/powerpoint/2010/main" val="9445897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0" y="304800"/>
            <a:ext cx="9144000" cy="990600"/>
          </a:xfrm>
        </p:spPr>
        <p:txBody>
          <a:bodyPr/>
          <a:lstStyle/>
          <a:p>
            <a:r>
              <a:rPr lang="en-US" sz="3600" dirty="0" smtClean="0">
                <a:latin typeface="Arial" charset="0"/>
                <a:ea typeface="ヒラギノ角ゴ Pro W3" charset="0"/>
                <a:cs typeface="ヒラギノ角ゴ Pro W3" charset="0"/>
              </a:rPr>
              <a:t>Boosting </a:t>
            </a:r>
            <a:r>
              <a:rPr lang="en-US" sz="3600" dirty="0">
                <a:latin typeface="Arial" charset="0"/>
                <a:ea typeface="ヒラギノ角ゴ Pro W3" charset="0"/>
                <a:cs typeface="ヒラギノ角ゴ Pro W3" charset="0"/>
              </a:rPr>
              <a:t>Teen Employment Prospects</a:t>
            </a:r>
          </a:p>
        </p:txBody>
      </p:sp>
      <p:sp>
        <p:nvSpPr>
          <p:cNvPr id="196610" name="Content Placeholder 2"/>
          <p:cNvSpPr>
            <a:spLocks noGrp="1"/>
          </p:cNvSpPr>
          <p:nvPr>
            <p:ph idx="1"/>
          </p:nvPr>
        </p:nvSpPr>
        <p:spPr/>
        <p:txBody>
          <a:bodyPr/>
          <a:lstStyle/>
          <a:p>
            <a:r>
              <a:rPr lang="en-US">
                <a:latin typeface="Arial" charset="0"/>
                <a:ea typeface="ヒラギノ角ゴ Pro W3" charset="0"/>
                <a:cs typeface="ヒラギノ角ゴ Pro W3" charset="0"/>
              </a:rPr>
              <a:t>Teen unemployment dropped 53% from 1999 to 2012</a:t>
            </a:r>
          </a:p>
          <a:p>
            <a:r>
              <a:rPr lang="en-US">
                <a:latin typeface="Arial" charset="0"/>
                <a:ea typeface="ヒラギノ角ゴ Pro W3" charset="0"/>
                <a:cs typeface="ヒラギノ角ゴ Pro W3" charset="0"/>
              </a:rPr>
              <a:t>Working at an early age generates a set of benefits that are manifest in improved lifetime employment and earnings outcomes as well as improved educational attainment outcomes.</a:t>
            </a:r>
          </a:p>
        </p:txBody>
      </p:sp>
      <p:pic>
        <p:nvPicPr>
          <p:cNvPr id="196611" name="Picture 2" descr="C:\Documents and Settings\cdroessler\My Documents\Presentations\NEW\BoostingTeenEmploymentProspects_042013\p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088962"/>
            <a:ext cx="1295400" cy="16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6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C:\Documents and Settings\cdroessler\My Documents\Presentations\NEW\colelge degrees vs employers\survey report pages\Employers-Survey-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9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roessler\Documents\logos\CareerTech.Or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4486276" cy="1633538"/>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a:spLocks noGrp="1"/>
          </p:cNvSpPr>
          <p:nvPr>
            <p:ph type="title"/>
          </p:nvPr>
        </p:nvSpPr>
        <p:spPr>
          <a:xfrm>
            <a:off x="685800" y="838200"/>
            <a:ext cx="7772400" cy="609600"/>
          </a:xfrm>
        </p:spPr>
        <p:txBody>
          <a:bodyPr/>
          <a:lstStyle/>
          <a:p>
            <a:r>
              <a:rPr lang="en-US" altLang="en-US" dirty="0" smtClean="0"/>
              <a:t/>
            </a:r>
            <a:br>
              <a:rPr lang="en-US" altLang="en-US" dirty="0" smtClean="0"/>
            </a:br>
            <a:r>
              <a:rPr lang="en-US" altLang="en-US" dirty="0"/>
              <a:t/>
            </a:r>
            <a:br>
              <a:rPr lang="en-US" altLang="en-US" dirty="0"/>
            </a:br>
            <a:r>
              <a:rPr lang="en-US" altLang="en-US" dirty="0" smtClean="0"/>
              <a:t>CTE in NC</a:t>
            </a:r>
          </a:p>
        </p:txBody>
      </p:sp>
      <p:sp>
        <p:nvSpPr>
          <p:cNvPr id="11267" name="Content Placeholder 2"/>
          <p:cNvSpPr>
            <a:spLocks noGrp="1"/>
          </p:cNvSpPr>
          <p:nvPr>
            <p:ph idx="1"/>
          </p:nvPr>
        </p:nvSpPr>
        <p:spPr>
          <a:xfrm>
            <a:off x="1143000" y="2362200"/>
            <a:ext cx="7696200" cy="4114800"/>
          </a:xfrm>
        </p:spPr>
        <p:txBody>
          <a:bodyPr/>
          <a:lstStyle/>
          <a:p>
            <a:pPr>
              <a:lnSpc>
                <a:spcPct val="150000"/>
              </a:lnSpc>
              <a:spcBef>
                <a:spcPts val="1200"/>
              </a:spcBef>
            </a:pPr>
            <a:r>
              <a:rPr lang="en-US" altLang="en-US" dirty="0" smtClean="0"/>
              <a:t>CTE Coursework</a:t>
            </a:r>
          </a:p>
          <a:p>
            <a:pPr>
              <a:lnSpc>
                <a:spcPct val="150000"/>
              </a:lnSpc>
              <a:spcBef>
                <a:spcPts val="1200"/>
              </a:spcBef>
            </a:pPr>
            <a:r>
              <a:rPr lang="en-US" altLang="en-US" dirty="0" smtClean="0"/>
              <a:t>Career Technical Student Organizations (CTSOs)</a:t>
            </a:r>
          </a:p>
          <a:p>
            <a:pPr>
              <a:lnSpc>
                <a:spcPct val="150000"/>
              </a:lnSpc>
              <a:spcBef>
                <a:spcPts val="1200"/>
              </a:spcBef>
            </a:pPr>
            <a:r>
              <a:rPr lang="en-US" altLang="en-US" dirty="0" smtClean="0"/>
              <a:t>Work-based Learning (WBL)</a:t>
            </a:r>
          </a:p>
        </p:txBody>
      </p:sp>
      <p:pic>
        <p:nvPicPr>
          <p:cNvPr id="4" name="Picture 3" descr="4colorlogo_no-tex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200167"/>
            <a:ext cx="1473200" cy="1485900"/>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863</TotalTime>
  <Words>3719</Words>
  <Application>Microsoft Office PowerPoint</Application>
  <PresentationFormat>On-screen Show (4:3)</PresentationFormat>
  <Paragraphs>491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Important Stuff</vt:lpstr>
      <vt:lpstr>Purpose of School Work-based Learning Articulation Agreement Manufacturing &amp; STEM Careers</vt:lpstr>
      <vt:lpstr>PowerPoint Presentation</vt:lpstr>
      <vt:lpstr>What is the Purpose of School?</vt:lpstr>
      <vt:lpstr>NC Board of Education Mission</vt:lpstr>
      <vt:lpstr>Education Plan </vt:lpstr>
      <vt:lpstr>Boosting Teen Employment Prospects</vt:lpstr>
      <vt:lpstr>PowerPoint Presentation</vt:lpstr>
      <vt:lpstr>  CTE in NC</vt:lpstr>
      <vt:lpstr>Purpose of School Work-based Learning Articulation Agreement Manufacturing &amp; STEM Careers</vt:lpstr>
      <vt:lpstr>Work-based Learning</vt:lpstr>
      <vt:lpstr>Benefit for Students</vt:lpstr>
      <vt:lpstr>Benefit for Employers</vt:lpstr>
      <vt:lpstr>Benefit for Teachers</vt:lpstr>
      <vt:lpstr>Benefit for Community</vt:lpstr>
      <vt:lpstr>Job Shadowing</vt:lpstr>
      <vt:lpstr>Cooperative Education</vt:lpstr>
      <vt:lpstr>Internship</vt:lpstr>
      <vt:lpstr>Service Learning</vt:lpstr>
      <vt:lpstr>Apprenticeship</vt:lpstr>
      <vt:lpstr>Credit for WBL</vt:lpstr>
      <vt:lpstr>PowerPoint Presentation</vt:lpstr>
      <vt:lpstr>Purpose of School Work-based Learning Articulation Agreement Manufacturing &amp; STEM Careers</vt:lpstr>
      <vt:lpstr>Articulation = Joining Parts Together</vt:lpstr>
      <vt:lpstr>Articulation joins  together</vt:lpstr>
      <vt:lpstr>High School to Community College Articulation Agreement</vt:lpstr>
      <vt:lpstr>2012 Articulation Agreement</vt:lpstr>
      <vt:lpstr>Criteria to Award Articulation Credit</vt:lpstr>
      <vt:lpstr>Two Different Articulation Agreements</vt:lpstr>
      <vt:lpstr>Benefits to Students &amp; Others</vt:lpstr>
      <vt:lpstr>Field Tests</vt:lpstr>
      <vt:lpstr>Articulation Agreement Website</vt:lpstr>
      <vt:lpstr>Purpose of School Work-based Learning Articulation Agreement Manufacturing &amp; STEM Careers</vt:lpstr>
      <vt:lpstr>PowerPoint Presentation</vt:lpstr>
      <vt:lpstr>PowerPoint Presentation</vt:lpstr>
      <vt:lpstr>Important Stuff</vt:lpstr>
      <vt:lpstr>Activity</vt:lpstr>
      <vt:lpstr>Important Stuff</vt:lpstr>
      <vt:lpstr>Help students discover their passion, then help them get on a pathway where they can turn that passion into a career.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
  <cp:lastModifiedBy>cdroessler</cp:lastModifiedBy>
  <cp:revision>72</cp:revision>
  <cp:lastPrinted>2013-11-22T20:49:48Z</cp:lastPrinted>
  <dcterms:created xsi:type="dcterms:W3CDTF">2010-12-09T21:02:02Z</dcterms:created>
  <dcterms:modified xsi:type="dcterms:W3CDTF">2015-02-06T21:59:01Z</dcterms:modified>
</cp:coreProperties>
</file>