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5"/>
  </p:notesMasterIdLst>
  <p:handoutMasterIdLst>
    <p:handoutMasterId r:id="rId46"/>
  </p:handoutMasterIdLst>
  <p:sldIdLst>
    <p:sldId id="281" r:id="rId5"/>
    <p:sldId id="261" r:id="rId6"/>
    <p:sldId id="266" r:id="rId7"/>
    <p:sldId id="297" r:id="rId8"/>
    <p:sldId id="303" r:id="rId9"/>
    <p:sldId id="292" r:id="rId10"/>
    <p:sldId id="304" r:id="rId11"/>
    <p:sldId id="305" r:id="rId12"/>
    <p:sldId id="260" r:id="rId13"/>
    <p:sldId id="267" r:id="rId14"/>
    <p:sldId id="268" r:id="rId15"/>
    <p:sldId id="269" r:id="rId16"/>
    <p:sldId id="270" r:id="rId17"/>
    <p:sldId id="294" r:id="rId18"/>
    <p:sldId id="271" r:id="rId19"/>
    <p:sldId id="272" r:id="rId20"/>
    <p:sldId id="286" r:id="rId21"/>
    <p:sldId id="300" r:id="rId22"/>
    <p:sldId id="295" r:id="rId23"/>
    <p:sldId id="274" r:id="rId24"/>
    <p:sldId id="275" r:id="rId25"/>
    <p:sldId id="276" r:id="rId26"/>
    <p:sldId id="296" r:id="rId27"/>
    <p:sldId id="277" r:id="rId28"/>
    <p:sldId id="278" r:id="rId29"/>
    <p:sldId id="279" r:id="rId30"/>
    <p:sldId id="280" r:id="rId31"/>
    <p:sldId id="287" r:id="rId32"/>
    <p:sldId id="284" r:id="rId33"/>
    <p:sldId id="288" r:id="rId34"/>
    <p:sldId id="293" r:id="rId35"/>
    <p:sldId id="282" r:id="rId36"/>
    <p:sldId id="290" r:id="rId37"/>
    <p:sldId id="301" r:id="rId38"/>
    <p:sldId id="285" r:id="rId39"/>
    <p:sldId id="259" r:id="rId40"/>
    <p:sldId id="306" r:id="rId41"/>
    <p:sldId id="289" r:id="rId42"/>
    <p:sldId id="299" r:id="rId43"/>
    <p:sldId id="257" r:id="rId4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4F8"/>
    <a:srgbClr val="E1AF00"/>
    <a:srgbClr val="EB916A"/>
    <a:srgbClr val="78D0DF"/>
    <a:srgbClr val="FF6D14"/>
    <a:srgbClr val="AED5E7"/>
    <a:srgbClr val="144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EBDDE7-14BA-3E57-A08A-0915DFB8C8B0}" v="147" dt="2024-10-16T17:15:34.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4" d="100"/>
        <a:sy n="94" d="100"/>
      </p:scale>
      <p:origin x="0" y="-191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i Coultas" userId="S::coultasp@nccommunitycolleges.edu::147af9a6-4e91-4300-93dc-f2a18c8371ce" providerId="AD" clId="Web-{C8C18923-39E2-DD5F-761E-B65D2B910995}"/>
    <pc:docChg chg="addSld modSld">
      <pc:chgData name="Patti Coultas" userId="S::coultasp@nccommunitycolleges.edu::147af9a6-4e91-4300-93dc-f2a18c8371ce" providerId="AD" clId="Web-{C8C18923-39E2-DD5F-761E-B65D2B910995}" dt="2024-10-03T19:06:35.134" v="726" actId="20577"/>
      <pc:docMkLst>
        <pc:docMk/>
      </pc:docMkLst>
      <pc:sldChg chg="modSp">
        <pc:chgData name="Patti Coultas" userId="S::coultasp@nccommunitycolleges.edu::147af9a6-4e91-4300-93dc-f2a18c8371ce" providerId="AD" clId="Web-{C8C18923-39E2-DD5F-761E-B65D2B910995}" dt="2024-10-03T19:04:47.273" v="700" actId="14100"/>
        <pc:sldMkLst>
          <pc:docMk/>
          <pc:sldMk cId="0" sldId="259"/>
        </pc:sldMkLst>
        <pc:spChg chg="mod">
          <ac:chgData name="Patti Coultas" userId="S::coultasp@nccommunitycolleges.edu::147af9a6-4e91-4300-93dc-f2a18c8371ce" providerId="AD" clId="Web-{C8C18923-39E2-DD5F-761E-B65D2B910995}" dt="2024-10-03T19:04:47.273" v="700" actId="14100"/>
          <ac:spMkLst>
            <pc:docMk/>
            <pc:sldMk cId="0" sldId="259"/>
            <ac:spMk id="17" creationId="{00000000-0000-0000-0000-000000000000}"/>
          </ac:spMkLst>
        </pc:spChg>
      </pc:sldChg>
      <pc:sldChg chg="modSp">
        <pc:chgData name="Patti Coultas" userId="S::coultasp@nccommunitycolleges.edu::147af9a6-4e91-4300-93dc-f2a18c8371ce" providerId="AD" clId="Web-{C8C18923-39E2-DD5F-761E-B65D2B910995}" dt="2024-10-03T17:53:43.619" v="34" actId="20577"/>
        <pc:sldMkLst>
          <pc:docMk/>
          <pc:sldMk cId="4084437904" sldId="284"/>
        </pc:sldMkLst>
        <pc:spChg chg="mod">
          <ac:chgData name="Patti Coultas" userId="S::coultasp@nccommunitycolleges.edu::147af9a6-4e91-4300-93dc-f2a18c8371ce" providerId="AD" clId="Web-{C8C18923-39E2-DD5F-761E-B65D2B910995}" dt="2024-10-03T17:53:14.118" v="23" actId="20577"/>
          <ac:spMkLst>
            <pc:docMk/>
            <pc:sldMk cId="4084437904" sldId="284"/>
            <ac:spMk id="5" creationId="{00000000-0000-0000-0000-000000000000}"/>
          </ac:spMkLst>
        </pc:spChg>
        <pc:spChg chg="mod">
          <ac:chgData name="Patti Coultas" userId="S::coultasp@nccommunitycolleges.edu::147af9a6-4e91-4300-93dc-f2a18c8371ce" providerId="AD" clId="Web-{C8C18923-39E2-DD5F-761E-B65D2B910995}" dt="2024-10-03T17:53:43.619" v="34" actId="20577"/>
          <ac:spMkLst>
            <pc:docMk/>
            <pc:sldMk cId="4084437904" sldId="284"/>
            <ac:spMk id="10" creationId="{C88BBA05-EB1F-6BCB-9415-A6DE37DE2C3A}"/>
          </ac:spMkLst>
        </pc:spChg>
      </pc:sldChg>
      <pc:sldChg chg="modSp">
        <pc:chgData name="Patti Coultas" userId="S::coultasp@nccommunitycolleges.edu::147af9a6-4e91-4300-93dc-f2a18c8371ce" providerId="AD" clId="Web-{C8C18923-39E2-DD5F-761E-B65D2B910995}" dt="2024-10-03T17:51:11.413" v="1" actId="20577"/>
        <pc:sldMkLst>
          <pc:docMk/>
          <pc:sldMk cId="157117498" sldId="285"/>
        </pc:sldMkLst>
        <pc:spChg chg="mod">
          <ac:chgData name="Patti Coultas" userId="S::coultasp@nccommunitycolleges.edu::147af9a6-4e91-4300-93dc-f2a18c8371ce" providerId="AD" clId="Web-{C8C18923-39E2-DD5F-761E-B65D2B910995}" dt="2024-10-03T17:51:11.413" v="1" actId="20577"/>
          <ac:spMkLst>
            <pc:docMk/>
            <pc:sldMk cId="157117498" sldId="285"/>
            <ac:spMk id="10" creationId="{C88BBA05-EB1F-6BCB-9415-A6DE37DE2C3A}"/>
          </ac:spMkLst>
        </pc:spChg>
      </pc:sldChg>
      <pc:sldChg chg="modSp">
        <pc:chgData name="Patti Coultas" userId="S::coultasp@nccommunitycolleges.edu::147af9a6-4e91-4300-93dc-f2a18c8371ce" providerId="AD" clId="Web-{C8C18923-39E2-DD5F-761E-B65D2B910995}" dt="2024-10-03T19:04:22.694" v="699" actId="20577"/>
        <pc:sldMkLst>
          <pc:docMk/>
          <pc:sldMk cId="100335893" sldId="286"/>
        </pc:sldMkLst>
        <pc:spChg chg="mod">
          <ac:chgData name="Patti Coultas" userId="S::coultasp@nccommunitycolleges.edu::147af9a6-4e91-4300-93dc-f2a18c8371ce" providerId="AD" clId="Web-{C8C18923-39E2-DD5F-761E-B65D2B910995}" dt="2024-10-03T19:04:22.694" v="699" actId="20577"/>
          <ac:spMkLst>
            <pc:docMk/>
            <pc:sldMk cId="100335893" sldId="286"/>
            <ac:spMk id="10" creationId="{C88BBA05-EB1F-6BCB-9415-A6DE37DE2C3A}"/>
          </ac:spMkLst>
        </pc:spChg>
      </pc:sldChg>
      <pc:sldChg chg="addSp delSp modSp add replId">
        <pc:chgData name="Patti Coultas" userId="S::coultasp@nccommunitycolleges.edu::147af9a6-4e91-4300-93dc-f2a18c8371ce" providerId="AD" clId="Web-{C8C18923-39E2-DD5F-761E-B65D2B910995}" dt="2024-10-03T19:06:35.134" v="726" actId="20577"/>
        <pc:sldMkLst>
          <pc:docMk/>
          <pc:sldMk cId="2484711791" sldId="288"/>
        </pc:sldMkLst>
        <pc:spChg chg="mod">
          <ac:chgData name="Patti Coultas" userId="S::coultasp@nccommunitycolleges.edu::147af9a6-4e91-4300-93dc-f2a18c8371ce" providerId="AD" clId="Web-{C8C18923-39E2-DD5F-761E-B65D2B910995}" dt="2024-10-03T19:00:23.315" v="633" actId="20577"/>
          <ac:spMkLst>
            <pc:docMk/>
            <pc:sldMk cId="2484711791" sldId="288"/>
            <ac:spMk id="5" creationId="{00000000-0000-0000-0000-000000000000}"/>
          </ac:spMkLst>
        </pc:spChg>
        <pc:spChg chg="del">
          <ac:chgData name="Patti Coultas" userId="S::coultasp@nccommunitycolleges.edu::147af9a6-4e91-4300-93dc-f2a18c8371ce" providerId="AD" clId="Web-{C8C18923-39E2-DD5F-761E-B65D2B910995}" dt="2024-10-03T18:15:58.721" v="452"/>
          <ac:spMkLst>
            <pc:docMk/>
            <pc:sldMk cId="2484711791" sldId="288"/>
            <ac:spMk id="7" creationId="{00000000-0000-0000-0000-000000000000}"/>
          </ac:spMkLst>
        </pc:spChg>
        <pc:spChg chg="add mod">
          <ac:chgData name="Patti Coultas" userId="S::coultasp@nccommunitycolleges.edu::147af9a6-4e91-4300-93dc-f2a18c8371ce" providerId="AD" clId="Web-{C8C18923-39E2-DD5F-761E-B65D2B910995}" dt="2024-10-03T18:46:53.629" v="502" actId="14100"/>
          <ac:spMkLst>
            <pc:docMk/>
            <pc:sldMk cId="2484711791" sldId="288"/>
            <ac:spMk id="7" creationId="{2505A753-23B1-D0B2-F28B-529D8E3DC627}"/>
          </ac:spMkLst>
        </pc:spChg>
        <pc:spChg chg="add mod">
          <ac:chgData name="Patti Coultas" userId="S::coultasp@nccommunitycolleges.edu::147af9a6-4e91-4300-93dc-f2a18c8371ce" providerId="AD" clId="Web-{C8C18923-39E2-DD5F-761E-B65D2B910995}" dt="2024-10-03T19:06:20.290" v="725" actId="20577"/>
          <ac:spMkLst>
            <pc:docMk/>
            <pc:sldMk cId="2484711791" sldId="288"/>
            <ac:spMk id="8" creationId="{065809FA-50AE-BD16-3C05-2A1464EF0904}"/>
          </ac:spMkLst>
        </pc:spChg>
        <pc:spChg chg="mod">
          <ac:chgData name="Patti Coultas" userId="S::coultasp@nccommunitycolleges.edu::147af9a6-4e91-4300-93dc-f2a18c8371ce" providerId="AD" clId="Web-{C8C18923-39E2-DD5F-761E-B65D2B910995}" dt="2024-10-03T18:09:11.807" v="306" actId="20577"/>
          <ac:spMkLst>
            <pc:docMk/>
            <pc:sldMk cId="2484711791" sldId="288"/>
            <ac:spMk id="10" creationId="{C88BBA05-EB1F-6BCB-9415-A6DE37DE2C3A}"/>
          </ac:spMkLst>
        </pc:spChg>
        <pc:spChg chg="add mod">
          <ac:chgData name="Patti Coultas" userId="S::coultasp@nccommunitycolleges.edu::147af9a6-4e91-4300-93dc-f2a18c8371ce" providerId="AD" clId="Web-{C8C18923-39E2-DD5F-761E-B65D2B910995}" dt="2024-10-03T19:06:35.134" v="726" actId="20577"/>
          <ac:spMkLst>
            <pc:docMk/>
            <pc:sldMk cId="2484711791" sldId="288"/>
            <ac:spMk id="12" creationId="{0388F664-D39C-D281-0441-1576C7CF95AA}"/>
          </ac:spMkLst>
        </pc:spChg>
        <pc:picChg chg="add mod modCrop">
          <ac:chgData name="Patti Coultas" userId="S::coultasp@nccommunitycolleges.edu::147af9a6-4e91-4300-93dc-f2a18c8371ce" providerId="AD" clId="Web-{C8C18923-39E2-DD5F-761E-B65D2B910995}" dt="2024-10-03T18:04:44.131" v="110" actId="1076"/>
          <ac:picMkLst>
            <pc:docMk/>
            <pc:sldMk cId="2484711791" sldId="288"/>
            <ac:picMk id="6" creationId="{8712BB24-FB6A-AEA3-3B63-A8CD824646C7}"/>
          </ac:picMkLst>
        </pc:picChg>
        <pc:picChg chg="del">
          <ac:chgData name="Patti Coultas" userId="S::coultasp@nccommunitycolleges.edu::147af9a6-4e91-4300-93dc-f2a18c8371ce" providerId="AD" clId="Web-{C8C18923-39E2-DD5F-761E-B65D2B910995}" dt="2024-10-03T17:55:01.651" v="43"/>
          <ac:picMkLst>
            <pc:docMk/>
            <pc:sldMk cId="2484711791" sldId="288"/>
            <ac:picMk id="9" creationId="{8FFF48AE-04D6-3D58-018D-BBC3F089975E}"/>
          </ac:picMkLst>
        </pc:picChg>
        <pc:picChg chg="add mod">
          <ac:chgData name="Patti Coultas" userId="S::coultasp@nccommunitycolleges.edu::147af9a6-4e91-4300-93dc-f2a18c8371ce" providerId="AD" clId="Web-{C8C18923-39E2-DD5F-761E-B65D2B910995}" dt="2024-10-03T18:12:28.280" v="308" actId="1076"/>
          <ac:picMkLst>
            <pc:docMk/>
            <pc:sldMk cId="2484711791" sldId="288"/>
            <ac:picMk id="11" creationId="{59E286EA-5A31-BDC8-0B3F-40B1093C473C}"/>
          </ac:picMkLst>
        </pc:picChg>
      </pc:sldChg>
    </pc:docChg>
  </pc:docChgLst>
  <pc:docChgLst>
    <pc:chgData name="Patti Coultas" userId="S::coultasp@nccommunitycolleges.edu::147af9a6-4e91-4300-93dc-f2a18c8371ce" providerId="AD" clId="Web-{F8EBDDE7-14BA-3E57-A08A-0915DFB8C8B0}"/>
    <pc:docChg chg="addSld modSld">
      <pc:chgData name="Patti Coultas" userId="S::coultasp@nccommunitycolleges.edu::147af9a6-4e91-4300-93dc-f2a18c8371ce" providerId="AD" clId="Web-{F8EBDDE7-14BA-3E57-A08A-0915DFB8C8B0}" dt="2024-10-16T17:15:34.363" v="74" actId="20577"/>
      <pc:docMkLst>
        <pc:docMk/>
      </pc:docMkLst>
      <pc:sldChg chg="modSp">
        <pc:chgData name="Patti Coultas" userId="S::coultasp@nccommunitycolleges.edu::147af9a6-4e91-4300-93dc-f2a18c8371ce" providerId="AD" clId="Web-{F8EBDDE7-14BA-3E57-A08A-0915DFB8C8B0}" dt="2024-10-16T17:13:41.716" v="4" actId="20577"/>
        <pc:sldMkLst>
          <pc:docMk/>
          <pc:sldMk cId="2142590275" sldId="273"/>
        </pc:sldMkLst>
        <pc:spChg chg="mod">
          <ac:chgData name="Patti Coultas" userId="S::coultasp@nccommunitycolleges.edu::147af9a6-4e91-4300-93dc-f2a18c8371ce" providerId="AD" clId="Web-{F8EBDDE7-14BA-3E57-A08A-0915DFB8C8B0}" dt="2024-10-16T17:13:41.716" v="4" actId="20577"/>
          <ac:spMkLst>
            <pc:docMk/>
            <pc:sldMk cId="2142590275" sldId="273"/>
            <ac:spMk id="9" creationId="{A0C93F6E-BA28-5989-497E-EAD062E6E964}"/>
          </ac:spMkLst>
        </pc:spChg>
      </pc:sldChg>
      <pc:sldChg chg="modSp">
        <pc:chgData name="Patti Coultas" userId="S::coultasp@nccommunitycolleges.edu::147af9a6-4e91-4300-93dc-f2a18c8371ce" providerId="AD" clId="Web-{F8EBDDE7-14BA-3E57-A08A-0915DFB8C8B0}" dt="2024-10-16T17:13:35.044" v="3" actId="20577"/>
        <pc:sldMkLst>
          <pc:docMk/>
          <pc:sldMk cId="3598329473" sldId="275"/>
        </pc:sldMkLst>
        <pc:spChg chg="mod">
          <ac:chgData name="Patti Coultas" userId="S::coultasp@nccommunitycolleges.edu::147af9a6-4e91-4300-93dc-f2a18c8371ce" providerId="AD" clId="Web-{F8EBDDE7-14BA-3E57-A08A-0915DFB8C8B0}" dt="2024-10-16T17:13:35.044" v="3" actId="20577"/>
          <ac:spMkLst>
            <pc:docMk/>
            <pc:sldMk cId="3598329473" sldId="275"/>
            <ac:spMk id="8" creationId="{4705A1A5-61B7-6942-4216-67463E9FF961}"/>
          </ac:spMkLst>
        </pc:spChg>
      </pc:sldChg>
      <pc:sldChg chg="modSp">
        <pc:chgData name="Patti Coultas" userId="S::coultasp@nccommunitycolleges.edu::147af9a6-4e91-4300-93dc-f2a18c8371ce" providerId="AD" clId="Web-{F8EBDDE7-14BA-3E57-A08A-0915DFB8C8B0}" dt="2024-10-16T17:14:07.295" v="7" actId="20577"/>
        <pc:sldMkLst>
          <pc:docMk/>
          <pc:sldMk cId="924659867" sldId="276"/>
        </pc:sldMkLst>
        <pc:spChg chg="mod">
          <ac:chgData name="Patti Coultas" userId="S::coultasp@nccommunitycolleges.edu::147af9a6-4e91-4300-93dc-f2a18c8371ce" providerId="AD" clId="Web-{F8EBDDE7-14BA-3E57-A08A-0915DFB8C8B0}" dt="2024-10-16T17:14:07.295" v="7" actId="20577"/>
          <ac:spMkLst>
            <pc:docMk/>
            <pc:sldMk cId="924659867" sldId="276"/>
            <ac:spMk id="5" creationId="{00000000-0000-0000-0000-000000000000}"/>
          </ac:spMkLst>
        </pc:spChg>
      </pc:sldChg>
      <pc:sldChg chg="delSp modSp add replId">
        <pc:chgData name="Patti Coultas" userId="S::coultasp@nccommunitycolleges.edu::147af9a6-4e91-4300-93dc-f2a18c8371ce" providerId="AD" clId="Web-{F8EBDDE7-14BA-3E57-A08A-0915DFB8C8B0}" dt="2024-10-16T17:15:34.363" v="74" actId="20577"/>
        <pc:sldMkLst>
          <pc:docMk/>
          <pc:sldMk cId="2540246541" sldId="291"/>
        </pc:sldMkLst>
        <pc:spChg chg="mod">
          <ac:chgData name="Patti Coultas" userId="S::coultasp@nccommunitycolleges.edu::147af9a6-4e91-4300-93dc-f2a18c8371ce" providerId="AD" clId="Web-{F8EBDDE7-14BA-3E57-A08A-0915DFB8C8B0}" dt="2024-10-16T17:14:35.782" v="28" actId="20577"/>
          <ac:spMkLst>
            <pc:docMk/>
            <pc:sldMk cId="2540246541" sldId="291"/>
            <ac:spMk id="5" creationId="{00000000-0000-0000-0000-000000000000}"/>
          </ac:spMkLst>
        </pc:spChg>
        <pc:spChg chg="mod">
          <ac:chgData name="Patti Coultas" userId="S::coultasp@nccommunitycolleges.edu::147af9a6-4e91-4300-93dc-f2a18c8371ce" providerId="AD" clId="Web-{F8EBDDE7-14BA-3E57-A08A-0915DFB8C8B0}" dt="2024-10-16T17:15:34.363" v="74" actId="20577"/>
          <ac:spMkLst>
            <pc:docMk/>
            <pc:sldMk cId="2540246541" sldId="291"/>
            <ac:spMk id="8" creationId="{4705A1A5-61B7-6942-4216-67463E9FF961}"/>
          </ac:spMkLst>
        </pc:spChg>
        <pc:picChg chg="del">
          <ac:chgData name="Patti Coultas" userId="S::coultasp@nccommunitycolleges.edu::147af9a6-4e91-4300-93dc-f2a18c8371ce" providerId="AD" clId="Web-{F8EBDDE7-14BA-3E57-A08A-0915DFB8C8B0}" dt="2024-10-16T17:14:37.625" v="29"/>
          <ac:picMkLst>
            <pc:docMk/>
            <pc:sldMk cId="2540246541" sldId="291"/>
            <ac:picMk id="9" creationId="{0B385894-0371-21CF-7314-86EEB47A824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FDAA8B-0B75-5EA2-9E09-A732C19FE7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5FA368-700E-ACA6-DBB9-7FF10BDA45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11/12/2024</a:t>
            </a:r>
          </a:p>
        </p:txBody>
      </p:sp>
      <p:sp>
        <p:nvSpPr>
          <p:cNvPr id="4" name="Footer Placeholder 3">
            <a:extLst>
              <a:ext uri="{FF2B5EF4-FFF2-40B4-BE49-F238E27FC236}">
                <a16:creationId xmlns:a16="http://schemas.microsoft.com/office/drawing/2014/main" id="{E511C956-EE51-FA42-0946-BAB87A9864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39C611-2871-7113-1DD6-E58756BACD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EC1BBE-E9D0-4183-8A53-FAC412C2CF0B}" type="slidenum">
              <a:rPr lang="en-US" smtClean="0"/>
              <a:t>‹#›</a:t>
            </a:fld>
            <a:endParaRPr lang="en-US"/>
          </a:p>
        </p:txBody>
      </p:sp>
    </p:spTree>
    <p:extLst>
      <p:ext uri="{BB962C8B-B14F-4D97-AF65-F5344CB8AC3E}">
        <p14:creationId xmlns:p14="http://schemas.microsoft.com/office/powerpoint/2010/main" val="14590687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11/12/2024</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D9CC6-A6B1-48AA-972E-D99C2CB95C49}" type="slidenum">
              <a:rPr lang="en-US" smtClean="0"/>
              <a:t>‹#›</a:t>
            </a:fld>
            <a:endParaRPr lang="en-US"/>
          </a:p>
        </p:txBody>
      </p:sp>
    </p:spTree>
    <p:extLst>
      <p:ext uri="{BB962C8B-B14F-4D97-AF65-F5344CB8AC3E}">
        <p14:creationId xmlns:p14="http://schemas.microsoft.com/office/powerpoint/2010/main" val="304930508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11/12/2024</a:t>
            </a:r>
          </a:p>
        </p:txBody>
      </p:sp>
      <p:sp>
        <p:nvSpPr>
          <p:cNvPr id="5" name="Slide Number Placeholder 4"/>
          <p:cNvSpPr>
            <a:spLocks noGrp="1"/>
          </p:cNvSpPr>
          <p:nvPr>
            <p:ph type="sldNum" sz="quarter" idx="5"/>
          </p:nvPr>
        </p:nvSpPr>
        <p:spPr/>
        <p:txBody>
          <a:bodyPr/>
          <a:lstStyle/>
          <a:p>
            <a:fld id="{3F5D9CC6-A6B1-48AA-972E-D99C2CB95C49}" type="slidenum">
              <a:rPr lang="en-US" smtClean="0"/>
              <a:t>2</a:t>
            </a:fld>
            <a:endParaRPr lang="en-US"/>
          </a:p>
        </p:txBody>
      </p:sp>
    </p:spTree>
    <p:extLst>
      <p:ext uri="{BB962C8B-B14F-4D97-AF65-F5344CB8AC3E}">
        <p14:creationId xmlns:p14="http://schemas.microsoft.com/office/powerpoint/2010/main" val="253054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D9CC6-A6B1-48AA-972E-D99C2CB95C49}" type="slidenum">
              <a:rPr lang="en-US" smtClean="0"/>
              <a:t>17</a:t>
            </a:fld>
            <a:endParaRPr lang="en-US"/>
          </a:p>
        </p:txBody>
      </p:sp>
      <p:sp>
        <p:nvSpPr>
          <p:cNvPr id="5" name="Date Placeholder 4">
            <a:extLst>
              <a:ext uri="{FF2B5EF4-FFF2-40B4-BE49-F238E27FC236}">
                <a16:creationId xmlns:a16="http://schemas.microsoft.com/office/drawing/2014/main" id="{1841B298-758A-B32D-D6DB-F1A5FA9C298E}"/>
              </a:ext>
            </a:extLst>
          </p:cNvPr>
          <p:cNvSpPr>
            <a:spLocks noGrp="1"/>
          </p:cNvSpPr>
          <p:nvPr>
            <p:ph type="dt" idx="1"/>
          </p:nvPr>
        </p:nvSpPr>
        <p:spPr/>
        <p:txBody>
          <a:bodyPr/>
          <a:lstStyle/>
          <a:p>
            <a:r>
              <a:rPr lang="en-US"/>
              <a:t>11/12/2024</a:t>
            </a:r>
          </a:p>
        </p:txBody>
      </p:sp>
    </p:spTree>
    <p:extLst>
      <p:ext uri="{BB962C8B-B14F-4D97-AF65-F5344CB8AC3E}">
        <p14:creationId xmlns:p14="http://schemas.microsoft.com/office/powerpoint/2010/main" val="130674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BD3E-84FE-FF86-B31E-8DD997F43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E7FAA-5AE8-88F9-27D0-8B46E7939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ED8C2-D530-EC2F-2A3B-CA462F9EBB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7C7261-94A3-10B1-2A47-49940D62D4CB}"/>
              </a:ext>
            </a:extLst>
          </p:cNvPr>
          <p:cNvSpPr>
            <a:spLocks noGrp="1"/>
          </p:cNvSpPr>
          <p:nvPr>
            <p:ph type="sldNum" sz="quarter" idx="5"/>
          </p:nvPr>
        </p:nvSpPr>
        <p:spPr/>
        <p:txBody>
          <a:bodyPr/>
          <a:lstStyle/>
          <a:p>
            <a:fld id="{3F5D9CC6-A6B1-48AA-972E-D99C2CB95C49}" type="slidenum">
              <a:rPr lang="en-US" smtClean="0"/>
              <a:t>18</a:t>
            </a:fld>
            <a:endParaRPr lang="en-US"/>
          </a:p>
        </p:txBody>
      </p:sp>
      <p:sp>
        <p:nvSpPr>
          <p:cNvPr id="5" name="Date Placeholder 4">
            <a:extLst>
              <a:ext uri="{FF2B5EF4-FFF2-40B4-BE49-F238E27FC236}">
                <a16:creationId xmlns:a16="http://schemas.microsoft.com/office/drawing/2014/main" id="{0BCC442E-6E48-8255-7702-3A67EA028705}"/>
              </a:ext>
            </a:extLst>
          </p:cNvPr>
          <p:cNvSpPr>
            <a:spLocks noGrp="1"/>
          </p:cNvSpPr>
          <p:nvPr>
            <p:ph type="dt" idx="1"/>
          </p:nvPr>
        </p:nvSpPr>
        <p:spPr/>
        <p:txBody>
          <a:bodyPr/>
          <a:lstStyle/>
          <a:p>
            <a:r>
              <a:rPr lang="en-US"/>
              <a:t>11/12/2024</a:t>
            </a:r>
          </a:p>
        </p:txBody>
      </p:sp>
    </p:spTree>
    <p:extLst>
      <p:ext uri="{BB962C8B-B14F-4D97-AF65-F5344CB8AC3E}">
        <p14:creationId xmlns:p14="http://schemas.microsoft.com/office/powerpoint/2010/main" val="265743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D9CC6-A6B1-48AA-972E-D99C2CB95C49}" type="slidenum">
              <a:rPr lang="en-US" smtClean="0"/>
              <a:t>20</a:t>
            </a:fld>
            <a:endParaRPr lang="en-US"/>
          </a:p>
        </p:txBody>
      </p:sp>
      <p:sp>
        <p:nvSpPr>
          <p:cNvPr id="5" name="Date Placeholder 4">
            <a:extLst>
              <a:ext uri="{FF2B5EF4-FFF2-40B4-BE49-F238E27FC236}">
                <a16:creationId xmlns:a16="http://schemas.microsoft.com/office/drawing/2014/main" id="{926AB172-27B3-61CB-5643-2A455DF8AA90}"/>
              </a:ext>
            </a:extLst>
          </p:cNvPr>
          <p:cNvSpPr>
            <a:spLocks noGrp="1"/>
          </p:cNvSpPr>
          <p:nvPr>
            <p:ph type="dt" idx="1"/>
          </p:nvPr>
        </p:nvSpPr>
        <p:spPr/>
        <p:txBody>
          <a:bodyPr/>
          <a:lstStyle/>
          <a:p>
            <a:r>
              <a:rPr lang="en-US"/>
              <a:t>11/12/2024</a:t>
            </a:r>
          </a:p>
        </p:txBody>
      </p:sp>
    </p:spTree>
    <p:extLst>
      <p:ext uri="{BB962C8B-B14F-4D97-AF65-F5344CB8AC3E}">
        <p14:creationId xmlns:p14="http://schemas.microsoft.com/office/powerpoint/2010/main" val="2451666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D9CC6-A6B1-48AA-972E-D99C2CB95C49}" type="slidenum">
              <a:rPr lang="en-US" smtClean="0"/>
              <a:t>29</a:t>
            </a:fld>
            <a:endParaRPr lang="en-US"/>
          </a:p>
        </p:txBody>
      </p:sp>
      <p:sp>
        <p:nvSpPr>
          <p:cNvPr id="5" name="Date Placeholder 4">
            <a:extLst>
              <a:ext uri="{FF2B5EF4-FFF2-40B4-BE49-F238E27FC236}">
                <a16:creationId xmlns:a16="http://schemas.microsoft.com/office/drawing/2014/main" id="{A23F2836-B2F4-B425-DD0B-81A922A2DA46}"/>
              </a:ext>
            </a:extLst>
          </p:cNvPr>
          <p:cNvSpPr>
            <a:spLocks noGrp="1"/>
          </p:cNvSpPr>
          <p:nvPr>
            <p:ph type="dt" idx="1"/>
          </p:nvPr>
        </p:nvSpPr>
        <p:spPr/>
        <p:txBody>
          <a:bodyPr/>
          <a:lstStyle/>
          <a:p>
            <a:r>
              <a:rPr lang="en-US"/>
              <a:t>11/12/2024</a:t>
            </a:r>
          </a:p>
        </p:txBody>
      </p:sp>
    </p:spTree>
    <p:extLst>
      <p:ext uri="{BB962C8B-B14F-4D97-AF65-F5344CB8AC3E}">
        <p14:creationId xmlns:p14="http://schemas.microsoft.com/office/powerpoint/2010/main" val="353212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D9CC6-A6B1-48AA-972E-D99C2CB95C49}" type="slidenum">
              <a:rPr lang="en-US" smtClean="0"/>
              <a:t>30</a:t>
            </a:fld>
            <a:endParaRPr lang="en-US"/>
          </a:p>
        </p:txBody>
      </p:sp>
      <p:sp>
        <p:nvSpPr>
          <p:cNvPr id="5" name="Date Placeholder 4">
            <a:extLst>
              <a:ext uri="{FF2B5EF4-FFF2-40B4-BE49-F238E27FC236}">
                <a16:creationId xmlns:a16="http://schemas.microsoft.com/office/drawing/2014/main" id="{0A11BC88-6A7F-4B78-BED3-602BC99A0ED3}"/>
              </a:ext>
            </a:extLst>
          </p:cNvPr>
          <p:cNvSpPr>
            <a:spLocks noGrp="1"/>
          </p:cNvSpPr>
          <p:nvPr>
            <p:ph type="dt" idx="1"/>
          </p:nvPr>
        </p:nvSpPr>
        <p:spPr/>
        <p:txBody>
          <a:bodyPr/>
          <a:lstStyle/>
          <a:p>
            <a:r>
              <a:rPr lang="en-US"/>
              <a:t>11/12/2024</a:t>
            </a:r>
          </a:p>
        </p:txBody>
      </p:sp>
    </p:spTree>
    <p:extLst>
      <p:ext uri="{BB962C8B-B14F-4D97-AF65-F5344CB8AC3E}">
        <p14:creationId xmlns:p14="http://schemas.microsoft.com/office/powerpoint/2010/main" val="422434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A464E-F458-AD38-9480-1EA488EB2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0CBC0-F918-9208-F452-D6436352B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70ECE-6F41-42E0-331B-7B067D1D66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F78F76-6488-0B53-A6DC-985F92595F60}"/>
              </a:ext>
            </a:extLst>
          </p:cNvPr>
          <p:cNvSpPr>
            <a:spLocks noGrp="1"/>
          </p:cNvSpPr>
          <p:nvPr>
            <p:ph type="sldNum" sz="quarter" idx="5"/>
          </p:nvPr>
        </p:nvSpPr>
        <p:spPr/>
        <p:txBody>
          <a:bodyPr/>
          <a:lstStyle/>
          <a:p>
            <a:fld id="{3F5D9CC6-A6B1-48AA-972E-D99C2CB95C49}" type="slidenum">
              <a:rPr lang="en-US" smtClean="0"/>
              <a:t>34</a:t>
            </a:fld>
            <a:endParaRPr lang="en-US"/>
          </a:p>
        </p:txBody>
      </p:sp>
      <p:sp>
        <p:nvSpPr>
          <p:cNvPr id="5" name="Date Placeholder 4">
            <a:extLst>
              <a:ext uri="{FF2B5EF4-FFF2-40B4-BE49-F238E27FC236}">
                <a16:creationId xmlns:a16="http://schemas.microsoft.com/office/drawing/2014/main" id="{AC739A6D-7DA6-DF03-819E-E9CC38171421}"/>
              </a:ext>
            </a:extLst>
          </p:cNvPr>
          <p:cNvSpPr>
            <a:spLocks noGrp="1"/>
          </p:cNvSpPr>
          <p:nvPr>
            <p:ph type="dt" idx="1"/>
          </p:nvPr>
        </p:nvSpPr>
        <p:spPr/>
        <p:txBody>
          <a:bodyPr/>
          <a:lstStyle/>
          <a:p>
            <a:r>
              <a:rPr lang="en-US"/>
              <a:t>11/12/2024</a:t>
            </a:r>
          </a:p>
        </p:txBody>
      </p:sp>
    </p:spTree>
    <p:extLst>
      <p:ext uri="{BB962C8B-B14F-4D97-AF65-F5344CB8AC3E}">
        <p14:creationId xmlns:p14="http://schemas.microsoft.com/office/powerpoint/2010/main" val="231596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D9CC6-A6B1-48AA-972E-D99C2CB95C49}" type="slidenum">
              <a:rPr lang="en-US" smtClean="0"/>
              <a:t>35</a:t>
            </a:fld>
            <a:endParaRPr lang="en-US"/>
          </a:p>
        </p:txBody>
      </p:sp>
      <p:sp>
        <p:nvSpPr>
          <p:cNvPr id="5" name="Date Placeholder 4">
            <a:extLst>
              <a:ext uri="{FF2B5EF4-FFF2-40B4-BE49-F238E27FC236}">
                <a16:creationId xmlns:a16="http://schemas.microsoft.com/office/drawing/2014/main" id="{6695CCCF-6AE2-8113-81BC-0578DB4AA9C5}"/>
              </a:ext>
            </a:extLst>
          </p:cNvPr>
          <p:cNvSpPr>
            <a:spLocks noGrp="1"/>
          </p:cNvSpPr>
          <p:nvPr>
            <p:ph type="dt" idx="1"/>
          </p:nvPr>
        </p:nvSpPr>
        <p:spPr/>
        <p:txBody>
          <a:bodyPr/>
          <a:lstStyle/>
          <a:p>
            <a:r>
              <a:rPr lang="en-US"/>
              <a:t>11/12/2024</a:t>
            </a:r>
          </a:p>
        </p:txBody>
      </p:sp>
    </p:spTree>
    <p:extLst>
      <p:ext uri="{BB962C8B-B14F-4D97-AF65-F5344CB8AC3E}">
        <p14:creationId xmlns:p14="http://schemas.microsoft.com/office/powerpoint/2010/main" val="199885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D9CC6-A6B1-48AA-972E-D99C2CB95C49}" type="slidenum">
              <a:rPr lang="en-US" smtClean="0"/>
              <a:t>37</a:t>
            </a:fld>
            <a:endParaRPr lang="en-US"/>
          </a:p>
        </p:txBody>
      </p:sp>
      <p:sp>
        <p:nvSpPr>
          <p:cNvPr id="5" name="Date Placeholder 4">
            <a:extLst>
              <a:ext uri="{FF2B5EF4-FFF2-40B4-BE49-F238E27FC236}">
                <a16:creationId xmlns:a16="http://schemas.microsoft.com/office/drawing/2014/main" id="{6695CCCF-6AE2-8113-81BC-0578DB4AA9C5}"/>
              </a:ext>
            </a:extLst>
          </p:cNvPr>
          <p:cNvSpPr>
            <a:spLocks noGrp="1"/>
          </p:cNvSpPr>
          <p:nvPr>
            <p:ph type="dt" idx="1"/>
          </p:nvPr>
        </p:nvSpPr>
        <p:spPr/>
        <p:txBody>
          <a:bodyPr/>
          <a:lstStyle/>
          <a:p>
            <a:r>
              <a:rPr lang="en-US"/>
              <a:t>11/12/2024</a:t>
            </a:r>
          </a:p>
        </p:txBody>
      </p:sp>
    </p:spTree>
    <p:extLst>
      <p:ext uri="{BB962C8B-B14F-4D97-AF65-F5344CB8AC3E}">
        <p14:creationId xmlns:p14="http://schemas.microsoft.com/office/powerpoint/2010/main" val="124631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nam02.safelinks.protection.outlook.com/?url=https%3A%2F%2Fwww.ecfr.gov%2Fcurrent%2Ftitle-2%2Fsection-180.300&amp;data=05%7C02%7Ccoultasp%40nccommunitycolleges.edu%7C5696e150995d44c25e9408dcff48a913%7C616f6b2af8af4525b6c8f74c6a2b182d%7C0%7C0%7C638665934734658336%7CUnknown%7CTWFpbGZsb3d8eyJFbXB0eU1hcGkiOnRydWUsIlYiOiIwLjAuMDAwMCIsIlAiOiJXaW4zMiIsIkFOIjoiTWFpbCIsIldUIjoyfQ%3D%3D%7C0%7C%7C%7C&amp;sdata=d%2FNSPd8nXom6nn873tJn1rpYHFV%2FasvSnDpuSTMrYVU%3D&amp;reserved=0" TargetMode="External"/><Relationship Id="rId2" Type="http://schemas.openxmlformats.org/officeDocument/2006/relationships/hyperlink" Target="https://nam02.safelinks.protection.outlook.com/?url=https%3A%2F%2Fwww.ecfr.gov%2Fcurrent%2Ftitle-2%2Fsection-180.300&amp;data=05%7C02%7Ccoultasp%40nccommunitycolleges.edu%7C5696e150995d44c25e9408dcff48a913%7C616f6b2af8af4525b6c8f74c6a2b182d%7C0%7C0%7C638665934734633084%7CUnknown%7CTWFpbGZsb3d8eyJFbXB0eU1hcGkiOnRydWUsIlYiOiIwLjAuMDAwMCIsIlAiOiJXaW4zMiIsIkFOIjoiTWFpbCIsIldUIjoyfQ%3D%3D%7C0%7C%7C%7C&amp;sdata=bZ%2BMUxNfwZcOwfeLtmqVnghA%2FpMn544DlgJH7PF5olI%3D&amp;reserved=0" TargetMode="External"/><Relationship Id="rId1" Type="http://schemas.openxmlformats.org/officeDocument/2006/relationships/slideLayout" Target="../slideLayouts/slideLayout7.xml"/><Relationship Id="rId4" Type="http://schemas.openxmlformats.org/officeDocument/2006/relationships/hyperlink" Target="https://www.ecfr.gov/current/title-2/subtitle-A/chapter-I/part-18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435B"/>
        </a:solidFill>
        <a:effectLst/>
      </p:bgPr>
    </p:bg>
    <p:spTree>
      <p:nvGrpSpPr>
        <p:cNvPr id="1" name=""/>
        <p:cNvGrpSpPr/>
        <p:nvPr/>
      </p:nvGrpSpPr>
      <p:grpSpPr>
        <a:xfrm>
          <a:off x="0" y="0"/>
          <a:ext cx="0" cy="0"/>
          <a:chOff x="0" y="0"/>
          <a:chExt cx="0" cy="0"/>
        </a:xfrm>
      </p:grpSpPr>
      <p:grpSp>
        <p:nvGrpSpPr>
          <p:cNvPr id="2" name="Group 2"/>
          <p:cNvGrpSpPr/>
          <p:nvPr/>
        </p:nvGrpSpPr>
        <p:grpSpPr>
          <a:xfrm rot="-1801313">
            <a:off x="7523466" y="2416741"/>
            <a:ext cx="1603602" cy="9552208"/>
            <a:chOff x="0" y="0"/>
            <a:chExt cx="422348" cy="2515808"/>
          </a:xfrm>
        </p:grpSpPr>
        <p:sp>
          <p:nvSpPr>
            <p:cNvPr id="3" name="Freeform 3"/>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5F5F5"/>
            </a:solidFill>
          </p:spPr>
          <p:txBody>
            <a:bodyPr/>
            <a:lstStyle/>
            <a:p>
              <a:endParaRPr lang="en-US"/>
            </a:p>
          </p:txBody>
        </p:sp>
        <p:sp>
          <p:nvSpPr>
            <p:cNvPr id="4" name="TextBox 4"/>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01313">
            <a:off x="16945529" y="-2609268"/>
            <a:ext cx="1603602" cy="5817991"/>
            <a:chOff x="0" y="0"/>
            <a:chExt cx="422348" cy="1532310"/>
          </a:xfrm>
        </p:grpSpPr>
        <p:sp>
          <p:nvSpPr>
            <p:cNvPr id="6" name="Freeform 6"/>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solidFill>
              <a:srgbClr val="E1AF00"/>
            </a:solidFill>
          </p:spPr>
          <p:txBody>
            <a:bodyPr/>
            <a:lstStyle/>
            <a:p>
              <a:endParaRPr lang="en-US"/>
            </a:p>
          </p:txBody>
        </p:sp>
        <p:sp>
          <p:nvSpPr>
            <p:cNvPr id="7" name="TextBox 7"/>
            <p:cNvSpPr txBox="1"/>
            <p:nvPr/>
          </p:nvSpPr>
          <p:spPr>
            <a:xfrm>
              <a:off x="0" y="-57150"/>
              <a:ext cx="422348" cy="158946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323218">
            <a:off x="-1555493" y="-2499941"/>
            <a:ext cx="9329309" cy="13900928"/>
            <a:chOff x="0" y="0"/>
            <a:chExt cx="640025" cy="953655"/>
          </a:xfrm>
        </p:grpSpPr>
        <p:sp>
          <p:nvSpPr>
            <p:cNvPr id="9" name="Freeform 9"/>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E1AF00"/>
            </a:solidFill>
          </p:spPr>
          <p:txBody>
            <a:bodyPr/>
            <a:lstStyle/>
            <a:p>
              <a:endParaRPr lang="en-US"/>
            </a:p>
          </p:txBody>
        </p:sp>
        <p:sp>
          <p:nvSpPr>
            <p:cNvPr id="10" name="TextBox 10"/>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7234808">
            <a:off x="-373174" y="4843954"/>
            <a:ext cx="16230600" cy="582516"/>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a:alphaModFix amt="52000"/>
            </a:blip>
            <a:stretch>
              <a:fillRect/>
            </a:stretch>
          </a:blipFill>
        </p:spPr>
        <p:txBody>
          <a:bodyPr/>
          <a:lstStyle/>
          <a:p>
            <a:endParaRPr lang="en-US"/>
          </a:p>
        </p:txBody>
      </p:sp>
      <p:grpSp>
        <p:nvGrpSpPr>
          <p:cNvPr id="12" name="Group 12"/>
          <p:cNvGrpSpPr/>
          <p:nvPr/>
        </p:nvGrpSpPr>
        <p:grpSpPr>
          <a:xfrm>
            <a:off x="0" y="0"/>
            <a:ext cx="11153673" cy="11333827"/>
            <a:chOff x="0" y="0"/>
            <a:chExt cx="5765800" cy="5858929"/>
          </a:xfrm>
        </p:grpSpPr>
        <p:sp>
          <p:nvSpPr>
            <p:cNvPr id="13" name="Freeform 13"/>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3"/>
              <a:stretch>
                <a:fillRect l="-26210" r="-26210"/>
              </a:stretch>
            </a:blipFill>
          </p:spPr>
          <p:txBody>
            <a:bodyPr/>
            <a:lstStyle/>
            <a:p>
              <a:endParaRPr lang="en-US"/>
            </a:p>
          </p:txBody>
        </p:sp>
      </p:grpSp>
      <p:grpSp>
        <p:nvGrpSpPr>
          <p:cNvPr id="14" name="Group 14"/>
          <p:cNvGrpSpPr/>
          <p:nvPr/>
        </p:nvGrpSpPr>
        <p:grpSpPr>
          <a:xfrm rot="-1801313">
            <a:off x="-1212776" y="4436810"/>
            <a:ext cx="2060748" cy="7889373"/>
            <a:chOff x="0" y="0"/>
            <a:chExt cx="542748" cy="2077860"/>
          </a:xfrm>
        </p:grpSpPr>
        <p:sp>
          <p:nvSpPr>
            <p:cNvPr id="15" name="Freeform 15"/>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E1AF00"/>
            </a:solidFill>
          </p:spPr>
          <p:txBody>
            <a:bodyPr/>
            <a:lstStyle/>
            <a:p>
              <a:endParaRPr lang="en-US"/>
            </a:p>
          </p:txBody>
        </p:sp>
        <p:sp>
          <p:nvSpPr>
            <p:cNvPr id="16" name="TextBox 16"/>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2">
              <a:alphaModFix amt="65000"/>
            </a:blip>
            <a:stretch>
              <a:fillRect/>
            </a:stretch>
          </a:blipFill>
        </p:spPr>
        <p:txBody>
          <a:bodyPr/>
          <a:lstStyle/>
          <a:p>
            <a:endParaRPr lang="en-US"/>
          </a:p>
        </p:txBody>
      </p:sp>
      <p:grpSp>
        <p:nvGrpSpPr>
          <p:cNvPr id="18" name="Group 18"/>
          <p:cNvGrpSpPr/>
          <p:nvPr/>
        </p:nvGrpSpPr>
        <p:grpSpPr>
          <a:xfrm rot="2252587">
            <a:off x="-1105257" y="-2239445"/>
            <a:ext cx="3086100" cy="7845843"/>
            <a:chOff x="0" y="0"/>
            <a:chExt cx="812800" cy="2066395"/>
          </a:xfrm>
          <a:solidFill>
            <a:srgbClr val="AED5E7"/>
          </a:solidFill>
        </p:grpSpPr>
        <p:sp>
          <p:nvSpPr>
            <p:cNvPr id="19" name="Freeform 19"/>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grpFill/>
          </p:spPr>
          <p:txBody>
            <a:bodyPr/>
            <a:lstStyle/>
            <a:p>
              <a:endParaRPr lang="en-US"/>
            </a:p>
          </p:txBody>
        </p:sp>
        <p:sp>
          <p:nvSpPr>
            <p:cNvPr id="20" name="TextBox 20"/>
            <p:cNvSpPr txBox="1"/>
            <p:nvPr/>
          </p:nvSpPr>
          <p:spPr>
            <a:xfrm>
              <a:off x="0" y="-57150"/>
              <a:ext cx="812800" cy="2123545"/>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9713630" y="1028700"/>
            <a:ext cx="7545670" cy="2574960"/>
          </a:xfrm>
          <a:custGeom>
            <a:avLst/>
            <a:gdLst/>
            <a:ahLst/>
            <a:cxnLst/>
            <a:rect l="l" t="t" r="r" b="b"/>
            <a:pathLst>
              <a:path w="7545670" h="2574960">
                <a:moveTo>
                  <a:pt x="0" y="0"/>
                </a:moveTo>
                <a:lnTo>
                  <a:pt x="7545670" y="0"/>
                </a:lnTo>
                <a:lnTo>
                  <a:pt x="7545670" y="2574960"/>
                </a:lnTo>
                <a:lnTo>
                  <a:pt x="0" y="2574960"/>
                </a:lnTo>
                <a:lnTo>
                  <a:pt x="0" y="0"/>
                </a:lnTo>
                <a:close/>
              </a:path>
            </a:pathLst>
          </a:custGeom>
          <a:blipFill>
            <a:blip r:embed="rId4"/>
            <a:stretch>
              <a:fillRect/>
            </a:stretch>
          </a:blipFill>
        </p:spPr>
        <p:txBody>
          <a:bodyPr/>
          <a:lstStyle/>
          <a:p>
            <a:endParaRPr lang="en-US"/>
          </a:p>
        </p:txBody>
      </p:sp>
      <p:sp>
        <p:nvSpPr>
          <p:cNvPr id="22" name="Freeform 22"/>
          <p:cNvSpPr/>
          <p:nvPr/>
        </p:nvSpPr>
        <p:spPr>
          <a:xfrm>
            <a:off x="14218875" y="8209353"/>
            <a:ext cx="3040425" cy="1048947"/>
          </a:xfrm>
          <a:custGeom>
            <a:avLst/>
            <a:gdLst/>
            <a:ahLst/>
            <a:cxnLst/>
            <a:rect l="l" t="t" r="r" b="b"/>
            <a:pathLst>
              <a:path w="3040425" h="1048947">
                <a:moveTo>
                  <a:pt x="0" y="0"/>
                </a:moveTo>
                <a:lnTo>
                  <a:pt x="3040425" y="0"/>
                </a:lnTo>
                <a:lnTo>
                  <a:pt x="3040425" y="1048947"/>
                </a:lnTo>
                <a:lnTo>
                  <a:pt x="0" y="1048947"/>
                </a:lnTo>
                <a:lnTo>
                  <a:pt x="0" y="0"/>
                </a:lnTo>
                <a:close/>
              </a:path>
            </a:pathLst>
          </a:custGeom>
          <a:blipFill>
            <a:blip r:embed="rId5"/>
            <a:stretch>
              <a:fillRect/>
            </a:stretch>
          </a:blipFill>
        </p:spPr>
        <p:txBody>
          <a:bodyPr/>
          <a:lstStyle/>
          <a:p>
            <a:endParaRPr lang="en-US"/>
          </a:p>
        </p:txBody>
      </p:sp>
      <p:sp>
        <p:nvSpPr>
          <p:cNvPr id="23" name="TextBox 23"/>
          <p:cNvSpPr txBox="1"/>
          <p:nvPr/>
        </p:nvSpPr>
        <p:spPr>
          <a:xfrm>
            <a:off x="10005795" y="4450523"/>
            <a:ext cx="7176016" cy="1837298"/>
          </a:xfrm>
          <a:prstGeom prst="rect">
            <a:avLst/>
          </a:prstGeom>
        </p:spPr>
        <p:txBody>
          <a:bodyPr lIns="0" tIns="0" rIns="0" bIns="0" rtlCol="0" anchor="t">
            <a:spAutoFit/>
          </a:bodyPr>
          <a:lstStyle/>
          <a:p>
            <a:pPr algn="ctr"/>
            <a:r>
              <a:rPr lang="en-US" sz="8739" b="1" dirty="0">
                <a:solidFill>
                  <a:srgbClr val="F5F5F5"/>
                </a:solidFill>
                <a:latin typeface="Calibri" panose="020F0502020204030204" pitchFamily="34" charset="0"/>
                <a:ea typeface="Calibri" panose="020F0502020204030204" pitchFamily="34" charset="0"/>
                <a:cs typeface="Calibri" panose="020F0502020204030204" pitchFamily="34" charset="0"/>
                <a:sym typeface="Calibri (MS) Bold"/>
              </a:rPr>
              <a:t>Perkins Update</a:t>
            </a:r>
          </a:p>
          <a:p>
            <a:pPr algn="ctr"/>
            <a:r>
              <a:rPr lang="en-US" sz="3200" b="1" dirty="0">
                <a:solidFill>
                  <a:srgbClr val="F5F5F5"/>
                </a:solidFill>
                <a:latin typeface="Calibri" panose="020F0502020204030204" pitchFamily="34" charset="0"/>
                <a:ea typeface="Calibri" panose="020F0502020204030204" pitchFamily="34" charset="0"/>
                <a:cs typeface="Calibri" panose="020F0502020204030204" pitchFamily="34" charset="0"/>
                <a:sym typeface="Calibri (MS) Bold"/>
              </a:rPr>
              <a:t>November 12,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Student Performance</a:t>
            </a:r>
          </a:p>
        </p:txBody>
      </p:sp>
      <p:sp>
        <p:nvSpPr>
          <p:cNvPr id="6" name="TextBox 6"/>
          <p:cNvSpPr txBox="1"/>
          <p:nvPr/>
        </p:nvSpPr>
        <p:spPr>
          <a:xfrm>
            <a:off x="1239330" y="2454770"/>
            <a:ext cx="15809339" cy="4893647"/>
          </a:xfrm>
          <a:prstGeom prst="rect">
            <a:avLst/>
          </a:prstGeom>
        </p:spPr>
        <p:txBody>
          <a:bodyPr wrap="square" lIns="0" tIns="0" rIns="0" bIns="0" rtlCol="0" anchor="t">
            <a:spAutoFit/>
          </a:bodyPr>
          <a:lstStyle/>
          <a:p>
            <a:pPr marL="0" indent="0">
              <a:spcBef>
                <a:spcPts val="0"/>
              </a:spcBef>
              <a:spcAft>
                <a:spcPts val="1200"/>
              </a:spcAft>
              <a:buNone/>
            </a:pPr>
            <a:r>
              <a:rPr lang="en-US" sz="4400" dirty="0"/>
              <a:t>Perkins V Section 134(c)(2)(A)</a:t>
            </a:r>
          </a:p>
          <a:p>
            <a:pPr marL="0" indent="0">
              <a:spcBef>
                <a:spcPts val="0"/>
              </a:spcBef>
              <a:spcAft>
                <a:spcPts val="1200"/>
              </a:spcAft>
              <a:buNone/>
            </a:pPr>
            <a:r>
              <a:rPr lang="en-US" sz="4400" dirty="0"/>
              <a:t>An evaluation of the </a:t>
            </a:r>
            <a:r>
              <a:rPr lang="en-US" sz="4400" b="1" dirty="0">
                <a:solidFill>
                  <a:srgbClr val="E1AF00"/>
                </a:solidFill>
              </a:rPr>
              <a:t>performance of the students </a:t>
            </a:r>
            <a:r>
              <a:rPr lang="en-US" sz="4400" dirty="0"/>
              <a:t>served by the eligible recipient </a:t>
            </a:r>
            <a:r>
              <a:rPr lang="en-US" sz="4400" b="1" dirty="0">
                <a:solidFill>
                  <a:srgbClr val="E1AF00"/>
                </a:solidFill>
              </a:rPr>
              <a:t>with respect to state determined and local levels of performance </a:t>
            </a:r>
            <a:r>
              <a:rPr lang="en-US" sz="4400" dirty="0"/>
              <a:t>established pursuant to section 113, </a:t>
            </a:r>
            <a:r>
              <a:rPr lang="en-US" sz="4400" b="1" dirty="0">
                <a:solidFill>
                  <a:srgbClr val="E1AF00"/>
                </a:solidFill>
              </a:rPr>
              <a:t>including an evaluation of performance for special population and each subgroup </a:t>
            </a:r>
            <a:r>
              <a:rPr lang="en-US" sz="4400" dirty="0"/>
              <a:t>described in section 1111(h)(1)(C)(ii) of the Elementary and Secondary Education Act of 1965.</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02030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Performance Indicators</a:t>
            </a:r>
          </a:p>
        </p:txBody>
      </p:sp>
      <p:sp>
        <p:nvSpPr>
          <p:cNvPr id="6" name="TextBox 6"/>
          <p:cNvSpPr txBox="1"/>
          <p:nvPr/>
        </p:nvSpPr>
        <p:spPr>
          <a:xfrm>
            <a:off x="1239330" y="2454770"/>
            <a:ext cx="15809339" cy="6217087"/>
          </a:xfrm>
          <a:prstGeom prst="rect">
            <a:avLst/>
          </a:prstGeom>
        </p:spPr>
        <p:txBody>
          <a:bodyPr wrap="square" lIns="0" tIns="0" rIns="0" bIns="0" rtlCol="0" anchor="t">
            <a:spAutoFit/>
          </a:bodyPr>
          <a:lstStyle/>
          <a:p>
            <a:pPr marL="0" indent="0">
              <a:spcBef>
                <a:spcPts val="0"/>
              </a:spcBef>
              <a:spcAft>
                <a:spcPts val="1200"/>
              </a:spcAft>
              <a:buNone/>
            </a:pPr>
            <a:r>
              <a:rPr lang="en-US" sz="3200" b="1" dirty="0">
                <a:solidFill>
                  <a:srgbClr val="E1AF00"/>
                </a:solidFill>
              </a:rPr>
              <a:t>1P1 – Postsecondary Retention and Placement</a:t>
            </a:r>
            <a:br>
              <a:rPr lang="en-US" sz="3200" dirty="0"/>
            </a:br>
            <a:r>
              <a:rPr lang="en-US" sz="3200" dirty="0"/>
              <a:t>The percentage of </a:t>
            </a:r>
            <a:r>
              <a:rPr lang="en-US" sz="3200" u="sng" dirty="0"/>
              <a:t>CTE concentrators</a:t>
            </a:r>
            <a:r>
              <a:rPr lang="en-US" sz="3200" dirty="0"/>
              <a:t> who, during their second quarter after program completion, remain enrolled in postsecondary education, are in advanced training, military services, or a service program that receives assistance under title I of the National and Community Service Act of 1990, are volunteers as described in section 5(a) of the Peace Corps Act or are placed or retained in employment.</a:t>
            </a:r>
          </a:p>
          <a:p>
            <a:pPr marL="0" indent="0">
              <a:spcBef>
                <a:spcPts val="0"/>
              </a:spcBef>
              <a:spcAft>
                <a:spcPts val="1200"/>
              </a:spcAft>
              <a:buNone/>
            </a:pPr>
            <a:r>
              <a:rPr lang="en-US" sz="3200" b="1" dirty="0">
                <a:solidFill>
                  <a:srgbClr val="E1AF00"/>
                </a:solidFill>
              </a:rPr>
              <a:t>2P1 – Curriculum certificate, diploma, or associate degree</a:t>
            </a:r>
            <a:br>
              <a:rPr lang="en-US" sz="3200" dirty="0"/>
            </a:br>
            <a:r>
              <a:rPr lang="en-US" sz="3200" dirty="0"/>
              <a:t>The percentage of </a:t>
            </a:r>
            <a:r>
              <a:rPr lang="en-US" sz="3200" u="sng" dirty="0"/>
              <a:t>CTE concentrators</a:t>
            </a:r>
            <a:r>
              <a:rPr lang="en-US" sz="3200" dirty="0"/>
              <a:t> who receive a recognized postsecondary credential during participation or within 1 year of program completion. </a:t>
            </a:r>
          </a:p>
          <a:p>
            <a:pPr marL="0" indent="0">
              <a:spcBef>
                <a:spcPts val="0"/>
              </a:spcBef>
              <a:spcAft>
                <a:spcPts val="1200"/>
              </a:spcAft>
              <a:buNone/>
            </a:pPr>
            <a:r>
              <a:rPr lang="en-US" sz="3200" b="1" dirty="0">
                <a:solidFill>
                  <a:srgbClr val="E1AF00"/>
                </a:solidFill>
              </a:rPr>
              <a:t>3P1 – Non-traditional Program Enrollment</a:t>
            </a:r>
            <a:br>
              <a:rPr lang="en-US" sz="3200" dirty="0"/>
            </a:br>
            <a:r>
              <a:rPr lang="en-US" sz="3200" dirty="0"/>
              <a:t>The percentage of </a:t>
            </a:r>
            <a:r>
              <a:rPr lang="en-US" sz="3200" u="sng" dirty="0"/>
              <a:t>CTE concentrators</a:t>
            </a:r>
            <a:r>
              <a:rPr lang="en-US" sz="3200" dirty="0"/>
              <a:t> in career and technical programs and programs of study that lead to non-traditional fields. </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7534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CTE Concentrators defined</a:t>
            </a:r>
          </a:p>
        </p:txBody>
      </p:sp>
      <p:sp>
        <p:nvSpPr>
          <p:cNvPr id="6" name="TextBox 6"/>
          <p:cNvSpPr txBox="1"/>
          <p:nvPr/>
        </p:nvSpPr>
        <p:spPr>
          <a:xfrm>
            <a:off x="1239330" y="2454770"/>
            <a:ext cx="15809339" cy="6401753"/>
          </a:xfrm>
          <a:prstGeom prst="rect">
            <a:avLst/>
          </a:prstGeom>
        </p:spPr>
        <p:txBody>
          <a:bodyPr wrap="square" lIns="0" tIns="0" rIns="0" bIns="0" rtlCol="0" anchor="t">
            <a:spAutoFit/>
          </a:bodyPr>
          <a:lstStyle/>
          <a:p>
            <a:pPr marL="0" indent="0">
              <a:spcBef>
                <a:spcPts val="0"/>
              </a:spcBef>
              <a:spcAft>
                <a:spcPts val="1200"/>
              </a:spcAft>
              <a:buNone/>
            </a:pPr>
            <a:r>
              <a:rPr lang="en-US" sz="4400" dirty="0">
                <a:cs typeface="Times New Roman" panose="02020603050405020304" pitchFamily="18" charset="0"/>
              </a:rPr>
              <a:t>Perkins V Section 113(b)(4)(i)(II) requires colleges to make “meaningful progress toward improving the performance of all </a:t>
            </a:r>
            <a:r>
              <a:rPr lang="en-US" sz="4400" b="1" dirty="0">
                <a:solidFill>
                  <a:srgbClr val="E1AF00"/>
                </a:solidFill>
                <a:cs typeface="Times New Roman" panose="02020603050405020304" pitchFamily="18" charset="0"/>
              </a:rPr>
              <a:t>CTE concentrators</a:t>
            </a:r>
            <a:r>
              <a:rPr lang="en-US" sz="4400" dirty="0">
                <a:cs typeface="Times New Roman" panose="02020603050405020304" pitchFamily="18" charset="0"/>
              </a:rPr>
              <a:t>, including special populations and subgroups.</a:t>
            </a:r>
          </a:p>
          <a:p>
            <a:pPr marL="0" indent="0">
              <a:spcBef>
                <a:spcPts val="0"/>
              </a:spcBef>
              <a:spcAft>
                <a:spcPts val="1200"/>
              </a:spcAft>
              <a:buNone/>
            </a:pPr>
            <a:r>
              <a:rPr lang="en-US" sz="4400" dirty="0">
                <a:cs typeface="Times New Roman" panose="02020603050405020304" pitchFamily="18" charset="0"/>
              </a:rPr>
              <a:t>Perkins V Section 3(12) </a:t>
            </a:r>
            <a:r>
              <a:rPr lang="en-US" sz="4400" b="1" dirty="0">
                <a:solidFill>
                  <a:srgbClr val="E1AF00"/>
                </a:solidFill>
                <a:cs typeface="Times New Roman" panose="02020603050405020304" pitchFamily="18" charset="0"/>
              </a:rPr>
              <a:t>defines CTE concentrator </a:t>
            </a:r>
            <a:r>
              <a:rPr lang="en-US" sz="4400" dirty="0">
                <a:cs typeface="Times New Roman" panose="02020603050405020304" pitchFamily="18" charset="0"/>
              </a:rPr>
              <a:t>as a student who has earned at least 12 CTE credits within a CTE program or program of study.</a:t>
            </a:r>
          </a:p>
          <a:p>
            <a:pPr marL="0" indent="0">
              <a:spcBef>
                <a:spcPts val="0"/>
              </a:spcBef>
              <a:spcAft>
                <a:spcPts val="1200"/>
              </a:spcAft>
              <a:buNone/>
            </a:pPr>
            <a:r>
              <a:rPr lang="en-US" sz="4400" dirty="0">
                <a:cs typeface="Times New Roman" panose="02020603050405020304" pitchFamily="18" charset="0"/>
              </a:rPr>
              <a:t>NCCCS calculates it as </a:t>
            </a:r>
            <a:r>
              <a:rPr lang="en-US" sz="4400" dirty="0">
                <a:effectLst/>
                <a:cs typeface="Times New Roman" panose="02020603050405020304" pitchFamily="18" charset="0"/>
              </a:rPr>
              <a:t>a student with a CTE primary program code who has earned at least 12 CTE credits within that program or program of study.</a:t>
            </a:r>
            <a:endParaRPr lang="en-US" sz="4400" dirty="0">
              <a:cs typeface="Times New Roman" panose="02020603050405020304" pitchFamily="18" charset="0"/>
            </a:endParaRP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54450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Negotiated Levels of Performance</a:t>
            </a:r>
          </a:p>
        </p:txBody>
      </p:sp>
      <p:sp>
        <p:nvSpPr>
          <p:cNvPr id="6" name="TextBox 6"/>
          <p:cNvSpPr txBox="1"/>
          <p:nvPr/>
        </p:nvSpPr>
        <p:spPr>
          <a:xfrm>
            <a:off x="1239330" y="2454770"/>
            <a:ext cx="15809339" cy="5878532"/>
          </a:xfrm>
          <a:prstGeom prst="rect">
            <a:avLst/>
          </a:prstGeom>
        </p:spPr>
        <p:txBody>
          <a:bodyPr wrap="square" lIns="0" tIns="0" rIns="0" bIns="0" rtlCol="0" anchor="t">
            <a:spAutoFit/>
          </a:bodyPr>
          <a:lstStyle/>
          <a:p>
            <a:pPr marL="0" indent="0">
              <a:spcBef>
                <a:spcPts val="0"/>
              </a:spcBef>
              <a:spcAft>
                <a:spcPts val="1200"/>
              </a:spcAft>
              <a:buNone/>
            </a:pPr>
            <a:r>
              <a:rPr lang="en-US" sz="4400" dirty="0"/>
              <a:t>Perkins V Section 113(b)(4)(i) paraphrased</a:t>
            </a:r>
          </a:p>
          <a:p>
            <a:pPr marL="0" indent="0">
              <a:spcBef>
                <a:spcPts val="0"/>
              </a:spcBef>
              <a:spcAft>
                <a:spcPts val="1200"/>
              </a:spcAft>
              <a:buNone/>
            </a:pPr>
            <a:r>
              <a:rPr lang="en-US" sz="4400" dirty="0"/>
              <a:t>Each college shall agree to accept the State determined levels of performance…or negotiate with the State to reach agreement on new local levels of performance. When being adjusted, the level must be higher than the average actual performance level of the previous 2 program years. </a:t>
            </a:r>
          </a:p>
          <a:p>
            <a:pPr marL="0" indent="0">
              <a:spcBef>
                <a:spcPts val="0"/>
              </a:spcBef>
              <a:spcAft>
                <a:spcPts val="1200"/>
              </a:spcAft>
              <a:buNone/>
            </a:pPr>
            <a:r>
              <a:rPr lang="en-US" sz="4400" dirty="0">
                <a:solidFill>
                  <a:srgbClr val="31B039"/>
                </a:solidFill>
              </a:rPr>
              <a:t>For 2024-25</a:t>
            </a:r>
            <a:r>
              <a:rPr lang="en-US" sz="4400" dirty="0"/>
              <a:t>, local levels were set at each college’s 2-year average actual performance plus 0.01%</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04885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Compare Performance to NLP</a:t>
            </a:r>
          </a:p>
        </p:txBody>
      </p:sp>
      <p:sp>
        <p:nvSpPr>
          <p:cNvPr id="6" name="TextBox 6"/>
          <p:cNvSpPr txBox="1"/>
          <p:nvPr/>
        </p:nvSpPr>
        <p:spPr>
          <a:xfrm>
            <a:off x="1239330" y="2454770"/>
            <a:ext cx="15809339" cy="2339102"/>
          </a:xfrm>
          <a:prstGeom prst="rect">
            <a:avLst/>
          </a:prstGeom>
        </p:spPr>
        <p:txBody>
          <a:bodyPr wrap="square" lIns="0" tIns="0" rIns="0" bIns="0" rtlCol="0" anchor="t">
            <a:spAutoFit/>
          </a:bodyPr>
          <a:lstStyle/>
          <a:p>
            <a:pPr marL="0" indent="0">
              <a:spcBef>
                <a:spcPts val="0"/>
              </a:spcBef>
              <a:spcAft>
                <a:spcPts val="1200"/>
              </a:spcAft>
              <a:buNone/>
            </a:pPr>
            <a:r>
              <a:rPr lang="en-US" sz="4400" dirty="0"/>
              <a:t>Dashboards indicate the state and local NLP</a:t>
            </a:r>
          </a:p>
          <a:p>
            <a:pPr marL="0" indent="0">
              <a:spcBef>
                <a:spcPts val="0"/>
              </a:spcBef>
              <a:spcAft>
                <a:spcPts val="1200"/>
              </a:spcAft>
              <a:buNone/>
            </a:pPr>
            <a:r>
              <a:rPr lang="en-US" sz="4400" b="1" dirty="0">
                <a:solidFill>
                  <a:schemeClr val="tx2">
                    <a:lumMod val="60000"/>
                    <a:lumOff val="40000"/>
                  </a:schemeClr>
                </a:solidFill>
              </a:rPr>
              <a:t>----</a:t>
            </a:r>
            <a:r>
              <a:rPr lang="en-US" sz="4400" dirty="0"/>
              <a:t> Blue dashed line is for the State’s NLP</a:t>
            </a:r>
          </a:p>
          <a:p>
            <a:pPr marL="0" indent="0">
              <a:spcBef>
                <a:spcPts val="0"/>
              </a:spcBef>
              <a:spcAft>
                <a:spcPts val="1200"/>
              </a:spcAft>
              <a:buNone/>
            </a:pPr>
            <a:r>
              <a:rPr lang="en-US" sz="4400" dirty="0"/>
              <a:t>---- Gray solid line is for the College’s NLP</a:t>
            </a:r>
          </a:p>
        </p:txBody>
      </p:sp>
      <p:pic>
        <p:nvPicPr>
          <p:cNvPr id="9" name="Picture 8">
            <a:extLst>
              <a:ext uri="{FF2B5EF4-FFF2-40B4-BE49-F238E27FC236}">
                <a16:creationId xmlns:a16="http://schemas.microsoft.com/office/drawing/2014/main" id="{8A366C52-0453-106A-8DCD-662C6661F76A}"/>
              </a:ext>
            </a:extLst>
          </p:cNvPr>
          <p:cNvPicPr>
            <a:picLocks noChangeAspect="1"/>
          </p:cNvPicPr>
          <p:nvPr/>
        </p:nvPicPr>
        <p:blipFill>
          <a:blip r:embed="rId2"/>
          <a:stretch>
            <a:fillRect/>
          </a:stretch>
        </p:blipFill>
        <p:spPr>
          <a:xfrm>
            <a:off x="2057400" y="5659632"/>
            <a:ext cx="4316820" cy="3447132"/>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8374AD6C-02CD-18D0-91B1-F040EEF8515A}"/>
              </a:ext>
            </a:extLst>
          </p:cNvPr>
          <p:cNvPicPr>
            <a:picLocks noChangeAspect="1"/>
          </p:cNvPicPr>
          <p:nvPr/>
        </p:nvPicPr>
        <p:blipFill>
          <a:blip r:embed="rId3">
            <a:extLst>
              <a:ext uri="{28A0092B-C50C-407E-A947-70E740481C1C}">
                <a14:useLocalDpi xmlns:a14="http://schemas.microsoft.com/office/drawing/2010/main" val="0"/>
              </a:ext>
            </a:extLst>
          </a:blip>
          <a:srcRect l="18589" t="4507" r="18146"/>
          <a:stretch/>
        </p:blipFill>
        <p:spPr>
          <a:xfrm>
            <a:off x="9448800" y="4793872"/>
            <a:ext cx="7384716" cy="5178653"/>
          </a:xfrm>
          <a:prstGeom prst="rect">
            <a:avLst/>
          </a:prstGeom>
        </p:spPr>
      </p:pic>
      <p:cxnSp>
        <p:nvCxnSpPr>
          <p:cNvPr id="14" name="Straight Connector 13">
            <a:extLst>
              <a:ext uri="{FF2B5EF4-FFF2-40B4-BE49-F238E27FC236}">
                <a16:creationId xmlns:a16="http://schemas.microsoft.com/office/drawing/2014/main" id="{1EF05784-1AD2-AD7D-FDB6-7464C79589C8}"/>
              </a:ext>
            </a:extLst>
          </p:cNvPr>
          <p:cNvCxnSpPr/>
          <p:nvPr/>
        </p:nvCxnSpPr>
        <p:spPr>
          <a:xfrm>
            <a:off x="1239330" y="4466525"/>
            <a:ext cx="66567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79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Special Populations as defined by Perkins V*</a:t>
            </a:r>
          </a:p>
        </p:txBody>
      </p:sp>
      <p:sp>
        <p:nvSpPr>
          <p:cNvPr id="9" name="TextBox 8">
            <a:extLst>
              <a:ext uri="{FF2B5EF4-FFF2-40B4-BE49-F238E27FC236}">
                <a16:creationId xmlns:a16="http://schemas.microsoft.com/office/drawing/2014/main" id="{A0C93F6E-BA28-5989-497E-EAD062E6E964}"/>
              </a:ext>
            </a:extLst>
          </p:cNvPr>
          <p:cNvSpPr txBox="1"/>
          <p:nvPr/>
        </p:nvSpPr>
        <p:spPr>
          <a:xfrm>
            <a:off x="647710" y="2243788"/>
            <a:ext cx="16025652" cy="7261603"/>
          </a:xfrm>
          <a:prstGeom prst="rect">
            <a:avLst/>
          </a:prstGeom>
          <a:noFill/>
        </p:spPr>
        <p:txBody>
          <a:bodyPr wrap="square">
            <a:spAutoFit/>
          </a:bodyPr>
          <a:lstStyle/>
          <a:p>
            <a:pPr marL="742950" marR="0" lvl="0" indent="-627063">
              <a:lnSpc>
                <a:spcPct val="107000"/>
              </a:lnSpc>
              <a:spcBef>
                <a:spcPts val="0"/>
              </a:spcBef>
              <a:spcAft>
                <a:spcPts val="600"/>
              </a:spcAft>
              <a:buFont typeface="+mj-lt"/>
              <a:buAutoNum type="alphaUcParenBoth"/>
            </a:pPr>
            <a:r>
              <a:rPr lang="en-US" sz="3000" dirty="0">
                <a:effectLst/>
                <a:latin typeface="Calibri" panose="020F0502020204030204" pitchFamily="34" charset="0"/>
                <a:ea typeface="Times New Roman" panose="02020603050405020304" pitchFamily="18" charset="0"/>
                <a:cs typeface="Arial" panose="020B0604020202020204" pitchFamily="34" charset="0"/>
              </a:rPr>
              <a:t>Individuals with disabilities;</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742950" marR="0" lvl="0" indent="-627063">
              <a:lnSpc>
                <a:spcPct val="107000"/>
              </a:lnSpc>
              <a:spcBef>
                <a:spcPts val="0"/>
              </a:spcBef>
              <a:spcAft>
                <a:spcPts val="600"/>
              </a:spcAft>
              <a:buFont typeface="+mj-lt"/>
              <a:buAutoNum type="alphaUcParenBoth"/>
            </a:pPr>
            <a:r>
              <a:rPr lang="en-US" sz="3000" dirty="0">
                <a:effectLst/>
                <a:latin typeface="Calibri" panose="020F0502020204030204" pitchFamily="34" charset="0"/>
                <a:ea typeface="Times New Roman" panose="02020603050405020304" pitchFamily="18" charset="0"/>
                <a:cs typeface="Arial" panose="020B0604020202020204" pitchFamily="34" charset="0"/>
              </a:rPr>
              <a:t>Individuals from economically disadvantaged families, including low-income youth and adults;</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742950" marR="0" lvl="0" indent="-627063">
              <a:lnSpc>
                <a:spcPct val="107000"/>
              </a:lnSpc>
              <a:spcBef>
                <a:spcPts val="0"/>
              </a:spcBef>
              <a:spcAft>
                <a:spcPts val="600"/>
              </a:spcAft>
              <a:buFont typeface="+mj-lt"/>
              <a:buAutoNum type="alphaUcParenBoth"/>
            </a:pPr>
            <a:r>
              <a:rPr lang="en-US" sz="3000" dirty="0">
                <a:effectLst/>
                <a:latin typeface="Calibri" panose="020F0502020204030204" pitchFamily="34" charset="0"/>
                <a:ea typeface="Times New Roman" panose="02020603050405020304" pitchFamily="18" charset="0"/>
                <a:cs typeface="Arial" panose="020B0604020202020204" pitchFamily="34" charset="0"/>
              </a:rPr>
              <a:t>Individuals preparing for non-traditional fields; </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742950" marR="0" lvl="0" indent="-627063">
              <a:lnSpc>
                <a:spcPct val="107000"/>
              </a:lnSpc>
              <a:spcBef>
                <a:spcPts val="0"/>
              </a:spcBef>
              <a:spcAft>
                <a:spcPts val="600"/>
              </a:spcAft>
              <a:buFont typeface="+mj-lt"/>
              <a:buAutoNum type="alphaUcParenBoth"/>
            </a:pPr>
            <a:r>
              <a:rPr lang="en-US" sz="3000" dirty="0">
                <a:effectLst/>
                <a:latin typeface="Calibri" panose="020F0502020204030204" pitchFamily="34" charset="0"/>
                <a:ea typeface="Times New Roman" panose="02020603050405020304" pitchFamily="18" charset="0"/>
                <a:cs typeface="Arial" panose="020B0604020202020204" pitchFamily="34" charset="0"/>
              </a:rPr>
              <a:t>Single-parents, including single pregnant women;</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742950" marR="0" lvl="0" indent="-627063">
              <a:lnSpc>
                <a:spcPct val="107000"/>
              </a:lnSpc>
              <a:spcBef>
                <a:spcPts val="0"/>
              </a:spcBef>
              <a:spcAft>
                <a:spcPts val="600"/>
              </a:spcAft>
              <a:buFont typeface="+mj-lt"/>
              <a:buAutoNum type="alphaUcParenBoth"/>
            </a:pPr>
            <a:r>
              <a:rPr lang="en-US" sz="3000" dirty="0">
                <a:effectLst/>
                <a:latin typeface="Calibri" panose="020F0502020204030204" pitchFamily="34" charset="0"/>
                <a:ea typeface="Times New Roman" panose="02020603050405020304" pitchFamily="18" charset="0"/>
                <a:cs typeface="Arial" panose="020B0604020202020204" pitchFamily="34" charset="0"/>
              </a:rPr>
              <a:t>Out-of-workforce individuals; </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742950" marR="0" lvl="0" indent="-627063">
              <a:lnSpc>
                <a:spcPct val="107000"/>
              </a:lnSpc>
              <a:spcBef>
                <a:spcPts val="0"/>
              </a:spcBef>
              <a:spcAft>
                <a:spcPts val="600"/>
              </a:spcAft>
              <a:buFont typeface="+mj-lt"/>
              <a:buAutoNum type="alphaUcParenBoth"/>
            </a:pPr>
            <a:r>
              <a:rPr lang="en-US" sz="3000" dirty="0">
                <a:effectLst/>
                <a:latin typeface="Calibri" panose="020F0502020204030204" pitchFamily="34" charset="0"/>
                <a:ea typeface="Times New Roman" panose="02020603050405020304" pitchFamily="18" charset="0"/>
                <a:cs typeface="Arial" panose="020B0604020202020204" pitchFamily="34" charset="0"/>
              </a:rPr>
              <a:t>English learners;</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742950" marR="0" lvl="0" indent="-627063">
              <a:lnSpc>
                <a:spcPct val="107000"/>
              </a:lnSpc>
              <a:spcBef>
                <a:spcPts val="0"/>
              </a:spcBef>
              <a:spcAft>
                <a:spcPts val="600"/>
              </a:spcAft>
              <a:buFont typeface="+mj-lt"/>
              <a:buAutoNum type="alphaUcParenBoth"/>
            </a:pPr>
            <a:r>
              <a:rPr lang="en-US" sz="3000" dirty="0">
                <a:effectLst/>
                <a:latin typeface="Calibri" panose="020F0502020204030204" pitchFamily="34" charset="0"/>
                <a:ea typeface="Times New Roman" panose="02020603050405020304" pitchFamily="18" charset="0"/>
                <a:cs typeface="Arial" panose="020B0604020202020204" pitchFamily="34" charset="0"/>
              </a:rPr>
              <a:t>Homeless individuals described in section 725 of the McKinney-Vento Homeless Assistance Act </a:t>
            </a:r>
            <a:br>
              <a:rPr lang="en-US" sz="3000" dirty="0">
                <a:effectLst/>
                <a:latin typeface="Calibri" panose="020F0502020204030204" pitchFamily="34" charset="0"/>
                <a:ea typeface="Times New Roman" panose="02020603050405020304" pitchFamily="18" charset="0"/>
                <a:cs typeface="Arial" panose="020B0604020202020204" pitchFamily="34" charset="0"/>
              </a:rPr>
            </a:br>
            <a:r>
              <a:rPr lang="en-US" sz="3000" dirty="0">
                <a:effectLst/>
                <a:latin typeface="Calibri" panose="020F0502020204030204" pitchFamily="34" charset="0"/>
                <a:ea typeface="Times New Roman" panose="02020603050405020304" pitchFamily="18" charset="0"/>
                <a:cs typeface="Arial" panose="020B0604020202020204" pitchFamily="34" charset="0"/>
              </a:rPr>
              <a:t>(42 U.S.C. 11434a);</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742950" marR="0" lvl="0" indent="-627063">
              <a:lnSpc>
                <a:spcPct val="107000"/>
              </a:lnSpc>
              <a:spcBef>
                <a:spcPts val="0"/>
              </a:spcBef>
              <a:spcAft>
                <a:spcPts val="600"/>
              </a:spcAft>
              <a:buFont typeface="+mj-lt"/>
              <a:buAutoNum type="alphaUcParenBoth"/>
            </a:pPr>
            <a:r>
              <a:rPr lang="en-US" sz="3000" dirty="0">
                <a:effectLst/>
                <a:latin typeface="Calibri" panose="020F0502020204030204" pitchFamily="34" charset="0"/>
                <a:ea typeface="Times New Roman" panose="02020603050405020304" pitchFamily="18" charset="0"/>
                <a:cs typeface="Arial" panose="020B0604020202020204" pitchFamily="34" charset="0"/>
              </a:rPr>
              <a:t>Youth who are in, or have aged out of, the foster care system; and</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742950" marR="0" lvl="0" indent="-627063">
              <a:lnSpc>
                <a:spcPct val="107000"/>
              </a:lnSpc>
              <a:spcBef>
                <a:spcPts val="0"/>
              </a:spcBef>
              <a:spcAft>
                <a:spcPts val="600"/>
              </a:spcAft>
              <a:buFont typeface="+mj-lt"/>
              <a:buAutoNum type="alphaUcParenBoth"/>
            </a:pPr>
            <a:r>
              <a:rPr lang="en-US" sz="3000" dirty="0">
                <a:effectLst/>
                <a:latin typeface="Calibri" panose="020F0502020204030204" pitchFamily="34" charset="0"/>
                <a:ea typeface="Times New Roman" panose="02020603050405020304" pitchFamily="18" charset="0"/>
                <a:cs typeface="Arial" panose="020B0604020202020204" pitchFamily="34" charset="0"/>
              </a:rPr>
              <a:t>Youth with a parent who – </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1260475" marR="0" lvl="1" indent="-519113">
              <a:lnSpc>
                <a:spcPct val="107000"/>
              </a:lnSpc>
              <a:spcBef>
                <a:spcPts val="0"/>
              </a:spcBef>
              <a:spcAft>
                <a:spcPts val="600"/>
              </a:spcAft>
              <a:buFont typeface="+mj-lt"/>
              <a:buAutoNum type="romanLcPeriod"/>
            </a:pPr>
            <a:r>
              <a:rPr lang="en-US" sz="3000" dirty="0">
                <a:effectLst/>
                <a:latin typeface="Calibri" panose="020F0502020204030204" pitchFamily="34" charset="0"/>
                <a:ea typeface="Times New Roman" panose="02020603050405020304" pitchFamily="18" charset="0"/>
                <a:cs typeface="Arial" panose="020B0604020202020204" pitchFamily="34" charset="0"/>
              </a:rPr>
              <a:t>Is a member of the armed forces (as such term is defined in section 101(a)(4) of title 10, U.S.C.); and</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1260475" marR="0" lvl="1" indent="-519113">
              <a:lnSpc>
                <a:spcPct val="107000"/>
              </a:lnSpc>
              <a:spcBef>
                <a:spcPts val="0"/>
              </a:spcBef>
              <a:spcAft>
                <a:spcPts val="600"/>
              </a:spcAft>
              <a:buFont typeface="+mj-lt"/>
              <a:buAutoNum type="romanLcPeriod"/>
            </a:pPr>
            <a:r>
              <a:rPr lang="en-US" sz="3000" dirty="0">
                <a:effectLst/>
                <a:latin typeface="Calibri" panose="020F0502020204030204" pitchFamily="34" charset="0"/>
                <a:ea typeface="Times New Roman" panose="02020603050405020304" pitchFamily="18" charset="0"/>
                <a:cs typeface="Arial" panose="020B0604020202020204" pitchFamily="34" charset="0"/>
              </a:rPr>
              <a:t>Is on active duty (as such term is defined in section 101(d)(1) of such title).</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2A168AC-A649-5DA0-C3A7-444A08DD889B}"/>
              </a:ext>
            </a:extLst>
          </p:cNvPr>
          <p:cNvSpPr txBox="1"/>
          <p:nvPr/>
        </p:nvSpPr>
        <p:spPr>
          <a:xfrm>
            <a:off x="13411199" y="9684383"/>
            <a:ext cx="3262163" cy="461665"/>
          </a:xfrm>
          <a:prstGeom prst="rect">
            <a:avLst/>
          </a:prstGeom>
          <a:noFill/>
        </p:spPr>
        <p:txBody>
          <a:bodyPr wrap="square" rtlCol="0">
            <a:spAutoFit/>
          </a:bodyPr>
          <a:lstStyle/>
          <a:p>
            <a:r>
              <a:rPr lang="en-US" sz="2400" dirty="0"/>
              <a:t>*Perkins V, Section 3(48)</a:t>
            </a:r>
          </a:p>
        </p:txBody>
      </p:sp>
    </p:spTree>
    <p:extLst>
      <p:ext uri="{BB962C8B-B14F-4D97-AF65-F5344CB8AC3E}">
        <p14:creationId xmlns:p14="http://schemas.microsoft.com/office/powerpoint/2010/main" val="2854714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ESEA Student Sub-groups</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sp>
        <p:nvSpPr>
          <p:cNvPr id="9" name="TextBox 8">
            <a:extLst>
              <a:ext uri="{FF2B5EF4-FFF2-40B4-BE49-F238E27FC236}">
                <a16:creationId xmlns:a16="http://schemas.microsoft.com/office/drawing/2014/main" id="{A0C93F6E-BA28-5989-497E-EAD062E6E964}"/>
              </a:ext>
            </a:extLst>
          </p:cNvPr>
          <p:cNvSpPr txBox="1"/>
          <p:nvPr/>
        </p:nvSpPr>
        <p:spPr>
          <a:xfrm>
            <a:off x="671773" y="2781300"/>
            <a:ext cx="16011214" cy="3931076"/>
          </a:xfrm>
          <a:prstGeom prst="rect">
            <a:avLst/>
          </a:prstGeom>
          <a:noFill/>
        </p:spPr>
        <p:txBody>
          <a:bodyPr wrap="square">
            <a:spAutoFit/>
          </a:bodyPr>
          <a:lstStyle/>
          <a:p>
            <a:pPr marL="1146175" marR="0" indent="-917575">
              <a:lnSpc>
                <a:spcPct val="107000"/>
              </a:lnSpc>
              <a:spcBef>
                <a:spcPts val="0"/>
              </a:spcBef>
              <a:spcAft>
                <a:spcPts val="6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(A)	Economically disadvantaged students;  </a:t>
            </a:r>
          </a:p>
          <a:p>
            <a:pPr marL="1146175" marR="0" indent="-917575">
              <a:lnSpc>
                <a:spcPct val="107000"/>
              </a:lnSpc>
              <a:spcBef>
                <a:spcPts val="0"/>
              </a:spcBef>
              <a:spcAft>
                <a:spcPts val="6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(B) 	Students from major racial and ethnic groups;  </a:t>
            </a:r>
          </a:p>
          <a:p>
            <a:pPr marL="1146175" marR="0" indent="-917575">
              <a:lnSpc>
                <a:spcPct val="107000"/>
              </a:lnSpc>
              <a:spcBef>
                <a:spcPts val="0"/>
              </a:spcBef>
              <a:spcAft>
                <a:spcPts val="600"/>
              </a:spcAft>
              <a:buAutoNum type="alphaUcParenBoth" startAt="3"/>
            </a:pPr>
            <a:r>
              <a:rPr lang="en-US" sz="3200" dirty="0">
                <a:effectLst/>
                <a:latin typeface="Calibri" panose="020F0502020204030204" pitchFamily="34" charset="0"/>
                <a:ea typeface="Calibri" panose="020F0502020204030204" pitchFamily="34" charset="0"/>
                <a:cs typeface="Times New Roman" panose="02020603050405020304" pitchFamily="18" charset="0"/>
              </a:rPr>
              <a:t>Children with disabilities; and  </a:t>
            </a:r>
          </a:p>
          <a:p>
            <a:pPr marL="1146175" marR="0" indent="-917575">
              <a:lnSpc>
                <a:spcPct val="107000"/>
              </a:lnSpc>
              <a:spcBef>
                <a:spcPts val="0"/>
              </a:spcBef>
              <a:spcAft>
                <a:spcPts val="600"/>
              </a:spcAft>
              <a:buAutoNum type="alphaUcParenBoth" startAt="3"/>
            </a:pPr>
            <a:r>
              <a:rPr lang="en-US" sz="3200" dirty="0">
                <a:effectLst/>
                <a:latin typeface="Calibri" panose="020F0502020204030204" pitchFamily="34" charset="0"/>
                <a:ea typeface="Calibri" panose="020F0502020204030204" pitchFamily="34" charset="0"/>
                <a:cs typeface="Times New Roman" panose="02020603050405020304" pitchFamily="18" charset="0"/>
              </a:rPr>
              <a:t>English language learners. </a:t>
            </a:r>
          </a:p>
          <a:p>
            <a:pPr marL="228600" marR="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t>	Elementary &amp; Secondary Education Act of 1965, Section </a:t>
            </a:r>
            <a:r>
              <a:rPr lang="en-US" sz="2400" dirty="0">
                <a:effectLst/>
                <a:ea typeface="Calibri" panose="020F0502020204030204" pitchFamily="34" charset="0"/>
                <a:cs typeface="Times New Roman" panose="02020603050405020304" pitchFamily="18" charset="0"/>
              </a:rPr>
              <a:t>1111(c)(2)(B) </a:t>
            </a:r>
            <a:r>
              <a:rPr lang="en-US" sz="2400" dirty="0">
                <a:ea typeface="Calibri" panose="020F0502020204030204" pitchFamily="34" charset="0"/>
                <a:cs typeface="Times New Roman" panose="02020603050405020304" pitchFamily="18" charset="0"/>
              </a:rPr>
              <a:t>Referenced in </a:t>
            </a:r>
            <a:r>
              <a:rPr lang="en-US" sz="2400" dirty="0">
                <a:effectLst/>
                <a:ea typeface="Calibri" panose="020F0502020204030204" pitchFamily="34" charset="0"/>
                <a:cs typeface="Times New Roman" panose="02020603050405020304" pitchFamily="18" charset="0"/>
              </a:rPr>
              <a:t>Perkins Section 114(e)(8)(B)(i)</a:t>
            </a:r>
            <a:endParaRPr lang="en-US" sz="2400" dirty="0"/>
          </a:p>
        </p:txBody>
      </p:sp>
      <p:sp>
        <p:nvSpPr>
          <p:cNvPr id="6" name="Arrow: Left 5">
            <a:extLst>
              <a:ext uri="{FF2B5EF4-FFF2-40B4-BE49-F238E27FC236}">
                <a16:creationId xmlns:a16="http://schemas.microsoft.com/office/drawing/2014/main" id="{68D68F31-0A38-65A5-E332-AAF85F1520BF}"/>
              </a:ext>
            </a:extLst>
          </p:cNvPr>
          <p:cNvSpPr/>
          <p:nvPr/>
        </p:nvSpPr>
        <p:spPr>
          <a:xfrm>
            <a:off x="9534225" y="3119573"/>
            <a:ext cx="2933700" cy="1193002"/>
          </a:xfrm>
          <a:prstGeom prst="leftArrow">
            <a:avLst/>
          </a:prstGeom>
          <a:solidFill>
            <a:srgbClr val="E1A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Additional Group</a:t>
            </a:r>
          </a:p>
        </p:txBody>
      </p:sp>
    </p:spTree>
    <p:extLst>
      <p:ext uri="{BB962C8B-B14F-4D97-AF65-F5344CB8AC3E}">
        <p14:creationId xmlns:p14="http://schemas.microsoft.com/office/powerpoint/2010/main" val="56325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What are you looking for in the data?</a:t>
            </a:r>
          </a:p>
        </p:txBody>
      </p:sp>
      <p:sp>
        <p:nvSpPr>
          <p:cNvPr id="10" name="TextBox 9">
            <a:extLst>
              <a:ext uri="{FF2B5EF4-FFF2-40B4-BE49-F238E27FC236}">
                <a16:creationId xmlns:a16="http://schemas.microsoft.com/office/drawing/2014/main" id="{C88BBA05-EB1F-6BCB-9415-A6DE37DE2C3A}"/>
              </a:ext>
            </a:extLst>
          </p:cNvPr>
          <p:cNvSpPr txBox="1"/>
          <p:nvPr/>
        </p:nvSpPr>
        <p:spPr>
          <a:xfrm>
            <a:off x="1143000" y="2933700"/>
            <a:ext cx="15296533" cy="5447645"/>
          </a:xfrm>
          <a:prstGeom prst="rect">
            <a:avLst/>
          </a:prstGeom>
          <a:noFill/>
        </p:spPr>
        <p:txBody>
          <a:bodyPr wrap="square" lIns="91440" tIns="45720" rIns="91440" bIns="45720" rtlCol="0" anchor="t">
            <a:spAutoFit/>
          </a:bodyPr>
          <a:lstStyle/>
          <a:p>
            <a:pPr>
              <a:spcAft>
                <a:spcPts val="1200"/>
              </a:spcAft>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At a minimum, review</a:t>
            </a:r>
          </a:p>
          <a:p>
            <a:pPr marL="461645" indent="-461645">
              <a:spcAft>
                <a:spcPts val="1200"/>
              </a:spcAft>
              <a:buFont typeface="Symbol" panose="05050102010706020507" pitchFamily="18" charset="2"/>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Are there any student groups that aren’t achieving the state and local levels of performance?</a:t>
            </a:r>
          </a:p>
          <a:p>
            <a:pPr marL="461645" indent="-461645">
              <a:spcAft>
                <a:spcPts val="1200"/>
              </a:spcAft>
              <a:buFont typeface="Symbol" panose="05050102010706020507" pitchFamily="18" charset="2"/>
              <a:buChar char=""/>
            </a:pPr>
            <a:r>
              <a:rPr lang="en-US" sz="4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Are there any student groups that aren’t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as</a:t>
            </a:r>
            <a:r>
              <a:rPr lang="en-US" sz="4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successful </a:t>
            </a:r>
            <a:r>
              <a:rPr lang="en-US" sz="4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 others?</a:t>
            </a:r>
            <a:endPar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Aft>
                <a:spcPts val="1200"/>
              </a:spcAft>
            </a:pPr>
            <a:endParaRPr lang="en-US" sz="4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US" sz="4400" b="1" dirty="0">
                <a:solidFill>
                  <a:srgbClr val="E1AF00"/>
                </a:solidFill>
                <a:latin typeface="Calibri" panose="020F0502020204030204" pitchFamily="34" charset="0"/>
                <a:ea typeface="Calibri" panose="020F0502020204030204" pitchFamily="34" charset="0"/>
                <a:cs typeface="Calibri" panose="020F0502020204030204" pitchFamily="34" charset="0"/>
              </a:rPr>
              <a:t>Any Student Performance gaps that are identified are to be written on the College’s CLNA Summary</a:t>
            </a:r>
            <a:endParaRPr lang="en-US" sz="4400" b="1" dirty="0">
              <a:ln>
                <a:noFill/>
              </a:ln>
              <a:solidFill>
                <a:srgbClr val="E1AF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33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6D73A-171A-02B8-19CD-402FD2FBA72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33F32AB-8C7B-C105-BC88-9C08E5CADCEE}"/>
              </a:ext>
            </a:extLst>
          </p:cNvPr>
          <p:cNvGrpSpPr/>
          <p:nvPr/>
        </p:nvGrpSpPr>
        <p:grpSpPr>
          <a:xfrm>
            <a:off x="-776241" y="690200"/>
            <a:ext cx="17215778" cy="1403873"/>
            <a:chOff x="0" y="-57150"/>
            <a:chExt cx="4534197" cy="369744"/>
          </a:xfrm>
        </p:grpSpPr>
        <p:sp>
          <p:nvSpPr>
            <p:cNvPr id="3" name="Freeform 3">
              <a:extLst>
                <a:ext uri="{FF2B5EF4-FFF2-40B4-BE49-F238E27FC236}">
                  <a16:creationId xmlns:a16="http://schemas.microsoft.com/office/drawing/2014/main" id="{DFB7E905-D6AE-E24B-2E0C-F9AE7901CF84}"/>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57E85622-3F78-F311-7C3A-9E999B4BE1A6}"/>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9FBCD66E-1F86-D6BA-08BA-D2C39F361B49}"/>
              </a:ext>
            </a:extLst>
          </p:cNvPr>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Thinking about those gaps?</a:t>
            </a:r>
            <a:endPar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endParaRPr>
          </a:p>
        </p:txBody>
      </p:sp>
      <p:sp>
        <p:nvSpPr>
          <p:cNvPr id="10" name="TextBox 9">
            <a:extLst>
              <a:ext uri="{FF2B5EF4-FFF2-40B4-BE49-F238E27FC236}">
                <a16:creationId xmlns:a16="http://schemas.microsoft.com/office/drawing/2014/main" id="{0609E40D-A21B-F340-590A-ABBA2B395481}"/>
              </a:ext>
            </a:extLst>
          </p:cNvPr>
          <p:cNvSpPr txBox="1"/>
          <p:nvPr/>
        </p:nvSpPr>
        <p:spPr>
          <a:xfrm>
            <a:off x="1143000" y="2400300"/>
            <a:ext cx="8763000" cy="6709529"/>
          </a:xfrm>
          <a:prstGeom prst="rect">
            <a:avLst/>
          </a:prstGeom>
          <a:noFill/>
        </p:spPr>
        <p:txBody>
          <a:bodyPr wrap="square" lIns="91440" tIns="45720" rIns="91440" bIns="45720" rtlCol="0" anchor="t">
            <a:spAutoFit/>
          </a:bodyPr>
          <a:lstStyle/>
          <a:p>
            <a:pPr marL="461645" marR="0" lvl="0" indent="-461645">
              <a:spcBef>
                <a:spcPts val="0"/>
              </a:spcBef>
              <a:spcAft>
                <a:spcPts val="1200"/>
              </a:spcAft>
              <a:buFont typeface="Symbol" panose="05050102010706020507" pitchFamily="18" charset="2"/>
              <a:buChar char=""/>
            </a:pPr>
            <a:r>
              <a:rPr lang="en-US" sz="4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Are the identified gaps significant? Your team may want to dig into why the gap exists.</a:t>
            </a:r>
          </a:p>
          <a:p>
            <a:pPr marL="461645" indent="-461645">
              <a:spcAft>
                <a:spcPts val="1200"/>
              </a:spcAft>
              <a:buFont typeface="Symbol" panose="05050102010706020507" pitchFamily="18" charset="2"/>
              <a:buChar char=""/>
            </a:pP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Once a potential cause is identified,</a:t>
            </a:r>
            <a:r>
              <a:rPr lang="en-US" sz="4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consider possible actions to close the gap.</a:t>
            </a:r>
          </a:p>
          <a:p>
            <a:pPr marL="461645" indent="-461645">
              <a:spcAft>
                <a:spcPts val="1200"/>
              </a:spcAft>
              <a:buFont typeface="Symbol" panose="05050102010706020507" pitchFamily="18" charset="2"/>
              <a:buChar char=""/>
            </a:pP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Does this activity meet college goals? Create an action plan. </a:t>
            </a:r>
          </a:p>
          <a:p>
            <a:pPr marL="461645" marR="0" lvl="0" indent="-461645">
              <a:spcBef>
                <a:spcPts val="0"/>
              </a:spcBef>
              <a:spcAft>
                <a:spcPts val="1200"/>
              </a:spcAft>
              <a:buFont typeface="Symbol" panose="05050102010706020507" pitchFamily="18" charset="2"/>
              <a:buChar char=""/>
            </a:pPr>
            <a:r>
              <a:rPr lang="en-US" sz="4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Does the action plan include activities that can be funded by Perkins?</a:t>
            </a:r>
          </a:p>
        </p:txBody>
      </p:sp>
      <p:pic>
        <p:nvPicPr>
          <p:cNvPr id="1026" name="Picture 2">
            <a:extLst>
              <a:ext uri="{FF2B5EF4-FFF2-40B4-BE49-F238E27FC236}">
                <a16:creationId xmlns:a16="http://schemas.microsoft.com/office/drawing/2014/main" id="{EF187E7E-77D8-9928-F992-CFC879853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5624" y="2552700"/>
            <a:ext cx="7694676"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16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DE37B-89DD-7923-5716-0AE63C2EF31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C746EE-1544-9FF9-DB0D-96BA88AC7123}"/>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BABD352D-C306-F6D2-57EA-A7535B03AA9A}"/>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5B4B1B2E-58C0-65F4-1958-292BF37458EE}"/>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F2270DC6-DE42-2DA0-FBC9-D62C7F86F984}"/>
              </a:ext>
            </a:extLst>
          </p:cNvPr>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NC Community College Public Dashboards</a:t>
            </a:r>
          </a:p>
        </p:txBody>
      </p:sp>
      <p:pic>
        <p:nvPicPr>
          <p:cNvPr id="9" name="Picture 8">
            <a:extLst>
              <a:ext uri="{FF2B5EF4-FFF2-40B4-BE49-F238E27FC236}">
                <a16:creationId xmlns:a16="http://schemas.microsoft.com/office/drawing/2014/main" id="{D4C359E6-B6C4-0AD0-5BAC-1D92D1B6E88E}"/>
              </a:ext>
            </a:extLst>
          </p:cNvPr>
          <p:cNvPicPr>
            <a:picLocks noChangeAspect="1"/>
          </p:cNvPicPr>
          <p:nvPr/>
        </p:nvPicPr>
        <p:blipFill>
          <a:blip r:embed="rId2"/>
          <a:srcRect b="45998"/>
          <a:stretch/>
        </p:blipFill>
        <p:spPr>
          <a:xfrm>
            <a:off x="258276" y="3757149"/>
            <a:ext cx="7784429" cy="2681751"/>
          </a:xfrm>
          <a:prstGeom prst="rect">
            <a:avLst/>
          </a:prstGeom>
        </p:spPr>
      </p:pic>
      <p:sp>
        <p:nvSpPr>
          <p:cNvPr id="12" name="Arrow: Up 11">
            <a:extLst>
              <a:ext uri="{FF2B5EF4-FFF2-40B4-BE49-F238E27FC236}">
                <a16:creationId xmlns:a16="http://schemas.microsoft.com/office/drawing/2014/main" id="{F539114A-A340-8F4C-A532-C2363A0C75F6}"/>
              </a:ext>
            </a:extLst>
          </p:cNvPr>
          <p:cNvSpPr/>
          <p:nvPr/>
        </p:nvSpPr>
        <p:spPr>
          <a:xfrm>
            <a:off x="5356792" y="4791375"/>
            <a:ext cx="1587914" cy="1981200"/>
          </a:xfrm>
          <a:prstGeom prst="up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t>2</a:t>
            </a:r>
          </a:p>
        </p:txBody>
      </p:sp>
      <p:pic>
        <p:nvPicPr>
          <p:cNvPr id="11" name="Picture 10">
            <a:extLst>
              <a:ext uri="{FF2B5EF4-FFF2-40B4-BE49-F238E27FC236}">
                <a16:creationId xmlns:a16="http://schemas.microsoft.com/office/drawing/2014/main" id="{DD07E0A0-DE1F-491B-7EAD-DB0A1C978EB9}"/>
              </a:ext>
            </a:extLst>
          </p:cNvPr>
          <p:cNvPicPr>
            <a:picLocks noChangeAspect="1"/>
          </p:cNvPicPr>
          <p:nvPr/>
        </p:nvPicPr>
        <p:blipFill>
          <a:blip r:embed="rId3"/>
          <a:stretch>
            <a:fillRect/>
          </a:stretch>
        </p:blipFill>
        <p:spPr>
          <a:xfrm>
            <a:off x="7984955" y="3033250"/>
            <a:ext cx="3752874" cy="6413835"/>
          </a:xfrm>
          <a:prstGeom prst="rect">
            <a:avLst/>
          </a:prstGeom>
        </p:spPr>
      </p:pic>
      <p:sp>
        <p:nvSpPr>
          <p:cNvPr id="13" name="Arrow: Right 12">
            <a:extLst>
              <a:ext uri="{FF2B5EF4-FFF2-40B4-BE49-F238E27FC236}">
                <a16:creationId xmlns:a16="http://schemas.microsoft.com/office/drawing/2014/main" id="{95FCF411-A64D-4487-3293-A59CE6C406A5}"/>
              </a:ext>
            </a:extLst>
          </p:cNvPr>
          <p:cNvSpPr/>
          <p:nvPr/>
        </p:nvSpPr>
        <p:spPr>
          <a:xfrm>
            <a:off x="7050581" y="8555405"/>
            <a:ext cx="1984248" cy="159105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t>3</a:t>
            </a:r>
          </a:p>
        </p:txBody>
      </p:sp>
      <p:pic>
        <p:nvPicPr>
          <p:cNvPr id="15" name="Picture 14">
            <a:extLst>
              <a:ext uri="{FF2B5EF4-FFF2-40B4-BE49-F238E27FC236}">
                <a16:creationId xmlns:a16="http://schemas.microsoft.com/office/drawing/2014/main" id="{10B5CCF2-4BF4-C0E5-24F6-B07ABAE85A71}"/>
              </a:ext>
            </a:extLst>
          </p:cNvPr>
          <p:cNvPicPr>
            <a:picLocks noChangeAspect="1"/>
          </p:cNvPicPr>
          <p:nvPr/>
        </p:nvPicPr>
        <p:blipFill>
          <a:blip r:embed="rId4"/>
          <a:stretch>
            <a:fillRect/>
          </a:stretch>
        </p:blipFill>
        <p:spPr>
          <a:xfrm>
            <a:off x="11486877" y="4991100"/>
            <a:ext cx="6275668" cy="4936243"/>
          </a:xfrm>
          <a:prstGeom prst="rect">
            <a:avLst/>
          </a:prstGeom>
        </p:spPr>
      </p:pic>
      <p:sp>
        <p:nvSpPr>
          <p:cNvPr id="17" name="Left Brace 16">
            <a:extLst>
              <a:ext uri="{FF2B5EF4-FFF2-40B4-BE49-F238E27FC236}">
                <a16:creationId xmlns:a16="http://schemas.microsoft.com/office/drawing/2014/main" id="{DAF13C55-6DF1-6CD8-68EB-6C0218CABDE4}"/>
              </a:ext>
            </a:extLst>
          </p:cNvPr>
          <p:cNvSpPr/>
          <p:nvPr/>
        </p:nvSpPr>
        <p:spPr>
          <a:xfrm>
            <a:off x="12344400" y="8141599"/>
            <a:ext cx="636199" cy="1878701"/>
          </a:xfrm>
          <a:prstGeom prst="leftBrace">
            <a:avLst/>
          </a:prstGeom>
          <a:noFill/>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73A32C8E-D4FB-C56A-86DE-A7DEFF1F42CA}"/>
              </a:ext>
            </a:extLst>
          </p:cNvPr>
          <p:cNvSpPr txBox="1"/>
          <p:nvPr/>
        </p:nvSpPr>
        <p:spPr>
          <a:xfrm>
            <a:off x="11637308" y="8526951"/>
            <a:ext cx="609600" cy="1107996"/>
          </a:xfrm>
          <a:prstGeom prst="rect">
            <a:avLst/>
          </a:prstGeom>
          <a:solidFill>
            <a:schemeClr val="accent2"/>
          </a:solidFill>
        </p:spPr>
        <p:txBody>
          <a:bodyPr wrap="square" rtlCol="0">
            <a:spAutoFit/>
          </a:bodyPr>
          <a:lstStyle/>
          <a:p>
            <a:r>
              <a:rPr lang="en-US" sz="6600" b="1" dirty="0">
                <a:solidFill>
                  <a:schemeClr val="bg1"/>
                </a:solidFill>
              </a:rPr>
              <a:t>4</a:t>
            </a:r>
          </a:p>
        </p:txBody>
      </p:sp>
      <p:sp>
        <p:nvSpPr>
          <p:cNvPr id="20" name="TextBox 19">
            <a:extLst>
              <a:ext uri="{FF2B5EF4-FFF2-40B4-BE49-F238E27FC236}">
                <a16:creationId xmlns:a16="http://schemas.microsoft.com/office/drawing/2014/main" id="{050961F3-3999-95D0-3087-B05AC1AA776A}"/>
              </a:ext>
            </a:extLst>
          </p:cNvPr>
          <p:cNvSpPr txBox="1"/>
          <p:nvPr/>
        </p:nvSpPr>
        <p:spPr>
          <a:xfrm>
            <a:off x="258276" y="2371613"/>
            <a:ext cx="609600" cy="1107996"/>
          </a:xfrm>
          <a:prstGeom prst="rect">
            <a:avLst/>
          </a:prstGeom>
          <a:solidFill>
            <a:schemeClr val="accent2"/>
          </a:solidFill>
        </p:spPr>
        <p:txBody>
          <a:bodyPr wrap="square" rtlCol="0">
            <a:spAutoFit/>
          </a:bodyPr>
          <a:lstStyle/>
          <a:p>
            <a:r>
              <a:rPr lang="en-US" sz="6600" b="1" dirty="0">
                <a:solidFill>
                  <a:schemeClr val="bg1"/>
                </a:solidFill>
              </a:rPr>
              <a:t>1</a:t>
            </a:r>
          </a:p>
        </p:txBody>
      </p:sp>
      <p:sp>
        <p:nvSpPr>
          <p:cNvPr id="21" name="TextBox 20">
            <a:extLst>
              <a:ext uri="{FF2B5EF4-FFF2-40B4-BE49-F238E27FC236}">
                <a16:creationId xmlns:a16="http://schemas.microsoft.com/office/drawing/2014/main" id="{BDF7A2F0-CAFF-4093-9DC9-E309FD9478A0}"/>
              </a:ext>
            </a:extLst>
          </p:cNvPr>
          <p:cNvSpPr txBox="1"/>
          <p:nvPr/>
        </p:nvSpPr>
        <p:spPr>
          <a:xfrm>
            <a:off x="867876" y="2686259"/>
            <a:ext cx="5837724" cy="461665"/>
          </a:xfrm>
          <a:prstGeom prst="rect">
            <a:avLst/>
          </a:prstGeom>
          <a:noFill/>
          <a:ln>
            <a:solidFill>
              <a:schemeClr val="tx1"/>
            </a:solidFill>
          </a:ln>
        </p:spPr>
        <p:txBody>
          <a:bodyPr wrap="square" rtlCol="0">
            <a:spAutoFit/>
          </a:bodyPr>
          <a:lstStyle/>
          <a:p>
            <a:r>
              <a:rPr lang="en-US" sz="2400" dirty="0"/>
              <a:t>Open https://www.nccommunitycolleges.edu</a:t>
            </a:r>
          </a:p>
        </p:txBody>
      </p:sp>
      <p:sp>
        <p:nvSpPr>
          <p:cNvPr id="23" name="TextBox 22">
            <a:extLst>
              <a:ext uri="{FF2B5EF4-FFF2-40B4-BE49-F238E27FC236}">
                <a16:creationId xmlns:a16="http://schemas.microsoft.com/office/drawing/2014/main" id="{15F7A64C-5600-9D0F-35F0-7252D4086EDE}"/>
              </a:ext>
            </a:extLst>
          </p:cNvPr>
          <p:cNvSpPr txBox="1"/>
          <p:nvPr/>
        </p:nvSpPr>
        <p:spPr>
          <a:xfrm>
            <a:off x="12766849" y="2659388"/>
            <a:ext cx="4995695" cy="1260345"/>
          </a:xfrm>
          <a:prstGeom prst="rect">
            <a:avLst/>
          </a:prstGeom>
          <a:noFill/>
          <a:ln>
            <a:solidFill>
              <a:schemeClr val="accent2"/>
            </a:solidFill>
          </a:ln>
        </p:spPr>
        <p:txBody>
          <a:bodyPr wrap="square">
            <a:spAutoFit/>
          </a:bodyPr>
          <a:lstStyle/>
          <a:p>
            <a:pPr marL="228600" marR="0">
              <a:lnSpc>
                <a:spcPct val="107000"/>
              </a:lnSpc>
              <a:spcBef>
                <a:spcPts val="0"/>
              </a:spcBef>
              <a:spcAft>
                <a:spcPts val="1800"/>
              </a:spcAft>
            </a:pPr>
            <a:r>
              <a:rPr lang="en-US" sz="2400" dirty="0">
                <a:latin typeface="Calibri" panose="020F0502020204030204" pitchFamily="34" charset="0"/>
                <a:ea typeface="Calibri" panose="020F0502020204030204" pitchFamily="34" charset="0"/>
                <a:cs typeface="Times New Roman" panose="02020603050405020304" pitchFamily="18" charset="0"/>
              </a:rPr>
              <a:t>Note that the public dashboards suppress data if there are fewer than 20 students in the denominator</a:t>
            </a:r>
            <a:endParaRPr lang="en-US" sz="2400" dirty="0"/>
          </a:p>
        </p:txBody>
      </p:sp>
      <p:sp>
        <p:nvSpPr>
          <p:cNvPr id="24" name="Star: 5 Points 23">
            <a:extLst>
              <a:ext uri="{FF2B5EF4-FFF2-40B4-BE49-F238E27FC236}">
                <a16:creationId xmlns:a16="http://schemas.microsoft.com/office/drawing/2014/main" id="{31E3CDFD-6E5A-AFC2-0627-51334794BCD7}"/>
              </a:ext>
            </a:extLst>
          </p:cNvPr>
          <p:cNvSpPr/>
          <p:nvPr/>
        </p:nvSpPr>
        <p:spPr>
          <a:xfrm>
            <a:off x="12435178" y="2399896"/>
            <a:ext cx="685800" cy="685800"/>
          </a:xfrm>
          <a:prstGeom prst="star5">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77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NCCCS Programs/Perkins Staff</a:t>
            </a:r>
          </a:p>
        </p:txBody>
      </p:sp>
      <p:sp>
        <p:nvSpPr>
          <p:cNvPr id="6" name="TextBox 6"/>
          <p:cNvSpPr txBox="1"/>
          <p:nvPr/>
        </p:nvSpPr>
        <p:spPr>
          <a:xfrm>
            <a:off x="2825189" y="2440995"/>
            <a:ext cx="12637621" cy="7155805"/>
          </a:xfrm>
          <a:prstGeom prst="rect">
            <a:avLst/>
          </a:prstGeom>
        </p:spPr>
        <p:txBody>
          <a:bodyPr wrap="square" lIns="0" tIns="0" rIns="0" bIns="0" rtlCol="0" anchor="t">
            <a:spAutoFit/>
          </a:bodyPr>
          <a:lstStyle/>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Peyton Bell			Director of Curriculum Management </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Patti Coultas			Assistant Director of Perkins CTE - East        </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Lisa Eads			Associate Vice President of Programs</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Lane Freeman		Director of Online Learning Programs and Student Services</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Trudie Hughes		State Director of Disability Services and Title IX</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Hilmi Lahoud		Sr State Director of Business &amp; IT and Academic Programs Operations</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Aaron Mabe			State Director of Dual Enrollment and Ag &amp; Natural Resources Technology</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Darice McDougald	Perkins Program Specialist</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Jennifer McLean	State Director of Advising and Coaching</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Mary Olvera		State Director of Teacher Ed., Public Services, &amp; Perkins Special Populations</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Ashley Parrott			State Director of College Ready Graduates and Developmental Education</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Tony Reggi			Associate Director of Perkins CTE</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Reyna Rodriguez		Director of Course Management and Credentialing</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Todd Roth				State Director of Skilled Trades and Work Based Learning</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Stefanie Schroeder	Assistant Director of Perkins CTE – West</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Melissa Smith			Senior State Director of Health Science Programs</a:t>
            </a:r>
          </a:p>
          <a:p>
            <a:pPr marL="0" indent="0" defTabSz="457200">
              <a:spcBef>
                <a:spcPts val="0"/>
              </a:spcBef>
              <a:spcAft>
                <a:spcPts val="300"/>
              </a:spcAft>
              <a:buNone/>
            </a:pPr>
            <a:r>
              <a:rPr lang="en-US" sz="2500" dirty="0">
                <a:effectLst/>
                <a:ea typeface="Aptos" panose="020B0004020202020204" pitchFamily="34" charset="0"/>
                <a:cs typeface="Times New Roman" panose="02020603050405020304" pitchFamily="18" charset="0"/>
              </a:rPr>
              <a:t>Dr. Bob Witchger		Executive Director of Perkins CTE</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Public Dashboards show 5-year trends</a:t>
            </a:r>
          </a:p>
        </p:txBody>
      </p:sp>
      <p:pic>
        <p:nvPicPr>
          <p:cNvPr id="9" name="Picture 8">
            <a:extLst>
              <a:ext uri="{FF2B5EF4-FFF2-40B4-BE49-F238E27FC236}">
                <a16:creationId xmlns:a16="http://schemas.microsoft.com/office/drawing/2014/main" id="{EE267F7D-8CE8-DF86-5221-0CD3EE7303A0}"/>
              </a:ext>
            </a:extLst>
          </p:cNvPr>
          <p:cNvPicPr>
            <a:picLocks noChangeAspect="1"/>
          </p:cNvPicPr>
          <p:nvPr/>
        </p:nvPicPr>
        <p:blipFill>
          <a:blip r:embed="rId3"/>
          <a:stretch>
            <a:fillRect/>
          </a:stretch>
        </p:blipFill>
        <p:spPr>
          <a:xfrm>
            <a:off x="1026055" y="2311065"/>
            <a:ext cx="7644704" cy="6126480"/>
          </a:xfrm>
          <a:prstGeom prst="rect">
            <a:avLst/>
          </a:prstGeom>
          <a:ln>
            <a:solidFill>
              <a:schemeClr val="tx1"/>
            </a:solidFill>
          </a:ln>
        </p:spPr>
      </p:pic>
      <p:pic>
        <p:nvPicPr>
          <p:cNvPr id="11" name="Picture 10">
            <a:extLst>
              <a:ext uri="{FF2B5EF4-FFF2-40B4-BE49-F238E27FC236}">
                <a16:creationId xmlns:a16="http://schemas.microsoft.com/office/drawing/2014/main" id="{076B546E-71EF-5F6F-F20D-08907CC43019}"/>
              </a:ext>
            </a:extLst>
          </p:cNvPr>
          <p:cNvPicPr>
            <a:picLocks noChangeAspect="1"/>
          </p:cNvPicPr>
          <p:nvPr/>
        </p:nvPicPr>
        <p:blipFill>
          <a:blip r:embed="rId4"/>
          <a:stretch>
            <a:fillRect/>
          </a:stretch>
        </p:blipFill>
        <p:spPr>
          <a:xfrm>
            <a:off x="9601200" y="2311065"/>
            <a:ext cx="7628690" cy="6126480"/>
          </a:xfrm>
          <a:prstGeom prst="rect">
            <a:avLst/>
          </a:prstGeom>
          <a:ln>
            <a:solidFill>
              <a:schemeClr val="tx1"/>
            </a:solidFill>
          </a:ln>
        </p:spPr>
      </p:pic>
      <p:sp>
        <p:nvSpPr>
          <p:cNvPr id="12" name="TextBox 11">
            <a:extLst>
              <a:ext uri="{FF2B5EF4-FFF2-40B4-BE49-F238E27FC236}">
                <a16:creationId xmlns:a16="http://schemas.microsoft.com/office/drawing/2014/main" id="{5C5ED23C-E216-49F5-2F34-C31D5F8A8A2F}"/>
              </a:ext>
            </a:extLst>
          </p:cNvPr>
          <p:cNvSpPr txBox="1"/>
          <p:nvPr/>
        </p:nvSpPr>
        <p:spPr>
          <a:xfrm>
            <a:off x="4648200" y="9025865"/>
            <a:ext cx="8991600" cy="707886"/>
          </a:xfrm>
          <a:prstGeom prst="rect">
            <a:avLst/>
          </a:prstGeom>
          <a:noFill/>
        </p:spPr>
        <p:txBody>
          <a:bodyPr wrap="square" rtlCol="0">
            <a:spAutoFit/>
          </a:bodyPr>
          <a:lstStyle/>
          <a:p>
            <a:r>
              <a:rPr lang="en-US" sz="4000" dirty="0"/>
              <a:t>2023-2024 Data is now on the Dashboards</a:t>
            </a:r>
          </a:p>
        </p:txBody>
      </p:sp>
    </p:spTree>
    <p:extLst>
      <p:ext uri="{BB962C8B-B14F-4D97-AF65-F5344CB8AC3E}">
        <p14:creationId xmlns:p14="http://schemas.microsoft.com/office/powerpoint/2010/main" val="723066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Unsuppressed Data for All CTE Students</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sp>
        <p:nvSpPr>
          <p:cNvPr id="8" name="TextBox 7">
            <a:extLst>
              <a:ext uri="{FF2B5EF4-FFF2-40B4-BE49-F238E27FC236}">
                <a16:creationId xmlns:a16="http://schemas.microsoft.com/office/drawing/2014/main" id="{4705A1A5-61B7-6942-4216-67463E9FF961}"/>
              </a:ext>
            </a:extLst>
          </p:cNvPr>
          <p:cNvSpPr txBox="1"/>
          <p:nvPr/>
        </p:nvSpPr>
        <p:spPr>
          <a:xfrm>
            <a:off x="1295400" y="2628900"/>
            <a:ext cx="12649200" cy="584775"/>
          </a:xfrm>
          <a:prstGeom prst="rect">
            <a:avLst/>
          </a:prstGeom>
          <a:noFill/>
        </p:spPr>
        <p:txBody>
          <a:bodyPr wrap="square" lIns="91440" tIns="45720" rIns="91440" bIns="45720" rtlCol="0" anchor="t">
            <a:spAutoFit/>
          </a:bodyPr>
          <a:lstStyle/>
          <a:p>
            <a:r>
              <a:rPr lang="en-US" sz="3200" dirty="0"/>
              <a:t>Password protected data provides information for all students</a:t>
            </a:r>
            <a:endParaRPr lang="en-US" dirty="0"/>
          </a:p>
        </p:txBody>
      </p:sp>
      <p:pic>
        <p:nvPicPr>
          <p:cNvPr id="9" name="Picture 8">
            <a:extLst>
              <a:ext uri="{FF2B5EF4-FFF2-40B4-BE49-F238E27FC236}">
                <a16:creationId xmlns:a16="http://schemas.microsoft.com/office/drawing/2014/main" id="{0B385894-0371-21CF-7314-86EEB47A824E}"/>
              </a:ext>
            </a:extLst>
          </p:cNvPr>
          <p:cNvPicPr>
            <a:picLocks noChangeAspect="1"/>
          </p:cNvPicPr>
          <p:nvPr/>
        </p:nvPicPr>
        <p:blipFill>
          <a:blip r:embed="rId3"/>
          <a:stretch>
            <a:fillRect/>
          </a:stretch>
        </p:blipFill>
        <p:spPr>
          <a:xfrm>
            <a:off x="5372100" y="3543300"/>
            <a:ext cx="7543800" cy="4691757"/>
          </a:xfrm>
          <a:prstGeom prst="rect">
            <a:avLst/>
          </a:prstGeom>
        </p:spPr>
      </p:pic>
    </p:spTree>
    <p:extLst>
      <p:ext uri="{BB962C8B-B14F-4D97-AF65-F5344CB8AC3E}">
        <p14:creationId xmlns:p14="http://schemas.microsoft.com/office/powerpoint/2010/main" val="3598329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05A1A5-61B7-6942-4216-67463E9FF961}"/>
              </a:ext>
            </a:extLst>
          </p:cNvPr>
          <p:cNvSpPr txBox="1"/>
          <p:nvPr/>
        </p:nvSpPr>
        <p:spPr>
          <a:xfrm>
            <a:off x="1219200" y="2458251"/>
            <a:ext cx="11734800" cy="7555915"/>
          </a:xfrm>
          <a:prstGeom prst="rect">
            <a:avLst/>
          </a:prstGeom>
          <a:noFill/>
        </p:spPr>
        <p:txBody>
          <a:bodyPr wrap="square" rtlCol="0">
            <a:spAutoFit/>
          </a:bodyPr>
          <a:lstStyle/>
          <a:p>
            <a:pPr marL="342900" indent="-342900">
              <a:spcAft>
                <a:spcPts val="1800"/>
              </a:spcAft>
            </a:pPr>
            <a:r>
              <a:rPr lang="en-US" sz="4400" b="1" dirty="0">
                <a:solidFill>
                  <a:srgbClr val="E1AF00"/>
                </a:solidFill>
              </a:rPr>
              <a:t>Demographics</a:t>
            </a:r>
            <a:r>
              <a:rPr lang="en-US" sz="4400" dirty="0"/>
              <a:t> – gender, race, ethnicity, and race/ethnicity and gender</a:t>
            </a:r>
          </a:p>
          <a:p>
            <a:pPr marL="342900" indent="-342900">
              <a:spcAft>
                <a:spcPts val="1800"/>
              </a:spcAft>
            </a:pPr>
            <a:r>
              <a:rPr lang="en-US" sz="4400" b="1" dirty="0">
                <a:solidFill>
                  <a:srgbClr val="E1AF00"/>
                </a:solidFill>
              </a:rPr>
              <a:t>Characteristics</a:t>
            </a:r>
            <a:r>
              <a:rPr lang="en-US" sz="4400" dirty="0"/>
              <a:t> – Perkins defined special population</a:t>
            </a:r>
          </a:p>
          <a:p>
            <a:pPr marL="342900" indent="-342900">
              <a:spcAft>
                <a:spcPts val="1800"/>
              </a:spcAft>
            </a:pPr>
            <a:r>
              <a:rPr lang="en-US" sz="4400" b="1" dirty="0">
                <a:solidFill>
                  <a:srgbClr val="E1AF00"/>
                </a:solidFill>
              </a:rPr>
              <a:t>Program Areas </a:t>
            </a:r>
            <a:r>
              <a:rPr lang="en-US" sz="4400" dirty="0"/>
              <a:t>– 10 CTE program areas as defined by NCCCS (programs with codes starting with </a:t>
            </a:r>
            <a:br>
              <a:rPr lang="en-US" sz="4400" dirty="0"/>
            </a:br>
            <a:r>
              <a:rPr lang="en-US" sz="4400" dirty="0"/>
              <a:t>15-60, NOT 10)</a:t>
            </a:r>
          </a:p>
          <a:p>
            <a:pPr marL="342900" indent="-342900">
              <a:spcAft>
                <a:spcPts val="1800"/>
              </a:spcAft>
            </a:pPr>
            <a:r>
              <a:rPr lang="en-US" sz="4400" b="1" dirty="0">
                <a:solidFill>
                  <a:srgbClr val="E1AF00"/>
                </a:solidFill>
              </a:rPr>
              <a:t>Curriculum Parents </a:t>
            </a:r>
            <a:r>
              <a:rPr lang="en-US" sz="4400" dirty="0"/>
              <a:t>– The CTE certificate, diploma and associate degree programs offered at the college</a:t>
            </a:r>
          </a:p>
        </p:txBody>
      </p:sp>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5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Four Main Bar Chart Options</a:t>
            </a:r>
          </a:p>
        </p:txBody>
      </p:sp>
      <p:pic>
        <p:nvPicPr>
          <p:cNvPr id="6" name="Picture 5">
            <a:extLst>
              <a:ext uri="{FF2B5EF4-FFF2-40B4-BE49-F238E27FC236}">
                <a16:creationId xmlns:a16="http://schemas.microsoft.com/office/drawing/2014/main" id="{1EAB2FBF-7926-4CEB-D03A-0BEF4184E4E4}"/>
              </a:ext>
            </a:extLst>
          </p:cNvPr>
          <p:cNvPicPr>
            <a:picLocks noChangeAspect="1"/>
          </p:cNvPicPr>
          <p:nvPr/>
        </p:nvPicPr>
        <p:blipFill>
          <a:blip r:embed="rId2"/>
          <a:stretch>
            <a:fillRect/>
          </a:stretch>
        </p:blipFill>
        <p:spPr>
          <a:xfrm>
            <a:off x="13258800" y="2494747"/>
            <a:ext cx="4114800" cy="7319093"/>
          </a:xfrm>
          <a:prstGeom prst="rect">
            <a:avLst/>
          </a:prstGeom>
          <a:noFill/>
        </p:spPr>
      </p:pic>
      <p:sp>
        <p:nvSpPr>
          <p:cNvPr id="9" name="Oval 8">
            <a:extLst>
              <a:ext uri="{FF2B5EF4-FFF2-40B4-BE49-F238E27FC236}">
                <a16:creationId xmlns:a16="http://schemas.microsoft.com/office/drawing/2014/main" id="{641022B2-6957-4CDB-9EBB-E8AD66937E8D}"/>
              </a:ext>
            </a:extLst>
          </p:cNvPr>
          <p:cNvSpPr/>
          <p:nvPr/>
        </p:nvSpPr>
        <p:spPr>
          <a:xfrm>
            <a:off x="13256175" y="4381500"/>
            <a:ext cx="3152175" cy="3610917"/>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65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4B044-E58E-AC24-9B44-97207071C1F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E550C67-85EB-D9D5-43D1-B3D0E59F111B}"/>
              </a:ext>
            </a:extLst>
          </p:cNvPr>
          <p:cNvGrpSpPr/>
          <p:nvPr/>
        </p:nvGrpSpPr>
        <p:grpSpPr>
          <a:xfrm rot="10799999">
            <a:off x="9144000" y="6390939"/>
            <a:ext cx="5443005" cy="4762630"/>
            <a:chOff x="0" y="0"/>
            <a:chExt cx="812800" cy="711200"/>
          </a:xfrm>
        </p:grpSpPr>
        <p:sp>
          <p:nvSpPr>
            <p:cNvPr id="3" name="Freeform 3">
              <a:extLst>
                <a:ext uri="{FF2B5EF4-FFF2-40B4-BE49-F238E27FC236}">
                  <a16:creationId xmlns:a16="http://schemas.microsoft.com/office/drawing/2014/main" id="{350A2C3B-3F5B-FA77-E007-D390C7805B13}"/>
                </a:ext>
              </a:extLst>
            </p:cNvPr>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36768877-A90A-AE48-8C32-7A547C08DC4C}"/>
                </a:ext>
              </a:extLst>
            </p:cNvPr>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27DFD843-ECE9-34F1-5913-54E44E303836}"/>
              </a:ext>
            </a:extLst>
          </p:cNvPr>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2">
              <a:alphaModFix amt="55000"/>
            </a:blip>
            <a:stretch>
              <a:fillRect/>
            </a:stretch>
          </a:blipFill>
        </p:spPr>
        <p:txBody>
          <a:bodyPr/>
          <a:lstStyle/>
          <a:p>
            <a:endParaRPr lang="en-US"/>
          </a:p>
        </p:txBody>
      </p:sp>
      <p:grpSp>
        <p:nvGrpSpPr>
          <p:cNvPr id="6" name="Group 6">
            <a:extLst>
              <a:ext uri="{FF2B5EF4-FFF2-40B4-BE49-F238E27FC236}">
                <a16:creationId xmlns:a16="http://schemas.microsoft.com/office/drawing/2014/main" id="{0A8E4381-04C2-FD1F-3320-0BC8B490C1D6}"/>
              </a:ext>
            </a:extLst>
          </p:cNvPr>
          <p:cNvGrpSpPr/>
          <p:nvPr/>
        </p:nvGrpSpPr>
        <p:grpSpPr>
          <a:xfrm rot="-1772257">
            <a:off x="12430713" y="4432942"/>
            <a:ext cx="1688777" cy="7462842"/>
            <a:chOff x="0" y="0"/>
            <a:chExt cx="444781" cy="1965522"/>
          </a:xfrm>
        </p:grpSpPr>
        <p:sp>
          <p:nvSpPr>
            <p:cNvPr id="7" name="Freeform 7">
              <a:extLst>
                <a:ext uri="{FF2B5EF4-FFF2-40B4-BE49-F238E27FC236}">
                  <a16:creationId xmlns:a16="http://schemas.microsoft.com/office/drawing/2014/main" id="{3717D761-6216-E749-E305-8E49B5992F99}"/>
                </a:ext>
              </a:extLst>
            </p:cNvPr>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E1AF00"/>
            </a:solidFill>
          </p:spPr>
          <p:txBody>
            <a:bodyPr/>
            <a:lstStyle/>
            <a:p>
              <a:endParaRPr lang="en-US"/>
            </a:p>
          </p:txBody>
        </p:sp>
        <p:sp>
          <p:nvSpPr>
            <p:cNvPr id="8" name="TextBox 8">
              <a:extLst>
                <a:ext uri="{FF2B5EF4-FFF2-40B4-BE49-F238E27FC236}">
                  <a16:creationId xmlns:a16="http://schemas.microsoft.com/office/drawing/2014/main" id="{539F8631-5212-D7AB-CF69-5675DAC00E6F}"/>
                </a:ext>
              </a:extLst>
            </p:cNvPr>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9" name="Group 9">
            <a:extLst>
              <a:ext uri="{FF2B5EF4-FFF2-40B4-BE49-F238E27FC236}">
                <a16:creationId xmlns:a16="http://schemas.microsoft.com/office/drawing/2014/main" id="{FA648B7D-31BD-8AAD-4568-ED29B8DEB79C}"/>
              </a:ext>
            </a:extLst>
          </p:cNvPr>
          <p:cNvGrpSpPr/>
          <p:nvPr/>
        </p:nvGrpSpPr>
        <p:grpSpPr>
          <a:xfrm>
            <a:off x="-776241" y="907192"/>
            <a:ext cx="9588280" cy="1186881"/>
            <a:chOff x="0" y="0"/>
            <a:chExt cx="2525308" cy="312594"/>
          </a:xfrm>
        </p:grpSpPr>
        <p:sp>
          <p:nvSpPr>
            <p:cNvPr id="10" name="Freeform 10">
              <a:extLst>
                <a:ext uri="{FF2B5EF4-FFF2-40B4-BE49-F238E27FC236}">
                  <a16:creationId xmlns:a16="http://schemas.microsoft.com/office/drawing/2014/main" id="{B5E5D911-6DA5-1702-C7FA-AA723DA11CD6}"/>
                </a:ext>
              </a:extLst>
            </p:cNvPr>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14435B"/>
            </a:solidFill>
          </p:spPr>
          <p:txBody>
            <a:bodyPr/>
            <a:lstStyle/>
            <a:p>
              <a:endParaRPr lang="en-US"/>
            </a:p>
          </p:txBody>
        </p:sp>
        <p:sp>
          <p:nvSpPr>
            <p:cNvPr id="11" name="TextBox 11">
              <a:extLst>
                <a:ext uri="{FF2B5EF4-FFF2-40B4-BE49-F238E27FC236}">
                  <a16:creationId xmlns:a16="http://schemas.microsoft.com/office/drawing/2014/main" id="{4BE719B9-6A8E-1441-4D61-201CC64848C7}"/>
                </a:ext>
              </a:extLst>
            </p:cNvPr>
            <p:cNvSpPr txBox="1"/>
            <p:nvPr/>
          </p:nvSpPr>
          <p:spPr>
            <a:xfrm>
              <a:off x="0" y="-57150"/>
              <a:ext cx="2525308" cy="369744"/>
            </a:xfrm>
            <a:prstGeom prst="rect">
              <a:avLst/>
            </a:prstGeom>
          </p:spPr>
          <p:txBody>
            <a:bodyPr lIns="50800" tIns="50800" rIns="50800" bIns="50800" rtlCol="0" anchor="ctr"/>
            <a:lstStyle/>
            <a:p>
              <a:pPr algn="ctr">
                <a:lnSpc>
                  <a:spcPts val="2659"/>
                </a:lnSpc>
              </a:pPr>
              <a:endParaRPr/>
            </a:p>
          </p:txBody>
        </p:sp>
      </p:grpSp>
      <p:grpSp>
        <p:nvGrpSpPr>
          <p:cNvPr id="12" name="Group 12">
            <a:extLst>
              <a:ext uri="{FF2B5EF4-FFF2-40B4-BE49-F238E27FC236}">
                <a16:creationId xmlns:a16="http://schemas.microsoft.com/office/drawing/2014/main" id="{B23AA6C5-54D2-9A18-A040-29E9025B63D7}"/>
              </a:ext>
            </a:extLst>
          </p:cNvPr>
          <p:cNvGrpSpPr/>
          <p:nvPr/>
        </p:nvGrpSpPr>
        <p:grpSpPr>
          <a:xfrm rot="997894">
            <a:off x="11624246" y="-988530"/>
            <a:ext cx="1896148" cy="6729346"/>
            <a:chOff x="0" y="0"/>
            <a:chExt cx="499397" cy="1772338"/>
          </a:xfrm>
        </p:grpSpPr>
        <p:sp>
          <p:nvSpPr>
            <p:cNvPr id="13" name="Freeform 13">
              <a:extLst>
                <a:ext uri="{FF2B5EF4-FFF2-40B4-BE49-F238E27FC236}">
                  <a16:creationId xmlns:a16="http://schemas.microsoft.com/office/drawing/2014/main" id="{78D2E782-91BC-B861-1314-0246CCA62A5B}"/>
                </a:ext>
              </a:extLst>
            </p:cNvPr>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E1AF00"/>
            </a:solidFill>
          </p:spPr>
          <p:txBody>
            <a:bodyPr/>
            <a:lstStyle/>
            <a:p>
              <a:endParaRPr lang="en-US"/>
            </a:p>
          </p:txBody>
        </p:sp>
        <p:sp>
          <p:nvSpPr>
            <p:cNvPr id="14" name="TextBox 14">
              <a:extLst>
                <a:ext uri="{FF2B5EF4-FFF2-40B4-BE49-F238E27FC236}">
                  <a16:creationId xmlns:a16="http://schemas.microsoft.com/office/drawing/2014/main" id="{CDB98E60-0F7C-8459-5C60-A64B3D4E7D8C}"/>
                </a:ext>
              </a:extLst>
            </p:cNvPr>
            <p:cNvSpPr txBox="1"/>
            <p:nvPr/>
          </p:nvSpPr>
          <p:spPr>
            <a:xfrm>
              <a:off x="0" y="-57150"/>
              <a:ext cx="499397" cy="1829488"/>
            </a:xfrm>
            <a:prstGeom prst="rect">
              <a:avLst/>
            </a:prstGeom>
          </p:spPr>
          <p:txBody>
            <a:bodyPr lIns="50800" tIns="50800" rIns="50800" bIns="50800" rtlCol="0" anchor="ctr"/>
            <a:lstStyle/>
            <a:p>
              <a:pPr algn="ctr">
                <a:lnSpc>
                  <a:spcPts val="2659"/>
                </a:lnSpc>
              </a:pPr>
              <a:endParaRPr/>
            </a:p>
          </p:txBody>
        </p:sp>
      </p:grpSp>
      <p:sp>
        <p:nvSpPr>
          <p:cNvPr id="15" name="TextBox 15">
            <a:extLst>
              <a:ext uri="{FF2B5EF4-FFF2-40B4-BE49-F238E27FC236}">
                <a16:creationId xmlns:a16="http://schemas.microsoft.com/office/drawing/2014/main" id="{0FAD9EA6-1E99-8E1D-B803-4169F6CC0A20}"/>
              </a:ext>
            </a:extLst>
          </p:cNvPr>
          <p:cNvSpPr txBox="1"/>
          <p:nvPr/>
        </p:nvSpPr>
        <p:spPr>
          <a:xfrm>
            <a:off x="1028700" y="829120"/>
            <a:ext cx="7086299" cy="1010982"/>
          </a:xfrm>
          <a:prstGeom prst="rect">
            <a:avLst/>
          </a:prstGeom>
        </p:spPr>
        <p:txBody>
          <a:bodyPr lIns="0" tIns="0" rIns="0" bIns="0" rtlCol="0" anchor="t">
            <a:spAutoFit/>
          </a:bodyPr>
          <a:lstStyle/>
          <a:p>
            <a:pPr algn="l">
              <a:lnSpc>
                <a:spcPts val="8399"/>
              </a:lnSpc>
            </a:pPr>
            <a:r>
              <a:rPr lang="en-US" sz="59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Required Evidence</a:t>
            </a:r>
          </a:p>
        </p:txBody>
      </p:sp>
      <p:sp>
        <p:nvSpPr>
          <p:cNvPr id="16" name="TextBox 16">
            <a:extLst>
              <a:ext uri="{FF2B5EF4-FFF2-40B4-BE49-F238E27FC236}">
                <a16:creationId xmlns:a16="http://schemas.microsoft.com/office/drawing/2014/main" id="{221DB0F8-6420-91F9-67DE-1E80F99D2512}"/>
              </a:ext>
            </a:extLst>
          </p:cNvPr>
          <p:cNvSpPr txBox="1"/>
          <p:nvPr/>
        </p:nvSpPr>
        <p:spPr>
          <a:xfrm>
            <a:off x="13425644" y="2976523"/>
            <a:ext cx="4455987" cy="3285387"/>
          </a:xfrm>
          <a:prstGeom prst="rect">
            <a:avLst/>
          </a:prstGeom>
        </p:spPr>
        <p:txBody>
          <a:bodyPr lIns="0" tIns="0" rIns="0" bIns="0" rtlCol="0" anchor="t">
            <a:spAutoFit/>
          </a:bodyPr>
          <a:lstStyle/>
          <a:p>
            <a:pPr algn="ctr">
              <a:lnSpc>
                <a:spcPts val="6438"/>
              </a:lnSpc>
            </a:pPr>
            <a:r>
              <a:rPr lang="en-US" sz="6132"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CLNA </a:t>
            </a:r>
            <a:br>
              <a:rPr lang="en-US" sz="6132"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6132"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Section A: Student Performance</a:t>
            </a:r>
          </a:p>
        </p:txBody>
      </p:sp>
      <p:sp>
        <p:nvSpPr>
          <p:cNvPr id="17" name="TextBox 17">
            <a:extLst>
              <a:ext uri="{FF2B5EF4-FFF2-40B4-BE49-F238E27FC236}">
                <a16:creationId xmlns:a16="http://schemas.microsoft.com/office/drawing/2014/main" id="{D892242C-32D2-0B6F-C87C-F1A99C3895AD}"/>
              </a:ext>
            </a:extLst>
          </p:cNvPr>
          <p:cNvSpPr txBox="1"/>
          <p:nvPr/>
        </p:nvSpPr>
        <p:spPr>
          <a:xfrm>
            <a:off x="732401" y="2712176"/>
            <a:ext cx="9126036" cy="6463308"/>
          </a:xfrm>
          <a:prstGeom prst="rect">
            <a:avLst/>
          </a:prstGeom>
        </p:spPr>
        <p:txBody>
          <a:bodyPr lIns="0" tIns="0" rIns="0" bIns="0" rtlCol="0" anchor="t">
            <a:spAutoFit/>
          </a:bodyPr>
          <a:lstStyle/>
          <a:p>
            <a:pPr marL="430471" lvl="1" algn="l"/>
            <a:r>
              <a:rPr lang="en-US" sz="6000" b="1" dirty="0">
                <a:solidFill>
                  <a:srgbClr val="14435B"/>
                </a:solidFill>
                <a:latin typeface="Calibri" panose="020F0502020204030204" pitchFamily="34" charset="0"/>
                <a:ea typeface="Calibri" panose="020F0502020204030204" pitchFamily="34" charset="0"/>
                <a:cs typeface="Calibri" panose="020F0502020204030204" pitchFamily="34" charset="0"/>
                <a:sym typeface="Calibri (MS) Bold"/>
              </a:rPr>
              <a:t>At a minimum, </a:t>
            </a:r>
            <a:br>
              <a:rPr lang="en-US" sz="6000" b="1" dirty="0">
                <a:solidFill>
                  <a:srgbClr val="14435B"/>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6000" b="1" dirty="0">
                <a:solidFill>
                  <a:srgbClr val="14435B"/>
                </a:solidFill>
                <a:latin typeface="Calibri" panose="020F0502020204030204" pitchFamily="34" charset="0"/>
                <a:ea typeface="Calibri" panose="020F0502020204030204" pitchFamily="34" charset="0"/>
                <a:cs typeface="Calibri" panose="020F0502020204030204" pitchFamily="34" charset="0"/>
                <a:sym typeface="Calibri (MS) Bold"/>
              </a:rPr>
              <a:t>each college must review the disaggregated data for each of the 4 main bar charts and identify gaps for each of the 3 Performance Indicators.</a:t>
            </a:r>
          </a:p>
        </p:txBody>
      </p:sp>
      <p:sp>
        <p:nvSpPr>
          <p:cNvPr id="18" name="Freeform 18">
            <a:extLst>
              <a:ext uri="{FF2B5EF4-FFF2-40B4-BE49-F238E27FC236}">
                <a16:creationId xmlns:a16="http://schemas.microsoft.com/office/drawing/2014/main" id="{2946F7A1-CF74-16E7-2B8A-1D00B40BB08B}"/>
              </a:ext>
            </a:extLst>
          </p:cNvPr>
          <p:cNvSpPr/>
          <p:nvPr/>
        </p:nvSpPr>
        <p:spPr>
          <a:xfrm>
            <a:off x="14009058" y="6287176"/>
            <a:ext cx="3680519" cy="88946"/>
          </a:xfrm>
          <a:custGeom>
            <a:avLst/>
            <a:gdLst/>
            <a:ahLst/>
            <a:cxnLst/>
            <a:rect l="l" t="t" r="r" b="b"/>
            <a:pathLst>
              <a:path w="3680519" h="88946">
                <a:moveTo>
                  <a:pt x="0" y="0"/>
                </a:moveTo>
                <a:lnTo>
                  <a:pt x="3680519" y="0"/>
                </a:lnTo>
                <a:lnTo>
                  <a:pt x="3680519" y="88946"/>
                </a:lnTo>
                <a:lnTo>
                  <a:pt x="0" y="889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722113D5-1C81-5D1B-1EA0-DE0205B6F0BB}"/>
              </a:ext>
            </a:extLst>
          </p:cNvPr>
          <p:cNvSpPr/>
          <p:nvPr/>
        </p:nvSpPr>
        <p:spPr>
          <a:xfrm>
            <a:off x="15499245" y="7886252"/>
            <a:ext cx="1760055" cy="1372048"/>
          </a:xfrm>
          <a:custGeom>
            <a:avLst/>
            <a:gdLst/>
            <a:ahLst/>
            <a:cxnLst/>
            <a:rect l="l" t="t" r="r" b="b"/>
            <a:pathLst>
              <a:path w="1760055" h="1372048">
                <a:moveTo>
                  <a:pt x="0" y="0"/>
                </a:moveTo>
                <a:lnTo>
                  <a:pt x="1760055" y="0"/>
                </a:lnTo>
                <a:lnTo>
                  <a:pt x="1760055" y="1372048"/>
                </a:lnTo>
                <a:lnTo>
                  <a:pt x="0" y="1372048"/>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48630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Demographics</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pic>
        <p:nvPicPr>
          <p:cNvPr id="8" name="Picture 7" descr="A screenshot of a computer&#10;&#10;Description automatically generated">
            <a:extLst>
              <a:ext uri="{FF2B5EF4-FFF2-40B4-BE49-F238E27FC236}">
                <a16:creationId xmlns:a16="http://schemas.microsoft.com/office/drawing/2014/main" id="{2390A066-B720-C623-91A1-4EB507FD0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98" y="2094073"/>
            <a:ext cx="17223604" cy="8002117"/>
          </a:xfrm>
          <a:prstGeom prst="rect">
            <a:avLst/>
          </a:prstGeom>
        </p:spPr>
      </p:pic>
      <p:sp>
        <p:nvSpPr>
          <p:cNvPr id="9" name="TextBox 8">
            <a:extLst>
              <a:ext uri="{FF2B5EF4-FFF2-40B4-BE49-F238E27FC236}">
                <a16:creationId xmlns:a16="http://schemas.microsoft.com/office/drawing/2014/main" id="{57C614D8-8190-446B-7098-A4A2186E0069}"/>
              </a:ext>
            </a:extLst>
          </p:cNvPr>
          <p:cNvSpPr txBox="1"/>
          <p:nvPr/>
        </p:nvSpPr>
        <p:spPr>
          <a:xfrm>
            <a:off x="14629198" y="6525982"/>
            <a:ext cx="3049202" cy="3570208"/>
          </a:xfrm>
          <a:prstGeom prst="rect">
            <a:avLst/>
          </a:prstGeom>
          <a:solidFill>
            <a:srgbClr val="E1AF00"/>
          </a:solidFill>
        </p:spPr>
        <p:txBody>
          <a:bodyPr wrap="square">
            <a:spAutoFit/>
          </a:bodyPr>
          <a:lstStyle/>
          <a:p>
            <a:pPr marL="231775" indent="-231775">
              <a:spcAft>
                <a:spcPts val="1200"/>
              </a:spcAft>
              <a:buFont typeface="Symbol" panose="05050102010706020507" pitchFamily="18" charset="2"/>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Are there any student groups that aren’t achieving the state and local levels of performance?</a:t>
            </a:r>
          </a:p>
          <a:p>
            <a:pPr marL="231775" indent="-231775">
              <a:spcAft>
                <a:spcPts val="1200"/>
              </a:spcAft>
              <a:buFont typeface="Symbol" panose="05050102010706020507" pitchFamily="18" charset="2"/>
              <a:buChar char=""/>
            </a:pP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Are there any student groups that aren’t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as</a:t>
            </a: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successful </a:t>
            </a: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 others?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5405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Characteristics</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pic>
        <p:nvPicPr>
          <p:cNvPr id="9" name="Picture 8" descr="A screenshot of a computer&#10;&#10;Description automatically generated">
            <a:extLst>
              <a:ext uri="{FF2B5EF4-FFF2-40B4-BE49-F238E27FC236}">
                <a16:creationId xmlns:a16="http://schemas.microsoft.com/office/drawing/2014/main" id="{13AB16D3-0786-9ACE-989F-456E0D52D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98" y="2161350"/>
            <a:ext cx="17223604" cy="8002117"/>
          </a:xfrm>
          <a:prstGeom prst="rect">
            <a:avLst/>
          </a:prstGeom>
        </p:spPr>
      </p:pic>
      <p:sp>
        <p:nvSpPr>
          <p:cNvPr id="6" name="TextBox 5">
            <a:extLst>
              <a:ext uri="{FF2B5EF4-FFF2-40B4-BE49-F238E27FC236}">
                <a16:creationId xmlns:a16="http://schemas.microsoft.com/office/drawing/2014/main" id="{F9FFFCD9-E6B8-FF47-B309-F57B47EB504C}"/>
              </a:ext>
            </a:extLst>
          </p:cNvPr>
          <p:cNvSpPr txBox="1"/>
          <p:nvPr/>
        </p:nvSpPr>
        <p:spPr>
          <a:xfrm>
            <a:off x="14630400" y="6602492"/>
            <a:ext cx="3049202" cy="3570208"/>
          </a:xfrm>
          <a:prstGeom prst="rect">
            <a:avLst/>
          </a:prstGeom>
          <a:solidFill>
            <a:srgbClr val="E1AF00"/>
          </a:solidFill>
        </p:spPr>
        <p:txBody>
          <a:bodyPr wrap="square">
            <a:spAutoFit/>
          </a:bodyPr>
          <a:lstStyle/>
          <a:p>
            <a:pPr marL="231775" indent="-231775">
              <a:spcAft>
                <a:spcPts val="1200"/>
              </a:spcAft>
              <a:buFont typeface="Symbol" panose="05050102010706020507" pitchFamily="18" charset="2"/>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Are there any student groups that aren’t achieving the state and local levels of performance?</a:t>
            </a:r>
          </a:p>
          <a:p>
            <a:pPr marL="231775" indent="-231775">
              <a:spcAft>
                <a:spcPts val="1200"/>
              </a:spcAft>
              <a:buFont typeface="Symbol" panose="05050102010706020507" pitchFamily="18" charset="2"/>
              <a:buChar char=""/>
            </a:pP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Are there any student groups that aren’t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as</a:t>
            </a: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successful </a:t>
            </a: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 others?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5116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Program Areas</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pic>
        <p:nvPicPr>
          <p:cNvPr id="9" name="Picture 8" descr="A screenshot of a computer&#10;&#10;Description automatically generated">
            <a:extLst>
              <a:ext uri="{FF2B5EF4-FFF2-40B4-BE49-F238E27FC236}">
                <a16:creationId xmlns:a16="http://schemas.microsoft.com/office/drawing/2014/main" id="{E77A9A0D-9C0E-6FA9-39BA-FED094B39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98" y="2181002"/>
            <a:ext cx="17223604" cy="8002117"/>
          </a:xfrm>
          <a:prstGeom prst="rect">
            <a:avLst/>
          </a:prstGeom>
        </p:spPr>
      </p:pic>
      <p:sp>
        <p:nvSpPr>
          <p:cNvPr id="6" name="TextBox 5">
            <a:extLst>
              <a:ext uri="{FF2B5EF4-FFF2-40B4-BE49-F238E27FC236}">
                <a16:creationId xmlns:a16="http://schemas.microsoft.com/office/drawing/2014/main" id="{77CDB31D-6695-C45D-F339-257632C3EC0D}"/>
              </a:ext>
            </a:extLst>
          </p:cNvPr>
          <p:cNvSpPr txBox="1"/>
          <p:nvPr/>
        </p:nvSpPr>
        <p:spPr>
          <a:xfrm>
            <a:off x="14629198" y="6583017"/>
            <a:ext cx="3049202" cy="3570208"/>
          </a:xfrm>
          <a:prstGeom prst="rect">
            <a:avLst/>
          </a:prstGeom>
          <a:solidFill>
            <a:srgbClr val="E1AF00"/>
          </a:solidFill>
        </p:spPr>
        <p:txBody>
          <a:bodyPr wrap="square">
            <a:spAutoFit/>
          </a:bodyPr>
          <a:lstStyle/>
          <a:p>
            <a:pPr marL="231775" indent="-231775">
              <a:spcAft>
                <a:spcPts val="1200"/>
              </a:spcAft>
              <a:buFont typeface="Symbol" panose="05050102010706020507" pitchFamily="18" charset="2"/>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Are there any student groups that aren’t achieving the state and local levels of performance?</a:t>
            </a:r>
          </a:p>
          <a:p>
            <a:pPr marL="231775" indent="-231775">
              <a:spcAft>
                <a:spcPts val="1200"/>
              </a:spcAft>
              <a:buFont typeface="Symbol" panose="05050102010706020507" pitchFamily="18" charset="2"/>
              <a:buChar char=""/>
            </a:pP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Are there any student groups that aren’t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as</a:t>
            </a: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successful </a:t>
            </a: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 others?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7472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Curriculum Parents – first screen</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pic>
        <p:nvPicPr>
          <p:cNvPr id="9" name="Picture 8" descr="A screenshot of a computer&#10;&#10;Description automatically generated">
            <a:extLst>
              <a:ext uri="{FF2B5EF4-FFF2-40B4-BE49-F238E27FC236}">
                <a16:creationId xmlns:a16="http://schemas.microsoft.com/office/drawing/2014/main" id="{0E8BC4E2-1C0C-CB1B-F03D-A23AF9F8F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98" y="2198648"/>
            <a:ext cx="17223604" cy="8002117"/>
          </a:xfrm>
          <a:prstGeom prst="rect">
            <a:avLst/>
          </a:prstGeom>
        </p:spPr>
      </p:pic>
      <p:sp>
        <p:nvSpPr>
          <p:cNvPr id="10" name="Oval 9">
            <a:extLst>
              <a:ext uri="{FF2B5EF4-FFF2-40B4-BE49-F238E27FC236}">
                <a16:creationId xmlns:a16="http://schemas.microsoft.com/office/drawing/2014/main" id="{1A69EE59-1225-D520-0F54-D82C242812FA}"/>
              </a:ext>
            </a:extLst>
          </p:cNvPr>
          <p:cNvSpPr/>
          <p:nvPr/>
        </p:nvSpPr>
        <p:spPr>
          <a:xfrm>
            <a:off x="13563600" y="5219700"/>
            <a:ext cx="685800" cy="6858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E895F50-28A3-244D-2EFE-1B7EC599DF04}"/>
              </a:ext>
            </a:extLst>
          </p:cNvPr>
          <p:cNvPicPr>
            <a:picLocks noChangeAspect="1"/>
          </p:cNvPicPr>
          <p:nvPr/>
        </p:nvPicPr>
        <p:blipFill>
          <a:blip r:embed="rId4"/>
          <a:stretch>
            <a:fillRect/>
          </a:stretch>
        </p:blipFill>
        <p:spPr>
          <a:xfrm>
            <a:off x="3962400" y="3162300"/>
            <a:ext cx="10515600" cy="769892"/>
          </a:xfrm>
          <a:prstGeom prst="rect">
            <a:avLst/>
          </a:prstGeom>
        </p:spPr>
      </p:pic>
      <p:sp>
        <p:nvSpPr>
          <p:cNvPr id="11" name="Rectangle 10">
            <a:extLst>
              <a:ext uri="{FF2B5EF4-FFF2-40B4-BE49-F238E27FC236}">
                <a16:creationId xmlns:a16="http://schemas.microsoft.com/office/drawing/2014/main" id="{BDE064E3-6C8D-B7B5-BA2E-3D3F4E5AE407}"/>
              </a:ext>
            </a:extLst>
          </p:cNvPr>
          <p:cNvSpPr/>
          <p:nvPr/>
        </p:nvSpPr>
        <p:spPr>
          <a:xfrm>
            <a:off x="3971925" y="3153300"/>
            <a:ext cx="10515600" cy="7788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521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Curriculum Parents – Drill down view</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pic>
        <p:nvPicPr>
          <p:cNvPr id="8" name="Picture 7" descr="A screenshot of a computer&#10;&#10;Description automatically generated">
            <a:extLst>
              <a:ext uri="{FF2B5EF4-FFF2-40B4-BE49-F238E27FC236}">
                <a16:creationId xmlns:a16="http://schemas.microsoft.com/office/drawing/2014/main" id="{F30B5041-DF9E-E997-8EA4-AAECD4DBA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98" y="2166564"/>
            <a:ext cx="17223604" cy="8002117"/>
          </a:xfrm>
          <a:prstGeom prst="rect">
            <a:avLst/>
          </a:prstGeom>
        </p:spPr>
      </p:pic>
      <p:sp>
        <p:nvSpPr>
          <p:cNvPr id="10" name="Oval 9">
            <a:extLst>
              <a:ext uri="{FF2B5EF4-FFF2-40B4-BE49-F238E27FC236}">
                <a16:creationId xmlns:a16="http://schemas.microsoft.com/office/drawing/2014/main" id="{D74414D9-0F88-68E9-DA69-38BAF256B8EC}"/>
              </a:ext>
            </a:extLst>
          </p:cNvPr>
          <p:cNvSpPr/>
          <p:nvPr/>
        </p:nvSpPr>
        <p:spPr>
          <a:xfrm>
            <a:off x="3886200" y="6134100"/>
            <a:ext cx="480852" cy="17526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FC3C51F-2BE1-313B-3940-99E1D4931DD1}"/>
              </a:ext>
            </a:extLst>
          </p:cNvPr>
          <p:cNvSpPr/>
          <p:nvPr/>
        </p:nvSpPr>
        <p:spPr>
          <a:xfrm>
            <a:off x="12115800" y="4219475"/>
            <a:ext cx="685800" cy="6858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42C398A-A16A-208A-2597-379637830CAB}"/>
              </a:ext>
            </a:extLst>
          </p:cNvPr>
          <p:cNvSpPr txBox="1"/>
          <p:nvPr/>
        </p:nvSpPr>
        <p:spPr>
          <a:xfrm>
            <a:off x="14630400" y="6554428"/>
            <a:ext cx="3049202" cy="3570208"/>
          </a:xfrm>
          <a:prstGeom prst="rect">
            <a:avLst/>
          </a:prstGeom>
          <a:solidFill>
            <a:srgbClr val="E1AF00"/>
          </a:solidFill>
        </p:spPr>
        <p:txBody>
          <a:bodyPr wrap="square">
            <a:spAutoFit/>
          </a:bodyPr>
          <a:lstStyle/>
          <a:p>
            <a:pPr marL="231775" indent="-231775">
              <a:spcAft>
                <a:spcPts val="1200"/>
              </a:spcAft>
              <a:buFont typeface="Symbol" panose="05050102010706020507" pitchFamily="18" charset="2"/>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Are there any student groups that aren’t achieving the state and local levels of performance?</a:t>
            </a:r>
          </a:p>
          <a:p>
            <a:pPr marL="231775" indent="-231775">
              <a:spcAft>
                <a:spcPts val="1200"/>
              </a:spcAft>
              <a:buFont typeface="Symbol" panose="05050102010706020507" pitchFamily="18" charset="2"/>
              <a:buChar char=""/>
            </a:pP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Are there any student groups that aren’t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as</a:t>
            </a: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successful </a:t>
            </a: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 others?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365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nSpc>
                <a:spcPts val="8539"/>
              </a:lnSpc>
            </a:pPr>
            <a:r>
              <a:rPr lang="en-US" sz="605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Dashboards for each Indicator</a:t>
            </a:r>
            <a:endPar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endParaRP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3"/>
            <a:stretch>
              <a:fillRect/>
            </a:stretch>
          </a:blipFill>
        </p:spPr>
        <p:txBody>
          <a:bodyPr/>
          <a:lstStyle/>
          <a:p>
            <a:endParaRPr lang="en-US"/>
          </a:p>
        </p:txBody>
      </p:sp>
      <p:pic>
        <p:nvPicPr>
          <p:cNvPr id="9" name="Picture 8" descr="A person sitting at a computer&#10;&#10;Description automatically generated">
            <a:extLst>
              <a:ext uri="{FF2B5EF4-FFF2-40B4-BE49-F238E27FC236}">
                <a16:creationId xmlns:a16="http://schemas.microsoft.com/office/drawing/2014/main" id="{8FFF48AE-04D6-3D58-018D-BBC3F0899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81336" y="2311065"/>
            <a:ext cx="6058197" cy="6058197"/>
          </a:xfrm>
          <a:prstGeom prst="rect">
            <a:avLst/>
          </a:prstGeom>
          <a:noFill/>
        </p:spPr>
      </p:pic>
      <p:sp>
        <p:nvSpPr>
          <p:cNvPr id="10" name="TextBox 9">
            <a:extLst>
              <a:ext uri="{FF2B5EF4-FFF2-40B4-BE49-F238E27FC236}">
                <a16:creationId xmlns:a16="http://schemas.microsoft.com/office/drawing/2014/main" id="{C88BBA05-EB1F-6BCB-9415-A6DE37DE2C3A}"/>
              </a:ext>
            </a:extLst>
          </p:cNvPr>
          <p:cNvSpPr txBox="1"/>
          <p:nvPr/>
        </p:nvSpPr>
        <p:spPr>
          <a:xfrm>
            <a:off x="1143000" y="3162300"/>
            <a:ext cx="8763000" cy="3416320"/>
          </a:xfrm>
          <a:prstGeom prst="rect">
            <a:avLst/>
          </a:prstGeom>
          <a:noFill/>
        </p:spPr>
        <p:txBody>
          <a:bodyPr wrap="square" lIns="91440" tIns="45720" rIns="91440" bIns="45720" rtlCol="0" anchor="t">
            <a:spAutoFit/>
          </a:bodyPr>
          <a:lstStyle/>
          <a:p>
            <a:r>
              <a:rPr lang="en-US" sz="3600" dirty="0"/>
              <a:t>There are Power BI dashboards for each performance indicator with the same four main options.</a:t>
            </a:r>
          </a:p>
          <a:p>
            <a:endParaRPr lang="en-US" sz="3600" dirty="0"/>
          </a:p>
          <a:p>
            <a:r>
              <a:rPr lang="en-US" sz="3600" dirty="0"/>
              <a:t>Repeat these reviews for 2P1 and 3P1</a:t>
            </a:r>
            <a:endParaRPr lang="en-US" sz="3600" dirty="0">
              <a:ea typeface="Calibri"/>
              <a:cs typeface="Calibri"/>
            </a:endParaRPr>
          </a:p>
          <a:p>
            <a:endParaRPr lang="en-US" sz="3600" dirty="0"/>
          </a:p>
        </p:txBody>
      </p:sp>
    </p:spTree>
    <p:extLst>
      <p:ext uri="{BB962C8B-B14F-4D97-AF65-F5344CB8AC3E}">
        <p14:creationId xmlns:p14="http://schemas.microsoft.com/office/powerpoint/2010/main" val="408443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Purpose of Perkins V</a:t>
            </a:r>
          </a:p>
        </p:txBody>
      </p:sp>
      <p:sp>
        <p:nvSpPr>
          <p:cNvPr id="6" name="TextBox 6"/>
          <p:cNvSpPr txBox="1"/>
          <p:nvPr/>
        </p:nvSpPr>
        <p:spPr>
          <a:xfrm>
            <a:off x="1239330" y="2454770"/>
            <a:ext cx="15809339" cy="6093976"/>
          </a:xfrm>
          <a:prstGeom prst="rect">
            <a:avLst/>
          </a:prstGeom>
        </p:spPr>
        <p:txBody>
          <a:bodyPr wrap="square" lIns="0" tIns="0" rIns="0" bIns="0" rtlCol="0" anchor="t">
            <a:spAutoFit/>
          </a:bodyPr>
          <a:lstStyle/>
          <a:p>
            <a:pPr marL="0" indent="0">
              <a:spcBef>
                <a:spcPts val="0"/>
              </a:spcBef>
              <a:spcAft>
                <a:spcPts val="900"/>
              </a:spcAft>
              <a:buNone/>
            </a:pPr>
            <a:r>
              <a:rPr lang="en-US" sz="6600" dirty="0">
                <a:cs typeface="Times New Roman"/>
              </a:rPr>
              <a:t>Develop more fully the </a:t>
            </a:r>
            <a:r>
              <a:rPr lang="en-US" sz="6600" b="1" dirty="0">
                <a:cs typeface="Times New Roman"/>
              </a:rPr>
              <a:t>academic</a:t>
            </a:r>
            <a:r>
              <a:rPr lang="en-US" sz="6600" dirty="0">
                <a:cs typeface="Times New Roman"/>
              </a:rPr>
              <a:t> knowledge and </a:t>
            </a:r>
            <a:r>
              <a:rPr lang="en-US" sz="6600" b="1" dirty="0">
                <a:cs typeface="Times New Roman"/>
              </a:rPr>
              <a:t>technical </a:t>
            </a:r>
            <a:r>
              <a:rPr lang="en-US" sz="6600" dirty="0">
                <a:cs typeface="Times New Roman"/>
              </a:rPr>
              <a:t>and </a:t>
            </a:r>
            <a:r>
              <a:rPr lang="en-US" sz="6600" b="1" dirty="0">
                <a:cs typeface="Times New Roman"/>
              </a:rPr>
              <a:t>employability skills </a:t>
            </a:r>
            <a:r>
              <a:rPr lang="en-US" sz="6600" dirty="0">
                <a:cs typeface="Times New Roman"/>
              </a:rPr>
              <a:t>of secondary education students and </a:t>
            </a:r>
            <a:r>
              <a:rPr lang="en-US" sz="6600" b="1" dirty="0">
                <a:cs typeface="Times New Roman"/>
              </a:rPr>
              <a:t>postsecondary education students who elect to enroll</a:t>
            </a:r>
            <a:r>
              <a:rPr lang="en-US" sz="6600" dirty="0">
                <a:cs typeface="Times New Roman"/>
              </a:rPr>
              <a:t> in CTE curriculum programs and programs of study.</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839006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nSpc>
                <a:spcPts val="8539"/>
              </a:lnSpc>
            </a:pPr>
            <a:r>
              <a:rPr lang="en-US" sz="605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A word about calculating 3P1</a:t>
            </a:r>
            <a:endPar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endParaRPr>
          </a:p>
        </p:txBody>
      </p:sp>
      <p:sp>
        <p:nvSpPr>
          <p:cNvPr id="10" name="TextBox 9">
            <a:extLst>
              <a:ext uri="{FF2B5EF4-FFF2-40B4-BE49-F238E27FC236}">
                <a16:creationId xmlns:a16="http://schemas.microsoft.com/office/drawing/2014/main" id="{C88BBA05-EB1F-6BCB-9415-A6DE37DE2C3A}"/>
              </a:ext>
            </a:extLst>
          </p:cNvPr>
          <p:cNvSpPr txBox="1"/>
          <p:nvPr/>
        </p:nvSpPr>
        <p:spPr>
          <a:xfrm>
            <a:off x="829434" y="2373327"/>
            <a:ext cx="8763000" cy="1200329"/>
          </a:xfrm>
          <a:prstGeom prst="rect">
            <a:avLst/>
          </a:prstGeom>
          <a:noFill/>
        </p:spPr>
        <p:txBody>
          <a:bodyPr wrap="square" lIns="91440" tIns="45720" rIns="91440" bIns="45720" rtlCol="0" anchor="t">
            <a:spAutoFit/>
          </a:bodyPr>
          <a:lstStyle/>
          <a:p>
            <a:r>
              <a:rPr lang="en-US" sz="3600" dirty="0"/>
              <a:t>The denominator is the number of CTE Concentrators that are in the category...</a:t>
            </a:r>
            <a:endParaRPr lang="en-US" dirty="0"/>
          </a:p>
        </p:txBody>
      </p:sp>
      <p:pic>
        <p:nvPicPr>
          <p:cNvPr id="6" name="Picture 5" descr="A screenshot of a computer&#10;&#10;Description automatically generated">
            <a:extLst>
              <a:ext uri="{FF2B5EF4-FFF2-40B4-BE49-F238E27FC236}">
                <a16:creationId xmlns:a16="http://schemas.microsoft.com/office/drawing/2014/main" id="{8712BB24-FB6A-AEA3-3B63-A8CD824646C7}"/>
              </a:ext>
            </a:extLst>
          </p:cNvPr>
          <p:cNvPicPr>
            <a:picLocks noChangeAspect="1"/>
          </p:cNvPicPr>
          <p:nvPr/>
        </p:nvPicPr>
        <p:blipFill>
          <a:blip r:embed="rId3"/>
          <a:srcRect l="43259" t="27213" b="38566"/>
          <a:stretch/>
        </p:blipFill>
        <p:spPr>
          <a:xfrm>
            <a:off x="661849" y="3938134"/>
            <a:ext cx="8302008" cy="3619307"/>
          </a:xfrm>
          <a:prstGeom prst="rect">
            <a:avLst/>
          </a:prstGeom>
        </p:spPr>
      </p:pic>
      <p:sp>
        <p:nvSpPr>
          <p:cNvPr id="8" name="TextBox 7">
            <a:extLst>
              <a:ext uri="{FF2B5EF4-FFF2-40B4-BE49-F238E27FC236}">
                <a16:creationId xmlns:a16="http://schemas.microsoft.com/office/drawing/2014/main" id="{065809FA-50AE-BD16-3C05-2A1464EF0904}"/>
              </a:ext>
            </a:extLst>
          </p:cNvPr>
          <p:cNvSpPr txBox="1"/>
          <p:nvPr/>
        </p:nvSpPr>
        <p:spPr>
          <a:xfrm>
            <a:off x="662573" y="7685834"/>
            <a:ext cx="831198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In the graph above, the denominator is the number of students in the column for a program area. The success rate is calculated by determining what percentage of the total column is nontraditional in that program. </a:t>
            </a:r>
          </a:p>
          <a:p>
            <a:endParaRPr lang="en-US" sz="2000" dirty="0">
              <a:ea typeface="Calibri"/>
              <a:cs typeface="Calibri"/>
            </a:endParaRPr>
          </a:p>
          <a:p>
            <a:r>
              <a:rPr lang="en-US" sz="2000" dirty="0">
                <a:ea typeface="Calibri"/>
                <a:cs typeface="Calibri"/>
              </a:rPr>
              <a:t>For example, of the 400+ CTE Concentrators enrolled in Health Sciences programs, 11% are nontraditional. </a:t>
            </a:r>
          </a:p>
        </p:txBody>
      </p:sp>
      <p:pic>
        <p:nvPicPr>
          <p:cNvPr id="11" name="Picture 10" descr="A graph of a number of men and women&#10;&#10;Description automatically generated">
            <a:extLst>
              <a:ext uri="{FF2B5EF4-FFF2-40B4-BE49-F238E27FC236}">
                <a16:creationId xmlns:a16="http://schemas.microsoft.com/office/drawing/2014/main" id="{59E286EA-5A31-BDC8-0B3F-40B1093C473C}"/>
              </a:ext>
            </a:extLst>
          </p:cNvPr>
          <p:cNvPicPr>
            <a:picLocks noChangeAspect="1"/>
          </p:cNvPicPr>
          <p:nvPr/>
        </p:nvPicPr>
        <p:blipFill>
          <a:blip r:embed="rId4"/>
          <a:stretch>
            <a:fillRect/>
          </a:stretch>
        </p:blipFill>
        <p:spPr>
          <a:xfrm>
            <a:off x="9140713" y="2782354"/>
            <a:ext cx="8058150" cy="2962275"/>
          </a:xfrm>
          <a:prstGeom prst="rect">
            <a:avLst/>
          </a:prstGeom>
        </p:spPr>
      </p:pic>
      <p:sp>
        <p:nvSpPr>
          <p:cNvPr id="12" name="TextBox 11">
            <a:extLst>
              <a:ext uri="{FF2B5EF4-FFF2-40B4-BE49-F238E27FC236}">
                <a16:creationId xmlns:a16="http://schemas.microsoft.com/office/drawing/2014/main" id="{0388F664-D39C-D281-0441-1576C7CF95AA}"/>
              </a:ext>
            </a:extLst>
          </p:cNvPr>
          <p:cNvSpPr txBox="1"/>
          <p:nvPr/>
        </p:nvSpPr>
        <p:spPr>
          <a:xfrm>
            <a:off x="9136408" y="6020268"/>
            <a:ext cx="805616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Drilling down into health curriculum parents, this graph shows that the programs have different success rates. The column "Total concentrators" shows the total number for each curriculum parent. </a:t>
            </a:r>
          </a:p>
          <a:p>
            <a:endParaRPr lang="en-US" sz="2400" dirty="0">
              <a:ea typeface="Calibri"/>
              <a:cs typeface="Calibri"/>
            </a:endParaRPr>
          </a:p>
          <a:p>
            <a:r>
              <a:rPr lang="en-US" sz="2400" dirty="0">
                <a:ea typeface="Calibri"/>
                <a:cs typeface="Calibri"/>
              </a:rPr>
              <a:t>For example, of the 173 CTE Concentrators in the ADN program, 12% are nontraditional.</a:t>
            </a:r>
          </a:p>
        </p:txBody>
      </p:sp>
      <p:sp>
        <p:nvSpPr>
          <p:cNvPr id="7" name="Rectangle 6">
            <a:extLst>
              <a:ext uri="{FF2B5EF4-FFF2-40B4-BE49-F238E27FC236}">
                <a16:creationId xmlns:a16="http://schemas.microsoft.com/office/drawing/2014/main" id="{2505A753-23B1-D0B2-F28B-529D8E3DC627}"/>
              </a:ext>
            </a:extLst>
          </p:cNvPr>
          <p:cNvSpPr/>
          <p:nvPr/>
        </p:nvSpPr>
        <p:spPr>
          <a:xfrm>
            <a:off x="6818927" y="3940491"/>
            <a:ext cx="1666039" cy="1057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711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799999">
            <a:off x="9144000" y="6390939"/>
            <a:ext cx="5443005" cy="4762630"/>
            <a:chOff x="0" y="0"/>
            <a:chExt cx="812800" cy="711200"/>
          </a:xfrm>
        </p:grpSpPr>
        <p:sp>
          <p:nvSpPr>
            <p:cNvPr id="3" name="Freeform 3"/>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14435B"/>
            </a:solidFill>
          </p:spPr>
          <p:txBody>
            <a:bodyPr/>
            <a:lstStyle/>
            <a:p>
              <a:endParaRPr lang="en-US"/>
            </a:p>
          </p:txBody>
        </p:sp>
        <p:sp>
          <p:nvSpPr>
            <p:cNvPr id="4" name="TextBox 4"/>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2">
              <a:alphaModFix amt="55000"/>
            </a:blip>
            <a:stretch>
              <a:fillRect/>
            </a:stretch>
          </a:blipFill>
        </p:spPr>
        <p:txBody>
          <a:bodyPr/>
          <a:lstStyle/>
          <a:p>
            <a:endParaRPr lang="en-US"/>
          </a:p>
        </p:txBody>
      </p:sp>
      <p:grpSp>
        <p:nvGrpSpPr>
          <p:cNvPr id="6" name="Group 6"/>
          <p:cNvGrpSpPr/>
          <p:nvPr/>
        </p:nvGrpSpPr>
        <p:grpSpPr>
          <a:xfrm rot="-1772257">
            <a:off x="12430713" y="4432942"/>
            <a:ext cx="1688777" cy="7462842"/>
            <a:chOff x="0" y="0"/>
            <a:chExt cx="444781" cy="1965522"/>
          </a:xfrm>
        </p:grpSpPr>
        <p:sp>
          <p:nvSpPr>
            <p:cNvPr id="7" name="Freeform 7"/>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E1AF00"/>
            </a:solidFill>
          </p:spPr>
          <p:txBody>
            <a:bodyPr/>
            <a:lstStyle/>
            <a:p>
              <a:endParaRPr lang="en-US"/>
            </a:p>
          </p:txBody>
        </p:sp>
        <p:sp>
          <p:nvSpPr>
            <p:cNvPr id="8" name="TextBox 8"/>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76242" y="907192"/>
            <a:ext cx="10207078" cy="1186881"/>
            <a:chOff x="0" y="0"/>
            <a:chExt cx="2525308" cy="312594"/>
          </a:xfrm>
        </p:grpSpPr>
        <p:sp>
          <p:nvSpPr>
            <p:cNvPr id="10" name="Freeform 10"/>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14435B"/>
            </a:solidFill>
          </p:spPr>
          <p:txBody>
            <a:bodyPr/>
            <a:lstStyle/>
            <a:p>
              <a:endParaRPr lang="en-US"/>
            </a:p>
          </p:txBody>
        </p:sp>
        <p:sp>
          <p:nvSpPr>
            <p:cNvPr id="11" name="TextBox 11"/>
            <p:cNvSpPr txBox="1"/>
            <p:nvPr/>
          </p:nvSpPr>
          <p:spPr>
            <a:xfrm>
              <a:off x="0" y="-57150"/>
              <a:ext cx="2525308" cy="36974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997894">
            <a:off x="11624246" y="-988530"/>
            <a:ext cx="1896148" cy="6729346"/>
            <a:chOff x="0" y="0"/>
            <a:chExt cx="499397" cy="1772338"/>
          </a:xfrm>
        </p:grpSpPr>
        <p:sp>
          <p:nvSpPr>
            <p:cNvPr id="13" name="Freeform 13"/>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E1AF00"/>
            </a:solidFill>
          </p:spPr>
          <p:txBody>
            <a:bodyPr/>
            <a:lstStyle/>
            <a:p>
              <a:endParaRPr lang="en-US"/>
            </a:p>
          </p:txBody>
        </p:sp>
        <p:sp>
          <p:nvSpPr>
            <p:cNvPr id="14" name="TextBox 14"/>
            <p:cNvSpPr txBox="1"/>
            <p:nvPr/>
          </p:nvSpPr>
          <p:spPr>
            <a:xfrm>
              <a:off x="0" y="-57150"/>
              <a:ext cx="499397" cy="1829488"/>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304800" y="932118"/>
            <a:ext cx="9126036" cy="1010982"/>
          </a:xfrm>
          <a:prstGeom prst="rect">
            <a:avLst/>
          </a:prstGeom>
        </p:spPr>
        <p:txBody>
          <a:bodyPr wrap="square" lIns="0" tIns="0" rIns="0" bIns="0" rtlCol="0" anchor="t">
            <a:spAutoFit/>
          </a:bodyPr>
          <a:lstStyle/>
          <a:p>
            <a:pPr algn="l">
              <a:lnSpc>
                <a:spcPts val="8399"/>
              </a:lnSpc>
            </a:pPr>
            <a:r>
              <a:rPr lang="en-US" sz="59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Additional Data to Consider</a:t>
            </a:r>
          </a:p>
        </p:txBody>
      </p:sp>
      <p:sp>
        <p:nvSpPr>
          <p:cNvPr id="16" name="TextBox 16"/>
          <p:cNvSpPr txBox="1"/>
          <p:nvPr/>
        </p:nvSpPr>
        <p:spPr>
          <a:xfrm>
            <a:off x="13425644" y="2976523"/>
            <a:ext cx="4455987" cy="823174"/>
          </a:xfrm>
          <a:prstGeom prst="rect">
            <a:avLst/>
          </a:prstGeom>
        </p:spPr>
        <p:txBody>
          <a:bodyPr lIns="0" tIns="0" rIns="0" bIns="0" rtlCol="0" anchor="t">
            <a:spAutoFit/>
          </a:bodyPr>
          <a:lstStyle/>
          <a:p>
            <a:pPr algn="ctr">
              <a:lnSpc>
                <a:spcPts val="6438"/>
              </a:lnSpc>
            </a:pPr>
            <a:r>
              <a:rPr lang="en-US" sz="6132" b="1" dirty="0">
                <a:solidFill>
                  <a:srgbClr val="FF6D14"/>
                </a:solidFill>
                <a:latin typeface="Calibri" panose="020F0502020204030204" pitchFamily="34" charset="0"/>
                <a:ea typeface="Calibri" panose="020F0502020204030204" pitchFamily="34" charset="0"/>
                <a:cs typeface="Calibri" panose="020F0502020204030204" pitchFamily="34" charset="0"/>
                <a:sym typeface="Calibri (MS) Bold"/>
              </a:rPr>
              <a:t>Optional</a:t>
            </a:r>
          </a:p>
        </p:txBody>
      </p:sp>
      <p:sp>
        <p:nvSpPr>
          <p:cNvPr id="17" name="TextBox 17"/>
          <p:cNvSpPr txBox="1"/>
          <p:nvPr/>
        </p:nvSpPr>
        <p:spPr>
          <a:xfrm>
            <a:off x="732401" y="2712176"/>
            <a:ext cx="9126036" cy="3069815"/>
          </a:xfrm>
          <a:prstGeom prst="rect">
            <a:avLst/>
          </a:prstGeom>
        </p:spPr>
        <p:txBody>
          <a:bodyPr lIns="0" tIns="0" rIns="0" bIns="0" rtlCol="0" anchor="t">
            <a:spAutoFit/>
          </a:bodyPr>
          <a:lstStyle/>
          <a:p>
            <a:pPr marL="860941" lvl="1" indent="-430470" algn="l">
              <a:spcAft>
                <a:spcPts val="2400"/>
              </a:spcAft>
              <a:buFont typeface="Arial"/>
              <a:buChar char="•"/>
            </a:pPr>
            <a:r>
              <a:rPr lang="en-US" sz="3987" b="1" dirty="0">
                <a:solidFill>
                  <a:srgbClr val="14435B"/>
                </a:solidFill>
                <a:latin typeface="Calibri" panose="020F0502020204030204" pitchFamily="34" charset="0"/>
                <a:ea typeface="Calibri" panose="020F0502020204030204" pitchFamily="34" charset="0"/>
                <a:cs typeface="Calibri" panose="020F0502020204030204" pitchFamily="34" charset="0"/>
                <a:sym typeface="Calibri (MS) Bold"/>
              </a:rPr>
              <a:t>Drilling down into the Perkins Indicator Data</a:t>
            </a:r>
          </a:p>
          <a:p>
            <a:pPr marL="860941" lvl="1" indent="-430470" algn="l">
              <a:spcAft>
                <a:spcPts val="2400"/>
              </a:spcAft>
              <a:buFont typeface="Arial"/>
              <a:buChar char="•"/>
            </a:pPr>
            <a:r>
              <a:rPr lang="en-US" sz="3987" b="1" dirty="0">
                <a:solidFill>
                  <a:srgbClr val="14435B"/>
                </a:solidFill>
                <a:latin typeface="Calibri" panose="020F0502020204030204" pitchFamily="34" charset="0"/>
                <a:ea typeface="Calibri" panose="020F0502020204030204" pitchFamily="34" charset="0"/>
                <a:cs typeface="Calibri" panose="020F0502020204030204" pitchFamily="34" charset="0"/>
                <a:sym typeface="Calibri (MS) Bold"/>
              </a:rPr>
              <a:t>State Performance Measures</a:t>
            </a:r>
          </a:p>
          <a:p>
            <a:pPr marL="860941" lvl="1" indent="-430470" algn="l">
              <a:spcAft>
                <a:spcPts val="2400"/>
              </a:spcAft>
              <a:buFont typeface="Arial"/>
              <a:buChar char="•"/>
            </a:pPr>
            <a:r>
              <a:rPr lang="en-US" sz="3987" b="1" dirty="0">
                <a:solidFill>
                  <a:srgbClr val="14435B"/>
                </a:solidFill>
                <a:latin typeface="Calibri" panose="020F0502020204030204" pitchFamily="34" charset="0"/>
                <a:ea typeface="Calibri" panose="020F0502020204030204" pitchFamily="34" charset="0"/>
                <a:cs typeface="Calibri" panose="020F0502020204030204" pitchFamily="34" charset="0"/>
                <a:sym typeface="Calibri (MS) Bold"/>
              </a:rPr>
              <a:t>Other local data</a:t>
            </a:r>
          </a:p>
        </p:txBody>
      </p:sp>
      <p:sp>
        <p:nvSpPr>
          <p:cNvPr id="18" name="Freeform 18"/>
          <p:cNvSpPr/>
          <p:nvPr/>
        </p:nvSpPr>
        <p:spPr>
          <a:xfrm>
            <a:off x="13813378" y="3950590"/>
            <a:ext cx="3680519" cy="88946"/>
          </a:xfrm>
          <a:custGeom>
            <a:avLst/>
            <a:gdLst/>
            <a:ahLst/>
            <a:cxnLst/>
            <a:rect l="l" t="t" r="r" b="b"/>
            <a:pathLst>
              <a:path w="3680519" h="88946">
                <a:moveTo>
                  <a:pt x="0" y="0"/>
                </a:moveTo>
                <a:lnTo>
                  <a:pt x="3680519" y="0"/>
                </a:lnTo>
                <a:lnTo>
                  <a:pt x="3680519" y="88946"/>
                </a:lnTo>
                <a:lnTo>
                  <a:pt x="0" y="889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solidFill>
                <a:srgbClr val="FF6D14"/>
              </a:solidFill>
            </a:endParaRPr>
          </a:p>
        </p:txBody>
      </p:sp>
      <p:sp>
        <p:nvSpPr>
          <p:cNvPr id="19" name="Freeform 19"/>
          <p:cNvSpPr/>
          <p:nvPr/>
        </p:nvSpPr>
        <p:spPr>
          <a:xfrm>
            <a:off x="15499245" y="7886252"/>
            <a:ext cx="1760055" cy="1372048"/>
          </a:xfrm>
          <a:custGeom>
            <a:avLst/>
            <a:gdLst/>
            <a:ahLst/>
            <a:cxnLst/>
            <a:rect l="l" t="t" r="r" b="b"/>
            <a:pathLst>
              <a:path w="1760055" h="1372048">
                <a:moveTo>
                  <a:pt x="0" y="0"/>
                </a:moveTo>
                <a:lnTo>
                  <a:pt x="1760055" y="0"/>
                </a:lnTo>
                <a:lnTo>
                  <a:pt x="1760055" y="1372048"/>
                </a:lnTo>
                <a:lnTo>
                  <a:pt x="0" y="137204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Summary Table Color Coding</a:t>
            </a:r>
          </a:p>
        </p:txBody>
      </p:sp>
      <p:pic>
        <p:nvPicPr>
          <p:cNvPr id="9" name="Picture 8">
            <a:extLst>
              <a:ext uri="{FF2B5EF4-FFF2-40B4-BE49-F238E27FC236}">
                <a16:creationId xmlns:a16="http://schemas.microsoft.com/office/drawing/2014/main" id="{297F5C82-96C9-6D99-2584-A589180DBAA4}"/>
              </a:ext>
            </a:extLst>
          </p:cNvPr>
          <p:cNvPicPr>
            <a:picLocks noChangeAspect="1"/>
          </p:cNvPicPr>
          <p:nvPr/>
        </p:nvPicPr>
        <p:blipFill>
          <a:blip r:embed="rId2"/>
          <a:srcRect b="20165"/>
          <a:stretch/>
        </p:blipFill>
        <p:spPr>
          <a:xfrm>
            <a:off x="634876" y="2552701"/>
            <a:ext cx="4622924" cy="3081924"/>
          </a:xfrm>
          <a:prstGeom prst="rect">
            <a:avLst/>
          </a:prstGeom>
        </p:spPr>
      </p:pic>
      <p:sp>
        <p:nvSpPr>
          <p:cNvPr id="10" name="Arrow: Left 9">
            <a:extLst>
              <a:ext uri="{FF2B5EF4-FFF2-40B4-BE49-F238E27FC236}">
                <a16:creationId xmlns:a16="http://schemas.microsoft.com/office/drawing/2014/main" id="{993509CF-4FCB-AE6A-A669-6DD1929EAD35}"/>
              </a:ext>
            </a:extLst>
          </p:cNvPr>
          <p:cNvSpPr/>
          <p:nvPr/>
        </p:nvSpPr>
        <p:spPr>
          <a:xfrm>
            <a:off x="5029200" y="4441623"/>
            <a:ext cx="2360036" cy="1193002"/>
          </a:xfrm>
          <a:prstGeom prst="leftArrow">
            <a:avLst/>
          </a:prstGeom>
          <a:solidFill>
            <a:srgbClr val="E1A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pic>
        <p:nvPicPr>
          <p:cNvPr id="8" name="Picture 7" descr="A screenshot of a computer&#10;&#10;Description automatically generated">
            <a:extLst>
              <a:ext uri="{FF2B5EF4-FFF2-40B4-BE49-F238E27FC236}">
                <a16:creationId xmlns:a16="http://schemas.microsoft.com/office/drawing/2014/main" id="{470457E3-74A7-C5DD-AEAA-70BF072E2700}"/>
              </a:ext>
            </a:extLst>
          </p:cNvPr>
          <p:cNvPicPr>
            <a:picLocks noChangeAspect="1"/>
          </p:cNvPicPr>
          <p:nvPr/>
        </p:nvPicPr>
        <p:blipFill>
          <a:blip r:embed="rId3">
            <a:extLst>
              <a:ext uri="{28A0092B-C50C-407E-A947-70E740481C1C}">
                <a14:useLocalDpi xmlns:a14="http://schemas.microsoft.com/office/drawing/2010/main" val="0"/>
              </a:ext>
            </a:extLst>
          </a:blip>
          <a:srcRect l="14166" t="3571" r="40833" b="28697"/>
          <a:stretch/>
        </p:blipFill>
        <p:spPr>
          <a:xfrm>
            <a:off x="8156583" y="2457937"/>
            <a:ext cx="9496541" cy="6989148"/>
          </a:xfrm>
          <a:prstGeom prst="rect">
            <a:avLst/>
          </a:prstGeom>
        </p:spPr>
      </p:pic>
      <p:sp>
        <p:nvSpPr>
          <p:cNvPr id="11" name="TextBox 10">
            <a:extLst>
              <a:ext uri="{FF2B5EF4-FFF2-40B4-BE49-F238E27FC236}">
                <a16:creationId xmlns:a16="http://schemas.microsoft.com/office/drawing/2014/main" id="{4E39B065-A7BE-D85D-DBA1-216F68CD905A}"/>
              </a:ext>
            </a:extLst>
          </p:cNvPr>
          <p:cNvSpPr txBox="1"/>
          <p:nvPr/>
        </p:nvSpPr>
        <p:spPr>
          <a:xfrm>
            <a:off x="2664836" y="8539144"/>
            <a:ext cx="4724400" cy="907941"/>
          </a:xfrm>
          <a:prstGeom prst="rect">
            <a:avLst/>
          </a:prstGeom>
          <a:noFill/>
        </p:spPr>
        <p:txBody>
          <a:bodyPr wrap="square" rtlCol="0">
            <a:spAutoFit/>
          </a:bodyPr>
          <a:lstStyle/>
          <a:p>
            <a:pPr>
              <a:spcAft>
                <a:spcPts val="600"/>
              </a:spcAft>
            </a:pPr>
            <a:r>
              <a:rPr lang="en-US" sz="2400" dirty="0"/>
              <a:t>≥ 10% above Local Negotiated Level</a:t>
            </a:r>
          </a:p>
          <a:p>
            <a:pPr>
              <a:spcAft>
                <a:spcPts val="600"/>
              </a:spcAft>
            </a:pPr>
            <a:r>
              <a:rPr lang="en-US" sz="2400" dirty="0"/>
              <a:t>≥ 10% below Local Negotiated Level</a:t>
            </a:r>
          </a:p>
        </p:txBody>
      </p:sp>
      <p:sp>
        <p:nvSpPr>
          <p:cNvPr id="12" name="Rectangle 11">
            <a:extLst>
              <a:ext uri="{FF2B5EF4-FFF2-40B4-BE49-F238E27FC236}">
                <a16:creationId xmlns:a16="http://schemas.microsoft.com/office/drawing/2014/main" id="{950EFCAC-9A27-4F14-4BC2-E8AE4DE331CB}"/>
              </a:ext>
            </a:extLst>
          </p:cNvPr>
          <p:cNvSpPr/>
          <p:nvPr/>
        </p:nvSpPr>
        <p:spPr>
          <a:xfrm>
            <a:off x="2360036" y="8612985"/>
            <a:ext cx="304800" cy="304800"/>
          </a:xfrm>
          <a:prstGeom prst="rect">
            <a:avLst/>
          </a:prstGeom>
          <a:solidFill>
            <a:srgbClr val="78D0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3EDC39-C792-F572-3DC0-F7D02F580BCD}"/>
              </a:ext>
            </a:extLst>
          </p:cNvPr>
          <p:cNvSpPr/>
          <p:nvPr/>
        </p:nvSpPr>
        <p:spPr>
          <a:xfrm>
            <a:off x="2360036" y="9055036"/>
            <a:ext cx="304800" cy="304800"/>
          </a:xfrm>
          <a:prstGeom prst="rect">
            <a:avLst/>
          </a:prstGeom>
          <a:solidFill>
            <a:srgbClr val="EB9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81AE4E-565D-D249-511B-27C37C9F5529}"/>
              </a:ext>
            </a:extLst>
          </p:cNvPr>
          <p:cNvSpPr/>
          <p:nvPr/>
        </p:nvSpPr>
        <p:spPr>
          <a:xfrm>
            <a:off x="2133600" y="8420100"/>
            <a:ext cx="5255636" cy="102698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886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Summary Tables to drill down deeper</a:t>
            </a:r>
          </a:p>
        </p:txBody>
      </p:sp>
      <p:sp>
        <p:nvSpPr>
          <p:cNvPr id="7" name="Freeform 7"/>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pic>
        <p:nvPicPr>
          <p:cNvPr id="9" name="Picture 8">
            <a:extLst>
              <a:ext uri="{FF2B5EF4-FFF2-40B4-BE49-F238E27FC236}">
                <a16:creationId xmlns:a16="http://schemas.microsoft.com/office/drawing/2014/main" id="{297F5C82-96C9-6D99-2584-A589180DBAA4}"/>
              </a:ext>
            </a:extLst>
          </p:cNvPr>
          <p:cNvPicPr>
            <a:picLocks noChangeAspect="1"/>
          </p:cNvPicPr>
          <p:nvPr/>
        </p:nvPicPr>
        <p:blipFill>
          <a:blip r:embed="rId3"/>
          <a:srcRect b="20165"/>
          <a:stretch/>
        </p:blipFill>
        <p:spPr>
          <a:xfrm>
            <a:off x="6330751" y="2369334"/>
            <a:ext cx="4387643" cy="2925071"/>
          </a:xfrm>
          <a:prstGeom prst="rect">
            <a:avLst/>
          </a:prstGeom>
        </p:spPr>
      </p:pic>
      <p:sp>
        <p:nvSpPr>
          <p:cNvPr id="10" name="Arrow: Left 9">
            <a:extLst>
              <a:ext uri="{FF2B5EF4-FFF2-40B4-BE49-F238E27FC236}">
                <a16:creationId xmlns:a16="http://schemas.microsoft.com/office/drawing/2014/main" id="{993509CF-4FCB-AE6A-A669-6DD1929EAD35}"/>
              </a:ext>
            </a:extLst>
          </p:cNvPr>
          <p:cNvSpPr/>
          <p:nvPr/>
        </p:nvSpPr>
        <p:spPr>
          <a:xfrm>
            <a:off x="10515600" y="4078026"/>
            <a:ext cx="2360036" cy="1193002"/>
          </a:xfrm>
          <a:prstGeom prst="leftArrow">
            <a:avLst/>
          </a:prstGeom>
          <a:solidFill>
            <a:srgbClr val="E1A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pic>
        <p:nvPicPr>
          <p:cNvPr id="11" name="Picture 10">
            <a:extLst>
              <a:ext uri="{FF2B5EF4-FFF2-40B4-BE49-F238E27FC236}">
                <a16:creationId xmlns:a16="http://schemas.microsoft.com/office/drawing/2014/main" id="{B07A15DF-A6AD-CD8A-6EE8-770103E641B2}"/>
              </a:ext>
            </a:extLst>
          </p:cNvPr>
          <p:cNvPicPr>
            <a:picLocks noChangeAspect="1"/>
          </p:cNvPicPr>
          <p:nvPr/>
        </p:nvPicPr>
        <p:blipFill>
          <a:blip r:embed="rId4"/>
          <a:stretch>
            <a:fillRect/>
          </a:stretch>
        </p:blipFill>
        <p:spPr>
          <a:xfrm>
            <a:off x="1279696" y="6362700"/>
            <a:ext cx="15728608" cy="1932574"/>
          </a:xfrm>
          <a:prstGeom prst="rect">
            <a:avLst/>
          </a:prstGeom>
        </p:spPr>
      </p:pic>
      <p:sp>
        <p:nvSpPr>
          <p:cNvPr id="12" name="TextBox 11">
            <a:extLst>
              <a:ext uri="{FF2B5EF4-FFF2-40B4-BE49-F238E27FC236}">
                <a16:creationId xmlns:a16="http://schemas.microsoft.com/office/drawing/2014/main" id="{D6032C64-98BB-0ABB-DB16-5985468174D9}"/>
              </a:ext>
            </a:extLst>
          </p:cNvPr>
          <p:cNvSpPr txBox="1"/>
          <p:nvPr/>
        </p:nvSpPr>
        <p:spPr>
          <a:xfrm>
            <a:off x="1447800" y="5524500"/>
            <a:ext cx="11582400" cy="584775"/>
          </a:xfrm>
          <a:prstGeom prst="rect">
            <a:avLst/>
          </a:prstGeom>
          <a:noFill/>
        </p:spPr>
        <p:txBody>
          <a:bodyPr wrap="square" rtlCol="0">
            <a:spAutoFit/>
          </a:bodyPr>
          <a:lstStyle/>
          <a:p>
            <a:r>
              <a:rPr lang="en-US" sz="3200" dirty="0"/>
              <a:t>Select the Options(s) </a:t>
            </a:r>
            <a:r>
              <a:rPr lang="en-US" sz="3200" u="sng" dirty="0"/>
              <a:t>in order you want the data disaggregated</a:t>
            </a:r>
          </a:p>
        </p:txBody>
      </p:sp>
    </p:spTree>
    <p:extLst>
      <p:ext uri="{BB962C8B-B14F-4D97-AF65-F5344CB8AC3E}">
        <p14:creationId xmlns:p14="http://schemas.microsoft.com/office/powerpoint/2010/main" val="2586507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BF05E-805D-5EE3-78F0-6F64D71DC3D6}"/>
            </a:ext>
          </a:extLst>
        </p:cNvPr>
        <p:cNvGrpSpPr/>
        <p:nvPr/>
      </p:nvGrpSpPr>
      <p:grpSpPr>
        <a:xfrm>
          <a:off x="0" y="0"/>
          <a:ext cx="0" cy="0"/>
          <a:chOff x="0" y="0"/>
          <a:chExt cx="0" cy="0"/>
        </a:xfrm>
      </p:grpSpPr>
      <p:pic>
        <p:nvPicPr>
          <p:cNvPr id="16" name="Picture 15" descr="A screenshot of a computer&#10;&#10;Description automatically generated">
            <a:extLst>
              <a:ext uri="{FF2B5EF4-FFF2-40B4-BE49-F238E27FC236}">
                <a16:creationId xmlns:a16="http://schemas.microsoft.com/office/drawing/2014/main" id="{14104A7E-4E6E-0704-4B39-C8B7E0FB18DD}"/>
              </a:ext>
            </a:extLst>
          </p:cNvPr>
          <p:cNvPicPr>
            <a:picLocks noChangeAspect="1"/>
          </p:cNvPicPr>
          <p:nvPr/>
        </p:nvPicPr>
        <p:blipFill>
          <a:blip r:embed="rId3">
            <a:extLst>
              <a:ext uri="{28A0092B-C50C-407E-A947-70E740481C1C}">
                <a14:useLocalDpi xmlns:a14="http://schemas.microsoft.com/office/drawing/2010/main" val="0"/>
              </a:ext>
            </a:extLst>
          </a:blip>
          <a:srcRect l="14166" t="3607" r="19584" b="30401"/>
          <a:stretch/>
        </p:blipFill>
        <p:spPr>
          <a:xfrm>
            <a:off x="2133600" y="2924263"/>
            <a:ext cx="14020800" cy="6828887"/>
          </a:xfrm>
          <a:prstGeom prst="rect">
            <a:avLst/>
          </a:prstGeom>
        </p:spPr>
      </p:pic>
      <p:grpSp>
        <p:nvGrpSpPr>
          <p:cNvPr id="2" name="Group 2">
            <a:extLst>
              <a:ext uri="{FF2B5EF4-FFF2-40B4-BE49-F238E27FC236}">
                <a16:creationId xmlns:a16="http://schemas.microsoft.com/office/drawing/2014/main" id="{C034DC6E-C688-2D00-C50B-CFBC358BCBC7}"/>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CA0F9219-B71E-2805-3984-394E15841391}"/>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CADAF57F-FAC5-DF73-12BB-5EFB2B2733C9}"/>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5B6839EC-53B2-0DA7-D3D8-6F02519D05E7}"/>
              </a:ext>
            </a:extLst>
          </p:cNvPr>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Summary Table Example</a:t>
            </a:r>
          </a:p>
        </p:txBody>
      </p:sp>
      <p:sp>
        <p:nvSpPr>
          <p:cNvPr id="13" name="Rectangle 12">
            <a:extLst>
              <a:ext uri="{FF2B5EF4-FFF2-40B4-BE49-F238E27FC236}">
                <a16:creationId xmlns:a16="http://schemas.microsoft.com/office/drawing/2014/main" id="{9587D2BC-282A-623D-B7CF-57EC82C5EC42}"/>
              </a:ext>
            </a:extLst>
          </p:cNvPr>
          <p:cNvSpPr/>
          <p:nvPr/>
        </p:nvSpPr>
        <p:spPr>
          <a:xfrm>
            <a:off x="9287178" y="8302913"/>
            <a:ext cx="790272" cy="3001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5310284-B9B8-E5F3-86DA-A8CF77341675}"/>
              </a:ext>
            </a:extLst>
          </p:cNvPr>
          <p:cNvSpPr txBox="1"/>
          <p:nvPr/>
        </p:nvSpPr>
        <p:spPr>
          <a:xfrm>
            <a:off x="9124950" y="4668808"/>
            <a:ext cx="731218" cy="584775"/>
          </a:xfrm>
          <a:prstGeom prst="rect">
            <a:avLst/>
          </a:prstGeom>
          <a:noFill/>
        </p:spPr>
        <p:txBody>
          <a:bodyPr wrap="square" rtlCol="0">
            <a:spAutoFit/>
          </a:bodyPr>
          <a:lstStyle/>
          <a:p>
            <a:pPr algn="ctr"/>
            <a:r>
              <a:rPr lang="en-US" sz="3200" b="1" dirty="0">
                <a:solidFill>
                  <a:srgbClr val="FF0000"/>
                </a:solidFill>
              </a:rPr>
              <a:t>1</a:t>
            </a:r>
            <a:r>
              <a:rPr lang="en-US" sz="3200" b="1" baseline="30000" dirty="0">
                <a:solidFill>
                  <a:srgbClr val="FF0000"/>
                </a:solidFill>
              </a:rPr>
              <a:t>st</a:t>
            </a:r>
          </a:p>
        </p:txBody>
      </p:sp>
      <p:sp>
        <p:nvSpPr>
          <p:cNvPr id="9" name="TextBox 8">
            <a:extLst>
              <a:ext uri="{FF2B5EF4-FFF2-40B4-BE49-F238E27FC236}">
                <a16:creationId xmlns:a16="http://schemas.microsoft.com/office/drawing/2014/main" id="{980CC11D-CEF3-52E6-047F-7FE5E9214FBE}"/>
              </a:ext>
            </a:extLst>
          </p:cNvPr>
          <p:cNvSpPr txBox="1"/>
          <p:nvPr/>
        </p:nvSpPr>
        <p:spPr>
          <a:xfrm>
            <a:off x="9151624" y="5295900"/>
            <a:ext cx="2278376" cy="584775"/>
          </a:xfrm>
          <a:prstGeom prst="rect">
            <a:avLst/>
          </a:prstGeom>
          <a:noFill/>
        </p:spPr>
        <p:txBody>
          <a:bodyPr wrap="square" rtlCol="0">
            <a:spAutoFit/>
          </a:bodyPr>
          <a:lstStyle/>
          <a:p>
            <a:pPr algn="ctr"/>
            <a:r>
              <a:rPr lang="en-US" sz="3200" b="1" dirty="0">
                <a:solidFill>
                  <a:srgbClr val="FF0000"/>
                </a:solidFill>
              </a:rPr>
              <a:t>2</a:t>
            </a:r>
            <a:r>
              <a:rPr lang="en-US" sz="3200" b="1" baseline="30000" dirty="0">
                <a:solidFill>
                  <a:srgbClr val="FF0000"/>
                </a:solidFill>
              </a:rPr>
              <a:t>nd </a:t>
            </a:r>
            <a:r>
              <a:rPr lang="en-US" sz="3200" b="1" dirty="0">
                <a:solidFill>
                  <a:srgbClr val="FF0000"/>
                </a:solidFill>
              </a:rPr>
              <a:t>Ctrl-click</a:t>
            </a:r>
          </a:p>
        </p:txBody>
      </p:sp>
      <p:sp>
        <p:nvSpPr>
          <p:cNvPr id="14" name="TextBox 13">
            <a:extLst>
              <a:ext uri="{FF2B5EF4-FFF2-40B4-BE49-F238E27FC236}">
                <a16:creationId xmlns:a16="http://schemas.microsoft.com/office/drawing/2014/main" id="{8A63F1B6-9003-AF25-803C-5B2ED6276014}"/>
              </a:ext>
            </a:extLst>
          </p:cNvPr>
          <p:cNvSpPr txBox="1"/>
          <p:nvPr/>
        </p:nvSpPr>
        <p:spPr>
          <a:xfrm>
            <a:off x="381000" y="2247900"/>
            <a:ext cx="17526000" cy="553998"/>
          </a:xfrm>
          <a:prstGeom prst="rect">
            <a:avLst/>
          </a:prstGeom>
          <a:noFill/>
        </p:spPr>
        <p:txBody>
          <a:bodyPr wrap="square" rtlCol="0">
            <a:spAutoFit/>
          </a:bodyPr>
          <a:lstStyle/>
          <a:p>
            <a:r>
              <a:rPr lang="en-US" sz="3000" b="1" dirty="0">
                <a:solidFill>
                  <a:srgbClr val="FF0000"/>
                </a:solidFill>
              </a:rPr>
              <a:t>Select the Options(s) </a:t>
            </a:r>
            <a:r>
              <a:rPr lang="en-US" sz="3000" b="1" u="sng" dirty="0">
                <a:solidFill>
                  <a:srgbClr val="FF0000"/>
                </a:solidFill>
              </a:rPr>
              <a:t>in order you want the data disaggregated, for example, Pell then Single Parent Status</a:t>
            </a:r>
          </a:p>
        </p:txBody>
      </p:sp>
      <p:sp>
        <p:nvSpPr>
          <p:cNvPr id="11" name="TextBox 10">
            <a:extLst>
              <a:ext uri="{FF2B5EF4-FFF2-40B4-BE49-F238E27FC236}">
                <a16:creationId xmlns:a16="http://schemas.microsoft.com/office/drawing/2014/main" id="{56321573-5A42-5CA1-671C-46D6DB1A2246}"/>
              </a:ext>
            </a:extLst>
          </p:cNvPr>
          <p:cNvSpPr txBox="1"/>
          <p:nvPr/>
        </p:nvSpPr>
        <p:spPr>
          <a:xfrm>
            <a:off x="11353800" y="7242629"/>
            <a:ext cx="4114800" cy="2616101"/>
          </a:xfrm>
          <a:prstGeom prst="rect">
            <a:avLst/>
          </a:prstGeom>
          <a:solidFill>
            <a:srgbClr val="E1AF00"/>
          </a:solidFill>
        </p:spPr>
        <p:txBody>
          <a:bodyPr wrap="square">
            <a:spAutoFit/>
          </a:bodyPr>
          <a:lstStyle/>
          <a:p>
            <a:pPr marL="231775" indent="-231775">
              <a:spcAft>
                <a:spcPts val="1200"/>
              </a:spcAft>
              <a:buFont typeface="Symbol" panose="05050102010706020507" pitchFamily="18" charset="2"/>
              <a:buChar char=""/>
            </a:pP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Are there any student groups that aren’t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as</a:t>
            </a: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successful </a:t>
            </a: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 others? </a:t>
            </a:r>
          </a:p>
          <a:p>
            <a:pPr marL="231775" indent="-231775">
              <a:spcAft>
                <a:spcPts val="1200"/>
              </a:spcAft>
              <a:buFont typeface="Symbol" panose="05050102010706020507" pitchFamily="18" charset="2"/>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Is the N in the denominator enough to justify a gap?</a:t>
            </a:r>
          </a:p>
          <a:p>
            <a:pPr>
              <a:spcAft>
                <a:spcPts val="1200"/>
              </a:spcAft>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BD4B1F8B-A7DC-9A30-5738-63D14C9BED38}"/>
              </a:ext>
            </a:extLst>
          </p:cNvPr>
          <p:cNvSpPr/>
          <p:nvPr/>
        </p:nvSpPr>
        <p:spPr>
          <a:xfrm>
            <a:off x="9292390" y="7242628"/>
            <a:ext cx="790272" cy="3001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920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Optional: State Performance Measures</a:t>
            </a:r>
          </a:p>
        </p:txBody>
      </p:sp>
      <p:sp>
        <p:nvSpPr>
          <p:cNvPr id="14" name="Rectangle 13">
            <a:extLst>
              <a:ext uri="{FF2B5EF4-FFF2-40B4-BE49-F238E27FC236}">
                <a16:creationId xmlns:a16="http://schemas.microsoft.com/office/drawing/2014/main" id="{FBDDE510-7858-3470-1EA2-FF6A84984EB7}"/>
              </a:ext>
            </a:extLst>
          </p:cNvPr>
          <p:cNvSpPr/>
          <p:nvPr/>
        </p:nvSpPr>
        <p:spPr>
          <a:xfrm>
            <a:off x="-152400" y="8140867"/>
            <a:ext cx="18570148" cy="1403873"/>
          </a:xfrm>
          <a:prstGeom prst="rect">
            <a:avLst/>
          </a:prstGeom>
          <a:solidFill>
            <a:srgbClr val="AED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C26D23-B677-35DD-8793-1F57184A47EB}"/>
              </a:ext>
            </a:extLst>
          </p:cNvPr>
          <p:cNvSpPr/>
          <p:nvPr/>
        </p:nvSpPr>
        <p:spPr>
          <a:xfrm>
            <a:off x="-152400" y="2997677"/>
            <a:ext cx="18592800" cy="1403873"/>
          </a:xfrm>
          <a:prstGeom prst="rect">
            <a:avLst/>
          </a:prstGeom>
          <a:solidFill>
            <a:srgbClr val="AED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7FA6A7-FEE2-ED7A-1C73-84847191E36A}"/>
              </a:ext>
            </a:extLst>
          </p:cNvPr>
          <p:cNvSpPr/>
          <p:nvPr/>
        </p:nvSpPr>
        <p:spPr>
          <a:xfrm>
            <a:off x="-129748" y="5067300"/>
            <a:ext cx="18570148" cy="1103073"/>
          </a:xfrm>
          <a:prstGeom prst="rect">
            <a:avLst/>
          </a:prstGeom>
          <a:solidFill>
            <a:srgbClr val="AED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8BBA05-EB1F-6BCB-9415-A6DE37DE2C3A}"/>
              </a:ext>
            </a:extLst>
          </p:cNvPr>
          <p:cNvSpPr txBox="1"/>
          <p:nvPr/>
        </p:nvSpPr>
        <p:spPr>
          <a:xfrm>
            <a:off x="662148" y="2284184"/>
            <a:ext cx="16711452" cy="7278916"/>
          </a:xfrm>
          <a:prstGeom prst="rect">
            <a:avLst/>
          </a:prstGeom>
          <a:noFill/>
        </p:spPr>
        <p:txBody>
          <a:bodyPr wrap="square" lIns="91440" tIns="45720" rIns="91440" bIns="45720" rtlCol="0" anchor="t">
            <a:spAutoFit/>
          </a:bodyPr>
          <a:lstStyle/>
          <a:p>
            <a:pPr>
              <a:spcAft>
                <a:spcPts val="1800"/>
              </a:spcAft>
            </a:pPr>
            <a:r>
              <a:rPr lang="en-US" sz="3200" dirty="0"/>
              <a:t>State Performance Measures are available in both the </a:t>
            </a:r>
            <a:r>
              <a:rPr lang="en-US" sz="3200" b="1" dirty="0"/>
              <a:t>Public</a:t>
            </a:r>
            <a:r>
              <a:rPr lang="en-US" sz="3200" dirty="0"/>
              <a:t> and </a:t>
            </a:r>
            <a:r>
              <a:rPr lang="en-US" sz="3200" b="1" dirty="0"/>
              <a:t>Power BI Dashboards</a:t>
            </a:r>
            <a:endParaRPr lang="en-US" sz="3200" b="1" dirty="0">
              <a:ea typeface="Calibri"/>
              <a:cs typeface="Calibri"/>
            </a:endParaRPr>
          </a:p>
          <a:p>
            <a:pPr>
              <a:spcAft>
                <a:spcPts val="1800"/>
              </a:spcAft>
            </a:pPr>
            <a:r>
              <a:rPr lang="en-US" sz="2800" b="1" dirty="0"/>
              <a:t>PM2 Student Success Rate in College-Level English</a:t>
            </a:r>
            <a:r>
              <a:rPr lang="en-US" sz="2800" dirty="0"/>
              <a:t>: Index score based on % of first-time associate degree-seeking and transfer pathway students passing a credit-bearing English course with a “C” or better within three years of their first fall term of enrollment.</a:t>
            </a:r>
          </a:p>
          <a:p>
            <a:pPr>
              <a:spcAft>
                <a:spcPts val="1800"/>
              </a:spcAft>
            </a:pPr>
            <a:r>
              <a:rPr lang="en-US" sz="2800" b="1" dirty="0"/>
              <a:t>PM3 Student Success Rate in College-Level Math</a:t>
            </a:r>
            <a:r>
              <a:rPr lang="en-US" sz="2800" dirty="0"/>
              <a:t>: Same as English (PM2) except for a math course</a:t>
            </a:r>
          </a:p>
          <a:p>
            <a:pPr>
              <a:spcAft>
                <a:spcPts val="1800"/>
              </a:spcAft>
            </a:pPr>
            <a:r>
              <a:rPr lang="en-US" sz="2800" b="1" dirty="0"/>
              <a:t>PM4 First Year Progression and Persistence</a:t>
            </a:r>
            <a:r>
              <a:rPr lang="en-US" sz="2800" dirty="0"/>
              <a:t>: Index score based on the % of first-time fall credential-seeking students who graduate prior to or enroll in postsecondary education during the subsequent fall term.</a:t>
            </a:r>
          </a:p>
          <a:p>
            <a:pPr>
              <a:spcAft>
                <a:spcPts val="1800"/>
              </a:spcAft>
            </a:pPr>
            <a:r>
              <a:rPr lang="en-US" sz="2800" b="1" dirty="0"/>
              <a:t>PM5 Curriculum Completion</a:t>
            </a:r>
            <a:r>
              <a:rPr lang="en-US" sz="2800" dirty="0"/>
              <a:t>: Index score based on % of first-time fall credential-seeking curriculum students who have graduated, transferred, or are still enrolled during the fourth academic year with 42 successfully completed non-developmental hours. (NOTE This will count certificate and some diploma completers as not successful if they do not remain enrolled)</a:t>
            </a:r>
          </a:p>
          <a:p>
            <a:pPr>
              <a:spcAft>
                <a:spcPts val="1800"/>
              </a:spcAft>
            </a:pPr>
            <a:r>
              <a:rPr lang="en-US" sz="2800" b="1" dirty="0"/>
              <a:t>PM6 Licensure and Certification Pass Rate</a:t>
            </a:r>
            <a:r>
              <a:rPr lang="en-US" sz="2800" dirty="0"/>
              <a:t>: Index score of first-time test-taker results on licensure and certification exams. Exams included in this measure are state-mandated exams which candidates must pass before becoming active practitioners.</a:t>
            </a:r>
          </a:p>
        </p:txBody>
      </p:sp>
    </p:spTree>
    <p:extLst>
      <p:ext uri="{BB962C8B-B14F-4D97-AF65-F5344CB8AC3E}">
        <p14:creationId xmlns:p14="http://schemas.microsoft.com/office/powerpoint/2010/main" val="157117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799999">
            <a:off x="9144000" y="6390939"/>
            <a:ext cx="5443005" cy="4762630"/>
            <a:chOff x="0" y="0"/>
            <a:chExt cx="812800" cy="711200"/>
          </a:xfrm>
        </p:grpSpPr>
        <p:sp>
          <p:nvSpPr>
            <p:cNvPr id="3" name="Freeform 3"/>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14435B"/>
            </a:solidFill>
          </p:spPr>
          <p:txBody>
            <a:bodyPr/>
            <a:lstStyle/>
            <a:p>
              <a:endParaRPr lang="en-US"/>
            </a:p>
          </p:txBody>
        </p:sp>
        <p:sp>
          <p:nvSpPr>
            <p:cNvPr id="4" name="TextBox 4"/>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2">
              <a:alphaModFix amt="55000"/>
            </a:blip>
            <a:stretch>
              <a:fillRect/>
            </a:stretch>
          </a:blipFill>
        </p:spPr>
        <p:txBody>
          <a:bodyPr/>
          <a:lstStyle/>
          <a:p>
            <a:endParaRPr lang="en-US"/>
          </a:p>
        </p:txBody>
      </p:sp>
      <p:grpSp>
        <p:nvGrpSpPr>
          <p:cNvPr id="6" name="Group 6"/>
          <p:cNvGrpSpPr/>
          <p:nvPr/>
        </p:nvGrpSpPr>
        <p:grpSpPr>
          <a:xfrm rot="-1772257">
            <a:off x="12430713" y="4432942"/>
            <a:ext cx="1688777" cy="7462842"/>
            <a:chOff x="0" y="0"/>
            <a:chExt cx="444781" cy="1965522"/>
          </a:xfrm>
        </p:grpSpPr>
        <p:sp>
          <p:nvSpPr>
            <p:cNvPr id="7" name="Freeform 7"/>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E1AF00"/>
            </a:solidFill>
          </p:spPr>
          <p:txBody>
            <a:bodyPr/>
            <a:lstStyle/>
            <a:p>
              <a:endParaRPr lang="en-US"/>
            </a:p>
          </p:txBody>
        </p:sp>
        <p:sp>
          <p:nvSpPr>
            <p:cNvPr id="8" name="TextBox 8"/>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76241" y="907192"/>
            <a:ext cx="9588280" cy="1186881"/>
            <a:chOff x="0" y="0"/>
            <a:chExt cx="2525308" cy="312594"/>
          </a:xfrm>
        </p:grpSpPr>
        <p:sp>
          <p:nvSpPr>
            <p:cNvPr id="10" name="Freeform 10"/>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14435B"/>
            </a:solidFill>
          </p:spPr>
          <p:txBody>
            <a:bodyPr/>
            <a:lstStyle/>
            <a:p>
              <a:endParaRPr lang="en-US"/>
            </a:p>
          </p:txBody>
        </p:sp>
        <p:sp>
          <p:nvSpPr>
            <p:cNvPr id="11" name="TextBox 11"/>
            <p:cNvSpPr txBox="1"/>
            <p:nvPr/>
          </p:nvSpPr>
          <p:spPr>
            <a:xfrm>
              <a:off x="0" y="-57150"/>
              <a:ext cx="2525308" cy="36974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997894">
            <a:off x="11624246" y="-988530"/>
            <a:ext cx="1896148" cy="6729346"/>
            <a:chOff x="0" y="0"/>
            <a:chExt cx="499397" cy="1772338"/>
          </a:xfrm>
        </p:grpSpPr>
        <p:sp>
          <p:nvSpPr>
            <p:cNvPr id="13" name="Freeform 13"/>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E1AF00"/>
            </a:solidFill>
          </p:spPr>
          <p:txBody>
            <a:bodyPr/>
            <a:lstStyle/>
            <a:p>
              <a:endParaRPr lang="en-US"/>
            </a:p>
          </p:txBody>
        </p:sp>
        <p:sp>
          <p:nvSpPr>
            <p:cNvPr id="14" name="TextBox 14"/>
            <p:cNvSpPr txBox="1"/>
            <p:nvPr/>
          </p:nvSpPr>
          <p:spPr>
            <a:xfrm>
              <a:off x="0" y="-57150"/>
              <a:ext cx="499397" cy="1829488"/>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028700" y="829120"/>
            <a:ext cx="7086299" cy="1010982"/>
          </a:xfrm>
          <a:prstGeom prst="rect">
            <a:avLst/>
          </a:prstGeom>
        </p:spPr>
        <p:txBody>
          <a:bodyPr lIns="0" tIns="0" rIns="0" bIns="0" rtlCol="0" anchor="t">
            <a:spAutoFit/>
          </a:bodyPr>
          <a:lstStyle/>
          <a:p>
            <a:pPr algn="l">
              <a:lnSpc>
                <a:spcPts val="8399"/>
              </a:lnSpc>
            </a:pPr>
            <a:r>
              <a:rPr lang="en-US" sz="59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Cosmetology</a:t>
            </a:r>
          </a:p>
        </p:txBody>
      </p:sp>
      <p:sp>
        <p:nvSpPr>
          <p:cNvPr id="16" name="TextBox 16"/>
          <p:cNvSpPr txBox="1"/>
          <p:nvPr/>
        </p:nvSpPr>
        <p:spPr>
          <a:xfrm>
            <a:off x="13442486" y="1533893"/>
            <a:ext cx="4455987" cy="2464649"/>
          </a:xfrm>
          <a:prstGeom prst="rect">
            <a:avLst/>
          </a:prstGeom>
        </p:spPr>
        <p:txBody>
          <a:bodyPr lIns="0" tIns="0" rIns="0" bIns="0" rtlCol="0" anchor="t">
            <a:spAutoFit/>
          </a:bodyPr>
          <a:lstStyle/>
          <a:p>
            <a:pPr algn="ctr">
              <a:lnSpc>
                <a:spcPts val="6438"/>
              </a:lnSpc>
            </a:pPr>
            <a:r>
              <a:rPr lang="en-US" sz="6132"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Exploring Reasons for</a:t>
            </a:r>
            <a:br>
              <a:rPr lang="en-US" sz="6132"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6132"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a Gap</a:t>
            </a:r>
          </a:p>
        </p:txBody>
      </p:sp>
      <p:sp>
        <p:nvSpPr>
          <p:cNvPr id="17" name="TextBox 17"/>
          <p:cNvSpPr txBox="1"/>
          <p:nvPr/>
        </p:nvSpPr>
        <p:spPr>
          <a:xfrm>
            <a:off x="718650" y="2324079"/>
            <a:ext cx="9126036" cy="4596771"/>
          </a:xfrm>
          <a:prstGeom prst="rect">
            <a:avLst/>
          </a:prstGeom>
        </p:spPr>
        <p:txBody>
          <a:bodyPr lIns="0" tIns="0" rIns="0" bIns="0" rtlCol="0" anchor="t">
            <a:spAutoFit/>
          </a:bodyPr>
          <a:lstStyle/>
          <a:p>
            <a:pPr marL="429895" lvl="1">
              <a:lnSpc>
                <a:spcPts val="3987"/>
              </a:lnSpc>
            </a:pPr>
            <a:r>
              <a:rPr lang="en-US" sz="3200" b="1" dirty="0">
                <a:solidFill>
                  <a:srgbClr val="14435B"/>
                </a:solidFill>
                <a:latin typeface="Calibri" panose="020F0502020204030204" pitchFamily="34" charset="0"/>
                <a:ea typeface="Calibri" panose="020F0502020204030204" pitchFamily="34" charset="0"/>
                <a:cs typeface="Calibri" panose="020F0502020204030204" pitchFamily="34" charset="0"/>
                <a:sym typeface="Calibri (MS) Bold"/>
              </a:rPr>
              <a:t>1P1 shows that Cosmetology post-program placement is below the negotiated level </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29895" lvl="1" algn="l">
              <a:lnSpc>
                <a:spcPts val="3987"/>
              </a:lnSpc>
            </a:pPr>
            <a:endParaRPr lang="en-US" sz="3987" b="1" dirty="0">
              <a:solidFill>
                <a:srgbClr val="14435B"/>
              </a:solidFill>
              <a:latin typeface="Calibri" panose="020F0502020204030204" pitchFamily="34" charset="0"/>
              <a:ea typeface="Calibri" panose="020F0502020204030204" pitchFamily="34" charset="0"/>
              <a:cs typeface="Calibri" panose="020F0502020204030204" pitchFamily="34" charset="0"/>
            </a:endParaRPr>
          </a:p>
          <a:p>
            <a:pPr marL="429895" lvl="1" algn="l">
              <a:lnSpc>
                <a:spcPts val="3987"/>
              </a:lnSpc>
            </a:pPr>
            <a:endParaRPr lang="en-US" sz="3987" b="1" dirty="0">
              <a:solidFill>
                <a:srgbClr val="14435B"/>
              </a:solidFill>
              <a:latin typeface="Calibri" panose="020F0502020204030204" pitchFamily="34" charset="0"/>
              <a:ea typeface="Calibri" panose="020F0502020204030204" pitchFamily="34" charset="0"/>
              <a:cs typeface="Calibri" panose="020F0502020204030204" pitchFamily="34" charset="0"/>
            </a:endParaRPr>
          </a:p>
          <a:p>
            <a:pPr marL="429895" lvl="1" algn="l">
              <a:lnSpc>
                <a:spcPts val="3987"/>
              </a:lnSpc>
            </a:pPr>
            <a:endParaRPr lang="en-US" sz="3987" b="1" dirty="0">
              <a:solidFill>
                <a:srgbClr val="14435B"/>
              </a:solidFill>
              <a:latin typeface="Calibri" panose="020F0502020204030204" pitchFamily="34" charset="0"/>
              <a:ea typeface="Calibri" panose="020F0502020204030204" pitchFamily="34" charset="0"/>
              <a:cs typeface="Calibri" panose="020F0502020204030204" pitchFamily="34" charset="0"/>
            </a:endParaRPr>
          </a:p>
          <a:p>
            <a:pPr marL="429895" lvl="1" algn="l">
              <a:lnSpc>
                <a:spcPts val="3987"/>
              </a:lnSpc>
            </a:pPr>
            <a:endParaRPr lang="en-US" sz="3987" b="1" dirty="0">
              <a:solidFill>
                <a:srgbClr val="14435B"/>
              </a:solidFill>
              <a:latin typeface="Calibri" panose="020F0502020204030204" pitchFamily="34" charset="0"/>
              <a:ea typeface="Calibri" panose="020F0502020204030204" pitchFamily="34" charset="0"/>
              <a:cs typeface="Calibri" panose="020F0502020204030204" pitchFamily="34" charset="0"/>
            </a:endParaRPr>
          </a:p>
          <a:p>
            <a:pPr marL="429895" lvl="1" algn="l">
              <a:lnSpc>
                <a:spcPts val="3987"/>
              </a:lnSpc>
            </a:pPr>
            <a:endParaRPr lang="en-US" sz="3200" b="1" dirty="0">
              <a:solidFill>
                <a:srgbClr val="14435B"/>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429895" lvl="1" algn="l">
              <a:lnSpc>
                <a:spcPts val="3987"/>
              </a:lnSpc>
            </a:pPr>
            <a:r>
              <a:rPr lang="en-US" sz="3200" b="1" dirty="0">
                <a:solidFill>
                  <a:srgbClr val="14435B"/>
                </a:solidFill>
                <a:latin typeface="Calibri" panose="020F0502020204030204" pitchFamily="34" charset="0"/>
                <a:ea typeface="Calibri" panose="020F0502020204030204" pitchFamily="34" charset="0"/>
                <a:cs typeface="Calibri" panose="020F0502020204030204" pitchFamily="34" charset="0"/>
                <a:sym typeface="Calibri (MS) Bold"/>
              </a:rPr>
              <a:t>Consider that the PM6 Licensure Pass Rate shows 63% are passing the exam</a:t>
            </a:r>
            <a:endParaRPr lang="en-US" sz="3987" b="1" dirty="0">
              <a:solidFill>
                <a:srgbClr val="14435B"/>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Freeform 18"/>
          <p:cNvSpPr/>
          <p:nvPr/>
        </p:nvSpPr>
        <p:spPr>
          <a:xfrm>
            <a:off x="13813378" y="3950590"/>
            <a:ext cx="3680519" cy="88946"/>
          </a:xfrm>
          <a:custGeom>
            <a:avLst/>
            <a:gdLst/>
            <a:ahLst/>
            <a:cxnLst/>
            <a:rect l="l" t="t" r="r" b="b"/>
            <a:pathLst>
              <a:path w="3680519" h="88946">
                <a:moveTo>
                  <a:pt x="0" y="0"/>
                </a:moveTo>
                <a:lnTo>
                  <a:pt x="3680519" y="0"/>
                </a:lnTo>
                <a:lnTo>
                  <a:pt x="3680519" y="88946"/>
                </a:lnTo>
                <a:lnTo>
                  <a:pt x="0" y="889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15499245" y="7886252"/>
            <a:ext cx="1760055" cy="1372048"/>
          </a:xfrm>
          <a:custGeom>
            <a:avLst/>
            <a:gdLst/>
            <a:ahLst/>
            <a:cxnLst/>
            <a:rect l="l" t="t" r="r" b="b"/>
            <a:pathLst>
              <a:path w="1760055" h="1372048">
                <a:moveTo>
                  <a:pt x="0" y="0"/>
                </a:moveTo>
                <a:lnTo>
                  <a:pt x="1760055" y="0"/>
                </a:lnTo>
                <a:lnTo>
                  <a:pt x="1760055" y="1372048"/>
                </a:lnTo>
                <a:lnTo>
                  <a:pt x="0" y="1372048"/>
                </a:lnTo>
                <a:lnTo>
                  <a:pt x="0" y="0"/>
                </a:lnTo>
                <a:close/>
              </a:path>
            </a:pathLst>
          </a:custGeom>
          <a:blipFill>
            <a:blip r:embed="rId5"/>
            <a:stretch>
              <a:fillRect/>
            </a:stretch>
          </a:blipFill>
        </p:spPr>
        <p:txBody>
          <a:bodyPr/>
          <a:lstStyle/>
          <a:p>
            <a:endParaRPr lang="en-US"/>
          </a:p>
        </p:txBody>
      </p:sp>
      <p:pic>
        <p:nvPicPr>
          <p:cNvPr id="21" name="Picture 20">
            <a:extLst>
              <a:ext uri="{FF2B5EF4-FFF2-40B4-BE49-F238E27FC236}">
                <a16:creationId xmlns:a16="http://schemas.microsoft.com/office/drawing/2014/main" id="{9CC377C3-249A-DE19-1188-7F76C17568A8}"/>
              </a:ext>
            </a:extLst>
          </p:cNvPr>
          <p:cNvPicPr>
            <a:picLocks noChangeAspect="1"/>
          </p:cNvPicPr>
          <p:nvPr/>
        </p:nvPicPr>
        <p:blipFill>
          <a:blip r:embed="rId6"/>
          <a:stretch>
            <a:fillRect/>
          </a:stretch>
        </p:blipFill>
        <p:spPr>
          <a:xfrm>
            <a:off x="1028700" y="3554354"/>
            <a:ext cx="8679569" cy="1616480"/>
          </a:xfrm>
          <a:prstGeom prst="rect">
            <a:avLst/>
          </a:prstGeom>
          <a:ln>
            <a:solidFill>
              <a:schemeClr val="tx1"/>
            </a:solidFill>
          </a:ln>
        </p:spPr>
      </p:pic>
      <p:pic>
        <p:nvPicPr>
          <p:cNvPr id="23" name="Picture 22">
            <a:extLst>
              <a:ext uri="{FF2B5EF4-FFF2-40B4-BE49-F238E27FC236}">
                <a16:creationId xmlns:a16="http://schemas.microsoft.com/office/drawing/2014/main" id="{2E2B08A1-516F-E48C-3EA3-7421E4C69653}"/>
              </a:ext>
            </a:extLst>
          </p:cNvPr>
          <p:cNvPicPr>
            <a:picLocks noChangeAspect="1"/>
          </p:cNvPicPr>
          <p:nvPr/>
        </p:nvPicPr>
        <p:blipFill>
          <a:blip r:embed="rId7"/>
          <a:stretch>
            <a:fillRect/>
          </a:stretch>
        </p:blipFill>
        <p:spPr>
          <a:xfrm>
            <a:off x="1028700" y="7080836"/>
            <a:ext cx="8735530" cy="2634664"/>
          </a:xfrm>
          <a:prstGeom prst="rect">
            <a:avLst/>
          </a:prstGeom>
          <a:ln>
            <a:solidFill>
              <a:schemeClr val="tx1"/>
            </a:solidFill>
          </a:ln>
        </p:spPr>
      </p:pic>
      <p:cxnSp>
        <p:nvCxnSpPr>
          <p:cNvPr id="25" name="Straight Connector 24">
            <a:extLst>
              <a:ext uri="{FF2B5EF4-FFF2-40B4-BE49-F238E27FC236}">
                <a16:creationId xmlns:a16="http://schemas.microsoft.com/office/drawing/2014/main" id="{9239BF76-42CD-859C-AD18-530B297E9297}"/>
              </a:ext>
            </a:extLst>
          </p:cNvPr>
          <p:cNvCxnSpPr/>
          <p:nvPr/>
        </p:nvCxnSpPr>
        <p:spPr>
          <a:xfrm>
            <a:off x="8248050" y="4898620"/>
            <a:ext cx="0" cy="24488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2EF1917C-4F00-DC81-C6D1-9CEC0DA30CFE}"/>
              </a:ext>
            </a:extLst>
          </p:cNvPr>
          <p:cNvSpPr txBox="1"/>
          <p:nvPr/>
        </p:nvSpPr>
        <p:spPr>
          <a:xfrm>
            <a:off x="13700284" y="4364797"/>
            <a:ext cx="4394734" cy="3354765"/>
          </a:xfrm>
          <a:prstGeom prst="rect">
            <a:avLst/>
          </a:prstGeom>
          <a:noFill/>
        </p:spPr>
        <p:txBody>
          <a:bodyPr wrap="square">
            <a:spAutoFit/>
          </a:bodyPr>
          <a:lstStyle/>
          <a:p>
            <a:pPr marL="231775" indent="-231775">
              <a:spcAft>
                <a:spcPts val="1200"/>
              </a:spcAft>
              <a:buFont typeface="Symbol" panose="05050102010706020507" pitchFamily="18" charset="2"/>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Once a potential cause is identified,</a:t>
            </a: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consider possible actions to close the gap.</a:t>
            </a:r>
          </a:p>
          <a:p>
            <a:pPr marL="231775" indent="-231775">
              <a:spcAft>
                <a:spcPts val="1200"/>
              </a:spcAft>
              <a:buFont typeface="Symbol" panose="05050102010706020507" pitchFamily="18" charset="2"/>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Create an action plan. Does this activity meet college goals?</a:t>
            </a:r>
          </a:p>
          <a:p>
            <a:pPr marL="231775" marR="0" lvl="0" indent="-231775">
              <a:spcBef>
                <a:spcPts val="0"/>
              </a:spcBef>
              <a:spcAft>
                <a:spcPts val="1200"/>
              </a:spcAft>
              <a:buFont typeface="Symbol" panose="05050102010706020507" pitchFamily="18" charset="2"/>
              <a:buChar char=""/>
            </a:pPr>
            <a:r>
              <a:rPr lang="en-US" sz="24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Does the action plan include activities that can be funded by Perkins?</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 map of the state of north carolina&#10;&#10;Description automatically generated">
            <a:extLst>
              <a:ext uri="{FF2B5EF4-FFF2-40B4-BE49-F238E27FC236}">
                <a16:creationId xmlns:a16="http://schemas.microsoft.com/office/drawing/2014/main" id="{B8179C12-8F57-5773-4B75-6565F1692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735" y="2129125"/>
            <a:ext cx="16334529" cy="65508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Contact us with your questions!</a:t>
            </a:r>
          </a:p>
        </p:txBody>
      </p:sp>
      <p:sp>
        <p:nvSpPr>
          <p:cNvPr id="11" name="TextBox 10">
            <a:extLst>
              <a:ext uri="{FF2B5EF4-FFF2-40B4-BE49-F238E27FC236}">
                <a16:creationId xmlns:a16="http://schemas.microsoft.com/office/drawing/2014/main" id="{6D3EF2E7-F473-0B52-040D-BFD4E9D01B54}"/>
              </a:ext>
            </a:extLst>
          </p:cNvPr>
          <p:cNvSpPr txBox="1"/>
          <p:nvPr/>
        </p:nvSpPr>
        <p:spPr>
          <a:xfrm>
            <a:off x="2949031" y="7887597"/>
            <a:ext cx="14153532" cy="2177840"/>
          </a:xfrm>
          <a:prstGeom prst="rect">
            <a:avLst/>
          </a:prstGeom>
          <a:noFill/>
        </p:spPr>
        <p:txBody>
          <a:bodyPr wrap="square">
            <a:spAutoFit/>
          </a:bodyPr>
          <a:lstStyle/>
          <a:p>
            <a:pPr>
              <a:lnSpc>
                <a:spcPct val="107000"/>
              </a:lnSpc>
              <a:spcAft>
                <a:spcPts val="800"/>
              </a:spcAft>
            </a:pPr>
            <a:r>
              <a:rPr lang="en-US" sz="3600" b="1" u="sng" dirty="0">
                <a:latin typeface="Calibri" panose="020F0502020204030204" pitchFamily="34" charset="0"/>
                <a:ea typeface="Calibri" panose="020F0502020204030204" pitchFamily="34" charset="0"/>
                <a:cs typeface="Times New Roman" panose="02020603050405020304" pitchFamily="18" charset="0"/>
              </a:rPr>
              <a:t>MAIN CONTACTS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indent="457189">
              <a:lnSpc>
                <a:spcPct val="107000"/>
              </a:lnSpc>
              <a:spcAft>
                <a:spcPts val="1800"/>
              </a:spcAft>
            </a:pPr>
            <a:r>
              <a:rPr lang="en-US" sz="3600" dirty="0">
                <a:latin typeface="Calibri" panose="020F0502020204030204" pitchFamily="34" charset="0"/>
                <a:ea typeface="Calibri" panose="020F0502020204030204" pitchFamily="34" charset="0"/>
                <a:cs typeface="Times New Roman" panose="02020603050405020304" pitchFamily="18" charset="0"/>
              </a:rPr>
              <a:t>West: Stefanie Schroeder </a:t>
            </a:r>
            <a:r>
              <a:rPr lang="en-US" sz="36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schroeders@nccommunitycolleges.edu</a:t>
            </a:r>
            <a:r>
              <a:rPr lang="en-US" sz="3600" dirty="0">
                <a:latin typeface="Calibri" panose="020F0502020204030204" pitchFamily="34" charset="0"/>
                <a:ea typeface="Calibri" panose="020F0502020204030204" pitchFamily="34" charset="0"/>
                <a:cs typeface="Times New Roman" panose="02020603050405020304" pitchFamily="18" charset="0"/>
              </a:rPr>
              <a:t>	</a:t>
            </a:r>
          </a:p>
          <a:p>
            <a:pPr indent="457189">
              <a:lnSpc>
                <a:spcPct val="107000"/>
              </a:lnSpc>
              <a:spcAft>
                <a:spcPts val="1800"/>
              </a:spcAft>
            </a:pPr>
            <a:r>
              <a:rPr lang="en-US" sz="3600" dirty="0">
                <a:latin typeface="Calibri" panose="020F0502020204030204" pitchFamily="34" charset="0"/>
                <a:ea typeface="Calibri" panose="020F0502020204030204" pitchFamily="34" charset="0"/>
                <a:cs typeface="Times New Roman" panose="02020603050405020304" pitchFamily="18" charset="0"/>
              </a:rPr>
              <a:t>East: Patti Coultas </a:t>
            </a:r>
            <a:r>
              <a:rPr lang="en-US" sz="36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coultasp@nccommunitycolleges.edu</a:t>
            </a:r>
          </a:p>
        </p:txBody>
      </p:sp>
      <p:sp>
        <p:nvSpPr>
          <p:cNvPr id="15" name="Oval 14">
            <a:extLst>
              <a:ext uri="{FF2B5EF4-FFF2-40B4-BE49-F238E27FC236}">
                <a16:creationId xmlns:a16="http://schemas.microsoft.com/office/drawing/2014/main" id="{82C73449-643C-51DD-E91A-BD64DA908901}"/>
              </a:ext>
            </a:extLst>
          </p:cNvPr>
          <p:cNvSpPr/>
          <p:nvPr/>
        </p:nvSpPr>
        <p:spPr>
          <a:xfrm>
            <a:off x="2691067" y="8575023"/>
            <a:ext cx="640080" cy="640080"/>
          </a:xfrm>
          <a:prstGeom prst="ellipse">
            <a:avLst/>
          </a:prstGeom>
          <a:solidFill>
            <a:srgbClr val="F33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
        <p:nvSpPr>
          <p:cNvPr id="17" name="Teardrop 16">
            <a:extLst>
              <a:ext uri="{FF2B5EF4-FFF2-40B4-BE49-F238E27FC236}">
                <a16:creationId xmlns:a16="http://schemas.microsoft.com/office/drawing/2014/main" id="{6D40CFC4-DF57-C473-ED4A-037C28E9CC86}"/>
              </a:ext>
            </a:extLst>
          </p:cNvPr>
          <p:cNvSpPr>
            <a:spLocks/>
          </p:cNvSpPr>
          <p:nvPr/>
        </p:nvSpPr>
        <p:spPr>
          <a:xfrm rot="8214605">
            <a:off x="2675050" y="9334301"/>
            <a:ext cx="640080" cy="640080"/>
          </a:xfrm>
          <a:prstGeom prst="teardrop">
            <a:avLst/>
          </a:prstGeom>
          <a:solidFill>
            <a:srgbClr val="9B0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6C0E7CBF-15D3-A061-BDF5-CF7625653D67}"/>
              </a:ext>
            </a:extLst>
          </p:cNvPr>
          <p:cNvSpPr/>
          <p:nvPr/>
        </p:nvSpPr>
        <p:spPr>
          <a:xfrm rot="2591184">
            <a:off x="2851086" y="8746122"/>
            <a:ext cx="320040"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
        <p:nvSpPr>
          <p:cNvPr id="20" name="Oval 19">
            <a:extLst>
              <a:ext uri="{FF2B5EF4-FFF2-40B4-BE49-F238E27FC236}">
                <a16:creationId xmlns:a16="http://schemas.microsoft.com/office/drawing/2014/main" id="{609A3525-6310-C001-DD35-5AB08C60559D}"/>
              </a:ext>
            </a:extLst>
          </p:cNvPr>
          <p:cNvSpPr/>
          <p:nvPr/>
        </p:nvSpPr>
        <p:spPr>
          <a:xfrm>
            <a:off x="2835070" y="9480250"/>
            <a:ext cx="320040" cy="32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3339233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6241" y="907192"/>
            <a:ext cx="17215778" cy="1186881"/>
            <a:chOff x="0" y="0"/>
            <a:chExt cx="4534197" cy="312594"/>
          </a:xfrm>
        </p:grpSpPr>
        <p:sp>
          <p:nvSpPr>
            <p:cNvPr id="3" name="Freeform 3"/>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Virtual Office Hours for Technical Assistance</a:t>
            </a:r>
          </a:p>
        </p:txBody>
      </p:sp>
      <p:sp>
        <p:nvSpPr>
          <p:cNvPr id="6" name="TextBox 6"/>
          <p:cNvSpPr txBox="1"/>
          <p:nvPr/>
        </p:nvSpPr>
        <p:spPr>
          <a:xfrm>
            <a:off x="638887" y="3406559"/>
            <a:ext cx="8657513" cy="4308872"/>
          </a:xfrm>
          <a:prstGeom prst="rect">
            <a:avLst/>
          </a:prstGeom>
        </p:spPr>
        <p:txBody>
          <a:bodyPr wrap="square" lIns="0" tIns="0" rIns="0" bIns="0" rtlCol="0" anchor="t">
            <a:spAutoFit/>
          </a:bodyPr>
          <a:lstStyle/>
          <a:p>
            <a:pPr>
              <a:spcAft>
                <a:spcPts val="2400"/>
              </a:spcAft>
            </a:pPr>
            <a:r>
              <a:rPr lang="en-US" sz="4400" dirty="0">
                <a:solidFill>
                  <a:srgbClr val="000000"/>
                </a:solidFill>
                <a:ea typeface="Calibri" panose="020F0502020204030204" pitchFamily="34" charset="0"/>
                <a:cs typeface="Calibri" panose="020F0502020204030204" pitchFamily="34" charset="0"/>
                <a:sym typeface="Calibri (MS) Bold"/>
              </a:rPr>
              <a:t>2</a:t>
            </a:r>
            <a:r>
              <a:rPr lang="en-US" sz="4400" baseline="30000" dirty="0">
                <a:solidFill>
                  <a:srgbClr val="000000"/>
                </a:solidFill>
                <a:ea typeface="Calibri" panose="020F0502020204030204" pitchFamily="34" charset="0"/>
                <a:cs typeface="Calibri" panose="020F0502020204030204" pitchFamily="34" charset="0"/>
                <a:sym typeface="Calibri (MS) Bold"/>
              </a:rPr>
              <a:t>nd</a:t>
            </a:r>
            <a:r>
              <a:rPr lang="en-US" sz="4400" dirty="0">
                <a:solidFill>
                  <a:srgbClr val="000000"/>
                </a:solidFill>
                <a:ea typeface="Calibri" panose="020F0502020204030204" pitchFamily="34" charset="0"/>
                <a:cs typeface="Calibri" panose="020F0502020204030204" pitchFamily="34" charset="0"/>
                <a:sym typeface="Calibri (MS) Bold"/>
              </a:rPr>
              <a:t> Tuesday of the month 1-2pm</a:t>
            </a:r>
          </a:p>
          <a:p>
            <a:pPr>
              <a:spcAft>
                <a:spcPts val="2400"/>
              </a:spcAft>
            </a:pPr>
            <a:r>
              <a:rPr lang="en-US" sz="4400" dirty="0">
                <a:solidFill>
                  <a:srgbClr val="000000"/>
                </a:solidFill>
                <a:ea typeface="Calibri" panose="020F0502020204030204" pitchFamily="34" charset="0"/>
                <a:cs typeface="Calibri" panose="020F0502020204030204" pitchFamily="34" charset="0"/>
                <a:sym typeface="Calibri (MS) Bold"/>
              </a:rPr>
              <a:t>4</a:t>
            </a:r>
            <a:r>
              <a:rPr lang="en-US" sz="4400" baseline="30000" dirty="0">
                <a:solidFill>
                  <a:srgbClr val="000000"/>
                </a:solidFill>
                <a:ea typeface="Calibri" panose="020F0502020204030204" pitchFamily="34" charset="0"/>
                <a:cs typeface="Calibri" panose="020F0502020204030204" pitchFamily="34" charset="0"/>
                <a:sym typeface="Calibri (MS) Bold"/>
              </a:rPr>
              <a:t>th</a:t>
            </a:r>
            <a:r>
              <a:rPr lang="en-US" sz="4400" dirty="0">
                <a:solidFill>
                  <a:srgbClr val="000000"/>
                </a:solidFill>
                <a:ea typeface="Calibri" panose="020F0502020204030204" pitchFamily="34" charset="0"/>
                <a:cs typeface="Calibri" panose="020F0502020204030204" pitchFamily="34" charset="0"/>
                <a:sym typeface="Calibri (MS) Bold"/>
              </a:rPr>
              <a:t> Wednesday of the month 9-10am</a:t>
            </a:r>
          </a:p>
          <a:p>
            <a:pPr>
              <a:spcAft>
                <a:spcPts val="2400"/>
              </a:spcAft>
            </a:pPr>
            <a:endParaRPr lang="en-US" sz="4400" dirty="0">
              <a:solidFill>
                <a:srgbClr val="FF0000"/>
              </a:solidFill>
              <a:cs typeface="Times New Roman"/>
            </a:endParaRPr>
          </a:p>
          <a:p>
            <a:pPr>
              <a:spcAft>
                <a:spcPts val="2400"/>
              </a:spcAft>
            </a:pPr>
            <a:r>
              <a:rPr lang="en-US" sz="4400" dirty="0">
                <a:solidFill>
                  <a:srgbClr val="FF0000"/>
                </a:solidFill>
                <a:cs typeface="Times New Roman"/>
              </a:rPr>
              <a:t>** Teams link at the top of </a:t>
            </a:r>
            <a:br>
              <a:rPr lang="en-US" sz="4400" dirty="0">
                <a:solidFill>
                  <a:srgbClr val="FF0000"/>
                </a:solidFill>
                <a:cs typeface="Times New Roman"/>
              </a:rPr>
            </a:br>
            <a:r>
              <a:rPr lang="en-US" sz="4400" dirty="0">
                <a:solidFill>
                  <a:srgbClr val="FF0000"/>
                </a:solidFill>
                <a:cs typeface="Times New Roman"/>
              </a:rPr>
              <a:t>NCPerkins.org/presentations </a:t>
            </a:r>
            <a:endParaRPr lang="en-US" sz="4400" dirty="0">
              <a:solidFill>
                <a:srgbClr val="FF0000"/>
              </a:solidFill>
            </a:endParaRPr>
          </a:p>
        </p:txBody>
      </p:sp>
      <p:sp>
        <p:nvSpPr>
          <p:cNvPr id="8" name="Rectangle: Rounded Corners 7" descr="Colored background shape announcing virtual office hours">
            <a:extLst>
              <a:ext uri="{FF2B5EF4-FFF2-40B4-BE49-F238E27FC236}">
                <a16:creationId xmlns:a16="http://schemas.microsoft.com/office/drawing/2014/main" id="{D341A148-45B6-1C24-2ABE-B3266109F5E5}"/>
              </a:ext>
            </a:extLst>
          </p:cNvPr>
          <p:cNvSpPr/>
          <p:nvPr/>
        </p:nvSpPr>
        <p:spPr>
          <a:xfrm>
            <a:off x="9028471" y="3004174"/>
            <a:ext cx="8765458" cy="6442911"/>
          </a:xfrm>
          <a:prstGeom prst="roundRect">
            <a:avLst/>
          </a:prstGeom>
          <a:solidFill>
            <a:srgbClr val="E1AF00"/>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DE97FA-AF65-207F-708F-3BBE22C94E18}"/>
              </a:ext>
            </a:extLst>
          </p:cNvPr>
          <p:cNvSpPr txBox="1"/>
          <p:nvPr/>
        </p:nvSpPr>
        <p:spPr>
          <a:xfrm>
            <a:off x="9567846" y="7101870"/>
            <a:ext cx="82296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cs typeface="Calibri"/>
              </a:rPr>
              <a:t>Drop in to ask the NCCCS CTE Perkins Team your questions</a:t>
            </a:r>
          </a:p>
        </p:txBody>
      </p:sp>
      <p:sp>
        <p:nvSpPr>
          <p:cNvPr id="10" name="Speech Bubble: Rectangle with Corners Rounded 9" descr="Graphic of a speaking cloud saying &quot;Need Help? Let's Meet.&quot;&#10;">
            <a:extLst>
              <a:ext uri="{FF2B5EF4-FFF2-40B4-BE49-F238E27FC236}">
                <a16:creationId xmlns:a16="http://schemas.microsoft.com/office/drawing/2014/main" id="{1F9194A5-1241-86F8-2D42-6E392F3DC6A5}"/>
              </a:ext>
            </a:extLst>
          </p:cNvPr>
          <p:cNvSpPr/>
          <p:nvPr/>
        </p:nvSpPr>
        <p:spPr>
          <a:xfrm rot="784535">
            <a:off x="13301380" y="2696027"/>
            <a:ext cx="4407771" cy="3576096"/>
          </a:xfrm>
          <a:prstGeom prst="wedgeRoundRectCallout">
            <a:avLst/>
          </a:prstGeom>
          <a:solidFill>
            <a:srgbClr val="AED5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cs typeface="Calibri"/>
              </a:rPr>
              <a:t>Need help?</a:t>
            </a:r>
          </a:p>
          <a:p>
            <a:pPr algn="ctr"/>
            <a:r>
              <a:rPr lang="en-US" sz="6000" dirty="0">
                <a:solidFill>
                  <a:schemeClr val="tx1"/>
                </a:solidFill>
                <a:cs typeface="Calibri"/>
              </a:rPr>
              <a:t>Let's meet!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flyer&#10;&#10;Description automatically generated">
            <a:extLst>
              <a:ext uri="{FF2B5EF4-FFF2-40B4-BE49-F238E27FC236}">
                <a16:creationId xmlns:a16="http://schemas.microsoft.com/office/drawing/2014/main" id="{83031141-97B1-F33C-7F3F-4139DB0617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0"/>
            <a:ext cx="10287000" cy="10287000"/>
          </a:xfrm>
          <a:prstGeom prst="rect">
            <a:avLst/>
          </a:prstGeom>
        </p:spPr>
      </p:pic>
    </p:spTree>
    <p:extLst>
      <p:ext uri="{BB962C8B-B14F-4D97-AF65-F5344CB8AC3E}">
        <p14:creationId xmlns:p14="http://schemas.microsoft.com/office/powerpoint/2010/main" val="407578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11EE1-5A13-212B-2CF7-933E6A45398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36F2D9B-F77E-B487-FDF3-B99D826D9AC2}"/>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DAFD2EFB-3E83-CDF1-5490-5773458B4C56}"/>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FC837D40-79B1-0B8C-DAE9-14C7E7A334A5}"/>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5B0F8D4D-7131-B8D6-428A-9C1840D5E60F}"/>
              </a:ext>
            </a:extLst>
          </p:cNvPr>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Carry-over Modifications</a:t>
            </a:r>
          </a:p>
        </p:txBody>
      </p:sp>
      <p:sp>
        <p:nvSpPr>
          <p:cNvPr id="6" name="TextBox 6">
            <a:extLst>
              <a:ext uri="{FF2B5EF4-FFF2-40B4-BE49-F238E27FC236}">
                <a16:creationId xmlns:a16="http://schemas.microsoft.com/office/drawing/2014/main" id="{5F7DB989-0303-87EC-42A6-D2EC9A3A881D}"/>
              </a:ext>
            </a:extLst>
          </p:cNvPr>
          <p:cNvSpPr txBox="1"/>
          <p:nvPr/>
        </p:nvSpPr>
        <p:spPr>
          <a:xfrm>
            <a:off x="1239330" y="2631189"/>
            <a:ext cx="6628602" cy="6078587"/>
          </a:xfrm>
          <a:prstGeom prst="rect">
            <a:avLst/>
          </a:prstGeom>
        </p:spPr>
        <p:txBody>
          <a:bodyPr wrap="square" lIns="0" tIns="0" rIns="0" bIns="0" rtlCol="0" anchor="t">
            <a:spAutoFit/>
          </a:bodyPr>
          <a:lstStyle/>
          <a:p>
            <a:pPr marL="0" indent="0">
              <a:spcBef>
                <a:spcPts val="0"/>
              </a:spcBef>
              <a:spcAft>
                <a:spcPts val="600"/>
              </a:spcAft>
              <a:buNone/>
            </a:pPr>
            <a:r>
              <a:rPr lang="en-US" sz="4000" b="1" dirty="0">
                <a:solidFill>
                  <a:srgbClr val="E1AF00"/>
                </a:solidFill>
              </a:rPr>
              <a:t>Submit both:</a:t>
            </a:r>
          </a:p>
          <a:p>
            <a:pPr marL="742950" indent="-742950">
              <a:spcBef>
                <a:spcPts val="0"/>
              </a:spcBef>
              <a:spcAft>
                <a:spcPts val="600"/>
              </a:spcAft>
              <a:buAutoNum type="arabicPeriod"/>
            </a:pPr>
            <a:r>
              <a:rPr lang="en-US" sz="4000" dirty="0"/>
              <a:t>Updated Excel Local Plan and Budget (Excel)</a:t>
            </a:r>
          </a:p>
          <a:p>
            <a:pPr marL="742950" indent="-742950">
              <a:spcBef>
                <a:spcPts val="0"/>
              </a:spcBef>
              <a:spcAft>
                <a:spcPts val="600"/>
              </a:spcAft>
              <a:buAutoNum type="arabicPeriod"/>
            </a:pPr>
            <a:r>
              <a:rPr lang="en-US" sz="4000" dirty="0"/>
              <a:t>Signed Budget Modification Form</a:t>
            </a:r>
          </a:p>
          <a:p>
            <a:pPr marL="742950" indent="-742950">
              <a:spcBef>
                <a:spcPts val="0"/>
              </a:spcBef>
              <a:spcAft>
                <a:spcPts val="1200"/>
              </a:spcAft>
              <a:buAutoNum type="arabicPeriod"/>
            </a:pPr>
            <a:endParaRPr lang="en-US" sz="4000" dirty="0"/>
          </a:p>
          <a:p>
            <a:pPr marL="742950" indent="-742950">
              <a:spcBef>
                <a:spcPts val="0"/>
              </a:spcBef>
              <a:spcAft>
                <a:spcPts val="1200"/>
              </a:spcAft>
              <a:buAutoNum type="arabicPeriod"/>
            </a:pPr>
            <a:endParaRPr lang="en-US" sz="4000" dirty="0"/>
          </a:p>
          <a:p>
            <a:pPr>
              <a:spcBef>
                <a:spcPts val="0"/>
              </a:spcBef>
              <a:spcAft>
                <a:spcPts val="1200"/>
              </a:spcAft>
            </a:pPr>
            <a:r>
              <a:rPr lang="en-US" sz="4000" dirty="0"/>
              <a:t>* Detailed directions can be found on NCPerkins.org  </a:t>
            </a:r>
          </a:p>
        </p:txBody>
      </p:sp>
      <p:pic>
        <p:nvPicPr>
          <p:cNvPr id="9" name="Picture 8">
            <a:extLst>
              <a:ext uri="{FF2B5EF4-FFF2-40B4-BE49-F238E27FC236}">
                <a16:creationId xmlns:a16="http://schemas.microsoft.com/office/drawing/2014/main" id="{EFFA0EA0-9EF4-3BB1-4568-E2CF66AD4467}"/>
              </a:ext>
            </a:extLst>
          </p:cNvPr>
          <p:cNvPicPr>
            <a:picLocks noChangeAspect="1"/>
          </p:cNvPicPr>
          <p:nvPr/>
        </p:nvPicPr>
        <p:blipFill>
          <a:blip r:embed="rId2"/>
          <a:stretch>
            <a:fillRect/>
          </a:stretch>
        </p:blipFill>
        <p:spPr>
          <a:xfrm>
            <a:off x="7867932" y="2504688"/>
            <a:ext cx="9825922" cy="7266917"/>
          </a:xfrm>
          <a:prstGeom prst="rect">
            <a:avLst/>
          </a:prstGeom>
        </p:spPr>
      </p:pic>
      <p:sp>
        <p:nvSpPr>
          <p:cNvPr id="10" name="Oval 9">
            <a:extLst>
              <a:ext uri="{FF2B5EF4-FFF2-40B4-BE49-F238E27FC236}">
                <a16:creationId xmlns:a16="http://schemas.microsoft.com/office/drawing/2014/main" id="{3450F5DC-5180-44F4-D9B7-A84EF542E63D}"/>
              </a:ext>
            </a:extLst>
          </p:cNvPr>
          <p:cNvSpPr/>
          <p:nvPr/>
        </p:nvSpPr>
        <p:spPr>
          <a:xfrm>
            <a:off x="11963400" y="8115300"/>
            <a:ext cx="3581400" cy="1836750"/>
          </a:xfrm>
          <a:prstGeom prst="ellipse">
            <a:avLst/>
          </a:prstGeom>
          <a:noFill/>
          <a:ln w="76200">
            <a:solidFill>
              <a:srgbClr val="E1A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006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694764">
            <a:off x="7099151" y="2667907"/>
            <a:ext cx="1603602" cy="9552208"/>
            <a:chOff x="0" y="0"/>
            <a:chExt cx="422348" cy="2515808"/>
          </a:xfrm>
        </p:grpSpPr>
        <p:sp>
          <p:nvSpPr>
            <p:cNvPr id="3" name="Freeform 3"/>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E1AF00"/>
            </a:solidFill>
          </p:spPr>
          <p:txBody>
            <a:bodyPr/>
            <a:lstStyle/>
            <a:p>
              <a:endParaRPr lang="en-US"/>
            </a:p>
          </p:txBody>
        </p:sp>
        <p:sp>
          <p:nvSpPr>
            <p:cNvPr id="4" name="TextBox 4"/>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01313">
            <a:off x="17293479" y="-4169084"/>
            <a:ext cx="1603602" cy="9552208"/>
            <a:chOff x="0" y="0"/>
            <a:chExt cx="422348" cy="2515808"/>
          </a:xfrm>
        </p:grpSpPr>
        <p:sp>
          <p:nvSpPr>
            <p:cNvPr id="6" name="Freeform 6"/>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E1AF00"/>
            </a:solidFill>
          </p:spPr>
          <p:txBody>
            <a:bodyPr/>
            <a:lstStyle/>
            <a:p>
              <a:endParaRPr lang="en-US"/>
            </a:p>
          </p:txBody>
        </p:sp>
        <p:sp>
          <p:nvSpPr>
            <p:cNvPr id="7" name="TextBox 7"/>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323218">
            <a:off x="-612920" y="-3112989"/>
            <a:ext cx="9329309" cy="13900928"/>
            <a:chOff x="0" y="0"/>
            <a:chExt cx="640025" cy="953655"/>
          </a:xfrm>
        </p:grpSpPr>
        <p:sp>
          <p:nvSpPr>
            <p:cNvPr id="9" name="Freeform 9"/>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14435B"/>
            </a:solidFill>
          </p:spPr>
          <p:txBody>
            <a:bodyPr/>
            <a:lstStyle/>
            <a:p>
              <a:endParaRPr lang="en-US"/>
            </a:p>
          </p:txBody>
        </p:sp>
        <p:sp>
          <p:nvSpPr>
            <p:cNvPr id="10" name="TextBox 10"/>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7054524">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a:alphaModFix amt="52000"/>
            </a:blip>
            <a:stretch>
              <a:fillRect/>
            </a:stretch>
          </a:blipFill>
        </p:spPr>
        <p:txBody>
          <a:bodyPr/>
          <a:lstStyle/>
          <a:p>
            <a:endParaRPr lang="en-US"/>
          </a:p>
        </p:txBody>
      </p:sp>
      <p:grpSp>
        <p:nvGrpSpPr>
          <p:cNvPr id="12" name="Group 12"/>
          <p:cNvGrpSpPr/>
          <p:nvPr/>
        </p:nvGrpSpPr>
        <p:grpSpPr>
          <a:xfrm>
            <a:off x="0" y="0"/>
            <a:ext cx="8791731" cy="10287000"/>
            <a:chOff x="0" y="0"/>
            <a:chExt cx="5007303" cy="5858929"/>
          </a:xfrm>
        </p:grpSpPr>
        <p:sp>
          <p:nvSpPr>
            <p:cNvPr id="13" name="Freeform 13"/>
            <p:cNvSpPr/>
            <p:nvPr/>
          </p:nvSpPr>
          <p:spPr>
            <a:xfrm>
              <a:off x="0" y="0"/>
              <a:ext cx="5007303" cy="5858891"/>
            </a:xfrm>
            <a:custGeom>
              <a:avLst/>
              <a:gdLst/>
              <a:ahLst/>
              <a:cxnLst/>
              <a:rect l="l" t="t" r="r" b="b"/>
              <a:pathLst>
                <a:path w="5007303" h="5858891">
                  <a:moveTo>
                    <a:pt x="0" y="0"/>
                  </a:moveTo>
                  <a:lnTo>
                    <a:pt x="0" y="5858891"/>
                  </a:lnTo>
                  <a:lnTo>
                    <a:pt x="5007303" y="5858891"/>
                  </a:lnTo>
                  <a:lnTo>
                    <a:pt x="1941157" y="0"/>
                  </a:lnTo>
                  <a:close/>
                </a:path>
              </a:pathLst>
            </a:custGeom>
            <a:blipFill>
              <a:blip r:embed="rId3"/>
              <a:stretch>
                <a:fillRect t="-14392" b="-13836"/>
              </a:stretch>
            </a:blipFill>
          </p:spPr>
          <p:txBody>
            <a:bodyPr/>
            <a:lstStyle/>
            <a:p>
              <a:endParaRPr lang="en-US"/>
            </a:p>
          </p:txBody>
        </p:sp>
      </p:grpSp>
      <p:grpSp>
        <p:nvGrpSpPr>
          <p:cNvPr id="14" name="Group 14"/>
          <p:cNvGrpSpPr/>
          <p:nvPr/>
        </p:nvGrpSpPr>
        <p:grpSpPr>
          <a:xfrm rot="-1801313">
            <a:off x="-1212776" y="4436810"/>
            <a:ext cx="2060748" cy="7889373"/>
            <a:chOff x="0" y="0"/>
            <a:chExt cx="542748" cy="2077860"/>
          </a:xfrm>
        </p:grpSpPr>
        <p:sp>
          <p:nvSpPr>
            <p:cNvPr id="15" name="Freeform 15"/>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14435B"/>
            </a:solidFill>
          </p:spPr>
          <p:txBody>
            <a:bodyPr/>
            <a:lstStyle/>
            <a:p>
              <a:endParaRPr lang="en-US"/>
            </a:p>
          </p:txBody>
        </p:sp>
        <p:sp>
          <p:nvSpPr>
            <p:cNvPr id="16" name="TextBox 16"/>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2">
              <a:alphaModFix amt="65000"/>
            </a:blip>
            <a:stretch>
              <a:fillRect/>
            </a:stretch>
          </a:blipFill>
        </p:spPr>
        <p:txBody>
          <a:bodyPr/>
          <a:lstStyle/>
          <a:p>
            <a:endParaRPr lang="en-US"/>
          </a:p>
        </p:txBody>
      </p:sp>
      <p:grpSp>
        <p:nvGrpSpPr>
          <p:cNvPr id="18" name="Group 18"/>
          <p:cNvGrpSpPr/>
          <p:nvPr/>
        </p:nvGrpSpPr>
        <p:grpSpPr>
          <a:xfrm rot="2252587">
            <a:off x="-1105257" y="-2239445"/>
            <a:ext cx="3086100" cy="7845843"/>
            <a:chOff x="0" y="0"/>
            <a:chExt cx="812800" cy="2066395"/>
          </a:xfrm>
        </p:grpSpPr>
        <p:sp>
          <p:nvSpPr>
            <p:cNvPr id="19" name="Freeform 19"/>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E1AF00"/>
            </a:solidFill>
          </p:spPr>
          <p:txBody>
            <a:bodyPr/>
            <a:lstStyle/>
            <a:p>
              <a:endParaRPr lang="en-US"/>
            </a:p>
          </p:txBody>
        </p:sp>
        <p:sp>
          <p:nvSpPr>
            <p:cNvPr id="20" name="TextBox 20"/>
            <p:cNvSpPr txBox="1"/>
            <p:nvPr/>
          </p:nvSpPr>
          <p:spPr>
            <a:xfrm>
              <a:off x="0" y="-57150"/>
              <a:ext cx="812800" cy="2123545"/>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9988950" y="3238500"/>
            <a:ext cx="6367244" cy="3377749"/>
          </a:xfrm>
          <a:prstGeom prst="rect">
            <a:avLst/>
          </a:prstGeom>
        </p:spPr>
        <p:txBody>
          <a:bodyPr lIns="0" tIns="0" rIns="0" bIns="0" rtlCol="0" anchor="t">
            <a:spAutoFit/>
          </a:bodyPr>
          <a:lstStyle/>
          <a:p>
            <a:pPr algn="r">
              <a:lnSpc>
                <a:spcPts val="12986"/>
              </a:lnSpc>
            </a:pPr>
            <a:r>
              <a:rPr lang="en-US" sz="12986" b="1" dirty="0">
                <a:solidFill>
                  <a:srgbClr val="003D60"/>
                </a:solidFill>
                <a:latin typeface="Calibri" panose="020F0502020204030204" pitchFamily="34" charset="0"/>
                <a:ea typeface="Calibri" panose="020F0502020204030204" pitchFamily="34" charset="0"/>
                <a:cs typeface="Calibri" panose="020F0502020204030204" pitchFamily="34" charset="0"/>
                <a:sym typeface="League Spartan"/>
              </a:rPr>
              <a:t>THANK YOU!</a:t>
            </a:r>
          </a:p>
        </p:txBody>
      </p:sp>
      <p:sp>
        <p:nvSpPr>
          <p:cNvPr id="23" name="Freeform 23"/>
          <p:cNvSpPr/>
          <p:nvPr/>
        </p:nvSpPr>
        <p:spPr>
          <a:xfrm>
            <a:off x="16020445" y="8292552"/>
            <a:ext cx="1238855" cy="965748"/>
          </a:xfrm>
          <a:custGeom>
            <a:avLst/>
            <a:gdLst/>
            <a:ahLst/>
            <a:cxnLst/>
            <a:rect l="l" t="t" r="r" b="b"/>
            <a:pathLst>
              <a:path w="1238855" h="965748">
                <a:moveTo>
                  <a:pt x="0" y="0"/>
                </a:moveTo>
                <a:lnTo>
                  <a:pt x="1238855" y="0"/>
                </a:lnTo>
                <a:lnTo>
                  <a:pt x="1238855" y="965748"/>
                </a:lnTo>
                <a:lnTo>
                  <a:pt x="0" y="96574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3AF47-0CBA-4C2C-87F9-0CD50166BA0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AA739652-E632-B27C-3BD1-37D08A0ED2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0" t="2312"/>
          <a:stretch/>
        </p:blipFill>
        <p:spPr bwMode="auto">
          <a:xfrm rot="753478">
            <a:off x="11736664" y="2283327"/>
            <a:ext cx="5974514" cy="811194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a:extLst>
              <a:ext uri="{FF2B5EF4-FFF2-40B4-BE49-F238E27FC236}">
                <a16:creationId xmlns:a16="http://schemas.microsoft.com/office/drawing/2014/main" id="{BCCDCD22-8742-140F-05AC-885358E83A48}"/>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3122279E-3A17-7C23-19F8-83FB34CF80A1}"/>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8A202DE4-0FA6-9DC7-55EF-4FE06B97E1F7}"/>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C7B06A77-466A-B7CB-1D5C-E019C40A6090}"/>
              </a:ext>
            </a:extLst>
          </p:cNvPr>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In-Person Mid-Year Review</a:t>
            </a:r>
          </a:p>
        </p:txBody>
      </p:sp>
      <p:sp>
        <p:nvSpPr>
          <p:cNvPr id="6" name="TextBox 6">
            <a:extLst>
              <a:ext uri="{FF2B5EF4-FFF2-40B4-BE49-F238E27FC236}">
                <a16:creationId xmlns:a16="http://schemas.microsoft.com/office/drawing/2014/main" id="{5D8009F9-EF63-6FB9-BAFD-70BCA6878CA5}"/>
              </a:ext>
            </a:extLst>
          </p:cNvPr>
          <p:cNvSpPr txBox="1"/>
          <p:nvPr/>
        </p:nvSpPr>
        <p:spPr>
          <a:xfrm>
            <a:off x="838200" y="3134721"/>
            <a:ext cx="10190669" cy="5355312"/>
          </a:xfrm>
          <a:prstGeom prst="rect">
            <a:avLst/>
          </a:prstGeom>
        </p:spPr>
        <p:txBody>
          <a:bodyPr wrap="square" lIns="0" tIns="0" rIns="0" bIns="0" rtlCol="0" anchor="t">
            <a:spAutoFit/>
          </a:bodyPr>
          <a:lstStyle/>
          <a:p>
            <a:pPr algn="l" rtl="0" fontAlgn="base">
              <a:spcAft>
                <a:spcPts val="1200"/>
              </a:spcAft>
            </a:pPr>
            <a:r>
              <a:rPr lang="en-US" sz="4400" b="0" i="0" u="none" strike="noStrike" dirty="0">
                <a:solidFill>
                  <a:srgbClr val="000000"/>
                </a:solidFill>
                <a:effectLst/>
                <a:latin typeface="+mj-lt"/>
              </a:rPr>
              <a:t>February 4-5, 2025</a:t>
            </a:r>
            <a:r>
              <a:rPr lang="en-US" sz="4400" b="0" i="0" dirty="0">
                <a:solidFill>
                  <a:srgbClr val="000000"/>
                </a:solidFill>
                <a:effectLst/>
                <a:latin typeface="+mj-lt"/>
              </a:rPr>
              <a:t>​</a:t>
            </a:r>
          </a:p>
          <a:p>
            <a:pPr algn="l" rtl="0" fontAlgn="base">
              <a:spcAft>
                <a:spcPts val="1200"/>
              </a:spcAft>
            </a:pPr>
            <a:r>
              <a:rPr lang="en-US" sz="4400" b="0" i="0" dirty="0">
                <a:solidFill>
                  <a:srgbClr val="000000"/>
                </a:solidFill>
                <a:effectLst/>
                <a:latin typeface="+mj-lt"/>
              </a:rPr>
              <a:t>​</a:t>
            </a:r>
            <a:r>
              <a:rPr lang="en-US" sz="4400" b="0" i="0" u="none" strike="noStrike" dirty="0">
                <a:solidFill>
                  <a:srgbClr val="000000"/>
                </a:solidFill>
                <a:effectLst/>
                <a:latin typeface="+mj-lt"/>
              </a:rPr>
              <a:t>Caraway Conference Center</a:t>
            </a:r>
            <a:r>
              <a:rPr lang="en-US" sz="4400" b="0" i="0" dirty="0">
                <a:solidFill>
                  <a:srgbClr val="000000"/>
                </a:solidFill>
                <a:effectLst/>
                <a:latin typeface="+mj-lt"/>
              </a:rPr>
              <a:t>​</a:t>
            </a:r>
          </a:p>
          <a:p>
            <a:pPr algn="l" rtl="0" fontAlgn="base">
              <a:spcAft>
                <a:spcPts val="1200"/>
              </a:spcAft>
            </a:pPr>
            <a:endParaRPr lang="en-US" sz="4400" b="0" i="0" u="none" strike="noStrike" dirty="0">
              <a:solidFill>
                <a:srgbClr val="000000"/>
              </a:solidFill>
              <a:effectLst/>
              <a:latin typeface="+mj-lt"/>
            </a:endParaRPr>
          </a:p>
          <a:p>
            <a:pPr algn="l" rtl="0" fontAlgn="base">
              <a:spcAft>
                <a:spcPts val="1200"/>
              </a:spcAft>
            </a:pPr>
            <a:r>
              <a:rPr lang="en-US" sz="4400" b="0" i="0" u="none" strike="noStrike" dirty="0">
                <a:solidFill>
                  <a:srgbClr val="000000"/>
                </a:solidFill>
                <a:effectLst/>
                <a:latin typeface="+mj-lt"/>
              </a:rPr>
              <a:t>You may arrive the evening of Feb. 3rd</a:t>
            </a:r>
            <a:r>
              <a:rPr lang="en-US" sz="4400" b="0" i="0" dirty="0">
                <a:solidFill>
                  <a:srgbClr val="000000"/>
                </a:solidFill>
                <a:effectLst/>
                <a:latin typeface="+mj-lt"/>
              </a:rPr>
              <a:t>​</a:t>
            </a:r>
          </a:p>
          <a:p>
            <a:pPr algn="l" rtl="0" fontAlgn="base">
              <a:spcAft>
                <a:spcPts val="1200"/>
              </a:spcAft>
            </a:pPr>
            <a:r>
              <a:rPr lang="en-US" sz="4400" b="0" i="0" u="none" strike="noStrike" dirty="0">
                <a:solidFill>
                  <a:srgbClr val="000000"/>
                </a:solidFill>
                <a:effectLst/>
                <a:latin typeface="+mj-lt"/>
              </a:rPr>
              <a:t>All expenses are covered (lodging &amp; meals) </a:t>
            </a:r>
            <a:r>
              <a:rPr lang="en-US" sz="4400" u="none" strike="noStrike" dirty="0">
                <a:solidFill>
                  <a:srgbClr val="000000"/>
                </a:solidFill>
                <a:latin typeface="+mj-lt"/>
              </a:rPr>
              <a:t> </a:t>
            </a:r>
            <a:r>
              <a:rPr lang="en-US" sz="4400" b="0" i="0" u="none" strike="noStrike" dirty="0">
                <a:solidFill>
                  <a:srgbClr val="000000"/>
                </a:solidFill>
                <a:effectLst/>
                <a:latin typeface="+mj-lt"/>
              </a:rPr>
              <a:t>except travel (mileage &amp; meals during </a:t>
            </a:r>
            <a:r>
              <a:rPr lang="en-US" sz="4400" b="0" i="0" dirty="0">
                <a:solidFill>
                  <a:srgbClr val="000000"/>
                </a:solidFill>
                <a:effectLst/>
                <a:latin typeface="+mj-lt"/>
              </a:rPr>
              <a:t>​</a:t>
            </a:r>
            <a:r>
              <a:rPr lang="en-US" sz="4400" b="0" i="0" u="none" strike="noStrike" dirty="0">
                <a:solidFill>
                  <a:srgbClr val="000000"/>
                </a:solidFill>
                <a:effectLst/>
                <a:latin typeface="+mj-lt"/>
              </a:rPr>
              <a:t>travel)</a:t>
            </a:r>
            <a:r>
              <a:rPr lang="en-US" sz="4400" b="0" i="0" dirty="0">
                <a:solidFill>
                  <a:srgbClr val="000000"/>
                </a:solidFill>
                <a:effectLst/>
                <a:latin typeface="+mj-lt"/>
              </a:rPr>
              <a:t>​</a:t>
            </a:r>
            <a:br>
              <a:rPr lang="en-US" sz="4400" b="0" i="0" dirty="0">
                <a:solidFill>
                  <a:srgbClr val="000000"/>
                </a:solidFill>
                <a:effectLst/>
                <a:latin typeface="+mj-lt"/>
              </a:rPr>
            </a:br>
            <a:endParaRPr lang="en-US" sz="4400" b="0" i="0" dirty="0">
              <a:solidFill>
                <a:srgbClr val="000000"/>
              </a:solidFill>
              <a:effectLst/>
              <a:latin typeface="+mj-lt"/>
            </a:endParaRPr>
          </a:p>
        </p:txBody>
      </p:sp>
      <p:sp>
        <p:nvSpPr>
          <p:cNvPr id="7" name="Freeform 7">
            <a:extLst>
              <a:ext uri="{FF2B5EF4-FFF2-40B4-BE49-F238E27FC236}">
                <a16:creationId xmlns:a16="http://schemas.microsoft.com/office/drawing/2014/main" id="{74C0C1E2-FB07-7878-5971-6DAD1C7D5DEA}"/>
              </a:ext>
            </a:extLst>
          </p:cNvPr>
          <p:cNvSpPr/>
          <p:nvPr/>
        </p:nvSpPr>
        <p:spPr>
          <a:xfrm>
            <a:off x="8524573"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3"/>
            <a:stretch>
              <a:fillRect/>
            </a:stretch>
          </a:blipFill>
        </p:spPr>
        <p:txBody>
          <a:bodyPr/>
          <a:lstStyle/>
          <a:p>
            <a:endParaRPr lang="en-US"/>
          </a:p>
        </p:txBody>
      </p:sp>
      <p:sp>
        <p:nvSpPr>
          <p:cNvPr id="8" name="Oval 7">
            <a:extLst>
              <a:ext uri="{FF2B5EF4-FFF2-40B4-BE49-F238E27FC236}">
                <a16:creationId xmlns:a16="http://schemas.microsoft.com/office/drawing/2014/main" id="{E95223E3-59AE-9677-537C-56D0AF8AD17A}"/>
              </a:ext>
            </a:extLst>
          </p:cNvPr>
          <p:cNvSpPr/>
          <p:nvPr/>
        </p:nvSpPr>
        <p:spPr>
          <a:xfrm rot="737871">
            <a:off x="13991405" y="6893858"/>
            <a:ext cx="1343758" cy="613213"/>
          </a:xfrm>
          <a:prstGeom prst="ellipse">
            <a:avLst/>
          </a:prstGeom>
          <a:noFill/>
          <a:ln w="76200">
            <a:solidFill>
              <a:srgbClr val="4BA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838310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799999">
            <a:off x="9144000" y="6390939"/>
            <a:ext cx="5443005" cy="4762630"/>
            <a:chOff x="0" y="0"/>
            <a:chExt cx="812800" cy="711200"/>
          </a:xfrm>
        </p:grpSpPr>
        <p:sp>
          <p:nvSpPr>
            <p:cNvPr id="3" name="Freeform 3"/>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14435B"/>
            </a:solidFill>
          </p:spPr>
          <p:txBody>
            <a:bodyPr/>
            <a:lstStyle/>
            <a:p>
              <a:endParaRPr lang="en-US"/>
            </a:p>
          </p:txBody>
        </p:sp>
        <p:sp>
          <p:nvSpPr>
            <p:cNvPr id="4" name="TextBox 4"/>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2">
              <a:alphaModFix amt="55000"/>
            </a:blip>
            <a:stretch>
              <a:fillRect/>
            </a:stretch>
          </a:blipFill>
        </p:spPr>
        <p:txBody>
          <a:bodyPr/>
          <a:lstStyle/>
          <a:p>
            <a:endParaRPr lang="en-US"/>
          </a:p>
        </p:txBody>
      </p:sp>
      <p:grpSp>
        <p:nvGrpSpPr>
          <p:cNvPr id="6" name="Group 6"/>
          <p:cNvGrpSpPr/>
          <p:nvPr/>
        </p:nvGrpSpPr>
        <p:grpSpPr>
          <a:xfrm rot="-1772257">
            <a:off x="12430713" y="4432942"/>
            <a:ext cx="1688777" cy="7462842"/>
            <a:chOff x="0" y="0"/>
            <a:chExt cx="444781" cy="1965522"/>
          </a:xfrm>
        </p:grpSpPr>
        <p:sp>
          <p:nvSpPr>
            <p:cNvPr id="7" name="Freeform 7"/>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E1AF00"/>
            </a:solidFill>
          </p:spPr>
          <p:txBody>
            <a:bodyPr/>
            <a:lstStyle/>
            <a:p>
              <a:endParaRPr lang="en-US"/>
            </a:p>
          </p:txBody>
        </p:sp>
        <p:sp>
          <p:nvSpPr>
            <p:cNvPr id="8" name="TextBox 8"/>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76241" y="907192"/>
            <a:ext cx="9588280" cy="1186881"/>
            <a:chOff x="0" y="0"/>
            <a:chExt cx="2525308" cy="312594"/>
          </a:xfrm>
        </p:grpSpPr>
        <p:sp>
          <p:nvSpPr>
            <p:cNvPr id="10" name="Freeform 10"/>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14435B"/>
            </a:solidFill>
          </p:spPr>
          <p:txBody>
            <a:bodyPr/>
            <a:lstStyle/>
            <a:p>
              <a:endParaRPr lang="en-US"/>
            </a:p>
          </p:txBody>
        </p:sp>
        <p:sp>
          <p:nvSpPr>
            <p:cNvPr id="11" name="TextBox 11"/>
            <p:cNvSpPr txBox="1"/>
            <p:nvPr/>
          </p:nvSpPr>
          <p:spPr>
            <a:xfrm>
              <a:off x="0" y="-57150"/>
              <a:ext cx="2525308" cy="36974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997894">
            <a:off x="11624246" y="-988530"/>
            <a:ext cx="1896148" cy="6729346"/>
            <a:chOff x="0" y="0"/>
            <a:chExt cx="499397" cy="1772338"/>
          </a:xfrm>
        </p:grpSpPr>
        <p:sp>
          <p:nvSpPr>
            <p:cNvPr id="13" name="Freeform 13"/>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E1AF00"/>
            </a:solidFill>
          </p:spPr>
          <p:txBody>
            <a:bodyPr/>
            <a:lstStyle/>
            <a:p>
              <a:endParaRPr lang="en-US"/>
            </a:p>
          </p:txBody>
        </p:sp>
        <p:sp>
          <p:nvSpPr>
            <p:cNvPr id="14" name="TextBox 14"/>
            <p:cNvSpPr txBox="1"/>
            <p:nvPr/>
          </p:nvSpPr>
          <p:spPr>
            <a:xfrm>
              <a:off x="0" y="-57150"/>
              <a:ext cx="499397" cy="1829488"/>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028700" y="829120"/>
            <a:ext cx="7086299" cy="1010982"/>
          </a:xfrm>
          <a:prstGeom prst="rect">
            <a:avLst/>
          </a:prstGeom>
        </p:spPr>
        <p:txBody>
          <a:bodyPr lIns="0" tIns="0" rIns="0" bIns="0" rtlCol="0" anchor="t">
            <a:spAutoFit/>
          </a:bodyPr>
          <a:lstStyle/>
          <a:p>
            <a:pPr algn="l">
              <a:lnSpc>
                <a:spcPts val="8399"/>
              </a:lnSpc>
            </a:pPr>
            <a:r>
              <a:rPr lang="en-US" sz="59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Mid-Year Documents</a:t>
            </a:r>
          </a:p>
        </p:txBody>
      </p:sp>
      <p:sp>
        <p:nvSpPr>
          <p:cNvPr id="16" name="TextBox 16"/>
          <p:cNvSpPr txBox="1"/>
          <p:nvPr/>
        </p:nvSpPr>
        <p:spPr>
          <a:xfrm>
            <a:off x="13182600" y="3406000"/>
            <a:ext cx="5105400" cy="2464649"/>
          </a:xfrm>
          <a:prstGeom prst="rect">
            <a:avLst/>
          </a:prstGeom>
        </p:spPr>
        <p:txBody>
          <a:bodyPr wrap="square" lIns="0" tIns="0" rIns="0" bIns="0" rtlCol="0" anchor="t">
            <a:spAutoFit/>
          </a:bodyPr>
          <a:lstStyle/>
          <a:p>
            <a:pPr algn="ctr">
              <a:lnSpc>
                <a:spcPts val="6438"/>
              </a:lnSpc>
            </a:pPr>
            <a:r>
              <a:rPr lang="en-US" sz="6132"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Due </a:t>
            </a:r>
          </a:p>
          <a:p>
            <a:pPr algn="ctr">
              <a:lnSpc>
                <a:spcPts val="6438"/>
              </a:lnSpc>
            </a:pPr>
            <a:r>
              <a:rPr lang="en-US" sz="6132"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January 10, </a:t>
            </a:r>
          </a:p>
          <a:p>
            <a:pPr algn="ctr">
              <a:lnSpc>
                <a:spcPts val="6438"/>
              </a:lnSpc>
            </a:pPr>
            <a:r>
              <a:rPr lang="en-US" sz="6132"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2025</a:t>
            </a:r>
          </a:p>
        </p:txBody>
      </p:sp>
      <p:sp>
        <p:nvSpPr>
          <p:cNvPr id="18" name="Freeform 18"/>
          <p:cNvSpPr/>
          <p:nvPr/>
        </p:nvSpPr>
        <p:spPr>
          <a:xfrm>
            <a:off x="14025388" y="5915170"/>
            <a:ext cx="3680519" cy="88946"/>
          </a:xfrm>
          <a:custGeom>
            <a:avLst/>
            <a:gdLst/>
            <a:ahLst/>
            <a:cxnLst/>
            <a:rect l="l" t="t" r="r" b="b"/>
            <a:pathLst>
              <a:path w="3680519" h="88946">
                <a:moveTo>
                  <a:pt x="0" y="0"/>
                </a:moveTo>
                <a:lnTo>
                  <a:pt x="3680519" y="0"/>
                </a:lnTo>
                <a:lnTo>
                  <a:pt x="3680519" y="88946"/>
                </a:lnTo>
                <a:lnTo>
                  <a:pt x="0" y="889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15499245" y="7886252"/>
            <a:ext cx="1760055" cy="1372048"/>
          </a:xfrm>
          <a:custGeom>
            <a:avLst/>
            <a:gdLst/>
            <a:ahLst/>
            <a:cxnLst/>
            <a:rect l="l" t="t" r="r" b="b"/>
            <a:pathLst>
              <a:path w="1760055" h="1372048">
                <a:moveTo>
                  <a:pt x="0" y="0"/>
                </a:moveTo>
                <a:lnTo>
                  <a:pt x="1760055" y="0"/>
                </a:lnTo>
                <a:lnTo>
                  <a:pt x="1760055" y="1372048"/>
                </a:lnTo>
                <a:lnTo>
                  <a:pt x="0" y="1372048"/>
                </a:lnTo>
                <a:lnTo>
                  <a:pt x="0" y="0"/>
                </a:lnTo>
                <a:close/>
              </a:path>
            </a:pathLst>
          </a:custGeom>
          <a:blipFill>
            <a:blip r:embed="rId5"/>
            <a:stretch>
              <a:fillRect/>
            </a:stretch>
          </a:blipFill>
        </p:spPr>
        <p:txBody>
          <a:bodyPr/>
          <a:lstStyle/>
          <a:p>
            <a:endParaRPr lang="en-US"/>
          </a:p>
        </p:txBody>
      </p:sp>
      <p:sp>
        <p:nvSpPr>
          <p:cNvPr id="17" name="TextBox 16">
            <a:extLst>
              <a:ext uri="{FF2B5EF4-FFF2-40B4-BE49-F238E27FC236}">
                <a16:creationId xmlns:a16="http://schemas.microsoft.com/office/drawing/2014/main" id="{22BEA630-AE35-713F-D461-5125FEA39F55}"/>
              </a:ext>
            </a:extLst>
          </p:cNvPr>
          <p:cNvSpPr txBox="1"/>
          <p:nvPr/>
        </p:nvSpPr>
        <p:spPr>
          <a:xfrm>
            <a:off x="563135" y="2664740"/>
            <a:ext cx="9859168" cy="667875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4200" dirty="0"/>
              <a:t>Local Articulated Course List  (or document stating your college doesn’t have one)</a:t>
            </a:r>
          </a:p>
          <a:p>
            <a:pPr marL="285750" indent="-285750">
              <a:spcAft>
                <a:spcPts val="1200"/>
              </a:spcAft>
              <a:buFont typeface="Arial" panose="020B0604020202020204" pitchFamily="34" charset="0"/>
              <a:buChar char="•"/>
            </a:pPr>
            <a:r>
              <a:rPr lang="en-US" sz="4200" dirty="0"/>
              <a:t>9-14 Career Pathways</a:t>
            </a:r>
          </a:p>
          <a:p>
            <a:pPr marL="285750" indent="-285750">
              <a:spcAft>
                <a:spcPts val="1200"/>
              </a:spcAft>
              <a:buFont typeface="Arial" panose="020B0604020202020204" pitchFamily="34" charset="0"/>
              <a:buChar char="•"/>
            </a:pPr>
            <a:r>
              <a:rPr lang="en-US" sz="4200" dirty="0"/>
              <a:t>Local Plan status update (Excel file with last two columns updated to current status)</a:t>
            </a:r>
          </a:p>
          <a:p>
            <a:pPr marL="285750" indent="-285750">
              <a:spcAft>
                <a:spcPts val="1200"/>
              </a:spcAft>
              <a:buFont typeface="Arial" panose="020B0604020202020204" pitchFamily="34" charset="0"/>
              <a:buChar char="•"/>
            </a:pPr>
            <a:r>
              <a:rPr lang="en-US" sz="4200" dirty="0"/>
              <a:t>December 31, 2024, XDBR Budget Report</a:t>
            </a:r>
          </a:p>
          <a:p>
            <a:pPr marL="285750" indent="-285750">
              <a:spcAft>
                <a:spcPts val="1200"/>
              </a:spcAft>
              <a:buFont typeface="Arial" panose="020B0604020202020204" pitchFamily="34" charset="0"/>
              <a:buChar char="•"/>
            </a:pPr>
            <a:r>
              <a:rPr lang="en-US" sz="4200" dirty="0"/>
              <a:t>Semi-annual time certifications for July-December 2024</a:t>
            </a:r>
          </a:p>
          <a:p>
            <a:pPr marL="285750" indent="-285750">
              <a:spcAft>
                <a:spcPts val="1200"/>
              </a:spcAft>
              <a:buFont typeface="Arial" panose="020B0604020202020204" pitchFamily="34" charset="0"/>
              <a:buChar char="•"/>
            </a:pPr>
            <a:r>
              <a:rPr lang="en-US" sz="4200" dirty="0"/>
              <a:t>Mid-Year Report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FFB2C-60FE-F117-162E-08A2CBD2D7B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E0B9A6-D64A-7EE4-1941-A5719C587CF7}"/>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3FF20EA0-4239-71C9-4F7F-7CB183D60DDD}"/>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AFC9B801-2B36-68A4-1040-A4A7BC532220}"/>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DF08631F-707C-9479-006B-263521B7E8A8}"/>
              </a:ext>
            </a:extLst>
          </p:cNvPr>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Mid-Year Report</a:t>
            </a:r>
          </a:p>
        </p:txBody>
      </p:sp>
      <p:sp>
        <p:nvSpPr>
          <p:cNvPr id="6" name="TextBox 6">
            <a:extLst>
              <a:ext uri="{FF2B5EF4-FFF2-40B4-BE49-F238E27FC236}">
                <a16:creationId xmlns:a16="http://schemas.microsoft.com/office/drawing/2014/main" id="{769CD208-FC75-0AFF-B602-67C6C586AC6A}"/>
              </a:ext>
            </a:extLst>
          </p:cNvPr>
          <p:cNvSpPr txBox="1"/>
          <p:nvPr/>
        </p:nvSpPr>
        <p:spPr>
          <a:xfrm>
            <a:off x="1239328" y="2552700"/>
            <a:ext cx="15809339" cy="6278642"/>
          </a:xfrm>
          <a:prstGeom prst="rect">
            <a:avLst/>
          </a:prstGeom>
        </p:spPr>
        <p:txBody>
          <a:bodyPr wrap="square" lIns="0" tIns="0" rIns="0" bIns="0" rtlCol="0" anchor="t">
            <a:spAutoFit/>
          </a:bodyPr>
          <a:lstStyle/>
          <a:p>
            <a:pPr algn="l" fontAlgn="base"/>
            <a:r>
              <a:rPr lang="en-US" sz="4400" b="0" i="0" dirty="0">
                <a:solidFill>
                  <a:srgbClr val="000000"/>
                </a:solidFill>
                <a:effectLst/>
                <a:latin typeface="Calibri" panose="020F0502020204030204" pitchFamily="34" charset="0"/>
              </a:rPr>
              <a:t>A brief written update on</a:t>
            </a:r>
          </a:p>
          <a:p>
            <a:pPr algn="l" fontAlgn="base"/>
            <a:r>
              <a:rPr lang="en-US" sz="4400" b="0" i="0" dirty="0">
                <a:solidFill>
                  <a:srgbClr val="000000"/>
                </a:solidFill>
                <a:effectLst/>
                <a:latin typeface="Calibri" panose="020F0502020204030204" pitchFamily="34" charset="0"/>
              </a:rPr>
              <a:t> </a:t>
            </a:r>
          </a:p>
          <a:p>
            <a:pPr marL="914400" indent="-914400" algn="l" fontAlgn="base">
              <a:spcAft>
                <a:spcPts val="1200"/>
              </a:spcAft>
              <a:buFont typeface="+mj-lt"/>
              <a:buAutoNum type="arabicPeriod"/>
            </a:pPr>
            <a:r>
              <a:rPr lang="en-US" sz="4400" dirty="0">
                <a:solidFill>
                  <a:srgbClr val="000000"/>
                </a:solidFill>
                <a:latin typeface="Calibri" panose="020F0502020204030204" pitchFamily="34" charset="0"/>
              </a:rPr>
              <a:t>H</a:t>
            </a:r>
            <a:r>
              <a:rPr lang="en-US" sz="4400" b="0" i="0" dirty="0">
                <a:solidFill>
                  <a:srgbClr val="000000"/>
                </a:solidFill>
                <a:effectLst/>
                <a:latin typeface="Calibri" panose="020F0502020204030204" pitchFamily="34" charset="0"/>
              </a:rPr>
              <a:t>ow is the implementation of your college's local plan going? </a:t>
            </a:r>
            <a:r>
              <a:rPr lang="en-US" sz="4400" dirty="0">
                <a:solidFill>
                  <a:srgbClr val="000000"/>
                </a:solidFill>
                <a:latin typeface="Calibri" panose="020F0502020204030204" pitchFamily="34" charset="0"/>
              </a:rPr>
              <a:t>Please </a:t>
            </a:r>
            <a:r>
              <a:rPr lang="en-US" sz="4400" b="0" i="0" dirty="0">
                <a:solidFill>
                  <a:srgbClr val="000000"/>
                </a:solidFill>
                <a:effectLst/>
                <a:latin typeface="Calibri" panose="020F0502020204030204" pitchFamily="34" charset="0"/>
              </a:rPr>
              <a:t>include if spending is on track – bullets, or no more than 500 words, and </a:t>
            </a:r>
          </a:p>
          <a:p>
            <a:pPr marL="914400" indent="-914400" algn="l" fontAlgn="base">
              <a:spcAft>
                <a:spcPts val="1200"/>
              </a:spcAft>
              <a:buFont typeface="+mj-lt"/>
              <a:buAutoNum type="arabicPeriod"/>
            </a:pPr>
            <a:r>
              <a:rPr lang="en-US" sz="4400" b="0" i="0" dirty="0">
                <a:solidFill>
                  <a:srgbClr val="000000"/>
                </a:solidFill>
                <a:effectLst/>
                <a:latin typeface="Calibri" panose="020F0502020204030204" pitchFamily="34" charset="0"/>
              </a:rPr>
              <a:t>Is there anything the Perkins Team can do to assist</a:t>
            </a:r>
            <a:r>
              <a:rPr lang="en-US" sz="4400" dirty="0">
                <a:solidFill>
                  <a:srgbClr val="000000"/>
                </a:solidFill>
                <a:latin typeface="Calibri" panose="020F0502020204030204" pitchFamily="34" charset="0"/>
              </a:rPr>
              <a:t> your college?</a:t>
            </a:r>
            <a:endParaRPr lang="en-US" sz="4400" b="0" i="0" dirty="0">
              <a:solidFill>
                <a:srgbClr val="000000"/>
              </a:solidFill>
              <a:effectLst/>
              <a:latin typeface="Calibri" panose="020F0502020204030204" pitchFamily="34" charset="0"/>
            </a:endParaRPr>
          </a:p>
          <a:p>
            <a:pPr marL="914400" indent="-914400" algn="l" fontAlgn="base">
              <a:buFont typeface="+mj-lt"/>
              <a:buAutoNum type="arabicPeriod"/>
            </a:pPr>
            <a:endParaRPr lang="en-US" sz="4400" dirty="0">
              <a:solidFill>
                <a:srgbClr val="000000"/>
              </a:solidFill>
              <a:latin typeface="Calibri" panose="020F0502020204030204" pitchFamily="34" charset="0"/>
            </a:endParaRPr>
          </a:p>
          <a:p>
            <a:pPr marL="914400" indent="-914400" algn="l" fontAlgn="base">
              <a:buFont typeface="+mj-lt"/>
              <a:buAutoNum type="arabicPeriod"/>
            </a:pPr>
            <a:endParaRPr lang="en-US" sz="4400" dirty="0">
              <a:solidFill>
                <a:srgbClr val="000000"/>
              </a:solidFill>
              <a:latin typeface="Calibri" panose="020F0502020204030204" pitchFamily="34" charset="0"/>
            </a:endParaRPr>
          </a:p>
          <a:p>
            <a:pPr algn="l" fontAlgn="base"/>
            <a:r>
              <a:rPr lang="en-US" sz="3600" b="0" i="0" dirty="0">
                <a:solidFill>
                  <a:srgbClr val="000000"/>
                </a:solidFill>
                <a:effectLst/>
                <a:latin typeface="Calibri" panose="020F0502020204030204" pitchFamily="34" charset="0"/>
              </a:rPr>
              <a:t>** No PowerPoint or video</a:t>
            </a:r>
          </a:p>
        </p:txBody>
      </p:sp>
      <p:sp>
        <p:nvSpPr>
          <p:cNvPr id="7" name="Freeform 7">
            <a:extLst>
              <a:ext uri="{FF2B5EF4-FFF2-40B4-BE49-F238E27FC236}">
                <a16:creationId xmlns:a16="http://schemas.microsoft.com/office/drawing/2014/main" id="{AC46BBD6-2173-A36F-478F-EE22290F31E2}"/>
              </a:ext>
            </a:extLst>
          </p:cNvPr>
          <p:cNvSpPr/>
          <p:nvPr/>
        </p:nvSpPr>
        <p:spPr>
          <a:xfrm>
            <a:off x="8524571" y="8548746"/>
            <a:ext cx="1238855" cy="965748"/>
          </a:xfrm>
          <a:custGeom>
            <a:avLst/>
            <a:gdLst/>
            <a:ahLst/>
            <a:cxnLst/>
            <a:rect l="l" t="t" r="r" b="b"/>
            <a:pathLst>
              <a:path w="1238855" h="965748">
                <a:moveTo>
                  <a:pt x="0" y="0"/>
                </a:moveTo>
                <a:lnTo>
                  <a:pt x="1238854" y="0"/>
                </a:lnTo>
                <a:lnTo>
                  <a:pt x="1238854" y="965748"/>
                </a:lnTo>
                <a:lnTo>
                  <a:pt x="0" y="96574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73605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8EBFE-03AE-7D66-76D7-A81F9077849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DC70DAF-04C0-6A16-5C1F-3956CDB6465B}"/>
              </a:ext>
            </a:extLst>
          </p:cNvPr>
          <p:cNvGrpSpPr/>
          <p:nvPr/>
        </p:nvGrpSpPr>
        <p:grpSpPr>
          <a:xfrm>
            <a:off x="-776241" y="907192"/>
            <a:ext cx="17215778" cy="1186881"/>
            <a:chOff x="0" y="0"/>
            <a:chExt cx="4534197" cy="312594"/>
          </a:xfrm>
        </p:grpSpPr>
        <p:sp>
          <p:nvSpPr>
            <p:cNvPr id="3" name="Freeform 3">
              <a:extLst>
                <a:ext uri="{FF2B5EF4-FFF2-40B4-BE49-F238E27FC236}">
                  <a16:creationId xmlns:a16="http://schemas.microsoft.com/office/drawing/2014/main" id="{03A80F9E-FF17-F277-7CFA-48BD39167F12}"/>
                </a:ext>
              </a:extLst>
            </p:cNvPr>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4" name="TextBox 4">
              <a:extLst>
                <a:ext uri="{FF2B5EF4-FFF2-40B4-BE49-F238E27FC236}">
                  <a16:creationId xmlns:a16="http://schemas.microsoft.com/office/drawing/2014/main" id="{0E6F66B1-CAD8-0E3F-0766-E8E8BF57E17E}"/>
                </a:ext>
              </a:extLst>
            </p:cNvPr>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BCBCB609-5391-5586-38BA-94C44686836D}"/>
              </a:ext>
            </a:extLst>
          </p:cNvPr>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Debarment Policy Update</a:t>
            </a:r>
          </a:p>
        </p:txBody>
      </p:sp>
      <p:sp>
        <p:nvSpPr>
          <p:cNvPr id="6" name="TextBox 6">
            <a:extLst>
              <a:ext uri="{FF2B5EF4-FFF2-40B4-BE49-F238E27FC236}">
                <a16:creationId xmlns:a16="http://schemas.microsoft.com/office/drawing/2014/main" id="{AE2C62A2-EDAA-5FD6-21AE-98DA335C811A}"/>
              </a:ext>
            </a:extLst>
          </p:cNvPr>
          <p:cNvSpPr txBox="1"/>
          <p:nvPr/>
        </p:nvSpPr>
        <p:spPr>
          <a:xfrm>
            <a:off x="457200" y="2552890"/>
            <a:ext cx="17215774" cy="6832640"/>
          </a:xfrm>
          <a:prstGeom prst="rect">
            <a:avLst/>
          </a:prstGeom>
        </p:spPr>
        <p:txBody>
          <a:bodyPr wrap="square" lIns="0" tIns="0" rIns="0" bIns="0" rtlCol="0" anchor="t">
            <a:spAutoFit/>
          </a:bodyPr>
          <a:lstStyle/>
          <a:p>
            <a:pPr algn="l" fontAlgn="base"/>
            <a:r>
              <a:rPr lang="en-US" sz="2800" b="1" i="0" dirty="0">
                <a:solidFill>
                  <a:srgbClr val="000000"/>
                </a:solidFill>
                <a:effectLst/>
                <a:latin typeface="+mj-lt"/>
              </a:rPr>
              <a:t>§2 CFR 200.332 Requirements for pass-through entities.</a:t>
            </a:r>
            <a:endParaRPr lang="en-US" sz="2800" b="0" i="0" dirty="0">
              <a:solidFill>
                <a:srgbClr val="000000"/>
              </a:solidFill>
              <a:effectLst/>
              <a:latin typeface="+mj-lt"/>
            </a:endParaRPr>
          </a:p>
          <a:p>
            <a:pPr algn="l" fontAlgn="base"/>
            <a:r>
              <a:rPr lang="en-US" sz="2800" b="0" i="0" dirty="0">
                <a:solidFill>
                  <a:srgbClr val="000000"/>
                </a:solidFill>
                <a:effectLst/>
                <a:latin typeface="+mj-lt"/>
              </a:rPr>
              <a:t>A pass-through entity must:</a:t>
            </a:r>
          </a:p>
          <a:p>
            <a:pPr algn="l" fontAlgn="base"/>
            <a:r>
              <a:rPr lang="en-US" sz="2800" b="0" i="0" dirty="0">
                <a:solidFill>
                  <a:srgbClr val="000000"/>
                </a:solidFill>
                <a:effectLst/>
                <a:latin typeface="+mj-lt"/>
              </a:rPr>
              <a:t>(a) Verify that the subrecipient is not excluded or disqualified in accordance with </a:t>
            </a:r>
            <a:r>
              <a:rPr lang="en-US" sz="2800" b="0" i="0" dirty="0">
                <a:solidFill>
                  <a:srgbClr val="000000"/>
                </a:solidFill>
                <a:effectLst/>
                <a:latin typeface="+mj-lt"/>
                <a:hlinkClick r:id="rId2" tooltip="Original URL: https://www.ecfr.gov/current/title-2/section-180.300. Click or tap if you trust this link."/>
              </a:rPr>
              <a:t>§ 180.300</a:t>
            </a:r>
            <a:r>
              <a:rPr lang="en-US" sz="2800" b="0" i="0" dirty="0">
                <a:solidFill>
                  <a:srgbClr val="000000"/>
                </a:solidFill>
                <a:effectLst/>
                <a:latin typeface="+mj-lt"/>
              </a:rPr>
              <a:t>. Verification methods are provided in </a:t>
            </a:r>
            <a:r>
              <a:rPr lang="en-US" sz="2800" b="0" i="0" dirty="0">
                <a:solidFill>
                  <a:srgbClr val="000000"/>
                </a:solidFill>
                <a:effectLst/>
                <a:latin typeface="+mj-lt"/>
                <a:hlinkClick r:id="rId3" tooltip="Original URL: https://www.ecfr.gov/current/title-2/section-180.300. Click or tap if you trust this link."/>
              </a:rPr>
              <a:t>§ 180.300</a:t>
            </a:r>
            <a:r>
              <a:rPr lang="en-US" sz="2800" b="0" i="0" dirty="0">
                <a:solidFill>
                  <a:srgbClr val="000000"/>
                </a:solidFill>
                <a:effectLst/>
                <a:latin typeface="+mj-lt"/>
              </a:rPr>
              <a:t>, which include confirming in </a:t>
            </a:r>
            <a:r>
              <a:rPr lang="en-US" sz="2800" b="0" i="1" dirty="0">
                <a:solidFill>
                  <a:srgbClr val="000000"/>
                </a:solidFill>
                <a:effectLst/>
                <a:latin typeface="+mj-lt"/>
              </a:rPr>
              <a:t>SAM.gov</a:t>
            </a:r>
            <a:r>
              <a:rPr lang="en-US" sz="2800" b="0" i="0" dirty="0">
                <a:solidFill>
                  <a:srgbClr val="000000"/>
                </a:solidFill>
                <a:effectLst/>
                <a:latin typeface="+mj-lt"/>
              </a:rPr>
              <a:t> that a potential subrecipient is not suspended, debarred, or otherwise excluded from receiving Federal funds.</a:t>
            </a:r>
          </a:p>
          <a:p>
            <a:endParaRPr lang="en-US" sz="2800" dirty="0">
              <a:latin typeface="+mj-lt"/>
            </a:endParaRPr>
          </a:p>
          <a:p>
            <a:endParaRPr lang="en-US" sz="2800" dirty="0">
              <a:latin typeface="+mj-lt"/>
            </a:endParaRPr>
          </a:p>
          <a:p>
            <a:r>
              <a:rPr lang="en-US" sz="2800" b="1" dirty="0">
                <a:latin typeface="+mj-lt"/>
              </a:rPr>
              <a:t>2 CFR §180.300 What must I do before I enter into a covered transaction with another person at the next lower tier?</a:t>
            </a:r>
          </a:p>
          <a:p>
            <a:r>
              <a:rPr lang="en-US" sz="2800" dirty="0">
                <a:latin typeface="+mj-lt"/>
              </a:rPr>
              <a:t>When you enter into a covered transaction with another person at the next lower tier, you must verify that the person with whom you intend to do business is not excluded or disqualified. You do this by:</a:t>
            </a:r>
          </a:p>
          <a:p>
            <a:pPr lvl="1"/>
            <a:r>
              <a:rPr lang="en-US" sz="2800" dirty="0">
                <a:effectLst/>
                <a:latin typeface="+mj-lt"/>
              </a:rPr>
              <a:t>(a) Checking </a:t>
            </a:r>
            <a:r>
              <a:rPr lang="en-US" sz="2800" i="1" dirty="0">
                <a:effectLst/>
                <a:latin typeface="+mj-lt"/>
              </a:rPr>
              <a:t>SAM.gov</a:t>
            </a:r>
            <a:r>
              <a:rPr lang="en-US" sz="2800" dirty="0">
                <a:effectLst/>
                <a:latin typeface="+mj-lt"/>
              </a:rPr>
              <a:t> Exclusions; or</a:t>
            </a:r>
          </a:p>
          <a:p>
            <a:pPr lvl="1"/>
            <a:r>
              <a:rPr lang="en-US" sz="2800" dirty="0">
                <a:effectLst/>
                <a:latin typeface="+mj-lt"/>
              </a:rPr>
              <a:t>(b) Collecting a certification from that person; or</a:t>
            </a:r>
          </a:p>
          <a:p>
            <a:pPr lvl="1"/>
            <a:r>
              <a:rPr lang="en-US" sz="2800" dirty="0">
                <a:effectLst/>
                <a:latin typeface="+mj-lt"/>
              </a:rPr>
              <a:t>(c) Adding a clause or condition to the covered transaction with that person.</a:t>
            </a:r>
          </a:p>
          <a:p>
            <a:pPr marL="0" indent="0">
              <a:buNone/>
            </a:pPr>
            <a:endParaRPr lang="en-US" sz="2800" dirty="0">
              <a:latin typeface="+mj-lt"/>
            </a:endParaRPr>
          </a:p>
          <a:p>
            <a:pPr marL="0" indent="0">
              <a:buNone/>
            </a:pPr>
            <a:endParaRPr lang="en-US" sz="2800" dirty="0">
              <a:latin typeface="+mj-lt"/>
            </a:endParaRPr>
          </a:p>
          <a:p>
            <a:r>
              <a:rPr lang="en-US" sz="2400" dirty="0" err="1">
                <a:latin typeface="+mj-lt"/>
                <a:hlinkClick r:id="rId4"/>
              </a:rPr>
              <a:t>eCFR</a:t>
            </a:r>
            <a:r>
              <a:rPr lang="en-US" sz="2400" dirty="0">
                <a:latin typeface="+mj-lt"/>
                <a:hlinkClick r:id="rId4"/>
              </a:rPr>
              <a:t> :: 2 CFR Part 180 -- OMB Guidelines to Agencies on Government-Wide Debarment and Suspension (</a:t>
            </a:r>
            <a:r>
              <a:rPr lang="en-US" sz="2400" dirty="0" err="1">
                <a:latin typeface="+mj-lt"/>
                <a:hlinkClick r:id="rId4"/>
              </a:rPr>
              <a:t>Nonprocurement</a:t>
            </a:r>
            <a:r>
              <a:rPr lang="en-US" sz="2400" dirty="0">
                <a:latin typeface="+mj-lt"/>
                <a:hlinkClick r:id="rId4"/>
              </a:rPr>
              <a:t>)</a:t>
            </a:r>
            <a:endParaRPr lang="en-US" sz="2400" dirty="0">
              <a:latin typeface="+mj-lt"/>
            </a:endParaRPr>
          </a:p>
        </p:txBody>
      </p:sp>
    </p:spTree>
    <p:extLst>
      <p:ext uri="{BB962C8B-B14F-4D97-AF65-F5344CB8AC3E}">
        <p14:creationId xmlns:p14="http://schemas.microsoft.com/office/powerpoint/2010/main" val="419769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44403" y="-5141387"/>
            <a:ext cx="10569001" cy="10569001"/>
          </a:xfrm>
          <a:custGeom>
            <a:avLst/>
            <a:gdLst/>
            <a:ahLst/>
            <a:cxnLst/>
            <a:rect l="l" t="t" r="r" b="b"/>
            <a:pathLst>
              <a:path w="10569001" h="10569001">
                <a:moveTo>
                  <a:pt x="0" y="0"/>
                </a:moveTo>
                <a:lnTo>
                  <a:pt x="10569001" y="0"/>
                </a:lnTo>
                <a:lnTo>
                  <a:pt x="10569001" y="10569001"/>
                </a:lnTo>
                <a:lnTo>
                  <a:pt x="0" y="10569001"/>
                </a:lnTo>
                <a:lnTo>
                  <a:pt x="0" y="0"/>
                </a:lnTo>
                <a:close/>
              </a:path>
            </a:pathLst>
          </a:custGeom>
          <a:blipFill>
            <a:blip r:embed="rId2">
              <a:alphaModFix amt="24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776241" y="907192"/>
            <a:ext cx="17215778" cy="1186881"/>
            <a:chOff x="0" y="0"/>
            <a:chExt cx="4534197" cy="312594"/>
          </a:xfrm>
        </p:grpSpPr>
        <p:sp>
          <p:nvSpPr>
            <p:cNvPr id="4" name="Freeform 4"/>
            <p:cNvSpPr/>
            <p:nvPr/>
          </p:nvSpPr>
          <p:spPr>
            <a:xfrm>
              <a:off x="0" y="0"/>
              <a:ext cx="4534196" cy="312594"/>
            </a:xfrm>
            <a:custGeom>
              <a:avLst/>
              <a:gdLst/>
              <a:ahLst/>
              <a:cxnLst/>
              <a:rect l="l" t="t" r="r" b="b"/>
              <a:pathLst>
                <a:path w="4534196" h="312594">
                  <a:moveTo>
                    <a:pt x="41372" y="0"/>
                  </a:moveTo>
                  <a:lnTo>
                    <a:pt x="4492824" y="0"/>
                  </a:lnTo>
                  <a:cubicBezTo>
                    <a:pt x="4515674" y="0"/>
                    <a:pt x="4534196" y="18523"/>
                    <a:pt x="4534196" y="41372"/>
                  </a:cubicBezTo>
                  <a:lnTo>
                    <a:pt x="4534196" y="271222"/>
                  </a:lnTo>
                  <a:cubicBezTo>
                    <a:pt x="4534196" y="294071"/>
                    <a:pt x="4515674" y="312594"/>
                    <a:pt x="4492824" y="312594"/>
                  </a:cubicBezTo>
                  <a:lnTo>
                    <a:pt x="41372" y="312594"/>
                  </a:lnTo>
                  <a:cubicBezTo>
                    <a:pt x="18523" y="312594"/>
                    <a:pt x="0" y="294071"/>
                    <a:pt x="0" y="271222"/>
                  </a:cubicBezTo>
                  <a:lnTo>
                    <a:pt x="0" y="41372"/>
                  </a:lnTo>
                  <a:cubicBezTo>
                    <a:pt x="0" y="18523"/>
                    <a:pt x="18523" y="0"/>
                    <a:pt x="41372" y="0"/>
                  </a:cubicBezTo>
                  <a:close/>
                </a:path>
              </a:pathLst>
            </a:custGeom>
            <a:solidFill>
              <a:srgbClr val="14435B"/>
            </a:solidFill>
          </p:spPr>
          <p:txBody>
            <a:bodyPr/>
            <a:lstStyle/>
            <a:p>
              <a:endParaRPr lang="en-US"/>
            </a:p>
          </p:txBody>
        </p:sp>
        <p:sp>
          <p:nvSpPr>
            <p:cNvPr id="5" name="TextBox 5"/>
            <p:cNvSpPr txBox="1"/>
            <p:nvPr/>
          </p:nvSpPr>
          <p:spPr>
            <a:xfrm>
              <a:off x="0" y="-57150"/>
              <a:ext cx="4534197" cy="369744"/>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01098" y="4558078"/>
            <a:ext cx="3108960" cy="3676197"/>
            <a:chOff x="0" y="0"/>
            <a:chExt cx="1070519" cy="968216"/>
          </a:xfrm>
        </p:grpSpPr>
        <p:sp>
          <p:nvSpPr>
            <p:cNvPr id="7" name="Freeform 7"/>
            <p:cNvSpPr/>
            <p:nvPr/>
          </p:nvSpPr>
          <p:spPr>
            <a:xfrm>
              <a:off x="0" y="0"/>
              <a:ext cx="1070519" cy="968216"/>
            </a:xfrm>
            <a:custGeom>
              <a:avLst/>
              <a:gdLst/>
              <a:ahLst/>
              <a:cxnLst/>
              <a:rect l="l" t="t" r="r" b="b"/>
              <a:pathLst>
                <a:path w="1070519" h="968216">
                  <a:moveTo>
                    <a:pt x="97140" y="0"/>
                  </a:moveTo>
                  <a:lnTo>
                    <a:pt x="973379" y="0"/>
                  </a:lnTo>
                  <a:cubicBezTo>
                    <a:pt x="1027028" y="0"/>
                    <a:pt x="1070519" y="43491"/>
                    <a:pt x="1070519" y="97140"/>
                  </a:cubicBezTo>
                  <a:lnTo>
                    <a:pt x="1070519" y="871076"/>
                  </a:lnTo>
                  <a:cubicBezTo>
                    <a:pt x="1070519" y="924725"/>
                    <a:pt x="1027028" y="968216"/>
                    <a:pt x="973379" y="968216"/>
                  </a:cubicBezTo>
                  <a:lnTo>
                    <a:pt x="97140" y="968216"/>
                  </a:lnTo>
                  <a:cubicBezTo>
                    <a:pt x="43491" y="968216"/>
                    <a:pt x="0" y="924725"/>
                    <a:pt x="0" y="871076"/>
                  </a:cubicBezTo>
                  <a:lnTo>
                    <a:pt x="0" y="97140"/>
                  </a:lnTo>
                  <a:cubicBezTo>
                    <a:pt x="0" y="43491"/>
                    <a:pt x="43491" y="0"/>
                    <a:pt x="97140" y="0"/>
                  </a:cubicBezTo>
                  <a:close/>
                </a:path>
              </a:pathLst>
            </a:custGeom>
            <a:solidFill>
              <a:srgbClr val="14435B"/>
            </a:solidFill>
          </p:spPr>
          <p:txBody>
            <a:bodyPr/>
            <a:lstStyle/>
            <a:p>
              <a:endParaRPr lang="en-US"/>
            </a:p>
          </p:txBody>
        </p:sp>
        <p:sp>
          <p:nvSpPr>
            <p:cNvPr id="8" name="TextBox 8"/>
            <p:cNvSpPr txBox="1"/>
            <p:nvPr/>
          </p:nvSpPr>
          <p:spPr>
            <a:xfrm>
              <a:off x="0" y="-57150"/>
              <a:ext cx="1070519" cy="1025366"/>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830698" y="4560053"/>
            <a:ext cx="3105682" cy="3676197"/>
            <a:chOff x="0" y="0"/>
            <a:chExt cx="1070519" cy="968216"/>
          </a:xfrm>
        </p:grpSpPr>
        <p:sp>
          <p:nvSpPr>
            <p:cNvPr id="10" name="Freeform 10"/>
            <p:cNvSpPr/>
            <p:nvPr/>
          </p:nvSpPr>
          <p:spPr>
            <a:xfrm>
              <a:off x="0" y="0"/>
              <a:ext cx="1070519" cy="968216"/>
            </a:xfrm>
            <a:custGeom>
              <a:avLst/>
              <a:gdLst/>
              <a:ahLst/>
              <a:cxnLst/>
              <a:rect l="l" t="t" r="r" b="b"/>
              <a:pathLst>
                <a:path w="1070519" h="968216">
                  <a:moveTo>
                    <a:pt x="97140" y="0"/>
                  </a:moveTo>
                  <a:lnTo>
                    <a:pt x="973379" y="0"/>
                  </a:lnTo>
                  <a:cubicBezTo>
                    <a:pt x="1027028" y="0"/>
                    <a:pt x="1070519" y="43491"/>
                    <a:pt x="1070519" y="97140"/>
                  </a:cubicBezTo>
                  <a:lnTo>
                    <a:pt x="1070519" y="871076"/>
                  </a:lnTo>
                  <a:cubicBezTo>
                    <a:pt x="1070519" y="924725"/>
                    <a:pt x="1027028" y="968216"/>
                    <a:pt x="973379" y="968216"/>
                  </a:cubicBezTo>
                  <a:lnTo>
                    <a:pt x="97140" y="968216"/>
                  </a:lnTo>
                  <a:cubicBezTo>
                    <a:pt x="43491" y="968216"/>
                    <a:pt x="0" y="924725"/>
                    <a:pt x="0" y="871076"/>
                  </a:cubicBezTo>
                  <a:lnTo>
                    <a:pt x="0" y="97140"/>
                  </a:lnTo>
                  <a:cubicBezTo>
                    <a:pt x="0" y="43491"/>
                    <a:pt x="43491" y="0"/>
                    <a:pt x="97140" y="0"/>
                  </a:cubicBezTo>
                  <a:close/>
                </a:path>
              </a:pathLst>
            </a:custGeom>
            <a:solidFill>
              <a:srgbClr val="14435B"/>
            </a:solidFill>
          </p:spPr>
          <p:txBody>
            <a:bodyPr/>
            <a:lstStyle/>
            <a:p>
              <a:endParaRPr lang="en-US"/>
            </a:p>
          </p:txBody>
        </p:sp>
        <p:sp>
          <p:nvSpPr>
            <p:cNvPr id="11" name="TextBox 11"/>
            <p:cNvSpPr txBox="1"/>
            <p:nvPr/>
          </p:nvSpPr>
          <p:spPr>
            <a:xfrm>
              <a:off x="0" y="-57150"/>
              <a:ext cx="1070519" cy="1025366"/>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128374" y="4569139"/>
            <a:ext cx="3105682" cy="3676197"/>
            <a:chOff x="0" y="0"/>
            <a:chExt cx="1070519" cy="968216"/>
          </a:xfrm>
        </p:grpSpPr>
        <p:sp>
          <p:nvSpPr>
            <p:cNvPr id="13" name="Freeform 13"/>
            <p:cNvSpPr/>
            <p:nvPr/>
          </p:nvSpPr>
          <p:spPr>
            <a:xfrm>
              <a:off x="0" y="0"/>
              <a:ext cx="1070519" cy="968216"/>
            </a:xfrm>
            <a:custGeom>
              <a:avLst/>
              <a:gdLst/>
              <a:ahLst/>
              <a:cxnLst/>
              <a:rect l="l" t="t" r="r" b="b"/>
              <a:pathLst>
                <a:path w="1070519" h="968216">
                  <a:moveTo>
                    <a:pt x="97140" y="0"/>
                  </a:moveTo>
                  <a:lnTo>
                    <a:pt x="973379" y="0"/>
                  </a:lnTo>
                  <a:cubicBezTo>
                    <a:pt x="1027028" y="0"/>
                    <a:pt x="1070519" y="43491"/>
                    <a:pt x="1070519" y="97140"/>
                  </a:cubicBezTo>
                  <a:lnTo>
                    <a:pt x="1070519" y="871076"/>
                  </a:lnTo>
                  <a:cubicBezTo>
                    <a:pt x="1070519" y="924725"/>
                    <a:pt x="1027028" y="968216"/>
                    <a:pt x="973379" y="968216"/>
                  </a:cubicBezTo>
                  <a:lnTo>
                    <a:pt x="97140" y="968216"/>
                  </a:lnTo>
                  <a:cubicBezTo>
                    <a:pt x="43491" y="968216"/>
                    <a:pt x="0" y="924725"/>
                    <a:pt x="0" y="871076"/>
                  </a:cubicBezTo>
                  <a:lnTo>
                    <a:pt x="0" y="97140"/>
                  </a:lnTo>
                  <a:cubicBezTo>
                    <a:pt x="0" y="43491"/>
                    <a:pt x="43491" y="0"/>
                    <a:pt x="97140" y="0"/>
                  </a:cubicBezTo>
                  <a:close/>
                </a:path>
              </a:pathLst>
            </a:custGeom>
            <a:solidFill>
              <a:srgbClr val="14435B"/>
            </a:solidFill>
          </p:spPr>
          <p:txBody>
            <a:bodyPr/>
            <a:lstStyle/>
            <a:p>
              <a:endParaRPr lang="en-US"/>
            </a:p>
          </p:txBody>
        </p:sp>
        <p:sp>
          <p:nvSpPr>
            <p:cNvPr id="14" name="TextBox 14"/>
            <p:cNvSpPr txBox="1"/>
            <p:nvPr/>
          </p:nvSpPr>
          <p:spPr>
            <a:xfrm>
              <a:off x="0" y="-57150"/>
              <a:ext cx="1070519" cy="1025366"/>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429667" y="4558077"/>
            <a:ext cx="3105682" cy="3676197"/>
            <a:chOff x="0" y="0"/>
            <a:chExt cx="1070519" cy="968216"/>
          </a:xfrm>
        </p:grpSpPr>
        <p:sp>
          <p:nvSpPr>
            <p:cNvPr id="16" name="Freeform 16"/>
            <p:cNvSpPr/>
            <p:nvPr/>
          </p:nvSpPr>
          <p:spPr>
            <a:xfrm>
              <a:off x="0" y="0"/>
              <a:ext cx="1070519" cy="968216"/>
            </a:xfrm>
            <a:custGeom>
              <a:avLst/>
              <a:gdLst/>
              <a:ahLst/>
              <a:cxnLst/>
              <a:rect l="l" t="t" r="r" b="b"/>
              <a:pathLst>
                <a:path w="1070519" h="968216">
                  <a:moveTo>
                    <a:pt x="97140" y="0"/>
                  </a:moveTo>
                  <a:lnTo>
                    <a:pt x="973379" y="0"/>
                  </a:lnTo>
                  <a:cubicBezTo>
                    <a:pt x="1027028" y="0"/>
                    <a:pt x="1070519" y="43491"/>
                    <a:pt x="1070519" y="97140"/>
                  </a:cubicBezTo>
                  <a:lnTo>
                    <a:pt x="1070519" y="871076"/>
                  </a:lnTo>
                  <a:cubicBezTo>
                    <a:pt x="1070519" y="924725"/>
                    <a:pt x="1027028" y="968216"/>
                    <a:pt x="973379" y="968216"/>
                  </a:cubicBezTo>
                  <a:lnTo>
                    <a:pt x="97140" y="968216"/>
                  </a:lnTo>
                  <a:cubicBezTo>
                    <a:pt x="43491" y="968216"/>
                    <a:pt x="0" y="924725"/>
                    <a:pt x="0" y="871076"/>
                  </a:cubicBezTo>
                  <a:lnTo>
                    <a:pt x="0" y="97140"/>
                  </a:lnTo>
                  <a:cubicBezTo>
                    <a:pt x="0" y="43491"/>
                    <a:pt x="43491" y="0"/>
                    <a:pt x="97140" y="0"/>
                  </a:cubicBezTo>
                  <a:close/>
                </a:path>
              </a:pathLst>
            </a:custGeom>
            <a:solidFill>
              <a:srgbClr val="14435B"/>
            </a:solidFill>
          </p:spPr>
          <p:txBody>
            <a:bodyPr/>
            <a:lstStyle/>
            <a:p>
              <a:endParaRPr lang="en-US"/>
            </a:p>
          </p:txBody>
        </p:sp>
        <p:sp>
          <p:nvSpPr>
            <p:cNvPr id="17" name="TextBox 17"/>
            <p:cNvSpPr txBox="1"/>
            <p:nvPr/>
          </p:nvSpPr>
          <p:spPr>
            <a:xfrm>
              <a:off x="0" y="-57150"/>
              <a:ext cx="1070519" cy="1025366"/>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01800" y="2642062"/>
            <a:ext cx="3108960" cy="1551446"/>
            <a:chOff x="0" y="0"/>
            <a:chExt cx="1070519" cy="408611"/>
          </a:xfrm>
        </p:grpSpPr>
        <p:sp>
          <p:nvSpPr>
            <p:cNvPr id="19" name="Freeform 19"/>
            <p:cNvSpPr/>
            <p:nvPr/>
          </p:nvSpPr>
          <p:spPr>
            <a:xfrm>
              <a:off x="0" y="0"/>
              <a:ext cx="1070519" cy="408611"/>
            </a:xfrm>
            <a:custGeom>
              <a:avLst/>
              <a:gdLst/>
              <a:ahLst/>
              <a:cxnLst/>
              <a:rect l="l" t="t" r="r" b="b"/>
              <a:pathLst>
                <a:path w="1070519" h="408611">
                  <a:moveTo>
                    <a:pt x="97140" y="0"/>
                  </a:moveTo>
                  <a:lnTo>
                    <a:pt x="973379" y="0"/>
                  </a:lnTo>
                  <a:cubicBezTo>
                    <a:pt x="1027028" y="0"/>
                    <a:pt x="1070519" y="43491"/>
                    <a:pt x="1070519" y="97140"/>
                  </a:cubicBezTo>
                  <a:lnTo>
                    <a:pt x="1070519" y="311471"/>
                  </a:lnTo>
                  <a:cubicBezTo>
                    <a:pt x="1070519" y="365120"/>
                    <a:pt x="1027028" y="408611"/>
                    <a:pt x="973379" y="408611"/>
                  </a:cubicBezTo>
                  <a:lnTo>
                    <a:pt x="97140" y="408611"/>
                  </a:lnTo>
                  <a:cubicBezTo>
                    <a:pt x="71377" y="408611"/>
                    <a:pt x="46669" y="398377"/>
                    <a:pt x="28452" y="380160"/>
                  </a:cubicBezTo>
                  <a:cubicBezTo>
                    <a:pt x="10234" y="361942"/>
                    <a:pt x="0" y="337234"/>
                    <a:pt x="0" y="311471"/>
                  </a:cubicBezTo>
                  <a:lnTo>
                    <a:pt x="0" y="97140"/>
                  </a:lnTo>
                  <a:cubicBezTo>
                    <a:pt x="0" y="43491"/>
                    <a:pt x="43491" y="0"/>
                    <a:pt x="97140" y="0"/>
                  </a:cubicBezTo>
                  <a:close/>
                </a:path>
              </a:pathLst>
            </a:custGeom>
            <a:solidFill>
              <a:srgbClr val="AED5E7"/>
            </a:solidFill>
          </p:spPr>
          <p:txBody>
            <a:bodyPr/>
            <a:lstStyle/>
            <a:p>
              <a:endParaRPr lang="en-US"/>
            </a:p>
          </p:txBody>
        </p:sp>
        <p:sp>
          <p:nvSpPr>
            <p:cNvPr id="20" name="TextBox 20"/>
            <p:cNvSpPr txBox="1"/>
            <p:nvPr/>
          </p:nvSpPr>
          <p:spPr>
            <a:xfrm>
              <a:off x="0" y="-57150"/>
              <a:ext cx="1070519" cy="465761"/>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3815087" y="2642062"/>
            <a:ext cx="3108960" cy="1551446"/>
            <a:chOff x="0" y="0"/>
            <a:chExt cx="1070519" cy="408611"/>
          </a:xfrm>
        </p:grpSpPr>
        <p:sp>
          <p:nvSpPr>
            <p:cNvPr id="22" name="Freeform 22"/>
            <p:cNvSpPr/>
            <p:nvPr/>
          </p:nvSpPr>
          <p:spPr>
            <a:xfrm>
              <a:off x="0" y="0"/>
              <a:ext cx="1070519" cy="408611"/>
            </a:xfrm>
            <a:custGeom>
              <a:avLst/>
              <a:gdLst/>
              <a:ahLst/>
              <a:cxnLst/>
              <a:rect l="l" t="t" r="r" b="b"/>
              <a:pathLst>
                <a:path w="1070519" h="408611">
                  <a:moveTo>
                    <a:pt x="97140" y="0"/>
                  </a:moveTo>
                  <a:lnTo>
                    <a:pt x="973379" y="0"/>
                  </a:lnTo>
                  <a:cubicBezTo>
                    <a:pt x="1027028" y="0"/>
                    <a:pt x="1070519" y="43491"/>
                    <a:pt x="1070519" y="97140"/>
                  </a:cubicBezTo>
                  <a:lnTo>
                    <a:pt x="1070519" y="311471"/>
                  </a:lnTo>
                  <a:cubicBezTo>
                    <a:pt x="1070519" y="365120"/>
                    <a:pt x="1027028" y="408611"/>
                    <a:pt x="973379" y="408611"/>
                  </a:cubicBezTo>
                  <a:lnTo>
                    <a:pt x="97140" y="408611"/>
                  </a:lnTo>
                  <a:cubicBezTo>
                    <a:pt x="71377" y="408611"/>
                    <a:pt x="46669" y="398377"/>
                    <a:pt x="28452" y="380160"/>
                  </a:cubicBezTo>
                  <a:cubicBezTo>
                    <a:pt x="10234" y="361942"/>
                    <a:pt x="0" y="337234"/>
                    <a:pt x="0" y="311471"/>
                  </a:cubicBezTo>
                  <a:lnTo>
                    <a:pt x="0" y="97140"/>
                  </a:lnTo>
                  <a:cubicBezTo>
                    <a:pt x="0" y="43491"/>
                    <a:pt x="43491" y="0"/>
                    <a:pt x="97140" y="0"/>
                  </a:cubicBezTo>
                  <a:close/>
                </a:path>
              </a:pathLst>
            </a:custGeom>
            <a:solidFill>
              <a:srgbClr val="AED5E7"/>
            </a:solidFill>
          </p:spPr>
          <p:txBody>
            <a:bodyPr/>
            <a:lstStyle/>
            <a:p>
              <a:endParaRPr lang="en-US"/>
            </a:p>
          </p:txBody>
        </p:sp>
        <p:sp>
          <p:nvSpPr>
            <p:cNvPr id="23" name="TextBox 23"/>
            <p:cNvSpPr txBox="1"/>
            <p:nvPr/>
          </p:nvSpPr>
          <p:spPr>
            <a:xfrm>
              <a:off x="0" y="-57150"/>
              <a:ext cx="1070519" cy="465761"/>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0441661" y="2642062"/>
            <a:ext cx="3108960" cy="1551446"/>
            <a:chOff x="0" y="0"/>
            <a:chExt cx="1070519" cy="408611"/>
          </a:xfrm>
        </p:grpSpPr>
        <p:sp>
          <p:nvSpPr>
            <p:cNvPr id="25" name="Freeform 25"/>
            <p:cNvSpPr/>
            <p:nvPr/>
          </p:nvSpPr>
          <p:spPr>
            <a:xfrm>
              <a:off x="0" y="0"/>
              <a:ext cx="1070519" cy="408611"/>
            </a:xfrm>
            <a:custGeom>
              <a:avLst/>
              <a:gdLst/>
              <a:ahLst/>
              <a:cxnLst/>
              <a:rect l="l" t="t" r="r" b="b"/>
              <a:pathLst>
                <a:path w="1070519" h="408611">
                  <a:moveTo>
                    <a:pt x="97140" y="0"/>
                  </a:moveTo>
                  <a:lnTo>
                    <a:pt x="973379" y="0"/>
                  </a:lnTo>
                  <a:cubicBezTo>
                    <a:pt x="1027028" y="0"/>
                    <a:pt x="1070519" y="43491"/>
                    <a:pt x="1070519" y="97140"/>
                  </a:cubicBezTo>
                  <a:lnTo>
                    <a:pt x="1070519" y="311471"/>
                  </a:lnTo>
                  <a:cubicBezTo>
                    <a:pt x="1070519" y="365120"/>
                    <a:pt x="1027028" y="408611"/>
                    <a:pt x="973379" y="408611"/>
                  </a:cubicBezTo>
                  <a:lnTo>
                    <a:pt x="97140" y="408611"/>
                  </a:lnTo>
                  <a:cubicBezTo>
                    <a:pt x="71377" y="408611"/>
                    <a:pt x="46669" y="398377"/>
                    <a:pt x="28452" y="380160"/>
                  </a:cubicBezTo>
                  <a:cubicBezTo>
                    <a:pt x="10234" y="361942"/>
                    <a:pt x="0" y="337234"/>
                    <a:pt x="0" y="311471"/>
                  </a:cubicBezTo>
                  <a:lnTo>
                    <a:pt x="0" y="97140"/>
                  </a:lnTo>
                  <a:cubicBezTo>
                    <a:pt x="0" y="43491"/>
                    <a:pt x="43491" y="0"/>
                    <a:pt x="97140" y="0"/>
                  </a:cubicBezTo>
                  <a:close/>
                </a:path>
              </a:pathLst>
            </a:custGeom>
            <a:solidFill>
              <a:srgbClr val="AED5E7"/>
            </a:solidFill>
          </p:spPr>
          <p:txBody>
            <a:bodyPr/>
            <a:lstStyle/>
            <a:p>
              <a:endParaRPr lang="en-US"/>
            </a:p>
          </p:txBody>
        </p:sp>
        <p:sp>
          <p:nvSpPr>
            <p:cNvPr id="26" name="TextBox 26"/>
            <p:cNvSpPr txBox="1"/>
            <p:nvPr/>
          </p:nvSpPr>
          <p:spPr>
            <a:xfrm>
              <a:off x="0" y="-57150"/>
              <a:ext cx="1070519" cy="465761"/>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3754948" y="2642062"/>
            <a:ext cx="3108960" cy="1551446"/>
            <a:chOff x="0" y="0"/>
            <a:chExt cx="1070519" cy="408611"/>
          </a:xfrm>
        </p:grpSpPr>
        <p:sp>
          <p:nvSpPr>
            <p:cNvPr id="28" name="Freeform 28"/>
            <p:cNvSpPr/>
            <p:nvPr/>
          </p:nvSpPr>
          <p:spPr>
            <a:xfrm>
              <a:off x="0" y="0"/>
              <a:ext cx="1070519" cy="408611"/>
            </a:xfrm>
            <a:custGeom>
              <a:avLst/>
              <a:gdLst/>
              <a:ahLst/>
              <a:cxnLst/>
              <a:rect l="l" t="t" r="r" b="b"/>
              <a:pathLst>
                <a:path w="1070519" h="408611">
                  <a:moveTo>
                    <a:pt x="97140" y="0"/>
                  </a:moveTo>
                  <a:lnTo>
                    <a:pt x="973379" y="0"/>
                  </a:lnTo>
                  <a:cubicBezTo>
                    <a:pt x="1027028" y="0"/>
                    <a:pt x="1070519" y="43491"/>
                    <a:pt x="1070519" y="97140"/>
                  </a:cubicBezTo>
                  <a:lnTo>
                    <a:pt x="1070519" y="311471"/>
                  </a:lnTo>
                  <a:cubicBezTo>
                    <a:pt x="1070519" y="365120"/>
                    <a:pt x="1027028" y="408611"/>
                    <a:pt x="973379" y="408611"/>
                  </a:cubicBezTo>
                  <a:lnTo>
                    <a:pt x="97140" y="408611"/>
                  </a:lnTo>
                  <a:cubicBezTo>
                    <a:pt x="71377" y="408611"/>
                    <a:pt x="46669" y="398377"/>
                    <a:pt x="28452" y="380160"/>
                  </a:cubicBezTo>
                  <a:cubicBezTo>
                    <a:pt x="10234" y="361942"/>
                    <a:pt x="0" y="337234"/>
                    <a:pt x="0" y="311471"/>
                  </a:cubicBezTo>
                  <a:lnTo>
                    <a:pt x="0" y="97140"/>
                  </a:lnTo>
                  <a:cubicBezTo>
                    <a:pt x="0" y="43491"/>
                    <a:pt x="43491" y="0"/>
                    <a:pt x="97140" y="0"/>
                  </a:cubicBezTo>
                  <a:close/>
                </a:path>
              </a:pathLst>
            </a:custGeom>
            <a:solidFill>
              <a:srgbClr val="AED5E7"/>
            </a:solidFill>
          </p:spPr>
          <p:txBody>
            <a:bodyPr/>
            <a:lstStyle/>
            <a:p>
              <a:endParaRPr lang="en-US"/>
            </a:p>
          </p:txBody>
        </p:sp>
        <p:sp>
          <p:nvSpPr>
            <p:cNvPr id="29" name="TextBox 29"/>
            <p:cNvSpPr txBox="1"/>
            <p:nvPr/>
          </p:nvSpPr>
          <p:spPr>
            <a:xfrm>
              <a:off x="0" y="-57150"/>
              <a:ext cx="1070519" cy="465761"/>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552672" y="3095708"/>
            <a:ext cx="2978828" cy="442109"/>
          </a:xfrm>
          <a:prstGeom prst="rect">
            <a:avLst/>
          </a:prstGeom>
        </p:spPr>
        <p:txBody>
          <a:bodyPr wrap="square" lIns="0" tIns="0" rIns="0" bIns="0" rtlCol="0" anchor="t">
            <a:spAutoFit/>
          </a:bodyPr>
          <a:lstStyle/>
          <a:p>
            <a:pPr algn="ctr">
              <a:lnSpc>
                <a:spcPts val="3399"/>
              </a:lnSpc>
            </a:pPr>
            <a:r>
              <a:rPr lang="en-US" sz="3399"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A</a:t>
            </a:r>
          </a:p>
        </p:txBody>
      </p:sp>
      <p:sp>
        <p:nvSpPr>
          <p:cNvPr id="31" name="TextBox 31"/>
          <p:cNvSpPr txBox="1"/>
          <p:nvPr/>
        </p:nvSpPr>
        <p:spPr>
          <a:xfrm>
            <a:off x="3827420" y="3094805"/>
            <a:ext cx="3108960" cy="442109"/>
          </a:xfrm>
          <a:prstGeom prst="rect">
            <a:avLst/>
          </a:prstGeom>
        </p:spPr>
        <p:txBody>
          <a:bodyPr wrap="square" lIns="0" tIns="0" rIns="0" bIns="0" rtlCol="0" anchor="t">
            <a:spAutoFit/>
          </a:bodyPr>
          <a:lstStyle/>
          <a:p>
            <a:pPr algn="ctr">
              <a:lnSpc>
                <a:spcPts val="3399"/>
              </a:lnSpc>
            </a:pPr>
            <a:r>
              <a:rPr lang="en-US" sz="3399"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B</a:t>
            </a:r>
          </a:p>
        </p:txBody>
      </p:sp>
      <p:sp>
        <p:nvSpPr>
          <p:cNvPr id="33" name="TextBox 33"/>
          <p:cNvSpPr txBox="1"/>
          <p:nvPr/>
        </p:nvSpPr>
        <p:spPr>
          <a:xfrm>
            <a:off x="10441661" y="3088232"/>
            <a:ext cx="3108960" cy="442109"/>
          </a:xfrm>
          <a:prstGeom prst="rect">
            <a:avLst/>
          </a:prstGeom>
        </p:spPr>
        <p:txBody>
          <a:bodyPr wrap="square" lIns="0" tIns="0" rIns="0" bIns="0" rtlCol="0" anchor="t">
            <a:spAutoFit/>
          </a:bodyPr>
          <a:lstStyle/>
          <a:p>
            <a:pPr algn="ctr">
              <a:lnSpc>
                <a:spcPts val="3399"/>
              </a:lnSpc>
            </a:pPr>
            <a:r>
              <a:rPr lang="en-US" sz="3399"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D</a:t>
            </a:r>
          </a:p>
        </p:txBody>
      </p:sp>
      <p:sp>
        <p:nvSpPr>
          <p:cNvPr id="34" name="TextBox 34"/>
          <p:cNvSpPr txBox="1"/>
          <p:nvPr/>
        </p:nvSpPr>
        <p:spPr>
          <a:xfrm>
            <a:off x="596690" y="4920167"/>
            <a:ext cx="2926080" cy="1007263"/>
          </a:xfrm>
          <a:prstGeom prst="rect">
            <a:avLst/>
          </a:prstGeom>
        </p:spPr>
        <p:txBody>
          <a:bodyPr wrap="square" lIns="0" tIns="0" rIns="0" bIns="0" rtlCol="0" anchor="t">
            <a:spAutoFit/>
          </a:bodyPr>
          <a:lstStyle/>
          <a:p>
            <a:pPr algn="l">
              <a:lnSpc>
                <a:spcPts val="3899"/>
              </a:lnSpc>
            </a:pPr>
            <a:r>
              <a:rPr lang="en-US" sz="3899" spc="-77"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a:rPr>
              <a:t>Student Performance</a:t>
            </a:r>
          </a:p>
        </p:txBody>
      </p:sp>
      <p:sp>
        <p:nvSpPr>
          <p:cNvPr id="35" name="TextBox 35"/>
          <p:cNvSpPr txBox="1"/>
          <p:nvPr/>
        </p:nvSpPr>
        <p:spPr>
          <a:xfrm>
            <a:off x="662148" y="839915"/>
            <a:ext cx="15159477" cy="1024063"/>
          </a:xfrm>
          <a:prstGeom prst="rect">
            <a:avLst/>
          </a:prstGeom>
        </p:spPr>
        <p:txBody>
          <a:bodyPr lIns="0" tIns="0" rIns="0" bIns="0" rtlCol="0" anchor="t">
            <a:spAutoFit/>
          </a:bodyPr>
          <a:lstStyle/>
          <a:p>
            <a:pPr algn="l">
              <a:lnSpc>
                <a:spcPts val="8539"/>
              </a:lnSpc>
            </a:pPr>
            <a:r>
              <a:rPr lang="en-US" sz="6099"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Bold"/>
              </a:rPr>
              <a:t>CLNA Sections</a:t>
            </a:r>
          </a:p>
        </p:txBody>
      </p:sp>
      <p:sp>
        <p:nvSpPr>
          <p:cNvPr id="36" name="TextBox 36"/>
          <p:cNvSpPr txBox="1"/>
          <p:nvPr/>
        </p:nvSpPr>
        <p:spPr>
          <a:xfrm>
            <a:off x="3906176" y="4920167"/>
            <a:ext cx="2926080" cy="2007537"/>
          </a:xfrm>
          <a:prstGeom prst="rect">
            <a:avLst/>
          </a:prstGeom>
        </p:spPr>
        <p:txBody>
          <a:bodyPr wrap="square" lIns="0" tIns="0" rIns="0" bIns="0" rtlCol="0" anchor="t">
            <a:spAutoFit/>
          </a:bodyPr>
          <a:lstStyle/>
          <a:p>
            <a:pPr algn="l">
              <a:lnSpc>
                <a:spcPts val="3899"/>
              </a:lnSpc>
            </a:pPr>
            <a:r>
              <a:rPr lang="en-US" sz="3899" spc="-77"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a:rPr>
              <a:t>Size, Scope, Quality and Labor Market Alignment</a:t>
            </a:r>
          </a:p>
        </p:txBody>
      </p:sp>
      <p:sp>
        <p:nvSpPr>
          <p:cNvPr id="37" name="TextBox 37"/>
          <p:cNvSpPr txBox="1"/>
          <p:nvPr/>
        </p:nvSpPr>
        <p:spPr>
          <a:xfrm>
            <a:off x="7218175" y="4920167"/>
            <a:ext cx="2926080" cy="2007537"/>
          </a:xfrm>
          <a:prstGeom prst="rect">
            <a:avLst/>
          </a:prstGeom>
        </p:spPr>
        <p:txBody>
          <a:bodyPr wrap="square" lIns="0" tIns="0" rIns="0" bIns="0" rtlCol="0" anchor="t">
            <a:spAutoFit/>
          </a:bodyPr>
          <a:lstStyle/>
          <a:p>
            <a:pPr algn="l">
              <a:lnSpc>
                <a:spcPts val="3899"/>
              </a:lnSpc>
            </a:pPr>
            <a:r>
              <a:rPr lang="en-US" sz="3899" spc="-77"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a:rPr>
              <a:t>Progress Toward Implementing Pathways</a:t>
            </a:r>
          </a:p>
        </p:txBody>
      </p:sp>
      <p:sp>
        <p:nvSpPr>
          <p:cNvPr id="38" name="TextBox 38"/>
          <p:cNvSpPr txBox="1"/>
          <p:nvPr/>
        </p:nvSpPr>
        <p:spPr>
          <a:xfrm>
            <a:off x="10519468" y="4920167"/>
            <a:ext cx="2926080" cy="2507674"/>
          </a:xfrm>
          <a:prstGeom prst="rect">
            <a:avLst/>
          </a:prstGeom>
        </p:spPr>
        <p:txBody>
          <a:bodyPr wrap="square" lIns="0" tIns="0" rIns="0" bIns="0" rtlCol="0" anchor="t">
            <a:spAutoFit/>
          </a:bodyPr>
          <a:lstStyle/>
          <a:p>
            <a:pPr algn="l">
              <a:lnSpc>
                <a:spcPts val="3899"/>
              </a:lnSpc>
            </a:pPr>
            <a:r>
              <a:rPr lang="en-US" sz="3899" spc="-77"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a:rPr>
              <a:t>CTE Educator Recruitment, Retention, and Professional Development</a:t>
            </a:r>
          </a:p>
        </p:txBody>
      </p:sp>
      <p:sp>
        <p:nvSpPr>
          <p:cNvPr id="39" name="Freeform 39"/>
          <p:cNvSpPr/>
          <p:nvPr/>
        </p:nvSpPr>
        <p:spPr>
          <a:xfrm>
            <a:off x="8524573" y="8596225"/>
            <a:ext cx="1238855" cy="965748"/>
          </a:xfrm>
          <a:custGeom>
            <a:avLst/>
            <a:gdLst/>
            <a:ahLst/>
            <a:cxnLst/>
            <a:rect l="l" t="t" r="r" b="b"/>
            <a:pathLst>
              <a:path w="1238855" h="965748">
                <a:moveTo>
                  <a:pt x="0" y="0"/>
                </a:moveTo>
                <a:lnTo>
                  <a:pt x="1238854" y="0"/>
                </a:lnTo>
                <a:lnTo>
                  <a:pt x="1238854" y="965747"/>
                </a:lnTo>
                <a:lnTo>
                  <a:pt x="0" y="965747"/>
                </a:lnTo>
                <a:lnTo>
                  <a:pt x="0" y="0"/>
                </a:lnTo>
                <a:close/>
              </a:path>
            </a:pathLst>
          </a:custGeom>
          <a:blipFill>
            <a:blip r:embed="rId4"/>
            <a:stretch>
              <a:fillRect/>
            </a:stretch>
          </a:blipFill>
        </p:spPr>
        <p:txBody>
          <a:bodyPr/>
          <a:lstStyle/>
          <a:p>
            <a:endParaRPr lang="en-US"/>
          </a:p>
        </p:txBody>
      </p:sp>
      <p:grpSp>
        <p:nvGrpSpPr>
          <p:cNvPr id="40" name="Group 27">
            <a:extLst>
              <a:ext uri="{FF2B5EF4-FFF2-40B4-BE49-F238E27FC236}">
                <a16:creationId xmlns:a16="http://schemas.microsoft.com/office/drawing/2014/main" id="{DF8E729E-5322-33F9-762B-6FE13E99FD97}"/>
              </a:ext>
            </a:extLst>
          </p:cNvPr>
          <p:cNvGrpSpPr/>
          <p:nvPr/>
        </p:nvGrpSpPr>
        <p:grpSpPr>
          <a:xfrm>
            <a:off x="7128374" y="2648633"/>
            <a:ext cx="3108960" cy="1551446"/>
            <a:chOff x="0" y="0"/>
            <a:chExt cx="1070519" cy="408611"/>
          </a:xfrm>
        </p:grpSpPr>
        <p:sp>
          <p:nvSpPr>
            <p:cNvPr id="41" name="Freeform 28">
              <a:extLst>
                <a:ext uri="{FF2B5EF4-FFF2-40B4-BE49-F238E27FC236}">
                  <a16:creationId xmlns:a16="http://schemas.microsoft.com/office/drawing/2014/main" id="{12423C19-AC65-741F-9407-1C8B5CA4818C}"/>
                </a:ext>
              </a:extLst>
            </p:cNvPr>
            <p:cNvSpPr/>
            <p:nvPr/>
          </p:nvSpPr>
          <p:spPr>
            <a:xfrm>
              <a:off x="0" y="0"/>
              <a:ext cx="1070519" cy="408611"/>
            </a:xfrm>
            <a:custGeom>
              <a:avLst/>
              <a:gdLst/>
              <a:ahLst/>
              <a:cxnLst/>
              <a:rect l="l" t="t" r="r" b="b"/>
              <a:pathLst>
                <a:path w="1070519" h="408611">
                  <a:moveTo>
                    <a:pt x="97140" y="0"/>
                  </a:moveTo>
                  <a:lnTo>
                    <a:pt x="973379" y="0"/>
                  </a:lnTo>
                  <a:cubicBezTo>
                    <a:pt x="1027028" y="0"/>
                    <a:pt x="1070519" y="43491"/>
                    <a:pt x="1070519" y="97140"/>
                  </a:cubicBezTo>
                  <a:lnTo>
                    <a:pt x="1070519" y="311471"/>
                  </a:lnTo>
                  <a:cubicBezTo>
                    <a:pt x="1070519" y="365120"/>
                    <a:pt x="1027028" y="408611"/>
                    <a:pt x="973379" y="408611"/>
                  </a:cubicBezTo>
                  <a:lnTo>
                    <a:pt x="97140" y="408611"/>
                  </a:lnTo>
                  <a:cubicBezTo>
                    <a:pt x="71377" y="408611"/>
                    <a:pt x="46669" y="398377"/>
                    <a:pt x="28452" y="380160"/>
                  </a:cubicBezTo>
                  <a:cubicBezTo>
                    <a:pt x="10234" y="361942"/>
                    <a:pt x="0" y="337234"/>
                    <a:pt x="0" y="311471"/>
                  </a:cubicBezTo>
                  <a:lnTo>
                    <a:pt x="0" y="97140"/>
                  </a:lnTo>
                  <a:cubicBezTo>
                    <a:pt x="0" y="43491"/>
                    <a:pt x="43491" y="0"/>
                    <a:pt x="97140" y="0"/>
                  </a:cubicBezTo>
                  <a:close/>
                </a:path>
              </a:pathLst>
            </a:custGeom>
            <a:solidFill>
              <a:srgbClr val="AED5E7"/>
            </a:solidFill>
          </p:spPr>
          <p:txBody>
            <a:bodyPr/>
            <a:lstStyle/>
            <a:p>
              <a:endParaRPr lang="en-US"/>
            </a:p>
          </p:txBody>
        </p:sp>
        <p:sp>
          <p:nvSpPr>
            <p:cNvPr id="42" name="TextBox 29">
              <a:extLst>
                <a:ext uri="{FF2B5EF4-FFF2-40B4-BE49-F238E27FC236}">
                  <a16:creationId xmlns:a16="http://schemas.microsoft.com/office/drawing/2014/main" id="{3233650E-8AF8-B1C4-1425-D3559054C4A9}"/>
                </a:ext>
              </a:extLst>
            </p:cNvPr>
            <p:cNvSpPr txBox="1"/>
            <p:nvPr/>
          </p:nvSpPr>
          <p:spPr>
            <a:xfrm>
              <a:off x="0" y="-57150"/>
              <a:ext cx="1070519" cy="465761"/>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7102168" y="3088233"/>
            <a:ext cx="3108960" cy="442109"/>
          </a:xfrm>
          <a:prstGeom prst="rect">
            <a:avLst/>
          </a:prstGeom>
        </p:spPr>
        <p:txBody>
          <a:bodyPr wrap="square" lIns="0" tIns="0" rIns="0" bIns="0" rtlCol="0" anchor="t">
            <a:spAutoFit/>
          </a:bodyPr>
          <a:lstStyle/>
          <a:p>
            <a:pPr algn="ctr">
              <a:lnSpc>
                <a:spcPts val="3399"/>
              </a:lnSpc>
            </a:pPr>
            <a:r>
              <a:rPr lang="en-US" sz="3399"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C</a:t>
            </a:r>
          </a:p>
        </p:txBody>
      </p:sp>
      <p:sp>
        <p:nvSpPr>
          <p:cNvPr id="43" name="TextBox 33">
            <a:extLst>
              <a:ext uri="{FF2B5EF4-FFF2-40B4-BE49-F238E27FC236}">
                <a16:creationId xmlns:a16="http://schemas.microsoft.com/office/drawing/2014/main" id="{5E0D824A-5D56-EB5A-A717-65D59D9D26DB}"/>
              </a:ext>
            </a:extLst>
          </p:cNvPr>
          <p:cNvSpPr txBox="1"/>
          <p:nvPr/>
        </p:nvSpPr>
        <p:spPr>
          <a:xfrm>
            <a:off x="13728897" y="3094805"/>
            <a:ext cx="3108960" cy="442109"/>
          </a:xfrm>
          <a:prstGeom prst="rect">
            <a:avLst/>
          </a:prstGeom>
        </p:spPr>
        <p:txBody>
          <a:bodyPr wrap="square" lIns="0" tIns="0" rIns="0" bIns="0" rtlCol="0" anchor="t">
            <a:spAutoFit/>
          </a:bodyPr>
          <a:lstStyle/>
          <a:p>
            <a:pPr algn="ctr">
              <a:lnSpc>
                <a:spcPts val="3399"/>
              </a:lnSpc>
            </a:pPr>
            <a:r>
              <a:rPr lang="en-US" sz="3399"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MS) Bold"/>
              </a:rPr>
              <a:t>E</a:t>
            </a:r>
          </a:p>
        </p:txBody>
      </p:sp>
      <p:grpSp>
        <p:nvGrpSpPr>
          <p:cNvPr id="44" name="Group 15">
            <a:extLst>
              <a:ext uri="{FF2B5EF4-FFF2-40B4-BE49-F238E27FC236}">
                <a16:creationId xmlns:a16="http://schemas.microsoft.com/office/drawing/2014/main" id="{48E3B9D6-6B01-559C-4661-1B748F3A5D2C}"/>
              </a:ext>
            </a:extLst>
          </p:cNvPr>
          <p:cNvGrpSpPr/>
          <p:nvPr/>
        </p:nvGrpSpPr>
        <p:grpSpPr>
          <a:xfrm>
            <a:off x="13728897" y="4524504"/>
            <a:ext cx="3105682" cy="3676197"/>
            <a:chOff x="0" y="0"/>
            <a:chExt cx="1070519" cy="968216"/>
          </a:xfrm>
        </p:grpSpPr>
        <p:sp>
          <p:nvSpPr>
            <p:cNvPr id="45" name="Freeform 16">
              <a:extLst>
                <a:ext uri="{FF2B5EF4-FFF2-40B4-BE49-F238E27FC236}">
                  <a16:creationId xmlns:a16="http://schemas.microsoft.com/office/drawing/2014/main" id="{9E0AD985-02D7-23FB-A8F3-3C471F886EA1}"/>
                </a:ext>
              </a:extLst>
            </p:cNvPr>
            <p:cNvSpPr/>
            <p:nvPr/>
          </p:nvSpPr>
          <p:spPr>
            <a:xfrm>
              <a:off x="0" y="0"/>
              <a:ext cx="1070519" cy="968216"/>
            </a:xfrm>
            <a:custGeom>
              <a:avLst/>
              <a:gdLst/>
              <a:ahLst/>
              <a:cxnLst/>
              <a:rect l="l" t="t" r="r" b="b"/>
              <a:pathLst>
                <a:path w="1070519" h="968216">
                  <a:moveTo>
                    <a:pt x="97140" y="0"/>
                  </a:moveTo>
                  <a:lnTo>
                    <a:pt x="973379" y="0"/>
                  </a:lnTo>
                  <a:cubicBezTo>
                    <a:pt x="1027028" y="0"/>
                    <a:pt x="1070519" y="43491"/>
                    <a:pt x="1070519" y="97140"/>
                  </a:cubicBezTo>
                  <a:lnTo>
                    <a:pt x="1070519" y="871076"/>
                  </a:lnTo>
                  <a:cubicBezTo>
                    <a:pt x="1070519" y="924725"/>
                    <a:pt x="1027028" y="968216"/>
                    <a:pt x="973379" y="968216"/>
                  </a:cubicBezTo>
                  <a:lnTo>
                    <a:pt x="97140" y="968216"/>
                  </a:lnTo>
                  <a:cubicBezTo>
                    <a:pt x="43491" y="968216"/>
                    <a:pt x="0" y="924725"/>
                    <a:pt x="0" y="871076"/>
                  </a:cubicBezTo>
                  <a:lnTo>
                    <a:pt x="0" y="97140"/>
                  </a:lnTo>
                  <a:cubicBezTo>
                    <a:pt x="0" y="43491"/>
                    <a:pt x="43491" y="0"/>
                    <a:pt x="97140" y="0"/>
                  </a:cubicBezTo>
                  <a:close/>
                </a:path>
              </a:pathLst>
            </a:custGeom>
            <a:solidFill>
              <a:srgbClr val="14435B"/>
            </a:solidFill>
          </p:spPr>
          <p:txBody>
            <a:bodyPr/>
            <a:lstStyle/>
            <a:p>
              <a:endParaRPr lang="en-US"/>
            </a:p>
          </p:txBody>
        </p:sp>
        <p:sp>
          <p:nvSpPr>
            <p:cNvPr id="46" name="TextBox 17">
              <a:extLst>
                <a:ext uri="{FF2B5EF4-FFF2-40B4-BE49-F238E27FC236}">
                  <a16:creationId xmlns:a16="http://schemas.microsoft.com/office/drawing/2014/main" id="{A9F9E272-3CC1-D2A5-F570-CE442B733452}"/>
                </a:ext>
              </a:extLst>
            </p:cNvPr>
            <p:cNvSpPr txBox="1"/>
            <p:nvPr/>
          </p:nvSpPr>
          <p:spPr>
            <a:xfrm>
              <a:off x="0" y="-57150"/>
              <a:ext cx="1070519" cy="1025366"/>
            </a:xfrm>
            <a:prstGeom prst="rect">
              <a:avLst/>
            </a:prstGeom>
          </p:spPr>
          <p:txBody>
            <a:bodyPr lIns="50800" tIns="50800" rIns="50800" bIns="50800" rtlCol="0" anchor="ctr"/>
            <a:lstStyle/>
            <a:p>
              <a:pPr algn="ctr">
                <a:lnSpc>
                  <a:spcPts val="2659"/>
                </a:lnSpc>
              </a:pPr>
              <a:endParaRPr/>
            </a:p>
          </p:txBody>
        </p:sp>
      </p:grpSp>
      <p:sp>
        <p:nvSpPr>
          <p:cNvPr id="47" name="TextBox 38">
            <a:extLst>
              <a:ext uri="{FF2B5EF4-FFF2-40B4-BE49-F238E27FC236}">
                <a16:creationId xmlns:a16="http://schemas.microsoft.com/office/drawing/2014/main" id="{22274AB2-BF03-56A2-5C61-DA4DB21095D0}"/>
              </a:ext>
            </a:extLst>
          </p:cNvPr>
          <p:cNvSpPr txBox="1"/>
          <p:nvPr/>
        </p:nvSpPr>
        <p:spPr>
          <a:xfrm>
            <a:off x="13846388" y="4916671"/>
            <a:ext cx="2926080" cy="1507400"/>
          </a:xfrm>
          <a:prstGeom prst="rect">
            <a:avLst/>
          </a:prstGeom>
        </p:spPr>
        <p:txBody>
          <a:bodyPr wrap="square" lIns="0" tIns="0" rIns="0" bIns="0" rtlCol="0" anchor="t">
            <a:spAutoFit/>
          </a:bodyPr>
          <a:lstStyle/>
          <a:p>
            <a:pPr algn="l">
              <a:lnSpc>
                <a:spcPts val="3899"/>
              </a:lnSpc>
            </a:pPr>
            <a:r>
              <a:rPr lang="en-US" sz="3899" spc="-77"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MS)"/>
              </a:rPr>
              <a:t>Improving Equity and Access</a:t>
            </a:r>
          </a:p>
        </p:txBody>
      </p:sp>
      <p:sp>
        <p:nvSpPr>
          <p:cNvPr id="48" name="Explosion: 14 Points 47">
            <a:extLst>
              <a:ext uri="{FF2B5EF4-FFF2-40B4-BE49-F238E27FC236}">
                <a16:creationId xmlns:a16="http://schemas.microsoft.com/office/drawing/2014/main" id="{4EA105C6-C719-FAED-8648-0D085CBA67B5}"/>
              </a:ext>
            </a:extLst>
          </p:cNvPr>
          <p:cNvSpPr/>
          <p:nvPr/>
        </p:nvSpPr>
        <p:spPr>
          <a:xfrm rot="1177562">
            <a:off x="838040" y="5942331"/>
            <a:ext cx="2575671" cy="2259477"/>
          </a:xfrm>
          <a:prstGeom prst="irregularSeal2">
            <a:avLst/>
          </a:prstGeom>
          <a:solidFill>
            <a:srgbClr val="E1A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BB2A182E-0930-396A-D159-0841599778FF}"/>
              </a:ext>
            </a:extLst>
          </p:cNvPr>
          <p:cNvSpPr txBox="1"/>
          <p:nvPr/>
        </p:nvSpPr>
        <p:spPr>
          <a:xfrm>
            <a:off x="1371600" y="6729320"/>
            <a:ext cx="1289780" cy="707886"/>
          </a:xfrm>
          <a:prstGeom prst="rect">
            <a:avLst/>
          </a:prstGeom>
          <a:noFill/>
        </p:spPr>
        <p:txBody>
          <a:bodyPr wrap="square" rtlCol="0">
            <a:spAutoFit/>
          </a:bodyP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Today’s Webinar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ae2db2-b5e8-45f4-b728-6af5f61bf323">
      <Terms xmlns="http://schemas.microsoft.com/office/infopath/2007/PartnerControls"/>
    </lcf76f155ced4ddcb4097134ff3c332f>
    <TaxCatchAll xmlns="a3648569-d889-4cab-8fb7-f97de583ec0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4610512D2D1144907A53A90A511145" ma:contentTypeVersion="14" ma:contentTypeDescription="Create a new document." ma:contentTypeScope="" ma:versionID="9498cb6fe44015a949a8497b0d2bd6cd">
  <xsd:schema xmlns:xsd="http://www.w3.org/2001/XMLSchema" xmlns:xs="http://www.w3.org/2001/XMLSchema" xmlns:p="http://schemas.microsoft.com/office/2006/metadata/properties" xmlns:ns2="0dae2db2-b5e8-45f4-b728-6af5f61bf323" xmlns:ns3="a3648569-d889-4cab-8fb7-f97de583ec0f" targetNamespace="http://schemas.microsoft.com/office/2006/metadata/properties" ma:root="true" ma:fieldsID="fc56fc332cf3cc688e5fd8850efab57e" ns2:_="" ns3:_="">
    <xsd:import namespace="0dae2db2-b5e8-45f4-b728-6af5f61bf323"/>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e2db2-b5e8-45f4-b728-6af5f61bf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38F7EF-DC25-4071-BEDA-3C401EEA3A3A}">
  <ds:schemaRefs>
    <ds:schemaRef ds:uri="http://schemas.microsoft.com/sharepoint/v3/contenttype/forms"/>
  </ds:schemaRefs>
</ds:datastoreItem>
</file>

<file path=customXml/itemProps2.xml><?xml version="1.0" encoding="utf-8"?>
<ds:datastoreItem xmlns:ds="http://schemas.openxmlformats.org/officeDocument/2006/customXml" ds:itemID="{288FE1AA-A56C-4DC8-A078-59980E1E6565}">
  <ds:schemaRefs>
    <ds:schemaRef ds:uri="http://schemas.microsoft.com/office/2006/documentManagement/types"/>
    <ds:schemaRef ds:uri="http://schemas.microsoft.com/office/2006/metadata/properties"/>
    <ds:schemaRef ds:uri="a3648569-d889-4cab-8fb7-f97de583ec0f"/>
    <ds:schemaRef ds:uri="http://purl.org/dc/terms/"/>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 ds:uri="0dae2db2-b5e8-45f4-b728-6af5f61bf323"/>
  </ds:schemaRefs>
</ds:datastoreItem>
</file>

<file path=customXml/itemProps3.xml><?xml version="1.0" encoding="utf-8"?>
<ds:datastoreItem xmlns:ds="http://schemas.openxmlformats.org/officeDocument/2006/customXml" ds:itemID="{1B0C4DA9-123E-4A47-8221-033348F98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ae2db2-b5e8-45f4-b728-6af5f61bf323"/>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1612</TotalTime>
  <Words>2356</Words>
  <Application>Microsoft Office PowerPoint</Application>
  <PresentationFormat>Custom</PresentationFormat>
  <Paragraphs>241</Paragraphs>
  <Slides>40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Times New Roman</vt:lpstr>
      <vt:lpstr>Symbol</vt: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 Template for Stefanie</dc:title>
  <dc:creator>Stefanie Schroeder</dc:creator>
  <cp:lastModifiedBy>Patti Coultas</cp:lastModifiedBy>
  <cp:revision>197</cp:revision>
  <dcterms:created xsi:type="dcterms:W3CDTF">2006-08-16T00:00:00Z</dcterms:created>
  <dcterms:modified xsi:type="dcterms:W3CDTF">2024-11-08T23:17:23Z</dcterms:modified>
  <dc:identifier>DAGQdxOU8oo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0x010100B64610512D2D1144907A53A90A511145</vt:lpwstr>
  </property>
  <property fmtid="{D5CDD505-2E9C-101B-9397-08002B2CF9AE}" pid="3" name="MediaServiceImageTags">
    <vt:lpwstr/>
  </property>
</Properties>
</file>