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40"/>
  </p:notesMasterIdLst>
  <p:handoutMasterIdLst>
    <p:handoutMasterId r:id="rId41"/>
  </p:handoutMasterIdLst>
  <p:sldIdLst>
    <p:sldId id="534" r:id="rId5"/>
    <p:sldId id="1651" r:id="rId6"/>
    <p:sldId id="257" r:id="rId7"/>
    <p:sldId id="1639" r:id="rId8"/>
    <p:sldId id="1714" r:id="rId9"/>
    <p:sldId id="1685" r:id="rId10"/>
    <p:sldId id="1686" r:id="rId11"/>
    <p:sldId id="1712" r:id="rId12"/>
    <p:sldId id="1694" r:id="rId13"/>
    <p:sldId id="1695" r:id="rId14"/>
    <p:sldId id="1696" r:id="rId15"/>
    <p:sldId id="1697" r:id="rId16"/>
    <p:sldId id="1698" r:id="rId17"/>
    <p:sldId id="1700" r:id="rId18"/>
    <p:sldId id="1711" r:id="rId19"/>
    <p:sldId id="1702" r:id="rId20"/>
    <p:sldId id="1703" r:id="rId21"/>
    <p:sldId id="1704" r:id="rId22"/>
    <p:sldId id="1705" r:id="rId23"/>
    <p:sldId id="1706" r:id="rId24"/>
    <p:sldId id="1707" r:id="rId25"/>
    <p:sldId id="1708" r:id="rId26"/>
    <p:sldId id="1701" r:id="rId27"/>
    <p:sldId id="1699" r:id="rId28"/>
    <p:sldId id="1661" r:id="rId29"/>
    <p:sldId id="1691" r:id="rId30"/>
    <p:sldId id="1692" r:id="rId31"/>
    <p:sldId id="772" r:id="rId32"/>
    <p:sldId id="1240" r:id="rId33"/>
    <p:sldId id="1693" r:id="rId34"/>
    <p:sldId id="1713" r:id="rId35"/>
    <p:sldId id="1709" r:id="rId36"/>
    <p:sldId id="1689" r:id="rId37"/>
    <p:sldId id="1688" r:id="rId38"/>
    <p:sldId id="1194" r:id="rId39"/>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F2A41F"/>
    <a:srgbClr val="FF66FF"/>
    <a:srgbClr val="9B01CD"/>
    <a:srgbClr val="F33518"/>
    <a:srgbClr val="FF9900"/>
    <a:srgbClr val="00FFFF"/>
    <a:srgbClr val="003768"/>
    <a:srgbClr val="EEB111"/>
    <a:srgbClr val="F59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469D9-0B69-8CE2-C838-60A523E9ACF0}" v="177" dt="2023-03-13T13:29:49.345"/>
    <p1510:client id="{590A26EF-9063-4C5B-54B1-DA6B95A6E41B}" v="120" dt="2023-03-13T18:53:31.121"/>
    <p1510:client id="{E1723262-78FD-41B6-A6BD-19608AD5BBB1}" v="99" dt="2023-03-13T15:41:22.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82021" autoAdjust="0"/>
  </p:normalViewPr>
  <p:slideViewPr>
    <p:cSldViewPr snapToGrid="0">
      <p:cViewPr varScale="1">
        <p:scale>
          <a:sx n="88" d="100"/>
          <a:sy n="88" d="100"/>
        </p:scale>
        <p:origin x="672" y="5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a:t>
          </a:r>
          <a:br>
            <a:rPr lang="en-US" dirty="0"/>
          </a:br>
          <a:r>
            <a:rPr lang="en-US" dirty="0"/>
            <a:t>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Anne Bacon</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D412D4E5-3B38-4D79-AF3D-D1DE80D2040A}">
      <dgm:prSet/>
      <dgm:spPr/>
      <dgm:t>
        <a:bodyPr/>
        <a:lstStyle/>
        <a:p>
          <a:r>
            <a:rPr lang="en-US" dirty="0"/>
            <a:t>Aaron Mabe</a:t>
          </a:r>
        </a:p>
      </dgm:t>
    </dgm:pt>
    <dgm:pt modelId="{20896EF7-D2EC-4E17-99C1-1F6DA815458F}" type="parTrans" cxnId="{9C408915-7370-43B3-BEA0-D856E1461F64}">
      <dgm:prSet/>
      <dgm:spPr/>
      <dgm:t>
        <a:bodyPr/>
        <a:lstStyle/>
        <a:p>
          <a:endParaRPr lang="en-US"/>
        </a:p>
      </dgm:t>
    </dgm:pt>
    <dgm:pt modelId="{8F2104D0-FC5E-41DC-A408-4E2B554A51A1}" type="sibTrans" cxnId="{9C408915-7370-43B3-BEA0-D856E1461F64}">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8">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8"/>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8">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8">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8">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F9790472-CFE1-45D9-8B41-03DB67C42375}" type="pres">
      <dgm:prSet presAssocID="{B782E1AC-E3E0-48F7-8127-40611DCBD550}" presName="rect2" presStyleLbl="node1" presStyleIdx="4" presStyleCnt="8">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solidFill>
            <a:schemeClr val="bg1">
              <a:lumMod val="85000"/>
            </a:schemeClr>
          </a:solidFill>
        </a:ln>
      </dgm:spPr>
    </dgm:pt>
    <dgm:pt modelId="{A6E302E6-80E5-4181-A048-C7EBD89F6895}" type="pres">
      <dgm:prSet presAssocID="{2D82CAB0-23F6-4755-8E50-2C47A34D7695}" presName="rect2" presStyleLbl="node1" presStyleIdx="5" presStyleCnt="8">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8"/>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8">
        <dgm:presLayoutVars>
          <dgm:bulletEnabled val="1"/>
        </dgm:presLayoutVars>
      </dgm:prSet>
      <dgm:spPr/>
    </dgm:pt>
    <dgm:pt modelId="{FCA59319-9ECD-492F-A93E-30D7614B504C}" type="pres">
      <dgm:prSet presAssocID="{208FFD55-933A-4C59-AB1C-5481FA6F489F}" presName="sibTrans" presStyleCnt="0"/>
      <dgm:spPr/>
    </dgm:pt>
    <dgm:pt modelId="{8EFB7E5F-5AC1-4390-AF72-17CDFF0BF9E4}" type="pres">
      <dgm:prSet presAssocID="{D412D4E5-3B38-4D79-AF3D-D1DE80D2040A}" presName="composite" presStyleCnt="0"/>
      <dgm:spPr/>
    </dgm:pt>
    <dgm:pt modelId="{6C64E82C-E915-401A-BD59-9F240ACB3F99}" type="pres">
      <dgm:prSet presAssocID="{D412D4E5-3B38-4D79-AF3D-D1DE80D2040A}"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 modelId="{74D87AF9-91DB-4D9F-AEB8-3F722D5CFCA5}" type="pres">
      <dgm:prSet presAssocID="{D412D4E5-3B38-4D79-AF3D-D1DE80D2040A}" presName="rect2" presStyleLbl="node1" presStyleIdx="7" presStyleCnt="8">
        <dgm:presLayoutVars>
          <dgm:bulletEnabled val="1"/>
        </dgm:presLayoutVars>
      </dgm:prSet>
      <dgm:spPr/>
    </dgm:pt>
  </dgm:ptLst>
  <dgm:cxnLst>
    <dgm:cxn modelId="{9C408915-7370-43B3-BEA0-D856E1461F64}" srcId="{7FBB94E0-6142-4D42-A25A-B1596C2BF751}" destId="{D412D4E5-3B38-4D79-AF3D-D1DE80D2040A}" srcOrd="7" destOrd="0" parTransId="{20896EF7-D2EC-4E17-99C1-1F6DA815458F}" sibTransId="{8F2104D0-FC5E-41DC-A408-4E2B554A51A1}"/>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5FF3B27E-2B08-48F7-94A3-98C569740F12}" type="presOf" srcId="{D412D4E5-3B38-4D79-AF3D-D1DE80D2040A}" destId="{74D87AF9-91DB-4D9F-AEB8-3F722D5CFCA5}"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 modelId="{7B45C3CC-4621-4475-80FA-D81CB75C736B}" type="presParOf" srcId="{4AAC2C16-56CE-4740-8F1A-AB98134D9F6D}" destId="{FCA59319-9ECD-492F-A93E-30D7614B504C}" srcOrd="13" destOrd="0" presId="urn:microsoft.com/office/officeart/2008/layout/BendingPictureBlocks"/>
    <dgm:cxn modelId="{FD05852D-C5E3-4AC3-95C9-9CD51B2548B9}" type="presParOf" srcId="{4AAC2C16-56CE-4740-8F1A-AB98134D9F6D}" destId="{8EFB7E5F-5AC1-4390-AF72-17CDFF0BF9E4}" srcOrd="14" destOrd="0" presId="urn:microsoft.com/office/officeart/2008/layout/BendingPictureBlocks"/>
    <dgm:cxn modelId="{AABDEDB1-6541-42BB-BCBA-F42BE90EA8F6}" type="presParOf" srcId="{8EFB7E5F-5AC1-4390-AF72-17CDFF0BF9E4}" destId="{6C64E82C-E915-401A-BD59-9F240ACB3F99}" srcOrd="0" destOrd="0" presId="urn:microsoft.com/office/officeart/2008/layout/BendingPictureBlocks"/>
    <dgm:cxn modelId="{D1E23205-BF37-4CC2-AD72-B85FCF20A763}" type="presParOf" srcId="{8EFB7E5F-5AC1-4390-AF72-17CDFF0BF9E4}" destId="{74D87AF9-91DB-4D9F-AEB8-3F722D5CFCA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811059" y="944104"/>
          <a:ext cx="1370873" cy="115300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0035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300359" y="1428806"/>
        <a:ext cx="742964" cy="742964"/>
      </dsp:txXfrm>
    </dsp:sp>
    <dsp:sp modelId="{CBDB2A70-59D7-4EFE-9450-E918992B660E}">
      <dsp:nvSpPr>
        <dsp:cNvPr id="0" name=""/>
        <dsp:cNvSpPr/>
      </dsp:nvSpPr>
      <dsp:spPr>
        <a:xfrm>
          <a:off x="2933422" y="944104"/>
          <a:ext cx="1370873" cy="115300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422722"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a:t>
          </a:r>
          <a:br>
            <a:rPr lang="en-US" sz="1100" kern="1200" dirty="0"/>
          </a:br>
          <a:r>
            <a:rPr lang="en-US" sz="1100" kern="1200" dirty="0"/>
            <a:t>Reggi</a:t>
          </a:r>
        </a:p>
      </dsp:txBody>
      <dsp:txXfrm>
        <a:off x="2422722" y="1428806"/>
        <a:ext cx="742964" cy="742964"/>
      </dsp:txXfrm>
    </dsp:sp>
    <dsp:sp modelId="{C9F9C7EC-F043-421A-92C5-4CCF5C10828C}">
      <dsp:nvSpPr>
        <dsp:cNvPr id="0" name=""/>
        <dsp:cNvSpPr/>
      </dsp:nvSpPr>
      <dsp:spPr>
        <a:xfrm>
          <a:off x="5055785" y="944104"/>
          <a:ext cx="1370873" cy="115300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545086"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545086" y="1428806"/>
        <a:ext cx="742964" cy="742964"/>
      </dsp:txXfrm>
    </dsp:sp>
    <dsp:sp modelId="{379BCA74-A990-4CC6-A183-729A0A933E4C}">
      <dsp:nvSpPr>
        <dsp:cNvPr id="0" name=""/>
        <dsp:cNvSpPr/>
      </dsp:nvSpPr>
      <dsp:spPr>
        <a:xfrm>
          <a:off x="7178148" y="944104"/>
          <a:ext cx="1370873" cy="115300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66744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667449" y="1428806"/>
        <a:ext cx="742964" cy="742964"/>
      </dsp:txXfrm>
    </dsp:sp>
    <dsp:sp modelId="{4ED7A00D-896F-4B3E-A16C-4E2921E1D2CF}">
      <dsp:nvSpPr>
        <dsp:cNvPr id="0" name=""/>
        <dsp:cNvSpPr/>
      </dsp:nvSpPr>
      <dsp:spPr>
        <a:xfrm>
          <a:off x="811059" y="2379447"/>
          <a:ext cx="1370873" cy="115300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30035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Anne Bacon</a:t>
          </a:r>
        </a:p>
      </dsp:txBody>
      <dsp:txXfrm>
        <a:off x="300359" y="2864149"/>
        <a:ext cx="742964" cy="742964"/>
      </dsp:txXfrm>
    </dsp:sp>
    <dsp:sp modelId="{3FD7EB4A-C111-46BB-8039-0ABFBA6C78C1}">
      <dsp:nvSpPr>
        <dsp:cNvPr id="0" name=""/>
        <dsp:cNvSpPr/>
      </dsp:nvSpPr>
      <dsp:spPr>
        <a:xfrm>
          <a:off x="2933422" y="2379447"/>
          <a:ext cx="1370873" cy="115300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2422722"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2422722" y="2864149"/>
        <a:ext cx="742964" cy="742964"/>
      </dsp:txXfrm>
    </dsp:sp>
    <dsp:sp modelId="{C3A1ABE0-CB0B-43C4-AA1B-F199821D4EB3}">
      <dsp:nvSpPr>
        <dsp:cNvPr id="0" name=""/>
        <dsp:cNvSpPr/>
      </dsp:nvSpPr>
      <dsp:spPr>
        <a:xfrm>
          <a:off x="5055785" y="2379447"/>
          <a:ext cx="1370873" cy="1153002"/>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4545086"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4545086" y="2864149"/>
        <a:ext cx="742964" cy="742964"/>
      </dsp:txXfrm>
    </dsp:sp>
    <dsp:sp modelId="{6C64E82C-E915-401A-BD59-9F240ACB3F99}">
      <dsp:nvSpPr>
        <dsp:cNvPr id="0" name=""/>
        <dsp:cNvSpPr/>
      </dsp:nvSpPr>
      <dsp:spPr>
        <a:xfrm>
          <a:off x="7178148" y="2379447"/>
          <a:ext cx="1370873" cy="115300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87AF9-91DB-4D9F-AEB8-3F722D5CFCA5}">
      <dsp:nvSpPr>
        <dsp:cNvPr id="0" name=""/>
        <dsp:cNvSpPr/>
      </dsp:nvSpPr>
      <dsp:spPr>
        <a:xfrm>
          <a:off x="666744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Aaron Mabe</a:t>
          </a:r>
        </a:p>
      </dsp:txBody>
      <dsp:txXfrm>
        <a:off x="6667449" y="2864149"/>
        <a:ext cx="742964" cy="74296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50" tIns="46576" rIns="93150" bIns="46576" rtlCol="0"/>
          <a:lstStyle>
            <a:lvl1pPr algn="r">
              <a:defRPr sz="1200"/>
            </a:lvl1pPr>
          </a:lstStyle>
          <a:p>
            <a:fld id="{7E9B6F52-CC10-4425-9195-EDF28B435798}" type="datetimeFigureOut">
              <a:rPr lang="en-US" smtClean="0"/>
              <a:t>3/14/2023</a:t>
            </a:fld>
            <a:endParaRPr lang="en-US"/>
          </a:p>
        </p:txBody>
      </p:sp>
      <p:sp>
        <p:nvSpPr>
          <p:cNvPr id="4" name="Footer Placeholder 3"/>
          <p:cNvSpPr>
            <a:spLocks noGrp="1"/>
          </p:cNvSpPr>
          <p:nvPr>
            <p:ph type="ftr" sz="quarter" idx="2"/>
          </p:nvPr>
        </p:nvSpPr>
        <p:spPr>
          <a:xfrm>
            <a:off x="0" y="6658666"/>
            <a:ext cx="4028440" cy="351736"/>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6"/>
            <a:ext cx="4028440" cy="351736"/>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50" tIns="46576" rIns="93150" bIns="46576" rtlCol="0"/>
          <a:lstStyle>
            <a:lvl1pPr algn="r">
              <a:defRPr sz="1200"/>
            </a:lvl1pPr>
          </a:lstStyle>
          <a:p>
            <a:fld id="{C02D3CF6-D097-446F-BA20-84B1F837E572}" type="datetimeFigureOut">
              <a:rPr lang="en-US" smtClean="0"/>
              <a:t>3/14/2023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6"/>
            <a:ext cx="4028440" cy="351736"/>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6"/>
            <a:ext cx="4028440" cy="351736"/>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17292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2546350" y="876300"/>
            <a:ext cx="4203700" cy="2365375"/>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p>
          <a:p>
            <a:r>
              <a:rPr lang="en-US" dirty="0"/>
              <a:t>Catawba Valley</a:t>
            </a:r>
            <a:br>
              <a:rPr lang="en-US" dirty="0"/>
            </a:br>
            <a:r>
              <a:rPr lang="en-US" dirty="0"/>
              <a:t>Nash</a:t>
            </a:r>
          </a:p>
          <a:p>
            <a:endParaRPr lang="en-US" dirty="0"/>
          </a:p>
          <a:p>
            <a:r>
              <a:rPr lang="en-US" dirty="0"/>
              <a:t>September</a:t>
            </a:r>
          </a:p>
          <a:p>
            <a:r>
              <a:rPr lang="en-US" dirty="0"/>
              <a:t>Alamance </a:t>
            </a:r>
          </a:p>
          <a:p>
            <a:endParaRPr lang="en-US" dirty="0"/>
          </a:p>
          <a:p>
            <a:r>
              <a:rPr lang="en-US" dirty="0"/>
              <a:t>October – no video</a:t>
            </a:r>
          </a:p>
          <a:p>
            <a:endParaRPr lang="en-US" dirty="0"/>
          </a:p>
          <a:p>
            <a:r>
              <a:rPr lang="en-US" dirty="0"/>
              <a:t>November </a:t>
            </a:r>
          </a:p>
          <a:p>
            <a:r>
              <a:rPr lang="en-US" dirty="0"/>
              <a:t>Southwestern</a:t>
            </a:r>
          </a:p>
          <a:p>
            <a:endParaRPr lang="en-US" dirty="0"/>
          </a:p>
          <a:p>
            <a:r>
              <a:rPr lang="en-US" dirty="0"/>
              <a:t>February</a:t>
            </a:r>
          </a:p>
          <a:p>
            <a:r>
              <a:rPr lang="en-US" dirty="0"/>
              <a:t>Rockingham Student Services Fair</a:t>
            </a:r>
          </a:p>
          <a:p>
            <a:endParaRPr lang="en-US" dirty="0"/>
          </a:p>
          <a:p>
            <a:r>
              <a:rPr lang="en-US" dirty="0"/>
              <a:t>March</a:t>
            </a:r>
          </a:p>
          <a:p>
            <a:r>
              <a:rPr lang="en-US" dirty="0"/>
              <a:t>Haywood Virtual Immersive Learning</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02507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93154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3930541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3/14/2023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ncperkins.org/vide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March 14, 2023</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3630DE-9034-A319-34EB-6716BFD8F162}"/>
              </a:ext>
            </a:extLst>
          </p:cNvPr>
          <p:cNvPicPr>
            <a:picLocks noChangeAspect="1"/>
          </p:cNvPicPr>
          <p:nvPr/>
        </p:nvPicPr>
        <p:blipFill rotWithShape="1">
          <a:blip r:embed="rId2"/>
          <a:srcRect t="13741"/>
          <a:stretch/>
        </p:blipFill>
        <p:spPr>
          <a:xfrm>
            <a:off x="1136822" y="1268628"/>
            <a:ext cx="7282248" cy="3748506"/>
          </a:xfrm>
          <a:prstGeom prst="rect">
            <a:avLst/>
          </a:prstGeom>
          <a:noFill/>
        </p:spPr>
      </p:pic>
      <p:sp>
        <p:nvSpPr>
          <p:cNvPr id="3" name="Title 2">
            <a:extLst>
              <a:ext uri="{FF2B5EF4-FFF2-40B4-BE49-F238E27FC236}">
                <a16:creationId xmlns:a16="http://schemas.microsoft.com/office/drawing/2014/main" id="{82197BB7-6E70-17B8-715F-1983A97DC4F3}"/>
              </a:ext>
            </a:extLst>
          </p:cNvPr>
          <p:cNvSpPr>
            <a:spLocks noGrp="1"/>
          </p:cNvSpPr>
          <p:nvPr>
            <p:ph type="title"/>
          </p:nvPr>
        </p:nvSpPr>
        <p:spPr>
          <a:xfrm>
            <a:off x="1297859" y="126367"/>
            <a:ext cx="7364361" cy="994172"/>
          </a:xfrm>
        </p:spPr>
        <p:txBody>
          <a:bodyPr anchor="ctr">
            <a:normAutofit/>
          </a:bodyPr>
          <a:lstStyle/>
          <a:p>
            <a:r>
              <a:rPr lang="en-US" dirty="0"/>
              <a:t>Example bar chart</a:t>
            </a:r>
          </a:p>
        </p:txBody>
      </p:sp>
      <p:sp>
        <p:nvSpPr>
          <p:cNvPr id="6" name="Arrow: Right 5">
            <a:extLst>
              <a:ext uri="{FF2B5EF4-FFF2-40B4-BE49-F238E27FC236}">
                <a16:creationId xmlns:a16="http://schemas.microsoft.com/office/drawing/2014/main" id="{6EBFB78E-61C8-F295-4FFF-627F4D869C72}"/>
              </a:ext>
            </a:extLst>
          </p:cNvPr>
          <p:cNvSpPr/>
          <p:nvPr/>
        </p:nvSpPr>
        <p:spPr>
          <a:xfrm>
            <a:off x="501706" y="2607422"/>
            <a:ext cx="1015442" cy="53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sp>
        <p:nvSpPr>
          <p:cNvPr id="7" name="Arrow: Right 6">
            <a:extLst>
              <a:ext uri="{FF2B5EF4-FFF2-40B4-BE49-F238E27FC236}">
                <a16:creationId xmlns:a16="http://schemas.microsoft.com/office/drawing/2014/main" id="{B01FD328-D42F-4872-2B17-9513AA29C880}"/>
              </a:ext>
            </a:extLst>
          </p:cNvPr>
          <p:cNvSpPr/>
          <p:nvPr/>
        </p:nvSpPr>
        <p:spPr>
          <a:xfrm>
            <a:off x="724930" y="2096239"/>
            <a:ext cx="1015439" cy="53545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College</a:t>
            </a:r>
          </a:p>
        </p:txBody>
      </p:sp>
      <p:sp>
        <p:nvSpPr>
          <p:cNvPr id="8" name="Rectangle 7">
            <a:extLst>
              <a:ext uri="{FF2B5EF4-FFF2-40B4-BE49-F238E27FC236}">
                <a16:creationId xmlns:a16="http://schemas.microsoft.com/office/drawing/2014/main" id="{12F6AF2F-93FC-0375-40BF-CD82B6E7260A}"/>
              </a:ext>
            </a:extLst>
          </p:cNvPr>
          <p:cNvSpPr/>
          <p:nvPr/>
        </p:nvSpPr>
        <p:spPr>
          <a:xfrm>
            <a:off x="3309643" y="2759385"/>
            <a:ext cx="736375" cy="13887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data for these 3 yet </a:t>
            </a:r>
          </a:p>
        </p:txBody>
      </p:sp>
      <p:sp>
        <p:nvSpPr>
          <p:cNvPr id="9" name="Arrow: Left 8">
            <a:extLst>
              <a:ext uri="{FF2B5EF4-FFF2-40B4-BE49-F238E27FC236}">
                <a16:creationId xmlns:a16="http://schemas.microsoft.com/office/drawing/2014/main" id="{FC064295-DBF2-719E-4D72-F44A0E0B5DB2}"/>
              </a:ext>
            </a:extLst>
          </p:cNvPr>
          <p:cNvSpPr/>
          <p:nvPr/>
        </p:nvSpPr>
        <p:spPr>
          <a:xfrm rot="19707365">
            <a:off x="7258554" y="3172079"/>
            <a:ext cx="2128205" cy="112053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Data suppressed </a:t>
            </a:r>
            <a:br>
              <a:rPr lang="en-US" sz="1600" dirty="0">
                <a:solidFill>
                  <a:schemeClr val="tx1"/>
                </a:solidFill>
              </a:rPr>
            </a:br>
            <a:r>
              <a:rPr lang="en-US" sz="1600" dirty="0">
                <a:solidFill>
                  <a:schemeClr val="tx1"/>
                </a:solidFill>
              </a:rPr>
              <a:t>&lt; 20 </a:t>
            </a:r>
          </a:p>
        </p:txBody>
      </p:sp>
    </p:spTree>
    <p:extLst>
      <p:ext uri="{BB962C8B-B14F-4D97-AF65-F5344CB8AC3E}">
        <p14:creationId xmlns:p14="http://schemas.microsoft.com/office/powerpoint/2010/main" val="37792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0D09D-C3BE-9D7E-CA9B-5E44E49EB9BE}"/>
              </a:ext>
            </a:extLst>
          </p:cNvPr>
          <p:cNvSpPr>
            <a:spLocks noGrp="1"/>
          </p:cNvSpPr>
          <p:nvPr>
            <p:ph type="title"/>
          </p:nvPr>
        </p:nvSpPr>
        <p:spPr>
          <a:xfrm>
            <a:off x="1297859" y="126367"/>
            <a:ext cx="7364361" cy="994172"/>
          </a:xfrm>
        </p:spPr>
        <p:txBody>
          <a:bodyPr anchor="ctr">
            <a:normAutofit/>
          </a:bodyPr>
          <a:lstStyle/>
          <a:p>
            <a:r>
              <a:rPr lang="en-US" dirty="0"/>
              <a:t>Data Analysis for Gaps in Performance</a:t>
            </a:r>
          </a:p>
        </p:txBody>
      </p:sp>
      <p:sp>
        <p:nvSpPr>
          <p:cNvPr id="9" name="Content Placeholder 2">
            <a:extLst>
              <a:ext uri="{FF2B5EF4-FFF2-40B4-BE49-F238E27FC236}">
                <a16:creationId xmlns:a16="http://schemas.microsoft.com/office/drawing/2014/main" id="{90A441BF-0CF7-A1CF-F563-93B1E4278A0D}"/>
              </a:ext>
            </a:extLst>
          </p:cNvPr>
          <p:cNvSpPr>
            <a:spLocks noGrp="1"/>
          </p:cNvSpPr>
          <p:nvPr>
            <p:ph sz="half" idx="1"/>
          </p:nvPr>
        </p:nvSpPr>
        <p:spPr>
          <a:xfrm>
            <a:off x="153435" y="1369219"/>
            <a:ext cx="3380598" cy="3711664"/>
          </a:xfrm>
        </p:spPr>
        <p:txBody>
          <a:bodyPr>
            <a:normAutofit lnSpcReduction="10000"/>
          </a:bodyPr>
          <a:lstStyle/>
          <a:p>
            <a:pPr marL="0" indent="0">
              <a:buNone/>
            </a:pPr>
            <a:r>
              <a:rPr lang="en-US" sz="2000" dirty="0"/>
              <a:t>What gaps can you identify?</a:t>
            </a:r>
          </a:p>
          <a:p>
            <a:pPr marL="0" indent="0">
              <a:buNone/>
            </a:pPr>
            <a:endParaRPr lang="en-US" sz="2000" dirty="0"/>
          </a:p>
          <a:p>
            <a:pPr marL="0" indent="0">
              <a:buNone/>
            </a:pPr>
            <a:r>
              <a:rPr lang="en-US" sz="2000" dirty="0"/>
              <a:t>Not achieving negotiated local level:</a:t>
            </a:r>
          </a:p>
          <a:p>
            <a:pPr marL="396875" lvl="1" indent="-203200"/>
            <a:r>
              <a:rPr lang="en-US" sz="2000" dirty="0"/>
              <a:t>Black Females</a:t>
            </a:r>
          </a:p>
          <a:p>
            <a:pPr marL="396875" lvl="1" indent="-203200"/>
            <a:r>
              <a:rPr lang="en-US" sz="2000" dirty="0"/>
              <a:t>Unknown Race</a:t>
            </a:r>
          </a:p>
          <a:p>
            <a:pPr marL="396875" lvl="1" indent="-203200"/>
            <a:r>
              <a:rPr lang="en-US" sz="2000" dirty="0"/>
              <a:t>Other/Unknown Female</a:t>
            </a:r>
          </a:p>
          <a:p>
            <a:endParaRPr lang="en-US" dirty="0"/>
          </a:p>
          <a:p>
            <a:pPr marL="0" indent="0">
              <a:buNone/>
            </a:pPr>
            <a:r>
              <a:rPr lang="en-US" dirty="0"/>
              <a:t>Note</a:t>
            </a:r>
          </a:p>
          <a:p>
            <a:pPr marL="0" indent="0">
              <a:buNone/>
            </a:pPr>
            <a:r>
              <a:rPr lang="en-US" dirty="0"/>
              <a:t>* means data is suppressed. </a:t>
            </a:r>
          </a:p>
          <a:p>
            <a:pPr marL="0" indent="0">
              <a:buNone/>
            </a:pPr>
            <a:r>
              <a:rPr lang="en-US" dirty="0"/>
              <a:t>“Other/Unknown race” is a combination of races other than Black and White when subdividing by gender.</a:t>
            </a:r>
          </a:p>
        </p:txBody>
      </p:sp>
      <p:pic>
        <p:nvPicPr>
          <p:cNvPr id="4" name="Picture 3">
            <a:extLst>
              <a:ext uri="{FF2B5EF4-FFF2-40B4-BE49-F238E27FC236}">
                <a16:creationId xmlns:a16="http://schemas.microsoft.com/office/drawing/2014/main" id="{E23A47A2-F993-3BD5-1B45-4816318F49E4}"/>
              </a:ext>
            </a:extLst>
          </p:cNvPr>
          <p:cNvPicPr>
            <a:picLocks noChangeAspect="1"/>
          </p:cNvPicPr>
          <p:nvPr/>
        </p:nvPicPr>
        <p:blipFill rotWithShape="1">
          <a:blip r:embed="rId3"/>
          <a:srcRect t="13741"/>
          <a:stretch/>
        </p:blipFill>
        <p:spPr>
          <a:xfrm>
            <a:off x="3605594" y="1237127"/>
            <a:ext cx="5384972" cy="3843756"/>
          </a:xfrm>
          <a:prstGeom prst="rect">
            <a:avLst/>
          </a:prstGeom>
          <a:noFill/>
        </p:spPr>
      </p:pic>
      <p:sp>
        <p:nvSpPr>
          <p:cNvPr id="2" name="Arrow: Left 1">
            <a:extLst>
              <a:ext uri="{FF2B5EF4-FFF2-40B4-BE49-F238E27FC236}">
                <a16:creationId xmlns:a16="http://schemas.microsoft.com/office/drawing/2014/main" id="{E47B0B8B-B71E-0A08-D42B-2D99E8B41213}"/>
              </a:ext>
            </a:extLst>
          </p:cNvPr>
          <p:cNvSpPr/>
          <p:nvPr/>
        </p:nvSpPr>
        <p:spPr>
          <a:xfrm rot="18702357">
            <a:off x="5081530" y="1200725"/>
            <a:ext cx="1892411" cy="8666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Neg. Level</a:t>
            </a:r>
          </a:p>
        </p:txBody>
      </p:sp>
    </p:spTree>
    <p:extLst>
      <p:ext uri="{BB962C8B-B14F-4D97-AF65-F5344CB8AC3E}">
        <p14:creationId xmlns:p14="http://schemas.microsoft.com/office/powerpoint/2010/main" val="230393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hart, bar chart&#10;&#10;Description automatically generated">
            <a:extLst>
              <a:ext uri="{FF2B5EF4-FFF2-40B4-BE49-F238E27FC236}">
                <a16:creationId xmlns:a16="http://schemas.microsoft.com/office/drawing/2014/main" id="{2CBD8398-717E-BCF5-A616-54FC5414F9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5860" y="1320904"/>
            <a:ext cx="6092279" cy="35487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ADC407A-CB67-9506-5668-89D576A1815A}"/>
              </a:ext>
            </a:extLst>
          </p:cNvPr>
          <p:cNvSpPr>
            <a:spLocks noGrp="1"/>
          </p:cNvSpPr>
          <p:nvPr>
            <p:ph type="title"/>
          </p:nvPr>
        </p:nvSpPr>
        <p:spPr>
          <a:xfrm>
            <a:off x="1297859" y="126367"/>
            <a:ext cx="7364361" cy="994172"/>
          </a:xfrm>
        </p:spPr>
        <p:txBody>
          <a:bodyPr anchor="ctr">
            <a:normAutofit/>
          </a:bodyPr>
          <a:lstStyle/>
          <a:p>
            <a:r>
              <a:rPr lang="en-US" dirty="0"/>
              <a:t>3P1 Statewide </a:t>
            </a:r>
          </a:p>
        </p:txBody>
      </p:sp>
      <p:sp>
        <p:nvSpPr>
          <p:cNvPr id="6" name="Rectangle: Folded Corner 5">
            <a:extLst>
              <a:ext uri="{FF2B5EF4-FFF2-40B4-BE49-F238E27FC236}">
                <a16:creationId xmlns:a16="http://schemas.microsoft.com/office/drawing/2014/main" id="{D88941A5-D079-0F2D-B03A-56E74CFDFF51}"/>
              </a:ext>
            </a:extLst>
          </p:cNvPr>
          <p:cNvSpPr/>
          <p:nvPr/>
        </p:nvSpPr>
        <p:spPr>
          <a:xfrm>
            <a:off x="6838328" y="1589981"/>
            <a:ext cx="2120915" cy="223518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dirty="0"/>
              <a:t>Time to work on recruiting males into nontraditional programs!</a:t>
            </a:r>
          </a:p>
        </p:txBody>
      </p:sp>
    </p:spTree>
    <p:extLst>
      <p:ext uri="{BB962C8B-B14F-4D97-AF65-F5344CB8AC3E}">
        <p14:creationId xmlns:p14="http://schemas.microsoft.com/office/powerpoint/2010/main" val="102687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964EC-4BD0-DB31-8C7D-0B7207F4C18C}"/>
              </a:ext>
            </a:extLst>
          </p:cNvPr>
          <p:cNvSpPr>
            <a:spLocks noGrp="1"/>
          </p:cNvSpPr>
          <p:nvPr>
            <p:ph idx="1"/>
          </p:nvPr>
        </p:nvSpPr>
        <p:spPr>
          <a:xfrm>
            <a:off x="481779" y="1320904"/>
            <a:ext cx="5680481" cy="3505538"/>
          </a:xfrm>
        </p:spPr>
        <p:txBody>
          <a:bodyPr>
            <a:noAutofit/>
          </a:bodyPr>
          <a:lstStyle/>
          <a:p>
            <a:pPr marL="0" indent="0">
              <a:spcAft>
                <a:spcPts val="1800"/>
              </a:spcAft>
              <a:buNone/>
            </a:pPr>
            <a:r>
              <a:rPr lang="en-US" sz="2400" dirty="0"/>
              <a:t>Course: Comprehensive Local Needs Assessment &amp; Application</a:t>
            </a:r>
          </a:p>
          <a:p>
            <a:pPr marL="0" indent="0">
              <a:spcAft>
                <a:spcPts val="1800"/>
              </a:spcAft>
              <a:buNone/>
            </a:pPr>
            <a:r>
              <a:rPr lang="en-US" sz="2400" dirty="0"/>
              <a:t>Section: Performance Indicator Data Analysis</a:t>
            </a:r>
          </a:p>
          <a:p>
            <a:pPr marL="0" indent="0">
              <a:spcAft>
                <a:spcPts val="1800"/>
              </a:spcAft>
              <a:buNone/>
            </a:pPr>
            <a:r>
              <a:rPr lang="en-US" sz="2400" dirty="0"/>
              <a:t>Use Template Provided in Moodle</a:t>
            </a:r>
          </a:p>
          <a:p>
            <a:pPr marL="0" indent="0">
              <a:spcAft>
                <a:spcPts val="1800"/>
              </a:spcAft>
              <a:buNone/>
            </a:pPr>
            <a:r>
              <a:rPr lang="en-US" sz="2400" dirty="0"/>
              <a:t>Submit completed report to “Submit Performance Indicator Data Analysis” link</a:t>
            </a:r>
          </a:p>
        </p:txBody>
      </p:sp>
      <p:sp>
        <p:nvSpPr>
          <p:cNvPr id="3" name="Title 2">
            <a:extLst>
              <a:ext uri="{FF2B5EF4-FFF2-40B4-BE49-F238E27FC236}">
                <a16:creationId xmlns:a16="http://schemas.microsoft.com/office/drawing/2014/main" id="{E26A7F34-5FFC-FDE3-40B2-0460037DF221}"/>
              </a:ext>
            </a:extLst>
          </p:cNvPr>
          <p:cNvSpPr>
            <a:spLocks noGrp="1"/>
          </p:cNvSpPr>
          <p:nvPr>
            <p:ph type="title"/>
          </p:nvPr>
        </p:nvSpPr>
        <p:spPr/>
        <p:txBody>
          <a:bodyPr/>
          <a:lstStyle/>
          <a:p>
            <a:r>
              <a:rPr lang="en-US" dirty="0"/>
              <a:t>Submit Data Analysis Summary to NCPerkins</a:t>
            </a:r>
          </a:p>
        </p:txBody>
      </p:sp>
      <p:sp>
        <p:nvSpPr>
          <p:cNvPr id="4" name="Callout: Left Arrow 3">
            <a:extLst>
              <a:ext uri="{FF2B5EF4-FFF2-40B4-BE49-F238E27FC236}">
                <a16:creationId xmlns:a16="http://schemas.microsoft.com/office/drawing/2014/main" id="{04A2EAA1-C10E-4CDF-C1E2-A8A44EEE31DF}"/>
              </a:ext>
            </a:extLst>
          </p:cNvPr>
          <p:cNvSpPr/>
          <p:nvPr/>
        </p:nvSpPr>
        <p:spPr>
          <a:xfrm>
            <a:off x="5756744" y="1662810"/>
            <a:ext cx="2905476" cy="2821726"/>
          </a:xfrm>
          <a:prstGeom prst="leftArrowCallout">
            <a:avLst/>
          </a:prstGeom>
          <a:solidFill>
            <a:srgbClr val="FE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DUE</a:t>
            </a:r>
          </a:p>
          <a:p>
            <a:pPr algn="ctr"/>
            <a:r>
              <a:rPr lang="en-US" sz="3600" dirty="0">
                <a:solidFill>
                  <a:schemeClr val="tx1"/>
                </a:solidFill>
              </a:rPr>
              <a:t>May 19, 2023</a:t>
            </a:r>
          </a:p>
        </p:txBody>
      </p:sp>
    </p:spTree>
    <p:extLst>
      <p:ext uri="{BB962C8B-B14F-4D97-AF65-F5344CB8AC3E}">
        <p14:creationId xmlns:p14="http://schemas.microsoft.com/office/powerpoint/2010/main" val="159084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1E124-DD0B-4705-E303-A5213B6F72D2}"/>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Applications are required by Perkins V </a:t>
            </a:r>
          </a:p>
          <a:p>
            <a:pPr marL="174625" indent="-174625"/>
            <a:r>
              <a:rPr lang="en-US" dirty="0">
                <a:latin typeface="Times New Roman"/>
                <a:cs typeface="Times New Roman"/>
              </a:rPr>
              <a:t>They are separate from the annual plan/budget and CLNA, they are informed by the CLNA and should guide the plan/budget.</a:t>
            </a:r>
            <a:endParaRPr lang="en-US" dirty="0"/>
          </a:p>
          <a:p>
            <a:pPr marL="174625" indent="-174625"/>
            <a:r>
              <a:rPr lang="en-US" dirty="0">
                <a:latin typeface="Times New Roman"/>
                <a:cs typeface="Times New Roman"/>
              </a:rPr>
              <a:t>They are good for 4 years, but may need to be updated if the answers significantly change.</a:t>
            </a:r>
          </a:p>
          <a:p>
            <a:pPr marL="174625" indent="-174625"/>
            <a:endParaRPr lang="en-US" dirty="0">
              <a:latin typeface="Times New Roman"/>
              <a:cs typeface="Times New Roman"/>
            </a:endParaRPr>
          </a:p>
          <a:p>
            <a:pPr marL="174625" indent="-174625"/>
            <a:r>
              <a:rPr lang="en-US" dirty="0">
                <a:latin typeface="Times New Roman"/>
                <a:cs typeface="Times New Roman"/>
              </a:rPr>
              <a:t>Do Not cut and paste from your CLNA. CLNAs are gap statements, the application is about overviews and processes. </a:t>
            </a:r>
            <a:endParaRPr lang="en-US" dirty="0">
              <a:cs typeface="Times New Roman"/>
            </a:endParaRPr>
          </a:p>
        </p:txBody>
      </p:sp>
      <p:sp>
        <p:nvSpPr>
          <p:cNvPr id="3" name="Title 2">
            <a:extLst>
              <a:ext uri="{FF2B5EF4-FFF2-40B4-BE49-F238E27FC236}">
                <a16:creationId xmlns:a16="http://schemas.microsoft.com/office/drawing/2014/main" id="{BF9AE11D-C961-E8A3-141E-83B273F9CDC2}"/>
              </a:ext>
            </a:extLst>
          </p:cNvPr>
          <p:cNvSpPr>
            <a:spLocks noGrp="1"/>
          </p:cNvSpPr>
          <p:nvPr>
            <p:ph type="title"/>
          </p:nvPr>
        </p:nvSpPr>
        <p:spPr/>
        <p:txBody>
          <a:bodyPr/>
          <a:lstStyle/>
          <a:p>
            <a:r>
              <a:rPr lang="en-US" dirty="0">
                <a:ln w="0">
                  <a:solidFill>
                    <a:srgbClr val="5B9BD5"/>
                  </a:solidFill>
                </a:ln>
                <a:cs typeface="Calibri Light"/>
              </a:rPr>
              <a:t>Perkins Application</a:t>
            </a:r>
            <a:endParaRPr lang="en-US" dirty="0"/>
          </a:p>
        </p:txBody>
      </p:sp>
    </p:spTree>
    <p:extLst>
      <p:ext uri="{BB962C8B-B14F-4D97-AF65-F5344CB8AC3E}">
        <p14:creationId xmlns:p14="http://schemas.microsoft.com/office/powerpoint/2010/main" val="294637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70926F-E054-ABB9-FE49-57317BEBE7CD}"/>
              </a:ext>
            </a:extLst>
          </p:cNvPr>
          <p:cNvSpPr>
            <a:spLocks noGrp="1"/>
          </p:cNvSpPr>
          <p:nvPr>
            <p:ph idx="1"/>
          </p:nvPr>
        </p:nvSpPr>
        <p:spPr>
          <a:xfrm>
            <a:off x="323850" y="1423481"/>
            <a:ext cx="8191500" cy="3775887"/>
          </a:xfrm>
        </p:spPr>
        <p:txBody>
          <a:bodyPr vert="horz" lIns="91440" tIns="45720" rIns="91440" bIns="45720" rtlCol="0" anchor="t">
            <a:normAutofit/>
          </a:bodyPr>
          <a:lstStyle/>
          <a:p>
            <a:pPr marL="0" indent="0">
              <a:buNone/>
            </a:pPr>
            <a:r>
              <a:rPr lang="en-US" sz="1800" dirty="0">
                <a:latin typeface="Times New Roman"/>
                <a:cs typeface="Times New Roman"/>
              </a:rPr>
              <a:t>Check the Programs Areas that have current CLNAs.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br>
              <a:rPr lang="en-US" dirty="0"/>
            </a:br>
            <a:endParaRPr lang="en-US" sz="1800" dirty="0"/>
          </a:p>
          <a:p>
            <a:pPr marL="174625" indent="-174625">
              <a:buFont typeface="Wingdings" panose="020B0604020202020204" pitchFamily="34" charset="0"/>
              <a:buChar char="q"/>
            </a:pPr>
            <a:r>
              <a:rPr lang="en-US" sz="1800" dirty="0">
                <a:latin typeface="Times New Roman"/>
                <a:cs typeface="Times New Roman"/>
              </a:rPr>
              <a:t> Other: _____________________________________________ </a:t>
            </a:r>
            <a:br>
              <a:rPr lang="en-US" sz="1800" dirty="0"/>
            </a:br>
            <a:r>
              <a:rPr lang="en-US" sz="1800" dirty="0">
                <a:latin typeface="Times New Roman"/>
                <a:cs typeface="Times New Roman"/>
              </a:rPr>
              <a:t>Focused on All CTE curriculum students or faculty for a specific gap or need</a:t>
            </a:r>
            <a:endParaRPr lang="en-US" sz="1800" dirty="0"/>
          </a:p>
        </p:txBody>
      </p:sp>
      <p:sp>
        <p:nvSpPr>
          <p:cNvPr id="3" name="Title 2">
            <a:extLst>
              <a:ext uri="{FF2B5EF4-FFF2-40B4-BE49-F238E27FC236}">
                <a16:creationId xmlns:a16="http://schemas.microsoft.com/office/drawing/2014/main" id="{F7E8F7E4-0BB2-7956-BD8F-432AB01C38C3}"/>
              </a:ext>
            </a:extLst>
          </p:cNvPr>
          <p:cNvSpPr>
            <a:spLocks noGrp="1"/>
          </p:cNvSpPr>
          <p:nvPr>
            <p:ph type="title"/>
          </p:nvPr>
        </p:nvSpPr>
        <p:spPr/>
        <p:txBody>
          <a:bodyPr/>
          <a:lstStyle/>
          <a:p>
            <a:r>
              <a:rPr lang="en-US" dirty="0">
                <a:ln w="0">
                  <a:solidFill>
                    <a:srgbClr val="5B9BD5"/>
                  </a:solidFill>
                </a:ln>
                <a:ea typeface="Calibri Light"/>
                <a:cs typeface="Calibri Light"/>
              </a:rPr>
              <a:t>Application Question 1</a:t>
            </a:r>
            <a:endParaRPr lang="en-US" dirty="0"/>
          </a:p>
        </p:txBody>
      </p:sp>
      <p:graphicFrame>
        <p:nvGraphicFramePr>
          <p:cNvPr id="4" name="Table 4">
            <a:extLst>
              <a:ext uri="{FF2B5EF4-FFF2-40B4-BE49-F238E27FC236}">
                <a16:creationId xmlns:a16="http://schemas.microsoft.com/office/drawing/2014/main" id="{519FF906-78FB-4EE2-F6CF-C58B6888329A}"/>
              </a:ext>
            </a:extLst>
          </p:cNvPr>
          <p:cNvGraphicFramePr>
            <a:graphicFrameLocks noGrp="1"/>
          </p:cNvGraphicFramePr>
          <p:nvPr>
            <p:extLst>
              <p:ext uri="{D42A27DB-BD31-4B8C-83A1-F6EECF244321}">
                <p14:modId xmlns:p14="http://schemas.microsoft.com/office/powerpoint/2010/main" val="3464268640"/>
              </p:ext>
            </p:extLst>
          </p:nvPr>
        </p:nvGraphicFramePr>
        <p:xfrm>
          <a:off x="327367" y="1883605"/>
          <a:ext cx="8397238" cy="1564640"/>
        </p:xfrm>
        <a:graphic>
          <a:graphicData uri="http://schemas.openxmlformats.org/drawingml/2006/table">
            <a:tbl>
              <a:tblPr firstRow="1" bandRow="1">
                <a:tableStyleId>{5C22544A-7EE6-4342-B048-85BDC9FD1C3A}</a:tableStyleId>
              </a:tblPr>
              <a:tblGrid>
                <a:gridCol w="4198619">
                  <a:extLst>
                    <a:ext uri="{9D8B030D-6E8A-4147-A177-3AD203B41FA5}">
                      <a16:colId xmlns:a16="http://schemas.microsoft.com/office/drawing/2014/main" val="3623722518"/>
                    </a:ext>
                  </a:extLst>
                </a:gridCol>
                <a:gridCol w="4198619">
                  <a:extLst>
                    <a:ext uri="{9D8B030D-6E8A-4147-A177-3AD203B41FA5}">
                      <a16:colId xmlns:a16="http://schemas.microsoft.com/office/drawing/2014/main" val="293464393"/>
                    </a:ext>
                  </a:extLst>
                </a:gridCol>
              </a:tblGrid>
              <a:tr h="370840">
                <a:tc>
                  <a:txBody>
                    <a:bodyPr/>
                    <a:lstStyle/>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Agriculture &amp;/Nat. Resources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Biological &amp; Chemical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Business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Commercial &amp; Artistic Production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Construction Tech</a:t>
                      </a:r>
                    </a:p>
                  </a:txBody>
                  <a:tcPr>
                    <a:solidFill>
                      <a:schemeClr val="bg1"/>
                    </a:solidFill>
                  </a:tcPr>
                </a:tc>
                <a:tc>
                  <a:txBody>
                    <a:bodyPr/>
                    <a:lstStyle/>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Engineering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Health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Industrial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Public Service Tech </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Transportation Tech</a:t>
                      </a:r>
                    </a:p>
                  </a:txBody>
                  <a:tcPr>
                    <a:solidFill>
                      <a:schemeClr val="bg1"/>
                    </a:solidFill>
                  </a:tcPr>
                </a:tc>
                <a:extLst>
                  <a:ext uri="{0D108BD9-81ED-4DB2-BD59-A6C34878D82A}">
                    <a16:rowId xmlns:a16="http://schemas.microsoft.com/office/drawing/2014/main" val="726607100"/>
                  </a:ext>
                </a:extLst>
              </a:tr>
            </a:tbl>
          </a:graphicData>
        </a:graphic>
      </p:graphicFrame>
    </p:spTree>
    <p:extLst>
      <p:ext uri="{BB962C8B-B14F-4D97-AF65-F5344CB8AC3E}">
        <p14:creationId xmlns:p14="http://schemas.microsoft.com/office/powerpoint/2010/main" val="24997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9EFE0-9F9C-D239-851E-074908201777}"/>
              </a:ext>
            </a:extLst>
          </p:cNvPr>
          <p:cNvSpPr>
            <a:spLocks noGrp="1"/>
          </p:cNvSpPr>
          <p:nvPr>
            <p:ph idx="1"/>
          </p:nvPr>
        </p:nvSpPr>
        <p:spPr/>
        <p:txBody>
          <a:bodyPr vert="horz" lIns="91440" tIns="45720" rIns="91440" bIns="45720" rtlCol="0" anchor="t">
            <a:normAutofit/>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For Program Areas to be funded, provide the following Information:</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Describe the process used to determine which CTE programs were selected to be reviewed for the CLNA.</a:t>
            </a:r>
          </a:p>
          <a:p>
            <a:pPr marL="74295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Times New Roman"/>
              </a:rPr>
              <a:t>Describe how you decided which gaps you chose to address with Perkins funding.</a:t>
            </a:r>
            <a:r>
              <a:rPr lang="en-US" dirty="0">
                <a:latin typeface="Calibri"/>
                <a:ea typeface="Calibri" panose="020F0502020204030204" pitchFamily="34" charset="0"/>
                <a:cs typeface="Times New Roman"/>
              </a:rPr>
              <a:t> </a:t>
            </a:r>
            <a:endParaRPr lang="en-US">
              <a:effectLst/>
              <a:latin typeface="Calibri"/>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Describe any new program title(s) the college will fund with Perkins.</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How will the college inform students, including students who are members of special populations, about the college’s CTE Programs?</a:t>
            </a:r>
          </a:p>
          <a:p>
            <a:pPr marL="0" indent="0">
              <a:buNone/>
            </a:pPr>
            <a:endParaRPr lang="en-US" dirty="0"/>
          </a:p>
        </p:txBody>
      </p:sp>
      <p:sp>
        <p:nvSpPr>
          <p:cNvPr id="3" name="Title 2">
            <a:extLst>
              <a:ext uri="{FF2B5EF4-FFF2-40B4-BE49-F238E27FC236}">
                <a16:creationId xmlns:a16="http://schemas.microsoft.com/office/drawing/2014/main" id="{DB889907-78C2-4E4B-AC97-AA37D737FF12}"/>
              </a:ext>
            </a:extLst>
          </p:cNvPr>
          <p:cNvSpPr>
            <a:spLocks noGrp="1"/>
          </p:cNvSpPr>
          <p:nvPr>
            <p:ph type="title"/>
          </p:nvPr>
        </p:nvSpPr>
        <p:spPr/>
        <p:txBody>
          <a:bodyPr/>
          <a:lstStyle/>
          <a:p>
            <a:r>
              <a:rPr lang="en-US" dirty="0"/>
              <a:t>Application Question 2</a:t>
            </a:r>
          </a:p>
        </p:txBody>
      </p:sp>
    </p:spTree>
    <p:extLst>
      <p:ext uri="{BB962C8B-B14F-4D97-AF65-F5344CB8AC3E}">
        <p14:creationId xmlns:p14="http://schemas.microsoft.com/office/powerpoint/2010/main" val="31447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41276-E5D0-4831-279B-8C270EE3FB56}"/>
              </a:ext>
            </a:extLst>
          </p:cNvPr>
          <p:cNvSpPr>
            <a:spLocks noGrp="1"/>
          </p:cNvSpPr>
          <p:nvPr>
            <p:ph idx="1"/>
          </p:nvPr>
        </p:nvSpPr>
        <p:spPr/>
        <p:txBody>
          <a:bodyPr vert="horz" lIns="91440" tIns="45720" rIns="91440" bIns="45720" rtlCol="0" anchor="t">
            <a:normAutofit lnSpcReduction="10000"/>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How will the college collaborate with workforce development boards (WIOA), other local workforce agencies, and industry partners to provide:</a:t>
            </a:r>
            <a:endParaRPr lang="en-US" sz="1800">
              <a:effectLst/>
              <a:latin typeface="Calibri"/>
              <a:ea typeface="Calibri" panose="020F0502020204030204" pitchFamily="34" charset="0"/>
              <a:cs typeface="Calibri"/>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Career exploration and career development coursework?</a:t>
            </a:r>
            <a:endParaRPr lang="en-US">
              <a:effectLst/>
              <a:latin typeface="Calibri"/>
              <a:ea typeface="Calibri" panose="020F0502020204030204" pitchFamily="34" charset="0"/>
              <a:cs typeface="Calibri"/>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Current information on employment opportunities in CTE fields that are in-demand, high-wage or high-skill?</a:t>
            </a:r>
            <a:endParaRPr lang="en-US">
              <a:effectLst/>
              <a:latin typeface="Calibri"/>
              <a:ea typeface="Calibri" panose="020F0502020204030204" pitchFamily="34" charset="0"/>
              <a:cs typeface="Calibri"/>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An organized system of career guidance and counseling?</a:t>
            </a:r>
            <a:endParaRPr lang="en-US">
              <a:effectLst/>
              <a:latin typeface="Calibri"/>
              <a:ea typeface="Calibri" panose="020F0502020204030204" pitchFamily="34" charset="0"/>
              <a:cs typeface="Calibri"/>
            </a:endParaRPr>
          </a:p>
          <a:p>
            <a:pPr marL="742950" lvl="1" indent="-285750">
              <a:lnSpc>
                <a:spcPct val="107000"/>
              </a:lnSpc>
              <a:spcBef>
                <a:spcPts val="0"/>
              </a:spcBef>
              <a:spcAft>
                <a:spcPts val="800"/>
              </a:spcAft>
              <a:buFont typeface="+mj-lt"/>
              <a:buAutoNum type="alphaLcPeriod"/>
            </a:pPr>
            <a:r>
              <a:rPr lang="en-US" dirty="0">
                <a:effectLst/>
                <a:latin typeface="Calibri"/>
                <a:ea typeface="Calibri" panose="020F0502020204030204" pitchFamily="34" charset="0"/>
                <a:cs typeface="Calibri"/>
              </a:rPr>
              <a:t>Activities such as work-based learning and job-placement activities that support the programs of study and blend resources to improve student retention, completion, and employment in occupations with a sustainable wage.</a:t>
            </a:r>
            <a:r>
              <a:rPr lang="en-US" dirty="0">
                <a:latin typeface="Calibri"/>
                <a:ea typeface="Calibri" panose="020F0502020204030204" pitchFamily="34" charset="0"/>
                <a:cs typeface="Calibri"/>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13E7A81-D906-EA36-7EDA-0C44FBB99D92}"/>
              </a:ext>
            </a:extLst>
          </p:cNvPr>
          <p:cNvSpPr>
            <a:spLocks noGrp="1"/>
          </p:cNvSpPr>
          <p:nvPr>
            <p:ph type="title"/>
          </p:nvPr>
        </p:nvSpPr>
        <p:spPr/>
        <p:txBody>
          <a:bodyPr/>
          <a:lstStyle/>
          <a:p>
            <a:r>
              <a:rPr lang="en-US" dirty="0"/>
              <a:t>Application Question 3</a:t>
            </a:r>
          </a:p>
        </p:txBody>
      </p:sp>
    </p:spTree>
    <p:extLst>
      <p:ext uri="{BB962C8B-B14F-4D97-AF65-F5344CB8AC3E}">
        <p14:creationId xmlns:p14="http://schemas.microsoft.com/office/powerpoint/2010/main" val="427139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C4AD1A-0B9A-39AF-8B64-565DF20B7020}"/>
              </a:ext>
            </a:extLst>
          </p:cNvPr>
          <p:cNvSpPr>
            <a:spLocks noGrp="1"/>
          </p:cNvSpPr>
          <p:nvPr>
            <p:ph idx="1"/>
          </p:nvPr>
        </p:nvSpPr>
        <p:spPr/>
        <p:txBody>
          <a:bodyPr vert="horz" lIns="91440" tIns="45720" rIns="91440" bIns="45720" rtlCol="0" anchor="t">
            <a:normAutofit/>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How will the college improve the academic and technical skills of CTE students?</a:t>
            </a:r>
            <a:endParaRPr lang="en-US" sz="1800" dirty="0">
              <a:effectLst/>
              <a:latin typeface="Calibri"/>
              <a:ea typeface="Calibri" panose="020F0502020204030204" pitchFamily="34" charset="0"/>
              <a:cs typeface="Times New Roman"/>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CTE Curriculum/Program Reviews take place every ____ years.</a:t>
            </a:r>
            <a:endParaRPr lang="en-US" dirty="0">
              <a:effectLst/>
              <a:latin typeface="Calibri"/>
              <a:ea typeface="Calibri" panose="020F0502020204030204" pitchFamily="34" charset="0"/>
              <a:cs typeface="Times New Roman"/>
            </a:endParaRPr>
          </a:p>
          <a:p>
            <a:pPr marL="742950" lvl="1" indent="-285750">
              <a:lnSpc>
                <a:spcPct val="107000"/>
              </a:lnSpc>
              <a:spcBef>
                <a:spcPts val="0"/>
              </a:spcBef>
              <a:buFont typeface="+mj-lt"/>
              <a:buAutoNum type="alphaLcPeriod"/>
            </a:pPr>
            <a:r>
              <a:rPr lang="en-US" dirty="0">
                <a:effectLst/>
                <a:latin typeface="Calibri"/>
                <a:ea typeface="Calibri" panose="020F0502020204030204" pitchFamily="34" charset="0"/>
                <a:cs typeface="Times New Roman"/>
              </a:rPr>
              <a:t>Describe how working with advisory committees strengthens the academic and technical education components of CTE programs.</a:t>
            </a:r>
            <a:r>
              <a:rPr lang="en-US" dirty="0">
                <a:latin typeface="Calibri"/>
                <a:ea typeface="Calibri" panose="020F0502020204030204" pitchFamily="34" charset="0"/>
                <a:cs typeface="Times New Roman"/>
              </a:rPr>
              <a:t> </a:t>
            </a:r>
            <a:endParaRPr lang="en-US" dirty="0">
              <a:latin typeface="Calibri"/>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Describe strategies implemented to improve academic and technical attainment in the last four years.</a:t>
            </a:r>
            <a:endParaRPr lang="en-US" dirty="0">
              <a:effectLst/>
              <a:latin typeface="Calibri"/>
              <a:ea typeface="Calibri" panose="020F0502020204030204" pitchFamily="34" charset="0"/>
              <a:cs typeface="Times New Roman"/>
            </a:endParaRPr>
          </a:p>
        </p:txBody>
      </p:sp>
      <p:sp>
        <p:nvSpPr>
          <p:cNvPr id="3" name="Title 2">
            <a:extLst>
              <a:ext uri="{FF2B5EF4-FFF2-40B4-BE49-F238E27FC236}">
                <a16:creationId xmlns:a16="http://schemas.microsoft.com/office/drawing/2014/main" id="{E827CE3F-3832-CD54-50EF-D3466F69109B}"/>
              </a:ext>
            </a:extLst>
          </p:cNvPr>
          <p:cNvSpPr>
            <a:spLocks noGrp="1"/>
          </p:cNvSpPr>
          <p:nvPr>
            <p:ph type="title"/>
          </p:nvPr>
        </p:nvSpPr>
        <p:spPr/>
        <p:txBody>
          <a:bodyPr/>
          <a:lstStyle/>
          <a:p>
            <a:r>
              <a:rPr lang="en-US" dirty="0"/>
              <a:t>Application Question 4</a:t>
            </a:r>
          </a:p>
        </p:txBody>
      </p:sp>
    </p:spTree>
    <p:extLst>
      <p:ext uri="{BB962C8B-B14F-4D97-AF65-F5344CB8AC3E}">
        <p14:creationId xmlns:p14="http://schemas.microsoft.com/office/powerpoint/2010/main" val="5913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E8523E-568A-C80F-59FA-8F9A4FEA41F7}"/>
              </a:ext>
            </a:extLst>
          </p:cNvPr>
          <p:cNvSpPr>
            <a:spLocks noGrp="1"/>
          </p:cNvSpPr>
          <p:nvPr>
            <p:ph idx="1"/>
          </p:nvPr>
        </p:nvSpPr>
        <p:spPr>
          <a:xfrm>
            <a:off x="628650" y="1423480"/>
            <a:ext cx="7886700" cy="3446177"/>
          </a:xfrm>
        </p:spPr>
        <p:txBody>
          <a:bodyPr vert="horz" lIns="91440" tIns="45720" rIns="91440" bIns="45720" rtlCol="0" anchor="t">
            <a:normAutofit/>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How does/will the college:</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Provide activities to prepare special populations for occupations that are in-demand, high-wage or high-skill?</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Prepare (recruit and support) CTE participants for non-traditional fields?</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Provide equal access for special populations in CTE programs?</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Ensure members of special populations are not discriminated against?</a:t>
            </a:r>
          </a:p>
          <a:p>
            <a:pPr marL="174625" indent="-174625"/>
            <a:endParaRPr lang="en-US" sz="1800" dirty="0">
              <a:latin typeface="Calibri"/>
            </a:endParaRPr>
          </a:p>
        </p:txBody>
      </p:sp>
      <p:sp>
        <p:nvSpPr>
          <p:cNvPr id="3" name="Title 2">
            <a:extLst>
              <a:ext uri="{FF2B5EF4-FFF2-40B4-BE49-F238E27FC236}">
                <a16:creationId xmlns:a16="http://schemas.microsoft.com/office/drawing/2014/main" id="{E99C9818-7E2C-1B0C-D392-833B7C30508C}"/>
              </a:ext>
            </a:extLst>
          </p:cNvPr>
          <p:cNvSpPr>
            <a:spLocks noGrp="1"/>
          </p:cNvSpPr>
          <p:nvPr>
            <p:ph type="title"/>
          </p:nvPr>
        </p:nvSpPr>
        <p:spPr/>
        <p:txBody>
          <a:bodyPr/>
          <a:lstStyle/>
          <a:p>
            <a:r>
              <a:rPr lang="en-US" dirty="0"/>
              <a:t>Application Question 5</a:t>
            </a:r>
          </a:p>
        </p:txBody>
      </p:sp>
    </p:spTree>
    <p:extLst>
      <p:ext uri="{BB962C8B-B14F-4D97-AF65-F5344CB8AC3E}">
        <p14:creationId xmlns:p14="http://schemas.microsoft.com/office/powerpoint/2010/main" val="421674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3061109086"/>
              </p:ext>
            </p:extLst>
          </p:nvPr>
        </p:nvGraphicFramePr>
        <p:xfrm>
          <a:off x="135291" y="768928"/>
          <a:ext cx="8849382" cy="455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7E141-27EE-651E-CAB4-E89DAED6E77D}"/>
              </a:ext>
            </a:extLst>
          </p:cNvPr>
          <p:cNvSpPr>
            <a:spLocks noGrp="1"/>
          </p:cNvSpPr>
          <p:nvPr>
            <p:ph idx="1"/>
          </p:nvPr>
        </p:nvSpPr>
        <p:spPr>
          <a:xfrm>
            <a:off x="310101" y="1208598"/>
            <a:ext cx="8651019" cy="3934903"/>
          </a:xfrm>
        </p:spPr>
        <p:txBody>
          <a:bodyPr>
            <a:noAutofit/>
          </a:bodyPr>
          <a:lstStyle/>
          <a:p>
            <a:pPr marL="0" marR="0" lvl="0" indent="0">
              <a:lnSpc>
                <a:spcPct val="107000"/>
              </a:lnSpc>
              <a:spcBef>
                <a:spcPts val="0"/>
              </a:spcBef>
              <a:spcAft>
                <a:spcPts val="12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Describe the variety of work-based learning opportunities the college provides (will provide) to CTE students.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sz="1700" dirty="0">
                <a:effectLst/>
                <a:latin typeface="Calibri" panose="020F0502020204030204" pitchFamily="34" charset="0"/>
                <a:ea typeface="Calibri" panose="020F0502020204030204" pitchFamily="34" charset="0"/>
                <a:cs typeface="Calibri" panose="020F0502020204030204" pitchFamily="34" charset="0"/>
              </a:rPr>
              <a:t>Include how the college will work with industry, advisory committees, NC Work centers to expand these opportunities.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Describe how the college includes opportunities such as Apprenticeship, internships, work study, WBL, PTE, and Career Technical Student Organizations to support students.</a:t>
            </a:r>
          </a:p>
          <a:p>
            <a:pPr marL="0" marR="0" lvl="0" indent="0">
              <a:lnSpc>
                <a:spcPct val="107000"/>
              </a:lnSpc>
              <a:spcBef>
                <a:spcPts val="0"/>
              </a:spcBef>
              <a:spcAft>
                <a:spcPts val="12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The college will provide opportunities for students to gain post-secondary credits while still attending high school through: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3578" marR="0" indent="0">
              <a:lnSpc>
                <a:spcPct val="107000"/>
              </a:lnSpc>
              <a:spcBef>
                <a:spcPts val="0"/>
              </a:spcBef>
              <a:spcAft>
                <a:spcPts val="600"/>
              </a:spcAft>
              <a:buNone/>
            </a:pPr>
            <a:r>
              <a:rPr lang="en-US" sz="1700" dirty="0">
                <a:effectLst/>
                <a:latin typeface="MS Gothic" panose="020B0609070205080204" pitchFamily="49" charset="-128"/>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Calibri" panose="020F0502020204030204" pitchFamily="34" charset="0"/>
              </a:rPr>
              <a:t> Career and College Promise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3578" marR="0" indent="0">
              <a:lnSpc>
                <a:spcPct val="107000"/>
              </a:lnSpc>
              <a:spcBef>
                <a:spcPts val="0"/>
              </a:spcBef>
              <a:spcAft>
                <a:spcPts val="600"/>
              </a:spcAft>
              <a:buNone/>
            </a:pPr>
            <a:r>
              <a:rPr lang="en-US" sz="1700" dirty="0">
                <a:effectLst/>
                <a:latin typeface="MS Gothic" panose="020B0609070205080204" pitchFamily="49" charset="-128"/>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Calibri" panose="020F0502020204030204" pitchFamily="34" charset="0"/>
              </a:rPr>
              <a:t> Local/Regional Articulation Agreements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3578" marR="0" indent="0">
              <a:lnSpc>
                <a:spcPct val="107000"/>
              </a:lnSpc>
              <a:spcBef>
                <a:spcPts val="0"/>
              </a:spcBef>
              <a:spcAft>
                <a:spcPts val="600"/>
              </a:spcAft>
              <a:buNone/>
            </a:pPr>
            <a:r>
              <a:rPr lang="en-US" sz="1700" dirty="0">
                <a:effectLst/>
                <a:latin typeface="MS Gothic" panose="020B0609070205080204" pitchFamily="49" charset="-128"/>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Calibri" panose="020F0502020204030204" pitchFamily="34" charset="0"/>
              </a:rPr>
              <a:t> Statewide Articulation Agreement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0E71A7A-C0F6-9D89-3A3D-9A1D5D17400C}"/>
              </a:ext>
            </a:extLst>
          </p:cNvPr>
          <p:cNvSpPr>
            <a:spLocks noGrp="1"/>
          </p:cNvSpPr>
          <p:nvPr>
            <p:ph type="title"/>
          </p:nvPr>
        </p:nvSpPr>
        <p:spPr/>
        <p:txBody>
          <a:bodyPr/>
          <a:lstStyle/>
          <a:p>
            <a:r>
              <a:rPr lang="en-US" dirty="0"/>
              <a:t>Application Question 6 &amp; 7</a:t>
            </a:r>
          </a:p>
        </p:txBody>
      </p:sp>
    </p:spTree>
    <p:extLst>
      <p:ext uri="{BB962C8B-B14F-4D97-AF65-F5344CB8AC3E}">
        <p14:creationId xmlns:p14="http://schemas.microsoft.com/office/powerpoint/2010/main" val="279389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5E610-A68F-6E59-0C6F-C6B479D8F13D}"/>
              </a:ext>
            </a:extLst>
          </p:cNvPr>
          <p:cNvSpPr>
            <a:spLocks noGrp="1"/>
          </p:cNvSpPr>
          <p:nvPr>
            <p:ph idx="1"/>
          </p:nvPr>
        </p:nvSpPr>
        <p:spPr/>
        <p:txBody>
          <a:bodyPr>
            <a:normAutofit lnSpcReduction="10000"/>
          </a:bodyPr>
          <a:lstStyle/>
          <a:p>
            <a:pPr marL="0" marR="0" lvl="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Describe the college process for recruiting diverse CTE faculty, staff, and administrators.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2647" lvl="1"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Provide a description of how the college supports preparation and retention of faculty, staff and administrators through professional development and training opportunities to maintain and enhance professional skills.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2647" lvl="1"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(Note: Most colleges have a professional development plan for CTE faculty and staff skill development and credentialing. It will be enough to summarize that program here and link to college master professional development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2D3E8DAF-AE4B-1F4E-2B89-9B7421AF39F5}"/>
              </a:ext>
            </a:extLst>
          </p:cNvPr>
          <p:cNvSpPr>
            <a:spLocks noGrp="1"/>
          </p:cNvSpPr>
          <p:nvPr>
            <p:ph type="title"/>
          </p:nvPr>
        </p:nvSpPr>
        <p:spPr/>
        <p:txBody>
          <a:bodyPr/>
          <a:lstStyle/>
          <a:p>
            <a:r>
              <a:rPr lang="en-US" dirty="0"/>
              <a:t>Application Question 8</a:t>
            </a:r>
          </a:p>
        </p:txBody>
      </p:sp>
    </p:spTree>
    <p:extLst>
      <p:ext uri="{BB962C8B-B14F-4D97-AF65-F5344CB8AC3E}">
        <p14:creationId xmlns:p14="http://schemas.microsoft.com/office/powerpoint/2010/main" val="10045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FBDB5-85D7-97A3-2522-85D91738EED7}"/>
              </a:ext>
            </a:extLst>
          </p:cNvPr>
          <p:cNvSpPr>
            <a:spLocks noGrp="1"/>
          </p:cNvSpPr>
          <p:nvPr>
            <p:ph idx="1"/>
          </p:nvPr>
        </p:nvSpPr>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will the college address disparities and gaps between special populations and all CTE Concentrators for each performance indicator for each of the plan years?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(Refer to Special Population Performance Data Graphs)</a:t>
            </a:r>
          </a:p>
          <a:p>
            <a:endParaRPr lang="en-US" sz="2400" dirty="0"/>
          </a:p>
        </p:txBody>
      </p:sp>
      <p:sp>
        <p:nvSpPr>
          <p:cNvPr id="3" name="Title 2">
            <a:extLst>
              <a:ext uri="{FF2B5EF4-FFF2-40B4-BE49-F238E27FC236}">
                <a16:creationId xmlns:a16="http://schemas.microsoft.com/office/drawing/2014/main" id="{084CB5DF-E0C7-E2DF-5439-41D0A470BB3E}"/>
              </a:ext>
            </a:extLst>
          </p:cNvPr>
          <p:cNvSpPr>
            <a:spLocks noGrp="1"/>
          </p:cNvSpPr>
          <p:nvPr>
            <p:ph type="title"/>
          </p:nvPr>
        </p:nvSpPr>
        <p:spPr/>
        <p:txBody>
          <a:bodyPr/>
          <a:lstStyle/>
          <a:p>
            <a:r>
              <a:rPr lang="en-US" dirty="0"/>
              <a:t>Application Question 9</a:t>
            </a:r>
          </a:p>
        </p:txBody>
      </p:sp>
    </p:spTree>
    <p:extLst>
      <p:ext uri="{BB962C8B-B14F-4D97-AF65-F5344CB8AC3E}">
        <p14:creationId xmlns:p14="http://schemas.microsoft.com/office/powerpoint/2010/main" val="3419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964EC-4BD0-DB31-8C7D-0B7207F4C18C}"/>
              </a:ext>
            </a:extLst>
          </p:cNvPr>
          <p:cNvSpPr>
            <a:spLocks noGrp="1"/>
          </p:cNvSpPr>
          <p:nvPr>
            <p:ph idx="1"/>
          </p:nvPr>
        </p:nvSpPr>
        <p:spPr>
          <a:xfrm>
            <a:off x="481779" y="1320904"/>
            <a:ext cx="5680481" cy="3505538"/>
          </a:xfrm>
        </p:spPr>
        <p:txBody>
          <a:bodyPr>
            <a:noAutofit/>
          </a:bodyPr>
          <a:lstStyle/>
          <a:p>
            <a:pPr marL="0" indent="0">
              <a:spcAft>
                <a:spcPts val="1800"/>
              </a:spcAft>
              <a:buNone/>
            </a:pPr>
            <a:r>
              <a:rPr lang="en-US" sz="2400" dirty="0"/>
              <a:t>Course: Comprehensive Local Needs Assessment &amp; Application</a:t>
            </a:r>
          </a:p>
          <a:p>
            <a:pPr marL="0" indent="0">
              <a:spcAft>
                <a:spcPts val="1800"/>
              </a:spcAft>
              <a:buNone/>
            </a:pPr>
            <a:r>
              <a:rPr lang="en-US" sz="2400" dirty="0"/>
              <a:t>Section: Perkins Grant Application</a:t>
            </a:r>
          </a:p>
          <a:p>
            <a:pPr marL="0" indent="0">
              <a:spcAft>
                <a:spcPts val="1800"/>
              </a:spcAft>
              <a:buNone/>
            </a:pPr>
            <a:r>
              <a:rPr lang="en-US" sz="2400" dirty="0"/>
              <a:t>Use Template Provided in Moodle</a:t>
            </a:r>
          </a:p>
          <a:p>
            <a:pPr marL="0" indent="0">
              <a:spcAft>
                <a:spcPts val="1800"/>
              </a:spcAft>
              <a:buNone/>
            </a:pPr>
            <a:r>
              <a:rPr lang="en-US" sz="2400" dirty="0"/>
              <a:t>Submit completed report to “Submit Completed 2024-27 Application” link</a:t>
            </a:r>
          </a:p>
        </p:txBody>
      </p:sp>
      <p:sp>
        <p:nvSpPr>
          <p:cNvPr id="3" name="Title 2">
            <a:extLst>
              <a:ext uri="{FF2B5EF4-FFF2-40B4-BE49-F238E27FC236}">
                <a16:creationId xmlns:a16="http://schemas.microsoft.com/office/drawing/2014/main" id="{E26A7F34-5FFC-FDE3-40B2-0460037DF221}"/>
              </a:ext>
            </a:extLst>
          </p:cNvPr>
          <p:cNvSpPr>
            <a:spLocks noGrp="1"/>
          </p:cNvSpPr>
          <p:nvPr>
            <p:ph type="title"/>
          </p:nvPr>
        </p:nvSpPr>
        <p:spPr/>
        <p:txBody>
          <a:bodyPr/>
          <a:lstStyle/>
          <a:p>
            <a:r>
              <a:rPr lang="en-US" dirty="0"/>
              <a:t>Submit Application to NCPerkins</a:t>
            </a:r>
          </a:p>
        </p:txBody>
      </p:sp>
      <p:sp>
        <p:nvSpPr>
          <p:cNvPr id="4" name="Callout: Left Arrow 3">
            <a:extLst>
              <a:ext uri="{FF2B5EF4-FFF2-40B4-BE49-F238E27FC236}">
                <a16:creationId xmlns:a16="http://schemas.microsoft.com/office/drawing/2014/main" id="{04A2EAA1-C10E-4CDF-C1E2-A8A44EEE31DF}"/>
              </a:ext>
            </a:extLst>
          </p:cNvPr>
          <p:cNvSpPr/>
          <p:nvPr/>
        </p:nvSpPr>
        <p:spPr>
          <a:xfrm>
            <a:off x="5756744" y="1662810"/>
            <a:ext cx="2905476" cy="2821726"/>
          </a:xfrm>
          <a:prstGeom prst="leftArrowCallout">
            <a:avLst/>
          </a:prstGeom>
          <a:solidFill>
            <a:srgbClr val="FE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DUE</a:t>
            </a:r>
          </a:p>
          <a:p>
            <a:pPr algn="ctr"/>
            <a:r>
              <a:rPr lang="en-US" sz="3600" dirty="0">
                <a:solidFill>
                  <a:schemeClr val="tx1"/>
                </a:solidFill>
              </a:rPr>
              <a:t>May 19, 2023</a:t>
            </a:r>
          </a:p>
        </p:txBody>
      </p:sp>
    </p:spTree>
    <p:extLst>
      <p:ext uri="{BB962C8B-B14F-4D97-AF65-F5344CB8AC3E}">
        <p14:creationId xmlns:p14="http://schemas.microsoft.com/office/powerpoint/2010/main" val="31541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9E39A-B353-325C-2982-20438CA6C3DC}"/>
              </a:ext>
            </a:extLst>
          </p:cNvPr>
          <p:cNvSpPr>
            <a:spLocks noGrp="1"/>
          </p:cNvSpPr>
          <p:nvPr>
            <p:ph idx="1"/>
          </p:nvPr>
        </p:nvSpPr>
        <p:spPr/>
        <p:txBody>
          <a:bodyPr/>
          <a:lstStyle/>
          <a:p>
            <a:r>
              <a:rPr lang="en-US" sz="2800" dirty="0"/>
              <a:t>Modification Deadline is </a:t>
            </a:r>
            <a:r>
              <a:rPr lang="en-US" sz="2800" dirty="0">
                <a:highlight>
                  <a:srgbClr val="FFFF00"/>
                </a:highlight>
              </a:rPr>
              <a:t>May 15, 2023</a:t>
            </a:r>
          </a:p>
          <a:p>
            <a:pPr marL="0" indent="0">
              <a:buNone/>
            </a:pPr>
            <a:endParaRPr lang="en-US" sz="2800" dirty="0"/>
          </a:p>
          <a:p>
            <a:r>
              <a:rPr lang="en-US" sz="2800" dirty="0">
                <a:solidFill>
                  <a:srgbClr val="FE0000"/>
                </a:solidFill>
              </a:rPr>
              <a:t>NOTE! </a:t>
            </a:r>
            <a:r>
              <a:rPr lang="en-US" sz="2800" dirty="0"/>
              <a:t>The final budget XDBR must show the  approved budget, do not modify the budget to equal Perkins expenditures. If your budget office needs to do that, have them produce an XDBR for us first.</a:t>
            </a:r>
          </a:p>
          <a:p>
            <a:endParaRPr lang="en-US" dirty="0"/>
          </a:p>
          <a:p>
            <a:endParaRPr lang="en-US" dirty="0"/>
          </a:p>
        </p:txBody>
      </p:sp>
      <p:sp>
        <p:nvSpPr>
          <p:cNvPr id="3" name="Title 2">
            <a:extLst>
              <a:ext uri="{FF2B5EF4-FFF2-40B4-BE49-F238E27FC236}">
                <a16:creationId xmlns:a16="http://schemas.microsoft.com/office/drawing/2014/main" id="{321CB971-5346-0E1C-447E-373A02F0ECAE}"/>
              </a:ext>
            </a:extLst>
          </p:cNvPr>
          <p:cNvSpPr>
            <a:spLocks noGrp="1"/>
          </p:cNvSpPr>
          <p:nvPr>
            <p:ph type="title"/>
          </p:nvPr>
        </p:nvSpPr>
        <p:spPr/>
        <p:txBody>
          <a:bodyPr/>
          <a:lstStyle/>
          <a:p>
            <a:r>
              <a:rPr lang="en-US" dirty="0"/>
              <a:t>Perkins Modification	 Deadline!</a:t>
            </a:r>
          </a:p>
        </p:txBody>
      </p:sp>
    </p:spTree>
    <p:extLst>
      <p:ext uri="{BB962C8B-B14F-4D97-AF65-F5344CB8AC3E}">
        <p14:creationId xmlns:p14="http://schemas.microsoft.com/office/powerpoint/2010/main" val="17780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D0C744D-B5FE-2EFA-8CCA-52ADB1BAD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946" y="2865315"/>
            <a:ext cx="2788608" cy="2181236"/>
          </a:xfrm>
          <a:prstGeom prst="rect">
            <a:avLst/>
          </a:prstGeom>
          <a:noFill/>
        </p:spPr>
      </p:pic>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Planning</a:t>
            </a:r>
          </a:p>
        </p:txBody>
      </p:sp>
      <p:sp>
        <p:nvSpPr>
          <p:cNvPr id="2" name="TextBox 1">
            <a:extLst>
              <a:ext uri="{FF2B5EF4-FFF2-40B4-BE49-F238E27FC236}">
                <a16:creationId xmlns:a16="http://schemas.microsoft.com/office/drawing/2014/main" id="{8A135054-6B42-5FCD-FECE-5CE3785778AD}"/>
              </a:ext>
            </a:extLst>
          </p:cNvPr>
          <p:cNvSpPr txBox="1"/>
          <p:nvPr/>
        </p:nvSpPr>
        <p:spPr>
          <a:xfrm>
            <a:off x="695538" y="1503281"/>
            <a:ext cx="710428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AutoNum type="arabicPeriod"/>
            </a:pPr>
            <a:r>
              <a:rPr lang="en-US" sz="2000" b="1" dirty="0">
                <a:latin typeface="-webkit-standard"/>
                <a:cs typeface="Calibri"/>
              </a:rPr>
              <a:t>Promising Practice Video</a:t>
            </a:r>
            <a:r>
              <a:rPr lang="en-US" sz="2000" dirty="0">
                <a:latin typeface="-webkit-standard"/>
                <a:cs typeface="Calibri"/>
              </a:rPr>
              <a:t> to share an activity that may be beneficial to other colleges in implementing Perkins V.  </a:t>
            </a:r>
            <a:endParaRPr lang="en-US" sz="2000" dirty="0">
              <a:cs typeface="Calibri"/>
            </a:endParaRPr>
          </a:p>
          <a:p>
            <a:pPr marL="800100" lvl="1" indent="-342900">
              <a:buAutoNum type="arabicPeriod"/>
            </a:pPr>
            <a:endParaRPr lang="en-US" sz="2000" dirty="0">
              <a:latin typeface="-webkit-standard"/>
              <a:cs typeface="Calibri"/>
            </a:endParaRPr>
          </a:p>
          <a:p>
            <a:pPr marL="800100" lvl="1" indent="-342900">
              <a:buAutoNum type="arabicPeriod"/>
            </a:pPr>
            <a:r>
              <a:rPr lang="en-US" sz="2000" b="1" dirty="0">
                <a:latin typeface="-webkit-standard"/>
                <a:cs typeface="Calibri"/>
              </a:rPr>
              <a:t>Local Plan End of Year Status Update: </a:t>
            </a:r>
            <a:r>
              <a:rPr lang="en-US" sz="2000" dirty="0">
                <a:latin typeface="-webkit-standard"/>
                <a:cs typeface="Calibri"/>
              </a:rPr>
              <a:t> </a:t>
            </a:r>
            <a:br>
              <a:rPr lang="en-US" sz="2000" dirty="0">
                <a:latin typeface="-webkit-standard"/>
                <a:cs typeface="Calibri"/>
              </a:rPr>
            </a:br>
            <a:r>
              <a:rPr lang="en-US" sz="2000" dirty="0">
                <a:latin typeface="-webkit-standard"/>
                <a:cs typeface="Calibri"/>
              </a:rPr>
              <a:t>Complete the last two columns summarizing status.</a:t>
            </a:r>
            <a:br>
              <a:rPr lang="en-US" sz="2000" dirty="0">
                <a:latin typeface="-webkit-standard"/>
                <a:cs typeface="Calibri"/>
              </a:rPr>
            </a:br>
            <a:r>
              <a:rPr lang="en-US" sz="2000" dirty="0">
                <a:latin typeface="-webkit-standard"/>
                <a:cs typeface="Calibri"/>
              </a:rPr>
              <a:t>Don’t forget to update Equipment and Salary tabs.</a:t>
            </a:r>
          </a:p>
          <a:p>
            <a:pPr marL="800100" lvl="1" indent="-342900">
              <a:buAutoNum type="arabicPeriod"/>
            </a:pPr>
            <a:endParaRPr lang="en-US" sz="2000" dirty="0">
              <a:latin typeface="-webkit-standard"/>
              <a:cs typeface="Calibri"/>
            </a:endParaRPr>
          </a:p>
          <a:p>
            <a:pPr marL="800100" lvl="1" indent="-342900">
              <a:buAutoNum type="arabicPeriod"/>
            </a:pPr>
            <a:r>
              <a:rPr lang="en-US" sz="2000" b="1" dirty="0">
                <a:latin typeface="-webkit-standard"/>
                <a:cs typeface="Calibri"/>
              </a:rPr>
              <a:t>End of Year Report: </a:t>
            </a:r>
            <a:br>
              <a:rPr lang="en-US" sz="2000" b="1" dirty="0">
                <a:latin typeface="-webkit-standard"/>
                <a:cs typeface="Calibri"/>
              </a:rPr>
            </a:br>
            <a:r>
              <a:rPr lang="en-US" sz="2000" dirty="0">
                <a:latin typeface="-webkit-standard"/>
                <a:cs typeface="Calibri"/>
              </a:rPr>
              <a:t>The Questions are in NCPerkins</a:t>
            </a:r>
            <a:endParaRPr lang="en-US" sz="2000" dirty="0"/>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Report</a:t>
            </a:r>
          </a:p>
        </p:txBody>
      </p:sp>
      <p:sp>
        <p:nvSpPr>
          <p:cNvPr id="2" name="TextBox 1">
            <a:extLst>
              <a:ext uri="{FF2B5EF4-FFF2-40B4-BE49-F238E27FC236}">
                <a16:creationId xmlns:a16="http://schemas.microsoft.com/office/drawing/2014/main" id="{8A135054-6B42-5FCD-FECE-5CE3785778AD}"/>
              </a:ext>
            </a:extLst>
          </p:cNvPr>
          <p:cNvSpPr txBox="1"/>
          <p:nvPr/>
        </p:nvSpPr>
        <p:spPr>
          <a:xfrm>
            <a:off x="213633" y="1247773"/>
            <a:ext cx="865550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000" b="1" dirty="0">
                <a:ea typeface="+mn-lt"/>
                <a:cs typeface="+mn-lt"/>
              </a:rPr>
              <a:t>Briefly answer each of the following questions based on Perkins required activities:</a:t>
            </a:r>
            <a:endParaRPr lang="en-US" sz="2000" dirty="0">
              <a:ea typeface="+mn-lt"/>
              <a:cs typeface="+mn-lt"/>
            </a:endParaRPr>
          </a:p>
          <a:p>
            <a:pPr marL="228600" indent="-228600">
              <a:spcAft>
                <a:spcPts val="1200"/>
              </a:spcAft>
              <a:buAutoNum type="arabicPeriod"/>
            </a:pPr>
            <a:r>
              <a:rPr lang="en-US" sz="2000" dirty="0">
                <a:ea typeface="+mn-lt"/>
                <a:cs typeface="+mn-lt"/>
              </a:rPr>
              <a:t>What career development activities has the college implemented in the past program year to help students in enrolling in CTE programs of study?</a:t>
            </a:r>
          </a:p>
          <a:p>
            <a:pPr marL="228600" indent="-228600">
              <a:spcAft>
                <a:spcPts val="1200"/>
              </a:spcAft>
              <a:buAutoNum type="arabicPeriod"/>
            </a:pPr>
            <a:r>
              <a:rPr lang="en-US" sz="2000" dirty="0">
                <a:ea typeface="+mn-lt"/>
                <a:cs typeface="+mn-lt"/>
              </a:rPr>
              <a:t>In what ways is the college working to improve the retention of CCP CTE students beyond high school graduation in the AAS Pathway?</a:t>
            </a:r>
          </a:p>
          <a:p>
            <a:pPr marL="228600" indent="-228600">
              <a:spcAft>
                <a:spcPts val="1200"/>
              </a:spcAft>
              <a:buAutoNum type="arabicPeriod"/>
            </a:pPr>
            <a:r>
              <a:rPr lang="en-US" sz="2000" dirty="0">
                <a:ea typeface="+mn-lt"/>
                <a:cs typeface="+mn-lt"/>
              </a:rPr>
              <a:t>What practices has your college implemented this year to recruitment to or enhance special populations participation in and their performance in CTE Programs of study? (Recruitment and Performance) </a:t>
            </a:r>
          </a:p>
        </p:txBody>
      </p:sp>
      <p:sp>
        <p:nvSpPr>
          <p:cNvPr id="4" name="Arrow: Right 3">
            <a:extLst>
              <a:ext uri="{FF2B5EF4-FFF2-40B4-BE49-F238E27FC236}">
                <a16:creationId xmlns:a16="http://schemas.microsoft.com/office/drawing/2014/main" id="{6E90F937-CB80-BD16-3556-07B8FBAB2F7E}"/>
              </a:ext>
            </a:extLst>
          </p:cNvPr>
          <p:cNvSpPr/>
          <p:nvPr/>
        </p:nvSpPr>
        <p:spPr>
          <a:xfrm rot="523714">
            <a:off x="7592486" y="4353976"/>
            <a:ext cx="1240403" cy="572354"/>
          </a:xfrm>
          <a:prstGeom prst="rightArrow">
            <a:avLst/>
          </a:prstGeom>
          <a:solidFill>
            <a:srgbClr val="F2A41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More</a:t>
            </a:r>
          </a:p>
        </p:txBody>
      </p:sp>
    </p:spTree>
    <p:extLst>
      <p:ext uri="{BB962C8B-B14F-4D97-AF65-F5344CB8AC3E}">
        <p14:creationId xmlns:p14="http://schemas.microsoft.com/office/powerpoint/2010/main" val="41907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Report continued</a:t>
            </a:r>
          </a:p>
        </p:txBody>
      </p:sp>
      <p:sp>
        <p:nvSpPr>
          <p:cNvPr id="2" name="TextBox 1">
            <a:extLst>
              <a:ext uri="{FF2B5EF4-FFF2-40B4-BE49-F238E27FC236}">
                <a16:creationId xmlns:a16="http://schemas.microsoft.com/office/drawing/2014/main" id="{8A135054-6B42-5FCD-FECE-5CE3785778AD}"/>
              </a:ext>
            </a:extLst>
          </p:cNvPr>
          <p:cNvSpPr txBox="1"/>
          <p:nvPr/>
        </p:nvSpPr>
        <p:spPr>
          <a:xfrm>
            <a:off x="244249" y="1597630"/>
            <a:ext cx="8655502"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mj-lt"/>
              <a:buAutoNum type="arabicPeriod" startAt="4"/>
            </a:pPr>
            <a:r>
              <a:rPr lang="en-US" sz="2000" dirty="0">
                <a:ea typeface="+mn-lt"/>
                <a:cs typeface="+mn-lt"/>
              </a:rPr>
              <a:t>Highlight 4 professional development activities offered to CTE faculty during the past year </a:t>
            </a:r>
          </a:p>
          <a:p>
            <a:pPr marL="342900" indent="-342900">
              <a:spcAft>
                <a:spcPts val="1200"/>
              </a:spcAft>
              <a:buFont typeface="+mj-lt"/>
              <a:buAutoNum type="arabicPeriod" startAt="4"/>
            </a:pPr>
            <a:r>
              <a:rPr lang="en-US" sz="2000" dirty="0">
                <a:ea typeface="+mn-lt"/>
                <a:cs typeface="+mn-lt"/>
              </a:rPr>
              <a:t>In what ways has the college’s CLNA informed the integration of academic, technical and employability skills in career pathways or program of study?</a:t>
            </a:r>
          </a:p>
          <a:p>
            <a:pPr marL="342900" indent="-342900">
              <a:spcAft>
                <a:spcPts val="1200"/>
              </a:spcAft>
              <a:buFont typeface="+mj-lt"/>
              <a:buAutoNum type="arabicPeriod" startAt="4"/>
            </a:pPr>
            <a:r>
              <a:rPr lang="en-US" sz="2000" dirty="0">
                <a:ea typeface="+mn-lt"/>
                <a:cs typeface="+mn-lt"/>
              </a:rPr>
              <a:t>What are 3 specific activities the college has implemented to increase student progress and success? (1p1 Employment, 2p1 Credentials, and </a:t>
            </a:r>
            <a:br>
              <a:rPr lang="en-US" sz="2000" dirty="0">
                <a:ea typeface="+mn-lt"/>
                <a:cs typeface="+mn-lt"/>
              </a:rPr>
            </a:br>
            <a:r>
              <a:rPr lang="en-US" sz="2000" dirty="0">
                <a:ea typeface="+mn-lt"/>
                <a:cs typeface="+mn-lt"/>
              </a:rPr>
              <a:t>3p1 Non-traditional Participation) </a:t>
            </a:r>
          </a:p>
          <a:p>
            <a:pPr marL="342900" indent="-342900">
              <a:spcAft>
                <a:spcPts val="1200"/>
              </a:spcAft>
              <a:buFont typeface="+mj-lt"/>
              <a:buAutoNum type="arabicPeriod" startAt="4"/>
            </a:pPr>
            <a:r>
              <a:rPr lang="en-US" sz="2000" dirty="0">
                <a:ea typeface="+mn-lt"/>
                <a:cs typeface="+mn-lt"/>
              </a:rPr>
              <a:t>Overall, how has Perkins funding made a difference at your college this year?</a:t>
            </a:r>
          </a:p>
        </p:txBody>
      </p:sp>
    </p:spTree>
    <p:extLst>
      <p:ext uri="{BB962C8B-B14F-4D97-AF65-F5344CB8AC3E}">
        <p14:creationId xmlns:p14="http://schemas.microsoft.com/office/powerpoint/2010/main" val="397268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200329"/>
          </a:xfrm>
        </p:spPr>
        <p:txBody>
          <a:bodyPr>
            <a:normAutofit/>
          </a:bodyPr>
          <a:lstStyle/>
          <a:p>
            <a:r>
              <a:rPr lang="en-US" dirty="0"/>
              <a:t>2</a:t>
            </a:r>
            <a:r>
              <a:rPr lang="en-US" baseline="30000" dirty="0"/>
              <a:t>nd</a:t>
            </a:r>
            <a:r>
              <a:rPr lang="en-US" dirty="0"/>
              <a:t> Tuesday of the month from 9-10 am</a:t>
            </a:r>
          </a:p>
          <a:p>
            <a:r>
              <a:rPr lang="en-US" dirty="0"/>
              <a:t>Register now for all of them </a:t>
            </a:r>
            <a:r>
              <a:rPr lang="en-US" dirty="0">
                <a:hlinkClick r:id="rId3"/>
              </a:rPr>
              <a:t>https://www.ncperkins.org/presentations/</a:t>
            </a:r>
            <a:endParaRPr lang="en-US" dirty="0"/>
          </a:p>
          <a:p>
            <a:r>
              <a:rPr lang="en-US" dirty="0"/>
              <a:t>Upcoming dates:</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1297859" y="2634970"/>
            <a:ext cx="3214402" cy="1015663"/>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April 11,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May 9,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June 13, 2023</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362" y="3467819"/>
            <a:ext cx="4221150" cy="1549314"/>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50" y="1650774"/>
            <a:ext cx="7560490" cy="3492725"/>
          </a:xfrm>
        </p:spPr>
        <p:txBody>
          <a:bodyPr vert="horz" lIns="91440" tIns="45720" rIns="91440" bIns="45720" rtlCol="0" anchor="t">
            <a:normAutofit fontScale="77500" lnSpcReduction="20000"/>
          </a:bodyPr>
          <a:lstStyle/>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March 15			Occupational Therapy Assistants </a:t>
            </a:r>
          </a:p>
          <a:p>
            <a:pPr marL="401638" indent="-292100" defTabSz="411163">
              <a:spcBef>
                <a:spcPts val="0"/>
              </a:spcBef>
              <a:spcAft>
                <a:spcPts val="600"/>
              </a:spcAft>
            </a:pPr>
            <a:r>
              <a:rPr lang="en-US" sz="2900" strike="sngStrike" dirty="0">
                <a:effectLst/>
                <a:latin typeface="Calibri" panose="020F0502020204030204" pitchFamily="34" charset="0"/>
                <a:ea typeface="Calibri" panose="020F0502020204030204" pitchFamily="34" charset="0"/>
              </a:rPr>
              <a:t>April 19			Food Industry</a:t>
            </a:r>
            <a:r>
              <a:rPr lang="en-US" sz="2900" dirty="0">
                <a:effectLst/>
                <a:latin typeface="Calibri" panose="020F0502020204030204" pitchFamily="34" charset="0"/>
                <a:ea typeface="Calibri" panose="020F0502020204030204" pitchFamily="34" charset="0"/>
              </a:rPr>
              <a:t> </a:t>
            </a:r>
            <a:r>
              <a:rPr lang="en-US" sz="2900" dirty="0">
                <a:solidFill>
                  <a:srgbClr val="FF0000"/>
                </a:solidFill>
                <a:effectLst/>
                <a:latin typeface="Calibri" panose="020F0502020204030204" pitchFamily="34" charset="0"/>
                <a:ea typeface="Calibri" panose="020F0502020204030204" pitchFamily="34" charset="0"/>
              </a:rPr>
              <a:t>(SkillsUSA)</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May 17			Entrepreneurship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June 21			Non-Profit Leadership and Management                     	 </a:t>
            </a:r>
          </a:p>
          <a:p>
            <a:pPr marL="0" indent="0">
              <a:buNone/>
            </a:pPr>
            <a:endParaRPr lang="en-US" dirty="0"/>
          </a:p>
          <a:p>
            <a:pPr marL="0" indent="0">
              <a:buNone/>
            </a:pPr>
            <a:endParaRPr lang="en-US" dirty="0"/>
          </a:p>
          <a:p>
            <a:pPr marL="0" indent="0">
              <a:buNone/>
            </a:pPr>
            <a:endParaRPr lang="en-US" dirty="0"/>
          </a:p>
          <a:p>
            <a:pPr marL="0" indent="0">
              <a:buNone/>
            </a:pPr>
            <a:r>
              <a:rPr lang="en-US" sz="2900" dirty="0"/>
              <a:t>Register for all webinars at </a:t>
            </a:r>
          </a:p>
          <a:p>
            <a:pPr marL="0" indent="0">
              <a:buNone/>
            </a:pPr>
            <a:r>
              <a:rPr lang="en-US" sz="2900" dirty="0"/>
              <a:t>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together&#10;&#10;Description automatically generated with medium confidence">
            <a:extLst>
              <a:ext uri="{FF2B5EF4-FFF2-40B4-BE49-F238E27FC236}">
                <a16:creationId xmlns:a16="http://schemas.microsoft.com/office/drawing/2014/main" id="{602E90BA-E777-D103-41E9-97AFCD6E6753}"/>
              </a:ext>
            </a:extLst>
          </p:cNvPr>
          <p:cNvPicPr>
            <a:picLocks noChangeAspect="1"/>
          </p:cNvPicPr>
          <p:nvPr/>
        </p:nvPicPr>
        <p:blipFill>
          <a:blip r:embed="rId2"/>
          <a:stretch>
            <a:fillRect/>
          </a:stretch>
        </p:blipFill>
        <p:spPr>
          <a:xfrm>
            <a:off x="1538877" y="1320904"/>
            <a:ext cx="6066245" cy="3548753"/>
          </a:xfrm>
          <a:prstGeom prst="rect">
            <a:avLst/>
          </a:prstGeom>
          <a:noFill/>
        </p:spPr>
      </p:pic>
      <p:sp>
        <p:nvSpPr>
          <p:cNvPr id="3" name="Title 2">
            <a:extLst>
              <a:ext uri="{FF2B5EF4-FFF2-40B4-BE49-F238E27FC236}">
                <a16:creationId xmlns:a16="http://schemas.microsoft.com/office/drawing/2014/main" id="{586BB380-5306-A908-A9C7-6C781227B73C}"/>
              </a:ext>
            </a:extLst>
          </p:cNvPr>
          <p:cNvSpPr>
            <a:spLocks noGrp="1"/>
          </p:cNvSpPr>
          <p:nvPr>
            <p:ph type="title"/>
          </p:nvPr>
        </p:nvSpPr>
        <p:spPr>
          <a:xfrm>
            <a:off x="1297859" y="126367"/>
            <a:ext cx="7364361" cy="994172"/>
          </a:xfrm>
        </p:spPr>
        <p:txBody>
          <a:bodyPr anchor="ctr">
            <a:normAutofit/>
          </a:bodyPr>
          <a:lstStyle/>
          <a:p>
            <a:r>
              <a:rPr lang="en-US" dirty="0"/>
              <a:t>NAPE Equity Summit</a:t>
            </a:r>
          </a:p>
        </p:txBody>
      </p:sp>
      <p:sp>
        <p:nvSpPr>
          <p:cNvPr id="7" name="TextBox 6">
            <a:extLst>
              <a:ext uri="{FF2B5EF4-FFF2-40B4-BE49-F238E27FC236}">
                <a16:creationId xmlns:a16="http://schemas.microsoft.com/office/drawing/2014/main" id="{0108FC77-2CE2-4D5A-EBAB-D074560AA126}"/>
              </a:ext>
            </a:extLst>
          </p:cNvPr>
          <p:cNvSpPr txBox="1"/>
          <p:nvPr/>
        </p:nvSpPr>
        <p:spPr>
          <a:xfrm>
            <a:off x="3471481" y="4293390"/>
            <a:ext cx="2201035" cy="369332"/>
          </a:xfrm>
          <a:prstGeom prst="rect">
            <a:avLst/>
          </a:prstGeom>
          <a:solidFill>
            <a:schemeClr val="bg1"/>
          </a:solidFill>
        </p:spPr>
        <p:txBody>
          <a:bodyPr wrap="square">
            <a:spAutoFit/>
          </a:bodyPr>
          <a:lstStyle/>
          <a:p>
            <a:r>
              <a:rPr lang="en-US" dirty="0"/>
              <a:t>https://napequity.org</a:t>
            </a:r>
          </a:p>
        </p:txBody>
      </p:sp>
      <p:sp>
        <p:nvSpPr>
          <p:cNvPr id="8" name="Rectangle 7">
            <a:extLst>
              <a:ext uri="{FF2B5EF4-FFF2-40B4-BE49-F238E27FC236}">
                <a16:creationId xmlns:a16="http://schemas.microsoft.com/office/drawing/2014/main" id="{4449F883-7F58-5F78-2861-50B835A31CCE}"/>
              </a:ext>
            </a:extLst>
          </p:cNvPr>
          <p:cNvSpPr/>
          <p:nvPr/>
        </p:nvSpPr>
        <p:spPr>
          <a:xfrm>
            <a:off x="2864580" y="1320904"/>
            <a:ext cx="4740542" cy="428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company name&#10;&#10;Description automatically generated">
            <a:extLst>
              <a:ext uri="{FF2B5EF4-FFF2-40B4-BE49-F238E27FC236}">
                <a16:creationId xmlns:a16="http://schemas.microsoft.com/office/drawing/2014/main" id="{BBA45A14-7DE7-D4EE-4DE3-1E07F4ACDB17}"/>
              </a:ext>
            </a:extLst>
          </p:cNvPr>
          <p:cNvPicPr>
            <a:picLocks noGrp="1" noChangeAspect="1"/>
          </p:cNvPicPr>
          <p:nvPr>
            <p:ph idx="1"/>
          </p:nvPr>
        </p:nvPicPr>
        <p:blipFill>
          <a:blip r:embed="rId2"/>
          <a:stretch>
            <a:fillRect/>
          </a:stretch>
        </p:blipFill>
        <p:spPr>
          <a:xfrm>
            <a:off x="18195" y="3585783"/>
            <a:ext cx="4924425" cy="1533525"/>
          </a:xfrm>
        </p:spPr>
      </p:pic>
      <p:sp>
        <p:nvSpPr>
          <p:cNvPr id="3" name="Title 2">
            <a:extLst>
              <a:ext uri="{FF2B5EF4-FFF2-40B4-BE49-F238E27FC236}">
                <a16:creationId xmlns:a16="http://schemas.microsoft.com/office/drawing/2014/main" id="{243A7631-58D9-DD01-6757-777857764419}"/>
              </a:ext>
            </a:extLst>
          </p:cNvPr>
          <p:cNvSpPr>
            <a:spLocks noGrp="1"/>
          </p:cNvSpPr>
          <p:nvPr>
            <p:ph type="title"/>
          </p:nvPr>
        </p:nvSpPr>
        <p:spPr/>
        <p:txBody>
          <a:bodyPr/>
          <a:lstStyle/>
          <a:p>
            <a:r>
              <a:rPr lang="en-US" dirty="0">
                <a:ln w="0">
                  <a:solidFill>
                    <a:srgbClr val="5B9BD5"/>
                  </a:solidFill>
                </a:ln>
                <a:cs typeface="Calibri Light"/>
              </a:rPr>
              <a:t>NCETA Spring Conference</a:t>
            </a:r>
            <a:endParaRPr lang="en-US" dirty="0"/>
          </a:p>
        </p:txBody>
      </p:sp>
      <p:pic>
        <p:nvPicPr>
          <p:cNvPr id="5" name="Picture 5" descr="Graphical user interface&#10;&#10;Description automatically generated">
            <a:extLst>
              <a:ext uri="{FF2B5EF4-FFF2-40B4-BE49-F238E27FC236}">
                <a16:creationId xmlns:a16="http://schemas.microsoft.com/office/drawing/2014/main" id="{3A4290A5-0969-E75A-B22C-B12071EA2ED5}"/>
              </a:ext>
            </a:extLst>
          </p:cNvPr>
          <p:cNvPicPr>
            <a:picLocks noChangeAspect="1"/>
          </p:cNvPicPr>
          <p:nvPr/>
        </p:nvPicPr>
        <p:blipFill>
          <a:blip r:embed="rId3"/>
          <a:stretch>
            <a:fillRect/>
          </a:stretch>
        </p:blipFill>
        <p:spPr>
          <a:xfrm>
            <a:off x="3749919" y="1388629"/>
            <a:ext cx="5256334" cy="3238146"/>
          </a:xfrm>
          <a:prstGeom prst="rect">
            <a:avLst/>
          </a:prstGeom>
        </p:spPr>
      </p:pic>
      <p:sp>
        <p:nvSpPr>
          <p:cNvPr id="6" name="TextBox 5">
            <a:extLst>
              <a:ext uri="{FF2B5EF4-FFF2-40B4-BE49-F238E27FC236}">
                <a16:creationId xmlns:a16="http://schemas.microsoft.com/office/drawing/2014/main" id="{D83CC6AE-6E4C-C7CF-A2F7-13788C38FD28}"/>
              </a:ext>
            </a:extLst>
          </p:cNvPr>
          <p:cNvSpPr txBox="1"/>
          <p:nvPr/>
        </p:nvSpPr>
        <p:spPr>
          <a:xfrm>
            <a:off x="483578" y="1655884"/>
            <a:ext cx="33777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May 3-5th </a:t>
            </a:r>
            <a:endParaRPr lang="en-US" dirty="0"/>
          </a:p>
          <a:p>
            <a:r>
              <a:rPr lang="en-US" sz="2400" dirty="0">
                <a:cs typeface="Calibri"/>
              </a:rPr>
              <a:t>Hilton Raleigh, North Hills</a:t>
            </a:r>
            <a:endParaRPr lang="en-US"/>
          </a:p>
          <a:p>
            <a:endParaRPr lang="en-US" sz="2400" dirty="0">
              <a:cs typeface="Calibri"/>
            </a:endParaRPr>
          </a:p>
          <a:p>
            <a:r>
              <a:rPr lang="en-US" sz="2400" dirty="0">
                <a:cs typeface="Calibri"/>
              </a:rPr>
              <a:t>www.nceta.org</a:t>
            </a:r>
          </a:p>
        </p:txBody>
      </p:sp>
    </p:spTree>
    <p:extLst>
      <p:ext uri="{BB962C8B-B14F-4D97-AF65-F5344CB8AC3E}">
        <p14:creationId xmlns:p14="http://schemas.microsoft.com/office/powerpoint/2010/main" val="189632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08783-655A-DABD-D48A-6AA9A6B1F024}"/>
              </a:ext>
            </a:extLst>
          </p:cNvPr>
          <p:cNvSpPr>
            <a:spLocks noGrp="1"/>
          </p:cNvSpPr>
          <p:nvPr>
            <p:ph type="title"/>
          </p:nvPr>
        </p:nvSpPr>
        <p:spPr/>
        <p:txBody>
          <a:bodyPr>
            <a:normAutofit fontScale="90000"/>
          </a:bodyPr>
          <a:lstStyle/>
          <a:p>
            <a:r>
              <a:rPr lang="en-US" sz="3600" dirty="0" err="1">
                <a:ln w="0">
                  <a:solidFill>
                    <a:srgbClr val="5B9BD5"/>
                  </a:solidFill>
                </a:ln>
                <a:cs typeface="Calibri Light"/>
              </a:rPr>
              <a:t>nacte</a:t>
            </a:r>
            <a:r>
              <a:rPr lang="en-US" sz="3600" b="0" dirty="0" err="1">
                <a:ln w="0">
                  <a:solidFill>
                    <a:srgbClr val="5B9BD5"/>
                  </a:solidFill>
                </a:ln>
                <a:latin typeface="Lucida Calligraphy"/>
                <a:cs typeface="Calibri Light"/>
              </a:rPr>
              <a:t>i</a:t>
            </a:r>
            <a:r>
              <a:rPr lang="en-US" sz="3600" b="0" dirty="0">
                <a:ln w="0">
                  <a:solidFill>
                    <a:srgbClr val="5B9BD5"/>
                  </a:solidFill>
                </a:ln>
                <a:latin typeface="Lucida Calligraphy"/>
                <a:cs typeface="Calibri Light"/>
              </a:rPr>
              <a:t> </a:t>
            </a:r>
            <a:br>
              <a:rPr lang="en-US" sz="3600" b="0" dirty="0">
                <a:ln w="0">
                  <a:solidFill>
                    <a:srgbClr val="5B9BD5"/>
                  </a:solidFill>
                </a:ln>
                <a:latin typeface="Lucida Calligraphy"/>
                <a:cs typeface="Calibri Light"/>
              </a:rPr>
            </a:br>
            <a:r>
              <a:rPr lang="en-US" sz="3600" b="0" dirty="0">
                <a:ln w="0">
                  <a:solidFill>
                    <a:srgbClr val="5B9BD5"/>
                  </a:solidFill>
                </a:ln>
                <a:latin typeface="Calibri"/>
                <a:cs typeface="Calibri Light"/>
              </a:rPr>
              <a:t>National Perkins Leadership Conference</a:t>
            </a:r>
          </a:p>
        </p:txBody>
      </p:sp>
      <p:pic>
        <p:nvPicPr>
          <p:cNvPr id="4" name="Picture 4" descr="Graphical user interface, text&#10;&#10;Description automatically generated">
            <a:extLst>
              <a:ext uri="{FF2B5EF4-FFF2-40B4-BE49-F238E27FC236}">
                <a16:creationId xmlns:a16="http://schemas.microsoft.com/office/drawing/2014/main" id="{7835BF0D-8E32-8AAD-1B4D-038A3E0CDE4D}"/>
              </a:ext>
            </a:extLst>
          </p:cNvPr>
          <p:cNvPicPr>
            <a:picLocks noChangeAspect="1"/>
          </p:cNvPicPr>
          <p:nvPr/>
        </p:nvPicPr>
        <p:blipFill rotWithShape="1">
          <a:blip r:embed="rId3"/>
          <a:srcRect l="1884" t="3957" r="2164" b="12346"/>
          <a:stretch/>
        </p:blipFill>
        <p:spPr>
          <a:xfrm>
            <a:off x="529925" y="1455982"/>
            <a:ext cx="5049079" cy="1616110"/>
          </a:xfrm>
          <a:prstGeom prst="rect">
            <a:avLst/>
          </a:prstGeom>
        </p:spPr>
      </p:pic>
      <p:pic>
        <p:nvPicPr>
          <p:cNvPr id="5" name="Picture 5" descr="Graphical user interface, text&#10;&#10;Description automatically generated">
            <a:extLst>
              <a:ext uri="{FF2B5EF4-FFF2-40B4-BE49-F238E27FC236}">
                <a16:creationId xmlns:a16="http://schemas.microsoft.com/office/drawing/2014/main" id="{D7E54652-C675-030C-62DE-9818EC04A021}"/>
              </a:ext>
            </a:extLst>
          </p:cNvPr>
          <p:cNvPicPr>
            <a:picLocks noChangeAspect="1"/>
          </p:cNvPicPr>
          <p:nvPr/>
        </p:nvPicPr>
        <p:blipFill>
          <a:blip r:embed="rId4"/>
          <a:stretch>
            <a:fillRect/>
          </a:stretch>
        </p:blipFill>
        <p:spPr>
          <a:xfrm>
            <a:off x="3054465" y="3192254"/>
            <a:ext cx="5607755" cy="1250084"/>
          </a:xfrm>
          <a:prstGeom prst="rect">
            <a:avLst/>
          </a:prstGeom>
        </p:spPr>
      </p:pic>
      <p:sp>
        <p:nvSpPr>
          <p:cNvPr id="2" name="TextBox 1">
            <a:extLst>
              <a:ext uri="{FF2B5EF4-FFF2-40B4-BE49-F238E27FC236}">
                <a16:creationId xmlns:a16="http://schemas.microsoft.com/office/drawing/2014/main" id="{3EE74D52-FA68-C892-0D4D-41D7E26E8805}"/>
              </a:ext>
            </a:extLst>
          </p:cNvPr>
          <p:cNvSpPr txBox="1"/>
          <p:nvPr/>
        </p:nvSpPr>
        <p:spPr>
          <a:xfrm>
            <a:off x="151917" y="4443430"/>
            <a:ext cx="3983605" cy="646331"/>
          </a:xfrm>
          <a:prstGeom prst="rect">
            <a:avLst/>
          </a:prstGeom>
          <a:noFill/>
        </p:spPr>
        <p:txBody>
          <a:bodyPr wrap="square" lIns="91440" tIns="45720" rIns="91440" bIns="45720" rtlCol="0" anchor="t">
            <a:spAutoFit/>
          </a:bodyPr>
          <a:lstStyle/>
          <a:p>
            <a:r>
              <a:rPr lang="en-US" dirty="0"/>
              <a:t>May 22-25th</a:t>
            </a:r>
          </a:p>
          <a:p>
            <a:r>
              <a:rPr lang="en-US" dirty="0"/>
              <a:t>https://nactei.org/conference/</a:t>
            </a:r>
            <a:endParaRPr lang="en-US"/>
          </a:p>
        </p:txBody>
      </p:sp>
    </p:spTree>
    <p:extLst>
      <p:ext uri="{BB962C8B-B14F-4D97-AF65-F5344CB8AC3E}">
        <p14:creationId xmlns:p14="http://schemas.microsoft.com/office/powerpoint/2010/main" val="32869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A2218-143C-855E-BDA7-365D73BC4C5A}"/>
              </a:ext>
            </a:extLst>
          </p:cNvPr>
          <p:cNvSpPr>
            <a:spLocks noGrp="1"/>
          </p:cNvSpPr>
          <p:nvPr>
            <p:ph idx="1"/>
          </p:nvPr>
        </p:nvSpPr>
        <p:spPr>
          <a:xfrm>
            <a:off x="258944" y="4322099"/>
            <a:ext cx="5505113" cy="695033"/>
          </a:xfrm>
        </p:spPr>
        <p:txBody>
          <a:bodyPr vert="horz" lIns="91440" tIns="45720" rIns="91440" bIns="45720" rtlCol="0" anchor="t">
            <a:normAutofit lnSpcReduction="10000"/>
          </a:bodyPr>
          <a:lstStyle/>
          <a:p>
            <a:pPr marL="0" indent="0">
              <a:buNone/>
            </a:pPr>
            <a:r>
              <a:rPr lang="en-US" sz="1800" dirty="0">
                <a:latin typeface="Times New Roman"/>
                <a:cs typeface="Times New Roman"/>
              </a:rPr>
              <a:t>September 20-22</a:t>
            </a:r>
            <a:endParaRPr lang="en-US" dirty="0"/>
          </a:p>
          <a:p>
            <a:pPr marL="0" indent="0">
              <a:buNone/>
            </a:pPr>
            <a:r>
              <a:rPr lang="en-US" sz="1800" dirty="0">
                <a:latin typeface="Times New Roman"/>
                <a:cs typeface="Times New Roman"/>
              </a:rPr>
              <a:t>https://www.acteonline.org/postsecondarycteevent/</a:t>
            </a:r>
            <a:endParaRPr lang="en-US" dirty="0"/>
          </a:p>
        </p:txBody>
      </p:sp>
      <p:sp>
        <p:nvSpPr>
          <p:cNvPr id="3" name="Title 2">
            <a:extLst>
              <a:ext uri="{FF2B5EF4-FFF2-40B4-BE49-F238E27FC236}">
                <a16:creationId xmlns:a16="http://schemas.microsoft.com/office/drawing/2014/main" id="{03EDF0C7-4C68-7361-2124-D13807B2E705}"/>
              </a:ext>
            </a:extLst>
          </p:cNvPr>
          <p:cNvSpPr>
            <a:spLocks noGrp="1"/>
          </p:cNvSpPr>
          <p:nvPr>
            <p:ph type="title"/>
          </p:nvPr>
        </p:nvSpPr>
        <p:spPr/>
        <p:txBody>
          <a:bodyPr/>
          <a:lstStyle/>
          <a:p>
            <a:r>
              <a:rPr lang="en-US" dirty="0"/>
              <a:t>ACTE</a:t>
            </a:r>
          </a:p>
        </p:txBody>
      </p:sp>
      <p:pic>
        <p:nvPicPr>
          <p:cNvPr id="5" name="Picture 4">
            <a:extLst>
              <a:ext uri="{FF2B5EF4-FFF2-40B4-BE49-F238E27FC236}">
                <a16:creationId xmlns:a16="http://schemas.microsoft.com/office/drawing/2014/main" id="{B5E72AFE-F8B3-116C-1B53-707A306EA928}"/>
              </a:ext>
            </a:extLst>
          </p:cNvPr>
          <p:cNvPicPr>
            <a:picLocks noChangeAspect="1"/>
          </p:cNvPicPr>
          <p:nvPr/>
        </p:nvPicPr>
        <p:blipFill>
          <a:blip r:embed="rId2"/>
          <a:stretch>
            <a:fillRect/>
          </a:stretch>
        </p:blipFill>
        <p:spPr>
          <a:xfrm>
            <a:off x="5173922" y="0"/>
            <a:ext cx="3970078" cy="5143500"/>
          </a:xfrm>
          <a:prstGeom prst="rect">
            <a:avLst/>
          </a:prstGeom>
        </p:spPr>
      </p:pic>
      <p:pic>
        <p:nvPicPr>
          <p:cNvPr id="7" name="Picture 6">
            <a:extLst>
              <a:ext uri="{FF2B5EF4-FFF2-40B4-BE49-F238E27FC236}">
                <a16:creationId xmlns:a16="http://schemas.microsoft.com/office/drawing/2014/main" id="{DCFD46C3-B7D7-D2E3-BF70-3527A30A3456}"/>
              </a:ext>
            </a:extLst>
          </p:cNvPr>
          <p:cNvPicPr>
            <a:picLocks noChangeAspect="1"/>
          </p:cNvPicPr>
          <p:nvPr/>
        </p:nvPicPr>
        <p:blipFill>
          <a:blip r:embed="rId3"/>
          <a:stretch>
            <a:fillRect/>
          </a:stretch>
        </p:blipFill>
        <p:spPr>
          <a:xfrm>
            <a:off x="677564" y="1949749"/>
            <a:ext cx="4129028" cy="1244002"/>
          </a:xfrm>
          <a:prstGeom prst="rect">
            <a:avLst/>
          </a:prstGeom>
        </p:spPr>
      </p:pic>
    </p:spTree>
    <p:extLst>
      <p:ext uri="{BB962C8B-B14F-4D97-AF65-F5344CB8AC3E}">
        <p14:creationId xmlns:p14="http://schemas.microsoft.com/office/powerpoint/2010/main" val="42359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NCPN</a:t>
            </a:r>
          </a:p>
        </p:txBody>
      </p:sp>
      <p:pic>
        <p:nvPicPr>
          <p:cNvPr id="8" name="Content Placeholder 7">
            <a:extLst>
              <a:ext uri="{FF2B5EF4-FFF2-40B4-BE49-F238E27FC236}">
                <a16:creationId xmlns:a16="http://schemas.microsoft.com/office/drawing/2014/main" id="{1918C5DF-DAFE-44BA-BF6A-B6A5946AA38B}"/>
              </a:ext>
            </a:extLst>
          </p:cNvPr>
          <p:cNvPicPr>
            <a:picLocks noGrp="1" noChangeAspect="1"/>
          </p:cNvPicPr>
          <p:nvPr>
            <p:ph idx="1"/>
          </p:nvPr>
        </p:nvPicPr>
        <p:blipFill>
          <a:blip r:embed="rId3"/>
          <a:stretch>
            <a:fillRect/>
          </a:stretch>
        </p:blipFill>
        <p:spPr>
          <a:xfrm>
            <a:off x="3291840" y="71098"/>
            <a:ext cx="5624255" cy="4595695"/>
          </a:xfrm>
        </p:spPr>
      </p:pic>
      <p:sp>
        <p:nvSpPr>
          <p:cNvPr id="10" name="TextBox 9">
            <a:extLst>
              <a:ext uri="{FF2B5EF4-FFF2-40B4-BE49-F238E27FC236}">
                <a16:creationId xmlns:a16="http://schemas.microsoft.com/office/drawing/2014/main" id="{B2947CD2-7063-BB06-43D4-0648F6ED985C}"/>
              </a:ext>
            </a:extLst>
          </p:cNvPr>
          <p:cNvSpPr txBox="1"/>
          <p:nvPr/>
        </p:nvSpPr>
        <p:spPr>
          <a:xfrm>
            <a:off x="222764" y="4464334"/>
            <a:ext cx="5691052" cy="646331"/>
          </a:xfrm>
          <a:prstGeom prst="rect">
            <a:avLst/>
          </a:prstGeom>
          <a:noFill/>
        </p:spPr>
        <p:txBody>
          <a:bodyPr wrap="square" lIns="91440" tIns="45720" rIns="91440" bIns="45720" anchor="t">
            <a:spAutoFit/>
          </a:bodyPr>
          <a:lstStyle/>
          <a:p>
            <a:r>
              <a:rPr lang="en-US" dirty="0"/>
              <a:t>November 8-10</a:t>
            </a:r>
          </a:p>
          <a:p>
            <a:r>
              <a:rPr lang="en-US" dirty="0"/>
              <a:t>https://www.ncpn.info/2023-call-for-proposals/</a:t>
            </a:r>
            <a:endParaRPr lang="en-US"/>
          </a:p>
        </p:txBody>
      </p:sp>
      <p:sp>
        <p:nvSpPr>
          <p:cNvPr id="11" name="Explosion: 14 Points 10">
            <a:extLst>
              <a:ext uri="{FF2B5EF4-FFF2-40B4-BE49-F238E27FC236}">
                <a16:creationId xmlns:a16="http://schemas.microsoft.com/office/drawing/2014/main" id="{3ABD9AEF-5141-EFA0-7DC0-06D87E4BDE00}"/>
              </a:ext>
            </a:extLst>
          </p:cNvPr>
          <p:cNvSpPr/>
          <p:nvPr/>
        </p:nvSpPr>
        <p:spPr>
          <a:xfrm>
            <a:off x="0" y="1237656"/>
            <a:ext cx="4032069" cy="2794414"/>
          </a:xfrm>
          <a:prstGeom prst="irregularSeal2">
            <a:avLst/>
          </a:prstGeom>
          <a:solidFill>
            <a:srgbClr val="F2A4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Consider submitting a proposal! 3/31/23 deadline</a:t>
            </a:r>
          </a:p>
        </p:txBody>
      </p:sp>
    </p:spTree>
    <p:extLst>
      <p:ext uri="{BB962C8B-B14F-4D97-AF65-F5344CB8AC3E}">
        <p14:creationId xmlns:p14="http://schemas.microsoft.com/office/powerpoint/2010/main" val="13981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994610" y="1320904"/>
            <a:ext cx="7520739" cy="3548753"/>
          </a:xfrm>
        </p:spPr>
        <p:txBody>
          <a:bodyPr vert="horz" lIns="91440" tIns="45720" rIns="91440" bIns="45720" rtlCol="0" anchor="t">
            <a:normAutofit/>
          </a:bodyPr>
          <a:lstStyle/>
          <a:p>
            <a:pPr marL="0" indent="0">
              <a:buNone/>
            </a:pPr>
            <a:r>
              <a:rPr lang="en-US" sz="2400" b="1" dirty="0">
                <a:latin typeface="Times New Roman"/>
                <a:cs typeface="Times New Roman"/>
              </a:rPr>
              <a:t>Haywood Community College</a:t>
            </a:r>
          </a:p>
          <a:p>
            <a:pPr marL="169069" lvl="1" indent="0">
              <a:buNone/>
            </a:pPr>
            <a:r>
              <a:rPr lang="en-US" sz="2100" dirty="0"/>
              <a:t>Virtual Immersive Learning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See all the videos: </a:t>
            </a: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2022</a:t>
            </a:r>
          </a:p>
        </p:txBody>
      </p:sp>
      <p:pic>
        <p:nvPicPr>
          <p:cNvPr id="1026" name="Picture 2" descr="Haywood Community College">
            <a:extLst>
              <a:ext uri="{FF2B5EF4-FFF2-40B4-BE49-F238E27FC236}">
                <a16:creationId xmlns:a16="http://schemas.microsoft.com/office/drawing/2014/main" id="{01171961-0C7B-F16A-C57C-B37C051FE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610" y="2296579"/>
            <a:ext cx="38100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76C0DC-E441-05CD-D923-0B90BCC0B5EE}"/>
              </a:ext>
            </a:extLst>
          </p:cNvPr>
          <p:cNvPicPr>
            <a:picLocks noChangeAspect="1"/>
          </p:cNvPicPr>
          <p:nvPr/>
        </p:nvPicPr>
        <p:blipFill>
          <a:blip r:embed="rId2"/>
          <a:stretch>
            <a:fillRect/>
          </a:stretch>
        </p:blipFill>
        <p:spPr>
          <a:xfrm rot="1536126">
            <a:off x="4016881" y="903523"/>
            <a:ext cx="4747986" cy="3731669"/>
          </a:xfrm>
          <a:prstGeom prst="rect">
            <a:avLst/>
          </a:prstGeom>
        </p:spPr>
      </p:pic>
      <p:sp>
        <p:nvSpPr>
          <p:cNvPr id="2" name="Content Placeholder 1">
            <a:extLst>
              <a:ext uri="{FF2B5EF4-FFF2-40B4-BE49-F238E27FC236}">
                <a16:creationId xmlns:a16="http://schemas.microsoft.com/office/drawing/2014/main" id="{F6F8BA36-FDDC-420E-8C06-F5909374F627}"/>
              </a:ext>
            </a:extLst>
          </p:cNvPr>
          <p:cNvSpPr>
            <a:spLocks noGrp="1"/>
          </p:cNvSpPr>
          <p:nvPr>
            <p:ph idx="1"/>
          </p:nvPr>
        </p:nvSpPr>
        <p:spPr/>
        <p:txBody>
          <a:bodyPr>
            <a:normAutofit/>
          </a:bodyPr>
          <a:lstStyle/>
          <a:p>
            <a:endParaRPr lang="en-US" sz="3200" dirty="0"/>
          </a:p>
          <a:p>
            <a:r>
              <a:rPr lang="en-US" sz="3200" dirty="0"/>
              <a:t>Vote Letter sent </a:t>
            </a:r>
            <a:br>
              <a:rPr lang="en-US" sz="3200" dirty="0"/>
            </a:br>
            <a:r>
              <a:rPr lang="en-US" sz="3200" dirty="0"/>
              <a:t>March 15</a:t>
            </a:r>
            <a:r>
              <a:rPr lang="en-US" sz="3200" baseline="30000" dirty="0"/>
              <a:t>th</a:t>
            </a:r>
          </a:p>
          <a:p>
            <a:endParaRPr lang="en-US" sz="3200" dirty="0"/>
          </a:p>
          <a:p>
            <a:r>
              <a:rPr lang="en-US" sz="3200" dirty="0"/>
              <a:t>Submit by </a:t>
            </a:r>
            <a:br>
              <a:rPr lang="en-US" sz="3200" dirty="0"/>
            </a:br>
            <a:r>
              <a:rPr lang="en-US" sz="3200" dirty="0"/>
              <a:t>March 31st</a:t>
            </a:r>
          </a:p>
        </p:txBody>
      </p:sp>
      <p:sp>
        <p:nvSpPr>
          <p:cNvPr id="3" name="Title 2">
            <a:extLst>
              <a:ext uri="{FF2B5EF4-FFF2-40B4-BE49-F238E27FC236}">
                <a16:creationId xmlns:a16="http://schemas.microsoft.com/office/drawing/2014/main" id="{0925E70C-43CE-B316-6BB3-6B8DEEB78549}"/>
              </a:ext>
            </a:extLst>
          </p:cNvPr>
          <p:cNvSpPr>
            <a:spLocks noGrp="1"/>
          </p:cNvSpPr>
          <p:nvPr>
            <p:ph type="title"/>
          </p:nvPr>
        </p:nvSpPr>
        <p:spPr/>
        <p:txBody>
          <a:bodyPr/>
          <a:lstStyle/>
          <a:p>
            <a:r>
              <a:rPr lang="en-US" dirty="0"/>
              <a:t>State Articulation Agreement Update</a:t>
            </a:r>
          </a:p>
        </p:txBody>
      </p:sp>
      <p:sp>
        <p:nvSpPr>
          <p:cNvPr id="6" name="TextBox 5">
            <a:extLst>
              <a:ext uri="{FF2B5EF4-FFF2-40B4-BE49-F238E27FC236}">
                <a16:creationId xmlns:a16="http://schemas.microsoft.com/office/drawing/2014/main" id="{DD196301-EA9F-BA4D-7FEC-B043DCF01BC9}"/>
              </a:ext>
            </a:extLst>
          </p:cNvPr>
          <p:cNvSpPr txBox="1"/>
          <p:nvPr/>
        </p:nvSpPr>
        <p:spPr>
          <a:xfrm rot="1551753">
            <a:off x="6321206" y="4501134"/>
            <a:ext cx="1057556" cy="369332"/>
          </a:xfrm>
          <a:prstGeom prst="rect">
            <a:avLst/>
          </a:prstGeom>
          <a:noFill/>
        </p:spPr>
        <p:txBody>
          <a:bodyPr wrap="square" rtlCol="0">
            <a:spAutoFit/>
          </a:bodyPr>
          <a:lstStyle/>
          <a:p>
            <a:pPr algn="ctr"/>
            <a:r>
              <a:rPr lang="en-US" b="1" dirty="0">
                <a:solidFill>
                  <a:srgbClr val="FF0000"/>
                </a:solidFill>
                <a:latin typeface="Arial Black" panose="020B0A04020102020204" pitchFamily="34" charset="0"/>
              </a:rPr>
              <a:t>DUE</a:t>
            </a:r>
          </a:p>
        </p:txBody>
      </p:sp>
      <p:sp>
        <p:nvSpPr>
          <p:cNvPr id="7" name="Oval 6">
            <a:extLst>
              <a:ext uri="{FF2B5EF4-FFF2-40B4-BE49-F238E27FC236}">
                <a16:creationId xmlns:a16="http://schemas.microsoft.com/office/drawing/2014/main" id="{E7CD5D66-510C-4AD4-0849-129BB9551B0A}"/>
              </a:ext>
            </a:extLst>
          </p:cNvPr>
          <p:cNvSpPr/>
          <p:nvPr/>
        </p:nvSpPr>
        <p:spPr>
          <a:xfrm>
            <a:off x="6441465" y="4176939"/>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6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6478587" cy="994172"/>
          </a:xfrm>
          <a:ln>
            <a:noFill/>
          </a:ln>
        </p:spPr>
        <p:txBody>
          <a:bodyPr anchor="ctr">
            <a:normAutofit/>
          </a:bodyPr>
          <a:lstStyle/>
          <a:p>
            <a:r>
              <a:rPr lang="en-US" dirty="0">
                <a:solidFill>
                  <a:srgbClr val="FE0000"/>
                </a:solidFill>
                <a:latin typeface="Arial Black" panose="020B0A04020102020204" pitchFamily="34" charset="0"/>
              </a:rPr>
              <a:t>Plan Ahead! </a:t>
            </a:r>
            <a:br>
              <a:rPr lang="en-US" dirty="0">
                <a:solidFill>
                  <a:srgbClr val="FE0000"/>
                </a:solidFill>
                <a:latin typeface="Arial Black" panose="020B0A04020102020204" pitchFamily="34" charset="0"/>
              </a:rPr>
            </a:br>
            <a:r>
              <a:rPr lang="en-US" dirty="0"/>
              <a:t>EDGAR and Perkins Annual Meeting</a:t>
            </a:r>
          </a:p>
        </p:txBody>
      </p:sp>
      <p:sp>
        <p:nvSpPr>
          <p:cNvPr id="2" name="Content Placeholder 1">
            <a:extLst>
              <a:ext uri="{FF2B5EF4-FFF2-40B4-BE49-F238E27FC236}">
                <a16:creationId xmlns:a16="http://schemas.microsoft.com/office/drawing/2014/main" id="{9D166BDB-5CB9-5ED9-9C34-F4F30931D592}"/>
              </a:ext>
            </a:extLst>
          </p:cNvPr>
          <p:cNvSpPr>
            <a:spLocks noGrp="1"/>
          </p:cNvSpPr>
          <p:nvPr>
            <p:ph sz="half" idx="1"/>
          </p:nvPr>
        </p:nvSpPr>
        <p:spPr>
          <a:xfrm>
            <a:off x="628649" y="1369218"/>
            <a:ext cx="4434500" cy="3583107"/>
          </a:xfrm>
        </p:spPr>
        <p:txBody>
          <a:bodyPr vert="horz" lIns="91440" tIns="45720" rIns="91440" bIns="45720" rtlCol="0" anchor="t">
            <a:noAutofit/>
          </a:bodyPr>
          <a:lstStyle/>
          <a:p>
            <a:pPr marL="228600" indent="-228600">
              <a:spcBef>
                <a:spcPts val="0"/>
              </a:spcBef>
              <a:spcAft>
                <a:spcPts val="900"/>
              </a:spcAft>
              <a:buNone/>
            </a:pPr>
            <a:r>
              <a:rPr lang="en-US" sz="2400" b="1" dirty="0">
                <a:latin typeface="Times New Roman"/>
                <a:cs typeface="Times New Roman"/>
              </a:rPr>
              <a:t>Tuesday, April 18</a:t>
            </a:r>
            <a:r>
              <a:rPr lang="en-US" sz="2400" b="1" baseline="30000" dirty="0">
                <a:latin typeface="Times New Roman"/>
                <a:cs typeface="Times New Roman"/>
              </a:rPr>
              <a:t>th</a:t>
            </a:r>
            <a:endParaRPr lang="en-US" dirty="0"/>
          </a:p>
          <a:p>
            <a:pPr marL="114300" lvl="1" indent="228600">
              <a:spcBef>
                <a:spcPts val="0"/>
              </a:spcBef>
              <a:spcAft>
                <a:spcPts val="900"/>
              </a:spcAft>
            </a:pPr>
            <a:r>
              <a:rPr lang="en-US" sz="2400" dirty="0">
                <a:latin typeface="Times New Roman"/>
                <a:cs typeface="Times New Roman"/>
              </a:rPr>
              <a:t>Koury Convention Center, Greensboro</a:t>
            </a:r>
            <a:endParaRPr lang="en-US" sz="2400" dirty="0">
              <a:cs typeface="Times New Roman"/>
            </a:endParaRPr>
          </a:p>
          <a:p>
            <a:pPr marL="114300" lvl="1" indent="228600">
              <a:spcBef>
                <a:spcPts val="0"/>
              </a:spcBef>
              <a:spcAft>
                <a:spcPts val="900"/>
              </a:spcAft>
            </a:pPr>
            <a:r>
              <a:rPr lang="en-US" sz="2400" dirty="0">
                <a:latin typeface="Times New Roman"/>
                <a:cs typeface="Times New Roman"/>
              </a:rPr>
              <a:t>EDGAR specific to Perkins 9am – noon</a:t>
            </a:r>
            <a:endParaRPr lang="en-US" sz="2400" dirty="0">
              <a:cs typeface="Times New Roman"/>
            </a:endParaRPr>
          </a:p>
          <a:p>
            <a:pPr marL="114300" lvl="1" indent="228600">
              <a:spcBef>
                <a:spcPts val="0"/>
              </a:spcBef>
              <a:spcAft>
                <a:spcPts val="900"/>
              </a:spcAft>
            </a:pPr>
            <a:r>
              <a:rPr lang="en-US" sz="2400" dirty="0">
                <a:latin typeface="Times New Roman"/>
                <a:cs typeface="Times New Roman"/>
              </a:rPr>
              <a:t>Lunch on your own noon-1pm</a:t>
            </a:r>
            <a:endParaRPr lang="en-US" sz="2400" dirty="0"/>
          </a:p>
          <a:p>
            <a:pPr marL="114300" lvl="1" indent="228600">
              <a:spcBef>
                <a:spcPts val="0"/>
              </a:spcBef>
              <a:spcAft>
                <a:spcPts val="900"/>
              </a:spcAft>
            </a:pPr>
            <a:r>
              <a:rPr lang="en-US" sz="2400" dirty="0">
                <a:latin typeface="Times New Roman"/>
                <a:cs typeface="Times New Roman"/>
              </a:rPr>
              <a:t>Perkins Annual Meeting 1pm – 5pm</a:t>
            </a:r>
          </a:p>
          <a:p>
            <a:pPr marL="0" indent="0">
              <a:buNone/>
            </a:pPr>
            <a:r>
              <a:rPr lang="en-US" sz="2400" dirty="0"/>
              <a:t> </a:t>
            </a:r>
          </a:p>
        </p:txBody>
      </p:sp>
      <p:pic>
        <p:nvPicPr>
          <p:cNvPr id="9" name="Picture 8">
            <a:extLst>
              <a:ext uri="{FF2B5EF4-FFF2-40B4-BE49-F238E27FC236}">
                <a16:creationId xmlns:a16="http://schemas.microsoft.com/office/drawing/2014/main" id="{B6B2B789-2E98-1CC9-5FD5-36FED65D854A}"/>
              </a:ext>
            </a:extLst>
          </p:cNvPr>
          <p:cNvPicPr>
            <a:picLocks noChangeAspect="1"/>
          </p:cNvPicPr>
          <p:nvPr/>
        </p:nvPicPr>
        <p:blipFill>
          <a:blip r:embed="rId3"/>
          <a:stretch>
            <a:fillRect/>
          </a:stretch>
        </p:blipFill>
        <p:spPr>
          <a:xfrm>
            <a:off x="7219765" y="1369218"/>
            <a:ext cx="1611985" cy="2243818"/>
          </a:xfrm>
          <a:prstGeom prst="rect">
            <a:avLst/>
          </a:prstGeom>
        </p:spPr>
      </p:pic>
      <p:pic>
        <p:nvPicPr>
          <p:cNvPr id="11" name="Picture 10">
            <a:extLst>
              <a:ext uri="{FF2B5EF4-FFF2-40B4-BE49-F238E27FC236}">
                <a16:creationId xmlns:a16="http://schemas.microsoft.com/office/drawing/2014/main" id="{4DE48B3E-6F20-A0C8-1804-19E2E0C3EA7C}"/>
              </a:ext>
            </a:extLst>
          </p:cNvPr>
          <p:cNvPicPr>
            <a:picLocks noChangeAspect="1"/>
          </p:cNvPicPr>
          <p:nvPr/>
        </p:nvPicPr>
        <p:blipFill rotWithShape="1">
          <a:blip r:embed="rId4"/>
          <a:srcRect r="6469"/>
          <a:stretch/>
        </p:blipFill>
        <p:spPr>
          <a:xfrm>
            <a:off x="5607780" y="2712045"/>
            <a:ext cx="1611985" cy="2240280"/>
          </a:xfrm>
          <a:prstGeom prst="rect">
            <a:avLst/>
          </a:prstGeom>
          <a:ln>
            <a:solidFill>
              <a:schemeClr val="tx1"/>
            </a:solidFill>
          </a:ln>
        </p:spPr>
      </p:pic>
    </p:spTree>
    <p:extLst>
      <p:ext uri="{BB962C8B-B14F-4D97-AF65-F5344CB8AC3E}">
        <p14:creationId xmlns:p14="http://schemas.microsoft.com/office/powerpoint/2010/main" val="13412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7364361" cy="994172"/>
          </a:xfrm>
        </p:spPr>
        <p:txBody>
          <a:bodyPr anchor="ctr">
            <a:normAutofit/>
          </a:bodyPr>
          <a:lstStyle/>
          <a:p>
            <a:r>
              <a:rPr lang="en-US" dirty="0"/>
              <a:t>SkillsUSA State Competition</a:t>
            </a:r>
          </a:p>
        </p:txBody>
      </p:sp>
      <p:sp>
        <p:nvSpPr>
          <p:cNvPr id="12" name="Content Placeholder 2">
            <a:extLst>
              <a:ext uri="{FF2B5EF4-FFF2-40B4-BE49-F238E27FC236}">
                <a16:creationId xmlns:a16="http://schemas.microsoft.com/office/drawing/2014/main" id="{D6270758-C36A-DB83-3E11-560BE25E7BF1}"/>
              </a:ext>
            </a:extLst>
          </p:cNvPr>
          <p:cNvSpPr>
            <a:spLocks noGrp="1"/>
          </p:cNvSpPr>
          <p:nvPr>
            <p:ph sz="half" idx="1"/>
          </p:nvPr>
        </p:nvSpPr>
        <p:spPr>
          <a:xfrm>
            <a:off x="467458" y="1367986"/>
            <a:ext cx="4790342" cy="3775513"/>
          </a:xfrm>
        </p:spPr>
        <p:txBody>
          <a:bodyPr vert="horz" lIns="91440" tIns="45720" rIns="91440" bIns="45720" rtlCol="0" anchor="t">
            <a:normAutofit fontScale="92500" lnSpcReduction="10000"/>
          </a:bodyPr>
          <a:lstStyle/>
          <a:p>
            <a:pPr marL="0" indent="0">
              <a:spcAft>
                <a:spcPts val="900"/>
              </a:spcAft>
              <a:buNone/>
            </a:pPr>
            <a:r>
              <a:rPr lang="en-US" sz="2400" b="1" dirty="0"/>
              <a:t>Wednesday, April 19</a:t>
            </a:r>
            <a:r>
              <a:rPr lang="en-US" sz="2400" b="1" baseline="30000" dirty="0"/>
              <a:t>th</a:t>
            </a:r>
            <a:r>
              <a:rPr lang="en-US" sz="2400" dirty="0"/>
              <a:t> </a:t>
            </a:r>
            <a:endParaRPr lang="en-US" dirty="0"/>
          </a:p>
          <a:p>
            <a:pPr marL="339725" lvl="1" indent="-282575">
              <a:spcAft>
                <a:spcPts val="900"/>
              </a:spcAft>
            </a:pPr>
            <a:r>
              <a:rPr lang="en-US" sz="2400" dirty="0">
                <a:latin typeface="Times New Roman"/>
                <a:cs typeface="Times New Roman"/>
              </a:rPr>
              <a:t>Greensboro Coliseum</a:t>
            </a:r>
          </a:p>
          <a:p>
            <a:pPr marL="339725" lvl="1" indent="-282575">
              <a:spcAft>
                <a:spcPts val="900"/>
              </a:spcAft>
            </a:pPr>
            <a:r>
              <a:rPr lang="en-US" sz="2400" dirty="0">
                <a:latin typeface="Times New Roman"/>
                <a:cs typeface="Times New Roman"/>
              </a:rPr>
              <a:t>Postsecondary Competition </a:t>
            </a:r>
            <a:br>
              <a:rPr lang="en-US" sz="2400" dirty="0">
                <a:latin typeface="Times New Roman"/>
                <a:cs typeface="Times New Roman"/>
              </a:rPr>
            </a:br>
            <a:r>
              <a:rPr lang="en-US" sz="2400" dirty="0">
                <a:latin typeface="Times New Roman"/>
                <a:cs typeface="Times New Roman"/>
              </a:rPr>
              <a:t>(starts at 9am)</a:t>
            </a:r>
            <a:endParaRPr lang="en-US" sz="2400" dirty="0"/>
          </a:p>
          <a:p>
            <a:pPr marL="339725" lvl="1" indent="-282575">
              <a:spcAft>
                <a:spcPts val="900"/>
              </a:spcAft>
            </a:pPr>
            <a:r>
              <a:rPr lang="en-US" sz="2400" dirty="0">
                <a:latin typeface="Times New Roman"/>
                <a:cs typeface="Times New Roman"/>
              </a:rPr>
              <a:t>Postsecondary Awards Ceremony (7:30pm)</a:t>
            </a:r>
            <a:endParaRPr lang="en-US" sz="2400" dirty="0"/>
          </a:p>
          <a:p>
            <a:pPr marL="339725" lvl="1" indent="-282575">
              <a:spcAft>
                <a:spcPts val="900"/>
              </a:spcAft>
            </a:pPr>
            <a:r>
              <a:rPr lang="en-US" sz="2400" dirty="0">
                <a:latin typeface="Times New Roman"/>
                <a:cs typeface="Times New Roman"/>
              </a:rPr>
              <a:t>Dr. Kimberly Gold, NCCCS Executive VP, Chief of Staff, </a:t>
            </a:r>
            <a:br>
              <a:rPr lang="en-US" sz="2400" dirty="0">
                <a:latin typeface="Times New Roman"/>
                <a:cs typeface="Times New Roman"/>
              </a:rPr>
            </a:br>
            <a:r>
              <a:rPr lang="en-US" sz="2400" dirty="0">
                <a:latin typeface="Times New Roman"/>
                <a:cs typeface="Times New Roman"/>
              </a:rPr>
              <a:t>will be speaking at the awards ceremony</a:t>
            </a:r>
            <a:endParaRPr lang="en-US" sz="2400" dirty="0"/>
          </a:p>
        </p:txBody>
      </p:sp>
      <p:pic>
        <p:nvPicPr>
          <p:cNvPr id="7" name="Picture 6">
            <a:extLst>
              <a:ext uri="{FF2B5EF4-FFF2-40B4-BE49-F238E27FC236}">
                <a16:creationId xmlns:a16="http://schemas.microsoft.com/office/drawing/2014/main" id="{E36B0D4A-59FD-7616-2068-7050FA9F74F1}"/>
              </a:ext>
            </a:extLst>
          </p:cNvPr>
          <p:cNvPicPr>
            <a:picLocks noChangeAspect="1"/>
          </p:cNvPicPr>
          <p:nvPr/>
        </p:nvPicPr>
        <p:blipFill>
          <a:blip r:embed="rId2"/>
          <a:stretch>
            <a:fillRect/>
          </a:stretch>
        </p:blipFill>
        <p:spPr>
          <a:xfrm>
            <a:off x="5257800" y="2151061"/>
            <a:ext cx="3886200" cy="2866072"/>
          </a:xfrm>
          <a:prstGeom prst="rect">
            <a:avLst/>
          </a:prstGeom>
          <a:noFill/>
        </p:spPr>
      </p:pic>
    </p:spTree>
    <p:extLst>
      <p:ext uri="{BB962C8B-B14F-4D97-AF65-F5344CB8AC3E}">
        <p14:creationId xmlns:p14="http://schemas.microsoft.com/office/powerpoint/2010/main" val="26339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38492C-8D9F-868F-2BEE-1E0701B95DF7}"/>
              </a:ext>
            </a:extLst>
          </p:cNvPr>
          <p:cNvSpPr>
            <a:spLocks noGrp="1"/>
          </p:cNvSpPr>
          <p:nvPr>
            <p:ph idx="1"/>
          </p:nvPr>
        </p:nvSpPr>
        <p:spPr/>
        <p:txBody>
          <a:bodyPr>
            <a:normAutofit lnSpcReduction="10000"/>
          </a:bodyPr>
          <a:lstStyle/>
          <a:p>
            <a:pPr marL="0" indent="0">
              <a:spcBef>
                <a:spcPts val="0"/>
              </a:spcBef>
              <a:spcAft>
                <a:spcPts val="1200"/>
              </a:spcAft>
              <a:buNone/>
            </a:pPr>
            <a:r>
              <a:rPr lang="en-US" dirty="0"/>
              <a:t>There are 3 postsecondary performance indicators. This data is for CTE Concentrators in curriculum programs. </a:t>
            </a:r>
          </a:p>
          <a:p>
            <a:pPr marL="0" indent="0">
              <a:spcBef>
                <a:spcPts val="0"/>
              </a:spcBef>
              <a:spcAft>
                <a:spcPts val="1200"/>
              </a:spcAft>
              <a:buNone/>
            </a:pPr>
            <a:r>
              <a:rPr lang="en-US" dirty="0"/>
              <a:t>CTE concentrators are CTE Curriculum students who have earned at least 12 CTE credits who have been coded in a certificate, diploma, or degree CTE program.</a:t>
            </a:r>
          </a:p>
          <a:p>
            <a:pPr marL="0" indent="0">
              <a:spcBef>
                <a:spcPts val="0"/>
              </a:spcBef>
              <a:spcAft>
                <a:spcPts val="1200"/>
              </a:spcAft>
              <a:buNone/>
            </a:pPr>
            <a:r>
              <a:rPr lang="en-US" dirty="0"/>
              <a:t>To improve an indicator, an analysis of all CTE Concentrators in all CTE programs must be reviewed in relation to the college’s negotiated level of performance. </a:t>
            </a:r>
          </a:p>
          <a:p>
            <a:pPr marL="0" indent="0">
              <a:spcBef>
                <a:spcPts val="0"/>
              </a:spcBef>
              <a:spcAft>
                <a:spcPts val="1200"/>
              </a:spcAft>
              <a:buNone/>
            </a:pPr>
            <a:r>
              <a:rPr lang="en-US" dirty="0"/>
              <a:t>Perkins V also requires disaggregation of the indicators by special population to review any gaps in performance.</a:t>
            </a:r>
          </a:p>
        </p:txBody>
      </p:sp>
      <p:sp>
        <p:nvSpPr>
          <p:cNvPr id="3" name="Title 2">
            <a:extLst>
              <a:ext uri="{FF2B5EF4-FFF2-40B4-BE49-F238E27FC236}">
                <a16:creationId xmlns:a16="http://schemas.microsoft.com/office/drawing/2014/main" id="{8072FDD4-0684-AD2E-AA32-E79A5D043EF3}"/>
              </a:ext>
            </a:extLst>
          </p:cNvPr>
          <p:cNvSpPr>
            <a:spLocks noGrp="1"/>
          </p:cNvSpPr>
          <p:nvPr>
            <p:ph type="title"/>
          </p:nvPr>
        </p:nvSpPr>
        <p:spPr/>
        <p:txBody>
          <a:bodyPr/>
          <a:lstStyle/>
          <a:p>
            <a:r>
              <a:rPr lang="en-US" dirty="0">
                <a:ln w="0">
                  <a:solidFill>
                    <a:srgbClr val="5B9BD5"/>
                  </a:solidFill>
                </a:ln>
                <a:cs typeface="Calibri Light"/>
              </a:rPr>
              <a:t>CLNA Accountability Measures</a:t>
            </a:r>
            <a:endParaRPr lang="en-US" dirty="0"/>
          </a:p>
        </p:txBody>
      </p:sp>
    </p:spTree>
    <p:extLst>
      <p:ext uri="{BB962C8B-B14F-4D97-AF65-F5344CB8AC3E}">
        <p14:creationId xmlns:p14="http://schemas.microsoft.com/office/powerpoint/2010/main" val="40936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B9D1B-495A-1B4E-B9C1-9C6B2D811F34}"/>
              </a:ext>
            </a:extLst>
          </p:cNvPr>
          <p:cNvSpPr>
            <a:spLocks noGrp="1"/>
          </p:cNvSpPr>
          <p:nvPr>
            <p:ph idx="1"/>
          </p:nvPr>
        </p:nvSpPr>
        <p:spPr/>
        <p:txBody>
          <a:bodyPr>
            <a:normAutofit lnSpcReduction="10000"/>
          </a:bodyPr>
          <a:lstStyle/>
          <a:p>
            <a:pPr marL="0" indent="0">
              <a:buNone/>
            </a:pPr>
            <a:r>
              <a:rPr lang="en-US" dirty="0">
                <a:latin typeface="+mn-lt"/>
              </a:rPr>
              <a:t>Postsecondary Performance Indicators</a:t>
            </a:r>
          </a:p>
          <a:p>
            <a:pPr marL="0" indent="0">
              <a:buNone/>
            </a:pPr>
            <a:endParaRPr lang="en-US" dirty="0">
              <a:latin typeface="+mn-lt"/>
            </a:endParaRPr>
          </a:p>
          <a:p>
            <a:pPr marL="174625" marR="0" indent="-174625">
              <a:lnSpc>
                <a:spcPct val="107000"/>
              </a:lnSpc>
              <a:spcBef>
                <a:spcPts val="0"/>
              </a:spcBef>
              <a:spcAft>
                <a:spcPts val="1200"/>
              </a:spcAft>
            </a:pPr>
            <a:r>
              <a:rPr lang="en-US" sz="1800" b="1" dirty="0">
                <a:effectLst/>
                <a:latin typeface="+mn-lt"/>
                <a:ea typeface="Calibri" panose="020F0502020204030204" pitchFamily="34" charset="0"/>
                <a:cs typeface="Calibri" panose="020F0502020204030204" pitchFamily="34" charset="0"/>
              </a:rPr>
              <a:t>1P1: </a:t>
            </a:r>
            <a:r>
              <a:rPr lang="en-US" sz="1800" b="1" dirty="0" err="1">
                <a:effectLst/>
                <a:latin typeface="+mn-lt"/>
                <a:ea typeface="Calibri" panose="020F0502020204030204" pitchFamily="34" charset="0"/>
                <a:cs typeface="Calibri" panose="020F0502020204030204" pitchFamily="34" charset="0"/>
              </a:rPr>
              <a:t>Postprogram</a:t>
            </a:r>
            <a:r>
              <a:rPr lang="en-US" sz="1800" b="1" dirty="0">
                <a:effectLst/>
                <a:latin typeface="+mn-lt"/>
                <a:ea typeface="Calibri" panose="020F0502020204030204" pitchFamily="34" charset="0"/>
                <a:cs typeface="Calibri" panose="020F0502020204030204" pitchFamily="34" charset="0"/>
              </a:rPr>
              <a:t> Placement</a:t>
            </a:r>
            <a:r>
              <a:rPr lang="en-US" sz="1800" dirty="0">
                <a:effectLst/>
                <a:latin typeface="+mn-lt"/>
                <a:ea typeface="Calibri" panose="020F0502020204030204" pitchFamily="34" charset="0"/>
                <a:cs typeface="Calibri" panose="020F0502020204030204" pitchFamily="34" charset="0"/>
              </a:rPr>
              <a:t>: The percentage of CTE Concentrators who completed a CTE program of study during the previous reporting year, who remain enrolled in postsecondary education or are placed in employment during the subsequent fall semester. </a:t>
            </a:r>
            <a:endParaRPr lang="en-US" sz="1800" dirty="0">
              <a:effectLst/>
              <a:latin typeface="+mn-lt"/>
              <a:ea typeface="Calibri" panose="020F0502020204030204" pitchFamily="34" charset="0"/>
              <a:cs typeface="Times New Roman" panose="02020603050405020304" pitchFamily="18" charset="0"/>
            </a:endParaRPr>
          </a:p>
          <a:p>
            <a:pPr marL="174625" marR="0" indent="-174625">
              <a:lnSpc>
                <a:spcPct val="107000"/>
              </a:lnSpc>
              <a:spcBef>
                <a:spcPts val="0"/>
              </a:spcBef>
              <a:spcAft>
                <a:spcPts val="1200"/>
              </a:spcAft>
            </a:pPr>
            <a:r>
              <a:rPr lang="en-US" sz="1800" b="1" dirty="0">
                <a:effectLst/>
                <a:latin typeface="+mn-lt"/>
                <a:ea typeface="Calibri" panose="020F0502020204030204" pitchFamily="34" charset="0"/>
                <a:cs typeface="Times New Roman" panose="02020603050405020304" pitchFamily="18" charset="0"/>
              </a:rPr>
              <a:t>2P1: Earned Recognized Postsecondary Credential</a:t>
            </a:r>
            <a:r>
              <a:rPr lang="en-US" sz="1800" dirty="0">
                <a:effectLst/>
                <a:latin typeface="+mn-lt"/>
                <a:ea typeface="Calibri" panose="020F0502020204030204" pitchFamily="34" charset="0"/>
                <a:cs typeface="Times New Roman" panose="02020603050405020304" pitchFamily="18" charset="0"/>
              </a:rPr>
              <a:t>: The percentage of CTE Concentrators who received a recognized postsecondary credential (Certificate, Diploma, and/or Associate Degree) during the reporting year. </a:t>
            </a:r>
          </a:p>
          <a:p>
            <a:pPr marL="174625" marR="0" indent="-174625">
              <a:lnSpc>
                <a:spcPct val="107000"/>
              </a:lnSpc>
              <a:spcBef>
                <a:spcPts val="0"/>
              </a:spcBef>
              <a:spcAft>
                <a:spcPts val="1200"/>
              </a:spcAft>
            </a:pPr>
            <a:r>
              <a:rPr lang="en-US" sz="1800" b="1" dirty="0">
                <a:effectLst/>
                <a:latin typeface="+mn-lt"/>
                <a:ea typeface="Calibri" panose="020F0502020204030204" pitchFamily="34" charset="0"/>
                <a:cs typeface="Times New Roman" panose="02020603050405020304" pitchFamily="18" charset="0"/>
              </a:rPr>
              <a:t>3P1: Nontraditional Program Concentration</a:t>
            </a:r>
            <a:r>
              <a:rPr lang="en-US" sz="1800" dirty="0">
                <a:effectLst/>
                <a:latin typeface="+mn-lt"/>
                <a:ea typeface="Calibri" panose="020F0502020204030204" pitchFamily="34" charset="0"/>
                <a:cs typeface="Times New Roman" panose="02020603050405020304" pitchFamily="18" charset="0"/>
              </a:rPr>
              <a:t>: The percentage of nontraditional CTE Concentrators in programs of study that are nontraditional for their gender.</a:t>
            </a:r>
          </a:p>
        </p:txBody>
      </p:sp>
      <p:sp>
        <p:nvSpPr>
          <p:cNvPr id="3" name="Title 2">
            <a:extLst>
              <a:ext uri="{FF2B5EF4-FFF2-40B4-BE49-F238E27FC236}">
                <a16:creationId xmlns:a16="http://schemas.microsoft.com/office/drawing/2014/main" id="{0A3C46B0-4C89-FFFF-0F19-1472524DBC10}"/>
              </a:ext>
            </a:extLst>
          </p:cNvPr>
          <p:cNvSpPr>
            <a:spLocks noGrp="1"/>
          </p:cNvSpPr>
          <p:nvPr>
            <p:ph type="title"/>
          </p:nvPr>
        </p:nvSpPr>
        <p:spPr/>
        <p:txBody>
          <a:bodyPr/>
          <a:lstStyle/>
          <a:p>
            <a:r>
              <a:rPr lang="en-US" dirty="0"/>
              <a:t>Performance Indicator Data Analysis</a:t>
            </a:r>
          </a:p>
        </p:txBody>
      </p:sp>
    </p:spTree>
    <p:extLst>
      <p:ext uri="{BB962C8B-B14F-4D97-AF65-F5344CB8AC3E}">
        <p14:creationId xmlns:p14="http://schemas.microsoft.com/office/powerpoint/2010/main" val="281339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15" ma:contentTypeDescription="Create a new document." ma:contentTypeScope="" ma:versionID="23de42f4f29e77b58244b3ae77c8fe4b">
  <xsd:schema xmlns:xsd="http://www.w3.org/2001/XMLSchema" xmlns:xs="http://www.w3.org/2001/XMLSchema" xmlns:p="http://schemas.microsoft.com/office/2006/metadata/properties" xmlns:ns2="c2944ea2-f59e-4d9b-9e07-2e8200370d35" xmlns:ns3="a3648569-d889-4cab-8fb7-f97de583ec0f" targetNamespace="http://schemas.microsoft.com/office/2006/metadata/properties" ma:root="true" ma:fieldsID="75a295c533d6f25716023b9607d5287f" ns2:_="" ns3:_="">
    <xsd:import namespace="c2944ea2-f59e-4d9b-9e07-2e8200370d35"/>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c2944ea2-f59e-4d9b-9e07-2e8200370d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CC48B161-46E3-4D94-8EC6-91A54DB4F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C12FC-6215-4B2B-9EAC-7E250CE89C1A}">
  <ds:schemaRefs>
    <ds:schemaRef ds:uri="c2944ea2-f59e-4d9b-9e07-2e8200370d35"/>
    <ds:schemaRef ds:uri="http://purl.org/dc/terms/"/>
    <ds:schemaRef ds:uri="a3648569-d889-4cab-8fb7-f97de583ec0f"/>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1862</Words>
  <Application>Microsoft Office PowerPoint</Application>
  <PresentationFormat>On-screen Show (16:9)</PresentationFormat>
  <Paragraphs>242</Paragraphs>
  <Slides>35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MS Gothic</vt:lpstr>
      <vt:lpstr>Arial</vt:lpstr>
      <vt:lpstr>Arial Black</vt:lpstr>
      <vt:lpstr>Calibri</vt:lpstr>
      <vt:lpstr>Calibri Light</vt:lpstr>
      <vt:lpstr>Courier New</vt:lpstr>
      <vt:lpstr>Helvetica Neue Medium</vt:lpstr>
      <vt:lpstr>Lucida Calligraphy</vt:lpstr>
      <vt:lpstr>Times New Roman</vt:lpstr>
      <vt:lpstr>-webkit-standard</vt:lpstr>
      <vt:lpstr>Wingdings</vt:lpstr>
      <vt:lpstr>Office Theme</vt:lpstr>
      <vt:lpstr>Perkins Update</vt:lpstr>
      <vt:lpstr>Career &amp; Technical Education Team</vt:lpstr>
      <vt:lpstr>Purpose of Perkins </vt:lpstr>
      <vt:lpstr>Promising Practice Video 2022</vt:lpstr>
      <vt:lpstr>State Articulation Agreement Update</vt:lpstr>
      <vt:lpstr>Plan Ahead!  EDGAR and Perkins Annual Meeting</vt:lpstr>
      <vt:lpstr>SkillsUSA State Competition</vt:lpstr>
      <vt:lpstr>CLNA Accountability Measures</vt:lpstr>
      <vt:lpstr>Performance Indicator Data Analysis</vt:lpstr>
      <vt:lpstr>Example bar chart</vt:lpstr>
      <vt:lpstr>Data Analysis for Gaps in Performance</vt:lpstr>
      <vt:lpstr>3P1 Statewide </vt:lpstr>
      <vt:lpstr>Submit Data Analysis Summary to NCPerkins</vt:lpstr>
      <vt:lpstr>Perkins Application</vt:lpstr>
      <vt:lpstr>Application Question 1</vt:lpstr>
      <vt:lpstr>Application Question 2</vt:lpstr>
      <vt:lpstr>Application Question 3</vt:lpstr>
      <vt:lpstr>Application Question 4</vt:lpstr>
      <vt:lpstr>Application Question 5</vt:lpstr>
      <vt:lpstr>Application Question 6 &amp; 7</vt:lpstr>
      <vt:lpstr>Application Question 8</vt:lpstr>
      <vt:lpstr>Application Question 9</vt:lpstr>
      <vt:lpstr>Submit Application to NCPerkins</vt:lpstr>
      <vt:lpstr>Perkins Modification  Deadline!</vt:lpstr>
      <vt:lpstr>End of Year Planning</vt:lpstr>
      <vt:lpstr>End of Year Report</vt:lpstr>
      <vt:lpstr>End of Year Report continued</vt:lpstr>
      <vt:lpstr>Perkins Monthly Updates</vt:lpstr>
      <vt:lpstr>Raising the Awareness of Career Pathways Webinars</vt:lpstr>
      <vt:lpstr>NAPE Equity Summit</vt:lpstr>
      <vt:lpstr>NCETA Spring Conference</vt:lpstr>
      <vt:lpstr>nactei  National Perkins Leadership Conference</vt:lpstr>
      <vt:lpstr>ACTE</vt:lpstr>
      <vt:lpstr>NCPN</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534</cp:revision>
  <dcterms:created xsi:type="dcterms:W3CDTF">2021-08-11T12:00:29Z</dcterms:created>
  <dcterms:modified xsi:type="dcterms:W3CDTF">2023-03-14T12:47:44Z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y fmtid="{D5CDD505-2E9C-101B-9397-08002B2CF9AE}" pid="3" name="MediaServiceImageTags">
    <vt:lpwstr/>
  </property>
</Properties>
</file>