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31" r:id="rId2"/>
    <p:sldId id="377" r:id="rId3"/>
    <p:sldId id="394" r:id="rId4"/>
    <p:sldId id="391" r:id="rId5"/>
    <p:sldId id="432" r:id="rId6"/>
    <p:sldId id="433" r:id="rId7"/>
    <p:sldId id="434" r:id="rId8"/>
    <p:sldId id="435" r:id="rId9"/>
    <p:sldId id="437" r:id="rId10"/>
    <p:sldId id="438" r:id="rId11"/>
    <p:sldId id="439" r:id="rId12"/>
    <p:sldId id="440" r:id="rId13"/>
    <p:sldId id="441" r:id="rId14"/>
  </p:sldIdLst>
  <p:sldSz cx="9144000" cy="5715000" type="screen16x10"/>
  <p:notesSz cx="6881813" cy="9296400"/>
  <p:embeddedFontLs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AvenirLTW01-65Medium" panose="020B0603020203020204" charset="0"/>
      <p:bold r:id="rId21"/>
    </p:embeddedFont>
    <p:embeddedFont>
      <p:font typeface="Bebas Neue Regular" panose="020B0604020202020204" charset="0"/>
      <p:regular r:id="rId22"/>
    </p:embeddedFont>
    <p:embeddedFont>
      <p:font typeface="Bebas Neue" panose="020B0606020202050201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54"/>
  </p:normalViewPr>
  <p:slideViewPr>
    <p:cSldViewPr snapToGrid="0" snapToObjects="1">
      <p:cViewPr varScale="1">
        <p:scale>
          <a:sx n="99" d="100"/>
          <a:sy n="99" d="100"/>
        </p:scale>
        <p:origin x="9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9EE93-9E3E-46A8-8DEC-37DF6C5B07A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29D5B-8052-41B6-B312-98F1A1C4C0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6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2DAE2-BB30-44CF-A403-9159835BC1CE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B464-3E21-4091-AB66-16CA245DE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2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C0C4-CE52-F04C-914B-E123C8B87DA3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AE1-F819-7F4D-B68B-23CDC40C4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C0C4-CE52-F04C-914B-E123C8B87DA3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AE1-F819-7F4D-B68B-23CDC40C4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C0C4-CE52-F04C-914B-E123C8B87DA3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AE1-F819-7F4D-B68B-23CDC40C4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C0C4-CE52-F04C-914B-E123C8B87DA3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AE1-F819-7F4D-B68B-23CDC40C4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C0C4-CE52-F04C-914B-E123C8B87DA3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AE1-F819-7F4D-B68B-23CDC40C4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C0C4-CE52-F04C-914B-E123C8B87DA3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AE1-F819-7F4D-B68B-23CDC40C4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C0C4-CE52-F04C-914B-E123C8B87DA3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AE1-F819-7F4D-B68B-23CDC40C4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C0C4-CE52-F04C-914B-E123C8B87DA3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AE1-F819-7F4D-B68B-23CDC40C4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C0C4-CE52-F04C-914B-E123C8B87DA3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AE1-F819-7F4D-B68B-23CDC40C4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C0C4-CE52-F04C-914B-E123C8B87DA3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AE1-F819-7F4D-B68B-23CDC40C4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C0C4-CE52-F04C-914B-E123C8B87DA3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AE1-F819-7F4D-B68B-23CDC40C4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C0C4-CE52-F04C-914B-E123C8B87DA3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AAE1-F819-7F4D-B68B-23CDC40C4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29" y="2092622"/>
            <a:ext cx="4950364" cy="13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Part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take attendance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to create a syllabus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Moodle training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3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Part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122"/>
            <a:ext cx="7886700" cy="397734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Additional meetings include seven weekly meetings, ranging from 60-90 minutes each, to cover the following topics: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Using </a:t>
            </a:r>
            <a:r>
              <a:rPr lang="en-US" dirty="0" err="1">
                <a:solidFill>
                  <a:schemeClr val="bg1"/>
                </a:solidFill>
              </a:rPr>
              <a:t>Webadvisor</a:t>
            </a:r>
            <a:r>
              <a:rPr lang="en-US" dirty="0">
                <a:solidFill>
                  <a:schemeClr val="bg1"/>
                </a:solidFill>
              </a:rPr>
              <a:t>, printing rosters, web attendance</a:t>
            </a:r>
          </a:p>
          <a:p>
            <a:r>
              <a:rPr lang="en-US" dirty="0">
                <a:solidFill>
                  <a:schemeClr val="bg1"/>
                </a:solidFill>
              </a:rPr>
              <a:t>Classroom Management</a:t>
            </a:r>
          </a:p>
          <a:p>
            <a:r>
              <a:rPr lang="en-US" dirty="0">
                <a:solidFill>
                  <a:schemeClr val="bg1"/>
                </a:solidFill>
              </a:rPr>
              <a:t>Curriculum Design</a:t>
            </a:r>
          </a:p>
          <a:p>
            <a:r>
              <a:rPr lang="en-US" dirty="0">
                <a:solidFill>
                  <a:schemeClr val="bg1"/>
                </a:solidFill>
              </a:rPr>
              <a:t>Teaching Styles and Methodologies</a:t>
            </a:r>
          </a:p>
          <a:p>
            <a:r>
              <a:rPr lang="en-US" dirty="0">
                <a:solidFill>
                  <a:schemeClr val="bg1"/>
                </a:solidFill>
              </a:rPr>
              <a:t>Universal Design for Learning and Accessibility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Colleague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Wrap-Up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7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Continuous Support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Offer customized training for adjunct / online instructors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Offer monthly sessions featuring a different topic such as active/collaborative learning; academic integrity; critical thinking; using technology to enhance teaching effectiveness; sharing resources, etc.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2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The End.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7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004" y="582189"/>
            <a:ext cx="638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bas Neue Regular" panose="00000500000000000000" pitchFamily="50" charset="0"/>
                <a:ea typeface="Bebas Neue" charset="0"/>
                <a:cs typeface="Bebas Neue" charset="0"/>
              </a:rPr>
              <a:t>Budget</a:t>
            </a:r>
            <a:endParaRPr lang="en-US" sz="3600" b="1" dirty="0">
              <a:solidFill>
                <a:schemeClr val="bg1"/>
              </a:solidFill>
              <a:latin typeface="Bebas Neue Regular" panose="00000500000000000000" pitchFamily="50" charset="0"/>
              <a:ea typeface="Bebas Neue" charset="0"/>
              <a:cs typeface="Bebas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5613" y="2800061"/>
            <a:ext cx="7216683" cy="876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3200"/>
              </a:lnSpc>
              <a:buClr>
                <a:schemeClr val="accent4"/>
              </a:buClr>
            </a:pPr>
            <a:r>
              <a:rPr lang="en-US" sz="2400" dirty="0" smtClean="0">
                <a:solidFill>
                  <a:schemeClr val="bg1"/>
                </a:solidFill>
                <a:latin typeface="Lato" panose="020F0502020204030203" pitchFamily="34" charset="0"/>
                <a:ea typeface="AvenirLTW01-65Medium" charset="0"/>
                <a:cs typeface="AvenirLTW01-65Medium" charset="0"/>
              </a:rPr>
              <a:t>The college has spent 13% of the budget thus far.</a:t>
            </a:r>
          </a:p>
          <a:p>
            <a:pPr defTabSz="914400">
              <a:lnSpc>
                <a:spcPts val="3200"/>
              </a:lnSpc>
              <a:buClr>
                <a:schemeClr val="accent4"/>
              </a:buClr>
            </a:pPr>
            <a:endParaRPr lang="en-US" sz="2400" dirty="0">
              <a:solidFill>
                <a:schemeClr val="bg1"/>
              </a:solidFill>
              <a:latin typeface="Lato" panose="020F0502020204030203" pitchFamily="34" charset="0"/>
              <a:ea typeface="AvenirLTW01-65Medium" charset="0"/>
              <a:cs typeface="AvenirLTW01-65Medium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462263"/>
            <a:ext cx="1388710" cy="59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720"/>
          <a:stretch/>
        </p:blipFill>
        <p:spPr>
          <a:xfrm>
            <a:off x="657355" y="706708"/>
            <a:ext cx="738258" cy="755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522" y="1534952"/>
            <a:ext cx="128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Bebas Neue Regular" panose="00000500000000000000" pitchFamily="50" charset="0"/>
                <a:ea typeface="Bebas Neue" charset="0"/>
                <a:cs typeface="Bebas Neue" charset="0"/>
              </a:rPr>
              <a:t>ONE COLLEGE, </a:t>
            </a:r>
            <a:r>
              <a:rPr lang="en-US" sz="1200" dirty="0" smtClean="0">
                <a:solidFill>
                  <a:schemeClr val="bg1"/>
                </a:solidFill>
                <a:latin typeface="Bebas Neue Regular" panose="00000500000000000000" pitchFamily="50" charset="0"/>
                <a:ea typeface="Bebas Neue" charset="0"/>
                <a:cs typeface="Bebas Neue" charset="0"/>
              </a:rPr>
              <a:t>ONE </a:t>
            </a:r>
            <a:r>
              <a:rPr lang="en-US" sz="1200" dirty="0">
                <a:solidFill>
                  <a:schemeClr val="bg1"/>
                </a:solidFill>
                <a:latin typeface="Bebas Neue Regular" panose="00000500000000000000" pitchFamily="50" charset="0"/>
                <a:ea typeface="Bebas Neue" charset="0"/>
                <a:cs typeface="Bebas Neue" charset="0"/>
              </a:rPr>
              <a:t>GOAL</a:t>
            </a:r>
          </a:p>
          <a:p>
            <a:pPr algn="r"/>
            <a:r>
              <a:rPr lang="en-US" sz="1200" dirty="0">
                <a:solidFill>
                  <a:schemeClr val="accent4"/>
                </a:solidFill>
                <a:latin typeface="Bebas Neue Regular" panose="00000500000000000000" pitchFamily="50" charset="0"/>
                <a:ea typeface="Bebas Neue" charset="0"/>
                <a:cs typeface="Bebas Neue" charset="0"/>
              </a:rPr>
              <a:t>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310233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9486" y="212265"/>
            <a:ext cx="638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bas Neue Regular" panose="00000500000000000000" pitchFamily="50" charset="0"/>
                <a:ea typeface="Bebas Neue" charset="0"/>
                <a:cs typeface="Bebas Neue" charset="0"/>
              </a:rPr>
              <a:t>Use of funds</a:t>
            </a:r>
            <a:endParaRPr lang="en-US" sz="3600" b="1" dirty="0">
              <a:solidFill>
                <a:schemeClr val="bg1"/>
              </a:solidFill>
              <a:latin typeface="Bebas Neue Regular" panose="00000500000000000000" pitchFamily="50" charset="0"/>
              <a:ea typeface="Bebas Neue" charset="0"/>
              <a:cs typeface="Bebas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599" y="1690160"/>
            <a:ext cx="88870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Clr>
                <a:schemeClr val="accent4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  <a:latin typeface="Lato" panose="020F0502020204030203" pitchFamily="34" charset="0"/>
                <a:ea typeface="AvenirLTW01-65Medium" charset="0"/>
                <a:cs typeface="AvenirLTW01-65Medium" charset="0"/>
              </a:rPr>
              <a:t>Hired a Career Pathways Specialist</a:t>
            </a:r>
          </a:p>
          <a:p>
            <a:pPr marL="457200" indent="-457200" defTabSz="914400">
              <a:buClr>
                <a:schemeClr val="accent4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  <a:latin typeface="Lato" panose="020F0502020204030203" pitchFamily="34" charset="0"/>
                <a:ea typeface="AvenirLTW01-65Medium" charset="0"/>
                <a:cs typeface="AvenirLTW01-65Medium" charset="0"/>
              </a:rPr>
              <a:t>Hosted STEM-focused summer camp on campus</a:t>
            </a:r>
          </a:p>
          <a:p>
            <a:pPr marL="457200" indent="-457200" defTabSz="914400">
              <a:buClr>
                <a:schemeClr val="accent4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  <a:latin typeface="Lato" panose="020F0502020204030203" pitchFamily="34" charset="0"/>
                <a:ea typeface="AvenirLTW01-65Medium" charset="0"/>
                <a:cs typeface="AvenirLTW01-65Medium" charset="0"/>
              </a:rPr>
              <a:t>Provide monetary compensation for WBL instructors</a:t>
            </a:r>
          </a:p>
          <a:p>
            <a:pPr marL="457200" indent="-457200" defTabSz="914400">
              <a:buClr>
                <a:schemeClr val="accent4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  <a:latin typeface="Lato" panose="020F0502020204030203" pitchFamily="34" charset="0"/>
                <a:ea typeface="AvenirLTW01-65Medium" charset="0"/>
                <a:cs typeface="AvenirLTW01-65Medium" charset="0"/>
              </a:rPr>
              <a:t>Provide opportunities for CTE faculty to participate in professional development activities</a:t>
            </a:r>
          </a:p>
          <a:p>
            <a:pPr marL="457200" indent="-457200" defTabSz="914400">
              <a:buClr>
                <a:schemeClr val="accent4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  <a:latin typeface="Lato" panose="020F0502020204030203" pitchFamily="34" charset="0"/>
                <a:ea typeface="AvenirLTW01-65Medium" charset="0"/>
                <a:cs typeface="AvenirLTW01-65Medium" charset="0"/>
              </a:rPr>
              <a:t>Purchase equipment to enhance, improve, and modernize CTE programs</a:t>
            </a:r>
          </a:p>
          <a:p>
            <a:pPr marL="457200" indent="-457200" defTabSz="914400">
              <a:buClr>
                <a:schemeClr val="accent4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  <a:latin typeface="Lato" panose="020F0502020204030203" pitchFamily="34" charset="0"/>
                <a:ea typeface="AvenirLTW01-65Medium" charset="0"/>
                <a:cs typeface="AvenirLTW01-65Medium" charset="0"/>
              </a:rPr>
              <a:t>Pay 51% of Disability Services Counselor’s salary</a:t>
            </a:r>
          </a:p>
          <a:p>
            <a:pPr marL="457200" indent="-457200" defTabSz="914400">
              <a:buClr>
                <a:schemeClr val="accent4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  <a:latin typeface="Lato" panose="020F0502020204030203" pitchFamily="34" charset="0"/>
                <a:ea typeface="AvenirLTW01-65Medium" charset="0"/>
                <a:cs typeface="AvenirLTW01-65Medium" charset="0"/>
              </a:rPr>
              <a:t>Hired a PT Disabilities Testing Facilitator</a:t>
            </a:r>
          </a:p>
          <a:p>
            <a:pPr marL="457200" indent="-457200" defTabSz="914400">
              <a:buClr>
                <a:schemeClr val="accent4"/>
              </a:buClr>
              <a:buFont typeface="+mj-lt"/>
              <a:buAutoNum type="arabicPeriod"/>
            </a:pPr>
            <a:endParaRPr lang="en-US" sz="2200" dirty="0" smtClean="0">
              <a:solidFill>
                <a:schemeClr val="bg1"/>
              </a:solidFill>
              <a:latin typeface="Lato" panose="020F0502020204030203" pitchFamily="34" charset="0"/>
              <a:ea typeface="AvenirLTW01-65Medium" charset="0"/>
              <a:cs typeface="AvenirLTW01-65Medium" charset="0"/>
            </a:endParaRPr>
          </a:p>
          <a:p>
            <a:pPr marL="457200" indent="-457200" defTabSz="914400">
              <a:buClr>
                <a:schemeClr val="accent4"/>
              </a:buClr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AvenirLTW01-65Medium" charset="0"/>
              <a:cs typeface="AvenirLTW01-65Medium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14" y="972045"/>
            <a:ext cx="1388710" cy="59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720"/>
          <a:stretch/>
        </p:blipFill>
        <p:spPr>
          <a:xfrm>
            <a:off x="596899" y="204411"/>
            <a:ext cx="738258" cy="7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8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6998" y="2293363"/>
            <a:ext cx="6130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Bebas Neue Regular" panose="00000500000000000000" pitchFamily="50" charset="0"/>
                <a:ea typeface="Bebas Neue" charset="0"/>
                <a:cs typeface="Bebas Neue" charset="0"/>
              </a:rPr>
              <a:t>Best Practices</a:t>
            </a:r>
            <a:endParaRPr lang="en-US" sz="6000" dirty="0">
              <a:solidFill>
                <a:schemeClr val="bg1"/>
              </a:solidFill>
              <a:latin typeface="Bebas Neue Regular" panose="00000500000000000000" pitchFamily="50" charset="0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Disability Services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25.8% of undergraduate veterans reported having disabilities (National Center for Education </a:t>
            </a:r>
            <a:r>
              <a:rPr lang="en-US" dirty="0" smtClean="0">
                <a:solidFill>
                  <a:schemeClr val="bg1"/>
                </a:solidFill>
              </a:rPr>
              <a:t>Statistics)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Employment of adults age 25 and older with some college or associate degree is three times higher for adults without disabilities (69.5%) compared to adults with disabilities (21.3%) (Bureau of Labor Statistics)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Compared to their non-disabled peers, young adults with disabilities are more likely to enroll in 2–year or community colleges (37% versus 21%) than vocational/technical schools (28% versus 17%) or 4-year schools (15% versus 37%) (US Department of Education, National Center for Special Education Research)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3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Need for Accommodations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Enrollment of students with disabilities has exponentially increased (82.6% from 2015 - 2019)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Enrollment of students with multiple disabilities is 6 times higher in 2019 than in 2015 (2019 = 66, 2015 = 11)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Need for accommodated testing for students with disabilities continues to steadily </a:t>
            </a:r>
            <a:r>
              <a:rPr lang="en-US">
                <a:solidFill>
                  <a:schemeClr val="bg1"/>
                </a:solidFill>
              </a:rPr>
              <a:t>increase </a:t>
            </a:r>
            <a:r>
              <a:rPr lang="en-US" smtClean="0">
                <a:solidFill>
                  <a:schemeClr val="bg1"/>
                </a:solidFill>
              </a:rPr>
              <a:t>(45% </a:t>
            </a:r>
            <a:r>
              <a:rPr lang="en-US" dirty="0">
                <a:solidFill>
                  <a:schemeClr val="bg1"/>
                </a:solidFill>
              </a:rPr>
              <a:t>increase from Spring 2019 (142) to Fall 2019 (207)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5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Faculty On-Boarding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provide professional development for faculty </a:t>
            </a:r>
            <a:r>
              <a:rPr lang="en-US" dirty="0">
                <a:solidFill>
                  <a:schemeClr val="bg1"/>
                </a:solidFill>
              </a:rPr>
              <a:t>to learn (ii) effective teaching skills based on research that includes promising </a:t>
            </a:r>
            <a:r>
              <a:rPr lang="en-US" dirty="0" smtClean="0">
                <a:solidFill>
                  <a:schemeClr val="bg1"/>
                </a:solidFill>
              </a:rPr>
              <a:t>practices; and </a:t>
            </a:r>
            <a:r>
              <a:rPr lang="en-US" dirty="0">
                <a:solidFill>
                  <a:schemeClr val="bg1"/>
                </a:solidFill>
              </a:rPr>
              <a:t>to provide (D) programs designed to train teachers specifically in the effective use and application of technology to improve </a:t>
            </a:r>
            <a:r>
              <a:rPr lang="en-US" dirty="0" smtClean="0">
                <a:solidFill>
                  <a:schemeClr val="bg1"/>
                </a:solidFill>
              </a:rPr>
              <a:t>instruction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develop, improve, and expand the use </a:t>
            </a:r>
            <a:r>
              <a:rPr lang="en-US" dirty="0">
                <a:solidFill>
                  <a:schemeClr val="bg1"/>
                </a:solidFill>
              </a:rPr>
              <a:t>of technology by (A) training of career and technical education teachers, faculty, and administrators to use technology, which may include distance </a:t>
            </a:r>
            <a:r>
              <a:rPr lang="en-US" dirty="0" smtClean="0">
                <a:solidFill>
                  <a:schemeClr val="bg1"/>
                </a:solidFill>
              </a:rPr>
              <a:t>learning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8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WCC’s Distance Education Specialist Developed: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New Faculty Onboarding/Professional Development process to include sessions on: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Time-sensitive issues (instructor handbook, first day, and the first week of class)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Broad focus topics (classroom management, active learning techniques, and planning)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Familiarization with WCC policies, personnel, and resources.  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is especially important for CTE instructors who come from industry backgrounds, but may lack teaching expertise.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6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Part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Instructor handbook review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to do on the first day of class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to do the first week of class</a:t>
            </a:r>
          </a:p>
          <a:p>
            <a:r>
              <a:rPr lang="en-US" dirty="0">
                <a:solidFill>
                  <a:schemeClr val="bg1"/>
                </a:solidFill>
              </a:rPr>
              <a:t>Introduction to departmental admin asst., specific colleagues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38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5596</TotalTime>
  <Words>552</Words>
  <Application>Microsoft Office PowerPoint</Application>
  <PresentationFormat>On-screen Show (16:10)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Lato</vt:lpstr>
      <vt:lpstr>AvenirLTW01-65Medium</vt:lpstr>
      <vt:lpstr>Bebas Neue Regular</vt:lpstr>
      <vt:lpstr>Bebas Neue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Disability Services</vt:lpstr>
      <vt:lpstr>Need for Accommodations</vt:lpstr>
      <vt:lpstr>Faculty On-Boarding</vt:lpstr>
      <vt:lpstr>WCC’s Distance Education Specialist Developed:</vt:lpstr>
      <vt:lpstr>Part 1</vt:lpstr>
      <vt:lpstr>Part 2</vt:lpstr>
      <vt:lpstr>Part 3</vt:lpstr>
      <vt:lpstr>Continuous 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Jones</dc:creator>
  <cp:lastModifiedBy>Dorothy Moore</cp:lastModifiedBy>
  <cp:revision>247</cp:revision>
  <cp:lastPrinted>2018-07-30T17:29:21Z</cp:lastPrinted>
  <dcterms:created xsi:type="dcterms:W3CDTF">2016-08-09T15:17:28Z</dcterms:created>
  <dcterms:modified xsi:type="dcterms:W3CDTF">2020-01-16T21:41:02Z</dcterms:modified>
</cp:coreProperties>
</file>