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261" r:id="rId5"/>
    <p:sldId id="262" r:id="rId6"/>
    <p:sldId id="263" r:id="rId7"/>
    <p:sldId id="266" r:id="rId8"/>
    <p:sldId id="267" r:id="rId9"/>
    <p:sldId id="275" r:id="rId10"/>
    <p:sldId id="276" r:id="rId11"/>
    <p:sldId id="277" r:id="rId12"/>
    <p:sldId id="278" r:id="rId13"/>
    <p:sldId id="279" r:id="rId14"/>
    <p:sldId id="280"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5" r:id="rId28"/>
    <p:sldId id="296" r:id="rId29"/>
    <p:sldId id="297" r:id="rId30"/>
    <p:sldId id="298" r:id="rId31"/>
    <p:sldId id="299" r:id="rId32"/>
    <p:sldId id="300" r:id="rId33"/>
    <p:sldId id="301"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AF6AA-2AF3-4E92-986A-3D5148D91A22}" v="309" dt="2018-09-26T21:56:34.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1146" y="66"/>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D88BA-DDD5-48C9-94C3-F7ACF5BCC5D8}" type="doc">
      <dgm:prSet loTypeId="urn:microsoft.com/office/officeart/2018/5/layout/IconCircleLabelList" loCatId="icon" qsTypeId="urn:microsoft.com/office/officeart/2005/8/quickstyle/simple4" qsCatId="simple" csTypeId="urn:microsoft.com/office/officeart/2018/5/colors/Iconchunking_neutralicon_accent3_2" csCatId="accent3" phldr="1"/>
      <dgm:spPr/>
      <dgm:t>
        <a:bodyPr/>
        <a:lstStyle/>
        <a:p>
          <a:endParaRPr lang="en-US"/>
        </a:p>
      </dgm:t>
    </dgm:pt>
    <dgm:pt modelId="{17F6AFF3-4FF5-4E0D-9FE7-C9D39F7366B0}">
      <dgm:prSet/>
      <dgm:spPr/>
      <dgm:t>
        <a:bodyPr/>
        <a:lstStyle/>
        <a:p>
          <a:pPr>
            <a:defRPr cap="all"/>
          </a:pPr>
          <a:r>
            <a:rPr lang="en-US" dirty="0"/>
            <a:t>Provide an overview of the uniform articulation agreement in early childhood education between the UNC System and the North Carolina Community College System</a:t>
          </a:r>
          <a:br>
            <a:rPr lang="en-US" dirty="0"/>
          </a:br>
          <a:endParaRPr lang="en-US" dirty="0"/>
        </a:p>
      </dgm:t>
    </dgm:pt>
    <dgm:pt modelId="{809D775A-BA66-4C3E-9178-0C3E23F6A61F}" type="parTrans" cxnId="{D2DFDE72-D76F-4C28-88B2-B1D3643E9AB6}">
      <dgm:prSet/>
      <dgm:spPr/>
      <dgm:t>
        <a:bodyPr/>
        <a:lstStyle/>
        <a:p>
          <a:endParaRPr lang="en-US"/>
        </a:p>
      </dgm:t>
    </dgm:pt>
    <dgm:pt modelId="{F6244E6B-C414-4277-BC6B-10901930EE55}" type="sibTrans" cxnId="{D2DFDE72-D76F-4C28-88B2-B1D3643E9AB6}">
      <dgm:prSet/>
      <dgm:spPr/>
      <dgm:t>
        <a:bodyPr/>
        <a:lstStyle/>
        <a:p>
          <a:endParaRPr lang="en-US"/>
        </a:p>
      </dgm:t>
    </dgm:pt>
    <dgm:pt modelId="{A3B92098-FE5E-4670-ADDA-8AEF5BBAAFF0}">
      <dgm:prSet/>
      <dgm:spPr/>
      <dgm:t>
        <a:bodyPr/>
        <a:lstStyle/>
        <a:p>
          <a:pPr>
            <a:defRPr cap="all"/>
          </a:pPr>
          <a:r>
            <a:rPr lang="en-US"/>
            <a:t>Explore career pathway options in the field of early childhood education </a:t>
          </a:r>
          <a:br>
            <a:rPr lang="en-US"/>
          </a:br>
          <a:endParaRPr lang="en-US"/>
        </a:p>
      </dgm:t>
    </dgm:pt>
    <dgm:pt modelId="{619E570F-059D-4A29-9F25-941CE4D4BADC}" type="parTrans" cxnId="{4543A0BF-5D6D-45B0-B72B-5880AB773D22}">
      <dgm:prSet/>
      <dgm:spPr/>
      <dgm:t>
        <a:bodyPr/>
        <a:lstStyle/>
        <a:p>
          <a:endParaRPr lang="en-US"/>
        </a:p>
      </dgm:t>
    </dgm:pt>
    <dgm:pt modelId="{CA2AD306-D5D9-4B36-BCBC-0862D3FAACD5}" type="sibTrans" cxnId="{4543A0BF-5D6D-45B0-B72B-5880AB773D22}">
      <dgm:prSet/>
      <dgm:spPr/>
      <dgm:t>
        <a:bodyPr/>
        <a:lstStyle/>
        <a:p>
          <a:endParaRPr lang="en-US"/>
        </a:p>
      </dgm:t>
    </dgm:pt>
    <dgm:pt modelId="{E9FE0C7D-483D-4D8B-8DF9-0543722DBC22}">
      <dgm:prSet/>
      <dgm:spPr/>
      <dgm:t>
        <a:bodyPr/>
        <a:lstStyle/>
        <a:p>
          <a:pPr>
            <a:defRPr cap="all"/>
          </a:pPr>
          <a:r>
            <a:rPr lang="en-US"/>
            <a:t>Examine opportunities to support student awareness of career pathway options in the field</a:t>
          </a:r>
        </a:p>
      </dgm:t>
    </dgm:pt>
    <dgm:pt modelId="{5FDF0AF9-E292-4F42-B840-5A27FB34AA29}" type="parTrans" cxnId="{5380A41B-E896-42C8-8AD6-95F90736F2A9}">
      <dgm:prSet/>
      <dgm:spPr/>
      <dgm:t>
        <a:bodyPr/>
        <a:lstStyle/>
        <a:p>
          <a:endParaRPr lang="en-US"/>
        </a:p>
      </dgm:t>
    </dgm:pt>
    <dgm:pt modelId="{314302D5-85C2-40BD-9C0C-315DDA37CFD5}" type="sibTrans" cxnId="{5380A41B-E896-42C8-8AD6-95F90736F2A9}">
      <dgm:prSet/>
      <dgm:spPr/>
      <dgm:t>
        <a:bodyPr/>
        <a:lstStyle/>
        <a:p>
          <a:endParaRPr lang="en-US"/>
        </a:p>
      </dgm:t>
    </dgm:pt>
    <dgm:pt modelId="{847D0211-D28F-4C1E-BC24-B3FCB1704DBF}" type="pres">
      <dgm:prSet presAssocID="{756D88BA-DDD5-48C9-94C3-F7ACF5BCC5D8}" presName="root" presStyleCnt="0">
        <dgm:presLayoutVars>
          <dgm:dir/>
          <dgm:resizeHandles val="exact"/>
        </dgm:presLayoutVars>
      </dgm:prSet>
      <dgm:spPr/>
    </dgm:pt>
    <dgm:pt modelId="{797D75FE-4A64-42CF-8D2A-B33DC9E4B054}" type="pres">
      <dgm:prSet presAssocID="{17F6AFF3-4FF5-4E0D-9FE7-C9D39F7366B0}" presName="compNode" presStyleCnt="0"/>
      <dgm:spPr/>
    </dgm:pt>
    <dgm:pt modelId="{3E365DDE-2C21-4CC1-86BC-25EBD2F37D23}" type="pres">
      <dgm:prSet presAssocID="{17F6AFF3-4FF5-4E0D-9FE7-C9D39F7366B0}" presName="iconBgRect" presStyleLbl="bgShp" presStyleIdx="0" presStyleCnt="3"/>
      <dgm:spPr/>
    </dgm:pt>
    <dgm:pt modelId="{E338C23C-AE2D-409D-BE19-C9DB5AA30192}" type="pres">
      <dgm:prSet presAssocID="{17F6AFF3-4FF5-4E0D-9FE7-C9D39F7366B0}"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3F278E5-06B2-4AE9-8066-B4E6A6D8E8E8}" type="pres">
      <dgm:prSet presAssocID="{17F6AFF3-4FF5-4E0D-9FE7-C9D39F7366B0}" presName="spaceRect" presStyleCnt="0"/>
      <dgm:spPr/>
    </dgm:pt>
    <dgm:pt modelId="{753B483D-5170-4555-AA7A-7F5A00CF5420}" type="pres">
      <dgm:prSet presAssocID="{17F6AFF3-4FF5-4E0D-9FE7-C9D39F7366B0}" presName="textRect" presStyleLbl="revTx" presStyleIdx="0" presStyleCnt="3">
        <dgm:presLayoutVars>
          <dgm:chMax val="1"/>
          <dgm:chPref val="1"/>
        </dgm:presLayoutVars>
      </dgm:prSet>
      <dgm:spPr/>
    </dgm:pt>
    <dgm:pt modelId="{0DF6359D-551B-4A2A-845F-ADA3BE05164E}" type="pres">
      <dgm:prSet presAssocID="{F6244E6B-C414-4277-BC6B-10901930EE55}" presName="sibTrans" presStyleCnt="0"/>
      <dgm:spPr/>
    </dgm:pt>
    <dgm:pt modelId="{E3069AE0-F272-4880-BB53-13C1CEE324D5}" type="pres">
      <dgm:prSet presAssocID="{A3B92098-FE5E-4670-ADDA-8AEF5BBAAFF0}" presName="compNode" presStyleCnt="0"/>
      <dgm:spPr/>
    </dgm:pt>
    <dgm:pt modelId="{57D63BF8-BA50-4599-938D-7F316CDE5459}" type="pres">
      <dgm:prSet presAssocID="{A3B92098-FE5E-4670-ADDA-8AEF5BBAAFF0}" presName="iconBgRect" presStyleLbl="bgShp" presStyleIdx="1" presStyleCnt="3"/>
      <dgm:spPr/>
    </dgm:pt>
    <dgm:pt modelId="{6CBFBB0D-1FCF-40D2-B61B-D6A9659F0057}" type="pres">
      <dgm:prSet presAssocID="{A3B92098-FE5E-4670-ADDA-8AEF5BBAAFF0}"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BB0A96A-CB12-424B-80CB-0D8006FADD22}" type="pres">
      <dgm:prSet presAssocID="{A3B92098-FE5E-4670-ADDA-8AEF5BBAAFF0}" presName="spaceRect" presStyleCnt="0"/>
      <dgm:spPr/>
    </dgm:pt>
    <dgm:pt modelId="{E0B5311C-7548-4E88-8893-4C4F4EB6ED67}" type="pres">
      <dgm:prSet presAssocID="{A3B92098-FE5E-4670-ADDA-8AEF5BBAAFF0}" presName="textRect" presStyleLbl="revTx" presStyleIdx="1" presStyleCnt="3">
        <dgm:presLayoutVars>
          <dgm:chMax val="1"/>
          <dgm:chPref val="1"/>
        </dgm:presLayoutVars>
      </dgm:prSet>
      <dgm:spPr/>
    </dgm:pt>
    <dgm:pt modelId="{030E341E-EE05-43B7-A05C-701D5071413E}" type="pres">
      <dgm:prSet presAssocID="{CA2AD306-D5D9-4B36-BCBC-0862D3FAACD5}" presName="sibTrans" presStyleCnt="0"/>
      <dgm:spPr/>
    </dgm:pt>
    <dgm:pt modelId="{EA0867FC-52C2-48AD-ACD6-2DC1F3A4485B}" type="pres">
      <dgm:prSet presAssocID="{E9FE0C7D-483D-4D8B-8DF9-0543722DBC22}" presName="compNode" presStyleCnt="0"/>
      <dgm:spPr/>
    </dgm:pt>
    <dgm:pt modelId="{39253BBE-42EE-429D-BFE5-12EC26CF17AA}" type="pres">
      <dgm:prSet presAssocID="{E9FE0C7D-483D-4D8B-8DF9-0543722DBC22}" presName="iconBgRect" presStyleLbl="bgShp" presStyleIdx="2" presStyleCnt="3"/>
      <dgm:spPr/>
    </dgm:pt>
    <dgm:pt modelId="{AA99B02F-CB10-40DE-8239-FC3F84B69E61}" type="pres">
      <dgm:prSet presAssocID="{E9FE0C7D-483D-4D8B-8DF9-0543722DBC22}"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2886667-6F75-4702-AFDD-CC22EFB4B593}" type="pres">
      <dgm:prSet presAssocID="{E9FE0C7D-483D-4D8B-8DF9-0543722DBC22}" presName="spaceRect" presStyleCnt="0"/>
      <dgm:spPr/>
    </dgm:pt>
    <dgm:pt modelId="{BE47B8AB-1DD4-406E-A85E-481DFBDA6270}" type="pres">
      <dgm:prSet presAssocID="{E9FE0C7D-483D-4D8B-8DF9-0543722DBC22}" presName="textRect" presStyleLbl="revTx" presStyleIdx="2" presStyleCnt="3">
        <dgm:presLayoutVars>
          <dgm:chMax val="1"/>
          <dgm:chPref val="1"/>
        </dgm:presLayoutVars>
      </dgm:prSet>
      <dgm:spPr/>
    </dgm:pt>
  </dgm:ptLst>
  <dgm:cxnLst>
    <dgm:cxn modelId="{830E8817-0F5F-4D53-BA3A-F08626108A1B}" type="presOf" srcId="{E9FE0C7D-483D-4D8B-8DF9-0543722DBC22}" destId="{BE47B8AB-1DD4-406E-A85E-481DFBDA6270}" srcOrd="0" destOrd="0" presId="urn:microsoft.com/office/officeart/2018/5/layout/IconCircleLabelList"/>
    <dgm:cxn modelId="{5380A41B-E896-42C8-8AD6-95F90736F2A9}" srcId="{756D88BA-DDD5-48C9-94C3-F7ACF5BCC5D8}" destId="{E9FE0C7D-483D-4D8B-8DF9-0543722DBC22}" srcOrd="2" destOrd="0" parTransId="{5FDF0AF9-E292-4F42-B840-5A27FB34AA29}" sibTransId="{314302D5-85C2-40BD-9C0C-315DDA37CFD5}"/>
    <dgm:cxn modelId="{14B81F4B-AF2E-484B-9293-6FAAECC758A1}" type="presOf" srcId="{17F6AFF3-4FF5-4E0D-9FE7-C9D39F7366B0}" destId="{753B483D-5170-4555-AA7A-7F5A00CF5420}" srcOrd="0" destOrd="0" presId="urn:microsoft.com/office/officeart/2018/5/layout/IconCircleLabelList"/>
    <dgm:cxn modelId="{D2DFDE72-D76F-4C28-88B2-B1D3643E9AB6}" srcId="{756D88BA-DDD5-48C9-94C3-F7ACF5BCC5D8}" destId="{17F6AFF3-4FF5-4E0D-9FE7-C9D39F7366B0}" srcOrd="0" destOrd="0" parTransId="{809D775A-BA66-4C3E-9178-0C3E23F6A61F}" sibTransId="{F6244E6B-C414-4277-BC6B-10901930EE55}"/>
    <dgm:cxn modelId="{4543A0BF-5D6D-45B0-B72B-5880AB773D22}" srcId="{756D88BA-DDD5-48C9-94C3-F7ACF5BCC5D8}" destId="{A3B92098-FE5E-4670-ADDA-8AEF5BBAAFF0}" srcOrd="1" destOrd="0" parTransId="{619E570F-059D-4A29-9F25-941CE4D4BADC}" sibTransId="{CA2AD306-D5D9-4B36-BCBC-0862D3FAACD5}"/>
    <dgm:cxn modelId="{2236E6CD-A5D1-44F4-AA3D-280C797935DB}" type="presOf" srcId="{A3B92098-FE5E-4670-ADDA-8AEF5BBAAFF0}" destId="{E0B5311C-7548-4E88-8893-4C4F4EB6ED67}" srcOrd="0" destOrd="0" presId="urn:microsoft.com/office/officeart/2018/5/layout/IconCircleLabelList"/>
    <dgm:cxn modelId="{B2A815DB-A2EB-4B31-8CF2-C9A92F8EAA00}" type="presOf" srcId="{756D88BA-DDD5-48C9-94C3-F7ACF5BCC5D8}" destId="{847D0211-D28F-4C1E-BC24-B3FCB1704DBF}" srcOrd="0" destOrd="0" presId="urn:microsoft.com/office/officeart/2018/5/layout/IconCircleLabelList"/>
    <dgm:cxn modelId="{734A6707-5B0F-44C7-8366-236B367EDA71}" type="presParOf" srcId="{847D0211-D28F-4C1E-BC24-B3FCB1704DBF}" destId="{797D75FE-4A64-42CF-8D2A-B33DC9E4B054}" srcOrd="0" destOrd="0" presId="urn:microsoft.com/office/officeart/2018/5/layout/IconCircleLabelList"/>
    <dgm:cxn modelId="{95961987-FCD5-4BD2-BD06-090923D6A6F9}" type="presParOf" srcId="{797D75FE-4A64-42CF-8D2A-B33DC9E4B054}" destId="{3E365DDE-2C21-4CC1-86BC-25EBD2F37D23}" srcOrd="0" destOrd="0" presId="urn:microsoft.com/office/officeart/2018/5/layout/IconCircleLabelList"/>
    <dgm:cxn modelId="{2D791199-4370-4991-9366-D22AB1E15511}" type="presParOf" srcId="{797D75FE-4A64-42CF-8D2A-B33DC9E4B054}" destId="{E338C23C-AE2D-409D-BE19-C9DB5AA30192}" srcOrd="1" destOrd="0" presId="urn:microsoft.com/office/officeart/2018/5/layout/IconCircleLabelList"/>
    <dgm:cxn modelId="{47AA4092-1473-40CC-879B-2CB888E26C82}" type="presParOf" srcId="{797D75FE-4A64-42CF-8D2A-B33DC9E4B054}" destId="{13F278E5-06B2-4AE9-8066-B4E6A6D8E8E8}" srcOrd="2" destOrd="0" presId="urn:microsoft.com/office/officeart/2018/5/layout/IconCircleLabelList"/>
    <dgm:cxn modelId="{3353CC73-F8C0-407D-A15B-128B9BBEB911}" type="presParOf" srcId="{797D75FE-4A64-42CF-8D2A-B33DC9E4B054}" destId="{753B483D-5170-4555-AA7A-7F5A00CF5420}" srcOrd="3" destOrd="0" presId="urn:microsoft.com/office/officeart/2018/5/layout/IconCircleLabelList"/>
    <dgm:cxn modelId="{4B9AB326-56FE-420F-BAFA-B343F7AFA38E}" type="presParOf" srcId="{847D0211-D28F-4C1E-BC24-B3FCB1704DBF}" destId="{0DF6359D-551B-4A2A-845F-ADA3BE05164E}" srcOrd="1" destOrd="0" presId="urn:microsoft.com/office/officeart/2018/5/layout/IconCircleLabelList"/>
    <dgm:cxn modelId="{47A14A27-8AF5-4A36-9E34-C58A49188C0D}" type="presParOf" srcId="{847D0211-D28F-4C1E-BC24-B3FCB1704DBF}" destId="{E3069AE0-F272-4880-BB53-13C1CEE324D5}" srcOrd="2" destOrd="0" presId="urn:microsoft.com/office/officeart/2018/5/layout/IconCircleLabelList"/>
    <dgm:cxn modelId="{BEC8C692-4187-4884-ADC6-420C4E4DC030}" type="presParOf" srcId="{E3069AE0-F272-4880-BB53-13C1CEE324D5}" destId="{57D63BF8-BA50-4599-938D-7F316CDE5459}" srcOrd="0" destOrd="0" presId="urn:microsoft.com/office/officeart/2018/5/layout/IconCircleLabelList"/>
    <dgm:cxn modelId="{0EA32C46-4A00-4524-B19C-610D5D98F326}" type="presParOf" srcId="{E3069AE0-F272-4880-BB53-13C1CEE324D5}" destId="{6CBFBB0D-1FCF-40D2-B61B-D6A9659F0057}" srcOrd="1" destOrd="0" presId="urn:microsoft.com/office/officeart/2018/5/layout/IconCircleLabelList"/>
    <dgm:cxn modelId="{549DAEEA-25A8-4892-B1F7-CFB421EEE133}" type="presParOf" srcId="{E3069AE0-F272-4880-BB53-13C1CEE324D5}" destId="{EBB0A96A-CB12-424B-80CB-0D8006FADD22}" srcOrd="2" destOrd="0" presId="urn:microsoft.com/office/officeart/2018/5/layout/IconCircleLabelList"/>
    <dgm:cxn modelId="{53922C6F-724E-40F1-AFD5-4D997500E1C2}" type="presParOf" srcId="{E3069AE0-F272-4880-BB53-13C1CEE324D5}" destId="{E0B5311C-7548-4E88-8893-4C4F4EB6ED67}" srcOrd="3" destOrd="0" presId="urn:microsoft.com/office/officeart/2018/5/layout/IconCircleLabelList"/>
    <dgm:cxn modelId="{6D2FB5E6-9990-4CD7-AEE4-4CEC39F7504B}" type="presParOf" srcId="{847D0211-D28F-4C1E-BC24-B3FCB1704DBF}" destId="{030E341E-EE05-43B7-A05C-701D5071413E}" srcOrd="3" destOrd="0" presId="urn:microsoft.com/office/officeart/2018/5/layout/IconCircleLabelList"/>
    <dgm:cxn modelId="{FD33FA10-2316-4F3A-8A9B-143EC10ECA72}" type="presParOf" srcId="{847D0211-D28F-4C1E-BC24-B3FCB1704DBF}" destId="{EA0867FC-52C2-48AD-ACD6-2DC1F3A4485B}" srcOrd="4" destOrd="0" presId="urn:microsoft.com/office/officeart/2018/5/layout/IconCircleLabelList"/>
    <dgm:cxn modelId="{AB162C69-26A2-4499-9422-45B27EF5A648}" type="presParOf" srcId="{EA0867FC-52C2-48AD-ACD6-2DC1F3A4485B}" destId="{39253BBE-42EE-429D-BFE5-12EC26CF17AA}" srcOrd="0" destOrd="0" presId="urn:microsoft.com/office/officeart/2018/5/layout/IconCircleLabelList"/>
    <dgm:cxn modelId="{E936A4E2-7CD9-461D-AD68-D817B65238E7}" type="presParOf" srcId="{EA0867FC-52C2-48AD-ACD6-2DC1F3A4485B}" destId="{AA99B02F-CB10-40DE-8239-FC3F84B69E61}" srcOrd="1" destOrd="0" presId="urn:microsoft.com/office/officeart/2018/5/layout/IconCircleLabelList"/>
    <dgm:cxn modelId="{85C24ED7-3956-4B86-BFB1-011FF505C81C}" type="presParOf" srcId="{EA0867FC-52C2-48AD-ACD6-2DC1F3A4485B}" destId="{02886667-6F75-4702-AFDD-CC22EFB4B593}" srcOrd="2" destOrd="0" presId="urn:microsoft.com/office/officeart/2018/5/layout/IconCircleLabelList"/>
    <dgm:cxn modelId="{6F7BB515-D330-40C5-A9A7-94B190ED1999}" type="presParOf" srcId="{EA0867FC-52C2-48AD-ACD6-2DC1F3A4485B}" destId="{BE47B8AB-1DD4-406E-A85E-481DFBDA627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511D1F-C15D-4BCB-9148-E15FCBDB87B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78AF2EF-67D1-4BA8-8198-0E7BE776043E}">
      <dgm:prSet/>
      <dgm:spPr/>
      <dgm:t>
        <a:bodyPr/>
        <a:lstStyle/>
        <a:p>
          <a:r>
            <a:rPr lang="en-US"/>
            <a:t>In 2017, Asheville and Buncombe County leaders released a similar plan</a:t>
          </a:r>
        </a:p>
      </dgm:t>
    </dgm:pt>
    <dgm:pt modelId="{28DC5ABC-D83E-48BB-A79C-99BA4A892F4D}" type="parTrans" cxnId="{9F937ED5-D88B-4580-B186-94FEDE9CF105}">
      <dgm:prSet/>
      <dgm:spPr/>
      <dgm:t>
        <a:bodyPr/>
        <a:lstStyle/>
        <a:p>
          <a:endParaRPr lang="en-US"/>
        </a:p>
      </dgm:t>
    </dgm:pt>
    <dgm:pt modelId="{2B17462F-8DB7-4A2A-BF9E-DC3F3FC4399F}" type="sibTrans" cxnId="{9F937ED5-D88B-4580-B186-94FEDE9CF105}">
      <dgm:prSet/>
      <dgm:spPr/>
      <dgm:t>
        <a:bodyPr/>
        <a:lstStyle/>
        <a:p>
          <a:endParaRPr lang="en-US"/>
        </a:p>
      </dgm:t>
    </dgm:pt>
    <dgm:pt modelId="{4192E26B-E1E5-44AC-B4CA-CF8079EE5165}">
      <dgm:prSet/>
      <dgm:spPr/>
      <dgm:t>
        <a:bodyPr/>
        <a:lstStyle/>
        <a:p>
          <a:r>
            <a:rPr lang="en-US" b="1" u="sng"/>
            <a:t>additional 99 preschool teaching positions</a:t>
          </a:r>
          <a:r>
            <a:rPr lang="en-US" b="1"/>
            <a:t> </a:t>
          </a:r>
          <a:r>
            <a:rPr lang="en-US"/>
            <a:t>adding 78 children to the preschool rolls. </a:t>
          </a:r>
          <a:br>
            <a:rPr lang="en-US"/>
          </a:br>
          <a:endParaRPr lang="en-US"/>
        </a:p>
      </dgm:t>
    </dgm:pt>
    <dgm:pt modelId="{F5DF6CFE-FABF-4A5B-BB67-1AAB84AF7215}" type="parTrans" cxnId="{EE530CD6-2B71-48C3-A2EC-22C410A34949}">
      <dgm:prSet/>
      <dgm:spPr/>
      <dgm:t>
        <a:bodyPr/>
        <a:lstStyle/>
        <a:p>
          <a:endParaRPr lang="en-US"/>
        </a:p>
      </dgm:t>
    </dgm:pt>
    <dgm:pt modelId="{5ED92C43-DB37-4686-8852-5F3AE3E86D52}" type="sibTrans" cxnId="{EE530CD6-2B71-48C3-A2EC-22C410A34949}">
      <dgm:prSet/>
      <dgm:spPr/>
      <dgm:t>
        <a:bodyPr/>
        <a:lstStyle/>
        <a:p>
          <a:endParaRPr lang="en-US"/>
        </a:p>
      </dgm:t>
    </dgm:pt>
    <dgm:pt modelId="{792FDCFC-023A-4550-9414-A134D87A182C}">
      <dgm:prSet/>
      <dgm:spPr/>
      <dgm:t>
        <a:bodyPr/>
        <a:lstStyle/>
        <a:p>
          <a:r>
            <a:rPr lang="en-US"/>
            <a:t>Mecklenburg County is also considering expansion of preschool program access. In September 2017, the Charlotte Observer described the county commissioners’ plan to expand preschool access to an additional 6,576 children over the course of six years. </a:t>
          </a:r>
        </a:p>
      </dgm:t>
    </dgm:pt>
    <dgm:pt modelId="{7CAEECBA-FFAC-4962-B052-32776A951A09}" type="parTrans" cxnId="{04B44B1A-EE4A-4E38-8857-7F8B2C4A0631}">
      <dgm:prSet/>
      <dgm:spPr/>
      <dgm:t>
        <a:bodyPr/>
        <a:lstStyle/>
        <a:p>
          <a:endParaRPr lang="en-US"/>
        </a:p>
      </dgm:t>
    </dgm:pt>
    <dgm:pt modelId="{5AE48F91-2124-4A65-87D9-6027502295A7}" type="sibTrans" cxnId="{04B44B1A-EE4A-4E38-8857-7F8B2C4A0631}">
      <dgm:prSet/>
      <dgm:spPr/>
      <dgm:t>
        <a:bodyPr/>
        <a:lstStyle/>
        <a:p>
          <a:endParaRPr lang="en-US"/>
        </a:p>
      </dgm:t>
    </dgm:pt>
    <dgm:pt modelId="{8ADD6205-F30D-4392-8CB0-F9DBFE0F4B00}">
      <dgm:prSet/>
      <dgm:spPr/>
      <dgm:t>
        <a:bodyPr/>
        <a:lstStyle/>
        <a:p>
          <a:r>
            <a:rPr lang="en-US"/>
            <a:t>Mecklenburg County has approximately 12,000 four-year olds in living in the county, necessitating creation of </a:t>
          </a:r>
          <a:r>
            <a:rPr lang="en-US" b="1" u="sng"/>
            <a:t>365 new preschool teaching positions</a:t>
          </a:r>
          <a:r>
            <a:rPr lang="en-US"/>
            <a:t>. </a:t>
          </a:r>
        </a:p>
      </dgm:t>
    </dgm:pt>
    <dgm:pt modelId="{BAC3118D-98B1-4EB1-BC79-8D9A10112E79}" type="parTrans" cxnId="{5BBD8F06-DEE4-43D3-A205-041F894FAFEB}">
      <dgm:prSet/>
      <dgm:spPr/>
      <dgm:t>
        <a:bodyPr/>
        <a:lstStyle/>
        <a:p>
          <a:endParaRPr lang="en-US"/>
        </a:p>
      </dgm:t>
    </dgm:pt>
    <dgm:pt modelId="{27534277-3017-476B-9CB2-A836391D7888}" type="sibTrans" cxnId="{5BBD8F06-DEE4-43D3-A205-041F894FAFEB}">
      <dgm:prSet/>
      <dgm:spPr/>
      <dgm:t>
        <a:bodyPr/>
        <a:lstStyle/>
        <a:p>
          <a:endParaRPr lang="en-US"/>
        </a:p>
      </dgm:t>
    </dgm:pt>
    <dgm:pt modelId="{9BC3C682-F0C0-4A26-BAFA-A78FDA14C52A}" type="pres">
      <dgm:prSet presAssocID="{62511D1F-C15D-4BCB-9148-E15FCBDB87B3}" presName="root" presStyleCnt="0">
        <dgm:presLayoutVars>
          <dgm:dir/>
          <dgm:resizeHandles val="exact"/>
        </dgm:presLayoutVars>
      </dgm:prSet>
      <dgm:spPr/>
    </dgm:pt>
    <dgm:pt modelId="{105088A1-3545-468C-98C9-1C13FB7D857C}" type="pres">
      <dgm:prSet presAssocID="{C78AF2EF-67D1-4BA8-8198-0E7BE776043E}" presName="compNode" presStyleCnt="0"/>
      <dgm:spPr/>
    </dgm:pt>
    <dgm:pt modelId="{B8DAAB54-B2BC-4118-A146-020DAEF07EC4}" type="pres">
      <dgm:prSet presAssocID="{C78AF2EF-67D1-4BA8-8198-0E7BE776043E}" presName="bgRect" presStyleLbl="bgShp" presStyleIdx="0" presStyleCnt="2"/>
      <dgm:spPr/>
    </dgm:pt>
    <dgm:pt modelId="{4346B5F3-D55F-4FCF-AE3E-80B1DDD886ED}" type="pres">
      <dgm:prSet presAssocID="{C78AF2EF-67D1-4BA8-8198-0E7BE776043E}"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y with two children"/>
        </a:ext>
      </dgm:extLst>
    </dgm:pt>
    <dgm:pt modelId="{42FA0107-051F-403F-B2C2-03D75E036C4C}" type="pres">
      <dgm:prSet presAssocID="{C78AF2EF-67D1-4BA8-8198-0E7BE776043E}" presName="spaceRect" presStyleCnt="0"/>
      <dgm:spPr/>
    </dgm:pt>
    <dgm:pt modelId="{DC138E37-881E-48EF-B063-011629A09CAA}" type="pres">
      <dgm:prSet presAssocID="{C78AF2EF-67D1-4BA8-8198-0E7BE776043E}" presName="parTx" presStyleLbl="revTx" presStyleIdx="0" presStyleCnt="4">
        <dgm:presLayoutVars>
          <dgm:chMax val="0"/>
          <dgm:chPref val="0"/>
        </dgm:presLayoutVars>
      </dgm:prSet>
      <dgm:spPr/>
    </dgm:pt>
    <dgm:pt modelId="{111ADA96-AC14-48BC-BCA4-CCA8674A1CB6}" type="pres">
      <dgm:prSet presAssocID="{C78AF2EF-67D1-4BA8-8198-0E7BE776043E}" presName="desTx" presStyleLbl="revTx" presStyleIdx="1" presStyleCnt="4">
        <dgm:presLayoutVars/>
      </dgm:prSet>
      <dgm:spPr/>
    </dgm:pt>
    <dgm:pt modelId="{E24EB62D-8853-440B-B6BC-A615B3FD1B3B}" type="pres">
      <dgm:prSet presAssocID="{2B17462F-8DB7-4A2A-BF9E-DC3F3FC4399F}" presName="sibTrans" presStyleCnt="0"/>
      <dgm:spPr/>
    </dgm:pt>
    <dgm:pt modelId="{ED88D80E-3D3F-4DDC-91A7-A199D932EAA6}" type="pres">
      <dgm:prSet presAssocID="{792FDCFC-023A-4550-9414-A134D87A182C}" presName="compNode" presStyleCnt="0"/>
      <dgm:spPr/>
    </dgm:pt>
    <dgm:pt modelId="{B651612D-0FCB-4DC6-B6CF-41DB4941865D}" type="pres">
      <dgm:prSet presAssocID="{792FDCFC-023A-4550-9414-A134D87A182C}" presName="bgRect" presStyleLbl="bgShp" presStyleIdx="1" presStyleCnt="2"/>
      <dgm:spPr/>
    </dgm:pt>
    <dgm:pt modelId="{C6573188-6C3F-478E-B94B-88E3262724D6}" type="pres">
      <dgm:prSet presAssocID="{792FDCFC-023A-4550-9414-A134D87A18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37832BD5-289A-4F91-970D-89A423044A4B}" type="pres">
      <dgm:prSet presAssocID="{792FDCFC-023A-4550-9414-A134D87A182C}" presName="spaceRect" presStyleCnt="0"/>
      <dgm:spPr/>
    </dgm:pt>
    <dgm:pt modelId="{D4D6807F-DE04-4D70-AD0E-BD3783D89F27}" type="pres">
      <dgm:prSet presAssocID="{792FDCFC-023A-4550-9414-A134D87A182C}" presName="parTx" presStyleLbl="revTx" presStyleIdx="2" presStyleCnt="4">
        <dgm:presLayoutVars>
          <dgm:chMax val="0"/>
          <dgm:chPref val="0"/>
        </dgm:presLayoutVars>
      </dgm:prSet>
      <dgm:spPr/>
    </dgm:pt>
    <dgm:pt modelId="{CDE966BF-197D-4016-B011-51F58BC89481}" type="pres">
      <dgm:prSet presAssocID="{792FDCFC-023A-4550-9414-A134D87A182C}" presName="desTx" presStyleLbl="revTx" presStyleIdx="3" presStyleCnt="4">
        <dgm:presLayoutVars/>
      </dgm:prSet>
      <dgm:spPr/>
    </dgm:pt>
  </dgm:ptLst>
  <dgm:cxnLst>
    <dgm:cxn modelId="{5BBD8F06-DEE4-43D3-A205-041F894FAFEB}" srcId="{792FDCFC-023A-4550-9414-A134D87A182C}" destId="{8ADD6205-F30D-4392-8CB0-F9DBFE0F4B00}" srcOrd="0" destOrd="0" parTransId="{BAC3118D-98B1-4EB1-BC79-8D9A10112E79}" sibTransId="{27534277-3017-476B-9CB2-A836391D7888}"/>
    <dgm:cxn modelId="{40FEF40A-D97D-4213-91D1-3CDFB0175D27}" type="presOf" srcId="{C78AF2EF-67D1-4BA8-8198-0E7BE776043E}" destId="{DC138E37-881E-48EF-B063-011629A09CAA}" srcOrd="0" destOrd="0" presId="urn:microsoft.com/office/officeart/2018/2/layout/IconVerticalSolidList"/>
    <dgm:cxn modelId="{04B44B1A-EE4A-4E38-8857-7F8B2C4A0631}" srcId="{62511D1F-C15D-4BCB-9148-E15FCBDB87B3}" destId="{792FDCFC-023A-4550-9414-A134D87A182C}" srcOrd="1" destOrd="0" parTransId="{7CAEECBA-FFAC-4962-B052-32776A951A09}" sibTransId="{5AE48F91-2124-4A65-87D9-6027502295A7}"/>
    <dgm:cxn modelId="{4CFB9890-2716-42D2-815D-67C30E8055E5}" type="presOf" srcId="{8ADD6205-F30D-4392-8CB0-F9DBFE0F4B00}" destId="{CDE966BF-197D-4016-B011-51F58BC89481}" srcOrd="0" destOrd="0" presId="urn:microsoft.com/office/officeart/2018/2/layout/IconVerticalSolidList"/>
    <dgm:cxn modelId="{976CA2A8-8A9A-44DA-B8F1-E48A7D387159}" type="presOf" srcId="{792FDCFC-023A-4550-9414-A134D87A182C}" destId="{D4D6807F-DE04-4D70-AD0E-BD3783D89F27}" srcOrd="0" destOrd="0" presId="urn:microsoft.com/office/officeart/2018/2/layout/IconVerticalSolidList"/>
    <dgm:cxn modelId="{9F937ED5-D88B-4580-B186-94FEDE9CF105}" srcId="{62511D1F-C15D-4BCB-9148-E15FCBDB87B3}" destId="{C78AF2EF-67D1-4BA8-8198-0E7BE776043E}" srcOrd="0" destOrd="0" parTransId="{28DC5ABC-D83E-48BB-A79C-99BA4A892F4D}" sibTransId="{2B17462F-8DB7-4A2A-BF9E-DC3F3FC4399F}"/>
    <dgm:cxn modelId="{EE530CD6-2B71-48C3-A2EC-22C410A34949}" srcId="{C78AF2EF-67D1-4BA8-8198-0E7BE776043E}" destId="{4192E26B-E1E5-44AC-B4CA-CF8079EE5165}" srcOrd="0" destOrd="0" parTransId="{F5DF6CFE-FABF-4A5B-BB67-1AAB84AF7215}" sibTransId="{5ED92C43-DB37-4686-8852-5F3AE3E86D52}"/>
    <dgm:cxn modelId="{0E9121DD-3A8D-4E2E-B666-6A94E1401098}" type="presOf" srcId="{4192E26B-E1E5-44AC-B4CA-CF8079EE5165}" destId="{111ADA96-AC14-48BC-BCA4-CCA8674A1CB6}" srcOrd="0" destOrd="0" presId="urn:microsoft.com/office/officeart/2018/2/layout/IconVerticalSolidList"/>
    <dgm:cxn modelId="{58C8AAFC-776E-46F9-8842-F02532AFC194}" type="presOf" srcId="{62511D1F-C15D-4BCB-9148-E15FCBDB87B3}" destId="{9BC3C682-F0C0-4A26-BAFA-A78FDA14C52A}" srcOrd="0" destOrd="0" presId="urn:microsoft.com/office/officeart/2018/2/layout/IconVerticalSolidList"/>
    <dgm:cxn modelId="{57DAB7B3-676E-4961-A5BF-6BDA5894A06A}" type="presParOf" srcId="{9BC3C682-F0C0-4A26-BAFA-A78FDA14C52A}" destId="{105088A1-3545-468C-98C9-1C13FB7D857C}" srcOrd="0" destOrd="0" presId="urn:microsoft.com/office/officeart/2018/2/layout/IconVerticalSolidList"/>
    <dgm:cxn modelId="{5F6BAF06-6BC7-4C5D-A6C3-74F96CAE9372}" type="presParOf" srcId="{105088A1-3545-468C-98C9-1C13FB7D857C}" destId="{B8DAAB54-B2BC-4118-A146-020DAEF07EC4}" srcOrd="0" destOrd="0" presId="urn:microsoft.com/office/officeart/2018/2/layout/IconVerticalSolidList"/>
    <dgm:cxn modelId="{95949205-FF51-444F-AB02-23D2E967C345}" type="presParOf" srcId="{105088A1-3545-468C-98C9-1C13FB7D857C}" destId="{4346B5F3-D55F-4FCF-AE3E-80B1DDD886ED}" srcOrd="1" destOrd="0" presId="urn:microsoft.com/office/officeart/2018/2/layout/IconVerticalSolidList"/>
    <dgm:cxn modelId="{75A6D9A3-74B2-448D-8159-1BD9556FABE1}" type="presParOf" srcId="{105088A1-3545-468C-98C9-1C13FB7D857C}" destId="{42FA0107-051F-403F-B2C2-03D75E036C4C}" srcOrd="2" destOrd="0" presId="urn:microsoft.com/office/officeart/2018/2/layout/IconVerticalSolidList"/>
    <dgm:cxn modelId="{41B8EF09-832B-4E0C-94F7-1182EB221D6A}" type="presParOf" srcId="{105088A1-3545-468C-98C9-1C13FB7D857C}" destId="{DC138E37-881E-48EF-B063-011629A09CAA}" srcOrd="3" destOrd="0" presId="urn:microsoft.com/office/officeart/2018/2/layout/IconVerticalSolidList"/>
    <dgm:cxn modelId="{041209BD-AC5A-4E62-AC4D-33FD388E7F7A}" type="presParOf" srcId="{105088A1-3545-468C-98C9-1C13FB7D857C}" destId="{111ADA96-AC14-48BC-BCA4-CCA8674A1CB6}" srcOrd="4" destOrd="0" presId="urn:microsoft.com/office/officeart/2018/2/layout/IconVerticalSolidList"/>
    <dgm:cxn modelId="{D98B7B68-305A-476B-AAB3-2D52F8A4D74B}" type="presParOf" srcId="{9BC3C682-F0C0-4A26-BAFA-A78FDA14C52A}" destId="{E24EB62D-8853-440B-B6BC-A615B3FD1B3B}" srcOrd="1" destOrd="0" presId="urn:microsoft.com/office/officeart/2018/2/layout/IconVerticalSolidList"/>
    <dgm:cxn modelId="{80B40959-2E97-4426-9377-AE7203C2CAA0}" type="presParOf" srcId="{9BC3C682-F0C0-4A26-BAFA-A78FDA14C52A}" destId="{ED88D80E-3D3F-4DDC-91A7-A199D932EAA6}" srcOrd="2" destOrd="0" presId="urn:microsoft.com/office/officeart/2018/2/layout/IconVerticalSolidList"/>
    <dgm:cxn modelId="{0C22C215-6E14-4809-9603-0B01B2A90F98}" type="presParOf" srcId="{ED88D80E-3D3F-4DDC-91A7-A199D932EAA6}" destId="{B651612D-0FCB-4DC6-B6CF-41DB4941865D}" srcOrd="0" destOrd="0" presId="urn:microsoft.com/office/officeart/2018/2/layout/IconVerticalSolidList"/>
    <dgm:cxn modelId="{720B484C-C2FE-4454-AD9B-9C63104FCA76}" type="presParOf" srcId="{ED88D80E-3D3F-4DDC-91A7-A199D932EAA6}" destId="{C6573188-6C3F-478E-B94B-88E3262724D6}" srcOrd="1" destOrd="0" presId="urn:microsoft.com/office/officeart/2018/2/layout/IconVerticalSolidList"/>
    <dgm:cxn modelId="{E3B64E89-44E9-4851-88E3-8F1424AF1F69}" type="presParOf" srcId="{ED88D80E-3D3F-4DDC-91A7-A199D932EAA6}" destId="{37832BD5-289A-4F91-970D-89A423044A4B}" srcOrd="2" destOrd="0" presId="urn:microsoft.com/office/officeart/2018/2/layout/IconVerticalSolidList"/>
    <dgm:cxn modelId="{4E19002F-BB5F-48DE-9D05-DEE27A98F4D4}" type="presParOf" srcId="{ED88D80E-3D3F-4DDC-91A7-A199D932EAA6}" destId="{D4D6807F-DE04-4D70-AD0E-BD3783D89F27}" srcOrd="3" destOrd="0" presId="urn:microsoft.com/office/officeart/2018/2/layout/IconVerticalSolidList"/>
    <dgm:cxn modelId="{2D2067A7-78EB-4516-A5EA-9AFA3F44CE7C}" type="presParOf" srcId="{ED88D80E-3D3F-4DDC-91A7-A199D932EAA6}" destId="{CDE966BF-197D-4016-B011-51F58BC8948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627FB-1C96-48AB-B61A-7FD0DFFA05DB}" type="doc">
      <dgm:prSet loTypeId="urn:microsoft.com/office/officeart/2005/8/layout/process4" loCatId="process" qsTypeId="urn:microsoft.com/office/officeart/2005/8/quickstyle/simple5" qsCatId="simple" csTypeId="urn:microsoft.com/office/officeart/2005/8/colors/accent6_2" csCatId="accent6" phldr="1"/>
      <dgm:spPr/>
      <dgm:t>
        <a:bodyPr/>
        <a:lstStyle/>
        <a:p>
          <a:endParaRPr lang="en-US"/>
        </a:p>
      </dgm:t>
    </dgm:pt>
    <dgm:pt modelId="{1C8A6A48-5EDB-4695-83AB-A93CF9C557C1}">
      <dgm:prSet/>
      <dgm:spPr/>
      <dgm:t>
        <a:bodyPr/>
        <a:lstStyle/>
        <a:p>
          <a:r>
            <a:rPr lang="en-US" u="sng" dirty="0"/>
            <a:t>Essentially there are three options within the A55220 Early Childhood AAS degree for students :</a:t>
          </a:r>
          <a:endParaRPr lang="en-US" dirty="0"/>
        </a:p>
      </dgm:t>
    </dgm:pt>
    <dgm:pt modelId="{923F5225-8485-4B42-835B-FE8552D61DD5}" type="parTrans" cxnId="{408C9F8A-BF68-4B00-AACF-D3C53E45F75E}">
      <dgm:prSet/>
      <dgm:spPr/>
      <dgm:t>
        <a:bodyPr/>
        <a:lstStyle/>
        <a:p>
          <a:endParaRPr lang="en-US"/>
        </a:p>
      </dgm:t>
    </dgm:pt>
    <dgm:pt modelId="{D40E54D8-8CC1-415C-8853-09668EB56504}" type="sibTrans" cxnId="{408C9F8A-BF68-4B00-AACF-D3C53E45F75E}">
      <dgm:prSet/>
      <dgm:spPr/>
      <dgm:t>
        <a:bodyPr/>
        <a:lstStyle/>
        <a:p>
          <a:endParaRPr lang="en-US"/>
        </a:p>
      </dgm:t>
    </dgm:pt>
    <dgm:pt modelId="{22CE8D31-B026-4FAC-88D2-A9BEDE6D98DF}">
      <dgm:prSet/>
      <dgm:spPr/>
      <dgm:t>
        <a:bodyPr/>
        <a:lstStyle/>
        <a:p>
          <a:r>
            <a:rPr lang="en-US"/>
            <a:t>“Career Entry” (aka terminal AAS) option</a:t>
          </a:r>
        </a:p>
      </dgm:t>
    </dgm:pt>
    <dgm:pt modelId="{E28FA688-8758-4D10-B1E7-E8B83A141BEC}" type="parTrans" cxnId="{7AE30310-B509-4914-94AC-409AFF337611}">
      <dgm:prSet/>
      <dgm:spPr/>
      <dgm:t>
        <a:bodyPr/>
        <a:lstStyle/>
        <a:p>
          <a:endParaRPr lang="en-US"/>
        </a:p>
      </dgm:t>
    </dgm:pt>
    <dgm:pt modelId="{768CBE87-56E2-447F-8BD6-CFFB407F3B23}" type="sibTrans" cxnId="{7AE30310-B509-4914-94AC-409AFF337611}">
      <dgm:prSet/>
      <dgm:spPr/>
      <dgm:t>
        <a:bodyPr/>
        <a:lstStyle/>
        <a:p>
          <a:endParaRPr lang="en-US"/>
        </a:p>
      </dgm:t>
    </dgm:pt>
    <dgm:pt modelId="{5F109571-7610-4061-9F00-7D264D1F66D1}">
      <dgm:prSet/>
      <dgm:spPr/>
      <dgm:t>
        <a:bodyPr/>
        <a:lstStyle/>
        <a:p>
          <a:r>
            <a:rPr lang="en-US"/>
            <a:t>Licensure Transfer option</a:t>
          </a:r>
        </a:p>
      </dgm:t>
    </dgm:pt>
    <dgm:pt modelId="{17C18723-2425-4720-B351-69C27BD1ED88}" type="parTrans" cxnId="{DB4D05B3-E545-4E66-9410-F5D5CDB06255}">
      <dgm:prSet/>
      <dgm:spPr/>
      <dgm:t>
        <a:bodyPr/>
        <a:lstStyle/>
        <a:p>
          <a:endParaRPr lang="en-US"/>
        </a:p>
      </dgm:t>
    </dgm:pt>
    <dgm:pt modelId="{417A654B-8AA5-4057-AFC4-8C4CFA3B7C3B}" type="sibTrans" cxnId="{DB4D05B3-E545-4E66-9410-F5D5CDB06255}">
      <dgm:prSet/>
      <dgm:spPr/>
      <dgm:t>
        <a:bodyPr/>
        <a:lstStyle/>
        <a:p>
          <a:endParaRPr lang="en-US"/>
        </a:p>
      </dgm:t>
    </dgm:pt>
    <dgm:pt modelId="{CDDAA6D4-D84E-45F0-948E-BB9231A3A89C}">
      <dgm:prSet/>
      <dgm:spPr/>
      <dgm:t>
        <a:bodyPr/>
        <a:lstStyle/>
        <a:p>
          <a:r>
            <a:rPr lang="en-US"/>
            <a:t>Non-Licensure Transfer option</a:t>
          </a:r>
        </a:p>
      </dgm:t>
    </dgm:pt>
    <dgm:pt modelId="{6166F334-E257-4235-9D5E-51D2085C0413}" type="parTrans" cxnId="{FA95785C-A83F-49D1-8689-9CD56AFD68B6}">
      <dgm:prSet/>
      <dgm:spPr/>
      <dgm:t>
        <a:bodyPr/>
        <a:lstStyle/>
        <a:p>
          <a:endParaRPr lang="en-US"/>
        </a:p>
      </dgm:t>
    </dgm:pt>
    <dgm:pt modelId="{202E8CFC-C934-4577-8199-DDDC8B5217D0}" type="sibTrans" cxnId="{FA95785C-A83F-49D1-8689-9CD56AFD68B6}">
      <dgm:prSet/>
      <dgm:spPr/>
      <dgm:t>
        <a:bodyPr/>
        <a:lstStyle/>
        <a:p>
          <a:endParaRPr lang="en-US"/>
        </a:p>
      </dgm:t>
    </dgm:pt>
    <dgm:pt modelId="{E4C46881-6A12-4096-BD9E-75F11DCCC9D3}" type="pres">
      <dgm:prSet presAssocID="{AF8627FB-1C96-48AB-B61A-7FD0DFFA05DB}" presName="Name0" presStyleCnt="0">
        <dgm:presLayoutVars>
          <dgm:dir/>
          <dgm:animLvl val="lvl"/>
          <dgm:resizeHandles val="exact"/>
        </dgm:presLayoutVars>
      </dgm:prSet>
      <dgm:spPr/>
    </dgm:pt>
    <dgm:pt modelId="{AC6C1DDB-2616-4694-826C-93836BB38E45}" type="pres">
      <dgm:prSet presAssocID="{1C8A6A48-5EDB-4695-83AB-A93CF9C557C1}" presName="boxAndChildren" presStyleCnt="0"/>
      <dgm:spPr/>
    </dgm:pt>
    <dgm:pt modelId="{1918D15C-6E9A-466C-A5C8-CE99A7F9964E}" type="pres">
      <dgm:prSet presAssocID="{1C8A6A48-5EDB-4695-83AB-A93CF9C557C1}" presName="parentTextBox" presStyleLbl="node1" presStyleIdx="0" presStyleCnt="1"/>
      <dgm:spPr/>
    </dgm:pt>
    <dgm:pt modelId="{DD1B2C31-EDF7-4A21-B06C-ADB74B95B625}" type="pres">
      <dgm:prSet presAssocID="{1C8A6A48-5EDB-4695-83AB-A93CF9C557C1}" presName="entireBox" presStyleLbl="node1" presStyleIdx="0" presStyleCnt="1"/>
      <dgm:spPr/>
    </dgm:pt>
    <dgm:pt modelId="{19CB688B-D5FF-4F24-B174-8D1F8A9D957F}" type="pres">
      <dgm:prSet presAssocID="{1C8A6A48-5EDB-4695-83AB-A93CF9C557C1}" presName="descendantBox" presStyleCnt="0"/>
      <dgm:spPr/>
    </dgm:pt>
    <dgm:pt modelId="{D56BDF21-A5B6-47C1-9A9D-CF4FC91D522B}" type="pres">
      <dgm:prSet presAssocID="{22CE8D31-B026-4FAC-88D2-A9BEDE6D98DF}" presName="childTextBox" presStyleLbl="fgAccFollowNode1" presStyleIdx="0" presStyleCnt="3">
        <dgm:presLayoutVars>
          <dgm:bulletEnabled val="1"/>
        </dgm:presLayoutVars>
      </dgm:prSet>
      <dgm:spPr/>
    </dgm:pt>
    <dgm:pt modelId="{E985D24C-871E-49CD-AE59-36F3011A2012}" type="pres">
      <dgm:prSet presAssocID="{5F109571-7610-4061-9F00-7D264D1F66D1}" presName="childTextBox" presStyleLbl="fgAccFollowNode1" presStyleIdx="1" presStyleCnt="3">
        <dgm:presLayoutVars>
          <dgm:bulletEnabled val="1"/>
        </dgm:presLayoutVars>
      </dgm:prSet>
      <dgm:spPr/>
    </dgm:pt>
    <dgm:pt modelId="{C930C813-691D-43E1-B5AF-960B1EAADA7D}" type="pres">
      <dgm:prSet presAssocID="{CDDAA6D4-D84E-45F0-948E-BB9231A3A89C}" presName="childTextBox" presStyleLbl="fgAccFollowNode1" presStyleIdx="2" presStyleCnt="3">
        <dgm:presLayoutVars>
          <dgm:bulletEnabled val="1"/>
        </dgm:presLayoutVars>
      </dgm:prSet>
      <dgm:spPr/>
    </dgm:pt>
  </dgm:ptLst>
  <dgm:cxnLst>
    <dgm:cxn modelId="{D8B8F207-56CB-47A0-B63E-9E0BBF94807C}" type="presOf" srcId="{1C8A6A48-5EDB-4695-83AB-A93CF9C557C1}" destId="{1918D15C-6E9A-466C-A5C8-CE99A7F9964E}" srcOrd="0" destOrd="0" presId="urn:microsoft.com/office/officeart/2005/8/layout/process4"/>
    <dgm:cxn modelId="{7AE30310-B509-4914-94AC-409AFF337611}" srcId="{1C8A6A48-5EDB-4695-83AB-A93CF9C557C1}" destId="{22CE8D31-B026-4FAC-88D2-A9BEDE6D98DF}" srcOrd="0" destOrd="0" parTransId="{E28FA688-8758-4D10-B1E7-E8B83A141BEC}" sibTransId="{768CBE87-56E2-447F-8BD6-CFFB407F3B23}"/>
    <dgm:cxn modelId="{338A2119-A022-4900-A351-3C5D923D8413}" type="presOf" srcId="{22CE8D31-B026-4FAC-88D2-A9BEDE6D98DF}" destId="{D56BDF21-A5B6-47C1-9A9D-CF4FC91D522B}" srcOrd="0" destOrd="0" presId="urn:microsoft.com/office/officeart/2005/8/layout/process4"/>
    <dgm:cxn modelId="{1E5EAE1C-89B0-4B8B-AF43-D70D274C47EE}" type="presOf" srcId="{1C8A6A48-5EDB-4695-83AB-A93CF9C557C1}" destId="{DD1B2C31-EDF7-4A21-B06C-ADB74B95B625}" srcOrd="1" destOrd="0" presId="urn:microsoft.com/office/officeart/2005/8/layout/process4"/>
    <dgm:cxn modelId="{0ABAB920-A587-4310-A8FB-F34E8C5B6779}" type="presOf" srcId="{AF8627FB-1C96-48AB-B61A-7FD0DFFA05DB}" destId="{E4C46881-6A12-4096-BD9E-75F11DCCC9D3}" srcOrd="0" destOrd="0" presId="urn:microsoft.com/office/officeart/2005/8/layout/process4"/>
    <dgm:cxn modelId="{FA95785C-A83F-49D1-8689-9CD56AFD68B6}" srcId="{1C8A6A48-5EDB-4695-83AB-A93CF9C557C1}" destId="{CDDAA6D4-D84E-45F0-948E-BB9231A3A89C}" srcOrd="2" destOrd="0" parTransId="{6166F334-E257-4235-9D5E-51D2085C0413}" sibTransId="{202E8CFC-C934-4577-8199-DDDC8B5217D0}"/>
    <dgm:cxn modelId="{408C9F8A-BF68-4B00-AACF-D3C53E45F75E}" srcId="{AF8627FB-1C96-48AB-B61A-7FD0DFFA05DB}" destId="{1C8A6A48-5EDB-4695-83AB-A93CF9C557C1}" srcOrd="0" destOrd="0" parTransId="{923F5225-8485-4B42-835B-FE8552D61DD5}" sibTransId="{D40E54D8-8CC1-415C-8853-09668EB56504}"/>
    <dgm:cxn modelId="{BD9B8698-11EC-4900-8CF4-F86D16827D9D}" type="presOf" srcId="{CDDAA6D4-D84E-45F0-948E-BB9231A3A89C}" destId="{C930C813-691D-43E1-B5AF-960B1EAADA7D}" srcOrd="0" destOrd="0" presId="urn:microsoft.com/office/officeart/2005/8/layout/process4"/>
    <dgm:cxn modelId="{DB4D05B3-E545-4E66-9410-F5D5CDB06255}" srcId="{1C8A6A48-5EDB-4695-83AB-A93CF9C557C1}" destId="{5F109571-7610-4061-9F00-7D264D1F66D1}" srcOrd="1" destOrd="0" parTransId="{17C18723-2425-4720-B351-69C27BD1ED88}" sibTransId="{417A654B-8AA5-4057-AFC4-8C4CFA3B7C3B}"/>
    <dgm:cxn modelId="{E8D436E7-198A-494C-96D7-18950DF6B182}" type="presOf" srcId="{5F109571-7610-4061-9F00-7D264D1F66D1}" destId="{E985D24C-871E-49CD-AE59-36F3011A2012}" srcOrd="0" destOrd="0" presId="urn:microsoft.com/office/officeart/2005/8/layout/process4"/>
    <dgm:cxn modelId="{4E102FAB-6C0A-4937-815F-95A6265994C7}" type="presParOf" srcId="{E4C46881-6A12-4096-BD9E-75F11DCCC9D3}" destId="{AC6C1DDB-2616-4694-826C-93836BB38E45}" srcOrd="0" destOrd="0" presId="urn:microsoft.com/office/officeart/2005/8/layout/process4"/>
    <dgm:cxn modelId="{4B6B3B0B-FF19-46AC-BBB4-58F665B169CD}" type="presParOf" srcId="{AC6C1DDB-2616-4694-826C-93836BB38E45}" destId="{1918D15C-6E9A-466C-A5C8-CE99A7F9964E}" srcOrd="0" destOrd="0" presId="urn:microsoft.com/office/officeart/2005/8/layout/process4"/>
    <dgm:cxn modelId="{A0376BA5-0F35-43EE-A1C7-7915E4779127}" type="presParOf" srcId="{AC6C1DDB-2616-4694-826C-93836BB38E45}" destId="{DD1B2C31-EDF7-4A21-B06C-ADB74B95B625}" srcOrd="1" destOrd="0" presId="urn:microsoft.com/office/officeart/2005/8/layout/process4"/>
    <dgm:cxn modelId="{8EF325DB-5EB6-433A-85A6-366383A085E6}" type="presParOf" srcId="{AC6C1DDB-2616-4694-826C-93836BB38E45}" destId="{19CB688B-D5FF-4F24-B174-8D1F8A9D957F}" srcOrd="2" destOrd="0" presId="urn:microsoft.com/office/officeart/2005/8/layout/process4"/>
    <dgm:cxn modelId="{FCE32545-D418-4CA5-9425-C3F3E11DFFD3}" type="presParOf" srcId="{19CB688B-D5FF-4F24-B174-8D1F8A9D957F}" destId="{D56BDF21-A5B6-47C1-9A9D-CF4FC91D522B}" srcOrd="0" destOrd="0" presId="urn:microsoft.com/office/officeart/2005/8/layout/process4"/>
    <dgm:cxn modelId="{FACF8036-5252-47A8-BE27-6E7DADA6B728}" type="presParOf" srcId="{19CB688B-D5FF-4F24-B174-8D1F8A9D957F}" destId="{E985D24C-871E-49CD-AE59-36F3011A2012}" srcOrd="1" destOrd="0" presId="urn:microsoft.com/office/officeart/2005/8/layout/process4"/>
    <dgm:cxn modelId="{C62477AB-47F5-48F2-90F6-45BF0427C837}" type="presParOf" srcId="{19CB688B-D5FF-4F24-B174-8D1F8A9D957F}" destId="{C930C813-691D-43E1-B5AF-960B1EAADA7D}"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77812-3862-4D6D-BB8D-EC1C41EBF24E}"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838B520-EDDE-4281-A0EB-0B53C04CCE70}">
      <dgm:prSet/>
      <dgm:spPr/>
      <dgm:t>
        <a:bodyPr/>
        <a:lstStyle/>
        <a:p>
          <a:r>
            <a:rPr lang="en-US"/>
            <a:t>The need for early educators with a bachelor degree in early education without a teaching license is also expanding in North Carolina. </a:t>
          </a:r>
          <a:br>
            <a:rPr lang="en-US"/>
          </a:br>
          <a:endParaRPr lang="en-US"/>
        </a:p>
      </dgm:t>
    </dgm:pt>
    <dgm:pt modelId="{95AD7812-3381-4002-B5DD-A52A8D6FA4CE}" type="parTrans" cxnId="{BE493858-BC3F-4BC4-9B7B-417C4DBEFA49}">
      <dgm:prSet/>
      <dgm:spPr/>
      <dgm:t>
        <a:bodyPr/>
        <a:lstStyle/>
        <a:p>
          <a:endParaRPr lang="en-US"/>
        </a:p>
      </dgm:t>
    </dgm:pt>
    <dgm:pt modelId="{D93F3F4B-57FF-4A7B-B972-EDD1B8CD59BA}" type="sibTrans" cxnId="{BE493858-BC3F-4BC4-9B7B-417C4DBEFA49}">
      <dgm:prSet/>
      <dgm:spPr/>
      <dgm:t>
        <a:bodyPr/>
        <a:lstStyle/>
        <a:p>
          <a:endParaRPr lang="en-US"/>
        </a:p>
      </dgm:t>
    </dgm:pt>
    <dgm:pt modelId="{7009D8E5-7DF8-4FC8-803B-E38DB272018F}">
      <dgm:prSet/>
      <dgm:spPr/>
      <dgm:t>
        <a:bodyPr/>
        <a:lstStyle/>
        <a:p>
          <a:r>
            <a:rPr lang="en-US"/>
            <a:t>The North Carolina Department of Commerce projects North Carolina will continue to see an increase in job openings for early childhood administrators based on occupational trends 2014-2024. </a:t>
          </a:r>
        </a:p>
      </dgm:t>
    </dgm:pt>
    <dgm:pt modelId="{2470E3D8-1C5E-4CF2-A313-7C7CAB152A00}" type="parTrans" cxnId="{8BB03831-1BCC-4833-A159-64E3609BC138}">
      <dgm:prSet/>
      <dgm:spPr/>
      <dgm:t>
        <a:bodyPr/>
        <a:lstStyle/>
        <a:p>
          <a:endParaRPr lang="en-US"/>
        </a:p>
      </dgm:t>
    </dgm:pt>
    <dgm:pt modelId="{A3CB83D3-7B59-4FE5-B7D6-5DED5DBD120C}" type="sibTrans" cxnId="{8BB03831-1BCC-4833-A159-64E3609BC138}">
      <dgm:prSet/>
      <dgm:spPr/>
      <dgm:t>
        <a:bodyPr/>
        <a:lstStyle/>
        <a:p>
          <a:endParaRPr lang="en-US"/>
        </a:p>
      </dgm:t>
    </dgm:pt>
    <dgm:pt modelId="{63603202-C57C-45B2-B038-68FA0898086C}" type="pres">
      <dgm:prSet presAssocID="{D5177812-3862-4D6D-BB8D-EC1C41EBF24E}" presName="Name0" presStyleCnt="0">
        <dgm:presLayoutVars>
          <dgm:dir/>
          <dgm:animLvl val="lvl"/>
          <dgm:resizeHandles val="exact"/>
        </dgm:presLayoutVars>
      </dgm:prSet>
      <dgm:spPr/>
    </dgm:pt>
    <dgm:pt modelId="{7E6844C3-7072-46EE-9F01-F6680FA29F1B}" type="pres">
      <dgm:prSet presAssocID="{7009D8E5-7DF8-4FC8-803B-E38DB272018F}" presName="boxAndChildren" presStyleCnt="0"/>
      <dgm:spPr/>
    </dgm:pt>
    <dgm:pt modelId="{86F0450D-1801-4537-9B31-D941B4453149}" type="pres">
      <dgm:prSet presAssocID="{7009D8E5-7DF8-4FC8-803B-E38DB272018F}" presName="parentTextBox" presStyleLbl="node1" presStyleIdx="0" presStyleCnt="2"/>
      <dgm:spPr/>
    </dgm:pt>
    <dgm:pt modelId="{F2C6C2D7-07A0-4ED2-A1E3-F7FB1F2D05BD}" type="pres">
      <dgm:prSet presAssocID="{D93F3F4B-57FF-4A7B-B972-EDD1B8CD59BA}" presName="sp" presStyleCnt="0"/>
      <dgm:spPr/>
    </dgm:pt>
    <dgm:pt modelId="{9EE34B17-720A-4C4A-B61D-2958AC93BD1B}" type="pres">
      <dgm:prSet presAssocID="{0838B520-EDDE-4281-A0EB-0B53C04CCE70}" presName="arrowAndChildren" presStyleCnt="0"/>
      <dgm:spPr/>
    </dgm:pt>
    <dgm:pt modelId="{8DECE86E-AF9B-475A-BC91-CA3CF9D0AFAC}" type="pres">
      <dgm:prSet presAssocID="{0838B520-EDDE-4281-A0EB-0B53C04CCE70}" presName="parentTextArrow" presStyleLbl="node1" presStyleIdx="1" presStyleCnt="2"/>
      <dgm:spPr/>
    </dgm:pt>
  </dgm:ptLst>
  <dgm:cxnLst>
    <dgm:cxn modelId="{CE8F5B18-DA92-4B41-B244-04C2C424EE72}" type="presOf" srcId="{0838B520-EDDE-4281-A0EB-0B53C04CCE70}" destId="{8DECE86E-AF9B-475A-BC91-CA3CF9D0AFAC}" srcOrd="0" destOrd="0" presId="urn:microsoft.com/office/officeart/2005/8/layout/process4"/>
    <dgm:cxn modelId="{8BB03831-1BCC-4833-A159-64E3609BC138}" srcId="{D5177812-3862-4D6D-BB8D-EC1C41EBF24E}" destId="{7009D8E5-7DF8-4FC8-803B-E38DB272018F}" srcOrd="1" destOrd="0" parTransId="{2470E3D8-1C5E-4CF2-A313-7C7CAB152A00}" sibTransId="{A3CB83D3-7B59-4FE5-B7D6-5DED5DBD120C}"/>
    <dgm:cxn modelId="{BE493858-BC3F-4BC4-9B7B-417C4DBEFA49}" srcId="{D5177812-3862-4D6D-BB8D-EC1C41EBF24E}" destId="{0838B520-EDDE-4281-A0EB-0B53C04CCE70}" srcOrd="0" destOrd="0" parTransId="{95AD7812-3381-4002-B5DD-A52A8D6FA4CE}" sibTransId="{D93F3F4B-57FF-4A7B-B972-EDD1B8CD59BA}"/>
    <dgm:cxn modelId="{724C3D8C-CEE5-456A-9B8B-B810BE9531F6}" type="presOf" srcId="{D5177812-3862-4D6D-BB8D-EC1C41EBF24E}" destId="{63603202-C57C-45B2-B038-68FA0898086C}" srcOrd="0" destOrd="0" presId="urn:microsoft.com/office/officeart/2005/8/layout/process4"/>
    <dgm:cxn modelId="{353102EF-3433-4E72-9A4C-412D5E23A1FF}" type="presOf" srcId="{7009D8E5-7DF8-4FC8-803B-E38DB272018F}" destId="{86F0450D-1801-4537-9B31-D941B4453149}" srcOrd="0" destOrd="0" presId="urn:microsoft.com/office/officeart/2005/8/layout/process4"/>
    <dgm:cxn modelId="{08AE2A08-2B2D-4B0B-ADBE-8C5A43515AC6}" type="presParOf" srcId="{63603202-C57C-45B2-B038-68FA0898086C}" destId="{7E6844C3-7072-46EE-9F01-F6680FA29F1B}" srcOrd="0" destOrd="0" presId="urn:microsoft.com/office/officeart/2005/8/layout/process4"/>
    <dgm:cxn modelId="{0995613A-EF88-42C6-B776-705CDE2CFFA5}" type="presParOf" srcId="{7E6844C3-7072-46EE-9F01-F6680FA29F1B}" destId="{86F0450D-1801-4537-9B31-D941B4453149}" srcOrd="0" destOrd="0" presId="urn:microsoft.com/office/officeart/2005/8/layout/process4"/>
    <dgm:cxn modelId="{56327921-9A6F-4F5E-9D56-25C7B4E5E53F}" type="presParOf" srcId="{63603202-C57C-45B2-B038-68FA0898086C}" destId="{F2C6C2D7-07A0-4ED2-A1E3-F7FB1F2D05BD}" srcOrd="1" destOrd="0" presId="urn:microsoft.com/office/officeart/2005/8/layout/process4"/>
    <dgm:cxn modelId="{06C14726-7B5A-460C-8886-1DB42F7A718F}" type="presParOf" srcId="{63603202-C57C-45B2-B038-68FA0898086C}" destId="{9EE34B17-720A-4C4A-B61D-2958AC93BD1B}" srcOrd="2" destOrd="0" presId="urn:microsoft.com/office/officeart/2005/8/layout/process4"/>
    <dgm:cxn modelId="{51C32CC3-8FE8-447E-BA68-34357E57085F}" type="presParOf" srcId="{9EE34B17-720A-4C4A-B61D-2958AC93BD1B}" destId="{8DECE86E-AF9B-475A-BC91-CA3CF9D0AFA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AEE92-C9B5-4522-A410-071281C4A26B}" type="doc">
      <dgm:prSet loTypeId="urn:microsoft.com/office/officeart/2005/8/layout/hierarchy4" loCatId="hierarchy" qsTypeId="urn:microsoft.com/office/officeart/2005/8/quickstyle/simple2" qsCatId="simple" csTypeId="urn:microsoft.com/office/officeart/2005/8/colors/accent6_1" csCatId="accent6" phldr="1"/>
      <dgm:spPr/>
      <dgm:t>
        <a:bodyPr/>
        <a:lstStyle/>
        <a:p>
          <a:endParaRPr lang="en-US"/>
        </a:p>
      </dgm:t>
    </dgm:pt>
    <dgm:pt modelId="{F3B303E0-5787-4AC0-9EC9-BA9436F5028B}">
      <dgm:prSet phldrT="[Text]"/>
      <dgm:spPr/>
      <dgm:t>
        <a:bodyPr/>
        <a:lstStyle/>
        <a:p>
          <a:r>
            <a:rPr lang="en-US" b="0" cap="none" spc="0" dirty="0">
              <a:ln w="0"/>
              <a:effectLst>
                <a:outerShdw blurRad="38100" dist="19050" dir="2700000" algn="tl" rotWithShape="0">
                  <a:schemeClr val="dk1">
                    <a:alpha val="40000"/>
                  </a:schemeClr>
                </a:outerShdw>
              </a:effectLst>
            </a:rPr>
            <a:t>High School</a:t>
          </a:r>
          <a:br>
            <a:rPr lang="en-US" b="0" cap="none" spc="0" dirty="0">
              <a:ln w="0"/>
              <a:effectLst>
                <a:outerShdw blurRad="38100" dist="19050" dir="2700000" algn="tl" rotWithShape="0">
                  <a:schemeClr val="dk1">
                    <a:alpha val="40000"/>
                  </a:schemeClr>
                </a:outerShdw>
              </a:effectLst>
            </a:rPr>
          </a:br>
          <a:r>
            <a:rPr lang="en-US" b="0" cap="none" spc="0" dirty="0">
              <a:ln w="0"/>
              <a:effectLst>
                <a:outerShdw blurRad="38100" dist="19050" dir="2700000" algn="tl" rotWithShape="0">
                  <a:schemeClr val="dk1">
                    <a:alpha val="40000"/>
                  </a:schemeClr>
                </a:outerShdw>
              </a:effectLst>
            </a:rPr>
            <a:t>Early Childhood 1 and 2</a:t>
          </a:r>
        </a:p>
      </dgm:t>
    </dgm:pt>
    <dgm:pt modelId="{E92C4F94-E0F1-4983-9BB1-53363AF18331}" type="parTrans" cxnId="{D97424F4-D75C-4D28-A8D8-A8F971BC8869}">
      <dgm:prSet/>
      <dgm:spPr/>
      <dgm:t>
        <a:bodyPr/>
        <a:lstStyle/>
        <a:p>
          <a:endParaRPr lang="en-US"/>
        </a:p>
      </dgm:t>
    </dgm:pt>
    <dgm:pt modelId="{56A0B72C-28D3-4A9D-8595-0D871ED7E7E3}" type="sibTrans" cxnId="{D97424F4-D75C-4D28-A8D8-A8F971BC8869}">
      <dgm:prSet/>
      <dgm:spPr/>
      <dgm:t>
        <a:bodyPr/>
        <a:lstStyle/>
        <a:p>
          <a:endParaRPr lang="en-US"/>
        </a:p>
      </dgm:t>
    </dgm:pt>
    <dgm:pt modelId="{7ACCA100-C6E6-4F96-ACBB-E2857F48BBAC}" type="asst">
      <dgm:prSet phldrT="[Text]"/>
      <dgm:spPr/>
      <dgm:t>
        <a:bodyPr/>
        <a:lstStyle/>
        <a:p>
          <a:r>
            <a:rPr lang="en-US" b="0" cap="none" spc="0" dirty="0">
              <a:ln w="0"/>
              <a:effectLst>
                <a:outerShdw blurRad="38100" dist="19050" dir="2700000" algn="tl" rotWithShape="0">
                  <a:schemeClr val="dk1">
                    <a:alpha val="40000"/>
                  </a:schemeClr>
                </a:outerShdw>
              </a:effectLst>
            </a:rPr>
            <a:t>Early Childhood Education </a:t>
          </a:r>
          <a:br>
            <a:rPr lang="en-US" b="0" cap="none" spc="0" dirty="0">
              <a:ln w="0"/>
              <a:effectLst>
                <a:outerShdw blurRad="38100" dist="19050" dir="2700000" algn="tl" rotWithShape="0">
                  <a:schemeClr val="dk1">
                    <a:alpha val="40000"/>
                  </a:schemeClr>
                </a:outerShdw>
              </a:effectLst>
            </a:rPr>
          </a:br>
          <a:r>
            <a:rPr lang="en-US" b="0" cap="none" spc="0" dirty="0">
              <a:ln w="0"/>
              <a:effectLst>
                <a:outerShdw blurRad="38100" dist="19050" dir="2700000" algn="tl" rotWithShape="0">
                  <a:schemeClr val="dk1">
                    <a:alpha val="40000"/>
                  </a:schemeClr>
                </a:outerShdw>
              </a:effectLst>
            </a:rPr>
            <a:t>Infant Toddler Certificate</a:t>
          </a:r>
        </a:p>
      </dgm:t>
    </dgm:pt>
    <dgm:pt modelId="{3443FF0E-76CB-4D40-9458-4C8AB137D2CF}" type="parTrans" cxnId="{7DA5079F-8F23-44D6-8538-4704A7CF5942}">
      <dgm:prSet/>
      <dgm:spPr/>
      <dgm:t>
        <a:bodyPr/>
        <a:lstStyle/>
        <a:p>
          <a:endParaRPr lang="en-US"/>
        </a:p>
      </dgm:t>
    </dgm:pt>
    <dgm:pt modelId="{0F47B7FB-C9AB-45F5-98CA-387FC116D356}" type="sibTrans" cxnId="{7DA5079F-8F23-44D6-8538-4704A7CF5942}">
      <dgm:prSet/>
      <dgm:spPr/>
      <dgm:t>
        <a:bodyPr/>
        <a:lstStyle/>
        <a:p>
          <a:endParaRPr lang="en-US"/>
        </a:p>
      </dgm:t>
    </dgm:pt>
    <dgm:pt modelId="{B7007A94-7756-4F26-B73B-55340EA6FAFE}">
      <dgm:prSet phldrT="[Text]"/>
      <dgm:spPr/>
      <dgm:t>
        <a:bodyPr/>
        <a:lstStyle/>
        <a:p>
          <a:r>
            <a:rPr lang="en-US" b="0" cap="none" spc="0" dirty="0">
              <a:ln w="0"/>
              <a:effectLst>
                <a:outerShdw blurRad="38100" dist="19050" dir="2700000" algn="tl" rotWithShape="0">
                  <a:schemeClr val="dk1">
                    <a:alpha val="40000"/>
                  </a:schemeClr>
                </a:outerShdw>
              </a:effectLst>
            </a:rPr>
            <a:t>Early Childhood Education Preschool  Certificate</a:t>
          </a:r>
        </a:p>
      </dgm:t>
    </dgm:pt>
    <dgm:pt modelId="{E0D5102C-3F7A-4801-B01F-1241D9847AA3}" type="parTrans" cxnId="{9B2E5A6E-310B-4000-B250-DE2359CD6BDE}">
      <dgm:prSet/>
      <dgm:spPr/>
      <dgm:t>
        <a:bodyPr/>
        <a:lstStyle/>
        <a:p>
          <a:endParaRPr lang="en-US"/>
        </a:p>
      </dgm:t>
    </dgm:pt>
    <dgm:pt modelId="{F1E216A2-6A06-4857-BD38-32B09463606E}" type="sibTrans" cxnId="{9B2E5A6E-310B-4000-B250-DE2359CD6BDE}">
      <dgm:prSet/>
      <dgm:spPr/>
      <dgm:t>
        <a:bodyPr/>
        <a:lstStyle/>
        <a:p>
          <a:endParaRPr lang="en-US"/>
        </a:p>
      </dgm:t>
    </dgm:pt>
    <dgm:pt modelId="{B0740324-4149-46F9-891A-CCED47225AF9}">
      <dgm:prSet/>
      <dgm:spPr/>
      <dgm:t>
        <a:bodyPr/>
        <a:lstStyle/>
        <a:p>
          <a:r>
            <a:rPr lang="en-US" b="0" cap="none" spc="0" dirty="0">
              <a:ln w="0"/>
              <a:effectLst>
                <a:outerShdw blurRad="38100" dist="19050" dir="2700000" algn="tl" rotWithShape="0">
                  <a:schemeClr val="dk1">
                    <a:alpha val="40000"/>
                  </a:schemeClr>
                </a:outerShdw>
              </a:effectLst>
            </a:rPr>
            <a:t>Early Childhood Education AAS Degree</a:t>
          </a:r>
        </a:p>
      </dgm:t>
    </dgm:pt>
    <dgm:pt modelId="{B64F2082-10EF-464E-B542-D29016474A7F}" type="parTrans" cxnId="{DB2CF59A-6F33-49F6-88EA-CD06A54A070C}">
      <dgm:prSet/>
      <dgm:spPr/>
      <dgm:t>
        <a:bodyPr/>
        <a:lstStyle/>
        <a:p>
          <a:endParaRPr lang="en-US"/>
        </a:p>
      </dgm:t>
    </dgm:pt>
    <dgm:pt modelId="{7A54FC13-019A-4429-9220-60A0319877E3}" type="sibTrans" cxnId="{DB2CF59A-6F33-49F6-88EA-CD06A54A070C}">
      <dgm:prSet/>
      <dgm:spPr/>
      <dgm:t>
        <a:bodyPr/>
        <a:lstStyle/>
        <a:p>
          <a:endParaRPr lang="en-US"/>
        </a:p>
      </dgm:t>
    </dgm:pt>
    <dgm:pt modelId="{FF072A0E-730F-4C9C-B0EF-03CCA3EA47EE}">
      <dgm:prSet/>
      <dgm:spPr/>
      <dgm:t>
        <a:bodyPr/>
        <a:lstStyle/>
        <a:p>
          <a:r>
            <a:rPr lang="en-US" b="0" cap="none" spc="0" dirty="0">
              <a:ln w="0"/>
              <a:effectLst>
                <a:outerShdw blurRad="38100" dist="19050" dir="2700000" algn="tl" rotWithShape="0">
                  <a:schemeClr val="dk1">
                    <a:alpha val="40000"/>
                  </a:schemeClr>
                </a:outerShdw>
              </a:effectLst>
            </a:rPr>
            <a:t>Early Childhood Education Administration Certificate</a:t>
          </a:r>
        </a:p>
      </dgm:t>
    </dgm:pt>
    <dgm:pt modelId="{0BDA5CBF-E4AD-4E3F-8643-BB90B03D7B45}" type="parTrans" cxnId="{382CF333-0A6F-4752-AF2D-015F32EA33DC}">
      <dgm:prSet/>
      <dgm:spPr/>
      <dgm:t>
        <a:bodyPr/>
        <a:lstStyle/>
        <a:p>
          <a:endParaRPr lang="en-US"/>
        </a:p>
      </dgm:t>
    </dgm:pt>
    <dgm:pt modelId="{40B46BE2-B572-4F6E-A8EB-26E662667C4D}" type="sibTrans" cxnId="{382CF333-0A6F-4752-AF2D-015F32EA33DC}">
      <dgm:prSet/>
      <dgm:spPr/>
      <dgm:t>
        <a:bodyPr/>
        <a:lstStyle/>
        <a:p>
          <a:endParaRPr lang="en-US"/>
        </a:p>
      </dgm:t>
    </dgm:pt>
    <dgm:pt modelId="{92D1006A-2A85-4401-A165-1249C812E587}">
      <dgm:prSet/>
      <dgm:spPr/>
      <dgm:t>
        <a:bodyPr/>
        <a:lstStyle/>
        <a:p>
          <a:r>
            <a:rPr lang="en-US" b="0" cap="none" spc="0" dirty="0">
              <a:ln w="0"/>
              <a:effectLst>
                <a:outerShdw blurRad="38100" dist="19050" dir="2700000" algn="tl" rotWithShape="0">
                  <a:schemeClr val="dk1">
                    <a:alpha val="40000"/>
                  </a:schemeClr>
                </a:outerShdw>
              </a:effectLst>
            </a:rPr>
            <a:t>Early Childhood Education Bachelor Degree</a:t>
          </a:r>
        </a:p>
      </dgm:t>
    </dgm:pt>
    <dgm:pt modelId="{49E59AE8-30F3-4FFD-8B04-C87713AA3852}" type="parTrans" cxnId="{83AB7923-200F-4E43-8BB7-F0F38C474DDD}">
      <dgm:prSet/>
      <dgm:spPr/>
      <dgm:t>
        <a:bodyPr/>
        <a:lstStyle/>
        <a:p>
          <a:endParaRPr lang="en-US"/>
        </a:p>
      </dgm:t>
    </dgm:pt>
    <dgm:pt modelId="{B19ED816-0DEC-4E41-9D95-D5B78F60DBD8}" type="sibTrans" cxnId="{83AB7923-200F-4E43-8BB7-F0F38C474DDD}">
      <dgm:prSet/>
      <dgm:spPr/>
      <dgm:t>
        <a:bodyPr/>
        <a:lstStyle/>
        <a:p>
          <a:endParaRPr lang="en-US"/>
        </a:p>
      </dgm:t>
    </dgm:pt>
    <dgm:pt modelId="{2A50C53E-2764-481A-8630-3A08C46AAA82}" type="pres">
      <dgm:prSet presAssocID="{F01AEE92-C9B5-4522-A410-071281C4A26B}" presName="Name0" presStyleCnt="0">
        <dgm:presLayoutVars>
          <dgm:chPref val="1"/>
          <dgm:dir/>
          <dgm:animOne val="branch"/>
          <dgm:animLvl val="lvl"/>
          <dgm:resizeHandles/>
        </dgm:presLayoutVars>
      </dgm:prSet>
      <dgm:spPr/>
    </dgm:pt>
    <dgm:pt modelId="{4F7AFD52-DB18-449B-9DF3-4A8917595F1A}" type="pres">
      <dgm:prSet presAssocID="{F3B303E0-5787-4AC0-9EC9-BA9436F5028B}" presName="vertOne" presStyleCnt="0"/>
      <dgm:spPr/>
    </dgm:pt>
    <dgm:pt modelId="{33966FD9-B1F0-4D06-804F-84BC83D7C7BF}" type="pres">
      <dgm:prSet presAssocID="{F3B303E0-5787-4AC0-9EC9-BA9436F5028B}" presName="txOne" presStyleLbl="node0" presStyleIdx="0" presStyleCnt="1" custScaleY="105077" custLinFactY="-20764" custLinFactNeighborX="36" custLinFactNeighborY="-100000">
        <dgm:presLayoutVars>
          <dgm:chPref val="3"/>
        </dgm:presLayoutVars>
      </dgm:prSet>
      <dgm:spPr/>
    </dgm:pt>
    <dgm:pt modelId="{5FE13DD3-0811-4E74-A405-E46896681EDB}" type="pres">
      <dgm:prSet presAssocID="{F3B303E0-5787-4AC0-9EC9-BA9436F5028B}" presName="parTransOne" presStyleCnt="0"/>
      <dgm:spPr/>
    </dgm:pt>
    <dgm:pt modelId="{484D3EEF-7336-4499-A78D-0B2B23E0C901}" type="pres">
      <dgm:prSet presAssocID="{F3B303E0-5787-4AC0-9EC9-BA9436F5028B}" presName="horzOne" presStyleCnt="0"/>
      <dgm:spPr/>
    </dgm:pt>
    <dgm:pt modelId="{65248ECA-7C21-413D-A06F-D9597E16D41B}" type="pres">
      <dgm:prSet presAssocID="{7ACCA100-C6E6-4F96-ACBB-E2857F48BBAC}" presName="vertTwo" presStyleCnt="0"/>
      <dgm:spPr/>
    </dgm:pt>
    <dgm:pt modelId="{D23BA4BC-8A7B-4689-A4D7-0032C96D3C25}" type="pres">
      <dgm:prSet presAssocID="{7ACCA100-C6E6-4F96-ACBB-E2857F48BBAC}" presName="txTwo" presStyleLbl="asst1" presStyleIdx="0" presStyleCnt="1">
        <dgm:presLayoutVars>
          <dgm:chPref val="3"/>
        </dgm:presLayoutVars>
      </dgm:prSet>
      <dgm:spPr/>
    </dgm:pt>
    <dgm:pt modelId="{6EA7D518-E8CD-4C2C-AB2E-6097E2EF7353}" type="pres">
      <dgm:prSet presAssocID="{7ACCA100-C6E6-4F96-ACBB-E2857F48BBAC}" presName="horzTwo" presStyleCnt="0"/>
      <dgm:spPr/>
    </dgm:pt>
    <dgm:pt modelId="{053B7C8B-9434-4933-B420-CA30842EA3C4}" type="pres">
      <dgm:prSet presAssocID="{0F47B7FB-C9AB-45F5-98CA-387FC116D356}" presName="sibSpaceTwo" presStyleCnt="0"/>
      <dgm:spPr/>
    </dgm:pt>
    <dgm:pt modelId="{7071831C-68F9-4B7D-ABC5-CD656215187C}" type="pres">
      <dgm:prSet presAssocID="{B7007A94-7756-4F26-B73B-55340EA6FAFE}" presName="vertTwo" presStyleCnt="0"/>
      <dgm:spPr/>
    </dgm:pt>
    <dgm:pt modelId="{092C8E8C-5795-4ECA-B456-3F4B863C7079}" type="pres">
      <dgm:prSet presAssocID="{B7007A94-7756-4F26-B73B-55340EA6FAFE}" presName="txTwo" presStyleLbl="node2" presStyleIdx="0" presStyleCnt="2">
        <dgm:presLayoutVars>
          <dgm:chPref val="3"/>
        </dgm:presLayoutVars>
      </dgm:prSet>
      <dgm:spPr/>
    </dgm:pt>
    <dgm:pt modelId="{49E20C79-A3F5-4103-A41C-BC8AF2D25C0C}" type="pres">
      <dgm:prSet presAssocID="{B7007A94-7756-4F26-B73B-55340EA6FAFE}" presName="parTransTwo" presStyleCnt="0"/>
      <dgm:spPr/>
    </dgm:pt>
    <dgm:pt modelId="{30560CE0-ABBF-4DE6-AE7A-986E67424C32}" type="pres">
      <dgm:prSet presAssocID="{B7007A94-7756-4F26-B73B-55340EA6FAFE}" presName="horzTwo" presStyleCnt="0"/>
      <dgm:spPr/>
    </dgm:pt>
    <dgm:pt modelId="{C90EE04E-1322-481A-BC6D-F60B091E59AE}" type="pres">
      <dgm:prSet presAssocID="{B0740324-4149-46F9-891A-CCED47225AF9}" presName="vertThree" presStyleCnt="0"/>
      <dgm:spPr/>
    </dgm:pt>
    <dgm:pt modelId="{E939F03B-9D99-4CC8-887A-9FD7B19DCF77}" type="pres">
      <dgm:prSet presAssocID="{B0740324-4149-46F9-891A-CCED47225AF9}" presName="txThree" presStyleLbl="node3" presStyleIdx="0" presStyleCnt="1">
        <dgm:presLayoutVars>
          <dgm:chPref val="3"/>
        </dgm:presLayoutVars>
      </dgm:prSet>
      <dgm:spPr/>
    </dgm:pt>
    <dgm:pt modelId="{5E6D5E95-8612-4DDB-A2BF-971D8E1EDE65}" type="pres">
      <dgm:prSet presAssocID="{B0740324-4149-46F9-891A-CCED47225AF9}" presName="parTransThree" presStyleCnt="0"/>
      <dgm:spPr/>
    </dgm:pt>
    <dgm:pt modelId="{1E5003B2-1C73-4B86-85B8-CB5039C36BA6}" type="pres">
      <dgm:prSet presAssocID="{B0740324-4149-46F9-891A-CCED47225AF9}" presName="horzThree" presStyleCnt="0"/>
      <dgm:spPr/>
    </dgm:pt>
    <dgm:pt modelId="{5F89C7B3-80E1-496A-A159-65DCEF55E612}" type="pres">
      <dgm:prSet presAssocID="{92D1006A-2A85-4401-A165-1249C812E587}" presName="vertFour" presStyleCnt="0">
        <dgm:presLayoutVars>
          <dgm:chPref val="3"/>
        </dgm:presLayoutVars>
      </dgm:prSet>
      <dgm:spPr/>
    </dgm:pt>
    <dgm:pt modelId="{BC905129-4480-43F0-9C0C-C0DBE9325FF8}" type="pres">
      <dgm:prSet presAssocID="{92D1006A-2A85-4401-A165-1249C812E587}" presName="txFour" presStyleLbl="node4" presStyleIdx="0" presStyleCnt="1">
        <dgm:presLayoutVars>
          <dgm:chPref val="3"/>
        </dgm:presLayoutVars>
      </dgm:prSet>
      <dgm:spPr/>
    </dgm:pt>
    <dgm:pt modelId="{C831B6A9-35A5-47E5-8576-ED945CCE1A34}" type="pres">
      <dgm:prSet presAssocID="{92D1006A-2A85-4401-A165-1249C812E587}" presName="horzFour" presStyleCnt="0"/>
      <dgm:spPr/>
    </dgm:pt>
    <dgm:pt modelId="{153E5CDE-B69E-49AE-BEE8-0F7B47EDEB8D}" type="pres">
      <dgm:prSet presAssocID="{F1E216A2-6A06-4857-BD38-32B09463606E}" presName="sibSpaceTwo" presStyleCnt="0"/>
      <dgm:spPr/>
    </dgm:pt>
    <dgm:pt modelId="{40B82034-7FD1-4486-93B5-5D3815571887}" type="pres">
      <dgm:prSet presAssocID="{FF072A0E-730F-4C9C-B0EF-03CCA3EA47EE}" presName="vertTwo" presStyleCnt="0"/>
      <dgm:spPr/>
    </dgm:pt>
    <dgm:pt modelId="{9BF9C1F4-9728-4DEA-97BA-7407F7042EAA}" type="pres">
      <dgm:prSet presAssocID="{FF072A0E-730F-4C9C-B0EF-03CCA3EA47EE}" presName="txTwo" presStyleLbl="node2" presStyleIdx="1" presStyleCnt="2">
        <dgm:presLayoutVars>
          <dgm:chPref val="3"/>
        </dgm:presLayoutVars>
      </dgm:prSet>
      <dgm:spPr/>
    </dgm:pt>
    <dgm:pt modelId="{46C9FA6B-DAF7-4096-B034-80B39692C62E}" type="pres">
      <dgm:prSet presAssocID="{FF072A0E-730F-4C9C-B0EF-03CCA3EA47EE}" presName="horzTwo" presStyleCnt="0"/>
      <dgm:spPr/>
    </dgm:pt>
  </dgm:ptLst>
  <dgm:cxnLst>
    <dgm:cxn modelId="{1E70250B-852C-4FDB-9714-FA01BE8D4BC1}" type="presOf" srcId="{92D1006A-2A85-4401-A165-1249C812E587}" destId="{BC905129-4480-43F0-9C0C-C0DBE9325FF8}" srcOrd="0" destOrd="0" presId="urn:microsoft.com/office/officeart/2005/8/layout/hierarchy4"/>
    <dgm:cxn modelId="{83AB7923-200F-4E43-8BB7-F0F38C474DDD}" srcId="{B0740324-4149-46F9-891A-CCED47225AF9}" destId="{92D1006A-2A85-4401-A165-1249C812E587}" srcOrd="0" destOrd="0" parTransId="{49E59AE8-30F3-4FFD-8B04-C87713AA3852}" sibTransId="{B19ED816-0DEC-4E41-9D95-D5B78F60DBD8}"/>
    <dgm:cxn modelId="{382CF333-0A6F-4752-AF2D-015F32EA33DC}" srcId="{F3B303E0-5787-4AC0-9EC9-BA9436F5028B}" destId="{FF072A0E-730F-4C9C-B0EF-03CCA3EA47EE}" srcOrd="2" destOrd="0" parTransId="{0BDA5CBF-E4AD-4E3F-8643-BB90B03D7B45}" sibTransId="{40B46BE2-B572-4F6E-A8EB-26E662667C4D}"/>
    <dgm:cxn modelId="{9B2E5A6E-310B-4000-B250-DE2359CD6BDE}" srcId="{F3B303E0-5787-4AC0-9EC9-BA9436F5028B}" destId="{B7007A94-7756-4F26-B73B-55340EA6FAFE}" srcOrd="1" destOrd="0" parTransId="{E0D5102C-3F7A-4801-B01F-1241D9847AA3}" sibTransId="{F1E216A2-6A06-4857-BD38-32B09463606E}"/>
    <dgm:cxn modelId="{0F23D650-1444-4C86-8A3C-08F776609B86}" type="presOf" srcId="{F01AEE92-C9B5-4522-A410-071281C4A26B}" destId="{2A50C53E-2764-481A-8630-3A08C46AAA82}" srcOrd="0" destOrd="0" presId="urn:microsoft.com/office/officeart/2005/8/layout/hierarchy4"/>
    <dgm:cxn modelId="{D496CE58-CDF3-4356-91F5-EF0095A974F1}" type="presOf" srcId="{F3B303E0-5787-4AC0-9EC9-BA9436F5028B}" destId="{33966FD9-B1F0-4D06-804F-84BC83D7C7BF}" srcOrd="0" destOrd="0" presId="urn:microsoft.com/office/officeart/2005/8/layout/hierarchy4"/>
    <dgm:cxn modelId="{DB2CF59A-6F33-49F6-88EA-CD06A54A070C}" srcId="{B7007A94-7756-4F26-B73B-55340EA6FAFE}" destId="{B0740324-4149-46F9-891A-CCED47225AF9}" srcOrd="0" destOrd="0" parTransId="{B64F2082-10EF-464E-B542-D29016474A7F}" sibTransId="{7A54FC13-019A-4429-9220-60A0319877E3}"/>
    <dgm:cxn modelId="{7DA5079F-8F23-44D6-8538-4704A7CF5942}" srcId="{F3B303E0-5787-4AC0-9EC9-BA9436F5028B}" destId="{7ACCA100-C6E6-4F96-ACBB-E2857F48BBAC}" srcOrd="0" destOrd="0" parTransId="{3443FF0E-76CB-4D40-9458-4C8AB137D2CF}" sibTransId="{0F47B7FB-C9AB-45F5-98CA-387FC116D356}"/>
    <dgm:cxn modelId="{876C79A8-F6F8-48DF-92E2-27C627486C49}" type="presOf" srcId="{FF072A0E-730F-4C9C-B0EF-03CCA3EA47EE}" destId="{9BF9C1F4-9728-4DEA-97BA-7407F7042EAA}" srcOrd="0" destOrd="0" presId="urn:microsoft.com/office/officeart/2005/8/layout/hierarchy4"/>
    <dgm:cxn modelId="{156E1FAF-2D28-4227-9E8A-1E813517DC40}" type="presOf" srcId="{B0740324-4149-46F9-891A-CCED47225AF9}" destId="{E939F03B-9D99-4CC8-887A-9FD7B19DCF77}" srcOrd="0" destOrd="0" presId="urn:microsoft.com/office/officeart/2005/8/layout/hierarchy4"/>
    <dgm:cxn modelId="{70EA76BC-C8CD-4FB0-AF8B-FA6DBF783B8C}" type="presOf" srcId="{7ACCA100-C6E6-4F96-ACBB-E2857F48BBAC}" destId="{D23BA4BC-8A7B-4689-A4D7-0032C96D3C25}" srcOrd="0" destOrd="0" presId="urn:microsoft.com/office/officeart/2005/8/layout/hierarchy4"/>
    <dgm:cxn modelId="{FA79A2D0-0ED8-4F16-B4E5-EECFA6715D34}" type="presOf" srcId="{B7007A94-7756-4F26-B73B-55340EA6FAFE}" destId="{092C8E8C-5795-4ECA-B456-3F4B863C7079}" srcOrd="0" destOrd="0" presId="urn:microsoft.com/office/officeart/2005/8/layout/hierarchy4"/>
    <dgm:cxn modelId="{D97424F4-D75C-4D28-A8D8-A8F971BC8869}" srcId="{F01AEE92-C9B5-4522-A410-071281C4A26B}" destId="{F3B303E0-5787-4AC0-9EC9-BA9436F5028B}" srcOrd="0" destOrd="0" parTransId="{E92C4F94-E0F1-4983-9BB1-53363AF18331}" sibTransId="{56A0B72C-28D3-4A9D-8595-0D871ED7E7E3}"/>
    <dgm:cxn modelId="{5F99EFD6-91C3-47D5-BAB7-2963BC4ED003}" type="presParOf" srcId="{2A50C53E-2764-481A-8630-3A08C46AAA82}" destId="{4F7AFD52-DB18-449B-9DF3-4A8917595F1A}" srcOrd="0" destOrd="0" presId="urn:microsoft.com/office/officeart/2005/8/layout/hierarchy4"/>
    <dgm:cxn modelId="{520DA1D2-E671-45B3-B9AD-0FA9693C1E4A}" type="presParOf" srcId="{4F7AFD52-DB18-449B-9DF3-4A8917595F1A}" destId="{33966FD9-B1F0-4D06-804F-84BC83D7C7BF}" srcOrd="0" destOrd="0" presId="urn:microsoft.com/office/officeart/2005/8/layout/hierarchy4"/>
    <dgm:cxn modelId="{96209EA2-C2CD-406B-B258-84CD4EDBA6D4}" type="presParOf" srcId="{4F7AFD52-DB18-449B-9DF3-4A8917595F1A}" destId="{5FE13DD3-0811-4E74-A405-E46896681EDB}" srcOrd="1" destOrd="0" presId="urn:microsoft.com/office/officeart/2005/8/layout/hierarchy4"/>
    <dgm:cxn modelId="{E966F948-66FC-4CAE-B4D8-E64A0081E411}" type="presParOf" srcId="{4F7AFD52-DB18-449B-9DF3-4A8917595F1A}" destId="{484D3EEF-7336-4499-A78D-0B2B23E0C901}" srcOrd="2" destOrd="0" presId="urn:microsoft.com/office/officeart/2005/8/layout/hierarchy4"/>
    <dgm:cxn modelId="{B4B3F78F-5CB8-4B0B-97B4-66CEC5B31D50}" type="presParOf" srcId="{484D3EEF-7336-4499-A78D-0B2B23E0C901}" destId="{65248ECA-7C21-413D-A06F-D9597E16D41B}" srcOrd="0" destOrd="0" presId="urn:microsoft.com/office/officeart/2005/8/layout/hierarchy4"/>
    <dgm:cxn modelId="{71A6524A-F6BC-49D8-9AC8-080D8330A773}" type="presParOf" srcId="{65248ECA-7C21-413D-A06F-D9597E16D41B}" destId="{D23BA4BC-8A7B-4689-A4D7-0032C96D3C25}" srcOrd="0" destOrd="0" presId="urn:microsoft.com/office/officeart/2005/8/layout/hierarchy4"/>
    <dgm:cxn modelId="{BD0D056A-1722-4D8E-9B2D-D6244EFD5709}" type="presParOf" srcId="{65248ECA-7C21-413D-A06F-D9597E16D41B}" destId="{6EA7D518-E8CD-4C2C-AB2E-6097E2EF7353}" srcOrd="1" destOrd="0" presId="urn:microsoft.com/office/officeart/2005/8/layout/hierarchy4"/>
    <dgm:cxn modelId="{AED7644B-3DEF-48C9-93E7-C4F35824C2D9}" type="presParOf" srcId="{484D3EEF-7336-4499-A78D-0B2B23E0C901}" destId="{053B7C8B-9434-4933-B420-CA30842EA3C4}" srcOrd="1" destOrd="0" presId="urn:microsoft.com/office/officeart/2005/8/layout/hierarchy4"/>
    <dgm:cxn modelId="{F391A5A2-329C-4038-98C9-95B53D48FCE6}" type="presParOf" srcId="{484D3EEF-7336-4499-A78D-0B2B23E0C901}" destId="{7071831C-68F9-4B7D-ABC5-CD656215187C}" srcOrd="2" destOrd="0" presId="urn:microsoft.com/office/officeart/2005/8/layout/hierarchy4"/>
    <dgm:cxn modelId="{4B5642A3-361D-4ADA-AB87-D8A8E13FBCCC}" type="presParOf" srcId="{7071831C-68F9-4B7D-ABC5-CD656215187C}" destId="{092C8E8C-5795-4ECA-B456-3F4B863C7079}" srcOrd="0" destOrd="0" presId="urn:microsoft.com/office/officeart/2005/8/layout/hierarchy4"/>
    <dgm:cxn modelId="{50AE7612-B4FA-4CDA-8ADF-8E06779B624D}" type="presParOf" srcId="{7071831C-68F9-4B7D-ABC5-CD656215187C}" destId="{49E20C79-A3F5-4103-A41C-BC8AF2D25C0C}" srcOrd="1" destOrd="0" presId="urn:microsoft.com/office/officeart/2005/8/layout/hierarchy4"/>
    <dgm:cxn modelId="{6584D335-3569-4774-BF92-F0A250864AA2}" type="presParOf" srcId="{7071831C-68F9-4B7D-ABC5-CD656215187C}" destId="{30560CE0-ABBF-4DE6-AE7A-986E67424C32}" srcOrd="2" destOrd="0" presId="urn:microsoft.com/office/officeart/2005/8/layout/hierarchy4"/>
    <dgm:cxn modelId="{5E1946B5-0420-4DB0-8609-8F8276E3DEF3}" type="presParOf" srcId="{30560CE0-ABBF-4DE6-AE7A-986E67424C32}" destId="{C90EE04E-1322-481A-BC6D-F60B091E59AE}" srcOrd="0" destOrd="0" presId="urn:microsoft.com/office/officeart/2005/8/layout/hierarchy4"/>
    <dgm:cxn modelId="{A552E339-8B48-439F-957B-E06A7E74C6D4}" type="presParOf" srcId="{C90EE04E-1322-481A-BC6D-F60B091E59AE}" destId="{E939F03B-9D99-4CC8-887A-9FD7B19DCF77}" srcOrd="0" destOrd="0" presId="urn:microsoft.com/office/officeart/2005/8/layout/hierarchy4"/>
    <dgm:cxn modelId="{194DEA05-22A4-4B83-9494-9A0E0C299CD2}" type="presParOf" srcId="{C90EE04E-1322-481A-BC6D-F60B091E59AE}" destId="{5E6D5E95-8612-4DDB-A2BF-971D8E1EDE65}" srcOrd="1" destOrd="0" presId="urn:microsoft.com/office/officeart/2005/8/layout/hierarchy4"/>
    <dgm:cxn modelId="{FD8641B9-B009-4B8C-A257-269ED6D35CA7}" type="presParOf" srcId="{C90EE04E-1322-481A-BC6D-F60B091E59AE}" destId="{1E5003B2-1C73-4B86-85B8-CB5039C36BA6}" srcOrd="2" destOrd="0" presId="urn:microsoft.com/office/officeart/2005/8/layout/hierarchy4"/>
    <dgm:cxn modelId="{0CF34B26-DEEF-4937-95AC-6C7168E98638}" type="presParOf" srcId="{1E5003B2-1C73-4B86-85B8-CB5039C36BA6}" destId="{5F89C7B3-80E1-496A-A159-65DCEF55E612}" srcOrd="0" destOrd="0" presId="urn:microsoft.com/office/officeart/2005/8/layout/hierarchy4"/>
    <dgm:cxn modelId="{1B8D3D1F-27C2-4CAF-903E-63CC0AFB604A}" type="presParOf" srcId="{5F89C7B3-80E1-496A-A159-65DCEF55E612}" destId="{BC905129-4480-43F0-9C0C-C0DBE9325FF8}" srcOrd="0" destOrd="0" presId="urn:microsoft.com/office/officeart/2005/8/layout/hierarchy4"/>
    <dgm:cxn modelId="{A1C7F1D7-AB48-4F00-8217-1FDC502F66D5}" type="presParOf" srcId="{5F89C7B3-80E1-496A-A159-65DCEF55E612}" destId="{C831B6A9-35A5-47E5-8576-ED945CCE1A34}" srcOrd="1" destOrd="0" presId="urn:microsoft.com/office/officeart/2005/8/layout/hierarchy4"/>
    <dgm:cxn modelId="{F44422C7-C606-434E-BEDA-202F3A3AED9D}" type="presParOf" srcId="{484D3EEF-7336-4499-A78D-0B2B23E0C901}" destId="{153E5CDE-B69E-49AE-BEE8-0F7B47EDEB8D}" srcOrd="3" destOrd="0" presId="urn:microsoft.com/office/officeart/2005/8/layout/hierarchy4"/>
    <dgm:cxn modelId="{98F5B2C8-E2E0-4A2F-B5B1-296749EEA44A}" type="presParOf" srcId="{484D3EEF-7336-4499-A78D-0B2B23E0C901}" destId="{40B82034-7FD1-4486-93B5-5D3815571887}" srcOrd="4" destOrd="0" presId="urn:microsoft.com/office/officeart/2005/8/layout/hierarchy4"/>
    <dgm:cxn modelId="{051A29EC-4FD5-4D8A-B94D-0E71E2592C01}" type="presParOf" srcId="{40B82034-7FD1-4486-93B5-5D3815571887}" destId="{9BF9C1F4-9728-4DEA-97BA-7407F7042EAA}" srcOrd="0" destOrd="0" presId="urn:microsoft.com/office/officeart/2005/8/layout/hierarchy4"/>
    <dgm:cxn modelId="{E324858E-CDF7-44DB-A443-A572C31C70DC}" type="presParOf" srcId="{40B82034-7FD1-4486-93B5-5D3815571887}" destId="{46C9FA6B-DAF7-4096-B034-80B39692C62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F1D69B-7999-4154-BB93-ECB5EF2EB95A}" type="doc">
      <dgm:prSet loTypeId="urn:microsoft.com/office/officeart/2009/3/layout/IncreasingArrowsProcess" loCatId="process" qsTypeId="urn:microsoft.com/office/officeart/2005/8/quickstyle/simple3" qsCatId="simple" csTypeId="urn:microsoft.com/office/officeart/2005/8/colors/colorful5" csCatId="colorful" phldr="1"/>
      <dgm:spPr/>
      <dgm:t>
        <a:bodyPr/>
        <a:lstStyle/>
        <a:p>
          <a:endParaRPr lang="en-US"/>
        </a:p>
      </dgm:t>
    </dgm:pt>
    <dgm:pt modelId="{91B0356C-AEC3-4963-9BD0-AE48A115D384}">
      <dgm:prSet phldrT="[Text]" custT="1"/>
      <dgm:spPr/>
      <dgm:t>
        <a:bodyPr/>
        <a:lstStyle/>
        <a:p>
          <a:r>
            <a:rPr lang="en-US" sz="1600" dirty="0"/>
            <a:t>High School</a:t>
          </a:r>
        </a:p>
      </dgm:t>
    </dgm:pt>
    <dgm:pt modelId="{BC75F6FC-5E8C-4DDE-9008-13FAD7B0B23E}" type="parTrans" cxnId="{F99FB0EB-2D1A-402A-81EA-7D7A297C17BF}">
      <dgm:prSet/>
      <dgm:spPr/>
      <dgm:t>
        <a:bodyPr/>
        <a:lstStyle/>
        <a:p>
          <a:endParaRPr lang="en-US"/>
        </a:p>
      </dgm:t>
    </dgm:pt>
    <dgm:pt modelId="{DB51CC9E-7B72-478F-B1A3-BDDD47E2E055}" type="sibTrans" cxnId="{F99FB0EB-2D1A-402A-81EA-7D7A297C17BF}">
      <dgm:prSet/>
      <dgm:spPr/>
      <dgm:t>
        <a:bodyPr/>
        <a:lstStyle/>
        <a:p>
          <a:endParaRPr lang="en-US"/>
        </a:p>
      </dgm:t>
    </dgm:pt>
    <dgm:pt modelId="{E6452E37-E107-4D85-8C36-D6D089C29357}">
      <dgm:prSet phldrT="[Text]" custT="1"/>
      <dgm:spPr/>
      <dgm:t>
        <a:bodyPr/>
        <a:lstStyle/>
        <a:p>
          <a:r>
            <a:rPr lang="en-US" sz="1200" dirty="0"/>
            <a:t>Early Childhood 1 &amp; 2 (Can articulate for EDU 119 Intro to Early Childhood Education - 4 credits)</a:t>
          </a:r>
        </a:p>
      </dgm:t>
    </dgm:pt>
    <dgm:pt modelId="{2DAECC2B-564B-454E-B7AA-02EDBC2A7BA6}" type="parTrans" cxnId="{A553863B-7AAF-4898-BF9A-E60F6832B747}">
      <dgm:prSet/>
      <dgm:spPr/>
      <dgm:t>
        <a:bodyPr/>
        <a:lstStyle/>
        <a:p>
          <a:endParaRPr lang="en-US"/>
        </a:p>
      </dgm:t>
    </dgm:pt>
    <dgm:pt modelId="{20055DE4-ED10-4D35-AC7A-0C404C1A7B8F}" type="sibTrans" cxnId="{A553863B-7AAF-4898-BF9A-E60F6832B747}">
      <dgm:prSet/>
      <dgm:spPr/>
      <dgm:t>
        <a:bodyPr/>
        <a:lstStyle/>
        <a:p>
          <a:endParaRPr lang="en-US"/>
        </a:p>
      </dgm:t>
    </dgm:pt>
    <dgm:pt modelId="{D8CB2616-8EDC-4751-A41D-1D11E9DF31CE}">
      <dgm:prSet phldrT="[Text]" custT="1"/>
      <dgm:spPr/>
      <dgm:t>
        <a:bodyPr/>
        <a:lstStyle/>
        <a:p>
          <a:r>
            <a:rPr lang="en-US" sz="1400" dirty="0"/>
            <a:t>High School/Community College Career &amp; College Promise Certificate</a:t>
          </a:r>
        </a:p>
      </dgm:t>
    </dgm:pt>
    <dgm:pt modelId="{AB660FA9-D476-47DA-9811-40392F080943}" type="parTrans" cxnId="{CD16ABDF-95B2-4D1C-BDD6-7B802739B5E8}">
      <dgm:prSet/>
      <dgm:spPr/>
      <dgm:t>
        <a:bodyPr/>
        <a:lstStyle/>
        <a:p>
          <a:endParaRPr lang="en-US"/>
        </a:p>
      </dgm:t>
    </dgm:pt>
    <dgm:pt modelId="{35A73665-C6C0-4C85-9EF8-6D907180DF02}" type="sibTrans" cxnId="{CD16ABDF-95B2-4D1C-BDD6-7B802739B5E8}">
      <dgm:prSet/>
      <dgm:spPr/>
      <dgm:t>
        <a:bodyPr/>
        <a:lstStyle/>
        <a:p>
          <a:endParaRPr lang="en-US"/>
        </a:p>
      </dgm:t>
    </dgm:pt>
    <dgm:pt modelId="{D60308DE-D2C8-412D-B91A-5948A60BEFB6}">
      <dgm:prSet phldrT="[Text]" custT="1"/>
      <dgm:spPr/>
      <dgm:t>
        <a:bodyPr/>
        <a:lstStyle/>
        <a:p>
          <a:r>
            <a:rPr lang="en-US" sz="1200" b="0" dirty="0"/>
            <a:t>Infant Toddler Care Certificate  </a:t>
          </a:r>
          <a:br>
            <a:rPr lang="en-US" sz="1200" b="0" dirty="0"/>
          </a:br>
          <a:r>
            <a:rPr lang="en-US" sz="1200" dirty="0"/>
            <a:t>16 Credits </a:t>
          </a:r>
          <a:br>
            <a:rPr lang="en-US" sz="1200" b="1" dirty="0"/>
          </a:br>
          <a:r>
            <a:rPr lang="en-US" sz="1200" b="0" dirty="0"/>
            <a:t>(complete during Junior/Senior year)</a:t>
          </a:r>
          <a:br>
            <a:rPr lang="en-US" sz="1200" b="1" dirty="0"/>
          </a:br>
          <a:br>
            <a:rPr lang="en-US" sz="1200" dirty="0"/>
          </a:br>
          <a:r>
            <a:rPr lang="en-US" sz="1200" dirty="0"/>
            <a:t>(12 credits remaining if Early Childhood 1 &amp; 2 articulates from HS)</a:t>
          </a:r>
          <a:br>
            <a:rPr lang="en-US" sz="1200" dirty="0"/>
          </a:br>
          <a:endParaRPr lang="en-US" sz="1200" dirty="0"/>
        </a:p>
      </dgm:t>
    </dgm:pt>
    <dgm:pt modelId="{9C9A4512-322C-4462-ADEE-278FE0E2F70D}" type="parTrans" cxnId="{83DA796C-762E-4751-B652-659608E6F876}">
      <dgm:prSet/>
      <dgm:spPr/>
      <dgm:t>
        <a:bodyPr/>
        <a:lstStyle/>
        <a:p>
          <a:endParaRPr lang="en-US"/>
        </a:p>
      </dgm:t>
    </dgm:pt>
    <dgm:pt modelId="{211C615C-5879-4A2A-9EA5-CCC711D25156}" type="sibTrans" cxnId="{83DA796C-762E-4751-B652-659608E6F876}">
      <dgm:prSet/>
      <dgm:spPr/>
      <dgm:t>
        <a:bodyPr/>
        <a:lstStyle/>
        <a:p>
          <a:endParaRPr lang="en-US"/>
        </a:p>
      </dgm:t>
    </dgm:pt>
    <dgm:pt modelId="{68590906-4212-4E53-9014-C20DC357D140}">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200" dirty="0"/>
            <a:t>Infant Toddler CDA  - National Credential </a:t>
          </a:r>
          <a:br>
            <a:rPr lang="en-US" sz="1200" dirty="0"/>
          </a:br>
          <a:r>
            <a:rPr lang="en-US" sz="1200" dirty="0"/>
            <a:t>(Head Start) </a:t>
          </a:r>
          <a:br>
            <a:rPr lang="en-US" sz="1200" dirty="0"/>
          </a:br>
          <a:endParaRPr lang="en-US" sz="1200" dirty="0"/>
        </a:p>
      </dgm:t>
    </dgm:pt>
    <dgm:pt modelId="{770D1CEC-F66E-4111-8A8F-CC8A4C2ACB75}" type="parTrans" cxnId="{5560A496-5340-43D7-8625-0349AE14A215}">
      <dgm:prSet/>
      <dgm:spPr/>
      <dgm:t>
        <a:bodyPr/>
        <a:lstStyle/>
        <a:p>
          <a:endParaRPr lang="en-US"/>
        </a:p>
      </dgm:t>
    </dgm:pt>
    <dgm:pt modelId="{21EAAE71-D04F-47A0-881B-6298E00839D3}" type="sibTrans" cxnId="{5560A496-5340-43D7-8625-0349AE14A215}">
      <dgm:prSet/>
      <dgm:spPr/>
      <dgm:t>
        <a:bodyPr/>
        <a:lstStyle/>
        <a:p>
          <a:endParaRPr lang="en-US"/>
        </a:p>
      </dgm:t>
    </dgm:pt>
    <dgm:pt modelId="{D8C68BDE-CF8F-46C3-914A-C2A1EA18717A}">
      <dgm:prSet phldrT="[Text]" custT="1"/>
      <dgm:spPr>
        <a:ln>
          <a:solidFill>
            <a:srgbClr val="9999FF"/>
          </a:solidFill>
        </a:ln>
      </dgm:spPr>
      <dgm:t>
        <a:bodyPr/>
        <a:lstStyle/>
        <a:p>
          <a:r>
            <a:rPr lang="en-US" sz="1200" dirty="0"/>
            <a:t>Complete the Infant Toddler Care Certificate at local community college during high school </a:t>
          </a:r>
          <a:r>
            <a:rPr lang="en-US" sz="1200" i="1" dirty="0"/>
            <a:t>(courses meet the 120 hours of professional education requirement)</a:t>
          </a:r>
          <a:br>
            <a:rPr lang="en-US" sz="1200" dirty="0"/>
          </a:br>
          <a:endParaRPr lang="en-US" sz="1200" dirty="0"/>
        </a:p>
      </dgm:t>
    </dgm:pt>
    <dgm:pt modelId="{77AAC88A-B127-4A1E-BF94-38D40122EDBC}" type="parTrans" cxnId="{AD616DBB-9EB0-4A7D-A142-B6C7839C468E}">
      <dgm:prSet/>
      <dgm:spPr/>
      <dgm:t>
        <a:bodyPr/>
        <a:lstStyle/>
        <a:p>
          <a:endParaRPr lang="en-US"/>
        </a:p>
      </dgm:t>
    </dgm:pt>
    <dgm:pt modelId="{BCC7F8BB-47BA-4DE4-BE32-A110A837A56C}" type="sibTrans" cxnId="{AD616DBB-9EB0-4A7D-A142-B6C7839C468E}">
      <dgm:prSet/>
      <dgm:spPr/>
      <dgm:t>
        <a:bodyPr/>
        <a:lstStyle/>
        <a:p>
          <a:endParaRPr lang="en-US"/>
        </a:p>
      </dgm:t>
    </dgm:pt>
    <dgm:pt modelId="{A83E11E7-4E80-44C1-8ED1-EB28B956751D}">
      <dgm:prSet phldrT="[Text]" custT="1"/>
      <dgm:spPr/>
      <dgm:t>
        <a:bodyPr/>
        <a:lstStyle/>
        <a:p>
          <a:r>
            <a:rPr lang="en-US" sz="1200" dirty="0"/>
            <a:t>EDU 119 (credit from high school)</a:t>
          </a:r>
          <a:r>
            <a:rPr lang="en-US" sz="1200" b="1" dirty="0"/>
            <a:t>*</a:t>
          </a:r>
          <a:endParaRPr lang="en-US" sz="1200" dirty="0"/>
        </a:p>
      </dgm:t>
    </dgm:pt>
    <dgm:pt modelId="{665DC949-6B17-4E8E-9F2C-DC74D80867E0}" type="parTrans" cxnId="{06710DA7-199C-4884-B7B8-AA9E56578C58}">
      <dgm:prSet/>
      <dgm:spPr/>
      <dgm:t>
        <a:bodyPr/>
        <a:lstStyle/>
        <a:p>
          <a:endParaRPr lang="en-US"/>
        </a:p>
      </dgm:t>
    </dgm:pt>
    <dgm:pt modelId="{4D55C28C-14D5-4419-AB3E-02EE663DE269}" type="sibTrans" cxnId="{06710DA7-199C-4884-B7B8-AA9E56578C58}">
      <dgm:prSet/>
      <dgm:spPr/>
      <dgm:t>
        <a:bodyPr/>
        <a:lstStyle/>
        <a:p>
          <a:endParaRPr lang="en-US"/>
        </a:p>
      </dgm:t>
    </dgm:pt>
    <dgm:pt modelId="{AEE5EB89-DB3C-4BF1-A0E4-4C6B0322825C}">
      <dgm:prSet phldrT="[Text]" custT="1"/>
      <dgm:spPr/>
      <dgm:t>
        <a:bodyPr/>
        <a:lstStyle/>
        <a:p>
          <a:r>
            <a:rPr lang="en-US" sz="1200" dirty="0"/>
            <a:t>EDU 131 Child Family and Community</a:t>
          </a:r>
          <a:r>
            <a:rPr lang="en-US" sz="1200" b="1" dirty="0"/>
            <a:t>*</a:t>
          </a:r>
          <a:endParaRPr lang="en-US" sz="1200" dirty="0"/>
        </a:p>
      </dgm:t>
    </dgm:pt>
    <dgm:pt modelId="{FD2FFA7C-12C2-4FA9-BABE-EF6B647C3F08}" type="parTrans" cxnId="{3B8539FD-2529-4D22-A365-160047DA9A48}">
      <dgm:prSet/>
      <dgm:spPr/>
      <dgm:t>
        <a:bodyPr/>
        <a:lstStyle/>
        <a:p>
          <a:endParaRPr lang="en-US"/>
        </a:p>
      </dgm:t>
    </dgm:pt>
    <dgm:pt modelId="{43185B6C-90AF-473E-B09E-F9395437667C}" type="sibTrans" cxnId="{3B8539FD-2529-4D22-A365-160047DA9A48}">
      <dgm:prSet/>
      <dgm:spPr/>
      <dgm:t>
        <a:bodyPr/>
        <a:lstStyle/>
        <a:p>
          <a:endParaRPr lang="en-US"/>
        </a:p>
      </dgm:t>
    </dgm:pt>
    <dgm:pt modelId="{B79548E4-456A-4616-9106-A056FAA30D21}">
      <dgm:prSet phldrT="[Text]" custT="1"/>
      <dgm:spPr/>
      <dgm:t>
        <a:bodyPr/>
        <a:lstStyle/>
        <a:p>
          <a:r>
            <a:rPr lang="en-US" sz="1200" dirty="0"/>
            <a:t>EDU 153 Health, Safety &amp; Nutrition</a:t>
          </a:r>
          <a:r>
            <a:rPr lang="en-US" sz="1200" b="1" dirty="0"/>
            <a:t>*</a:t>
          </a:r>
          <a:endParaRPr lang="en-US" sz="1200" dirty="0"/>
        </a:p>
      </dgm:t>
    </dgm:pt>
    <dgm:pt modelId="{1AB21BEC-322A-4BEB-A428-B576602C9CAC}" type="parTrans" cxnId="{877653C1-4861-40C4-9C96-34DD8F496730}">
      <dgm:prSet/>
      <dgm:spPr/>
      <dgm:t>
        <a:bodyPr/>
        <a:lstStyle/>
        <a:p>
          <a:endParaRPr lang="en-US"/>
        </a:p>
      </dgm:t>
    </dgm:pt>
    <dgm:pt modelId="{B9466C2D-3C6F-470A-9E74-42B69DCD61ED}" type="sibTrans" cxnId="{877653C1-4861-40C4-9C96-34DD8F496730}">
      <dgm:prSet/>
      <dgm:spPr/>
      <dgm:t>
        <a:bodyPr/>
        <a:lstStyle/>
        <a:p>
          <a:endParaRPr lang="en-US"/>
        </a:p>
      </dgm:t>
    </dgm:pt>
    <dgm:pt modelId="{AFF14C5C-53E0-4525-8ABF-DCABE92F18D9}">
      <dgm:prSet phldrT="[Text]" custT="1"/>
      <dgm:spPr/>
      <dgm:t>
        <a:bodyPr/>
        <a:lstStyle/>
        <a:p>
          <a:r>
            <a:rPr lang="en-US" sz="1200" dirty="0"/>
            <a:t>EDU 234 Infants, Toddlers, &amp; Twos</a:t>
          </a:r>
          <a:br>
            <a:rPr lang="en-US" sz="1200" dirty="0"/>
          </a:br>
          <a:br>
            <a:rPr lang="en-US" sz="1200" dirty="0"/>
          </a:br>
          <a:r>
            <a:rPr lang="en-US" sz="1200" b="0" i="1" dirty="0"/>
            <a:t>* </a:t>
          </a:r>
          <a:r>
            <a:rPr lang="en-US" sz="1200" i="1" dirty="0"/>
            <a:t>Courses also included in the Preschool Certificate and Administrator Certificate</a:t>
          </a:r>
          <a:endParaRPr lang="en-US" sz="1200" dirty="0"/>
        </a:p>
      </dgm:t>
    </dgm:pt>
    <dgm:pt modelId="{B521A29B-A93D-4B65-9D54-DCB568F5C6B8}" type="parTrans" cxnId="{FA991B59-6D8D-4CEE-9146-C3AB8B2D04FC}">
      <dgm:prSet/>
      <dgm:spPr/>
      <dgm:t>
        <a:bodyPr/>
        <a:lstStyle/>
        <a:p>
          <a:endParaRPr lang="en-US"/>
        </a:p>
      </dgm:t>
    </dgm:pt>
    <dgm:pt modelId="{8C942D2A-BBD6-4183-AE86-C6FE67F9B6FD}" type="sibTrans" cxnId="{FA991B59-6D8D-4CEE-9146-C3AB8B2D04FC}">
      <dgm:prSet/>
      <dgm:spPr/>
      <dgm:t>
        <a:bodyPr/>
        <a:lstStyle/>
        <a:p>
          <a:endParaRPr lang="en-US"/>
        </a:p>
      </dgm:t>
    </dgm:pt>
    <dgm:pt modelId="{F1993AB4-8F72-4B1E-BD55-C94C64E032E5}">
      <dgm:prSet phldrT="[Text]" custT="1"/>
      <dgm:spPr/>
      <dgm:t>
        <a:bodyPr/>
        <a:lstStyle/>
        <a:p>
          <a:r>
            <a:rPr lang="en-US" sz="1200" dirty="0"/>
            <a:t>EDU 144 Child Development I </a:t>
          </a:r>
        </a:p>
      </dgm:t>
    </dgm:pt>
    <dgm:pt modelId="{3A5E1EF2-503D-45E2-BE9C-0BBE2DB80332}" type="parTrans" cxnId="{79DFFF56-F95F-4BB2-9470-893A01B0BFB3}">
      <dgm:prSet/>
      <dgm:spPr/>
      <dgm:t>
        <a:bodyPr/>
        <a:lstStyle/>
        <a:p>
          <a:endParaRPr lang="en-US"/>
        </a:p>
      </dgm:t>
    </dgm:pt>
    <dgm:pt modelId="{AF89AABA-942F-4F48-A910-A58AC0DC12D4}" type="sibTrans" cxnId="{79DFFF56-F95F-4BB2-9470-893A01B0BFB3}">
      <dgm:prSet/>
      <dgm:spPr/>
      <dgm:t>
        <a:bodyPr/>
        <a:lstStyle/>
        <a:p>
          <a:endParaRPr lang="en-US"/>
        </a:p>
      </dgm:t>
    </dgm:pt>
    <dgm:pt modelId="{52E7D10E-627F-4294-A1C8-A904F665DB30}">
      <dgm:prSet phldrT="[Text]" custT="1"/>
      <dgm:spPr>
        <a:ln>
          <a:solidFill>
            <a:srgbClr val="9999FF"/>
          </a:solidFill>
        </a:ln>
      </dgm:spPr>
      <dgm:t>
        <a:bodyPr/>
        <a:lstStyle/>
        <a:p>
          <a:r>
            <a:rPr lang="en-US" sz="1200" dirty="0"/>
            <a:t>After high school graduation, complete:</a:t>
          </a:r>
        </a:p>
        <a:p>
          <a:r>
            <a:rPr lang="en-US" sz="1200" dirty="0"/>
            <a:t>   480 hours of professional    </a:t>
          </a:r>
          <a:br>
            <a:rPr lang="en-US" sz="1200" dirty="0"/>
          </a:br>
          <a:r>
            <a:rPr lang="en-US" sz="1200" dirty="0"/>
            <a:t>   experience with infants and toddlers</a:t>
          </a:r>
          <a:br>
            <a:rPr lang="en-US" sz="1200" dirty="0"/>
          </a:br>
          <a:endParaRPr lang="en-US" sz="1200" dirty="0"/>
        </a:p>
      </dgm:t>
    </dgm:pt>
    <dgm:pt modelId="{EEF8B95E-9111-4DBA-939D-E70B66AD4640}" type="parTrans" cxnId="{FF842D62-71F3-4455-A10A-9D6AA9FA5B5E}">
      <dgm:prSet/>
      <dgm:spPr/>
      <dgm:t>
        <a:bodyPr/>
        <a:lstStyle/>
        <a:p>
          <a:endParaRPr lang="en-US"/>
        </a:p>
      </dgm:t>
    </dgm:pt>
    <dgm:pt modelId="{539DEDD6-369F-4EA4-889E-D2392FB28EC1}" type="sibTrans" cxnId="{FF842D62-71F3-4455-A10A-9D6AA9FA5B5E}">
      <dgm:prSet/>
      <dgm:spPr/>
      <dgm:t>
        <a:bodyPr/>
        <a:lstStyle/>
        <a:p>
          <a:endParaRPr lang="en-US"/>
        </a:p>
      </dgm:t>
    </dgm:pt>
    <dgm:pt modelId="{E2EB259A-D9CF-4225-AFD5-80FEAC58DD29}">
      <dgm:prSet phldrT="[Text]" custT="1"/>
      <dgm:spPr>
        <a:ln>
          <a:solidFill>
            <a:srgbClr val="9999FF"/>
          </a:solidFill>
        </a:ln>
      </dgm:spPr>
      <dgm:t>
        <a:bodyPr/>
        <a:lstStyle/>
        <a:p>
          <a:r>
            <a:rPr lang="en-US" sz="1200" dirty="0"/>
            <a:t>    Professional Portfolio &amp; Family </a:t>
          </a:r>
          <a:br>
            <a:rPr lang="en-US" sz="1200" dirty="0"/>
          </a:br>
          <a:r>
            <a:rPr lang="en-US" sz="1200" dirty="0"/>
            <a:t>    Questionnaires</a:t>
          </a:r>
          <a:br>
            <a:rPr lang="en-US" sz="1200" dirty="0"/>
          </a:br>
          <a:endParaRPr lang="en-US" sz="1200" dirty="0"/>
        </a:p>
      </dgm:t>
    </dgm:pt>
    <dgm:pt modelId="{1EFDF1B2-BD54-4967-8964-F58B12FDAF61}" type="parTrans" cxnId="{F7A6BC6B-C7B7-453A-88F2-50CA83CC2FE2}">
      <dgm:prSet/>
      <dgm:spPr/>
      <dgm:t>
        <a:bodyPr/>
        <a:lstStyle/>
        <a:p>
          <a:endParaRPr lang="en-US"/>
        </a:p>
      </dgm:t>
    </dgm:pt>
    <dgm:pt modelId="{75D59DE1-C874-441D-AFE1-A810CF15D043}" type="sibTrans" cxnId="{F7A6BC6B-C7B7-453A-88F2-50CA83CC2FE2}">
      <dgm:prSet/>
      <dgm:spPr/>
      <dgm:t>
        <a:bodyPr/>
        <a:lstStyle/>
        <a:p>
          <a:endParaRPr lang="en-US"/>
        </a:p>
      </dgm:t>
    </dgm:pt>
    <dgm:pt modelId="{7448C0F0-D76B-4E23-A07D-614FAEDFB395}">
      <dgm:prSet phldrT="[Text]" custT="1"/>
      <dgm:spPr>
        <a:ln>
          <a:solidFill>
            <a:srgbClr val="9999FF"/>
          </a:solidFill>
        </a:ln>
      </dgm:spPr>
      <dgm:t>
        <a:bodyPr/>
        <a:lstStyle/>
        <a:p>
          <a:r>
            <a:rPr lang="en-US" sz="1200" dirty="0"/>
            <a:t>    Formal Observation and CDA </a:t>
          </a:r>
          <a:br>
            <a:rPr lang="en-US" sz="1200" dirty="0"/>
          </a:br>
          <a:r>
            <a:rPr lang="en-US" sz="1200" dirty="0"/>
            <a:t>    Assessment</a:t>
          </a:r>
        </a:p>
      </dgm:t>
    </dgm:pt>
    <dgm:pt modelId="{1E4CC6FF-3FB8-4699-BF37-5DAA94EDFD54}" type="parTrans" cxnId="{FCF09378-E900-4EFD-94F1-522273296E8C}">
      <dgm:prSet/>
      <dgm:spPr/>
      <dgm:t>
        <a:bodyPr/>
        <a:lstStyle/>
        <a:p>
          <a:endParaRPr lang="en-US"/>
        </a:p>
      </dgm:t>
    </dgm:pt>
    <dgm:pt modelId="{6F3917E2-E8CB-4946-AC0E-B5F403771EBB}" type="sibTrans" cxnId="{FCF09378-E900-4EFD-94F1-522273296E8C}">
      <dgm:prSet/>
      <dgm:spPr/>
      <dgm:t>
        <a:bodyPr/>
        <a:lstStyle/>
        <a:p>
          <a:endParaRPr lang="en-US"/>
        </a:p>
      </dgm:t>
    </dgm:pt>
    <dgm:pt modelId="{C6BB8121-D4BD-419D-B44F-D08B2EC1E6EF}">
      <dgm:prSet phldrT="[Text]" custT="1"/>
      <dgm:spPr/>
      <dgm:t>
        <a:bodyPr/>
        <a:lstStyle/>
        <a:p>
          <a:r>
            <a:rPr lang="en-US" sz="1200" dirty="0"/>
            <a:t>To receive articulated credit, students must enroll at the community college within </a:t>
          </a:r>
          <a:r>
            <a:rPr lang="en-US" sz="1200" b="1" dirty="0"/>
            <a:t>two </a:t>
          </a:r>
          <a:r>
            <a:rPr lang="en-US" sz="1200" dirty="0"/>
            <a:t>years of their high school graduation date and meet the following criteria:</a:t>
          </a:r>
          <a:br>
            <a:rPr lang="en-US" sz="1200" dirty="0"/>
          </a:br>
          <a:endParaRPr lang="en-US" sz="1200" dirty="0"/>
        </a:p>
      </dgm:t>
    </dgm:pt>
    <dgm:pt modelId="{EEABA423-1A25-49FB-AFA5-3AFBE50FFE09}" type="parTrans" cxnId="{E99AD86C-1D4A-4BC2-B7DC-A13BF047B206}">
      <dgm:prSet/>
      <dgm:spPr/>
      <dgm:t>
        <a:bodyPr/>
        <a:lstStyle/>
        <a:p>
          <a:endParaRPr lang="en-US"/>
        </a:p>
      </dgm:t>
    </dgm:pt>
    <dgm:pt modelId="{5E75FD5D-81DB-493A-81A2-59FE05B283DF}" type="sibTrans" cxnId="{E99AD86C-1D4A-4BC2-B7DC-A13BF047B206}">
      <dgm:prSet/>
      <dgm:spPr/>
      <dgm:t>
        <a:bodyPr/>
        <a:lstStyle/>
        <a:p>
          <a:endParaRPr lang="en-US"/>
        </a:p>
      </dgm:t>
    </dgm:pt>
    <dgm:pt modelId="{E6AFF28A-C351-4AE8-B086-EB0B63BCBF21}">
      <dgm:prSet custT="1"/>
      <dgm:spPr/>
      <dgm:t>
        <a:bodyPr/>
        <a:lstStyle/>
        <a:p>
          <a:r>
            <a:rPr lang="en-US" sz="1200" i="1" dirty="0"/>
            <a:t>Final grade of </a:t>
          </a:r>
          <a:r>
            <a:rPr lang="en-US" sz="1200" b="1" i="1" dirty="0"/>
            <a:t>B </a:t>
          </a:r>
          <a:r>
            <a:rPr lang="en-US" sz="1200" i="1" dirty="0"/>
            <a:t>or higher in the course and</a:t>
          </a:r>
          <a:br>
            <a:rPr lang="en-US" sz="1200" i="1" dirty="0"/>
          </a:br>
          <a:endParaRPr lang="en-US" sz="1200" dirty="0"/>
        </a:p>
      </dgm:t>
    </dgm:pt>
    <dgm:pt modelId="{6F0372E1-8B99-4186-92E7-20F8BFCAD200}" type="parTrans" cxnId="{8D291F7E-3BD2-4D1C-9562-967BA44B5706}">
      <dgm:prSet/>
      <dgm:spPr/>
      <dgm:t>
        <a:bodyPr/>
        <a:lstStyle/>
        <a:p>
          <a:endParaRPr lang="en-US"/>
        </a:p>
      </dgm:t>
    </dgm:pt>
    <dgm:pt modelId="{4CB0C58D-DE4B-458B-A053-F0991339D2EE}" type="sibTrans" cxnId="{8D291F7E-3BD2-4D1C-9562-967BA44B5706}">
      <dgm:prSet/>
      <dgm:spPr/>
      <dgm:t>
        <a:bodyPr/>
        <a:lstStyle/>
        <a:p>
          <a:endParaRPr lang="en-US"/>
        </a:p>
      </dgm:t>
    </dgm:pt>
    <dgm:pt modelId="{8F8E5236-C39F-4FC0-8E54-0FBC65A4972E}">
      <dgm:prSet custT="1"/>
      <dgm:spPr/>
      <dgm:t>
        <a:bodyPr/>
        <a:lstStyle/>
        <a:p>
          <a:r>
            <a:rPr lang="en-US" sz="1200" i="1" dirty="0"/>
            <a:t>A score of </a:t>
          </a:r>
          <a:r>
            <a:rPr lang="en-US" sz="1200" b="1" i="1" dirty="0"/>
            <a:t>90 </a:t>
          </a:r>
          <a:r>
            <a:rPr lang="en-US" sz="1200" i="1" dirty="0"/>
            <a:t>or higher on the standardized CTE post-assessment</a:t>
          </a:r>
          <a:endParaRPr lang="en-US" sz="1200" dirty="0"/>
        </a:p>
      </dgm:t>
    </dgm:pt>
    <dgm:pt modelId="{73CFB7C5-B258-4444-8B99-36C26484343F}" type="parTrans" cxnId="{DA63B15F-AF6E-46C1-AF06-7D80B8CFFEC2}">
      <dgm:prSet/>
      <dgm:spPr/>
      <dgm:t>
        <a:bodyPr/>
        <a:lstStyle/>
        <a:p>
          <a:endParaRPr lang="en-US"/>
        </a:p>
      </dgm:t>
    </dgm:pt>
    <dgm:pt modelId="{CD84564F-5495-4713-B958-1719E987F2F4}" type="sibTrans" cxnId="{DA63B15F-AF6E-46C1-AF06-7D80B8CFFEC2}">
      <dgm:prSet/>
      <dgm:spPr/>
      <dgm:t>
        <a:bodyPr/>
        <a:lstStyle/>
        <a:p>
          <a:endParaRPr lang="en-US"/>
        </a:p>
      </dgm:t>
    </dgm:pt>
    <dgm:pt modelId="{78CA02AA-5248-4864-B5F7-46AC24EE3B79}" type="pres">
      <dgm:prSet presAssocID="{99F1D69B-7999-4154-BB93-ECB5EF2EB95A}" presName="Name0" presStyleCnt="0">
        <dgm:presLayoutVars>
          <dgm:chMax val="5"/>
          <dgm:chPref val="5"/>
          <dgm:dir/>
          <dgm:animLvl val="lvl"/>
        </dgm:presLayoutVars>
      </dgm:prSet>
      <dgm:spPr/>
    </dgm:pt>
    <dgm:pt modelId="{A196F394-5DD6-4E64-8094-82C459EC7A93}" type="pres">
      <dgm:prSet presAssocID="{91B0356C-AEC3-4963-9BD0-AE48A115D384}" presName="parentText1" presStyleLbl="node1" presStyleIdx="0" presStyleCnt="3">
        <dgm:presLayoutVars>
          <dgm:chMax/>
          <dgm:chPref val="3"/>
          <dgm:bulletEnabled val="1"/>
        </dgm:presLayoutVars>
      </dgm:prSet>
      <dgm:spPr/>
    </dgm:pt>
    <dgm:pt modelId="{45C8A3BA-2EDA-44B8-ACE6-42E751FE30F9}" type="pres">
      <dgm:prSet presAssocID="{91B0356C-AEC3-4963-9BD0-AE48A115D384}" presName="childText1" presStyleLbl="solidAlignAcc1" presStyleIdx="0" presStyleCnt="3" custScaleY="117814">
        <dgm:presLayoutVars>
          <dgm:chMax val="0"/>
          <dgm:chPref val="0"/>
          <dgm:bulletEnabled val="1"/>
        </dgm:presLayoutVars>
      </dgm:prSet>
      <dgm:spPr/>
    </dgm:pt>
    <dgm:pt modelId="{87518B5F-8E8E-4C1C-AD17-A0356C7C3B0F}" type="pres">
      <dgm:prSet presAssocID="{D8CB2616-8EDC-4751-A41D-1D11E9DF31CE}" presName="parentText2" presStyleLbl="node1" presStyleIdx="1" presStyleCnt="3">
        <dgm:presLayoutVars>
          <dgm:chMax/>
          <dgm:chPref val="3"/>
          <dgm:bulletEnabled val="1"/>
        </dgm:presLayoutVars>
      </dgm:prSet>
      <dgm:spPr/>
    </dgm:pt>
    <dgm:pt modelId="{B069D8EF-592E-4BAF-877C-1EEB46D9AFF2}" type="pres">
      <dgm:prSet presAssocID="{D8CB2616-8EDC-4751-A41D-1D11E9DF31CE}" presName="childText2" presStyleLbl="solidAlignAcc1" presStyleIdx="1" presStyleCnt="3" custScaleY="139589" custLinFactNeighborX="89" custLinFactNeighborY="11487">
        <dgm:presLayoutVars>
          <dgm:chMax val="0"/>
          <dgm:chPref val="0"/>
          <dgm:bulletEnabled val="1"/>
        </dgm:presLayoutVars>
      </dgm:prSet>
      <dgm:spPr/>
    </dgm:pt>
    <dgm:pt modelId="{40BA6038-DB2B-488D-B9F9-870A51358BA8}" type="pres">
      <dgm:prSet presAssocID="{68590906-4212-4E53-9014-C20DC357D140}" presName="parentText3" presStyleLbl="node1" presStyleIdx="2" presStyleCnt="3">
        <dgm:presLayoutVars>
          <dgm:chMax/>
          <dgm:chPref val="3"/>
          <dgm:bulletEnabled val="1"/>
        </dgm:presLayoutVars>
      </dgm:prSet>
      <dgm:spPr/>
    </dgm:pt>
    <dgm:pt modelId="{9DFA2A4D-BECB-495D-8B82-AAFE9258EC5C}" type="pres">
      <dgm:prSet presAssocID="{68590906-4212-4E53-9014-C20DC357D140}" presName="childText3" presStyleLbl="solidAlignAcc1" presStyleIdx="2" presStyleCnt="3" custScaleY="129636" custLinFactNeighborX="242" custLinFactNeighborY="4440">
        <dgm:presLayoutVars>
          <dgm:chMax val="0"/>
          <dgm:chPref val="0"/>
          <dgm:bulletEnabled val="1"/>
        </dgm:presLayoutVars>
      </dgm:prSet>
      <dgm:spPr/>
    </dgm:pt>
  </dgm:ptLst>
  <dgm:cxnLst>
    <dgm:cxn modelId="{C138E900-25B2-4388-894A-4F78950E94BF}" type="presOf" srcId="{E6452E37-E107-4D85-8C36-D6D089C29357}" destId="{45C8A3BA-2EDA-44B8-ACE6-42E751FE30F9}" srcOrd="0" destOrd="0" presId="urn:microsoft.com/office/officeart/2009/3/layout/IncreasingArrowsProcess"/>
    <dgm:cxn modelId="{90E95F04-E0EB-424B-B19D-CE1BB04055D9}" type="presOf" srcId="{AFF14C5C-53E0-4525-8ABF-DCABE92F18D9}" destId="{B069D8EF-592E-4BAF-877C-1EEB46D9AFF2}" srcOrd="0" destOrd="5" presId="urn:microsoft.com/office/officeart/2009/3/layout/IncreasingArrowsProcess"/>
    <dgm:cxn modelId="{1CCD9416-6A1C-4860-98B0-ED79F8B2BE21}" type="presOf" srcId="{B79548E4-456A-4616-9106-A056FAA30D21}" destId="{B069D8EF-592E-4BAF-877C-1EEB46D9AFF2}" srcOrd="0" destOrd="4" presId="urn:microsoft.com/office/officeart/2009/3/layout/IncreasingArrowsProcess"/>
    <dgm:cxn modelId="{3F507817-719E-431E-833A-7B2631028D76}" type="presOf" srcId="{99F1D69B-7999-4154-BB93-ECB5EF2EB95A}" destId="{78CA02AA-5248-4864-B5F7-46AC24EE3B79}" srcOrd="0" destOrd="0" presId="urn:microsoft.com/office/officeart/2009/3/layout/IncreasingArrowsProcess"/>
    <dgm:cxn modelId="{94F30C2C-6388-457A-A68D-1762AC5335F3}" type="presOf" srcId="{E6AFF28A-C351-4AE8-B086-EB0B63BCBF21}" destId="{45C8A3BA-2EDA-44B8-ACE6-42E751FE30F9}" srcOrd="0" destOrd="2" presId="urn:microsoft.com/office/officeart/2009/3/layout/IncreasingArrowsProcess"/>
    <dgm:cxn modelId="{5114A737-9D6D-4738-8BE1-B368C75AF16A}" type="presOf" srcId="{E2EB259A-D9CF-4225-AFD5-80FEAC58DD29}" destId="{9DFA2A4D-BECB-495D-8B82-AAFE9258EC5C}" srcOrd="0" destOrd="2" presId="urn:microsoft.com/office/officeart/2009/3/layout/IncreasingArrowsProcess"/>
    <dgm:cxn modelId="{A553863B-7AAF-4898-BF9A-E60F6832B747}" srcId="{91B0356C-AEC3-4963-9BD0-AE48A115D384}" destId="{E6452E37-E107-4D85-8C36-D6D089C29357}" srcOrd="0" destOrd="0" parTransId="{2DAECC2B-564B-454E-B7AA-02EDBC2A7BA6}" sibTransId="{20055DE4-ED10-4D35-AC7A-0C404C1A7B8F}"/>
    <dgm:cxn modelId="{600BDD3E-8211-4A55-9BE9-7E1939C3F38D}" type="presOf" srcId="{C6BB8121-D4BD-419D-B44F-D08B2EC1E6EF}" destId="{45C8A3BA-2EDA-44B8-ACE6-42E751FE30F9}" srcOrd="0" destOrd="1" presId="urn:microsoft.com/office/officeart/2009/3/layout/IncreasingArrowsProcess"/>
    <dgm:cxn modelId="{DA63B15F-AF6E-46C1-AF06-7D80B8CFFEC2}" srcId="{C6BB8121-D4BD-419D-B44F-D08B2EC1E6EF}" destId="{8F8E5236-C39F-4FC0-8E54-0FBC65A4972E}" srcOrd="1" destOrd="0" parTransId="{73CFB7C5-B258-4444-8B99-36C26484343F}" sibTransId="{CD84564F-5495-4713-B958-1719E987F2F4}"/>
    <dgm:cxn modelId="{FF842D62-71F3-4455-A10A-9D6AA9FA5B5E}" srcId="{68590906-4212-4E53-9014-C20DC357D140}" destId="{52E7D10E-627F-4294-A1C8-A904F665DB30}" srcOrd="1" destOrd="0" parTransId="{EEF8B95E-9111-4DBA-939D-E70B66AD4640}" sibTransId="{539DEDD6-369F-4EA4-889E-D2392FB28EC1}"/>
    <dgm:cxn modelId="{49A41767-C03C-4C70-A94F-5B6D4EACEE8C}" type="presOf" srcId="{7448C0F0-D76B-4E23-A07D-614FAEDFB395}" destId="{9DFA2A4D-BECB-495D-8B82-AAFE9258EC5C}" srcOrd="0" destOrd="3" presId="urn:microsoft.com/office/officeart/2009/3/layout/IncreasingArrowsProcess"/>
    <dgm:cxn modelId="{F7A6BC6B-C7B7-453A-88F2-50CA83CC2FE2}" srcId="{68590906-4212-4E53-9014-C20DC357D140}" destId="{E2EB259A-D9CF-4225-AFD5-80FEAC58DD29}" srcOrd="2" destOrd="0" parTransId="{1EFDF1B2-BD54-4967-8964-F58B12FDAF61}" sibTransId="{75D59DE1-C874-441D-AFE1-A810CF15D043}"/>
    <dgm:cxn modelId="{83DA796C-762E-4751-B652-659608E6F876}" srcId="{D8CB2616-8EDC-4751-A41D-1D11E9DF31CE}" destId="{D60308DE-D2C8-412D-B91A-5948A60BEFB6}" srcOrd="0" destOrd="0" parTransId="{9C9A4512-322C-4462-ADEE-278FE0E2F70D}" sibTransId="{211C615C-5879-4A2A-9EA5-CCC711D25156}"/>
    <dgm:cxn modelId="{E99AD86C-1D4A-4BC2-B7DC-A13BF047B206}" srcId="{E6452E37-E107-4D85-8C36-D6D089C29357}" destId="{C6BB8121-D4BD-419D-B44F-D08B2EC1E6EF}" srcOrd="0" destOrd="0" parTransId="{EEABA423-1A25-49FB-AFA5-3AFBE50FFE09}" sibTransId="{5E75FD5D-81DB-493A-81A2-59FE05B283DF}"/>
    <dgm:cxn modelId="{0862BF70-C4EC-49D0-9B83-1DD2DBD1265F}" type="presOf" srcId="{D8C68BDE-CF8F-46C3-914A-C2A1EA18717A}" destId="{9DFA2A4D-BECB-495D-8B82-AAFE9258EC5C}" srcOrd="0" destOrd="0" presId="urn:microsoft.com/office/officeart/2009/3/layout/IncreasingArrowsProcess"/>
    <dgm:cxn modelId="{A93D8374-33E4-418B-B240-F0B54EB35BB8}" type="presOf" srcId="{A83E11E7-4E80-44C1-8ED1-EB28B956751D}" destId="{B069D8EF-592E-4BAF-877C-1EEB46D9AFF2}" srcOrd="0" destOrd="1" presId="urn:microsoft.com/office/officeart/2009/3/layout/IncreasingArrowsProcess"/>
    <dgm:cxn modelId="{79DFFF56-F95F-4BB2-9470-893A01B0BFB3}" srcId="{D60308DE-D2C8-412D-B91A-5948A60BEFB6}" destId="{F1993AB4-8F72-4B1E-BD55-C94C64E032E5}" srcOrd="2" destOrd="0" parTransId="{3A5E1EF2-503D-45E2-BE9C-0BBE2DB80332}" sibTransId="{AF89AABA-942F-4F48-A910-A58AC0DC12D4}"/>
    <dgm:cxn modelId="{FCF09378-E900-4EFD-94F1-522273296E8C}" srcId="{68590906-4212-4E53-9014-C20DC357D140}" destId="{7448C0F0-D76B-4E23-A07D-614FAEDFB395}" srcOrd="3" destOrd="0" parTransId="{1E4CC6FF-3FB8-4699-BF37-5DAA94EDFD54}" sibTransId="{6F3917E2-E8CB-4946-AC0E-B5F403771EBB}"/>
    <dgm:cxn modelId="{FA991B59-6D8D-4CEE-9146-C3AB8B2D04FC}" srcId="{D60308DE-D2C8-412D-B91A-5948A60BEFB6}" destId="{AFF14C5C-53E0-4525-8ABF-DCABE92F18D9}" srcOrd="4" destOrd="0" parTransId="{B521A29B-A93D-4B65-9D54-DCB568F5C6B8}" sibTransId="{8C942D2A-BBD6-4183-AE86-C6FE67F9B6FD}"/>
    <dgm:cxn modelId="{870AFF7B-E3D2-496D-B679-37AD6384B97C}" type="presOf" srcId="{D8CB2616-8EDC-4751-A41D-1D11E9DF31CE}" destId="{87518B5F-8E8E-4C1C-AD17-A0356C7C3B0F}" srcOrd="0" destOrd="0" presId="urn:microsoft.com/office/officeart/2009/3/layout/IncreasingArrowsProcess"/>
    <dgm:cxn modelId="{8D291F7E-3BD2-4D1C-9562-967BA44B5706}" srcId="{C6BB8121-D4BD-419D-B44F-D08B2EC1E6EF}" destId="{E6AFF28A-C351-4AE8-B086-EB0B63BCBF21}" srcOrd="0" destOrd="0" parTransId="{6F0372E1-8B99-4186-92E7-20F8BFCAD200}" sibTransId="{4CB0C58D-DE4B-458B-A053-F0991339D2EE}"/>
    <dgm:cxn modelId="{67E52588-044C-4574-BE88-2B4E5301FB12}" type="presOf" srcId="{F1993AB4-8F72-4B1E-BD55-C94C64E032E5}" destId="{B069D8EF-592E-4BAF-877C-1EEB46D9AFF2}" srcOrd="0" destOrd="3" presId="urn:microsoft.com/office/officeart/2009/3/layout/IncreasingArrowsProcess"/>
    <dgm:cxn modelId="{7B1CB588-712F-4ED1-8E39-B6C520B07829}" type="presOf" srcId="{91B0356C-AEC3-4963-9BD0-AE48A115D384}" destId="{A196F394-5DD6-4E64-8094-82C459EC7A93}" srcOrd="0" destOrd="0" presId="urn:microsoft.com/office/officeart/2009/3/layout/IncreasingArrowsProcess"/>
    <dgm:cxn modelId="{7F413392-10F3-4B28-89FE-E05BBBCDD0F5}" type="presOf" srcId="{8F8E5236-C39F-4FC0-8E54-0FBC65A4972E}" destId="{45C8A3BA-2EDA-44B8-ACE6-42E751FE30F9}" srcOrd="0" destOrd="3" presId="urn:microsoft.com/office/officeart/2009/3/layout/IncreasingArrowsProcess"/>
    <dgm:cxn modelId="{5560A496-5340-43D7-8625-0349AE14A215}" srcId="{99F1D69B-7999-4154-BB93-ECB5EF2EB95A}" destId="{68590906-4212-4E53-9014-C20DC357D140}" srcOrd="2" destOrd="0" parTransId="{770D1CEC-F66E-4111-8A8F-CC8A4C2ACB75}" sibTransId="{21EAAE71-D04F-47A0-881B-6298E00839D3}"/>
    <dgm:cxn modelId="{06710DA7-199C-4884-B7B8-AA9E56578C58}" srcId="{D60308DE-D2C8-412D-B91A-5948A60BEFB6}" destId="{A83E11E7-4E80-44C1-8ED1-EB28B956751D}" srcOrd="0" destOrd="0" parTransId="{665DC949-6B17-4E8E-9F2C-DC74D80867E0}" sibTransId="{4D55C28C-14D5-4419-AB3E-02EE663DE269}"/>
    <dgm:cxn modelId="{9631BEB3-5E0B-45CD-A600-C7FDBAD6E396}" type="presOf" srcId="{52E7D10E-627F-4294-A1C8-A904F665DB30}" destId="{9DFA2A4D-BECB-495D-8B82-AAFE9258EC5C}" srcOrd="0" destOrd="1" presId="urn:microsoft.com/office/officeart/2009/3/layout/IncreasingArrowsProcess"/>
    <dgm:cxn modelId="{AD616DBB-9EB0-4A7D-A142-B6C7839C468E}" srcId="{68590906-4212-4E53-9014-C20DC357D140}" destId="{D8C68BDE-CF8F-46C3-914A-C2A1EA18717A}" srcOrd="0" destOrd="0" parTransId="{77AAC88A-B127-4A1E-BF94-38D40122EDBC}" sibTransId="{BCC7F8BB-47BA-4DE4-BE32-A110A837A56C}"/>
    <dgm:cxn modelId="{877653C1-4861-40C4-9C96-34DD8F496730}" srcId="{D60308DE-D2C8-412D-B91A-5948A60BEFB6}" destId="{B79548E4-456A-4616-9106-A056FAA30D21}" srcOrd="3" destOrd="0" parTransId="{1AB21BEC-322A-4BEB-A428-B576602C9CAC}" sibTransId="{B9466C2D-3C6F-470A-9E74-42B69DCD61ED}"/>
    <dgm:cxn modelId="{313C02D8-C792-4507-A130-E8380CCDA0B9}" type="presOf" srcId="{AEE5EB89-DB3C-4BF1-A0E4-4C6B0322825C}" destId="{B069D8EF-592E-4BAF-877C-1EEB46D9AFF2}" srcOrd="0" destOrd="2" presId="urn:microsoft.com/office/officeart/2009/3/layout/IncreasingArrowsProcess"/>
    <dgm:cxn modelId="{CD16ABDF-95B2-4D1C-BDD6-7B802739B5E8}" srcId="{99F1D69B-7999-4154-BB93-ECB5EF2EB95A}" destId="{D8CB2616-8EDC-4751-A41D-1D11E9DF31CE}" srcOrd="1" destOrd="0" parTransId="{AB660FA9-D476-47DA-9811-40392F080943}" sibTransId="{35A73665-C6C0-4C85-9EF8-6D907180DF02}"/>
    <dgm:cxn modelId="{36C92FE7-3E0D-43DE-8C0C-CD725198827C}" type="presOf" srcId="{68590906-4212-4E53-9014-C20DC357D140}" destId="{40BA6038-DB2B-488D-B9F9-870A51358BA8}" srcOrd="0" destOrd="0" presId="urn:microsoft.com/office/officeart/2009/3/layout/IncreasingArrowsProcess"/>
    <dgm:cxn modelId="{F99FB0EB-2D1A-402A-81EA-7D7A297C17BF}" srcId="{99F1D69B-7999-4154-BB93-ECB5EF2EB95A}" destId="{91B0356C-AEC3-4963-9BD0-AE48A115D384}" srcOrd="0" destOrd="0" parTransId="{BC75F6FC-5E8C-4DDE-9008-13FAD7B0B23E}" sibTransId="{DB51CC9E-7B72-478F-B1A3-BDDD47E2E055}"/>
    <dgm:cxn modelId="{57D340FC-815E-4A70-8015-83B04A0C05CB}" type="presOf" srcId="{D60308DE-D2C8-412D-B91A-5948A60BEFB6}" destId="{B069D8EF-592E-4BAF-877C-1EEB46D9AFF2}" srcOrd="0" destOrd="0" presId="urn:microsoft.com/office/officeart/2009/3/layout/IncreasingArrowsProcess"/>
    <dgm:cxn modelId="{3B8539FD-2529-4D22-A365-160047DA9A48}" srcId="{D60308DE-D2C8-412D-B91A-5948A60BEFB6}" destId="{AEE5EB89-DB3C-4BF1-A0E4-4C6B0322825C}" srcOrd="1" destOrd="0" parTransId="{FD2FFA7C-12C2-4FA9-BABE-EF6B647C3F08}" sibTransId="{43185B6C-90AF-473E-B09E-F9395437667C}"/>
    <dgm:cxn modelId="{5A165EE7-8130-4706-8068-06CC03222B69}" type="presParOf" srcId="{78CA02AA-5248-4864-B5F7-46AC24EE3B79}" destId="{A196F394-5DD6-4E64-8094-82C459EC7A93}" srcOrd="0" destOrd="0" presId="urn:microsoft.com/office/officeart/2009/3/layout/IncreasingArrowsProcess"/>
    <dgm:cxn modelId="{56A2C029-639C-45BB-B911-E4329816EFC9}" type="presParOf" srcId="{78CA02AA-5248-4864-B5F7-46AC24EE3B79}" destId="{45C8A3BA-2EDA-44B8-ACE6-42E751FE30F9}" srcOrd="1" destOrd="0" presId="urn:microsoft.com/office/officeart/2009/3/layout/IncreasingArrowsProcess"/>
    <dgm:cxn modelId="{A7CF8998-3D9A-4ACC-9299-BD1FDA380AA1}" type="presParOf" srcId="{78CA02AA-5248-4864-B5F7-46AC24EE3B79}" destId="{87518B5F-8E8E-4C1C-AD17-A0356C7C3B0F}" srcOrd="2" destOrd="0" presId="urn:microsoft.com/office/officeart/2009/3/layout/IncreasingArrowsProcess"/>
    <dgm:cxn modelId="{64EEF3EB-DC81-4E16-9A7E-DC4EE044DE89}" type="presParOf" srcId="{78CA02AA-5248-4864-B5F7-46AC24EE3B79}" destId="{B069D8EF-592E-4BAF-877C-1EEB46D9AFF2}" srcOrd="3" destOrd="0" presId="urn:microsoft.com/office/officeart/2009/3/layout/IncreasingArrowsProcess"/>
    <dgm:cxn modelId="{0C7FC298-8B58-4CEA-A4F5-5336D30DD667}" type="presParOf" srcId="{78CA02AA-5248-4864-B5F7-46AC24EE3B79}" destId="{40BA6038-DB2B-488D-B9F9-870A51358BA8}" srcOrd="4" destOrd="0" presId="urn:microsoft.com/office/officeart/2009/3/layout/IncreasingArrowsProcess"/>
    <dgm:cxn modelId="{4019F691-4D6D-4D71-9281-8FFFCCCA868E}" type="presParOf" srcId="{78CA02AA-5248-4864-B5F7-46AC24EE3B79}" destId="{9DFA2A4D-BECB-495D-8B82-AAFE9258EC5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F1D69B-7999-4154-BB93-ECB5EF2EB95A}" type="doc">
      <dgm:prSet loTypeId="urn:microsoft.com/office/officeart/2005/8/layout/process3" loCatId="process" qsTypeId="urn:microsoft.com/office/officeart/2005/8/quickstyle/3d1" qsCatId="3D" csTypeId="urn:microsoft.com/office/officeart/2005/8/colors/colorful5" csCatId="colorful" phldr="1"/>
      <dgm:spPr/>
      <dgm:t>
        <a:bodyPr/>
        <a:lstStyle/>
        <a:p>
          <a:endParaRPr lang="en-US"/>
        </a:p>
      </dgm:t>
    </dgm:pt>
    <dgm:pt modelId="{91B0356C-AEC3-4963-9BD0-AE48A115D384}">
      <dgm:prSet phldrT="[Text]" custT="1"/>
      <dgm:spPr/>
      <dgm:t>
        <a:bodyPr/>
        <a:lstStyle/>
        <a:p>
          <a:r>
            <a:rPr lang="en-US" sz="1400" b="1" dirty="0"/>
            <a:t>High School</a:t>
          </a:r>
        </a:p>
      </dgm:t>
    </dgm:pt>
    <dgm:pt modelId="{BC75F6FC-5E8C-4DDE-9008-13FAD7B0B23E}" type="parTrans" cxnId="{F99FB0EB-2D1A-402A-81EA-7D7A297C17BF}">
      <dgm:prSet/>
      <dgm:spPr/>
      <dgm:t>
        <a:bodyPr/>
        <a:lstStyle/>
        <a:p>
          <a:endParaRPr lang="en-US"/>
        </a:p>
      </dgm:t>
    </dgm:pt>
    <dgm:pt modelId="{DB51CC9E-7B72-478F-B1A3-BDDD47E2E055}" type="sibTrans" cxnId="{F99FB0EB-2D1A-402A-81EA-7D7A297C17BF}">
      <dgm:prSet/>
      <dgm:spPr>
        <a:gradFill rotWithShape="0">
          <a:gsLst>
            <a:gs pos="0">
              <a:srgbClr val="0070C0"/>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endParaRPr lang="en-US"/>
        </a:p>
      </dgm:t>
    </dgm:pt>
    <dgm:pt modelId="{E6452E37-E107-4D85-8C36-D6D089C29357}">
      <dgm:prSet phldrT="[Text]"/>
      <dgm:spPr/>
      <dgm:t>
        <a:bodyPr/>
        <a:lstStyle/>
        <a:p>
          <a:r>
            <a:rPr lang="en-US" dirty="0"/>
            <a:t>Early Childhood 1 &amp; 2 (Can articulate for EDU 119 Intro to Early Childhood Education - 4 credits)</a:t>
          </a:r>
          <a:br>
            <a:rPr lang="en-US" dirty="0"/>
          </a:br>
          <a:endParaRPr lang="en-US" dirty="0"/>
        </a:p>
      </dgm:t>
    </dgm:pt>
    <dgm:pt modelId="{2DAECC2B-564B-454E-B7AA-02EDBC2A7BA6}" type="parTrans" cxnId="{A553863B-7AAF-4898-BF9A-E60F6832B747}">
      <dgm:prSet/>
      <dgm:spPr/>
      <dgm:t>
        <a:bodyPr/>
        <a:lstStyle/>
        <a:p>
          <a:endParaRPr lang="en-US"/>
        </a:p>
      </dgm:t>
    </dgm:pt>
    <dgm:pt modelId="{20055DE4-ED10-4D35-AC7A-0C404C1A7B8F}" type="sibTrans" cxnId="{A553863B-7AAF-4898-BF9A-E60F6832B747}">
      <dgm:prSet/>
      <dgm:spPr/>
      <dgm:t>
        <a:bodyPr/>
        <a:lstStyle/>
        <a:p>
          <a:endParaRPr lang="en-US"/>
        </a:p>
      </dgm:t>
    </dgm:pt>
    <dgm:pt modelId="{D8CB2616-8EDC-4751-A41D-1D11E9DF31CE}">
      <dgm:prSet phldrT="[Text]" custT="1"/>
      <dgm:spPr>
        <a:solidFill>
          <a:srgbClr val="0070C0"/>
        </a:solidFill>
      </dgm:spPr>
      <dgm:t>
        <a:bodyPr/>
        <a:lstStyle/>
        <a:p>
          <a:r>
            <a:rPr lang="en-US" sz="1200" b="1" dirty="0"/>
            <a:t>High School/Community College Career &amp; College Promise Certificate</a:t>
          </a:r>
        </a:p>
      </dgm:t>
    </dgm:pt>
    <dgm:pt modelId="{AB660FA9-D476-47DA-9811-40392F080943}" type="parTrans" cxnId="{CD16ABDF-95B2-4D1C-BDD6-7B802739B5E8}">
      <dgm:prSet/>
      <dgm:spPr/>
      <dgm:t>
        <a:bodyPr/>
        <a:lstStyle/>
        <a:p>
          <a:endParaRPr lang="en-US"/>
        </a:p>
      </dgm:t>
    </dgm:pt>
    <dgm:pt modelId="{35A73665-C6C0-4C85-9EF8-6D907180DF02}" type="sibTrans" cxnId="{CD16ABDF-95B2-4D1C-BDD6-7B802739B5E8}">
      <dgm:prSet/>
      <dgm:spPr>
        <a:solidFill>
          <a:srgbClr val="0070C0"/>
        </a:solidFill>
      </dgm:spPr>
      <dgm:t>
        <a:bodyPr/>
        <a:lstStyle/>
        <a:p>
          <a:endParaRPr lang="en-US"/>
        </a:p>
      </dgm:t>
    </dgm:pt>
    <dgm:pt modelId="{D60308DE-D2C8-412D-B91A-5948A60BEFB6}">
      <dgm:prSet phldrT="[Text]"/>
      <dgm:spPr>
        <a:ln>
          <a:solidFill>
            <a:srgbClr val="0070C0"/>
          </a:solidFill>
        </a:ln>
      </dgm:spPr>
      <dgm:t>
        <a:bodyPr/>
        <a:lstStyle/>
        <a:p>
          <a:r>
            <a:rPr lang="en-US" b="0" dirty="0"/>
            <a:t>Early Childhood/Preschool Certificate </a:t>
          </a:r>
          <a:r>
            <a:rPr lang="en-US" dirty="0"/>
            <a:t>16 Credits </a:t>
          </a:r>
          <a:br>
            <a:rPr lang="en-US" b="1" dirty="0"/>
          </a:br>
          <a:r>
            <a:rPr lang="en-US" b="0" dirty="0"/>
            <a:t>(complete during Junior/Senior year)</a:t>
          </a:r>
          <a:br>
            <a:rPr lang="en-US" b="1" dirty="0"/>
          </a:br>
          <a:br>
            <a:rPr lang="en-US" dirty="0"/>
          </a:br>
          <a:r>
            <a:rPr lang="en-US" dirty="0"/>
            <a:t>(12 credits remaining if Early Childhood 1 &amp; 2 articulates from high school)</a:t>
          </a:r>
          <a:br>
            <a:rPr lang="en-US" dirty="0"/>
          </a:br>
          <a:endParaRPr lang="en-US" dirty="0"/>
        </a:p>
      </dgm:t>
    </dgm:pt>
    <dgm:pt modelId="{9C9A4512-322C-4462-ADEE-278FE0E2F70D}" type="parTrans" cxnId="{83DA796C-762E-4751-B652-659608E6F876}">
      <dgm:prSet/>
      <dgm:spPr/>
      <dgm:t>
        <a:bodyPr/>
        <a:lstStyle/>
        <a:p>
          <a:endParaRPr lang="en-US"/>
        </a:p>
      </dgm:t>
    </dgm:pt>
    <dgm:pt modelId="{211C615C-5879-4A2A-9EA5-CCC711D25156}" type="sibTrans" cxnId="{83DA796C-762E-4751-B652-659608E6F876}">
      <dgm:prSet/>
      <dgm:spPr/>
      <dgm:t>
        <a:bodyPr/>
        <a:lstStyle/>
        <a:p>
          <a:endParaRPr lang="en-US"/>
        </a:p>
      </dgm:t>
    </dgm:pt>
    <dgm:pt modelId="{68590906-4212-4E53-9014-C20DC357D140}">
      <dgm:prSet phldrT="[Text]" custT="1"/>
      <dgm:spPr>
        <a:solidFill>
          <a:srgbClr val="002060"/>
        </a:solidFill>
      </dgm:spPr>
      <dgm:t>
        <a:bodyPr/>
        <a:lstStyle/>
        <a:p>
          <a:r>
            <a:rPr lang="en-US" sz="1100" b="1" dirty="0"/>
            <a:t>Preschool CDA  - National Credential (Head Start) Complete after high school graduation</a:t>
          </a:r>
        </a:p>
      </dgm:t>
    </dgm:pt>
    <dgm:pt modelId="{770D1CEC-F66E-4111-8A8F-CC8A4C2ACB75}" type="parTrans" cxnId="{5560A496-5340-43D7-8625-0349AE14A215}">
      <dgm:prSet/>
      <dgm:spPr/>
      <dgm:t>
        <a:bodyPr/>
        <a:lstStyle/>
        <a:p>
          <a:endParaRPr lang="en-US"/>
        </a:p>
      </dgm:t>
    </dgm:pt>
    <dgm:pt modelId="{21EAAE71-D04F-47A0-881B-6298E00839D3}" type="sibTrans" cxnId="{5560A496-5340-43D7-8625-0349AE14A215}">
      <dgm:prSet/>
      <dgm:spPr/>
      <dgm:t>
        <a:bodyPr/>
        <a:lstStyle/>
        <a:p>
          <a:endParaRPr lang="en-US"/>
        </a:p>
      </dgm:t>
    </dgm:pt>
    <dgm:pt modelId="{D8C68BDE-CF8F-46C3-914A-C2A1EA18717A}">
      <dgm:prSet phldrT="[Text]"/>
      <dgm:spPr>
        <a:ln>
          <a:solidFill>
            <a:srgbClr val="002060"/>
          </a:solidFill>
        </a:ln>
      </dgm:spPr>
      <dgm:t>
        <a:bodyPr/>
        <a:lstStyle/>
        <a:p>
          <a:r>
            <a:rPr lang="en-US" dirty="0"/>
            <a:t>Complete the Early Childhood/Preschool Certificate at local community college </a:t>
          </a:r>
          <a:r>
            <a:rPr lang="en-US" i="1" dirty="0"/>
            <a:t>(meets the 120 hours of professional education requirement for the National Infant-Toddler CDA Credential Competencies)</a:t>
          </a:r>
          <a:br>
            <a:rPr lang="en-US" i="1" dirty="0"/>
          </a:br>
          <a:endParaRPr lang="en-US" i="1" dirty="0"/>
        </a:p>
      </dgm:t>
    </dgm:pt>
    <dgm:pt modelId="{77AAC88A-B127-4A1E-BF94-38D40122EDBC}" type="parTrans" cxnId="{AD616DBB-9EB0-4A7D-A142-B6C7839C468E}">
      <dgm:prSet/>
      <dgm:spPr/>
      <dgm:t>
        <a:bodyPr/>
        <a:lstStyle/>
        <a:p>
          <a:endParaRPr lang="en-US"/>
        </a:p>
      </dgm:t>
    </dgm:pt>
    <dgm:pt modelId="{BCC7F8BB-47BA-4DE4-BE32-A110A837A56C}" type="sibTrans" cxnId="{AD616DBB-9EB0-4A7D-A142-B6C7839C468E}">
      <dgm:prSet/>
      <dgm:spPr/>
      <dgm:t>
        <a:bodyPr/>
        <a:lstStyle/>
        <a:p>
          <a:endParaRPr lang="en-US"/>
        </a:p>
      </dgm:t>
    </dgm:pt>
    <dgm:pt modelId="{A83E11E7-4E80-44C1-8ED1-EB28B956751D}">
      <dgm:prSet phldrT="[Text]"/>
      <dgm:spPr>
        <a:ln>
          <a:solidFill>
            <a:srgbClr val="0070C0"/>
          </a:solidFill>
        </a:ln>
      </dgm:spPr>
      <dgm:t>
        <a:bodyPr/>
        <a:lstStyle/>
        <a:p>
          <a:r>
            <a:rPr lang="en-US" dirty="0"/>
            <a:t>EDU 119 (credit from high school)</a:t>
          </a:r>
          <a:r>
            <a:rPr lang="en-US" b="1" dirty="0"/>
            <a:t>*</a:t>
          </a:r>
        </a:p>
      </dgm:t>
    </dgm:pt>
    <dgm:pt modelId="{665DC949-6B17-4E8E-9F2C-DC74D80867E0}" type="parTrans" cxnId="{06710DA7-199C-4884-B7B8-AA9E56578C58}">
      <dgm:prSet/>
      <dgm:spPr/>
      <dgm:t>
        <a:bodyPr/>
        <a:lstStyle/>
        <a:p>
          <a:endParaRPr lang="en-US"/>
        </a:p>
      </dgm:t>
    </dgm:pt>
    <dgm:pt modelId="{4D55C28C-14D5-4419-AB3E-02EE663DE269}" type="sibTrans" cxnId="{06710DA7-199C-4884-B7B8-AA9E56578C58}">
      <dgm:prSet/>
      <dgm:spPr/>
      <dgm:t>
        <a:bodyPr/>
        <a:lstStyle/>
        <a:p>
          <a:endParaRPr lang="en-US"/>
        </a:p>
      </dgm:t>
    </dgm:pt>
    <dgm:pt modelId="{AEE5EB89-DB3C-4BF1-A0E4-4C6B0322825C}">
      <dgm:prSet phldrT="[Text]"/>
      <dgm:spPr>
        <a:ln>
          <a:solidFill>
            <a:srgbClr val="0070C0"/>
          </a:solidFill>
        </a:ln>
      </dgm:spPr>
      <dgm:t>
        <a:bodyPr/>
        <a:lstStyle/>
        <a:p>
          <a:r>
            <a:rPr lang="en-US" dirty="0"/>
            <a:t>EDU 131 Child Family and Community</a:t>
          </a:r>
          <a:r>
            <a:rPr lang="en-US" b="1" dirty="0"/>
            <a:t>*</a:t>
          </a:r>
        </a:p>
      </dgm:t>
    </dgm:pt>
    <dgm:pt modelId="{FD2FFA7C-12C2-4FA9-BABE-EF6B647C3F08}" type="parTrans" cxnId="{3B8539FD-2529-4D22-A365-160047DA9A48}">
      <dgm:prSet/>
      <dgm:spPr/>
      <dgm:t>
        <a:bodyPr/>
        <a:lstStyle/>
        <a:p>
          <a:endParaRPr lang="en-US"/>
        </a:p>
      </dgm:t>
    </dgm:pt>
    <dgm:pt modelId="{43185B6C-90AF-473E-B09E-F9395437667C}" type="sibTrans" cxnId="{3B8539FD-2529-4D22-A365-160047DA9A48}">
      <dgm:prSet/>
      <dgm:spPr/>
      <dgm:t>
        <a:bodyPr/>
        <a:lstStyle/>
        <a:p>
          <a:endParaRPr lang="en-US"/>
        </a:p>
      </dgm:t>
    </dgm:pt>
    <dgm:pt modelId="{B79548E4-456A-4616-9106-A056FAA30D21}">
      <dgm:prSet phldrT="[Text]"/>
      <dgm:spPr>
        <a:ln>
          <a:solidFill>
            <a:srgbClr val="0070C0"/>
          </a:solidFill>
        </a:ln>
      </dgm:spPr>
      <dgm:t>
        <a:bodyPr/>
        <a:lstStyle/>
        <a:p>
          <a:r>
            <a:rPr lang="en-US" dirty="0"/>
            <a:t>EDU 153 Health, Safety &amp; Nutrition</a:t>
          </a:r>
          <a:r>
            <a:rPr lang="en-US" b="1" dirty="0"/>
            <a:t>*</a:t>
          </a:r>
          <a:br>
            <a:rPr lang="en-US" dirty="0"/>
          </a:br>
          <a:br>
            <a:rPr lang="en-US" dirty="0"/>
          </a:br>
          <a:r>
            <a:rPr lang="en-US" b="1" i="1" dirty="0"/>
            <a:t>*</a:t>
          </a:r>
          <a:r>
            <a:rPr lang="en-US" i="1" dirty="0"/>
            <a:t> Courses also included in the Infant/Toddler Certificate</a:t>
          </a:r>
        </a:p>
      </dgm:t>
    </dgm:pt>
    <dgm:pt modelId="{1AB21BEC-322A-4BEB-A428-B576602C9CAC}" type="parTrans" cxnId="{877653C1-4861-40C4-9C96-34DD8F496730}">
      <dgm:prSet/>
      <dgm:spPr/>
      <dgm:t>
        <a:bodyPr/>
        <a:lstStyle/>
        <a:p>
          <a:endParaRPr lang="en-US"/>
        </a:p>
      </dgm:t>
    </dgm:pt>
    <dgm:pt modelId="{B9466C2D-3C6F-470A-9E74-42B69DCD61ED}" type="sibTrans" cxnId="{877653C1-4861-40C4-9C96-34DD8F496730}">
      <dgm:prSet/>
      <dgm:spPr/>
      <dgm:t>
        <a:bodyPr/>
        <a:lstStyle/>
        <a:p>
          <a:endParaRPr lang="en-US"/>
        </a:p>
      </dgm:t>
    </dgm:pt>
    <dgm:pt modelId="{F1993AB4-8F72-4B1E-BD55-C94C64E032E5}">
      <dgm:prSet phldrT="[Text]"/>
      <dgm:spPr>
        <a:ln>
          <a:solidFill>
            <a:srgbClr val="0070C0"/>
          </a:solidFill>
        </a:ln>
      </dgm:spPr>
      <dgm:t>
        <a:bodyPr/>
        <a:lstStyle/>
        <a:p>
          <a:r>
            <a:rPr lang="en-US" u="none" dirty="0"/>
            <a:t>EDU 145 Child Development II</a:t>
          </a:r>
        </a:p>
      </dgm:t>
    </dgm:pt>
    <dgm:pt modelId="{3A5E1EF2-503D-45E2-BE9C-0BBE2DB80332}" type="parTrans" cxnId="{79DFFF56-F95F-4BB2-9470-893A01B0BFB3}">
      <dgm:prSet/>
      <dgm:spPr/>
      <dgm:t>
        <a:bodyPr/>
        <a:lstStyle/>
        <a:p>
          <a:endParaRPr lang="en-US"/>
        </a:p>
      </dgm:t>
    </dgm:pt>
    <dgm:pt modelId="{AF89AABA-942F-4F48-A910-A58AC0DC12D4}" type="sibTrans" cxnId="{79DFFF56-F95F-4BB2-9470-893A01B0BFB3}">
      <dgm:prSet/>
      <dgm:spPr/>
      <dgm:t>
        <a:bodyPr/>
        <a:lstStyle/>
        <a:p>
          <a:endParaRPr lang="en-US"/>
        </a:p>
      </dgm:t>
    </dgm:pt>
    <dgm:pt modelId="{52E7D10E-627F-4294-A1C8-A904F665DB30}">
      <dgm:prSet phldrT="[Text]"/>
      <dgm:spPr>
        <a:ln>
          <a:solidFill>
            <a:srgbClr val="002060"/>
          </a:solidFill>
        </a:ln>
      </dgm:spPr>
      <dgm:t>
        <a:bodyPr/>
        <a:lstStyle/>
        <a:p>
          <a:r>
            <a:rPr lang="en-US" dirty="0"/>
            <a:t> 480 hours of professional experience with infants and toddlers</a:t>
          </a:r>
          <a:br>
            <a:rPr lang="en-US" dirty="0"/>
          </a:br>
          <a:endParaRPr lang="en-US" dirty="0"/>
        </a:p>
      </dgm:t>
    </dgm:pt>
    <dgm:pt modelId="{EEF8B95E-9111-4DBA-939D-E70B66AD4640}" type="parTrans" cxnId="{FF842D62-71F3-4455-A10A-9D6AA9FA5B5E}">
      <dgm:prSet/>
      <dgm:spPr/>
      <dgm:t>
        <a:bodyPr/>
        <a:lstStyle/>
        <a:p>
          <a:endParaRPr lang="en-US"/>
        </a:p>
      </dgm:t>
    </dgm:pt>
    <dgm:pt modelId="{539DEDD6-369F-4EA4-889E-D2392FB28EC1}" type="sibTrans" cxnId="{FF842D62-71F3-4455-A10A-9D6AA9FA5B5E}">
      <dgm:prSet/>
      <dgm:spPr/>
      <dgm:t>
        <a:bodyPr/>
        <a:lstStyle/>
        <a:p>
          <a:endParaRPr lang="en-US"/>
        </a:p>
      </dgm:t>
    </dgm:pt>
    <dgm:pt modelId="{E2EB259A-D9CF-4225-AFD5-80FEAC58DD29}">
      <dgm:prSet phldrT="[Text]"/>
      <dgm:spPr>
        <a:ln>
          <a:solidFill>
            <a:srgbClr val="002060"/>
          </a:solidFill>
        </a:ln>
      </dgm:spPr>
      <dgm:t>
        <a:bodyPr/>
        <a:lstStyle/>
        <a:p>
          <a:r>
            <a:rPr lang="en-US" dirty="0"/>
            <a:t>Professional Portfolio &amp; Family Questionnaires</a:t>
          </a:r>
          <a:br>
            <a:rPr lang="en-US" dirty="0"/>
          </a:br>
          <a:endParaRPr lang="en-US" dirty="0"/>
        </a:p>
      </dgm:t>
    </dgm:pt>
    <dgm:pt modelId="{1EFDF1B2-BD54-4967-8964-F58B12FDAF61}" type="parTrans" cxnId="{F7A6BC6B-C7B7-453A-88F2-50CA83CC2FE2}">
      <dgm:prSet/>
      <dgm:spPr/>
      <dgm:t>
        <a:bodyPr/>
        <a:lstStyle/>
        <a:p>
          <a:endParaRPr lang="en-US"/>
        </a:p>
      </dgm:t>
    </dgm:pt>
    <dgm:pt modelId="{75D59DE1-C874-441D-AFE1-A810CF15D043}" type="sibTrans" cxnId="{F7A6BC6B-C7B7-453A-88F2-50CA83CC2FE2}">
      <dgm:prSet/>
      <dgm:spPr/>
      <dgm:t>
        <a:bodyPr/>
        <a:lstStyle/>
        <a:p>
          <a:endParaRPr lang="en-US"/>
        </a:p>
      </dgm:t>
    </dgm:pt>
    <dgm:pt modelId="{7448C0F0-D76B-4E23-A07D-614FAEDFB395}">
      <dgm:prSet phldrT="[Text]"/>
      <dgm:spPr>
        <a:ln>
          <a:solidFill>
            <a:srgbClr val="002060"/>
          </a:solidFill>
        </a:ln>
      </dgm:spPr>
      <dgm:t>
        <a:bodyPr/>
        <a:lstStyle/>
        <a:p>
          <a:r>
            <a:rPr lang="en-US" dirty="0"/>
            <a:t>Formal Observation and CDA Assessment</a:t>
          </a:r>
        </a:p>
      </dgm:t>
    </dgm:pt>
    <dgm:pt modelId="{1E4CC6FF-3FB8-4699-BF37-5DAA94EDFD54}" type="parTrans" cxnId="{FCF09378-E900-4EFD-94F1-522273296E8C}">
      <dgm:prSet/>
      <dgm:spPr/>
      <dgm:t>
        <a:bodyPr/>
        <a:lstStyle/>
        <a:p>
          <a:endParaRPr lang="en-US"/>
        </a:p>
      </dgm:t>
    </dgm:pt>
    <dgm:pt modelId="{6F3917E2-E8CB-4946-AC0E-B5F403771EBB}" type="sibTrans" cxnId="{FCF09378-E900-4EFD-94F1-522273296E8C}">
      <dgm:prSet/>
      <dgm:spPr/>
      <dgm:t>
        <a:bodyPr/>
        <a:lstStyle/>
        <a:p>
          <a:endParaRPr lang="en-US"/>
        </a:p>
      </dgm:t>
    </dgm:pt>
    <dgm:pt modelId="{C6BB8121-D4BD-419D-B44F-D08B2EC1E6EF}">
      <dgm:prSet phldrT="[Text]"/>
      <dgm:spPr/>
      <dgm:t>
        <a:bodyPr/>
        <a:lstStyle/>
        <a:p>
          <a:r>
            <a:rPr lang="en-US" dirty="0"/>
            <a:t>To receive articulated credit, students must enroll at the community college within </a:t>
          </a:r>
          <a:r>
            <a:rPr lang="en-US" b="0" u="sng" dirty="0"/>
            <a:t>two</a:t>
          </a:r>
          <a:r>
            <a:rPr lang="en-US" b="1" dirty="0"/>
            <a:t> </a:t>
          </a:r>
          <a:r>
            <a:rPr lang="en-US" dirty="0"/>
            <a:t>years of their high school graduation date and meet the following criteria:</a:t>
          </a:r>
          <a:br>
            <a:rPr lang="en-US" dirty="0"/>
          </a:br>
          <a:endParaRPr lang="en-US" dirty="0"/>
        </a:p>
      </dgm:t>
    </dgm:pt>
    <dgm:pt modelId="{EEABA423-1A25-49FB-AFA5-3AFBE50FFE09}" type="parTrans" cxnId="{E99AD86C-1D4A-4BC2-B7DC-A13BF047B206}">
      <dgm:prSet/>
      <dgm:spPr/>
      <dgm:t>
        <a:bodyPr/>
        <a:lstStyle/>
        <a:p>
          <a:endParaRPr lang="en-US"/>
        </a:p>
      </dgm:t>
    </dgm:pt>
    <dgm:pt modelId="{5E75FD5D-81DB-493A-81A2-59FE05B283DF}" type="sibTrans" cxnId="{E99AD86C-1D4A-4BC2-B7DC-A13BF047B206}">
      <dgm:prSet/>
      <dgm:spPr/>
      <dgm:t>
        <a:bodyPr/>
        <a:lstStyle/>
        <a:p>
          <a:endParaRPr lang="en-US"/>
        </a:p>
      </dgm:t>
    </dgm:pt>
    <dgm:pt modelId="{E6AFF28A-C351-4AE8-B086-EB0B63BCBF21}">
      <dgm:prSet/>
      <dgm:spPr/>
      <dgm:t>
        <a:bodyPr/>
        <a:lstStyle/>
        <a:p>
          <a:r>
            <a:rPr lang="en-US" i="1" dirty="0"/>
            <a:t>Final grade of </a:t>
          </a:r>
          <a:r>
            <a:rPr lang="en-US" b="1" i="1" dirty="0"/>
            <a:t>B </a:t>
          </a:r>
          <a:r>
            <a:rPr lang="en-US" i="1" dirty="0"/>
            <a:t>or higher in the course and</a:t>
          </a:r>
          <a:br>
            <a:rPr lang="en-US" i="1" dirty="0"/>
          </a:br>
          <a:endParaRPr lang="en-US" dirty="0"/>
        </a:p>
      </dgm:t>
    </dgm:pt>
    <dgm:pt modelId="{6F0372E1-8B99-4186-92E7-20F8BFCAD200}" type="parTrans" cxnId="{8D291F7E-3BD2-4D1C-9562-967BA44B5706}">
      <dgm:prSet/>
      <dgm:spPr/>
      <dgm:t>
        <a:bodyPr/>
        <a:lstStyle/>
        <a:p>
          <a:endParaRPr lang="en-US"/>
        </a:p>
      </dgm:t>
    </dgm:pt>
    <dgm:pt modelId="{4CB0C58D-DE4B-458B-A053-F0991339D2EE}" type="sibTrans" cxnId="{8D291F7E-3BD2-4D1C-9562-967BA44B5706}">
      <dgm:prSet/>
      <dgm:spPr/>
      <dgm:t>
        <a:bodyPr/>
        <a:lstStyle/>
        <a:p>
          <a:endParaRPr lang="en-US"/>
        </a:p>
      </dgm:t>
    </dgm:pt>
    <dgm:pt modelId="{8F8E5236-C39F-4FC0-8E54-0FBC65A4972E}">
      <dgm:prSet/>
      <dgm:spPr/>
      <dgm:t>
        <a:bodyPr/>
        <a:lstStyle/>
        <a:p>
          <a:r>
            <a:rPr lang="en-US" i="1" dirty="0"/>
            <a:t>A score of </a:t>
          </a:r>
          <a:r>
            <a:rPr lang="en-US" b="1" i="1" dirty="0"/>
            <a:t>90 </a:t>
          </a:r>
          <a:r>
            <a:rPr lang="en-US" i="1" dirty="0"/>
            <a:t>or higher on the standardized CTE post-assessment</a:t>
          </a:r>
          <a:endParaRPr lang="en-US" dirty="0"/>
        </a:p>
      </dgm:t>
    </dgm:pt>
    <dgm:pt modelId="{73CFB7C5-B258-4444-8B99-36C26484343F}" type="parTrans" cxnId="{DA63B15F-AF6E-46C1-AF06-7D80B8CFFEC2}">
      <dgm:prSet/>
      <dgm:spPr/>
      <dgm:t>
        <a:bodyPr/>
        <a:lstStyle/>
        <a:p>
          <a:endParaRPr lang="en-US"/>
        </a:p>
      </dgm:t>
    </dgm:pt>
    <dgm:pt modelId="{CD84564F-5495-4713-B958-1719E987F2F4}" type="sibTrans" cxnId="{DA63B15F-AF6E-46C1-AF06-7D80B8CFFEC2}">
      <dgm:prSet/>
      <dgm:spPr/>
      <dgm:t>
        <a:bodyPr/>
        <a:lstStyle/>
        <a:p>
          <a:endParaRPr lang="en-US"/>
        </a:p>
      </dgm:t>
    </dgm:pt>
    <dgm:pt modelId="{38B6A6C7-6595-470B-8D97-07725D3872DD}">
      <dgm:prSet phldrT="[Text]"/>
      <dgm:spPr>
        <a:ln>
          <a:solidFill>
            <a:srgbClr val="0070C0"/>
          </a:solidFill>
        </a:ln>
      </dgm:spPr>
      <dgm:t>
        <a:bodyPr/>
        <a:lstStyle/>
        <a:p>
          <a:r>
            <a:rPr lang="en-US" u="none" dirty="0"/>
            <a:t>EDU 146 Child Guidance</a:t>
          </a:r>
        </a:p>
      </dgm:t>
    </dgm:pt>
    <dgm:pt modelId="{229C674B-5EEC-4047-95B5-9163F38F6D4F}" type="parTrans" cxnId="{24DC3631-56DA-441F-9483-3D5CA0F16A89}">
      <dgm:prSet/>
      <dgm:spPr/>
      <dgm:t>
        <a:bodyPr/>
        <a:lstStyle/>
        <a:p>
          <a:endParaRPr lang="en-US"/>
        </a:p>
      </dgm:t>
    </dgm:pt>
    <dgm:pt modelId="{A8A04813-C027-4A7D-9031-82EA09365888}" type="sibTrans" cxnId="{24DC3631-56DA-441F-9483-3D5CA0F16A89}">
      <dgm:prSet/>
      <dgm:spPr/>
      <dgm:t>
        <a:bodyPr/>
        <a:lstStyle/>
        <a:p>
          <a:endParaRPr lang="en-US"/>
        </a:p>
      </dgm:t>
    </dgm:pt>
    <dgm:pt modelId="{557AA3E1-8230-4C1C-95AC-5DB787DAF4AB}" type="pres">
      <dgm:prSet presAssocID="{99F1D69B-7999-4154-BB93-ECB5EF2EB95A}" presName="linearFlow" presStyleCnt="0">
        <dgm:presLayoutVars>
          <dgm:dir/>
          <dgm:animLvl val="lvl"/>
          <dgm:resizeHandles val="exact"/>
        </dgm:presLayoutVars>
      </dgm:prSet>
      <dgm:spPr/>
    </dgm:pt>
    <dgm:pt modelId="{C07A15C5-3F62-4D0A-BFCE-8152056413EE}" type="pres">
      <dgm:prSet presAssocID="{91B0356C-AEC3-4963-9BD0-AE48A115D384}" presName="composite" presStyleCnt="0"/>
      <dgm:spPr/>
    </dgm:pt>
    <dgm:pt modelId="{5E8F57D5-D694-4D9F-A8C9-EDDFF3E2D22E}" type="pres">
      <dgm:prSet presAssocID="{91B0356C-AEC3-4963-9BD0-AE48A115D384}" presName="parTx" presStyleLbl="node1" presStyleIdx="0" presStyleCnt="3">
        <dgm:presLayoutVars>
          <dgm:chMax val="0"/>
          <dgm:chPref val="0"/>
          <dgm:bulletEnabled val="1"/>
        </dgm:presLayoutVars>
      </dgm:prSet>
      <dgm:spPr/>
    </dgm:pt>
    <dgm:pt modelId="{FE6CB0D3-1A45-4B27-864B-38000A573C6E}" type="pres">
      <dgm:prSet presAssocID="{91B0356C-AEC3-4963-9BD0-AE48A115D384}" presName="parSh" presStyleLbl="node1" presStyleIdx="0" presStyleCnt="3"/>
      <dgm:spPr/>
    </dgm:pt>
    <dgm:pt modelId="{89D9E85C-A535-47D1-ADAF-E8BF6272806C}" type="pres">
      <dgm:prSet presAssocID="{91B0356C-AEC3-4963-9BD0-AE48A115D384}" presName="desTx" presStyleLbl="fgAcc1" presStyleIdx="0" presStyleCnt="3">
        <dgm:presLayoutVars>
          <dgm:bulletEnabled val="1"/>
        </dgm:presLayoutVars>
      </dgm:prSet>
      <dgm:spPr/>
    </dgm:pt>
    <dgm:pt modelId="{0F4B4424-B055-45D1-999B-2D4833E21355}" type="pres">
      <dgm:prSet presAssocID="{DB51CC9E-7B72-478F-B1A3-BDDD47E2E055}" presName="sibTrans" presStyleLbl="sibTrans2D1" presStyleIdx="0" presStyleCnt="2"/>
      <dgm:spPr/>
    </dgm:pt>
    <dgm:pt modelId="{9FC99691-96E1-49BA-8F24-5C6745CDC2E3}" type="pres">
      <dgm:prSet presAssocID="{DB51CC9E-7B72-478F-B1A3-BDDD47E2E055}" presName="connTx" presStyleLbl="sibTrans2D1" presStyleIdx="0" presStyleCnt="2"/>
      <dgm:spPr/>
    </dgm:pt>
    <dgm:pt modelId="{EC4844DE-B275-46D4-A2A5-AB216601D05A}" type="pres">
      <dgm:prSet presAssocID="{D8CB2616-8EDC-4751-A41D-1D11E9DF31CE}" presName="composite" presStyleCnt="0"/>
      <dgm:spPr/>
    </dgm:pt>
    <dgm:pt modelId="{19C86D0A-3E7A-4B0B-97F9-0186CD86DF7D}" type="pres">
      <dgm:prSet presAssocID="{D8CB2616-8EDC-4751-A41D-1D11E9DF31CE}" presName="parTx" presStyleLbl="node1" presStyleIdx="0" presStyleCnt="3">
        <dgm:presLayoutVars>
          <dgm:chMax val="0"/>
          <dgm:chPref val="0"/>
          <dgm:bulletEnabled val="1"/>
        </dgm:presLayoutVars>
      </dgm:prSet>
      <dgm:spPr/>
    </dgm:pt>
    <dgm:pt modelId="{3B7C81F3-7643-49D1-80C1-239A99F03DB3}" type="pres">
      <dgm:prSet presAssocID="{D8CB2616-8EDC-4751-A41D-1D11E9DF31CE}" presName="parSh" presStyleLbl="node1" presStyleIdx="1" presStyleCnt="3"/>
      <dgm:spPr/>
    </dgm:pt>
    <dgm:pt modelId="{22CBFE4C-D80E-4115-9E16-C0863F4DFBEA}" type="pres">
      <dgm:prSet presAssocID="{D8CB2616-8EDC-4751-A41D-1D11E9DF31CE}" presName="desTx" presStyleLbl="fgAcc1" presStyleIdx="1" presStyleCnt="3">
        <dgm:presLayoutVars>
          <dgm:bulletEnabled val="1"/>
        </dgm:presLayoutVars>
      </dgm:prSet>
      <dgm:spPr/>
    </dgm:pt>
    <dgm:pt modelId="{3DC528A3-0953-45E7-BC3B-38C14E41455E}" type="pres">
      <dgm:prSet presAssocID="{35A73665-C6C0-4C85-9EF8-6D907180DF02}" presName="sibTrans" presStyleLbl="sibTrans2D1" presStyleIdx="1" presStyleCnt="2"/>
      <dgm:spPr/>
    </dgm:pt>
    <dgm:pt modelId="{3518810E-D004-46E9-B717-31CD974A4ABC}" type="pres">
      <dgm:prSet presAssocID="{35A73665-C6C0-4C85-9EF8-6D907180DF02}" presName="connTx" presStyleLbl="sibTrans2D1" presStyleIdx="1" presStyleCnt="2"/>
      <dgm:spPr/>
    </dgm:pt>
    <dgm:pt modelId="{09426F8E-521D-4826-A3FF-2522BD654FDF}" type="pres">
      <dgm:prSet presAssocID="{68590906-4212-4E53-9014-C20DC357D140}" presName="composite" presStyleCnt="0"/>
      <dgm:spPr/>
    </dgm:pt>
    <dgm:pt modelId="{FE256DC4-1710-4B90-B4A7-70A9CE1C6E20}" type="pres">
      <dgm:prSet presAssocID="{68590906-4212-4E53-9014-C20DC357D140}" presName="parTx" presStyleLbl="node1" presStyleIdx="1" presStyleCnt="3">
        <dgm:presLayoutVars>
          <dgm:chMax val="0"/>
          <dgm:chPref val="0"/>
          <dgm:bulletEnabled val="1"/>
        </dgm:presLayoutVars>
      </dgm:prSet>
      <dgm:spPr/>
    </dgm:pt>
    <dgm:pt modelId="{03616E25-C2E7-47E9-9C21-3CB09BDD491D}" type="pres">
      <dgm:prSet presAssocID="{68590906-4212-4E53-9014-C20DC357D140}" presName="parSh" presStyleLbl="node1" presStyleIdx="2" presStyleCnt="3"/>
      <dgm:spPr/>
    </dgm:pt>
    <dgm:pt modelId="{7E21E0F3-18CA-4311-82F9-F2E8E9F1AF10}" type="pres">
      <dgm:prSet presAssocID="{68590906-4212-4E53-9014-C20DC357D140}" presName="desTx" presStyleLbl="fgAcc1" presStyleIdx="2" presStyleCnt="3" custLinFactNeighborX="-8123" custLinFactNeighborY="1080">
        <dgm:presLayoutVars>
          <dgm:bulletEnabled val="1"/>
        </dgm:presLayoutVars>
      </dgm:prSet>
      <dgm:spPr/>
    </dgm:pt>
  </dgm:ptLst>
  <dgm:cxnLst>
    <dgm:cxn modelId="{BA64530D-5D76-483F-BD92-E27D2063FC61}" type="presOf" srcId="{35A73665-C6C0-4C85-9EF8-6D907180DF02}" destId="{3518810E-D004-46E9-B717-31CD974A4ABC}" srcOrd="1" destOrd="0" presId="urn:microsoft.com/office/officeart/2005/8/layout/process3"/>
    <dgm:cxn modelId="{12EE7F0D-011E-4B2F-BA1E-F2C8923948DE}" type="presOf" srcId="{38B6A6C7-6595-470B-8D97-07725D3872DD}" destId="{22CBFE4C-D80E-4115-9E16-C0863F4DFBEA}" srcOrd="0" destOrd="4" presId="urn:microsoft.com/office/officeart/2005/8/layout/process3"/>
    <dgm:cxn modelId="{4C7E7810-7F8F-4202-B9E2-FC8CCE77DD5D}" type="presOf" srcId="{D60308DE-D2C8-412D-B91A-5948A60BEFB6}" destId="{22CBFE4C-D80E-4115-9E16-C0863F4DFBEA}" srcOrd="0" destOrd="0" presId="urn:microsoft.com/office/officeart/2005/8/layout/process3"/>
    <dgm:cxn modelId="{EC35821B-8E89-43C5-8578-621F08AB87FD}" type="presOf" srcId="{99F1D69B-7999-4154-BB93-ECB5EF2EB95A}" destId="{557AA3E1-8230-4C1C-95AC-5DB787DAF4AB}" srcOrd="0" destOrd="0" presId="urn:microsoft.com/office/officeart/2005/8/layout/process3"/>
    <dgm:cxn modelId="{08CCE025-F188-406E-8FF8-259F15AAED23}" type="presOf" srcId="{68590906-4212-4E53-9014-C20DC357D140}" destId="{03616E25-C2E7-47E9-9C21-3CB09BDD491D}" srcOrd="1" destOrd="0" presId="urn:microsoft.com/office/officeart/2005/8/layout/process3"/>
    <dgm:cxn modelId="{7AF11C2A-590B-478B-A948-AF13DDBD2991}" type="presOf" srcId="{DB51CC9E-7B72-478F-B1A3-BDDD47E2E055}" destId="{0F4B4424-B055-45D1-999B-2D4833E21355}" srcOrd="0" destOrd="0" presId="urn:microsoft.com/office/officeart/2005/8/layout/process3"/>
    <dgm:cxn modelId="{24DC3631-56DA-441F-9483-3D5CA0F16A89}" srcId="{D60308DE-D2C8-412D-B91A-5948A60BEFB6}" destId="{38B6A6C7-6595-470B-8D97-07725D3872DD}" srcOrd="3" destOrd="0" parTransId="{229C674B-5EEC-4047-95B5-9163F38F6D4F}" sibTransId="{A8A04813-C027-4A7D-9031-82EA09365888}"/>
    <dgm:cxn modelId="{A553863B-7AAF-4898-BF9A-E60F6832B747}" srcId="{91B0356C-AEC3-4963-9BD0-AE48A115D384}" destId="{E6452E37-E107-4D85-8C36-D6D089C29357}" srcOrd="0" destOrd="0" parTransId="{2DAECC2B-564B-454E-B7AA-02EDBC2A7BA6}" sibTransId="{20055DE4-ED10-4D35-AC7A-0C404C1A7B8F}"/>
    <dgm:cxn modelId="{0B208F5B-4904-45EC-A02E-33EF40D1F877}" type="presOf" srcId="{68590906-4212-4E53-9014-C20DC357D140}" destId="{FE256DC4-1710-4B90-B4A7-70A9CE1C6E20}" srcOrd="0" destOrd="0" presId="urn:microsoft.com/office/officeart/2005/8/layout/process3"/>
    <dgm:cxn modelId="{DA63B15F-AF6E-46C1-AF06-7D80B8CFFEC2}" srcId="{C6BB8121-D4BD-419D-B44F-D08B2EC1E6EF}" destId="{8F8E5236-C39F-4FC0-8E54-0FBC65A4972E}" srcOrd="1" destOrd="0" parTransId="{73CFB7C5-B258-4444-8B99-36C26484343F}" sibTransId="{CD84564F-5495-4713-B958-1719E987F2F4}"/>
    <dgm:cxn modelId="{B2726B61-774B-4458-8596-B28389C0ABEE}" type="presOf" srcId="{B79548E4-456A-4616-9106-A056FAA30D21}" destId="{22CBFE4C-D80E-4115-9E16-C0863F4DFBEA}" srcOrd="0" destOrd="5" presId="urn:microsoft.com/office/officeart/2005/8/layout/process3"/>
    <dgm:cxn modelId="{FF842D62-71F3-4455-A10A-9D6AA9FA5B5E}" srcId="{68590906-4212-4E53-9014-C20DC357D140}" destId="{52E7D10E-627F-4294-A1C8-A904F665DB30}" srcOrd="1" destOrd="0" parTransId="{EEF8B95E-9111-4DBA-939D-E70B66AD4640}" sibTransId="{539DEDD6-369F-4EA4-889E-D2392FB28EC1}"/>
    <dgm:cxn modelId="{290D7D44-42B9-45A8-AE1E-ACD53A791D55}" type="presOf" srcId="{D8CB2616-8EDC-4751-A41D-1D11E9DF31CE}" destId="{19C86D0A-3E7A-4B0B-97F9-0186CD86DF7D}" srcOrd="0" destOrd="0" presId="urn:microsoft.com/office/officeart/2005/8/layout/process3"/>
    <dgm:cxn modelId="{E236B948-6F87-46D5-BB43-1FF06FE51B69}" type="presOf" srcId="{E6452E37-E107-4D85-8C36-D6D089C29357}" destId="{89D9E85C-A535-47D1-ADAF-E8BF6272806C}" srcOrd="0" destOrd="0" presId="urn:microsoft.com/office/officeart/2005/8/layout/process3"/>
    <dgm:cxn modelId="{F7A6BC6B-C7B7-453A-88F2-50CA83CC2FE2}" srcId="{68590906-4212-4E53-9014-C20DC357D140}" destId="{E2EB259A-D9CF-4225-AFD5-80FEAC58DD29}" srcOrd="2" destOrd="0" parTransId="{1EFDF1B2-BD54-4967-8964-F58B12FDAF61}" sibTransId="{75D59DE1-C874-441D-AFE1-A810CF15D043}"/>
    <dgm:cxn modelId="{83DA796C-762E-4751-B652-659608E6F876}" srcId="{D8CB2616-8EDC-4751-A41D-1D11E9DF31CE}" destId="{D60308DE-D2C8-412D-B91A-5948A60BEFB6}" srcOrd="0" destOrd="0" parTransId="{9C9A4512-322C-4462-ADEE-278FE0E2F70D}" sibTransId="{211C615C-5879-4A2A-9EA5-CCC711D25156}"/>
    <dgm:cxn modelId="{E99AD86C-1D4A-4BC2-B7DC-A13BF047B206}" srcId="{E6452E37-E107-4D85-8C36-D6D089C29357}" destId="{C6BB8121-D4BD-419D-B44F-D08B2EC1E6EF}" srcOrd="0" destOrd="0" parTransId="{EEABA423-1A25-49FB-AFA5-3AFBE50FFE09}" sibTransId="{5E75FD5D-81DB-493A-81A2-59FE05B283DF}"/>
    <dgm:cxn modelId="{36EA206E-E41C-4904-879B-0FFF625A55CD}" type="presOf" srcId="{52E7D10E-627F-4294-A1C8-A904F665DB30}" destId="{7E21E0F3-18CA-4311-82F9-F2E8E9F1AF10}" srcOrd="0" destOrd="1" presId="urn:microsoft.com/office/officeart/2005/8/layout/process3"/>
    <dgm:cxn modelId="{A5F40770-9951-4CA4-A985-3BD4612611DE}" type="presOf" srcId="{91B0356C-AEC3-4963-9BD0-AE48A115D384}" destId="{FE6CB0D3-1A45-4B27-864B-38000A573C6E}" srcOrd="1" destOrd="0" presId="urn:microsoft.com/office/officeart/2005/8/layout/process3"/>
    <dgm:cxn modelId="{6F11DF50-A9B9-4776-92F3-D01C25E2794A}" type="presOf" srcId="{D8C68BDE-CF8F-46C3-914A-C2A1EA18717A}" destId="{7E21E0F3-18CA-4311-82F9-F2E8E9F1AF10}" srcOrd="0" destOrd="0" presId="urn:microsoft.com/office/officeart/2005/8/layout/process3"/>
    <dgm:cxn modelId="{79DFFF56-F95F-4BB2-9470-893A01B0BFB3}" srcId="{D60308DE-D2C8-412D-B91A-5948A60BEFB6}" destId="{F1993AB4-8F72-4B1E-BD55-C94C64E032E5}" srcOrd="2" destOrd="0" parTransId="{3A5E1EF2-503D-45E2-BE9C-0BBE2DB80332}" sibTransId="{AF89AABA-942F-4F48-A910-A58AC0DC12D4}"/>
    <dgm:cxn modelId="{55287158-6E16-49FF-BA6F-285C3CF5512C}" type="presOf" srcId="{DB51CC9E-7B72-478F-B1A3-BDDD47E2E055}" destId="{9FC99691-96E1-49BA-8F24-5C6745CDC2E3}" srcOrd="1" destOrd="0" presId="urn:microsoft.com/office/officeart/2005/8/layout/process3"/>
    <dgm:cxn modelId="{FCF09378-E900-4EFD-94F1-522273296E8C}" srcId="{68590906-4212-4E53-9014-C20DC357D140}" destId="{7448C0F0-D76B-4E23-A07D-614FAEDFB395}" srcOrd="3" destOrd="0" parTransId="{1E4CC6FF-3FB8-4699-BF37-5DAA94EDFD54}" sibTransId="{6F3917E2-E8CB-4946-AC0E-B5F403771EBB}"/>
    <dgm:cxn modelId="{BE4D187B-757F-43DD-9CE4-73650269F803}" type="presOf" srcId="{35A73665-C6C0-4C85-9EF8-6D907180DF02}" destId="{3DC528A3-0953-45E7-BC3B-38C14E41455E}" srcOrd="0" destOrd="0" presId="urn:microsoft.com/office/officeart/2005/8/layout/process3"/>
    <dgm:cxn modelId="{8D291F7E-3BD2-4D1C-9562-967BA44B5706}" srcId="{C6BB8121-D4BD-419D-B44F-D08B2EC1E6EF}" destId="{E6AFF28A-C351-4AE8-B086-EB0B63BCBF21}" srcOrd="0" destOrd="0" parTransId="{6F0372E1-8B99-4186-92E7-20F8BFCAD200}" sibTransId="{4CB0C58D-DE4B-458B-A053-F0991339D2EE}"/>
    <dgm:cxn modelId="{90767496-E246-4B89-A44F-89BCD019B868}" type="presOf" srcId="{8F8E5236-C39F-4FC0-8E54-0FBC65A4972E}" destId="{89D9E85C-A535-47D1-ADAF-E8BF6272806C}" srcOrd="0" destOrd="3" presId="urn:microsoft.com/office/officeart/2005/8/layout/process3"/>
    <dgm:cxn modelId="{5560A496-5340-43D7-8625-0349AE14A215}" srcId="{99F1D69B-7999-4154-BB93-ECB5EF2EB95A}" destId="{68590906-4212-4E53-9014-C20DC357D140}" srcOrd="2" destOrd="0" parTransId="{770D1CEC-F66E-4111-8A8F-CC8A4C2ACB75}" sibTransId="{21EAAE71-D04F-47A0-881B-6298E00839D3}"/>
    <dgm:cxn modelId="{41487499-12BA-49BD-B21A-CC28BF3D2F89}" type="presOf" srcId="{7448C0F0-D76B-4E23-A07D-614FAEDFB395}" destId="{7E21E0F3-18CA-4311-82F9-F2E8E9F1AF10}" srcOrd="0" destOrd="3" presId="urn:microsoft.com/office/officeart/2005/8/layout/process3"/>
    <dgm:cxn modelId="{06710DA7-199C-4884-B7B8-AA9E56578C58}" srcId="{D60308DE-D2C8-412D-B91A-5948A60BEFB6}" destId="{A83E11E7-4E80-44C1-8ED1-EB28B956751D}" srcOrd="0" destOrd="0" parTransId="{665DC949-6B17-4E8E-9F2C-DC74D80867E0}" sibTransId="{4D55C28C-14D5-4419-AB3E-02EE663DE269}"/>
    <dgm:cxn modelId="{3A5CB3AC-119B-44E3-B75D-5B43A7D29E6E}" type="presOf" srcId="{AEE5EB89-DB3C-4BF1-A0E4-4C6B0322825C}" destId="{22CBFE4C-D80E-4115-9E16-C0863F4DFBEA}" srcOrd="0" destOrd="2" presId="urn:microsoft.com/office/officeart/2005/8/layout/process3"/>
    <dgm:cxn modelId="{0F4B3AAD-0227-469E-823F-77EE03D68ACF}" type="presOf" srcId="{C6BB8121-D4BD-419D-B44F-D08B2EC1E6EF}" destId="{89D9E85C-A535-47D1-ADAF-E8BF6272806C}" srcOrd="0" destOrd="1" presId="urn:microsoft.com/office/officeart/2005/8/layout/process3"/>
    <dgm:cxn modelId="{C1B3B4AE-3241-4FAF-AAC9-013C22258B7C}" type="presOf" srcId="{F1993AB4-8F72-4B1E-BD55-C94C64E032E5}" destId="{22CBFE4C-D80E-4115-9E16-C0863F4DFBEA}" srcOrd="0" destOrd="3" presId="urn:microsoft.com/office/officeart/2005/8/layout/process3"/>
    <dgm:cxn modelId="{AD616DBB-9EB0-4A7D-A142-B6C7839C468E}" srcId="{68590906-4212-4E53-9014-C20DC357D140}" destId="{D8C68BDE-CF8F-46C3-914A-C2A1EA18717A}" srcOrd="0" destOrd="0" parTransId="{77AAC88A-B127-4A1E-BF94-38D40122EDBC}" sibTransId="{BCC7F8BB-47BA-4DE4-BE32-A110A837A56C}"/>
    <dgm:cxn modelId="{877653C1-4861-40C4-9C96-34DD8F496730}" srcId="{D60308DE-D2C8-412D-B91A-5948A60BEFB6}" destId="{B79548E4-456A-4616-9106-A056FAA30D21}" srcOrd="4" destOrd="0" parTransId="{1AB21BEC-322A-4BEB-A428-B576602C9CAC}" sibTransId="{B9466C2D-3C6F-470A-9E74-42B69DCD61ED}"/>
    <dgm:cxn modelId="{C74082C3-3328-425C-85D3-6E9E4627EF5C}" type="presOf" srcId="{E2EB259A-D9CF-4225-AFD5-80FEAC58DD29}" destId="{7E21E0F3-18CA-4311-82F9-F2E8E9F1AF10}" srcOrd="0" destOrd="2" presId="urn:microsoft.com/office/officeart/2005/8/layout/process3"/>
    <dgm:cxn modelId="{CD16ABDF-95B2-4D1C-BDD6-7B802739B5E8}" srcId="{99F1D69B-7999-4154-BB93-ECB5EF2EB95A}" destId="{D8CB2616-8EDC-4751-A41D-1D11E9DF31CE}" srcOrd="1" destOrd="0" parTransId="{AB660FA9-D476-47DA-9811-40392F080943}" sibTransId="{35A73665-C6C0-4C85-9EF8-6D907180DF02}"/>
    <dgm:cxn modelId="{5FA342E6-C749-4D16-83BD-9163C4F4FDBC}" type="presOf" srcId="{91B0356C-AEC3-4963-9BD0-AE48A115D384}" destId="{5E8F57D5-D694-4D9F-A8C9-EDDFF3E2D22E}" srcOrd="0" destOrd="0" presId="urn:microsoft.com/office/officeart/2005/8/layout/process3"/>
    <dgm:cxn modelId="{F99FB0EB-2D1A-402A-81EA-7D7A297C17BF}" srcId="{99F1D69B-7999-4154-BB93-ECB5EF2EB95A}" destId="{91B0356C-AEC3-4963-9BD0-AE48A115D384}" srcOrd="0" destOrd="0" parTransId="{BC75F6FC-5E8C-4DDE-9008-13FAD7B0B23E}" sibTransId="{DB51CC9E-7B72-478F-B1A3-BDDD47E2E055}"/>
    <dgm:cxn modelId="{BDC6CBF0-4E95-4895-AE76-58203430E190}" type="presOf" srcId="{D8CB2616-8EDC-4751-A41D-1D11E9DF31CE}" destId="{3B7C81F3-7643-49D1-80C1-239A99F03DB3}" srcOrd="1" destOrd="0" presId="urn:microsoft.com/office/officeart/2005/8/layout/process3"/>
    <dgm:cxn modelId="{405A36F5-D278-43D3-8B8C-085720884A31}" type="presOf" srcId="{E6AFF28A-C351-4AE8-B086-EB0B63BCBF21}" destId="{89D9E85C-A535-47D1-ADAF-E8BF6272806C}" srcOrd="0" destOrd="2" presId="urn:microsoft.com/office/officeart/2005/8/layout/process3"/>
    <dgm:cxn modelId="{A5EA81F7-0E27-4AAA-A153-524E2775B98F}" type="presOf" srcId="{A83E11E7-4E80-44C1-8ED1-EB28B956751D}" destId="{22CBFE4C-D80E-4115-9E16-C0863F4DFBEA}" srcOrd="0" destOrd="1" presId="urn:microsoft.com/office/officeart/2005/8/layout/process3"/>
    <dgm:cxn modelId="{3B8539FD-2529-4D22-A365-160047DA9A48}" srcId="{D60308DE-D2C8-412D-B91A-5948A60BEFB6}" destId="{AEE5EB89-DB3C-4BF1-A0E4-4C6B0322825C}" srcOrd="1" destOrd="0" parTransId="{FD2FFA7C-12C2-4FA9-BABE-EF6B647C3F08}" sibTransId="{43185B6C-90AF-473E-B09E-F9395437667C}"/>
    <dgm:cxn modelId="{6672A8ED-1252-42ED-9756-38C9E25FACD1}" type="presParOf" srcId="{557AA3E1-8230-4C1C-95AC-5DB787DAF4AB}" destId="{C07A15C5-3F62-4D0A-BFCE-8152056413EE}" srcOrd="0" destOrd="0" presId="urn:microsoft.com/office/officeart/2005/8/layout/process3"/>
    <dgm:cxn modelId="{F7E8DD13-C580-4CBE-8D30-D300926F68F0}" type="presParOf" srcId="{C07A15C5-3F62-4D0A-BFCE-8152056413EE}" destId="{5E8F57D5-D694-4D9F-A8C9-EDDFF3E2D22E}" srcOrd="0" destOrd="0" presId="urn:microsoft.com/office/officeart/2005/8/layout/process3"/>
    <dgm:cxn modelId="{7B2F81C1-EBE2-4F71-A9B8-D1BBB14CF083}" type="presParOf" srcId="{C07A15C5-3F62-4D0A-BFCE-8152056413EE}" destId="{FE6CB0D3-1A45-4B27-864B-38000A573C6E}" srcOrd="1" destOrd="0" presId="urn:microsoft.com/office/officeart/2005/8/layout/process3"/>
    <dgm:cxn modelId="{385451EB-533D-48E1-BEE2-3BF43176D920}" type="presParOf" srcId="{C07A15C5-3F62-4D0A-BFCE-8152056413EE}" destId="{89D9E85C-A535-47D1-ADAF-E8BF6272806C}" srcOrd="2" destOrd="0" presId="urn:microsoft.com/office/officeart/2005/8/layout/process3"/>
    <dgm:cxn modelId="{AB55AA3E-C846-4C8C-8C4B-213664A64322}" type="presParOf" srcId="{557AA3E1-8230-4C1C-95AC-5DB787DAF4AB}" destId="{0F4B4424-B055-45D1-999B-2D4833E21355}" srcOrd="1" destOrd="0" presId="urn:microsoft.com/office/officeart/2005/8/layout/process3"/>
    <dgm:cxn modelId="{4BC9C3A7-E532-41CB-94F8-E7A34FEFE80A}" type="presParOf" srcId="{0F4B4424-B055-45D1-999B-2D4833E21355}" destId="{9FC99691-96E1-49BA-8F24-5C6745CDC2E3}" srcOrd="0" destOrd="0" presId="urn:microsoft.com/office/officeart/2005/8/layout/process3"/>
    <dgm:cxn modelId="{10AAAAC5-9FDF-4B2D-8DE0-95D2B819173D}" type="presParOf" srcId="{557AA3E1-8230-4C1C-95AC-5DB787DAF4AB}" destId="{EC4844DE-B275-46D4-A2A5-AB216601D05A}" srcOrd="2" destOrd="0" presId="urn:microsoft.com/office/officeart/2005/8/layout/process3"/>
    <dgm:cxn modelId="{26AA9FA6-7419-4E19-833C-3DD56DAB00FA}" type="presParOf" srcId="{EC4844DE-B275-46D4-A2A5-AB216601D05A}" destId="{19C86D0A-3E7A-4B0B-97F9-0186CD86DF7D}" srcOrd="0" destOrd="0" presId="urn:microsoft.com/office/officeart/2005/8/layout/process3"/>
    <dgm:cxn modelId="{C1DEC3AB-CBF3-4A0E-9EA9-D0DAD9022611}" type="presParOf" srcId="{EC4844DE-B275-46D4-A2A5-AB216601D05A}" destId="{3B7C81F3-7643-49D1-80C1-239A99F03DB3}" srcOrd="1" destOrd="0" presId="urn:microsoft.com/office/officeart/2005/8/layout/process3"/>
    <dgm:cxn modelId="{168DD5EF-C0B4-4ED7-9781-172BCF85E69D}" type="presParOf" srcId="{EC4844DE-B275-46D4-A2A5-AB216601D05A}" destId="{22CBFE4C-D80E-4115-9E16-C0863F4DFBEA}" srcOrd="2" destOrd="0" presId="urn:microsoft.com/office/officeart/2005/8/layout/process3"/>
    <dgm:cxn modelId="{B1F2E85E-31C4-482E-9F92-8F7B2575EFD1}" type="presParOf" srcId="{557AA3E1-8230-4C1C-95AC-5DB787DAF4AB}" destId="{3DC528A3-0953-45E7-BC3B-38C14E41455E}" srcOrd="3" destOrd="0" presId="urn:microsoft.com/office/officeart/2005/8/layout/process3"/>
    <dgm:cxn modelId="{5B4E2CCF-B42B-459C-9389-949CFBFA6DD6}" type="presParOf" srcId="{3DC528A3-0953-45E7-BC3B-38C14E41455E}" destId="{3518810E-D004-46E9-B717-31CD974A4ABC}" srcOrd="0" destOrd="0" presId="urn:microsoft.com/office/officeart/2005/8/layout/process3"/>
    <dgm:cxn modelId="{A9B6B438-2171-4140-A7CC-0933F18EDE82}" type="presParOf" srcId="{557AA3E1-8230-4C1C-95AC-5DB787DAF4AB}" destId="{09426F8E-521D-4826-A3FF-2522BD654FDF}" srcOrd="4" destOrd="0" presId="urn:microsoft.com/office/officeart/2005/8/layout/process3"/>
    <dgm:cxn modelId="{D32BED70-7B1E-4BDA-AD61-43A01A0CC21F}" type="presParOf" srcId="{09426F8E-521D-4826-A3FF-2522BD654FDF}" destId="{FE256DC4-1710-4B90-B4A7-70A9CE1C6E20}" srcOrd="0" destOrd="0" presId="urn:microsoft.com/office/officeart/2005/8/layout/process3"/>
    <dgm:cxn modelId="{B3DC48AA-6D5A-499B-BE62-21AFD33AB6C0}" type="presParOf" srcId="{09426F8E-521D-4826-A3FF-2522BD654FDF}" destId="{03616E25-C2E7-47E9-9C21-3CB09BDD491D}" srcOrd="1" destOrd="0" presId="urn:microsoft.com/office/officeart/2005/8/layout/process3"/>
    <dgm:cxn modelId="{D2D644AD-7290-453E-AE14-33068AF2CCF0}" type="presParOf" srcId="{09426F8E-521D-4826-A3FF-2522BD654FDF}" destId="{7E21E0F3-18CA-4311-82F9-F2E8E9F1AF1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F1D69B-7999-4154-BB93-ECB5EF2EB95A}" type="doc">
      <dgm:prSet loTypeId="urn:microsoft.com/office/officeart/2005/8/layout/process3" loCatId="process" qsTypeId="urn:microsoft.com/office/officeart/2005/8/quickstyle/3d1" qsCatId="3D" csTypeId="urn:microsoft.com/office/officeart/2005/8/colors/colorful5" csCatId="colorful" phldr="1"/>
      <dgm:spPr/>
      <dgm:t>
        <a:bodyPr/>
        <a:lstStyle/>
        <a:p>
          <a:endParaRPr lang="en-US"/>
        </a:p>
      </dgm:t>
    </dgm:pt>
    <dgm:pt modelId="{91B0356C-AEC3-4963-9BD0-AE48A115D38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400" b="0" dirty="0">
              <a:solidFill>
                <a:schemeClr val="tx1"/>
              </a:solidFill>
            </a:rPr>
            <a:t>High School</a:t>
          </a:r>
        </a:p>
      </dgm:t>
    </dgm:pt>
    <dgm:pt modelId="{BC75F6FC-5E8C-4DDE-9008-13FAD7B0B23E}" type="parTrans" cxnId="{F99FB0EB-2D1A-402A-81EA-7D7A297C17BF}">
      <dgm:prSet/>
      <dgm:spPr/>
      <dgm:t>
        <a:bodyPr/>
        <a:lstStyle/>
        <a:p>
          <a:endParaRPr lang="en-US"/>
        </a:p>
      </dgm:t>
    </dgm:pt>
    <dgm:pt modelId="{DB51CC9E-7B72-478F-B1A3-BDDD47E2E055}" type="sibTrans" cxnId="{F99FB0EB-2D1A-402A-81EA-7D7A297C17BF}">
      <dgm:prSet>
        <dgm:style>
          <a:lnRef idx="1">
            <a:schemeClr val="accent4"/>
          </a:lnRef>
          <a:fillRef idx="2">
            <a:schemeClr val="accent4"/>
          </a:fillRef>
          <a:effectRef idx="1">
            <a:schemeClr val="accent4"/>
          </a:effectRef>
          <a:fontRef idx="minor">
            <a:schemeClr val="dk1"/>
          </a:fontRef>
        </dgm:style>
      </dgm:prSet>
      <dgm:spPr/>
      <dgm:t>
        <a:bodyPr/>
        <a:lstStyle/>
        <a:p>
          <a:endParaRPr lang="en-US"/>
        </a:p>
      </dgm:t>
    </dgm:pt>
    <dgm:pt modelId="{E6452E37-E107-4D85-8C36-D6D089C29357}">
      <dgm:prSet phldrT="[Text]">
        <dgm:style>
          <a:lnRef idx="1">
            <a:schemeClr val="accent4"/>
          </a:lnRef>
          <a:fillRef idx="2">
            <a:schemeClr val="accent4"/>
          </a:fillRef>
          <a:effectRef idx="1">
            <a:schemeClr val="accent4"/>
          </a:effectRef>
          <a:fontRef idx="minor">
            <a:schemeClr val="dk1"/>
          </a:fontRef>
        </dgm:style>
      </dgm:prSet>
      <dgm:spPr>
        <a:ln/>
      </dgm:spPr>
      <dgm:t>
        <a:bodyPr/>
        <a:lstStyle/>
        <a:p>
          <a:r>
            <a:rPr lang="en-US" dirty="0"/>
            <a:t>Early Childhood 1 &amp; 2 (Can articulate for EDU 119 Intro to Early Childhood Education - 4 credits)</a:t>
          </a:r>
          <a:br>
            <a:rPr lang="en-US" dirty="0"/>
          </a:br>
          <a:endParaRPr lang="en-US" dirty="0"/>
        </a:p>
      </dgm:t>
    </dgm:pt>
    <dgm:pt modelId="{2DAECC2B-564B-454E-B7AA-02EDBC2A7BA6}" type="parTrans" cxnId="{A553863B-7AAF-4898-BF9A-E60F6832B747}">
      <dgm:prSet/>
      <dgm:spPr/>
      <dgm:t>
        <a:bodyPr/>
        <a:lstStyle/>
        <a:p>
          <a:endParaRPr lang="en-US"/>
        </a:p>
      </dgm:t>
    </dgm:pt>
    <dgm:pt modelId="{20055DE4-ED10-4D35-AC7A-0C404C1A7B8F}" type="sibTrans" cxnId="{A553863B-7AAF-4898-BF9A-E60F6832B747}">
      <dgm:prSet/>
      <dgm:spPr/>
      <dgm:t>
        <a:bodyPr/>
        <a:lstStyle/>
        <a:p>
          <a:endParaRPr lang="en-US"/>
        </a:p>
      </dgm:t>
    </dgm:pt>
    <dgm:pt modelId="{D8CB2616-8EDC-4751-A41D-1D11E9DF31C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000" b="0" dirty="0">
              <a:solidFill>
                <a:schemeClr val="tx1"/>
              </a:solidFill>
            </a:rPr>
            <a:t>High School/Community College </a:t>
          </a:r>
          <a:br>
            <a:rPr lang="en-US" sz="1000" b="0" dirty="0">
              <a:solidFill>
                <a:schemeClr val="tx1"/>
              </a:solidFill>
            </a:rPr>
          </a:br>
          <a:r>
            <a:rPr lang="en-US" sz="900" dirty="0">
              <a:solidFill>
                <a:schemeClr val="tx1"/>
              </a:solidFill>
            </a:rPr>
            <a:t>Career &amp; College Promise  </a:t>
          </a:r>
          <a:br>
            <a:rPr lang="en-US" sz="900" dirty="0">
              <a:solidFill>
                <a:schemeClr val="tx1"/>
              </a:solidFill>
            </a:rPr>
          </a:br>
          <a:r>
            <a:rPr lang="en-US" sz="900" dirty="0">
              <a:solidFill>
                <a:schemeClr val="tx1"/>
              </a:solidFill>
            </a:rPr>
            <a:t>Early Childhood Education Administration Certificate</a:t>
          </a:r>
        </a:p>
      </dgm:t>
    </dgm:pt>
    <dgm:pt modelId="{AB660FA9-D476-47DA-9811-40392F080943}" type="parTrans" cxnId="{CD16ABDF-95B2-4D1C-BDD6-7B802739B5E8}">
      <dgm:prSet/>
      <dgm:spPr/>
      <dgm:t>
        <a:bodyPr/>
        <a:lstStyle/>
        <a:p>
          <a:endParaRPr lang="en-US"/>
        </a:p>
      </dgm:t>
    </dgm:pt>
    <dgm:pt modelId="{35A73665-C6C0-4C85-9EF8-6D907180DF02}" type="sibTrans" cxnId="{CD16ABDF-95B2-4D1C-BDD6-7B802739B5E8}">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D60308DE-D2C8-412D-B91A-5948A60BEFB6}">
      <dgm:prSet phldrT="[Text]">
        <dgm:style>
          <a:lnRef idx="1">
            <a:schemeClr val="accent5"/>
          </a:lnRef>
          <a:fillRef idx="2">
            <a:schemeClr val="accent5"/>
          </a:fillRef>
          <a:effectRef idx="1">
            <a:schemeClr val="accent5"/>
          </a:effectRef>
          <a:fontRef idx="minor">
            <a:schemeClr val="dk1"/>
          </a:fontRef>
        </dgm:style>
      </dgm:prSet>
      <dgm:spPr>
        <a:ln/>
      </dgm:spPr>
      <dgm:t>
        <a:bodyPr/>
        <a:lstStyle/>
        <a:p>
          <a:r>
            <a:rPr lang="en-US" b="0" dirty="0"/>
            <a:t>Early Childhood/Administration  Certificate </a:t>
          </a:r>
          <a:r>
            <a:rPr lang="en-US" dirty="0"/>
            <a:t>16 Credits </a:t>
          </a:r>
          <a:br>
            <a:rPr lang="en-US" b="1" dirty="0"/>
          </a:br>
          <a:r>
            <a:rPr lang="en-US" b="0" dirty="0"/>
            <a:t>(complete during Junior/Senior year)</a:t>
          </a:r>
          <a:br>
            <a:rPr lang="en-US" b="1" dirty="0"/>
          </a:br>
          <a:br>
            <a:rPr lang="en-US" dirty="0"/>
          </a:br>
          <a:r>
            <a:rPr lang="en-US" dirty="0"/>
            <a:t>(12 credits remaining if Early Childhood 1 &amp; 2 articulates from high school)</a:t>
          </a:r>
          <a:br>
            <a:rPr lang="en-US" dirty="0"/>
          </a:br>
          <a:endParaRPr lang="en-US" dirty="0"/>
        </a:p>
      </dgm:t>
    </dgm:pt>
    <dgm:pt modelId="{9C9A4512-322C-4462-ADEE-278FE0E2F70D}" type="parTrans" cxnId="{83DA796C-762E-4751-B652-659608E6F876}">
      <dgm:prSet/>
      <dgm:spPr/>
      <dgm:t>
        <a:bodyPr/>
        <a:lstStyle/>
        <a:p>
          <a:endParaRPr lang="en-US"/>
        </a:p>
      </dgm:t>
    </dgm:pt>
    <dgm:pt modelId="{211C615C-5879-4A2A-9EA5-CCC711D25156}" type="sibTrans" cxnId="{83DA796C-762E-4751-B652-659608E6F876}">
      <dgm:prSet/>
      <dgm:spPr/>
      <dgm:t>
        <a:bodyPr/>
        <a:lstStyle/>
        <a:p>
          <a:endParaRPr lang="en-US"/>
        </a:p>
      </dgm:t>
    </dgm:pt>
    <dgm:pt modelId="{68590906-4212-4E53-9014-C20DC357D14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000" dirty="0">
              <a:solidFill>
                <a:schemeClr val="tx1"/>
              </a:solidFill>
            </a:rPr>
            <a:t>Associate in Applied Science (AAS) Early Childhood Education</a:t>
          </a:r>
          <a:br>
            <a:rPr lang="en-US" sz="1000" dirty="0">
              <a:solidFill>
                <a:schemeClr val="tx1"/>
              </a:solidFill>
            </a:rPr>
          </a:br>
          <a:r>
            <a:rPr lang="en-US" sz="900" dirty="0">
              <a:solidFill>
                <a:schemeClr val="tx1"/>
              </a:solidFill>
            </a:rPr>
            <a:t>(Complete after high school graduation)</a:t>
          </a:r>
        </a:p>
      </dgm:t>
    </dgm:pt>
    <dgm:pt modelId="{770D1CEC-F66E-4111-8A8F-CC8A4C2ACB75}" type="parTrans" cxnId="{5560A496-5340-43D7-8625-0349AE14A215}">
      <dgm:prSet/>
      <dgm:spPr/>
      <dgm:t>
        <a:bodyPr/>
        <a:lstStyle/>
        <a:p>
          <a:endParaRPr lang="en-US"/>
        </a:p>
      </dgm:t>
    </dgm:pt>
    <dgm:pt modelId="{21EAAE71-D04F-47A0-881B-6298E00839D3}" type="sibTrans" cxnId="{5560A496-5340-43D7-8625-0349AE14A215}">
      <dgm:prSet/>
      <dgm:spPr/>
      <dgm:t>
        <a:bodyPr/>
        <a:lstStyle/>
        <a:p>
          <a:endParaRPr lang="en-US"/>
        </a:p>
      </dgm:t>
    </dgm:pt>
    <dgm:pt modelId="{D8C68BDE-CF8F-46C3-914A-C2A1EA18717A}">
      <dgm:prSet phldrT="[Text]">
        <dgm:style>
          <a:lnRef idx="1">
            <a:schemeClr val="accent1"/>
          </a:lnRef>
          <a:fillRef idx="2">
            <a:schemeClr val="accent1"/>
          </a:fillRef>
          <a:effectRef idx="1">
            <a:schemeClr val="accent1"/>
          </a:effectRef>
          <a:fontRef idx="minor">
            <a:schemeClr val="dk1"/>
          </a:fontRef>
        </dgm:style>
      </dgm:prSet>
      <dgm:spPr>
        <a:ln/>
      </dgm:spPr>
      <dgm:t>
        <a:bodyPr/>
        <a:lstStyle/>
        <a:p>
          <a:r>
            <a:rPr lang="en-US" dirty="0"/>
            <a:t>64-76 credits in the AAS degree including:</a:t>
          </a:r>
          <a:endParaRPr lang="en-US" i="1" dirty="0"/>
        </a:p>
      </dgm:t>
    </dgm:pt>
    <dgm:pt modelId="{77AAC88A-B127-4A1E-BF94-38D40122EDBC}" type="parTrans" cxnId="{AD616DBB-9EB0-4A7D-A142-B6C7839C468E}">
      <dgm:prSet/>
      <dgm:spPr/>
      <dgm:t>
        <a:bodyPr/>
        <a:lstStyle/>
        <a:p>
          <a:endParaRPr lang="en-US"/>
        </a:p>
      </dgm:t>
    </dgm:pt>
    <dgm:pt modelId="{BCC7F8BB-47BA-4DE4-BE32-A110A837A56C}" type="sibTrans" cxnId="{AD616DBB-9EB0-4A7D-A142-B6C7839C468E}">
      <dgm:prSet/>
      <dgm:spPr/>
      <dgm:t>
        <a:bodyPr/>
        <a:lstStyle/>
        <a:p>
          <a:endParaRPr lang="en-US"/>
        </a:p>
      </dgm:t>
    </dgm:pt>
    <dgm:pt modelId="{C6BB8121-D4BD-419D-B44F-D08B2EC1E6EF}">
      <dgm:prSet phldrT="[Text]">
        <dgm:style>
          <a:lnRef idx="1">
            <a:schemeClr val="accent4"/>
          </a:lnRef>
          <a:fillRef idx="2">
            <a:schemeClr val="accent4"/>
          </a:fillRef>
          <a:effectRef idx="1">
            <a:schemeClr val="accent4"/>
          </a:effectRef>
          <a:fontRef idx="minor">
            <a:schemeClr val="dk1"/>
          </a:fontRef>
        </dgm:style>
      </dgm:prSet>
      <dgm:spPr>
        <a:ln/>
      </dgm:spPr>
      <dgm:t>
        <a:bodyPr/>
        <a:lstStyle/>
        <a:p>
          <a:r>
            <a:rPr lang="en-US" dirty="0"/>
            <a:t>To receive articulated credit, students must enroll at the community college within </a:t>
          </a:r>
          <a:r>
            <a:rPr lang="en-US" b="0" u="sng" dirty="0"/>
            <a:t>two</a:t>
          </a:r>
          <a:r>
            <a:rPr lang="en-US" b="1" dirty="0"/>
            <a:t> </a:t>
          </a:r>
          <a:r>
            <a:rPr lang="en-US" dirty="0"/>
            <a:t>years of their high school graduation date and meet the following criteria:</a:t>
          </a:r>
          <a:br>
            <a:rPr lang="en-US" dirty="0"/>
          </a:br>
          <a:endParaRPr lang="en-US" dirty="0"/>
        </a:p>
      </dgm:t>
    </dgm:pt>
    <dgm:pt modelId="{EEABA423-1A25-49FB-AFA5-3AFBE50FFE09}" type="parTrans" cxnId="{E99AD86C-1D4A-4BC2-B7DC-A13BF047B206}">
      <dgm:prSet/>
      <dgm:spPr/>
      <dgm:t>
        <a:bodyPr/>
        <a:lstStyle/>
        <a:p>
          <a:endParaRPr lang="en-US"/>
        </a:p>
      </dgm:t>
    </dgm:pt>
    <dgm:pt modelId="{5E75FD5D-81DB-493A-81A2-59FE05B283DF}" type="sibTrans" cxnId="{E99AD86C-1D4A-4BC2-B7DC-A13BF047B206}">
      <dgm:prSet/>
      <dgm:spPr/>
      <dgm:t>
        <a:bodyPr/>
        <a:lstStyle/>
        <a:p>
          <a:endParaRPr lang="en-US"/>
        </a:p>
      </dgm:t>
    </dgm:pt>
    <dgm:pt modelId="{E6AFF28A-C351-4AE8-B086-EB0B63BCBF21}">
      <dgm:prSet>
        <dgm:style>
          <a:lnRef idx="1">
            <a:schemeClr val="accent4"/>
          </a:lnRef>
          <a:fillRef idx="2">
            <a:schemeClr val="accent4"/>
          </a:fillRef>
          <a:effectRef idx="1">
            <a:schemeClr val="accent4"/>
          </a:effectRef>
          <a:fontRef idx="minor">
            <a:schemeClr val="dk1"/>
          </a:fontRef>
        </dgm:style>
      </dgm:prSet>
      <dgm:spPr>
        <a:ln/>
      </dgm:spPr>
      <dgm:t>
        <a:bodyPr/>
        <a:lstStyle/>
        <a:p>
          <a:r>
            <a:rPr lang="en-US" i="1" dirty="0"/>
            <a:t>Final grade of </a:t>
          </a:r>
          <a:r>
            <a:rPr lang="en-US" b="1" i="1" dirty="0"/>
            <a:t>B </a:t>
          </a:r>
          <a:r>
            <a:rPr lang="en-US" i="1" dirty="0"/>
            <a:t>or higher in the course and</a:t>
          </a:r>
          <a:br>
            <a:rPr lang="en-US" i="1" dirty="0"/>
          </a:br>
          <a:endParaRPr lang="en-US" dirty="0"/>
        </a:p>
      </dgm:t>
    </dgm:pt>
    <dgm:pt modelId="{6F0372E1-8B99-4186-92E7-20F8BFCAD200}" type="parTrans" cxnId="{8D291F7E-3BD2-4D1C-9562-967BA44B5706}">
      <dgm:prSet/>
      <dgm:spPr/>
      <dgm:t>
        <a:bodyPr/>
        <a:lstStyle/>
        <a:p>
          <a:endParaRPr lang="en-US"/>
        </a:p>
      </dgm:t>
    </dgm:pt>
    <dgm:pt modelId="{4CB0C58D-DE4B-458B-A053-F0991339D2EE}" type="sibTrans" cxnId="{8D291F7E-3BD2-4D1C-9562-967BA44B5706}">
      <dgm:prSet/>
      <dgm:spPr/>
      <dgm:t>
        <a:bodyPr/>
        <a:lstStyle/>
        <a:p>
          <a:endParaRPr lang="en-US"/>
        </a:p>
      </dgm:t>
    </dgm:pt>
    <dgm:pt modelId="{8F8E5236-C39F-4FC0-8E54-0FBC65A4972E}">
      <dgm:prSet>
        <dgm:style>
          <a:lnRef idx="1">
            <a:schemeClr val="accent4"/>
          </a:lnRef>
          <a:fillRef idx="2">
            <a:schemeClr val="accent4"/>
          </a:fillRef>
          <a:effectRef idx="1">
            <a:schemeClr val="accent4"/>
          </a:effectRef>
          <a:fontRef idx="minor">
            <a:schemeClr val="dk1"/>
          </a:fontRef>
        </dgm:style>
      </dgm:prSet>
      <dgm:spPr>
        <a:ln/>
      </dgm:spPr>
      <dgm:t>
        <a:bodyPr/>
        <a:lstStyle/>
        <a:p>
          <a:r>
            <a:rPr lang="en-US" i="1" dirty="0"/>
            <a:t>A score of </a:t>
          </a:r>
          <a:r>
            <a:rPr lang="en-US" b="1" i="1" dirty="0"/>
            <a:t>90 </a:t>
          </a:r>
          <a:r>
            <a:rPr lang="en-US" i="1" dirty="0"/>
            <a:t>or higher on the standardized CTE post-assessment</a:t>
          </a:r>
          <a:endParaRPr lang="en-US" dirty="0"/>
        </a:p>
      </dgm:t>
    </dgm:pt>
    <dgm:pt modelId="{73CFB7C5-B258-4444-8B99-36C26484343F}" type="parTrans" cxnId="{DA63B15F-AF6E-46C1-AF06-7D80B8CFFEC2}">
      <dgm:prSet/>
      <dgm:spPr/>
      <dgm:t>
        <a:bodyPr/>
        <a:lstStyle/>
        <a:p>
          <a:endParaRPr lang="en-US"/>
        </a:p>
      </dgm:t>
    </dgm:pt>
    <dgm:pt modelId="{CD84564F-5495-4713-B958-1719E987F2F4}" type="sibTrans" cxnId="{DA63B15F-AF6E-46C1-AF06-7D80B8CFFEC2}">
      <dgm:prSet/>
      <dgm:spPr/>
      <dgm:t>
        <a:bodyPr/>
        <a:lstStyle/>
        <a:p>
          <a:endParaRPr lang="en-US"/>
        </a:p>
      </dgm:t>
    </dgm:pt>
    <dgm:pt modelId="{A6F54191-70D2-4F6D-B489-0180CE860861}">
      <dgm:prSet phldrT="[Text]">
        <dgm:style>
          <a:lnRef idx="1">
            <a:schemeClr val="accent1"/>
          </a:lnRef>
          <a:fillRef idx="2">
            <a:schemeClr val="accent1"/>
          </a:fillRef>
          <a:effectRef idx="1">
            <a:schemeClr val="accent1"/>
          </a:effectRef>
          <a:fontRef idx="minor">
            <a:schemeClr val="dk1"/>
          </a:fontRef>
        </dgm:style>
      </dgm:prSet>
      <dgm:spPr>
        <a:ln/>
      </dgm:spPr>
      <dgm:t>
        <a:bodyPr/>
        <a:lstStyle/>
        <a:p>
          <a:r>
            <a:rPr lang="en-US" i="1" dirty="0"/>
            <a:t>Courses in the early childhood diploma, the infant/toddler certificate, and early childhood/preschool certificate are included in the AAS degree</a:t>
          </a:r>
        </a:p>
      </dgm:t>
    </dgm:pt>
    <dgm:pt modelId="{E35CB058-31D7-4F54-BFAB-1122BB0ACD6F}" type="parTrans" cxnId="{1C2D3AD8-41EA-4DFA-8941-ACF8C9A5BA5B}">
      <dgm:prSet/>
      <dgm:spPr/>
      <dgm:t>
        <a:bodyPr/>
        <a:lstStyle/>
        <a:p>
          <a:endParaRPr lang="en-US"/>
        </a:p>
      </dgm:t>
    </dgm:pt>
    <dgm:pt modelId="{3FF11394-8CED-4823-B329-F88CCE6EBBE2}" type="sibTrans" cxnId="{1C2D3AD8-41EA-4DFA-8941-ACF8C9A5BA5B}">
      <dgm:prSet/>
      <dgm:spPr/>
      <dgm:t>
        <a:bodyPr/>
        <a:lstStyle/>
        <a:p>
          <a:endParaRPr lang="en-US"/>
        </a:p>
      </dgm:t>
    </dgm:pt>
    <dgm:pt modelId="{106A4389-85DD-40AC-AB53-A3E82DF8BF04}">
      <dgm:prSet phldrT="[Text]">
        <dgm:style>
          <a:lnRef idx="1">
            <a:schemeClr val="accent1"/>
          </a:lnRef>
          <a:fillRef idx="2">
            <a:schemeClr val="accent1"/>
          </a:fillRef>
          <a:effectRef idx="1">
            <a:schemeClr val="accent1"/>
          </a:effectRef>
          <a:fontRef idx="minor">
            <a:schemeClr val="dk1"/>
          </a:fontRef>
        </dgm:style>
      </dgm:prSet>
      <dgm:spPr>
        <a:ln/>
      </dgm:spPr>
      <dgm:t>
        <a:bodyPr/>
        <a:lstStyle/>
        <a:p>
          <a:r>
            <a:rPr lang="en-US" dirty="0"/>
            <a:t>15 credits of Gen Ed (6 hours from communications, 3 hours from each of the following – humanities/fine arts, social/behavioral sciences, and natural sciences/mathematics)</a:t>
          </a:r>
          <a:br>
            <a:rPr lang="en-US" dirty="0"/>
          </a:br>
          <a:endParaRPr lang="en-US" i="1" dirty="0"/>
        </a:p>
      </dgm:t>
    </dgm:pt>
    <dgm:pt modelId="{5EAFF8F5-F273-41B3-8A49-71F3444B05A0}" type="parTrans" cxnId="{4EA38BBD-E2F3-4F81-BD66-17930B01464D}">
      <dgm:prSet/>
      <dgm:spPr/>
      <dgm:t>
        <a:bodyPr/>
        <a:lstStyle/>
        <a:p>
          <a:endParaRPr lang="en-US"/>
        </a:p>
      </dgm:t>
    </dgm:pt>
    <dgm:pt modelId="{F49DB568-C707-40DE-9CE9-EEB6CE5E3CDA}" type="sibTrans" cxnId="{4EA38BBD-E2F3-4F81-BD66-17930B01464D}">
      <dgm:prSet/>
      <dgm:spPr/>
      <dgm:t>
        <a:bodyPr/>
        <a:lstStyle/>
        <a:p>
          <a:endParaRPr lang="en-US"/>
        </a:p>
      </dgm:t>
    </dgm:pt>
    <dgm:pt modelId="{9BC6236B-758B-4C7D-9C5C-F7A398B85687}">
      <dgm:prSet phldrT="[Text]">
        <dgm:style>
          <a:lnRef idx="1">
            <a:schemeClr val="accent1"/>
          </a:lnRef>
          <a:fillRef idx="2">
            <a:schemeClr val="accent1"/>
          </a:fillRef>
          <a:effectRef idx="1">
            <a:schemeClr val="accent1"/>
          </a:effectRef>
          <a:fontRef idx="minor">
            <a:schemeClr val="dk1"/>
          </a:fontRef>
        </dgm:style>
      </dgm:prSet>
      <dgm:spPr>
        <a:ln/>
      </dgm:spPr>
      <dgm:t>
        <a:bodyPr/>
        <a:lstStyle/>
        <a:p>
          <a:r>
            <a:rPr lang="en-US" dirty="0"/>
            <a:t>49 credits from major hours</a:t>
          </a:r>
          <a:br>
            <a:rPr lang="en-US" dirty="0"/>
          </a:br>
          <a:endParaRPr lang="en-US" i="1" dirty="0"/>
        </a:p>
      </dgm:t>
    </dgm:pt>
    <dgm:pt modelId="{CB9418A5-5D06-4655-A9B1-CDC7C6B9B495}" type="parTrans" cxnId="{DB458CAD-50D5-43A8-97A1-C0F06CEE51FD}">
      <dgm:prSet/>
      <dgm:spPr/>
      <dgm:t>
        <a:bodyPr/>
        <a:lstStyle/>
        <a:p>
          <a:endParaRPr lang="en-US"/>
        </a:p>
      </dgm:t>
    </dgm:pt>
    <dgm:pt modelId="{DB9626AD-AADC-4D84-B70E-BE7CD7F78402}" type="sibTrans" cxnId="{DB458CAD-50D5-43A8-97A1-C0F06CEE51FD}">
      <dgm:prSet/>
      <dgm:spPr/>
      <dgm:t>
        <a:bodyPr/>
        <a:lstStyle/>
        <a:p>
          <a:endParaRPr lang="en-US"/>
        </a:p>
      </dgm:t>
    </dgm:pt>
    <dgm:pt modelId="{4070509A-D107-4341-AF47-38D09FA6F8AA}">
      <dgm:prSet phldrT="[Text]">
        <dgm:style>
          <a:lnRef idx="1">
            <a:schemeClr val="accent1"/>
          </a:lnRef>
          <a:fillRef idx="2">
            <a:schemeClr val="accent1"/>
          </a:fillRef>
          <a:effectRef idx="1">
            <a:schemeClr val="accent1"/>
          </a:effectRef>
          <a:fontRef idx="minor">
            <a:schemeClr val="dk1"/>
          </a:fontRef>
        </dgm:style>
      </dgm:prSet>
      <dgm:spPr>
        <a:ln/>
      </dgm:spPr>
      <dgm:t>
        <a:bodyPr/>
        <a:lstStyle/>
        <a:p>
          <a:r>
            <a:rPr lang="en-US" dirty="0"/>
            <a:t>0-7 credits from other required hours </a:t>
          </a:r>
          <a:br>
            <a:rPr lang="en-US" dirty="0"/>
          </a:br>
          <a:endParaRPr lang="en-US" i="1" dirty="0"/>
        </a:p>
      </dgm:t>
    </dgm:pt>
    <dgm:pt modelId="{9CC6D16B-196A-48C1-9A98-CCA3D4741440}" type="parTrans" cxnId="{6565DA2D-1C83-4468-B196-59EFD81D5679}">
      <dgm:prSet/>
      <dgm:spPr/>
      <dgm:t>
        <a:bodyPr/>
        <a:lstStyle/>
        <a:p>
          <a:endParaRPr lang="en-US"/>
        </a:p>
      </dgm:t>
    </dgm:pt>
    <dgm:pt modelId="{209B592F-662C-43EE-8FF2-C98D160C8FDD}" type="sibTrans" cxnId="{6565DA2D-1C83-4468-B196-59EFD81D5679}">
      <dgm:prSet/>
      <dgm:spPr/>
      <dgm:t>
        <a:bodyPr/>
        <a:lstStyle/>
        <a:p>
          <a:endParaRPr lang="en-US"/>
        </a:p>
      </dgm:t>
    </dgm:pt>
    <dgm:pt modelId="{65BC6407-55C4-4046-978C-30EF30A96AEF}">
      <dgm:prSet>
        <dgm:style>
          <a:lnRef idx="1">
            <a:schemeClr val="accent5"/>
          </a:lnRef>
          <a:fillRef idx="2">
            <a:schemeClr val="accent5"/>
          </a:fillRef>
          <a:effectRef idx="1">
            <a:schemeClr val="accent5"/>
          </a:effectRef>
          <a:fontRef idx="minor">
            <a:schemeClr val="dk1"/>
          </a:fontRef>
        </dgm:style>
      </dgm:prSet>
      <dgm:spPr/>
      <dgm:t>
        <a:bodyPr/>
        <a:lstStyle/>
        <a:p>
          <a:r>
            <a:rPr lang="en-US" dirty="0"/>
            <a:t>EDU 119 (credit from high school)</a:t>
          </a:r>
          <a:r>
            <a:rPr lang="en-US" b="1" dirty="0"/>
            <a:t>*</a:t>
          </a:r>
        </a:p>
      </dgm:t>
    </dgm:pt>
    <dgm:pt modelId="{AC6FE691-097F-4E48-8F6D-DA947D9DE38E}" type="parTrans" cxnId="{99C6BFA6-C369-4508-A074-1D9581DDC5EB}">
      <dgm:prSet/>
      <dgm:spPr/>
      <dgm:t>
        <a:bodyPr/>
        <a:lstStyle/>
        <a:p>
          <a:endParaRPr lang="en-US"/>
        </a:p>
      </dgm:t>
    </dgm:pt>
    <dgm:pt modelId="{1BDD8EA4-9168-4184-B454-C7B46FA2003D}" type="sibTrans" cxnId="{99C6BFA6-C369-4508-A074-1D9581DDC5EB}">
      <dgm:prSet/>
      <dgm:spPr/>
      <dgm:t>
        <a:bodyPr/>
        <a:lstStyle/>
        <a:p>
          <a:endParaRPr lang="en-US"/>
        </a:p>
      </dgm:t>
    </dgm:pt>
    <dgm:pt modelId="{19AEF030-80D1-452B-B66C-45FBFBB17536}">
      <dgm:prSet>
        <dgm:style>
          <a:lnRef idx="1">
            <a:schemeClr val="accent5"/>
          </a:lnRef>
          <a:fillRef idx="2">
            <a:schemeClr val="accent5"/>
          </a:fillRef>
          <a:effectRef idx="1">
            <a:schemeClr val="accent5"/>
          </a:effectRef>
          <a:fontRef idx="minor">
            <a:schemeClr val="dk1"/>
          </a:fontRef>
        </dgm:style>
      </dgm:prSet>
      <dgm:spPr/>
      <dgm:t>
        <a:bodyPr/>
        <a:lstStyle/>
        <a:p>
          <a:r>
            <a:rPr lang="en-US" dirty="0"/>
            <a:t>EDU 131 Child Family and Community</a:t>
          </a:r>
          <a:r>
            <a:rPr lang="en-US" b="1" dirty="0"/>
            <a:t>*</a:t>
          </a:r>
        </a:p>
      </dgm:t>
    </dgm:pt>
    <dgm:pt modelId="{D7310660-92CD-4801-94C5-5643DA8CDAF0}" type="parTrans" cxnId="{E909D168-1D6A-44AB-8C07-64AEBB401785}">
      <dgm:prSet/>
      <dgm:spPr/>
      <dgm:t>
        <a:bodyPr/>
        <a:lstStyle/>
        <a:p>
          <a:endParaRPr lang="en-US"/>
        </a:p>
      </dgm:t>
    </dgm:pt>
    <dgm:pt modelId="{E9400389-EB30-4108-B57C-E14A7B7248A5}" type="sibTrans" cxnId="{E909D168-1D6A-44AB-8C07-64AEBB401785}">
      <dgm:prSet/>
      <dgm:spPr/>
      <dgm:t>
        <a:bodyPr/>
        <a:lstStyle/>
        <a:p>
          <a:endParaRPr lang="en-US"/>
        </a:p>
      </dgm:t>
    </dgm:pt>
    <dgm:pt modelId="{0F32350B-85EE-4713-A2E4-37941436D852}">
      <dgm:prSet>
        <dgm:style>
          <a:lnRef idx="1">
            <a:schemeClr val="accent5"/>
          </a:lnRef>
          <a:fillRef idx="2">
            <a:schemeClr val="accent5"/>
          </a:fillRef>
          <a:effectRef idx="1">
            <a:schemeClr val="accent5"/>
          </a:effectRef>
          <a:fontRef idx="minor">
            <a:schemeClr val="dk1"/>
          </a:fontRef>
        </dgm:style>
      </dgm:prSet>
      <dgm:spPr/>
      <dgm:t>
        <a:bodyPr/>
        <a:lstStyle/>
        <a:p>
          <a:r>
            <a:rPr lang="en-US" dirty="0"/>
            <a:t>EDU 153 Health, Safety &amp; Nutrition</a:t>
          </a:r>
          <a:r>
            <a:rPr lang="en-US" b="1" dirty="0"/>
            <a:t>*</a:t>
          </a:r>
          <a:endParaRPr lang="en-US" dirty="0"/>
        </a:p>
      </dgm:t>
    </dgm:pt>
    <dgm:pt modelId="{FCB6F24C-B052-4D4B-862A-A1CD7FFF8347}" type="parTrans" cxnId="{852BAFBF-28E9-41D7-9EC6-5BFF2D6E0D72}">
      <dgm:prSet/>
      <dgm:spPr/>
      <dgm:t>
        <a:bodyPr/>
        <a:lstStyle/>
        <a:p>
          <a:endParaRPr lang="en-US"/>
        </a:p>
      </dgm:t>
    </dgm:pt>
    <dgm:pt modelId="{4F40D12C-356D-4D15-912A-CE98F4B7023D}" type="sibTrans" cxnId="{852BAFBF-28E9-41D7-9EC6-5BFF2D6E0D72}">
      <dgm:prSet/>
      <dgm:spPr/>
      <dgm:t>
        <a:bodyPr/>
        <a:lstStyle/>
        <a:p>
          <a:endParaRPr lang="en-US"/>
        </a:p>
      </dgm:t>
    </dgm:pt>
    <dgm:pt modelId="{93E4F642-FECF-432C-8CBE-DE453DE519D0}">
      <dgm:prSet>
        <dgm:style>
          <a:lnRef idx="1">
            <a:schemeClr val="accent5"/>
          </a:lnRef>
          <a:fillRef idx="2">
            <a:schemeClr val="accent5"/>
          </a:fillRef>
          <a:effectRef idx="1">
            <a:schemeClr val="accent5"/>
          </a:effectRef>
          <a:fontRef idx="minor">
            <a:schemeClr val="dk1"/>
          </a:fontRef>
        </dgm:style>
      </dgm:prSet>
      <dgm:spPr/>
      <dgm:t>
        <a:bodyPr/>
        <a:lstStyle/>
        <a:p>
          <a:r>
            <a:rPr lang="en-US" dirty="0"/>
            <a:t>EDU 261 Admin I</a:t>
          </a:r>
        </a:p>
      </dgm:t>
    </dgm:pt>
    <dgm:pt modelId="{A82A355C-138B-48DD-AF36-3A12E6ED5862}" type="parTrans" cxnId="{E07DB035-C70C-4D45-9478-6E46FA1D575E}">
      <dgm:prSet/>
      <dgm:spPr/>
      <dgm:t>
        <a:bodyPr/>
        <a:lstStyle/>
        <a:p>
          <a:endParaRPr lang="en-US"/>
        </a:p>
      </dgm:t>
    </dgm:pt>
    <dgm:pt modelId="{369C69B7-43D9-4D25-B22E-3579C1B0714C}" type="sibTrans" cxnId="{E07DB035-C70C-4D45-9478-6E46FA1D575E}">
      <dgm:prSet/>
      <dgm:spPr/>
      <dgm:t>
        <a:bodyPr/>
        <a:lstStyle/>
        <a:p>
          <a:endParaRPr lang="en-US"/>
        </a:p>
      </dgm:t>
    </dgm:pt>
    <dgm:pt modelId="{14431549-7FEB-4DE1-9275-8450D1B8CAF9}">
      <dgm:prSet>
        <dgm:style>
          <a:lnRef idx="1">
            <a:schemeClr val="accent5"/>
          </a:lnRef>
          <a:fillRef idx="2">
            <a:schemeClr val="accent5"/>
          </a:fillRef>
          <a:effectRef idx="1">
            <a:schemeClr val="accent5"/>
          </a:effectRef>
          <a:fontRef idx="minor">
            <a:schemeClr val="dk1"/>
          </a:fontRef>
        </dgm:style>
      </dgm:prSet>
      <dgm:spPr/>
      <dgm:t>
        <a:bodyPr/>
        <a:lstStyle/>
        <a:p>
          <a:r>
            <a:rPr lang="en-US" dirty="0"/>
            <a:t>EDU 262 Admin II</a:t>
          </a:r>
          <a:br>
            <a:rPr lang="en-US" dirty="0"/>
          </a:br>
          <a:br>
            <a:rPr lang="en-US" b="1" dirty="0"/>
          </a:br>
          <a:r>
            <a:rPr lang="en-US" b="1" dirty="0"/>
            <a:t>*</a:t>
          </a:r>
          <a:r>
            <a:rPr lang="en-US" dirty="0"/>
            <a:t> </a:t>
          </a:r>
          <a:r>
            <a:rPr lang="en-US" i="1" dirty="0"/>
            <a:t>Courses also included in the Infant/Toddler Certificate and Preschool Certificate</a:t>
          </a:r>
          <a:endParaRPr lang="en-US" dirty="0"/>
        </a:p>
      </dgm:t>
    </dgm:pt>
    <dgm:pt modelId="{3CF2BA31-DBF9-48B3-95B5-9AB235DC0773}" type="parTrans" cxnId="{F4682C03-5CD9-4AA1-9407-09B04DF5EFCB}">
      <dgm:prSet/>
      <dgm:spPr/>
      <dgm:t>
        <a:bodyPr/>
        <a:lstStyle/>
        <a:p>
          <a:endParaRPr lang="en-US"/>
        </a:p>
      </dgm:t>
    </dgm:pt>
    <dgm:pt modelId="{19AF3C32-BC56-447C-A11B-7492EDA8288F}" type="sibTrans" cxnId="{F4682C03-5CD9-4AA1-9407-09B04DF5EFCB}">
      <dgm:prSet/>
      <dgm:spPr/>
      <dgm:t>
        <a:bodyPr/>
        <a:lstStyle/>
        <a:p>
          <a:endParaRPr lang="en-US"/>
        </a:p>
      </dgm:t>
    </dgm:pt>
    <dgm:pt modelId="{557AA3E1-8230-4C1C-95AC-5DB787DAF4AB}" type="pres">
      <dgm:prSet presAssocID="{99F1D69B-7999-4154-BB93-ECB5EF2EB95A}" presName="linearFlow" presStyleCnt="0">
        <dgm:presLayoutVars>
          <dgm:dir/>
          <dgm:animLvl val="lvl"/>
          <dgm:resizeHandles val="exact"/>
        </dgm:presLayoutVars>
      </dgm:prSet>
      <dgm:spPr/>
    </dgm:pt>
    <dgm:pt modelId="{C07A15C5-3F62-4D0A-BFCE-8152056413EE}" type="pres">
      <dgm:prSet presAssocID="{91B0356C-AEC3-4963-9BD0-AE48A115D384}" presName="composite" presStyleCnt="0"/>
      <dgm:spPr/>
    </dgm:pt>
    <dgm:pt modelId="{5E8F57D5-D694-4D9F-A8C9-EDDFF3E2D22E}" type="pres">
      <dgm:prSet presAssocID="{91B0356C-AEC3-4963-9BD0-AE48A115D384}" presName="parTx" presStyleLbl="node1" presStyleIdx="0" presStyleCnt="3">
        <dgm:presLayoutVars>
          <dgm:chMax val="0"/>
          <dgm:chPref val="0"/>
          <dgm:bulletEnabled val="1"/>
        </dgm:presLayoutVars>
      </dgm:prSet>
      <dgm:spPr/>
    </dgm:pt>
    <dgm:pt modelId="{FE6CB0D3-1A45-4B27-864B-38000A573C6E}" type="pres">
      <dgm:prSet presAssocID="{91B0356C-AEC3-4963-9BD0-AE48A115D384}" presName="parSh" presStyleLbl="node1" presStyleIdx="0" presStyleCnt="3" custLinFactNeighborX="9270" custLinFactNeighborY="-14932"/>
      <dgm:spPr/>
    </dgm:pt>
    <dgm:pt modelId="{89D9E85C-A535-47D1-ADAF-E8BF6272806C}" type="pres">
      <dgm:prSet presAssocID="{91B0356C-AEC3-4963-9BD0-AE48A115D384}" presName="desTx" presStyleLbl="fgAcc1" presStyleIdx="0" presStyleCnt="3">
        <dgm:presLayoutVars>
          <dgm:bulletEnabled val="1"/>
        </dgm:presLayoutVars>
      </dgm:prSet>
      <dgm:spPr/>
    </dgm:pt>
    <dgm:pt modelId="{0F4B4424-B055-45D1-999B-2D4833E21355}" type="pres">
      <dgm:prSet presAssocID="{DB51CC9E-7B72-478F-B1A3-BDDD47E2E055}" presName="sibTrans" presStyleLbl="sibTrans2D1" presStyleIdx="0" presStyleCnt="2" custAng="21425360" custScaleX="103771"/>
      <dgm:spPr/>
    </dgm:pt>
    <dgm:pt modelId="{9FC99691-96E1-49BA-8F24-5C6745CDC2E3}" type="pres">
      <dgm:prSet presAssocID="{DB51CC9E-7B72-478F-B1A3-BDDD47E2E055}" presName="connTx" presStyleLbl="sibTrans2D1" presStyleIdx="0" presStyleCnt="2"/>
      <dgm:spPr/>
    </dgm:pt>
    <dgm:pt modelId="{EC4844DE-B275-46D4-A2A5-AB216601D05A}" type="pres">
      <dgm:prSet presAssocID="{D8CB2616-8EDC-4751-A41D-1D11E9DF31CE}" presName="composite" presStyleCnt="0"/>
      <dgm:spPr/>
    </dgm:pt>
    <dgm:pt modelId="{19C86D0A-3E7A-4B0B-97F9-0186CD86DF7D}" type="pres">
      <dgm:prSet presAssocID="{D8CB2616-8EDC-4751-A41D-1D11E9DF31CE}" presName="parTx" presStyleLbl="node1" presStyleIdx="0" presStyleCnt="3">
        <dgm:presLayoutVars>
          <dgm:chMax val="0"/>
          <dgm:chPref val="0"/>
          <dgm:bulletEnabled val="1"/>
        </dgm:presLayoutVars>
      </dgm:prSet>
      <dgm:spPr/>
    </dgm:pt>
    <dgm:pt modelId="{3B7C81F3-7643-49D1-80C1-239A99F03DB3}" type="pres">
      <dgm:prSet presAssocID="{D8CB2616-8EDC-4751-A41D-1D11E9DF31CE}" presName="parSh" presStyleLbl="node1" presStyleIdx="1" presStyleCnt="3"/>
      <dgm:spPr/>
    </dgm:pt>
    <dgm:pt modelId="{22CBFE4C-D80E-4115-9E16-C0863F4DFBEA}" type="pres">
      <dgm:prSet presAssocID="{D8CB2616-8EDC-4751-A41D-1D11E9DF31CE}" presName="desTx" presStyleLbl="fgAcc1" presStyleIdx="1" presStyleCnt="3">
        <dgm:presLayoutVars>
          <dgm:bulletEnabled val="1"/>
        </dgm:presLayoutVars>
      </dgm:prSet>
      <dgm:spPr/>
    </dgm:pt>
    <dgm:pt modelId="{3DC528A3-0953-45E7-BC3B-38C14E41455E}" type="pres">
      <dgm:prSet presAssocID="{35A73665-C6C0-4C85-9EF8-6D907180DF02}" presName="sibTrans" presStyleLbl="sibTrans2D1" presStyleIdx="1" presStyleCnt="2"/>
      <dgm:spPr/>
    </dgm:pt>
    <dgm:pt modelId="{3518810E-D004-46E9-B717-31CD974A4ABC}" type="pres">
      <dgm:prSet presAssocID="{35A73665-C6C0-4C85-9EF8-6D907180DF02}" presName="connTx" presStyleLbl="sibTrans2D1" presStyleIdx="1" presStyleCnt="2"/>
      <dgm:spPr/>
    </dgm:pt>
    <dgm:pt modelId="{09426F8E-521D-4826-A3FF-2522BD654FDF}" type="pres">
      <dgm:prSet presAssocID="{68590906-4212-4E53-9014-C20DC357D140}" presName="composite" presStyleCnt="0"/>
      <dgm:spPr/>
    </dgm:pt>
    <dgm:pt modelId="{FE256DC4-1710-4B90-B4A7-70A9CE1C6E20}" type="pres">
      <dgm:prSet presAssocID="{68590906-4212-4E53-9014-C20DC357D140}" presName="parTx" presStyleLbl="node1" presStyleIdx="1" presStyleCnt="3">
        <dgm:presLayoutVars>
          <dgm:chMax val="0"/>
          <dgm:chPref val="0"/>
          <dgm:bulletEnabled val="1"/>
        </dgm:presLayoutVars>
      </dgm:prSet>
      <dgm:spPr/>
    </dgm:pt>
    <dgm:pt modelId="{03616E25-C2E7-47E9-9C21-3CB09BDD491D}" type="pres">
      <dgm:prSet presAssocID="{68590906-4212-4E53-9014-C20DC357D140}" presName="parSh" presStyleLbl="node1" presStyleIdx="2" presStyleCnt="3"/>
      <dgm:spPr/>
    </dgm:pt>
    <dgm:pt modelId="{7E21E0F3-18CA-4311-82F9-F2E8E9F1AF10}" type="pres">
      <dgm:prSet presAssocID="{68590906-4212-4E53-9014-C20DC357D140}" presName="desTx" presStyleLbl="fgAcc1" presStyleIdx="2" presStyleCnt="3" custLinFactNeighborX="1535" custLinFactNeighborY="2800">
        <dgm:presLayoutVars>
          <dgm:bulletEnabled val="1"/>
        </dgm:presLayoutVars>
      </dgm:prSet>
      <dgm:spPr/>
    </dgm:pt>
  </dgm:ptLst>
  <dgm:cxnLst>
    <dgm:cxn modelId="{F4682C03-5CD9-4AA1-9407-09B04DF5EFCB}" srcId="{D60308DE-D2C8-412D-B91A-5948A60BEFB6}" destId="{14431549-7FEB-4DE1-9275-8450D1B8CAF9}" srcOrd="4" destOrd="0" parTransId="{3CF2BA31-DBF9-48B3-95B5-9AB235DC0773}" sibTransId="{19AF3C32-BC56-447C-A11B-7492EDA8288F}"/>
    <dgm:cxn modelId="{3DE0EA1B-0ADB-4DA3-A77E-565BEA61766A}" type="presOf" srcId="{35A73665-C6C0-4C85-9EF8-6D907180DF02}" destId="{3518810E-D004-46E9-B717-31CD974A4ABC}" srcOrd="1" destOrd="0" presId="urn:microsoft.com/office/officeart/2005/8/layout/process3"/>
    <dgm:cxn modelId="{4598D31C-9FDF-4202-9219-8A352F280C87}" type="presOf" srcId="{4070509A-D107-4341-AF47-38D09FA6F8AA}" destId="{7E21E0F3-18CA-4311-82F9-F2E8E9F1AF10}" srcOrd="0" destOrd="3" presId="urn:microsoft.com/office/officeart/2005/8/layout/process3"/>
    <dgm:cxn modelId="{6565DA2D-1C83-4468-B196-59EFD81D5679}" srcId="{9BC6236B-758B-4C7D-9C5C-F7A398B85687}" destId="{4070509A-D107-4341-AF47-38D09FA6F8AA}" srcOrd="0" destOrd="0" parTransId="{9CC6D16B-196A-48C1-9A98-CCA3D4741440}" sibTransId="{209B592F-662C-43EE-8FF2-C98D160C8FDD}"/>
    <dgm:cxn modelId="{E07DB035-C70C-4D45-9478-6E46FA1D575E}" srcId="{D60308DE-D2C8-412D-B91A-5948A60BEFB6}" destId="{93E4F642-FECF-432C-8CBE-DE453DE519D0}" srcOrd="3" destOrd="0" parTransId="{A82A355C-138B-48DD-AF36-3A12E6ED5862}" sibTransId="{369C69B7-43D9-4D25-B22E-3579C1B0714C}"/>
    <dgm:cxn modelId="{C0E23339-7519-42E6-A10B-EFA93C87F56F}" type="presOf" srcId="{D8C68BDE-CF8F-46C3-914A-C2A1EA18717A}" destId="{7E21E0F3-18CA-4311-82F9-F2E8E9F1AF10}" srcOrd="0" destOrd="0" presId="urn:microsoft.com/office/officeart/2005/8/layout/process3"/>
    <dgm:cxn modelId="{A553863B-7AAF-4898-BF9A-E60F6832B747}" srcId="{91B0356C-AEC3-4963-9BD0-AE48A115D384}" destId="{E6452E37-E107-4D85-8C36-D6D089C29357}" srcOrd="0" destOrd="0" parTransId="{2DAECC2B-564B-454E-B7AA-02EDBC2A7BA6}" sibTransId="{20055DE4-ED10-4D35-AC7A-0C404C1A7B8F}"/>
    <dgm:cxn modelId="{3A9EA23D-75A6-4E47-BD6F-D2E0F98C59DE}" type="presOf" srcId="{D8CB2616-8EDC-4751-A41D-1D11E9DF31CE}" destId="{19C86D0A-3E7A-4B0B-97F9-0186CD86DF7D}" srcOrd="0" destOrd="0" presId="urn:microsoft.com/office/officeart/2005/8/layout/process3"/>
    <dgm:cxn modelId="{DA63B15F-AF6E-46C1-AF06-7D80B8CFFEC2}" srcId="{C6BB8121-D4BD-419D-B44F-D08B2EC1E6EF}" destId="{8F8E5236-C39F-4FC0-8E54-0FBC65A4972E}" srcOrd="1" destOrd="0" parTransId="{73CFB7C5-B258-4444-8B99-36C26484343F}" sibTransId="{CD84564F-5495-4713-B958-1719E987F2F4}"/>
    <dgm:cxn modelId="{DDC00561-1445-4645-8B8D-A5E1F6947553}" type="presOf" srcId="{91B0356C-AEC3-4963-9BD0-AE48A115D384}" destId="{FE6CB0D3-1A45-4B27-864B-38000A573C6E}" srcOrd="1" destOrd="0" presId="urn:microsoft.com/office/officeart/2005/8/layout/process3"/>
    <dgm:cxn modelId="{EE9F9D41-3460-477B-9997-8ECB3D73CF29}" type="presOf" srcId="{D60308DE-D2C8-412D-B91A-5948A60BEFB6}" destId="{22CBFE4C-D80E-4115-9E16-C0863F4DFBEA}" srcOrd="0" destOrd="0" presId="urn:microsoft.com/office/officeart/2005/8/layout/process3"/>
    <dgm:cxn modelId="{EC200565-B7E9-455B-A8C4-50E9E9E2CD9A}" type="presOf" srcId="{DB51CC9E-7B72-478F-B1A3-BDDD47E2E055}" destId="{0F4B4424-B055-45D1-999B-2D4833E21355}" srcOrd="0" destOrd="0" presId="urn:microsoft.com/office/officeart/2005/8/layout/process3"/>
    <dgm:cxn modelId="{E909D168-1D6A-44AB-8C07-64AEBB401785}" srcId="{D60308DE-D2C8-412D-B91A-5948A60BEFB6}" destId="{19AEF030-80D1-452B-B66C-45FBFBB17536}" srcOrd="1" destOrd="0" parTransId="{D7310660-92CD-4801-94C5-5643DA8CDAF0}" sibTransId="{E9400389-EB30-4108-B57C-E14A7B7248A5}"/>
    <dgm:cxn modelId="{83DA796C-762E-4751-B652-659608E6F876}" srcId="{D8CB2616-8EDC-4751-A41D-1D11E9DF31CE}" destId="{D60308DE-D2C8-412D-B91A-5948A60BEFB6}" srcOrd="0" destOrd="0" parTransId="{9C9A4512-322C-4462-ADEE-278FE0E2F70D}" sibTransId="{211C615C-5879-4A2A-9EA5-CCC711D25156}"/>
    <dgm:cxn modelId="{E99AD86C-1D4A-4BC2-B7DC-A13BF047B206}" srcId="{E6452E37-E107-4D85-8C36-D6D089C29357}" destId="{C6BB8121-D4BD-419D-B44F-D08B2EC1E6EF}" srcOrd="0" destOrd="0" parTransId="{EEABA423-1A25-49FB-AFA5-3AFBE50FFE09}" sibTransId="{5E75FD5D-81DB-493A-81A2-59FE05B283DF}"/>
    <dgm:cxn modelId="{1E271D6F-9FE9-445F-85CA-7ACDF4DEABBA}" type="presOf" srcId="{68590906-4212-4E53-9014-C20DC357D140}" destId="{FE256DC4-1710-4B90-B4A7-70A9CE1C6E20}" srcOrd="0" destOrd="0" presId="urn:microsoft.com/office/officeart/2005/8/layout/process3"/>
    <dgm:cxn modelId="{F3E7516F-2044-48DB-960F-7EC63392B9F1}" type="presOf" srcId="{D8CB2616-8EDC-4751-A41D-1D11E9DF31CE}" destId="{3B7C81F3-7643-49D1-80C1-239A99F03DB3}" srcOrd="1" destOrd="0" presId="urn:microsoft.com/office/officeart/2005/8/layout/process3"/>
    <dgm:cxn modelId="{2B449A53-DFAD-4F27-A641-48CD33E306F9}" type="presOf" srcId="{E6AFF28A-C351-4AE8-B086-EB0B63BCBF21}" destId="{89D9E85C-A535-47D1-ADAF-E8BF6272806C}" srcOrd="0" destOrd="2" presId="urn:microsoft.com/office/officeart/2005/8/layout/process3"/>
    <dgm:cxn modelId="{269B9754-F87C-4B09-9F86-EDDAA4CEAB05}" type="presOf" srcId="{19AEF030-80D1-452B-B66C-45FBFBB17536}" destId="{22CBFE4C-D80E-4115-9E16-C0863F4DFBEA}" srcOrd="0" destOrd="2" presId="urn:microsoft.com/office/officeart/2005/8/layout/process3"/>
    <dgm:cxn modelId="{F5D9DA76-D0C0-4756-86A3-7BC755C83DE7}" type="presOf" srcId="{9BC6236B-758B-4C7D-9C5C-F7A398B85687}" destId="{7E21E0F3-18CA-4311-82F9-F2E8E9F1AF10}" srcOrd="0" destOrd="2" presId="urn:microsoft.com/office/officeart/2005/8/layout/process3"/>
    <dgm:cxn modelId="{8D291F7E-3BD2-4D1C-9562-967BA44B5706}" srcId="{C6BB8121-D4BD-419D-B44F-D08B2EC1E6EF}" destId="{E6AFF28A-C351-4AE8-B086-EB0B63BCBF21}" srcOrd="0" destOrd="0" parTransId="{6F0372E1-8B99-4186-92E7-20F8BFCAD200}" sibTransId="{4CB0C58D-DE4B-458B-A053-F0991339D2EE}"/>
    <dgm:cxn modelId="{1D01997E-227A-4552-B752-FAF69A0AB175}" type="presOf" srcId="{14431549-7FEB-4DE1-9275-8450D1B8CAF9}" destId="{22CBFE4C-D80E-4115-9E16-C0863F4DFBEA}" srcOrd="0" destOrd="5" presId="urn:microsoft.com/office/officeart/2005/8/layout/process3"/>
    <dgm:cxn modelId="{1EF45E88-FFC9-478E-B886-E1B88247799E}" type="presOf" srcId="{E6452E37-E107-4D85-8C36-D6D089C29357}" destId="{89D9E85C-A535-47D1-ADAF-E8BF6272806C}" srcOrd="0" destOrd="0" presId="urn:microsoft.com/office/officeart/2005/8/layout/process3"/>
    <dgm:cxn modelId="{5560A496-5340-43D7-8625-0349AE14A215}" srcId="{99F1D69B-7999-4154-BB93-ECB5EF2EB95A}" destId="{68590906-4212-4E53-9014-C20DC357D140}" srcOrd="2" destOrd="0" parTransId="{770D1CEC-F66E-4111-8A8F-CC8A4C2ACB75}" sibTransId="{21EAAE71-D04F-47A0-881B-6298E00839D3}"/>
    <dgm:cxn modelId="{99C6BFA6-C369-4508-A074-1D9581DDC5EB}" srcId="{D60308DE-D2C8-412D-B91A-5948A60BEFB6}" destId="{65BC6407-55C4-4046-978C-30EF30A96AEF}" srcOrd="0" destOrd="0" parTransId="{AC6FE691-097F-4E48-8F6D-DA947D9DE38E}" sibTransId="{1BDD8EA4-9168-4184-B454-C7B46FA2003D}"/>
    <dgm:cxn modelId="{DB458CAD-50D5-43A8-97A1-C0F06CEE51FD}" srcId="{68590906-4212-4E53-9014-C20DC357D140}" destId="{9BC6236B-758B-4C7D-9C5C-F7A398B85687}" srcOrd="1" destOrd="0" parTransId="{CB9418A5-5D06-4655-A9B1-CDC7C6B9B495}" sibTransId="{DB9626AD-AADC-4D84-B70E-BE7CD7F78402}"/>
    <dgm:cxn modelId="{1C7EBBB5-D931-403B-A684-1E3A49FCDA8E}" type="presOf" srcId="{106A4389-85DD-40AC-AB53-A3E82DF8BF04}" destId="{7E21E0F3-18CA-4311-82F9-F2E8E9F1AF10}" srcOrd="0" destOrd="1" presId="urn:microsoft.com/office/officeart/2005/8/layout/process3"/>
    <dgm:cxn modelId="{AD616DBB-9EB0-4A7D-A142-B6C7839C468E}" srcId="{68590906-4212-4E53-9014-C20DC357D140}" destId="{D8C68BDE-CF8F-46C3-914A-C2A1EA18717A}" srcOrd="0" destOrd="0" parTransId="{77AAC88A-B127-4A1E-BF94-38D40122EDBC}" sibTransId="{BCC7F8BB-47BA-4DE4-BE32-A110A837A56C}"/>
    <dgm:cxn modelId="{4EA38BBD-E2F3-4F81-BD66-17930B01464D}" srcId="{D8C68BDE-CF8F-46C3-914A-C2A1EA18717A}" destId="{106A4389-85DD-40AC-AB53-A3E82DF8BF04}" srcOrd="0" destOrd="0" parTransId="{5EAFF8F5-F273-41B3-8A49-71F3444B05A0}" sibTransId="{F49DB568-C707-40DE-9CE9-EEB6CE5E3CDA}"/>
    <dgm:cxn modelId="{852BAFBF-28E9-41D7-9EC6-5BFF2D6E0D72}" srcId="{D60308DE-D2C8-412D-B91A-5948A60BEFB6}" destId="{0F32350B-85EE-4713-A2E4-37941436D852}" srcOrd="2" destOrd="0" parTransId="{FCB6F24C-B052-4D4B-862A-A1CD7FFF8347}" sibTransId="{4F40D12C-356D-4D15-912A-CE98F4B7023D}"/>
    <dgm:cxn modelId="{4B40D3C4-B845-4EF9-9FEC-61FF2E838DD1}" type="presOf" srcId="{C6BB8121-D4BD-419D-B44F-D08B2EC1E6EF}" destId="{89D9E85C-A535-47D1-ADAF-E8BF6272806C}" srcOrd="0" destOrd="1" presId="urn:microsoft.com/office/officeart/2005/8/layout/process3"/>
    <dgm:cxn modelId="{8010EDC8-4457-45B4-9762-E915FD7FC6DD}" type="presOf" srcId="{68590906-4212-4E53-9014-C20DC357D140}" destId="{03616E25-C2E7-47E9-9C21-3CB09BDD491D}" srcOrd="1" destOrd="0" presId="urn:microsoft.com/office/officeart/2005/8/layout/process3"/>
    <dgm:cxn modelId="{A536FCC9-3756-4995-885E-4365EBA7A253}" type="presOf" srcId="{A6F54191-70D2-4F6D-B489-0180CE860861}" destId="{7E21E0F3-18CA-4311-82F9-F2E8E9F1AF10}" srcOrd="0" destOrd="4" presId="urn:microsoft.com/office/officeart/2005/8/layout/process3"/>
    <dgm:cxn modelId="{AEDA50D0-A67A-4C96-859A-DBEA2753C600}" type="presOf" srcId="{65BC6407-55C4-4046-978C-30EF30A96AEF}" destId="{22CBFE4C-D80E-4115-9E16-C0863F4DFBEA}" srcOrd="0" destOrd="1" presId="urn:microsoft.com/office/officeart/2005/8/layout/process3"/>
    <dgm:cxn modelId="{A28DB2D1-C5BB-4E68-8AA7-CAB44A45E7FA}" type="presOf" srcId="{35A73665-C6C0-4C85-9EF8-6D907180DF02}" destId="{3DC528A3-0953-45E7-BC3B-38C14E41455E}" srcOrd="0" destOrd="0" presId="urn:microsoft.com/office/officeart/2005/8/layout/process3"/>
    <dgm:cxn modelId="{1C2D3AD8-41EA-4DFA-8941-ACF8C9A5BA5B}" srcId="{68590906-4212-4E53-9014-C20DC357D140}" destId="{A6F54191-70D2-4F6D-B489-0180CE860861}" srcOrd="2" destOrd="0" parTransId="{E35CB058-31D7-4F54-BFAB-1122BB0ACD6F}" sibTransId="{3FF11394-8CED-4823-B329-F88CCE6EBBE2}"/>
    <dgm:cxn modelId="{4C4152DD-5F18-4F7E-ACB4-9208053DDA33}" type="presOf" srcId="{DB51CC9E-7B72-478F-B1A3-BDDD47E2E055}" destId="{9FC99691-96E1-49BA-8F24-5C6745CDC2E3}" srcOrd="1" destOrd="0" presId="urn:microsoft.com/office/officeart/2005/8/layout/process3"/>
    <dgm:cxn modelId="{CD16ABDF-95B2-4D1C-BDD6-7B802739B5E8}" srcId="{99F1D69B-7999-4154-BB93-ECB5EF2EB95A}" destId="{D8CB2616-8EDC-4751-A41D-1D11E9DF31CE}" srcOrd="1" destOrd="0" parTransId="{AB660FA9-D476-47DA-9811-40392F080943}" sibTransId="{35A73665-C6C0-4C85-9EF8-6D907180DF02}"/>
    <dgm:cxn modelId="{40D1F2DF-F2A6-4626-BCDC-A4E7E93ED246}" type="presOf" srcId="{0F32350B-85EE-4713-A2E4-37941436D852}" destId="{22CBFE4C-D80E-4115-9E16-C0863F4DFBEA}" srcOrd="0" destOrd="3" presId="urn:microsoft.com/office/officeart/2005/8/layout/process3"/>
    <dgm:cxn modelId="{6CB7FEE0-0A0B-4872-8670-43B317A49A58}" type="presOf" srcId="{99F1D69B-7999-4154-BB93-ECB5EF2EB95A}" destId="{557AA3E1-8230-4C1C-95AC-5DB787DAF4AB}" srcOrd="0" destOrd="0" presId="urn:microsoft.com/office/officeart/2005/8/layout/process3"/>
    <dgm:cxn modelId="{49F6C2E4-8582-4D98-9D0E-E562DD54FFE3}" type="presOf" srcId="{8F8E5236-C39F-4FC0-8E54-0FBC65A4972E}" destId="{89D9E85C-A535-47D1-ADAF-E8BF6272806C}" srcOrd="0" destOrd="3" presId="urn:microsoft.com/office/officeart/2005/8/layout/process3"/>
    <dgm:cxn modelId="{FB1DA9E9-EA13-411A-9890-05ED7C691EAC}" type="presOf" srcId="{91B0356C-AEC3-4963-9BD0-AE48A115D384}" destId="{5E8F57D5-D694-4D9F-A8C9-EDDFF3E2D22E}" srcOrd="0" destOrd="0" presId="urn:microsoft.com/office/officeart/2005/8/layout/process3"/>
    <dgm:cxn modelId="{F99FB0EB-2D1A-402A-81EA-7D7A297C17BF}" srcId="{99F1D69B-7999-4154-BB93-ECB5EF2EB95A}" destId="{91B0356C-AEC3-4963-9BD0-AE48A115D384}" srcOrd="0" destOrd="0" parTransId="{BC75F6FC-5E8C-4DDE-9008-13FAD7B0B23E}" sibTransId="{DB51CC9E-7B72-478F-B1A3-BDDD47E2E055}"/>
    <dgm:cxn modelId="{BBF5D2FC-9A2B-48AE-B232-4BD0B39DF70A}" type="presOf" srcId="{93E4F642-FECF-432C-8CBE-DE453DE519D0}" destId="{22CBFE4C-D80E-4115-9E16-C0863F4DFBEA}" srcOrd="0" destOrd="4" presId="urn:microsoft.com/office/officeart/2005/8/layout/process3"/>
    <dgm:cxn modelId="{62335B93-04EF-49D8-9322-0863E83D3292}" type="presParOf" srcId="{557AA3E1-8230-4C1C-95AC-5DB787DAF4AB}" destId="{C07A15C5-3F62-4D0A-BFCE-8152056413EE}" srcOrd="0" destOrd="0" presId="urn:microsoft.com/office/officeart/2005/8/layout/process3"/>
    <dgm:cxn modelId="{F8E274FF-4D36-43FF-9706-CB972EC64A17}" type="presParOf" srcId="{C07A15C5-3F62-4D0A-BFCE-8152056413EE}" destId="{5E8F57D5-D694-4D9F-A8C9-EDDFF3E2D22E}" srcOrd="0" destOrd="0" presId="urn:microsoft.com/office/officeart/2005/8/layout/process3"/>
    <dgm:cxn modelId="{E790D3F7-6D4E-4D7C-9887-A4E29F456822}" type="presParOf" srcId="{C07A15C5-3F62-4D0A-BFCE-8152056413EE}" destId="{FE6CB0D3-1A45-4B27-864B-38000A573C6E}" srcOrd="1" destOrd="0" presId="urn:microsoft.com/office/officeart/2005/8/layout/process3"/>
    <dgm:cxn modelId="{DCBDCCF2-2728-4558-9F90-CF8460959874}" type="presParOf" srcId="{C07A15C5-3F62-4D0A-BFCE-8152056413EE}" destId="{89D9E85C-A535-47D1-ADAF-E8BF6272806C}" srcOrd="2" destOrd="0" presId="urn:microsoft.com/office/officeart/2005/8/layout/process3"/>
    <dgm:cxn modelId="{7706465E-0E5C-4E15-A539-10202D91249A}" type="presParOf" srcId="{557AA3E1-8230-4C1C-95AC-5DB787DAF4AB}" destId="{0F4B4424-B055-45D1-999B-2D4833E21355}" srcOrd="1" destOrd="0" presId="urn:microsoft.com/office/officeart/2005/8/layout/process3"/>
    <dgm:cxn modelId="{338562F3-71C7-4A79-AE92-F19D3F332DDB}" type="presParOf" srcId="{0F4B4424-B055-45D1-999B-2D4833E21355}" destId="{9FC99691-96E1-49BA-8F24-5C6745CDC2E3}" srcOrd="0" destOrd="0" presId="urn:microsoft.com/office/officeart/2005/8/layout/process3"/>
    <dgm:cxn modelId="{2E0904AD-66D2-4FC1-981B-BFC0F942C79D}" type="presParOf" srcId="{557AA3E1-8230-4C1C-95AC-5DB787DAF4AB}" destId="{EC4844DE-B275-46D4-A2A5-AB216601D05A}" srcOrd="2" destOrd="0" presId="urn:microsoft.com/office/officeart/2005/8/layout/process3"/>
    <dgm:cxn modelId="{50642A37-E903-4482-ABDA-65A0F58B86BA}" type="presParOf" srcId="{EC4844DE-B275-46D4-A2A5-AB216601D05A}" destId="{19C86D0A-3E7A-4B0B-97F9-0186CD86DF7D}" srcOrd="0" destOrd="0" presId="urn:microsoft.com/office/officeart/2005/8/layout/process3"/>
    <dgm:cxn modelId="{132E701F-B9AF-4EBB-8578-C22A39D43656}" type="presParOf" srcId="{EC4844DE-B275-46D4-A2A5-AB216601D05A}" destId="{3B7C81F3-7643-49D1-80C1-239A99F03DB3}" srcOrd="1" destOrd="0" presId="urn:microsoft.com/office/officeart/2005/8/layout/process3"/>
    <dgm:cxn modelId="{7DDCC1AB-89C6-4EA6-BA80-2C0F8E819FA4}" type="presParOf" srcId="{EC4844DE-B275-46D4-A2A5-AB216601D05A}" destId="{22CBFE4C-D80E-4115-9E16-C0863F4DFBEA}" srcOrd="2" destOrd="0" presId="urn:microsoft.com/office/officeart/2005/8/layout/process3"/>
    <dgm:cxn modelId="{424E1E4B-B80C-44B2-8B85-B1B948FC64CD}" type="presParOf" srcId="{557AA3E1-8230-4C1C-95AC-5DB787DAF4AB}" destId="{3DC528A3-0953-45E7-BC3B-38C14E41455E}" srcOrd="3" destOrd="0" presId="urn:microsoft.com/office/officeart/2005/8/layout/process3"/>
    <dgm:cxn modelId="{AE41B955-03DD-47AD-9D89-D2E13A288958}" type="presParOf" srcId="{3DC528A3-0953-45E7-BC3B-38C14E41455E}" destId="{3518810E-D004-46E9-B717-31CD974A4ABC}" srcOrd="0" destOrd="0" presId="urn:microsoft.com/office/officeart/2005/8/layout/process3"/>
    <dgm:cxn modelId="{299EB3F0-9DC6-4BF1-B017-E4C7A53FB9EF}" type="presParOf" srcId="{557AA3E1-8230-4C1C-95AC-5DB787DAF4AB}" destId="{09426F8E-521D-4826-A3FF-2522BD654FDF}" srcOrd="4" destOrd="0" presId="urn:microsoft.com/office/officeart/2005/8/layout/process3"/>
    <dgm:cxn modelId="{A895A9CD-870C-4698-8FE9-D9D29B820FAD}" type="presParOf" srcId="{09426F8E-521D-4826-A3FF-2522BD654FDF}" destId="{FE256DC4-1710-4B90-B4A7-70A9CE1C6E20}" srcOrd="0" destOrd="0" presId="urn:microsoft.com/office/officeart/2005/8/layout/process3"/>
    <dgm:cxn modelId="{6BB67C80-E6DE-4736-BF0F-6EC80DEBF4CA}" type="presParOf" srcId="{09426F8E-521D-4826-A3FF-2522BD654FDF}" destId="{03616E25-C2E7-47E9-9C21-3CB09BDD491D}" srcOrd="1" destOrd="0" presId="urn:microsoft.com/office/officeart/2005/8/layout/process3"/>
    <dgm:cxn modelId="{3A2831CD-591C-439A-B4DD-68C7D7032B52}" type="presParOf" srcId="{09426F8E-521D-4826-A3FF-2522BD654FDF}" destId="{7E21E0F3-18CA-4311-82F9-F2E8E9F1AF1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F1D69B-7999-4154-BB93-ECB5EF2EB95A}" type="doc">
      <dgm:prSet loTypeId="urn:microsoft.com/office/officeart/2005/8/layout/process3" loCatId="process" qsTypeId="urn:microsoft.com/office/officeart/2005/8/quickstyle/3d1" qsCatId="3D" csTypeId="urn:microsoft.com/office/officeart/2005/8/colors/colorful5" csCatId="colorful" phldr="1"/>
      <dgm:spPr/>
      <dgm:t>
        <a:bodyPr/>
        <a:lstStyle/>
        <a:p>
          <a:endParaRPr lang="en-US"/>
        </a:p>
      </dgm:t>
    </dgm:pt>
    <dgm:pt modelId="{91B0356C-AEC3-4963-9BD0-AE48A115D384}">
      <dgm:prSet phldrT="[Text]" custT="1"/>
      <dgm:spPr>
        <a:solidFill>
          <a:srgbClr val="9999FF"/>
        </a:solidFill>
      </dgm:spPr>
      <dgm:t>
        <a:bodyPr/>
        <a:lstStyle/>
        <a:p>
          <a:r>
            <a:rPr lang="en-US" sz="1600" b="1" dirty="0">
              <a:solidFill>
                <a:schemeClr val="tx1"/>
              </a:solidFill>
            </a:rPr>
            <a:t>High School</a:t>
          </a:r>
        </a:p>
      </dgm:t>
    </dgm:pt>
    <dgm:pt modelId="{BC75F6FC-5E8C-4DDE-9008-13FAD7B0B23E}" type="parTrans" cxnId="{F99FB0EB-2D1A-402A-81EA-7D7A297C17BF}">
      <dgm:prSet/>
      <dgm:spPr/>
      <dgm:t>
        <a:bodyPr/>
        <a:lstStyle/>
        <a:p>
          <a:endParaRPr lang="en-US"/>
        </a:p>
      </dgm:t>
    </dgm:pt>
    <dgm:pt modelId="{DB51CC9E-7B72-478F-B1A3-BDDD47E2E055}" type="sibTrans" cxnId="{F99FB0EB-2D1A-402A-81EA-7D7A297C17BF}">
      <dgm:prSet/>
      <dgm:spPr>
        <a:solidFill>
          <a:srgbClr val="9999FF"/>
        </a:solidFill>
      </dgm:spPr>
      <dgm:t>
        <a:bodyPr/>
        <a:lstStyle/>
        <a:p>
          <a:endParaRPr lang="en-US"/>
        </a:p>
      </dgm:t>
    </dgm:pt>
    <dgm:pt modelId="{E6452E37-E107-4D85-8C36-D6D089C29357}">
      <dgm:prSet phldrT="[Text]" custT="1"/>
      <dgm:spPr>
        <a:ln>
          <a:solidFill>
            <a:srgbClr val="9999FF"/>
          </a:solidFill>
        </a:ln>
      </dgm:spPr>
      <dgm:t>
        <a:bodyPr/>
        <a:lstStyle/>
        <a:p>
          <a:r>
            <a:rPr lang="en-US" sz="1000" dirty="0"/>
            <a:t>Early Childhood 1 &amp; 2 (Can articulate for EDU 119 Intro to Early Childhood Education - 4 credits)</a:t>
          </a:r>
          <a:br>
            <a:rPr lang="en-US" sz="1000" dirty="0"/>
          </a:br>
          <a:endParaRPr lang="en-US" sz="1000" dirty="0"/>
        </a:p>
      </dgm:t>
    </dgm:pt>
    <dgm:pt modelId="{2DAECC2B-564B-454E-B7AA-02EDBC2A7BA6}" type="parTrans" cxnId="{A553863B-7AAF-4898-BF9A-E60F6832B747}">
      <dgm:prSet/>
      <dgm:spPr/>
      <dgm:t>
        <a:bodyPr/>
        <a:lstStyle/>
        <a:p>
          <a:endParaRPr lang="en-US"/>
        </a:p>
      </dgm:t>
    </dgm:pt>
    <dgm:pt modelId="{20055DE4-ED10-4D35-AC7A-0C404C1A7B8F}" type="sibTrans" cxnId="{A553863B-7AAF-4898-BF9A-E60F6832B747}">
      <dgm:prSet/>
      <dgm:spPr/>
      <dgm:t>
        <a:bodyPr/>
        <a:lstStyle/>
        <a:p>
          <a:endParaRPr lang="en-US"/>
        </a:p>
      </dgm:t>
    </dgm:pt>
    <dgm:pt modelId="{D8CB2616-8EDC-4751-A41D-1D11E9DF31CE}">
      <dgm:prSet phldrT="[Text]" custT="1"/>
      <dgm:spPr>
        <a:solidFill>
          <a:srgbClr val="99FF99"/>
        </a:solidFill>
      </dgm:spPr>
      <dgm:t>
        <a:bodyPr/>
        <a:lstStyle/>
        <a:p>
          <a:r>
            <a:rPr lang="en-US" sz="1400" b="1" dirty="0">
              <a:solidFill>
                <a:schemeClr val="tx1"/>
              </a:solidFill>
            </a:rPr>
            <a:t>Community College</a:t>
          </a:r>
          <a:br>
            <a:rPr lang="en-US" sz="1400" b="1" dirty="0">
              <a:solidFill>
                <a:schemeClr val="tx1"/>
              </a:solidFill>
            </a:rPr>
          </a:br>
          <a:r>
            <a:rPr lang="en-US" sz="1000" dirty="0">
              <a:solidFill>
                <a:schemeClr val="tx1"/>
              </a:solidFill>
            </a:rPr>
            <a:t>Associate in Applied Science (AAS) Early Childhood Education</a:t>
          </a:r>
        </a:p>
      </dgm:t>
    </dgm:pt>
    <dgm:pt modelId="{AB660FA9-D476-47DA-9811-40392F080943}" type="parTrans" cxnId="{CD16ABDF-95B2-4D1C-BDD6-7B802739B5E8}">
      <dgm:prSet/>
      <dgm:spPr/>
      <dgm:t>
        <a:bodyPr/>
        <a:lstStyle/>
        <a:p>
          <a:endParaRPr lang="en-US"/>
        </a:p>
      </dgm:t>
    </dgm:pt>
    <dgm:pt modelId="{35A73665-C6C0-4C85-9EF8-6D907180DF02}" type="sibTrans" cxnId="{CD16ABDF-95B2-4D1C-BDD6-7B802739B5E8}">
      <dgm:prSet/>
      <dgm:spPr>
        <a:gradFill rotWithShape="0">
          <a:gsLst>
            <a:gs pos="38000">
              <a:srgbClr val="99FF99"/>
            </a:gs>
            <a:gs pos="70000">
              <a:srgbClr val="99FF99"/>
            </a:gs>
          </a:gsLst>
          <a:lin ang="16200000" scaled="0"/>
        </a:gradFill>
      </dgm:spPr>
      <dgm:t>
        <a:bodyPr/>
        <a:lstStyle/>
        <a:p>
          <a:endParaRPr lang="en-US"/>
        </a:p>
      </dgm:t>
    </dgm:pt>
    <dgm:pt modelId="{D60308DE-D2C8-412D-B91A-5948A60BEFB6}">
      <dgm:prSet phldrT="[Text]"/>
      <dgm:spPr>
        <a:ln>
          <a:solidFill>
            <a:srgbClr val="99FF99"/>
          </a:solidFill>
        </a:ln>
      </dgm:spPr>
      <dgm:t>
        <a:bodyPr/>
        <a:lstStyle/>
        <a:p>
          <a:r>
            <a:rPr lang="en-US" dirty="0"/>
            <a:t>64-76 credits in the AAS degree including:</a:t>
          </a:r>
        </a:p>
      </dgm:t>
    </dgm:pt>
    <dgm:pt modelId="{9C9A4512-322C-4462-ADEE-278FE0E2F70D}" type="parTrans" cxnId="{83DA796C-762E-4751-B652-659608E6F876}">
      <dgm:prSet/>
      <dgm:spPr/>
      <dgm:t>
        <a:bodyPr/>
        <a:lstStyle/>
        <a:p>
          <a:endParaRPr lang="en-US"/>
        </a:p>
      </dgm:t>
    </dgm:pt>
    <dgm:pt modelId="{211C615C-5879-4A2A-9EA5-CCC711D25156}" type="sibTrans" cxnId="{83DA796C-762E-4751-B652-659608E6F876}">
      <dgm:prSet/>
      <dgm:spPr/>
      <dgm:t>
        <a:bodyPr/>
        <a:lstStyle/>
        <a:p>
          <a:endParaRPr lang="en-US"/>
        </a:p>
      </dgm:t>
    </dgm:pt>
    <dgm:pt modelId="{68590906-4212-4E53-9014-C20DC357D140}">
      <dgm:prSet phldrT="[Text]" custT="1"/>
      <dgm:spPr>
        <a:solidFill>
          <a:srgbClr val="FFFF66"/>
        </a:solidFill>
      </dgm:spPr>
      <dgm:t>
        <a:bodyPr/>
        <a:lstStyle/>
        <a:p>
          <a:r>
            <a:rPr lang="en-US" sz="1400" b="1" dirty="0">
              <a:solidFill>
                <a:schemeClr val="tx1"/>
              </a:solidFill>
            </a:rPr>
            <a:t>University</a:t>
          </a:r>
          <a:br>
            <a:rPr lang="en-US" sz="1400" b="1" dirty="0">
              <a:solidFill>
                <a:schemeClr val="tx1"/>
              </a:solidFill>
            </a:rPr>
          </a:br>
          <a:r>
            <a:rPr lang="en-US" sz="800" dirty="0">
              <a:solidFill>
                <a:schemeClr val="tx1"/>
              </a:solidFill>
            </a:rPr>
            <a:t>UNC-Greensboro</a:t>
          </a:r>
          <a:br>
            <a:rPr lang="en-US" sz="800" dirty="0">
              <a:solidFill>
                <a:schemeClr val="tx1"/>
              </a:solidFill>
            </a:rPr>
          </a:br>
          <a:r>
            <a:rPr lang="en-US" sz="800" dirty="0">
              <a:solidFill>
                <a:schemeClr val="tx1"/>
              </a:solidFill>
            </a:rPr>
            <a:t>Human Development/Family Studies </a:t>
          </a:r>
          <a:br>
            <a:rPr lang="en-US" sz="800" dirty="0">
              <a:solidFill>
                <a:schemeClr val="tx1"/>
              </a:solidFill>
            </a:rPr>
          </a:br>
          <a:r>
            <a:rPr lang="en-US" sz="800" dirty="0">
              <a:solidFill>
                <a:schemeClr val="tx1"/>
              </a:solidFill>
            </a:rPr>
            <a:t>Early Care and Education Degree &amp; Birth to Kindergarten Degree </a:t>
          </a:r>
        </a:p>
      </dgm:t>
    </dgm:pt>
    <dgm:pt modelId="{770D1CEC-F66E-4111-8A8F-CC8A4C2ACB75}" type="parTrans" cxnId="{5560A496-5340-43D7-8625-0349AE14A215}">
      <dgm:prSet/>
      <dgm:spPr/>
      <dgm:t>
        <a:bodyPr/>
        <a:lstStyle/>
        <a:p>
          <a:endParaRPr lang="en-US"/>
        </a:p>
      </dgm:t>
    </dgm:pt>
    <dgm:pt modelId="{21EAAE71-D04F-47A0-881B-6298E00839D3}" type="sibTrans" cxnId="{5560A496-5340-43D7-8625-0349AE14A215}">
      <dgm:prSet/>
      <dgm:spPr/>
      <dgm:t>
        <a:bodyPr/>
        <a:lstStyle/>
        <a:p>
          <a:endParaRPr lang="en-US"/>
        </a:p>
      </dgm:t>
    </dgm:pt>
    <dgm:pt modelId="{D8C68BDE-CF8F-46C3-914A-C2A1EA18717A}">
      <dgm:prSet phldrT="[Text]"/>
      <dgm:spPr>
        <a:ln>
          <a:solidFill>
            <a:srgbClr val="FFFF66"/>
          </a:solidFill>
        </a:ln>
      </dgm:spPr>
      <dgm:t>
        <a:bodyPr/>
        <a:lstStyle/>
        <a:p>
          <a:r>
            <a:rPr lang="en-US" dirty="0"/>
            <a:t>60 credits from the AAS degree transfers into the university</a:t>
          </a:r>
          <a:br>
            <a:rPr lang="en-US" dirty="0"/>
          </a:br>
          <a:endParaRPr lang="en-US" i="1" dirty="0"/>
        </a:p>
      </dgm:t>
    </dgm:pt>
    <dgm:pt modelId="{77AAC88A-B127-4A1E-BF94-38D40122EDBC}" type="parTrans" cxnId="{AD616DBB-9EB0-4A7D-A142-B6C7839C468E}">
      <dgm:prSet/>
      <dgm:spPr/>
      <dgm:t>
        <a:bodyPr/>
        <a:lstStyle/>
        <a:p>
          <a:endParaRPr lang="en-US"/>
        </a:p>
      </dgm:t>
    </dgm:pt>
    <dgm:pt modelId="{BCC7F8BB-47BA-4DE4-BE32-A110A837A56C}" type="sibTrans" cxnId="{AD616DBB-9EB0-4A7D-A142-B6C7839C468E}">
      <dgm:prSet/>
      <dgm:spPr/>
      <dgm:t>
        <a:bodyPr/>
        <a:lstStyle/>
        <a:p>
          <a:endParaRPr lang="en-US"/>
        </a:p>
      </dgm:t>
    </dgm:pt>
    <dgm:pt modelId="{C6BB8121-D4BD-419D-B44F-D08B2EC1E6EF}">
      <dgm:prSet phldrT="[Text]" custT="1"/>
      <dgm:spPr>
        <a:ln>
          <a:solidFill>
            <a:srgbClr val="9999FF"/>
          </a:solidFill>
        </a:ln>
      </dgm:spPr>
      <dgm:t>
        <a:bodyPr/>
        <a:lstStyle/>
        <a:p>
          <a:r>
            <a:rPr lang="en-US" sz="1000" dirty="0"/>
            <a:t>To receive articulated credit, students must enroll at the community college within </a:t>
          </a:r>
          <a:r>
            <a:rPr lang="en-US" sz="1000" b="0" u="sng" dirty="0"/>
            <a:t>two</a:t>
          </a:r>
          <a:r>
            <a:rPr lang="en-US" sz="1000" b="1" dirty="0"/>
            <a:t> </a:t>
          </a:r>
          <a:r>
            <a:rPr lang="en-US" sz="1000" dirty="0"/>
            <a:t>years of their high school graduation date and meet the following criteria:</a:t>
          </a:r>
          <a:br>
            <a:rPr lang="en-US" sz="1000" dirty="0"/>
          </a:br>
          <a:endParaRPr lang="en-US" sz="1000" dirty="0"/>
        </a:p>
      </dgm:t>
    </dgm:pt>
    <dgm:pt modelId="{EEABA423-1A25-49FB-AFA5-3AFBE50FFE09}" type="parTrans" cxnId="{E99AD86C-1D4A-4BC2-B7DC-A13BF047B206}">
      <dgm:prSet/>
      <dgm:spPr/>
      <dgm:t>
        <a:bodyPr/>
        <a:lstStyle/>
        <a:p>
          <a:endParaRPr lang="en-US"/>
        </a:p>
      </dgm:t>
    </dgm:pt>
    <dgm:pt modelId="{5E75FD5D-81DB-493A-81A2-59FE05B283DF}" type="sibTrans" cxnId="{E99AD86C-1D4A-4BC2-B7DC-A13BF047B206}">
      <dgm:prSet/>
      <dgm:spPr/>
      <dgm:t>
        <a:bodyPr/>
        <a:lstStyle/>
        <a:p>
          <a:endParaRPr lang="en-US"/>
        </a:p>
      </dgm:t>
    </dgm:pt>
    <dgm:pt modelId="{E6AFF28A-C351-4AE8-B086-EB0B63BCBF21}">
      <dgm:prSet custT="1"/>
      <dgm:spPr>
        <a:ln>
          <a:solidFill>
            <a:srgbClr val="9999FF"/>
          </a:solidFill>
        </a:ln>
      </dgm:spPr>
      <dgm:t>
        <a:bodyPr/>
        <a:lstStyle/>
        <a:p>
          <a:r>
            <a:rPr lang="en-US" sz="1000" i="1" dirty="0"/>
            <a:t>Final grade of </a:t>
          </a:r>
          <a:r>
            <a:rPr lang="en-US" sz="1000" b="1" i="1" dirty="0"/>
            <a:t>B </a:t>
          </a:r>
          <a:r>
            <a:rPr lang="en-US" sz="1000" i="1" dirty="0"/>
            <a:t>or higher in the course and</a:t>
          </a:r>
          <a:br>
            <a:rPr lang="en-US" sz="1000" i="1" dirty="0"/>
          </a:br>
          <a:endParaRPr lang="en-US" sz="1000" dirty="0"/>
        </a:p>
      </dgm:t>
    </dgm:pt>
    <dgm:pt modelId="{6F0372E1-8B99-4186-92E7-20F8BFCAD200}" type="parTrans" cxnId="{8D291F7E-3BD2-4D1C-9562-967BA44B5706}">
      <dgm:prSet/>
      <dgm:spPr/>
      <dgm:t>
        <a:bodyPr/>
        <a:lstStyle/>
        <a:p>
          <a:endParaRPr lang="en-US"/>
        </a:p>
      </dgm:t>
    </dgm:pt>
    <dgm:pt modelId="{4CB0C58D-DE4B-458B-A053-F0991339D2EE}" type="sibTrans" cxnId="{8D291F7E-3BD2-4D1C-9562-967BA44B5706}">
      <dgm:prSet/>
      <dgm:spPr/>
      <dgm:t>
        <a:bodyPr/>
        <a:lstStyle/>
        <a:p>
          <a:endParaRPr lang="en-US"/>
        </a:p>
      </dgm:t>
    </dgm:pt>
    <dgm:pt modelId="{8F8E5236-C39F-4FC0-8E54-0FBC65A4972E}">
      <dgm:prSet custT="1"/>
      <dgm:spPr>
        <a:ln>
          <a:solidFill>
            <a:srgbClr val="9999FF"/>
          </a:solidFill>
        </a:ln>
      </dgm:spPr>
      <dgm:t>
        <a:bodyPr/>
        <a:lstStyle/>
        <a:p>
          <a:r>
            <a:rPr lang="en-US" sz="1000" i="1" dirty="0"/>
            <a:t>A score of </a:t>
          </a:r>
          <a:r>
            <a:rPr lang="en-US" sz="1000" b="1" i="1" dirty="0"/>
            <a:t>90 </a:t>
          </a:r>
          <a:r>
            <a:rPr lang="en-US" sz="1000" i="1" dirty="0"/>
            <a:t>or higher on the standardized CTE post-assessment</a:t>
          </a:r>
          <a:endParaRPr lang="en-US" sz="1000" dirty="0"/>
        </a:p>
      </dgm:t>
    </dgm:pt>
    <dgm:pt modelId="{73CFB7C5-B258-4444-8B99-36C26484343F}" type="parTrans" cxnId="{DA63B15F-AF6E-46C1-AF06-7D80B8CFFEC2}">
      <dgm:prSet/>
      <dgm:spPr/>
      <dgm:t>
        <a:bodyPr/>
        <a:lstStyle/>
        <a:p>
          <a:endParaRPr lang="en-US"/>
        </a:p>
      </dgm:t>
    </dgm:pt>
    <dgm:pt modelId="{CD84564F-5495-4713-B958-1719E987F2F4}" type="sibTrans" cxnId="{DA63B15F-AF6E-46C1-AF06-7D80B8CFFEC2}">
      <dgm:prSet/>
      <dgm:spPr/>
      <dgm:t>
        <a:bodyPr/>
        <a:lstStyle/>
        <a:p>
          <a:endParaRPr lang="en-US"/>
        </a:p>
      </dgm:t>
    </dgm:pt>
    <dgm:pt modelId="{161A8873-CC21-4D24-9949-32D3175CE20B}">
      <dgm:prSet/>
      <dgm:spPr>
        <a:ln>
          <a:solidFill>
            <a:srgbClr val="99FF99"/>
          </a:solidFill>
        </a:ln>
      </dgm:spPr>
      <dgm:t>
        <a:bodyPr/>
        <a:lstStyle/>
        <a:p>
          <a:r>
            <a:rPr lang="en-US" dirty="0"/>
            <a:t>15 credits of Gen Ed (6 hours from communications, 3 hours from each of the following – humanities/fine arts, social/behavioral sciences, and natural sciences/mathematics)</a:t>
          </a:r>
          <a:br>
            <a:rPr lang="en-US" dirty="0"/>
          </a:br>
          <a:endParaRPr lang="en-US" i="1" dirty="0"/>
        </a:p>
      </dgm:t>
    </dgm:pt>
    <dgm:pt modelId="{73227635-4C92-4B54-8CB8-D0D5B30C70C1}" type="parTrans" cxnId="{5EEEF318-84EA-42AD-A040-C9E8EA01DB3E}">
      <dgm:prSet/>
      <dgm:spPr/>
      <dgm:t>
        <a:bodyPr/>
        <a:lstStyle/>
        <a:p>
          <a:endParaRPr lang="en-US"/>
        </a:p>
      </dgm:t>
    </dgm:pt>
    <dgm:pt modelId="{301468ED-BA19-45C9-8373-F9B0409321CA}" type="sibTrans" cxnId="{5EEEF318-84EA-42AD-A040-C9E8EA01DB3E}">
      <dgm:prSet/>
      <dgm:spPr/>
      <dgm:t>
        <a:bodyPr/>
        <a:lstStyle/>
        <a:p>
          <a:endParaRPr lang="en-US"/>
        </a:p>
      </dgm:t>
    </dgm:pt>
    <dgm:pt modelId="{8450AF17-2111-4A93-891A-7D214A48C4C3}">
      <dgm:prSet/>
      <dgm:spPr>
        <a:ln>
          <a:solidFill>
            <a:srgbClr val="99FF99"/>
          </a:solidFill>
        </a:ln>
      </dgm:spPr>
      <dgm:t>
        <a:bodyPr/>
        <a:lstStyle/>
        <a:p>
          <a:r>
            <a:rPr lang="en-US" dirty="0"/>
            <a:t>49 credits from major hours (Includes 4 hours of articulated high school credit for EDU 119)</a:t>
          </a:r>
          <a:br>
            <a:rPr lang="en-US" dirty="0"/>
          </a:br>
          <a:endParaRPr lang="en-US" i="1" dirty="0"/>
        </a:p>
      </dgm:t>
    </dgm:pt>
    <dgm:pt modelId="{95AA9B2D-0CF6-4C10-A773-0F559E81D73C}" type="parTrans" cxnId="{4B12F15F-A436-4BD2-9714-B3F82319F3E9}">
      <dgm:prSet/>
      <dgm:spPr/>
      <dgm:t>
        <a:bodyPr/>
        <a:lstStyle/>
        <a:p>
          <a:endParaRPr lang="en-US"/>
        </a:p>
      </dgm:t>
    </dgm:pt>
    <dgm:pt modelId="{2FD777A4-3E65-448E-8523-BAF4C466EA16}" type="sibTrans" cxnId="{4B12F15F-A436-4BD2-9714-B3F82319F3E9}">
      <dgm:prSet/>
      <dgm:spPr/>
      <dgm:t>
        <a:bodyPr/>
        <a:lstStyle/>
        <a:p>
          <a:endParaRPr lang="en-US"/>
        </a:p>
      </dgm:t>
    </dgm:pt>
    <dgm:pt modelId="{6184BF6A-99FB-4424-BA7A-A89DDEB8D314}">
      <dgm:prSet/>
      <dgm:spPr>
        <a:ln>
          <a:solidFill>
            <a:srgbClr val="99FF99"/>
          </a:solidFill>
        </a:ln>
      </dgm:spPr>
      <dgm:t>
        <a:bodyPr/>
        <a:lstStyle/>
        <a:p>
          <a:r>
            <a:rPr lang="en-US" dirty="0"/>
            <a:t>0-7 credits from other required hours </a:t>
          </a:r>
          <a:br>
            <a:rPr lang="en-US" dirty="0"/>
          </a:br>
          <a:endParaRPr lang="en-US" i="1" dirty="0"/>
        </a:p>
      </dgm:t>
    </dgm:pt>
    <dgm:pt modelId="{8694C0F1-50C6-48D7-80D9-7A94434E7442}" type="parTrans" cxnId="{0B010F1F-F4CF-4393-9E25-FE97B2130A58}">
      <dgm:prSet/>
      <dgm:spPr/>
      <dgm:t>
        <a:bodyPr/>
        <a:lstStyle/>
        <a:p>
          <a:endParaRPr lang="en-US"/>
        </a:p>
      </dgm:t>
    </dgm:pt>
    <dgm:pt modelId="{08235F63-FF09-4FCA-9ADF-666E44C80BE6}" type="sibTrans" cxnId="{0B010F1F-F4CF-4393-9E25-FE97B2130A58}">
      <dgm:prSet/>
      <dgm:spPr/>
      <dgm:t>
        <a:bodyPr/>
        <a:lstStyle/>
        <a:p>
          <a:endParaRPr lang="en-US"/>
        </a:p>
      </dgm:t>
    </dgm:pt>
    <dgm:pt modelId="{17451571-8044-4CAE-824D-1A9E6145950C}">
      <dgm:prSet/>
      <dgm:spPr>
        <a:ln>
          <a:solidFill>
            <a:srgbClr val="99FF99"/>
          </a:solidFill>
        </a:ln>
      </dgm:spPr>
      <dgm:t>
        <a:bodyPr/>
        <a:lstStyle/>
        <a:p>
          <a:r>
            <a:rPr lang="en-US" i="1" dirty="0"/>
            <a:t>Courses in the infant/toddler certificate, preschool certificate, and administrator certificate are included in the AAS degree</a:t>
          </a:r>
        </a:p>
      </dgm:t>
    </dgm:pt>
    <dgm:pt modelId="{390568F3-86FA-492E-91E1-03DACA973457}" type="parTrans" cxnId="{7BD45649-9C6F-4660-A74B-D9DC8B19265C}">
      <dgm:prSet/>
      <dgm:spPr/>
      <dgm:t>
        <a:bodyPr/>
        <a:lstStyle/>
        <a:p>
          <a:endParaRPr lang="en-US"/>
        </a:p>
      </dgm:t>
    </dgm:pt>
    <dgm:pt modelId="{35830E01-27CA-4A67-AAD3-70D2DAB66FC7}" type="sibTrans" cxnId="{7BD45649-9C6F-4660-A74B-D9DC8B19265C}">
      <dgm:prSet/>
      <dgm:spPr/>
      <dgm:t>
        <a:bodyPr/>
        <a:lstStyle/>
        <a:p>
          <a:endParaRPr lang="en-US"/>
        </a:p>
      </dgm:t>
    </dgm:pt>
    <dgm:pt modelId="{1CEB31F7-24A8-459B-88D8-C77059EC9667}">
      <dgm:prSet phldrT="[Text]"/>
      <dgm:spPr>
        <a:ln>
          <a:solidFill>
            <a:srgbClr val="FFFF66"/>
          </a:solidFill>
        </a:ln>
      </dgm:spPr>
      <dgm:t>
        <a:bodyPr/>
        <a:lstStyle/>
        <a:p>
          <a:r>
            <a:rPr lang="en-US" i="1" dirty="0"/>
            <a:t>HDFS online Early Care and Education Degree and Birth to Kindergarten Degree programs are reserved for students who c</a:t>
          </a:r>
          <a:r>
            <a:rPr lang="en-US" dirty="0"/>
            <a:t>ompleted a 2-year Applied Associates (AAS) degree in Early Childhood at a North Carolina Community College</a:t>
          </a:r>
          <a:br>
            <a:rPr lang="en-US" dirty="0"/>
          </a:br>
          <a:endParaRPr lang="en-US" i="1" dirty="0"/>
        </a:p>
      </dgm:t>
    </dgm:pt>
    <dgm:pt modelId="{2D87CD7F-6963-4743-89C9-5D6E12F19C13}" type="parTrans" cxnId="{6D5746DF-B837-498D-8B2F-1EAD97292BCD}">
      <dgm:prSet/>
      <dgm:spPr/>
      <dgm:t>
        <a:bodyPr/>
        <a:lstStyle/>
        <a:p>
          <a:endParaRPr lang="en-US"/>
        </a:p>
      </dgm:t>
    </dgm:pt>
    <dgm:pt modelId="{E63BA559-11AA-46D3-899B-5142E34A8152}" type="sibTrans" cxnId="{6D5746DF-B837-498D-8B2F-1EAD97292BCD}">
      <dgm:prSet/>
      <dgm:spPr/>
      <dgm:t>
        <a:bodyPr/>
        <a:lstStyle/>
        <a:p>
          <a:endParaRPr lang="en-US"/>
        </a:p>
      </dgm:t>
    </dgm:pt>
    <dgm:pt modelId="{700C4355-D7E2-4433-88F1-7319D7FD4E9D}">
      <dgm:prSet phldrT="[Text]"/>
      <dgm:spPr>
        <a:ln>
          <a:solidFill>
            <a:srgbClr val="FFFF66"/>
          </a:solidFill>
        </a:ln>
      </dgm:spPr>
      <dgm:t>
        <a:bodyPr/>
        <a:lstStyle/>
        <a:p>
          <a:r>
            <a:rPr lang="en-US" dirty="0"/>
            <a:t>62 credits will remain of the 122 credits required for the BA/BS degree after the 64 hours transfer from the community college.</a:t>
          </a:r>
          <a:br>
            <a:rPr lang="en-US" dirty="0"/>
          </a:br>
          <a:endParaRPr lang="en-US" i="1" dirty="0"/>
        </a:p>
      </dgm:t>
    </dgm:pt>
    <dgm:pt modelId="{A5ECE697-DF21-4E99-8E71-5CF56FFB5E1D}" type="parTrans" cxnId="{F45C45B1-D1B0-459F-8A71-F95EE47889D7}">
      <dgm:prSet/>
      <dgm:spPr/>
      <dgm:t>
        <a:bodyPr/>
        <a:lstStyle/>
        <a:p>
          <a:endParaRPr lang="en-US"/>
        </a:p>
      </dgm:t>
    </dgm:pt>
    <dgm:pt modelId="{788DC330-9C99-46B5-BE5E-F65FD8F0F2BD}" type="sibTrans" cxnId="{F45C45B1-D1B0-459F-8A71-F95EE47889D7}">
      <dgm:prSet/>
      <dgm:spPr/>
      <dgm:t>
        <a:bodyPr/>
        <a:lstStyle/>
        <a:p>
          <a:endParaRPr lang="en-US"/>
        </a:p>
      </dgm:t>
    </dgm:pt>
    <dgm:pt modelId="{87E170CF-B5BA-4EF7-83C4-A60CA2555820}">
      <dgm:prSet phldrT="[Text]"/>
      <dgm:spPr>
        <a:ln>
          <a:solidFill>
            <a:srgbClr val="FFFF66"/>
          </a:solidFill>
        </a:ln>
      </dgm:spPr>
      <dgm:t>
        <a:bodyPr/>
        <a:lstStyle/>
        <a:p>
          <a:r>
            <a:rPr lang="en-US" i="1" dirty="0"/>
            <a:t>Opportunity to continue and earn a masters or PhD in the field after completion of the BA/BS</a:t>
          </a:r>
        </a:p>
      </dgm:t>
    </dgm:pt>
    <dgm:pt modelId="{62635C72-6BFE-4BF1-97DE-216179745E77}" type="parTrans" cxnId="{FC4F529D-1A77-46AA-A213-C7B424DC0D9B}">
      <dgm:prSet/>
      <dgm:spPr/>
      <dgm:t>
        <a:bodyPr/>
        <a:lstStyle/>
        <a:p>
          <a:endParaRPr lang="en-US"/>
        </a:p>
      </dgm:t>
    </dgm:pt>
    <dgm:pt modelId="{A489BAF0-6A86-4180-A7BB-9B69F7C18C29}" type="sibTrans" cxnId="{FC4F529D-1A77-46AA-A213-C7B424DC0D9B}">
      <dgm:prSet/>
      <dgm:spPr/>
      <dgm:t>
        <a:bodyPr/>
        <a:lstStyle/>
        <a:p>
          <a:endParaRPr lang="en-US"/>
        </a:p>
      </dgm:t>
    </dgm:pt>
    <dgm:pt modelId="{557AA3E1-8230-4C1C-95AC-5DB787DAF4AB}" type="pres">
      <dgm:prSet presAssocID="{99F1D69B-7999-4154-BB93-ECB5EF2EB95A}" presName="linearFlow" presStyleCnt="0">
        <dgm:presLayoutVars>
          <dgm:dir/>
          <dgm:animLvl val="lvl"/>
          <dgm:resizeHandles val="exact"/>
        </dgm:presLayoutVars>
      </dgm:prSet>
      <dgm:spPr/>
    </dgm:pt>
    <dgm:pt modelId="{C07A15C5-3F62-4D0A-BFCE-8152056413EE}" type="pres">
      <dgm:prSet presAssocID="{91B0356C-AEC3-4963-9BD0-AE48A115D384}" presName="composite" presStyleCnt="0"/>
      <dgm:spPr/>
    </dgm:pt>
    <dgm:pt modelId="{5E8F57D5-D694-4D9F-A8C9-EDDFF3E2D22E}" type="pres">
      <dgm:prSet presAssocID="{91B0356C-AEC3-4963-9BD0-AE48A115D384}" presName="parTx" presStyleLbl="node1" presStyleIdx="0" presStyleCnt="3">
        <dgm:presLayoutVars>
          <dgm:chMax val="0"/>
          <dgm:chPref val="0"/>
          <dgm:bulletEnabled val="1"/>
        </dgm:presLayoutVars>
      </dgm:prSet>
      <dgm:spPr/>
    </dgm:pt>
    <dgm:pt modelId="{FE6CB0D3-1A45-4B27-864B-38000A573C6E}" type="pres">
      <dgm:prSet presAssocID="{91B0356C-AEC3-4963-9BD0-AE48A115D384}" presName="parSh" presStyleLbl="node1" presStyleIdx="0" presStyleCnt="3"/>
      <dgm:spPr/>
    </dgm:pt>
    <dgm:pt modelId="{89D9E85C-A535-47D1-ADAF-E8BF6272806C}" type="pres">
      <dgm:prSet presAssocID="{91B0356C-AEC3-4963-9BD0-AE48A115D384}" presName="desTx" presStyleLbl="fgAcc1" presStyleIdx="0" presStyleCnt="3">
        <dgm:presLayoutVars>
          <dgm:bulletEnabled val="1"/>
        </dgm:presLayoutVars>
      </dgm:prSet>
      <dgm:spPr/>
    </dgm:pt>
    <dgm:pt modelId="{0F4B4424-B055-45D1-999B-2D4833E21355}" type="pres">
      <dgm:prSet presAssocID="{DB51CC9E-7B72-478F-B1A3-BDDD47E2E055}" presName="sibTrans" presStyleLbl="sibTrans2D1" presStyleIdx="0" presStyleCnt="2" custAng="21507349"/>
      <dgm:spPr/>
    </dgm:pt>
    <dgm:pt modelId="{9FC99691-96E1-49BA-8F24-5C6745CDC2E3}" type="pres">
      <dgm:prSet presAssocID="{DB51CC9E-7B72-478F-B1A3-BDDD47E2E055}" presName="connTx" presStyleLbl="sibTrans2D1" presStyleIdx="0" presStyleCnt="2"/>
      <dgm:spPr/>
    </dgm:pt>
    <dgm:pt modelId="{EC4844DE-B275-46D4-A2A5-AB216601D05A}" type="pres">
      <dgm:prSet presAssocID="{D8CB2616-8EDC-4751-A41D-1D11E9DF31CE}" presName="composite" presStyleCnt="0"/>
      <dgm:spPr/>
    </dgm:pt>
    <dgm:pt modelId="{19C86D0A-3E7A-4B0B-97F9-0186CD86DF7D}" type="pres">
      <dgm:prSet presAssocID="{D8CB2616-8EDC-4751-A41D-1D11E9DF31CE}" presName="parTx" presStyleLbl="node1" presStyleIdx="0" presStyleCnt="3">
        <dgm:presLayoutVars>
          <dgm:chMax val="0"/>
          <dgm:chPref val="0"/>
          <dgm:bulletEnabled val="1"/>
        </dgm:presLayoutVars>
      </dgm:prSet>
      <dgm:spPr/>
    </dgm:pt>
    <dgm:pt modelId="{3B7C81F3-7643-49D1-80C1-239A99F03DB3}" type="pres">
      <dgm:prSet presAssocID="{D8CB2616-8EDC-4751-A41D-1D11E9DF31CE}" presName="parSh" presStyleLbl="node1" presStyleIdx="1" presStyleCnt="3"/>
      <dgm:spPr/>
    </dgm:pt>
    <dgm:pt modelId="{22CBFE4C-D80E-4115-9E16-C0863F4DFBEA}" type="pres">
      <dgm:prSet presAssocID="{D8CB2616-8EDC-4751-A41D-1D11E9DF31CE}" presName="desTx" presStyleLbl="fgAcc1" presStyleIdx="1" presStyleCnt="3" custScaleX="93203" custScaleY="91270">
        <dgm:presLayoutVars>
          <dgm:bulletEnabled val="1"/>
        </dgm:presLayoutVars>
      </dgm:prSet>
      <dgm:spPr/>
    </dgm:pt>
    <dgm:pt modelId="{3DC528A3-0953-45E7-BC3B-38C14E41455E}" type="pres">
      <dgm:prSet presAssocID="{35A73665-C6C0-4C85-9EF8-6D907180DF02}" presName="sibTrans" presStyleLbl="sibTrans2D1" presStyleIdx="1" presStyleCnt="2"/>
      <dgm:spPr/>
    </dgm:pt>
    <dgm:pt modelId="{3518810E-D004-46E9-B717-31CD974A4ABC}" type="pres">
      <dgm:prSet presAssocID="{35A73665-C6C0-4C85-9EF8-6D907180DF02}" presName="connTx" presStyleLbl="sibTrans2D1" presStyleIdx="1" presStyleCnt="2"/>
      <dgm:spPr/>
    </dgm:pt>
    <dgm:pt modelId="{09426F8E-521D-4826-A3FF-2522BD654FDF}" type="pres">
      <dgm:prSet presAssocID="{68590906-4212-4E53-9014-C20DC357D140}" presName="composite" presStyleCnt="0"/>
      <dgm:spPr/>
    </dgm:pt>
    <dgm:pt modelId="{FE256DC4-1710-4B90-B4A7-70A9CE1C6E20}" type="pres">
      <dgm:prSet presAssocID="{68590906-4212-4E53-9014-C20DC357D140}" presName="parTx" presStyleLbl="node1" presStyleIdx="1" presStyleCnt="3">
        <dgm:presLayoutVars>
          <dgm:chMax val="0"/>
          <dgm:chPref val="0"/>
          <dgm:bulletEnabled val="1"/>
        </dgm:presLayoutVars>
      </dgm:prSet>
      <dgm:spPr/>
    </dgm:pt>
    <dgm:pt modelId="{03616E25-C2E7-47E9-9C21-3CB09BDD491D}" type="pres">
      <dgm:prSet presAssocID="{68590906-4212-4E53-9014-C20DC357D140}" presName="parSh" presStyleLbl="node1" presStyleIdx="2" presStyleCnt="3" custScaleX="101637" custScaleY="126158"/>
      <dgm:spPr/>
    </dgm:pt>
    <dgm:pt modelId="{7E21E0F3-18CA-4311-82F9-F2E8E9F1AF10}" type="pres">
      <dgm:prSet presAssocID="{68590906-4212-4E53-9014-C20DC357D140}" presName="desTx" presStyleLbl="fgAcc1" presStyleIdx="2" presStyleCnt="3" custScaleY="88073" custLinFactNeighborX="-6314" custLinFactNeighborY="-1982">
        <dgm:presLayoutVars>
          <dgm:bulletEnabled val="1"/>
        </dgm:presLayoutVars>
      </dgm:prSet>
      <dgm:spPr/>
    </dgm:pt>
  </dgm:ptLst>
  <dgm:cxnLst>
    <dgm:cxn modelId="{5EEEF318-84EA-42AD-A040-C9E8EA01DB3E}" srcId="{D60308DE-D2C8-412D-B91A-5948A60BEFB6}" destId="{161A8873-CC21-4D24-9949-32D3175CE20B}" srcOrd="0" destOrd="0" parTransId="{73227635-4C92-4B54-8CB8-D0D5B30C70C1}" sibTransId="{301468ED-BA19-45C9-8373-F9B0409321CA}"/>
    <dgm:cxn modelId="{0B010F1F-F4CF-4393-9E25-FE97B2130A58}" srcId="{8450AF17-2111-4A93-891A-7D214A48C4C3}" destId="{6184BF6A-99FB-4424-BA7A-A89DDEB8D314}" srcOrd="0" destOrd="0" parTransId="{8694C0F1-50C6-48D7-80D9-7A94434E7442}" sibTransId="{08235F63-FF09-4FCA-9ADF-666E44C80BE6}"/>
    <dgm:cxn modelId="{A553863B-7AAF-4898-BF9A-E60F6832B747}" srcId="{91B0356C-AEC3-4963-9BD0-AE48A115D384}" destId="{E6452E37-E107-4D85-8C36-D6D089C29357}" srcOrd="0" destOrd="0" parTransId="{2DAECC2B-564B-454E-B7AA-02EDBC2A7BA6}" sibTransId="{20055DE4-ED10-4D35-AC7A-0C404C1A7B8F}"/>
    <dgm:cxn modelId="{DA63B15F-AF6E-46C1-AF06-7D80B8CFFEC2}" srcId="{C6BB8121-D4BD-419D-B44F-D08B2EC1E6EF}" destId="{8F8E5236-C39F-4FC0-8E54-0FBC65A4972E}" srcOrd="1" destOrd="0" parTransId="{73CFB7C5-B258-4444-8B99-36C26484343F}" sibTransId="{CD84564F-5495-4713-B958-1719E987F2F4}"/>
    <dgm:cxn modelId="{4B12F15F-A436-4BD2-9714-B3F82319F3E9}" srcId="{D8CB2616-8EDC-4751-A41D-1D11E9DF31CE}" destId="{8450AF17-2111-4A93-891A-7D214A48C4C3}" srcOrd="1" destOrd="0" parTransId="{95AA9B2D-0CF6-4C10-A773-0F559E81D73C}" sibTransId="{2FD777A4-3E65-448E-8523-BAF4C466EA16}"/>
    <dgm:cxn modelId="{69959460-65F3-4FAC-A193-790674754050}" type="presOf" srcId="{D8C68BDE-CF8F-46C3-914A-C2A1EA18717A}" destId="{7E21E0F3-18CA-4311-82F9-F2E8E9F1AF10}" srcOrd="0" destOrd="0" presId="urn:microsoft.com/office/officeart/2005/8/layout/process3"/>
    <dgm:cxn modelId="{59132B45-860A-4E3F-A408-C0D51446F907}" type="presOf" srcId="{DB51CC9E-7B72-478F-B1A3-BDDD47E2E055}" destId="{0F4B4424-B055-45D1-999B-2D4833E21355}" srcOrd="0" destOrd="0" presId="urn:microsoft.com/office/officeart/2005/8/layout/process3"/>
    <dgm:cxn modelId="{0448B267-4EA6-4C95-A10D-725ED8D95BA3}" type="presOf" srcId="{8F8E5236-C39F-4FC0-8E54-0FBC65A4972E}" destId="{89D9E85C-A535-47D1-ADAF-E8BF6272806C}" srcOrd="0" destOrd="3" presId="urn:microsoft.com/office/officeart/2005/8/layout/process3"/>
    <dgm:cxn modelId="{5AB25A68-BAE3-4235-BFDB-5F3CA20B69F7}" type="presOf" srcId="{D8CB2616-8EDC-4751-A41D-1D11E9DF31CE}" destId="{19C86D0A-3E7A-4B0B-97F9-0186CD86DF7D}" srcOrd="0" destOrd="0" presId="urn:microsoft.com/office/officeart/2005/8/layout/process3"/>
    <dgm:cxn modelId="{7BD45649-9C6F-4660-A74B-D9DC8B19265C}" srcId="{D8CB2616-8EDC-4751-A41D-1D11E9DF31CE}" destId="{17451571-8044-4CAE-824D-1A9E6145950C}" srcOrd="2" destOrd="0" parTransId="{390568F3-86FA-492E-91E1-03DACA973457}" sibTransId="{35830E01-27CA-4A67-AAD3-70D2DAB66FC7}"/>
    <dgm:cxn modelId="{83DA796C-762E-4751-B652-659608E6F876}" srcId="{D8CB2616-8EDC-4751-A41D-1D11E9DF31CE}" destId="{D60308DE-D2C8-412D-B91A-5948A60BEFB6}" srcOrd="0" destOrd="0" parTransId="{9C9A4512-322C-4462-ADEE-278FE0E2F70D}" sibTransId="{211C615C-5879-4A2A-9EA5-CCC711D25156}"/>
    <dgm:cxn modelId="{9AFFB06C-DD12-45A6-BAA4-6370CEA1ECCF}" type="presOf" srcId="{E6452E37-E107-4D85-8C36-D6D089C29357}" destId="{89D9E85C-A535-47D1-ADAF-E8BF6272806C}" srcOrd="0" destOrd="0" presId="urn:microsoft.com/office/officeart/2005/8/layout/process3"/>
    <dgm:cxn modelId="{E99AD86C-1D4A-4BC2-B7DC-A13BF047B206}" srcId="{E6452E37-E107-4D85-8C36-D6D089C29357}" destId="{C6BB8121-D4BD-419D-B44F-D08B2EC1E6EF}" srcOrd="0" destOrd="0" parTransId="{EEABA423-1A25-49FB-AFA5-3AFBE50FFE09}" sibTransId="{5E75FD5D-81DB-493A-81A2-59FE05B283DF}"/>
    <dgm:cxn modelId="{4FBB106E-A4B1-41ED-BD54-0A38D19BA939}" type="presOf" srcId="{8450AF17-2111-4A93-891A-7D214A48C4C3}" destId="{22CBFE4C-D80E-4115-9E16-C0863F4DFBEA}" srcOrd="0" destOrd="2" presId="urn:microsoft.com/office/officeart/2005/8/layout/process3"/>
    <dgm:cxn modelId="{CF808172-A729-4B0A-94BE-81E2A3C0B425}" type="presOf" srcId="{6184BF6A-99FB-4424-BA7A-A89DDEB8D314}" destId="{22CBFE4C-D80E-4115-9E16-C0863F4DFBEA}" srcOrd="0" destOrd="3" presId="urn:microsoft.com/office/officeart/2005/8/layout/process3"/>
    <dgm:cxn modelId="{05C03F7B-38B9-4FA4-8E44-3720F226DF14}" type="presOf" srcId="{D8CB2616-8EDC-4751-A41D-1D11E9DF31CE}" destId="{3B7C81F3-7643-49D1-80C1-239A99F03DB3}" srcOrd="1" destOrd="0" presId="urn:microsoft.com/office/officeart/2005/8/layout/process3"/>
    <dgm:cxn modelId="{8D291F7E-3BD2-4D1C-9562-967BA44B5706}" srcId="{C6BB8121-D4BD-419D-B44F-D08B2EC1E6EF}" destId="{E6AFF28A-C351-4AE8-B086-EB0B63BCBF21}" srcOrd="0" destOrd="0" parTransId="{6F0372E1-8B99-4186-92E7-20F8BFCAD200}" sibTransId="{4CB0C58D-DE4B-458B-A053-F0991339D2EE}"/>
    <dgm:cxn modelId="{ED007081-A6DF-40D8-BD2F-E48E7D15C270}" type="presOf" srcId="{D60308DE-D2C8-412D-B91A-5948A60BEFB6}" destId="{22CBFE4C-D80E-4115-9E16-C0863F4DFBEA}" srcOrd="0" destOrd="0" presId="urn:microsoft.com/office/officeart/2005/8/layout/process3"/>
    <dgm:cxn modelId="{2DAC2C88-9B00-4F6F-A414-2061712BD342}" type="presOf" srcId="{68590906-4212-4E53-9014-C20DC357D140}" destId="{FE256DC4-1710-4B90-B4A7-70A9CE1C6E20}" srcOrd="0" destOrd="0" presId="urn:microsoft.com/office/officeart/2005/8/layout/process3"/>
    <dgm:cxn modelId="{BE825E89-ED74-4449-A096-DC39D0A26842}" type="presOf" srcId="{35A73665-C6C0-4C85-9EF8-6D907180DF02}" destId="{3DC528A3-0953-45E7-BC3B-38C14E41455E}" srcOrd="0" destOrd="0" presId="urn:microsoft.com/office/officeart/2005/8/layout/process3"/>
    <dgm:cxn modelId="{9A14058E-FBA4-48F0-BD04-718D082167AB}" type="presOf" srcId="{1CEB31F7-24A8-459B-88D8-C77059EC9667}" destId="{7E21E0F3-18CA-4311-82F9-F2E8E9F1AF10}" srcOrd="0" destOrd="2" presId="urn:microsoft.com/office/officeart/2005/8/layout/process3"/>
    <dgm:cxn modelId="{5560A496-5340-43D7-8625-0349AE14A215}" srcId="{99F1D69B-7999-4154-BB93-ECB5EF2EB95A}" destId="{68590906-4212-4E53-9014-C20DC357D140}" srcOrd="2" destOrd="0" parTransId="{770D1CEC-F66E-4111-8A8F-CC8A4C2ACB75}" sibTransId="{21EAAE71-D04F-47A0-881B-6298E00839D3}"/>
    <dgm:cxn modelId="{0B7BFF99-DE72-446E-BD85-3D3D8AB4A069}" type="presOf" srcId="{17451571-8044-4CAE-824D-1A9E6145950C}" destId="{22CBFE4C-D80E-4115-9E16-C0863F4DFBEA}" srcOrd="0" destOrd="4" presId="urn:microsoft.com/office/officeart/2005/8/layout/process3"/>
    <dgm:cxn modelId="{FC4F529D-1A77-46AA-A213-C7B424DC0D9B}" srcId="{68590906-4212-4E53-9014-C20DC357D140}" destId="{87E170CF-B5BA-4EF7-83C4-A60CA2555820}" srcOrd="3" destOrd="0" parTransId="{62635C72-6BFE-4BF1-97DE-216179745E77}" sibTransId="{A489BAF0-6A86-4180-A7BB-9B69F7C18C29}"/>
    <dgm:cxn modelId="{AAFCB8AF-4520-4876-95AD-2CBC2754A2BE}" type="presOf" srcId="{87E170CF-B5BA-4EF7-83C4-A60CA2555820}" destId="{7E21E0F3-18CA-4311-82F9-F2E8E9F1AF10}" srcOrd="0" destOrd="3" presId="urn:microsoft.com/office/officeart/2005/8/layout/process3"/>
    <dgm:cxn modelId="{F45C45B1-D1B0-459F-8A71-F95EE47889D7}" srcId="{68590906-4212-4E53-9014-C20DC357D140}" destId="{700C4355-D7E2-4433-88F1-7319D7FD4E9D}" srcOrd="1" destOrd="0" parTransId="{A5ECE697-DF21-4E99-8E71-5CF56FFB5E1D}" sibTransId="{788DC330-9C99-46B5-BE5E-F65FD8F0F2BD}"/>
    <dgm:cxn modelId="{5768F3B9-D83E-45AD-ADCF-6F1244158FE7}" type="presOf" srcId="{C6BB8121-D4BD-419D-B44F-D08B2EC1E6EF}" destId="{89D9E85C-A535-47D1-ADAF-E8BF6272806C}" srcOrd="0" destOrd="1" presId="urn:microsoft.com/office/officeart/2005/8/layout/process3"/>
    <dgm:cxn modelId="{D2CA02BB-1C13-4081-89E2-04EB473D8FF1}" type="presOf" srcId="{700C4355-D7E2-4433-88F1-7319D7FD4E9D}" destId="{7E21E0F3-18CA-4311-82F9-F2E8E9F1AF10}" srcOrd="0" destOrd="1" presId="urn:microsoft.com/office/officeart/2005/8/layout/process3"/>
    <dgm:cxn modelId="{AD616DBB-9EB0-4A7D-A142-B6C7839C468E}" srcId="{68590906-4212-4E53-9014-C20DC357D140}" destId="{D8C68BDE-CF8F-46C3-914A-C2A1EA18717A}" srcOrd="0" destOrd="0" parTransId="{77AAC88A-B127-4A1E-BF94-38D40122EDBC}" sibTransId="{BCC7F8BB-47BA-4DE4-BE32-A110A837A56C}"/>
    <dgm:cxn modelId="{6ADE10C1-6820-4F01-B360-94C42FF43A9A}" type="presOf" srcId="{68590906-4212-4E53-9014-C20DC357D140}" destId="{03616E25-C2E7-47E9-9C21-3CB09BDD491D}" srcOrd="1" destOrd="0" presId="urn:microsoft.com/office/officeart/2005/8/layout/process3"/>
    <dgm:cxn modelId="{C7D48FC1-5103-451A-AC91-52EB9FD38D19}" type="presOf" srcId="{161A8873-CC21-4D24-9949-32D3175CE20B}" destId="{22CBFE4C-D80E-4115-9E16-C0863F4DFBEA}" srcOrd="0" destOrd="1" presId="urn:microsoft.com/office/officeart/2005/8/layout/process3"/>
    <dgm:cxn modelId="{959FB1CD-628E-45E8-BB79-DC177A7090E4}" type="presOf" srcId="{91B0356C-AEC3-4963-9BD0-AE48A115D384}" destId="{FE6CB0D3-1A45-4B27-864B-38000A573C6E}" srcOrd="1" destOrd="0" presId="urn:microsoft.com/office/officeart/2005/8/layout/process3"/>
    <dgm:cxn modelId="{314B7CD8-6D77-41AB-9E0F-98FEDFC93AD6}" type="presOf" srcId="{E6AFF28A-C351-4AE8-B086-EB0B63BCBF21}" destId="{89D9E85C-A535-47D1-ADAF-E8BF6272806C}" srcOrd="0" destOrd="2" presId="urn:microsoft.com/office/officeart/2005/8/layout/process3"/>
    <dgm:cxn modelId="{6D5746DF-B837-498D-8B2F-1EAD97292BCD}" srcId="{68590906-4212-4E53-9014-C20DC357D140}" destId="{1CEB31F7-24A8-459B-88D8-C77059EC9667}" srcOrd="2" destOrd="0" parTransId="{2D87CD7F-6963-4743-89C9-5D6E12F19C13}" sibTransId="{E63BA559-11AA-46D3-899B-5142E34A8152}"/>
    <dgm:cxn modelId="{CD16ABDF-95B2-4D1C-BDD6-7B802739B5E8}" srcId="{99F1D69B-7999-4154-BB93-ECB5EF2EB95A}" destId="{D8CB2616-8EDC-4751-A41D-1D11E9DF31CE}" srcOrd="1" destOrd="0" parTransId="{AB660FA9-D476-47DA-9811-40392F080943}" sibTransId="{35A73665-C6C0-4C85-9EF8-6D907180DF02}"/>
    <dgm:cxn modelId="{4450B4DF-C92A-4086-9E7F-494142CE0229}" type="presOf" srcId="{91B0356C-AEC3-4963-9BD0-AE48A115D384}" destId="{5E8F57D5-D694-4D9F-A8C9-EDDFF3E2D22E}" srcOrd="0" destOrd="0" presId="urn:microsoft.com/office/officeart/2005/8/layout/process3"/>
    <dgm:cxn modelId="{F99FB0EB-2D1A-402A-81EA-7D7A297C17BF}" srcId="{99F1D69B-7999-4154-BB93-ECB5EF2EB95A}" destId="{91B0356C-AEC3-4963-9BD0-AE48A115D384}" srcOrd="0" destOrd="0" parTransId="{BC75F6FC-5E8C-4DDE-9008-13FAD7B0B23E}" sibTransId="{DB51CC9E-7B72-478F-B1A3-BDDD47E2E055}"/>
    <dgm:cxn modelId="{2C4348F9-5CE4-444B-BACF-78A204EFD00C}" type="presOf" srcId="{99F1D69B-7999-4154-BB93-ECB5EF2EB95A}" destId="{557AA3E1-8230-4C1C-95AC-5DB787DAF4AB}" srcOrd="0" destOrd="0" presId="urn:microsoft.com/office/officeart/2005/8/layout/process3"/>
    <dgm:cxn modelId="{9E2700FB-8583-4800-9A96-898E811FB4AD}" type="presOf" srcId="{35A73665-C6C0-4C85-9EF8-6D907180DF02}" destId="{3518810E-D004-46E9-B717-31CD974A4ABC}" srcOrd="1" destOrd="0" presId="urn:microsoft.com/office/officeart/2005/8/layout/process3"/>
    <dgm:cxn modelId="{BEFE1EFB-CA30-430B-A4F9-44D3734CEC60}" type="presOf" srcId="{DB51CC9E-7B72-478F-B1A3-BDDD47E2E055}" destId="{9FC99691-96E1-49BA-8F24-5C6745CDC2E3}" srcOrd="1" destOrd="0" presId="urn:microsoft.com/office/officeart/2005/8/layout/process3"/>
    <dgm:cxn modelId="{8391DC60-3339-429E-85CD-568277C16895}" type="presParOf" srcId="{557AA3E1-8230-4C1C-95AC-5DB787DAF4AB}" destId="{C07A15C5-3F62-4D0A-BFCE-8152056413EE}" srcOrd="0" destOrd="0" presId="urn:microsoft.com/office/officeart/2005/8/layout/process3"/>
    <dgm:cxn modelId="{B40D0B38-BACD-42A7-8409-EDB73D075051}" type="presParOf" srcId="{C07A15C5-3F62-4D0A-BFCE-8152056413EE}" destId="{5E8F57D5-D694-4D9F-A8C9-EDDFF3E2D22E}" srcOrd="0" destOrd="0" presId="urn:microsoft.com/office/officeart/2005/8/layout/process3"/>
    <dgm:cxn modelId="{1D5B4F2B-B502-4461-A4E5-542D8F5E27EB}" type="presParOf" srcId="{C07A15C5-3F62-4D0A-BFCE-8152056413EE}" destId="{FE6CB0D3-1A45-4B27-864B-38000A573C6E}" srcOrd="1" destOrd="0" presId="urn:microsoft.com/office/officeart/2005/8/layout/process3"/>
    <dgm:cxn modelId="{024BA2D3-3894-4D23-8088-F00590F3AA1D}" type="presParOf" srcId="{C07A15C5-3F62-4D0A-BFCE-8152056413EE}" destId="{89D9E85C-A535-47D1-ADAF-E8BF6272806C}" srcOrd="2" destOrd="0" presId="urn:microsoft.com/office/officeart/2005/8/layout/process3"/>
    <dgm:cxn modelId="{A5B4D5B7-2EB7-4DCA-8348-887059B36A1D}" type="presParOf" srcId="{557AA3E1-8230-4C1C-95AC-5DB787DAF4AB}" destId="{0F4B4424-B055-45D1-999B-2D4833E21355}" srcOrd="1" destOrd="0" presId="urn:microsoft.com/office/officeart/2005/8/layout/process3"/>
    <dgm:cxn modelId="{2BCC0FD7-7B3A-408F-906A-AE7672479B8E}" type="presParOf" srcId="{0F4B4424-B055-45D1-999B-2D4833E21355}" destId="{9FC99691-96E1-49BA-8F24-5C6745CDC2E3}" srcOrd="0" destOrd="0" presId="urn:microsoft.com/office/officeart/2005/8/layout/process3"/>
    <dgm:cxn modelId="{5CAD81A3-EE5B-4FC7-A180-4A5271FA26C7}" type="presParOf" srcId="{557AA3E1-8230-4C1C-95AC-5DB787DAF4AB}" destId="{EC4844DE-B275-46D4-A2A5-AB216601D05A}" srcOrd="2" destOrd="0" presId="urn:microsoft.com/office/officeart/2005/8/layout/process3"/>
    <dgm:cxn modelId="{FA27BCC8-13A6-455B-B671-DEE357065B28}" type="presParOf" srcId="{EC4844DE-B275-46D4-A2A5-AB216601D05A}" destId="{19C86D0A-3E7A-4B0B-97F9-0186CD86DF7D}" srcOrd="0" destOrd="0" presId="urn:microsoft.com/office/officeart/2005/8/layout/process3"/>
    <dgm:cxn modelId="{27D801ED-9EF2-4DE2-982E-882344AB15B6}" type="presParOf" srcId="{EC4844DE-B275-46D4-A2A5-AB216601D05A}" destId="{3B7C81F3-7643-49D1-80C1-239A99F03DB3}" srcOrd="1" destOrd="0" presId="urn:microsoft.com/office/officeart/2005/8/layout/process3"/>
    <dgm:cxn modelId="{533A3137-F7AB-458B-A29A-EDD57E0808DE}" type="presParOf" srcId="{EC4844DE-B275-46D4-A2A5-AB216601D05A}" destId="{22CBFE4C-D80E-4115-9E16-C0863F4DFBEA}" srcOrd="2" destOrd="0" presId="urn:microsoft.com/office/officeart/2005/8/layout/process3"/>
    <dgm:cxn modelId="{EF60BF82-A1CB-41E2-85D8-C59B5FE42513}" type="presParOf" srcId="{557AA3E1-8230-4C1C-95AC-5DB787DAF4AB}" destId="{3DC528A3-0953-45E7-BC3B-38C14E41455E}" srcOrd="3" destOrd="0" presId="urn:microsoft.com/office/officeart/2005/8/layout/process3"/>
    <dgm:cxn modelId="{FA3946FF-2881-423E-88F6-E4334193B093}" type="presParOf" srcId="{3DC528A3-0953-45E7-BC3B-38C14E41455E}" destId="{3518810E-D004-46E9-B717-31CD974A4ABC}" srcOrd="0" destOrd="0" presId="urn:microsoft.com/office/officeart/2005/8/layout/process3"/>
    <dgm:cxn modelId="{0311C165-330B-458D-B012-D59B783A1F55}" type="presParOf" srcId="{557AA3E1-8230-4C1C-95AC-5DB787DAF4AB}" destId="{09426F8E-521D-4826-A3FF-2522BD654FDF}" srcOrd="4" destOrd="0" presId="urn:microsoft.com/office/officeart/2005/8/layout/process3"/>
    <dgm:cxn modelId="{AFAAEB6D-651E-43D6-8919-8CC64BD565A8}" type="presParOf" srcId="{09426F8E-521D-4826-A3FF-2522BD654FDF}" destId="{FE256DC4-1710-4B90-B4A7-70A9CE1C6E20}" srcOrd="0" destOrd="0" presId="urn:microsoft.com/office/officeart/2005/8/layout/process3"/>
    <dgm:cxn modelId="{69C5946D-1605-4CB4-9E90-CA0F609B0EBE}" type="presParOf" srcId="{09426F8E-521D-4826-A3FF-2522BD654FDF}" destId="{03616E25-C2E7-47E9-9C21-3CB09BDD491D}" srcOrd="1" destOrd="0" presId="urn:microsoft.com/office/officeart/2005/8/layout/process3"/>
    <dgm:cxn modelId="{A06C2A78-097B-442A-91E2-A536976CE101}" type="presParOf" srcId="{09426F8E-521D-4826-A3FF-2522BD654FDF}" destId="{7E21E0F3-18CA-4311-82F9-F2E8E9F1AF1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A1806F-9E12-4473-B9C8-005AD88FE29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E82793B-A9E9-444F-AAAB-D4EA785111AC}">
      <dgm:prSet phldrT="[Text]"/>
      <dgm:spPr/>
      <dgm:t>
        <a:bodyPr/>
        <a:lstStyle/>
        <a:p>
          <a:r>
            <a:rPr lang="en-US" dirty="0">
              <a:solidFill>
                <a:schemeClr val="tx1"/>
              </a:solidFill>
            </a:rPr>
            <a:t>Submit NC Credential Equivalency Form to DCDEE </a:t>
          </a:r>
        </a:p>
      </dgm:t>
    </dgm:pt>
    <dgm:pt modelId="{1301F9BB-B670-491C-977F-B8A055A6B96D}" type="sibTrans" cxnId="{DE5B51D9-C2DC-4452-AABE-6B4CA9281732}">
      <dgm:prSet/>
      <dgm:spPr/>
      <dgm:t>
        <a:bodyPr/>
        <a:lstStyle/>
        <a:p>
          <a:endParaRPr lang="en-US"/>
        </a:p>
      </dgm:t>
    </dgm:pt>
    <dgm:pt modelId="{96F059F0-A4F8-4669-A99E-50BAAF8B9E08}" type="parTrans" cxnId="{DE5B51D9-C2DC-4452-AABE-6B4CA9281732}">
      <dgm:prSet/>
      <dgm:spPr/>
      <dgm:t>
        <a:bodyPr/>
        <a:lstStyle/>
        <a:p>
          <a:endParaRPr lang="en-US"/>
        </a:p>
      </dgm:t>
    </dgm:pt>
    <dgm:pt modelId="{F8F83348-999C-4089-9049-DBE0A947EBAF}">
      <dgm:prSet phldrT="[Text]"/>
      <dgm:spPr>
        <a:solidFill>
          <a:srgbClr val="FF0066">
            <a:alpha val="89804"/>
          </a:srgbClr>
        </a:solidFill>
      </dgm:spPr>
      <dgm:t>
        <a:bodyPr/>
        <a:lstStyle/>
        <a:p>
          <a:r>
            <a:rPr lang="en-US" spc="600" dirty="0"/>
            <a:t>         Employment</a:t>
          </a:r>
        </a:p>
      </dgm:t>
    </dgm:pt>
    <dgm:pt modelId="{F8656526-A592-4A7E-9401-E06AD52A4A39}" type="sibTrans" cxnId="{FD4D4D17-DBC7-4400-B6DD-B39F4F4A63E6}">
      <dgm:prSet/>
      <dgm:spPr/>
      <dgm:t>
        <a:bodyPr/>
        <a:lstStyle/>
        <a:p>
          <a:endParaRPr lang="en-US"/>
        </a:p>
      </dgm:t>
    </dgm:pt>
    <dgm:pt modelId="{D675DC92-8B3C-4D4A-8DF9-EF3CEEE8FD01}" type="parTrans" cxnId="{FD4D4D17-DBC7-4400-B6DD-B39F4F4A63E6}">
      <dgm:prSet/>
      <dgm:spPr/>
      <dgm:t>
        <a:bodyPr/>
        <a:lstStyle/>
        <a:p>
          <a:endParaRPr lang="en-US"/>
        </a:p>
      </dgm:t>
    </dgm:pt>
    <dgm:pt modelId="{4BB65810-52F0-4BBB-B9D2-90A8218636E8}" type="pres">
      <dgm:prSet presAssocID="{A5A1806F-9E12-4473-B9C8-005AD88FE293}" presName="Name0" presStyleCnt="0">
        <dgm:presLayoutVars>
          <dgm:dir/>
          <dgm:animLvl val="lvl"/>
          <dgm:resizeHandles/>
        </dgm:presLayoutVars>
      </dgm:prSet>
      <dgm:spPr/>
    </dgm:pt>
    <dgm:pt modelId="{69E39109-74EE-4C23-A370-ADDE69DC97EB}" type="pres">
      <dgm:prSet presAssocID="{3E82793B-A9E9-444F-AAAB-D4EA785111AC}" presName="linNode" presStyleCnt="0"/>
      <dgm:spPr/>
    </dgm:pt>
    <dgm:pt modelId="{9E8ABECF-436D-4597-BF80-A50E80D75F30}" type="pres">
      <dgm:prSet presAssocID="{3E82793B-A9E9-444F-AAAB-D4EA785111AC}" presName="parentShp" presStyleLbl="node1" presStyleIdx="0" presStyleCnt="1" custScaleX="60596" custLinFactNeighborX="-8675">
        <dgm:presLayoutVars>
          <dgm:bulletEnabled val="1"/>
        </dgm:presLayoutVars>
      </dgm:prSet>
      <dgm:spPr/>
    </dgm:pt>
    <dgm:pt modelId="{A5071F02-0327-4682-8348-E89ABDBA9E16}" type="pres">
      <dgm:prSet presAssocID="{3E82793B-A9E9-444F-AAAB-D4EA785111AC}" presName="childShp" presStyleLbl="bgAccFollowNode1" presStyleIdx="0" presStyleCnt="1" custScaleX="132350" custLinFactNeighborX="33748" custLinFactNeighborY="-3146">
        <dgm:presLayoutVars>
          <dgm:bulletEnabled val="1"/>
        </dgm:presLayoutVars>
      </dgm:prSet>
      <dgm:spPr/>
    </dgm:pt>
  </dgm:ptLst>
  <dgm:cxnLst>
    <dgm:cxn modelId="{FD4D4D17-DBC7-4400-B6DD-B39F4F4A63E6}" srcId="{3E82793B-A9E9-444F-AAAB-D4EA785111AC}" destId="{F8F83348-999C-4089-9049-DBE0A947EBAF}" srcOrd="0" destOrd="0" parTransId="{D675DC92-8B3C-4D4A-8DF9-EF3CEEE8FD01}" sibTransId="{F8656526-A592-4A7E-9401-E06AD52A4A39}"/>
    <dgm:cxn modelId="{AA69267B-97A0-452A-8D9F-57994C5CDF56}" type="presOf" srcId="{3E82793B-A9E9-444F-AAAB-D4EA785111AC}" destId="{9E8ABECF-436D-4597-BF80-A50E80D75F30}" srcOrd="0" destOrd="0" presId="urn:microsoft.com/office/officeart/2005/8/layout/vList6"/>
    <dgm:cxn modelId="{FC049BD4-4A16-467A-9AE9-7788B83E3679}" type="presOf" srcId="{A5A1806F-9E12-4473-B9C8-005AD88FE293}" destId="{4BB65810-52F0-4BBB-B9D2-90A8218636E8}" srcOrd="0" destOrd="0" presId="urn:microsoft.com/office/officeart/2005/8/layout/vList6"/>
    <dgm:cxn modelId="{DE5B51D9-C2DC-4452-AABE-6B4CA9281732}" srcId="{A5A1806F-9E12-4473-B9C8-005AD88FE293}" destId="{3E82793B-A9E9-444F-AAAB-D4EA785111AC}" srcOrd="0" destOrd="0" parTransId="{96F059F0-A4F8-4669-A99E-50BAAF8B9E08}" sibTransId="{1301F9BB-B670-491C-977F-B8A055A6B96D}"/>
    <dgm:cxn modelId="{512CC5F5-FB64-412C-BDD0-C964BDC6119B}" type="presOf" srcId="{F8F83348-999C-4089-9049-DBE0A947EBAF}" destId="{A5071F02-0327-4682-8348-E89ABDBA9E16}" srcOrd="0" destOrd="0" presId="urn:microsoft.com/office/officeart/2005/8/layout/vList6"/>
    <dgm:cxn modelId="{0187DADF-D557-43A1-BFE1-C94CA2406B3F}" type="presParOf" srcId="{4BB65810-52F0-4BBB-B9D2-90A8218636E8}" destId="{69E39109-74EE-4C23-A370-ADDE69DC97EB}" srcOrd="0" destOrd="0" presId="urn:microsoft.com/office/officeart/2005/8/layout/vList6"/>
    <dgm:cxn modelId="{2FB1B6ED-2B4D-4622-9E41-643E3631A505}" type="presParOf" srcId="{69E39109-74EE-4C23-A370-ADDE69DC97EB}" destId="{9E8ABECF-436D-4597-BF80-A50E80D75F30}" srcOrd="0" destOrd="0" presId="urn:microsoft.com/office/officeart/2005/8/layout/vList6"/>
    <dgm:cxn modelId="{19F000F3-53DD-4F42-8E53-B8EC17ED7CD4}" type="presParOf" srcId="{69E39109-74EE-4C23-A370-ADDE69DC97EB}" destId="{A5071F02-0327-4682-8348-E89ABDBA9E16}"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65DDE-2C21-4CC1-86BC-25EBD2F37D23}">
      <dsp:nvSpPr>
        <dsp:cNvPr id="0" name=""/>
        <dsp:cNvSpPr/>
      </dsp:nvSpPr>
      <dsp:spPr>
        <a:xfrm>
          <a:off x="530099" y="614743"/>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338C23C-AE2D-409D-BE19-C9DB5AA30192}">
      <dsp:nvSpPr>
        <dsp:cNvPr id="0" name=""/>
        <dsp:cNvSpPr/>
      </dsp:nvSpPr>
      <dsp:spPr>
        <a:xfrm>
          <a:off x="829912" y="914556"/>
          <a:ext cx="807187" cy="80718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3B483D-5170-4555-AA7A-7F5A00CF5420}">
      <dsp:nvSpPr>
        <dsp:cNvPr id="0" name=""/>
        <dsp:cNvSpPr/>
      </dsp:nvSpPr>
      <dsp:spPr>
        <a:xfrm>
          <a:off x="80381" y="2459744"/>
          <a:ext cx="2306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Provide an overview of the uniform articulation agreement in early childhood education between the UNC System and the North Carolina Community College System</a:t>
          </a:r>
          <a:br>
            <a:rPr lang="en-US" sz="1100" kern="1200" dirty="0"/>
          </a:br>
          <a:endParaRPr lang="en-US" sz="1100" kern="1200" dirty="0"/>
        </a:p>
      </dsp:txBody>
      <dsp:txXfrm>
        <a:off x="80381" y="2459744"/>
        <a:ext cx="2306250" cy="1080000"/>
      </dsp:txXfrm>
    </dsp:sp>
    <dsp:sp modelId="{57D63BF8-BA50-4599-938D-7F316CDE5459}">
      <dsp:nvSpPr>
        <dsp:cNvPr id="0" name=""/>
        <dsp:cNvSpPr/>
      </dsp:nvSpPr>
      <dsp:spPr>
        <a:xfrm>
          <a:off x="3239943" y="614743"/>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BFBB0D-1FCF-40D2-B61B-D6A9659F0057}">
      <dsp:nvSpPr>
        <dsp:cNvPr id="0" name=""/>
        <dsp:cNvSpPr/>
      </dsp:nvSpPr>
      <dsp:spPr>
        <a:xfrm>
          <a:off x="3539756" y="914556"/>
          <a:ext cx="807187" cy="80718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0B5311C-7548-4E88-8893-4C4F4EB6ED67}">
      <dsp:nvSpPr>
        <dsp:cNvPr id="0" name=""/>
        <dsp:cNvSpPr/>
      </dsp:nvSpPr>
      <dsp:spPr>
        <a:xfrm>
          <a:off x="2790224" y="2459744"/>
          <a:ext cx="2306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Explore career pathway options in the field of early childhood education </a:t>
          </a:r>
          <a:br>
            <a:rPr lang="en-US" sz="1100" kern="1200"/>
          </a:br>
          <a:endParaRPr lang="en-US" sz="1100" kern="1200"/>
        </a:p>
      </dsp:txBody>
      <dsp:txXfrm>
        <a:off x="2790224" y="2459744"/>
        <a:ext cx="2306250" cy="1080000"/>
      </dsp:txXfrm>
    </dsp:sp>
    <dsp:sp modelId="{39253BBE-42EE-429D-BFE5-12EC26CF17AA}">
      <dsp:nvSpPr>
        <dsp:cNvPr id="0" name=""/>
        <dsp:cNvSpPr/>
      </dsp:nvSpPr>
      <dsp:spPr>
        <a:xfrm>
          <a:off x="5949787" y="614743"/>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A99B02F-CB10-40DE-8239-FC3F84B69E61}">
      <dsp:nvSpPr>
        <dsp:cNvPr id="0" name=""/>
        <dsp:cNvSpPr/>
      </dsp:nvSpPr>
      <dsp:spPr>
        <a:xfrm>
          <a:off x="6249600" y="914556"/>
          <a:ext cx="807187" cy="80718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E47B8AB-1DD4-406E-A85E-481DFBDA6270}">
      <dsp:nvSpPr>
        <dsp:cNvPr id="0" name=""/>
        <dsp:cNvSpPr/>
      </dsp:nvSpPr>
      <dsp:spPr>
        <a:xfrm>
          <a:off x="5500068" y="2459744"/>
          <a:ext cx="2306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Examine opportunities to support student awareness of career pathway options in the field</a:t>
          </a:r>
        </a:p>
      </dsp:txBody>
      <dsp:txXfrm>
        <a:off x="5500068" y="2459744"/>
        <a:ext cx="2306250" cy="108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AAB54-B2BC-4118-A146-020DAEF07EC4}">
      <dsp:nvSpPr>
        <dsp:cNvPr id="0" name=""/>
        <dsp:cNvSpPr/>
      </dsp:nvSpPr>
      <dsp:spPr>
        <a:xfrm>
          <a:off x="0" y="611"/>
          <a:ext cx="7589520" cy="146725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46B5F3-D55F-4FCF-AE3E-80B1DDD886ED}">
      <dsp:nvSpPr>
        <dsp:cNvPr id="0" name=""/>
        <dsp:cNvSpPr/>
      </dsp:nvSpPr>
      <dsp:spPr>
        <a:xfrm>
          <a:off x="443844" y="330743"/>
          <a:ext cx="806989" cy="80698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C138E37-881E-48EF-B063-011629A09CAA}">
      <dsp:nvSpPr>
        <dsp:cNvPr id="0" name=""/>
        <dsp:cNvSpPr/>
      </dsp:nvSpPr>
      <dsp:spPr>
        <a:xfrm>
          <a:off x="1694677" y="611"/>
          <a:ext cx="3415284" cy="146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84" tIns="155284" rIns="155284" bIns="155284" numCol="1" spcCol="1270" anchor="ctr" anchorCtr="0">
          <a:noAutofit/>
        </a:bodyPr>
        <a:lstStyle/>
        <a:p>
          <a:pPr marL="0" lvl="0" indent="0" algn="l" defTabSz="622300">
            <a:lnSpc>
              <a:spcPct val="90000"/>
            </a:lnSpc>
            <a:spcBef>
              <a:spcPct val="0"/>
            </a:spcBef>
            <a:spcAft>
              <a:spcPct val="35000"/>
            </a:spcAft>
            <a:buNone/>
          </a:pPr>
          <a:r>
            <a:rPr lang="en-US" sz="1400" kern="1200"/>
            <a:t>In 2017, Asheville and Buncombe County leaders released a similar plan</a:t>
          </a:r>
        </a:p>
      </dsp:txBody>
      <dsp:txXfrm>
        <a:off x="1694677" y="611"/>
        <a:ext cx="3415284" cy="1467253"/>
      </dsp:txXfrm>
    </dsp:sp>
    <dsp:sp modelId="{111ADA96-AC14-48BC-BCA4-CCA8674A1CB6}">
      <dsp:nvSpPr>
        <dsp:cNvPr id="0" name=""/>
        <dsp:cNvSpPr/>
      </dsp:nvSpPr>
      <dsp:spPr>
        <a:xfrm>
          <a:off x="5109961" y="611"/>
          <a:ext cx="2317781" cy="146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84" tIns="155284" rIns="155284" bIns="155284" numCol="1" spcCol="1270" anchor="ctr" anchorCtr="0">
          <a:noAutofit/>
        </a:bodyPr>
        <a:lstStyle/>
        <a:p>
          <a:pPr marL="0" lvl="0" indent="0" algn="l" defTabSz="488950">
            <a:lnSpc>
              <a:spcPct val="90000"/>
            </a:lnSpc>
            <a:spcBef>
              <a:spcPct val="0"/>
            </a:spcBef>
            <a:spcAft>
              <a:spcPct val="35000"/>
            </a:spcAft>
            <a:buNone/>
          </a:pPr>
          <a:r>
            <a:rPr lang="en-US" sz="1100" b="1" u="sng" kern="1200"/>
            <a:t>additional 99 preschool teaching positions</a:t>
          </a:r>
          <a:r>
            <a:rPr lang="en-US" sz="1100" b="1" kern="1200"/>
            <a:t> </a:t>
          </a:r>
          <a:r>
            <a:rPr lang="en-US" sz="1100" kern="1200"/>
            <a:t>adding 78 children to the preschool rolls. </a:t>
          </a:r>
          <a:br>
            <a:rPr lang="en-US" sz="1100" kern="1200"/>
          </a:br>
          <a:endParaRPr lang="en-US" sz="1100" kern="1200"/>
        </a:p>
      </dsp:txBody>
      <dsp:txXfrm>
        <a:off x="5109961" y="611"/>
        <a:ext cx="2317781" cy="1467253"/>
      </dsp:txXfrm>
    </dsp:sp>
    <dsp:sp modelId="{B651612D-0FCB-4DC6-B6CF-41DB4941865D}">
      <dsp:nvSpPr>
        <dsp:cNvPr id="0" name=""/>
        <dsp:cNvSpPr/>
      </dsp:nvSpPr>
      <dsp:spPr>
        <a:xfrm>
          <a:off x="0" y="1663498"/>
          <a:ext cx="7589520" cy="14672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6573188-6C3F-478E-B94B-88E3262724D6}">
      <dsp:nvSpPr>
        <dsp:cNvPr id="0" name=""/>
        <dsp:cNvSpPr/>
      </dsp:nvSpPr>
      <dsp:spPr>
        <a:xfrm>
          <a:off x="443844" y="1993630"/>
          <a:ext cx="806989" cy="8069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4D6807F-DE04-4D70-AD0E-BD3783D89F27}">
      <dsp:nvSpPr>
        <dsp:cNvPr id="0" name=""/>
        <dsp:cNvSpPr/>
      </dsp:nvSpPr>
      <dsp:spPr>
        <a:xfrm>
          <a:off x="1694677" y="1663498"/>
          <a:ext cx="3415284" cy="146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84" tIns="155284" rIns="155284" bIns="155284" numCol="1" spcCol="1270" anchor="ctr" anchorCtr="0">
          <a:noAutofit/>
        </a:bodyPr>
        <a:lstStyle/>
        <a:p>
          <a:pPr marL="0" lvl="0" indent="0" algn="l" defTabSz="622300">
            <a:lnSpc>
              <a:spcPct val="90000"/>
            </a:lnSpc>
            <a:spcBef>
              <a:spcPct val="0"/>
            </a:spcBef>
            <a:spcAft>
              <a:spcPct val="35000"/>
            </a:spcAft>
            <a:buNone/>
          </a:pPr>
          <a:r>
            <a:rPr lang="en-US" sz="1400" kern="1200"/>
            <a:t>Mecklenburg County is also considering expansion of preschool program access. In September 2017, the Charlotte Observer described the county commissioners’ plan to expand preschool access to an additional 6,576 children over the course of six years. </a:t>
          </a:r>
        </a:p>
      </dsp:txBody>
      <dsp:txXfrm>
        <a:off x="1694677" y="1663498"/>
        <a:ext cx="3415284" cy="1467253"/>
      </dsp:txXfrm>
    </dsp:sp>
    <dsp:sp modelId="{CDE966BF-197D-4016-B011-51F58BC89481}">
      <dsp:nvSpPr>
        <dsp:cNvPr id="0" name=""/>
        <dsp:cNvSpPr/>
      </dsp:nvSpPr>
      <dsp:spPr>
        <a:xfrm>
          <a:off x="5109961" y="1663498"/>
          <a:ext cx="2317781" cy="146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84" tIns="155284" rIns="155284" bIns="155284" numCol="1" spcCol="1270" anchor="ctr" anchorCtr="0">
          <a:noAutofit/>
        </a:bodyPr>
        <a:lstStyle/>
        <a:p>
          <a:pPr marL="0" lvl="0" indent="0" algn="l" defTabSz="488950">
            <a:lnSpc>
              <a:spcPct val="90000"/>
            </a:lnSpc>
            <a:spcBef>
              <a:spcPct val="0"/>
            </a:spcBef>
            <a:spcAft>
              <a:spcPct val="35000"/>
            </a:spcAft>
            <a:buNone/>
          </a:pPr>
          <a:r>
            <a:rPr lang="en-US" sz="1100" kern="1200"/>
            <a:t>Mecklenburg County has approximately 12,000 four-year olds in living in the county, necessitating creation of </a:t>
          </a:r>
          <a:r>
            <a:rPr lang="en-US" sz="1100" b="1" u="sng" kern="1200"/>
            <a:t>365 new preschool teaching positions</a:t>
          </a:r>
          <a:r>
            <a:rPr lang="en-US" sz="1100" kern="1200"/>
            <a:t>. </a:t>
          </a:r>
        </a:p>
      </dsp:txBody>
      <dsp:txXfrm>
        <a:off x="5109961" y="1663498"/>
        <a:ext cx="2317781" cy="1467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B2C31-EDF7-4A21-B06C-ADB74B95B625}">
      <dsp:nvSpPr>
        <dsp:cNvPr id="0" name=""/>
        <dsp:cNvSpPr/>
      </dsp:nvSpPr>
      <dsp:spPr>
        <a:xfrm>
          <a:off x="0" y="0"/>
          <a:ext cx="4869656" cy="51054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u="sng" kern="1200" dirty="0"/>
            <a:t>Essentially there are three options within the A55220 Early Childhood AAS degree for students :</a:t>
          </a:r>
          <a:endParaRPr lang="en-US" sz="3300" kern="1200" dirty="0"/>
        </a:p>
      </dsp:txBody>
      <dsp:txXfrm>
        <a:off x="0" y="0"/>
        <a:ext cx="4869656" cy="2756916"/>
      </dsp:txXfrm>
    </dsp:sp>
    <dsp:sp modelId="{D56BDF21-A5B6-47C1-9A9D-CF4FC91D522B}">
      <dsp:nvSpPr>
        <dsp:cNvPr id="0" name=""/>
        <dsp:cNvSpPr/>
      </dsp:nvSpPr>
      <dsp:spPr>
        <a:xfrm>
          <a:off x="2377" y="2654807"/>
          <a:ext cx="1621633" cy="2348484"/>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t>“Career Entry” (aka terminal AAS) option</a:t>
          </a:r>
        </a:p>
      </dsp:txBody>
      <dsp:txXfrm>
        <a:off x="2377" y="2654807"/>
        <a:ext cx="1621633" cy="2348484"/>
      </dsp:txXfrm>
    </dsp:sp>
    <dsp:sp modelId="{E985D24C-871E-49CD-AE59-36F3011A2012}">
      <dsp:nvSpPr>
        <dsp:cNvPr id="0" name=""/>
        <dsp:cNvSpPr/>
      </dsp:nvSpPr>
      <dsp:spPr>
        <a:xfrm>
          <a:off x="1624011" y="2654807"/>
          <a:ext cx="1621633" cy="2348484"/>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t>Licensure Transfer option</a:t>
          </a:r>
        </a:p>
      </dsp:txBody>
      <dsp:txXfrm>
        <a:off x="1624011" y="2654807"/>
        <a:ext cx="1621633" cy="2348484"/>
      </dsp:txXfrm>
    </dsp:sp>
    <dsp:sp modelId="{C930C813-691D-43E1-B5AF-960B1EAADA7D}">
      <dsp:nvSpPr>
        <dsp:cNvPr id="0" name=""/>
        <dsp:cNvSpPr/>
      </dsp:nvSpPr>
      <dsp:spPr>
        <a:xfrm>
          <a:off x="3245644" y="2654807"/>
          <a:ext cx="1621633" cy="2348484"/>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t>Non-Licensure Transfer option</a:t>
          </a:r>
        </a:p>
      </dsp:txBody>
      <dsp:txXfrm>
        <a:off x="3245644" y="2654807"/>
        <a:ext cx="1621633" cy="2348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0450D-1801-4537-9B31-D941B4453149}">
      <dsp:nvSpPr>
        <dsp:cNvPr id="0" name=""/>
        <dsp:cNvSpPr/>
      </dsp:nvSpPr>
      <dsp:spPr>
        <a:xfrm>
          <a:off x="0" y="3081379"/>
          <a:ext cx="4869656" cy="2021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The North Carolina Department of Commerce projects North Carolina will continue to see an increase in job openings for early childhood administrators based on occupational trends 2014-2024. </a:t>
          </a:r>
        </a:p>
      </dsp:txBody>
      <dsp:txXfrm>
        <a:off x="0" y="3081379"/>
        <a:ext cx="4869656" cy="2021718"/>
      </dsp:txXfrm>
    </dsp:sp>
    <dsp:sp modelId="{8DECE86E-AF9B-475A-BC91-CA3CF9D0AFAC}">
      <dsp:nvSpPr>
        <dsp:cNvPr id="0" name=""/>
        <dsp:cNvSpPr/>
      </dsp:nvSpPr>
      <dsp:spPr>
        <a:xfrm rot="10800000">
          <a:off x="0" y="2302"/>
          <a:ext cx="4869656" cy="310940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The need for early educators with a bachelor degree in early education without a teaching license is also expanding in North Carolina. </a:t>
          </a:r>
          <a:br>
            <a:rPr lang="en-US" sz="2000" kern="1200"/>
          </a:br>
          <a:endParaRPr lang="en-US" sz="2000" kern="1200"/>
        </a:p>
      </dsp:txBody>
      <dsp:txXfrm rot="10800000">
        <a:off x="0" y="2302"/>
        <a:ext cx="4869656" cy="2020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66FD9-B1F0-4D06-804F-84BC83D7C7BF}">
      <dsp:nvSpPr>
        <dsp:cNvPr id="0" name=""/>
        <dsp:cNvSpPr/>
      </dsp:nvSpPr>
      <dsp:spPr>
        <a:xfrm>
          <a:off x="6572" y="0"/>
          <a:ext cx="9137427" cy="1415664"/>
        </a:xfrm>
        <a:prstGeom prst="roundRect">
          <a:avLst>
            <a:gd name="adj" fmla="val 10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kern="1200" cap="none" spc="0" dirty="0">
              <a:ln w="0"/>
              <a:effectLst>
                <a:outerShdw blurRad="38100" dist="19050" dir="2700000" algn="tl" rotWithShape="0">
                  <a:schemeClr val="dk1">
                    <a:alpha val="40000"/>
                  </a:schemeClr>
                </a:outerShdw>
              </a:effectLst>
            </a:rPr>
            <a:t>High School</a:t>
          </a:r>
          <a:br>
            <a:rPr lang="en-US" sz="3700" b="0" kern="1200" cap="none" spc="0" dirty="0">
              <a:ln w="0"/>
              <a:effectLst>
                <a:outerShdw blurRad="38100" dist="19050" dir="2700000" algn="tl" rotWithShape="0">
                  <a:schemeClr val="dk1">
                    <a:alpha val="40000"/>
                  </a:schemeClr>
                </a:outerShdw>
              </a:effectLst>
            </a:rPr>
          </a:br>
          <a:r>
            <a:rPr lang="en-US" sz="3700" b="0" kern="1200" cap="none" spc="0" dirty="0">
              <a:ln w="0"/>
              <a:effectLst>
                <a:outerShdw blurRad="38100" dist="19050" dir="2700000" algn="tl" rotWithShape="0">
                  <a:schemeClr val="dk1">
                    <a:alpha val="40000"/>
                  </a:schemeClr>
                </a:outerShdw>
              </a:effectLst>
            </a:rPr>
            <a:t>Early Childhood 1 and 2</a:t>
          </a:r>
        </a:p>
      </dsp:txBody>
      <dsp:txXfrm>
        <a:off x="48035" y="41463"/>
        <a:ext cx="9054501" cy="1332738"/>
      </dsp:txXfrm>
    </dsp:sp>
    <dsp:sp modelId="{D23BA4BC-8A7B-4689-A4D7-0032C96D3C25}">
      <dsp:nvSpPr>
        <dsp:cNvPr id="0" name=""/>
        <dsp:cNvSpPr/>
      </dsp:nvSpPr>
      <dsp:spPr>
        <a:xfrm>
          <a:off x="3286" y="1535094"/>
          <a:ext cx="2884289" cy="1347264"/>
        </a:xfrm>
        <a:prstGeom prst="roundRect">
          <a:avLst>
            <a:gd name="adj" fmla="val 10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Early Childhood Education </a:t>
          </a:r>
          <a:br>
            <a:rPr lang="en-US" sz="2000" b="0" kern="1200" cap="none" spc="0" dirty="0">
              <a:ln w="0"/>
              <a:effectLst>
                <a:outerShdw blurRad="38100" dist="19050" dir="2700000" algn="tl" rotWithShape="0">
                  <a:schemeClr val="dk1">
                    <a:alpha val="40000"/>
                  </a:schemeClr>
                </a:outerShdw>
              </a:effectLst>
            </a:rPr>
          </a:br>
          <a:r>
            <a:rPr lang="en-US" sz="2000" b="0" kern="1200" cap="none" spc="0" dirty="0">
              <a:ln w="0"/>
              <a:effectLst>
                <a:outerShdw blurRad="38100" dist="19050" dir="2700000" algn="tl" rotWithShape="0">
                  <a:schemeClr val="dk1">
                    <a:alpha val="40000"/>
                  </a:schemeClr>
                </a:outerShdw>
              </a:effectLst>
            </a:rPr>
            <a:t>Infant Toddler Certificate</a:t>
          </a:r>
        </a:p>
      </dsp:txBody>
      <dsp:txXfrm>
        <a:off x="42746" y="1574554"/>
        <a:ext cx="2805369" cy="1268344"/>
      </dsp:txXfrm>
    </dsp:sp>
    <dsp:sp modelId="{092C8E8C-5795-4ECA-B456-3F4B863C7079}">
      <dsp:nvSpPr>
        <dsp:cNvPr id="0" name=""/>
        <dsp:cNvSpPr/>
      </dsp:nvSpPr>
      <dsp:spPr>
        <a:xfrm>
          <a:off x="3129855" y="1535094"/>
          <a:ext cx="2884289" cy="1347264"/>
        </a:xfrm>
        <a:prstGeom prst="roundRect">
          <a:avLst>
            <a:gd name="adj" fmla="val 10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Early Childhood Education Preschool  Certificate</a:t>
          </a:r>
        </a:p>
      </dsp:txBody>
      <dsp:txXfrm>
        <a:off x="3169315" y="1574554"/>
        <a:ext cx="2805369" cy="1268344"/>
      </dsp:txXfrm>
    </dsp:sp>
    <dsp:sp modelId="{E939F03B-9D99-4CC8-887A-9FD7B19DCF77}">
      <dsp:nvSpPr>
        <dsp:cNvPr id="0" name=""/>
        <dsp:cNvSpPr/>
      </dsp:nvSpPr>
      <dsp:spPr>
        <a:xfrm>
          <a:off x="3129855" y="3000998"/>
          <a:ext cx="2884289" cy="1347264"/>
        </a:xfrm>
        <a:prstGeom prst="roundRect">
          <a:avLst>
            <a:gd name="adj" fmla="val 10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Early Childhood Education AAS Degree</a:t>
          </a:r>
        </a:p>
      </dsp:txBody>
      <dsp:txXfrm>
        <a:off x="3169315" y="3040458"/>
        <a:ext cx="2805369" cy="1268344"/>
      </dsp:txXfrm>
    </dsp:sp>
    <dsp:sp modelId="{BC905129-4480-43F0-9C0C-C0DBE9325FF8}">
      <dsp:nvSpPr>
        <dsp:cNvPr id="0" name=""/>
        <dsp:cNvSpPr/>
      </dsp:nvSpPr>
      <dsp:spPr>
        <a:xfrm>
          <a:off x="3129855" y="4466902"/>
          <a:ext cx="2884289" cy="1347264"/>
        </a:xfrm>
        <a:prstGeom prst="roundRect">
          <a:avLst>
            <a:gd name="adj" fmla="val 10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Early Childhood Education Bachelor Degree</a:t>
          </a:r>
        </a:p>
      </dsp:txBody>
      <dsp:txXfrm>
        <a:off x="3169315" y="4506362"/>
        <a:ext cx="2805369" cy="1268344"/>
      </dsp:txXfrm>
    </dsp:sp>
    <dsp:sp modelId="{9BF9C1F4-9728-4DEA-97BA-7407F7042EAA}">
      <dsp:nvSpPr>
        <dsp:cNvPr id="0" name=""/>
        <dsp:cNvSpPr/>
      </dsp:nvSpPr>
      <dsp:spPr>
        <a:xfrm>
          <a:off x="6256424" y="1535094"/>
          <a:ext cx="2884289" cy="1347264"/>
        </a:xfrm>
        <a:prstGeom prst="roundRect">
          <a:avLst>
            <a:gd name="adj" fmla="val 10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Early Childhood Education Administration Certificate</a:t>
          </a:r>
        </a:p>
      </dsp:txBody>
      <dsp:txXfrm>
        <a:off x="6295884" y="1574554"/>
        <a:ext cx="2805369" cy="1268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6F394-5DD6-4E64-8094-82C459EC7A93}">
      <dsp:nvSpPr>
        <dsp:cNvPr id="0" name=""/>
        <dsp:cNvSpPr/>
      </dsp:nvSpPr>
      <dsp:spPr>
        <a:xfrm>
          <a:off x="24607" y="143031"/>
          <a:ext cx="8485185" cy="1235766"/>
        </a:xfrm>
        <a:prstGeom prst="rightArrow">
          <a:avLst>
            <a:gd name="adj1" fmla="val 5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96178" numCol="1" spcCol="1270" anchor="ctr" anchorCtr="0">
          <a:noAutofit/>
        </a:bodyPr>
        <a:lstStyle/>
        <a:p>
          <a:pPr marL="0" lvl="0" indent="0" algn="l" defTabSz="711200">
            <a:lnSpc>
              <a:spcPct val="90000"/>
            </a:lnSpc>
            <a:spcBef>
              <a:spcPct val="0"/>
            </a:spcBef>
            <a:spcAft>
              <a:spcPct val="35000"/>
            </a:spcAft>
            <a:buNone/>
          </a:pPr>
          <a:r>
            <a:rPr lang="en-US" sz="1600" kern="1200" dirty="0"/>
            <a:t>High School</a:t>
          </a:r>
        </a:p>
      </dsp:txBody>
      <dsp:txXfrm>
        <a:off x="24607" y="451973"/>
        <a:ext cx="8176244" cy="617883"/>
      </dsp:txXfrm>
    </dsp:sp>
    <dsp:sp modelId="{45C8A3BA-2EDA-44B8-ACE6-42E751FE30F9}">
      <dsp:nvSpPr>
        <dsp:cNvPr id="0" name=""/>
        <dsp:cNvSpPr/>
      </dsp:nvSpPr>
      <dsp:spPr>
        <a:xfrm>
          <a:off x="24607" y="883951"/>
          <a:ext cx="2613437" cy="2804610"/>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Early Childhood 1 &amp; 2 (Can articulate for EDU 119 Intro to Early Childhood Education - 4 credits)</a:t>
          </a:r>
        </a:p>
        <a:p>
          <a:pPr marL="114300" lvl="1" indent="-114300" algn="l" defTabSz="533400">
            <a:lnSpc>
              <a:spcPct val="90000"/>
            </a:lnSpc>
            <a:spcBef>
              <a:spcPct val="0"/>
            </a:spcBef>
            <a:spcAft>
              <a:spcPct val="15000"/>
            </a:spcAft>
            <a:buChar char="•"/>
          </a:pPr>
          <a:r>
            <a:rPr lang="en-US" sz="1200" kern="1200" dirty="0"/>
            <a:t>To receive articulated credit, students must enroll at the community college within </a:t>
          </a:r>
          <a:r>
            <a:rPr lang="en-US" sz="1200" b="1" kern="1200" dirty="0"/>
            <a:t>two </a:t>
          </a:r>
          <a:r>
            <a:rPr lang="en-US" sz="1200" kern="1200" dirty="0"/>
            <a:t>years of their high school graduation date and meet the following criteria:</a:t>
          </a:r>
          <a:br>
            <a:rPr lang="en-US" sz="1200" kern="1200" dirty="0"/>
          </a:br>
          <a:endParaRPr lang="en-US" sz="1200" kern="1200" dirty="0"/>
        </a:p>
        <a:p>
          <a:pPr marL="228600" lvl="2" indent="-114300" algn="l" defTabSz="533400">
            <a:lnSpc>
              <a:spcPct val="90000"/>
            </a:lnSpc>
            <a:spcBef>
              <a:spcPct val="0"/>
            </a:spcBef>
            <a:spcAft>
              <a:spcPct val="15000"/>
            </a:spcAft>
            <a:buChar char="•"/>
          </a:pPr>
          <a:r>
            <a:rPr lang="en-US" sz="1200" i="1" kern="1200" dirty="0"/>
            <a:t>Final grade of </a:t>
          </a:r>
          <a:r>
            <a:rPr lang="en-US" sz="1200" b="1" i="1" kern="1200" dirty="0"/>
            <a:t>B </a:t>
          </a:r>
          <a:r>
            <a:rPr lang="en-US" sz="1200" i="1" kern="1200" dirty="0"/>
            <a:t>or higher in the course and</a:t>
          </a:r>
          <a:br>
            <a:rPr lang="en-US" sz="1200" i="1" kern="1200" dirty="0"/>
          </a:br>
          <a:endParaRPr lang="en-US" sz="1200" kern="1200" dirty="0"/>
        </a:p>
        <a:p>
          <a:pPr marL="228600" lvl="2" indent="-114300" algn="l" defTabSz="533400">
            <a:lnSpc>
              <a:spcPct val="90000"/>
            </a:lnSpc>
            <a:spcBef>
              <a:spcPct val="0"/>
            </a:spcBef>
            <a:spcAft>
              <a:spcPct val="15000"/>
            </a:spcAft>
            <a:buChar char="•"/>
          </a:pPr>
          <a:r>
            <a:rPr lang="en-US" sz="1200" i="1" kern="1200" dirty="0"/>
            <a:t>A score of </a:t>
          </a:r>
          <a:r>
            <a:rPr lang="en-US" sz="1200" b="1" i="1" kern="1200" dirty="0"/>
            <a:t>90 </a:t>
          </a:r>
          <a:r>
            <a:rPr lang="en-US" sz="1200" i="1" kern="1200" dirty="0"/>
            <a:t>or higher on the standardized CTE post-assessment</a:t>
          </a:r>
          <a:endParaRPr lang="en-US" sz="1200" kern="1200" dirty="0"/>
        </a:p>
      </dsp:txBody>
      <dsp:txXfrm>
        <a:off x="24607" y="883951"/>
        <a:ext cx="2613437" cy="2804610"/>
      </dsp:txXfrm>
    </dsp:sp>
    <dsp:sp modelId="{87518B5F-8E8E-4C1C-AD17-A0356C7C3B0F}">
      <dsp:nvSpPr>
        <dsp:cNvPr id="0" name=""/>
        <dsp:cNvSpPr/>
      </dsp:nvSpPr>
      <dsp:spPr>
        <a:xfrm>
          <a:off x="2638044" y="554953"/>
          <a:ext cx="5871748" cy="1235766"/>
        </a:xfrm>
        <a:prstGeom prst="rightArrow">
          <a:avLst>
            <a:gd name="adj1" fmla="val 50000"/>
            <a:gd name="adj2" fmla="val 5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196178" numCol="1" spcCol="1270" anchor="ctr" anchorCtr="0">
          <a:noAutofit/>
        </a:bodyPr>
        <a:lstStyle/>
        <a:p>
          <a:pPr marL="0" lvl="0" indent="0" algn="l" defTabSz="622300">
            <a:lnSpc>
              <a:spcPct val="90000"/>
            </a:lnSpc>
            <a:spcBef>
              <a:spcPct val="0"/>
            </a:spcBef>
            <a:spcAft>
              <a:spcPct val="35000"/>
            </a:spcAft>
            <a:buNone/>
          </a:pPr>
          <a:r>
            <a:rPr lang="en-US" sz="1400" kern="1200" dirty="0"/>
            <a:t>High School/Community College Career &amp; College Promise Certificate</a:t>
          </a:r>
        </a:p>
      </dsp:txBody>
      <dsp:txXfrm>
        <a:off x="2638044" y="863895"/>
        <a:ext cx="5562807" cy="617883"/>
      </dsp:txXfrm>
    </dsp:sp>
    <dsp:sp modelId="{B069D8EF-592E-4BAF-877C-1EEB46D9AFF2}">
      <dsp:nvSpPr>
        <dsp:cNvPr id="0" name=""/>
        <dsp:cNvSpPr/>
      </dsp:nvSpPr>
      <dsp:spPr>
        <a:xfrm>
          <a:off x="2640370" y="1310144"/>
          <a:ext cx="2613437" cy="3322973"/>
        </a:xfrm>
        <a:prstGeom prst="rect">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Infant Toddler Care Certificate  </a:t>
          </a:r>
          <a:br>
            <a:rPr lang="en-US" sz="1200" b="0" kern="1200" dirty="0"/>
          </a:br>
          <a:r>
            <a:rPr lang="en-US" sz="1200" kern="1200" dirty="0"/>
            <a:t>16 Credits </a:t>
          </a:r>
          <a:br>
            <a:rPr lang="en-US" sz="1200" b="1" kern="1200" dirty="0"/>
          </a:br>
          <a:r>
            <a:rPr lang="en-US" sz="1200" b="0" kern="1200" dirty="0"/>
            <a:t>(complete during Junior/Senior year)</a:t>
          </a:r>
          <a:br>
            <a:rPr lang="en-US" sz="1200" b="1" kern="1200" dirty="0"/>
          </a:br>
          <a:br>
            <a:rPr lang="en-US" sz="1200" kern="1200" dirty="0"/>
          </a:br>
          <a:r>
            <a:rPr lang="en-US" sz="1200" kern="1200" dirty="0"/>
            <a:t>(12 credits remaining if Early Childhood 1 &amp; 2 articulates from HS)</a:t>
          </a:r>
          <a:br>
            <a:rPr lang="en-US" sz="1200" kern="1200" dirty="0"/>
          </a:br>
          <a:endParaRPr lang="en-US" sz="1200" kern="1200" dirty="0"/>
        </a:p>
        <a:p>
          <a:pPr marL="114300" lvl="1" indent="-114300" algn="l" defTabSz="533400">
            <a:lnSpc>
              <a:spcPct val="90000"/>
            </a:lnSpc>
            <a:spcBef>
              <a:spcPct val="0"/>
            </a:spcBef>
            <a:spcAft>
              <a:spcPct val="15000"/>
            </a:spcAft>
            <a:buChar char="•"/>
          </a:pPr>
          <a:r>
            <a:rPr lang="en-US" sz="1200" kern="1200" dirty="0"/>
            <a:t>EDU 119 (credit from high school)</a:t>
          </a:r>
          <a:r>
            <a:rPr lang="en-US" sz="1200" b="1" kern="1200" dirty="0"/>
            <a:t>*</a:t>
          </a:r>
          <a:endParaRPr lang="en-US" sz="1200" kern="1200" dirty="0"/>
        </a:p>
        <a:p>
          <a:pPr marL="114300" lvl="1" indent="-114300" algn="l" defTabSz="533400">
            <a:lnSpc>
              <a:spcPct val="90000"/>
            </a:lnSpc>
            <a:spcBef>
              <a:spcPct val="0"/>
            </a:spcBef>
            <a:spcAft>
              <a:spcPct val="15000"/>
            </a:spcAft>
            <a:buChar char="•"/>
          </a:pPr>
          <a:r>
            <a:rPr lang="en-US" sz="1200" kern="1200" dirty="0"/>
            <a:t>EDU 131 Child Family and Community</a:t>
          </a:r>
          <a:r>
            <a:rPr lang="en-US" sz="1200" b="1" kern="1200" dirty="0"/>
            <a:t>*</a:t>
          </a:r>
          <a:endParaRPr lang="en-US" sz="1200" kern="1200" dirty="0"/>
        </a:p>
        <a:p>
          <a:pPr marL="114300" lvl="1" indent="-114300" algn="l" defTabSz="533400">
            <a:lnSpc>
              <a:spcPct val="90000"/>
            </a:lnSpc>
            <a:spcBef>
              <a:spcPct val="0"/>
            </a:spcBef>
            <a:spcAft>
              <a:spcPct val="15000"/>
            </a:spcAft>
            <a:buChar char="•"/>
          </a:pPr>
          <a:r>
            <a:rPr lang="en-US" sz="1200" kern="1200" dirty="0"/>
            <a:t>EDU 144 Child Development I </a:t>
          </a:r>
        </a:p>
        <a:p>
          <a:pPr marL="114300" lvl="1" indent="-114300" algn="l" defTabSz="533400">
            <a:lnSpc>
              <a:spcPct val="90000"/>
            </a:lnSpc>
            <a:spcBef>
              <a:spcPct val="0"/>
            </a:spcBef>
            <a:spcAft>
              <a:spcPct val="15000"/>
            </a:spcAft>
            <a:buChar char="•"/>
          </a:pPr>
          <a:r>
            <a:rPr lang="en-US" sz="1200" kern="1200" dirty="0"/>
            <a:t>EDU 153 Health, Safety &amp; Nutrition</a:t>
          </a:r>
          <a:r>
            <a:rPr lang="en-US" sz="1200" b="1" kern="1200" dirty="0"/>
            <a:t>*</a:t>
          </a:r>
          <a:endParaRPr lang="en-US" sz="1200" kern="1200" dirty="0"/>
        </a:p>
        <a:p>
          <a:pPr marL="114300" lvl="1" indent="-114300" algn="l" defTabSz="533400">
            <a:lnSpc>
              <a:spcPct val="90000"/>
            </a:lnSpc>
            <a:spcBef>
              <a:spcPct val="0"/>
            </a:spcBef>
            <a:spcAft>
              <a:spcPct val="15000"/>
            </a:spcAft>
            <a:buChar char="•"/>
          </a:pPr>
          <a:r>
            <a:rPr lang="en-US" sz="1200" kern="1200" dirty="0"/>
            <a:t>EDU 234 Infants, Toddlers, &amp; Twos</a:t>
          </a:r>
          <a:br>
            <a:rPr lang="en-US" sz="1200" kern="1200" dirty="0"/>
          </a:br>
          <a:br>
            <a:rPr lang="en-US" sz="1200" kern="1200" dirty="0"/>
          </a:br>
          <a:r>
            <a:rPr lang="en-US" sz="1200" b="0" i="1" kern="1200" dirty="0"/>
            <a:t>* </a:t>
          </a:r>
          <a:r>
            <a:rPr lang="en-US" sz="1200" i="1" kern="1200" dirty="0"/>
            <a:t>Courses also included in the Preschool Certificate and Administrator Certificate</a:t>
          </a:r>
          <a:endParaRPr lang="en-US" sz="1200" kern="1200" dirty="0"/>
        </a:p>
      </dsp:txBody>
      <dsp:txXfrm>
        <a:off x="2640370" y="1310144"/>
        <a:ext cx="2613437" cy="3322973"/>
      </dsp:txXfrm>
    </dsp:sp>
    <dsp:sp modelId="{40BA6038-DB2B-488D-B9F9-870A51358BA8}">
      <dsp:nvSpPr>
        <dsp:cNvPr id="0" name=""/>
        <dsp:cNvSpPr/>
      </dsp:nvSpPr>
      <dsp:spPr>
        <a:xfrm>
          <a:off x="5251481" y="966876"/>
          <a:ext cx="3258311" cy="1235766"/>
        </a:xfrm>
        <a:prstGeom prst="rightArrow">
          <a:avLst>
            <a:gd name="adj1" fmla="val 50000"/>
            <a:gd name="adj2" fmla="val 5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254000" bIns="196178" numCol="1" spcCol="1270" anchor="ctr" anchorCtr="0">
          <a:noAutofit/>
        </a:bodyPr>
        <a:lstStyle/>
        <a:p>
          <a:pPr marL="0" lvl="0" indent="0" algn="l" defTabSz="533400">
            <a:lnSpc>
              <a:spcPct val="90000"/>
            </a:lnSpc>
            <a:spcBef>
              <a:spcPct val="0"/>
            </a:spcBef>
            <a:spcAft>
              <a:spcPct val="35000"/>
            </a:spcAft>
            <a:buNone/>
          </a:pPr>
          <a:r>
            <a:rPr lang="en-US" sz="1200" kern="1200" dirty="0"/>
            <a:t>Infant Toddler CDA  - National Credential </a:t>
          </a:r>
          <a:br>
            <a:rPr lang="en-US" sz="1200" kern="1200" dirty="0"/>
          </a:br>
          <a:r>
            <a:rPr lang="en-US" sz="1200" kern="1200" dirty="0"/>
            <a:t>(Head Start) </a:t>
          </a:r>
          <a:br>
            <a:rPr lang="en-US" sz="1200" kern="1200" dirty="0"/>
          </a:br>
          <a:endParaRPr lang="en-US" sz="1200" kern="1200" dirty="0"/>
        </a:p>
      </dsp:txBody>
      <dsp:txXfrm>
        <a:off x="5251481" y="1275818"/>
        <a:ext cx="2949370" cy="617883"/>
      </dsp:txXfrm>
    </dsp:sp>
    <dsp:sp modelId="{9DFA2A4D-BECB-495D-8B82-AAFE9258EC5C}">
      <dsp:nvSpPr>
        <dsp:cNvPr id="0" name=""/>
        <dsp:cNvSpPr/>
      </dsp:nvSpPr>
      <dsp:spPr>
        <a:xfrm>
          <a:off x="5257806" y="1676393"/>
          <a:ext cx="2613437" cy="3040874"/>
        </a:xfrm>
        <a:prstGeom prst="rect">
          <a:avLst/>
        </a:prstGeom>
        <a:solidFill>
          <a:schemeClr val="lt1">
            <a:hueOff val="0"/>
            <a:satOff val="0"/>
            <a:lumOff val="0"/>
            <a:alphaOff val="0"/>
          </a:schemeClr>
        </a:solidFill>
        <a:ln w="6350" cap="flat" cmpd="sng" algn="ctr">
          <a:solidFill>
            <a:srgbClr val="9999FF"/>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Complete the Infant Toddler Care Certificate at local community college during high school </a:t>
          </a:r>
          <a:r>
            <a:rPr lang="en-US" sz="1200" i="1" kern="1200" dirty="0"/>
            <a:t>(courses meet the 120 hours of professional education requirement)</a:t>
          </a:r>
          <a:br>
            <a:rPr lang="en-US" sz="1200" kern="1200" dirty="0"/>
          </a:br>
          <a:endParaRPr lang="en-US" sz="1200" kern="1200" dirty="0"/>
        </a:p>
        <a:p>
          <a:pPr marL="0" lvl="0" indent="0" algn="l" defTabSz="533400">
            <a:lnSpc>
              <a:spcPct val="90000"/>
            </a:lnSpc>
            <a:spcBef>
              <a:spcPct val="0"/>
            </a:spcBef>
            <a:spcAft>
              <a:spcPct val="35000"/>
            </a:spcAft>
            <a:buNone/>
          </a:pPr>
          <a:r>
            <a:rPr lang="en-US" sz="1200" kern="1200" dirty="0"/>
            <a:t>After high school graduation, complete:</a:t>
          </a:r>
        </a:p>
        <a:p>
          <a:pPr marL="0" lvl="0" indent="0" algn="l" defTabSz="533400">
            <a:lnSpc>
              <a:spcPct val="90000"/>
            </a:lnSpc>
            <a:spcBef>
              <a:spcPct val="0"/>
            </a:spcBef>
            <a:spcAft>
              <a:spcPct val="35000"/>
            </a:spcAft>
            <a:buNone/>
          </a:pPr>
          <a:r>
            <a:rPr lang="en-US" sz="1200" kern="1200" dirty="0"/>
            <a:t>   480 hours of professional    </a:t>
          </a:r>
          <a:br>
            <a:rPr lang="en-US" sz="1200" kern="1200" dirty="0"/>
          </a:br>
          <a:r>
            <a:rPr lang="en-US" sz="1200" kern="1200" dirty="0"/>
            <a:t>   experience with infants and toddlers</a:t>
          </a:r>
          <a:br>
            <a:rPr lang="en-US" sz="1200" kern="1200" dirty="0"/>
          </a:br>
          <a:endParaRPr lang="en-US" sz="1200" kern="1200" dirty="0"/>
        </a:p>
        <a:p>
          <a:pPr marL="0" lvl="0" indent="0" algn="l" defTabSz="533400">
            <a:lnSpc>
              <a:spcPct val="90000"/>
            </a:lnSpc>
            <a:spcBef>
              <a:spcPct val="0"/>
            </a:spcBef>
            <a:spcAft>
              <a:spcPct val="35000"/>
            </a:spcAft>
            <a:buNone/>
          </a:pPr>
          <a:r>
            <a:rPr lang="en-US" sz="1200" kern="1200" dirty="0"/>
            <a:t>    Professional Portfolio &amp; Family </a:t>
          </a:r>
          <a:br>
            <a:rPr lang="en-US" sz="1200" kern="1200" dirty="0"/>
          </a:br>
          <a:r>
            <a:rPr lang="en-US" sz="1200" kern="1200" dirty="0"/>
            <a:t>    Questionnaires</a:t>
          </a:r>
          <a:br>
            <a:rPr lang="en-US" sz="1200" kern="1200" dirty="0"/>
          </a:br>
          <a:endParaRPr lang="en-US" sz="1200" kern="1200" dirty="0"/>
        </a:p>
        <a:p>
          <a:pPr marL="0" lvl="0" indent="0" algn="l" defTabSz="533400">
            <a:lnSpc>
              <a:spcPct val="90000"/>
            </a:lnSpc>
            <a:spcBef>
              <a:spcPct val="0"/>
            </a:spcBef>
            <a:spcAft>
              <a:spcPct val="35000"/>
            </a:spcAft>
            <a:buNone/>
          </a:pPr>
          <a:r>
            <a:rPr lang="en-US" sz="1200" kern="1200" dirty="0"/>
            <a:t>    Formal Observation and CDA </a:t>
          </a:r>
          <a:br>
            <a:rPr lang="en-US" sz="1200" kern="1200" dirty="0"/>
          </a:br>
          <a:r>
            <a:rPr lang="en-US" sz="1200" kern="1200" dirty="0"/>
            <a:t>    Assessment</a:t>
          </a:r>
        </a:p>
      </dsp:txBody>
      <dsp:txXfrm>
        <a:off x="5257806" y="1676393"/>
        <a:ext cx="2613437" cy="3040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CB0D3-1A45-4B27-864B-38000A573C6E}">
      <dsp:nvSpPr>
        <dsp:cNvPr id="0" name=""/>
        <dsp:cNvSpPr/>
      </dsp:nvSpPr>
      <dsp:spPr>
        <a:xfrm>
          <a:off x="4093" y="140846"/>
          <a:ext cx="1861062" cy="110140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High School</a:t>
          </a:r>
        </a:p>
      </dsp:txBody>
      <dsp:txXfrm>
        <a:off x="4093" y="140846"/>
        <a:ext cx="1861062" cy="734270"/>
      </dsp:txXfrm>
    </dsp:sp>
    <dsp:sp modelId="{89D9E85C-A535-47D1-ADAF-E8BF6272806C}">
      <dsp:nvSpPr>
        <dsp:cNvPr id="0" name=""/>
        <dsp:cNvSpPr/>
      </dsp:nvSpPr>
      <dsp:spPr>
        <a:xfrm>
          <a:off x="385274" y="875116"/>
          <a:ext cx="1861062" cy="35100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Early Childhood 1 &amp; 2 (Can articulate for EDU 119 Intro to Early Childhood Education - 4 credits)</a:t>
          </a:r>
          <a:br>
            <a:rPr lang="en-US" sz="1000" kern="1200" dirty="0"/>
          </a:br>
          <a:endParaRPr lang="en-US" sz="1000" kern="1200" dirty="0"/>
        </a:p>
        <a:p>
          <a:pPr marL="114300" lvl="2" indent="-57150" algn="l" defTabSz="444500">
            <a:lnSpc>
              <a:spcPct val="90000"/>
            </a:lnSpc>
            <a:spcBef>
              <a:spcPct val="0"/>
            </a:spcBef>
            <a:spcAft>
              <a:spcPct val="15000"/>
            </a:spcAft>
            <a:buChar char="•"/>
          </a:pPr>
          <a:r>
            <a:rPr lang="en-US" sz="1000" kern="1200" dirty="0"/>
            <a:t>To receive articulated credit, students must enroll at the community college within </a:t>
          </a:r>
          <a:r>
            <a:rPr lang="en-US" sz="1000" b="0" u="sng" kern="1200" dirty="0"/>
            <a:t>two</a:t>
          </a:r>
          <a:r>
            <a:rPr lang="en-US" sz="1000" b="1" kern="1200" dirty="0"/>
            <a:t> </a:t>
          </a:r>
          <a:r>
            <a:rPr lang="en-US" sz="1000" kern="1200" dirty="0"/>
            <a:t>years of their high school graduation date and meet the following criteria:</a:t>
          </a:r>
          <a:br>
            <a:rPr lang="en-US" sz="1000" kern="1200" dirty="0"/>
          </a:br>
          <a:endParaRPr lang="en-US" sz="1000" kern="1200" dirty="0"/>
        </a:p>
        <a:p>
          <a:pPr marL="171450" lvl="3" indent="-57150" algn="l" defTabSz="444500">
            <a:lnSpc>
              <a:spcPct val="90000"/>
            </a:lnSpc>
            <a:spcBef>
              <a:spcPct val="0"/>
            </a:spcBef>
            <a:spcAft>
              <a:spcPct val="15000"/>
            </a:spcAft>
            <a:buChar char="•"/>
          </a:pPr>
          <a:r>
            <a:rPr lang="en-US" sz="1000" i="1" kern="1200" dirty="0"/>
            <a:t>Final grade of </a:t>
          </a:r>
          <a:r>
            <a:rPr lang="en-US" sz="1000" b="1" i="1" kern="1200" dirty="0"/>
            <a:t>B </a:t>
          </a:r>
          <a:r>
            <a:rPr lang="en-US" sz="1000" i="1" kern="1200" dirty="0"/>
            <a:t>or higher in the course and</a:t>
          </a:r>
          <a:br>
            <a:rPr lang="en-US" sz="1000" i="1" kern="1200" dirty="0"/>
          </a:br>
          <a:endParaRPr lang="en-US" sz="1000" kern="1200" dirty="0"/>
        </a:p>
        <a:p>
          <a:pPr marL="171450" lvl="3" indent="-57150" algn="l" defTabSz="444500">
            <a:lnSpc>
              <a:spcPct val="90000"/>
            </a:lnSpc>
            <a:spcBef>
              <a:spcPct val="0"/>
            </a:spcBef>
            <a:spcAft>
              <a:spcPct val="15000"/>
            </a:spcAft>
            <a:buChar char="•"/>
          </a:pPr>
          <a:r>
            <a:rPr lang="en-US" sz="1000" i="1" kern="1200" dirty="0"/>
            <a:t>A score of </a:t>
          </a:r>
          <a:r>
            <a:rPr lang="en-US" sz="1000" b="1" i="1" kern="1200" dirty="0"/>
            <a:t>90 </a:t>
          </a:r>
          <a:r>
            <a:rPr lang="en-US" sz="1000" i="1" kern="1200" dirty="0"/>
            <a:t>or higher on the standardized CTE post-assessment</a:t>
          </a:r>
          <a:endParaRPr lang="en-US" sz="1000" kern="1200" dirty="0"/>
        </a:p>
      </dsp:txBody>
      <dsp:txXfrm>
        <a:off x="439783" y="929625"/>
        <a:ext cx="1752044" cy="3400982"/>
      </dsp:txXfrm>
    </dsp:sp>
    <dsp:sp modelId="{0F4B4424-B055-45D1-999B-2D4833E21355}">
      <dsp:nvSpPr>
        <dsp:cNvPr id="0" name=""/>
        <dsp:cNvSpPr/>
      </dsp:nvSpPr>
      <dsp:spPr>
        <a:xfrm>
          <a:off x="2147286" y="276306"/>
          <a:ext cx="598116" cy="463350"/>
        </a:xfrm>
        <a:prstGeom prst="rightArrow">
          <a:avLst>
            <a:gd name="adj1" fmla="val 60000"/>
            <a:gd name="adj2" fmla="val 50000"/>
          </a:avLst>
        </a:prstGeom>
        <a:gradFill rotWithShape="0">
          <a:gsLst>
            <a:gs pos="0">
              <a:srgbClr val="0070C0"/>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47286" y="368976"/>
        <a:ext cx="459111" cy="278010"/>
      </dsp:txXfrm>
    </dsp:sp>
    <dsp:sp modelId="{3B7C81F3-7643-49D1-80C1-239A99F03DB3}">
      <dsp:nvSpPr>
        <dsp:cNvPr id="0" name=""/>
        <dsp:cNvSpPr/>
      </dsp:nvSpPr>
      <dsp:spPr>
        <a:xfrm>
          <a:off x="2993677" y="140846"/>
          <a:ext cx="1861062" cy="1101406"/>
        </a:xfrm>
        <a:prstGeom prst="roundRect">
          <a:avLst>
            <a:gd name="adj" fmla="val 10000"/>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t>High School/Community College Career &amp; College Promise Certificate</a:t>
          </a:r>
        </a:p>
      </dsp:txBody>
      <dsp:txXfrm>
        <a:off x="2993677" y="140846"/>
        <a:ext cx="1861062" cy="734270"/>
      </dsp:txXfrm>
    </dsp:sp>
    <dsp:sp modelId="{22CBFE4C-D80E-4115-9E16-C0863F4DFBEA}">
      <dsp:nvSpPr>
        <dsp:cNvPr id="0" name=""/>
        <dsp:cNvSpPr/>
      </dsp:nvSpPr>
      <dsp:spPr>
        <a:xfrm>
          <a:off x="3374859" y="875116"/>
          <a:ext cx="1861062" cy="3510000"/>
        </a:xfrm>
        <a:prstGeom prst="roundRect">
          <a:avLst>
            <a:gd name="adj" fmla="val 10000"/>
          </a:avLst>
        </a:prstGeom>
        <a:solidFill>
          <a:schemeClr val="lt1">
            <a:alpha val="90000"/>
            <a:hueOff val="0"/>
            <a:satOff val="0"/>
            <a:lumOff val="0"/>
            <a:alphaOff val="0"/>
          </a:schemeClr>
        </a:solidFill>
        <a:ln w="6350" cap="flat" cmpd="sng" algn="ctr">
          <a:solidFill>
            <a:srgbClr val="0070C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0" kern="1200" dirty="0"/>
            <a:t>Early Childhood/Preschool Certificate </a:t>
          </a:r>
          <a:r>
            <a:rPr lang="en-US" sz="1000" kern="1200" dirty="0"/>
            <a:t>16 Credits </a:t>
          </a:r>
          <a:br>
            <a:rPr lang="en-US" sz="1000" b="1" kern="1200" dirty="0"/>
          </a:br>
          <a:r>
            <a:rPr lang="en-US" sz="1000" b="0" kern="1200" dirty="0"/>
            <a:t>(complete during Junior/Senior year)</a:t>
          </a:r>
          <a:br>
            <a:rPr lang="en-US" sz="1000" b="1" kern="1200" dirty="0"/>
          </a:br>
          <a:br>
            <a:rPr lang="en-US" sz="1000" kern="1200" dirty="0"/>
          </a:br>
          <a:r>
            <a:rPr lang="en-US" sz="1000" kern="1200" dirty="0"/>
            <a:t>(12 credits remaining if Early Childhood 1 &amp; 2 articulates from high school)</a:t>
          </a:r>
          <a:br>
            <a:rPr lang="en-US" sz="1000" kern="1200" dirty="0"/>
          </a:br>
          <a:endParaRPr lang="en-US" sz="1000" kern="1200" dirty="0"/>
        </a:p>
        <a:p>
          <a:pPr marL="114300" lvl="2" indent="-57150" algn="l" defTabSz="444500">
            <a:lnSpc>
              <a:spcPct val="90000"/>
            </a:lnSpc>
            <a:spcBef>
              <a:spcPct val="0"/>
            </a:spcBef>
            <a:spcAft>
              <a:spcPct val="15000"/>
            </a:spcAft>
            <a:buChar char="•"/>
          </a:pPr>
          <a:r>
            <a:rPr lang="en-US" sz="1000" kern="1200" dirty="0"/>
            <a:t>EDU 119 (credit from high school)</a:t>
          </a:r>
          <a:r>
            <a:rPr lang="en-US" sz="1000" b="1" kern="1200" dirty="0"/>
            <a:t>*</a:t>
          </a:r>
        </a:p>
        <a:p>
          <a:pPr marL="114300" lvl="2" indent="-57150" algn="l" defTabSz="444500">
            <a:lnSpc>
              <a:spcPct val="90000"/>
            </a:lnSpc>
            <a:spcBef>
              <a:spcPct val="0"/>
            </a:spcBef>
            <a:spcAft>
              <a:spcPct val="15000"/>
            </a:spcAft>
            <a:buChar char="•"/>
          </a:pPr>
          <a:r>
            <a:rPr lang="en-US" sz="1000" kern="1200" dirty="0"/>
            <a:t>EDU 131 Child Family and Community</a:t>
          </a:r>
          <a:r>
            <a:rPr lang="en-US" sz="1000" b="1" kern="1200" dirty="0"/>
            <a:t>*</a:t>
          </a:r>
        </a:p>
        <a:p>
          <a:pPr marL="114300" lvl="2" indent="-57150" algn="l" defTabSz="444500">
            <a:lnSpc>
              <a:spcPct val="90000"/>
            </a:lnSpc>
            <a:spcBef>
              <a:spcPct val="0"/>
            </a:spcBef>
            <a:spcAft>
              <a:spcPct val="15000"/>
            </a:spcAft>
            <a:buChar char="•"/>
          </a:pPr>
          <a:r>
            <a:rPr lang="en-US" sz="1000" u="none" kern="1200" dirty="0"/>
            <a:t>EDU 145 Child Development II</a:t>
          </a:r>
        </a:p>
        <a:p>
          <a:pPr marL="114300" lvl="2" indent="-57150" algn="l" defTabSz="444500">
            <a:lnSpc>
              <a:spcPct val="90000"/>
            </a:lnSpc>
            <a:spcBef>
              <a:spcPct val="0"/>
            </a:spcBef>
            <a:spcAft>
              <a:spcPct val="15000"/>
            </a:spcAft>
            <a:buChar char="•"/>
          </a:pPr>
          <a:r>
            <a:rPr lang="en-US" sz="1000" u="none" kern="1200" dirty="0"/>
            <a:t>EDU 146 Child Guidance</a:t>
          </a:r>
        </a:p>
        <a:p>
          <a:pPr marL="114300" lvl="2" indent="-57150" algn="l" defTabSz="444500">
            <a:lnSpc>
              <a:spcPct val="90000"/>
            </a:lnSpc>
            <a:spcBef>
              <a:spcPct val="0"/>
            </a:spcBef>
            <a:spcAft>
              <a:spcPct val="15000"/>
            </a:spcAft>
            <a:buChar char="•"/>
          </a:pPr>
          <a:r>
            <a:rPr lang="en-US" sz="1000" kern="1200" dirty="0"/>
            <a:t>EDU 153 Health, Safety &amp; Nutrition</a:t>
          </a:r>
          <a:r>
            <a:rPr lang="en-US" sz="1000" b="1" kern="1200" dirty="0"/>
            <a:t>*</a:t>
          </a:r>
          <a:br>
            <a:rPr lang="en-US" sz="1000" kern="1200" dirty="0"/>
          </a:br>
          <a:br>
            <a:rPr lang="en-US" sz="1000" kern="1200" dirty="0"/>
          </a:br>
          <a:r>
            <a:rPr lang="en-US" sz="1000" b="1" i="1" kern="1200" dirty="0"/>
            <a:t>*</a:t>
          </a:r>
          <a:r>
            <a:rPr lang="en-US" sz="1000" i="1" kern="1200" dirty="0"/>
            <a:t> Courses also included in the Infant/Toddler Certificate</a:t>
          </a:r>
        </a:p>
      </dsp:txBody>
      <dsp:txXfrm>
        <a:off x="3429368" y="929625"/>
        <a:ext cx="1752044" cy="3400982"/>
      </dsp:txXfrm>
    </dsp:sp>
    <dsp:sp modelId="{3DC528A3-0953-45E7-BC3B-38C14E41455E}">
      <dsp:nvSpPr>
        <dsp:cNvPr id="0" name=""/>
        <dsp:cNvSpPr/>
      </dsp:nvSpPr>
      <dsp:spPr>
        <a:xfrm>
          <a:off x="5136871" y="276306"/>
          <a:ext cx="598116" cy="463350"/>
        </a:xfrm>
        <a:prstGeom prst="rightArrow">
          <a:avLst>
            <a:gd name="adj1" fmla="val 60000"/>
            <a:gd name="adj2" fmla="val 50000"/>
          </a:avLst>
        </a:prstGeom>
        <a:solidFill>
          <a:srgbClr val="0070C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136871" y="368976"/>
        <a:ext cx="459111" cy="278010"/>
      </dsp:txXfrm>
    </dsp:sp>
    <dsp:sp modelId="{03616E25-C2E7-47E9-9C21-3CB09BDD491D}">
      <dsp:nvSpPr>
        <dsp:cNvPr id="0" name=""/>
        <dsp:cNvSpPr/>
      </dsp:nvSpPr>
      <dsp:spPr>
        <a:xfrm>
          <a:off x="5983262" y="140846"/>
          <a:ext cx="1861062" cy="1101406"/>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dirty="0"/>
            <a:t>Preschool CDA  - National Credential (Head Start) Complete after high school graduation</a:t>
          </a:r>
        </a:p>
      </dsp:txBody>
      <dsp:txXfrm>
        <a:off x="5983262" y="140846"/>
        <a:ext cx="1861062" cy="734270"/>
      </dsp:txXfrm>
    </dsp:sp>
    <dsp:sp modelId="{7E21E0F3-18CA-4311-82F9-F2E8E9F1AF10}">
      <dsp:nvSpPr>
        <dsp:cNvPr id="0" name=""/>
        <dsp:cNvSpPr/>
      </dsp:nvSpPr>
      <dsp:spPr>
        <a:xfrm>
          <a:off x="6213269" y="913024"/>
          <a:ext cx="1861062" cy="3510000"/>
        </a:xfrm>
        <a:prstGeom prst="roundRect">
          <a:avLst>
            <a:gd name="adj" fmla="val 10000"/>
          </a:avLst>
        </a:prstGeom>
        <a:solidFill>
          <a:schemeClr val="lt1">
            <a:alpha val="90000"/>
            <a:hueOff val="0"/>
            <a:satOff val="0"/>
            <a:lumOff val="0"/>
            <a:alphaOff val="0"/>
          </a:schemeClr>
        </a:solidFill>
        <a:ln w="6350" cap="flat" cmpd="sng" algn="ctr">
          <a:solidFill>
            <a:srgbClr val="00206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Complete the Early Childhood/Preschool Certificate at local community college </a:t>
          </a:r>
          <a:r>
            <a:rPr lang="en-US" sz="1000" i="1" kern="1200" dirty="0"/>
            <a:t>(meets the 120 hours of professional education requirement for the National Infant-Toddler CDA Credential Competencies)</a:t>
          </a:r>
          <a:br>
            <a:rPr lang="en-US" sz="1000" i="1" kern="1200" dirty="0"/>
          </a:br>
          <a:endParaRPr lang="en-US" sz="1000" i="1" kern="1200" dirty="0"/>
        </a:p>
        <a:p>
          <a:pPr marL="57150" lvl="1" indent="-57150" algn="l" defTabSz="444500">
            <a:lnSpc>
              <a:spcPct val="90000"/>
            </a:lnSpc>
            <a:spcBef>
              <a:spcPct val="0"/>
            </a:spcBef>
            <a:spcAft>
              <a:spcPct val="15000"/>
            </a:spcAft>
            <a:buChar char="•"/>
          </a:pPr>
          <a:r>
            <a:rPr lang="en-US" sz="1000" kern="1200" dirty="0"/>
            <a:t> 480 hours of professional experience with infants and toddlers</a:t>
          </a:r>
          <a:br>
            <a:rPr lang="en-US" sz="1000" kern="1200" dirty="0"/>
          </a:br>
          <a:endParaRPr lang="en-US" sz="1000" kern="1200" dirty="0"/>
        </a:p>
        <a:p>
          <a:pPr marL="57150" lvl="1" indent="-57150" algn="l" defTabSz="444500">
            <a:lnSpc>
              <a:spcPct val="90000"/>
            </a:lnSpc>
            <a:spcBef>
              <a:spcPct val="0"/>
            </a:spcBef>
            <a:spcAft>
              <a:spcPct val="15000"/>
            </a:spcAft>
            <a:buChar char="•"/>
          </a:pPr>
          <a:r>
            <a:rPr lang="en-US" sz="1000" kern="1200" dirty="0"/>
            <a:t>Professional Portfolio &amp; Family Questionnaires</a:t>
          </a:r>
          <a:br>
            <a:rPr lang="en-US" sz="1000" kern="1200" dirty="0"/>
          </a:br>
          <a:endParaRPr lang="en-US" sz="1000" kern="1200" dirty="0"/>
        </a:p>
        <a:p>
          <a:pPr marL="57150" lvl="1" indent="-57150" algn="l" defTabSz="444500">
            <a:lnSpc>
              <a:spcPct val="90000"/>
            </a:lnSpc>
            <a:spcBef>
              <a:spcPct val="0"/>
            </a:spcBef>
            <a:spcAft>
              <a:spcPct val="15000"/>
            </a:spcAft>
            <a:buChar char="•"/>
          </a:pPr>
          <a:r>
            <a:rPr lang="en-US" sz="1000" kern="1200" dirty="0"/>
            <a:t>Formal Observation and CDA Assessment</a:t>
          </a:r>
        </a:p>
      </dsp:txBody>
      <dsp:txXfrm>
        <a:off x="6267778" y="967533"/>
        <a:ext cx="1752044" cy="3400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CB0D3-1A45-4B27-864B-38000A573C6E}">
      <dsp:nvSpPr>
        <dsp:cNvPr id="0" name=""/>
        <dsp:cNvSpPr/>
      </dsp:nvSpPr>
      <dsp:spPr>
        <a:xfrm>
          <a:off x="176613" y="0"/>
          <a:ext cx="1861062" cy="959247"/>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High School</a:t>
          </a:r>
        </a:p>
      </dsp:txBody>
      <dsp:txXfrm>
        <a:off x="176613" y="0"/>
        <a:ext cx="1861062" cy="639498"/>
      </dsp:txXfrm>
    </dsp:sp>
    <dsp:sp modelId="{89D9E85C-A535-47D1-ADAF-E8BF6272806C}">
      <dsp:nvSpPr>
        <dsp:cNvPr id="0" name=""/>
        <dsp:cNvSpPr/>
      </dsp:nvSpPr>
      <dsp:spPr>
        <a:xfrm>
          <a:off x="385274" y="782730"/>
          <a:ext cx="1861062" cy="360000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Early Childhood 1 &amp; 2 (Can articulate for EDU 119 Intro to Early Childhood Education - 4 credits)</a:t>
          </a:r>
          <a:br>
            <a:rPr lang="en-US" sz="1000" kern="1200" dirty="0"/>
          </a:br>
          <a:endParaRPr lang="en-US" sz="1000" kern="1200" dirty="0"/>
        </a:p>
        <a:p>
          <a:pPr marL="114300" lvl="2" indent="-57150" algn="l" defTabSz="444500">
            <a:lnSpc>
              <a:spcPct val="90000"/>
            </a:lnSpc>
            <a:spcBef>
              <a:spcPct val="0"/>
            </a:spcBef>
            <a:spcAft>
              <a:spcPct val="15000"/>
            </a:spcAft>
            <a:buChar char="•"/>
          </a:pPr>
          <a:r>
            <a:rPr lang="en-US" sz="1000" kern="1200" dirty="0"/>
            <a:t>To receive articulated credit, students must enroll at the community college within </a:t>
          </a:r>
          <a:r>
            <a:rPr lang="en-US" sz="1000" b="0" u="sng" kern="1200" dirty="0"/>
            <a:t>two</a:t>
          </a:r>
          <a:r>
            <a:rPr lang="en-US" sz="1000" b="1" kern="1200" dirty="0"/>
            <a:t> </a:t>
          </a:r>
          <a:r>
            <a:rPr lang="en-US" sz="1000" kern="1200" dirty="0"/>
            <a:t>years of their high school graduation date and meet the following criteria:</a:t>
          </a:r>
          <a:br>
            <a:rPr lang="en-US" sz="1000" kern="1200" dirty="0"/>
          </a:br>
          <a:endParaRPr lang="en-US" sz="1000" kern="1200" dirty="0"/>
        </a:p>
        <a:p>
          <a:pPr marL="171450" lvl="3" indent="-57150" algn="l" defTabSz="444500">
            <a:lnSpc>
              <a:spcPct val="90000"/>
            </a:lnSpc>
            <a:spcBef>
              <a:spcPct val="0"/>
            </a:spcBef>
            <a:spcAft>
              <a:spcPct val="15000"/>
            </a:spcAft>
            <a:buChar char="•"/>
          </a:pPr>
          <a:r>
            <a:rPr lang="en-US" sz="1000" i="1" kern="1200" dirty="0"/>
            <a:t>Final grade of </a:t>
          </a:r>
          <a:r>
            <a:rPr lang="en-US" sz="1000" b="1" i="1" kern="1200" dirty="0"/>
            <a:t>B </a:t>
          </a:r>
          <a:r>
            <a:rPr lang="en-US" sz="1000" i="1" kern="1200" dirty="0"/>
            <a:t>or higher in the course and</a:t>
          </a:r>
          <a:br>
            <a:rPr lang="en-US" sz="1000" i="1" kern="1200" dirty="0"/>
          </a:br>
          <a:endParaRPr lang="en-US" sz="1000" kern="1200" dirty="0"/>
        </a:p>
        <a:p>
          <a:pPr marL="171450" lvl="3" indent="-57150" algn="l" defTabSz="444500">
            <a:lnSpc>
              <a:spcPct val="90000"/>
            </a:lnSpc>
            <a:spcBef>
              <a:spcPct val="0"/>
            </a:spcBef>
            <a:spcAft>
              <a:spcPct val="15000"/>
            </a:spcAft>
            <a:buChar char="•"/>
          </a:pPr>
          <a:r>
            <a:rPr lang="en-US" sz="1000" i="1" kern="1200" dirty="0"/>
            <a:t>A score of </a:t>
          </a:r>
          <a:r>
            <a:rPr lang="en-US" sz="1000" b="1" i="1" kern="1200" dirty="0"/>
            <a:t>90 </a:t>
          </a:r>
          <a:r>
            <a:rPr lang="en-US" sz="1000" i="1" kern="1200" dirty="0"/>
            <a:t>or higher on the standardized CTE post-assessment</a:t>
          </a:r>
          <a:endParaRPr lang="en-US" sz="1000" kern="1200" dirty="0"/>
        </a:p>
      </dsp:txBody>
      <dsp:txXfrm>
        <a:off x="439783" y="837239"/>
        <a:ext cx="1752044" cy="3490982"/>
      </dsp:txXfrm>
    </dsp:sp>
    <dsp:sp modelId="{0F4B4424-B055-45D1-999B-2D4833E21355}">
      <dsp:nvSpPr>
        <dsp:cNvPr id="0" name=""/>
        <dsp:cNvSpPr/>
      </dsp:nvSpPr>
      <dsp:spPr>
        <a:xfrm>
          <a:off x="2266783" y="160418"/>
          <a:ext cx="526466" cy="463350"/>
        </a:xfrm>
        <a:prstGeom prst="rightArrow">
          <a:avLst>
            <a:gd name="adj1" fmla="val 60000"/>
            <a:gd name="adj2" fmla="val 5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z="-80000"/>
      </dsp:spPr>
      <dsp:style>
        <a:lnRef idx="1">
          <a:schemeClr val="accent4"/>
        </a:lnRef>
        <a:fillRef idx="2">
          <a:schemeClr val="accent4"/>
        </a:fillRef>
        <a:effectRef idx="1">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66783" y="253088"/>
        <a:ext cx="387461" cy="278010"/>
      </dsp:txXfrm>
    </dsp:sp>
    <dsp:sp modelId="{3B7C81F3-7643-49D1-80C1-239A99F03DB3}">
      <dsp:nvSpPr>
        <dsp:cNvPr id="0" name=""/>
        <dsp:cNvSpPr/>
      </dsp:nvSpPr>
      <dsp:spPr>
        <a:xfrm>
          <a:off x="2993677" y="143232"/>
          <a:ext cx="1861062" cy="959247"/>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b="0" kern="1200" dirty="0">
              <a:solidFill>
                <a:schemeClr val="tx1"/>
              </a:solidFill>
            </a:rPr>
            <a:t>High School/Community College </a:t>
          </a:r>
          <a:br>
            <a:rPr lang="en-US" sz="1000" b="0" kern="1200" dirty="0">
              <a:solidFill>
                <a:schemeClr val="tx1"/>
              </a:solidFill>
            </a:rPr>
          </a:br>
          <a:r>
            <a:rPr lang="en-US" sz="900" kern="1200" dirty="0">
              <a:solidFill>
                <a:schemeClr val="tx1"/>
              </a:solidFill>
            </a:rPr>
            <a:t>Career &amp; College Promise  </a:t>
          </a:r>
          <a:br>
            <a:rPr lang="en-US" sz="900" kern="1200" dirty="0">
              <a:solidFill>
                <a:schemeClr val="tx1"/>
              </a:solidFill>
            </a:rPr>
          </a:br>
          <a:r>
            <a:rPr lang="en-US" sz="900" kern="1200" dirty="0">
              <a:solidFill>
                <a:schemeClr val="tx1"/>
              </a:solidFill>
            </a:rPr>
            <a:t>Early Childhood Education Administration Certificate</a:t>
          </a:r>
        </a:p>
      </dsp:txBody>
      <dsp:txXfrm>
        <a:off x="2993677" y="143232"/>
        <a:ext cx="1861062" cy="639498"/>
      </dsp:txXfrm>
    </dsp:sp>
    <dsp:sp modelId="{22CBFE4C-D80E-4115-9E16-C0863F4DFBEA}">
      <dsp:nvSpPr>
        <dsp:cNvPr id="0" name=""/>
        <dsp:cNvSpPr/>
      </dsp:nvSpPr>
      <dsp:spPr>
        <a:xfrm>
          <a:off x="3374859" y="782730"/>
          <a:ext cx="1861062" cy="360000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z="190500" extrusionH="12700"/>
      </dsp:spPr>
      <dsp:style>
        <a:lnRef idx="1">
          <a:schemeClr val="accent5"/>
        </a:lnRef>
        <a:fillRef idx="2">
          <a:schemeClr val="accent5"/>
        </a:fillRef>
        <a:effectRef idx="1">
          <a:schemeClr val="accent5"/>
        </a:effectRef>
        <a:fontRef idx="minor">
          <a:schemeClr val="dk1"/>
        </a:fontRef>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0" kern="1200" dirty="0"/>
            <a:t>Early Childhood/Administration  Certificate </a:t>
          </a:r>
          <a:r>
            <a:rPr lang="en-US" sz="1000" kern="1200" dirty="0"/>
            <a:t>16 Credits </a:t>
          </a:r>
          <a:br>
            <a:rPr lang="en-US" sz="1000" b="1" kern="1200" dirty="0"/>
          </a:br>
          <a:r>
            <a:rPr lang="en-US" sz="1000" b="0" kern="1200" dirty="0"/>
            <a:t>(complete during Junior/Senior year)</a:t>
          </a:r>
          <a:br>
            <a:rPr lang="en-US" sz="1000" b="1" kern="1200" dirty="0"/>
          </a:br>
          <a:br>
            <a:rPr lang="en-US" sz="1000" kern="1200" dirty="0"/>
          </a:br>
          <a:r>
            <a:rPr lang="en-US" sz="1000" kern="1200" dirty="0"/>
            <a:t>(12 credits remaining if Early Childhood 1 &amp; 2 articulates from high school)</a:t>
          </a:r>
          <a:br>
            <a:rPr lang="en-US" sz="1000" kern="1200" dirty="0"/>
          </a:br>
          <a:endParaRPr lang="en-US" sz="1000" kern="1200" dirty="0"/>
        </a:p>
        <a:p>
          <a:pPr marL="114300" lvl="2" indent="-57150" algn="l" defTabSz="444500">
            <a:lnSpc>
              <a:spcPct val="90000"/>
            </a:lnSpc>
            <a:spcBef>
              <a:spcPct val="0"/>
            </a:spcBef>
            <a:spcAft>
              <a:spcPct val="15000"/>
            </a:spcAft>
            <a:buChar char="•"/>
          </a:pPr>
          <a:r>
            <a:rPr lang="en-US" sz="1000" kern="1200" dirty="0"/>
            <a:t>EDU 119 (credit from high school)</a:t>
          </a:r>
          <a:r>
            <a:rPr lang="en-US" sz="1000" b="1" kern="1200" dirty="0"/>
            <a:t>*</a:t>
          </a:r>
        </a:p>
        <a:p>
          <a:pPr marL="114300" lvl="2" indent="-57150" algn="l" defTabSz="444500">
            <a:lnSpc>
              <a:spcPct val="90000"/>
            </a:lnSpc>
            <a:spcBef>
              <a:spcPct val="0"/>
            </a:spcBef>
            <a:spcAft>
              <a:spcPct val="15000"/>
            </a:spcAft>
            <a:buChar char="•"/>
          </a:pPr>
          <a:r>
            <a:rPr lang="en-US" sz="1000" kern="1200" dirty="0"/>
            <a:t>EDU 131 Child Family and Community</a:t>
          </a:r>
          <a:r>
            <a:rPr lang="en-US" sz="1000" b="1" kern="1200" dirty="0"/>
            <a:t>*</a:t>
          </a:r>
        </a:p>
        <a:p>
          <a:pPr marL="114300" lvl="2" indent="-57150" algn="l" defTabSz="444500">
            <a:lnSpc>
              <a:spcPct val="90000"/>
            </a:lnSpc>
            <a:spcBef>
              <a:spcPct val="0"/>
            </a:spcBef>
            <a:spcAft>
              <a:spcPct val="15000"/>
            </a:spcAft>
            <a:buChar char="•"/>
          </a:pPr>
          <a:r>
            <a:rPr lang="en-US" sz="1000" kern="1200" dirty="0"/>
            <a:t>EDU 153 Health, Safety &amp; Nutrition</a:t>
          </a:r>
          <a:r>
            <a:rPr lang="en-US" sz="1000" b="1" kern="1200" dirty="0"/>
            <a:t>*</a:t>
          </a:r>
          <a:endParaRPr lang="en-US" sz="1000" kern="1200" dirty="0"/>
        </a:p>
        <a:p>
          <a:pPr marL="114300" lvl="2" indent="-57150" algn="l" defTabSz="444500">
            <a:lnSpc>
              <a:spcPct val="90000"/>
            </a:lnSpc>
            <a:spcBef>
              <a:spcPct val="0"/>
            </a:spcBef>
            <a:spcAft>
              <a:spcPct val="15000"/>
            </a:spcAft>
            <a:buChar char="•"/>
          </a:pPr>
          <a:r>
            <a:rPr lang="en-US" sz="1000" kern="1200" dirty="0"/>
            <a:t>EDU 261 Admin I</a:t>
          </a:r>
        </a:p>
        <a:p>
          <a:pPr marL="114300" lvl="2" indent="-57150" algn="l" defTabSz="444500">
            <a:lnSpc>
              <a:spcPct val="90000"/>
            </a:lnSpc>
            <a:spcBef>
              <a:spcPct val="0"/>
            </a:spcBef>
            <a:spcAft>
              <a:spcPct val="15000"/>
            </a:spcAft>
            <a:buChar char="•"/>
          </a:pPr>
          <a:r>
            <a:rPr lang="en-US" sz="1000" kern="1200" dirty="0"/>
            <a:t>EDU 262 Admin II</a:t>
          </a:r>
          <a:br>
            <a:rPr lang="en-US" sz="1000" kern="1200" dirty="0"/>
          </a:br>
          <a:br>
            <a:rPr lang="en-US" sz="1000" b="1" kern="1200" dirty="0"/>
          </a:br>
          <a:r>
            <a:rPr lang="en-US" sz="1000" b="1" kern="1200" dirty="0"/>
            <a:t>*</a:t>
          </a:r>
          <a:r>
            <a:rPr lang="en-US" sz="1000" kern="1200" dirty="0"/>
            <a:t> </a:t>
          </a:r>
          <a:r>
            <a:rPr lang="en-US" sz="1000" i="1" kern="1200" dirty="0"/>
            <a:t>Courses also included in the Infant/Toddler Certificate and Preschool Certificate</a:t>
          </a:r>
          <a:endParaRPr lang="en-US" sz="1000" kern="1200" dirty="0"/>
        </a:p>
      </dsp:txBody>
      <dsp:txXfrm>
        <a:off x="3429368" y="837239"/>
        <a:ext cx="1752044" cy="3490982"/>
      </dsp:txXfrm>
    </dsp:sp>
    <dsp:sp modelId="{3DC528A3-0953-45E7-BC3B-38C14E41455E}">
      <dsp:nvSpPr>
        <dsp:cNvPr id="0" name=""/>
        <dsp:cNvSpPr/>
      </dsp:nvSpPr>
      <dsp:spPr>
        <a:xfrm>
          <a:off x="5136871" y="231306"/>
          <a:ext cx="598116" cy="463350"/>
        </a:xfrm>
        <a:prstGeom prst="rightArrow">
          <a:avLst>
            <a:gd name="adj1" fmla="val 60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z="-80000"/>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136871" y="323976"/>
        <a:ext cx="459111" cy="278010"/>
      </dsp:txXfrm>
    </dsp:sp>
    <dsp:sp modelId="{03616E25-C2E7-47E9-9C21-3CB09BDD491D}">
      <dsp:nvSpPr>
        <dsp:cNvPr id="0" name=""/>
        <dsp:cNvSpPr/>
      </dsp:nvSpPr>
      <dsp:spPr>
        <a:xfrm>
          <a:off x="5983262" y="143232"/>
          <a:ext cx="1861062" cy="959247"/>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tx1"/>
              </a:solidFill>
            </a:rPr>
            <a:t>Associate in Applied Science (AAS) Early Childhood Education</a:t>
          </a:r>
          <a:br>
            <a:rPr lang="en-US" sz="1000" kern="1200" dirty="0">
              <a:solidFill>
                <a:schemeClr val="tx1"/>
              </a:solidFill>
            </a:rPr>
          </a:br>
          <a:r>
            <a:rPr lang="en-US" sz="900" kern="1200" dirty="0">
              <a:solidFill>
                <a:schemeClr val="tx1"/>
              </a:solidFill>
            </a:rPr>
            <a:t>(Complete after high school graduation)</a:t>
          </a:r>
        </a:p>
      </dsp:txBody>
      <dsp:txXfrm>
        <a:off x="5983262" y="143232"/>
        <a:ext cx="1861062" cy="639498"/>
      </dsp:txXfrm>
    </dsp:sp>
    <dsp:sp modelId="{7E21E0F3-18CA-4311-82F9-F2E8E9F1AF10}">
      <dsp:nvSpPr>
        <dsp:cNvPr id="0" name=""/>
        <dsp:cNvSpPr/>
      </dsp:nvSpPr>
      <dsp:spPr>
        <a:xfrm>
          <a:off x="6368537" y="883530"/>
          <a:ext cx="1861062" cy="360000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64-76 credits in the AAS degree including:</a:t>
          </a:r>
          <a:endParaRPr lang="en-US" sz="1000" i="1" kern="1200" dirty="0"/>
        </a:p>
        <a:p>
          <a:pPr marL="114300" lvl="2" indent="-57150" algn="l" defTabSz="444500">
            <a:lnSpc>
              <a:spcPct val="90000"/>
            </a:lnSpc>
            <a:spcBef>
              <a:spcPct val="0"/>
            </a:spcBef>
            <a:spcAft>
              <a:spcPct val="15000"/>
            </a:spcAft>
            <a:buChar char="•"/>
          </a:pPr>
          <a:r>
            <a:rPr lang="en-US" sz="1000" kern="1200" dirty="0"/>
            <a:t>15 credits of Gen Ed (6 hours from communications, 3 hours from each of the following – humanities/fine arts, social/behavioral sciences, and natural sciences/mathematics)</a:t>
          </a:r>
          <a:br>
            <a:rPr lang="en-US" sz="1000" kern="1200" dirty="0"/>
          </a:br>
          <a:endParaRPr lang="en-US" sz="1000" i="1" kern="1200" dirty="0"/>
        </a:p>
        <a:p>
          <a:pPr marL="57150" lvl="1" indent="-57150" algn="l" defTabSz="444500">
            <a:lnSpc>
              <a:spcPct val="90000"/>
            </a:lnSpc>
            <a:spcBef>
              <a:spcPct val="0"/>
            </a:spcBef>
            <a:spcAft>
              <a:spcPct val="15000"/>
            </a:spcAft>
            <a:buChar char="•"/>
          </a:pPr>
          <a:r>
            <a:rPr lang="en-US" sz="1000" kern="1200" dirty="0"/>
            <a:t>49 credits from major hours</a:t>
          </a:r>
          <a:br>
            <a:rPr lang="en-US" sz="1000" kern="1200" dirty="0"/>
          </a:br>
          <a:endParaRPr lang="en-US" sz="1000" i="1" kern="1200" dirty="0"/>
        </a:p>
        <a:p>
          <a:pPr marL="114300" lvl="2" indent="-57150" algn="l" defTabSz="444500">
            <a:lnSpc>
              <a:spcPct val="90000"/>
            </a:lnSpc>
            <a:spcBef>
              <a:spcPct val="0"/>
            </a:spcBef>
            <a:spcAft>
              <a:spcPct val="15000"/>
            </a:spcAft>
            <a:buChar char="•"/>
          </a:pPr>
          <a:r>
            <a:rPr lang="en-US" sz="1000" kern="1200" dirty="0"/>
            <a:t>0-7 credits from other required hours </a:t>
          </a:r>
          <a:br>
            <a:rPr lang="en-US" sz="1000" kern="1200" dirty="0"/>
          </a:br>
          <a:endParaRPr lang="en-US" sz="1000" i="1" kern="1200" dirty="0"/>
        </a:p>
        <a:p>
          <a:pPr marL="57150" lvl="1" indent="-57150" algn="l" defTabSz="444500">
            <a:lnSpc>
              <a:spcPct val="90000"/>
            </a:lnSpc>
            <a:spcBef>
              <a:spcPct val="0"/>
            </a:spcBef>
            <a:spcAft>
              <a:spcPct val="15000"/>
            </a:spcAft>
            <a:buChar char="•"/>
          </a:pPr>
          <a:r>
            <a:rPr lang="en-US" sz="1000" i="1" kern="1200" dirty="0"/>
            <a:t>Courses in the early childhood diploma, the infant/toddler certificate, and early childhood/preschool certificate are included in the AAS degree</a:t>
          </a:r>
        </a:p>
      </dsp:txBody>
      <dsp:txXfrm>
        <a:off x="6423046" y="938039"/>
        <a:ext cx="1752044" cy="34909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CB0D3-1A45-4B27-864B-38000A573C6E}">
      <dsp:nvSpPr>
        <dsp:cNvPr id="0" name=""/>
        <dsp:cNvSpPr/>
      </dsp:nvSpPr>
      <dsp:spPr>
        <a:xfrm>
          <a:off x="6129" y="190323"/>
          <a:ext cx="1871068" cy="649224"/>
        </a:xfrm>
        <a:prstGeom prst="roundRect">
          <a:avLst>
            <a:gd name="adj" fmla="val 10000"/>
          </a:avLst>
        </a:prstGeom>
        <a:solidFill>
          <a:srgbClr val="9999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High School</a:t>
          </a:r>
        </a:p>
      </dsp:txBody>
      <dsp:txXfrm>
        <a:off x="6129" y="190323"/>
        <a:ext cx="1871068" cy="432816"/>
      </dsp:txXfrm>
    </dsp:sp>
    <dsp:sp modelId="{89D9E85C-A535-47D1-ADAF-E8BF6272806C}">
      <dsp:nvSpPr>
        <dsp:cNvPr id="0" name=""/>
        <dsp:cNvSpPr/>
      </dsp:nvSpPr>
      <dsp:spPr>
        <a:xfrm>
          <a:off x="389360" y="623139"/>
          <a:ext cx="1871068" cy="3712500"/>
        </a:xfrm>
        <a:prstGeom prst="roundRect">
          <a:avLst>
            <a:gd name="adj" fmla="val 10000"/>
          </a:avLst>
        </a:prstGeom>
        <a:solidFill>
          <a:schemeClr val="lt1">
            <a:alpha val="90000"/>
            <a:hueOff val="0"/>
            <a:satOff val="0"/>
            <a:lumOff val="0"/>
            <a:alphaOff val="0"/>
          </a:schemeClr>
        </a:solidFill>
        <a:ln w="6350" cap="flat" cmpd="sng" algn="ctr">
          <a:solidFill>
            <a:srgbClr val="9999FF"/>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Early Childhood 1 &amp; 2 (Can articulate for EDU 119 Intro to Early Childhood Education - 4 credits)</a:t>
          </a:r>
          <a:br>
            <a:rPr lang="en-US" sz="1000" kern="1200" dirty="0"/>
          </a:br>
          <a:endParaRPr lang="en-US" sz="1000" kern="1200" dirty="0"/>
        </a:p>
        <a:p>
          <a:pPr marL="114300" lvl="2" indent="-57150" algn="l" defTabSz="444500">
            <a:lnSpc>
              <a:spcPct val="90000"/>
            </a:lnSpc>
            <a:spcBef>
              <a:spcPct val="0"/>
            </a:spcBef>
            <a:spcAft>
              <a:spcPct val="15000"/>
            </a:spcAft>
            <a:buChar char="•"/>
          </a:pPr>
          <a:r>
            <a:rPr lang="en-US" sz="1000" kern="1200" dirty="0"/>
            <a:t>To receive articulated credit, students must enroll at the community college within </a:t>
          </a:r>
          <a:r>
            <a:rPr lang="en-US" sz="1000" b="0" u="sng" kern="1200" dirty="0"/>
            <a:t>two</a:t>
          </a:r>
          <a:r>
            <a:rPr lang="en-US" sz="1000" b="1" kern="1200" dirty="0"/>
            <a:t> </a:t>
          </a:r>
          <a:r>
            <a:rPr lang="en-US" sz="1000" kern="1200" dirty="0"/>
            <a:t>years of their high school graduation date and meet the following criteria:</a:t>
          </a:r>
          <a:br>
            <a:rPr lang="en-US" sz="1000" kern="1200" dirty="0"/>
          </a:br>
          <a:endParaRPr lang="en-US" sz="1000" kern="1200" dirty="0"/>
        </a:p>
        <a:p>
          <a:pPr marL="171450" lvl="3" indent="-57150" algn="l" defTabSz="444500">
            <a:lnSpc>
              <a:spcPct val="90000"/>
            </a:lnSpc>
            <a:spcBef>
              <a:spcPct val="0"/>
            </a:spcBef>
            <a:spcAft>
              <a:spcPct val="15000"/>
            </a:spcAft>
            <a:buChar char="•"/>
          </a:pPr>
          <a:r>
            <a:rPr lang="en-US" sz="1000" i="1" kern="1200" dirty="0"/>
            <a:t>Final grade of </a:t>
          </a:r>
          <a:r>
            <a:rPr lang="en-US" sz="1000" b="1" i="1" kern="1200" dirty="0"/>
            <a:t>B </a:t>
          </a:r>
          <a:r>
            <a:rPr lang="en-US" sz="1000" i="1" kern="1200" dirty="0"/>
            <a:t>or higher in the course and</a:t>
          </a:r>
          <a:br>
            <a:rPr lang="en-US" sz="1000" i="1" kern="1200" dirty="0"/>
          </a:br>
          <a:endParaRPr lang="en-US" sz="1000" kern="1200" dirty="0"/>
        </a:p>
        <a:p>
          <a:pPr marL="171450" lvl="3" indent="-57150" algn="l" defTabSz="444500">
            <a:lnSpc>
              <a:spcPct val="90000"/>
            </a:lnSpc>
            <a:spcBef>
              <a:spcPct val="0"/>
            </a:spcBef>
            <a:spcAft>
              <a:spcPct val="15000"/>
            </a:spcAft>
            <a:buChar char="•"/>
          </a:pPr>
          <a:r>
            <a:rPr lang="en-US" sz="1000" i="1" kern="1200" dirty="0"/>
            <a:t>A score of </a:t>
          </a:r>
          <a:r>
            <a:rPr lang="en-US" sz="1000" b="1" i="1" kern="1200" dirty="0"/>
            <a:t>90 </a:t>
          </a:r>
          <a:r>
            <a:rPr lang="en-US" sz="1000" i="1" kern="1200" dirty="0"/>
            <a:t>or higher on the standardized CTE post-assessment</a:t>
          </a:r>
          <a:endParaRPr lang="en-US" sz="1000" kern="1200" dirty="0"/>
        </a:p>
      </dsp:txBody>
      <dsp:txXfrm>
        <a:off x="444162" y="677941"/>
        <a:ext cx="1761464" cy="3602896"/>
      </dsp:txXfrm>
    </dsp:sp>
    <dsp:sp modelId="{0F4B4424-B055-45D1-999B-2D4833E21355}">
      <dsp:nvSpPr>
        <dsp:cNvPr id="0" name=""/>
        <dsp:cNvSpPr/>
      </dsp:nvSpPr>
      <dsp:spPr>
        <a:xfrm rot="21600000">
          <a:off x="2160736" y="214781"/>
          <a:ext cx="601550" cy="465841"/>
        </a:xfrm>
        <a:prstGeom prst="rightArrow">
          <a:avLst>
            <a:gd name="adj1" fmla="val 60000"/>
            <a:gd name="adj2" fmla="val 50000"/>
          </a:avLst>
        </a:prstGeom>
        <a:solidFill>
          <a:srgbClr val="9999FF"/>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21600000">
        <a:off x="2160736" y="307949"/>
        <a:ext cx="461798" cy="279505"/>
      </dsp:txXfrm>
    </dsp:sp>
    <dsp:sp modelId="{3B7C81F3-7643-49D1-80C1-239A99F03DB3}">
      <dsp:nvSpPr>
        <dsp:cNvPr id="0" name=""/>
        <dsp:cNvSpPr/>
      </dsp:nvSpPr>
      <dsp:spPr>
        <a:xfrm>
          <a:off x="3011786" y="271348"/>
          <a:ext cx="1871068" cy="649224"/>
        </a:xfrm>
        <a:prstGeom prst="roundRect">
          <a:avLst>
            <a:gd name="adj" fmla="val 10000"/>
          </a:avLst>
        </a:prstGeom>
        <a:solidFill>
          <a:srgbClr val="99FF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Community College</a:t>
          </a:r>
          <a:br>
            <a:rPr lang="en-US" sz="1400" b="1" kern="1200" dirty="0">
              <a:solidFill>
                <a:schemeClr val="tx1"/>
              </a:solidFill>
            </a:rPr>
          </a:br>
          <a:r>
            <a:rPr lang="en-US" sz="1000" kern="1200" dirty="0">
              <a:solidFill>
                <a:schemeClr val="tx1"/>
              </a:solidFill>
            </a:rPr>
            <a:t>Associate in Applied Science (AAS) Early Childhood Education</a:t>
          </a:r>
        </a:p>
      </dsp:txBody>
      <dsp:txXfrm>
        <a:off x="3011786" y="271348"/>
        <a:ext cx="1871068" cy="432816"/>
      </dsp:txXfrm>
    </dsp:sp>
    <dsp:sp modelId="{22CBFE4C-D80E-4115-9E16-C0863F4DFBEA}">
      <dsp:nvSpPr>
        <dsp:cNvPr id="0" name=""/>
        <dsp:cNvSpPr/>
      </dsp:nvSpPr>
      <dsp:spPr>
        <a:xfrm>
          <a:off x="3458606" y="866215"/>
          <a:ext cx="1743892" cy="3388398"/>
        </a:xfrm>
        <a:prstGeom prst="roundRect">
          <a:avLst>
            <a:gd name="adj" fmla="val 10000"/>
          </a:avLst>
        </a:prstGeom>
        <a:solidFill>
          <a:schemeClr val="lt1">
            <a:alpha val="90000"/>
            <a:hueOff val="0"/>
            <a:satOff val="0"/>
            <a:lumOff val="0"/>
            <a:alphaOff val="0"/>
          </a:schemeClr>
        </a:solidFill>
        <a:ln w="6350" cap="flat" cmpd="sng" algn="ctr">
          <a:solidFill>
            <a:srgbClr val="99FF99"/>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t>64-76 credits in the AAS degree including:</a:t>
          </a:r>
        </a:p>
        <a:p>
          <a:pPr marL="114300" lvl="2" indent="-57150" algn="l" defTabSz="400050">
            <a:lnSpc>
              <a:spcPct val="90000"/>
            </a:lnSpc>
            <a:spcBef>
              <a:spcPct val="0"/>
            </a:spcBef>
            <a:spcAft>
              <a:spcPct val="15000"/>
            </a:spcAft>
            <a:buChar char="•"/>
          </a:pPr>
          <a:r>
            <a:rPr lang="en-US" sz="900" kern="1200" dirty="0"/>
            <a:t>15 credits of Gen Ed (6 hours from communications, 3 hours from each of the following – humanities/fine arts, social/behavioral sciences, and natural sciences/mathematics)</a:t>
          </a:r>
          <a:br>
            <a:rPr lang="en-US" sz="900" kern="1200" dirty="0"/>
          </a:br>
          <a:endParaRPr lang="en-US" sz="900" i="1" kern="1200" dirty="0"/>
        </a:p>
        <a:p>
          <a:pPr marL="57150" lvl="1" indent="-57150" algn="l" defTabSz="400050">
            <a:lnSpc>
              <a:spcPct val="90000"/>
            </a:lnSpc>
            <a:spcBef>
              <a:spcPct val="0"/>
            </a:spcBef>
            <a:spcAft>
              <a:spcPct val="15000"/>
            </a:spcAft>
            <a:buChar char="•"/>
          </a:pPr>
          <a:r>
            <a:rPr lang="en-US" sz="900" kern="1200" dirty="0"/>
            <a:t>49 credits from major hours (Includes 4 hours of articulated high school credit for EDU 119)</a:t>
          </a:r>
          <a:br>
            <a:rPr lang="en-US" sz="900" kern="1200" dirty="0"/>
          </a:br>
          <a:endParaRPr lang="en-US" sz="900" i="1" kern="1200" dirty="0"/>
        </a:p>
        <a:p>
          <a:pPr marL="114300" lvl="2" indent="-57150" algn="l" defTabSz="400050">
            <a:lnSpc>
              <a:spcPct val="90000"/>
            </a:lnSpc>
            <a:spcBef>
              <a:spcPct val="0"/>
            </a:spcBef>
            <a:spcAft>
              <a:spcPct val="15000"/>
            </a:spcAft>
            <a:buChar char="•"/>
          </a:pPr>
          <a:r>
            <a:rPr lang="en-US" sz="900" kern="1200" dirty="0"/>
            <a:t>0-7 credits from other required hours </a:t>
          </a:r>
          <a:br>
            <a:rPr lang="en-US" sz="900" kern="1200" dirty="0"/>
          </a:br>
          <a:endParaRPr lang="en-US" sz="900" i="1" kern="1200" dirty="0"/>
        </a:p>
        <a:p>
          <a:pPr marL="57150" lvl="1" indent="-57150" algn="l" defTabSz="400050">
            <a:lnSpc>
              <a:spcPct val="90000"/>
            </a:lnSpc>
            <a:spcBef>
              <a:spcPct val="0"/>
            </a:spcBef>
            <a:spcAft>
              <a:spcPct val="15000"/>
            </a:spcAft>
            <a:buChar char="•"/>
          </a:pPr>
          <a:r>
            <a:rPr lang="en-US" sz="900" i="1" kern="1200" dirty="0"/>
            <a:t>Courses in the infant/toddler certificate, preschool certificate, and administrator certificate are included in the AAS degree</a:t>
          </a:r>
        </a:p>
      </dsp:txBody>
      <dsp:txXfrm>
        <a:off x="3509683" y="917292"/>
        <a:ext cx="1641738" cy="3286244"/>
      </dsp:txXfrm>
    </dsp:sp>
    <dsp:sp modelId="{3DC528A3-0953-45E7-BC3B-38C14E41455E}">
      <dsp:nvSpPr>
        <dsp:cNvPr id="0" name=""/>
        <dsp:cNvSpPr/>
      </dsp:nvSpPr>
      <dsp:spPr>
        <a:xfrm rot="50939">
          <a:off x="5150574" y="276872"/>
          <a:ext cx="567692" cy="465841"/>
        </a:xfrm>
        <a:prstGeom prst="rightArrow">
          <a:avLst>
            <a:gd name="adj1" fmla="val 60000"/>
            <a:gd name="adj2" fmla="val 50000"/>
          </a:avLst>
        </a:prstGeom>
        <a:gradFill rotWithShape="0">
          <a:gsLst>
            <a:gs pos="38000">
              <a:srgbClr val="99FF99"/>
            </a:gs>
            <a:gs pos="70000">
              <a:srgbClr val="99FF99"/>
            </a:gs>
          </a:gsLst>
          <a:lin ang="162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150582" y="369005"/>
        <a:ext cx="427940" cy="279505"/>
      </dsp:txXfrm>
    </dsp:sp>
    <dsp:sp modelId="{03616E25-C2E7-47E9-9C21-3CB09BDD491D}">
      <dsp:nvSpPr>
        <dsp:cNvPr id="0" name=""/>
        <dsp:cNvSpPr/>
      </dsp:nvSpPr>
      <dsp:spPr>
        <a:xfrm>
          <a:off x="5953856" y="258564"/>
          <a:ext cx="1901698" cy="819048"/>
        </a:xfrm>
        <a:prstGeom prst="roundRect">
          <a:avLst>
            <a:gd name="adj" fmla="val 10000"/>
          </a:avLst>
        </a:prstGeom>
        <a:solidFill>
          <a:srgbClr val="FFFF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University</a:t>
          </a:r>
          <a:br>
            <a:rPr lang="en-US" sz="1400" b="1" kern="1200" dirty="0">
              <a:solidFill>
                <a:schemeClr val="tx1"/>
              </a:solidFill>
            </a:rPr>
          </a:br>
          <a:r>
            <a:rPr lang="en-US" sz="800" kern="1200" dirty="0">
              <a:solidFill>
                <a:schemeClr val="tx1"/>
              </a:solidFill>
            </a:rPr>
            <a:t>UNC-Greensboro</a:t>
          </a:r>
          <a:br>
            <a:rPr lang="en-US" sz="800" kern="1200" dirty="0">
              <a:solidFill>
                <a:schemeClr val="tx1"/>
              </a:solidFill>
            </a:rPr>
          </a:br>
          <a:r>
            <a:rPr lang="en-US" sz="800" kern="1200" dirty="0">
              <a:solidFill>
                <a:schemeClr val="tx1"/>
              </a:solidFill>
            </a:rPr>
            <a:t>Human Development/Family Studies </a:t>
          </a:r>
          <a:br>
            <a:rPr lang="en-US" sz="800" kern="1200" dirty="0">
              <a:solidFill>
                <a:schemeClr val="tx1"/>
              </a:solidFill>
            </a:rPr>
          </a:br>
          <a:r>
            <a:rPr lang="en-US" sz="800" kern="1200" dirty="0">
              <a:solidFill>
                <a:schemeClr val="tx1"/>
              </a:solidFill>
            </a:rPr>
            <a:t>Early Care and Education Degree &amp; Birth to Kindergarten Degree </a:t>
          </a:r>
        </a:p>
      </dsp:txBody>
      <dsp:txXfrm>
        <a:off x="5953856" y="258564"/>
        <a:ext cx="1901698" cy="546032"/>
      </dsp:txXfrm>
    </dsp:sp>
    <dsp:sp modelId="{7E21E0F3-18CA-4311-82F9-F2E8E9F1AF10}">
      <dsp:nvSpPr>
        <dsp:cNvPr id="0" name=""/>
        <dsp:cNvSpPr/>
      </dsp:nvSpPr>
      <dsp:spPr>
        <a:xfrm>
          <a:off x="6234262" y="924106"/>
          <a:ext cx="1871068" cy="3269710"/>
        </a:xfrm>
        <a:prstGeom prst="roundRect">
          <a:avLst>
            <a:gd name="adj" fmla="val 10000"/>
          </a:avLst>
        </a:prstGeom>
        <a:solidFill>
          <a:schemeClr val="lt1">
            <a:alpha val="90000"/>
            <a:hueOff val="0"/>
            <a:satOff val="0"/>
            <a:lumOff val="0"/>
            <a:alphaOff val="0"/>
          </a:schemeClr>
        </a:solidFill>
        <a:ln w="6350" cap="flat" cmpd="sng" algn="ctr">
          <a:solidFill>
            <a:srgbClr val="FFFF66"/>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t>60 credits from the AAS degree transfers into the university</a:t>
          </a:r>
          <a:br>
            <a:rPr lang="en-US" sz="900" kern="1200" dirty="0"/>
          </a:br>
          <a:endParaRPr lang="en-US" sz="900" i="1" kern="1200" dirty="0"/>
        </a:p>
        <a:p>
          <a:pPr marL="57150" lvl="1" indent="-57150" algn="l" defTabSz="400050">
            <a:lnSpc>
              <a:spcPct val="90000"/>
            </a:lnSpc>
            <a:spcBef>
              <a:spcPct val="0"/>
            </a:spcBef>
            <a:spcAft>
              <a:spcPct val="15000"/>
            </a:spcAft>
            <a:buChar char="•"/>
          </a:pPr>
          <a:r>
            <a:rPr lang="en-US" sz="900" kern="1200" dirty="0"/>
            <a:t>62 credits will remain of the 122 credits required for the BA/BS degree after the 64 hours transfer from the community college.</a:t>
          </a:r>
          <a:br>
            <a:rPr lang="en-US" sz="900" kern="1200" dirty="0"/>
          </a:br>
          <a:endParaRPr lang="en-US" sz="900" i="1" kern="1200" dirty="0"/>
        </a:p>
        <a:p>
          <a:pPr marL="57150" lvl="1" indent="-57150" algn="l" defTabSz="400050">
            <a:lnSpc>
              <a:spcPct val="90000"/>
            </a:lnSpc>
            <a:spcBef>
              <a:spcPct val="0"/>
            </a:spcBef>
            <a:spcAft>
              <a:spcPct val="15000"/>
            </a:spcAft>
            <a:buChar char="•"/>
          </a:pPr>
          <a:r>
            <a:rPr lang="en-US" sz="900" i="1" kern="1200" dirty="0"/>
            <a:t>HDFS online Early Care and Education Degree and Birth to Kindergarten Degree programs are reserved for students who c</a:t>
          </a:r>
          <a:r>
            <a:rPr lang="en-US" sz="900" kern="1200" dirty="0"/>
            <a:t>ompleted a 2-year Applied Associates (AAS) degree in Early Childhood at a North Carolina Community College</a:t>
          </a:r>
          <a:br>
            <a:rPr lang="en-US" sz="900" kern="1200" dirty="0"/>
          </a:br>
          <a:endParaRPr lang="en-US" sz="900" i="1" kern="1200" dirty="0"/>
        </a:p>
        <a:p>
          <a:pPr marL="57150" lvl="1" indent="-57150" algn="l" defTabSz="400050">
            <a:lnSpc>
              <a:spcPct val="90000"/>
            </a:lnSpc>
            <a:spcBef>
              <a:spcPct val="0"/>
            </a:spcBef>
            <a:spcAft>
              <a:spcPct val="15000"/>
            </a:spcAft>
            <a:buChar char="•"/>
          </a:pPr>
          <a:r>
            <a:rPr lang="en-US" sz="900" i="1" kern="1200" dirty="0"/>
            <a:t>Opportunity to continue and earn a masters or PhD in the field after completion of the BA/BS</a:t>
          </a:r>
        </a:p>
      </dsp:txBody>
      <dsp:txXfrm>
        <a:off x="6289064" y="978908"/>
        <a:ext cx="1761464" cy="3160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71F02-0327-4682-8348-E89ABDBA9E16}">
      <dsp:nvSpPr>
        <dsp:cNvPr id="0" name=""/>
        <dsp:cNvSpPr/>
      </dsp:nvSpPr>
      <dsp:spPr>
        <a:xfrm>
          <a:off x="1876979" y="0"/>
          <a:ext cx="6124020" cy="488950"/>
        </a:xfrm>
        <a:prstGeom prst="rightArrow">
          <a:avLst>
            <a:gd name="adj1" fmla="val 75000"/>
            <a:gd name="adj2" fmla="val 50000"/>
          </a:avLst>
        </a:prstGeom>
        <a:solidFill>
          <a:srgbClr val="FF0066">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spc="600" dirty="0"/>
            <a:t>         Employment</a:t>
          </a:r>
        </a:p>
      </dsp:txBody>
      <dsp:txXfrm>
        <a:off x="1876979" y="61119"/>
        <a:ext cx="5940664" cy="366712"/>
      </dsp:txXfrm>
    </dsp:sp>
    <dsp:sp modelId="{9E8ABECF-436D-4597-BF80-A50E80D75F30}">
      <dsp:nvSpPr>
        <dsp:cNvPr id="0" name=""/>
        <dsp:cNvSpPr/>
      </dsp:nvSpPr>
      <dsp:spPr>
        <a:xfrm>
          <a:off x="0" y="0"/>
          <a:ext cx="1869241" cy="48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Submit NC Credential Equivalency Form to DCDEE </a:t>
          </a:r>
        </a:p>
      </dsp:txBody>
      <dsp:txXfrm>
        <a:off x="23869" y="23869"/>
        <a:ext cx="1821503" cy="44121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pPr/>
              <a:t>5/14/2020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pPr/>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pPr/>
              <a:t>5/13/2020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pPr/>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81463"/>
            <a:ext cx="6858000" cy="14285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6106026" y="6384094"/>
            <a:ext cx="2057400" cy="365125"/>
          </a:xfrm>
        </p:spPr>
        <p:txBody>
          <a:bodyPr/>
          <a:lstStyle/>
          <a:p>
            <a:fld id="{47CC054E-03C2-4BA4-B0DC-8A52C253DBFA}" type="datetimeFigureOut">
              <a:rPr lang="en-US" smtClean="0"/>
              <a:pPr/>
              <a:t>5/13/2020</a:t>
            </a:fld>
            <a:endParaRPr lang="en-US" dirty="0"/>
          </a:p>
        </p:txBody>
      </p:sp>
      <p:sp>
        <p:nvSpPr>
          <p:cNvPr id="6" name="Slide Number Placeholder 5"/>
          <p:cNvSpPr>
            <a:spLocks noGrp="1"/>
          </p:cNvSpPr>
          <p:nvPr>
            <p:ph type="sldNum" sz="quarter" idx="12"/>
          </p:nvPr>
        </p:nvSpPr>
        <p:spPr>
          <a:xfrm>
            <a:off x="3976882" y="6391950"/>
            <a:ext cx="2057400" cy="365125"/>
          </a:xfrm>
        </p:spPr>
        <p:txBody>
          <a:bodyPr/>
          <a:lstStyle/>
          <a:p>
            <a:fld id="{DD5DC98F-6F3D-4D37-8801-59C812F9270D}"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674" y="316929"/>
            <a:ext cx="1071173" cy="1610868"/>
          </a:xfrm>
          <a:prstGeom prst="rect">
            <a:avLst/>
          </a:prstGeom>
        </p:spPr>
      </p:pic>
      <p:sp>
        <p:nvSpPr>
          <p:cNvPr id="9" name="Rectangle 8"/>
          <p:cNvSpPr/>
          <p:nvPr userDrawn="1"/>
        </p:nvSpPr>
        <p:spPr>
          <a:xfrm>
            <a:off x="1733354" y="489263"/>
            <a:ext cx="6025812" cy="1089529"/>
          </a:xfrm>
          <a:prstGeom prst="rect">
            <a:avLst/>
          </a:prstGeom>
          <a:noFill/>
        </p:spPr>
        <p:txBody>
          <a:bodyPr wrap="square" lIns="68580" tIns="34290" rIns="68580" bIns="34290">
            <a:spAutoFit/>
          </a:bodyPr>
          <a:lstStyle/>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pPr/>
              <a:t>5/13/2020</a:t>
            </a:fld>
            <a:endParaRPr lang="en-US"/>
          </a:p>
        </p:txBody>
      </p:sp>
      <p:sp>
        <p:nvSpPr>
          <p:cNvPr id="6" name="Slide Number Placeholder 5"/>
          <p:cNvSpPr>
            <a:spLocks noGrp="1"/>
          </p:cNvSpPr>
          <p:nvPr>
            <p:ph type="sldNum" sz="quarter" idx="12"/>
          </p:nvPr>
        </p:nvSpPr>
        <p:spPr/>
        <p:txBody>
          <a:bodyPr/>
          <a:lstStyle/>
          <a:p>
            <a:fld id="{DD5DC98F-6F3D-4D37-8801-59C812F9270D}" type="slidenum">
              <a:rPr lang="en-US" smtClean="0"/>
              <a:pPr/>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pPr/>
              <a:t>5/13/2020</a:t>
            </a:fld>
            <a:endParaRPr lang="en-US"/>
          </a:p>
        </p:txBody>
      </p:sp>
      <p:sp>
        <p:nvSpPr>
          <p:cNvPr id="6" name="Slide Number Placeholder 5"/>
          <p:cNvSpPr>
            <a:spLocks noGrp="1"/>
          </p:cNvSpPr>
          <p:nvPr>
            <p:ph type="sldNum" sz="quarter" idx="12"/>
          </p:nvPr>
        </p:nvSpPr>
        <p:spPr/>
        <p:txBody>
          <a:bodyPr/>
          <a:lstStyle/>
          <a:p>
            <a:fld id="{DD5DC98F-6F3D-4D37-8801-59C812F9270D}" type="slidenum">
              <a:rPr lang="en-US" smtClean="0"/>
              <a:pPr/>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pPr/>
              <a:t>5/13/2020</a:t>
            </a:fld>
            <a:endParaRPr lang="en-US"/>
          </a:p>
        </p:txBody>
      </p:sp>
      <p:sp>
        <p:nvSpPr>
          <p:cNvPr id="6" name="Slide Number Placeholder 5"/>
          <p:cNvSpPr>
            <a:spLocks noGrp="1"/>
          </p:cNvSpPr>
          <p:nvPr>
            <p:ph type="sldNum" sz="quarter" idx="12"/>
          </p:nvPr>
        </p:nvSpPr>
        <p:spPr/>
        <p:txBody>
          <a:bodyPr/>
          <a:lstStyle/>
          <a:p>
            <a:fld id="{DD5DC98F-6F3D-4D37-8801-59C812F9270D}" type="slidenum">
              <a:rPr lang="en-US" smtClean="0"/>
              <a:pPr/>
              <a:t>‹#›</a:t>
            </a:fld>
            <a:endParaRPr lang="en-US" dirty="0"/>
          </a:p>
        </p:txBody>
      </p:sp>
      <p:cxnSp>
        <p:nvCxnSpPr>
          <p:cNvPr id="10" name="Straight Connector 9"/>
          <p:cNvCxnSpPr/>
          <p:nvPr userDrawn="1"/>
        </p:nvCxnSpPr>
        <p:spPr>
          <a:xfrm>
            <a:off x="628650" y="1696451"/>
            <a:ext cx="7137572" cy="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stretch>
            <a:fillRect/>
          </a:stretch>
        </p:blipFill>
        <p:spPr>
          <a:xfrm>
            <a:off x="143248" y="6176964"/>
            <a:ext cx="3507028" cy="524301"/>
          </a:xfrm>
          <a:prstGeom prst="rect">
            <a:avLst/>
          </a:prstGeom>
        </p:spPr>
      </p:pic>
      <p:sp>
        <p:nvSpPr>
          <p:cNvPr id="5" name="Title 4"/>
          <p:cNvSpPr>
            <a:spLocks noGrp="1"/>
          </p:cNvSpPr>
          <p:nvPr>
            <p:ph type="title"/>
          </p:nvPr>
        </p:nvSpPr>
        <p:spPr>
          <a:xfrm>
            <a:off x="1773194" y="259406"/>
            <a:ext cx="5915258" cy="1325563"/>
          </a:xfrm>
        </p:spPr>
        <p:txBody>
          <a:bodyPr/>
          <a:lstStyle/>
          <a:p>
            <a:r>
              <a:rPr lang="en-US"/>
              <a:t>Click to edit Master 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1" y="226120"/>
            <a:ext cx="903588" cy="1358848"/>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3/23/2017</a:t>
            </a:r>
          </a:p>
        </p:txBody>
      </p:sp>
      <p:sp>
        <p:nvSpPr>
          <p:cNvPr id="6" name="Slide Number Placeholder 5"/>
          <p:cNvSpPr>
            <a:spLocks noGrp="1"/>
          </p:cNvSpPr>
          <p:nvPr>
            <p:ph type="sldNum" sz="quarter" idx="12"/>
          </p:nvPr>
        </p:nvSpPr>
        <p:spPr/>
        <p:txBody>
          <a:bodyPr/>
          <a:lstStyle>
            <a:lvl1pPr>
              <a:defRPr/>
            </a:lvl1pPr>
          </a:lstStyle>
          <a:p>
            <a:fld id="{404445AA-2783-43C2-BD58-7D286E010C2D}" type="slidenum">
              <a:rPr lang="en-US" smtClean="0"/>
              <a:pPr/>
              <a:t>‹#›</a:t>
            </a:fld>
            <a:endParaRPr lang="en-US" dirty="0"/>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054E-03C2-4BA4-B0DC-8A52C253DBFA}" type="datetimeFigureOut">
              <a:rPr lang="en-US" smtClean="0"/>
              <a:pPr/>
              <a:t>5/13/2020</a:t>
            </a:fld>
            <a:endParaRPr lang="en-US"/>
          </a:p>
        </p:txBody>
      </p:sp>
      <p:sp>
        <p:nvSpPr>
          <p:cNvPr id="7" name="Slide Number Placeholder 6"/>
          <p:cNvSpPr>
            <a:spLocks noGrp="1"/>
          </p:cNvSpPr>
          <p:nvPr>
            <p:ph type="sldNum" sz="quarter" idx="12"/>
          </p:nvPr>
        </p:nvSpPr>
        <p:spPr/>
        <p:txBody>
          <a:bodyPr/>
          <a:lstStyle/>
          <a:p>
            <a:fld id="{DD5DC98F-6F3D-4D37-8801-59C812F9270D}" type="slidenum">
              <a:rPr lang="en-US" smtClean="0"/>
              <a:pPr/>
              <a:t>‹#›</a:t>
            </a:fld>
            <a:endParaRPr lang="en-US"/>
          </a:p>
        </p:txBody>
      </p:sp>
      <p:sp>
        <p:nvSpPr>
          <p:cNvPr id="8" name="Footer Placeholder 4"/>
          <p:cNvSpPr txBox="1">
            <a:spLocks/>
          </p:cNvSpPr>
          <p:nvPr userDrawn="1"/>
        </p:nvSpPr>
        <p:spPr>
          <a:xfrm>
            <a:off x="190598" y="6238967"/>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285" y="378499"/>
            <a:ext cx="863672" cy="1298822"/>
          </a:xfrm>
          <a:prstGeom prst="rect">
            <a:avLst/>
          </a:prstGeom>
        </p:spPr>
      </p:pic>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054E-03C2-4BA4-B0DC-8A52C253DBFA}" type="datetimeFigureOut">
              <a:rPr lang="en-US" smtClean="0"/>
              <a:pPr/>
              <a:t>5/13/2020</a:t>
            </a:fld>
            <a:endParaRPr lang="en-US"/>
          </a:p>
        </p:txBody>
      </p:sp>
      <p:sp>
        <p:nvSpPr>
          <p:cNvPr id="9" name="Slide Number Placeholder 8"/>
          <p:cNvSpPr>
            <a:spLocks noGrp="1"/>
          </p:cNvSpPr>
          <p:nvPr>
            <p:ph type="sldNum" sz="quarter" idx="12"/>
          </p:nvPr>
        </p:nvSpPr>
        <p:spPr/>
        <p:txBody>
          <a:bodyPr/>
          <a:lstStyle/>
          <a:p>
            <a:fld id="{DD5DC98F-6F3D-4D37-8801-59C812F9270D}" type="slidenum">
              <a:rPr lang="en-US" smtClean="0"/>
              <a:pPr/>
              <a:t>‹#›</a:t>
            </a:fld>
            <a:endParaRPr lang="en-US"/>
          </a:p>
        </p:txBody>
      </p:sp>
      <p:sp>
        <p:nvSpPr>
          <p:cNvPr id="10"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CC054E-03C2-4BA4-B0DC-8A52C253DBFA}" type="datetimeFigureOut">
              <a:rPr lang="en-US" smtClean="0"/>
              <a:pPr/>
              <a:t>5/13/2020</a:t>
            </a:fld>
            <a:endParaRPr lang="en-US"/>
          </a:p>
        </p:txBody>
      </p:sp>
      <p:sp>
        <p:nvSpPr>
          <p:cNvPr id="5" name="Slide Number Placeholder 4"/>
          <p:cNvSpPr>
            <a:spLocks noGrp="1"/>
          </p:cNvSpPr>
          <p:nvPr>
            <p:ph type="sldNum" sz="quarter" idx="12"/>
          </p:nvPr>
        </p:nvSpPr>
        <p:spPr/>
        <p:txBody>
          <a:bodyPr/>
          <a:lstStyle/>
          <a:p>
            <a:fld id="{DD5DC98F-6F3D-4D37-8801-59C812F9270D}" type="slidenum">
              <a:rPr lang="en-US" smtClean="0"/>
              <a:pPr/>
              <a:t>‹#›</a:t>
            </a:fld>
            <a:endParaRPr lang="en-US"/>
          </a:p>
        </p:txBody>
      </p:sp>
      <p:cxnSp>
        <p:nvCxnSpPr>
          <p:cNvPr id="11" name="Straight Connector 10"/>
          <p:cNvCxnSpPr/>
          <p:nvPr userDrawn="1"/>
        </p:nvCxnSpPr>
        <p:spPr>
          <a:xfrm flipV="1">
            <a:off x="1455549" y="1704562"/>
            <a:ext cx="7059802"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25377" y="62023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135" y="6188504"/>
            <a:ext cx="261242" cy="392866"/>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054E-03C2-4BA4-B0DC-8A52C253DBFA}" type="datetimeFigureOut">
              <a:rPr lang="en-US" smtClean="0"/>
              <a:pPr/>
              <a:t>5/13/2020</a:t>
            </a:fld>
            <a:endParaRPr lang="en-US"/>
          </a:p>
        </p:txBody>
      </p:sp>
      <p:sp>
        <p:nvSpPr>
          <p:cNvPr id="4" name="Slide Number Placeholder 3"/>
          <p:cNvSpPr>
            <a:spLocks noGrp="1"/>
          </p:cNvSpPr>
          <p:nvPr>
            <p:ph type="sldNum" sz="quarter" idx="12"/>
          </p:nvPr>
        </p:nvSpPr>
        <p:spPr/>
        <p:txBody>
          <a:bodyPr/>
          <a:lstStyle/>
          <a:p>
            <a:fld id="{DD5DC98F-6F3D-4D37-8801-59C812F9270D}" type="slidenum">
              <a:rPr lang="en-US" smtClean="0"/>
              <a:pPr/>
              <a:t>‹#›</a:t>
            </a:fld>
            <a:endParaRPr lang="en-US"/>
          </a:p>
        </p:txBody>
      </p:sp>
      <p:sp>
        <p:nvSpPr>
          <p:cNvPr id="5"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pPr/>
              <a:t>5/13/2020</a:t>
            </a:fld>
            <a:endParaRPr lang="en-US"/>
          </a:p>
        </p:txBody>
      </p:sp>
      <p:sp>
        <p:nvSpPr>
          <p:cNvPr id="7" name="Slide Number Placeholder 6"/>
          <p:cNvSpPr>
            <a:spLocks noGrp="1"/>
          </p:cNvSpPr>
          <p:nvPr>
            <p:ph type="sldNum" sz="quarter" idx="12"/>
          </p:nvPr>
        </p:nvSpPr>
        <p:spPr/>
        <p:txBody>
          <a:bodyPr/>
          <a:lstStyle/>
          <a:p>
            <a:fld id="{DD5DC98F-6F3D-4D37-8801-59C812F9270D}" type="slidenum">
              <a:rPr lang="en-US" smtClean="0"/>
              <a:pPr/>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pPr/>
              <a:t>5/13/2020</a:t>
            </a:fld>
            <a:endParaRPr lang="en-US"/>
          </a:p>
        </p:txBody>
      </p:sp>
      <p:sp>
        <p:nvSpPr>
          <p:cNvPr id="7" name="Slide Number Placeholder 6"/>
          <p:cNvSpPr>
            <a:spLocks noGrp="1"/>
          </p:cNvSpPr>
          <p:nvPr>
            <p:ph type="sldNum" sz="quarter" idx="12"/>
          </p:nvPr>
        </p:nvSpPr>
        <p:spPr/>
        <p:txBody>
          <a:bodyPr/>
          <a:lstStyle/>
          <a:p>
            <a:fld id="{DD5DC98F-6F3D-4D37-8801-59C812F9270D}" type="slidenum">
              <a:rPr lang="en-US" smtClean="0"/>
              <a:pPr/>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216246"/>
            <a:ext cx="2057400" cy="365125"/>
          </a:xfrm>
          <a:prstGeom prst="rect">
            <a:avLst/>
          </a:prstGeom>
        </p:spPr>
        <p:txBody>
          <a:bodyPr vert="horz" lIns="91440" tIns="45720" rIns="91440" bIns="45720" rtlCol="0" anchor="ctr"/>
          <a:lstStyle>
            <a:lvl1pPr algn="r">
              <a:defRPr sz="675">
                <a:solidFill>
                  <a:schemeClr val="tx1">
                    <a:tint val="75000"/>
                  </a:schemeClr>
                </a:solidFill>
                <a:latin typeface="HelvLight" pitchFamily="2" charset="0"/>
              </a:defRPr>
            </a:lvl1pPr>
          </a:lstStyle>
          <a:p>
            <a:fld id="{47CC054E-03C2-4BA4-B0DC-8A52C253DBFA}" type="datetimeFigureOut">
              <a:rPr lang="en-US" smtClean="0"/>
              <a:pPr/>
              <a:t>5/13/2020</a:t>
            </a:fld>
            <a:endParaRPr lang="en-US" dirty="0"/>
          </a:p>
        </p:txBody>
      </p:sp>
      <p:sp>
        <p:nvSpPr>
          <p:cNvPr id="6" name="Slide Number Placeholder 5"/>
          <p:cNvSpPr>
            <a:spLocks noGrp="1"/>
          </p:cNvSpPr>
          <p:nvPr>
            <p:ph type="sldNum" sz="quarter" idx="4"/>
          </p:nvPr>
        </p:nvSpPr>
        <p:spPr>
          <a:xfrm>
            <a:off x="3543300" y="6216246"/>
            <a:ext cx="20574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image" Target="../media/image21.jpeg"/><Relationship Id="rId21" Type="http://schemas.openxmlformats.org/officeDocument/2006/relationships/image" Target="../media/image39.jpe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png"/><Relationship Id="rId25" Type="http://schemas.openxmlformats.org/officeDocument/2006/relationships/image" Target="../media/image43.gif"/><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1.jpe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gif"/><Relationship Id="rId9" Type="http://schemas.openxmlformats.org/officeDocument/2006/relationships/image" Target="../media/image27.png"/><Relationship Id="rId14" Type="http://schemas.openxmlformats.org/officeDocument/2006/relationships/image" Target="../media/image32.gif"/><Relationship Id="rId22"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nccommunitycolleges.edu/sites/default/files/state-board/program/prog_08_-_early_childhood_articulation_agreement.pdf" TargetMode="External"/><Relationship Id="rId3" Type="http://schemas.openxmlformats.org/officeDocument/2006/relationships/hyperlink" Target="http://www.childcareservices.org/wp-content/uploads/2013/09/North-Carolina-Careers-in-Early-Childhood-Directory-2015.pdf" TargetMode="External"/><Relationship Id="rId7" Type="http://schemas.openxmlformats.org/officeDocument/2006/relationships/hyperlink" Target="https://www.nccommunitycolleges.edu/academic-programs/college-transferarticulation-agreements/uniform-articulation-agreement-associate-early-childhood" TargetMode="External"/><Relationship Id="rId2" Type="http://schemas.openxmlformats.org/officeDocument/2006/relationships/hyperlink" Target="http://www.nccommunitycolleges.edu/academic-programs/career-college-promise" TargetMode="External"/><Relationship Id="rId1" Type="http://schemas.openxmlformats.org/officeDocument/2006/relationships/slideLayout" Target="../slideLayouts/slideLayout2.xml"/><Relationship Id="rId6" Type="http://schemas.openxmlformats.org/officeDocument/2006/relationships/hyperlink" Target="https://nctower.com/landing/index.html" TargetMode="External"/><Relationship Id="rId5" Type="http://schemas.openxmlformats.org/officeDocument/2006/relationships/hyperlink" Target="http://www.childcareservices.org/repository/index.php" TargetMode="External"/><Relationship Id="rId4" Type="http://schemas.openxmlformats.org/officeDocument/2006/relationships/hyperlink" Target="http://www.naeyc.org/positionstatements/pp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4">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8649" y="4525347"/>
            <a:ext cx="5100991" cy="1737360"/>
          </a:xfrm>
        </p:spPr>
        <p:txBody>
          <a:bodyPr anchor="ctr">
            <a:normAutofit/>
          </a:bodyPr>
          <a:lstStyle/>
          <a:p>
            <a:pPr algn="r"/>
            <a:r>
              <a:rPr lang="en-US" sz="2900" dirty="0"/>
              <a:t>Career Pathways and Uniform Articulation Agreement in Early Childhood Education </a:t>
            </a:r>
            <a:br>
              <a:rPr lang="en-US" sz="2900" dirty="0"/>
            </a:br>
            <a:endParaRPr lang="en-US" sz="2900" dirty="0"/>
          </a:p>
        </p:txBody>
      </p:sp>
      <p:sp>
        <p:nvSpPr>
          <p:cNvPr id="42" name="Oval 36">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620480"/>
            <a:ext cx="168285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0" y="2466604"/>
            <a:ext cx="721797"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1" y="2327988"/>
            <a:ext cx="220272"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084" y="0"/>
            <a:ext cx="4274916"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0294"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65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386436"/>
            <a:ext cx="4572000" cy="261257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2362200" y="5410200"/>
            <a:ext cx="4572000" cy="646331"/>
          </a:xfrm>
          <a:prstGeom prst="rect">
            <a:avLst/>
          </a:prstGeom>
        </p:spPr>
        <p:txBody>
          <a:bodyPr>
            <a:spAutoFit/>
          </a:bodyPr>
          <a:lstStyle/>
          <a:p>
            <a:pPr algn="ctr"/>
            <a:r>
              <a:rPr lang="en-US" i="1" dirty="0"/>
              <a:t>“The most expensive course a student takes is one s/he doesn't need.” – Thom Chesney </a:t>
            </a:r>
          </a:p>
        </p:txBody>
      </p:sp>
      <p:sp>
        <p:nvSpPr>
          <p:cNvPr id="2" name="TextBox 1">
            <a:extLst>
              <a:ext uri="{FF2B5EF4-FFF2-40B4-BE49-F238E27FC236}">
                <a16:creationId xmlns:a16="http://schemas.microsoft.com/office/drawing/2014/main" id="{7E2E5AAD-19FB-49D1-BA12-11D8E9B81102}"/>
              </a:ext>
            </a:extLst>
          </p:cNvPr>
          <p:cNvSpPr txBox="1"/>
          <p:nvPr/>
        </p:nvSpPr>
        <p:spPr>
          <a:xfrm>
            <a:off x="1811044" y="241506"/>
            <a:ext cx="5521911" cy="1384995"/>
          </a:xfrm>
          <a:prstGeom prst="rect">
            <a:avLst/>
          </a:prstGeom>
          <a:noFill/>
        </p:spPr>
        <p:txBody>
          <a:bodyPr wrap="square" rtlCol="0">
            <a:spAutoFit/>
          </a:bodyPr>
          <a:lstStyle/>
          <a:p>
            <a:pPr algn="ctr"/>
            <a:r>
              <a:rPr lang="en-US" sz="2800" b="1" dirty="0"/>
              <a:t>Career and College Promise (CCP), CTE Pathways, and </a:t>
            </a:r>
            <a:br>
              <a:rPr lang="en-US" sz="2800" b="1" dirty="0"/>
            </a:br>
            <a:r>
              <a:rPr lang="en-US" sz="2800" b="1" dirty="0"/>
              <a:t>Stackable Credentials</a:t>
            </a:r>
          </a:p>
        </p:txBody>
      </p:sp>
    </p:spTree>
    <p:extLst>
      <p:ext uri="{BB962C8B-B14F-4D97-AF65-F5344CB8AC3E}">
        <p14:creationId xmlns:p14="http://schemas.microsoft.com/office/powerpoint/2010/main" val="19255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3806" y="344744"/>
            <a:ext cx="5605629" cy="994172"/>
          </a:xfrm>
        </p:spPr>
        <p:txBody>
          <a:bodyPr vert="horz" lIns="91440" tIns="45720" rIns="91440" bIns="45720" rtlCol="0" anchor="ctr">
            <a:normAutofit/>
          </a:bodyPr>
          <a:lstStyle/>
          <a:p>
            <a:pPr defTabSz="914400"/>
            <a:r>
              <a:rPr lang="en-US" sz="3000" b="1" kern="1200" dirty="0">
                <a:solidFill>
                  <a:schemeClr val="tx1"/>
                </a:solidFill>
                <a:latin typeface="+mj-lt"/>
                <a:ea typeface="+mj-ea"/>
                <a:cs typeface="+mj-cs"/>
              </a:rPr>
              <a:t>Career and College Promise (CCP)</a:t>
            </a:r>
            <a:br>
              <a:rPr lang="en-US" sz="3000" b="1" kern="1200" dirty="0">
                <a:solidFill>
                  <a:schemeClr val="tx1"/>
                </a:solidFill>
                <a:latin typeface="+mj-lt"/>
                <a:ea typeface="+mj-ea"/>
                <a:cs typeface="+mj-cs"/>
              </a:rPr>
            </a:br>
            <a:r>
              <a:rPr lang="en-US" sz="3000" b="1" kern="1200" dirty="0">
                <a:solidFill>
                  <a:schemeClr val="tx1"/>
                </a:solidFill>
                <a:latin typeface="+mj-lt"/>
                <a:ea typeface="+mj-ea"/>
                <a:cs typeface="+mj-cs"/>
              </a:rPr>
              <a:t> </a:t>
            </a:r>
            <a:r>
              <a:rPr lang="en-US" sz="3000" kern="1200" dirty="0">
                <a:solidFill>
                  <a:schemeClr val="tx1"/>
                </a:solidFill>
                <a:latin typeface="+mj-lt"/>
                <a:ea typeface="+mj-ea"/>
                <a:cs typeface="+mj-cs"/>
              </a:rPr>
              <a:t>Session Law - SL2011-0145 </a:t>
            </a:r>
            <a:endParaRPr lang="en-US" sz="3000" b="1" kern="1200" dirty="0">
              <a:solidFill>
                <a:schemeClr val="tx1"/>
              </a:solidFill>
              <a:latin typeface="+mj-lt"/>
              <a:ea typeface="+mj-ea"/>
              <a:cs typeface="+mj-cs"/>
            </a:endParaRPr>
          </a:p>
        </p:txBody>
      </p:sp>
      <p:sp>
        <p:nvSpPr>
          <p:cNvPr id="3" name="Content Placeholder 2"/>
          <p:cNvSpPr>
            <a:spLocks noGrp="1"/>
          </p:cNvSpPr>
          <p:nvPr>
            <p:ph idx="1"/>
          </p:nvPr>
        </p:nvSpPr>
        <p:spPr>
          <a:xfrm>
            <a:off x="852321" y="2227943"/>
            <a:ext cx="5033221" cy="3788227"/>
          </a:xfrm>
        </p:spPr>
        <p:txBody>
          <a:bodyPr vert="horz" lIns="91440" tIns="45720" rIns="91440" bIns="45720" rtlCol="0" anchor="ctr">
            <a:normAutofit/>
          </a:bodyPr>
          <a:lstStyle/>
          <a:p>
            <a:pPr indent="-228600" defTabSz="914400"/>
            <a:r>
              <a:rPr lang="en-US" sz="2100">
                <a:latin typeface="+mn-lt"/>
              </a:rPr>
              <a:t>The purpose of Career and College Promise is to offer </a:t>
            </a:r>
            <a:r>
              <a:rPr lang="en-US" sz="2100" b="1" i="1" u="sng">
                <a:latin typeface="+mn-lt"/>
              </a:rPr>
              <a:t>structured</a:t>
            </a:r>
            <a:r>
              <a:rPr lang="en-US" sz="2100">
                <a:latin typeface="+mn-lt"/>
              </a:rPr>
              <a:t> opportunities for </a:t>
            </a:r>
            <a:r>
              <a:rPr lang="en-US" sz="2100" b="1" i="1" u="sng">
                <a:latin typeface="+mn-lt"/>
              </a:rPr>
              <a:t>qualified</a:t>
            </a:r>
            <a:r>
              <a:rPr lang="en-US" sz="2100">
                <a:latin typeface="+mn-lt"/>
              </a:rPr>
              <a:t> high school students to dually enroll in community college courses that provide </a:t>
            </a:r>
            <a:r>
              <a:rPr lang="en-US" sz="2100" b="1" i="1" u="sng">
                <a:latin typeface="+mn-lt"/>
              </a:rPr>
              <a:t>pathways that lead to</a:t>
            </a:r>
            <a:r>
              <a:rPr lang="en-US" sz="2100">
                <a:latin typeface="+mn-lt"/>
              </a:rPr>
              <a:t> a certificate, diploma, degree, or state/industry recognized credentials as well as provide entry-level job skills – </a:t>
            </a:r>
            <a:r>
              <a:rPr lang="en-US" sz="2100" b="1" i="1" u="sng">
                <a:latin typeface="+mn-lt"/>
              </a:rPr>
              <a:t>tuition free</a:t>
            </a:r>
            <a:r>
              <a:rPr lang="en-US" sz="2100">
                <a:latin typeface="+mn-lt"/>
              </a:rPr>
              <a:t>.</a:t>
            </a:r>
          </a:p>
          <a:p>
            <a:pPr marL="0" indent="-228600" defTabSz="914400"/>
            <a:endParaRPr lang="en-US" sz="2100">
              <a:latin typeface="+mn-lt"/>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Books">
            <a:extLst>
              <a:ext uri="{FF2B5EF4-FFF2-40B4-BE49-F238E27FC236}">
                <a16:creationId xmlns:a16="http://schemas.microsoft.com/office/drawing/2014/main" id="{75416303-A413-4B76-A38B-B7AFD8CB95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91369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324" y="731836"/>
            <a:ext cx="6096000" cy="868363"/>
          </a:xfrm>
        </p:spPr>
        <p:txBody>
          <a:bodyPr>
            <a:normAutofit/>
          </a:bodyPr>
          <a:lstStyle/>
          <a:p>
            <a:pPr algn="ctr"/>
            <a:r>
              <a:rPr lang="en-US"/>
              <a:t>Stackable Credentials</a:t>
            </a:r>
            <a:endParaRPr lang="en-US" dirty="0"/>
          </a:p>
        </p:txBody>
      </p:sp>
      <p:pic>
        <p:nvPicPr>
          <p:cNvPr id="10" name="Content Placeholder 9" descr="blocks.jpg"/>
          <p:cNvPicPr>
            <a:picLocks noGrp="1" noChangeAspect="1"/>
          </p:cNvPicPr>
          <p:nvPr>
            <p:ph idx="1"/>
          </p:nvPr>
        </p:nvPicPr>
        <p:blipFill>
          <a:blip r:embed="rId2" cstate="print"/>
          <a:stretch>
            <a:fillRect/>
          </a:stretch>
        </p:blipFill>
        <p:spPr>
          <a:xfrm>
            <a:off x="1042579" y="1600200"/>
            <a:ext cx="7058841" cy="4525963"/>
          </a:xfrm>
        </p:spPr>
      </p:pic>
    </p:spTree>
    <p:extLst>
      <p:ext uri="{BB962C8B-B14F-4D97-AF65-F5344CB8AC3E}">
        <p14:creationId xmlns:p14="http://schemas.microsoft.com/office/powerpoint/2010/main" val="38241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1937354"/>
              </p:ext>
            </p:extLst>
          </p:nvPr>
        </p:nvGraphicFramePr>
        <p:xfrm>
          <a:off x="77638" y="189781"/>
          <a:ext cx="9144000" cy="5814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62" y="339390"/>
            <a:ext cx="6096000" cy="1066800"/>
          </a:xfrm>
        </p:spPr>
        <p:txBody>
          <a:bodyPr>
            <a:noAutofit/>
          </a:bodyPr>
          <a:lstStyle/>
          <a:p>
            <a:pPr algn="ctr"/>
            <a:r>
              <a:rPr lang="en-US" sz="3200" dirty="0"/>
              <a:t>Student Awareness:</a:t>
            </a:r>
            <a:br>
              <a:rPr lang="en-US" sz="3200" dirty="0"/>
            </a:br>
            <a:r>
              <a:rPr lang="en-US" sz="3200" dirty="0"/>
              <a:t>Helping Students Navigate ECE Career Options</a:t>
            </a:r>
          </a:p>
        </p:txBody>
      </p:sp>
      <p:pic>
        <p:nvPicPr>
          <p:cNvPr id="6" name="Content Placeholder 5" descr="timeline.jpg"/>
          <p:cNvPicPr>
            <a:picLocks noGrp="1" noChangeAspect="1"/>
          </p:cNvPicPr>
          <p:nvPr>
            <p:ph idx="1"/>
          </p:nvPr>
        </p:nvPicPr>
        <p:blipFill>
          <a:blip r:embed="rId2" cstate="print"/>
          <a:stretch>
            <a:fillRect/>
          </a:stretch>
        </p:blipFill>
        <p:spPr>
          <a:xfrm>
            <a:off x="457200" y="2877344"/>
            <a:ext cx="8229600" cy="19716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7500" y="309563"/>
            <a:ext cx="8826500" cy="530225"/>
          </a:xfrm>
        </p:spPr>
        <p:txBody>
          <a:bodyPr>
            <a:noAutofit/>
          </a:bodyPr>
          <a:lstStyle/>
          <a:p>
            <a:pPr algn="ctr"/>
            <a:r>
              <a:rPr lang="en-US" sz="2400" dirty="0"/>
              <a:t>So Where Do Early Childhood Education Graduates Work?</a:t>
            </a:r>
          </a:p>
        </p:txBody>
      </p:sp>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643813" y="3451225"/>
            <a:ext cx="1500187" cy="112395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733" y="2090446"/>
            <a:ext cx="1941915" cy="12363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275" y="1192728"/>
            <a:ext cx="2790252" cy="7922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690" y="4371420"/>
            <a:ext cx="1743884" cy="110826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3714" y="2555047"/>
            <a:ext cx="1746455" cy="133965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7002" y="3399138"/>
            <a:ext cx="2095683" cy="87153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333" y="3391399"/>
            <a:ext cx="2649763" cy="91261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462" y="2751859"/>
            <a:ext cx="2581635" cy="51442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8185" y="2645283"/>
            <a:ext cx="1714500" cy="762000"/>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9690" y="1231618"/>
            <a:ext cx="1019175" cy="14478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38582" y="3939691"/>
            <a:ext cx="1217035" cy="1200132"/>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01001" y="1191978"/>
            <a:ext cx="1485358" cy="1114018"/>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444" y="5588097"/>
            <a:ext cx="3591936" cy="676942"/>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7643" y="4798029"/>
            <a:ext cx="1564381" cy="879964"/>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81759" y="4338716"/>
            <a:ext cx="1817045" cy="1193871"/>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64062" y="1972686"/>
            <a:ext cx="2182421" cy="630856"/>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41662" y="5795810"/>
            <a:ext cx="2547938" cy="538886"/>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76291" y="1171154"/>
            <a:ext cx="1876510" cy="781880"/>
          </a:xfrm>
          <a:prstGeom prst="rect">
            <a:avLst/>
          </a:prstGeom>
        </p:spPr>
      </p:pic>
      <p:pic>
        <p:nvPicPr>
          <p:cNvPr id="25" name="Picture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23598" y="5647644"/>
            <a:ext cx="1828323" cy="835219"/>
          </a:xfrm>
          <a:prstGeom prst="rect">
            <a:avLst/>
          </a:prstGeom>
        </p:spPr>
      </p:pic>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275037" y="4229026"/>
            <a:ext cx="1224516" cy="765323"/>
          </a:xfrm>
          <a:prstGeom prst="rect">
            <a:avLst/>
          </a:prstGeom>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48794" y="3695533"/>
            <a:ext cx="1263632" cy="465549"/>
          </a:xfrm>
          <a:prstGeom prst="rect">
            <a:avLst/>
          </a:prstGeom>
        </p:spPr>
      </p:pic>
      <p:pic>
        <p:nvPicPr>
          <p:cNvPr id="28" name="Picture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00696" y="2352587"/>
            <a:ext cx="842196" cy="735518"/>
          </a:xfrm>
          <a:prstGeom prst="rect">
            <a:avLst/>
          </a:prstGeom>
        </p:spPr>
      </p:pic>
      <p:pic>
        <p:nvPicPr>
          <p:cNvPr id="29" name="Picture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191338" y="5062293"/>
            <a:ext cx="966979" cy="565732"/>
          </a:xfrm>
          <a:prstGeom prst="rect">
            <a:avLst/>
          </a:prstGeom>
        </p:spPr>
      </p:pic>
      <p:pic>
        <p:nvPicPr>
          <p:cNvPr id="33" name="Picture 32">
            <a:extLst>
              <a:ext uri="{FF2B5EF4-FFF2-40B4-BE49-F238E27FC236}">
                <a16:creationId xmlns:a16="http://schemas.microsoft.com/office/drawing/2014/main" id="{91D47156-4C96-44FC-92DC-7BF2A4DF4DED}"/>
              </a:ext>
            </a:extLst>
          </p:cNvPr>
          <p:cNvPicPr>
            <a:picLocks noChangeAspect="1"/>
          </p:cNvPicPr>
          <p:nvPr/>
        </p:nvPicPr>
        <p:blipFill>
          <a:blip r:embed="rId25" cstate="print"/>
          <a:stretch>
            <a:fillRect/>
          </a:stretch>
        </p:blipFill>
        <p:spPr>
          <a:xfrm>
            <a:off x="5685706" y="5028295"/>
            <a:ext cx="1301120" cy="494426"/>
          </a:xfrm>
          <a:prstGeom prst="rect">
            <a:avLst/>
          </a:prstGeom>
        </p:spPr>
      </p:pic>
    </p:spTree>
    <p:extLst>
      <p:ext uri="{BB962C8B-B14F-4D97-AF65-F5344CB8AC3E}">
        <p14:creationId xmlns:p14="http://schemas.microsoft.com/office/powerpoint/2010/main" val="65979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259" y="437620"/>
            <a:ext cx="4839419" cy="761452"/>
          </a:xfrm>
        </p:spPr>
        <p:txBody>
          <a:bodyPr>
            <a:noAutofit/>
          </a:bodyPr>
          <a:lstStyle/>
          <a:p>
            <a:r>
              <a:rPr lang="en-US" sz="3600" dirty="0"/>
              <a:t>Teachers of </a:t>
            </a:r>
            <a:br>
              <a:rPr lang="en-US" sz="3600" dirty="0"/>
            </a:br>
            <a:r>
              <a:rPr lang="en-US" sz="3600" dirty="0"/>
              <a:t>Young Children</a:t>
            </a:r>
          </a:p>
        </p:txBody>
      </p:sp>
      <p:sp>
        <p:nvSpPr>
          <p:cNvPr id="3" name="Content Placeholder 2"/>
          <p:cNvSpPr>
            <a:spLocks noGrp="1"/>
          </p:cNvSpPr>
          <p:nvPr>
            <p:ph idx="1"/>
          </p:nvPr>
        </p:nvSpPr>
        <p:spPr>
          <a:xfrm>
            <a:off x="301283" y="1851129"/>
            <a:ext cx="5638800" cy="4525963"/>
          </a:xfrm>
        </p:spPr>
        <p:txBody>
          <a:bodyPr>
            <a:normAutofit/>
          </a:bodyPr>
          <a:lstStyle/>
          <a:p>
            <a:r>
              <a:rPr lang="en-US" dirty="0"/>
              <a:t>Job Possibilities:</a:t>
            </a:r>
          </a:p>
          <a:p>
            <a:pPr lvl="1"/>
            <a:r>
              <a:rPr lang="en-US" dirty="0"/>
              <a:t>Child care centers</a:t>
            </a:r>
          </a:p>
          <a:p>
            <a:pPr lvl="1"/>
            <a:r>
              <a:rPr lang="en-US" dirty="0"/>
              <a:t>Private preschool programs</a:t>
            </a:r>
          </a:p>
          <a:p>
            <a:pPr lvl="1"/>
            <a:r>
              <a:rPr lang="en-US" dirty="0"/>
              <a:t>Head Start programs</a:t>
            </a:r>
          </a:p>
          <a:p>
            <a:pPr lvl="1"/>
            <a:r>
              <a:rPr lang="en-US" dirty="0"/>
              <a:t>Publicly-funded prekindergarten programs</a:t>
            </a:r>
            <a:br>
              <a:rPr lang="en-US" dirty="0"/>
            </a:br>
            <a:endParaRPr lang="en-US" dirty="0"/>
          </a:p>
          <a:p>
            <a:r>
              <a:rPr lang="en-US" dirty="0"/>
              <a:t>Recommended Education:</a:t>
            </a:r>
          </a:p>
          <a:p>
            <a:pPr lvl="1"/>
            <a:r>
              <a:rPr lang="en-US" dirty="0"/>
              <a:t>Child Development Associate (CDA) Credential</a:t>
            </a:r>
          </a:p>
          <a:p>
            <a:pPr lvl="1"/>
            <a:r>
              <a:rPr lang="en-US" dirty="0"/>
              <a:t>Associate’s degree in Early Childhood Education/Child Development</a:t>
            </a:r>
          </a:p>
          <a:p>
            <a:pPr lvl="1"/>
            <a:r>
              <a:rPr lang="en-US" dirty="0"/>
              <a:t>Bachelor’s degree in Early Childhood Education/Child Development</a:t>
            </a:r>
            <a:br>
              <a:rPr lang="en-US" dirty="0"/>
            </a:br>
            <a:endParaRPr lang="en-US" dirty="0"/>
          </a:p>
          <a:p>
            <a:r>
              <a:rPr lang="en-US" b="1" u="sng" dirty="0"/>
              <a:t>Typical Salary Range: $17,490 – $54,780</a:t>
            </a:r>
          </a:p>
        </p:txBody>
      </p:sp>
      <p:sp>
        <p:nvSpPr>
          <p:cNvPr id="6" name="Rectangle 5"/>
          <p:cNvSpPr/>
          <p:nvPr/>
        </p:nvSpPr>
        <p:spPr>
          <a:xfrm>
            <a:off x="6096000" y="5887838"/>
            <a:ext cx="2819400" cy="246221"/>
          </a:xfrm>
          <a:prstGeom prst="rect">
            <a:avLst/>
          </a:prstGeom>
        </p:spPr>
        <p:txBody>
          <a:bodyPr wrap="square">
            <a:spAutoFit/>
          </a:bodyPr>
          <a:lstStyle/>
          <a:p>
            <a:r>
              <a:rPr lang="en-US" sz="1000" dirty="0"/>
              <a:t>Source: Child Care Services Association, 2018</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277" y="1851129"/>
            <a:ext cx="1758696" cy="13490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435" y="4996416"/>
            <a:ext cx="3538538" cy="74839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381" y="2003562"/>
            <a:ext cx="1665321" cy="109418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999" y="3743626"/>
            <a:ext cx="2151391" cy="740968"/>
          </a:xfrm>
          <a:prstGeom prst="rect">
            <a:avLst/>
          </a:prstGeom>
        </p:spPr>
      </p:pic>
    </p:spTree>
    <p:extLst>
      <p:ext uri="{BB962C8B-B14F-4D97-AF65-F5344CB8AC3E}">
        <p14:creationId xmlns:p14="http://schemas.microsoft.com/office/powerpoint/2010/main" val="55817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55" y="453996"/>
            <a:ext cx="7051089" cy="539889"/>
          </a:xfrm>
        </p:spPr>
        <p:txBody>
          <a:bodyPr>
            <a:noAutofit/>
          </a:bodyPr>
          <a:lstStyle/>
          <a:p>
            <a:r>
              <a:rPr lang="en-US" sz="4000" dirty="0"/>
              <a:t>Administrators/Directors of Child Care Centers</a:t>
            </a:r>
          </a:p>
        </p:txBody>
      </p:sp>
      <p:sp>
        <p:nvSpPr>
          <p:cNvPr id="3" name="Content Placeholder 2"/>
          <p:cNvSpPr>
            <a:spLocks noGrp="1"/>
          </p:cNvSpPr>
          <p:nvPr>
            <p:ph idx="1"/>
          </p:nvPr>
        </p:nvSpPr>
        <p:spPr>
          <a:xfrm>
            <a:off x="297611" y="1819922"/>
            <a:ext cx="4953000" cy="4191026"/>
          </a:xfrm>
        </p:spPr>
        <p:txBody>
          <a:bodyPr>
            <a:noAutofit/>
          </a:bodyPr>
          <a:lstStyle/>
          <a:p>
            <a:r>
              <a:rPr lang="en-US" sz="1700" dirty="0"/>
              <a:t>Job Possibilities:</a:t>
            </a:r>
          </a:p>
          <a:p>
            <a:pPr lvl="1"/>
            <a:r>
              <a:rPr lang="en-US" sz="1700" dirty="0"/>
              <a:t>Child care centers</a:t>
            </a:r>
          </a:p>
          <a:p>
            <a:pPr lvl="1"/>
            <a:r>
              <a:rPr lang="en-US" sz="1700" dirty="0"/>
              <a:t>Private preschool programs</a:t>
            </a:r>
          </a:p>
          <a:p>
            <a:pPr lvl="1"/>
            <a:r>
              <a:rPr lang="en-US" sz="1700" dirty="0"/>
              <a:t>Head Start programs</a:t>
            </a:r>
          </a:p>
          <a:p>
            <a:pPr lvl="1"/>
            <a:r>
              <a:rPr lang="en-US" sz="1700" dirty="0"/>
              <a:t>Publicly-funded prekindergarten programs</a:t>
            </a:r>
            <a:br>
              <a:rPr lang="en-US" sz="1700" dirty="0"/>
            </a:br>
            <a:endParaRPr lang="en-US" sz="1700" dirty="0"/>
          </a:p>
          <a:p>
            <a:r>
              <a:rPr lang="en-US" sz="1700" dirty="0"/>
              <a:t>Recommended Education:</a:t>
            </a:r>
          </a:p>
          <a:p>
            <a:pPr lvl="1"/>
            <a:r>
              <a:rPr lang="en-US" sz="1700" dirty="0"/>
              <a:t>Associate’s degree in Early Childhood Education/Child Development</a:t>
            </a:r>
          </a:p>
          <a:p>
            <a:pPr lvl="1"/>
            <a:r>
              <a:rPr lang="en-US" sz="1700" dirty="0"/>
              <a:t>Bachelor’s degree in Early Childhood Education/Child Development</a:t>
            </a:r>
          </a:p>
          <a:p>
            <a:pPr lvl="1"/>
            <a:r>
              <a:rPr lang="en-US" sz="1700" dirty="0"/>
              <a:t>Graduate degree in Early Childhood Education/Administration</a:t>
            </a:r>
            <a:br>
              <a:rPr lang="en-US" sz="1700" dirty="0"/>
            </a:br>
            <a:endParaRPr lang="en-US" sz="1700" dirty="0"/>
          </a:p>
          <a:p>
            <a:r>
              <a:rPr lang="en-US" sz="1700" b="1" u="sng" dirty="0"/>
              <a:t>Typical Salary Range: $29,980 – $85,240</a:t>
            </a:r>
          </a:p>
        </p:txBody>
      </p:sp>
      <p:sp>
        <p:nvSpPr>
          <p:cNvPr id="6" name="Rectangle 5"/>
          <p:cNvSpPr/>
          <p:nvPr/>
        </p:nvSpPr>
        <p:spPr>
          <a:xfrm>
            <a:off x="6096000" y="5887838"/>
            <a:ext cx="2819400" cy="246221"/>
          </a:xfrm>
          <a:prstGeom prst="rect">
            <a:avLst/>
          </a:prstGeom>
        </p:spPr>
        <p:txBody>
          <a:bodyPr wrap="square">
            <a:spAutoFit/>
          </a:bodyPr>
          <a:lstStyle/>
          <a:p>
            <a:r>
              <a:rPr lang="en-US" sz="1000" dirty="0"/>
              <a:t>Source: Child Care Services Association, 2018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526" y="2073215"/>
            <a:ext cx="3471863" cy="3471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693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932" y="468170"/>
            <a:ext cx="5771072" cy="856949"/>
          </a:xfrm>
        </p:spPr>
        <p:txBody>
          <a:bodyPr>
            <a:noAutofit/>
          </a:bodyPr>
          <a:lstStyle/>
          <a:p>
            <a:r>
              <a:rPr lang="en-US" sz="3200" dirty="0"/>
              <a:t>Professional Development Coordinators, Instructors and Trainers</a:t>
            </a:r>
          </a:p>
        </p:txBody>
      </p:sp>
      <p:sp>
        <p:nvSpPr>
          <p:cNvPr id="3" name="Content Placeholder 2"/>
          <p:cNvSpPr>
            <a:spLocks noGrp="1"/>
          </p:cNvSpPr>
          <p:nvPr>
            <p:ph idx="1"/>
          </p:nvPr>
        </p:nvSpPr>
        <p:spPr>
          <a:xfrm>
            <a:off x="228600" y="1953087"/>
            <a:ext cx="5638800" cy="4112570"/>
          </a:xfrm>
        </p:spPr>
        <p:txBody>
          <a:bodyPr>
            <a:normAutofit/>
          </a:bodyPr>
          <a:lstStyle/>
          <a:p>
            <a:r>
              <a:rPr lang="en-US" dirty="0"/>
              <a:t>Job Possibilities:</a:t>
            </a:r>
          </a:p>
          <a:p>
            <a:pPr lvl="1"/>
            <a:r>
              <a:rPr lang="en-US" dirty="0"/>
              <a:t>Colleges &amp; universities</a:t>
            </a:r>
          </a:p>
          <a:p>
            <a:pPr lvl="1"/>
            <a:r>
              <a:rPr lang="en-US" dirty="0"/>
              <a:t>High schools</a:t>
            </a:r>
          </a:p>
          <a:p>
            <a:pPr lvl="1"/>
            <a:r>
              <a:rPr lang="en-US" dirty="0"/>
              <a:t>Child care resource and referral agencies</a:t>
            </a:r>
          </a:p>
          <a:p>
            <a:pPr lvl="1"/>
            <a:r>
              <a:rPr lang="en-US" dirty="0"/>
              <a:t>Professional associations (example: NAEYC)</a:t>
            </a:r>
          </a:p>
          <a:p>
            <a:pPr lvl="1"/>
            <a:r>
              <a:rPr lang="en-US" dirty="0"/>
              <a:t>Public and nonprofit agencies (example: Smart Start)</a:t>
            </a:r>
          </a:p>
          <a:p>
            <a:pPr lvl="1"/>
            <a:r>
              <a:rPr lang="en-US" dirty="0"/>
              <a:t>Self-employment (example: Consultant)</a:t>
            </a:r>
            <a:br>
              <a:rPr lang="en-US" dirty="0"/>
            </a:br>
            <a:endParaRPr lang="en-US" dirty="0"/>
          </a:p>
          <a:p>
            <a:r>
              <a:rPr lang="en-US" dirty="0"/>
              <a:t>Recommended Education:</a:t>
            </a:r>
          </a:p>
          <a:p>
            <a:pPr lvl="1"/>
            <a:r>
              <a:rPr lang="en-US" dirty="0"/>
              <a:t>Associate’s degree in Early Childhood Education/Child Development</a:t>
            </a:r>
          </a:p>
          <a:p>
            <a:pPr lvl="1"/>
            <a:r>
              <a:rPr lang="en-US" dirty="0"/>
              <a:t>Bachelor’s degree in Early Childhood Education/Child Development</a:t>
            </a:r>
          </a:p>
          <a:p>
            <a:pPr lvl="1"/>
            <a:r>
              <a:rPr lang="en-US" dirty="0"/>
              <a:t>Graduate degree in Early Childhood Education/Administration</a:t>
            </a:r>
            <a:br>
              <a:rPr lang="en-US" dirty="0"/>
            </a:br>
            <a:endParaRPr lang="en-US" dirty="0"/>
          </a:p>
          <a:p>
            <a:r>
              <a:rPr lang="en-US" b="1" u="sng" dirty="0"/>
              <a:t>Typical Salary Range: $30,560 – $73,620</a:t>
            </a:r>
          </a:p>
        </p:txBody>
      </p:sp>
      <p:sp>
        <p:nvSpPr>
          <p:cNvPr id="6" name="Rectangle 5"/>
          <p:cNvSpPr/>
          <p:nvPr/>
        </p:nvSpPr>
        <p:spPr>
          <a:xfrm>
            <a:off x="6096000" y="5887838"/>
            <a:ext cx="2819400" cy="246221"/>
          </a:xfrm>
          <a:prstGeom prst="rect">
            <a:avLst/>
          </a:prstGeom>
        </p:spPr>
        <p:txBody>
          <a:bodyPr wrap="square">
            <a:spAutoFit/>
          </a:bodyPr>
          <a:lstStyle/>
          <a:p>
            <a:r>
              <a:rPr lang="en-US" sz="1000" dirty="0"/>
              <a:t>Source: Child Care Services Association, 2018</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015" y="3566530"/>
            <a:ext cx="1912557" cy="121766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666" y="1883037"/>
            <a:ext cx="1881237" cy="144303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597" y="1883037"/>
            <a:ext cx="1690688" cy="1266384"/>
          </a:xfrm>
          <a:prstGeom prst="rect">
            <a:avLst/>
          </a:prstGeom>
        </p:spPr>
      </p:pic>
      <p:pic>
        <p:nvPicPr>
          <p:cNvPr id="12" name="Picture 11">
            <a:extLst>
              <a:ext uri="{FF2B5EF4-FFF2-40B4-BE49-F238E27FC236}">
                <a16:creationId xmlns:a16="http://schemas.microsoft.com/office/drawing/2014/main" id="{D5781F8C-7D81-4884-9A56-F91FBD8356F4}"/>
              </a:ext>
            </a:extLst>
          </p:cNvPr>
          <p:cNvPicPr>
            <a:picLocks noChangeAspect="1"/>
          </p:cNvPicPr>
          <p:nvPr/>
        </p:nvPicPr>
        <p:blipFill>
          <a:blip r:embed="rId5" cstate="print"/>
          <a:stretch>
            <a:fillRect/>
          </a:stretch>
        </p:blipFill>
        <p:spPr>
          <a:xfrm>
            <a:off x="6380672" y="5141364"/>
            <a:ext cx="1905000" cy="723900"/>
          </a:xfrm>
          <a:prstGeom prst="rect">
            <a:avLst/>
          </a:prstGeom>
        </p:spPr>
      </p:pic>
    </p:spTree>
    <p:extLst>
      <p:ext uri="{BB962C8B-B14F-4D97-AF65-F5344CB8AC3E}">
        <p14:creationId xmlns:p14="http://schemas.microsoft.com/office/powerpoint/2010/main" val="210671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570" y="525954"/>
            <a:ext cx="5037826" cy="761547"/>
          </a:xfrm>
        </p:spPr>
        <p:txBody>
          <a:bodyPr>
            <a:noAutofit/>
          </a:bodyPr>
          <a:lstStyle/>
          <a:p>
            <a:r>
              <a:rPr lang="en-US" sz="3600" dirty="0"/>
              <a:t>Technical Assistance Specialists</a:t>
            </a:r>
          </a:p>
        </p:txBody>
      </p:sp>
      <p:sp>
        <p:nvSpPr>
          <p:cNvPr id="3" name="Content Placeholder 2"/>
          <p:cNvSpPr>
            <a:spLocks noGrp="1"/>
          </p:cNvSpPr>
          <p:nvPr>
            <p:ph idx="1"/>
          </p:nvPr>
        </p:nvSpPr>
        <p:spPr>
          <a:xfrm>
            <a:off x="445867" y="1936509"/>
            <a:ext cx="5334000" cy="4525963"/>
          </a:xfrm>
        </p:spPr>
        <p:txBody>
          <a:bodyPr>
            <a:normAutofit/>
          </a:bodyPr>
          <a:lstStyle/>
          <a:p>
            <a:r>
              <a:rPr lang="en-US" dirty="0"/>
              <a:t>Job Possibilities:</a:t>
            </a:r>
          </a:p>
          <a:p>
            <a:pPr lvl="1"/>
            <a:r>
              <a:rPr lang="en-US" dirty="0"/>
              <a:t>Child care resource and referral agencies</a:t>
            </a:r>
          </a:p>
          <a:p>
            <a:pPr lvl="1"/>
            <a:r>
              <a:rPr lang="en-US" dirty="0"/>
              <a:t>Professional associations</a:t>
            </a:r>
          </a:p>
          <a:p>
            <a:pPr lvl="1"/>
            <a:r>
              <a:rPr lang="en-US" dirty="0"/>
              <a:t>Public and non-profit agencies</a:t>
            </a:r>
            <a:br>
              <a:rPr lang="en-US" dirty="0"/>
            </a:br>
            <a:endParaRPr lang="en-US" dirty="0"/>
          </a:p>
          <a:p>
            <a:r>
              <a:rPr lang="en-US" dirty="0"/>
              <a:t>Recommended Education:</a:t>
            </a:r>
          </a:p>
          <a:p>
            <a:pPr lvl="1"/>
            <a:r>
              <a:rPr lang="en-US" dirty="0"/>
              <a:t>Graduate degree in Early Childhood Education/Child Development</a:t>
            </a:r>
            <a:br>
              <a:rPr lang="en-US" dirty="0"/>
            </a:br>
            <a:endParaRPr lang="en-US" dirty="0"/>
          </a:p>
          <a:p>
            <a:r>
              <a:rPr lang="en-US" sz="1600" b="1" u="sng" dirty="0"/>
              <a:t>Typical Salary Range: $ 30,560 – $73,620</a:t>
            </a:r>
          </a:p>
        </p:txBody>
      </p:sp>
      <p:sp>
        <p:nvSpPr>
          <p:cNvPr id="6" name="Rectangle 5"/>
          <p:cNvSpPr/>
          <p:nvPr/>
        </p:nvSpPr>
        <p:spPr>
          <a:xfrm>
            <a:off x="6096000" y="5887838"/>
            <a:ext cx="2819400" cy="246221"/>
          </a:xfrm>
          <a:prstGeom prst="rect">
            <a:avLst/>
          </a:prstGeom>
        </p:spPr>
        <p:txBody>
          <a:bodyPr wrap="square">
            <a:spAutoFit/>
          </a:bodyPr>
          <a:lstStyle/>
          <a:p>
            <a:r>
              <a:rPr lang="en-US" sz="1000" dirty="0"/>
              <a:t>Source: Child Care Services Association, 2018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1134" y="1877204"/>
            <a:ext cx="2581635" cy="51442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206" y="2421429"/>
            <a:ext cx="2245489" cy="14034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134" y="4077052"/>
            <a:ext cx="2286002" cy="1455421"/>
          </a:xfrm>
          <a:prstGeom prst="rect">
            <a:avLst/>
          </a:prstGeom>
        </p:spPr>
      </p:pic>
    </p:spTree>
    <p:extLst>
      <p:ext uri="{BB962C8B-B14F-4D97-AF65-F5344CB8AC3E}">
        <p14:creationId xmlns:p14="http://schemas.microsoft.com/office/powerpoint/2010/main" val="417372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624751" y="365125"/>
            <a:ext cx="7890527" cy="1325563"/>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Purpose of this Session</a:t>
            </a:r>
          </a:p>
        </p:txBody>
      </p:sp>
      <p:graphicFrame>
        <p:nvGraphicFramePr>
          <p:cNvPr id="7" name="Content Placeholder 4">
            <a:extLst>
              <a:ext uri="{FF2B5EF4-FFF2-40B4-BE49-F238E27FC236}">
                <a16:creationId xmlns:a16="http://schemas.microsoft.com/office/drawing/2014/main" id="{3250E5B6-8851-42C6-8462-B2E678E719C3}"/>
              </a:ext>
            </a:extLst>
          </p:cNvPr>
          <p:cNvGraphicFramePr>
            <a:graphicFrameLocks noGrp="1"/>
          </p:cNvGraphicFramePr>
          <p:nvPr>
            <p:ph idx="1"/>
            <p:extLst>
              <p:ext uri="{D42A27DB-BD31-4B8C-83A1-F6EECF244321}">
                <p14:modId xmlns:p14="http://schemas.microsoft.com/office/powerpoint/2010/main" val="1924407319"/>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66547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619" y="528478"/>
            <a:ext cx="3319845" cy="496398"/>
          </a:xfrm>
        </p:spPr>
        <p:txBody>
          <a:bodyPr>
            <a:noAutofit/>
          </a:bodyPr>
          <a:lstStyle/>
          <a:p>
            <a:r>
              <a:rPr lang="en-US" sz="3600" dirty="0"/>
              <a:t>Regulators</a:t>
            </a:r>
          </a:p>
        </p:txBody>
      </p:sp>
      <p:sp>
        <p:nvSpPr>
          <p:cNvPr id="3" name="Content Placeholder 2"/>
          <p:cNvSpPr>
            <a:spLocks noGrp="1"/>
          </p:cNvSpPr>
          <p:nvPr>
            <p:ph idx="1"/>
          </p:nvPr>
        </p:nvSpPr>
        <p:spPr>
          <a:xfrm>
            <a:off x="306238" y="2160796"/>
            <a:ext cx="5029200" cy="4525963"/>
          </a:xfrm>
        </p:spPr>
        <p:txBody>
          <a:bodyPr>
            <a:normAutofit/>
          </a:bodyPr>
          <a:lstStyle/>
          <a:p>
            <a:r>
              <a:rPr lang="en-US" dirty="0"/>
              <a:t>Job Possibilities:</a:t>
            </a:r>
          </a:p>
          <a:p>
            <a:pPr lvl="1"/>
            <a:r>
              <a:rPr lang="en-US" dirty="0"/>
              <a:t>Child and Adult Care Food Program (CACFP)</a:t>
            </a:r>
          </a:p>
          <a:p>
            <a:pPr lvl="1"/>
            <a:r>
              <a:rPr lang="en-US" dirty="0"/>
              <a:t>Child care licensing (DCDEE)</a:t>
            </a:r>
          </a:p>
          <a:p>
            <a:pPr lvl="1"/>
            <a:r>
              <a:rPr lang="en-US" dirty="0"/>
              <a:t>State prekindergarten offices (Office of Early Learning)</a:t>
            </a:r>
          </a:p>
          <a:p>
            <a:pPr lvl="1"/>
            <a:r>
              <a:rPr lang="en-US" dirty="0"/>
              <a:t>County/state departments of social services or education</a:t>
            </a:r>
          </a:p>
          <a:p>
            <a:pPr lvl="1"/>
            <a:r>
              <a:rPr lang="en-US" dirty="0"/>
              <a:t>Office of Head Start</a:t>
            </a:r>
            <a:br>
              <a:rPr lang="en-US" dirty="0"/>
            </a:br>
            <a:endParaRPr lang="en-US" dirty="0"/>
          </a:p>
          <a:p>
            <a:r>
              <a:rPr lang="en-US" dirty="0"/>
              <a:t>Recommended Education:</a:t>
            </a:r>
          </a:p>
          <a:p>
            <a:pPr lvl="1"/>
            <a:r>
              <a:rPr lang="en-US" dirty="0"/>
              <a:t>Graduate degree in Early Childhood Education/Child Development/Social Work</a:t>
            </a:r>
            <a:br>
              <a:rPr lang="en-US" dirty="0"/>
            </a:br>
            <a:endParaRPr lang="en-US" dirty="0"/>
          </a:p>
          <a:p>
            <a:r>
              <a:rPr lang="en-US" sz="1600" b="1" u="sng" dirty="0"/>
              <a:t>Typical Salary Range: $28,330 – $90,900</a:t>
            </a:r>
          </a:p>
        </p:txBody>
      </p:sp>
      <p:sp>
        <p:nvSpPr>
          <p:cNvPr id="6" name="Rectangle 5"/>
          <p:cNvSpPr/>
          <p:nvPr/>
        </p:nvSpPr>
        <p:spPr>
          <a:xfrm>
            <a:off x="6096000" y="5887838"/>
            <a:ext cx="2819400" cy="246221"/>
          </a:xfrm>
          <a:prstGeom prst="rect">
            <a:avLst/>
          </a:prstGeom>
        </p:spPr>
        <p:txBody>
          <a:bodyPr wrap="square">
            <a:spAutoFit/>
          </a:bodyPr>
          <a:lstStyle/>
          <a:p>
            <a:r>
              <a:rPr lang="en-US" sz="1000" dirty="0"/>
              <a:t>Source: Child Care Services Association, 2015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257479"/>
            <a:ext cx="2610619" cy="131100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213" y="1471518"/>
            <a:ext cx="3076191" cy="8734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9245" y="2665261"/>
            <a:ext cx="1762125" cy="1409700"/>
          </a:xfrm>
          <a:prstGeom prst="rect">
            <a:avLst/>
          </a:prstGeom>
        </p:spPr>
      </p:pic>
    </p:spTree>
    <p:extLst>
      <p:ext uri="{BB962C8B-B14F-4D97-AF65-F5344CB8AC3E}">
        <p14:creationId xmlns:p14="http://schemas.microsoft.com/office/powerpoint/2010/main" val="153864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379" y="487280"/>
            <a:ext cx="6096000" cy="462423"/>
          </a:xfrm>
        </p:spPr>
        <p:txBody>
          <a:bodyPr>
            <a:noAutofit/>
          </a:bodyPr>
          <a:lstStyle/>
          <a:p>
            <a:r>
              <a:rPr lang="en-US" sz="3600" dirty="0"/>
              <a:t>Family Specialists/Counselors</a:t>
            </a:r>
          </a:p>
        </p:txBody>
      </p:sp>
      <p:sp>
        <p:nvSpPr>
          <p:cNvPr id="3" name="Content Placeholder 2"/>
          <p:cNvSpPr>
            <a:spLocks noGrp="1"/>
          </p:cNvSpPr>
          <p:nvPr>
            <p:ph idx="1"/>
          </p:nvPr>
        </p:nvSpPr>
        <p:spPr>
          <a:xfrm>
            <a:off x="421029" y="1979642"/>
            <a:ext cx="5334000" cy="4525963"/>
          </a:xfrm>
        </p:spPr>
        <p:txBody>
          <a:bodyPr>
            <a:normAutofit/>
          </a:bodyPr>
          <a:lstStyle/>
          <a:p>
            <a:r>
              <a:rPr lang="en-US" dirty="0"/>
              <a:t>Job Possibilities:</a:t>
            </a:r>
          </a:p>
          <a:p>
            <a:pPr lvl="1"/>
            <a:r>
              <a:rPr lang="en-US" dirty="0"/>
              <a:t>Child care resource and referral agencies</a:t>
            </a:r>
          </a:p>
          <a:p>
            <a:pPr lvl="1"/>
            <a:r>
              <a:rPr lang="en-US" dirty="0"/>
              <a:t>Head Start programs</a:t>
            </a:r>
          </a:p>
          <a:p>
            <a:pPr lvl="1"/>
            <a:r>
              <a:rPr lang="en-US" dirty="0"/>
              <a:t>Local departments of social services</a:t>
            </a:r>
          </a:p>
          <a:p>
            <a:pPr lvl="1"/>
            <a:r>
              <a:rPr lang="en-US" dirty="0"/>
              <a:t>Health and mental health agencies</a:t>
            </a:r>
          </a:p>
          <a:p>
            <a:pPr lvl="1"/>
            <a:r>
              <a:rPr lang="en-US" dirty="0"/>
              <a:t>Community agencies</a:t>
            </a:r>
            <a:br>
              <a:rPr lang="en-US" dirty="0"/>
            </a:br>
            <a:endParaRPr lang="en-US" dirty="0"/>
          </a:p>
          <a:p>
            <a:r>
              <a:rPr lang="en-US" dirty="0"/>
              <a:t>Recommended Education:</a:t>
            </a:r>
          </a:p>
          <a:p>
            <a:pPr lvl="1"/>
            <a:r>
              <a:rPr lang="en-US" dirty="0"/>
              <a:t>Bachelor’s or Graduate degree in Early Childhood Education/Child Development, Public Health, Social Work or Nursing</a:t>
            </a:r>
            <a:br>
              <a:rPr lang="en-US" dirty="0"/>
            </a:br>
            <a:endParaRPr lang="en-US" dirty="0"/>
          </a:p>
          <a:p>
            <a:r>
              <a:rPr lang="en-US" sz="1600" b="1" u="sng" dirty="0"/>
              <a:t>Typical Salary Range: $24,660- $55,910</a:t>
            </a:r>
          </a:p>
        </p:txBody>
      </p:sp>
      <p:sp>
        <p:nvSpPr>
          <p:cNvPr id="6" name="Rectangle 5"/>
          <p:cNvSpPr/>
          <p:nvPr/>
        </p:nvSpPr>
        <p:spPr>
          <a:xfrm>
            <a:off x="6096000" y="5887838"/>
            <a:ext cx="2819400" cy="246221"/>
          </a:xfrm>
          <a:prstGeom prst="rect">
            <a:avLst/>
          </a:prstGeom>
        </p:spPr>
        <p:txBody>
          <a:bodyPr wrap="square">
            <a:spAutoFit/>
          </a:bodyPr>
          <a:lstStyle/>
          <a:p>
            <a:r>
              <a:rPr lang="en-US" sz="1000" dirty="0"/>
              <a:t>Source: Child Care Services Association, 2015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4296" y="3673418"/>
            <a:ext cx="1019175" cy="1447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006" y="2787809"/>
            <a:ext cx="3429000" cy="6462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072" y="1821948"/>
            <a:ext cx="2513256" cy="7264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5029" y="3847871"/>
            <a:ext cx="2038350" cy="1295400"/>
          </a:xfrm>
          <a:prstGeom prst="rect">
            <a:avLst/>
          </a:prstGeom>
        </p:spPr>
      </p:pic>
    </p:spTree>
    <p:extLst>
      <p:ext uri="{BB962C8B-B14F-4D97-AF65-F5344CB8AC3E}">
        <p14:creationId xmlns:p14="http://schemas.microsoft.com/office/powerpoint/2010/main" val="223760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993" y="514506"/>
            <a:ext cx="6096000" cy="466464"/>
          </a:xfrm>
        </p:spPr>
        <p:txBody>
          <a:bodyPr>
            <a:noAutofit/>
          </a:bodyPr>
          <a:lstStyle/>
          <a:p>
            <a:r>
              <a:rPr lang="en-US" sz="3600" dirty="0"/>
              <a:t>Sales Representatives</a:t>
            </a:r>
          </a:p>
        </p:txBody>
      </p:sp>
      <p:sp>
        <p:nvSpPr>
          <p:cNvPr id="3" name="Content Placeholder 2"/>
          <p:cNvSpPr>
            <a:spLocks noGrp="1"/>
          </p:cNvSpPr>
          <p:nvPr>
            <p:ph idx="1"/>
          </p:nvPr>
        </p:nvSpPr>
        <p:spPr>
          <a:xfrm>
            <a:off x="228600" y="2091785"/>
            <a:ext cx="5334000" cy="4525963"/>
          </a:xfrm>
        </p:spPr>
        <p:txBody>
          <a:bodyPr>
            <a:normAutofit/>
          </a:bodyPr>
          <a:lstStyle/>
          <a:p>
            <a:r>
              <a:rPr lang="en-US" dirty="0"/>
              <a:t>Job Possibilities:</a:t>
            </a:r>
          </a:p>
          <a:p>
            <a:pPr lvl="1"/>
            <a:r>
              <a:rPr lang="en-US" dirty="0"/>
              <a:t>Corporations or for-profit companies (example: Kaplan, Hatch, Lakeshore)</a:t>
            </a:r>
            <a:br>
              <a:rPr lang="en-US" dirty="0"/>
            </a:br>
            <a:endParaRPr lang="en-US" dirty="0"/>
          </a:p>
          <a:p>
            <a:r>
              <a:rPr lang="en-US" dirty="0"/>
              <a:t>Recommended Education:</a:t>
            </a:r>
          </a:p>
          <a:p>
            <a:pPr lvl="1"/>
            <a:r>
              <a:rPr lang="en-US" dirty="0"/>
              <a:t>Bachelor’s degree in Early Childhood Education/Child Development or Human Services</a:t>
            </a:r>
            <a:br>
              <a:rPr lang="en-US" dirty="0"/>
            </a:br>
            <a:endParaRPr lang="en-US" dirty="0"/>
          </a:p>
          <a:p>
            <a:r>
              <a:rPr lang="en-US" sz="1600" b="1" u="sng" dirty="0"/>
              <a:t>Typical Salary Range: $28,550 – $86,100</a:t>
            </a:r>
          </a:p>
        </p:txBody>
      </p:sp>
      <p:sp>
        <p:nvSpPr>
          <p:cNvPr id="6" name="Rectangle 5"/>
          <p:cNvSpPr/>
          <p:nvPr/>
        </p:nvSpPr>
        <p:spPr>
          <a:xfrm>
            <a:off x="6096000" y="5887838"/>
            <a:ext cx="2819400" cy="246221"/>
          </a:xfrm>
          <a:prstGeom prst="rect">
            <a:avLst/>
          </a:prstGeom>
        </p:spPr>
        <p:txBody>
          <a:bodyPr wrap="square">
            <a:spAutoFit/>
          </a:bodyPr>
          <a:lstStyle/>
          <a:p>
            <a:r>
              <a:rPr lang="en-US" sz="1000" dirty="0"/>
              <a:t>Source: Child Care Services Association, 2015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3385" y="3492545"/>
            <a:ext cx="2632758" cy="19745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624" y="1890038"/>
            <a:ext cx="2836280" cy="1181783"/>
          </a:xfrm>
          <a:prstGeom prst="rect">
            <a:avLst/>
          </a:prstGeom>
        </p:spPr>
      </p:pic>
    </p:spTree>
    <p:extLst>
      <p:ext uri="{BB962C8B-B14F-4D97-AF65-F5344CB8AC3E}">
        <p14:creationId xmlns:p14="http://schemas.microsoft.com/office/powerpoint/2010/main" val="8824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vert="horz" lIns="91440" tIns="45720" rIns="91440" bIns="45720" rtlCol="0" anchor="ctr">
            <a:normAutofit/>
          </a:bodyPr>
          <a:lstStyle/>
          <a:p>
            <a:pPr algn="r" defTabSz="914400"/>
            <a:r>
              <a:rPr lang="en-US" sz="4400" kern="1200" dirty="0">
                <a:solidFill>
                  <a:schemeClr val="accent1"/>
                </a:solidFill>
                <a:latin typeface="+mj-lt"/>
                <a:ea typeface="+mj-ea"/>
                <a:cs typeface="+mj-cs"/>
              </a:rPr>
              <a:t>Resources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D1D9F76-42D3-4138-A93F-AB9D12EADDB0}"/>
              </a:ext>
            </a:extLst>
          </p:cNvPr>
          <p:cNvSpPr>
            <a:spLocks noGrp="1"/>
          </p:cNvSpPr>
          <p:nvPr>
            <p:ph idx="1"/>
          </p:nvPr>
        </p:nvSpPr>
        <p:spPr>
          <a:xfrm>
            <a:off x="3732024" y="1809266"/>
            <a:ext cx="4783327" cy="4930246"/>
          </a:xfrm>
        </p:spPr>
        <p:txBody>
          <a:bodyPr vert="horz" lIns="91440" tIns="45720" rIns="91440" bIns="45720" rtlCol="0" anchor="ctr">
            <a:normAutofit/>
          </a:bodyPr>
          <a:lstStyle/>
          <a:p>
            <a:pPr marL="285750" indent="-228600" defTabSz="914400"/>
            <a:r>
              <a:rPr lang="en-US" sz="1000" dirty="0">
                <a:latin typeface="+mn-lt"/>
              </a:rPr>
              <a:t>Career &amp; College Promise: </a:t>
            </a:r>
            <a:r>
              <a:rPr lang="en-US" sz="1000" dirty="0">
                <a:latin typeface="+mn-lt"/>
                <a:hlinkClick r:id="rId2"/>
              </a:rPr>
              <a:t>http://www.nccommunitycolleges.edu/academic-programs/career-college-promise</a:t>
            </a:r>
            <a:br>
              <a:rPr lang="en-US" sz="1000" dirty="0">
                <a:latin typeface="+mn-lt"/>
              </a:rPr>
            </a:br>
            <a:endParaRPr lang="en-US" sz="1000" dirty="0">
              <a:latin typeface="+mn-lt"/>
            </a:endParaRPr>
          </a:p>
          <a:p>
            <a:pPr marL="285750" indent="-228600" defTabSz="914400"/>
            <a:r>
              <a:rPr lang="en-US" sz="1000" dirty="0">
                <a:latin typeface="+mn-lt"/>
              </a:rPr>
              <a:t>Careers in ECE: </a:t>
            </a:r>
            <a:br>
              <a:rPr lang="en-US" sz="1000" dirty="0">
                <a:latin typeface="+mn-lt"/>
              </a:rPr>
            </a:br>
            <a:r>
              <a:rPr lang="en-US" sz="1000" dirty="0">
                <a:latin typeface="+mn-lt"/>
                <a:hlinkClick r:id="rId3"/>
              </a:rPr>
              <a:t>http://www.childcareservices.org/wp-content/uploads/2013/09/North-Carolina-Careers-in-Early-Childhood-Directory-2018.pdf</a:t>
            </a:r>
            <a:endParaRPr lang="en-US" sz="1000" dirty="0">
              <a:latin typeface="+mn-lt"/>
            </a:endParaRPr>
          </a:p>
          <a:p>
            <a:pPr marL="285750" indent="-228600" defTabSz="914400"/>
            <a:endParaRPr lang="en-US" sz="1000" dirty="0">
              <a:latin typeface="+mn-lt"/>
            </a:endParaRPr>
          </a:p>
          <a:p>
            <a:pPr marL="285750" indent="-228600" defTabSz="914400"/>
            <a:r>
              <a:rPr lang="en-US" sz="1000" dirty="0">
                <a:latin typeface="+mn-lt"/>
              </a:rPr>
              <a:t>NAEYC Standards for Professional Preparation: </a:t>
            </a:r>
            <a:r>
              <a:rPr lang="en-US" sz="1000" dirty="0">
                <a:latin typeface="+mn-lt"/>
                <a:hlinkClick r:id="rId4"/>
              </a:rPr>
              <a:t>http://www.naeyc.org/positionstatements/ppp</a:t>
            </a:r>
            <a:br>
              <a:rPr lang="en-US" sz="1000" dirty="0">
                <a:latin typeface="+mn-lt"/>
              </a:rPr>
            </a:br>
            <a:endParaRPr lang="en-US" sz="1000" dirty="0">
              <a:latin typeface="+mn-lt"/>
            </a:endParaRPr>
          </a:p>
          <a:p>
            <a:pPr marL="285750" indent="-228600" defTabSz="914400"/>
            <a:r>
              <a:rPr lang="en-US" sz="1000" dirty="0">
                <a:latin typeface="+mn-lt"/>
              </a:rPr>
              <a:t>NC ECE Data Repository: </a:t>
            </a:r>
            <a:r>
              <a:rPr lang="en-US" sz="1000" dirty="0">
                <a:latin typeface="+mn-lt"/>
                <a:hlinkClick r:id="rId5"/>
              </a:rPr>
              <a:t>http://www.childcareservices.org/repository/index.php</a:t>
            </a:r>
            <a:br>
              <a:rPr lang="en-US" sz="1000" dirty="0">
                <a:latin typeface="+mn-lt"/>
              </a:rPr>
            </a:br>
            <a:endParaRPr lang="en-US" sz="1000" dirty="0">
              <a:latin typeface="+mn-lt"/>
            </a:endParaRPr>
          </a:p>
          <a:p>
            <a:pPr marL="285750" indent="-228600" defTabSz="914400"/>
            <a:r>
              <a:rPr lang="en-US" sz="1000" dirty="0">
                <a:latin typeface="+mn-lt"/>
              </a:rPr>
              <a:t>NC TOWER Data Source: </a:t>
            </a:r>
            <a:r>
              <a:rPr lang="en-US" sz="1000" dirty="0">
                <a:latin typeface="+mn-lt"/>
                <a:hlinkClick r:id="rId6"/>
              </a:rPr>
              <a:t>https://nctower.com/landing/index.html</a:t>
            </a:r>
            <a:endParaRPr lang="en-US" sz="1000" dirty="0">
              <a:latin typeface="+mn-lt"/>
            </a:endParaRPr>
          </a:p>
          <a:p>
            <a:pPr indent="-228600" defTabSz="914400"/>
            <a:endParaRPr lang="en-US" sz="1000" dirty="0">
              <a:latin typeface="+mn-lt"/>
            </a:endParaRPr>
          </a:p>
          <a:p>
            <a:pPr marL="285750" indent="-228600" defTabSz="914400"/>
            <a:r>
              <a:rPr lang="en-US" sz="1000" dirty="0">
                <a:latin typeface="+mn-lt"/>
              </a:rPr>
              <a:t>Uniform  ECE Articulation Agreement:</a:t>
            </a:r>
            <a:br>
              <a:rPr lang="en-US" sz="1000" dirty="0">
                <a:latin typeface="+mn-lt"/>
              </a:rPr>
            </a:br>
            <a:r>
              <a:rPr lang="en-US" sz="1000" dirty="0">
                <a:latin typeface="+mn-lt"/>
                <a:hlinkClick r:id="rId7"/>
              </a:rPr>
              <a:t>https://www.nccommunitycolleges.edu/academic-programs/college-transferarticulation-agreements/uniform-articulation-agreement-associate-early-childhood</a:t>
            </a:r>
            <a:br>
              <a:rPr lang="en-US" sz="1000" dirty="0">
                <a:latin typeface="+mn-lt"/>
              </a:rPr>
            </a:br>
            <a:endParaRPr lang="en-US" sz="1000" dirty="0">
              <a:latin typeface="+mn-lt"/>
            </a:endParaRPr>
          </a:p>
          <a:p>
            <a:pPr marL="285750" indent="-228600" defTabSz="914400"/>
            <a:r>
              <a:rPr lang="en-US" sz="1000" dirty="0">
                <a:latin typeface="+mn-lt"/>
              </a:rPr>
              <a:t>Uniform ECE Articulation Agreement with Salary/Job Data: </a:t>
            </a:r>
            <a:r>
              <a:rPr lang="en-US" sz="1000" dirty="0">
                <a:latin typeface="+mn-lt"/>
                <a:hlinkClick r:id="rId8"/>
              </a:rPr>
              <a:t>https://www.nccommunitycolleges.edu/sites/default/files/state-board/program/prog_08_-_early_childhood_articulation_agreement.pdf</a:t>
            </a:r>
            <a:endParaRPr lang="en-US" sz="1000" dirty="0">
              <a:latin typeface="+mn-lt"/>
            </a:endParaRPr>
          </a:p>
          <a:p>
            <a:pPr marL="285750" indent="-228600" defTabSz="914400"/>
            <a:endParaRPr lang="en-US" sz="1000" dirty="0">
              <a:latin typeface="+mn-lt"/>
            </a:endParaRPr>
          </a:p>
          <a:p>
            <a:pPr indent="-228600" defTabSz="914400"/>
            <a:endParaRPr lang="en-US" sz="10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4068F68-9CE9-4C55-847D-2C799BB68691}"/>
              </a:ext>
            </a:extLst>
          </p:cNvPr>
          <p:cNvSpPr>
            <a:spLocks noGrp="1"/>
          </p:cNvSpPr>
          <p:nvPr>
            <p:ph type="title"/>
          </p:nvPr>
        </p:nvSpPr>
        <p:spPr>
          <a:xfrm>
            <a:off x="628649" y="4525347"/>
            <a:ext cx="5100991" cy="1737360"/>
          </a:xfrm>
        </p:spPr>
        <p:txBody>
          <a:bodyPr vert="horz" lIns="91440" tIns="45720" rIns="91440" bIns="45720" rtlCol="0" anchor="ctr">
            <a:normAutofit/>
          </a:bodyPr>
          <a:lstStyle/>
          <a:p>
            <a:pPr algn="r" defTabSz="914400"/>
            <a:r>
              <a:rPr lang="en-US" sz="3300" kern="1200">
                <a:solidFill>
                  <a:schemeClr val="tx1"/>
                </a:solidFill>
                <a:latin typeface="+mj-lt"/>
                <a:ea typeface="+mj-ea"/>
                <a:cs typeface="+mj-cs"/>
              </a:rPr>
              <a:t>Early Childhood Education Pathway Examples</a:t>
            </a:r>
            <a:br>
              <a:rPr lang="en-US" sz="3300" kern="1200">
                <a:solidFill>
                  <a:schemeClr val="tx1"/>
                </a:solidFill>
                <a:latin typeface="+mj-lt"/>
                <a:ea typeface="+mj-ea"/>
                <a:cs typeface="+mj-cs"/>
              </a:rPr>
            </a:br>
            <a:endParaRPr lang="en-US" sz="3300" kern="120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9DECE176-2138-4E99-B714-929ED688519C}"/>
              </a:ext>
            </a:extLst>
          </p:cNvPr>
          <p:cNvSpPr>
            <a:spLocks noGrp="1"/>
          </p:cNvSpPr>
          <p:nvPr>
            <p:ph type="body" idx="1"/>
          </p:nvPr>
        </p:nvSpPr>
        <p:spPr>
          <a:xfrm>
            <a:off x="5970943" y="4525347"/>
            <a:ext cx="2444006" cy="1737360"/>
          </a:xfrm>
        </p:spPr>
        <p:txBody>
          <a:bodyPr vert="horz" lIns="91440" tIns="45720" rIns="91440" bIns="45720" rtlCol="0" anchor="ctr">
            <a:normAutofit/>
          </a:bodyPr>
          <a:lstStyle/>
          <a:p>
            <a:pPr defTabSz="914400">
              <a:spcBef>
                <a:spcPts val="1000"/>
              </a:spcBef>
            </a:pPr>
            <a:r>
              <a:rPr lang="en-US" sz="2400" kern="1200">
                <a:solidFill>
                  <a:schemeClr val="tx1"/>
                </a:solidFill>
                <a:latin typeface="+mn-lt"/>
                <a:ea typeface="+mn-ea"/>
                <a:cs typeface="+mn-cs"/>
              </a:rPr>
              <a:t>Career and College Promise (CCP)</a:t>
            </a: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620480"/>
            <a:ext cx="168285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0" y="2466604"/>
            <a:ext cx="721797"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1" y="2327988"/>
            <a:ext cx="220272"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084" y="0"/>
            <a:ext cx="4274916"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0294"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898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777" y="414772"/>
            <a:ext cx="6699849" cy="944562"/>
          </a:xfrm>
        </p:spPr>
        <p:txBody>
          <a:bodyPr>
            <a:noAutofit/>
          </a:bodyPr>
          <a:lstStyle/>
          <a:p>
            <a:r>
              <a:rPr lang="en-US" sz="3600" dirty="0"/>
              <a:t>CCP- Infant &amp; Toddler </a:t>
            </a:r>
            <a:br>
              <a:rPr lang="en-US" sz="3600" dirty="0"/>
            </a:br>
            <a:r>
              <a:rPr lang="en-US" sz="3600" dirty="0"/>
              <a:t>Career Pathway</a:t>
            </a:r>
          </a:p>
        </p:txBody>
      </p:sp>
      <p:graphicFrame>
        <p:nvGraphicFramePr>
          <p:cNvPr id="6" name="Content Placeholder 5"/>
          <p:cNvGraphicFramePr>
            <a:graphicFrameLocks noGrp="1"/>
          </p:cNvGraphicFramePr>
          <p:nvPr>
            <p:ph idx="1"/>
          </p:nvPr>
        </p:nvGraphicFramePr>
        <p:xfrm>
          <a:off x="381000" y="1447800"/>
          <a:ext cx="85344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30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9633" y="350838"/>
            <a:ext cx="7170737" cy="944562"/>
          </a:xfrm>
        </p:spPr>
        <p:txBody>
          <a:bodyPr>
            <a:normAutofit/>
          </a:bodyPr>
          <a:lstStyle/>
          <a:p>
            <a:pPr algn="ctr"/>
            <a:r>
              <a:rPr lang="en-US" sz="3600" dirty="0"/>
              <a:t>CCP– Preschool Pathway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051474603"/>
              </p:ext>
            </p:extLst>
          </p:nvPr>
        </p:nvGraphicFramePr>
        <p:xfrm>
          <a:off x="9144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1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2887" y="459296"/>
            <a:ext cx="8458200" cy="892175"/>
          </a:xfrm>
        </p:spPr>
        <p:txBody>
          <a:bodyPr>
            <a:noAutofit/>
          </a:bodyPr>
          <a:lstStyle/>
          <a:p>
            <a:pPr algn="ctr"/>
            <a:r>
              <a:rPr lang="en-US" sz="3600" dirty="0"/>
              <a:t>CCP –  Early Childhood Education </a:t>
            </a:r>
            <a:br>
              <a:rPr lang="en-US" sz="3600" dirty="0"/>
            </a:br>
            <a:r>
              <a:rPr lang="en-US" sz="3600" dirty="0"/>
              <a:t>Administration Pathway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234565508"/>
              </p:ext>
            </p:extLst>
          </p:nvPr>
        </p:nvGraphicFramePr>
        <p:xfrm>
          <a:off x="0" y="152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315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4" y="280710"/>
            <a:ext cx="8823325" cy="981075"/>
          </a:xfrm>
        </p:spPr>
        <p:txBody>
          <a:bodyPr>
            <a:noAutofit/>
          </a:bodyPr>
          <a:lstStyle/>
          <a:p>
            <a:pPr algn="ctr"/>
            <a:r>
              <a:rPr lang="en-US" sz="2200" dirty="0"/>
              <a:t>Early Childhood Education </a:t>
            </a:r>
            <a:br>
              <a:rPr lang="en-US" sz="2200" dirty="0"/>
            </a:br>
            <a:r>
              <a:rPr lang="en-US" sz="2200" dirty="0"/>
              <a:t>High School         Community College         University Transfer Pathway Example</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578198092"/>
              </p:ext>
            </p:extLst>
          </p:nvPr>
        </p:nvGraphicFramePr>
        <p:xfrm>
          <a:off x="914400" y="152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1729067" y="771247"/>
            <a:ext cx="533400" cy="304800"/>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396626" y="773842"/>
            <a:ext cx="5334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nvGraphicFramePr>
        <p:xfrm>
          <a:off x="914400" y="5867400"/>
          <a:ext cx="8001000" cy="488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3601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068F68-9CE9-4C55-847D-2C799BB68691}"/>
              </a:ext>
            </a:extLst>
          </p:cNvPr>
          <p:cNvSpPr>
            <a:spLocks noGrp="1"/>
          </p:cNvSpPr>
          <p:nvPr>
            <p:ph type="ctrTitle"/>
          </p:nvPr>
        </p:nvSpPr>
        <p:spPr>
          <a:xfrm>
            <a:off x="3285441" y="965199"/>
            <a:ext cx="5074558" cy="4927601"/>
          </a:xfrm>
        </p:spPr>
        <p:txBody>
          <a:bodyPr anchor="ctr">
            <a:normAutofit/>
          </a:bodyPr>
          <a:lstStyle/>
          <a:p>
            <a:pPr algn="l"/>
            <a:r>
              <a:rPr lang="en-US" sz="4700">
                <a:solidFill>
                  <a:schemeClr val="tx1">
                    <a:lumMod val="85000"/>
                    <a:lumOff val="15000"/>
                  </a:schemeClr>
                </a:solidFill>
              </a:rPr>
              <a:t>Early Childhood Education</a:t>
            </a:r>
            <a:br>
              <a:rPr lang="en-US" sz="4700">
                <a:solidFill>
                  <a:schemeClr val="tx1">
                    <a:lumMod val="85000"/>
                    <a:lumOff val="15000"/>
                  </a:schemeClr>
                </a:solidFill>
              </a:rPr>
            </a:br>
            <a:endParaRPr lang="en-US" sz="4700">
              <a:solidFill>
                <a:schemeClr val="tx1">
                  <a:lumMod val="85000"/>
                  <a:lumOff val="15000"/>
                </a:schemeClr>
              </a:solidFill>
            </a:endParaRPr>
          </a:p>
        </p:txBody>
      </p:sp>
      <p:sp>
        <p:nvSpPr>
          <p:cNvPr id="5" name="Text Placeholder 4">
            <a:extLst>
              <a:ext uri="{FF2B5EF4-FFF2-40B4-BE49-F238E27FC236}">
                <a16:creationId xmlns:a16="http://schemas.microsoft.com/office/drawing/2014/main" id="{9DECE176-2138-4E99-B714-929ED688519C}"/>
              </a:ext>
            </a:extLst>
          </p:cNvPr>
          <p:cNvSpPr>
            <a:spLocks noGrp="1"/>
          </p:cNvSpPr>
          <p:nvPr>
            <p:ph type="subTitle" idx="1"/>
          </p:nvPr>
        </p:nvSpPr>
        <p:spPr>
          <a:xfrm>
            <a:off x="767442" y="965198"/>
            <a:ext cx="2030953" cy="4927602"/>
          </a:xfrm>
        </p:spPr>
        <p:txBody>
          <a:bodyPr anchor="ctr">
            <a:normAutofit/>
          </a:bodyPr>
          <a:lstStyle/>
          <a:p>
            <a:pPr algn="r"/>
            <a:r>
              <a:rPr lang="en-US" sz="1700">
                <a:solidFill>
                  <a:schemeClr val="accent1"/>
                </a:solidFill>
              </a:rPr>
              <a:t>Career Options and Job Opening Examples</a:t>
            </a:r>
          </a:p>
        </p:txBody>
      </p:sp>
      <p:cxnSp>
        <p:nvCxnSpPr>
          <p:cNvPr id="12" name="Straight Connector 11">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96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4122" y="2242930"/>
            <a:ext cx="3483937" cy="2372139"/>
          </a:xfrm>
        </p:spPr>
        <p:txBody>
          <a:bodyPr vert="horz" lIns="91440" tIns="45720" rIns="91440" bIns="45720" rtlCol="0" anchor="b">
            <a:normAutofit/>
          </a:bodyPr>
          <a:lstStyle/>
          <a:p>
            <a:pPr defTabSz="914400"/>
            <a:r>
              <a:rPr lang="en-US" sz="4700" kern="1200" dirty="0">
                <a:solidFill>
                  <a:schemeClr val="bg1"/>
                </a:solidFill>
                <a:latin typeface="+mj-lt"/>
                <a:ea typeface="+mj-ea"/>
                <a:cs typeface="+mj-cs"/>
              </a:rPr>
              <a:t>Uniform ECE Articulation Agreement</a:t>
            </a: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7" descr="b-ed-distance-education-250x250.jpg"/>
          <p:cNvPicPr>
            <a:picLocks noChangeAspect="1"/>
          </p:cNvPicPr>
          <p:nvPr/>
        </p:nvPicPr>
        <p:blipFill>
          <a:blip r:embed="rId2" cstate="print"/>
          <a:stretch>
            <a:fillRect/>
          </a:stretch>
        </p:blipFill>
        <p:spPr>
          <a:xfrm>
            <a:off x="314536" y="1226973"/>
            <a:ext cx="3035882" cy="3035882"/>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vert="horz" lIns="91440" tIns="45720" rIns="91440" bIns="45720" rtlCol="0" anchor="ctr">
            <a:normAutofit/>
          </a:bodyPr>
          <a:lstStyle/>
          <a:p>
            <a:pPr algn="r" defTabSz="914400"/>
            <a:r>
              <a:rPr lang="en-US" sz="4100" kern="1200">
                <a:solidFill>
                  <a:schemeClr val="accent1"/>
                </a:solidFill>
                <a:latin typeface="+mj-lt"/>
                <a:ea typeface="+mj-ea"/>
                <a:cs typeface="+mj-cs"/>
              </a:rPr>
              <a:t>Teacher BK Licensure Anticipated Openings</a:t>
            </a:r>
            <a:endParaRPr lang="en-US" sz="4100" kern="1200" dirty="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1794294"/>
            <a:ext cx="4281867" cy="4099829"/>
          </a:xfrm>
        </p:spPr>
        <p:txBody>
          <a:bodyPr vert="horz" lIns="91440" tIns="45720" rIns="91440" bIns="45720" rtlCol="0" anchor="ctr">
            <a:normAutofit fontScale="92500" lnSpcReduction="10000"/>
          </a:bodyPr>
          <a:lstStyle/>
          <a:p>
            <a:pPr indent="-228600" defTabSz="914400"/>
            <a:r>
              <a:rPr lang="en-US" sz="1500" dirty="0">
                <a:latin typeface="+mn-lt"/>
              </a:rPr>
              <a:t>Forsyth County leaders released a plan in September 2016 to create universal preschool in Forsyth County by the year 2020. </a:t>
            </a:r>
          </a:p>
          <a:p>
            <a:pPr lvl="1" indent="-228600" defTabSz="914400"/>
            <a:r>
              <a:rPr lang="en-US" sz="1500" dirty="0">
                <a:latin typeface="+mn-lt"/>
              </a:rPr>
              <a:t>An additional 2,971 children would have access to Pre-K in addition to the 1,079 children currently served by publicly funded programs, such as NC Pre-K, Head Start, and Title I. </a:t>
            </a:r>
            <a:br>
              <a:rPr lang="en-US" sz="1500" dirty="0">
                <a:latin typeface="+mn-lt"/>
              </a:rPr>
            </a:br>
            <a:endParaRPr lang="en-US" sz="1500" dirty="0">
              <a:latin typeface="+mn-lt"/>
            </a:endParaRPr>
          </a:p>
          <a:p>
            <a:pPr lvl="1" indent="-228600" defTabSz="914400"/>
            <a:r>
              <a:rPr lang="en-US" sz="1500" dirty="0">
                <a:latin typeface="+mn-lt"/>
              </a:rPr>
              <a:t>With this increase, an </a:t>
            </a:r>
            <a:r>
              <a:rPr lang="en-US" sz="1500" b="1" u="sng" dirty="0">
                <a:latin typeface="+mn-lt"/>
              </a:rPr>
              <a:t>additional 165 preschool</a:t>
            </a:r>
            <a:r>
              <a:rPr lang="en-US" sz="1500" u="sng" dirty="0">
                <a:latin typeface="+mn-lt"/>
              </a:rPr>
              <a:t> </a:t>
            </a:r>
            <a:r>
              <a:rPr lang="en-US" sz="1500" b="1" u="sng" dirty="0">
                <a:latin typeface="+mn-lt"/>
              </a:rPr>
              <a:t>teaching positions </a:t>
            </a:r>
            <a:r>
              <a:rPr lang="en-US" sz="1500" dirty="0">
                <a:latin typeface="+mn-lt"/>
              </a:rPr>
              <a:t>will be needed in Forsyth County to staff new classrooms and maintain the same child/staff classroom ratio as NC Pre-K classrooms. </a:t>
            </a:r>
            <a:br>
              <a:rPr lang="en-US" sz="1500" dirty="0">
                <a:latin typeface="+mn-lt"/>
              </a:rPr>
            </a:br>
            <a:endParaRPr lang="en-US" sz="1500" dirty="0">
              <a:latin typeface="+mn-lt"/>
            </a:endParaRPr>
          </a:p>
          <a:p>
            <a:pPr indent="-228600" defTabSz="914400"/>
            <a:r>
              <a:rPr lang="en-US" sz="1500" dirty="0">
                <a:latin typeface="+mn-lt"/>
              </a:rPr>
              <a:t>Durham County leaders released their proposal in March 2017 to expand preschool access. </a:t>
            </a:r>
          </a:p>
          <a:p>
            <a:pPr lvl="1" indent="-228600" defTabSz="914400"/>
            <a:r>
              <a:rPr lang="en-US" sz="1500" dirty="0">
                <a:latin typeface="+mn-lt"/>
              </a:rPr>
              <a:t>Durham County’s proposal includes expanded access for approximately 1,200 four-year old children from low income families. </a:t>
            </a:r>
          </a:p>
          <a:p>
            <a:pPr lvl="1" indent="-228600" defTabSz="914400"/>
            <a:r>
              <a:rPr lang="en-US" sz="1500" dirty="0">
                <a:latin typeface="+mn-lt"/>
              </a:rPr>
              <a:t>The expansion would create an </a:t>
            </a:r>
            <a:r>
              <a:rPr lang="en-US" sz="1500" b="1" u="sng" dirty="0">
                <a:latin typeface="+mn-lt"/>
              </a:rPr>
              <a:t>additional 67 preschool teaching positions</a:t>
            </a:r>
            <a:r>
              <a:rPr lang="en-US" sz="1500" b="1" dirty="0">
                <a:latin typeface="+mn-lt"/>
              </a:rPr>
              <a:t> </a:t>
            </a:r>
            <a:r>
              <a:rPr lang="en-US" sz="1500" dirty="0">
                <a:latin typeface="+mn-lt"/>
              </a:rPr>
              <a:t>in the county. </a:t>
            </a:r>
            <a:br>
              <a:rPr lang="en-US" sz="1500" dirty="0">
                <a:latin typeface="+mn-lt"/>
              </a:rPr>
            </a:br>
            <a:endParaRPr lang="en-US" sz="1500" dirty="0">
              <a:latin typeface="+mn-lt"/>
            </a:endParaRPr>
          </a:p>
        </p:txBody>
      </p:sp>
    </p:spTree>
    <p:extLst>
      <p:ext uri="{BB962C8B-B14F-4D97-AF65-F5344CB8AC3E}">
        <p14:creationId xmlns:p14="http://schemas.microsoft.com/office/powerpoint/2010/main" val="2705787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vert="horz" lIns="91440" tIns="45720" rIns="91440" bIns="45720" rtlCol="0" anchor="ctr">
            <a:normAutofit/>
          </a:bodyPr>
          <a:lstStyle/>
          <a:p>
            <a:pPr algn="ctr" defTabSz="914400"/>
            <a:r>
              <a:rPr lang="en-US" sz="3500" kern="1200">
                <a:solidFill>
                  <a:srgbClr val="FFFFFF"/>
                </a:solidFill>
                <a:latin typeface="+mj-lt"/>
                <a:ea typeface="+mj-ea"/>
                <a:cs typeface="+mj-cs"/>
              </a:rPr>
              <a:t>Teacher BK Licensure Anticipated Openings</a:t>
            </a:r>
          </a:p>
        </p:txBody>
      </p:sp>
      <p:graphicFrame>
        <p:nvGraphicFramePr>
          <p:cNvPr id="5" name="Content Placeholder 2">
            <a:extLst>
              <a:ext uri="{FF2B5EF4-FFF2-40B4-BE49-F238E27FC236}">
                <a16:creationId xmlns:a16="http://schemas.microsoft.com/office/drawing/2014/main" id="{F39F3DAD-D91A-44AD-8172-C583FA1AB2CE}"/>
              </a:ext>
            </a:extLst>
          </p:cNvPr>
          <p:cNvGraphicFramePr>
            <a:graphicFrameLocks noGrp="1"/>
          </p:cNvGraphicFramePr>
          <p:nvPr>
            <p:ph idx="1"/>
            <p:extLst>
              <p:ext uri="{D42A27DB-BD31-4B8C-83A1-F6EECF244321}">
                <p14:modId xmlns:p14="http://schemas.microsoft.com/office/powerpoint/2010/main" val="2324914194"/>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69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vert="horz" lIns="91440" tIns="45720" rIns="91440" bIns="45720" rtlCol="0" anchor="ctr">
            <a:normAutofit/>
          </a:bodyPr>
          <a:lstStyle/>
          <a:p>
            <a:pPr algn="r" defTabSz="914400"/>
            <a:r>
              <a:rPr lang="en-US" sz="4100" kern="1200">
                <a:solidFill>
                  <a:schemeClr val="accent1"/>
                </a:solidFill>
                <a:latin typeface="+mj-lt"/>
                <a:ea typeface="+mj-ea"/>
                <a:cs typeface="+mj-cs"/>
              </a:rPr>
              <a:t>Early Childhood Articulation</a:t>
            </a:r>
            <a:br>
              <a:rPr lang="en-US" sz="4100" kern="1200">
                <a:solidFill>
                  <a:schemeClr val="accent1"/>
                </a:solidFill>
                <a:latin typeface="+mj-lt"/>
                <a:ea typeface="+mj-ea"/>
                <a:cs typeface="+mj-cs"/>
              </a:rPr>
            </a:br>
            <a:r>
              <a:rPr lang="en-US" sz="4100" kern="1200">
                <a:solidFill>
                  <a:schemeClr val="accent1"/>
                </a:solidFill>
                <a:latin typeface="+mj-lt"/>
                <a:ea typeface="+mj-ea"/>
                <a:cs typeface="+mj-cs"/>
              </a:rPr>
              <a:t>Senate Bill 315</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vert="horz" lIns="91440" tIns="45720" rIns="91440" bIns="45720" rtlCol="0" anchor="ctr">
            <a:normAutofit/>
          </a:bodyPr>
          <a:lstStyle/>
          <a:p>
            <a:pPr indent="-228600" defTabSz="914400"/>
            <a:r>
              <a:rPr lang="en-US" sz="2100" dirty="0">
                <a:latin typeface="+mn-lt"/>
              </a:rPr>
              <a:t>The system wide articulation agreement for early childhood education programs entered into between The University of North Carolina and the Community College System </a:t>
            </a:r>
            <a:r>
              <a:rPr lang="en-US" sz="2100" b="1" u="sng" dirty="0">
                <a:latin typeface="+mn-lt"/>
              </a:rPr>
              <a:t>began with the 2018-2019 </a:t>
            </a:r>
            <a:r>
              <a:rPr lang="en-US" sz="2100" dirty="0">
                <a:latin typeface="+mn-lt"/>
              </a:rPr>
              <a:t>academic year.</a:t>
            </a:r>
          </a:p>
          <a:p>
            <a:pPr indent="-228600" defTabSz="914400"/>
            <a:endParaRPr lang="en-US" sz="21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275DCCC-FA01-449D-840F-E1650DADC555}"/>
              </a:ext>
            </a:extLst>
          </p:cNvPr>
          <p:cNvSpPr>
            <a:spLocks noGrp="1"/>
          </p:cNvSpPr>
          <p:nvPr>
            <p:ph type="title"/>
          </p:nvPr>
        </p:nvSpPr>
        <p:spPr>
          <a:xfrm>
            <a:off x="401265" y="685800"/>
            <a:ext cx="2085203" cy="5105400"/>
          </a:xfrm>
        </p:spPr>
        <p:txBody>
          <a:bodyPr vert="horz" lIns="91440" tIns="45720" rIns="91440" bIns="45720" rtlCol="0" anchor="ctr">
            <a:normAutofit/>
          </a:bodyPr>
          <a:lstStyle/>
          <a:p>
            <a:pPr defTabSz="914400"/>
            <a:r>
              <a:rPr lang="en-US" sz="3500" b="1">
                <a:solidFill>
                  <a:srgbClr val="FFFFFF"/>
                </a:solidFill>
              </a:rPr>
              <a:t>What does this mean for our local Associate in Applied Science degree program?</a:t>
            </a:r>
          </a:p>
        </p:txBody>
      </p:sp>
      <p:graphicFrame>
        <p:nvGraphicFramePr>
          <p:cNvPr id="5" name="Content Placeholder 2">
            <a:extLst>
              <a:ext uri="{FF2B5EF4-FFF2-40B4-BE49-F238E27FC236}">
                <a16:creationId xmlns:a16="http://schemas.microsoft.com/office/drawing/2014/main" id="{564CF656-0CE1-404A-8261-816C9349F1AF}"/>
              </a:ext>
            </a:extLst>
          </p:cNvPr>
          <p:cNvGraphicFramePr>
            <a:graphicFrameLocks noGrp="1"/>
          </p:cNvGraphicFramePr>
          <p:nvPr>
            <p:ph idx="1"/>
            <p:extLst>
              <p:ext uri="{D42A27DB-BD31-4B8C-83A1-F6EECF244321}">
                <p14:modId xmlns:p14="http://schemas.microsoft.com/office/powerpoint/2010/main" val="704717992"/>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70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053" y="530441"/>
            <a:ext cx="6778603" cy="944562"/>
          </a:xfrm>
        </p:spPr>
        <p:txBody>
          <a:bodyPr>
            <a:normAutofit/>
          </a:bodyPr>
          <a:lstStyle/>
          <a:p>
            <a:r>
              <a:rPr lang="en-US" dirty="0"/>
              <a:t>Meeting ECE Workforce Needs </a:t>
            </a:r>
          </a:p>
        </p:txBody>
      </p:sp>
      <p:sp>
        <p:nvSpPr>
          <p:cNvPr id="3" name="Content Placeholder 2"/>
          <p:cNvSpPr>
            <a:spLocks noGrp="1"/>
          </p:cNvSpPr>
          <p:nvPr>
            <p:ph idx="1"/>
          </p:nvPr>
        </p:nvSpPr>
        <p:spPr>
          <a:xfrm>
            <a:off x="457199" y="1846053"/>
            <a:ext cx="8229600" cy="4481506"/>
          </a:xfrm>
        </p:spPr>
        <p:txBody>
          <a:bodyPr>
            <a:noAutofit/>
          </a:bodyPr>
          <a:lstStyle/>
          <a:p>
            <a:r>
              <a:rPr lang="en-US" sz="1800" dirty="0"/>
              <a:t>Issues driving the need for a seamless career pathway in early childhood education include:</a:t>
            </a:r>
          </a:p>
          <a:p>
            <a:pPr lvl="1"/>
            <a:r>
              <a:rPr lang="en-US" sz="1800" dirty="0"/>
              <a:t>Those in the field are aging out.</a:t>
            </a:r>
            <a:br>
              <a:rPr lang="en-US" sz="1800" dirty="0"/>
            </a:br>
            <a:endParaRPr lang="en-US" sz="1800" dirty="0"/>
          </a:p>
          <a:p>
            <a:pPr lvl="1"/>
            <a:r>
              <a:rPr lang="en-US" sz="1800" dirty="0"/>
              <a:t>Younger individuals are not choosing to enter the field.</a:t>
            </a:r>
            <a:br>
              <a:rPr lang="en-US" sz="1800" dirty="0"/>
            </a:br>
            <a:endParaRPr lang="en-US" sz="1800" dirty="0"/>
          </a:p>
          <a:p>
            <a:pPr lvl="1"/>
            <a:r>
              <a:rPr lang="en-US" sz="1800" dirty="0"/>
              <a:t>There is a misconception that all jobs in early childhood education are low-paying or that all jobs in the field are in child care locations.</a:t>
            </a:r>
            <a:br>
              <a:rPr lang="en-US" sz="1800" dirty="0"/>
            </a:br>
            <a:endParaRPr lang="en-US" sz="1800" dirty="0"/>
          </a:p>
          <a:p>
            <a:pPr lvl="1"/>
            <a:r>
              <a:rPr lang="en-US" sz="1800" dirty="0"/>
              <a:t>Compensation is still an issue that cannot be addressed separately from education.</a:t>
            </a:r>
            <a:br>
              <a:rPr lang="en-US" sz="1800" dirty="0"/>
            </a:br>
            <a:endParaRPr lang="en-US" sz="1800" dirty="0"/>
          </a:p>
          <a:p>
            <a:pPr marL="342900" lvl="1" indent="-342900">
              <a:buFont typeface="Arial" pitchFamily="34" charset="0"/>
              <a:buChar char="•"/>
            </a:pPr>
            <a:r>
              <a:rPr lang="en-US" sz="1800" dirty="0"/>
              <a:t>Creating a </a:t>
            </a:r>
            <a:r>
              <a:rPr lang="en-US" sz="1800" b="1" i="1" u="sng" dirty="0"/>
              <a:t>seamless educational pathway</a:t>
            </a:r>
            <a:r>
              <a:rPr lang="en-US" sz="1800" dirty="0"/>
              <a:t> between systems (high school – college – career) can meet the workforce needs while </a:t>
            </a:r>
            <a:r>
              <a:rPr lang="en-US" sz="1800" b="1" i="1" u="sng" dirty="0"/>
              <a:t>saving students time and money</a:t>
            </a:r>
            <a:r>
              <a:rPr lang="en-US" sz="1800" dirty="0"/>
              <a:t>.</a:t>
            </a:r>
          </a:p>
          <a:p>
            <a:pPr marL="457200" lvl="1" indent="0">
              <a:buNone/>
            </a:pPr>
            <a:endParaRPr lang="en-US" sz="1800" dirty="0"/>
          </a:p>
        </p:txBody>
      </p:sp>
    </p:spTree>
    <p:extLst>
      <p:ext uri="{BB962C8B-B14F-4D97-AF65-F5344CB8AC3E}">
        <p14:creationId xmlns:p14="http://schemas.microsoft.com/office/powerpoint/2010/main" val="214646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366528"/>
          </a:xfrm>
          <a:solidFill>
            <a:srgbClr val="FFFFFF"/>
          </a:solidFill>
          <a:ln w="25400" cap="sq">
            <a:solidFill>
              <a:srgbClr val="404040"/>
            </a:solidFill>
            <a:miter lim="800000"/>
          </a:ln>
        </p:spPr>
        <p:txBody>
          <a:bodyPr vert="horz" lIns="91440" tIns="45720" rIns="91440" bIns="45720" rtlCol="0" anchor="ctr">
            <a:normAutofit/>
          </a:bodyPr>
          <a:lstStyle/>
          <a:p>
            <a:pPr algn="ctr" defTabSz="914400"/>
            <a:r>
              <a:rPr lang="en-US" sz="2400" kern="1200">
                <a:solidFill>
                  <a:srgbClr val="262626"/>
                </a:solidFill>
                <a:latin typeface="+mj-lt"/>
                <a:ea typeface="+mj-ea"/>
                <a:cs typeface="+mj-cs"/>
              </a:rPr>
              <a:t>Teacher BK Licensure </a:t>
            </a:r>
            <a:br>
              <a:rPr lang="en-US" sz="2400" kern="1200">
                <a:solidFill>
                  <a:srgbClr val="262626"/>
                </a:solidFill>
                <a:latin typeface="+mj-lt"/>
                <a:ea typeface="+mj-ea"/>
                <a:cs typeface="+mj-cs"/>
              </a:rPr>
            </a:br>
            <a:r>
              <a:rPr lang="en-US" sz="2400" kern="1200">
                <a:solidFill>
                  <a:srgbClr val="262626"/>
                </a:solidFill>
                <a:latin typeface="+mj-lt"/>
                <a:ea typeface="+mj-ea"/>
                <a:cs typeface="+mj-cs"/>
              </a:rPr>
              <a:t>Anticipated Openings</a:t>
            </a:r>
          </a:p>
        </p:txBody>
      </p:sp>
      <p:sp>
        <p:nvSpPr>
          <p:cNvPr id="3" name="Content Placeholder 2"/>
          <p:cNvSpPr>
            <a:spLocks noGrp="1"/>
          </p:cNvSpPr>
          <p:nvPr>
            <p:ph idx="1"/>
          </p:nvPr>
        </p:nvSpPr>
        <p:spPr>
          <a:xfrm>
            <a:off x="4286720" y="119375"/>
            <a:ext cx="4056522" cy="5252722"/>
          </a:xfrm>
        </p:spPr>
        <p:txBody>
          <a:bodyPr vert="horz" lIns="91440" tIns="45720" rIns="91440" bIns="45720" rtlCol="0" anchor="ctr">
            <a:normAutofit/>
          </a:bodyPr>
          <a:lstStyle/>
          <a:p>
            <a:pPr indent="-228600" defTabSz="914400"/>
            <a:r>
              <a:rPr lang="en-US" sz="2100" dirty="0">
                <a:latin typeface="+mn-lt"/>
              </a:rPr>
              <a:t>The North Carolina Department of Commerce projects North Carolina will continue to see an increase in job openings for preschool and kindergarten teachers based on occupational trends 2014-2024 . </a:t>
            </a:r>
            <a:br>
              <a:rPr lang="en-US" sz="2100" dirty="0">
                <a:latin typeface="+mn-lt"/>
              </a:rPr>
            </a:br>
            <a:endParaRPr lang="en-US" sz="2100" dirty="0">
              <a:latin typeface="+mn-lt"/>
            </a:endParaRPr>
          </a:p>
          <a:p>
            <a:pPr lvl="1" indent="-228600" defTabSz="914400"/>
            <a:r>
              <a:rPr lang="en-US" sz="2100" dirty="0">
                <a:latin typeface="+mn-lt"/>
              </a:rPr>
              <a:t>Expansion of NC Pre-K and Early Head Start have resulted in an increased need for early educators with a bachelor degree and Birth to Kindergarten teaching license. </a:t>
            </a:r>
          </a:p>
          <a:p>
            <a:pPr indent="-228600" defTabSz="914400"/>
            <a:endParaRPr lang="en-US" sz="2100" dirty="0">
              <a:latin typeface="+mn-lt"/>
            </a:endParaRP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vert="horz" lIns="91440" tIns="45720" rIns="91440" bIns="45720" rtlCol="0" anchor="ctr">
            <a:normAutofit/>
          </a:bodyPr>
          <a:lstStyle/>
          <a:p>
            <a:pPr defTabSz="914400"/>
            <a:r>
              <a:rPr lang="en-US" sz="3500">
                <a:solidFill>
                  <a:srgbClr val="FFFFFF"/>
                </a:solidFill>
              </a:rPr>
              <a:t>Non-Licensure </a:t>
            </a:r>
            <a:br>
              <a:rPr lang="en-US" sz="3500">
                <a:solidFill>
                  <a:srgbClr val="FFFFFF"/>
                </a:solidFill>
              </a:rPr>
            </a:br>
            <a:r>
              <a:rPr lang="en-US" sz="3500">
                <a:solidFill>
                  <a:srgbClr val="FFFFFF"/>
                </a:solidFill>
              </a:rPr>
              <a:t>Early Childhood Openings</a:t>
            </a:r>
          </a:p>
        </p:txBody>
      </p:sp>
      <p:graphicFrame>
        <p:nvGraphicFramePr>
          <p:cNvPr id="24" name="Content Placeholder 2">
            <a:extLst>
              <a:ext uri="{FF2B5EF4-FFF2-40B4-BE49-F238E27FC236}">
                <a16:creationId xmlns:a16="http://schemas.microsoft.com/office/drawing/2014/main" id="{812EBDAE-7A4B-420C-811E-E0A5C5033B5C}"/>
              </a:ext>
            </a:extLst>
          </p:cNvPr>
          <p:cNvGraphicFramePr>
            <a:graphicFrameLocks noGrp="1"/>
          </p:cNvGraphicFramePr>
          <p:nvPr>
            <p:ph idx="1"/>
            <p:extLst>
              <p:ext uri="{D42A27DB-BD31-4B8C-83A1-F6EECF244321}">
                <p14:modId xmlns:p14="http://schemas.microsoft.com/office/powerpoint/2010/main" val="93962456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366528"/>
          </a:xfrm>
          <a:solidFill>
            <a:srgbClr val="FFFFFF"/>
          </a:solidFill>
          <a:ln w="25400" cap="sq">
            <a:solidFill>
              <a:srgbClr val="404040"/>
            </a:solidFill>
            <a:miter lim="800000"/>
          </a:ln>
        </p:spPr>
        <p:txBody>
          <a:bodyPr vert="horz" lIns="91440" tIns="45720" rIns="91440" bIns="45720" rtlCol="0" anchor="ctr">
            <a:normAutofit/>
          </a:bodyPr>
          <a:lstStyle/>
          <a:p>
            <a:pPr algn="ctr" defTabSz="914400"/>
            <a:r>
              <a:rPr lang="en-US" sz="2800" kern="1200">
                <a:solidFill>
                  <a:srgbClr val="262626"/>
                </a:solidFill>
                <a:latin typeface="+mj-lt"/>
                <a:ea typeface="+mj-ea"/>
                <a:cs typeface="+mj-cs"/>
              </a:rPr>
              <a:t>Non-Licensure </a:t>
            </a:r>
            <a:br>
              <a:rPr lang="en-US" sz="2800" kern="1200">
                <a:solidFill>
                  <a:srgbClr val="262626"/>
                </a:solidFill>
                <a:latin typeface="+mj-lt"/>
                <a:ea typeface="+mj-ea"/>
                <a:cs typeface="+mj-cs"/>
              </a:rPr>
            </a:br>
            <a:r>
              <a:rPr lang="en-US" sz="2800" kern="1200">
                <a:solidFill>
                  <a:srgbClr val="262626"/>
                </a:solidFill>
                <a:latin typeface="+mj-lt"/>
                <a:ea typeface="+mj-ea"/>
                <a:cs typeface="+mj-cs"/>
              </a:rPr>
              <a:t>Early Childhood Openings</a:t>
            </a:r>
          </a:p>
        </p:txBody>
      </p:sp>
      <p:sp>
        <p:nvSpPr>
          <p:cNvPr id="3" name="Content Placeholder 2"/>
          <p:cNvSpPr>
            <a:spLocks noGrp="1"/>
          </p:cNvSpPr>
          <p:nvPr>
            <p:ph idx="1"/>
          </p:nvPr>
        </p:nvSpPr>
        <p:spPr>
          <a:xfrm>
            <a:off x="4079686" y="871650"/>
            <a:ext cx="4056522" cy="5252722"/>
          </a:xfrm>
        </p:spPr>
        <p:txBody>
          <a:bodyPr vert="horz" lIns="91440" tIns="45720" rIns="91440" bIns="45720" rtlCol="0" anchor="ctr">
            <a:normAutofit/>
          </a:bodyPr>
          <a:lstStyle/>
          <a:p>
            <a:pPr indent="-228600" defTabSz="914400"/>
            <a:r>
              <a:rPr lang="en-US" sz="1900" dirty="0">
                <a:latin typeface="+mn-lt"/>
              </a:rPr>
              <a:t>As the demand for family support programs increases and as individuals retire from agencies such as</a:t>
            </a:r>
          </a:p>
          <a:p>
            <a:pPr lvl="1" indent="-228600" defTabSz="914400"/>
            <a:r>
              <a:rPr lang="en-US" sz="1900" dirty="0">
                <a:latin typeface="+mn-lt"/>
              </a:rPr>
              <a:t>Smart Start</a:t>
            </a:r>
          </a:p>
          <a:p>
            <a:pPr lvl="1" indent="-228600" defTabSz="914400"/>
            <a:r>
              <a:rPr lang="en-US" sz="1900" dirty="0">
                <a:latin typeface="+mn-lt"/>
              </a:rPr>
              <a:t>Division of Child Development and Early Education</a:t>
            </a:r>
          </a:p>
          <a:p>
            <a:pPr lvl="1" indent="-228600" defTabSz="914400"/>
            <a:r>
              <a:rPr lang="en-US" sz="1900" dirty="0">
                <a:latin typeface="+mn-lt"/>
              </a:rPr>
              <a:t>Child Care Resource and Referral</a:t>
            </a:r>
          </a:p>
          <a:p>
            <a:pPr lvl="1" indent="-228600" defTabSz="914400"/>
            <a:r>
              <a:rPr lang="en-US" sz="1900" dirty="0">
                <a:latin typeface="+mn-lt"/>
              </a:rPr>
              <a:t>Etc.</a:t>
            </a:r>
          </a:p>
          <a:p>
            <a:pPr lvl="2" indent="-228600" defTabSz="914400"/>
            <a:r>
              <a:rPr lang="en-US" sz="1900" dirty="0">
                <a:latin typeface="+mn-lt"/>
              </a:rPr>
              <a:t>These opportunities are typically not in an early childhood/preschool classroom. </a:t>
            </a:r>
            <a:br>
              <a:rPr lang="en-US" sz="1900" dirty="0">
                <a:latin typeface="+mn-lt"/>
              </a:rPr>
            </a:br>
            <a:endParaRPr lang="en-US" sz="1900" dirty="0">
              <a:latin typeface="+mn-lt"/>
            </a:endParaRPr>
          </a:p>
          <a:p>
            <a:pPr lvl="2" indent="-228600" defTabSz="914400"/>
            <a:r>
              <a:rPr lang="en-US" sz="1900" dirty="0">
                <a:latin typeface="+mn-lt"/>
              </a:rPr>
              <a:t>Instead, individuals work in agencies that provide support to children and families, child care providers, and local communities.</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Programs Update" id="{62AD862B-D584-44C2-BFCC-4D35F9309B57}" vid="{B9AD75A8-1104-49CC-95DB-1E7858FE1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dbc85e8e-02e7-4a66-ab49-a96ecba8c598">Template</Document_x0020_Type>
    <Department xmlns="dbc85e8e-02e7-4a66-ab49-a96ecba8c598">Marketing and Public Affairs</Depart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B42B253D10042B2E8A6FD6A2B8F83" ma:contentTypeVersion="6" ma:contentTypeDescription="Create a new document." ma:contentTypeScope="" ma:versionID="b0f1348fb1b2a0646b51ecb6d43454be">
  <xsd:schema xmlns:xsd="http://www.w3.org/2001/XMLSchema" xmlns:xs="http://www.w3.org/2001/XMLSchema" xmlns:p="http://schemas.microsoft.com/office/2006/metadata/properties" xmlns:ns2="dbc85e8e-02e7-4a66-ab49-a96ecba8c598" xmlns:ns3="aac88828-7a02-4c45-a278-1117a0177a61" targetNamespace="http://schemas.microsoft.com/office/2006/metadata/properties" ma:root="true" ma:fieldsID="76254678bc5a2327845dca1dd7e32645" ns2:_="" ns3:_="">
    <xsd:import namespace="dbc85e8e-02e7-4a66-ab49-a96ecba8c598"/>
    <xsd:import namespace="aac88828-7a02-4c45-a278-1117a0177a61"/>
    <xsd:element name="properties">
      <xsd:complexType>
        <xsd:sequence>
          <xsd:element name="documentManagement">
            <xsd:complexType>
              <xsd:all>
                <xsd:element ref="ns2:Document_x0020_Type"/>
                <xsd:element ref="ns2:Department"/>
                <xsd:element ref="ns3:SharedWithUsers" minOccurs="0"/>
                <xsd:element ref="ns3: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85e8e-02e7-4a66-ab49-a96ecba8c59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Form"/>
          <xsd:enumeration value="Graphic"/>
          <xsd:enumeration value="Guide"/>
          <xsd:enumeration value="Informative"/>
          <xsd:enumeration value="Policy"/>
          <xsd:enumeration value="Template"/>
        </xsd:restriction>
      </xsd:simpleType>
    </xsd:element>
    <xsd:element name="Department" ma:index="9" ma:displayName="Department" ma:description="Select the department associated with this document or file." ma:format="Dropdown" ma:internalName="Department">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c88828-7a02-4c45-a278-1117a0177a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ED02F0-5E9E-403B-B842-2C030F65C45E}">
  <ds:schemaRefs>
    <ds:schemaRef ds:uri="http://purl.org/dc/terms/"/>
    <ds:schemaRef ds:uri="dbc85e8e-02e7-4a66-ab49-a96ecba8c598"/>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ac88828-7a02-4c45-a278-1117a0177a61"/>
    <ds:schemaRef ds:uri="http://www.w3.org/XML/1998/namespace"/>
    <ds:schemaRef ds:uri="http://purl.org/dc/dcmitype/"/>
  </ds:schemaRefs>
</ds:datastoreItem>
</file>

<file path=customXml/itemProps2.xml><?xml version="1.0" encoding="utf-8"?>
<ds:datastoreItem xmlns:ds="http://schemas.openxmlformats.org/officeDocument/2006/customXml" ds:itemID="{368E9018-3A74-4612-86A4-AC59F595FBBB}">
  <ds:schemaRefs>
    <ds:schemaRef ds:uri="http://schemas.microsoft.com/sharepoint/v3/contenttype/forms"/>
  </ds:schemaRefs>
</ds:datastoreItem>
</file>

<file path=customXml/itemProps3.xml><?xml version="1.0" encoding="utf-8"?>
<ds:datastoreItem xmlns:ds="http://schemas.openxmlformats.org/officeDocument/2006/customXml" ds:itemID="{95A58626-7011-46BF-9FF8-32A99A713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85e8e-02e7-4a66-ab49-a96ecba8c598"/>
    <ds:schemaRef ds:uri="aac88828-7a02-4c45-a278-1117a0177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June 2018 Programs Update</Template>
  <TotalTime>0</TotalTime>
  <Words>1694</Words>
  <Application>Microsoft Office PowerPoint</Application>
  <PresentationFormat>On-screen Show (4:3)</PresentationFormat>
  <Paragraphs>224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HelvLight</vt:lpstr>
      <vt:lpstr>Office Theme</vt:lpstr>
      <vt:lpstr>Career Pathways and Uniform Articulation Agreement in Early Childhood Education  </vt:lpstr>
      <vt:lpstr>Purpose of this Session</vt:lpstr>
      <vt:lpstr>Uniform ECE Articulation Agreement</vt:lpstr>
      <vt:lpstr>Early Childhood Articulation Senate Bill 315</vt:lpstr>
      <vt:lpstr>What does this mean for our local Associate in Applied Science degree program?</vt:lpstr>
      <vt:lpstr>Meeting ECE Workforce Needs </vt:lpstr>
      <vt:lpstr>Teacher BK Licensure  Anticipated Openings</vt:lpstr>
      <vt:lpstr>Non-Licensure  Early Childhood Openings</vt:lpstr>
      <vt:lpstr>Non-Licensure  Early Childhood Openings</vt:lpstr>
      <vt:lpstr>PowerPoint Presentation</vt:lpstr>
      <vt:lpstr>Career and College Promise (CCP)  Session Law - SL2011-0145 </vt:lpstr>
      <vt:lpstr>Stackable Credentials</vt:lpstr>
      <vt:lpstr>PowerPoint Presentation</vt:lpstr>
      <vt:lpstr>Student Awareness: Helping Students Navigate ECE Career Options</vt:lpstr>
      <vt:lpstr>So Where Do Early Childhood Education Graduates Work?</vt:lpstr>
      <vt:lpstr>Teachers of  Young Children</vt:lpstr>
      <vt:lpstr>Administrators/Directors of Child Care Centers</vt:lpstr>
      <vt:lpstr>Professional Development Coordinators, Instructors and Trainers</vt:lpstr>
      <vt:lpstr>Technical Assistance Specialists</vt:lpstr>
      <vt:lpstr>Regulators</vt:lpstr>
      <vt:lpstr>Family Specialists/Counselors</vt:lpstr>
      <vt:lpstr>Sales Representatives</vt:lpstr>
      <vt:lpstr>Resources</vt:lpstr>
      <vt:lpstr>Early Childhood Education Pathway Examples </vt:lpstr>
      <vt:lpstr>CCP- Infant &amp; Toddler  Career Pathway</vt:lpstr>
      <vt:lpstr>CCP– Preschool Pathway</vt:lpstr>
      <vt:lpstr>CCP –  Early Childhood Education  Administration Pathway</vt:lpstr>
      <vt:lpstr>Early Childhood Education  High School         Community College         University Transfer Pathway Example</vt:lpstr>
      <vt:lpstr>Early Childhood Education </vt:lpstr>
      <vt:lpstr>Teacher BK Licensure Anticipated Openings</vt:lpstr>
      <vt:lpstr>Teacher BK Licensure Anticipated Openings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2018-06-05T19:12:57Z</dcterms:created>
  <dcterms:modified xsi:type="dcterms:W3CDTF">2020-05-14T15:21:14Z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0x0101006F6B42B253D10042B2E8A6FD6A2B8F83</vt:lpwstr>
  </property>
</Properties>
</file>