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676" r:id="rId5"/>
    <p:sldMasterId id="2147483648" r:id="rId6"/>
  </p:sldMasterIdLst>
  <p:notesMasterIdLst>
    <p:notesMasterId r:id="rId36"/>
  </p:notesMasterIdLst>
  <p:handoutMasterIdLst>
    <p:handoutMasterId r:id="rId37"/>
  </p:handoutMasterIdLst>
  <p:sldIdLst>
    <p:sldId id="778" r:id="rId7"/>
    <p:sldId id="1655" r:id="rId8"/>
    <p:sldId id="1638" r:id="rId9"/>
    <p:sldId id="1176" r:id="rId10"/>
    <p:sldId id="1124" r:id="rId11"/>
    <p:sldId id="1657" r:id="rId12"/>
    <p:sldId id="1678" r:id="rId13"/>
    <p:sldId id="1680" r:id="rId14"/>
    <p:sldId id="1693" r:id="rId15"/>
    <p:sldId id="1681" r:id="rId16"/>
    <p:sldId id="1679" r:id="rId17"/>
    <p:sldId id="1659" r:id="rId18"/>
    <p:sldId id="1667" r:id="rId19"/>
    <p:sldId id="1517" r:id="rId20"/>
    <p:sldId id="1666" r:id="rId21"/>
    <p:sldId id="1677" r:id="rId22"/>
    <p:sldId id="1240" r:id="rId23"/>
    <p:sldId id="704" r:id="rId24"/>
    <p:sldId id="1682" r:id="rId25"/>
    <p:sldId id="1683" r:id="rId26"/>
    <p:sldId id="1684" r:id="rId27"/>
    <p:sldId id="1685" r:id="rId28"/>
    <p:sldId id="1686" r:id="rId29"/>
    <p:sldId id="1687" r:id="rId30"/>
    <p:sldId id="1688" r:id="rId31"/>
    <p:sldId id="1689" r:id="rId32"/>
    <p:sldId id="1690" r:id="rId33"/>
    <p:sldId id="1691" r:id="rId34"/>
    <p:sldId id="1692" r:id="rId35"/>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03767"/>
    <a:srgbClr val="EFB620"/>
    <a:srgbClr val="053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196" autoAdjust="0"/>
  </p:normalViewPr>
  <p:slideViewPr>
    <p:cSldViewPr snapToGrid="0">
      <p:cViewPr varScale="1">
        <p:scale>
          <a:sx n="120" d="100"/>
          <a:sy n="120" d="100"/>
        </p:scale>
        <p:origin x="1266" y="90"/>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_rels/data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image" Target="../media/image10.jpg"/><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B94E0-6142-4D42-A25A-B1596C2BF751}" type="doc">
      <dgm:prSet loTypeId="urn:microsoft.com/office/officeart/2008/layout/BendingPictureBlocks" loCatId="picture" qsTypeId="urn:microsoft.com/office/officeart/2005/8/quickstyle/simple1" qsCatId="simple" csTypeId="urn:microsoft.com/office/officeart/2005/8/colors/accent1_2" csCatId="accent1" phldr="1"/>
      <dgm:spPr/>
      <dgm:t>
        <a:bodyPr/>
        <a:lstStyle/>
        <a:p>
          <a:endParaRPr lang="en-US"/>
        </a:p>
      </dgm:t>
    </dgm:pt>
    <dgm:pt modelId="{52D41CC0-F150-4E37-81CD-6FAC9303347E}">
      <dgm:prSet phldrT="[Text]"/>
      <dgm:spPr/>
      <dgm:t>
        <a:bodyPr/>
        <a:lstStyle/>
        <a:p>
          <a:r>
            <a:rPr lang="en-US" dirty="0"/>
            <a:t>Bob Witchger</a:t>
          </a:r>
        </a:p>
      </dgm:t>
    </dgm:pt>
    <dgm:pt modelId="{9DAFB2A7-5FB5-4F09-A7FF-EBF9FDD7192A}" type="parTrans" cxnId="{396620E0-28FD-4D88-8DB0-849E54B9D3A1}">
      <dgm:prSet/>
      <dgm:spPr/>
      <dgm:t>
        <a:bodyPr/>
        <a:lstStyle/>
        <a:p>
          <a:endParaRPr lang="en-US"/>
        </a:p>
      </dgm:t>
    </dgm:pt>
    <dgm:pt modelId="{6B32DB71-E2D6-46DF-AE49-CF5C32744BE2}" type="sibTrans" cxnId="{396620E0-28FD-4D88-8DB0-849E54B9D3A1}">
      <dgm:prSet/>
      <dgm:spPr/>
      <dgm:t>
        <a:bodyPr/>
        <a:lstStyle/>
        <a:p>
          <a:endParaRPr lang="en-US"/>
        </a:p>
      </dgm:t>
    </dgm:pt>
    <dgm:pt modelId="{F971C0E7-F877-4636-BEBA-D30CDC7746C5}">
      <dgm:prSet phldrT="[Text]"/>
      <dgm:spPr/>
      <dgm:t>
        <a:bodyPr/>
        <a:lstStyle/>
        <a:p>
          <a:r>
            <a:rPr lang="en-US" dirty="0"/>
            <a:t>Tony Reggi</a:t>
          </a:r>
        </a:p>
      </dgm:t>
    </dgm:pt>
    <dgm:pt modelId="{152EB26E-5108-4F37-9BE9-C3D7C92DF248}" type="parTrans" cxnId="{36FA1F3D-9EFA-47A7-B87D-D3261E4D53D0}">
      <dgm:prSet/>
      <dgm:spPr/>
      <dgm:t>
        <a:bodyPr/>
        <a:lstStyle/>
        <a:p>
          <a:endParaRPr lang="en-US"/>
        </a:p>
      </dgm:t>
    </dgm:pt>
    <dgm:pt modelId="{35A27956-206F-4CD5-85D3-7E8F83158435}" type="sibTrans" cxnId="{36FA1F3D-9EFA-47A7-B87D-D3261E4D53D0}">
      <dgm:prSet/>
      <dgm:spPr/>
      <dgm:t>
        <a:bodyPr/>
        <a:lstStyle/>
        <a:p>
          <a:endParaRPr lang="en-US"/>
        </a:p>
      </dgm:t>
    </dgm:pt>
    <dgm:pt modelId="{802C5A5E-268D-4C44-B1CB-528B5141253C}">
      <dgm:prSet phldrT="[Text]"/>
      <dgm:spPr/>
      <dgm:t>
        <a:bodyPr/>
        <a:lstStyle/>
        <a:p>
          <a:r>
            <a:rPr lang="en-US" dirty="0"/>
            <a:t>Patti Coultas</a:t>
          </a:r>
        </a:p>
      </dgm:t>
    </dgm:pt>
    <dgm:pt modelId="{8BBE0DFC-471B-491F-ABDE-3237D40D57BF}" type="parTrans" cxnId="{32504AC5-8308-4DCD-8747-61EB973876DA}">
      <dgm:prSet/>
      <dgm:spPr/>
      <dgm:t>
        <a:bodyPr/>
        <a:lstStyle/>
        <a:p>
          <a:endParaRPr lang="en-US"/>
        </a:p>
      </dgm:t>
    </dgm:pt>
    <dgm:pt modelId="{5ED36A2C-A23D-475F-B013-6BADCA0411E9}" type="sibTrans" cxnId="{32504AC5-8308-4DCD-8747-61EB973876DA}">
      <dgm:prSet/>
      <dgm:spPr/>
      <dgm:t>
        <a:bodyPr/>
        <a:lstStyle/>
        <a:p>
          <a:endParaRPr lang="en-US"/>
        </a:p>
      </dgm:t>
    </dgm:pt>
    <dgm:pt modelId="{D1D8622C-E34C-47D5-ACE6-36634023FEF1}">
      <dgm:prSet/>
      <dgm:spPr/>
      <dgm:t>
        <a:bodyPr/>
        <a:lstStyle/>
        <a:p>
          <a:r>
            <a:rPr lang="en-US" dirty="0"/>
            <a:t>Mary Olvera</a:t>
          </a:r>
        </a:p>
      </dgm:t>
    </dgm:pt>
    <dgm:pt modelId="{E1D66426-6FD0-49BA-8D34-DDEE330291F8}" type="parTrans" cxnId="{5571A2D0-DE44-44C6-8E2A-7CFC68A18808}">
      <dgm:prSet/>
      <dgm:spPr/>
      <dgm:t>
        <a:bodyPr/>
        <a:lstStyle/>
        <a:p>
          <a:endParaRPr lang="en-US"/>
        </a:p>
      </dgm:t>
    </dgm:pt>
    <dgm:pt modelId="{B83D9F7A-9BA3-4681-BB5C-6C4D10EF11C7}" type="sibTrans" cxnId="{5571A2D0-DE44-44C6-8E2A-7CFC68A18808}">
      <dgm:prSet/>
      <dgm:spPr/>
      <dgm:t>
        <a:bodyPr/>
        <a:lstStyle/>
        <a:p>
          <a:endParaRPr lang="en-US"/>
        </a:p>
      </dgm:t>
    </dgm:pt>
    <dgm:pt modelId="{B782E1AC-E3E0-48F7-8127-40611DCBD550}">
      <dgm:prSet/>
      <dgm:spPr/>
      <dgm:t>
        <a:bodyPr/>
        <a:lstStyle/>
        <a:p>
          <a:r>
            <a:rPr lang="en-US" dirty="0"/>
            <a:t>vacant</a:t>
          </a:r>
        </a:p>
      </dgm:t>
    </dgm:pt>
    <dgm:pt modelId="{BD77985F-5C44-4332-A88D-A084307EED5D}" type="parTrans" cxnId="{F457A5DF-5D77-4778-868C-60A069A72517}">
      <dgm:prSet/>
      <dgm:spPr/>
      <dgm:t>
        <a:bodyPr/>
        <a:lstStyle/>
        <a:p>
          <a:endParaRPr lang="en-US"/>
        </a:p>
      </dgm:t>
    </dgm:pt>
    <dgm:pt modelId="{FB46BE91-76AB-4830-A9C2-3431E497F567}" type="sibTrans" cxnId="{F457A5DF-5D77-4778-868C-60A069A72517}">
      <dgm:prSet/>
      <dgm:spPr/>
      <dgm:t>
        <a:bodyPr/>
        <a:lstStyle/>
        <a:p>
          <a:endParaRPr lang="en-US"/>
        </a:p>
      </dgm:t>
    </dgm:pt>
    <dgm:pt modelId="{2D82CAB0-23F6-4755-8E50-2C47A34D7695}">
      <dgm:prSet/>
      <dgm:spPr/>
      <dgm:t>
        <a:bodyPr/>
        <a:lstStyle/>
        <a:p>
          <a:r>
            <a:rPr lang="en-US" dirty="0"/>
            <a:t>Darice McDougald</a:t>
          </a:r>
        </a:p>
      </dgm:t>
    </dgm:pt>
    <dgm:pt modelId="{949D640C-65C1-400D-985B-97B6A330B6A5}" type="parTrans" cxnId="{2B73CD8E-AF6E-49DA-A2D9-E89F8829A30D}">
      <dgm:prSet/>
      <dgm:spPr/>
      <dgm:t>
        <a:bodyPr/>
        <a:lstStyle/>
        <a:p>
          <a:endParaRPr lang="en-US"/>
        </a:p>
      </dgm:t>
    </dgm:pt>
    <dgm:pt modelId="{7D51842E-720F-4BB1-87A8-E277DBB027CC}" type="sibTrans" cxnId="{2B73CD8E-AF6E-49DA-A2D9-E89F8829A30D}">
      <dgm:prSet/>
      <dgm:spPr/>
      <dgm:t>
        <a:bodyPr/>
        <a:lstStyle/>
        <a:p>
          <a:endParaRPr lang="en-US"/>
        </a:p>
      </dgm:t>
    </dgm:pt>
    <dgm:pt modelId="{6121D8CF-BC28-4E0A-80D0-B0B498B79F20}">
      <dgm:prSet/>
      <dgm:spPr/>
      <dgm:t>
        <a:bodyPr/>
        <a:lstStyle/>
        <a:p>
          <a:r>
            <a:rPr lang="en-US" dirty="0"/>
            <a:t>Lane Freeman</a:t>
          </a:r>
        </a:p>
      </dgm:t>
    </dgm:pt>
    <dgm:pt modelId="{4BFB067D-7D57-4B37-9653-67173E3FAD0D}" type="parTrans" cxnId="{9858E59F-F450-4F88-8D86-B5BDE8A9B6B7}">
      <dgm:prSet/>
      <dgm:spPr/>
      <dgm:t>
        <a:bodyPr/>
        <a:lstStyle/>
        <a:p>
          <a:endParaRPr lang="en-US"/>
        </a:p>
      </dgm:t>
    </dgm:pt>
    <dgm:pt modelId="{208FFD55-933A-4C59-AB1C-5481FA6F489F}" type="sibTrans" cxnId="{9858E59F-F450-4F88-8D86-B5BDE8A9B6B7}">
      <dgm:prSet/>
      <dgm:spPr/>
      <dgm:t>
        <a:bodyPr/>
        <a:lstStyle/>
        <a:p>
          <a:endParaRPr lang="en-US"/>
        </a:p>
      </dgm:t>
    </dgm:pt>
    <dgm:pt modelId="{4AAC2C16-56CE-4740-8F1A-AB98134D9F6D}" type="pres">
      <dgm:prSet presAssocID="{7FBB94E0-6142-4D42-A25A-B1596C2BF751}" presName="Name0" presStyleCnt="0">
        <dgm:presLayoutVars>
          <dgm:dir/>
          <dgm:resizeHandles/>
        </dgm:presLayoutVars>
      </dgm:prSet>
      <dgm:spPr/>
    </dgm:pt>
    <dgm:pt modelId="{38193D5D-09DA-4C6C-AFB1-73729A14F521}" type="pres">
      <dgm:prSet presAssocID="{52D41CC0-F150-4E37-81CD-6FAC9303347E}" presName="composite" presStyleCnt="0"/>
      <dgm:spPr/>
    </dgm:pt>
    <dgm:pt modelId="{6BDAABB8-2AA4-4F88-996E-452142678289}" type="pres">
      <dgm:prSet presAssocID="{52D41CC0-F150-4E37-81CD-6FAC9303347E}" presName="rect1" presStyleLbl="bgImgPlace1" presStyleIdx="0" presStyleCnt="7"/>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dgm:spPr>
    </dgm:pt>
    <dgm:pt modelId="{37386651-78AB-413D-BB3A-574FE92F3013}" type="pres">
      <dgm:prSet presAssocID="{52D41CC0-F150-4E37-81CD-6FAC9303347E}" presName="rect2" presStyleLbl="node1" presStyleIdx="0" presStyleCnt="7">
        <dgm:presLayoutVars>
          <dgm:bulletEnabled val="1"/>
        </dgm:presLayoutVars>
      </dgm:prSet>
      <dgm:spPr/>
    </dgm:pt>
    <dgm:pt modelId="{C94C2EE6-E9BD-4A94-B6CF-39271400F88A}" type="pres">
      <dgm:prSet presAssocID="{6B32DB71-E2D6-46DF-AE49-CF5C32744BE2}" presName="sibTrans" presStyleCnt="0"/>
      <dgm:spPr/>
    </dgm:pt>
    <dgm:pt modelId="{A4669467-6A6E-474F-B663-70EFE153315F}" type="pres">
      <dgm:prSet presAssocID="{F971C0E7-F877-4636-BEBA-D30CDC7746C5}" presName="composite" presStyleCnt="0"/>
      <dgm:spPr/>
    </dgm:pt>
    <dgm:pt modelId="{CBDB2A70-59D7-4EFE-9450-E918992B660E}" type="pres">
      <dgm:prSet presAssocID="{F971C0E7-F877-4636-BEBA-D30CDC7746C5}" presName="rect1" presStyleLbl="bgImgPlace1" presStyleIdx="1" presStyleCnt="7"/>
      <dgm:spPr>
        <a:blipFill>
          <a:blip xmlns:r="http://schemas.openxmlformats.org/officeDocument/2006/relationships" r:embed="rId2"/>
          <a:srcRect/>
          <a:stretch>
            <a:fillRect t="-9000" b="-9000"/>
          </a:stretch>
        </a:blipFill>
      </dgm:spPr>
    </dgm:pt>
    <dgm:pt modelId="{1994CC4A-464B-47E5-B360-1A69B10CA14F}" type="pres">
      <dgm:prSet presAssocID="{F971C0E7-F877-4636-BEBA-D30CDC7746C5}" presName="rect2" presStyleLbl="node1" presStyleIdx="1" presStyleCnt="7">
        <dgm:presLayoutVars>
          <dgm:bulletEnabled val="1"/>
        </dgm:presLayoutVars>
      </dgm:prSet>
      <dgm:spPr/>
    </dgm:pt>
    <dgm:pt modelId="{47B2F54C-9BF4-41BA-8FC2-EB0BE7742BD4}" type="pres">
      <dgm:prSet presAssocID="{35A27956-206F-4CD5-85D3-7E8F83158435}" presName="sibTrans" presStyleCnt="0"/>
      <dgm:spPr/>
    </dgm:pt>
    <dgm:pt modelId="{E5B21C3C-B8DA-47CC-B6F7-F55C3FBC3066}" type="pres">
      <dgm:prSet presAssocID="{802C5A5E-268D-4C44-B1CB-528B5141253C}" presName="composite" presStyleCnt="0"/>
      <dgm:spPr/>
    </dgm:pt>
    <dgm:pt modelId="{C9F9C7EC-F043-421A-92C5-4CCF5C10828C}" type="pres">
      <dgm:prSet presAssocID="{802C5A5E-268D-4C44-B1CB-528B5141253C}" presName="rect1" presStyleLbl="bgImgPlace1" presStyleIdx="2" presStyleCnt="7"/>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dgm:spPr>
    </dgm:pt>
    <dgm:pt modelId="{4BC6A1AC-0EF9-401A-9B68-AB1371D3A9D9}" type="pres">
      <dgm:prSet presAssocID="{802C5A5E-268D-4C44-B1CB-528B5141253C}" presName="rect2" presStyleLbl="node1" presStyleIdx="2" presStyleCnt="7">
        <dgm:presLayoutVars>
          <dgm:bulletEnabled val="1"/>
        </dgm:presLayoutVars>
      </dgm:prSet>
      <dgm:spPr/>
    </dgm:pt>
    <dgm:pt modelId="{80770AC2-152D-456E-8D3B-9A526E3C300C}" type="pres">
      <dgm:prSet presAssocID="{5ED36A2C-A23D-475F-B013-6BADCA0411E9}" presName="sibTrans" presStyleCnt="0"/>
      <dgm:spPr/>
    </dgm:pt>
    <dgm:pt modelId="{BB569BB3-B913-4DA2-9F18-E76E5E016156}" type="pres">
      <dgm:prSet presAssocID="{D1D8622C-E34C-47D5-ACE6-36634023FEF1}" presName="composite" presStyleCnt="0"/>
      <dgm:spPr/>
    </dgm:pt>
    <dgm:pt modelId="{379BCA74-A990-4CC6-A183-729A0A933E4C}" type="pres">
      <dgm:prSet presAssocID="{D1D8622C-E34C-47D5-ACE6-36634023FEF1}" presName="rect1" presStyleLbl="bgImgPlace1" presStyleIdx="3" presStyleCnt="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dgm:spPr>
    </dgm:pt>
    <dgm:pt modelId="{98FA4C8E-675E-4927-97C8-54CE5945645D}" type="pres">
      <dgm:prSet presAssocID="{D1D8622C-E34C-47D5-ACE6-36634023FEF1}" presName="rect2" presStyleLbl="node1" presStyleIdx="3" presStyleCnt="7">
        <dgm:presLayoutVars>
          <dgm:bulletEnabled val="1"/>
        </dgm:presLayoutVars>
      </dgm:prSet>
      <dgm:spPr/>
    </dgm:pt>
    <dgm:pt modelId="{A645C84F-8C18-484E-80C4-4A8A1B1BDF03}" type="pres">
      <dgm:prSet presAssocID="{B83D9F7A-9BA3-4681-BB5C-6C4D10EF11C7}" presName="sibTrans" presStyleCnt="0"/>
      <dgm:spPr/>
    </dgm:pt>
    <dgm:pt modelId="{51E2BD3B-6611-4B0D-839F-36EDC9CD80FA}" type="pres">
      <dgm:prSet presAssocID="{B782E1AC-E3E0-48F7-8127-40611DCBD550}" presName="composite" presStyleCnt="0"/>
      <dgm:spPr/>
    </dgm:pt>
    <dgm:pt modelId="{4ED7A00D-896F-4B3E-A16C-4E2921E1D2CF}" type="pres">
      <dgm:prSet presAssocID="{B782E1AC-E3E0-48F7-8127-40611DCBD550}" presName="rect1" presStyleLbl="bgImgPlace1" presStyleIdx="4" presStyleCnt="7"/>
      <dgm:spPr/>
    </dgm:pt>
    <dgm:pt modelId="{F9790472-CFE1-45D9-8B41-03DB67C42375}" type="pres">
      <dgm:prSet presAssocID="{B782E1AC-E3E0-48F7-8127-40611DCBD550}" presName="rect2" presStyleLbl="node1" presStyleIdx="4" presStyleCnt="7">
        <dgm:presLayoutVars>
          <dgm:bulletEnabled val="1"/>
        </dgm:presLayoutVars>
      </dgm:prSet>
      <dgm:spPr/>
    </dgm:pt>
    <dgm:pt modelId="{C104158F-27F4-4D6E-B7A8-FA9AA971E5B3}" type="pres">
      <dgm:prSet presAssocID="{FB46BE91-76AB-4830-A9C2-3431E497F567}" presName="sibTrans" presStyleCnt="0"/>
      <dgm:spPr/>
    </dgm:pt>
    <dgm:pt modelId="{1D534A46-B149-488A-B816-33CA991D318B}" type="pres">
      <dgm:prSet presAssocID="{2D82CAB0-23F6-4755-8E50-2C47A34D7695}" presName="composite" presStyleCnt="0"/>
      <dgm:spPr/>
    </dgm:pt>
    <dgm:pt modelId="{3FD7EB4A-C111-46BB-8039-0ABFBA6C78C1}" type="pres">
      <dgm:prSet presAssocID="{2D82CAB0-23F6-4755-8E50-2C47A34D7695}" presName="rect1" presStyleLbl="bgImgPlace1" presStyleIdx="5" presStyleCnt="7"/>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289" b="-38711"/>
          </a:stretch>
        </a:blipFill>
      </dgm:spPr>
    </dgm:pt>
    <dgm:pt modelId="{A6E302E6-80E5-4181-A048-C7EBD89F6895}" type="pres">
      <dgm:prSet presAssocID="{2D82CAB0-23F6-4755-8E50-2C47A34D7695}" presName="rect2" presStyleLbl="node1" presStyleIdx="5" presStyleCnt="7">
        <dgm:presLayoutVars>
          <dgm:bulletEnabled val="1"/>
        </dgm:presLayoutVars>
      </dgm:prSet>
      <dgm:spPr/>
    </dgm:pt>
    <dgm:pt modelId="{B0E4B478-ACDB-4510-A450-734E164E6EAF}" type="pres">
      <dgm:prSet presAssocID="{7D51842E-720F-4BB1-87A8-E277DBB027CC}" presName="sibTrans" presStyleCnt="0"/>
      <dgm:spPr/>
    </dgm:pt>
    <dgm:pt modelId="{602A50DA-07A3-48BB-B774-3FBE082CE47C}" type="pres">
      <dgm:prSet presAssocID="{6121D8CF-BC28-4E0A-80D0-B0B498B79F20}" presName="composite" presStyleCnt="0"/>
      <dgm:spPr/>
    </dgm:pt>
    <dgm:pt modelId="{C3A1ABE0-CB0B-43C4-AA1B-F199821D4EB3}" type="pres">
      <dgm:prSet presAssocID="{6121D8CF-BC28-4E0A-80D0-B0B498B79F20}" presName="rect1" presStyleLbl="bgImgPlace1" presStyleIdx="6" presStyleCnt="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dgm:spPr>
    </dgm:pt>
    <dgm:pt modelId="{F3B80DE8-2D7D-4DAE-9A72-0A62683C55B0}" type="pres">
      <dgm:prSet presAssocID="{6121D8CF-BC28-4E0A-80D0-B0B498B79F20}" presName="rect2" presStyleLbl="node1" presStyleIdx="6" presStyleCnt="7">
        <dgm:presLayoutVars>
          <dgm:bulletEnabled val="1"/>
        </dgm:presLayoutVars>
      </dgm:prSet>
      <dgm:spPr/>
    </dgm:pt>
  </dgm:ptLst>
  <dgm:cxnLst>
    <dgm:cxn modelId="{36FA1F3D-9EFA-47A7-B87D-D3261E4D53D0}" srcId="{7FBB94E0-6142-4D42-A25A-B1596C2BF751}" destId="{F971C0E7-F877-4636-BEBA-D30CDC7746C5}" srcOrd="1" destOrd="0" parTransId="{152EB26E-5108-4F37-9BE9-C3D7C92DF248}" sibTransId="{35A27956-206F-4CD5-85D3-7E8F83158435}"/>
    <dgm:cxn modelId="{6FA1335B-B44A-42E7-9EA6-245E3C6C6AF0}" type="presOf" srcId="{52D41CC0-F150-4E37-81CD-6FAC9303347E}" destId="{37386651-78AB-413D-BB3A-574FE92F3013}" srcOrd="0" destOrd="0" presId="urn:microsoft.com/office/officeart/2008/layout/BendingPictureBlocks"/>
    <dgm:cxn modelId="{5A8C7242-D46A-444C-8C1C-B9C2C27B314C}" type="presOf" srcId="{6121D8CF-BC28-4E0A-80D0-B0B498B79F20}" destId="{F3B80DE8-2D7D-4DAE-9A72-0A62683C55B0}" srcOrd="0" destOrd="0" presId="urn:microsoft.com/office/officeart/2008/layout/BendingPictureBlocks"/>
    <dgm:cxn modelId="{39CD8F48-2EE4-4226-9528-C1DAB65D9F42}" type="presOf" srcId="{2D82CAB0-23F6-4755-8E50-2C47A34D7695}" destId="{A6E302E6-80E5-4181-A048-C7EBD89F6895}" srcOrd="0" destOrd="0" presId="urn:microsoft.com/office/officeart/2008/layout/BendingPictureBlocks"/>
    <dgm:cxn modelId="{BEF5036E-DC1D-40E5-9F68-6AC473C4D81D}" type="presOf" srcId="{802C5A5E-268D-4C44-B1CB-528B5141253C}" destId="{4BC6A1AC-0EF9-401A-9B68-AB1371D3A9D9}" srcOrd="0" destOrd="0" presId="urn:microsoft.com/office/officeart/2008/layout/BendingPictureBlocks"/>
    <dgm:cxn modelId="{5FCBD16F-547D-491F-B7D1-9BB7E38F5B33}" type="presOf" srcId="{D1D8622C-E34C-47D5-ACE6-36634023FEF1}" destId="{98FA4C8E-675E-4927-97C8-54CE5945645D}" srcOrd="0" destOrd="0" presId="urn:microsoft.com/office/officeart/2008/layout/BendingPictureBlocks"/>
    <dgm:cxn modelId="{DAFB2B70-DA4A-400A-B2D2-CB022800A53C}" type="presOf" srcId="{7FBB94E0-6142-4D42-A25A-B1596C2BF751}" destId="{4AAC2C16-56CE-4740-8F1A-AB98134D9F6D}" srcOrd="0" destOrd="0" presId="urn:microsoft.com/office/officeart/2008/layout/BendingPictureBlocks"/>
    <dgm:cxn modelId="{C8C68E76-FBC4-490F-BD1A-FD7CBD752401}" type="presOf" srcId="{F971C0E7-F877-4636-BEBA-D30CDC7746C5}" destId="{1994CC4A-464B-47E5-B360-1A69B10CA14F}" srcOrd="0" destOrd="0" presId="urn:microsoft.com/office/officeart/2008/layout/BendingPictureBlocks"/>
    <dgm:cxn modelId="{2B73CD8E-AF6E-49DA-A2D9-E89F8829A30D}" srcId="{7FBB94E0-6142-4D42-A25A-B1596C2BF751}" destId="{2D82CAB0-23F6-4755-8E50-2C47A34D7695}" srcOrd="5" destOrd="0" parTransId="{949D640C-65C1-400D-985B-97B6A330B6A5}" sibTransId="{7D51842E-720F-4BB1-87A8-E277DBB027CC}"/>
    <dgm:cxn modelId="{9858E59F-F450-4F88-8D86-B5BDE8A9B6B7}" srcId="{7FBB94E0-6142-4D42-A25A-B1596C2BF751}" destId="{6121D8CF-BC28-4E0A-80D0-B0B498B79F20}" srcOrd="6" destOrd="0" parTransId="{4BFB067D-7D57-4B37-9653-67173E3FAD0D}" sibTransId="{208FFD55-933A-4C59-AB1C-5481FA6F489F}"/>
    <dgm:cxn modelId="{557590B4-F0F4-4167-A82A-D9AAB0C39106}" type="presOf" srcId="{B782E1AC-E3E0-48F7-8127-40611DCBD550}" destId="{F9790472-CFE1-45D9-8B41-03DB67C42375}" srcOrd="0" destOrd="0" presId="urn:microsoft.com/office/officeart/2008/layout/BendingPictureBlocks"/>
    <dgm:cxn modelId="{32504AC5-8308-4DCD-8747-61EB973876DA}" srcId="{7FBB94E0-6142-4D42-A25A-B1596C2BF751}" destId="{802C5A5E-268D-4C44-B1CB-528B5141253C}" srcOrd="2" destOrd="0" parTransId="{8BBE0DFC-471B-491F-ABDE-3237D40D57BF}" sibTransId="{5ED36A2C-A23D-475F-B013-6BADCA0411E9}"/>
    <dgm:cxn modelId="{5571A2D0-DE44-44C6-8E2A-7CFC68A18808}" srcId="{7FBB94E0-6142-4D42-A25A-B1596C2BF751}" destId="{D1D8622C-E34C-47D5-ACE6-36634023FEF1}" srcOrd="3" destOrd="0" parTransId="{E1D66426-6FD0-49BA-8D34-DDEE330291F8}" sibTransId="{B83D9F7A-9BA3-4681-BB5C-6C4D10EF11C7}"/>
    <dgm:cxn modelId="{F457A5DF-5D77-4778-868C-60A069A72517}" srcId="{7FBB94E0-6142-4D42-A25A-B1596C2BF751}" destId="{B782E1AC-E3E0-48F7-8127-40611DCBD550}" srcOrd="4" destOrd="0" parTransId="{BD77985F-5C44-4332-A88D-A084307EED5D}" sibTransId="{FB46BE91-76AB-4830-A9C2-3431E497F567}"/>
    <dgm:cxn modelId="{396620E0-28FD-4D88-8DB0-849E54B9D3A1}" srcId="{7FBB94E0-6142-4D42-A25A-B1596C2BF751}" destId="{52D41CC0-F150-4E37-81CD-6FAC9303347E}" srcOrd="0" destOrd="0" parTransId="{9DAFB2A7-5FB5-4F09-A7FF-EBF9FDD7192A}" sibTransId="{6B32DB71-E2D6-46DF-AE49-CF5C32744BE2}"/>
    <dgm:cxn modelId="{CB0901D6-25EC-426C-8F72-EC925527C6A6}" type="presParOf" srcId="{4AAC2C16-56CE-4740-8F1A-AB98134D9F6D}" destId="{38193D5D-09DA-4C6C-AFB1-73729A14F521}" srcOrd="0" destOrd="0" presId="urn:microsoft.com/office/officeart/2008/layout/BendingPictureBlocks"/>
    <dgm:cxn modelId="{6F3ED8DF-D409-45C7-9A7F-AC89B8DED87E}" type="presParOf" srcId="{38193D5D-09DA-4C6C-AFB1-73729A14F521}" destId="{6BDAABB8-2AA4-4F88-996E-452142678289}" srcOrd="0" destOrd="0" presId="urn:microsoft.com/office/officeart/2008/layout/BendingPictureBlocks"/>
    <dgm:cxn modelId="{6CF665E6-D5B0-47CA-BDB2-54FF26A2D960}" type="presParOf" srcId="{38193D5D-09DA-4C6C-AFB1-73729A14F521}" destId="{37386651-78AB-413D-BB3A-574FE92F3013}" srcOrd="1" destOrd="0" presId="urn:microsoft.com/office/officeart/2008/layout/BendingPictureBlocks"/>
    <dgm:cxn modelId="{12AB107B-746D-4230-A3EC-4FDD885AA403}" type="presParOf" srcId="{4AAC2C16-56CE-4740-8F1A-AB98134D9F6D}" destId="{C94C2EE6-E9BD-4A94-B6CF-39271400F88A}" srcOrd="1" destOrd="0" presId="urn:microsoft.com/office/officeart/2008/layout/BendingPictureBlocks"/>
    <dgm:cxn modelId="{8ADA33B4-E8A2-4628-975B-CA48B314ECC3}" type="presParOf" srcId="{4AAC2C16-56CE-4740-8F1A-AB98134D9F6D}" destId="{A4669467-6A6E-474F-B663-70EFE153315F}" srcOrd="2" destOrd="0" presId="urn:microsoft.com/office/officeart/2008/layout/BendingPictureBlocks"/>
    <dgm:cxn modelId="{57E13C5F-4661-48CD-8678-3B5EFACADAAF}" type="presParOf" srcId="{A4669467-6A6E-474F-B663-70EFE153315F}" destId="{CBDB2A70-59D7-4EFE-9450-E918992B660E}" srcOrd="0" destOrd="0" presId="urn:microsoft.com/office/officeart/2008/layout/BendingPictureBlocks"/>
    <dgm:cxn modelId="{449EADD9-A767-4F7D-AD17-2486FCF35D31}" type="presParOf" srcId="{A4669467-6A6E-474F-B663-70EFE153315F}" destId="{1994CC4A-464B-47E5-B360-1A69B10CA14F}" srcOrd="1" destOrd="0" presId="urn:microsoft.com/office/officeart/2008/layout/BendingPictureBlocks"/>
    <dgm:cxn modelId="{79CB79B2-A083-4D3D-8CF6-18E4A45D0C91}" type="presParOf" srcId="{4AAC2C16-56CE-4740-8F1A-AB98134D9F6D}" destId="{47B2F54C-9BF4-41BA-8FC2-EB0BE7742BD4}" srcOrd="3" destOrd="0" presId="urn:microsoft.com/office/officeart/2008/layout/BendingPictureBlocks"/>
    <dgm:cxn modelId="{C957C154-694F-4CF0-823D-087BC3C03C6B}" type="presParOf" srcId="{4AAC2C16-56CE-4740-8F1A-AB98134D9F6D}" destId="{E5B21C3C-B8DA-47CC-B6F7-F55C3FBC3066}" srcOrd="4" destOrd="0" presId="urn:microsoft.com/office/officeart/2008/layout/BendingPictureBlocks"/>
    <dgm:cxn modelId="{67FBA66F-7C38-4226-B67A-3A75D3822A0B}" type="presParOf" srcId="{E5B21C3C-B8DA-47CC-B6F7-F55C3FBC3066}" destId="{C9F9C7EC-F043-421A-92C5-4CCF5C10828C}" srcOrd="0" destOrd="0" presId="urn:microsoft.com/office/officeart/2008/layout/BendingPictureBlocks"/>
    <dgm:cxn modelId="{8D7CA507-86B6-422C-89A7-347BFFA48F39}" type="presParOf" srcId="{E5B21C3C-B8DA-47CC-B6F7-F55C3FBC3066}" destId="{4BC6A1AC-0EF9-401A-9B68-AB1371D3A9D9}" srcOrd="1" destOrd="0" presId="urn:microsoft.com/office/officeart/2008/layout/BendingPictureBlocks"/>
    <dgm:cxn modelId="{1C3DF3B3-1F8B-478A-AD16-46C1E36A875F}" type="presParOf" srcId="{4AAC2C16-56CE-4740-8F1A-AB98134D9F6D}" destId="{80770AC2-152D-456E-8D3B-9A526E3C300C}" srcOrd="5" destOrd="0" presId="urn:microsoft.com/office/officeart/2008/layout/BendingPictureBlocks"/>
    <dgm:cxn modelId="{EF6AC752-7F6B-400B-A5CD-1115DD4D3648}" type="presParOf" srcId="{4AAC2C16-56CE-4740-8F1A-AB98134D9F6D}" destId="{BB569BB3-B913-4DA2-9F18-E76E5E016156}" srcOrd="6" destOrd="0" presId="urn:microsoft.com/office/officeart/2008/layout/BendingPictureBlocks"/>
    <dgm:cxn modelId="{6D2956F0-5723-4BD1-926F-0644A0773CD5}" type="presParOf" srcId="{BB569BB3-B913-4DA2-9F18-E76E5E016156}" destId="{379BCA74-A990-4CC6-A183-729A0A933E4C}" srcOrd="0" destOrd="0" presId="urn:microsoft.com/office/officeart/2008/layout/BendingPictureBlocks"/>
    <dgm:cxn modelId="{3B07FD8D-2A7C-416D-8027-F4A7D624A6D0}" type="presParOf" srcId="{BB569BB3-B913-4DA2-9F18-E76E5E016156}" destId="{98FA4C8E-675E-4927-97C8-54CE5945645D}" srcOrd="1" destOrd="0" presId="urn:microsoft.com/office/officeart/2008/layout/BendingPictureBlocks"/>
    <dgm:cxn modelId="{3698C790-9C8E-4429-B19F-26420FC1A002}" type="presParOf" srcId="{4AAC2C16-56CE-4740-8F1A-AB98134D9F6D}" destId="{A645C84F-8C18-484E-80C4-4A8A1B1BDF03}" srcOrd="7" destOrd="0" presId="urn:microsoft.com/office/officeart/2008/layout/BendingPictureBlocks"/>
    <dgm:cxn modelId="{150D706F-8659-400B-BC39-EB3204C615EA}" type="presParOf" srcId="{4AAC2C16-56CE-4740-8F1A-AB98134D9F6D}" destId="{51E2BD3B-6611-4B0D-839F-36EDC9CD80FA}" srcOrd="8" destOrd="0" presId="urn:microsoft.com/office/officeart/2008/layout/BendingPictureBlocks"/>
    <dgm:cxn modelId="{F62DC945-3DE2-475F-9A1F-16DDB83D0B1C}" type="presParOf" srcId="{51E2BD3B-6611-4B0D-839F-36EDC9CD80FA}" destId="{4ED7A00D-896F-4B3E-A16C-4E2921E1D2CF}" srcOrd="0" destOrd="0" presId="urn:microsoft.com/office/officeart/2008/layout/BendingPictureBlocks"/>
    <dgm:cxn modelId="{4FA70EC5-481B-4AF5-BB4A-CA0C5083E923}" type="presParOf" srcId="{51E2BD3B-6611-4B0D-839F-36EDC9CD80FA}" destId="{F9790472-CFE1-45D9-8B41-03DB67C42375}" srcOrd="1" destOrd="0" presId="urn:microsoft.com/office/officeart/2008/layout/BendingPictureBlocks"/>
    <dgm:cxn modelId="{4F6A27A4-14D5-40E5-BB2D-FF08692D0D72}" type="presParOf" srcId="{4AAC2C16-56CE-4740-8F1A-AB98134D9F6D}" destId="{C104158F-27F4-4D6E-B7A8-FA9AA971E5B3}" srcOrd="9" destOrd="0" presId="urn:microsoft.com/office/officeart/2008/layout/BendingPictureBlocks"/>
    <dgm:cxn modelId="{79C48BEA-0B12-44B0-AEFF-EE28424CCA1B}" type="presParOf" srcId="{4AAC2C16-56CE-4740-8F1A-AB98134D9F6D}" destId="{1D534A46-B149-488A-B816-33CA991D318B}" srcOrd="10" destOrd="0" presId="urn:microsoft.com/office/officeart/2008/layout/BendingPictureBlocks"/>
    <dgm:cxn modelId="{8BE801EF-07F8-44F6-9D0C-E771B30C9CC4}" type="presParOf" srcId="{1D534A46-B149-488A-B816-33CA991D318B}" destId="{3FD7EB4A-C111-46BB-8039-0ABFBA6C78C1}" srcOrd="0" destOrd="0" presId="urn:microsoft.com/office/officeart/2008/layout/BendingPictureBlocks"/>
    <dgm:cxn modelId="{7ACCD8BF-CC31-42BA-9596-F772183ECB3D}" type="presParOf" srcId="{1D534A46-B149-488A-B816-33CA991D318B}" destId="{A6E302E6-80E5-4181-A048-C7EBD89F6895}" srcOrd="1" destOrd="0" presId="urn:microsoft.com/office/officeart/2008/layout/BendingPictureBlocks"/>
    <dgm:cxn modelId="{9DE9F85C-43E1-481C-9E61-7DC78ABC5FD5}" type="presParOf" srcId="{4AAC2C16-56CE-4740-8F1A-AB98134D9F6D}" destId="{B0E4B478-ACDB-4510-A450-734E164E6EAF}" srcOrd="11" destOrd="0" presId="urn:microsoft.com/office/officeart/2008/layout/BendingPictureBlocks"/>
    <dgm:cxn modelId="{9A620FF9-32D9-48CD-A072-CDF9F8651C37}" type="presParOf" srcId="{4AAC2C16-56CE-4740-8F1A-AB98134D9F6D}" destId="{602A50DA-07A3-48BB-B774-3FBE082CE47C}" srcOrd="12" destOrd="0" presId="urn:microsoft.com/office/officeart/2008/layout/BendingPictureBlocks"/>
    <dgm:cxn modelId="{F25DE951-DEBF-4227-8574-6638113ACF24}" type="presParOf" srcId="{602A50DA-07A3-48BB-B774-3FBE082CE47C}" destId="{C3A1ABE0-CB0B-43C4-AA1B-F199821D4EB3}" srcOrd="0" destOrd="0" presId="urn:microsoft.com/office/officeart/2008/layout/BendingPictureBlocks"/>
    <dgm:cxn modelId="{FF3A594D-2509-4E8C-A069-2D63BBE5C54F}" type="presParOf" srcId="{602A50DA-07A3-48BB-B774-3FBE082CE47C}" destId="{F3B80DE8-2D7D-4DAE-9A72-0A62683C55B0}" srcOrd="1" destOrd="0" presId="urn:microsoft.com/office/officeart/2008/layout/Bend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763EA-A424-4282-A09D-2A73AD3061A1}"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4B7E01E0-C7D3-4E10-BA19-48A62D288D2E}">
      <dgm:prSet/>
      <dgm:spPr/>
      <dgm:t>
        <a:bodyPr/>
        <a:lstStyle/>
        <a:p>
          <a:r>
            <a:rPr lang="en-US" b="1" dirty="0"/>
            <a:t>The NC CareGivers</a:t>
          </a:r>
          <a:r>
            <a:rPr lang="en-US" dirty="0"/>
            <a:t> Program focuses on the recruitment and retention of Nurse Aides in Skilled Nursing Facilities.</a:t>
          </a:r>
        </a:p>
      </dgm:t>
    </dgm:pt>
    <dgm:pt modelId="{371B8D89-0659-4E51-AC94-3A0904E4A0E7}" type="parTrans" cxnId="{A41B6632-085A-49F6-AB78-0392B52DB7D8}">
      <dgm:prSet/>
      <dgm:spPr/>
      <dgm:t>
        <a:bodyPr/>
        <a:lstStyle/>
        <a:p>
          <a:endParaRPr lang="en-US"/>
        </a:p>
      </dgm:t>
    </dgm:pt>
    <dgm:pt modelId="{CC09226E-B9DD-4CCE-8BCD-AEC97B50DEA7}" type="sibTrans" cxnId="{A41B6632-085A-49F6-AB78-0392B52DB7D8}">
      <dgm:prSet/>
      <dgm:spPr/>
      <dgm:t>
        <a:bodyPr/>
        <a:lstStyle/>
        <a:p>
          <a:endParaRPr lang="en-US"/>
        </a:p>
      </dgm:t>
    </dgm:pt>
    <dgm:pt modelId="{CD9A3DD2-9820-4A31-A4A3-1F4B2628C893}">
      <dgm:prSet/>
      <dgm:spPr/>
      <dgm:t>
        <a:bodyPr/>
        <a:lstStyle/>
        <a:p>
          <a:r>
            <a:rPr lang="en-US" dirty="0"/>
            <a:t>The overall goal of the </a:t>
          </a:r>
          <a:r>
            <a:rPr lang="en-US" b="1" dirty="0"/>
            <a:t>NC CareGivers Program</a:t>
          </a:r>
          <a:r>
            <a:rPr lang="en-US" dirty="0"/>
            <a:t> is to add at least 4,000 new Nurse Aides to work in Skilled Nursing Facilities by the end of the three-year grant.</a:t>
          </a:r>
        </a:p>
      </dgm:t>
    </dgm:pt>
    <dgm:pt modelId="{6C70367E-9CF4-4727-B370-D1BDA04FC070}" type="parTrans" cxnId="{362B2EFA-6E8E-4539-B9F7-2E1EE67F95D6}">
      <dgm:prSet/>
      <dgm:spPr/>
      <dgm:t>
        <a:bodyPr/>
        <a:lstStyle/>
        <a:p>
          <a:endParaRPr lang="en-US"/>
        </a:p>
      </dgm:t>
    </dgm:pt>
    <dgm:pt modelId="{901CFEFC-40C9-4E32-A06B-E83FE59C24A1}" type="sibTrans" cxnId="{362B2EFA-6E8E-4539-B9F7-2E1EE67F95D6}">
      <dgm:prSet/>
      <dgm:spPr/>
      <dgm:t>
        <a:bodyPr/>
        <a:lstStyle/>
        <a:p>
          <a:endParaRPr lang="en-US"/>
        </a:p>
      </dgm:t>
    </dgm:pt>
    <dgm:pt modelId="{E6250D3F-D818-4CF4-8CB9-A92158F9D1FD}">
      <dgm:prSet/>
      <dgm:spPr/>
      <dgm:t>
        <a:bodyPr/>
        <a:lstStyle/>
        <a:p>
          <a:r>
            <a:rPr lang="en-US" dirty="0"/>
            <a:t>Currently, the </a:t>
          </a:r>
          <a:r>
            <a:rPr lang="en-US" b="1" dirty="0"/>
            <a:t>NC CareGivers Program</a:t>
          </a:r>
          <a:r>
            <a:rPr lang="en-US" dirty="0"/>
            <a:t> has </a:t>
          </a:r>
          <a:r>
            <a:rPr lang="en-US" b="1" dirty="0"/>
            <a:t>236</a:t>
          </a:r>
          <a:r>
            <a:rPr lang="en-US" dirty="0"/>
            <a:t> Skilled Nursing Facilities, </a:t>
          </a:r>
          <a:r>
            <a:rPr lang="en-US" b="1" dirty="0"/>
            <a:t>52</a:t>
          </a:r>
          <a:r>
            <a:rPr lang="en-US" dirty="0"/>
            <a:t> Community Colleges, and </a:t>
          </a:r>
          <a:r>
            <a:rPr lang="en-US" b="1" dirty="0"/>
            <a:t>12 </a:t>
          </a:r>
          <a:r>
            <a:rPr lang="en-US" dirty="0"/>
            <a:t>Proprietary Schools partnering in the initiative. We continue to recruit partners in the program.</a:t>
          </a:r>
        </a:p>
      </dgm:t>
    </dgm:pt>
    <dgm:pt modelId="{E83F37FB-F086-4983-9F9E-BDA716F364FF}" type="parTrans" cxnId="{A23728BA-1CB1-4DFF-89C4-0E64EAAAD7CF}">
      <dgm:prSet/>
      <dgm:spPr/>
      <dgm:t>
        <a:bodyPr/>
        <a:lstStyle/>
        <a:p>
          <a:endParaRPr lang="en-US"/>
        </a:p>
      </dgm:t>
    </dgm:pt>
    <dgm:pt modelId="{F471335A-B245-44F9-95ED-399A8EC40E83}" type="sibTrans" cxnId="{A23728BA-1CB1-4DFF-89C4-0E64EAAAD7CF}">
      <dgm:prSet/>
      <dgm:spPr/>
      <dgm:t>
        <a:bodyPr/>
        <a:lstStyle/>
        <a:p>
          <a:endParaRPr lang="en-US"/>
        </a:p>
      </dgm:t>
    </dgm:pt>
    <dgm:pt modelId="{CC8EE475-E83F-48DA-902A-9BB2E2CD0CC7}" type="pres">
      <dgm:prSet presAssocID="{3FA763EA-A424-4282-A09D-2A73AD3061A1}" presName="linear" presStyleCnt="0">
        <dgm:presLayoutVars>
          <dgm:animLvl val="lvl"/>
          <dgm:resizeHandles val="exact"/>
        </dgm:presLayoutVars>
      </dgm:prSet>
      <dgm:spPr/>
    </dgm:pt>
    <dgm:pt modelId="{9EC29AC3-4765-4B47-8EA8-3AC31BDF7A35}" type="pres">
      <dgm:prSet presAssocID="{4B7E01E0-C7D3-4E10-BA19-48A62D288D2E}" presName="parentText" presStyleLbl="node1" presStyleIdx="0" presStyleCnt="3">
        <dgm:presLayoutVars>
          <dgm:chMax val="0"/>
          <dgm:bulletEnabled val="1"/>
        </dgm:presLayoutVars>
      </dgm:prSet>
      <dgm:spPr/>
    </dgm:pt>
    <dgm:pt modelId="{E8854FC2-73FA-4410-A51A-E2763C2949F7}" type="pres">
      <dgm:prSet presAssocID="{CC09226E-B9DD-4CCE-8BCD-AEC97B50DEA7}" presName="spacer" presStyleCnt="0"/>
      <dgm:spPr/>
    </dgm:pt>
    <dgm:pt modelId="{373306D3-2446-4380-8710-E344E4870858}" type="pres">
      <dgm:prSet presAssocID="{CD9A3DD2-9820-4A31-A4A3-1F4B2628C893}" presName="parentText" presStyleLbl="node1" presStyleIdx="1" presStyleCnt="3">
        <dgm:presLayoutVars>
          <dgm:chMax val="0"/>
          <dgm:bulletEnabled val="1"/>
        </dgm:presLayoutVars>
      </dgm:prSet>
      <dgm:spPr/>
    </dgm:pt>
    <dgm:pt modelId="{BE3EA763-0CB0-409D-A462-59253B3768D5}" type="pres">
      <dgm:prSet presAssocID="{901CFEFC-40C9-4E32-A06B-E83FE59C24A1}" presName="spacer" presStyleCnt="0"/>
      <dgm:spPr/>
    </dgm:pt>
    <dgm:pt modelId="{CB9B3B0F-3471-4986-AE6E-AB98D7780264}" type="pres">
      <dgm:prSet presAssocID="{E6250D3F-D818-4CF4-8CB9-A92158F9D1FD}" presName="parentText" presStyleLbl="node1" presStyleIdx="2" presStyleCnt="3">
        <dgm:presLayoutVars>
          <dgm:chMax val="0"/>
          <dgm:bulletEnabled val="1"/>
        </dgm:presLayoutVars>
      </dgm:prSet>
      <dgm:spPr/>
    </dgm:pt>
  </dgm:ptLst>
  <dgm:cxnLst>
    <dgm:cxn modelId="{A41B6632-085A-49F6-AB78-0392B52DB7D8}" srcId="{3FA763EA-A424-4282-A09D-2A73AD3061A1}" destId="{4B7E01E0-C7D3-4E10-BA19-48A62D288D2E}" srcOrd="0" destOrd="0" parTransId="{371B8D89-0659-4E51-AC94-3A0904E4A0E7}" sibTransId="{CC09226E-B9DD-4CCE-8BCD-AEC97B50DEA7}"/>
    <dgm:cxn modelId="{00D7EA60-FF9F-4CF2-8B80-8844894A1BB4}" type="presOf" srcId="{3FA763EA-A424-4282-A09D-2A73AD3061A1}" destId="{CC8EE475-E83F-48DA-902A-9BB2E2CD0CC7}" srcOrd="0" destOrd="0" presId="urn:microsoft.com/office/officeart/2005/8/layout/vList2"/>
    <dgm:cxn modelId="{FC465D9B-20C4-4AC0-8C75-07EDD98F7B15}" type="presOf" srcId="{4B7E01E0-C7D3-4E10-BA19-48A62D288D2E}" destId="{9EC29AC3-4765-4B47-8EA8-3AC31BDF7A35}" srcOrd="0" destOrd="0" presId="urn:microsoft.com/office/officeart/2005/8/layout/vList2"/>
    <dgm:cxn modelId="{A23728BA-1CB1-4DFF-89C4-0E64EAAAD7CF}" srcId="{3FA763EA-A424-4282-A09D-2A73AD3061A1}" destId="{E6250D3F-D818-4CF4-8CB9-A92158F9D1FD}" srcOrd="2" destOrd="0" parTransId="{E83F37FB-F086-4983-9F9E-BDA716F364FF}" sibTransId="{F471335A-B245-44F9-95ED-399A8EC40E83}"/>
    <dgm:cxn modelId="{247649CE-A0CE-47A0-B176-3F9B91D791B5}" type="presOf" srcId="{CD9A3DD2-9820-4A31-A4A3-1F4B2628C893}" destId="{373306D3-2446-4380-8710-E344E4870858}" srcOrd="0" destOrd="0" presId="urn:microsoft.com/office/officeart/2005/8/layout/vList2"/>
    <dgm:cxn modelId="{890D9BF0-4CDD-427E-861B-8DD13BD19666}" type="presOf" srcId="{E6250D3F-D818-4CF4-8CB9-A92158F9D1FD}" destId="{CB9B3B0F-3471-4986-AE6E-AB98D7780264}" srcOrd="0" destOrd="0" presId="urn:microsoft.com/office/officeart/2005/8/layout/vList2"/>
    <dgm:cxn modelId="{362B2EFA-6E8E-4539-B9F7-2E1EE67F95D6}" srcId="{3FA763EA-A424-4282-A09D-2A73AD3061A1}" destId="{CD9A3DD2-9820-4A31-A4A3-1F4B2628C893}" srcOrd="1" destOrd="0" parTransId="{6C70367E-9CF4-4727-B370-D1BDA04FC070}" sibTransId="{901CFEFC-40C9-4E32-A06B-E83FE59C24A1}"/>
    <dgm:cxn modelId="{ABB25695-B61B-4F6E-BCAB-F7C54506B901}" type="presParOf" srcId="{CC8EE475-E83F-48DA-902A-9BB2E2CD0CC7}" destId="{9EC29AC3-4765-4B47-8EA8-3AC31BDF7A35}" srcOrd="0" destOrd="0" presId="urn:microsoft.com/office/officeart/2005/8/layout/vList2"/>
    <dgm:cxn modelId="{C01193B1-93E9-436B-802C-AB1101BB025D}" type="presParOf" srcId="{CC8EE475-E83F-48DA-902A-9BB2E2CD0CC7}" destId="{E8854FC2-73FA-4410-A51A-E2763C2949F7}" srcOrd="1" destOrd="0" presId="urn:microsoft.com/office/officeart/2005/8/layout/vList2"/>
    <dgm:cxn modelId="{A0066C95-DECA-4991-979B-78F46447F55A}" type="presParOf" srcId="{CC8EE475-E83F-48DA-902A-9BB2E2CD0CC7}" destId="{373306D3-2446-4380-8710-E344E4870858}" srcOrd="2" destOrd="0" presId="urn:microsoft.com/office/officeart/2005/8/layout/vList2"/>
    <dgm:cxn modelId="{23F8A368-3D40-4697-8CCA-1F7EC77330FE}" type="presParOf" srcId="{CC8EE475-E83F-48DA-902A-9BB2E2CD0CC7}" destId="{BE3EA763-0CB0-409D-A462-59253B3768D5}" srcOrd="3" destOrd="0" presId="urn:microsoft.com/office/officeart/2005/8/layout/vList2"/>
    <dgm:cxn modelId="{89A93842-C7BC-41B5-AFBA-B37BBE4FDA8A}" type="presParOf" srcId="{CC8EE475-E83F-48DA-902A-9BB2E2CD0CC7}" destId="{CB9B3B0F-3471-4986-AE6E-AB98D7780264}"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DAABB8-2AA4-4F88-996E-452142678289}">
      <dsp:nvSpPr>
        <dsp:cNvPr id="0" name=""/>
        <dsp:cNvSpPr/>
      </dsp:nvSpPr>
      <dsp:spPr>
        <a:xfrm>
          <a:off x="570559" y="943097"/>
          <a:ext cx="1369411" cy="1151772"/>
        </a:xfrm>
        <a:prstGeom prst="rect">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3193" t="-7217" r="1799" b="-6793"/>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386651-78AB-413D-BB3A-574FE92F3013}">
      <dsp:nvSpPr>
        <dsp:cNvPr id="0" name=""/>
        <dsp:cNvSpPr/>
      </dsp:nvSpPr>
      <dsp:spPr>
        <a:xfrm>
          <a:off x="60404"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Bob Witchger</a:t>
          </a:r>
        </a:p>
      </dsp:txBody>
      <dsp:txXfrm>
        <a:off x="60404" y="1427282"/>
        <a:ext cx="742172" cy="742172"/>
      </dsp:txXfrm>
    </dsp:sp>
    <dsp:sp modelId="{CBDB2A70-59D7-4EFE-9450-E918992B660E}">
      <dsp:nvSpPr>
        <dsp:cNvPr id="0" name=""/>
        <dsp:cNvSpPr/>
      </dsp:nvSpPr>
      <dsp:spPr>
        <a:xfrm>
          <a:off x="2690658" y="943097"/>
          <a:ext cx="1369411" cy="1151772"/>
        </a:xfrm>
        <a:prstGeom prst="rect">
          <a:avLst/>
        </a:prstGeom>
        <a:blipFill>
          <a:blip xmlns:r="http://schemas.openxmlformats.org/officeDocument/2006/relationships" r:embed="rId2"/>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4CC4A-464B-47E5-B360-1A69B10CA14F}">
      <dsp:nvSpPr>
        <dsp:cNvPr id="0" name=""/>
        <dsp:cNvSpPr/>
      </dsp:nvSpPr>
      <dsp:spPr>
        <a:xfrm>
          <a:off x="2180503"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Tony Reggi</a:t>
          </a:r>
        </a:p>
      </dsp:txBody>
      <dsp:txXfrm>
        <a:off x="2180503" y="1427282"/>
        <a:ext cx="742172" cy="742172"/>
      </dsp:txXfrm>
    </dsp:sp>
    <dsp:sp modelId="{C9F9C7EC-F043-421A-92C5-4CCF5C10828C}">
      <dsp:nvSpPr>
        <dsp:cNvPr id="0" name=""/>
        <dsp:cNvSpPr/>
      </dsp:nvSpPr>
      <dsp:spPr>
        <a:xfrm>
          <a:off x="4810757" y="943097"/>
          <a:ext cx="1369411" cy="1151772"/>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8093" t="969" r="357" b="-8999"/>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6A1AC-0EF9-401A-9B68-AB1371D3A9D9}">
      <dsp:nvSpPr>
        <dsp:cNvPr id="0" name=""/>
        <dsp:cNvSpPr/>
      </dsp:nvSpPr>
      <dsp:spPr>
        <a:xfrm>
          <a:off x="4300603"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Patti Coultas</a:t>
          </a:r>
        </a:p>
      </dsp:txBody>
      <dsp:txXfrm>
        <a:off x="4300603" y="1427282"/>
        <a:ext cx="742172" cy="742172"/>
      </dsp:txXfrm>
    </dsp:sp>
    <dsp:sp modelId="{379BCA74-A990-4CC6-A183-729A0A933E4C}">
      <dsp:nvSpPr>
        <dsp:cNvPr id="0" name=""/>
        <dsp:cNvSpPr/>
      </dsp:nvSpPr>
      <dsp:spPr>
        <a:xfrm>
          <a:off x="6930856" y="943097"/>
          <a:ext cx="1369411" cy="1151772"/>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899" t="-3654" r="-899" b="-14346"/>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8FA4C8E-675E-4927-97C8-54CE5945645D}">
      <dsp:nvSpPr>
        <dsp:cNvPr id="0" name=""/>
        <dsp:cNvSpPr/>
      </dsp:nvSpPr>
      <dsp:spPr>
        <a:xfrm>
          <a:off x="6420702" y="1427282"/>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Mary Olvera</a:t>
          </a:r>
        </a:p>
      </dsp:txBody>
      <dsp:txXfrm>
        <a:off x="6420702" y="1427282"/>
        <a:ext cx="742172" cy="742172"/>
      </dsp:txXfrm>
    </dsp:sp>
    <dsp:sp modelId="{4ED7A00D-896F-4B3E-A16C-4E2921E1D2CF}">
      <dsp:nvSpPr>
        <dsp:cNvPr id="0" name=""/>
        <dsp:cNvSpPr/>
      </dsp:nvSpPr>
      <dsp:spPr>
        <a:xfrm>
          <a:off x="1630608" y="2376908"/>
          <a:ext cx="1369411" cy="1151772"/>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90472-CFE1-45D9-8B41-03DB67C42375}">
      <dsp:nvSpPr>
        <dsp:cNvPr id="0" name=""/>
        <dsp:cNvSpPr/>
      </dsp:nvSpPr>
      <dsp:spPr>
        <a:xfrm>
          <a:off x="1120454"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vacant</a:t>
          </a:r>
        </a:p>
      </dsp:txBody>
      <dsp:txXfrm>
        <a:off x="1120454" y="2861093"/>
        <a:ext cx="742172" cy="742172"/>
      </dsp:txXfrm>
    </dsp:sp>
    <dsp:sp modelId="{3FD7EB4A-C111-46BB-8039-0ABFBA6C78C1}">
      <dsp:nvSpPr>
        <dsp:cNvPr id="0" name=""/>
        <dsp:cNvSpPr/>
      </dsp:nvSpPr>
      <dsp:spPr>
        <a:xfrm>
          <a:off x="3750708" y="2376908"/>
          <a:ext cx="1369411" cy="1151772"/>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3289" b="-38711"/>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E302E6-80E5-4181-A048-C7EBD89F6895}">
      <dsp:nvSpPr>
        <dsp:cNvPr id="0" name=""/>
        <dsp:cNvSpPr/>
      </dsp:nvSpPr>
      <dsp:spPr>
        <a:xfrm>
          <a:off x="3240553"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Darice McDougald</a:t>
          </a:r>
        </a:p>
      </dsp:txBody>
      <dsp:txXfrm>
        <a:off x="3240553" y="2861093"/>
        <a:ext cx="742172" cy="742172"/>
      </dsp:txXfrm>
    </dsp:sp>
    <dsp:sp modelId="{C3A1ABE0-CB0B-43C4-AA1B-F199821D4EB3}">
      <dsp:nvSpPr>
        <dsp:cNvPr id="0" name=""/>
        <dsp:cNvSpPr/>
      </dsp:nvSpPr>
      <dsp:spPr>
        <a:xfrm>
          <a:off x="5870807" y="2376908"/>
          <a:ext cx="1369411" cy="1151772"/>
        </a:xfrm>
        <a:prstGeom prst="rect">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496" t="-11096" r="7624" b="-20724"/>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B80DE8-2D7D-4DAE-9A72-0A62683C55B0}">
      <dsp:nvSpPr>
        <dsp:cNvPr id="0" name=""/>
        <dsp:cNvSpPr/>
      </dsp:nvSpPr>
      <dsp:spPr>
        <a:xfrm>
          <a:off x="5360652" y="2861093"/>
          <a:ext cx="742172" cy="7421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Lane Freeman</a:t>
          </a:r>
        </a:p>
      </dsp:txBody>
      <dsp:txXfrm>
        <a:off x="5360652" y="2861093"/>
        <a:ext cx="742172" cy="7421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29AC3-4765-4B47-8EA8-3AC31BDF7A35}">
      <dsp:nvSpPr>
        <dsp:cNvPr id="0" name=""/>
        <dsp:cNvSpPr/>
      </dsp:nvSpPr>
      <dsp:spPr>
        <a:xfrm>
          <a:off x="0" y="456316"/>
          <a:ext cx="5116043" cy="11977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t>The NC CareGivers</a:t>
          </a:r>
          <a:r>
            <a:rPr lang="en-US" sz="1700" kern="1200" dirty="0"/>
            <a:t> Program focuses on the recruitment and retention of Nurse Aides in Skilled Nursing Facilities.</a:t>
          </a:r>
        </a:p>
      </dsp:txBody>
      <dsp:txXfrm>
        <a:off x="58469" y="514785"/>
        <a:ext cx="4999105" cy="1080812"/>
      </dsp:txXfrm>
    </dsp:sp>
    <dsp:sp modelId="{373306D3-2446-4380-8710-E344E4870858}">
      <dsp:nvSpPr>
        <dsp:cNvPr id="0" name=""/>
        <dsp:cNvSpPr/>
      </dsp:nvSpPr>
      <dsp:spPr>
        <a:xfrm>
          <a:off x="0" y="1703027"/>
          <a:ext cx="5116043" cy="11977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The overall goal of the </a:t>
          </a:r>
          <a:r>
            <a:rPr lang="en-US" sz="1700" b="1" kern="1200" dirty="0"/>
            <a:t>NC CareGivers Program</a:t>
          </a:r>
          <a:r>
            <a:rPr lang="en-US" sz="1700" kern="1200" dirty="0"/>
            <a:t> is to add at least 4,000 new Nurse Aides to work in Skilled Nursing Facilities by the end of the three-year grant.</a:t>
          </a:r>
        </a:p>
      </dsp:txBody>
      <dsp:txXfrm>
        <a:off x="58469" y="1761496"/>
        <a:ext cx="4999105" cy="1080812"/>
      </dsp:txXfrm>
    </dsp:sp>
    <dsp:sp modelId="{CB9B3B0F-3471-4986-AE6E-AB98D7780264}">
      <dsp:nvSpPr>
        <dsp:cNvPr id="0" name=""/>
        <dsp:cNvSpPr/>
      </dsp:nvSpPr>
      <dsp:spPr>
        <a:xfrm>
          <a:off x="0" y="2949737"/>
          <a:ext cx="5116043" cy="119775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Currently, the </a:t>
          </a:r>
          <a:r>
            <a:rPr lang="en-US" sz="1700" b="1" kern="1200" dirty="0"/>
            <a:t>NC CareGivers Program</a:t>
          </a:r>
          <a:r>
            <a:rPr lang="en-US" sz="1700" kern="1200" dirty="0"/>
            <a:t> has </a:t>
          </a:r>
          <a:r>
            <a:rPr lang="en-US" sz="1700" b="1" kern="1200" dirty="0"/>
            <a:t>236</a:t>
          </a:r>
          <a:r>
            <a:rPr lang="en-US" sz="1700" kern="1200" dirty="0"/>
            <a:t> Skilled Nursing Facilities, </a:t>
          </a:r>
          <a:r>
            <a:rPr lang="en-US" sz="1700" b="1" kern="1200" dirty="0"/>
            <a:t>52</a:t>
          </a:r>
          <a:r>
            <a:rPr lang="en-US" sz="1700" kern="1200" dirty="0"/>
            <a:t> Community Colleges, and </a:t>
          </a:r>
          <a:r>
            <a:rPr lang="en-US" sz="1700" b="1" kern="1200" dirty="0"/>
            <a:t>12 </a:t>
          </a:r>
          <a:r>
            <a:rPr lang="en-US" sz="1700" kern="1200" dirty="0"/>
            <a:t>Proprietary Schools partnering in the initiative. We continue to recruit partners in the program.</a:t>
          </a:r>
        </a:p>
      </dsp:txBody>
      <dsp:txXfrm>
        <a:off x="58469" y="3008206"/>
        <a:ext cx="4999105" cy="1080812"/>
      </dsp:txXfrm>
    </dsp:sp>
  </dsp:spTree>
</dsp:drawing>
</file>

<file path=ppt/diagrams/layout1.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E9B6F52-CC10-4425-9195-EDF28B435798}" type="datetimeFigureOut">
              <a:rPr lang="en-US" smtClean="0"/>
              <a:t>10/19/2022</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C02D3CF6-D097-446F-BA20-84B1F837E572}" type="datetimeFigureOut">
              <a:rPr lang="en-US" smtClean="0"/>
              <a:t>10/19/2022</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reneeb@futurecarenc.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botart@waynecc.edu"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nam02.safelinks.protection.outlook.com/?url=https%3A%2F%2Furldefense.proofpoint.com%2Fv2%2Furl%3Fu%3Dhttps-3A__2022ncccsc.eventshowcase.com_McKimmonCenter_%26d%3DDwMFAg%26c%3DeuGZstcaTDllvimEN8b7jXrwqOf-v5A_CdpgnVfiiMM%26r%3DBsqAEvVW5HhbaFYIq6k601Jzxtf5EnJGXp6lLcC5Eao%26m%3D11krie59h1UpLRcUwjT9Pl3ghjf3VIqGiwvhNxxZjAw%26s%3DMLIcaEuZlV3sTimWoUOIJVu2DQbao_8mHPTlBh4mgZQ%26e%3D&amp;data=05%7C01%7Ccoultasp%40nccommunitycolleges.edu%7Cfb31d574b21f44d1e69508dab133468f%7C616f6b2af8af4525b6c8f74c6a2b182d%7C0%7C0%7C638017131073000139%7CUnknown%7CTWFpbGZsb3d8eyJWIjoiMC4wLjAwMDAiLCJQIjoiV2luMzIiLCJBTiI6Ik1haWwiLCJXVCI6Mn0%3D%7C3000%7C%7C%7C&amp;sdata=X%2BF5%2BXnf8xQYWM0Br5Tl%2BiO0%2B4qvibM8ANBjxgCx%2Bnk%3D&amp;reserved=0"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mailto:nmworthington301@my.pittcc.edu"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kent.dickerson@beaufortccc.ed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1201738" y="287338"/>
            <a:ext cx="1839912" cy="1035050"/>
          </a:xfrm>
          <a:ln/>
        </p:spPr>
      </p:sp>
      <p:sp>
        <p:nvSpPr>
          <p:cNvPr id="15364" name="Rectangle 3"/>
          <p:cNvSpPr>
            <a:spLocks noGrp="1" noChangeArrowheads="1"/>
          </p:cNvSpPr>
          <p:nvPr>
            <p:ph type="body" idx="1"/>
          </p:nvPr>
        </p:nvSpPr>
        <p:spPr>
          <a:xfrm>
            <a:off x="404191" y="1379095"/>
            <a:ext cx="8285922" cy="551638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r>
              <a:rPr lang="en-US" sz="1400" dirty="0">
                <a:latin typeface="Arial" charset="0"/>
                <a:ea typeface="ヒラギノ角ゴ Pro W3" charset="0"/>
                <a:cs typeface="Arial" charset="0"/>
              </a:rPr>
              <a:t>Good morning. Welcome to our monthly career pathways webinar. </a:t>
            </a:r>
          </a:p>
          <a:p>
            <a:endParaRPr lang="en-US" sz="1400" dirty="0">
              <a:latin typeface="Arial" charset="0"/>
              <a:ea typeface="ヒラギノ角ゴ Pro W3" charset="0"/>
              <a:cs typeface="Arial" charset="0"/>
            </a:endParaRPr>
          </a:p>
          <a:p>
            <a:r>
              <a:rPr lang="en-US" sz="1400" dirty="0">
                <a:latin typeface="Arial" charset="0"/>
                <a:ea typeface="ヒラギノ角ゴ Pro W3" charset="0"/>
                <a:cs typeface="Arial" charset="0"/>
              </a:rPr>
              <a:t>We are here to help promote the great jobs, often unknown, in the great state of North Carolina.</a:t>
            </a:r>
          </a:p>
          <a:p>
            <a:endParaRPr lang="en-US" sz="1400" dirty="0"/>
          </a:p>
          <a:p>
            <a:r>
              <a:rPr lang="en-US" sz="1400" dirty="0"/>
              <a:t>Through these meetings, we are going to let you know about some great career opportunities in North Carolina.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And bring in special guests talk about these opportunities.</a:t>
            </a:r>
          </a:p>
          <a:p>
            <a:endParaRPr lang="en-US" sz="1400" dirty="0"/>
          </a:p>
          <a:p>
            <a:r>
              <a:rPr lang="en-US" sz="1400" dirty="0"/>
              <a:t>Please download this PowerPoint file and use it anyway you can to help get folks on a career pathway.</a:t>
            </a:r>
          </a:p>
          <a:p>
            <a:r>
              <a:rPr lang="en-US" sz="1400" dirty="0"/>
              <a:t>In the notes section of the PowerPoint, you will find any reference from where the information was found, as well as the contact information for the speaker.</a:t>
            </a:r>
          </a:p>
          <a:p>
            <a:endParaRPr lang="en-US" sz="1400" dirty="0"/>
          </a:p>
          <a:p>
            <a:r>
              <a:rPr lang="en-US" sz="1400" dirty="0"/>
              <a:t>Get the PowerPoint on our NCPerkins.org website on our Presentations and Webinars page.  </a:t>
            </a:r>
          </a:p>
          <a:p>
            <a:r>
              <a:rPr lang="en-US" sz="1400" dirty="0"/>
              <a:t>The direct address is on the screen, just scroll down to today’s date. </a:t>
            </a:r>
            <a:endParaRPr lang="en-US" sz="1400" baseline="0" dirty="0">
              <a:latin typeface="Arial" charset="0"/>
              <a:ea typeface="ヒラギノ角ゴ Pro W3" charset="0"/>
              <a:cs typeface="Arial" charset="0"/>
            </a:endParaRPr>
          </a:p>
          <a:p>
            <a:endParaRPr lang="en-US" dirty="0">
              <a:latin typeface="Arial" charset="0"/>
              <a:ea typeface="ヒラギノ角ゴ Pro W3" charset="0"/>
              <a:cs typeface="Arial" charset="0"/>
            </a:endParaRPr>
          </a:p>
          <a:p>
            <a:r>
              <a:rPr lang="en-US" dirty="0">
                <a:latin typeface="Arial" charset="0"/>
                <a:ea typeface="ヒラギノ角ゴ Pro W3" charset="0"/>
                <a:cs typeface="Arial" charset="0"/>
              </a:rPr>
              <a:t>-----</a:t>
            </a:r>
          </a:p>
          <a:p>
            <a:r>
              <a:rPr lang="en-US" dirty="0">
                <a:latin typeface="Arial" charset="0"/>
                <a:ea typeface="ヒラギノ角ゴ Pro W3" charset="0"/>
                <a:cs typeface="Arial" charset="0"/>
              </a:rPr>
              <a:t>Many of the videos shown during this webinar can be found here:</a:t>
            </a:r>
          </a:p>
          <a:p>
            <a:r>
              <a:rPr lang="en-US" dirty="0">
                <a:latin typeface="Arial" charset="0"/>
                <a:ea typeface="ヒラギノ角ゴ Pro W3" charset="0"/>
                <a:cs typeface="Arial" charset="0"/>
              </a:rPr>
              <a:t>https://www.ncperkins.org/video/</a:t>
            </a:r>
          </a:p>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4677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indent="0">
              <a:buNone/>
            </a:pPr>
            <a:r>
              <a:rPr lang="en-US" sz="1600" dirty="0"/>
              <a:t>Renee Batts, RN MSN</a:t>
            </a:r>
          </a:p>
          <a:p>
            <a:pPr marL="0" indent="0">
              <a:buNone/>
            </a:pPr>
            <a:r>
              <a:rPr lang="en-US" sz="1600" dirty="0"/>
              <a:t>Project Leader, NC </a:t>
            </a:r>
            <a:r>
              <a:rPr lang="en-US" sz="1600" dirty="0" err="1"/>
              <a:t>CareGivers</a:t>
            </a:r>
            <a:endParaRPr lang="en-US" sz="1600" dirty="0"/>
          </a:p>
          <a:p>
            <a:pPr marL="0" indent="0">
              <a:buNone/>
            </a:pPr>
            <a:r>
              <a:rPr lang="en-US" sz="1600" dirty="0" err="1"/>
              <a:t>FutureCare</a:t>
            </a:r>
            <a:r>
              <a:rPr lang="en-US" sz="1600" dirty="0"/>
              <a:t> of North Carolina</a:t>
            </a:r>
          </a:p>
          <a:p>
            <a:pPr marL="0" indent="0">
              <a:buNone/>
            </a:pPr>
            <a:r>
              <a:rPr lang="en-US" sz="1600" dirty="0"/>
              <a:t>(252) 292-3793</a:t>
            </a:r>
          </a:p>
          <a:p>
            <a:pPr marL="0" indent="0">
              <a:buNone/>
            </a:pPr>
            <a:r>
              <a:rPr lang="en-US" sz="1600" dirty="0"/>
              <a:t>Email: </a:t>
            </a:r>
            <a:r>
              <a:rPr lang="en-US" sz="1600" dirty="0">
                <a:hlinkClick r:id="rId3"/>
              </a:rPr>
              <a:t>reneeb@futurecarenc.org</a:t>
            </a:r>
            <a:endParaRPr lang="en-US" sz="1600" dirty="0"/>
          </a:p>
          <a:p>
            <a:pPr marL="0" marR="0">
              <a:spcBef>
                <a:spcPts val="0"/>
              </a:spcBef>
              <a:spcAft>
                <a:spcPts val="0"/>
              </a:spcAft>
            </a:pP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10</a:t>
            </a:fld>
            <a:endParaRPr lang="en-US"/>
          </a:p>
        </p:txBody>
      </p:sp>
    </p:spTree>
    <p:extLst>
      <p:ext uri="{BB962C8B-B14F-4D97-AF65-F5344CB8AC3E}">
        <p14:creationId xmlns:p14="http://schemas.microsoft.com/office/powerpoint/2010/main" val="269436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12121"/>
                </a:solidFill>
                <a:effectLst/>
                <a:latin typeface="Calibri" panose="020F0502020204030204" pitchFamily="34" charset="0"/>
                <a:ea typeface="Calibri" panose="020F0502020204030204" pitchFamily="34" charset="0"/>
              </a:rPr>
              <a:t>Billy Tart, MSN, RN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12121"/>
                </a:solidFill>
                <a:effectLst/>
                <a:latin typeface="Calibri" panose="020F0502020204030204" pitchFamily="34" charset="0"/>
                <a:ea typeface="Calibri" panose="020F0502020204030204" pitchFamily="34" charset="0"/>
              </a:rPr>
              <a:t>Wayne Community College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0078D4"/>
                </a:solidFill>
                <a:effectLst/>
                <a:latin typeface="Calibri" panose="020F0502020204030204" pitchFamily="34" charset="0"/>
                <a:ea typeface="Calibri" panose="020F0502020204030204" pitchFamily="34" charset="0"/>
              </a:rPr>
              <a:t>919-739-6787</a:t>
            </a:r>
            <a:r>
              <a:rPr lang="en-US" sz="1800" dirty="0">
                <a:solidFill>
                  <a:srgbClr val="212121"/>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r>
              <a:rPr lang="en-US" sz="1800" u="none" dirty="0">
                <a:solidFill>
                  <a:schemeClr val="tx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botart@waynecc.edu</a:t>
            </a:r>
            <a:endParaRPr lang="en-US" u="none" dirty="0">
              <a:solidFill>
                <a:schemeClr val="tx1"/>
              </a:solidFill>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11</a:t>
            </a:fld>
            <a:endParaRPr lang="en-US"/>
          </a:p>
        </p:txBody>
      </p:sp>
    </p:spTree>
    <p:extLst>
      <p:ext uri="{BB962C8B-B14F-4D97-AF65-F5344CB8AC3E}">
        <p14:creationId xmlns:p14="http://schemas.microsoft.com/office/powerpoint/2010/main" val="170223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12</a:t>
            </a:fld>
            <a:endParaRPr lang="en-US"/>
          </a:p>
        </p:txBody>
      </p:sp>
    </p:spTree>
    <p:extLst>
      <p:ext uri="{BB962C8B-B14F-4D97-AF65-F5344CB8AC3E}">
        <p14:creationId xmlns:p14="http://schemas.microsoft.com/office/powerpoint/2010/main" val="3591489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a:t>
            </a:r>
          </a:p>
          <a:p>
            <a:r>
              <a:rPr lang="en-US"/>
              <a:t>https://nccareers.org/occupation-profile/499021/1284</a:t>
            </a:r>
          </a:p>
          <a:p>
            <a:r>
              <a:rPr lang="en-US"/>
              <a:t>https://www.nccommunitycolleges.edu/analytics/dashboards/curriculum-program-enrollments</a:t>
            </a:r>
          </a:p>
        </p:txBody>
      </p:sp>
      <p:sp>
        <p:nvSpPr>
          <p:cNvPr id="4" name="Slide Number Placeholder 3"/>
          <p:cNvSpPr>
            <a:spLocks noGrp="1"/>
          </p:cNvSpPr>
          <p:nvPr>
            <p:ph type="sldNum" sz="quarter" idx="5"/>
          </p:nvPr>
        </p:nvSpPr>
        <p:spPr/>
        <p:txBody>
          <a:bodyPr/>
          <a:lstStyle/>
          <a:p>
            <a:fld id="{3D52D8DC-3CCA-4826-966D-69131461ECBB}" type="slidenum">
              <a:rPr lang="en-US" smtClean="0"/>
              <a:t>13</a:t>
            </a:fld>
            <a:endParaRPr lang="en-US"/>
          </a:p>
        </p:txBody>
      </p:sp>
    </p:spTree>
    <p:extLst>
      <p:ext uri="{BB962C8B-B14F-4D97-AF65-F5344CB8AC3E}">
        <p14:creationId xmlns:p14="http://schemas.microsoft.com/office/powerpoint/2010/main" val="3079452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14</a:t>
            </a:fld>
            <a:endParaRPr lang="en-US"/>
          </a:p>
        </p:txBody>
      </p:sp>
    </p:spTree>
    <p:extLst>
      <p:ext uri="{BB962C8B-B14F-4D97-AF65-F5344CB8AC3E}">
        <p14:creationId xmlns:p14="http://schemas.microsoft.com/office/powerpoint/2010/main" val="274490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NCCCS Catalog: https://www.nccommunitycolleges.edu/sites/default/files/basic-pages/academic-programs/attachments/education_catalog_15july2022.pdf </a:t>
            </a:r>
          </a:p>
        </p:txBody>
      </p:sp>
      <p:sp>
        <p:nvSpPr>
          <p:cNvPr id="4" name="Slide Number Placeholder 3"/>
          <p:cNvSpPr>
            <a:spLocks noGrp="1"/>
          </p:cNvSpPr>
          <p:nvPr>
            <p:ph type="sldNum" sz="quarter" idx="5"/>
          </p:nvPr>
        </p:nvSpPr>
        <p:spPr/>
        <p:txBody>
          <a:bodyPr/>
          <a:lstStyle/>
          <a:p>
            <a:fld id="{3D52D8DC-3CCA-4826-966D-69131461ECBB}" type="slidenum">
              <a:rPr lang="en-US" smtClean="0"/>
              <a:t>15</a:t>
            </a:fld>
            <a:endParaRPr lang="en-US"/>
          </a:p>
        </p:txBody>
      </p:sp>
    </p:spTree>
    <p:extLst>
      <p:ext uri="{BB962C8B-B14F-4D97-AF65-F5344CB8AC3E}">
        <p14:creationId xmlns:p14="http://schemas.microsoft.com/office/powerpoint/2010/main" val="2805138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NCCCS Catalog: https://www.nccommunitycolleges.edu/sites/default/files/basic-pages/academic-programs/attachments/education_catalog_15july2022.pdf </a:t>
            </a:r>
          </a:p>
        </p:txBody>
      </p:sp>
      <p:sp>
        <p:nvSpPr>
          <p:cNvPr id="4" name="Slide Number Placeholder 3"/>
          <p:cNvSpPr>
            <a:spLocks noGrp="1"/>
          </p:cNvSpPr>
          <p:nvPr>
            <p:ph type="sldNum" sz="quarter" idx="5"/>
          </p:nvPr>
        </p:nvSpPr>
        <p:spPr/>
        <p:txBody>
          <a:bodyPr/>
          <a:lstStyle/>
          <a:p>
            <a:fld id="{3D52D8DC-3CCA-4826-966D-69131461ECBB}" type="slidenum">
              <a:rPr lang="en-US" smtClean="0"/>
              <a:t>16</a:t>
            </a:fld>
            <a:endParaRPr lang="en-US"/>
          </a:p>
        </p:txBody>
      </p:sp>
    </p:spTree>
    <p:extLst>
      <p:ext uri="{BB962C8B-B14F-4D97-AF65-F5344CB8AC3E}">
        <p14:creationId xmlns:p14="http://schemas.microsoft.com/office/powerpoint/2010/main" val="2834235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17</a:t>
            </a:fld>
            <a:endParaRPr lang="en-US"/>
          </a:p>
        </p:txBody>
      </p:sp>
    </p:spTree>
    <p:extLst>
      <p:ext uri="{BB962C8B-B14F-4D97-AF65-F5344CB8AC3E}">
        <p14:creationId xmlns:p14="http://schemas.microsoft.com/office/powerpoint/2010/main" val="172627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sz="1200" dirty="0">
                <a:latin typeface="+mn-lt"/>
                <a:ea typeface="ヒラギノ角ゴ Pro W3" charset="0"/>
                <a:cs typeface="Arial" charset="0"/>
              </a:rPr>
              <a:t>Our next meeting like this one will be on September 21</a:t>
            </a:r>
            <a:r>
              <a:rPr lang="en-US" sz="1200" baseline="30000" dirty="0">
                <a:latin typeface="+mn-lt"/>
                <a:ea typeface="ヒラギノ角ゴ Pro W3" charset="0"/>
                <a:cs typeface="Arial" charset="0"/>
              </a:rPr>
              <a:t>st</a:t>
            </a:r>
            <a:r>
              <a:rPr lang="en-US" sz="1200" dirty="0">
                <a:latin typeface="+mn-lt"/>
                <a:ea typeface="ヒラギノ角ゴ Pro W3" charset="0"/>
                <a:cs typeface="Arial" charset="0"/>
              </a:rPr>
              <a:t> </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You can go to the NCPerkins Presentations website to register for that meeting.</a:t>
            </a:r>
          </a:p>
          <a:p>
            <a:endParaRPr lang="en-US" sz="1200" dirty="0">
              <a:latin typeface="+mn-lt"/>
              <a:ea typeface="ヒラギノ角ゴ Pro W3" charset="0"/>
              <a:cs typeface="Arial" charset="0"/>
            </a:endParaRPr>
          </a:p>
          <a:p>
            <a:r>
              <a:rPr lang="en-US" sz="1200" dirty="0">
                <a:latin typeface="+mn-lt"/>
                <a:ea typeface="ヒラギノ角ゴ Pro W3" charset="0"/>
                <a:cs typeface="Arial" charset="0"/>
              </a:rPr>
              <a:t>We'll also send you a reminder, since you are now on our mailing list.</a:t>
            </a:r>
            <a:endParaRPr lang="en-US" dirty="0">
              <a:latin typeface="+mn-lt"/>
            </a:endParaRPr>
          </a:p>
          <a:p>
            <a:endParaRPr lang="en-US" dirty="0">
              <a:latin typeface="+mn-lt"/>
            </a:endParaRPr>
          </a:p>
          <a:p>
            <a:r>
              <a:rPr lang="en-US" dirty="0">
                <a:latin typeface="+mn-lt"/>
              </a:rPr>
              <a:t>So go ahead and sign up for all the meetings, and you'll be reminded the day before.</a:t>
            </a:r>
          </a:p>
          <a:p>
            <a:endParaRPr lang="en-US" dirty="0">
              <a:latin typeface="+mn-lt"/>
            </a:endParaRPr>
          </a:p>
          <a:p>
            <a:r>
              <a:rPr lang="en-US" dirty="0">
                <a:latin typeface="+mn-lt"/>
              </a:rPr>
              <a:t>If you liked something you saw here, send folks to the recording.  Find it at that same web page.</a:t>
            </a:r>
          </a:p>
          <a:p>
            <a:endParaRPr lang="en-US" dirty="0">
              <a:latin typeface="+mn-lt"/>
            </a:endParaRPr>
          </a:p>
        </p:txBody>
      </p:sp>
      <p:sp>
        <p:nvSpPr>
          <p:cNvPr id="4" name="Slide Number Placeholder 3"/>
          <p:cNvSpPr>
            <a:spLocks noGrp="1"/>
          </p:cNvSpPr>
          <p:nvPr>
            <p:ph type="sldNum" sz="quarter" idx="5"/>
          </p:nvPr>
        </p:nvSpPr>
        <p:spPr/>
        <p:txBody>
          <a:bodyPr/>
          <a:lstStyle/>
          <a:p>
            <a:fld id="{3D52D8DC-3CCA-4826-966D-69131461ECBB}" type="slidenum">
              <a:rPr lang="en-US" smtClean="0"/>
              <a:t>18</a:t>
            </a:fld>
            <a:endParaRPr lang="en-US"/>
          </a:p>
        </p:txBody>
      </p:sp>
    </p:spTree>
    <p:extLst>
      <p:ext uri="{BB962C8B-B14F-4D97-AF65-F5344CB8AC3E}">
        <p14:creationId xmlns:p14="http://schemas.microsoft.com/office/powerpoint/2010/main" val="1515462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42424"/>
                </a:solidFill>
                <a:effectLst/>
                <a:latin typeface="Arial" panose="020B0604020202020204" pitchFamily="34" charset="0"/>
                <a:ea typeface="Calibri" panose="020F0502020204030204" pitchFamily="34" charset="0"/>
              </a:rPr>
              <a:t>NC </a:t>
            </a:r>
            <a:r>
              <a:rPr lang="en-US" sz="1800" dirty="0" err="1">
                <a:solidFill>
                  <a:srgbClr val="242424"/>
                </a:solidFill>
                <a:effectLst/>
                <a:latin typeface="Arial" panose="020B0604020202020204" pitchFamily="34" charset="0"/>
                <a:ea typeface="Calibri" panose="020F0502020204030204" pitchFamily="34" charset="0"/>
              </a:rPr>
              <a:t>CareGivers</a:t>
            </a:r>
            <a:r>
              <a:rPr lang="en-US" sz="1800" dirty="0">
                <a:solidFill>
                  <a:srgbClr val="242424"/>
                </a:solidFill>
                <a:effectLst/>
                <a:latin typeface="Arial" panose="020B0604020202020204" pitchFamily="34" charset="0"/>
                <a:ea typeface="Calibri" panose="020F0502020204030204" pitchFamily="34" charset="0"/>
              </a:rPr>
              <a:t> has a virtual booth at the </a:t>
            </a:r>
            <a:r>
              <a:rPr lang="en-US" sz="1800" b="1" dirty="0">
                <a:solidFill>
                  <a:srgbClr val="242424"/>
                </a:solidFill>
                <a:effectLst/>
                <a:latin typeface="Arial" panose="020B0604020202020204" pitchFamily="34" charset="0"/>
                <a:ea typeface="Calibri" panose="020F0502020204030204" pitchFamily="34" charset="0"/>
              </a:rPr>
              <a:t>2022 NC</a:t>
            </a:r>
            <a:r>
              <a:rPr lang="en-US" sz="1800" dirty="0">
                <a:solidFill>
                  <a:srgbClr val="242424"/>
                </a:solidFill>
                <a:effectLst/>
                <a:latin typeface="Arial" panose="020B0604020202020204" pitchFamily="34" charset="0"/>
                <a:ea typeface="Calibri" panose="020F0502020204030204" pitchFamily="34" charset="0"/>
              </a:rPr>
              <a:t> </a:t>
            </a:r>
            <a:r>
              <a:rPr lang="en-US" sz="1800" b="1" dirty="0">
                <a:solidFill>
                  <a:srgbClr val="242424"/>
                </a:solidFill>
                <a:effectLst/>
                <a:latin typeface="Arial" panose="020B0604020202020204" pitchFamily="34" charset="0"/>
                <a:ea typeface="Calibri" panose="020F0502020204030204" pitchFamily="34" charset="0"/>
              </a:rPr>
              <a:t>Community College System Conference</a:t>
            </a:r>
            <a:r>
              <a:rPr lang="en-US" sz="1800" dirty="0">
                <a:solidFill>
                  <a:srgbClr val="242424"/>
                </a:solidFill>
                <a:effectLst/>
                <a:latin typeface="Arial" panose="020B0604020202020204" pitchFamily="34" charset="0"/>
                <a:ea typeface="Calibri" panose="020F0502020204030204" pitchFamily="34" charset="0"/>
              </a:rPr>
              <a:t>.  It will remain open until the end of the year.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4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42424"/>
                </a:solidFill>
                <a:effectLst/>
                <a:latin typeface="Arial" panose="020B0604020202020204" pitchFamily="34" charset="0"/>
                <a:ea typeface="Calibri" panose="020F0502020204030204" pitchFamily="34" charset="0"/>
              </a:rPr>
              <a:t>The</a:t>
            </a:r>
            <a:r>
              <a:rPr lang="en-US" sz="1800" dirty="0">
                <a:solidFill>
                  <a:srgbClr val="242424"/>
                </a:solidFill>
                <a:effectLst/>
                <a:latin typeface="Segoe UI" panose="020B0502040204020203" pitchFamily="34" charset="0"/>
                <a:ea typeface="Calibri" panose="020F0502020204030204" pitchFamily="34" charset="0"/>
              </a:rPr>
              <a:t> </a:t>
            </a:r>
            <a:r>
              <a:rPr lang="en-US" sz="1800" dirty="0">
                <a:solidFill>
                  <a:srgbClr val="242424"/>
                </a:solidFill>
                <a:effectLst/>
                <a:latin typeface="Arial" panose="020B0604020202020204" pitchFamily="34" charset="0"/>
                <a:ea typeface="Calibri" panose="020F0502020204030204" pitchFamily="34" charset="0"/>
              </a:rPr>
              <a:t>NC Caregivers virtual booth</a:t>
            </a:r>
            <a:r>
              <a:rPr lang="en-US" sz="1800" dirty="0">
                <a:solidFill>
                  <a:srgbClr val="242424"/>
                </a:solidFill>
                <a:effectLst/>
                <a:latin typeface="Segoe UI" panose="020B0502040204020203"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42424"/>
                </a:solidFill>
                <a:effectLst/>
                <a:latin typeface="Arial" panose="020B0604020202020204" pitchFamily="34" charset="0"/>
                <a:ea typeface="Calibri" panose="020F0502020204030204" pitchFamily="34" charset="0"/>
              </a:rPr>
              <a:t>URL:</a:t>
            </a:r>
            <a:r>
              <a:rPr lang="en-US" sz="1800" dirty="0">
                <a:solidFill>
                  <a:srgbClr val="242424"/>
                </a:solidFill>
                <a:effectLst/>
                <a:latin typeface="Segoe UI" panose="020B0502040204020203" pitchFamily="34" charset="0"/>
                <a:ea typeface="Calibri" panose="020F0502020204030204" pitchFamily="34" charset="0"/>
              </a:rPr>
              <a:t> </a:t>
            </a:r>
            <a:r>
              <a:rPr lang="en-US" sz="1800" u="sng" dirty="0">
                <a:solidFill>
                  <a:srgbClr val="242424"/>
                </a:solidFill>
                <a:effectLst/>
                <a:latin typeface="Arial" panose="020B0604020202020204" pitchFamily="34" charset="0"/>
                <a:ea typeface="Calibri" panose="020F0502020204030204" pitchFamily="34" charset="0"/>
                <a:hlinkClick r:id="rId3"/>
              </a:rPr>
              <a:t>https://2022ncccsc.eventshowcase.com/McKimmonCenter/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42424"/>
                </a:solidFill>
                <a:effectLst/>
                <a:latin typeface="Arial" panose="020B0604020202020204" pitchFamily="34" charset="0"/>
                <a:ea typeface="Calibri" panose="020F0502020204030204" pitchFamily="34" charset="0"/>
              </a:rPr>
              <a:t>Top Menu - center, select "Exhibitors"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42424"/>
                </a:solidFill>
                <a:effectLst/>
                <a:latin typeface="Arial" panose="020B0604020202020204" pitchFamily="34" charset="0"/>
                <a:ea typeface="Calibri" panose="020F0502020204030204" pitchFamily="34" charset="0"/>
              </a:rPr>
              <a:t>Enter "</a:t>
            </a:r>
            <a:r>
              <a:rPr lang="en-US" sz="1800" dirty="0" err="1">
                <a:solidFill>
                  <a:srgbClr val="242424"/>
                </a:solidFill>
                <a:effectLst/>
                <a:latin typeface="Arial" panose="020B0604020202020204" pitchFamily="34" charset="0"/>
                <a:ea typeface="Calibri" panose="020F0502020204030204" pitchFamily="34" charset="0"/>
              </a:rPr>
              <a:t>FutureCare</a:t>
            </a:r>
            <a:r>
              <a:rPr lang="en-US" sz="1800" dirty="0">
                <a:solidFill>
                  <a:srgbClr val="242424"/>
                </a:solidFill>
                <a:effectLst/>
                <a:latin typeface="Arial" panose="020B0604020202020204" pitchFamily="34" charset="0"/>
                <a:ea typeface="Calibri" panose="020F0502020204030204" pitchFamily="34" charset="0"/>
              </a:rPr>
              <a:t>" in the search, or simply scroll down the list to </a:t>
            </a:r>
            <a:r>
              <a:rPr lang="en-US" sz="1800" dirty="0" err="1">
                <a:solidFill>
                  <a:srgbClr val="242424"/>
                </a:solidFill>
                <a:effectLst/>
                <a:latin typeface="Arial" panose="020B0604020202020204" pitchFamily="34" charset="0"/>
                <a:ea typeface="Calibri" panose="020F0502020204030204" pitchFamily="34" charset="0"/>
              </a:rPr>
              <a:t>FutureCare</a:t>
            </a:r>
            <a:r>
              <a:rPr lang="en-US" sz="1800" dirty="0">
                <a:solidFill>
                  <a:srgbClr val="242424"/>
                </a:solidFill>
                <a:effectLst/>
                <a:latin typeface="Arial" panose="020B0604020202020204" pitchFamily="34" charset="0"/>
                <a:ea typeface="Calibri" panose="020F0502020204030204" pitchFamily="34" charset="0"/>
              </a:rPr>
              <a:t> of North Carolina, tap on the box, logo, or text.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42424"/>
                </a:solidFill>
                <a:effectLst/>
                <a:latin typeface="Arial" panose="020B0604020202020204" pitchFamily="34" charset="0"/>
                <a:ea typeface="Calibri" panose="020F0502020204030204" pitchFamily="34" charset="0"/>
              </a:rPr>
              <a:t>The NC Caregivers virtual booth will then launch in your browser</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20</a:t>
            </a:fld>
            <a:endParaRPr lang="en-US"/>
          </a:p>
        </p:txBody>
      </p:sp>
    </p:spTree>
    <p:extLst>
      <p:ext uri="{BB962C8B-B14F-4D97-AF65-F5344CB8AC3E}">
        <p14:creationId xmlns:p14="http://schemas.microsoft.com/office/powerpoint/2010/main" val="294739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277341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a:cs typeface="Calibri"/>
              </a:rPr>
              <a:t>Dr. Robert (Bob) </a:t>
            </a:r>
            <a:r>
              <a:rPr lang="en-US" err="1">
                <a:cs typeface="Calibri"/>
              </a:rPr>
              <a:t>Witchger</a:t>
            </a:r>
          </a:p>
          <a:p>
            <a:r>
              <a:rPr lang="en-US">
                <a:cs typeface="Calibri"/>
              </a:rPr>
              <a:t>NCCCS, CTE Director</a:t>
            </a:r>
          </a:p>
          <a:p>
            <a:r>
              <a:rPr lang="en-US">
                <a:cs typeface="Calibri"/>
              </a:rPr>
              <a:t>919-807-7126</a:t>
            </a:r>
          </a:p>
          <a:p>
            <a:r>
              <a:rPr lang="en-US">
                <a:cs typeface="Calibri"/>
              </a:rPr>
              <a:t>witchgerb</a:t>
            </a:r>
            <a:r>
              <a:rPr lang="en-US"/>
              <a:t>@nccommunitycolleges.edu </a:t>
            </a:r>
            <a:endParaRPr lang="en-US">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3</a:t>
            </a:fld>
            <a:endParaRPr lang="en-US"/>
          </a:p>
        </p:txBody>
      </p:sp>
    </p:spTree>
    <p:extLst>
      <p:ext uri="{BB962C8B-B14F-4D97-AF65-F5344CB8AC3E}">
        <p14:creationId xmlns:p14="http://schemas.microsoft.com/office/powerpoint/2010/main" val="1590171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cs typeface="Calibri"/>
              </a:rPr>
              <a:t>Tony Reggi</a:t>
            </a:r>
          </a:p>
          <a:p>
            <a:r>
              <a:rPr lang="en-US" dirty="0">
                <a:cs typeface="Calibri"/>
              </a:rPr>
              <a:t>919-807-7131</a:t>
            </a:r>
          </a:p>
          <a:p>
            <a:r>
              <a:rPr lang="en-US" dirty="0">
                <a:cs typeface="Calibri"/>
              </a:rPr>
              <a:t>reggia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4</a:t>
            </a:fld>
            <a:endParaRPr lang="en-US"/>
          </a:p>
        </p:txBody>
      </p:sp>
    </p:spTree>
    <p:extLst>
      <p:ext uri="{BB962C8B-B14F-4D97-AF65-F5344CB8AC3E}">
        <p14:creationId xmlns:p14="http://schemas.microsoft.com/office/powerpoint/2010/main" val="237319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Dr. Lori Byrd</a:t>
            </a:r>
          </a:p>
          <a:p>
            <a:r>
              <a:rPr lang="en-US" dirty="0"/>
              <a:t>Associate Director, Academic Programs - Health Sciences</a:t>
            </a:r>
            <a:endParaRPr lang="en-US" dirty="0">
              <a:cs typeface="Calibri"/>
            </a:endParaRPr>
          </a:p>
          <a:p>
            <a:r>
              <a:rPr lang="en-US" dirty="0"/>
              <a:t>byrdl@nccommunitycolleges.edu</a:t>
            </a:r>
          </a:p>
          <a:p>
            <a:r>
              <a:rPr lang="en-US" dirty="0"/>
              <a:t>919-807-7118</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5</a:t>
            </a:fld>
            <a:endParaRPr lang="en-US"/>
          </a:p>
        </p:txBody>
      </p:sp>
    </p:spTree>
    <p:extLst>
      <p:ext uri="{BB962C8B-B14F-4D97-AF65-F5344CB8AC3E}">
        <p14:creationId xmlns:p14="http://schemas.microsoft.com/office/powerpoint/2010/main" val="1822778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r>
              <a:rPr lang="en-US" dirty="0">
                <a:cs typeface="Calibri"/>
              </a:rPr>
              <a:t>Aaron Mabe</a:t>
            </a:r>
          </a:p>
          <a:p>
            <a:r>
              <a:rPr lang="en-US" dirty="0">
                <a:cs typeface="Calibri"/>
              </a:rPr>
              <a:t>919-807-7098</a:t>
            </a:r>
          </a:p>
          <a:p>
            <a:r>
              <a:rPr lang="en-US" dirty="0">
                <a:cs typeface="Calibri"/>
              </a:rPr>
              <a:t>mabea</a:t>
            </a:r>
            <a:r>
              <a:rPr lang="en-US" dirty="0"/>
              <a:t>@nccommunitycolleges.edu </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2810528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b="1" i="1" dirty="0">
                <a:effectLst/>
                <a:latin typeface="Cambria" panose="02040503050406030204" pitchFamily="18" charset="0"/>
                <a:ea typeface="Calibri" panose="020F0502020204030204" pitchFamily="34" charset="0"/>
              </a:rPr>
              <a:t>Natasha </a:t>
            </a:r>
            <a:r>
              <a:rPr lang="en-US" sz="1800" b="1" i="1" dirty="0" err="1">
                <a:effectLst/>
                <a:latin typeface="Cambria" panose="02040503050406030204" pitchFamily="18" charset="0"/>
                <a:ea typeface="Calibri" panose="020F0502020204030204" pitchFamily="34" charset="0"/>
              </a:rPr>
              <a:t>Molet</a:t>
            </a:r>
            <a:r>
              <a:rPr lang="en-US" sz="1800" b="1" i="1" dirty="0">
                <a:effectLst/>
                <a:latin typeface="Cambria" panose="02040503050406030204" pitchFamily="18" charset="0"/>
                <a:ea typeface="Calibri" panose="020F0502020204030204" pitchFamily="34" charset="0"/>
              </a:rPr>
              <a:t> Worthington, </a:t>
            </a:r>
            <a:r>
              <a:rPr lang="en-US" sz="1800" b="1" i="1" dirty="0" err="1">
                <a:effectLst/>
                <a:latin typeface="Cambria" panose="02040503050406030204" pitchFamily="18" charset="0"/>
                <a:ea typeface="Calibri" panose="020F0502020204030204" pitchFamily="34" charset="0"/>
              </a:rPr>
              <a:t>MAEd</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mbria" panose="02040503050406030204" pitchFamily="18" charset="0"/>
                <a:ea typeface="Calibri" panose="020F0502020204030204" pitchFamily="34" charset="0"/>
              </a:rPr>
              <a:t>Director, High School Programs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rPr>
              <a:t>Pitt Community College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rPr>
              <a:t>P.O. Drawer 7007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rPr>
              <a:t>Greenville, NC  27835-7007</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rPr>
              <a:t>Office Phone: (252) 493-7411</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rPr>
              <a:t>Direct Line: (252) 493-7846</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mbria" panose="02040503050406030204" pitchFamily="18" charset="0"/>
                <a:ea typeface="Calibri" panose="020F0502020204030204" pitchFamily="34" charset="0"/>
              </a:rPr>
              <a:t>Email: </a:t>
            </a:r>
            <a:r>
              <a:rPr lang="en-US" sz="1800" u="sng" dirty="0">
                <a:solidFill>
                  <a:srgbClr val="0563C1"/>
                </a:solidFill>
                <a:effectLst/>
                <a:latin typeface="Cambria" panose="02040503050406030204" pitchFamily="18" charset="0"/>
                <a:ea typeface="Calibri" panose="020F0502020204030204" pitchFamily="34" charset="0"/>
                <a:hlinkClick r:id="rId3"/>
              </a:rPr>
              <a:t>nmworthington301@my.pittcc.edu</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7</a:t>
            </a:fld>
            <a:endParaRPr lang="en-US"/>
          </a:p>
        </p:txBody>
      </p:sp>
    </p:spTree>
    <p:extLst>
      <p:ext uri="{BB962C8B-B14F-4D97-AF65-F5344CB8AC3E}">
        <p14:creationId xmlns:p14="http://schemas.microsoft.com/office/powerpoint/2010/main" val="1895907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212121"/>
                </a:solidFill>
                <a:effectLst/>
                <a:latin typeface="Calibri" panose="020F0502020204030204" pitchFamily="34" charset="0"/>
                <a:ea typeface="Calibri" panose="020F0502020204030204" pitchFamily="34" charset="0"/>
              </a:rPr>
              <a:t>Kent Dickerson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12121"/>
                </a:solidFill>
                <a:effectLst/>
                <a:latin typeface="Calibri" panose="020F0502020204030204" pitchFamily="34" charset="0"/>
                <a:ea typeface="Calibri" panose="020F0502020204030204" pitchFamily="34" charset="0"/>
              </a:rPr>
              <a:t>Nursing Department Chair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0563C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kent.dickerson@beaufortccc.</a:t>
            </a:r>
            <a:r>
              <a:rPr lang="en-US" sz="1800" u="sng" dirty="0">
                <a:solidFill>
                  <a:schemeClr val="tx1"/>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edu</a:t>
            </a:r>
            <a:endParaRPr lang="en-US" sz="1800" u="sng" dirty="0">
              <a:solidFill>
                <a:schemeClr val="tx1"/>
              </a:solidFill>
              <a:effectLst/>
              <a:latin typeface="Calibri" panose="020F0502020204030204" pitchFamily="34" charset="0"/>
              <a:ea typeface="Calibri" panose="020F0502020204030204" pitchFamily="34" charset="0"/>
            </a:endParaRPr>
          </a:p>
          <a:p>
            <a:r>
              <a:rPr lang="en-US" sz="1800" dirty="0">
                <a:solidFill>
                  <a:srgbClr val="0078D4"/>
                </a:solidFill>
                <a:effectLst/>
                <a:latin typeface="Calibri" panose="020F0502020204030204" pitchFamily="34" charset="0"/>
                <a:ea typeface="Calibri" panose="020F0502020204030204" pitchFamily="34" charset="0"/>
              </a:rPr>
              <a:t>252-940-6205</a:t>
            </a: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3225966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8088" y="862013"/>
            <a:ext cx="4138612" cy="2327275"/>
          </a:xfrm>
        </p:spPr>
      </p:sp>
      <p:sp>
        <p:nvSpPr>
          <p:cNvPr id="3" name="Notes Placeholder 2"/>
          <p:cNvSpPr>
            <a:spLocks noGrp="1"/>
          </p:cNvSpPr>
          <p:nvPr>
            <p:ph type="body" idx="1"/>
          </p:nvPr>
        </p:nvSpPr>
        <p:spPr/>
        <p:txBody>
          <a:bodyPr/>
          <a:lstStyle/>
          <a:p>
            <a:pPr marL="0" marR="0">
              <a:spcBef>
                <a:spcPts val="0"/>
              </a:spcBef>
              <a:spcAft>
                <a:spcPts val="0"/>
              </a:spcAft>
            </a:pPr>
            <a:endParaRPr lang="en-US" dirty="0">
              <a:cs typeface="Calibri"/>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9</a:t>
            </a:fld>
            <a:endParaRPr lang="en-US"/>
          </a:p>
        </p:txBody>
      </p:sp>
    </p:spTree>
    <p:extLst>
      <p:ext uri="{BB962C8B-B14F-4D97-AF65-F5344CB8AC3E}">
        <p14:creationId xmlns:p14="http://schemas.microsoft.com/office/powerpoint/2010/main" val="10954267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Picture Placeholder 2"/>
          <p:cNvSpPr>
            <a:spLocks noGrp="1"/>
          </p:cNvSpPr>
          <p:nvPr>
            <p:ph type="pic" idx="1"/>
          </p:nvPr>
        </p:nvSpPr>
        <p:spPr>
          <a:xfrm>
            <a:off x="3887391" y="740573"/>
            <a:ext cx="4629150" cy="3655219"/>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a:t>Drag picture to placeholder or click icon to add</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pic>
        <p:nvPicPr>
          <p:cNvPr id="9" name="Picture 8" title="NCCCS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7349" y="223247"/>
            <a:ext cx="971180" cy="1095372"/>
          </a:xfrm>
          <a:prstGeom prst="rect">
            <a:avLst/>
          </a:prstGeom>
        </p:spPr>
      </p:pic>
      <p:cxnSp>
        <p:nvCxnSpPr>
          <p:cNvPr id="10" name="Straight Connector 9" title="Gold Line"/>
          <p:cNvCxnSpPr/>
          <p:nvPr userDrawn="1"/>
        </p:nvCxnSpPr>
        <p:spPr>
          <a:xfrm flipV="1">
            <a:off x="1455549" y="1287265"/>
            <a:ext cx="7059802" cy="10217"/>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0B4E8221-5023-C446-8F2B-7ED5B2526BFD}"/>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2" name="Picture 11">
            <a:extLst>
              <a:ext uri="{FF2B5EF4-FFF2-40B4-BE49-F238E27FC236}">
                <a16:creationId xmlns:a16="http://schemas.microsoft.com/office/drawing/2014/main" id="{E4A8D8FB-937D-7B4C-8FA4-5E2AE79787E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10/19/2022</a:t>
            </a:fld>
            <a:endParaRPr lang="en-US"/>
          </a:p>
        </p:txBody>
      </p:sp>
      <p:sp>
        <p:nvSpPr>
          <p:cNvPr id="6" name="Slide Number Placeholder 5"/>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5" y="4777668"/>
            <a:ext cx="3161741"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3" y="4767264"/>
            <a:ext cx="254263" cy="294650"/>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Body Level One…"/>
          <p:cNvSpPr txBox="1">
            <a:spLocks noGrp="1"/>
          </p:cNvSpPr>
          <p:nvPr>
            <p:ph type="body" sz="quarter" idx="1"/>
          </p:nvPr>
        </p:nvSpPr>
        <p:spPr>
          <a:xfrm>
            <a:off x="892970" y="3355330"/>
            <a:ext cx="7358063" cy="243299"/>
          </a:xfrm>
          <a:prstGeom prst="rect">
            <a:avLst/>
          </a:prstGeom>
        </p:spPr>
        <p:txBody>
          <a:bodyPr anchor="t"/>
          <a:lstStyle>
            <a:lvl1pPr marL="0" indent="0" algn="ctr">
              <a:spcBef>
                <a:spcPts val="0"/>
              </a:spcBef>
              <a:buSzTx/>
              <a:buNone/>
              <a:defRPr sz="1265" i="1"/>
            </a:lvl1pPr>
            <a:lvl2pPr marL="485534" indent="-251138" algn="ctr">
              <a:spcBef>
                <a:spcPts val="0"/>
              </a:spcBef>
              <a:defRPr sz="1265" i="1"/>
            </a:lvl2pPr>
            <a:lvl3pPr marL="719930" indent="-251138" algn="ctr">
              <a:spcBef>
                <a:spcPts val="0"/>
              </a:spcBef>
              <a:defRPr sz="1265" i="1"/>
            </a:lvl3pPr>
            <a:lvl4pPr marL="954326" indent="-251138" algn="ctr">
              <a:spcBef>
                <a:spcPts val="0"/>
              </a:spcBef>
              <a:defRPr sz="1265" i="1"/>
            </a:lvl4pPr>
            <a:lvl5pPr marL="1188722" indent="-251138" algn="ctr">
              <a:spcBef>
                <a:spcPts val="0"/>
              </a:spcBef>
              <a:defRPr sz="1265" i="1"/>
            </a:lvl5pPr>
          </a:lstStyle>
          <a:p>
            <a:r>
              <a:t>Body Level One</a:t>
            </a:r>
          </a:p>
          <a:p>
            <a:pPr lvl="1"/>
            <a:r>
              <a:t>Body Level Two</a:t>
            </a:r>
          </a:p>
          <a:p>
            <a:pPr lvl="2"/>
            <a:r>
              <a:t>Body Level Three</a:t>
            </a:r>
          </a:p>
          <a:p>
            <a:pPr lvl="3"/>
            <a:r>
              <a:t>Body Level Four</a:t>
            </a:r>
          </a:p>
          <a:p>
            <a:pPr lvl="4"/>
            <a:r>
              <a:t>Body Level Five</a:t>
            </a:r>
          </a:p>
        </p:txBody>
      </p:sp>
      <p:sp>
        <p:nvSpPr>
          <p:cNvPr id="94" name="“Type a quote here.”"/>
          <p:cNvSpPr txBox="1">
            <a:spLocks noGrp="1"/>
          </p:cNvSpPr>
          <p:nvPr>
            <p:ph type="body" sz="quarter" idx="13"/>
          </p:nvPr>
        </p:nvSpPr>
        <p:spPr>
          <a:xfrm>
            <a:off x="892970" y="2250236"/>
            <a:ext cx="7358063" cy="321562"/>
          </a:xfrm>
          <a:prstGeom prst="rect">
            <a:avLst/>
          </a:prstGeom>
        </p:spPr>
        <p:txBody>
          <a:bodyPr/>
          <a:lstStyle>
            <a:lvl1pPr marL="0" indent="0" algn="ctr">
              <a:spcBef>
                <a:spcPts val="0"/>
              </a:spcBef>
              <a:buSzTx/>
              <a:buNone/>
              <a:defRPr sz="3400">
                <a:latin typeface="Helvetica Neue Medium"/>
                <a:ea typeface="Helvetica Neue Medium"/>
                <a:cs typeface="Helvetica Neue Medium"/>
                <a:sym typeface="Helvetica Neue Medium"/>
              </a:defRPr>
            </a:lvl1pPr>
          </a:lstStyle>
          <a:p>
            <a:pPr marL="0" indent="0" algn="ctr">
              <a:spcBef>
                <a:spcPts val="0"/>
              </a:spcBef>
              <a:buSzTx/>
              <a:buNone/>
              <a:defRPr sz="3400">
                <a:latin typeface="Helvetica Neue Medium"/>
                <a:ea typeface="Helvetica Neue Medium"/>
                <a:cs typeface="Helvetica Neue Medium"/>
                <a:sym typeface="Helvetica Neue Medium"/>
              </a:defRPr>
            </a:pPr>
            <a:endParaRP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44995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215194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2" y="2910751"/>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8"/>
            <a:ext cx="6025812" cy="809325"/>
          </a:xfrm>
          <a:prstGeom prst="rect">
            <a:avLst/>
          </a:prstGeom>
          <a:noFill/>
        </p:spPr>
        <p:txBody>
          <a:bodyPr wrap="square" lIns="51435" tIns="25718" rIns="51435" bIns="25718">
            <a:spAutoFit/>
          </a:bodyPr>
          <a:lstStyle/>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38"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7"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3744" y="126367"/>
            <a:ext cx="1138936" cy="1274064"/>
          </a:xfrm>
          <a:prstGeom prst="rect">
            <a:avLst/>
          </a:prstGeom>
        </p:spPr>
      </p:pic>
    </p:spTree>
    <p:extLst>
      <p:ext uri="{BB962C8B-B14F-4D97-AF65-F5344CB8AC3E}">
        <p14:creationId xmlns:p14="http://schemas.microsoft.com/office/powerpoint/2010/main" val="813769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F1AAA-727D-4333-8708-8DEE311892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11E523-4734-4B37-AF3C-33442C74FF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41E96-9F1D-4DA4-99EC-C18B96DAC9B6}"/>
              </a:ext>
            </a:extLst>
          </p:cNvPr>
          <p:cNvSpPr>
            <a:spLocks noGrp="1"/>
          </p:cNvSpPr>
          <p:nvPr>
            <p:ph type="dt" sz="half" idx="10"/>
          </p:nvPr>
        </p:nvSpPr>
        <p:spPr/>
        <p:txBody>
          <a:bodyPr/>
          <a:lstStyle/>
          <a:p>
            <a:fld id="{C7218A83-9846-4CA0-A8E0-C6AA84043C7B}" type="datetimeFigureOut">
              <a:rPr lang="en-US" smtClean="0"/>
              <a:t>10/19/2022</a:t>
            </a:fld>
            <a:endParaRPr lang="en-US"/>
          </a:p>
        </p:txBody>
      </p:sp>
      <p:sp>
        <p:nvSpPr>
          <p:cNvPr id="5" name="Footer Placeholder 4">
            <a:extLst>
              <a:ext uri="{FF2B5EF4-FFF2-40B4-BE49-F238E27FC236}">
                <a16:creationId xmlns:a16="http://schemas.microsoft.com/office/drawing/2014/main" id="{3EB9D704-A006-4B78-AB34-0A243DF207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06A5B-CD29-40CE-A4BF-F7E652700883}"/>
              </a:ext>
            </a:extLst>
          </p:cNvPr>
          <p:cNvSpPr>
            <a:spLocks noGrp="1"/>
          </p:cNvSpPr>
          <p:nvPr>
            <p:ph type="sldNum" sz="quarter" idx="12"/>
          </p:nvPr>
        </p:nvSpPr>
        <p:spPr/>
        <p:txBody>
          <a:bodyPr/>
          <a:lstStyle/>
          <a:p>
            <a:fld id="{6739EBA6-1781-4BB6-9E70-943C14349864}" type="slidenum">
              <a:rPr lang="en-US" smtClean="0"/>
              <a:t>‹#›</a:t>
            </a:fld>
            <a:endParaRPr lang="en-US"/>
          </a:p>
        </p:txBody>
      </p:sp>
    </p:spTree>
    <p:extLst>
      <p:ext uri="{BB962C8B-B14F-4D97-AF65-F5344CB8AC3E}">
        <p14:creationId xmlns:p14="http://schemas.microsoft.com/office/powerpoint/2010/main" val="2747458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7AAD-A1C2-46E8-B75E-89542EF302D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D3D25C7-2C11-4DE4-85DD-445DD24BBCB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9B04DED-AAC1-44FB-B537-7D92FED8202A}"/>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F58D307-A06A-4D74-8756-5BA560A73418}"/>
              </a:ext>
            </a:extLst>
          </p:cNvPr>
          <p:cNvSpPr>
            <a:spLocks noGrp="1"/>
          </p:cNvSpPr>
          <p:nvPr>
            <p:ph type="dt" sz="half" idx="10"/>
          </p:nvPr>
        </p:nvSpPr>
        <p:spPr/>
        <p:txBody>
          <a:bodyPr/>
          <a:lstStyle/>
          <a:p>
            <a:fld id="{C7218A83-9846-4CA0-A8E0-C6AA84043C7B}" type="datetimeFigureOut">
              <a:rPr lang="en-US" smtClean="0"/>
              <a:t>10/19/2022</a:t>
            </a:fld>
            <a:endParaRPr lang="en-US"/>
          </a:p>
        </p:txBody>
      </p:sp>
      <p:sp>
        <p:nvSpPr>
          <p:cNvPr id="6" name="Footer Placeholder 5">
            <a:extLst>
              <a:ext uri="{FF2B5EF4-FFF2-40B4-BE49-F238E27FC236}">
                <a16:creationId xmlns:a16="http://schemas.microsoft.com/office/drawing/2014/main" id="{516C56B5-CE4B-4BEB-AAF0-891C5BC726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C9204-D428-4AF8-AD9D-F72B5AECA720}"/>
              </a:ext>
            </a:extLst>
          </p:cNvPr>
          <p:cNvSpPr>
            <a:spLocks noGrp="1"/>
          </p:cNvSpPr>
          <p:nvPr>
            <p:ph type="sldNum" sz="quarter" idx="12"/>
          </p:nvPr>
        </p:nvSpPr>
        <p:spPr/>
        <p:txBody>
          <a:bodyPr/>
          <a:lstStyle/>
          <a:p>
            <a:fld id="{6739EBA6-1781-4BB6-9E70-943C14349864}" type="slidenum">
              <a:rPr lang="en-US" smtClean="0"/>
              <a:t>‹#›</a:t>
            </a:fld>
            <a:endParaRPr lang="en-US"/>
          </a:p>
        </p:txBody>
      </p:sp>
    </p:spTree>
    <p:extLst>
      <p:ext uri="{BB962C8B-B14F-4D97-AF65-F5344CB8AC3E}">
        <p14:creationId xmlns:p14="http://schemas.microsoft.com/office/powerpoint/2010/main" val="72122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9375"/>
            <a:ext cx="7336465" cy="1071375"/>
          </a:xfrm>
        </p:spPr>
        <p:txBody>
          <a:bodyPr anchor="b">
            <a:normAutofit/>
          </a:bodyPr>
          <a:lstStyle>
            <a:lvl1pPr algn="ctr">
              <a:defRPr sz="3300" b="1">
                <a:latin typeface="+mn-lt"/>
              </a:defRPr>
            </a:lvl1pPr>
          </a:lstStyle>
          <a:p>
            <a:r>
              <a:rPr lang="en-US"/>
              <a:t>Click to edit Master title style</a:t>
            </a:r>
          </a:p>
        </p:txBody>
      </p:sp>
      <p:sp>
        <p:nvSpPr>
          <p:cNvPr id="3" name="Subtitle 2"/>
          <p:cNvSpPr>
            <a:spLocks noGrp="1"/>
          </p:cNvSpPr>
          <p:nvPr>
            <p:ph type="subTitle" idx="1"/>
          </p:nvPr>
        </p:nvSpPr>
        <p:spPr>
          <a:xfrm>
            <a:off x="914400" y="2910750"/>
            <a:ext cx="7336465" cy="1241822"/>
          </a:xfrm>
        </p:spPr>
        <p:txBody>
          <a:bodyPr>
            <a:normAutofit/>
          </a:bodyPr>
          <a:lstStyle>
            <a:lvl1pPr marL="0" indent="0" algn="ctr">
              <a:buNone/>
              <a:defRPr sz="2700"/>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a:t>Click to edit Master subtitle style</a:t>
            </a:r>
          </a:p>
        </p:txBody>
      </p:sp>
      <p:sp>
        <p:nvSpPr>
          <p:cNvPr id="9" name="Rectangle 8"/>
          <p:cNvSpPr/>
          <p:nvPr userDrawn="1"/>
        </p:nvSpPr>
        <p:spPr>
          <a:xfrm>
            <a:off x="1733354" y="366947"/>
            <a:ext cx="6025812" cy="799835"/>
          </a:xfrm>
          <a:prstGeom prst="rect">
            <a:avLst/>
          </a:prstGeom>
          <a:noFill/>
        </p:spPr>
        <p:txBody>
          <a:bodyPr wrap="square" lIns="51435" tIns="25718" rIns="51435" bIns="25718">
            <a:spAutoFit/>
          </a:bodyPr>
          <a:lstStyle/>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3000" b="0" cap="none" spc="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5" y="1398670"/>
            <a:ext cx="5705475" cy="1896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1116203" cy="1267946"/>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20904"/>
            <a:ext cx="7886700" cy="3548753"/>
          </a:xfrm>
        </p:spPr>
        <p:txBody>
          <a:bodyPr>
            <a:normAutofit/>
          </a:bodyPr>
          <a:lstStyle>
            <a:lvl1pPr marL="175022" indent="-175022">
              <a:lnSpc>
                <a:spcPct val="100000"/>
              </a:lnSpc>
              <a:spcBef>
                <a:spcPts val="450"/>
              </a:spcBef>
              <a:tabLst/>
              <a:defRPr sz="2100"/>
            </a:lvl1pPr>
            <a:lvl2pPr marL="344091" indent="-151210">
              <a:lnSpc>
                <a:spcPct val="100000"/>
              </a:lnSpc>
              <a:spcBef>
                <a:spcPts val="225"/>
              </a:spcBef>
              <a:tabLst/>
              <a:defRPr sz="1800"/>
            </a:lvl2pPr>
            <a:lvl3pPr marL="519113" indent="-133350">
              <a:lnSpc>
                <a:spcPct val="100000"/>
              </a:lnSpc>
              <a:spcBef>
                <a:spcPts val="225"/>
              </a:spcBef>
              <a:tabLst/>
              <a:defRPr sz="1650"/>
            </a:lvl3pPr>
            <a:lvl4pPr marL="732235" indent="-153591">
              <a:lnSpc>
                <a:spcPct val="100000"/>
              </a:lnSpc>
              <a:spcBef>
                <a:spcPts val="225"/>
              </a:spcBef>
              <a:tabLst/>
              <a:defRPr sz="1500"/>
            </a:lvl4pPr>
            <a:lvl5pPr marL="900113" indent="-128588">
              <a:lnSpc>
                <a:spcPct val="100000"/>
              </a:lnSpc>
              <a:spcBef>
                <a:spcPts val="225"/>
              </a:spcBef>
              <a:tabLst/>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8"/>
            <a:ext cx="7886700" cy="2139553"/>
          </a:xfrm>
        </p:spPr>
        <p:txBody>
          <a:bodyPr anchor="b">
            <a:normAutofit/>
          </a:bodyPr>
          <a:lstStyle>
            <a:lvl1pPr algn="ctr">
              <a:defRPr sz="2700"/>
            </a:lvl1pPr>
          </a:lstStyle>
          <a:p>
            <a:r>
              <a:rPr lang="en-US"/>
              <a:t>Click to edit Master title style</a:t>
            </a:r>
          </a:p>
        </p:txBody>
      </p:sp>
      <p:sp>
        <p:nvSpPr>
          <p:cNvPr id="3" name="Text Placeholder 2"/>
          <p:cNvSpPr>
            <a:spLocks noGrp="1"/>
          </p:cNvSpPr>
          <p:nvPr>
            <p:ph type="body" idx="1"/>
          </p:nvPr>
        </p:nvSpPr>
        <p:spPr>
          <a:xfrm>
            <a:off x="623888" y="3442102"/>
            <a:ext cx="7886700" cy="1125140"/>
          </a:xfrm>
        </p:spPr>
        <p:txBody>
          <a:bodyPr>
            <a:normAutofit/>
          </a:bodyPr>
          <a:lstStyle>
            <a:lvl1pPr marL="0" indent="0" algn="ctr">
              <a:buNone/>
              <a:defRPr sz="2100">
                <a:solidFill>
                  <a:schemeClr val="tx1">
                    <a:tint val="75000"/>
                  </a:schemeClr>
                </a:solidFill>
              </a:defRPr>
            </a:lvl1pPr>
            <a:lvl2pPr marL="192881" indent="0">
              <a:buNone/>
              <a:defRPr sz="844">
                <a:solidFill>
                  <a:schemeClr val="tx1">
                    <a:tint val="75000"/>
                  </a:schemeClr>
                </a:solidFill>
              </a:defRPr>
            </a:lvl2pPr>
            <a:lvl3pPr marL="385763" indent="0">
              <a:buNone/>
              <a:defRPr sz="760">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en-US"/>
              <a:t>Click to edit Master text styles</a:t>
            </a:r>
          </a:p>
        </p:txBody>
      </p:sp>
      <p:sp>
        <p:nvSpPr>
          <p:cNvPr id="9" name="Footer Placeholder 4"/>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6" name="Picture 5">
            <a:extLst>
              <a:ext uri="{FF2B5EF4-FFF2-40B4-BE49-F238E27FC236}">
                <a16:creationId xmlns:a16="http://schemas.microsoft.com/office/drawing/2014/main" id="{D359914D-7AA7-1B45-80EF-F7E8F778F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sp>
        <p:nvSpPr>
          <p:cNvPr id="3" name="Content Placeholder 2"/>
          <p:cNvSpPr>
            <a:spLocks noGrp="1"/>
          </p:cNvSpPr>
          <p:nvPr>
            <p:ph sz="half" idx="1"/>
          </p:nvPr>
        </p:nvSpPr>
        <p:spPr>
          <a:xfrm>
            <a:off x="6286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449762"/>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260872"/>
            <a:ext cx="3868340"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629842" y="1878806"/>
            <a:ext cx="3868340"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260872"/>
            <a:ext cx="3887391" cy="617934"/>
          </a:xfrm>
        </p:spPr>
        <p:txBody>
          <a:bodyPr anchor="b">
            <a:normAutofit/>
          </a:bodyPr>
          <a:lstStyle>
            <a:lvl1pPr marL="0" indent="0">
              <a:buNone/>
              <a:defRPr sz="1350"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29153" y="1878806"/>
            <a:ext cx="3887391" cy="2940175"/>
          </a:xfrm>
        </p:spPr>
        <p:txBody>
          <a:bodyPr>
            <a:normAutofit/>
          </a:bodyPr>
          <a:lstStyle>
            <a:lvl1pPr>
              <a:lnSpc>
                <a:spcPct val="100000"/>
              </a:lnSpc>
              <a:defRPr sz="1500"/>
            </a:lvl1pPr>
            <a:lvl2pPr>
              <a:lnSpc>
                <a:spcPct val="100000"/>
              </a:lnSpc>
              <a:defRPr sz="1350"/>
            </a:lvl2pPr>
            <a:lvl3pPr>
              <a:lnSpc>
                <a:spcPct val="100000"/>
              </a:lnSpc>
              <a:defRPr sz="1200"/>
            </a:lvl3pPr>
            <a:lvl4pPr>
              <a:lnSpc>
                <a:spcPct val="100000"/>
              </a:lnSpc>
              <a:defRPr sz="900"/>
            </a:lvl4pPr>
            <a:lvl5pPr>
              <a:lnSpc>
                <a:spcPct val="100000"/>
              </a:lnSpc>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sp>
        <p:nvSpPr>
          <p:cNvPr id="9" name="Footer Placeholder 4">
            <a:extLst>
              <a:ext uri="{FF2B5EF4-FFF2-40B4-BE49-F238E27FC236}">
                <a16:creationId xmlns:a16="http://schemas.microsoft.com/office/drawing/2014/main" id="{9468A882-7F28-774E-9FAE-22C25BF549D2}"/>
              </a:ext>
            </a:extLst>
          </p:cNvPr>
          <p:cNvSpPr txBox="1">
            <a:spLocks/>
          </p:cNvSpPr>
          <p:nvPr userDrawn="1"/>
        </p:nvSpPr>
        <p:spPr>
          <a:xfrm>
            <a:off x="415537" y="4869657"/>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a:extLst>
              <a:ext uri="{FF2B5EF4-FFF2-40B4-BE49-F238E27FC236}">
                <a16:creationId xmlns:a16="http://schemas.microsoft.com/office/drawing/2014/main" id="{94643920-20D1-4C4A-AD8D-40EF1972C68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30556" y="4835790"/>
            <a:ext cx="239825" cy="270605"/>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9" y="126367"/>
            <a:ext cx="7364361" cy="994172"/>
          </a:xfrm>
        </p:spPr>
        <p:txBody>
          <a:bodyPr>
            <a:normAutofit/>
          </a:bodyPr>
          <a:lstStyle>
            <a:lvl1pPr>
              <a:defRPr sz="3000"/>
            </a:lvl1pPr>
          </a:lstStyle>
          <a:p>
            <a:r>
              <a:rPr lang="en-US"/>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745" y="126366"/>
            <a:ext cx="759968" cy="857504"/>
          </a:xfrm>
          <a:prstGeom prst="rect">
            <a:avLst/>
          </a:prstGeom>
        </p:spPr>
      </p:pic>
      <p:cxnSp>
        <p:nvCxnSpPr>
          <p:cNvPr id="14" name="Straight Connector 13" title="Gold Line"/>
          <p:cNvCxnSpPr/>
          <p:nvPr userDrawn="1"/>
        </p:nvCxnSpPr>
        <p:spPr>
          <a:xfrm flipV="1">
            <a:off x="1297858" y="1220720"/>
            <a:ext cx="6468364" cy="3396"/>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350"/>
            </a:lvl1pPr>
          </a:lstStyle>
          <a:p>
            <a:r>
              <a:rPr lang="en-US"/>
              <a:t>Click to edit Master title style</a:t>
            </a:r>
          </a:p>
        </p:txBody>
      </p:sp>
      <p:sp>
        <p:nvSpPr>
          <p:cNvPr id="3" name="Content Placeholder 2"/>
          <p:cNvSpPr>
            <a:spLocks noGrp="1"/>
          </p:cNvSpPr>
          <p:nvPr>
            <p:ph idx="1"/>
          </p:nvPr>
        </p:nvSpPr>
        <p:spPr>
          <a:xfrm>
            <a:off x="3887391" y="740573"/>
            <a:ext cx="4629150" cy="3655219"/>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a:t>Click to edit Master text styles</a:t>
            </a:r>
          </a:p>
        </p:txBody>
      </p:sp>
      <p:sp>
        <p:nvSpPr>
          <p:cNvPr id="5" name="Date Placeholder 4"/>
          <p:cNvSpPr>
            <a:spLocks noGrp="1"/>
          </p:cNvSpPr>
          <p:nvPr>
            <p:ph type="dt" sz="half" idx="10"/>
          </p:nvPr>
        </p:nvSpPr>
        <p:spPr>
          <a:xfrm>
            <a:off x="6457950" y="4662185"/>
            <a:ext cx="2057400" cy="273844"/>
          </a:xfrm>
          <a:prstGeom prst="rect">
            <a:avLst/>
          </a:prstGeom>
        </p:spPr>
        <p:txBody>
          <a:bodyPr/>
          <a:lstStyle/>
          <a:p>
            <a:fld id="{47CC054E-03C2-4BA4-B0DC-8A52C253DBFA}" type="datetimeFigureOut">
              <a:rPr lang="en-US" smtClean="0"/>
              <a:t>10/19/2022</a:t>
            </a:fld>
            <a:endParaRPr lang="en-US"/>
          </a:p>
        </p:txBody>
      </p:sp>
      <p:sp>
        <p:nvSpPr>
          <p:cNvPr id="7" name="Slide Number Placeholder 6"/>
          <p:cNvSpPr>
            <a:spLocks noGrp="1"/>
          </p:cNvSpPr>
          <p:nvPr>
            <p:ph type="sldNum" sz="quarter" idx="12"/>
          </p:nvPr>
        </p:nvSpPr>
        <p:spPr>
          <a:xfrm>
            <a:off x="3543300" y="4662185"/>
            <a:ext cx="2057400" cy="273844"/>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4777668"/>
            <a:ext cx="3248526"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13">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13562" y="4767264"/>
            <a:ext cx="261242" cy="294650"/>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700"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61" r:id="rId13"/>
    <p:sldLayoutId id="2147483662"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30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Times New Roman" charset="0"/>
          <a:ea typeface="Times New Roman" charset="0"/>
          <a:cs typeface="Times New Roman" charset="0"/>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Times New Roman" charset="0"/>
          <a:ea typeface="Times New Roman" charset="0"/>
          <a:cs typeface="Times New Roman" charset="0"/>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Times New Roman" charset="0"/>
          <a:ea typeface="Times New Roman" charset="0"/>
          <a:cs typeface="Times New Roman" charset="0"/>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Times New Roman" charset="0"/>
          <a:ea typeface="Times New Roman" charset="0"/>
          <a:cs typeface="Times New Roman" charset="0"/>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273847"/>
            <a:ext cx="7059802" cy="994172"/>
          </a:xfrm>
          <a:prstGeom prst="rect">
            <a:avLst/>
          </a:prstGeom>
        </p:spPr>
        <p:txBody>
          <a:bodyPr vert="horz" lIns="91440" tIns="45720" rIns="91440" bIns="45720" rtlCol="0" anchor="ctr">
            <a:normAutofit/>
          </a:bodyPr>
          <a:lstStyle/>
          <a:p>
            <a:pPr>
              <a:lnSpc>
                <a:spcPct val="80000"/>
              </a:lnSpc>
            </a:pPr>
            <a:r>
              <a:rPr lang="en-US" sz="2025" b="0" cap="none" spc="0">
                <a:ln w="0"/>
                <a:solidFill>
                  <a:srgbClr val="003767"/>
                </a:solidFill>
                <a:effectLst>
                  <a:outerShdw blurRad="38100" dist="25400" dir="5400000" algn="ctr" rotWithShape="0">
                    <a:srgbClr val="6E747A">
                      <a:alpha val="43000"/>
                    </a:srgbClr>
                  </a:outerShdw>
                </a:effectLst>
              </a:rPr>
              <a:t>North Carolina </a:t>
            </a:r>
            <a:br>
              <a:rPr lang="en-US" sz="2025" b="0" cap="none" spc="0">
                <a:ln w="0"/>
                <a:solidFill>
                  <a:srgbClr val="003767"/>
                </a:solidFill>
                <a:effectLst>
                  <a:outerShdw blurRad="38100" dist="25400" dir="5400000" algn="ctr" rotWithShape="0">
                    <a:srgbClr val="6E747A">
                      <a:alpha val="43000"/>
                    </a:srgbClr>
                  </a:outerShdw>
                </a:effectLst>
              </a:rPr>
            </a:br>
            <a:r>
              <a:rPr lang="en-US" sz="2025" b="0" cap="none" spc="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78" r:id="rId1"/>
    <p:sldLayoutId id="2147483677" r:id="rId2"/>
  </p:sldLayoutIdLst>
  <p:txStyles>
    <p:titleStyle>
      <a:lvl1pPr algn="l" defTabSz="385763" rtl="0" eaLnBrk="1" latinLnBrk="0" hangingPunct="1">
        <a:lnSpc>
          <a:spcPct val="90000"/>
        </a:lnSpc>
        <a:spcBef>
          <a:spcPct val="0"/>
        </a:spcBef>
        <a:buNone/>
        <a:defRPr sz="2400" b="1" kern="1200">
          <a:ln w="0">
            <a:solidFill>
              <a:schemeClr val="accent1"/>
            </a:solidFill>
          </a:ln>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2100" kern="1200">
          <a:solidFill>
            <a:schemeClr val="tx1"/>
          </a:solidFill>
          <a:latin typeface="HelvLight" pitchFamily="2" charset="0"/>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800" kern="1200">
          <a:solidFill>
            <a:schemeClr val="tx1"/>
          </a:solidFill>
          <a:latin typeface="HelvLight" pitchFamily="2" charset="0"/>
          <a:ea typeface="+mn-ea"/>
          <a:cs typeface="+mn-cs"/>
        </a:defRPr>
      </a:lvl2pPr>
      <a:lvl3pPr marL="482204" indent="-96441" algn="l" defTabSz="385763" rtl="0" eaLnBrk="1" latinLnBrk="0" hangingPunct="1">
        <a:lnSpc>
          <a:spcPct val="90000"/>
        </a:lnSpc>
        <a:spcBef>
          <a:spcPts val="211"/>
        </a:spcBef>
        <a:buFont typeface="Arial" panose="020B0604020202020204" pitchFamily="34" charset="0"/>
        <a:buChar char="•"/>
        <a:defRPr sz="1650" kern="1200">
          <a:solidFill>
            <a:schemeClr val="tx1"/>
          </a:solidFill>
          <a:latin typeface="HelvLight" pitchFamily="2" charset="0"/>
          <a:ea typeface="+mn-ea"/>
          <a:cs typeface="+mn-cs"/>
        </a:defRPr>
      </a:lvl3pPr>
      <a:lvl4pPr marL="675085" indent="-96441" algn="l" defTabSz="385763" rtl="0" eaLnBrk="1" latinLnBrk="0" hangingPunct="1">
        <a:lnSpc>
          <a:spcPct val="90000"/>
        </a:lnSpc>
        <a:spcBef>
          <a:spcPts val="211"/>
        </a:spcBef>
        <a:buFont typeface="Arial" panose="020B0604020202020204" pitchFamily="34" charset="0"/>
        <a:buChar char="•"/>
        <a:defRPr sz="1500" kern="1200">
          <a:solidFill>
            <a:schemeClr val="tx1"/>
          </a:solidFill>
          <a:latin typeface="HelvLight" pitchFamily="2" charset="0"/>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1350" kern="1200">
          <a:solidFill>
            <a:schemeClr val="tx1"/>
          </a:solidFill>
          <a:latin typeface="HelvLight" pitchFamily="2" charset="0"/>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30E844-FEFB-4E6E-9DF0-74D53910054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D58420-7C21-40DB-92BC-0907E25F8E04}"/>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F000-5104-43CE-A72C-6FBBA9AACCC0}"/>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218A83-9846-4CA0-A8E0-C6AA84043C7B}" type="datetimeFigureOut">
              <a:rPr lang="en-US" smtClean="0"/>
              <a:t>10/19/2022</a:t>
            </a:fld>
            <a:endParaRPr lang="en-US"/>
          </a:p>
        </p:txBody>
      </p:sp>
      <p:sp>
        <p:nvSpPr>
          <p:cNvPr id="5" name="Footer Placeholder 4">
            <a:extLst>
              <a:ext uri="{FF2B5EF4-FFF2-40B4-BE49-F238E27FC236}">
                <a16:creationId xmlns:a16="http://schemas.microsoft.com/office/drawing/2014/main" id="{B699267D-F99F-4DA1-A154-152245738DB9}"/>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1B2D6C-DE12-492D-8C2F-A783600A66F0}"/>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39EBA6-1781-4BB6-9E70-943C14349864}" type="slidenum">
              <a:rPr lang="en-US" smtClean="0"/>
              <a:t>‹#›</a:t>
            </a:fld>
            <a:endParaRPr lang="en-US"/>
          </a:p>
        </p:txBody>
      </p:sp>
    </p:spTree>
    <p:extLst>
      <p:ext uri="{BB962C8B-B14F-4D97-AF65-F5344CB8AC3E}">
        <p14:creationId xmlns:p14="http://schemas.microsoft.com/office/powerpoint/2010/main" val="1689996383"/>
      </p:ext>
    </p:extLst>
  </p:cSld>
  <p:clrMap bg1="lt1" tx1="dk1" bg2="lt2" tx2="dk2" accent1="accent1" accent2="accent2" accent3="accent3" accent4="accent4" accent5="accent5" accent6="accent6" hlink="hlink" folHlink="folHlink"/>
  <p:sldLayoutIdLst>
    <p:sldLayoutId id="2147483650" r:id="rId1"/>
    <p:sldLayoutId id="214748365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s://nam02.safelinks.protection.outlook.com/?url=https%3A%2F%2Furldefense.proofpoint.com%2Fv2%2Furl%3Fu%3Dhttps-3A__2022ncccsc.eventshowcase.com_McKimmonCenter_%26d%3DDwMFAg%26c%3DeuGZstcaTDllvimEN8b7jXrwqOf-v5A_CdpgnVfiiMM%26r%3DBsqAEvVW5HhbaFYIq6k601Jzxtf5EnJGXp6lLcC5Eao%26m%3D11krie59h1UpLRcUwjT9Pl3ghjf3VIqGiwvhNxxZjAw%26s%3DMLIcaEuZlV3sTimWoUOIJVu2DQbao_8mHPTlBh4mgZQ%26e%3D&amp;data=05%7C01%7Ccoultasp%40nccommunitycolleges.edu%7Cfb31d574b21f44d1e69508dab133468f%7C616f6b2af8af4525b6c8f74c6a2b182d%7C0%7C0%7C638017131073000139%7CUnknown%7CTWFpbGZsb3d8eyJWIjoiMC4wLjAwMDAiLCJQIjoiV2luMzIiLCJBTiI6Ik1haWwiLCJXVCI6Mn0%3D%7C3000%7C%7C%7C&amp;sdata=X%2BF5%2BXnf8xQYWM0Br5Tl%2BiO0%2B4qvibM8ANBjxgCx%2Bnk%3D&amp;reserved=0" TargetMode="External"/><Relationship Id="rId2" Type="http://schemas.openxmlformats.org/officeDocument/2006/relationships/hyperlink" Target="http://www.nccaregivers.org/" TargetMode="Externa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hyperlink" Target="mailto:reneeb@futurecarenc.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22.JP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24.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D951BA0-FC83-F04A-BBE0-BB737F014B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987" y="1234842"/>
            <a:ext cx="9144000" cy="3356177"/>
          </a:xfrm>
          <a:prstGeom prst="rect">
            <a:avLst/>
          </a:prstGeom>
        </p:spPr>
      </p:pic>
      <p:sp>
        <p:nvSpPr>
          <p:cNvPr id="2" name="Title 1"/>
          <p:cNvSpPr>
            <a:spLocks noGrp="1"/>
          </p:cNvSpPr>
          <p:nvPr>
            <p:ph type="title"/>
          </p:nvPr>
        </p:nvSpPr>
        <p:spPr>
          <a:xfrm>
            <a:off x="1314793" y="136733"/>
            <a:ext cx="7829207" cy="994172"/>
          </a:xfrm>
        </p:spPr>
        <p:txBody>
          <a:bodyPr>
            <a:normAutofit/>
          </a:bodyPr>
          <a:lstStyle/>
          <a:p>
            <a:r>
              <a:rPr lang="en-US" dirty="0"/>
              <a:t>Careers in Nursing</a:t>
            </a:r>
            <a:br>
              <a:rPr lang="en-US" dirty="0"/>
            </a:br>
            <a:r>
              <a:rPr lang="en-US" dirty="0"/>
              <a:t>October 19, 2022</a:t>
            </a:r>
          </a:p>
        </p:txBody>
      </p:sp>
      <p:sp>
        <p:nvSpPr>
          <p:cNvPr id="4" name="Rectangle 3"/>
          <p:cNvSpPr>
            <a:spLocks noChangeArrowheads="1"/>
          </p:cNvSpPr>
          <p:nvPr/>
        </p:nvSpPr>
        <p:spPr bwMode="auto">
          <a:xfrm>
            <a:off x="263324" y="3427917"/>
            <a:ext cx="5246225" cy="140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a:t>www.ncperkins.org/presentations</a:t>
            </a:r>
          </a:p>
        </p:txBody>
      </p:sp>
    </p:spTree>
    <p:extLst>
      <p:ext uri="{BB962C8B-B14F-4D97-AF65-F5344CB8AC3E}">
        <p14:creationId xmlns:p14="http://schemas.microsoft.com/office/powerpoint/2010/main" val="358999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22B85B-3B41-3981-5D93-5A3B617B53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238500"/>
            <a:ext cx="2676525" cy="1905000"/>
          </a:xfrm>
          <a:prstGeom prst="rect">
            <a:avLst/>
          </a:prstGeom>
          <a:noFill/>
        </p:spPr>
      </p:pic>
      <p:sp>
        <p:nvSpPr>
          <p:cNvPr id="2" name="Title 1"/>
          <p:cNvSpPr>
            <a:spLocks noGrp="1"/>
          </p:cNvSpPr>
          <p:nvPr>
            <p:ph type="ctrTitle"/>
          </p:nvPr>
        </p:nvSpPr>
        <p:spPr>
          <a:xfrm>
            <a:off x="1820825" y="1868378"/>
            <a:ext cx="5502349" cy="1071375"/>
          </a:xfrm>
        </p:spPr>
        <p:txBody>
          <a:bodyPr/>
          <a:lstStyle/>
          <a:p>
            <a:r>
              <a:rPr lang="en-US" dirty="0"/>
              <a:t>Renee Batts</a:t>
            </a:r>
          </a:p>
        </p:txBody>
      </p:sp>
      <p:sp>
        <p:nvSpPr>
          <p:cNvPr id="3" name="Subtitle 2"/>
          <p:cNvSpPr>
            <a:spLocks noGrp="1"/>
          </p:cNvSpPr>
          <p:nvPr>
            <p:ph type="subTitle" idx="1"/>
          </p:nvPr>
        </p:nvSpPr>
        <p:spPr>
          <a:xfrm>
            <a:off x="902825" y="2939753"/>
            <a:ext cx="7338350" cy="822294"/>
          </a:xfrm>
        </p:spPr>
        <p:txBody>
          <a:bodyPr>
            <a:noAutofit/>
          </a:bodyPr>
          <a:lstStyle/>
          <a:p>
            <a:r>
              <a:rPr lang="en-US" dirty="0"/>
              <a:t>Project Leader, NC </a:t>
            </a:r>
            <a:r>
              <a:rPr lang="en-US" dirty="0" err="1"/>
              <a:t>CareGivers</a:t>
            </a:r>
            <a:endParaRPr lang="en-US" dirty="0"/>
          </a:p>
        </p:txBody>
      </p:sp>
      <p:sp>
        <p:nvSpPr>
          <p:cNvPr id="4" name="TextBox 3">
            <a:extLst>
              <a:ext uri="{FF2B5EF4-FFF2-40B4-BE49-F238E27FC236}">
                <a16:creationId xmlns:a16="http://schemas.microsoft.com/office/drawing/2014/main" id="{CC77DF52-8C6A-4C19-C9DD-3EEA7991CF00}"/>
              </a:ext>
            </a:extLst>
          </p:cNvPr>
          <p:cNvSpPr txBox="1"/>
          <p:nvPr/>
        </p:nvSpPr>
        <p:spPr>
          <a:xfrm>
            <a:off x="1741336" y="381663"/>
            <a:ext cx="5828306" cy="954107"/>
          </a:xfrm>
          <a:prstGeom prst="rect">
            <a:avLst/>
          </a:prstGeom>
          <a:solidFill>
            <a:schemeClr val="bg1"/>
          </a:solidFill>
        </p:spPr>
        <p:txBody>
          <a:bodyPr wrap="square" rtlCol="0">
            <a:spAutoFit/>
          </a:bodyPr>
          <a:lstStyle/>
          <a:p>
            <a:r>
              <a:rPr lang="en-US" sz="2800" b="1" dirty="0" err="1"/>
              <a:t>FutureCare</a:t>
            </a:r>
            <a:r>
              <a:rPr lang="en-US" sz="2800" b="1" dirty="0"/>
              <a:t> of North Carolina</a:t>
            </a:r>
          </a:p>
          <a:p>
            <a:r>
              <a:rPr lang="en-US" sz="2800" b="1" dirty="0"/>
              <a:t> </a:t>
            </a:r>
            <a:endParaRPr lang="en-US" sz="2800" dirty="0"/>
          </a:p>
        </p:txBody>
      </p:sp>
    </p:spTree>
    <p:extLst>
      <p:ext uri="{BB962C8B-B14F-4D97-AF65-F5344CB8AC3E}">
        <p14:creationId xmlns:p14="http://schemas.microsoft.com/office/powerpoint/2010/main" val="293685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ayne Community College">
            <a:extLst>
              <a:ext uri="{FF2B5EF4-FFF2-40B4-BE49-F238E27FC236}">
                <a16:creationId xmlns:a16="http://schemas.microsoft.com/office/drawing/2014/main" id="{72E6CCCE-E594-6CC6-DB5C-3D6470B18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6994"/>
            <a:ext cx="2735249" cy="23865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20825" y="1868378"/>
            <a:ext cx="5502349" cy="1071375"/>
          </a:xfrm>
        </p:spPr>
        <p:txBody>
          <a:bodyPr/>
          <a:lstStyle/>
          <a:p>
            <a:r>
              <a:rPr lang="en-US" dirty="0"/>
              <a:t>Billy Tart, MSN, RN</a:t>
            </a:r>
          </a:p>
        </p:txBody>
      </p:sp>
      <p:sp>
        <p:nvSpPr>
          <p:cNvPr id="3" name="Subtitle 2"/>
          <p:cNvSpPr>
            <a:spLocks noGrp="1"/>
          </p:cNvSpPr>
          <p:nvPr>
            <p:ph type="subTitle" idx="1"/>
          </p:nvPr>
        </p:nvSpPr>
        <p:spPr>
          <a:xfrm>
            <a:off x="902825" y="2939753"/>
            <a:ext cx="7338350" cy="822294"/>
          </a:xfrm>
        </p:spPr>
        <p:txBody>
          <a:bodyPr>
            <a:noAutofit/>
          </a:bodyPr>
          <a:lstStyle/>
          <a:p>
            <a:r>
              <a:rPr lang="en-US" dirty="0"/>
              <a:t>Nursing Department Chair</a:t>
            </a:r>
          </a:p>
        </p:txBody>
      </p:sp>
      <p:sp>
        <p:nvSpPr>
          <p:cNvPr id="4" name="TextBox 3">
            <a:extLst>
              <a:ext uri="{FF2B5EF4-FFF2-40B4-BE49-F238E27FC236}">
                <a16:creationId xmlns:a16="http://schemas.microsoft.com/office/drawing/2014/main" id="{CC77DF52-8C6A-4C19-C9DD-3EEA7991CF00}"/>
              </a:ext>
            </a:extLst>
          </p:cNvPr>
          <p:cNvSpPr txBox="1"/>
          <p:nvPr/>
        </p:nvSpPr>
        <p:spPr>
          <a:xfrm>
            <a:off x="1741336" y="381663"/>
            <a:ext cx="5828306" cy="954107"/>
          </a:xfrm>
          <a:prstGeom prst="rect">
            <a:avLst/>
          </a:prstGeom>
          <a:solidFill>
            <a:schemeClr val="bg1"/>
          </a:solidFill>
        </p:spPr>
        <p:txBody>
          <a:bodyPr wrap="square" rtlCol="0">
            <a:spAutoFit/>
          </a:bodyPr>
          <a:lstStyle/>
          <a:p>
            <a:r>
              <a:rPr lang="en-US" sz="2800" b="1" dirty="0"/>
              <a:t>Wayne Community College</a:t>
            </a:r>
          </a:p>
          <a:p>
            <a:endParaRPr lang="en-US" sz="2800" dirty="0"/>
          </a:p>
        </p:txBody>
      </p:sp>
    </p:spTree>
    <p:extLst>
      <p:ext uri="{BB962C8B-B14F-4D97-AF65-F5344CB8AC3E}">
        <p14:creationId xmlns:p14="http://schemas.microsoft.com/office/powerpoint/2010/main" val="3578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94E61084-6F6E-81F6-B256-36825B61A5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9337" y="1335191"/>
            <a:ext cx="7005325" cy="4022621"/>
          </a:xfrm>
          <a:prstGeom prst="rect">
            <a:avLst/>
          </a:prstGeom>
          <a:solidFill>
            <a:srgbClr val="FFFFFF"/>
          </a:solidFill>
        </p:spPr>
      </p:pic>
      <p:sp>
        <p:nvSpPr>
          <p:cNvPr id="2" name="Title 1">
            <a:extLst>
              <a:ext uri="{FF2B5EF4-FFF2-40B4-BE49-F238E27FC236}">
                <a16:creationId xmlns:a16="http://schemas.microsoft.com/office/drawing/2014/main" id="{6184AC5D-6D97-D339-3C0D-C382011BF7A4}"/>
              </a:ext>
            </a:extLst>
          </p:cNvPr>
          <p:cNvSpPr>
            <a:spLocks noGrp="1"/>
          </p:cNvSpPr>
          <p:nvPr>
            <p:ph type="title"/>
          </p:nvPr>
        </p:nvSpPr>
        <p:spPr>
          <a:xfrm>
            <a:off x="1297859" y="126367"/>
            <a:ext cx="7364361" cy="994172"/>
          </a:xfrm>
        </p:spPr>
        <p:txBody>
          <a:bodyPr anchor="ctr">
            <a:normAutofit/>
          </a:bodyPr>
          <a:lstStyle/>
          <a:p>
            <a:r>
              <a:rPr lang="en-US" dirty="0"/>
              <a:t>Career Pathways in Nursing</a:t>
            </a:r>
          </a:p>
        </p:txBody>
      </p:sp>
    </p:spTree>
    <p:extLst>
      <p:ext uri="{BB962C8B-B14F-4D97-AF65-F5344CB8AC3E}">
        <p14:creationId xmlns:p14="http://schemas.microsoft.com/office/powerpoint/2010/main" val="120005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p:txBody>
          <a:bodyPr/>
          <a:lstStyle/>
          <a:p>
            <a:r>
              <a:rPr lang="en-US" dirty="0"/>
              <a:t>Registered Nurse (ADN) </a:t>
            </a:r>
          </a:p>
        </p:txBody>
      </p:sp>
      <p:pic>
        <p:nvPicPr>
          <p:cNvPr id="4" name="Picture 3">
            <a:extLst>
              <a:ext uri="{FF2B5EF4-FFF2-40B4-BE49-F238E27FC236}">
                <a16:creationId xmlns:a16="http://schemas.microsoft.com/office/drawing/2014/main" id="{FA515FAA-E35A-1D5A-9836-001B1366E23D}"/>
              </a:ext>
            </a:extLst>
          </p:cNvPr>
          <p:cNvPicPr>
            <a:picLocks noChangeAspect="1"/>
          </p:cNvPicPr>
          <p:nvPr/>
        </p:nvPicPr>
        <p:blipFill>
          <a:blip r:embed="rId3"/>
          <a:stretch>
            <a:fillRect/>
          </a:stretch>
        </p:blipFill>
        <p:spPr>
          <a:xfrm>
            <a:off x="836745" y="1819275"/>
            <a:ext cx="4752975" cy="1504950"/>
          </a:xfrm>
          <a:prstGeom prst="rect">
            <a:avLst/>
          </a:prstGeom>
        </p:spPr>
      </p:pic>
      <p:pic>
        <p:nvPicPr>
          <p:cNvPr id="7" name="Picture 6">
            <a:extLst>
              <a:ext uri="{FF2B5EF4-FFF2-40B4-BE49-F238E27FC236}">
                <a16:creationId xmlns:a16="http://schemas.microsoft.com/office/drawing/2014/main" id="{5280503E-B224-B888-83C5-463CF12A19EC}"/>
              </a:ext>
            </a:extLst>
          </p:cNvPr>
          <p:cNvPicPr>
            <a:picLocks noChangeAspect="1"/>
          </p:cNvPicPr>
          <p:nvPr/>
        </p:nvPicPr>
        <p:blipFill>
          <a:blip r:embed="rId4"/>
          <a:stretch>
            <a:fillRect/>
          </a:stretch>
        </p:blipFill>
        <p:spPr>
          <a:xfrm>
            <a:off x="5792655" y="1436110"/>
            <a:ext cx="2514600" cy="3171825"/>
          </a:xfrm>
          <a:prstGeom prst="rect">
            <a:avLst/>
          </a:prstGeom>
        </p:spPr>
      </p:pic>
      <p:pic>
        <p:nvPicPr>
          <p:cNvPr id="10" name="Picture 9">
            <a:extLst>
              <a:ext uri="{FF2B5EF4-FFF2-40B4-BE49-F238E27FC236}">
                <a16:creationId xmlns:a16="http://schemas.microsoft.com/office/drawing/2014/main" id="{699E2861-20FA-4B95-0D0F-0E5247C02700}"/>
              </a:ext>
            </a:extLst>
          </p:cNvPr>
          <p:cNvPicPr>
            <a:picLocks noChangeAspect="1"/>
          </p:cNvPicPr>
          <p:nvPr/>
        </p:nvPicPr>
        <p:blipFill>
          <a:blip r:embed="rId5"/>
          <a:stretch>
            <a:fillRect/>
          </a:stretch>
        </p:blipFill>
        <p:spPr>
          <a:xfrm>
            <a:off x="4113345" y="3022022"/>
            <a:ext cx="1476375" cy="428625"/>
          </a:xfrm>
          <a:prstGeom prst="rect">
            <a:avLst/>
          </a:prstGeom>
        </p:spPr>
      </p:pic>
    </p:spTree>
    <p:extLst>
      <p:ext uri="{BB962C8B-B14F-4D97-AF65-F5344CB8AC3E}">
        <p14:creationId xmlns:p14="http://schemas.microsoft.com/office/powerpoint/2010/main" val="282688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7A4B7-2454-6747-917B-97694A75FFF9}"/>
              </a:ext>
            </a:extLst>
          </p:cNvPr>
          <p:cNvSpPr>
            <a:spLocks noGrp="1"/>
          </p:cNvSpPr>
          <p:nvPr>
            <p:ph type="title"/>
          </p:nvPr>
        </p:nvSpPr>
        <p:spPr/>
        <p:txBody>
          <a:bodyPr/>
          <a:lstStyle/>
          <a:p>
            <a:r>
              <a:rPr lang="en-US" dirty="0"/>
              <a:t>Associate Degree Nursing (ADN)</a:t>
            </a:r>
          </a:p>
        </p:txBody>
      </p:sp>
      <p:sp>
        <p:nvSpPr>
          <p:cNvPr id="5" name="Content Placeholder 4">
            <a:extLst>
              <a:ext uri="{FF2B5EF4-FFF2-40B4-BE49-F238E27FC236}">
                <a16:creationId xmlns:a16="http://schemas.microsoft.com/office/drawing/2014/main" id="{5B836A27-2441-4593-9B72-CA4472F29861}"/>
              </a:ext>
            </a:extLst>
          </p:cNvPr>
          <p:cNvSpPr>
            <a:spLocks noGrp="1"/>
          </p:cNvSpPr>
          <p:nvPr>
            <p:ph idx="1"/>
          </p:nvPr>
        </p:nvSpPr>
        <p:spPr>
          <a:xfrm>
            <a:off x="367145" y="1151152"/>
            <a:ext cx="8402782" cy="4093428"/>
          </a:xfrm>
        </p:spPr>
        <p:txBody>
          <a:bodyPr wrap="square">
            <a:spAutoFit/>
          </a:bodyPr>
          <a:lstStyle/>
          <a:p>
            <a:pPr marL="0" indent="0">
              <a:spcBef>
                <a:spcPts val="0"/>
              </a:spcBef>
              <a:spcAft>
                <a:spcPts val="1200"/>
              </a:spcAft>
              <a:buNone/>
            </a:pPr>
            <a:r>
              <a:rPr lang="en-US" sz="2000" dirty="0"/>
              <a:t>The ADN curriculum provides knowledge, skills, and strategies to integrate safety and quality into nursing care, to practice in a dynamic environment, and to meet individual needs which impact health, quality of life, and achievement of potential. </a:t>
            </a:r>
          </a:p>
          <a:p>
            <a:pPr marL="0" indent="0">
              <a:spcBef>
                <a:spcPts val="0"/>
              </a:spcBef>
              <a:spcAft>
                <a:spcPts val="1200"/>
              </a:spcAft>
              <a:buNone/>
            </a:pPr>
            <a:r>
              <a:rPr lang="en-US" sz="2000" dirty="0"/>
              <a:t>Course work includes and builds upon the domains of healthcare, nursing practice, and the holistic individual. Content emphasizes the nurse as a member of the interdisciplinary team providing safe, individualized care while employing evidence-based practice, quality improvement, and informatics.</a:t>
            </a:r>
          </a:p>
          <a:p>
            <a:pPr marL="0" indent="0">
              <a:spcBef>
                <a:spcPts val="0"/>
              </a:spcBef>
              <a:spcAft>
                <a:spcPts val="1200"/>
              </a:spcAft>
              <a:buNone/>
            </a:pPr>
            <a:r>
              <a:rPr lang="en-US" sz="2000" dirty="0"/>
              <a:t>Graduates of this program are eligible to apply to take the National Council Licensure Examination (NCLEX-RN). Employment opportunities are vast within the global health care system and may include positions within acute, chronic, extended, industrial, and community health care facilities.</a:t>
            </a:r>
            <a:endParaRPr lang="en-US" sz="2000" dirty="0">
              <a:latin typeface="+mn-lt"/>
            </a:endParaRPr>
          </a:p>
        </p:txBody>
      </p:sp>
    </p:spTree>
    <p:extLst>
      <p:ext uri="{BB962C8B-B14F-4D97-AF65-F5344CB8AC3E}">
        <p14:creationId xmlns:p14="http://schemas.microsoft.com/office/powerpoint/2010/main" val="390960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dirty="0">
                <a:latin typeface="+mj-lt"/>
                <a:ea typeface="+mj-ea"/>
                <a:cs typeface="+mj-cs"/>
              </a:rPr>
              <a:t>NC Community College ADN Programs</a:t>
            </a:r>
          </a:p>
        </p:txBody>
      </p:sp>
      <p:pic>
        <p:nvPicPr>
          <p:cNvPr id="117" name="Picture 116" descr="A picture containing map&#10;&#10;Description automatically generated">
            <a:extLst>
              <a:ext uri="{FF2B5EF4-FFF2-40B4-BE49-F238E27FC236}">
                <a16:creationId xmlns:a16="http://schemas.microsoft.com/office/drawing/2014/main" id="{BE187DD4-9ECF-CD59-BE4B-818CA8639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673" y="2157601"/>
            <a:ext cx="6934323" cy="2894168"/>
          </a:xfrm>
          <a:prstGeom prst="rect">
            <a:avLst/>
          </a:prstGeom>
        </p:spPr>
      </p:pic>
      <p:sp>
        <p:nvSpPr>
          <p:cNvPr id="11" name="TextBox 10">
            <a:extLst>
              <a:ext uri="{FF2B5EF4-FFF2-40B4-BE49-F238E27FC236}">
                <a16:creationId xmlns:a16="http://schemas.microsoft.com/office/drawing/2014/main" id="{73DB1D6E-B8FE-4B55-80DE-5EFD44B50D4C}"/>
              </a:ext>
            </a:extLst>
          </p:cNvPr>
          <p:cNvSpPr txBox="1"/>
          <p:nvPr/>
        </p:nvSpPr>
        <p:spPr>
          <a:xfrm>
            <a:off x="628650" y="1274618"/>
            <a:ext cx="7772400" cy="3868881"/>
          </a:xfrm>
          <a:prstGeom prst="rect">
            <a:avLst/>
          </a:prstGeom>
        </p:spPr>
        <p:txBody>
          <a:bodyPr vert="horz" lIns="91440" tIns="45720" rIns="91440" bIns="45720" rtlCol="0">
            <a:normAutofit/>
          </a:bodyPr>
          <a:lstStyle/>
          <a:p>
            <a:pPr marL="171450" indent="-171450" defTabSz="230188">
              <a:lnSpc>
                <a:spcPct val="114000"/>
              </a:lnSpc>
            </a:pPr>
            <a:r>
              <a:rPr lang="en-US" sz="2000" b="1" dirty="0">
                <a:cs typeface="Times New Roman" charset="0"/>
              </a:rPr>
              <a:t>Associate Degree Nursing (A45110)</a:t>
            </a:r>
          </a:p>
          <a:p>
            <a:pPr lvl="1" defTabSz="230188">
              <a:lnSpc>
                <a:spcPct val="114000"/>
              </a:lnSpc>
            </a:pPr>
            <a:r>
              <a:rPr lang="en-US" sz="2000" dirty="0">
                <a:cs typeface="Times New Roman" charset="0"/>
              </a:rPr>
              <a:t>Almost all the Community Colleges have an ADN program</a:t>
            </a:r>
          </a:p>
        </p:txBody>
      </p:sp>
    </p:spTree>
    <p:extLst>
      <p:ext uri="{BB962C8B-B14F-4D97-AF65-F5344CB8AC3E}">
        <p14:creationId xmlns:p14="http://schemas.microsoft.com/office/powerpoint/2010/main" val="412120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F6FA-5D56-475E-83B2-B01B02D35DF0}"/>
              </a:ext>
            </a:extLst>
          </p:cNvPr>
          <p:cNvSpPr>
            <a:spLocks noGrp="1"/>
          </p:cNvSpPr>
          <p:nvPr>
            <p:ph type="title"/>
          </p:nvPr>
        </p:nvSpPr>
        <p:spPr>
          <a:xfrm>
            <a:off x="1297859" y="126367"/>
            <a:ext cx="7364361" cy="994172"/>
          </a:xfrm>
        </p:spPr>
        <p:txBody>
          <a:bodyPr vert="horz" lIns="91440" tIns="45720" rIns="91440" bIns="45720" rtlCol="0" anchor="ctr">
            <a:normAutofit/>
          </a:bodyPr>
          <a:lstStyle/>
          <a:p>
            <a:r>
              <a:rPr lang="en-US" b="1" kern="1200" dirty="0">
                <a:latin typeface="+mj-lt"/>
                <a:ea typeface="+mj-ea"/>
                <a:cs typeface="+mj-cs"/>
              </a:rPr>
              <a:t>ADN to BSN</a:t>
            </a:r>
          </a:p>
        </p:txBody>
      </p:sp>
      <p:sp>
        <p:nvSpPr>
          <p:cNvPr id="11" name="TextBox 10">
            <a:extLst>
              <a:ext uri="{FF2B5EF4-FFF2-40B4-BE49-F238E27FC236}">
                <a16:creationId xmlns:a16="http://schemas.microsoft.com/office/drawing/2014/main" id="{73DB1D6E-B8FE-4B55-80DE-5EFD44B50D4C}"/>
              </a:ext>
            </a:extLst>
          </p:cNvPr>
          <p:cNvSpPr txBox="1"/>
          <p:nvPr/>
        </p:nvSpPr>
        <p:spPr>
          <a:xfrm>
            <a:off x="628650" y="1274618"/>
            <a:ext cx="7772400" cy="3868881"/>
          </a:xfrm>
          <a:prstGeom prst="rect">
            <a:avLst/>
          </a:prstGeom>
        </p:spPr>
        <p:txBody>
          <a:bodyPr vert="horz" lIns="91440" tIns="45720" rIns="91440" bIns="45720" rtlCol="0">
            <a:normAutofit/>
          </a:bodyPr>
          <a:lstStyle/>
          <a:p>
            <a:pPr marL="171450" indent="-171450" defTabSz="230188">
              <a:lnSpc>
                <a:spcPct val="114000"/>
              </a:lnSpc>
            </a:pPr>
            <a:r>
              <a:rPr lang="en-US" sz="2000" dirty="0"/>
              <a:t>Uniform Articulation Agreement Between North Carolina Independent Colleges and Universities RN to BSN Programs promotes educational advancement opportunities for registered nurses moving between North Carolina Community Colleges and the signatory campuses of the North Carolina Independent Colleges and Universities (NCICU) in order to complete Bachelor of Science in Nursing degrees. </a:t>
            </a:r>
            <a:endParaRPr lang="en-US" sz="2000" dirty="0">
              <a:cs typeface="Times New Roman" charset="0"/>
            </a:endParaRPr>
          </a:p>
        </p:txBody>
      </p:sp>
    </p:spTree>
    <p:extLst>
      <p:ext uri="{BB962C8B-B14F-4D97-AF65-F5344CB8AC3E}">
        <p14:creationId xmlns:p14="http://schemas.microsoft.com/office/powerpoint/2010/main" val="18504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6B712A-B23D-46E2-A5A9-C7D47597F4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3589" y="3471320"/>
            <a:ext cx="4377705" cy="1606775"/>
          </a:xfrm>
          <a:prstGeom prst="rect">
            <a:avLst/>
          </a:prstGeom>
        </p:spPr>
      </p:pic>
      <p:sp>
        <p:nvSpPr>
          <p:cNvPr id="3" name="Content Placeholder 2">
            <a:extLst>
              <a:ext uri="{FF2B5EF4-FFF2-40B4-BE49-F238E27FC236}">
                <a16:creationId xmlns:a16="http://schemas.microsoft.com/office/drawing/2014/main" id="{7B75403E-48F7-6F48-9574-571E50D00F7B}"/>
              </a:ext>
            </a:extLst>
          </p:cNvPr>
          <p:cNvSpPr>
            <a:spLocks noGrp="1"/>
          </p:cNvSpPr>
          <p:nvPr>
            <p:ph idx="1"/>
          </p:nvPr>
        </p:nvSpPr>
        <p:spPr>
          <a:xfrm>
            <a:off x="296091" y="1461654"/>
            <a:ext cx="8219259" cy="3681845"/>
          </a:xfrm>
        </p:spPr>
        <p:txBody>
          <a:bodyPr vert="horz" lIns="91440" tIns="45720" rIns="91440" bIns="45720" rtlCol="0" anchor="t">
            <a:normAutofit fontScale="47500" lnSpcReduction="20000"/>
          </a:bodyPr>
          <a:lstStyle/>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November 16		Software Developers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December 14		Heavy Equipment and Tractor Trailer Truck Drivers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January 18		Teacher Preparation</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February 15		Machine Programming (CNC)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March 15			Occupational Therapy Assistants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April 19			Food Industry</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May 17			Entrepreneurship </a:t>
            </a:r>
          </a:p>
          <a:p>
            <a:pPr marL="401638" indent="-292100" defTabSz="366713">
              <a:spcBef>
                <a:spcPts val="0"/>
              </a:spcBef>
              <a:spcAft>
                <a:spcPts val="600"/>
              </a:spcAft>
            </a:pPr>
            <a:r>
              <a:rPr lang="en-US" sz="4200" dirty="0">
                <a:effectLst/>
                <a:latin typeface="Calibri" panose="020F0502020204030204" pitchFamily="34" charset="0"/>
                <a:ea typeface="Calibri" panose="020F0502020204030204" pitchFamily="34" charset="0"/>
              </a:rPr>
              <a:t>June 21			Non-Profit Leadership</a:t>
            </a:r>
            <a:br>
              <a:rPr lang="en-US" sz="4200" dirty="0">
                <a:effectLst/>
                <a:latin typeface="Calibri" panose="020F0502020204030204" pitchFamily="34" charset="0"/>
                <a:ea typeface="Calibri" panose="020F0502020204030204" pitchFamily="34" charset="0"/>
              </a:rPr>
            </a:br>
            <a:r>
              <a:rPr lang="en-US" sz="4200" dirty="0">
                <a:effectLst/>
                <a:latin typeface="Calibri" panose="020F0502020204030204" pitchFamily="34" charset="0"/>
                <a:ea typeface="Calibri" panose="020F0502020204030204" pitchFamily="34" charset="0"/>
              </a:rPr>
              <a:t>                           	and Management </a:t>
            </a:r>
          </a:p>
          <a:p>
            <a:endParaRPr lang="en-US" dirty="0"/>
          </a:p>
          <a:p>
            <a:pPr marL="0" indent="0">
              <a:buNone/>
            </a:pPr>
            <a:r>
              <a:rPr lang="en-US" sz="4200" dirty="0"/>
              <a:t>Register for all webinars at www.ncperkins.org/presentations</a:t>
            </a:r>
          </a:p>
        </p:txBody>
      </p:sp>
      <p:sp>
        <p:nvSpPr>
          <p:cNvPr id="2" name="Title 1">
            <a:extLst>
              <a:ext uri="{FF2B5EF4-FFF2-40B4-BE49-F238E27FC236}">
                <a16:creationId xmlns:a16="http://schemas.microsoft.com/office/drawing/2014/main" id="{E8903D9B-AA24-1841-B4BE-F88B9014FD45}"/>
              </a:ext>
            </a:extLst>
          </p:cNvPr>
          <p:cNvSpPr>
            <a:spLocks noGrp="1"/>
          </p:cNvSpPr>
          <p:nvPr>
            <p:ph type="title"/>
          </p:nvPr>
        </p:nvSpPr>
        <p:spPr/>
        <p:txBody>
          <a:bodyPr/>
          <a:lstStyle/>
          <a:p>
            <a:r>
              <a:rPr lang="en-US" dirty="0"/>
              <a:t>Raising the Awareness of Career Pathways Webinars</a:t>
            </a:r>
          </a:p>
        </p:txBody>
      </p:sp>
    </p:spTree>
    <p:extLst>
      <p:ext uri="{BB962C8B-B14F-4D97-AF65-F5344CB8AC3E}">
        <p14:creationId xmlns:p14="http://schemas.microsoft.com/office/powerpoint/2010/main" val="205625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CF4D865-680C-634D-B5B6-097AF769FED9}"/>
              </a:ext>
            </a:extLst>
          </p:cNvPr>
          <p:cNvSpPr/>
          <p:nvPr/>
        </p:nvSpPr>
        <p:spPr>
          <a:xfrm>
            <a:off x="6967" y="4625578"/>
            <a:ext cx="3677879" cy="5179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Content Placeholder 1">
            <a:extLst>
              <a:ext uri="{FF2B5EF4-FFF2-40B4-BE49-F238E27FC236}">
                <a16:creationId xmlns:a16="http://schemas.microsoft.com/office/drawing/2014/main" id="{D323E2E6-2EF3-C942-8A91-325510536B92}"/>
              </a:ext>
            </a:extLst>
          </p:cNvPr>
          <p:cNvSpPr>
            <a:spLocks noGrp="1"/>
          </p:cNvSpPr>
          <p:nvPr>
            <p:ph idx="1"/>
          </p:nvPr>
        </p:nvSpPr>
        <p:spPr>
          <a:xfrm>
            <a:off x="470020" y="1320294"/>
            <a:ext cx="8109776" cy="1118932"/>
          </a:xfrm>
        </p:spPr>
        <p:txBody>
          <a:bodyPr vert="horz" lIns="91440" tIns="45720" rIns="91440" bIns="45720" rtlCol="0" anchor="t">
            <a:normAutofit/>
          </a:bodyPr>
          <a:lstStyle/>
          <a:p>
            <a:pPr marL="0" indent="0">
              <a:buNone/>
            </a:pPr>
            <a:r>
              <a:rPr lang="en-US" sz="2400" dirty="0">
                <a:latin typeface="Times New Roman"/>
                <a:cs typeface="Times New Roman"/>
              </a:rPr>
              <a:t>Our next webinar is November 16, 2022</a:t>
            </a:r>
            <a:endParaRPr lang="en-US" sz="2400" dirty="0"/>
          </a:p>
          <a:p>
            <a:pPr marL="0" indent="0">
              <a:buNone/>
            </a:pPr>
            <a:r>
              <a:rPr lang="en-US" b="1" dirty="0">
                <a:solidFill>
                  <a:srgbClr val="003767"/>
                </a:solidFill>
              </a:rPr>
              <a:t>Software Developers</a:t>
            </a:r>
          </a:p>
        </p:txBody>
      </p:sp>
      <p:sp>
        <p:nvSpPr>
          <p:cNvPr id="3" name="Title 2">
            <a:extLst>
              <a:ext uri="{FF2B5EF4-FFF2-40B4-BE49-F238E27FC236}">
                <a16:creationId xmlns:a16="http://schemas.microsoft.com/office/drawing/2014/main" id="{8CDE6DEC-CB0D-7145-803C-51F4CE813CBB}"/>
              </a:ext>
            </a:extLst>
          </p:cNvPr>
          <p:cNvSpPr>
            <a:spLocks noGrp="1"/>
          </p:cNvSpPr>
          <p:nvPr>
            <p:ph type="title"/>
          </p:nvPr>
        </p:nvSpPr>
        <p:spPr/>
        <p:txBody>
          <a:bodyPr/>
          <a:lstStyle/>
          <a:p>
            <a:r>
              <a:rPr lang="en-US" dirty="0"/>
              <a:t>Raising the Awareness of Career Pathways </a:t>
            </a:r>
          </a:p>
        </p:txBody>
      </p:sp>
      <p:pic>
        <p:nvPicPr>
          <p:cNvPr id="4" name="Picture 3" descr="A close up of a sign&#10;&#10;Description automatically generated">
            <a:extLst>
              <a:ext uri="{FF2B5EF4-FFF2-40B4-BE49-F238E27FC236}">
                <a16:creationId xmlns:a16="http://schemas.microsoft.com/office/drawing/2014/main" id="{BF5147F9-B717-F149-BD91-DB7BA249B0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63297" y="2339015"/>
            <a:ext cx="6050705" cy="2295988"/>
          </a:xfrm>
          <a:prstGeom prst="rect">
            <a:avLst/>
          </a:prstGeom>
        </p:spPr>
      </p:pic>
      <p:sp>
        <p:nvSpPr>
          <p:cNvPr id="7" name="Content Placeholder 1">
            <a:extLst>
              <a:ext uri="{FF2B5EF4-FFF2-40B4-BE49-F238E27FC236}">
                <a16:creationId xmlns:a16="http://schemas.microsoft.com/office/drawing/2014/main" id="{6913A1F7-E1F0-1C4B-A3D4-D9208E295A27}"/>
              </a:ext>
            </a:extLst>
          </p:cNvPr>
          <p:cNvSpPr txBox="1">
            <a:spLocks/>
          </p:cNvSpPr>
          <p:nvPr/>
        </p:nvSpPr>
        <p:spPr>
          <a:xfrm>
            <a:off x="1403393" y="3852268"/>
            <a:ext cx="5839609" cy="860822"/>
          </a:xfrm>
          <a:prstGeom prst="rect">
            <a:avLst/>
          </a:prstGeom>
        </p:spPr>
        <p:txBody>
          <a:bodyPr vert="horz" lIns="68580" tIns="34290" rIns="68580" bIns="34290" rtlCol="0">
            <a:normAutofit/>
          </a:bodyPr>
          <a:lstStyle>
            <a:lvl1pPr marL="233363" indent="-233363" algn="l" defTabSz="514350" rtl="0" eaLnBrk="1" latinLnBrk="0" hangingPunct="1">
              <a:lnSpc>
                <a:spcPct val="100000"/>
              </a:lnSpc>
              <a:spcBef>
                <a:spcPts val="600"/>
              </a:spcBef>
              <a:buFont typeface="Arial" panose="020B0604020202020204" pitchFamily="34" charset="0"/>
              <a:buChar char="•"/>
              <a:tabLst/>
              <a:defRPr sz="2800" kern="1200">
                <a:solidFill>
                  <a:schemeClr val="tx1"/>
                </a:solidFill>
                <a:latin typeface="HelvLight" pitchFamily="2" charset="0"/>
                <a:ea typeface="+mn-ea"/>
                <a:cs typeface="+mn-cs"/>
              </a:defRPr>
            </a:lvl1pPr>
            <a:lvl2pPr marL="458788" indent="-201613" algn="l" defTabSz="514350" rtl="0" eaLnBrk="1" latinLnBrk="0" hangingPunct="1">
              <a:lnSpc>
                <a:spcPct val="100000"/>
              </a:lnSpc>
              <a:spcBef>
                <a:spcPts val="300"/>
              </a:spcBef>
              <a:buFont typeface="Arial" panose="020B0604020202020204" pitchFamily="34" charset="0"/>
              <a:buChar char="•"/>
              <a:tabLst/>
              <a:defRPr sz="2400" kern="1200">
                <a:solidFill>
                  <a:schemeClr val="tx1"/>
                </a:solidFill>
                <a:latin typeface="HelvLight" pitchFamily="2" charset="0"/>
                <a:ea typeface="+mn-ea"/>
                <a:cs typeface="+mn-cs"/>
              </a:defRPr>
            </a:lvl2pPr>
            <a:lvl3pPr marL="692150" indent="-177800" algn="l" defTabSz="514350" rtl="0" eaLnBrk="1" latinLnBrk="0" hangingPunct="1">
              <a:lnSpc>
                <a:spcPct val="100000"/>
              </a:lnSpc>
              <a:spcBef>
                <a:spcPts val="300"/>
              </a:spcBef>
              <a:buFont typeface="Arial" panose="020B0604020202020204" pitchFamily="34" charset="0"/>
              <a:buChar char="•"/>
              <a:tabLst/>
              <a:defRPr sz="2200" kern="1200">
                <a:solidFill>
                  <a:schemeClr val="tx1"/>
                </a:solidFill>
                <a:latin typeface="HelvLight" pitchFamily="2" charset="0"/>
                <a:ea typeface="+mn-ea"/>
                <a:cs typeface="+mn-cs"/>
              </a:defRPr>
            </a:lvl3pPr>
            <a:lvl4pPr marL="976313" indent="-204788" algn="l" defTabSz="514350" rtl="0" eaLnBrk="1" latinLnBrk="0" hangingPunct="1">
              <a:lnSpc>
                <a:spcPct val="100000"/>
              </a:lnSpc>
              <a:spcBef>
                <a:spcPts val="300"/>
              </a:spcBef>
              <a:buFont typeface="Arial" panose="020B0604020202020204" pitchFamily="34" charset="0"/>
              <a:buChar char="•"/>
              <a:tabLst/>
              <a:defRPr sz="2000" kern="1200">
                <a:solidFill>
                  <a:schemeClr val="tx1"/>
                </a:solidFill>
                <a:latin typeface="HelvLight" pitchFamily="2" charset="0"/>
                <a:ea typeface="+mn-ea"/>
                <a:cs typeface="+mn-cs"/>
              </a:defRPr>
            </a:lvl4pPr>
            <a:lvl5pPr marL="1200150" indent="-171450" algn="l" defTabSz="514350" rtl="0" eaLnBrk="1" latinLnBrk="0" hangingPunct="1">
              <a:lnSpc>
                <a:spcPct val="100000"/>
              </a:lnSpc>
              <a:spcBef>
                <a:spcPts val="300"/>
              </a:spcBef>
              <a:buFont typeface="Arial" panose="020B0604020202020204" pitchFamily="34" charset="0"/>
              <a:buChar char="•"/>
              <a:tabLst/>
              <a:defRPr sz="1800" kern="1200">
                <a:solidFill>
                  <a:schemeClr val="tx1"/>
                </a:solidFill>
                <a:latin typeface="HelvLight" pitchFamily="2" charset="0"/>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None/>
            </a:pPr>
            <a:endParaRPr lang="en-US" sz="2100"/>
          </a:p>
        </p:txBody>
      </p:sp>
      <p:sp>
        <p:nvSpPr>
          <p:cNvPr id="8" name="Rectangle 7">
            <a:extLst>
              <a:ext uri="{FF2B5EF4-FFF2-40B4-BE49-F238E27FC236}">
                <a16:creationId xmlns:a16="http://schemas.microsoft.com/office/drawing/2014/main" id="{B04D611D-76BB-5546-BD1E-43BA59EC1E4A}"/>
              </a:ext>
            </a:extLst>
          </p:cNvPr>
          <p:cNvSpPr>
            <a:spLocks noChangeArrowheads="1"/>
          </p:cNvSpPr>
          <p:nvPr/>
        </p:nvSpPr>
        <p:spPr bwMode="auto">
          <a:xfrm>
            <a:off x="470020" y="3852268"/>
            <a:ext cx="5358212" cy="11648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113" indent="-11113">
              <a:spcBef>
                <a:spcPct val="20000"/>
              </a:spcBef>
            </a:pPr>
            <a:r>
              <a:rPr lang="en-US" sz="2400" dirty="0"/>
              <a:t>Download the PowerPoint</a:t>
            </a:r>
            <a:br>
              <a:rPr lang="en-US" sz="2400" dirty="0"/>
            </a:br>
            <a:r>
              <a:rPr lang="en-US" sz="2400" dirty="0"/>
              <a:t>and access the recording:</a:t>
            </a:r>
            <a:br>
              <a:rPr lang="en-US" sz="2400" dirty="0"/>
            </a:br>
            <a:r>
              <a:rPr lang="en-US" sz="2400" b="1" dirty="0"/>
              <a:t>www.ncperkins.org/presentations</a:t>
            </a:r>
          </a:p>
        </p:txBody>
      </p:sp>
    </p:spTree>
    <p:extLst>
      <p:ext uri="{BB962C8B-B14F-4D97-AF65-F5344CB8AC3E}">
        <p14:creationId xmlns:p14="http://schemas.microsoft.com/office/powerpoint/2010/main" val="4251408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97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36FA8E6-6262-FC27-0DF0-86BEBA0C8224}"/>
              </a:ext>
            </a:extLst>
          </p:cNvPr>
          <p:cNvGraphicFramePr>
            <a:graphicFrameLocks noGrp="1"/>
          </p:cNvGraphicFramePr>
          <p:nvPr>
            <p:ph idx="1"/>
            <p:extLst>
              <p:ext uri="{D42A27DB-BD31-4B8C-83A1-F6EECF244321}">
                <p14:modId xmlns:p14="http://schemas.microsoft.com/office/powerpoint/2010/main" val="1085732697"/>
              </p:ext>
            </p:extLst>
          </p:nvPr>
        </p:nvGraphicFramePr>
        <p:xfrm>
          <a:off x="301546" y="1042587"/>
          <a:ext cx="8360673" cy="4546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9CEEB788-4F3E-E06A-51A5-46BAEA554DE5}"/>
              </a:ext>
            </a:extLst>
          </p:cNvPr>
          <p:cNvSpPr>
            <a:spLocks noGrp="1"/>
          </p:cNvSpPr>
          <p:nvPr>
            <p:ph type="title"/>
          </p:nvPr>
        </p:nvSpPr>
        <p:spPr/>
        <p:txBody>
          <a:bodyPr/>
          <a:lstStyle/>
          <a:p>
            <a:r>
              <a:rPr lang="en-US" dirty="0"/>
              <a:t>Career &amp; Technical Education Team</a:t>
            </a:r>
          </a:p>
        </p:txBody>
      </p:sp>
    </p:spTree>
    <p:extLst>
      <p:ext uri="{BB962C8B-B14F-4D97-AF65-F5344CB8AC3E}">
        <p14:creationId xmlns:p14="http://schemas.microsoft.com/office/powerpoint/2010/main" val="72981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404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sp>
        <p:nvSpPr>
          <p:cNvPr id="3" name="Title 2">
            <a:extLst>
              <a:ext uri="{FF2B5EF4-FFF2-40B4-BE49-F238E27FC236}">
                <a16:creationId xmlns:a16="http://schemas.microsoft.com/office/drawing/2014/main" id="{0346A667-7503-40D1-AD6A-DE637ACE17E6}"/>
              </a:ext>
            </a:extLst>
          </p:cNvPr>
          <p:cNvSpPr>
            <a:spLocks noGrp="1"/>
          </p:cNvSpPr>
          <p:nvPr>
            <p:ph type="title"/>
          </p:nvPr>
        </p:nvSpPr>
        <p:spPr>
          <a:xfrm>
            <a:off x="6820122" y="363475"/>
            <a:ext cx="1960404" cy="4293108"/>
          </a:xfrm>
        </p:spPr>
        <p:txBody>
          <a:bodyPr vert="horz" lIns="68580" tIns="34290" rIns="68580" bIns="34290" rtlCol="0" anchor="ctr">
            <a:normAutofit fontScale="9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700" dirty="0">
                <a:solidFill>
                  <a:srgbClr val="FFFFFF"/>
                </a:solidFill>
              </a:rPr>
              <a:t>The NC CareGivers Program: A Partnership Between Community Colleges and Skilled Nursing Facilities (NSFs) to Recruit/Retain Nurse Aides </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0016" y="363474"/>
            <a:ext cx="6096762" cy="429310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en-US" sz="1013"/>
          </a:p>
        </p:txBody>
      </p:sp>
      <p:pic>
        <p:nvPicPr>
          <p:cNvPr id="2" name="Picture 1">
            <a:extLst>
              <a:ext uri="{FF2B5EF4-FFF2-40B4-BE49-F238E27FC236}">
                <a16:creationId xmlns:a16="http://schemas.microsoft.com/office/drawing/2014/main" id="{11E17C1E-30F6-49D9-AD0E-9029794E090E}"/>
              </a:ext>
            </a:extLst>
          </p:cNvPr>
          <p:cNvPicPr>
            <a:picLocks noChangeAspect="1"/>
          </p:cNvPicPr>
          <p:nvPr/>
        </p:nvPicPr>
        <p:blipFill rotWithShape="1">
          <a:blip r:embed="rId3"/>
          <a:srcRect t="5689"/>
          <a:stretch/>
        </p:blipFill>
        <p:spPr>
          <a:xfrm>
            <a:off x="732188" y="768626"/>
            <a:ext cx="5372417" cy="3606249"/>
          </a:xfrm>
          <a:prstGeom prst="rect">
            <a:avLst/>
          </a:prstGeom>
          <a:effectLst/>
        </p:spPr>
      </p:pic>
    </p:spTree>
    <p:extLst>
      <p:ext uri="{BB962C8B-B14F-4D97-AF65-F5344CB8AC3E}">
        <p14:creationId xmlns:p14="http://schemas.microsoft.com/office/powerpoint/2010/main" val="1784375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B76C8-0994-4EC9-A6E7-5C4C17B859CE}"/>
              </a:ext>
            </a:extLst>
          </p:cNvPr>
          <p:cNvSpPr>
            <a:spLocks noGrp="1"/>
          </p:cNvSpPr>
          <p:nvPr>
            <p:ph idx="1"/>
          </p:nvPr>
        </p:nvSpPr>
        <p:spPr>
          <a:xfrm>
            <a:off x="628650" y="555172"/>
            <a:ext cx="7886700" cy="4406442"/>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lgn="ctr">
              <a:buNone/>
            </a:pPr>
            <a:r>
              <a:rPr lang="en-US" sz="2325" b="1" dirty="0">
                <a:solidFill>
                  <a:schemeClr val="accent1"/>
                </a:solidFill>
              </a:rPr>
              <a:t>NC Caregivers Program</a:t>
            </a:r>
          </a:p>
          <a:p>
            <a:endParaRPr lang="en-US" dirty="0"/>
          </a:p>
          <a:p>
            <a:pPr marL="285750" indent="-285750"/>
            <a:r>
              <a:rPr lang="en-US" sz="2000" dirty="0"/>
              <a:t>Several years ago, the North Carolina Health Care Facilities Association (NCHCFA) established Futurecare of North Carolina, Inc.  (</a:t>
            </a:r>
            <a:r>
              <a:rPr lang="en-US" sz="2000" dirty="0" err="1"/>
              <a:t>FutureCare</a:t>
            </a:r>
            <a:r>
              <a:rPr lang="en-US" sz="2000" dirty="0"/>
              <a:t> NC).</a:t>
            </a:r>
          </a:p>
          <a:p>
            <a:pPr marL="285750" indent="-285750"/>
            <a:r>
              <a:rPr lang="en-US" sz="2000" dirty="0" err="1"/>
              <a:t>FutureCare</a:t>
            </a:r>
            <a:r>
              <a:rPr lang="en-US" sz="2000" dirty="0"/>
              <a:t> NC is a not-for-profit organization focused on fostering and promoting innovations to improve the quality of care and residential living in North Carolina’s Skilled Nursing Facilities.</a:t>
            </a:r>
          </a:p>
          <a:p>
            <a:pPr marL="285750" indent="-285750"/>
            <a:r>
              <a:rPr lang="en-US" sz="2000" dirty="0"/>
              <a:t>CMS awarded </a:t>
            </a:r>
            <a:r>
              <a:rPr lang="en-US" sz="2000" dirty="0" err="1"/>
              <a:t>FutureCare</a:t>
            </a:r>
            <a:r>
              <a:rPr lang="en-US" sz="2000" dirty="0"/>
              <a:t> NC approximately</a:t>
            </a:r>
            <a:r>
              <a:rPr lang="en-US" sz="2000" b="1" dirty="0"/>
              <a:t> $2.5 million</a:t>
            </a:r>
            <a:r>
              <a:rPr lang="en-US" sz="2000" dirty="0"/>
              <a:t> to address the shortage of direct care workers (CNAs) in nursing homes.</a:t>
            </a:r>
          </a:p>
          <a:p>
            <a:pPr marL="285750" indent="-285750"/>
            <a:r>
              <a:rPr lang="en-US" sz="2000" dirty="0"/>
              <a:t>The three- year grant from March 1, 2021 to February 28, 2024 established the </a:t>
            </a:r>
            <a:r>
              <a:rPr lang="en-US" sz="2000" b="1" dirty="0">
                <a:solidFill>
                  <a:schemeClr val="accent1"/>
                </a:solidFill>
              </a:rPr>
              <a:t>NC CareGivers Program</a:t>
            </a:r>
            <a:r>
              <a:rPr lang="en-US" sz="2000" dirty="0"/>
              <a:t>, a statewide education and marketing campaign that will promote the nurse aide profession. </a:t>
            </a:r>
          </a:p>
          <a:p>
            <a:endParaRPr lang="en-US" sz="1800" dirty="0"/>
          </a:p>
        </p:txBody>
      </p:sp>
    </p:spTree>
    <p:extLst>
      <p:ext uri="{BB962C8B-B14F-4D97-AF65-F5344CB8AC3E}">
        <p14:creationId xmlns:p14="http://schemas.microsoft.com/office/powerpoint/2010/main" val="1749463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3302782" cy="51435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10" cy="51435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21" name="Content Placeholder 2">
            <a:extLst>
              <a:ext uri="{FF2B5EF4-FFF2-40B4-BE49-F238E27FC236}">
                <a16:creationId xmlns:a16="http://schemas.microsoft.com/office/drawing/2014/main" id="{283F9B90-38F2-4E85-A2BC-8C214D7FFA67}"/>
              </a:ext>
            </a:extLst>
          </p:cNvPr>
          <p:cNvGraphicFramePr>
            <a:graphicFrameLocks noGrp="1"/>
          </p:cNvGraphicFramePr>
          <p:nvPr>
            <p:ph idx="1"/>
            <p:extLst>
              <p:ext uri="{D42A27DB-BD31-4B8C-83A1-F6EECF244321}">
                <p14:modId xmlns:p14="http://schemas.microsoft.com/office/powerpoint/2010/main" val="3744228232"/>
              </p:ext>
            </p:extLst>
          </p:nvPr>
        </p:nvGraphicFramePr>
        <p:xfrm>
          <a:off x="3757612" y="79513"/>
          <a:ext cx="5116043" cy="4603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78299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DB76C8-0994-4EC9-A6E7-5C4C17B859CE}"/>
              </a:ext>
            </a:extLst>
          </p:cNvPr>
          <p:cNvSpPr>
            <a:spLocks noGrp="1"/>
          </p:cNvSpPr>
          <p:nvPr>
            <p:ph idx="1"/>
          </p:nvPr>
        </p:nvSpPr>
        <p:spPr>
          <a:xfrm>
            <a:off x="938889" y="426070"/>
            <a:ext cx="7266222" cy="4374210"/>
          </a:xfrm>
        </p:spPr>
        <p:txBody>
          <a:bodyPr anchor="t">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400" b="1" dirty="0"/>
              <a:t>Benefits to participation in NC CareGivers may include: </a:t>
            </a:r>
          </a:p>
          <a:p>
            <a:pPr marL="342900" indent="-342900"/>
            <a:r>
              <a:rPr lang="en-US" sz="2400" dirty="0"/>
              <a:t>Increase the number of competent Nurse Aides in the skilled nursing workforce.</a:t>
            </a:r>
          </a:p>
          <a:p>
            <a:pPr marL="342900" indent="-342900"/>
            <a:r>
              <a:rPr lang="en-US" sz="2400" dirty="0"/>
              <a:t>Decrease caregiver turnover.</a:t>
            </a:r>
          </a:p>
          <a:p>
            <a:pPr marL="342900" indent="-342900"/>
            <a:r>
              <a:rPr lang="en-US" sz="2400" dirty="0"/>
              <a:t>Provision of webinars/virtual educational sessions that focus on leadership skills, best practices, and performance improvement.</a:t>
            </a:r>
          </a:p>
          <a:p>
            <a:pPr marL="342900" indent="-342900"/>
            <a:r>
              <a:rPr lang="en-US" sz="2400" dirty="0"/>
              <a:t>An increase in the quality of life and quality of care of the residents.</a:t>
            </a:r>
          </a:p>
          <a:p>
            <a:pPr marL="342900" indent="-342900"/>
            <a:r>
              <a:rPr lang="en-US" sz="2400" dirty="0"/>
              <a:t>An increase in caregiver morale and workplace satisfaction.</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pPr marL="0" indent="0">
              <a:buNone/>
            </a:pPr>
            <a:endParaRPr lang="en-US" sz="2400" dirty="0"/>
          </a:p>
          <a:p>
            <a:pPr marL="0" indent="0">
              <a:buNone/>
            </a:pPr>
            <a:endParaRPr lang="en-US" sz="2400" dirty="0"/>
          </a:p>
          <a:p>
            <a:endParaRPr lang="en-US" sz="2400" dirty="0"/>
          </a:p>
          <a:p>
            <a:endParaRPr lang="en-US" sz="2400" dirty="0"/>
          </a:p>
          <a:p>
            <a:pPr marL="0" indent="0">
              <a:buNone/>
            </a:pPr>
            <a:endParaRPr lang="en-US" sz="2400" dirty="0"/>
          </a:p>
          <a:p>
            <a:pPr marL="0" indent="0">
              <a:buNone/>
            </a:pPr>
            <a:endParaRPr lang="en-US" sz="2400" dirty="0"/>
          </a:p>
          <a:p>
            <a:endParaRPr lang="en-US" sz="2400" dirty="0"/>
          </a:p>
          <a:p>
            <a:endParaRPr lang="en-US" sz="2400" dirty="0"/>
          </a:p>
        </p:txBody>
      </p:sp>
      <p:sp>
        <p:nvSpPr>
          <p:cNvPr id="19" name="Rectangle 18">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800600"/>
            <a:ext cx="9144000" cy="34258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4800599"/>
            <a:ext cx="6115049" cy="342579"/>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0125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512D-6A92-4B43-8CC4-F0F16BCEE1F5}"/>
              </a:ext>
            </a:extLst>
          </p:cNvPr>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100" b="1" u="sng" dirty="0"/>
              <a:t>Retention/Workplace Culture</a:t>
            </a:r>
          </a:p>
        </p:txBody>
      </p:sp>
      <p:sp>
        <p:nvSpPr>
          <p:cNvPr id="4" name="Content Placeholder 2">
            <a:extLst>
              <a:ext uri="{FF2B5EF4-FFF2-40B4-BE49-F238E27FC236}">
                <a16:creationId xmlns:a16="http://schemas.microsoft.com/office/drawing/2014/main" id="{CC45CE47-1756-433E-A5EA-F9046A9A8A37}"/>
              </a:ext>
            </a:extLst>
          </p:cNvPr>
          <p:cNvSpPr>
            <a:spLocks noGrp="1"/>
          </p:cNvSpPr>
          <p:nvPr>
            <p:ph idx="1"/>
          </p:nvPr>
        </p:nvSpPr>
        <p:spPr>
          <a:xfrm>
            <a:off x="628650" y="1065474"/>
            <a:ext cx="7886700" cy="3983603"/>
          </a:xfrm>
        </p:spPr>
        <p:txBody>
          <a:bodyPr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dirty="0"/>
          </a:p>
          <a:p>
            <a:pPr indent="0">
              <a:buNone/>
            </a:pPr>
            <a:r>
              <a:rPr lang="en-US" sz="2400" dirty="0"/>
              <a:t>Annual employee satisfaction survey</a:t>
            </a:r>
          </a:p>
          <a:p>
            <a:pPr indent="0">
              <a:buNone/>
            </a:pPr>
            <a:r>
              <a:rPr lang="en-US" sz="2400" dirty="0"/>
              <a:t>Fifteen educational webinars: Introducing and Sustaining Organizational Change, Building on Trust, How to use SMART Goals for Employee Engagement, Why Compassionate Leadership Matters, Coaching Style of Leadership, Accountability through Candid Conversations, Action Planning Check-in, Providing Meaningful Appreciation, The Power of Encouragement, Strengths-based Leadership, Model the Way, Empowering Others to Act, Inspiring with a Shared Vision, Challenging the Process/Action Planning Check-in, and Making Changes Stick. </a:t>
            </a:r>
          </a:p>
          <a:p>
            <a:pPr marL="0" indent="0">
              <a:buNone/>
            </a:pPr>
            <a:endParaRPr lang="en-US" dirty="0"/>
          </a:p>
        </p:txBody>
      </p:sp>
    </p:spTree>
    <p:extLst>
      <p:ext uri="{BB962C8B-B14F-4D97-AF65-F5344CB8AC3E}">
        <p14:creationId xmlns:p14="http://schemas.microsoft.com/office/powerpoint/2010/main" val="180934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11576"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8" cy="1110628"/>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054495" y="-190252"/>
            <a:ext cx="1370729"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90350" y="316610"/>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7DB76C8-0994-4EC9-A6E7-5C4C17B859CE}"/>
              </a:ext>
            </a:extLst>
          </p:cNvPr>
          <p:cNvSpPr>
            <a:spLocks noGrp="1"/>
          </p:cNvSpPr>
          <p:nvPr>
            <p:ph idx="1"/>
          </p:nvPr>
        </p:nvSpPr>
        <p:spPr>
          <a:xfrm>
            <a:off x="307938" y="384569"/>
            <a:ext cx="8528124" cy="4542567"/>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4" indent="0">
              <a:buNone/>
            </a:pPr>
            <a:r>
              <a:rPr lang="en-US" sz="1900" b="1" dirty="0"/>
              <a:t>SNF’s participating in the NC CareGivers Program are asked to </a:t>
            </a:r>
            <a:br>
              <a:rPr lang="en-US" sz="1900" b="1" dirty="0"/>
            </a:br>
            <a:r>
              <a:rPr lang="en-US" sz="1900" b="1" dirty="0"/>
              <a:t>complete a brief application and agree to the following:</a:t>
            </a:r>
          </a:p>
          <a:p>
            <a:pPr marL="0" indent="0">
              <a:buNone/>
            </a:pPr>
            <a:endParaRPr lang="en-US" sz="1900" dirty="0"/>
          </a:p>
          <a:p>
            <a:pPr marL="285750" indent="-285750"/>
            <a:r>
              <a:rPr lang="en-US" sz="1900" dirty="0"/>
              <a:t>Reimburse the “participating NC CareGivers” employee for approved Nurse Aide I Training and testing (If the employee paid for the training and testing his/herself) within one month of date of hire. </a:t>
            </a:r>
            <a:r>
              <a:rPr lang="en-US" sz="1900" dirty="0">
                <a:solidFill>
                  <a:srgbClr val="FF0000"/>
                </a:solidFill>
              </a:rPr>
              <a:t>This is already a federal requirement in Title 42 CFR 483.152 (c) (2).</a:t>
            </a:r>
          </a:p>
          <a:p>
            <a:pPr marL="285750" indent="-285750"/>
            <a:r>
              <a:rPr lang="en-US" sz="1900" dirty="0"/>
              <a:t>Pay staff participating in the </a:t>
            </a:r>
            <a:r>
              <a:rPr lang="en-US" sz="1900" b="1" dirty="0"/>
              <a:t>NC CareGivers Program</a:t>
            </a:r>
            <a:r>
              <a:rPr lang="en-US" sz="1900" dirty="0"/>
              <a:t> a $500 retention bonus if they work part-time or full-time for six consecutive months at the Facility.</a:t>
            </a:r>
          </a:p>
          <a:p>
            <a:pPr marL="285750" indent="-285750"/>
            <a:r>
              <a:rPr lang="en-US" sz="1900" dirty="0"/>
              <a:t>Input requested employee information on the</a:t>
            </a:r>
            <a:r>
              <a:rPr lang="en-US" sz="1900" b="1" dirty="0"/>
              <a:t> NC CareGivers</a:t>
            </a:r>
            <a:r>
              <a:rPr lang="en-US" sz="1900" dirty="0"/>
              <a:t> participant on a secure on-line tracking system. This step takes approximately 5 minutes.</a:t>
            </a:r>
          </a:p>
          <a:p>
            <a:pPr marL="285750" indent="-285750"/>
            <a:r>
              <a:rPr lang="en-US" sz="1900" dirty="0"/>
              <a:t>Allow all employees to complete three employee surveys during the three-year project.  The facility will also complete an on-line survey at the conclusion of the </a:t>
            </a:r>
            <a:r>
              <a:rPr lang="en-US" sz="1900" b="1" dirty="0"/>
              <a:t>NC CareGivers Program</a:t>
            </a:r>
            <a:r>
              <a:rPr lang="en-US" sz="1900" dirty="0"/>
              <a:t>. </a:t>
            </a:r>
          </a:p>
          <a:p>
            <a:pPr marL="0" indent="0">
              <a:buNone/>
            </a:pPr>
            <a:endParaRPr lang="en-US" sz="975" dirty="0"/>
          </a:p>
          <a:p>
            <a:pPr marL="0" indent="0">
              <a:buNone/>
            </a:pPr>
            <a:endParaRPr lang="en-US" sz="975" dirty="0"/>
          </a:p>
          <a:p>
            <a:endParaRPr lang="en-US" sz="975" dirty="0"/>
          </a:p>
          <a:p>
            <a:endParaRPr lang="en-US" sz="975"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8" y="4586626"/>
            <a:ext cx="1120885" cy="556874"/>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3" y="4839858"/>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531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B76C8-0994-4EC9-A6E7-5C4C17B859CE}"/>
              </a:ext>
            </a:extLst>
          </p:cNvPr>
          <p:cNvSpPr>
            <a:spLocks noGrp="1"/>
          </p:cNvSpPr>
          <p:nvPr>
            <p:ph idx="1"/>
          </p:nvPr>
        </p:nvSpPr>
        <p:spPr>
          <a:xfrm>
            <a:off x="307938" y="174929"/>
            <a:ext cx="8528124" cy="4898003"/>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2000" b="1" dirty="0"/>
              <a:t>Community Colleges and Proprietary Schools participating in the NC CareGivers Program are asked to complete a brief application and agree to the following:</a:t>
            </a:r>
          </a:p>
          <a:p>
            <a:pPr marL="0" indent="0">
              <a:buNone/>
            </a:pPr>
            <a:endParaRPr lang="en-US" sz="2000" dirty="0"/>
          </a:p>
          <a:p>
            <a:pPr marL="285750" indent="-285750"/>
            <a:r>
              <a:rPr lang="en-US" sz="2000" dirty="0"/>
              <a:t>Agrees to assist students, as needed, with program enrollment. Students must be at least 18 years of age.</a:t>
            </a:r>
          </a:p>
          <a:p>
            <a:pPr marL="285750" indent="-285750"/>
            <a:r>
              <a:rPr lang="en-US" sz="2000" dirty="0"/>
              <a:t>Agrees to train students with a DHHS approved nurse aide training program.</a:t>
            </a:r>
          </a:p>
          <a:p>
            <a:pPr marL="285750" indent="-285750"/>
            <a:r>
              <a:rPr lang="en-US" sz="2000" dirty="0"/>
              <a:t>Agrees to input information into a secure on-line tracking system to include:</a:t>
            </a:r>
          </a:p>
          <a:p>
            <a:pPr marL="628650" lvl="1" indent="-285750"/>
            <a:r>
              <a:rPr lang="en-US" sz="2000" dirty="0"/>
              <a:t>Enrollment information</a:t>
            </a:r>
          </a:p>
          <a:p>
            <a:pPr marL="628650" lvl="1" indent="-285750"/>
            <a:r>
              <a:rPr lang="en-US" sz="2000" dirty="0"/>
              <a:t>Date training started and was completed</a:t>
            </a:r>
          </a:p>
          <a:p>
            <a:pPr marL="628650" lvl="1" indent="-285750"/>
            <a:r>
              <a:rPr lang="en-US" sz="2000" dirty="0"/>
              <a:t>If applicable, the date student dropped the course and why</a:t>
            </a:r>
          </a:p>
          <a:p>
            <a:pPr marL="285750" indent="-285750"/>
            <a:r>
              <a:rPr lang="en-US" sz="2000" dirty="0"/>
              <a:t>Agrees to complete an on-line survey at the conclusion of the </a:t>
            </a:r>
            <a:r>
              <a:rPr lang="en-US" sz="2000" b="1" dirty="0"/>
              <a:t>NC CareGivers Program</a:t>
            </a:r>
            <a:r>
              <a:rPr lang="en-US" sz="2000" dirty="0"/>
              <a:t>. </a:t>
            </a:r>
          </a:p>
        </p:txBody>
      </p:sp>
    </p:spTree>
    <p:extLst>
      <p:ext uri="{BB962C8B-B14F-4D97-AF65-F5344CB8AC3E}">
        <p14:creationId xmlns:p14="http://schemas.microsoft.com/office/powerpoint/2010/main" val="42101768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F367F1-45D3-75FF-5345-488357269336}"/>
              </a:ext>
            </a:extLst>
          </p:cNvPr>
          <p:cNvSpPr>
            <a:spLocks noGrp="1"/>
          </p:cNvSpPr>
          <p:nvPr>
            <p:ph idx="1"/>
          </p:nvPr>
        </p:nvSpPr>
        <p:spPr>
          <a:xfrm>
            <a:off x="628650" y="3530378"/>
            <a:ext cx="7886700" cy="1383527"/>
          </a:xfrm>
        </p:spPr>
        <p:txBody>
          <a:bodyPr>
            <a:no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800" dirty="0">
                <a:solidFill>
                  <a:schemeClr val="accent2"/>
                </a:solidFill>
              </a:rPr>
              <a:t>*** There may be additional enrollees/completers that have not been entered into the Qualtrics system.</a:t>
            </a:r>
          </a:p>
          <a:p>
            <a:pPr marL="0" indent="0">
              <a:buNone/>
            </a:pPr>
            <a:endParaRPr lang="en-US" sz="1800" dirty="0"/>
          </a:p>
          <a:p>
            <a:pPr marL="0" indent="0">
              <a:buNone/>
            </a:pPr>
            <a:r>
              <a:rPr lang="en-US" sz="1800" dirty="0"/>
              <a:t>Data as of 9/30/22</a:t>
            </a:r>
          </a:p>
        </p:txBody>
      </p:sp>
      <p:graphicFrame>
        <p:nvGraphicFramePr>
          <p:cNvPr id="4" name="Table 4">
            <a:extLst>
              <a:ext uri="{FF2B5EF4-FFF2-40B4-BE49-F238E27FC236}">
                <a16:creationId xmlns:a16="http://schemas.microsoft.com/office/drawing/2014/main" id="{0DEB3CDA-AF38-1211-5505-235923FDDB51}"/>
              </a:ext>
            </a:extLst>
          </p:cNvPr>
          <p:cNvGraphicFramePr>
            <a:graphicFrameLocks noGrp="1"/>
          </p:cNvGraphicFramePr>
          <p:nvPr>
            <p:extLst>
              <p:ext uri="{D42A27DB-BD31-4B8C-83A1-F6EECF244321}">
                <p14:modId xmlns:p14="http://schemas.microsoft.com/office/powerpoint/2010/main" val="4250358932"/>
              </p:ext>
            </p:extLst>
          </p:nvPr>
        </p:nvGraphicFramePr>
        <p:xfrm>
          <a:off x="451360" y="424899"/>
          <a:ext cx="8241279" cy="2743200"/>
        </p:xfrm>
        <a:graphic>
          <a:graphicData uri="http://schemas.openxmlformats.org/drawingml/2006/table">
            <a:tbl>
              <a:tblPr firstRow="1" bandRow="1">
                <a:tableStyleId>{5C22544A-7EE6-4342-B048-85BDC9FD1C3A}</a:tableStyleId>
              </a:tblPr>
              <a:tblGrid>
                <a:gridCol w="7315200">
                  <a:extLst>
                    <a:ext uri="{9D8B030D-6E8A-4147-A177-3AD203B41FA5}">
                      <a16:colId xmlns:a16="http://schemas.microsoft.com/office/drawing/2014/main" val="3506365052"/>
                    </a:ext>
                  </a:extLst>
                </a:gridCol>
                <a:gridCol w="926079">
                  <a:extLst>
                    <a:ext uri="{9D8B030D-6E8A-4147-A177-3AD203B41FA5}">
                      <a16:colId xmlns:a16="http://schemas.microsoft.com/office/drawing/2014/main" val="1073534741"/>
                    </a:ext>
                  </a:extLst>
                </a:gridCol>
              </a:tblGrid>
              <a:tr h="457200">
                <a:tc>
                  <a:txBody>
                    <a:bodyPr/>
                    <a:lstStyle/>
                    <a:p>
                      <a:r>
                        <a:rPr lang="en-US" dirty="0"/>
                        <a:t>NC </a:t>
                      </a:r>
                      <a:r>
                        <a:rPr lang="en-US" dirty="0" err="1"/>
                        <a:t>CareGiver</a:t>
                      </a:r>
                      <a:r>
                        <a:rPr lang="en-US" dirty="0"/>
                        <a:t> Student Participation</a:t>
                      </a:r>
                    </a:p>
                  </a:txBody>
                  <a:tcPr/>
                </a:tc>
                <a:tc>
                  <a:txBody>
                    <a:bodyPr/>
                    <a:lstStyle/>
                    <a:p>
                      <a:endParaRPr lang="en-US" dirty="0"/>
                    </a:p>
                  </a:txBody>
                  <a:tcPr/>
                </a:tc>
                <a:extLst>
                  <a:ext uri="{0D108BD9-81ED-4DB2-BD59-A6C34878D82A}">
                    <a16:rowId xmlns:a16="http://schemas.microsoft.com/office/drawing/2014/main" val="1920112869"/>
                  </a:ext>
                </a:extLst>
              </a:tr>
              <a:tr h="457200">
                <a:tc>
                  <a:txBody>
                    <a:bodyPr/>
                    <a:lstStyle/>
                    <a:p>
                      <a:r>
                        <a:rPr lang="en-US" dirty="0"/>
                        <a:t>Students registered for the NC </a:t>
                      </a:r>
                      <a:r>
                        <a:rPr lang="en-US" dirty="0" err="1"/>
                        <a:t>CareGivers</a:t>
                      </a:r>
                      <a:r>
                        <a:rPr lang="en-US" dirty="0"/>
                        <a:t> Program </a:t>
                      </a:r>
                    </a:p>
                  </a:txBody>
                  <a:tcPr/>
                </a:tc>
                <a:tc>
                  <a:txBody>
                    <a:bodyPr/>
                    <a:lstStyle/>
                    <a:p>
                      <a:pPr algn="r"/>
                      <a:r>
                        <a:rPr lang="en-US" dirty="0"/>
                        <a:t>847</a:t>
                      </a:r>
                    </a:p>
                  </a:txBody>
                  <a:tcPr/>
                </a:tc>
                <a:extLst>
                  <a:ext uri="{0D108BD9-81ED-4DB2-BD59-A6C34878D82A}">
                    <a16:rowId xmlns:a16="http://schemas.microsoft.com/office/drawing/2014/main" val="3632193707"/>
                  </a:ext>
                </a:extLst>
              </a:tr>
              <a:tr h="457200">
                <a:tc>
                  <a:txBody>
                    <a:bodyPr/>
                    <a:lstStyle/>
                    <a:p>
                      <a:r>
                        <a:rPr lang="en-US" dirty="0"/>
                        <a:t>Students enrolled in a training program </a:t>
                      </a:r>
                    </a:p>
                  </a:txBody>
                  <a:tcPr/>
                </a:tc>
                <a:tc>
                  <a:txBody>
                    <a:bodyPr/>
                    <a:lstStyle/>
                    <a:p>
                      <a:pPr algn="r"/>
                      <a:r>
                        <a:rPr lang="en-US" dirty="0"/>
                        <a:t>149</a:t>
                      </a:r>
                    </a:p>
                  </a:txBody>
                  <a:tcPr/>
                </a:tc>
                <a:extLst>
                  <a:ext uri="{0D108BD9-81ED-4DB2-BD59-A6C34878D82A}">
                    <a16:rowId xmlns:a16="http://schemas.microsoft.com/office/drawing/2014/main" val="2995286879"/>
                  </a:ext>
                </a:extLst>
              </a:tr>
              <a:tr h="457200">
                <a:tc>
                  <a:txBody>
                    <a:bodyPr/>
                    <a:lstStyle/>
                    <a:p>
                      <a:r>
                        <a:rPr lang="en-US" dirty="0"/>
                        <a:t>Students completed a training program </a:t>
                      </a:r>
                    </a:p>
                  </a:txBody>
                  <a:tcPr/>
                </a:tc>
                <a:tc>
                  <a:txBody>
                    <a:bodyPr/>
                    <a:lstStyle/>
                    <a:p>
                      <a:pPr algn="r"/>
                      <a:r>
                        <a:rPr lang="en-US" dirty="0"/>
                        <a:t>96</a:t>
                      </a:r>
                    </a:p>
                  </a:txBody>
                  <a:tcPr/>
                </a:tc>
                <a:extLst>
                  <a:ext uri="{0D108BD9-81ED-4DB2-BD59-A6C34878D82A}">
                    <a16:rowId xmlns:a16="http://schemas.microsoft.com/office/drawing/2014/main" val="465491952"/>
                  </a:ext>
                </a:extLst>
              </a:tr>
              <a:tr h="457200">
                <a:tc>
                  <a:txBody>
                    <a:bodyPr/>
                    <a:lstStyle/>
                    <a:p>
                      <a:r>
                        <a:rPr lang="en-US" dirty="0"/>
                        <a:t>Refresher students registered for the NC </a:t>
                      </a:r>
                      <a:r>
                        <a:rPr lang="en-US" dirty="0" err="1"/>
                        <a:t>CareGivers</a:t>
                      </a:r>
                      <a:r>
                        <a:rPr lang="en-US" dirty="0"/>
                        <a:t> Program </a:t>
                      </a:r>
                    </a:p>
                  </a:txBody>
                  <a:tcPr/>
                </a:tc>
                <a:tc>
                  <a:txBody>
                    <a:bodyPr/>
                    <a:lstStyle/>
                    <a:p>
                      <a:pPr algn="r"/>
                      <a:r>
                        <a:rPr lang="en-US" dirty="0"/>
                        <a:t>58</a:t>
                      </a:r>
                    </a:p>
                  </a:txBody>
                  <a:tcPr/>
                </a:tc>
                <a:extLst>
                  <a:ext uri="{0D108BD9-81ED-4DB2-BD59-A6C34878D82A}">
                    <a16:rowId xmlns:a16="http://schemas.microsoft.com/office/drawing/2014/main" val="1518690395"/>
                  </a:ext>
                </a:extLst>
              </a:tr>
              <a:tr h="457200">
                <a:tc>
                  <a:txBody>
                    <a:bodyPr/>
                    <a:lstStyle/>
                    <a:p>
                      <a:r>
                        <a:rPr lang="en-US" dirty="0"/>
                        <a:t>Refresher students enrolled in Refresher training</a:t>
                      </a:r>
                    </a:p>
                  </a:txBody>
                  <a:tcPr/>
                </a:tc>
                <a:tc>
                  <a:txBody>
                    <a:bodyPr/>
                    <a:lstStyle/>
                    <a:p>
                      <a:pPr algn="r"/>
                      <a:r>
                        <a:rPr lang="en-US" dirty="0"/>
                        <a:t>3</a:t>
                      </a:r>
                    </a:p>
                  </a:txBody>
                  <a:tcPr/>
                </a:tc>
                <a:extLst>
                  <a:ext uri="{0D108BD9-81ED-4DB2-BD59-A6C34878D82A}">
                    <a16:rowId xmlns:a16="http://schemas.microsoft.com/office/drawing/2014/main" val="364399366"/>
                  </a:ext>
                </a:extLst>
              </a:tr>
            </a:tbl>
          </a:graphicData>
        </a:graphic>
      </p:graphicFrame>
    </p:spTree>
    <p:extLst>
      <p:ext uri="{BB962C8B-B14F-4D97-AF65-F5344CB8AC3E}">
        <p14:creationId xmlns:p14="http://schemas.microsoft.com/office/powerpoint/2010/main" val="898229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14F42-859D-6FB8-3671-F50D0EF87C9D}"/>
              </a:ext>
            </a:extLst>
          </p:cNvPr>
          <p:cNvSpPr>
            <a:spLocks noGrp="1"/>
          </p:cNvSpPr>
          <p:nvPr>
            <p:ph type="title"/>
          </p:nvPr>
        </p:nvSpPr>
        <p:spPr>
          <a:xfrm>
            <a:off x="628650" y="273844"/>
            <a:ext cx="7886700" cy="712118"/>
          </a:xfrm>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b="1" u="sng" dirty="0">
                <a:solidFill>
                  <a:schemeClr val="accent1"/>
                </a:solidFill>
              </a:rPr>
              <a:t>NC </a:t>
            </a:r>
            <a:r>
              <a:rPr lang="en-US" sz="2000" b="1" u="sng" dirty="0" err="1">
                <a:solidFill>
                  <a:schemeClr val="accent1"/>
                </a:solidFill>
              </a:rPr>
              <a:t>CareGivers</a:t>
            </a:r>
            <a:r>
              <a:rPr lang="en-US" sz="2000" b="1" u="sng" dirty="0">
                <a:solidFill>
                  <a:schemeClr val="accent1"/>
                </a:solidFill>
              </a:rPr>
              <a:t> Additional Information</a:t>
            </a:r>
          </a:p>
        </p:txBody>
      </p:sp>
      <p:sp>
        <p:nvSpPr>
          <p:cNvPr id="3" name="Content Placeholder 2">
            <a:extLst>
              <a:ext uri="{FF2B5EF4-FFF2-40B4-BE49-F238E27FC236}">
                <a16:creationId xmlns:a16="http://schemas.microsoft.com/office/drawing/2014/main" id="{E3F27766-183E-E379-1B6F-A6A64188BB2B}"/>
              </a:ext>
            </a:extLst>
          </p:cNvPr>
          <p:cNvSpPr>
            <a:spLocks noGrp="1"/>
          </p:cNvSpPr>
          <p:nvPr>
            <p:ph idx="1"/>
          </p:nvPr>
        </p:nvSpPr>
        <p:spPr>
          <a:xfrm>
            <a:off x="628650" y="985961"/>
            <a:ext cx="7886700" cy="4031311"/>
          </a:xfrm>
        </p:spPr>
        <p:txBody>
          <a:bodyPr>
            <a:normAutofit lnSpcReduction="1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1800" b="1" dirty="0"/>
              <a:t>NC </a:t>
            </a:r>
            <a:r>
              <a:rPr lang="en-US" sz="1800" b="1" dirty="0" err="1"/>
              <a:t>CareGivers</a:t>
            </a:r>
            <a:r>
              <a:rPr lang="en-US" sz="1800" b="1" dirty="0"/>
              <a:t> Website </a:t>
            </a:r>
            <a:r>
              <a:rPr lang="en-US" sz="1800" dirty="0">
                <a:hlinkClick r:id="rId2"/>
              </a:rPr>
              <a:t>www.nccaregivers.org</a:t>
            </a:r>
            <a:r>
              <a:rPr lang="en-US" sz="1800" dirty="0"/>
              <a:t> </a:t>
            </a:r>
          </a:p>
          <a:p>
            <a:pPr marL="0" indent="0">
              <a:buNone/>
            </a:pPr>
            <a:r>
              <a:rPr lang="en-US" sz="1800" dirty="0"/>
              <a:t>If you click on </a:t>
            </a:r>
            <a:r>
              <a:rPr lang="en-US" sz="1800" dirty="0">
                <a:solidFill>
                  <a:schemeClr val="accent1"/>
                </a:solidFill>
              </a:rPr>
              <a:t>REGISTER</a:t>
            </a:r>
            <a:r>
              <a:rPr lang="en-US" sz="1800" dirty="0"/>
              <a:t> a drop-down menu appears. Click on 2 and see the participating educational sites in your area. Click on 3 and see the participating skilled nursing facilities in your area. Also, visit our video gallery by clicking on </a:t>
            </a:r>
            <a:r>
              <a:rPr lang="en-US" sz="1800" dirty="0">
                <a:solidFill>
                  <a:schemeClr val="accent1"/>
                </a:solidFill>
              </a:rPr>
              <a:t>VIDEOS</a:t>
            </a:r>
            <a:r>
              <a:rPr lang="en-US" sz="1800" dirty="0"/>
              <a:t>.</a:t>
            </a:r>
          </a:p>
          <a:p>
            <a:pPr marL="0" indent="0">
              <a:buNone/>
            </a:pPr>
            <a:endParaRPr lang="en-US" sz="1800" dirty="0"/>
          </a:p>
          <a:p>
            <a:pPr marL="0" indent="0">
              <a:buNone/>
            </a:pPr>
            <a:endParaRPr lang="en-US" sz="1800" dirty="0"/>
          </a:p>
          <a:p>
            <a:pPr marR="0" indent="0">
              <a:spcBef>
                <a:spcPts val="0"/>
              </a:spcBef>
              <a:spcAft>
                <a:spcPts val="0"/>
              </a:spcAft>
              <a:buNone/>
            </a:pPr>
            <a:r>
              <a:rPr lang="en-US" sz="1800" b="1" dirty="0">
                <a:solidFill>
                  <a:srgbClr val="242424"/>
                </a:solidFill>
                <a:effectLst/>
                <a:ea typeface="Calibri" panose="020F0502020204030204" pitchFamily="34" charset="0"/>
              </a:rPr>
              <a:t>2022 NC</a:t>
            </a:r>
            <a:r>
              <a:rPr lang="en-US" sz="1800" dirty="0">
                <a:solidFill>
                  <a:srgbClr val="242424"/>
                </a:solidFill>
                <a:effectLst/>
                <a:ea typeface="Calibri" panose="020F0502020204030204" pitchFamily="34" charset="0"/>
              </a:rPr>
              <a:t> </a:t>
            </a:r>
            <a:r>
              <a:rPr lang="en-US" sz="1800" b="1" dirty="0">
                <a:solidFill>
                  <a:srgbClr val="242424"/>
                </a:solidFill>
                <a:effectLst/>
                <a:ea typeface="Calibri" panose="020F0502020204030204" pitchFamily="34" charset="0"/>
              </a:rPr>
              <a:t>Community College System Conference Virtual Booth</a:t>
            </a:r>
            <a:r>
              <a:rPr lang="en-US" sz="1800" dirty="0">
                <a:solidFill>
                  <a:srgbClr val="242424"/>
                </a:solidFill>
                <a:effectLst/>
                <a:ea typeface="Calibri" panose="020F0502020204030204" pitchFamily="34" charset="0"/>
              </a:rPr>
              <a:t>.  It will remain open until the end of the year.</a:t>
            </a:r>
            <a:endParaRPr lang="en-US" sz="1800" dirty="0">
              <a:effectLst/>
              <a:ea typeface="Calibri" panose="020F0502020204030204" pitchFamily="34" charset="0"/>
            </a:endParaRPr>
          </a:p>
          <a:p>
            <a:pPr marR="0" indent="0">
              <a:spcBef>
                <a:spcPts val="0"/>
              </a:spcBef>
              <a:spcAft>
                <a:spcPts val="0"/>
              </a:spcAft>
              <a:buNone/>
            </a:pPr>
            <a:r>
              <a:rPr lang="en-US" sz="1800" dirty="0">
                <a:solidFill>
                  <a:srgbClr val="242424"/>
                </a:solidFill>
                <a:effectLst/>
                <a:ea typeface="Calibri" panose="020F0502020204030204" pitchFamily="34" charset="0"/>
              </a:rPr>
              <a:t> </a:t>
            </a:r>
            <a:endParaRPr lang="en-US" sz="1800" dirty="0">
              <a:effectLst/>
              <a:ea typeface="Calibri" panose="020F0502020204030204" pitchFamily="34" charset="0"/>
            </a:endParaRPr>
          </a:p>
          <a:p>
            <a:pPr marR="0" indent="0">
              <a:spcBef>
                <a:spcPts val="0"/>
              </a:spcBef>
              <a:spcAft>
                <a:spcPts val="0"/>
              </a:spcAft>
              <a:buNone/>
            </a:pPr>
            <a:r>
              <a:rPr lang="en-US" sz="1800" dirty="0">
                <a:solidFill>
                  <a:srgbClr val="242424"/>
                </a:solidFill>
                <a:effectLst/>
                <a:ea typeface="Calibri" panose="020F0502020204030204" pitchFamily="34" charset="0"/>
              </a:rPr>
              <a:t>How to access the virtual booth:</a:t>
            </a:r>
            <a:endParaRPr lang="en-US" sz="1800" dirty="0">
              <a:effectLst/>
              <a:ea typeface="Calibri" panose="020F0502020204030204" pitchFamily="34" charset="0"/>
            </a:endParaRPr>
          </a:p>
          <a:p>
            <a:pPr marL="628650" lvl="1" indent="-285750">
              <a:spcBef>
                <a:spcPts val="0"/>
              </a:spcBef>
            </a:pPr>
            <a:r>
              <a:rPr lang="en-US" sz="1800" dirty="0">
                <a:solidFill>
                  <a:srgbClr val="242424"/>
                </a:solidFill>
                <a:effectLst/>
                <a:ea typeface="Calibri" panose="020F0502020204030204" pitchFamily="34" charset="0"/>
              </a:rPr>
              <a:t>URL: </a:t>
            </a:r>
            <a:r>
              <a:rPr lang="en-US" sz="1800" u="sng" dirty="0">
                <a:solidFill>
                  <a:srgbClr val="242424"/>
                </a:solidFill>
                <a:effectLst/>
                <a:ea typeface="Calibri" panose="020F0502020204030204" pitchFamily="34" charset="0"/>
                <a:hlinkClick r:id="rId3"/>
              </a:rPr>
              <a:t>https://2022ncccsc.eventshowcase.com/McKimmonCenter/</a:t>
            </a:r>
            <a:endParaRPr lang="en-US" sz="1800" dirty="0">
              <a:effectLst/>
              <a:ea typeface="Calibri" panose="020F0502020204030204" pitchFamily="34" charset="0"/>
            </a:endParaRPr>
          </a:p>
          <a:p>
            <a:pPr marL="628650" lvl="1" indent="-285750">
              <a:spcBef>
                <a:spcPts val="0"/>
              </a:spcBef>
            </a:pPr>
            <a:r>
              <a:rPr lang="en-US" sz="1800" dirty="0">
                <a:solidFill>
                  <a:srgbClr val="242424"/>
                </a:solidFill>
                <a:effectLst/>
                <a:ea typeface="Calibri" panose="020F0502020204030204" pitchFamily="34" charset="0"/>
              </a:rPr>
              <a:t>Top Menu - center, select "Exhibitors"</a:t>
            </a:r>
            <a:endParaRPr lang="en-US" sz="1800" dirty="0">
              <a:effectLst/>
              <a:ea typeface="Calibri" panose="020F0502020204030204" pitchFamily="34" charset="0"/>
            </a:endParaRPr>
          </a:p>
          <a:p>
            <a:pPr marL="628650" lvl="1" indent="-285750">
              <a:spcBef>
                <a:spcPts val="0"/>
              </a:spcBef>
            </a:pPr>
            <a:r>
              <a:rPr lang="en-US" sz="1800" dirty="0">
                <a:solidFill>
                  <a:srgbClr val="242424"/>
                </a:solidFill>
                <a:effectLst/>
                <a:ea typeface="Calibri" panose="020F0502020204030204" pitchFamily="34" charset="0"/>
              </a:rPr>
              <a:t>Enter "</a:t>
            </a:r>
            <a:r>
              <a:rPr lang="en-US" sz="1800" dirty="0" err="1">
                <a:solidFill>
                  <a:srgbClr val="242424"/>
                </a:solidFill>
                <a:effectLst/>
                <a:ea typeface="Calibri" panose="020F0502020204030204" pitchFamily="34" charset="0"/>
              </a:rPr>
              <a:t>FutureCare</a:t>
            </a:r>
            <a:r>
              <a:rPr lang="en-US" sz="1800" dirty="0">
                <a:solidFill>
                  <a:srgbClr val="242424"/>
                </a:solidFill>
                <a:effectLst/>
                <a:ea typeface="Calibri" panose="020F0502020204030204" pitchFamily="34" charset="0"/>
              </a:rPr>
              <a:t>" in the search, or simply scroll down the list to </a:t>
            </a:r>
            <a:r>
              <a:rPr lang="en-US" sz="1800" dirty="0" err="1">
                <a:solidFill>
                  <a:srgbClr val="242424"/>
                </a:solidFill>
                <a:effectLst/>
                <a:ea typeface="Calibri" panose="020F0502020204030204" pitchFamily="34" charset="0"/>
              </a:rPr>
              <a:t>FutureCare</a:t>
            </a:r>
            <a:r>
              <a:rPr lang="en-US" sz="1800" dirty="0">
                <a:solidFill>
                  <a:srgbClr val="242424"/>
                </a:solidFill>
                <a:effectLst/>
                <a:ea typeface="Calibri" panose="020F0502020204030204" pitchFamily="34" charset="0"/>
              </a:rPr>
              <a:t> of North Carolina, tap on the box, logo, or text.</a:t>
            </a:r>
            <a:endParaRPr lang="en-US" sz="1800" dirty="0">
              <a:effectLst/>
              <a:ea typeface="Calibri" panose="020F0502020204030204" pitchFamily="34" charset="0"/>
            </a:endParaRPr>
          </a:p>
          <a:p>
            <a:pPr marL="628650" lvl="1" indent="-285750">
              <a:spcBef>
                <a:spcPts val="0"/>
              </a:spcBef>
            </a:pPr>
            <a:r>
              <a:rPr lang="en-US" sz="1800" dirty="0">
                <a:solidFill>
                  <a:srgbClr val="242424"/>
                </a:solidFill>
                <a:effectLst/>
                <a:ea typeface="Calibri" panose="020F0502020204030204" pitchFamily="34" charset="0"/>
              </a:rPr>
              <a:t>The NC Caregivers virtual booth will then launch in your browser</a:t>
            </a:r>
            <a:endParaRPr lang="en-US" sz="1800" dirty="0">
              <a:effectLst/>
              <a:ea typeface="Calibri" panose="020F0502020204030204" pitchFamily="34" charset="0"/>
            </a:endParaRPr>
          </a:p>
          <a:p>
            <a:pPr marL="0" indent="0">
              <a:buNone/>
            </a:pPr>
            <a:endParaRPr lang="en-US" dirty="0"/>
          </a:p>
          <a:p>
            <a:pPr marL="0" indent="0">
              <a:buNone/>
            </a:pPr>
            <a:endParaRPr lang="en-US" dirty="0"/>
          </a:p>
        </p:txBody>
      </p:sp>
      <p:cxnSp>
        <p:nvCxnSpPr>
          <p:cNvPr id="5" name="Straight Connector 4">
            <a:extLst>
              <a:ext uri="{FF2B5EF4-FFF2-40B4-BE49-F238E27FC236}">
                <a16:creationId xmlns:a16="http://schemas.microsoft.com/office/drawing/2014/main" id="{A9C25E90-A54F-1169-C8BD-B23AEC20C405}"/>
              </a:ext>
            </a:extLst>
          </p:cNvPr>
          <p:cNvCxnSpPr/>
          <p:nvPr/>
        </p:nvCxnSpPr>
        <p:spPr>
          <a:xfrm>
            <a:off x="628650" y="2571750"/>
            <a:ext cx="7886700" cy="0"/>
          </a:xfrm>
          <a:prstGeom prst="line">
            <a:avLst/>
          </a:prstGeom>
          <a:ln w="38100">
            <a:solidFill>
              <a:srgbClr val="EEB1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45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DB76C8-0994-4EC9-A6E7-5C4C17B859CE}"/>
              </a:ext>
            </a:extLst>
          </p:cNvPr>
          <p:cNvSpPr>
            <a:spLocks noGrp="1"/>
          </p:cNvSpPr>
          <p:nvPr>
            <p:ph idx="1"/>
          </p:nvPr>
        </p:nvSpPr>
        <p:spPr>
          <a:xfrm>
            <a:off x="628650" y="555172"/>
            <a:ext cx="7886700" cy="4077551"/>
          </a:xfrm>
        </p:spPr>
        <p:txBody>
          <a:bodyPr>
            <a:normAutofit fontScale="400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indent="0">
              <a:buNone/>
            </a:pPr>
            <a:r>
              <a:rPr lang="en-US" sz="7200" dirty="0"/>
              <a:t>If you have questions or would like additional information contact:</a:t>
            </a:r>
          </a:p>
          <a:p>
            <a:pPr marL="0" indent="0">
              <a:buNone/>
            </a:pPr>
            <a:endParaRPr lang="en-US" sz="7200" b="1" dirty="0"/>
          </a:p>
          <a:p>
            <a:pPr marL="0" indent="0">
              <a:buNone/>
            </a:pPr>
            <a:endParaRPr lang="en-US" sz="7200" b="1" dirty="0"/>
          </a:p>
          <a:p>
            <a:pPr marL="0" indent="0">
              <a:buNone/>
            </a:pPr>
            <a:r>
              <a:rPr lang="en-US" sz="7200" dirty="0"/>
              <a:t>Renee Batts, RN MSN</a:t>
            </a:r>
          </a:p>
          <a:p>
            <a:pPr marL="0" indent="0">
              <a:buNone/>
            </a:pPr>
            <a:r>
              <a:rPr lang="en-US" sz="7200" dirty="0"/>
              <a:t>Project Leader, NC </a:t>
            </a:r>
            <a:r>
              <a:rPr lang="en-US" sz="7200" dirty="0" err="1"/>
              <a:t>CareGivers</a:t>
            </a:r>
            <a:endParaRPr lang="en-US" sz="7200" dirty="0"/>
          </a:p>
          <a:p>
            <a:pPr marL="0" indent="0">
              <a:buNone/>
            </a:pPr>
            <a:r>
              <a:rPr lang="en-US" sz="7200" dirty="0" err="1"/>
              <a:t>FutureCare</a:t>
            </a:r>
            <a:r>
              <a:rPr lang="en-US" sz="7200" dirty="0"/>
              <a:t> of North Carolina</a:t>
            </a:r>
          </a:p>
          <a:p>
            <a:pPr marL="0" indent="0">
              <a:buNone/>
            </a:pPr>
            <a:r>
              <a:rPr lang="en-US" sz="7200" dirty="0"/>
              <a:t>(252) 292-3793</a:t>
            </a:r>
          </a:p>
          <a:p>
            <a:pPr marL="0" indent="0">
              <a:buNone/>
            </a:pPr>
            <a:r>
              <a:rPr lang="en-US" sz="7200" dirty="0"/>
              <a:t>Email: </a:t>
            </a:r>
            <a:r>
              <a:rPr lang="en-US" sz="7200" dirty="0">
                <a:hlinkClick r:id="rId2"/>
              </a:rPr>
              <a:t>reneeb@futurecarenc.org</a:t>
            </a:r>
            <a:endParaRPr lang="en-US" sz="7200" dirty="0"/>
          </a:p>
          <a:p>
            <a:pPr marL="0" indent="0">
              <a:buNone/>
            </a:pPr>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89199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Dr. Bob </a:t>
            </a:r>
            <a:r>
              <a:rPr lang="en-US" err="1"/>
              <a:t>Witchger</a:t>
            </a:r>
            <a:endParaRPr lang="en-US" err="1">
              <a:ln w="0">
                <a:solidFill>
                  <a:srgbClr val="5B9BD5"/>
                </a:solidFill>
              </a:ln>
              <a:cs typeface="Calibri"/>
            </a:endParaRPr>
          </a:p>
        </p:txBody>
      </p:sp>
      <p:sp>
        <p:nvSpPr>
          <p:cNvPr id="3" name="Subtitle 2"/>
          <p:cNvSpPr>
            <a:spLocks noGrp="1"/>
          </p:cNvSpPr>
          <p:nvPr>
            <p:ph type="subTitle" idx="1"/>
          </p:nvPr>
        </p:nvSpPr>
        <p:spPr>
          <a:xfrm>
            <a:off x="1582389" y="2910751"/>
            <a:ext cx="5978225" cy="864224"/>
          </a:xfrm>
        </p:spPr>
        <p:txBody>
          <a:bodyPr vert="horz" lIns="91440" tIns="45720" rIns="91440" bIns="45720" rtlCol="0" anchor="t">
            <a:normAutofit/>
          </a:bodyPr>
          <a:lstStyle/>
          <a:p>
            <a:r>
              <a:rPr lang="en-US" dirty="0">
                <a:latin typeface="HelvLight"/>
              </a:rPr>
              <a:t>CTE Director, Team Perkins</a:t>
            </a:r>
            <a:br>
              <a:rPr lang="en-US" dirty="0"/>
            </a:br>
            <a:r>
              <a:rPr lang="en-US" dirty="0">
                <a:latin typeface="HelvLight"/>
              </a:rPr>
              <a:t> </a:t>
            </a:r>
            <a:endParaRPr lang="en-US" dirty="0"/>
          </a:p>
        </p:txBody>
      </p:sp>
      <p:pic>
        <p:nvPicPr>
          <p:cNvPr id="5" name="Picture 4" descr="Photo of Dr. Bob Witchger">
            <a:extLst>
              <a:ext uri="{FF2B5EF4-FFF2-40B4-BE49-F238E27FC236}">
                <a16:creationId xmlns:a16="http://schemas.microsoft.com/office/drawing/2014/main" id="{E1FF3906-7556-4BE9-95C0-5674676DC2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691357" y="-1525"/>
            <a:ext cx="2452653" cy="2826524"/>
          </a:xfrm>
          <a:prstGeom prst="rect">
            <a:avLst/>
          </a:prstGeom>
        </p:spPr>
      </p:pic>
      <p:pic>
        <p:nvPicPr>
          <p:cNvPr id="6" name="Picture 5" descr="NCCCS Logo">
            <a:extLst>
              <a:ext uri="{FF2B5EF4-FFF2-40B4-BE49-F238E27FC236}">
                <a16:creationId xmlns:a16="http://schemas.microsoft.com/office/drawing/2014/main" id="{C41D9A4F-BE92-4721-8568-B143088B6E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05011" y="3774975"/>
            <a:ext cx="3355245" cy="1276505"/>
          </a:xfrm>
          <a:prstGeom prst="rect">
            <a:avLst/>
          </a:prstGeom>
        </p:spPr>
      </p:pic>
    </p:spTree>
    <p:extLst>
      <p:ext uri="{BB962C8B-B14F-4D97-AF65-F5344CB8AC3E}">
        <p14:creationId xmlns:p14="http://schemas.microsoft.com/office/powerpoint/2010/main" val="63942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Dr. Tony Reggi</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latin typeface="HelvLight"/>
              </a:rPr>
              <a:t>CTE Associate Director, </a:t>
            </a:r>
            <a:br>
              <a:rPr lang="en-US" dirty="0">
                <a:latin typeface="HelvLight"/>
              </a:rPr>
            </a:br>
            <a:endParaRPr lang="en-US" dirty="0"/>
          </a:p>
        </p:txBody>
      </p:sp>
      <p:pic>
        <p:nvPicPr>
          <p:cNvPr id="6" name="Picture 5" descr="NCCCS Logo">
            <a:extLst>
              <a:ext uri="{FF2B5EF4-FFF2-40B4-BE49-F238E27FC236}">
                <a16:creationId xmlns:a16="http://schemas.microsoft.com/office/drawing/2014/main" id="{F654296C-F1A8-4B7C-A3C6-D06945344D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4377" y="3726901"/>
            <a:ext cx="3355245" cy="1276505"/>
          </a:xfrm>
          <a:prstGeom prst="rect">
            <a:avLst/>
          </a:prstGeom>
        </p:spPr>
      </p:pic>
      <p:pic>
        <p:nvPicPr>
          <p:cNvPr id="8" name="Picture 7" descr="Tony Reggi Photo">
            <a:extLst>
              <a:ext uri="{FF2B5EF4-FFF2-40B4-BE49-F238E27FC236}">
                <a16:creationId xmlns:a16="http://schemas.microsoft.com/office/drawing/2014/main" id="{B0B0C95B-83E7-44B4-A451-BEEC7905B9E9}"/>
              </a:ext>
            </a:extLst>
          </p:cNvPr>
          <p:cNvPicPr>
            <a:picLocks noChangeAspect="1"/>
          </p:cNvPicPr>
          <p:nvPr/>
        </p:nvPicPr>
        <p:blipFill rotWithShape="1">
          <a:blip r:embed="rId4">
            <a:extLst>
              <a:ext uri="{28A0092B-C50C-407E-A947-70E740481C1C}">
                <a14:useLocalDpi xmlns:a14="http://schemas.microsoft.com/office/drawing/2010/main" val="0"/>
              </a:ext>
            </a:extLst>
          </a:blip>
          <a:srcRect t="14177" r="5840" b="1187"/>
          <a:stretch/>
        </p:blipFill>
        <p:spPr>
          <a:xfrm>
            <a:off x="6543338" y="0"/>
            <a:ext cx="2600661" cy="3273778"/>
          </a:xfrm>
          <a:prstGeom prst="rect">
            <a:avLst/>
          </a:prstGeom>
        </p:spPr>
      </p:pic>
    </p:spTree>
    <p:extLst>
      <p:ext uri="{BB962C8B-B14F-4D97-AF65-F5344CB8AC3E}">
        <p14:creationId xmlns:p14="http://schemas.microsoft.com/office/powerpoint/2010/main" val="3984931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2" y="1839376"/>
            <a:ext cx="7336465" cy="818193"/>
          </a:xfrm>
        </p:spPr>
        <p:txBody>
          <a:bodyPr/>
          <a:lstStyle/>
          <a:p>
            <a:r>
              <a:rPr lang="en-US" dirty="0"/>
              <a:t>Dr. Lori Byrd</a:t>
            </a:r>
          </a:p>
        </p:txBody>
      </p:sp>
      <p:sp>
        <p:nvSpPr>
          <p:cNvPr id="3" name="Subtitle 2"/>
          <p:cNvSpPr>
            <a:spLocks noGrp="1"/>
          </p:cNvSpPr>
          <p:nvPr>
            <p:ph type="subTitle" idx="1"/>
          </p:nvPr>
        </p:nvSpPr>
        <p:spPr>
          <a:xfrm>
            <a:off x="914402" y="2657569"/>
            <a:ext cx="7336465" cy="1241822"/>
          </a:xfrm>
        </p:spPr>
        <p:txBody>
          <a:bodyPr vert="horz" lIns="91440" tIns="45720" rIns="91440" bIns="45720" rtlCol="0" anchor="t">
            <a:normAutofit/>
          </a:bodyPr>
          <a:lstStyle/>
          <a:p>
            <a:r>
              <a:rPr lang="en-US" dirty="0">
                <a:latin typeface="HelvLight"/>
              </a:rPr>
              <a:t>Associate Director, Academic Programs – </a:t>
            </a:r>
            <a:br>
              <a:rPr lang="en-US" dirty="0">
                <a:latin typeface="HelvLight"/>
              </a:rPr>
            </a:br>
            <a:r>
              <a:rPr lang="en-US" dirty="0">
                <a:latin typeface="HelvLight"/>
              </a:rPr>
              <a:t>Health Sciences</a:t>
            </a:r>
          </a:p>
        </p:txBody>
      </p:sp>
      <p:pic>
        <p:nvPicPr>
          <p:cNvPr id="7" name="Picture 7" descr="Photo of Lori Byrd">
            <a:extLst>
              <a:ext uri="{FF2B5EF4-FFF2-40B4-BE49-F238E27FC236}">
                <a16:creationId xmlns:a16="http://schemas.microsoft.com/office/drawing/2014/main" id="{DD57E535-B91C-4750-835A-A105595130B5}"/>
              </a:ext>
            </a:extLst>
          </p:cNvPr>
          <p:cNvPicPr>
            <a:picLocks noChangeAspect="1"/>
          </p:cNvPicPr>
          <p:nvPr/>
        </p:nvPicPr>
        <p:blipFill>
          <a:blip r:embed="rId3"/>
          <a:stretch>
            <a:fillRect/>
          </a:stretch>
        </p:blipFill>
        <p:spPr>
          <a:xfrm>
            <a:off x="7304499" y="-433"/>
            <a:ext cx="1838325" cy="1819275"/>
          </a:xfrm>
          <a:prstGeom prst="rect">
            <a:avLst/>
          </a:prstGeom>
        </p:spPr>
      </p:pic>
      <p:pic>
        <p:nvPicPr>
          <p:cNvPr id="8" name="Picture 7" descr="NCCCS Logo">
            <a:extLst>
              <a:ext uri="{FF2B5EF4-FFF2-40B4-BE49-F238E27FC236}">
                <a16:creationId xmlns:a16="http://schemas.microsoft.com/office/drawing/2014/main" id="{E6E1E0F9-CB7F-4E78-ADCB-C554ACF460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4377" y="3749478"/>
            <a:ext cx="3355245" cy="1276505"/>
          </a:xfrm>
          <a:prstGeom prst="rect">
            <a:avLst/>
          </a:prstGeom>
        </p:spPr>
      </p:pic>
    </p:spTree>
    <p:extLst>
      <p:ext uri="{BB962C8B-B14F-4D97-AF65-F5344CB8AC3E}">
        <p14:creationId xmlns:p14="http://schemas.microsoft.com/office/powerpoint/2010/main" val="509428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1071375"/>
          </a:xfrm>
        </p:spPr>
        <p:txBody>
          <a:bodyPr/>
          <a:lstStyle/>
          <a:p>
            <a:r>
              <a:rPr lang="en-US" dirty="0"/>
              <a:t>Aaron Mabe</a:t>
            </a:r>
          </a:p>
        </p:txBody>
      </p:sp>
      <p:sp>
        <p:nvSpPr>
          <p:cNvPr id="3" name="Subtitle 2"/>
          <p:cNvSpPr>
            <a:spLocks noGrp="1"/>
          </p:cNvSpPr>
          <p:nvPr>
            <p:ph type="subTitle" idx="1"/>
          </p:nvPr>
        </p:nvSpPr>
        <p:spPr>
          <a:xfrm>
            <a:off x="902825" y="2939753"/>
            <a:ext cx="7338350" cy="822294"/>
          </a:xfrm>
        </p:spPr>
        <p:txBody>
          <a:bodyPr>
            <a:noAutofit/>
          </a:bodyPr>
          <a:lstStyle/>
          <a:p>
            <a:r>
              <a:rPr lang="en-US" dirty="0"/>
              <a:t>Career &amp; College Promise Coordinator</a:t>
            </a:r>
          </a:p>
        </p:txBody>
      </p:sp>
      <p:pic>
        <p:nvPicPr>
          <p:cNvPr id="6" name="Picture 5" descr="NCCCS Logo">
            <a:extLst>
              <a:ext uri="{FF2B5EF4-FFF2-40B4-BE49-F238E27FC236}">
                <a16:creationId xmlns:a16="http://schemas.microsoft.com/office/drawing/2014/main" id="{2B11866B-CBF2-4D8B-803B-0AD239F04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2352" y="3762047"/>
            <a:ext cx="3355245" cy="1276505"/>
          </a:xfrm>
          <a:prstGeom prst="rect">
            <a:avLst/>
          </a:prstGeom>
        </p:spPr>
      </p:pic>
      <p:pic>
        <p:nvPicPr>
          <p:cNvPr id="5" name="Picture 4" descr="A person smiling for the camera&#10;&#10;Description automatically generated with medium confidence">
            <a:extLst>
              <a:ext uri="{FF2B5EF4-FFF2-40B4-BE49-F238E27FC236}">
                <a16:creationId xmlns:a16="http://schemas.microsoft.com/office/drawing/2014/main" id="{CE8FBC68-AB1C-8762-48DF-613976C59F5A}"/>
              </a:ext>
            </a:extLst>
          </p:cNvPr>
          <p:cNvPicPr>
            <a:picLocks noChangeAspect="1"/>
          </p:cNvPicPr>
          <p:nvPr/>
        </p:nvPicPr>
        <p:blipFill rotWithShape="1">
          <a:blip r:embed="rId4">
            <a:extLst>
              <a:ext uri="{28A0092B-C50C-407E-A947-70E740481C1C}">
                <a14:useLocalDpi xmlns:a14="http://schemas.microsoft.com/office/drawing/2010/main" val="0"/>
              </a:ext>
            </a:extLst>
          </a:blip>
          <a:srcRect l="1327" r="5140"/>
          <a:stretch/>
        </p:blipFill>
        <p:spPr>
          <a:xfrm>
            <a:off x="6394370" y="0"/>
            <a:ext cx="2749630" cy="2939753"/>
          </a:xfrm>
          <a:prstGeom prst="rect">
            <a:avLst/>
          </a:prstGeom>
        </p:spPr>
      </p:pic>
    </p:spTree>
    <p:extLst>
      <p:ext uri="{BB962C8B-B14F-4D97-AF65-F5344CB8AC3E}">
        <p14:creationId xmlns:p14="http://schemas.microsoft.com/office/powerpoint/2010/main" val="205301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0825" y="1868378"/>
            <a:ext cx="5502349" cy="1071375"/>
          </a:xfrm>
        </p:spPr>
        <p:txBody>
          <a:bodyPr/>
          <a:lstStyle/>
          <a:p>
            <a:r>
              <a:rPr lang="en-US" dirty="0"/>
              <a:t>Natasha Worthington</a:t>
            </a:r>
          </a:p>
        </p:txBody>
      </p:sp>
      <p:sp>
        <p:nvSpPr>
          <p:cNvPr id="3" name="Subtitle 2"/>
          <p:cNvSpPr>
            <a:spLocks noGrp="1"/>
          </p:cNvSpPr>
          <p:nvPr>
            <p:ph type="subTitle" idx="1"/>
          </p:nvPr>
        </p:nvSpPr>
        <p:spPr>
          <a:xfrm>
            <a:off x="902825" y="2939753"/>
            <a:ext cx="7338350" cy="822294"/>
          </a:xfrm>
        </p:spPr>
        <p:txBody>
          <a:bodyPr>
            <a:noAutofit/>
          </a:bodyPr>
          <a:lstStyle/>
          <a:p>
            <a:r>
              <a:rPr lang="en-US" dirty="0"/>
              <a:t>Director, High School Programs</a:t>
            </a:r>
          </a:p>
        </p:txBody>
      </p:sp>
      <p:sp>
        <p:nvSpPr>
          <p:cNvPr id="4" name="TextBox 3">
            <a:extLst>
              <a:ext uri="{FF2B5EF4-FFF2-40B4-BE49-F238E27FC236}">
                <a16:creationId xmlns:a16="http://schemas.microsoft.com/office/drawing/2014/main" id="{CC77DF52-8C6A-4C19-C9DD-3EEA7991CF00}"/>
              </a:ext>
            </a:extLst>
          </p:cNvPr>
          <p:cNvSpPr txBox="1"/>
          <p:nvPr/>
        </p:nvSpPr>
        <p:spPr>
          <a:xfrm>
            <a:off x="1741336" y="381663"/>
            <a:ext cx="5828306" cy="954107"/>
          </a:xfrm>
          <a:prstGeom prst="rect">
            <a:avLst/>
          </a:prstGeom>
          <a:solidFill>
            <a:schemeClr val="bg1"/>
          </a:solidFill>
        </p:spPr>
        <p:txBody>
          <a:bodyPr wrap="square" rtlCol="0">
            <a:spAutoFit/>
          </a:bodyPr>
          <a:lstStyle/>
          <a:p>
            <a:r>
              <a:rPr lang="en-US" sz="2800" b="1" dirty="0"/>
              <a:t>Pitt Community College</a:t>
            </a:r>
          </a:p>
          <a:p>
            <a:endParaRPr lang="en-US" sz="2800" dirty="0"/>
          </a:p>
        </p:txBody>
      </p:sp>
      <p:pic>
        <p:nvPicPr>
          <p:cNvPr id="1028" name="Picture 4" descr="Pitt Community College">
            <a:extLst>
              <a:ext uri="{FF2B5EF4-FFF2-40B4-BE49-F238E27FC236}">
                <a16:creationId xmlns:a16="http://schemas.microsoft.com/office/drawing/2014/main" id="{FB92CE51-8098-B53D-14A8-65020D9BE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00450"/>
            <a:ext cx="3810000" cy="15430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erson smiling for the camera&#10;&#10;Description automatically generated with medium confidence">
            <a:extLst>
              <a:ext uri="{FF2B5EF4-FFF2-40B4-BE49-F238E27FC236}">
                <a16:creationId xmlns:a16="http://schemas.microsoft.com/office/drawing/2014/main" id="{6B271828-3ABD-0ED2-5725-BECDAF324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7438" y="0"/>
            <a:ext cx="2229027" cy="3045350"/>
          </a:xfrm>
          <a:prstGeom prst="rect">
            <a:avLst/>
          </a:prstGeom>
        </p:spPr>
      </p:pic>
    </p:spTree>
    <p:extLst>
      <p:ext uri="{BB962C8B-B14F-4D97-AF65-F5344CB8AC3E}">
        <p14:creationId xmlns:p14="http://schemas.microsoft.com/office/powerpoint/2010/main" val="82674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ufort County Community College">
            <a:extLst>
              <a:ext uri="{FF2B5EF4-FFF2-40B4-BE49-F238E27FC236}">
                <a16:creationId xmlns:a16="http://schemas.microsoft.com/office/drawing/2014/main" id="{7B20B6D2-9457-35A3-8312-706850739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9870"/>
            <a:ext cx="3077155" cy="2377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20825" y="1868378"/>
            <a:ext cx="5502349" cy="1071375"/>
          </a:xfrm>
        </p:spPr>
        <p:txBody>
          <a:bodyPr/>
          <a:lstStyle/>
          <a:p>
            <a:r>
              <a:rPr lang="en-US" dirty="0"/>
              <a:t>Kent Dickerson</a:t>
            </a:r>
          </a:p>
        </p:txBody>
      </p:sp>
      <p:sp>
        <p:nvSpPr>
          <p:cNvPr id="3" name="Subtitle 2"/>
          <p:cNvSpPr>
            <a:spLocks noGrp="1"/>
          </p:cNvSpPr>
          <p:nvPr>
            <p:ph type="subTitle" idx="1"/>
          </p:nvPr>
        </p:nvSpPr>
        <p:spPr>
          <a:xfrm>
            <a:off x="902825" y="2939753"/>
            <a:ext cx="7338350" cy="822294"/>
          </a:xfrm>
        </p:spPr>
        <p:txBody>
          <a:bodyPr>
            <a:noAutofit/>
          </a:bodyPr>
          <a:lstStyle/>
          <a:p>
            <a:r>
              <a:rPr lang="en-US" dirty="0"/>
              <a:t>Director of Nursing</a:t>
            </a:r>
          </a:p>
        </p:txBody>
      </p:sp>
      <p:sp>
        <p:nvSpPr>
          <p:cNvPr id="4" name="TextBox 3">
            <a:extLst>
              <a:ext uri="{FF2B5EF4-FFF2-40B4-BE49-F238E27FC236}">
                <a16:creationId xmlns:a16="http://schemas.microsoft.com/office/drawing/2014/main" id="{CC77DF52-8C6A-4C19-C9DD-3EEA7991CF00}"/>
              </a:ext>
            </a:extLst>
          </p:cNvPr>
          <p:cNvSpPr txBox="1"/>
          <p:nvPr/>
        </p:nvSpPr>
        <p:spPr>
          <a:xfrm>
            <a:off x="1741336" y="381663"/>
            <a:ext cx="5828306" cy="954107"/>
          </a:xfrm>
          <a:prstGeom prst="rect">
            <a:avLst/>
          </a:prstGeom>
          <a:solidFill>
            <a:schemeClr val="bg1"/>
          </a:solidFill>
        </p:spPr>
        <p:txBody>
          <a:bodyPr wrap="square" rtlCol="0">
            <a:spAutoFit/>
          </a:bodyPr>
          <a:lstStyle/>
          <a:p>
            <a:r>
              <a:rPr lang="en-US" sz="2800" b="1" dirty="0"/>
              <a:t>Beaufort County Community </a:t>
            </a:r>
          </a:p>
          <a:p>
            <a:r>
              <a:rPr lang="en-US" sz="2800" b="1" dirty="0"/>
              <a:t>College</a:t>
            </a:r>
            <a:endParaRPr lang="en-US" sz="2800" dirty="0"/>
          </a:p>
        </p:txBody>
      </p:sp>
      <p:pic>
        <p:nvPicPr>
          <p:cNvPr id="7" name="Picture 6" descr="A person in a suit and tie&#10;&#10;Description automatically generated with medium confidence">
            <a:extLst>
              <a:ext uri="{FF2B5EF4-FFF2-40B4-BE49-F238E27FC236}">
                <a16:creationId xmlns:a16="http://schemas.microsoft.com/office/drawing/2014/main" id="{6D05E5C6-20F6-2B5C-C9F8-1921391F7DE0}"/>
              </a:ext>
            </a:extLst>
          </p:cNvPr>
          <p:cNvPicPr>
            <a:picLocks noChangeAspect="1"/>
          </p:cNvPicPr>
          <p:nvPr/>
        </p:nvPicPr>
        <p:blipFill rotWithShape="1">
          <a:blip r:embed="rId4">
            <a:extLst>
              <a:ext uri="{28A0092B-C50C-407E-A947-70E740481C1C}">
                <a14:useLocalDpi xmlns:a14="http://schemas.microsoft.com/office/drawing/2010/main" val="0"/>
              </a:ext>
            </a:extLst>
          </a:blip>
          <a:srcRect t="3555" b="22087"/>
          <a:stretch/>
        </p:blipFill>
        <p:spPr>
          <a:xfrm>
            <a:off x="6313336" y="0"/>
            <a:ext cx="2837888" cy="3165273"/>
          </a:xfrm>
          <a:prstGeom prst="rect">
            <a:avLst/>
          </a:prstGeom>
        </p:spPr>
      </p:pic>
    </p:spTree>
    <p:extLst>
      <p:ext uri="{BB962C8B-B14F-4D97-AF65-F5344CB8AC3E}">
        <p14:creationId xmlns:p14="http://schemas.microsoft.com/office/powerpoint/2010/main" val="42967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aufort County Community College">
            <a:extLst>
              <a:ext uri="{FF2B5EF4-FFF2-40B4-BE49-F238E27FC236}">
                <a16:creationId xmlns:a16="http://schemas.microsoft.com/office/drawing/2014/main" id="{7B20B6D2-9457-35A3-8312-706850739A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69870"/>
            <a:ext cx="3077155" cy="23771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820825" y="1868378"/>
            <a:ext cx="5502349" cy="1071375"/>
          </a:xfrm>
        </p:spPr>
        <p:txBody>
          <a:bodyPr/>
          <a:lstStyle/>
          <a:p>
            <a:r>
              <a:rPr lang="en-US" dirty="0"/>
              <a:t>Lisa Koch</a:t>
            </a:r>
          </a:p>
        </p:txBody>
      </p:sp>
      <p:sp>
        <p:nvSpPr>
          <p:cNvPr id="3" name="Subtitle 2"/>
          <p:cNvSpPr>
            <a:spLocks noGrp="1"/>
          </p:cNvSpPr>
          <p:nvPr>
            <p:ph type="subTitle" idx="1"/>
          </p:nvPr>
        </p:nvSpPr>
        <p:spPr>
          <a:xfrm>
            <a:off x="902825" y="2939753"/>
            <a:ext cx="7338350" cy="822294"/>
          </a:xfrm>
        </p:spPr>
        <p:txBody>
          <a:bodyPr>
            <a:noAutofit/>
          </a:bodyPr>
          <a:lstStyle/>
          <a:p>
            <a:r>
              <a:rPr lang="en-US" dirty="0"/>
              <a:t>Nursing Student</a:t>
            </a:r>
          </a:p>
        </p:txBody>
      </p:sp>
      <p:sp>
        <p:nvSpPr>
          <p:cNvPr id="4" name="TextBox 3">
            <a:extLst>
              <a:ext uri="{FF2B5EF4-FFF2-40B4-BE49-F238E27FC236}">
                <a16:creationId xmlns:a16="http://schemas.microsoft.com/office/drawing/2014/main" id="{CC77DF52-8C6A-4C19-C9DD-3EEA7991CF00}"/>
              </a:ext>
            </a:extLst>
          </p:cNvPr>
          <p:cNvSpPr txBox="1"/>
          <p:nvPr/>
        </p:nvSpPr>
        <p:spPr>
          <a:xfrm>
            <a:off x="1741336" y="381663"/>
            <a:ext cx="5828306" cy="954107"/>
          </a:xfrm>
          <a:prstGeom prst="rect">
            <a:avLst/>
          </a:prstGeom>
          <a:solidFill>
            <a:schemeClr val="bg1"/>
          </a:solidFill>
        </p:spPr>
        <p:txBody>
          <a:bodyPr wrap="square" rtlCol="0">
            <a:spAutoFit/>
          </a:bodyPr>
          <a:lstStyle/>
          <a:p>
            <a:r>
              <a:rPr lang="en-US" sz="2800" b="1" dirty="0"/>
              <a:t>Beaufort County Community </a:t>
            </a:r>
          </a:p>
          <a:p>
            <a:r>
              <a:rPr lang="en-US" sz="2800" b="1" dirty="0"/>
              <a:t>College</a:t>
            </a:r>
            <a:endParaRPr lang="en-US" sz="2800" dirty="0"/>
          </a:p>
        </p:txBody>
      </p:sp>
    </p:spTree>
    <p:extLst>
      <p:ext uri="{BB962C8B-B14F-4D97-AF65-F5344CB8AC3E}">
        <p14:creationId xmlns:p14="http://schemas.microsoft.com/office/powerpoint/2010/main" val="29558569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6FFA20A777A1E45B39AEF474C3214FD" ma:contentTypeVersion="4" ma:contentTypeDescription="Create a new document." ma:contentTypeScope="" ma:versionID="8f52673c9b718cefcedf7f6edc92380f">
  <xsd:schema xmlns:xsd="http://www.w3.org/2001/XMLSchema" xmlns:xs="http://www.w3.org/2001/XMLSchema" xmlns:p="http://schemas.microsoft.com/office/2006/metadata/properties" xmlns:ns2="c2944ea2-f59e-4d9b-9e07-2e8200370d35" targetNamespace="http://schemas.microsoft.com/office/2006/metadata/properties" ma:root="true" ma:fieldsID="ce9ba74332f2c13d7f61a53b304c6e0d" ns2:_="">
    <xsd:import namespace="c2944ea2-f59e-4d9b-9e07-2e8200370d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944ea2-f59e-4d9b-9e07-2e8200370d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D5D640-4E55-4B73-8FDF-A8486CD34A22}">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2944ea2-f59e-4d9b-9e07-2e8200370d35"/>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1969E33A-A7F5-49EF-8AC5-B95FC02AEB2E}">
  <ds:schemaRefs>
    <ds:schemaRef ds:uri="http://schemas.microsoft.com/sharepoint/v3/contenttype/forms"/>
  </ds:schemaRefs>
</ds:datastoreItem>
</file>

<file path=customXml/itemProps3.xml><?xml version="1.0" encoding="utf-8"?>
<ds:datastoreItem xmlns:ds="http://schemas.openxmlformats.org/officeDocument/2006/customXml" ds:itemID="{F266D4F4-9F5A-4AD6-A2DD-DA5E89954D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944ea2-f59e-4d9b-9e07-2e8200370d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System Office Template 2017</Template>
  <TotalTime>1514</TotalTime>
  <Words>1965</Words>
  <Application>Microsoft Office PowerPoint</Application>
  <PresentationFormat>On-screen Show (16:9)</PresentationFormat>
  <Paragraphs>242</Paragraphs>
  <Slides>29</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29</vt:i4>
      </vt:variant>
    </vt:vector>
  </HeadingPairs>
  <TitlesOfParts>
    <vt:vector size="40" baseType="lpstr">
      <vt:lpstr>Arial</vt:lpstr>
      <vt:lpstr>Calibri</vt:lpstr>
      <vt:lpstr>Calibri Light</vt:lpstr>
      <vt:lpstr>Cambria</vt:lpstr>
      <vt:lpstr>Helvetica Neue Medium</vt:lpstr>
      <vt:lpstr>HelvLight</vt:lpstr>
      <vt:lpstr>Segoe UI</vt:lpstr>
      <vt:lpstr>Times New Roman</vt:lpstr>
      <vt:lpstr>Office Theme</vt:lpstr>
      <vt:lpstr>Office Theme</vt:lpstr>
      <vt:lpstr>Office Theme</vt:lpstr>
      <vt:lpstr>Careers in Nursing October 19, 2022</vt:lpstr>
      <vt:lpstr>Career &amp; Technical Education Team</vt:lpstr>
      <vt:lpstr>Dr. Bob Witchger</vt:lpstr>
      <vt:lpstr>Dr. Tony Reggi</vt:lpstr>
      <vt:lpstr>Dr. Lori Byrd</vt:lpstr>
      <vt:lpstr>Aaron Mabe</vt:lpstr>
      <vt:lpstr>Natasha Worthington</vt:lpstr>
      <vt:lpstr>Kent Dickerson</vt:lpstr>
      <vt:lpstr>Lisa Koch</vt:lpstr>
      <vt:lpstr>Renee Batts</vt:lpstr>
      <vt:lpstr>Billy Tart, MSN, RN</vt:lpstr>
      <vt:lpstr>Career Pathways in Nursing</vt:lpstr>
      <vt:lpstr>Registered Nurse (ADN) </vt:lpstr>
      <vt:lpstr>Associate Degree Nursing (ADN)</vt:lpstr>
      <vt:lpstr>NC Community College ADN Programs</vt:lpstr>
      <vt:lpstr>ADN to BSN</vt:lpstr>
      <vt:lpstr>Raising the Awareness of Career Pathways Webinars</vt:lpstr>
      <vt:lpstr>Raising the Awareness of Career Pathways </vt:lpstr>
      <vt:lpstr>PowerPoint Presentation</vt:lpstr>
      <vt:lpstr>The NC CareGivers Program: A Partnership Between Community Colleges and Skilled Nursing Facilities (NSFs) to Recruit/Retain Nurse Aides </vt:lpstr>
      <vt:lpstr>PowerPoint Presentation</vt:lpstr>
      <vt:lpstr>PowerPoint Presentation</vt:lpstr>
      <vt:lpstr>PowerPoint Presentation</vt:lpstr>
      <vt:lpstr>Retention/Workplace Culture</vt:lpstr>
      <vt:lpstr>PowerPoint Presentation</vt:lpstr>
      <vt:lpstr>PowerPoint Presentation</vt:lpstr>
      <vt:lpstr>PowerPoint Presentation</vt:lpstr>
      <vt:lpstr>NC CareGivers Additional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August 18, 2021 Careers in Diesel Mechanics</dc:title>
  <dc:creator>Chris Droessler</dc:creator>
  <cp:keywords/>
  <cp:lastModifiedBy>Patti Coultas</cp:lastModifiedBy>
  <cp:revision>83</cp:revision>
  <cp:lastPrinted>2022-08-17T11:27:45Z</cp:lastPrinted>
  <dcterms:created xsi:type="dcterms:W3CDTF">2017-04-24T19:18:55Z</dcterms:created>
  <dcterms:modified xsi:type="dcterms:W3CDTF">2022-10-19T14:03:38Z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0x01010056FFA20A777A1E45B39AEF474C3214FD</vt:lpwstr>
  </property>
</Properties>
</file>