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841" r:id="rId5"/>
    <p:sldId id="1060" r:id="rId6"/>
    <p:sldId id="1095" r:id="rId7"/>
    <p:sldId id="1068" r:id="rId8"/>
    <p:sldId id="1108" r:id="rId9"/>
    <p:sldId id="1132" r:id="rId10"/>
    <p:sldId id="1119" r:id="rId11"/>
    <p:sldId id="1133" r:id="rId12"/>
    <p:sldId id="1041" r:id="rId13"/>
    <p:sldId id="1147" r:id="rId14"/>
    <p:sldId id="1131" r:id="rId15"/>
    <p:sldId id="1113" r:id="rId16"/>
    <p:sldId id="1148" r:id="rId17"/>
    <p:sldId id="1149" r:id="rId18"/>
    <p:sldId id="1103" r:id="rId19"/>
    <p:sldId id="1120" r:id="rId20"/>
    <p:sldId id="1150" r:id="rId21"/>
    <p:sldId id="1116" r:id="rId22"/>
    <p:sldId id="1097" r:id="rId23"/>
    <p:sldId id="1110" r:id="rId24"/>
    <p:sldId id="1117" r:id="rId25"/>
    <p:sldId id="1122" r:id="rId26"/>
    <p:sldId id="1127" r:id="rId27"/>
    <p:sldId id="1121" r:id="rId28"/>
    <p:sldId id="1139" r:id="rId29"/>
    <p:sldId id="1137" r:id="rId30"/>
    <p:sldId id="1151" r:id="rId31"/>
    <p:sldId id="1136" r:id="rId32"/>
    <p:sldId id="1138" r:id="rId33"/>
    <p:sldId id="1126" r:id="rId34"/>
    <p:sldId id="1123" r:id="rId35"/>
    <p:sldId id="1128" r:id="rId36"/>
    <p:sldId id="1134" r:id="rId37"/>
    <p:sldId id="1141" r:id="rId38"/>
    <p:sldId id="1140" r:id="rId39"/>
    <p:sldId id="1129" r:id="rId40"/>
    <p:sldId id="1146" r:id="rId41"/>
    <p:sldId id="1130" r:id="rId42"/>
    <p:sldId id="1152" r:id="rId43"/>
    <p:sldId id="1144" r:id="rId44"/>
    <p:sldId id="1118" r:id="rId45"/>
    <p:sldId id="1064" r:id="rId4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Eads" initials="LE"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4FA"/>
    <a:srgbClr val="E9EFF7"/>
    <a:srgbClr val="003768"/>
    <a:srgbClr val="003466"/>
    <a:srgbClr val="403152"/>
    <a:srgbClr val="0D0D0D"/>
    <a:srgbClr val="000000"/>
    <a:srgbClr val="7F7F7F"/>
    <a:srgbClr val="404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96" autoAdjust="0"/>
    <p:restoredTop sz="97419" autoAdjust="0"/>
  </p:normalViewPr>
  <p:slideViewPr>
    <p:cSldViewPr snapToGrid="0" snapToObjects="1">
      <p:cViewPr varScale="1">
        <p:scale>
          <a:sx n="106" d="100"/>
          <a:sy n="106" d="100"/>
        </p:scale>
        <p:origin x="444"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308"/>
    </p:cViewPr>
  </p:sorterViewPr>
  <p:notesViewPr>
    <p:cSldViewPr snapToGrid="0" snapToObjects="1">
      <p:cViewPr varScale="1">
        <p:scale>
          <a:sx n="116" d="100"/>
          <a:sy n="116" d="100"/>
        </p:scale>
        <p:origin x="4956"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084D7-AA80-4851-B425-9966708A8FA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0FF571B-51C3-4790-A03E-899A4BD6E968}">
      <dgm:prSet phldrT="[Text]" custT="1"/>
      <dgm:spPr>
        <a:solidFill>
          <a:schemeClr val="tx1">
            <a:lumMod val="75000"/>
            <a:lumOff val="25000"/>
          </a:schemeClr>
        </a:solidFill>
      </dgm:spPr>
      <dgm:t>
        <a:bodyPr lIns="182880"/>
        <a:lstStyle/>
        <a:p>
          <a:r>
            <a:rPr lang="en-US" sz="1200" b="0" dirty="0"/>
            <a:t>Bill Schneider, Ed.D.</a:t>
          </a:r>
          <a:br>
            <a:rPr lang="en-US" sz="1600" dirty="0"/>
          </a:br>
          <a:r>
            <a:rPr lang="en-US" sz="1600" b="1" dirty="0"/>
            <a:t>Vice President of</a:t>
          </a:r>
          <a:br>
            <a:rPr lang="en-US" sz="1600" b="1" dirty="0"/>
          </a:br>
          <a:r>
            <a:rPr lang="en-US" sz="1600" b="1" dirty="0"/>
            <a:t>System Effectiveness</a:t>
          </a:r>
          <a:endParaRPr lang="en-US" sz="1700" b="1" dirty="0"/>
        </a:p>
      </dgm:t>
    </dgm:pt>
    <dgm:pt modelId="{C6ED5669-7A80-4F92-8CEF-B3F25C497403}" type="parTrans" cxnId="{1BC2538D-BB80-420E-AB1C-DBE0EDD51A03}">
      <dgm:prSet/>
      <dgm:spPr/>
      <dgm:t>
        <a:bodyPr/>
        <a:lstStyle/>
        <a:p>
          <a:endParaRPr lang="en-US"/>
        </a:p>
      </dgm:t>
    </dgm:pt>
    <dgm:pt modelId="{609804EA-8561-48B8-9326-BA695B7A87C1}" type="sibTrans" cxnId="{1BC2538D-BB80-420E-AB1C-DBE0EDD51A03}">
      <dgm:prSet/>
      <dgm:spPr/>
      <dgm:t>
        <a:bodyPr/>
        <a:lstStyle/>
        <a:p>
          <a:endParaRPr lang="en-US"/>
        </a:p>
      </dgm:t>
    </dgm:pt>
    <dgm:pt modelId="{600B48C5-CF7C-4404-A757-C7B37E3902EC}">
      <dgm:prSet custT="1"/>
      <dgm:spPr>
        <a:solidFill>
          <a:schemeClr val="accent5">
            <a:lumMod val="50000"/>
          </a:schemeClr>
        </a:solidFill>
      </dgm:spPr>
      <dgm:t>
        <a:bodyPr lIns="274320"/>
        <a:lstStyle/>
        <a:p>
          <a:r>
            <a:rPr lang="en-US" sz="1200" dirty="0"/>
            <a:t>Isabel Hughes</a:t>
          </a:r>
          <a:br>
            <a:rPr lang="en-US" sz="1200" dirty="0"/>
          </a:br>
          <a:r>
            <a:rPr lang="en-US" sz="1200" b="1" dirty="0"/>
            <a:t>Data Warehouse </a:t>
          </a:r>
          <a:br>
            <a:rPr lang="en-US" sz="1200" b="1" dirty="0"/>
          </a:br>
          <a:r>
            <a:rPr lang="en-US" sz="1200" b="1" dirty="0"/>
            <a:t>Analyst</a:t>
          </a:r>
          <a:endParaRPr lang="en-US" sz="1700" b="1" dirty="0"/>
        </a:p>
      </dgm:t>
    </dgm:pt>
    <dgm:pt modelId="{7286E5D4-F870-4138-8D6F-25A82D155DB0}" type="parTrans" cxnId="{5C8E37F6-B54D-4D28-8E85-5A802B1A156B}">
      <dgm:prSet/>
      <dgm:spPr/>
      <dgm:t>
        <a:bodyPr/>
        <a:lstStyle/>
        <a:p>
          <a:endParaRPr lang="en-US"/>
        </a:p>
      </dgm:t>
    </dgm:pt>
    <dgm:pt modelId="{D4536A58-013E-440B-8738-A3EF64F11A06}" type="sibTrans" cxnId="{5C8E37F6-B54D-4D28-8E85-5A802B1A156B}">
      <dgm:prSet/>
      <dgm:spPr/>
      <dgm:t>
        <a:bodyPr/>
        <a:lstStyle/>
        <a:p>
          <a:endParaRPr lang="en-US"/>
        </a:p>
      </dgm:t>
    </dgm:pt>
    <dgm:pt modelId="{BB3900A4-DC7A-4B0B-96B8-98F46C35CE0E}">
      <dgm:prSet phldrT="[Text]" custT="1"/>
      <dgm:spPr>
        <a:solidFill>
          <a:schemeClr val="accent3">
            <a:lumMod val="50000"/>
          </a:schemeClr>
        </a:solidFill>
      </dgm:spPr>
      <dgm:t>
        <a:bodyPr lIns="274320"/>
        <a:lstStyle/>
        <a:p>
          <a:r>
            <a:rPr lang="en-US" sz="1200" b="0" dirty="0"/>
            <a:t>Ryan Letchworth</a:t>
          </a:r>
          <a:br>
            <a:rPr lang="en-US" sz="1600" dirty="0"/>
          </a:br>
          <a:r>
            <a:rPr lang="en-US" sz="1400" b="1" dirty="0"/>
            <a:t>Business Intelligence Analyst</a:t>
          </a:r>
          <a:endParaRPr lang="en-US" sz="1700" b="1" dirty="0"/>
        </a:p>
      </dgm:t>
    </dgm:pt>
    <dgm:pt modelId="{492C3B37-9F8E-4B56-93D5-ABD80844C1CF}" type="parTrans" cxnId="{6A4D11BD-F557-476C-816B-DB39FEA25E75}">
      <dgm:prSet/>
      <dgm:spPr/>
      <dgm:t>
        <a:bodyPr/>
        <a:lstStyle/>
        <a:p>
          <a:endParaRPr lang="en-US"/>
        </a:p>
      </dgm:t>
    </dgm:pt>
    <dgm:pt modelId="{93014867-F600-4664-8182-26A7D3D05C03}" type="sibTrans" cxnId="{6A4D11BD-F557-476C-816B-DB39FEA25E75}">
      <dgm:prSet/>
      <dgm:spPr/>
      <dgm:t>
        <a:bodyPr/>
        <a:lstStyle/>
        <a:p>
          <a:endParaRPr lang="en-US"/>
        </a:p>
      </dgm:t>
    </dgm:pt>
    <dgm:pt modelId="{5D06A4D3-DE86-43C2-9372-BDEA62502E34}">
      <dgm:prSet custT="1"/>
      <dgm:spPr>
        <a:solidFill>
          <a:schemeClr val="accent3">
            <a:lumMod val="50000"/>
          </a:schemeClr>
        </a:solidFill>
      </dgm:spPr>
      <dgm:t>
        <a:bodyPr lIns="274320"/>
        <a:lstStyle/>
        <a:p>
          <a:r>
            <a:rPr lang="en-US" sz="1200" b="0" dirty="0"/>
            <a:t>Hellen Taylor</a:t>
          </a:r>
          <a:br>
            <a:rPr lang="en-US" sz="1600" dirty="0"/>
          </a:br>
          <a:r>
            <a:rPr lang="en-US" sz="1400" b="1" dirty="0"/>
            <a:t>Business Intelligence Analyst</a:t>
          </a:r>
          <a:endParaRPr lang="en-US" sz="1700" b="1" dirty="0"/>
        </a:p>
      </dgm:t>
    </dgm:pt>
    <dgm:pt modelId="{C13A8311-B3BC-4FDE-8335-CD4D3597E384}" type="parTrans" cxnId="{70FB9229-7995-45D8-8F6F-02B87A949726}">
      <dgm:prSet/>
      <dgm:spPr/>
      <dgm:t>
        <a:bodyPr/>
        <a:lstStyle/>
        <a:p>
          <a:endParaRPr lang="en-US"/>
        </a:p>
      </dgm:t>
    </dgm:pt>
    <dgm:pt modelId="{6FED92B4-B488-462E-8AD6-9776BED83F75}" type="sibTrans" cxnId="{70FB9229-7995-45D8-8F6F-02B87A949726}">
      <dgm:prSet/>
      <dgm:spPr/>
      <dgm:t>
        <a:bodyPr/>
        <a:lstStyle/>
        <a:p>
          <a:endParaRPr lang="en-US"/>
        </a:p>
      </dgm:t>
    </dgm:pt>
    <dgm:pt modelId="{FDB65E2C-EAAB-426C-BBAE-12FBEA560E0C}">
      <dgm:prSet phldrT="[Text]" custT="1"/>
      <dgm:spPr>
        <a:solidFill>
          <a:schemeClr val="accent2">
            <a:lumMod val="50000"/>
          </a:schemeClr>
        </a:solidFill>
      </dgm:spPr>
      <dgm:t>
        <a:bodyPr lIns="274320"/>
        <a:lstStyle/>
        <a:p>
          <a:r>
            <a:rPr lang="en-US" sz="1200" b="0" dirty="0"/>
            <a:t>Emily Smail, Ph.D.</a:t>
          </a:r>
          <a:br>
            <a:rPr lang="en-US" sz="2200" dirty="0"/>
          </a:br>
          <a:r>
            <a:rPr lang="en-US" sz="1400" b="1" dirty="0"/>
            <a:t>Director of </a:t>
          </a:r>
          <a:br>
            <a:rPr lang="en-US" sz="1400" b="1" dirty="0"/>
          </a:br>
          <a:r>
            <a:rPr lang="en-US" sz="1400" b="1" dirty="0"/>
            <a:t>Research and Evaluation</a:t>
          </a:r>
          <a:endParaRPr lang="en-US" sz="1700" b="1" dirty="0"/>
        </a:p>
      </dgm:t>
    </dgm:pt>
    <dgm:pt modelId="{7E2BD4F3-C70F-483F-9391-9DEF100BCB99}" type="parTrans" cxnId="{B265BA44-21A2-4034-8E5A-490806CDCD5D}">
      <dgm:prSet/>
      <dgm:spPr/>
      <dgm:t>
        <a:bodyPr/>
        <a:lstStyle/>
        <a:p>
          <a:endParaRPr lang="en-US"/>
        </a:p>
      </dgm:t>
    </dgm:pt>
    <dgm:pt modelId="{D2CA05D5-F3FC-400B-9FDA-B281262837FB}" type="sibTrans" cxnId="{B265BA44-21A2-4034-8E5A-490806CDCD5D}">
      <dgm:prSet/>
      <dgm:spPr/>
      <dgm:t>
        <a:bodyPr/>
        <a:lstStyle/>
        <a:p>
          <a:endParaRPr lang="en-US"/>
        </a:p>
      </dgm:t>
    </dgm:pt>
    <dgm:pt modelId="{F7933094-96B9-4169-9728-0B9A7C040C54}">
      <dgm:prSet custT="1"/>
      <dgm:spPr>
        <a:solidFill>
          <a:schemeClr val="accent5">
            <a:lumMod val="50000"/>
          </a:schemeClr>
        </a:solidFill>
      </dgm:spPr>
      <dgm:t>
        <a:bodyPr lIns="320040"/>
        <a:lstStyle/>
        <a:p>
          <a:r>
            <a:rPr lang="en-US" sz="1200" b="0" dirty="0"/>
            <a:t>Eva Gifford, Ed.D.</a:t>
          </a:r>
          <a:br>
            <a:rPr lang="en-US" sz="1200" dirty="0"/>
          </a:br>
          <a:r>
            <a:rPr lang="en-US" sz="1400" b="1" dirty="0"/>
            <a:t>Associate Director of Data Engagement and Governance</a:t>
          </a:r>
          <a:endParaRPr lang="en-US" sz="1700" b="1" dirty="0"/>
        </a:p>
      </dgm:t>
    </dgm:pt>
    <dgm:pt modelId="{D07949E5-3FDA-45DF-B99D-32E4DD83273B}" type="parTrans" cxnId="{307B91A6-CDA8-4C61-ADD5-CB5F20DBDF49}">
      <dgm:prSet/>
      <dgm:spPr/>
      <dgm:t>
        <a:bodyPr/>
        <a:lstStyle/>
        <a:p>
          <a:endParaRPr lang="en-US"/>
        </a:p>
      </dgm:t>
    </dgm:pt>
    <dgm:pt modelId="{B892DB6B-B40F-4C88-AFB0-B79DBC130268}" type="sibTrans" cxnId="{307B91A6-CDA8-4C61-ADD5-CB5F20DBDF49}">
      <dgm:prSet/>
      <dgm:spPr/>
      <dgm:t>
        <a:bodyPr/>
        <a:lstStyle/>
        <a:p>
          <a:endParaRPr lang="en-US"/>
        </a:p>
      </dgm:t>
    </dgm:pt>
    <dgm:pt modelId="{EEAF989C-1DB7-46D1-9CD6-01FC853A6111}">
      <dgm:prSet phldrT="[Text]" custT="1"/>
      <dgm:spPr>
        <a:solidFill>
          <a:schemeClr val="accent3">
            <a:lumMod val="50000"/>
          </a:schemeClr>
        </a:solidFill>
      </dgm:spPr>
      <dgm:t>
        <a:bodyPr lIns="274320"/>
        <a:lstStyle/>
        <a:p>
          <a:r>
            <a:rPr lang="en-US" sz="1200" b="0" dirty="0"/>
            <a:t>Elizabeth Stoddard</a:t>
          </a:r>
          <a:br>
            <a:rPr lang="en-US" sz="1600" dirty="0"/>
          </a:br>
          <a:r>
            <a:rPr lang="en-US" sz="1400" b="1" dirty="0"/>
            <a:t>Director of </a:t>
          </a:r>
          <a:br>
            <a:rPr lang="en-US" sz="1400" b="1" dirty="0"/>
          </a:br>
          <a:r>
            <a:rPr lang="en-US" sz="1400" b="1" dirty="0"/>
            <a:t>Analytics and Reporting</a:t>
          </a:r>
          <a:endParaRPr lang="en-US" sz="1700" b="1" dirty="0"/>
        </a:p>
      </dgm:t>
    </dgm:pt>
    <dgm:pt modelId="{46F7191A-A19E-4E55-BE97-03C453B73626}" type="parTrans" cxnId="{13F24B7F-4DA4-4994-B864-43C31C83B317}">
      <dgm:prSet/>
      <dgm:spPr/>
      <dgm:t>
        <a:bodyPr/>
        <a:lstStyle/>
        <a:p>
          <a:endParaRPr lang="en-US">
            <a:solidFill>
              <a:schemeClr val="tx1"/>
            </a:solidFill>
          </a:endParaRPr>
        </a:p>
      </dgm:t>
    </dgm:pt>
    <dgm:pt modelId="{3403705A-46DC-47D4-B2D9-183B4BE96ACB}" type="sibTrans" cxnId="{13F24B7F-4DA4-4994-B864-43C31C83B317}">
      <dgm:prSet/>
      <dgm:spPr/>
      <dgm:t>
        <a:bodyPr/>
        <a:lstStyle/>
        <a:p>
          <a:endParaRPr lang="en-US"/>
        </a:p>
      </dgm:t>
    </dgm:pt>
    <dgm:pt modelId="{DBCA6164-14DE-4C06-BE2B-1A761420A2FF}">
      <dgm:prSet custT="1"/>
      <dgm:spPr>
        <a:solidFill>
          <a:schemeClr val="accent3">
            <a:lumMod val="50000"/>
          </a:schemeClr>
        </a:solidFill>
      </dgm:spPr>
      <dgm:t>
        <a:bodyPr lIns="274320"/>
        <a:lstStyle/>
        <a:p>
          <a:pPr>
            <a:spcAft>
              <a:spcPts val="0"/>
            </a:spcAft>
          </a:pPr>
          <a:r>
            <a:rPr lang="en-US" sz="1200" b="0" kern="1200" dirty="0">
              <a:solidFill>
                <a:prstClr val="white"/>
              </a:solidFill>
              <a:latin typeface="Calibri"/>
              <a:ea typeface="+mn-ea"/>
              <a:cs typeface="+mn-cs"/>
            </a:rPr>
            <a:t>Hiring in Process</a:t>
          </a:r>
        </a:p>
        <a:p>
          <a:pPr>
            <a:spcAft>
              <a:spcPct val="35000"/>
            </a:spcAft>
          </a:pPr>
          <a:r>
            <a:rPr lang="en-US" sz="1400" b="1" kern="1200" dirty="0"/>
            <a:t>Business Intelligence Analyst</a:t>
          </a:r>
        </a:p>
      </dgm:t>
    </dgm:pt>
    <dgm:pt modelId="{141AE3ED-F664-4B67-ABAA-AB420F7617F7}" type="parTrans" cxnId="{E00CD46C-C422-4781-B99D-3C408B8AB7F1}">
      <dgm:prSet/>
      <dgm:spPr/>
      <dgm:t>
        <a:bodyPr/>
        <a:lstStyle/>
        <a:p>
          <a:endParaRPr lang="en-US"/>
        </a:p>
      </dgm:t>
    </dgm:pt>
    <dgm:pt modelId="{5C677F33-3955-42A1-80CE-58D89D561EC0}" type="sibTrans" cxnId="{E00CD46C-C422-4781-B99D-3C408B8AB7F1}">
      <dgm:prSet/>
      <dgm:spPr/>
      <dgm:t>
        <a:bodyPr/>
        <a:lstStyle/>
        <a:p>
          <a:endParaRPr lang="en-US"/>
        </a:p>
      </dgm:t>
    </dgm:pt>
    <dgm:pt modelId="{EF6A5D48-4338-48C1-8BC8-8312F70D210B}">
      <dgm:prSet phldrT="[Text]" custT="1"/>
      <dgm:spPr>
        <a:solidFill>
          <a:schemeClr val="accent2">
            <a:lumMod val="50000"/>
          </a:schemeClr>
        </a:solidFill>
      </dgm:spPr>
      <dgm:t>
        <a:bodyPr lIns="182880"/>
        <a:lstStyle/>
        <a:p>
          <a:r>
            <a:rPr lang="en-US" sz="1200" b="0" dirty="0"/>
            <a:t>Vacant</a:t>
          </a:r>
          <a:br>
            <a:rPr lang="en-US" sz="1700" b="1" dirty="0"/>
          </a:br>
          <a:r>
            <a:rPr lang="en-US" sz="1400" b="1" dirty="0"/>
            <a:t>Research Assistant</a:t>
          </a:r>
          <a:endParaRPr lang="en-US" sz="1700" b="1" dirty="0"/>
        </a:p>
      </dgm:t>
    </dgm:pt>
    <dgm:pt modelId="{E33FC6DB-64CA-4426-86C8-6ED8807C6BAC}" type="parTrans" cxnId="{445DCABB-E5B5-4B57-BC24-D05CC4DB960F}">
      <dgm:prSet/>
      <dgm:spPr/>
      <dgm:t>
        <a:bodyPr/>
        <a:lstStyle/>
        <a:p>
          <a:endParaRPr lang="en-US"/>
        </a:p>
      </dgm:t>
    </dgm:pt>
    <dgm:pt modelId="{1EC42667-04D5-4979-AA2E-F3AD5751BA2C}" type="sibTrans" cxnId="{445DCABB-E5B5-4B57-BC24-D05CC4DB960F}">
      <dgm:prSet/>
      <dgm:spPr/>
      <dgm:t>
        <a:bodyPr/>
        <a:lstStyle/>
        <a:p>
          <a:endParaRPr lang="en-US"/>
        </a:p>
      </dgm:t>
    </dgm:pt>
    <dgm:pt modelId="{2A33C82C-4472-44C2-970C-2C1956526C3E}">
      <dgm:prSet custT="1"/>
      <dgm:spPr>
        <a:solidFill>
          <a:schemeClr val="accent5">
            <a:lumMod val="50000"/>
          </a:schemeClr>
        </a:solidFill>
      </dgm:spPr>
      <dgm:t>
        <a:bodyPr lIns="274320"/>
        <a:lstStyle/>
        <a:p>
          <a:r>
            <a:rPr lang="en-US" sz="1200" b="0" i="0" dirty="0"/>
            <a:t>Travis Nobles</a:t>
          </a:r>
          <a:br>
            <a:rPr lang="en-US" sz="1100" dirty="0"/>
          </a:br>
          <a:r>
            <a:rPr lang="en-US" sz="1400" b="1" dirty="0"/>
            <a:t>Director of </a:t>
          </a:r>
          <a:br>
            <a:rPr lang="en-US" sz="1400" b="1" dirty="0"/>
          </a:br>
          <a:r>
            <a:rPr lang="en-US" sz="1400" b="1" dirty="0"/>
            <a:t>Data Warehousing</a:t>
          </a:r>
          <a:endParaRPr lang="en-US" sz="1700" b="1" dirty="0"/>
        </a:p>
      </dgm:t>
    </dgm:pt>
    <dgm:pt modelId="{2D9E50CE-8615-4335-B8A8-F65EDAA6E223}" type="parTrans" cxnId="{3AE764E6-46F9-4A9F-9D62-E56A2541AFF4}">
      <dgm:prSet/>
      <dgm:spPr/>
      <dgm:t>
        <a:bodyPr/>
        <a:lstStyle/>
        <a:p>
          <a:endParaRPr lang="en-US"/>
        </a:p>
      </dgm:t>
    </dgm:pt>
    <dgm:pt modelId="{72319E7A-F961-4A66-8D33-BEA9886032C4}" type="sibTrans" cxnId="{3AE764E6-46F9-4A9F-9D62-E56A2541AFF4}">
      <dgm:prSet/>
      <dgm:spPr/>
      <dgm:t>
        <a:bodyPr/>
        <a:lstStyle/>
        <a:p>
          <a:endParaRPr lang="en-US"/>
        </a:p>
      </dgm:t>
    </dgm:pt>
    <dgm:pt modelId="{90720DA2-B154-4B9E-BAF6-E1C744DBEB89}">
      <dgm:prSet custT="1"/>
      <dgm:spPr>
        <a:solidFill>
          <a:schemeClr val="accent5">
            <a:lumMod val="50000"/>
          </a:schemeClr>
        </a:solidFill>
      </dgm:spPr>
      <dgm:t>
        <a:bodyPr lIns="274320"/>
        <a:lstStyle/>
        <a:p>
          <a:r>
            <a:rPr lang="en-US" sz="1200" b="0"/>
            <a:t>Tim Leinbach</a:t>
          </a:r>
          <a:br>
            <a:rPr lang="en-US" sz="1200"/>
          </a:br>
          <a:r>
            <a:rPr lang="en-US" sz="1200" b="1"/>
            <a:t>Data Warehouse </a:t>
          </a:r>
          <a:br>
            <a:rPr lang="en-US" sz="1200" b="1"/>
          </a:br>
          <a:r>
            <a:rPr lang="en-US" sz="1200" b="1"/>
            <a:t>Analyst</a:t>
          </a:r>
          <a:endParaRPr lang="en-US" sz="1700" b="1" dirty="0"/>
        </a:p>
      </dgm:t>
    </dgm:pt>
    <dgm:pt modelId="{04873E3F-30D4-433F-82BE-7118BD0517AE}" type="parTrans" cxnId="{49BC02E4-349B-46A8-825D-11F299DCD2ED}">
      <dgm:prSet/>
      <dgm:spPr/>
      <dgm:t>
        <a:bodyPr/>
        <a:lstStyle/>
        <a:p>
          <a:endParaRPr lang="en-US"/>
        </a:p>
      </dgm:t>
    </dgm:pt>
    <dgm:pt modelId="{462297F2-3F63-4787-B08B-8B664052953E}" type="sibTrans" cxnId="{49BC02E4-349B-46A8-825D-11F299DCD2ED}">
      <dgm:prSet/>
      <dgm:spPr/>
      <dgm:t>
        <a:bodyPr/>
        <a:lstStyle/>
        <a:p>
          <a:endParaRPr lang="en-US"/>
        </a:p>
      </dgm:t>
    </dgm:pt>
    <dgm:pt modelId="{BBCAB2AA-7129-4348-957C-8F3A57A871A0}">
      <dgm:prSet custT="1"/>
      <dgm:spPr>
        <a:solidFill>
          <a:schemeClr val="accent5">
            <a:lumMod val="50000"/>
          </a:schemeClr>
        </a:solidFill>
      </dgm:spPr>
      <dgm:t>
        <a:bodyPr lIns="274320"/>
        <a:lstStyle/>
        <a:p>
          <a:r>
            <a:rPr lang="en-US" sz="1200" b="0"/>
            <a:t>Kristopher Roark</a:t>
          </a:r>
          <a:br>
            <a:rPr lang="en-US" sz="1600"/>
          </a:br>
          <a:r>
            <a:rPr lang="en-US" sz="1400" b="1"/>
            <a:t>Data Engineer</a:t>
          </a:r>
          <a:endParaRPr lang="en-US" sz="1700" b="1" dirty="0"/>
        </a:p>
      </dgm:t>
    </dgm:pt>
    <dgm:pt modelId="{0F4C51DF-B1FF-40E0-B663-EFE3385527CD}" type="parTrans" cxnId="{808306FC-0FB7-4496-8E6C-CB18F4B32F93}">
      <dgm:prSet/>
      <dgm:spPr/>
      <dgm:t>
        <a:bodyPr/>
        <a:lstStyle/>
        <a:p>
          <a:endParaRPr lang="en-US"/>
        </a:p>
      </dgm:t>
    </dgm:pt>
    <dgm:pt modelId="{49A46BE6-73A7-47EE-957A-CFF8008BA2F1}" type="sibTrans" cxnId="{808306FC-0FB7-4496-8E6C-CB18F4B32F93}">
      <dgm:prSet/>
      <dgm:spPr/>
      <dgm:t>
        <a:bodyPr/>
        <a:lstStyle/>
        <a:p>
          <a:endParaRPr lang="en-US"/>
        </a:p>
      </dgm:t>
    </dgm:pt>
    <dgm:pt modelId="{FC16729E-F573-4442-BD27-1B26770B66DE}" type="pres">
      <dgm:prSet presAssocID="{A8F084D7-AA80-4851-B425-9966708A8FAB}" presName="hierChild1" presStyleCnt="0">
        <dgm:presLayoutVars>
          <dgm:orgChart val="1"/>
          <dgm:chPref val="1"/>
          <dgm:dir/>
          <dgm:animOne val="branch"/>
          <dgm:animLvl val="lvl"/>
          <dgm:resizeHandles/>
        </dgm:presLayoutVars>
      </dgm:prSet>
      <dgm:spPr/>
    </dgm:pt>
    <dgm:pt modelId="{B04C3876-FF42-4EF1-B1F5-9094842D8720}" type="pres">
      <dgm:prSet presAssocID="{A0FF571B-51C3-4790-A03E-899A4BD6E968}" presName="hierRoot1" presStyleCnt="0">
        <dgm:presLayoutVars>
          <dgm:hierBranch val="init"/>
        </dgm:presLayoutVars>
      </dgm:prSet>
      <dgm:spPr/>
    </dgm:pt>
    <dgm:pt modelId="{263CC472-603C-40DC-88C3-06F883A4AD6D}" type="pres">
      <dgm:prSet presAssocID="{A0FF571B-51C3-4790-A03E-899A4BD6E968}" presName="rootComposite1" presStyleCnt="0"/>
      <dgm:spPr/>
    </dgm:pt>
    <dgm:pt modelId="{291B4ED5-3AA5-4C00-9B2D-B23833E7FBC2}" type="pres">
      <dgm:prSet presAssocID="{A0FF571B-51C3-4790-A03E-899A4BD6E968}" presName="rootText1" presStyleLbl="node0" presStyleIdx="0" presStyleCnt="1" custScaleX="183548" custScaleY="107652">
        <dgm:presLayoutVars>
          <dgm:chPref val="3"/>
        </dgm:presLayoutVars>
      </dgm:prSet>
      <dgm:spPr/>
    </dgm:pt>
    <dgm:pt modelId="{1EB0DAF0-AA8A-4C0A-AE6E-53B5DD8D8947}" type="pres">
      <dgm:prSet presAssocID="{A0FF571B-51C3-4790-A03E-899A4BD6E968}" presName="rootConnector1" presStyleLbl="node1" presStyleIdx="0" presStyleCnt="0"/>
      <dgm:spPr/>
    </dgm:pt>
    <dgm:pt modelId="{984CF593-635D-4AC1-80E4-ABAA90557E13}" type="pres">
      <dgm:prSet presAssocID="{A0FF571B-51C3-4790-A03E-899A4BD6E968}" presName="hierChild2" presStyleCnt="0"/>
      <dgm:spPr/>
    </dgm:pt>
    <dgm:pt modelId="{FBC4939D-464A-4C02-9991-6D75AC8362C6}" type="pres">
      <dgm:prSet presAssocID="{D07949E5-3FDA-45DF-B99D-32E4DD83273B}" presName="Name37" presStyleLbl="parChTrans1D2" presStyleIdx="0" presStyleCnt="4"/>
      <dgm:spPr/>
    </dgm:pt>
    <dgm:pt modelId="{F76E7E9A-5AB6-497F-8FCD-B6777D13AE23}" type="pres">
      <dgm:prSet presAssocID="{F7933094-96B9-4169-9728-0B9A7C040C54}" presName="hierRoot2" presStyleCnt="0">
        <dgm:presLayoutVars>
          <dgm:hierBranch val="init"/>
        </dgm:presLayoutVars>
      </dgm:prSet>
      <dgm:spPr/>
    </dgm:pt>
    <dgm:pt modelId="{56E78E7A-4A9F-4D76-B1AB-E52C29F9B67B}" type="pres">
      <dgm:prSet presAssocID="{F7933094-96B9-4169-9728-0B9A7C040C54}" presName="rootComposite" presStyleCnt="0"/>
      <dgm:spPr/>
    </dgm:pt>
    <dgm:pt modelId="{7F847CC0-9E72-4F7B-ABFD-B4540C599927}" type="pres">
      <dgm:prSet presAssocID="{F7933094-96B9-4169-9728-0B9A7C040C54}" presName="rootText" presStyleLbl="node2" presStyleIdx="0" presStyleCnt="4" custScaleX="182384" custScaleY="105290">
        <dgm:presLayoutVars>
          <dgm:chPref val="3"/>
        </dgm:presLayoutVars>
      </dgm:prSet>
      <dgm:spPr/>
    </dgm:pt>
    <dgm:pt modelId="{2BB2465A-BBF2-4BD6-80B3-B9CC4541F2EB}" type="pres">
      <dgm:prSet presAssocID="{F7933094-96B9-4169-9728-0B9A7C040C54}" presName="rootConnector" presStyleLbl="node2" presStyleIdx="0" presStyleCnt="4"/>
      <dgm:spPr/>
    </dgm:pt>
    <dgm:pt modelId="{139C9CD4-329A-472A-9449-ED6ACB447345}" type="pres">
      <dgm:prSet presAssocID="{F7933094-96B9-4169-9728-0B9A7C040C54}" presName="hierChild4" presStyleCnt="0"/>
      <dgm:spPr/>
    </dgm:pt>
    <dgm:pt modelId="{BC81B513-EEE9-4371-BAEF-FD5C2D8178F6}" type="pres">
      <dgm:prSet presAssocID="{F7933094-96B9-4169-9728-0B9A7C040C54}" presName="hierChild5" presStyleCnt="0"/>
      <dgm:spPr/>
    </dgm:pt>
    <dgm:pt modelId="{4502F51E-C9C1-4E8B-9BC7-89AC34E3235B}" type="pres">
      <dgm:prSet presAssocID="{2D9E50CE-8615-4335-B8A8-F65EDAA6E223}" presName="Name37" presStyleLbl="parChTrans1D2" presStyleIdx="1" presStyleCnt="4"/>
      <dgm:spPr/>
    </dgm:pt>
    <dgm:pt modelId="{B07D6872-E05C-4490-8B01-91C6FCFBF003}" type="pres">
      <dgm:prSet presAssocID="{2A33C82C-4472-44C2-970C-2C1956526C3E}" presName="hierRoot2" presStyleCnt="0">
        <dgm:presLayoutVars>
          <dgm:hierBranch val="init"/>
        </dgm:presLayoutVars>
      </dgm:prSet>
      <dgm:spPr/>
    </dgm:pt>
    <dgm:pt modelId="{BAA5669E-E434-44C0-B1BC-678BD92BA59E}" type="pres">
      <dgm:prSet presAssocID="{2A33C82C-4472-44C2-970C-2C1956526C3E}" presName="rootComposite" presStyleCnt="0"/>
      <dgm:spPr/>
    </dgm:pt>
    <dgm:pt modelId="{D5D72B25-CC4A-4363-916E-6E7ACDBDD7DC}" type="pres">
      <dgm:prSet presAssocID="{2A33C82C-4472-44C2-970C-2C1956526C3E}" presName="rootText" presStyleLbl="node2" presStyleIdx="1" presStyleCnt="4" custScaleX="182384" custScaleY="105290">
        <dgm:presLayoutVars>
          <dgm:chPref val="3"/>
        </dgm:presLayoutVars>
      </dgm:prSet>
      <dgm:spPr/>
    </dgm:pt>
    <dgm:pt modelId="{5D9C60E8-4566-4A84-B2DD-92C16476EB72}" type="pres">
      <dgm:prSet presAssocID="{2A33C82C-4472-44C2-970C-2C1956526C3E}" presName="rootConnector" presStyleLbl="node2" presStyleIdx="1" presStyleCnt="4"/>
      <dgm:spPr/>
    </dgm:pt>
    <dgm:pt modelId="{88CB3011-F195-42B3-85EA-35F695A50C6E}" type="pres">
      <dgm:prSet presAssocID="{2A33C82C-4472-44C2-970C-2C1956526C3E}" presName="hierChild4" presStyleCnt="0"/>
      <dgm:spPr/>
    </dgm:pt>
    <dgm:pt modelId="{BDC467ED-718F-4D08-9000-2572271BC35E}" type="pres">
      <dgm:prSet presAssocID="{7286E5D4-F870-4138-8D6F-25A82D155DB0}" presName="Name37" presStyleLbl="parChTrans1D3" presStyleIdx="0" presStyleCnt="7"/>
      <dgm:spPr/>
    </dgm:pt>
    <dgm:pt modelId="{E5B89811-C9B3-47E3-8A8D-67E1A6A05E2A}" type="pres">
      <dgm:prSet presAssocID="{600B48C5-CF7C-4404-A757-C7B37E3902EC}" presName="hierRoot2" presStyleCnt="0">
        <dgm:presLayoutVars>
          <dgm:hierBranch val="init"/>
        </dgm:presLayoutVars>
      </dgm:prSet>
      <dgm:spPr/>
    </dgm:pt>
    <dgm:pt modelId="{831FCD79-AA4F-4F07-B33C-CA905FBD542C}" type="pres">
      <dgm:prSet presAssocID="{600B48C5-CF7C-4404-A757-C7B37E3902EC}" presName="rootComposite" presStyleCnt="0"/>
      <dgm:spPr/>
    </dgm:pt>
    <dgm:pt modelId="{D1C10F07-958D-45F6-B081-DE8DE1D7A6A9}" type="pres">
      <dgm:prSet presAssocID="{600B48C5-CF7C-4404-A757-C7B37E3902EC}" presName="rootText" presStyleLbl="node3" presStyleIdx="0" presStyleCnt="7" custScaleX="154156" custScaleY="104750">
        <dgm:presLayoutVars>
          <dgm:chPref val="3"/>
        </dgm:presLayoutVars>
      </dgm:prSet>
      <dgm:spPr/>
    </dgm:pt>
    <dgm:pt modelId="{56ED3C8F-E924-4AC9-9106-663E78D7908B}" type="pres">
      <dgm:prSet presAssocID="{600B48C5-CF7C-4404-A757-C7B37E3902EC}" presName="rootConnector" presStyleLbl="node3" presStyleIdx="0" presStyleCnt="7"/>
      <dgm:spPr/>
    </dgm:pt>
    <dgm:pt modelId="{0CC3824F-DC7F-4A0D-867B-D3896018FA5B}" type="pres">
      <dgm:prSet presAssocID="{600B48C5-CF7C-4404-A757-C7B37E3902EC}" presName="hierChild4" presStyleCnt="0"/>
      <dgm:spPr/>
    </dgm:pt>
    <dgm:pt modelId="{CF8695E8-B099-4450-82FA-FDED195D35D7}" type="pres">
      <dgm:prSet presAssocID="{600B48C5-CF7C-4404-A757-C7B37E3902EC}" presName="hierChild5" presStyleCnt="0"/>
      <dgm:spPr/>
    </dgm:pt>
    <dgm:pt modelId="{0E209189-E848-421D-AD14-2CE26E365025}" type="pres">
      <dgm:prSet presAssocID="{04873E3F-30D4-433F-82BE-7118BD0517AE}" presName="Name37" presStyleLbl="parChTrans1D3" presStyleIdx="1" presStyleCnt="7"/>
      <dgm:spPr/>
    </dgm:pt>
    <dgm:pt modelId="{CEA267CF-1B41-42F6-A8CB-25247D50A1D1}" type="pres">
      <dgm:prSet presAssocID="{90720DA2-B154-4B9E-BAF6-E1C744DBEB89}" presName="hierRoot2" presStyleCnt="0">
        <dgm:presLayoutVars>
          <dgm:hierBranch val="init"/>
        </dgm:presLayoutVars>
      </dgm:prSet>
      <dgm:spPr/>
    </dgm:pt>
    <dgm:pt modelId="{581C4E59-AB89-4925-B8ED-76F6C240BE25}" type="pres">
      <dgm:prSet presAssocID="{90720DA2-B154-4B9E-BAF6-E1C744DBEB89}" presName="rootComposite" presStyleCnt="0"/>
      <dgm:spPr/>
    </dgm:pt>
    <dgm:pt modelId="{8AB811C1-FD57-411B-B6BE-9E9799AA424C}" type="pres">
      <dgm:prSet presAssocID="{90720DA2-B154-4B9E-BAF6-E1C744DBEB89}" presName="rootText" presStyleLbl="node3" presStyleIdx="1" presStyleCnt="7" custScaleX="154156">
        <dgm:presLayoutVars>
          <dgm:chPref val="3"/>
        </dgm:presLayoutVars>
      </dgm:prSet>
      <dgm:spPr/>
    </dgm:pt>
    <dgm:pt modelId="{59B18FB2-D941-4265-8491-9DC35EC45364}" type="pres">
      <dgm:prSet presAssocID="{90720DA2-B154-4B9E-BAF6-E1C744DBEB89}" presName="rootConnector" presStyleLbl="node3" presStyleIdx="1" presStyleCnt="7"/>
      <dgm:spPr/>
    </dgm:pt>
    <dgm:pt modelId="{C3237A03-473D-452B-918A-63B5E2F4BFF2}" type="pres">
      <dgm:prSet presAssocID="{90720DA2-B154-4B9E-BAF6-E1C744DBEB89}" presName="hierChild4" presStyleCnt="0"/>
      <dgm:spPr/>
    </dgm:pt>
    <dgm:pt modelId="{63B963E3-FACF-4652-AE52-4D8B45CDB179}" type="pres">
      <dgm:prSet presAssocID="{90720DA2-B154-4B9E-BAF6-E1C744DBEB89}" presName="hierChild5" presStyleCnt="0"/>
      <dgm:spPr/>
    </dgm:pt>
    <dgm:pt modelId="{143D62B0-CB7A-4E69-BAE2-E750EC42564E}" type="pres">
      <dgm:prSet presAssocID="{0F4C51DF-B1FF-40E0-B663-EFE3385527CD}" presName="Name37" presStyleLbl="parChTrans1D3" presStyleIdx="2" presStyleCnt="7"/>
      <dgm:spPr/>
    </dgm:pt>
    <dgm:pt modelId="{59E838D9-3261-488D-899C-157B1193DF66}" type="pres">
      <dgm:prSet presAssocID="{BBCAB2AA-7129-4348-957C-8F3A57A871A0}" presName="hierRoot2" presStyleCnt="0">
        <dgm:presLayoutVars>
          <dgm:hierBranch val="init"/>
        </dgm:presLayoutVars>
      </dgm:prSet>
      <dgm:spPr/>
    </dgm:pt>
    <dgm:pt modelId="{520DD0E6-3AEF-45DC-A714-EC3C44B92182}" type="pres">
      <dgm:prSet presAssocID="{BBCAB2AA-7129-4348-957C-8F3A57A871A0}" presName="rootComposite" presStyleCnt="0"/>
      <dgm:spPr/>
    </dgm:pt>
    <dgm:pt modelId="{1F85EA4F-7E44-4991-A90B-13E928166ABC}" type="pres">
      <dgm:prSet presAssocID="{BBCAB2AA-7129-4348-957C-8F3A57A871A0}" presName="rootText" presStyleLbl="node3" presStyleIdx="2" presStyleCnt="7" custScaleX="154156">
        <dgm:presLayoutVars>
          <dgm:chPref val="3"/>
        </dgm:presLayoutVars>
      </dgm:prSet>
      <dgm:spPr/>
    </dgm:pt>
    <dgm:pt modelId="{3A89B102-5B16-4764-82B3-4D8789421B09}" type="pres">
      <dgm:prSet presAssocID="{BBCAB2AA-7129-4348-957C-8F3A57A871A0}" presName="rootConnector" presStyleLbl="node3" presStyleIdx="2" presStyleCnt="7"/>
      <dgm:spPr/>
    </dgm:pt>
    <dgm:pt modelId="{967B1951-D746-428C-BBB3-00F3A1567AAE}" type="pres">
      <dgm:prSet presAssocID="{BBCAB2AA-7129-4348-957C-8F3A57A871A0}" presName="hierChild4" presStyleCnt="0"/>
      <dgm:spPr/>
    </dgm:pt>
    <dgm:pt modelId="{B8A52FB3-533D-4E4E-91A2-43A484DADC3C}" type="pres">
      <dgm:prSet presAssocID="{BBCAB2AA-7129-4348-957C-8F3A57A871A0}" presName="hierChild5" presStyleCnt="0"/>
      <dgm:spPr/>
    </dgm:pt>
    <dgm:pt modelId="{7A41FF3D-8561-4E82-8C18-1F0F3D0F7256}" type="pres">
      <dgm:prSet presAssocID="{2A33C82C-4472-44C2-970C-2C1956526C3E}" presName="hierChild5" presStyleCnt="0"/>
      <dgm:spPr/>
    </dgm:pt>
    <dgm:pt modelId="{1F504E4A-93E2-4771-94FA-BE083BAB44EC}" type="pres">
      <dgm:prSet presAssocID="{7E2BD4F3-C70F-483F-9391-9DEF100BCB99}" presName="Name37" presStyleLbl="parChTrans1D2" presStyleIdx="2" presStyleCnt="4"/>
      <dgm:spPr/>
    </dgm:pt>
    <dgm:pt modelId="{73850F47-A9E9-4754-A092-4247B4F9F92C}" type="pres">
      <dgm:prSet presAssocID="{FDB65E2C-EAAB-426C-BBAE-12FBEA560E0C}" presName="hierRoot2" presStyleCnt="0">
        <dgm:presLayoutVars>
          <dgm:hierBranch val="init"/>
        </dgm:presLayoutVars>
      </dgm:prSet>
      <dgm:spPr/>
    </dgm:pt>
    <dgm:pt modelId="{4DE01AF0-C76D-4676-A1D7-FCF669FB772D}" type="pres">
      <dgm:prSet presAssocID="{FDB65E2C-EAAB-426C-BBAE-12FBEA560E0C}" presName="rootComposite" presStyleCnt="0"/>
      <dgm:spPr/>
    </dgm:pt>
    <dgm:pt modelId="{6BBC1B94-F7D2-4A31-BC78-88FC943B381F}" type="pres">
      <dgm:prSet presAssocID="{FDB65E2C-EAAB-426C-BBAE-12FBEA560E0C}" presName="rootText" presStyleLbl="node2" presStyleIdx="2" presStyleCnt="4" custScaleX="182384" custScaleY="105290">
        <dgm:presLayoutVars>
          <dgm:chPref val="3"/>
        </dgm:presLayoutVars>
      </dgm:prSet>
      <dgm:spPr/>
    </dgm:pt>
    <dgm:pt modelId="{4E0D75CA-81E0-46E1-A196-4AD297D253C8}" type="pres">
      <dgm:prSet presAssocID="{FDB65E2C-EAAB-426C-BBAE-12FBEA560E0C}" presName="rootConnector" presStyleLbl="node2" presStyleIdx="2" presStyleCnt="4"/>
      <dgm:spPr/>
    </dgm:pt>
    <dgm:pt modelId="{3DC2D05C-F2A3-4CC1-AC36-32955E38639E}" type="pres">
      <dgm:prSet presAssocID="{FDB65E2C-EAAB-426C-BBAE-12FBEA560E0C}" presName="hierChild4" presStyleCnt="0"/>
      <dgm:spPr/>
    </dgm:pt>
    <dgm:pt modelId="{A32C33AD-EF8B-4A1A-B710-CECA150ABD48}" type="pres">
      <dgm:prSet presAssocID="{E33FC6DB-64CA-4426-86C8-6ED8807C6BAC}" presName="Name37" presStyleLbl="parChTrans1D3" presStyleIdx="3" presStyleCnt="7"/>
      <dgm:spPr/>
    </dgm:pt>
    <dgm:pt modelId="{DAF2549E-4FAE-4734-ADD5-C573B78160D3}" type="pres">
      <dgm:prSet presAssocID="{EF6A5D48-4338-48C1-8BC8-8312F70D210B}" presName="hierRoot2" presStyleCnt="0">
        <dgm:presLayoutVars>
          <dgm:hierBranch val="init"/>
        </dgm:presLayoutVars>
      </dgm:prSet>
      <dgm:spPr/>
    </dgm:pt>
    <dgm:pt modelId="{2C5D7905-5C43-42D1-987A-26799F2A19BC}" type="pres">
      <dgm:prSet presAssocID="{EF6A5D48-4338-48C1-8BC8-8312F70D210B}" presName="rootComposite" presStyleCnt="0"/>
      <dgm:spPr/>
    </dgm:pt>
    <dgm:pt modelId="{19400653-9D81-4275-9601-EA5702517E59}" type="pres">
      <dgm:prSet presAssocID="{EF6A5D48-4338-48C1-8BC8-8312F70D210B}" presName="rootText" presStyleLbl="node3" presStyleIdx="3" presStyleCnt="7" custScaleX="154156" custScaleY="104750">
        <dgm:presLayoutVars>
          <dgm:chPref val="3"/>
        </dgm:presLayoutVars>
      </dgm:prSet>
      <dgm:spPr/>
    </dgm:pt>
    <dgm:pt modelId="{12E12BB3-1DFD-4EA8-9EAA-E19C93FA134A}" type="pres">
      <dgm:prSet presAssocID="{EF6A5D48-4338-48C1-8BC8-8312F70D210B}" presName="rootConnector" presStyleLbl="node3" presStyleIdx="3" presStyleCnt="7"/>
      <dgm:spPr/>
    </dgm:pt>
    <dgm:pt modelId="{4E380377-85A9-4407-A46F-C1E1AE64505A}" type="pres">
      <dgm:prSet presAssocID="{EF6A5D48-4338-48C1-8BC8-8312F70D210B}" presName="hierChild4" presStyleCnt="0"/>
      <dgm:spPr/>
    </dgm:pt>
    <dgm:pt modelId="{16781248-A28D-4127-BDAA-F62C89A2EBBB}" type="pres">
      <dgm:prSet presAssocID="{EF6A5D48-4338-48C1-8BC8-8312F70D210B}" presName="hierChild5" presStyleCnt="0"/>
      <dgm:spPr/>
    </dgm:pt>
    <dgm:pt modelId="{EBFCA64C-94D1-4B9C-850D-3346F51095AA}" type="pres">
      <dgm:prSet presAssocID="{FDB65E2C-EAAB-426C-BBAE-12FBEA560E0C}" presName="hierChild5" presStyleCnt="0"/>
      <dgm:spPr/>
    </dgm:pt>
    <dgm:pt modelId="{D3E226B5-B6C5-4223-B747-B0B2E83044F1}" type="pres">
      <dgm:prSet presAssocID="{46F7191A-A19E-4E55-BE97-03C453B73626}" presName="Name37" presStyleLbl="parChTrans1D2" presStyleIdx="3" presStyleCnt="4"/>
      <dgm:spPr/>
    </dgm:pt>
    <dgm:pt modelId="{AA482CF8-0A07-479E-81EA-D48D1799F273}" type="pres">
      <dgm:prSet presAssocID="{EEAF989C-1DB7-46D1-9CD6-01FC853A6111}" presName="hierRoot2" presStyleCnt="0">
        <dgm:presLayoutVars>
          <dgm:hierBranch val="init"/>
        </dgm:presLayoutVars>
      </dgm:prSet>
      <dgm:spPr/>
    </dgm:pt>
    <dgm:pt modelId="{19A72394-8D56-46F8-82F2-BD5020D7348C}" type="pres">
      <dgm:prSet presAssocID="{EEAF989C-1DB7-46D1-9CD6-01FC853A6111}" presName="rootComposite" presStyleCnt="0"/>
      <dgm:spPr/>
    </dgm:pt>
    <dgm:pt modelId="{6B9B3E9F-4881-4848-AC27-51A5FBF3E4AF}" type="pres">
      <dgm:prSet presAssocID="{EEAF989C-1DB7-46D1-9CD6-01FC853A6111}" presName="rootText" presStyleLbl="node2" presStyleIdx="3" presStyleCnt="4" custScaleX="182384" custScaleY="105290">
        <dgm:presLayoutVars>
          <dgm:chPref val="3"/>
        </dgm:presLayoutVars>
      </dgm:prSet>
      <dgm:spPr/>
    </dgm:pt>
    <dgm:pt modelId="{4B340C4E-C4E5-4D0E-B70B-24764D6C74D1}" type="pres">
      <dgm:prSet presAssocID="{EEAF989C-1DB7-46D1-9CD6-01FC853A6111}" presName="rootConnector" presStyleLbl="node2" presStyleIdx="3" presStyleCnt="4"/>
      <dgm:spPr/>
    </dgm:pt>
    <dgm:pt modelId="{3F417E07-1C00-45B4-98BE-07157CCAEC6A}" type="pres">
      <dgm:prSet presAssocID="{EEAF989C-1DB7-46D1-9CD6-01FC853A6111}" presName="hierChild4" presStyleCnt="0"/>
      <dgm:spPr/>
    </dgm:pt>
    <dgm:pt modelId="{E1CCB39E-C8E3-4155-BF25-270206941863}" type="pres">
      <dgm:prSet presAssocID="{492C3B37-9F8E-4B56-93D5-ABD80844C1CF}" presName="Name37" presStyleLbl="parChTrans1D3" presStyleIdx="4" presStyleCnt="7"/>
      <dgm:spPr/>
    </dgm:pt>
    <dgm:pt modelId="{E98BF58D-B916-4E64-A636-4DB2B64A2D32}" type="pres">
      <dgm:prSet presAssocID="{BB3900A4-DC7A-4B0B-96B8-98F46C35CE0E}" presName="hierRoot2" presStyleCnt="0">
        <dgm:presLayoutVars>
          <dgm:hierBranch val="init"/>
        </dgm:presLayoutVars>
      </dgm:prSet>
      <dgm:spPr/>
    </dgm:pt>
    <dgm:pt modelId="{ADE325F0-928D-435A-8727-7AE8C5E0ED22}" type="pres">
      <dgm:prSet presAssocID="{BB3900A4-DC7A-4B0B-96B8-98F46C35CE0E}" presName="rootComposite" presStyleCnt="0"/>
      <dgm:spPr/>
    </dgm:pt>
    <dgm:pt modelId="{A6C1839D-4A6C-491E-8A59-2E1FDE2E63C8}" type="pres">
      <dgm:prSet presAssocID="{BB3900A4-DC7A-4B0B-96B8-98F46C35CE0E}" presName="rootText" presStyleLbl="node3" presStyleIdx="4" presStyleCnt="7" custScaleX="154156" custScaleY="104750">
        <dgm:presLayoutVars>
          <dgm:chPref val="3"/>
        </dgm:presLayoutVars>
      </dgm:prSet>
      <dgm:spPr/>
    </dgm:pt>
    <dgm:pt modelId="{5DB1F7C0-BD62-4F96-8914-5A5C0AC0120F}" type="pres">
      <dgm:prSet presAssocID="{BB3900A4-DC7A-4B0B-96B8-98F46C35CE0E}" presName="rootConnector" presStyleLbl="node3" presStyleIdx="4" presStyleCnt="7"/>
      <dgm:spPr/>
    </dgm:pt>
    <dgm:pt modelId="{F9E6C489-CB1F-44A2-A5F5-C4CFFE37F052}" type="pres">
      <dgm:prSet presAssocID="{BB3900A4-DC7A-4B0B-96B8-98F46C35CE0E}" presName="hierChild4" presStyleCnt="0"/>
      <dgm:spPr/>
    </dgm:pt>
    <dgm:pt modelId="{3E3352AB-B816-45BC-A37E-B82D84354102}" type="pres">
      <dgm:prSet presAssocID="{BB3900A4-DC7A-4B0B-96B8-98F46C35CE0E}" presName="hierChild5" presStyleCnt="0"/>
      <dgm:spPr/>
    </dgm:pt>
    <dgm:pt modelId="{3CBA0C9D-8FE3-4868-A9BB-AF42D7F84663}" type="pres">
      <dgm:prSet presAssocID="{C13A8311-B3BC-4FDE-8335-CD4D3597E384}" presName="Name37" presStyleLbl="parChTrans1D3" presStyleIdx="5" presStyleCnt="7"/>
      <dgm:spPr/>
    </dgm:pt>
    <dgm:pt modelId="{3C833681-5EB9-43B3-8E3E-F1B2C0EE0EDF}" type="pres">
      <dgm:prSet presAssocID="{5D06A4D3-DE86-43C2-9372-BDEA62502E34}" presName="hierRoot2" presStyleCnt="0">
        <dgm:presLayoutVars>
          <dgm:hierBranch val="init"/>
        </dgm:presLayoutVars>
      </dgm:prSet>
      <dgm:spPr/>
    </dgm:pt>
    <dgm:pt modelId="{A31B0CDB-A45F-423C-B0CE-7A20625B23F8}" type="pres">
      <dgm:prSet presAssocID="{5D06A4D3-DE86-43C2-9372-BDEA62502E34}" presName="rootComposite" presStyleCnt="0"/>
      <dgm:spPr/>
    </dgm:pt>
    <dgm:pt modelId="{667F49F2-09DF-463B-8B4A-D36113A8D79F}" type="pres">
      <dgm:prSet presAssocID="{5D06A4D3-DE86-43C2-9372-BDEA62502E34}" presName="rootText" presStyleLbl="node3" presStyleIdx="5" presStyleCnt="7" custScaleX="154156" custScaleY="104750">
        <dgm:presLayoutVars>
          <dgm:chPref val="3"/>
        </dgm:presLayoutVars>
      </dgm:prSet>
      <dgm:spPr/>
    </dgm:pt>
    <dgm:pt modelId="{F405DC57-7BB5-4266-AC5C-9F6AA82CDB96}" type="pres">
      <dgm:prSet presAssocID="{5D06A4D3-DE86-43C2-9372-BDEA62502E34}" presName="rootConnector" presStyleLbl="node3" presStyleIdx="5" presStyleCnt="7"/>
      <dgm:spPr/>
    </dgm:pt>
    <dgm:pt modelId="{4CAC60DF-0874-4286-83C2-D351B53C4A3E}" type="pres">
      <dgm:prSet presAssocID="{5D06A4D3-DE86-43C2-9372-BDEA62502E34}" presName="hierChild4" presStyleCnt="0"/>
      <dgm:spPr/>
    </dgm:pt>
    <dgm:pt modelId="{3758BE81-7D06-47EA-8A29-6D58CFF04831}" type="pres">
      <dgm:prSet presAssocID="{5D06A4D3-DE86-43C2-9372-BDEA62502E34}" presName="hierChild5" presStyleCnt="0"/>
      <dgm:spPr/>
    </dgm:pt>
    <dgm:pt modelId="{86237C4A-1A9C-4E62-B6A5-4B3D84E42AAA}" type="pres">
      <dgm:prSet presAssocID="{141AE3ED-F664-4B67-ABAA-AB420F7617F7}" presName="Name37" presStyleLbl="parChTrans1D3" presStyleIdx="6" presStyleCnt="7"/>
      <dgm:spPr/>
    </dgm:pt>
    <dgm:pt modelId="{B6EE2D99-848C-4EDA-8700-4EF173C8C12B}" type="pres">
      <dgm:prSet presAssocID="{DBCA6164-14DE-4C06-BE2B-1A761420A2FF}" presName="hierRoot2" presStyleCnt="0">
        <dgm:presLayoutVars>
          <dgm:hierBranch val="init"/>
        </dgm:presLayoutVars>
      </dgm:prSet>
      <dgm:spPr/>
    </dgm:pt>
    <dgm:pt modelId="{D3A8C236-9C28-473B-AE83-EA931F21CF5A}" type="pres">
      <dgm:prSet presAssocID="{DBCA6164-14DE-4C06-BE2B-1A761420A2FF}" presName="rootComposite" presStyleCnt="0"/>
      <dgm:spPr/>
    </dgm:pt>
    <dgm:pt modelId="{78ACE575-6177-4A38-8FEC-3D231FC49113}" type="pres">
      <dgm:prSet presAssocID="{DBCA6164-14DE-4C06-BE2B-1A761420A2FF}" presName="rootText" presStyleLbl="node3" presStyleIdx="6" presStyleCnt="7" custScaleX="154156" custScaleY="104750">
        <dgm:presLayoutVars>
          <dgm:chPref val="3"/>
        </dgm:presLayoutVars>
      </dgm:prSet>
      <dgm:spPr/>
    </dgm:pt>
    <dgm:pt modelId="{61146F18-A405-47A7-9370-F006018EB202}" type="pres">
      <dgm:prSet presAssocID="{DBCA6164-14DE-4C06-BE2B-1A761420A2FF}" presName="rootConnector" presStyleLbl="node3" presStyleIdx="6" presStyleCnt="7"/>
      <dgm:spPr/>
    </dgm:pt>
    <dgm:pt modelId="{CFB80DBB-BBD8-478C-930F-D660F2E0A95A}" type="pres">
      <dgm:prSet presAssocID="{DBCA6164-14DE-4C06-BE2B-1A761420A2FF}" presName="hierChild4" presStyleCnt="0"/>
      <dgm:spPr/>
    </dgm:pt>
    <dgm:pt modelId="{C1BA2975-8ECA-48EA-B270-E1D97B8EC9FF}" type="pres">
      <dgm:prSet presAssocID="{DBCA6164-14DE-4C06-BE2B-1A761420A2FF}" presName="hierChild5" presStyleCnt="0"/>
      <dgm:spPr/>
    </dgm:pt>
    <dgm:pt modelId="{FD4FEA61-5FBC-449E-B3E7-E9AE79234057}" type="pres">
      <dgm:prSet presAssocID="{EEAF989C-1DB7-46D1-9CD6-01FC853A6111}" presName="hierChild5" presStyleCnt="0"/>
      <dgm:spPr/>
    </dgm:pt>
    <dgm:pt modelId="{C38D35BA-736C-4501-B6B8-03680FF904C7}" type="pres">
      <dgm:prSet presAssocID="{A0FF571B-51C3-4790-A03E-899A4BD6E968}" presName="hierChild3" presStyleCnt="0"/>
      <dgm:spPr/>
    </dgm:pt>
  </dgm:ptLst>
  <dgm:cxnLst>
    <dgm:cxn modelId="{C7173407-4395-4BC7-A9C5-82D34438252E}" type="presOf" srcId="{DBCA6164-14DE-4C06-BE2B-1A761420A2FF}" destId="{78ACE575-6177-4A38-8FEC-3D231FC49113}" srcOrd="0" destOrd="0" presId="urn:microsoft.com/office/officeart/2005/8/layout/orgChart1"/>
    <dgm:cxn modelId="{A1F5BF07-679B-4436-9106-C49D510A3B2C}" type="presOf" srcId="{5D06A4D3-DE86-43C2-9372-BDEA62502E34}" destId="{F405DC57-7BB5-4266-AC5C-9F6AA82CDB96}" srcOrd="1" destOrd="0" presId="urn:microsoft.com/office/officeart/2005/8/layout/orgChart1"/>
    <dgm:cxn modelId="{D0292008-A711-4041-B972-981B9FFB5021}" type="presOf" srcId="{BBCAB2AA-7129-4348-957C-8F3A57A871A0}" destId="{1F85EA4F-7E44-4991-A90B-13E928166ABC}" srcOrd="0" destOrd="0" presId="urn:microsoft.com/office/officeart/2005/8/layout/orgChart1"/>
    <dgm:cxn modelId="{BD46610E-D61C-467B-9B5D-BDFB638E2993}" type="presOf" srcId="{FDB65E2C-EAAB-426C-BBAE-12FBEA560E0C}" destId="{6BBC1B94-F7D2-4A31-BC78-88FC943B381F}" srcOrd="0" destOrd="0" presId="urn:microsoft.com/office/officeart/2005/8/layout/orgChart1"/>
    <dgm:cxn modelId="{E93CC516-BD03-470A-915C-96AA0347E7A6}" type="presOf" srcId="{BB3900A4-DC7A-4B0B-96B8-98F46C35CE0E}" destId="{A6C1839D-4A6C-491E-8A59-2E1FDE2E63C8}" srcOrd="0" destOrd="0" presId="urn:microsoft.com/office/officeart/2005/8/layout/orgChart1"/>
    <dgm:cxn modelId="{557EE727-1D17-498E-8529-412155659D45}" type="presOf" srcId="{A0FF571B-51C3-4790-A03E-899A4BD6E968}" destId="{291B4ED5-3AA5-4C00-9B2D-B23833E7FBC2}" srcOrd="0" destOrd="0" presId="urn:microsoft.com/office/officeart/2005/8/layout/orgChart1"/>
    <dgm:cxn modelId="{70FB9229-7995-45D8-8F6F-02B87A949726}" srcId="{EEAF989C-1DB7-46D1-9CD6-01FC853A6111}" destId="{5D06A4D3-DE86-43C2-9372-BDEA62502E34}" srcOrd="1" destOrd="0" parTransId="{C13A8311-B3BC-4FDE-8335-CD4D3597E384}" sibTransId="{6FED92B4-B488-462E-8AD6-9776BED83F75}"/>
    <dgm:cxn modelId="{D9E2BC2F-7AF3-4D01-8ED6-53EAED8626E6}" type="presOf" srcId="{EF6A5D48-4338-48C1-8BC8-8312F70D210B}" destId="{12E12BB3-1DFD-4EA8-9EAA-E19C93FA134A}" srcOrd="1" destOrd="0" presId="urn:microsoft.com/office/officeart/2005/8/layout/orgChart1"/>
    <dgm:cxn modelId="{0E14643B-C6B2-4808-A63A-DFFD8BE2EDED}" type="presOf" srcId="{2D9E50CE-8615-4335-B8A8-F65EDAA6E223}" destId="{4502F51E-C9C1-4E8B-9BC7-89AC34E3235B}" srcOrd="0" destOrd="0" presId="urn:microsoft.com/office/officeart/2005/8/layout/orgChart1"/>
    <dgm:cxn modelId="{F574FE5C-D6CD-444C-BA7A-CD8A9ADED1C1}" type="presOf" srcId="{600B48C5-CF7C-4404-A757-C7B37E3902EC}" destId="{D1C10F07-958D-45F6-B081-DE8DE1D7A6A9}" srcOrd="0" destOrd="0" presId="urn:microsoft.com/office/officeart/2005/8/layout/orgChart1"/>
    <dgm:cxn modelId="{35285D43-AB5F-4241-ADBC-3139B3A1B3C0}" type="presOf" srcId="{2A33C82C-4472-44C2-970C-2C1956526C3E}" destId="{D5D72B25-CC4A-4363-916E-6E7ACDBDD7DC}" srcOrd="0" destOrd="0" presId="urn:microsoft.com/office/officeart/2005/8/layout/orgChart1"/>
    <dgm:cxn modelId="{B265BA44-21A2-4034-8E5A-490806CDCD5D}" srcId="{A0FF571B-51C3-4790-A03E-899A4BD6E968}" destId="{FDB65E2C-EAAB-426C-BBAE-12FBEA560E0C}" srcOrd="2" destOrd="0" parTransId="{7E2BD4F3-C70F-483F-9391-9DEF100BCB99}" sibTransId="{D2CA05D5-F3FC-400B-9FDA-B281262837FB}"/>
    <dgm:cxn modelId="{F838C84A-B487-438A-BB37-FF00398343DA}" type="presOf" srcId="{BB3900A4-DC7A-4B0B-96B8-98F46C35CE0E}" destId="{5DB1F7C0-BD62-4F96-8914-5A5C0AC0120F}" srcOrd="1" destOrd="0" presId="urn:microsoft.com/office/officeart/2005/8/layout/orgChart1"/>
    <dgm:cxn modelId="{12D9C84B-30D6-4CF0-922F-0E162E25C015}" type="presOf" srcId="{EF6A5D48-4338-48C1-8BC8-8312F70D210B}" destId="{19400653-9D81-4275-9601-EA5702517E59}" srcOrd="0" destOrd="0" presId="urn:microsoft.com/office/officeart/2005/8/layout/orgChart1"/>
    <dgm:cxn modelId="{E00CD46C-C422-4781-B99D-3C408B8AB7F1}" srcId="{EEAF989C-1DB7-46D1-9CD6-01FC853A6111}" destId="{DBCA6164-14DE-4C06-BE2B-1A761420A2FF}" srcOrd="2" destOrd="0" parTransId="{141AE3ED-F664-4B67-ABAA-AB420F7617F7}" sibTransId="{5C677F33-3955-42A1-80CE-58D89D561EC0}"/>
    <dgm:cxn modelId="{E027CD6F-6290-4A4D-BD74-DE13A88D4942}" type="presOf" srcId="{0F4C51DF-B1FF-40E0-B663-EFE3385527CD}" destId="{143D62B0-CB7A-4E69-BAE2-E750EC42564E}" srcOrd="0" destOrd="0" presId="urn:microsoft.com/office/officeart/2005/8/layout/orgChart1"/>
    <dgm:cxn modelId="{39E7BA75-8B03-46C1-9A1D-BEAE5CD8908C}" type="presOf" srcId="{E33FC6DB-64CA-4426-86C8-6ED8807C6BAC}" destId="{A32C33AD-EF8B-4A1A-B710-CECA150ABD48}" srcOrd="0" destOrd="0" presId="urn:microsoft.com/office/officeart/2005/8/layout/orgChart1"/>
    <dgm:cxn modelId="{13F24B7F-4DA4-4994-B864-43C31C83B317}" srcId="{A0FF571B-51C3-4790-A03E-899A4BD6E968}" destId="{EEAF989C-1DB7-46D1-9CD6-01FC853A6111}" srcOrd="3" destOrd="0" parTransId="{46F7191A-A19E-4E55-BE97-03C453B73626}" sibTransId="{3403705A-46DC-47D4-B2D9-183B4BE96ACB}"/>
    <dgm:cxn modelId="{BC835F86-64F0-458A-A4CD-7574EF5DA3AC}" type="presOf" srcId="{7286E5D4-F870-4138-8D6F-25A82D155DB0}" destId="{BDC467ED-718F-4D08-9000-2572271BC35E}" srcOrd="0" destOrd="0" presId="urn:microsoft.com/office/officeart/2005/8/layout/orgChart1"/>
    <dgm:cxn modelId="{5FD03888-D779-4569-809F-64B7756F263E}" type="presOf" srcId="{7E2BD4F3-C70F-483F-9391-9DEF100BCB99}" destId="{1F504E4A-93E2-4771-94FA-BE083BAB44EC}" srcOrd="0" destOrd="0" presId="urn:microsoft.com/office/officeart/2005/8/layout/orgChart1"/>
    <dgm:cxn modelId="{1BC2538D-BB80-420E-AB1C-DBE0EDD51A03}" srcId="{A8F084D7-AA80-4851-B425-9966708A8FAB}" destId="{A0FF571B-51C3-4790-A03E-899A4BD6E968}" srcOrd="0" destOrd="0" parTransId="{C6ED5669-7A80-4F92-8CEF-B3F25C497403}" sibTransId="{609804EA-8561-48B8-9326-BA695B7A87C1}"/>
    <dgm:cxn modelId="{8E5EDF8F-4126-4103-AD4D-EC8F8C2B29FA}" type="presOf" srcId="{141AE3ED-F664-4B67-ABAA-AB420F7617F7}" destId="{86237C4A-1A9C-4E62-B6A5-4B3D84E42AAA}" srcOrd="0" destOrd="0" presId="urn:microsoft.com/office/officeart/2005/8/layout/orgChart1"/>
    <dgm:cxn modelId="{3ECB6191-66B4-4C59-A9FF-44238A3DF025}" type="presOf" srcId="{492C3B37-9F8E-4B56-93D5-ABD80844C1CF}" destId="{E1CCB39E-C8E3-4155-BF25-270206941863}" srcOrd="0" destOrd="0" presId="urn:microsoft.com/office/officeart/2005/8/layout/orgChart1"/>
    <dgm:cxn modelId="{F73E6D92-69CB-4498-88D1-3C072B2154E4}" type="presOf" srcId="{BBCAB2AA-7129-4348-957C-8F3A57A871A0}" destId="{3A89B102-5B16-4764-82B3-4D8789421B09}" srcOrd="1" destOrd="0" presId="urn:microsoft.com/office/officeart/2005/8/layout/orgChart1"/>
    <dgm:cxn modelId="{865A7D99-3866-4E5F-8608-EAB738B933C1}" type="presOf" srcId="{F7933094-96B9-4169-9728-0B9A7C040C54}" destId="{7F847CC0-9E72-4F7B-ABFD-B4540C599927}" srcOrd="0" destOrd="0" presId="urn:microsoft.com/office/officeart/2005/8/layout/orgChart1"/>
    <dgm:cxn modelId="{4C20B89B-0762-4CD3-86B8-700B7609A4BC}" type="presOf" srcId="{90720DA2-B154-4B9E-BAF6-E1C744DBEB89}" destId="{8AB811C1-FD57-411B-B6BE-9E9799AA424C}" srcOrd="0" destOrd="0" presId="urn:microsoft.com/office/officeart/2005/8/layout/orgChart1"/>
    <dgm:cxn modelId="{DA9316A6-5022-436E-B641-748455C9B297}" type="presOf" srcId="{90720DA2-B154-4B9E-BAF6-E1C744DBEB89}" destId="{59B18FB2-D941-4265-8491-9DC35EC45364}" srcOrd="1" destOrd="0" presId="urn:microsoft.com/office/officeart/2005/8/layout/orgChart1"/>
    <dgm:cxn modelId="{307B91A6-CDA8-4C61-ADD5-CB5F20DBDF49}" srcId="{A0FF571B-51C3-4790-A03E-899A4BD6E968}" destId="{F7933094-96B9-4169-9728-0B9A7C040C54}" srcOrd="0" destOrd="0" parTransId="{D07949E5-3FDA-45DF-B99D-32E4DD83273B}" sibTransId="{B892DB6B-B40F-4C88-AFB0-B79DBC130268}"/>
    <dgm:cxn modelId="{347B7DA8-AC12-486F-A6FE-8B2B77BEB20E}" type="presOf" srcId="{5D06A4D3-DE86-43C2-9372-BDEA62502E34}" destId="{667F49F2-09DF-463B-8B4A-D36113A8D79F}" srcOrd="0" destOrd="0" presId="urn:microsoft.com/office/officeart/2005/8/layout/orgChart1"/>
    <dgm:cxn modelId="{F05DEBB5-F08A-4CA2-8865-A4E863DEAE2E}" type="presOf" srcId="{04873E3F-30D4-433F-82BE-7118BD0517AE}" destId="{0E209189-E848-421D-AD14-2CE26E365025}" srcOrd="0" destOrd="0" presId="urn:microsoft.com/office/officeart/2005/8/layout/orgChart1"/>
    <dgm:cxn modelId="{81FC0FB7-1644-4674-9103-0A1467808FA7}" type="presOf" srcId="{DBCA6164-14DE-4C06-BE2B-1A761420A2FF}" destId="{61146F18-A405-47A7-9370-F006018EB202}" srcOrd="1" destOrd="0" presId="urn:microsoft.com/office/officeart/2005/8/layout/orgChart1"/>
    <dgm:cxn modelId="{445DCABB-E5B5-4B57-BC24-D05CC4DB960F}" srcId="{FDB65E2C-EAAB-426C-BBAE-12FBEA560E0C}" destId="{EF6A5D48-4338-48C1-8BC8-8312F70D210B}" srcOrd="0" destOrd="0" parTransId="{E33FC6DB-64CA-4426-86C8-6ED8807C6BAC}" sibTransId="{1EC42667-04D5-4979-AA2E-F3AD5751BA2C}"/>
    <dgm:cxn modelId="{6A4D11BD-F557-476C-816B-DB39FEA25E75}" srcId="{EEAF989C-1DB7-46D1-9CD6-01FC853A6111}" destId="{BB3900A4-DC7A-4B0B-96B8-98F46C35CE0E}" srcOrd="0" destOrd="0" parTransId="{492C3B37-9F8E-4B56-93D5-ABD80844C1CF}" sibTransId="{93014867-F600-4664-8182-26A7D3D05C03}"/>
    <dgm:cxn modelId="{1350D5C0-A4B1-4DB6-8878-A4F6BDF147B8}" type="presOf" srcId="{A8F084D7-AA80-4851-B425-9966708A8FAB}" destId="{FC16729E-F573-4442-BD27-1B26770B66DE}" srcOrd="0" destOrd="0" presId="urn:microsoft.com/office/officeart/2005/8/layout/orgChart1"/>
    <dgm:cxn modelId="{F2B4D3CA-AA37-4469-A246-4BE14E5C5F48}" type="presOf" srcId="{EEAF989C-1DB7-46D1-9CD6-01FC853A6111}" destId="{6B9B3E9F-4881-4848-AC27-51A5FBF3E4AF}" srcOrd="0" destOrd="0" presId="urn:microsoft.com/office/officeart/2005/8/layout/orgChart1"/>
    <dgm:cxn modelId="{EB3C9CCC-C208-48D3-90F6-9EA3A741FA15}" type="presOf" srcId="{D07949E5-3FDA-45DF-B99D-32E4DD83273B}" destId="{FBC4939D-464A-4C02-9991-6D75AC8362C6}" srcOrd="0" destOrd="0" presId="urn:microsoft.com/office/officeart/2005/8/layout/orgChart1"/>
    <dgm:cxn modelId="{321EEFD6-B14F-489A-96EA-045299A0110A}" type="presOf" srcId="{F7933094-96B9-4169-9728-0B9A7C040C54}" destId="{2BB2465A-BBF2-4BD6-80B3-B9CC4541F2EB}" srcOrd="1" destOrd="0" presId="urn:microsoft.com/office/officeart/2005/8/layout/orgChart1"/>
    <dgm:cxn modelId="{5F9BDFD9-00D0-4F1A-A052-7AA24EE63AE2}" type="presOf" srcId="{A0FF571B-51C3-4790-A03E-899A4BD6E968}" destId="{1EB0DAF0-AA8A-4C0A-AE6E-53B5DD8D8947}" srcOrd="1" destOrd="0" presId="urn:microsoft.com/office/officeart/2005/8/layout/orgChart1"/>
    <dgm:cxn modelId="{359D89E1-E902-44B9-A173-ACC54FF66B73}" type="presOf" srcId="{C13A8311-B3BC-4FDE-8335-CD4D3597E384}" destId="{3CBA0C9D-8FE3-4868-A9BB-AF42D7F84663}" srcOrd="0" destOrd="0" presId="urn:microsoft.com/office/officeart/2005/8/layout/orgChart1"/>
    <dgm:cxn modelId="{49BC02E4-349B-46A8-825D-11F299DCD2ED}" srcId="{2A33C82C-4472-44C2-970C-2C1956526C3E}" destId="{90720DA2-B154-4B9E-BAF6-E1C744DBEB89}" srcOrd="1" destOrd="0" parTransId="{04873E3F-30D4-433F-82BE-7118BD0517AE}" sibTransId="{462297F2-3F63-4787-B08B-8B664052953E}"/>
    <dgm:cxn modelId="{3AE764E6-46F9-4A9F-9D62-E56A2541AFF4}" srcId="{A0FF571B-51C3-4790-A03E-899A4BD6E968}" destId="{2A33C82C-4472-44C2-970C-2C1956526C3E}" srcOrd="1" destOrd="0" parTransId="{2D9E50CE-8615-4335-B8A8-F65EDAA6E223}" sibTransId="{72319E7A-F961-4A66-8D33-BEA9886032C4}"/>
    <dgm:cxn modelId="{75ED87E7-05AF-4FCB-AB4D-11C94922BD4D}" type="presOf" srcId="{600B48C5-CF7C-4404-A757-C7B37E3902EC}" destId="{56ED3C8F-E924-4AC9-9106-663E78D7908B}" srcOrd="1" destOrd="0" presId="urn:microsoft.com/office/officeart/2005/8/layout/orgChart1"/>
    <dgm:cxn modelId="{7FAC08E8-A4F8-43A1-B1E6-158838B2BA9F}" type="presOf" srcId="{46F7191A-A19E-4E55-BE97-03C453B73626}" destId="{D3E226B5-B6C5-4223-B747-B0B2E83044F1}" srcOrd="0" destOrd="0" presId="urn:microsoft.com/office/officeart/2005/8/layout/orgChart1"/>
    <dgm:cxn modelId="{950967EF-A022-45E1-AEE6-E167135B1436}" type="presOf" srcId="{FDB65E2C-EAAB-426C-BBAE-12FBEA560E0C}" destId="{4E0D75CA-81E0-46E1-A196-4AD297D253C8}" srcOrd="1" destOrd="0" presId="urn:microsoft.com/office/officeart/2005/8/layout/orgChart1"/>
    <dgm:cxn modelId="{5C8E37F6-B54D-4D28-8E85-5A802B1A156B}" srcId="{2A33C82C-4472-44C2-970C-2C1956526C3E}" destId="{600B48C5-CF7C-4404-A757-C7B37E3902EC}" srcOrd="0" destOrd="0" parTransId="{7286E5D4-F870-4138-8D6F-25A82D155DB0}" sibTransId="{D4536A58-013E-440B-8738-A3EF64F11A06}"/>
    <dgm:cxn modelId="{57DA5DFB-84F1-4123-9E12-2F19CF3A1103}" type="presOf" srcId="{EEAF989C-1DB7-46D1-9CD6-01FC853A6111}" destId="{4B340C4E-C4E5-4D0E-B70B-24764D6C74D1}" srcOrd="1" destOrd="0" presId="urn:microsoft.com/office/officeart/2005/8/layout/orgChart1"/>
    <dgm:cxn modelId="{808306FC-0FB7-4496-8E6C-CB18F4B32F93}" srcId="{2A33C82C-4472-44C2-970C-2C1956526C3E}" destId="{BBCAB2AA-7129-4348-957C-8F3A57A871A0}" srcOrd="2" destOrd="0" parTransId="{0F4C51DF-B1FF-40E0-B663-EFE3385527CD}" sibTransId="{49A46BE6-73A7-47EE-957A-CFF8008BA2F1}"/>
    <dgm:cxn modelId="{391C94FE-8BBB-4FBD-996B-9AA494BA0C02}" type="presOf" srcId="{2A33C82C-4472-44C2-970C-2C1956526C3E}" destId="{5D9C60E8-4566-4A84-B2DD-92C16476EB72}" srcOrd="1" destOrd="0" presId="urn:microsoft.com/office/officeart/2005/8/layout/orgChart1"/>
    <dgm:cxn modelId="{C922939D-C805-4E97-AA57-DBEF4C3A3885}" type="presParOf" srcId="{FC16729E-F573-4442-BD27-1B26770B66DE}" destId="{B04C3876-FF42-4EF1-B1F5-9094842D8720}" srcOrd="0" destOrd="0" presId="urn:microsoft.com/office/officeart/2005/8/layout/orgChart1"/>
    <dgm:cxn modelId="{60470A70-A91A-4CF2-955A-5B41A7D808B5}" type="presParOf" srcId="{B04C3876-FF42-4EF1-B1F5-9094842D8720}" destId="{263CC472-603C-40DC-88C3-06F883A4AD6D}" srcOrd="0" destOrd="0" presId="urn:microsoft.com/office/officeart/2005/8/layout/orgChart1"/>
    <dgm:cxn modelId="{FB954789-E650-49AE-8250-2F8D213EC87B}" type="presParOf" srcId="{263CC472-603C-40DC-88C3-06F883A4AD6D}" destId="{291B4ED5-3AA5-4C00-9B2D-B23833E7FBC2}" srcOrd="0" destOrd="0" presId="urn:microsoft.com/office/officeart/2005/8/layout/orgChart1"/>
    <dgm:cxn modelId="{3394E3B0-C147-4F31-9F8A-6691045BC688}" type="presParOf" srcId="{263CC472-603C-40DC-88C3-06F883A4AD6D}" destId="{1EB0DAF0-AA8A-4C0A-AE6E-53B5DD8D8947}" srcOrd="1" destOrd="0" presId="urn:microsoft.com/office/officeart/2005/8/layout/orgChart1"/>
    <dgm:cxn modelId="{090B7946-C74E-4E23-A6B1-F1384EE1A6D2}" type="presParOf" srcId="{B04C3876-FF42-4EF1-B1F5-9094842D8720}" destId="{984CF593-635D-4AC1-80E4-ABAA90557E13}" srcOrd="1" destOrd="0" presId="urn:microsoft.com/office/officeart/2005/8/layout/orgChart1"/>
    <dgm:cxn modelId="{BC5965AE-D419-4344-A2F7-E8D8B1E2216B}" type="presParOf" srcId="{984CF593-635D-4AC1-80E4-ABAA90557E13}" destId="{FBC4939D-464A-4C02-9991-6D75AC8362C6}" srcOrd="0" destOrd="0" presId="urn:microsoft.com/office/officeart/2005/8/layout/orgChart1"/>
    <dgm:cxn modelId="{80260188-2FB8-4C6C-A0FA-AF9419971065}" type="presParOf" srcId="{984CF593-635D-4AC1-80E4-ABAA90557E13}" destId="{F76E7E9A-5AB6-497F-8FCD-B6777D13AE23}" srcOrd="1" destOrd="0" presId="urn:microsoft.com/office/officeart/2005/8/layout/orgChart1"/>
    <dgm:cxn modelId="{0928B266-5D31-4D26-8205-E0403FAEF2E7}" type="presParOf" srcId="{F76E7E9A-5AB6-497F-8FCD-B6777D13AE23}" destId="{56E78E7A-4A9F-4D76-B1AB-E52C29F9B67B}" srcOrd="0" destOrd="0" presId="urn:microsoft.com/office/officeart/2005/8/layout/orgChart1"/>
    <dgm:cxn modelId="{083A797B-7D1C-4EBB-8886-C180D0D93435}" type="presParOf" srcId="{56E78E7A-4A9F-4D76-B1AB-E52C29F9B67B}" destId="{7F847CC0-9E72-4F7B-ABFD-B4540C599927}" srcOrd="0" destOrd="0" presId="urn:microsoft.com/office/officeart/2005/8/layout/orgChart1"/>
    <dgm:cxn modelId="{309DB88E-4206-4D80-8730-823194499544}" type="presParOf" srcId="{56E78E7A-4A9F-4D76-B1AB-E52C29F9B67B}" destId="{2BB2465A-BBF2-4BD6-80B3-B9CC4541F2EB}" srcOrd="1" destOrd="0" presId="urn:microsoft.com/office/officeart/2005/8/layout/orgChart1"/>
    <dgm:cxn modelId="{A1E696CE-5359-4057-8D39-3D90B28E7FFE}" type="presParOf" srcId="{F76E7E9A-5AB6-497F-8FCD-B6777D13AE23}" destId="{139C9CD4-329A-472A-9449-ED6ACB447345}" srcOrd="1" destOrd="0" presId="urn:microsoft.com/office/officeart/2005/8/layout/orgChart1"/>
    <dgm:cxn modelId="{C7899352-54BA-4C14-83F0-CC34459B5091}" type="presParOf" srcId="{F76E7E9A-5AB6-497F-8FCD-B6777D13AE23}" destId="{BC81B513-EEE9-4371-BAEF-FD5C2D8178F6}" srcOrd="2" destOrd="0" presId="urn:microsoft.com/office/officeart/2005/8/layout/orgChart1"/>
    <dgm:cxn modelId="{04BECEA2-1D4D-43E4-B3BF-4C596C1598C7}" type="presParOf" srcId="{984CF593-635D-4AC1-80E4-ABAA90557E13}" destId="{4502F51E-C9C1-4E8B-9BC7-89AC34E3235B}" srcOrd="2" destOrd="0" presId="urn:microsoft.com/office/officeart/2005/8/layout/orgChart1"/>
    <dgm:cxn modelId="{2861CAB0-3226-4E56-9DE6-F3C3128A3787}" type="presParOf" srcId="{984CF593-635D-4AC1-80E4-ABAA90557E13}" destId="{B07D6872-E05C-4490-8B01-91C6FCFBF003}" srcOrd="3" destOrd="0" presId="urn:microsoft.com/office/officeart/2005/8/layout/orgChart1"/>
    <dgm:cxn modelId="{05F3854A-7558-4572-A3B2-D7DD37262D7C}" type="presParOf" srcId="{B07D6872-E05C-4490-8B01-91C6FCFBF003}" destId="{BAA5669E-E434-44C0-B1BC-678BD92BA59E}" srcOrd="0" destOrd="0" presId="urn:microsoft.com/office/officeart/2005/8/layout/orgChart1"/>
    <dgm:cxn modelId="{6C5B3AAF-B0F2-41B2-85D3-8F0D2BFDEF40}" type="presParOf" srcId="{BAA5669E-E434-44C0-B1BC-678BD92BA59E}" destId="{D5D72B25-CC4A-4363-916E-6E7ACDBDD7DC}" srcOrd="0" destOrd="0" presId="urn:microsoft.com/office/officeart/2005/8/layout/orgChart1"/>
    <dgm:cxn modelId="{C955A9F8-DAD5-493F-BBC4-D9C9C979D78D}" type="presParOf" srcId="{BAA5669E-E434-44C0-B1BC-678BD92BA59E}" destId="{5D9C60E8-4566-4A84-B2DD-92C16476EB72}" srcOrd="1" destOrd="0" presId="urn:microsoft.com/office/officeart/2005/8/layout/orgChart1"/>
    <dgm:cxn modelId="{F6CCBF91-AD57-492B-A6F0-2FBCE20C08B1}" type="presParOf" srcId="{B07D6872-E05C-4490-8B01-91C6FCFBF003}" destId="{88CB3011-F195-42B3-85EA-35F695A50C6E}" srcOrd="1" destOrd="0" presId="urn:microsoft.com/office/officeart/2005/8/layout/orgChart1"/>
    <dgm:cxn modelId="{1D17D615-C221-4C51-9CDC-CDC37F12142A}" type="presParOf" srcId="{88CB3011-F195-42B3-85EA-35F695A50C6E}" destId="{BDC467ED-718F-4D08-9000-2572271BC35E}" srcOrd="0" destOrd="0" presId="urn:microsoft.com/office/officeart/2005/8/layout/orgChart1"/>
    <dgm:cxn modelId="{8EE3A60A-468C-4E2A-84B6-092249CDE4B4}" type="presParOf" srcId="{88CB3011-F195-42B3-85EA-35F695A50C6E}" destId="{E5B89811-C9B3-47E3-8A8D-67E1A6A05E2A}" srcOrd="1" destOrd="0" presId="urn:microsoft.com/office/officeart/2005/8/layout/orgChart1"/>
    <dgm:cxn modelId="{7CE2FCD4-E967-441B-8BB2-4C524592B779}" type="presParOf" srcId="{E5B89811-C9B3-47E3-8A8D-67E1A6A05E2A}" destId="{831FCD79-AA4F-4F07-B33C-CA905FBD542C}" srcOrd="0" destOrd="0" presId="urn:microsoft.com/office/officeart/2005/8/layout/orgChart1"/>
    <dgm:cxn modelId="{C5B1354E-EF19-4157-A4BB-93FB934C307F}" type="presParOf" srcId="{831FCD79-AA4F-4F07-B33C-CA905FBD542C}" destId="{D1C10F07-958D-45F6-B081-DE8DE1D7A6A9}" srcOrd="0" destOrd="0" presId="urn:microsoft.com/office/officeart/2005/8/layout/orgChart1"/>
    <dgm:cxn modelId="{543146B6-EC5B-47A7-9DDC-73004532847E}" type="presParOf" srcId="{831FCD79-AA4F-4F07-B33C-CA905FBD542C}" destId="{56ED3C8F-E924-4AC9-9106-663E78D7908B}" srcOrd="1" destOrd="0" presId="urn:microsoft.com/office/officeart/2005/8/layout/orgChart1"/>
    <dgm:cxn modelId="{48607E78-9EC5-4BF0-AD26-0A5139017B18}" type="presParOf" srcId="{E5B89811-C9B3-47E3-8A8D-67E1A6A05E2A}" destId="{0CC3824F-DC7F-4A0D-867B-D3896018FA5B}" srcOrd="1" destOrd="0" presId="urn:microsoft.com/office/officeart/2005/8/layout/orgChart1"/>
    <dgm:cxn modelId="{6AD94813-5764-4F90-BE65-F412E5B65A7E}" type="presParOf" srcId="{E5B89811-C9B3-47E3-8A8D-67E1A6A05E2A}" destId="{CF8695E8-B099-4450-82FA-FDED195D35D7}" srcOrd="2" destOrd="0" presId="urn:microsoft.com/office/officeart/2005/8/layout/orgChart1"/>
    <dgm:cxn modelId="{A6E4B1E0-3608-4B46-AF3A-62837337AA64}" type="presParOf" srcId="{88CB3011-F195-42B3-85EA-35F695A50C6E}" destId="{0E209189-E848-421D-AD14-2CE26E365025}" srcOrd="2" destOrd="0" presId="urn:microsoft.com/office/officeart/2005/8/layout/orgChart1"/>
    <dgm:cxn modelId="{B81D213F-3F64-4FB1-A6F4-ADCB07D8F6B1}" type="presParOf" srcId="{88CB3011-F195-42B3-85EA-35F695A50C6E}" destId="{CEA267CF-1B41-42F6-A8CB-25247D50A1D1}" srcOrd="3" destOrd="0" presId="urn:microsoft.com/office/officeart/2005/8/layout/orgChart1"/>
    <dgm:cxn modelId="{62880FF0-9469-4398-9E50-01E537F7CC27}" type="presParOf" srcId="{CEA267CF-1B41-42F6-A8CB-25247D50A1D1}" destId="{581C4E59-AB89-4925-B8ED-76F6C240BE25}" srcOrd="0" destOrd="0" presId="urn:microsoft.com/office/officeart/2005/8/layout/orgChart1"/>
    <dgm:cxn modelId="{50E72F07-80C5-455C-91CA-FE12B578333E}" type="presParOf" srcId="{581C4E59-AB89-4925-B8ED-76F6C240BE25}" destId="{8AB811C1-FD57-411B-B6BE-9E9799AA424C}" srcOrd="0" destOrd="0" presId="urn:microsoft.com/office/officeart/2005/8/layout/orgChart1"/>
    <dgm:cxn modelId="{F62AB1E0-1EC4-4275-B03E-885439F594BB}" type="presParOf" srcId="{581C4E59-AB89-4925-B8ED-76F6C240BE25}" destId="{59B18FB2-D941-4265-8491-9DC35EC45364}" srcOrd="1" destOrd="0" presId="urn:microsoft.com/office/officeart/2005/8/layout/orgChart1"/>
    <dgm:cxn modelId="{2C4920F0-D624-4701-ACAA-ACE5339F9238}" type="presParOf" srcId="{CEA267CF-1B41-42F6-A8CB-25247D50A1D1}" destId="{C3237A03-473D-452B-918A-63B5E2F4BFF2}" srcOrd="1" destOrd="0" presId="urn:microsoft.com/office/officeart/2005/8/layout/orgChart1"/>
    <dgm:cxn modelId="{50FEF569-5B16-4422-90AF-439BE898A8C9}" type="presParOf" srcId="{CEA267CF-1B41-42F6-A8CB-25247D50A1D1}" destId="{63B963E3-FACF-4652-AE52-4D8B45CDB179}" srcOrd="2" destOrd="0" presId="urn:microsoft.com/office/officeart/2005/8/layout/orgChart1"/>
    <dgm:cxn modelId="{6938EF4E-1DC5-495E-9F89-2C3F51D7798D}" type="presParOf" srcId="{88CB3011-F195-42B3-85EA-35F695A50C6E}" destId="{143D62B0-CB7A-4E69-BAE2-E750EC42564E}" srcOrd="4" destOrd="0" presId="urn:microsoft.com/office/officeart/2005/8/layout/orgChart1"/>
    <dgm:cxn modelId="{E060541D-AAF5-445E-A811-65FFF382008F}" type="presParOf" srcId="{88CB3011-F195-42B3-85EA-35F695A50C6E}" destId="{59E838D9-3261-488D-899C-157B1193DF66}" srcOrd="5" destOrd="0" presId="urn:microsoft.com/office/officeart/2005/8/layout/orgChart1"/>
    <dgm:cxn modelId="{425E217F-897C-42BE-AE57-2D3FD8706981}" type="presParOf" srcId="{59E838D9-3261-488D-899C-157B1193DF66}" destId="{520DD0E6-3AEF-45DC-A714-EC3C44B92182}" srcOrd="0" destOrd="0" presId="urn:microsoft.com/office/officeart/2005/8/layout/orgChart1"/>
    <dgm:cxn modelId="{5C6F56E9-3C91-4FC0-AF35-8A9CBA194C82}" type="presParOf" srcId="{520DD0E6-3AEF-45DC-A714-EC3C44B92182}" destId="{1F85EA4F-7E44-4991-A90B-13E928166ABC}" srcOrd="0" destOrd="0" presId="urn:microsoft.com/office/officeart/2005/8/layout/orgChart1"/>
    <dgm:cxn modelId="{57028356-A5DE-4CEF-9EF1-C976EF1729AB}" type="presParOf" srcId="{520DD0E6-3AEF-45DC-A714-EC3C44B92182}" destId="{3A89B102-5B16-4764-82B3-4D8789421B09}" srcOrd="1" destOrd="0" presId="urn:microsoft.com/office/officeart/2005/8/layout/orgChart1"/>
    <dgm:cxn modelId="{6A08A049-3D50-4354-9721-BC33E0F8F12E}" type="presParOf" srcId="{59E838D9-3261-488D-899C-157B1193DF66}" destId="{967B1951-D746-428C-BBB3-00F3A1567AAE}" srcOrd="1" destOrd="0" presId="urn:microsoft.com/office/officeart/2005/8/layout/orgChart1"/>
    <dgm:cxn modelId="{75C0228C-05F0-4561-BB1B-06F0B5F7EB79}" type="presParOf" srcId="{59E838D9-3261-488D-899C-157B1193DF66}" destId="{B8A52FB3-533D-4E4E-91A2-43A484DADC3C}" srcOrd="2" destOrd="0" presId="urn:microsoft.com/office/officeart/2005/8/layout/orgChart1"/>
    <dgm:cxn modelId="{AD528154-0D4B-437F-95EE-D647958A191C}" type="presParOf" srcId="{B07D6872-E05C-4490-8B01-91C6FCFBF003}" destId="{7A41FF3D-8561-4E82-8C18-1F0F3D0F7256}" srcOrd="2" destOrd="0" presId="urn:microsoft.com/office/officeart/2005/8/layout/orgChart1"/>
    <dgm:cxn modelId="{59F1A64A-4961-4818-8846-7E8D9314EC84}" type="presParOf" srcId="{984CF593-635D-4AC1-80E4-ABAA90557E13}" destId="{1F504E4A-93E2-4771-94FA-BE083BAB44EC}" srcOrd="4" destOrd="0" presId="urn:microsoft.com/office/officeart/2005/8/layout/orgChart1"/>
    <dgm:cxn modelId="{03145300-73C4-4317-8AD5-AEBD0E31EBFC}" type="presParOf" srcId="{984CF593-635D-4AC1-80E4-ABAA90557E13}" destId="{73850F47-A9E9-4754-A092-4247B4F9F92C}" srcOrd="5" destOrd="0" presId="urn:microsoft.com/office/officeart/2005/8/layout/orgChart1"/>
    <dgm:cxn modelId="{20E0F253-6950-459A-8EFE-34A338C41D93}" type="presParOf" srcId="{73850F47-A9E9-4754-A092-4247B4F9F92C}" destId="{4DE01AF0-C76D-4676-A1D7-FCF669FB772D}" srcOrd="0" destOrd="0" presId="urn:microsoft.com/office/officeart/2005/8/layout/orgChart1"/>
    <dgm:cxn modelId="{CB983A48-B965-4330-A8AC-323A6491C1DE}" type="presParOf" srcId="{4DE01AF0-C76D-4676-A1D7-FCF669FB772D}" destId="{6BBC1B94-F7D2-4A31-BC78-88FC943B381F}" srcOrd="0" destOrd="0" presId="urn:microsoft.com/office/officeart/2005/8/layout/orgChart1"/>
    <dgm:cxn modelId="{FE287711-7E31-4727-A335-18058322295C}" type="presParOf" srcId="{4DE01AF0-C76D-4676-A1D7-FCF669FB772D}" destId="{4E0D75CA-81E0-46E1-A196-4AD297D253C8}" srcOrd="1" destOrd="0" presId="urn:microsoft.com/office/officeart/2005/8/layout/orgChart1"/>
    <dgm:cxn modelId="{85FA90A9-91C5-4407-9C9F-B7FF2A45E5D7}" type="presParOf" srcId="{73850F47-A9E9-4754-A092-4247B4F9F92C}" destId="{3DC2D05C-F2A3-4CC1-AC36-32955E38639E}" srcOrd="1" destOrd="0" presId="urn:microsoft.com/office/officeart/2005/8/layout/orgChart1"/>
    <dgm:cxn modelId="{68E17B0E-909B-47B9-AA44-02C9CB1E83B2}" type="presParOf" srcId="{3DC2D05C-F2A3-4CC1-AC36-32955E38639E}" destId="{A32C33AD-EF8B-4A1A-B710-CECA150ABD48}" srcOrd="0" destOrd="0" presId="urn:microsoft.com/office/officeart/2005/8/layout/orgChart1"/>
    <dgm:cxn modelId="{09EB9EC9-5949-4DA5-B1FD-B5F220E87091}" type="presParOf" srcId="{3DC2D05C-F2A3-4CC1-AC36-32955E38639E}" destId="{DAF2549E-4FAE-4734-ADD5-C573B78160D3}" srcOrd="1" destOrd="0" presId="urn:microsoft.com/office/officeart/2005/8/layout/orgChart1"/>
    <dgm:cxn modelId="{138ECF25-1DA7-4C36-9F07-89EE25971237}" type="presParOf" srcId="{DAF2549E-4FAE-4734-ADD5-C573B78160D3}" destId="{2C5D7905-5C43-42D1-987A-26799F2A19BC}" srcOrd="0" destOrd="0" presId="urn:microsoft.com/office/officeart/2005/8/layout/orgChart1"/>
    <dgm:cxn modelId="{B412FC0F-F150-4CF7-96D2-FF027E37EE90}" type="presParOf" srcId="{2C5D7905-5C43-42D1-987A-26799F2A19BC}" destId="{19400653-9D81-4275-9601-EA5702517E59}" srcOrd="0" destOrd="0" presId="urn:microsoft.com/office/officeart/2005/8/layout/orgChart1"/>
    <dgm:cxn modelId="{4B53B1CC-1E94-41DB-8D45-BA905212A2EF}" type="presParOf" srcId="{2C5D7905-5C43-42D1-987A-26799F2A19BC}" destId="{12E12BB3-1DFD-4EA8-9EAA-E19C93FA134A}" srcOrd="1" destOrd="0" presId="urn:microsoft.com/office/officeart/2005/8/layout/orgChart1"/>
    <dgm:cxn modelId="{3EA3E6AA-8F04-4734-97D6-16C07E3333D7}" type="presParOf" srcId="{DAF2549E-4FAE-4734-ADD5-C573B78160D3}" destId="{4E380377-85A9-4407-A46F-C1E1AE64505A}" srcOrd="1" destOrd="0" presId="urn:microsoft.com/office/officeart/2005/8/layout/orgChart1"/>
    <dgm:cxn modelId="{3B6A12F8-F8EB-465B-8F5A-8243C38EE76E}" type="presParOf" srcId="{DAF2549E-4FAE-4734-ADD5-C573B78160D3}" destId="{16781248-A28D-4127-BDAA-F62C89A2EBBB}" srcOrd="2" destOrd="0" presId="urn:microsoft.com/office/officeart/2005/8/layout/orgChart1"/>
    <dgm:cxn modelId="{4DD198CA-A429-40EA-B9C8-4D4D8749A9F2}" type="presParOf" srcId="{73850F47-A9E9-4754-A092-4247B4F9F92C}" destId="{EBFCA64C-94D1-4B9C-850D-3346F51095AA}" srcOrd="2" destOrd="0" presId="urn:microsoft.com/office/officeart/2005/8/layout/orgChart1"/>
    <dgm:cxn modelId="{ECC6E98D-A4E7-4D33-8BBB-DEC7C2C6B1A3}" type="presParOf" srcId="{984CF593-635D-4AC1-80E4-ABAA90557E13}" destId="{D3E226B5-B6C5-4223-B747-B0B2E83044F1}" srcOrd="6" destOrd="0" presId="urn:microsoft.com/office/officeart/2005/8/layout/orgChart1"/>
    <dgm:cxn modelId="{28402461-3496-47F4-ABA8-4E6CE9D0F0E4}" type="presParOf" srcId="{984CF593-635D-4AC1-80E4-ABAA90557E13}" destId="{AA482CF8-0A07-479E-81EA-D48D1799F273}" srcOrd="7" destOrd="0" presId="urn:microsoft.com/office/officeart/2005/8/layout/orgChart1"/>
    <dgm:cxn modelId="{67C2B02F-442A-49A1-9B91-3FD229632B2E}" type="presParOf" srcId="{AA482CF8-0A07-479E-81EA-D48D1799F273}" destId="{19A72394-8D56-46F8-82F2-BD5020D7348C}" srcOrd="0" destOrd="0" presId="urn:microsoft.com/office/officeart/2005/8/layout/orgChart1"/>
    <dgm:cxn modelId="{F95F9C4B-D114-4D82-A67D-9459683187A5}" type="presParOf" srcId="{19A72394-8D56-46F8-82F2-BD5020D7348C}" destId="{6B9B3E9F-4881-4848-AC27-51A5FBF3E4AF}" srcOrd="0" destOrd="0" presId="urn:microsoft.com/office/officeart/2005/8/layout/orgChart1"/>
    <dgm:cxn modelId="{75DC9249-3861-4146-B43A-F1DDE6C364A4}" type="presParOf" srcId="{19A72394-8D56-46F8-82F2-BD5020D7348C}" destId="{4B340C4E-C4E5-4D0E-B70B-24764D6C74D1}" srcOrd="1" destOrd="0" presId="urn:microsoft.com/office/officeart/2005/8/layout/orgChart1"/>
    <dgm:cxn modelId="{F4A98139-37E5-4CA5-8010-77DDA8E88E0D}" type="presParOf" srcId="{AA482CF8-0A07-479E-81EA-D48D1799F273}" destId="{3F417E07-1C00-45B4-98BE-07157CCAEC6A}" srcOrd="1" destOrd="0" presId="urn:microsoft.com/office/officeart/2005/8/layout/orgChart1"/>
    <dgm:cxn modelId="{1F9D9FFA-7309-4CE8-AA38-B038355B04B0}" type="presParOf" srcId="{3F417E07-1C00-45B4-98BE-07157CCAEC6A}" destId="{E1CCB39E-C8E3-4155-BF25-270206941863}" srcOrd="0" destOrd="0" presId="urn:microsoft.com/office/officeart/2005/8/layout/orgChart1"/>
    <dgm:cxn modelId="{760E836B-F30D-4DE9-9AF1-8875D0DB8511}" type="presParOf" srcId="{3F417E07-1C00-45B4-98BE-07157CCAEC6A}" destId="{E98BF58D-B916-4E64-A636-4DB2B64A2D32}" srcOrd="1" destOrd="0" presId="urn:microsoft.com/office/officeart/2005/8/layout/orgChart1"/>
    <dgm:cxn modelId="{A8FD48A8-0FA8-4105-B4F8-9F441617FBC5}" type="presParOf" srcId="{E98BF58D-B916-4E64-A636-4DB2B64A2D32}" destId="{ADE325F0-928D-435A-8727-7AE8C5E0ED22}" srcOrd="0" destOrd="0" presId="urn:microsoft.com/office/officeart/2005/8/layout/orgChart1"/>
    <dgm:cxn modelId="{AAEC7F28-E67F-403E-9F5C-077F8AF9EB29}" type="presParOf" srcId="{ADE325F0-928D-435A-8727-7AE8C5E0ED22}" destId="{A6C1839D-4A6C-491E-8A59-2E1FDE2E63C8}" srcOrd="0" destOrd="0" presId="urn:microsoft.com/office/officeart/2005/8/layout/orgChart1"/>
    <dgm:cxn modelId="{DC9BA8E5-42C2-458D-B0A8-8AE2FA7A324E}" type="presParOf" srcId="{ADE325F0-928D-435A-8727-7AE8C5E0ED22}" destId="{5DB1F7C0-BD62-4F96-8914-5A5C0AC0120F}" srcOrd="1" destOrd="0" presId="urn:microsoft.com/office/officeart/2005/8/layout/orgChart1"/>
    <dgm:cxn modelId="{B8DE5F52-CC5B-41B9-93AE-AE6BB3B66D6C}" type="presParOf" srcId="{E98BF58D-B916-4E64-A636-4DB2B64A2D32}" destId="{F9E6C489-CB1F-44A2-A5F5-C4CFFE37F052}" srcOrd="1" destOrd="0" presId="urn:microsoft.com/office/officeart/2005/8/layout/orgChart1"/>
    <dgm:cxn modelId="{DB8833B5-4521-4654-B00D-8E3E8B7DECF3}" type="presParOf" srcId="{E98BF58D-B916-4E64-A636-4DB2B64A2D32}" destId="{3E3352AB-B816-45BC-A37E-B82D84354102}" srcOrd="2" destOrd="0" presId="urn:microsoft.com/office/officeart/2005/8/layout/orgChart1"/>
    <dgm:cxn modelId="{5DE77594-BC77-44A3-A6D6-D7DD47550012}" type="presParOf" srcId="{3F417E07-1C00-45B4-98BE-07157CCAEC6A}" destId="{3CBA0C9D-8FE3-4868-A9BB-AF42D7F84663}" srcOrd="2" destOrd="0" presId="urn:microsoft.com/office/officeart/2005/8/layout/orgChart1"/>
    <dgm:cxn modelId="{23BB1B96-6438-4B2F-B8C6-7F9B563E385D}" type="presParOf" srcId="{3F417E07-1C00-45B4-98BE-07157CCAEC6A}" destId="{3C833681-5EB9-43B3-8E3E-F1B2C0EE0EDF}" srcOrd="3" destOrd="0" presId="urn:microsoft.com/office/officeart/2005/8/layout/orgChart1"/>
    <dgm:cxn modelId="{44FDBC72-269D-4A1E-82A0-2FF9D7565CE2}" type="presParOf" srcId="{3C833681-5EB9-43B3-8E3E-F1B2C0EE0EDF}" destId="{A31B0CDB-A45F-423C-B0CE-7A20625B23F8}" srcOrd="0" destOrd="0" presId="urn:microsoft.com/office/officeart/2005/8/layout/orgChart1"/>
    <dgm:cxn modelId="{15536BCF-7692-4987-9D1B-00E518F64859}" type="presParOf" srcId="{A31B0CDB-A45F-423C-B0CE-7A20625B23F8}" destId="{667F49F2-09DF-463B-8B4A-D36113A8D79F}" srcOrd="0" destOrd="0" presId="urn:microsoft.com/office/officeart/2005/8/layout/orgChart1"/>
    <dgm:cxn modelId="{A30D0519-8FF8-44C6-AA3D-5A9FA4C79EA1}" type="presParOf" srcId="{A31B0CDB-A45F-423C-B0CE-7A20625B23F8}" destId="{F405DC57-7BB5-4266-AC5C-9F6AA82CDB96}" srcOrd="1" destOrd="0" presId="urn:microsoft.com/office/officeart/2005/8/layout/orgChart1"/>
    <dgm:cxn modelId="{A87CE797-ED67-4041-808D-504537CCCA43}" type="presParOf" srcId="{3C833681-5EB9-43B3-8E3E-F1B2C0EE0EDF}" destId="{4CAC60DF-0874-4286-83C2-D351B53C4A3E}" srcOrd="1" destOrd="0" presId="urn:microsoft.com/office/officeart/2005/8/layout/orgChart1"/>
    <dgm:cxn modelId="{B08D8A5A-4D2E-4DED-B5B7-C3E496E0F9EF}" type="presParOf" srcId="{3C833681-5EB9-43B3-8E3E-F1B2C0EE0EDF}" destId="{3758BE81-7D06-47EA-8A29-6D58CFF04831}" srcOrd="2" destOrd="0" presId="urn:microsoft.com/office/officeart/2005/8/layout/orgChart1"/>
    <dgm:cxn modelId="{4504261E-76BD-4BA0-B9E4-0817E0B87B2B}" type="presParOf" srcId="{3F417E07-1C00-45B4-98BE-07157CCAEC6A}" destId="{86237C4A-1A9C-4E62-B6A5-4B3D84E42AAA}" srcOrd="4" destOrd="0" presId="urn:microsoft.com/office/officeart/2005/8/layout/orgChart1"/>
    <dgm:cxn modelId="{D1539086-E3F3-40AB-B0AB-D7854B817CC6}" type="presParOf" srcId="{3F417E07-1C00-45B4-98BE-07157CCAEC6A}" destId="{B6EE2D99-848C-4EDA-8700-4EF173C8C12B}" srcOrd="5" destOrd="0" presId="urn:microsoft.com/office/officeart/2005/8/layout/orgChart1"/>
    <dgm:cxn modelId="{851DFC00-5766-494B-84EB-0786937980C3}" type="presParOf" srcId="{B6EE2D99-848C-4EDA-8700-4EF173C8C12B}" destId="{D3A8C236-9C28-473B-AE83-EA931F21CF5A}" srcOrd="0" destOrd="0" presId="urn:microsoft.com/office/officeart/2005/8/layout/orgChart1"/>
    <dgm:cxn modelId="{DD88277D-DED8-43BE-89A1-76471EDE171A}" type="presParOf" srcId="{D3A8C236-9C28-473B-AE83-EA931F21CF5A}" destId="{78ACE575-6177-4A38-8FEC-3D231FC49113}" srcOrd="0" destOrd="0" presId="urn:microsoft.com/office/officeart/2005/8/layout/orgChart1"/>
    <dgm:cxn modelId="{875534FA-EF0D-43D4-9E17-706B17B01B94}" type="presParOf" srcId="{D3A8C236-9C28-473B-AE83-EA931F21CF5A}" destId="{61146F18-A405-47A7-9370-F006018EB202}" srcOrd="1" destOrd="0" presId="urn:microsoft.com/office/officeart/2005/8/layout/orgChart1"/>
    <dgm:cxn modelId="{102264AC-0EF3-49F6-9A30-A4A511102F15}" type="presParOf" srcId="{B6EE2D99-848C-4EDA-8700-4EF173C8C12B}" destId="{CFB80DBB-BBD8-478C-930F-D660F2E0A95A}" srcOrd="1" destOrd="0" presId="urn:microsoft.com/office/officeart/2005/8/layout/orgChart1"/>
    <dgm:cxn modelId="{A79FDF2A-D0CE-44F3-AB5A-2D947A8016CD}" type="presParOf" srcId="{B6EE2D99-848C-4EDA-8700-4EF173C8C12B}" destId="{C1BA2975-8ECA-48EA-B270-E1D97B8EC9FF}" srcOrd="2" destOrd="0" presId="urn:microsoft.com/office/officeart/2005/8/layout/orgChart1"/>
    <dgm:cxn modelId="{20158B97-4BE5-4701-AC65-D31AE8D81B5D}" type="presParOf" srcId="{AA482CF8-0A07-479E-81EA-D48D1799F273}" destId="{FD4FEA61-5FBC-449E-B3E7-E9AE79234057}" srcOrd="2" destOrd="0" presId="urn:microsoft.com/office/officeart/2005/8/layout/orgChart1"/>
    <dgm:cxn modelId="{D2C770F0-72E4-4082-8765-2516E3ADE393}" type="presParOf" srcId="{B04C3876-FF42-4EF1-B1F5-9094842D8720}" destId="{C38D35BA-736C-4501-B6B8-03680FF904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37C4A-1A9C-4E62-B6A5-4B3D84E42AAA}">
      <dsp:nvSpPr>
        <dsp:cNvPr id="0" name=""/>
        <dsp:cNvSpPr/>
      </dsp:nvSpPr>
      <dsp:spPr>
        <a:xfrm>
          <a:off x="9055971" y="1817568"/>
          <a:ext cx="389461" cy="2760886"/>
        </a:xfrm>
        <a:custGeom>
          <a:avLst/>
          <a:gdLst/>
          <a:ahLst/>
          <a:cxnLst/>
          <a:rect l="0" t="0" r="0" b="0"/>
          <a:pathLst>
            <a:path>
              <a:moveTo>
                <a:pt x="0" y="0"/>
              </a:moveTo>
              <a:lnTo>
                <a:pt x="0" y="2760886"/>
              </a:lnTo>
              <a:lnTo>
                <a:pt x="389461" y="27608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A0C9D-8FE3-4868-A9BB-AF42D7F84663}">
      <dsp:nvSpPr>
        <dsp:cNvPr id="0" name=""/>
        <dsp:cNvSpPr/>
      </dsp:nvSpPr>
      <dsp:spPr>
        <a:xfrm>
          <a:off x="9055971" y="1817568"/>
          <a:ext cx="389461" cy="1716322"/>
        </a:xfrm>
        <a:custGeom>
          <a:avLst/>
          <a:gdLst/>
          <a:ahLst/>
          <a:cxnLst/>
          <a:rect l="0" t="0" r="0" b="0"/>
          <a:pathLst>
            <a:path>
              <a:moveTo>
                <a:pt x="0" y="0"/>
              </a:moveTo>
              <a:lnTo>
                <a:pt x="0" y="1716322"/>
              </a:lnTo>
              <a:lnTo>
                <a:pt x="389461" y="17163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CB39E-C8E3-4155-BF25-270206941863}">
      <dsp:nvSpPr>
        <dsp:cNvPr id="0" name=""/>
        <dsp:cNvSpPr/>
      </dsp:nvSpPr>
      <dsp:spPr>
        <a:xfrm>
          <a:off x="9055971" y="1817568"/>
          <a:ext cx="389461" cy="671759"/>
        </a:xfrm>
        <a:custGeom>
          <a:avLst/>
          <a:gdLst/>
          <a:ahLst/>
          <a:cxnLst/>
          <a:rect l="0" t="0" r="0" b="0"/>
          <a:pathLst>
            <a:path>
              <a:moveTo>
                <a:pt x="0" y="0"/>
              </a:moveTo>
              <a:lnTo>
                <a:pt x="0" y="671759"/>
              </a:lnTo>
              <a:lnTo>
                <a:pt x="389461" y="6717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226B5-B6C5-4223-B747-B0B2E83044F1}">
      <dsp:nvSpPr>
        <dsp:cNvPr id="0" name=""/>
        <dsp:cNvSpPr/>
      </dsp:nvSpPr>
      <dsp:spPr>
        <a:xfrm>
          <a:off x="5751486" y="769161"/>
          <a:ext cx="4343049" cy="298955"/>
        </a:xfrm>
        <a:custGeom>
          <a:avLst/>
          <a:gdLst/>
          <a:ahLst/>
          <a:cxnLst/>
          <a:rect l="0" t="0" r="0" b="0"/>
          <a:pathLst>
            <a:path>
              <a:moveTo>
                <a:pt x="0" y="0"/>
              </a:moveTo>
              <a:lnTo>
                <a:pt x="0" y="149477"/>
              </a:lnTo>
              <a:lnTo>
                <a:pt x="4343049" y="149477"/>
              </a:lnTo>
              <a:lnTo>
                <a:pt x="4343049" y="298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C33AD-EF8B-4A1A-B710-CECA150ABD48}">
      <dsp:nvSpPr>
        <dsp:cNvPr id="0" name=""/>
        <dsp:cNvSpPr/>
      </dsp:nvSpPr>
      <dsp:spPr>
        <a:xfrm>
          <a:off x="6160605" y="1817568"/>
          <a:ext cx="389461" cy="671759"/>
        </a:xfrm>
        <a:custGeom>
          <a:avLst/>
          <a:gdLst/>
          <a:ahLst/>
          <a:cxnLst/>
          <a:rect l="0" t="0" r="0" b="0"/>
          <a:pathLst>
            <a:path>
              <a:moveTo>
                <a:pt x="0" y="0"/>
              </a:moveTo>
              <a:lnTo>
                <a:pt x="0" y="671759"/>
              </a:lnTo>
              <a:lnTo>
                <a:pt x="389461" y="6717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04E4A-93E2-4771-94FA-BE083BAB44EC}">
      <dsp:nvSpPr>
        <dsp:cNvPr id="0" name=""/>
        <dsp:cNvSpPr/>
      </dsp:nvSpPr>
      <dsp:spPr>
        <a:xfrm>
          <a:off x="5751486" y="769161"/>
          <a:ext cx="1447683" cy="298955"/>
        </a:xfrm>
        <a:custGeom>
          <a:avLst/>
          <a:gdLst/>
          <a:ahLst/>
          <a:cxnLst/>
          <a:rect l="0" t="0" r="0" b="0"/>
          <a:pathLst>
            <a:path>
              <a:moveTo>
                <a:pt x="0" y="0"/>
              </a:moveTo>
              <a:lnTo>
                <a:pt x="0" y="149477"/>
              </a:lnTo>
              <a:lnTo>
                <a:pt x="1447683" y="149477"/>
              </a:lnTo>
              <a:lnTo>
                <a:pt x="1447683" y="298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D62B0-CB7A-4E69-BAE2-E750EC42564E}">
      <dsp:nvSpPr>
        <dsp:cNvPr id="0" name=""/>
        <dsp:cNvSpPr/>
      </dsp:nvSpPr>
      <dsp:spPr>
        <a:xfrm>
          <a:off x="3265239" y="1817568"/>
          <a:ext cx="389461" cy="2710170"/>
        </a:xfrm>
        <a:custGeom>
          <a:avLst/>
          <a:gdLst/>
          <a:ahLst/>
          <a:cxnLst/>
          <a:rect l="0" t="0" r="0" b="0"/>
          <a:pathLst>
            <a:path>
              <a:moveTo>
                <a:pt x="0" y="0"/>
              </a:moveTo>
              <a:lnTo>
                <a:pt x="0" y="2710170"/>
              </a:lnTo>
              <a:lnTo>
                <a:pt x="389461" y="27101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09189-E848-421D-AD14-2CE26E365025}">
      <dsp:nvSpPr>
        <dsp:cNvPr id="0" name=""/>
        <dsp:cNvSpPr/>
      </dsp:nvSpPr>
      <dsp:spPr>
        <a:xfrm>
          <a:off x="3265239" y="1817568"/>
          <a:ext cx="389461" cy="1699417"/>
        </a:xfrm>
        <a:custGeom>
          <a:avLst/>
          <a:gdLst/>
          <a:ahLst/>
          <a:cxnLst/>
          <a:rect l="0" t="0" r="0" b="0"/>
          <a:pathLst>
            <a:path>
              <a:moveTo>
                <a:pt x="0" y="0"/>
              </a:moveTo>
              <a:lnTo>
                <a:pt x="0" y="1699417"/>
              </a:lnTo>
              <a:lnTo>
                <a:pt x="389461" y="16994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467ED-718F-4D08-9000-2572271BC35E}">
      <dsp:nvSpPr>
        <dsp:cNvPr id="0" name=""/>
        <dsp:cNvSpPr/>
      </dsp:nvSpPr>
      <dsp:spPr>
        <a:xfrm>
          <a:off x="3265239" y="1817568"/>
          <a:ext cx="389461" cy="671759"/>
        </a:xfrm>
        <a:custGeom>
          <a:avLst/>
          <a:gdLst/>
          <a:ahLst/>
          <a:cxnLst/>
          <a:rect l="0" t="0" r="0" b="0"/>
          <a:pathLst>
            <a:path>
              <a:moveTo>
                <a:pt x="0" y="0"/>
              </a:moveTo>
              <a:lnTo>
                <a:pt x="0" y="671759"/>
              </a:lnTo>
              <a:lnTo>
                <a:pt x="389461" y="6717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2F51E-C9C1-4E8B-9BC7-89AC34E3235B}">
      <dsp:nvSpPr>
        <dsp:cNvPr id="0" name=""/>
        <dsp:cNvSpPr/>
      </dsp:nvSpPr>
      <dsp:spPr>
        <a:xfrm>
          <a:off x="4303803" y="769161"/>
          <a:ext cx="1447683" cy="298955"/>
        </a:xfrm>
        <a:custGeom>
          <a:avLst/>
          <a:gdLst/>
          <a:ahLst/>
          <a:cxnLst/>
          <a:rect l="0" t="0" r="0" b="0"/>
          <a:pathLst>
            <a:path>
              <a:moveTo>
                <a:pt x="1447683" y="0"/>
              </a:moveTo>
              <a:lnTo>
                <a:pt x="1447683" y="149477"/>
              </a:lnTo>
              <a:lnTo>
                <a:pt x="0" y="149477"/>
              </a:lnTo>
              <a:lnTo>
                <a:pt x="0" y="298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4939D-464A-4C02-9991-6D75AC8362C6}">
      <dsp:nvSpPr>
        <dsp:cNvPr id="0" name=""/>
        <dsp:cNvSpPr/>
      </dsp:nvSpPr>
      <dsp:spPr>
        <a:xfrm>
          <a:off x="1408437" y="769161"/>
          <a:ext cx="4343049" cy="298955"/>
        </a:xfrm>
        <a:custGeom>
          <a:avLst/>
          <a:gdLst/>
          <a:ahLst/>
          <a:cxnLst/>
          <a:rect l="0" t="0" r="0" b="0"/>
          <a:pathLst>
            <a:path>
              <a:moveTo>
                <a:pt x="4343049" y="0"/>
              </a:moveTo>
              <a:lnTo>
                <a:pt x="4343049" y="149477"/>
              </a:lnTo>
              <a:lnTo>
                <a:pt x="0" y="149477"/>
              </a:lnTo>
              <a:lnTo>
                <a:pt x="0" y="2989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B4ED5-3AA5-4C00-9B2D-B23833E7FBC2}">
      <dsp:nvSpPr>
        <dsp:cNvPr id="0" name=""/>
        <dsp:cNvSpPr/>
      </dsp:nvSpPr>
      <dsp:spPr>
        <a:xfrm>
          <a:off x="4444996" y="2896"/>
          <a:ext cx="2612981" cy="766264"/>
        </a:xfrm>
        <a:prstGeom prst="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Bill Schneider, Ed.D.</a:t>
          </a:r>
          <a:br>
            <a:rPr lang="en-US" sz="1600" kern="1200" dirty="0"/>
          </a:br>
          <a:r>
            <a:rPr lang="en-US" sz="1600" b="1" kern="1200" dirty="0"/>
            <a:t>Vice President of</a:t>
          </a:r>
          <a:br>
            <a:rPr lang="en-US" sz="1600" b="1" kern="1200" dirty="0"/>
          </a:br>
          <a:r>
            <a:rPr lang="en-US" sz="1600" b="1" kern="1200" dirty="0"/>
            <a:t>System Effectiveness</a:t>
          </a:r>
          <a:endParaRPr lang="en-US" sz="1700" b="1" kern="1200" dirty="0"/>
        </a:p>
      </dsp:txBody>
      <dsp:txXfrm>
        <a:off x="4444996" y="2896"/>
        <a:ext cx="2612981" cy="766264"/>
      </dsp:txXfrm>
    </dsp:sp>
    <dsp:sp modelId="{7F847CC0-9E72-4F7B-ABFD-B4540C599927}">
      <dsp:nvSpPr>
        <dsp:cNvPr id="0" name=""/>
        <dsp:cNvSpPr/>
      </dsp:nvSpPr>
      <dsp:spPr>
        <a:xfrm>
          <a:off x="110232" y="1068116"/>
          <a:ext cx="2596411" cy="749452"/>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Eva Gifford, Ed.D.</a:t>
          </a:r>
          <a:br>
            <a:rPr lang="en-US" sz="1200" kern="1200" dirty="0"/>
          </a:br>
          <a:r>
            <a:rPr lang="en-US" sz="1400" b="1" kern="1200" dirty="0"/>
            <a:t>Associate Director of Data Engagement and Governance</a:t>
          </a:r>
          <a:endParaRPr lang="en-US" sz="1700" b="1" kern="1200" dirty="0"/>
        </a:p>
      </dsp:txBody>
      <dsp:txXfrm>
        <a:off x="110232" y="1068116"/>
        <a:ext cx="2596411" cy="749452"/>
      </dsp:txXfrm>
    </dsp:sp>
    <dsp:sp modelId="{D5D72B25-CC4A-4363-916E-6E7ACDBDD7DC}">
      <dsp:nvSpPr>
        <dsp:cNvPr id="0" name=""/>
        <dsp:cNvSpPr/>
      </dsp:nvSpPr>
      <dsp:spPr>
        <a:xfrm>
          <a:off x="3005598" y="1068116"/>
          <a:ext cx="2596411" cy="749452"/>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dirty="0"/>
            <a:t>Travis Nobles</a:t>
          </a:r>
          <a:br>
            <a:rPr lang="en-US" sz="1100" kern="1200" dirty="0"/>
          </a:br>
          <a:r>
            <a:rPr lang="en-US" sz="1400" b="1" kern="1200" dirty="0"/>
            <a:t>Director of </a:t>
          </a:r>
          <a:br>
            <a:rPr lang="en-US" sz="1400" b="1" kern="1200" dirty="0"/>
          </a:br>
          <a:r>
            <a:rPr lang="en-US" sz="1400" b="1" kern="1200" dirty="0"/>
            <a:t>Data Warehousing</a:t>
          </a:r>
          <a:endParaRPr lang="en-US" sz="1700" b="1" kern="1200" dirty="0"/>
        </a:p>
      </dsp:txBody>
      <dsp:txXfrm>
        <a:off x="3005598" y="1068116"/>
        <a:ext cx="2596411" cy="749452"/>
      </dsp:txXfrm>
    </dsp:sp>
    <dsp:sp modelId="{D1C10F07-958D-45F6-B081-DE8DE1D7A6A9}">
      <dsp:nvSpPr>
        <dsp:cNvPr id="0" name=""/>
        <dsp:cNvSpPr/>
      </dsp:nvSpPr>
      <dsp:spPr>
        <a:xfrm>
          <a:off x="3654701" y="2116523"/>
          <a:ext cx="2194558" cy="745608"/>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Isabel Hughes</a:t>
          </a:r>
          <a:br>
            <a:rPr lang="en-US" sz="1200" kern="1200" dirty="0"/>
          </a:br>
          <a:r>
            <a:rPr lang="en-US" sz="1200" b="1" kern="1200" dirty="0"/>
            <a:t>Data Warehouse </a:t>
          </a:r>
          <a:br>
            <a:rPr lang="en-US" sz="1200" b="1" kern="1200" dirty="0"/>
          </a:br>
          <a:r>
            <a:rPr lang="en-US" sz="1200" b="1" kern="1200" dirty="0"/>
            <a:t>Analyst</a:t>
          </a:r>
          <a:endParaRPr lang="en-US" sz="1700" b="1" kern="1200" dirty="0"/>
        </a:p>
      </dsp:txBody>
      <dsp:txXfrm>
        <a:off x="3654701" y="2116523"/>
        <a:ext cx="2194558" cy="745608"/>
      </dsp:txXfrm>
    </dsp:sp>
    <dsp:sp modelId="{8AB811C1-FD57-411B-B6BE-9E9799AA424C}">
      <dsp:nvSpPr>
        <dsp:cNvPr id="0" name=""/>
        <dsp:cNvSpPr/>
      </dsp:nvSpPr>
      <dsp:spPr>
        <a:xfrm>
          <a:off x="3654701" y="3161086"/>
          <a:ext cx="2194558" cy="711797"/>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t>Tim Leinbach</a:t>
          </a:r>
          <a:br>
            <a:rPr lang="en-US" sz="1200" kern="1200"/>
          </a:br>
          <a:r>
            <a:rPr lang="en-US" sz="1200" b="1" kern="1200"/>
            <a:t>Data Warehouse </a:t>
          </a:r>
          <a:br>
            <a:rPr lang="en-US" sz="1200" b="1" kern="1200"/>
          </a:br>
          <a:r>
            <a:rPr lang="en-US" sz="1200" b="1" kern="1200"/>
            <a:t>Analyst</a:t>
          </a:r>
          <a:endParaRPr lang="en-US" sz="1700" b="1" kern="1200" dirty="0"/>
        </a:p>
      </dsp:txBody>
      <dsp:txXfrm>
        <a:off x="3654701" y="3161086"/>
        <a:ext cx="2194558" cy="711797"/>
      </dsp:txXfrm>
    </dsp:sp>
    <dsp:sp modelId="{1F85EA4F-7E44-4991-A90B-13E928166ABC}">
      <dsp:nvSpPr>
        <dsp:cNvPr id="0" name=""/>
        <dsp:cNvSpPr/>
      </dsp:nvSpPr>
      <dsp:spPr>
        <a:xfrm>
          <a:off x="3654701" y="4171839"/>
          <a:ext cx="2194558" cy="711797"/>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t>Kristopher Roark</a:t>
          </a:r>
          <a:br>
            <a:rPr lang="en-US" sz="1600" kern="1200"/>
          </a:br>
          <a:r>
            <a:rPr lang="en-US" sz="1400" b="1" kern="1200"/>
            <a:t>Data Engineer</a:t>
          </a:r>
          <a:endParaRPr lang="en-US" sz="1700" b="1" kern="1200" dirty="0"/>
        </a:p>
      </dsp:txBody>
      <dsp:txXfrm>
        <a:off x="3654701" y="4171839"/>
        <a:ext cx="2194558" cy="711797"/>
      </dsp:txXfrm>
    </dsp:sp>
    <dsp:sp modelId="{6BBC1B94-F7D2-4A31-BC78-88FC943B381F}">
      <dsp:nvSpPr>
        <dsp:cNvPr id="0" name=""/>
        <dsp:cNvSpPr/>
      </dsp:nvSpPr>
      <dsp:spPr>
        <a:xfrm>
          <a:off x="5900964" y="1068116"/>
          <a:ext cx="2596411" cy="749452"/>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Emily Smail, Ph.D.</a:t>
          </a:r>
          <a:br>
            <a:rPr lang="en-US" sz="2200" kern="1200" dirty="0"/>
          </a:br>
          <a:r>
            <a:rPr lang="en-US" sz="1400" b="1" kern="1200" dirty="0"/>
            <a:t>Director of </a:t>
          </a:r>
          <a:br>
            <a:rPr lang="en-US" sz="1400" b="1" kern="1200" dirty="0"/>
          </a:br>
          <a:r>
            <a:rPr lang="en-US" sz="1400" b="1" kern="1200" dirty="0"/>
            <a:t>Research and Evaluation</a:t>
          </a:r>
          <a:endParaRPr lang="en-US" sz="1700" b="1" kern="1200" dirty="0"/>
        </a:p>
      </dsp:txBody>
      <dsp:txXfrm>
        <a:off x="5900964" y="1068116"/>
        <a:ext cx="2596411" cy="749452"/>
      </dsp:txXfrm>
    </dsp:sp>
    <dsp:sp modelId="{19400653-9D81-4275-9601-EA5702517E59}">
      <dsp:nvSpPr>
        <dsp:cNvPr id="0" name=""/>
        <dsp:cNvSpPr/>
      </dsp:nvSpPr>
      <dsp:spPr>
        <a:xfrm>
          <a:off x="6550067" y="2116523"/>
          <a:ext cx="2194558" cy="745608"/>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Vacant</a:t>
          </a:r>
          <a:br>
            <a:rPr lang="en-US" sz="1700" b="1" kern="1200" dirty="0"/>
          </a:br>
          <a:r>
            <a:rPr lang="en-US" sz="1400" b="1" kern="1200" dirty="0"/>
            <a:t>Research Assistant</a:t>
          </a:r>
          <a:endParaRPr lang="en-US" sz="1700" b="1" kern="1200" dirty="0"/>
        </a:p>
      </dsp:txBody>
      <dsp:txXfrm>
        <a:off x="6550067" y="2116523"/>
        <a:ext cx="2194558" cy="745608"/>
      </dsp:txXfrm>
    </dsp:sp>
    <dsp:sp modelId="{6B9B3E9F-4881-4848-AC27-51A5FBF3E4AF}">
      <dsp:nvSpPr>
        <dsp:cNvPr id="0" name=""/>
        <dsp:cNvSpPr/>
      </dsp:nvSpPr>
      <dsp:spPr>
        <a:xfrm>
          <a:off x="8796330" y="1068116"/>
          <a:ext cx="2596411" cy="749452"/>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Elizabeth Stoddard</a:t>
          </a:r>
          <a:br>
            <a:rPr lang="en-US" sz="1600" kern="1200" dirty="0"/>
          </a:br>
          <a:r>
            <a:rPr lang="en-US" sz="1400" b="1" kern="1200" dirty="0"/>
            <a:t>Director of </a:t>
          </a:r>
          <a:br>
            <a:rPr lang="en-US" sz="1400" b="1" kern="1200" dirty="0"/>
          </a:br>
          <a:r>
            <a:rPr lang="en-US" sz="1400" b="1" kern="1200" dirty="0"/>
            <a:t>Analytics and Reporting</a:t>
          </a:r>
          <a:endParaRPr lang="en-US" sz="1700" b="1" kern="1200" dirty="0"/>
        </a:p>
      </dsp:txBody>
      <dsp:txXfrm>
        <a:off x="8796330" y="1068116"/>
        <a:ext cx="2596411" cy="749452"/>
      </dsp:txXfrm>
    </dsp:sp>
    <dsp:sp modelId="{A6C1839D-4A6C-491E-8A59-2E1FDE2E63C8}">
      <dsp:nvSpPr>
        <dsp:cNvPr id="0" name=""/>
        <dsp:cNvSpPr/>
      </dsp:nvSpPr>
      <dsp:spPr>
        <a:xfrm>
          <a:off x="9445433" y="2116523"/>
          <a:ext cx="2194558" cy="745608"/>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Ryan Letchworth</a:t>
          </a:r>
          <a:br>
            <a:rPr lang="en-US" sz="1600" kern="1200" dirty="0"/>
          </a:br>
          <a:r>
            <a:rPr lang="en-US" sz="1400" b="1" kern="1200" dirty="0"/>
            <a:t>Business Intelligence Analyst</a:t>
          </a:r>
          <a:endParaRPr lang="en-US" sz="1700" b="1" kern="1200" dirty="0"/>
        </a:p>
      </dsp:txBody>
      <dsp:txXfrm>
        <a:off x="9445433" y="2116523"/>
        <a:ext cx="2194558" cy="745608"/>
      </dsp:txXfrm>
    </dsp:sp>
    <dsp:sp modelId="{667F49F2-09DF-463B-8B4A-D36113A8D79F}">
      <dsp:nvSpPr>
        <dsp:cNvPr id="0" name=""/>
        <dsp:cNvSpPr/>
      </dsp:nvSpPr>
      <dsp:spPr>
        <a:xfrm>
          <a:off x="9445433" y="3161086"/>
          <a:ext cx="2194558" cy="745608"/>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t>Hellen Taylor</a:t>
          </a:r>
          <a:br>
            <a:rPr lang="en-US" sz="1600" kern="1200" dirty="0"/>
          </a:br>
          <a:r>
            <a:rPr lang="en-US" sz="1400" b="1" kern="1200" dirty="0"/>
            <a:t>Business Intelligence Analyst</a:t>
          </a:r>
          <a:endParaRPr lang="en-US" sz="1700" b="1" kern="1200" dirty="0"/>
        </a:p>
      </dsp:txBody>
      <dsp:txXfrm>
        <a:off x="9445433" y="3161086"/>
        <a:ext cx="2194558" cy="745608"/>
      </dsp:txXfrm>
    </dsp:sp>
    <dsp:sp modelId="{78ACE575-6177-4A38-8FEC-3D231FC49113}">
      <dsp:nvSpPr>
        <dsp:cNvPr id="0" name=""/>
        <dsp:cNvSpPr/>
      </dsp:nvSpPr>
      <dsp:spPr>
        <a:xfrm>
          <a:off x="9445433" y="4205650"/>
          <a:ext cx="2194558" cy="745608"/>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7620" rIns="7620" bIns="7620" numCol="1" spcCol="1270" anchor="ctr" anchorCtr="0">
          <a:noAutofit/>
        </a:bodyPr>
        <a:lstStyle/>
        <a:p>
          <a:pPr marL="0" lvl="0" indent="0" algn="ctr" defTabSz="533400">
            <a:lnSpc>
              <a:spcPct val="90000"/>
            </a:lnSpc>
            <a:spcBef>
              <a:spcPct val="0"/>
            </a:spcBef>
            <a:spcAft>
              <a:spcPts val="0"/>
            </a:spcAft>
            <a:buNone/>
          </a:pPr>
          <a:r>
            <a:rPr lang="en-US" sz="1200" b="0" kern="1200" dirty="0">
              <a:solidFill>
                <a:prstClr val="white"/>
              </a:solidFill>
              <a:latin typeface="Calibri"/>
              <a:ea typeface="+mn-ea"/>
              <a:cs typeface="+mn-cs"/>
            </a:rPr>
            <a:t>Hiring in Process</a:t>
          </a:r>
        </a:p>
        <a:p>
          <a:pPr marL="0" lvl="0" indent="0" algn="ctr" defTabSz="533400">
            <a:lnSpc>
              <a:spcPct val="90000"/>
            </a:lnSpc>
            <a:spcBef>
              <a:spcPct val="0"/>
            </a:spcBef>
            <a:spcAft>
              <a:spcPct val="35000"/>
            </a:spcAft>
            <a:buNone/>
          </a:pPr>
          <a:r>
            <a:rPr lang="en-US" sz="1400" b="1" kern="1200" dirty="0"/>
            <a:t>Business Intelligence Analyst</a:t>
          </a:r>
        </a:p>
      </dsp:txBody>
      <dsp:txXfrm>
        <a:off x="9445433" y="4205650"/>
        <a:ext cx="2194558" cy="7456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1658EB-1A54-4334-BFE8-F51AF3BD44B0}"/>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a:extLst>
              <a:ext uri="{FF2B5EF4-FFF2-40B4-BE49-F238E27FC236}">
                <a16:creationId xmlns:a16="http://schemas.microsoft.com/office/drawing/2014/main" id="{E6D5565C-8CFC-47CE-A9BD-0135BA9C7313}"/>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6F4D02DA-F35A-440D-8A94-F2FF4A221545}" type="datetimeFigureOut">
              <a:rPr lang="en-US" smtClean="0"/>
              <a:pPr/>
              <a:t>2/2/2026</a:t>
            </a:fld>
            <a:endParaRPr lang="en-US"/>
          </a:p>
        </p:txBody>
      </p:sp>
      <p:sp>
        <p:nvSpPr>
          <p:cNvPr id="4" name="Footer Placeholder 3">
            <a:extLst>
              <a:ext uri="{FF2B5EF4-FFF2-40B4-BE49-F238E27FC236}">
                <a16:creationId xmlns:a16="http://schemas.microsoft.com/office/drawing/2014/main" id="{890B3986-1444-4FEF-AB93-C2451B529DD6}"/>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47BC33-6574-4058-8E44-B70300E887C1}"/>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CF8EDE79-73CC-45A2-926D-236E1A64D004}" type="slidenum">
              <a:rPr lang="en-US" smtClean="0"/>
              <a:pPr/>
              <a:t>‹#›</a:t>
            </a:fld>
            <a:endParaRPr lang="en-US"/>
          </a:p>
        </p:txBody>
      </p:sp>
    </p:spTree>
    <p:extLst>
      <p:ext uri="{BB962C8B-B14F-4D97-AF65-F5344CB8AC3E}">
        <p14:creationId xmlns:p14="http://schemas.microsoft.com/office/powerpoint/2010/main" val="1298070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05E4A84-BFDD-4090-8416-2389F556D531}" type="datetimeFigureOut">
              <a:rPr lang="en-US" smtClean="0"/>
              <a:pPr/>
              <a:t>2/2/2026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75563CD-E5B2-4946-B901-677501C4990D}" type="slidenum">
              <a:rPr lang="en-US" smtClean="0"/>
              <a:pPr/>
              <a:t>‹#›</a:t>
            </a:fld>
            <a:endParaRPr lang="en-US"/>
          </a:p>
        </p:txBody>
      </p:sp>
    </p:spTree>
    <p:extLst>
      <p:ext uri="{BB962C8B-B14F-4D97-AF65-F5344CB8AC3E}">
        <p14:creationId xmlns:p14="http://schemas.microsoft.com/office/powerpoint/2010/main" val="134088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5563CD-E5B2-4946-B901-677501C4990D}" type="slidenum">
              <a:rPr lang="en-US" smtClean="0"/>
              <a:pPr/>
              <a:t>1</a:t>
            </a:fld>
            <a:endParaRPr lang="en-US"/>
          </a:p>
        </p:txBody>
      </p:sp>
    </p:spTree>
    <p:extLst>
      <p:ext uri="{BB962C8B-B14F-4D97-AF65-F5344CB8AC3E}">
        <p14:creationId xmlns:p14="http://schemas.microsoft.com/office/powerpoint/2010/main" val="226972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slides intend to offer additional resources for answering section B2.</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83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D044-DDE9-6A6A-2714-8329D4472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1172D-BED5-F0FE-5610-93E70FAA39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821E4CF-A465-B27B-9FAB-2E2EF007F9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C6D8D7-F4C2-DC3B-7D53-F534E3A5B0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85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0E10D-7614-FED3-FB8B-A07D419F1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A4358-4F5C-6B4A-EBD6-0892AE6FE1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4F8F11-8AA4-5056-A929-A09CB8B467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703FD1-C2B5-92F7-87C6-63E34CC398C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816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F46C6-3DCD-043C-4F8E-CDF92137E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6C9ED-DF20-EF7F-ACC0-756123A537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049A281-D314-5CB2-1276-96194E7564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377328-9459-95A3-38BC-3FC7E3DA6F7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68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F4B3D-AA84-A87C-863C-F96D9EF5A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567D9-48DF-A3AF-536C-42AECACA7A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96843D-C8BF-CA66-1B34-849FD8FFF0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1B8194-A526-43BC-D547-48173334D64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765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6B2A3-889B-ACB5-86EC-36D2F1608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C90CD-92FC-DC8E-094B-F3BFE1DB73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1B70A5-D446-F2CE-31C7-63C1F6E6B0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160EB7-7F8C-FEF7-C47C-0CE685EC95C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46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1396B-6E79-107C-1F02-4F272AA6D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C9839-D7F3-B6A3-8C17-5242674C68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9CE675-E80A-3AD6-E950-7E6E54AEAB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8D8473-71B3-CA14-6B22-E6D1CA213B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15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FDB81-348A-6A69-5070-2F944B07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B7958-7831-401B-7583-1386E2317F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7A2C11-1EFD-4FC4-6EA6-D04547AAEA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646F9C-2597-12EB-FBF1-9F641BDD17E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384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D3BA-0472-BC09-7A8D-8BCA222A6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3D708-2EE3-1A11-1C40-3549359A2B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E14D4F-9377-B558-89C4-C2E11EA579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E5433C-6FE2-46EB-4B7D-225CCB0D70F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7408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73BD6-BB3A-1461-2E08-40997B2A2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239C3-47BD-558F-7DCE-8B7FED59485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B46D2B-370A-23DC-2308-23090A8D40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0F840D-4E37-8287-8D92-471955FAF1F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91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772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CC7B-9F10-A25B-248F-86E3C7DCD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97EFD-F8F9-F375-388D-466C60475C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38DFEA7-C516-C553-60B0-3B477AA48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4D291E-A3A6-86CC-F5BF-2F3B2800D09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5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B3A7-9413-DA61-12F4-204CF1C74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8A5FC-9C1C-64D1-F69B-2DD0C37368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7F75F6-DE2E-BD68-6564-51E968E1FF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FD707-EBE0-6E2B-9995-9B856DA9E23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12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22265-E417-E4F4-ACED-251A0D455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2A317-7C63-1B14-9638-267213147C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E46F204-25E8-5410-EF8C-3875C6D4FB7D}"/>
              </a:ext>
            </a:extLst>
          </p:cNvPr>
          <p:cNvSpPr>
            <a:spLocks noGrp="1"/>
          </p:cNvSpPr>
          <p:nvPr>
            <p:ph type="body" idx="1"/>
          </p:nvPr>
        </p:nvSpPr>
        <p:spPr/>
        <p:txBody>
          <a:bodyPr/>
          <a:lstStyle/>
          <a:p>
            <a:r>
              <a:rPr lang="en-US" dirty="0"/>
              <a:t>An additional resource to those listed on the NC Perkins site</a:t>
            </a:r>
          </a:p>
        </p:txBody>
      </p:sp>
      <p:sp>
        <p:nvSpPr>
          <p:cNvPr id="4" name="Slide Number Placeholder 3">
            <a:extLst>
              <a:ext uri="{FF2B5EF4-FFF2-40B4-BE49-F238E27FC236}">
                <a16:creationId xmlns:a16="http://schemas.microsoft.com/office/drawing/2014/main" id="{21964B2E-E0FB-41C3-F65E-9ECC1292283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545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6DC81-4F88-7759-1F31-E4BB1AE76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23F86-D306-D095-4A50-7AEB275EEA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F6CFCE-404A-65EF-DA8F-6D5BBDF647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A80680-B160-1951-6F63-078BCA4FD8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417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0D1A8-04CF-257A-8E27-A1E0B4A38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81F78-63E2-9137-C49A-F0287B4A51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4CEBA2E-FE8A-31C5-054C-F083D84194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75499F-8620-9949-F763-5301AB6AB36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62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1E4AE-ED63-4347-3FEA-3207E9D4F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80E10-AE4E-9D2E-EEF5-05890050E8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D116B1C-F6C5-959D-9F78-4488DC45FE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ECCBD0-4164-B7CE-7DCC-D250904F82A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067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36170-3F5D-2EDE-6654-7250F061D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4D2E3-9F13-DB94-2AE1-EDD00F2BFA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C80783E-1326-8802-2D38-78C05606B9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17161A-418A-6F5D-E29A-B7AC7E17A34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9107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00293-BFB4-B4A7-9A5C-634F006AC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18BF3-593D-961C-9C23-77AD485654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4A9804-A638-569D-4A29-219A2209B1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B1545A-A185-C2FC-18DF-C0190AD099F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87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A973E-EF4D-2E4B-6059-160AF90B2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A76AC-D980-4849-66A1-3C2D96C117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837048-EC18-DB25-E5A4-6D6B05994D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5B7CBF-8523-6001-13C1-0006DE46CE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5032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6A33B-6C76-827F-A6B3-944EF7EB8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F89B4-77DE-9CB8-755E-0FDC64D97F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F39AD29-91A8-67E2-8D6A-7723192807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812E3-14CF-D989-F377-D3681B8C536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617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ED7C4-4705-3C81-2255-90C23F3C7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5D6F7-4C87-E651-BB11-12B9151DAD5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7A0A8A-1AC5-DB77-277E-8BA53874B5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041377-E41E-6EEA-C1B0-13EFFE36CA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37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BB7E-AEB1-1F40-1EB0-B1AA7BB81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4958B-AB25-98B5-35D6-920A751C8F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67E762-3180-3F6A-F06F-BDBFB6002A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684A43-38E7-D7C7-759E-392E7E52B97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5082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E45E7-15CC-81F2-CEB3-AFE56F4F2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6EA69-88B9-A4F8-CEED-BD86E66A382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C73255-BD47-6375-71FE-8D0D201780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915685-F1A6-E412-64C2-B415F120B8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006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53886-824D-8752-98C4-FD0B23C30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C308B-F158-1644-DB7F-3D5DD41677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EC7983-EF20-20B6-2DE1-ABE4C8B4AD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D75A85-E065-9DD7-5C5C-45759D677B8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68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86261-D7C7-511A-18C0-F48D86A29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0FE45-DCC6-E1D1-EE9D-9BCEA516B0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5ECFCF-C1B3-482F-DE25-D863BE6790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F602D7-7C2F-6E51-DBDF-D2CFDB424E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63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EE1E9-EF2E-6956-F5FD-AD7E027E4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D6A14-E388-1E94-2FBD-86AEB15C73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8843D0-0002-0AAD-E36C-656EDAEA5B55}"/>
              </a:ext>
            </a:extLst>
          </p:cNvPr>
          <p:cNvSpPr>
            <a:spLocks noGrp="1"/>
          </p:cNvSpPr>
          <p:nvPr>
            <p:ph type="body" idx="1"/>
          </p:nvPr>
        </p:nvSpPr>
        <p:spPr/>
        <p:txBody>
          <a:bodyPr/>
          <a:lstStyle/>
          <a:p>
            <a:r>
              <a:rPr lang="en-US" dirty="0"/>
              <a:t>Characteristics tab has Employment Status at Entry as well as Pell Status with same filtering (non-success)</a:t>
            </a:r>
          </a:p>
        </p:txBody>
      </p:sp>
      <p:sp>
        <p:nvSpPr>
          <p:cNvPr id="4" name="Slide Number Placeholder 3">
            <a:extLst>
              <a:ext uri="{FF2B5EF4-FFF2-40B4-BE49-F238E27FC236}">
                <a16:creationId xmlns:a16="http://schemas.microsoft.com/office/drawing/2014/main" id="{02E0F3A9-7727-AD0E-B270-F70B38FAA24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10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AB6E-9A82-A7B1-1729-D7359E783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C66CF-AB2C-BC87-7AE2-A62F5BC3ED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16ED75-B3BB-D8F0-127A-420E369561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AE62BA-00E1-24A6-A6B3-E0A4B7BA869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634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993A7-2598-D8D5-F523-700768D02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04E10-4A42-D154-101F-515CEA82EA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A98F3B-757D-3A1A-1AE0-3B7DD513C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7DB54-4EA5-2942-4EC2-BC2FE626635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28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897AC-43E8-1CE0-6D89-34F110996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3D6BE-BE6A-0390-43CD-CF3043F4EA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EA50BE-B379-5665-5EAF-148C69B1D5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EFEE94-1790-54E3-665A-F562540B482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59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602A1-1154-2C4E-B5BF-B9E879982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FBBEE-5CFB-F901-BE18-BB2099C7AC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0FFCFF-973A-7717-A32B-671A62A2A0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Added to assist Perkins Coordinators with completing Opportunity Gaps Analyses; captures all CTE students enrolled annually and other Perkins dashboards are based on indicator metrics (students need to be in the denominator to be in detailed data).</a:t>
            </a:r>
          </a:p>
          <a:p>
            <a:endParaRPr lang="en-US" dirty="0"/>
          </a:p>
        </p:txBody>
      </p:sp>
      <p:sp>
        <p:nvSpPr>
          <p:cNvPr id="4" name="Slide Number Placeholder 3">
            <a:extLst>
              <a:ext uri="{FF2B5EF4-FFF2-40B4-BE49-F238E27FC236}">
                <a16:creationId xmlns:a16="http://schemas.microsoft.com/office/drawing/2014/main" id="{56E89EF7-F8B2-5694-F80B-9157262E1D9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5563CD-E5B2-4946-B901-677501C499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99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55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E870-9259-4A59-BB83-29C01432033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E2A7027-418A-41F7-AE66-3705FB31CFA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94735B2-E4F2-417C-B57E-7130415B4EF1}"/>
              </a:ext>
            </a:extLst>
          </p:cNvPr>
          <p:cNvSpPr>
            <a:spLocks noGrp="1"/>
          </p:cNvSpPr>
          <p:nvPr>
            <p:ph type="dt" sz="half" idx="10"/>
          </p:nvPr>
        </p:nvSpPr>
        <p:spPr/>
        <p:txBody>
          <a:bodyPr/>
          <a:lstStyle/>
          <a:p>
            <a:fld id="{AA03D9B2-D8A7-4BB0-BB45-A8F7EDCE83F8}" type="datetimeFigureOut">
              <a:rPr lang="en-US" smtClean="0"/>
              <a:t>2/2/2026</a:t>
            </a:fld>
            <a:endParaRPr lang="en-US"/>
          </a:p>
        </p:txBody>
      </p:sp>
      <p:sp>
        <p:nvSpPr>
          <p:cNvPr id="5" name="Footer Placeholder 4">
            <a:extLst>
              <a:ext uri="{FF2B5EF4-FFF2-40B4-BE49-F238E27FC236}">
                <a16:creationId xmlns:a16="http://schemas.microsoft.com/office/drawing/2014/main" id="{2E6966F4-7277-4F38-8473-CF40BA633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FD913-5B6D-405E-ADA6-7EAEA20A1E7D}"/>
              </a:ext>
            </a:extLst>
          </p:cNvPr>
          <p:cNvSpPr>
            <a:spLocks noGrp="1"/>
          </p:cNvSpPr>
          <p:nvPr>
            <p:ph type="sldNum" sz="quarter" idx="12"/>
          </p:nvPr>
        </p:nvSpPr>
        <p:spPr/>
        <p:txBody>
          <a:bodyPr/>
          <a:lstStyle/>
          <a:p>
            <a:fld id="{EBE6DA1B-AC21-4C21-8CFF-E28DD960B88D}" type="slidenum">
              <a:rPr lang="en-US" smtClean="0"/>
              <a:t>‹#›</a:t>
            </a:fld>
            <a:endParaRPr lang="en-US"/>
          </a:p>
        </p:txBody>
      </p:sp>
    </p:spTree>
    <p:extLst>
      <p:ext uri="{BB962C8B-B14F-4D97-AF65-F5344CB8AC3E}">
        <p14:creationId xmlns:p14="http://schemas.microsoft.com/office/powerpoint/2010/main" val="112701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90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78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7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7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5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35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95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25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92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1" r:id="rId10"/>
  </p:sldLayoutIdLst>
  <p:txStyles>
    <p:titleStyle>
      <a:lvl1pPr algn="ctr" defTabSz="457200" rtl="0" eaLnBrk="1" latinLnBrk="0" hangingPunct="1">
        <a:spcBef>
          <a:spcPct val="0"/>
        </a:spcBef>
        <a:buNone/>
        <a:defRPr sz="4400" b="1" kern="1200">
          <a:solidFill>
            <a:srgbClr val="08214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rgbClr val="082149"/>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rgbClr val="082149"/>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rgbClr val="082149"/>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rgbClr val="082149"/>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rgbClr val="08214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www.nccommunitycolleges.edu/college-faculty-staff/budget-finance/budget-accounting/budget-policies-allotment-summaries/"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hyperlink" Target="https://www.acteonline.org/wp-content/uploads/2019/03/Local_Tool_Needs_Assessment_FINAL_3.18.2019.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analytics.nccommerce.com/Industry-Employment-Projections/"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s://analytics.nccommerce.com/projections/occ/" TargetMode="External"/><Relationship Id="rId5" Type="http://schemas.openxmlformats.org/officeDocument/2006/relationships/hyperlink" Target="https://analytics.nccommerce.com/projections/about.html" TargetMode="Externa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careertech.org/resource/dashboard-top-employer-requested-credential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hyperlink" Target="https://analytics.nccommerce.com/projections/occ/"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ccommunitycolleges.edu/about-us/data-reporting/data-dashboards-page/" TargetMode="Externa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8" Type="http://schemas.openxmlformats.org/officeDocument/2006/relationships/hyperlink" Target="https://www.nccommunitycolleges.edu/about-us/data-reporting/data-dashboards-page/median-quarterly-earnings-of-cte-exiters-by-college/" TargetMode="External"/><Relationship Id="rId3" Type="http://schemas.openxmlformats.org/officeDocument/2006/relationships/image" Target="../media/image1.png"/><Relationship Id="rId7" Type="http://schemas.openxmlformats.org/officeDocument/2006/relationships/hyperlink" Target="https://www.nccommunitycolleges.edu/about-us/data-reporting/data-dashboards-page/curriculum-program-enrollments/"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hyperlink" Target="https://www.nccommunitycolleges.edu/labor-market-analysis-data/" TargetMode="External"/><Relationship Id="rId11" Type="http://schemas.openxmlformats.org/officeDocument/2006/relationships/hyperlink" Target="https://careertech.org/resource/framework-crosswalk/" TargetMode="External"/><Relationship Id="rId5" Type="http://schemas.openxmlformats.org/officeDocument/2006/relationships/hyperlink" Target="https://www.nccommunitycolleges.edu/college-faculty-staff/budget-finance/budget-accounting/budget-policies-allotment-summaries/" TargetMode="External"/><Relationship Id="rId10" Type="http://schemas.openxmlformats.org/officeDocument/2006/relationships/hyperlink" Target="https://careertech.org/resource/dashboard-top-employer-requested-credentials/" TargetMode="External"/><Relationship Id="rId4" Type="http://schemas.openxmlformats.org/officeDocument/2006/relationships/hyperlink" Target="https://www.acteonline.org/wp-content/uploads/2019/03/Local_Tool_Needs_Assessment_FINAL_3.18.2019.pdf" TargetMode="External"/><Relationship Id="rId9" Type="http://schemas.openxmlformats.org/officeDocument/2006/relationships/hyperlink" Target="https://www.nccommunitycolleges.edu/about-us/data-reporting/data-dashboards-page/cte-perkins-v-summar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ystemEffectiveness@nccommunitycolleges.edu" TargetMode="External"/><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ccommunitycolleges.edu/about-us/data-reporting/data-dashboards-page/"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ccommunitycolleges.edu/about-us/data-reporting/data-dashboards-page/"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ccommunitycolleges.edu/about-us/data-reporting/data-dashboards-page/"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2B69-F330-470B-B638-C8B7CB6A47CB}"/>
              </a:ext>
            </a:extLst>
          </p:cNvPr>
          <p:cNvSpPr>
            <a:spLocks noGrp="1"/>
          </p:cNvSpPr>
          <p:nvPr>
            <p:ph type="ctrTitle"/>
          </p:nvPr>
        </p:nvSpPr>
        <p:spPr>
          <a:xfrm>
            <a:off x="1755005" y="342899"/>
            <a:ext cx="9508740" cy="933451"/>
          </a:xfrm>
        </p:spPr>
        <p:txBody>
          <a:bodyPr anchor="t" anchorCtr="0">
            <a:normAutofit fontScale="90000"/>
          </a:bodyPr>
          <a:lstStyle/>
          <a:p>
            <a:pPr algn="l"/>
            <a:r>
              <a:rPr lang="en-US" sz="5300" b="0" dirty="0">
                <a:solidFill>
                  <a:srgbClr val="FFFFFF"/>
                </a:solidFill>
                <a:latin typeface="+mn-lt"/>
              </a:rPr>
              <a:t>NCCCS System Effectiveness Team</a:t>
            </a:r>
            <a:br>
              <a:rPr lang="en-US" sz="4000" dirty="0">
                <a:solidFill>
                  <a:srgbClr val="FFFFFF"/>
                </a:solidFill>
                <a:latin typeface="+mn-lt"/>
              </a:rPr>
            </a:br>
            <a:br>
              <a:rPr lang="en-US" sz="4000" dirty="0">
                <a:solidFill>
                  <a:srgbClr val="FFFFFF"/>
                </a:solidFill>
                <a:latin typeface="+mn-lt"/>
              </a:rPr>
            </a:br>
            <a:r>
              <a:rPr lang="en-US" sz="5400" dirty="0">
                <a:solidFill>
                  <a:schemeClr val="bg1"/>
                </a:solidFill>
              </a:rPr>
              <a:t>Leveraging the Employment Outcomes Dashboards for your CLNA</a:t>
            </a:r>
            <a:br>
              <a:rPr lang="en-US" sz="5400" b="0" dirty="0">
                <a:solidFill>
                  <a:prstClr val="white"/>
                </a:solidFill>
                <a:latin typeface="+mn-lt"/>
              </a:rPr>
            </a:br>
            <a:br>
              <a:rPr lang="en-US" sz="5400" b="0" dirty="0">
                <a:solidFill>
                  <a:srgbClr val="FFFFFF"/>
                </a:solidFill>
                <a:latin typeface="+mn-lt"/>
              </a:rPr>
            </a:br>
            <a:r>
              <a:rPr lang="en-US" sz="5400" b="0" dirty="0">
                <a:solidFill>
                  <a:srgbClr val="FFFFFF"/>
                </a:solidFill>
                <a:latin typeface="+mn-lt"/>
              </a:rPr>
              <a:t>Perkins Mid-Year Meeting</a:t>
            </a:r>
            <a:br>
              <a:rPr lang="en-US" sz="5400" b="0" dirty="0">
                <a:solidFill>
                  <a:srgbClr val="FFFFFF"/>
                </a:solidFill>
                <a:latin typeface="+mn-lt"/>
              </a:rPr>
            </a:br>
            <a:r>
              <a:rPr lang="en-US" sz="5400" b="0" dirty="0">
                <a:solidFill>
                  <a:srgbClr val="FFFFFF"/>
                </a:solidFill>
                <a:latin typeface="+mn-lt"/>
              </a:rPr>
              <a:t>February 3, 2026</a:t>
            </a:r>
            <a:br>
              <a:rPr lang="en-US" sz="4000" dirty="0">
                <a:solidFill>
                  <a:srgbClr val="FFFFFF"/>
                </a:solidFill>
                <a:latin typeface="+mn-lt"/>
              </a:rPr>
            </a:br>
            <a:endParaRPr lang="en-US" sz="2000" b="0" dirty="0">
              <a:solidFill>
                <a:srgbClr val="FFFFFF"/>
              </a:solidFill>
              <a:latin typeface="+mn-lt"/>
            </a:endParaRPr>
          </a:p>
        </p:txBody>
      </p:sp>
      <p:pic>
        <p:nvPicPr>
          <p:cNvPr id="6" name="Picture 5">
            <a:extLst>
              <a:ext uri="{FF2B5EF4-FFF2-40B4-BE49-F238E27FC236}">
                <a16:creationId xmlns:a16="http://schemas.microsoft.com/office/drawing/2014/main" id="{4F45CE56-32FA-6BDD-1861-775C1183E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cxnSp>
        <p:nvCxnSpPr>
          <p:cNvPr id="3" name="Straight Connector 2">
            <a:extLst>
              <a:ext uri="{FF2B5EF4-FFF2-40B4-BE49-F238E27FC236}">
                <a16:creationId xmlns:a16="http://schemas.microsoft.com/office/drawing/2014/main" id="{D2760D80-FD1E-121E-EB3B-646057ACFC52}"/>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139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588BD909-44AA-BEEB-4D8F-ECDE2AD173F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13A798DB-1F7E-B8CF-A92E-1999A751368D}"/>
              </a:ext>
            </a:extLst>
          </p:cNvPr>
          <p:cNvSpPr/>
          <p:nvPr/>
        </p:nvSpPr>
        <p:spPr>
          <a:xfrm>
            <a:off x="-758" y="1390147"/>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process (there were several data reviews requested of the colleges this year).</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Dashboards Updates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-I would want to show t.</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Labor Market Reports </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-also show where these are, ask if anyone has used them or has plan to for program review or strategic planning. Also ask how we can help collect best practices for their use to s  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0D0D898-D681-9B22-511E-AE86A4B19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142A2B70-6F6C-7236-680E-BF1540929F1F}"/>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NCCCS Dashboards Demo</a:t>
            </a:r>
          </a:p>
        </p:txBody>
      </p:sp>
      <p:cxnSp>
        <p:nvCxnSpPr>
          <p:cNvPr id="3" name="Straight Connector 2">
            <a:extLst>
              <a:ext uri="{FF2B5EF4-FFF2-40B4-BE49-F238E27FC236}">
                <a16:creationId xmlns:a16="http://schemas.microsoft.com/office/drawing/2014/main" id="{E5A03C27-355C-9C12-08D0-CCD7EDCAB460}"/>
              </a:ext>
            </a:extLst>
          </p:cNvPr>
          <p:cNvCxnSpPr>
            <a:cxnSpLocks/>
          </p:cNvCxnSpPr>
          <p:nvPr/>
        </p:nvCxnSpPr>
        <p:spPr>
          <a:xfrm>
            <a:off x="-10633" y="142720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49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D20D8DA3-E15C-9D3D-02F5-CC482CA8B5C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7E14777-70E7-BDE3-F9BD-963CFF9FCE0D}"/>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5DB49D4-E995-9F92-7915-B08ABA2E5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F644755E-8BA2-DD0A-1BF1-E48D6EB3D4B6}"/>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Section A and Section B2 of the CLNA</a:t>
            </a:r>
          </a:p>
        </p:txBody>
      </p:sp>
      <p:cxnSp>
        <p:nvCxnSpPr>
          <p:cNvPr id="3" name="Straight Connector 2">
            <a:extLst>
              <a:ext uri="{FF2B5EF4-FFF2-40B4-BE49-F238E27FC236}">
                <a16:creationId xmlns:a16="http://schemas.microsoft.com/office/drawing/2014/main" id="{1422B005-F731-B85F-234C-59A6D18E243D}"/>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18BE17E-EBFB-7357-4052-0169B07454A9}"/>
              </a:ext>
            </a:extLst>
          </p:cNvPr>
          <p:cNvSpPr txBox="1"/>
          <p:nvPr/>
        </p:nvSpPr>
        <p:spPr>
          <a:xfrm>
            <a:off x="2918126" y="1619607"/>
            <a:ext cx="9048734" cy="47705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Overall Guidance (Perkins V Section 134):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Recipients must evaluate and include </a:t>
            </a:r>
            <a:r>
              <a:rPr kumimoji="0" lang="en-US" sz="1800" b="1" i="0" u="sng" strike="noStrike" kern="1200" cap="none" spc="0" normalizeH="0" baseline="0" noProof="0" dirty="0">
                <a:ln>
                  <a:noFill/>
                </a:ln>
                <a:solidFill>
                  <a:prstClr val="black"/>
                </a:solidFill>
                <a:effectLst/>
                <a:uLnTx/>
                <a:uFillTx/>
                <a:latin typeface="Calibri"/>
                <a:ea typeface="+mn-ea"/>
                <a:cs typeface="+mn-cs"/>
              </a:rPr>
              <a:t>data, analysis</a:t>
            </a:r>
            <a:r>
              <a:rPr kumimoji="0" lang="en-US" sz="1800" b="0" i="0" u="none" strike="noStrike" kern="1200" cap="none" spc="0" normalizeH="0" baseline="0" noProof="0" dirty="0">
                <a:ln>
                  <a:noFill/>
                </a:ln>
                <a:solidFill>
                  <a:prstClr val="black"/>
                </a:solidFill>
                <a:effectLst/>
                <a:uLnTx/>
                <a:uFillTx/>
                <a:latin typeface="Calibri"/>
                <a:ea typeface="+mn-ea"/>
                <a:cs typeface="+mn-cs"/>
              </a:rPr>
              <a:t>, and stakeholder input for: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Student Performance (section 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Review Perkins performance indicators, </a:t>
            </a:r>
            <a:r>
              <a:rPr kumimoji="0" lang="en-US" sz="1800" b="1" i="0" u="sng" strike="noStrike" kern="1200" cap="none" spc="0" normalizeH="0" baseline="0" noProof="0" dirty="0">
                <a:ln>
                  <a:noFill/>
                </a:ln>
                <a:solidFill>
                  <a:prstClr val="black"/>
                </a:solidFill>
                <a:effectLst/>
                <a:highlight>
                  <a:srgbClr val="FFFF00"/>
                </a:highlight>
                <a:uLnTx/>
                <a:uFillTx/>
                <a:latin typeface="Calibri"/>
                <a:ea typeface="+mn-ea"/>
                <a:cs typeface="+mn-cs"/>
              </a:rPr>
              <a:t>disaggregated by special populations and subgroups</a:t>
            </a:r>
            <a:r>
              <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Identify performance and equity gaps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Labor Market Alignment (section B2)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Use labor market data to </a:t>
            </a:r>
            <a:r>
              <a:rPr kumimoji="0" lang="en-US" sz="1800" b="1" i="0" u="sng" strike="noStrike" kern="1200" cap="none" spc="0" normalizeH="0" baseline="0" noProof="0" dirty="0">
                <a:ln>
                  <a:noFill/>
                </a:ln>
                <a:solidFill>
                  <a:prstClr val="black"/>
                </a:solidFill>
                <a:effectLst/>
                <a:uLnTx/>
                <a:uFillTx/>
                <a:latin typeface="Calibri"/>
                <a:ea typeface="+mn-ea"/>
                <a:cs typeface="+mn-cs"/>
              </a:rPr>
              <a:t>confirm programs align with high-skill, high-wage, or in-demand occupations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Use of CLNA Results: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Findings from the CLNA must directly shape the local plan for Perkins funds.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Perkins-funded activities must address the gaps and priorities identified in the CLNA.</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DB2809A-2FDE-53B7-13F4-3821441C3903}"/>
              </a:ext>
            </a:extLst>
          </p:cNvPr>
          <p:cNvPicPr>
            <a:picLocks noChangeAspect="1"/>
          </p:cNvPicPr>
          <p:nvPr/>
        </p:nvPicPr>
        <p:blipFill>
          <a:blip r:embed="rId4"/>
          <a:srcRect/>
          <a:stretch/>
        </p:blipFill>
        <p:spPr>
          <a:xfrm>
            <a:off x="153102" y="1619607"/>
            <a:ext cx="2195854" cy="5071002"/>
          </a:xfrm>
          <a:prstGeom prst="rect">
            <a:avLst/>
          </a:prstGeom>
          <a:ln>
            <a:solidFill>
              <a:schemeClr val="tx1"/>
            </a:solidFill>
          </a:ln>
        </p:spPr>
      </p:pic>
      <p:sp>
        <p:nvSpPr>
          <p:cNvPr id="2" name="TextBox 1">
            <a:extLst>
              <a:ext uri="{FF2B5EF4-FFF2-40B4-BE49-F238E27FC236}">
                <a16:creationId xmlns:a16="http://schemas.microsoft.com/office/drawing/2014/main" id="{6F794ED9-14A3-461B-210D-49F70638B498}"/>
              </a:ext>
            </a:extLst>
          </p:cNvPr>
          <p:cNvSpPr txBox="1"/>
          <p:nvPr/>
        </p:nvSpPr>
        <p:spPr>
          <a:xfrm>
            <a:off x="3087232" y="6149718"/>
            <a:ext cx="3008768" cy="369332"/>
          </a:xfrm>
          <a:prstGeom prst="rect">
            <a:avLst/>
          </a:prstGeom>
          <a:noFill/>
          <a:ln w="28575">
            <a:solidFill>
              <a:schemeClr val="tx2">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https://www.ncperkins.org </a:t>
            </a:r>
          </a:p>
        </p:txBody>
      </p:sp>
      <p:cxnSp>
        <p:nvCxnSpPr>
          <p:cNvPr id="5" name="Straight Arrow Connector 4">
            <a:extLst>
              <a:ext uri="{FF2B5EF4-FFF2-40B4-BE49-F238E27FC236}">
                <a16:creationId xmlns:a16="http://schemas.microsoft.com/office/drawing/2014/main" id="{3ADE2B30-70F5-D074-531D-19C03D2F4D38}"/>
              </a:ext>
            </a:extLst>
          </p:cNvPr>
          <p:cNvCxnSpPr>
            <a:cxnSpLocks/>
            <a:stCxn id="2" idx="1"/>
          </p:cNvCxnSpPr>
          <p:nvPr/>
        </p:nvCxnSpPr>
        <p:spPr>
          <a:xfrm flipH="1" flipV="1">
            <a:off x="2348956" y="5739897"/>
            <a:ext cx="738276" cy="594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52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66479D63-4380-379E-2F20-E0A3D262B493}"/>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FF17F450-C4FB-78CE-AECF-F494A39CE980}"/>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B420582-0140-CDA5-1A47-4AACB2D2C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18EDDA95-E279-669E-E298-5787E709513D}"/>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1P1: Post-Program Placement</a:t>
            </a:r>
          </a:p>
        </p:txBody>
      </p:sp>
      <p:cxnSp>
        <p:nvCxnSpPr>
          <p:cNvPr id="3" name="Straight Connector 2">
            <a:extLst>
              <a:ext uri="{FF2B5EF4-FFF2-40B4-BE49-F238E27FC236}">
                <a16:creationId xmlns:a16="http://schemas.microsoft.com/office/drawing/2014/main" id="{F6926640-5FE0-9254-5043-613A053DDB0D}"/>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8216702-F7AF-98F2-37BB-659DC155D207}"/>
              </a:ext>
            </a:extLst>
          </p:cNvPr>
          <p:cNvSpPr txBox="1"/>
          <p:nvPr/>
        </p:nvSpPr>
        <p:spPr>
          <a:xfrm>
            <a:off x="7988422" y="1960667"/>
            <a:ext cx="3856281"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Definition:</a:t>
            </a:r>
            <a:r>
              <a:rPr kumimoji="0" lang="en-US" sz="1800" b="0" i="0" u="none" strike="noStrike" kern="1200" cap="none" spc="0" normalizeH="0" baseline="0" noProof="0" dirty="0">
                <a:ln>
                  <a:noFill/>
                </a:ln>
                <a:solidFill>
                  <a:prstClr val="black"/>
                </a:solidFill>
                <a:effectLst/>
                <a:uLnTx/>
                <a:uFillTx/>
                <a:latin typeface="Calibri"/>
                <a:ea typeface="+mn-ea"/>
                <a:cs typeface="+mn-cs"/>
              </a:rPr>
              <a:t> Measures the </a:t>
            </a:r>
            <a:r>
              <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mn-cs"/>
              </a:rPr>
              <a:t>percentage of CTE Concentrators who completed a CTE program</a:t>
            </a:r>
            <a:r>
              <a:rPr kumimoji="0" lang="en-US" sz="1800" b="0" i="0" u="none" strike="noStrike" kern="1200" cap="none" spc="0" normalizeH="0" baseline="0" noProof="0" dirty="0">
                <a:ln>
                  <a:noFill/>
                </a:ln>
                <a:solidFill>
                  <a:prstClr val="black"/>
                </a:solidFill>
                <a:effectLst/>
                <a:uLnTx/>
                <a:uFillTx/>
                <a:latin typeface="Calibri"/>
                <a:ea typeface="+mn-ea"/>
                <a:cs typeface="+mn-cs"/>
              </a:rPr>
              <a:t> in the previous reporting year and are either: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Enrolled in postsecondary education, 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Employed during the following fall semester.</a:t>
            </a:r>
          </a:p>
        </p:txBody>
      </p:sp>
      <p:pic>
        <p:nvPicPr>
          <p:cNvPr id="6" name="Picture 5">
            <a:extLst>
              <a:ext uri="{FF2B5EF4-FFF2-40B4-BE49-F238E27FC236}">
                <a16:creationId xmlns:a16="http://schemas.microsoft.com/office/drawing/2014/main" id="{1ACDD66B-6D19-F69A-EC17-7D03CCEF0606}"/>
              </a:ext>
            </a:extLst>
          </p:cNvPr>
          <p:cNvPicPr>
            <a:picLocks noChangeAspect="1"/>
          </p:cNvPicPr>
          <p:nvPr/>
        </p:nvPicPr>
        <p:blipFill>
          <a:blip r:embed="rId4"/>
          <a:srcRect/>
          <a:stretch/>
        </p:blipFill>
        <p:spPr>
          <a:xfrm>
            <a:off x="375763" y="1936838"/>
            <a:ext cx="6638906" cy="2508181"/>
          </a:xfrm>
          <a:prstGeom prst="rect">
            <a:avLst/>
          </a:prstGeom>
        </p:spPr>
      </p:pic>
      <p:cxnSp>
        <p:nvCxnSpPr>
          <p:cNvPr id="10" name="Straight Arrow Connector 9">
            <a:extLst>
              <a:ext uri="{FF2B5EF4-FFF2-40B4-BE49-F238E27FC236}">
                <a16:creationId xmlns:a16="http://schemas.microsoft.com/office/drawing/2014/main" id="{E1C2CADB-B41B-6ED2-6FBE-E0AB35E67E30}"/>
              </a:ext>
            </a:extLst>
          </p:cNvPr>
          <p:cNvCxnSpPr>
            <a:cxnSpLocks/>
          </p:cNvCxnSpPr>
          <p:nvPr/>
        </p:nvCxnSpPr>
        <p:spPr>
          <a:xfrm flipV="1">
            <a:off x="5904259" y="2263366"/>
            <a:ext cx="1854561" cy="7073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BCE636A8-0418-45E0-0D00-5EE5639AA8B8}"/>
              </a:ext>
            </a:extLst>
          </p:cNvPr>
          <p:cNvPicPr>
            <a:picLocks noChangeAspect="1"/>
          </p:cNvPicPr>
          <p:nvPr/>
        </p:nvPicPr>
        <p:blipFill>
          <a:blip r:embed="rId5"/>
          <a:stretch>
            <a:fillRect/>
          </a:stretch>
        </p:blipFill>
        <p:spPr>
          <a:xfrm>
            <a:off x="289041" y="5577842"/>
            <a:ext cx="9986113" cy="920576"/>
          </a:xfrm>
          <a:prstGeom prst="rect">
            <a:avLst/>
          </a:prstGeom>
        </p:spPr>
      </p:pic>
    </p:spTree>
    <p:extLst>
      <p:ext uri="{BB962C8B-B14F-4D97-AF65-F5344CB8AC3E}">
        <p14:creationId xmlns:p14="http://schemas.microsoft.com/office/powerpoint/2010/main" val="47574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AF862860-D262-01D2-5008-76868BAA6FA4}"/>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7B0F0E3-1362-3346-9047-AADE942B5B5D}"/>
              </a:ext>
            </a:extLst>
          </p:cNvPr>
          <p:cNvSpPr/>
          <p:nvPr/>
        </p:nvSpPr>
        <p:spPr>
          <a:xfrm>
            <a:off x="-16256" y="1497854"/>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091D42C-66B5-6A29-5A0A-568E930CA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2750AB8C-6E00-EF7F-0A49-065579E36115}"/>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1P1: Dashboard View</a:t>
            </a:r>
          </a:p>
        </p:txBody>
      </p:sp>
      <p:cxnSp>
        <p:nvCxnSpPr>
          <p:cNvPr id="3" name="Straight Connector 2">
            <a:extLst>
              <a:ext uri="{FF2B5EF4-FFF2-40B4-BE49-F238E27FC236}">
                <a16:creationId xmlns:a16="http://schemas.microsoft.com/office/drawing/2014/main" id="{C676A1E5-0822-AEE7-76DA-32CD54F12FE9}"/>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0C0AEFB-BD1B-15E6-FB22-7B124AEBEB4E}"/>
              </a:ext>
            </a:extLst>
          </p:cNvPr>
          <p:cNvPicPr>
            <a:picLocks noChangeAspect="1"/>
          </p:cNvPicPr>
          <p:nvPr/>
        </p:nvPicPr>
        <p:blipFill>
          <a:blip r:embed="rId4"/>
          <a:stretch>
            <a:fillRect/>
          </a:stretch>
        </p:blipFill>
        <p:spPr>
          <a:xfrm>
            <a:off x="153102" y="1631126"/>
            <a:ext cx="5975016" cy="4355689"/>
          </a:xfrm>
          <a:prstGeom prst="rect">
            <a:avLst/>
          </a:prstGeom>
        </p:spPr>
      </p:pic>
      <p:pic>
        <p:nvPicPr>
          <p:cNvPr id="6" name="Picture 5">
            <a:extLst>
              <a:ext uri="{FF2B5EF4-FFF2-40B4-BE49-F238E27FC236}">
                <a16:creationId xmlns:a16="http://schemas.microsoft.com/office/drawing/2014/main" id="{75501840-2209-0D08-A5FE-35EA7815ACF7}"/>
              </a:ext>
            </a:extLst>
          </p:cNvPr>
          <p:cNvPicPr>
            <a:picLocks noChangeAspect="1"/>
          </p:cNvPicPr>
          <p:nvPr/>
        </p:nvPicPr>
        <p:blipFill>
          <a:blip r:embed="rId5"/>
          <a:stretch>
            <a:fillRect/>
          </a:stretch>
        </p:blipFill>
        <p:spPr>
          <a:xfrm>
            <a:off x="6577780" y="1541304"/>
            <a:ext cx="5382342" cy="3209653"/>
          </a:xfrm>
          <a:prstGeom prst="rect">
            <a:avLst/>
          </a:prstGeom>
          <a:ln>
            <a:solidFill>
              <a:schemeClr val="accent1"/>
            </a:solidFill>
          </a:ln>
        </p:spPr>
      </p:pic>
      <p:sp>
        <p:nvSpPr>
          <p:cNvPr id="9" name="Oval 8">
            <a:extLst>
              <a:ext uri="{FF2B5EF4-FFF2-40B4-BE49-F238E27FC236}">
                <a16:creationId xmlns:a16="http://schemas.microsoft.com/office/drawing/2014/main" id="{3A5CB4DD-C484-8380-BA50-091C6801F002}"/>
              </a:ext>
            </a:extLst>
          </p:cNvPr>
          <p:cNvSpPr/>
          <p:nvPr/>
        </p:nvSpPr>
        <p:spPr>
          <a:xfrm>
            <a:off x="2546553" y="2566219"/>
            <a:ext cx="2939845" cy="211393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Arrow Connector 10">
            <a:extLst>
              <a:ext uri="{FF2B5EF4-FFF2-40B4-BE49-F238E27FC236}">
                <a16:creationId xmlns:a16="http://schemas.microsoft.com/office/drawing/2014/main" id="{0B0A65F1-E1F8-A919-B613-CEF3477440A7}"/>
              </a:ext>
            </a:extLst>
          </p:cNvPr>
          <p:cNvCxnSpPr>
            <a:cxnSpLocks/>
            <a:stCxn id="9" idx="6"/>
          </p:cNvCxnSpPr>
          <p:nvPr/>
        </p:nvCxnSpPr>
        <p:spPr>
          <a:xfrm flipV="1">
            <a:off x="5486398" y="3313471"/>
            <a:ext cx="1002892" cy="309716"/>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0AF4B60-76D8-AC24-731F-09D6CCBA54A8}"/>
              </a:ext>
            </a:extLst>
          </p:cNvPr>
          <p:cNvSpPr txBox="1"/>
          <p:nvPr/>
        </p:nvSpPr>
        <p:spPr>
          <a:xfrm>
            <a:off x="6577781" y="5306864"/>
            <a:ext cx="5382342" cy="646331"/>
          </a:xfrm>
          <a:prstGeom prst="rect">
            <a:avLst/>
          </a:prstGeom>
          <a:noFill/>
          <a:ln>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Clicking on “Non-Success” allows you to see the percentages for each group.</a:t>
            </a:r>
          </a:p>
        </p:txBody>
      </p:sp>
      <p:cxnSp>
        <p:nvCxnSpPr>
          <p:cNvPr id="14" name="Straight Arrow Connector 13">
            <a:extLst>
              <a:ext uri="{FF2B5EF4-FFF2-40B4-BE49-F238E27FC236}">
                <a16:creationId xmlns:a16="http://schemas.microsoft.com/office/drawing/2014/main" id="{BB77620C-215F-9BDF-ADBC-63C176CD8DC5}"/>
              </a:ext>
            </a:extLst>
          </p:cNvPr>
          <p:cNvCxnSpPr>
            <a:cxnSpLocks/>
          </p:cNvCxnSpPr>
          <p:nvPr/>
        </p:nvCxnSpPr>
        <p:spPr>
          <a:xfrm>
            <a:off x="5860026" y="4345724"/>
            <a:ext cx="717754" cy="959808"/>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82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C342230C-296B-9A3E-85FA-29DDEC11330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EB46CDDD-61D6-39F5-25C7-1BB61EA1555F}"/>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7436014-5C54-66E7-7AA8-0DD7A5806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1D7B36C9-4097-4F3E-7FB0-A38F182A2BAD}"/>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2P1: Earned Recognized Postsecondary Credential</a:t>
            </a:r>
          </a:p>
        </p:txBody>
      </p:sp>
      <p:cxnSp>
        <p:nvCxnSpPr>
          <p:cNvPr id="3" name="Straight Connector 2">
            <a:extLst>
              <a:ext uri="{FF2B5EF4-FFF2-40B4-BE49-F238E27FC236}">
                <a16:creationId xmlns:a16="http://schemas.microsoft.com/office/drawing/2014/main" id="{2E7AED7D-644B-5149-C88B-587365F3EB83}"/>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4D2D3F5-181B-97B2-9EED-B3F84070DAE2}"/>
              </a:ext>
            </a:extLst>
          </p:cNvPr>
          <p:cNvSpPr txBox="1"/>
          <p:nvPr/>
        </p:nvSpPr>
        <p:spPr>
          <a:xfrm>
            <a:off x="8125913" y="2396632"/>
            <a:ext cx="3690324"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Definition:</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mn-cs"/>
              </a:rPr>
              <a:t>Percentage of CTE Concentrators </a:t>
            </a:r>
            <a:r>
              <a:rPr kumimoji="0" lang="en-US" sz="1800" b="0" i="0" u="none" strike="noStrike" kern="1200" cap="none" spc="0" normalizeH="0" baseline="0" noProof="0" dirty="0">
                <a:ln>
                  <a:noFill/>
                </a:ln>
                <a:solidFill>
                  <a:prstClr val="black"/>
                </a:solidFill>
                <a:effectLst/>
                <a:uLnTx/>
                <a:uFillTx/>
                <a:latin typeface="Calibri"/>
                <a:ea typeface="+mn-ea"/>
                <a:cs typeface="+mn-cs"/>
              </a:rPr>
              <a:t>who earn a recognized postsecondary credential (certificate, diploma, and/or associate degree) during the reporting year.</a:t>
            </a:r>
          </a:p>
        </p:txBody>
      </p:sp>
      <p:pic>
        <p:nvPicPr>
          <p:cNvPr id="6" name="Picture 5">
            <a:extLst>
              <a:ext uri="{FF2B5EF4-FFF2-40B4-BE49-F238E27FC236}">
                <a16:creationId xmlns:a16="http://schemas.microsoft.com/office/drawing/2014/main" id="{82CA9067-C096-2D95-FEB6-36B10C502F2C}"/>
              </a:ext>
            </a:extLst>
          </p:cNvPr>
          <p:cNvPicPr>
            <a:picLocks noChangeAspect="1"/>
          </p:cNvPicPr>
          <p:nvPr/>
        </p:nvPicPr>
        <p:blipFill>
          <a:blip r:embed="rId4"/>
          <a:srcRect/>
          <a:stretch/>
        </p:blipFill>
        <p:spPr>
          <a:xfrm>
            <a:off x="375763" y="1936838"/>
            <a:ext cx="6638906" cy="2508181"/>
          </a:xfrm>
          <a:prstGeom prst="rect">
            <a:avLst/>
          </a:prstGeom>
        </p:spPr>
      </p:pic>
      <p:cxnSp>
        <p:nvCxnSpPr>
          <p:cNvPr id="10" name="Straight Arrow Connector 9">
            <a:extLst>
              <a:ext uri="{FF2B5EF4-FFF2-40B4-BE49-F238E27FC236}">
                <a16:creationId xmlns:a16="http://schemas.microsoft.com/office/drawing/2014/main" id="{3447A286-3705-6F4F-4B73-51A4F90F334F}"/>
              </a:ext>
            </a:extLst>
          </p:cNvPr>
          <p:cNvCxnSpPr>
            <a:cxnSpLocks/>
          </p:cNvCxnSpPr>
          <p:nvPr/>
        </p:nvCxnSpPr>
        <p:spPr>
          <a:xfrm flipV="1">
            <a:off x="6817259" y="2952339"/>
            <a:ext cx="1213165" cy="3431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F1662F6F-8C6E-DDAB-3314-0194066994A7}"/>
              </a:ext>
            </a:extLst>
          </p:cNvPr>
          <p:cNvPicPr>
            <a:picLocks noChangeAspect="1"/>
          </p:cNvPicPr>
          <p:nvPr/>
        </p:nvPicPr>
        <p:blipFill>
          <a:blip r:embed="rId5"/>
          <a:stretch>
            <a:fillRect/>
          </a:stretch>
        </p:blipFill>
        <p:spPr>
          <a:xfrm>
            <a:off x="375763" y="5444826"/>
            <a:ext cx="9986113" cy="920576"/>
          </a:xfrm>
          <a:prstGeom prst="rect">
            <a:avLst/>
          </a:prstGeom>
        </p:spPr>
      </p:pic>
    </p:spTree>
    <p:extLst>
      <p:ext uri="{BB962C8B-B14F-4D97-AF65-F5344CB8AC3E}">
        <p14:creationId xmlns:p14="http://schemas.microsoft.com/office/powerpoint/2010/main" val="385980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389702B9-5B46-87B7-F7CC-7F46EC60B02B}"/>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5FC00C1-3AC3-1D12-A9C3-D17A2F436C93}"/>
              </a:ext>
            </a:extLst>
          </p:cNvPr>
          <p:cNvSpPr/>
          <p:nvPr/>
        </p:nvSpPr>
        <p:spPr>
          <a:xfrm>
            <a:off x="-16256" y="1390147"/>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process (there were several data reviews requested of the colleges this year).</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Dashboards Updates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-I would want to show t.</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Labor Market Reports </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-also show where these are, ask if anyone has used them or has plan to for program review or strategic planning. Also ask how we can help collect best practices for their use to s  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74332FA-1EB3-1D33-1275-7E30A34B5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A0FB36FC-C038-7317-7398-13F42D08BA2B}"/>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Perkins V 2P1 Dashboard View </a:t>
            </a:r>
          </a:p>
        </p:txBody>
      </p:sp>
      <p:cxnSp>
        <p:nvCxnSpPr>
          <p:cNvPr id="3" name="Straight Connector 2">
            <a:extLst>
              <a:ext uri="{FF2B5EF4-FFF2-40B4-BE49-F238E27FC236}">
                <a16:creationId xmlns:a16="http://schemas.microsoft.com/office/drawing/2014/main" id="{64D4E672-93E3-0C98-642D-3E907559D435}"/>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3C1F085-3384-2441-6E6E-7D539FD5E284}"/>
              </a:ext>
            </a:extLst>
          </p:cNvPr>
          <p:cNvPicPr>
            <a:picLocks noChangeAspect="1"/>
          </p:cNvPicPr>
          <p:nvPr/>
        </p:nvPicPr>
        <p:blipFill>
          <a:blip r:embed="rId3"/>
          <a:srcRect/>
          <a:stretch/>
        </p:blipFill>
        <p:spPr>
          <a:xfrm>
            <a:off x="153102" y="1629462"/>
            <a:ext cx="5605995" cy="4055282"/>
          </a:xfrm>
          <a:prstGeom prst="rect">
            <a:avLst/>
          </a:prstGeom>
        </p:spPr>
      </p:pic>
      <p:pic>
        <p:nvPicPr>
          <p:cNvPr id="4" name="Picture 3">
            <a:extLst>
              <a:ext uri="{FF2B5EF4-FFF2-40B4-BE49-F238E27FC236}">
                <a16:creationId xmlns:a16="http://schemas.microsoft.com/office/drawing/2014/main" id="{F1BA6A31-09FD-D115-CA97-61932CD0523A}"/>
              </a:ext>
            </a:extLst>
          </p:cNvPr>
          <p:cNvPicPr>
            <a:picLocks noChangeAspect="1"/>
          </p:cNvPicPr>
          <p:nvPr/>
        </p:nvPicPr>
        <p:blipFill>
          <a:blip r:embed="rId4"/>
          <a:srcRect/>
          <a:stretch/>
        </p:blipFill>
        <p:spPr>
          <a:xfrm>
            <a:off x="5304405" y="1515930"/>
            <a:ext cx="6876961" cy="4983206"/>
          </a:xfrm>
          <a:prstGeom prst="rect">
            <a:avLst/>
          </a:prstGeom>
          <a:ln w="19050">
            <a:solidFill>
              <a:schemeClr val="accent1">
                <a:lumMod val="75000"/>
              </a:schemeClr>
            </a:solidFill>
          </a:ln>
        </p:spPr>
      </p:pic>
      <p:sp>
        <p:nvSpPr>
          <p:cNvPr id="5" name="TextBox 4">
            <a:extLst>
              <a:ext uri="{FF2B5EF4-FFF2-40B4-BE49-F238E27FC236}">
                <a16:creationId xmlns:a16="http://schemas.microsoft.com/office/drawing/2014/main" id="{282EE5D8-CC64-8D19-1A10-1E451FF4641D}"/>
              </a:ext>
            </a:extLst>
          </p:cNvPr>
          <p:cNvSpPr txBox="1"/>
          <p:nvPr/>
        </p:nvSpPr>
        <p:spPr>
          <a:xfrm>
            <a:off x="485894" y="6061020"/>
            <a:ext cx="4316361"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Comparing to all NCCCS can be helpful too!</a:t>
            </a:r>
          </a:p>
        </p:txBody>
      </p:sp>
    </p:spTree>
    <p:extLst>
      <p:ext uri="{BB962C8B-B14F-4D97-AF65-F5344CB8AC3E}">
        <p14:creationId xmlns:p14="http://schemas.microsoft.com/office/powerpoint/2010/main" val="190117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2C0D598E-14FE-CF63-2B51-9654D83EE79C}"/>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D2D7FBD5-BDE9-17BC-B23C-14C05E192D76}"/>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A0CA26B-5006-5078-A757-16C09BAD7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B1623872-44A1-DDB4-D0CD-EE3EAFB9B291}"/>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3P1: Nontraditional Program Concentration</a:t>
            </a:r>
          </a:p>
        </p:txBody>
      </p:sp>
      <p:cxnSp>
        <p:nvCxnSpPr>
          <p:cNvPr id="3" name="Straight Connector 2">
            <a:extLst>
              <a:ext uri="{FF2B5EF4-FFF2-40B4-BE49-F238E27FC236}">
                <a16:creationId xmlns:a16="http://schemas.microsoft.com/office/drawing/2014/main" id="{55A16BEA-C33A-08D4-244B-779B56CA6667}"/>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94B6CE2-AF5F-FF5A-3EB4-7EA1FFFDC7E7}"/>
              </a:ext>
            </a:extLst>
          </p:cNvPr>
          <p:cNvSpPr txBox="1"/>
          <p:nvPr/>
        </p:nvSpPr>
        <p:spPr>
          <a:xfrm>
            <a:off x="7916218" y="2510325"/>
            <a:ext cx="3839902"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Definition:</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mn-cs"/>
              </a:rPr>
              <a:t>Percentage of CTE Concentrators </a:t>
            </a:r>
            <a:r>
              <a:rPr kumimoji="0" lang="en-US" sz="1800" b="0" i="0" u="none" strike="noStrike" kern="1200" cap="none" spc="0" normalizeH="0" baseline="0" noProof="0" dirty="0">
                <a:ln>
                  <a:noFill/>
                </a:ln>
                <a:solidFill>
                  <a:prstClr val="black"/>
                </a:solidFill>
                <a:effectLst/>
                <a:uLnTx/>
                <a:uFillTx/>
                <a:latin typeface="Calibri"/>
                <a:ea typeface="+mn-ea"/>
                <a:cs typeface="+mn-cs"/>
              </a:rPr>
              <a:t>in programs that are nontraditional for their gender (where less than 25% of workers in the field are of that gender).</a:t>
            </a:r>
          </a:p>
        </p:txBody>
      </p:sp>
      <p:pic>
        <p:nvPicPr>
          <p:cNvPr id="6" name="Picture 5">
            <a:extLst>
              <a:ext uri="{FF2B5EF4-FFF2-40B4-BE49-F238E27FC236}">
                <a16:creationId xmlns:a16="http://schemas.microsoft.com/office/drawing/2014/main" id="{4FF99440-7CBE-001D-8CB0-17D2BB7A88BE}"/>
              </a:ext>
            </a:extLst>
          </p:cNvPr>
          <p:cNvPicPr>
            <a:picLocks noChangeAspect="1"/>
          </p:cNvPicPr>
          <p:nvPr/>
        </p:nvPicPr>
        <p:blipFill>
          <a:blip r:embed="rId4"/>
          <a:srcRect/>
          <a:stretch/>
        </p:blipFill>
        <p:spPr>
          <a:xfrm>
            <a:off x="249015" y="1707873"/>
            <a:ext cx="6638906" cy="2508181"/>
          </a:xfrm>
          <a:prstGeom prst="rect">
            <a:avLst/>
          </a:prstGeom>
        </p:spPr>
      </p:pic>
      <p:cxnSp>
        <p:nvCxnSpPr>
          <p:cNvPr id="10" name="Straight Arrow Connector 9">
            <a:extLst>
              <a:ext uri="{FF2B5EF4-FFF2-40B4-BE49-F238E27FC236}">
                <a16:creationId xmlns:a16="http://schemas.microsoft.com/office/drawing/2014/main" id="{3F4172E2-30C4-4CD2-4E44-021123365ADD}"/>
              </a:ext>
            </a:extLst>
          </p:cNvPr>
          <p:cNvCxnSpPr>
            <a:cxnSpLocks/>
          </p:cNvCxnSpPr>
          <p:nvPr/>
        </p:nvCxnSpPr>
        <p:spPr>
          <a:xfrm flipV="1">
            <a:off x="6474790" y="2961963"/>
            <a:ext cx="1441428" cy="6153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EB886707-567D-94DB-1EE4-06A08339706D}"/>
              </a:ext>
            </a:extLst>
          </p:cNvPr>
          <p:cNvPicPr>
            <a:picLocks noChangeAspect="1"/>
          </p:cNvPicPr>
          <p:nvPr/>
        </p:nvPicPr>
        <p:blipFill>
          <a:blip r:embed="rId5"/>
          <a:stretch>
            <a:fillRect/>
          </a:stretch>
        </p:blipFill>
        <p:spPr>
          <a:xfrm>
            <a:off x="375763" y="5396111"/>
            <a:ext cx="9986113" cy="920576"/>
          </a:xfrm>
          <a:prstGeom prst="rect">
            <a:avLst/>
          </a:prstGeom>
        </p:spPr>
      </p:pic>
    </p:spTree>
    <p:extLst>
      <p:ext uri="{BB962C8B-B14F-4D97-AF65-F5344CB8AC3E}">
        <p14:creationId xmlns:p14="http://schemas.microsoft.com/office/powerpoint/2010/main" val="2675779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6E8766F5-D2C2-42DC-F8AE-9AECBAFF46D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8319A6AB-8EC0-3655-A550-3A1578650D54}"/>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19B12D0-114C-3E75-0472-02EBBCD02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2076E5A5-9425-474E-A58E-09698CCD8106}"/>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Perkins V 3P1 Dashboard View </a:t>
            </a:r>
          </a:p>
        </p:txBody>
      </p:sp>
      <p:cxnSp>
        <p:nvCxnSpPr>
          <p:cNvPr id="3" name="Straight Connector 2">
            <a:extLst>
              <a:ext uri="{FF2B5EF4-FFF2-40B4-BE49-F238E27FC236}">
                <a16:creationId xmlns:a16="http://schemas.microsoft.com/office/drawing/2014/main" id="{C91BD95C-D04F-6017-E662-65A8070B286D}"/>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09DA428-0530-71BD-9950-78EFFDB72202}"/>
              </a:ext>
            </a:extLst>
          </p:cNvPr>
          <p:cNvPicPr>
            <a:picLocks noChangeAspect="1"/>
          </p:cNvPicPr>
          <p:nvPr/>
        </p:nvPicPr>
        <p:blipFill>
          <a:blip r:embed="rId4"/>
          <a:srcRect/>
          <a:stretch/>
        </p:blipFill>
        <p:spPr>
          <a:xfrm>
            <a:off x="5409200" y="3429000"/>
            <a:ext cx="6560872" cy="3224162"/>
          </a:xfrm>
          <a:prstGeom prst="rect">
            <a:avLst/>
          </a:prstGeom>
          <a:ln w="12700">
            <a:noFill/>
          </a:ln>
        </p:spPr>
      </p:pic>
      <p:pic>
        <p:nvPicPr>
          <p:cNvPr id="4" name="Picture 3">
            <a:extLst>
              <a:ext uri="{FF2B5EF4-FFF2-40B4-BE49-F238E27FC236}">
                <a16:creationId xmlns:a16="http://schemas.microsoft.com/office/drawing/2014/main" id="{D171F29C-D725-F998-038C-23E36992A44A}"/>
              </a:ext>
            </a:extLst>
          </p:cNvPr>
          <p:cNvPicPr>
            <a:picLocks noChangeAspect="1"/>
          </p:cNvPicPr>
          <p:nvPr/>
        </p:nvPicPr>
        <p:blipFill>
          <a:blip r:embed="rId5"/>
          <a:stretch>
            <a:fillRect/>
          </a:stretch>
        </p:blipFill>
        <p:spPr>
          <a:xfrm>
            <a:off x="194461" y="1529785"/>
            <a:ext cx="6218201" cy="4557517"/>
          </a:xfrm>
          <a:prstGeom prst="rect">
            <a:avLst/>
          </a:prstGeom>
          <a:ln>
            <a:solidFill>
              <a:schemeClr val="accent1">
                <a:lumMod val="75000"/>
              </a:schemeClr>
            </a:solidFill>
          </a:ln>
        </p:spPr>
      </p:pic>
      <p:cxnSp>
        <p:nvCxnSpPr>
          <p:cNvPr id="10" name="Straight Arrow Connector 9">
            <a:extLst>
              <a:ext uri="{FF2B5EF4-FFF2-40B4-BE49-F238E27FC236}">
                <a16:creationId xmlns:a16="http://schemas.microsoft.com/office/drawing/2014/main" id="{0A45FB16-7DF0-0BEF-747B-EA9FB582EF63}"/>
              </a:ext>
            </a:extLst>
          </p:cNvPr>
          <p:cNvCxnSpPr>
            <a:cxnSpLocks/>
          </p:cNvCxnSpPr>
          <p:nvPr/>
        </p:nvCxnSpPr>
        <p:spPr>
          <a:xfrm>
            <a:off x="6223819" y="3914629"/>
            <a:ext cx="2074607" cy="5393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56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325E8BF5-E12B-A787-4E4A-69A20F07DF5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8D1F0435-CF75-C044-81B0-A30AE28B6C9C}"/>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84AD94A-C7BF-A235-904C-A7A31AB1A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FEBD5252-6C4A-4AA1-5037-74DFBC4A03BE}"/>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CTE Perkins V Participants and Concentrators</a:t>
            </a:r>
          </a:p>
        </p:txBody>
      </p:sp>
      <p:cxnSp>
        <p:nvCxnSpPr>
          <p:cNvPr id="3" name="Straight Connector 2">
            <a:extLst>
              <a:ext uri="{FF2B5EF4-FFF2-40B4-BE49-F238E27FC236}">
                <a16:creationId xmlns:a16="http://schemas.microsoft.com/office/drawing/2014/main" id="{F9A7DF7C-C6F9-DF92-BF6D-ECB4CFF7F372}"/>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B77E68D-B0CE-4BEE-6934-7C85B0D982B7}"/>
              </a:ext>
            </a:extLst>
          </p:cNvPr>
          <p:cNvSpPr txBox="1"/>
          <p:nvPr/>
        </p:nvSpPr>
        <p:spPr>
          <a:xfrm>
            <a:off x="5580585" y="1618249"/>
            <a:ext cx="6111402" cy="15081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Access-controlled dashboard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 CTE/Perkins V Group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CTE Perkins V Participants and Concentrators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(detailed data only)</a:t>
            </a:r>
          </a:p>
        </p:txBody>
      </p:sp>
      <p:pic>
        <p:nvPicPr>
          <p:cNvPr id="6" name="Picture 5">
            <a:extLst>
              <a:ext uri="{FF2B5EF4-FFF2-40B4-BE49-F238E27FC236}">
                <a16:creationId xmlns:a16="http://schemas.microsoft.com/office/drawing/2014/main" id="{18F7557A-9C07-7886-11D6-A1331CD28C36}"/>
              </a:ext>
            </a:extLst>
          </p:cNvPr>
          <p:cNvPicPr>
            <a:picLocks noChangeAspect="1"/>
          </p:cNvPicPr>
          <p:nvPr/>
        </p:nvPicPr>
        <p:blipFill>
          <a:blip r:embed="rId4"/>
          <a:stretch>
            <a:fillRect/>
          </a:stretch>
        </p:blipFill>
        <p:spPr>
          <a:xfrm>
            <a:off x="99365" y="1580395"/>
            <a:ext cx="4037778" cy="4249122"/>
          </a:xfrm>
          <a:prstGeom prst="rect">
            <a:avLst/>
          </a:prstGeom>
        </p:spPr>
      </p:pic>
      <p:cxnSp>
        <p:nvCxnSpPr>
          <p:cNvPr id="10" name="Straight Arrow Connector 9">
            <a:extLst>
              <a:ext uri="{FF2B5EF4-FFF2-40B4-BE49-F238E27FC236}">
                <a16:creationId xmlns:a16="http://schemas.microsoft.com/office/drawing/2014/main" id="{7CC68F8D-F36F-818E-EB6A-918899FBD639}"/>
              </a:ext>
            </a:extLst>
          </p:cNvPr>
          <p:cNvCxnSpPr>
            <a:cxnSpLocks/>
          </p:cNvCxnSpPr>
          <p:nvPr/>
        </p:nvCxnSpPr>
        <p:spPr>
          <a:xfrm flipV="1">
            <a:off x="4382493" y="2502932"/>
            <a:ext cx="1275923" cy="1733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D308A5E-36F0-E399-CEFB-EE18BC97496E}"/>
              </a:ext>
            </a:extLst>
          </p:cNvPr>
          <p:cNvSpPr txBox="1"/>
          <p:nvPr/>
        </p:nvSpPr>
        <p:spPr>
          <a:xfrm>
            <a:off x="5382306" y="3497658"/>
            <a:ext cx="6373814" cy="1938992"/>
          </a:xfrm>
          <a:prstGeom prst="rect">
            <a:avLst/>
          </a:prstGeom>
          <a:noFill/>
          <a:ln w="25400">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This datafile contains student-level academic, demographic, and characteristics data for </a:t>
            </a:r>
            <a:r>
              <a:rPr kumimoji="0" lang="en-US" sz="2000" b="0" i="0" u="sng" strike="noStrike" kern="1200" cap="none" spc="0" normalizeH="0" baseline="0" noProof="0" dirty="0">
                <a:ln>
                  <a:noFill/>
                </a:ln>
                <a:solidFill>
                  <a:prstClr val="black"/>
                </a:solidFill>
                <a:effectLst/>
                <a:uLnTx/>
                <a:uFillTx/>
                <a:latin typeface="Calibri"/>
                <a:ea typeface="+mn-ea"/>
                <a:cs typeface="+mn-cs"/>
              </a:rPr>
              <a:t>ALL CTE students </a:t>
            </a:r>
            <a:r>
              <a:rPr kumimoji="0" lang="en-US" sz="2000" b="0" i="0" u="none" strike="noStrike" kern="1200" cap="none" spc="0" normalizeH="0" baseline="0" noProof="0" dirty="0">
                <a:ln>
                  <a:noFill/>
                </a:ln>
                <a:solidFill>
                  <a:prstClr val="black"/>
                </a:solidFill>
                <a:effectLst/>
                <a:uLnTx/>
                <a:uFillTx/>
                <a:latin typeface="Calibri"/>
                <a:ea typeface="+mn-ea"/>
                <a:cs typeface="+mn-cs"/>
              </a:rPr>
              <a:t>in the NCCCS.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a:ea typeface="+mn-ea"/>
                <a:cs typeface="+mn-cs"/>
              </a:rPr>
              <a:t>The report contains annual unduplicated enrollment data </a:t>
            </a:r>
            <a:r>
              <a:rPr kumimoji="0" lang="en-US" sz="2000" b="0" i="0" u="none" strike="noStrike" kern="1200" cap="none" spc="0" normalizeH="0" baseline="0" noProof="0" dirty="0">
                <a:ln>
                  <a:noFill/>
                </a:ln>
                <a:solidFill>
                  <a:prstClr val="black"/>
                </a:solidFill>
                <a:effectLst/>
                <a:uLnTx/>
                <a:uFillTx/>
                <a:latin typeface="Calibri"/>
                <a:ea typeface="+mn-ea"/>
                <a:cs typeface="+mn-cs"/>
              </a:rPr>
              <a:t>allowing colleges the ability to conduct more detailed analysis of their CTE students and programs, particularly when evaluating access into programs.</a:t>
            </a:r>
          </a:p>
        </p:txBody>
      </p:sp>
      <p:pic>
        <p:nvPicPr>
          <p:cNvPr id="9" name="Picture 8">
            <a:extLst>
              <a:ext uri="{FF2B5EF4-FFF2-40B4-BE49-F238E27FC236}">
                <a16:creationId xmlns:a16="http://schemas.microsoft.com/office/drawing/2014/main" id="{51E3A3D3-1215-71D3-E7A2-6CFA3A36E89D}"/>
              </a:ext>
            </a:extLst>
          </p:cNvPr>
          <p:cNvPicPr>
            <a:picLocks noChangeAspect="1"/>
          </p:cNvPicPr>
          <p:nvPr/>
        </p:nvPicPr>
        <p:blipFill>
          <a:blip r:embed="rId5"/>
          <a:stretch>
            <a:fillRect/>
          </a:stretch>
        </p:blipFill>
        <p:spPr>
          <a:xfrm>
            <a:off x="153102" y="5893913"/>
            <a:ext cx="9854768" cy="920576"/>
          </a:xfrm>
          <a:prstGeom prst="rect">
            <a:avLst/>
          </a:prstGeom>
        </p:spPr>
      </p:pic>
    </p:spTree>
    <p:extLst>
      <p:ext uri="{BB962C8B-B14F-4D97-AF65-F5344CB8AC3E}">
        <p14:creationId xmlns:p14="http://schemas.microsoft.com/office/powerpoint/2010/main" val="71430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FC700AF0-9467-3955-E8B8-1680142BAC5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8B270554-2C91-E1C3-01F3-3DE765001A1C}"/>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B9192B4-C36D-D49D-E95C-1D1671504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BEA80CCB-AF8E-716C-40D7-E3563BC93640}"/>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Section A and Section B2 of the CLNA</a:t>
            </a:r>
          </a:p>
        </p:txBody>
      </p:sp>
      <p:cxnSp>
        <p:nvCxnSpPr>
          <p:cNvPr id="3" name="Straight Connector 2">
            <a:extLst>
              <a:ext uri="{FF2B5EF4-FFF2-40B4-BE49-F238E27FC236}">
                <a16:creationId xmlns:a16="http://schemas.microsoft.com/office/drawing/2014/main" id="{0A3E1BD3-25E4-BE56-D0FB-EBF1E90039D2}"/>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CD7F4BF-E724-AF86-144C-C82FE1C1C35F}"/>
              </a:ext>
            </a:extLst>
          </p:cNvPr>
          <p:cNvSpPr txBox="1"/>
          <p:nvPr/>
        </p:nvSpPr>
        <p:spPr>
          <a:xfrm>
            <a:off x="2918126" y="1619607"/>
            <a:ext cx="9048734" cy="47705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Overall Guidance (Perkins V Section 134):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Recipients must evaluate and include </a:t>
            </a:r>
            <a:r>
              <a:rPr kumimoji="0" lang="en-US" sz="1800" b="1" i="0" u="sng" strike="noStrike" kern="1200" cap="none" spc="0" normalizeH="0" baseline="0" noProof="0" dirty="0">
                <a:ln>
                  <a:noFill/>
                </a:ln>
                <a:solidFill>
                  <a:prstClr val="black"/>
                </a:solidFill>
                <a:effectLst/>
                <a:uLnTx/>
                <a:uFillTx/>
                <a:latin typeface="Calibri"/>
                <a:ea typeface="+mn-ea"/>
                <a:cs typeface="+mn-cs"/>
              </a:rPr>
              <a:t>data, analysis</a:t>
            </a:r>
            <a:r>
              <a:rPr kumimoji="0" lang="en-US" sz="1800" b="0" i="0" u="none" strike="noStrike" kern="1200" cap="none" spc="0" normalizeH="0" baseline="0" noProof="0" dirty="0">
                <a:ln>
                  <a:noFill/>
                </a:ln>
                <a:solidFill>
                  <a:prstClr val="black"/>
                </a:solidFill>
                <a:effectLst/>
                <a:uLnTx/>
                <a:uFillTx/>
                <a:latin typeface="Calibri"/>
                <a:ea typeface="+mn-ea"/>
                <a:cs typeface="+mn-cs"/>
              </a:rPr>
              <a:t>, and stakeholder input for: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Student Performance (section 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Review Perkins performance indicators, </a:t>
            </a:r>
            <a:r>
              <a:rPr kumimoji="0" lang="en-US" sz="1800" b="1" i="0" u="sng" strike="noStrike" kern="1200" cap="none" spc="0" normalizeH="0" baseline="0" noProof="0" dirty="0">
                <a:ln>
                  <a:noFill/>
                </a:ln>
                <a:solidFill>
                  <a:prstClr val="black"/>
                </a:solidFill>
                <a:effectLst/>
                <a:uLnTx/>
                <a:uFillTx/>
                <a:latin typeface="Calibri"/>
                <a:ea typeface="+mn-ea"/>
                <a:cs typeface="+mn-cs"/>
              </a:rPr>
              <a:t>disaggregated by special populations and subgroups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Identify performance and equity gaps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Labor Market Alignment (section B2)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Use labor market data to </a:t>
            </a:r>
            <a:r>
              <a:rPr kumimoji="0" lang="en-US" sz="1800" b="1" i="0" u="sng" strike="noStrike" kern="1200" cap="none" spc="0" normalizeH="0" baseline="0" noProof="0" dirty="0">
                <a:ln>
                  <a:noFill/>
                </a:ln>
                <a:solidFill>
                  <a:prstClr val="black"/>
                </a:solidFill>
                <a:effectLst/>
                <a:highlight>
                  <a:srgbClr val="FFFF00"/>
                </a:highlight>
                <a:uLnTx/>
                <a:uFillTx/>
                <a:latin typeface="Calibri"/>
                <a:ea typeface="+mn-ea"/>
                <a:cs typeface="+mn-cs"/>
              </a:rPr>
              <a:t>confirm programs align with high-skill, high-wage, or in-demand occupations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Use of CLNA Results: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Findings from the CLNA must directly shape the local plan for Perkins funds.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Perkins-funded activities must address the gaps and priorities identified in the CLNA.</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25A750B-73EC-FFA7-FB27-02A89A828EC2}"/>
              </a:ext>
            </a:extLst>
          </p:cNvPr>
          <p:cNvPicPr>
            <a:picLocks noChangeAspect="1"/>
          </p:cNvPicPr>
          <p:nvPr/>
        </p:nvPicPr>
        <p:blipFill>
          <a:blip r:embed="rId4"/>
          <a:srcRect/>
          <a:stretch/>
        </p:blipFill>
        <p:spPr>
          <a:xfrm>
            <a:off x="153102" y="1619607"/>
            <a:ext cx="2195854" cy="5071002"/>
          </a:xfrm>
          <a:prstGeom prst="rect">
            <a:avLst/>
          </a:prstGeom>
          <a:ln>
            <a:solidFill>
              <a:schemeClr val="tx1"/>
            </a:solidFill>
          </a:ln>
        </p:spPr>
      </p:pic>
      <p:sp>
        <p:nvSpPr>
          <p:cNvPr id="2" name="TextBox 1">
            <a:extLst>
              <a:ext uri="{FF2B5EF4-FFF2-40B4-BE49-F238E27FC236}">
                <a16:creationId xmlns:a16="http://schemas.microsoft.com/office/drawing/2014/main" id="{7A2B17E6-8EC1-2D6F-AB01-866272CBD64B}"/>
              </a:ext>
            </a:extLst>
          </p:cNvPr>
          <p:cNvSpPr txBox="1"/>
          <p:nvPr/>
        </p:nvSpPr>
        <p:spPr>
          <a:xfrm>
            <a:off x="3087232" y="6149718"/>
            <a:ext cx="3008768" cy="369332"/>
          </a:xfrm>
          <a:prstGeom prst="rect">
            <a:avLst/>
          </a:prstGeom>
          <a:noFill/>
          <a:ln w="28575">
            <a:solidFill>
              <a:schemeClr val="tx2">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https://www.ncperkins.org </a:t>
            </a:r>
          </a:p>
        </p:txBody>
      </p:sp>
      <p:cxnSp>
        <p:nvCxnSpPr>
          <p:cNvPr id="5" name="Straight Arrow Connector 4">
            <a:extLst>
              <a:ext uri="{FF2B5EF4-FFF2-40B4-BE49-F238E27FC236}">
                <a16:creationId xmlns:a16="http://schemas.microsoft.com/office/drawing/2014/main" id="{106D0867-82F0-B31F-5257-FD0D554E0DE7}"/>
              </a:ext>
            </a:extLst>
          </p:cNvPr>
          <p:cNvCxnSpPr>
            <a:cxnSpLocks/>
            <a:stCxn id="2" idx="1"/>
          </p:cNvCxnSpPr>
          <p:nvPr/>
        </p:nvCxnSpPr>
        <p:spPr>
          <a:xfrm flipH="1" flipV="1">
            <a:off x="2348956" y="5739897"/>
            <a:ext cx="738276" cy="594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03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F5DF0A-7D71-6B78-75BC-BA9FDE5D3032}"/>
              </a:ext>
            </a:extLst>
          </p:cNvPr>
          <p:cNvSpPr/>
          <p:nvPr/>
        </p:nvSpPr>
        <p:spPr>
          <a:xfrm>
            <a:off x="-1" y="1493772"/>
            <a:ext cx="12191999" cy="53651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4" name="Diagram 23">
            <a:extLst>
              <a:ext uri="{FF2B5EF4-FFF2-40B4-BE49-F238E27FC236}">
                <a16:creationId xmlns:a16="http://schemas.microsoft.com/office/drawing/2014/main" id="{2409A01C-901C-1E0C-C80B-86A0413B2FD6}"/>
              </a:ext>
            </a:extLst>
          </p:cNvPr>
          <p:cNvGraphicFramePr/>
          <p:nvPr/>
        </p:nvGraphicFramePr>
        <p:xfrm>
          <a:off x="407406" y="1719392"/>
          <a:ext cx="11750224" cy="495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 name="Straight Connector 1">
            <a:extLst>
              <a:ext uri="{FF2B5EF4-FFF2-40B4-BE49-F238E27FC236}">
                <a16:creationId xmlns:a16="http://schemas.microsoft.com/office/drawing/2014/main" id="{79B851FB-7F2C-B3AF-A144-8F942360FBF2}"/>
              </a:ext>
            </a:extLst>
          </p:cNvPr>
          <p:cNvCxnSpPr>
            <a:cxnSpLocks/>
          </p:cNvCxnSpPr>
          <p:nvPr/>
        </p:nvCxnSpPr>
        <p:spPr>
          <a:xfrm>
            <a:off x="0"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458F061-0B29-9389-25B4-4B968B42E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4" name="Rectangle 3">
            <a:extLst>
              <a:ext uri="{FF2B5EF4-FFF2-40B4-BE49-F238E27FC236}">
                <a16:creationId xmlns:a16="http://schemas.microsoft.com/office/drawing/2014/main" id="{1B6464E9-2929-AB12-A9E9-62ED65C3FCAB}"/>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System Effectiveness Organizational Chart </a:t>
            </a:r>
          </a:p>
        </p:txBody>
      </p:sp>
      <p:pic>
        <p:nvPicPr>
          <p:cNvPr id="5" name="Picture 4">
            <a:extLst>
              <a:ext uri="{FF2B5EF4-FFF2-40B4-BE49-F238E27FC236}">
                <a16:creationId xmlns:a16="http://schemas.microsoft.com/office/drawing/2014/main" id="{B56B6049-FB86-605D-1FB8-0AFF18217E0C}"/>
              </a:ext>
            </a:extLst>
          </p:cNvPr>
          <p:cNvPicPr>
            <a:picLocks noChangeAspect="1"/>
          </p:cNvPicPr>
          <p:nvPr/>
        </p:nvPicPr>
        <p:blipFill>
          <a:blip r:embed="rId9"/>
          <a:stretch>
            <a:fillRect/>
          </a:stretch>
        </p:blipFill>
        <p:spPr>
          <a:xfrm>
            <a:off x="8901831" y="2766188"/>
            <a:ext cx="788890" cy="859536"/>
          </a:xfrm>
          <a:prstGeom prst="rect">
            <a:avLst/>
          </a:prstGeom>
        </p:spPr>
      </p:pic>
      <p:pic>
        <p:nvPicPr>
          <p:cNvPr id="7" name="Picture 6">
            <a:extLst>
              <a:ext uri="{FF2B5EF4-FFF2-40B4-BE49-F238E27FC236}">
                <a16:creationId xmlns:a16="http://schemas.microsoft.com/office/drawing/2014/main" id="{832EF29B-054E-3497-202C-767155F30F55}"/>
              </a:ext>
            </a:extLst>
          </p:cNvPr>
          <p:cNvPicPr>
            <a:picLocks noChangeAspect="1"/>
          </p:cNvPicPr>
          <p:nvPr/>
        </p:nvPicPr>
        <p:blipFill>
          <a:blip r:embed="rId10"/>
          <a:stretch>
            <a:fillRect/>
          </a:stretch>
        </p:blipFill>
        <p:spPr>
          <a:xfrm>
            <a:off x="5969881" y="2785852"/>
            <a:ext cx="879216" cy="1207008"/>
          </a:xfrm>
          <a:prstGeom prst="rect">
            <a:avLst/>
          </a:prstGeom>
        </p:spPr>
      </p:pic>
      <p:pic>
        <p:nvPicPr>
          <p:cNvPr id="9" name="Picture 8">
            <a:extLst>
              <a:ext uri="{FF2B5EF4-FFF2-40B4-BE49-F238E27FC236}">
                <a16:creationId xmlns:a16="http://schemas.microsoft.com/office/drawing/2014/main" id="{F8022B80-9129-D5B7-B6DD-F697430A90FB}"/>
              </a:ext>
            </a:extLst>
          </p:cNvPr>
          <p:cNvPicPr>
            <a:picLocks noChangeAspect="1"/>
          </p:cNvPicPr>
          <p:nvPr/>
        </p:nvPicPr>
        <p:blipFill>
          <a:blip r:embed="rId11"/>
          <a:stretch>
            <a:fillRect/>
          </a:stretch>
        </p:blipFill>
        <p:spPr>
          <a:xfrm>
            <a:off x="3158145" y="2746524"/>
            <a:ext cx="647822" cy="841248"/>
          </a:xfrm>
          <a:prstGeom prst="rect">
            <a:avLst/>
          </a:prstGeom>
        </p:spPr>
      </p:pic>
      <p:pic>
        <p:nvPicPr>
          <p:cNvPr id="12" name="Picture 11">
            <a:extLst>
              <a:ext uri="{FF2B5EF4-FFF2-40B4-BE49-F238E27FC236}">
                <a16:creationId xmlns:a16="http://schemas.microsoft.com/office/drawing/2014/main" id="{79F012EC-E85F-D4B7-011A-33108761D294}"/>
              </a:ext>
            </a:extLst>
          </p:cNvPr>
          <p:cNvPicPr>
            <a:picLocks noChangeAspect="1"/>
          </p:cNvPicPr>
          <p:nvPr/>
        </p:nvPicPr>
        <p:blipFill>
          <a:blip r:embed="rId12"/>
          <a:stretch>
            <a:fillRect/>
          </a:stretch>
        </p:blipFill>
        <p:spPr>
          <a:xfrm>
            <a:off x="3872849" y="5821356"/>
            <a:ext cx="605325" cy="841248"/>
          </a:xfrm>
          <a:prstGeom prst="rect">
            <a:avLst/>
          </a:prstGeom>
        </p:spPr>
      </p:pic>
      <p:pic>
        <p:nvPicPr>
          <p:cNvPr id="13" name="Picture 12">
            <a:extLst>
              <a:ext uri="{FF2B5EF4-FFF2-40B4-BE49-F238E27FC236}">
                <a16:creationId xmlns:a16="http://schemas.microsoft.com/office/drawing/2014/main" id="{F997E044-DE61-2173-F81D-904DCFD83440}"/>
              </a:ext>
            </a:extLst>
          </p:cNvPr>
          <p:cNvPicPr>
            <a:picLocks noChangeAspect="1"/>
          </p:cNvPicPr>
          <p:nvPr/>
        </p:nvPicPr>
        <p:blipFill>
          <a:blip r:embed="rId13"/>
          <a:stretch>
            <a:fillRect/>
          </a:stretch>
        </p:blipFill>
        <p:spPr>
          <a:xfrm>
            <a:off x="3854811" y="4815394"/>
            <a:ext cx="624927" cy="841248"/>
          </a:xfrm>
          <a:prstGeom prst="rect">
            <a:avLst/>
          </a:prstGeom>
        </p:spPr>
      </p:pic>
      <p:pic>
        <p:nvPicPr>
          <p:cNvPr id="14" name="Picture 13">
            <a:extLst>
              <a:ext uri="{FF2B5EF4-FFF2-40B4-BE49-F238E27FC236}">
                <a16:creationId xmlns:a16="http://schemas.microsoft.com/office/drawing/2014/main" id="{22F9FBC0-2359-908C-97D8-DA1BDB03E09A}"/>
              </a:ext>
            </a:extLst>
          </p:cNvPr>
          <p:cNvPicPr>
            <a:picLocks noChangeAspect="1"/>
          </p:cNvPicPr>
          <p:nvPr/>
        </p:nvPicPr>
        <p:blipFill>
          <a:blip r:embed="rId14"/>
          <a:stretch>
            <a:fillRect/>
          </a:stretch>
        </p:blipFill>
        <p:spPr>
          <a:xfrm>
            <a:off x="9614811" y="3803560"/>
            <a:ext cx="586140" cy="841248"/>
          </a:xfrm>
          <a:prstGeom prst="rect">
            <a:avLst/>
          </a:prstGeom>
        </p:spPr>
      </p:pic>
      <p:pic>
        <p:nvPicPr>
          <p:cNvPr id="15" name="Picture 14">
            <a:extLst>
              <a:ext uri="{FF2B5EF4-FFF2-40B4-BE49-F238E27FC236}">
                <a16:creationId xmlns:a16="http://schemas.microsoft.com/office/drawing/2014/main" id="{64946F27-68A1-6CEA-E134-056E2DC9B0F4}"/>
              </a:ext>
            </a:extLst>
          </p:cNvPr>
          <p:cNvPicPr>
            <a:picLocks noChangeAspect="1"/>
          </p:cNvPicPr>
          <p:nvPr/>
        </p:nvPicPr>
        <p:blipFill>
          <a:blip r:embed="rId15"/>
          <a:stretch>
            <a:fillRect/>
          </a:stretch>
        </p:blipFill>
        <p:spPr>
          <a:xfrm>
            <a:off x="9546338" y="4858812"/>
            <a:ext cx="726129" cy="841248"/>
          </a:xfrm>
          <a:prstGeom prst="rect">
            <a:avLst/>
          </a:prstGeom>
        </p:spPr>
      </p:pic>
      <p:pic>
        <p:nvPicPr>
          <p:cNvPr id="11" name="Picture 10">
            <a:extLst>
              <a:ext uri="{FF2B5EF4-FFF2-40B4-BE49-F238E27FC236}">
                <a16:creationId xmlns:a16="http://schemas.microsoft.com/office/drawing/2014/main" id="{D13E5B09-5E32-E0E0-1EF3-F9755818BA71}"/>
              </a:ext>
            </a:extLst>
          </p:cNvPr>
          <p:cNvPicPr>
            <a:picLocks noChangeAspect="1"/>
          </p:cNvPicPr>
          <p:nvPr/>
        </p:nvPicPr>
        <p:blipFill>
          <a:blip r:embed="rId16"/>
          <a:stretch>
            <a:fillRect/>
          </a:stretch>
        </p:blipFill>
        <p:spPr>
          <a:xfrm>
            <a:off x="111185" y="2736692"/>
            <a:ext cx="822960" cy="839142"/>
          </a:xfrm>
          <a:prstGeom prst="rect">
            <a:avLst/>
          </a:prstGeom>
        </p:spPr>
      </p:pic>
      <p:pic>
        <p:nvPicPr>
          <p:cNvPr id="17" name="Picture 16">
            <a:extLst>
              <a:ext uri="{FF2B5EF4-FFF2-40B4-BE49-F238E27FC236}">
                <a16:creationId xmlns:a16="http://schemas.microsoft.com/office/drawing/2014/main" id="{4B5A9E6E-D1BF-7911-5A2F-B4593F3751A5}"/>
              </a:ext>
            </a:extLst>
          </p:cNvPr>
          <p:cNvPicPr>
            <a:picLocks/>
          </p:cNvPicPr>
          <p:nvPr/>
        </p:nvPicPr>
        <p:blipFill>
          <a:blip r:embed="rId17"/>
          <a:stretch>
            <a:fillRect/>
          </a:stretch>
        </p:blipFill>
        <p:spPr>
          <a:xfrm>
            <a:off x="6688897" y="3812360"/>
            <a:ext cx="640080" cy="822960"/>
          </a:xfrm>
          <a:prstGeom prst="rect">
            <a:avLst/>
          </a:prstGeom>
        </p:spPr>
      </p:pic>
      <p:pic>
        <p:nvPicPr>
          <p:cNvPr id="18" name="Picture 17">
            <a:extLst>
              <a:ext uri="{FF2B5EF4-FFF2-40B4-BE49-F238E27FC236}">
                <a16:creationId xmlns:a16="http://schemas.microsoft.com/office/drawing/2014/main" id="{86B81038-2533-7420-2649-42C8485D0B61}"/>
              </a:ext>
            </a:extLst>
          </p:cNvPr>
          <p:cNvPicPr>
            <a:picLocks/>
          </p:cNvPicPr>
          <p:nvPr/>
        </p:nvPicPr>
        <p:blipFill>
          <a:blip r:embed="rId17"/>
          <a:stretch>
            <a:fillRect/>
          </a:stretch>
        </p:blipFill>
        <p:spPr>
          <a:xfrm>
            <a:off x="9579780" y="5901152"/>
            <a:ext cx="640080" cy="822960"/>
          </a:xfrm>
          <a:prstGeom prst="rect">
            <a:avLst/>
          </a:prstGeom>
        </p:spPr>
      </p:pic>
      <p:pic>
        <p:nvPicPr>
          <p:cNvPr id="20" name="Picture 19">
            <a:extLst>
              <a:ext uri="{FF2B5EF4-FFF2-40B4-BE49-F238E27FC236}">
                <a16:creationId xmlns:a16="http://schemas.microsoft.com/office/drawing/2014/main" id="{FC02C718-8DC4-123B-9FA3-93978D6AB90B}"/>
              </a:ext>
            </a:extLst>
          </p:cNvPr>
          <p:cNvPicPr>
            <a:picLocks noChangeAspect="1"/>
          </p:cNvPicPr>
          <p:nvPr/>
        </p:nvPicPr>
        <p:blipFill>
          <a:blip r:embed="rId18"/>
          <a:stretch>
            <a:fillRect/>
          </a:stretch>
        </p:blipFill>
        <p:spPr>
          <a:xfrm>
            <a:off x="4652965" y="1678659"/>
            <a:ext cx="615172" cy="841248"/>
          </a:xfrm>
          <a:prstGeom prst="rect">
            <a:avLst/>
          </a:prstGeom>
        </p:spPr>
      </p:pic>
      <p:pic>
        <p:nvPicPr>
          <p:cNvPr id="8" name="Picture 7">
            <a:extLst>
              <a:ext uri="{FF2B5EF4-FFF2-40B4-BE49-F238E27FC236}">
                <a16:creationId xmlns:a16="http://schemas.microsoft.com/office/drawing/2014/main" id="{33C1D797-9FC9-FD75-95D7-7E0822DDE8E7}"/>
              </a:ext>
            </a:extLst>
          </p:cNvPr>
          <p:cNvPicPr>
            <a:picLocks noChangeAspect="1"/>
          </p:cNvPicPr>
          <p:nvPr/>
        </p:nvPicPr>
        <p:blipFill>
          <a:blip r:embed="rId19"/>
          <a:stretch>
            <a:fillRect/>
          </a:stretch>
        </p:blipFill>
        <p:spPr>
          <a:xfrm>
            <a:off x="3860285" y="3812704"/>
            <a:ext cx="638866" cy="832104"/>
          </a:xfrm>
          <a:prstGeom prst="rect">
            <a:avLst/>
          </a:prstGeom>
        </p:spPr>
      </p:pic>
    </p:spTree>
    <p:extLst>
      <p:ext uri="{BB962C8B-B14F-4D97-AF65-F5344CB8AC3E}">
        <p14:creationId xmlns:p14="http://schemas.microsoft.com/office/powerpoint/2010/main" val="399450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E621319B-E237-04FA-9456-E61F55DEE097}"/>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9B862FF2-06FC-B2D8-1461-58C18DA331B9}"/>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B0DC482-EE42-619D-6C23-BD786AC6B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B8E18521-8DCC-9074-05B2-56BF6ADB0D0F}"/>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High-skill, high-wage, or in-demand occupations</a:t>
            </a:r>
          </a:p>
        </p:txBody>
      </p:sp>
      <p:cxnSp>
        <p:nvCxnSpPr>
          <p:cNvPr id="3" name="Straight Connector 2">
            <a:extLst>
              <a:ext uri="{FF2B5EF4-FFF2-40B4-BE49-F238E27FC236}">
                <a16:creationId xmlns:a16="http://schemas.microsoft.com/office/drawing/2014/main" id="{6CE27625-9DA1-BA69-2500-D144DB4B8BA0}"/>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393D93-0AFA-35C4-84FC-E6B3CCBD2467}"/>
              </a:ext>
            </a:extLst>
          </p:cNvPr>
          <p:cNvSpPr txBox="1"/>
          <p:nvPr/>
        </p:nvSpPr>
        <p:spPr>
          <a:xfrm>
            <a:off x="245112" y="2181005"/>
            <a:ext cx="8006887"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“Instructional FTE allocations are calculated using Workforce Sectors. The implementation of Closing the Skills Gap in 2014-15 was the first movement towards using labor market data in the funding formula.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There are currently four Workforce Sectors.”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Sector 1: Curriculum courses in health care and technical education aligned to priority occupations that have documented </a:t>
            </a:r>
            <a:r>
              <a:rPr kumimoji="0" lang="en-US" sz="1800" b="1" i="0" u="none" strike="noStrike" kern="1200" cap="none" spc="0" normalizeH="0" baseline="0" noProof="0" dirty="0">
                <a:ln>
                  <a:noFill/>
                </a:ln>
                <a:solidFill>
                  <a:prstClr val="black"/>
                </a:solidFill>
                <a:effectLst/>
                <a:uLnTx/>
                <a:uFillTx/>
                <a:latin typeface="Calibri"/>
                <a:ea typeface="+mn-ea"/>
                <a:cs typeface="+mn-cs"/>
              </a:rPr>
              <a:t>skills gaps and pay higher wages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Sector 2: Curriculum courses in other high-cost areas of health care, technical education, lab-based science, and college-level math courses.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 Sector 3: Remaining curriculum courses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FY 2025-26 State Aid Allocations and Budget Policies: Appendix A lists prefixes by Workforce Sector</a:t>
            </a:r>
          </a:p>
        </p:txBody>
      </p:sp>
      <p:pic>
        <p:nvPicPr>
          <p:cNvPr id="5" name="Picture 4">
            <a:extLst>
              <a:ext uri="{FF2B5EF4-FFF2-40B4-BE49-F238E27FC236}">
                <a16:creationId xmlns:a16="http://schemas.microsoft.com/office/drawing/2014/main" id="{045CFF88-E5AC-C6D3-8506-4AA7A69040BC}"/>
              </a:ext>
            </a:extLst>
          </p:cNvPr>
          <p:cNvPicPr>
            <a:picLocks noChangeAspect="1"/>
          </p:cNvPicPr>
          <p:nvPr/>
        </p:nvPicPr>
        <p:blipFill>
          <a:blip r:embed="rId4"/>
          <a:stretch>
            <a:fillRect/>
          </a:stretch>
        </p:blipFill>
        <p:spPr>
          <a:xfrm>
            <a:off x="8702197" y="1707873"/>
            <a:ext cx="2844946" cy="3105310"/>
          </a:xfrm>
          <a:prstGeom prst="rect">
            <a:avLst/>
          </a:prstGeom>
        </p:spPr>
      </p:pic>
      <p:sp>
        <p:nvSpPr>
          <p:cNvPr id="11" name="TextBox 10">
            <a:extLst>
              <a:ext uri="{FF2B5EF4-FFF2-40B4-BE49-F238E27FC236}">
                <a16:creationId xmlns:a16="http://schemas.microsoft.com/office/drawing/2014/main" id="{63E7007E-628D-C4BE-F1ED-B75E6BD5CA67}"/>
              </a:ext>
            </a:extLst>
          </p:cNvPr>
          <p:cNvSpPr txBox="1"/>
          <p:nvPr/>
        </p:nvSpPr>
        <p:spPr>
          <a:xfrm>
            <a:off x="245112" y="1707873"/>
            <a:ext cx="47843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Budget Policies Allotment &amp; Summaries - NCCCS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72AFAB-A360-A57A-19E8-9959EEB870E9}"/>
              </a:ext>
            </a:extLst>
          </p:cNvPr>
          <p:cNvSpPr txBox="1"/>
          <p:nvPr/>
        </p:nvSpPr>
        <p:spPr>
          <a:xfrm>
            <a:off x="8965559" y="5028686"/>
            <a:ext cx="251288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Sector 1: $5,259.83/FTE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Sector 2: $4,652.92/FTE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Sector 3: $4,046.02/FTE</a:t>
            </a:r>
          </a:p>
        </p:txBody>
      </p:sp>
    </p:spTree>
    <p:extLst>
      <p:ext uri="{BB962C8B-B14F-4D97-AF65-F5344CB8AC3E}">
        <p14:creationId xmlns:p14="http://schemas.microsoft.com/office/powerpoint/2010/main" val="414050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1642A52F-871B-729F-2ED2-51E45464847E}"/>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FE776B2A-A136-9E8C-B31F-09B5B2C7A09E}"/>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C1AC462-72F8-BB94-FD0F-55A099444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935F90D5-A578-CD06-6D9F-78E51C3862BA}"/>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Sector 1: Skills gap and High-wage (Appendix A)</a:t>
            </a:r>
          </a:p>
        </p:txBody>
      </p:sp>
      <p:cxnSp>
        <p:nvCxnSpPr>
          <p:cNvPr id="3" name="Straight Connector 2">
            <a:extLst>
              <a:ext uri="{FF2B5EF4-FFF2-40B4-BE49-F238E27FC236}">
                <a16:creationId xmlns:a16="http://schemas.microsoft.com/office/drawing/2014/main" id="{D5401B77-D531-5F2C-9B87-E0CEBAA58FFD}"/>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628AEFD-C0DE-8D38-480F-924CB4487E3B}"/>
              </a:ext>
            </a:extLst>
          </p:cNvPr>
          <p:cNvGraphicFramePr>
            <a:graphicFrameLocks noGrp="1"/>
          </p:cNvGraphicFramePr>
          <p:nvPr/>
        </p:nvGraphicFramePr>
        <p:xfrm>
          <a:off x="153101" y="1619606"/>
          <a:ext cx="4222253" cy="4997475"/>
        </p:xfrm>
        <a:graphic>
          <a:graphicData uri="http://schemas.openxmlformats.org/drawingml/2006/table">
            <a:tbl>
              <a:tblPr/>
              <a:tblGrid>
                <a:gridCol w="397515">
                  <a:extLst>
                    <a:ext uri="{9D8B030D-6E8A-4147-A177-3AD203B41FA5}">
                      <a16:colId xmlns:a16="http://schemas.microsoft.com/office/drawing/2014/main" val="24257269"/>
                    </a:ext>
                  </a:extLst>
                </a:gridCol>
                <a:gridCol w="1751215">
                  <a:extLst>
                    <a:ext uri="{9D8B030D-6E8A-4147-A177-3AD203B41FA5}">
                      <a16:colId xmlns:a16="http://schemas.microsoft.com/office/drawing/2014/main" val="4047904429"/>
                    </a:ext>
                  </a:extLst>
                </a:gridCol>
                <a:gridCol w="2073523">
                  <a:extLst>
                    <a:ext uri="{9D8B030D-6E8A-4147-A177-3AD203B41FA5}">
                      <a16:colId xmlns:a16="http://schemas.microsoft.com/office/drawing/2014/main" val="1024828796"/>
                    </a:ext>
                  </a:extLst>
                </a:gridCol>
              </a:tblGrid>
              <a:tr h="142785">
                <a:tc>
                  <a:txBody>
                    <a:bodyPr/>
                    <a:lstStyle/>
                    <a:p>
                      <a:pPr algn="l" fontAlgn="ctr">
                        <a:buNone/>
                      </a:pPr>
                      <a:r>
                        <a:rPr lang="en-US" sz="700" b="0" i="0" u="none" strike="noStrike">
                          <a:solidFill>
                            <a:srgbClr val="000000"/>
                          </a:solidFill>
                          <a:effectLst/>
                          <a:latin typeface="Calibri" panose="020F0502020204030204" pitchFamily="34" charset="0"/>
                        </a:rPr>
                        <a:t>AER</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Aerospace &amp; Flight Training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020397809"/>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AET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Aviation Electronics Technology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555816753"/>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ARC</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Architecture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238113028"/>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ASM</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Aerostructure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610219052"/>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ATR</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Automation and Robotics</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860405896"/>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AVI</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Aviation Maintenance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394120924"/>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BAT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Building Automation Technology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394634790"/>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BPM</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Bioprocess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818722392"/>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BTC</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Biotechnology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4103283"/>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CEG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Civil Engineering and Geomatic</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049643695"/>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CET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Comp Engineer Tech</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254335740"/>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CIV</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Civil Engineer Tech</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24527330"/>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DDF</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Design Drafting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585126598"/>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DFT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Drafting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728476201"/>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EGR</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4077493568"/>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EUS</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Electric Utility Substation</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966163770"/>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ISC</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Industrial Science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567294930"/>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LEO</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Lasers and Optics</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571265950"/>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MCO</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Mission Critical Operations</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854113285"/>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MEC</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Mechanical</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487635079"/>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NDE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Nondestru Exam Tech</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457761554"/>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TDP</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dirty="0">
                          <a:solidFill>
                            <a:srgbClr val="000000"/>
                          </a:solidFill>
                          <a:effectLst/>
                          <a:latin typeface="Calibri" panose="020F0502020204030204" pitchFamily="34" charset="0"/>
                        </a:rPr>
                        <a:t>Three-Dimensional Printing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412552427"/>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TEL</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Telecom Install &amp; Maint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983555546"/>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TNE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Telecom &amp; Ntwk Engin Te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4191597518"/>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UAS</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Unmanned Aircraft Systems</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Engineering and Advanced Manufacturing</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467206332"/>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ATC</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Anesthesia Technology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108111518"/>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BMT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Biomedical Equipment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244059159"/>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BST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Breast Sonography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068804738"/>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CAT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Computed Tomography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dirty="0">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564237491"/>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CTR</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Clinical Trials Research</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586467416"/>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CVS</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Cardiovascular Sonography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199135209"/>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DEN</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Dental</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098915400"/>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DLT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Dental Laboratory Technology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392359363"/>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DOS</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Medical Dosimetry</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776460618"/>
                  </a:ext>
                </a:extLst>
              </a:tr>
              <a:tr h="142785">
                <a:tc>
                  <a:txBody>
                    <a:bodyPr/>
                    <a:lstStyle/>
                    <a:p>
                      <a:pPr algn="l" fontAlgn="ctr">
                        <a:buNone/>
                      </a:pPr>
                      <a:r>
                        <a:rPr lang="en-US" sz="700" b="0" i="0" u="none" strike="noStrike">
                          <a:solidFill>
                            <a:srgbClr val="000000"/>
                          </a:solidFill>
                          <a:effectLst/>
                          <a:latin typeface="Calibri" panose="020F0502020204030204" pitchFamily="34" charset="0"/>
                        </a:rPr>
                        <a:t>ICT</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Invasive Cardiovascular Tech</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dirty="0">
                          <a:solidFill>
                            <a:srgbClr val="000000"/>
                          </a:solidFill>
                          <a:effectLst/>
                          <a:latin typeface="Calibri" panose="020F0502020204030204" pitchFamily="34" charset="0"/>
                        </a:rPr>
                        <a:t>Healthcare</a:t>
                      </a:r>
                    </a:p>
                  </a:txBody>
                  <a:tcPr marL="5180" marR="5180" marT="5180"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840320498"/>
                  </a:ext>
                </a:extLst>
              </a:tr>
            </a:tbl>
          </a:graphicData>
        </a:graphic>
      </p:graphicFrame>
      <p:graphicFrame>
        <p:nvGraphicFramePr>
          <p:cNvPr id="12" name="Table 11">
            <a:extLst>
              <a:ext uri="{FF2B5EF4-FFF2-40B4-BE49-F238E27FC236}">
                <a16:creationId xmlns:a16="http://schemas.microsoft.com/office/drawing/2014/main" id="{92798EB1-3254-3568-77B0-7A0B31AA875A}"/>
              </a:ext>
            </a:extLst>
          </p:cNvPr>
          <p:cNvGraphicFramePr>
            <a:graphicFrameLocks noGrp="1"/>
          </p:cNvGraphicFramePr>
          <p:nvPr/>
        </p:nvGraphicFramePr>
        <p:xfrm>
          <a:off x="4680156" y="1619593"/>
          <a:ext cx="3317591" cy="4997488"/>
        </p:xfrm>
        <a:graphic>
          <a:graphicData uri="http://schemas.openxmlformats.org/drawingml/2006/table">
            <a:tbl>
              <a:tblPr/>
              <a:tblGrid>
                <a:gridCol w="376536">
                  <a:extLst>
                    <a:ext uri="{9D8B030D-6E8A-4147-A177-3AD203B41FA5}">
                      <a16:colId xmlns:a16="http://schemas.microsoft.com/office/drawing/2014/main" val="839246874"/>
                    </a:ext>
                  </a:extLst>
                </a:gridCol>
                <a:gridCol w="1658796">
                  <a:extLst>
                    <a:ext uri="{9D8B030D-6E8A-4147-A177-3AD203B41FA5}">
                      <a16:colId xmlns:a16="http://schemas.microsoft.com/office/drawing/2014/main" val="116125324"/>
                    </a:ext>
                  </a:extLst>
                </a:gridCol>
                <a:gridCol w="1282259">
                  <a:extLst>
                    <a:ext uri="{9D8B030D-6E8A-4147-A177-3AD203B41FA5}">
                      <a16:colId xmlns:a16="http://schemas.microsoft.com/office/drawing/2014/main" val="3171939443"/>
                    </a:ext>
                  </a:extLst>
                </a:gridCol>
              </a:tblGrid>
              <a:tr h="139790">
                <a:tc>
                  <a:txBody>
                    <a:bodyPr/>
                    <a:lstStyle/>
                    <a:p>
                      <a:pPr algn="l" fontAlgn="ctr">
                        <a:buNone/>
                      </a:pPr>
                      <a:r>
                        <a:rPr lang="en-US" sz="700" b="0" i="0" u="none" strike="noStrike">
                          <a:solidFill>
                            <a:srgbClr val="000000"/>
                          </a:solidFill>
                          <a:effectLst/>
                          <a:latin typeface="Calibri" panose="020F0502020204030204" pitchFamily="34" charset="0"/>
                        </a:rPr>
                        <a:t>ICV</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Interventional Cardiac &amp; Vascular</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304478775"/>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IMG</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Imaging</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832286347"/>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MAM</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Mammography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042269391"/>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MRI</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Magnetic Resonance Imaging</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47705016"/>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MSK</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Musculoskeletal Sonography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911554253"/>
                  </a:ext>
                </a:extLst>
              </a:tr>
              <a:tr h="262104">
                <a:tc>
                  <a:txBody>
                    <a:bodyPr/>
                    <a:lstStyle/>
                    <a:p>
                      <a:pPr algn="l" fontAlgn="ctr">
                        <a:buNone/>
                      </a:pPr>
                      <a:r>
                        <a:rPr lang="en-US" sz="700" b="0" i="0" u="none" strike="noStrike">
                          <a:solidFill>
                            <a:srgbClr val="000000"/>
                          </a:solidFill>
                          <a:effectLst/>
                          <a:latin typeface="Calibri" panose="020F0502020204030204" pitchFamily="34" charset="0"/>
                        </a:rPr>
                        <a:t>MSP</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Medical Product Safety and Pharmacovigilance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069995965"/>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NAN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Nanotechnology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89350790"/>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NCT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Non-Invasive Cardiovascular Tech</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189243394"/>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NDT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Neurodiagnostic Technology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172871935"/>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NMT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Nuclear Medicine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606701973"/>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NUR</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Nursing</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861577250"/>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OTA</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Occupational Therapy Assistant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995899124"/>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OTC</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Orthopedic</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51157740"/>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PET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Positron Emission Tomography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373115894"/>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PTA</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Physical Therapist Assistant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261514152"/>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PTC</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Pharmaceutical Tech</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662960304"/>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RAD</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Radiography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720809364"/>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RCP</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Respiratory 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000005267"/>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RTT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Radiation Therapy Technology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155315230"/>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SFA</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Surgical First Assistant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122486589"/>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SON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Medical Sonography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090016836"/>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STP</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Central Sterile Processing</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487432636"/>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SUR</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Surgical Technology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Healthcare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4203654980"/>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AHR</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Air Cond/Heating/Refrig</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826150469"/>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ALT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Alternative Energy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798125719"/>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ARS</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Automotive Restoration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199813214"/>
                  </a:ext>
                </a:extLst>
              </a:tr>
              <a:tr h="262104">
                <a:tc>
                  <a:txBody>
                    <a:bodyPr/>
                    <a:lstStyle/>
                    <a:p>
                      <a:pPr algn="l" fontAlgn="ctr">
                        <a:buNone/>
                      </a:pPr>
                      <a:r>
                        <a:rPr lang="en-US" sz="700" b="0" i="0" u="none" strike="noStrike">
                          <a:solidFill>
                            <a:srgbClr val="000000"/>
                          </a:solidFill>
                          <a:effectLst/>
                          <a:latin typeface="Calibri" panose="020F0502020204030204" pitchFamily="34" charset="0"/>
                        </a:rPr>
                        <a:t>ATT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Alternative Transportation Technology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782027673"/>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AUB</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Automotive Body Repair</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449153182"/>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AUC</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Automotive Customizing Tech</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809213755"/>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AUT</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Automotive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461689741"/>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BMS</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Boat Manufacture &amp; Service</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433685933"/>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BPR</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Blueprint Reading</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4120833485"/>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BTB</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Boat Building</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705919132"/>
                  </a:ext>
                </a:extLst>
              </a:tr>
              <a:tr h="139790">
                <a:tc>
                  <a:txBody>
                    <a:bodyPr/>
                    <a:lstStyle/>
                    <a:p>
                      <a:pPr algn="l" fontAlgn="ctr">
                        <a:buNone/>
                      </a:pPr>
                      <a:r>
                        <a:rPr lang="en-US" sz="700" b="0" i="0" u="none" strike="noStrike">
                          <a:solidFill>
                            <a:srgbClr val="000000"/>
                          </a:solidFill>
                          <a:effectLst/>
                          <a:latin typeface="Calibri" panose="020F0502020204030204" pitchFamily="34" charset="0"/>
                        </a:rPr>
                        <a:t>CAR</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Calibri" panose="020F0502020204030204" pitchFamily="34" charset="0"/>
                        </a:rPr>
                        <a:t>Carpentry</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700" b="0" i="0" u="none" strike="noStrike" dirty="0">
                          <a:solidFill>
                            <a:srgbClr val="000000"/>
                          </a:solidFill>
                          <a:effectLst/>
                          <a:latin typeface="Calibri" panose="020F0502020204030204" pitchFamily="34" charset="0"/>
                        </a:rPr>
                        <a:t>Trades and Transportation</a:t>
                      </a:r>
                    </a:p>
                  </a:txBody>
                  <a:tcPr marL="5071" marR="5071" marT="5071"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81427170"/>
                  </a:ext>
                </a:extLst>
              </a:tr>
            </a:tbl>
          </a:graphicData>
        </a:graphic>
      </p:graphicFrame>
      <p:graphicFrame>
        <p:nvGraphicFramePr>
          <p:cNvPr id="13" name="Table 12">
            <a:extLst>
              <a:ext uri="{FF2B5EF4-FFF2-40B4-BE49-F238E27FC236}">
                <a16:creationId xmlns:a16="http://schemas.microsoft.com/office/drawing/2014/main" id="{B00E726D-24EA-69B8-35F0-EDDF0CC97C46}"/>
              </a:ext>
            </a:extLst>
          </p:cNvPr>
          <p:cNvGraphicFramePr>
            <a:graphicFrameLocks noGrp="1"/>
          </p:cNvGraphicFramePr>
          <p:nvPr/>
        </p:nvGraphicFramePr>
        <p:xfrm>
          <a:off x="8319840" y="1619607"/>
          <a:ext cx="3820272" cy="4997487"/>
        </p:xfrm>
        <a:graphic>
          <a:graphicData uri="http://schemas.openxmlformats.org/drawingml/2006/table">
            <a:tbl>
              <a:tblPr/>
              <a:tblGrid>
                <a:gridCol w="433590">
                  <a:extLst>
                    <a:ext uri="{9D8B030D-6E8A-4147-A177-3AD203B41FA5}">
                      <a16:colId xmlns:a16="http://schemas.microsoft.com/office/drawing/2014/main" val="4173308145"/>
                    </a:ext>
                  </a:extLst>
                </a:gridCol>
                <a:gridCol w="1910136">
                  <a:extLst>
                    <a:ext uri="{9D8B030D-6E8A-4147-A177-3AD203B41FA5}">
                      <a16:colId xmlns:a16="http://schemas.microsoft.com/office/drawing/2014/main" val="2552944505"/>
                    </a:ext>
                  </a:extLst>
                </a:gridCol>
                <a:gridCol w="1476546">
                  <a:extLst>
                    <a:ext uri="{9D8B030D-6E8A-4147-A177-3AD203B41FA5}">
                      <a16:colId xmlns:a16="http://schemas.microsoft.com/office/drawing/2014/main" val="2880640958"/>
                    </a:ext>
                  </a:extLst>
                </a:gridCol>
              </a:tblGrid>
              <a:tr h="151439">
                <a:tc>
                  <a:txBody>
                    <a:bodyPr/>
                    <a:lstStyle/>
                    <a:p>
                      <a:pPr algn="l" fontAlgn="ctr">
                        <a:buNone/>
                      </a:pPr>
                      <a:r>
                        <a:rPr lang="en-US" sz="800" b="0" i="0" u="none" strike="noStrike">
                          <a:solidFill>
                            <a:srgbClr val="000000"/>
                          </a:solidFill>
                          <a:effectLst/>
                          <a:latin typeface="Calibri" panose="020F0502020204030204" pitchFamily="34" charset="0"/>
                        </a:rPr>
                        <a:t>CMT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Construction Mgt.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440272437"/>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CST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Construction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97395099"/>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ELC</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Electricity</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971299042"/>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ELN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Electronics</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755683722"/>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ELT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Electric Lineman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266592502"/>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EPP</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Electrical Power Production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674381059"/>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FMW</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Facility Maintenance Worker</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290935665"/>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HEO</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Heavy Equip Oper</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995819645"/>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HET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Heavy Equipment Maintenance</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481437882"/>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HYD</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Hydraulics &amp; Pneumatics</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616441241"/>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LDD</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Light Duty Diesel</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435974466"/>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MAC</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Machining</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765245532"/>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MCM</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Motorcycle Mechanics</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942296312"/>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MNT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Maintenance</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2391811"/>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MPS</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Marine Propulsion Systems</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953806194"/>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MRN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Marine</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719560351"/>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MSC</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Marine Science</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39763276"/>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NUC</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Nuclear Maintenance</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868971921"/>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PCI</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Process Control Instrum</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891447023"/>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PFT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Pipe Fitting</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051231027"/>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PLA</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Plastics</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067488790"/>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PLU</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Plumbing</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034929933"/>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PME</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Power Mechanics</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767692839"/>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RCT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Race Car Technology</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590665510"/>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REF</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Refrigeration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732493518"/>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RVM</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Recreational Vehicle Maint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196689345"/>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SRV</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Surveying</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446148949"/>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SST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Sustainability</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4209870381"/>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TCT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Telecommunication Tech</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1656275678"/>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TRN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Transportation Technology</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817429205"/>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TRP</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Truck Driver Training</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262108223"/>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WAT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Water &amp; Wastewater Treatment</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3469321420"/>
                  </a:ext>
                </a:extLst>
              </a:tr>
              <a:tr h="151439">
                <a:tc>
                  <a:txBody>
                    <a:bodyPr/>
                    <a:lstStyle/>
                    <a:p>
                      <a:pPr algn="l" fontAlgn="ctr">
                        <a:buNone/>
                      </a:pPr>
                      <a:r>
                        <a:rPr lang="en-US" sz="800" b="0" i="0" u="none" strike="noStrike">
                          <a:solidFill>
                            <a:srgbClr val="000000"/>
                          </a:solidFill>
                          <a:effectLst/>
                          <a:latin typeface="Calibri" panose="020F0502020204030204" pitchFamily="34" charset="0"/>
                        </a:rPr>
                        <a:t>WLD</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dirty="0">
                          <a:solidFill>
                            <a:srgbClr val="000000"/>
                          </a:solidFill>
                          <a:effectLst/>
                          <a:latin typeface="Calibri" panose="020F0502020204030204" pitchFamily="34" charset="0"/>
                        </a:rPr>
                        <a:t>Welding</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tc>
                  <a:txBody>
                    <a:bodyPr/>
                    <a:lstStyle/>
                    <a:p>
                      <a:pPr algn="l" fontAlgn="ctr">
                        <a:buNone/>
                      </a:pPr>
                      <a:r>
                        <a:rPr lang="en-US" sz="800" b="0" i="0" u="none" strike="noStrike" dirty="0">
                          <a:solidFill>
                            <a:srgbClr val="000000"/>
                          </a:solidFill>
                          <a:effectLst/>
                          <a:latin typeface="Calibri" panose="020F0502020204030204" pitchFamily="34" charset="0"/>
                        </a:rPr>
                        <a:t>Trades and Transportation</a:t>
                      </a:r>
                    </a:p>
                  </a:txBody>
                  <a:tcPr marL="5494" marR="5494" marT="5494" marB="0" anchor="ctr">
                    <a:lnL w="6350" cap="flat" cmpd="sng" algn="ctr">
                      <a:solidFill>
                        <a:srgbClr val="D0D7E5"/>
                      </a:solidFill>
                      <a:prstDash val="solid"/>
                      <a:round/>
                      <a:headEnd type="none" w="med" len="med"/>
                      <a:tailEnd type="none" w="med" len="med"/>
                    </a:lnL>
                    <a:lnR w="6350" cap="flat" cmpd="sng" algn="ctr">
                      <a:solidFill>
                        <a:srgbClr val="D0D7E5"/>
                      </a:solidFill>
                      <a:prstDash val="solid"/>
                      <a:round/>
                      <a:headEnd type="none" w="med" len="med"/>
                      <a:tailEnd type="none" w="med" len="med"/>
                    </a:lnR>
                    <a:lnT w="6350" cap="flat" cmpd="sng" algn="ctr">
                      <a:solidFill>
                        <a:srgbClr val="D0D7E5"/>
                      </a:solidFill>
                      <a:prstDash val="solid"/>
                      <a:round/>
                      <a:headEnd type="none" w="med" len="med"/>
                      <a:tailEnd type="none" w="med" len="med"/>
                    </a:lnT>
                    <a:lnB w="6350" cap="flat" cmpd="sng" algn="ctr">
                      <a:solidFill>
                        <a:srgbClr val="D0D7E5"/>
                      </a:solidFill>
                      <a:prstDash val="solid"/>
                      <a:round/>
                      <a:headEnd type="none" w="med" len="med"/>
                      <a:tailEnd type="none" w="med" len="med"/>
                    </a:lnB>
                    <a:noFill/>
                  </a:tcPr>
                </a:tc>
                <a:extLst>
                  <a:ext uri="{0D108BD9-81ED-4DB2-BD59-A6C34878D82A}">
                    <a16:rowId xmlns:a16="http://schemas.microsoft.com/office/drawing/2014/main" val="2561922823"/>
                  </a:ext>
                </a:extLst>
              </a:tr>
            </a:tbl>
          </a:graphicData>
        </a:graphic>
      </p:graphicFrame>
    </p:spTree>
    <p:extLst>
      <p:ext uri="{BB962C8B-B14F-4D97-AF65-F5344CB8AC3E}">
        <p14:creationId xmlns:p14="http://schemas.microsoft.com/office/powerpoint/2010/main" val="3044796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25B194E1-8628-C336-B36B-3A1B121A09A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12C2BF25-C135-ADC8-6DFE-17710EE7FCC2}"/>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CDAF983-BC0D-5933-E6EA-47F42C5A0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93B3B573-8D9B-C475-9F63-E60963D33F1F}"/>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Perkins V Section 134(c)(2)(B)(ii)</a:t>
            </a:r>
          </a:p>
        </p:txBody>
      </p:sp>
      <p:cxnSp>
        <p:nvCxnSpPr>
          <p:cNvPr id="3" name="Straight Connector 2">
            <a:extLst>
              <a:ext uri="{FF2B5EF4-FFF2-40B4-BE49-F238E27FC236}">
                <a16:creationId xmlns:a16="http://schemas.microsoft.com/office/drawing/2014/main" id="{7AAADE49-9C9B-6888-7E69-A328DF707521}"/>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D941568-5FFB-5F63-F21B-3B24F98BD666}"/>
              </a:ext>
            </a:extLst>
          </p:cNvPr>
          <p:cNvSpPr txBox="1"/>
          <p:nvPr/>
        </p:nvSpPr>
        <p:spPr>
          <a:xfrm>
            <a:off x="153102" y="1694318"/>
            <a:ext cx="1141575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Association for Career and Technical Education (ACTE) Maximizing Perkins V’s CLNA &amp; Local Application to Drive CTE Program Quality and Equity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from page 5: “Here the law requires you to consider the alignment between programs offered and the labor market needs of your local area, state and/or region.”</a:t>
            </a:r>
          </a:p>
        </p:txBody>
      </p:sp>
      <p:pic>
        <p:nvPicPr>
          <p:cNvPr id="5" name="Picture 4">
            <a:extLst>
              <a:ext uri="{FF2B5EF4-FFF2-40B4-BE49-F238E27FC236}">
                <a16:creationId xmlns:a16="http://schemas.microsoft.com/office/drawing/2014/main" id="{9DB873F3-D8F0-B650-BE90-FBF1CFCB6D7D}"/>
              </a:ext>
            </a:extLst>
          </p:cNvPr>
          <p:cNvPicPr>
            <a:picLocks noChangeAspect="1"/>
          </p:cNvPicPr>
          <p:nvPr/>
        </p:nvPicPr>
        <p:blipFill>
          <a:blip r:embed="rId5"/>
          <a:stretch>
            <a:fillRect/>
          </a:stretch>
        </p:blipFill>
        <p:spPr>
          <a:xfrm>
            <a:off x="611153" y="2971393"/>
            <a:ext cx="4558724" cy="3609954"/>
          </a:xfrm>
          <a:prstGeom prst="rect">
            <a:avLst/>
          </a:prstGeom>
        </p:spPr>
      </p:pic>
      <p:cxnSp>
        <p:nvCxnSpPr>
          <p:cNvPr id="19" name="Straight Arrow Connector 18">
            <a:extLst>
              <a:ext uri="{FF2B5EF4-FFF2-40B4-BE49-F238E27FC236}">
                <a16:creationId xmlns:a16="http://schemas.microsoft.com/office/drawing/2014/main" id="{F584C45E-4FFE-74EB-52A3-C9EA8B290080}"/>
              </a:ext>
            </a:extLst>
          </p:cNvPr>
          <p:cNvCxnSpPr>
            <a:cxnSpLocks/>
          </p:cNvCxnSpPr>
          <p:nvPr/>
        </p:nvCxnSpPr>
        <p:spPr>
          <a:xfrm>
            <a:off x="5332826" y="4832629"/>
            <a:ext cx="1004669" cy="217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BE2D89E-E026-0320-4340-316C0B1EA4D7}"/>
              </a:ext>
            </a:extLst>
          </p:cNvPr>
          <p:cNvCxnSpPr>
            <a:cxnSpLocks/>
          </p:cNvCxnSpPr>
          <p:nvPr/>
        </p:nvCxnSpPr>
        <p:spPr>
          <a:xfrm>
            <a:off x="5338689" y="3770142"/>
            <a:ext cx="998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772142F-8C5A-A800-200B-FB99B323BF8C}"/>
              </a:ext>
            </a:extLst>
          </p:cNvPr>
          <p:cNvCxnSpPr>
            <a:cxnSpLocks/>
          </p:cNvCxnSpPr>
          <p:nvPr/>
        </p:nvCxnSpPr>
        <p:spPr>
          <a:xfrm>
            <a:off x="5338689" y="3316459"/>
            <a:ext cx="998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A1272C1-B5DD-4A04-B39E-DC163335CE7E}"/>
              </a:ext>
            </a:extLst>
          </p:cNvPr>
          <p:cNvSpPr txBox="1"/>
          <p:nvPr/>
        </p:nvSpPr>
        <p:spPr>
          <a:xfrm>
            <a:off x="6792343" y="3135926"/>
            <a:ext cx="5101884" cy="36933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Labor Market Analysis Reports</a:t>
            </a:r>
          </a:p>
        </p:txBody>
      </p:sp>
      <p:sp>
        <p:nvSpPr>
          <p:cNvPr id="30" name="TextBox 29">
            <a:extLst>
              <a:ext uri="{FF2B5EF4-FFF2-40B4-BE49-F238E27FC236}">
                <a16:creationId xmlns:a16="http://schemas.microsoft.com/office/drawing/2014/main" id="{5BD8CC3C-925E-F347-5DB5-5C64AC93F66B}"/>
              </a:ext>
            </a:extLst>
          </p:cNvPr>
          <p:cNvSpPr txBox="1"/>
          <p:nvPr/>
        </p:nvSpPr>
        <p:spPr>
          <a:xfrm>
            <a:off x="6792345" y="3585476"/>
            <a:ext cx="5101882" cy="36933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ACTE: Top Employer-Requested Credentials</a:t>
            </a:r>
          </a:p>
        </p:txBody>
      </p:sp>
      <p:sp>
        <p:nvSpPr>
          <p:cNvPr id="31" name="TextBox 30">
            <a:extLst>
              <a:ext uri="{FF2B5EF4-FFF2-40B4-BE49-F238E27FC236}">
                <a16:creationId xmlns:a16="http://schemas.microsoft.com/office/drawing/2014/main" id="{D0254D34-41CA-5959-AA6A-D7B59985B239}"/>
              </a:ext>
            </a:extLst>
          </p:cNvPr>
          <p:cNvSpPr txBox="1"/>
          <p:nvPr/>
        </p:nvSpPr>
        <p:spPr>
          <a:xfrm>
            <a:off x="6792343" y="4073764"/>
            <a:ext cx="5101884" cy="646331"/>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Dashboard: Curriculum Program Enrollments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Dashboard: Perkins CTE Indicator 2P1 </a:t>
            </a:r>
          </a:p>
        </p:txBody>
      </p:sp>
      <p:sp>
        <p:nvSpPr>
          <p:cNvPr id="32" name="TextBox 31">
            <a:extLst>
              <a:ext uri="{FF2B5EF4-FFF2-40B4-BE49-F238E27FC236}">
                <a16:creationId xmlns:a16="http://schemas.microsoft.com/office/drawing/2014/main" id="{A73D15CE-B795-3559-3F5A-3136CE05B198}"/>
              </a:ext>
            </a:extLst>
          </p:cNvPr>
          <p:cNvSpPr txBox="1"/>
          <p:nvPr/>
        </p:nvSpPr>
        <p:spPr>
          <a:xfrm>
            <a:off x="6792351" y="4913654"/>
            <a:ext cx="5101883" cy="36933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Labor Market Analysis Reports</a:t>
            </a:r>
          </a:p>
        </p:txBody>
      </p:sp>
      <p:cxnSp>
        <p:nvCxnSpPr>
          <p:cNvPr id="36" name="Straight Arrow Connector 35">
            <a:extLst>
              <a:ext uri="{FF2B5EF4-FFF2-40B4-BE49-F238E27FC236}">
                <a16:creationId xmlns:a16="http://schemas.microsoft.com/office/drawing/2014/main" id="{B25F79DB-97F0-DAC6-3CF0-02245EE12EE5}"/>
              </a:ext>
            </a:extLst>
          </p:cNvPr>
          <p:cNvCxnSpPr>
            <a:cxnSpLocks/>
          </p:cNvCxnSpPr>
          <p:nvPr/>
        </p:nvCxnSpPr>
        <p:spPr>
          <a:xfrm>
            <a:off x="5338689" y="5620607"/>
            <a:ext cx="998806" cy="2364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FD00383-1873-4B6A-C7F4-8667947A0BAD}"/>
              </a:ext>
            </a:extLst>
          </p:cNvPr>
          <p:cNvSpPr txBox="1"/>
          <p:nvPr/>
        </p:nvSpPr>
        <p:spPr>
          <a:xfrm>
            <a:off x="6792351" y="5453140"/>
            <a:ext cx="5101882" cy="12003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Dashboard: Median Quarterly Earnings of CTE Exiters by College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Dashboard: CTE Perkins V Performance Indicator 1P1</a:t>
            </a:r>
          </a:p>
        </p:txBody>
      </p:sp>
      <p:cxnSp>
        <p:nvCxnSpPr>
          <p:cNvPr id="48" name="Straight Arrow Connector 47">
            <a:extLst>
              <a:ext uri="{FF2B5EF4-FFF2-40B4-BE49-F238E27FC236}">
                <a16:creationId xmlns:a16="http://schemas.microsoft.com/office/drawing/2014/main" id="{C92BDE5F-5A91-2938-F21B-AE9562D7BF87}"/>
              </a:ext>
            </a:extLst>
          </p:cNvPr>
          <p:cNvCxnSpPr>
            <a:cxnSpLocks/>
          </p:cNvCxnSpPr>
          <p:nvPr/>
        </p:nvCxnSpPr>
        <p:spPr>
          <a:xfrm>
            <a:off x="5338689" y="4340879"/>
            <a:ext cx="998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34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08F76116-CC3E-8480-85E5-93F828AC8176}"/>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0605B006-A6AA-2B9C-D734-CCB343F0EF1C}"/>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DC68569-E12F-9C2C-F12D-45167F545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BA95E588-6946-54EA-BCB2-C8949D59089A}"/>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Labor Market Alignment (1</a:t>
            </a:r>
            <a:r>
              <a:rPr kumimoji="0" lang="en-US" sz="4000" b="0" i="0" u="none" strike="noStrike" kern="1200" cap="none" spc="0" normalizeH="0" baseline="30000" noProof="0" dirty="0">
                <a:ln>
                  <a:noFill/>
                </a:ln>
                <a:solidFill>
                  <a:prstClr val="white"/>
                </a:solidFill>
                <a:effectLst/>
                <a:uLnTx/>
                <a:uFillTx/>
                <a:latin typeface="Calibri"/>
                <a:ea typeface="+mn-ea"/>
                <a:cs typeface="+mn-cs"/>
              </a:rPr>
              <a:t>st</a:t>
            </a:r>
            <a:r>
              <a:rPr kumimoji="0" lang="en-US" sz="4000" b="0" i="0" u="none" strike="noStrike" kern="1200" cap="none" spc="0" normalizeH="0" baseline="0" noProof="0" dirty="0">
                <a:ln>
                  <a:noFill/>
                </a:ln>
                <a:solidFill>
                  <a:prstClr val="white"/>
                </a:solidFill>
                <a:effectLst/>
                <a:uLnTx/>
                <a:uFillTx/>
                <a:latin typeface="Calibri"/>
                <a:ea typeface="+mn-ea"/>
                <a:cs typeface="+mn-cs"/>
              </a:rPr>
              <a:t> bullet)</a:t>
            </a:r>
          </a:p>
        </p:txBody>
      </p:sp>
      <p:cxnSp>
        <p:nvCxnSpPr>
          <p:cNvPr id="3" name="Straight Connector 2">
            <a:extLst>
              <a:ext uri="{FF2B5EF4-FFF2-40B4-BE49-F238E27FC236}">
                <a16:creationId xmlns:a16="http://schemas.microsoft.com/office/drawing/2014/main" id="{6A410511-AFF9-04CF-7322-B6409CF40AF4}"/>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2DF3B6-40D0-37EB-4DA4-BC59220DB8F8}"/>
              </a:ext>
            </a:extLst>
          </p:cNvPr>
          <p:cNvPicPr>
            <a:picLocks noChangeAspect="1"/>
          </p:cNvPicPr>
          <p:nvPr/>
        </p:nvPicPr>
        <p:blipFill>
          <a:blip r:embed="rId4"/>
          <a:stretch>
            <a:fillRect/>
          </a:stretch>
        </p:blipFill>
        <p:spPr>
          <a:xfrm>
            <a:off x="611153" y="3126612"/>
            <a:ext cx="4558724" cy="3609954"/>
          </a:xfrm>
          <a:prstGeom prst="rect">
            <a:avLst/>
          </a:prstGeom>
        </p:spPr>
      </p:pic>
      <p:cxnSp>
        <p:nvCxnSpPr>
          <p:cNvPr id="28" name="Straight Arrow Connector 27">
            <a:extLst>
              <a:ext uri="{FF2B5EF4-FFF2-40B4-BE49-F238E27FC236}">
                <a16:creationId xmlns:a16="http://schemas.microsoft.com/office/drawing/2014/main" id="{7E3F32BD-DD12-AEA0-0AAD-6D894C5F3516}"/>
              </a:ext>
            </a:extLst>
          </p:cNvPr>
          <p:cNvCxnSpPr>
            <a:cxnSpLocks/>
          </p:cNvCxnSpPr>
          <p:nvPr/>
        </p:nvCxnSpPr>
        <p:spPr>
          <a:xfrm>
            <a:off x="5338689" y="3316459"/>
            <a:ext cx="998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F8295A2-1B87-14CE-38C9-C90FB740848D}"/>
              </a:ext>
            </a:extLst>
          </p:cNvPr>
          <p:cNvSpPr txBox="1"/>
          <p:nvPr/>
        </p:nvSpPr>
        <p:spPr>
          <a:xfrm>
            <a:off x="6792348" y="3126612"/>
            <a:ext cx="5101884" cy="36933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Labor Market Analysis Reports</a:t>
            </a:r>
          </a:p>
        </p:txBody>
      </p:sp>
    </p:spTree>
    <p:extLst>
      <p:ext uri="{BB962C8B-B14F-4D97-AF65-F5344CB8AC3E}">
        <p14:creationId xmlns:p14="http://schemas.microsoft.com/office/powerpoint/2010/main" val="212909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D8C4A100-433C-A20E-4BBA-79636156543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F3E8A77-7955-131D-D7E7-D5023534134B}"/>
              </a:ext>
            </a:extLst>
          </p:cNvPr>
          <p:cNvSpPr/>
          <p:nvPr/>
        </p:nvSpPr>
        <p:spPr>
          <a:xfrm>
            <a:off x="10633" y="1410682"/>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1DD6873-7214-4BEF-4C3B-74D997EB7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BC5B68A1-22BF-1E21-4E08-A901914C1945}"/>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NCCCS Labor Market Analysis Reports</a:t>
            </a:r>
          </a:p>
        </p:txBody>
      </p:sp>
      <p:cxnSp>
        <p:nvCxnSpPr>
          <p:cNvPr id="3" name="Straight Connector 2">
            <a:extLst>
              <a:ext uri="{FF2B5EF4-FFF2-40B4-BE49-F238E27FC236}">
                <a16:creationId xmlns:a16="http://schemas.microsoft.com/office/drawing/2014/main" id="{DF61164F-C5ED-6C6F-3723-9FE02FB98F69}"/>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13" name="Picture 12" descr="Image of this webpage: https://www.nccommunitycolleges.edu/about-us/data-reporting/&#10;">
            <a:extLst>
              <a:ext uri="{FF2B5EF4-FFF2-40B4-BE49-F238E27FC236}">
                <a16:creationId xmlns:a16="http://schemas.microsoft.com/office/drawing/2014/main" id="{210B7E2D-FB90-8490-136A-6E9A02DA9374}"/>
              </a:ext>
            </a:extLst>
          </p:cNvPr>
          <p:cNvPicPr>
            <a:picLocks noChangeAspect="1"/>
          </p:cNvPicPr>
          <p:nvPr/>
        </p:nvPicPr>
        <p:blipFill>
          <a:blip r:embed="rId4"/>
          <a:stretch>
            <a:fillRect/>
          </a:stretch>
        </p:blipFill>
        <p:spPr>
          <a:xfrm>
            <a:off x="2140401" y="1666880"/>
            <a:ext cx="7889932" cy="4769910"/>
          </a:xfrm>
          <a:prstGeom prst="rect">
            <a:avLst/>
          </a:prstGeom>
        </p:spPr>
      </p:pic>
    </p:spTree>
    <p:extLst>
      <p:ext uri="{BB962C8B-B14F-4D97-AF65-F5344CB8AC3E}">
        <p14:creationId xmlns:p14="http://schemas.microsoft.com/office/powerpoint/2010/main" val="192428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44F594DD-AF9F-3678-CF12-3D47238C2E4B}"/>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77F0B80-58DF-0264-B33B-AAB2099158B5}"/>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5D5C495-B7D0-C235-0F17-140CCF89B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9EA50AD2-9FC2-AAD3-5234-992B6B710FB6}"/>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LM Reports: Sub Prosperity Zones</a:t>
            </a:r>
          </a:p>
        </p:txBody>
      </p:sp>
      <p:cxnSp>
        <p:nvCxnSpPr>
          <p:cNvPr id="3" name="Straight Connector 2">
            <a:extLst>
              <a:ext uri="{FF2B5EF4-FFF2-40B4-BE49-F238E27FC236}">
                <a16:creationId xmlns:a16="http://schemas.microsoft.com/office/drawing/2014/main" id="{4D607C95-EE2E-CF3C-585D-799F21FCA9AC}"/>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EE50B93-6C18-77B7-9E25-875E892B339F}"/>
              </a:ext>
            </a:extLst>
          </p:cNvPr>
          <p:cNvPicPr>
            <a:picLocks noChangeAspect="1"/>
          </p:cNvPicPr>
          <p:nvPr/>
        </p:nvPicPr>
        <p:blipFill>
          <a:blip r:embed="rId4"/>
          <a:stretch>
            <a:fillRect/>
          </a:stretch>
        </p:blipFill>
        <p:spPr>
          <a:xfrm>
            <a:off x="9714271" y="0"/>
            <a:ext cx="2477729" cy="6834702"/>
          </a:xfrm>
          <a:prstGeom prst="rect">
            <a:avLst/>
          </a:prstGeom>
        </p:spPr>
      </p:pic>
      <p:pic>
        <p:nvPicPr>
          <p:cNvPr id="6" name="Picture 5">
            <a:extLst>
              <a:ext uri="{FF2B5EF4-FFF2-40B4-BE49-F238E27FC236}">
                <a16:creationId xmlns:a16="http://schemas.microsoft.com/office/drawing/2014/main" id="{1BDC4852-AA8B-7925-DD4C-D6AE7A355512}"/>
              </a:ext>
            </a:extLst>
          </p:cNvPr>
          <p:cNvPicPr>
            <a:picLocks noChangeAspect="1"/>
          </p:cNvPicPr>
          <p:nvPr/>
        </p:nvPicPr>
        <p:blipFill>
          <a:blip r:embed="rId5"/>
          <a:stretch>
            <a:fillRect/>
          </a:stretch>
        </p:blipFill>
        <p:spPr>
          <a:xfrm>
            <a:off x="153102" y="1619607"/>
            <a:ext cx="5219089" cy="4269534"/>
          </a:xfrm>
          <a:prstGeom prst="rect">
            <a:avLst/>
          </a:prstGeom>
        </p:spPr>
      </p:pic>
      <p:sp>
        <p:nvSpPr>
          <p:cNvPr id="9" name="TextBox 8">
            <a:extLst>
              <a:ext uri="{FF2B5EF4-FFF2-40B4-BE49-F238E27FC236}">
                <a16:creationId xmlns:a16="http://schemas.microsoft.com/office/drawing/2014/main" id="{534D669B-D18B-8955-D6D6-EB9375E2F1C2}"/>
              </a:ext>
            </a:extLst>
          </p:cNvPr>
          <p:cNvSpPr txBox="1"/>
          <p:nvPr/>
        </p:nvSpPr>
        <p:spPr>
          <a:xfrm>
            <a:off x="5530916" y="3008671"/>
            <a:ext cx="3401961" cy="646331"/>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 pdf report for each of North Carolina’s 16 Sub Prosperity Zones </a:t>
            </a:r>
          </a:p>
        </p:txBody>
      </p:sp>
      <p:cxnSp>
        <p:nvCxnSpPr>
          <p:cNvPr id="11" name="Straight Arrow Connector 10">
            <a:extLst>
              <a:ext uri="{FF2B5EF4-FFF2-40B4-BE49-F238E27FC236}">
                <a16:creationId xmlns:a16="http://schemas.microsoft.com/office/drawing/2014/main" id="{1DB51673-8E74-8323-2B2E-C9BFA22CE5F8}"/>
              </a:ext>
            </a:extLst>
          </p:cNvPr>
          <p:cNvCxnSpPr>
            <a:cxnSpLocks/>
            <a:stCxn id="9" idx="3"/>
          </p:cNvCxnSpPr>
          <p:nvPr/>
        </p:nvCxnSpPr>
        <p:spPr>
          <a:xfrm flipV="1">
            <a:off x="8932877" y="2642456"/>
            <a:ext cx="781394" cy="6893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8D513C0-DBBE-3916-3E6B-C6F6FA2EC9AC}"/>
              </a:ext>
            </a:extLst>
          </p:cNvPr>
          <p:cNvCxnSpPr>
            <a:stCxn id="9" idx="3"/>
          </p:cNvCxnSpPr>
          <p:nvPr/>
        </p:nvCxnSpPr>
        <p:spPr>
          <a:xfrm>
            <a:off x="8932877" y="3331837"/>
            <a:ext cx="781394" cy="6108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997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20DB0818-16A1-2314-983E-0F8B4A9ED4E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4F501D07-1F2B-E0A5-8853-396682989282}"/>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B6540BC-2B56-D123-FC1A-2D7C85BA0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670A80CB-0CDE-7700-A1DB-143D570DE2CA}"/>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NCCCS Labor Market Analysis Reports</a:t>
            </a:r>
          </a:p>
        </p:txBody>
      </p:sp>
      <p:cxnSp>
        <p:nvCxnSpPr>
          <p:cNvPr id="3" name="Straight Connector 2">
            <a:extLst>
              <a:ext uri="{FF2B5EF4-FFF2-40B4-BE49-F238E27FC236}">
                <a16:creationId xmlns:a16="http://schemas.microsoft.com/office/drawing/2014/main" id="{E57C9B7F-9F2A-4409-EB9B-9F5890E20C6A}"/>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950D27A-CEF4-1E1A-2ACE-AE29F4A218F1}"/>
              </a:ext>
            </a:extLst>
          </p:cNvPr>
          <p:cNvPicPr>
            <a:picLocks noChangeAspect="1"/>
          </p:cNvPicPr>
          <p:nvPr/>
        </p:nvPicPr>
        <p:blipFill>
          <a:blip r:embed="rId4"/>
          <a:stretch>
            <a:fillRect/>
          </a:stretch>
        </p:blipFill>
        <p:spPr>
          <a:xfrm>
            <a:off x="1504084" y="1698286"/>
            <a:ext cx="8597922" cy="1380689"/>
          </a:xfrm>
          <a:prstGeom prst="rect">
            <a:avLst/>
          </a:prstGeom>
        </p:spPr>
      </p:pic>
      <p:sp>
        <p:nvSpPr>
          <p:cNvPr id="9" name="TextBox 8">
            <a:extLst>
              <a:ext uri="{FF2B5EF4-FFF2-40B4-BE49-F238E27FC236}">
                <a16:creationId xmlns:a16="http://schemas.microsoft.com/office/drawing/2014/main" id="{10AAE65A-78B2-0EBB-0956-EABF14ACCDA6}"/>
              </a:ext>
            </a:extLst>
          </p:cNvPr>
          <p:cNvSpPr txBox="1"/>
          <p:nvPr/>
        </p:nvSpPr>
        <p:spPr>
          <a:xfrm>
            <a:off x="427700" y="3206392"/>
            <a:ext cx="11330976"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Employment Projections: Data Sources &amp; Methodology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Occupational Projections</a:t>
            </a:r>
            <a:r>
              <a:rPr kumimoji="0" lang="en-US" sz="1800" b="0" i="0" u="none" strike="noStrike" kern="1200" cap="none" spc="0" normalizeH="0" baseline="0" noProof="0" dirty="0">
                <a:ln>
                  <a:noFill/>
                </a:ln>
                <a:solidFill>
                  <a:prstClr val="black"/>
                </a:solidFill>
                <a:effectLst/>
                <a:uLnTx/>
                <a:uFillTx/>
                <a:latin typeface="Calibri"/>
                <a:ea typeface="+mn-ea"/>
                <a:cs typeface="+mn-cs"/>
              </a:rPr>
              <a:t> (NC Department of Commerce Occupational Projections Dashboard)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7"/>
              </a:rPr>
              <a:t>2022-2032 Industry Employment Projections | LEAD Analytics</a:t>
            </a:r>
            <a:r>
              <a:rPr kumimoji="0" lang="en-US" sz="1800" b="0" i="0" u="none" strike="noStrike" kern="1200" cap="none" spc="0" normalizeH="0" baseline="0" noProof="0" dirty="0">
                <a:ln>
                  <a:noFill/>
                </a:ln>
                <a:solidFill>
                  <a:prstClr val="black"/>
                </a:solidFill>
                <a:effectLst/>
                <a:uLnTx/>
                <a:uFillTx/>
                <a:latin typeface="Calibri"/>
                <a:ea typeface="+mn-ea"/>
                <a:cs typeface="+mn-cs"/>
              </a:rPr>
              <a:t> (NC Department of Commerce Occupational Projections)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Long-term Industry and Occupational Group Projections are published every two years by the NC Department of Commerce. These long-term projections (ten-year) are based off publicly available Quarterly Census of Employment and Wages data. The projections methods and assumptions were developed by the Bureau of Labor Statistics (BLS) and Projections Management Partnership.</a:t>
            </a:r>
          </a:p>
        </p:txBody>
      </p:sp>
    </p:spTree>
    <p:extLst>
      <p:ext uri="{BB962C8B-B14F-4D97-AF65-F5344CB8AC3E}">
        <p14:creationId xmlns:p14="http://schemas.microsoft.com/office/powerpoint/2010/main" val="152776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95ABD440-D90D-C51F-014C-8FAF91B32CB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F67C6BE-4678-EF52-AEC8-B09A6672207E}"/>
              </a:ext>
            </a:extLst>
          </p:cNvPr>
          <p:cNvSpPr/>
          <p:nvPr/>
        </p:nvSpPr>
        <p:spPr>
          <a:xfrm>
            <a:off x="0" y="1453038"/>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4C34665-6E68-CBE4-6F74-20E4A0673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C920B2F3-B7B4-1790-4723-CB9248C119ED}"/>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Employment Projections: Industry</a:t>
            </a:r>
          </a:p>
        </p:txBody>
      </p:sp>
      <p:cxnSp>
        <p:nvCxnSpPr>
          <p:cNvPr id="3" name="Straight Connector 2">
            <a:extLst>
              <a:ext uri="{FF2B5EF4-FFF2-40B4-BE49-F238E27FC236}">
                <a16:creationId xmlns:a16="http://schemas.microsoft.com/office/drawing/2014/main" id="{65A5DA90-8B9F-D3E3-27F7-278B259C38D1}"/>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907A80F-0F02-48F0-3E52-96F9B20961A7}"/>
              </a:ext>
            </a:extLst>
          </p:cNvPr>
          <p:cNvPicPr>
            <a:picLocks noChangeAspect="1"/>
          </p:cNvPicPr>
          <p:nvPr/>
        </p:nvPicPr>
        <p:blipFill>
          <a:blip r:embed="rId4"/>
          <a:stretch>
            <a:fillRect/>
          </a:stretch>
        </p:blipFill>
        <p:spPr>
          <a:xfrm>
            <a:off x="5565168" y="1541304"/>
            <a:ext cx="6435396" cy="5265324"/>
          </a:xfrm>
          <a:prstGeom prst="rect">
            <a:avLst/>
          </a:prstGeom>
        </p:spPr>
      </p:pic>
      <p:pic>
        <p:nvPicPr>
          <p:cNvPr id="11" name="Picture 10">
            <a:extLst>
              <a:ext uri="{FF2B5EF4-FFF2-40B4-BE49-F238E27FC236}">
                <a16:creationId xmlns:a16="http://schemas.microsoft.com/office/drawing/2014/main" id="{34557F00-C6A6-3C25-1C22-6C6247CF6968}"/>
              </a:ext>
            </a:extLst>
          </p:cNvPr>
          <p:cNvPicPr>
            <a:picLocks noChangeAspect="1"/>
          </p:cNvPicPr>
          <p:nvPr/>
        </p:nvPicPr>
        <p:blipFill>
          <a:blip r:embed="rId5"/>
          <a:stretch>
            <a:fillRect/>
          </a:stretch>
        </p:blipFill>
        <p:spPr>
          <a:xfrm>
            <a:off x="153102" y="3429000"/>
            <a:ext cx="6215211" cy="1605076"/>
          </a:xfrm>
          <a:prstGeom prst="rect">
            <a:avLst/>
          </a:prstGeom>
          <a:ln>
            <a:solidFill>
              <a:schemeClr val="accent1"/>
            </a:solidFill>
          </a:ln>
        </p:spPr>
      </p:pic>
    </p:spTree>
    <p:extLst>
      <p:ext uri="{BB962C8B-B14F-4D97-AF65-F5344CB8AC3E}">
        <p14:creationId xmlns:p14="http://schemas.microsoft.com/office/powerpoint/2010/main" val="3964857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A4BBC367-66FC-50E4-CDA2-0C0550A0419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64089F70-6A23-A266-D470-9D9B872A90F7}"/>
              </a:ext>
            </a:extLst>
          </p:cNvPr>
          <p:cNvSpPr/>
          <p:nvPr/>
        </p:nvSpPr>
        <p:spPr>
          <a:xfrm>
            <a:off x="0" y="1453038"/>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B1A8DE2-7BBC-BC8F-102F-B19380705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4010938E-4CA9-7DA5-3602-457663E6A4CD}"/>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Employment Projections: Occupations</a:t>
            </a:r>
          </a:p>
        </p:txBody>
      </p:sp>
      <p:cxnSp>
        <p:nvCxnSpPr>
          <p:cNvPr id="3" name="Straight Connector 2">
            <a:extLst>
              <a:ext uri="{FF2B5EF4-FFF2-40B4-BE49-F238E27FC236}">
                <a16:creationId xmlns:a16="http://schemas.microsoft.com/office/drawing/2014/main" id="{9CDC89ED-2B0E-3D23-2F23-35FB8898F7B1}"/>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082431E-1F80-09E6-1C05-AFF93F302DD4}"/>
              </a:ext>
            </a:extLst>
          </p:cNvPr>
          <p:cNvPicPr>
            <a:picLocks noChangeAspect="1"/>
          </p:cNvPicPr>
          <p:nvPr/>
        </p:nvPicPr>
        <p:blipFill>
          <a:blip r:embed="rId4"/>
          <a:stretch>
            <a:fillRect/>
          </a:stretch>
        </p:blipFill>
        <p:spPr>
          <a:xfrm>
            <a:off x="6096000" y="1541304"/>
            <a:ext cx="6085367" cy="5200710"/>
          </a:xfrm>
          <a:prstGeom prst="rect">
            <a:avLst/>
          </a:prstGeom>
        </p:spPr>
      </p:pic>
      <p:pic>
        <p:nvPicPr>
          <p:cNvPr id="6" name="Picture 5">
            <a:extLst>
              <a:ext uri="{FF2B5EF4-FFF2-40B4-BE49-F238E27FC236}">
                <a16:creationId xmlns:a16="http://schemas.microsoft.com/office/drawing/2014/main" id="{48BA7008-95BE-6522-109B-C6C92555CFBA}"/>
              </a:ext>
            </a:extLst>
          </p:cNvPr>
          <p:cNvPicPr>
            <a:picLocks noChangeAspect="1"/>
          </p:cNvPicPr>
          <p:nvPr/>
        </p:nvPicPr>
        <p:blipFill>
          <a:blip r:embed="rId5"/>
          <a:stretch>
            <a:fillRect/>
          </a:stretch>
        </p:blipFill>
        <p:spPr>
          <a:xfrm>
            <a:off x="10633" y="2764094"/>
            <a:ext cx="6526452" cy="1329811"/>
          </a:xfrm>
          <a:prstGeom prst="rect">
            <a:avLst/>
          </a:prstGeom>
          <a:ln>
            <a:solidFill>
              <a:schemeClr val="accent1"/>
            </a:solidFill>
          </a:ln>
        </p:spPr>
      </p:pic>
    </p:spTree>
    <p:extLst>
      <p:ext uri="{BB962C8B-B14F-4D97-AF65-F5344CB8AC3E}">
        <p14:creationId xmlns:p14="http://schemas.microsoft.com/office/powerpoint/2010/main" val="3637834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C1543855-9BE9-046B-D9D8-0E65D5E526FE}"/>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4178A712-6359-AA45-04DF-D4831F8F941D}"/>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44DAE14-E5B4-9C10-0301-A7B05F05F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0843F95B-6E81-B87E-7141-944AC3305D12}"/>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Top 50 SOC with current highest openings</a:t>
            </a:r>
          </a:p>
        </p:txBody>
      </p:sp>
      <p:cxnSp>
        <p:nvCxnSpPr>
          <p:cNvPr id="3" name="Straight Connector 2">
            <a:extLst>
              <a:ext uri="{FF2B5EF4-FFF2-40B4-BE49-F238E27FC236}">
                <a16:creationId xmlns:a16="http://schemas.microsoft.com/office/drawing/2014/main" id="{FC097AD6-E9BF-0861-6C88-6862CAFB2FC3}"/>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33C0BD8-0E71-C253-AFF0-798FA2CA9FB0}"/>
              </a:ext>
            </a:extLst>
          </p:cNvPr>
          <p:cNvPicPr>
            <a:picLocks noChangeAspect="1"/>
          </p:cNvPicPr>
          <p:nvPr/>
        </p:nvPicPr>
        <p:blipFill>
          <a:blip r:embed="rId4"/>
          <a:stretch>
            <a:fillRect/>
          </a:stretch>
        </p:blipFill>
        <p:spPr>
          <a:xfrm>
            <a:off x="1889275" y="1902069"/>
            <a:ext cx="8413449" cy="3672817"/>
          </a:xfrm>
          <a:prstGeom prst="rect">
            <a:avLst/>
          </a:prstGeom>
          <a:ln>
            <a:solidFill>
              <a:schemeClr val="accent1"/>
            </a:solidFill>
          </a:ln>
        </p:spPr>
      </p:pic>
    </p:spTree>
    <p:extLst>
      <p:ext uri="{BB962C8B-B14F-4D97-AF65-F5344CB8AC3E}">
        <p14:creationId xmlns:p14="http://schemas.microsoft.com/office/powerpoint/2010/main" val="14416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3F42E989-19CA-D7CA-38DC-E9E55E06A643}"/>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2AA10EAC-B212-4ADE-E214-3F65B33693DE}"/>
              </a:ext>
            </a:extLst>
          </p:cNvPr>
          <p:cNvSpPr/>
          <p:nvPr/>
        </p:nvSpPr>
        <p:spPr>
          <a:xfrm>
            <a:off x="-758" y="1390147"/>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effectLst/>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process (there were several data reviews requested of the colleges this year).</a:t>
            </a:r>
          </a:p>
          <a:p>
            <a:pPr marL="342900" marR="0" lvl="0" indent="-342900">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Dashboards Updates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dirty="0">
                <a:effectLst/>
                <a:latin typeface="Aptos" panose="020B0004020202020204" pitchFamily="34" charset="0"/>
                <a:ea typeface="Aptos" panose="020B0004020202020204" pitchFamily="34" charset="0"/>
                <a:cs typeface="Aptos" panose="020B0004020202020204" pitchFamily="34" charset="0"/>
              </a:rPr>
              <a:t>-I would want to show t.</a:t>
            </a:r>
          </a:p>
          <a:p>
            <a:pPr marL="342900" marR="0" lvl="0" indent="-342900">
              <a:buFont typeface="Symbol" panose="05050102010706020507" pitchFamily="18" charset="2"/>
              <a:buChar char=""/>
            </a:pPr>
            <a:r>
              <a:rPr lang="en-US" sz="1800" dirty="0">
                <a:effectLst/>
                <a:latin typeface="Aptos" panose="020B0004020202020204" pitchFamily="34" charset="0"/>
                <a:ea typeface="Times New Roman" panose="02020603050405020304" pitchFamily="18" charset="0"/>
                <a:cs typeface="Aptos" panose="020B0004020202020204" pitchFamily="34" charset="0"/>
              </a:rPr>
              <a:t>Labor Market Reports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effectLst/>
                <a:latin typeface="Aptos" panose="020B0004020202020204" pitchFamily="34" charset="0"/>
                <a:ea typeface="Aptos" panose="020B0004020202020204" pitchFamily="34" charset="0"/>
                <a:cs typeface="Aptos" panose="020B0004020202020204" pitchFamily="34" charset="0"/>
              </a:rPr>
              <a:t>-also show where these are, ask if anyone has used them or has plan to for program review or strategic planning. Also ask how we can help collect best practices for their use to s  hare with other colleges.</a:t>
            </a:r>
          </a:p>
          <a:p>
            <a:pPr algn="ctr">
              <a:defRPr/>
            </a:pPr>
            <a:endParaRPr lang="en-US" dirty="0">
              <a:solidFill>
                <a:prstClr val="white"/>
              </a:solidFill>
              <a:latin typeface="Calibri"/>
            </a:endParaRPr>
          </a:p>
        </p:txBody>
      </p:sp>
      <p:pic>
        <p:nvPicPr>
          <p:cNvPr id="7" name="Picture 6">
            <a:extLst>
              <a:ext uri="{FF2B5EF4-FFF2-40B4-BE49-F238E27FC236}">
                <a16:creationId xmlns:a16="http://schemas.microsoft.com/office/drawing/2014/main" id="{B8A0A379-E85D-1F2C-A791-48BFFCA0A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7CA5FFB4-3D23-62BA-617A-65FD4E118F33}"/>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90000"/>
              </a:lnSpc>
              <a:defRPr/>
            </a:pPr>
            <a:r>
              <a:rPr lang="en-US" sz="4000" dirty="0">
                <a:solidFill>
                  <a:prstClr val="white"/>
                </a:solidFill>
                <a:latin typeface="Calibri"/>
              </a:rPr>
              <a:t>NCCCS Dashboards</a:t>
            </a:r>
          </a:p>
        </p:txBody>
      </p:sp>
      <p:cxnSp>
        <p:nvCxnSpPr>
          <p:cNvPr id="3" name="Straight Connector 2">
            <a:extLst>
              <a:ext uri="{FF2B5EF4-FFF2-40B4-BE49-F238E27FC236}">
                <a16:creationId xmlns:a16="http://schemas.microsoft.com/office/drawing/2014/main" id="{D9184C9C-B62D-050B-15B1-7830A1524E7D}"/>
              </a:ext>
            </a:extLst>
          </p:cNvPr>
          <p:cNvCxnSpPr>
            <a:cxnSpLocks/>
          </p:cNvCxnSpPr>
          <p:nvPr/>
        </p:nvCxnSpPr>
        <p:spPr>
          <a:xfrm>
            <a:off x="-10633" y="142720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267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EE54F552-09E8-765B-C35A-3F97CD5C605F}"/>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17AD13ED-A230-C799-A0DE-661C1BBB5ACD}"/>
              </a:ext>
            </a:extLst>
          </p:cNvPr>
          <p:cNvSpPr/>
          <p:nvPr/>
        </p:nvSpPr>
        <p:spPr>
          <a:xfrm>
            <a:off x="-5623" y="1453038"/>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1929501-A736-55D0-67C6-C4F30738F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8451F001-0FA9-AE93-85C9-7ACCA0F2EFC4}"/>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Labor Market Alignment (2</a:t>
            </a:r>
            <a:r>
              <a:rPr kumimoji="0" lang="en-US" sz="4000" b="0" i="0" u="none" strike="noStrike" kern="1200" cap="none" spc="0" normalizeH="0" baseline="30000" noProof="0" dirty="0">
                <a:ln>
                  <a:noFill/>
                </a:ln>
                <a:solidFill>
                  <a:prstClr val="white"/>
                </a:solidFill>
                <a:effectLst/>
                <a:uLnTx/>
                <a:uFillTx/>
                <a:latin typeface="Calibri"/>
                <a:ea typeface="+mn-ea"/>
                <a:cs typeface="+mn-cs"/>
              </a:rPr>
              <a:t>nd</a:t>
            </a:r>
            <a:r>
              <a:rPr kumimoji="0" lang="en-US" sz="4000" b="0" i="0" u="none" strike="noStrike" kern="1200" cap="none" spc="0" normalizeH="0" baseline="0" noProof="0" dirty="0">
                <a:ln>
                  <a:noFill/>
                </a:ln>
                <a:solidFill>
                  <a:prstClr val="white"/>
                </a:solidFill>
                <a:effectLst/>
                <a:uLnTx/>
                <a:uFillTx/>
                <a:latin typeface="Calibri"/>
                <a:ea typeface="+mn-ea"/>
                <a:cs typeface="+mn-cs"/>
              </a:rPr>
              <a:t> bullet)</a:t>
            </a:r>
          </a:p>
        </p:txBody>
      </p:sp>
      <p:cxnSp>
        <p:nvCxnSpPr>
          <p:cNvPr id="3" name="Straight Connector 2">
            <a:extLst>
              <a:ext uri="{FF2B5EF4-FFF2-40B4-BE49-F238E27FC236}">
                <a16:creationId xmlns:a16="http://schemas.microsoft.com/office/drawing/2014/main" id="{EC27E3F6-F0D9-DF78-2157-E4129D4786FD}"/>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CACD59C-D6B1-2527-45B2-2E9ED9CC1DCA}"/>
              </a:ext>
            </a:extLst>
          </p:cNvPr>
          <p:cNvPicPr>
            <a:picLocks noChangeAspect="1"/>
          </p:cNvPicPr>
          <p:nvPr/>
        </p:nvPicPr>
        <p:blipFill>
          <a:blip r:embed="rId4"/>
          <a:stretch>
            <a:fillRect/>
          </a:stretch>
        </p:blipFill>
        <p:spPr>
          <a:xfrm>
            <a:off x="611153" y="2971393"/>
            <a:ext cx="4558724" cy="3609954"/>
          </a:xfrm>
          <a:prstGeom prst="rect">
            <a:avLst/>
          </a:prstGeom>
        </p:spPr>
      </p:pic>
      <p:cxnSp>
        <p:nvCxnSpPr>
          <p:cNvPr id="27" name="Straight Arrow Connector 26">
            <a:extLst>
              <a:ext uri="{FF2B5EF4-FFF2-40B4-BE49-F238E27FC236}">
                <a16:creationId xmlns:a16="http://schemas.microsoft.com/office/drawing/2014/main" id="{6F68DC4E-4568-2504-A7BA-DE8CC234982F}"/>
              </a:ext>
            </a:extLst>
          </p:cNvPr>
          <p:cNvCxnSpPr>
            <a:cxnSpLocks/>
          </p:cNvCxnSpPr>
          <p:nvPr/>
        </p:nvCxnSpPr>
        <p:spPr>
          <a:xfrm>
            <a:off x="5338689" y="3770142"/>
            <a:ext cx="998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6E7C0DB-33F7-1C12-0492-7639A59E5C9D}"/>
              </a:ext>
            </a:extLst>
          </p:cNvPr>
          <p:cNvSpPr txBox="1"/>
          <p:nvPr/>
        </p:nvSpPr>
        <p:spPr>
          <a:xfrm>
            <a:off x="6792348" y="3606276"/>
            <a:ext cx="5101882" cy="36933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ACTE: Top Employer-Requested Credentials</a:t>
            </a:r>
          </a:p>
        </p:txBody>
      </p:sp>
    </p:spTree>
    <p:extLst>
      <p:ext uri="{BB962C8B-B14F-4D97-AF65-F5344CB8AC3E}">
        <p14:creationId xmlns:p14="http://schemas.microsoft.com/office/powerpoint/2010/main" val="110215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95750234-E40B-1325-669D-C1A3417A622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374F9D9-6FBE-4EA4-E696-BB46121C1784}"/>
              </a:ext>
            </a:extLst>
          </p:cNvPr>
          <p:cNvSpPr/>
          <p:nvPr/>
        </p:nvSpPr>
        <p:spPr>
          <a:xfrm>
            <a:off x="10633" y="1410682"/>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CDEA43E-A9CF-6395-0267-DDE2C9C8D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CF764E60-7C62-8B9E-6E95-2B3C1EDC7E6C}"/>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POS Alignment with In-Demand Occupations</a:t>
            </a:r>
          </a:p>
        </p:txBody>
      </p:sp>
      <p:cxnSp>
        <p:nvCxnSpPr>
          <p:cNvPr id="3" name="Straight Connector 2">
            <a:extLst>
              <a:ext uri="{FF2B5EF4-FFF2-40B4-BE49-F238E27FC236}">
                <a16:creationId xmlns:a16="http://schemas.microsoft.com/office/drawing/2014/main" id="{25882124-C825-8B29-A9A2-F6EB12A50CB2}"/>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2E5982-C35F-E6E6-CDF0-FDE9016621B0}"/>
              </a:ext>
            </a:extLst>
          </p:cNvPr>
          <p:cNvSpPr txBox="1"/>
          <p:nvPr/>
        </p:nvSpPr>
        <p:spPr>
          <a:xfrm>
            <a:off x="153102" y="1544682"/>
            <a:ext cx="1141575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Advance CTE Dashboard: Top Employer-Requested Credentials by State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https://careertech.org/resource/dashboard-top-employer-requested-credentials/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05903EED-5857-321E-882F-603A266BF210}"/>
              </a:ext>
            </a:extLst>
          </p:cNvPr>
          <p:cNvPicPr>
            <a:picLocks noChangeAspect="1"/>
          </p:cNvPicPr>
          <p:nvPr/>
        </p:nvPicPr>
        <p:blipFill>
          <a:blip r:embed="rId5"/>
          <a:stretch>
            <a:fillRect/>
          </a:stretch>
        </p:blipFill>
        <p:spPr>
          <a:xfrm>
            <a:off x="131835" y="2280159"/>
            <a:ext cx="7976137" cy="4457857"/>
          </a:xfrm>
          <a:prstGeom prst="rect">
            <a:avLst/>
          </a:prstGeom>
          <a:ln>
            <a:solidFill>
              <a:schemeClr val="accent1"/>
            </a:solidFill>
          </a:ln>
        </p:spPr>
      </p:pic>
      <p:pic>
        <p:nvPicPr>
          <p:cNvPr id="9" name="Picture 8">
            <a:extLst>
              <a:ext uri="{FF2B5EF4-FFF2-40B4-BE49-F238E27FC236}">
                <a16:creationId xmlns:a16="http://schemas.microsoft.com/office/drawing/2014/main" id="{65EBD542-DC55-296B-26DE-E88635222C1F}"/>
              </a:ext>
            </a:extLst>
          </p:cNvPr>
          <p:cNvPicPr>
            <a:picLocks noChangeAspect="1"/>
          </p:cNvPicPr>
          <p:nvPr/>
        </p:nvPicPr>
        <p:blipFill>
          <a:blip r:embed="rId6"/>
          <a:stretch>
            <a:fillRect/>
          </a:stretch>
        </p:blipFill>
        <p:spPr>
          <a:xfrm>
            <a:off x="9862295" y="1588770"/>
            <a:ext cx="2219136" cy="5096698"/>
          </a:xfrm>
          <a:prstGeom prst="rect">
            <a:avLst/>
          </a:prstGeom>
        </p:spPr>
      </p:pic>
      <p:sp>
        <p:nvSpPr>
          <p:cNvPr id="10" name="Oval 9">
            <a:extLst>
              <a:ext uri="{FF2B5EF4-FFF2-40B4-BE49-F238E27FC236}">
                <a16:creationId xmlns:a16="http://schemas.microsoft.com/office/drawing/2014/main" id="{6AF90CF7-C7F9-08BB-6E84-97E57EE4A511}"/>
              </a:ext>
            </a:extLst>
          </p:cNvPr>
          <p:cNvSpPr/>
          <p:nvPr/>
        </p:nvSpPr>
        <p:spPr>
          <a:xfrm>
            <a:off x="9819763" y="5080126"/>
            <a:ext cx="2240402" cy="1281346"/>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3522B912-1614-0F46-15C0-829308C5530B}"/>
              </a:ext>
            </a:extLst>
          </p:cNvPr>
          <p:cNvSpPr txBox="1"/>
          <p:nvPr/>
        </p:nvSpPr>
        <p:spPr>
          <a:xfrm>
            <a:off x="8192650" y="3325800"/>
            <a:ext cx="1584966" cy="1754326"/>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Are there opportunities to align coursework/ outcomes with a credential?</a:t>
            </a:r>
          </a:p>
        </p:txBody>
      </p:sp>
      <p:cxnSp>
        <p:nvCxnSpPr>
          <p:cNvPr id="13" name="Straight Arrow Connector 12">
            <a:extLst>
              <a:ext uri="{FF2B5EF4-FFF2-40B4-BE49-F238E27FC236}">
                <a16:creationId xmlns:a16="http://schemas.microsoft.com/office/drawing/2014/main" id="{AA4AE844-C437-1517-1DDE-4C97AFED4C18}"/>
              </a:ext>
            </a:extLst>
          </p:cNvPr>
          <p:cNvCxnSpPr>
            <a:stCxn id="11" idx="2"/>
          </p:cNvCxnSpPr>
          <p:nvPr/>
        </p:nvCxnSpPr>
        <p:spPr>
          <a:xfrm flipH="1">
            <a:off x="7747819" y="5080126"/>
            <a:ext cx="1237314" cy="640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938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7B9DDCE8-D2B4-27F0-BD7A-B5F76976AF9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2F60461D-AC62-1670-9762-103F0281817E}"/>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8B13121-6651-D6F9-93AE-7FB2FCC98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AA550D81-8170-B69F-2C13-0D7965BCB8EF}"/>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Labor Market Alignment (3</a:t>
            </a:r>
            <a:r>
              <a:rPr kumimoji="0" lang="en-US" sz="4000" b="0" i="0" u="none" strike="noStrike" kern="1200" cap="none" spc="0" normalizeH="0" baseline="30000" noProof="0" dirty="0">
                <a:ln>
                  <a:noFill/>
                </a:ln>
                <a:solidFill>
                  <a:prstClr val="white"/>
                </a:solidFill>
                <a:effectLst/>
                <a:uLnTx/>
                <a:uFillTx/>
                <a:latin typeface="Calibri"/>
                <a:ea typeface="+mn-ea"/>
                <a:cs typeface="+mn-cs"/>
              </a:rPr>
              <a:t>rd</a:t>
            </a:r>
            <a:r>
              <a:rPr kumimoji="0" lang="en-US" sz="4000" b="0" i="0" u="none" strike="noStrike" kern="1200" cap="none" spc="0" normalizeH="0" baseline="0" noProof="0" dirty="0">
                <a:ln>
                  <a:noFill/>
                </a:ln>
                <a:solidFill>
                  <a:prstClr val="white"/>
                </a:solidFill>
                <a:effectLst/>
                <a:uLnTx/>
                <a:uFillTx/>
                <a:latin typeface="Calibri"/>
                <a:ea typeface="+mn-ea"/>
                <a:cs typeface="+mn-cs"/>
              </a:rPr>
              <a:t> bullet)</a:t>
            </a:r>
          </a:p>
        </p:txBody>
      </p:sp>
      <p:cxnSp>
        <p:nvCxnSpPr>
          <p:cNvPr id="3" name="Straight Connector 2">
            <a:extLst>
              <a:ext uri="{FF2B5EF4-FFF2-40B4-BE49-F238E27FC236}">
                <a16:creationId xmlns:a16="http://schemas.microsoft.com/office/drawing/2014/main" id="{4B40D289-1D66-9A5E-069B-1D99894A26FB}"/>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905416C-708C-0A8B-E43C-EB7BFF64BA56}"/>
              </a:ext>
            </a:extLst>
          </p:cNvPr>
          <p:cNvPicPr>
            <a:picLocks noChangeAspect="1"/>
          </p:cNvPicPr>
          <p:nvPr/>
        </p:nvPicPr>
        <p:blipFill>
          <a:blip r:embed="rId4"/>
          <a:stretch>
            <a:fillRect/>
          </a:stretch>
        </p:blipFill>
        <p:spPr>
          <a:xfrm>
            <a:off x="611153" y="2971393"/>
            <a:ext cx="4558724" cy="3609954"/>
          </a:xfrm>
          <a:prstGeom prst="rect">
            <a:avLst/>
          </a:prstGeom>
        </p:spPr>
      </p:pic>
      <p:sp>
        <p:nvSpPr>
          <p:cNvPr id="31" name="TextBox 30">
            <a:extLst>
              <a:ext uri="{FF2B5EF4-FFF2-40B4-BE49-F238E27FC236}">
                <a16:creationId xmlns:a16="http://schemas.microsoft.com/office/drawing/2014/main" id="{2B69D03E-D8D3-D89A-0B34-2AA9E45E1E2B}"/>
              </a:ext>
            </a:extLst>
          </p:cNvPr>
          <p:cNvSpPr txBox="1"/>
          <p:nvPr/>
        </p:nvSpPr>
        <p:spPr>
          <a:xfrm>
            <a:off x="6792346" y="4085940"/>
            <a:ext cx="5101884" cy="646331"/>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Dashboard: Curriculum Program Enrollments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Dashboard: Perkins CTE Indicator 2P1 </a:t>
            </a:r>
          </a:p>
        </p:txBody>
      </p:sp>
      <p:cxnSp>
        <p:nvCxnSpPr>
          <p:cNvPr id="48" name="Straight Arrow Connector 47">
            <a:extLst>
              <a:ext uri="{FF2B5EF4-FFF2-40B4-BE49-F238E27FC236}">
                <a16:creationId xmlns:a16="http://schemas.microsoft.com/office/drawing/2014/main" id="{FD9DC641-3BEE-FBCC-F37E-C0FAE8C66585}"/>
              </a:ext>
            </a:extLst>
          </p:cNvPr>
          <p:cNvCxnSpPr>
            <a:cxnSpLocks/>
          </p:cNvCxnSpPr>
          <p:nvPr/>
        </p:nvCxnSpPr>
        <p:spPr>
          <a:xfrm>
            <a:off x="5338689" y="4340879"/>
            <a:ext cx="998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20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DF7B4837-86D8-628A-8CDD-BD7F85746661}"/>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C85DE55-BCC9-0B42-FA79-4B5372938AFE}"/>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1A5D2FA-3B0D-DF76-4C85-ABBA1B032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D0598D13-7AA6-51A5-99CB-9770F0395630}"/>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Curriculum Program Enrollments</a:t>
            </a:r>
          </a:p>
        </p:txBody>
      </p:sp>
      <p:cxnSp>
        <p:nvCxnSpPr>
          <p:cNvPr id="3" name="Straight Connector 2">
            <a:extLst>
              <a:ext uri="{FF2B5EF4-FFF2-40B4-BE49-F238E27FC236}">
                <a16:creationId xmlns:a16="http://schemas.microsoft.com/office/drawing/2014/main" id="{63BA4295-042C-DE15-0072-91B7F0E17262}"/>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9E2C23E-12E9-9F4B-C888-02ECD54C55E6}"/>
              </a:ext>
            </a:extLst>
          </p:cNvPr>
          <p:cNvPicPr>
            <a:picLocks noChangeAspect="1"/>
          </p:cNvPicPr>
          <p:nvPr/>
        </p:nvPicPr>
        <p:blipFill>
          <a:blip r:embed="rId4"/>
          <a:stretch>
            <a:fillRect/>
          </a:stretch>
        </p:blipFill>
        <p:spPr>
          <a:xfrm>
            <a:off x="153102" y="1619607"/>
            <a:ext cx="7045608" cy="5157385"/>
          </a:xfrm>
          <a:prstGeom prst="rect">
            <a:avLst/>
          </a:prstGeom>
        </p:spPr>
      </p:pic>
    </p:spTree>
    <p:extLst>
      <p:ext uri="{BB962C8B-B14F-4D97-AF65-F5344CB8AC3E}">
        <p14:creationId xmlns:p14="http://schemas.microsoft.com/office/powerpoint/2010/main" val="1009969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D138DB5C-BBE2-E96F-1090-17BE1EF0800E}"/>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B8F5431C-4FF8-1535-00BF-758EB0148CD8}"/>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04B74F9-447F-A284-DABC-B52673655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2E341D60-5582-F8D6-6BB9-7D69C0871B8D}"/>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CU Program Enrollments Comparison by Student Demographics</a:t>
            </a:r>
          </a:p>
        </p:txBody>
      </p:sp>
      <p:cxnSp>
        <p:nvCxnSpPr>
          <p:cNvPr id="3" name="Straight Connector 2">
            <a:extLst>
              <a:ext uri="{FF2B5EF4-FFF2-40B4-BE49-F238E27FC236}">
                <a16:creationId xmlns:a16="http://schemas.microsoft.com/office/drawing/2014/main" id="{26C99FD5-D160-53EB-EB66-31CECF658212}"/>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97ED64E-9827-6B2D-F00E-D78F352D25E2}"/>
              </a:ext>
            </a:extLst>
          </p:cNvPr>
          <p:cNvPicPr>
            <a:picLocks noChangeAspect="1"/>
          </p:cNvPicPr>
          <p:nvPr/>
        </p:nvPicPr>
        <p:blipFill>
          <a:blip r:embed="rId4"/>
          <a:stretch>
            <a:fillRect/>
          </a:stretch>
        </p:blipFill>
        <p:spPr>
          <a:xfrm>
            <a:off x="153102" y="1619607"/>
            <a:ext cx="7064418" cy="5173544"/>
          </a:xfrm>
          <a:prstGeom prst="rect">
            <a:avLst/>
          </a:prstGeom>
        </p:spPr>
      </p:pic>
    </p:spTree>
    <p:extLst>
      <p:ext uri="{BB962C8B-B14F-4D97-AF65-F5344CB8AC3E}">
        <p14:creationId xmlns:p14="http://schemas.microsoft.com/office/powerpoint/2010/main" val="4284970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5CC765C0-7EDC-10C3-6A08-D2F93424A10C}"/>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4C78D0E-F690-2A9B-E65D-4C8D4ED77B16}"/>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241D453-BB64-C88F-BD35-E3337B5E7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C0B47A6A-BA95-75A0-FA0F-A486A3C5CE05}"/>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NCCCS Dashboard: Perkins CTE Indicator 2P1 </a:t>
            </a:r>
          </a:p>
        </p:txBody>
      </p:sp>
      <p:cxnSp>
        <p:nvCxnSpPr>
          <p:cNvPr id="3" name="Straight Connector 2">
            <a:extLst>
              <a:ext uri="{FF2B5EF4-FFF2-40B4-BE49-F238E27FC236}">
                <a16:creationId xmlns:a16="http://schemas.microsoft.com/office/drawing/2014/main" id="{B304BEBE-6A87-0131-BD09-79475E37A461}"/>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CDAF40D-1656-702F-BD11-FB6C13C818B6}"/>
              </a:ext>
            </a:extLst>
          </p:cNvPr>
          <p:cNvPicPr>
            <a:picLocks noChangeAspect="1"/>
          </p:cNvPicPr>
          <p:nvPr/>
        </p:nvPicPr>
        <p:blipFill>
          <a:blip r:embed="rId4"/>
          <a:stretch>
            <a:fillRect/>
          </a:stretch>
        </p:blipFill>
        <p:spPr>
          <a:xfrm>
            <a:off x="153101" y="1619607"/>
            <a:ext cx="6898593" cy="5053940"/>
          </a:xfrm>
          <a:prstGeom prst="rect">
            <a:avLst/>
          </a:prstGeom>
        </p:spPr>
      </p:pic>
      <p:sp>
        <p:nvSpPr>
          <p:cNvPr id="6" name="TextBox 5">
            <a:extLst>
              <a:ext uri="{FF2B5EF4-FFF2-40B4-BE49-F238E27FC236}">
                <a16:creationId xmlns:a16="http://schemas.microsoft.com/office/drawing/2014/main" id="{2C91336E-06A9-AAD0-5F54-16812C85E0B7}"/>
              </a:ext>
            </a:extLst>
          </p:cNvPr>
          <p:cNvSpPr txBox="1"/>
          <p:nvPr/>
        </p:nvSpPr>
        <p:spPr>
          <a:xfrm>
            <a:off x="7637318" y="2155303"/>
            <a:ext cx="34913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Completers by Curriculum Parent</a:t>
            </a:r>
          </a:p>
        </p:txBody>
      </p:sp>
    </p:spTree>
    <p:extLst>
      <p:ext uri="{BB962C8B-B14F-4D97-AF65-F5344CB8AC3E}">
        <p14:creationId xmlns:p14="http://schemas.microsoft.com/office/powerpoint/2010/main" val="3236611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1E9F661F-D1CD-8ACC-1766-5B8619C3AC9B}"/>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40E06C39-67B3-BDCB-44C8-2DF0BA3A49C5}"/>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C2AD3B1-BD98-4D37-231F-57297F7DC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916A5B6A-D600-7A90-6592-AB0FBA1096E0}"/>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Labor Market Alignment (4</a:t>
            </a:r>
            <a:r>
              <a:rPr kumimoji="0" lang="en-US" sz="4000" b="0" i="0" u="none" strike="noStrike" kern="1200" cap="none" spc="0" normalizeH="0" baseline="30000" noProof="0" dirty="0">
                <a:ln>
                  <a:noFill/>
                </a:ln>
                <a:solidFill>
                  <a:prstClr val="white"/>
                </a:solidFill>
                <a:effectLst/>
                <a:uLnTx/>
                <a:uFillTx/>
                <a:latin typeface="Calibri"/>
                <a:ea typeface="+mn-ea"/>
                <a:cs typeface="+mn-cs"/>
              </a:rPr>
              <a:t>th</a:t>
            </a:r>
            <a:r>
              <a:rPr kumimoji="0" lang="en-US" sz="4000" b="0" i="0" u="none" strike="noStrike" kern="1200" cap="none" spc="0" normalizeH="0" baseline="0" noProof="0" dirty="0">
                <a:ln>
                  <a:noFill/>
                </a:ln>
                <a:solidFill>
                  <a:prstClr val="white"/>
                </a:solidFill>
                <a:effectLst/>
                <a:uLnTx/>
                <a:uFillTx/>
                <a:latin typeface="Calibri"/>
                <a:ea typeface="+mn-ea"/>
                <a:cs typeface="+mn-cs"/>
              </a:rPr>
              <a:t> bullet)</a:t>
            </a:r>
          </a:p>
        </p:txBody>
      </p:sp>
      <p:cxnSp>
        <p:nvCxnSpPr>
          <p:cNvPr id="3" name="Straight Connector 2">
            <a:extLst>
              <a:ext uri="{FF2B5EF4-FFF2-40B4-BE49-F238E27FC236}">
                <a16:creationId xmlns:a16="http://schemas.microsoft.com/office/drawing/2014/main" id="{07D64EFB-40D5-AB5D-681D-6F000A30A839}"/>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E074DBF-342A-1AB9-CE3D-8F8496AE8FFE}"/>
              </a:ext>
            </a:extLst>
          </p:cNvPr>
          <p:cNvPicPr>
            <a:picLocks noChangeAspect="1"/>
          </p:cNvPicPr>
          <p:nvPr/>
        </p:nvPicPr>
        <p:blipFill>
          <a:blip r:embed="rId4"/>
          <a:stretch>
            <a:fillRect/>
          </a:stretch>
        </p:blipFill>
        <p:spPr>
          <a:xfrm>
            <a:off x="611153" y="2971393"/>
            <a:ext cx="4558724" cy="3609954"/>
          </a:xfrm>
          <a:prstGeom prst="rect">
            <a:avLst/>
          </a:prstGeom>
        </p:spPr>
      </p:pic>
      <p:cxnSp>
        <p:nvCxnSpPr>
          <p:cNvPr id="19" name="Straight Arrow Connector 18">
            <a:extLst>
              <a:ext uri="{FF2B5EF4-FFF2-40B4-BE49-F238E27FC236}">
                <a16:creationId xmlns:a16="http://schemas.microsoft.com/office/drawing/2014/main" id="{22BF746D-B9A7-BA7E-91D6-002D75D2E116}"/>
              </a:ext>
            </a:extLst>
          </p:cNvPr>
          <p:cNvCxnSpPr>
            <a:cxnSpLocks/>
          </p:cNvCxnSpPr>
          <p:nvPr/>
        </p:nvCxnSpPr>
        <p:spPr>
          <a:xfrm>
            <a:off x="5399655" y="4878046"/>
            <a:ext cx="937840" cy="1125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A7C65644-DC37-CBE4-F985-A72AD14744FE}"/>
              </a:ext>
            </a:extLst>
          </p:cNvPr>
          <p:cNvSpPr txBox="1"/>
          <p:nvPr/>
        </p:nvSpPr>
        <p:spPr>
          <a:xfrm>
            <a:off x="6792346" y="4878046"/>
            <a:ext cx="5101883" cy="36933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Labor Market Analysis Reports</a:t>
            </a:r>
          </a:p>
        </p:txBody>
      </p:sp>
    </p:spTree>
    <p:extLst>
      <p:ext uri="{BB962C8B-B14F-4D97-AF65-F5344CB8AC3E}">
        <p14:creationId xmlns:p14="http://schemas.microsoft.com/office/powerpoint/2010/main" val="4024268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BEF1BF0C-7A4B-BCDE-32B3-3A2E23BCAE1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4E5EBA81-AD50-B2D6-A23F-03D679546EA0}"/>
              </a:ext>
            </a:extLst>
          </p:cNvPr>
          <p:cNvSpPr/>
          <p:nvPr/>
        </p:nvSpPr>
        <p:spPr>
          <a:xfrm>
            <a:off x="0" y="1453038"/>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DD2D774-8EED-039A-C085-1AB2C06BC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45D275C2-E9D7-5355-6D10-761FCDE561DC}"/>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LMAR: Employment Projections: Occupations</a:t>
            </a:r>
          </a:p>
        </p:txBody>
      </p:sp>
      <p:cxnSp>
        <p:nvCxnSpPr>
          <p:cNvPr id="3" name="Straight Connector 2">
            <a:extLst>
              <a:ext uri="{FF2B5EF4-FFF2-40B4-BE49-F238E27FC236}">
                <a16:creationId xmlns:a16="http://schemas.microsoft.com/office/drawing/2014/main" id="{461AFEFE-945C-B11E-9D36-1BA5510E4133}"/>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24B338B-7200-73E4-0106-E3CE1307C3F7}"/>
              </a:ext>
            </a:extLst>
          </p:cNvPr>
          <p:cNvPicPr>
            <a:picLocks noChangeAspect="1"/>
          </p:cNvPicPr>
          <p:nvPr/>
        </p:nvPicPr>
        <p:blipFill>
          <a:blip r:embed="rId4"/>
          <a:stretch>
            <a:fillRect/>
          </a:stretch>
        </p:blipFill>
        <p:spPr>
          <a:xfrm>
            <a:off x="6096000" y="1541304"/>
            <a:ext cx="6085367" cy="5200710"/>
          </a:xfrm>
          <a:prstGeom prst="rect">
            <a:avLst/>
          </a:prstGeom>
        </p:spPr>
      </p:pic>
      <p:pic>
        <p:nvPicPr>
          <p:cNvPr id="6" name="Picture 5">
            <a:extLst>
              <a:ext uri="{FF2B5EF4-FFF2-40B4-BE49-F238E27FC236}">
                <a16:creationId xmlns:a16="http://schemas.microsoft.com/office/drawing/2014/main" id="{1D8456EE-0EB2-B5D9-05EC-1A018F557F60}"/>
              </a:ext>
            </a:extLst>
          </p:cNvPr>
          <p:cNvPicPr>
            <a:picLocks noChangeAspect="1"/>
          </p:cNvPicPr>
          <p:nvPr/>
        </p:nvPicPr>
        <p:blipFill>
          <a:blip r:embed="rId5"/>
          <a:stretch>
            <a:fillRect/>
          </a:stretch>
        </p:blipFill>
        <p:spPr>
          <a:xfrm>
            <a:off x="10633" y="2764094"/>
            <a:ext cx="6526452" cy="1329811"/>
          </a:xfrm>
          <a:prstGeom prst="rect">
            <a:avLst/>
          </a:prstGeom>
          <a:ln>
            <a:solidFill>
              <a:schemeClr val="accent1"/>
            </a:solidFill>
          </a:ln>
        </p:spPr>
      </p:pic>
      <p:sp>
        <p:nvSpPr>
          <p:cNvPr id="2" name="TextBox 1">
            <a:extLst>
              <a:ext uri="{FF2B5EF4-FFF2-40B4-BE49-F238E27FC236}">
                <a16:creationId xmlns:a16="http://schemas.microsoft.com/office/drawing/2014/main" id="{CA1F38AB-B700-FC4C-B29B-64B34718B344}"/>
              </a:ext>
            </a:extLst>
          </p:cNvPr>
          <p:cNvSpPr txBox="1"/>
          <p:nvPr/>
        </p:nvSpPr>
        <p:spPr>
          <a:xfrm>
            <a:off x="208086" y="5621482"/>
            <a:ext cx="620457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Occupational Projections</a:t>
            </a:r>
            <a:r>
              <a:rPr kumimoji="0" lang="en-US" sz="1800" b="0" i="0" u="none" strike="noStrike" kern="1200" cap="none" spc="0" normalizeH="0" baseline="0" noProof="0" dirty="0">
                <a:ln>
                  <a:noFill/>
                </a:ln>
                <a:solidFill>
                  <a:prstClr val="black"/>
                </a:solidFill>
                <a:effectLst/>
                <a:uLnTx/>
                <a:uFillTx/>
                <a:latin typeface="Calibri"/>
                <a:ea typeface="+mn-ea"/>
                <a:cs typeface="+mn-cs"/>
              </a:rPr>
              <a:t> (NC Department of Commerce Occupational Projections Dashboard)</a:t>
            </a:r>
          </a:p>
        </p:txBody>
      </p:sp>
    </p:spTree>
    <p:extLst>
      <p:ext uri="{BB962C8B-B14F-4D97-AF65-F5344CB8AC3E}">
        <p14:creationId xmlns:p14="http://schemas.microsoft.com/office/powerpoint/2010/main" val="152329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8155C225-2043-54F6-E19F-604767FA16F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DFE73C2-14EA-B4B6-25F9-2CF37F1A50E1}"/>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4A0F733-70F1-1F86-C419-135721C56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75CBDED8-B679-9C1D-DC1E-339C227A2B56}"/>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Labor Market Alignment (6</a:t>
            </a:r>
            <a:r>
              <a:rPr kumimoji="0" lang="en-US" sz="4000" b="0" i="0" u="none" strike="noStrike" kern="1200" cap="none" spc="0" normalizeH="0" baseline="30000" noProof="0" dirty="0">
                <a:ln>
                  <a:noFill/>
                </a:ln>
                <a:solidFill>
                  <a:prstClr val="white"/>
                </a:solidFill>
                <a:effectLst/>
                <a:uLnTx/>
                <a:uFillTx/>
                <a:latin typeface="Calibri"/>
                <a:ea typeface="+mn-ea"/>
                <a:cs typeface="+mn-cs"/>
              </a:rPr>
              <a:t>th</a:t>
            </a:r>
            <a:r>
              <a:rPr kumimoji="0" lang="en-US" sz="4000" b="0" i="0" u="none" strike="noStrike" kern="1200" cap="none" spc="0" normalizeH="0" baseline="0" noProof="0" dirty="0">
                <a:ln>
                  <a:noFill/>
                </a:ln>
                <a:solidFill>
                  <a:prstClr val="white"/>
                </a:solidFill>
                <a:effectLst/>
                <a:uLnTx/>
                <a:uFillTx/>
                <a:latin typeface="Calibri"/>
                <a:ea typeface="+mn-ea"/>
                <a:cs typeface="+mn-cs"/>
              </a:rPr>
              <a:t> bullet)</a:t>
            </a:r>
          </a:p>
        </p:txBody>
      </p:sp>
      <p:cxnSp>
        <p:nvCxnSpPr>
          <p:cNvPr id="3" name="Straight Connector 2">
            <a:extLst>
              <a:ext uri="{FF2B5EF4-FFF2-40B4-BE49-F238E27FC236}">
                <a16:creationId xmlns:a16="http://schemas.microsoft.com/office/drawing/2014/main" id="{F1BAB193-07D2-A73C-AC6D-AAB53F9E14FD}"/>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8C75A71-4FE8-31A9-F45B-3B8D5E5BFE7D}"/>
              </a:ext>
            </a:extLst>
          </p:cNvPr>
          <p:cNvPicPr>
            <a:picLocks noChangeAspect="1"/>
          </p:cNvPicPr>
          <p:nvPr/>
        </p:nvPicPr>
        <p:blipFill>
          <a:blip r:embed="rId4"/>
          <a:stretch>
            <a:fillRect/>
          </a:stretch>
        </p:blipFill>
        <p:spPr>
          <a:xfrm>
            <a:off x="611153" y="2971393"/>
            <a:ext cx="4558724" cy="3609954"/>
          </a:xfrm>
          <a:prstGeom prst="rect">
            <a:avLst/>
          </a:prstGeom>
        </p:spPr>
      </p:pic>
      <p:cxnSp>
        <p:nvCxnSpPr>
          <p:cNvPr id="36" name="Straight Arrow Connector 35">
            <a:extLst>
              <a:ext uri="{FF2B5EF4-FFF2-40B4-BE49-F238E27FC236}">
                <a16:creationId xmlns:a16="http://schemas.microsoft.com/office/drawing/2014/main" id="{C042CB86-47C8-F027-C395-F707D8F77B49}"/>
              </a:ext>
            </a:extLst>
          </p:cNvPr>
          <p:cNvCxnSpPr>
            <a:cxnSpLocks/>
          </p:cNvCxnSpPr>
          <p:nvPr/>
        </p:nvCxnSpPr>
        <p:spPr>
          <a:xfrm>
            <a:off x="5338689" y="5547870"/>
            <a:ext cx="998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A7C454A5-BCF5-74AA-AB70-09E10CE4FF4F}"/>
              </a:ext>
            </a:extLst>
          </p:cNvPr>
          <p:cNvSpPr txBox="1"/>
          <p:nvPr/>
        </p:nvSpPr>
        <p:spPr>
          <a:xfrm>
            <a:off x="6792346" y="5148607"/>
            <a:ext cx="5101882" cy="12003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Dashboard: Median Quarterly Earnings of CTE Exiters by College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NCCCS Dashboard: CTE Perkins V Performance Indicator 1P1</a:t>
            </a:r>
          </a:p>
        </p:txBody>
      </p:sp>
    </p:spTree>
    <p:extLst>
      <p:ext uri="{BB962C8B-B14F-4D97-AF65-F5344CB8AC3E}">
        <p14:creationId xmlns:p14="http://schemas.microsoft.com/office/powerpoint/2010/main" val="1641120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19BBA9FE-FE91-151A-29D7-DAF702E3BC51}"/>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12450F0-1235-5C16-3F9C-D76E9C6F5B46}"/>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860D7FB-7AFB-38A0-651D-167C3255E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9E2B09E9-FC90-EEFB-01D8-115A0FD1E9E4}"/>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Median Quarterly Earnings CTE Exiters by College</a:t>
            </a:r>
          </a:p>
        </p:txBody>
      </p:sp>
      <p:cxnSp>
        <p:nvCxnSpPr>
          <p:cNvPr id="3" name="Straight Connector 2">
            <a:extLst>
              <a:ext uri="{FF2B5EF4-FFF2-40B4-BE49-F238E27FC236}">
                <a16:creationId xmlns:a16="http://schemas.microsoft.com/office/drawing/2014/main" id="{6AD9AAF8-C3DC-1CDE-1D5C-8063BBF2EE22}"/>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8B1EAAD-BB11-E00B-0032-EA1BBCC217E0}"/>
              </a:ext>
            </a:extLst>
          </p:cNvPr>
          <p:cNvPicPr>
            <a:picLocks noChangeAspect="1"/>
          </p:cNvPicPr>
          <p:nvPr/>
        </p:nvPicPr>
        <p:blipFill>
          <a:blip r:embed="rId4"/>
          <a:stretch>
            <a:fillRect/>
          </a:stretch>
        </p:blipFill>
        <p:spPr>
          <a:xfrm>
            <a:off x="223240" y="1619607"/>
            <a:ext cx="6688837" cy="5049349"/>
          </a:xfrm>
          <a:prstGeom prst="rect">
            <a:avLst/>
          </a:prstGeom>
        </p:spPr>
      </p:pic>
      <p:sp>
        <p:nvSpPr>
          <p:cNvPr id="5" name="TextBox 4">
            <a:extLst>
              <a:ext uri="{FF2B5EF4-FFF2-40B4-BE49-F238E27FC236}">
                <a16:creationId xmlns:a16="http://schemas.microsoft.com/office/drawing/2014/main" id="{CF86CE72-73B0-0BE0-20B8-7ADC4186FEF1}"/>
              </a:ext>
            </a:extLst>
          </p:cNvPr>
          <p:cNvSpPr txBox="1"/>
          <p:nvPr/>
        </p:nvSpPr>
        <p:spPr>
          <a:xfrm>
            <a:off x="7959213" y="4336026"/>
            <a:ext cx="3185651" cy="923330"/>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Can sort by earnings to view prefixes tied to higher earnings by exiters</a:t>
            </a:r>
          </a:p>
        </p:txBody>
      </p:sp>
      <p:cxnSp>
        <p:nvCxnSpPr>
          <p:cNvPr id="9" name="Straight Arrow Connector 8">
            <a:extLst>
              <a:ext uri="{FF2B5EF4-FFF2-40B4-BE49-F238E27FC236}">
                <a16:creationId xmlns:a16="http://schemas.microsoft.com/office/drawing/2014/main" id="{C9A3B726-AE7A-CC4B-87FF-CD7CF2A1B069}"/>
              </a:ext>
            </a:extLst>
          </p:cNvPr>
          <p:cNvCxnSpPr/>
          <p:nvPr/>
        </p:nvCxnSpPr>
        <p:spPr>
          <a:xfrm flipH="1" flipV="1">
            <a:off x="6912077" y="4660490"/>
            <a:ext cx="1047136" cy="137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57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1F93-08E0-F372-F98F-10AB7FDD9770}"/>
              </a:ext>
            </a:extLst>
          </p:cNvPr>
          <p:cNvSpPr txBox="1"/>
          <p:nvPr/>
        </p:nvSpPr>
        <p:spPr>
          <a:xfrm>
            <a:off x="1293542" y="60342"/>
            <a:ext cx="929268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https://www.nccommunitycolleges.edu/about-us/data-reporting/data-dashboards-page/</a:t>
            </a: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881A597-3E3A-5EB1-7174-1B2CEF0E2CBA}"/>
              </a:ext>
            </a:extLst>
          </p:cNvPr>
          <p:cNvPicPr>
            <a:picLocks noChangeAspect="1"/>
          </p:cNvPicPr>
          <p:nvPr/>
        </p:nvPicPr>
        <p:blipFill>
          <a:blip r:embed="rId3"/>
          <a:stretch>
            <a:fillRect/>
          </a:stretch>
        </p:blipFill>
        <p:spPr>
          <a:xfrm>
            <a:off x="1516516" y="429674"/>
            <a:ext cx="8846733" cy="6428326"/>
          </a:xfrm>
          <a:prstGeom prst="rect">
            <a:avLst/>
          </a:prstGeom>
        </p:spPr>
      </p:pic>
    </p:spTree>
    <p:extLst>
      <p:ext uri="{BB962C8B-B14F-4D97-AF65-F5344CB8AC3E}">
        <p14:creationId xmlns:p14="http://schemas.microsoft.com/office/powerpoint/2010/main" val="1502488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36388596-92A4-C239-2D61-B5F6C5AD0B66}"/>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D29A9F3E-323F-ABDB-DCC4-18C16667C3B5}"/>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085891F-85A9-1F7C-C6A7-B4F6783D6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361253E1-B4E0-9943-0DB6-E927C7B605E7}"/>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Median Quarterly Earnings CTE Exiters by Prosperity Zone Sub-Region</a:t>
            </a:r>
          </a:p>
        </p:txBody>
      </p:sp>
      <p:cxnSp>
        <p:nvCxnSpPr>
          <p:cNvPr id="3" name="Straight Connector 2">
            <a:extLst>
              <a:ext uri="{FF2B5EF4-FFF2-40B4-BE49-F238E27FC236}">
                <a16:creationId xmlns:a16="http://schemas.microsoft.com/office/drawing/2014/main" id="{1279C313-30DF-935B-5C2A-DBEAFF42100E}"/>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8503EB9-8C20-0CD6-E950-E6D7E4320A6C}"/>
              </a:ext>
            </a:extLst>
          </p:cNvPr>
          <p:cNvPicPr>
            <a:picLocks noChangeAspect="1"/>
          </p:cNvPicPr>
          <p:nvPr/>
        </p:nvPicPr>
        <p:blipFill>
          <a:blip r:embed="rId4"/>
          <a:stretch>
            <a:fillRect/>
          </a:stretch>
        </p:blipFill>
        <p:spPr>
          <a:xfrm>
            <a:off x="153102" y="1574302"/>
            <a:ext cx="6867130" cy="5150347"/>
          </a:xfrm>
          <a:prstGeom prst="rect">
            <a:avLst/>
          </a:prstGeom>
        </p:spPr>
      </p:pic>
      <p:sp>
        <p:nvSpPr>
          <p:cNvPr id="5" name="TextBox 4">
            <a:extLst>
              <a:ext uri="{FF2B5EF4-FFF2-40B4-BE49-F238E27FC236}">
                <a16:creationId xmlns:a16="http://schemas.microsoft.com/office/drawing/2014/main" id="{DEF22E84-CBD7-A397-FE84-9FF49DAF5488}"/>
              </a:ext>
            </a:extLst>
          </p:cNvPr>
          <p:cNvSpPr txBox="1"/>
          <p:nvPr/>
        </p:nvSpPr>
        <p:spPr>
          <a:xfrm>
            <a:off x="7983794" y="3529781"/>
            <a:ext cx="3877187" cy="120032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Can view different demographic groups to compare distribution across all programs to specific prefixes within a prosperity zone sub-region</a:t>
            </a:r>
          </a:p>
        </p:txBody>
      </p:sp>
      <p:cxnSp>
        <p:nvCxnSpPr>
          <p:cNvPr id="9" name="Straight Arrow Connector 8">
            <a:extLst>
              <a:ext uri="{FF2B5EF4-FFF2-40B4-BE49-F238E27FC236}">
                <a16:creationId xmlns:a16="http://schemas.microsoft.com/office/drawing/2014/main" id="{DC26B907-FFB9-DFBA-E4EC-7F5EFDE4E4DD}"/>
              </a:ext>
            </a:extLst>
          </p:cNvPr>
          <p:cNvCxnSpPr>
            <a:stCxn id="5" idx="1"/>
          </p:cNvCxnSpPr>
          <p:nvPr/>
        </p:nvCxnSpPr>
        <p:spPr>
          <a:xfrm flipH="1" flipV="1">
            <a:off x="4198374" y="3677265"/>
            <a:ext cx="3785420" cy="4526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318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ED25F269-3EBB-39D9-0BDC-505802586B31}"/>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E00159BF-8A31-1038-1010-E5D3CB93B788}"/>
              </a:ext>
            </a:extLst>
          </p:cNvPr>
          <p:cNvSpPr/>
          <p:nvPr/>
        </p:nvSpPr>
        <p:spPr>
          <a:xfrm>
            <a:off x="-16256"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Times New Roman" panose="02020603050405020304" pitchFamily="18" charset="0"/>
                <a:cs typeface="Aptos" panose="020B0004020202020204" pitchFamily="34" charset="0"/>
              </a:rPr>
              <a:t>Data Coordinator List Review and IPEDS Data Reviews</a:t>
            </a: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Aptos" panose="020B0004020202020204" pitchFamily="34" charset="0"/>
                <a:cs typeface="Aptos" panose="020B0004020202020204" pitchFamily="34" charset="0"/>
              </a:rPr>
              <a:t>-the regional director noted that they have new people in these positions at the colleges so I would show them where that data coordinator list can be found so they can make sure (if they are the data coordinator) that their info is listed. I also would note that the IPEDS keyholder is not always the DC- but for those who are I would talk a little bit about the data review -also show where these are, ask if anyone has used them or has plan to for program review or strategic planning. Also ask how we can help collect best practices for their use to share with other colleges.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63960AA-DF3C-3E2F-5C4D-3D12C219A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042EB53A-51D5-A9B0-A7DB-132280A8A2ED}"/>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Labor Market Alignment: Resources</a:t>
            </a:r>
          </a:p>
        </p:txBody>
      </p:sp>
      <p:cxnSp>
        <p:nvCxnSpPr>
          <p:cNvPr id="3" name="Straight Connector 2">
            <a:extLst>
              <a:ext uri="{FF2B5EF4-FFF2-40B4-BE49-F238E27FC236}">
                <a16:creationId xmlns:a16="http://schemas.microsoft.com/office/drawing/2014/main" id="{9EF68D5B-637C-775F-3D8D-C38F788C25BF}"/>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850D665-7033-2B0D-1B4D-A5827AC40A04}"/>
              </a:ext>
            </a:extLst>
          </p:cNvPr>
          <p:cNvSpPr txBox="1"/>
          <p:nvPr/>
        </p:nvSpPr>
        <p:spPr>
          <a:xfrm>
            <a:off x="340369" y="1664688"/>
            <a:ext cx="11415751"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Association for Career and Technical Education (ACTE) Maximizing Perkins V’s CLNA &amp; Local Application to Drive CTE Program Quality and Equity</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NCCCS Budget Policies Allotment &amp; Summaries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6"/>
              </a:rPr>
              <a:t>NCCCS Labor Market Analysis Reports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7"/>
              </a:rPr>
              <a:t>NCCCS Data Dashboard: Curriculum Program Enrollments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8"/>
              </a:rPr>
              <a:t>NCCCS Data Dashboard: Median Quarterly Earnings of CTE Exiters by College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9"/>
              </a:rPr>
              <a:t>NCCCS Data Dashboard: CTE Perkins V Performance Indicators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0"/>
              </a:rPr>
              <a:t>Advance CTE Dashboard: Top Employer-Requested Credentials by State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1"/>
              </a:rPr>
              <a:t>National Career Clusters® Framework Crosswalk (CIP, SOC, NAICS, Cluster, and Sub-Cluster)</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11660867-0491-A481-64B0-893291E4D9C4}"/>
              </a:ext>
            </a:extLst>
          </p:cNvPr>
          <p:cNvSpPr txBox="1"/>
          <p:nvPr/>
        </p:nvSpPr>
        <p:spPr>
          <a:xfrm>
            <a:off x="2367194" y="5988133"/>
            <a:ext cx="7457611" cy="584775"/>
          </a:xfrm>
          <a:prstGeom prst="rect">
            <a:avLst/>
          </a:prstGeom>
          <a:noFill/>
          <a:ln w="25400">
            <a:solidFill>
              <a:srgbClr val="FFC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Additional resources are linked to the CLNA portion of the NC Perkins site; these are provided here since they are used in this presentation.</a:t>
            </a:r>
          </a:p>
        </p:txBody>
      </p:sp>
    </p:spTree>
    <p:extLst>
      <p:ext uri="{BB962C8B-B14F-4D97-AF65-F5344CB8AC3E}">
        <p14:creationId xmlns:p14="http://schemas.microsoft.com/office/powerpoint/2010/main" val="242825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F5DF0A-7D71-6B78-75BC-BA9FDE5D3032}"/>
              </a:ext>
            </a:extLst>
          </p:cNvPr>
          <p:cNvSpPr/>
          <p:nvPr/>
        </p:nvSpPr>
        <p:spPr>
          <a:xfrm>
            <a:off x="-5623"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D6AD5224-3984-044A-73AF-98B86BDC46BB}"/>
              </a:ext>
            </a:extLst>
          </p:cNvPr>
          <p:cNvCxnSpPr>
            <a:cxnSpLocks/>
          </p:cNvCxnSpPr>
          <p:nvPr/>
        </p:nvCxnSpPr>
        <p:spPr>
          <a:xfrm flipV="1">
            <a:off x="-55757" y="1405421"/>
            <a:ext cx="12270059" cy="36098"/>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AC790F9-509A-16CF-D255-01DD887A4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B68EDF7C-D2DC-6A53-75D1-1F2A58B36E4C}"/>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System Effectiveness Email</a:t>
            </a:r>
          </a:p>
        </p:txBody>
      </p:sp>
      <p:sp>
        <p:nvSpPr>
          <p:cNvPr id="5" name="TextBox 4">
            <a:extLst>
              <a:ext uri="{FF2B5EF4-FFF2-40B4-BE49-F238E27FC236}">
                <a16:creationId xmlns:a16="http://schemas.microsoft.com/office/drawing/2014/main" id="{5B88148C-1A87-CA11-BF50-96086CB1E98F}"/>
              </a:ext>
            </a:extLst>
          </p:cNvPr>
          <p:cNvSpPr txBox="1"/>
          <p:nvPr/>
        </p:nvSpPr>
        <p:spPr>
          <a:xfrm>
            <a:off x="518597" y="2137877"/>
            <a:ext cx="11149181" cy="2031325"/>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Calibri"/>
              </a:rPr>
              <a:t>System Effectiveness Team</a:t>
            </a:r>
            <a:br>
              <a:rPr kumimoji="0" lang="en-US" sz="4000" b="0" i="0" u="none" strike="noStrike" kern="1200" cap="none" spc="0" normalizeH="0" baseline="0" noProof="0" dirty="0">
                <a:ln>
                  <a:noFill/>
                </a:ln>
                <a:solidFill>
                  <a:prstClr val="black"/>
                </a:solidFill>
                <a:effectLst/>
                <a:uLnTx/>
                <a:uFillTx/>
                <a:latin typeface="Calibri"/>
                <a:ea typeface="+mn-ea"/>
                <a:cs typeface="Calibri"/>
              </a:rPr>
            </a:br>
            <a:r>
              <a:rPr kumimoji="0" lang="en-US" sz="4000" b="0" i="0" u="none" strike="noStrike" kern="1200" cap="none" spc="0" normalizeH="0" baseline="0" noProof="0" dirty="0">
                <a:ln>
                  <a:noFill/>
                </a:ln>
                <a:solidFill>
                  <a:prstClr val="black"/>
                </a:solidFill>
                <a:effectLst/>
                <a:uLnTx/>
                <a:uFillTx/>
                <a:latin typeface="Calibri"/>
                <a:ea typeface="+mn-ea"/>
                <a:cs typeface="Calibri"/>
                <a:hlinkClick r:id="rId3"/>
              </a:rPr>
              <a:t>SystemEffectiveness@nccommunitycolleges.edu</a:t>
            </a:r>
            <a:endParaRPr kumimoji="0" lang="en-US" sz="40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05973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D09A8137-FFE3-F0F1-363C-5B2A2243AA5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172F082-F924-9D61-1A48-0FF0123EB4BE}"/>
              </a:ext>
            </a:extLst>
          </p:cNvPr>
          <p:cNvSpPr txBox="1"/>
          <p:nvPr/>
        </p:nvSpPr>
        <p:spPr>
          <a:xfrm>
            <a:off x="1293542" y="60342"/>
            <a:ext cx="929268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https://www.nccommunitycolleges.edu/about-us/data-reporting/data-dashboards-page/</a:t>
            </a: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9B5BB7A-002A-A287-ECEC-82BDF321A846}"/>
              </a:ext>
            </a:extLst>
          </p:cNvPr>
          <p:cNvPicPr>
            <a:picLocks noChangeAspect="1"/>
          </p:cNvPicPr>
          <p:nvPr/>
        </p:nvPicPr>
        <p:blipFill>
          <a:blip r:embed="rId3"/>
          <a:stretch>
            <a:fillRect/>
          </a:stretch>
        </p:blipFill>
        <p:spPr>
          <a:xfrm>
            <a:off x="1516516" y="429674"/>
            <a:ext cx="8846733" cy="6428326"/>
          </a:xfrm>
          <a:prstGeom prst="rect">
            <a:avLst/>
          </a:prstGeom>
        </p:spPr>
      </p:pic>
      <p:sp>
        <p:nvSpPr>
          <p:cNvPr id="2" name="Rectangle 1">
            <a:extLst>
              <a:ext uri="{FF2B5EF4-FFF2-40B4-BE49-F238E27FC236}">
                <a16:creationId xmlns:a16="http://schemas.microsoft.com/office/drawing/2014/main" id="{47D53269-647F-92D0-2C44-6CDA9D613575}"/>
              </a:ext>
            </a:extLst>
          </p:cNvPr>
          <p:cNvSpPr/>
          <p:nvPr/>
        </p:nvSpPr>
        <p:spPr>
          <a:xfrm>
            <a:off x="1591159" y="2314414"/>
            <a:ext cx="2433234"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D11478-0C52-4651-792D-9633E61686E1}"/>
              </a:ext>
            </a:extLst>
          </p:cNvPr>
          <p:cNvSpPr/>
          <p:nvPr/>
        </p:nvSpPr>
        <p:spPr>
          <a:xfrm>
            <a:off x="1591159" y="2836146"/>
            <a:ext cx="568272"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D4DF0EE-F50D-B94C-E9F7-CB1F3554DA0B}"/>
              </a:ext>
            </a:extLst>
          </p:cNvPr>
          <p:cNvSpPr/>
          <p:nvPr/>
        </p:nvSpPr>
        <p:spPr>
          <a:xfrm>
            <a:off x="1591159" y="3345007"/>
            <a:ext cx="1802970"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D0FF1F-B86F-829F-6FC3-F045AEE95795}"/>
              </a:ext>
            </a:extLst>
          </p:cNvPr>
          <p:cNvSpPr/>
          <p:nvPr/>
        </p:nvSpPr>
        <p:spPr>
          <a:xfrm>
            <a:off x="1591159" y="3853868"/>
            <a:ext cx="2433234"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B56D6A-610D-8ED6-A5E7-C8157B293840}"/>
              </a:ext>
            </a:extLst>
          </p:cNvPr>
          <p:cNvSpPr/>
          <p:nvPr/>
        </p:nvSpPr>
        <p:spPr>
          <a:xfrm>
            <a:off x="1591159" y="4377384"/>
            <a:ext cx="2123268"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D11EBC-6196-7A6B-ED9F-B673D13A658F}"/>
              </a:ext>
            </a:extLst>
          </p:cNvPr>
          <p:cNvSpPr/>
          <p:nvPr/>
        </p:nvSpPr>
        <p:spPr>
          <a:xfrm>
            <a:off x="1591159" y="5950462"/>
            <a:ext cx="1028055"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9E8A80-1489-1BE5-F68A-CF44118CB818}"/>
              </a:ext>
            </a:extLst>
          </p:cNvPr>
          <p:cNvSpPr/>
          <p:nvPr/>
        </p:nvSpPr>
        <p:spPr>
          <a:xfrm>
            <a:off x="1591159" y="5426946"/>
            <a:ext cx="1751309"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65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AC83BFE0-6E9E-EFDB-A6A0-F62CE0C900D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0DCFFDF-DE4C-0667-C971-F85A8D7B551D}"/>
              </a:ext>
            </a:extLst>
          </p:cNvPr>
          <p:cNvSpPr txBox="1"/>
          <p:nvPr/>
        </p:nvSpPr>
        <p:spPr>
          <a:xfrm>
            <a:off x="1293542" y="60342"/>
            <a:ext cx="929268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https://www.nccommunitycolleges.edu/about-us/data-reporting/data-dashboards-page/</a:t>
            </a: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87AC093-7AD7-3042-5BBA-6CBEA5E56DBF}"/>
              </a:ext>
            </a:extLst>
          </p:cNvPr>
          <p:cNvPicPr>
            <a:picLocks noChangeAspect="1"/>
          </p:cNvPicPr>
          <p:nvPr/>
        </p:nvPicPr>
        <p:blipFill>
          <a:blip r:embed="rId3"/>
          <a:stretch>
            <a:fillRect/>
          </a:stretch>
        </p:blipFill>
        <p:spPr>
          <a:xfrm>
            <a:off x="1516516" y="429674"/>
            <a:ext cx="8846733" cy="6428326"/>
          </a:xfrm>
          <a:prstGeom prst="rect">
            <a:avLst/>
          </a:prstGeom>
        </p:spPr>
      </p:pic>
      <p:sp>
        <p:nvSpPr>
          <p:cNvPr id="2" name="Rectangle 1">
            <a:extLst>
              <a:ext uri="{FF2B5EF4-FFF2-40B4-BE49-F238E27FC236}">
                <a16:creationId xmlns:a16="http://schemas.microsoft.com/office/drawing/2014/main" id="{87EBE889-9130-13AE-5036-D317CE57CB42}"/>
              </a:ext>
            </a:extLst>
          </p:cNvPr>
          <p:cNvSpPr/>
          <p:nvPr/>
        </p:nvSpPr>
        <p:spPr>
          <a:xfrm>
            <a:off x="1591159" y="2314414"/>
            <a:ext cx="2433234"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A01F74-BF67-8FC3-1B5F-F8ABD457427B}"/>
              </a:ext>
            </a:extLst>
          </p:cNvPr>
          <p:cNvSpPr/>
          <p:nvPr/>
        </p:nvSpPr>
        <p:spPr>
          <a:xfrm>
            <a:off x="1591159" y="2836146"/>
            <a:ext cx="568272"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DEBC06-412D-E9F7-7685-CC2340A1E273}"/>
              </a:ext>
            </a:extLst>
          </p:cNvPr>
          <p:cNvSpPr/>
          <p:nvPr/>
        </p:nvSpPr>
        <p:spPr>
          <a:xfrm>
            <a:off x="1591159" y="3345007"/>
            <a:ext cx="1802970"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5E317F-CAF9-2FD4-B4E4-AB48BA822E28}"/>
              </a:ext>
            </a:extLst>
          </p:cNvPr>
          <p:cNvSpPr/>
          <p:nvPr/>
        </p:nvSpPr>
        <p:spPr>
          <a:xfrm>
            <a:off x="1591159" y="3853868"/>
            <a:ext cx="2433234"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B2BB41-D2CC-7BA3-8DA5-56300A2D2B70}"/>
              </a:ext>
            </a:extLst>
          </p:cNvPr>
          <p:cNvSpPr/>
          <p:nvPr/>
        </p:nvSpPr>
        <p:spPr>
          <a:xfrm>
            <a:off x="1591159" y="4377384"/>
            <a:ext cx="2123268"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A91BBB-ED81-9B4A-6246-34EC8D9BD700}"/>
              </a:ext>
            </a:extLst>
          </p:cNvPr>
          <p:cNvSpPr/>
          <p:nvPr/>
        </p:nvSpPr>
        <p:spPr>
          <a:xfrm>
            <a:off x="1591159" y="5950462"/>
            <a:ext cx="1028055"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E31F88-1357-D5D6-61C4-01911293BE7D}"/>
              </a:ext>
            </a:extLst>
          </p:cNvPr>
          <p:cNvSpPr/>
          <p:nvPr/>
        </p:nvSpPr>
        <p:spPr>
          <a:xfrm>
            <a:off x="1591159" y="5426946"/>
            <a:ext cx="1751309"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9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935A3050-8BD3-4306-E864-2261312C121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E0C92CBE-BF10-3A4C-480D-6D11E4CB026D}"/>
              </a:ext>
            </a:extLst>
          </p:cNvPr>
          <p:cNvSpPr/>
          <p:nvPr/>
        </p:nvSpPr>
        <p:spPr>
          <a:xfrm>
            <a:off x="-16256"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7" name="Picture 6">
            <a:extLst>
              <a:ext uri="{FF2B5EF4-FFF2-40B4-BE49-F238E27FC236}">
                <a16:creationId xmlns:a16="http://schemas.microsoft.com/office/drawing/2014/main" id="{6C49B5B0-53FD-FED8-04CA-108F33273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A27FA21B-1484-5BF1-64EA-B91A0C735028}"/>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90000"/>
              </a:lnSpc>
              <a:defRPr/>
            </a:pPr>
            <a:r>
              <a:rPr lang="en-US" sz="4000" b="1" dirty="0">
                <a:solidFill>
                  <a:prstClr val="white"/>
                </a:solidFill>
                <a:latin typeface="Calibri"/>
              </a:rPr>
              <a:t>CTE/Perkins V Dashboards</a:t>
            </a:r>
          </a:p>
        </p:txBody>
      </p:sp>
      <p:cxnSp>
        <p:nvCxnSpPr>
          <p:cNvPr id="3" name="Straight Connector 2">
            <a:extLst>
              <a:ext uri="{FF2B5EF4-FFF2-40B4-BE49-F238E27FC236}">
                <a16:creationId xmlns:a16="http://schemas.microsoft.com/office/drawing/2014/main" id="{28804F9A-CE54-B3F1-5FAE-33C2F542B373}"/>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6D3165B-7511-384F-BF20-2EA79D221FA4}"/>
              </a:ext>
            </a:extLst>
          </p:cNvPr>
          <p:cNvPicPr>
            <a:picLocks noChangeAspect="1"/>
          </p:cNvPicPr>
          <p:nvPr/>
        </p:nvPicPr>
        <p:blipFill>
          <a:blip r:embed="rId3"/>
          <a:stretch>
            <a:fillRect/>
          </a:stretch>
        </p:blipFill>
        <p:spPr>
          <a:xfrm>
            <a:off x="355894" y="2017460"/>
            <a:ext cx="11453322" cy="3967015"/>
          </a:xfrm>
          <a:prstGeom prst="rect">
            <a:avLst/>
          </a:prstGeom>
        </p:spPr>
      </p:pic>
    </p:spTree>
    <p:extLst>
      <p:ext uri="{BB962C8B-B14F-4D97-AF65-F5344CB8AC3E}">
        <p14:creationId xmlns:p14="http://schemas.microsoft.com/office/powerpoint/2010/main" val="360552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a:extLst>
            <a:ext uri="{FF2B5EF4-FFF2-40B4-BE49-F238E27FC236}">
              <a16:creationId xmlns:a16="http://schemas.microsoft.com/office/drawing/2014/main" id="{ADA0A858-4772-E7CE-889E-3469B544AFD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8AA3AE7-0311-7907-B46A-4F1444D76D6D}"/>
              </a:ext>
            </a:extLst>
          </p:cNvPr>
          <p:cNvSpPr txBox="1"/>
          <p:nvPr/>
        </p:nvSpPr>
        <p:spPr>
          <a:xfrm>
            <a:off x="1293542" y="60342"/>
            <a:ext cx="929268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https://www.nccommunitycolleges.edu/about-us/data-reporting/data-dashboards-page/</a:t>
            </a: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88524C2-1E98-D83C-92CD-7E41AA9C4806}"/>
              </a:ext>
            </a:extLst>
          </p:cNvPr>
          <p:cNvPicPr>
            <a:picLocks noChangeAspect="1"/>
          </p:cNvPicPr>
          <p:nvPr/>
        </p:nvPicPr>
        <p:blipFill>
          <a:blip r:embed="rId3"/>
          <a:stretch>
            <a:fillRect/>
          </a:stretch>
        </p:blipFill>
        <p:spPr>
          <a:xfrm>
            <a:off x="1516516" y="429674"/>
            <a:ext cx="8846733" cy="6428326"/>
          </a:xfrm>
          <a:prstGeom prst="rect">
            <a:avLst/>
          </a:prstGeom>
        </p:spPr>
      </p:pic>
      <p:sp>
        <p:nvSpPr>
          <p:cNvPr id="2" name="Rectangle 1">
            <a:extLst>
              <a:ext uri="{FF2B5EF4-FFF2-40B4-BE49-F238E27FC236}">
                <a16:creationId xmlns:a16="http://schemas.microsoft.com/office/drawing/2014/main" id="{FAFB3D5E-8B2E-E119-2402-A15B060418D6}"/>
              </a:ext>
            </a:extLst>
          </p:cNvPr>
          <p:cNvSpPr/>
          <p:nvPr/>
        </p:nvSpPr>
        <p:spPr>
          <a:xfrm>
            <a:off x="1591159" y="2314414"/>
            <a:ext cx="2433234"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E69738-8EF4-9247-9F93-EFEFE88DC3A5}"/>
              </a:ext>
            </a:extLst>
          </p:cNvPr>
          <p:cNvSpPr/>
          <p:nvPr/>
        </p:nvSpPr>
        <p:spPr>
          <a:xfrm>
            <a:off x="1591159" y="2836146"/>
            <a:ext cx="568272"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71364BD-5E23-F9C7-2B67-E5BA41EB04FB}"/>
              </a:ext>
            </a:extLst>
          </p:cNvPr>
          <p:cNvSpPr/>
          <p:nvPr/>
        </p:nvSpPr>
        <p:spPr>
          <a:xfrm>
            <a:off x="1591159" y="3345007"/>
            <a:ext cx="1802970"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56B61A-CF60-4500-B8F6-851D3D1B8D49}"/>
              </a:ext>
            </a:extLst>
          </p:cNvPr>
          <p:cNvSpPr/>
          <p:nvPr/>
        </p:nvSpPr>
        <p:spPr>
          <a:xfrm>
            <a:off x="1591159" y="3853868"/>
            <a:ext cx="2433234"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C36244-5AD4-F9B4-F9C7-53025DAD5AFF}"/>
              </a:ext>
            </a:extLst>
          </p:cNvPr>
          <p:cNvSpPr/>
          <p:nvPr/>
        </p:nvSpPr>
        <p:spPr>
          <a:xfrm>
            <a:off x="1591159" y="4377384"/>
            <a:ext cx="2123268" cy="356461"/>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9DB2A4-9A1C-5ED0-6CED-EA7ABBF9915B}"/>
              </a:ext>
            </a:extLst>
          </p:cNvPr>
          <p:cNvSpPr/>
          <p:nvPr/>
        </p:nvSpPr>
        <p:spPr>
          <a:xfrm>
            <a:off x="1591159" y="5950462"/>
            <a:ext cx="1028055"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C2B14F-3392-E95A-04F4-74960B43FAA8}"/>
              </a:ext>
            </a:extLst>
          </p:cNvPr>
          <p:cNvSpPr/>
          <p:nvPr/>
        </p:nvSpPr>
        <p:spPr>
          <a:xfrm>
            <a:off x="1591159" y="5426946"/>
            <a:ext cx="1751309" cy="356461"/>
          </a:xfrm>
          <a:prstGeom prst="rect">
            <a:avLst/>
          </a:prstGeom>
          <a:noFill/>
          <a:ln w="190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61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768"/>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F5DF0A-7D71-6B78-75BC-BA9FDE5D3032}"/>
              </a:ext>
            </a:extLst>
          </p:cNvPr>
          <p:cNvSpPr/>
          <p:nvPr/>
        </p:nvSpPr>
        <p:spPr>
          <a:xfrm>
            <a:off x="-16256" y="1441519"/>
            <a:ext cx="12197623" cy="54164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7" name="Picture 6">
            <a:extLst>
              <a:ext uri="{FF2B5EF4-FFF2-40B4-BE49-F238E27FC236}">
                <a16:creationId xmlns:a16="http://schemas.microsoft.com/office/drawing/2014/main" id="{7AC790F9-509A-16CF-D255-01DD887A4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02" y="184453"/>
            <a:ext cx="916103" cy="1002232"/>
          </a:xfrm>
          <a:prstGeom prst="rect">
            <a:avLst/>
          </a:prstGeom>
        </p:spPr>
      </p:pic>
      <p:sp>
        <p:nvSpPr>
          <p:cNvPr id="8" name="Rectangle 7">
            <a:extLst>
              <a:ext uri="{FF2B5EF4-FFF2-40B4-BE49-F238E27FC236}">
                <a16:creationId xmlns:a16="http://schemas.microsoft.com/office/drawing/2014/main" id="{B68EDF7C-D2DC-6A53-75D1-1F2A58B36E4C}"/>
              </a:ext>
            </a:extLst>
          </p:cNvPr>
          <p:cNvSpPr/>
          <p:nvPr/>
        </p:nvSpPr>
        <p:spPr>
          <a:xfrm>
            <a:off x="1069205" y="51372"/>
            <a:ext cx="10686915" cy="1313401"/>
          </a:xfrm>
          <a:prstGeom prst="rect">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90000"/>
              </a:lnSpc>
              <a:defRPr/>
            </a:pPr>
            <a:r>
              <a:rPr lang="en-US" sz="4000" b="1" dirty="0">
                <a:solidFill>
                  <a:prstClr val="white"/>
                </a:solidFill>
                <a:latin typeface="Calibri"/>
              </a:rPr>
              <a:t>Employment Outcomes Dashboards</a:t>
            </a:r>
          </a:p>
        </p:txBody>
      </p:sp>
      <p:cxnSp>
        <p:nvCxnSpPr>
          <p:cNvPr id="3" name="Straight Connector 2">
            <a:extLst>
              <a:ext uri="{FF2B5EF4-FFF2-40B4-BE49-F238E27FC236}">
                <a16:creationId xmlns:a16="http://schemas.microsoft.com/office/drawing/2014/main" id="{CAD203D0-91E8-AD6C-1B78-BEAA897F6FB1}"/>
              </a:ext>
            </a:extLst>
          </p:cNvPr>
          <p:cNvCxnSpPr>
            <a:cxnSpLocks/>
          </p:cNvCxnSpPr>
          <p:nvPr/>
        </p:nvCxnSpPr>
        <p:spPr>
          <a:xfrm>
            <a:off x="-10633" y="1453038"/>
            <a:ext cx="12192000" cy="0"/>
          </a:xfrm>
          <a:prstGeom prst="line">
            <a:avLst/>
          </a:prstGeom>
          <a:ln w="76200">
            <a:solidFill>
              <a:srgbClr val="EEB11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7D61DB6-1BD3-0FDF-3C58-CBF7C677DE79}"/>
              </a:ext>
            </a:extLst>
          </p:cNvPr>
          <p:cNvPicPr>
            <a:picLocks noChangeAspect="1"/>
          </p:cNvPicPr>
          <p:nvPr/>
        </p:nvPicPr>
        <p:blipFill>
          <a:blip r:embed="rId3"/>
          <a:stretch>
            <a:fillRect/>
          </a:stretch>
        </p:blipFill>
        <p:spPr>
          <a:xfrm>
            <a:off x="1650594" y="2140243"/>
            <a:ext cx="8453319" cy="3347407"/>
          </a:xfrm>
          <a:prstGeom prst="rect">
            <a:avLst/>
          </a:prstGeom>
        </p:spPr>
      </p:pic>
      <p:sp>
        <p:nvSpPr>
          <p:cNvPr id="2" name="Rectangle 1">
            <a:extLst>
              <a:ext uri="{FF2B5EF4-FFF2-40B4-BE49-F238E27FC236}">
                <a16:creationId xmlns:a16="http://schemas.microsoft.com/office/drawing/2014/main" id="{7F5FEFF0-B3BC-D4C3-3E03-15C6E1220DAB}"/>
              </a:ext>
            </a:extLst>
          </p:cNvPr>
          <p:cNvSpPr/>
          <p:nvPr/>
        </p:nvSpPr>
        <p:spPr>
          <a:xfrm>
            <a:off x="1694480" y="4199153"/>
            <a:ext cx="8353587" cy="1288497"/>
          </a:xfrm>
          <a:prstGeom prst="rect">
            <a:avLst/>
          </a:prstGeom>
          <a:no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393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602DBE9080884B8FA71FEEBCFA1D23" ma:contentTypeVersion="9" ma:contentTypeDescription="Create a new document." ma:contentTypeScope="" ma:versionID="e3e042d94aabe91f214131706b3a6692">
  <xsd:schema xmlns:xsd="http://www.w3.org/2001/XMLSchema" xmlns:xs="http://www.w3.org/2001/XMLSchema" xmlns:p="http://schemas.microsoft.com/office/2006/metadata/properties" xmlns:ns3="567a126e-433f-496e-9fdc-947e38de8053" xmlns:ns4="a177874b-ecc9-4f7e-9745-6180bfddcba3" targetNamespace="http://schemas.microsoft.com/office/2006/metadata/properties" ma:root="true" ma:fieldsID="91368c6afa03573fc48191a39139e733" ns3:_="" ns4:_="">
    <xsd:import namespace="567a126e-433f-496e-9fdc-947e38de8053"/>
    <xsd:import namespace="a177874b-ecc9-4f7e-9745-6180bfddcb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a126e-433f-496e-9fdc-947e38de80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77874b-ecc9-4f7e-9745-6180bfddcba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6E1917-7B85-4944-B6CA-DD3160FEE709}">
  <ds:schemaRefs>
    <ds:schemaRef ds:uri="http://schemas.microsoft.com/office/2006/documentManagement/types"/>
    <ds:schemaRef ds:uri="http://schemas.microsoft.com/office/infopath/2007/PartnerControls"/>
    <ds:schemaRef ds:uri="http://www.w3.org/XML/1998/namespace"/>
    <ds:schemaRef ds:uri="a177874b-ecc9-4f7e-9745-6180bfddcba3"/>
    <ds:schemaRef ds:uri="http://schemas.openxmlformats.org/package/2006/metadata/core-properties"/>
    <ds:schemaRef ds:uri="567a126e-433f-496e-9fdc-947e38de8053"/>
    <ds:schemaRef ds:uri="http://purl.org/dc/dcmityp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86505271-E9B2-4635-B946-A9385F723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a126e-433f-496e-9fdc-947e38de8053"/>
    <ds:schemaRef ds:uri="a177874b-ecc9-4f7e-9745-6180bfddcb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8273A3-1BE5-4178-A0FD-6679D3D67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64762</TotalTime>
  <Words>6361</Words>
  <Application>Microsoft Office PowerPoint</Application>
  <PresentationFormat>Widescreen</PresentationFormat>
  <Paragraphs>582</Paragraphs>
  <Slides>42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Aptos</vt:lpstr>
      <vt:lpstr>Arial</vt:lpstr>
      <vt:lpstr>Calibri</vt:lpstr>
      <vt:lpstr>Courier New</vt:lpstr>
      <vt:lpstr>Symbol</vt:lpstr>
      <vt:lpstr>Office Theme</vt:lpstr>
      <vt:lpstr>NCCCS System Effectiveness Team  Leveraging the Employment Outcomes Dashboards for your CLNA  Perkins Mid-Year Meeting February 3, 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Department of Public Instruction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Eads</dc:creator>
  <cp:lastModifiedBy>Eva Gifford</cp:lastModifiedBy>
  <cp:revision>209</cp:revision>
  <cp:lastPrinted>2021-07-14T18:10:31Z</cp:lastPrinted>
  <dcterms:created xsi:type="dcterms:W3CDTF">2015-06-22T18:50:40Z</dcterms:created>
  <dcterms:modified xsi:type="dcterms:W3CDTF">2026-02-03T02:21:02Z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0x010100A5602DBE9080884B8FA71FEEBCFA1D23</vt:lpwstr>
  </property>
</Properties>
</file>