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76" r:id="rId5"/>
    <p:sldMasterId id="2147483648" r:id="rId6"/>
  </p:sldMasterIdLst>
  <p:notesMasterIdLst>
    <p:notesMasterId r:id="rId27"/>
  </p:notesMasterIdLst>
  <p:handoutMasterIdLst>
    <p:handoutMasterId r:id="rId28"/>
  </p:handoutMasterIdLst>
  <p:sldIdLst>
    <p:sldId id="778" r:id="rId7"/>
    <p:sldId id="1651" r:id="rId8"/>
    <p:sldId id="1638" r:id="rId9"/>
    <p:sldId id="1176" r:id="rId10"/>
    <p:sldId id="1540" r:id="rId11"/>
    <p:sldId id="1770" r:id="rId12"/>
    <p:sldId id="1656" r:id="rId13"/>
    <p:sldId id="1657" r:id="rId14"/>
    <p:sldId id="1772" r:id="rId15"/>
    <p:sldId id="1782" r:id="rId16"/>
    <p:sldId id="1771" r:id="rId17"/>
    <p:sldId id="1776" r:id="rId18"/>
    <p:sldId id="1777" r:id="rId19"/>
    <p:sldId id="1778" r:id="rId20"/>
    <p:sldId id="1779" r:id="rId21"/>
    <p:sldId id="1780" r:id="rId22"/>
    <p:sldId id="1781" r:id="rId23"/>
    <p:sldId id="1774" r:id="rId24"/>
    <p:sldId id="1775" r:id="rId25"/>
    <p:sldId id="1240" r:id="rId26"/>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7"/>
    <a:srgbClr val="EFB620"/>
    <a:srgbClr val="EEB111"/>
    <a:srgbClr val="053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C0E702-E194-E996-E79A-6DDD5A017C25}" v="13" dt="2022-09-20T17:46:42.2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11" autoAdjust="0"/>
  </p:normalViewPr>
  <p:slideViewPr>
    <p:cSldViewPr snapToGrid="0">
      <p:cViewPr varScale="1">
        <p:scale>
          <a:sx n="162" d="100"/>
          <a:sy n="162" d="100"/>
        </p:scale>
        <p:origin x="1686" y="13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Reggi" userId="S::reggia@nccommunitycolleges.edu::4d938954-54e3-4682-a492-d07c743c5c2f" providerId="AD" clId="Web-{ACC0E702-E194-E996-E79A-6DDD5A017C25}"/>
    <pc:docChg chg="addSld modSld">
      <pc:chgData name="Anthony Reggi" userId="S::reggia@nccommunitycolleges.edu::4d938954-54e3-4682-a492-d07c743c5c2f" providerId="AD" clId="Web-{ACC0E702-E194-E996-E79A-6DDD5A017C25}" dt="2022-09-20T17:46:42.211" v="12" actId="14100"/>
      <pc:docMkLst>
        <pc:docMk/>
      </pc:docMkLst>
      <pc:sldChg chg="addSp modSp new">
        <pc:chgData name="Anthony Reggi" userId="S::reggia@nccommunitycolleges.edu::4d938954-54e3-4682-a492-d07c743c5c2f" providerId="AD" clId="Web-{ACC0E702-E194-E996-E79A-6DDD5A017C25}" dt="2022-09-20T17:46:23.975" v="7" actId="14100"/>
        <pc:sldMkLst>
          <pc:docMk/>
          <pc:sldMk cId="484569836" sldId="1675"/>
        </pc:sldMkLst>
        <pc:picChg chg="add mod">
          <ac:chgData name="Anthony Reggi" userId="S::reggia@nccommunitycolleges.edu::4d938954-54e3-4682-a492-d07c743c5c2f" providerId="AD" clId="Web-{ACC0E702-E194-E996-E79A-6DDD5A017C25}" dt="2022-09-20T17:46:23.975" v="7" actId="14100"/>
          <ac:picMkLst>
            <pc:docMk/>
            <pc:sldMk cId="484569836" sldId="1675"/>
            <ac:picMk id="4" creationId="{42BC64C3-6A74-BE5B-4A36-EF4F39C6A977}"/>
          </ac:picMkLst>
        </pc:picChg>
      </pc:sldChg>
      <pc:sldChg chg="addSp modSp new">
        <pc:chgData name="Anthony Reggi" userId="S::reggia@nccommunitycolleges.edu::4d938954-54e3-4682-a492-d07c743c5c2f" providerId="AD" clId="Web-{ACC0E702-E194-E996-E79A-6DDD5A017C25}" dt="2022-09-20T17:46:42.211" v="12" actId="14100"/>
        <pc:sldMkLst>
          <pc:docMk/>
          <pc:sldMk cId="2768077543" sldId="1676"/>
        </pc:sldMkLst>
        <pc:picChg chg="add mod">
          <ac:chgData name="Anthony Reggi" userId="S::reggia@nccommunitycolleges.edu::4d938954-54e3-4682-a492-d07c743c5c2f" providerId="AD" clId="Web-{ACC0E702-E194-E996-E79A-6DDD5A017C25}" dt="2022-09-20T17:46:42.211" v="12" actId="14100"/>
          <ac:picMkLst>
            <pc:docMk/>
            <pc:sldMk cId="2768077543" sldId="1676"/>
            <ac:picMk id="4" creationId="{52439E01-6482-2FD9-57B0-07D58129C097}"/>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eg"/><Relationship Id="rId1" Type="http://schemas.openxmlformats.org/officeDocument/2006/relationships/image" Target="../media/image10.JPG"/><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png"/><Relationship Id="rId9" Type="http://schemas.openxmlformats.org/officeDocument/2006/relationships/image" Target="../media/image18.jpg"/></Relationships>
</file>

<file path=ppt/diagrams/_rels/drawing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eg"/><Relationship Id="rId1" Type="http://schemas.openxmlformats.org/officeDocument/2006/relationships/image" Target="../media/image10.JPG"/><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png"/><Relationship Id="rId9"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B94E0-6142-4D42-A25A-B1596C2BF751}"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52D41CC0-F150-4E37-81CD-6FAC9303347E}">
      <dgm:prSet phldrT="[Text]"/>
      <dgm:spPr/>
      <dgm:t>
        <a:bodyPr/>
        <a:lstStyle/>
        <a:p>
          <a:r>
            <a:rPr lang="en-US" dirty="0"/>
            <a:t>Bob Witchger</a:t>
          </a:r>
        </a:p>
      </dgm:t>
    </dgm:pt>
    <dgm:pt modelId="{9DAFB2A7-5FB5-4F09-A7FF-EBF9FDD7192A}" type="parTrans" cxnId="{396620E0-28FD-4D88-8DB0-849E54B9D3A1}">
      <dgm:prSet/>
      <dgm:spPr/>
      <dgm:t>
        <a:bodyPr/>
        <a:lstStyle/>
        <a:p>
          <a:endParaRPr lang="en-US"/>
        </a:p>
      </dgm:t>
    </dgm:pt>
    <dgm:pt modelId="{6B32DB71-E2D6-46DF-AE49-CF5C32744BE2}" type="sibTrans" cxnId="{396620E0-28FD-4D88-8DB0-849E54B9D3A1}">
      <dgm:prSet/>
      <dgm:spPr/>
      <dgm:t>
        <a:bodyPr/>
        <a:lstStyle/>
        <a:p>
          <a:endParaRPr lang="en-US"/>
        </a:p>
      </dgm:t>
    </dgm:pt>
    <dgm:pt modelId="{F971C0E7-F877-4636-BEBA-D30CDC7746C5}">
      <dgm:prSet phldrT="[Text]"/>
      <dgm:spPr/>
      <dgm:t>
        <a:bodyPr/>
        <a:lstStyle/>
        <a:p>
          <a:r>
            <a:rPr lang="en-US" dirty="0"/>
            <a:t>Tony Reggi</a:t>
          </a:r>
        </a:p>
      </dgm:t>
    </dgm:pt>
    <dgm:pt modelId="{152EB26E-5108-4F37-9BE9-C3D7C92DF248}" type="parTrans" cxnId="{36FA1F3D-9EFA-47A7-B87D-D3261E4D53D0}">
      <dgm:prSet/>
      <dgm:spPr/>
      <dgm:t>
        <a:bodyPr/>
        <a:lstStyle/>
        <a:p>
          <a:endParaRPr lang="en-US"/>
        </a:p>
      </dgm:t>
    </dgm:pt>
    <dgm:pt modelId="{35A27956-206F-4CD5-85D3-7E8F83158435}" type="sibTrans" cxnId="{36FA1F3D-9EFA-47A7-B87D-D3261E4D53D0}">
      <dgm:prSet/>
      <dgm:spPr/>
      <dgm:t>
        <a:bodyPr/>
        <a:lstStyle/>
        <a:p>
          <a:endParaRPr lang="en-US"/>
        </a:p>
      </dgm:t>
    </dgm:pt>
    <dgm:pt modelId="{802C5A5E-268D-4C44-B1CB-528B5141253C}">
      <dgm:prSet phldrT="[Text]"/>
      <dgm:spPr/>
      <dgm:t>
        <a:bodyPr/>
        <a:lstStyle/>
        <a:p>
          <a:r>
            <a:rPr lang="en-US" dirty="0"/>
            <a:t>Patti Coultas</a:t>
          </a:r>
        </a:p>
      </dgm:t>
    </dgm:pt>
    <dgm:pt modelId="{8BBE0DFC-471B-491F-ABDE-3237D40D57BF}" type="parTrans" cxnId="{32504AC5-8308-4DCD-8747-61EB973876DA}">
      <dgm:prSet/>
      <dgm:spPr/>
      <dgm:t>
        <a:bodyPr/>
        <a:lstStyle/>
        <a:p>
          <a:endParaRPr lang="en-US"/>
        </a:p>
      </dgm:t>
    </dgm:pt>
    <dgm:pt modelId="{5ED36A2C-A23D-475F-B013-6BADCA0411E9}" type="sibTrans" cxnId="{32504AC5-8308-4DCD-8747-61EB973876DA}">
      <dgm:prSet/>
      <dgm:spPr/>
      <dgm:t>
        <a:bodyPr/>
        <a:lstStyle/>
        <a:p>
          <a:endParaRPr lang="en-US"/>
        </a:p>
      </dgm:t>
    </dgm:pt>
    <dgm:pt modelId="{D1D8622C-E34C-47D5-ACE6-36634023FEF1}">
      <dgm:prSet/>
      <dgm:spPr/>
      <dgm:t>
        <a:bodyPr/>
        <a:lstStyle/>
        <a:p>
          <a:r>
            <a:rPr lang="en-US" dirty="0"/>
            <a:t>Mary Olvera</a:t>
          </a:r>
        </a:p>
      </dgm:t>
    </dgm:pt>
    <dgm:pt modelId="{E1D66426-6FD0-49BA-8D34-DDEE330291F8}" type="parTrans" cxnId="{5571A2D0-DE44-44C6-8E2A-7CFC68A18808}">
      <dgm:prSet/>
      <dgm:spPr/>
      <dgm:t>
        <a:bodyPr/>
        <a:lstStyle/>
        <a:p>
          <a:endParaRPr lang="en-US"/>
        </a:p>
      </dgm:t>
    </dgm:pt>
    <dgm:pt modelId="{B83D9F7A-9BA3-4681-BB5C-6C4D10EF11C7}" type="sibTrans" cxnId="{5571A2D0-DE44-44C6-8E2A-7CFC68A18808}">
      <dgm:prSet/>
      <dgm:spPr/>
      <dgm:t>
        <a:bodyPr/>
        <a:lstStyle/>
        <a:p>
          <a:endParaRPr lang="en-US"/>
        </a:p>
      </dgm:t>
    </dgm:pt>
    <dgm:pt modelId="{B782E1AC-E3E0-48F7-8127-40611DCBD550}">
      <dgm:prSet/>
      <dgm:spPr/>
      <dgm:t>
        <a:bodyPr/>
        <a:lstStyle/>
        <a:p>
          <a:r>
            <a:rPr lang="en-US" dirty="0"/>
            <a:t>Stefanie Schroeder</a:t>
          </a:r>
        </a:p>
      </dgm:t>
    </dgm:pt>
    <dgm:pt modelId="{BD77985F-5C44-4332-A88D-A084307EED5D}" type="parTrans" cxnId="{F457A5DF-5D77-4778-868C-60A069A72517}">
      <dgm:prSet/>
      <dgm:spPr/>
      <dgm:t>
        <a:bodyPr/>
        <a:lstStyle/>
        <a:p>
          <a:endParaRPr lang="en-US"/>
        </a:p>
      </dgm:t>
    </dgm:pt>
    <dgm:pt modelId="{FB46BE91-76AB-4830-A9C2-3431E497F567}" type="sibTrans" cxnId="{F457A5DF-5D77-4778-868C-60A069A72517}">
      <dgm:prSet/>
      <dgm:spPr/>
      <dgm:t>
        <a:bodyPr/>
        <a:lstStyle/>
        <a:p>
          <a:endParaRPr lang="en-US"/>
        </a:p>
      </dgm:t>
    </dgm:pt>
    <dgm:pt modelId="{2D82CAB0-23F6-4755-8E50-2C47A34D7695}">
      <dgm:prSet/>
      <dgm:spPr/>
      <dgm:t>
        <a:bodyPr/>
        <a:lstStyle/>
        <a:p>
          <a:r>
            <a:rPr lang="en-US" dirty="0"/>
            <a:t>Darice McDougald</a:t>
          </a:r>
        </a:p>
      </dgm:t>
    </dgm:pt>
    <dgm:pt modelId="{949D640C-65C1-400D-985B-97B6A330B6A5}" type="parTrans" cxnId="{2B73CD8E-AF6E-49DA-A2D9-E89F8829A30D}">
      <dgm:prSet/>
      <dgm:spPr/>
      <dgm:t>
        <a:bodyPr/>
        <a:lstStyle/>
        <a:p>
          <a:endParaRPr lang="en-US"/>
        </a:p>
      </dgm:t>
    </dgm:pt>
    <dgm:pt modelId="{7D51842E-720F-4BB1-87A8-E277DBB027CC}" type="sibTrans" cxnId="{2B73CD8E-AF6E-49DA-A2D9-E89F8829A30D}">
      <dgm:prSet/>
      <dgm:spPr/>
      <dgm:t>
        <a:bodyPr/>
        <a:lstStyle/>
        <a:p>
          <a:endParaRPr lang="en-US"/>
        </a:p>
      </dgm:t>
    </dgm:pt>
    <dgm:pt modelId="{6121D8CF-BC28-4E0A-80D0-B0B498B79F20}">
      <dgm:prSet/>
      <dgm:spPr/>
      <dgm:t>
        <a:bodyPr/>
        <a:lstStyle/>
        <a:p>
          <a:r>
            <a:rPr lang="en-US" dirty="0"/>
            <a:t>Lane Freeman</a:t>
          </a:r>
        </a:p>
      </dgm:t>
    </dgm:pt>
    <dgm:pt modelId="{4BFB067D-7D57-4B37-9653-67173E3FAD0D}" type="parTrans" cxnId="{9858E59F-F450-4F88-8D86-B5BDE8A9B6B7}">
      <dgm:prSet/>
      <dgm:spPr/>
      <dgm:t>
        <a:bodyPr/>
        <a:lstStyle/>
        <a:p>
          <a:endParaRPr lang="en-US"/>
        </a:p>
      </dgm:t>
    </dgm:pt>
    <dgm:pt modelId="{208FFD55-933A-4C59-AB1C-5481FA6F489F}" type="sibTrans" cxnId="{9858E59F-F450-4F88-8D86-B5BDE8A9B6B7}">
      <dgm:prSet/>
      <dgm:spPr/>
      <dgm:t>
        <a:bodyPr/>
        <a:lstStyle/>
        <a:p>
          <a:endParaRPr lang="en-US"/>
        </a:p>
      </dgm:t>
    </dgm:pt>
    <dgm:pt modelId="{B70EDC05-0BE4-46C1-9DAC-8033DCF77B4A}">
      <dgm:prSet/>
      <dgm:spPr/>
      <dgm:t>
        <a:bodyPr/>
        <a:lstStyle/>
        <a:p>
          <a:r>
            <a:rPr lang="en-US" dirty="0"/>
            <a:t>Jennifer McLean</a:t>
          </a:r>
        </a:p>
      </dgm:t>
    </dgm:pt>
    <dgm:pt modelId="{0300ABD8-23DE-4FA6-8381-4F23AB25491C}" type="parTrans" cxnId="{F7EF19F8-54E8-467F-8AF3-6901A9E6E960}">
      <dgm:prSet/>
      <dgm:spPr/>
      <dgm:t>
        <a:bodyPr/>
        <a:lstStyle/>
        <a:p>
          <a:endParaRPr lang="en-US"/>
        </a:p>
      </dgm:t>
    </dgm:pt>
    <dgm:pt modelId="{0BDD8D80-B364-4874-8C8D-AABCB6069EE9}" type="sibTrans" cxnId="{F7EF19F8-54E8-467F-8AF3-6901A9E6E960}">
      <dgm:prSet/>
      <dgm:spPr/>
      <dgm:t>
        <a:bodyPr/>
        <a:lstStyle/>
        <a:p>
          <a:endParaRPr lang="en-US"/>
        </a:p>
      </dgm:t>
    </dgm:pt>
    <dgm:pt modelId="{452466AB-2408-4645-9FC3-599DD3994EBC}">
      <dgm:prSet/>
      <dgm:spPr/>
      <dgm:t>
        <a:bodyPr/>
        <a:lstStyle/>
        <a:p>
          <a:r>
            <a:rPr lang="en-US" dirty="0"/>
            <a:t>Aaron Mabe</a:t>
          </a:r>
        </a:p>
      </dgm:t>
    </dgm:pt>
    <dgm:pt modelId="{C1C79EB9-8B7D-45FC-878D-8AFD91F84F1A}" type="parTrans" cxnId="{49D5A873-8F1F-4B53-808E-775E19F79296}">
      <dgm:prSet/>
      <dgm:spPr/>
      <dgm:t>
        <a:bodyPr/>
        <a:lstStyle/>
        <a:p>
          <a:endParaRPr lang="en-US"/>
        </a:p>
      </dgm:t>
    </dgm:pt>
    <dgm:pt modelId="{8618EC90-7155-47FF-9602-452D9A3BF89A}" type="sibTrans" cxnId="{49D5A873-8F1F-4B53-808E-775E19F79296}">
      <dgm:prSet/>
      <dgm:spPr/>
      <dgm:t>
        <a:bodyPr/>
        <a:lstStyle/>
        <a:p>
          <a:endParaRPr lang="en-US"/>
        </a:p>
      </dgm:t>
    </dgm:pt>
    <dgm:pt modelId="{F2727D7F-93FB-4DE6-AA32-52E7A96A13A9}" type="pres">
      <dgm:prSet presAssocID="{7FBB94E0-6142-4D42-A25A-B1596C2BF751}" presName="Name0" presStyleCnt="0">
        <dgm:presLayoutVars>
          <dgm:dir/>
          <dgm:resizeHandles val="exact"/>
        </dgm:presLayoutVars>
      </dgm:prSet>
      <dgm:spPr/>
    </dgm:pt>
    <dgm:pt modelId="{BD537E27-7F35-40AE-8F46-9CA6762F5832}" type="pres">
      <dgm:prSet presAssocID="{52D41CC0-F150-4E37-81CD-6FAC9303347E}" presName="composite" presStyleCnt="0"/>
      <dgm:spPr/>
    </dgm:pt>
    <dgm:pt modelId="{369C2B1C-A1DC-4D93-A814-FCE722422A8C}" type="pres">
      <dgm:prSet presAssocID="{52D41CC0-F150-4E37-81CD-6FAC9303347E}" presName="rect1" presStyleLbl="bgImgPlace1" presStyleIdx="0" presStyleCnt="9"/>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E035FDE3-DD7C-4EC9-9BE2-FB9171A9C20C}" type="pres">
      <dgm:prSet presAssocID="{52D41CC0-F150-4E37-81CD-6FAC9303347E}" presName="wedgeRectCallout1" presStyleLbl="node1" presStyleIdx="0" presStyleCnt="9">
        <dgm:presLayoutVars>
          <dgm:bulletEnabled val="1"/>
        </dgm:presLayoutVars>
      </dgm:prSet>
      <dgm:spPr/>
    </dgm:pt>
    <dgm:pt modelId="{44CA1024-10F3-41FE-8001-B3872F132AAC}" type="pres">
      <dgm:prSet presAssocID="{6B32DB71-E2D6-46DF-AE49-CF5C32744BE2}" presName="sibTrans" presStyleCnt="0"/>
      <dgm:spPr/>
    </dgm:pt>
    <dgm:pt modelId="{5FA3948C-CCBE-408F-A842-E14A387BA3C6}" type="pres">
      <dgm:prSet presAssocID="{F971C0E7-F877-4636-BEBA-D30CDC7746C5}" presName="composite" presStyleCnt="0"/>
      <dgm:spPr/>
    </dgm:pt>
    <dgm:pt modelId="{8CD83F31-2381-453B-ACA6-2912988DB06F}" type="pres">
      <dgm:prSet presAssocID="{F971C0E7-F877-4636-BEBA-D30CDC7746C5}" presName="rect1" presStyleLbl="bgImgPlace1" presStyleIdx="1" presStyleCnt="9"/>
      <dgm:spPr>
        <a:blipFill>
          <a:blip xmlns:r="http://schemas.openxmlformats.org/officeDocument/2006/relationships" r:embed="rId2"/>
          <a:srcRect/>
          <a:stretch>
            <a:fillRect l="-1000" r="-1000"/>
          </a:stretch>
        </a:blipFill>
      </dgm:spPr>
    </dgm:pt>
    <dgm:pt modelId="{F909DEB2-C496-4520-8611-20AB9838DAF4}" type="pres">
      <dgm:prSet presAssocID="{F971C0E7-F877-4636-BEBA-D30CDC7746C5}" presName="wedgeRectCallout1" presStyleLbl="node1" presStyleIdx="1" presStyleCnt="9">
        <dgm:presLayoutVars>
          <dgm:bulletEnabled val="1"/>
        </dgm:presLayoutVars>
      </dgm:prSet>
      <dgm:spPr/>
    </dgm:pt>
    <dgm:pt modelId="{C610AD8C-5BA2-474C-9B7B-D9A7246B5AD0}" type="pres">
      <dgm:prSet presAssocID="{35A27956-206F-4CD5-85D3-7E8F83158435}" presName="sibTrans" presStyleCnt="0"/>
      <dgm:spPr/>
    </dgm:pt>
    <dgm:pt modelId="{02C97A1A-C14A-40DF-B44E-9646CAAEEC08}" type="pres">
      <dgm:prSet presAssocID="{802C5A5E-268D-4C44-B1CB-528B5141253C}" presName="composite" presStyleCnt="0"/>
      <dgm:spPr/>
    </dgm:pt>
    <dgm:pt modelId="{D2590E33-1BEC-4B8E-ABBB-5C2737C3F154}" type="pres">
      <dgm:prSet presAssocID="{802C5A5E-268D-4C44-B1CB-528B5141253C}" presName="rect1" presStyleLbl="bgImgPlace1" presStyleIdx="2" presStyleCnt="9"/>
      <dgm:spPr>
        <a:blipFill>
          <a:blip xmlns:r="http://schemas.openxmlformats.org/officeDocument/2006/relationships" r:embed="rId3"/>
          <a:srcRect/>
          <a:stretch>
            <a:fillRect t="-7000" b="-7000"/>
          </a:stretch>
        </a:blipFill>
      </dgm:spPr>
    </dgm:pt>
    <dgm:pt modelId="{A4DE3437-0929-45FC-B65B-097B6799677E}" type="pres">
      <dgm:prSet presAssocID="{802C5A5E-268D-4C44-B1CB-528B5141253C}" presName="wedgeRectCallout1" presStyleLbl="node1" presStyleIdx="2" presStyleCnt="9">
        <dgm:presLayoutVars>
          <dgm:bulletEnabled val="1"/>
        </dgm:presLayoutVars>
      </dgm:prSet>
      <dgm:spPr/>
    </dgm:pt>
    <dgm:pt modelId="{DA8DB6EA-372E-43C1-96D5-5A44B972ED16}" type="pres">
      <dgm:prSet presAssocID="{5ED36A2C-A23D-475F-B013-6BADCA0411E9}" presName="sibTrans" presStyleCnt="0"/>
      <dgm:spPr/>
    </dgm:pt>
    <dgm:pt modelId="{E3746054-4A9D-4DAC-BB8A-ADFA84AE7A84}" type="pres">
      <dgm:prSet presAssocID="{D1D8622C-E34C-47D5-ACE6-36634023FEF1}" presName="composite" presStyleCnt="0"/>
      <dgm:spPr/>
    </dgm:pt>
    <dgm:pt modelId="{ED8B02B9-0833-4572-A582-AC3CE9B9965F}" type="pres">
      <dgm:prSet presAssocID="{D1D8622C-E34C-47D5-ACE6-36634023FEF1}" presName="rect1" presStyleLbl="bgImgPlace1" presStyleIdx="3" presStyleCnt="9"/>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99" t="-3654" r="-899" b="-14346"/>
          </a:stretch>
        </a:blipFill>
      </dgm:spPr>
    </dgm:pt>
    <dgm:pt modelId="{5E562F88-71BE-425F-B4C8-C5F30BEE9644}" type="pres">
      <dgm:prSet presAssocID="{D1D8622C-E34C-47D5-ACE6-36634023FEF1}" presName="wedgeRectCallout1" presStyleLbl="node1" presStyleIdx="3" presStyleCnt="9">
        <dgm:presLayoutVars>
          <dgm:bulletEnabled val="1"/>
        </dgm:presLayoutVars>
      </dgm:prSet>
      <dgm:spPr/>
    </dgm:pt>
    <dgm:pt modelId="{E4D91319-44FB-4192-8D1E-86168C532F35}" type="pres">
      <dgm:prSet presAssocID="{B83D9F7A-9BA3-4681-BB5C-6C4D10EF11C7}" presName="sibTrans" presStyleCnt="0"/>
      <dgm:spPr/>
    </dgm:pt>
    <dgm:pt modelId="{0E52C320-BE21-4EDD-9316-91950E44C5A6}" type="pres">
      <dgm:prSet presAssocID="{B782E1AC-E3E0-48F7-8127-40611DCBD550}" presName="composite" presStyleCnt="0"/>
      <dgm:spPr/>
    </dgm:pt>
    <dgm:pt modelId="{01ACC801-DAA0-4794-B9BE-70AB3EA32713}" type="pres">
      <dgm:prSet presAssocID="{B782E1AC-E3E0-48F7-8127-40611DCBD550}" presName="rect1" presStyleLbl="bgImgPlace1" presStyleIdx="4" presStyleCnt="9"/>
      <dgm:spPr>
        <a:blipFill>
          <a:blip xmlns:r="http://schemas.openxmlformats.org/officeDocument/2006/relationships" r:embed="rId5">
            <a:extLst>
              <a:ext uri="{28A0092B-C50C-407E-A947-70E740481C1C}">
                <a14:useLocalDpi xmlns:a14="http://schemas.microsoft.com/office/drawing/2010/main" val="0"/>
              </a:ext>
            </a:extLst>
          </a:blip>
          <a:srcRect/>
          <a:stretch>
            <a:fillRect t="-13000" b="-13000"/>
          </a:stretch>
        </a:blipFill>
        <a:ln>
          <a:solidFill>
            <a:srgbClr val="003768"/>
          </a:solidFill>
        </a:ln>
      </dgm:spPr>
    </dgm:pt>
    <dgm:pt modelId="{B7B0CCF7-D647-4781-BAA6-1B21C9181D10}" type="pres">
      <dgm:prSet presAssocID="{B782E1AC-E3E0-48F7-8127-40611DCBD550}" presName="wedgeRectCallout1" presStyleLbl="node1" presStyleIdx="4" presStyleCnt="9">
        <dgm:presLayoutVars>
          <dgm:bulletEnabled val="1"/>
        </dgm:presLayoutVars>
      </dgm:prSet>
      <dgm:spPr/>
    </dgm:pt>
    <dgm:pt modelId="{1A53D6B7-FB73-4CE0-A0F2-B948565C2F87}" type="pres">
      <dgm:prSet presAssocID="{FB46BE91-76AB-4830-A9C2-3431E497F567}" presName="sibTrans" presStyleCnt="0"/>
      <dgm:spPr/>
    </dgm:pt>
    <dgm:pt modelId="{20A351C9-C62A-4811-B58F-52FCD93FD38D}" type="pres">
      <dgm:prSet presAssocID="{452466AB-2408-4645-9FC3-599DD3994EBC}" presName="composite" presStyleCnt="0"/>
      <dgm:spPr/>
    </dgm:pt>
    <dgm:pt modelId="{3DDA16CE-7D47-4596-AF3C-F050F60DB5A3}" type="pres">
      <dgm:prSet presAssocID="{452466AB-2408-4645-9FC3-599DD3994EBC}" presName="rect1" presStyleLbl="bgImgPlace1" presStyleIdx="5" presStyleCnt="9" custLinFactNeighborX="-4641" custLinFactNeighborY="725"/>
      <dgm:spPr>
        <a:blipFill>
          <a:blip xmlns:r="http://schemas.openxmlformats.org/officeDocument/2006/relationships" r:embed="rId6">
            <a:extLst>
              <a:ext uri="{28A0092B-C50C-407E-A947-70E740481C1C}">
                <a14:useLocalDpi xmlns:a14="http://schemas.microsoft.com/office/drawing/2010/main" val="0"/>
              </a:ext>
            </a:extLst>
          </a:blip>
          <a:srcRect/>
          <a:stretch>
            <a:fillRect t="-17000" b="-17000"/>
          </a:stretch>
        </a:blipFill>
      </dgm:spPr>
    </dgm:pt>
    <dgm:pt modelId="{BE39835D-6089-478B-AB36-D0A9CDA20D35}" type="pres">
      <dgm:prSet presAssocID="{452466AB-2408-4645-9FC3-599DD3994EBC}" presName="wedgeRectCallout1" presStyleLbl="node1" presStyleIdx="5" presStyleCnt="9">
        <dgm:presLayoutVars>
          <dgm:bulletEnabled val="1"/>
        </dgm:presLayoutVars>
      </dgm:prSet>
      <dgm:spPr/>
    </dgm:pt>
    <dgm:pt modelId="{4A9DA547-0FE5-43CE-B300-D9C5CB998034}" type="pres">
      <dgm:prSet presAssocID="{8618EC90-7155-47FF-9602-452D9A3BF89A}" presName="sibTrans" presStyleCnt="0"/>
      <dgm:spPr/>
    </dgm:pt>
    <dgm:pt modelId="{A524C09B-B55A-46D5-8D9F-753C91B28FE5}" type="pres">
      <dgm:prSet presAssocID="{2D82CAB0-23F6-4755-8E50-2C47A34D7695}" presName="composite" presStyleCnt="0"/>
      <dgm:spPr/>
    </dgm:pt>
    <dgm:pt modelId="{0812515D-69BB-4AFE-A675-A67D49D41966}" type="pres">
      <dgm:prSet presAssocID="{2D82CAB0-23F6-4755-8E50-2C47A34D7695}" presName="rect1" presStyleLbl="bgImgPlace1" presStyleIdx="6" presStyleCnt="9"/>
      <dgm:spPr>
        <a:blipFill>
          <a:blip xmlns:r="http://schemas.openxmlformats.org/officeDocument/2006/relationships" r:embed="rId7">
            <a:extLst>
              <a:ext uri="{28A0092B-C50C-407E-A947-70E740481C1C}">
                <a14:useLocalDpi xmlns:a14="http://schemas.microsoft.com/office/drawing/2010/main" val="0"/>
              </a:ext>
            </a:extLst>
          </a:blip>
          <a:srcRect/>
          <a:stretch>
            <a:fillRect t="-9000" b="-9000"/>
          </a:stretch>
        </a:blipFill>
      </dgm:spPr>
    </dgm:pt>
    <dgm:pt modelId="{10E6ECBD-0F75-421E-B1DF-7D296F7912AC}" type="pres">
      <dgm:prSet presAssocID="{2D82CAB0-23F6-4755-8E50-2C47A34D7695}" presName="wedgeRectCallout1" presStyleLbl="node1" presStyleIdx="6" presStyleCnt="9">
        <dgm:presLayoutVars>
          <dgm:bulletEnabled val="1"/>
        </dgm:presLayoutVars>
      </dgm:prSet>
      <dgm:spPr/>
    </dgm:pt>
    <dgm:pt modelId="{F709318E-3195-4611-ABF5-325AE4D47F31}" type="pres">
      <dgm:prSet presAssocID="{7D51842E-720F-4BB1-87A8-E277DBB027CC}" presName="sibTrans" presStyleCnt="0"/>
      <dgm:spPr/>
    </dgm:pt>
    <dgm:pt modelId="{439AF9FB-8673-44E7-9CD3-8B03706A044B}" type="pres">
      <dgm:prSet presAssocID="{6121D8CF-BC28-4E0A-80D0-B0B498B79F20}" presName="composite" presStyleCnt="0"/>
      <dgm:spPr/>
    </dgm:pt>
    <dgm:pt modelId="{7AB68F8F-FFE3-4CB3-A486-66519F9D24BB}" type="pres">
      <dgm:prSet presAssocID="{6121D8CF-BC28-4E0A-80D0-B0B498B79F20}" presName="rect1" presStyleLbl="bgImgPlace1" presStyleIdx="7" presStyleCnt="9" custLinFactNeighborX="-537" custLinFactNeighborY="534"/>
      <dgm:spPr>
        <a:blipFill>
          <a:blip xmlns:r="http://schemas.openxmlformats.org/officeDocument/2006/relationships" r:embed="rId8">
            <a:extLst>
              <a:ext uri="{28A0092B-C50C-407E-A947-70E740481C1C}">
                <a14:useLocalDpi xmlns:a14="http://schemas.microsoft.com/office/drawing/2010/main" val="0"/>
              </a:ext>
            </a:extLst>
          </a:blip>
          <a:srcRect/>
          <a:stretch>
            <a:fillRect t="-12000" b="-12000"/>
          </a:stretch>
        </a:blipFill>
      </dgm:spPr>
    </dgm:pt>
    <dgm:pt modelId="{A356E8FE-CCCE-4613-96CD-544348710590}" type="pres">
      <dgm:prSet presAssocID="{6121D8CF-BC28-4E0A-80D0-B0B498B79F20}" presName="wedgeRectCallout1" presStyleLbl="node1" presStyleIdx="7" presStyleCnt="9">
        <dgm:presLayoutVars>
          <dgm:bulletEnabled val="1"/>
        </dgm:presLayoutVars>
      </dgm:prSet>
      <dgm:spPr/>
    </dgm:pt>
    <dgm:pt modelId="{0C2C0C88-BACE-4D09-8624-7B00E3A62C75}" type="pres">
      <dgm:prSet presAssocID="{208FFD55-933A-4C59-AB1C-5481FA6F489F}" presName="sibTrans" presStyleCnt="0"/>
      <dgm:spPr/>
    </dgm:pt>
    <dgm:pt modelId="{89400835-B386-42BB-AD0E-D45DCF914AA1}" type="pres">
      <dgm:prSet presAssocID="{B70EDC05-0BE4-46C1-9DAC-8033DCF77B4A}" presName="composite" presStyleCnt="0"/>
      <dgm:spPr/>
    </dgm:pt>
    <dgm:pt modelId="{2B90E5F4-B2F1-439C-9027-616FE7D3BCF8}" type="pres">
      <dgm:prSet presAssocID="{B70EDC05-0BE4-46C1-9DAC-8033DCF77B4A}" presName="rect1" presStyleLbl="bgImgPlace1" presStyleIdx="8" presStyleCnt="9"/>
      <dgm:spPr>
        <a:blipFill>
          <a:blip xmlns:r="http://schemas.openxmlformats.org/officeDocument/2006/relationships" r:embed="rId9"/>
          <a:srcRect/>
          <a:stretch>
            <a:fillRect t="-12000" b="-12000"/>
          </a:stretch>
        </a:blipFill>
      </dgm:spPr>
    </dgm:pt>
    <dgm:pt modelId="{1923388B-C79A-4088-ADF4-A99AF4C6631D}" type="pres">
      <dgm:prSet presAssocID="{B70EDC05-0BE4-46C1-9DAC-8033DCF77B4A}" presName="wedgeRectCallout1" presStyleLbl="node1" presStyleIdx="8" presStyleCnt="9">
        <dgm:presLayoutVars>
          <dgm:bulletEnabled val="1"/>
        </dgm:presLayoutVars>
      </dgm:prSet>
      <dgm:spPr/>
    </dgm:pt>
  </dgm:ptLst>
  <dgm:cxnLst>
    <dgm:cxn modelId="{388E9E07-5EC0-4045-A723-BB7E287BBA36}" type="presOf" srcId="{802C5A5E-268D-4C44-B1CB-528B5141253C}" destId="{A4DE3437-0929-45FC-B65B-097B6799677E}" srcOrd="0" destOrd="0" presId="urn:microsoft.com/office/officeart/2008/layout/BendingPictureCaptionList"/>
    <dgm:cxn modelId="{42425522-FB21-4687-9944-397880106BE4}" type="presOf" srcId="{B782E1AC-E3E0-48F7-8127-40611DCBD550}" destId="{B7B0CCF7-D647-4781-BAA6-1B21C9181D10}" srcOrd="0" destOrd="0" presId="urn:microsoft.com/office/officeart/2008/layout/BendingPictureCaptionList"/>
    <dgm:cxn modelId="{136B5937-FC6C-465F-B7BF-D87DCADDDF44}" type="presOf" srcId="{52D41CC0-F150-4E37-81CD-6FAC9303347E}" destId="{E035FDE3-DD7C-4EC9-9BE2-FB9171A9C20C}" srcOrd="0" destOrd="0" presId="urn:microsoft.com/office/officeart/2008/layout/BendingPictureCaptionList"/>
    <dgm:cxn modelId="{36FA1F3D-9EFA-47A7-B87D-D3261E4D53D0}" srcId="{7FBB94E0-6142-4D42-A25A-B1596C2BF751}" destId="{F971C0E7-F877-4636-BEBA-D30CDC7746C5}" srcOrd="1" destOrd="0" parTransId="{152EB26E-5108-4F37-9BE9-C3D7C92DF248}" sibTransId="{35A27956-206F-4CD5-85D3-7E8F83158435}"/>
    <dgm:cxn modelId="{39EADF3F-B644-49F5-ACD6-99887412B483}" type="presOf" srcId="{7FBB94E0-6142-4D42-A25A-B1596C2BF751}" destId="{F2727D7F-93FB-4DE6-AA32-52E7A96A13A9}" srcOrd="0" destOrd="0" presId="urn:microsoft.com/office/officeart/2008/layout/BendingPictureCaptionList"/>
    <dgm:cxn modelId="{EC252E68-581F-4CF9-A568-8C743D22294F}" type="presOf" srcId="{452466AB-2408-4645-9FC3-599DD3994EBC}" destId="{BE39835D-6089-478B-AB36-D0A9CDA20D35}" srcOrd="0" destOrd="0" presId="urn:microsoft.com/office/officeart/2008/layout/BendingPictureCaptionList"/>
    <dgm:cxn modelId="{49D5A873-8F1F-4B53-808E-775E19F79296}" srcId="{7FBB94E0-6142-4D42-A25A-B1596C2BF751}" destId="{452466AB-2408-4645-9FC3-599DD3994EBC}" srcOrd="5" destOrd="0" parTransId="{C1C79EB9-8B7D-45FC-878D-8AFD91F84F1A}" sibTransId="{8618EC90-7155-47FF-9602-452D9A3BF89A}"/>
    <dgm:cxn modelId="{2B73CD8E-AF6E-49DA-A2D9-E89F8829A30D}" srcId="{7FBB94E0-6142-4D42-A25A-B1596C2BF751}" destId="{2D82CAB0-23F6-4755-8E50-2C47A34D7695}" srcOrd="6" destOrd="0" parTransId="{949D640C-65C1-400D-985B-97B6A330B6A5}" sibTransId="{7D51842E-720F-4BB1-87A8-E277DBB027CC}"/>
    <dgm:cxn modelId="{11CA3E95-3A22-46F4-A6EE-97752037405C}" type="presOf" srcId="{2D82CAB0-23F6-4755-8E50-2C47A34D7695}" destId="{10E6ECBD-0F75-421E-B1DF-7D296F7912AC}" srcOrd="0" destOrd="0" presId="urn:microsoft.com/office/officeart/2008/layout/BendingPictureCaptionList"/>
    <dgm:cxn modelId="{9858E59F-F450-4F88-8D86-B5BDE8A9B6B7}" srcId="{7FBB94E0-6142-4D42-A25A-B1596C2BF751}" destId="{6121D8CF-BC28-4E0A-80D0-B0B498B79F20}" srcOrd="7" destOrd="0" parTransId="{4BFB067D-7D57-4B37-9653-67173E3FAD0D}" sibTransId="{208FFD55-933A-4C59-AB1C-5481FA6F489F}"/>
    <dgm:cxn modelId="{830C3EC5-3101-4D18-B65B-93BDD925AAC7}" type="presOf" srcId="{6121D8CF-BC28-4E0A-80D0-B0B498B79F20}" destId="{A356E8FE-CCCE-4613-96CD-544348710590}" srcOrd="0" destOrd="0" presId="urn:microsoft.com/office/officeart/2008/layout/BendingPictureCaptionList"/>
    <dgm:cxn modelId="{32504AC5-8308-4DCD-8747-61EB973876DA}" srcId="{7FBB94E0-6142-4D42-A25A-B1596C2BF751}" destId="{802C5A5E-268D-4C44-B1CB-528B5141253C}" srcOrd="2" destOrd="0" parTransId="{8BBE0DFC-471B-491F-ABDE-3237D40D57BF}" sibTransId="{5ED36A2C-A23D-475F-B013-6BADCA0411E9}"/>
    <dgm:cxn modelId="{875143C6-1BF3-4C85-A4AC-5DAE64987A03}" type="presOf" srcId="{D1D8622C-E34C-47D5-ACE6-36634023FEF1}" destId="{5E562F88-71BE-425F-B4C8-C5F30BEE9644}" srcOrd="0" destOrd="0" presId="urn:microsoft.com/office/officeart/2008/layout/BendingPictureCaptionList"/>
    <dgm:cxn modelId="{5571A2D0-DE44-44C6-8E2A-7CFC68A18808}" srcId="{7FBB94E0-6142-4D42-A25A-B1596C2BF751}" destId="{D1D8622C-E34C-47D5-ACE6-36634023FEF1}" srcOrd="3" destOrd="0" parTransId="{E1D66426-6FD0-49BA-8D34-DDEE330291F8}" sibTransId="{B83D9F7A-9BA3-4681-BB5C-6C4D10EF11C7}"/>
    <dgm:cxn modelId="{79B2A4DC-B919-418C-8317-8C5C3F556591}" type="presOf" srcId="{F971C0E7-F877-4636-BEBA-D30CDC7746C5}" destId="{F909DEB2-C496-4520-8611-20AB9838DAF4}" srcOrd="0" destOrd="0" presId="urn:microsoft.com/office/officeart/2008/layout/BendingPictureCaptionList"/>
    <dgm:cxn modelId="{F457A5DF-5D77-4778-868C-60A069A72517}" srcId="{7FBB94E0-6142-4D42-A25A-B1596C2BF751}" destId="{B782E1AC-E3E0-48F7-8127-40611DCBD550}" srcOrd="4" destOrd="0" parTransId="{BD77985F-5C44-4332-A88D-A084307EED5D}" sibTransId="{FB46BE91-76AB-4830-A9C2-3431E497F567}"/>
    <dgm:cxn modelId="{396620E0-28FD-4D88-8DB0-849E54B9D3A1}" srcId="{7FBB94E0-6142-4D42-A25A-B1596C2BF751}" destId="{52D41CC0-F150-4E37-81CD-6FAC9303347E}" srcOrd="0" destOrd="0" parTransId="{9DAFB2A7-5FB5-4F09-A7FF-EBF9FDD7192A}" sibTransId="{6B32DB71-E2D6-46DF-AE49-CF5C32744BE2}"/>
    <dgm:cxn modelId="{D02E42E1-460B-4DA5-A20F-8BE6DF1A602F}" type="presOf" srcId="{B70EDC05-0BE4-46C1-9DAC-8033DCF77B4A}" destId="{1923388B-C79A-4088-ADF4-A99AF4C6631D}" srcOrd="0" destOrd="0" presId="urn:microsoft.com/office/officeart/2008/layout/BendingPictureCaptionList"/>
    <dgm:cxn modelId="{F7EF19F8-54E8-467F-8AF3-6901A9E6E960}" srcId="{7FBB94E0-6142-4D42-A25A-B1596C2BF751}" destId="{B70EDC05-0BE4-46C1-9DAC-8033DCF77B4A}" srcOrd="8" destOrd="0" parTransId="{0300ABD8-23DE-4FA6-8381-4F23AB25491C}" sibTransId="{0BDD8D80-B364-4874-8C8D-AABCB6069EE9}"/>
    <dgm:cxn modelId="{BC8585CD-8F37-4DD2-AF0E-226D959E5CE1}" type="presParOf" srcId="{F2727D7F-93FB-4DE6-AA32-52E7A96A13A9}" destId="{BD537E27-7F35-40AE-8F46-9CA6762F5832}" srcOrd="0" destOrd="0" presId="urn:microsoft.com/office/officeart/2008/layout/BendingPictureCaptionList"/>
    <dgm:cxn modelId="{7B8622E3-1715-4474-8F37-4C7D82D14354}" type="presParOf" srcId="{BD537E27-7F35-40AE-8F46-9CA6762F5832}" destId="{369C2B1C-A1DC-4D93-A814-FCE722422A8C}" srcOrd="0" destOrd="0" presId="urn:microsoft.com/office/officeart/2008/layout/BendingPictureCaptionList"/>
    <dgm:cxn modelId="{FC721A70-4B96-4344-A330-D62F4B618887}" type="presParOf" srcId="{BD537E27-7F35-40AE-8F46-9CA6762F5832}" destId="{E035FDE3-DD7C-4EC9-9BE2-FB9171A9C20C}" srcOrd="1" destOrd="0" presId="urn:microsoft.com/office/officeart/2008/layout/BendingPictureCaptionList"/>
    <dgm:cxn modelId="{860EF3EE-34DC-4685-9705-DD4B1DDB5C60}" type="presParOf" srcId="{F2727D7F-93FB-4DE6-AA32-52E7A96A13A9}" destId="{44CA1024-10F3-41FE-8001-B3872F132AAC}" srcOrd="1" destOrd="0" presId="urn:microsoft.com/office/officeart/2008/layout/BendingPictureCaptionList"/>
    <dgm:cxn modelId="{4E01C344-F7F5-4118-B2AE-468F2AF37775}" type="presParOf" srcId="{F2727D7F-93FB-4DE6-AA32-52E7A96A13A9}" destId="{5FA3948C-CCBE-408F-A842-E14A387BA3C6}" srcOrd="2" destOrd="0" presId="urn:microsoft.com/office/officeart/2008/layout/BendingPictureCaptionList"/>
    <dgm:cxn modelId="{D2251F55-381C-44EB-B6ED-F829E8224B1E}" type="presParOf" srcId="{5FA3948C-CCBE-408F-A842-E14A387BA3C6}" destId="{8CD83F31-2381-453B-ACA6-2912988DB06F}" srcOrd="0" destOrd="0" presId="urn:microsoft.com/office/officeart/2008/layout/BendingPictureCaptionList"/>
    <dgm:cxn modelId="{3ECBA3FC-0B0A-4F54-BBD2-0A2A1A29D6A5}" type="presParOf" srcId="{5FA3948C-CCBE-408F-A842-E14A387BA3C6}" destId="{F909DEB2-C496-4520-8611-20AB9838DAF4}" srcOrd="1" destOrd="0" presId="urn:microsoft.com/office/officeart/2008/layout/BendingPictureCaptionList"/>
    <dgm:cxn modelId="{AC6B0011-E8BB-4A30-ADC1-8A32D0E72528}" type="presParOf" srcId="{F2727D7F-93FB-4DE6-AA32-52E7A96A13A9}" destId="{C610AD8C-5BA2-474C-9B7B-D9A7246B5AD0}" srcOrd="3" destOrd="0" presId="urn:microsoft.com/office/officeart/2008/layout/BendingPictureCaptionList"/>
    <dgm:cxn modelId="{5D4F02BC-8610-437E-83B7-00B3D111E4AA}" type="presParOf" srcId="{F2727D7F-93FB-4DE6-AA32-52E7A96A13A9}" destId="{02C97A1A-C14A-40DF-B44E-9646CAAEEC08}" srcOrd="4" destOrd="0" presId="urn:microsoft.com/office/officeart/2008/layout/BendingPictureCaptionList"/>
    <dgm:cxn modelId="{65135F22-A7FD-4BDC-BD89-4F1C5C33506D}" type="presParOf" srcId="{02C97A1A-C14A-40DF-B44E-9646CAAEEC08}" destId="{D2590E33-1BEC-4B8E-ABBB-5C2737C3F154}" srcOrd="0" destOrd="0" presId="urn:microsoft.com/office/officeart/2008/layout/BendingPictureCaptionList"/>
    <dgm:cxn modelId="{F88BEC50-1E56-42C3-BDAD-8C7073E98CC7}" type="presParOf" srcId="{02C97A1A-C14A-40DF-B44E-9646CAAEEC08}" destId="{A4DE3437-0929-45FC-B65B-097B6799677E}" srcOrd="1" destOrd="0" presId="urn:microsoft.com/office/officeart/2008/layout/BendingPictureCaptionList"/>
    <dgm:cxn modelId="{A7415834-2B53-4D95-B470-9D76CBCF5711}" type="presParOf" srcId="{F2727D7F-93FB-4DE6-AA32-52E7A96A13A9}" destId="{DA8DB6EA-372E-43C1-96D5-5A44B972ED16}" srcOrd="5" destOrd="0" presId="urn:microsoft.com/office/officeart/2008/layout/BendingPictureCaptionList"/>
    <dgm:cxn modelId="{171E5CF6-1D20-478B-AA5D-C67676D3FA6D}" type="presParOf" srcId="{F2727D7F-93FB-4DE6-AA32-52E7A96A13A9}" destId="{E3746054-4A9D-4DAC-BB8A-ADFA84AE7A84}" srcOrd="6" destOrd="0" presId="urn:microsoft.com/office/officeart/2008/layout/BendingPictureCaptionList"/>
    <dgm:cxn modelId="{C962A088-53D2-4760-8CDB-017E88C63BA4}" type="presParOf" srcId="{E3746054-4A9D-4DAC-BB8A-ADFA84AE7A84}" destId="{ED8B02B9-0833-4572-A582-AC3CE9B9965F}" srcOrd="0" destOrd="0" presId="urn:microsoft.com/office/officeart/2008/layout/BendingPictureCaptionList"/>
    <dgm:cxn modelId="{E14A3DD1-57AE-4B13-9C6C-E9D27E7FE3C5}" type="presParOf" srcId="{E3746054-4A9D-4DAC-BB8A-ADFA84AE7A84}" destId="{5E562F88-71BE-425F-B4C8-C5F30BEE9644}" srcOrd="1" destOrd="0" presId="urn:microsoft.com/office/officeart/2008/layout/BendingPictureCaptionList"/>
    <dgm:cxn modelId="{A27E84B2-583B-4E50-8178-F884D29A5597}" type="presParOf" srcId="{F2727D7F-93FB-4DE6-AA32-52E7A96A13A9}" destId="{E4D91319-44FB-4192-8D1E-86168C532F35}" srcOrd="7" destOrd="0" presId="urn:microsoft.com/office/officeart/2008/layout/BendingPictureCaptionList"/>
    <dgm:cxn modelId="{D60D9C7C-193A-4FE2-AED6-EA152D2E8602}" type="presParOf" srcId="{F2727D7F-93FB-4DE6-AA32-52E7A96A13A9}" destId="{0E52C320-BE21-4EDD-9316-91950E44C5A6}" srcOrd="8" destOrd="0" presId="urn:microsoft.com/office/officeart/2008/layout/BendingPictureCaptionList"/>
    <dgm:cxn modelId="{9E460F78-D37B-4F50-A3DE-D73397D6A96E}" type="presParOf" srcId="{0E52C320-BE21-4EDD-9316-91950E44C5A6}" destId="{01ACC801-DAA0-4794-B9BE-70AB3EA32713}" srcOrd="0" destOrd="0" presId="urn:microsoft.com/office/officeart/2008/layout/BendingPictureCaptionList"/>
    <dgm:cxn modelId="{6D2E1CF4-E619-479B-863E-DF943E4BB12F}" type="presParOf" srcId="{0E52C320-BE21-4EDD-9316-91950E44C5A6}" destId="{B7B0CCF7-D647-4781-BAA6-1B21C9181D10}" srcOrd="1" destOrd="0" presId="urn:microsoft.com/office/officeart/2008/layout/BendingPictureCaptionList"/>
    <dgm:cxn modelId="{3923789B-E5CF-4143-95C7-C74FD6D6C93E}" type="presParOf" srcId="{F2727D7F-93FB-4DE6-AA32-52E7A96A13A9}" destId="{1A53D6B7-FB73-4CE0-A0F2-B948565C2F87}" srcOrd="9" destOrd="0" presId="urn:microsoft.com/office/officeart/2008/layout/BendingPictureCaptionList"/>
    <dgm:cxn modelId="{D3305B4E-C5CE-41FA-852C-6289AC61DE95}" type="presParOf" srcId="{F2727D7F-93FB-4DE6-AA32-52E7A96A13A9}" destId="{20A351C9-C62A-4811-B58F-52FCD93FD38D}" srcOrd="10" destOrd="0" presId="urn:microsoft.com/office/officeart/2008/layout/BendingPictureCaptionList"/>
    <dgm:cxn modelId="{4D92DADC-2169-4E48-8979-95C96BB492B8}" type="presParOf" srcId="{20A351C9-C62A-4811-B58F-52FCD93FD38D}" destId="{3DDA16CE-7D47-4596-AF3C-F050F60DB5A3}" srcOrd="0" destOrd="0" presId="urn:microsoft.com/office/officeart/2008/layout/BendingPictureCaptionList"/>
    <dgm:cxn modelId="{408350D4-F337-48B5-8C26-0F56BAE5E8B0}" type="presParOf" srcId="{20A351C9-C62A-4811-B58F-52FCD93FD38D}" destId="{BE39835D-6089-478B-AB36-D0A9CDA20D35}" srcOrd="1" destOrd="0" presId="urn:microsoft.com/office/officeart/2008/layout/BendingPictureCaptionList"/>
    <dgm:cxn modelId="{CFCA2741-F45B-4197-9385-78E21A2BF814}" type="presParOf" srcId="{F2727D7F-93FB-4DE6-AA32-52E7A96A13A9}" destId="{4A9DA547-0FE5-43CE-B300-D9C5CB998034}" srcOrd="11" destOrd="0" presId="urn:microsoft.com/office/officeart/2008/layout/BendingPictureCaptionList"/>
    <dgm:cxn modelId="{DC0AE7B0-676E-4113-BD82-0C765E6F165C}" type="presParOf" srcId="{F2727D7F-93FB-4DE6-AA32-52E7A96A13A9}" destId="{A524C09B-B55A-46D5-8D9F-753C91B28FE5}" srcOrd="12" destOrd="0" presId="urn:microsoft.com/office/officeart/2008/layout/BendingPictureCaptionList"/>
    <dgm:cxn modelId="{B4E62807-A9D8-48C6-BA6E-6F51FA8C8341}" type="presParOf" srcId="{A524C09B-B55A-46D5-8D9F-753C91B28FE5}" destId="{0812515D-69BB-4AFE-A675-A67D49D41966}" srcOrd="0" destOrd="0" presId="urn:microsoft.com/office/officeart/2008/layout/BendingPictureCaptionList"/>
    <dgm:cxn modelId="{E6F9D4AE-AEE3-4AE2-ADC0-BE7C5239C875}" type="presParOf" srcId="{A524C09B-B55A-46D5-8D9F-753C91B28FE5}" destId="{10E6ECBD-0F75-421E-B1DF-7D296F7912AC}" srcOrd="1" destOrd="0" presId="urn:microsoft.com/office/officeart/2008/layout/BendingPictureCaptionList"/>
    <dgm:cxn modelId="{F3EED505-1460-4FAE-99EE-609CB8DA4BD0}" type="presParOf" srcId="{F2727D7F-93FB-4DE6-AA32-52E7A96A13A9}" destId="{F709318E-3195-4611-ABF5-325AE4D47F31}" srcOrd="13" destOrd="0" presId="urn:microsoft.com/office/officeart/2008/layout/BendingPictureCaptionList"/>
    <dgm:cxn modelId="{7AC4DFE7-1FBA-45D0-A624-29B107754E17}" type="presParOf" srcId="{F2727D7F-93FB-4DE6-AA32-52E7A96A13A9}" destId="{439AF9FB-8673-44E7-9CD3-8B03706A044B}" srcOrd="14" destOrd="0" presId="urn:microsoft.com/office/officeart/2008/layout/BendingPictureCaptionList"/>
    <dgm:cxn modelId="{00752228-B977-49E3-B634-545FAADE48FD}" type="presParOf" srcId="{439AF9FB-8673-44E7-9CD3-8B03706A044B}" destId="{7AB68F8F-FFE3-4CB3-A486-66519F9D24BB}" srcOrd="0" destOrd="0" presId="urn:microsoft.com/office/officeart/2008/layout/BendingPictureCaptionList"/>
    <dgm:cxn modelId="{082CBD06-08BD-4D1F-9D6B-76406E1AA802}" type="presParOf" srcId="{439AF9FB-8673-44E7-9CD3-8B03706A044B}" destId="{A356E8FE-CCCE-4613-96CD-544348710590}" srcOrd="1" destOrd="0" presId="urn:microsoft.com/office/officeart/2008/layout/BendingPictureCaptionList"/>
    <dgm:cxn modelId="{A55063C2-10C3-4007-B77F-209AF868C743}" type="presParOf" srcId="{F2727D7F-93FB-4DE6-AA32-52E7A96A13A9}" destId="{0C2C0C88-BACE-4D09-8624-7B00E3A62C75}" srcOrd="15" destOrd="0" presId="urn:microsoft.com/office/officeart/2008/layout/BendingPictureCaptionList"/>
    <dgm:cxn modelId="{2AF822A9-F1AA-42A0-957E-C53482B80026}" type="presParOf" srcId="{F2727D7F-93FB-4DE6-AA32-52E7A96A13A9}" destId="{89400835-B386-42BB-AD0E-D45DCF914AA1}" srcOrd="16" destOrd="0" presId="urn:microsoft.com/office/officeart/2008/layout/BendingPictureCaptionList"/>
    <dgm:cxn modelId="{A27888F9-A1E5-4EC2-9F94-C05B5A3766A2}" type="presParOf" srcId="{89400835-B386-42BB-AD0E-D45DCF914AA1}" destId="{2B90E5F4-B2F1-439C-9027-616FE7D3BCF8}" srcOrd="0" destOrd="0" presId="urn:microsoft.com/office/officeart/2008/layout/BendingPictureCaptionList"/>
    <dgm:cxn modelId="{58C0F144-5359-4529-8267-26C57A0F066D}" type="presParOf" srcId="{89400835-B386-42BB-AD0E-D45DCF914AA1}" destId="{1923388B-C79A-4088-ADF4-A99AF4C6631D}" srcOrd="1" destOrd="0" presId="urn:microsoft.com/office/officeart/2008/layout/BendingPictureCaption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C2B1C-A1DC-4D93-A814-FCE722422A8C}">
      <dsp:nvSpPr>
        <dsp:cNvPr id="0" name=""/>
        <dsp:cNvSpPr/>
      </dsp:nvSpPr>
      <dsp:spPr>
        <a:xfrm>
          <a:off x="2695" y="242348"/>
          <a:ext cx="1459501" cy="116760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35FDE3-DD7C-4EC9-9BE2-FB9171A9C20C}">
      <dsp:nvSpPr>
        <dsp:cNvPr id="0" name=""/>
        <dsp:cNvSpPr/>
      </dsp:nvSpPr>
      <dsp:spPr>
        <a:xfrm>
          <a:off x="134050" y="1293189"/>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Bob Witchger</a:t>
          </a:r>
        </a:p>
      </dsp:txBody>
      <dsp:txXfrm>
        <a:off x="134050" y="1293189"/>
        <a:ext cx="1298956" cy="408660"/>
      </dsp:txXfrm>
    </dsp:sp>
    <dsp:sp modelId="{8CD83F31-2381-453B-ACA6-2912988DB06F}">
      <dsp:nvSpPr>
        <dsp:cNvPr id="0" name=""/>
        <dsp:cNvSpPr/>
      </dsp:nvSpPr>
      <dsp:spPr>
        <a:xfrm>
          <a:off x="1608147" y="242348"/>
          <a:ext cx="1459501" cy="1167601"/>
        </a:xfrm>
        <a:prstGeom prst="rect">
          <a:avLst/>
        </a:prstGeom>
        <a:blipFill>
          <a:blip xmlns:r="http://schemas.openxmlformats.org/officeDocument/2006/relationships" r:embed="rId2"/>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9DEB2-C496-4520-8611-20AB9838DAF4}">
      <dsp:nvSpPr>
        <dsp:cNvPr id="0" name=""/>
        <dsp:cNvSpPr/>
      </dsp:nvSpPr>
      <dsp:spPr>
        <a:xfrm>
          <a:off x="1739502" y="1293189"/>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Tony Reggi</a:t>
          </a:r>
        </a:p>
      </dsp:txBody>
      <dsp:txXfrm>
        <a:off x="1739502" y="1293189"/>
        <a:ext cx="1298956" cy="408660"/>
      </dsp:txXfrm>
    </dsp:sp>
    <dsp:sp modelId="{D2590E33-1BEC-4B8E-ABBB-5C2737C3F154}">
      <dsp:nvSpPr>
        <dsp:cNvPr id="0" name=""/>
        <dsp:cNvSpPr/>
      </dsp:nvSpPr>
      <dsp:spPr>
        <a:xfrm>
          <a:off x="3213599" y="242348"/>
          <a:ext cx="1459501" cy="1167601"/>
        </a:xfrm>
        <a:prstGeom prst="rect">
          <a:avLst/>
        </a:prstGeom>
        <a:blipFill>
          <a:blip xmlns:r="http://schemas.openxmlformats.org/officeDocument/2006/relationships" r:embed="rId3"/>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E3437-0929-45FC-B65B-097B6799677E}">
      <dsp:nvSpPr>
        <dsp:cNvPr id="0" name=""/>
        <dsp:cNvSpPr/>
      </dsp:nvSpPr>
      <dsp:spPr>
        <a:xfrm>
          <a:off x="3344954" y="1293189"/>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Patti Coultas</a:t>
          </a:r>
        </a:p>
      </dsp:txBody>
      <dsp:txXfrm>
        <a:off x="3344954" y="1293189"/>
        <a:ext cx="1298956" cy="408660"/>
      </dsp:txXfrm>
    </dsp:sp>
    <dsp:sp modelId="{ED8B02B9-0833-4572-A582-AC3CE9B9965F}">
      <dsp:nvSpPr>
        <dsp:cNvPr id="0" name=""/>
        <dsp:cNvSpPr/>
      </dsp:nvSpPr>
      <dsp:spPr>
        <a:xfrm>
          <a:off x="4819050" y="242348"/>
          <a:ext cx="1459501" cy="1167601"/>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99" t="-3654" r="-899" b="-1434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562F88-71BE-425F-B4C8-C5F30BEE9644}">
      <dsp:nvSpPr>
        <dsp:cNvPr id="0" name=""/>
        <dsp:cNvSpPr/>
      </dsp:nvSpPr>
      <dsp:spPr>
        <a:xfrm>
          <a:off x="4950406" y="1293189"/>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Mary Olvera</a:t>
          </a:r>
        </a:p>
      </dsp:txBody>
      <dsp:txXfrm>
        <a:off x="4950406" y="1293189"/>
        <a:ext cx="1298956" cy="408660"/>
      </dsp:txXfrm>
    </dsp:sp>
    <dsp:sp modelId="{01ACC801-DAA0-4794-B9BE-70AB3EA32713}">
      <dsp:nvSpPr>
        <dsp:cNvPr id="0" name=""/>
        <dsp:cNvSpPr/>
      </dsp:nvSpPr>
      <dsp:spPr>
        <a:xfrm>
          <a:off x="6424502" y="242348"/>
          <a:ext cx="1459501" cy="1167601"/>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3000" b="-13000"/>
          </a:stretch>
        </a:blipFill>
        <a:ln w="12700" cap="flat" cmpd="sng" algn="ctr">
          <a:solidFill>
            <a:srgbClr val="003768"/>
          </a:solidFill>
          <a:prstDash val="solid"/>
          <a:miter lim="800000"/>
        </a:ln>
        <a:effectLst/>
      </dsp:spPr>
      <dsp:style>
        <a:lnRef idx="2">
          <a:scrgbClr r="0" g="0" b="0"/>
        </a:lnRef>
        <a:fillRef idx="1">
          <a:scrgbClr r="0" g="0" b="0"/>
        </a:fillRef>
        <a:effectRef idx="0">
          <a:scrgbClr r="0" g="0" b="0"/>
        </a:effectRef>
        <a:fontRef idx="minor"/>
      </dsp:style>
    </dsp:sp>
    <dsp:sp modelId="{B7B0CCF7-D647-4781-BAA6-1B21C9181D10}">
      <dsp:nvSpPr>
        <dsp:cNvPr id="0" name=""/>
        <dsp:cNvSpPr/>
      </dsp:nvSpPr>
      <dsp:spPr>
        <a:xfrm>
          <a:off x="6555857" y="1293189"/>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Stefanie Schroeder</a:t>
          </a:r>
        </a:p>
      </dsp:txBody>
      <dsp:txXfrm>
        <a:off x="6555857" y="1293189"/>
        <a:ext cx="1298956" cy="408660"/>
      </dsp:txXfrm>
    </dsp:sp>
    <dsp:sp modelId="{3DDA16CE-7D47-4596-AF3C-F050F60DB5A3}">
      <dsp:nvSpPr>
        <dsp:cNvPr id="0" name=""/>
        <dsp:cNvSpPr/>
      </dsp:nvSpPr>
      <dsp:spPr>
        <a:xfrm>
          <a:off x="737686" y="1856265"/>
          <a:ext cx="1459501" cy="1167601"/>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39835D-6089-478B-AB36-D0A9CDA20D35}">
      <dsp:nvSpPr>
        <dsp:cNvPr id="0" name=""/>
        <dsp:cNvSpPr/>
      </dsp:nvSpPr>
      <dsp:spPr>
        <a:xfrm>
          <a:off x="936776" y="2898641"/>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Aaron Mabe</a:t>
          </a:r>
        </a:p>
      </dsp:txBody>
      <dsp:txXfrm>
        <a:off x="936776" y="2898641"/>
        <a:ext cx="1298956" cy="408660"/>
      </dsp:txXfrm>
    </dsp:sp>
    <dsp:sp modelId="{0812515D-69BB-4AFE-A675-A67D49D41966}">
      <dsp:nvSpPr>
        <dsp:cNvPr id="0" name=""/>
        <dsp:cNvSpPr/>
      </dsp:nvSpPr>
      <dsp:spPr>
        <a:xfrm>
          <a:off x="2410873" y="1847800"/>
          <a:ext cx="1459501" cy="1167601"/>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6ECBD-0F75-421E-B1DF-7D296F7912AC}">
      <dsp:nvSpPr>
        <dsp:cNvPr id="0" name=""/>
        <dsp:cNvSpPr/>
      </dsp:nvSpPr>
      <dsp:spPr>
        <a:xfrm>
          <a:off x="2542228" y="2898641"/>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Darice McDougald</a:t>
          </a:r>
        </a:p>
      </dsp:txBody>
      <dsp:txXfrm>
        <a:off x="2542228" y="2898641"/>
        <a:ext cx="1298956" cy="408660"/>
      </dsp:txXfrm>
    </dsp:sp>
    <dsp:sp modelId="{7AB68F8F-FFE3-4CB3-A486-66519F9D24BB}">
      <dsp:nvSpPr>
        <dsp:cNvPr id="0" name=""/>
        <dsp:cNvSpPr/>
      </dsp:nvSpPr>
      <dsp:spPr>
        <a:xfrm>
          <a:off x="4008487" y="1854035"/>
          <a:ext cx="1459501" cy="1167601"/>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56E8FE-CCCE-4613-96CD-544348710590}">
      <dsp:nvSpPr>
        <dsp:cNvPr id="0" name=""/>
        <dsp:cNvSpPr/>
      </dsp:nvSpPr>
      <dsp:spPr>
        <a:xfrm>
          <a:off x="4147680" y="2898641"/>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Lane Freeman</a:t>
          </a:r>
        </a:p>
      </dsp:txBody>
      <dsp:txXfrm>
        <a:off x="4147680" y="2898641"/>
        <a:ext cx="1298956" cy="408660"/>
      </dsp:txXfrm>
    </dsp:sp>
    <dsp:sp modelId="{2B90E5F4-B2F1-439C-9027-616FE7D3BCF8}">
      <dsp:nvSpPr>
        <dsp:cNvPr id="0" name=""/>
        <dsp:cNvSpPr/>
      </dsp:nvSpPr>
      <dsp:spPr>
        <a:xfrm>
          <a:off x="5621776" y="1847800"/>
          <a:ext cx="1459501" cy="1167601"/>
        </a:xfrm>
        <a:prstGeom prst="rect">
          <a:avLst/>
        </a:prstGeom>
        <a:blipFill>
          <a:blip xmlns:r="http://schemas.openxmlformats.org/officeDocument/2006/relationships" r:embed="rId9"/>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23388B-C79A-4088-ADF4-A99AF4C6631D}">
      <dsp:nvSpPr>
        <dsp:cNvPr id="0" name=""/>
        <dsp:cNvSpPr/>
      </dsp:nvSpPr>
      <dsp:spPr>
        <a:xfrm>
          <a:off x="5753131" y="2898641"/>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Jennifer McLean</a:t>
          </a:r>
        </a:p>
      </dsp:txBody>
      <dsp:txXfrm>
        <a:off x="5753131" y="2898641"/>
        <a:ext cx="1298956" cy="40866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7E9B6F52-CC10-4425-9195-EDF28B435798}" type="datetimeFigureOut">
              <a:rPr lang="en-US" smtClean="0"/>
              <a:t>3/20/2024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C02D3CF6-D097-446F-BA20-84B1F837E572}" type="datetimeFigureOut">
              <a:rPr lang="en-US" smtClean="0"/>
              <a:t>3/20/2024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381000" y="381000"/>
            <a:ext cx="2438400" cy="1373188"/>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1400" dirty="0">
                <a:latin typeface="Arial" charset="0"/>
                <a:ea typeface="ヒラギノ角ゴ Pro W3" charset="0"/>
                <a:cs typeface="Arial" charset="0"/>
              </a:rPr>
              <a:t>Good morning. Welcome to our monthly career pathways webinar. </a:t>
            </a:r>
          </a:p>
          <a:p>
            <a:endParaRPr lang="en-US" sz="1400" dirty="0">
              <a:latin typeface="Arial" charset="0"/>
              <a:ea typeface="ヒラギノ角ゴ Pro W3" charset="0"/>
              <a:cs typeface="Arial" charset="0"/>
            </a:endParaRPr>
          </a:p>
          <a:p>
            <a:r>
              <a:rPr lang="en-US" sz="1400" dirty="0">
                <a:latin typeface="Arial" charset="0"/>
                <a:ea typeface="ヒラギノ角ゴ Pro W3" charset="0"/>
                <a:cs typeface="Arial" charset="0"/>
              </a:rPr>
              <a:t>We are here to help promote the great jobs, often unknown, in the great state of North Carolina.</a:t>
            </a:r>
          </a:p>
          <a:p>
            <a:endParaRPr lang="en-US" sz="1400" dirty="0"/>
          </a:p>
          <a:p>
            <a:r>
              <a:rPr lang="en-US" sz="1400" dirty="0"/>
              <a:t>Through these meetings, we are going to let you know about some great career opportunities in North Carolina.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And bring in special guests talk about these opportunities.</a:t>
            </a:r>
          </a:p>
          <a:p>
            <a:endParaRPr lang="en-US" sz="1400" dirty="0"/>
          </a:p>
          <a:p>
            <a:r>
              <a:rPr lang="en-US" sz="1400" dirty="0"/>
              <a:t>Please download this PowerPoint file and use it anyway you can to help get folks on a career pathway.</a:t>
            </a:r>
          </a:p>
          <a:p>
            <a:r>
              <a:rPr lang="en-US" sz="1400" dirty="0"/>
              <a:t>In the notes section of the PowerPoint, you will find any reference from where the information was found, as well as the contact information for the speaker.</a:t>
            </a:r>
          </a:p>
          <a:p>
            <a:endParaRPr lang="en-US" sz="1400" dirty="0"/>
          </a:p>
          <a:p>
            <a:r>
              <a:rPr lang="en-US" sz="1400" dirty="0"/>
              <a:t>Get the PowerPoint on our NCPerkins.org website on our Presentations and Webinars page.  </a:t>
            </a:r>
          </a:p>
          <a:p>
            <a:r>
              <a:rPr lang="en-US" sz="1400" dirty="0"/>
              <a:t>The direct address is on the screen, just scroll down to today’s date. </a:t>
            </a:r>
            <a:endParaRPr lang="en-US" sz="1400" baseline="0" dirty="0">
              <a:latin typeface="Arial" charset="0"/>
              <a:ea typeface="ヒラギノ角ゴ Pro W3" charset="0"/>
              <a:cs typeface="Arial" charset="0"/>
            </a:endParaRPr>
          </a:p>
          <a:p>
            <a:endParaRPr lang="en-US" dirty="0">
              <a:latin typeface="Arial" charset="0"/>
              <a:ea typeface="ヒラギノ角ゴ Pro W3" charset="0"/>
              <a:cs typeface="Arial" charset="0"/>
            </a:endParaRPr>
          </a:p>
          <a:p>
            <a:r>
              <a:rPr lang="en-US" dirty="0">
                <a:latin typeface="Arial" charset="0"/>
                <a:ea typeface="ヒラギノ角ゴ Pro W3" charset="0"/>
                <a:cs typeface="Arial" charset="0"/>
              </a:rPr>
              <a:t>-----</a:t>
            </a:r>
          </a:p>
          <a:p>
            <a:r>
              <a:rPr lang="en-US" dirty="0">
                <a:latin typeface="Arial" charset="0"/>
                <a:ea typeface="ヒラギノ角ゴ Pro W3" charset="0"/>
                <a:cs typeface="Arial" charset="0"/>
              </a:rPr>
              <a:t>Many of the videos shown during this webinar can be found here:</a:t>
            </a:r>
          </a:p>
          <a:p>
            <a:r>
              <a:rPr lang="en-US" dirty="0">
                <a:latin typeface="Arial" charset="0"/>
                <a:ea typeface="ヒラギノ角ゴ Pro W3" charset="0"/>
                <a:cs typeface="Arial" charset="0"/>
              </a:rPr>
              <a:t>https://www.ncperkins.org/video/</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46777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71EC3-8F64-970F-EF46-44D70ADEA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67BB4-9DA9-DD98-A8E6-B8C263F3B99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910F390-BEA4-757E-DDA8-8295A3E20521}"/>
              </a:ext>
            </a:extLst>
          </p:cNvPr>
          <p:cNvSpPr>
            <a:spLocks noGrp="1"/>
          </p:cNvSpPr>
          <p:nvPr>
            <p:ph type="body" idx="1"/>
          </p:nvPr>
        </p:nvSpPr>
        <p:spPr/>
        <p:txBody>
          <a:bodyPr/>
          <a:lstStyle/>
          <a:p>
            <a:pPr algn="l"/>
            <a:r>
              <a:rPr lang="en-US" sz="2000" b="0" i="0" dirty="0">
                <a:solidFill>
                  <a:srgbClr val="000000"/>
                </a:solidFill>
                <a:effectLst/>
                <a:latin typeface="Open Sans" panose="020B0606030504020204" pitchFamily="34" charset="0"/>
              </a:rPr>
              <a:t>cporter@southwesterncc.edu</a:t>
            </a:r>
          </a:p>
          <a:p>
            <a:pPr algn="l"/>
            <a:r>
              <a:rPr lang="en-US" sz="2000" b="0" i="0" dirty="0">
                <a:solidFill>
                  <a:srgbClr val="000000"/>
                </a:solidFill>
                <a:effectLst/>
                <a:latin typeface="Open Sans" panose="020B0606030504020204" pitchFamily="34" charset="0"/>
              </a:rPr>
              <a:t>828.339.4232</a:t>
            </a:r>
          </a:p>
          <a:p>
            <a:pPr algn="l"/>
            <a:r>
              <a:rPr lang="en-US" sz="2000" b="0" i="0" dirty="0">
                <a:solidFill>
                  <a:srgbClr val="000000"/>
                </a:solidFill>
                <a:effectLst/>
                <a:latin typeface="Open Sans" panose="020B0606030504020204" pitchFamily="34" charset="0"/>
              </a:rPr>
              <a:t>800.447.4091, ext. 4232</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21C37F4B-A3CD-A707-C395-922FBDD4370F}"/>
              </a:ext>
            </a:extLst>
          </p:cNvPr>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658011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4C910-727A-0996-63C2-A0A6013F0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749C0-B3A0-1104-2B57-3C1503C3962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CFBD651-8150-FEE4-52B8-4FBC5E897891}"/>
              </a:ext>
            </a:extLst>
          </p:cNvPr>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Cynthia King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Cynthia.king@beaufortccc.edu</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252-940-6318</a:t>
            </a:r>
          </a:p>
        </p:txBody>
      </p:sp>
      <p:sp>
        <p:nvSpPr>
          <p:cNvPr id="4" name="Slide Number Placeholder 3">
            <a:extLst>
              <a:ext uri="{FF2B5EF4-FFF2-40B4-BE49-F238E27FC236}">
                <a16:creationId xmlns:a16="http://schemas.microsoft.com/office/drawing/2014/main" id="{6007EF4C-506F-4FC9-5775-144945C690B3}"/>
              </a:ext>
            </a:extLst>
          </p:cNvPr>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209906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me giving a presentation for the NE NC Career Pathways quarterly meeting  3/13/2024</a:t>
            </a:r>
          </a:p>
        </p:txBody>
      </p:sp>
      <p:sp>
        <p:nvSpPr>
          <p:cNvPr id="4" name="Slide Number Placeholder 3"/>
          <p:cNvSpPr>
            <a:spLocks noGrp="1"/>
          </p:cNvSpPr>
          <p:nvPr>
            <p:ph type="sldNum" sz="quarter" idx="5"/>
          </p:nvPr>
        </p:nvSpPr>
        <p:spPr/>
        <p:txBody>
          <a:bodyPr/>
          <a:lstStyle/>
          <a:p>
            <a:fld id="{C99615F9-B886-492F-B918-9E9439B998CE}" type="slidenum">
              <a:rPr lang="en-US" smtClean="0"/>
              <a:t>12</a:t>
            </a:fld>
            <a:endParaRPr lang="en-US"/>
          </a:p>
        </p:txBody>
      </p:sp>
    </p:spTree>
    <p:extLst>
      <p:ext uri="{BB962C8B-B14F-4D97-AF65-F5344CB8AC3E}">
        <p14:creationId xmlns:p14="http://schemas.microsoft.com/office/powerpoint/2010/main" val="1862169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Worked at these different Banks over the years</a:t>
            </a:r>
          </a:p>
          <a:p>
            <a:endParaRPr lang="en-US" dirty="0"/>
          </a:p>
          <a:p>
            <a:r>
              <a:rPr lang="en-US" dirty="0"/>
              <a:t>National Bank of Sc (2 locations: Sumter and Columbia SC)		Wachovia Bank on the river in Wilmington NC               SAFE Federal Credit Union at Shaw AFB and Sumter SC</a:t>
            </a:r>
          </a:p>
        </p:txBody>
      </p:sp>
      <p:sp>
        <p:nvSpPr>
          <p:cNvPr id="4" name="Slide Number Placeholder 3"/>
          <p:cNvSpPr>
            <a:spLocks noGrp="1"/>
          </p:cNvSpPr>
          <p:nvPr>
            <p:ph type="sldNum" sz="quarter" idx="5"/>
          </p:nvPr>
        </p:nvSpPr>
        <p:spPr/>
        <p:txBody>
          <a:bodyPr/>
          <a:lstStyle/>
          <a:p>
            <a:fld id="{C99615F9-B886-492F-B918-9E9439B998CE}" type="slidenum">
              <a:rPr lang="en-US" smtClean="0"/>
              <a:t>13</a:t>
            </a:fld>
            <a:endParaRPr lang="en-US"/>
          </a:p>
        </p:txBody>
      </p:sp>
    </p:spTree>
    <p:extLst>
      <p:ext uri="{BB962C8B-B14F-4D97-AF65-F5344CB8AC3E}">
        <p14:creationId xmlns:p14="http://schemas.microsoft.com/office/powerpoint/2010/main" val="1110236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managed this Multi-complex cinema out in Mesa AZ at the Superstition Springs Mall</a:t>
            </a:r>
          </a:p>
        </p:txBody>
      </p:sp>
      <p:sp>
        <p:nvSpPr>
          <p:cNvPr id="4" name="Slide Number Placeholder 3"/>
          <p:cNvSpPr>
            <a:spLocks noGrp="1"/>
          </p:cNvSpPr>
          <p:nvPr>
            <p:ph type="sldNum" sz="quarter" idx="5"/>
          </p:nvPr>
        </p:nvSpPr>
        <p:spPr/>
        <p:txBody>
          <a:bodyPr/>
          <a:lstStyle/>
          <a:p>
            <a:fld id="{C99615F9-B886-492F-B918-9E9439B998CE}" type="slidenum">
              <a:rPr lang="en-US" smtClean="0"/>
              <a:t>14</a:t>
            </a:fld>
            <a:endParaRPr lang="en-US"/>
          </a:p>
        </p:txBody>
      </p:sp>
    </p:spTree>
    <p:extLst>
      <p:ext uri="{BB962C8B-B14F-4D97-AF65-F5344CB8AC3E}">
        <p14:creationId xmlns:p14="http://schemas.microsoft.com/office/powerpoint/2010/main" val="275202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Subway that I owned in Albany NY with a business partner that I meet in college.</a:t>
            </a:r>
          </a:p>
        </p:txBody>
      </p:sp>
      <p:sp>
        <p:nvSpPr>
          <p:cNvPr id="4" name="Slide Number Placeholder 3"/>
          <p:cNvSpPr>
            <a:spLocks noGrp="1"/>
          </p:cNvSpPr>
          <p:nvPr>
            <p:ph type="sldNum" sz="quarter" idx="5"/>
          </p:nvPr>
        </p:nvSpPr>
        <p:spPr/>
        <p:txBody>
          <a:bodyPr/>
          <a:lstStyle/>
          <a:p>
            <a:fld id="{C99615F9-B886-492F-B918-9E9439B998CE}" type="slidenum">
              <a:rPr lang="en-US" smtClean="0"/>
              <a:t>15</a:t>
            </a:fld>
            <a:endParaRPr lang="en-US"/>
          </a:p>
        </p:txBody>
      </p:sp>
    </p:spTree>
    <p:extLst>
      <p:ext uri="{BB962C8B-B14F-4D97-AF65-F5344CB8AC3E}">
        <p14:creationId xmlns:p14="http://schemas.microsoft.com/office/powerpoint/2010/main" val="8341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business owner I helped those with disabilities learn job skills. Loved giving back to the community.</a:t>
            </a:r>
          </a:p>
        </p:txBody>
      </p:sp>
      <p:sp>
        <p:nvSpPr>
          <p:cNvPr id="4" name="Slide Number Placeholder 3"/>
          <p:cNvSpPr>
            <a:spLocks noGrp="1"/>
          </p:cNvSpPr>
          <p:nvPr>
            <p:ph type="sldNum" sz="quarter" idx="5"/>
          </p:nvPr>
        </p:nvSpPr>
        <p:spPr/>
        <p:txBody>
          <a:bodyPr/>
          <a:lstStyle/>
          <a:p>
            <a:fld id="{C99615F9-B886-492F-B918-9E9439B998CE}" type="slidenum">
              <a:rPr lang="en-US" smtClean="0"/>
              <a:t>16</a:t>
            </a:fld>
            <a:endParaRPr lang="en-US"/>
          </a:p>
        </p:txBody>
      </p:sp>
    </p:spTree>
    <p:extLst>
      <p:ext uri="{BB962C8B-B14F-4D97-AF65-F5344CB8AC3E}">
        <p14:creationId xmlns:p14="http://schemas.microsoft.com/office/powerpoint/2010/main" val="348781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Associate Degree Program at NC Community Colleges</a:t>
            </a:r>
          </a:p>
          <a:p>
            <a:endParaRPr lang="en-US" dirty="0"/>
          </a:p>
          <a:p>
            <a:r>
              <a:rPr lang="en-US" dirty="0"/>
              <a:t>https://www.nccommunitycolleges.edu/academic-programs/nc-community-college-system-catalog</a:t>
            </a:r>
          </a:p>
        </p:txBody>
      </p:sp>
      <p:sp>
        <p:nvSpPr>
          <p:cNvPr id="4" name="Slide Number Placeholder 3"/>
          <p:cNvSpPr>
            <a:spLocks noGrp="1"/>
          </p:cNvSpPr>
          <p:nvPr>
            <p:ph type="sldNum" sz="quarter" idx="5"/>
          </p:nvPr>
        </p:nvSpPr>
        <p:spPr/>
        <p:txBody>
          <a:bodyPr/>
          <a:lstStyle/>
          <a:p>
            <a:fld id="{3D52D8DC-3CCA-4826-966D-69131461ECBB}" type="slidenum">
              <a:rPr lang="en-US" smtClean="0"/>
              <a:t>18</a:t>
            </a:fld>
            <a:endParaRPr lang="en-US"/>
          </a:p>
        </p:txBody>
      </p:sp>
    </p:spTree>
    <p:extLst>
      <p:ext uri="{BB962C8B-B14F-4D97-AF65-F5344CB8AC3E}">
        <p14:creationId xmlns:p14="http://schemas.microsoft.com/office/powerpoint/2010/main" val="2744906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19</a:t>
            </a:fld>
            <a:endParaRPr lang="en-US"/>
          </a:p>
        </p:txBody>
      </p:sp>
    </p:spTree>
    <p:extLst>
      <p:ext uri="{BB962C8B-B14F-4D97-AF65-F5344CB8AC3E}">
        <p14:creationId xmlns:p14="http://schemas.microsoft.com/office/powerpoint/2010/main" val="2372089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20</a:t>
            </a:fld>
            <a:endParaRPr lang="en-US"/>
          </a:p>
        </p:txBody>
      </p:sp>
    </p:spTree>
    <p:extLst>
      <p:ext uri="{BB962C8B-B14F-4D97-AF65-F5344CB8AC3E}">
        <p14:creationId xmlns:p14="http://schemas.microsoft.com/office/powerpoint/2010/main" val="1726278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a:t>
            </a:fld>
            <a:endParaRPr lang="en-US"/>
          </a:p>
        </p:txBody>
      </p:sp>
    </p:spTree>
    <p:extLst>
      <p:ext uri="{BB962C8B-B14F-4D97-AF65-F5344CB8AC3E}">
        <p14:creationId xmlns:p14="http://schemas.microsoft.com/office/powerpoint/2010/main" val="2773417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Dr. Robert (Bob) </a:t>
            </a:r>
            <a:r>
              <a:rPr lang="en-US" err="1">
                <a:cs typeface="Calibri"/>
              </a:rPr>
              <a:t>Witchger</a:t>
            </a:r>
          </a:p>
          <a:p>
            <a:r>
              <a:rPr lang="en-US">
                <a:cs typeface="Calibri"/>
              </a:rPr>
              <a:t>NCCCS, CTE Director</a:t>
            </a:r>
          </a:p>
          <a:p>
            <a:r>
              <a:rPr lang="en-US">
                <a:cs typeface="Calibri"/>
              </a:rPr>
              <a:t>919-807-7126</a:t>
            </a:r>
          </a:p>
          <a:p>
            <a:r>
              <a:rPr lang="en-US">
                <a:cs typeface="Calibri"/>
              </a:rPr>
              <a:t>witchgerb</a:t>
            </a:r>
            <a:r>
              <a:rPr lang="en-US"/>
              <a:t>@nccommunitycolleges.edu </a:t>
            </a:r>
            <a:endParaRPr lang="en-US">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1590171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0925" y="1516063"/>
            <a:ext cx="7273925" cy="4092575"/>
          </a:xfrm>
        </p:spPr>
      </p:sp>
      <p:sp>
        <p:nvSpPr>
          <p:cNvPr id="3" name="Notes Placeholder 2"/>
          <p:cNvSpPr>
            <a:spLocks noGrp="1"/>
          </p:cNvSpPr>
          <p:nvPr>
            <p:ph type="body" idx="1"/>
          </p:nvPr>
        </p:nvSpPr>
        <p:spPr/>
        <p:txBody>
          <a:bodyPr/>
          <a:lstStyle/>
          <a:p>
            <a:r>
              <a:rPr lang="en-US" dirty="0">
                <a:cs typeface="Calibri"/>
              </a:rPr>
              <a:t>Tony Reggi</a:t>
            </a:r>
          </a:p>
          <a:p>
            <a:r>
              <a:rPr lang="en-US" dirty="0">
                <a:cs typeface="Calibri"/>
              </a:rPr>
              <a:t>919-807-7131</a:t>
            </a:r>
          </a:p>
          <a:p>
            <a:r>
              <a:rPr lang="en-US" dirty="0">
                <a:cs typeface="Calibri"/>
              </a:rPr>
              <a:t>reggia</a:t>
            </a:r>
            <a:r>
              <a:rPr lang="en-US" dirty="0"/>
              <a:t>@nccommunitycolleges.edu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237319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0925" y="1516063"/>
            <a:ext cx="7273925" cy="4092575"/>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Dr. Mary Olvera</a:t>
            </a:r>
          </a:p>
          <a:p>
            <a:r>
              <a:rPr lang="en-US" sz="1600" b="0" i="0" kern="1200" dirty="0">
                <a:solidFill>
                  <a:schemeClr val="tx1"/>
                </a:solidFill>
                <a:effectLst/>
                <a:latin typeface="+mn-lt"/>
                <a:ea typeface="+mn-ea"/>
                <a:cs typeface="+mn-cs"/>
              </a:rPr>
              <a:t>Career and Technical Education Coordinator &amp; Program Administrator</a:t>
            </a:r>
          </a:p>
          <a:p>
            <a:r>
              <a:rPr lang="en-US" sz="1600" b="0" i="1" kern="1200" dirty="0">
                <a:solidFill>
                  <a:schemeClr val="tx1"/>
                </a:solidFill>
                <a:effectLst/>
                <a:latin typeface="+mn-lt"/>
                <a:ea typeface="+mn-ea"/>
                <a:cs typeface="+mn-cs"/>
              </a:rPr>
              <a:t>Public Service Technologies, Agriculture and Natural Resources Technologies, and Commercial Artistic Productions</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North Carolina Community College System Office</a:t>
            </a:r>
          </a:p>
          <a:p>
            <a:r>
              <a:rPr lang="en-US" sz="1600" b="0" i="0" kern="1200" dirty="0">
                <a:solidFill>
                  <a:schemeClr val="tx1"/>
                </a:solidFill>
                <a:effectLst/>
                <a:latin typeface="+mn-lt"/>
                <a:ea typeface="+mn-ea"/>
                <a:cs typeface="+mn-cs"/>
              </a:rPr>
              <a:t>919-807-7120</a:t>
            </a:r>
          </a:p>
          <a:p>
            <a:r>
              <a:rPr lang="en-US" sz="1600" b="0" i="0" kern="1200" dirty="0">
                <a:solidFill>
                  <a:schemeClr val="tx1"/>
                </a:solidFill>
                <a:effectLst/>
                <a:latin typeface="+mn-lt"/>
                <a:ea typeface="+mn-ea"/>
                <a:cs typeface="+mn-cs"/>
              </a:rPr>
              <a:t>olveram@nccommunitycolleges.edu</a:t>
            </a:r>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417598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3375" y="2009775"/>
            <a:ext cx="9647238" cy="5427663"/>
          </a:xfrm>
        </p:spPr>
      </p:sp>
      <p:sp>
        <p:nvSpPr>
          <p:cNvPr id="3" name="Notes Placeholder 2"/>
          <p:cNvSpPr>
            <a:spLocks noGrp="1"/>
          </p:cNvSpPr>
          <p:nvPr>
            <p:ph type="body" idx="1"/>
          </p:nvPr>
        </p:nvSpPr>
        <p:spPr/>
        <p:txBody>
          <a:bodyPr/>
          <a:lstStyle/>
          <a:p>
            <a:r>
              <a:rPr lang="en-US" dirty="0">
                <a:cs typeface="Calibri"/>
              </a:rPr>
              <a:t>Stefanie Schroeder</a:t>
            </a:r>
          </a:p>
          <a:p>
            <a:r>
              <a:rPr lang="en-US" dirty="0">
                <a:cs typeface="Calibri"/>
              </a:rPr>
              <a:t>919-807-7232</a:t>
            </a:r>
          </a:p>
          <a:p>
            <a:r>
              <a:rPr lang="en-US" dirty="0"/>
              <a:t>schroeders@nccommunitycolleges.edu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27135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err="1">
                <a:solidFill>
                  <a:schemeClr val="tx1"/>
                </a:solidFill>
                <a:effectLst/>
                <a:latin typeface="+mn-lt"/>
                <a:ea typeface="+mn-ea"/>
                <a:cs typeface="+mn-cs"/>
              </a:rPr>
              <a:t>Hilmi</a:t>
            </a:r>
            <a:r>
              <a:rPr lang="en-US" sz="1600" b="0" i="0" u="none" strike="noStrike" kern="1200" dirty="0">
                <a:solidFill>
                  <a:schemeClr val="tx1"/>
                </a:solidFill>
                <a:effectLst/>
                <a:latin typeface="+mn-lt"/>
                <a:ea typeface="+mn-ea"/>
                <a:cs typeface="+mn-cs"/>
              </a:rPr>
              <a:t> A. </a:t>
            </a:r>
            <a:r>
              <a:rPr lang="en-US" sz="1600" b="0" i="0" u="none" strike="noStrike" kern="1200" dirty="0" err="1">
                <a:solidFill>
                  <a:schemeClr val="tx1"/>
                </a:solidFill>
                <a:effectLst/>
                <a:latin typeface="+mn-lt"/>
                <a:ea typeface="+mn-ea"/>
                <a:cs typeface="+mn-cs"/>
              </a:rPr>
              <a:t>Lahoud</a:t>
            </a:r>
            <a:r>
              <a:rPr lang="en-US" sz="1600" b="0" i="0" u="none" strike="noStrike" kern="1200" dirty="0">
                <a:solidFill>
                  <a:schemeClr val="tx1"/>
                </a:solidFill>
                <a:effectLst/>
                <a:latin typeface="+mn-lt"/>
                <a:ea typeface="+mn-ea"/>
                <a:cs typeface="+mn-cs"/>
              </a:rPr>
              <a:t>, Ph.D.</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Senior Program Administrator, Business and Information Technology Programs</a:t>
            </a:r>
          </a:p>
          <a:p>
            <a:r>
              <a:rPr lang="en-US" sz="1600" b="0" i="0" u="none" strike="noStrike" kern="1200" dirty="0">
                <a:solidFill>
                  <a:schemeClr val="tx1"/>
                </a:solidFill>
                <a:effectLst/>
                <a:latin typeface="+mn-lt"/>
                <a:ea typeface="+mn-ea"/>
                <a:cs typeface="+mn-cs"/>
              </a:rPr>
              <a:t>Academic and Student Services</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Phone: 919-807-7116</a:t>
            </a:r>
            <a:br>
              <a:rPr lang="en-US" sz="1600" b="0" i="0" u="none" strike="noStrike" kern="1200" dirty="0">
                <a:solidFill>
                  <a:schemeClr val="tx1"/>
                </a:solidFill>
                <a:effectLst/>
                <a:latin typeface="+mn-lt"/>
                <a:ea typeface="+mn-ea"/>
                <a:cs typeface="+mn-cs"/>
              </a:rPr>
            </a:br>
            <a:r>
              <a:rPr lang="en-US" dirty="0"/>
              <a:t>lahoudh@nccommunitycolleges.edu</a:t>
            </a:r>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1521688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Aaron Mabe</a:t>
            </a:r>
          </a:p>
          <a:p>
            <a:r>
              <a:rPr lang="en-US" dirty="0">
                <a:cs typeface="Calibri"/>
              </a:rPr>
              <a:t>919-807-7098</a:t>
            </a:r>
          </a:p>
          <a:p>
            <a:r>
              <a:rPr lang="en-US" dirty="0">
                <a:cs typeface="Calibri"/>
              </a:rPr>
              <a:t>mabea</a:t>
            </a:r>
            <a:r>
              <a:rPr lang="en-US" dirty="0"/>
              <a:t>@nccommunitycolleges.edu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2810528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3B2AC-D83C-DA7D-9550-4B9EE80B9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01A0B-E2AD-EDF7-3B35-6B82D41D669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D61F658-F0FF-9B16-BB09-4C8B01953FB4}"/>
              </a:ext>
            </a:extLst>
          </p:cNvPr>
          <p:cNvSpPr>
            <a:spLocks noGrp="1"/>
          </p:cNvSpPr>
          <p:nvPr>
            <p:ph type="body" idx="1"/>
          </p:nvPr>
        </p:nvSpPr>
        <p:spPr/>
        <p:txBody>
          <a:bodyPr/>
          <a:lstStyle/>
          <a:p>
            <a:pPr marL="0" marR="0">
              <a:spcBef>
                <a:spcPts val="0"/>
              </a:spcBef>
              <a:spcAft>
                <a:spcPts val="0"/>
              </a:spcAft>
            </a:pPr>
            <a:r>
              <a:rPr lang="en-US" sz="1800" b="1" dirty="0">
                <a:solidFill>
                  <a:srgbClr val="00859B"/>
                </a:solidFill>
                <a:effectLst/>
                <a:latin typeface="Arial" panose="020B0604020202020204" pitchFamily="34" charset="0"/>
                <a:ea typeface="Calibri" panose="020F0502020204030204" pitchFamily="34" charset="0"/>
              </a:rPr>
              <a:t>Mrs. Jennifer Weisz, MBA, MA</a:t>
            </a:r>
            <a:br>
              <a:rPr lang="en-US" sz="1800" b="1" dirty="0">
                <a:solidFill>
                  <a:srgbClr val="231F20"/>
                </a:solidFill>
                <a:effectLst/>
                <a:latin typeface="Franklin Gothic Medium" panose="020B0603020102020204" pitchFamily="34" charset="0"/>
                <a:ea typeface="Calibri" panose="020F0502020204030204" pitchFamily="34" charset="0"/>
              </a:rPr>
            </a:br>
            <a:r>
              <a:rPr lang="en-US" sz="1800" dirty="0">
                <a:solidFill>
                  <a:srgbClr val="231F20"/>
                </a:solidFill>
                <a:effectLst/>
                <a:latin typeface="Arial" panose="020B0604020202020204" pitchFamily="34" charset="0"/>
                <a:ea typeface="Calibri" panose="020F0502020204030204" pitchFamily="34" charset="0"/>
              </a:rPr>
              <a:t>Program Coordinator, Business Administration, Public Administration &amp; International Business </a:t>
            </a:r>
            <a:br>
              <a:rPr lang="en-US" sz="1800" dirty="0">
                <a:solidFill>
                  <a:srgbClr val="231F20"/>
                </a:solidFill>
                <a:effectLst/>
                <a:latin typeface="Franklin Gothic Book" panose="020B0503020102020204" pitchFamily="34" charset="0"/>
                <a:ea typeface="Calibri" panose="020F0502020204030204" pitchFamily="34" charset="0"/>
              </a:rPr>
            </a:br>
            <a:r>
              <a:rPr lang="en-US" sz="1800" dirty="0">
                <a:solidFill>
                  <a:srgbClr val="231F20"/>
                </a:solidFill>
                <a:effectLst/>
                <a:latin typeface="Arial" panose="020B0604020202020204" pitchFamily="34" charset="0"/>
                <a:ea typeface="Calibri" panose="020F0502020204030204" pitchFamily="34" charset="0"/>
              </a:rPr>
              <a:t>Accounting and Business Technologies Department, Business &amp; Information Technologies Division</a:t>
            </a:r>
            <a:endParaRPr lang="en-US" sz="1800" dirty="0">
              <a:effectLst/>
              <a:latin typeface="Calibri" panose="020F0502020204030204" pitchFamily="34" charset="0"/>
              <a:ea typeface="Calibri" panose="020F0502020204030204" pitchFamily="34" charset="0"/>
            </a:endParaRPr>
          </a:p>
          <a:p>
            <a:r>
              <a:rPr lang="en-US" sz="1800" dirty="0">
                <a:solidFill>
                  <a:srgbClr val="231F20"/>
                </a:solidFill>
                <a:effectLst/>
                <a:latin typeface="Arial" panose="020B0604020202020204" pitchFamily="34" charset="0"/>
                <a:ea typeface="Calibri" panose="020F0502020204030204" pitchFamily="34" charset="0"/>
              </a:rPr>
              <a:t>Forsyth Technical Community College</a:t>
            </a:r>
            <a:br>
              <a:rPr lang="en-US" sz="1800" dirty="0">
                <a:solidFill>
                  <a:srgbClr val="231F20"/>
                </a:solidFill>
                <a:effectLst/>
                <a:latin typeface="Arial" panose="020B0604020202020204" pitchFamily="34" charset="0"/>
                <a:ea typeface="Calibri" panose="020F0502020204030204" pitchFamily="34" charset="0"/>
              </a:rPr>
            </a:br>
            <a:r>
              <a:rPr lang="en-US" sz="1800" dirty="0">
                <a:solidFill>
                  <a:srgbClr val="231F20"/>
                </a:solidFill>
                <a:effectLst/>
                <a:latin typeface="Arial" panose="020B0604020202020204" pitchFamily="34" charset="0"/>
                <a:ea typeface="Calibri" panose="020F0502020204030204" pitchFamily="34" charset="0"/>
              </a:rPr>
              <a:t>Main Campus, 252 Hauser Hall</a:t>
            </a:r>
            <a:br>
              <a:rPr lang="en-US" sz="1800" dirty="0">
                <a:solidFill>
                  <a:srgbClr val="231F20"/>
                </a:solidFill>
                <a:effectLst/>
                <a:latin typeface="Franklin Gothic Book" panose="020B0503020102020204" pitchFamily="34" charset="0"/>
                <a:ea typeface="Calibri" panose="020F0502020204030204" pitchFamily="34" charset="0"/>
                <a:cs typeface="Calibri" panose="020F0502020204030204" pitchFamily="34" charset="0"/>
              </a:rPr>
            </a:br>
            <a:r>
              <a:rPr lang="en-US" sz="1800" dirty="0">
                <a:solidFill>
                  <a:srgbClr val="231F20"/>
                </a:solidFill>
                <a:effectLst/>
                <a:latin typeface="Arial" panose="020B0604020202020204" pitchFamily="34" charset="0"/>
                <a:ea typeface="Calibri" panose="020F0502020204030204" pitchFamily="34" charset="0"/>
              </a:rPr>
              <a:t>2100 Silas Creek Parkway | Winston-Salem, NC 27103</a:t>
            </a:r>
          </a:p>
          <a:p>
            <a:r>
              <a:rPr lang="en-US" sz="1800" dirty="0">
                <a:solidFill>
                  <a:srgbClr val="231F20"/>
                </a:solidFill>
                <a:effectLst/>
                <a:latin typeface="Arial" panose="020B0604020202020204" pitchFamily="34" charset="0"/>
                <a:ea typeface="Calibri" panose="020F0502020204030204" pitchFamily="34" charset="0"/>
                <a:cs typeface="Calibri" panose="020F0502020204030204" pitchFamily="34" charset="0"/>
              </a:rPr>
              <a:t>jweisz@forsythtech.edu </a:t>
            </a:r>
            <a:br>
              <a:rPr lang="en-US" sz="1800" dirty="0">
                <a:solidFill>
                  <a:srgbClr val="231F20"/>
                </a:solidFill>
                <a:effectLst/>
                <a:latin typeface="Franklin Gothic Book" panose="020B0503020102020204" pitchFamily="34" charset="0"/>
                <a:ea typeface="Calibri" panose="020F0502020204030204" pitchFamily="34" charset="0"/>
                <a:cs typeface="Calibri" panose="020F0502020204030204" pitchFamily="34" charset="0"/>
              </a:rPr>
            </a:br>
            <a:r>
              <a:rPr lang="en-US" sz="1800" dirty="0">
                <a:solidFill>
                  <a:srgbClr val="231F20"/>
                </a:solidFill>
                <a:effectLst/>
                <a:latin typeface="Arial" panose="020B0604020202020204" pitchFamily="34" charset="0"/>
                <a:ea typeface="Calibri" panose="020F0502020204030204" pitchFamily="34" charset="0"/>
              </a:rPr>
              <a:t>336.734.7167</a:t>
            </a:r>
            <a:br>
              <a:rPr lang="en-US" sz="1800" dirty="0">
                <a:solidFill>
                  <a:srgbClr val="231F20"/>
                </a:solidFill>
                <a:effectLst/>
                <a:latin typeface="Franklin Gothic Book" panose="020B050302010202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B96D17D3-E262-427F-C85A-BEEFDA3FCC3D}"/>
              </a:ext>
            </a:extLst>
          </p:cNvPr>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1350852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3/20/2024</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3/20/2024</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0B4E8221-5023-C446-8F2B-7ED5B2526BFD}"/>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2" name="Picture 11">
            <a:extLst>
              <a:ext uri="{FF2B5EF4-FFF2-40B4-BE49-F238E27FC236}">
                <a16:creationId xmlns:a16="http://schemas.microsoft.com/office/drawing/2014/main" id="{E4A8D8FB-937D-7B4C-8FA4-5E2AE79787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3/20/2024</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215194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839376"/>
            <a:ext cx="7336465" cy="1071375"/>
          </a:xfrm>
        </p:spPr>
        <p:txBody>
          <a:bodyPr anchor="b">
            <a:normAutofit/>
          </a:bodyPr>
          <a:lstStyle>
            <a:lvl1pPr algn="ctr">
              <a:defRPr sz="3300" b="1">
                <a:latin typeface="+mn-lt"/>
              </a:defRPr>
            </a:lvl1pPr>
          </a:lstStyle>
          <a:p>
            <a:r>
              <a:rPr lang="en-US"/>
              <a:t>Click to edit Master title style</a:t>
            </a:r>
          </a:p>
        </p:txBody>
      </p:sp>
      <p:sp>
        <p:nvSpPr>
          <p:cNvPr id="3" name="Subtitle 2"/>
          <p:cNvSpPr>
            <a:spLocks noGrp="1"/>
          </p:cNvSpPr>
          <p:nvPr>
            <p:ph type="subTitle" idx="1"/>
          </p:nvPr>
        </p:nvSpPr>
        <p:spPr>
          <a:xfrm>
            <a:off x="914402" y="2910751"/>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p>
        </p:txBody>
      </p:sp>
      <p:sp>
        <p:nvSpPr>
          <p:cNvPr id="9" name="Rectangle 8"/>
          <p:cNvSpPr/>
          <p:nvPr userDrawn="1"/>
        </p:nvSpPr>
        <p:spPr>
          <a:xfrm>
            <a:off x="1733354" y="366948"/>
            <a:ext cx="6025812" cy="809325"/>
          </a:xfrm>
          <a:prstGeom prst="rect">
            <a:avLst/>
          </a:prstGeom>
          <a:noFill/>
        </p:spPr>
        <p:txBody>
          <a:bodyPr wrap="square" lIns="51435" tIns="25718" rIns="51435" bIns="25718">
            <a:spAutoFit/>
          </a:bodyPr>
          <a:lstStyle/>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7"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44" y="126367"/>
            <a:ext cx="1138936" cy="1274064"/>
          </a:xfrm>
          <a:prstGeom prst="rect">
            <a:avLst/>
          </a:prstGeom>
        </p:spPr>
      </p:pic>
    </p:spTree>
    <p:extLst>
      <p:ext uri="{BB962C8B-B14F-4D97-AF65-F5344CB8AC3E}">
        <p14:creationId xmlns:p14="http://schemas.microsoft.com/office/powerpoint/2010/main" val="813769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05133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90723-6A23-410F-9862-2BA651AE9AB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1561DF-3939-49FF-98B3-E13388A9CFB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FCA8557-D41B-4E7C-972C-A76CEA2D4554}"/>
              </a:ext>
            </a:extLst>
          </p:cNvPr>
          <p:cNvSpPr>
            <a:spLocks noGrp="1"/>
          </p:cNvSpPr>
          <p:nvPr>
            <p:ph type="dt" sz="half" idx="10"/>
          </p:nvPr>
        </p:nvSpPr>
        <p:spPr/>
        <p:txBody>
          <a:bodyPr/>
          <a:lstStyle/>
          <a:p>
            <a:fld id="{6F27561A-C7C3-49BD-AB2A-CDE8915A502B}" type="datetimeFigureOut">
              <a:rPr lang="en-US" smtClean="0"/>
              <a:t>3/20/2024</a:t>
            </a:fld>
            <a:endParaRPr lang="en-US"/>
          </a:p>
        </p:txBody>
      </p:sp>
      <p:sp>
        <p:nvSpPr>
          <p:cNvPr id="5" name="Footer Placeholder 4">
            <a:extLst>
              <a:ext uri="{FF2B5EF4-FFF2-40B4-BE49-F238E27FC236}">
                <a16:creationId xmlns:a16="http://schemas.microsoft.com/office/drawing/2014/main" id="{41A57177-79FD-49D0-B429-9C2133FEB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551AD-0F3A-4E41-A5FF-CECF26FB5362}"/>
              </a:ext>
            </a:extLst>
          </p:cNvPr>
          <p:cNvSpPr>
            <a:spLocks noGrp="1"/>
          </p:cNvSpPr>
          <p:nvPr>
            <p:ph type="sldNum" sz="quarter" idx="12"/>
          </p:nvPr>
        </p:nvSpPr>
        <p:spPr/>
        <p:txBody>
          <a:bodyPr/>
          <a:lstStyle/>
          <a:p>
            <a:fld id="{2C508826-EDEB-4BCB-9D11-0E04ADC140D7}" type="slidenum">
              <a:rPr lang="en-US" smtClean="0"/>
              <a:t>‹#›</a:t>
            </a:fld>
            <a:endParaRPr lang="en-US"/>
          </a:p>
        </p:txBody>
      </p:sp>
    </p:spTree>
    <p:extLst>
      <p:ext uri="{BB962C8B-B14F-4D97-AF65-F5344CB8AC3E}">
        <p14:creationId xmlns:p14="http://schemas.microsoft.com/office/powerpoint/2010/main" val="2600630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F42BF-49A1-488B-A42D-530666F57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CCA7DD-7A5E-4F31-A7F8-8357E0D3C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540DE-AE73-4D96-825B-84A712017AA6}"/>
              </a:ext>
            </a:extLst>
          </p:cNvPr>
          <p:cNvSpPr>
            <a:spLocks noGrp="1"/>
          </p:cNvSpPr>
          <p:nvPr>
            <p:ph type="dt" sz="half" idx="10"/>
          </p:nvPr>
        </p:nvSpPr>
        <p:spPr/>
        <p:txBody>
          <a:bodyPr/>
          <a:lstStyle/>
          <a:p>
            <a:fld id="{6F27561A-C7C3-49BD-AB2A-CDE8915A502B}" type="datetimeFigureOut">
              <a:rPr lang="en-US" smtClean="0"/>
              <a:t>3/20/2024</a:t>
            </a:fld>
            <a:endParaRPr lang="en-US"/>
          </a:p>
        </p:txBody>
      </p:sp>
      <p:sp>
        <p:nvSpPr>
          <p:cNvPr id="5" name="Footer Placeholder 4">
            <a:extLst>
              <a:ext uri="{FF2B5EF4-FFF2-40B4-BE49-F238E27FC236}">
                <a16:creationId xmlns:a16="http://schemas.microsoft.com/office/drawing/2014/main" id="{9B83E378-7FDF-45B1-A34D-96CB25FFF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CEBB4-5C21-46AF-9FCD-4C75B66AB3F3}"/>
              </a:ext>
            </a:extLst>
          </p:cNvPr>
          <p:cNvSpPr>
            <a:spLocks noGrp="1"/>
          </p:cNvSpPr>
          <p:nvPr>
            <p:ph type="sldNum" sz="quarter" idx="12"/>
          </p:nvPr>
        </p:nvSpPr>
        <p:spPr/>
        <p:txBody>
          <a:bodyPr/>
          <a:lstStyle/>
          <a:p>
            <a:fld id="{2C508826-EDEB-4BCB-9D11-0E04ADC140D7}" type="slidenum">
              <a:rPr lang="en-US" smtClean="0"/>
              <a:t>‹#›</a:t>
            </a:fld>
            <a:endParaRPr lang="en-US"/>
          </a:p>
        </p:txBody>
      </p:sp>
    </p:spTree>
    <p:extLst>
      <p:ext uri="{BB962C8B-B14F-4D97-AF65-F5344CB8AC3E}">
        <p14:creationId xmlns:p14="http://schemas.microsoft.com/office/powerpoint/2010/main" val="1178922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EB70-EC61-4F30-820B-3C3DF9AB2E2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40BD8A7-583B-4BB2-B8FF-46E09156E4F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FD597C-4401-4375-9B4B-E101B6E990A2}"/>
              </a:ext>
            </a:extLst>
          </p:cNvPr>
          <p:cNvSpPr>
            <a:spLocks noGrp="1"/>
          </p:cNvSpPr>
          <p:nvPr>
            <p:ph type="dt" sz="half" idx="10"/>
          </p:nvPr>
        </p:nvSpPr>
        <p:spPr/>
        <p:txBody>
          <a:bodyPr/>
          <a:lstStyle/>
          <a:p>
            <a:fld id="{6F27561A-C7C3-49BD-AB2A-CDE8915A502B}" type="datetimeFigureOut">
              <a:rPr lang="en-US" smtClean="0"/>
              <a:t>3/20/2024</a:t>
            </a:fld>
            <a:endParaRPr lang="en-US"/>
          </a:p>
        </p:txBody>
      </p:sp>
      <p:sp>
        <p:nvSpPr>
          <p:cNvPr id="5" name="Footer Placeholder 4">
            <a:extLst>
              <a:ext uri="{FF2B5EF4-FFF2-40B4-BE49-F238E27FC236}">
                <a16:creationId xmlns:a16="http://schemas.microsoft.com/office/drawing/2014/main" id="{7A8C8CF3-1EFF-423F-8860-8449DB37F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5183D-F176-4EB1-BA5B-A79129930612}"/>
              </a:ext>
            </a:extLst>
          </p:cNvPr>
          <p:cNvSpPr>
            <a:spLocks noGrp="1"/>
          </p:cNvSpPr>
          <p:nvPr>
            <p:ph type="sldNum" sz="quarter" idx="12"/>
          </p:nvPr>
        </p:nvSpPr>
        <p:spPr/>
        <p:txBody>
          <a:bodyPr/>
          <a:lstStyle/>
          <a:p>
            <a:fld id="{2C508826-EDEB-4BCB-9D11-0E04ADC140D7}" type="slidenum">
              <a:rPr lang="en-US" smtClean="0"/>
              <a:t>‹#›</a:t>
            </a:fld>
            <a:endParaRPr lang="en-US"/>
          </a:p>
        </p:txBody>
      </p:sp>
    </p:spTree>
    <p:extLst>
      <p:ext uri="{BB962C8B-B14F-4D97-AF65-F5344CB8AC3E}">
        <p14:creationId xmlns:p14="http://schemas.microsoft.com/office/powerpoint/2010/main" val="2672189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CD637-F332-4C90-8DE7-47C6F09965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CD9479-D72C-4705-8064-24B8E0023C3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699093-4B95-4E30-9F90-39E39788886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80A385-C81F-4A6D-9075-17A3792AA89A}"/>
              </a:ext>
            </a:extLst>
          </p:cNvPr>
          <p:cNvSpPr>
            <a:spLocks noGrp="1"/>
          </p:cNvSpPr>
          <p:nvPr>
            <p:ph type="dt" sz="half" idx="10"/>
          </p:nvPr>
        </p:nvSpPr>
        <p:spPr/>
        <p:txBody>
          <a:bodyPr/>
          <a:lstStyle/>
          <a:p>
            <a:fld id="{6F27561A-C7C3-49BD-AB2A-CDE8915A502B}" type="datetimeFigureOut">
              <a:rPr lang="en-US" smtClean="0"/>
              <a:t>3/20/2024</a:t>
            </a:fld>
            <a:endParaRPr lang="en-US"/>
          </a:p>
        </p:txBody>
      </p:sp>
      <p:sp>
        <p:nvSpPr>
          <p:cNvPr id="6" name="Footer Placeholder 5">
            <a:extLst>
              <a:ext uri="{FF2B5EF4-FFF2-40B4-BE49-F238E27FC236}">
                <a16:creationId xmlns:a16="http://schemas.microsoft.com/office/drawing/2014/main" id="{9AACFF46-9D8E-4D99-AA9E-C01DD9383A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C5979-6EBD-477E-9BA7-D00CD9172BDE}"/>
              </a:ext>
            </a:extLst>
          </p:cNvPr>
          <p:cNvSpPr>
            <a:spLocks noGrp="1"/>
          </p:cNvSpPr>
          <p:nvPr>
            <p:ph type="sldNum" sz="quarter" idx="12"/>
          </p:nvPr>
        </p:nvSpPr>
        <p:spPr/>
        <p:txBody>
          <a:bodyPr/>
          <a:lstStyle/>
          <a:p>
            <a:fld id="{2C508826-EDEB-4BCB-9D11-0E04ADC140D7}" type="slidenum">
              <a:rPr lang="en-US" smtClean="0"/>
              <a:t>‹#›</a:t>
            </a:fld>
            <a:endParaRPr lang="en-US"/>
          </a:p>
        </p:txBody>
      </p:sp>
    </p:spTree>
    <p:extLst>
      <p:ext uri="{BB962C8B-B14F-4D97-AF65-F5344CB8AC3E}">
        <p14:creationId xmlns:p14="http://schemas.microsoft.com/office/powerpoint/2010/main" val="283664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39CE9-E22D-4E62-A239-BFE3816E7B3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9B8347-C359-449E-A807-F100D6C38F9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C2858-D7B1-4344-9926-0F5ABC8C80F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CC07BE-4EE6-4BD7-9C19-0AE7B500E1F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DCD7DE3-B312-4C22-80B4-F25854E78BA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90BE1B-356F-4223-932F-C9E020BD5AD8}"/>
              </a:ext>
            </a:extLst>
          </p:cNvPr>
          <p:cNvSpPr>
            <a:spLocks noGrp="1"/>
          </p:cNvSpPr>
          <p:nvPr>
            <p:ph type="dt" sz="half" idx="10"/>
          </p:nvPr>
        </p:nvSpPr>
        <p:spPr/>
        <p:txBody>
          <a:bodyPr/>
          <a:lstStyle/>
          <a:p>
            <a:fld id="{6F27561A-C7C3-49BD-AB2A-CDE8915A502B}" type="datetimeFigureOut">
              <a:rPr lang="en-US" smtClean="0"/>
              <a:t>3/20/2024</a:t>
            </a:fld>
            <a:endParaRPr lang="en-US"/>
          </a:p>
        </p:txBody>
      </p:sp>
      <p:sp>
        <p:nvSpPr>
          <p:cNvPr id="8" name="Footer Placeholder 7">
            <a:extLst>
              <a:ext uri="{FF2B5EF4-FFF2-40B4-BE49-F238E27FC236}">
                <a16:creationId xmlns:a16="http://schemas.microsoft.com/office/drawing/2014/main" id="{03B46C7E-83CD-4753-AA3D-79B55D4B05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222D94-E86E-4DCA-B20E-342FB039A415}"/>
              </a:ext>
            </a:extLst>
          </p:cNvPr>
          <p:cNvSpPr>
            <a:spLocks noGrp="1"/>
          </p:cNvSpPr>
          <p:nvPr>
            <p:ph type="sldNum" sz="quarter" idx="12"/>
          </p:nvPr>
        </p:nvSpPr>
        <p:spPr/>
        <p:txBody>
          <a:bodyPr/>
          <a:lstStyle/>
          <a:p>
            <a:fld id="{2C508826-EDEB-4BCB-9D11-0E04ADC140D7}" type="slidenum">
              <a:rPr lang="en-US" smtClean="0"/>
              <a:t>‹#›</a:t>
            </a:fld>
            <a:endParaRPr lang="en-US"/>
          </a:p>
        </p:txBody>
      </p:sp>
    </p:spTree>
    <p:extLst>
      <p:ext uri="{BB962C8B-B14F-4D97-AF65-F5344CB8AC3E}">
        <p14:creationId xmlns:p14="http://schemas.microsoft.com/office/powerpoint/2010/main" val="3101721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86A1A-D6AE-4156-A46E-1A8A0ADCCE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EB543F-BC59-457C-8D35-6963F1188B0B}"/>
              </a:ext>
            </a:extLst>
          </p:cNvPr>
          <p:cNvSpPr>
            <a:spLocks noGrp="1"/>
          </p:cNvSpPr>
          <p:nvPr>
            <p:ph type="dt" sz="half" idx="10"/>
          </p:nvPr>
        </p:nvSpPr>
        <p:spPr/>
        <p:txBody>
          <a:bodyPr/>
          <a:lstStyle/>
          <a:p>
            <a:fld id="{6F27561A-C7C3-49BD-AB2A-CDE8915A502B}" type="datetimeFigureOut">
              <a:rPr lang="en-US" smtClean="0"/>
              <a:t>3/20/2024</a:t>
            </a:fld>
            <a:endParaRPr lang="en-US"/>
          </a:p>
        </p:txBody>
      </p:sp>
      <p:sp>
        <p:nvSpPr>
          <p:cNvPr id="4" name="Footer Placeholder 3">
            <a:extLst>
              <a:ext uri="{FF2B5EF4-FFF2-40B4-BE49-F238E27FC236}">
                <a16:creationId xmlns:a16="http://schemas.microsoft.com/office/drawing/2014/main" id="{01EC903A-5E6E-48AB-93FA-656A50207E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810BF0-8F04-4EDB-BFC8-553B720C7912}"/>
              </a:ext>
            </a:extLst>
          </p:cNvPr>
          <p:cNvSpPr>
            <a:spLocks noGrp="1"/>
          </p:cNvSpPr>
          <p:nvPr>
            <p:ph type="sldNum" sz="quarter" idx="12"/>
          </p:nvPr>
        </p:nvSpPr>
        <p:spPr/>
        <p:txBody>
          <a:bodyPr/>
          <a:lstStyle/>
          <a:p>
            <a:fld id="{2C508826-EDEB-4BCB-9D11-0E04ADC140D7}" type="slidenum">
              <a:rPr lang="en-US" smtClean="0"/>
              <a:t>‹#›</a:t>
            </a:fld>
            <a:endParaRPr lang="en-US"/>
          </a:p>
        </p:txBody>
      </p:sp>
    </p:spTree>
    <p:extLst>
      <p:ext uri="{BB962C8B-B14F-4D97-AF65-F5344CB8AC3E}">
        <p14:creationId xmlns:p14="http://schemas.microsoft.com/office/powerpoint/2010/main" val="187898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E068A8-9F65-47D0-8CC9-908CCC311903}"/>
              </a:ext>
            </a:extLst>
          </p:cNvPr>
          <p:cNvSpPr>
            <a:spLocks noGrp="1"/>
          </p:cNvSpPr>
          <p:nvPr>
            <p:ph type="dt" sz="half" idx="10"/>
          </p:nvPr>
        </p:nvSpPr>
        <p:spPr/>
        <p:txBody>
          <a:bodyPr/>
          <a:lstStyle/>
          <a:p>
            <a:fld id="{6F27561A-C7C3-49BD-AB2A-CDE8915A502B}" type="datetimeFigureOut">
              <a:rPr lang="en-US" smtClean="0"/>
              <a:t>3/20/2024</a:t>
            </a:fld>
            <a:endParaRPr lang="en-US"/>
          </a:p>
        </p:txBody>
      </p:sp>
      <p:sp>
        <p:nvSpPr>
          <p:cNvPr id="3" name="Footer Placeholder 2">
            <a:extLst>
              <a:ext uri="{FF2B5EF4-FFF2-40B4-BE49-F238E27FC236}">
                <a16:creationId xmlns:a16="http://schemas.microsoft.com/office/drawing/2014/main" id="{188C34C1-B63E-452A-9767-535BDE639C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1E9A95-6FE7-4606-89BD-B0B1AAC9C5B8}"/>
              </a:ext>
            </a:extLst>
          </p:cNvPr>
          <p:cNvSpPr>
            <a:spLocks noGrp="1"/>
          </p:cNvSpPr>
          <p:nvPr>
            <p:ph type="sldNum" sz="quarter" idx="12"/>
          </p:nvPr>
        </p:nvSpPr>
        <p:spPr/>
        <p:txBody>
          <a:bodyPr/>
          <a:lstStyle/>
          <a:p>
            <a:fld id="{2C508826-EDEB-4BCB-9D11-0E04ADC140D7}" type="slidenum">
              <a:rPr lang="en-US" smtClean="0"/>
              <a:t>‹#›</a:t>
            </a:fld>
            <a:endParaRPr lang="en-US"/>
          </a:p>
        </p:txBody>
      </p:sp>
    </p:spTree>
    <p:extLst>
      <p:ext uri="{BB962C8B-B14F-4D97-AF65-F5344CB8AC3E}">
        <p14:creationId xmlns:p14="http://schemas.microsoft.com/office/powerpoint/2010/main" val="3573902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E8ABC-C1FB-4C91-A63A-0FB90EBBF15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DDDC90-0F4A-4272-B3E8-CF237469620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ED4B07-3995-4B2F-B817-CB65D91D856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AA150A-0AFE-428E-B6C4-D814DD3C40D3}"/>
              </a:ext>
            </a:extLst>
          </p:cNvPr>
          <p:cNvSpPr>
            <a:spLocks noGrp="1"/>
          </p:cNvSpPr>
          <p:nvPr>
            <p:ph type="dt" sz="half" idx="10"/>
          </p:nvPr>
        </p:nvSpPr>
        <p:spPr/>
        <p:txBody>
          <a:bodyPr/>
          <a:lstStyle/>
          <a:p>
            <a:fld id="{6F27561A-C7C3-49BD-AB2A-CDE8915A502B}" type="datetimeFigureOut">
              <a:rPr lang="en-US" smtClean="0"/>
              <a:t>3/20/2024</a:t>
            </a:fld>
            <a:endParaRPr lang="en-US"/>
          </a:p>
        </p:txBody>
      </p:sp>
      <p:sp>
        <p:nvSpPr>
          <p:cNvPr id="6" name="Footer Placeholder 5">
            <a:extLst>
              <a:ext uri="{FF2B5EF4-FFF2-40B4-BE49-F238E27FC236}">
                <a16:creationId xmlns:a16="http://schemas.microsoft.com/office/drawing/2014/main" id="{DDA487DA-1BD1-466E-91A4-17DD3AC1EF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D78D2-620C-4E80-85E0-C46F9B3E71BF}"/>
              </a:ext>
            </a:extLst>
          </p:cNvPr>
          <p:cNvSpPr>
            <a:spLocks noGrp="1"/>
          </p:cNvSpPr>
          <p:nvPr>
            <p:ph type="sldNum" sz="quarter" idx="12"/>
          </p:nvPr>
        </p:nvSpPr>
        <p:spPr/>
        <p:txBody>
          <a:bodyPr/>
          <a:lstStyle/>
          <a:p>
            <a:fld id="{2C508826-EDEB-4BCB-9D11-0E04ADC140D7}" type="slidenum">
              <a:rPr lang="en-US" smtClean="0"/>
              <a:t>‹#›</a:t>
            </a:fld>
            <a:endParaRPr lang="en-US"/>
          </a:p>
        </p:txBody>
      </p:sp>
    </p:spTree>
    <p:extLst>
      <p:ext uri="{BB962C8B-B14F-4D97-AF65-F5344CB8AC3E}">
        <p14:creationId xmlns:p14="http://schemas.microsoft.com/office/powerpoint/2010/main" val="3345860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352F-216D-4128-9B69-42AB2801A72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083F6B0-DC17-44C1-A802-E5B0BE3081B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646ED94-0824-4901-B503-14C37CD40E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0799A39-F80D-42D5-B7C8-DC115661947E}"/>
              </a:ext>
            </a:extLst>
          </p:cNvPr>
          <p:cNvSpPr>
            <a:spLocks noGrp="1"/>
          </p:cNvSpPr>
          <p:nvPr>
            <p:ph type="dt" sz="half" idx="10"/>
          </p:nvPr>
        </p:nvSpPr>
        <p:spPr/>
        <p:txBody>
          <a:bodyPr/>
          <a:lstStyle/>
          <a:p>
            <a:fld id="{6F27561A-C7C3-49BD-AB2A-CDE8915A502B}" type="datetimeFigureOut">
              <a:rPr lang="en-US" smtClean="0"/>
              <a:t>3/20/2024</a:t>
            </a:fld>
            <a:endParaRPr lang="en-US"/>
          </a:p>
        </p:txBody>
      </p:sp>
      <p:sp>
        <p:nvSpPr>
          <p:cNvPr id="6" name="Footer Placeholder 5">
            <a:extLst>
              <a:ext uri="{FF2B5EF4-FFF2-40B4-BE49-F238E27FC236}">
                <a16:creationId xmlns:a16="http://schemas.microsoft.com/office/drawing/2014/main" id="{E3630EDA-4ED2-4418-B45F-6A4E8A024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084C9-76EA-435D-93B7-4E870B1571F0}"/>
              </a:ext>
            </a:extLst>
          </p:cNvPr>
          <p:cNvSpPr>
            <a:spLocks noGrp="1"/>
          </p:cNvSpPr>
          <p:nvPr>
            <p:ph type="sldNum" sz="quarter" idx="12"/>
          </p:nvPr>
        </p:nvSpPr>
        <p:spPr/>
        <p:txBody>
          <a:bodyPr/>
          <a:lstStyle/>
          <a:p>
            <a:fld id="{2C508826-EDEB-4BCB-9D11-0E04ADC140D7}" type="slidenum">
              <a:rPr lang="en-US" smtClean="0"/>
              <a:t>‹#›</a:t>
            </a:fld>
            <a:endParaRPr lang="en-US"/>
          </a:p>
        </p:txBody>
      </p:sp>
    </p:spTree>
    <p:extLst>
      <p:ext uri="{BB962C8B-B14F-4D97-AF65-F5344CB8AC3E}">
        <p14:creationId xmlns:p14="http://schemas.microsoft.com/office/powerpoint/2010/main" val="1159217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6979-99DC-4D73-BF73-FF8634A375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9FBB92-076D-4DCF-BEE7-B9C7370B01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5012B-A92B-43E5-8548-867ABD6C830F}"/>
              </a:ext>
            </a:extLst>
          </p:cNvPr>
          <p:cNvSpPr>
            <a:spLocks noGrp="1"/>
          </p:cNvSpPr>
          <p:nvPr>
            <p:ph type="dt" sz="half" idx="10"/>
          </p:nvPr>
        </p:nvSpPr>
        <p:spPr/>
        <p:txBody>
          <a:bodyPr/>
          <a:lstStyle/>
          <a:p>
            <a:fld id="{6F27561A-C7C3-49BD-AB2A-CDE8915A502B}" type="datetimeFigureOut">
              <a:rPr lang="en-US" smtClean="0"/>
              <a:t>3/20/2024</a:t>
            </a:fld>
            <a:endParaRPr lang="en-US"/>
          </a:p>
        </p:txBody>
      </p:sp>
      <p:sp>
        <p:nvSpPr>
          <p:cNvPr id="5" name="Footer Placeholder 4">
            <a:extLst>
              <a:ext uri="{FF2B5EF4-FFF2-40B4-BE49-F238E27FC236}">
                <a16:creationId xmlns:a16="http://schemas.microsoft.com/office/drawing/2014/main" id="{ACF6EE3D-C6A7-40F9-AFAD-F64FF3445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2BFEF-8AB8-44BC-B235-B47F31EDCC40}"/>
              </a:ext>
            </a:extLst>
          </p:cNvPr>
          <p:cNvSpPr>
            <a:spLocks noGrp="1"/>
          </p:cNvSpPr>
          <p:nvPr>
            <p:ph type="sldNum" sz="quarter" idx="12"/>
          </p:nvPr>
        </p:nvSpPr>
        <p:spPr/>
        <p:txBody>
          <a:bodyPr/>
          <a:lstStyle/>
          <a:p>
            <a:fld id="{2C508826-EDEB-4BCB-9D11-0E04ADC140D7}" type="slidenum">
              <a:rPr lang="en-US" smtClean="0"/>
              <a:t>‹#›</a:t>
            </a:fld>
            <a:endParaRPr lang="en-US"/>
          </a:p>
        </p:txBody>
      </p:sp>
    </p:spTree>
    <p:extLst>
      <p:ext uri="{BB962C8B-B14F-4D97-AF65-F5344CB8AC3E}">
        <p14:creationId xmlns:p14="http://schemas.microsoft.com/office/powerpoint/2010/main" val="910463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8A50B5-990D-4424-BD0A-EA692A0FAA8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B7A1C8-EE18-4C9D-BD74-EC2D8112FDF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64003-3EAA-44F1-87A9-BF3ED2E36470}"/>
              </a:ext>
            </a:extLst>
          </p:cNvPr>
          <p:cNvSpPr>
            <a:spLocks noGrp="1"/>
          </p:cNvSpPr>
          <p:nvPr>
            <p:ph type="dt" sz="half" idx="10"/>
          </p:nvPr>
        </p:nvSpPr>
        <p:spPr/>
        <p:txBody>
          <a:bodyPr/>
          <a:lstStyle/>
          <a:p>
            <a:fld id="{6F27561A-C7C3-49BD-AB2A-CDE8915A502B}" type="datetimeFigureOut">
              <a:rPr lang="en-US" smtClean="0"/>
              <a:t>3/20/2024</a:t>
            </a:fld>
            <a:endParaRPr lang="en-US"/>
          </a:p>
        </p:txBody>
      </p:sp>
      <p:sp>
        <p:nvSpPr>
          <p:cNvPr id="5" name="Footer Placeholder 4">
            <a:extLst>
              <a:ext uri="{FF2B5EF4-FFF2-40B4-BE49-F238E27FC236}">
                <a16:creationId xmlns:a16="http://schemas.microsoft.com/office/drawing/2014/main" id="{0087011F-6D3C-49BE-9041-AAD5C59AC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07944-CE68-430B-85BB-FC12D3AC2D38}"/>
              </a:ext>
            </a:extLst>
          </p:cNvPr>
          <p:cNvSpPr>
            <a:spLocks noGrp="1"/>
          </p:cNvSpPr>
          <p:nvPr>
            <p:ph type="sldNum" sz="quarter" idx="12"/>
          </p:nvPr>
        </p:nvSpPr>
        <p:spPr/>
        <p:txBody>
          <a:bodyPr/>
          <a:lstStyle/>
          <a:p>
            <a:fld id="{2C508826-EDEB-4BCB-9D11-0E04ADC140D7}" type="slidenum">
              <a:rPr lang="en-US" smtClean="0"/>
              <a:t>‹#›</a:t>
            </a:fld>
            <a:endParaRPr lang="en-US"/>
          </a:p>
        </p:txBody>
      </p:sp>
    </p:spTree>
    <p:extLst>
      <p:ext uri="{BB962C8B-B14F-4D97-AF65-F5344CB8AC3E}">
        <p14:creationId xmlns:p14="http://schemas.microsoft.com/office/powerpoint/2010/main" val="157149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6" name="Picture 5">
            <a:extLst>
              <a:ext uri="{FF2B5EF4-FFF2-40B4-BE49-F238E27FC236}">
                <a16:creationId xmlns:a16="http://schemas.microsoft.com/office/drawing/2014/main" id="{D359914D-7AA7-1B45-80EF-F7E8F778F5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
        <p:nvSpPr>
          <p:cNvPr id="9" name="Footer Placeholder 4">
            <a:extLst>
              <a:ext uri="{FF2B5EF4-FFF2-40B4-BE49-F238E27FC236}">
                <a16:creationId xmlns:a16="http://schemas.microsoft.com/office/drawing/2014/main" id="{9468A882-7F28-774E-9FAE-22C25BF549D2}"/>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a:extLst>
              <a:ext uri="{FF2B5EF4-FFF2-40B4-BE49-F238E27FC236}">
                <a16:creationId xmlns:a16="http://schemas.microsoft.com/office/drawing/2014/main" id="{94643920-20D1-4C4A-AD8D-40EF1972C6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3/20/2024</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a:ln w="0"/>
                <a:solidFill>
                  <a:srgbClr val="003767"/>
                </a:solidFill>
                <a:effectLst>
                  <a:outerShdw blurRad="38100" dist="25400" dir="5400000" algn="ctr" rotWithShape="0">
                    <a:srgbClr val="6E747A">
                      <a:alpha val="43000"/>
                    </a:srgbClr>
                  </a:outerShdw>
                </a:effectLst>
              </a:rPr>
              <a:t>North Carolina </a:t>
            </a:r>
            <a:br>
              <a:rPr lang="en-US" sz="2025" b="0" cap="none" spc="0">
                <a:ln w="0"/>
                <a:solidFill>
                  <a:srgbClr val="003767"/>
                </a:solidFill>
                <a:effectLst>
                  <a:outerShdw blurRad="38100" dist="25400" dir="5400000" algn="ctr" rotWithShape="0">
                    <a:srgbClr val="6E747A">
                      <a:alpha val="43000"/>
                    </a:srgbClr>
                  </a:outerShdw>
                </a:effectLst>
              </a:rPr>
            </a:br>
            <a:r>
              <a:rPr lang="en-US" sz="2025" b="0" cap="none" spc="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700"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61"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a:ln w="0"/>
                <a:solidFill>
                  <a:srgbClr val="003767"/>
                </a:solidFill>
                <a:effectLst>
                  <a:outerShdw blurRad="38100" dist="25400" dir="5400000" algn="ctr" rotWithShape="0">
                    <a:srgbClr val="6E747A">
                      <a:alpha val="43000"/>
                    </a:srgbClr>
                  </a:outerShdw>
                </a:effectLst>
              </a:rPr>
              <a:t>North Carolina </a:t>
            </a:r>
            <a:br>
              <a:rPr lang="en-US" sz="2025" b="0" cap="none" spc="0">
                <a:ln w="0"/>
                <a:solidFill>
                  <a:srgbClr val="003767"/>
                </a:solidFill>
                <a:effectLst>
                  <a:outerShdw blurRad="38100" dist="25400" dir="5400000" algn="ctr" rotWithShape="0">
                    <a:srgbClr val="6E747A">
                      <a:alpha val="43000"/>
                    </a:srgbClr>
                  </a:outerShdw>
                </a:effectLst>
              </a:rPr>
            </a:br>
            <a:r>
              <a:rPr lang="en-US" sz="2025" b="0" cap="none" spc="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78" r:id="rId1"/>
    <p:sldLayoutId id="2147483677" r:id="rId2"/>
    <p:sldLayoutId id="2147483701" r:id="rId3"/>
  </p:sldLayoutIdLst>
  <p:txStyles>
    <p:title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HelvLight" pitchFamily="2" charset="0"/>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HelvLight" pitchFamily="2" charset="0"/>
          <a:ea typeface="+mn-ea"/>
          <a:cs typeface="+mn-cs"/>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HelvLight" pitchFamily="2" charset="0"/>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HelvLight" pitchFamily="2" charset="0"/>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HelvLight" pitchFamily="2" charset="0"/>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FCA95F-3DB2-42B3-B28D-2C54EEE2288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9C526F-2E06-4387-A743-9B5822474BD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015A8-7386-4EC1-8946-49BD2A1AD5E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F27561A-C7C3-49BD-AB2A-CDE8915A502B}" type="datetimeFigureOut">
              <a:rPr lang="en-US" smtClean="0"/>
              <a:t>3/20/2024</a:t>
            </a:fld>
            <a:endParaRPr lang="en-US"/>
          </a:p>
        </p:txBody>
      </p:sp>
      <p:sp>
        <p:nvSpPr>
          <p:cNvPr id="5" name="Footer Placeholder 4">
            <a:extLst>
              <a:ext uri="{FF2B5EF4-FFF2-40B4-BE49-F238E27FC236}">
                <a16:creationId xmlns:a16="http://schemas.microsoft.com/office/drawing/2014/main" id="{EBA4013A-7423-4C96-B1A8-1D499D6EDA1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00FEC1-7E37-4F62-99BB-D7C9333E38E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C508826-EDEB-4BCB-9D11-0E04ADC140D7}" type="slidenum">
              <a:rPr lang="en-US" smtClean="0"/>
              <a:t>‹#›</a:t>
            </a:fld>
            <a:endParaRPr lang="en-US"/>
          </a:p>
        </p:txBody>
      </p:sp>
    </p:spTree>
    <p:extLst>
      <p:ext uri="{BB962C8B-B14F-4D97-AF65-F5344CB8AC3E}">
        <p14:creationId xmlns:p14="http://schemas.microsoft.com/office/powerpoint/2010/main" val="2639932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https://ncccsstg.wpengine.com/wp-content/uploads/2024/01/A25120_Business_Admin_FA2024.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51BA0-FC83-F04A-BBE0-BB737F014B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34" y="1234842"/>
            <a:ext cx="9144000" cy="3356177"/>
          </a:xfrm>
          <a:prstGeom prst="rect">
            <a:avLst/>
          </a:prstGeom>
        </p:spPr>
      </p:pic>
      <p:sp>
        <p:nvSpPr>
          <p:cNvPr id="2" name="Title 1"/>
          <p:cNvSpPr>
            <a:spLocks noGrp="1"/>
          </p:cNvSpPr>
          <p:nvPr>
            <p:ph type="title"/>
          </p:nvPr>
        </p:nvSpPr>
        <p:spPr>
          <a:xfrm>
            <a:off x="1314793" y="136733"/>
            <a:ext cx="7829207" cy="994172"/>
          </a:xfrm>
        </p:spPr>
        <p:txBody>
          <a:bodyPr>
            <a:normAutofit/>
          </a:bodyPr>
          <a:lstStyle/>
          <a:p>
            <a:r>
              <a:rPr lang="en-US" dirty="0"/>
              <a:t>March 20, 2024</a:t>
            </a:r>
            <a:br>
              <a:rPr lang="en-US" dirty="0"/>
            </a:br>
            <a:r>
              <a:rPr lang="en-US" dirty="0"/>
              <a:t>Business Administration</a:t>
            </a:r>
          </a:p>
        </p:txBody>
      </p:sp>
      <p:sp>
        <p:nvSpPr>
          <p:cNvPr id="4" name="Rectangle 3"/>
          <p:cNvSpPr>
            <a:spLocks noChangeArrowheads="1"/>
          </p:cNvSpPr>
          <p:nvPr/>
        </p:nvSpPr>
        <p:spPr bwMode="auto">
          <a:xfrm>
            <a:off x="263324" y="3427917"/>
            <a:ext cx="5246225" cy="1409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1113" indent="-11113">
              <a:spcBef>
                <a:spcPct val="20000"/>
              </a:spcBef>
            </a:pPr>
            <a:r>
              <a:rPr lang="en-US" sz="2400"/>
              <a:t>Download the PowerPoint</a:t>
            </a:r>
            <a:br>
              <a:rPr lang="en-US" sz="2400"/>
            </a:br>
            <a:r>
              <a:rPr lang="en-US" sz="2400"/>
              <a:t>and access the recording:</a:t>
            </a:r>
            <a:br>
              <a:rPr lang="en-US" sz="2400"/>
            </a:br>
            <a:r>
              <a:rPr lang="en-US" sz="2400" b="1" err="1"/>
              <a:t>www.ncperkins.org</a:t>
            </a:r>
            <a:r>
              <a:rPr lang="en-US" sz="2400" b="1"/>
              <a:t>/presentations</a:t>
            </a:r>
          </a:p>
        </p:txBody>
      </p:sp>
    </p:spTree>
    <p:extLst>
      <p:ext uri="{BB962C8B-B14F-4D97-AF65-F5344CB8AC3E}">
        <p14:creationId xmlns:p14="http://schemas.microsoft.com/office/powerpoint/2010/main" val="358999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08DD5-F994-4CF8-2D35-BB6E29E74EE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A2EDBE3-AED3-A523-0353-754EBB0CC20B}"/>
              </a:ext>
            </a:extLst>
          </p:cNvPr>
          <p:cNvSpPr/>
          <p:nvPr/>
        </p:nvSpPr>
        <p:spPr>
          <a:xfrm>
            <a:off x="1770122" y="352068"/>
            <a:ext cx="4371517" cy="8263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5334BA-22C2-BBF1-83BB-28AB09890D91}"/>
              </a:ext>
            </a:extLst>
          </p:cNvPr>
          <p:cNvSpPr>
            <a:spLocks noGrp="1"/>
          </p:cNvSpPr>
          <p:nvPr>
            <p:ph type="ctrTitle"/>
          </p:nvPr>
        </p:nvSpPr>
        <p:spPr>
          <a:xfrm>
            <a:off x="1820825" y="2061951"/>
            <a:ext cx="5502349" cy="686815"/>
          </a:xfrm>
        </p:spPr>
        <p:txBody>
          <a:bodyPr>
            <a:noAutofit/>
          </a:bodyPr>
          <a:lstStyle/>
          <a:p>
            <a:r>
              <a:rPr lang="en-US" sz="4400" dirty="0"/>
              <a:t>Carolyn Porter</a:t>
            </a:r>
          </a:p>
        </p:txBody>
      </p:sp>
      <p:sp>
        <p:nvSpPr>
          <p:cNvPr id="3" name="Subtitle 2">
            <a:extLst>
              <a:ext uri="{FF2B5EF4-FFF2-40B4-BE49-F238E27FC236}">
                <a16:creationId xmlns:a16="http://schemas.microsoft.com/office/drawing/2014/main" id="{2D1DA326-127A-ABA6-E34C-DC2E7EB616D2}"/>
              </a:ext>
            </a:extLst>
          </p:cNvPr>
          <p:cNvSpPr>
            <a:spLocks noGrp="1"/>
          </p:cNvSpPr>
          <p:nvPr>
            <p:ph type="subTitle" idx="1"/>
          </p:nvPr>
        </p:nvSpPr>
        <p:spPr>
          <a:xfrm>
            <a:off x="0" y="2797722"/>
            <a:ext cx="9144000" cy="954107"/>
          </a:xfrm>
        </p:spPr>
        <p:txBody>
          <a:bodyPr>
            <a:noAutofit/>
          </a:bodyPr>
          <a:lstStyle/>
          <a:p>
            <a:r>
              <a:rPr lang="en-US" sz="2000" dirty="0"/>
              <a:t>Business Department Chair</a:t>
            </a:r>
          </a:p>
          <a:p>
            <a:r>
              <a:rPr lang="en-US" sz="2000" dirty="0"/>
              <a:t>Business Administration – Program Coordinator/Instructor</a:t>
            </a:r>
          </a:p>
        </p:txBody>
      </p:sp>
      <p:sp>
        <p:nvSpPr>
          <p:cNvPr id="4" name="TextBox 3">
            <a:extLst>
              <a:ext uri="{FF2B5EF4-FFF2-40B4-BE49-F238E27FC236}">
                <a16:creationId xmlns:a16="http://schemas.microsoft.com/office/drawing/2014/main" id="{E84C94E3-565D-280B-661F-35F890EEDF76}"/>
              </a:ext>
            </a:extLst>
          </p:cNvPr>
          <p:cNvSpPr txBox="1"/>
          <p:nvPr/>
        </p:nvSpPr>
        <p:spPr>
          <a:xfrm>
            <a:off x="1545109" y="507756"/>
            <a:ext cx="5845323" cy="523220"/>
          </a:xfrm>
          <a:prstGeom prst="rect">
            <a:avLst/>
          </a:prstGeom>
          <a:solidFill>
            <a:schemeClr val="bg1"/>
          </a:solidFill>
        </p:spPr>
        <p:txBody>
          <a:bodyPr wrap="square" rtlCol="0">
            <a:spAutoFit/>
          </a:bodyPr>
          <a:lstStyle/>
          <a:p>
            <a:r>
              <a:rPr lang="en-US" sz="2800" dirty="0"/>
              <a:t>Southwestern Community College</a:t>
            </a:r>
          </a:p>
        </p:txBody>
      </p:sp>
      <p:pic>
        <p:nvPicPr>
          <p:cNvPr id="5" name="Picture 2" descr="Home">
            <a:extLst>
              <a:ext uri="{FF2B5EF4-FFF2-40B4-BE49-F238E27FC236}">
                <a16:creationId xmlns:a16="http://schemas.microsoft.com/office/drawing/2014/main" id="{40367E58-04C0-8034-C4CC-882134F66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2" y="4189393"/>
            <a:ext cx="3975446" cy="9541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of Carolyn Porter">
            <a:extLst>
              <a:ext uri="{FF2B5EF4-FFF2-40B4-BE49-F238E27FC236}">
                <a16:creationId xmlns:a16="http://schemas.microsoft.com/office/drawing/2014/main" id="{A1872AA4-B473-D9D6-587B-C2C4E3F0BB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5554" y="0"/>
            <a:ext cx="2318446" cy="231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17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8FE25-F3E9-D03C-FB7B-AF17ED51E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1A0CF8-03F8-C3F9-10FE-1CD18C982B9E}"/>
              </a:ext>
            </a:extLst>
          </p:cNvPr>
          <p:cNvSpPr>
            <a:spLocks noGrp="1"/>
          </p:cNvSpPr>
          <p:nvPr>
            <p:ph type="ctrTitle"/>
          </p:nvPr>
        </p:nvSpPr>
        <p:spPr>
          <a:xfrm>
            <a:off x="1820825" y="1960958"/>
            <a:ext cx="5502349" cy="686815"/>
          </a:xfrm>
        </p:spPr>
        <p:txBody>
          <a:bodyPr>
            <a:noAutofit/>
          </a:bodyPr>
          <a:lstStyle/>
          <a:p>
            <a:r>
              <a:rPr lang="en-US" sz="4400" dirty="0"/>
              <a:t>Cynthia King</a:t>
            </a:r>
          </a:p>
        </p:txBody>
      </p:sp>
      <p:sp>
        <p:nvSpPr>
          <p:cNvPr id="3" name="Subtitle 2">
            <a:extLst>
              <a:ext uri="{FF2B5EF4-FFF2-40B4-BE49-F238E27FC236}">
                <a16:creationId xmlns:a16="http://schemas.microsoft.com/office/drawing/2014/main" id="{3C68C0DB-52F9-B92B-66CA-AD630E139E29}"/>
              </a:ext>
            </a:extLst>
          </p:cNvPr>
          <p:cNvSpPr>
            <a:spLocks noGrp="1"/>
          </p:cNvSpPr>
          <p:nvPr>
            <p:ph type="subTitle" idx="1"/>
          </p:nvPr>
        </p:nvSpPr>
        <p:spPr>
          <a:xfrm>
            <a:off x="0" y="2754998"/>
            <a:ext cx="9144000" cy="744207"/>
          </a:xfrm>
        </p:spPr>
        <p:txBody>
          <a:bodyPr>
            <a:noAutofit/>
          </a:bodyPr>
          <a:lstStyle/>
          <a:p>
            <a:r>
              <a:rPr lang="en-US" sz="2400" dirty="0"/>
              <a:t>Lead Instructor, Business Administration</a:t>
            </a:r>
          </a:p>
        </p:txBody>
      </p:sp>
      <p:sp>
        <p:nvSpPr>
          <p:cNvPr id="4" name="TextBox 3">
            <a:extLst>
              <a:ext uri="{FF2B5EF4-FFF2-40B4-BE49-F238E27FC236}">
                <a16:creationId xmlns:a16="http://schemas.microsoft.com/office/drawing/2014/main" id="{5BE50C00-10BD-528D-2CC4-310844EAC229}"/>
              </a:ext>
            </a:extLst>
          </p:cNvPr>
          <p:cNvSpPr txBox="1"/>
          <p:nvPr/>
        </p:nvSpPr>
        <p:spPr>
          <a:xfrm>
            <a:off x="1760434" y="348674"/>
            <a:ext cx="5845323" cy="954107"/>
          </a:xfrm>
          <a:prstGeom prst="rect">
            <a:avLst/>
          </a:prstGeom>
          <a:solidFill>
            <a:schemeClr val="bg1"/>
          </a:solidFill>
        </p:spPr>
        <p:txBody>
          <a:bodyPr wrap="square" rtlCol="0">
            <a:spAutoFit/>
          </a:bodyPr>
          <a:lstStyle/>
          <a:p>
            <a:r>
              <a:rPr lang="en-US" sz="2800" dirty="0"/>
              <a:t>Beaufort County </a:t>
            </a:r>
          </a:p>
          <a:p>
            <a:r>
              <a:rPr lang="en-US" sz="2800" dirty="0"/>
              <a:t>Community College</a:t>
            </a:r>
          </a:p>
        </p:txBody>
      </p:sp>
      <p:pic>
        <p:nvPicPr>
          <p:cNvPr id="2052" name="Picture 4" descr="Beaufort County Community College">
            <a:extLst>
              <a:ext uri="{FF2B5EF4-FFF2-40B4-BE49-F238E27FC236}">
                <a16:creationId xmlns:a16="http://schemas.microsoft.com/office/drawing/2014/main" id="{C313FB38-87F6-5CFA-2014-378246D73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0" y="3760287"/>
            <a:ext cx="3708984" cy="12971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sitting at a desk&#10;&#10;Description automatically generated">
            <a:extLst>
              <a:ext uri="{FF2B5EF4-FFF2-40B4-BE49-F238E27FC236}">
                <a16:creationId xmlns:a16="http://schemas.microsoft.com/office/drawing/2014/main" id="{9E1149E9-6631-49AD-E3A5-17BA967F055E}"/>
              </a:ext>
            </a:extLst>
          </p:cNvPr>
          <p:cNvPicPr>
            <a:picLocks noChangeAspect="1"/>
          </p:cNvPicPr>
          <p:nvPr/>
        </p:nvPicPr>
        <p:blipFill rotWithShape="1">
          <a:blip r:embed="rId4">
            <a:extLst>
              <a:ext uri="{28A0092B-C50C-407E-A947-70E740481C1C}">
                <a14:useLocalDpi xmlns:a14="http://schemas.microsoft.com/office/drawing/2010/main" val="0"/>
              </a:ext>
            </a:extLst>
          </a:blip>
          <a:srcRect l="22481" t="38225" r="34394" b="7333"/>
          <a:stretch/>
        </p:blipFill>
        <p:spPr>
          <a:xfrm rot="5400000">
            <a:off x="6475371" y="72912"/>
            <a:ext cx="2741541" cy="2595716"/>
          </a:xfrm>
          <a:prstGeom prst="rect">
            <a:avLst/>
          </a:prstGeom>
        </p:spPr>
      </p:pic>
    </p:spTree>
    <p:extLst>
      <p:ext uri="{BB962C8B-B14F-4D97-AF65-F5344CB8AC3E}">
        <p14:creationId xmlns:p14="http://schemas.microsoft.com/office/powerpoint/2010/main" val="416954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6AFFEF-0BED-4DA6-821B-23E1C5C08A6C}"/>
              </a:ext>
            </a:extLst>
          </p:cNvPr>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411903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04379-336B-4551-9775-1498AD049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3157322" cy="1644650"/>
          </a:xfrm>
          <a:prstGeom prst="rect">
            <a:avLst/>
          </a:prstGeom>
        </p:spPr>
      </p:pic>
      <p:pic>
        <p:nvPicPr>
          <p:cNvPr id="5" name="Picture 4">
            <a:extLst>
              <a:ext uri="{FF2B5EF4-FFF2-40B4-BE49-F238E27FC236}">
                <a16:creationId xmlns:a16="http://schemas.microsoft.com/office/drawing/2014/main" id="{56CB9DB9-78E1-46E8-9FCF-05422D4C8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322" y="0"/>
            <a:ext cx="3725255" cy="2093120"/>
          </a:xfrm>
          <a:prstGeom prst="rect">
            <a:avLst/>
          </a:prstGeom>
        </p:spPr>
      </p:pic>
      <p:pic>
        <p:nvPicPr>
          <p:cNvPr id="6" name="Picture 5">
            <a:extLst>
              <a:ext uri="{FF2B5EF4-FFF2-40B4-BE49-F238E27FC236}">
                <a16:creationId xmlns:a16="http://schemas.microsoft.com/office/drawing/2014/main" id="{5A22C4E2-4AA4-4FE9-9727-95CDDADF5230}"/>
              </a:ext>
            </a:extLst>
          </p:cNvPr>
          <p:cNvPicPr>
            <a:picLocks noChangeAspect="1"/>
          </p:cNvPicPr>
          <p:nvPr/>
        </p:nvPicPr>
        <p:blipFill>
          <a:blip r:embed="rId5"/>
          <a:stretch>
            <a:fillRect/>
          </a:stretch>
        </p:blipFill>
        <p:spPr>
          <a:xfrm>
            <a:off x="0" y="1810226"/>
            <a:ext cx="3145398" cy="2093120"/>
          </a:xfrm>
          <a:prstGeom prst="rect">
            <a:avLst/>
          </a:prstGeom>
        </p:spPr>
      </p:pic>
      <p:pic>
        <p:nvPicPr>
          <p:cNvPr id="7" name="Picture 6">
            <a:extLst>
              <a:ext uri="{FF2B5EF4-FFF2-40B4-BE49-F238E27FC236}">
                <a16:creationId xmlns:a16="http://schemas.microsoft.com/office/drawing/2014/main" id="{61AED151-FF4A-4B2B-B0DF-092968D8FC9C}"/>
              </a:ext>
            </a:extLst>
          </p:cNvPr>
          <p:cNvPicPr>
            <a:picLocks noChangeAspect="1"/>
          </p:cNvPicPr>
          <p:nvPr/>
        </p:nvPicPr>
        <p:blipFill>
          <a:blip r:embed="rId6"/>
          <a:stretch>
            <a:fillRect/>
          </a:stretch>
        </p:blipFill>
        <p:spPr>
          <a:xfrm>
            <a:off x="5972754" y="1886427"/>
            <a:ext cx="3171246" cy="2539524"/>
          </a:xfrm>
          <a:prstGeom prst="rect">
            <a:avLst/>
          </a:prstGeom>
        </p:spPr>
      </p:pic>
    </p:spTree>
    <p:extLst>
      <p:ext uri="{BB962C8B-B14F-4D97-AF65-F5344CB8AC3E}">
        <p14:creationId xmlns:p14="http://schemas.microsoft.com/office/powerpoint/2010/main" val="2656467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C8DC90-AF68-433E-ADEC-6BA49743C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973" y="203723"/>
            <a:ext cx="4736054" cy="4736054"/>
          </a:xfrm>
          <a:prstGeom prst="rect">
            <a:avLst/>
          </a:prstGeom>
        </p:spPr>
      </p:pic>
    </p:spTree>
    <p:extLst>
      <p:ext uri="{BB962C8B-B14F-4D97-AF65-F5344CB8AC3E}">
        <p14:creationId xmlns:p14="http://schemas.microsoft.com/office/powerpoint/2010/main" val="207912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D9C243-7AFD-487F-8935-E8094C367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58" y="1"/>
            <a:ext cx="3425705" cy="5147918"/>
          </a:xfrm>
          <a:prstGeom prst="rect">
            <a:avLst/>
          </a:prstGeom>
        </p:spPr>
      </p:pic>
      <p:pic>
        <p:nvPicPr>
          <p:cNvPr id="4" name="Picture 3">
            <a:extLst>
              <a:ext uri="{FF2B5EF4-FFF2-40B4-BE49-F238E27FC236}">
                <a16:creationId xmlns:a16="http://schemas.microsoft.com/office/drawing/2014/main" id="{8E9B940D-C29E-4483-A646-69B05FE457A6}"/>
              </a:ext>
            </a:extLst>
          </p:cNvPr>
          <p:cNvPicPr>
            <a:picLocks noChangeAspect="1"/>
          </p:cNvPicPr>
          <p:nvPr/>
        </p:nvPicPr>
        <p:blipFill>
          <a:blip r:embed="rId4"/>
          <a:stretch>
            <a:fillRect/>
          </a:stretch>
        </p:blipFill>
        <p:spPr>
          <a:xfrm>
            <a:off x="4823043" y="0"/>
            <a:ext cx="3852661" cy="5143500"/>
          </a:xfrm>
          <a:prstGeom prst="rect">
            <a:avLst/>
          </a:prstGeom>
        </p:spPr>
      </p:pic>
    </p:spTree>
    <p:extLst>
      <p:ext uri="{BB962C8B-B14F-4D97-AF65-F5344CB8AC3E}">
        <p14:creationId xmlns:p14="http://schemas.microsoft.com/office/powerpoint/2010/main" val="2870688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2820D-BFD5-4BA0-8144-EE7D23B880C5}"/>
              </a:ext>
            </a:extLst>
          </p:cNvPr>
          <p:cNvPicPr>
            <a:picLocks noChangeAspect="1"/>
          </p:cNvPicPr>
          <p:nvPr/>
        </p:nvPicPr>
        <p:blipFill>
          <a:blip r:embed="rId3"/>
          <a:stretch>
            <a:fillRect/>
          </a:stretch>
        </p:blipFill>
        <p:spPr>
          <a:xfrm rot="5400000">
            <a:off x="4866238" y="720869"/>
            <a:ext cx="3701762" cy="5143500"/>
          </a:xfrm>
          <a:prstGeom prst="rect">
            <a:avLst/>
          </a:prstGeom>
        </p:spPr>
      </p:pic>
      <p:pic>
        <p:nvPicPr>
          <p:cNvPr id="5" name="Picture 4">
            <a:extLst>
              <a:ext uri="{FF2B5EF4-FFF2-40B4-BE49-F238E27FC236}">
                <a16:creationId xmlns:a16="http://schemas.microsoft.com/office/drawing/2014/main" id="{15E13496-BEF2-471C-B22C-E984D493B545}"/>
              </a:ext>
            </a:extLst>
          </p:cNvPr>
          <p:cNvPicPr>
            <a:picLocks noChangeAspect="1"/>
          </p:cNvPicPr>
          <p:nvPr/>
        </p:nvPicPr>
        <p:blipFill>
          <a:blip r:embed="rId4"/>
          <a:stretch>
            <a:fillRect/>
          </a:stretch>
        </p:blipFill>
        <p:spPr>
          <a:xfrm>
            <a:off x="0" y="0"/>
            <a:ext cx="4006215" cy="5143500"/>
          </a:xfrm>
          <a:prstGeom prst="rect">
            <a:avLst/>
          </a:prstGeom>
        </p:spPr>
      </p:pic>
    </p:spTree>
    <p:extLst>
      <p:ext uri="{BB962C8B-B14F-4D97-AF65-F5344CB8AC3E}">
        <p14:creationId xmlns:p14="http://schemas.microsoft.com/office/powerpoint/2010/main" val="144776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14BAF-92C9-493F-AA38-26B99870FAA0}"/>
              </a:ext>
            </a:extLst>
          </p:cNvPr>
          <p:cNvPicPr>
            <a:picLocks noChangeAspect="1"/>
          </p:cNvPicPr>
          <p:nvPr/>
        </p:nvPicPr>
        <p:blipFill>
          <a:blip r:embed="rId2"/>
          <a:stretch>
            <a:fillRect/>
          </a:stretch>
        </p:blipFill>
        <p:spPr>
          <a:xfrm rot="16200000">
            <a:off x="518963" y="-518964"/>
            <a:ext cx="3638325" cy="4676252"/>
          </a:xfrm>
          <a:prstGeom prst="rect">
            <a:avLst/>
          </a:prstGeom>
        </p:spPr>
      </p:pic>
      <p:pic>
        <p:nvPicPr>
          <p:cNvPr id="5" name="Picture 4">
            <a:extLst>
              <a:ext uri="{FF2B5EF4-FFF2-40B4-BE49-F238E27FC236}">
                <a16:creationId xmlns:a16="http://schemas.microsoft.com/office/drawing/2014/main" id="{C3ABA1FB-D762-4D1F-9F47-350630802AEA}"/>
              </a:ext>
            </a:extLst>
          </p:cNvPr>
          <p:cNvPicPr>
            <a:picLocks noChangeAspect="1"/>
          </p:cNvPicPr>
          <p:nvPr/>
        </p:nvPicPr>
        <p:blipFill rotWithShape="1">
          <a:blip r:embed="rId3"/>
          <a:srcRect l="10090" t="7594"/>
          <a:stretch/>
        </p:blipFill>
        <p:spPr>
          <a:xfrm rot="16200000">
            <a:off x="5275088" y="1109818"/>
            <a:ext cx="3311527" cy="4290647"/>
          </a:xfrm>
          <a:prstGeom prst="rect">
            <a:avLst/>
          </a:prstGeom>
        </p:spPr>
      </p:pic>
    </p:spTree>
    <p:extLst>
      <p:ext uri="{BB962C8B-B14F-4D97-AF65-F5344CB8AC3E}">
        <p14:creationId xmlns:p14="http://schemas.microsoft.com/office/powerpoint/2010/main" val="3271166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3D1396-D25C-F843-87C1-8554878AAEF2}"/>
              </a:ext>
            </a:extLst>
          </p:cNvPr>
          <p:cNvSpPr>
            <a:spLocks noGrp="1"/>
          </p:cNvSpPr>
          <p:nvPr>
            <p:ph idx="1"/>
          </p:nvPr>
        </p:nvSpPr>
        <p:spPr>
          <a:xfrm>
            <a:off x="628650" y="1320904"/>
            <a:ext cx="8179174" cy="3822596"/>
          </a:xfrm>
        </p:spPr>
        <p:txBody>
          <a:bodyPr>
            <a:noAutofit/>
          </a:bodyPr>
          <a:lstStyle/>
          <a:p>
            <a:pPr marL="0" indent="0">
              <a:buNone/>
            </a:pPr>
            <a:r>
              <a:rPr lang="en-US" sz="2000" dirty="0"/>
              <a:t>The </a:t>
            </a:r>
            <a:r>
              <a:rPr lang="en-US" sz="2000" dirty="0">
                <a:hlinkClick r:id="rId3"/>
              </a:rPr>
              <a:t>Business Administration curriculum </a:t>
            </a:r>
            <a:r>
              <a:rPr lang="en-US" sz="2000" dirty="0"/>
              <a:t>is designed to introduce students to the various aspects of the free enterprise system. Students will be provided with a fundamental knowledge of business functions, processes, and an understanding of business organizations in today’s global economy. Course work includes business concepts such as accounting, business law, economics, management, and marketing. Skills related to the application of these concepts are developed through the study of computer applications, communication, team building, and decision making. Through these skills, students will have a sound business education base for lifelong learning. Graduates are prepared for employment opportunities in government agencies, financial institutions, and large to small business or industry.</a:t>
            </a:r>
          </a:p>
          <a:p>
            <a:pPr marL="0" indent="0">
              <a:buNone/>
            </a:pPr>
            <a:r>
              <a:rPr lang="en-US" sz="1400" dirty="0">
                <a:hlinkClick r:id="rId3"/>
              </a:rPr>
              <a:t>Link to Business Administration Curriculum Standard </a:t>
            </a:r>
            <a:endParaRPr lang="en-US" sz="1400" dirty="0"/>
          </a:p>
        </p:txBody>
      </p:sp>
      <p:sp>
        <p:nvSpPr>
          <p:cNvPr id="3" name="Title 2">
            <a:extLst>
              <a:ext uri="{FF2B5EF4-FFF2-40B4-BE49-F238E27FC236}">
                <a16:creationId xmlns:a16="http://schemas.microsoft.com/office/drawing/2014/main" id="{8597A4B7-2454-6747-917B-97694A75FFF9}"/>
              </a:ext>
            </a:extLst>
          </p:cNvPr>
          <p:cNvSpPr>
            <a:spLocks noGrp="1"/>
          </p:cNvSpPr>
          <p:nvPr>
            <p:ph type="title"/>
          </p:nvPr>
        </p:nvSpPr>
        <p:spPr/>
        <p:txBody>
          <a:bodyPr/>
          <a:lstStyle/>
          <a:p>
            <a:r>
              <a:rPr lang="en-US" dirty="0"/>
              <a:t>Business Administration (A25120)</a:t>
            </a:r>
          </a:p>
        </p:txBody>
      </p:sp>
    </p:spTree>
    <p:extLst>
      <p:ext uri="{BB962C8B-B14F-4D97-AF65-F5344CB8AC3E}">
        <p14:creationId xmlns:p14="http://schemas.microsoft.com/office/powerpoint/2010/main" val="390960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7A4B7-2454-6747-917B-97694A75FFF9}"/>
              </a:ext>
            </a:extLst>
          </p:cNvPr>
          <p:cNvSpPr>
            <a:spLocks noGrp="1"/>
          </p:cNvSpPr>
          <p:nvPr>
            <p:ph type="title"/>
          </p:nvPr>
        </p:nvSpPr>
        <p:spPr>
          <a:xfrm>
            <a:off x="1297859" y="126367"/>
            <a:ext cx="7364361" cy="994172"/>
          </a:xfrm>
        </p:spPr>
        <p:txBody>
          <a:bodyPr anchor="ctr">
            <a:normAutofit/>
          </a:bodyPr>
          <a:lstStyle/>
          <a:p>
            <a:r>
              <a:rPr lang="en-US" dirty="0"/>
              <a:t>Subject Areas (Tracks)</a:t>
            </a:r>
          </a:p>
        </p:txBody>
      </p:sp>
      <p:sp>
        <p:nvSpPr>
          <p:cNvPr id="2" name="TextBox 1">
            <a:extLst>
              <a:ext uri="{FF2B5EF4-FFF2-40B4-BE49-F238E27FC236}">
                <a16:creationId xmlns:a16="http://schemas.microsoft.com/office/drawing/2014/main" id="{DE20DEE3-A2AE-DA05-73E3-D474F29CC84C}"/>
              </a:ext>
            </a:extLst>
          </p:cNvPr>
          <p:cNvSpPr txBox="1"/>
          <p:nvPr/>
        </p:nvSpPr>
        <p:spPr>
          <a:xfrm>
            <a:off x="2642190" y="1711842"/>
            <a:ext cx="4832497" cy="646331"/>
          </a:xfrm>
          <a:prstGeom prst="rect">
            <a:avLst/>
          </a:prstGeom>
          <a:noFill/>
        </p:spPr>
        <p:txBody>
          <a:bodyPr wrap="square" rtlCol="0">
            <a:spAutoFit/>
          </a:bodyPr>
          <a:lstStyle/>
          <a:p>
            <a:endParaRPr lang="en-US" dirty="0"/>
          </a:p>
          <a:p>
            <a:endParaRPr lang="en-US" dirty="0"/>
          </a:p>
        </p:txBody>
      </p:sp>
      <p:sp>
        <p:nvSpPr>
          <p:cNvPr id="4" name="TextBox 3">
            <a:extLst>
              <a:ext uri="{FF2B5EF4-FFF2-40B4-BE49-F238E27FC236}">
                <a16:creationId xmlns:a16="http://schemas.microsoft.com/office/drawing/2014/main" id="{BBD0F86C-2238-3F72-BD13-1A0A2B5DDB73}"/>
              </a:ext>
            </a:extLst>
          </p:cNvPr>
          <p:cNvSpPr txBox="1"/>
          <p:nvPr/>
        </p:nvSpPr>
        <p:spPr>
          <a:xfrm>
            <a:off x="1669314" y="1238693"/>
            <a:ext cx="4832496" cy="3970318"/>
          </a:xfrm>
          <a:prstGeom prst="rect">
            <a:avLst/>
          </a:prstGeom>
          <a:noFill/>
        </p:spPr>
        <p:txBody>
          <a:bodyPr wrap="square" rtlCol="0">
            <a:spAutoFit/>
          </a:bodyPr>
          <a:lstStyle/>
          <a:p>
            <a:pPr marL="285750" indent="-285750">
              <a:buFont typeface="Wingdings" panose="05000000000000000000" pitchFamily="2" charset="2"/>
              <a:buChar char="§"/>
            </a:pPr>
            <a:r>
              <a:rPr lang="en-US" dirty="0"/>
              <a:t>General Business Administration</a:t>
            </a:r>
          </a:p>
          <a:p>
            <a:pPr marL="285750" indent="-285750">
              <a:buFont typeface="Wingdings" panose="05000000000000000000" pitchFamily="2" charset="2"/>
              <a:buChar char="§"/>
            </a:pPr>
            <a:r>
              <a:rPr lang="en-US" dirty="0"/>
              <a:t>Banking and Finance</a:t>
            </a:r>
          </a:p>
          <a:p>
            <a:pPr marL="285750" indent="-285750">
              <a:buFont typeface="Wingdings" panose="05000000000000000000" pitchFamily="2" charset="2"/>
              <a:buChar char="§"/>
            </a:pPr>
            <a:r>
              <a:rPr lang="en-US" dirty="0"/>
              <a:t>Business Data Analytics </a:t>
            </a:r>
            <a:r>
              <a:rPr lang="en-US" dirty="0">
                <a:solidFill>
                  <a:srgbClr val="FF0000"/>
                </a:solidFill>
              </a:rPr>
              <a:t>*</a:t>
            </a:r>
          </a:p>
          <a:p>
            <a:pPr marL="285750" indent="-285750">
              <a:buFont typeface="Wingdings" panose="05000000000000000000" pitchFamily="2" charset="2"/>
              <a:buChar char="§"/>
            </a:pPr>
            <a:r>
              <a:rPr lang="en-US" dirty="0"/>
              <a:t>Entrepreneurship Management </a:t>
            </a:r>
            <a:r>
              <a:rPr lang="en-US" dirty="0">
                <a:solidFill>
                  <a:srgbClr val="FF0000"/>
                </a:solidFill>
              </a:rPr>
              <a:t>*</a:t>
            </a:r>
            <a:endParaRPr lang="en-US" dirty="0"/>
          </a:p>
          <a:p>
            <a:pPr marL="285750" indent="-285750">
              <a:buFont typeface="Wingdings" panose="05000000000000000000" pitchFamily="2" charset="2"/>
              <a:buChar char="§"/>
            </a:pPr>
            <a:r>
              <a:rPr lang="en-US" dirty="0"/>
              <a:t>Human Resources Management</a:t>
            </a:r>
          </a:p>
          <a:p>
            <a:pPr marL="285750" indent="-285750">
              <a:buFont typeface="Wingdings" panose="05000000000000000000" pitchFamily="2" charset="2"/>
              <a:buChar char="§"/>
            </a:pPr>
            <a:r>
              <a:rPr lang="en-US" dirty="0"/>
              <a:t>International Business Management</a:t>
            </a:r>
          </a:p>
          <a:p>
            <a:pPr marL="285750" indent="-285750">
              <a:buFont typeface="Wingdings" panose="05000000000000000000" pitchFamily="2" charset="2"/>
              <a:buChar char="§"/>
            </a:pPr>
            <a:r>
              <a:rPr lang="en-US" dirty="0"/>
              <a:t>Leadership </a:t>
            </a:r>
            <a:r>
              <a:rPr lang="en-US" dirty="0">
                <a:solidFill>
                  <a:srgbClr val="FF0000"/>
                </a:solidFill>
              </a:rPr>
              <a:t>*</a:t>
            </a:r>
            <a:endParaRPr lang="en-US" dirty="0"/>
          </a:p>
          <a:p>
            <a:pPr marL="285750" indent="-285750">
              <a:buFont typeface="Wingdings" panose="05000000000000000000" pitchFamily="2" charset="2"/>
              <a:buChar char="§"/>
            </a:pPr>
            <a:r>
              <a:rPr lang="en-US" dirty="0"/>
              <a:t>Marketing</a:t>
            </a:r>
          </a:p>
          <a:p>
            <a:pPr marL="285750" indent="-285750">
              <a:buFont typeface="Wingdings" panose="05000000000000000000" pitchFamily="2" charset="2"/>
              <a:buChar char="§"/>
            </a:pPr>
            <a:r>
              <a:rPr lang="en-US" dirty="0"/>
              <a:t>Nonprofit Administration and Management </a:t>
            </a:r>
            <a:r>
              <a:rPr lang="en-US" dirty="0">
                <a:solidFill>
                  <a:srgbClr val="FF0000"/>
                </a:solidFill>
              </a:rPr>
              <a:t>*</a:t>
            </a:r>
            <a:endParaRPr lang="en-US" dirty="0"/>
          </a:p>
          <a:p>
            <a:pPr marL="285750" indent="-285750">
              <a:buFont typeface="Wingdings" panose="05000000000000000000" pitchFamily="2" charset="2"/>
              <a:buChar char="§"/>
            </a:pPr>
            <a:r>
              <a:rPr lang="en-US" dirty="0"/>
              <a:t>Operations Management</a:t>
            </a:r>
          </a:p>
          <a:p>
            <a:pPr marL="285750" indent="-285750">
              <a:buFont typeface="Wingdings" panose="05000000000000000000" pitchFamily="2" charset="2"/>
              <a:buChar char="§"/>
            </a:pPr>
            <a:r>
              <a:rPr lang="en-US" dirty="0"/>
              <a:t>Project Management </a:t>
            </a:r>
            <a:r>
              <a:rPr lang="en-US" dirty="0">
                <a:solidFill>
                  <a:srgbClr val="FF0000"/>
                </a:solidFill>
              </a:rPr>
              <a:t>*</a:t>
            </a:r>
            <a:endParaRPr lang="en-US" dirty="0"/>
          </a:p>
          <a:p>
            <a:pPr marL="285750" indent="-285750">
              <a:buFont typeface="Wingdings" panose="05000000000000000000" pitchFamily="2" charset="2"/>
              <a:buChar char="§"/>
            </a:pPr>
            <a:r>
              <a:rPr lang="en-US" dirty="0"/>
              <a:t>Public Administration</a:t>
            </a:r>
          </a:p>
          <a:p>
            <a:pPr marL="285750" indent="-285750">
              <a:buFont typeface="Wingdings" panose="05000000000000000000" pitchFamily="2" charset="2"/>
              <a:buChar char="§"/>
            </a:pPr>
            <a:r>
              <a:rPr lang="en-US" dirty="0"/>
              <a:t>Sports Management </a:t>
            </a:r>
            <a:r>
              <a:rPr lang="en-US" dirty="0">
                <a:solidFill>
                  <a:srgbClr val="FF0000"/>
                </a:solidFill>
              </a:rPr>
              <a:t>*</a:t>
            </a:r>
          </a:p>
          <a:p>
            <a:endParaRPr lang="en-US" dirty="0"/>
          </a:p>
        </p:txBody>
      </p:sp>
      <p:sp>
        <p:nvSpPr>
          <p:cNvPr id="5" name="TextBox 4">
            <a:extLst>
              <a:ext uri="{FF2B5EF4-FFF2-40B4-BE49-F238E27FC236}">
                <a16:creationId xmlns:a16="http://schemas.microsoft.com/office/drawing/2014/main" id="{74062F26-6FBB-795F-E460-F3C44AC938BB}"/>
              </a:ext>
            </a:extLst>
          </p:cNvPr>
          <p:cNvSpPr txBox="1"/>
          <p:nvPr/>
        </p:nvSpPr>
        <p:spPr>
          <a:xfrm>
            <a:off x="6946148" y="4647801"/>
            <a:ext cx="2197852" cy="369332"/>
          </a:xfrm>
          <a:prstGeom prst="rect">
            <a:avLst/>
          </a:prstGeom>
          <a:noFill/>
        </p:spPr>
        <p:txBody>
          <a:bodyPr wrap="square" rtlCol="0">
            <a:spAutoFit/>
          </a:bodyPr>
          <a:lstStyle/>
          <a:p>
            <a:r>
              <a:rPr lang="en-US" dirty="0">
                <a:solidFill>
                  <a:srgbClr val="FF0000"/>
                </a:solidFill>
              </a:rPr>
              <a:t>* New subject area</a:t>
            </a:r>
          </a:p>
        </p:txBody>
      </p:sp>
    </p:spTree>
    <p:extLst>
      <p:ext uri="{BB962C8B-B14F-4D97-AF65-F5344CB8AC3E}">
        <p14:creationId xmlns:p14="http://schemas.microsoft.com/office/powerpoint/2010/main" val="82793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36FA8E6-6262-FC27-0DF0-86BEBA0C8224}"/>
              </a:ext>
            </a:extLst>
          </p:cNvPr>
          <p:cNvGraphicFramePr>
            <a:graphicFrameLocks noGrp="1"/>
          </p:cNvGraphicFramePr>
          <p:nvPr>
            <p:ph idx="1"/>
          </p:nvPr>
        </p:nvGraphicFramePr>
        <p:xfrm>
          <a:off x="628650" y="1320800"/>
          <a:ext cx="7886700" cy="3549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CEEB788-4F3E-E06A-51A5-46BAEA554DE5}"/>
              </a:ext>
            </a:extLst>
          </p:cNvPr>
          <p:cNvSpPr>
            <a:spLocks noGrp="1"/>
          </p:cNvSpPr>
          <p:nvPr>
            <p:ph type="title"/>
          </p:nvPr>
        </p:nvSpPr>
        <p:spPr>
          <a:xfrm>
            <a:off x="1297859" y="126367"/>
            <a:ext cx="7364361" cy="994172"/>
          </a:xfrm>
        </p:spPr>
        <p:txBody>
          <a:bodyPr/>
          <a:lstStyle/>
          <a:p>
            <a:r>
              <a:rPr lang="en-US" dirty="0"/>
              <a:t>Career &amp; Technical Education Team</a:t>
            </a:r>
          </a:p>
        </p:txBody>
      </p:sp>
    </p:spTree>
    <p:extLst>
      <p:ext uri="{BB962C8B-B14F-4D97-AF65-F5344CB8AC3E}">
        <p14:creationId xmlns:p14="http://schemas.microsoft.com/office/powerpoint/2010/main" val="426701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of NC with Raising the Awareness of Career Pathways in North Carolina on it.">
            <a:extLst>
              <a:ext uri="{FF2B5EF4-FFF2-40B4-BE49-F238E27FC236}">
                <a16:creationId xmlns:a16="http://schemas.microsoft.com/office/drawing/2014/main" id="{E06B712A-B23D-46E2-A5A9-C7D47597F4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8533" y="3048286"/>
            <a:ext cx="5215467" cy="1914264"/>
          </a:xfrm>
          <a:prstGeom prst="rect">
            <a:avLst/>
          </a:prstGeom>
        </p:spPr>
      </p:pic>
      <p:sp>
        <p:nvSpPr>
          <p:cNvPr id="2" name="Title 1">
            <a:extLst>
              <a:ext uri="{FF2B5EF4-FFF2-40B4-BE49-F238E27FC236}">
                <a16:creationId xmlns:a16="http://schemas.microsoft.com/office/drawing/2014/main" id="{E8903D9B-AA24-1841-B4BE-F88B9014FD45}"/>
              </a:ext>
            </a:extLst>
          </p:cNvPr>
          <p:cNvSpPr>
            <a:spLocks noGrp="1"/>
          </p:cNvSpPr>
          <p:nvPr>
            <p:ph type="title"/>
          </p:nvPr>
        </p:nvSpPr>
        <p:spPr/>
        <p:txBody>
          <a:bodyPr/>
          <a:lstStyle/>
          <a:p>
            <a:r>
              <a:rPr lang="en-US" dirty="0"/>
              <a:t>Raising the Awareness of Career Pathways Webinars</a:t>
            </a:r>
          </a:p>
        </p:txBody>
      </p:sp>
      <p:sp>
        <p:nvSpPr>
          <p:cNvPr id="3" name="Content Placeholder 2">
            <a:extLst>
              <a:ext uri="{FF2B5EF4-FFF2-40B4-BE49-F238E27FC236}">
                <a16:creationId xmlns:a16="http://schemas.microsoft.com/office/drawing/2014/main" id="{7B75403E-48F7-6F48-9574-571E50D00F7B}"/>
              </a:ext>
            </a:extLst>
          </p:cNvPr>
          <p:cNvSpPr>
            <a:spLocks noGrp="1"/>
          </p:cNvSpPr>
          <p:nvPr>
            <p:ph idx="1"/>
          </p:nvPr>
        </p:nvSpPr>
        <p:spPr>
          <a:xfrm>
            <a:off x="276291" y="1445473"/>
            <a:ext cx="8219259" cy="3698027"/>
          </a:xfrm>
        </p:spPr>
        <p:txBody>
          <a:bodyPr vert="horz" lIns="91440" tIns="45720" rIns="91440" bIns="45720" rtlCol="0" anchor="t">
            <a:normAutofit fontScale="70000" lnSpcReduction="20000"/>
          </a:bodyPr>
          <a:lstStyle/>
          <a:p>
            <a:pPr marL="401638" indent="-292100" defTabSz="366713">
              <a:spcBef>
                <a:spcPts val="0"/>
              </a:spcBef>
              <a:spcAft>
                <a:spcPts val="1200"/>
              </a:spcAft>
            </a:pPr>
            <a:r>
              <a:rPr lang="en-US" sz="4400" dirty="0">
                <a:effectLst/>
                <a:latin typeface="+mn-lt"/>
                <a:ea typeface="Calibri" panose="020F0502020204030204" pitchFamily="34" charset="0"/>
              </a:rPr>
              <a:t>Apr. 17, 2024 – Public Safety</a:t>
            </a:r>
          </a:p>
          <a:p>
            <a:pPr marL="401638" indent="-292100" defTabSz="366713">
              <a:spcBef>
                <a:spcPts val="0"/>
              </a:spcBef>
              <a:spcAft>
                <a:spcPts val="1200"/>
              </a:spcAft>
            </a:pPr>
            <a:r>
              <a:rPr lang="en-US" sz="4400" dirty="0">
                <a:latin typeface="+mn-lt"/>
                <a:ea typeface="Calibri" panose="020F0502020204030204" pitchFamily="34" charset="0"/>
              </a:rPr>
              <a:t>May 15, 2024 – Cyber Crime Technology</a:t>
            </a:r>
          </a:p>
          <a:p>
            <a:pPr marL="0" indent="0">
              <a:buNone/>
            </a:pPr>
            <a:endParaRPr lang="en-US" sz="4200" dirty="0">
              <a:latin typeface="+mn-lt"/>
            </a:endParaRPr>
          </a:p>
          <a:p>
            <a:pPr marL="0" indent="0">
              <a:buNone/>
            </a:pPr>
            <a:endParaRPr lang="en-US" sz="4200" dirty="0">
              <a:latin typeface="+mn-lt"/>
            </a:endParaRPr>
          </a:p>
          <a:p>
            <a:pPr marL="0" indent="0">
              <a:buNone/>
            </a:pPr>
            <a:endParaRPr lang="en-US" sz="4200" dirty="0">
              <a:latin typeface="+mn-lt"/>
            </a:endParaRPr>
          </a:p>
          <a:p>
            <a:pPr marL="0" indent="0">
              <a:buNone/>
            </a:pPr>
            <a:endParaRPr lang="en-US" sz="4200" dirty="0">
              <a:latin typeface="+mn-lt"/>
            </a:endParaRPr>
          </a:p>
          <a:p>
            <a:pPr marL="0" indent="0">
              <a:buNone/>
            </a:pPr>
            <a:r>
              <a:rPr lang="en-US" sz="4200" dirty="0">
                <a:latin typeface="+mn-lt"/>
              </a:rPr>
              <a:t>Register for all webinars at www.ncperkins.org/presentations</a:t>
            </a:r>
          </a:p>
        </p:txBody>
      </p:sp>
    </p:spTree>
    <p:extLst>
      <p:ext uri="{BB962C8B-B14F-4D97-AF65-F5344CB8AC3E}">
        <p14:creationId xmlns:p14="http://schemas.microsoft.com/office/powerpoint/2010/main" val="205625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Dr. Bob </a:t>
            </a:r>
            <a:r>
              <a:rPr lang="en-US" err="1"/>
              <a:t>Witchger</a:t>
            </a:r>
            <a:endParaRPr lang="en-US" err="1">
              <a:ln w="0">
                <a:solidFill>
                  <a:srgbClr val="5B9BD5"/>
                </a:solidFill>
              </a:ln>
              <a:cs typeface="Calibri"/>
            </a:endParaRPr>
          </a:p>
        </p:txBody>
      </p:sp>
      <p:sp>
        <p:nvSpPr>
          <p:cNvPr id="3" name="Subtitle 2"/>
          <p:cNvSpPr>
            <a:spLocks noGrp="1"/>
          </p:cNvSpPr>
          <p:nvPr>
            <p:ph type="subTitle" idx="1"/>
          </p:nvPr>
        </p:nvSpPr>
        <p:spPr>
          <a:xfrm>
            <a:off x="1582389" y="2910751"/>
            <a:ext cx="5978225" cy="864224"/>
          </a:xfrm>
        </p:spPr>
        <p:txBody>
          <a:bodyPr vert="horz" lIns="91440" tIns="45720" rIns="91440" bIns="45720" rtlCol="0" anchor="t">
            <a:normAutofit/>
          </a:bodyPr>
          <a:lstStyle/>
          <a:p>
            <a:r>
              <a:rPr lang="en-US">
                <a:latin typeface="HelvLight"/>
              </a:rPr>
              <a:t>CTE Director, Team Perkins</a:t>
            </a:r>
            <a:br>
              <a:rPr lang="en-US"/>
            </a:br>
            <a:r>
              <a:rPr lang="en-US">
                <a:latin typeface="HelvLight"/>
              </a:rPr>
              <a:t>NCCCS</a:t>
            </a:r>
            <a:endParaRPr lang="en-US"/>
          </a:p>
        </p:txBody>
      </p:sp>
      <p:pic>
        <p:nvPicPr>
          <p:cNvPr id="5" name="Picture 4" descr="Photo of Dr. Bob Witchger">
            <a:extLst>
              <a:ext uri="{FF2B5EF4-FFF2-40B4-BE49-F238E27FC236}">
                <a16:creationId xmlns:a16="http://schemas.microsoft.com/office/drawing/2014/main" id="{E1FF3906-7556-4BE9-95C0-5674676DC2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91357" y="-1525"/>
            <a:ext cx="2452653" cy="2826524"/>
          </a:xfrm>
          <a:prstGeom prst="rect">
            <a:avLst/>
          </a:prstGeom>
        </p:spPr>
      </p:pic>
      <p:pic>
        <p:nvPicPr>
          <p:cNvPr id="6" name="Picture 5" descr="NCCCS Logo">
            <a:extLst>
              <a:ext uri="{FF2B5EF4-FFF2-40B4-BE49-F238E27FC236}">
                <a16:creationId xmlns:a16="http://schemas.microsoft.com/office/drawing/2014/main" id="{C41D9A4F-BE92-4721-8568-B143088B6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011" y="3774975"/>
            <a:ext cx="3355245" cy="1276505"/>
          </a:xfrm>
          <a:prstGeom prst="rect">
            <a:avLst/>
          </a:prstGeom>
        </p:spPr>
      </p:pic>
    </p:spTree>
    <p:extLst>
      <p:ext uri="{BB962C8B-B14F-4D97-AF65-F5344CB8AC3E}">
        <p14:creationId xmlns:p14="http://schemas.microsoft.com/office/powerpoint/2010/main" val="639428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Dr. Tony Reggi</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latin typeface="HelvLight"/>
              </a:rPr>
              <a:t>CTE Associate Director, </a:t>
            </a:r>
            <a:br>
              <a:rPr lang="en-US" dirty="0">
                <a:latin typeface="HelvLight"/>
              </a:rPr>
            </a:br>
            <a:r>
              <a:rPr lang="en-US" dirty="0">
                <a:latin typeface="HelvLight"/>
              </a:rPr>
              <a:t>Team Perkins, NCCCS</a:t>
            </a:r>
            <a:endParaRPr lang="en-US" dirty="0"/>
          </a:p>
        </p:txBody>
      </p:sp>
      <p:pic>
        <p:nvPicPr>
          <p:cNvPr id="6" name="Picture 5" descr="NCCCS Logo">
            <a:extLst>
              <a:ext uri="{FF2B5EF4-FFF2-40B4-BE49-F238E27FC236}">
                <a16:creationId xmlns:a16="http://schemas.microsoft.com/office/drawing/2014/main" id="{F654296C-F1A8-4B7C-A3C6-D06945344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377" y="3726901"/>
            <a:ext cx="3355245" cy="1276505"/>
          </a:xfrm>
          <a:prstGeom prst="rect">
            <a:avLst/>
          </a:prstGeom>
        </p:spPr>
      </p:pic>
      <p:pic>
        <p:nvPicPr>
          <p:cNvPr id="8" name="Picture 7" descr="Tony Reggi Photo">
            <a:extLst>
              <a:ext uri="{FF2B5EF4-FFF2-40B4-BE49-F238E27FC236}">
                <a16:creationId xmlns:a16="http://schemas.microsoft.com/office/drawing/2014/main" id="{B0B0C95B-83E7-44B4-A451-BEEC7905B9E9}"/>
              </a:ext>
            </a:extLst>
          </p:cNvPr>
          <p:cNvPicPr>
            <a:picLocks noChangeAspect="1"/>
          </p:cNvPicPr>
          <p:nvPr/>
        </p:nvPicPr>
        <p:blipFill rotWithShape="1">
          <a:blip r:embed="rId4">
            <a:extLst>
              <a:ext uri="{28A0092B-C50C-407E-A947-70E740481C1C}">
                <a14:useLocalDpi xmlns:a14="http://schemas.microsoft.com/office/drawing/2010/main" val="0"/>
              </a:ext>
            </a:extLst>
          </a:blip>
          <a:srcRect t="14177" r="5840" b="1187"/>
          <a:stretch/>
        </p:blipFill>
        <p:spPr>
          <a:xfrm>
            <a:off x="6543338" y="0"/>
            <a:ext cx="2600661" cy="3273778"/>
          </a:xfrm>
          <a:prstGeom prst="rect">
            <a:avLst/>
          </a:prstGeom>
        </p:spPr>
      </p:pic>
    </p:spTree>
    <p:extLst>
      <p:ext uri="{BB962C8B-B14F-4D97-AF65-F5344CB8AC3E}">
        <p14:creationId xmlns:p14="http://schemas.microsoft.com/office/powerpoint/2010/main" val="3984931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1448850"/>
            <a:ext cx="5502349" cy="1071375"/>
          </a:xfrm>
        </p:spPr>
        <p:txBody>
          <a:bodyPr/>
          <a:lstStyle/>
          <a:p>
            <a:r>
              <a:rPr lang="en-US" dirty="0"/>
              <a:t>Dr. Mary Olvera</a:t>
            </a:r>
          </a:p>
        </p:txBody>
      </p:sp>
      <p:sp>
        <p:nvSpPr>
          <p:cNvPr id="3" name="Subtitle 2"/>
          <p:cNvSpPr>
            <a:spLocks noGrp="1"/>
          </p:cNvSpPr>
          <p:nvPr>
            <p:ph type="subTitle" idx="1"/>
          </p:nvPr>
        </p:nvSpPr>
        <p:spPr>
          <a:xfrm>
            <a:off x="7974" y="2623276"/>
            <a:ext cx="9144000" cy="1241822"/>
          </a:xfrm>
        </p:spPr>
        <p:txBody>
          <a:bodyPr>
            <a:noAutofit/>
          </a:bodyPr>
          <a:lstStyle/>
          <a:p>
            <a:r>
              <a:rPr lang="en-US" sz="2000" dirty="0">
                <a:latin typeface="+mn-lt"/>
              </a:rPr>
              <a:t>CTE Coordinator and Program Administrator</a:t>
            </a:r>
          </a:p>
          <a:p>
            <a:r>
              <a:rPr lang="en-US" sz="2000" dirty="0">
                <a:latin typeface="+mn-lt"/>
              </a:rPr>
              <a:t>Public Service Technologies, Agriculture and Natural Resources Technologies, and Commercial Artistic Productions</a:t>
            </a:r>
          </a:p>
        </p:txBody>
      </p:sp>
      <p:pic>
        <p:nvPicPr>
          <p:cNvPr id="6" name="Picture 5" descr="Mary Olvera photo">
            <a:extLst>
              <a:ext uri="{FF2B5EF4-FFF2-40B4-BE49-F238E27FC236}">
                <a16:creationId xmlns:a16="http://schemas.microsoft.com/office/drawing/2014/main" id="{AEBB8AF0-11D4-C142-B765-6BF40C771D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89203" y="-1"/>
            <a:ext cx="2154797" cy="2623277"/>
          </a:xfrm>
          <a:prstGeom prst="rect">
            <a:avLst/>
          </a:prstGeom>
        </p:spPr>
      </p:pic>
      <p:pic>
        <p:nvPicPr>
          <p:cNvPr id="7" name="Picture 6" descr="NCCCS Logo">
            <a:extLst>
              <a:ext uri="{FF2B5EF4-FFF2-40B4-BE49-F238E27FC236}">
                <a16:creationId xmlns:a16="http://schemas.microsoft.com/office/drawing/2014/main" id="{CC88EDE3-4FF8-426C-8C51-F26F91435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52" y="3762047"/>
            <a:ext cx="3355245" cy="1276505"/>
          </a:xfrm>
          <a:prstGeom prst="rect">
            <a:avLst/>
          </a:prstGeom>
        </p:spPr>
      </p:pic>
    </p:spTree>
    <p:extLst>
      <p:ext uri="{BB962C8B-B14F-4D97-AF65-F5344CB8AC3E}">
        <p14:creationId xmlns:p14="http://schemas.microsoft.com/office/powerpoint/2010/main" val="9748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Stefanie Schroeder</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latin typeface="+mn-lt"/>
              </a:rPr>
              <a:t>CTE Coordinator</a:t>
            </a:r>
            <a:br>
              <a:rPr lang="en-US" dirty="0">
                <a:latin typeface="HelvLight"/>
              </a:rPr>
            </a:br>
            <a:endParaRPr lang="en-US" dirty="0"/>
          </a:p>
        </p:txBody>
      </p:sp>
      <p:pic>
        <p:nvPicPr>
          <p:cNvPr id="6" name="Picture 5" descr="NCCCS Logo">
            <a:extLst>
              <a:ext uri="{FF2B5EF4-FFF2-40B4-BE49-F238E27FC236}">
                <a16:creationId xmlns:a16="http://schemas.microsoft.com/office/drawing/2014/main" id="{F654296C-F1A8-4B7C-A3C6-D06945344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377" y="3726901"/>
            <a:ext cx="3355245" cy="1276505"/>
          </a:xfrm>
          <a:prstGeom prst="rect">
            <a:avLst/>
          </a:prstGeom>
        </p:spPr>
      </p:pic>
      <p:pic>
        <p:nvPicPr>
          <p:cNvPr id="4" name="Picture 3" descr="A person smiling at the camera&#10;&#10;Description automatically generated">
            <a:extLst>
              <a:ext uri="{FF2B5EF4-FFF2-40B4-BE49-F238E27FC236}">
                <a16:creationId xmlns:a16="http://schemas.microsoft.com/office/drawing/2014/main" id="{7BD8AD81-ADEA-9AC2-8945-0007C73E8EB9}"/>
              </a:ext>
            </a:extLst>
          </p:cNvPr>
          <p:cNvPicPr>
            <a:picLocks noChangeAspect="1"/>
          </p:cNvPicPr>
          <p:nvPr/>
        </p:nvPicPr>
        <p:blipFill rotWithShape="1">
          <a:blip r:embed="rId4">
            <a:extLst>
              <a:ext uri="{28A0092B-C50C-407E-A947-70E740481C1C}">
                <a14:useLocalDpi xmlns:a14="http://schemas.microsoft.com/office/drawing/2010/main" val="0"/>
              </a:ext>
            </a:extLst>
          </a:blip>
          <a:srcRect l="7874" r="11250"/>
          <a:stretch/>
        </p:blipFill>
        <p:spPr>
          <a:xfrm>
            <a:off x="6665204" y="1"/>
            <a:ext cx="2478795" cy="3064952"/>
          </a:xfrm>
          <a:prstGeom prst="rect">
            <a:avLst/>
          </a:prstGeom>
        </p:spPr>
      </p:pic>
    </p:spTree>
    <p:extLst>
      <p:ext uri="{BB962C8B-B14F-4D97-AF65-F5344CB8AC3E}">
        <p14:creationId xmlns:p14="http://schemas.microsoft.com/office/powerpoint/2010/main" val="1174854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799" y="1729331"/>
            <a:ext cx="5502349" cy="1071375"/>
          </a:xfrm>
        </p:spPr>
        <p:txBody>
          <a:bodyPr/>
          <a:lstStyle/>
          <a:p>
            <a:r>
              <a:rPr lang="en-US" dirty="0"/>
              <a:t>Dr. </a:t>
            </a:r>
            <a:r>
              <a:rPr lang="en-US" dirty="0" err="1"/>
              <a:t>Hilmi</a:t>
            </a:r>
            <a:r>
              <a:rPr lang="en-US" dirty="0"/>
              <a:t> </a:t>
            </a:r>
            <a:r>
              <a:rPr lang="en-US" dirty="0" err="1"/>
              <a:t>Lahoud</a:t>
            </a:r>
            <a:endParaRPr lang="en-US" dirty="0"/>
          </a:p>
        </p:txBody>
      </p:sp>
      <p:sp>
        <p:nvSpPr>
          <p:cNvPr id="3" name="Subtitle 2"/>
          <p:cNvSpPr>
            <a:spLocks noGrp="1"/>
          </p:cNvSpPr>
          <p:nvPr>
            <p:ph type="subTitle" idx="1"/>
          </p:nvPr>
        </p:nvSpPr>
        <p:spPr>
          <a:xfrm>
            <a:off x="902825" y="2757869"/>
            <a:ext cx="7338350" cy="961341"/>
          </a:xfrm>
        </p:spPr>
        <p:txBody>
          <a:bodyPr>
            <a:noAutofit/>
          </a:bodyPr>
          <a:lstStyle/>
          <a:p>
            <a:r>
              <a:rPr lang="en-US" dirty="0"/>
              <a:t>Senior Program Administrator – Business and Information Technology Programs</a:t>
            </a:r>
          </a:p>
        </p:txBody>
      </p:sp>
      <p:pic>
        <p:nvPicPr>
          <p:cNvPr id="6" name="Picture 5" descr="NCCCS Logo">
            <a:extLst>
              <a:ext uri="{FF2B5EF4-FFF2-40B4-BE49-F238E27FC236}">
                <a16:creationId xmlns:a16="http://schemas.microsoft.com/office/drawing/2014/main" id="{2B11866B-CBF2-4D8B-803B-0AD239F0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52" y="3762047"/>
            <a:ext cx="3355245" cy="1276505"/>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7336070D-2C48-3440-8ED3-4803E2140906}"/>
              </a:ext>
            </a:extLst>
          </p:cNvPr>
          <p:cNvPicPr>
            <a:picLocks noChangeAspect="1"/>
          </p:cNvPicPr>
          <p:nvPr/>
        </p:nvPicPr>
        <p:blipFill rotWithShape="1">
          <a:blip r:embed="rId4">
            <a:extLst>
              <a:ext uri="{28A0092B-C50C-407E-A947-70E740481C1C}">
                <a14:useLocalDpi xmlns:a14="http://schemas.microsoft.com/office/drawing/2010/main" val="0"/>
              </a:ext>
            </a:extLst>
          </a:blip>
          <a:srcRect l="7361" t="15497" b="30885"/>
          <a:stretch/>
        </p:blipFill>
        <p:spPr>
          <a:xfrm>
            <a:off x="6185646" y="0"/>
            <a:ext cx="2958353" cy="2568421"/>
          </a:xfrm>
          <a:prstGeom prst="rect">
            <a:avLst/>
          </a:prstGeom>
        </p:spPr>
      </p:pic>
    </p:spTree>
    <p:extLst>
      <p:ext uri="{BB962C8B-B14F-4D97-AF65-F5344CB8AC3E}">
        <p14:creationId xmlns:p14="http://schemas.microsoft.com/office/powerpoint/2010/main" val="415821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0825" y="1868378"/>
            <a:ext cx="5502349" cy="1071375"/>
          </a:xfrm>
        </p:spPr>
        <p:txBody>
          <a:bodyPr/>
          <a:lstStyle/>
          <a:p>
            <a:r>
              <a:rPr lang="en-US" dirty="0"/>
              <a:t>Aaron Mabe</a:t>
            </a:r>
          </a:p>
        </p:txBody>
      </p:sp>
      <p:sp>
        <p:nvSpPr>
          <p:cNvPr id="3" name="Subtitle 2"/>
          <p:cNvSpPr>
            <a:spLocks noGrp="1"/>
          </p:cNvSpPr>
          <p:nvPr>
            <p:ph type="subTitle" idx="1"/>
          </p:nvPr>
        </p:nvSpPr>
        <p:spPr>
          <a:xfrm>
            <a:off x="902825" y="2939753"/>
            <a:ext cx="7338350" cy="822294"/>
          </a:xfrm>
        </p:spPr>
        <p:txBody>
          <a:bodyPr>
            <a:noAutofit/>
          </a:bodyPr>
          <a:lstStyle/>
          <a:p>
            <a:r>
              <a:rPr lang="en-US" dirty="0"/>
              <a:t>Career &amp; College Promise Coordinator</a:t>
            </a:r>
          </a:p>
        </p:txBody>
      </p:sp>
      <p:pic>
        <p:nvPicPr>
          <p:cNvPr id="6" name="Picture 5" descr="NCCCS Logo">
            <a:extLst>
              <a:ext uri="{FF2B5EF4-FFF2-40B4-BE49-F238E27FC236}">
                <a16:creationId xmlns:a16="http://schemas.microsoft.com/office/drawing/2014/main" id="{2B11866B-CBF2-4D8B-803B-0AD239F0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52" y="3762047"/>
            <a:ext cx="3355245" cy="1276505"/>
          </a:xfrm>
          <a:prstGeom prst="rect">
            <a:avLst/>
          </a:prstGeom>
        </p:spPr>
      </p:pic>
      <p:pic>
        <p:nvPicPr>
          <p:cNvPr id="5" name="Picture 4" descr="A person smiling for the camera&#10;&#10;Description automatically generated with medium confidence">
            <a:extLst>
              <a:ext uri="{FF2B5EF4-FFF2-40B4-BE49-F238E27FC236}">
                <a16:creationId xmlns:a16="http://schemas.microsoft.com/office/drawing/2014/main" id="{CE8FBC68-AB1C-8762-48DF-613976C59F5A}"/>
              </a:ext>
            </a:extLst>
          </p:cNvPr>
          <p:cNvPicPr>
            <a:picLocks noChangeAspect="1"/>
          </p:cNvPicPr>
          <p:nvPr/>
        </p:nvPicPr>
        <p:blipFill rotWithShape="1">
          <a:blip r:embed="rId4">
            <a:extLst>
              <a:ext uri="{28A0092B-C50C-407E-A947-70E740481C1C}">
                <a14:useLocalDpi xmlns:a14="http://schemas.microsoft.com/office/drawing/2010/main" val="0"/>
              </a:ext>
            </a:extLst>
          </a:blip>
          <a:srcRect l="1327" r="5140"/>
          <a:stretch/>
        </p:blipFill>
        <p:spPr>
          <a:xfrm>
            <a:off x="6394370" y="0"/>
            <a:ext cx="2749630" cy="2939753"/>
          </a:xfrm>
          <a:prstGeom prst="rect">
            <a:avLst/>
          </a:prstGeom>
        </p:spPr>
      </p:pic>
    </p:spTree>
    <p:extLst>
      <p:ext uri="{BB962C8B-B14F-4D97-AF65-F5344CB8AC3E}">
        <p14:creationId xmlns:p14="http://schemas.microsoft.com/office/powerpoint/2010/main" val="205301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AE491-7649-34C9-1631-CEB1D3239D5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05687AE-0B70-1197-BBFE-DE87295DC31D}"/>
              </a:ext>
            </a:extLst>
          </p:cNvPr>
          <p:cNvSpPr/>
          <p:nvPr/>
        </p:nvSpPr>
        <p:spPr>
          <a:xfrm>
            <a:off x="1770122" y="352068"/>
            <a:ext cx="4371517" cy="8263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E7D6B7-7CA7-9FAA-3C10-C7FAC9807E08}"/>
              </a:ext>
            </a:extLst>
          </p:cNvPr>
          <p:cNvSpPr>
            <a:spLocks noGrp="1"/>
          </p:cNvSpPr>
          <p:nvPr>
            <p:ph type="ctrTitle"/>
          </p:nvPr>
        </p:nvSpPr>
        <p:spPr>
          <a:xfrm>
            <a:off x="1820825" y="2061951"/>
            <a:ext cx="5502349" cy="686815"/>
          </a:xfrm>
        </p:spPr>
        <p:txBody>
          <a:bodyPr>
            <a:noAutofit/>
          </a:bodyPr>
          <a:lstStyle/>
          <a:p>
            <a:r>
              <a:rPr lang="en-US" sz="4400" dirty="0"/>
              <a:t>Jennifer Weisz</a:t>
            </a:r>
          </a:p>
        </p:txBody>
      </p:sp>
      <p:sp>
        <p:nvSpPr>
          <p:cNvPr id="3" name="Subtitle 2">
            <a:extLst>
              <a:ext uri="{FF2B5EF4-FFF2-40B4-BE49-F238E27FC236}">
                <a16:creationId xmlns:a16="http://schemas.microsoft.com/office/drawing/2014/main" id="{DA67BD65-473A-C68A-191C-2D5994D1AA02}"/>
              </a:ext>
            </a:extLst>
          </p:cNvPr>
          <p:cNvSpPr>
            <a:spLocks noGrp="1"/>
          </p:cNvSpPr>
          <p:nvPr>
            <p:ph type="subTitle" idx="1"/>
          </p:nvPr>
        </p:nvSpPr>
        <p:spPr>
          <a:xfrm>
            <a:off x="0" y="2797722"/>
            <a:ext cx="9144000" cy="954107"/>
          </a:xfrm>
        </p:spPr>
        <p:txBody>
          <a:bodyPr>
            <a:noAutofit/>
          </a:bodyPr>
          <a:lstStyle/>
          <a:p>
            <a:r>
              <a:rPr lang="en-US" sz="2000" dirty="0"/>
              <a:t>Program Coordinator, Business Administration, Public Administration &amp; International Business, and Business Technologies Department, Business &amp; Information Technologies Division</a:t>
            </a:r>
          </a:p>
        </p:txBody>
      </p:sp>
      <p:sp>
        <p:nvSpPr>
          <p:cNvPr id="4" name="TextBox 3">
            <a:extLst>
              <a:ext uri="{FF2B5EF4-FFF2-40B4-BE49-F238E27FC236}">
                <a16:creationId xmlns:a16="http://schemas.microsoft.com/office/drawing/2014/main" id="{CB54BCD0-D1AF-2857-8E83-BF47DA863334}"/>
              </a:ext>
            </a:extLst>
          </p:cNvPr>
          <p:cNvSpPr txBox="1"/>
          <p:nvPr/>
        </p:nvSpPr>
        <p:spPr>
          <a:xfrm>
            <a:off x="1545109" y="507756"/>
            <a:ext cx="5845323" cy="523220"/>
          </a:xfrm>
          <a:prstGeom prst="rect">
            <a:avLst/>
          </a:prstGeom>
          <a:solidFill>
            <a:schemeClr val="bg1"/>
          </a:solidFill>
        </p:spPr>
        <p:txBody>
          <a:bodyPr wrap="square" rtlCol="0">
            <a:spAutoFit/>
          </a:bodyPr>
          <a:lstStyle/>
          <a:p>
            <a:r>
              <a:rPr lang="en-US" sz="2800" dirty="0"/>
              <a:t>Forsyth Technical Community College</a:t>
            </a:r>
          </a:p>
        </p:txBody>
      </p:sp>
      <p:pic>
        <p:nvPicPr>
          <p:cNvPr id="1026" name="Picture 2">
            <a:extLst>
              <a:ext uri="{FF2B5EF4-FFF2-40B4-BE49-F238E27FC236}">
                <a16:creationId xmlns:a16="http://schemas.microsoft.com/office/drawing/2014/main" id="{E7600B92-D134-1F91-CB58-410E29CB1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0785"/>
            <a:ext cx="3814075" cy="130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with long hair smiling&#10;&#10;Description automatically generated">
            <a:extLst>
              <a:ext uri="{FF2B5EF4-FFF2-40B4-BE49-F238E27FC236}">
                <a16:creationId xmlns:a16="http://schemas.microsoft.com/office/drawing/2014/main" id="{3A1A10CC-8C8A-EDB5-E9C6-ED65911B45B1}"/>
              </a:ext>
            </a:extLst>
          </p:cNvPr>
          <p:cNvPicPr>
            <a:picLocks noChangeAspect="1"/>
          </p:cNvPicPr>
          <p:nvPr/>
        </p:nvPicPr>
        <p:blipFill rotWithShape="1">
          <a:blip r:embed="rId4">
            <a:extLst>
              <a:ext uri="{28A0092B-C50C-407E-A947-70E740481C1C}">
                <a14:useLocalDpi xmlns:a14="http://schemas.microsoft.com/office/drawing/2010/main" val="0"/>
              </a:ext>
            </a:extLst>
          </a:blip>
          <a:srcRect l="23516" t="5989" r="32451"/>
          <a:stretch/>
        </p:blipFill>
        <p:spPr>
          <a:xfrm>
            <a:off x="7114716" y="0"/>
            <a:ext cx="2029283" cy="2438283"/>
          </a:xfrm>
          <a:prstGeom prst="rect">
            <a:avLst/>
          </a:prstGeom>
        </p:spPr>
      </p:pic>
    </p:spTree>
    <p:extLst>
      <p:ext uri="{BB962C8B-B14F-4D97-AF65-F5344CB8AC3E}">
        <p14:creationId xmlns:p14="http://schemas.microsoft.com/office/powerpoint/2010/main" val="374181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FFA20A777A1E45B39AEF474C3214FD" ma:contentTypeVersion="17" ma:contentTypeDescription="Create a new document." ma:contentTypeScope="" ma:versionID="9869d6970543448f9042254c3527598f">
  <xsd:schema xmlns:xsd="http://www.w3.org/2001/XMLSchema" xmlns:xs="http://www.w3.org/2001/XMLSchema" xmlns:p="http://schemas.microsoft.com/office/2006/metadata/properties" xmlns:ns2="c2944ea2-f59e-4d9b-9e07-2e8200370d35" xmlns:ns3="a3648569-d889-4cab-8fb7-f97de583ec0f" targetNamespace="http://schemas.microsoft.com/office/2006/metadata/properties" ma:root="true" ma:fieldsID="7025c40f2f42ee7322d7f35e78752e82" ns2:_="" ns3:_="">
    <xsd:import namespace="c2944ea2-f59e-4d9b-9e07-2e8200370d35"/>
    <xsd:import namespace="a3648569-d889-4cab-8fb7-f97de583ec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44ea2-f59e-4d9b-9e07-2e8200370d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410e6b-3f3a-46d5-b089-fcc12dc4888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648569-d889-4cab-8fb7-f97de583ec0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223b4f3-e477-4c24-8cf9-751aee7eab28}" ma:internalName="TaxCatchAll" ma:showField="CatchAllData" ma:web="a3648569-d889-4cab-8fb7-f97de583ec0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3648569-d889-4cab-8fb7-f97de583ec0f" xsi:nil="true"/>
    <lcf76f155ced4ddcb4097134ff3c332f xmlns="c2944ea2-f59e-4d9b-9e07-2e8200370d3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969E33A-A7F5-49EF-8AC5-B95FC02AEB2E}">
  <ds:schemaRefs>
    <ds:schemaRef ds:uri="http://schemas.microsoft.com/sharepoint/v3/contenttype/forms"/>
  </ds:schemaRefs>
</ds:datastoreItem>
</file>

<file path=customXml/itemProps2.xml><?xml version="1.0" encoding="utf-8"?>
<ds:datastoreItem xmlns:ds="http://schemas.openxmlformats.org/officeDocument/2006/customXml" ds:itemID="{1EFF3A3D-9F9B-42DD-8112-F6E6449A92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944ea2-f59e-4d9b-9e07-2e8200370d35"/>
    <ds:schemaRef ds:uri="a3648569-d889-4cab-8fb7-f97de583ec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D5D640-4E55-4B73-8FDF-A8486CD34A22}">
  <ds:schemaRefs>
    <ds:schemaRef ds:uri="http://purl.org/dc/elements/1.1/"/>
    <ds:schemaRef ds:uri="http://schemas.openxmlformats.org/package/2006/metadata/core-properties"/>
    <ds:schemaRef ds:uri="a3648569-d889-4cab-8fb7-f97de583ec0f"/>
    <ds:schemaRef ds:uri="http://schemas.microsoft.com/office/2006/documentManagement/types"/>
    <ds:schemaRef ds:uri="http://purl.org/dc/terms/"/>
    <ds:schemaRef ds:uri="http://purl.org/dc/dcmitype/"/>
    <ds:schemaRef ds:uri="http://schemas.microsoft.com/office/infopath/2007/PartnerControls"/>
    <ds:schemaRef ds:uri="c2944ea2-f59e-4d9b-9e07-2e8200370d3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System Office Template 2017</Template>
  <TotalTime>1348</TotalTime>
  <Words>896</Words>
  <Application>Microsoft Office PowerPoint</Application>
  <PresentationFormat>On-screen Show (16:9)</PresentationFormat>
  <Paragraphs>137</Paragraphs>
  <Slides>20</Slides>
  <Notes>19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Arial</vt:lpstr>
      <vt:lpstr>Calibri</vt:lpstr>
      <vt:lpstr>Calibri Light</vt:lpstr>
      <vt:lpstr>Franklin Gothic Book</vt:lpstr>
      <vt:lpstr>Franklin Gothic Medium</vt:lpstr>
      <vt:lpstr>Helvetica Neue Medium</vt:lpstr>
      <vt:lpstr>HelvLight</vt:lpstr>
      <vt:lpstr>Open Sans</vt:lpstr>
      <vt:lpstr>Times New Roman</vt:lpstr>
      <vt:lpstr>Wingdings</vt:lpstr>
      <vt:lpstr>Office Theme</vt:lpstr>
      <vt:lpstr>Office Theme</vt:lpstr>
      <vt:lpstr>Office Theme</vt:lpstr>
      <vt:lpstr>March 20, 2024 Business Administration</vt:lpstr>
      <vt:lpstr>Career &amp; Technical Education Team</vt:lpstr>
      <vt:lpstr>Dr. Bob Witchger</vt:lpstr>
      <vt:lpstr>Dr. Tony Reggi</vt:lpstr>
      <vt:lpstr>Dr. Mary Olvera</vt:lpstr>
      <vt:lpstr>Stefanie Schroeder</vt:lpstr>
      <vt:lpstr>Dr. Hilmi Lahoud</vt:lpstr>
      <vt:lpstr>Aaron Mabe</vt:lpstr>
      <vt:lpstr>Jennifer Weisz</vt:lpstr>
      <vt:lpstr>Carolyn Porter</vt:lpstr>
      <vt:lpstr>Cynthia King</vt:lpstr>
      <vt:lpstr>PowerPoint Presentation</vt:lpstr>
      <vt:lpstr>PowerPoint Presentation</vt:lpstr>
      <vt:lpstr>PowerPoint Presentation</vt:lpstr>
      <vt:lpstr>PowerPoint Presentation</vt:lpstr>
      <vt:lpstr>PowerPoint Presentation</vt:lpstr>
      <vt:lpstr>PowerPoint Presentation</vt:lpstr>
      <vt:lpstr>Business Administration (A25120)</vt:lpstr>
      <vt:lpstr>Subject Areas (Tracks)</vt:lpstr>
      <vt:lpstr>Raising the Awareness of Career Pathways Webinars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18, 2021 Careers in Diesel Mechanics</dc:title>
  <dc:creator>Chris Droessler</dc:creator>
  <cp:keywords/>
  <cp:lastModifiedBy>Patti Coultas</cp:lastModifiedBy>
  <cp:revision>74</cp:revision>
  <cp:lastPrinted>2024-03-20T11:35:06Z</cp:lastPrinted>
  <dcterms:created xsi:type="dcterms:W3CDTF">2017-04-24T19:18:55Z</dcterms:created>
  <dcterms:modified xsi:type="dcterms:W3CDTF">2024-03-20T12:07:46Z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0x01010056FFA20A777A1E45B39AEF474C3214FD</vt:lpwstr>
  </property>
</Properties>
</file>