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7" r:id="rId2"/>
    <p:sldMasterId id="2147483690" r:id="rId3"/>
    <p:sldMasterId id="2147483699" r:id="rId4"/>
  </p:sldMasterIdLst>
  <p:notesMasterIdLst>
    <p:notesMasterId r:id="rId67"/>
  </p:notesMasterIdLst>
  <p:handoutMasterIdLst>
    <p:handoutMasterId r:id="rId68"/>
  </p:handoutMasterIdLst>
  <p:sldIdLst>
    <p:sldId id="369" r:id="rId5"/>
    <p:sldId id="372" r:id="rId6"/>
    <p:sldId id="373" r:id="rId7"/>
    <p:sldId id="374" r:id="rId8"/>
    <p:sldId id="375" r:id="rId9"/>
    <p:sldId id="378" r:id="rId10"/>
    <p:sldId id="379" r:id="rId11"/>
    <p:sldId id="380" r:id="rId12"/>
    <p:sldId id="381"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 id="407" r:id="rId39"/>
    <p:sldId id="408" r:id="rId40"/>
    <p:sldId id="409" r:id="rId41"/>
    <p:sldId id="410" r:id="rId42"/>
    <p:sldId id="411" r:id="rId43"/>
    <p:sldId id="412" r:id="rId44"/>
    <p:sldId id="413" r:id="rId45"/>
    <p:sldId id="414" r:id="rId46"/>
    <p:sldId id="415" r:id="rId47"/>
    <p:sldId id="416" r:id="rId48"/>
    <p:sldId id="417" r:id="rId49"/>
    <p:sldId id="418" r:id="rId50"/>
    <p:sldId id="419" r:id="rId51"/>
    <p:sldId id="420" r:id="rId52"/>
    <p:sldId id="421" r:id="rId53"/>
    <p:sldId id="422" r:id="rId54"/>
    <p:sldId id="423" r:id="rId55"/>
    <p:sldId id="424" r:id="rId56"/>
    <p:sldId id="425" r:id="rId57"/>
    <p:sldId id="426" r:id="rId58"/>
    <p:sldId id="427" r:id="rId59"/>
    <p:sldId id="428" r:id="rId60"/>
    <p:sldId id="429" r:id="rId61"/>
    <p:sldId id="430" r:id="rId62"/>
    <p:sldId id="431" r:id="rId63"/>
    <p:sldId id="432" r:id="rId64"/>
    <p:sldId id="433" r:id="rId65"/>
    <p:sldId id="434" r:id="rId66"/>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890">
          <p15:clr>
            <a:srgbClr val="A4A3A4"/>
          </p15:clr>
        </p15:guide>
        <p15:guide id="4" pos="865">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ised User" initials="AU" lastIdx="11" clrIdx="0"/>
  <p:cmAuthor id="1" name="Reid, Hugh" initials="R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A6"/>
    <a:srgbClr val="808080"/>
    <a:srgbClr val="7F7F7F"/>
    <a:srgbClr val="660066"/>
    <a:srgbClr val="006600"/>
    <a:srgbClr val="CC0000"/>
    <a:srgbClr val="FFCC00"/>
    <a:srgbClr val="000099"/>
    <a:srgbClr val="008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92" autoAdjust="0"/>
    <p:restoredTop sz="69171" autoAdjust="0"/>
  </p:normalViewPr>
  <p:slideViewPr>
    <p:cSldViewPr snapToGrid="0">
      <p:cViewPr varScale="1">
        <p:scale>
          <a:sx n="48" d="100"/>
          <a:sy n="48" d="100"/>
        </p:scale>
        <p:origin x="1662" y="42"/>
      </p:cViewPr>
      <p:guideLst>
        <p:guide orient="horz" pos="2160"/>
        <p:guide pos="3840"/>
        <p:guide orient="horz" pos="890"/>
        <p:guide pos="865"/>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snapToGrid="0">
      <p:cViewPr>
        <p:scale>
          <a:sx n="88" d="100"/>
          <a:sy n="88" d="100"/>
        </p:scale>
        <p:origin x="-437" y="66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0091A6"/>
            </a:solidFill>
            <a:ln>
              <a:noFill/>
            </a:ln>
            <a:effectLst/>
          </c:spPr>
          <c:invertIfNegative val="0"/>
          <c:dLbls>
            <c:spPr>
              <a:noFill/>
              <a:ln>
                <a:noFill/>
              </a:ln>
              <a:effectLst/>
            </c:spPr>
            <c:txPr>
              <a:bodyPr rot="0" vert="horz"/>
              <a:lstStyle/>
              <a:p>
                <a:pPr>
                  <a:defRPr b="1">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Sheet1!$A$2:$A$6</c:f>
              <c:strCache>
                <c:ptCount val="5"/>
                <c:pt idx="0">
                  <c:v>Aligned to state funding allocations</c:v>
                </c:pt>
                <c:pt idx="1">
                  <c:v>Determined by State Plan</c:v>
                </c:pt>
                <c:pt idx="2">
                  <c:v>Student enrollment</c:v>
                </c:pt>
                <c:pt idx="3">
                  <c:v>State policy or statute</c:v>
                </c:pt>
                <c:pt idx="4">
                  <c:v>Historical precedent</c:v>
                </c:pt>
              </c:strCache>
            </c:strRef>
          </c:cat>
          <c:val>
            <c:numRef>
              <c:f>Sheet1!$B$2:$B$6</c:f>
              <c:numCache>
                <c:formatCode>General</c:formatCode>
                <c:ptCount val="5"/>
                <c:pt idx="0">
                  <c:v>3</c:v>
                </c:pt>
                <c:pt idx="1">
                  <c:v>5</c:v>
                </c:pt>
                <c:pt idx="2">
                  <c:v>11</c:v>
                </c:pt>
                <c:pt idx="3">
                  <c:v>19</c:v>
                </c:pt>
                <c:pt idx="4">
                  <c:v>29</c:v>
                </c:pt>
              </c:numCache>
            </c:numRef>
          </c:val>
          <c:extLst xmlns:c16r2="http://schemas.microsoft.com/office/drawing/2015/06/chart">
            <c:ext xmlns:c16="http://schemas.microsoft.com/office/drawing/2014/chart" uri="{C3380CC4-5D6E-409C-BE32-E72D297353CC}">
              <c16:uniqueId val="{00000000-84CA-428C-AD98-B6B0CF6E21F7}"/>
            </c:ext>
          </c:extLst>
        </c:ser>
        <c:dLbls>
          <c:showLegendKey val="0"/>
          <c:showVal val="0"/>
          <c:showCatName val="0"/>
          <c:showSerName val="0"/>
          <c:showPercent val="0"/>
          <c:showBubbleSize val="0"/>
        </c:dLbls>
        <c:gapWidth val="75"/>
        <c:overlap val="40"/>
        <c:axId val="294430424"/>
        <c:axId val="294430816"/>
      </c:barChart>
      <c:catAx>
        <c:axId val="294430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94430816"/>
        <c:crosses val="autoZero"/>
        <c:auto val="1"/>
        <c:lblAlgn val="ctr"/>
        <c:lblOffset val="100"/>
        <c:noMultiLvlLbl val="0"/>
      </c:catAx>
      <c:valAx>
        <c:axId val="2944308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294430424"/>
        <c:crosses val="autoZero"/>
        <c:crossBetween val="between"/>
      </c:valAx>
      <c:spPr>
        <a:noFill/>
        <a:ln>
          <a:noFill/>
        </a:ln>
        <a:effectLst/>
      </c:spPr>
    </c:plotArea>
    <c:plotVisOnly val="1"/>
    <c:dispBlanksAs val="gap"/>
    <c:showDLblsOverMax val="0"/>
  </c:chart>
  <c:spPr>
    <a:noFill/>
    <a:ln>
      <a:noFill/>
    </a:ln>
    <a:effectLst/>
  </c:spPr>
  <c:txPr>
    <a:bodyPr/>
    <a:lstStyle/>
    <a:p>
      <a:pPr>
        <a:defRPr sz="2400">
          <a:latin typeface="Myriad Pro" panose="020B0503030403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1968" cy="466912"/>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sz="quarter" idx="1"/>
          </p:nvPr>
        </p:nvSpPr>
        <p:spPr>
          <a:xfrm>
            <a:off x="3976333" y="1"/>
            <a:ext cx="3041968" cy="466912"/>
          </a:xfrm>
          <a:prstGeom prst="rect">
            <a:avLst/>
          </a:prstGeom>
        </p:spPr>
        <p:txBody>
          <a:bodyPr vert="horz" lIns="93279" tIns="46640" rIns="93279" bIns="46640" rtlCol="0"/>
          <a:lstStyle>
            <a:lvl1pPr algn="r">
              <a:defRPr sz="1200"/>
            </a:lvl1pPr>
          </a:lstStyle>
          <a:p>
            <a:fld id="{BED7EC60-55DB-4294-B928-ABE529BC2167}" type="datetimeFigureOut">
              <a:rPr lang="en-US" smtClean="0"/>
              <a:t>10/29/2018</a:t>
            </a:fld>
            <a:endParaRPr lang="en-US"/>
          </a:p>
        </p:txBody>
      </p:sp>
      <p:sp>
        <p:nvSpPr>
          <p:cNvPr id="4" name="Footer Placeholder 3"/>
          <p:cNvSpPr>
            <a:spLocks noGrp="1"/>
          </p:cNvSpPr>
          <p:nvPr>
            <p:ph type="ftr" sz="quarter" idx="2"/>
          </p:nvPr>
        </p:nvSpPr>
        <p:spPr>
          <a:xfrm>
            <a:off x="0" y="8839015"/>
            <a:ext cx="3041968" cy="466911"/>
          </a:xfrm>
          <a:prstGeom prst="rect">
            <a:avLst/>
          </a:prstGeom>
        </p:spPr>
        <p:txBody>
          <a:bodyPr vert="horz" lIns="93279" tIns="46640" rIns="93279" bIns="46640"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5"/>
            <a:ext cx="3041968" cy="466911"/>
          </a:xfrm>
          <a:prstGeom prst="rect">
            <a:avLst/>
          </a:prstGeom>
        </p:spPr>
        <p:txBody>
          <a:bodyPr vert="horz" lIns="93279" tIns="46640" rIns="93279" bIns="46640" rtlCol="0" anchor="b"/>
          <a:lstStyle>
            <a:lvl1pPr algn="r">
              <a:defRPr sz="1200"/>
            </a:lvl1pPr>
          </a:lstStyle>
          <a:p>
            <a:fld id="{8A27E22C-143F-40B3-8B79-32EF37F7D9F7}" type="slidenum">
              <a:rPr lang="en-US" smtClean="0"/>
              <a:t>‹#›</a:t>
            </a:fld>
            <a:endParaRPr lang="en-US"/>
          </a:p>
        </p:txBody>
      </p:sp>
    </p:spTree>
    <p:extLst>
      <p:ext uri="{BB962C8B-B14F-4D97-AF65-F5344CB8AC3E}">
        <p14:creationId xmlns:p14="http://schemas.microsoft.com/office/powerpoint/2010/main" val="2852403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1968" cy="466912"/>
          </a:xfrm>
          <a:prstGeom prst="rect">
            <a:avLst/>
          </a:prstGeom>
        </p:spPr>
        <p:txBody>
          <a:bodyPr vert="horz" lIns="93279" tIns="46640" rIns="93279" bIns="46640" rtlCol="0"/>
          <a:lstStyle>
            <a:lvl1pPr algn="l">
              <a:defRPr sz="1200"/>
            </a:lvl1pPr>
          </a:lstStyle>
          <a:p>
            <a:endParaRPr lang="en-US"/>
          </a:p>
        </p:txBody>
      </p:sp>
      <p:sp>
        <p:nvSpPr>
          <p:cNvPr id="3" name="Date Placeholder 2"/>
          <p:cNvSpPr>
            <a:spLocks noGrp="1"/>
          </p:cNvSpPr>
          <p:nvPr>
            <p:ph type="dt" idx="1"/>
          </p:nvPr>
        </p:nvSpPr>
        <p:spPr>
          <a:xfrm>
            <a:off x="3976333" y="1"/>
            <a:ext cx="3041968" cy="466912"/>
          </a:xfrm>
          <a:prstGeom prst="rect">
            <a:avLst/>
          </a:prstGeom>
        </p:spPr>
        <p:txBody>
          <a:bodyPr vert="horz" lIns="93279" tIns="46640" rIns="93279" bIns="46640" rtlCol="0"/>
          <a:lstStyle>
            <a:lvl1pPr algn="r">
              <a:defRPr sz="1200"/>
            </a:lvl1pPr>
          </a:lstStyle>
          <a:p>
            <a:fld id="{AB4FBF09-5560-48B9-A4B7-43CC17A2A3BE}" type="datetimeFigureOut">
              <a:rPr lang="en-US" smtClean="0"/>
              <a:pPr/>
              <a:t>10/29/2018</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79" tIns="46640" rIns="93279" bIns="46640" rtlCol="0" anchor="ctr"/>
          <a:lstStyle/>
          <a:p>
            <a:endParaRPr lang="en-US"/>
          </a:p>
        </p:txBody>
      </p:sp>
      <p:sp>
        <p:nvSpPr>
          <p:cNvPr id="5" name="Notes Placeholder 4"/>
          <p:cNvSpPr>
            <a:spLocks noGrp="1"/>
          </p:cNvSpPr>
          <p:nvPr>
            <p:ph type="body" sz="quarter" idx="3"/>
          </p:nvPr>
        </p:nvSpPr>
        <p:spPr>
          <a:xfrm>
            <a:off x="701993" y="4478477"/>
            <a:ext cx="5615940" cy="3664208"/>
          </a:xfrm>
          <a:prstGeom prst="rect">
            <a:avLst/>
          </a:prstGeom>
        </p:spPr>
        <p:txBody>
          <a:bodyPr vert="horz" lIns="93279" tIns="46640" rIns="93279" bIns="4664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5"/>
            <a:ext cx="3041968" cy="466911"/>
          </a:xfrm>
          <a:prstGeom prst="rect">
            <a:avLst/>
          </a:prstGeom>
        </p:spPr>
        <p:txBody>
          <a:bodyPr vert="horz" lIns="93279" tIns="46640" rIns="93279" bIns="46640"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5"/>
            <a:ext cx="3041968" cy="466911"/>
          </a:xfrm>
          <a:prstGeom prst="rect">
            <a:avLst/>
          </a:prstGeom>
        </p:spPr>
        <p:txBody>
          <a:bodyPr vert="horz" lIns="93279" tIns="46640" rIns="93279" bIns="46640" rtlCol="0" anchor="b"/>
          <a:lstStyle>
            <a:lvl1pPr algn="r">
              <a:defRPr sz="1200"/>
            </a:lvl1pPr>
          </a:lstStyle>
          <a:p>
            <a:fld id="{21DBE98C-16E8-420A-94DA-D8205DBF8179}" type="slidenum">
              <a:rPr lang="en-US" smtClean="0"/>
              <a:pPr/>
              <a:t>‹#›</a:t>
            </a:fld>
            <a:endParaRPr lang="en-US"/>
          </a:p>
        </p:txBody>
      </p:sp>
    </p:spTree>
    <p:extLst>
      <p:ext uri="{BB962C8B-B14F-4D97-AF65-F5344CB8AC3E}">
        <p14:creationId xmlns:p14="http://schemas.microsoft.com/office/powerpoint/2010/main" val="1594064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2524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154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92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4223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679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7796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6448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5321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8487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1295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Innovation fund</a:t>
            </a:r>
            <a:r>
              <a:rPr lang="en-US" baseline="0" dirty="0" smtClean="0"/>
              <a:t> … $63 million more across the country … </a:t>
            </a:r>
            <a:endParaRPr lang="en-US" dirty="0" smtClean="0"/>
          </a:p>
          <a:p>
            <a:r>
              <a:rPr lang="en-US" dirty="0" smtClean="0"/>
              <a:t>(now up to 15 percent): law identifies programs of study and innovation as core purposes of these funds  </a:t>
            </a:r>
          </a:p>
          <a:p>
            <a:pPr lvl="1"/>
            <a:r>
              <a:rPr lang="en-US" dirty="0" smtClean="0"/>
              <a:t>2014: 35 states</a:t>
            </a:r>
          </a:p>
          <a:p>
            <a:pPr lvl="1"/>
            <a:r>
              <a:rPr lang="en-US" dirty="0" smtClean="0"/>
              <a:t>2017: 38 state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346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9021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687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5582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5028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2548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Advance CTE survey</a:t>
            </a:r>
            <a:r>
              <a:rPr lang="en-US" baseline="0" dirty="0" smtClean="0"/>
              <a:t> from 2017 … </a:t>
            </a:r>
          </a:p>
          <a:p>
            <a:r>
              <a:rPr lang="en-US" dirty="0" smtClean="0"/>
              <a:t>National average</a:t>
            </a:r>
            <a:r>
              <a:rPr lang="en-US" baseline="0" dirty="0" smtClean="0"/>
              <a:t> of secondary/postsecondary split: </a:t>
            </a:r>
            <a:endParaRPr lang="en-US" dirty="0" smtClean="0"/>
          </a:p>
          <a:p>
            <a:r>
              <a:rPr lang="en-US" dirty="0" smtClean="0"/>
              <a:t>62</a:t>
            </a:r>
            <a:r>
              <a:rPr lang="en-US" baseline="0" dirty="0" smtClean="0"/>
              <a:t> secondary</a:t>
            </a:r>
          </a:p>
          <a:p>
            <a:r>
              <a:rPr lang="en-US" baseline="0" dirty="0" smtClean="0"/>
              <a:t>38 postsecondary</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1772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3132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9731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4255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959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spcBef>
                <a:spcPts val="0"/>
              </a:spcBef>
              <a:spcAft>
                <a:spcPts val="0"/>
              </a:spcAft>
              <a:buFontTx/>
              <a:buChar char="-"/>
            </a:pPr>
            <a:endParaRPr lang="en-US" sz="1200" dirty="0" smtClean="0">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1114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1427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0000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5432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8554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6121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5173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604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2516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320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499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802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3460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3804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03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9222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9741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947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9473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BBFB5A-915E-48F0-A4AA-A528901520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2985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erkins V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2057401"/>
            <a:ext cx="9218596" cy="1143000"/>
          </a:xfrm>
        </p:spPr>
        <p:txBody>
          <a:bodyPr/>
          <a:lstStyle>
            <a:lvl1pPr>
              <a:defRPr sz="7200"/>
            </a:lvl1pPr>
          </a:lstStyle>
          <a:p>
            <a:r>
              <a:rPr lang="en-US" dirty="0" smtClean="0"/>
              <a:t>Click to edit Master title style</a:t>
            </a:r>
            <a:endParaRPr lang="en-US" dirty="0"/>
          </a:p>
        </p:txBody>
      </p:sp>
      <p:sp>
        <p:nvSpPr>
          <p:cNvPr id="3" name="Subtitle 2"/>
          <p:cNvSpPr>
            <a:spLocks noGrp="1"/>
          </p:cNvSpPr>
          <p:nvPr>
            <p:ph type="subTitle" idx="1"/>
          </p:nvPr>
        </p:nvSpPr>
        <p:spPr>
          <a:xfrm>
            <a:off x="2331720" y="3200400"/>
            <a:ext cx="9218596" cy="2256885"/>
          </a:xfrm>
        </p:spPr>
        <p:txBody>
          <a:bodyPr/>
          <a:lstStyle>
            <a:lvl1pPr marL="0" indent="0" algn="l">
              <a:buNone/>
              <a:defRPr sz="4000" cap="sm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7" name="Straight Connector 6"/>
          <p:cNvCxnSpPr/>
          <p:nvPr userDrawn="1"/>
        </p:nvCxnSpPr>
        <p:spPr bwMode="auto">
          <a:xfrm>
            <a:off x="2331720" y="3200400"/>
            <a:ext cx="9218596" cy="0"/>
          </a:xfrm>
          <a:prstGeom prst="line">
            <a:avLst/>
          </a:prstGeom>
          <a:noFill/>
          <a:ln w="12700" cap="flat" cmpd="sng" algn="ctr">
            <a:solidFill>
              <a:schemeClr val="tx1"/>
            </a:solidFill>
            <a:prstDash val="solid"/>
            <a:round/>
            <a:headEnd type="none" w="sm" len="sm"/>
            <a:tailEnd type="none" w="sm" len="sm"/>
          </a:ln>
          <a:effectLst/>
        </p:spPr>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49176" r="27957" b="1"/>
          <a:stretch/>
        </p:blipFill>
        <p:spPr>
          <a:xfrm>
            <a:off x="10352715" y="5457285"/>
            <a:ext cx="1197601" cy="1196688"/>
          </a:xfrm>
          <a:prstGeom prst="ellipse">
            <a:avLst/>
          </a:prstGeom>
          <a:effectLst/>
        </p:spPr>
      </p:pic>
      <p:sp>
        <p:nvSpPr>
          <p:cNvPr id="10" name="Text Placeholder 9"/>
          <p:cNvSpPr>
            <a:spLocks noGrp="1"/>
          </p:cNvSpPr>
          <p:nvPr>
            <p:ph type="body" sz="quarter" idx="10"/>
          </p:nvPr>
        </p:nvSpPr>
        <p:spPr>
          <a:xfrm>
            <a:off x="2331721" y="5457285"/>
            <a:ext cx="8020368" cy="1195928"/>
          </a:xfrm>
        </p:spPr>
        <p:txBody>
          <a:bodyPr anchor="b">
            <a:noAutofit/>
          </a:bodyPr>
          <a:lstStyle>
            <a:lvl1pPr marL="0" indent="0" algn="r">
              <a:buNone/>
              <a:defRPr sz="1800" cap="small" baseline="0">
                <a:solidFill>
                  <a:schemeClr val="tx1"/>
                </a:solidFill>
              </a:defRPr>
            </a:lvl1pPr>
            <a:lvl2pPr marL="457200" indent="0">
              <a:buNone/>
              <a:defRPr sz="1800" cap="small" baseline="0">
                <a:solidFill>
                  <a:schemeClr val="tx1"/>
                </a:solidFill>
              </a:defRPr>
            </a:lvl2pPr>
            <a:lvl3pPr marL="914400" indent="0">
              <a:buNone/>
              <a:defRPr sz="1800" cap="small" baseline="0">
                <a:solidFill>
                  <a:schemeClr val="tx1"/>
                </a:solidFill>
              </a:defRPr>
            </a:lvl3pPr>
            <a:lvl4pPr marL="1371600" indent="0">
              <a:buNone/>
              <a:defRPr sz="1800" cap="small" baseline="0">
                <a:solidFill>
                  <a:schemeClr val="tx1"/>
                </a:solidFill>
              </a:defRPr>
            </a:lvl4pPr>
            <a:lvl5pPr marL="1828800" indent="0">
              <a:buNone/>
              <a:defRPr sz="1800" cap="small" baseline="0">
                <a:solidFill>
                  <a:schemeClr val="tx1"/>
                </a:solidFill>
              </a:defRPr>
            </a:lvl5pPr>
          </a:lstStyle>
          <a:p>
            <a:pPr lvl="0"/>
            <a:r>
              <a:rPr lang="en-US" dirty="0" smtClean="0"/>
              <a:t>Click to edit Master text styles</a:t>
            </a:r>
          </a:p>
        </p:txBody>
      </p:sp>
    </p:spTree>
    <p:extLst>
      <p:ext uri="{BB962C8B-B14F-4D97-AF65-F5344CB8AC3E}">
        <p14:creationId xmlns:p14="http://schemas.microsoft.com/office/powerpoint/2010/main" val="67711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erkins V Portrait Layou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8131476" y="2725578"/>
            <a:ext cx="6481824" cy="133161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54616" y="358815"/>
            <a:ext cx="10247794" cy="60767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789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erkins V Portrait 2">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6945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51745"/>
            <a:ext cx="9144000" cy="1552071"/>
          </a:xfrm>
        </p:spPr>
        <p:txBody>
          <a:bodyPr anchor="t">
            <a:normAutofit/>
          </a:bodyPr>
          <a:lstStyle>
            <a:lvl1pPr algn="ctr">
              <a:defRPr lang="en-US" sz="4400" b="1" dirty="0">
                <a:solidFill>
                  <a:schemeClr val="tx1"/>
                </a:solidFill>
                <a:latin typeface="Myriad Pro" panose="020B0503030403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5177"/>
            <a:ext cx="9144000" cy="1170753"/>
          </a:xfrm>
        </p:spPr>
        <p:txBody>
          <a:bodyPr/>
          <a:lstStyle>
            <a:lvl1pPr marL="0" indent="0" algn="ctr">
              <a:buNone/>
              <a:defRPr sz="2400" b="1">
                <a:solidFill>
                  <a:schemeClr val="tx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9470508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3"/>
          </p:nvPr>
        </p:nvSpPr>
        <p:spPr>
          <a:xfrm>
            <a:off x="4038600" y="6397963"/>
            <a:ext cx="4114800" cy="438523"/>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7620701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37273"/>
            <a:ext cx="9144000" cy="1552071"/>
          </a:xfrm>
        </p:spPr>
        <p:txBody>
          <a:bodyPr anchor="t">
            <a:normAutofit/>
          </a:bodyPr>
          <a:lstStyle>
            <a:lvl1pPr algn="ctr">
              <a:defRPr lang="en-US" sz="4400" b="1" dirty="0">
                <a:solidFill>
                  <a:schemeClr val="tx1"/>
                </a:solidFill>
                <a:latin typeface="Myriad Pro" panose="020B0503030403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995177"/>
            <a:ext cx="9144000" cy="1170753"/>
          </a:xfrm>
        </p:spPr>
        <p:txBody>
          <a:bodyPr/>
          <a:lstStyle>
            <a:lvl1pPr marL="0" indent="0" algn="ctr">
              <a:buNone/>
              <a:defRPr sz="2400" b="1">
                <a:solidFill>
                  <a:schemeClr val="tx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5"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666" y="159023"/>
            <a:ext cx="10244668" cy="2011680"/>
          </a:xfrm>
          <a:prstGeom prst="rect">
            <a:avLst/>
          </a:prstGeom>
        </p:spPr>
      </p:pic>
    </p:spTree>
    <p:extLst>
      <p:ext uri="{BB962C8B-B14F-4D97-AF65-F5344CB8AC3E}">
        <p14:creationId xmlns:p14="http://schemas.microsoft.com/office/powerpoint/2010/main" val="23418760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3"/>
          </p:nvPr>
        </p:nvSpPr>
        <p:spPr>
          <a:xfrm>
            <a:off x="4038600" y="6397963"/>
            <a:ext cx="4114800" cy="438523"/>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8929823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1697" y="1982976"/>
            <a:ext cx="103632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11297" y="4480511"/>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9" name="Slide Number Placeholder 30"/>
          <p:cNvSpPr>
            <a:spLocks noGrp="1"/>
          </p:cNvSpPr>
          <p:nvPr>
            <p:ph type="sldNum" sz="quarter" idx="4"/>
          </p:nvPr>
        </p:nvSpPr>
        <p:spPr>
          <a:xfrm>
            <a:off x="9448800" y="6404294"/>
            <a:ext cx="2743200" cy="365125"/>
          </a:xfrm>
          <a:prstGeom prst="rect">
            <a:avLst/>
          </a:prstGeom>
        </p:spPr>
        <p:txBody>
          <a:bodyPr vert="horz" lIns="91440" tIns="45720" rIns="91440" bIns="45720" rtlCol="0" anchor="ctr"/>
          <a:lstStyle>
            <a:lvl1pPr algn="r">
              <a:defRPr sz="1300">
                <a:solidFill>
                  <a:schemeClr val="tx1">
                    <a:tint val="75000"/>
                  </a:schemeClr>
                </a:solidFill>
                <a:latin typeface="Myriad Pro" panose="020B0503030403020204" pitchFamily="34" charset="0"/>
              </a:defRPr>
            </a:lvl1pPr>
          </a:lstStyle>
          <a:p>
            <a:fld id="{3FAF11BC-4188-4023-B5C2-A3E64286B8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579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990166"/>
            <a:ext cx="10515600" cy="399153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30"/>
          <p:cNvSpPr>
            <a:spLocks noGrp="1"/>
          </p:cNvSpPr>
          <p:nvPr>
            <p:ph type="sldNum" sz="quarter" idx="4"/>
          </p:nvPr>
        </p:nvSpPr>
        <p:spPr>
          <a:xfrm>
            <a:off x="9448800" y="6404294"/>
            <a:ext cx="2743200" cy="365125"/>
          </a:xfrm>
          <a:prstGeom prst="rect">
            <a:avLst/>
          </a:prstGeom>
        </p:spPr>
        <p:txBody>
          <a:bodyPr vert="horz" lIns="91440" tIns="45720" rIns="91440" bIns="45720" rtlCol="0" anchor="ctr"/>
          <a:lstStyle>
            <a:lvl1pPr algn="r">
              <a:defRPr sz="1300">
                <a:solidFill>
                  <a:schemeClr val="tx1">
                    <a:tint val="75000"/>
                  </a:schemeClr>
                </a:solidFill>
                <a:latin typeface="Myriad Pro" panose="020B0503030403020204" pitchFamily="34" charset="0"/>
              </a:defRPr>
            </a:lvl1pPr>
          </a:lstStyle>
          <a:p>
            <a:fld id="{3FAF11BC-4188-4023-B5C2-A3E64286B8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1331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939352"/>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9" y="2763264"/>
            <a:ext cx="5157787" cy="32184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939352"/>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763264"/>
            <a:ext cx="5183188" cy="32184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30"/>
          <p:cNvSpPr>
            <a:spLocks noGrp="1"/>
          </p:cNvSpPr>
          <p:nvPr>
            <p:ph type="sldNum" sz="quarter" idx="12"/>
          </p:nvPr>
        </p:nvSpPr>
        <p:spPr>
          <a:xfrm>
            <a:off x="9448800" y="6404294"/>
            <a:ext cx="2743200" cy="365125"/>
          </a:xfrm>
          <a:prstGeom prst="rect">
            <a:avLst/>
          </a:prstGeom>
        </p:spPr>
        <p:txBody>
          <a:bodyPr vert="horz" lIns="91440" tIns="45720" rIns="91440" bIns="45720" rtlCol="0" anchor="ctr"/>
          <a:lstStyle>
            <a:lvl1pPr algn="r">
              <a:defRPr sz="1300">
                <a:solidFill>
                  <a:schemeClr val="tx1">
                    <a:tint val="75000"/>
                  </a:schemeClr>
                </a:solidFill>
                <a:latin typeface="Myriad Pro" panose="020B0503030403020204" pitchFamily="34" charset="0"/>
              </a:defRPr>
            </a:lvl1pPr>
          </a:lstStyle>
          <a:p>
            <a:fld id="{3FAF11BC-4188-4023-B5C2-A3E64286B8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0790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dirty="0" smtClean="0"/>
              <a:t>Click to edit Master title style</a:t>
            </a:r>
            <a:endParaRPr lang="en-US" dirty="0"/>
          </a:p>
        </p:txBody>
      </p:sp>
      <p:sp>
        <p:nvSpPr>
          <p:cNvPr id="9" name="Slide Number Placeholder 30"/>
          <p:cNvSpPr>
            <a:spLocks noGrp="1"/>
          </p:cNvSpPr>
          <p:nvPr>
            <p:ph type="sldNum" sz="quarter" idx="4"/>
          </p:nvPr>
        </p:nvSpPr>
        <p:spPr>
          <a:xfrm>
            <a:off x="9448800" y="6404294"/>
            <a:ext cx="2743200" cy="365125"/>
          </a:xfrm>
          <a:prstGeom prst="rect">
            <a:avLst/>
          </a:prstGeom>
        </p:spPr>
        <p:txBody>
          <a:bodyPr vert="horz" lIns="91440" tIns="45720" rIns="91440" bIns="45720" rtlCol="0" anchor="ctr"/>
          <a:lstStyle>
            <a:lvl1pPr algn="r">
              <a:defRPr sz="1300">
                <a:solidFill>
                  <a:schemeClr val="tx1">
                    <a:tint val="75000"/>
                  </a:schemeClr>
                </a:solidFill>
                <a:latin typeface="Myriad Pro" panose="020B0503030403020204" pitchFamily="34" charset="0"/>
              </a:defRPr>
            </a:lvl1pPr>
          </a:lstStyle>
          <a:p>
            <a:fld id="{3FAF11BC-4188-4023-B5C2-A3E64286B8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7728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rkins V Bullets">
    <p:spTree>
      <p:nvGrpSpPr>
        <p:cNvPr id="1" name=""/>
        <p:cNvGrpSpPr/>
        <p:nvPr/>
      </p:nvGrpSpPr>
      <p:grpSpPr>
        <a:xfrm>
          <a:off x="0" y="0"/>
          <a:ext cx="0" cy="0"/>
          <a:chOff x="0" y="0"/>
          <a:chExt cx="0" cy="0"/>
        </a:xfrm>
      </p:grpSpPr>
      <p:sp>
        <p:nvSpPr>
          <p:cNvPr id="2" name="Title 1"/>
          <p:cNvSpPr>
            <a:spLocks noGrp="1"/>
          </p:cNvSpPr>
          <p:nvPr>
            <p:ph type="title"/>
          </p:nvPr>
        </p:nvSpPr>
        <p:spPr>
          <a:xfrm>
            <a:off x="1373187" y="146304"/>
            <a:ext cx="10515600" cy="1243584"/>
          </a:xfrm>
        </p:spPr>
        <p:txBody>
          <a:bodyPr/>
          <a:lstStyle/>
          <a:p>
            <a:r>
              <a:rPr lang="en-US" smtClean="0"/>
              <a:t>Click to edit Master title style</a:t>
            </a:r>
            <a:endParaRPr lang="en-US"/>
          </a:p>
        </p:txBody>
      </p:sp>
      <p:sp>
        <p:nvSpPr>
          <p:cNvPr id="3" name="Content Placeholder 2"/>
          <p:cNvSpPr>
            <a:spLocks noGrp="1"/>
          </p:cNvSpPr>
          <p:nvPr>
            <p:ph idx="1"/>
          </p:nvPr>
        </p:nvSpPr>
        <p:spPr>
          <a:xfrm>
            <a:off x="1373188" y="1539875"/>
            <a:ext cx="10515600" cy="486092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C6E1EA63-95C9-4D62-A7C0-EA5BE89C1577}" type="slidenum">
              <a:rPr lang="en-US" smtClean="0"/>
              <a:t>‹#›</a:t>
            </a:fld>
            <a:endParaRPr lang="en-US"/>
          </a:p>
        </p:txBody>
      </p:sp>
      <p:cxnSp>
        <p:nvCxnSpPr>
          <p:cNvPr id="7" name="Straight Connector 6"/>
          <p:cNvCxnSpPr>
            <a:endCxn id="10" idx="0"/>
          </p:cNvCxnSpPr>
          <p:nvPr userDrawn="1"/>
        </p:nvCxnSpPr>
        <p:spPr bwMode="auto">
          <a:xfrm>
            <a:off x="673100" y="334218"/>
            <a:ext cx="5599" cy="5234297"/>
          </a:xfrm>
          <a:prstGeom prst="line">
            <a:avLst/>
          </a:prstGeom>
          <a:noFill/>
          <a:ln w="12700" cap="flat" cmpd="sng" algn="ctr">
            <a:solidFill>
              <a:srgbClr val="777777"/>
            </a:solidFill>
            <a:prstDash val="solid"/>
            <a:round/>
            <a:headEnd type="none" w="sm" len="sm"/>
            <a:tailEnd type="none" w="sm" len="sm"/>
          </a:ln>
          <a:effectLst/>
        </p:spPr>
      </p:cxnSp>
      <p:cxnSp>
        <p:nvCxnSpPr>
          <p:cNvPr id="8" name="Straight Connector 7"/>
          <p:cNvCxnSpPr/>
          <p:nvPr userDrawn="1"/>
        </p:nvCxnSpPr>
        <p:spPr bwMode="auto">
          <a:xfrm>
            <a:off x="165100" y="787400"/>
            <a:ext cx="11664227" cy="0"/>
          </a:xfrm>
          <a:prstGeom prst="line">
            <a:avLst/>
          </a:prstGeom>
          <a:noFill/>
          <a:ln w="12700" cap="flat" cmpd="sng" algn="ctr">
            <a:solidFill>
              <a:srgbClr val="777777"/>
            </a:solidFill>
            <a:prstDash val="solid"/>
            <a:round/>
            <a:headEnd type="none" w="sm" len="sm"/>
            <a:tailEnd type="none" w="sm" len="sm"/>
          </a:ln>
          <a:effectLst/>
        </p:spPr>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343" y="188667"/>
            <a:ext cx="1048712" cy="1197466"/>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49176" r="27957" b="1"/>
          <a:stretch/>
        </p:blipFill>
        <p:spPr>
          <a:xfrm>
            <a:off x="79898" y="5568515"/>
            <a:ext cx="1197601" cy="1196688"/>
          </a:xfrm>
          <a:prstGeom prst="ellipse">
            <a:avLst/>
          </a:prstGeom>
          <a:effectLst/>
        </p:spPr>
      </p:pic>
    </p:spTree>
    <p:extLst>
      <p:ext uri="{BB962C8B-B14F-4D97-AF65-F5344CB8AC3E}">
        <p14:creationId xmlns:p14="http://schemas.microsoft.com/office/powerpoint/2010/main" val="3195630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0"/>
          <p:cNvSpPr>
            <a:spLocks noGrp="1"/>
          </p:cNvSpPr>
          <p:nvPr>
            <p:ph type="sldNum" sz="quarter" idx="4"/>
          </p:nvPr>
        </p:nvSpPr>
        <p:spPr>
          <a:xfrm>
            <a:off x="9448800" y="6404294"/>
            <a:ext cx="2743200" cy="365125"/>
          </a:xfrm>
          <a:prstGeom prst="rect">
            <a:avLst/>
          </a:prstGeom>
        </p:spPr>
        <p:txBody>
          <a:bodyPr vert="horz" lIns="91440" tIns="45720" rIns="91440" bIns="45720" rtlCol="0" anchor="ctr"/>
          <a:lstStyle>
            <a:lvl1pPr algn="r">
              <a:defRPr sz="1300">
                <a:solidFill>
                  <a:schemeClr val="tx1">
                    <a:tint val="75000"/>
                  </a:schemeClr>
                </a:solidFill>
                <a:latin typeface="Myriad Pro" panose="020B0503030403020204" pitchFamily="34" charset="0"/>
              </a:defRPr>
            </a:lvl1pPr>
          </a:lstStyle>
          <a:p>
            <a:fld id="{3FAF11BC-4188-4023-B5C2-A3E64286B8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5550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1697" y="1982976"/>
            <a:ext cx="10363200" cy="2387600"/>
          </a:xfrm>
          <a:prstGeom prst="rect">
            <a:avLst/>
          </a:prstGeo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11297" y="4480511"/>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9" name="Slide Number Placeholder 30"/>
          <p:cNvSpPr>
            <a:spLocks noGrp="1"/>
          </p:cNvSpPr>
          <p:nvPr>
            <p:ph type="sldNum" sz="quarter" idx="4"/>
          </p:nvPr>
        </p:nvSpPr>
        <p:spPr>
          <a:xfrm>
            <a:off x="9448800" y="6404294"/>
            <a:ext cx="2743200" cy="365125"/>
          </a:xfrm>
          <a:prstGeom prst="rect">
            <a:avLst/>
          </a:prstGeom>
        </p:spPr>
        <p:txBody>
          <a:bodyPr vert="horz" lIns="91440" tIns="45720" rIns="91440" bIns="45720" rtlCol="0" anchor="ctr"/>
          <a:lstStyle>
            <a:lvl1pPr algn="r">
              <a:defRPr sz="1300">
                <a:solidFill>
                  <a:schemeClr val="tx1">
                    <a:tint val="75000"/>
                  </a:schemeClr>
                </a:solidFill>
                <a:latin typeface="Myriad Pro" panose="020B0503030403020204" pitchFamily="34" charset="0"/>
              </a:defRPr>
            </a:lvl1pPr>
          </a:lstStyle>
          <a:p>
            <a:fld id="{3FAF11BC-4188-4023-B5C2-A3E64286B8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88054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38200" y="1990166"/>
            <a:ext cx="10515600" cy="399153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30"/>
          <p:cNvSpPr>
            <a:spLocks noGrp="1"/>
          </p:cNvSpPr>
          <p:nvPr>
            <p:ph type="sldNum" sz="quarter" idx="4"/>
          </p:nvPr>
        </p:nvSpPr>
        <p:spPr>
          <a:xfrm>
            <a:off x="9448800" y="6404294"/>
            <a:ext cx="2743200" cy="365125"/>
          </a:xfrm>
          <a:prstGeom prst="rect">
            <a:avLst/>
          </a:prstGeom>
        </p:spPr>
        <p:txBody>
          <a:bodyPr vert="horz" lIns="91440" tIns="45720" rIns="91440" bIns="45720" rtlCol="0" anchor="ctr"/>
          <a:lstStyle>
            <a:lvl1pPr algn="r">
              <a:defRPr sz="1300">
                <a:solidFill>
                  <a:schemeClr val="tx1">
                    <a:tint val="75000"/>
                  </a:schemeClr>
                </a:solidFill>
                <a:latin typeface="Myriad Pro" panose="020B0503030403020204" pitchFamily="34" charset="0"/>
              </a:defRPr>
            </a:lvl1pPr>
          </a:lstStyle>
          <a:p>
            <a:fld id="{3FAF11BC-4188-4023-B5C2-A3E64286B8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11003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939352"/>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9" y="2763264"/>
            <a:ext cx="5157787" cy="32184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939352"/>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763264"/>
            <a:ext cx="5183188" cy="32184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30"/>
          <p:cNvSpPr>
            <a:spLocks noGrp="1"/>
          </p:cNvSpPr>
          <p:nvPr>
            <p:ph type="sldNum" sz="quarter" idx="12"/>
          </p:nvPr>
        </p:nvSpPr>
        <p:spPr>
          <a:xfrm>
            <a:off x="9448800" y="6404294"/>
            <a:ext cx="2743200" cy="365125"/>
          </a:xfrm>
          <a:prstGeom prst="rect">
            <a:avLst/>
          </a:prstGeom>
        </p:spPr>
        <p:txBody>
          <a:bodyPr vert="horz" lIns="91440" tIns="45720" rIns="91440" bIns="45720" rtlCol="0" anchor="ctr"/>
          <a:lstStyle>
            <a:lvl1pPr algn="r">
              <a:defRPr sz="1300">
                <a:solidFill>
                  <a:schemeClr val="tx1">
                    <a:tint val="75000"/>
                  </a:schemeClr>
                </a:solidFill>
                <a:latin typeface="Myriad Pro" panose="020B0503030403020204" pitchFamily="34" charset="0"/>
              </a:defRPr>
            </a:lvl1pPr>
          </a:lstStyle>
          <a:p>
            <a:fld id="{3FAF11BC-4188-4023-B5C2-A3E64286B8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65114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dirty="0" smtClean="0"/>
              <a:t>Click to edit Master title style</a:t>
            </a:r>
            <a:endParaRPr lang="en-US" dirty="0"/>
          </a:p>
        </p:txBody>
      </p:sp>
      <p:sp>
        <p:nvSpPr>
          <p:cNvPr id="9" name="Slide Number Placeholder 30"/>
          <p:cNvSpPr>
            <a:spLocks noGrp="1"/>
          </p:cNvSpPr>
          <p:nvPr>
            <p:ph type="sldNum" sz="quarter" idx="4"/>
          </p:nvPr>
        </p:nvSpPr>
        <p:spPr>
          <a:xfrm>
            <a:off x="9448800" y="6404294"/>
            <a:ext cx="2743200" cy="365125"/>
          </a:xfrm>
          <a:prstGeom prst="rect">
            <a:avLst/>
          </a:prstGeom>
        </p:spPr>
        <p:txBody>
          <a:bodyPr vert="horz" lIns="91440" tIns="45720" rIns="91440" bIns="45720" rtlCol="0" anchor="ctr"/>
          <a:lstStyle>
            <a:lvl1pPr algn="r">
              <a:defRPr sz="1300">
                <a:solidFill>
                  <a:schemeClr val="tx1">
                    <a:tint val="75000"/>
                  </a:schemeClr>
                </a:solidFill>
                <a:latin typeface="Myriad Pro" panose="020B0503030403020204" pitchFamily="34" charset="0"/>
              </a:defRPr>
            </a:lvl1pPr>
          </a:lstStyle>
          <a:p>
            <a:fld id="{3FAF11BC-4188-4023-B5C2-A3E64286B8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9793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0"/>
          <p:cNvSpPr>
            <a:spLocks noGrp="1"/>
          </p:cNvSpPr>
          <p:nvPr>
            <p:ph type="sldNum" sz="quarter" idx="4"/>
          </p:nvPr>
        </p:nvSpPr>
        <p:spPr>
          <a:xfrm>
            <a:off x="9448800" y="6404294"/>
            <a:ext cx="2743200" cy="365125"/>
          </a:xfrm>
          <a:prstGeom prst="rect">
            <a:avLst/>
          </a:prstGeom>
        </p:spPr>
        <p:txBody>
          <a:bodyPr vert="horz" lIns="91440" tIns="45720" rIns="91440" bIns="45720" rtlCol="0" anchor="ctr"/>
          <a:lstStyle>
            <a:lvl1pPr algn="r">
              <a:defRPr sz="1300">
                <a:solidFill>
                  <a:schemeClr val="tx1">
                    <a:tint val="75000"/>
                  </a:schemeClr>
                </a:solidFill>
                <a:latin typeface="Myriad Pro" panose="020B0503030403020204" pitchFamily="34" charset="0"/>
              </a:defRPr>
            </a:lvl1pPr>
          </a:lstStyle>
          <a:p>
            <a:fld id="{3FAF11BC-4188-4023-B5C2-A3E64286B8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3292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Perkins V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31720" y="3030517"/>
            <a:ext cx="9144000" cy="1362075"/>
          </a:xfrm>
        </p:spPr>
        <p:txBody>
          <a:bodyPr anchor="b"/>
          <a:lstStyle>
            <a:lvl1pPr algn="l">
              <a:defRPr sz="4000" b="0" cap="sm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2331720" y="4392592"/>
            <a:ext cx="9144000" cy="1500187"/>
          </a:xfrm>
        </p:spPr>
        <p:txBody>
          <a:bodyPr anchor="t"/>
          <a:lstStyle>
            <a:lvl1pPr marL="0" indent="0">
              <a:buNone/>
              <a:defRPr sz="2000" cap="small"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6E1EA63-95C9-4D62-A7C0-EA5BE89C1577}" type="slidenum">
              <a:rPr lang="en-US" smtClean="0"/>
              <a:t>‹#›</a:t>
            </a:fld>
            <a:endParaRPr lang="en-US"/>
          </a:p>
        </p:txBody>
      </p:sp>
      <p:cxnSp>
        <p:nvCxnSpPr>
          <p:cNvPr id="7" name="Straight Connector 6"/>
          <p:cNvCxnSpPr/>
          <p:nvPr userDrawn="1"/>
        </p:nvCxnSpPr>
        <p:spPr bwMode="auto">
          <a:xfrm>
            <a:off x="2331720" y="4392592"/>
            <a:ext cx="9218596" cy="0"/>
          </a:xfrm>
          <a:prstGeom prst="line">
            <a:avLst/>
          </a:prstGeom>
          <a:noFill/>
          <a:ln w="12700" cap="flat" cmpd="sng" algn="ctr">
            <a:solidFill>
              <a:schemeClr val="tx1"/>
            </a:solidFill>
            <a:prstDash val="solid"/>
            <a:round/>
            <a:headEnd type="none" w="sm" len="sm"/>
            <a:tailEnd type="none" w="sm" len="sm"/>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3008" y="3637923"/>
            <a:ext cx="1048712" cy="11974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352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Perkins V Two Lists">
    <p:spTree>
      <p:nvGrpSpPr>
        <p:cNvPr id="1" name=""/>
        <p:cNvGrpSpPr/>
        <p:nvPr/>
      </p:nvGrpSpPr>
      <p:grpSpPr>
        <a:xfrm>
          <a:off x="0" y="0"/>
          <a:ext cx="0" cy="0"/>
          <a:chOff x="0" y="0"/>
          <a:chExt cx="0" cy="0"/>
        </a:xfrm>
      </p:grpSpPr>
      <p:sp>
        <p:nvSpPr>
          <p:cNvPr id="2" name="Title 1"/>
          <p:cNvSpPr>
            <a:spLocks noGrp="1"/>
          </p:cNvSpPr>
          <p:nvPr>
            <p:ph type="title"/>
          </p:nvPr>
        </p:nvSpPr>
        <p:spPr>
          <a:xfrm>
            <a:off x="1373187" y="146303"/>
            <a:ext cx="10515600" cy="124358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65812" y="1600200"/>
            <a:ext cx="4653987" cy="47195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7080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C6E1EA63-95C9-4D62-A7C0-EA5BE89C1577}" type="slidenum">
              <a:rPr lang="en-US" smtClean="0"/>
              <a:t>‹#›</a:t>
            </a:fld>
            <a:endParaRPr lang="en-US"/>
          </a:p>
        </p:txBody>
      </p:sp>
      <p:cxnSp>
        <p:nvCxnSpPr>
          <p:cNvPr id="9" name="Straight Connector 8"/>
          <p:cNvCxnSpPr>
            <a:endCxn id="12" idx="0"/>
          </p:cNvCxnSpPr>
          <p:nvPr userDrawn="1"/>
        </p:nvCxnSpPr>
        <p:spPr bwMode="auto">
          <a:xfrm>
            <a:off x="673100" y="334218"/>
            <a:ext cx="5599" cy="5234297"/>
          </a:xfrm>
          <a:prstGeom prst="line">
            <a:avLst/>
          </a:prstGeom>
          <a:noFill/>
          <a:ln w="12700" cap="flat" cmpd="sng" algn="ctr">
            <a:solidFill>
              <a:srgbClr val="777777"/>
            </a:solidFill>
            <a:prstDash val="solid"/>
            <a:round/>
            <a:headEnd type="none" w="sm" len="sm"/>
            <a:tailEnd type="none" w="sm" len="sm"/>
          </a:ln>
          <a:effectLst/>
        </p:spPr>
      </p:cxnSp>
      <p:cxnSp>
        <p:nvCxnSpPr>
          <p:cNvPr id="10" name="Straight Connector 9"/>
          <p:cNvCxnSpPr/>
          <p:nvPr userDrawn="1"/>
        </p:nvCxnSpPr>
        <p:spPr bwMode="auto">
          <a:xfrm>
            <a:off x="165100" y="787400"/>
            <a:ext cx="11236325" cy="0"/>
          </a:xfrm>
          <a:prstGeom prst="line">
            <a:avLst/>
          </a:prstGeom>
          <a:noFill/>
          <a:ln w="12700" cap="flat" cmpd="sng" algn="ctr">
            <a:solidFill>
              <a:srgbClr val="777777"/>
            </a:solidFill>
            <a:prstDash val="solid"/>
            <a:round/>
            <a:headEnd type="none" w="sm" len="sm"/>
            <a:tailEnd type="none" w="sm" len="sm"/>
          </a:ln>
          <a:effectLst/>
        </p:spPr>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343" y="188667"/>
            <a:ext cx="1048712" cy="1197466"/>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t="49176" r="27957" b="1"/>
          <a:stretch/>
        </p:blipFill>
        <p:spPr>
          <a:xfrm>
            <a:off x="79898" y="5568515"/>
            <a:ext cx="1197601" cy="1196688"/>
          </a:xfrm>
          <a:prstGeom prst="ellipse">
            <a:avLst/>
          </a:prstGeom>
          <a:effectLst/>
        </p:spPr>
      </p:pic>
    </p:spTree>
    <p:extLst>
      <p:ext uri="{BB962C8B-B14F-4D97-AF65-F5344CB8AC3E}">
        <p14:creationId xmlns:p14="http://schemas.microsoft.com/office/powerpoint/2010/main" val="285040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erkins V 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3187" y="146304"/>
            <a:ext cx="10515600" cy="124358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3188" y="1535113"/>
            <a:ext cx="46227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373188" y="2174875"/>
            <a:ext cx="46227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C6E1EA63-95C9-4D62-A7C0-EA5BE89C1577}" type="slidenum">
              <a:rPr lang="en-US" smtClean="0"/>
              <a:t>‹#›</a:t>
            </a:fld>
            <a:endParaRPr lang="en-US"/>
          </a:p>
        </p:txBody>
      </p:sp>
      <p:cxnSp>
        <p:nvCxnSpPr>
          <p:cNvPr id="10" name="Straight Connector 9"/>
          <p:cNvCxnSpPr>
            <a:endCxn id="13" idx="0"/>
          </p:cNvCxnSpPr>
          <p:nvPr userDrawn="1"/>
        </p:nvCxnSpPr>
        <p:spPr bwMode="auto">
          <a:xfrm>
            <a:off x="673100" y="334218"/>
            <a:ext cx="5599" cy="5234297"/>
          </a:xfrm>
          <a:prstGeom prst="line">
            <a:avLst/>
          </a:prstGeom>
          <a:noFill/>
          <a:ln w="12700" cap="flat" cmpd="sng" algn="ctr">
            <a:solidFill>
              <a:srgbClr val="777777"/>
            </a:solidFill>
            <a:prstDash val="solid"/>
            <a:round/>
            <a:headEnd type="none" w="sm" len="sm"/>
            <a:tailEnd type="none" w="sm" len="sm"/>
          </a:ln>
          <a:effectLst/>
        </p:spPr>
      </p:cxnSp>
      <p:cxnSp>
        <p:nvCxnSpPr>
          <p:cNvPr id="11" name="Straight Connector 10"/>
          <p:cNvCxnSpPr/>
          <p:nvPr userDrawn="1"/>
        </p:nvCxnSpPr>
        <p:spPr bwMode="auto">
          <a:xfrm>
            <a:off x="165100" y="787400"/>
            <a:ext cx="11236325" cy="0"/>
          </a:xfrm>
          <a:prstGeom prst="line">
            <a:avLst/>
          </a:prstGeom>
          <a:noFill/>
          <a:ln w="12700" cap="flat" cmpd="sng" algn="ctr">
            <a:solidFill>
              <a:srgbClr val="777777"/>
            </a:solidFill>
            <a:prstDash val="solid"/>
            <a:round/>
            <a:headEnd type="none" w="sm" len="sm"/>
            <a:tailEnd type="none" w="sm" len="sm"/>
          </a:ln>
          <a:effectLst/>
        </p:spPr>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343" y="188667"/>
            <a:ext cx="1048712" cy="1197466"/>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t="49176" r="27957" b="1"/>
          <a:stretch/>
        </p:blipFill>
        <p:spPr>
          <a:xfrm>
            <a:off x="79898" y="5568515"/>
            <a:ext cx="1197601" cy="1196688"/>
          </a:xfrm>
          <a:prstGeom prst="ellipse">
            <a:avLst/>
          </a:prstGeom>
          <a:effectLst/>
        </p:spPr>
      </p:pic>
    </p:spTree>
    <p:extLst>
      <p:ext uri="{BB962C8B-B14F-4D97-AF65-F5344CB8AC3E}">
        <p14:creationId xmlns:p14="http://schemas.microsoft.com/office/powerpoint/2010/main" val="1153948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erkins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3187" y="146304"/>
            <a:ext cx="10515600" cy="1243584"/>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C6E1EA63-95C9-4D62-A7C0-EA5BE89C1577}" type="slidenum">
              <a:rPr lang="en-US" smtClean="0"/>
              <a:t>‹#›</a:t>
            </a:fld>
            <a:endParaRPr lang="en-US"/>
          </a:p>
        </p:txBody>
      </p:sp>
      <p:cxnSp>
        <p:nvCxnSpPr>
          <p:cNvPr id="6" name="Straight Connector 5"/>
          <p:cNvCxnSpPr>
            <a:endCxn id="9" idx="0"/>
          </p:cNvCxnSpPr>
          <p:nvPr userDrawn="1"/>
        </p:nvCxnSpPr>
        <p:spPr bwMode="auto">
          <a:xfrm>
            <a:off x="673100" y="334218"/>
            <a:ext cx="5599" cy="5234297"/>
          </a:xfrm>
          <a:prstGeom prst="line">
            <a:avLst/>
          </a:prstGeom>
          <a:noFill/>
          <a:ln w="12700" cap="flat" cmpd="sng" algn="ctr">
            <a:solidFill>
              <a:srgbClr val="777777"/>
            </a:solidFill>
            <a:prstDash val="solid"/>
            <a:round/>
            <a:headEnd type="none" w="sm" len="sm"/>
            <a:tailEnd type="none" w="sm" len="sm"/>
          </a:ln>
          <a:effectLst/>
        </p:spPr>
      </p:cxnSp>
      <p:cxnSp>
        <p:nvCxnSpPr>
          <p:cNvPr id="7" name="Straight Connector 6"/>
          <p:cNvCxnSpPr/>
          <p:nvPr userDrawn="1"/>
        </p:nvCxnSpPr>
        <p:spPr bwMode="auto">
          <a:xfrm>
            <a:off x="165100" y="787400"/>
            <a:ext cx="11236325" cy="0"/>
          </a:xfrm>
          <a:prstGeom prst="line">
            <a:avLst/>
          </a:prstGeom>
          <a:noFill/>
          <a:ln w="12700" cap="flat" cmpd="sng" algn="ctr">
            <a:solidFill>
              <a:srgbClr val="777777"/>
            </a:solidFill>
            <a:prstDash val="solid"/>
            <a:round/>
            <a:headEnd type="none" w="sm" len="sm"/>
            <a:tailEnd type="none" w="sm" len="sm"/>
          </a:ln>
          <a:effectLst/>
        </p:spPr>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343" y="188667"/>
            <a:ext cx="1048712" cy="119746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49176" r="27957" b="1"/>
          <a:stretch/>
        </p:blipFill>
        <p:spPr>
          <a:xfrm>
            <a:off x="79898" y="5568515"/>
            <a:ext cx="1197601" cy="1196688"/>
          </a:xfrm>
          <a:prstGeom prst="ellipse">
            <a:avLst/>
          </a:prstGeom>
          <a:effectLst/>
        </p:spPr>
      </p:pic>
    </p:spTree>
    <p:extLst>
      <p:ext uri="{BB962C8B-B14F-4D97-AF65-F5344CB8AC3E}">
        <p14:creationId xmlns:p14="http://schemas.microsoft.com/office/powerpoint/2010/main" val="296276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erkins V 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E1EA63-95C9-4D62-A7C0-EA5BE89C1577}" type="slidenum">
              <a:rPr lang="en-US" smtClean="0"/>
              <a:t>‹#›</a:t>
            </a:fld>
            <a:endParaRPr lang="en-US"/>
          </a:p>
        </p:txBody>
      </p:sp>
    </p:spTree>
    <p:extLst>
      <p:ext uri="{BB962C8B-B14F-4D97-AF65-F5344CB8AC3E}">
        <p14:creationId xmlns:p14="http://schemas.microsoft.com/office/powerpoint/2010/main" val="125267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rkins V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95BD8D55-2CCA-400C-98CA-5419B6923D71}" type="datetimeFigureOut">
              <a:rPr lang="en-US" smtClean="0"/>
              <a:t>10/29/2018</a:t>
            </a:fld>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6E1EA63-95C9-4D62-A7C0-EA5BE89C1577}" type="slidenum">
              <a:rPr lang="en-US" smtClean="0"/>
              <a:t>‹#›</a:t>
            </a:fld>
            <a:endParaRPr lang="en-US"/>
          </a:p>
        </p:txBody>
      </p:sp>
    </p:spTree>
    <p:extLst>
      <p:ext uri="{BB962C8B-B14F-4D97-AF65-F5344CB8AC3E}">
        <p14:creationId xmlns:p14="http://schemas.microsoft.com/office/powerpoint/2010/main" val="144252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erkins V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3175" y="146304"/>
            <a:ext cx="10515600" cy="1243584"/>
          </a:xfrm>
        </p:spPr>
        <p:txBody>
          <a:bodyPr anchor="t">
            <a:normAutofit/>
          </a:bodyPr>
          <a:lstStyle>
            <a:lvl1pPr algn="l">
              <a:defRPr sz="4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373188" y="1539875"/>
            <a:ext cx="6858000" cy="4572000"/>
          </a:xfrm>
          <a:effectLst>
            <a:outerShdw blurRad="292100" dist="1397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588414" y="1539873"/>
            <a:ext cx="3298786" cy="4572000"/>
          </a:xfrm>
          <a:solidFill>
            <a:schemeClr val="bg1">
              <a:lumMod val="65000"/>
            </a:schemeClr>
          </a:solidFill>
          <a:effectLst>
            <a:outerShdw blurRad="292100" dist="139700" dir="2700000" algn="tl" rotWithShape="0">
              <a:prstClr val="black">
                <a:alpha val="40000"/>
              </a:prstClr>
            </a:outerShdw>
          </a:effectLst>
        </p:spPr>
        <p:txBody>
          <a:bodyPr>
            <a:normAutofit/>
          </a:bodyPr>
          <a:lstStyle>
            <a:lvl1pPr marL="0" indent="0">
              <a:buNone/>
              <a:defRPr sz="1800" b="1">
                <a:solidFill>
                  <a:schemeClr val="bg1"/>
                </a:solidFill>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C6E1EA63-95C9-4D62-A7C0-EA5BE89C1577}" type="slidenum">
              <a:rPr lang="en-US" smtClean="0"/>
              <a:t>‹#›</a:t>
            </a:fld>
            <a:endParaRPr lang="en-US"/>
          </a:p>
        </p:txBody>
      </p:sp>
      <p:cxnSp>
        <p:nvCxnSpPr>
          <p:cNvPr id="8" name="Straight Connector 7"/>
          <p:cNvCxnSpPr>
            <a:endCxn id="11" idx="0"/>
          </p:cNvCxnSpPr>
          <p:nvPr userDrawn="1"/>
        </p:nvCxnSpPr>
        <p:spPr bwMode="auto">
          <a:xfrm>
            <a:off x="673100" y="334218"/>
            <a:ext cx="5599" cy="5234297"/>
          </a:xfrm>
          <a:prstGeom prst="line">
            <a:avLst/>
          </a:prstGeom>
          <a:noFill/>
          <a:ln w="12700" cap="flat" cmpd="sng" algn="ctr">
            <a:solidFill>
              <a:srgbClr val="777777"/>
            </a:solidFill>
            <a:prstDash val="solid"/>
            <a:round/>
            <a:headEnd type="none" w="sm" len="sm"/>
            <a:tailEnd type="none" w="sm" len="sm"/>
          </a:ln>
          <a:effectLst/>
        </p:spPr>
      </p:cxnSp>
      <p:cxnSp>
        <p:nvCxnSpPr>
          <p:cNvPr id="9" name="Straight Connector 8"/>
          <p:cNvCxnSpPr/>
          <p:nvPr userDrawn="1"/>
        </p:nvCxnSpPr>
        <p:spPr bwMode="auto">
          <a:xfrm>
            <a:off x="165100" y="787400"/>
            <a:ext cx="11236325" cy="0"/>
          </a:xfrm>
          <a:prstGeom prst="line">
            <a:avLst/>
          </a:prstGeom>
          <a:noFill/>
          <a:ln w="12700" cap="flat" cmpd="sng" algn="ctr">
            <a:solidFill>
              <a:srgbClr val="777777"/>
            </a:solidFill>
            <a:prstDash val="solid"/>
            <a:round/>
            <a:headEnd type="none" w="sm" len="sm"/>
            <a:tailEnd type="none" w="sm" len="sm"/>
          </a:ln>
          <a:effectLst/>
        </p:spPr>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343" y="188667"/>
            <a:ext cx="1048712" cy="1197466"/>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49176" r="27957" b="1"/>
          <a:stretch/>
        </p:blipFill>
        <p:spPr>
          <a:xfrm>
            <a:off x="79898" y="5568515"/>
            <a:ext cx="1197601" cy="1196688"/>
          </a:xfrm>
          <a:prstGeom prst="ellipse">
            <a:avLst/>
          </a:prstGeom>
          <a:effectLst/>
        </p:spPr>
      </p:pic>
    </p:spTree>
    <p:extLst>
      <p:ext uri="{BB962C8B-B14F-4D97-AF65-F5344CB8AC3E}">
        <p14:creationId xmlns:p14="http://schemas.microsoft.com/office/powerpoint/2010/main" val="19737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3187" y="228600"/>
            <a:ext cx="10515600" cy="1184275"/>
          </a:xfrm>
          <a:prstGeom prst="rect">
            <a:avLst/>
          </a:prstGeom>
        </p:spPr>
        <p:txBody>
          <a:bodyPr vert="horz" lIns="91440" tIns="45720" rIns="91440" bIns="45720" rtlCol="0" anchor="t">
            <a:normAutofit/>
          </a:bodyPr>
          <a:lstStyle/>
          <a:p>
            <a:r>
              <a:rPr lang="en-US" smtClean="0"/>
              <a:t>Click to edit Master title style</a:t>
            </a:r>
            <a:endParaRPr lang="en-US"/>
          </a:p>
        </p:txBody>
      </p:sp>
      <p:sp>
        <p:nvSpPr>
          <p:cNvPr id="3" name="Text Placeholder 2"/>
          <p:cNvSpPr>
            <a:spLocks noGrp="1"/>
          </p:cNvSpPr>
          <p:nvPr>
            <p:ph type="body" idx="1"/>
          </p:nvPr>
        </p:nvSpPr>
        <p:spPr>
          <a:xfrm>
            <a:off x="1373188" y="1600199"/>
            <a:ext cx="105156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377914" y="6356350"/>
            <a:ext cx="6443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1EA63-95C9-4D62-A7C0-EA5BE89C1577}" type="slidenum">
              <a:rPr lang="en-US" smtClean="0"/>
              <a:t>‹#›</a:t>
            </a:fld>
            <a:endParaRPr lang="en-US"/>
          </a:p>
        </p:txBody>
      </p:sp>
    </p:spTree>
    <p:extLst>
      <p:ext uri="{BB962C8B-B14F-4D97-AF65-F5344CB8AC3E}">
        <p14:creationId xmlns:p14="http://schemas.microsoft.com/office/powerpoint/2010/main" val="90039624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05" r:id="rId12"/>
    <p:sldLayoutId id="2147483706" r:id="rId13"/>
  </p:sldLayoutIdLst>
  <p:txStyles>
    <p:titleStyle>
      <a:lvl1pPr algn="l" defTabSz="914400" rtl="0" eaLnBrk="1" latinLnBrk="0" hangingPunct="1">
        <a:spcBef>
          <a:spcPct val="0"/>
        </a:spcBef>
        <a:buNone/>
        <a:defRPr sz="4000" kern="1200" cap="small" baseline="0">
          <a:solidFill>
            <a:schemeClr val="tx1"/>
          </a:solidFill>
          <a:latin typeface="Century Gothic" panose="020B0502020202020204" pitchFamily="34" charset="0"/>
          <a:ea typeface="+mj-ea"/>
          <a:cs typeface="+mj-cs"/>
        </a:defRPr>
      </a:lvl1pPr>
    </p:titleStyle>
    <p:bodyStyle>
      <a:lvl1pPr marL="463550" indent="-463550" algn="l" defTabSz="914400" rtl="0" eaLnBrk="1" latinLnBrk="0" hangingPunct="1">
        <a:spcBef>
          <a:spcPts val="0"/>
        </a:spcBef>
        <a:spcAft>
          <a:spcPts val="800"/>
        </a:spcAft>
        <a:buClr>
          <a:srgbClr val="000099"/>
        </a:buClr>
        <a:buSzPct val="80000"/>
        <a:buFont typeface="Webdings" panose="05030102010509060703" pitchFamily="18" charset="2"/>
        <a:buChar char="="/>
        <a:defRPr sz="3600" kern="1200">
          <a:solidFill>
            <a:schemeClr val="tx1">
              <a:lumMod val="50000"/>
              <a:lumOff val="50000"/>
            </a:schemeClr>
          </a:solidFill>
          <a:latin typeface="Century Gothic" panose="020B0502020202020204" pitchFamily="34" charset="0"/>
          <a:ea typeface="+mn-ea"/>
          <a:cs typeface="+mn-cs"/>
        </a:defRPr>
      </a:lvl1pPr>
      <a:lvl2pPr marL="857250" indent="-400050" algn="l" defTabSz="914400" rtl="0" eaLnBrk="1" latinLnBrk="0" hangingPunct="1">
        <a:spcBef>
          <a:spcPts val="0"/>
        </a:spcBef>
        <a:spcAft>
          <a:spcPts val="800"/>
        </a:spcAft>
        <a:buClr>
          <a:srgbClr val="CC0000"/>
        </a:buClr>
        <a:buSzPct val="80000"/>
        <a:buFont typeface="Webdings" panose="05030102010509060703" pitchFamily="18" charset="2"/>
        <a:buChar char="="/>
        <a:defRPr sz="3200" kern="1200">
          <a:solidFill>
            <a:schemeClr val="tx1">
              <a:lumMod val="50000"/>
              <a:lumOff val="50000"/>
            </a:schemeClr>
          </a:solidFill>
          <a:latin typeface="Century Gothic" panose="020B0502020202020204" pitchFamily="34" charset="0"/>
          <a:ea typeface="+mn-ea"/>
          <a:cs typeface="+mn-cs"/>
        </a:defRPr>
      </a:lvl2pPr>
      <a:lvl3pPr marL="1203325" indent="-346075" algn="l" defTabSz="914400" rtl="0" eaLnBrk="1" latinLnBrk="0" hangingPunct="1">
        <a:spcBef>
          <a:spcPts val="0"/>
        </a:spcBef>
        <a:spcAft>
          <a:spcPts val="600"/>
        </a:spcAft>
        <a:buClr>
          <a:srgbClr val="FFC000"/>
        </a:buClr>
        <a:buSzPct val="80000"/>
        <a:buFont typeface="Webdings" panose="05030102010509060703" pitchFamily="18" charset="2"/>
        <a:buChar char="="/>
        <a:defRPr sz="2800" kern="1200">
          <a:solidFill>
            <a:schemeClr val="tx1">
              <a:lumMod val="50000"/>
              <a:lumOff val="50000"/>
            </a:schemeClr>
          </a:solidFill>
          <a:latin typeface="Century Gothic" panose="020B0502020202020204" pitchFamily="34" charset="0"/>
          <a:ea typeface="+mn-ea"/>
          <a:cs typeface="+mn-cs"/>
        </a:defRPr>
      </a:lvl3pPr>
      <a:lvl4pPr marL="1597025" indent="-334963" algn="l" defTabSz="914400" rtl="0" eaLnBrk="1" latinLnBrk="0" hangingPunct="1">
        <a:spcBef>
          <a:spcPts val="0"/>
        </a:spcBef>
        <a:spcAft>
          <a:spcPts val="500"/>
        </a:spcAft>
        <a:buClr>
          <a:srgbClr val="006600"/>
        </a:buClr>
        <a:buSzPct val="80000"/>
        <a:buFont typeface="Webdings" panose="05030102010509060703" pitchFamily="18" charset="2"/>
        <a:buChar char="="/>
        <a:defRPr sz="2400" kern="1200">
          <a:solidFill>
            <a:schemeClr val="tx1">
              <a:lumMod val="50000"/>
              <a:lumOff val="50000"/>
            </a:schemeClr>
          </a:solidFill>
          <a:latin typeface="Century Gothic" panose="020B0502020202020204" pitchFamily="34" charset="0"/>
          <a:ea typeface="+mn-ea"/>
          <a:cs typeface="+mn-cs"/>
        </a:defRPr>
      </a:lvl4pPr>
      <a:lvl5pPr marL="1885950" indent="-288925" algn="l" defTabSz="914400" rtl="0" eaLnBrk="1" latinLnBrk="0" hangingPunct="1">
        <a:spcBef>
          <a:spcPts val="0"/>
        </a:spcBef>
        <a:spcAft>
          <a:spcPts val="400"/>
        </a:spcAft>
        <a:buClr>
          <a:srgbClr val="660066"/>
        </a:buClr>
        <a:buSzPct val="80000"/>
        <a:buFont typeface="Webdings" panose="05030102010509060703" pitchFamily="18" charset="2"/>
        <a:buChar char="="/>
        <a:defRPr sz="2200" kern="120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9181B-90F1-4EEE-93BF-F43B183D55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276092"/>
      </p:ext>
    </p:extLst>
  </p:cSld>
  <p:clrMap bg1="lt1" tx1="dk1" bg2="lt2" tx2="dk2" accent1="accent1" accent2="accent2" accent3="accent3" accent4="accent4" accent5="accent5" accent6="accent6" hlink="hlink" folHlink="folHlink"/>
  <p:sldLayoutIdLst>
    <p:sldLayoutId id="2147483688" r:id="rId1"/>
    <p:sldLayoutId id="2147483689"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Title Placeholder 28"/>
          <p:cNvSpPr>
            <a:spLocks noGrp="1"/>
          </p:cNvSpPr>
          <p:nvPr>
            <p:ph type="title"/>
          </p:nvPr>
        </p:nvSpPr>
        <p:spPr>
          <a:xfrm>
            <a:off x="838200" y="1798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0" name="Text Placeholder 29"/>
          <p:cNvSpPr>
            <a:spLocks noGrp="1"/>
          </p:cNvSpPr>
          <p:nvPr>
            <p:ph type="body" idx="1"/>
          </p:nvPr>
        </p:nvSpPr>
        <p:spPr>
          <a:xfrm>
            <a:off x="838200" y="2011681"/>
            <a:ext cx="10515600" cy="39498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Slide Number Placeholder 30"/>
          <p:cNvSpPr>
            <a:spLocks noGrp="1"/>
          </p:cNvSpPr>
          <p:nvPr>
            <p:ph type="sldNum" sz="quarter" idx="4"/>
          </p:nvPr>
        </p:nvSpPr>
        <p:spPr>
          <a:xfrm>
            <a:off x="11197566" y="6413501"/>
            <a:ext cx="846268" cy="365125"/>
          </a:xfrm>
          <a:prstGeom prst="rect">
            <a:avLst/>
          </a:prstGeom>
        </p:spPr>
        <p:txBody>
          <a:bodyPr vert="horz" lIns="91440" tIns="45720" rIns="91440" bIns="45720" rtlCol="0" anchor="ctr"/>
          <a:lstStyle>
            <a:lvl1pPr algn="r">
              <a:defRPr sz="1300">
                <a:solidFill>
                  <a:schemeClr val="tx1">
                    <a:tint val="75000"/>
                  </a:schemeClr>
                </a:solidFill>
                <a:latin typeface="Myriad Pro" panose="020B0503030403020204" pitchFamily="34" charset="0"/>
              </a:defRPr>
            </a:lvl1pPr>
          </a:lstStyle>
          <a:p>
            <a:fld id="{3FAF11BC-4188-4023-B5C2-A3E64286B8CA}" type="slidenum">
              <a:rPr lang="en-US" smtClean="0">
                <a:solidFill>
                  <a:prstClr val="black">
                    <a:tint val="75000"/>
                  </a:prstClr>
                </a:solidFill>
              </a:rPr>
              <a:pPr/>
              <a:t>‹#›</a:t>
            </a:fld>
            <a:endParaRPr lang="en-US" dirty="0">
              <a:solidFill>
                <a:prstClr val="black">
                  <a:tint val="75000"/>
                </a:prstClr>
              </a:solidFill>
            </a:endParaRPr>
          </a:p>
        </p:txBody>
      </p:sp>
      <p:cxnSp>
        <p:nvCxnSpPr>
          <p:cNvPr id="4" name="Straight Connector 3"/>
          <p:cNvCxnSpPr/>
          <p:nvPr userDrawn="1"/>
        </p:nvCxnSpPr>
        <p:spPr>
          <a:xfrm flipV="1">
            <a:off x="0" y="1669774"/>
            <a:ext cx="12192000" cy="13252"/>
          </a:xfrm>
          <a:prstGeom prst="line">
            <a:avLst/>
          </a:prstGeom>
          <a:ln w="101600">
            <a:solidFill>
              <a:srgbClr val="FF6D1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7" cstate="print">
            <a:extLst>
              <a:ext uri="{28A0092B-C50C-407E-A947-70E740481C1C}">
                <a14:useLocalDpi xmlns:a14="http://schemas.microsoft.com/office/drawing/2010/main" val="0"/>
              </a:ext>
            </a:extLst>
          </a:blip>
          <a:srcRect l="898" t="17246" r="-898" b="1525"/>
          <a:stretch/>
        </p:blipFill>
        <p:spPr>
          <a:xfrm>
            <a:off x="194132" y="6178936"/>
            <a:ext cx="3439642" cy="548640"/>
          </a:xfrm>
          <a:prstGeom prst="rect">
            <a:avLst/>
          </a:prstGeom>
        </p:spPr>
      </p:pic>
    </p:spTree>
    <p:extLst>
      <p:ext uri="{BB962C8B-B14F-4D97-AF65-F5344CB8AC3E}">
        <p14:creationId xmlns:p14="http://schemas.microsoft.com/office/powerpoint/2010/main" val="23982798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9AA6"/>
        </a:buClr>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7AB800"/>
        </a:buClr>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7AB800"/>
        </a:buClr>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7AB8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7AB8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Title Placeholder 28"/>
          <p:cNvSpPr>
            <a:spLocks noGrp="1"/>
          </p:cNvSpPr>
          <p:nvPr>
            <p:ph type="title"/>
          </p:nvPr>
        </p:nvSpPr>
        <p:spPr>
          <a:xfrm>
            <a:off x="838200" y="1798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0" name="Text Placeholder 29"/>
          <p:cNvSpPr>
            <a:spLocks noGrp="1"/>
          </p:cNvSpPr>
          <p:nvPr>
            <p:ph type="body" idx="1"/>
          </p:nvPr>
        </p:nvSpPr>
        <p:spPr>
          <a:xfrm>
            <a:off x="838200" y="2011681"/>
            <a:ext cx="10515600" cy="39498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2" name="Slide Number Placeholder 30"/>
          <p:cNvSpPr>
            <a:spLocks noGrp="1"/>
          </p:cNvSpPr>
          <p:nvPr>
            <p:ph type="sldNum" sz="quarter" idx="4"/>
          </p:nvPr>
        </p:nvSpPr>
        <p:spPr>
          <a:xfrm>
            <a:off x="11197566" y="6413501"/>
            <a:ext cx="846268" cy="365125"/>
          </a:xfrm>
          <a:prstGeom prst="rect">
            <a:avLst/>
          </a:prstGeom>
        </p:spPr>
        <p:txBody>
          <a:bodyPr vert="horz" lIns="91440" tIns="45720" rIns="91440" bIns="45720" rtlCol="0" anchor="ctr"/>
          <a:lstStyle>
            <a:lvl1pPr algn="r">
              <a:defRPr sz="1300">
                <a:solidFill>
                  <a:schemeClr val="tx1">
                    <a:tint val="75000"/>
                  </a:schemeClr>
                </a:solidFill>
                <a:latin typeface="Myriad Pro" panose="020B0503030403020204" pitchFamily="34" charset="0"/>
              </a:defRPr>
            </a:lvl1pPr>
          </a:lstStyle>
          <a:p>
            <a:fld id="{3FAF11BC-4188-4023-B5C2-A3E64286B8CA}" type="slidenum">
              <a:rPr lang="en-US" smtClean="0">
                <a:solidFill>
                  <a:prstClr val="black">
                    <a:tint val="75000"/>
                  </a:prstClr>
                </a:solidFill>
              </a:rPr>
              <a:pPr/>
              <a:t>‹#›</a:t>
            </a:fld>
            <a:endParaRPr lang="en-US" dirty="0">
              <a:solidFill>
                <a:prstClr val="black">
                  <a:tint val="75000"/>
                </a:prstClr>
              </a:solidFill>
            </a:endParaRPr>
          </a:p>
        </p:txBody>
      </p:sp>
      <p:cxnSp>
        <p:nvCxnSpPr>
          <p:cNvPr id="4" name="Straight Connector 3"/>
          <p:cNvCxnSpPr/>
          <p:nvPr userDrawn="1"/>
        </p:nvCxnSpPr>
        <p:spPr>
          <a:xfrm flipV="1">
            <a:off x="0" y="1669774"/>
            <a:ext cx="12192000" cy="13252"/>
          </a:xfrm>
          <a:prstGeom prst="line">
            <a:avLst/>
          </a:prstGeom>
          <a:ln w="101600">
            <a:solidFill>
              <a:srgbClr val="FF6D1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7" cstate="print">
            <a:extLst>
              <a:ext uri="{28A0092B-C50C-407E-A947-70E740481C1C}">
                <a14:useLocalDpi xmlns:a14="http://schemas.microsoft.com/office/drawing/2010/main" val="0"/>
              </a:ext>
            </a:extLst>
          </a:blip>
          <a:srcRect l="898" t="17246" r="-898" b="1525"/>
          <a:stretch/>
        </p:blipFill>
        <p:spPr>
          <a:xfrm>
            <a:off x="194132" y="6178936"/>
            <a:ext cx="3439642" cy="548640"/>
          </a:xfrm>
          <a:prstGeom prst="rect">
            <a:avLst/>
          </a:prstGeom>
        </p:spPr>
      </p:pic>
    </p:spTree>
    <p:extLst>
      <p:ext uri="{BB962C8B-B14F-4D97-AF65-F5344CB8AC3E}">
        <p14:creationId xmlns:p14="http://schemas.microsoft.com/office/powerpoint/2010/main" val="169033297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9AA6"/>
        </a:buClr>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7AB800"/>
        </a:buClr>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7AB800"/>
        </a:buClr>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7AB8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7AB8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file://localhost/Users/kimberly/Desktop/images-6.jpe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image" Target="file://localhost/Users/kimberly/Desktop/DSC_1817-150x150.jp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39156" y="2728957"/>
            <a:ext cx="6858000" cy="1552071"/>
          </a:xfrm>
        </p:spPr>
        <p:txBody>
          <a:bodyPr>
            <a:noAutofit/>
          </a:bodyPr>
          <a:lstStyle/>
          <a:p>
            <a:r>
              <a:rPr lang="en-US" dirty="0"/>
              <a:t>A DEEP DIVE INTO PERKINS V AND STATE PLANNING</a:t>
            </a:r>
          </a:p>
        </p:txBody>
      </p:sp>
      <p:sp>
        <p:nvSpPr>
          <p:cNvPr id="2" name="Slide Number Placeholder 1"/>
          <p:cNvSpPr>
            <a:spLocks noGrp="1"/>
          </p:cNvSpPr>
          <p:nvPr>
            <p:ph type="sldNum" sz="quarter" idx="4294967295"/>
          </p:nvPr>
        </p:nvSpPr>
        <p:spPr>
          <a:xfrm>
            <a:off x="8610600" y="6403976"/>
            <a:ext cx="2057400" cy="365125"/>
          </a:xfrm>
        </p:spPr>
        <p:txBody>
          <a:bodyPr/>
          <a:lstStyle/>
          <a:p>
            <a:fld id="{3FAF11BC-4188-4023-B5C2-A3E64286B8CA}" type="slidenum">
              <a:rPr lang="en-US">
                <a:solidFill>
                  <a:prstClr val="black">
                    <a:tint val="75000"/>
                  </a:prstClr>
                </a:solidFill>
                <a:latin typeface="Calibri"/>
              </a:rPr>
              <a:pPr/>
              <a:t>1</a:t>
            </a:fld>
            <a:endParaRPr lang="en-US">
              <a:solidFill>
                <a:prstClr val="black">
                  <a:tint val="75000"/>
                </a:prstClr>
              </a:solidFill>
              <a:latin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95" y="5599360"/>
            <a:ext cx="1017553" cy="987178"/>
          </a:xfrm>
          <a:prstGeom prst="rect">
            <a:avLst/>
          </a:prstGeom>
        </p:spPr>
      </p:pic>
    </p:spTree>
    <p:extLst>
      <p:ext uri="{BB962C8B-B14F-4D97-AF65-F5344CB8AC3E}">
        <p14:creationId xmlns:p14="http://schemas.microsoft.com/office/powerpoint/2010/main" val="2273053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the same</a:t>
            </a:r>
            <a:endParaRPr lang="en-US" dirty="0"/>
          </a:p>
        </p:txBody>
      </p:sp>
      <p:sp>
        <p:nvSpPr>
          <p:cNvPr id="3" name="Content Placeholder 2"/>
          <p:cNvSpPr>
            <a:spLocks noGrp="1"/>
          </p:cNvSpPr>
          <p:nvPr>
            <p:ph idx="1"/>
          </p:nvPr>
        </p:nvSpPr>
        <p:spPr/>
        <p:txBody>
          <a:bodyPr/>
          <a:lstStyle/>
          <a:p>
            <a:r>
              <a:rPr lang="en-US" smtClean="0"/>
              <a:t>Funding formulas </a:t>
            </a:r>
          </a:p>
          <a:p>
            <a:pPr lvl="1"/>
            <a:r>
              <a:rPr lang="en-US" smtClean="0"/>
              <a:t>Fed to state and state to local</a:t>
            </a:r>
          </a:p>
          <a:p>
            <a:r>
              <a:rPr lang="en-US" smtClean="0"/>
              <a:t>Minimal allocations</a:t>
            </a:r>
          </a:p>
          <a:p>
            <a:pPr lvl="1"/>
            <a:r>
              <a:rPr lang="en-US" smtClean="0"/>
              <a:t>$15,000 for secondary and $50,000 for postsecondary </a:t>
            </a:r>
          </a:p>
          <a:p>
            <a:r>
              <a:rPr lang="en-US" smtClean="0"/>
              <a:t>Who gets the funding </a:t>
            </a:r>
          </a:p>
          <a:p>
            <a:pPr lvl="1"/>
            <a:r>
              <a:rPr lang="en-US" smtClean="0"/>
              <a:t>Eligible agency </a:t>
            </a:r>
          </a:p>
          <a:p>
            <a:pPr lvl="1"/>
            <a:r>
              <a:rPr lang="en-US" smtClean="0"/>
              <a:t>Eligible recipients – with additional inclusion of tribal communities</a:t>
            </a:r>
          </a:p>
          <a:p>
            <a:endParaRPr lang="en-US" smtClean="0"/>
          </a:p>
          <a:p>
            <a:endParaRPr lang="en-US" smtClean="0"/>
          </a:p>
          <a:p>
            <a:endParaRPr lang="en-US" smtClean="0"/>
          </a:p>
          <a:p>
            <a:endParaRPr lang="en-US" dirty="0"/>
          </a:p>
        </p:txBody>
      </p:sp>
    </p:spTree>
    <p:extLst>
      <p:ext uri="{BB962C8B-B14F-4D97-AF65-F5344CB8AC3E}">
        <p14:creationId xmlns:p14="http://schemas.microsoft.com/office/powerpoint/2010/main" val="2137390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 Plan	</a:t>
            </a:r>
            <a:endParaRPr lang="en-US" dirty="0"/>
          </a:p>
        </p:txBody>
      </p:sp>
      <p:sp>
        <p:nvSpPr>
          <p:cNvPr id="3" name="Content Placeholder 2"/>
          <p:cNvSpPr>
            <a:spLocks noGrp="1"/>
          </p:cNvSpPr>
          <p:nvPr>
            <p:ph idx="1"/>
          </p:nvPr>
        </p:nvSpPr>
        <p:spPr/>
        <p:txBody>
          <a:bodyPr/>
          <a:lstStyle/>
          <a:p>
            <a:r>
              <a:rPr lang="en-US" dirty="0" smtClean="0"/>
              <a:t>More expanded consultation language with specific groups, and new 30-day public comment period</a:t>
            </a:r>
          </a:p>
          <a:p>
            <a:r>
              <a:rPr lang="en-US" dirty="0" smtClean="0"/>
              <a:t>Governor consultation and sign-off expanded</a:t>
            </a:r>
          </a:p>
          <a:p>
            <a:r>
              <a:rPr lang="en-US" dirty="0" smtClean="0"/>
              <a:t>Engagement with other state agencies </a:t>
            </a:r>
          </a:p>
          <a:p>
            <a:r>
              <a:rPr lang="en-US" dirty="0" smtClean="0"/>
              <a:t>14 plan elements instead of 20, but many are extensive</a:t>
            </a:r>
            <a:endParaRPr lang="en-US" dirty="0"/>
          </a:p>
        </p:txBody>
      </p:sp>
      <p:pic>
        <p:nvPicPr>
          <p:cNvPr id="6" name="Picture 5" descr="DSC_0390_Iván_Melenchón_Serrano_MorgueFile-896x505.jpg"/>
          <p:cNvPicPr>
            <a:picLocks noChangeAspect="1"/>
          </p:cNvPicPr>
          <p:nvPr/>
        </p:nvPicPr>
        <p:blipFill>
          <a:blip r:embed="rId3"/>
          <a:stretch>
            <a:fillRect/>
          </a:stretch>
        </p:blipFill>
        <p:spPr>
          <a:xfrm>
            <a:off x="7753203" y="4470400"/>
            <a:ext cx="3717525" cy="2095257"/>
          </a:xfrm>
          <a:prstGeom prst="rect">
            <a:avLst/>
          </a:prstGeom>
        </p:spPr>
      </p:pic>
    </p:spTree>
    <p:extLst>
      <p:ext uri="{BB962C8B-B14F-4D97-AF65-F5344CB8AC3E}">
        <p14:creationId xmlns:p14="http://schemas.microsoft.com/office/powerpoint/2010/main" val="568774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826" b="20096"/>
          <a:stretch/>
        </p:blipFill>
        <p:spPr>
          <a:xfrm>
            <a:off x="1042940" y="142241"/>
            <a:ext cx="10106121" cy="5941174"/>
          </a:xfrm>
          <a:prstGeom prst="rect">
            <a:avLst/>
          </a:prstGeom>
        </p:spPr>
      </p:pic>
    </p:spTree>
    <p:extLst>
      <p:ext uri="{BB962C8B-B14F-4D97-AF65-F5344CB8AC3E}">
        <p14:creationId xmlns:p14="http://schemas.microsoft.com/office/powerpoint/2010/main" val="2806482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Stakeholders</a:t>
            </a:r>
            <a:endParaRPr lang="en-US" dirty="0"/>
          </a:p>
        </p:txBody>
      </p:sp>
      <p:sp>
        <p:nvSpPr>
          <p:cNvPr id="3" name="Content Placeholder 2"/>
          <p:cNvSpPr>
            <a:spLocks noGrp="1"/>
          </p:cNvSpPr>
          <p:nvPr>
            <p:ph idx="1"/>
          </p:nvPr>
        </p:nvSpPr>
        <p:spPr>
          <a:xfrm>
            <a:off x="264160" y="1990166"/>
            <a:ext cx="11724640" cy="4309034"/>
          </a:xfrm>
        </p:spPr>
        <p:txBody>
          <a:bodyPr>
            <a:normAutofit fontScale="55000" lnSpcReduction="20000"/>
          </a:bodyPr>
          <a:lstStyle/>
          <a:p>
            <a:pPr>
              <a:lnSpc>
                <a:spcPct val="120000"/>
              </a:lnSpc>
            </a:pPr>
            <a:r>
              <a:rPr lang="en-US" dirty="0" smtClean="0"/>
              <a:t>Representatives of secondary and postsecondary CTE programs, including eligible recipients and representatives of two-year minority-serving institutions and historically black colleges and universities and tribally controlled colleges or universities in states where such institutions are in existence, adult CTE providers, and charter school representatives in states where such schools are in existence, which shall include teachers, faculty, school leaders, specialized instructional support personnel career and academic guidance counselors, and paraprofessionals;</a:t>
            </a:r>
          </a:p>
          <a:p>
            <a:pPr>
              <a:lnSpc>
                <a:spcPct val="120000"/>
              </a:lnSpc>
            </a:pPr>
            <a:r>
              <a:rPr lang="en-US" dirty="0" smtClean="0"/>
              <a:t>Interested community representatives, including parents, students and community organizations;</a:t>
            </a:r>
          </a:p>
          <a:p>
            <a:pPr>
              <a:lnSpc>
                <a:spcPct val="120000"/>
              </a:lnSpc>
            </a:pPr>
            <a:r>
              <a:rPr lang="en-US" dirty="0" smtClean="0"/>
              <a:t>Representatives of the state workforce development board (defined by WIOA);</a:t>
            </a:r>
          </a:p>
          <a:p>
            <a:pPr>
              <a:lnSpc>
                <a:spcPct val="120000"/>
              </a:lnSpc>
            </a:pPr>
            <a:r>
              <a:rPr lang="en-US" dirty="0" smtClean="0"/>
              <a:t>Members and representatives of special populations;</a:t>
            </a:r>
          </a:p>
          <a:p>
            <a:pPr>
              <a:lnSpc>
                <a:spcPct val="120000"/>
              </a:lnSpc>
            </a:pPr>
            <a:r>
              <a:rPr lang="en-US" dirty="0" smtClean="0"/>
              <a:t>Representatives of business and industry (including representatives of small business), which shall include representatives of industry and sector partnerships in the state, as appropriate, and representatives of labor organizations in the state;</a:t>
            </a:r>
          </a:p>
          <a:p>
            <a:pPr>
              <a:lnSpc>
                <a:spcPct val="120000"/>
              </a:lnSpc>
            </a:pPr>
            <a:r>
              <a:rPr lang="en-US" dirty="0" smtClean="0"/>
              <a:t>Representatives of agencies serving out-of-school youth, homeless children and youth, and at-risk youth, including the state coordinator for education of homeless children and youths established or designated under section 722(d)(3) of the </a:t>
            </a:r>
            <a:r>
              <a:rPr lang="en-US" dirty="0" err="1" smtClean="0"/>
              <a:t>Mckinney</a:t>
            </a:r>
            <a:r>
              <a:rPr lang="en-US" dirty="0" smtClean="0"/>
              <a:t>-Vento homeless assistance act;</a:t>
            </a:r>
          </a:p>
          <a:p>
            <a:pPr>
              <a:lnSpc>
                <a:spcPct val="120000"/>
              </a:lnSpc>
            </a:pPr>
            <a:r>
              <a:rPr lang="en-US" dirty="0" smtClean="0"/>
              <a:t>Representatives of Indian tribes and tribal organizations located in, or providing services in, the state; and</a:t>
            </a:r>
          </a:p>
          <a:p>
            <a:pPr>
              <a:lnSpc>
                <a:spcPct val="120000"/>
              </a:lnSpc>
            </a:pPr>
            <a:r>
              <a:rPr lang="en-US" dirty="0" smtClean="0"/>
              <a:t>Individuals with disabilities.</a:t>
            </a:r>
          </a:p>
          <a:p>
            <a:pPr>
              <a:lnSpc>
                <a:spcPct val="120000"/>
              </a:lnSpc>
            </a:pPr>
            <a:endParaRPr lang="en-US" dirty="0"/>
          </a:p>
        </p:txBody>
      </p:sp>
    </p:spTree>
    <p:extLst>
      <p:ext uri="{BB962C8B-B14F-4D97-AF65-F5344CB8AC3E}">
        <p14:creationId xmlns:p14="http://schemas.microsoft.com/office/powerpoint/2010/main" val="627243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Tx/>
              <a:buNone/>
            </a:pPr>
            <a:r>
              <a:rPr lang="en-US" sz="5800" dirty="0"/>
              <a:t> “</a:t>
            </a:r>
            <a:r>
              <a:rPr lang="en-US" sz="5800" i="1" dirty="0"/>
              <a:t>Leadership has a harder job to do than just choose sides. It must bring sides together.”</a:t>
            </a:r>
          </a:p>
          <a:p>
            <a:pPr>
              <a:buFontTx/>
              <a:buNone/>
            </a:pPr>
            <a:r>
              <a:rPr lang="en-US" sz="3600" dirty="0"/>
              <a:t>                                                  - Jesse Jackson</a:t>
            </a:r>
          </a:p>
        </p:txBody>
      </p:sp>
    </p:spTree>
    <p:extLst>
      <p:ext uri="{BB962C8B-B14F-4D97-AF65-F5344CB8AC3E}">
        <p14:creationId xmlns:p14="http://schemas.microsoft.com/office/powerpoint/2010/main" val="1662410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Engagement </a:t>
            </a:r>
            <a:endParaRPr lang="en-US" dirty="0"/>
          </a:p>
        </p:txBody>
      </p:sp>
      <p:sp>
        <p:nvSpPr>
          <p:cNvPr id="3" name="Content Placeholder 2"/>
          <p:cNvSpPr>
            <a:spLocks noGrp="1"/>
          </p:cNvSpPr>
          <p:nvPr>
            <p:ph idx="1"/>
          </p:nvPr>
        </p:nvSpPr>
        <p:spPr/>
        <p:txBody>
          <a:bodyPr/>
          <a:lstStyle/>
          <a:p>
            <a:pPr marL="466725" indent="-466725">
              <a:buFont typeface="Wingdings" panose="05000000000000000000" pitchFamily="2" charset="2"/>
              <a:buChar char="ü"/>
            </a:pPr>
            <a:r>
              <a:rPr lang="en-US" b="1" dirty="0" smtClean="0"/>
              <a:t>Consultation</a:t>
            </a:r>
          </a:p>
          <a:p>
            <a:pPr marL="466725" indent="-466725">
              <a:buFont typeface="Wingdings" panose="05000000000000000000" pitchFamily="2" charset="2"/>
              <a:buChar char="ü"/>
            </a:pPr>
            <a:r>
              <a:rPr lang="en-US" b="1" dirty="0" smtClean="0"/>
              <a:t>Stakeholder Engagement</a:t>
            </a:r>
          </a:p>
          <a:p>
            <a:pPr marL="466725" indent="-466725">
              <a:buFont typeface="Wingdings" panose="05000000000000000000" pitchFamily="2" charset="2"/>
              <a:buChar char="ü"/>
            </a:pPr>
            <a:r>
              <a:rPr lang="en-US" b="1" dirty="0" smtClean="0"/>
              <a:t>Public Comment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2069" y="2226239"/>
            <a:ext cx="4201731" cy="2800123"/>
          </a:xfrm>
          <a:prstGeom prst="rect">
            <a:avLst/>
          </a:prstGeom>
        </p:spPr>
      </p:pic>
    </p:spTree>
    <p:extLst>
      <p:ext uri="{BB962C8B-B14F-4D97-AF65-F5344CB8AC3E}">
        <p14:creationId xmlns:p14="http://schemas.microsoft.com/office/powerpoint/2010/main" val="1078601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Leadership</a:t>
            </a:r>
            <a:endParaRPr lang="en-US" dirty="0"/>
          </a:p>
        </p:txBody>
      </p:sp>
      <p:pic>
        <p:nvPicPr>
          <p:cNvPr id="7" name="Picture 6" descr="LEADERSHIP.jpg"/>
          <p:cNvPicPr>
            <a:picLocks noChangeAspect="1"/>
          </p:cNvPicPr>
          <p:nvPr/>
        </p:nvPicPr>
        <p:blipFill>
          <a:blip r:embed="rId3"/>
          <a:stretch>
            <a:fillRect/>
          </a:stretch>
        </p:blipFill>
        <p:spPr>
          <a:xfrm>
            <a:off x="2053211" y="1859143"/>
            <a:ext cx="8085579" cy="4114800"/>
          </a:xfrm>
          <a:prstGeom prst="rect">
            <a:avLst/>
          </a:prstGeom>
        </p:spPr>
      </p:pic>
    </p:spTree>
    <p:extLst>
      <p:ext uri="{BB962C8B-B14F-4D97-AF65-F5344CB8AC3E}">
        <p14:creationId xmlns:p14="http://schemas.microsoft.com/office/powerpoint/2010/main" val="810865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Leadership - Required</a:t>
            </a:r>
            <a:endParaRPr lang="en-US" dirty="0"/>
          </a:p>
        </p:txBody>
      </p:sp>
      <p:sp>
        <p:nvSpPr>
          <p:cNvPr id="3" name="Content Placeholder 2"/>
          <p:cNvSpPr>
            <a:spLocks noGrp="1"/>
          </p:cNvSpPr>
          <p:nvPr>
            <p:ph idx="1"/>
          </p:nvPr>
        </p:nvSpPr>
        <p:spPr>
          <a:xfrm>
            <a:off x="609600" y="1983699"/>
            <a:ext cx="11440160" cy="3888781"/>
          </a:xfrm>
        </p:spPr>
        <p:txBody>
          <a:bodyPr>
            <a:noAutofit/>
          </a:bodyPr>
          <a:lstStyle/>
          <a:p>
            <a:pPr marL="514350" indent="-514350">
              <a:lnSpc>
                <a:spcPct val="100000"/>
              </a:lnSpc>
              <a:buFont typeface="+mj-lt"/>
              <a:buAutoNum type="arabicPeriod"/>
            </a:pPr>
            <a:r>
              <a:rPr lang="en-US" dirty="0"/>
              <a:t>Support for preparation for non-traditional fields in current and emerging professions and programs for special populations </a:t>
            </a:r>
          </a:p>
          <a:p>
            <a:pPr marL="514350" indent="-514350">
              <a:lnSpc>
                <a:spcPct val="100000"/>
              </a:lnSpc>
              <a:buFont typeface="+mj-lt"/>
              <a:buAutoNum type="arabicPeriod"/>
            </a:pPr>
            <a:r>
              <a:rPr lang="en-US" dirty="0"/>
              <a:t>Support for individuals in State institutions</a:t>
            </a:r>
          </a:p>
          <a:p>
            <a:pPr marL="514350" indent="-514350">
              <a:lnSpc>
                <a:spcPct val="100000"/>
              </a:lnSpc>
              <a:buFont typeface="+mj-lt"/>
              <a:buAutoNum type="arabicPeriod"/>
            </a:pPr>
            <a:r>
              <a:rPr lang="en-US" dirty="0"/>
              <a:t>Support for recruiting, preparing, or retaining of CTE instructional personnel  </a:t>
            </a:r>
          </a:p>
          <a:p>
            <a:pPr marL="514350" indent="-514350">
              <a:lnSpc>
                <a:spcPct val="100000"/>
              </a:lnSpc>
              <a:buFont typeface="+mj-lt"/>
              <a:buAutoNum type="arabicPeriod"/>
            </a:pPr>
            <a:r>
              <a:rPr lang="en-US" dirty="0"/>
              <a:t>Support for technical assistance for eligible recipients</a:t>
            </a:r>
          </a:p>
          <a:p>
            <a:pPr marL="514350" indent="-514350">
              <a:lnSpc>
                <a:spcPct val="100000"/>
              </a:lnSpc>
              <a:buFont typeface="+mj-lt"/>
              <a:buAutoNum type="arabicPeriod"/>
            </a:pPr>
            <a:r>
              <a:rPr lang="en-US" dirty="0"/>
              <a:t>Report on the effectiveness of funds in achieving goals</a:t>
            </a:r>
          </a:p>
        </p:txBody>
      </p:sp>
    </p:spTree>
    <p:extLst>
      <p:ext uri="{BB962C8B-B14F-4D97-AF65-F5344CB8AC3E}">
        <p14:creationId xmlns:p14="http://schemas.microsoft.com/office/powerpoint/2010/main" val="4211560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4805" y="2359890"/>
            <a:ext cx="7886700" cy="4186798"/>
          </a:xfrm>
        </p:spPr>
        <p:txBody>
          <a:bodyPr>
            <a:normAutofit/>
          </a:bodyPr>
          <a:lstStyle/>
          <a:p>
            <a:pPr>
              <a:buFontTx/>
              <a:buNone/>
            </a:pPr>
            <a:r>
              <a:rPr lang="en-US" sz="5800" dirty="0"/>
              <a:t>“</a:t>
            </a:r>
            <a:r>
              <a:rPr lang="en-US" sz="5800" i="1" dirty="0"/>
              <a:t>The art of leadership is saying no, not yes. It is very easy to say yes</a:t>
            </a:r>
            <a:r>
              <a:rPr lang="en-US" sz="5800" dirty="0"/>
              <a:t>.”</a:t>
            </a:r>
          </a:p>
          <a:p>
            <a:pPr>
              <a:buFontTx/>
              <a:buNone/>
            </a:pPr>
            <a:r>
              <a:rPr lang="en-US" sz="5800" dirty="0"/>
              <a:t>                        </a:t>
            </a:r>
            <a:r>
              <a:rPr lang="en-US" sz="3600" dirty="0"/>
              <a:t>       - Tony Blair</a:t>
            </a:r>
          </a:p>
          <a:p>
            <a:endParaRPr lang="en-US" dirty="0"/>
          </a:p>
        </p:txBody>
      </p:sp>
    </p:spTree>
    <p:extLst>
      <p:ext uri="{BB962C8B-B14F-4D97-AF65-F5344CB8AC3E}">
        <p14:creationId xmlns:p14="http://schemas.microsoft.com/office/powerpoint/2010/main" val="3952960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 Leadership - Permissive</a:t>
            </a:r>
            <a:endParaRPr lang="en-US" dirty="0"/>
          </a:p>
        </p:txBody>
      </p:sp>
      <p:sp>
        <p:nvSpPr>
          <p:cNvPr id="3" name="Content Placeholder 2"/>
          <p:cNvSpPr>
            <a:spLocks noGrp="1"/>
          </p:cNvSpPr>
          <p:nvPr>
            <p:ph idx="1"/>
          </p:nvPr>
        </p:nvSpPr>
        <p:spPr>
          <a:xfrm>
            <a:off x="289560" y="2019022"/>
            <a:ext cx="8163560" cy="3991535"/>
          </a:xfrm>
        </p:spPr>
        <p:txBody>
          <a:bodyPr/>
          <a:lstStyle/>
          <a:p>
            <a:pPr>
              <a:lnSpc>
                <a:spcPct val="100000"/>
              </a:lnSpc>
            </a:pPr>
            <a:r>
              <a:rPr lang="en-US" dirty="0" smtClean="0"/>
              <a:t>A very long list with 25 items that vary in scope</a:t>
            </a:r>
          </a:p>
          <a:p>
            <a:pPr>
              <a:lnSpc>
                <a:spcPct val="100000"/>
              </a:lnSpc>
            </a:pPr>
            <a:r>
              <a:rPr lang="en-US" dirty="0" smtClean="0"/>
              <a:t>Ends with a very broad … “other State leadership activities that improve career and technical education”</a:t>
            </a:r>
            <a:endParaRPr lang="en-US" dirty="0"/>
          </a:p>
        </p:txBody>
      </p:sp>
      <p:pic>
        <p:nvPicPr>
          <p:cNvPr id="4" name="Picture 3" descr="stakeholders.jpeg"/>
          <p:cNvPicPr>
            <a:picLocks noChangeAspect="1"/>
          </p:cNvPicPr>
          <p:nvPr/>
        </p:nvPicPr>
        <p:blipFill>
          <a:blip r:embed="rId3"/>
          <a:stretch>
            <a:fillRect/>
          </a:stretch>
        </p:blipFill>
        <p:spPr>
          <a:xfrm>
            <a:off x="7353496" y="3519490"/>
            <a:ext cx="4696264" cy="3125150"/>
          </a:xfrm>
          <a:prstGeom prst="rect">
            <a:avLst/>
          </a:prstGeom>
        </p:spPr>
      </p:pic>
    </p:spTree>
    <p:extLst>
      <p:ext uri="{BB962C8B-B14F-4D97-AF65-F5344CB8AC3E}">
        <p14:creationId xmlns:p14="http://schemas.microsoft.com/office/powerpoint/2010/main" val="2227524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b="1" dirty="0" smtClean="0"/>
              <a:t>FRAMING AND CONTEXT</a:t>
            </a:r>
            <a:endParaRPr lang="en-US" b="1" dirty="0"/>
          </a:p>
        </p:txBody>
      </p:sp>
      <p:sp>
        <p:nvSpPr>
          <p:cNvPr id="3" name="Subtitle 2"/>
          <p:cNvSpPr>
            <a:spLocks noGrp="1"/>
          </p:cNvSpPr>
          <p:nvPr>
            <p:ph type="subTitle" idx="1"/>
          </p:nvPr>
        </p:nvSpPr>
        <p:spPr/>
        <p:txBody>
          <a:bodyPr/>
          <a:lstStyle/>
          <a:p>
            <a:endParaRPr lang="en-US"/>
          </a:p>
        </p:txBody>
      </p:sp>
      <p:sp>
        <p:nvSpPr>
          <p:cNvPr id="2" name="Slide Number Placeholder 1"/>
          <p:cNvSpPr>
            <a:spLocks noGrp="1"/>
          </p:cNvSpPr>
          <p:nvPr>
            <p:ph type="sldNum" sz="quarter" idx="4"/>
          </p:nvPr>
        </p:nvSpPr>
        <p:spPr/>
        <p:txBody>
          <a:bodyPr/>
          <a:lstStyle/>
          <a:p>
            <a:fld id="{3FAF11BC-4188-4023-B5C2-A3E64286B8CA}" type="slidenum">
              <a:rPr lang="en-US">
                <a:solidFill>
                  <a:prstClr val="black">
                    <a:tint val="75000"/>
                  </a:prstClr>
                </a:solidFill>
                <a:latin typeface="Calibri"/>
              </a:rPr>
              <a:pPr/>
              <a:t>2</a:t>
            </a:fld>
            <a:endParaRPr lang="en-US">
              <a:solidFill>
                <a:prstClr val="black">
                  <a:tint val="75000"/>
                </a:prstClr>
              </a:solidFill>
              <a:latin typeface="Calibri"/>
            </a:endParaRPr>
          </a:p>
        </p:txBody>
      </p:sp>
    </p:spTree>
    <p:extLst>
      <p:ext uri="{BB962C8B-B14F-4D97-AF65-F5344CB8AC3E}">
        <p14:creationId xmlns:p14="http://schemas.microsoft.com/office/powerpoint/2010/main" val="3915901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and funding levers</a:t>
            </a:r>
            <a:endParaRPr lang="en-US" dirty="0"/>
          </a:p>
        </p:txBody>
      </p:sp>
      <p:sp>
        <p:nvSpPr>
          <p:cNvPr id="3" name="Content Placeholder 2"/>
          <p:cNvSpPr>
            <a:spLocks noGrp="1"/>
          </p:cNvSpPr>
          <p:nvPr>
            <p:ph idx="1"/>
          </p:nvPr>
        </p:nvSpPr>
        <p:spPr>
          <a:xfrm>
            <a:off x="467360" y="2154051"/>
            <a:ext cx="6892723" cy="3673008"/>
          </a:xfrm>
        </p:spPr>
        <p:txBody>
          <a:bodyPr>
            <a:normAutofit fontScale="85000" lnSpcReduction="20000"/>
          </a:bodyPr>
          <a:lstStyle/>
          <a:p>
            <a:pPr>
              <a:lnSpc>
                <a:spcPct val="120000"/>
              </a:lnSpc>
            </a:pPr>
            <a:r>
              <a:rPr lang="en-US" sz="3600" dirty="0"/>
              <a:t>MOE reset </a:t>
            </a:r>
          </a:p>
          <a:p>
            <a:pPr>
              <a:lnSpc>
                <a:spcPct val="120000"/>
              </a:lnSpc>
            </a:pPr>
            <a:r>
              <a:rPr lang="en-US" sz="3600" dirty="0"/>
              <a:t>Match </a:t>
            </a:r>
          </a:p>
          <a:p>
            <a:pPr>
              <a:lnSpc>
                <a:spcPct val="120000"/>
              </a:lnSpc>
            </a:pPr>
            <a:r>
              <a:rPr lang="en-US" sz="3600" dirty="0"/>
              <a:t>Formulas</a:t>
            </a:r>
          </a:p>
          <a:p>
            <a:pPr>
              <a:lnSpc>
                <a:spcPct val="120000"/>
              </a:lnSpc>
            </a:pPr>
            <a:r>
              <a:rPr lang="en-US" sz="3600" dirty="0"/>
              <a:t>Consortia</a:t>
            </a:r>
          </a:p>
          <a:p>
            <a:pPr>
              <a:lnSpc>
                <a:spcPct val="120000"/>
              </a:lnSpc>
            </a:pPr>
            <a:r>
              <a:rPr lang="en-US" sz="3600" dirty="0"/>
              <a:t>Sharing of admin and leadership</a:t>
            </a:r>
          </a:p>
          <a:p>
            <a:pPr>
              <a:lnSpc>
                <a:spcPct val="120000"/>
              </a:lnSpc>
            </a:pPr>
            <a:r>
              <a:rPr lang="en-US" sz="3600" dirty="0"/>
              <a:t>Split of funds </a:t>
            </a:r>
          </a:p>
          <a:p>
            <a:pPr lvl="2"/>
            <a:endParaRPr lang="en-US" dirty="0" smtClean="0"/>
          </a:p>
          <a:p>
            <a:pPr lvl="1"/>
            <a:endParaRPr lang="en-US" dirty="0" smtClean="0"/>
          </a:p>
          <a:p>
            <a:pPr lvl="1"/>
            <a:endParaRPr lang="en-US" dirty="0" smtClean="0"/>
          </a:p>
          <a:p>
            <a:pPr lvl="1"/>
            <a:endParaRPr lang="en-US" dirty="0"/>
          </a:p>
        </p:txBody>
      </p:sp>
      <p:pic>
        <p:nvPicPr>
          <p:cNvPr id="4" name="Picture 3" descr="Poll: Total Property Debt Versus Annual Income | KnowThyMone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2406650"/>
            <a:ext cx="4572000" cy="2857500"/>
          </a:xfrm>
          <a:prstGeom prst="rect">
            <a:avLst/>
          </a:prstGeom>
        </p:spPr>
      </p:pic>
    </p:spTree>
    <p:extLst>
      <p:ext uri="{BB962C8B-B14F-4D97-AF65-F5344CB8AC3E}">
        <p14:creationId xmlns:p14="http://schemas.microsoft.com/office/powerpoint/2010/main" val="3811433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of Effort</a:t>
            </a:r>
            <a:endParaRPr lang="en-US" dirty="0"/>
          </a:p>
        </p:txBody>
      </p:sp>
      <p:sp>
        <p:nvSpPr>
          <p:cNvPr id="3" name="Content Placeholder 2"/>
          <p:cNvSpPr>
            <a:spLocks noGrp="1"/>
          </p:cNvSpPr>
          <p:nvPr>
            <p:ph idx="1"/>
          </p:nvPr>
        </p:nvSpPr>
        <p:spPr>
          <a:xfrm>
            <a:off x="386080" y="1990165"/>
            <a:ext cx="11297920" cy="4480973"/>
          </a:xfrm>
        </p:spPr>
        <p:txBody>
          <a:bodyPr>
            <a:normAutofit/>
          </a:bodyPr>
          <a:lstStyle/>
          <a:p>
            <a:pPr>
              <a:lnSpc>
                <a:spcPct val="100000"/>
              </a:lnSpc>
              <a:spcBef>
                <a:spcPts val="1200"/>
              </a:spcBef>
            </a:pPr>
            <a:r>
              <a:rPr lang="en-US" sz="3000" dirty="0"/>
              <a:t>Allows states to reset their baseline </a:t>
            </a:r>
            <a:r>
              <a:rPr lang="en-US" sz="3000" b="1" dirty="0">
                <a:solidFill>
                  <a:srgbClr val="FF6D14"/>
                </a:solidFill>
              </a:rPr>
              <a:t>once</a:t>
            </a:r>
          </a:p>
          <a:p>
            <a:pPr>
              <a:lnSpc>
                <a:spcPct val="100000"/>
              </a:lnSpc>
              <a:spcBef>
                <a:spcPts val="1200"/>
              </a:spcBef>
            </a:pPr>
            <a:r>
              <a:rPr lang="en-US" sz="3000" dirty="0"/>
              <a:t>Baseline adjustment must be not less than 95% of current baseline </a:t>
            </a:r>
          </a:p>
          <a:p>
            <a:pPr>
              <a:lnSpc>
                <a:spcPct val="100000"/>
              </a:lnSpc>
              <a:spcBef>
                <a:spcPts val="1200"/>
              </a:spcBef>
            </a:pPr>
            <a:r>
              <a:rPr lang="en-US" sz="3000" dirty="0"/>
              <a:t>Expanded language about what, if the eligible agency chooses, can be left out of the calculation of maintenance of effort (MOE)</a:t>
            </a:r>
          </a:p>
          <a:p>
            <a:pPr>
              <a:lnSpc>
                <a:spcPct val="100000"/>
              </a:lnSpc>
              <a:spcBef>
                <a:spcPts val="1200"/>
              </a:spcBef>
            </a:pPr>
            <a:endParaRPr lang="en-US" dirty="0"/>
          </a:p>
        </p:txBody>
      </p:sp>
    </p:spTree>
    <p:extLst>
      <p:ext uri="{BB962C8B-B14F-4D97-AF65-F5344CB8AC3E}">
        <p14:creationId xmlns:p14="http://schemas.microsoft.com/office/powerpoint/2010/main" val="3368519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In-State Distribution</a:t>
            </a:r>
            <a:endParaRPr lang="en-US" dirty="0"/>
          </a:p>
        </p:txBody>
      </p:sp>
      <p:sp>
        <p:nvSpPr>
          <p:cNvPr id="3" name="Content Placeholder 2"/>
          <p:cNvSpPr>
            <a:spLocks noGrp="1"/>
          </p:cNvSpPr>
          <p:nvPr>
            <p:ph idx="1"/>
          </p:nvPr>
        </p:nvSpPr>
        <p:spPr>
          <a:xfrm>
            <a:off x="838200" y="1990166"/>
            <a:ext cx="10515600" cy="4309034"/>
          </a:xfrm>
        </p:spPr>
        <p:txBody>
          <a:bodyPr/>
          <a:lstStyle/>
          <a:p>
            <a:pPr>
              <a:lnSpc>
                <a:spcPct val="100000"/>
              </a:lnSpc>
            </a:pPr>
            <a:r>
              <a:rPr lang="en-US" dirty="0" smtClean="0"/>
              <a:t>10% for state leadership</a:t>
            </a:r>
          </a:p>
          <a:p>
            <a:pPr lvl="1">
              <a:lnSpc>
                <a:spcPct val="100000"/>
              </a:lnSpc>
            </a:pPr>
            <a:r>
              <a:rPr lang="en-US" dirty="0" smtClean="0"/>
              <a:t>Set asides: </a:t>
            </a:r>
          </a:p>
          <a:p>
            <a:pPr lvl="2">
              <a:lnSpc>
                <a:spcPct val="100000"/>
              </a:lnSpc>
            </a:pPr>
            <a:r>
              <a:rPr lang="en-US" dirty="0" smtClean="0"/>
              <a:t>Expansion of correctional institutions set aside – from 1% to 2% (of total state grant)</a:t>
            </a:r>
          </a:p>
          <a:p>
            <a:pPr lvl="2">
              <a:lnSpc>
                <a:spcPct val="100000"/>
              </a:lnSpc>
            </a:pPr>
            <a:r>
              <a:rPr lang="en-US" dirty="0" smtClean="0"/>
              <a:t>$60,000 - $150,000 for non </a:t>
            </a:r>
            <a:r>
              <a:rPr lang="en-US" dirty="0" err="1" smtClean="0"/>
              <a:t>trad</a:t>
            </a:r>
            <a:r>
              <a:rPr lang="en-US" dirty="0" smtClean="0"/>
              <a:t> (of state leadership)</a:t>
            </a:r>
          </a:p>
          <a:p>
            <a:pPr lvl="2">
              <a:lnSpc>
                <a:spcPct val="100000"/>
              </a:lnSpc>
            </a:pPr>
            <a:r>
              <a:rPr lang="en-US" dirty="0" smtClean="0"/>
              <a:t>0.1% or $50,000, the lesser of the less, on recruitment of special pops to CTE (new – 0.1% calculation is out of state leadership not total state grant) </a:t>
            </a:r>
          </a:p>
          <a:p>
            <a:pPr>
              <a:lnSpc>
                <a:spcPct val="100000"/>
              </a:lnSpc>
            </a:pPr>
            <a:r>
              <a:rPr lang="en-US" dirty="0" smtClean="0"/>
              <a:t>5% for state administration </a:t>
            </a:r>
          </a:p>
          <a:p>
            <a:pPr lvl="1">
              <a:lnSpc>
                <a:spcPct val="100000"/>
              </a:lnSpc>
            </a:pPr>
            <a:r>
              <a:rPr lang="en-US" dirty="0" smtClean="0"/>
              <a:t> $250,000 for small states</a:t>
            </a:r>
          </a:p>
          <a:p>
            <a:pPr lvl="1">
              <a:lnSpc>
                <a:spcPct val="100000"/>
              </a:lnSpc>
            </a:pPr>
            <a:r>
              <a:rPr lang="en-US" dirty="0" smtClean="0"/>
              <a:t>Requires dollar for dollar match </a:t>
            </a:r>
          </a:p>
        </p:txBody>
      </p:sp>
      <p:pic>
        <p:nvPicPr>
          <p:cNvPr id="4" name="images-6.jpeg" descr="/Users/kimberly/Desktop/images-6.jpeg"/>
          <p:cNvPicPr>
            <a:picLocks noChangeAspect="1"/>
          </p:cNvPicPr>
          <p:nvPr/>
        </p:nvPicPr>
        <p:blipFill>
          <a:blip r:embed="rId3" r:link="rId4"/>
          <a:stretch>
            <a:fillRect/>
          </a:stretch>
        </p:blipFill>
        <p:spPr>
          <a:xfrm>
            <a:off x="8598698" y="253348"/>
            <a:ext cx="2069302" cy="1377026"/>
          </a:xfrm>
          <a:prstGeom prst="rect">
            <a:avLst/>
          </a:prstGeom>
        </p:spPr>
      </p:pic>
    </p:spTree>
    <p:extLst>
      <p:ext uri="{BB962C8B-B14F-4D97-AF65-F5344CB8AC3E}">
        <p14:creationId xmlns:p14="http://schemas.microsoft.com/office/powerpoint/2010/main" val="127785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Creating Incentives</a:t>
            </a:r>
            <a:endParaRPr lang="en-US" dirty="0"/>
          </a:p>
        </p:txBody>
      </p:sp>
      <p:sp>
        <p:nvSpPr>
          <p:cNvPr id="3" name="Content Placeholder 2"/>
          <p:cNvSpPr>
            <a:spLocks noGrp="1"/>
          </p:cNvSpPr>
          <p:nvPr>
            <p:ph idx="1"/>
          </p:nvPr>
        </p:nvSpPr>
        <p:spPr>
          <a:xfrm>
            <a:off x="391160" y="1929206"/>
            <a:ext cx="7635240" cy="3991535"/>
          </a:xfrm>
        </p:spPr>
        <p:txBody>
          <a:bodyPr>
            <a:normAutofit fontScale="92500"/>
          </a:bodyPr>
          <a:lstStyle/>
          <a:p>
            <a:pPr marL="0" indent="0">
              <a:buNone/>
            </a:pPr>
            <a:r>
              <a:rPr lang="en-US" dirty="0" smtClean="0"/>
              <a:t>Reserve fund:</a:t>
            </a:r>
          </a:p>
          <a:p>
            <a:r>
              <a:rPr lang="en-US" dirty="0" smtClean="0"/>
              <a:t>Up to 15% (up from 10%) for reserve fund</a:t>
            </a:r>
          </a:p>
          <a:p>
            <a:r>
              <a:rPr lang="en-US" dirty="0" smtClean="0"/>
              <a:t>An optional ‘carve out’ the 85% of fund that goes to locals</a:t>
            </a:r>
          </a:p>
          <a:p>
            <a:r>
              <a:rPr lang="en-US" dirty="0" smtClean="0"/>
              <a:t>Eligible agency can choose how to distribute funds to locals</a:t>
            </a:r>
          </a:p>
          <a:p>
            <a:r>
              <a:rPr lang="en-US" dirty="0" smtClean="0"/>
              <a:t>New population focus (in existing to high number of students, high percentage of CTE students, rural)</a:t>
            </a:r>
          </a:p>
          <a:p>
            <a:r>
              <a:rPr lang="en-US" dirty="0" smtClean="0"/>
              <a:t>Focus on innovation, program of study </a:t>
            </a:r>
          </a:p>
          <a:p>
            <a:endParaRPr lang="en-US" dirty="0" smtClean="0"/>
          </a:p>
          <a:p>
            <a:endParaRPr lang="en-US" dirty="0" smtClean="0"/>
          </a:p>
        </p:txBody>
      </p:sp>
      <p:pic>
        <p:nvPicPr>
          <p:cNvPr id="5" name="Content Placeholder 3" descr="54180972-incentive-concept-as-a-carrot-and-stick-metaphor-with-a-businessman-at-a-crossroad-with-a-small-rewa.jpg"/>
          <p:cNvPicPr>
            <a:picLocks noChangeAspect="1"/>
          </p:cNvPicPr>
          <p:nvPr/>
        </p:nvPicPr>
        <p:blipFill>
          <a:blip r:embed="rId3"/>
          <a:srcRect l="-44198" r="-44198"/>
          <a:stretch>
            <a:fillRect/>
          </a:stretch>
        </p:blipFill>
        <p:spPr>
          <a:xfrm>
            <a:off x="7053312" y="3114809"/>
            <a:ext cx="6256288" cy="3166368"/>
          </a:xfrm>
          <a:prstGeom prst="rect">
            <a:avLst/>
          </a:prstGeom>
        </p:spPr>
      </p:pic>
    </p:spTree>
    <p:extLst>
      <p:ext uri="{BB962C8B-B14F-4D97-AF65-F5344CB8AC3E}">
        <p14:creationId xmlns:p14="http://schemas.microsoft.com/office/powerpoint/2010/main" val="1304269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Reserve Fund: Policy Goals</a:t>
            </a:r>
            <a:endParaRPr lang="en-US" dirty="0"/>
          </a:p>
        </p:txBody>
      </p:sp>
      <p:sp>
        <p:nvSpPr>
          <p:cNvPr id="3" name="Content Placeholder 2"/>
          <p:cNvSpPr>
            <a:spLocks noGrp="1"/>
          </p:cNvSpPr>
          <p:nvPr>
            <p:ph idx="1"/>
          </p:nvPr>
        </p:nvSpPr>
        <p:spPr/>
        <p:txBody>
          <a:bodyPr/>
          <a:lstStyle/>
          <a:p>
            <a:r>
              <a:rPr lang="en-US" dirty="0" smtClean="0"/>
              <a:t>Program innovation (29 </a:t>
            </a:r>
            <a:r>
              <a:rPr lang="en-US" dirty="0" smtClean="0"/>
              <a:t>states in 2017)</a:t>
            </a:r>
            <a:endParaRPr lang="en-US" dirty="0" smtClean="0"/>
          </a:p>
          <a:p>
            <a:r>
              <a:rPr lang="en-US" dirty="0" smtClean="0"/>
              <a:t>Incentivizing the implementation of programs of study (24)	</a:t>
            </a:r>
          </a:p>
          <a:p>
            <a:r>
              <a:rPr lang="en-US" dirty="0" smtClean="0"/>
              <a:t>Expanding learner access to programs of study (22)</a:t>
            </a:r>
          </a:p>
          <a:p>
            <a:r>
              <a:rPr lang="en-US" dirty="0" smtClean="0"/>
              <a:t>Incentivizing the development of programs of study (21) </a:t>
            </a:r>
          </a:p>
          <a:p>
            <a:r>
              <a:rPr lang="en-US" dirty="0" smtClean="0"/>
              <a:t>Focus on equity (19)</a:t>
            </a:r>
            <a:endParaRPr lang="en-US" dirty="0"/>
          </a:p>
        </p:txBody>
      </p:sp>
    </p:spTree>
    <p:extLst>
      <p:ext uri="{BB962C8B-B14F-4D97-AF65-F5344CB8AC3E}">
        <p14:creationId xmlns:p14="http://schemas.microsoft.com/office/powerpoint/2010/main" val="3315929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b="1" dirty="0"/>
              <a:t>ALIGNMENT</a:t>
            </a:r>
          </a:p>
        </p:txBody>
      </p:sp>
      <p:sp>
        <p:nvSpPr>
          <p:cNvPr id="6" name="Subtitle 5"/>
          <p:cNvSpPr>
            <a:spLocks noGrp="1"/>
          </p:cNvSpPr>
          <p:nvPr>
            <p:ph type="subTitle" idx="1"/>
          </p:nvPr>
        </p:nvSpPr>
        <p:spPr/>
        <p:txBody>
          <a:bodyPr/>
          <a:lstStyle/>
          <a:p>
            <a:endParaRPr lang="en-US"/>
          </a:p>
        </p:txBody>
      </p:sp>
      <p:sp>
        <p:nvSpPr>
          <p:cNvPr id="2" name="Slide Number Placeholder 1"/>
          <p:cNvSpPr>
            <a:spLocks noGrp="1"/>
          </p:cNvSpPr>
          <p:nvPr>
            <p:ph type="sldNum" sz="quarter" idx="4"/>
          </p:nvPr>
        </p:nvSpPr>
        <p:spPr/>
        <p:txBody>
          <a:bodyPr/>
          <a:lstStyle/>
          <a:p>
            <a:fld id="{3FAF11BC-4188-4023-B5C2-A3E64286B8CA}" type="slidenum">
              <a:rPr lang="en-US">
                <a:solidFill>
                  <a:prstClr val="black">
                    <a:tint val="75000"/>
                  </a:prstClr>
                </a:solidFill>
                <a:latin typeface="Calibri"/>
              </a:rPr>
              <a:pPr/>
              <a:t>25</a:t>
            </a:fld>
            <a:endParaRPr lang="en-US">
              <a:solidFill>
                <a:prstClr val="black">
                  <a:tint val="75000"/>
                </a:prstClr>
              </a:solidFill>
              <a:latin typeface="Calibri"/>
            </a:endParaRPr>
          </a:p>
        </p:txBody>
      </p:sp>
    </p:spTree>
    <p:extLst>
      <p:ext uri="{BB962C8B-B14F-4D97-AF65-F5344CB8AC3E}">
        <p14:creationId xmlns:p14="http://schemas.microsoft.com/office/powerpoint/2010/main" val="1142092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Alignment through definitions </a:t>
            </a:r>
            <a:endParaRPr lang="en-US" dirty="0"/>
          </a:p>
        </p:txBody>
      </p:sp>
      <p:sp>
        <p:nvSpPr>
          <p:cNvPr id="3" name="Content Placeholder 2"/>
          <p:cNvSpPr>
            <a:spLocks noGrp="1"/>
          </p:cNvSpPr>
          <p:nvPr>
            <p:ph idx="1"/>
          </p:nvPr>
        </p:nvSpPr>
        <p:spPr>
          <a:xfrm>
            <a:off x="838200" y="1990166"/>
            <a:ext cx="10515600" cy="4552874"/>
          </a:xfrm>
        </p:spPr>
        <p:txBody>
          <a:bodyPr/>
          <a:lstStyle/>
          <a:p>
            <a:r>
              <a:rPr lang="en-US" dirty="0" smtClean="0"/>
              <a:t>55 definitions total, current law has 34 </a:t>
            </a:r>
          </a:p>
          <a:p>
            <a:r>
              <a:rPr lang="en-US" dirty="0" smtClean="0"/>
              <a:t>New definitions linked to WIOA</a:t>
            </a:r>
          </a:p>
          <a:p>
            <a:r>
              <a:rPr lang="en-US" dirty="0" smtClean="0"/>
              <a:t>New definitions linked to ESSA</a:t>
            </a:r>
          </a:p>
          <a:p>
            <a:r>
              <a:rPr lang="en-US" dirty="0" smtClean="0"/>
              <a:t>Other important new/updated definitions</a:t>
            </a:r>
          </a:p>
          <a:p>
            <a:pPr lvl="1"/>
            <a:endParaRPr lang="en-US" dirty="0" smtClean="0"/>
          </a:p>
          <a:p>
            <a:pPr lvl="1"/>
            <a:endParaRPr lang="en-US" dirty="0"/>
          </a:p>
        </p:txBody>
      </p:sp>
    </p:spTree>
    <p:extLst>
      <p:ext uri="{BB962C8B-B14F-4D97-AF65-F5344CB8AC3E}">
        <p14:creationId xmlns:p14="http://schemas.microsoft.com/office/powerpoint/2010/main" val="1337422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Alignment across systems</a:t>
            </a:r>
            <a:endParaRPr lang="en-US" dirty="0"/>
          </a:p>
        </p:txBody>
      </p:sp>
      <p:sp>
        <p:nvSpPr>
          <p:cNvPr id="3" name="Content Placeholder 2"/>
          <p:cNvSpPr>
            <a:spLocks noGrp="1"/>
          </p:cNvSpPr>
          <p:nvPr>
            <p:ph idx="1"/>
          </p:nvPr>
        </p:nvSpPr>
        <p:spPr>
          <a:xfrm>
            <a:off x="838200" y="1990166"/>
            <a:ext cx="10515600" cy="4309034"/>
          </a:xfrm>
        </p:spPr>
        <p:txBody>
          <a:bodyPr/>
          <a:lstStyle/>
          <a:p>
            <a:pPr>
              <a:lnSpc>
                <a:spcPct val="100000"/>
              </a:lnSpc>
            </a:pPr>
            <a:r>
              <a:rPr lang="en-US" dirty="0" smtClean="0"/>
              <a:t>Between secondary and postsecondary CTE</a:t>
            </a:r>
          </a:p>
          <a:p>
            <a:pPr lvl="1">
              <a:lnSpc>
                <a:spcPct val="100000"/>
              </a:lnSpc>
            </a:pPr>
            <a:r>
              <a:rPr lang="en-US" dirty="0" smtClean="0"/>
              <a:t>Programs of study </a:t>
            </a:r>
          </a:p>
          <a:p>
            <a:pPr lvl="1">
              <a:lnSpc>
                <a:spcPct val="100000"/>
              </a:lnSpc>
            </a:pPr>
            <a:r>
              <a:rPr lang="en-US" dirty="0" smtClean="0"/>
              <a:t>Eligible agency designation</a:t>
            </a:r>
          </a:p>
          <a:p>
            <a:pPr lvl="1">
              <a:lnSpc>
                <a:spcPct val="100000"/>
              </a:lnSpc>
            </a:pPr>
            <a:r>
              <a:rPr lang="en-US" dirty="0" smtClean="0"/>
              <a:t>Sharing of state admin/leadership</a:t>
            </a:r>
          </a:p>
          <a:p>
            <a:pPr lvl="1">
              <a:lnSpc>
                <a:spcPct val="100000"/>
              </a:lnSpc>
            </a:pPr>
            <a:r>
              <a:rPr lang="en-US" dirty="0" smtClean="0"/>
              <a:t>Secondary and postsecondary split</a:t>
            </a:r>
          </a:p>
          <a:p>
            <a:pPr lvl="1">
              <a:lnSpc>
                <a:spcPct val="100000"/>
              </a:lnSpc>
            </a:pPr>
            <a:r>
              <a:rPr lang="en-US" dirty="0" smtClean="0"/>
              <a:t>Potential of coordinated local planning</a:t>
            </a:r>
          </a:p>
          <a:p>
            <a:pPr lvl="1">
              <a:lnSpc>
                <a:spcPct val="100000"/>
              </a:lnSpc>
            </a:pPr>
            <a:r>
              <a:rPr lang="en-US" dirty="0" smtClean="0"/>
              <a:t>Potential of pooling of local funding for professional development </a:t>
            </a:r>
          </a:p>
          <a:p>
            <a:pPr lvl="1">
              <a:lnSpc>
                <a:spcPct val="100000"/>
              </a:lnSpc>
            </a:pPr>
            <a:endParaRPr lang="en-US" dirty="0" smtClean="0"/>
          </a:p>
        </p:txBody>
      </p:sp>
      <p:pic>
        <p:nvPicPr>
          <p:cNvPr id="6" name="Picture 5" descr="alignment-hands-puzzle.jpg"/>
          <p:cNvPicPr>
            <a:picLocks noChangeAspect="1"/>
          </p:cNvPicPr>
          <p:nvPr/>
        </p:nvPicPr>
        <p:blipFill>
          <a:blip r:embed="rId3"/>
          <a:stretch>
            <a:fillRect/>
          </a:stretch>
        </p:blipFill>
        <p:spPr>
          <a:xfrm>
            <a:off x="8066410" y="1743517"/>
            <a:ext cx="3942710" cy="2242416"/>
          </a:xfrm>
          <a:prstGeom prst="rect">
            <a:avLst/>
          </a:prstGeom>
        </p:spPr>
      </p:pic>
    </p:spTree>
    <p:extLst>
      <p:ext uri="{BB962C8B-B14F-4D97-AF65-F5344CB8AC3E}">
        <p14:creationId xmlns:p14="http://schemas.microsoft.com/office/powerpoint/2010/main" val="4167728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52650" y="1"/>
            <a:ext cx="7886700" cy="1690689"/>
          </a:xfrm>
        </p:spPr>
        <p:txBody>
          <a:bodyPr>
            <a:noAutofit/>
          </a:bodyPr>
          <a:lstStyle/>
          <a:p>
            <a:r>
              <a:rPr lang="en-US" sz="4000" dirty="0"/>
              <a:t>How Secondary/Postsecondary Split is Determined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8272996"/>
              </p:ext>
            </p:extLst>
          </p:nvPr>
        </p:nvGraphicFramePr>
        <p:xfrm>
          <a:off x="325120" y="1990725"/>
          <a:ext cx="11094720" cy="45082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3753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to the labor market</a:t>
            </a:r>
            <a:endParaRPr lang="en-US" dirty="0"/>
          </a:p>
        </p:txBody>
      </p:sp>
      <p:sp>
        <p:nvSpPr>
          <p:cNvPr id="3" name="Content Placeholder 2"/>
          <p:cNvSpPr>
            <a:spLocks noGrp="1"/>
          </p:cNvSpPr>
          <p:nvPr>
            <p:ph idx="1"/>
          </p:nvPr>
        </p:nvSpPr>
        <p:spPr/>
        <p:txBody>
          <a:bodyPr>
            <a:normAutofit fontScale="47500" lnSpcReduction="20000"/>
          </a:bodyPr>
          <a:lstStyle/>
          <a:p>
            <a:pPr>
              <a:lnSpc>
                <a:spcPct val="120000"/>
              </a:lnSpc>
            </a:pPr>
            <a:r>
              <a:rPr lang="en-US" sz="6000" dirty="0"/>
              <a:t>Required labor market alignment</a:t>
            </a:r>
          </a:p>
          <a:p>
            <a:pPr>
              <a:lnSpc>
                <a:spcPct val="120000"/>
              </a:lnSpc>
            </a:pPr>
            <a:r>
              <a:rPr lang="en-US" sz="6000" dirty="0"/>
              <a:t>Found throughout the law and required as part of  local needs assessment </a:t>
            </a:r>
          </a:p>
          <a:p>
            <a:pPr>
              <a:lnSpc>
                <a:spcPct val="120000"/>
              </a:lnSpc>
            </a:pPr>
            <a:r>
              <a:rPr lang="en-US" sz="6000" dirty="0"/>
              <a:t>High skill, high wage</a:t>
            </a:r>
          </a:p>
          <a:p>
            <a:pPr lvl="1">
              <a:lnSpc>
                <a:spcPct val="120000"/>
              </a:lnSpc>
            </a:pPr>
            <a:r>
              <a:rPr lang="en-US" sz="5500" dirty="0"/>
              <a:t>Undefined terms in statute but important decisions to make on how to define/bundle/use terms </a:t>
            </a:r>
          </a:p>
          <a:p>
            <a:pPr lvl="1">
              <a:lnSpc>
                <a:spcPct val="120000"/>
              </a:lnSpc>
            </a:pPr>
            <a:r>
              <a:rPr lang="en-US" sz="5500" dirty="0"/>
              <a:t>Are definitions the same as WIOA?</a:t>
            </a:r>
          </a:p>
          <a:p>
            <a:pPr lvl="1">
              <a:lnSpc>
                <a:spcPct val="120000"/>
              </a:lnSpc>
            </a:pPr>
            <a:r>
              <a:rPr lang="en-US" sz="5500" dirty="0"/>
              <a:t>Are the definitions the same at secondary and postsecondary?</a:t>
            </a:r>
          </a:p>
        </p:txBody>
      </p:sp>
      <p:sp>
        <p:nvSpPr>
          <p:cNvPr id="4" name="Slide Number Placeholder 3"/>
          <p:cNvSpPr>
            <a:spLocks noGrp="1"/>
          </p:cNvSpPr>
          <p:nvPr>
            <p:ph type="sldNum" sz="quarter" idx="4"/>
          </p:nvPr>
        </p:nvSpPr>
        <p:spPr/>
        <p:txBody>
          <a:bodyPr/>
          <a:lstStyle/>
          <a:p>
            <a:fld id="{3FAF11BC-4188-4023-B5C2-A3E64286B8CA}" type="slidenum">
              <a:rPr lang="en-US">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1691843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 </a:t>
            </a:r>
            <a:endParaRPr lang="en-US" dirty="0"/>
          </a:p>
        </p:txBody>
      </p:sp>
      <p:sp>
        <p:nvSpPr>
          <p:cNvPr id="7" name="Content Placeholder 2"/>
          <p:cNvSpPr>
            <a:spLocks noGrp="1"/>
          </p:cNvSpPr>
          <p:nvPr>
            <p:ph idx="1"/>
          </p:nvPr>
        </p:nvSpPr>
        <p:spPr>
          <a:xfrm>
            <a:off x="228600" y="1781072"/>
            <a:ext cx="7741275" cy="4615587"/>
          </a:xfrm>
        </p:spPr>
        <p:txBody>
          <a:bodyPr>
            <a:normAutofit/>
          </a:bodyPr>
          <a:lstStyle/>
          <a:p>
            <a:r>
              <a:rPr lang="en-US" sz="2700" dirty="0" smtClean="0"/>
              <a:t>If it’s not broke, don’t fix it!</a:t>
            </a:r>
          </a:p>
          <a:p>
            <a:r>
              <a:rPr lang="en-US" sz="2700" dirty="0" smtClean="0"/>
              <a:t>Alignment with WIOA &amp; ESSA </a:t>
            </a:r>
          </a:p>
          <a:p>
            <a:r>
              <a:rPr lang="en-US" sz="2700" dirty="0" smtClean="0"/>
              <a:t>Economic recovery  and skills gap</a:t>
            </a:r>
          </a:p>
          <a:p>
            <a:r>
              <a:rPr lang="en-US" sz="2700" dirty="0" smtClean="0"/>
              <a:t>Changing perceptions of CTE/evidence of impact </a:t>
            </a:r>
          </a:p>
          <a:p>
            <a:r>
              <a:rPr lang="en-US" sz="2700" dirty="0" smtClean="0"/>
              <a:t>House pressure</a:t>
            </a:r>
          </a:p>
          <a:p>
            <a:r>
              <a:rPr lang="en-US" sz="2700" dirty="0" smtClean="0"/>
              <a:t>Business community engagement </a:t>
            </a:r>
          </a:p>
          <a:p>
            <a:r>
              <a:rPr lang="en-US" sz="2700" dirty="0" smtClean="0"/>
              <a:t>White House </a:t>
            </a:r>
          </a:p>
          <a:p>
            <a:r>
              <a:rPr lang="en-US" sz="2700" dirty="0" smtClean="0"/>
              <a:t>Mid-term election strategy</a:t>
            </a:r>
          </a:p>
          <a:p>
            <a:endParaRPr lang="en-US" sz="2700" dirty="0" smtClean="0"/>
          </a:p>
          <a:p>
            <a:endParaRPr lang="en-US" sz="2700" dirty="0" smtClean="0"/>
          </a:p>
          <a:p>
            <a:endParaRPr lang="en-US" sz="2700" dirty="0" smtClean="0"/>
          </a:p>
          <a:p>
            <a:endParaRPr lang="en-US" sz="2700" dirty="0"/>
          </a:p>
        </p:txBody>
      </p:sp>
      <p:pic>
        <p:nvPicPr>
          <p:cNvPr id="8" name="Picture 7" descr="Screen Shot 2018-07-25 at 12.37.05 PM (1).png"/>
          <p:cNvPicPr>
            <a:picLocks noChangeAspect="1"/>
          </p:cNvPicPr>
          <p:nvPr/>
        </p:nvPicPr>
        <p:blipFill>
          <a:blip r:embed="rId3"/>
          <a:stretch>
            <a:fillRect/>
          </a:stretch>
        </p:blipFill>
        <p:spPr>
          <a:xfrm>
            <a:off x="7969876" y="1834460"/>
            <a:ext cx="3860175" cy="2144071"/>
          </a:xfrm>
          <a:prstGeom prst="rect">
            <a:avLst/>
          </a:prstGeom>
        </p:spPr>
      </p:pic>
      <p:pic>
        <p:nvPicPr>
          <p:cNvPr id="9" name="Shape 102" descr="Press Conference 062217.jpg"/>
          <p:cNvPicPr preferRelativeResize="0"/>
          <p:nvPr/>
        </p:nvPicPr>
        <p:blipFill>
          <a:blip r:embed="rId4">
            <a:alphaModFix/>
          </a:blip>
          <a:stretch>
            <a:fillRect/>
          </a:stretch>
        </p:blipFill>
        <p:spPr>
          <a:xfrm>
            <a:off x="8954794" y="4122301"/>
            <a:ext cx="1890337" cy="2455711"/>
          </a:xfrm>
          <a:prstGeom prst="rect">
            <a:avLst/>
          </a:prstGeom>
          <a:noFill/>
          <a:ln>
            <a:noFill/>
          </a:ln>
        </p:spPr>
      </p:pic>
    </p:spTree>
    <p:extLst>
      <p:ext uri="{BB962C8B-B14F-4D97-AF65-F5344CB8AC3E}">
        <p14:creationId xmlns:p14="http://schemas.microsoft.com/office/powerpoint/2010/main" val="20350039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with WIOA: </a:t>
            </a:r>
            <a:br>
              <a:rPr lang="en-US" dirty="0" smtClean="0"/>
            </a:br>
            <a:r>
              <a:rPr lang="en-US" dirty="0" smtClean="0"/>
              <a:t>State Plan Requirements</a:t>
            </a:r>
            <a:endParaRPr lang="en-US" dirty="0"/>
          </a:p>
        </p:txBody>
      </p:sp>
      <p:sp>
        <p:nvSpPr>
          <p:cNvPr id="3" name="Content Placeholder 2"/>
          <p:cNvSpPr>
            <a:spLocks noGrp="1"/>
          </p:cNvSpPr>
          <p:nvPr>
            <p:ph idx="1"/>
          </p:nvPr>
        </p:nvSpPr>
        <p:spPr/>
        <p:txBody>
          <a:bodyPr>
            <a:normAutofit/>
          </a:bodyPr>
          <a:lstStyle/>
          <a:p>
            <a:pPr lvl="0">
              <a:lnSpc>
                <a:spcPct val="100000"/>
              </a:lnSpc>
            </a:pPr>
            <a:r>
              <a:rPr lang="en-US" dirty="0"/>
              <a:t>A</a:t>
            </a:r>
            <a:r>
              <a:rPr lang="en-US" dirty="0" smtClean="0"/>
              <a:t> summary of the state’s</a:t>
            </a:r>
            <a:r>
              <a:rPr lang="en-US" b="1" dirty="0" smtClean="0"/>
              <a:t> workforce development activities </a:t>
            </a:r>
            <a:r>
              <a:rPr lang="en-US" dirty="0" smtClean="0"/>
              <a:t>and the </a:t>
            </a:r>
            <a:r>
              <a:rPr lang="en-US" b="1" dirty="0" smtClean="0"/>
              <a:t>degree to which CTE programs in the state both align </a:t>
            </a:r>
            <a:r>
              <a:rPr lang="en-US" dirty="0" smtClean="0"/>
              <a:t>to them and address the needs of employers identified by the state workforce development board;</a:t>
            </a:r>
          </a:p>
          <a:p>
            <a:pPr lvl="0">
              <a:lnSpc>
                <a:spcPct val="100000"/>
              </a:lnSpc>
            </a:pPr>
            <a:r>
              <a:rPr lang="en-US" dirty="0" smtClean="0"/>
              <a:t>The </a:t>
            </a:r>
            <a:r>
              <a:rPr lang="en-US" b="1" dirty="0" smtClean="0"/>
              <a:t>state’s strategic vision and goals for preparing an educated and skilled </a:t>
            </a:r>
            <a:r>
              <a:rPr lang="en-US" b="1" dirty="0" smtClean="0"/>
              <a:t>workforce</a:t>
            </a:r>
            <a:endParaRPr lang="en-US" b="1" dirty="0" smtClean="0"/>
          </a:p>
        </p:txBody>
      </p:sp>
    </p:spTree>
    <p:extLst>
      <p:ext uri="{BB962C8B-B14F-4D97-AF65-F5344CB8AC3E}">
        <p14:creationId xmlns:p14="http://schemas.microsoft.com/office/powerpoint/2010/main" val="2966200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with WIOA and ESSA: State Plan Requirements</a:t>
            </a:r>
            <a:endParaRPr lang="en-US" dirty="0"/>
          </a:p>
        </p:txBody>
      </p:sp>
      <p:sp>
        <p:nvSpPr>
          <p:cNvPr id="3" name="Content Placeholder 2"/>
          <p:cNvSpPr>
            <a:spLocks noGrp="1"/>
          </p:cNvSpPr>
          <p:nvPr>
            <p:ph idx="1"/>
          </p:nvPr>
        </p:nvSpPr>
        <p:spPr/>
        <p:txBody>
          <a:bodyPr>
            <a:normAutofit/>
          </a:bodyPr>
          <a:lstStyle/>
          <a:p>
            <a:pPr lvl="0">
              <a:lnSpc>
                <a:spcPct val="100000"/>
              </a:lnSpc>
            </a:pPr>
            <a:r>
              <a:rPr lang="en-US" dirty="0" smtClean="0"/>
              <a:t>A strategy for </a:t>
            </a:r>
            <a:r>
              <a:rPr lang="en-US" b="1" dirty="0" smtClean="0"/>
              <a:t>joint planning, alignment, coordination </a:t>
            </a:r>
            <a:r>
              <a:rPr lang="en-US" dirty="0" smtClean="0"/>
              <a:t>and</a:t>
            </a:r>
            <a:r>
              <a:rPr lang="en-US" b="1" dirty="0" smtClean="0"/>
              <a:t> leveraging of funds </a:t>
            </a:r>
            <a:r>
              <a:rPr lang="en-US" dirty="0" smtClean="0"/>
              <a:t>between CTE programs with the state’s workforce development system to achieve the goals </a:t>
            </a:r>
          </a:p>
          <a:p>
            <a:pPr>
              <a:lnSpc>
                <a:spcPct val="100000"/>
              </a:lnSpc>
            </a:pPr>
            <a:r>
              <a:rPr lang="en-US" dirty="0" smtClean="0"/>
              <a:t>Consider alignment with other federal programs, including the state’s core programs in WIOA, ESSA, and the Higher Education Act (HEA</a:t>
            </a:r>
            <a:r>
              <a:rPr lang="en-US" dirty="0" smtClean="0"/>
              <a:t>)</a:t>
            </a:r>
            <a:endParaRPr lang="en-US" dirty="0" smtClean="0"/>
          </a:p>
          <a:p>
            <a:pPr lvl="0">
              <a:lnSpc>
                <a:spcPct val="100000"/>
              </a:lnSpc>
            </a:pPr>
            <a:endParaRPr lang="en-US" dirty="0" smtClean="0"/>
          </a:p>
        </p:txBody>
      </p:sp>
    </p:spTree>
    <p:extLst>
      <p:ext uri="{BB962C8B-B14F-4D97-AF65-F5344CB8AC3E}">
        <p14:creationId xmlns:p14="http://schemas.microsoft.com/office/powerpoint/2010/main" val="2871716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Alignment with WIOA</a:t>
            </a:r>
            <a:endParaRPr lang="en-US" dirty="0"/>
          </a:p>
        </p:txBody>
      </p:sp>
      <p:sp>
        <p:nvSpPr>
          <p:cNvPr id="3" name="Content Placeholder 2"/>
          <p:cNvSpPr>
            <a:spLocks noGrp="1"/>
          </p:cNvSpPr>
          <p:nvPr>
            <p:ph idx="1"/>
          </p:nvPr>
        </p:nvSpPr>
        <p:spPr>
          <a:xfrm>
            <a:off x="386080" y="1990166"/>
            <a:ext cx="11541760" cy="3991535"/>
          </a:xfrm>
        </p:spPr>
        <p:txBody>
          <a:bodyPr>
            <a:normAutofit fontScale="85000" lnSpcReduction="20000"/>
          </a:bodyPr>
          <a:lstStyle/>
          <a:p>
            <a:pPr>
              <a:lnSpc>
                <a:spcPct val="120000"/>
              </a:lnSpc>
            </a:pPr>
            <a:r>
              <a:rPr lang="en-US" dirty="0" smtClean="0"/>
              <a:t>Amendments to Wagner-</a:t>
            </a:r>
            <a:r>
              <a:rPr lang="en-US" dirty="0" err="1" smtClean="0"/>
              <a:t>Peyser</a:t>
            </a:r>
            <a:endParaRPr lang="en-US" dirty="0" smtClean="0"/>
          </a:p>
          <a:p>
            <a:pPr lvl="1">
              <a:lnSpc>
                <a:spcPct val="120000"/>
              </a:lnSpc>
            </a:pPr>
            <a:r>
              <a:rPr lang="en-US" dirty="0" smtClean="0"/>
              <a:t>Ensure that the labor market information produced under can be readily accessed and used by the eligible agency</a:t>
            </a:r>
          </a:p>
          <a:p>
            <a:pPr lvl="1">
              <a:lnSpc>
                <a:spcPct val="120000"/>
              </a:lnSpc>
            </a:pPr>
            <a:r>
              <a:rPr lang="en-US" dirty="0" smtClean="0"/>
              <a:t>Eligible agency now a “client’ of Wagner-</a:t>
            </a:r>
            <a:r>
              <a:rPr lang="en-US" dirty="0" err="1" smtClean="0"/>
              <a:t>Peyser</a:t>
            </a:r>
            <a:r>
              <a:rPr lang="en-US" dirty="0" smtClean="0"/>
              <a:t> data </a:t>
            </a:r>
          </a:p>
          <a:p>
            <a:pPr lvl="1">
              <a:lnSpc>
                <a:spcPct val="120000"/>
              </a:lnSpc>
            </a:pPr>
            <a:r>
              <a:rPr lang="en-US" dirty="0" smtClean="0"/>
              <a:t>Data you can access via Wagner </a:t>
            </a:r>
            <a:r>
              <a:rPr lang="en-US" dirty="0" err="1" smtClean="0"/>
              <a:t>Peyser</a:t>
            </a:r>
            <a:r>
              <a:rPr lang="en-US" dirty="0" smtClean="0"/>
              <a:t>:</a:t>
            </a:r>
          </a:p>
          <a:p>
            <a:pPr lvl="2">
              <a:lnSpc>
                <a:spcPct val="120000"/>
              </a:lnSpc>
            </a:pPr>
            <a:r>
              <a:rPr lang="en-US" dirty="0" smtClean="0"/>
              <a:t>Current and projected employment opportunities;</a:t>
            </a:r>
          </a:p>
          <a:p>
            <a:pPr lvl="2">
              <a:lnSpc>
                <a:spcPct val="120000"/>
              </a:lnSpc>
            </a:pPr>
            <a:r>
              <a:rPr lang="en-US" dirty="0" smtClean="0"/>
              <a:t>Wages;</a:t>
            </a:r>
          </a:p>
          <a:p>
            <a:pPr lvl="2">
              <a:lnSpc>
                <a:spcPct val="120000"/>
              </a:lnSpc>
            </a:pPr>
            <a:r>
              <a:rPr lang="en-US" dirty="0" smtClean="0"/>
              <a:t>Benefits (where data is available); </a:t>
            </a:r>
          </a:p>
          <a:p>
            <a:pPr lvl="2">
              <a:lnSpc>
                <a:spcPct val="120000"/>
              </a:lnSpc>
            </a:pPr>
            <a:r>
              <a:rPr lang="en-US" dirty="0" smtClean="0"/>
              <a:t>Skill trends by occupation and industry;</a:t>
            </a:r>
          </a:p>
          <a:p>
            <a:pPr lvl="2">
              <a:lnSpc>
                <a:spcPct val="120000"/>
              </a:lnSpc>
            </a:pPr>
            <a:r>
              <a:rPr lang="en-US" dirty="0" smtClean="0"/>
              <a:t>Number of workers displaced by permanent layoffs and plant closings; and</a:t>
            </a:r>
          </a:p>
          <a:p>
            <a:pPr lvl="2">
              <a:lnSpc>
                <a:spcPct val="120000"/>
              </a:lnSpc>
            </a:pPr>
            <a:r>
              <a:rPr lang="en-US" dirty="0" smtClean="0"/>
              <a:t>Employment and earnings information</a:t>
            </a:r>
          </a:p>
          <a:p>
            <a:pPr lvl="1">
              <a:lnSpc>
                <a:spcPct val="120000"/>
              </a:lnSpc>
            </a:pPr>
            <a:endParaRPr lang="en-US" dirty="0" smtClean="0"/>
          </a:p>
          <a:p>
            <a:pPr lvl="1">
              <a:lnSpc>
                <a:spcPct val="120000"/>
              </a:lnSpc>
            </a:pPr>
            <a:endParaRPr lang="en-US" dirty="0" smtClean="0"/>
          </a:p>
          <a:p>
            <a:pPr>
              <a:lnSpc>
                <a:spcPct val="120000"/>
              </a:lnSpc>
            </a:pPr>
            <a:endParaRPr lang="en-US" dirty="0" smtClean="0"/>
          </a:p>
        </p:txBody>
      </p:sp>
    </p:spTree>
    <p:extLst>
      <p:ext uri="{BB962C8B-B14F-4D97-AF65-F5344CB8AC3E}">
        <p14:creationId xmlns:p14="http://schemas.microsoft.com/office/powerpoint/2010/main" val="1344983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b="1" dirty="0"/>
              <a:t>ACCOUNTABILITY AND LOCAL PROVISIONS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69225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Comprehensive Local Needs Assessment</a:t>
            </a:r>
            <a:endParaRPr lang="en-US" dirty="0"/>
          </a:p>
        </p:txBody>
      </p:sp>
      <p:sp>
        <p:nvSpPr>
          <p:cNvPr id="3" name="Content Placeholder 2"/>
          <p:cNvSpPr>
            <a:spLocks noGrp="1"/>
          </p:cNvSpPr>
          <p:nvPr>
            <p:ph idx="1"/>
          </p:nvPr>
        </p:nvSpPr>
        <p:spPr>
          <a:xfrm>
            <a:off x="838200" y="1990166"/>
            <a:ext cx="11089640" cy="3991535"/>
          </a:xfrm>
        </p:spPr>
        <p:txBody>
          <a:bodyPr>
            <a:normAutofit fontScale="92500" lnSpcReduction="10000"/>
          </a:bodyPr>
          <a:lstStyle/>
          <a:p>
            <a:r>
              <a:rPr lang="en-US" dirty="0" smtClean="0"/>
              <a:t>When initially submitting local application and then at least once every two years</a:t>
            </a:r>
          </a:p>
          <a:p>
            <a:r>
              <a:rPr lang="en-US" dirty="0" smtClean="0"/>
              <a:t>List of groups to consult with for needs assessment and “continued consultation” as determined by the eligible agency </a:t>
            </a:r>
          </a:p>
          <a:p>
            <a:r>
              <a:rPr lang="en-US" dirty="0" smtClean="0"/>
              <a:t>Key areas</a:t>
            </a:r>
          </a:p>
          <a:p>
            <a:pPr lvl="1"/>
            <a:r>
              <a:rPr lang="en-US" dirty="0" smtClean="0"/>
              <a:t>Student performance (including subpopulations)</a:t>
            </a:r>
          </a:p>
          <a:p>
            <a:pPr lvl="1"/>
            <a:r>
              <a:rPr lang="en-US" dirty="0" smtClean="0"/>
              <a:t>Size, scope and quality of programs</a:t>
            </a:r>
          </a:p>
          <a:p>
            <a:pPr lvl="1"/>
            <a:r>
              <a:rPr lang="en-US" dirty="0" smtClean="0"/>
              <a:t>Labor market alignment</a:t>
            </a:r>
          </a:p>
          <a:p>
            <a:pPr lvl="1"/>
            <a:r>
              <a:rPr lang="en-US" dirty="0" smtClean="0"/>
              <a:t>Programs/Programs of study implementation progress</a:t>
            </a:r>
          </a:p>
          <a:p>
            <a:pPr lvl="1"/>
            <a:r>
              <a:rPr lang="en-US" dirty="0" smtClean="0"/>
              <a:t>Improving educator recruitment, retention and training </a:t>
            </a:r>
          </a:p>
          <a:p>
            <a:pPr lvl="1"/>
            <a:r>
              <a:rPr lang="en-US" dirty="0" smtClean="0"/>
              <a:t>Strategies for special populations</a:t>
            </a:r>
          </a:p>
          <a:p>
            <a:pPr lvl="1"/>
            <a:endParaRPr lang="en-US" dirty="0" smtClean="0"/>
          </a:p>
          <a:p>
            <a:pPr lvl="1"/>
            <a:endParaRPr lang="en-US" dirty="0"/>
          </a:p>
        </p:txBody>
      </p:sp>
    </p:spTree>
    <p:extLst>
      <p:ext uri="{BB962C8B-B14F-4D97-AF65-F5344CB8AC3E}">
        <p14:creationId xmlns:p14="http://schemas.microsoft.com/office/powerpoint/2010/main" val="3090651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Local Application Contents</a:t>
            </a:r>
            <a:endParaRPr lang="en-US" dirty="0"/>
          </a:p>
        </p:txBody>
      </p:sp>
      <p:sp>
        <p:nvSpPr>
          <p:cNvPr id="3" name="Content Placeholder 2"/>
          <p:cNvSpPr>
            <a:spLocks noGrp="1"/>
          </p:cNvSpPr>
          <p:nvPr>
            <p:ph idx="1"/>
          </p:nvPr>
        </p:nvSpPr>
        <p:spPr>
          <a:xfrm>
            <a:off x="431800" y="2579445"/>
            <a:ext cx="10515600" cy="3991535"/>
          </a:xfrm>
        </p:spPr>
        <p:txBody>
          <a:bodyPr/>
          <a:lstStyle/>
          <a:p>
            <a:pPr marL="0" indent="0">
              <a:buNone/>
            </a:pPr>
            <a:r>
              <a:rPr lang="en-US" dirty="0" smtClean="0"/>
              <a:t>Must address: </a:t>
            </a:r>
          </a:p>
          <a:p>
            <a:r>
              <a:rPr lang="en-US" dirty="0" smtClean="0"/>
              <a:t>Results of the needs assessment</a:t>
            </a:r>
          </a:p>
          <a:p>
            <a:r>
              <a:rPr lang="en-US" dirty="0" smtClean="0"/>
              <a:t>Courses and activities to be supported, including at least one state-approved program of study</a:t>
            </a:r>
          </a:p>
          <a:p>
            <a:r>
              <a:rPr lang="en-US" dirty="0" smtClean="0"/>
              <a:t>Career exploration/career guidance and counseling to be provided </a:t>
            </a:r>
          </a:p>
          <a:p>
            <a:r>
              <a:rPr lang="en-US" dirty="0" smtClean="0"/>
              <a:t>Integration of academic and technical content to improve academic and technical skills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998" y="1412132"/>
            <a:ext cx="3014261" cy="2009507"/>
          </a:xfrm>
          <a:prstGeom prst="rect">
            <a:avLst/>
          </a:prstGeom>
        </p:spPr>
      </p:pic>
    </p:spTree>
    <p:extLst>
      <p:ext uri="{BB962C8B-B14F-4D97-AF65-F5344CB8AC3E}">
        <p14:creationId xmlns:p14="http://schemas.microsoft.com/office/powerpoint/2010/main" val="2095890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Local Application Contents</a:t>
            </a:r>
            <a:endParaRPr lang="en-US" dirty="0"/>
          </a:p>
        </p:txBody>
      </p:sp>
      <p:sp>
        <p:nvSpPr>
          <p:cNvPr id="3" name="Content Placeholder 2"/>
          <p:cNvSpPr>
            <a:spLocks noGrp="1"/>
          </p:cNvSpPr>
          <p:nvPr>
            <p:ph idx="1"/>
          </p:nvPr>
        </p:nvSpPr>
        <p:spPr/>
        <p:txBody>
          <a:bodyPr/>
          <a:lstStyle/>
          <a:p>
            <a:pPr marL="0" indent="0">
              <a:buNone/>
            </a:pPr>
            <a:r>
              <a:rPr lang="en-US" dirty="0" smtClean="0"/>
              <a:t>Must address</a:t>
            </a:r>
          </a:p>
          <a:p>
            <a:r>
              <a:rPr lang="en-US" dirty="0" smtClean="0"/>
              <a:t>Activities for special populations</a:t>
            </a:r>
          </a:p>
          <a:p>
            <a:r>
              <a:rPr lang="en-US" dirty="0" smtClean="0"/>
              <a:t>Work-based learning opportunities</a:t>
            </a:r>
          </a:p>
          <a:p>
            <a:r>
              <a:rPr lang="en-US" dirty="0" smtClean="0"/>
              <a:t>Opportunities for postsecondary credit for high school students</a:t>
            </a:r>
          </a:p>
          <a:p>
            <a:r>
              <a:rPr lang="en-US" dirty="0" smtClean="0"/>
              <a:t>Educator recruitment, preparation, retention and training activities</a:t>
            </a:r>
          </a:p>
          <a:p>
            <a:r>
              <a:rPr lang="en-US" dirty="0" smtClean="0"/>
              <a:t>How performance gaps will be addressed</a:t>
            </a:r>
          </a:p>
          <a:p>
            <a:endParaRPr lang="en-US" dirty="0" smtClean="0"/>
          </a:p>
          <a:p>
            <a:endParaRPr lang="en-US" dirty="0"/>
          </a:p>
        </p:txBody>
      </p:sp>
      <p:sp>
        <p:nvSpPr>
          <p:cNvPr id="4" name="Slide Number Placeholder 3"/>
          <p:cNvSpPr>
            <a:spLocks noGrp="1"/>
          </p:cNvSpPr>
          <p:nvPr>
            <p:ph type="sldNum" sz="quarter" idx="4"/>
          </p:nvPr>
        </p:nvSpPr>
        <p:spPr/>
        <p:txBody>
          <a:bodyPr/>
          <a:lstStyle/>
          <a:p>
            <a:fld id="{3FAF11BC-4188-4023-B5C2-A3E64286B8CA}" type="slidenum">
              <a:rPr lang="en-US" smtClean="0"/>
              <a:pPr/>
              <a:t>36</a:t>
            </a:fld>
            <a:endParaRPr lang="en-US"/>
          </a:p>
        </p:txBody>
      </p:sp>
    </p:spTree>
    <p:extLst>
      <p:ext uri="{BB962C8B-B14F-4D97-AF65-F5344CB8AC3E}">
        <p14:creationId xmlns:p14="http://schemas.microsoft.com/office/powerpoint/2010/main" val="1353096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Uses of Funds</a:t>
            </a:r>
            <a:endParaRPr lang="en-US" dirty="0"/>
          </a:p>
        </p:txBody>
      </p:sp>
      <p:sp>
        <p:nvSpPr>
          <p:cNvPr id="3" name="Content Placeholder 2"/>
          <p:cNvSpPr>
            <a:spLocks noGrp="1"/>
          </p:cNvSpPr>
          <p:nvPr>
            <p:ph idx="1"/>
          </p:nvPr>
        </p:nvSpPr>
        <p:spPr/>
        <p:txBody>
          <a:bodyPr>
            <a:normAutofit/>
          </a:bodyPr>
          <a:lstStyle/>
          <a:p>
            <a:r>
              <a:rPr lang="en-US" dirty="0" smtClean="0"/>
              <a:t>5% cap for local administration</a:t>
            </a:r>
          </a:p>
          <a:p>
            <a:r>
              <a:rPr lang="en-US" dirty="0" smtClean="0"/>
              <a:t>New requirement that funds must be used to </a:t>
            </a:r>
            <a:r>
              <a:rPr lang="en-US" dirty="0"/>
              <a:t>develop, coordinate, implement, or improve </a:t>
            </a:r>
            <a:r>
              <a:rPr lang="en-US" dirty="0" smtClean="0"/>
              <a:t>CTE </a:t>
            </a:r>
            <a:r>
              <a:rPr lang="en-US" dirty="0"/>
              <a:t>programs to meet the needs identified in </a:t>
            </a:r>
            <a:r>
              <a:rPr lang="en-US" dirty="0" smtClean="0"/>
              <a:t>the </a:t>
            </a:r>
            <a:r>
              <a:rPr lang="en-US" dirty="0"/>
              <a:t>comprehensive needs </a:t>
            </a:r>
            <a:r>
              <a:rPr lang="en-US" dirty="0" smtClean="0"/>
              <a:t>assessment</a:t>
            </a:r>
          </a:p>
          <a:p>
            <a:r>
              <a:rPr lang="en-US" dirty="0" smtClean="0"/>
              <a:t>Maintains that funds must support CTE </a:t>
            </a:r>
            <a:r>
              <a:rPr lang="en-US" dirty="0"/>
              <a:t>programs that are of sufficient size, scope, and quality to be </a:t>
            </a:r>
            <a:r>
              <a:rPr lang="en-US" dirty="0" smtClean="0"/>
              <a:t>effective</a:t>
            </a:r>
            <a:endParaRPr lang="en-US" dirty="0"/>
          </a:p>
        </p:txBody>
      </p:sp>
    </p:spTree>
    <p:extLst>
      <p:ext uri="{BB962C8B-B14F-4D97-AF65-F5344CB8AC3E}">
        <p14:creationId xmlns:p14="http://schemas.microsoft.com/office/powerpoint/2010/main" val="1211236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Local Uses of Funds</a:t>
            </a:r>
            <a:endParaRPr lang="en-US" dirty="0"/>
          </a:p>
        </p:txBody>
      </p:sp>
      <p:sp>
        <p:nvSpPr>
          <p:cNvPr id="3" name="Content Placeholder 2"/>
          <p:cNvSpPr>
            <a:spLocks noGrp="1"/>
          </p:cNvSpPr>
          <p:nvPr>
            <p:ph idx="1"/>
          </p:nvPr>
        </p:nvSpPr>
        <p:spPr>
          <a:xfrm>
            <a:off x="426720" y="1990166"/>
            <a:ext cx="11358880" cy="4065194"/>
          </a:xfrm>
        </p:spPr>
        <p:txBody>
          <a:bodyPr>
            <a:normAutofit fontScale="77500" lnSpcReduction="20000"/>
          </a:bodyPr>
          <a:lstStyle/>
          <a:p>
            <a:pPr marL="514350" indent="-514350">
              <a:lnSpc>
                <a:spcPct val="120000"/>
              </a:lnSpc>
              <a:buFont typeface="+mj-lt"/>
              <a:buAutoNum type="arabicPeriod"/>
            </a:pPr>
            <a:r>
              <a:rPr lang="en-US" dirty="0" smtClean="0"/>
              <a:t>Provide career exploration and career development activities (6 optional ways to accomplish this requirement) </a:t>
            </a:r>
          </a:p>
          <a:p>
            <a:pPr marL="514350" indent="-514350">
              <a:lnSpc>
                <a:spcPct val="120000"/>
              </a:lnSpc>
              <a:buFont typeface="+mj-lt"/>
              <a:buAutoNum type="arabicPeriod"/>
            </a:pPr>
            <a:r>
              <a:rPr lang="en-US" dirty="0" smtClean="0"/>
              <a:t>Provide professional development for educators (9 uses)</a:t>
            </a:r>
          </a:p>
          <a:p>
            <a:pPr marL="514350" indent="-514350">
              <a:lnSpc>
                <a:spcPct val="120000"/>
              </a:lnSpc>
              <a:buFont typeface="+mj-lt"/>
              <a:buAutoNum type="arabicPeriod"/>
            </a:pPr>
            <a:r>
              <a:rPr lang="en-US" dirty="0" smtClean="0"/>
              <a:t>Provide the skills necessary for students to pursue high skill, high wage or in-demand occupations or sectors; provide support to reduce or eliminate out-of-pocket expenses for special populations participating in CTE (2 uses)</a:t>
            </a:r>
          </a:p>
          <a:p>
            <a:pPr marL="514350" indent="-514350">
              <a:lnSpc>
                <a:spcPct val="120000"/>
              </a:lnSpc>
              <a:buFont typeface="+mj-lt"/>
              <a:buAutoNum type="arabicPeriod"/>
            </a:pPr>
            <a:r>
              <a:rPr lang="en-US" dirty="0" smtClean="0"/>
              <a:t>Support the integration of academics into CTE (2 uses)</a:t>
            </a:r>
          </a:p>
          <a:p>
            <a:pPr marL="514350" indent="-514350">
              <a:lnSpc>
                <a:spcPct val="120000"/>
              </a:lnSpc>
              <a:buFont typeface="+mj-lt"/>
              <a:buAutoNum type="arabicPeriod"/>
            </a:pPr>
            <a:r>
              <a:rPr lang="en-US" dirty="0" smtClean="0"/>
              <a:t>Support implementation of programs resulting in increased student achievement (20 uses)</a:t>
            </a:r>
          </a:p>
          <a:p>
            <a:pPr marL="514350" indent="-514350">
              <a:lnSpc>
                <a:spcPct val="120000"/>
              </a:lnSpc>
              <a:buFont typeface="+mj-lt"/>
              <a:buAutoNum type="arabicPeriod"/>
            </a:pPr>
            <a:r>
              <a:rPr lang="en-US" dirty="0" smtClean="0"/>
              <a:t>Evaluation activities</a:t>
            </a:r>
            <a:endParaRPr lang="en-US" dirty="0"/>
          </a:p>
        </p:txBody>
      </p:sp>
      <p:pic>
        <p:nvPicPr>
          <p:cNvPr id="4" name="Picture 3" descr="stakeholders.jpeg"/>
          <p:cNvPicPr>
            <a:picLocks noChangeAspect="1"/>
          </p:cNvPicPr>
          <p:nvPr/>
        </p:nvPicPr>
        <p:blipFill>
          <a:blip r:embed="rId3"/>
          <a:stretch>
            <a:fillRect/>
          </a:stretch>
        </p:blipFill>
        <p:spPr>
          <a:xfrm>
            <a:off x="8818244" y="302389"/>
            <a:ext cx="1849757" cy="1230929"/>
          </a:xfrm>
          <a:prstGeom prst="rect">
            <a:avLst/>
          </a:prstGeom>
        </p:spPr>
      </p:pic>
    </p:spTree>
    <p:extLst>
      <p:ext uri="{BB962C8B-B14F-4D97-AF65-F5344CB8AC3E}">
        <p14:creationId xmlns:p14="http://schemas.microsoft.com/office/powerpoint/2010/main" val="20998796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Included: Secondary	</a:t>
            </a:r>
            <a:endParaRPr lang="en-US" dirty="0"/>
          </a:p>
        </p:txBody>
      </p:sp>
      <p:sp>
        <p:nvSpPr>
          <p:cNvPr id="3" name="Content Placeholder 2"/>
          <p:cNvSpPr>
            <a:spLocks noGrp="1"/>
          </p:cNvSpPr>
          <p:nvPr>
            <p:ph idx="1"/>
          </p:nvPr>
        </p:nvSpPr>
        <p:spPr>
          <a:xfrm>
            <a:off x="2057400" y="2081784"/>
            <a:ext cx="8077200" cy="4495800"/>
          </a:xfrm>
        </p:spPr>
        <p:txBody>
          <a:bodyPr>
            <a:normAutofit/>
          </a:bodyPr>
          <a:lstStyle/>
          <a:p>
            <a:pPr marL="0" indent="0">
              <a:buNone/>
            </a:pPr>
            <a:r>
              <a:rPr lang="en-US" sz="3200" dirty="0"/>
              <a:t>Secondary CTE Concentrator Definition: </a:t>
            </a:r>
          </a:p>
          <a:p>
            <a:pPr marL="0" indent="0">
              <a:buNone/>
            </a:pPr>
            <a:r>
              <a:rPr lang="en-US" sz="3200" dirty="0"/>
              <a:t>a student served by an eligible recipient who has completed </a:t>
            </a:r>
            <a:r>
              <a:rPr lang="en-US" sz="3200" b="1" u="sng" dirty="0"/>
              <a:t>at least two courses </a:t>
            </a:r>
            <a:r>
              <a:rPr lang="en-US" sz="3200" dirty="0"/>
              <a:t>in a single career and technical education program or program of study</a:t>
            </a:r>
          </a:p>
          <a:p>
            <a:endParaRPr lang="en-US" dirty="0"/>
          </a:p>
          <a:p>
            <a:endParaRPr lang="en-US" dirty="0"/>
          </a:p>
        </p:txBody>
      </p:sp>
      <p:pic>
        <p:nvPicPr>
          <p:cNvPr id="4" name="Picture 3" descr="Change Ahead(1).jpg"/>
          <p:cNvPicPr>
            <a:picLocks noChangeAspect="1"/>
          </p:cNvPicPr>
          <p:nvPr/>
        </p:nvPicPr>
        <p:blipFill>
          <a:blip r:embed="rId3"/>
          <a:stretch>
            <a:fillRect/>
          </a:stretch>
        </p:blipFill>
        <p:spPr>
          <a:xfrm>
            <a:off x="7154721" y="4517136"/>
            <a:ext cx="3121152" cy="2340864"/>
          </a:xfrm>
          <a:prstGeom prst="rect">
            <a:avLst/>
          </a:prstGeom>
        </p:spPr>
      </p:pic>
    </p:spTree>
    <p:extLst>
      <p:ext uri="{BB962C8B-B14F-4D97-AF65-F5344CB8AC3E}">
        <p14:creationId xmlns:p14="http://schemas.microsoft.com/office/powerpoint/2010/main" val="3183805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voices </a:t>
            </a:r>
            <a:endParaRPr lang="en-US" dirty="0"/>
          </a:p>
        </p:txBody>
      </p:sp>
      <p:pic>
        <p:nvPicPr>
          <p:cNvPr id="6" name="Picture 5" descr="Screen Shot 2018-07-26 at 10.59.07 PM.png"/>
          <p:cNvPicPr>
            <a:picLocks noChangeAspect="1"/>
          </p:cNvPicPr>
          <p:nvPr/>
        </p:nvPicPr>
        <p:blipFill>
          <a:blip r:embed="rId3"/>
          <a:stretch>
            <a:fillRect/>
          </a:stretch>
        </p:blipFill>
        <p:spPr>
          <a:xfrm>
            <a:off x="1954306" y="1586012"/>
            <a:ext cx="8283388" cy="4529628"/>
          </a:xfrm>
          <a:prstGeom prst="rect">
            <a:avLst/>
          </a:prstGeom>
        </p:spPr>
      </p:pic>
    </p:spTree>
    <p:extLst>
      <p:ext uri="{BB962C8B-B14F-4D97-AF65-F5344CB8AC3E}">
        <p14:creationId xmlns:p14="http://schemas.microsoft.com/office/powerpoint/2010/main" val="2559660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Secondary Indicators  	</a:t>
            </a:r>
            <a:endParaRPr lang="en-US" dirty="0"/>
          </a:p>
        </p:txBody>
      </p:sp>
      <p:sp>
        <p:nvSpPr>
          <p:cNvPr id="3" name="Content Placeholder 2"/>
          <p:cNvSpPr>
            <a:spLocks noGrp="1"/>
          </p:cNvSpPr>
          <p:nvPr>
            <p:ph idx="1"/>
          </p:nvPr>
        </p:nvSpPr>
        <p:spPr/>
        <p:txBody>
          <a:bodyPr/>
          <a:lstStyle/>
          <a:p>
            <a:r>
              <a:rPr lang="en-US" smtClean="0"/>
              <a:t>Graduation rate  (ESSA)</a:t>
            </a:r>
          </a:p>
          <a:p>
            <a:r>
              <a:rPr lang="en-US" smtClean="0"/>
              <a:t>Academic Attainment (ESSA) (ELA, Math, Science)</a:t>
            </a:r>
          </a:p>
          <a:p>
            <a:r>
              <a:rPr lang="en-US" smtClean="0"/>
              <a:t>Percentage of CTE concentrators who, in the second quarter after exiting from secondary education, are in postsecondary education or advanced training, military service or a national service program, or are employed</a:t>
            </a:r>
          </a:p>
          <a:p>
            <a:r>
              <a:rPr lang="en-US" smtClean="0"/>
              <a:t>Percentage of concentrators in programs/programs of study that lead to non-traditional fields (new: sort of in between the two current measures now)</a:t>
            </a:r>
            <a:endParaRPr lang="en-US" dirty="0" smtClean="0"/>
          </a:p>
        </p:txBody>
      </p:sp>
      <p:pic>
        <p:nvPicPr>
          <p:cNvPr id="4" name="Picture 3" descr="Filename: j0399545.jpg&#10;Keywords: education, grade book, grade books ...&#10;File Size: 353 KB"/>
          <p:cNvPicPr>
            <a:picLocks noChangeAspect="1" noChangeArrowheads="1"/>
          </p:cNvPicPr>
          <p:nvPr/>
        </p:nvPicPr>
        <p:blipFill rotWithShape="1">
          <a:blip r:embed="rId3"/>
          <a:srcRect r="10282"/>
          <a:stretch/>
        </p:blipFill>
        <p:spPr bwMode="auto">
          <a:xfrm>
            <a:off x="9651276" y="365127"/>
            <a:ext cx="2093684" cy="2333625"/>
          </a:xfrm>
          <a:prstGeom prst="rect">
            <a:avLst/>
          </a:prstGeom>
          <a:noFill/>
          <a:ln w="9525">
            <a:noFill/>
            <a:miter lim="800000"/>
            <a:headEnd/>
            <a:tailEnd/>
          </a:ln>
        </p:spPr>
      </p:pic>
    </p:spTree>
    <p:extLst>
      <p:ext uri="{BB962C8B-B14F-4D97-AF65-F5344CB8AC3E}">
        <p14:creationId xmlns:p14="http://schemas.microsoft.com/office/powerpoint/2010/main" val="3242294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Secondary Indicators  	</a:t>
            </a:r>
            <a:endParaRPr lang="en-US" dirty="0"/>
          </a:p>
        </p:txBody>
      </p:sp>
      <p:sp>
        <p:nvSpPr>
          <p:cNvPr id="3" name="Content Placeholder 2"/>
          <p:cNvSpPr>
            <a:spLocks noGrp="1"/>
          </p:cNvSpPr>
          <p:nvPr>
            <p:ph idx="1"/>
          </p:nvPr>
        </p:nvSpPr>
        <p:spPr/>
        <p:txBody>
          <a:bodyPr>
            <a:normAutofit/>
          </a:bodyPr>
          <a:lstStyle/>
          <a:p>
            <a:r>
              <a:rPr lang="en-US" sz="3200" dirty="0" smtClean="0"/>
              <a:t>Not less than one indicator of program quality:</a:t>
            </a:r>
          </a:p>
          <a:p>
            <a:pPr lvl="1"/>
            <a:r>
              <a:rPr lang="en-US" sz="2800" dirty="0" smtClean="0"/>
              <a:t>Attainment of recognized postsecondary credentials</a:t>
            </a:r>
          </a:p>
          <a:p>
            <a:pPr lvl="1"/>
            <a:r>
              <a:rPr lang="en-US" sz="2800" dirty="0" smtClean="0"/>
              <a:t>Attainment of postsecondary credit in the CTE program</a:t>
            </a:r>
          </a:p>
          <a:p>
            <a:pPr lvl="1"/>
            <a:r>
              <a:rPr lang="en-US" sz="2800" dirty="0" smtClean="0"/>
              <a:t>Participation in work-based learning</a:t>
            </a:r>
          </a:p>
          <a:p>
            <a:pPr lvl="1"/>
            <a:endParaRPr lang="en-US" sz="2800" dirty="0" smtClean="0"/>
          </a:p>
          <a:p>
            <a:pPr lvl="1"/>
            <a:r>
              <a:rPr lang="en-US" sz="2800" dirty="0" smtClean="0"/>
              <a:t>A second, optional quality indicator:</a:t>
            </a:r>
          </a:p>
          <a:p>
            <a:pPr lvl="2"/>
            <a:r>
              <a:rPr lang="en-US" sz="2400" dirty="0" smtClean="0"/>
              <a:t>Any other measure that is statewide, valid, and reliable, and comparable</a:t>
            </a:r>
          </a:p>
          <a:p>
            <a:pPr lvl="2"/>
            <a:r>
              <a:rPr lang="en-US" sz="2400" dirty="0" smtClean="0"/>
              <a:t>This is where technical skills assessment would fit. </a:t>
            </a:r>
            <a:endParaRPr lang="en-US" sz="2400" dirty="0"/>
          </a:p>
        </p:txBody>
      </p:sp>
    </p:spTree>
    <p:extLst>
      <p:ext uri="{BB962C8B-B14F-4D97-AF65-F5344CB8AC3E}">
        <p14:creationId xmlns:p14="http://schemas.microsoft.com/office/powerpoint/2010/main" val="18468978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Is Included: Postsecondary</a:t>
            </a:r>
            <a:endParaRPr lang="en-US" dirty="0"/>
          </a:p>
        </p:txBody>
      </p:sp>
      <p:sp>
        <p:nvSpPr>
          <p:cNvPr id="3" name="Content Placeholder 2"/>
          <p:cNvSpPr>
            <a:spLocks noGrp="1"/>
          </p:cNvSpPr>
          <p:nvPr>
            <p:ph idx="1"/>
          </p:nvPr>
        </p:nvSpPr>
        <p:spPr>
          <a:xfrm>
            <a:off x="350520" y="1990165"/>
            <a:ext cx="8204200" cy="3991535"/>
          </a:xfrm>
        </p:spPr>
        <p:txBody>
          <a:bodyPr>
            <a:noAutofit/>
          </a:bodyPr>
          <a:lstStyle/>
          <a:p>
            <a:pPr marL="0" indent="0">
              <a:buNone/>
            </a:pPr>
            <a:r>
              <a:rPr lang="en-US" dirty="0" smtClean="0"/>
              <a:t>Postsecondary CTE Concentrator Definition: </a:t>
            </a:r>
          </a:p>
          <a:p>
            <a:r>
              <a:rPr lang="en-US" dirty="0" smtClean="0"/>
              <a:t>a student enrolled in an eligible recipient who has:</a:t>
            </a:r>
          </a:p>
          <a:p>
            <a:pPr lvl="1"/>
            <a:r>
              <a:rPr lang="en-US" dirty="0" smtClean="0"/>
              <a:t> earned at least 12 credits within a career and technical   education program or program of study; </a:t>
            </a:r>
          </a:p>
          <a:p>
            <a:pPr marL="0" indent="0">
              <a:buNone/>
            </a:pPr>
            <a:r>
              <a:rPr lang="en-US" dirty="0" smtClean="0"/>
              <a:t>	or</a:t>
            </a:r>
          </a:p>
          <a:p>
            <a:pPr lvl="1"/>
            <a:r>
              <a:rPr lang="en-US" dirty="0" smtClean="0"/>
              <a:t> completed such a program if the program  encompasses fewer than 12 credits or the equivalent in total. </a:t>
            </a:r>
          </a:p>
          <a:p>
            <a:endParaRPr lang="en-US" dirty="0"/>
          </a:p>
        </p:txBody>
      </p:sp>
      <p:pic>
        <p:nvPicPr>
          <p:cNvPr id="5" name="DSC_1817-150x150.jpg" descr="/Users/kimberly/Desktop/DSC_1817-150x150.jpg"/>
          <p:cNvPicPr>
            <a:picLocks noChangeAspect="1"/>
          </p:cNvPicPr>
          <p:nvPr/>
        </p:nvPicPr>
        <p:blipFill>
          <a:blip r:embed="rId3" r:link="rId4"/>
          <a:stretch>
            <a:fillRect/>
          </a:stretch>
        </p:blipFill>
        <p:spPr>
          <a:xfrm>
            <a:off x="8554720" y="2563874"/>
            <a:ext cx="2844115" cy="2844115"/>
          </a:xfrm>
          <a:prstGeom prst="rect">
            <a:avLst/>
          </a:prstGeom>
        </p:spPr>
      </p:pic>
    </p:spTree>
    <p:extLst>
      <p:ext uri="{BB962C8B-B14F-4D97-AF65-F5344CB8AC3E}">
        <p14:creationId xmlns:p14="http://schemas.microsoft.com/office/powerpoint/2010/main" val="2881591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Postsecondary Indicators</a:t>
            </a:r>
            <a:endParaRPr lang="en-US" dirty="0"/>
          </a:p>
        </p:txBody>
      </p:sp>
      <p:sp>
        <p:nvSpPr>
          <p:cNvPr id="3" name="Content Placeholder 2"/>
          <p:cNvSpPr>
            <a:spLocks noGrp="1"/>
          </p:cNvSpPr>
          <p:nvPr>
            <p:ph idx="1"/>
          </p:nvPr>
        </p:nvSpPr>
        <p:spPr/>
        <p:txBody>
          <a:bodyPr>
            <a:normAutofit lnSpcReduction="10000"/>
          </a:bodyPr>
          <a:lstStyle/>
          <a:p>
            <a:pPr>
              <a:lnSpc>
                <a:spcPct val="100000"/>
              </a:lnSpc>
            </a:pPr>
            <a:r>
              <a:rPr lang="en-US" dirty="0" smtClean="0"/>
              <a:t>Percentage of CTE concentrators who, during the second quarter after program completion, remain enrolled in postsecondary education, are in advanced training, military service, or a national service program or are placed or retained in employment</a:t>
            </a:r>
          </a:p>
          <a:p>
            <a:pPr>
              <a:lnSpc>
                <a:spcPct val="100000"/>
              </a:lnSpc>
            </a:pPr>
            <a:r>
              <a:rPr lang="en-US" dirty="0" smtClean="0"/>
              <a:t>Percentage of CTE concentrators who receive a recognized postsecondary credential during participation in or within one year of program completion</a:t>
            </a:r>
          </a:p>
          <a:p>
            <a:pPr>
              <a:lnSpc>
                <a:spcPct val="100000"/>
              </a:lnSpc>
            </a:pPr>
            <a:r>
              <a:rPr lang="en-US" dirty="0" smtClean="0"/>
              <a:t>Percentage of concentrators in programs that lead to non-traditional fields (new: sort of in between the two current measures now)</a:t>
            </a:r>
          </a:p>
          <a:p>
            <a:pPr lvl="1">
              <a:lnSpc>
                <a:spcPct val="100000"/>
              </a:lnSpc>
            </a:pPr>
            <a:endParaRPr lang="en-US" dirty="0" smtClean="0"/>
          </a:p>
          <a:p>
            <a:pPr lvl="1">
              <a:lnSpc>
                <a:spcPct val="100000"/>
              </a:lnSpc>
            </a:pPr>
            <a:endParaRPr lang="en-US" dirty="0" smtClean="0"/>
          </a:p>
          <a:p>
            <a:pPr lvl="1">
              <a:lnSpc>
                <a:spcPct val="100000"/>
              </a:lnSpc>
            </a:pPr>
            <a:endParaRPr lang="en-US" dirty="0"/>
          </a:p>
        </p:txBody>
      </p:sp>
    </p:spTree>
    <p:extLst>
      <p:ext uri="{BB962C8B-B14F-4D97-AF65-F5344CB8AC3E}">
        <p14:creationId xmlns:p14="http://schemas.microsoft.com/office/powerpoint/2010/main" val="31354476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Process for Setting State Determined Performance Targets</a:t>
            </a:r>
            <a:endParaRPr lang="en-US" dirty="0"/>
          </a:p>
        </p:txBody>
      </p:sp>
      <p:sp>
        <p:nvSpPr>
          <p:cNvPr id="3" name="Content Placeholder 2"/>
          <p:cNvSpPr>
            <a:spLocks noGrp="1"/>
          </p:cNvSpPr>
          <p:nvPr>
            <p:ph idx="1"/>
          </p:nvPr>
        </p:nvSpPr>
        <p:spPr>
          <a:xfrm>
            <a:off x="838200" y="1990166"/>
            <a:ext cx="8681130" cy="3991535"/>
          </a:xfrm>
        </p:spPr>
        <p:txBody>
          <a:bodyPr/>
          <a:lstStyle/>
          <a:p>
            <a:r>
              <a:rPr lang="en-US" dirty="0" smtClean="0"/>
              <a:t>States no longer negotiate performance levels with USDE</a:t>
            </a:r>
          </a:p>
          <a:p>
            <a:r>
              <a:rPr lang="en-US" dirty="0" smtClean="0"/>
              <a:t>Eligible agencies consult with stakeholders to develop “State Determined Levels of Performance”</a:t>
            </a:r>
          </a:p>
          <a:p>
            <a:r>
              <a:rPr lang="en-US" dirty="0" smtClean="0"/>
              <a:t>All four years of targets included in state plan</a:t>
            </a:r>
          </a:p>
          <a:p>
            <a:r>
              <a:rPr lang="en-US" dirty="0" smtClean="0"/>
              <a:t>Secretary still has authority to approve (or not disapprove)  performance levels as part of the state plan review/approval</a:t>
            </a:r>
          </a:p>
          <a:p>
            <a:pPr lvl="1"/>
            <a:endParaRPr lang="en-US" dirty="0"/>
          </a:p>
        </p:txBody>
      </p:sp>
      <p:pic>
        <p:nvPicPr>
          <p:cNvPr id="4" name="Picture 3" descr="data.jpeg"/>
          <p:cNvPicPr>
            <a:picLocks noChangeAspect="1"/>
          </p:cNvPicPr>
          <p:nvPr/>
        </p:nvPicPr>
        <p:blipFill>
          <a:blip r:embed="rId3"/>
          <a:stretch>
            <a:fillRect/>
          </a:stretch>
        </p:blipFill>
        <p:spPr>
          <a:xfrm>
            <a:off x="9334500" y="1990166"/>
            <a:ext cx="2857500" cy="2857500"/>
          </a:xfrm>
          <a:prstGeom prst="rect">
            <a:avLst/>
          </a:prstGeom>
        </p:spPr>
      </p:pic>
    </p:spTree>
    <p:extLst>
      <p:ext uri="{BB962C8B-B14F-4D97-AF65-F5344CB8AC3E}">
        <p14:creationId xmlns:p14="http://schemas.microsoft.com/office/powerpoint/2010/main" val="17662856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91A6"/>
                </a:solidFill>
              </a:rPr>
              <a:t>Setting Initial </a:t>
            </a:r>
            <a:r>
              <a:rPr lang="en-US" dirty="0" smtClean="0"/>
              <a:t>State Determined Levels of Performance Requirements </a:t>
            </a:r>
            <a:endParaRPr lang="en-US" dirty="0"/>
          </a:p>
        </p:txBody>
      </p:sp>
      <p:sp>
        <p:nvSpPr>
          <p:cNvPr id="3" name="Content Placeholder 2"/>
          <p:cNvSpPr>
            <a:spLocks noGrp="1"/>
          </p:cNvSpPr>
          <p:nvPr>
            <p:ph idx="1"/>
          </p:nvPr>
        </p:nvSpPr>
        <p:spPr/>
        <p:txBody>
          <a:bodyPr/>
          <a:lstStyle/>
          <a:p>
            <a:r>
              <a:rPr lang="en-US" smtClean="0"/>
              <a:t>When initially setting targets: </a:t>
            </a:r>
          </a:p>
          <a:p>
            <a:r>
              <a:rPr lang="en-US" smtClean="0"/>
              <a:t>Two similar to current law: </a:t>
            </a:r>
          </a:p>
          <a:p>
            <a:pPr lvl="1"/>
            <a:r>
              <a:rPr lang="en-US" smtClean="0"/>
              <a:t>Expressed in numerical or percentage form</a:t>
            </a:r>
          </a:p>
          <a:p>
            <a:pPr lvl="1"/>
            <a:r>
              <a:rPr lang="en-US" smtClean="0"/>
              <a:t>States must “continually make meaningful progress toward improving the performance of all career and technical education students,” including subpopulations</a:t>
            </a:r>
          </a:p>
          <a:p>
            <a:r>
              <a:rPr lang="en-US" smtClean="0"/>
              <a:t>Two new requirements:</a:t>
            </a:r>
          </a:p>
          <a:p>
            <a:pPr lvl="1"/>
            <a:r>
              <a:rPr lang="en-US" smtClean="0"/>
              <a:t>Subject to up to a 60-day public comment process</a:t>
            </a:r>
          </a:p>
          <a:p>
            <a:pPr lvl="1"/>
            <a:r>
              <a:rPr lang="en-US" smtClean="0"/>
              <a:t>Take into account how levels advance state plan goals </a:t>
            </a:r>
          </a:p>
          <a:p>
            <a:pPr lvl="1"/>
            <a:endParaRPr lang="en-US" smtClean="0"/>
          </a:p>
          <a:p>
            <a:pPr lvl="1"/>
            <a:endParaRPr lang="en-US" smtClean="0"/>
          </a:p>
          <a:p>
            <a:endParaRPr lang="en-US" dirty="0"/>
          </a:p>
        </p:txBody>
      </p:sp>
    </p:spTree>
    <p:extLst>
      <p:ext uri="{BB962C8B-B14F-4D97-AF65-F5344CB8AC3E}">
        <p14:creationId xmlns:p14="http://schemas.microsoft.com/office/powerpoint/2010/main" val="24134161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When Can You Revise a State Determined Levels of Performance?</a:t>
            </a:r>
          </a:p>
        </p:txBody>
      </p:sp>
      <p:sp>
        <p:nvSpPr>
          <p:cNvPr id="3" name="Content Placeholder 2"/>
          <p:cNvSpPr>
            <a:spLocks noGrp="1"/>
          </p:cNvSpPr>
          <p:nvPr>
            <p:ph idx="1"/>
          </p:nvPr>
        </p:nvSpPr>
        <p:spPr/>
        <p:txBody>
          <a:bodyPr>
            <a:normAutofit/>
          </a:bodyPr>
          <a:lstStyle/>
          <a:p>
            <a:r>
              <a:rPr lang="en-US" dirty="0" smtClean="0"/>
              <a:t>Adjustments </a:t>
            </a:r>
            <a:r>
              <a:rPr lang="en-US" dirty="0"/>
              <a:t>can be made prior to </a:t>
            </a:r>
            <a:r>
              <a:rPr lang="en-US" dirty="0" smtClean="0"/>
              <a:t>third program year (July 1, 2022)</a:t>
            </a:r>
          </a:p>
          <a:p>
            <a:pPr marL="0" indent="0">
              <a:buNone/>
            </a:pPr>
            <a:r>
              <a:rPr lang="en-US" dirty="0"/>
              <a:t>	</a:t>
            </a:r>
            <a:r>
              <a:rPr lang="en-US" dirty="0" smtClean="0"/>
              <a:t>		           </a:t>
            </a:r>
            <a:r>
              <a:rPr lang="en-US" b="1" dirty="0" smtClean="0"/>
              <a:t>OR</a:t>
            </a:r>
          </a:p>
          <a:p>
            <a:r>
              <a:rPr lang="en-US" dirty="0" smtClean="0"/>
              <a:t>If unanticipated circumstances arise (waiver)</a:t>
            </a:r>
          </a:p>
          <a:p>
            <a:endParaRPr lang="en-US" dirty="0" smtClean="0"/>
          </a:p>
          <a:p>
            <a:endParaRPr lang="en-US" dirty="0" smtClean="0"/>
          </a:p>
          <a:p>
            <a:endParaRPr lang="en-US" dirty="0"/>
          </a:p>
        </p:txBody>
      </p:sp>
    </p:spTree>
    <p:extLst>
      <p:ext uri="{BB962C8B-B14F-4D97-AF65-F5344CB8AC3E}">
        <p14:creationId xmlns:p14="http://schemas.microsoft.com/office/powerpoint/2010/main" val="360423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Unanticipated Circumstances (Waiver)</a:t>
            </a:r>
            <a:endParaRPr lang="en-US" dirty="0"/>
          </a:p>
        </p:txBody>
      </p:sp>
      <p:sp>
        <p:nvSpPr>
          <p:cNvPr id="3" name="Content Placeholder 2"/>
          <p:cNvSpPr>
            <a:spLocks noGrp="1"/>
          </p:cNvSpPr>
          <p:nvPr>
            <p:ph idx="1"/>
          </p:nvPr>
        </p:nvSpPr>
        <p:spPr>
          <a:xfrm>
            <a:off x="568960" y="1990166"/>
            <a:ext cx="10403840" cy="3991535"/>
          </a:xfrm>
        </p:spPr>
        <p:txBody>
          <a:bodyPr>
            <a:normAutofit/>
          </a:bodyPr>
          <a:lstStyle/>
          <a:p>
            <a:pPr>
              <a:lnSpc>
                <a:spcPct val="100000"/>
              </a:lnSpc>
              <a:spcBef>
                <a:spcPts val="1800"/>
              </a:spcBef>
            </a:pPr>
            <a:r>
              <a:rPr lang="en-US" dirty="0" smtClean="0"/>
              <a:t>If unanticipated circumstances (undefined term) arise in a state </a:t>
            </a:r>
          </a:p>
          <a:p>
            <a:pPr>
              <a:lnSpc>
                <a:spcPct val="100000"/>
              </a:lnSpc>
              <a:spcBef>
                <a:spcPts val="1800"/>
              </a:spcBef>
              <a:buNone/>
            </a:pPr>
            <a:r>
              <a:rPr lang="en-US" b="1" dirty="0" smtClean="0"/>
              <a:t>                      	                        OR</a:t>
            </a:r>
          </a:p>
          <a:p>
            <a:pPr>
              <a:lnSpc>
                <a:spcPct val="100000"/>
              </a:lnSpc>
              <a:spcBef>
                <a:spcPts val="1800"/>
              </a:spcBef>
            </a:pPr>
            <a:r>
              <a:rPr lang="en-US" dirty="0"/>
              <a:t>C</a:t>
            </a:r>
            <a:r>
              <a:rPr lang="en-US" dirty="0" smtClean="0"/>
              <a:t>hanges occur related to improvements in data or measurement approaches   </a:t>
            </a:r>
          </a:p>
          <a:p>
            <a:pPr>
              <a:lnSpc>
                <a:spcPct val="100000"/>
              </a:lnSpc>
              <a:spcBef>
                <a:spcPts val="1800"/>
              </a:spcBef>
            </a:pPr>
            <a:endParaRPr lang="en-US" dirty="0" smtClean="0"/>
          </a:p>
          <a:p>
            <a:pPr>
              <a:lnSpc>
                <a:spcPct val="100000"/>
              </a:lnSpc>
              <a:spcBef>
                <a:spcPts val="1800"/>
              </a:spcBef>
              <a:buNone/>
            </a:pPr>
            <a:endParaRPr lang="en-US" dirty="0"/>
          </a:p>
        </p:txBody>
      </p:sp>
    </p:spTree>
    <p:extLst>
      <p:ext uri="{BB962C8B-B14F-4D97-AF65-F5344CB8AC3E}">
        <p14:creationId xmlns:p14="http://schemas.microsoft.com/office/powerpoint/2010/main" val="791627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91A6"/>
                </a:solidFill>
              </a:rPr>
              <a:t>Revising</a:t>
            </a:r>
            <a:r>
              <a:rPr lang="en-US" dirty="0" smtClean="0"/>
              <a:t> State Determined Levels of Performance Requirements </a:t>
            </a:r>
            <a:endParaRPr lang="en-US" dirty="0"/>
          </a:p>
        </p:txBody>
      </p:sp>
      <p:sp>
        <p:nvSpPr>
          <p:cNvPr id="3" name="Content Placeholder 2"/>
          <p:cNvSpPr>
            <a:spLocks noGrp="1"/>
          </p:cNvSpPr>
          <p:nvPr>
            <p:ph idx="1"/>
          </p:nvPr>
        </p:nvSpPr>
        <p:spPr>
          <a:xfrm>
            <a:off x="182880" y="1990166"/>
            <a:ext cx="11866880" cy="3991535"/>
          </a:xfrm>
        </p:spPr>
        <p:txBody>
          <a:bodyPr>
            <a:normAutofit fontScale="85000" lnSpcReduction="20000"/>
          </a:bodyPr>
          <a:lstStyle/>
          <a:p>
            <a:pPr>
              <a:lnSpc>
                <a:spcPct val="110000"/>
              </a:lnSpc>
            </a:pPr>
            <a:r>
              <a:rPr lang="en-US" dirty="0" smtClean="0"/>
              <a:t>Two similar to current law: </a:t>
            </a:r>
          </a:p>
          <a:p>
            <a:pPr lvl="1">
              <a:lnSpc>
                <a:spcPct val="110000"/>
              </a:lnSpc>
            </a:pPr>
            <a:r>
              <a:rPr lang="en-US" dirty="0" smtClean="0"/>
              <a:t>Expressed in numerical or percentage form</a:t>
            </a:r>
          </a:p>
          <a:p>
            <a:pPr lvl="1">
              <a:lnSpc>
                <a:spcPct val="110000"/>
              </a:lnSpc>
            </a:pPr>
            <a:r>
              <a:rPr lang="en-US" dirty="0" smtClean="0"/>
              <a:t>States must “continually make meaningful progress toward improving the performance of all career and technical education students,” including subpopulations</a:t>
            </a:r>
          </a:p>
          <a:p>
            <a:pPr>
              <a:lnSpc>
                <a:spcPct val="110000"/>
              </a:lnSpc>
            </a:pPr>
            <a:r>
              <a:rPr lang="en-US" dirty="0" smtClean="0"/>
              <a:t>Four new requirements:</a:t>
            </a:r>
          </a:p>
          <a:p>
            <a:pPr lvl="1">
              <a:lnSpc>
                <a:spcPct val="110000"/>
              </a:lnSpc>
            </a:pPr>
            <a:r>
              <a:rPr lang="en-US" dirty="0" smtClean="0"/>
              <a:t>Subject to up to a 60-day public comment process</a:t>
            </a:r>
          </a:p>
          <a:p>
            <a:pPr lvl="1">
              <a:lnSpc>
                <a:spcPct val="110000"/>
              </a:lnSpc>
            </a:pPr>
            <a:r>
              <a:rPr lang="en-US" dirty="0" smtClean="0"/>
              <a:t>Take into account how levels advance state plan goals </a:t>
            </a:r>
          </a:p>
          <a:p>
            <a:pPr lvl="1">
              <a:lnSpc>
                <a:spcPct val="110000"/>
              </a:lnSpc>
            </a:pPr>
            <a:r>
              <a:rPr lang="en-US" dirty="0" smtClean="0"/>
              <a:t>Take into account how levels compare to other states AND consider characteristics of actual (vs. anticipated) concentrators when they enter the program </a:t>
            </a:r>
          </a:p>
          <a:p>
            <a:pPr lvl="1">
              <a:lnSpc>
                <a:spcPct val="110000"/>
              </a:lnSpc>
            </a:pPr>
            <a:r>
              <a:rPr lang="en-US" dirty="0" smtClean="0"/>
              <a:t>Be higher than average actual performance of </a:t>
            </a:r>
            <a:r>
              <a:rPr lang="en-US" dirty="0" err="1" smtClean="0"/>
              <a:t>of</a:t>
            </a:r>
            <a:r>
              <a:rPr lang="en-US" dirty="0" smtClean="0"/>
              <a:t> two most recently completed program years, except in the case of unanticipated circumstances (waiver)</a:t>
            </a:r>
          </a:p>
          <a:p>
            <a:pPr>
              <a:lnSpc>
                <a:spcPct val="110000"/>
              </a:lnSpc>
            </a:pPr>
            <a:endParaRPr lang="en-US" dirty="0"/>
          </a:p>
        </p:txBody>
      </p:sp>
    </p:spTree>
    <p:extLst>
      <p:ext uri="{BB962C8B-B14F-4D97-AF65-F5344CB8AC3E}">
        <p14:creationId xmlns:p14="http://schemas.microsoft.com/office/powerpoint/2010/main" val="2925614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Accountability: Improvement Plans &amp; Sanctions</a:t>
            </a:r>
            <a:endParaRPr lang="en-US" dirty="0"/>
          </a:p>
        </p:txBody>
      </p:sp>
      <p:sp>
        <p:nvSpPr>
          <p:cNvPr id="3" name="Content Placeholder 2"/>
          <p:cNvSpPr>
            <a:spLocks noGrp="1"/>
          </p:cNvSpPr>
          <p:nvPr>
            <p:ph idx="1"/>
          </p:nvPr>
        </p:nvSpPr>
        <p:spPr/>
        <p:txBody>
          <a:bodyPr/>
          <a:lstStyle/>
          <a:p>
            <a:r>
              <a:rPr lang="en-US" dirty="0" smtClean="0"/>
              <a:t>Improvement plan  - Do not reach 90% of performance target</a:t>
            </a:r>
          </a:p>
          <a:p>
            <a:r>
              <a:rPr lang="en-US" dirty="0" smtClean="0"/>
              <a:t>Sanction – Do not reach 90% of targets or failing to improve for 2 years after going into improvement</a:t>
            </a:r>
          </a:p>
          <a:p>
            <a:r>
              <a:rPr lang="en-US" dirty="0" smtClean="0"/>
              <a:t>NEW: Cannot change performance target when under such an improvement plan.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656" y="4086343"/>
            <a:ext cx="3293464" cy="2194834"/>
          </a:xfrm>
          <a:prstGeom prst="rect">
            <a:avLst/>
          </a:prstGeom>
        </p:spPr>
      </p:pic>
    </p:spTree>
    <p:extLst>
      <p:ext uri="{BB962C8B-B14F-4D97-AF65-F5344CB8AC3E}">
        <p14:creationId xmlns:p14="http://schemas.microsoft.com/office/powerpoint/2010/main" val="2269963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voices </a:t>
            </a:r>
            <a:endParaRPr lang="en-US" dirty="0"/>
          </a:p>
        </p:txBody>
      </p:sp>
      <p:pic>
        <p:nvPicPr>
          <p:cNvPr id="4" name="Picture 3" descr="Screen Shot 2018-07-26 at 10.59.58 PM.png"/>
          <p:cNvPicPr>
            <a:picLocks noChangeAspect="1"/>
          </p:cNvPicPr>
          <p:nvPr/>
        </p:nvPicPr>
        <p:blipFill>
          <a:blip r:embed="rId2"/>
          <a:stretch>
            <a:fillRect/>
          </a:stretch>
        </p:blipFill>
        <p:spPr>
          <a:xfrm>
            <a:off x="0" y="2245995"/>
            <a:ext cx="11948424" cy="3258783"/>
          </a:xfrm>
          <a:prstGeom prst="rect">
            <a:avLst/>
          </a:prstGeom>
        </p:spPr>
      </p:pic>
    </p:spTree>
    <p:extLst>
      <p:ext uri="{BB962C8B-B14F-4D97-AF65-F5344CB8AC3E}">
        <p14:creationId xmlns:p14="http://schemas.microsoft.com/office/powerpoint/2010/main" val="33084335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01697" y="2092911"/>
            <a:ext cx="10363200" cy="2387600"/>
          </a:xfrm>
        </p:spPr>
        <p:txBody>
          <a:bodyPr>
            <a:noAutofit/>
          </a:bodyPr>
          <a:lstStyle/>
          <a:p>
            <a:r>
              <a:rPr lang="en-US" b="1" dirty="0"/>
              <a:t>EQUITY AND SPECIAL POPULATIONS</a:t>
            </a:r>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4"/>
          </p:nvPr>
        </p:nvSpPr>
        <p:spPr/>
        <p:txBody>
          <a:bodyPr/>
          <a:lstStyle/>
          <a:p>
            <a:fld id="{3FAF11BC-4188-4023-B5C2-A3E64286B8CA}" type="slidenum">
              <a:rPr lang="en-US">
                <a:solidFill>
                  <a:prstClr val="black">
                    <a:tint val="75000"/>
                  </a:prstClr>
                </a:solidFill>
                <a:latin typeface="Calibri"/>
              </a:rPr>
              <a:pPr/>
              <a:t>50</a:t>
            </a:fld>
            <a:endParaRPr lang="en-US">
              <a:solidFill>
                <a:prstClr val="black">
                  <a:tint val="75000"/>
                </a:prstClr>
              </a:solidFill>
              <a:latin typeface="Calibri"/>
            </a:endParaRPr>
          </a:p>
        </p:txBody>
      </p:sp>
    </p:spTree>
    <p:extLst>
      <p:ext uri="{BB962C8B-B14F-4D97-AF65-F5344CB8AC3E}">
        <p14:creationId xmlns:p14="http://schemas.microsoft.com/office/powerpoint/2010/main" val="2893510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Set the Stage </a:t>
            </a:r>
            <a:endParaRPr lang="en-US" dirty="0"/>
          </a:p>
        </p:txBody>
      </p:sp>
      <p:sp>
        <p:nvSpPr>
          <p:cNvPr id="3" name="Content Placeholder 2"/>
          <p:cNvSpPr>
            <a:spLocks noGrp="1"/>
          </p:cNvSpPr>
          <p:nvPr>
            <p:ph idx="1"/>
          </p:nvPr>
        </p:nvSpPr>
        <p:spPr>
          <a:xfrm>
            <a:off x="568960" y="1906293"/>
            <a:ext cx="9470391" cy="4075408"/>
          </a:xfrm>
        </p:spPr>
        <p:txBody>
          <a:bodyPr>
            <a:normAutofit fontScale="85000" lnSpcReduction="20000"/>
          </a:bodyPr>
          <a:lstStyle/>
          <a:p>
            <a:pPr marL="0" indent="0">
              <a:lnSpc>
                <a:spcPct val="120000"/>
              </a:lnSpc>
              <a:spcBef>
                <a:spcPts val="600"/>
              </a:spcBef>
              <a:buNone/>
            </a:pPr>
            <a:r>
              <a:rPr lang="en-US" b="1" dirty="0" smtClean="0"/>
              <a:t>What is meant by “equity” in Perkins V?</a:t>
            </a:r>
          </a:p>
          <a:p>
            <a:pPr>
              <a:lnSpc>
                <a:spcPct val="120000"/>
              </a:lnSpc>
              <a:spcBef>
                <a:spcPts val="600"/>
              </a:spcBef>
            </a:pPr>
            <a:r>
              <a:rPr lang="en-US" dirty="0" smtClean="0"/>
              <a:t>Special Populations</a:t>
            </a:r>
          </a:p>
          <a:p>
            <a:pPr>
              <a:lnSpc>
                <a:spcPct val="120000"/>
              </a:lnSpc>
              <a:spcBef>
                <a:spcPts val="600"/>
              </a:spcBef>
            </a:pPr>
            <a:r>
              <a:rPr lang="en-US" dirty="0" smtClean="0"/>
              <a:t>Nontraditional fields/careers/programs</a:t>
            </a:r>
          </a:p>
          <a:p>
            <a:pPr>
              <a:lnSpc>
                <a:spcPct val="120000"/>
              </a:lnSpc>
              <a:spcBef>
                <a:spcPts val="600"/>
              </a:spcBef>
            </a:pPr>
            <a:r>
              <a:rPr lang="en-US" dirty="0" smtClean="0"/>
              <a:t>High-Skill, High-Wage, In-Demand – code for Nontraditional</a:t>
            </a:r>
          </a:p>
          <a:p>
            <a:pPr>
              <a:lnSpc>
                <a:spcPct val="120000"/>
              </a:lnSpc>
              <a:spcBef>
                <a:spcPts val="600"/>
              </a:spcBef>
            </a:pPr>
            <a:r>
              <a:rPr lang="en-US" dirty="0" smtClean="0"/>
              <a:t>Gap Analysis</a:t>
            </a:r>
          </a:p>
          <a:p>
            <a:pPr>
              <a:lnSpc>
                <a:spcPct val="120000"/>
              </a:lnSpc>
              <a:spcBef>
                <a:spcPts val="600"/>
              </a:spcBef>
            </a:pPr>
            <a:r>
              <a:rPr lang="en-US" dirty="0" smtClean="0"/>
              <a:t>Needs Assessment</a:t>
            </a:r>
          </a:p>
          <a:p>
            <a:pPr>
              <a:lnSpc>
                <a:spcPct val="120000"/>
              </a:lnSpc>
              <a:spcBef>
                <a:spcPts val="600"/>
              </a:spcBef>
            </a:pPr>
            <a:r>
              <a:rPr lang="en-US" dirty="0" smtClean="0"/>
              <a:t>Performance Measures/Accountability</a:t>
            </a:r>
          </a:p>
          <a:p>
            <a:pPr>
              <a:lnSpc>
                <a:spcPct val="120000"/>
              </a:lnSpc>
              <a:spcBef>
                <a:spcPts val="600"/>
              </a:spcBef>
            </a:pPr>
            <a:r>
              <a:rPr lang="en-US" dirty="0" smtClean="0"/>
              <a:t>Disaggregation</a:t>
            </a:r>
          </a:p>
          <a:p>
            <a:pPr>
              <a:lnSpc>
                <a:spcPct val="120000"/>
              </a:lnSpc>
              <a:spcBef>
                <a:spcPts val="600"/>
              </a:spcBef>
            </a:pPr>
            <a:r>
              <a:rPr lang="en-US" dirty="0" smtClean="0"/>
              <a:t>Access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8354" y="4019364"/>
            <a:ext cx="2901165" cy="1933398"/>
          </a:xfrm>
          <a:prstGeom prst="rect">
            <a:avLst/>
          </a:prstGeom>
        </p:spPr>
      </p:pic>
    </p:spTree>
    <p:extLst>
      <p:ext uri="{BB962C8B-B14F-4D97-AF65-F5344CB8AC3E}">
        <p14:creationId xmlns:p14="http://schemas.microsoft.com/office/powerpoint/2010/main" val="1956494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dirty="0" smtClean="0"/>
              <a:t>CTE Concentrator</a:t>
            </a:r>
          </a:p>
          <a:p>
            <a:r>
              <a:rPr lang="en-US" dirty="0" smtClean="0"/>
              <a:t>Nontraditional Fields</a:t>
            </a:r>
          </a:p>
          <a:p>
            <a:r>
              <a:rPr lang="en-US" dirty="0" smtClean="0"/>
              <a:t>Supportive Services</a:t>
            </a:r>
          </a:p>
          <a:p>
            <a:r>
              <a:rPr lang="en-US" dirty="0" smtClean="0"/>
              <a:t>Out-of-Workforce Individuals</a:t>
            </a:r>
          </a:p>
          <a:p>
            <a:r>
              <a:rPr lang="en-US" dirty="0" smtClean="0"/>
              <a:t>English Learner</a:t>
            </a:r>
          </a:p>
          <a:p>
            <a:r>
              <a:rPr lang="en-US" dirty="0" smtClean="0"/>
              <a:t>Special Populations</a:t>
            </a:r>
          </a:p>
          <a:p>
            <a:r>
              <a:rPr lang="en-US" dirty="0" smtClean="0"/>
              <a:t>Universal Design for Learning</a:t>
            </a:r>
            <a:endParaRPr lang="en-US" dirty="0"/>
          </a:p>
        </p:txBody>
      </p:sp>
      <p:pic>
        <p:nvPicPr>
          <p:cNvPr id="6" name="Picture 5" descr="https://lh3.googleusercontent.com/vAflUAaIGYyTafT2JPkO7iQqSaQAx7jG_vudsh0NpIWcSKi2mP-ETF_3-70R0AhEVo_t3l4VmP01PcNDwakVSqAIwQOjuxOfyJQG_Wzm74j2Ggo6YA6rEIvt3SxVvUoSWqluIgqMvFI=w1426-h1069-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648" y="2446410"/>
            <a:ext cx="4045519" cy="3182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5480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Within State Allocation</a:t>
            </a:r>
            <a:endParaRPr lang="en-US" dirty="0"/>
          </a:p>
        </p:txBody>
      </p:sp>
      <p:sp>
        <p:nvSpPr>
          <p:cNvPr id="3" name="Content Placeholder 2"/>
          <p:cNvSpPr>
            <a:spLocks noGrp="1"/>
          </p:cNvSpPr>
          <p:nvPr>
            <p:ph idx="1"/>
          </p:nvPr>
        </p:nvSpPr>
        <p:spPr/>
        <p:txBody>
          <a:bodyPr/>
          <a:lstStyle/>
          <a:p>
            <a:r>
              <a:rPr lang="en-US" dirty="0" smtClean="0"/>
              <a:t>Reserve Fund</a:t>
            </a:r>
          </a:p>
          <a:p>
            <a:r>
              <a:rPr lang="en-US" dirty="0" smtClean="0"/>
              <a:t>State Institutions Set-Aside</a:t>
            </a:r>
          </a:p>
          <a:p>
            <a:r>
              <a:rPr lang="en-US" dirty="0" smtClean="0"/>
              <a:t>Nontraditional Set-Aside</a:t>
            </a:r>
          </a:p>
          <a:p>
            <a:r>
              <a:rPr lang="en-US" dirty="0" smtClean="0"/>
              <a:t>Special Populations Set-Aside</a:t>
            </a:r>
            <a:endParaRPr lang="en-US" dirty="0"/>
          </a:p>
        </p:txBody>
      </p:sp>
    </p:spTree>
    <p:extLst>
      <p:ext uri="{BB962C8B-B14F-4D97-AF65-F5344CB8AC3E}">
        <p14:creationId xmlns:p14="http://schemas.microsoft.com/office/powerpoint/2010/main" val="37928214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Accountability</a:t>
            </a:r>
            <a:endParaRPr lang="en-US" dirty="0"/>
          </a:p>
        </p:txBody>
      </p:sp>
      <p:sp>
        <p:nvSpPr>
          <p:cNvPr id="3" name="Content Placeholder 2"/>
          <p:cNvSpPr>
            <a:spLocks noGrp="1"/>
          </p:cNvSpPr>
          <p:nvPr>
            <p:ph idx="1"/>
          </p:nvPr>
        </p:nvSpPr>
        <p:spPr/>
        <p:txBody>
          <a:bodyPr/>
          <a:lstStyle/>
          <a:p>
            <a:r>
              <a:rPr lang="en-US" smtClean="0"/>
              <a:t>Nontraditional Measure</a:t>
            </a:r>
          </a:p>
          <a:p>
            <a:r>
              <a:rPr lang="en-US" smtClean="0"/>
              <a:t>State Determined Levels of Performance (SDLP)</a:t>
            </a:r>
          </a:p>
          <a:p>
            <a:r>
              <a:rPr lang="en-US" smtClean="0"/>
              <a:t>SDLP Requirements</a:t>
            </a:r>
          </a:p>
          <a:p>
            <a:r>
              <a:rPr lang="en-US" smtClean="0"/>
              <a:t>Local Performance Measure Negotiation</a:t>
            </a:r>
          </a:p>
          <a:p>
            <a:r>
              <a:rPr lang="en-US" smtClean="0"/>
              <a:t>Data Disaggregation</a:t>
            </a:r>
          </a:p>
          <a:p>
            <a:r>
              <a:rPr lang="en-US" smtClean="0"/>
              <a:t>State and Local Report</a:t>
            </a:r>
          </a:p>
          <a:p>
            <a:r>
              <a:rPr lang="en-US" smtClean="0"/>
              <a:t>State and Local Performance Gap Analysis</a:t>
            </a:r>
            <a:endParaRPr lang="en-US" dirty="0"/>
          </a:p>
        </p:txBody>
      </p:sp>
    </p:spTree>
    <p:extLst>
      <p:ext uri="{BB962C8B-B14F-4D97-AF65-F5344CB8AC3E}">
        <p14:creationId xmlns:p14="http://schemas.microsoft.com/office/powerpoint/2010/main" val="24606805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Plan</a:t>
            </a:r>
            <a:endParaRPr lang="en-US" dirty="0"/>
          </a:p>
        </p:txBody>
      </p:sp>
      <p:sp>
        <p:nvSpPr>
          <p:cNvPr id="3" name="Content Placeholder 2"/>
          <p:cNvSpPr>
            <a:spLocks noGrp="1"/>
          </p:cNvSpPr>
          <p:nvPr>
            <p:ph idx="1"/>
          </p:nvPr>
        </p:nvSpPr>
        <p:spPr/>
        <p:txBody>
          <a:bodyPr/>
          <a:lstStyle/>
          <a:p>
            <a:r>
              <a:rPr lang="en-US" dirty="0" smtClean="0"/>
              <a:t>Consultation Requirements</a:t>
            </a:r>
          </a:p>
          <a:p>
            <a:r>
              <a:rPr lang="en-US" dirty="0" smtClean="0"/>
              <a:t>State Plan Contents - 9/14 reference equity</a:t>
            </a:r>
          </a:p>
          <a:p>
            <a:r>
              <a:rPr lang="en-US" dirty="0" smtClean="0"/>
              <a:t>State Plan Timeline</a:t>
            </a:r>
          </a:p>
          <a:p>
            <a:r>
              <a:rPr lang="en-US" dirty="0" smtClean="0"/>
              <a:t>Secretarial Authority to Disapprove</a:t>
            </a:r>
            <a:endParaRPr lang="en-US" dirty="0"/>
          </a:p>
        </p:txBody>
      </p:sp>
      <p:pic>
        <p:nvPicPr>
          <p:cNvPr id="6" name="Picture 5"/>
          <p:cNvPicPr>
            <a:picLocks noChangeAspect="1" noChangeArrowheads="1"/>
          </p:cNvPicPr>
          <p:nvPr/>
        </p:nvPicPr>
        <p:blipFill>
          <a:blip r:embed="rId2"/>
          <a:srcRect/>
          <a:stretch>
            <a:fillRect/>
          </a:stretch>
        </p:blipFill>
        <p:spPr bwMode="auto">
          <a:xfrm>
            <a:off x="7502408" y="3714523"/>
            <a:ext cx="3402836" cy="2267178"/>
          </a:xfrm>
          <a:prstGeom prst="rect">
            <a:avLst/>
          </a:prstGeom>
          <a:noFill/>
          <a:ln w="9525">
            <a:noFill/>
            <a:miter lim="800000"/>
            <a:headEnd/>
            <a:tailEnd/>
          </a:ln>
          <a:effectLst/>
        </p:spPr>
      </p:pic>
    </p:spTree>
    <p:extLst>
      <p:ext uri="{BB962C8B-B14F-4D97-AF65-F5344CB8AC3E}">
        <p14:creationId xmlns:p14="http://schemas.microsoft.com/office/powerpoint/2010/main" val="6363924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 Leadership Activities</a:t>
            </a:r>
            <a:endParaRPr lang="en-US" dirty="0"/>
          </a:p>
        </p:txBody>
      </p:sp>
      <p:sp>
        <p:nvSpPr>
          <p:cNvPr id="3" name="Content Placeholder 2"/>
          <p:cNvSpPr>
            <a:spLocks noGrp="1"/>
          </p:cNvSpPr>
          <p:nvPr>
            <p:ph idx="1"/>
          </p:nvPr>
        </p:nvSpPr>
        <p:spPr/>
        <p:txBody>
          <a:bodyPr/>
          <a:lstStyle/>
          <a:p>
            <a:pPr>
              <a:lnSpc>
                <a:spcPct val="100000"/>
              </a:lnSpc>
            </a:pPr>
            <a:r>
              <a:rPr lang="en-US" dirty="0" smtClean="0"/>
              <a:t>5 Required Use of Funds</a:t>
            </a:r>
          </a:p>
          <a:p>
            <a:pPr>
              <a:lnSpc>
                <a:spcPct val="100000"/>
              </a:lnSpc>
            </a:pPr>
            <a:r>
              <a:rPr lang="en-US" dirty="0" smtClean="0"/>
              <a:t>Permissible Uses of Funds</a:t>
            </a:r>
          </a:p>
          <a:p>
            <a:pPr lvl="1">
              <a:lnSpc>
                <a:spcPct val="100000"/>
              </a:lnSpc>
            </a:pPr>
            <a:r>
              <a:rPr lang="en-US" dirty="0" smtClean="0"/>
              <a:t>Professional Development</a:t>
            </a:r>
          </a:p>
          <a:p>
            <a:pPr lvl="1">
              <a:lnSpc>
                <a:spcPct val="100000"/>
              </a:lnSpc>
            </a:pPr>
            <a:r>
              <a:rPr lang="en-US" dirty="0" smtClean="0"/>
              <a:t>Eliminating Inequities</a:t>
            </a:r>
          </a:p>
          <a:p>
            <a:pPr lvl="1">
              <a:lnSpc>
                <a:spcPct val="100000"/>
              </a:lnSpc>
            </a:pPr>
            <a:r>
              <a:rPr lang="en-US" dirty="0" smtClean="0"/>
              <a:t>Incentive Grants</a:t>
            </a:r>
          </a:p>
          <a:p>
            <a:pPr lvl="1">
              <a:lnSpc>
                <a:spcPct val="100000"/>
              </a:lnSpc>
            </a:pPr>
            <a:r>
              <a:rPr lang="en-US" dirty="0" smtClean="0"/>
              <a:t>Adult and Out-of-School Youth to complete high school</a:t>
            </a:r>
          </a:p>
          <a:p>
            <a:pPr lvl="1">
              <a:lnSpc>
                <a:spcPct val="100000"/>
              </a:lnSpc>
            </a:pPr>
            <a:r>
              <a:rPr lang="en-US" dirty="0" smtClean="0"/>
              <a:t>STEM for Underrepresented Groups</a:t>
            </a:r>
          </a:p>
          <a:p>
            <a:pPr lvl="1">
              <a:lnSpc>
                <a:spcPct val="100000"/>
              </a:lnSpc>
            </a:pPr>
            <a:r>
              <a:rPr lang="en-US" dirty="0" smtClean="0"/>
              <a:t>Special Populations access to CTSOs</a:t>
            </a:r>
          </a:p>
          <a:p>
            <a:pPr lvl="1">
              <a:lnSpc>
                <a:spcPct val="100000"/>
              </a:lnSpc>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4546" y="1418667"/>
            <a:ext cx="2760590" cy="2553546"/>
          </a:xfrm>
          <a:prstGeom prst="rect">
            <a:avLst/>
          </a:prstGeom>
        </p:spPr>
      </p:pic>
    </p:spTree>
    <p:extLst>
      <p:ext uri="{BB962C8B-B14F-4D97-AF65-F5344CB8AC3E}">
        <p14:creationId xmlns:p14="http://schemas.microsoft.com/office/powerpoint/2010/main" val="15394221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Application</a:t>
            </a:r>
            <a:endParaRPr lang="en-US" dirty="0"/>
          </a:p>
        </p:txBody>
      </p:sp>
      <p:sp>
        <p:nvSpPr>
          <p:cNvPr id="3" name="Content Placeholder 2"/>
          <p:cNvSpPr>
            <a:spLocks noGrp="1"/>
          </p:cNvSpPr>
          <p:nvPr>
            <p:ph idx="1"/>
          </p:nvPr>
        </p:nvSpPr>
        <p:spPr/>
        <p:txBody>
          <a:bodyPr>
            <a:normAutofit/>
          </a:bodyPr>
          <a:lstStyle/>
          <a:p>
            <a:r>
              <a:rPr lang="en-US" dirty="0" smtClean="0"/>
              <a:t>Outreach to Special Populations</a:t>
            </a:r>
          </a:p>
          <a:p>
            <a:r>
              <a:rPr lang="en-US" dirty="0" smtClean="0"/>
              <a:t>Comprehensive Needs Assessment</a:t>
            </a:r>
          </a:p>
          <a:p>
            <a:pPr lvl="1"/>
            <a:r>
              <a:rPr lang="en-US" dirty="0" smtClean="0"/>
              <a:t>Evaluation of strategies needed to close gaps for special populations</a:t>
            </a:r>
          </a:p>
          <a:p>
            <a:pPr lvl="1"/>
            <a:r>
              <a:rPr lang="en-US" dirty="0" smtClean="0"/>
              <a:t>Provide programs for special populations to meet local levels of performance</a:t>
            </a:r>
          </a:p>
          <a:p>
            <a:pPr lvl="1"/>
            <a:r>
              <a:rPr lang="en-US" dirty="0" smtClean="0"/>
              <a:t>Provide activities to prepare special populations for self-sufficiency</a:t>
            </a:r>
          </a:p>
          <a:p>
            <a:r>
              <a:rPr lang="en-US" dirty="0" smtClean="0"/>
              <a:t>Address Performance Gaps</a:t>
            </a:r>
            <a:endParaRPr lang="en-US" dirty="0"/>
          </a:p>
        </p:txBody>
      </p:sp>
    </p:spTree>
    <p:extLst>
      <p:ext uri="{BB962C8B-B14F-4D97-AF65-F5344CB8AC3E}">
        <p14:creationId xmlns:p14="http://schemas.microsoft.com/office/powerpoint/2010/main" val="40307605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Local Uses of Funds</a:t>
            </a:r>
            <a:endParaRPr lang="en-US" dirty="0"/>
          </a:p>
        </p:txBody>
      </p:sp>
      <p:sp>
        <p:nvSpPr>
          <p:cNvPr id="3" name="Content Placeholder 2"/>
          <p:cNvSpPr>
            <a:spLocks noGrp="1"/>
          </p:cNvSpPr>
          <p:nvPr>
            <p:ph idx="1"/>
          </p:nvPr>
        </p:nvSpPr>
        <p:spPr/>
        <p:txBody>
          <a:bodyPr/>
          <a:lstStyle/>
          <a:p>
            <a:r>
              <a:rPr lang="en-US" smtClean="0"/>
              <a:t>Professional Development</a:t>
            </a:r>
          </a:p>
          <a:p>
            <a:r>
              <a:rPr lang="en-US" smtClean="0"/>
              <a:t>STEM Programs for Underrepresented Students</a:t>
            </a:r>
          </a:p>
          <a:p>
            <a:r>
              <a:rPr lang="en-US" smtClean="0"/>
              <a:t>Support Services</a:t>
            </a:r>
          </a:p>
          <a:p>
            <a:r>
              <a:rPr lang="en-US" smtClean="0"/>
              <a:t>Evaluation of Activities and Needs Assessment</a:t>
            </a:r>
            <a:endParaRPr lang="en-US" dirty="0"/>
          </a:p>
        </p:txBody>
      </p:sp>
    </p:spTree>
    <p:extLst>
      <p:ext uri="{BB962C8B-B14F-4D97-AF65-F5344CB8AC3E}">
        <p14:creationId xmlns:p14="http://schemas.microsoft.com/office/powerpoint/2010/main" val="36423431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Local Uses of Funds</a:t>
            </a:r>
            <a:endParaRPr lang="en-US" dirty="0"/>
          </a:p>
        </p:txBody>
      </p:sp>
      <p:sp>
        <p:nvSpPr>
          <p:cNvPr id="3" name="Content Placeholder 2"/>
          <p:cNvSpPr>
            <a:spLocks noGrp="1"/>
          </p:cNvSpPr>
          <p:nvPr>
            <p:ph idx="1"/>
          </p:nvPr>
        </p:nvSpPr>
        <p:spPr/>
        <p:txBody>
          <a:bodyPr/>
          <a:lstStyle/>
          <a:p>
            <a:r>
              <a:rPr lang="en-US" smtClean="0"/>
              <a:t>Career Exploration in Middle Grades</a:t>
            </a:r>
          </a:p>
          <a:p>
            <a:r>
              <a:rPr lang="en-US" smtClean="0"/>
              <a:t>Below 7th grade restriction lifted </a:t>
            </a:r>
          </a:p>
          <a:p>
            <a:pPr lvl="1"/>
            <a:r>
              <a:rPr lang="en-US" smtClean="0"/>
              <a:t>replaced with “middle grades” which allows for funding to go as low as the 5th grade (ESSA definition)</a:t>
            </a:r>
          </a:p>
          <a:p>
            <a:pPr lvl="1"/>
            <a:r>
              <a:rPr lang="en-US" smtClean="0"/>
              <a:t>Intended to be an expanded career exploration </a:t>
            </a:r>
            <a:endParaRPr lang="en-US"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6357" y="3985933"/>
            <a:ext cx="3347443" cy="2512871"/>
          </a:xfrm>
          <a:prstGeom prst="rect">
            <a:avLst/>
          </a:prstGeom>
        </p:spPr>
      </p:pic>
    </p:spTree>
    <p:extLst>
      <p:ext uri="{BB962C8B-B14F-4D97-AF65-F5344CB8AC3E}">
        <p14:creationId xmlns:p14="http://schemas.microsoft.com/office/powerpoint/2010/main" val="1818994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64180"/>
            <a:ext cx="7886700" cy="1325563"/>
          </a:xfrm>
        </p:spPr>
        <p:txBody>
          <a:bodyPr/>
          <a:lstStyle/>
          <a:p>
            <a:r>
              <a:rPr lang="en-US" dirty="0" smtClean="0"/>
              <a:t>Where do you start? </a:t>
            </a:r>
            <a:endParaRPr lang="en-US" dirty="0"/>
          </a:p>
        </p:txBody>
      </p:sp>
      <p:sp>
        <p:nvSpPr>
          <p:cNvPr id="3" name="Content Placeholder 2"/>
          <p:cNvSpPr>
            <a:spLocks noGrp="1"/>
          </p:cNvSpPr>
          <p:nvPr>
            <p:ph idx="1"/>
          </p:nvPr>
        </p:nvSpPr>
        <p:spPr>
          <a:xfrm>
            <a:off x="419100" y="2123889"/>
            <a:ext cx="4921250" cy="4186798"/>
          </a:xfrm>
        </p:spPr>
        <p:txBody>
          <a:bodyPr>
            <a:normAutofit/>
          </a:bodyPr>
          <a:lstStyle/>
          <a:p>
            <a:pPr marL="0" indent="0">
              <a:buFontTx/>
              <a:buNone/>
            </a:pPr>
            <a:r>
              <a:rPr lang="en-US" i="1" dirty="0" smtClean="0"/>
              <a:t>“If you don’t know where you are going you’ll end up somewhere else.”</a:t>
            </a:r>
          </a:p>
          <a:p>
            <a:pPr>
              <a:buFontTx/>
              <a:buNone/>
            </a:pPr>
            <a:r>
              <a:rPr lang="en-US" dirty="0" smtClean="0"/>
              <a:t>	— </a:t>
            </a:r>
            <a:r>
              <a:rPr lang="en-US" dirty="0"/>
              <a:t>Yogi Berra</a:t>
            </a:r>
          </a:p>
          <a:p>
            <a:endParaRPr lang="en-US" dirty="0"/>
          </a:p>
        </p:txBody>
      </p:sp>
      <p:pic>
        <p:nvPicPr>
          <p:cNvPr id="5" name="Picture 4"/>
          <p:cNvPicPr>
            <a:picLocks noChangeAspect="1"/>
          </p:cNvPicPr>
          <p:nvPr/>
        </p:nvPicPr>
        <p:blipFill>
          <a:blip r:embed="rId3"/>
          <a:stretch>
            <a:fillRect/>
          </a:stretch>
        </p:blipFill>
        <p:spPr>
          <a:xfrm>
            <a:off x="5562600" y="1926665"/>
            <a:ext cx="5048624" cy="2524312"/>
          </a:xfrm>
          <a:prstGeom prst="rect">
            <a:avLst/>
          </a:prstGeom>
        </p:spPr>
      </p:pic>
    </p:spTree>
    <p:extLst>
      <p:ext uri="{BB962C8B-B14F-4D97-AF65-F5344CB8AC3E}">
        <p14:creationId xmlns:p14="http://schemas.microsoft.com/office/powerpoint/2010/main" val="16500382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National Activities</a:t>
            </a:r>
            <a:endParaRPr lang="en-US" dirty="0"/>
          </a:p>
        </p:txBody>
      </p:sp>
      <p:sp>
        <p:nvSpPr>
          <p:cNvPr id="3" name="Content Placeholder 2"/>
          <p:cNvSpPr>
            <a:spLocks noGrp="1"/>
          </p:cNvSpPr>
          <p:nvPr>
            <p:ph idx="1"/>
          </p:nvPr>
        </p:nvSpPr>
        <p:spPr/>
        <p:txBody>
          <a:bodyPr/>
          <a:lstStyle/>
          <a:p>
            <a:r>
              <a:rPr lang="en-US" smtClean="0"/>
              <a:t>Institute for Education Sciences Director is given significant role</a:t>
            </a:r>
          </a:p>
          <a:p>
            <a:r>
              <a:rPr lang="en-US" smtClean="0"/>
              <a:t>“National assessment” significantly revised</a:t>
            </a:r>
          </a:p>
          <a:p>
            <a:r>
              <a:rPr lang="en-US" smtClean="0"/>
              <a:t>No specific “national research center” required</a:t>
            </a:r>
          </a:p>
          <a:p>
            <a:r>
              <a:rPr lang="en-US" smtClean="0"/>
              <a:t>USDE must still conduct and disseminate research and evaluation through grants</a:t>
            </a:r>
          </a:p>
          <a:p>
            <a:r>
              <a:rPr lang="en-US" smtClean="0"/>
              <a:t>New competitive innovation and modernization fund grant (this is where the eligible entity definition applies)</a:t>
            </a:r>
            <a:endParaRPr lang="en-US" dirty="0"/>
          </a:p>
        </p:txBody>
      </p:sp>
    </p:spTree>
    <p:extLst>
      <p:ext uri="{BB962C8B-B14F-4D97-AF65-F5344CB8AC3E}">
        <p14:creationId xmlns:p14="http://schemas.microsoft.com/office/powerpoint/2010/main" val="5459297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 Eligible Entity</a:t>
            </a:r>
            <a:endParaRPr lang="en-US" dirty="0"/>
          </a:p>
        </p:txBody>
      </p:sp>
      <p:sp>
        <p:nvSpPr>
          <p:cNvPr id="3" name="Content Placeholder 2"/>
          <p:cNvSpPr>
            <a:spLocks noGrp="1"/>
          </p:cNvSpPr>
          <p:nvPr>
            <p:ph idx="1"/>
          </p:nvPr>
        </p:nvSpPr>
        <p:spPr>
          <a:xfrm>
            <a:off x="406400" y="1990166"/>
            <a:ext cx="10947400" cy="4268394"/>
          </a:xfrm>
        </p:spPr>
        <p:txBody>
          <a:bodyPr>
            <a:normAutofit fontScale="77500" lnSpcReduction="20000"/>
          </a:bodyPr>
          <a:lstStyle/>
          <a:p>
            <a:pPr>
              <a:lnSpc>
                <a:spcPct val="120000"/>
              </a:lnSpc>
            </a:pPr>
            <a:r>
              <a:rPr lang="en-US" dirty="0" smtClean="0"/>
              <a:t>Consortium that includes representatives of at least two of these categories of entities: </a:t>
            </a:r>
          </a:p>
          <a:p>
            <a:pPr lvl="1">
              <a:lnSpc>
                <a:spcPct val="120000"/>
              </a:lnSpc>
            </a:pPr>
            <a:r>
              <a:rPr lang="en-US" dirty="0" smtClean="0"/>
              <a:t>Local education agencies, education service agencies, area CTE schools, Indian Tribes or organizations, institutions of higher education or state educational agencies; </a:t>
            </a:r>
          </a:p>
          <a:p>
            <a:pPr lvl="1">
              <a:lnSpc>
                <a:spcPct val="120000"/>
              </a:lnSpc>
            </a:pPr>
            <a:r>
              <a:rPr lang="en-US" dirty="0" smtClean="0"/>
              <a:t>Representatives of at least one business or industry partner; and</a:t>
            </a:r>
          </a:p>
          <a:p>
            <a:pPr lvl="1">
              <a:lnSpc>
                <a:spcPct val="120000"/>
              </a:lnSpc>
            </a:pPr>
            <a:r>
              <a:rPr lang="en-US" dirty="0" smtClean="0"/>
              <a:t>One or more stakeholders (which may include parents and students, representatives of local agencies serving out-of- school youth, homeless children and youth and at-risk youth, Indian Tribes or Tribal organizations, minority serving institutions, special populations, representatives of adult CTE providers, or other relevant community stakeholders). </a:t>
            </a:r>
          </a:p>
          <a:p>
            <a:pPr>
              <a:lnSpc>
                <a:spcPct val="120000"/>
              </a:lnSpc>
            </a:pPr>
            <a:r>
              <a:rPr lang="en-US" dirty="0" smtClean="0"/>
              <a:t>NOTE: </a:t>
            </a:r>
          </a:p>
          <a:p>
            <a:pPr lvl="1">
              <a:lnSpc>
                <a:spcPct val="120000"/>
              </a:lnSpc>
            </a:pPr>
            <a:r>
              <a:rPr lang="en-US" dirty="0" smtClean="0"/>
              <a:t>This definition is referenced only in regard to the competitive grant program in the National Activities section. </a:t>
            </a:r>
          </a:p>
          <a:p>
            <a:pPr lvl="1">
              <a:lnSpc>
                <a:spcPct val="120000"/>
              </a:lnSpc>
            </a:pPr>
            <a:r>
              <a:rPr lang="en-US" dirty="0" smtClean="0"/>
              <a:t>It will not impact which entities are eligible for funding under the Basic State Grant.</a:t>
            </a:r>
            <a:endParaRPr lang="en-US" dirty="0"/>
          </a:p>
        </p:txBody>
      </p:sp>
    </p:spTree>
    <p:extLst>
      <p:ext uri="{BB962C8B-B14F-4D97-AF65-F5344CB8AC3E}">
        <p14:creationId xmlns:p14="http://schemas.microsoft.com/office/powerpoint/2010/main" val="8565675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GAO Study</a:t>
            </a:r>
            <a:endParaRPr lang="en-US" dirty="0"/>
          </a:p>
        </p:txBody>
      </p:sp>
      <p:sp>
        <p:nvSpPr>
          <p:cNvPr id="3" name="Content Placeholder 2"/>
          <p:cNvSpPr>
            <a:spLocks noGrp="1"/>
          </p:cNvSpPr>
          <p:nvPr>
            <p:ph idx="1"/>
          </p:nvPr>
        </p:nvSpPr>
        <p:spPr/>
        <p:txBody>
          <a:bodyPr/>
          <a:lstStyle/>
          <a:p>
            <a:r>
              <a:rPr lang="en-US" smtClean="0"/>
              <a:t>Study on Programs of Study Aligned to High-Skill, High-Wage Occupations</a:t>
            </a:r>
          </a:p>
          <a:p>
            <a:r>
              <a:rPr lang="en-US" smtClean="0"/>
              <a:t>Subgroup Analysis</a:t>
            </a:r>
          </a:p>
          <a:p>
            <a:r>
              <a:rPr lang="en-US" smtClean="0"/>
              <a:t>Challenges to Replication</a:t>
            </a:r>
          </a:p>
          <a:p>
            <a:r>
              <a:rPr lang="en-US" smtClean="0"/>
              <a:t>Conducted Under Consultation</a:t>
            </a:r>
          </a:p>
          <a:p>
            <a:r>
              <a:rPr lang="en-US" smtClean="0"/>
              <a:t>Study Submitted to House Ed. and Workforce Committee and Senate HELP Committee</a:t>
            </a:r>
            <a:endParaRPr lang="en-US" dirty="0"/>
          </a:p>
        </p:txBody>
      </p:sp>
    </p:spTree>
    <p:extLst>
      <p:ext uri="{BB962C8B-B14F-4D97-AF65-F5344CB8AC3E}">
        <p14:creationId xmlns:p14="http://schemas.microsoft.com/office/powerpoint/2010/main" val="35032395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b="1" dirty="0"/>
              <a:t>STATE LEADERSHIP AND FUNDING LEVERS</a:t>
            </a:r>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4"/>
          </p:nvPr>
        </p:nvSpPr>
        <p:spPr/>
        <p:txBody>
          <a:bodyPr/>
          <a:lstStyle/>
          <a:p>
            <a:fld id="{3FAF11BC-4188-4023-B5C2-A3E64286B8CA}" type="slidenum">
              <a:rPr lang="en-US">
                <a:solidFill>
                  <a:prstClr val="black">
                    <a:tint val="75000"/>
                  </a:prstClr>
                </a:solidFill>
                <a:latin typeface="Calibri"/>
              </a:rPr>
              <a:pPr/>
              <a:t>7</a:t>
            </a:fld>
            <a:endParaRPr lang="en-US">
              <a:solidFill>
                <a:prstClr val="black">
                  <a:tint val="75000"/>
                </a:prstClr>
              </a:solidFill>
              <a:latin typeface="Calibri"/>
            </a:endParaRPr>
          </a:p>
        </p:txBody>
      </p:sp>
    </p:spTree>
    <p:extLst>
      <p:ext uri="{BB962C8B-B14F-4D97-AF65-F5344CB8AC3E}">
        <p14:creationId xmlns:p14="http://schemas.microsoft.com/office/powerpoint/2010/main" val="3097790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the Perkins V State Plan to Advance Your State’s Vision</a:t>
            </a:r>
            <a:endParaRPr lang="en-US" dirty="0"/>
          </a:p>
        </p:txBody>
      </p:sp>
      <p:sp>
        <p:nvSpPr>
          <p:cNvPr id="7" name="Content Placeholder 2"/>
          <p:cNvSpPr>
            <a:spLocks noGrp="1"/>
          </p:cNvSpPr>
          <p:nvPr>
            <p:ph idx="1"/>
          </p:nvPr>
        </p:nvSpPr>
        <p:spPr>
          <a:xfrm>
            <a:off x="452120" y="1990164"/>
            <a:ext cx="10515600" cy="3991535"/>
          </a:xfrm>
        </p:spPr>
        <p:txBody>
          <a:bodyPr/>
          <a:lstStyle/>
          <a:p>
            <a:pPr marL="0" indent="0">
              <a:buNone/>
            </a:pPr>
            <a:r>
              <a:rPr lang="en-US" dirty="0" smtClean="0"/>
              <a:t>The power of the state plan:</a:t>
            </a:r>
          </a:p>
          <a:p>
            <a:r>
              <a:rPr lang="en-US" dirty="0" smtClean="0"/>
              <a:t>Framework for how funds will be used and viewed</a:t>
            </a:r>
          </a:p>
          <a:p>
            <a:r>
              <a:rPr lang="en-US" dirty="0" smtClean="0"/>
              <a:t>Signals priorities and expectations </a:t>
            </a:r>
          </a:p>
          <a:p>
            <a:r>
              <a:rPr lang="en-US" dirty="0" smtClean="0"/>
              <a:t>Sets ambitious targets for what will be achieved</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2646" y="2509300"/>
            <a:ext cx="2953265" cy="2953265"/>
          </a:xfrm>
          <a:prstGeom prst="rect">
            <a:avLst/>
          </a:prstGeom>
        </p:spPr>
      </p:pic>
    </p:spTree>
    <p:extLst>
      <p:ext uri="{BB962C8B-B14F-4D97-AF65-F5344CB8AC3E}">
        <p14:creationId xmlns:p14="http://schemas.microsoft.com/office/powerpoint/2010/main" val="2467247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the same</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smtClean="0"/>
              <a:t>The law’s purpose </a:t>
            </a:r>
          </a:p>
          <a:p>
            <a:pPr lvl="1">
              <a:lnSpc>
                <a:spcPct val="110000"/>
              </a:lnSpc>
            </a:pPr>
            <a:r>
              <a:rPr lang="en-US" smtClean="0"/>
              <a:t>Retains a focus improvement </a:t>
            </a:r>
          </a:p>
          <a:p>
            <a:pPr lvl="1">
              <a:lnSpc>
                <a:spcPct val="110000"/>
              </a:lnSpc>
            </a:pPr>
            <a:r>
              <a:rPr lang="en-US" smtClean="0"/>
              <a:t>New purpose related to increasing employment opportunities for unemployed or underemployed</a:t>
            </a:r>
          </a:p>
          <a:p>
            <a:pPr>
              <a:lnSpc>
                <a:spcPct val="110000"/>
              </a:lnSpc>
            </a:pPr>
            <a:r>
              <a:rPr lang="en-US" smtClean="0"/>
              <a:t>Current structure and funding streams</a:t>
            </a:r>
          </a:p>
          <a:p>
            <a:pPr lvl="1">
              <a:lnSpc>
                <a:spcPct val="110000"/>
              </a:lnSpc>
            </a:pPr>
            <a:r>
              <a:rPr lang="en-US" smtClean="0"/>
              <a:t>Title I – Basic State Grant</a:t>
            </a:r>
          </a:p>
          <a:p>
            <a:pPr lvl="1">
              <a:lnSpc>
                <a:spcPct val="110000"/>
              </a:lnSpc>
            </a:pPr>
            <a:r>
              <a:rPr lang="en-US" smtClean="0"/>
              <a:t>Section 114 – National Activities</a:t>
            </a:r>
          </a:p>
          <a:p>
            <a:pPr lvl="1">
              <a:lnSpc>
                <a:spcPct val="110000"/>
              </a:lnSpc>
            </a:pPr>
            <a:r>
              <a:rPr lang="en-US" smtClean="0"/>
              <a:t>Section 115 – Assistance for Outlying Areas </a:t>
            </a:r>
          </a:p>
          <a:p>
            <a:pPr lvl="1">
              <a:lnSpc>
                <a:spcPct val="110000"/>
              </a:lnSpc>
            </a:pPr>
            <a:r>
              <a:rPr lang="en-US" smtClean="0"/>
              <a:t>Section 116 – Native American Programs (includes Native Hawaiian)</a:t>
            </a:r>
          </a:p>
          <a:p>
            <a:pPr lvl="1">
              <a:lnSpc>
                <a:spcPct val="110000"/>
              </a:lnSpc>
            </a:pPr>
            <a:r>
              <a:rPr lang="en-US" smtClean="0"/>
              <a:t>Section 117 – Tribally Controlled Postsecondary CTE Institutions</a:t>
            </a:r>
          </a:p>
          <a:p>
            <a:pPr>
              <a:lnSpc>
                <a:spcPct val="110000"/>
              </a:lnSpc>
            </a:pPr>
            <a:endParaRPr lang="en-US" smtClean="0"/>
          </a:p>
          <a:p>
            <a:pPr>
              <a:lnSpc>
                <a:spcPct val="110000"/>
              </a:lnSpc>
            </a:pPr>
            <a:endParaRPr lang="en-US" smtClean="0"/>
          </a:p>
          <a:p>
            <a:pPr>
              <a:lnSpc>
                <a:spcPct val="110000"/>
              </a:lnSpc>
            </a:pPr>
            <a:endParaRPr lang="en-US" smtClean="0"/>
          </a:p>
          <a:p>
            <a:pPr>
              <a:lnSpc>
                <a:spcPct val="110000"/>
              </a:lnSpc>
            </a:pPr>
            <a:endParaRPr lang="en-US" dirty="0"/>
          </a:p>
        </p:txBody>
      </p:sp>
    </p:spTree>
    <p:extLst>
      <p:ext uri="{BB962C8B-B14F-4D97-AF65-F5344CB8AC3E}">
        <p14:creationId xmlns:p14="http://schemas.microsoft.com/office/powerpoint/2010/main" val="617327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kins V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NACTEP template</Template>
  <TotalTime>5843</TotalTime>
  <Words>2700</Words>
  <Application>Microsoft Office PowerPoint</Application>
  <PresentationFormat>Widescreen</PresentationFormat>
  <Paragraphs>391</Paragraphs>
  <Slides>62</Slides>
  <Notes>41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62</vt:i4>
      </vt:variant>
    </vt:vector>
  </HeadingPairs>
  <TitlesOfParts>
    <vt:vector size="74" baseType="lpstr">
      <vt:lpstr>Arial</vt:lpstr>
      <vt:lpstr>Calibri</vt:lpstr>
      <vt:lpstr>Calibri Light</vt:lpstr>
      <vt:lpstr>Century Gothic</vt:lpstr>
      <vt:lpstr>Myriad Pro</vt:lpstr>
      <vt:lpstr>Times New Roman</vt:lpstr>
      <vt:lpstr>Webdings</vt:lpstr>
      <vt:lpstr>Wingdings</vt:lpstr>
      <vt:lpstr>Perkins V Main</vt:lpstr>
      <vt:lpstr>Custom Design</vt:lpstr>
      <vt:lpstr>Office Theme</vt:lpstr>
      <vt:lpstr>1_Office Theme</vt:lpstr>
      <vt:lpstr>A DEEP DIVE INTO PERKINS V AND STATE PLANNING</vt:lpstr>
      <vt:lpstr>FRAMING AND CONTEXT</vt:lpstr>
      <vt:lpstr>Influences </vt:lpstr>
      <vt:lpstr>Business voices </vt:lpstr>
      <vt:lpstr>Business voices </vt:lpstr>
      <vt:lpstr>Where do you start? </vt:lpstr>
      <vt:lpstr>STATE LEADERSHIP AND FUNDING LEVERS</vt:lpstr>
      <vt:lpstr>Using the Perkins V State Plan to Advance Your State’s Vision</vt:lpstr>
      <vt:lpstr>What is the same</vt:lpstr>
      <vt:lpstr>What is the same</vt:lpstr>
      <vt:lpstr>State Plan </vt:lpstr>
      <vt:lpstr>PowerPoint Presentation</vt:lpstr>
      <vt:lpstr>Stakeholders</vt:lpstr>
      <vt:lpstr>PowerPoint Presentation</vt:lpstr>
      <vt:lpstr>Engagement </vt:lpstr>
      <vt:lpstr>State Leadership</vt:lpstr>
      <vt:lpstr>State Leadership - Required</vt:lpstr>
      <vt:lpstr>PowerPoint Presentation</vt:lpstr>
      <vt:lpstr>State Leadership - Permissive</vt:lpstr>
      <vt:lpstr>Fiscal and funding levers</vt:lpstr>
      <vt:lpstr>Maintenance of Effort</vt:lpstr>
      <vt:lpstr>In-State Distribution</vt:lpstr>
      <vt:lpstr>Creating Incentives</vt:lpstr>
      <vt:lpstr>Reserve Fund: Policy Goals</vt:lpstr>
      <vt:lpstr>ALIGNMENT</vt:lpstr>
      <vt:lpstr>Alignment through definitions </vt:lpstr>
      <vt:lpstr>Alignment across systems</vt:lpstr>
      <vt:lpstr>How Secondary/Postsecondary Split is Determined</vt:lpstr>
      <vt:lpstr>Alignment to the labor market</vt:lpstr>
      <vt:lpstr>Alignment with WIOA:  State Plan Requirements</vt:lpstr>
      <vt:lpstr>Alignment with WIOA and ESSA: State Plan Requirements</vt:lpstr>
      <vt:lpstr>Alignment with WIOA</vt:lpstr>
      <vt:lpstr>ACCOUNTABILITY AND LOCAL PROVISIONS</vt:lpstr>
      <vt:lpstr>Comprehensive Local Needs Assessment</vt:lpstr>
      <vt:lpstr>Local Application Contents</vt:lpstr>
      <vt:lpstr>Local Application Contents</vt:lpstr>
      <vt:lpstr>Local Uses of Funds</vt:lpstr>
      <vt:lpstr>Local Uses of Funds</vt:lpstr>
      <vt:lpstr>Who Is Included: Secondary </vt:lpstr>
      <vt:lpstr>Secondary Indicators   </vt:lpstr>
      <vt:lpstr>Secondary Indicators   </vt:lpstr>
      <vt:lpstr>Who Is Included: Postsecondary</vt:lpstr>
      <vt:lpstr>Postsecondary Indicators</vt:lpstr>
      <vt:lpstr>Process for Setting State Determined Performance Targets</vt:lpstr>
      <vt:lpstr>Setting Initial State Determined Levels of Performance Requirements </vt:lpstr>
      <vt:lpstr>When Can You Revise a State Determined Levels of Performance?</vt:lpstr>
      <vt:lpstr>Unanticipated Circumstances (Waiver)</vt:lpstr>
      <vt:lpstr>Revising State Determined Levels of Performance Requirements </vt:lpstr>
      <vt:lpstr>Accountability: Improvement Plans &amp; Sanctions</vt:lpstr>
      <vt:lpstr>EQUITY AND SPECIAL POPULATIONS</vt:lpstr>
      <vt:lpstr>Set the Stage </vt:lpstr>
      <vt:lpstr>Definitions</vt:lpstr>
      <vt:lpstr>Within State Allocation</vt:lpstr>
      <vt:lpstr>Accountability</vt:lpstr>
      <vt:lpstr>State Plan</vt:lpstr>
      <vt:lpstr>State Leadership Activities</vt:lpstr>
      <vt:lpstr>Local Application</vt:lpstr>
      <vt:lpstr>Local Uses of Funds</vt:lpstr>
      <vt:lpstr>Local Uses of Funds</vt:lpstr>
      <vt:lpstr>National Activities</vt:lpstr>
      <vt:lpstr>Definition: Eligible Entity</vt:lpstr>
      <vt:lpstr>GAO Study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 OCTAE Template</dc:title>
  <dc:creator>robin.utz@ed.gov</dc:creator>
  <cp:lastModifiedBy>Kate Kreamer</cp:lastModifiedBy>
  <cp:revision>374</cp:revision>
  <cp:lastPrinted>2018-10-19T13:51:58Z</cp:lastPrinted>
  <dcterms:created xsi:type="dcterms:W3CDTF">2018-01-05T23:00:15Z</dcterms:created>
  <dcterms:modified xsi:type="dcterms:W3CDTF">2018-10-29T19:53:16Z</dcterms:modified>
</cp:coreProperties>
</file>