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4"/>
  </p:sldMasterIdLst>
  <p:notesMasterIdLst>
    <p:notesMasterId r:id="rId77"/>
  </p:notesMasterIdLst>
  <p:handoutMasterIdLst>
    <p:handoutMasterId r:id="rId78"/>
  </p:handoutMasterIdLst>
  <p:sldIdLst>
    <p:sldId id="256" r:id="rId5"/>
    <p:sldId id="284" r:id="rId6"/>
    <p:sldId id="2966" r:id="rId7"/>
    <p:sldId id="2903" r:id="rId8"/>
    <p:sldId id="2900" r:id="rId9"/>
    <p:sldId id="2901" r:id="rId10"/>
    <p:sldId id="2902" r:id="rId11"/>
    <p:sldId id="2883" r:id="rId12"/>
    <p:sldId id="288" r:id="rId13"/>
    <p:sldId id="343" r:id="rId14"/>
    <p:sldId id="336" r:id="rId15"/>
    <p:sldId id="337" r:id="rId16"/>
    <p:sldId id="338" r:id="rId17"/>
    <p:sldId id="341" r:id="rId18"/>
    <p:sldId id="342" r:id="rId19"/>
    <p:sldId id="291" r:id="rId20"/>
    <p:sldId id="292" r:id="rId21"/>
    <p:sldId id="293" r:id="rId22"/>
    <p:sldId id="285" r:id="rId23"/>
    <p:sldId id="286" r:id="rId24"/>
    <p:sldId id="287" r:id="rId25"/>
    <p:sldId id="603" r:id="rId26"/>
    <p:sldId id="604" r:id="rId27"/>
    <p:sldId id="605" r:id="rId28"/>
    <p:sldId id="610" r:id="rId29"/>
    <p:sldId id="606" r:id="rId30"/>
    <p:sldId id="607" r:id="rId31"/>
    <p:sldId id="608" r:id="rId32"/>
    <p:sldId id="318" r:id="rId33"/>
    <p:sldId id="319" r:id="rId34"/>
    <p:sldId id="322" r:id="rId35"/>
    <p:sldId id="324" r:id="rId36"/>
    <p:sldId id="329" r:id="rId37"/>
    <p:sldId id="325" r:id="rId38"/>
    <p:sldId id="323" r:id="rId39"/>
    <p:sldId id="326" r:id="rId40"/>
    <p:sldId id="328" r:id="rId41"/>
    <p:sldId id="327" r:id="rId42"/>
    <p:sldId id="358" r:id="rId43"/>
    <p:sldId id="363" r:id="rId44"/>
    <p:sldId id="2968" r:id="rId45"/>
    <p:sldId id="309" r:id="rId46"/>
    <p:sldId id="308" r:id="rId47"/>
    <p:sldId id="310" r:id="rId48"/>
    <p:sldId id="311" r:id="rId49"/>
    <p:sldId id="312" r:id="rId50"/>
    <p:sldId id="315" r:id="rId51"/>
    <p:sldId id="313" r:id="rId52"/>
    <p:sldId id="316" r:id="rId53"/>
    <p:sldId id="314" r:id="rId54"/>
    <p:sldId id="317" r:id="rId55"/>
    <p:sldId id="369" r:id="rId56"/>
    <p:sldId id="365" r:id="rId57"/>
    <p:sldId id="361" r:id="rId58"/>
    <p:sldId id="372" r:id="rId59"/>
    <p:sldId id="373" r:id="rId60"/>
    <p:sldId id="374" r:id="rId61"/>
    <p:sldId id="557" r:id="rId62"/>
    <p:sldId id="376" r:id="rId63"/>
    <p:sldId id="558" r:id="rId64"/>
    <p:sldId id="559" r:id="rId65"/>
    <p:sldId id="591" r:id="rId66"/>
    <p:sldId id="592" r:id="rId67"/>
    <p:sldId id="593" r:id="rId68"/>
    <p:sldId id="594" r:id="rId69"/>
    <p:sldId id="595" r:id="rId70"/>
    <p:sldId id="596" r:id="rId71"/>
    <p:sldId id="600" r:id="rId72"/>
    <p:sldId id="601" r:id="rId73"/>
    <p:sldId id="602" r:id="rId74"/>
    <p:sldId id="263" r:id="rId75"/>
    <p:sldId id="378" r:id="rId76"/>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B677A5-EC3C-45A1-800C-EBC143F3485F}">
  <a:tblStyle styleId="{70B677A5-EC3C-45A1-800C-EBC143F348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46" d="100"/>
          <a:sy n="146" d="100"/>
        </p:scale>
        <p:origin x="594" y="126"/>
      </p:cViewPr>
      <p:guideLst/>
    </p:cSldViewPr>
  </p:slideViewPr>
  <p:notesTextViewPr>
    <p:cViewPr>
      <p:scale>
        <a:sx n="1" d="1"/>
        <a:sy n="1" d="1"/>
      </p:scale>
      <p:origin x="0" y="0"/>
    </p:cViewPr>
  </p:notesTextViewPr>
  <p:notesViewPr>
    <p:cSldViewPr snapToGrid="0">
      <p:cViewPr varScale="1">
        <p:scale>
          <a:sx n="83" d="100"/>
          <a:sy n="83" d="100"/>
        </p:scale>
        <p:origin x="38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51083-BF5C-41FC-BE38-67638DC0130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467B8A2D-823D-4364-BF84-E34A3A4C4F98}">
      <dgm:prSet custT="1"/>
      <dgm:spPr/>
      <dgm:t>
        <a:bodyPr/>
        <a:lstStyle/>
        <a:p>
          <a:r>
            <a:rPr lang="en-US" sz="2400">
              <a:latin typeface="Catamaran Medium"/>
            </a:rPr>
            <a:t>Conflicts of Interest Policy – 200.318(c) </a:t>
          </a:r>
        </a:p>
      </dgm:t>
    </dgm:pt>
    <dgm:pt modelId="{E3BB4852-EC7B-4EF7-8BA5-66C96F5049DC}" type="parTrans" cxnId="{8514C04D-EEB8-4B16-92F1-A5D9BB735864}">
      <dgm:prSet/>
      <dgm:spPr/>
      <dgm:t>
        <a:bodyPr/>
        <a:lstStyle/>
        <a:p>
          <a:endParaRPr lang="en-US" sz="2000">
            <a:latin typeface="Catamaran Medium"/>
          </a:endParaRPr>
        </a:p>
      </dgm:t>
    </dgm:pt>
    <dgm:pt modelId="{17992813-7CD9-4B52-8F7F-B611CBB20449}" type="sibTrans" cxnId="{8514C04D-EEB8-4B16-92F1-A5D9BB735864}">
      <dgm:prSet/>
      <dgm:spPr/>
      <dgm:t>
        <a:bodyPr/>
        <a:lstStyle/>
        <a:p>
          <a:endParaRPr lang="en-US" sz="2000">
            <a:latin typeface="Catamaran Medium"/>
          </a:endParaRPr>
        </a:p>
      </dgm:t>
    </dgm:pt>
    <dgm:pt modelId="{49295ACA-F490-4A16-B421-FC268D7FB859}">
      <dgm:prSet custT="1"/>
      <dgm:spPr/>
      <dgm:t>
        <a:bodyPr/>
        <a:lstStyle/>
        <a:p>
          <a:r>
            <a:rPr lang="en-US" sz="2400">
              <a:latin typeface="Catamaran Medium"/>
            </a:rPr>
            <a:t>Accounting Policies – 200.306(h)(2)(i); 200.400; 200.430(i) </a:t>
          </a:r>
        </a:p>
      </dgm:t>
    </dgm:pt>
    <dgm:pt modelId="{22CF8374-BFF8-4CC1-8D94-58917E792BBE}" type="parTrans" cxnId="{7D507D39-D327-4DF7-B11F-C7EE11EA569D}">
      <dgm:prSet/>
      <dgm:spPr/>
      <dgm:t>
        <a:bodyPr/>
        <a:lstStyle/>
        <a:p>
          <a:endParaRPr lang="en-US" sz="2000">
            <a:latin typeface="Catamaran Medium"/>
          </a:endParaRPr>
        </a:p>
      </dgm:t>
    </dgm:pt>
    <dgm:pt modelId="{4729950D-5918-4456-8BA3-6A63478A4CC5}" type="sibTrans" cxnId="{7D507D39-D327-4DF7-B11F-C7EE11EA569D}">
      <dgm:prSet/>
      <dgm:spPr/>
      <dgm:t>
        <a:bodyPr/>
        <a:lstStyle/>
        <a:p>
          <a:endParaRPr lang="en-US" sz="2000">
            <a:latin typeface="Catamaran Medium"/>
          </a:endParaRPr>
        </a:p>
      </dgm:t>
    </dgm:pt>
    <dgm:pt modelId="{35B4F744-00A8-4686-A30D-784A4327E0EA}">
      <dgm:prSet custT="1"/>
      <dgm:spPr/>
      <dgm:t>
        <a:bodyPr/>
        <a:lstStyle/>
        <a:p>
          <a:r>
            <a:rPr lang="en-US" sz="2400">
              <a:latin typeface="Catamaran Medium"/>
            </a:rPr>
            <a:t>Time and Effort Policies – 200.430(a)</a:t>
          </a:r>
        </a:p>
      </dgm:t>
    </dgm:pt>
    <dgm:pt modelId="{37C12F18-B321-43EB-A47D-8156947CBCC6}" type="parTrans" cxnId="{94C3E362-87B1-44AC-8087-D24B9E4C410C}">
      <dgm:prSet/>
      <dgm:spPr/>
      <dgm:t>
        <a:bodyPr/>
        <a:lstStyle/>
        <a:p>
          <a:endParaRPr lang="en-US" sz="2000">
            <a:latin typeface="Catamaran Medium"/>
          </a:endParaRPr>
        </a:p>
      </dgm:t>
    </dgm:pt>
    <dgm:pt modelId="{2438DD8E-BA15-4988-B0D6-6E67B7E12550}" type="sibTrans" cxnId="{94C3E362-87B1-44AC-8087-D24B9E4C410C}">
      <dgm:prSet/>
      <dgm:spPr/>
      <dgm:t>
        <a:bodyPr/>
        <a:lstStyle/>
        <a:p>
          <a:endParaRPr lang="en-US" sz="2000">
            <a:latin typeface="Catamaran Medium"/>
          </a:endParaRPr>
        </a:p>
      </dgm:t>
    </dgm:pt>
    <dgm:pt modelId="{A1FA2B38-7E07-4341-8CED-73159D7BBFA2}">
      <dgm:prSet custT="1"/>
      <dgm:spPr/>
      <dgm:t>
        <a:bodyPr/>
        <a:lstStyle/>
        <a:p>
          <a:r>
            <a:rPr lang="en-US" sz="2400">
              <a:latin typeface="Catamaran Medium"/>
            </a:rPr>
            <a:t>Fringe Benefits Policies – 200.431</a:t>
          </a:r>
        </a:p>
      </dgm:t>
    </dgm:pt>
    <dgm:pt modelId="{AB35F9DF-90FF-493A-B40D-3F9751313095}" type="parTrans" cxnId="{C9CD8241-87BA-48FC-8656-948A490FC945}">
      <dgm:prSet/>
      <dgm:spPr/>
      <dgm:t>
        <a:bodyPr/>
        <a:lstStyle/>
        <a:p>
          <a:endParaRPr lang="en-US" sz="2000">
            <a:latin typeface="Catamaran Medium"/>
          </a:endParaRPr>
        </a:p>
      </dgm:t>
    </dgm:pt>
    <dgm:pt modelId="{B28FD1DE-51CB-4F89-9597-20601C5962E6}" type="sibTrans" cxnId="{C9CD8241-87BA-48FC-8656-948A490FC945}">
      <dgm:prSet/>
      <dgm:spPr/>
      <dgm:t>
        <a:bodyPr/>
        <a:lstStyle/>
        <a:p>
          <a:endParaRPr lang="en-US" sz="2000">
            <a:latin typeface="Catamaran Medium"/>
          </a:endParaRPr>
        </a:p>
      </dgm:t>
    </dgm:pt>
    <dgm:pt modelId="{E4B1CF12-AB04-42C6-B8FE-76A34ED976E4}">
      <dgm:prSet custT="1"/>
      <dgm:spPr/>
      <dgm:t>
        <a:bodyPr/>
        <a:lstStyle/>
        <a:p>
          <a:r>
            <a:rPr lang="en-US" sz="2400">
              <a:latin typeface="Catamaran Medium"/>
            </a:rPr>
            <a:t>Employee Health and Welfare Policies – 200.437</a:t>
          </a:r>
        </a:p>
      </dgm:t>
    </dgm:pt>
    <dgm:pt modelId="{2C116CA8-2781-4998-9574-1341AC29C03C}" type="parTrans" cxnId="{BE9866AB-7D5F-4C79-BE3C-C16808C262D3}">
      <dgm:prSet/>
      <dgm:spPr/>
      <dgm:t>
        <a:bodyPr/>
        <a:lstStyle/>
        <a:p>
          <a:endParaRPr lang="en-US" sz="2000">
            <a:latin typeface="Catamaran Medium"/>
          </a:endParaRPr>
        </a:p>
      </dgm:t>
    </dgm:pt>
    <dgm:pt modelId="{A5A38EAE-64AE-49F5-A3CC-4207773CEEC4}" type="sibTrans" cxnId="{BE9866AB-7D5F-4C79-BE3C-C16808C262D3}">
      <dgm:prSet/>
      <dgm:spPr/>
      <dgm:t>
        <a:bodyPr/>
        <a:lstStyle/>
        <a:p>
          <a:endParaRPr lang="en-US" sz="2000">
            <a:latin typeface="Catamaran Medium"/>
          </a:endParaRPr>
        </a:p>
      </dgm:t>
    </dgm:pt>
    <dgm:pt modelId="{E24473D3-63E4-48B7-93B2-160A74EFC7B6}">
      <dgm:prSet custT="1"/>
      <dgm:spPr/>
      <dgm:t>
        <a:bodyPr/>
        <a:lstStyle/>
        <a:p>
          <a:r>
            <a:rPr lang="en-US" sz="2400">
              <a:latin typeface="Catamaran Medium"/>
            </a:rPr>
            <a:t>Travel Reimbursement Policy – 200.475(a)</a:t>
          </a:r>
        </a:p>
      </dgm:t>
    </dgm:pt>
    <dgm:pt modelId="{D151D5A5-802B-475D-B55D-A5775BC5EEB4}" type="parTrans" cxnId="{0C291C51-4006-41D5-A65F-9B7EFF2D2735}">
      <dgm:prSet/>
      <dgm:spPr/>
      <dgm:t>
        <a:bodyPr/>
        <a:lstStyle/>
        <a:p>
          <a:endParaRPr lang="en-US" sz="2000">
            <a:latin typeface="Catamaran Medium"/>
          </a:endParaRPr>
        </a:p>
      </dgm:t>
    </dgm:pt>
    <dgm:pt modelId="{57A82C8A-B8C7-4097-B76D-53B1AB5B1BB2}" type="sibTrans" cxnId="{0C291C51-4006-41D5-A65F-9B7EFF2D2735}">
      <dgm:prSet/>
      <dgm:spPr/>
      <dgm:t>
        <a:bodyPr/>
        <a:lstStyle/>
        <a:p>
          <a:endParaRPr lang="en-US" sz="2000">
            <a:latin typeface="Catamaran Medium"/>
          </a:endParaRPr>
        </a:p>
      </dgm:t>
    </dgm:pt>
    <dgm:pt modelId="{3784C3C9-C6CD-452B-8453-42328A87C283}" type="pres">
      <dgm:prSet presAssocID="{A8A51083-BF5C-41FC-BE38-67638DC01309}" presName="linear" presStyleCnt="0">
        <dgm:presLayoutVars>
          <dgm:animLvl val="lvl"/>
          <dgm:resizeHandles val="exact"/>
        </dgm:presLayoutVars>
      </dgm:prSet>
      <dgm:spPr/>
    </dgm:pt>
    <dgm:pt modelId="{4107F63D-29AC-4119-9CA8-03E676C017C5}" type="pres">
      <dgm:prSet presAssocID="{467B8A2D-823D-4364-BF84-E34A3A4C4F98}" presName="parentText" presStyleLbl="node1" presStyleIdx="0" presStyleCnt="6">
        <dgm:presLayoutVars>
          <dgm:chMax val="0"/>
          <dgm:bulletEnabled val="1"/>
        </dgm:presLayoutVars>
      </dgm:prSet>
      <dgm:spPr/>
    </dgm:pt>
    <dgm:pt modelId="{7F371E0E-B45C-483B-90BF-548DB84C0C06}" type="pres">
      <dgm:prSet presAssocID="{17992813-7CD9-4B52-8F7F-B611CBB20449}" presName="spacer" presStyleCnt="0"/>
      <dgm:spPr/>
    </dgm:pt>
    <dgm:pt modelId="{FF9D3AD7-4E0B-4EF0-9310-CB933C5209EC}" type="pres">
      <dgm:prSet presAssocID="{49295ACA-F490-4A16-B421-FC268D7FB859}" presName="parentText" presStyleLbl="node1" presStyleIdx="1" presStyleCnt="6">
        <dgm:presLayoutVars>
          <dgm:chMax val="0"/>
          <dgm:bulletEnabled val="1"/>
        </dgm:presLayoutVars>
      </dgm:prSet>
      <dgm:spPr/>
    </dgm:pt>
    <dgm:pt modelId="{EBE4F890-DC68-40B5-B9CF-A371D67E9D2C}" type="pres">
      <dgm:prSet presAssocID="{4729950D-5918-4456-8BA3-6A63478A4CC5}" presName="spacer" presStyleCnt="0"/>
      <dgm:spPr/>
    </dgm:pt>
    <dgm:pt modelId="{DD604119-A0BD-49DE-A5EE-730C971414DB}" type="pres">
      <dgm:prSet presAssocID="{35B4F744-00A8-4686-A30D-784A4327E0EA}" presName="parentText" presStyleLbl="node1" presStyleIdx="2" presStyleCnt="6">
        <dgm:presLayoutVars>
          <dgm:chMax val="0"/>
          <dgm:bulletEnabled val="1"/>
        </dgm:presLayoutVars>
      </dgm:prSet>
      <dgm:spPr/>
    </dgm:pt>
    <dgm:pt modelId="{E9C8AFCB-F04F-43C0-ADD0-73768E4F4A8A}" type="pres">
      <dgm:prSet presAssocID="{2438DD8E-BA15-4988-B0D6-6E67B7E12550}" presName="spacer" presStyleCnt="0"/>
      <dgm:spPr/>
    </dgm:pt>
    <dgm:pt modelId="{B4C87335-2A5E-4D61-B464-6F668C02B1BD}" type="pres">
      <dgm:prSet presAssocID="{A1FA2B38-7E07-4341-8CED-73159D7BBFA2}" presName="parentText" presStyleLbl="node1" presStyleIdx="3" presStyleCnt="6">
        <dgm:presLayoutVars>
          <dgm:chMax val="0"/>
          <dgm:bulletEnabled val="1"/>
        </dgm:presLayoutVars>
      </dgm:prSet>
      <dgm:spPr/>
    </dgm:pt>
    <dgm:pt modelId="{8E0656D0-A0F7-4780-A775-D39412FF539C}" type="pres">
      <dgm:prSet presAssocID="{B28FD1DE-51CB-4F89-9597-20601C5962E6}" presName="spacer" presStyleCnt="0"/>
      <dgm:spPr/>
    </dgm:pt>
    <dgm:pt modelId="{91A6E412-1D92-4DB7-B20F-17744B816E87}" type="pres">
      <dgm:prSet presAssocID="{E4B1CF12-AB04-42C6-B8FE-76A34ED976E4}" presName="parentText" presStyleLbl="node1" presStyleIdx="4" presStyleCnt="6">
        <dgm:presLayoutVars>
          <dgm:chMax val="0"/>
          <dgm:bulletEnabled val="1"/>
        </dgm:presLayoutVars>
      </dgm:prSet>
      <dgm:spPr/>
    </dgm:pt>
    <dgm:pt modelId="{AE9AC8A7-0439-4BE1-A681-B5BAFDCA45EF}" type="pres">
      <dgm:prSet presAssocID="{A5A38EAE-64AE-49F5-A3CC-4207773CEEC4}" presName="spacer" presStyleCnt="0"/>
      <dgm:spPr/>
    </dgm:pt>
    <dgm:pt modelId="{09DAAE03-004D-4890-B177-6C2F3B528823}" type="pres">
      <dgm:prSet presAssocID="{E24473D3-63E4-48B7-93B2-160A74EFC7B6}" presName="parentText" presStyleLbl="node1" presStyleIdx="5" presStyleCnt="6">
        <dgm:presLayoutVars>
          <dgm:chMax val="0"/>
          <dgm:bulletEnabled val="1"/>
        </dgm:presLayoutVars>
      </dgm:prSet>
      <dgm:spPr/>
    </dgm:pt>
  </dgm:ptLst>
  <dgm:cxnLst>
    <dgm:cxn modelId="{8A66F902-AF71-490A-BFE1-F69F48F9B05B}" type="presOf" srcId="{A8A51083-BF5C-41FC-BE38-67638DC01309}" destId="{3784C3C9-C6CD-452B-8453-42328A87C283}" srcOrd="0" destOrd="0" presId="urn:microsoft.com/office/officeart/2005/8/layout/vList2"/>
    <dgm:cxn modelId="{92A52F28-C427-4C51-8930-5F1B576ADAA4}" type="presOf" srcId="{A1FA2B38-7E07-4341-8CED-73159D7BBFA2}" destId="{B4C87335-2A5E-4D61-B464-6F668C02B1BD}" srcOrd="0" destOrd="0" presId="urn:microsoft.com/office/officeart/2005/8/layout/vList2"/>
    <dgm:cxn modelId="{7D507D39-D327-4DF7-B11F-C7EE11EA569D}" srcId="{A8A51083-BF5C-41FC-BE38-67638DC01309}" destId="{49295ACA-F490-4A16-B421-FC268D7FB859}" srcOrd="1" destOrd="0" parTransId="{22CF8374-BFF8-4CC1-8D94-58917E792BBE}" sibTransId="{4729950D-5918-4456-8BA3-6A63478A4CC5}"/>
    <dgm:cxn modelId="{2CE3553C-1EC4-4511-B480-460BCB8D407A}" type="presOf" srcId="{E4B1CF12-AB04-42C6-B8FE-76A34ED976E4}" destId="{91A6E412-1D92-4DB7-B20F-17744B816E87}" srcOrd="0" destOrd="0" presId="urn:microsoft.com/office/officeart/2005/8/layout/vList2"/>
    <dgm:cxn modelId="{948C603F-7E4B-48CB-93FC-E16431E2ECCF}" type="presOf" srcId="{E24473D3-63E4-48B7-93B2-160A74EFC7B6}" destId="{09DAAE03-004D-4890-B177-6C2F3B528823}" srcOrd="0" destOrd="0" presId="urn:microsoft.com/office/officeart/2005/8/layout/vList2"/>
    <dgm:cxn modelId="{C9CD8241-87BA-48FC-8656-948A490FC945}" srcId="{A8A51083-BF5C-41FC-BE38-67638DC01309}" destId="{A1FA2B38-7E07-4341-8CED-73159D7BBFA2}" srcOrd="3" destOrd="0" parTransId="{AB35F9DF-90FF-493A-B40D-3F9751313095}" sibTransId="{B28FD1DE-51CB-4F89-9597-20601C5962E6}"/>
    <dgm:cxn modelId="{94C3E362-87B1-44AC-8087-D24B9E4C410C}" srcId="{A8A51083-BF5C-41FC-BE38-67638DC01309}" destId="{35B4F744-00A8-4686-A30D-784A4327E0EA}" srcOrd="2" destOrd="0" parTransId="{37C12F18-B321-43EB-A47D-8156947CBCC6}" sibTransId="{2438DD8E-BA15-4988-B0D6-6E67B7E12550}"/>
    <dgm:cxn modelId="{8514C04D-EEB8-4B16-92F1-A5D9BB735864}" srcId="{A8A51083-BF5C-41FC-BE38-67638DC01309}" destId="{467B8A2D-823D-4364-BF84-E34A3A4C4F98}" srcOrd="0" destOrd="0" parTransId="{E3BB4852-EC7B-4EF7-8BA5-66C96F5049DC}" sibTransId="{17992813-7CD9-4B52-8F7F-B611CBB20449}"/>
    <dgm:cxn modelId="{05204270-49F1-4500-9B52-F0FE4023FC4A}" type="presOf" srcId="{35B4F744-00A8-4686-A30D-784A4327E0EA}" destId="{DD604119-A0BD-49DE-A5EE-730C971414DB}" srcOrd="0" destOrd="0" presId="urn:microsoft.com/office/officeart/2005/8/layout/vList2"/>
    <dgm:cxn modelId="{FC4CA970-A204-442C-9ED7-D664217EDD0A}" type="presOf" srcId="{467B8A2D-823D-4364-BF84-E34A3A4C4F98}" destId="{4107F63D-29AC-4119-9CA8-03E676C017C5}" srcOrd="0" destOrd="0" presId="urn:microsoft.com/office/officeart/2005/8/layout/vList2"/>
    <dgm:cxn modelId="{0C291C51-4006-41D5-A65F-9B7EFF2D2735}" srcId="{A8A51083-BF5C-41FC-BE38-67638DC01309}" destId="{E24473D3-63E4-48B7-93B2-160A74EFC7B6}" srcOrd="5" destOrd="0" parTransId="{D151D5A5-802B-475D-B55D-A5775BC5EEB4}" sibTransId="{57A82C8A-B8C7-4097-B76D-53B1AB5B1BB2}"/>
    <dgm:cxn modelId="{BE9866AB-7D5F-4C79-BE3C-C16808C262D3}" srcId="{A8A51083-BF5C-41FC-BE38-67638DC01309}" destId="{E4B1CF12-AB04-42C6-B8FE-76A34ED976E4}" srcOrd="4" destOrd="0" parTransId="{2C116CA8-2781-4998-9574-1341AC29C03C}" sibTransId="{A5A38EAE-64AE-49F5-A3CC-4207773CEEC4}"/>
    <dgm:cxn modelId="{7037CFE2-A486-4A51-9FB9-1B913F959719}" type="presOf" srcId="{49295ACA-F490-4A16-B421-FC268D7FB859}" destId="{FF9D3AD7-4E0B-4EF0-9310-CB933C5209EC}" srcOrd="0" destOrd="0" presId="urn:microsoft.com/office/officeart/2005/8/layout/vList2"/>
    <dgm:cxn modelId="{F1C90278-2335-452F-9610-0D703340A9EE}" type="presParOf" srcId="{3784C3C9-C6CD-452B-8453-42328A87C283}" destId="{4107F63D-29AC-4119-9CA8-03E676C017C5}" srcOrd="0" destOrd="0" presId="urn:microsoft.com/office/officeart/2005/8/layout/vList2"/>
    <dgm:cxn modelId="{A7AA33F6-46FE-4960-9F22-83635B7316F2}" type="presParOf" srcId="{3784C3C9-C6CD-452B-8453-42328A87C283}" destId="{7F371E0E-B45C-483B-90BF-548DB84C0C06}" srcOrd="1" destOrd="0" presId="urn:microsoft.com/office/officeart/2005/8/layout/vList2"/>
    <dgm:cxn modelId="{4BD98630-ECB4-48A5-AEC7-1F17EBC6FA0F}" type="presParOf" srcId="{3784C3C9-C6CD-452B-8453-42328A87C283}" destId="{FF9D3AD7-4E0B-4EF0-9310-CB933C5209EC}" srcOrd="2" destOrd="0" presId="urn:microsoft.com/office/officeart/2005/8/layout/vList2"/>
    <dgm:cxn modelId="{EA745351-2F12-4B94-BC5F-4F72F5A240AA}" type="presParOf" srcId="{3784C3C9-C6CD-452B-8453-42328A87C283}" destId="{EBE4F890-DC68-40B5-B9CF-A371D67E9D2C}" srcOrd="3" destOrd="0" presId="urn:microsoft.com/office/officeart/2005/8/layout/vList2"/>
    <dgm:cxn modelId="{3B308EB9-34A1-4A93-AE8E-2081B0270B5F}" type="presParOf" srcId="{3784C3C9-C6CD-452B-8453-42328A87C283}" destId="{DD604119-A0BD-49DE-A5EE-730C971414DB}" srcOrd="4" destOrd="0" presId="urn:microsoft.com/office/officeart/2005/8/layout/vList2"/>
    <dgm:cxn modelId="{5309041D-7E09-441F-845E-7E924C62AA33}" type="presParOf" srcId="{3784C3C9-C6CD-452B-8453-42328A87C283}" destId="{E9C8AFCB-F04F-43C0-ADD0-73768E4F4A8A}" srcOrd="5" destOrd="0" presId="urn:microsoft.com/office/officeart/2005/8/layout/vList2"/>
    <dgm:cxn modelId="{9BBF038E-2AF3-40F7-B476-A64208D2630B}" type="presParOf" srcId="{3784C3C9-C6CD-452B-8453-42328A87C283}" destId="{B4C87335-2A5E-4D61-B464-6F668C02B1BD}" srcOrd="6" destOrd="0" presId="urn:microsoft.com/office/officeart/2005/8/layout/vList2"/>
    <dgm:cxn modelId="{B49DF948-7776-472D-8377-2BBBAEB90B11}" type="presParOf" srcId="{3784C3C9-C6CD-452B-8453-42328A87C283}" destId="{8E0656D0-A0F7-4780-A775-D39412FF539C}" srcOrd="7" destOrd="0" presId="urn:microsoft.com/office/officeart/2005/8/layout/vList2"/>
    <dgm:cxn modelId="{98F439AF-03E1-4B9D-830C-7219D4261E8A}" type="presParOf" srcId="{3784C3C9-C6CD-452B-8453-42328A87C283}" destId="{91A6E412-1D92-4DB7-B20F-17744B816E87}" srcOrd="8" destOrd="0" presId="urn:microsoft.com/office/officeart/2005/8/layout/vList2"/>
    <dgm:cxn modelId="{0BACB80D-4469-4355-9653-9DEABBB71377}" type="presParOf" srcId="{3784C3C9-C6CD-452B-8453-42328A87C283}" destId="{AE9AC8A7-0439-4BE1-A681-B5BAFDCA45EF}" srcOrd="9" destOrd="0" presId="urn:microsoft.com/office/officeart/2005/8/layout/vList2"/>
    <dgm:cxn modelId="{26F01BB7-2D04-4F2E-AC48-1F9AA961493F}" type="presParOf" srcId="{3784C3C9-C6CD-452B-8453-42328A87C283}" destId="{09DAAE03-004D-4890-B177-6C2F3B52882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6C8A1E-F261-4968-A706-ED861FB316E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31F27138-9CAE-4A7D-8533-80965149F735}">
      <dgm:prSet custT="1"/>
      <dgm:spPr/>
      <dgm:t>
        <a:bodyPr/>
        <a:lstStyle/>
        <a:p>
          <a:r>
            <a:rPr lang="en-US" sz="1800" dirty="0">
              <a:latin typeface="Catamaran Medium"/>
            </a:rPr>
            <a:t>Real property sales procedures – 200.311(c)(2)</a:t>
          </a:r>
        </a:p>
      </dgm:t>
    </dgm:pt>
    <dgm:pt modelId="{A3819477-6CFD-48E1-A8AA-FF50B8891C40}" type="parTrans" cxnId="{792F28EC-FD7B-471E-9BCF-12E389F9DAB1}">
      <dgm:prSet/>
      <dgm:spPr/>
      <dgm:t>
        <a:bodyPr/>
        <a:lstStyle/>
        <a:p>
          <a:endParaRPr lang="en-US" sz="2000">
            <a:latin typeface="Catamaran Medium"/>
          </a:endParaRPr>
        </a:p>
      </dgm:t>
    </dgm:pt>
    <dgm:pt modelId="{BC2C4A20-668E-4DA6-AF92-AC636F8A075C}" type="sibTrans" cxnId="{792F28EC-FD7B-471E-9BCF-12E389F9DAB1}">
      <dgm:prSet/>
      <dgm:spPr/>
      <dgm:t>
        <a:bodyPr/>
        <a:lstStyle/>
        <a:p>
          <a:endParaRPr lang="en-US" sz="2000">
            <a:latin typeface="Catamaran Medium"/>
          </a:endParaRPr>
        </a:p>
      </dgm:t>
    </dgm:pt>
    <dgm:pt modelId="{2102E6FF-FC1D-4BFD-A074-BF4864B00C52}">
      <dgm:prSet custT="1"/>
      <dgm:spPr/>
      <dgm:t>
        <a:bodyPr/>
        <a:lstStyle/>
        <a:p>
          <a:r>
            <a:rPr lang="en-US" sz="1800" dirty="0">
              <a:latin typeface="Catamaran Medium"/>
            </a:rPr>
            <a:t>Time &amp; Effort Procedures – ED Cost Allocation Guide &amp; CSAM</a:t>
          </a:r>
        </a:p>
      </dgm:t>
    </dgm:pt>
    <dgm:pt modelId="{726DF394-DF02-4E52-9C6E-E74335E34EAA}" type="parTrans" cxnId="{8E78FD95-42A5-4BFB-A823-C4E349199EB3}">
      <dgm:prSet/>
      <dgm:spPr/>
      <dgm:t>
        <a:bodyPr/>
        <a:lstStyle/>
        <a:p>
          <a:endParaRPr lang="en-US" sz="2000">
            <a:latin typeface="Catamaran Medium"/>
          </a:endParaRPr>
        </a:p>
      </dgm:t>
    </dgm:pt>
    <dgm:pt modelId="{51A2C8DC-B787-4B30-B0A9-0746F0AB1F2E}" type="sibTrans" cxnId="{8E78FD95-42A5-4BFB-A823-C4E349199EB3}">
      <dgm:prSet/>
      <dgm:spPr/>
      <dgm:t>
        <a:bodyPr/>
        <a:lstStyle/>
        <a:p>
          <a:endParaRPr lang="en-US" sz="2000">
            <a:latin typeface="Catamaran Medium"/>
          </a:endParaRPr>
        </a:p>
      </dgm:t>
    </dgm:pt>
    <dgm:pt modelId="{168D7111-6C34-4507-A7A5-CB2E7995D4DA}">
      <dgm:prSet custT="1"/>
      <dgm:spPr/>
      <dgm:t>
        <a:bodyPr/>
        <a:lstStyle/>
        <a:p>
          <a:r>
            <a:rPr lang="en-US" sz="1800" dirty="0">
              <a:latin typeface="Catamaran Medium"/>
            </a:rPr>
            <a:t>Written Allowability Procedures – 200.302(b)(7); 200.403(c)</a:t>
          </a:r>
        </a:p>
      </dgm:t>
    </dgm:pt>
    <dgm:pt modelId="{CC0C0924-5FAA-4C1C-ABEE-F9232EC20417}" type="parTrans" cxnId="{9628A4CB-BFD7-4F58-8684-6458747D1AD2}">
      <dgm:prSet/>
      <dgm:spPr/>
      <dgm:t>
        <a:bodyPr/>
        <a:lstStyle/>
        <a:p>
          <a:endParaRPr lang="en-US" sz="2000">
            <a:latin typeface="Catamaran Medium"/>
          </a:endParaRPr>
        </a:p>
      </dgm:t>
    </dgm:pt>
    <dgm:pt modelId="{7CC7B895-57CA-4570-8F70-24D1F48BA994}" type="sibTrans" cxnId="{9628A4CB-BFD7-4F58-8684-6458747D1AD2}">
      <dgm:prSet/>
      <dgm:spPr/>
      <dgm:t>
        <a:bodyPr/>
        <a:lstStyle/>
        <a:p>
          <a:endParaRPr lang="en-US" sz="2000">
            <a:latin typeface="Catamaran Medium"/>
          </a:endParaRPr>
        </a:p>
      </dgm:t>
    </dgm:pt>
    <dgm:pt modelId="{B25B53D8-CB8A-4530-9C3A-5913C09DBBBF}">
      <dgm:prSet custT="1"/>
      <dgm:spPr/>
      <dgm:t>
        <a:bodyPr/>
        <a:lstStyle/>
        <a:p>
          <a:r>
            <a:rPr lang="en-US" sz="1800">
              <a:latin typeface="Catamaran Medium"/>
            </a:rPr>
            <a:t>Written Cash Management Procedures – 200.302(b)(6) and 200.305</a:t>
          </a:r>
        </a:p>
      </dgm:t>
    </dgm:pt>
    <dgm:pt modelId="{6DB7904C-3EEA-4DF8-BFC7-2D052E1CFAFD}" type="parTrans" cxnId="{292BD60C-9AAA-40EA-BDA5-5892234762CD}">
      <dgm:prSet/>
      <dgm:spPr/>
      <dgm:t>
        <a:bodyPr/>
        <a:lstStyle/>
        <a:p>
          <a:endParaRPr lang="en-US" sz="2000">
            <a:latin typeface="Catamaran Medium"/>
          </a:endParaRPr>
        </a:p>
      </dgm:t>
    </dgm:pt>
    <dgm:pt modelId="{67F42288-4450-4000-8656-062364C5A243}" type="sibTrans" cxnId="{292BD60C-9AAA-40EA-BDA5-5892234762CD}">
      <dgm:prSet/>
      <dgm:spPr/>
      <dgm:t>
        <a:bodyPr/>
        <a:lstStyle/>
        <a:p>
          <a:endParaRPr lang="en-US" sz="2000">
            <a:latin typeface="Catamaran Medium"/>
          </a:endParaRPr>
        </a:p>
      </dgm:t>
    </dgm:pt>
    <dgm:pt modelId="{583F82E8-A3B9-4CFF-A0A8-7D31B92162B0}">
      <dgm:prSet custT="1"/>
      <dgm:spPr/>
      <dgm:t>
        <a:bodyPr/>
        <a:lstStyle/>
        <a:p>
          <a:r>
            <a:rPr lang="en-US" sz="1800">
              <a:latin typeface="Catamaran Medium"/>
            </a:rPr>
            <a:t>Written Procurement Procedures – 200.318(a), 200.319(d), and 200.320</a:t>
          </a:r>
        </a:p>
      </dgm:t>
    </dgm:pt>
    <dgm:pt modelId="{200B2313-E22E-4780-B914-8D15EBBA6867}" type="parTrans" cxnId="{226FD51F-822D-4D26-99FE-A24B160C28C8}">
      <dgm:prSet/>
      <dgm:spPr/>
      <dgm:t>
        <a:bodyPr/>
        <a:lstStyle/>
        <a:p>
          <a:endParaRPr lang="en-US" sz="2000">
            <a:latin typeface="Catamaran Medium"/>
          </a:endParaRPr>
        </a:p>
      </dgm:t>
    </dgm:pt>
    <dgm:pt modelId="{1E57187F-6AE6-4DBE-8027-96124C16A4E2}" type="sibTrans" cxnId="{226FD51F-822D-4D26-99FE-A24B160C28C8}">
      <dgm:prSet/>
      <dgm:spPr/>
      <dgm:t>
        <a:bodyPr/>
        <a:lstStyle/>
        <a:p>
          <a:endParaRPr lang="en-US" sz="2000">
            <a:latin typeface="Catamaran Medium"/>
          </a:endParaRPr>
        </a:p>
      </dgm:t>
    </dgm:pt>
    <dgm:pt modelId="{B8483B9A-46C4-49C5-85FB-611D7C6AE2CA}">
      <dgm:prSet custT="1"/>
      <dgm:spPr/>
      <dgm:t>
        <a:bodyPr/>
        <a:lstStyle/>
        <a:p>
          <a:r>
            <a:rPr lang="en-US" sz="1800">
              <a:latin typeface="Catamaran Medium"/>
            </a:rPr>
            <a:t>Procedures for Managing Equipment – 200.313(d)</a:t>
          </a:r>
        </a:p>
      </dgm:t>
    </dgm:pt>
    <dgm:pt modelId="{EEF88255-4949-4B27-9135-7512F0D3475D}" type="parTrans" cxnId="{DD73CACF-99AA-44F0-B67E-CE77F9234DB3}">
      <dgm:prSet/>
      <dgm:spPr/>
      <dgm:t>
        <a:bodyPr/>
        <a:lstStyle/>
        <a:p>
          <a:endParaRPr lang="en-US" sz="2000">
            <a:latin typeface="Catamaran Medium"/>
          </a:endParaRPr>
        </a:p>
      </dgm:t>
    </dgm:pt>
    <dgm:pt modelId="{E3A0F5C8-EAE4-4018-B16B-C9474C2DCD06}" type="sibTrans" cxnId="{DD73CACF-99AA-44F0-B67E-CE77F9234DB3}">
      <dgm:prSet/>
      <dgm:spPr/>
      <dgm:t>
        <a:bodyPr/>
        <a:lstStyle/>
        <a:p>
          <a:endParaRPr lang="en-US" sz="2000">
            <a:latin typeface="Catamaran Medium"/>
          </a:endParaRPr>
        </a:p>
      </dgm:t>
    </dgm:pt>
    <dgm:pt modelId="{3B13CAC8-6D8E-47DC-861F-98589274BAE7}">
      <dgm:prSet custT="1"/>
      <dgm:spPr/>
      <dgm:t>
        <a:bodyPr/>
        <a:lstStyle/>
        <a:p>
          <a:r>
            <a:rPr lang="en-US" sz="1800">
              <a:latin typeface="Catamaran Medium"/>
            </a:rPr>
            <a:t>Participant support cost classification - 200.456</a:t>
          </a:r>
        </a:p>
      </dgm:t>
    </dgm:pt>
    <dgm:pt modelId="{70714983-029F-44B4-B187-A326C82D2C56}" type="parTrans" cxnId="{374C64BD-98C3-4129-A17E-1397262A8E8B}">
      <dgm:prSet/>
      <dgm:spPr/>
      <dgm:t>
        <a:bodyPr/>
        <a:lstStyle/>
        <a:p>
          <a:endParaRPr lang="en-US" sz="2000">
            <a:latin typeface="Catamaran Medium"/>
          </a:endParaRPr>
        </a:p>
      </dgm:t>
    </dgm:pt>
    <dgm:pt modelId="{DD427FE8-C1AA-4D67-86B0-B5B9A5B94831}" type="sibTrans" cxnId="{374C64BD-98C3-4129-A17E-1397262A8E8B}">
      <dgm:prSet/>
      <dgm:spPr/>
      <dgm:t>
        <a:bodyPr/>
        <a:lstStyle/>
        <a:p>
          <a:endParaRPr lang="en-US" sz="2000">
            <a:latin typeface="Catamaran Medium"/>
          </a:endParaRPr>
        </a:p>
      </dgm:t>
    </dgm:pt>
    <dgm:pt modelId="{7F5A2A75-D804-419A-B8A4-0AC70F6D3AF2}">
      <dgm:prSet custT="1"/>
      <dgm:spPr/>
      <dgm:t>
        <a:bodyPr/>
        <a:lstStyle/>
        <a:p>
          <a:r>
            <a:rPr lang="en-US" sz="1800">
              <a:latin typeface="Catamaran Medium"/>
            </a:rPr>
            <a:t>Record conversion quality control - 200.336</a:t>
          </a:r>
        </a:p>
      </dgm:t>
    </dgm:pt>
    <dgm:pt modelId="{A028570B-5569-41DD-B83C-AD99166EAF74}" type="parTrans" cxnId="{98711035-3B0A-463F-A64D-D8EF16CCEEC8}">
      <dgm:prSet/>
      <dgm:spPr/>
      <dgm:t>
        <a:bodyPr/>
        <a:lstStyle/>
        <a:p>
          <a:endParaRPr lang="en-US" sz="2000">
            <a:latin typeface="Catamaran Medium"/>
          </a:endParaRPr>
        </a:p>
      </dgm:t>
    </dgm:pt>
    <dgm:pt modelId="{31B2B460-971A-4A6E-95F7-E0FA733E095E}" type="sibTrans" cxnId="{98711035-3B0A-463F-A64D-D8EF16CCEEC8}">
      <dgm:prSet/>
      <dgm:spPr/>
      <dgm:t>
        <a:bodyPr/>
        <a:lstStyle/>
        <a:p>
          <a:endParaRPr lang="en-US" sz="2000">
            <a:latin typeface="Catamaran Medium"/>
          </a:endParaRPr>
        </a:p>
      </dgm:t>
    </dgm:pt>
    <dgm:pt modelId="{076D5897-188D-4075-9A86-F73631C37A22}" type="pres">
      <dgm:prSet presAssocID="{8A6C8A1E-F261-4968-A706-ED861FB316E3}" presName="linear" presStyleCnt="0">
        <dgm:presLayoutVars>
          <dgm:animLvl val="lvl"/>
          <dgm:resizeHandles val="exact"/>
        </dgm:presLayoutVars>
      </dgm:prSet>
      <dgm:spPr/>
    </dgm:pt>
    <dgm:pt modelId="{AEB0852C-822E-47FD-9F7A-BE1CA73FA72D}" type="pres">
      <dgm:prSet presAssocID="{31F27138-9CAE-4A7D-8533-80965149F735}" presName="parentText" presStyleLbl="node1" presStyleIdx="0" presStyleCnt="8">
        <dgm:presLayoutVars>
          <dgm:chMax val="0"/>
          <dgm:bulletEnabled val="1"/>
        </dgm:presLayoutVars>
      </dgm:prSet>
      <dgm:spPr/>
    </dgm:pt>
    <dgm:pt modelId="{985B6A22-842C-458D-AA98-A353A4832172}" type="pres">
      <dgm:prSet presAssocID="{BC2C4A20-668E-4DA6-AF92-AC636F8A075C}" presName="spacer" presStyleCnt="0"/>
      <dgm:spPr/>
    </dgm:pt>
    <dgm:pt modelId="{3869929F-76FD-420F-ABDD-912A43CD5F37}" type="pres">
      <dgm:prSet presAssocID="{2102E6FF-FC1D-4BFD-A074-BF4864B00C52}" presName="parentText" presStyleLbl="node1" presStyleIdx="1" presStyleCnt="8">
        <dgm:presLayoutVars>
          <dgm:chMax val="0"/>
          <dgm:bulletEnabled val="1"/>
        </dgm:presLayoutVars>
      </dgm:prSet>
      <dgm:spPr/>
    </dgm:pt>
    <dgm:pt modelId="{914B6DFE-FCB0-454C-8177-E131FD94D050}" type="pres">
      <dgm:prSet presAssocID="{51A2C8DC-B787-4B30-B0A9-0746F0AB1F2E}" presName="spacer" presStyleCnt="0"/>
      <dgm:spPr/>
    </dgm:pt>
    <dgm:pt modelId="{86030F4B-C7BE-4993-8E48-3ABA8DCDF5DE}" type="pres">
      <dgm:prSet presAssocID="{168D7111-6C34-4507-A7A5-CB2E7995D4DA}" presName="parentText" presStyleLbl="node1" presStyleIdx="2" presStyleCnt="8">
        <dgm:presLayoutVars>
          <dgm:chMax val="0"/>
          <dgm:bulletEnabled val="1"/>
        </dgm:presLayoutVars>
      </dgm:prSet>
      <dgm:spPr/>
    </dgm:pt>
    <dgm:pt modelId="{235C55F9-BEC1-4F26-8A03-84C8236701E8}" type="pres">
      <dgm:prSet presAssocID="{7CC7B895-57CA-4570-8F70-24D1F48BA994}" presName="spacer" presStyleCnt="0"/>
      <dgm:spPr/>
    </dgm:pt>
    <dgm:pt modelId="{D49E3C07-7EA9-4BD0-AF10-1C6A4F6EF22D}" type="pres">
      <dgm:prSet presAssocID="{B25B53D8-CB8A-4530-9C3A-5913C09DBBBF}" presName="parentText" presStyleLbl="node1" presStyleIdx="3" presStyleCnt="8">
        <dgm:presLayoutVars>
          <dgm:chMax val="0"/>
          <dgm:bulletEnabled val="1"/>
        </dgm:presLayoutVars>
      </dgm:prSet>
      <dgm:spPr/>
    </dgm:pt>
    <dgm:pt modelId="{819A3A2C-D19D-4496-BAD1-8E741FD11146}" type="pres">
      <dgm:prSet presAssocID="{67F42288-4450-4000-8656-062364C5A243}" presName="spacer" presStyleCnt="0"/>
      <dgm:spPr/>
    </dgm:pt>
    <dgm:pt modelId="{37A72236-5809-4132-BF9C-D0ED72B4C5FB}" type="pres">
      <dgm:prSet presAssocID="{583F82E8-A3B9-4CFF-A0A8-7D31B92162B0}" presName="parentText" presStyleLbl="node1" presStyleIdx="4" presStyleCnt="8">
        <dgm:presLayoutVars>
          <dgm:chMax val="0"/>
          <dgm:bulletEnabled val="1"/>
        </dgm:presLayoutVars>
      </dgm:prSet>
      <dgm:spPr/>
    </dgm:pt>
    <dgm:pt modelId="{92EFF9FA-3FFC-4D2F-9CBF-FF5DD68A1643}" type="pres">
      <dgm:prSet presAssocID="{1E57187F-6AE6-4DBE-8027-96124C16A4E2}" presName="spacer" presStyleCnt="0"/>
      <dgm:spPr/>
    </dgm:pt>
    <dgm:pt modelId="{C60D6F57-2758-4D97-9C1D-91C73BCEC69F}" type="pres">
      <dgm:prSet presAssocID="{B8483B9A-46C4-49C5-85FB-611D7C6AE2CA}" presName="parentText" presStyleLbl="node1" presStyleIdx="5" presStyleCnt="8">
        <dgm:presLayoutVars>
          <dgm:chMax val="0"/>
          <dgm:bulletEnabled val="1"/>
        </dgm:presLayoutVars>
      </dgm:prSet>
      <dgm:spPr/>
    </dgm:pt>
    <dgm:pt modelId="{CB73E846-082B-4CE2-BFD1-828E497E161C}" type="pres">
      <dgm:prSet presAssocID="{E3A0F5C8-EAE4-4018-B16B-C9474C2DCD06}" presName="spacer" presStyleCnt="0"/>
      <dgm:spPr/>
    </dgm:pt>
    <dgm:pt modelId="{9FF1B817-4A56-487F-A4B3-B79CB7C792C4}" type="pres">
      <dgm:prSet presAssocID="{3B13CAC8-6D8E-47DC-861F-98589274BAE7}" presName="parentText" presStyleLbl="node1" presStyleIdx="6" presStyleCnt="8">
        <dgm:presLayoutVars>
          <dgm:chMax val="0"/>
          <dgm:bulletEnabled val="1"/>
        </dgm:presLayoutVars>
      </dgm:prSet>
      <dgm:spPr/>
    </dgm:pt>
    <dgm:pt modelId="{DC220AFD-B050-436F-937D-45A7E62F77D7}" type="pres">
      <dgm:prSet presAssocID="{DD427FE8-C1AA-4D67-86B0-B5B9A5B94831}" presName="spacer" presStyleCnt="0"/>
      <dgm:spPr/>
    </dgm:pt>
    <dgm:pt modelId="{10FBA9AE-AED6-4129-AB32-89CEAD7776C4}" type="pres">
      <dgm:prSet presAssocID="{7F5A2A75-D804-419A-B8A4-0AC70F6D3AF2}" presName="parentText" presStyleLbl="node1" presStyleIdx="7" presStyleCnt="8">
        <dgm:presLayoutVars>
          <dgm:chMax val="0"/>
          <dgm:bulletEnabled val="1"/>
        </dgm:presLayoutVars>
      </dgm:prSet>
      <dgm:spPr/>
    </dgm:pt>
  </dgm:ptLst>
  <dgm:cxnLst>
    <dgm:cxn modelId="{292BD60C-9AAA-40EA-BDA5-5892234762CD}" srcId="{8A6C8A1E-F261-4968-A706-ED861FB316E3}" destId="{B25B53D8-CB8A-4530-9C3A-5913C09DBBBF}" srcOrd="3" destOrd="0" parTransId="{6DB7904C-3EEA-4DF8-BFC7-2D052E1CFAFD}" sibTransId="{67F42288-4450-4000-8656-062364C5A243}"/>
    <dgm:cxn modelId="{226FD51F-822D-4D26-99FE-A24B160C28C8}" srcId="{8A6C8A1E-F261-4968-A706-ED861FB316E3}" destId="{583F82E8-A3B9-4CFF-A0A8-7D31B92162B0}" srcOrd="4" destOrd="0" parTransId="{200B2313-E22E-4780-B914-8D15EBBA6867}" sibTransId="{1E57187F-6AE6-4DBE-8027-96124C16A4E2}"/>
    <dgm:cxn modelId="{98711035-3B0A-463F-A64D-D8EF16CCEEC8}" srcId="{8A6C8A1E-F261-4968-A706-ED861FB316E3}" destId="{7F5A2A75-D804-419A-B8A4-0AC70F6D3AF2}" srcOrd="7" destOrd="0" parTransId="{A028570B-5569-41DD-B83C-AD99166EAF74}" sibTransId="{31B2B460-971A-4A6E-95F7-E0FA733E095E}"/>
    <dgm:cxn modelId="{C8374A46-4615-43AA-A115-6B7DE7C873E5}" type="presOf" srcId="{583F82E8-A3B9-4CFF-A0A8-7D31B92162B0}" destId="{37A72236-5809-4132-BF9C-D0ED72B4C5FB}" srcOrd="0" destOrd="0" presId="urn:microsoft.com/office/officeart/2005/8/layout/vList2"/>
    <dgm:cxn modelId="{8F937358-38FA-4909-AE59-D9F460187749}" type="presOf" srcId="{168D7111-6C34-4507-A7A5-CB2E7995D4DA}" destId="{86030F4B-C7BE-4993-8E48-3ABA8DCDF5DE}" srcOrd="0" destOrd="0" presId="urn:microsoft.com/office/officeart/2005/8/layout/vList2"/>
    <dgm:cxn modelId="{1164517F-23FE-4BD0-947E-4B320EA9EA97}" type="presOf" srcId="{B25B53D8-CB8A-4530-9C3A-5913C09DBBBF}" destId="{D49E3C07-7EA9-4BD0-AF10-1C6A4F6EF22D}" srcOrd="0" destOrd="0" presId="urn:microsoft.com/office/officeart/2005/8/layout/vList2"/>
    <dgm:cxn modelId="{8E78FD95-42A5-4BFB-A823-C4E349199EB3}" srcId="{8A6C8A1E-F261-4968-A706-ED861FB316E3}" destId="{2102E6FF-FC1D-4BFD-A074-BF4864B00C52}" srcOrd="1" destOrd="0" parTransId="{726DF394-DF02-4E52-9C6E-E74335E34EAA}" sibTransId="{51A2C8DC-B787-4B30-B0A9-0746F0AB1F2E}"/>
    <dgm:cxn modelId="{FA3562A7-99BD-4F77-A2B5-2D317C88CD45}" type="presOf" srcId="{8A6C8A1E-F261-4968-A706-ED861FB316E3}" destId="{076D5897-188D-4075-9A86-F73631C37A22}" srcOrd="0" destOrd="0" presId="urn:microsoft.com/office/officeart/2005/8/layout/vList2"/>
    <dgm:cxn modelId="{AFF3DDB6-5D2E-4094-9598-AFC67ADF4685}" type="presOf" srcId="{B8483B9A-46C4-49C5-85FB-611D7C6AE2CA}" destId="{C60D6F57-2758-4D97-9C1D-91C73BCEC69F}" srcOrd="0" destOrd="0" presId="urn:microsoft.com/office/officeart/2005/8/layout/vList2"/>
    <dgm:cxn modelId="{E6D5DAB9-523A-4E37-8E78-12773DD5B046}" type="presOf" srcId="{3B13CAC8-6D8E-47DC-861F-98589274BAE7}" destId="{9FF1B817-4A56-487F-A4B3-B79CB7C792C4}" srcOrd="0" destOrd="0" presId="urn:microsoft.com/office/officeart/2005/8/layout/vList2"/>
    <dgm:cxn modelId="{374C64BD-98C3-4129-A17E-1397262A8E8B}" srcId="{8A6C8A1E-F261-4968-A706-ED861FB316E3}" destId="{3B13CAC8-6D8E-47DC-861F-98589274BAE7}" srcOrd="6" destOrd="0" parTransId="{70714983-029F-44B4-B187-A326C82D2C56}" sibTransId="{DD427FE8-C1AA-4D67-86B0-B5B9A5B94831}"/>
    <dgm:cxn modelId="{B40586BD-3652-4A8E-9CEE-74FD6200E196}" type="presOf" srcId="{2102E6FF-FC1D-4BFD-A074-BF4864B00C52}" destId="{3869929F-76FD-420F-ABDD-912A43CD5F37}" srcOrd="0" destOrd="0" presId="urn:microsoft.com/office/officeart/2005/8/layout/vList2"/>
    <dgm:cxn modelId="{9628A4CB-BFD7-4F58-8684-6458747D1AD2}" srcId="{8A6C8A1E-F261-4968-A706-ED861FB316E3}" destId="{168D7111-6C34-4507-A7A5-CB2E7995D4DA}" srcOrd="2" destOrd="0" parTransId="{CC0C0924-5FAA-4C1C-ABEE-F9232EC20417}" sibTransId="{7CC7B895-57CA-4570-8F70-24D1F48BA994}"/>
    <dgm:cxn modelId="{DD73CACF-99AA-44F0-B67E-CE77F9234DB3}" srcId="{8A6C8A1E-F261-4968-A706-ED861FB316E3}" destId="{B8483B9A-46C4-49C5-85FB-611D7C6AE2CA}" srcOrd="5" destOrd="0" parTransId="{EEF88255-4949-4B27-9135-7512F0D3475D}" sibTransId="{E3A0F5C8-EAE4-4018-B16B-C9474C2DCD06}"/>
    <dgm:cxn modelId="{792F28EC-FD7B-471E-9BCF-12E389F9DAB1}" srcId="{8A6C8A1E-F261-4968-A706-ED861FB316E3}" destId="{31F27138-9CAE-4A7D-8533-80965149F735}" srcOrd="0" destOrd="0" parTransId="{A3819477-6CFD-48E1-A8AA-FF50B8891C40}" sibTransId="{BC2C4A20-668E-4DA6-AF92-AC636F8A075C}"/>
    <dgm:cxn modelId="{B8DE31EC-4B34-49EA-A182-C045EFC07765}" type="presOf" srcId="{7F5A2A75-D804-419A-B8A4-0AC70F6D3AF2}" destId="{10FBA9AE-AED6-4129-AB32-89CEAD7776C4}" srcOrd="0" destOrd="0" presId="urn:microsoft.com/office/officeart/2005/8/layout/vList2"/>
    <dgm:cxn modelId="{494BA4FA-BCC6-4A21-B751-9605325D6223}" type="presOf" srcId="{31F27138-9CAE-4A7D-8533-80965149F735}" destId="{AEB0852C-822E-47FD-9F7A-BE1CA73FA72D}" srcOrd="0" destOrd="0" presId="urn:microsoft.com/office/officeart/2005/8/layout/vList2"/>
    <dgm:cxn modelId="{89830226-3164-445C-8B7F-330A7C56056F}" type="presParOf" srcId="{076D5897-188D-4075-9A86-F73631C37A22}" destId="{AEB0852C-822E-47FD-9F7A-BE1CA73FA72D}" srcOrd="0" destOrd="0" presId="urn:microsoft.com/office/officeart/2005/8/layout/vList2"/>
    <dgm:cxn modelId="{3174FD2C-DB86-4375-BF2C-E7A27361D010}" type="presParOf" srcId="{076D5897-188D-4075-9A86-F73631C37A22}" destId="{985B6A22-842C-458D-AA98-A353A4832172}" srcOrd="1" destOrd="0" presId="urn:microsoft.com/office/officeart/2005/8/layout/vList2"/>
    <dgm:cxn modelId="{D19C03E1-5C4F-4EFC-9496-69C89271B81C}" type="presParOf" srcId="{076D5897-188D-4075-9A86-F73631C37A22}" destId="{3869929F-76FD-420F-ABDD-912A43CD5F37}" srcOrd="2" destOrd="0" presId="urn:microsoft.com/office/officeart/2005/8/layout/vList2"/>
    <dgm:cxn modelId="{4F9FD160-BEFC-4CC6-8929-D099550F6A89}" type="presParOf" srcId="{076D5897-188D-4075-9A86-F73631C37A22}" destId="{914B6DFE-FCB0-454C-8177-E131FD94D050}" srcOrd="3" destOrd="0" presId="urn:microsoft.com/office/officeart/2005/8/layout/vList2"/>
    <dgm:cxn modelId="{FC04AE0A-0DC0-464B-84F3-2F14C2B1EE07}" type="presParOf" srcId="{076D5897-188D-4075-9A86-F73631C37A22}" destId="{86030F4B-C7BE-4993-8E48-3ABA8DCDF5DE}" srcOrd="4" destOrd="0" presId="urn:microsoft.com/office/officeart/2005/8/layout/vList2"/>
    <dgm:cxn modelId="{B184A050-CFD7-4BE1-BFD6-177F65782973}" type="presParOf" srcId="{076D5897-188D-4075-9A86-F73631C37A22}" destId="{235C55F9-BEC1-4F26-8A03-84C8236701E8}" srcOrd="5" destOrd="0" presId="urn:microsoft.com/office/officeart/2005/8/layout/vList2"/>
    <dgm:cxn modelId="{9E1C7758-D73A-4E9F-9EFF-EF168BDFCD3E}" type="presParOf" srcId="{076D5897-188D-4075-9A86-F73631C37A22}" destId="{D49E3C07-7EA9-4BD0-AF10-1C6A4F6EF22D}" srcOrd="6" destOrd="0" presId="urn:microsoft.com/office/officeart/2005/8/layout/vList2"/>
    <dgm:cxn modelId="{35902CB4-1F15-420E-896C-649DC08A94A3}" type="presParOf" srcId="{076D5897-188D-4075-9A86-F73631C37A22}" destId="{819A3A2C-D19D-4496-BAD1-8E741FD11146}" srcOrd="7" destOrd="0" presId="urn:microsoft.com/office/officeart/2005/8/layout/vList2"/>
    <dgm:cxn modelId="{0B0C46BF-44D8-41FE-969B-8D529946175B}" type="presParOf" srcId="{076D5897-188D-4075-9A86-F73631C37A22}" destId="{37A72236-5809-4132-BF9C-D0ED72B4C5FB}" srcOrd="8" destOrd="0" presId="urn:microsoft.com/office/officeart/2005/8/layout/vList2"/>
    <dgm:cxn modelId="{D6EC68F8-E545-41E0-89A2-0D91FC36274F}" type="presParOf" srcId="{076D5897-188D-4075-9A86-F73631C37A22}" destId="{92EFF9FA-3FFC-4D2F-9CBF-FF5DD68A1643}" srcOrd="9" destOrd="0" presId="urn:microsoft.com/office/officeart/2005/8/layout/vList2"/>
    <dgm:cxn modelId="{CFB61E5F-78D7-4141-B1C5-4A9FD4229325}" type="presParOf" srcId="{076D5897-188D-4075-9A86-F73631C37A22}" destId="{C60D6F57-2758-4D97-9C1D-91C73BCEC69F}" srcOrd="10" destOrd="0" presId="urn:microsoft.com/office/officeart/2005/8/layout/vList2"/>
    <dgm:cxn modelId="{A773B506-32E4-4245-B244-1ED1A8C87250}" type="presParOf" srcId="{076D5897-188D-4075-9A86-F73631C37A22}" destId="{CB73E846-082B-4CE2-BFD1-828E497E161C}" srcOrd="11" destOrd="0" presId="urn:microsoft.com/office/officeart/2005/8/layout/vList2"/>
    <dgm:cxn modelId="{8EE7DD22-45DC-4422-83FB-EE0F1A3EC367}" type="presParOf" srcId="{076D5897-188D-4075-9A86-F73631C37A22}" destId="{9FF1B817-4A56-487F-A4B3-B79CB7C792C4}" srcOrd="12" destOrd="0" presId="urn:microsoft.com/office/officeart/2005/8/layout/vList2"/>
    <dgm:cxn modelId="{406A6C6D-FE0C-4914-AEFC-D6A91A04C4B3}" type="presParOf" srcId="{076D5897-188D-4075-9A86-F73631C37A22}" destId="{DC220AFD-B050-436F-937D-45A7E62F77D7}" srcOrd="13" destOrd="0" presId="urn:microsoft.com/office/officeart/2005/8/layout/vList2"/>
    <dgm:cxn modelId="{45989EF1-E5E7-43F6-8E77-549115A301F1}" type="presParOf" srcId="{076D5897-188D-4075-9A86-F73631C37A22}" destId="{10FBA9AE-AED6-4129-AB32-89CEAD7776C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805FE-395A-4844-9262-3BAA5F4F1E3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FC2C2B19-F630-4B5C-B5E0-159BFD9CAF06}">
      <dgm:prSet/>
      <dgm:spPr/>
      <dgm:t>
        <a:bodyPr/>
        <a:lstStyle/>
        <a:p>
          <a:r>
            <a:rPr lang="en-US">
              <a:latin typeface="Catamaran Medium"/>
            </a:rPr>
            <a:t>Record Retention</a:t>
          </a:r>
        </a:p>
      </dgm:t>
    </dgm:pt>
    <dgm:pt modelId="{797C3C9F-B911-491F-A46A-2C5EDDA9DCE9}" type="parTrans" cxnId="{D06A5B23-160D-4059-B8E6-E8314CF01F07}">
      <dgm:prSet/>
      <dgm:spPr/>
      <dgm:t>
        <a:bodyPr/>
        <a:lstStyle/>
        <a:p>
          <a:endParaRPr lang="en-US">
            <a:latin typeface="Catamaran Medium"/>
          </a:endParaRPr>
        </a:p>
      </dgm:t>
    </dgm:pt>
    <dgm:pt modelId="{C28E551A-50A3-4BDF-B36A-9E223C23D0A2}" type="sibTrans" cxnId="{D06A5B23-160D-4059-B8E6-E8314CF01F07}">
      <dgm:prSet/>
      <dgm:spPr/>
      <dgm:t>
        <a:bodyPr/>
        <a:lstStyle/>
        <a:p>
          <a:endParaRPr lang="en-US">
            <a:latin typeface="Catamaran Medium"/>
          </a:endParaRPr>
        </a:p>
      </dgm:t>
    </dgm:pt>
    <dgm:pt modelId="{76E28FBC-1257-488A-B8CD-3D006E706E67}">
      <dgm:prSet/>
      <dgm:spPr/>
      <dgm:t>
        <a:bodyPr/>
        <a:lstStyle/>
        <a:p>
          <a:r>
            <a:rPr lang="en-US">
              <a:latin typeface="Catamaran Medium"/>
            </a:rPr>
            <a:t>Audit Resolution</a:t>
          </a:r>
        </a:p>
      </dgm:t>
    </dgm:pt>
    <dgm:pt modelId="{D96B0FC0-1E66-44B5-AC6B-15B5E3E47FEE}" type="parTrans" cxnId="{B63576B4-C812-4FC1-9FE7-D9748B25730D}">
      <dgm:prSet/>
      <dgm:spPr/>
      <dgm:t>
        <a:bodyPr/>
        <a:lstStyle/>
        <a:p>
          <a:endParaRPr lang="en-US">
            <a:latin typeface="Catamaran Medium"/>
          </a:endParaRPr>
        </a:p>
      </dgm:t>
    </dgm:pt>
    <dgm:pt modelId="{21D241AA-5BA1-4B0E-97C1-774190E7484D}" type="sibTrans" cxnId="{B63576B4-C812-4FC1-9FE7-D9748B25730D}">
      <dgm:prSet/>
      <dgm:spPr/>
      <dgm:t>
        <a:bodyPr/>
        <a:lstStyle/>
        <a:p>
          <a:endParaRPr lang="en-US">
            <a:latin typeface="Catamaran Medium"/>
          </a:endParaRPr>
        </a:p>
      </dgm:t>
    </dgm:pt>
    <dgm:pt modelId="{8D1F3FED-0B79-47B1-8C5B-B89ADE8ED4E6}">
      <dgm:prSet/>
      <dgm:spPr/>
      <dgm:t>
        <a:bodyPr/>
        <a:lstStyle/>
        <a:p>
          <a:r>
            <a:rPr lang="en-US">
              <a:latin typeface="Catamaran Medium"/>
            </a:rPr>
            <a:t>For the pass-through entity: Subrecipient monitoring </a:t>
          </a:r>
        </a:p>
      </dgm:t>
    </dgm:pt>
    <dgm:pt modelId="{074DBE94-0637-4CEB-BE1F-71885ED6EE88}" type="parTrans" cxnId="{5D7C2129-8178-47E3-865D-171832BC32E3}">
      <dgm:prSet/>
      <dgm:spPr/>
      <dgm:t>
        <a:bodyPr/>
        <a:lstStyle/>
        <a:p>
          <a:endParaRPr lang="en-US">
            <a:latin typeface="Catamaran Medium"/>
          </a:endParaRPr>
        </a:p>
      </dgm:t>
    </dgm:pt>
    <dgm:pt modelId="{51788895-258A-4E24-8E62-73FF378AFF4C}" type="sibTrans" cxnId="{5D7C2129-8178-47E3-865D-171832BC32E3}">
      <dgm:prSet/>
      <dgm:spPr/>
      <dgm:t>
        <a:bodyPr/>
        <a:lstStyle/>
        <a:p>
          <a:endParaRPr lang="en-US">
            <a:latin typeface="Catamaran Medium"/>
          </a:endParaRPr>
        </a:p>
      </dgm:t>
    </dgm:pt>
    <dgm:pt modelId="{7322DDE0-DAE2-4C72-BD14-4136A38F5E25}">
      <dgm:prSet/>
      <dgm:spPr/>
      <dgm:t>
        <a:bodyPr/>
        <a:lstStyle/>
        <a:p>
          <a:r>
            <a:rPr lang="en-US">
              <a:latin typeface="Catamaran Medium"/>
            </a:rPr>
            <a:t>Listed in OMB Compliance Supplement</a:t>
          </a:r>
        </a:p>
      </dgm:t>
    </dgm:pt>
    <dgm:pt modelId="{C65500AF-A166-4973-87F7-B80675F83873}" type="parTrans" cxnId="{8DF0DFA4-D0C4-464F-A5B2-BF6D6631BE53}">
      <dgm:prSet/>
      <dgm:spPr/>
      <dgm:t>
        <a:bodyPr/>
        <a:lstStyle/>
        <a:p>
          <a:endParaRPr lang="en-US">
            <a:latin typeface="Catamaran Medium"/>
          </a:endParaRPr>
        </a:p>
      </dgm:t>
    </dgm:pt>
    <dgm:pt modelId="{93C8ADE0-92D8-4D85-8F29-C6449A42FC71}" type="sibTrans" cxnId="{8DF0DFA4-D0C4-464F-A5B2-BF6D6631BE53}">
      <dgm:prSet/>
      <dgm:spPr/>
      <dgm:t>
        <a:bodyPr/>
        <a:lstStyle/>
        <a:p>
          <a:endParaRPr lang="en-US">
            <a:latin typeface="Catamaran Medium"/>
          </a:endParaRPr>
        </a:p>
      </dgm:t>
    </dgm:pt>
    <dgm:pt modelId="{ADD5B3FE-409A-4D22-A14F-4244B925429C}">
      <dgm:prSet/>
      <dgm:spPr/>
      <dgm:t>
        <a:bodyPr/>
        <a:lstStyle/>
        <a:p>
          <a:r>
            <a:rPr lang="en-US">
              <a:latin typeface="Catamaran Medium"/>
            </a:rPr>
            <a:t>Program Specific Requirements</a:t>
          </a:r>
        </a:p>
      </dgm:t>
    </dgm:pt>
    <dgm:pt modelId="{329CA2E0-9E20-4F02-8EB1-99C9259EB840}" type="parTrans" cxnId="{B6645059-60A5-4AE4-9737-51A3322FCC47}">
      <dgm:prSet/>
      <dgm:spPr/>
      <dgm:t>
        <a:bodyPr/>
        <a:lstStyle/>
        <a:p>
          <a:endParaRPr lang="en-US">
            <a:latin typeface="Catamaran Medium"/>
          </a:endParaRPr>
        </a:p>
      </dgm:t>
    </dgm:pt>
    <dgm:pt modelId="{24C632C1-87DC-4114-AC5D-2FEB7C5F7355}" type="sibTrans" cxnId="{B6645059-60A5-4AE4-9737-51A3322FCC47}">
      <dgm:prSet/>
      <dgm:spPr/>
      <dgm:t>
        <a:bodyPr/>
        <a:lstStyle/>
        <a:p>
          <a:endParaRPr lang="en-US">
            <a:latin typeface="Catamaran Medium"/>
          </a:endParaRPr>
        </a:p>
      </dgm:t>
    </dgm:pt>
    <dgm:pt modelId="{2503D253-2073-4FEC-850C-6C463401D564}" type="pres">
      <dgm:prSet presAssocID="{96B805FE-395A-4844-9262-3BAA5F4F1E36}" presName="linear" presStyleCnt="0">
        <dgm:presLayoutVars>
          <dgm:animLvl val="lvl"/>
          <dgm:resizeHandles val="exact"/>
        </dgm:presLayoutVars>
      </dgm:prSet>
      <dgm:spPr/>
    </dgm:pt>
    <dgm:pt modelId="{C3529628-0379-445E-A1D4-3E9940760078}" type="pres">
      <dgm:prSet presAssocID="{FC2C2B19-F630-4B5C-B5E0-159BFD9CAF06}" presName="parentText" presStyleLbl="node1" presStyleIdx="0" presStyleCnt="4">
        <dgm:presLayoutVars>
          <dgm:chMax val="0"/>
          <dgm:bulletEnabled val="1"/>
        </dgm:presLayoutVars>
      </dgm:prSet>
      <dgm:spPr/>
    </dgm:pt>
    <dgm:pt modelId="{AC48C58C-CCC9-4654-8000-22FE8FC20124}" type="pres">
      <dgm:prSet presAssocID="{C28E551A-50A3-4BDF-B36A-9E223C23D0A2}" presName="spacer" presStyleCnt="0"/>
      <dgm:spPr/>
    </dgm:pt>
    <dgm:pt modelId="{B3BB5635-70A3-44E9-B9CE-EAD96BF7A39A}" type="pres">
      <dgm:prSet presAssocID="{76E28FBC-1257-488A-B8CD-3D006E706E67}" presName="parentText" presStyleLbl="node1" presStyleIdx="1" presStyleCnt="4">
        <dgm:presLayoutVars>
          <dgm:chMax val="0"/>
          <dgm:bulletEnabled val="1"/>
        </dgm:presLayoutVars>
      </dgm:prSet>
      <dgm:spPr/>
    </dgm:pt>
    <dgm:pt modelId="{A76D0BC4-B765-47FF-8B66-7F0FFA5CE3F8}" type="pres">
      <dgm:prSet presAssocID="{21D241AA-5BA1-4B0E-97C1-774190E7484D}" presName="spacer" presStyleCnt="0"/>
      <dgm:spPr/>
    </dgm:pt>
    <dgm:pt modelId="{9C3BE28D-96AF-452D-858F-2A862DDA95B6}" type="pres">
      <dgm:prSet presAssocID="{8D1F3FED-0B79-47B1-8C5B-B89ADE8ED4E6}" presName="parentText" presStyleLbl="node1" presStyleIdx="2" presStyleCnt="4">
        <dgm:presLayoutVars>
          <dgm:chMax val="0"/>
          <dgm:bulletEnabled val="1"/>
        </dgm:presLayoutVars>
      </dgm:prSet>
      <dgm:spPr/>
    </dgm:pt>
    <dgm:pt modelId="{1E2F8C70-B8EC-4A72-96DB-4110802088BA}" type="pres">
      <dgm:prSet presAssocID="{8D1F3FED-0B79-47B1-8C5B-B89ADE8ED4E6}" presName="childText" presStyleLbl="revTx" presStyleIdx="0" presStyleCnt="1">
        <dgm:presLayoutVars>
          <dgm:bulletEnabled val="1"/>
        </dgm:presLayoutVars>
      </dgm:prSet>
      <dgm:spPr/>
    </dgm:pt>
    <dgm:pt modelId="{99DDC9AD-F132-41C7-8C78-95B1F769FD2B}" type="pres">
      <dgm:prSet presAssocID="{ADD5B3FE-409A-4D22-A14F-4244B925429C}" presName="parentText" presStyleLbl="node1" presStyleIdx="3" presStyleCnt="4">
        <dgm:presLayoutVars>
          <dgm:chMax val="0"/>
          <dgm:bulletEnabled val="1"/>
        </dgm:presLayoutVars>
      </dgm:prSet>
      <dgm:spPr/>
    </dgm:pt>
  </dgm:ptLst>
  <dgm:cxnLst>
    <dgm:cxn modelId="{B9E5391A-0C00-49C3-927C-4BA507375CCC}" type="presOf" srcId="{8D1F3FED-0B79-47B1-8C5B-B89ADE8ED4E6}" destId="{9C3BE28D-96AF-452D-858F-2A862DDA95B6}" srcOrd="0" destOrd="0" presId="urn:microsoft.com/office/officeart/2005/8/layout/vList2"/>
    <dgm:cxn modelId="{D06A5B23-160D-4059-B8E6-E8314CF01F07}" srcId="{96B805FE-395A-4844-9262-3BAA5F4F1E36}" destId="{FC2C2B19-F630-4B5C-B5E0-159BFD9CAF06}" srcOrd="0" destOrd="0" parTransId="{797C3C9F-B911-491F-A46A-2C5EDDA9DCE9}" sibTransId="{C28E551A-50A3-4BDF-B36A-9E223C23D0A2}"/>
    <dgm:cxn modelId="{5D7C2129-8178-47E3-865D-171832BC32E3}" srcId="{96B805FE-395A-4844-9262-3BAA5F4F1E36}" destId="{8D1F3FED-0B79-47B1-8C5B-B89ADE8ED4E6}" srcOrd="2" destOrd="0" parTransId="{074DBE94-0637-4CEB-BE1F-71885ED6EE88}" sibTransId="{51788895-258A-4E24-8E62-73FF378AFF4C}"/>
    <dgm:cxn modelId="{27860034-A2AA-4CDE-A5F5-BD2F3360C09D}" type="presOf" srcId="{76E28FBC-1257-488A-B8CD-3D006E706E67}" destId="{B3BB5635-70A3-44E9-B9CE-EAD96BF7A39A}" srcOrd="0" destOrd="0" presId="urn:microsoft.com/office/officeart/2005/8/layout/vList2"/>
    <dgm:cxn modelId="{E971D748-8A3D-4733-81D6-5ED3BC12EC53}" type="presOf" srcId="{ADD5B3FE-409A-4D22-A14F-4244B925429C}" destId="{99DDC9AD-F132-41C7-8C78-95B1F769FD2B}" srcOrd="0" destOrd="0" presId="urn:microsoft.com/office/officeart/2005/8/layout/vList2"/>
    <dgm:cxn modelId="{B6645059-60A5-4AE4-9737-51A3322FCC47}" srcId="{96B805FE-395A-4844-9262-3BAA5F4F1E36}" destId="{ADD5B3FE-409A-4D22-A14F-4244B925429C}" srcOrd="3" destOrd="0" parTransId="{329CA2E0-9E20-4F02-8EB1-99C9259EB840}" sibTransId="{24C632C1-87DC-4114-AC5D-2FEB7C5F7355}"/>
    <dgm:cxn modelId="{8DF0DFA4-D0C4-464F-A5B2-BF6D6631BE53}" srcId="{8D1F3FED-0B79-47B1-8C5B-B89ADE8ED4E6}" destId="{7322DDE0-DAE2-4C72-BD14-4136A38F5E25}" srcOrd="0" destOrd="0" parTransId="{C65500AF-A166-4973-87F7-B80675F83873}" sibTransId="{93C8ADE0-92D8-4D85-8F29-C6449A42FC71}"/>
    <dgm:cxn modelId="{274242B3-6CBE-4D1E-9CF1-9C77DDFE65EA}" type="presOf" srcId="{96B805FE-395A-4844-9262-3BAA5F4F1E36}" destId="{2503D253-2073-4FEC-850C-6C463401D564}" srcOrd="0" destOrd="0" presId="urn:microsoft.com/office/officeart/2005/8/layout/vList2"/>
    <dgm:cxn modelId="{B63576B4-C812-4FC1-9FE7-D9748B25730D}" srcId="{96B805FE-395A-4844-9262-3BAA5F4F1E36}" destId="{76E28FBC-1257-488A-B8CD-3D006E706E67}" srcOrd="1" destOrd="0" parTransId="{D96B0FC0-1E66-44B5-AC6B-15B5E3E47FEE}" sibTransId="{21D241AA-5BA1-4B0E-97C1-774190E7484D}"/>
    <dgm:cxn modelId="{787380B7-CD6F-458E-AA46-039A3A9688E6}" type="presOf" srcId="{7322DDE0-DAE2-4C72-BD14-4136A38F5E25}" destId="{1E2F8C70-B8EC-4A72-96DB-4110802088BA}" srcOrd="0" destOrd="0" presId="urn:microsoft.com/office/officeart/2005/8/layout/vList2"/>
    <dgm:cxn modelId="{76C735E0-FA7B-4BE0-9E10-37D192DB8426}" type="presOf" srcId="{FC2C2B19-F630-4B5C-B5E0-159BFD9CAF06}" destId="{C3529628-0379-445E-A1D4-3E9940760078}" srcOrd="0" destOrd="0" presId="urn:microsoft.com/office/officeart/2005/8/layout/vList2"/>
    <dgm:cxn modelId="{A7C0205A-18AB-4BCD-AAE5-164A06F92169}" type="presParOf" srcId="{2503D253-2073-4FEC-850C-6C463401D564}" destId="{C3529628-0379-445E-A1D4-3E9940760078}" srcOrd="0" destOrd="0" presId="urn:microsoft.com/office/officeart/2005/8/layout/vList2"/>
    <dgm:cxn modelId="{B6759999-C0A4-4D3E-9DA3-D04C27314FD1}" type="presParOf" srcId="{2503D253-2073-4FEC-850C-6C463401D564}" destId="{AC48C58C-CCC9-4654-8000-22FE8FC20124}" srcOrd="1" destOrd="0" presId="urn:microsoft.com/office/officeart/2005/8/layout/vList2"/>
    <dgm:cxn modelId="{A437BCE2-916C-44F6-9C17-0275257B434C}" type="presParOf" srcId="{2503D253-2073-4FEC-850C-6C463401D564}" destId="{B3BB5635-70A3-44E9-B9CE-EAD96BF7A39A}" srcOrd="2" destOrd="0" presId="urn:microsoft.com/office/officeart/2005/8/layout/vList2"/>
    <dgm:cxn modelId="{7E84464B-4C66-4747-A29F-ED1BB5577EBE}" type="presParOf" srcId="{2503D253-2073-4FEC-850C-6C463401D564}" destId="{A76D0BC4-B765-47FF-8B66-7F0FFA5CE3F8}" srcOrd="3" destOrd="0" presId="urn:microsoft.com/office/officeart/2005/8/layout/vList2"/>
    <dgm:cxn modelId="{7A4AE1CF-40FD-47A9-9621-DCEBBB9E098C}" type="presParOf" srcId="{2503D253-2073-4FEC-850C-6C463401D564}" destId="{9C3BE28D-96AF-452D-858F-2A862DDA95B6}" srcOrd="4" destOrd="0" presId="urn:microsoft.com/office/officeart/2005/8/layout/vList2"/>
    <dgm:cxn modelId="{29ADFB0C-0FFA-41A0-88C6-80E82E3A11DA}" type="presParOf" srcId="{2503D253-2073-4FEC-850C-6C463401D564}" destId="{1E2F8C70-B8EC-4A72-96DB-4110802088BA}" srcOrd="5" destOrd="0" presId="urn:microsoft.com/office/officeart/2005/8/layout/vList2"/>
    <dgm:cxn modelId="{D1DAACD1-0E8A-4B52-9BFE-3948237678E7}" type="presParOf" srcId="{2503D253-2073-4FEC-850C-6C463401D564}" destId="{99DDC9AD-F132-41C7-8C78-95B1F769FD2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7F63D-29AC-4119-9CA8-03E676C017C5}">
      <dsp:nvSpPr>
        <dsp:cNvPr id="0" name=""/>
        <dsp:cNvSpPr/>
      </dsp:nvSpPr>
      <dsp:spPr>
        <a:xfrm>
          <a:off x="0" y="1153"/>
          <a:ext cx="7972569" cy="55757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tamaran Medium"/>
            </a:rPr>
            <a:t>Conflicts of Interest Policy – 200.318(c) </a:t>
          </a:r>
        </a:p>
      </dsp:txBody>
      <dsp:txXfrm>
        <a:off x="27219" y="28372"/>
        <a:ext cx="7918131" cy="503140"/>
      </dsp:txXfrm>
    </dsp:sp>
    <dsp:sp modelId="{FF9D3AD7-4E0B-4EF0-9310-CB933C5209EC}">
      <dsp:nvSpPr>
        <dsp:cNvPr id="0" name=""/>
        <dsp:cNvSpPr/>
      </dsp:nvSpPr>
      <dsp:spPr>
        <a:xfrm>
          <a:off x="0" y="572456"/>
          <a:ext cx="7972569" cy="55757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tamaran Medium"/>
            </a:rPr>
            <a:t>Accounting Policies – 200.306(h)(2)(i); 200.400; 200.430(i) </a:t>
          </a:r>
        </a:p>
      </dsp:txBody>
      <dsp:txXfrm>
        <a:off x="27219" y="599675"/>
        <a:ext cx="7918131" cy="503140"/>
      </dsp:txXfrm>
    </dsp:sp>
    <dsp:sp modelId="{DD604119-A0BD-49DE-A5EE-730C971414DB}">
      <dsp:nvSpPr>
        <dsp:cNvPr id="0" name=""/>
        <dsp:cNvSpPr/>
      </dsp:nvSpPr>
      <dsp:spPr>
        <a:xfrm>
          <a:off x="0" y="1143759"/>
          <a:ext cx="7972569" cy="55757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tamaran Medium"/>
            </a:rPr>
            <a:t>Time and Effort Policies – 200.430(a)</a:t>
          </a:r>
        </a:p>
      </dsp:txBody>
      <dsp:txXfrm>
        <a:off x="27219" y="1170978"/>
        <a:ext cx="7918131" cy="503140"/>
      </dsp:txXfrm>
    </dsp:sp>
    <dsp:sp modelId="{B4C87335-2A5E-4D61-B464-6F668C02B1BD}">
      <dsp:nvSpPr>
        <dsp:cNvPr id="0" name=""/>
        <dsp:cNvSpPr/>
      </dsp:nvSpPr>
      <dsp:spPr>
        <a:xfrm>
          <a:off x="0" y="1715062"/>
          <a:ext cx="7972569" cy="55757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tamaran Medium"/>
            </a:rPr>
            <a:t>Fringe Benefits Policies – 200.431</a:t>
          </a:r>
        </a:p>
      </dsp:txBody>
      <dsp:txXfrm>
        <a:off x="27219" y="1742281"/>
        <a:ext cx="7918131" cy="503140"/>
      </dsp:txXfrm>
    </dsp:sp>
    <dsp:sp modelId="{91A6E412-1D92-4DB7-B20F-17744B816E87}">
      <dsp:nvSpPr>
        <dsp:cNvPr id="0" name=""/>
        <dsp:cNvSpPr/>
      </dsp:nvSpPr>
      <dsp:spPr>
        <a:xfrm>
          <a:off x="0" y="2286365"/>
          <a:ext cx="7972569" cy="55757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tamaran Medium"/>
            </a:rPr>
            <a:t>Employee Health and Welfare Policies – 200.437</a:t>
          </a:r>
        </a:p>
      </dsp:txBody>
      <dsp:txXfrm>
        <a:off x="27219" y="2313584"/>
        <a:ext cx="7918131" cy="503140"/>
      </dsp:txXfrm>
    </dsp:sp>
    <dsp:sp modelId="{09DAAE03-004D-4890-B177-6C2F3B528823}">
      <dsp:nvSpPr>
        <dsp:cNvPr id="0" name=""/>
        <dsp:cNvSpPr/>
      </dsp:nvSpPr>
      <dsp:spPr>
        <a:xfrm>
          <a:off x="0" y="2857668"/>
          <a:ext cx="7972569" cy="55757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tamaran Medium"/>
            </a:rPr>
            <a:t>Travel Reimbursement Policy – 200.475(a)</a:t>
          </a:r>
        </a:p>
      </dsp:txBody>
      <dsp:txXfrm>
        <a:off x="27219" y="2884887"/>
        <a:ext cx="7918131" cy="503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0852C-822E-47FD-9F7A-BE1CA73FA72D}">
      <dsp:nvSpPr>
        <dsp:cNvPr id="0" name=""/>
        <dsp:cNvSpPr/>
      </dsp:nvSpPr>
      <dsp:spPr>
        <a:xfrm>
          <a:off x="0" y="117"/>
          <a:ext cx="7883090" cy="4316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tamaran Medium"/>
            </a:rPr>
            <a:t>Real property sales procedures – 200.311(c)(2)</a:t>
          </a:r>
        </a:p>
      </dsp:txBody>
      <dsp:txXfrm>
        <a:off x="21070" y="21187"/>
        <a:ext cx="7840950" cy="389491"/>
      </dsp:txXfrm>
    </dsp:sp>
    <dsp:sp modelId="{3869929F-76FD-420F-ABDD-912A43CD5F37}">
      <dsp:nvSpPr>
        <dsp:cNvPr id="0" name=""/>
        <dsp:cNvSpPr/>
      </dsp:nvSpPr>
      <dsp:spPr>
        <a:xfrm>
          <a:off x="0" y="446106"/>
          <a:ext cx="7883090" cy="4316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tamaran Medium"/>
            </a:rPr>
            <a:t>Time &amp; Effort Procedures – ED Cost Allocation Guide &amp; CSAM</a:t>
          </a:r>
        </a:p>
      </dsp:txBody>
      <dsp:txXfrm>
        <a:off x="21070" y="467176"/>
        <a:ext cx="7840950" cy="389491"/>
      </dsp:txXfrm>
    </dsp:sp>
    <dsp:sp modelId="{86030F4B-C7BE-4993-8E48-3ABA8DCDF5DE}">
      <dsp:nvSpPr>
        <dsp:cNvPr id="0" name=""/>
        <dsp:cNvSpPr/>
      </dsp:nvSpPr>
      <dsp:spPr>
        <a:xfrm>
          <a:off x="0" y="892096"/>
          <a:ext cx="7883090" cy="4316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tamaran Medium"/>
            </a:rPr>
            <a:t>Written Allowability Procedures – 200.302(b)(7); 200.403(c)</a:t>
          </a:r>
        </a:p>
      </dsp:txBody>
      <dsp:txXfrm>
        <a:off x="21070" y="913166"/>
        <a:ext cx="7840950" cy="389491"/>
      </dsp:txXfrm>
    </dsp:sp>
    <dsp:sp modelId="{D49E3C07-7EA9-4BD0-AF10-1C6A4F6EF22D}">
      <dsp:nvSpPr>
        <dsp:cNvPr id="0" name=""/>
        <dsp:cNvSpPr/>
      </dsp:nvSpPr>
      <dsp:spPr>
        <a:xfrm>
          <a:off x="0" y="1338085"/>
          <a:ext cx="7883090" cy="4316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tamaran Medium"/>
            </a:rPr>
            <a:t>Written Cash Management Procedures – 200.302(b)(6) and 200.305</a:t>
          </a:r>
        </a:p>
      </dsp:txBody>
      <dsp:txXfrm>
        <a:off x="21070" y="1359155"/>
        <a:ext cx="7840950" cy="389491"/>
      </dsp:txXfrm>
    </dsp:sp>
    <dsp:sp modelId="{37A72236-5809-4132-BF9C-D0ED72B4C5FB}">
      <dsp:nvSpPr>
        <dsp:cNvPr id="0" name=""/>
        <dsp:cNvSpPr/>
      </dsp:nvSpPr>
      <dsp:spPr>
        <a:xfrm>
          <a:off x="0" y="1784075"/>
          <a:ext cx="7883090" cy="4316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tamaran Medium"/>
            </a:rPr>
            <a:t>Written Procurement Procedures – 200.318(a), 200.319(d), and 200.320</a:t>
          </a:r>
        </a:p>
      </dsp:txBody>
      <dsp:txXfrm>
        <a:off x="21070" y="1805145"/>
        <a:ext cx="7840950" cy="389491"/>
      </dsp:txXfrm>
    </dsp:sp>
    <dsp:sp modelId="{C60D6F57-2758-4D97-9C1D-91C73BCEC69F}">
      <dsp:nvSpPr>
        <dsp:cNvPr id="0" name=""/>
        <dsp:cNvSpPr/>
      </dsp:nvSpPr>
      <dsp:spPr>
        <a:xfrm>
          <a:off x="0" y="2230064"/>
          <a:ext cx="7883090" cy="4316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tamaran Medium"/>
            </a:rPr>
            <a:t>Procedures for Managing Equipment – 200.313(d)</a:t>
          </a:r>
        </a:p>
      </dsp:txBody>
      <dsp:txXfrm>
        <a:off x="21070" y="2251134"/>
        <a:ext cx="7840950" cy="389491"/>
      </dsp:txXfrm>
    </dsp:sp>
    <dsp:sp modelId="{9FF1B817-4A56-487F-A4B3-B79CB7C792C4}">
      <dsp:nvSpPr>
        <dsp:cNvPr id="0" name=""/>
        <dsp:cNvSpPr/>
      </dsp:nvSpPr>
      <dsp:spPr>
        <a:xfrm>
          <a:off x="0" y="2676054"/>
          <a:ext cx="7883090" cy="4316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tamaran Medium"/>
            </a:rPr>
            <a:t>Participant support cost classification - 200.456</a:t>
          </a:r>
        </a:p>
      </dsp:txBody>
      <dsp:txXfrm>
        <a:off x="21070" y="2697124"/>
        <a:ext cx="7840950" cy="389491"/>
      </dsp:txXfrm>
    </dsp:sp>
    <dsp:sp modelId="{10FBA9AE-AED6-4129-AB32-89CEAD7776C4}">
      <dsp:nvSpPr>
        <dsp:cNvPr id="0" name=""/>
        <dsp:cNvSpPr/>
      </dsp:nvSpPr>
      <dsp:spPr>
        <a:xfrm>
          <a:off x="0" y="3122044"/>
          <a:ext cx="7883090" cy="4316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tamaran Medium"/>
            </a:rPr>
            <a:t>Record conversion quality control - 200.336</a:t>
          </a:r>
        </a:p>
      </dsp:txBody>
      <dsp:txXfrm>
        <a:off x="21070" y="3143114"/>
        <a:ext cx="7840950" cy="389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29628-0379-445E-A1D4-3E9940760078}">
      <dsp:nvSpPr>
        <dsp:cNvPr id="0" name=""/>
        <dsp:cNvSpPr/>
      </dsp:nvSpPr>
      <dsp:spPr>
        <a:xfrm>
          <a:off x="0" y="2127"/>
          <a:ext cx="7746418" cy="6475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Catamaran Medium"/>
            </a:rPr>
            <a:t>Record Retention</a:t>
          </a:r>
        </a:p>
      </dsp:txBody>
      <dsp:txXfrm>
        <a:off x="31613" y="33740"/>
        <a:ext cx="7683192" cy="584369"/>
      </dsp:txXfrm>
    </dsp:sp>
    <dsp:sp modelId="{B3BB5635-70A3-44E9-B9CE-EAD96BF7A39A}">
      <dsp:nvSpPr>
        <dsp:cNvPr id="0" name=""/>
        <dsp:cNvSpPr/>
      </dsp:nvSpPr>
      <dsp:spPr>
        <a:xfrm>
          <a:off x="0" y="727482"/>
          <a:ext cx="7746418" cy="6475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Catamaran Medium"/>
            </a:rPr>
            <a:t>Audit Resolution</a:t>
          </a:r>
        </a:p>
      </dsp:txBody>
      <dsp:txXfrm>
        <a:off x="31613" y="759095"/>
        <a:ext cx="7683192" cy="584369"/>
      </dsp:txXfrm>
    </dsp:sp>
    <dsp:sp modelId="{9C3BE28D-96AF-452D-858F-2A862DDA95B6}">
      <dsp:nvSpPr>
        <dsp:cNvPr id="0" name=""/>
        <dsp:cNvSpPr/>
      </dsp:nvSpPr>
      <dsp:spPr>
        <a:xfrm>
          <a:off x="0" y="1452837"/>
          <a:ext cx="7746418" cy="6475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Catamaran Medium"/>
            </a:rPr>
            <a:t>For the pass-through entity: Subrecipient monitoring </a:t>
          </a:r>
        </a:p>
      </dsp:txBody>
      <dsp:txXfrm>
        <a:off x="31613" y="1484450"/>
        <a:ext cx="7683192" cy="584369"/>
      </dsp:txXfrm>
    </dsp:sp>
    <dsp:sp modelId="{1E2F8C70-B8EC-4A72-96DB-4110802088BA}">
      <dsp:nvSpPr>
        <dsp:cNvPr id="0" name=""/>
        <dsp:cNvSpPr/>
      </dsp:nvSpPr>
      <dsp:spPr>
        <a:xfrm>
          <a:off x="0" y="2100432"/>
          <a:ext cx="7746418"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94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latin typeface="Catamaran Medium"/>
            </a:rPr>
            <a:t>Listed in OMB Compliance Supplement</a:t>
          </a:r>
        </a:p>
      </dsp:txBody>
      <dsp:txXfrm>
        <a:off x="0" y="2100432"/>
        <a:ext cx="7746418" cy="447120"/>
      </dsp:txXfrm>
    </dsp:sp>
    <dsp:sp modelId="{99DDC9AD-F132-41C7-8C78-95B1F769FD2B}">
      <dsp:nvSpPr>
        <dsp:cNvPr id="0" name=""/>
        <dsp:cNvSpPr/>
      </dsp:nvSpPr>
      <dsp:spPr>
        <a:xfrm>
          <a:off x="0" y="2547552"/>
          <a:ext cx="7746418" cy="6475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Catamaran Medium"/>
            </a:rPr>
            <a:t>Program Specific Requirements</a:t>
          </a:r>
        </a:p>
      </dsp:txBody>
      <dsp:txXfrm>
        <a:off x="31613" y="2579165"/>
        <a:ext cx="7683192"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B5AE0C-0D06-8D97-7D8B-8248BE1142B6}"/>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88DD941-CC29-92D5-C296-0E69B4A55D5F}"/>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FBBFF2-6C7E-B451-8527-2EF5851A63E2}"/>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9CA59BD0-4727-430D-80E3-60EE0735714E}" type="slidenum">
              <a:rPr lang="en-US" smtClean="0"/>
              <a:t>‹#›</a:t>
            </a:fld>
            <a:endParaRPr lang="en-US"/>
          </a:p>
        </p:txBody>
      </p:sp>
    </p:spTree>
    <p:extLst>
      <p:ext uri="{BB962C8B-B14F-4D97-AF65-F5344CB8AC3E}">
        <p14:creationId xmlns:p14="http://schemas.microsoft.com/office/powerpoint/2010/main" val="384587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ed3401ed36_1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ed3401ed36_1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millions of dollars</a:t>
            </a:r>
          </a:p>
        </p:txBody>
      </p:sp>
      <p:sp>
        <p:nvSpPr>
          <p:cNvPr id="4" name="Slide Number Placeholder 3"/>
          <p:cNvSpPr>
            <a:spLocks noGrp="1"/>
          </p:cNvSpPr>
          <p:nvPr>
            <p:ph type="sldNum" sz="quarter" idx="5"/>
          </p:nvPr>
        </p:nvSpPr>
        <p:spPr/>
        <p:txBody>
          <a:bodyPr/>
          <a:lstStyle/>
          <a:p>
            <a:fld id="{A26F8788-126A-4F3E-ADC2-75B257EEE2AB}" type="slidenum">
              <a:rPr lang="en-US" smtClean="0"/>
              <a:t>4</a:t>
            </a:fld>
            <a:endParaRPr lang="en-US"/>
          </a:p>
        </p:txBody>
      </p:sp>
    </p:spTree>
    <p:extLst>
      <p:ext uri="{BB962C8B-B14F-4D97-AF65-F5344CB8AC3E}">
        <p14:creationId xmlns:p14="http://schemas.microsoft.com/office/powerpoint/2010/main" val="200395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Lead to a stackable, portable credential recognized by multiple employers, or prepare students for entry-level employment that requires one specific credential.</a:t>
            </a:r>
          </a:p>
          <a:p>
            <a:endParaRPr lang="en-US" dirty="0"/>
          </a:p>
        </p:txBody>
      </p:sp>
      <p:sp>
        <p:nvSpPr>
          <p:cNvPr id="4" name="Slide Number Placeholder 3"/>
          <p:cNvSpPr>
            <a:spLocks noGrp="1"/>
          </p:cNvSpPr>
          <p:nvPr>
            <p:ph type="sldNum" sz="quarter" idx="5"/>
          </p:nvPr>
        </p:nvSpPr>
        <p:spPr/>
        <p:txBody>
          <a:bodyPr/>
          <a:lstStyle/>
          <a:p>
            <a:fld id="{73F3B19F-95C0-4639-87A6-A95CA12B6538}" type="slidenum">
              <a:rPr lang="en-US" smtClean="0"/>
              <a:t>45</a:t>
            </a:fld>
            <a:endParaRPr lang="en-US"/>
          </a:p>
        </p:txBody>
      </p:sp>
    </p:spTree>
    <p:extLst>
      <p:ext uri="{BB962C8B-B14F-4D97-AF65-F5344CB8AC3E}">
        <p14:creationId xmlns:p14="http://schemas.microsoft.com/office/powerpoint/2010/main" val="248831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3B19F-95C0-4639-87A6-A95CA12B6538}" type="slidenum">
              <a:rPr lang="en-US" smtClean="0"/>
              <a:t>47</a:t>
            </a:fld>
            <a:endParaRPr lang="en-US"/>
          </a:p>
        </p:txBody>
      </p:sp>
    </p:spTree>
    <p:extLst>
      <p:ext uri="{BB962C8B-B14F-4D97-AF65-F5344CB8AC3E}">
        <p14:creationId xmlns:p14="http://schemas.microsoft.com/office/powerpoint/2010/main" val="68774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Non-federal does not include sources excluded under HEA Sec. 480(</a:t>
            </a:r>
            <a:r>
              <a:rPr lang="en-US" dirty="0" err="1"/>
              <a:t>i</a:t>
            </a:r>
            <a:r>
              <a:rPr lang="en-US" dirty="0"/>
              <a:t>)</a:t>
            </a:r>
          </a:p>
        </p:txBody>
      </p:sp>
      <p:sp>
        <p:nvSpPr>
          <p:cNvPr id="4" name="Slide Number Placeholder 3"/>
          <p:cNvSpPr>
            <a:spLocks noGrp="1"/>
          </p:cNvSpPr>
          <p:nvPr>
            <p:ph type="sldNum" sz="quarter" idx="5"/>
          </p:nvPr>
        </p:nvSpPr>
        <p:spPr/>
        <p:txBody>
          <a:bodyPr/>
          <a:lstStyle/>
          <a:p>
            <a:fld id="{73F3B19F-95C0-4639-87A6-A95CA12B6538}" type="slidenum">
              <a:rPr lang="en-US" smtClean="0"/>
              <a:t>48</a:t>
            </a:fld>
            <a:endParaRPr lang="en-US"/>
          </a:p>
        </p:txBody>
      </p:sp>
    </p:spTree>
    <p:extLst>
      <p:ext uri="{BB962C8B-B14F-4D97-AF65-F5344CB8AC3E}">
        <p14:creationId xmlns:p14="http://schemas.microsoft.com/office/powerpoint/2010/main" val="89305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sz="1600"/>
              <a:t>Removed Real property; Equipment Direct costs (but other Equipment rule remains); Entertainment costs; Participant support costs; and Taxes</a:t>
            </a:r>
          </a:p>
          <a:p>
            <a:r>
              <a:rPr lang="en-US"/>
              <a:t>Prior approval means the written approval obtained in advance by an authorized official of a Federal agency or pass-through entity of certain costs or programmatic decisions.</a:t>
            </a:r>
            <a:r>
              <a:rPr lang="en-US" sz="1600"/>
              <a:t> (200.1)</a:t>
            </a:r>
          </a:p>
          <a:p>
            <a:endParaRPr lang="en-US"/>
          </a:p>
        </p:txBody>
      </p:sp>
      <p:sp>
        <p:nvSpPr>
          <p:cNvPr id="4" name="Slide Number Placeholder 3"/>
          <p:cNvSpPr>
            <a:spLocks noGrp="1"/>
          </p:cNvSpPr>
          <p:nvPr>
            <p:ph type="sldNum" sz="quarter" idx="5"/>
          </p:nvPr>
        </p:nvSpPr>
        <p:spPr/>
        <p:txBody>
          <a:bodyPr lIns="93324" tIns="46662" rIns="93324" bIns="46662"/>
          <a:lstStyle/>
          <a:p>
            <a:fld id="{B8796F01-7154-41E0-B48B-A6921757531A}" type="slidenum">
              <a:rPr lang="en-US" smtClean="0"/>
              <a:pPr/>
              <a:t>58</a:t>
            </a:fld>
            <a:endParaRPr lang="en-US"/>
          </a:p>
        </p:txBody>
      </p:sp>
    </p:spTree>
    <p:extLst>
      <p:ext uri="{BB962C8B-B14F-4D97-AF65-F5344CB8AC3E}">
        <p14:creationId xmlns:p14="http://schemas.microsoft.com/office/powerpoint/2010/main" val="138752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a:t>The recipient or subrecipient must notify the Federal agency or pass-through entity of any loss, damage, or theft of equipment that will have an impact on the program.</a:t>
            </a:r>
          </a:p>
        </p:txBody>
      </p:sp>
      <p:sp>
        <p:nvSpPr>
          <p:cNvPr id="4" name="Slide Number Placeholder 3"/>
          <p:cNvSpPr>
            <a:spLocks noGrp="1"/>
          </p:cNvSpPr>
          <p:nvPr>
            <p:ph type="sldNum" sz="quarter" idx="5"/>
          </p:nvPr>
        </p:nvSpPr>
        <p:spPr/>
        <p:txBody>
          <a:bodyPr lIns="93324" tIns="46662" rIns="93324" bIns="46662"/>
          <a:lstStyle/>
          <a:p>
            <a:fld id="{B8796F01-7154-41E0-B48B-A6921757531A}" type="slidenum">
              <a:rPr lang="en-US" smtClean="0"/>
              <a:pPr/>
              <a:t>64</a:t>
            </a:fld>
            <a:endParaRPr lang="en-US"/>
          </a:p>
        </p:txBody>
      </p:sp>
    </p:spTree>
    <p:extLst>
      <p:ext uri="{BB962C8B-B14F-4D97-AF65-F5344CB8AC3E}">
        <p14:creationId xmlns:p14="http://schemas.microsoft.com/office/powerpoint/2010/main" val="107627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a:t>From 5k to 10k</a:t>
            </a:r>
          </a:p>
        </p:txBody>
      </p:sp>
      <p:sp>
        <p:nvSpPr>
          <p:cNvPr id="4" name="Slide Number Placeholder 3"/>
          <p:cNvSpPr>
            <a:spLocks noGrp="1"/>
          </p:cNvSpPr>
          <p:nvPr>
            <p:ph type="sldNum" sz="quarter" idx="5"/>
          </p:nvPr>
        </p:nvSpPr>
        <p:spPr/>
        <p:txBody>
          <a:bodyPr lIns="93324" tIns="46662" rIns="93324" bIns="46662"/>
          <a:lstStyle/>
          <a:p>
            <a:fld id="{B8796F01-7154-41E0-B48B-A6921757531A}" type="slidenum">
              <a:rPr lang="en-US" smtClean="0"/>
              <a:pPr/>
              <a:t>65</a:t>
            </a:fld>
            <a:endParaRPr lang="en-US"/>
          </a:p>
        </p:txBody>
      </p:sp>
    </p:spTree>
    <p:extLst>
      <p:ext uri="{BB962C8B-B14F-4D97-AF65-F5344CB8AC3E}">
        <p14:creationId xmlns:p14="http://schemas.microsoft.com/office/powerpoint/2010/main" val="3773129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35c9f142d8_0_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35c9f142d8_0_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81525" y="1454025"/>
            <a:ext cx="6862500" cy="1873500"/>
          </a:xfrm>
          <a:prstGeom prst="rect">
            <a:avLst/>
          </a:prstGeom>
        </p:spPr>
        <p:txBody>
          <a:bodyPr spcFirstLastPara="1" wrap="square" lIns="91425" tIns="91425" rIns="91425" bIns="91425" anchor="ctr" anchorCtr="0">
            <a:noAutofit/>
          </a:bodyPr>
          <a:lstStyle>
            <a:lvl1pPr lvl="0">
              <a:lnSpc>
                <a:spcPct val="115000"/>
              </a:lnSpc>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grpSp>
        <p:nvGrpSpPr>
          <p:cNvPr id="10" name="Google Shape;10;p2"/>
          <p:cNvGrpSpPr/>
          <p:nvPr userDrawn="1"/>
        </p:nvGrpSpPr>
        <p:grpSpPr>
          <a:xfrm>
            <a:off x="-32202" y="-50349"/>
            <a:ext cx="10044040" cy="5244181"/>
            <a:chOff x="-32202" y="-50349"/>
            <a:chExt cx="10044040" cy="5244181"/>
          </a:xfrm>
        </p:grpSpPr>
        <p:sp>
          <p:nvSpPr>
            <p:cNvPr id="11" name="Google Shape;11;p2"/>
            <p:cNvSpPr/>
            <p:nvPr/>
          </p:nvSpPr>
          <p:spPr>
            <a:xfrm>
              <a:off x="-32202" y="4894321"/>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2202" y="4662846"/>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808" y="4221802"/>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65122" y="-45055"/>
              <a:ext cx="789489" cy="374549"/>
            </a:xfrm>
            <a:custGeom>
              <a:avLst/>
              <a:gdLst/>
              <a:ahLst/>
              <a:cxnLst/>
              <a:rect l="l" t="t" r="r" b="b"/>
              <a:pathLst>
                <a:path w="22693" h="10766" extrusionOk="0">
                  <a:moveTo>
                    <a:pt x="1" y="0"/>
                  </a:moveTo>
                  <a:cubicBezTo>
                    <a:pt x="324" y="5992"/>
                    <a:pt x="5269" y="10766"/>
                    <a:pt x="11356" y="10766"/>
                  </a:cubicBezTo>
                  <a:cubicBezTo>
                    <a:pt x="17443" y="10766"/>
                    <a:pt x="22388" y="5973"/>
                    <a:pt x="22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064980" y="4692126"/>
              <a:ext cx="1003515" cy="501702"/>
            </a:xfrm>
            <a:custGeom>
              <a:avLst/>
              <a:gdLst/>
              <a:ahLst/>
              <a:cxnLst/>
              <a:rect l="l" t="t" r="r" b="b"/>
              <a:pathLst>
                <a:path w="44700" h="22350" extrusionOk="0">
                  <a:moveTo>
                    <a:pt x="22350" y="0"/>
                  </a:moveTo>
                  <a:cubicBezTo>
                    <a:pt x="10025" y="0"/>
                    <a:pt x="1" y="10005"/>
                    <a:pt x="1" y="22350"/>
                  </a:cubicBezTo>
                  <a:lnTo>
                    <a:pt x="44700" y="22350"/>
                  </a:lnTo>
                  <a:cubicBezTo>
                    <a:pt x="44700" y="10005"/>
                    <a:pt x="34695" y="0"/>
                    <a:pt x="22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63295" y="4943183"/>
              <a:ext cx="501757" cy="250649"/>
            </a:xfrm>
            <a:custGeom>
              <a:avLst/>
              <a:gdLst/>
              <a:ahLst/>
              <a:cxnLst/>
              <a:rect l="l" t="t" r="r" b="b"/>
              <a:pathLst>
                <a:path w="22350" h="11166" extrusionOk="0">
                  <a:moveTo>
                    <a:pt x="11185" y="1"/>
                  </a:moveTo>
                  <a:cubicBezTo>
                    <a:pt x="5003" y="1"/>
                    <a:pt x="0" y="4984"/>
                    <a:pt x="0" y="11166"/>
                  </a:cubicBezTo>
                  <a:lnTo>
                    <a:pt x="22350" y="11166"/>
                  </a:lnTo>
                  <a:cubicBezTo>
                    <a:pt x="22350" y="4984"/>
                    <a:pt x="17366" y="1"/>
                    <a:pt x="1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63295" y="4692126"/>
              <a:ext cx="501757" cy="251075"/>
            </a:xfrm>
            <a:custGeom>
              <a:avLst/>
              <a:gdLst/>
              <a:ahLst/>
              <a:cxnLst/>
              <a:rect l="l" t="t" r="r" b="b"/>
              <a:pathLst>
                <a:path w="22350" h="11185" extrusionOk="0">
                  <a:moveTo>
                    <a:pt x="0" y="0"/>
                  </a:moveTo>
                  <a:cubicBezTo>
                    <a:pt x="0" y="6182"/>
                    <a:pt x="5003" y="11185"/>
                    <a:pt x="11185" y="11185"/>
                  </a:cubicBezTo>
                  <a:cubicBezTo>
                    <a:pt x="17366" y="11185"/>
                    <a:pt x="22350" y="6182"/>
                    <a:pt x="22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77866" y="-50349"/>
              <a:ext cx="1247465" cy="623733"/>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36291" y="-50349"/>
              <a:ext cx="311615" cy="623733"/>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4188" y="-50349"/>
              <a:ext cx="312145" cy="623733"/>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7431818" y="1229669"/>
              <a:ext cx="735875" cy="224360"/>
              <a:chOff x="961850" y="630864"/>
              <a:chExt cx="780025" cy="237821"/>
            </a:xfrm>
          </p:grpSpPr>
          <p:sp>
            <p:nvSpPr>
              <p:cNvPr id="22" name="Google Shape;22;p2"/>
              <p:cNvSpPr/>
              <p:nvPr/>
            </p:nvSpPr>
            <p:spPr>
              <a:xfrm>
                <a:off x="961850" y="630864"/>
                <a:ext cx="47019" cy="47056"/>
              </a:xfrm>
              <a:custGeom>
                <a:avLst/>
                <a:gdLst/>
                <a:ahLst/>
                <a:cxnLst/>
                <a:rect l="l" t="t" r="r" b="b"/>
                <a:pathLst>
                  <a:path w="1275" h="1276" extrusionOk="0">
                    <a:moveTo>
                      <a:pt x="647" y="1"/>
                    </a:moveTo>
                    <a:cubicBezTo>
                      <a:pt x="286" y="1"/>
                      <a:pt x="1" y="286"/>
                      <a:pt x="1" y="648"/>
                    </a:cubicBezTo>
                    <a:cubicBezTo>
                      <a:pt x="1" y="990"/>
                      <a:pt x="286" y="1275"/>
                      <a:pt x="647" y="1275"/>
                    </a:cubicBezTo>
                    <a:cubicBezTo>
                      <a:pt x="990" y="1275"/>
                      <a:pt x="1275" y="990"/>
                      <a:pt x="1275" y="648"/>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06640" y="630864"/>
                <a:ext cx="47056" cy="47056"/>
              </a:xfrm>
              <a:custGeom>
                <a:avLst/>
                <a:gdLst/>
                <a:ahLst/>
                <a:cxnLst/>
                <a:rect l="l" t="t" r="r" b="b"/>
                <a:pathLst>
                  <a:path w="1276" h="1276" extrusionOk="0">
                    <a:moveTo>
                      <a:pt x="628" y="1"/>
                    </a:moveTo>
                    <a:cubicBezTo>
                      <a:pt x="286" y="1"/>
                      <a:pt x="1" y="286"/>
                      <a:pt x="1" y="648"/>
                    </a:cubicBezTo>
                    <a:cubicBezTo>
                      <a:pt x="1" y="990"/>
                      <a:pt x="286" y="1275"/>
                      <a:pt x="628" y="1275"/>
                    </a:cubicBezTo>
                    <a:cubicBezTo>
                      <a:pt x="990" y="1275"/>
                      <a:pt x="1275" y="990"/>
                      <a:pt x="1275" y="648"/>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767" y="630864"/>
                <a:ext cx="47719" cy="47056"/>
              </a:xfrm>
              <a:custGeom>
                <a:avLst/>
                <a:gdLst/>
                <a:ahLst/>
                <a:cxnLst/>
                <a:rect l="l" t="t" r="r" b="b"/>
                <a:pathLst>
                  <a:path w="1294" h="1276" extrusionOk="0">
                    <a:moveTo>
                      <a:pt x="647" y="1"/>
                    </a:moveTo>
                    <a:cubicBezTo>
                      <a:pt x="285" y="1"/>
                      <a:pt x="0" y="286"/>
                      <a:pt x="0" y="648"/>
                    </a:cubicBezTo>
                    <a:cubicBezTo>
                      <a:pt x="0" y="990"/>
                      <a:pt x="285" y="1275"/>
                      <a:pt x="647" y="1275"/>
                    </a:cubicBezTo>
                    <a:cubicBezTo>
                      <a:pt x="1008" y="1275"/>
                      <a:pt x="1293" y="990"/>
                      <a:pt x="1293" y="648"/>
                    </a:cubicBezTo>
                    <a:cubicBezTo>
                      <a:pt x="1293" y="286"/>
                      <a:pt x="1008"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94856" y="630864"/>
                <a:ext cx="47019" cy="47056"/>
              </a:xfrm>
              <a:custGeom>
                <a:avLst/>
                <a:gdLst/>
                <a:ahLst/>
                <a:cxnLst/>
                <a:rect l="l" t="t" r="r" b="b"/>
                <a:pathLst>
                  <a:path w="1275" h="1276" extrusionOk="0">
                    <a:moveTo>
                      <a:pt x="647" y="1"/>
                    </a:moveTo>
                    <a:cubicBezTo>
                      <a:pt x="286" y="1"/>
                      <a:pt x="0" y="286"/>
                      <a:pt x="0" y="648"/>
                    </a:cubicBezTo>
                    <a:cubicBezTo>
                      <a:pt x="0" y="990"/>
                      <a:pt x="286" y="1275"/>
                      <a:pt x="647" y="1275"/>
                    </a:cubicBezTo>
                    <a:cubicBezTo>
                      <a:pt x="989" y="1275"/>
                      <a:pt x="1275" y="990"/>
                      <a:pt x="1275" y="648"/>
                    </a:cubicBezTo>
                    <a:cubicBezTo>
                      <a:pt x="1275" y="286"/>
                      <a:pt x="989"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61850" y="820965"/>
                <a:ext cx="47019" cy="47719"/>
              </a:xfrm>
              <a:custGeom>
                <a:avLst/>
                <a:gdLst/>
                <a:ahLst/>
                <a:cxnLst/>
                <a:rect l="l" t="t" r="r" b="b"/>
                <a:pathLst>
                  <a:path w="1275" h="1294" extrusionOk="0">
                    <a:moveTo>
                      <a:pt x="647" y="1"/>
                    </a:moveTo>
                    <a:cubicBezTo>
                      <a:pt x="286" y="1"/>
                      <a:pt x="1" y="286"/>
                      <a:pt x="1" y="647"/>
                    </a:cubicBezTo>
                    <a:cubicBezTo>
                      <a:pt x="1" y="1009"/>
                      <a:pt x="286" y="1294"/>
                      <a:pt x="647" y="1294"/>
                    </a:cubicBezTo>
                    <a:cubicBezTo>
                      <a:pt x="990" y="1294"/>
                      <a:pt x="1275" y="1009"/>
                      <a:pt x="1275" y="647"/>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06640" y="820965"/>
                <a:ext cx="47056" cy="47719"/>
              </a:xfrm>
              <a:custGeom>
                <a:avLst/>
                <a:gdLst/>
                <a:ahLst/>
                <a:cxnLst/>
                <a:rect l="l" t="t" r="r" b="b"/>
                <a:pathLst>
                  <a:path w="1276" h="1294" extrusionOk="0">
                    <a:moveTo>
                      <a:pt x="628" y="1"/>
                    </a:moveTo>
                    <a:cubicBezTo>
                      <a:pt x="286" y="1"/>
                      <a:pt x="1" y="286"/>
                      <a:pt x="1" y="647"/>
                    </a:cubicBezTo>
                    <a:cubicBezTo>
                      <a:pt x="1" y="1009"/>
                      <a:pt x="286" y="1294"/>
                      <a:pt x="628" y="1294"/>
                    </a:cubicBezTo>
                    <a:cubicBezTo>
                      <a:pt x="990" y="1294"/>
                      <a:pt x="1275" y="1009"/>
                      <a:pt x="1275" y="647"/>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450767" y="820965"/>
                <a:ext cx="47719" cy="47719"/>
              </a:xfrm>
              <a:custGeom>
                <a:avLst/>
                <a:gdLst/>
                <a:ahLst/>
                <a:cxnLst/>
                <a:rect l="l" t="t" r="r" b="b"/>
                <a:pathLst>
                  <a:path w="1294" h="1294" extrusionOk="0">
                    <a:moveTo>
                      <a:pt x="647" y="1"/>
                    </a:moveTo>
                    <a:cubicBezTo>
                      <a:pt x="285" y="1"/>
                      <a:pt x="0" y="286"/>
                      <a:pt x="0" y="647"/>
                    </a:cubicBezTo>
                    <a:cubicBezTo>
                      <a:pt x="0" y="1009"/>
                      <a:pt x="285" y="1294"/>
                      <a:pt x="647" y="1294"/>
                    </a:cubicBezTo>
                    <a:cubicBezTo>
                      <a:pt x="1008" y="1294"/>
                      <a:pt x="1293" y="1009"/>
                      <a:pt x="1293" y="647"/>
                    </a:cubicBezTo>
                    <a:cubicBezTo>
                      <a:pt x="1293" y="286"/>
                      <a:pt x="1008"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694856" y="820965"/>
                <a:ext cx="47019" cy="47719"/>
              </a:xfrm>
              <a:custGeom>
                <a:avLst/>
                <a:gdLst/>
                <a:ahLst/>
                <a:cxnLst/>
                <a:rect l="l" t="t" r="r" b="b"/>
                <a:pathLst>
                  <a:path w="1275" h="1294" extrusionOk="0">
                    <a:moveTo>
                      <a:pt x="647" y="1"/>
                    </a:moveTo>
                    <a:cubicBezTo>
                      <a:pt x="286" y="1"/>
                      <a:pt x="0" y="286"/>
                      <a:pt x="0" y="647"/>
                    </a:cubicBezTo>
                    <a:cubicBezTo>
                      <a:pt x="0" y="1009"/>
                      <a:pt x="286" y="1294"/>
                      <a:pt x="647" y="1294"/>
                    </a:cubicBezTo>
                    <a:cubicBezTo>
                      <a:pt x="989" y="1294"/>
                      <a:pt x="1275" y="1009"/>
                      <a:pt x="1275" y="647"/>
                    </a:cubicBezTo>
                    <a:cubicBezTo>
                      <a:pt x="1275" y="286"/>
                      <a:pt x="989"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881533" y="3998112"/>
              <a:ext cx="737197" cy="223699"/>
              <a:chOff x="1060054" y="3979524"/>
              <a:chExt cx="781426" cy="237120"/>
            </a:xfrm>
          </p:grpSpPr>
          <p:sp>
            <p:nvSpPr>
              <p:cNvPr id="31" name="Google Shape;31;p2"/>
              <p:cNvSpPr/>
              <p:nvPr/>
            </p:nvSpPr>
            <p:spPr>
              <a:xfrm>
                <a:off x="1060054" y="3979524"/>
                <a:ext cx="47019" cy="47019"/>
              </a:xfrm>
              <a:custGeom>
                <a:avLst/>
                <a:gdLst/>
                <a:ahLst/>
                <a:cxnLst/>
                <a:rect l="l" t="t" r="r" b="b"/>
                <a:pathLst>
                  <a:path w="1275" h="1275" extrusionOk="0">
                    <a:moveTo>
                      <a:pt x="647" y="0"/>
                    </a:moveTo>
                    <a:cubicBezTo>
                      <a:pt x="286" y="0"/>
                      <a:pt x="0" y="286"/>
                      <a:pt x="0" y="628"/>
                    </a:cubicBezTo>
                    <a:cubicBezTo>
                      <a:pt x="0" y="989"/>
                      <a:pt x="286" y="1275"/>
                      <a:pt x="647" y="1275"/>
                    </a:cubicBezTo>
                    <a:cubicBezTo>
                      <a:pt x="990" y="1275"/>
                      <a:pt x="1275" y="989"/>
                      <a:pt x="1275" y="628"/>
                    </a:cubicBezTo>
                    <a:cubicBezTo>
                      <a:pt x="1275" y="286"/>
                      <a:pt x="99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304844" y="3979524"/>
                <a:ext cx="47056" cy="47019"/>
              </a:xfrm>
              <a:custGeom>
                <a:avLst/>
                <a:gdLst/>
                <a:ahLst/>
                <a:cxnLst/>
                <a:rect l="l" t="t" r="r" b="b"/>
                <a:pathLst>
                  <a:path w="1276" h="1275" extrusionOk="0">
                    <a:moveTo>
                      <a:pt x="628" y="0"/>
                    </a:moveTo>
                    <a:cubicBezTo>
                      <a:pt x="286" y="0"/>
                      <a:pt x="1" y="286"/>
                      <a:pt x="1" y="628"/>
                    </a:cubicBezTo>
                    <a:cubicBezTo>
                      <a:pt x="1" y="989"/>
                      <a:pt x="286" y="1275"/>
                      <a:pt x="628" y="1275"/>
                    </a:cubicBezTo>
                    <a:cubicBezTo>
                      <a:pt x="990" y="1275"/>
                      <a:pt x="1275" y="989"/>
                      <a:pt x="1275" y="628"/>
                    </a:cubicBezTo>
                    <a:cubicBezTo>
                      <a:pt x="1275" y="286"/>
                      <a:pt x="990"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48933" y="3979524"/>
                <a:ext cx="47756" cy="47019"/>
              </a:xfrm>
              <a:custGeom>
                <a:avLst/>
                <a:gdLst/>
                <a:ahLst/>
                <a:cxnLst/>
                <a:rect l="l" t="t" r="r" b="b"/>
                <a:pathLst>
                  <a:path w="1295" h="1275" extrusionOk="0">
                    <a:moveTo>
                      <a:pt x="648" y="0"/>
                    </a:moveTo>
                    <a:cubicBezTo>
                      <a:pt x="286" y="0"/>
                      <a:pt x="1" y="286"/>
                      <a:pt x="1" y="628"/>
                    </a:cubicBezTo>
                    <a:cubicBezTo>
                      <a:pt x="1" y="989"/>
                      <a:pt x="286" y="1275"/>
                      <a:pt x="648" y="1275"/>
                    </a:cubicBezTo>
                    <a:cubicBezTo>
                      <a:pt x="1009" y="1275"/>
                      <a:pt x="1294" y="989"/>
                      <a:pt x="1294" y="628"/>
                    </a:cubicBezTo>
                    <a:cubicBezTo>
                      <a:pt x="1294" y="286"/>
                      <a:pt x="1009"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93760" y="3979524"/>
                <a:ext cx="47719" cy="47019"/>
              </a:xfrm>
              <a:custGeom>
                <a:avLst/>
                <a:gdLst/>
                <a:ahLst/>
                <a:cxnLst/>
                <a:rect l="l" t="t" r="r" b="b"/>
                <a:pathLst>
                  <a:path w="1294" h="1275" extrusionOk="0">
                    <a:moveTo>
                      <a:pt x="647" y="0"/>
                    </a:moveTo>
                    <a:cubicBezTo>
                      <a:pt x="286" y="0"/>
                      <a:pt x="0" y="286"/>
                      <a:pt x="0" y="628"/>
                    </a:cubicBezTo>
                    <a:cubicBezTo>
                      <a:pt x="0" y="989"/>
                      <a:pt x="286" y="1275"/>
                      <a:pt x="647" y="1275"/>
                    </a:cubicBezTo>
                    <a:cubicBezTo>
                      <a:pt x="1008" y="1275"/>
                      <a:pt x="1294" y="989"/>
                      <a:pt x="1294" y="628"/>
                    </a:cubicBezTo>
                    <a:cubicBezTo>
                      <a:pt x="1294" y="286"/>
                      <a:pt x="97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60054" y="4169588"/>
                <a:ext cx="47019" cy="47056"/>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304844" y="4169588"/>
                <a:ext cx="47056" cy="47056"/>
              </a:xfrm>
              <a:custGeom>
                <a:avLst/>
                <a:gdLst/>
                <a:ahLst/>
                <a:cxnLst/>
                <a:rect l="l" t="t" r="r" b="b"/>
                <a:pathLst>
                  <a:path w="1276" h="1276" extrusionOk="0">
                    <a:moveTo>
                      <a:pt x="628" y="1"/>
                    </a:moveTo>
                    <a:cubicBezTo>
                      <a:pt x="286" y="1"/>
                      <a:pt x="1" y="286"/>
                      <a:pt x="1" y="629"/>
                    </a:cubicBezTo>
                    <a:cubicBezTo>
                      <a:pt x="1" y="990"/>
                      <a:pt x="286" y="1275"/>
                      <a:pt x="628" y="1275"/>
                    </a:cubicBezTo>
                    <a:cubicBezTo>
                      <a:pt x="990" y="1275"/>
                      <a:pt x="1275" y="990"/>
                      <a:pt x="1275" y="629"/>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548933" y="4169588"/>
                <a:ext cx="47756" cy="47056"/>
              </a:xfrm>
              <a:custGeom>
                <a:avLst/>
                <a:gdLst/>
                <a:ahLst/>
                <a:cxnLst/>
                <a:rect l="l" t="t" r="r" b="b"/>
                <a:pathLst>
                  <a:path w="1295" h="1276" extrusionOk="0">
                    <a:moveTo>
                      <a:pt x="648" y="1"/>
                    </a:moveTo>
                    <a:cubicBezTo>
                      <a:pt x="286" y="1"/>
                      <a:pt x="1" y="286"/>
                      <a:pt x="1" y="629"/>
                    </a:cubicBezTo>
                    <a:cubicBezTo>
                      <a:pt x="1" y="990"/>
                      <a:pt x="286" y="1275"/>
                      <a:pt x="648" y="1275"/>
                    </a:cubicBezTo>
                    <a:cubicBezTo>
                      <a:pt x="1009" y="1275"/>
                      <a:pt x="1294" y="990"/>
                      <a:pt x="1294" y="629"/>
                    </a:cubicBezTo>
                    <a:cubicBezTo>
                      <a:pt x="1294" y="286"/>
                      <a:pt x="1009"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93760" y="4169588"/>
                <a:ext cx="47719" cy="47056"/>
              </a:xfrm>
              <a:custGeom>
                <a:avLst/>
                <a:gdLst/>
                <a:ahLst/>
                <a:cxnLst/>
                <a:rect l="l" t="t" r="r" b="b"/>
                <a:pathLst>
                  <a:path w="1294" h="1276" extrusionOk="0">
                    <a:moveTo>
                      <a:pt x="647" y="1"/>
                    </a:moveTo>
                    <a:cubicBezTo>
                      <a:pt x="286" y="1"/>
                      <a:pt x="0" y="286"/>
                      <a:pt x="0" y="629"/>
                    </a:cubicBezTo>
                    <a:cubicBezTo>
                      <a:pt x="0" y="990"/>
                      <a:pt x="286" y="1275"/>
                      <a:pt x="647" y="1275"/>
                    </a:cubicBezTo>
                    <a:cubicBezTo>
                      <a:pt x="1008" y="1275"/>
                      <a:pt x="1294" y="990"/>
                      <a:pt x="1294" y="629"/>
                    </a:cubicBezTo>
                    <a:cubicBezTo>
                      <a:pt x="1294" y="286"/>
                      <a:pt x="97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p:nvPr/>
          </p:nvSpPr>
          <p:spPr>
            <a:xfrm>
              <a:off x="7431826" y="4565313"/>
              <a:ext cx="1247959" cy="624265"/>
            </a:xfrm>
            <a:custGeom>
              <a:avLst/>
              <a:gdLst/>
              <a:ahLst/>
              <a:cxnLst/>
              <a:rect l="l" t="t" r="r" b="b"/>
              <a:pathLst>
                <a:path w="43654" h="21837" extrusionOk="0">
                  <a:moveTo>
                    <a:pt x="21817" y="1"/>
                  </a:moveTo>
                  <a:cubicBezTo>
                    <a:pt x="9777" y="1"/>
                    <a:pt x="0" y="9777"/>
                    <a:pt x="0" y="21837"/>
                  </a:cubicBezTo>
                  <a:lnTo>
                    <a:pt x="43653" y="21837"/>
                  </a:lnTo>
                  <a:cubicBezTo>
                    <a:pt x="43653" y="9777"/>
                    <a:pt x="33877" y="1"/>
                    <a:pt x="21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056587" y="3942722"/>
              <a:ext cx="311604" cy="623722"/>
            </a:xfrm>
            <a:custGeom>
              <a:avLst/>
              <a:gdLst/>
              <a:ahLst/>
              <a:cxnLst/>
              <a:rect l="l" t="t" r="r" b="b"/>
              <a:pathLst>
                <a:path w="10900" h="21818" extrusionOk="0">
                  <a:moveTo>
                    <a:pt x="0" y="1"/>
                  </a:moveTo>
                  <a:lnTo>
                    <a:pt x="0" y="21818"/>
                  </a:lnTo>
                  <a:cubicBezTo>
                    <a:pt x="6011" y="21818"/>
                    <a:pt x="10899" y="16948"/>
                    <a:pt x="10899" y="10919"/>
                  </a:cubicBezTo>
                  <a:cubicBezTo>
                    <a:pt x="10899" y="4908"/>
                    <a:pt x="603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743935" y="4567486"/>
              <a:ext cx="311604" cy="623722"/>
            </a:xfrm>
            <a:custGeom>
              <a:avLst/>
              <a:gdLst/>
              <a:ahLst/>
              <a:cxnLst/>
              <a:rect l="l" t="t" r="r" b="b"/>
              <a:pathLst>
                <a:path w="10900" h="21818" extrusionOk="0">
                  <a:moveTo>
                    <a:pt x="10899" y="1"/>
                  </a:moveTo>
                  <a:cubicBezTo>
                    <a:pt x="4889" y="1"/>
                    <a:pt x="0" y="4870"/>
                    <a:pt x="0" y="10900"/>
                  </a:cubicBezTo>
                  <a:cubicBezTo>
                    <a:pt x="0" y="16929"/>
                    <a:pt x="4870" y="21818"/>
                    <a:pt x="10899" y="21818"/>
                  </a:cubicBezTo>
                  <a:lnTo>
                    <a:pt x="108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056587" y="3941636"/>
              <a:ext cx="623722" cy="1247959"/>
            </a:xfrm>
            <a:custGeom>
              <a:avLst/>
              <a:gdLst/>
              <a:ahLst/>
              <a:cxnLst/>
              <a:rect l="l" t="t" r="r" b="b"/>
              <a:pathLst>
                <a:path w="21818" h="43654" fill="none" extrusionOk="0">
                  <a:moveTo>
                    <a:pt x="0" y="43654"/>
                  </a:moveTo>
                  <a:cubicBezTo>
                    <a:pt x="12041" y="43654"/>
                    <a:pt x="21817" y="33877"/>
                    <a:pt x="21817" y="21818"/>
                  </a:cubicBezTo>
                  <a:cubicBezTo>
                    <a:pt x="21817" y="9759"/>
                    <a:pt x="12041" y="1"/>
                    <a:pt x="0" y="1"/>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09782" y="-50343"/>
              <a:ext cx="1518723" cy="759674"/>
            </a:xfrm>
            <a:custGeom>
              <a:avLst/>
              <a:gdLst/>
              <a:ahLst/>
              <a:cxnLst/>
              <a:rect l="l" t="t" r="r" b="b"/>
              <a:pathLst>
                <a:path w="43654" h="21836" fill="none" extrusionOk="0">
                  <a:moveTo>
                    <a:pt x="0" y="0"/>
                  </a:moveTo>
                  <a:cubicBezTo>
                    <a:pt x="0" y="12059"/>
                    <a:pt x="9777" y="21836"/>
                    <a:pt x="21817" y="21836"/>
                  </a:cubicBezTo>
                  <a:cubicBezTo>
                    <a:pt x="33877" y="21836"/>
                    <a:pt x="43653" y="12059"/>
                    <a:pt x="43653"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354" y="328068"/>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354" y="1"/>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266738" y="1699250"/>
              <a:ext cx="1745100" cy="1745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ONE_COLUMN_TEXT_1">
    <p:spTree>
      <p:nvGrpSpPr>
        <p:cNvPr id="1" name="Shape 254"/>
        <p:cNvGrpSpPr/>
        <p:nvPr/>
      </p:nvGrpSpPr>
      <p:grpSpPr>
        <a:xfrm>
          <a:off x="0" y="0"/>
          <a:ext cx="0" cy="0"/>
          <a:chOff x="0" y="0"/>
          <a:chExt cx="0" cy="0"/>
        </a:xfrm>
      </p:grpSpPr>
      <p:sp>
        <p:nvSpPr>
          <p:cNvPr id="255" name="Google Shape;255;p15"/>
          <p:cNvSpPr txBox="1">
            <a:spLocks noGrp="1"/>
          </p:cNvSpPr>
          <p:nvPr>
            <p:ph type="title"/>
          </p:nvPr>
        </p:nvSpPr>
        <p:spPr>
          <a:xfrm>
            <a:off x="720000" y="954525"/>
            <a:ext cx="5425500" cy="1157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6" name="Google Shape;256;p15"/>
          <p:cNvSpPr txBox="1">
            <a:spLocks noGrp="1"/>
          </p:cNvSpPr>
          <p:nvPr>
            <p:ph type="body" idx="1"/>
          </p:nvPr>
        </p:nvSpPr>
        <p:spPr>
          <a:xfrm>
            <a:off x="726450" y="2264475"/>
            <a:ext cx="5425500" cy="1924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400">
                <a:latin typeface="Catamaran Medium"/>
                <a:ea typeface="Catamaran Medium"/>
                <a:cs typeface="Catamaran Medium"/>
                <a:sym typeface="Catamaran Medium"/>
              </a:defRPr>
            </a:lvl1pPr>
            <a:lvl2pPr marL="914400" lvl="1" indent="-317500" rtl="0">
              <a:lnSpc>
                <a:spcPct val="115000"/>
              </a:lnSpc>
              <a:spcBef>
                <a:spcPts val="160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257" name="Google Shape;257;p15"/>
          <p:cNvSpPr/>
          <p:nvPr/>
        </p:nvSpPr>
        <p:spPr>
          <a:xfrm rot="10800000">
            <a:off x="7896051" y="1641"/>
            <a:ext cx="1247959" cy="624265"/>
          </a:xfrm>
          <a:custGeom>
            <a:avLst/>
            <a:gdLst/>
            <a:ahLst/>
            <a:cxnLst/>
            <a:rect l="l" t="t" r="r" b="b"/>
            <a:pathLst>
              <a:path w="43654" h="21837" extrusionOk="0">
                <a:moveTo>
                  <a:pt x="21817" y="1"/>
                </a:moveTo>
                <a:cubicBezTo>
                  <a:pt x="9777" y="1"/>
                  <a:pt x="0" y="9777"/>
                  <a:pt x="0" y="21837"/>
                </a:cubicBezTo>
                <a:lnTo>
                  <a:pt x="43653" y="21837"/>
                </a:lnTo>
                <a:cubicBezTo>
                  <a:pt x="43653" y="9777"/>
                  <a:pt x="33877" y="1"/>
                  <a:pt x="21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rot="10800000">
            <a:off x="8207644" y="624775"/>
            <a:ext cx="311604" cy="623722"/>
          </a:xfrm>
          <a:custGeom>
            <a:avLst/>
            <a:gdLst/>
            <a:ahLst/>
            <a:cxnLst/>
            <a:rect l="l" t="t" r="r" b="b"/>
            <a:pathLst>
              <a:path w="10900" h="21818" extrusionOk="0">
                <a:moveTo>
                  <a:pt x="0" y="1"/>
                </a:moveTo>
                <a:lnTo>
                  <a:pt x="0" y="21818"/>
                </a:lnTo>
                <a:cubicBezTo>
                  <a:pt x="6011" y="21818"/>
                  <a:pt x="10899" y="16948"/>
                  <a:pt x="10899" y="10919"/>
                </a:cubicBezTo>
                <a:cubicBezTo>
                  <a:pt x="10899" y="4908"/>
                  <a:pt x="603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rot="10800000">
            <a:off x="8520296" y="11"/>
            <a:ext cx="311604" cy="623722"/>
          </a:xfrm>
          <a:custGeom>
            <a:avLst/>
            <a:gdLst/>
            <a:ahLst/>
            <a:cxnLst/>
            <a:rect l="l" t="t" r="r" b="b"/>
            <a:pathLst>
              <a:path w="10900" h="21818" extrusionOk="0">
                <a:moveTo>
                  <a:pt x="10899" y="1"/>
                </a:moveTo>
                <a:cubicBezTo>
                  <a:pt x="4889" y="1"/>
                  <a:pt x="0" y="4870"/>
                  <a:pt x="0" y="10900"/>
                </a:cubicBezTo>
                <a:cubicBezTo>
                  <a:pt x="0" y="16929"/>
                  <a:pt x="4870" y="21818"/>
                  <a:pt x="10899" y="21818"/>
                </a:cubicBezTo>
                <a:lnTo>
                  <a:pt x="108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rot="10800000">
            <a:off x="7895526" y="1624"/>
            <a:ext cx="623722" cy="1247959"/>
          </a:xfrm>
          <a:custGeom>
            <a:avLst/>
            <a:gdLst/>
            <a:ahLst/>
            <a:cxnLst/>
            <a:rect l="l" t="t" r="r" b="b"/>
            <a:pathLst>
              <a:path w="21818" h="43654" fill="none" extrusionOk="0">
                <a:moveTo>
                  <a:pt x="0" y="43654"/>
                </a:moveTo>
                <a:cubicBezTo>
                  <a:pt x="12041" y="43654"/>
                  <a:pt x="21817" y="33877"/>
                  <a:pt x="21817" y="21818"/>
                </a:cubicBezTo>
                <a:cubicBezTo>
                  <a:pt x="21817" y="9759"/>
                  <a:pt x="12041" y="1"/>
                  <a:pt x="0" y="1"/>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322925" y="-30061"/>
            <a:ext cx="762712" cy="361845"/>
          </a:xfrm>
          <a:custGeom>
            <a:avLst/>
            <a:gdLst/>
            <a:ahLst/>
            <a:cxnLst/>
            <a:rect l="l" t="t" r="r" b="b"/>
            <a:pathLst>
              <a:path w="22693" h="10766" extrusionOk="0">
                <a:moveTo>
                  <a:pt x="1" y="0"/>
                </a:moveTo>
                <a:cubicBezTo>
                  <a:pt x="324" y="5992"/>
                  <a:pt x="5269" y="10766"/>
                  <a:pt x="11356" y="10766"/>
                </a:cubicBezTo>
                <a:cubicBezTo>
                  <a:pt x="17443" y="10766"/>
                  <a:pt x="22388" y="5973"/>
                  <a:pt x="22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20382" y="-35170"/>
            <a:ext cx="1467211" cy="733908"/>
          </a:xfrm>
          <a:custGeom>
            <a:avLst/>
            <a:gdLst/>
            <a:ahLst/>
            <a:cxnLst/>
            <a:rect l="l" t="t" r="r" b="b"/>
            <a:pathLst>
              <a:path w="43654" h="21836" fill="none" extrusionOk="0">
                <a:moveTo>
                  <a:pt x="0" y="0"/>
                </a:moveTo>
                <a:cubicBezTo>
                  <a:pt x="0" y="12059"/>
                  <a:pt x="9777" y="21836"/>
                  <a:pt x="21817" y="21836"/>
                </a:cubicBezTo>
                <a:cubicBezTo>
                  <a:pt x="33877" y="21836"/>
                  <a:pt x="43653" y="12059"/>
                  <a:pt x="43653"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flipH="1">
            <a:off x="6925570" y="4692126"/>
            <a:ext cx="1003515" cy="501702"/>
          </a:xfrm>
          <a:custGeom>
            <a:avLst/>
            <a:gdLst/>
            <a:ahLst/>
            <a:cxnLst/>
            <a:rect l="l" t="t" r="r" b="b"/>
            <a:pathLst>
              <a:path w="44700" h="22350" extrusionOk="0">
                <a:moveTo>
                  <a:pt x="22350" y="0"/>
                </a:moveTo>
                <a:cubicBezTo>
                  <a:pt x="10025" y="0"/>
                  <a:pt x="1" y="10005"/>
                  <a:pt x="1" y="22350"/>
                </a:cubicBezTo>
                <a:lnTo>
                  <a:pt x="44700" y="22350"/>
                </a:lnTo>
                <a:cubicBezTo>
                  <a:pt x="44700" y="10005"/>
                  <a:pt x="34695" y="0"/>
                  <a:pt x="22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flipH="1">
            <a:off x="7929012" y="4943183"/>
            <a:ext cx="501757" cy="250649"/>
          </a:xfrm>
          <a:custGeom>
            <a:avLst/>
            <a:gdLst/>
            <a:ahLst/>
            <a:cxnLst/>
            <a:rect l="l" t="t" r="r" b="b"/>
            <a:pathLst>
              <a:path w="22350" h="11166" extrusionOk="0">
                <a:moveTo>
                  <a:pt x="11185" y="1"/>
                </a:moveTo>
                <a:cubicBezTo>
                  <a:pt x="5003" y="1"/>
                  <a:pt x="0" y="4984"/>
                  <a:pt x="0" y="11166"/>
                </a:cubicBezTo>
                <a:lnTo>
                  <a:pt x="22350" y="11166"/>
                </a:lnTo>
                <a:cubicBezTo>
                  <a:pt x="22350" y="4984"/>
                  <a:pt x="17366" y="1"/>
                  <a:pt x="11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flipH="1">
            <a:off x="7929012" y="4692126"/>
            <a:ext cx="501757" cy="251075"/>
          </a:xfrm>
          <a:custGeom>
            <a:avLst/>
            <a:gdLst/>
            <a:ahLst/>
            <a:cxnLst/>
            <a:rect l="l" t="t" r="r" b="b"/>
            <a:pathLst>
              <a:path w="22350" h="11185" extrusionOk="0">
                <a:moveTo>
                  <a:pt x="0" y="0"/>
                </a:moveTo>
                <a:cubicBezTo>
                  <a:pt x="0" y="6182"/>
                  <a:pt x="5003" y="11185"/>
                  <a:pt x="11185" y="11185"/>
                </a:cubicBezTo>
                <a:cubicBezTo>
                  <a:pt x="17366" y="11185"/>
                  <a:pt x="22350" y="6182"/>
                  <a:pt x="22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rot="-5400000">
            <a:off x="530454" y="4792589"/>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rot="-5400000">
            <a:off x="298780" y="4792788"/>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rot="-5400000">
            <a:off x="121404" y="4776589"/>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15"/>
          <p:cNvGrpSpPr/>
          <p:nvPr/>
        </p:nvGrpSpPr>
        <p:grpSpPr>
          <a:xfrm rot="10800000">
            <a:off x="8151435" y="1532322"/>
            <a:ext cx="737197" cy="223699"/>
            <a:chOff x="1060054" y="3979524"/>
            <a:chExt cx="781426" cy="237120"/>
          </a:xfrm>
        </p:grpSpPr>
        <p:sp>
          <p:nvSpPr>
            <p:cNvPr id="270" name="Google Shape;270;p15"/>
            <p:cNvSpPr/>
            <p:nvPr/>
          </p:nvSpPr>
          <p:spPr>
            <a:xfrm>
              <a:off x="1060054" y="3979524"/>
              <a:ext cx="47019" cy="47019"/>
            </a:xfrm>
            <a:custGeom>
              <a:avLst/>
              <a:gdLst/>
              <a:ahLst/>
              <a:cxnLst/>
              <a:rect l="l" t="t" r="r" b="b"/>
              <a:pathLst>
                <a:path w="1275" h="1275" extrusionOk="0">
                  <a:moveTo>
                    <a:pt x="647" y="0"/>
                  </a:moveTo>
                  <a:cubicBezTo>
                    <a:pt x="286" y="0"/>
                    <a:pt x="0" y="286"/>
                    <a:pt x="0" y="628"/>
                  </a:cubicBezTo>
                  <a:cubicBezTo>
                    <a:pt x="0" y="989"/>
                    <a:pt x="286" y="1275"/>
                    <a:pt x="647" y="1275"/>
                  </a:cubicBezTo>
                  <a:cubicBezTo>
                    <a:pt x="990" y="1275"/>
                    <a:pt x="1275" y="989"/>
                    <a:pt x="1275" y="628"/>
                  </a:cubicBezTo>
                  <a:cubicBezTo>
                    <a:pt x="1275" y="286"/>
                    <a:pt x="99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1304844" y="3979524"/>
              <a:ext cx="47056" cy="47019"/>
            </a:xfrm>
            <a:custGeom>
              <a:avLst/>
              <a:gdLst/>
              <a:ahLst/>
              <a:cxnLst/>
              <a:rect l="l" t="t" r="r" b="b"/>
              <a:pathLst>
                <a:path w="1276" h="1275" extrusionOk="0">
                  <a:moveTo>
                    <a:pt x="628" y="0"/>
                  </a:moveTo>
                  <a:cubicBezTo>
                    <a:pt x="286" y="0"/>
                    <a:pt x="1" y="286"/>
                    <a:pt x="1" y="628"/>
                  </a:cubicBezTo>
                  <a:cubicBezTo>
                    <a:pt x="1" y="989"/>
                    <a:pt x="286" y="1275"/>
                    <a:pt x="628" y="1275"/>
                  </a:cubicBezTo>
                  <a:cubicBezTo>
                    <a:pt x="990" y="1275"/>
                    <a:pt x="1275" y="989"/>
                    <a:pt x="1275" y="628"/>
                  </a:cubicBezTo>
                  <a:cubicBezTo>
                    <a:pt x="1275" y="286"/>
                    <a:pt x="990"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1548933" y="3979524"/>
              <a:ext cx="47756" cy="47019"/>
            </a:xfrm>
            <a:custGeom>
              <a:avLst/>
              <a:gdLst/>
              <a:ahLst/>
              <a:cxnLst/>
              <a:rect l="l" t="t" r="r" b="b"/>
              <a:pathLst>
                <a:path w="1295" h="1275" extrusionOk="0">
                  <a:moveTo>
                    <a:pt x="648" y="0"/>
                  </a:moveTo>
                  <a:cubicBezTo>
                    <a:pt x="286" y="0"/>
                    <a:pt x="1" y="286"/>
                    <a:pt x="1" y="628"/>
                  </a:cubicBezTo>
                  <a:cubicBezTo>
                    <a:pt x="1" y="989"/>
                    <a:pt x="286" y="1275"/>
                    <a:pt x="648" y="1275"/>
                  </a:cubicBezTo>
                  <a:cubicBezTo>
                    <a:pt x="1009" y="1275"/>
                    <a:pt x="1294" y="989"/>
                    <a:pt x="1294" y="628"/>
                  </a:cubicBezTo>
                  <a:cubicBezTo>
                    <a:pt x="1294" y="286"/>
                    <a:pt x="1009"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1793760" y="3979524"/>
              <a:ext cx="47719" cy="47019"/>
            </a:xfrm>
            <a:custGeom>
              <a:avLst/>
              <a:gdLst/>
              <a:ahLst/>
              <a:cxnLst/>
              <a:rect l="l" t="t" r="r" b="b"/>
              <a:pathLst>
                <a:path w="1294" h="1275" extrusionOk="0">
                  <a:moveTo>
                    <a:pt x="647" y="0"/>
                  </a:moveTo>
                  <a:cubicBezTo>
                    <a:pt x="286" y="0"/>
                    <a:pt x="0" y="286"/>
                    <a:pt x="0" y="628"/>
                  </a:cubicBezTo>
                  <a:cubicBezTo>
                    <a:pt x="0" y="989"/>
                    <a:pt x="286" y="1275"/>
                    <a:pt x="647" y="1275"/>
                  </a:cubicBezTo>
                  <a:cubicBezTo>
                    <a:pt x="1008" y="1275"/>
                    <a:pt x="1294" y="989"/>
                    <a:pt x="1294" y="628"/>
                  </a:cubicBezTo>
                  <a:cubicBezTo>
                    <a:pt x="1294" y="286"/>
                    <a:pt x="97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1060054" y="4169588"/>
              <a:ext cx="47019" cy="47056"/>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1304844" y="4169588"/>
              <a:ext cx="47056" cy="47056"/>
            </a:xfrm>
            <a:custGeom>
              <a:avLst/>
              <a:gdLst/>
              <a:ahLst/>
              <a:cxnLst/>
              <a:rect l="l" t="t" r="r" b="b"/>
              <a:pathLst>
                <a:path w="1276" h="1276" extrusionOk="0">
                  <a:moveTo>
                    <a:pt x="628" y="1"/>
                  </a:moveTo>
                  <a:cubicBezTo>
                    <a:pt x="286" y="1"/>
                    <a:pt x="1" y="286"/>
                    <a:pt x="1" y="629"/>
                  </a:cubicBezTo>
                  <a:cubicBezTo>
                    <a:pt x="1" y="990"/>
                    <a:pt x="286" y="1275"/>
                    <a:pt x="628" y="1275"/>
                  </a:cubicBezTo>
                  <a:cubicBezTo>
                    <a:pt x="990" y="1275"/>
                    <a:pt x="1275" y="990"/>
                    <a:pt x="1275" y="629"/>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1548933" y="4169588"/>
              <a:ext cx="47756" cy="47056"/>
            </a:xfrm>
            <a:custGeom>
              <a:avLst/>
              <a:gdLst/>
              <a:ahLst/>
              <a:cxnLst/>
              <a:rect l="l" t="t" r="r" b="b"/>
              <a:pathLst>
                <a:path w="1295" h="1276" extrusionOk="0">
                  <a:moveTo>
                    <a:pt x="648" y="1"/>
                  </a:moveTo>
                  <a:cubicBezTo>
                    <a:pt x="286" y="1"/>
                    <a:pt x="1" y="286"/>
                    <a:pt x="1" y="629"/>
                  </a:cubicBezTo>
                  <a:cubicBezTo>
                    <a:pt x="1" y="990"/>
                    <a:pt x="286" y="1275"/>
                    <a:pt x="648" y="1275"/>
                  </a:cubicBezTo>
                  <a:cubicBezTo>
                    <a:pt x="1009" y="1275"/>
                    <a:pt x="1294" y="990"/>
                    <a:pt x="1294" y="629"/>
                  </a:cubicBezTo>
                  <a:cubicBezTo>
                    <a:pt x="1294" y="286"/>
                    <a:pt x="1009"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1793760" y="4169588"/>
              <a:ext cx="47719" cy="47056"/>
            </a:xfrm>
            <a:custGeom>
              <a:avLst/>
              <a:gdLst/>
              <a:ahLst/>
              <a:cxnLst/>
              <a:rect l="l" t="t" r="r" b="b"/>
              <a:pathLst>
                <a:path w="1294" h="1276" extrusionOk="0">
                  <a:moveTo>
                    <a:pt x="647" y="1"/>
                  </a:moveTo>
                  <a:cubicBezTo>
                    <a:pt x="286" y="1"/>
                    <a:pt x="0" y="286"/>
                    <a:pt x="0" y="629"/>
                  </a:cubicBezTo>
                  <a:cubicBezTo>
                    <a:pt x="0" y="990"/>
                    <a:pt x="286" y="1275"/>
                    <a:pt x="647" y="1275"/>
                  </a:cubicBezTo>
                  <a:cubicBezTo>
                    <a:pt x="1008" y="1275"/>
                    <a:pt x="1294" y="990"/>
                    <a:pt x="1294" y="629"/>
                  </a:cubicBezTo>
                  <a:cubicBezTo>
                    <a:pt x="1294" y="286"/>
                    <a:pt x="97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78"/>
        <p:cNvGrpSpPr/>
        <p:nvPr/>
      </p:nvGrpSpPr>
      <p:grpSpPr>
        <a:xfrm>
          <a:off x="0" y="0"/>
          <a:ext cx="0" cy="0"/>
          <a:chOff x="0" y="0"/>
          <a:chExt cx="0" cy="0"/>
        </a:xfrm>
      </p:grpSpPr>
      <p:sp>
        <p:nvSpPr>
          <p:cNvPr id="279" name="Google Shape;279;p16"/>
          <p:cNvSpPr txBox="1">
            <a:spLocks noGrp="1"/>
          </p:cNvSpPr>
          <p:nvPr>
            <p:ph type="subTitle" idx="1"/>
          </p:nvPr>
        </p:nvSpPr>
        <p:spPr>
          <a:xfrm>
            <a:off x="2347875" y="2207858"/>
            <a:ext cx="4448100" cy="1231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2800">
                <a:latin typeface="Catamaran Medium"/>
                <a:ea typeface="Catamaran Medium"/>
                <a:cs typeface="Catamaran Medium"/>
                <a:sym typeface="Catamaran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81" name="Google Shape;281;p16"/>
          <p:cNvSpPr txBox="1">
            <a:spLocks noGrp="1"/>
          </p:cNvSpPr>
          <p:nvPr>
            <p:ph type="title"/>
          </p:nvPr>
        </p:nvSpPr>
        <p:spPr>
          <a:xfrm>
            <a:off x="1597425" y="768600"/>
            <a:ext cx="5949000" cy="10587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5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grpSp>
        <p:nvGrpSpPr>
          <p:cNvPr id="282" name="Google Shape;282;p16"/>
          <p:cNvGrpSpPr/>
          <p:nvPr/>
        </p:nvGrpSpPr>
        <p:grpSpPr>
          <a:xfrm>
            <a:off x="-870402" y="-50349"/>
            <a:ext cx="10044607" cy="5185495"/>
            <a:chOff x="-870402" y="-50349"/>
            <a:chExt cx="10044607" cy="5185495"/>
          </a:xfrm>
        </p:grpSpPr>
        <p:sp>
          <p:nvSpPr>
            <p:cNvPr id="283" name="Google Shape;283;p16"/>
            <p:cNvSpPr/>
            <p:nvPr/>
          </p:nvSpPr>
          <p:spPr>
            <a:xfrm flipH="1">
              <a:off x="8671555" y="4894321"/>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flipH="1">
              <a:off x="8671555" y="4662846"/>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flipH="1">
              <a:off x="8919024" y="4221802"/>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flipH="1">
              <a:off x="916105" y="-50349"/>
              <a:ext cx="1247465" cy="623733"/>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flipH="1">
              <a:off x="293529" y="-50349"/>
              <a:ext cx="311615" cy="623733"/>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flipH="1">
              <a:off x="605103" y="-50349"/>
              <a:ext cx="312145" cy="623733"/>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16"/>
            <p:cNvGrpSpPr/>
            <p:nvPr/>
          </p:nvGrpSpPr>
          <p:grpSpPr>
            <a:xfrm flipH="1">
              <a:off x="973743" y="1229669"/>
              <a:ext cx="735875" cy="224360"/>
              <a:chOff x="961850" y="630864"/>
              <a:chExt cx="780025" cy="237821"/>
            </a:xfrm>
          </p:grpSpPr>
          <p:sp>
            <p:nvSpPr>
              <p:cNvPr id="290" name="Google Shape;290;p16"/>
              <p:cNvSpPr/>
              <p:nvPr/>
            </p:nvSpPr>
            <p:spPr>
              <a:xfrm>
                <a:off x="961850" y="630864"/>
                <a:ext cx="47019" cy="47056"/>
              </a:xfrm>
              <a:custGeom>
                <a:avLst/>
                <a:gdLst/>
                <a:ahLst/>
                <a:cxnLst/>
                <a:rect l="l" t="t" r="r" b="b"/>
                <a:pathLst>
                  <a:path w="1275" h="1276" extrusionOk="0">
                    <a:moveTo>
                      <a:pt x="647" y="1"/>
                    </a:moveTo>
                    <a:cubicBezTo>
                      <a:pt x="286" y="1"/>
                      <a:pt x="1" y="286"/>
                      <a:pt x="1" y="648"/>
                    </a:cubicBezTo>
                    <a:cubicBezTo>
                      <a:pt x="1" y="990"/>
                      <a:pt x="286" y="1275"/>
                      <a:pt x="647" y="1275"/>
                    </a:cubicBezTo>
                    <a:cubicBezTo>
                      <a:pt x="990" y="1275"/>
                      <a:pt x="1275" y="990"/>
                      <a:pt x="1275" y="648"/>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1206640" y="630864"/>
                <a:ext cx="47056" cy="47056"/>
              </a:xfrm>
              <a:custGeom>
                <a:avLst/>
                <a:gdLst/>
                <a:ahLst/>
                <a:cxnLst/>
                <a:rect l="l" t="t" r="r" b="b"/>
                <a:pathLst>
                  <a:path w="1276" h="1276" extrusionOk="0">
                    <a:moveTo>
                      <a:pt x="628" y="1"/>
                    </a:moveTo>
                    <a:cubicBezTo>
                      <a:pt x="286" y="1"/>
                      <a:pt x="1" y="286"/>
                      <a:pt x="1" y="648"/>
                    </a:cubicBezTo>
                    <a:cubicBezTo>
                      <a:pt x="1" y="990"/>
                      <a:pt x="286" y="1275"/>
                      <a:pt x="628" y="1275"/>
                    </a:cubicBezTo>
                    <a:cubicBezTo>
                      <a:pt x="990" y="1275"/>
                      <a:pt x="1275" y="990"/>
                      <a:pt x="1275" y="648"/>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1450767" y="630864"/>
                <a:ext cx="47719" cy="47056"/>
              </a:xfrm>
              <a:custGeom>
                <a:avLst/>
                <a:gdLst/>
                <a:ahLst/>
                <a:cxnLst/>
                <a:rect l="l" t="t" r="r" b="b"/>
                <a:pathLst>
                  <a:path w="1294" h="1276" extrusionOk="0">
                    <a:moveTo>
                      <a:pt x="647" y="1"/>
                    </a:moveTo>
                    <a:cubicBezTo>
                      <a:pt x="285" y="1"/>
                      <a:pt x="0" y="286"/>
                      <a:pt x="0" y="648"/>
                    </a:cubicBezTo>
                    <a:cubicBezTo>
                      <a:pt x="0" y="990"/>
                      <a:pt x="285" y="1275"/>
                      <a:pt x="647" y="1275"/>
                    </a:cubicBezTo>
                    <a:cubicBezTo>
                      <a:pt x="1008" y="1275"/>
                      <a:pt x="1293" y="990"/>
                      <a:pt x="1293" y="648"/>
                    </a:cubicBezTo>
                    <a:cubicBezTo>
                      <a:pt x="1293" y="286"/>
                      <a:pt x="1008"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1694856" y="630864"/>
                <a:ext cx="47019" cy="47056"/>
              </a:xfrm>
              <a:custGeom>
                <a:avLst/>
                <a:gdLst/>
                <a:ahLst/>
                <a:cxnLst/>
                <a:rect l="l" t="t" r="r" b="b"/>
                <a:pathLst>
                  <a:path w="1275" h="1276" extrusionOk="0">
                    <a:moveTo>
                      <a:pt x="647" y="1"/>
                    </a:moveTo>
                    <a:cubicBezTo>
                      <a:pt x="286" y="1"/>
                      <a:pt x="0" y="286"/>
                      <a:pt x="0" y="648"/>
                    </a:cubicBezTo>
                    <a:cubicBezTo>
                      <a:pt x="0" y="990"/>
                      <a:pt x="286" y="1275"/>
                      <a:pt x="647" y="1275"/>
                    </a:cubicBezTo>
                    <a:cubicBezTo>
                      <a:pt x="989" y="1275"/>
                      <a:pt x="1275" y="990"/>
                      <a:pt x="1275" y="648"/>
                    </a:cubicBezTo>
                    <a:cubicBezTo>
                      <a:pt x="1275" y="286"/>
                      <a:pt x="989"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961850" y="820965"/>
                <a:ext cx="47019" cy="47719"/>
              </a:xfrm>
              <a:custGeom>
                <a:avLst/>
                <a:gdLst/>
                <a:ahLst/>
                <a:cxnLst/>
                <a:rect l="l" t="t" r="r" b="b"/>
                <a:pathLst>
                  <a:path w="1275" h="1294" extrusionOk="0">
                    <a:moveTo>
                      <a:pt x="647" y="1"/>
                    </a:moveTo>
                    <a:cubicBezTo>
                      <a:pt x="286" y="1"/>
                      <a:pt x="1" y="286"/>
                      <a:pt x="1" y="647"/>
                    </a:cubicBezTo>
                    <a:cubicBezTo>
                      <a:pt x="1" y="1009"/>
                      <a:pt x="286" y="1294"/>
                      <a:pt x="647" y="1294"/>
                    </a:cubicBezTo>
                    <a:cubicBezTo>
                      <a:pt x="990" y="1294"/>
                      <a:pt x="1275" y="1009"/>
                      <a:pt x="1275" y="647"/>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1206640" y="820965"/>
                <a:ext cx="47056" cy="47719"/>
              </a:xfrm>
              <a:custGeom>
                <a:avLst/>
                <a:gdLst/>
                <a:ahLst/>
                <a:cxnLst/>
                <a:rect l="l" t="t" r="r" b="b"/>
                <a:pathLst>
                  <a:path w="1276" h="1294" extrusionOk="0">
                    <a:moveTo>
                      <a:pt x="628" y="1"/>
                    </a:moveTo>
                    <a:cubicBezTo>
                      <a:pt x="286" y="1"/>
                      <a:pt x="1" y="286"/>
                      <a:pt x="1" y="647"/>
                    </a:cubicBezTo>
                    <a:cubicBezTo>
                      <a:pt x="1" y="1009"/>
                      <a:pt x="286" y="1294"/>
                      <a:pt x="628" y="1294"/>
                    </a:cubicBezTo>
                    <a:cubicBezTo>
                      <a:pt x="990" y="1294"/>
                      <a:pt x="1275" y="1009"/>
                      <a:pt x="1275" y="647"/>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1450767" y="820965"/>
                <a:ext cx="47719" cy="47719"/>
              </a:xfrm>
              <a:custGeom>
                <a:avLst/>
                <a:gdLst/>
                <a:ahLst/>
                <a:cxnLst/>
                <a:rect l="l" t="t" r="r" b="b"/>
                <a:pathLst>
                  <a:path w="1294" h="1294" extrusionOk="0">
                    <a:moveTo>
                      <a:pt x="647" y="1"/>
                    </a:moveTo>
                    <a:cubicBezTo>
                      <a:pt x="285" y="1"/>
                      <a:pt x="0" y="286"/>
                      <a:pt x="0" y="647"/>
                    </a:cubicBezTo>
                    <a:cubicBezTo>
                      <a:pt x="0" y="1009"/>
                      <a:pt x="285" y="1294"/>
                      <a:pt x="647" y="1294"/>
                    </a:cubicBezTo>
                    <a:cubicBezTo>
                      <a:pt x="1008" y="1294"/>
                      <a:pt x="1293" y="1009"/>
                      <a:pt x="1293" y="647"/>
                    </a:cubicBezTo>
                    <a:cubicBezTo>
                      <a:pt x="1293" y="286"/>
                      <a:pt x="1008"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1694856" y="820965"/>
                <a:ext cx="47019" cy="47719"/>
              </a:xfrm>
              <a:custGeom>
                <a:avLst/>
                <a:gdLst/>
                <a:ahLst/>
                <a:cxnLst/>
                <a:rect l="l" t="t" r="r" b="b"/>
                <a:pathLst>
                  <a:path w="1275" h="1294" extrusionOk="0">
                    <a:moveTo>
                      <a:pt x="647" y="1"/>
                    </a:moveTo>
                    <a:cubicBezTo>
                      <a:pt x="286" y="1"/>
                      <a:pt x="0" y="286"/>
                      <a:pt x="0" y="647"/>
                    </a:cubicBezTo>
                    <a:cubicBezTo>
                      <a:pt x="0" y="1009"/>
                      <a:pt x="286" y="1294"/>
                      <a:pt x="647" y="1294"/>
                    </a:cubicBezTo>
                    <a:cubicBezTo>
                      <a:pt x="989" y="1294"/>
                      <a:pt x="1275" y="1009"/>
                      <a:pt x="1275" y="647"/>
                    </a:cubicBezTo>
                    <a:cubicBezTo>
                      <a:pt x="1275" y="286"/>
                      <a:pt x="989"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16"/>
            <p:cNvGrpSpPr/>
            <p:nvPr/>
          </p:nvGrpSpPr>
          <p:grpSpPr>
            <a:xfrm flipH="1">
              <a:off x="8062181" y="3130262"/>
              <a:ext cx="737197" cy="223699"/>
              <a:chOff x="1060054" y="3979524"/>
              <a:chExt cx="781426" cy="237120"/>
            </a:xfrm>
          </p:grpSpPr>
          <p:sp>
            <p:nvSpPr>
              <p:cNvPr id="299" name="Google Shape;299;p16"/>
              <p:cNvSpPr/>
              <p:nvPr/>
            </p:nvSpPr>
            <p:spPr>
              <a:xfrm>
                <a:off x="1060054" y="3979524"/>
                <a:ext cx="47019" cy="47019"/>
              </a:xfrm>
              <a:custGeom>
                <a:avLst/>
                <a:gdLst/>
                <a:ahLst/>
                <a:cxnLst/>
                <a:rect l="l" t="t" r="r" b="b"/>
                <a:pathLst>
                  <a:path w="1275" h="1275" extrusionOk="0">
                    <a:moveTo>
                      <a:pt x="647" y="0"/>
                    </a:moveTo>
                    <a:cubicBezTo>
                      <a:pt x="286" y="0"/>
                      <a:pt x="0" y="286"/>
                      <a:pt x="0" y="628"/>
                    </a:cubicBezTo>
                    <a:cubicBezTo>
                      <a:pt x="0" y="989"/>
                      <a:pt x="286" y="1275"/>
                      <a:pt x="647" y="1275"/>
                    </a:cubicBezTo>
                    <a:cubicBezTo>
                      <a:pt x="990" y="1275"/>
                      <a:pt x="1275" y="989"/>
                      <a:pt x="1275" y="628"/>
                    </a:cubicBezTo>
                    <a:cubicBezTo>
                      <a:pt x="1275" y="286"/>
                      <a:pt x="99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1304844" y="3979524"/>
                <a:ext cx="47056" cy="47019"/>
              </a:xfrm>
              <a:custGeom>
                <a:avLst/>
                <a:gdLst/>
                <a:ahLst/>
                <a:cxnLst/>
                <a:rect l="l" t="t" r="r" b="b"/>
                <a:pathLst>
                  <a:path w="1276" h="1275" extrusionOk="0">
                    <a:moveTo>
                      <a:pt x="628" y="0"/>
                    </a:moveTo>
                    <a:cubicBezTo>
                      <a:pt x="286" y="0"/>
                      <a:pt x="1" y="286"/>
                      <a:pt x="1" y="628"/>
                    </a:cubicBezTo>
                    <a:cubicBezTo>
                      <a:pt x="1" y="989"/>
                      <a:pt x="286" y="1275"/>
                      <a:pt x="628" y="1275"/>
                    </a:cubicBezTo>
                    <a:cubicBezTo>
                      <a:pt x="990" y="1275"/>
                      <a:pt x="1275" y="989"/>
                      <a:pt x="1275" y="628"/>
                    </a:cubicBezTo>
                    <a:cubicBezTo>
                      <a:pt x="1275" y="286"/>
                      <a:pt x="990"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1548933" y="3979524"/>
                <a:ext cx="47756" cy="47019"/>
              </a:xfrm>
              <a:custGeom>
                <a:avLst/>
                <a:gdLst/>
                <a:ahLst/>
                <a:cxnLst/>
                <a:rect l="l" t="t" r="r" b="b"/>
                <a:pathLst>
                  <a:path w="1295" h="1275" extrusionOk="0">
                    <a:moveTo>
                      <a:pt x="648" y="0"/>
                    </a:moveTo>
                    <a:cubicBezTo>
                      <a:pt x="286" y="0"/>
                      <a:pt x="1" y="286"/>
                      <a:pt x="1" y="628"/>
                    </a:cubicBezTo>
                    <a:cubicBezTo>
                      <a:pt x="1" y="989"/>
                      <a:pt x="286" y="1275"/>
                      <a:pt x="648" y="1275"/>
                    </a:cubicBezTo>
                    <a:cubicBezTo>
                      <a:pt x="1009" y="1275"/>
                      <a:pt x="1294" y="989"/>
                      <a:pt x="1294" y="628"/>
                    </a:cubicBezTo>
                    <a:cubicBezTo>
                      <a:pt x="1294" y="286"/>
                      <a:pt x="1009"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1793760" y="3979524"/>
                <a:ext cx="47719" cy="47019"/>
              </a:xfrm>
              <a:custGeom>
                <a:avLst/>
                <a:gdLst/>
                <a:ahLst/>
                <a:cxnLst/>
                <a:rect l="l" t="t" r="r" b="b"/>
                <a:pathLst>
                  <a:path w="1294" h="1275" extrusionOk="0">
                    <a:moveTo>
                      <a:pt x="647" y="0"/>
                    </a:moveTo>
                    <a:cubicBezTo>
                      <a:pt x="286" y="0"/>
                      <a:pt x="0" y="286"/>
                      <a:pt x="0" y="628"/>
                    </a:cubicBezTo>
                    <a:cubicBezTo>
                      <a:pt x="0" y="989"/>
                      <a:pt x="286" y="1275"/>
                      <a:pt x="647" y="1275"/>
                    </a:cubicBezTo>
                    <a:cubicBezTo>
                      <a:pt x="1008" y="1275"/>
                      <a:pt x="1294" y="989"/>
                      <a:pt x="1294" y="628"/>
                    </a:cubicBezTo>
                    <a:cubicBezTo>
                      <a:pt x="1294" y="286"/>
                      <a:pt x="97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1060054" y="4169588"/>
                <a:ext cx="47019" cy="47056"/>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1304844" y="4169588"/>
                <a:ext cx="47056" cy="47056"/>
              </a:xfrm>
              <a:custGeom>
                <a:avLst/>
                <a:gdLst/>
                <a:ahLst/>
                <a:cxnLst/>
                <a:rect l="l" t="t" r="r" b="b"/>
                <a:pathLst>
                  <a:path w="1276" h="1276" extrusionOk="0">
                    <a:moveTo>
                      <a:pt x="628" y="1"/>
                    </a:moveTo>
                    <a:cubicBezTo>
                      <a:pt x="286" y="1"/>
                      <a:pt x="1" y="286"/>
                      <a:pt x="1" y="629"/>
                    </a:cubicBezTo>
                    <a:cubicBezTo>
                      <a:pt x="1" y="990"/>
                      <a:pt x="286" y="1275"/>
                      <a:pt x="628" y="1275"/>
                    </a:cubicBezTo>
                    <a:cubicBezTo>
                      <a:pt x="990" y="1275"/>
                      <a:pt x="1275" y="990"/>
                      <a:pt x="1275" y="629"/>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1548933" y="4169588"/>
                <a:ext cx="47756" cy="47056"/>
              </a:xfrm>
              <a:custGeom>
                <a:avLst/>
                <a:gdLst/>
                <a:ahLst/>
                <a:cxnLst/>
                <a:rect l="l" t="t" r="r" b="b"/>
                <a:pathLst>
                  <a:path w="1295" h="1276" extrusionOk="0">
                    <a:moveTo>
                      <a:pt x="648" y="1"/>
                    </a:moveTo>
                    <a:cubicBezTo>
                      <a:pt x="286" y="1"/>
                      <a:pt x="1" y="286"/>
                      <a:pt x="1" y="629"/>
                    </a:cubicBezTo>
                    <a:cubicBezTo>
                      <a:pt x="1" y="990"/>
                      <a:pt x="286" y="1275"/>
                      <a:pt x="648" y="1275"/>
                    </a:cubicBezTo>
                    <a:cubicBezTo>
                      <a:pt x="1009" y="1275"/>
                      <a:pt x="1294" y="990"/>
                      <a:pt x="1294" y="629"/>
                    </a:cubicBezTo>
                    <a:cubicBezTo>
                      <a:pt x="1294" y="286"/>
                      <a:pt x="1009"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1793760" y="4169588"/>
                <a:ext cx="47719" cy="47056"/>
              </a:xfrm>
              <a:custGeom>
                <a:avLst/>
                <a:gdLst/>
                <a:ahLst/>
                <a:cxnLst/>
                <a:rect l="l" t="t" r="r" b="b"/>
                <a:pathLst>
                  <a:path w="1294" h="1276" extrusionOk="0">
                    <a:moveTo>
                      <a:pt x="647" y="1"/>
                    </a:moveTo>
                    <a:cubicBezTo>
                      <a:pt x="286" y="1"/>
                      <a:pt x="0" y="286"/>
                      <a:pt x="0" y="629"/>
                    </a:cubicBezTo>
                    <a:cubicBezTo>
                      <a:pt x="0" y="990"/>
                      <a:pt x="286" y="1275"/>
                      <a:pt x="647" y="1275"/>
                    </a:cubicBezTo>
                    <a:cubicBezTo>
                      <a:pt x="1008" y="1275"/>
                      <a:pt x="1294" y="990"/>
                      <a:pt x="1294" y="629"/>
                    </a:cubicBezTo>
                    <a:cubicBezTo>
                      <a:pt x="1294" y="286"/>
                      <a:pt x="97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16"/>
            <p:cNvSpPr/>
            <p:nvPr/>
          </p:nvSpPr>
          <p:spPr>
            <a:xfrm rot="-5400000" flipH="1">
              <a:off x="8236463" y="517377"/>
              <a:ext cx="1247959" cy="624265"/>
            </a:xfrm>
            <a:custGeom>
              <a:avLst/>
              <a:gdLst/>
              <a:ahLst/>
              <a:cxnLst/>
              <a:rect l="l" t="t" r="r" b="b"/>
              <a:pathLst>
                <a:path w="43654" h="21837" extrusionOk="0">
                  <a:moveTo>
                    <a:pt x="21817" y="1"/>
                  </a:moveTo>
                  <a:cubicBezTo>
                    <a:pt x="9777" y="1"/>
                    <a:pt x="0" y="9777"/>
                    <a:pt x="0" y="21837"/>
                  </a:cubicBezTo>
                  <a:lnTo>
                    <a:pt x="43653" y="21837"/>
                  </a:lnTo>
                  <a:cubicBezTo>
                    <a:pt x="43653" y="9777"/>
                    <a:pt x="33877" y="1"/>
                    <a:pt x="21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rot="-5400000">
              <a:off x="8081778" y="361589"/>
              <a:ext cx="311604" cy="623722"/>
            </a:xfrm>
            <a:custGeom>
              <a:avLst/>
              <a:gdLst/>
              <a:ahLst/>
              <a:cxnLst/>
              <a:rect l="l" t="t" r="r" b="b"/>
              <a:pathLst>
                <a:path w="10900" h="21818" extrusionOk="0">
                  <a:moveTo>
                    <a:pt x="0" y="1"/>
                  </a:moveTo>
                  <a:lnTo>
                    <a:pt x="0" y="21818"/>
                  </a:lnTo>
                  <a:cubicBezTo>
                    <a:pt x="6011" y="21818"/>
                    <a:pt x="10899" y="16948"/>
                    <a:pt x="10899" y="10919"/>
                  </a:cubicBezTo>
                  <a:cubicBezTo>
                    <a:pt x="10899" y="4908"/>
                    <a:pt x="603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rot="-5400000" flipH="1">
              <a:off x="8706541" y="361580"/>
              <a:ext cx="311604" cy="623722"/>
            </a:xfrm>
            <a:custGeom>
              <a:avLst/>
              <a:gdLst/>
              <a:ahLst/>
              <a:cxnLst/>
              <a:rect l="l" t="t" r="r" b="b"/>
              <a:pathLst>
                <a:path w="10900" h="21818" extrusionOk="0">
                  <a:moveTo>
                    <a:pt x="10899" y="1"/>
                  </a:moveTo>
                  <a:cubicBezTo>
                    <a:pt x="4889" y="1"/>
                    <a:pt x="0" y="4870"/>
                    <a:pt x="0" y="10900"/>
                  </a:cubicBezTo>
                  <a:cubicBezTo>
                    <a:pt x="0" y="16929"/>
                    <a:pt x="4870" y="21818"/>
                    <a:pt x="10899" y="21818"/>
                  </a:cubicBezTo>
                  <a:lnTo>
                    <a:pt x="108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rot="-5400000" flipH="1">
              <a:off x="8236751" y="518173"/>
              <a:ext cx="623722" cy="1247959"/>
            </a:xfrm>
            <a:custGeom>
              <a:avLst/>
              <a:gdLst/>
              <a:ahLst/>
              <a:cxnLst/>
              <a:rect l="l" t="t" r="r" b="b"/>
              <a:pathLst>
                <a:path w="21818" h="43654" fill="none" extrusionOk="0">
                  <a:moveTo>
                    <a:pt x="0" y="43654"/>
                  </a:moveTo>
                  <a:cubicBezTo>
                    <a:pt x="12041" y="43654"/>
                    <a:pt x="21817" y="33877"/>
                    <a:pt x="21817" y="21818"/>
                  </a:cubicBezTo>
                  <a:cubicBezTo>
                    <a:pt x="21817" y="9759"/>
                    <a:pt x="12041" y="1"/>
                    <a:pt x="0" y="1"/>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rot="5400000" flipH="1">
              <a:off x="357030" y="4558684"/>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rot="5400000" flipH="1">
              <a:off x="698837" y="4572423"/>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flipH="1">
              <a:off x="-870402" y="2154775"/>
              <a:ext cx="1745100" cy="1745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14"/>
        <p:cNvGrpSpPr/>
        <p:nvPr/>
      </p:nvGrpSpPr>
      <p:grpSpPr>
        <a:xfrm>
          <a:off x="0" y="0"/>
          <a:ext cx="0" cy="0"/>
          <a:chOff x="0" y="0"/>
          <a:chExt cx="0" cy="0"/>
        </a:xfrm>
      </p:grpSpPr>
      <p:grpSp>
        <p:nvGrpSpPr>
          <p:cNvPr id="315" name="Google Shape;315;p17"/>
          <p:cNvGrpSpPr/>
          <p:nvPr/>
        </p:nvGrpSpPr>
        <p:grpSpPr>
          <a:xfrm>
            <a:off x="-32202" y="-50349"/>
            <a:ext cx="10044040" cy="5244181"/>
            <a:chOff x="-32202" y="-50349"/>
            <a:chExt cx="10044040" cy="5244181"/>
          </a:xfrm>
        </p:grpSpPr>
        <p:sp>
          <p:nvSpPr>
            <p:cNvPr id="316" name="Google Shape;316;p17"/>
            <p:cNvSpPr/>
            <p:nvPr/>
          </p:nvSpPr>
          <p:spPr>
            <a:xfrm>
              <a:off x="-32202" y="4894321"/>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32202" y="4662846"/>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15808" y="4221802"/>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2965122" y="-45055"/>
              <a:ext cx="789489" cy="374549"/>
            </a:xfrm>
            <a:custGeom>
              <a:avLst/>
              <a:gdLst/>
              <a:ahLst/>
              <a:cxnLst/>
              <a:rect l="l" t="t" r="r" b="b"/>
              <a:pathLst>
                <a:path w="22693" h="10766" extrusionOk="0">
                  <a:moveTo>
                    <a:pt x="1" y="0"/>
                  </a:moveTo>
                  <a:cubicBezTo>
                    <a:pt x="324" y="5992"/>
                    <a:pt x="5269" y="10766"/>
                    <a:pt x="11356" y="10766"/>
                  </a:cubicBezTo>
                  <a:cubicBezTo>
                    <a:pt x="17443" y="10766"/>
                    <a:pt x="22388" y="5973"/>
                    <a:pt x="22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4064980" y="4692126"/>
              <a:ext cx="1003515" cy="501702"/>
            </a:xfrm>
            <a:custGeom>
              <a:avLst/>
              <a:gdLst/>
              <a:ahLst/>
              <a:cxnLst/>
              <a:rect l="l" t="t" r="r" b="b"/>
              <a:pathLst>
                <a:path w="44700" h="22350" extrusionOk="0">
                  <a:moveTo>
                    <a:pt x="22350" y="0"/>
                  </a:moveTo>
                  <a:cubicBezTo>
                    <a:pt x="10025" y="0"/>
                    <a:pt x="1" y="10005"/>
                    <a:pt x="1" y="22350"/>
                  </a:cubicBezTo>
                  <a:lnTo>
                    <a:pt x="44700" y="22350"/>
                  </a:lnTo>
                  <a:cubicBezTo>
                    <a:pt x="44700" y="10005"/>
                    <a:pt x="34695" y="0"/>
                    <a:pt x="22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3563295" y="4943183"/>
              <a:ext cx="501757" cy="250649"/>
            </a:xfrm>
            <a:custGeom>
              <a:avLst/>
              <a:gdLst/>
              <a:ahLst/>
              <a:cxnLst/>
              <a:rect l="l" t="t" r="r" b="b"/>
              <a:pathLst>
                <a:path w="22350" h="11166" extrusionOk="0">
                  <a:moveTo>
                    <a:pt x="11185" y="1"/>
                  </a:moveTo>
                  <a:cubicBezTo>
                    <a:pt x="5003" y="1"/>
                    <a:pt x="0" y="4984"/>
                    <a:pt x="0" y="11166"/>
                  </a:cubicBezTo>
                  <a:lnTo>
                    <a:pt x="22350" y="11166"/>
                  </a:lnTo>
                  <a:cubicBezTo>
                    <a:pt x="22350" y="4984"/>
                    <a:pt x="17366" y="1"/>
                    <a:pt x="1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3563295" y="4692126"/>
              <a:ext cx="501757" cy="251075"/>
            </a:xfrm>
            <a:custGeom>
              <a:avLst/>
              <a:gdLst/>
              <a:ahLst/>
              <a:cxnLst/>
              <a:rect l="l" t="t" r="r" b="b"/>
              <a:pathLst>
                <a:path w="22350" h="11185" extrusionOk="0">
                  <a:moveTo>
                    <a:pt x="0" y="0"/>
                  </a:moveTo>
                  <a:cubicBezTo>
                    <a:pt x="0" y="6182"/>
                    <a:pt x="5003" y="11185"/>
                    <a:pt x="11185" y="11185"/>
                  </a:cubicBezTo>
                  <a:cubicBezTo>
                    <a:pt x="17366" y="11185"/>
                    <a:pt x="22350" y="6182"/>
                    <a:pt x="22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a:off x="6977866" y="-50349"/>
              <a:ext cx="1247465" cy="623733"/>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8536291" y="-50349"/>
              <a:ext cx="311615" cy="623733"/>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8224188" y="-50349"/>
              <a:ext cx="312145" cy="623733"/>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7431818" y="1229669"/>
              <a:ext cx="735875" cy="224360"/>
              <a:chOff x="961850" y="630864"/>
              <a:chExt cx="780025" cy="237821"/>
            </a:xfrm>
          </p:grpSpPr>
          <p:sp>
            <p:nvSpPr>
              <p:cNvPr id="327" name="Google Shape;327;p17"/>
              <p:cNvSpPr/>
              <p:nvPr/>
            </p:nvSpPr>
            <p:spPr>
              <a:xfrm>
                <a:off x="961850" y="630864"/>
                <a:ext cx="47019" cy="47056"/>
              </a:xfrm>
              <a:custGeom>
                <a:avLst/>
                <a:gdLst/>
                <a:ahLst/>
                <a:cxnLst/>
                <a:rect l="l" t="t" r="r" b="b"/>
                <a:pathLst>
                  <a:path w="1275" h="1276" extrusionOk="0">
                    <a:moveTo>
                      <a:pt x="647" y="1"/>
                    </a:moveTo>
                    <a:cubicBezTo>
                      <a:pt x="286" y="1"/>
                      <a:pt x="1" y="286"/>
                      <a:pt x="1" y="648"/>
                    </a:cubicBezTo>
                    <a:cubicBezTo>
                      <a:pt x="1" y="990"/>
                      <a:pt x="286" y="1275"/>
                      <a:pt x="647" y="1275"/>
                    </a:cubicBezTo>
                    <a:cubicBezTo>
                      <a:pt x="990" y="1275"/>
                      <a:pt x="1275" y="990"/>
                      <a:pt x="1275" y="648"/>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1206640" y="630864"/>
                <a:ext cx="47056" cy="47056"/>
              </a:xfrm>
              <a:custGeom>
                <a:avLst/>
                <a:gdLst/>
                <a:ahLst/>
                <a:cxnLst/>
                <a:rect l="l" t="t" r="r" b="b"/>
                <a:pathLst>
                  <a:path w="1276" h="1276" extrusionOk="0">
                    <a:moveTo>
                      <a:pt x="628" y="1"/>
                    </a:moveTo>
                    <a:cubicBezTo>
                      <a:pt x="286" y="1"/>
                      <a:pt x="1" y="286"/>
                      <a:pt x="1" y="648"/>
                    </a:cubicBezTo>
                    <a:cubicBezTo>
                      <a:pt x="1" y="990"/>
                      <a:pt x="286" y="1275"/>
                      <a:pt x="628" y="1275"/>
                    </a:cubicBezTo>
                    <a:cubicBezTo>
                      <a:pt x="990" y="1275"/>
                      <a:pt x="1275" y="990"/>
                      <a:pt x="1275" y="648"/>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1450767" y="630864"/>
                <a:ext cx="47719" cy="47056"/>
              </a:xfrm>
              <a:custGeom>
                <a:avLst/>
                <a:gdLst/>
                <a:ahLst/>
                <a:cxnLst/>
                <a:rect l="l" t="t" r="r" b="b"/>
                <a:pathLst>
                  <a:path w="1294" h="1276" extrusionOk="0">
                    <a:moveTo>
                      <a:pt x="647" y="1"/>
                    </a:moveTo>
                    <a:cubicBezTo>
                      <a:pt x="285" y="1"/>
                      <a:pt x="0" y="286"/>
                      <a:pt x="0" y="648"/>
                    </a:cubicBezTo>
                    <a:cubicBezTo>
                      <a:pt x="0" y="990"/>
                      <a:pt x="285" y="1275"/>
                      <a:pt x="647" y="1275"/>
                    </a:cubicBezTo>
                    <a:cubicBezTo>
                      <a:pt x="1008" y="1275"/>
                      <a:pt x="1293" y="990"/>
                      <a:pt x="1293" y="648"/>
                    </a:cubicBezTo>
                    <a:cubicBezTo>
                      <a:pt x="1293" y="286"/>
                      <a:pt x="1008"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1694856" y="630864"/>
                <a:ext cx="47019" cy="47056"/>
              </a:xfrm>
              <a:custGeom>
                <a:avLst/>
                <a:gdLst/>
                <a:ahLst/>
                <a:cxnLst/>
                <a:rect l="l" t="t" r="r" b="b"/>
                <a:pathLst>
                  <a:path w="1275" h="1276" extrusionOk="0">
                    <a:moveTo>
                      <a:pt x="647" y="1"/>
                    </a:moveTo>
                    <a:cubicBezTo>
                      <a:pt x="286" y="1"/>
                      <a:pt x="0" y="286"/>
                      <a:pt x="0" y="648"/>
                    </a:cubicBezTo>
                    <a:cubicBezTo>
                      <a:pt x="0" y="990"/>
                      <a:pt x="286" y="1275"/>
                      <a:pt x="647" y="1275"/>
                    </a:cubicBezTo>
                    <a:cubicBezTo>
                      <a:pt x="989" y="1275"/>
                      <a:pt x="1275" y="990"/>
                      <a:pt x="1275" y="648"/>
                    </a:cubicBezTo>
                    <a:cubicBezTo>
                      <a:pt x="1275" y="286"/>
                      <a:pt x="989"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961850" y="820965"/>
                <a:ext cx="47019" cy="47719"/>
              </a:xfrm>
              <a:custGeom>
                <a:avLst/>
                <a:gdLst/>
                <a:ahLst/>
                <a:cxnLst/>
                <a:rect l="l" t="t" r="r" b="b"/>
                <a:pathLst>
                  <a:path w="1275" h="1294" extrusionOk="0">
                    <a:moveTo>
                      <a:pt x="647" y="1"/>
                    </a:moveTo>
                    <a:cubicBezTo>
                      <a:pt x="286" y="1"/>
                      <a:pt x="1" y="286"/>
                      <a:pt x="1" y="647"/>
                    </a:cubicBezTo>
                    <a:cubicBezTo>
                      <a:pt x="1" y="1009"/>
                      <a:pt x="286" y="1294"/>
                      <a:pt x="647" y="1294"/>
                    </a:cubicBezTo>
                    <a:cubicBezTo>
                      <a:pt x="990" y="1294"/>
                      <a:pt x="1275" y="1009"/>
                      <a:pt x="1275" y="647"/>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1206640" y="820965"/>
                <a:ext cx="47056" cy="47719"/>
              </a:xfrm>
              <a:custGeom>
                <a:avLst/>
                <a:gdLst/>
                <a:ahLst/>
                <a:cxnLst/>
                <a:rect l="l" t="t" r="r" b="b"/>
                <a:pathLst>
                  <a:path w="1276" h="1294" extrusionOk="0">
                    <a:moveTo>
                      <a:pt x="628" y="1"/>
                    </a:moveTo>
                    <a:cubicBezTo>
                      <a:pt x="286" y="1"/>
                      <a:pt x="1" y="286"/>
                      <a:pt x="1" y="647"/>
                    </a:cubicBezTo>
                    <a:cubicBezTo>
                      <a:pt x="1" y="1009"/>
                      <a:pt x="286" y="1294"/>
                      <a:pt x="628" y="1294"/>
                    </a:cubicBezTo>
                    <a:cubicBezTo>
                      <a:pt x="990" y="1294"/>
                      <a:pt x="1275" y="1009"/>
                      <a:pt x="1275" y="647"/>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1450767" y="820965"/>
                <a:ext cx="47719" cy="47719"/>
              </a:xfrm>
              <a:custGeom>
                <a:avLst/>
                <a:gdLst/>
                <a:ahLst/>
                <a:cxnLst/>
                <a:rect l="l" t="t" r="r" b="b"/>
                <a:pathLst>
                  <a:path w="1294" h="1294" extrusionOk="0">
                    <a:moveTo>
                      <a:pt x="647" y="1"/>
                    </a:moveTo>
                    <a:cubicBezTo>
                      <a:pt x="285" y="1"/>
                      <a:pt x="0" y="286"/>
                      <a:pt x="0" y="647"/>
                    </a:cubicBezTo>
                    <a:cubicBezTo>
                      <a:pt x="0" y="1009"/>
                      <a:pt x="285" y="1294"/>
                      <a:pt x="647" y="1294"/>
                    </a:cubicBezTo>
                    <a:cubicBezTo>
                      <a:pt x="1008" y="1294"/>
                      <a:pt x="1293" y="1009"/>
                      <a:pt x="1293" y="647"/>
                    </a:cubicBezTo>
                    <a:cubicBezTo>
                      <a:pt x="1293" y="286"/>
                      <a:pt x="1008"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1694856" y="820965"/>
                <a:ext cx="47019" cy="47719"/>
              </a:xfrm>
              <a:custGeom>
                <a:avLst/>
                <a:gdLst/>
                <a:ahLst/>
                <a:cxnLst/>
                <a:rect l="l" t="t" r="r" b="b"/>
                <a:pathLst>
                  <a:path w="1275" h="1294" extrusionOk="0">
                    <a:moveTo>
                      <a:pt x="647" y="1"/>
                    </a:moveTo>
                    <a:cubicBezTo>
                      <a:pt x="286" y="1"/>
                      <a:pt x="0" y="286"/>
                      <a:pt x="0" y="647"/>
                    </a:cubicBezTo>
                    <a:cubicBezTo>
                      <a:pt x="0" y="1009"/>
                      <a:pt x="286" y="1294"/>
                      <a:pt x="647" y="1294"/>
                    </a:cubicBezTo>
                    <a:cubicBezTo>
                      <a:pt x="989" y="1294"/>
                      <a:pt x="1275" y="1009"/>
                      <a:pt x="1275" y="647"/>
                    </a:cubicBezTo>
                    <a:cubicBezTo>
                      <a:pt x="1275" y="286"/>
                      <a:pt x="989"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7"/>
            <p:cNvGrpSpPr/>
            <p:nvPr/>
          </p:nvGrpSpPr>
          <p:grpSpPr>
            <a:xfrm>
              <a:off x="881533" y="3998112"/>
              <a:ext cx="737197" cy="223699"/>
              <a:chOff x="1060054" y="3979524"/>
              <a:chExt cx="781426" cy="237120"/>
            </a:xfrm>
          </p:grpSpPr>
          <p:sp>
            <p:nvSpPr>
              <p:cNvPr id="336" name="Google Shape;336;p17"/>
              <p:cNvSpPr/>
              <p:nvPr/>
            </p:nvSpPr>
            <p:spPr>
              <a:xfrm>
                <a:off x="1060054" y="3979524"/>
                <a:ext cx="47019" cy="47019"/>
              </a:xfrm>
              <a:custGeom>
                <a:avLst/>
                <a:gdLst/>
                <a:ahLst/>
                <a:cxnLst/>
                <a:rect l="l" t="t" r="r" b="b"/>
                <a:pathLst>
                  <a:path w="1275" h="1275" extrusionOk="0">
                    <a:moveTo>
                      <a:pt x="647" y="0"/>
                    </a:moveTo>
                    <a:cubicBezTo>
                      <a:pt x="286" y="0"/>
                      <a:pt x="0" y="286"/>
                      <a:pt x="0" y="628"/>
                    </a:cubicBezTo>
                    <a:cubicBezTo>
                      <a:pt x="0" y="989"/>
                      <a:pt x="286" y="1275"/>
                      <a:pt x="647" y="1275"/>
                    </a:cubicBezTo>
                    <a:cubicBezTo>
                      <a:pt x="990" y="1275"/>
                      <a:pt x="1275" y="989"/>
                      <a:pt x="1275" y="628"/>
                    </a:cubicBezTo>
                    <a:cubicBezTo>
                      <a:pt x="1275" y="286"/>
                      <a:pt x="99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1304844" y="3979524"/>
                <a:ext cx="47056" cy="47019"/>
              </a:xfrm>
              <a:custGeom>
                <a:avLst/>
                <a:gdLst/>
                <a:ahLst/>
                <a:cxnLst/>
                <a:rect l="l" t="t" r="r" b="b"/>
                <a:pathLst>
                  <a:path w="1276" h="1275" extrusionOk="0">
                    <a:moveTo>
                      <a:pt x="628" y="0"/>
                    </a:moveTo>
                    <a:cubicBezTo>
                      <a:pt x="286" y="0"/>
                      <a:pt x="1" y="286"/>
                      <a:pt x="1" y="628"/>
                    </a:cubicBezTo>
                    <a:cubicBezTo>
                      <a:pt x="1" y="989"/>
                      <a:pt x="286" y="1275"/>
                      <a:pt x="628" y="1275"/>
                    </a:cubicBezTo>
                    <a:cubicBezTo>
                      <a:pt x="990" y="1275"/>
                      <a:pt x="1275" y="989"/>
                      <a:pt x="1275" y="628"/>
                    </a:cubicBezTo>
                    <a:cubicBezTo>
                      <a:pt x="1275" y="286"/>
                      <a:pt x="990"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1548933" y="3979524"/>
                <a:ext cx="47756" cy="47019"/>
              </a:xfrm>
              <a:custGeom>
                <a:avLst/>
                <a:gdLst/>
                <a:ahLst/>
                <a:cxnLst/>
                <a:rect l="l" t="t" r="r" b="b"/>
                <a:pathLst>
                  <a:path w="1295" h="1275" extrusionOk="0">
                    <a:moveTo>
                      <a:pt x="648" y="0"/>
                    </a:moveTo>
                    <a:cubicBezTo>
                      <a:pt x="286" y="0"/>
                      <a:pt x="1" y="286"/>
                      <a:pt x="1" y="628"/>
                    </a:cubicBezTo>
                    <a:cubicBezTo>
                      <a:pt x="1" y="989"/>
                      <a:pt x="286" y="1275"/>
                      <a:pt x="648" y="1275"/>
                    </a:cubicBezTo>
                    <a:cubicBezTo>
                      <a:pt x="1009" y="1275"/>
                      <a:pt x="1294" y="989"/>
                      <a:pt x="1294" y="628"/>
                    </a:cubicBezTo>
                    <a:cubicBezTo>
                      <a:pt x="1294" y="286"/>
                      <a:pt x="1009"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1793760" y="3979524"/>
                <a:ext cx="47719" cy="47019"/>
              </a:xfrm>
              <a:custGeom>
                <a:avLst/>
                <a:gdLst/>
                <a:ahLst/>
                <a:cxnLst/>
                <a:rect l="l" t="t" r="r" b="b"/>
                <a:pathLst>
                  <a:path w="1294" h="1275" extrusionOk="0">
                    <a:moveTo>
                      <a:pt x="647" y="0"/>
                    </a:moveTo>
                    <a:cubicBezTo>
                      <a:pt x="286" y="0"/>
                      <a:pt x="0" y="286"/>
                      <a:pt x="0" y="628"/>
                    </a:cubicBezTo>
                    <a:cubicBezTo>
                      <a:pt x="0" y="989"/>
                      <a:pt x="286" y="1275"/>
                      <a:pt x="647" y="1275"/>
                    </a:cubicBezTo>
                    <a:cubicBezTo>
                      <a:pt x="1008" y="1275"/>
                      <a:pt x="1294" y="989"/>
                      <a:pt x="1294" y="628"/>
                    </a:cubicBezTo>
                    <a:cubicBezTo>
                      <a:pt x="1294" y="286"/>
                      <a:pt x="97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1060054" y="4169588"/>
                <a:ext cx="47019" cy="47056"/>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1304844" y="4169588"/>
                <a:ext cx="47056" cy="47056"/>
              </a:xfrm>
              <a:custGeom>
                <a:avLst/>
                <a:gdLst/>
                <a:ahLst/>
                <a:cxnLst/>
                <a:rect l="l" t="t" r="r" b="b"/>
                <a:pathLst>
                  <a:path w="1276" h="1276" extrusionOk="0">
                    <a:moveTo>
                      <a:pt x="628" y="1"/>
                    </a:moveTo>
                    <a:cubicBezTo>
                      <a:pt x="286" y="1"/>
                      <a:pt x="1" y="286"/>
                      <a:pt x="1" y="629"/>
                    </a:cubicBezTo>
                    <a:cubicBezTo>
                      <a:pt x="1" y="990"/>
                      <a:pt x="286" y="1275"/>
                      <a:pt x="628" y="1275"/>
                    </a:cubicBezTo>
                    <a:cubicBezTo>
                      <a:pt x="990" y="1275"/>
                      <a:pt x="1275" y="990"/>
                      <a:pt x="1275" y="629"/>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1548933" y="4169588"/>
                <a:ext cx="47756" cy="47056"/>
              </a:xfrm>
              <a:custGeom>
                <a:avLst/>
                <a:gdLst/>
                <a:ahLst/>
                <a:cxnLst/>
                <a:rect l="l" t="t" r="r" b="b"/>
                <a:pathLst>
                  <a:path w="1295" h="1276" extrusionOk="0">
                    <a:moveTo>
                      <a:pt x="648" y="1"/>
                    </a:moveTo>
                    <a:cubicBezTo>
                      <a:pt x="286" y="1"/>
                      <a:pt x="1" y="286"/>
                      <a:pt x="1" y="629"/>
                    </a:cubicBezTo>
                    <a:cubicBezTo>
                      <a:pt x="1" y="990"/>
                      <a:pt x="286" y="1275"/>
                      <a:pt x="648" y="1275"/>
                    </a:cubicBezTo>
                    <a:cubicBezTo>
                      <a:pt x="1009" y="1275"/>
                      <a:pt x="1294" y="990"/>
                      <a:pt x="1294" y="629"/>
                    </a:cubicBezTo>
                    <a:cubicBezTo>
                      <a:pt x="1294" y="286"/>
                      <a:pt x="1009"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1793760" y="4169588"/>
                <a:ext cx="47719" cy="47056"/>
              </a:xfrm>
              <a:custGeom>
                <a:avLst/>
                <a:gdLst/>
                <a:ahLst/>
                <a:cxnLst/>
                <a:rect l="l" t="t" r="r" b="b"/>
                <a:pathLst>
                  <a:path w="1294" h="1276" extrusionOk="0">
                    <a:moveTo>
                      <a:pt x="647" y="1"/>
                    </a:moveTo>
                    <a:cubicBezTo>
                      <a:pt x="286" y="1"/>
                      <a:pt x="0" y="286"/>
                      <a:pt x="0" y="629"/>
                    </a:cubicBezTo>
                    <a:cubicBezTo>
                      <a:pt x="0" y="990"/>
                      <a:pt x="286" y="1275"/>
                      <a:pt x="647" y="1275"/>
                    </a:cubicBezTo>
                    <a:cubicBezTo>
                      <a:pt x="1008" y="1275"/>
                      <a:pt x="1294" y="990"/>
                      <a:pt x="1294" y="629"/>
                    </a:cubicBezTo>
                    <a:cubicBezTo>
                      <a:pt x="1294" y="286"/>
                      <a:pt x="97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17"/>
            <p:cNvSpPr/>
            <p:nvPr/>
          </p:nvSpPr>
          <p:spPr>
            <a:xfrm>
              <a:off x="7431826" y="4565313"/>
              <a:ext cx="1247959" cy="624265"/>
            </a:xfrm>
            <a:custGeom>
              <a:avLst/>
              <a:gdLst/>
              <a:ahLst/>
              <a:cxnLst/>
              <a:rect l="l" t="t" r="r" b="b"/>
              <a:pathLst>
                <a:path w="43654" h="21837" extrusionOk="0">
                  <a:moveTo>
                    <a:pt x="21817" y="1"/>
                  </a:moveTo>
                  <a:cubicBezTo>
                    <a:pt x="9777" y="1"/>
                    <a:pt x="0" y="9777"/>
                    <a:pt x="0" y="21837"/>
                  </a:cubicBezTo>
                  <a:lnTo>
                    <a:pt x="43653" y="21837"/>
                  </a:lnTo>
                  <a:cubicBezTo>
                    <a:pt x="43653" y="9777"/>
                    <a:pt x="33877" y="1"/>
                    <a:pt x="21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8056587" y="3942722"/>
              <a:ext cx="311604" cy="623722"/>
            </a:xfrm>
            <a:custGeom>
              <a:avLst/>
              <a:gdLst/>
              <a:ahLst/>
              <a:cxnLst/>
              <a:rect l="l" t="t" r="r" b="b"/>
              <a:pathLst>
                <a:path w="10900" h="21818" extrusionOk="0">
                  <a:moveTo>
                    <a:pt x="0" y="1"/>
                  </a:moveTo>
                  <a:lnTo>
                    <a:pt x="0" y="21818"/>
                  </a:lnTo>
                  <a:cubicBezTo>
                    <a:pt x="6011" y="21818"/>
                    <a:pt x="10899" y="16948"/>
                    <a:pt x="10899" y="10919"/>
                  </a:cubicBezTo>
                  <a:cubicBezTo>
                    <a:pt x="10899" y="4908"/>
                    <a:pt x="603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7743935" y="4567486"/>
              <a:ext cx="311604" cy="623722"/>
            </a:xfrm>
            <a:custGeom>
              <a:avLst/>
              <a:gdLst/>
              <a:ahLst/>
              <a:cxnLst/>
              <a:rect l="l" t="t" r="r" b="b"/>
              <a:pathLst>
                <a:path w="10900" h="21818" extrusionOk="0">
                  <a:moveTo>
                    <a:pt x="10899" y="1"/>
                  </a:moveTo>
                  <a:cubicBezTo>
                    <a:pt x="4889" y="1"/>
                    <a:pt x="0" y="4870"/>
                    <a:pt x="0" y="10900"/>
                  </a:cubicBezTo>
                  <a:cubicBezTo>
                    <a:pt x="0" y="16929"/>
                    <a:pt x="4870" y="21818"/>
                    <a:pt x="10899" y="21818"/>
                  </a:cubicBezTo>
                  <a:lnTo>
                    <a:pt x="108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8056587" y="3941636"/>
              <a:ext cx="623722" cy="1247959"/>
            </a:xfrm>
            <a:custGeom>
              <a:avLst/>
              <a:gdLst/>
              <a:ahLst/>
              <a:cxnLst/>
              <a:rect l="l" t="t" r="r" b="b"/>
              <a:pathLst>
                <a:path w="21818" h="43654" fill="none" extrusionOk="0">
                  <a:moveTo>
                    <a:pt x="0" y="43654"/>
                  </a:moveTo>
                  <a:cubicBezTo>
                    <a:pt x="12041" y="43654"/>
                    <a:pt x="21817" y="33877"/>
                    <a:pt x="21817" y="21818"/>
                  </a:cubicBezTo>
                  <a:cubicBezTo>
                    <a:pt x="21817" y="9759"/>
                    <a:pt x="12041" y="1"/>
                    <a:pt x="0" y="1"/>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2609782" y="-50343"/>
              <a:ext cx="1518723" cy="759674"/>
            </a:xfrm>
            <a:custGeom>
              <a:avLst/>
              <a:gdLst/>
              <a:ahLst/>
              <a:cxnLst/>
              <a:rect l="l" t="t" r="r" b="b"/>
              <a:pathLst>
                <a:path w="43654" h="21836" fill="none" extrusionOk="0">
                  <a:moveTo>
                    <a:pt x="0" y="0"/>
                  </a:moveTo>
                  <a:cubicBezTo>
                    <a:pt x="0" y="12059"/>
                    <a:pt x="9777" y="21836"/>
                    <a:pt x="21817" y="21836"/>
                  </a:cubicBezTo>
                  <a:cubicBezTo>
                    <a:pt x="33877" y="21836"/>
                    <a:pt x="43653" y="12059"/>
                    <a:pt x="43653"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10354" y="328068"/>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10354" y="1"/>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8266738" y="1699250"/>
              <a:ext cx="1745100" cy="1745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52"/>
        <p:cNvGrpSpPr/>
        <p:nvPr/>
      </p:nvGrpSpPr>
      <p:grpSpPr>
        <a:xfrm>
          <a:off x="0" y="0"/>
          <a:ext cx="0" cy="0"/>
          <a:chOff x="0" y="0"/>
          <a:chExt cx="0" cy="0"/>
        </a:xfrm>
      </p:grpSpPr>
      <p:grpSp>
        <p:nvGrpSpPr>
          <p:cNvPr id="353" name="Google Shape;353;p18"/>
          <p:cNvGrpSpPr/>
          <p:nvPr/>
        </p:nvGrpSpPr>
        <p:grpSpPr>
          <a:xfrm>
            <a:off x="-14664" y="-42800"/>
            <a:ext cx="9195780" cy="5169956"/>
            <a:chOff x="-14664" y="-42800"/>
            <a:chExt cx="9195780" cy="5169956"/>
          </a:xfrm>
        </p:grpSpPr>
        <p:sp>
          <p:nvSpPr>
            <p:cNvPr id="354" name="Google Shape;354;p18"/>
            <p:cNvSpPr/>
            <p:nvPr/>
          </p:nvSpPr>
          <p:spPr>
            <a:xfrm rot="10800000" flipH="1">
              <a:off x="8832391" y="1857010"/>
              <a:ext cx="311615" cy="623733"/>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rot="10800000" flipH="1">
              <a:off x="8520288" y="1857010"/>
              <a:ext cx="312145" cy="623733"/>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rot="10800000" flipH="1">
              <a:off x="-10354" y="4030489"/>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rot="10800000" flipH="1">
              <a:off x="-10354" y="4376869"/>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rot="10800000" flipH="1">
              <a:off x="-10352" y="2"/>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10800000" flipH="1">
              <a:off x="-10352" y="231875"/>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rot="10800000" flipH="1">
              <a:off x="-14664" y="388740"/>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7954771" y="-32236"/>
              <a:ext cx="1226344" cy="613172"/>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8058183" y="-42800"/>
              <a:ext cx="1019495" cy="509748"/>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192D5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8655D0-4013-41BC-9DE4-F150FFC83BD9}"/>
              </a:ext>
            </a:extLst>
          </p:cNvPr>
          <p:cNvSpPr>
            <a:spLocks noGrp="1"/>
          </p:cNvSpPr>
          <p:nvPr>
            <p:ph type="dt" sz="half" idx="10"/>
          </p:nvPr>
        </p:nvSpPr>
        <p:spPr/>
        <p:txBody>
          <a:bodyPr/>
          <a:lstStyle/>
          <a:p>
            <a:fld id="{250F0CEE-629A-4163-9283-0A799851CFD4}" type="datetime1">
              <a:rPr lang="en-US" smtClean="0"/>
              <a:t>4/13/2026</a:t>
            </a:fld>
            <a:endParaRPr lang="en-US"/>
          </a:p>
        </p:txBody>
      </p:sp>
      <p:sp>
        <p:nvSpPr>
          <p:cNvPr id="5" name="Footer Placeholder 4">
            <a:extLst>
              <a:ext uri="{FF2B5EF4-FFF2-40B4-BE49-F238E27FC236}">
                <a16:creationId xmlns:a16="http://schemas.microsoft.com/office/drawing/2014/main" id="{36764848-4705-C10F-87ED-33F9432EBD77}"/>
              </a:ext>
            </a:extLst>
          </p:cNvPr>
          <p:cNvSpPr>
            <a:spLocks noGrp="1"/>
          </p:cNvSpPr>
          <p:nvPr>
            <p:ph type="ftr" sz="quarter" idx="11"/>
          </p:nvPr>
        </p:nvSpPr>
        <p:spPr/>
        <p:txBody>
          <a:bodyPr/>
          <a:lstStyle/>
          <a:p>
            <a:r>
              <a:rPr lang="en-US"/>
              <a:t>The Bruman Group, PLLC © 2026. All rights reserved. </a:t>
            </a:r>
          </a:p>
        </p:txBody>
      </p:sp>
      <p:sp>
        <p:nvSpPr>
          <p:cNvPr id="6" name="Slide Number Placeholder 5">
            <a:extLst>
              <a:ext uri="{FF2B5EF4-FFF2-40B4-BE49-F238E27FC236}">
                <a16:creationId xmlns:a16="http://schemas.microsoft.com/office/drawing/2014/main" id="{445644A0-1F97-DDCF-E2B6-75F6FA699387}"/>
              </a:ext>
            </a:extLst>
          </p:cNvPr>
          <p:cNvSpPr>
            <a:spLocks noGrp="1"/>
          </p:cNvSpPr>
          <p:nvPr>
            <p:ph type="sldNum" sz="quarter" idx="12"/>
          </p:nvPr>
        </p:nvSpPr>
        <p:spPr/>
        <p:txBody>
          <a:bodyPr/>
          <a:lstStyle/>
          <a:p>
            <a:fld id="{1957CD47-CECE-4FA3-AFB1-642E649C1FBC}" type="slidenum">
              <a:rPr lang="en-US" smtClean="0"/>
              <a:t>‹#›</a:t>
            </a:fld>
            <a:endParaRPr lang="en-US"/>
          </a:p>
        </p:txBody>
      </p:sp>
      <p:sp>
        <p:nvSpPr>
          <p:cNvPr id="8" name="Title 1">
            <a:extLst>
              <a:ext uri="{FF2B5EF4-FFF2-40B4-BE49-F238E27FC236}">
                <a16:creationId xmlns:a16="http://schemas.microsoft.com/office/drawing/2014/main" id="{2948FFF8-09E7-E330-5D88-C16809B30F98}"/>
              </a:ext>
            </a:extLst>
          </p:cNvPr>
          <p:cNvSpPr>
            <a:spLocks noGrp="1"/>
          </p:cNvSpPr>
          <p:nvPr>
            <p:ph type="ctrTitle"/>
          </p:nvPr>
        </p:nvSpPr>
        <p:spPr>
          <a:xfrm>
            <a:off x="301677" y="1773757"/>
            <a:ext cx="4080318" cy="1322144"/>
          </a:xfrm>
        </p:spPr>
        <p:txBody>
          <a:bodyPr anchor="b"/>
          <a:lstStyle>
            <a:lvl1pPr algn="l">
              <a:defRPr sz="4500">
                <a:solidFill>
                  <a:schemeClr val="bg1"/>
                </a:solidFill>
                <a:latin typeface="Trade Gothic Next Heavy" panose="020F0502020204030204" pitchFamily="34" charset="0"/>
                <a:cs typeface="Aharoni" panose="02010803020104030203" pitchFamily="2" charset="-79"/>
              </a:defRPr>
            </a:lvl1pPr>
          </a:lstStyle>
          <a:p>
            <a:r>
              <a:rPr lang="en-US"/>
              <a:t>Click to edit Master title style</a:t>
            </a:r>
          </a:p>
        </p:txBody>
      </p:sp>
      <p:sp>
        <p:nvSpPr>
          <p:cNvPr id="13" name="Freeform 4">
            <a:extLst>
              <a:ext uri="{FF2B5EF4-FFF2-40B4-BE49-F238E27FC236}">
                <a16:creationId xmlns:a16="http://schemas.microsoft.com/office/drawing/2014/main" id="{73FB1C38-414E-FA1E-EA86-2EFDA5A74D8F}"/>
              </a:ext>
            </a:extLst>
          </p:cNvPr>
          <p:cNvSpPr/>
          <p:nvPr userDrawn="1"/>
        </p:nvSpPr>
        <p:spPr>
          <a:xfrm flipH="1">
            <a:off x="4572000" y="102394"/>
            <a:ext cx="4412411" cy="4870683"/>
          </a:xfrm>
          <a:custGeom>
            <a:avLst/>
            <a:gdLst/>
            <a:ahLst/>
            <a:cxnLst/>
            <a:rect l="l" t="t" r="r" b="b"/>
            <a:pathLst>
              <a:path w="9860899" h="9860899">
                <a:moveTo>
                  <a:pt x="0" y="0"/>
                </a:moveTo>
                <a:lnTo>
                  <a:pt x="9860898" y="0"/>
                </a:lnTo>
                <a:lnTo>
                  <a:pt x="9860898" y="9860899"/>
                </a:lnTo>
                <a:lnTo>
                  <a:pt x="0" y="9860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050"/>
          </a:p>
        </p:txBody>
      </p:sp>
    </p:spTree>
    <p:extLst>
      <p:ext uri="{BB962C8B-B14F-4D97-AF65-F5344CB8AC3E}">
        <p14:creationId xmlns:p14="http://schemas.microsoft.com/office/powerpoint/2010/main" val="335293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5F84-0287-6E81-F62E-ABED7D58510C}"/>
              </a:ext>
            </a:extLst>
          </p:cNvPr>
          <p:cNvSpPr>
            <a:spLocks noGrp="1"/>
          </p:cNvSpPr>
          <p:nvPr>
            <p:ph type="title"/>
          </p:nvPr>
        </p:nvSpPr>
        <p:spPr>
          <a:xfrm>
            <a:off x="628650" y="721426"/>
            <a:ext cx="7886700" cy="882854"/>
          </a:xfrm>
        </p:spPr>
        <p:txBody>
          <a:bodyPr/>
          <a:lstStyle>
            <a:lvl1pPr>
              <a:defRPr>
                <a:solidFill>
                  <a:srgbClr val="23376A"/>
                </a:solidFill>
                <a:latin typeface="Trade Gothic Next Heavy" panose="020B09030403030200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2A915FB-A467-1C9C-27DA-4B3B7E22ADFB}"/>
              </a:ext>
            </a:extLst>
          </p:cNvPr>
          <p:cNvSpPr>
            <a:spLocks noGrp="1"/>
          </p:cNvSpPr>
          <p:nvPr>
            <p:ph idx="1"/>
          </p:nvPr>
        </p:nvSpPr>
        <p:spPr>
          <a:xfrm>
            <a:off x="628650" y="1604280"/>
            <a:ext cx="7886700" cy="30284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EC622-98DB-5193-6E6E-1585342D9077}"/>
              </a:ext>
            </a:extLst>
          </p:cNvPr>
          <p:cNvSpPr>
            <a:spLocks noGrp="1"/>
          </p:cNvSpPr>
          <p:nvPr>
            <p:ph type="dt" sz="half" idx="10"/>
          </p:nvPr>
        </p:nvSpPr>
        <p:spPr/>
        <p:txBody>
          <a:bodyPr/>
          <a:lstStyle/>
          <a:p>
            <a:fld id="{F1714FD2-EC4A-4306-AC20-5335C089C8BA}" type="datetime1">
              <a:rPr lang="en-US" smtClean="0"/>
              <a:t>4/13/2026</a:t>
            </a:fld>
            <a:endParaRPr lang="en-US"/>
          </a:p>
        </p:txBody>
      </p:sp>
      <p:sp>
        <p:nvSpPr>
          <p:cNvPr id="5" name="Footer Placeholder 4">
            <a:extLst>
              <a:ext uri="{FF2B5EF4-FFF2-40B4-BE49-F238E27FC236}">
                <a16:creationId xmlns:a16="http://schemas.microsoft.com/office/drawing/2014/main" id="{6DFDC2A8-2207-B93A-9C2D-C543AD5FE957}"/>
              </a:ext>
            </a:extLst>
          </p:cNvPr>
          <p:cNvSpPr>
            <a:spLocks noGrp="1"/>
          </p:cNvSpPr>
          <p:nvPr>
            <p:ph type="ftr" sz="quarter" idx="11"/>
          </p:nvPr>
        </p:nvSpPr>
        <p:spPr/>
        <p:txBody>
          <a:bodyPr/>
          <a:lstStyle/>
          <a:p>
            <a:r>
              <a:rPr lang="en-US"/>
              <a:t>The Bruman Group, PLLC © 2026. All rights reserved. </a:t>
            </a:r>
          </a:p>
        </p:txBody>
      </p:sp>
      <p:sp>
        <p:nvSpPr>
          <p:cNvPr id="6" name="Slide Number Placeholder 5">
            <a:extLst>
              <a:ext uri="{FF2B5EF4-FFF2-40B4-BE49-F238E27FC236}">
                <a16:creationId xmlns:a16="http://schemas.microsoft.com/office/drawing/2014/main" id="{C57C250C-B260-2D4B-E4D2-97D80A847D6A}"/>
              </a:ext>
            </a:extLst>
          </p:cNvPr>
          <p:cNvSpPr>
            <a:spLocks noGrp="1"/>
          </p:cNvSpPr>
          <p:nvPr>
            <p:ph type="sldNum" sz="quarter" idx="12"/>
          </p:nvPr>
        </p:nvSpPr>
        <p:spPr/>
        <p:txBody>
          <a:bodyPr/>
          <a:lstStyle/>
          <a:p>
            <a:fld id="{1957CD47-CECE-4FA3-AFB1-642E649C1FBC}" type="slidenum">
              <a:rPr lang="en-US" smtClean="0"/>
              <a:t>‹#›</a:t>
            </a:fld>
            <a:endParaRPr lang="en-US"/>
          </a:p>
        </p:txBody>
      </p:sp>
    </p:spTree>
    <p:extLst>
      <p:ext uri="{BB962C8B-B14F-4D97-AF65-F5344CB8AC3E}">
        <p14:creationId xmlns:p14="http://schemas.microsoft.com/office/powerpoint/2010/main" val="312183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4D72-4239-DFDD-266F-0B3EBA77F51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189B63E-8C91-BB8C-7365-75879BC1B23A}"/>
              </a:ext>
            </a:extLst>
          </p:cNvPr>
          <p:cNvSpPr>
            <a:spLocks noGrp="1"/>
          </p:cNvSpPr>
          <p:nvPr>
            <p:ph idx="1"/>
          </p:nvPr>
        </p:nvSpPr>
        <p:spPr>
          <a:xfrm>
            <a:off x="3887391" y="1543050"/>
            <a:ext cx="4629150" cy="28527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521250-E660-86A4-3218-21B9B679B91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B116941-74DD-023C-F01F-5F5DE44F2F84}"/>
              </a:ext>
            </a:extLst>
          </p:cNvPr>
          <p:cNvSpPr>
            <a:spLocks noGrp="1"/>
          </p:cNvSpPr>
          <p:nvPr>
            <p:ph type="dt" sz="half" idx="10"/>
          </p:nvPr>
        </p:nvSpPr>
        <p:spPr/>
        <p:txBody>
          <a:bodyPr/>
          <a:lstStyle/>
          <a:p>
            <a:fld id="{3BE6251C-5509-4322-8DE3-9FCD2B6630AB}" type="datetime1">
              <a:rPr lang="en-US" smtClean="0"/>
              <a:t>4/13/2026</a:t>
            </a:fld>
            <a:endParaRPr lang="en-US"/>
          </a:p>
        </p:txBody>
      </p:sp>
      <p:sp>
        <p:nvSpPr>
          <p:cNvPr id="6" name="Footer Placeholder 5">
            <a:extLst>
              <a:ext uri="{FF2B5EF4-FFF2-40B4-BE49-F238E27FC236}">
                <a16:creationId xmlns:a16="http://schemas.microsoft.com/office/drawing/2014/main" id="{62E912EB-7371-50A9-8B0A-1C1DF92C77D0}"/>
              </a:ext>
            </a:extLst>
          </p:cNvPr>
          <p:cNvSpPr>
            <a:spLocks noGrp="1"/>
          </p:cNvSpPr>
          <p:nvPr>
            <p:ph type="ftr" sz="quarter" idx="11"/>
          </p:nvPr>
        </p:nvSpPr>
        <p:spPr/>
        <p:txBody>
          <a:bodyPr/>
          <a:lstStyle/>
          <a:p>
            <a:r>
              <a:rPr lang="en-US"/>
              <a:t>The Bruman Group, PLLC © 2026. All rights reserved. </a:t>
            </a:r>
          </a:p>
        </p:txBody>
      </p:sp>
      <p:sp>
        <p:nvSpPr>
          <p:cNvPr id="7" name="Slide Number Placeholder 6">
            <a:extLst>
              <a:ext uri="{FF2B5EF4-FFF2-40B4-BE49-F238E27FC236}">
                <a16:creationId xmlns:a16="http://schemas.microsoft.com/office/drawing/2014/main" id="{A24DDC32-F879-BAEE-D181-D88F46B06077}"/>
              </a:ext>
            </a:extLst>
          </p:cNvPr>
          <p:cNvSpPr>
            <a:spLocks noGrp="1"/>
          </p:cNvSpPr>
          <p:nvPr>
            <p:ph type="sldNum" sz="quarter" idx="12"/>
          </p:nvPr>
        </p:nvSpPr>
        <p:spPr/>
        <p:txBody>
          <a:bodyPr/>
          <a:lstStyle/>
          <a:p>
            <a:fld id="{1957CD47-CECE-4FA3-AFB1-642E649C1FBC}" type="slidenum">
              <a:rPr lang="en-US" smtClean="0"/>
              <a:t>‹#›</a:t>
            </a:fld>
            <a:endParaRPr lang="en-US"/>
          </a:p>
        </p:txBody>
      </p:sp>
    </p:spTree>
    <p:extLst>
      <p:ext uri="{BB962C8B-B14F-4D97-AF65-F5344CB8AC3E}">
        <p14:creationId xmlns:p14="http://schemas.microsoft.com/office/powerpoint/2010/main" val="1668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514416" y="696861"/>
            <a:ext cx="7980004" cy="5711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536538" y="1260873"/>
            <a:ext cx="3961644" cy="492919"/>
          </a:xfrm>
        </p:spPr>
        <p:txBody>
          <a:bodyPr anchor="b">
            <a:normAutofit/>
          </a:bodyPr>
          <a:lstStyle>
            <a:lvl1pPr marL="0" indent="0">
              <a:buNone/>
              <a:defRPr sz="12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536538" y="1878807"/>
            <a:ext cx="3961644" cy="2567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4629150" y="1260873"/>
            <a:ext cx="3887391" cy="492919"/>
          </a:xfrm>
        </p:spPr>
        <p:txBody>
          <a:bodyPr anchor="b">
            <a:normAutofit/>
          </a:bodyPr>
          <a:lstStyle>
            <a:lvl1pPr marL="0" indent="0">
              <a:buNone/>
              <a:defRPr sz="12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4629150" y="1878807"/>
            <a:ext cx="3887391" cy="2567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The Bruman Group, PLLC @ 2025. All rights reserved. </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12137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525477" y="691572"/>
            <a:ext cx="8018449" cy="84594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536538" y="1596513"/>
            <a:ext cx="3978313" cy="2883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4629150" y="1596513"/>
            <a:ext cx="3914775" cy="2883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The Bruman Group, PLLC @ 2025. All rights reserved. </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339603297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192D5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8655D0-4013-41BC-9DE4-F150FFC83BD9}"/>
              </a:ext>
            </a:extLst>
          </p:cNvPr>
          <p:cNvSpPr>
            <a:spLocks noGrp="1"/>
          </p:cNvSpPr>
          <p:nvPr>
            <p:ph type="dt" sz="half" idx="10"/>
          </p:nvPr>
        </p:nvSpPr>
        <p:spPr/>
        <p:txBody>
          <a:bodyPr/>
          <a:lstStyle/>
          <a:p>
            <a:fld id="{5C90A8B8-3D19-43C9-A241-164C09A59D4D}" type="datetime1">
              <a:rPr lang="en-US" smtClean="0"/>
              <a:t>4/13/2026</a:t>
            </a:fld>
            <a:endParaRPr lang="en-US"/>
          </a:p>
        </p:txBody>
      </p:sp>
      <p:sp>
        <p:nvSpPr>
          <p:cNvPr id="5" name="Footer Placeholder 4">
            <a:extLst>
              <a:ext uri="{FF2B5EF4-FFF2-40B4-BE49-F238E27FC236}">
                <a16:creationId xmlns:a16="http://schemas.microsoft.com/office/drawing/2014/main" id="{36764848-4705-C10F-87ED-33F9432EBD77}"/>
              </a:ext>
            </a:extLst>
          </p:cNvPr>
          <p:cNvSpPr>
            <a:spLocks noGrp="1"/>
          </p:cNvSpPr>
          <p:nvPr>
            <p:ph type="ftr" sz="quarter" idx="11"/>
          </p:nvPr>
        </p:nvSpPr>
        <p:spPr/>
        <p:txBody>
          <a:bodyPr/>
          <a:lstStyle/>
          <a:p>
            <a:r>
              <a:rPr lang="en-US"/>
              <a:t>The Bruman Group, PLLC © 2025. All rights reserved. </a:t>
            </a:r>
          </a:p>
        </p:txBody>
      </p:sp>
      <p:sp>
        <p:nvSpPr>
          <p:cNvPr id="6" name="Slide Number Placeholder 5">
            <a:extLst>
              <a:ext uri="{FF2B5EF4-FFF2-40B4-BE49-F238E27FC236}">
                <a16:creationId xmlns:a16="http://schemas.microsoft.com/office/drawing/2014/main" id="{445644A0-1F97-DDCF-E2B6-75F6FA699387}"/>
              </a:ext>
            </a:extLst>
          </p:cNvPr>
          <p:cNvSpPr>
            <a:spLocks noGrp="1"/>
          </p:cNvSpPr>
          <p:nvPr>
            <p:ph type="sldNum" sz="quarter" idx="12"/>
          </p:nvPr>
        </p:nvSpPr>
        <p:spPr/>
        <p:txBody>
          <a:bodyPr/>
          <a:lstStyle/>
          <a:p>
            <a:fld id="{1957CD47-CECE-4FA3-AFB1-642E649C1FBC}" type="slidenum">
              <a:rPr lang="en-US" smtClean="0"/>
              <a:t>‹#›</a:t>
            </a:fld>
            <a:endParaRPr lang="en-US"/>
          </a:p>
        </p:txBody>
      </p:sp>
      <p:sp>
        <p:nvSpPr>
          <p:cNvPr id="8" name="Title 1">
            <a:extLst>
              <a:ext uri="{FF2B5EF4-FFF2-40B4-BE49-F238E27FC236}">
                <a16:creationId xmlns:a16="http://schemas.microsoft.com/office/drawing/2014/main" id="{2948FFF8-09E7-E330-5D88-C16809B30F98}"/>
              </a:ext>
            </a:extLst>
          </p:cNvPr>
          <p:cNvSpPr>
            <a:spLocks noGrp="1"/>
          </p:cNvSpPr>
          <p:nvPr>
            <p:ph type="ctrTitle"/>
          </p:nvPr>
        </p:nvSpPr>
        <p:spPr>
          <a:xfrm>
            <a:off x="301677" y="1773757"/>
            <a:ext cx="4080318" cy="1322144"/>
          </a:xfrm>
        </p:spPr>
        <p:txBody>
          <a:bodyPr anchor="b"/>
          <a:lstStyle>
            <a:lvl1pPr algn="l">
              <a:defRPr sz="4500">
                <a:solidFill>
                  <a:schemeClr val="bg1"/>
                </a:solidFill>
                <a:latin typeface="Trade Gothic Next Heavy" panose="020F0502020204030204" pitchFamily="34" charset="0"/>
                <a:cs typeface="Aharoni" panose="02010803020104030203" pitchFamily="2" charset="-79"/>
              </a:defRPr>
            </a:lvl1pPr>
          </a:lstStyle>
          <a:p>
            <a:r>
              <a:rPr lang="en-US" dirty="0"/>
              <a:t>Click to edit Master title style</a:t>
            </a:r>
          </a:p>
        </p:txBody>
      </p:sp>
      <p:sp>
        <p:nvSpPr>
          <p:cNvPr id="7" name="Picture Placeholder 6">
            <a:extLst>
              <a:ext uri="{FF2B5EF4-FFF2-40B4-BE49-F238E27FC236}">
                <a16:creationId xmlns:a16="http://schemas.microsoft.com/office/drawing/2014/main" id="{E04707A5-6C30-D0FA-2370-4B81289BC864}"/>
              </a:ext>
            </a:extLst>
          </p:cNvPr>
          <p:cNvSpPr>
            <a:spLocks noGrp="1"/>
          </p:cNvSpPr>
          <p:nvPr>
            <p:ph type="pic" sz="quarter" idx="13"/>
          </p:nvPr>
        </p:nvSpPr>
        <p:spPr>
          <a:xfrm>
            <a:off x="4572000" y="102394"/>
            <a:ext cx="4412411" cy="4870683"/>
          </a:xfrm>
          <a:custGeom>
            <a:avLst/>
            <a:gdLst>
              <a:gd name="connsiteX0" fmla="*/ 1 w 5883214"/>
              <a:gd name="connsiteY0" fmla="*/ 0 h 6494244"/>
              <a:gd name="connsiteX1" fmla="*/ 5883214 w 5883214"/>
              <a:gd name="connsiteY1" fmla="*/ 0 h 6494244"/>
              <a:gd name="connsiteX2" fmla="*/ 5883214 w 5883214"/>
              <a:gd name="connsiteY2" fmla="*/ 6494244 h 6494244"/>
              <a:gd name="connsiteX3" fmla="*/ 1 w 5883214"/>
              <a:gd name="connsiteY3" fmla="*/ 6494244 h 6494244"/>
              <a:gd name="connsiteX4" fmla="*/ 1 w 5883214"/>
              <a:gd name="connsiteY4" fmla="*/ 6219825 h 6494244"/>
              <a:gd name="connsiteX5" fmla="*/ 0 w 5883214"/>
              <a:gd name="connsiteY5" fmla="*/ 6219825 h 6494244"/>
              <a:gd name="connsiteX6" fmla="*/ 0 w 5883214"/>
              <a:gd name="connsiteY6" fmla="*/ 79375 h 6494244"/>
              <a:gd name="connsiteX7" fmla="*/ 1 w 5883214"/>
              <a:gd name="connsiteY7" fmla="*/ 79375 h 649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3214" h="6494244">
                <a:moveTo>
                  <a:pt x="1" y="0"/>
                </a:moveTo>
                <a:lnTo>
                  <a:pt x="5883214" y="0"/>
                </a:lnTo>
                <a:lnTo>
                  <a:pt x="5883214" y="6494244"/>
                </a:lnTo>
                <a:lnTo>
                  <a:pt x="1" y="6494244"/>
                </a:lnTo>
                <a:lnTo>
                  <a:pt x="1" y="6219825"/>
                </a:lnTo>
                <a:lnTo>
                  <a:pt x="0" y="6219825"/>
                </a:lnTo>
                <a:lnTo>
                  <a:pt x="0" y="79375"/>
                </a:lnTo>
                <a:lnTo>
                  <a:pt x="1" y="79375"/>
                </a:lnTo>
                <a:close/>
              </a:path>
            </a:pathLst>
          </a:custGeom>
        </p:spPr>
        <p:txBody>
          <a:bodyPr wrap="square">
            <a:noAutofit/>
          </a:bodyPr>
          <a:lstStyle/>
          <a:p>
            <a:endParaRPr lang="en-US"/>
          </a:p>
        </p:txBody>
      </p:sp>
    </p:spTree>
    <p:extLst>
      <p:ext uri="{BB962C8B-B14F-4D97-AF65-F5344CB8AC3E}">
        <p14:creationId xmlns:p14="http://schemas.microsoft.com/office/powerpoint/2010/main" val="149877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3"/>
          <p:cNvSpPr txBox="1">
            <a:spLocks noGrp="1"/>
          </p:cNvSpPr>
          <p:nvPr>
            <p:ph type="title"/>
          </p:nvPr>
        </p:nvSpPr>
        <p:spPr>
          <a:xfrm>
            <a:off x="2101152" y="2875222"/>
            <a:ext cx="4839300" cy="8418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9" name="Google Shape;49;p3"/>
          <p:cNvSpPr txBox="1">
            <a:spLocks noGrp="1"/>
          </p:cNvSpPr>
          <p:nvPr>
            <p:ph type="title" idx="2"/>
          </p:nvPr>
        </p:nvSpPr>
        <p:spPr>
          <a:xfrm>
            <a:off x="931408" y="855328"/>
            <a:ext cx="7284940" cy="1596324"/>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tx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sp>
        <p:nvSpPr>
          <p:cNvPr id="50" name="Google Shape;50;p3"/>
          <p:cNvSpPr/>
          <p:nvPr/>
        </p:nvSpPr>
        <p:spPr>
          <a:xfrm rot="10800000" flipH="1">
            <a:off x="7984276" y="11"/>
            <a:ext cx="1247959" cy="624265"/>
          </a:xfrm>
          <a:custGeom>
            <a:avLst/>
            <a:gdLst/>
            <a:ahLst/>
            <a:cxnLst/>
            <a:rect l="l" t="t" r="r" b="b"/>
            <a:pathLst>
              <a:path w="43654" h="21837" extrusionOk="0">
                <a:moveTo>
                  <a:pt x="21817" y="1"/>
                </a:moveTo>
                <a:cubicBezTo>
                  <a:pt x="9777" y="1"/>
                  <a:pt x="0" y="9777"/>
                  <a:pt x="0" y="21837"/>
                </a:cubicBezTo>
                <a:lnTo>
                  <a:pt x="43653" y="21837"/>
                </a:lnTo>
                <a:cubicBezTo>
                  <a:pt x="43653" y="9777"/>
                  <a:pt x="33877" y="1"/>
                  <a:pt x="21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5400000" flipH="1">
            <a:off x="134482" y="4717646"/>
            <a:ext cx="275968" cy="552380"/>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5400000" flipH="1">
            <a:off x="134247" y="4441477"/>
            <a:ext cx="276437" cy="552380"/>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5400000">
            <a:off x="4249127" y="-192144"/>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5400000">
            <a:off x="4590933" y="-187570"/>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5400000" flipH="1">
            <a:off x="-215935" y="1685881"/>
            <a:ext cx="822145" cy="411017"/>
          </a:xfrm>
          <a:custGeom>
            <a:avLst/>
            <a:gdLst/>
            <a:ahLst/>
            <a:cxnLst/>
            <a:rect l="l" t="t" r="r" b="b"/>
            <a:pathLst>
              <a:path w="44700" h="22350" extrusionOk="0">
                <a:moveTo>
                  <a:pt x="22350" y="0"/>
                </a:moveTo>
                <a:cubicBezTo>
                  <a:pt x="10025" y="0"/>
                  <a:pt x="1" y="10005"/>
                  <a:pt x="1" y="22350"/>
                </a:cubicBezTo>
                <a:lnTo>
                  <a:pt x="44700" y="22350"/>
                </a:lnTo>
                <a:cubicBezTo>
                  <a:pt x="44700" y="10005"/>
                  <a:pt x="34695" y="0"/>
                  <a:pt x="22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5400000" flipH="1">
            <a:off x="-113225" y="2405251"/>
            <a:ext cx="411072" cy="205343"/>
          </a:xfrm>
          <a:custGeom>
            <a:avLst/>
            <a:gdLst/>
            <a:ahLst/>
            <a:cxnLst/>
            <a:rect l="l" t="t" r="r" b="b"/>
            <a:pathLst>
              <a:path w="22350" h="11166" extrusionOk="0">
                <a:moveTo>
                  <a:pt x="11185" y="1"/>
                </a:moveTo>
                <a:cubicBezTo>
                  <a:pt x="5003" y="1"/>
                  <a:pt x="0" y="4984"/>
                  <a:pt x="0" y="11166"/>
                </a:cubicBezTo>
                <a:lnTo>
                  <a:pt x="22350" y="11166"/>
                </a:lnTo>
                <a:cubicBezTo>
                  <a:pt x="22350" y="4984"/>
                  <a:pt x="17366" y="1"/>
                  <a:pt x="1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5400000" flipH="1">
            <a:off x="92263" y="2405076"/>
            <a:ext cx="411072" cy="205692"/>
          </a:xfrm>
          <a:custGeom>
            <a:avLst/>
            <a:gdLst/>
            <a:ahLst/>
            <a:cxnLst/>
            <a:rect l="l" t="t" r="r" b="b"/>
            <a:pathLst>
              <a:path w="22350" h="11185" extrusionOk="0">
                <a:moveTo>
                  <a:pt x="0" y="0"/>
                </a:moveTo>
                <a:cubicBezTo>
                  <a:pt x="0" y="6182"/>
                  <a:pt x="5003" y="11185"/>
                  <a:pt x="11185" y="11185"/>
                </a:cubicBezTo>
                <a:cubicBezTo>
                  <a:pt x="17366" y="11185"/>
                  <a:pt x="22350" y="6182"/>
                  <a:pt x="22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flipH="1">
            <a:off x="8827156" y="47168"/>
            <a:ext cx="311604" cy="623722"/>
          </a:xfrm>
          <a:custGeom>
            <a:avLst/>
            <a:gdLst/>
            <a:ahLst/>
            <a:cxnLst/>
            <a:rect l="l" t="t" r="r" b="b"/>
            <a:pathLst>
              <a:path w="10900" h="21818" extrusionOk="0">
                <a:moveTo>
                  <a:pt x="0" y="1"/>
                </a:moveTo>
                <a:lnTo>
                  <a:pt x="0" y="21818"/>
                </a:lnTo>
                <a:cubicBezTo>
                  <a:pt x="6011" y="21818"/>
                  <a:pt x="10899" y="16948"/>
                  <a:pt x="10899" y="10919"/>
                </a:cubicBezTo>
                <a:cubicBezTo>
                  <a:pt x="10899" y="4908"/>
                  <a:pt x="603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flipH="1">
            <a:off x="8515038" y="46082"/>
            <a:ext cx="623722" cy="1247959"/>
          </a:xfrm>
          <a:custGeom>
            <a:avLst/>
            <a:gdLst/>
            <a:ahLst/>
            <a:cxnLst/>
            <a:rect l="l" t="t" r="r" b="b"/>
            <a:pathLst>
              <a:path w="21818" h="43654" fill="none" extrusionOk="0">
                <a:moveTo>
                  <a:pt x="0" y="43654"/>
                </a:moveTo>
                <a:cubicBezTo>
                  <a:pt x="12041" y="43654"/>
                  <a:pt x="21817" y="33877"/>
                  <a:pt x="21817" y="21818"/>
                </a:cubicBezTo>
                <a:cubicBezTo>
                  <a:pt x="21817" y="9759"/>
                  <a:pt x="12041" y="1"/>
                  <a:pt x="0" y="1"/>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7138766" y="4604008"/>
            <a:ext cx="1164321" cy="552377"/>
          </a:xfrm>
          <a:custGeom>
            <a:avLst/>
            <a:gdLst/>
            <a:ahLst/>
            <a:cxnLst/>
            <a:rect l="l" t="t" r="r" b="b"/>
            <a:pathLst>
              <a:path w="22693" h="10766" extrusionOk="0">
                <a:moveTo>
                  <a:pt x="1" y="0"/>
                </a:moveTo>
                <a:cubicBezTo>
                  <a:pt x="324" y="5992"/>
                  <a:pt x="5269" y="10766"/>
                  <a:pt x="11356" y="10766"/>
                </a:cubicBezTo>
                <a:cubicBezTo>
                  <a:pt x="17443" y="10766"/>
                  <a:pt x="22388" y="5973"/>
                  <a:pt x="22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Number Large 4">
    <p:bg>
      <p:bgPr>
        <a:solidFill>
          <a:schemeClr val="bg2">
            <a:lumMod val="75000"/>
          </a:schemeClr>
        </a:solidFill>
        <a:effectLst/>
      </p:bgPr>
    </p:bg>
    <p:spTree>
      <p:nvGrpSpPr>
        <p:cNvPr id="1" name=""/>
        <p:cNvGrpSpPr/>
        <p:nvPr/>
      </p:nvGrpSpPr>
      <p:grpSpPr>
        <a:xfrm>
          <a:off x="0" y="0"/>
          <a:ext cx="0" cy="0"/>
          <a:chOff x="0" y="0"/>
          <a:chExt cx="0" cy="0"/>
        </a:xfrm>
      </p:grpSpPr>
      <p:pic>
        <p:nvPicPr>
          <p:cNvPr id="29" name="Line">
            <a:extLst>
              <a:ext uri="{FF2B5EF4-FFF2-40B4-BE49-F238E27FC236}">
                <a16:creationId xmlns:a16="http://schemas.microsoft.com/office/drawing/2014/main" id="{DFB36249-DEE2-32F0-26BA-85D269AB4DB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75522" y="3272074"/>
            <a:ext cx="8192951" cy="558899"/>
          </a:xfrm>
          <a:prstGeom prst="rect">
            <a:avLst/>
          </a:prstGeom>
        </p:spPr>
      </p:pic>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88235" y="3830973"/>
            <a:ext cx="8380238" cy="836277"/>
          </a:xfrm>
        </p:spPr>
        <p:txBody>
          <a:bodyPr anchor="t">
            <a:normAutofit/>
          </a:bodyPr>
          <a:lstStyle>
            <a:lvl1pPr>
              <a:lnSpc>
                <a:spcPct val="120000"/>
              </a:lnSpc>
              <a:defRPr sz="2100" b="0" i="0" cap="none" spc="23" baseline="0">
                <a:solidFill>
                  <a:srgbClr val="CC563B"/>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p:nvPr>
        </p:nvSpPr>
        <p:spPr>
          <a:xfrm>
            <a:off x="288235" y="476249"/>
            <a:ext cx="8380238" cy="3182223"/>
          </a:xfrm>
        </p:spPr>
        <p:txBody>
          <a:bodyPr anchor="b">
            <a:noAutofit/>
          </a:bodyPr>
          <a:lstStyle>
            <a:lvl1pPr marL="0" indent="0">
              <a:lnSpc>
                <a:spcPct val="90000"/>
              </a:lnSpc>
              <a:spcBef>
                <a:spcPts val="0"/>
              </a:spcBef>
              <a:buNone/>
              <a:defRPr sz="11250" b="0" i="0">
                <a:solidFill>
                  <a:srgbClr val="CC563B"/>
                </a:solidFill>
                <a:latin typeface="+mn-lt"/>
              </a:defRPr>
            </a:lvl1pPr>
          </a:lstStyle>
          <a:p>
            <a:pPr lvl="0"/>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288235" y="4812370"/>
            <a:ext cx="3202181" cy="273844"/>
          </a:xfrm>
        </p:spPr>
        <p:txBody>
          <a:bodyPr/>
          <a:lstStyle>
            <a:lvl1pPr>
              <a:defRPr cap="none">
                <a:solidFill>
                  <a:srgbClr val="CC563B"/>
                </a:solidFill>
              </a:defRPr>
            </a:lvl1pPr>
          </a:lstStyle>
          <a:p>
            <a:r>
              <a:rPr lang="en-US" dirty="0"/>
              <a:t>The Bruman Group, PLLC </a:t>
            </a:r>
            <a:r>
              <a:rPr lang="en-US" dirty="0">
                <a:cs typeface="Segoe UI Light" panose="020B0502040204020203" pitchFamily="34" charset="0"/>
              </a:rPr>
              <a:t>© 2025. All Rights Reserved.</a:t>
            </a:r>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8346568" y="4812370"/>
            <a:ext cx="321905" cy="273844"/>
          </a:xfrm>
        </p:spPr>
        <p:txBody>
          <a:bodyPr/>
          <a:lstStyle>
            <a:lvl1pPr>
              <a:defRPr>
                <a:solidFill>
                  <a:srgbClr val="CC563B"/>
                </a:solidFill>
              </a:defRPr>
            </a:lvl1pPr>
          </a:lstStyle>
          <a:p>
            <a:fld id="{CC057153-B650-4DEB-B370-79DDCFDCE934}" type="slidenum">
              <a:rPr lang="en-US" smtClean="0"/>
              <a:pPr/>
              <a:t>‹#›</a:t>
            </a:fld>
            <a:endParaRPr lang="en-US" dirty="0"/>
          </a:p>
        </p:txBody>
      </p:sp>
      <p:sp>
        <p:nvSpPr>
          <p:cNvPr id="6" name="Footer Placeholder 4">
            <a:extLst>
              <a:ext uri="{FF2B5EF4-FFF2-40B4-BE49-F238E27FC236}">
                <a16:creationId xmlns:a16="http://schemas.microsoft.com/office/drawing/2014/main" id="{706C18CB-3CF1-0F4B-CAF1-9EC64EF14327}"/>
              </a:ext>
            </a:extLst>
          </p:cNvPr>
          <p:cNvSpPr txBox="1">
            <a:spLocks/>
          </p:cNvSpPr>
          <p:nvPr userDrawn="1"/>
        </p:nvSpPr>
        <p:spPr>
          <a:xfrm>
            <a:off x="288235" y="92326"/>
            <a:ext cx="3455863" cy="311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accent5"/>
                </a:solidFill>
              </a:rPr>
              <a:t>Bruman Fall Forum 2025</a:t>
            </a:r>
          </a:p>
          <a:p>
            <a:r>
              <a:rPr lang="en-US" sz="675" b="1" i="1" dirty="0">
                <a:solidFill>
                  <a:schemeClr val="accent5"/>
                </a:solidFill>
              </a:rPr>
              <a:t>Oversight or Undersight?  Managing Federal Grants Under the Current Administration</a:t>
            </a:r>
          </a:p>
        </p:txBody>
      </p:sp>
      <p:pic>
        <p:nvPicPr>
          <p:cNvPr id="8" name="Picture 7" descr="A person standing on a ledge&#10;&#10;AI-generated content may be incorrect.">
            <a:extLst>
              <a:ext uri="{FF2B5EF4-FFF2-40B4-BE49-F238E27FC236}">
                <a16:creationId xmlns:a16="http://schemas.microsoft.com/office/drawing/2014/main" id="{E546E011-FC0D-4A29-2B35-933EC9258D69}"/>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330037" y="116895"/>
            <a:ext cx="354966" cy="262224"/>
          </a:xfrm>
          <a:prstGeom prst="rect">
            <a:avLst/>
          </a:prstGeom>
        </p:spPr>
      </p:pic>
    </p:spTree>
    <p:extLst>
      <p:ext uri="{BB962C8B-B14F-4D97-AF65-F5344CB8AC3E}">
        <p14:creationId xmlns:p14="http://schemas.microsoft.com/office/powerpoint/2010/main" val="1624789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Section Header">
    <p:bg>
      <p:bgPr>
        <a:solidFill>
          <a:srgbClr val="192D5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8655D0-4013-41BC-9DE4-F150FFC83BD9}"/>
              </a:ext>
            </a:extLst>
          </p:cNvPr>
          <p:cNvSpPr>
            <a:spLocks noGrp="1"/>
          </p:cNvSpPr>
          <p:nvPr>
            <p:ph type="dt" sz="half" idx="10"/>
          </p:nvPr>
        </p:nvSpPr>
        <p:spPr/>
        <p:txBody>
          <a:bodyPr/>
          <a:lstStyle/>
          <a:p>
            <a:fld id="{88060FAF-6843-4CCE-88C6-268F30AD0F11}" type="datetime1">
              <a:rPr lang="en-US" smtClean="0"/>
              <a:t>4/13/2026</a:t>
            </a:fld>
            <a:endParaRPr lang="en-US"/>
          </a:p>
        </p:txBody>
      </p:sp>
      <p:sp>
        <p:nvSpPr>
          <p:cNvPr id="5" name="Footer Placeholder 4">
            <a:extLst>
              <a:ext uri="{FF2B5EF4-FFF2-40B4-BE49-F238E27FC236}">
                <a16:creationId xmlns:a16="http://schemas.microsoft.com/office/drawing/2014/main" id="{36764848-4705-C10F-87ED-33F9432EBD77}"/>
              </a:ext>
            </a:extLst>
          </p:cNvPr>
          <p:cNvSpPr>
            <a:spLocks noGrp="1"/>
          </p:cNvSpPr>
          <p:nvPr>
            <p:ph type="ftr" sz="quarter" idx="11"/>
          </p:nvPr>
        </p:nvSpPr>
        <p:spPr/>
        <p:txBody>
          <a:bodyPr/>
          <a:lstStyle/>
          <a:p>
            <a:r>
              <a:rPr lang="en-US"/>
              <a:t>The Bruman Group, PLLC © 2026. All rights reserved. </a:t>
            </a:r>
          </a:p>
        </p:txBody>
      </p:sp>
      <p:sp>
        <p:nvSpPr>
          <p:cNvPr id="6" name="Slide Number Placeholder 5">
            <a:extLst>
              <a:ext uri="{FF2B5EF4-FFF2-40B4-BE49-F238E27FC236}">
                <a16:creationId xmlns:a16="http://schemas.microsoft.com/office/drawing/2014/main" id="{445644A0-1F97-DDCF-E2B6-75F6FA699387}"/>
              </a:ext>
            </a:extLst>
          </p:cNvPr>
          <p:cNvSpPr>
            <a:spLocks noGrp="1"/>
          </p:cNvSpPr>
          <p:nvPr>
            <p:ph type="sldNum" sz="quarter" idx="12"/>
          </p:nvPr>
        </p:nvSpPr>
        <p:spPr/>
        <p:txBody>
          <a:bodyPr/>
          <a:lstStyle/>
          <a:p>
            <a:fld id="{1957CD47-CECE-4FA3-AFB1-642E649C1FBC}" type="slidenum">
              <a:rPr lang="en-US" smtClean="0"/>
              <a:t>‹#›</a:t>
            </a:fld>
            <a:endParaRPr lang="en-US"/>
          </a:p>
        </p:txBody>
      </p:sp>
      <p:sp>
        <p:nvSpPr>
          <p:cNvPr id="8" name="Title 1">
            <a:extLst>
              <a:ext uri="{FF2B5EF4-FFF2-40B4-BE49-F238E27FC236}">
                <a16:creationId xmlns:a16="http://schemas.microsoft.com/office/drawing/2014/main" id="{2948FFF8-09E7-E330-5D88-C16809B30F98}"/>
              </a:ext>
            </a:extLst>
          </p:cNvPr>
          <p:cNvSpPr>
            <a:spLocks noGrp="1"/>
          </p:cNvSpPr>
          <p:nvPr>
            <p:ph type="ctrTitle"/>
          </p:nvPr>
        </p:nvSpPr>
        <p:spPr>
          <a:xfrm>
            <a:off x="301677" y="1773757"/>
            <a:ext cx="4080318" cy="1322144"/>
          </a:xfrm>
        </p:spPr>
        <p:txBody>
          <a:bodyPr anchor="b"/>
          <a:lstStyle>
            <a:lvl1pPr algn="l">
              <a:defRPr sz="4500">
                <a:solidFill>
                  <a:schemeClr val="bg1"/>
                </a:solidFill>
                <a:latin typeface="Trade Gothic Next Heavy" panose="020F0502020204030204" pitchFamily="34" charset="0"/>
                <a:cs typeface="Aharoni" panose="02010803020104030203" pitchFamily="2" charset="-79"/>
              </a:defRPr>
            </a:lvl1pPr>
          </a:lstStyle>
          <a:p>
            <a:r>
              <a:rPr lang="en-US"/>
              <a:t>Click to edit Master title style</a:t>
            </a:r>
          </a:p>
        </p:txBody>
      </p:sp>
      <p:sp>
        <p:nvSpPr>
          <p:cNvPr id="13" name="Freeform 4">
            <a:extLst>
              <a:ext uri="{FF2B5EF4-FFF2-40B4-BE49-F238E27FC236}">
                <a16:creationId xmlns:a16="http://schemas.microsoft.com/office/drawing/2014/main" id="{73FB1C38-414E-FA1E-EA86-2EFDA5A74D8F}"/>
              </a:ext>
            </a:extLst>
          </p:cNvPr>
          <p:cNvSpPr/>
          <p:nvPr userDrawn="1"/>
        </p:nvSpPr>
        <p:spPr>
          <a:xfrm flipH="1">
            <a:off x="4572000" y="102394"/>
            <a:ext cx="4412411" cy="4870683"/>
          </a:xfrm>
          <a:custGeom>
            <a:avLst/>
            <a:gdLst/>
            <a:ahLst/>
            <a:cxnLst/>
            <a:rect l="l" t="t" r="r" b="b"/>
            <a:pathLst>
              <a:path w="9860899" h="9860899">
                <a:moveTo>
                  <a:pt x="0" y="0"/>
                </a:moveTo>
                <a:lnTo>
                  <a:pt x="9860898" y="0"/>
                </a:lnTo>
                <a:lnTo>
                  <a:pt x="9860898" y="9860899"/>
                </a:lnTo>
                <a:lnTo>
                  <a:pt x="0" y="9860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050"/>
          </a:p>
        </p:txBody>
      </p:sp>
    </p:spTree>
    <p:extLst>
      <p:ext uri="{BB962C8B-B14F-4D97-AF65-F5344CB8AC3E}">
        <p14:creationId xmlns:p14="http://schemas.microsoft.com/office/powerpoint/2010/main" val="3287623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Section Header">
    <p:bg>
      <p:bgPr>
        <a:solidFill>
          <a:srgbClr val="192D5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8655D0-4013-41BC-9DE4-F150FFC83BD9}"/>
              </a:ext>
            </a:extLst>
          </p:cNvPr>
          <p:cNvSpPr>
            <a:spLocks noGrp="1"/>
          </p:cNvSpPr>
          <p:nvPr>
            <p:ph type="dt" sz="half" idx="10"/>
          </p:nvPr>
        </p:nvSpPr>
        <p:spPr/>
        <p:txBody>
          <a:bodyPr/>
          <a:lstStyle/>
          <a:p>
            <a:fld id="{88060FAF-6843-4CCE-88C6-268F30AD0F11}" type="datetime1">
              <a:rPr lang="en-US" smtClean="0"/>
              <a:t>4/13/2026</a:t>
            </a:fld>
            <a:endParaRPr lang="en-US"/>
          </a:p>
        </p:txBody>
      </p:sp>
      <p:sp>
        <p:nvSpPr>
          <p:cNvPr id="5" name="Footer Placeholder 4">
            <a:extLst>
              <a:ext uri="{FF2B5EF4-FFF2-40B4-BE49-F238E27FC236}">
                <a16:creationId xmlns:a16="http://schemas.microsoft.com/office/drawing/2014/main" id="{36764848-4705-C10F-87ED-33F9432EBD77}"/>
              </a:ext>
            </a:extLst>
          </p:cNvPr>
          <p:cNvSpPr>
            <a:spLocks noGrp="1"/>
          </p:cNvSpPr>
          <p:nvPr>
            <p:ph type="ftr" sz="quarter" idx="11"/>
          </p:nvPr>
        </p:nvSpPr>
        <p:spPr/>
        <p:txBody>
          <a:bodyPr/>
          <a:lstStyle/>
          <a:p>
            <a:r>
              <a:rPr lang="en-US"/>
              <a:t>The Bruman Group, PLLC © 2026. All rights reserved. </a:t>
            </a:r>
          </a:p>
        </p:txBody>
      </p:sp>
      <p:sp>
        <p:nvSpPr>
          <p:cNvPr id="6" name="Slide Number Placeholder 5">
            <a:extLst>
              <a:ext uri="{FF2B5EF4-FFF2-40B4-BE49-F238E27FC236}">
                <a16:creationId xmlns:a16="http://schemas.microsoft.com/office/drawing/2014/main" id="{445644A0-1F97-DDCF-E2B6-75F6FA699387}"/>
              </a:ext>
            </a:extLst>
          </p:cNvPr>
          <p:cNvSpPr>
            <a:spLocks noGrp="1"/>
          </p:cNvSpPr>
          <p:nvPr>
            <p:ph type="sldNum" sz="quarter" idx="12"/>
          </p:nvPr>
        </p:nvSpPr>
        <p:spPr/>
        <p:txBody>
          <a:bodyPr/>
          <a:lstStyle/>
          <a:p>
            <a:fld id="{1957CD47-CECE-4FA3-AFB1-642E649C1FBC}" type="slidenum">
              <a:rPr lang="en-US" smtClean="0"/>
              <a:t>‹#›</a:t>
            </a:fld>
            <a:endParaRPr lang="en-US"/>
          </a:p>
        </p:txBody>
      </p:sp>
      <p:sp>
        <p:nvSpPr>
          <p:cNvPr id="8" name="Title 1">
            <a:extLst>
              <a:ext uri="{FF2B5EF4-FFF2-40B4-BE49-F238E27FC236}">
                <a16:creationId xmlns:a16="http://schemas.microsoft.com/office/drawing/2014/main" id="{2948FFF8-09E7-E330-5D88-C16809B30F98}"/>
              </a:ext>
            </a:extLst>
          </p:cNvPr>
          <p:cNvSpPr>
            <a:spLocks noGrp="1"/>
          </p:cNvSpPr>
          <p:nvPr>
            <p:ph type="ctrTitle"/>
          </p:nvPr>
        </p:nvSpPr>
        <p:spPr>
          <a:xfrm>
            <a:off x="301677" y="1773757"/>
            <a:ext cx="4080318" cy="1322144"/>
          </a:xfrm>
        </p:spPr>
        <p:txBody>
          <a:bodyPr anchor="b"/>
          <a:lstStyle>
            <a:lvl1pPr algn="l">
              <a:defRPr sz="4500">
                <a:solidFill>
                  <a:schemeClr val="bg1"/>
                </a:solidFill>
                <a:latin typeface="Trade Gothic Next Heavy" panose="020F0502020204030204" pitchFamily="34" charset="0"/>
                <a:cs typeface="Aharoni" panose="02010803020104030203" pitchFamily="2" charset="-79"/>
              </a:defRPr>
            </a:lvl1pPr>
          </a:lstStyle>
          <a:p>
            <a:r>
              <a:rPr lang="en-US"/>
              <a:t>Click to edit Master title style</a:t>
            </a:r>
          </a:p>
        </p:txBody>
      </p:sp>
      <p:sp>
        <p:nvSpPr>
          <p:cNvPr id="13" name="Freeform 4">
            <a:extLst>
              <a:ext uri="{FF2B5EF4-FFF2-40B4-BE49-F238E27FC236}">
                <a16:creationId xmlns:a16="http://schemas.microsoft.com/office/drawing/2014/main" id="{73FB1C38-414E-FA1E-EA86-2EFDA5A74D8F}"/>
              </a:ext>
            </a:extLst>
          </p:cNvPr>
          <p:cNvSpPr/>
          <p:nvPr userDrawn="1"/>
        </p:nvSpPr>
        <p:spPr>
          <a:xfrm flipH="1">
            <a:off x="4572000" y="102394"/>
            <a:ext cx="4412411" cy="4870683"/>
          </a:xfrm>
          <a:custGeom>
            <a:avLst/>
            <a:gdLst/>
            <a:ahLst/>
            <a:cxnLst/>
            <a:rect l="l" t="t" r="r" b="b"/>
            <a:pathLst>
              <a:path w="9860899" h="9860899">
                <a:moveTo>
                  <a:pt x="0" y="0"/>
                </a:moveTo>
                <a:lnTo>
                  <a:pt x="9860898" y="0"/>
                </a:lnTo>
                <a:lnTo>
                  <a:pt x="9860898" y="9860899"/>
                </a:lnTo>
                <a:lnTo>
                  <a:pt x="0" y="9860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050"/>
          </a:p>
        </p:txBody>
      </p:sp>
    </p:spTree>
    <p:extLst>
      <p:ext uri="{BB962C8B-B14F-4D97-AF65-F5344CB8AC3E}">
        <p14:creationId xmlns:p14="http://schemas.microsoft.com/office/powerpoint/2010/main" val="537496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Section Header">
    <p:bg>
      <p:bgPr>
        <a:solidFill>
          <a:srgbClr val="192D5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8655D0-4013-41BC-9DE4-F150FFC83BD9}"/>
              </a:ext>
            </a:extLst>
          </p:cNvPr>
          <p:cNvSpPr>
            <a:spLocks noGrp="1"/>
          </p:cNvSpPr>
          <p:nvPr>
            <p:ph type="dt" sz="half" idx="10"/>
          </p:nvPr>
        </p:nvSpPr>
        <p:spPr/>
        <p:txBody>
          <a:bodyPr/>
          <a:lstStyle/>
          <a:p>
            <a:fld id="{88060FAF-6843-4CCE-88C6-268F30AD0F11}" type="datetime1">
              <a:rPr lang="en-US" smtClean="0"/>
              <a:t>4/13/2026</a:t>
            </a:fld>
            <a:endParaRPr lang="en-US"/>
          </a:p>
        </p:txBody>
      </p:sp>
      <p:sp>
        <p:nvSpPr>
          <p:cNvPr id="5" name="Footer Placeholder 4">
            <a:extLst>
              <a:ext uri="{FF2B5EF4-FFF2-40B4-BE49-F238E27FC236}">
                <a16:creationId xmlns:a16="http://schemas.microsoft.com/office/drawing/2014/main" id="{36764848-4705-C10F-87ED-33F9432EBD77}"/>
              </a:ext>
            </a:extLst>
          </p:cNvPr>
          <p:cNvSpPr>
            <a:spLocks noGrp="1"/>
          </p:cNvSpPr>
          <p:nvPr>
            <p:ph type="ftr" sz="quarter" idx="11"/>
          </p:nvPr>
        </p:nvSpPr>
        <p:spPr/>
        <p:txBody>
          <a:bodyPr/>
          <a:lstStyle/>
          <a:p>
            <a:r>
              <a:rPr lang="en-US"/>
              <a:t>The Bruman Group, PLLC © 2026. All rights reserved. </a:t>
            </a:r>
          </a:p>
        </p:txBody>
      </p:sp>
      <p:sp>
        <p:nvSpPr>
          <p:cNvPr id="6" name="Slide Number Placeholder 5">
            <a:extLst>
              <a:ext uri="{FF2B5EF4-FFF2-40B4-BE49-F238E27FC236}">
                <a16:creationId xmlns:a16="http://schemas.microsoft.com/office/drawing/2014/main" id="{445644A0-1F97-DDCF-E2B6-75F6FA699387}"/>
              </a:ext>
            </a:extLst>
          </p:cNvPr>
          <p:cNvSpPr>
            <a:spLocks noGrp="1"/>
          </p:cNvSpPr>
          <p:nvPr>
            <p:ph type="sldNum" sz="quarter" idx="12"/>
          </p:nvPr>
        </p:nvSpPr>
        <p:spPr/>
        <p:txBody>
          <a:bodyPr/>
          <a:lstStyle/>
          <a:p>
            <a:fld id="{1957CD47-CECE-4FA3-AFB1-642E649C1FBC}" type="slidenum">
              <a:rPr lang="en-US" smtClean="0"/>
              <a:t>‹#›</a:t>
            </a:fld>
            <a:endParaRPr lang="en-US"/>
          </a:p>
        </p:txBody>
      </p:sp>
      <p:sp>
        <p:nvSpPr>
          <p:cNvPr id="8" name="Title 1">
            <a:extLst>
              <a:ext uri="{FF2B5EF4-FFF2-40B4-BE49-F238E27FC236}">
                <a16:creationId xmlns:a16="http://schemas.microsoft.com/office/drawing/2014/main" id="{2948FFF8-09E7-E330-5D88-C16809B30F98}"/>
              </a:ext>
            </a:extLst>
          </p:cNvPr>
          <p:cNvSpPr>
            <a:spLocks noGrp="1"/>
          </p:cNvSpPr>
          <p:nvPr>
            <p:ph type="ctrTitle"/>
          </p:nvPr>
        </p:nvSpPr>
        <p:spPr>
          <a:xfrm>
            <a:off x="301677" y="1773757"/>
            <a:ext cx="4080318" cy="1322144"/>
          </a:xfrm>
        </p:spPr>
        <p:txBody>
          <a:bodyPr anchor="b"/>
          <a:lstStyle>
            <a:lvl1pPr algn="l">
              <a:defRPr sz="4500">
                <a:solidFill>
                  <a:schemeClr val="bg1"/>
                </a:solidFill>
                <a:latin typeface="Trade Gothic Next Heavy" panose="020F0502020204030204" pitchFamily="34" charset="0"/>
                <a:cs typeface="Aharoni" panose="02010803020104030203" pitchFamily="2" charset="-79"/>
              </a:defRPr>
            </a:lvl1pPr>
          </a:lstStyle>
          <a:p>
            <a:r>
              <a:rPr lang="en-US"/>
              <a:t>Click to edit Master title style</a:t>
            </a:r>
          </a:p>
        </p:txBody>
      </p:sp>
      <p:sp>
        <p:nvSpPr>
          <p:cNvPr id="13" name="Freeform 4">
            <a:extLst>
              <a:ext uri="{FF2B5EF4-FFF2-40B4-BE49-F238E27FC236}">
                <a16:creationId xmlns:a16="http://schemas.microsoft.com/office/drawing/2014/main" id="{73FB1C38-414E-FA1E-EA86-2EFDA5A74D8F}"/>
              </a:ext>
            </a:extLst>
          </p:cNvPr>
          <p:cNvSpPr/>
          <p:nvPr userDrawn="1"/>
        </p:nvSpPr>
        <p:spPr>
          <a:xfrm flipH="1">
            <a:off x="4572000" y="102394"/>
            <a:ext cx="4412411" cy="4870683"/>
          </a:xfrm>
          <a:custGeom>
            <a:avLst/>
            <a:gdLst/>
            <a:ahLst/>
            <a:cxnLst/>
            <a:rect l="l" t="t" r="r" b="b"/>
            <a:pathLst>
              <a:path w="9860899" h="9860899">
                <a:moveTo>
                  <a:pt x="0" y="0"/>
                </a:moveTo>
                <a:lnTo>
                  <a:pt x="9860898" y="0"/>
                </a:lnTo>
                <a:lnTo>
                  <a:pt x="9860898" y="9860899"/>
                </a:lnTo>
                <a:lnTo>
                  <a:pt x="0" y="9860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050"/>
          </a:p>
        </p:txBody>
      </p:sp>
    </p:spTree>
    <p:extLst>
      <p:ext uri="{BB962C8B-B14F-4D97-AF65-F5344CB8AC3E}">
        <p14:creationId xmlns:p14="http://schemas.microsoft.com/office/powerpoint/2010/main" val="401765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sp>
        <p:nvSpPr>
          <p:cNvPr id="86" name="Google Shape;86;p5"/>
          <p:cNvSpPr txBox="1">
            <a:spLocks noGrp="1"/>
          </p:cNvSpPr>
          <p:nvPr>
            <p:ph type="subTitle" idx="1"/>
          </p:nvPr>
        </p:nvSpPr>
        <p:spPr>
          <a:xfrm>
            <a:off x="720000" y="1119997"/>
            <a:ext cx="368337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7" name="Google Shape;87;p5"/>
          <p:cNvSpPr txBox="1">
            <a:spLocks noGrp="1"/>
          </p:cNvSpPr>
          <p:nvPr>
            <p:ph type="subTitle" idx="2"/>
          </p:nvPr>
        </p:nvSpPr>
        <p:spPr>
          <a:xfrm>
            <a:off x="4825589" y="1119997"/>
            <a:ext cx="3595974"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88" name="Google Shape;88;p5"/>
          <p:cNvSpPr txBox="1">
            <a:spLocks noGrp="1"/>
          </p:cNvSpPr>
          <p:nvPr>
            <p:ph type="subTitle" idx="3"/>
          </p:nvPr>
        </p:nvSpPr>
        <p:spPr>
          <a:xfrm>
            <a:off x="720000" y="1694657"/>
            <a:ext cx="3732730" cy="265868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5"/>
          <p:cNvSpPr txBox="1">
            <a:spLocks noGrp="1"/>
          </p:cNvSpPr>
          <p:nvPr>
            <p:ph type="subTitle" idx="4"/>
          </p:nvPr>
        </p:nvSpPr>
        <p:spPr>
          <a:xfrm>
            <a:off x="4825588" y="1711096"/>
            <a:ext cx="3595973" cy="271513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5"/>
          <p:cNvSpPr/>
          <p:nvPr/>
        </p:nvSpPr>
        <p:spPr>
          <a:xfrm rot="10800000" flipH="1">
            <a:off x="7984276" y="11"/>
            <a:ext cx="1247959" cy="624265"/>
          </a:xfrm>
          <a:custGeom>
            <a:avLst/>
            <a:gdLst/>
            <a:ahLst/>
            <a:cxnLst/>
            <a:rect l="l" t="t" r="r" b="b"/>
            <a:pathLst>
              <a:path w="43654" h="21837" extrusionOk="0">
                <a:moveTo>
                  <a:pt x="21817" y="1"/>
                </a:moveTo>
                <a:cubicBezTo>
                  <a:pt x="9777" y="1"/>
                  <a:pt x="0" y="9777"/>
                  <a:pt x="0" y="21837"/>
                </a:cubicBezTo>
                <a:lnTo>
                  <a:pt x="43653" y="21837"/>
                </a:lnTo>
                <a:cubicBezTo>
                  <a:pt x="43653" y="9777"/>
                  <a:pt x="33877" y="1"/>
                  <a:pt x="21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rot="-5400000" flipH="1">
            <a:off x="134482" y="4717646"/>
            <a:ext cx="275968" cy="552380"/>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5400000" flipH="1">
            <a:off x="134247" y="4441477"/>
            <a:ext cx="276437" cy="552380"/>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4249127" y="-192144"/>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rot="5400000">
            <a:off x="4590933" y="-187570"/>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rot="5400000" flipH="1">
            <a:off x="-215935" y="1685881"/>
            <a:ext cx="822145" cy="411017"/>
          </a:xfrm>
          <a:custGeom>
            <a:avLst/>
            <a:gdLst/>
            <a:ahLst/>
            <a:cxnLst/>
            <a:rect l="l" t="t" r="r" b="b"/>
            <a:pathLst>
              <a:path w="44700" h="22350" extrusionOk="0">
                <a:moveTo>
                  <a:pt x="22350" y="0"/>
                </a:moveTo>
                <a:cubicBezTo>
                  <a:pt x="10025" y="0"/>
                  <a:pt x="1" y="10005"/>
                  <a:pt x="1" y="22350"/>
                </a:cubicBezTo>
                <a:lnTo>
                  <a:pt x="44700" y="22350"/>
                </a:lnTo>
                <a:cubicBezTo>
                  <a:pt x="44700" y="10005"/>
                  <a:pt x="34695" y="0"/>
                  <a:pt x="22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rot="5400000" flipH="1">
            <a:off x="-113225" y="2405251"/>
            <a:ext cx="411072" cy="205343"/>
          </a:xfrm>
          <a:custGeom>
            <a:avLst/>
            <a:gdLst/>
            <a:ahLst/>
            <a:cxnLst/>
            <a:rect l="l" t="t" r="r" b="b"/>
            <a:pathLst>
              <a:path w="22350" h="11166" extrusionOk="0">
                <a:moveTo>
                  <a:pt x="11185" y="1"/>
                </a:moveTo>
                <a:cubicBezTo>
                  <a:pt x="5003" y="1"/>
                  <a:pt x="0" y="4984"/>
                  <a:pt x="0" y="11166"/>
                </a:cubicBezTo>
                <a:lnTo>
                  <a:pt x="22350" y="11166"/>
                </a:lnTo>
                <a:cubicBezTo>
                  <a:pt x="22350" y="4984"/>
                  <a:pt x="17366" y="1"/>
                  <a:pt x="1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5400000" flipH="1">
            <a:off x="92263" y="2405076"/>
            <a:ext cx="411072" cy="205692"/>
          </a:xfrm>
          <a:custGeom>
            <a:avLst/>
            <a:gdLst/>
            <a:ahLst/>
            <a:cxnLst/>
            <a:rect l="l" t="t" r="r" b="b"/>
            <a:pathLst>
              <a:path w="22350" h="11185" extrusionOk="0">
                <a:moveTo>
                  <a:pt x="0" y="0"/>
                </a:moveTo>
                <a:cubicBezTo>
                  <a:pt x="0" y="6182"/>
                  <a:pt x="5003" y="11185"/>
                  <a:pt x="11185" y="11185"/>
                </a:cubicBezTo>
                <a:cubicBezTo>
                  <a:pt x="17366" y="11185"/>
                  <a:pt x="22350" y="6182"/>
                  <a:pt x="22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flipH="1">
            <a:off x="8827156" y="47168"/>
            <a:ext cx="311604" cy="623722"/>
          </a:xfrm>
          <a:custGeom>
            <a:avLst/>
            <a:gdLst/>
            <a:ahLst/>
            <a:cxnLst/>
            <a:rect l="l" t="t" r="r" b="b"/>
            <a:pathLst>
              <a:path w="10900" h="21818" extrusionOk="0">
                <a:moveTo>
                  <a:pt x="0" y="1"/>
                </a:moveTo>
                <a:lnTo>
                  <a:pt x="0" y="21818"/>
                </a:lnTo>
                <a:cubicBezTo>
                  <a:pt x="6011" y="21818"/>
                  <a:pt x="10899" y="16948"/>
                  <a:pt x="10899" y="10919"/>
                </a:cubicBezTo>
                <a:cubicBezTo>
                  <a:pt x="10899" y="4908"/>
                  <a:pt x="603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flipH="1">
            <a:off x="8515038" y="46082"/>
            <a:ext cx="623722" cy="1247959"/>
          </a:xfrm>
          <a:custGeom>
            <a:avLst/>
            <a:gdLst/>
            <a:ahLst/>
            <a:cxnLst/>
            <a:rect l="l" t="t" r="r" b="b"/>
            <a:pathLst>
              <a:path w="21818" h="43654" fill="none" extrusionOk="0">
                <a:moveTo>
                  <a:pt x="0" y="43654"/>
                </a:moveTo>
                <a:cubicBezTo>
                  <a:pt x="12041" y="43654"/>
                  <a:pt x="21817" y="33877"/>
                  <a:pt x="21817" y="21818"/>
                </a:cubicBezTo>
                <a:cubicBezTo>
                  <a:pt x="21817" y="9759"/>
                  <a:pt x="12041" y="1"/>
                  <a:pt x="0" y="1"/>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rot="10800000">
            <a:off x="7138766" y="4604008"/>
            <a:ext cx="1164321" cy="552377"/>
          </a:xfrm>
          <a:custGeom>
            <a:avLst/>
            <a:gdLst/>
            <a:ahLst/>
            <a:cxnLst/>
            <a:rect l="l" t="t" r="r" b="b"/>
            <a:pathLst>
              <a:path w="22693" h="10766" extrusionOk="0">
                <a:moveTo>
                  <a:pt x="1" y="0"/>
                </a:moveTo>
                <a:cubicBezTo>
                  <a:pt x="324" y="5992"/>
                  <a:pt x="5269" y="10766"/>
                  <a:pt x="11356" y="10766"/>
                </a:cubicBezTo>
                <a:cubicBezTo>
                  <a:pt x="17443" y="10766"/>
                  <a:pt x="22388" y="5973"/>
                  <a:pt x="22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4" name="Google Shape;104;p6"/>
          <p:cNvSpPr/>
          <p:nvPr/>
        </p:nvSpPr>
        <p:spPr>
          <a:xfrm rot="10800000" flipH="1">
            <a:off x="8832391" y="4553773"/>
            <a:ext cx="311615" cy="623733"/>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rot="10800000" flipH="1">
            <a:off x="8520288" y="4553773"/>
            <a:ext cx="312145" cy="623733"/>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10800000" flipH="1">
            <a:off x="-10354" y="4030489"/>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rot="10800000" flipH="1">
            <a:off x="-10354" y="4376869"/>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10800000" flipH="1">
            <a:off x="-10352" y="2"/>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rot="10800000" flipH="1">
            <a:off x="-10352" y="231875"/>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rot="10800000" flipH="1">
            <a:off x="-14664" y="388740"/>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7954771" y="-32236"/>
            <a:ext cx="1226344" cy="613172"/>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8058183" y="-42800"/>
            <a:ext cx="1019495" cy="509748"/>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713224" y="539500"/>
            <a:ext cx="6995725" cy="1157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15" name="Google Shape;115;p7"/>
          <p:cNvSpPr txBox="1">
            <a:spLocks noGrp="1"/>
          </p:cNvSpPr>
          <p:nvPr>
            <p:ph type="body" idx="1"/>
          </p:nvPr>
        </p:nvSpPr>
        <p:spPr>
          <a:xfrm>
            <a:off x="719675" y="1849450"/>
            <a:ext cx="6995724" cy="2754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Arial" panose="020B0604020202020204" pitchFamily="34" charset="0"/>
              <a:buChar char="•"/>
              <a:defRPr sz="1600">
                <a:latin typeface="Catamaran Medium"/>
                <a:ea typeface="Catamaran Medium"/>
                <a:cs typeface="Catamaran Medium"/>
                <a:sym typeface="Catamaran Medium"/>
              </a:defRPr>
            </a:lvl1pPr>
            <a:lvl2pPr marL="914400" lvl="1" indent="-317500" rtl="0">
              <a:lnSpc>
                <a:spcPct val="115000"/>
              </a:lnSpc>
              <a:spcBef>
                <a:spcPts val="160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dirty="0"/>
          </a:p>
        </p:txBody>
      </p:sp>
      <p:sp>
        <p:nvSpPr>
          <p:cNvPr id="116" name="Google Shape;116;p7"/>
          <p:cNvSpPr/>
          <p:nvPr/>
        </p:nvSpPr>
        <p:spPr>
          <a:xfrm rot="10800000">
            <a:off x="7896051" y="1641"/>
            <a:ext cx="1247959" cy="624265"/>
          </a:xfrm>
          <a:custGeom>
            <a:avLst/>
            <a:gdLst/>
            <a:ahLst/>
            <a:cxnLst/>
            <a:rect l="l" t="t" r="r" b="b"/>
            <a:pathLst>
              <a:path w="43654" h="21837" extrusionOk="0">
                <a:moveTo>
                  <a:pt x="21817" y="1"/>
                </a:moveTo>
                <a:cubicBezTo>
                  <a:pt x="9777" y="1"/>
                  <a:pt x="0" y="9777"/>
                  <a:pt x="0" y="21837"/>
                </a:cubicBezTo>
                <a:lnTo>
                  <a:pt x="43653" y="21837"/>
                </a:lnTo>
                <a:cubicBezTo>
                  <a:pt x="43653" y="9777"/>
                  <a:pt x="33877" y="1"/>
                  <a:pt x="21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rot="10800000">
            <a:off x="8207644" y="624775"/>
            <a:ext cx="311604" cy="623722"/>
          </a:xfrm>
          <a:custGeom>
            <a:avLst/>
            <a:gdLst/>
            <a:ahLst/>
            <a:cxnLst/>
            <a:rect l="l" t="t" r="r" b="b"/>
            <a:pathLst>
              <a:path w="10900" h="21818" extrusionOk="0">
                <a:moveTo>
                  <a:pt x="0" y="1"/>
                </a:moveTo>
                <a:lnTo>
                  <a:pt x="0" y="21818"/>
                </a:lnTo>
                <a:cubicBezTo>
                  <a:pt x="6011" y="21818"/>
                  <a:pt x="10899" y="16948"/>
                  <a:pt x="10899" y="10919"/>
                </a:cubicBezTo>
                <a:cubicBezTo>
                  <a:pt x="10899" y="4908"/>
                  <a:pt x="603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10800000">
            <a:off x="8520296" y="11"/>
            <a:ext cx="311604" cy="623722"/>
          </a:xfrm>
          <a:custGeom>
            <a:avLst/>
            <a:gdLst/>
            <a:ahLst/>
            <a:cxnLst/>
            <a:rect l="l" t="t" r="r" b="b"/>
            <a:pathLst>
              <a:path w="10900" h="21818" extrusionOk="0">
                <a:moveTo>
                  <a:pt x="10899" y="1"/>
                </a:moveTo>
                <a:cubicBezTo>
                  <a:pt x="4889" y="1"/>
                  <a:pt x="0" y="4870"/>
                  <a:pt x="0" y="10900"/>
                </a:cubicBezTo>
                <a:cubicBezTo>
                  <a:pt x="0" y="16929"/>
                  <a:pt x="4870" y="21818"/>
                  <a:pt x="10899" y="21818"/>
                </a:cubicBezTo>
                <a:lnTo>
                  <a:pt x="108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10800000">
            <a:off x="7895526" y="1624"/>
            <a:ext cx="623722" cy="1247959"/>
          </a:xfrm>
          <a:custGeom>
            <a:avLst/>
            <a:gdLst/>
            <a:ahLst/>
            <a:cxnLst/>
            <a:rect l="l" t="t" r="r" b="b"/>
            <a:pathLst>
              <a:path w="21818" h="43654" fill="none" extrusionOk="0">
                <a:moveTo>
                  <a:pt x="0" y="43654"/>
                </a:moveTo>
                <a:cubicBezTo>
                  <a:pt x="12041" y="43654"/>
                  <a:pt x="21817" y="33877"/>
                  <a:pt x="21817" y="21818"/>
                </a:cubicBezTo>
                <a:cubicBezTo>
                  <a:pt x="21817" y="9759"/>
                  <a:pt x="12041" y="1"/>
                  <a:pt x="0" y="1"/>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322925" y="-30061"/>
            <a:ext cx="762712" cy="361845"/>
          </a:xfrm>
          <a:custGeom>
            <a:avLst/>
            <a:gdLst/>
            <a:ahLst/>
            <a:cxnLst/>
            <a:rect l="l" t="t" r="r" b="b"/>
            <a:pathLst>
              <a:path w="22693" h="10766" extrusionOk="0">
                <a:moveTo>
                  <a:pt x="1" y="0"/>
                </a:moveTo>
                <a:cubicBezTo>
                  <a:pt x="324" y="5992"/>
                  <a:pt x="5269" y="10766"/>
                  <a:pt x="11356" y="10766"/>
                </a:cubicBezTo>
                <a:cubicBezTo>
                  <a:pt x="17443" y="10766"/>
                  <a:pt x="22388" y="5973"/>
                  <a:pt x="22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0382" y="-35170"/>
            <a:ext cx="1467211" cy="733908"/>
          </a:xfrm>
          <a:custGeom>
            <a:avLst/>
            <a:gdLst/>
            <a:ahLst/>
            <a:cxnLst/>
            <a:rect l="l" t="t" r="r" b="b"/>
            <a:pathLst>
              <a:path w="43654" h="21836" fill="none" extrusionOk="0">
                <a:moveTo>
                  <a:pt x="0" y="0"/>
                </a:moveTo>
                <a:cubicBezTo>
                  <a:pt x="0" y="12059"/>
                  <a:pt x="9777" y="21836"/>
                  <a:pt x="21817" y="21836"/>
                </a:cubicBezTo>
                <a:cubicBezTo>
                  <a:pt x="33877" y="21836"/>
                  <a:pt x="43653" y="12059"/>
                  <a:pt x="43653"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flipH="1">
            <a:off x="6925570" y="4692126"/>
            <a:ext cx="1003515" cy="501702"/>
          </a:xfrm>
          <a:custGeom>
            <a:avLst/>
            <a:gdLst/>
            <a:ahLst/>
            <a:cxnLst/>
            <a:rect l="l" t="t" r="r" b="b"/>
            <a:pathLst>
              <a:path w="44700" h="22350" extrusionOk="0">
                <a:moveTo>
                  <a:pt x="22350" y="0"/>
                </a:moveTo>
                <a:cubicBezTo>
                  <a:pt x="10025" y="0"/>
                  <a:pt x="1" y="10005"/>
                  <a:pt x="1" y="22350"/>
                </a:cubicBezTo>
                <a:lnTo>
                  <a:pt x="44700" y="22350"/>
                </a:lnTo>
                <a:cubicBezTo>
                  <a:pt x="44700" y="10005"/>
                  <a:pt x="34695" y="0"/>
                  <a:pt x="22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flipH="1">
            <a:off x="7929012" y="4943183"/>
            <a:ext cx="501757" cy="250649"/>
          </a:xfrm>
          <a:custGeom>
            <a:avLst/>
            <a:gdLst/>
            <a:ahLst/>
            <a:cxnLst/>
            <a:rect l="l" t="t" r="r" b="b"/>
            <a:pathLst>
              <a:path w="22350" h="11166" extrusionOk="0">
                <a:moveTo>
                  <a:pt x="11185" y="1"/>
                </a:moveTo>
                <a:cubicBezTo>
                  <a:pt x="5003" y="1"/>
                  <a:pt x="0" y="4984"/>
                  <a:pt x="0" y="11166"/>
                </a:cubicBezTo>
                <a:lnTo>
                  <a:pt x="22350" y="11166"/>
                </a:lnTo>
                <a:cubicBezTo>
                  <a:pt x="22350" y="4984"/>
                  <a:pt x="17366" y="1"/>
                  <a:pt x="11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flipH="1">
            <a:off x="7929012" y="4692126"/>
            <a:ext cx="501757" cy="251075"/>
          </a:xfrm>
          <a:custGeom>
            <a:avLst/>
            <a:gdLst/>
            <a:ahLst/>
            <a:cxnLst/>
            <a:rect l="l" t="t" r="r" b="b"/>
            <a:pathLst>
              <a:path w="22350" h="11185" extrusionOk="0">
                <a:moveTo>
                  <a:pt x="0" y="0"/>
                </a:moveTo>
                <a:cubicBezTo>
                  <a:pt x="0" y="6182"/>
                  <a:pt x="5003" y="11185"/>
                  <a:pt x="11185" y="11185"/>
                </a:cubicBezTo>
                <a:cubicBezTo>
                  <a:pt x="17366" y="11185"/>
                  <a:pt x="22350" y="6182"/>
                  <a:pt x="22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rot="-5400000">
            <a:off x="530454" y="4792589"/>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rot="-5400000">
            <a:off x="298780" y="4792788"/>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rot="-5400000">
            <a:off x="121404" y="4776589"/>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7"/>
          <p:cNvGrpSpPr/>
          <p:nvPr/>
        </p:nvGrpSpPr>
        <p:grpSpPr>
          <a:xfrm rot="10800000">
            <a:off x="8151435" y="1532322"/>
            <a:ext cx="737197" cy="223699"/>
            <a:chOff x="1060054" y="3979524"/>
            <a:chExt cx="781426" cy="237120"/>
          </a:xfrm>
        </p:grpSpPr>
        <p:sp>
          <p:nvSpPr>
            <p:cNvPr id="129" name="Google Shape;129;p7"/>
            <p:cNvSpPr/>
            <p:nvPr/>
          </p:nvSpPr>
          <p:spPr>
            <a:xfrm>
              <a:off x="1060054" y="3979524"/>
              <a:ext cx="47019" cy="47019"/>
            </a:xfrm>
            <a:custGeom>
              <a:avLst/>
              <a:gdLst/>
              <a:ahLst/>
              <a:cxnLst/>
              <a:rect l="l" t="t" r="r" b="b"/>
              <a:pathLst>
                <a:path w="1275" h="1275" extrusionOk="0">
                  <a:moveTo>
                    <a:pt x="647" y="0"/>
                  </a:moveTo>
                  <a:cubicBezTo>
                    <a:pt x="286" y="0"/>
                    <a:pt x="0" y="286"/>
                    <a:pt x="0" y="628"/>
                  </a:cubicBezTo>
                  <a:cubicBezTo>
                    <a:pt x="0" y="989"/>
                    <a:pt x="286" y="1275"/>
                    <a:pt x="647" y="1275"/>
                  </a:cubicBezTo>
                  <a:cubicBezTo>
                    <a:pt x="990" y="1275"/>
                    <a:pt x="1275" y="989"/>
                    <a:pt x="1275" y="628"/>
                  </a:cubicBezTo>
                  <a:cubicBezTo>
                    <a:pt x="1275" y="286"/>
                    <a:pt x="99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304844" y="3979524"/>
              <a:ext cx="47056" cy="47019"/>
            </a:xfrm>
            <a:custGeom>
              <a:avLst/>
              <a:gdLst/>
              <a:ahLst/>
              <a:cxnLst/>
              <a:rect l="l" t="t" r="r" b="b"/>
              <a:pathLst>
                <a:path w="1276" h="1275" extrusionOk="0">
                  <a:moveTo>
                    <a:pt x="628" y="0"/>
                  </a:moveTo>
                  <a:cubicBezTo>
                    <a:pt x="286" y="0"/>
                    <a:pt x="1" y="286"/>
                    <a:pt x="1" y="628"/>
                  </a:cubicBezTo>
                  <a:cubicBezTo>
                    <a:pt x="1" y="989"/>
                    <a:pt x="286" y="1275"/>
                    <a:pt x="628" y="1275"/>
                  </a:cubicBezTo>
                  <a:cubicBezTo>
                    <a:pt x="990" y="1275"/>
                    <a:pt x="1275" y="989"/>
                    <a:pt x="1275" y="628"/>
                  </a:cubicBezTo>
                  <a:cubicBezTo>
                    <a:pt x="1275" y="286"/>
                    <a:pt x="990"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1548933" y="3979524"/>
              <a:ext cx="47756" cy="47019"/>
            </a:xfrm>
            <a:custGeom>
              <a:avLst/>
              <a:gdLst/>
              <a:ahLst/>
              <a:cxnLst/>
              <a:rect l="l" t="t" r="r" b="b"/>
              <a:pathLst>
                <a:path w="1295" h="1275" extrusionOk="0">
                  <a:moveTo>
                    <a:pt x="648" y="0"/>
                  </a:moveTo>
                  <a:cubicBezTo>
                    <a:pt x="286" y="0"/>
                    <a:pt x="1" y="286"/>
                    <a:pt x="1" y="628"/>
                  </a:cubicBezTo>
                  <a:cubicBezTo>
                    <a:pt x="1" y="989"/>
                    <a:pt x="286" y="1275"/>
                    <a:pt x="648" y="1275"/>
                  </a:cubicBezTo>
                  <a:cubicBezTo>
                    <a:pt x="1009" y="1275"/>
                    <a:pt x="1294" y="989"/>
                    <a:pt x="1294" y="628"/>
                  </a:cubicBezTo>
                  <a:cubicBezTo>
                    <a:pt x="1294" y="286"/>
                    <a:pt x="1009"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793760" y="3979524"/>
              <a:ext cx="47719" cy="47019"/>
            </a:xfrm>
            <a:custGeom>
              <a:avLst/>
              <a:gdLst/>
              <a:ahLst/>
              <a:cxnLst/>
              <a:rect l="l" t="t" r="r" b="b"/>
              <a:pathLst>
                <a:path w="1294" h="1275" extrusionOk="0">
                  <a:moveTo>
                    <a:pt x="647" y="0"/>
                  </a:moveTo>
                  <a:cubicBezTo>
                    <a:pt x="286" y="0"/>
                    <a:pt x="0" y="286"/>
                    <a:pt x="0" y="628"/>
                  </a:cubicBezTo>
                  <a:cubicBezTo>
                    <a:pt x="0" y="989"/>
                    <a:pt x="286" y="1275"/>
                    <a:pt x="647" y="1275"/>
                  </a:cubicBezTo>
                  <a:cubicBezTo>
                    <a:pt x="1008" y="1275"/>
                    <a:pt x="1294" y="989"/>
                    <a:pt x="1294" y="628"/>
                  </a:cubicBezTo>
                  <a:cubicBezTo>
                    <a:pt x="1294" y="286"/>
                    <a:pt x="97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060054" y="4169588"/>
              <a:ext cx="47019" cy="47056"/>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304844" y="4169588"/>
              <a:ext cx="47056" cy="47056"/>
            </a:xfrm>
            <a:custGeom>
              <a:avLst/>
              <a:gdLst/>
              <a:ahLst/>
              <a:cxnLst/>
              <a:rect l="l" t="t" r="r" b="b"/>
              <a:pathLst>
                <a:path w="1276" h="1276" extrusionOk="0">
                  <a:moveTo>
                    <a:pt x="628" y="1"/>
                  </a:moveTo>
                  <a:cubicBezTo>
                    <a:pt x="286" y="1"/>
                    <a:pt x="1" y="286"/>
                    <a:pt x="1" y="629"/>
                  </a:cubicBezTo>
                  <a:cubicBezTo>
                    <a:pt x="1" y="990"/>
                    <a:pt x="286" y="1275"/>
                    <a:pt x="628" y="1275"/>
                  </a:cubicBezTo>
                  <a:cubicBezTo>
                    <a:pt x="990" y="1275"/>
                    <a:pt x="1275" y="990"/>
                    <a:pt x="1275" y="629"/>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548933" y="4169588"/>
              <a:ext cx="47756" cy="47056"/>
            </a:xfrm>
            <a:custGeom>
              <a:avLst/>
              <a:gdLst/>
              <a:ahLst/>
              <a:cxnLst/>
              <a:rect l="l" t="t" r="r" b="b"/>
              <a:pathLst>
                <a:path w="1295" h="1276" extrusionOk="0">
                  <a:moveTo>
                    <a:pt x="648" y="1"/>
                  </a:moveTo>
                  <a:cubicBezTo>
                    <a:pt x="286" y="1"/>
                    <a:pt x="1" y="286"/>
                    <a:pt x="1" y="629"/>
                  </a:cubicBezTo>
                  <a:cubicBezTo>
                    <a:pt x="1" y="990"/>
                    <a:pt x="286" y="1275"/>
                    <a:pt x="648" y="1275"/>
                  </a:cubicBezTo>
                  <a:cubicBezTo>
                    <a:pt x="1009" y="1275"/>
                    <a:pt x="1294" y="990"/>
                    <a:pt x="1294" y="629"/>
                  </a:cubicBezTo>
                  <a:cubicBezTo>
                    <a:pt x="1294" y="286"/>
                    <a:pt x="1009"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793760" y="4169588"/>
              <a:ext cx="47719" cy="47056"/>
            </a:xfrm>
            <a:custGeom>
              <a:avLst/>
              <a:gdLst/>
              <a:ahLst/>
              <a:cxnLst/>
              <a:rect l="l" t="t" r="r" b="b"/>
              <a:pathLst>
                <a:path w="1294" h="1276" extrusionOk="0">
                  <a:moveTo>
                    <a:pt x="647" y="1"/>
                  </a:moveTo>
                  <a:cubicBezTo>
                    <a:pt x="286" y="1"/>
                    <a:pt x="0" y="286"/>
                    <a:pt x="0" y="629"/>
                  </a:cubicBezTo>
                  <a:cubicBezTo>
                    <a:pt x="0" y="990"/>
                    <a:pt x="286" y="1275"/>
                    <a:pt x="647" y="1275"/>
                  </a:cubicBezTo>
                  <a:cubicBezTo>
                    <a:pt x="1008" y="1275"/>
                    <a:pt x="1294" y="990"/>
                    <a:pt x="1294" y="629"/>
                  </a:cubicBezTo>
                  <a:cubicBezTo>
                    <a:pt x="1294" y="286"/>
                    <a:pt x="97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1388100" y="1307100"/>
            <a:ext cx="63678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39" name="Google Shape;139;p8"/>
          <p:cNvGrpSpPr/>
          <p:nvPr/>
        </p:nvGrpSpPr>
        <p:grpSpPr>
          <a:xfrm>
            <a:off x="-32202" y="-50349"/>
            <a:ext cx="10044040" cy="5244181"/>
            <a:chOff x="-32202" y="-50349"/>
            <a:chExt cx="10044040" cy="5244181"/>
          </a:xfrm>
        </p:grpSpPr>
        <p:sp>
          <p:nvSpPr>
            <p:cNvPr id="140" name="Google Shape;140;p8"/>
            <p:cNvSpPr/>
            <p:nvPr/>
          </p:nvSpPr>
          <p:spPr>
            <a:xfrm>
              <a:off x="-32202" y="4894321"/>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32202" y="4662846"/>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15808" y="4221802"/>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2965122" y="-45055"/>
              <a:ext cx="789489" cy="374549"/>
            </a:xfrm>
            <a:custGeom>
              <a:avLst/>
              <a:gdLst/>
              <a:ahLst/>
              <a:cxnLst/>
              <a:rect l="l" t="t" r="r" b="b"/>
              <a:pathLst>
                <a:path w="22693" h="10766" extrusionOk="0">
                  <a:moveTo>
                    <a:pt x="1" y="0"/>
                  </a:moveTo>
                  <a:cubicBezTo>
                    <a:pt x="324" y="5992"/>
                    <a:pt x="5269" y="10766"/>
                    <a:pt x="11356" y="10766"/>
                  </a:cubicBezTo>
                  <a:cubicBezTo>
                    <a:pt x="17443" y="10766"/>
                    <a:pt x="22388" y="5973"/>
                    <a:pt x="22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4064980" y="4692126"/>
              <a:ext cx="1003515" cy="501702"/>
            </a:xfrm>
            <a:custGeom>
              <a:avLst/>
              <a:gdLst/>
              <a:ahLst/>
              <a:cxnLst/>
              <a:rect l="l" t="t" r="r" b="b"/>
              <a:pathLst>
                <a:path w="44700" h="22350" extrusionOk="0">
                  <a:moveTo>
                    <a:pt x="22350" y="0"/>
                  </a:moveTo>
                  <a:cubicBezTo>
                    <a:pt x="10025" y="0"/>
                    <a:pt x="1" y="10005"/>
                    <a:pt x="1" y="22350"/>
                  </a:cubicBezTo>
                  <a:lnTo>
                    <a:pt x="44700" y="22350"/>
                  </a:lnTo>
                  <a:cubicBezTo>
                    <a:pt x="44700" y="10005"/>
                    <a:pt x="34695" y="0"/>
                    <a:pt x="22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3563295" y="4943183"/>
              <a:ext cx="501757" cy="250649"/>
            </a:xfrm>
            <a:custGeom>
              <a:avLst/>
              <a:gdLst/>
              <a:ahLst/>
              <a:cxnLst/>
              <a:rect l="l" t="t" r="r" b="b"/>
              <a:pathLst>
                <a:path w="22350" h="11166" extrusionOk="0">
                  <a:moveTo>
                    <a:pt x="11185" y="1"/>
                  </a:moveTo>
                  <a:cubicBezTo>
                    <a:pt x="5003" y="1"/>
                    <a:pt x="0" y="4984"/>
                    <a:pt x="0" y="11166"/>
                  </a:cubicBezTo>
                  <a:lnTo>
                    <a:pt x="22350" y="11166"/>
                  </a:lnTo>
                  <a:cubicBezTo>
                    <a:pt x="22350" y="4984"/>
                    <a:pt x="17366" y="1"/>
                    <a:pt x="1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3563295" y="4692126"/>
              <a:ext cx="501757" cy="251075"/>
            </a:xfrm>
            <a:custGeom>
              <a:avLst/>
              <a:gdLst/>
              <a:ahLst/>
              <a:cxnLst/>
              <a:rect l="l" t="t" r="r" b="b"/>
              <a:pathLst>
                <a:path w="22350" h="11185" extrusionOk="0">
                  <a:moveTo>
                    <a:pt x="0" y="0"/>
                  </a:moveTo>
                  <a:cubicBezTo>
                    <a:pt x="0" y="6182"/>
                    <a:pt x="5003" y="11185"/>
                    <a:pt x="11185" y="11185"/>
                  </a:cubicBezTo>
                  <a:cubicBezTo>
                    <a:pt x="17366" y="11185"/>
                    <a:pt x="22350" y="6182"/>
                    <a:pt x="22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6977866" y="-50349"/>
              <a:ext cx="1247465" cy="623733"/>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8536291" y="-50349"/>
              <a:ext cx="311615" cy="623733"/>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8224188" y="-50349"/>
              <a:ext cx="312145" cy="623733"/>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8"/>
            <p:cNvGrpSpPr/>
            <p:nvPr/>
          </p:nvGrpSpPr>
          <p:grpSpPr>
            <a:xfrm>
              <a:off x="7431818" y="1229669"/>
              <a:ext cx="735875" cy="224360"/>
              <a:chOff x="961850" y="630864"/>
              <a:chExt cx="780025" cy="237821"/>
            </a:xfrm>
          </p:grpSpPr>
          <p:sp>
            <p:nvSpPr>
              <p:cNvPr id="151" name="Google Shape;151;p8"/>
              <p:cNvSpPr/>
              <p:nvPr/>
            </p:nvSpPr>
            <p:spPr>
              <a:xfrm>
                <a:off x="961850" y="630864"/>
                <a:ext cx="47019" cy="47056"/>
              </a:xfrm>
              <a:custGeom>
                <a:avLst/>
                <a:gdLst/>
                <a:ahLst/>
                <a:cxnLst/>
                <a:rect l="l" t="t" r="r" b="b"/>
                <a:pathLst>
                  <a:path w="1275" h="1276" extrusionOk="0">
                    <a:moveTo>
                      <a:pt x="647" y="1"/>
                    </a:moveTo>
                    <a:cubicBezTo>
                      <a:pt x="286" y="1"/>
                      <a:pt x="1" y="286"/>
                      <a:pt x="1" y="648"/>
                    </a:cubicBezTo>
                    <a:cubicBezTo>
                      <a:pt x="1" y="990"/>
                      <a:pt x="286" y="1275"/>
                      <a:pt x="647" y="1275"/>
                    </a:cubicBezTo>
                    <a:cubicBezTo>
                      <a:pt x="990" y="1275"/>
                      <a:pt x="1275" y="990"/>
                      <a:pt x="1275" y="648"/>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1206640" y="630864"/>
                <a:ext cx="47056" cy="47056"/>
              </a:xfrm>
              <a:custGeom>
                <a:avLst/>
                <a:gdLst/>
                <a:ahLst/>
                <a:cxnLst/>
                <a:rect l="l" t="t" r="r" b="b"/>
                <a:pathLst>
                  <a:path w="1276" h="1276" extrusionOk="0">
                    <a:moveTo>
                      <a:pt x="628" y="1"/>
                    </a:moveTo>
                    <a:cubicBezTo>
                      <a:pt x="286" y="1"/>
                      <a:pt x="1" y="286"/>
                      <a:pt x="1" y="648"/>
                    </a:cubicBezTo>
                    <a:cubicBezTo>
                      <a:pt x="1" y="990"/>
                      <a:pt x="286" y="1275"/>
                      <a:pt x="628" y="1275"/>
                    </a:cubicBezTo>
                    <a:cubicBezTo>
                      <a:pt x="990" y="1275"/>
                      <a:pt x="1275" y="990"/>
                      <a:pt x="1275" y="648"/>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450767" y="630864"/>
                <a:ext cx="47719" cy="47056"/>
              </a:xfrm>
              <a:custGeom>
                <a:avLst/>
                <a:gdLst/>
                <a:ahLst/>
                <a:cxnLst/>
                <a:rect l="l" t="t" r="r" b="b"/>
                <a:pathLst>
                  <a:path w="1294" h="1276" extrusionOk="0">
                    <a:moveTo>
                      <a:pt x="647" y="1"/>
                    </a:moveTo>
                    <a:cubicBezTo>
                      <a:pt x="285" y="1"/>
                      <a:pt x="0" y="286"/>
                      <a:pt x="0" y="648"/>
                    </a:cubicBezTo>
                    <a:cubicBezTo>
                      <a:pt x="0" y="990"/>
                      <a:pt x="285" y="1275"/>
                      <a:pt x="647" y="1275"/>
                    </a:cubicBezTo>
                    <a:cubicBezTo>
                      <a:pt x="1008" y="1275"/>
                      <a:pt x="1293" y="990"/>
                      <a:pt x="1293" y="648"/>
                    </a:cubicBezTo>
                    <a:cubicBezTo>
                      <a:pt x="1293" y="286"/>
                      <a:pt x="1008"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1694856" y="630864"/>
                <a:ext cx="47019" cy="47056"/>
              </a:xfrm>
              <a:custGeom>
                <a:avLst/>
                <a:gdLst/>
                <a:ahLst/>
                <a:cxnLst/>
                <a:rect l="l" t="t" r="r" b="b"/>
                <a:pathLst>
                  <a:path w="1275" h="1276" extrusionOk="0">
                    <a:moveTo>
                      <a:pt x="647" y="1"/>
                    </a:moveTo>
                    <a:cubicBezTo>
                      <a:pt x="286" y="1"/>
                      <a:pt x="0" y="286"/>
                      <a:pt x="0" y="648"/>
                    </a:cubicBezTo>
                    <a:cubicBezTo>
                      <a:pt x="0" y="990"/>
                      <a:pt x="286" y="1275"/>
                      <a:pt x="647" y="1275"/>
                    </a:cubicBezTo>
                    <a:cubicBezTo>
                      <a:pt x="989" y="1275"/>
                      <a:pt x="1275" y="990"/>
                      <a:pt x="1275" y="648"/>
                    </a:cubicBezTo>
                    <a:cubicBezTo>
                      <a:pt x="1275" y="286"/>
                      <a:pt x="989"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961850" y="820965"/>
                <a:ext cx="47019" cy="47719"/>
              </a:xfrm>
              <a:custGeom>
                <a:avLst/>
                <a:gdLst/>
                <a:ahLst/>
                <a:cxnLst/>
                <a:rect l="l" t="t" r="r" b="b"/>
                <a:pathLst>
                  <a:path w="1275" h="1294" extrusionOk="0">
                    <a:moveTo>
                      <a:pt x="647" y="1"/>
                    </a:moveTo>
                    <a:cubicBezTo>
                      <a:pt x="286" y="1"/>
                      <a:pt x="1" y="286"/>
                      <a:pt x="1" y="647"/>
                    </a:cubicBezTo>
                    <a:cubicBezTo>
                      <a:pt x="1" y="1009"/>
                      <a:pt x="286" y="1294"/>
                      <a:pt x="647" y="1294"/>
                    </a:cubicBezTo>
                    <a:cubicBezTo>
                      <a:pt x="990" y="1294"/>
                      <a:pt x="1275" y="1009"/>
                      <a:pt x="1275" y="647"/>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1206640" y="820965"/>
                <a:ext cx="47056" cy="47719"/>
              </a:xfrm>
              <a:custGeom>
                <a:avLst/>
                <a:gdLst/>
                <a:ahLst/>
                <a:cxnLst/>
                <a:rect l="l" t="t" r="r" b="b"/>
                <a:pathLst>
                  <a:path w="1276" h="1294" extrusionOk="0">
                    <a:moveTo>
                      <a:pt x="628" y="1"/>
                    </a:moveTo>
                    <a:cubicBezTo>
                      <a:pt x="286" y="1"/>
                      <a:pt x="1" y="286"/>
                      <a:pt x="1" y="647"/>
                    </a:cubicBezTo>
                    <a:cubicBezTo>
                      <a:pt x="1" y="1009"/>
                      <a:pt x="286" y="1294"/>
                      <a:pt x="628" y="1294"/>
                    </a:cubicBezTo>
                    <a:cubicBezTo>
                      <a:pt x="990" y="1294"/>
                      <a:pt x="1275" y="1009"/>
                      <a:pt x="1275" y="647"/>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1450767" y="820965"/>
                <a:ext cx="47719" cy="47719"/>
              </a:xfrm>
              <a:custGeom>
                <a:avLst/>
                <a:gdLst/>
                <a:ahLst/>
                <a:cxnLst/>
                <a:rect l="l" t="t" r="r" b="b"/>
                <a:pathLst>
                  <a:path w="1294" h="1294" extrusionOk="0">
                    <a:moveTo>
                      <a:pt x="647" y="1"/>
                    </a:moveTo>
                    <a:cubicBezTo>
                      <a:pt x="285" y="1"/>
                      <a:pt x="0" y="286"/>
                      <a:pt x="0" y="647"/>
                    </a:cubicBezTo>
                    <a:cubicBezTo>
                      <a:pt x="0" y="1009"/>
                      <a:pt x="285" y="1294"/>
                      <a:pt x="647" y="1294"/>
                    </a:cubicBezTo>
                    <a:cubicBezTo>
                      <a:pt x="1008" y="1294"/>
                      <a:pt x="1293" y="1009"/>
                      <a:pt x="1293" y="647"/>
                    </a:cubicBezTo>
                    <a:cubicBezTo>
                      <a:pt x="1293" y="286"/>
                      <a:pt x="1008"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1694856" y="820965"/>
                <a:ext cx="47019" cy="47719"/>
              </a:xfrm>
              <a:custGeom>
                <a:avLst/>
                <a:gdLst/>
                <a:ahLst/>
                <a:cxnLst/>
                <a:rect l="l" t="t" r="r" b="b"/>
                <a:pathLst>
                  <a:path w="1275" h="1294" extrusionOk="0">
                    <a:moveTo>
                      <a:pt x="647" y="1"/>
                    </a:moveTo>
                    <a:cubicBezTo>
                      <a:pt x="286" y="1"/>
                      <a:pt x="0" y="286"/>
                      <a:pt x="0" y="647"/>
                    </a:cubicBezTo>
                    <a:cubicBezTo>
                      <a:pt x="0" y="1009"/>
                      <a:pt x="286" y="1294"/>
                      <a:pt x="647" y="1294"/>
                    </a:cubicBezTo>
                    <a:cubicBezTo>
                      <a:pt x="989" y="1294"/>
                      <a:pt x="1275" y="1009"/>
                      <a:pt x="1275" y="647"/>
                    </a:cubicBezTo>
                    <a:cubicBezTo>
                      <a:pt x="1275" y="286"/>
                      <a:pt x="989"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8"/>
            <p:cNvGrpSpPr/>
            <p:nvPr/>
          </p:nvGrpSpPr>
          <p:grpSpPr>
            <a:xfrm>
              <a:off x="881533" y="3998112"/>
              <a:ext cx="737197" cy="223699"/>
              <a:chOff x="1060054" y="3979524"/>
              <a:chExt cx="781426" cy="237120"/>
            </a:xfrm>
          </p:grpSpPr>
          <p:sp>
            <p:nvSpPr>
              <p:cNvPr id="160" name="Google Shape;160;p8"/>
              <p:cNvSpPr/>
              <p:nvPr/>
            </p:nvSpPr>
            <p:spPr>
              <a:xfrm>
                <a:off x="1060054" y="3979524"/>
                <a:ext cx="47019" cy="47019"/>
              </a:xfrm>
              <a:custGeom>
                <a:avLst/>
                <a:gdLst/>
                <a:ahLst/>
                <a:cxnLst/>
                <a:rect l="l" t="t" r="r" b="b"/>
                <a:pathLst>
                  <a:path w="1275" h="1275" extrusionOk="0">
                    <a:moveTo>
                      <a:pt x="647" y="0"/>
                    </a:moveTo>
                    <a:cubicBezTo>
                      <a:pt x="286" y="0"/>
                      <a:pt x="0" y="286"/>
                      <a:pt x="0" y="628"/>
                    </a:cubicBezTo>
                    <a:cubicBezTo>
                      <a:pt x="0" y="989"/>
                      <a:pt x="286" y="1275"/>
                      <a:pt x="647" y="1275"/>
                    </a:cubicBezTo>
                    <a:cubicBezTo>
                      <a:pt x="990" y="1275"/>
                      <a:pt x="1275" y="989"/>
                      <a:pt x="1275" y="628"/>
                    </a:cubicBezTo>
                    <a:cubicBezTo>
                      <a:pt x="1275" y="286"/>
                      <a:pt x="99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1304844" y="3979524"/>
                <a:ext cx="47056" cy="47019"/>
              </a:xfrm>
              <a:custGeom>
                <a:avLst/>
                <a:gdLst/>
                <a:ahLst/>
                <a:cxnLst/>
                <a:rect l="l" t="t" r="r" b="b"/>
                <a:pathLst>
                  <a:path w="1276" h="1275" extrusionOk="0">
                    <a:moveTo>
                      <a:pt x="628" y="0"/>
                    </a:moveTo>
                    <a:cubicBezTo>
                      <a:pt x="286" y="0"/>
                      <a:pt x="1" y="286"/>
                      <a:pt x="1" y="628"/>
                    </a:cubicBezTo>
                    <a:cubicBezTo>
                      <a:pt x="1" y="989"/>
                      <a:pt x="286" y="1275"/>
                      <a:pt x="628" y="1275"/>
                    </a:cubicBezTo>
                    <a:cubicBezTo>
                      <a:pt x="990" y="1275"/>
                      <a:pt x="1275" y="989"/>
                      <a:pt x="1275" y="628"/>
                    </a:cubicBezTo>
                    <a:cubicBezTo>
                      <a:pt x="1275" y="286"/>
                      <a:pt x="990"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1548933" y="3979524"/>
                <a:ext cx="47756" cy="47019"/>
              </a:xfrm>
              <a:custGeom>
                <a:avLst/>
                <a:gdLst/>
                <a:ahLst/>
                <a:cxnLst/>
                <a:rect l="l" t="t" r="r" b="b"/>
                <a:pathLst>
                  <a:path w="1295" h="1275" extrusionOk="0">
                    <a:moveTo>
                      <a:pt x="648" y="0"/>
                    </a:moveTo>
                    <a:cubicBezTo>
                      <a:pt x="286" y="0"/>
                      <a:pt x="1" y="286"/>
                      <a:pt x="1" y="628"/>
                    </a:cubicBezTo>
                    <a:cubicBezTo>
                      <a:pt x="1" y="989"/>
                      <a:pt x="286" y="1275"/>
                      <a:pt x="648" y="1275"/>
                    </a:cubicBezTo>
                    <a:cubicBezTo>
                      <a:pt x="1009" y="1275"/>
                      <a:pt x="1294" y="989"/>
                      <a:pt x="1294" y="628"/>
                    </a:cubicBezTo>
                    <a:cubicBezTo>
                      <a:pt x="1294" y="286"/>
                      <a:pt x="1009"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1793760" y="3979524"/>
                <a:ext cx="47719" cy="47019"/>
              </a:xfrm>
              <a:custGeom>
                <a:avLst/>
                <a:gdLst/>
                <a:ahLst/>
                <a:cxnLst/>
                <a:rect l="l" t="t" r="r" b="b"/>
                <a:pathLst>
                  <a:path w="1294" h="1275" extrusionOk="0">
                    <a:moveTo>
                      <a:pt x="647" y="0"/>
                    </a:moveTo>
                    <a:cubicBezTo>
                      <a:pt x="286" y="0"/>
                      <a:pt x="0" y="286"/>
                      <a:pt x="0" y="628"/>
                    </a:cubicBezTo>
                    <a:cubicBezTo>
                      <a:pt x="0" y="989"/>
                      <a:pt x="286" y="1275"/>
                      <a:pt x="647" y="1275"/>
                    </a:cubicBezTo>
                    <a:cubicBezTo>
                      <a:pt x="1008" y="1275"/>
                      <a:pt x="1294" y="989"/>
                      <a:pt x="1294" y="628"/>
                    </a:cubicBezTo>
                    <a:cubicBezTo>
                      <a:pt x="1294" y="286"/>
                      <a:pt x="97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1060054" y="4169588"/>
                <a:ext cx="47019" cy="47056"/>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1304844" y="4169588"/>
                <a:ext cx="47056" cy="47056"/>
              </a:xfrm>
              <a:custGeom>
                <a:avLst/>
                <a:gdLst/>
                <a:ahLst/>
                <a:cxnLst/>
                <a:rect l="l" t="t" r="r" b="b"/>
                <a:pathLst>
                  <a:path w="1276" h="1276" extrusionOk="0">
                    <a:moveTo>
                      <a:pt x="628" y="1"/>
                    </a:moveTo>
                    <a:cubicBezTo>
                      <a:pt x="286" y="1"/>
                      <a:pt x="1" y="286"/>
                      <a:pt x="1" y="629"/>
                    </a:cubicBezTo>
                    <a:cubicBezTo>
                      <a:pt x="1" y="990"/>
                      <a:pt x="286" y="1275"/>
                      <a:pt x="628" y="1275"/>
                    </a:cubicBezTo>
                    <a:cubicBezTo>
                      <a:pt x="990" y="1275"/>
                      <a:pt x="1275" y="990"/>
                      <a:pt x="1275" y="629"/>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1548933" y="4169588"/>
                <a:ext cx="47756" cy="47056"/>
              </a:xfrm>
              <a:custGeom>
                <a:avLst/>
                <a:gdLst/>
                <a:ahLst/>
                <a:cxnLst/>
                <a:rect l="l" t="t" r="r" b="b"/>
                <a:pathLst>
                  <a:path w="1295" h="1276" extrusionOk="0">
                    <a:moveTo>
                      <a:pt x="648" y="1"/>
                    </a:moveTo>
                    <a:cubicBezTo>
                      <a:pt x="286" y="1"/>
                      <a:pt x="1" y="286"/>
                      <a:pt x="1" y="629"/>
                    </a:cubicBezTo>
                    <a:cubicBezTo>
                      <a:pt x="1" y="990"/>
                      <a:pt x="286" y="1275"/>
                      <a:pt x="648" y="1275"/>
                    </a:cubicBezTo>
                    <a:cubicBezTo>
                      <a:pt x="1009" y="1275"/>
                      <a:pt x="1294" y="990"/>
                      <a:pt x="1294" y="629"/>
                    </a:cubicBezTo>
                    <a:cubicBezTo>
                      <a:pt x="1294" y="286"/>
                      <a:pt x="1009"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1793760" y="4169588"/>
                <a:ext cx="47719" cy="47056"/>
              </a:xfrm>
              <a:custGeom>
                <a:avLst/>
                <a:gdLst/>
                <a:ahLst/>
                <a:cxnLst/>
                <a:rect l="l" t="t" r="r" b="b"/>
                <a:pathLst>
                  <a:path w="1294" h="1276" extrusionOk="0">
                    <a:moveTo>
                      <a:pt x="647" y="1"/>
                    </a:moveTo>
                    <a:cubicBezTo>
                      <a:pt x="286" y="1"/>
                      <a:pt x="0" y="286"/>
                      <a:pt x="0" y="629"/>
                    </a:cubicBezTo>
                    <a:cubicBezTo>
                      <a:pt x="0" y="990"/>
                      <a:pt x="286" y="1275"/>
                      <a:pt x="647" y="1275"/>
                    </a:cubicBezTo>
                    <a:cubicBezTo>
                      <a:pt x="1008" y="1275"/>
                      <a:pt x="1294" y="990"/>
                      <a:pt x="1294" y="629"/>
                    </a:cubicBezTo>
                    <a:cubicBezTo>
                      <a:pt x="1294" y="286"/>
                      <a:pt x="97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8"/>
            <p:cNvSpPr/>
            <p:nvPr/>
          </p:nvSpPr>
          <p:spPr>
            <a:xfrm>
              <a:off x="7431826" y="4565313"/>
              <a:ext cx="1247959" cy="624265"/>
            </a:xfrm>
            <a:custGeom>
              <a:avLst/>
              <a:gdLst/>
              <a:ahLst/>
              <a:cxnLst/>
              <a:rect l="l" t="t" r="r" b="b"/>
              <a:pathLst>
                <a:path w="43654" h="21837" extrusionOk="0">
                  <a:moveTo>
                    <a:pt x="21817" y="1"/>
                  </a:moveTo>
                  <a:cubicBezTo>
                    <a:pt x="9777" y="1"/>
                    <a:pt x="0" y="9777"/>
                    <a:pt x="0" y="21837"/>
                  </a:cubicBezTo>
                  <a:lnTo>
                    <a:pt x="43653" y="21837"/>
                  </a:lnTo>
                  <a:cubicBezTo>
                    <a:pt x="43653" y="9777"/>
                    <a:pt x="33877" y="1"/>
                    <a:pt x="21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8056587" y="3942722"/>
              <a:ext cx="311604" cy="623722"/>
            </a:xfrm>
            <a:custGeom>
              <a:avLst/>
              <a:gdLst/>
              <a:ahLst/>
              <a:cxnLst/>
              <a:rect l="l" t="t" r="r" b="b"/>
              <a:pathLst>
                <a:path w="10900" h="21818" extrusionOk="0">
                  <a:moveTo>
                    <a:pt x="0" y="1"/>
                  </a:moveTo>
                  <a:lnTo>
                    <a:pt x="0" y="21818"/>
                  </a:lnTo>
                  <a:cubicBezTo>
                    <a:pt x="6011" y="21818"/>
                    <a:pt x="10899" y="16948"/>
                    <a:pt x="10899" y="10919"/>
                  </a:cubicBezTo>
                  <a:cubicBezTo>
                    <a:pt x="10899" y="4908"/>
                    <a:pt x="603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7743935" y="4567486"/>
              <a:ext cx="311604" cy="623722"/>
            </a:xfrm>
            <a:custGeom>
              <a:avLst/>
              <a:gdLst/>
              <a:ahLst/>
              <a:cxnLst/>
              <a:rect l="l" t="t" r="r" b="b"/>
              <a:pathLst>
                <a:path w="10900" h="21818" extrusionOk="0">
                  <a:moveTo>
                    <a:pt x="10899" y="1"/>
                  </a:moveTo>
                  <a:cubicBezTo>
                    <a:pt x="4889" y="1"/>
                    <a:pt x="0" y="4870"/>
                    <a:pt x="0" y="10900"/>
                  </a:cubicBezTo>
                  <a:cubicBezTo>
                    <a:pt x="0" y="16929"/>
                    <a:pt x="4870" y="21818"/>
                    <a:pt x="10899" y="21818"/>
                  </a:cubicBezTo>
                  <a:lnTo>
                    <a:pt x="108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8056587" y="3941636"/>
              <a:ext cx="623722" cy="1247959"/>
            </a:xfrm>
            <a:custGeom>
              <a:avLst/>
              <a:gdLst/>
              <a:ahLst/>
              <a:cxnLst/>
              <a:rect l="l" t="t" r="r" b="b"/>
              <a:pathLst>
                <a:path w="21818" h="43654" fill="none" extrusionOk="0">
                  <a:moveTo>
                    <a:pt x="0" y="43654"/>
                  </a:moveTo>
                  <a:cubicBezTo>
                    <a:pt x="12041" y="43654"/>
                    <a:pt x="21817" y="33877"/>
                    <a:pt x="21817" y="21818"/>
                  </a:cubicBezTo>
                  <a:cubicBezTo>
                    <a:pt x="21817" y="9759"/>
                    <a:pt x="12041" y="1"/>
                    <a:pt x="0" y="1"/>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609782" y="-50343"/>
              <a:ext cx="1518723" cy="759674"/>
            </a:xfrm>
            <a:custGeom>
              <a:avLst/>
              <a:gdLst/>
              <a:ahLst/>
              <a:cxnLst/>
              <a:rect l="l" t="t" r="r" b="b"/>
              <a:pathLst>
                <a:path w="43654" h="21836" fill="none" extrusionOk="0">
                  <a:moveTo>
                    <a:pt x="0" y="0"/>
                  </a:moveTo>
                  <a:cubicBezTo>
                    <a:pt x="0" y="12059"/>
                    <a:pt x="9777" y="21836"/>
                    <a:pt x="21817" y="21836"/>
                  </a:cubicBezTo>
                  <a:cubicBezTo>
                    <a:pt x="33877" y="21836"/>
                    <a:pt x="43653" y="12059"/>
                    <a:pt x="43653"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10354" y="328068"/>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10354" y="1"/>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8266738" y="1699250"/>
              <a:ext cx="1745100" cy="1745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3"/>
        <p:cNvGrpSpPr/>
        <p:nvPr/>
      </p:nvGrpSpPr>
      <p:grpSpPr>
        <a:xfrm>
          <a:off x="0" y="0"/>
          <a:ext cx="0" cy="0"/>
          <a:chOff x="0" y="0"/>
          <a:chExt cx="0" cy="0"/>
        </a:xfrm>
      </p:grpSpPr>
      <p:sp>
        <p:nvSpPr>
          <p:cNvPr id="204" name="Google Shape;204;p11"/>
          <p:cNvSpPr txBox="1">
            <a:spLocks noGrp="1"/>
          </p:cNvSpPr>
          <p:nvPr>
            <p:ph type="title" hasCustomPrompt="1"/>
          </p:nvPr>
        </p:nvSpPr>
        <p:spPr>
          <a:xfrm>
            <a:off x="1284000" y="1952850"/>
            <a:ext cx="6576000" cy="79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6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05" name="Google Shape;205;p11"/>
          <p:cNvSpPr txBox="1">
            <a:spLocks noGrp="1"/>
          </p:cNvSpPr>
          <p:nvPr>
            <p:ph type="subTitle" idx="1"/>
          </p:nvPr>
        </p:nvSpPr>
        <p:spPr>
          <a:xfrm>
            <a:off x="1284000" y="2816250"/>
            <a:ext cx="6576000" cy="3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06" name="Google Shape;206;p11"/>
          <p:cNvSpPr/>
          <p:nvPr/>
        </p:nvSpPr>
        <p:spPr>
          <a:xfrm rot="-5400000" flipH="1">
            <a:off x="8773634" y="131711"/>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rot="-5400000" flipH="1">
            <a:off x="8541961" y="131911"/>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rot="-5400000" flipH="1">
            <a:off x="8364584" y="-115362"/>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a:off x="8298560" y="2980668"/>
            <a:ext cx="1164321" cy="552377"/>
          </a:xfrm>
          <a:custGeom>
            <a:avLst/>
            <a:gdLst/>
            <a:ahLst/>
            <a:cxnLst/>
            <a:rect l="l" t="t" r="r" b="b"/>
            <a:pathLst>
              <a:path w="22693" h="10766" extrusionOk="0">
                <a:moveTo>
                  <a:pt x="1" y="0"/>
                </a:moveTo>
                <a:cubicBezTo>
                  <a:pt x="324" y="5992"/>
                  <a:pt x="5269" y="10766"/>
                  <a:pt x="11356" y="10766"/>
                </a:cubicBezTo>
                <a:cubicBezTo>
                  <a:pt x="17443" y="10766"/>
                  <a:pt x="22388" y="5973"/>
                  <a:pt x="22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rot="10800000">
            <a:off x="7420623" y="4509233"/>
            <a:ext cx="311615" cy="623733"/>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rot="10800000">
            <a:off x="7732196" y="4509233"/>
            <a:ext cx="312145" cy="623733"/>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a:off x="7484643" y="2710350"/>
            <a:ext cx="2239778" cy="1120351"/>
          </a:xfrm>
          <a:custGeom>
            <a:avLst/>
            <a:gdLst/>
            <a:ahLst/>
            <a:cxnLst/>
            <a:rect l="l" t="t" r="r" b="b"/>
            <a:pathLst>
              <a:path w="43654" h="21836" fill="none" extrusionOk="0">
                <a:moveTo>
                  <a:pt x="0" y="0"/>
                </a:moveTo>
                <a:cubicBezTo>
                  <a:pt x="0" y="12059"/>
                  <a:pt x="9777" y="21836"/>
                  <a:pt x="21817" y="21836"/>
                </a:cubicBezTo>
                <a:cubicBezTo>
                  <a:pt x="33877" y="21836"/>
                  <a:pt x="43653" y="12059"/>
                  <a:pt x="43653"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rot="-5400000" flipH="1">
            <a:off x="4531237" y="-159943"/>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rot="-5400000" flipH="1">
            <a:off x="4198596" y="-155369"/>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rot="5400000">
            <a:off x="-205582" y="2891111"/>
            <a:ext cx="822145" cy="411017"/>
          </a:xfrm>
          <a:custGeom>
            <a:avLst/>
            <a:gdLst/>
            <a:ahLst/>
            <a:cxnLst/>
            <a:rect l="l" t="t" r="r" b="b"/>
            <a:pathLst>
              <a:path w="44700" h="22350" extrusionOk="0">
                <a:moveTo>
                  <a:pt x="22350" y="0"/>
                </a:moveTo>
                <a:cubicBezTo>
                  <a:pt x="10025" y="0"/>
                  <a:pt x="1" y="10005"/>
                  <a:pt x="1" y="22350"/>
                </a:cubicBezTo>
                <a:lnTo>
                  <a:pt x="44700" y="22350"/>
                </a:lnTo>
                <a:cubicBezTo>
                  <a:pt x="44700" y="10005"/>
                  <a:pt x="34695" y="0"/>
                  <a:pt x="22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rot="5400000">
            <a:off x="-102872" y="2377415"/>
            <a:ext cx="411072" cy="205343"/>
          </a:xfrm>
          <a:custGeom>
            <a:avLst/>
            <a:gdLst/>
            <a:ahLst/>
            <a:cxnLst/>
            <a:rect l="l" t="t" r="r" b="b"/>
            <a:pathLst>
              <a:path w="22350" h="11166" extrusionOk="0">
                <a:moveTo>
                  <a:pt x="11185" y="1"/>
                </a:moveTo>
                <a:cubicBezTo>
                  <a:pt x="5003" y="1"/>
                  <a:pt x="0" y="4984"/>
                  <a:pt x="0" y="11166"/>
                </a:cubicBezTo>
                <a:lnTo>
                  <a:pt x="22350" y="11166"/>
                </a:lnTo>
                <a:cubicBezTo>
                  <a:pt x="22350" y="4984"/>
                  <a:pt x="17366" y="1"/>
                  <a:pt x="1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rot="5400000">
            <a:off x="102617" y="2377240"/>
            <a:ext cx="411072" cy="205692"/>
          </a:xfrm>
          <a:custGeom>
            <a:avLst/>
            <a:gdLst/>
            <a:ahLst/>
            <a:cxnLst/>
            <a:rect l="l" t="t" r="r" b="b"/>
            <a:pathLst>
              <a:path w="22350" h="11185" extrusionOk="0">
                <a:moveTo>
                  <a:pt x="0" y="0"/>
                </a:moveTo>
                <a:cubicBezTo>
                  <a:pt x="0" y="6182"/>
                  <a:pt x="5003" y="11185"/>
                  <a:pt x="11185" y="11185"/>
                </a:cubicBezTo>
                <a:cubicBezTo>
                  <a:pt x="17366" y="11185"/>
                  <a:pt x="22350" y="6182"/>
                  <a:pt x="22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1"/>
          <p:cNvGrpSpPr/>
          <p:nvPr/>
        </p:nvGrpSpPr>
        <p:grpSpPr>
          <a:xfrm>
            <a:off x="7420633" y="954262"/>
            <a:ext cx="737197" cy="223699"/>
            <a:chOff x="1060054" y="3979524"/>
            <a:chExt cx="781426" cy="237120"/>
          </a:xfrm>
        </p:grpSpPr>
        <p:sp>
          <p:nvSpPr>
            <p:cNvPr id="219" name="Google Shape;219;p11"/>
            <p:cNvSpPr/>
            <p:nvPr/>
          </p:nvSpPr>
          <p:spPr>
            <a:xfrm>
              <a:off x="1060054" y="3979524"/>
              <a:ext cx="47019" cy="47019"/>
            </a:xfrm>
            <a:custGeom>
              <a:avLst/>
              <a:gdLst/>
              <a:ahLst/>
              <a:cxnLst/>
              <a:rect l="l" t="t" r="r" b="b"/>
              <a:pathLst>
                <a:path w="1275" h="1275" extrusionOk="0">
                  <a:moveTo>
                    <a:pt x="647" y="0"/>
                  </a:moveTo>
                  <a:cubicBezTo>
                    <a:pt x="286" y="0"/>
                    <a:pt x="0" y="286"/>
                    <a:pt x="0" y="628"/>
                  </a:cubicBezTo>
                  <a:cubicBezTo>
                    <a:pt x="0" y="989"/>
                    <a:pt x="286" y="1275"/>
                    <a:pt x="647" y="1275"/>
                  </a:cubicBezTo>
                  <a:cubicBezTo>
                    <a:pt x="990" y="1275"/>
                    <a:pt x="1275" y="989"/>
                    <a:pt x="1275" y="628"/>
                  </a:cubicBezTo>
                  <a:cubicBezTo>
                    <a:pt x="1275" y="286"/>
                    <a:pt x="99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1304844" y="3979524"/>
              <a:ext cx="47056" cy="47019"/>
            </a:xfrm>
            <a:custGeom>
              <a:avLst/>
              <a:gdLst/>
              <a:ahLst/>
              <a:cxnLst/>
              <a:rect l="l" t="t" r="r" b="b"/>
              <a:pathLst>
                <a:path w="1276" h="1275" extrusionOk="0">
                  <a:moveTo>
                    <a:pt x="628" y="0"/>
                  </a:moveTo>
                  <a:cubicBezTo>
                    <a:pt x="286" y="0"/>
                    <a:pt x="1" y="286"/>
                    <a:pt x="1" y="628"/>
                  </a:cubicBezTo>
                  <a:cubicBezTo>
                    <a:pt x="1" y="989"/>
                    <a:pt x="286" y="1275"/>
                    <a:pt x="628" y="1275"/>
                  </a:cubicBezTo>
                  <a:cubicBezTo>
                    <a:pt x="990" y="1275"/>
                    <a:pt x="1275" y="989"/>
                    <a:pt x="1275" y="628"/>
                  </a:cubicBezTo>
                  <a:cubicBezTo>
                    <a:pt x="1275" y="286"/>
                    <a:pt x="990"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1548933" y="3979524"/>
              <a:ext cx="47756" cy="47019"/>
            </a:xfrm>
            <a:custGeom>
              <a:avLst/>
              <a:gdLst/>
              <a:ahLst/>
              <a:cxnLst/>
              <a:rect l="l" t="t" r="r" b="b"/>
              <a:pathLst>
                <a:path w="1295" h="1275" extrusionOk="0">
                  <a:moveTo>
                    <a:pt x="648" y="0"/>
                  </a:moveTo>
                  <a:cubicBezTo>
                    <a:pt x="286" y="0"/>
                    <a:pt x="1" y="286"/>
                    <a:pt x="1" y="628"/>
                  </a:cubicBezTo>
                  <a:cubicBezTo>
                    <a:pt x="1" y="989"/>
                    <a:pt x="286" y="1275"/>
                    <a:pt x="648" y="1275"/>
                  </a:cubicBezTo>
                  <a:cubicBezTo>
                    <a:pt x="1009" y="1275"/>
                    <a:pt x="1294" y="989"/>
                    <a:pt x="1294" y="628"/>
                  </a:cubicBezTo>
                  <a:cubicBezTo>
                    <a:pt x="1294" y="286"/>
                    <a:pt x="1009"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1793760" y="3979524"/>
              <a:ext cx="47719" cy="47019"/>
            </a:xfrm>
            <a:custGeom>
              <a:avLst/>
              <a:gdLst/>
              <a:ahLst/>
              <a:cxnLst/>
              <a:rect l="l" t="t" r="r" b="b"/>
              <a:pathLst>
                <a:path w="1294" h="1275" extrusionOk="0">
                  <a:moveTo>
                    <a:pt x="647" y="0"/>
                  </a:moveTo>
                  <a:cubicBezTo>
                    <a:pt x="286" y="0"/>
                    <a:pt x="0" y="286"/>
                    <a:pt x="0" y="628"/>
                  </a:cubicBezTo>
                  <a:cubicBezTo>
                    <a:pt x="0" y="989"/>
                    <a:pt x="286" y="1275"/>
                    <a:pt x="647" y="1275"/>
                  </a:cubicBezTo>
                  <a:cubicBezTo>
                    <a:pt x="1008" y="1275"/>
                    <a:pt x="1294" y="989"/>
                    <a:pt x="1294" y="628"/>
                  </a:cubicBezTo>
                  <a:cubicBezTo>
                    <a:pt x="1294" y="286"/>
                    <a:pt x="970"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1060054" y="4169588"/>
              <a:ext cx="47019" cy="47056"/>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1304844" y="4169588"/>
              <a:ext cx="47056" cy="47056"/>
            </a:xfrm>
            <a:custGeom>
              <a:avLst/>
              <a:gdLst/>
              <a:ahLst/>
              <a:cxnLst/>
              <a:rect l="l" t="t" r="r" b="b"/>
              <a:pathLst>
                <a:path w="1276" h="1276" extrusionOk="0">
                  <a:moveTo>
                    <a:pt x="628" y="1"/>
                  </a:moveTo>
                  <a:cubicBezTo>
                    <a:pt x="286" y="1"/>
                    <a:pt x="1" y="286"/>
                    <a:pt x="1" y="629"/>
                  </a:cubicBezTo>
                  <a:cubicBezTo>
                    <a:pt x="1" y="990"/>
                    <a:pt x="286" y="1275"/>
                    <a:pt x="628" y="1275"/>
                  </a:cubicBezTo>
                  <a:cubicBezTo>
                    <a:pt x="990" y="1275"/>
                    <a:pt x="1275" y="990"/>
                    <a:pt x="1275" y="629"/>
                  </a:cubicBezTo>
                  <a:cubicBezTo>
                    <a:pt x="1275" y="286"/>
                    <a:pt x="99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1548933" y="4169588"/>
              <a:ext cx="47756" cy="47056"/>
            </a:xfrm>
            <a:custGeom>
              <a:avLst/>
              <a:gdLst/>
              <a:ahLst/>
              <a:cxnLst/>
              <a:rect l="l" t="t" r="r" b="b"/>
              <a:pathLst>
                <a:path w="1295" h="1276" extrusionOk="0">
                  <a:moveTo>
                    <a:pt x="648" y="1"/>
                  </a:moveTo>
                  <a:cubicBezTo>
                    <a:pt x="286" y="1"/>
                    <a:pt x="1" y="286"/>
                    <a:pt x="1" y="629"/>
                  </a:cubicBezTo>
                  <a:cubicBezTo>
                    <a:pt x="1" y="990"/>
                    <a:pt x="286" y="1275"/>
                    <a:pt x="648" y="1275"/>
                  </a:cubicBezTo>
                  <a:cubicBezTo>
                    <a:pt x="1009" y="1275"/>
                    <a:pt x="1294" y="990"/>
                    <a:pt x="1294" y="629"/>
                  </a:cubicBezTo>
                  <a:cubicBezTo>
                    <a:pt x="1294" y="286"/>
                    <a:pt x="1009"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1793760" y="4169588"/>
              <a:ext cx="47719" cy="47056"/>
            </a:xfrm>
            <a:custGeom>
              <a:avLst/>
              <a:gdLst/>
              <a:ahLst/>
              <a:cxnLst/>
              <a:rect l="l" t="t" r="r" b="b"/>
              <a:pathLst>
                <a:path w="1294" h="1276" extrusionOk="0">
                  <a:moveTo>
                    <a:pt x="647" y="1"/>
                  </a:moveTo>
                  <a:cubicBezTo>
                    <a:pt x="286" y="1"/>
                    <a:pt x="0" y="286"/>
                    <a:pt x="0" y="629"/>
                  </a:cubicBezTo>
                  <a:cubicBezTo>
                    <a:pt x="0" y="990"/>
                    <a:pt x="286" y="1275"/>
                    <a:pt x="647" y="1275"/>
                  </a:cubicBezTo>
                  <a:cubicBezTo>
                    <a:pt x="1008" y="1275"/>
                    <a:pt x="1294" y="990"/>
                    <a:pt x="1294" y="629"/>
                  </a:cubicBezTo>
                  <a:cubicBezTo>
                    <a:pt x="1294" y="286"/>
                    <a:pt x="970"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228"/>
        <p:cNvGrpSpPr/>
        <p:nvPr/>
      </p:nvGrpSpPr>
      <p:grpSpPr>
        <a:xfrm>
          <a:off x="0" y="0"/>
          <a:ext cx="0" cy="0"/>
          <a:chOff x="0" y="0"/>
          <a:chExt cx="0" cy="0"/>
        </a:xfrm>
      </p:grpSpPr>
      <p:sp>
        <p:nvSpPr>
          <p:cNvPr id="229" name="Google Shape;229;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0" name="Google Shape;230;p13"/>
          <p:cNvSpPr txBox="1">
            <a:spLocks noGrp="1"/>
          </p:cNvSpPr>
          <p:nvPr>
            <p:ph type="body" idx="1"/>
          </p:nvPr>
        </p:nvSpPr>
        <p:spPr>
          <a:xfrm>
            <a:off x="720000" y="1381074"/>
            <a:ext cx="7704000" cy="3223351"/>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latin typeface="Catamaran Medium"/>
                <a:ea typeface="Catamaran Medium"/>
                <a:cs typeface="Catamaran Medium"/>
                <a:sym typeface="Catamaran Medium"/>
              </a:defRPr>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dirty="0"/>
          </a:p>
        </p:txBody>
      </p:sp>
      <p:grpSp>
        <p:nvGrpSpPr>
          <p:cNvPr id="231" name="Google Shape;231;p13"/>
          <p:cNvGrpSpPr/>
          <p:nvPr/>
        </p:nvGrpSpPr>
        <p:grpSpPr>
          <a:xfrm>
            <a:off x="-14664" y="-42800"/>
            <a:ext cx="9195780" cy="5169956"/>
            <a:chOff x="-14664" y="-42800"/>
            <a:chExt cx="9195780" cy="5169956"/>
          </a:xfrm>
        </p:grpSpPr>
        <p:sp>
          <p:nvSpPr>
            <p:cNvPr id="232" name="Google Shape;232;p13"/>
            <p:cNvSpPr/>
            <p:nvPr/>
          </p:nvSpPr>
          <p:spPr>
            <a:xfrm rot="10800000" flipH="1">
              <a:off x="8832391" y="1857010"/>
              <a:ext cx="311615" cy="623733"/>
            </a:xfrm>
            <a:custGeom>
              <a:avLst/>
              <a:gdLst/>
              <a:ahLst/>
              <a:cxnLst/>
              <a:rect l="l" t="t" r="r" b="b"/>
              <a:pathLst>
                <a:path w="11166" h="22350" extrusionOk="0">
                  <a:moveTo>
                    <a:pt x="11166" y="0"/>
                  </a:moveTo>
                  <a:cubicBezTo>
                    <a:pt x="4984" y="0"/>
                    <a:pt x="1" y="5002"/>
                    <a:pt x="1" y="11184"/>
                  </a:cubicBezTo>
                  <a:cubicBezTo>
                    <a:pt x="1" y="17366"/>
                    <a:pt x="4984" y="22349"/>
                    <a:pt x="11166" y="22349"/>
                  </a:cubicBezTo>
                  <a:lnTo>
                    <a:pt x="1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rot="10800000" flipH="1">
              <a:off x="8520288" y="1857010"/>
              <a:ext cx="312145" cy="623733"/>
            </a:xfrm>
            <a:custGeom>
              <a:avLst/>
              <a:gdLst/>
              <a:ahLst/>
              <a:cxnLst/>
              <a:rect l="l" t="t" r="r" b="b"/>
              <a:pathLst>
                <a:path w="11185" h="22350" extrusionOk="0">
                  <a:moveTo>
                    <a:pt x="0" y="0"/>
                  </a:moveTo>
                  <a:lnTo>
                    <a:pt x="0" y="22349"/>
                  </a:lnTo>
                  <a:cubicBezTo>
                    <a:pt x="6182" y="22349"/>
                    <a:pt x="11185" y="17366"/>
                    <a:pt x="11185" y="11184"/>
                  </a:cubicBezTo>
                  <a:cubicBezTo>
                    <a:pt x="11185" y="5002"/>
                    <a:pt x="6182"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rot="10800000" flipH="1">
              <a:off x="-10354" y="4030489"/>
              <a:ext cx="384325" cy="768599"/>
            </a:xfrm>
            <a:custGeom>
              <a:avLst/>
              <a:gdLst/>
              <a:ahLst/>
              <a:cxnLst/>
              <a:rect l="l" t="t" r="r" b="b"/>
              <a:pathLst>
                <a:path w="22351" h="44699" extrusionOk="0">
                  <a:moveTo>
                    <a:pt x="1" y="0"/>
                  </a:moveTo>
                  <a:lnTo>
                    <a:pt x="1" y="44699"/>
                  </a:lnTo>
                  <a:cubicBezTo>
                    <a:pt x="12345" y="44699"/>
                    <a:pt x="22350" y="34675"/>
                    <a:pt x="22350" y="22349"/>
                  </a:cubicBezTo>
                  <a:cubicBezTo>
                    <a:pt x="22350" y="10005"/>
                    <a:pt x="12345"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rot="10800000" flipH="1">
              <a:off x="-10354" y="4376869"/>
              <a:ext cx="375161" cy="750287"/>
            </a:xfrm>
            <a:custGeom>
              <a:avLst/>
              <a:gdLst/>
              <a:ahLst/>
              <a:cxnLst/>
              <a:rect l="l" t="t" r="r" b="b"/>
              <a:pathLst>
                <a:path w="21818" h="43634" fill="none" extrusionOk="0">
                  <a:moveTo>
                    <a:pt x="1" y="43634"/>
                  </a:moveTo>
                  <a:cubicBezTo>
                    <a:pt x="12060" y="43634"/>
                    <a:pt x="21818" y="33857"/>
                    <a:pt x="21818" y="21798"/>
                  </a:cubicBezTo>
                  <a:cubicBezTo>
                    <a:pt x="21818" y="9739"/>
                    <a:pt x="12060" y="0"/>
                    <a:pt x="1" y="0"/>
                  </a:cubicBezTo>
                </a:path>
              </a:pathLst>
            </a:custGeom>
            <a:noFill/>
            <a:ln w="9525" cap="flat" cmpd="sng">
              <a:solidFill>
                <a:schemeClr val="dk1"/>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rot="10800000" flipH="1">
              <a:off x="-10352" y="2"/>
              <a:ext cx="502083" cy="238645"/>
            </a:xfrm>
            <a:custGeom>
              <a:avLst/>
              <a:gdLst/>
              <a:ahLst/>
              <a:cxnLst/>
              <a:rect l="l" t="t" r="r" b="b"/>
              <a:pathLst>
                <a:path w="22693" h="10785" extrusionOk="0">
                  <a:moveTo>
                    <a:pt x="0" y="0"/>
                  </a:moveTo>
                  <a:cubicBezTo>
                    <a:pt x="305" y="5992"/>
                    <a:pt x="5250" y="10785"/>
                    <a:pt x="11337" y="10785"/>
                  </a:cubicBezTo>
                  <a:cubicBezTo>
                    <a:pt x="17423" y="10785"/>
                    <a:pt x="22369" y="5992"/>
                    <a:pt x="22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rot="10800000" flipH="1">
              <a:off x="-10352" y="231875"/>
              <a:ext cx="502083" cy="238247"/>
            </a:xfrm>
            <a:custGeom>
              <a:avLst/>
              <a:gdLst/>
              <a:ahLst/>
              <a:cxnLst/>
              <a:rect l="l" t="t" r="r" b="b"/>
              <a:pathLst>
                <a:path w="22693" h="10767" extrusionOk="0">
                  <a:moveTo>
                    <a:pt x="11337" y="1"/>
                  </a:moveTo>
                  <a:cubicBezTo>
                    <a:pt x="5250" y="1"/>
                    <a:pt x="305" y="4794"/>
                    <a:pt x="0" y="10766"/>
                  </a:cubicBezTo>
                  <a:lnTo>
                    <a:pt x="22692" y="10766"/>
                  </a:lnTo>
                  <a:cubicBezTo>
                    <a:pt x="22369" y="4794"/>
                    <a:pt x="17423" y="1"/>
                    <a:pt x="1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rot="10800000" flipH="1">
              <a:off x="-14664" y="388740"/>
              <a:ext cx="238220" cy="501719"/>
            </a:xfrm>
            <a:custGeom>
              <a:avLst/>
              <a:gdLst/>
              <a:ahLst/>
              <a:cxnLst/>
              <a:rect l="l" t="t" r="r" b="b"/>
              <a:pathLst>
                <a:path w="10767" h="22674" extrusionOk="0">
                  <a:moveTo>
                    <a:pt x="1" y="1"/>
                  </a:moveTo>
                  <a:lnTo>
                    <a:pt x="1" y="22674"/>
                  </a:lnTo>
                  <a:cubicBezTo>
                    <a:pt x="5993" y="22369"/>
                    <a:pt x="10767" y="17424"/>
                    <a:pt x="10767" y="11337"/>
                  </a:cubicBezTo>
                  <a:cubicBezTo>
                    <a:pt x="10767" y="5251"/>
                    <a:pt x="5993" y="2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7954771" y="-32236"/>
              <a:ext cx="1226344" cy="613172"/>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8058183" y="-42800"/>
              <a:ext cx="1019495" cy="509748"/>
            </a:xfrm>
            <a:custGeom>
              <a:avLst/>
              <a:gdLst/>
              <a:ahLst/>
              <a:cxnLst/>
              <a:rect l="l" t="t" r="r" b="b"/>
              <a:pathLst>
                <a:path w="44700" h="22350" extrusionOk="0">
                  <a:moveTo>
                    <a:pt x="1" y="0"/>
                  </a:moveTo>
                  <a:cubicBezTo>
                    <a:pt x="1" y="12344"/>
                    <a:pt x="10005" y="22349"/>
                    <a:pt x="22350" y="22349"/>
                  </a:cubicBezTo>
                  <a:cubicBezTo>
                    <a:pt x="34675" y="22349"/>
                    <a:pt x="44699" y="12344"/>
                    <a:pt x="44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8" r:id="rId8"/>
    <p:sldLayoutId id="2147483659" r:id="rId9"/>
    <p:sldLayoutId id="2147483661" r:id="rId10"/>
    <p:sldLayoutId id="2147483662" r:id="rId11"/>
    <p:sldLayoutId id="2147483663" r:id="rId12"/>
    <p:sldLayoutId id="2147483664"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ct val="75000"/>
        <a:buFont typeface="Arial"/>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brustein@bruman.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www.bruma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nam12.safelinks.protection.outlook.com/?url=https%3A%2F%2Fwww.govinfo.gov%2Flink%2Fuscode%2F8%2F1611&amp;data=05%7C02%7Cjmartin%40bruman.com%7Ce209d3bb21a9423522ef08ddc47fbe7d%7Cb15fa0d770d54c4fabf043c660f79bd6%7C0%7C0%7C638882775448494736%7CUnknown%7CTWFpbGZsb3d8eyJFbXB0eU1hcGkiOnRydWUsIlYiOiIwLjAuMDAwMCIsIlAiOiJXaW4zMiIsIkFOIjoiTWFpbCIsIldUIjoyfQ%3D%3D%7C0%7C%7C%7C&amp;sdata=NL19VPv2dXajqb8DG%2Bp0qzxSt8fH8xRXlpQf7MaclHs%3D&amp;reserved=0"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ed.gov/media/document/notification-grantees-and-subgrantees-of-assistance-under-higher-education-act-of-1965-of-updated-prwora-interpretation-of-federal-public-benefits-7102025" TargetMode="External"/><Relationship Id="rId2" Type="http://schemas.openxmlformats.org/officeDocument/2006/relationships/hyperlink" Target="https://public-inspection.federalregister.gov/2025-12925.pdf" TargetMode="External"/><Relationship Id="rId1" Type="http://schemas.openxmlformats.org/officeDocument/2006/relationships/slideLayout" Target="../slideLayouts/slideLayout9.xml"/><Relationship Id="rId5" Type="http://schemas.openxmlformats.org/officeDocument/2006/relationships/hyperlink" Target="https://www.hhs.gov/sites/default/files/prwora-notice.pdf" TargetMode="External"/><Relationship Id="rId4" Type="http://schemas.openxmlformats.org/officeDocument/2006/relationships/hyperlink" Target="https://www.dol.gov/sites/dolgov/files/ETA/advisories/TEGL/2023/TEGL%2010-23%20Change%202/TEGL%2010-23%20Change%202.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s://www.ed.gov/media/document/ahead-proposed-accountability-reg-text-day-5-afternoon-final-113130.pdf"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hyperlink" Target="https://www.dol.gov/agencies/eta/skills-training-grants/scc"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sv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sv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2"/>
          <p:cNvSpPr txBox="1">
            <a:spLocks noGrp="1"/>
          </p:cNvSpPr>
          <p:nvPr>
            <p:ph type="title" idx="4294967295"/>
          </p:nvPr>
        </p:nvSpPr>
        <p:spPr>
          <a:xfrm>
            <a:off x="862148" y="591882"/>
            <a:ext cx="7047411" cy="2021627"/>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400" dirty="0">
                <a:solidFill>
                  <a:schemeClr val="bg2">
                    <a:lumMod val="50000"/>
                  </a:schemeClr>
                </a:solidFill>
              </a:rPr>
              <a:t>North Carolina Community College System </a:t>
            </a:r>
            <a:endParaRPr sz="4400" dirty="0">
              <a:solidFill>
                <a:schemeClr val="bg2">
                  <a:lumMod val="50000"/>
                </a:schemeClr>
              </a:solidFill>
            </a:endParaRPr>
          </a:p>
        </p:txBody>
      </p:sp>
      <p:sp>
        <p:nvSpPr>
          <p:cNvPr id="2" name="Google Shape;373;p22">
            <a:extLst>
              <a:ext uri="{FF2B5EF4-FFF2-40B4-BE49-F238E27FC236}">
                <a16:creationId xmlns:a16="http://schemas.microsoft.com/office/drawing/2014/main" id="{948F1E68-494F-7D3B-CC27-1E149AFA26CD}"/>
              </a:ext>
            </a:extLst>
          </p:cNvPr>
          <p:cNvSpPr txBox="1">
            <a:spLocks/>
          </p:cNvSpPr>
          <p:nvPr/>
        </p:nvSpPr>
        <p:spPr>
          <a:xfrm>
            <a:off x="564969" y="2738603"/>
            <a:ext cx="7641770" cy="6609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191919"/>
              </a:buClr>
              <a:buSzPts val="5200"/>
              <a:buFont typeface="Montserrat"/>
              <a:buNone/>
              <a:defRPr sz="40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2pPr>
            <a:lvl3pPr marR="0" lvl="2"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3pPr>
            <a:lvl4pPr marR="0" lvl="3"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4pPr>
            <a:lvl5pPr marR="0" lvl="4"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5pPr>
            <a:lvl6pPr marR="0" lvl="5"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6pPr>
            <a:lvl7pPr marR="0" lvl="6"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7pPr>
            <a:lvl8pPr marR="0" lvl="7"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8pPr>
            <a:lvl9pPr marR="0" lvl="8"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9pPr>
          </a:lstStyle>
          <a:p>
            <a:pPr algn="ctr">
              <a:lnSpc>
                <a:spcPct val="100000"/>
              </a:lnSpc>
            </a:pPr>
            <a:r>
              <a:rPr lang="en-US" sz="2800" dirty="0">
                <a:solidFill>
                  <a:schemeClr val="bg2">
                    <a:lumMod val="50000"/>
                  </a:schemeClr>
                </a:solidFill>
              </a:rPr>
              <a:t>Federal Grants Management Issues</a:t>
            </a:r>
          </a:p>
        </p:txBody>
      </p:sp>
      <p:sp>
        <p:nvSpPr>
          <p:cNvPr id="3" name="Google Shape;373;p22">
            <a:extLst>
              <a:ext uri="{FF2B5EF4-FFF2-40B4-BE49-F238E27FC236}">
                <a16:creationId xmlns:a16="http://schemas.microsoft.com/office/drawing/2014/main" id="{5606F77B-4984-CD91-CFEC-9B08149E0DE3}"/>
              </a:ext>
            </a:extLst>
          </p:cNvPr>
          <p:cNvSpPr txBox="1">
            <a:spLocks/>
          </p:cNvSpPr>
          <p:nvPr/>
        </p:nvSpPr>
        <p:spPr>
          <a:xfrm>
            <a:off x="1711015" y="3554299"/>
            <a:ext cx="6551241" cy="13218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191919"/>
              </a:buClr>
              <a:buSzPts val="5200"/>
              <a:buFont typeface="Montserrat"/>
              <a:buNone/>
              <a:defRPr sz="40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2pPr>
            <a:lvl3pPr marR="0" lvl="2"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3pPr>
            <a:lvl4pPr marR="0" lvl="3"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4pPr>
            <a:lvl5pPr marR="0" lvl="4"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5pPr>
            <a:lvl6pPr marR="0" lvl="5"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6pPr>
            <a:lvl7pPr marR="0" lvl="6"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7pPr>
            <a:lvl8pPr marR="0" lvl="7"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8pPr>
            <a:lvl9pPr marR="0" lvl="8" algn="ctr" rtl="0">
              <a:lnSpc>
                <a:spcPct val="100000"/>
              </a:lnSpc>
              <a:spcBef>
                <a:spcPts val="0"/>
              </a:spcBef>
              <a:spcAft>
                <a:spcPts val="0"/>
              </a:spcAft>
              <a:buClr>
                <a:srgbClr val="191919"/>
              </a:buClr>
              <a:buSzPts val="5200"/>
              <a:buFont typeface="Montserrat"/>
              <a:buNone/>
              <a:defRPr sz="5200" b="1" i="0" u="none" strike="noStrike" cap="none">
                <a:solidFill>
                  <a:srgbClr val="191919"/>
                </a:solidFill>
                <a:latin typeface="Montserrat"/>
                <a:ea typeface="Montserrat"/>
                <a:cs typeface="Montserrat"/>
                <a:sym typeface="Montserrat"/>
              </a:defRPr>
            </a:lvl9pPr>
          </a:lstStyle>
          <a:p>
            <a:pPr algn="r">
              <a:lnSpc>
                <a:spcPct val="100000"/>
              </a:lnSpc>
            </a:pPr>
            <a:r>
              <a:rPr lang="en-US" sz="1400" dirty="0"/>
              <a:t>Presented by:</a:t>
            </a:r>
          </a:p>
          <a:p>
            <a:pPr algn="r">
              <a:lnSpc>
                <a:spcPct val="100000"/>
              </a:lnSpc>
            </a:pPr>
            <a:r>
              <a:rPr lang="en-US" sz="1400" dirty="0"/>
              <a:t>Michael Brustein, Esq.</a:t>
            </a:r>
          </a:p>
          <a:p>
            <a:pPr algn="r">
              <a:lnSpc>
                <a:spcPct val="100000"/>
              </a:lnSpc>
            </a:pPr>
            <a:r>
              <a:rPr lang="en-US" sz="1400" dirty="0">
                <a:hlinkClick r:id="rId3"/>
              </a:rPr>
              <a:t>mbrustein@bruman.com</a:t>
            </a:r>
            <a:endParaRPr lang="en-US" sz="1400" dirty="0"/>
          </a:p>
          <a:p>
            <a:pPr algn="r">
              <a:lnSpc>
                <a:spcPct val="100000"/>
              </a:lnSpc>
            </a:pPr>
            <a:r>
              <a:rPr lang="en-US" sz="1400" dirty="0"/>
              <a:t>April 15, 2026</a:t>
            </a:r>
          </a:p>
          <a:p>
            <a:pPr algn="r">
              <a:lnSpc>
                <a:spcPct val="100000"/>
              </a:lnSpc>
            </a:pPr>
            <a:r>
              <a:rPr lang="en-US" sz="1400" dirty="0">
                <a:hlinkClick r:id="rId4"/>
              </a:rPr>
              <a:t>www.bruman.com</a:t>
            </a:r>
            <a:r>
              <a:rPr lang="en-US" sz="1400" dirty="0"/>
              <a:t> </a:t>
            </a:r>
          </a:p>
        </p:txBody>
      </p:sp>
      <p:pic>
        <p:nvPicPr>
          <p:cNvPr id="4" name="Picture 3">
            <a:extLst>
              <a:ext uri="{FF2B5EF4-FFF2-40B4-BE49-F238E27FC236}">
                <a16:creationId xmlns:a16="http://schemas.microsoft.com/office/drawing/2014/main" id="{31CD74F7-F10E-0392-30AF-7ADB2769A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709" y="3849126"/>
            <a:ext cx="2127860" cy="97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69E986-D9CE-EBFF-836E-7E68BFDEF0BA}"/>
              </a:ext>
            </a:extLst>
          </p:cNvPr>
          <p:cNvSpPr>
            <a:spLocks noGrp="1"/>
          </p:cNvSpPr>
          <p:nvPr>
            <p:ph type="sldNum" sz="quarter" idx="4294967295"/>
          </p:nvPr>
        </p:nvSpPr>
        <p:spPr>
          <a:xfrm>
            <a:off x="0" y="0"/>
            <a:ext cx="0" cy="0"/>
          </a:xfrm>
        </p:spPr>
        <p:txBody>
          <a:bodyPr/>
          <a:lstStyle/>
          <a:p>
            <a:endParaRPr lang="en-US" dirty="0"/>
          </a:p>
        </p:txBody>
      </p:sp>
      <p:sp>
        <p:nvSpPr>
          <p:cNvPr id="2" name="Footer Placeholder 1">
            <a:extLst>
              <a:ext uri="{FF2B5EF4-FFF2-40B4-BE49-F238E27FC236}">
                <a16:creationId xmlns:a16="http://schemas.microsoft.com/office/drawing/2014/main" id="{711D6EF1-B31E-591B-1A4B-89281A8F4300}"/>
              </a:ext>
            </a:extLst>
          </p:cNvPr>
          <p:cNvSpPr>
            <a:spLocks noGrp="1"/>
          </p:cNvSpPr>
          <p:nvPr>
            <p:ph type="ftr" sz="quarter" idx="4294967295"/>
          </p:nvPr>
        </p:nvSpPr>
        <p:spPr>
          <a:xfrm>
            <a:off x="0" y="0"/>
            <a:ext cx="0" cy="0"/>
          </a:xfrm>
        </p:spPr>
        <p:txBody>
          <a:bodyPr/>
          <a:lstStyle/>
          <a:p>
            <a:endParaRPr lang="en-US" dirty="0"/>
          </a:p>
        </p:txBody>
      </p:sp>
      <p:sp>
        <p:nvSpPr>
          <p:cNvPr id="9" name="TextBox 8">
            <a:extLst>
              <a:ext uri="{FF2B5EF4-FFF2-40B4-BE49-F238E27FC236}">
                <a16:creationId xmlns:a16="http://schemas.microsoft.com/office/drawing/2014/main" id="{9B2C6BBB-B455-C752-3A91-554038E74191}"/>
              </a:ext>
            </a:extLst>
          </p:cNvPr>
          <p:cNvSpPr txBox="1"/>
          <p:nvPr/>
        </p:nvSpPr>
        <p:spPr>
          <a:xfrm>
            <a:off x="901337" y="971205"/>
            <a:ext cx="7341326" cy="2862322"/>
          </a:xfrm>
          <a:prstGeom prst="rect">
            <a:avLst/>
          </a:prstGeom>
          <a:noFill/>
        </p:spPr>
        <p:txBody>
          <a:bodyPr wrap="square">
            <a:spAutoFit/>
          </a:bodyPr>
          <a:lstStyle/>
          <a:p>
            <a:pPr algn="ctr"/>
            <a:r>
              <a:rPr kumimoji="0" lang="en-US" sz="6000" b="1" i="0" u="none" strike="noStrike" kern="0" cap="none" spc="0" normalizeH="0" baseline="0" noProof="0" dirty="0">
                <a:ln>
                  <a:noFill/>
                </a:ln>
                <a:solidFill>
                  <a:srgbClr val="373B44"/>
                </a:solidFill>
                <a:effectLst/>
                <a:uLnTx/>
                <a:uFillTx/>
                <a:latin typeface="Montserrat"/>
                <a:sym typeface="Montserrat"/>
              </a:rPr>
              <a:t>Transition of Perkins and AEFLA to DOL</a:t>
            </a:r>
            <a:endParaRPr lang="en-US" dirty="0"/>
          </a:p>
        </p:txBody>
      </p:sp>
      <p:sp>
        <p:nvSpPr>
          <p:cNvPr id="12" name="Footer Placeholder 1">
            <a:extLst>
              <a:ext uri="{FF2B5EF4-FFF2-40B4-BE49-F238E27FC236}">
                <a16:creationId xmlns:a16="http://schemas.microsoft.com/office/drawing/2014/main" id="{D0E69A72-EDBF-DB86-EA42-A1277472F85D}"/>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13" name="Slide Number Placeholder 5">
            <a:extLst>
              <a:ext uri="{FF2B5EF4-FFF2-40B4-BE49-F238E27FC236}">
                <a16:creationId xmlns:a16="http://schemas.microsoft.com/office/drawing/2014/main" id="{198BFB2E-15D6-E83F-6114-75D3B4401B49}"/>
              </a:ext>
            </a:extLst>
          </p:cNvPr>
          <p:cNvSpPr txBox="1">
            <a:spLocks/>
          </p:cNvSpPr>
          <p:nvPr/>
        </p:nvSpPr>
        <p:spPr>
          <a:xfrm>
            <a:off x="8242663" y="4788485"/>
            <a:ext cx="291593"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10</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348661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CCCB-1869-4DA7-A722-B45A8D9CDB7F}"/>
              </a:ext>
            </a:extLst>
          </p:cNvPr>
          <p:cNvSpPr>
            <a:spLocks noGrp="1"/>
          </p:cNvSpPr>
          <p:nvPr>
            <p:ph type="title"/>
          </p:nvPr>
        </p:nvSpPr>
        <p:spPr/>
        <p:txBody>
          <a:bodyPr/>
          <a:lstStyle/>
          <a:p>
            <a:r>
              <a:rPr lang="en-US" dirty="0"/>
              <a:t>Interagency Agreements</a:t>
            </a:r>
          </a:p>
        </p:txBody>
      </p:sp>
      <p:sp>
        <p:nvSpPr>
          <p:cNvPr id="3" name="Content Placeholder 2">
            <a:extLst>
              <a:ext uri="{FF2B5EF4-FFF2-40B4-BE49-F238E27FC236}">
                <a16:creationId xmlns:a16="http://schemas.microsoft.com/office/drawing/2014/main" id="{AC3755A6-8578-6E8F-4757-BCABA28FB308}"/>
              </a:ext>
            </a:extLst>
          </p:cNvPr>
          <p:cNvSpPr>
            <a:spLocks noGrp="1"/>
          </p:cNvSpPr>
          <p:nvPr>
            <p:ph type="body" idx="1"/>
          </p:nvPr>
        </p:nvSpPr>
        <p:spPr>
          <a:xfrm>
            <a:off x="719675" y="1600200"/>
            <a:ext cx="6995724" cy="3003850"/>
          </a:xfrm>
        </p:spPr>
        <p:txBody>
          <a:bodyPr/>
          <a:lstStyle/>
          <a:p>
            <a:pPr marL="0" indent="0">
              <a:buNone/>
            </a:pPr>
            <a:r>
              <a:rPr lang="en-US" sz="2400" dirty="0"/>
              <a:t>Formal written contract between government agencies that defines terms for one agency to provide goods, services, or resources to another to achieve common goals</a:t>
            </a:r>
          </a:p>
          <a:p>
            <a:pPr marL="0" indent="0">
              <a:buNone/>
            </a:pPr>
            <a:endParaRPr lang="en-US" sz="2400" dirty="0"/>
          </a:p>
          <a:p>
            <a:pPr marL="0" indent="0" algn="r">
              <a:buNone/>
            </a:pPr>
            <a:r>
              <a:rPr lang="en-US" sz="2400" dirty="0"/>
              <a:t>31 USC 1535</a:t>
            </a:r>
          </a:p>
        </p:txBody>
      </p:sp>
      <p:sp>
        <p:nvSpPr>
          <p:cNvPr id="4" name="Footer Placeholder 3">
            <a:extLst>
              <a:ext uri="{FF2B5EF4-FFF2-40B4-BE49-F238E27FC236}">
                <a16:creationId xmlns:a16="http://schemas.microsoft.com/office/drawing/2014/main" id="{087DA564-3EDA-1F0A-5E04-67F3C4510847}"/>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F337A81C-1396-F0D0-B627-117665F38208}"/>
              </a:ext>
            </a:extLst>
          </p:cNvPr>
          <p:cNvSpPr>
            <a:spLocks noGrp="1"/>
          </p:cNvSpPr>
          <p:nvPr>
            <p:ph type="sldNum" sz="quarter" idx="4294967295"/>
          </p:nvPr>
        </p:nvSpPr>
        <p:spPr>
          <a:xfrm>
            <a:off x="0" y="0"/>
            <a:ext cx="0" cy="0"/>
          </a:xfrm>
        </p:spPr>
        <p:txBody>
          <a:bodyPr/>
          <a:lstStyle/>
          <a:p>
            <a:endParaRPr lang="en-US" dirty="0"/>
          </a:p>
        </p:txBody>
      </p:sp>
      <p:sp>
        <p:nvSpPr>
          <p:cNvPr id="7" name="Footer Placeholder 1">
            <a:extLst>
              <a:ext uri="{FF2B5EF4-FFF2-40B4-BE49-F238E27FC236}">
                <a16:creationId xmlns:a16="http://schemas.microsoft.com/office/drawing/2014/main" id="{7F2C81E8-299A-907A-5543-3E9152A40A37}"/>
              </a:ext>
            </a:extLst>
          </p:cNvPr>
          <p:cNvSpPr txBox="1">
            <a:spLocks/>
          </p:cNvSpPr>
          <p:nvPr/>
        </p:nvSpPr>
        <p:spPr>
          <a:xfrm>
            <a:off x="968194" y="4821142"/>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A67FBF97-59F0-011E-DC68-5F30353DDF08}"/>
              </a:ext>
            </a:extLst>
          </p:cNvPr>
          <p:cNvSpPr txBox="1">
            <a:spLocks/>
          </p:cNvSpPr>
          <p:nvPr/>
        </p:nvSpPr>
        <p:spPr>
          <a:xfrm>
            <a:off x="8473440" y="4802495"/>
            <a:ext cx="309010"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11</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416404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7FC8B-9AD6-D752-5703-FB690662F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14014-5FA9-7F70-0D7D-EFC73F922432}"/>
              </a:ext>
            </a:extLst>
          </p:cNvPr>
          <p:cNvSpPr>
            <a:spLocks noGrp="1"/>
          </p:cNvSpPr>
          <p:nvPr>
            <p:ph type="title"/>
          </p:nvPr>
        </p:nvSpPr>
        <p:spPr>
          <a:xfrm>
            <a:off x="720000" y="539075"/>
            <a:ext cx="7704000" cy="665319"/>
          </a:xfrm>
        </p:spPr>
        <p:txBody>
          <a:bodyPr wrap="square" anchor="t">
            <a:normAutofit/>
          </a:bodyPr>
          <a:lstStyle/>
          <a:p>
            <a:pPr>
              <a:lnSpc>
                <a:spcPct val="90000"/>
              </a:lnSpc>
            </a:pPr>
            <a:r>
              <a:rPr lang="en-US" sz="3200"/>
              <a:t>Interagency Agreements</a:t>
            </a:r>
          </a:p>
        </p:txBody>
      </p:sp>
      <p:sp>
        <p:nvSpPr>
          <p:cNvPr id="3" name="Content Placeholder 2">
            <a:extLst>
              <a:ext uri="{FF2B5EF4-FFF2-40B4-BE49-F238E27FC236}">
                <a16:creationId xmlns:a16="http://schemas.microsoft.com/office/drawing/2014/main" id="{D852CE1E-A3AD-6065-95DD-B67734A4B601}"/>
              </a:ext>
            </a:extLst>
          </p:cNvPr>
          <p:cNvSpPr>
            <a:spLocks noGrp="1"/>
          </p:cNvSpPr>
          <p:nvPr>
            <p:ph type="body" idx="1"/>
          </p:nvPr>
        </p:nvSpPr>
        <p:spPr>
          <a:xfrm>
            <a:off x="720000" y="1381074"/>
            <a:ext cx="7704000" cy="3223351"/>
          </a:xfrm>
        </p:spPr>
        <p:txBody>
          <a:bodyPr wrap="square" anchor="t">
            <a:normAutofit/>
          </a:bodyPr>
          <a:lstStyle/>
          <a:p>
            <a:pPr marL="0" indent="0">
              <a:spcAft>
                <a:spcPts val="600"/>
              </a:spcAft>
              <a:buNone/>
            </a:pPr>
            <a:r>
              <a:rPr lang="en-US" dirty="0"/>
              <a:t>Secretary (ED) is authorized to enter into arrangements with other federal agencies to jointly carry out projects of common interest</a:t>
            </a:r>
          </a:p>
          <a:p>
            <a:pPr marL="0" indent="0">
              <a:spcAft>
                <a:spcPts val="600"/>
              </a:spcAft>
              <a:buNone/>
            </a:pPr>
            <a:endParaRPr lang="en-US" dirty="0"/>
          </a:p>
          <a:p>
            <a:pPr marL="0" indent="0">
              <a:spcAft>
                <a:spcPts val="600"/>
              </a:spcAft>
              <a:buNone/>
            </a:pPr>
            <a:r>
              <a:rPr lang="en-US" dirty="0"/>
              <a:t>20 USC 1231</a:t>
            </a:r>
          </a:p>
        </p:txBody>
      </p:sp>
      <p:sp>
        <p:nvSpPr>
          <p:cNvPr id="4" name="Footer Placeholder 3">
            <a:extLst>
              <a:ext uri="{FF2B5EF4-FFF2-40B4-BE49-F238E27FC236}">
                <a16:creationId xmlns:a16="http://schemas.microsoft.com/office/drawing/2014/main" id="{84EC3331-1AF6-CE4C-F2BA-1D7EF99FF219}"/>
              </a:ext>
            </a:extLst>
          </p:cNvPr>
          <p:cNvSpPr>
            <a:spLocks noGrp="1"/>
          </p:cNvSpPr>
          <p:nvPr>
            <p:ph type="ftr" sz="quarter" idx="4294967295"/>
          </p:nvPr>
        </p:nvSpPr>
        <p:spPr>
          <a:xfrm>
            <a:off x="0" y="0"/>
            <a:ext cx="0" cy="0"/>
          </a:xfrm>
        </p:spPr>
        <p:txBody>
          <a:bodyPr/>
          <a:lstStyle/>
          <a:p>
            <a:pPr>
              <a:spcAft>
                <a:spcPts val="600"/>
              </a:spcAft>
            </a:pPr>
            <a:endParaRPr lang="en-US" dirty="0"/>
          </a:p>
        </p:txBody>
      </p:sp>
      <p:sp>
        <p:nvSpPr>
          <p:cNvPr id="5" name="Slide Number Placeholder 4">
            <a:extLst>
              <a:ext uri="{FF2B5EF4-FFF2-40B4-BE49-F238E27FC236}">
                <a16:creationId xmlns:a16="http://schemas.microsoft.com/office/drawing/2014/main" id="{FD60B7DA-7B98-A3B8-4D27-67A9E806403F}"/>
              </a:ext>
            </a:extLst>
          </p:cNvPr>
          <p:cNvSpPr>
            <a:spLocks noGrp="1"/>
          </p:cNvSpPr>
          <p:nvPr>
            <p:ph type="sldNum" sz="quarter" idx="4294967295"/>
          </p:nvPr>
        </p:nvSpPr>
        <p:spPr>
          <a:xfrm>
            <a:off x="0" y="0"/>
            <a:ext cx="0" cy="0"/>
          </a:xfrm>
        </p:spPr>
        <p:txBody>
          <a:bodyPr/>
          <a:lstStyle/>
          <a:p>
            <a:pPr>
              <a:spcAft>
                <a:spcPts val="600"/>
              </a:spcAft>
            </a:pPr>
            <a:endParaRPr lang="en-US" dirty="0"/>
          </a:p>
        </p:txBody>
      </p:sp>
      <p:sp>
        <p:nvSpPr>
          <p:cNvPr id="7" name="Footer Placeholder 1">
            <a:extLst>
              <a:ext uri="{FF2B5EF4-FFF2-40B4-BE49-F238E27FC236}">
                <a16:creationId xmlns:a16="http://schemas.microsoft.com/office/drawing/2014/main" id="{4E02AB66-50B5-8F2F-EA95-28BF700A1E3F}"/>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FBCC0F3E-0EA4-C92E-B0E7-64E9327BB555}"/>
              </a:ext>
            </a:extLst>
          </p:cNvPr>
          <p:cNvSpPr txBox="1">
            <a:spLocks/>
          </p:cNvSpPr>
          <p:nvPr/>
        </p:nvSpPr>
        <p:spPr>
          <a:xfrm>
            <a:off x="8313743" y="4788485"/>
            <a:ext cx="508039"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12</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3858002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FFB76-A41B-589E-0221-C138F86A8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A7C7D-2B65-4B9D-9509-7F1553ED6536}"/>
              </a:ext>
            </a:extLst>
          </p:cNvPr>
          <p:cNvSpPr>
            <a:spLocks noGrp="1"/>
          </p:cNvSpPr>
          <p:nvPr>
            <p:ph type="title"/>
          </p:nvPr>
        </p:nvSpPr>
        <p:spPr>
          <a:xfrm>
            <a:off x="707756" y="1205163"/>
            <a:ext cx="7352757" cy="613019"/>
          </a:xfrm>
        </p:spPr>
        <p:txBody>
          <a:bodyPr>
            <a:noAutofit/>
          </a:bodyPr>
          <a:lstStyle/>
          <a:p>
            <a:r>
              <a:rPr lang="en-US" sz="2600" dirty="0"/>
              <a:t>Office of Career and Technical Education</a:t>
            </a:r>
          </a:p>
        </p:txBody>
      </p:sp>
      <p:sp>
        <p:nvSpPr>
          <p:cNvPr id="4" name="Footer Placeholder 3">
            <a:extLst>
              <a:ext uri="{FF2B5EF4-FFF2-40B4-BE49-F238E27FC236}">
                <a16:creationId xmlns:a16="http://schemas.microsoft.com/office/drawing/2014/main" id="{BA393A5E-FAD2-DF7C-E305-0568E8A146F3}"/>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BD92D655-7C29-61A6-8F8D-CD398B0A608F}"/>
              </a:ext>
            </a:extLst>
          </p:cNvPr>
          <p:cNvSpPr>
            <a:spLocks noGrp="1"/>
          </p:cNvSpPr>
          <p:nvPr>
            <p:ph type="sldNum" sz="quarter" idx="4294967295"/>
          </p:nvPr>
        </p:nvSpPr>
        <p:spPr>
          <a:xfrm>
            <a:off x="0" y="0"/>
            <a:ext cx="0" cy="0"/>
          </a:xfrm>
        </p:spPr>
        <p:txBody>
          <a:bodyPr/>
          <a:lstStyle/>
          <a:p>
            <a:endParaRPr lang="en-US" dirty="0"/>
          </a:p>
        </p:txBody>
      </p:sp>
      <p:sp>
        <p:nvSpPr>
          <p:cNvPr id="7" name="Arrow: Down 6">
            <a:extLst>
              <a:ext uri="{FF2B5EF4-FFF2-40B4-BE49-F238E27FC236}">
                <a16:creationId xmlns:a16="http://schemas.microsoft.com/office/drawing/2014/main" id="{8F41DE40-E41B-4702-A028-1C1E76121A9C}"/>
              </a:ext>
            </a:extLst>
          </p:cNvPr>
          <p:cNvSpPr/>
          <p:nvPr/>
        </p:nvSpPr>
        <p:spPr>
          <a:xfrm>
            <a:off x="4384135" y="2899242"/>
            <a:ext cx="233585" cy="3789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itle 1">
            <a:extLst>
              <a:ext uri="{FF2B5EF4-FFF2-40B4-BE49-F238E27FC236}">
                <a16:creationId xmlns:a16="http://schemas.microsoft.com/office/drawing/2014/main" id="{50299854-FE6D-E00C-7482-4491236B5FC2}"/>
              </a:ext>
            </a:extLst>
          </p:cNvPr>
          <p:cNvSpPr txBox="1">
            <a:spLocks/>
          </p:cNvSpPr>
          <p:nvPr/>
        </p:nvSpPr>
        <p:spPr>
          <a:xfrm>
            <a:off x="674370" y="1850967"/>
            <a:ext cx="7386143" cy="938903"/>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rgbClr val="23376A"/>
                </a:solidFill>
                <a:latin typeface="Trade Gothic Next Heavy" panose="020B0903040303020004" pitchFamily="34" charset="0"/>
                <a:ea typeface="+mj-ea"/>
                <a:cs typeface="+mj-cs"/>
              </a:defRPr>
            </a:lvl1pPr>
          </a:lstStyle>
          <a:p>
            <a:pPr algn="ctr"/>
            <a:r>
              <a:rPr lang="en-US" sz="2700" b="1" dirty="0">
                <a:latin typeface="Catamaran Medium"/>
              </a:rPr>
              <a:t>ED executed such an Interagency Agreement with DOL on May 21, 2025</a:t>
            </a:r>
          </a:p>
        </p:txBody>
      </p:sp>
      <p:sp>
        <p:nvSpPr>
          <p:cNvPr id="6" name="Title 1">
            <a:extLst>
              <a:ext uri="{FF2B5EF4-FFF2-40B4-BE49-F238E27FC236}">
                <a16:creationId xmlns:a16="http://schemas.microsoft.com/office/drawing/2014/main" id="{682F2147-BB07-FF09-4415-FEDD30B833C4}"/>
              </a:ext>
            </a:extLst>
          </p:cNvPr>
          <p:cNvSpPr txBox="1">
            <a:spLocks/>
          </p:cNvSpPr>
          <p:nvPr/>
        </p:nvSpPr>
        <p:spPr>
          <a:xfrm>
            <a:off x="628649" y="3468460"/>
            <a:ext cx="7431864" cy="720516"/>
          </a:xfrm>
          <a:prstGeom prst="rect">
            <a:avLst/>
          </a:prstGeom>
        </p:spPr>
        <p:txBody>
          <a:bodyPr vert="horz" lIns="68580" tIns="34290" rIns="68580" bIns="34290" rtlCol="0" anchor="ctr">
            <a:normAutofit fontScale="97500" lnSpcReduction="10000"/>
          </a:bodyPr>
          <a:lstStyle>
            <a:lvl1pPr algn="l" defTabSz="914400" rtl="0" eaLnBrk="1" latinLnBrk="0" hangingPunct="1">
              <a:lnSpc>
                <a:spcPct val="90000"/>
              </a:lnSpc>
              <a:spcBef>
                <a:spcPct val="0"/>
              </a:spcBef>
              <a:buNone/>
              <a:defRPr sz="4400" kern="1200">
                <a:solidFill>
                  <a:srgbClr val="23376A"/>
                </a:solidFill>
                <a:latin typeface="Trade Gothic Next Heavy" panose="020B0903040303020004" pitchFamily="34" charset="0"/>
                <a:ea typeface="+mj-ea"/>
                <a:cs typeface="+mj-cs"/>
              </a:defRPr>
            </a:lvl1pPr>
          </a:lstStyle>
          <a:p>
            <a:pPr algn="ctr"/>
            <a:r>
              <a:rPr lang="en-US" sz="2700" b="1" dirty="0">
                <a:latin typeface="Catamaran Medium"/>
              </a:rPr>
              <a:t>ETA will carry out the administration of Perkins and AEFLA</a:t>
            </a:r>
          </a:p>
        </p:txBody>
      </p:sp>
      <p:sp>
        <p:nvSpPr>
          <p:cNvPr id="12" name="Footer Placeholder 1">
            <a:extLst>
              <a:ext uri="{FF2B5EF4-FFF2-40B4-BE49-F238E27FC236}">
                <a16:creationId xmlns:a16="http://schemas.microsoft.com/office/drawing/2014/main" id="{27D09E55-1B8D-5EFF-E0B7-87C834F9DB9B}"/>
              </a:ext>
            </a:extLst>
          </p:cNvPr>
          <p:cNvSpPr txBox="1">
            <a:spLocks/>
          </p:cNvSpPr>
          <p:nvPr/>
        </p:nvSpPr>
        <p:spPr>
          <a:xfrm>
            <a:off x="994320" y="47762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13" name="Slide Number Placeholder 5">
            <a:extLst>
              <a:ext uri="{FF2B5EF4-FFF2-40B4-BE49-F238E27FC236}">
                <a16:creationId xmlns:a16="http://schemas.microsoft.com/office/drawing/2014/main" id="{7F37374F-0E38-DCD5-77F8-564D82070415}"/>
              </a:ext>
            </a:extLst>
          </p:cNvPr>
          <p:cNvSpPr txBox="1">
            <a:spLocks/>
          </p:cNvSpPr>
          <p:nvPr/>
        </p:nvSpPr>
        <p:spPr>
          <a:xfrm>
            <a:off x="8516218" y="4776285"/>
            <a:ext cx="383942"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13</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300020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E0C2F-09D9-4602-8158-A74775CE5A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339B6-1F1C-0AB3-8B26-60FFBE88F6DF}"/>
              </a:ext>
            </a:extLst>
          </p:cNvPr>
          <p:cNvSpPr>
            <a:spLocks noGrp="1"/>
          </p:cNvSpPr>
          <p:nvPr>
            <p:ph idx="4294967295"/>
          </p:nvPr>
        </p:nvSpPr>
        <p:spPr>
          <a:xfrm>
            <a:off x="463731" y="1718447"/>
            <a:ext cx="7886700" cy="2646362"/>
          </a:xfrm>
        </p:spPr>
        <p:txBody>
          <a:bodyPr>
            <a:normAutofit/>
          </a:bodyPr>
          <a:lstStyle/>
          <a:p>
            <a:pPr marL="0" indent="0">
              <a:buNone/>
            </a:pPr>
            <a:r>
              <a:rPr lang="en-US" sz="3000" dirty="0">
                <a:latin typeface="Catamaran Medium"/>
              </a:rPr>
              <a:t>ETA monitoring is more aggressive, invasive, and covers grantee and subgrantee administration</a:t>
            </a:r>
          </a:p>
        </p:txBody>
      </p:sp>
      <p:sp>
        <p:nvSpPr>
          <p:cNvPr id="8" name="Footer Placeholder 1">
            <a:extLst>
              <a:ext uri="{FF2B5EF4-FFF2-40B4-BE49-F238E27FC236}">
                <a16:creationId xmlns:a16="http://schemas.microsoft.com/office/drawing/2014/main" id="{AD26440E-89EE-1FF6-6270-47EC371F1042}"/>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9" name="Slide Number Placeholder 5">
            <a:extLst>
              <a:ext uri="{FF2B5EF4-FFF2-40B4-BE49-F238E27FC236}">
                <a16:creationId xmlns:a16="http://schemas.microsoft.com/office/drawing/2014/main" id="{96F5235F-0DAF-FF2F-5C39-25E1B8D0EDC4}"/>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14</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5440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BD3F-6C6D-776D-87F7-DB79C235E765}"/>
            </a:ext>
          </a:extLst>
        </p:cNvPr>
        <p:cNvGrpSpPr/>
        <p:nvPr/>
      </p:nvGrpSpPr>
      <p:grpSpPr>
        <a:xfrm>
          <a:off x="0" y="0"/>
          <a:ext cx="0" cy="0"/>
          <a:chOff x="0" y="0"/>
          <a:chExt cx="0" cy="0"/>
        </a:xfrm>
      </p:grpSpPr>
      <p:sp>
        <p:nvSpPr>
          <p:cNvPr id="7" name="Arrow: Down 6">
            <a:extLst>
              <a:ext uri="{FF2B5EF4-FFF2-40B4-BE49-F238E27FC236}">
                <a16:creationId xmlns:a16="http://schemas.microsoft.com/office/drawing/2014/main" id="{98AFC2F5-7917-F7A3-BF59-C6EF742F4D93}"/>
              </a:ext>
            </a:extLst>
          </p:cNvPr>
          <p:cNvSpPr/>
          <p:nvPr/>
        </p:nvSpPr>
        <p:spPr>
          <a:xfrm>
            <a:off x="4455208" y="1860473"/>
            <a:ext cx="233585" cy="10823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itle 1">
            <a:extLst>
              <a:ext uri="{FF2B5EF4-FFF2-40B4-BE49-F238E27FC236}">
                <a16:creationId xmlns:a16="http://schemas.microsoft.com/office/drawing/2014/main" id="{D99D4DC5-E86B-589B-0E09-2DC7C69FA77B}"/>
              </a:ext>
            </a:extLst>
          </p:cNvPr>
          <p:cNvSpPr txBox="1">
            <a:spLocks/>
          </p:cNvSpPr>
          <p:nvPr/>
        </p:nvSpPr>
        <p:spPr>
          <a:xfrm>
            <a:off x="628650" y="715096"/>
            <a:ext cx="7886700" cy="938903"/>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rgbClr val="23376A"/>
                </a:solidFill>
                <a:latin typeface="Trade Gothic Next Heavy" panose="020B0903040303020004" pitchFamily="34" charset="0"/>
                <a:ea typeface="+mj-ea"/>
                <a:cs typeface="+mj-cs"/>
              </a:defRPr>
            </a:lvl1pPr>
          </a:lstStyle>
          <a:p>
            <a:pPr algn="ctr"/>
            <a:r>
              <a:rPr lang="en-US" sz="2800" b="1" dirty="0">
                <a:latin typeface="Catamaran Medium"/>
              </a:rPr>
              <a:t>Stay Up to Date with TEGLs</a:t>
            </a:r>
          </a:p>
        </p:txBody>
      </p:sp>
      <p:sp>
        <p:nvSpPr>
          <p:cNvPr id="6" name="Title 1">
            <a:extLst>
              <a:ext uri="{FF2B5EF4-FFF2-40B4-BE49-F238E27FC236}">
                <a16:creationId xmlns:a16="http://schemas.microsoft.com/office/drawing/2014/main" id="{B818C5A1-955A-AA2D-86B0-4B1A7FD77EF3}"/>
              </a:ext>
            </a:extLst>
          </p:cNvPr>
          <p:cNvSpPr txBox="1">
            <a:spLocks/>
          </p:cNvSpPr>
          <p:nvPr/>
        </p:nvSpPr>
        <p:spPr>
          <a:xfrm>
            <a:off x="628650" y="3202119"/>
            <a:ext cx="7886699" cy="93890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rgbClr val="23376A"/>
                </a:solidFill>
                <a:latin typeface="Trade Gothic Next Heavy" panose="020B0903040303020004" pitchFamily="34" charset="0"/>
                <a:ea typeface="+mj-ea"/>
                <a:cs typeface="+mj-cs"/>
              </a:defRPr>
            </a:lvl1pPr>
          </a:lstStyle>
          <a:p>
            <a:pPr algn="ctr"/>
            <a:r>
              <a:rPr lang="en-US" sz="2800" b="1" dirty="0">
                <a:latin typeface="Catamaran Medium"/>
              </a:rPr>
              <a:t>Training and Employment Guidance Letters</a:t>
            </a:r>
          </a:p>
        </p:txBody>
      </p:sp>
      <p:sp>
        <p:nvSpPr>
          <p:cNvPr id="8" name="Footer Placeholder 1">
            <a:extLst>
              <a:ext uri="{FF2B5EF4-FFF2-40B4-BE49-F238E27FC236}">
                <a16:creationId xmlns:a16="http://schemas.microsoft.com/office/drawing/2014/main" id="{3E3A9EC9-337B-F9EB-ED89-A2FA72C8DC99}"/>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10" name="Slide Number Placeholder 5">
            <a:extLst>
              <a:ext uri="{FF2B5EF4-FFF2-40B4-BE49-F238E27FC236}">
                <a16:creationId xmlns:a16="http://schemas.microsoft.com/office/drawing/2014/main" id="{798C3E2B-7871-D846-A983-3931435B2950}"/>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15</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372528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7D0D-5387-A26E-64DE-34690D6B0230}"/>
              </a:ext>
            </a:extLst>
          </p:cNvPr>
          <p:cNvSpPr>
            <a:spLocks noGrp="1"/>
          </p:cNvSpPr>
          <p:nvPr>
            <p:ph type="title"/>
          </p:nvPr>
        </p:nvSpPr>
        <p:spPr>
          <a:xfrm>
            <a:off x="720000" y="869568"/>
            <a:ext cx="7704000" cy="572700"/>
          </a:xfrm>
        </p:spPr>
        <p:txBody>
          <a:bodyPr/>
          <a:lstStyle/>
          <a:p>
            <a:r>
              <a:rPr lang="en-US" dirty="0"/>
              <a:t>New Funding Portal</a:t>
            </a:r>
          </a:p>
        </p:txBody>
      </p:sp>
      <p:sp>
        <p:nvSpPr>
          <p:cNvPr id="3" name="Text Placeholder 2">
            <a:extLst>
              <a:ext uri="{FF2B5EF4-FFF2-40B4-BE49-F238E27FC236}">
                <a16:creationId xmlns:a16="http://schemas.microsoft.com/office/drawing/2014/main" id="{EE893E42-4401-0177-E412-8565D6DC6C51}"/>
              </a:ext>
            </a:extLst>
          </p:cNvPr>
          <p:cNvSpPr>
            <a:spLocks noGrp="1"/>
          </p:cNvSpPr>
          <p:nvPr>
            <p:ph type="body" idx="1"/>
          </p:nvPr>
        </p:nvSpPr>
        <p:spPr>
          <a:xfrm>
            <a:off x="720000" y="1789611"/>
            <a:ext cx="7574914" cy="2814814"/>
          </a:xfrm>
        </p:spPr>
        <p:txBody>
          <a:bodyPr/>
          <a:lstStyle/>
          <a:p>
            <a:r>
              <a:rPr lang="en-US" sz="3200" dirty="0"/>
              <a:t>Last October</a:t>
            </a:r>
            <a:r>
              <a:rPr lang="en-US" sz="3200"/>
              <a:t>, NCCCS </a:t>
            </a:r>
            <a:r>
              <a:rPr lang="en-US" sz="3200" dirty="0"/>
              <a:t>directed to shift funding portal to DOL</a:t>
            </a:r>
          </a:p>
        </p:txBody>
      </p:sp>
      <p:sp>
        <p:nvSpPr>
          <p:cNvPr id="4" name="Footer Placeholder 1">
            <a:extLst>
              <a:ext uri="{FF2B5EF4-FFF2-40B4-BE49-F238E27FC236}">
                <a16:creationId xmlns:a16="http://schemas.microsoft.com/office/drawing/2014/main" id="{1CEC1D40-17EB-8B39-C603-6A61BC02A29C}"/>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4CECD3F2-A2BF-42F3-0D47-9E71D00C6F2B}"/>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16</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305614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4F5D-E69A-6C01-2633-A91DDEE47E8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34333E5-101A-13BB-89B2-20D9DFE568B1}"/>
              </a:ext>
            </a:extLst>
          </p:cNvPr>
          <p:cNvSpPr>
            <a:spLocks noGrp="1"/>
          </p:cNvSpPr>
          <p:nvPr>
            <p:ph type="body" idx="1"/>
          </p:nvPr>
        </p:nvSpPr>
        <p:spPr/>
        <p:txBody>
          <a:bodyPr/>
          <a:lstStyle/>
          <a:p>
            <a:pPr marL="139700" indent="0" algn="ctr">
              <a:buNone/>
            </a:pPr>
            <a:r>
              <a:rPr lang="en-US" sz="3200" dirty="0"/>
              <a:t>DOL uses HHS portal</a:t>
            </a:r>
          </a:p>
          <a:p>
            <a:pPr marL="139700" indent="0" algn="ctr">
              <a:buNone/>
            </a:pPr>
            <a:endParaRPr lang="en-US" sz="3200" dirty="0"/>
          </a:p>
          <a:p>
            <a:pPr marL="139700" indent="0" algn="ctr">
              <a:buNone/>
            </a:pPr>
            <a:endParaRPr lang="en-US" sz="3200" dirty="0"/>
          </a:p>
          <a:p>
            <a:pPr marL="139700" indent="0" algn="ctr">
              <a:buNone/>
            </a:pPr>
            <a:r>
              <a:rPr lang="en-US" sz="3200" dirty="0"/>
              <a:t>Payment Management System (PMS)</a:t>
            </a:r>
          </a:p>
        </p:txBody>
      </p:sp>
      <p:sp>
        <p:nvSpPr>
          <p:cNvPr id="4" name="Arrow: Down 3">
            <a:extLst>
              <a:ext uri="{FF2B5EF4-FFF2-40B4-BE49-F238E27FC236}">
                <a16:creationId xmlns:a16="http://schemas.microsoft.com/office/drawing/2014/main" id="{738E6C2A-2C92-AFD1-034B-CB849C93CAF6}"/>
              </a:ext>
            </a:extLst>
          </p:cNvPr>
          <p:cNvSpPr/>
          <p:nvPr/>
        </p:nvSpPr>
        <p:spPr>
          <a:xfrm>
            <a:off x="4333603" y="2116183"/>
            <a:ext cx="476794" cy="666206"/>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04017734-201F-ECDE-7931-2ACC3A19D166}"/>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6" name="Slide Number Placeholder 5">
            <a:extLst>
              <a:ext uri="{FF2B5EF4-FFF2-40B4-BE49-F238E27FC236}">
                <a16:creationId xmlns:a16="http://schemas.microsoft.com/office/drawing/2014/main" id="{899904D5-03DB-FF86-047B-D6997C65B675}"/>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17</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942197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950D-3942-CB5D-9AFA-A2ADC348DBF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3FC9189-14E9-6F6F-DE98-3AB5580AC027}"/>
              </a:ext>
            </a:extLst>
          </p:cNvPr>
          <p:cNvSpPr>
            <a:spLocks noGrp="1"/>
          </p:cNvSpPr>
          <p:nvPr>
            <p:ph type="body" idx="1"/>
          </p:nvPr>
        </p:nvSpPr>
        <p:spPr>
          <a:xfrm>
            <a:off x="720000" y="1175658"/>
            <a:ext cx="7704000" cy="3428768"/>
          </a:xfrm>
        </p:spPr>
        <p:txBody>
          <a:bodyPr/>
          <a:lstStyle/>
          <a:p>
            <a:pPr marL="139700" indent="0" algn="ctr">
              <a:buNone/>
            </a:pPr>
            <a:r>
              <a:rPr lang="en-US" sz="3200" dirty="0"/>
              <a:t>All grantees must provide a justification for reimbursement requests</a:t>
            </a:r>
          </a:p>
          <a:p>
            <a:pPr marL="139700" indent="0" algn="ctr">
              <a:buNone/>
            </a:pPr>
            <a:endParaRPr lang="en-US" sz="3200" dirty="0"/>
          </a:p>
          <a:p>
            <a:pPr marL="139700" indent="0" algn="ctr">
              <a:buNone/>
            </a:pPr>
            <a:endParaRPr lang="en-US" sz="3200" dirty="0"/>
          </a:p>
          <a:p>
            <a:pPr marL="139700" indent="0" algn="ctr">
              <a:buNone/>
            </a:pPr>
            <a:r>
              <a:rPr lang="en-US" sz="3200" dirty="0"/>
              <a:t>Defend the Spend (DTS)</a:t>
            </a:r>
          </a:p>
        </p:txBody>
      </p:sp>
      <p:sp>
        <p:nvSpPr>
          <p:cNvPr id="4" name="Arrow: Down 3">
            <a:extLst>
              <a:ext uri="{FF2B5EF4-FFF2-40B4-BE49-F238E27FC236}">
                <a16:creationId xmlns:a16="http://schemas.microsoft.com/office/drawing/2014/main" id="{3A4CBCD4-30DF-A681-44FB-B3E7669DEE3C}"/>
              </a:ext>
            </a:extLst>
          </p:cNvPr>
          <p:cNvSpPr/>
          <p:nvPr/>
        </p:nvSpPr>
        <p:spPr>
          <a:xfrm>
            <a:off x="4314008" y="2397034"/>
            <a:ext cx="515983" cy="627017"/>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5223C70C-E505-8695-4F40-C3DD5B96C593}"/>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6" name="Slide Number Placeholder 5">
            <a:extLst>
              <a:ext uri="{FF2B5EF4-FFF2-40B4-BE49-F238E27FC236}">
                <a16:creationId xmlns:a16="http://schemas.microsoft.com/office/drawing/2014/main" id="{E3ACEBB3-1A88-B20D-F769-E54024C76042}"/>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18</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52884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95950-6714-3E71-0537-9D7F0E41DDE5}"/>
              </a:ext>
            </a:extLst>
          </p:cNvPr>
          <p:cNvSpPr>
            <a:spLocks noGrp="1"/>
          </p:cNvSpPr>
          <p:nvPr>
            <p:ph type="title"/>
          </p:nvPr>
        </p:nvSpPr>
        <p:spPr>
          <a:xfrm>
            <a:off x="600891" y="1307100"/>
            <a:ext cx="7654835" cy="2529300"/>
          </a:xfrm>
        </p:spPr>
        <p:txBody>
          <a:bodyPr/>
          <a:lstStyle/>
          <a:p>
            <a:r>
              <a:rPr lang="en-US" sz="3600" dirty="0"/>
              <a:t>PMS requires staff to manually approve/disapprove reimbursement requests</a:t>
            </a:r>
          </a:p>
        </p:txBody>
      </p:sp>
      <p:sp>
        <p:nvSpPr>
          <p:cNvPr id="5" name="Footer Placeholder 1">
            <a:extLst>
              <a:ext uri="{FF2B5EF4-FFF2-40B4-BE49-F238E27FC236}">
                <a16:creationId xmlns:a16="http://schemas.microsoft.com/office/drawing/2014/main" id="{7B0A05E0-9D80-8C67-4FAA-FD715A4C88F6}"/>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6" name="Slide Number Placeholder 5">
            <a:extLst>
              <a:ext uri="{FF2B5EF4-FFF2-40B4-BE49-F238E27FC236}">
                <a16:creationId xmlns:a16="http://schemas.microsoft.com/office/drawing/2014/main" id="{D98BD846-B099-5813-2099-E65095D9E54F}"/>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19</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05466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34455-FC18-CD79-65CD-848CF17E89AF}"/>
              </a:ext>
            </a:extLst>
          </p:cNvPr>
          <p:cNvSpPr>
            <a:spLocks noGrp="1"/>
          </p:cNvSpPr>
          <p:nvPr>
            <p:ph type="title"/>
          </p:nvPr>
        </p:nvSpPr>
        <p:spPr/>
        <p:txBody>
          <a:bodyPr/>
          <a:lstStyle/>
          <a:p>
            <a:r>
              <a:rPr lang="en-US" dirty="0"/>
              <a:t>Agenda</a:t>
            </a:r>
          </a:p>
        </p:txBody>
      </p:sp>
      <p:sp>
        <p:nvSpPr>
          <p:cNvPr id="5" name="Text Placeholder 4">
            <a:extLst>
              <a:ext uri="{FF2B5EF4-FFF2-40B4-BE49-F238E27FC236}">
                <a16:creationId xmlns:a16="http://schemas.microsoft.com/office/drawing/2014/main" id="{A02423B7-7194-150F-1619-6D74C690A879}"/>
              </a:ext>
            </a:extLst>
          </p:cNvPr>
          <p:cNvSpPr>
            <a:spLocks noGrp="1"/>
          </p:cNvSpPr>
          <p:nvPr>
            <p:ph type="body" idx="1"/>
          </p:nvPr>
        </p:nvSpPr>
        <p:spPr>
          <a:xfrm>
            <a:off x="720000" y="1201784"/>
            <a:ext cx="7704000" cy="3402642"/>
          </a:xfrm>
        </p:spPr>
        <p:txBody>
          <a:bodyPr/>
          <a:lstStyle/>
          <a:p>
            <a:pPr marL="596900" indent="-457200">
              <a:buSzPct val="80000"/>
              <a:buFont typeface="+mj-lt"/>
              <a:buAutoNum type="arabicPeriod"/>
            </a:pPr>
            <a:r>
              <a:rPr lang="en-US" dirty="0"/>
              <a:t>Funding </a:t>
            </a:r>
          </a:p>
          <a:p>
            <a:pPr marL="596900" indent="-457200">
              <a:buSzPct val="80000"/>
              <a:buFont typeface="+mj-lt"/>
              <a:buAutoNum type="arabicPeriod"/>
            </a:pPr>
            <a:r>
              <a:rPr lang="en-US" dirty="0"/>
              <a:t>Federal Administration – Interagency Agreement</a:t>
            </a:r>
          </a:p>
          <a:p>
            <a:pPr marL="596900" indent="-457200">
              <a:buSzPct val="80000"/>
              <a:buFont typeface="+mj-lt"/>
              <a:buAutoNum type="arabicPeriod"/>
            </a:pPr>
            <a:r>
              <a:rPr lang="en-US" dirty="0"/>
              <a:t>New Funding Portal – “Defend the Spend”</a:t>
            </a:r>
          </a:p>
          <a:p>
            <a:pPr marL="596900" indent="-457200">
              <a:buSzPct val="80000"/>
              <a:buFont typeface="+mj-lt"/>
              <a:buAutoNum type="arabicPeriod"/>
            </a:pPr>
            <a:r>
              <a:rPr lang="en-US" dirty="0"/>
              <a:t>PRWORA Enforcement</a:t>
            </a:r>
          </a:p>
          <a:p>
            <a:pPr marL="596900" indent="-457200">
              <a:buSzPct val="80000"/>
              <a:buFont typeface="+mj-lt"/>
              <a:buAutoNum type="arabicPeriod"/>
            </a:pPr>
            <a:r>
              <a:rPr lang="en-US" dirty="0"/>
              <a:t>Executive Orders Impact</a:t>
            </a:r>
          </a:p>
          <a:p>
            <a:pPr marL="596900" indent="-457200">
              <a:buSzPct val="80000"/>
              <a:buFont typeface="+mj-lt"/>
              <a:buAutoNum type="arabicPeriod"/>
            </a:pPr>
            <a:r>
              <a:rPr lang="en-US" dirty="0"/>
              <a:t>Short term Pell</a:t>
            </a:r>
          </a:p>
          <a:p>
            <a:pPr marL="596900" indent="-457200">
              <a:buSzPct val="80000"/>
              <a:buFont typeface="+mj-lt"/>
              <a:buAutoNum type="arabicPeriod"/>
            </a:pPr>
            <a:r>
              <a:rPr lang="en-US" dirty="0"/>
              <a:t>UGG Updates</a:t>
            </a:r>
          </a:p>
          <a:p>
            <a:pPr marL="596900" indent="-457200">
              <a:buSzPct val="80000"/>
              <a:buFont typeface="+mj-lt"/>
              <a:buAutoNum type="arabicPeriod"/>
            </a:pPr>
            <a:r>
              <a:rPr lang="en-US" dirty="0"/>
              <a:t>Questions </a:t>
            </a:r>
          </a:p>
        </p:txBody>
      </p:sp>
      <p:sp>
        <p:nvSpPr>
          <p:cNvPr id="7" name="Footer Placeholder 1">
            <a:extLst>
              <a:ext uri="{FF2B5EF4-FFF2-40B4-BE49-F238E27FC236}">
                <a16:creationId xmlns:a16="http://schemas.microsoft.com/office/drawing/2014/main" id="{A3373EA9-6FE4-67D9-4878-3695B3A2ED34}"/>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2756DBF0-BA24-976E-FC26-0D36AF90C37B}"/>
              </a:ext>
            </a:extLst>
          </p:cNvPr>
          <p:cNvSpPr txBox="1">
            <a:spLocks/>
          </p:cNvSpPr>
          <p:nvPr/>
        </p:nvSpPr>
        <p:spPr>
          <a:xfrm>
            <a:off x="8313744" y="4788485"/>
            <a:ext cx="220512"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28645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F463-8E7A-56CD-5CC9-A351710967DC}"/>
              </a:ext>
            </a:extLst>
          </p:cNvPr>
          <p:cNvSpPr>
            <a:spLocks noGrp="1"/>
          </p:cNvSpPr>
          <p:nvPr>
            <p:ph type="title"/>
          </p:nvPr>
        </p:nvSpPr>
        <p:spPr/>
        <p:txBody>
          <a:bodyPr/>
          <a:lstStyle/>
          <a:p>
            <a:r>
              <a:rPr lang="en-US" dirty="0"/>
              <a:t>DTS requires:</a:t>
            </a:r>
          </a:p>
        </p:txBody>
      </p:sp>
      <p:sp>
        <p:nvSpPr>
          <p:cNvPr id="3" name="Text Placeholder 2">
            <a:extLst>
              <a:ext uri="{FF2B5EF4-FFF2-40B4-BE49-F238E27FC236}">
                <a16:creationId xmlns:a16="http://schemas.microsoft.com/office/drawing/2014/main" id="{1079602D-3AE1-63AA-5645-A5912DAE33F7}"/>
              </a:ext>
            </a:extLst>
          </p:cNvPr>
          <p:cNvSpPr>
            <a:spLocks noGrp="1"/>
          </p:cNvSpPr>
          <p:nvPr>
            <p:ph type="body" idx="1"/>
          </p:nvPr>
        </p:nvSpPr>
        <p:spPr/>
        <p:txBody>
          <a:bodyPr/>
          <a:lstStyle/>
          <a:p>
            <a:pPr marL="596900" indent="-457200">
              <a:buSzPct val="80000"/>
              <a:buFont typeface="+mj-lt"/>
              <a:buAutoNum type="arabicPeriod"/>
            </a:pPr>
            <a:r>
              <a:rPr lang="en-US" sz="2800" dirty="0"/>
              <a:t>Program</a:t>
            </a:r>
          </a:p>
          <a:p>
            <a:pPr marL="596900" indent="-457200">
              <a:buSzPct val="80000"/>
              <a:buFont typeface="+mj-lt"/>
              <a:buAutoNum type="arabicPeriod"/>
            </a:pPr>
            <a:r>
              <a:rPr lang="en-US" sz="2800" dirty="0"/>
              <a:t>List of budget items and dollar amounts for each item</a:t>
            </a:r>
          </a:p>
          <a:p>
            <a:pPr marL="596900" indent="-457200">
              <a:buSzPct val="80000"/>
              <a:buFont typeface="+mj-lt"/>
              <a:buAutoNum type="arabicPeriod"/>
            </a:pPr>
            <a:r>
              <a:rPr lang="en-US" sz="2800" dirty="0"/>
              <a:t>Date range for costs</a:t>
            </a:r>
          </a:p>
        </p:txBody>
      </p:sp>
      <p:sp>
        <p:nvSpPr>
          <p:cNvPr id="4" name="Footer Placeholder 1">
            <a:extLst>
              <a:ext uri="{FF2B5EF4-FFF2-40B4-BE49-F238E27FC236}">
                <a16:creationId xmlns:a16="http://schemas.microsoft.com/office/drawing/2014/main" id="{AFA267ED-4262-C586-DB42-2308C4128D0A}"/>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DD844A35-45D9-D70C-7F06-438A2BA7ABAA}"/>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20</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73202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B14834C-B7B5-37E6-EA72-C5B11640B8B2}"/>
              </a:ext>
            </a:extLst>
          </p:cNvPr>
          <p:cNvSpPr>
            <a:spLocks noGrp="1"/>
          </p:cNvSpPr>
          <p:nvPr>
            <p:ph type="ctrTitle"/>
          </p:nvPr>
        </p:nvSpPr>
        <p:spPr>
          <a:xfrm>
            <a:off x="790303" y="1635000"/>
            <a:ext cx="7217229" cy="1873500"/>
          </a:xfrm>
        </p:spPr>
        <p:txBody>
          <a:bodyPr/>
          <a:lstStyle/>
          <a:p>
            <a:pPr algn="ctr"/>
            <a:r>
              <a:rPr lang="en-US" dirty="0"/>
              <a:t>Keep new requirements in mind when submitting RFRs</a:t>
            </a:r>
          </a:p>
        </p:txBody>
      </p:sp>
      <p:sp>
        <p:nvSpPr>
          <p:cNvPr id="6" name="Footer Placeholder 1">
            <a:extLst>
              <a:ext uri="{FF2B5EF4-FFF2-40B4-BE49-F238E27FC236}">
                <a16:creationId xmlns:a16="http://schemas.microsoft.com/office/drawing/2014/main" id="{3EFE5476-1A6E-65EE-DA9D-340F48C50F6A}"/>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BBD54655-6155-0ABF-291F-A79E1B8069EF}"/>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21</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93742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CB17D3-4E28-695E-8FA8-FAB43CC76FB2}"/>
              </a:ext>
            </a:extLst>
          </p:cNvPr>
          <p:cNvSpPr>
            <a:spLocks noGrp="1"/>
          </p:cNvSpPr>
          <p:nvPr>
            <p:ph type="subTitle" idx="1"/>
          </p:nvPr>
        </p:nvSpPr>
        <p:spPr>
          <a:xfrm>
            <a:off x="1470050" y="2712236"/>
            <a:ext cx="6076375" cy="1207930"/>
          </a:xfrm>
        </p:spPr>
        <p:txBody>
          <a:bodyPr/>
          <a:lstStyle/>
          <a:p>
            <a:r>
              <a:rPr lang="en-US" dirty="0"/>
              <a:t>The Administration proposal to block grant WIOA/Perkins/AEFLA</a:t>
            </a:r>
          </a:p>
        </p:txBody>
      </p:sp>
      <p:sp>
        <p:nvSpPr>
          <p:cNvPr id="2" name="Title 1">
            <a:extLst>
              <a:ext uri="{FF2B5EF4-FFF2-40B4-BE49-F238E27FC236}">
                <a16:creationId xmlns:a16="http://schemas.microsoft.com/office/drawing/2014/main" id="{93F435FD-EAB0-DE3E-49D4-8E8BD724D870}"/>
              </a:ext>
            </a:extLst>
          </p:cNvPr>
          <p:cNvSpPr>
            <a:spLocks noGrp="1"/>
          </p:cNvSpPr>
          <p:nvPr>
            <p:ph type="title"/>
          </p:nvPr>
        </p:nvSpPr>
        <p:spPr>
          <a:xfrm>
            <a:off x="1597500" y="1513050"/>
            <a:ext cx="5949000" cy="1058700"/>
          </a:xfrm>
        </p:spPr>
        <p:txBody>
          <a:bodyPr/>
          <a:lstStyle/>
          <a:p>
            <a:r>
              <a:rPr lang="en-US" dirty="0"/>
              <a:t>MAKE AMERICA SKILLED AGAIN</a:t>
            </a:r>
          </a:p>
        </p:txBody>
      </p:sp>
      <p:sp>
        <p:nvSpPr>
          <p:cNvPr id="4" name="Footer Placeholder 1">
            <a:extLst>
              <a:ext uri="{FF2B5EF4-FFF2-40B4-BE49-F238E27FC236}">
                <a16:creationId xmlns:a16="http://schemas.microsoft.com/office/drawing/2014/main" id="{F768401D-91F9-1771-0E38-FD48DC5FE4F4}"/>
              </a:ext>
            </a:extLst>
          </p:cNvPr>
          <p:cNvSpPr txBox="1">
            <a:spLocks/>
          </p:cNvSpPr>
          <p:nvPr/>
        </p:nvSpPr>
        <p:spPr>
          <a:xfrm>
            <a:off x="1281703"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C2D28F3D-41A0-3987-EB5B-475426AB18AB}"/>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22</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83882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0030-9FDD-00B9-533C-6DE929437ED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9CE47FA-30FA-1777-ECA9-D7E348193447}"/>
              </a:ext>
            </a:extLst>
          </p:cNvPr>
          <p:cNvSpPr>
            <a:spLocks noGrp="1"/>
          </p:cNvSpPr>
          <p:nvPr>
            <p:ph type="body" idx="1"/>
          </p:nvPr>
        </p:nvSpPr>
        <p:spPr/>
        <p:txBody>
          <a:bodyPr/>
          <a:lstStyle/>
          <a:p>
            <a:r>
              <a:rPr lang="en-US" sz="2800" dirty="0"/>
              <a:t>Block Grants historically result in loss of advocacy which results in substantially reduced funding</a:t>
            </a:r>
          </a:p>
          <a:p>
            <a:pPr lvl="1"/>
            <a:r>
              <a:rPr lang="en-US" sz="2400" dirty="0"/>
              <a:t>Example: The ECIA of 1981 consolidated 40 federal education categorical programs which lead to zero funding within ten years</a:t>
            </a:r>
          </a:p>
        </p:txBody>
      </p:sp>
      <p:sp>
        <p:nvSpPr>
          <p:cNvPr id="4" name="Footer Placeholder 1">
            <a:extLst>
              <a:ext uri="{FF2B5EF4-FFF2-40B4-BE49-F238E27FC236}">
                <a16:creationId xmlns:a16="http://schemas.microsoft.com/office/drawing/2014/main" id="{5BBF2178-149F-1E4C-B59D-DD098A9D6788}"/>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BA60BA08-B09A-54DA-E75B-FACA39866B62}"/>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23</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3326181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F775-42A6-37E2-0624-DE40A6D2BA1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8CA03B4-1C99-5B2D-FA2F-5F2D2E49EF39}"/>
              </a:ext>
            </a:extLst>
          </p:cNvPr>
          <p:cNvSpPr>
            <a:spLocks noGrp="1"/>
          </p:cNvSpPr>
          <p:nvPr>
            <p:ph type="body" idx="1"/>
          </p:nvPr>
        </p:nvSpPr>
        <p:spPr/>
        <p:txBody>
          <a:bodyPr/>
          <a:lstStyle/>
          <a:p>
            <a:r>
              <a:rPr lang="en-US" sz="2800" dirty="0"/>
              <a:t>DOL/OIG recently issued critical report of ETA----“Enhancing grant management to maximize workforce outcomes”</a:t>
            </a:r>
          </a:p>
        </p:txBody>
      </p:sp>
      <p:sp>
        <p:nvSpPr>
          <p:cNvPr id="4" name="Footer Placeholder 1">
            <a:extLst>
              <a:ext uri="{FF2B5EF4-FFF2-40B4-BE49-F238E27FC236}">
                <a16:creationId xmlns:a16="http://schemas.microsoft.com/office/drawing/2014/main" id="{6C5CD04B-D0A4-6E38-B694-86164ED43BEC}"/>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504D5019-23FE-2867-C6AB-866E1B352780}"/>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24</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25983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A665-6F84-A3CF-FFE4-47F30D70171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FDA4CE0-E0D4-55B4-DE1C-844AA55DCAF8}"/>
              </a:ext>
            </a:extLst>
          </p:cNvPr>
          <p:cNvSpPr>
            <a:spLocks noGrp="1"/>
          </p:cNvSpPr>
          <p:nvPr>
            <p:ph type="body" idx="1"/>
          </p:nvPr>
        </p:nvSpPr>
        <p:spPr/>
        <p:txBody>
          <a:bodyPr/>
          <a:lstStyle/>
          <a:p>
            <a:r>
              <a:rPr lang="en-US" sz="2800" dirty="0"/>
              <a:t>OIG – Navigating shared program management with ED may present operational challenges</a:t>
            </a:r>
          </a:p>
        </p:txBody>
      </p:sp>
      <p:sp>
        <p:nvSpPr>
          <p:cNvPr id="4" name="Footer Placeholder 1">
            <a:extLst>
              <a:ext uri="{FF2B5EF4-FFF2-40B4-BE49-F238E27FC236}">
                <a16:creationId xmlns:a16="http://schemas.microsoft.com/office/drawing/2014/main" id="{3E86478E-A408-852E-8CEF-C83A8175E3C0}"/>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808D2BE2-8D69-15E7-B2F8-C84B21CBD3F6}"/>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25</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822566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FDC6-D7DC-E000-25A1-4DCAF2F22B0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FFCAC90-A488-823C-77D3-21BF643CC44D}"/>
              </a:ext>
            </a:extLst>
          </p:cNvPr>
          <p:cNvSpPr>
            <a:spLocks noGrp="1"/>
          </p:cNvSpPr>
          <p:nvPr>
            <p:ph type="body" idx="1"/>
          </p:nvPr>
        </p:nvSpPr>
        <p:spPr/>
        <p:txBody>
          <a:bodyPr/>
          <a:lstStyle/>
          <a:p>
            <a:r>
              <a:rPr lang="en-US" sz="2800" dirty="0"/>
              <a:t>ETA weaknesses:</a:t>
            </a:r>
          </a:p>
          <a:p>
            <a:pPr marL="939800" lvl="1" indent="-342900">
              <a:buSzPct val="80000"/>
              <a:buFont typeface="+mj-lt"/>
              <a:buAutoNum type="arabicParenR"/>
            </a:pPr>
            <a:r>
              <a:rPr lang="en-US" sz="2400" dirty="0"/>
              <a:t>Awarding Grants</a:t>
            </a:r>
          </a:p>
          <a:p>
            <a:pPr marL="939800" lvl="1" indent="-342900">
              <a:buSzPct val="80000"/>
              <a:buFont typeface="+mj-lt"/>
              <a:buAutoNum type="arabicParenR"/>
            </a:pPr>
            <a:r>
              <a:rPr lang="en-US" sz="2400" dirty="0"/>
              <a:t>Reviewing Grant Proposals</a:t>
            </a:r>
          </a:p>
          <a:p>
            <a:pPr marL="939800" lvl="1" indent="-342900">
              <a:buSzPct val="80000"/>
              <a:buFont typeface="+mj-lt"/>
              <a:buAutoNum type="arabicParenR"/>
            </a:pPr>
            <a:r>
              <a:rPr lang="en-US" sz="2400" dirty="0"/>
              <a:t>Measuring Grantee Performance</a:t>
            </a:r>
            <a:endParaRPr lang="en-US" sz="1800" dirty="0"/>
          </a:p>
        </p:txBody>
      </p:sp>
      <p:sp>
        <p:nvSpPr>
          <p:cNvPr id="4" name="Footer Placeholder 1">
            <a:extLst>
              <a:ext uri="{FF2B5EF4-FFF2-40B4-BE49-F238E27FC236}">
                <a16:creationId xmlns:a16="http://schemas.microsoft.com/office/drawing/2014/main" id="{DFC7173B-E2FF-ECD9-C1BC-D9FADB208D90}"/>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75F8AFA8-B831-7CDC-32E8-03751D240CE1}"/>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26</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320266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AB0B-05F6-1E4C-4D3B-7E7A249202F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DCDC11D-0CF8-DE32-8FC2-9906AB0A587D}"/>
              </a:ext>
            </a:extLst>
          </p:cNvPr>
          <p:cNvSpPr>
            <a:spLocks noGrp="1"/>
          </p:cNvSpPr>
          <p:nvPr>
            <p:ph type="body" idx="1"/>
          </p:nvPr>
        </p:nvSpPr>
        <p:spPr/>
        <p:txBody>
          <a:bodyPr/>
          <a:lstStyle/>
          <a:p>
            <a:r>
              <a:rPr lang="en-US" sz="2800" dirty="0"/>
              <a:t>ETA failures:</a:t>
            </a:r>
          </a:p>
          <a:p>
            <a:pPr marL="939800" lvl="1" indent="-342900">
              <a:buSzPct val="80000"/>
              <a:buFont typeface="+mj-lt"/>
              <a:buAutoNum type="arabicParenR"/>
            </a:pPr>
            <a:r>
              <a:rPr lang="en-US" sz="2400" dirty="0"/>
              <a:t>Failure to substantiate program eligibility</a:t>
            </a:r>
          </a:p>
          <a:p>
            <a:pPr marL="939800" lvl="1" indent="-342900">
              <a:buSzPct val="80000"/>
              <a:buFont typeface="+mj-lt"/>
              <a:buAutoNum type="arabicParenR"/>
            </a:pPr>
            <a:r>
              <a:rPr lang="en-US" sz="2400" dirty="0"/>
              <a:t>Conflicts of interest in grantee procurement</a:t>
            </a:r>
            <a:endParaRPr lang="en-US" dirty="0"/>
          </a:p>
        </p:txBody>
      </p:sp>
      <p:sp>
        <p:nvSpPr>
          <p:cNvPr id="4" name="Footer Placeholder 1">
            <a:extLst>
              <a:ext uri="{FF2B5EF4-FFF2-40B4-BE49-F238E27FC236}">
                <a16:creationId xmlns:a16="http://schemas.microsoft.com/office/drawing/2014/main" id="{AF28A392-0BB4-C22D-A1D6-4DD59D57A37F}"/>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7D21977E-B7CD-4E5E-F13C-C59153DE7EAA}"/>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27</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81108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E59D-0F81-745B-37EB-C2B10A037D7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2B3BF0-A8D1-0ADD-C528-D1AEF34AD041}"/>
              </a:ext>
            </a:extLst>
          </p:cNvPr>
          <p:cNvSpPr>
            <a:spLocks noGrp="1"/>
          </p:cNvSpPr>
          <p:nvPr>
            <p:ph type="body" idx="1"/>
          </p:nvPr>
        </p:nvSpPr>
        <p:spPr/>
        <p:txBody>
          <a:bodyPr/>
          <a:lstStyle/>
          <a:p>
            <a:r>
              <a:rPr lang="en-US" sz="2800" dirty="0"/>
              <a:t>OIG Recommendations</a:t>
            </a:r>
          </a:p>
          <a:p>
            <a:pPr marL="1054100" lvl="1" indent="-457200">
              <a:buSzPct val="80000"/>
              <a:buFont typeface="+mj-lt"/>
              <a:buAutoNum type="arabicParenR"/>
            </a:pPr>
            <a:r>
              <a:rPr lang="en-US" sz="2400" dirty="0"/>
              <a:t>ETA should use Performance Measures that are reliable and accurate</a:t>
            </a:r>
          </a:p>
          <a:p>
            <a:pPr marL="1054100" lvl="1" indent="-457200">
              <a:buSzPct val="80000"/>
              <a:buFont typeface="+mj-lt"/>
              <a:buAutoNum type="arabicParenR"/>
            </a:pPr>
            <a:r>
              <a:rPr lang="en-US" sz="2400" dirty="0"/>
              <a:t>ETA should improve procedures for assessing risk</a:t>
            </a:r>
          </a:p>
        </p:txBody>
      </p:sp>
      <p:sp>
        <p:nvSpPr>
          <p:cNvPr id="4" name="Footer Placeholder 1">
            <a:extLst>
              <a:ext uri="{FF2B5EF4-FFF2-40B4-BE49-F238E27FC236}">
                <a16:creationId xmlns:a16="http://schemas.microsoft.com/office/drawing/2014/main" id="{A087D604-009A-4272-8AA2-EBD7BB7689C3}"/>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A8912EF6-7CD6-3E49-AE02-D5F3B530C48E}"/>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28</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339803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A11F4-4926-F3C0-0B82-487F8B2A6CC0}"/>
              </a:ext>
            </a:extLst>
          </p:cNvPr>
          <p:cNvSpPr>
            <a:spLocks noGrp="1"/>
          </p:cNvSpPr>
          <p:nvPr>
            <p:ph type="title"/>
          </p:nvPr>
        </p:nvSpPr>
        <p:spPr>
          <a:xfrm>
            <a:off x="472825" y="1141517"/>
            <a:ext cx="7904748" cy="2573084"/>
          </a:xfrm>
        </p:spPr>
        <p:txBody>
          <a:bodyPr>
            <a:noAutofit/>
          </a:bodyPr>
          <a:lstStyle/>
          <a:p>
            <a:r>
              <a:rPr lang="en-US" sz="3600" dirty="0"/>
              <a:t>Personal Responsibility </a:t>
            </a:r>
            <a:br>
              <a:rPr lang="en-US" sz="3600" dirty="0"/>
            </a:br>
            <a:r>
              <a:rPr lang="en-US" sz="3600" dirty="0"/>
              <a:t>&amp; Work Opportunity Reconciliation Act (PRWORA)</a:t>
            </a:r>
          </a:p>
        </p:txBody>
      </p:sp>
      <p:sp>
        <p:nvSpPr>
          <p:cNvPr id="6" name="Footer Placeholder 1">
            <a:extLst>
              <a:ext uri="{FF2B5EF4-FFF2-40B4-BE49-F238E27FC236}">
                <a16:creationId xmlns:a16="http://schemas.microsoft.com/office/drawing/2014/main" id="{B4D4BD0E-C9D9-9698-C60B-28BC288F6C8E}"/>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36C721F1-D3F2-429C-4901-D507313C86E6}"/>
              </a:ext>
            </a:extLst>
          </p:cNvPr>
          <p:cNvSpPr txBox="1">
            <a:spLocks/>
          </p:cNvSpPr>
          <p:nvPr/>
        </p:nvSpPr>
        <p:spPr>
          <a:xfrm>
            <a:off x="8220891" y="4788485"/>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29</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76776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21012A-B686-B485-C52D-6267764DD5E2}"/>
              </a:ext>
            </a:extLst>
          </p:cNvPr>
          <p:cNvSpPr>
            <a:spLocks noGrp="1"/>
          </p:cNvSpPr>
          <p:nvPr>
            <p:ph type="ftr" sz="quarter" idx="4294967295"/>
          </p:nvPr>
        </p:nvSpPr>
        <p:spPr>
          <a:xfrm>
            <a:off x="0" y="4767263"/>
            <a:ext cx="3086100" cy="274637"/>
          </a:xfrm>
        </p:spPr>
        <p:txBody>
          <a:bodyPr anchor="ctr">
            <a:normAutofit fontScale="92500" lnSpcReduction="10000"/>
          </a:bodyPr>
          <a:lstStyle/>
          <a:p>
            <a:pPr>
              <a:spcAft>
                <a:spcPts val="450"/>
              </a:spcAft>
            </a:pPr>
            <a:endParaRPr lang="en-US" dirty="0"/>
          </a:p>
        </p:txBody>
      </p:sp>
      <p:sp>
        <p:nvSpPr>
          <p:cNvPr id="3" name="Slide Number Placeholder 2">
            <a:extLst>
              <a:ext uri="{FF2B5EF4-FFF2-40B4-BE49-F238E27FC236}">
                <a16:creationId xmlns:a16="http://schemas.microsoft.com/office/drawing/2014/main" id="{2F192F24-AE05-3EAF-AD97-C4D679181829}"/>
              </a:ext>
            </a:extLst>
          </p:cNvPr>
          <p:cNvSpPr>
            <a:spLocks noGrp="1"/>
          </p:cNvSpPr>
          <p:nvPr>
            <p:ph type="sldNum" sz="quarter" idx="4294967295"/>
          </p:nvPr>
        </p:nvSpPr>
        <p:spPr>
          <a:xfrm>
            <a:off x="7086600" y="4767263"/>
            <a:ext cx="2057400" cy="274637"/>
          </a:xfrm>
        </p:spPr>
        <p:txBody>
          <a:bodyPr anchor="ctr">
            <a:normAutofit fontScale="92500" lnSpcReduction="10000"/>
          </a:bodyPr>
          <a:lstStyle/>
          <a:p>
            <a:pPr>
              <a:spcAft>
                <a:spcPts val="450"/>
              </a:spcAft>
            </a:pPr>
            <a:fld id="{1957CD47-CECE-4FA3-AFB1-642E649C1FBC}" type="slidenum">
              <a:rPr lang="en-US" smtClean="0"/>
              <a:pPr>
                <a:spcAft>
                  <a:spcPts val="450"/>
                </a:spcAft>
              </a:pPr>
              <a:t>3</a:t>
            </a:fld>
            <a:endParaRPr lang="en-US"/>
          </a:p>
        </p:txBody>
      </p:sp>
      <p:sp>
        <p:nvSpPr>
          <p:cNvPr id="4" name="Title 3">
            <a:extLst>
              <a:ext uri="{FF2B5EF4-FFF2-40B4-BE49-F238E27FC236}">
                <a16:creationId xmlns:a16="http://schemas.microsoft.com/office/drawing/2014/main" id="{57754717-328F-85AD-49F9-0AF7EDEA6FCC}"/>
              </a:ext>
            </a:extLst>
          </p:cNvPr>
          <p:cNvSpPr>
            <a:spLocks noGrp="1"/>
          </p:cNvSpPr>
          <p:nvPr>
            <p:ph type="ctrTitle" idx="4294967295"/>
          </p:nvPr>
        </p:nvSpPr>
        <p:spPr>
          <a:xfrm>
            <a:off x="492125" y="1724470"/>
            <a:ext cx="4079875" cy="1322387"/>
          </a:xfrm>
        </p:spPr>
        <p:txBody>
          <a:bodyPr anchor="b">
            <a:normAutofit fontScale="90000"/>
          </a:bodyPr>
          <a:lstStyle/>
          <a:p>
            <a:r>
              <a:rPr lang="en-US" sz="4200" dirty="0"/>
              <a:t>Federal Funding Updates</a:t>
            </a:r>
          </a:p>
        </p:txBody>
      </p:sp>
      <p:pic>
        <p:nvPicPr>
          <p:cNvPr id="8" name="Picture 7">
            <a:extLst>
              <a:ext uri="{FF2B5EF4-FFF2-40B4-BE49-F238E27FC236}">
                <a16:creationId xmlns:a16="http://schemas.microsoft.com/office/drawing/2014/main" id="{3CD89267-C0A6-74D4-24B0-8A7714C42549}"/>
              </a:ext>
            </a:extLst>
          </p:cNvPr>
          <p:cNvPicPr>
            <a:picLocks noChangeAspect="1"/>
          </p:cNvPicPr>
          <p:nvPr/>
        </p:nvPicPr>
        <p:blipFill>
          <a:blip r:embed="rId2"/>
          <a:srcRect l="557" r="7634" b="1"/>
          <a:stretch>
            <a:fillRect/>
          </a:stretch>
        </p:blipFill>
        <p:spPr>
          <a:xfrm>
            <a:off x="4572000" y="102394"/>
            <a:ext cx="4412411" cy="4870683"/>
          </a:xfrm>
          <a:custGeom>
            <a:avLst/>
            <a:gdLst>
              <a:gd name="connsiteX0" fmla="*/ 1 w 5883214"/>
              <a:gd name="connsiteY0" fmla="*/ 0 h 6494244"/>
              <a:gd name="connsiteX1" fmla="*/ 5883214 w 5883214"/>
              <a:gd name="connsiteY1" fmla="*/ 0 h 6494244"/>
              <a:gd name="connsiteX2" fmla="*/ 5883214 w 5883214"/>
              <a:gd name="connsiteY2" fmla="*/ 6494244 h 6494244"/>
              <a:gd name="connsiteX3" fmla="*/ 1 w 5883214"/>
              <a:gd name="connsiteY3" fmla="*/ 6494244 h 6494244"/>
              <a:gd name="connsiteX4" fmla="*/ 1 w 5883214"/>
              <a:gd name="connsiteY4" fmla="*/ 6219825 h 6494244"/>
              <a:gd name="connsiteX5" fmla="*/ 0 w 5883214"/>
              <a:gd name="connsiteY5" fmla="*/ 6219825 h 6494244"/>
              <a:gd name="connsiteX6" fmla="*/ 0 w 5883214"/>
              <a:gd name="connsiteY6" fmla="*/ 79375 h 6494244"/>
              <a:gd name="connsiteX7" fmla="*/ 1 w 5883214"/>
              <a:gd name="connsiteY7" fmla="*/ 79375 h 649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3214" h="6494244">
                <a:moveTo>
                  <a:pt x="1" y="0"/>
                </a:moveTo>
                <a:lnTo>
                  <a:pt x="5883214" y="0"/>
                </a:lnTo>
                <a:lnTo>
                  <a:pt x="5883214" y="6494244"/>
                </a:lnTo>
                <a:lnTo>
                  <a:pt x="1" y="6494244"/>
                </a:lnTo>
                <a:lnTo>
                  <a:pt x="1" y="6219825"/>
                </a:lnTo>
                <a:lnTo>
                  <a:pt x="0" y="6219825"/>
                </a:lnTo>
                <a:lnTo>
                  <a:pt x="0" y="79375"/>
                </a:lnTo>
                <a:lnTo>
                  <a:pt x="1" y="79375"/>
                </a:lnTo>
                <a:close/>
              </a:path>
            </a:pathLst>
          </a:custGeom>
          <a:noFill/>
        </p:spPr>
      </p:pic>
      <p:sp>
        <p:nvSpPr>
          <p:cNvPr id="6" name="Footer Placeholder 1">
            <a:extLst>
              <a:ext uri="{FF2B5EF4-FFF2-40B4-BE49-F238E27FC236}">
                <a16:creationId xmlns:a16="http://schemas.microsoft.com/office/drawing/2014/main" id="{2C51AD03-1105-DAF2-1592-B62047C28721}"/>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F0122F68-2A77-23BB-C015-B62BE524428C}"/>
              </a:ext>
            </a:extLst>
          </p:cNvPr>
          <p:cNvSpPr txBox="1">
            <a:spLocks/>
          </p:cNvSpPr>
          <p:nvPr/>
        </p:nvSpPr>
        <p:spPr>
          <a:xfrm>
            <a:off x="8313744" y="4788485"/>
            <a:ext cx="220512"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1997298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11D3-BC56-1386-E5C8-48BD240C34FD}"/>
              </a:ext>
            </a:extLst>
          </p:cNvPr>
          <p:cNvSpPr>
            <a:spLocks noGrp="1"/>
          </p:cNvSpPr>
          <p:nvPr>
            <p:ph type="title"/>
          </p:nvPr>
        </p:nvSpPr>
        <p:spPr>
          <a:xfrm>
            <a:off x="720000" y="327459"/>
            <a:ext cx="7704000" cy="572700"/>
          </a:xfrm>
        </p:spPr>
        <p:txBody>
          <a:bodyPr wrap="square" anchor="t">
            <a:noAutofit/>
          </a:bodyPr>
          <a:lstStyle/>
          <a:p>
            <a:pPr>
              <a:lnSpc>
                <a:spcPct val="90000"/>
              </a:lnSpc>
            </a:pPr>
            <a:r>
              <a:rPr lang="en-US" sz="3200" dirty="0"/>
              <a:t>What is PRWORA?</a:t>
            </a:r>
          </a:p>
        </p:txBody>
      </p:sp>
      <p:sp>
        <p:nvSpPr>
          <p:cNvPr id="3" name="Content Placeholder 2">
            <a:extLst>
              <a:ext uri="{FF2B5EF4-FFF2-40B4-BE49-F238E27FC236}">
                <a16:creationId xmlns:a16="http://schemas.microsoft.com/office/drawing/2014/main" id="{BB6E7477-D6D9-F2BC-B82C-374A2E0928B3}"/>
              </a:ext>
            </a:extLst>
          </p:cNvPr>
          <p:cNvSpPr>
            <a:spLocks noGrp="1"/>
          </p:cNvSpPr>
          <p:nvPr>
            <p:ph type="body" idx="1"/>
          </p:nvPr>
        </p:nvSpPr>
        <p:spPr>
          <a:xfrm>
            <a:off x="505326" y="966651"/>
            <a:ext cx="8013032" cy="3637775"/>
          </a:xfrm>
        </p:spPr>
        <p:txBody>
          <a:bodyPr wrap="square" anchor="t">
            <a:normAutofit fontScale="92500" lnSpcReduction="20000"/>
          </a:bodyPr>
          <a:lstStyle/>
          <a:p>
            <a:pPr fontAlgn="base">
              <a:lnSpc>
                <a:spcPct val="90000"/>
              </a:lnSpc>
              <a:spcAft>
                <a:spcPts val="800"/>
              </a:spcAft>
            </a:pPr>
            <a:r>
              <a:rPr lang="en-US" dirty="0"/>
              <a:t>Enacted in 1996</a:t>
            </a:r>
          </a:p>
          <a:p>
            <a:pPr fontAlgn="base">
              <a:lnSpc>
                <a:spcPct val="90000"/>
              </a:lnSpc>
              <a:spcAft>
                <a:spcPts val="800"/>
              </a:spcAft>
            </a:pPr>
            <a:r>
              <a:rPr lang="en-US" dirty="0"/>
              <a:t>PRWORA prohibits undocumented immigrants from accessing “federal public benefits,” including:​</a:t>
            </a:r>
          </a:p>
          <a:p>
            <a:pPr lvl="1" fontAlgn="base">
              <a:lnSpc>
                <a:spcPct val="90000"/>
              </a:lnSpc>
              <a:spcAft>
                <a:spcPts val="800"/>
              </a:spcAft>
            </a:pPr>
            <a:r>
              <a:rPr lang="en-US" sz="2400" dirty="0"/>
              <a:t>Grants, loans, contracts, or professional/commercial licenses​</a:t>
            </a:r>
          </a:p>
          <a:p>
            <a:pPr lvl="1" fontAlgn="base">
              <a:lnSpc>
                <a:spcPct val="90000"/>
              </a:lnSpc>
              <a:spcAft>
                <a:spcPts val="800"/>
              </a:spcAft>
            </a:pPr>
            <a:r>
              <a:rPr lang="en-US" sz="2400" dirty="0"/>
              <a:t>Any “retirement, welfare, health, disability, public or assisted housing, postsecondary education, food assistance, unemployment benefit, or any other similar benefit for which payments or assistance are provided to an individual, household, or family eligibility unit by an agency of the United States”​</a:t>
            </a:r>
          </a:p>
          <a:p>
            <a:pPr fontAlgn="base">
              <a:lnSpc>
                <a:spcPct val="90000"/>
              </a:lnSpc>
              <a:spcAft>
                <a:spcPts val="800"/>
              </a:spcAft>
            </a:pPr>
            <a:r>
              <a:rPr lang="en-US" dirty="0"/>
              <a:t>Limited exceptions for disaster relief, emergency medical treatment, etc.​</a:t>
            </a:r>
          </a:p>
          <a:p>
            <a:pPr>
              <a:lnSpc>
                <a:spcPct val="90000"/>
              </a:lnSpc>
              <a:spcAft>
                <a:spcPts val="800"/>
              </a:spcAft>
            </a:pPr>
            <a:endParaRPr lang="en-US" dirty="0"/>
          </a:p>
        </p:txBody>
      </p:sp>
      <p:sp>
        <p:nvSpPr>
          <p:cNvPr id="6" name="Footer Placeholder 1">
            <a:extLst>
              <a:ext uri="{FF2B5EF4-FFF2-40B4-BE49-F238E27FC236}">
                <a16:creationId xmlns:a16="http://schemas.microsoft.com/office/drawing/2014/main" id="{80D97DFF-280B-E9BF-961D-05B7797C3F4D}"/>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F6778913-57C8-F6AC-103C-250BAB2DFB7F}"/>
              </a:ext>
            </a:extLst>
          </p:cNvPr>
          <p:cNvSpPr txBox="1">
            <a:spLocks/>
          </p:cNvSpPr>
          <p:nvPr/>
        </p:nvSpPr>
        <p:spPr>
          <a:xfrm>
            <a:off x="8220891" y="4788485"/>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30</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2587293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4464-9BE0-C3DA-C49C-2F2AFB157467}"/>
              </a:ext>
            </a:extLst>
          </p:cNvPr>
          <p:cNvSpPr>
            <a:spLocks noGrp="1"/>
          </p:cNvSpPr>
          <p:nvPr>
            <p:ph type="title"/>
          </p:nvPr>
        </p:nvSpPr>
        <p:spPr>
          <a:xfrm>
            <a:off x="527494" y="252725"/>
            <a:ext cx="7704000" cy="572700"/>
          </a:xfrm>
        </p:spPr>
        <p:txBody>
          <a:bodyPr/>
          <a:lstStyle/>
          <a:p>
            <a:r>
              <a:rPr lang="en-US" dirty="0"/>
              <a:t>Change in Interpretation</a:t>
            </a:r>
          </a:p>
        </p:txBody>
      </p:sp>
      <p:sp>
        <p:nvSpPr>
          <p:cNvPr id="3" name="Content Placeholder 2">
            <a:extLst>
              <a:ext uri="{FF2B5EF4-FFF2-40B4-BE49-F238E27FC236}">
                <a16:creationId xmlns:a16="http://schemas.microsoft.com/office/drawing/2014/main" id="{EE4E7550-7709-E848-5D08-F95C9268023B}"/>
              </a:ext>
            </a:extLst>
          </p:cNvPr>
          <p:cNvSpPr>
            <a:spLocks noGrp="1"/>
          </p:cNvSpPr>
          <p:nvPr>
            <p:ph type="body" idx="1"/>
          </p:nvPr>
        </p:nvSpPr>
        <p:spPr>
          <a:xfrm>
            <a:off x="108285" y="1058778"/>
            <a:ext cx="8554452" cy="3657601"/>
          </a:xfrm>
        </p:spPr>
        <p:txBody>
          <a:bodyPr>
            <a:normAutofit fontScale="92500" lnSpcReduction="20000"/>
          </a:bodyPr>
          <a:lstStyle/>
          <a:p>
            <a:r>
              <a:rPr lang="en-US" dirty="0"/>
              <a:t>In July 2025, ED and other agencies issued an “interpretive rule” reversing prior guidance on application of PRWORA to education programs</a:t>
            </a:r>
          </a:p>
          <a:p>
            <a:pPr fontAlgn="base"/>
            <a:r>
              <a:rPr lang="en-US" dirty="0"/>
              <a:t>New interpretation says that educational benefits are subject to PRWORA where not constrained by other laws:​</a:t>
            </a:r>
          </a:p>
          <a:p>
            <a:pPr lvl="1" fontAlgn="base"/>
            <a:r>
              <a:rPr lang="en-US" sz="1900" dirty="0"/>
              <a:t>“Therefore, the Department interprets and finds that “Federal public benefits” under </a:t>
            </a:r>
            <a:r>
              <a:rPr lang="en-US" sz="1900" u="sng" dirty="0">
                <a:hlinkClick r:id="rId2"/>
              </a:rPr>
              <a:t>8 U.S.C. 1611(c)(1)</a:t>
            </a:r>
            <a:r>
              <a:rPr lang="en-US" sz="1900" dirty="0"/>
              <a:t> includes all educational benefits that are provided to individuals, households, or family eligibility units, regardless of age, and including when benefits are provided as in-kind services at the community level, such as through public or private nonprofit agencies, except those benefits that are basic public education benefits under Plyler.”​</a:t>
            </a:r>
          </a:p>
          <a:p>
            <a:pPr fontAlgn="base"/>
            <a:r>
              <a:rPr lang="en-US" dirty="0"/>
              <a:t>Includes Perkins, AEFLA, Head Start, Community Services Block Grant, and others​</a:t>
            </a:r>
          </a:p>
        </p:txBody>
      </p:sp>
      <p:sp>
        <p:nvSpPr>
          <p:cNvPr id="4" name="Footer Placeholder 3">
            <a:extLst>
              <a:ext uri="{FF2B5EF4-FFF2-40B4-BE49-F238E27FC236}">
                <a16:creationId xmlns:a16="http://schemas.microsoft.com/office/drawing/2014/main" id="{118BE729-9F10-82BC-DA85-5804B2FA1C2F}"/>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30CD7055-EE05-689C-2B57-AAE80EA4EDC6}"/>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D293D3D1-3679-DE67-86E8-7D00AA5AFDFC}"/>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6ECFAC44-6127-1CC0-6AC7-7580408ACC7B}"/>
              </a:ext>
            </a:extLst>
          </p:cNvPr>
          <p:cNvSpPr txBox="1">
            <a:spLocks/>
          </p:cNvSpPr>
          <p:nvPr/>
        </p:nvSpPr>
        <p:spPr>
          <a:xfrm>
            <a:off x="8220891" y="4788485"/>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31</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2803196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703A-DD91-6119-E898-510842DB9510}"/>
              </a:ext>
            </a:extLst>
          </p:cNvPr>
          <p:cNvSpPr>
            <a:spLocks noGrp="1"/>
          </p:cNvSpPr>
          <p:nvPr>
            <p:ph type="title"/>
          </p:nvPr>
        </p:nvSpPr>
        <p:spPr>
          <a:xfrm>
            <a:off x="719674" y="431215"/>
            <a:ext cx="6995725" cy="1157700"/>
          </a:xfrm>
        </p:spPr>
        <p:txBody>
          <a:bodyPr/>
          <a:lstStyle/>
          <a:p>
            <a:r>
              <a:rPr lang="en-US" dirty="0"/>
              <a:t>Change in Interpretation</a:t>
            </a:r>
          </a:p>
        </p:txBody>
      </p:sp>
      <p:sp>
        <p:nvSpPr>
          <p:cNvPr id="3" name="Content Placeholder 2">
            <a:extLst>
              <a:ext uri="{FF2B5EF4-FFF2-40B4-BE49-F238E27FC236}">
                <a16:creationId xmlns:a16="http://schemas.microsoft.com/office/drawing/2014/main" id="{1607AED2-2BB2-A353-B192-38587C04CC87}"/>
              </a:ext>
            </a:extLst>
          </p:cNvPr>
          <p:cNvSpPr>
            <a:spLocks noGrp="1"/>
          </p:cNvSpPr>
          <p:nvPr>
            <p:ph type="body" idx="1"/>
          </p:nvPr>
        </p:nvSpPr>
        <p:spPr>
          <a:xfrm>
            <a:off x="294131" y="1286241"/>
            <a:ext cx="7846810" cy="3280576"/>
          </a:xfrm>
        </p:spPr>
        <p:txBody>
          <a:bodyPr/>
          <a:lstStyle/>
          <a:p>
            <a:pPr marL="342900" indent="-342900"/>
            <a:r>
              <a:rPr lang="en-US" sz="2400" dirty="0"/>
              <a:t>Postsecondary education benefits include dual enrollment and other similar early college programs that provide opportunities to earn college-level credits while participating in a secondary education program</a:t>
            </a:r>
          </a:p>
          <a:p>
            <a:pPr marL="342900" indent="-342900"/>
            <a:endParaRPr lang="en-US" sz="2400" dirty="0"/>
          </a:p>
          <a:p>
            <a:pPr marL="139700" indent="0">
              <a:buNone/>
            </a:pPr>
            <a:endParaRPr lang="en-US" sz="2400" dirty="0"/>
          </a:p>
          <a:p>
            <a:pPr marL="342900" indent="-342900"/>
            <a:r>
              <a:rPr lang="en-US" sz="2400" dirty="0"/>
              <a:t>Such assistance is beyond that of basic public education</a:t>
            </a:r>
          </a:p>
          <a:p>
            <a:endParaRPr lang="en-US" sz="2400" dirty="0"/>
          </a:p>
        </p:txBody>
      </p:sp>
      <p:sp>
        <p:nvSpPr>
          <p:cNvPr id="4" name="Footer Placeholder 3">
            <a:extLst>
              <a:ext uri="{FF2B5EF4-FFF2-40B4-BE49-F238E27FC236}">
                <a16:creationId xmlns:a16="http://schemas.microsoft.com/office/drawing/2014/main" id="{46A3EA56-FA8F-BE26-D0AA-4CAD6C944190}"/>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2143C1CF-723F-E493-0B5C-5E9E9713F9B1}"/>
              </a:ext>
            </a:extLst>
          </p:cNvPr>
          <p:cNvSpPr>
            <a:spLocks noGrp="1"/>
          </p:cNvSpPr>
          <p:nvPr>
            <p:ph type="sldNum" sz="quarter" idx="4294967295"/>
          </p:nvPr>
        </p:nvSpPr>
        <p:spPr>
          <a:xfrm>
            <a:off x="0" y="0"/>
            <a:ext cx="0" cy="0"/>
          </a:xfrm>
        </p:spPr>
        <p:txBody>
          <a:bodyPr/>
          <a:lstStyle/>
          <a:p>
            <a:endParaRPr lang="en-US" dirty="0"/>
          </a:p>
        </p:txBody>
      </p:sp>
      <p:sp>
        <p:nvSpPr>
          <p:cNvPr id="6" name="Arrow: Down 5">
            <a:extLst>
              <a:ext uri="{FF2B5EF4-FFF2-40B4-BE49-F238E27FC236}">
                <a16:creationId xmlns:a16="http://schemas.microsoft.com/office/drawing/2014/main" id="{BA70C05F-20EF-A7D9-6BDC-F38397FA43F4}"/>
              </a:ext>
            </a:extLst>
          </p:cNvPr>
          <p:cNvSpPr/>
          <p:nvPr/>
        </p:nvSpPr>
        <p:spPr>
          <a:xfrm>
            <a:off x="3959042" y="3219599"/>
            <a:ext cx="516988" cy="669974"/>
          </a:xfrm>
          <a:prstGeom prst="down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Footer Placeholder 1">
            <a:extLst>
              <a:ext uri="{FF2B5EF4-FFF2-40B4-BE49-F238E27FC236}">
                <a16:creationId xmlns:a16="http://schemas.microsoft.com/office/drawing/2014/main" id="{A3010256-CAF8-7576-AB87-9A480B7C7089}"/>
              </a:ext>
            </a:extLst>
          </p:cNvPr>
          <p:cNvSpPr txBox="1">
            <a:spLocks/>
          </p:cNvSpPr>
          <p:nvPr/>
        </p:nvSpPr>
        <p:spPr>
          <a:xfrm>
            <a:off x="963348" y="4795859"/>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50309CAC-3CC7-B02E-E881-1B18B9C745AF}"/>
              </a:ext>
            </a:extLst>
          </p:cNvPr>
          <p:cNvSpPr txBox="1">
            <a:spLocks/>
          </p:cNvSpPr>
          <p:nvPr/>
        </p:nvSpPr>
        <p:spPr>
          <a:xfrm>
            <a:off x="8140941" y="4681538"/>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32</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2874723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C23F-254F-8807-4560-27FE8BB6A929}"/>
              </a:ext>
            </a:extLst>
          </p:cNvPr>
          <p:cNvSpPr>
            <a:spLocks noGrp="1"/>
          </p:cNvSpPr>
          <p:nvPr>
            <p:ph type="title"/>
          </p:nvPr>
        </p:nvSpPr>
        <p:spPr>
          <a:xfrm>
            <a:off x="720000" y="445025"/>
            <a:ext cx="7704000" cy="572700"/>
          </a:xfrm>
        </p:spPr>
        <p:txBody>
          <a:bodyPr wrap="square" anchor="t">
            <a:noAutofit/>
          </a:bodyPr>
          <a:lstStyle/>
          <a:p>
            <a:pPr>
              <a:lnSpc>
                <a:spcPct val="90000"/>
              </a:lnSpc>
            </a:pPr>
            <a:r>
              <a:rPr lang="en-US" sz="3200" dirty="0"/>
              <a:t>What is a basic public education?</a:t>
            </a:r>
          </a:p>
        </p:txBody>
      </p:sp>
      <p:sp>
        <p:nvSpPr>
          <p:cNvPr id="3" name="Content Placeholder 2">
            <a:extLst>
              <a:ext uri="{FF2B5EF4-FFF2-40B4-BE49-F238E27FC236}">
                <a16:creationId xmlns:a16="http://schemas.microsoft.com/office/drawing/2014/main" id="{6A553BDF-E0B6-0C6C-6421-F34A87DA7786}"/>
              </a:ext>
            </a:extLst>
          </p:cNvPr>
          <p:cNvSpPr>
            <a:spLocks noGrp="1"/>
          </p:cNvSpPr>
          <p:nvPr>
            <p:ph type="body" idx="1"/>
          </p:nvPr>
        </p:nvSpPr>
        <p:spPr>
          <a:xfrm>
            <a:off x="433137" y="1203158"/>
            <a:ext cx="8109284" cy="3401267"/>
          </a:xfrm>
        </p:spPr>
        <p:txBody>
          <a:bodyPr wrap="square" anchor="t">
            <a:normAutofit fontScale="92500"/>
          </a:bodyPr>
          <a:lstStyle/>
          <a:p>
            <a:pPr marL="342900" indent="-342900">
              <a:lnSpc>
                <a:spcPct val="90000"/>
              </a:lnSpc>
              <a:spcAft>
                <a:spcPts val="600"/>
              </a:spcAft>
            </a:pPr>
            <a:r>
              <a:rPr lang="en-US" dirty="0"/>
              <a:t>Plyler v. Doe – 1982 Supreme Court Decision</a:t>
            </a:r>
          </a:p>
          <a:p>
            <a:pPr marL="342900" indent="-342900">
              <a:lnSpc>
                <a:spcPct val="90000"/>
              </a:lnSpc>
              <a:spcAft>
                <a:spcPts val="600"/>
              </a:spcAft>
            </a:pPr>
            <a:r>
              <a:rPr lang="en-US" dirty="0"/>
              <a:t>Upheld right of undocumented immigrants to attend public schools under 5</a:t>
            </a:r>
            <a:r>
              <a:rPr lang="en-US" baseline="30000" dirty="0"/>
              <a:t>th</a:t>
            </a:r>
            <a:r>
              <a:rPr lang="en-US" dirty="0"/>
              <a:t> and 14</a:t>
            </a:r>
            <a:r>
              <a:rPr lang="en-US" baseline="30000" dirty="0"/>
              <a:t>th</a:t>
            </a:r>
            <a:r>
              <a:rPr lang="en-US" dirty="0"/>
              <a:t> Amendments (Equal Protection)</a:t>
            </a:r>
          </a:p>
          <a:p>
            <a:pPr marL="342900" indent="-342900">
              <a:lnSpc>
                <a:spcPct val="90000"/>
              </a:lnSpc>
              <a:spcAft>
                <a:spcPts val="600"/>
              </a:spcAft>
            </a:pPr>
            <a:r>
              <a:rPr lang="en-US" dirty="0"/>
              <a:t>Access to K-12 education can’t depend on immigration status</a:t>
            </a:r>
          </a:p>
          <a:p>
            <a:pPr marL="342900" indent="-342900">
              <a:lnSpc>
                <a:spcPct val="90000"/>
              </a:lnSpc>
              <a:spcAft>
                <a:spcPts val="600"/>
              </a:spcAft>
            </a:pPr>
            <a:r>
              <a:rPr lang="en-US" dirty="0"/>
              <a:t>Many read Plyler to mean that all immigrants are entitled to equal protection</a:t>
            </a:r>
          </a:p>
          <a:p>
            <a:pPr marL="342900" indent="-342900">
              <a:lnSpc>
                <a:spcPct val="90000"/>
              </a:lnSpc>
              <a:spcAft>
                <a:spcPts val="600"/>
              </a:spcAft>
            </a:pPr>
            <a:r>
              <a:rPr lang="en-US" dirty="0"/>
              <a:t>ED notices: “In codifying the exceptions under Plyler, Congress made clear the term “Federal public benefits” does not cover basic public education benefits that are received by children.”​</a:t>
            </a:r>
          </a:p>
          <a:p>
            <a:pPr>
              <a:lnSpc>
                <a:spcPct val="90000"/>
              </a:lnSpc>
              <a:spcAft>
                <a:spcPts val="600"/>
              </a:spcAft>
            </a:pPr>
            <a:endParaRPr lang="en-US" dirty="0"/>
          </a:p>
        </p:txBody>
      </p:sp>
      <p:sp>
        <p:nvSpPr>
          <p:cNvPr id="4" name="Footer Placeholder 3">
            <a:extLst>
              <a:ext uri="{FF2B5EF4-FFF2-40B4-BE49-F238E27FC236}">
                <a16:creationId xmlns:a16="http://schemas.microsoft.com/office/drawing/2014/main" id="{813F2AFC-53D9-B84E-3342-D5046CCB30E8}"/>
              </a:ext>
            </a:extLst>
          </p:cNvPr>
          <p:cNvSpPr>
            <a:spLocks noGrp="1"/>
          </p:cNvSpPr>
          <p:nvPr>
            <p:ph type="ftr" sz="quarter" idx="4294967295"/>
          </p:nvPr>
        </p:nvSpPr>
        <p:spPr>
          <a:xfrm>
            <a:off x="0" y="0"/>
            <a:ext cx="0" cy="0"/>
          </a:xfrm>
        </p:spPr>
        <p:txBody>
          <a:bodyPr/>
          <a:lstStyle/>
          <a:p>
            <a:pPr>
              <a:spcAft>
                <a:spcPts val="600"/>
              </a:spcAft>
            </a:pPr>
            <a:r>
              <a:rPr lang="en-US" dirty="0"/>
              <a:t>The Bruman Group, PLLC © 2026. All rights reserved. </a:t>
            </a:r>
            <a:endParaRPr lang="en-US"/>
          </a:p>
        </p:txBody>
      </p:sp>
      <p:sp>
        <p:nvSpPr>
          <p:cNvPr id="5" name="Slide Number Placeholder 4">
            <a:extLst>
              <a:ext uri="{FF2B5EF4-FFF2-40B4-BE49-F238E27FC236}">
                <a16:creationId xmlns:a16="http://schemas.microsoft.com/office/drawing/2014/main" id="{A22BAB6F-C825-C27E-D951-7869C006B11C}"/>
              </a:ext>
            </a:extLst>
          </p:cNvPr>
          <p:cNvSpPr>
            <a:spLocks noGrp="1"/>
          </p:cNvSpPr>
          <p:nvPr>
            <p:ph type="sldNum" sz="quarter" idx="4294967295"/>
          </p:nvPr>
        </p:nvSpPr>
        <p:spPr>
          <a:xfrm>
            <a:off x="0" y="0"/>
            <a:ext cx="0" cy="0"/>
          </a:xfrm>
        </p:spPr>
        <p:txBody>
          <a:bodyPr/>
          <a:lstStyle/>
          <a:p>
            <a:pPr>
              <a:spcAft>
                <a:spcPts val="600"/>
              </a:spcAft>
            </a:pPr>
            <a:fld id="{1957CD47-CECE-4FA3-AFB1-642E649C1FBC}" type="slidenum">
              <a:rPr lang="en-US" smtClean="0"/>
              <a:pPr>
                <a:spcAft>
                  <a:spcPts val="600"/>
                </a:spcAft>
              </a:pPr>
              <a:t>33</a:t>
            </a:fld>
            <a:endParaRPr lang="en-US"/>
          </a:p>
        </p:txBody>
      </p:sp>
      <p:sp>
        <p:nvSpPr>
          <p:cNvPr id="6" name="Footer Placeholder 1">
            <a:extLst>
              <a:ext uri="{FF2B5EF4-FFF2-40B4-BE49-F238E27FC236}">
                <a16:creationId xmlns:a16="http://schemas.microsoft.com/office/drawing/2014/main" id="{08B0986E-216D-7013-4B22-E2C2416F653A}"/>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8AFCB933-55C8-68DF-917C-667E036570EE}"/>
              </a:ext>
            </a:extLst>
          </p:cNvPr>
          <p:cNvSpPr txBox="1">
            <a:spLocks/>
          </p:cNvSpPr>
          <p:nvPr/>
        </p:nvSpPr>
        <p:spPr>
          <a:xfrm>
            <a:off x="8220891" y="4788485"/>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33</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3167398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7305-3D42-E657-9E4D-C42CA5102999}"/>
              </a:ext>
            </a:extLst>
          </p:cNvPr>
          <p:cNvSpPr>
            <a:spLocks noGrp="1"/>
          </p:cNvSpPr>
          <p:nvPr>
            <p:ph type="title"/>
          </p:nvPr>
        </p:nvSpPr>
        <p:spPr>
          <a:xfrm>
            <a:off x="713224" y="539500"/>
            <a:ext cx="6995725" cy="1157700"/>
          </a:xfrm>
        </p:spPr>
        <p:txBody>
          <a:bodyPr wrap="square" anchor="t">
            <a:normAutofit/>
          </a:bodyPr>
          <a:lstStyle/>
          <a:p>
            <a:r>
              <a:rPr lang="en-US" dirty="0"/>
              <a:t>Change in Interpretation </a:t>
            </a:r>
          </a:p>
        </p:txBody>
      </p:sp>
      <p:sp>
        <p:nvSpPr>
          <p:cNvPr id="3" name="Content Placeholder 2">
            <a:extLst>
              <a:ext uri="{FF2B5EF4-FFF2-40B4-BE49-F238E27FC236}">
                <a16:creationId xmlns:a16="http://schemas.microsoft.com/office/drawing/2014/main" id="{19B0E095-F139-33AB-AC15-AB95B09F5AA7}"/>
              </a:ext>
            </a:extLst>
          </p:cNvPr>
          <p:cNvSpPr>
            <a:spLocks noGrp="1"/>
          </p:cNvSpPr>
          <p:nvPr>
            <p:ph type="body" idx="1"/>
          </p:nvPr>
        </p:nvSpPr>
        <p:spPr>
          <a:xfrm>
            <a:off x="719675" y="1849450"/>
            <a:ext cx="6995724" cy="2754600"/>
          </a:xfrm>
        </p:spPr>
        <p:txBody>
          <a:bodyPr wrap="square" anchor="t">
            <a:normAutofit/>
          </a:bodyPr>
          <a:lstStyle/>
          <a:p>
            <a:pPr marL="342900" indent="-342900"/>
            <a:r>
              <a:rPr lang="en-US" sz="2400" b="1" dirty="0"/>
              <a:t>Nick Moore – OCTAE:</a:t>
            </a:r>
          </a:p>
          <a:p>
            <a:pPr marL="685800" lvl="1" indent="-342900"/>
            <a:r>
              <a:rPr lang="en-US" sz="2400" dirty="0"/>
              <a:t>All elements of Perkins/AEFLA must comply with PRWORA because Perkins is a “specialty program,” not basic public education</a:t>
            </a:r>
          </a:p>
          <a:p>
            <a:endParaRPr lang="en-US" sz="2400" dirty="0"/>
          </a:p>
        </p:txBody>
      </p:sp>
      <p:sp>
        <p:nvSpPr>
          <p:cNvPr id="6" name="Footer Placeholder 1">
            <a:extLst>
              <a:ext uri="{FF2B5EF4-FFF2-40B4-BE49-F238E27FC236}">
                <a16:creationId xmlns:a16="http://schemas.microsoft.com/office/drawing/2014/main" id="{2440FE3F-301B-FD88-AFE8-0957F44D416C}"/>
              </a:ext>
            </a:extLst>
          </p:cNvPr>
          <p:cNvSpPr txBox="1">
            <a:spLocks/>
          </p:cNvSpPr>
          <p:nvPr/>
        </p:nvSpPr>
        <p:spPr>
          <a:xfrm>
            <a:off x="1014968" y="4832731"/>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1CAFF43F-5D40-ED58-896B-ACF98DB8E13C}"/>
              </a:ext>
            </a:extLst>
          </p:cNvPr>
          <p:cNvSpPr txBox="1">
            <a:spLocks/>
          </p:cNvSpPr>
          <p:nvPr/>
        </p:nvSpPr>
        <p:spPr>
          <a:xfrm>
            <a:off x="8299268" y="4786652"/>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34</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4091823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D3B2-0DD6-743E-D2B4-16CDD5CF33DC}"/>
              </a:ext>
            </a:extLst>
          </p:cNvPr>
          <p:cNvSpPr>
            <a:spLocks noGrp="1"/>
          </p:cNvSpPr>
          <p:nvPr>
            <p:ph type="title"/>
          </p:nvPr>
        </p:nvSpPr>
        <p:spPr>
          <a:xfrm>
            <a:off x="599684" y="252725"/>
            <a:ext cx="7704000" cy="572700"/>
          </a:xfrm>
        </p:spPr>
        <p:txBody>
          <a:bodyPr/>
          <a:lstStyle/>
          <a:p>
            <a:r>
              <a:rPr lang="en-US" dirty="0"/>
              <a:t>Agency Notifications</a:t>
            </a:r>
          </a:p>
        </p:txBody>
      </p:sp>
      <p:sp>
        <p:nvSpPr>
          <p:cNvPr id="3" name="Content Placeholder 2">
            <a:extLst>
              <a:ext uri="{FF2B5EF4-FFF2-40B4-BE49-F238E27FC236}">
                <a16:creationId xmlns:a16="http://schemas.microsoft.com/office/drawing/2014/main" id="{AC710542-50B7-126B-24B9-5360FE641112}"/>
              </a:ext>
            </a:extLst>
          </p:cNvPr>
          <p:cNvSpPr>
            <a:spLocks noGrp="1"/>
          </p:cNvSpPr>
          <p:nvPr>
            <p:ph type="body" idx="1"/>
          </p:nvPr>
        </p:nvSpPr>
        <p:spPr>
          <a:xfrm>
            <a:off x="409074" y="1070812"/>
            <a:ext cx="8097252" cy="3621504"/>
          </a:xfrm>
        </p:spPr>
        <p:txBody>
          <a:bodyPr>
            <a:normAutofit fontScale="92500" lnSpcReduction="20000"/>
          </a:bodyPr>
          <a:lstStyle/>
          <a:p>
            <a:pPr fontAlgn="base"/>
            <a:r>
              <a:rPr lang="en-US" dirty="0"/>
              <a:t>Published in the Federal Register on July 11​</a:t>
            </a:r>
          </a:p>
          <a:p>
            <a:pPr fontAlgn="base"/>
            <a:r>
              <a:rPr lang="en-US" dirty="0"/>
              <a:t>ED: </a:t>
            </a:r>
            <a:r>
              <a:rPr lang="en-US" u="sng" dirty="0">
                <a:hlinkClick r:id="rId2"/>
              </a:rPr>
              <a:t>https://public-inspection.federalregister.gov/2025-12925.pdf</a:t>
            </a:r>
            <a:r>
              <a:rPr lang="en-US" dirty="0"/>
              <a:t>​</a:t>
            </a:r>
          </a:p>
          <a:p>
            <a:pPr fontAlgn="base"/>
            <a:r>
              <a:rPr lang="en-US" dirty="0"/>
              <a:t>Higher Education: </a:t>
            </a:r>
            <a:r>
              <a:rPr lang="en-US" u="sng" dirty="0">
                <a:hlinkClick r:id="rId3"/>
              </a:rPr>
              <a:t>https://www.ed.gov/media/document/notification-grantees-and-subgrantees-of-assistance-under-higher-education-act-of-1965-of-updated-prwora-interpretation-of-federal-public-benefits-7102025</a:t>
            </a:r>
            <a:r>
              <a:rPr lang="en-US" dirty="0"/>
              <a:t> ​</a:t>
            </a:r>
          </a:p>
          <a:p>
            <a:pPr fontAlgn="base"/>
            <a:r>
              <a:rPr lang="en-US" dirty="0"/>
              <a:t>DOL TEGL: </a:t>
            </a:r>
            <a:r>
              <a:rPr lang="en-US" u="sng" dirty="0">
                <a:hlinkClick r:id="rId4"/>
              </a:rPr>
              <a:t>https://www.dol.gov/sites/dolgov/files/ETA/advisories/TEGL/2023/TEGL%2010-23%20Change%202/TEGL%2010-23%20Change%202.pdf</a:t>
            </a:r>
            <a:r>
              <a:rPr lang="en-US" dirty="0"/>
              <a:t> ​</a:t>
            </a:r>
          </a:p>
          <a:p>
            <a:pPr fontAlgn="base"/>
            <a:r>
              <a:rPr lang="en-US" dirty="0"/>
              <a:t>HHS:  </a:t>
            </a:r>
            <a:r>
              <a:rPr lang="en-US" u="sng" dirty="0">
                <a:hlinkClick r:id="rId5"/>
              </a:rPr>
              <a:t>https://www.hhs.gov/sites/default/files/prwora-notice.pdf</a:t>
            </a:r>
            <a:r>
              <a:rPr lang="en-US" dirty="0"/>
              <a:t>​</a:t>
            </a:r>
          </a:p>
        </p:txBody>
      </p:sp>
      <p:sp>
        <p:nvSpPr>
          <p:cNvPr id="6" name="Footer Placeholder 1">
            <a:extLst>
              <a:ext uri="{FF2B5EF4-FFF2-40B4-BE49-F238E27FC236}">
                <a16:creationId xmlns:a16="http://schemas.microsoft.com/office/drawing/2014/main" id="{83F00EC2-3614-C3C8-06F4-7DA300432387}"/>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425CE889-CF8E-8909-9E23-9B05BF56AF00}"/>
              </a:ext>
            </a:extLst>
          </p:cNvPr>
          <p:cNvSpPr txBox="1">
            <a:spLocks/>
          </p:cNvSpPr>
          <p:nvPr/>
        </p:nvSpPr>
        <p:spPr>
          <a:xfrm>
            <a:off x="8220891" y="4788485"/>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35</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3762292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A24C-565B-713C-1ABC-3D70A2C36B2B}"/>
              </a:ext>
            </a:extLst>
          </p:cNvPr>
          <p:cNvSpPr>
            <a:spLocks noGrp="1"/>
          </p:cNvSpPr>
          <p:nvPr>
            <p:ph type="title"/>
          </p:nvPr>
        </p:nvSpPr>
        <p:spPr>
          <a:xfrm>
            <a:off x="689921" y="252724"/>
            <a:ext cx="7704000" cy="572700"/>
          </a:xfrm>
        </p:spPr>
        <p:txBody>
          <a:bodyPr/>
          <a:lstStyle/>
          <a:p>
            <a:r>
              <a:rPr lang="en-US" dirty="0"/>
              <a:t>Litigation</a:t>
            </a:r>
          </a:p>
        </p:txBody>
      </p:sp>
      <p:sp>
        <p:nvSpPr>
          <p:cNvPr id="3" name="Content Placeholder 2">
            <a:extLst>
              <a:ext uri="{FF2B5EF4-FFF2-40B4-BE49-F238E27FC236}">
                <a16:creationId xmlns:a16="http://schemas.microsoft.com/office/drawing/2014/main" id="{3AB52D0D-1EEF-C172-857C-484F1A6AFDA0}"/>
              </a:ext>
            </a:extLst>
          </p:cNvPr>
          <p:cNvSpPr>
            <a:spLocks noGrp="1"/>
          </p:cNvSpPr>
          <p:nvPr>
            <p:ph type="body" idx="1"/>
          </p:nvPr>
        </p:nvSpPr>
        <p:spPr>
          <a:xfrm>
            <a:off x="288758" y="998621"/>
            <a:ext cx="8313821" cy="3605805"/>
          </a:xfrm>
        </p:spPr>
        <p:txBody>
          <a:bodyPr>
            <a:normAutofit lnSpcReduction="10000"/>
          </a:bodyPr>
          <a:lstStyle/>
          <a:p>
            <a:r>
              <a:rPr lang="en-US" sz="2700" i="1" dirty="0"/>
              <a:t>NY, et al v. US, DOJ, HHS, ED, DOL</a:t>
            </a:r>
          </a:p>
          <a:p>
            <a:pPr lvl="1"/>
            <a:r>
              <a:rPr lang="en-US" sz="2100" dirty="0"/>
              <a:t>20 Plaintiff states sued, citing reliance interests/longstanding interpretation; chilling effect</a:t>
            </a:r>
          </a:p>
          <a:p>
            <a:pPr lvl="1"/>
            <a:r>
              <a:rPr lang="en-US" sz="2100" dirty="0"/>
              <a:t>Causes of action include violation of APA procedures, arbitrary and capricious, contract to law, violation of spending clause</a:t>
            </a:r>
          </a:p>
          <a:p>
            <a:pPr lvl="1"/>
            <a:r>
              <a:rPr lang="en-US" sz="2100" dirty="0"/>
              <a:t>Court put rules on hold </a:t>
            </a:r>
            <a:r>
              <a:rPr lang="en-US" sz="2100" i="1" dirty="0"/>
              <a:t>for plaintiff States </a:t>
            </a:r>
            <a:r>
              <a:rPr lang="en-US" sz="2100" dirty="0"/>
              <a:t>while the case proceeds</a:t>
            </a:r>
          </a:p>
          <a:p>
            <a:pPr lvl="2"/>
            <a:r>
              <a:rPr lang="en-US" sz="2100" dirty="0"/>
              <a:t>This is a “legislative rule,” not just interpretive, and required notice and comment</a:t>
            </a:r>
          </a:p>
          <a:p>
            <a:pPr lvl="2"/>
            <a:r>
              <a:rPr lang="en-US" sz="2100" dirty="0"/>
              <a:t>It represents a significant shift in policy that maybe doesn’t merit deference to executive branch</a:t>
            </a:r>
          </a:p>
          <a:p>
            <a:pPr lvl="2" fontAlgn="base"/>
            <a:endParaRPr lang="en-US" sz="2100" dirty="0"/>
          </a:p>
        </p:txBody>
      </p:sp>
      <p:sp>
        <p:nvSpPr>
          <p:cNvPr id="4" name="Footer Placeholder 3">
            <a:extLst>
              <a:ext uri="{FF2B5EF4-FFF2-40B4-BE49-F238E27FC236}">
                <a16:creationId xmlns:a16="http://schemas.microsoft.com/office/drawing/2014/main" id="{7FCCDE7E-082C-DBCA-12E2-F72F86EC79A7}"/>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FA68D1A5-D991-47DE-E988-21C9AED219BA}"/>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BDADDA01-D645-6028-E8B5-10E160A3B289}"/>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95F3892E-ECEF-4206-0E2E-5B6AE7D2F514}"/>
              </a:ext>
            </a:extLst>
          </p:cNvPr>
          <p:cNvSpPr txBox="1">
            <a:spLocks/>
          </p:cNvSpPr>
          <p:nvPr/>
        </p:nvSpPr>
        <p:spPr>
          <a:xfrm>
            <a:off x="8220891" y="4788485"/>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36</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929457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BE0D-594D-44DE-1ABA-9695C48FF9FC}"/>
              </a:ext>
            </a:extLst>
          </p:cNvPr>
          <p:cNvSpPr>
            <a:spLocks noGrp="1"/>
          </p:cNvSpPr>
          <p:nvPr>
            <p:ph type="title"/>
          </p:nvPr>
        </p:nvSpPr>
        <p:spPr>
          <a:xfrm>
            <a:off x="635779" y="384867"/>
            <a:ext cx="7704000" cy="572700"/>
          </a:xfrm>
        </p:spPr>
        <p:txBody>
          <a:bodyPr/>
          <a:lstStyle/>
          <a:p>
            <a:r>
              <a:rPr lang="en-US" dirty="0"/>
              <a:t>Litigation</a:t>
            </a:r>
          </a:p>
        </p:txBody>
      </p:sp>
      <p:sp>
        <p:nvSpPr>
          <p:cNvPr id="3" name="Content Placeholder 2">
            <a:extLst>
              <a:ext uri="{FF2B5EF4-FFF2-40B4-BE49-F238E27FC236}">
                <a16:creationId xmlns:a16="http://schemas.microsoft.com/office/drawing/2014/main" id="{BBE26E1C-ED17-A1C1-250D-BC6E13BCE429}"/>
              </a:ext>
            </a:extLst>
          </p:cNvPr>
          <p:cNvSpPr>
            <a:spLocks noGrp="1"/>
          </p:cNvSpPr>
          <p:nvPr>
            <p:ph type="body" idx="1"/>
          </p:nvPr>
        </p:nvSpPr>
        <p:spPr>
          <a:xfrm>
            <a:off x="310926" y="1200600"/>
            <a:ext cx="8135242" cy="3558033"/>
          </a:xfrm>
        </p:spPr>
        <p:txBody>
          <a:bodyPr>
            <a:normAutofit fontScale="92500" lnSpcReduction="10000"/>
          </a:bodyPr>
          <a:lstStyle/>
          <a:p>
            <a:pPr fontAlgn="base"/>
            <a:r>
              <a:rPr lang="en-US" sz="2800" i="1" dirty="0"/>
              <a:t>NY, et al v. US, DOJ, HHS, ED, DOL</a:t>
            </a:r>
          </a:p>
          <a:p>
            <a:pPr lvl="1" fontAlgn="base"/>
            <a:r>
              <a:rPr lang="en-US" sz="2800" dirty="0"/>
              <a:t>Court put rules on hold </a:t>
            </a:r>
            <a:r>
              <a:rPr lang="en-US" sz="2800" i="1" dirty="0"/>
              <a:t>for plaintiff States </a:t>
            </a:r>
            <a:r>
              <a:rPr lang="en-US" sz="2800" dirty="0"/>
              <a:t>while the case proceeds (cont.)</a:t>
            </a:r>
            <a:endParaRPr lang="en-US" sz="2400" dirty="0"/>
          </a:p>
          <a:p>
            <a:pPr lvl="2" fontAlgn="base"/>
            <a:r>
              <a:rPr lang="en-US" sz="2400" dirty="0"/>
              <a:t>Rules did not provide adequate explanation / consideration of reliance interests, and therefore were arbitrary and capricious​</a:t>
            </a:r>
          </a:p>
          <a:p>
            <a:pPr lvl="2"/>
            <a:r>
              <a:rPr lang="en-US" sz="2400" dirty="0"/>
              <a:t>WIOA isn’t a post-secondary benefit</a:t>
            </a:r>
          </a:p>
          <a:p>
            <a:pPr lvl="2"/>
            <a:r>
              <a:rPr lang="en-US" sz="2400" dirty="0"/>
              <a:t>Perkins doesn’t create a test for eligibility so maybe wouldn’t even fall under PRWORA</a:t>
            </a:r>
          </a:p>
        </p:txBody>
      </p:sp>
      <p:sp>
        <p:nvSpPr>
          <p:cNvPr id="4" name="Footer Placeholder 3">
            <a:extLst>
              <a:ext uri="{FF2B5EF4-FFF2-40B4-BE49-F238E27FC236}">
                <a16:creationId xmlns:a16="http://schemas.microsoft.com/office/drawing/2014/main" id="{0BB4E8D3-D4BF-BDFD-E8E0-BCB82C016550}"/>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34F49D83-547B-66B8-8325-4CD4C5614C71}"/>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83DEBD69-2E8D-1332-D465-F984BF9534E8}"/>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AC69BE94-8A03-41AC-D904-E00CAECF387C}"/>
              </a:ext>
            </a:extLst>
          </p:cNvPr>
          <p:cNvSpPr txBox="1">
            <a:spLocks/>
          </p:cNvSpPr>
          <p:nvPr/>
        </p:nvSpPr>
        <p:spPr>
          <a:xfrm>
            <a:off x="8220891" y="4788485"/>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37</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764126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78AC-3DFE-AAFD-6426-BB950AB974F9}"/>
              </a:ext>
            </a:extLst>
          </p:cNvPr>
          <p:cNvSpPr>
            <a:spLocks noGrp="1"/>
          </p:cNvSpPr>
          <p:nvPr>
            <p:ph type="title"/>
          </p:nvPr>
        </p:nvSpPr>
        <p:spPr>
          <a:xfrm>
            <a:off x="720000" y="252725"/>
            <a:ext cx="7704000" cy="572700"/>
          </a:xfrm>
        </p:spPr>
        <p:txBody>
          <a:bodyPr/>
          <a:lstStyle/>
          <a:p>
            <a:r>
              <a:rPr lang="en-US" dirty="0"/>
              <a:t>Litigation</a:t>
            </a:r>
          </a:p>
        </p:txBody>
      </p:sp>
      <p:sp>
        <p:nvSpPr>
          <p:cNvPr id="3" name="Content Placeholder 2">
            <a:extLst>
              <a:ext uri="{FF2B5EF4-FFF2-40B4-BE49-F238E27FC236}">
                <a16:creationId xmlns:a16="http://schemas.microsoft.com/office/drawing/2014/main" id="{992EB863-531B-7B85-FD6C-47579F5A2CA3}"/>
              </a:ext>
            </a:extLst>
          </p:cNvPr>
          <p:cNvSpPr>
            <a:spLocks noGrp="1"/>
          </p:cNvSpPr>
          <p:nvPr>
            <p:ph type="body" idx="1"/>
          </p:nvPr>
        </p:nvSpPr>
        <p:spPr>
          <a:xfrm>
            <a:off x="120316" y="938464"/>
            <a:ext cx="8758989" cy="3850104"/>
          </a:xfrm>
        </p:spPr>
        <p:txBody>
          <a:bodyPr>
            <a:normAutofit lnSpcReduction="10000"/>
          </a:bodyPr>
          <a:lstStyle/>
          <a:p>
            <a:pPr fontAlgn="base"/>
            <a:r>
              <a:rPr lang="en-US" i="1" dirty="0"/>
              <a:t>NY, et al v. US, DOJ, HHS, ED, DOL</a:t>
            </a:r>
          </a:p>
          <a:p>
            <a:pPr lvl="1" fontAlgn="base"/>
            <a:r>
              <a:rPr lang="en-US" sz="2100" dirty="0"/>
              <a:t>Rules (or at least certain aspects of the rules) were contrary to law​</a:t>
            </a:r>
          </a:p>
          <a:p>
            <a:pPr lvl="2" fontAlgn="base"/>
            <a:r>
              <a:rPr lang="en-US" sz="1800" dirty="0"/>
              <a:t>HHS: PRWORA does not extend to programs that do not have eligibility requirements; HeadStart is not post secondary education benefit; Block grants are not “Federal public benefit”​</a:t>
            </a:r>
          </a:p>
          <a:p>
            <a:pPr lvl="2" fontAlgn="base"/>
            <a:r>
              <a:rPr lang="en-US" sz="1800" dirty="0"/>
              <a:t>ED: Adult ed is defined as secondary education services; Perkins includes both postsecondary and non-postsecondary, and non-postsecondary is not covered​</a:t>
            </a:r>
          </a:p>
          <a:p>
            <a:pPr lvl="2" fontAlgn="base"/>
            <a:r>
              <a:rPr lang="en-US" sz="1800" dirty="0"/>
              <a:t>DOL: Broad language sweeps in programs that would be specifically exempt, such as provided in secondary school setting​</a:t>
            </a:r>
          </a:p>
          <a:p>
            <a:pPr lvl="1" fontAlgn="base"/>
            <a:r>
              <a:rPr lang="en-US" sz="2100" dirty="0"/>
              <a:t>Rules fail to provide notice and imposed conditions that function as coercive ultimatums​</a:t>
            </a:r>
          </a:p>
          <a:p>
            <a:endParaRPr lang="en-US" dirty="0"/>
          </a:p>
        </p:txBody>
      </p:sp>
      <p:sp>
        <p:nvSpPr>
          <p:cNvPr id="4" name="Footer Placeholder 3">
            <a:extLst>
              <a:ext uri="{FF2B5EF4-FFF2-40B4-BE49-F238E27FC236}">
                <a16:creationId xmlns:a16="http://schemas.microsoft.com/office/drawing/2014/main" id="{09E2744E-1A5F-72D8-6935-8B51F959C7A0}"/>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E0A37E55-7EB4-013C-B7F7-D4C81C88DCB0}"/>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BD6FEBEA-15B7-B15D-BB02-5BB88707B41B}"/>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AB6BDBFE-0FF1-DA65-5127-CE890CB3FECA}"/>
              </a:ext>
            </a:extLst>
          </p:cNvPr>
          <p:cNvSpPr txBox="1">
            <a:spLocks/>
          </p:cNvSpPr>
          <p:nvPr/>
        </p:nvSpPr>
        <p:spPr>
          <a:xfrm>
            <a:off x="8220891" y="4788485"/>
            <a:ext cx="313365"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38</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985003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DF6E8-A271-5D28-4CAB-46AB24C12B6A}"/>
              </a:ext>
            </a:extLst>
          </p:cNvPr>
          <p:cNvSpPr>
            <a:spLocks noGrp="1"/>
          </p:cNvSpPr>
          <p:nvPr>
            <p:ph type="title"/>
          </p:nvPr>
        </p:nvSpPr>
        <p:spPr>
          <a:xfrm>
            <a:off x="1174311" y="1143000"/>
            <a:ext cx="6795377" cy="2527663"/>
          </a:xfrm>
        </p:spPr>
        <p:txBody>
          <a:bodyPr/>
          <a:lstStyle/>
          <a:p>
            <a:r>
              <a:rPr lang="en-US" sz="4800" dirty="0"/>
              <a:t>AEFLA &amp; Perkins vs. Executive Orders</a:t>
            </a:r>
          </a:p>
        </p:txBody>
      </p:sp>
      <p:sp>
        <p:nvSpPr>
          <p:cNvPr id="6" name="Footer Placeholder 1">
            <a:extLst>
              <a:ext uri="{FF2B5EF4-FFF2-40B4-BE49-F238E27FC236}">
                <a16:creationId xmlns:a16="http://schemas.microsoft.com/office/drawing/2014/main" id="{01F5FC06-4407-8304-92E9-09970A0BF16F}"/>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85240E18-2D7B-99E4-8E98-227CA6A53F9D}"/>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39</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77253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4CB775B-2E74-FE74-40DA-F4BE1D975C3C}"/>
              </a:ext>
            </a:extLst>
          </p:cNvPr>
          <p:cNvSpPr>
            <a:spLocks noGrp="1"/>
          </p:cNvSpPr>
          <p:nvPr>
            <p:ph type="title"/>
          </p:nvPr>
        </p:nvSpPr>
        <p:spPr>
          <a:xfrm>
            <a:off x="288235" y="3830973"/>
            <a:ext cx="8380238" cy="836277"/>
          </a:xfrm>
        </p:spPr>
        <p:txBody>
          <a:bodyPr/>
          <a:lstStyle/>
          <a:p>
            <a:endParaRPr lang="en-US" dirty="0"/>
          </a:p>
        </p:txBody>
      </p:sp>
      <p:sp>
        <p:nvSpPr>
          <p:cNvPr id="4" name="Footer Placeholder 3">
            <a:extLst>
              <a:ext uri="{FF2B5EF4-FFF2-40B4-BE49-F238E27FC236}">
                <a16:creationId xmlns:a16="http://schemas.microsoft.com/office/drawing/2014/main" id="{E8AB68D3-96BF-E768-5D7F-BFD36F91F9BA}"/>
              </a:ext>
            </a:extLst>
          </p:cNvPr>
          <p:cNvSpPr>
            <a:spLocks noGrp="1"/>
          </p:cNvSpPr>
          <p:nvPr>
            <p:ph type="ftr" sz="quarter" idx="11"/>
          </p:nvPr>
        </p:nvSpPr>
        <p:spPr>
          <a:xfrm>
            <a:off x="288235" y="4812370"/>
            <a:ext cx="3202181" cy="273844"/>
          </a:xfrm>
        </p:spPr>
        <p:txBody>
          <a:bodyPr anchor="ctr">
            <a:normAutofit fontScale="62500" lnSpcReduction="20000"/>
          </a:bodyPr>
          <a:lstStyle/>
          <a:p>
            <a:pPr>
              <a:spcAft>
                <a:spcPts val="450"/>
              </a:spcAft>
            </a:pPr>
            <a:r>
              <a:rPr lang="en-US" dirty="0"/>
              <a:t>The Bruman Group, PLLC © 2025. All Rights Reserved.</a:t>
            </a:r>
          </a:p>
        </p:txBody>
      </p:sp>
      <p:sp>
        <p:nvSpPr>
          <p:cNvPr id="5" name="Slide Number Placeholder 4">
            <a:extLst>
              <a:ext uri="{FF2B5EF4-FFF2-40B4-BE49-F238E27FC236}">
                <a16:creationId xmlns:a16="http://schemas.microsoft.com/office/drawing/2014/main" id="{F7F1DA0F-1E44-9227-E612-D9EA9E6ED6B4}"/>
              </a:ext>
            </a:extLst>
          </p:cNvPr>
          <p:cNvSpPr>
            <a:spLocks noGrp="1"/>
          </p:cNvSpPr>
          <p:nvPr>
            <p:ph type="sldNum" sz="quarter" idx="12"/>
          </p:nvPr>
        </p:nvSpPr>
        <p:spPr>
          <a:xfrm>
            <a:off x="8346568" y="4812370"/>
            <a:ext cx="321905" cy="273844"/>
          </a:xfrm>
        </p:spPr>
        <p:txBody>
          <a:bodyPr anchor="ctr">
            <a:normAutofit fontScale="92500" lnSpcReduction="10000"/>
          </a:bodyPr>
          <a:lstStyle/>
          <a:p>
            <a:pPr>
              <a:spcAft>
                <a:spcPts val="450"/>
              </a:spcAft>
            </a:pPr>
            <a:fld id="{CC057153-B650-4DEB-B370-79DDCFDCE934}" type="slidenum">
              <a:rPr lang="en-US" smtClean="0"/>
              <a:pPr>
                <a:spcAft>
                  <a:spcPts val="450"/>
                </a:spcAft>
              </a:pPr>
              <a:t>4</a:t>
            </a:fld>
            <a:endParaRPr lang="en-US" dirty="0"/>
          </a:p>
        </p:txBody>
      </p:sp>
      <p:graphicFrame>
        <p:nvGraphicFramePr>
          <p:cNvPr id="6" name="Content Placeholder 5">
            <a:extLst>
              <a:ext uri="{FF2B5EF4-FFF2-40B4-BE49-F238E27FC236}">
                <a16:creationId xmlns:a16="http://schemas.microsoft.com/office/drawing/2014/main" id="{8A96F73B-F2E1-31D0-A72E-F4C5AA2DC76D}"/>
              </a:ext>
            </a:extLst>
          </p:cNvPr>
          <p:cNvGraphicFramePr>
            <a:graphicFrameLocks noGrp="1"/>
          </p:cNvGraphicFramePr>
          <p:nvPr>
            <p:ph sz="quarter" idx="13"/>
            <p:extLst>
              <p:ext uri="{D42A27DB-BD31-4B8C-83A1-F6EECF244321}">
                <p14:modId xmlns:p14="http://schemas.microsoft.com/office/powerpoint/2010/main" val="830364232"/>
              </p:ext>
            </p:extLst>
          </p:nvPr>
        </p:nvGraphicFramePr>
        <p:xfrm>
          <a:off x="57409" y="57286"/>
          <a:ext cx="9029182" cy="5014366"/>
        </p:xfrm>
        <a:graphic>
          <a:graphicData uri="http://schemas.openxmlformats.org/drawingml/2006/table">
            <a:tbl>
              <a:tblPr firstRow="1" bandRow="1">
                <a:tableStyleId>{B301B821-A1FF-4177-AEE7-76D212191A09}</a:tableStyleId>
              </a:tblPr>
              <a:tblGrid>
                <a:gridCol w="2409943">
                  <a:extLst>
                    <a:ext uri="{9D8B030D-6E8A-4147-A177-3AD203B41FA5}">
                      <a16:colId xmlns:a16="http://schemas.microsoft.com/office/drawing/2014/main" val="2641717007"/>
                    </a:ext>
                  </a:extLst>
                </a:gridCol>
                <a:gridCol w="1267657">
                  <a:extLst>
                    <a:ext uri="{9D8B030D-6E8A-4147-A177-3AD203B41FA5}">
                      <a16:colId xmlns:a16="http://schemas.microsoft.com/office/drawing/2014/main" val="2019192512"/>
                    </a:ext>
                  </a:extLst>
                </a:gridCol>
                <a:gridCol w="2131967">
                  <a:extLst>
                    <a:ext uri="{9D8B030D-6E8A-4147-A177-3AD203B41FA5}">
                      <a16:colId xmlns:a16="http://schemas.microsoft.com/office/drawing/2014/main" val="2273133816"/>
                    </a:ext>
                  </a:extLst>
                </a:gridCol>
                <a:gridCol w="1267657">
                  <a:extLst>
                    <a:ext uri="{9D8B030D-6E8A-4147-A177-3AD203B41FA5}">
                      <a16:colId xmlns:a16="http://schemas.microsoft.com/office/drawing/2014/main" val="3376316751"/>
                    </a:ext>
                  </a:extLst>
                </a:gridCol>
                <a:gridCol w="1951958">
                  <a:extLst>
                    <a:ext uri="{9D8B030D-6E8A-4147-A177-3AD203B41FA5}">
                      <a16:colId xmlns:a16="http://schemas.microsoft.com/office/drawing/2014/main" val="786985129"/>
                    </a:ext>
                  </a:extLst>
                </a:gridCol>
              </a:tblGrid>
              <a:tr h="486438">
                <a:tc>
                  <a:txBody>
                    <a:bodyPr/>
                    <a:lstStyle/>
                    <a:p>
                      <a:pPr algn="l" fontAlgn="base">
                        <a:lnSpc>
                          <a:spcPts val="2400"/>
                        </a:lnSpc>
                        <a:buNone/>
                      </a:pPr>
                      <a:r>
                        <a:rPr lang="en-US" sz="1100" b="1" dirty="0">
                          <a:solidFill>
                            <a:schemeClr val="bg2">
                              <a:lumMod val="75000"/>
                            </a:schemeClr>
                          </a:solidFill>
                          <a:effectLst/>
                          <a:latin typeface="+mn-lt"/>
                        </a:rPr>
                        <a:t>Program​</a:t>
                      </a:r>
                      <a:endParaRPr lang="en-US" sz="1100" b="1" i="0" dirty="0">
                        <a:solidFill>
                          <a:schemeClr val="bg2">
                            <a:lumMod val="75000"/>
                          </a:schemeClr>
                        </a:solidFill>
                        <a:effectLst/>
                        <a:latin typeface="+mn-lt"/>
                      </a:endParaRPr>
                    </a:p>
                  </a:txBody>
                  <a:tcPr marL="19124" marR="19124" marT="9563" marB="9563" anchor="ctr">
                    <a:lnB w="12700" cap="flat" cmpd="sng" algn="ctr">
                      <a:solidFill>
                        <a:schemeClr val="tx1"/>
                      </a:solidFill>
                      <a:prstDash val="solid"/>
                      <a:round/>
                      <a:headEnd type="none" w="med" len="med"/>
                      <a:tailEnd type="none" w="med" len="med"/>
                    </a:lnB>
                  </a:tcPr>
                </a:tc>
                <a:tc>
                  <a:txBody>
                    <a:bodyPr/>
                    <a:lstStyle/>
                    <a:p>
                      <a:pPr algn="l" fontAlgn="base">
                        <a:lnSpc>
                          <a:spcPts val="2400"/>
                        </a:lnSpc>
                        <a:buNone/>
                      </a:pPr>
                      <a:r>
                        <a:rPr lang="en-US" sz="1100" b="1" dirty="0">
                          <a:solidFill>
                            <a:schemeClr val="bg2">
                              <a:lumMod val="75000"/>
                            </a:schemeClr>
                          </a:solidFill>
                          <a:effectLst/>
                          <a:latin typeface="+mn-lt"/>
                        </a:rPr>
                        <a:t>FY 2025 Final ​</a:t>
                      </a:r>
                      <a:endParaRPr lang="en-US" sz="1100" b="1" i="0" dirty="0">
                        <a:solidFill>
                          <a:schemeClr val="bg2">
                            <a:lumMod val="75000"/>
                          </a:schemeClr>
                        </a:solidFill>
                        <a:effectLst/>
                        <a:latin typeface="+mn-lt"/>
                      </a:endParaRPr>
                    </a:p>
                  </a:txBody>
                  <a:tcPr marL="19124" marR="19124" marT="9563" marB="9563" anchor="ctr">
                    <a:lnB w="12700" cap="flat" cmpd="sng" algn="ctr">
                      <a:solidFill>
                        <a:schemeClr val="tx1"/>
                      </a:solidFill>
                      <a:prstDash val="solid"/>
                      <a:round/>
                      <a:headEnd type="none" w="med" len="med"/>
                      <a:tailEnd type="none" w="med" len="med"/>
                    </a:lnB>
                  </a:tcPr>
                </a:tc>
                <a:tc>
                  <a:txBody>
                    <a:bodyPr/>
                    <a:lstStyle/>
                    <a:p>
                      <a:pPr algn="l" fontAlgn="base">
                        <a:lnSpc>
                          <a:spcPts val="2400"/>
                        </a:lnSpc>
                        <a:buNone/>
                      </a:pPr>
                      <a:r>
                        <a:rPr lang="en-US" sz="1100" b="1" dirty="0">
                          <a:solidFill>
                            <a:schemeClr val="bg2">
                              <a:lumMod val="75000"/>
                            </a:schemeClr>
                          </a:solidFill>
                          <a:effectLst/>
                          <a:latin typeface="+mn-lt"/>
                        </a:rPr>
                        <a:t>FY 2026 President’s Proposal​</a:t>
                      </a:r>
                      <a:endParaRPr lang="en-US" sz="1100" b="1" i="0" dirty="0">
                        <a:solidFill>
                          <a:schemeClr val="bg2">
                            <a:lumMod val="75000"/>
                          </a:schemeClr>
                        </a:solidFill>
                        <a:effectLst/>
                        <a:latin typeface="+mn-lt"/>
                      </a:endParaRPr>
                    </a:p>
                  </a:txBody>
                  <a:tcPr marL="19124" marR="19124" marT="9563" marB="9563" anchor="ctr">
                    <a:lnB w="12700" cap="flat" cmpd="sng" algn="ctr">
                      <a:solidFill>
                        <a:schemeClr val="tx1"/>
                      </a:solidFill>
                      <a:prstDash val="solid"/>
                      <a:round/>
                      <a:headEnd type="none" w="med" len="med"/>
                      <a:tailEnd type="none" w="med" len="med"/>
                    </a:lnB>
                  </a:tcPr>
                </a:tc>
                <a:tc>
                  <a:txBody>
                    <a:bodyPr/>
                    <a:lstStyle/>
                    <a:p>
                      <a:pPr algn="l" fontAlgn="base">
                        <a:lnSpc>
                          <a:spcPts val="2400"/>
                        </a:lnSpc>
                        <a:buNone/>
                      </a:pPr>
                      <a:r>
                        <a:rPr lang="en-US" sz="1100" b="1" dirty="0">
                          <a:solidFill>
                            <a:schemeClr val="bg2">
                              <a:lumMod val="75000"/>
                            </a:schemeClr>
                          </a:solidFill>
                          <a:effectLst/>
                          <a:latin typeface="+mn-lt"/>
                        </a:rPr>
                        <a:t>FY 2026 Final​</a:t>
                      </a:r>
                      <a:endParaRPr lang="en-US" sz="1100" b="1" i="0" dirty="0">
                        <a:solidFill>
                          <a:schemeClr val="bg2">
                            <a:lumMod val="75000"/>
                          </a:schemeClr>
                        </a:solidFill>
                        <a:effectLst/>
                        <a:latin typeface="+mn-lt"/>
                      </a:endParaRPr>
                    </a:p>
                  </a:txBody>
                  <a:tcPr marL="19124" marR="19124" marT="9563" marB="9563" anchor="ctr">
                    <a:lnB w="12700" cap="flat" cmpd="sng" algn="ctr">
                      <a:solidFill>
                        <a:schemeClr val="tx1"/>
                      </a:solidFill>
                      <a:prstDash val="solid"/>
                      <a:round/>
                      <a:headEnd type="none" w="med" len="med"/>
                      <a:tailEnd type="none" w="med" len="med"/>
                    </a:lnB>
                  </a:tcPr>
                </a:tc>
                <a:tc>
                  <a:txBody>
                    <a:bodyPr/>
                    <a:lstStyle/>
                    <a:p>
                      <a:pPr algn="l" fontAlgn="base">
                        <a:lnSpc>
                          <a:spcPts val="2400"/>
                        </a:lnSpc>
                        <a:buNone/>
                      </a:pPr>
                      <a:r>
                        <a:rPr lang="en-US" sz="1100" b="1" dirty="0">
                          <a:solidFill>
                            <a:schemeClr val="bg2">
                              <a:lumMod val="75000"/>
                            </a:schemeClr>
                          </a:solidFill>
                          <a:effectLst/>
                          <a:latin typeface="+mn-lt"/>
                        </a:rPr>
                        <a:t>Different FY 2025 to FY 2026​</a:t>
                      </a:r>
                      <a:endParaRPr lang="en-US" sz="1100" b="1" i="0" dirty="0">
                        <a:solidFill>
                          <a:schemeClr val="bg2">
                            <a:lumMod val="75000"/>
                          </a:schemeClr>
                        </a:solidFill>
                        <a:effectLst/>
                        <a:latin typeface="+mn-lt"/>
                      </a:endParaRPr>
                    </a:p>
                  </a:txBody>
                  <a:tcPr marL="19124" marR="19124" marT="9563" marB="9563"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736789"/>
                  </a:ext>
                </a:extLst>
              </a:tr>
              <a:tr h="383373">
                <a:tc>
                  <a:txBody>
                    <a:bodyPr/>
                    <a:lstStyle/>
                    <a:p>
                      <a:pPr algn="l" fontAlgn="base">
                        <a:lnSpc>
                          <a:spcPts val="2400"/>
                        </a:lnSpc>
                        <a:buNone/>
                      </a:pPr>
                      <a:r>
                        <a:rPr lang="en-US" sz="1200" b="1" dirty="0">
                          <a:solidFill>
                            <a:srgbClr val="000000"/>
                          </a:solidFill>
                          <a:effectLst/>
                          <a:latin typeface="+mn-lt"/>
                        </a:rPr>
                        <a:t>ED Overall Funding Levels</a:t>
                      </a:r>
                      <a:endParaRPr lang="en-US" sz="1200" b="0" i="0" dirty="0">
                        <a:solidFill>
                          <a:srgbClr val="000000"/>
                        </a:solidFill>
                        <a:effectLst/>
                        <a:latin typeface="+mn-lt"/>
                      </a:endParaRPr>
                    </a:p>
                  </a:txBody>
                  <a:tcPr marL="19124" marR="19124" marT="9563" marB="9563" anchor="ctr">
                    <a:lnT w="12700" cap="flat" cmpd="sng" algn="ctr">
                      <a:solidFill>
                        <a:schemeClr val="tx1"/>
                      </a:solidFill>
                      <a:prstDash val="solid"/>
                      <a:round/>
                      <a:headEnd type="none" w="med" len="med"/>
                      <a:tailEnd type="none" w="med" len="med"/>
                    </a:lnT>
                  </a:tcPr>
                </a:tc>
                <a:tc>
                  <a:txBody>
                    <a:bodyPr/>
                    <a:lstStyle/>
                    <a:p>
                      <a:pPr algn="l" fontAlgn="base">
                        <a:lnSpc>
                          <a:spcPts val="2400"/>
                        </a:lnSpc>
                        <a:buNone/>
                      </a:pPr>
                      <a:r>
                        <a:rPr lang="en-US" sz="1200" b="0" dirty="0">
                          <a:solidFill>
                            <a:srgbClr val="000000"/>
                          </a:solidFill>
                          <a:effectLst/>
                          <a:latin typeface="+mn-lt"/>
                        </a:rPr>
                        <a:t>$79,000</a:t>
                      </a:r>
                      <a:endParaRPr lang="en-US" sz="1200" b="0" i="0" dirty="0">
                        <a:solidFill>
                          <a:srgbClr val="000000"/>
                        </a:solidFill>
                        <a:effectLst/>
                        <a:latin typeface="+mn-lt"/>
                      </a:endParaRPr>
                    </a:p>
                  </a:txBody>
                  <a:tcPr marL="19124" marR="19124" marT="9563" marB="9563" anchor="ctr">
                    <a:lnT w="12700" cap="flat" cmpd="sng" algn="ctr">
                      <a:solidFill>
                        <a:schemeClr val="tx1"/>
                      </a:solidFill>
                      <a:prstDash val="solid"/>
                      <a:round/>
                      <a:headEnd type="none" w="med" len="med"/>
                      <a:tailEnd type="none" w="med" len="med"/>
                    </a:lnT>
                  </a:tcPr>
                </a:tc>
                <a:tc>
                  <a:txBody>
                    <a:bodyPr/>
                    <a:lstStyle/>
                    <a:p>
                      <a:pPr algn="l" fontAlgn="base">
                        <a:lnSpc>
                          <a:spcPts val="2400"/>
                        </a:lnSpc>
                        <a:buNone/>
                      </a:pPr>
                      <a:r>
                        <a:rPr lang="en-US" sz="1200" b="0" dirty="0">
                          <a:solidFill>
                            <a:srgbClr val="000000"/>
                          </a:solidFill>
                          <a:effectLst/>
                          <a:latin typeface="+mn-lt"/>
                        </a:rPr>
                        <a:t>$66,700</a:t>
                      </a:r>
                      <a:endParaRPr lang="en-US" sz="1200" b="0" i="0" dirty="0">
                        <a:solidFill>
                          <a:srgbClr val="000000"/>
                        </a:solidFill>
                        <a:effectLst/>
                        <a:latin typeface="+mn-lt"/>
                      </a:endParaRPr>
                    </a:p>
                  </a:txBody>
                  <a:tcPr marL="19124" marR="19124" marT="9563" marB="9563" anchor="ctr">
                    <a:lnT w="12700" cap="flat" cmpd="sng" algn="ctr">
                      <a:solidFill>
                        <a:schemeClr val="tx1"/>
                      </a:solidFill>
                      <a:prstDash val="solid"/>
                      <a:round/>
                      <a:headEnd type="none" w="med" len="med"/>
                      <a:tailEnd type="none" w="med" len="med"/>
                    </a:lnT>
                  </a:tcPr>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$78,800</a:t>
                      </a: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(approx. 2.5% cut)</a:t>
                      </a:r>
                    </a:p>
                  </a:txBody>
                  <a:tcPr marL="51435" marR="5143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5476186"/>
                  </a:ext>
                </a:extLst>
              </a:tr>
              <a:tr h="298776">
                <a:tc>
                  <a:txBody>
                    <a:bodyPr/>
                    <a:lstStyle/>
                    <a:p>
                      <a:pPr algn="l" fontAlgn="base">
                        <a:lnSpc>
                          <a:spcPts val="2400"/>
                        </a:lnSpc>
                        <a:buNone/>
                      </a:pPr>
                      <a:r>
                        <a:rPr lang="en-US" sz="1200" b="1" i="0" dirty="0">
                          <a:solidFill>
                            <a:srgbClr val="000000"/>
                          </a:solidFill>
                          <a:effectLst/>
                          <a:latin typeface="+mn-lt"/>
                        </a:rPr>
                        <a:t>ED Office of Civil Rights</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$140</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$91</a:t>
                      </a:r>
                    </a:p>
                  </a:txBody>
                  <a:tcPr marL="19124" marR="19124" marT="9563" marB="9563" anchor="ctr"/>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$140</a:t>
                      </a:r>
                    </a:p>
                  </a:txBody>
                  <a:tcPr marL="51435" marR="51435" marT="0" marB="0" anchor="ctr"/>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a:t>
                      </a:r>
                    </a:p>
                  </a:txBody>
                  <a:tcPr marL="51435" marR="51435" marT="0" marB="0" anchor="ctr"/>
                </a:tc>
                <a:extLst>
                  <a:ext uri="{0D108BD9-81ED-4DB2-BD59-A6C34878D82A}">
                    <a16:rowId xmlns:a16="http://schemas.microsoft.com/office/drawing/2014/main" val="1736474196"/>
                  </a:ext>
                </a:extLst>
              </a:tr>
              <a:tr h="298776">
                <a:tc>
                  <a:txBody>
                    <a:bodyPr/>
                    <a:lstStyle/>
                    <a:p>
                      <a:pPr algn="l" fontAlgn="base">
                        <a:lnSpc>
                          <a:spcPts val="2400"/>
                        </a:lnSpc>
                        <a:buNone/>
                      </a:pPr>
                      <a:r>
                        <a:rPr lang="en-US" sz="1200" b="1" i="0" dirty="0">
                          <a:solidFill>
                            <a:srgbClr val="000000"/>
                          </a:solidFill>
                          <a:effectLst/>
                          <a:latin typeface="+mn-lt"/>
                        </a:rPr>
                        <a:t>ED Inst for Educ Science</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$793</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$267</a:t>
                      </a:r>
                    </a:p>
                  </a:txBody>
                  <a:tcPr marL="19124" marR="19124" marT="9563" marB="9563" anchor="ctr"/>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$790</a:t>
                      </a:r>
                    </a:p>
                  </a:txBody>
                  <a:tcPr marL="51435" marR="51435" marT="0" marB="0" anchor="ctr"/>
                </a:tc>
                <a:tc>
                  <a:txBody>
                    <a:bodyPr/>
                    <a:lstStyle/>
                    <a:p>
                      <a:pPr marL="0" marR="0" algn="l">
                        <a:lnSpc>
                          <a:spcPct val="115000"/>
                        </a:lnSpc>
                        <a:spcAft>
                          <a:spcPts val="800"/>
                        </a:spcAft>
                        <a:buNone/>
                      </a:pPr>
                      <a:r>
                        <a:rPr lang="en-US" sz="1200" kern="100" dirty="0">
                          <a:solidFill>
                            <a:srgbClr val="FF0000"/>
                          </a:solidFill>
                          <a:effectLst/>
                          <a:latin typeface="+mn-lt"/>
                          <a:ea typeface="Aptos" panose="020B0004020202020204" pitchFamily="34" charset="0"/>
                          <a:cs typeface="Times New Roman" panose="02020603050405020304" pitchFamily="18" charset="0"/>
                        </a:rPr>
                        <a:t>-$3</a:t>
                      </a:r>
                    </a:p>
                  </a:txBody>
                  <a:tcPr marL="51435" marR="51435" marT="0" marB="0" anchor="ctr"/>
                </a:tc>
                <a:extLst>
                  <a:ext uri="{0D108BD9-81ED-4DB2-BD59-A6C34878D82A}">
                    <a16:rowId xmlns:a16="http://schemas.microsoft.com/office/drawing/2014/main" val="1789560249"/>
                  </a:ext>
                </a:extLst>
              </a:tr>
              <a:tr h="346273">
                <a:tc>
                  <a:txBody>
                    <a:bodyPr/>
                    <a:lstStyle/>
                    <a:p>
                      <a:pPr algn="l" fontAlgn="base">
                        <a:lnSpc>
                          <a:spcPts val="2775"/>
                        </a:lnSpc>
                        <a:buNone/>
                      </a:pPr>
                      <a:r>
                        <a:rPr lang="en-US" sz="1200" b="1" dirty="0">
                          <a:solidFill>
                            <a:srgbClr val="000000"/>
                          </a:solidFill>
                          <a:effectLst/>
                          <a:latin typeface="+mn-lt"/>
                        </a:rPr>
                        <a:t>ESEA Title I-A</a:t>
                      </a:r>
                      <a:endParaRPr lang="en-US" sz="1200" b="0" i="0" dirty="0">
                        <a:solidFill>
                          <a:srgbClr val="000000"/>
                        </a:solidFill>
                        <a:effectLst/>
                        <a:latin typeface="+mn-lt"/>
                      </a:endParaRPr>
                    </a:p>
                  </a:txBody>
                  <a:tcPr marL="19124" marR="19124" marT="9563" marB="9563" anchor="ctr"/>
                </a:tc>
                <a:tc>
                  <a:txBody>
                    <a:bodyPr/>
                    <a:lstStyle/>
                    <a:p>
                      <a:pPr algn="l" fontAlgn="base">
                        <a:lnSpc>
                          <a:spcPts val="2775"/>
                        </a:lnSpc>
                        <a:buNone/>
                      </a:pPr>
                      <a:r>
                        <a:rPr lang="en-US" sz="1200" b="0" dirty="0">
                          <a:solidFill>
                            <a:srgbClr val="000000"/>
                          </a:solidFill>
                          <a:effectLst/>
                          <a:latin typeface="+mn-lt"/>
                        </a:rPr>
                        <a:t>$18,407</a:t>
                      </a:r>
                      <a:endParaRPr lang="en-US" sz="1200" b="0" i="0" dirty="0">
                        <a:solidFill>
                          <a:srgbClr val="000000"/>
                        </a:solidFill>
                        <a:effectLst/>
                        <a:latin typeface="+mn-lt"/>
                      </a:endParaRPr>
                    </a:p>
                  </a:txBody>
                  <a:tcPr marL="19124" marR="19124" marT="9563" marB="9563" anchor="ctr"/>
                </a:tc>
                <a:tc>
                  <a:txBody>
                    <a:bodyPr/>
                    <a:lstStyle/>
                    <a:p>
                      <a:pPr algn="l" fontAlgn="base">
                        <a:lnSpc>
                          <a:spcPts val="2775"/>
                        </a:lnSpc>
                        <a:buNone/>
                      </a:pPr>
                      <a:r>
                        <a:rPr lang="en-US" sz="1200" b="0" dirty="0">
                          <a:solidFill>
                            <a:srgbClr val="000000"/>
                          </a:solidFill>
                          <a:effectLst/>
                          <a:latin typeface="+mn-lt"/>
                        </a:rPr>
                        <a:t>$18,407</a:t>
                      </a:r>
                      <a:endParaRPr lang="en-US" sz="1200" b="0" i="0" dirty="0">
                        <a:solidFill>
                          <a:srgbClr val="000000"/>
                        </a:solidFill>
                        <a:effectLst/>
                        <a:latin typeface="+mn-lt"/>
                      </a:endParaRPr>
                    </a:p>
                  </a:txBody>
                  <a:tcPr marL="19124" marR="19124" marT="9563" marB="9563" anchor="ctr"/>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$18,426</a:t>
                      </a:r>
                    </a:p>
                  </a:txBody>
                  <a:tcPr marL="51435" marR="51435" marT="0" marB="0" anchor="ctr"/>
                </a:tc>
                <a:tc>
                  <a:txBody>
                    <a:bodyPr/>
                    <a:lstStyle/>
                    <a:p>
                      <a:pPr marL="0" marR="0" algn="l">
                        <a:lnSpc>
                          <a:spcPct val="115000"/>
                        </a:lnSpc>
                        <a:spcAft>
                          <a:spcPts val="800"/>
                        </a:spcAft>
                        <a:buNone/>
                      </a:pPr>
                      <a:r>
                        <a:rPr lang="en-US" sz="1200" kern="100" dirty="0">
                          <a:solidFill>
                            <a:schemeClr val="tx1"/>
                          </a:solidFill>
                          <a:effectLst/>
                          <a:latin typeface="+mn-lt"/>
                          <a:ea typeface="Aptos" panose="020B0004020202020204" pitchFamily="34" charset="0"/>
                          <a:cs typeface="Times New Roman" panose="02020603050405020304" pitchFamily="18" charset="0"/>
                        </a:rPr>
                        <a:t>+$20</a:t>
                      </a:r>
                    </a:p>
                  </a:txBody>
                  <a:tcPr marL="51435" marR="51435" marT="0" marB="0" anchor="ctr"/>
                </a:tc>
                <a:extLst>
                  <a:ext uri="{0D108BD9-81ED-4DB2-BD59-A6C34878D82A}">
                    <a16:rowId xmlns:a16="http://schemas.microsoft.com/office/drawing/2014/main" val="234011812"/>
                  </a:ext>
                </a:extLst>
              </a:tr>
              <a:tr h="459955">
                <a:tc>
                  <a:txBody>
                    <a:bodyPr/>
                    <a:lstStyle/>
                    <a:p>
                      <a:pPr algn="l" fontAlgn="base">
                        <a:lnSpc>
                          <a:spcPts val="2400"/>
                        </a:lnSpc>
                        <a:buNone/>
                      </a:pPr>
                      <a:r>
                        <a:rPr lang="en-US" sz="1200" b="1" dirty="0">
                          <a:solidFill>
                            <a:srgbClr val="000000"/>
                          </a:solidFill>
                          <a:effectLst/>
                          <a:latin typeface="+mn-lt"/>
                        </a:rPr>
                        <a:t> IDEA Part B State</a:t>
                      </a:r>
                      <a:r>
                        <a:rPr lang="en-US" sz="1200" b="0" dirty="0">
                          <a:solidFill>
                            <a:srgbClr val="000000"/>
                          </a:solidFill>
                          <a:effectLst/>
                          <a:latin typeface="+mn-lt"/>
                        </a:rPr>
                        <a:t>​ </a:t>
                      </a:r>
                      <a:r>
                        <a:rPr lang="en-US" sz="1200" b="1" dirty="0">
                          <a:solidFill>
                            <a:srgbClr val="000000"/>
                          </a:solidFill>
                          <a:effectLst/>
                          <a:latin typeface="+mn-lt"/>
                        </a:rPr>
                        <a:t>Grants</a:t>
                      </a:r>
                      <a:r>
                        <a:rPr lang="en-US" sz="1200" b="0" dirty="0">
                          <a:solidFill>
                            <a:srgbClr val="000000"/>
                          </a:solidFill>
                          <a:effectLst/>
                          <a:latin typeface="+mn-lt"/>
                        </a:rPr>
                        <a:t>​</a:t>
                      </a:r>
                      <a:endParaRPr lang="en-US" sz="1200" b="0" i="0" dirty="0">
                        <a:solidFill>
                          <a:srgbClr val="000000"/>
                        </a:solidFill>
                        <a:effectLst/>
                        <a:latin typeface="+mn-lt"/>
                      </a:endParaRPr>
                    </a:p>
                  </a:txBody>
                  <a:tcPr marL="19124" marR="19124" marT="9563" marB="9563" anchor="ctr"/>
                </a:tc>
                <a:tc>
                  <a:txBody>
                    <a:bodyPr/>
                    <a:lstStyle/>
                    <a:p>
                      <a:pPr algn="l" fontAlgn="base">
                        <a:lnSpc>
                          <a:spcPts val="2400"/>
                        </a:lnSpc>
                        <a:buNone/>
                      </a:pPr>
                      <a:r>
                        <a:rPr lang="en-US" sz="1200" b="0" dirty="0">
                          <a:solidFill>
                            <a:srgbClr val="000000"/>
                          </a:solidFill>
                          <a:effectLst/>
                          <a:latin typeface="+mn-lt"/>
                        </a:rPr>
                        <a:t>$14,214​</a:t>
                      </a:r>
                      <a:endParaRPr lang="en-US" sz="1200" b="0" i="0" dirty="0">
                        <a:solidFill>
                          <a:srgbClr val="000000"/>
                        </a:solidFill>
                        <a:effectLst/>
                        <a:latin typeface="+mn-lt"/>
                      </a:endParaRPr>
                    </a:p>
                  </a:txBody>
                  <a:tcPr marL="19124" marR="19124" marT="9563" marB="9563" anchor="ctr"/>
                </a:tc>
                <a:tc>
                  <a:txBody>
                    <a:bodyPr/>
                    <a:lstStyle/>
                    <a:p>
                      <a:pPr algn="l" fontAlgn="base">
                        <a:lnSpc>
                          <a:spcPts val="1700"/>
                        </a:lnSpc>
                        <a:buNone/>
                      </a:pPr>
                      <a:r>
                        <a:rPr lang="en-US" sz="1200" b="0" dirty="0">
                          <a:solidFill>
                            <a:srgbClr val="000000"/>
                          </a:solidFill>
                          <a:effectLst/>
                          <a:latin typeface="+mn-lt"/>
                        </a:rPr>
                        <a:t>$14,891 (as consolidated with other programs)​</a:t>
                      </a:r>
                      <a:endParaRPr lang="en-US" sz="1200" b="0" i="0" dirty="0">
                        <a:solidFill>
                          <a:srgbClr val="000000"/>
                        </a:solidFill>
                        <a:effectLst/>
                        <a:latin typeface="+mn-lt"/>
                      </a:endParaRPr>
                    </a:p>
                  </a:txBody>
                  <a:tcPr marL="19124" marR="19124" marT="9563" marB="9563" anchor="ctr"/>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$14,234</a:t>
                      </a:r>
                    </a:p>
                  </a:txBody>
                  <a:tcPr marL="51435" marR="51435" marT="0" marB="0" anchor="ctr"/>
                </a:tc>
                <a:tc>
                  <a:txBody>
                    <a:bodyPr/>
                    <a:lstStyle/>
                    <a:p>
                      <a:pPr marL="0" marR="0" algn="l">
                        <a:lnSpc>
                          <a:spcPct val="115000"/>
                        </a:lnSpc>
                        <a:spcAft>
                          <a:spcPts val="800"/>
                        </a:spcAft>
                        <a:buNone/>
                      </a:pPr>
                      <a:r>
                        <a:rPr lang="en-US" sz="1200" kern="100" dirty="0">
                          <a:solidFill>
                            <a:srgbClr val="4EA72E"/>
                          </a:solidFill>
                          <a:effectLst/>
                          <a:latin typeface="+mn-lt"/>
                          <a:ea typeface="Aptos" panose="020B0004020202020204" pitchFamily="34" charset="0"/>
                          <a:cs typeface="Times New Roman" panose="02020603050405020304" pitchFamily="18" charset="0"/>
                        </a:rPr>
                        <a:t>+$20</a:t>
                      </a:r>
                      <a:endParaRPr lang="en-US" sz="1200" kern="100" dirty="0">
                        <a:effectLst/>
                        <a:latin typeface="+mn-lt"/>
                        <a:ea typeface="Aptos" panose="020B000402020202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356221164"/>
                  </a:ext>
                </a:extLst>
              </a:tr>
              <a:tr h="298776">
                <a:tc>
                  <a:txBody>
                    <a:bodyPr/>
                    <a:lstStyle/>
                    <a:p>
                      <a:pPr algn="l" fontAlgn="base">
                        <a:lnSpc>
                          <a:spcPts val="2400"/>
                        </a:lnSpc>
                        <a:buNone/>
                      </a:pPr>
                      <a:r>
                        <a:rPr lang="en-US" sz="1200" b="1" dirty="0">
                          <a:solidFill>
                            <a:srgbClr val="000000"/>
                          </a:solidFill>
                          <a:effectLst/>
                          <a:latin typeface="+mn-lt"/>
                        </a:rPr>
                        <a:t> Perkins State Grants</a:t>
                      </a:r>
                      <a:r>
                        <a:rPr lang="en-US" sz="1200" b="0" dirty="0">
                          <a:solidFill>
                            <a:srgbClr val="000000"/>
                          </a:solidFill>
                          <a:effectLst/>
                          <a:latin typeface="+mn-lt"/>
                        </a:rPr>
                        <a:t>​</a:t>
                      </a:r>
                      <a:endParaRPr lang="en-US" sz="1200" b="0" i="0" dirty="0">
                        <a:solidFill>
                          <a:srgbClr val="000000"/>
                        </a:solidFill>
                        <a:effectLst/>
                        <a:latin typeface="+mn-lt"/>
                      </a:endParaRPr>
                    </a:p>
                  </a:txBody>
                  <a:tcPr marL="19124" marR="19124" marT="9563" marB="9563" anchor="ctr"/>
                </a:tc>
                <a:tc>
                  <a:txBody>
                    <a:bodyPr/>
                    <a:lstStyle/>
                    <a:p>
                      <a:pPr algn="l" fontAlgn="base">
                        <a:lnSpc>
                          <a:spcPts val="2400"/>
                        </a:lnSpc>
                        <a:buNone/>
                      </a:pPr>
                      <a:r>
                        <a:rPr lang="en-US" sz="1200" b="0" dirty="0">
                          <a:solidFill>
                            <a:srgbClr val="000000"/>
                          </a:solidFill>
                          <a:effectLst/>
                          <a:latin typeface="+mn-lt"/>
                        </a:rPr>
                        <a:t>$1,440​</a:t>
                      </a:r>
                      <a:endParaRPr lang="en-US" sz="1200" b="0" i="0" dirty="0">
                        <a:solidFill>
                          <a:srgbClr val="000000"/>
                        </a:solidFill>
                        <a:effectLst/>
                        <a:latin typeface="+mn-lt"/>
                      </a:endParaRPr>
                    </a:p>
                  </a:txBody>
                  <a:tcPr marL="19124" marR="19124" marT="9563" marB="9563" anchor="ctr"/>
                </a:tc>
                <a:tc>
                  <a:txBody>
                    <a:bodyPr/>
                    <a:lstStyle/>
                    <a:p>
                      <a:pPr algn="l" fontAlgn="base">
                        <a:lnSpc>
                          <a:spcPts val="2400"/>
                        </a:lnSpc>
                        <a:buNone/>
                      </a:pPr>
                      <a:r>
                        <a:rPr lang="en-US" sz="1200" b="0" dirty="0">
                          <a:solidFill>
                            <a:srgbClr val="000000"/>
                          </a:solidFill>
                          <a:effectLst/>
                          <a:latin typeface="+mn-lt"/>
                        </a:rPr>
                        <a:t>$1,440​</a:t>
                      </a:r>
                      <a:endParaRPr lang="en-US" sz="1200" b="0" i="0" dirty="0">
                        <a:solidFill>
                          <a:srgbClr val="000000"/>
                        </a:solidFill>
                        <a:effectLst/>
                        <a:latin typeface="+mn-lt"/>
                      </a:endParaRPr>
                    </a:p>
                  </a:txBody>
                  <a:tcPr marL="19124" marR="19124" marT="9563" marB="9563" anchor="ctr"/>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$1,440</a:t>
                      </a:r>
                    </a:p>
                  </a:txBody>
                  <a:tcPr marL="51435" marR="51435" marT="0" marB="0" anchor="ctr"/>
                </a:tc>
                <a:tc>
                  <a:txBody>
                    <a:bodyPr/>
                    <a:lstStyle/>
                    <a:p>
                      <a:pPr marL="0" marR="0" algn="l">
                        <a:lnSpc>
                          <a:spcPct val="115000"/>
                        </a:lnSpc>
                        <a:spcAft>
                          <a:spcPts val="800"/>
                        </a:spcAft>
                        <a:buNone/>
                      </a:pPr>
                      <a:r>
                        <a:rPr lang="en-US" sz="1200" kern="100" dirty="0">
                          <a:solidFill>
                            <a:schemeClr val="tx1"/>
                          </a:solidFill>
                          <a:effectLst/>
                          <a:latin typeface="+mn-lt"/>
                          <a:ea typeface="Aptos" panose="020B0004020202020204" pitchFamily="34" charset="0"/>
                          <a:cs typeface="Times New Roman" panose="02020603050405020304" pitchFamily="18" charset="0"/>
                        </a:rPr>
                        <a:t>--</a:t>
                      </a:r>
                    </a:p>
                  </a:txBody>
                  <a:tcPr marL="51435" marR="51435" marT="0" marB="0" anchor="ctr"/>
                </a:tc>
                <a:extLst>
                  <a:ext uri="{0D108BD9-81ED-4DB2-BD59-A6C34878D82A}">
                    <a16:rowId xmlns:a16="http://schemas.microsoft.com/office/drawing/2014/main" val="1320239947"/>
                  </a:ext>
                </a:extLst>
              </a:tr>
              <a:tr h="369988">
                <a:tc>
                  <a:txBody>
                    <a:bodyPr/>
                    <a:lstStyle/>
                    <a:p>
                      <a:pPr marL="0" marR="0" algn="l">
                        <a:lnSpc>
                          <a:spcPct val="115000"/>
                        </a:lnSpc>
                        <a:spcAft>
                          <a:spcPts val="800"/>
                        </a:spcAft>
                        <a:buNone/>
                      </a:pPr>
                      <a:r>
                        <a:rPr lang="en-US" sz="1200" b="1" kern="100" dirty="0">
                          <a:solidFill>
                            <a:schemeClr val="tx1">
                              <a:lumMod val="50000"/>
                            </a:schemeClr>
                          </a:solidFill>
                          <a:effectLst/>
                          <a:latin typeface="+mn-lt"/>
                          <a:ea typeface="Aptos" panose="020B0004020202020204" pitchFamily="34" charset="0"/>
                          <a:cs typeface="Times New Roman" panose="02020603050405020304" pitchFamily="18" charset="0"/>
                        </a:rPr>
                        <a:t>Adult Education (State and National Leadership)</a:t>
                      </a:r>
                    </a:p>
                  </a:txBody>
                  <a:tcPr marL="51435" marR="51435" marT="0" marB="0"/>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$729,167</a:t>
                      </a:r>
                    </a:p>
                  </a:txBody>
                  <a:tcPr marL="51435" marR="51435" marT="0" marB="0"/>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$0</a:t>
                      </a:r>
                    </a:p>
                  </a:txBody>
                  <a:tcPr marL="51435" marR="5143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kern="100" dirty="0">
                          <a:effectLst/>
                          <a:latin typeface="+mn-lt"/>
                          <a:ea typeface="Aptos" panose="020B0004020202020204" pitchFamily="34" charset="0"/>
                          <a:cs typeface="Times New Roman" panose="02020603050405020304" pitchFamily="18" charset="0"/>
                        </a:rPr>
                        <a:t>$729,167</a:t>
                      </a:r>
                    </a:p>
                  </a:txBody>
                  <a:tcPr marL="51435" marR="51435" marT="0" marB="0"/>
                </a:tc>
                <a:tc>
                  <a:txBody>
                    <a:bodyPr/>
                    <a:lstStyle/>
                    <a:p>
                      <a:pPr marL="0" marR="0" algn="l">
                        <a:lnSpc>
                          <a:spcPct val="115000"/>
                        </a:lnSpc>
                        <a:spcAft>
                          <a:spcPts val="800"/>
                        </a:spcAft>
                        <a:buNone/>
                      </a:pPr>
                      <a:r>
                        <a:rPr lang="en-US" sz="1200" kern="100" dirty="0">
                          <a:effectLst/>
                          <a:latin typeface="+mn-lt"/>
                          <a:ea typeface="Aptos" panose="020B0004020202020204" pitchFamily="34" charset="0"/>
                          <a:cs typeface="Times New Roman" panose="02020603050405020304" pitchFamily="18" charset="0"/>
                        </a:rPr>
                        <a:t>--</a:t>
                      </a:r>
                    </a:p>
                  </a:txBody>
                  <a:tcPr marL="51435" marR="51435" marT="0" marB="0" anchor="ctr"/>
                </a:tc>
                <a:extLst>
                  <a:ext uri="{0D108BD9-81ED-4DB2-BD59-A6C34878D82A}">
                    <a16:rowId xmlns:a16="http://schemas.microsoft.com/office/drawing/2014/main" val="745215054"/>
                  </a:ext>
                </a:extLst>
              </a:tr>
              <a:tr h="339929">
                <a:tc>
                  <a:txBody>
                    <a:bodyPr/>
                    <a:lstStyle/>
                    <a:p>
                      <a:pPr algn="l" fontAlgn="base">
                        <a:lnSpc>
                          <a:spcPts val="2400"/>
                        </a:lnSpc>
                        <a:buNone/>
                      </a:pPr>
                      <a:r>
                        <a:rPr lang="en-US" sz="1200" b="1" dirty="0">
                          <a:solidFill>
                            <a:srgbClr val="000000"/>
                          </a:solidFill>
                          <a:effectLst/>
                          <a:latin typeface="+mn-lt"/>
                        </a:rPr>
                        <a:t>Pell Grants (maximum)</a:t>
                      </a:r>
                      <a:endParaRPr lang="en-US" sz="1200" b="0" i="0" dirty="0">
                        <a:solidFill>
                          <a:srgbClr val="000000"/>
                        </a:solidFill>
                        <a:effectLst/>
                        <a:latin typeface="+mn-lt"/>
                      </a:endParaRP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$7,395</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$5,710</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$7,395</a:t>
                      </a:r>
                    </a:p>
                  </a:txBody>
                  <a:tcPr marL="19124" marR="19124" marT="9563" marB="9563" anchor="ctr"/>
                </a:tc>
                <a:tc>
                  <a:txBody>
                    <a:bodyPr/>
                    <a:lstStyle/>
                    <a:p>
                      <a:pPr algn="l" fontAlgn="base">
                        <a:lnSpc>
                          <a:spcPts val="2775"/>
                        </a:lnSpc>
                        <a:buNone/>
                      </a:pPr>
                      <a:r>
                        <a:rPr lang="en-US" sz="1200" b="0" i="0" dirty="0">
                          <a:solidFill>
                            <a:srgbClr val="000000"/>
                          </a:solidFill>
                          <a:effectLst/>
                          <a:latin typeface="+mn-lt"/>
                        </a:rPr>
                        <a:t>--</a:t>
                      </a:r>
                    </a:p>
                  </a:txBody>
                  <a:tcPr marL="19124" marR="19124" marT="9563" marB="9563" anchor="ctr"/>
                </a:tc>
                <a:extLst>
                  <a:ext uri="{0D108BD9-81ED-4DB2-BD59-A6C34878D82A}">
                    <a16:rowId xmlns:a16="http://schemas.microsoft.com/office/drawing/2014/main" val="4206432975"/>
                  </a:ext>
                </a:extLst>
              </a:tr>
              <a:tr h="339929">
                <a:tc>
                  <a:txBody>
                    <a:bodyPr/>
                    <a:lstStyle/>
                    <a:p>
                      <a:pPr algn="l" fontAlgn="base">
                        <a:lnSpc>
                          <a:spcPts val="2400"/>
                        </a:lnSpc>
                        <a:buNone/>
                      </a:pPr>
                      <a:r>
                        <a:rPr lang="en-US" sz="1200" b="1" i="0" dirty="0">
                          <a:solidFill>
                            <a:srgbClr val="000000"/>
                          </a:solidFill>
                          <a:effectLst/>
                          <a:latin typeface="+mn-lt"/>
                        </a:rPr>
                        <a:t>Federal Work-Study</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$1,200</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$250</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$1,200</a:t>
                      </a:r>
                    </a:p>
                  </a:txBody>
                  <a:tcPr marL="19124" marR="19124" marT="9563" marB="9563" anchor="ctr"/>
                </a:tc>
                <a:tc>
                  <a:txBody>
                    <a:bodyPr/>
                    <a:lstStyle/>
                    <a:p>
                      <a:pPr algn="l" fontAlgn="base">
                        <a:lnSpc>
                          <a:spcPts val="2775"/>
                        </a:lnSpc>
                        <a:buNone/>
                      </a:pPr>
                      <a:r>
                        <a:rPr lang="en-US" sz="1200" b="0" i="0" dirty="0">
                          <a:solidFill>
                            <a:srgbClr val="000000"/>
                          </a:solidFill>
                          <a:effectLst/>
                          <a:latin typeface="+mn-lt"/>
                        </a:rPr>
                        <a:t>--</a:t>
                      </a:r>
                    </a:p>
                  </a:txBody>
                  <a:tcPr marL="19124" marR="19124" marT="9563" marB="9563" anchor="ctr"/>
                </a:tc>
                <a:extLst>
                  <a:ext uri="{0D108BD9-81ED-4DB2-BD59-A6C34878D82A}">
                    <a16:rowId xmlns:a16="http://schemas.microsoft.com/office/drawing/2014/main" val="946059722"/>
                  </a:ext>
                </a:extLst>
              </a:tr>
              <a:tr h="542345">
                <a:tc>
                  <a:txBody>
                    <a:bodyPr/>
                    <a:lstStyle/>
                    <a:p>
                      <a:pPr algn="l" fontAlgn="base">
                        <a:lnSpc>
                          <a:spcPts val="1600"/>
                        </a:lnSpc>
                        <a:buNone/>
                      </a:pPr>
                      <a:r>
                        <a:rPr lang="en-US" sz="1200" b="1" i="0" dirty="0">
                          <a:solidFill>
                            <a:srgbClr val="000000"/>
                          </a:solidFill>
                          <a:effectLst/>
                          <a:latin typeface="+mn-lt"/>
                        </a:rPr>
                        <a:t>Supplemental Educational Opportunity Grant</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$910</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$0</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$910</a:t>
                      </a:r>
                    </a:p>
                  </a:txBody>
                  <a:tcPr marL="19124" marR="19124" marT="9563" marB="9563" anchor="ctr"/>
                </a:tc>
                <a:tc>
                  <a:txBody>
                    <a:bodyPr/>
                    <a:lstStyle/>
                    <a:p>
                      <a:pPr algn="l" fontAlgn="base">
                        <a:lnSpc>
                          <a:spcPts val="2775"/>
                        </a:lnSpc>
                        <a:buNone/>
                      </a:pPr>
                      <a:r>
                        <a:rPr lang="en-US" sz="1200" b="0" i="0" dirty="0">
                          <a:solidFill>
                            <a:srgbClr val="000000"/>
                          </a:solidFill>
                          <a:effectLst/>
                          <a:latin typeface="+mn-lt"/>
                        </a:rPr>
                        <a:t>--</a:t>
                      </a:r>
                    </a:p>
                  </a:txBody>
                  <a:tcPr marL="19124" marR="19124" marT="9563" marB="9563" anchor="ctr"/>
                </a:tc>
                <a:extLst>
                  <a:ext uri="{0D108BD9-81ED-4DB2-BD59-A6C34878D82A}">
                    <a16:rowId xmlns:a16="http://schemas.microsoft.com/office/drawing/2014/main" val="3760416539"/>
                  </a:ext>
                </a:extLst>
              </a:tr>
              <a:tr h="477086">
                <a:tc>
                  <a:txBody>
                    <a:bodyPr/>
                    <a:lstStyle/>
                    <a:p>
                      <a:pPr algn="l" fontAlgn="base">
                        <a:lnSpc>
                          <a:spcPts val="1600"/>
                        </a:lnSpc>
                        <a:buNone/>
                      </a:pPr>
                      <a:r>
                        <a:rPr lang="en-US" sz="1200" b="1" i="0" dirty="0">
                          <a:solidFill>
                            <a:srgbClr val="000000"/>
                          </a:solidFill>
                          <a:effectLst/>
                          <a:latin typeface="+mn-lt"/>
                        </a:rPr>
                        <a:t>Developing Hispanic-Serving Institutions</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$229</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$0</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$232</a:t>
                      </a:r>
                    </a:p>
                  </a:txBody>
                  <a:tcPr marL="19124" marR="19124" marT="9563" marB="9563" anchor="ctr"/>
                </a:tc>
                <a:tc>
                  <a:txBody>
                    <a:bodyPr/>
                    <a:lstStyle/>
                    <a:p>
                      <a:pPr algn="l" fontAlgn="base">
                        <a:lnSpc>
                          <a:spcPts val="2775"/>
                        </a:lnSpc>
                        <a:buNone/>
                      </a:pPr>
                      <a:r>
                        <a:rPr lang="en-US" sz="1200" b="0" i="0" dirty="0">
                          <a:solidFill>
                            <a:schemeClr val="accent6"/>
                          </a:solidFill>
                          <a:effectLst/>
                          <a:latin typeface="+mn-lt"/>
                        </a:rPr>
                        <a:t>+$3</a:t>
                      </a:r>
                    </a:p>
                  </a:txBody>
                  <a:tcPr marL="19124" marR="19124" marT="9563" marB="9563" anchor="ctr"/>
                </a:tc>
                <a:extLst>
                  <a:ext uri="{0D108BD9-81ED-4DB2-BD59-A6C34878D82A}">
                    <a16:rowId xmlns:a16="http://schemas.microsoft.com/office/drawing/2014/main" val="2513573992"/>
                  </a:ext>
                </a:extLst>
              </a:tr>
              <a:tr h="339929">
                <a:tc>
                  <a:txBody>
                    <a:bodyPr/>
                    <a:lstStyle/>
                    <a:p>
                      <a:pPr algn="l" fontAlgn="base">
                        <a:lnSpc>
                          <a:spcPts val="2400"/>
                        </a:lnSpc>
                        <a:buNone/>
                      </a:pPr>
                      <a:r>
                        <a:rPr lang="en-US" sz="1200" b="1" i="0" dirty="0">
                          <a:solidFill>
                            <a:srgbClr val="000000"/>
                          </a:solidFill>
                          <a:effectLst/>
                          <a:latin typeface="+mn-lt"/>
                        </a:rPr>
                        <a:t>TRIO Programs</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$1,190</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$0</a:t>
                      </a:r>
                    </a:p>
                  </a:txBody>
                  <a:tcPr marL="19124" marR="19124" marT="9563" marB="9563" anchor="ctr"/>
                </a:tc>
                <a:tc>
                  <a:txBody>
                    <a:bodyPr/>
                    <a:lstStyle/>
                    <a:p>
                      <a:pPr algn="l" fontAlgn="base">
                        <a:lnSpc>
                          <a:spcPts val="2400"/>
                        </a:lnSpc>
                        <a:buNone/>
                      </a:pPr>
                      <a:r>
                        <a:rPr lang="en-US" sz="1200" b="0" i="0" dirty="0">
                          <a:solidFill>
                            <a:srgbClr val="000000"/>
                          </a:solidFill>
                          <a:effectLst/>
                          <a:latin typeface="+mn-lt"/>
                        </a:rPr>
                        <a:t>$1,190</a:t>
                      </a:r>
                    </a:p>
                  </a:txBody>
                  <a:tcPr marL="19124" marR="19124" marT="9563" marB="9563" anchor="ctr"/>
                </a:tc>
                <a:tc>
                  <a:txBody>
                    <a:bodyPr/>
                    <a:lstStyle/>
                    <a:p>
                      <a:pPr algn="l" fontAlgn="base">
                        <a:lnSpc>
                          <a:spcPts val="2775"/>
                        </a:lnSpc>
                        <a:buNone/>
                      </a:pPr>
                      <a:r>
                        <a:rPr lang="en-US" sz="1200" b="0" i="0" dirty="0">
                          <a:solidFill>
                            <a:srgbClr val="000000"/>
                          </a:solidFill>
                          <a:effectLst/>
                          <a:latin typeface="+mn-lt"/>
                        </a:rPr>
                        <a:t>--</a:t>
                      </a:r>
                    </a:p>
                  </a:txBody>
                  <a:tcPr marL="19124" marR="19124" marT="9563" marB="9563" anchor="ctr"/>
                </a:tc>
                <a:extLst>
                  <a:ext uri="{0D108BD9-81ED-4DB2-BD59-A6C34878D82A}">
                    <a16:rowId xmlns:a16="http://schemas.microsoft.com/office/drawing/2014/main" val="4292978886"/>
                  </a:ext>
                </a:extLst>
              </a:tr>
            </a:tbl>
          </a:graphicData>
        </a:graphic>
      </p:graphicFrame>
      <p:sp>
        <p:nvSpPr>
          <p:cNvPr id="7" name="Rectangle 1">
            <a:extLst>
              <a:ext uri="{FF2B5EF4-FFF2-40B4-BE49-F238E27FC236}">
                <a16:creationId xmlns:a16="http://schemas.microsoft.com/office/drawing/2014/main" id="{82C6614D-4F76-796A-C4EB-98093FBDD138}"/>
              </a:ext>
            </a:extLst>
          </p:cNvPr>
          <p:cNvSpPr>
            <a:spLocks noChangeArrowheads="1"/>
          </p:cNvSpPr>
          <p:nvPr/>
        </p:nvSpPr>
        <p:spPr bwMode="auto">
          <a:xfrm>
            <a:off x="3655219" y="-1721311"/>
            <a:ext cx="9144000" cy="45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spcAft>
                <a:spcPts val="450"/>
              </a:spcAft>
              <a:buClrTx/>
            </a:pPr>
            <a:r>
              <a:rPr lang="en-US" altLang="en-US" sz="1050" dirty="0">
                <a:solidFill>
                  <a:srgbClr val="000000"/>
                </a:solidFill>
                <a:latin typeface="Times New Roman" panose="02020603050405020304" pitchFamily="18" charset="0"/>
                <a:cs typeface="Times New Roman" panose="02020603050405020304" pitchFamily="18" charset="0"/>
              </a:rPr>
              <a:t> </a:t>
            </a:r>
            <a:endParaRPr lang="en-US" altLang="en-US" sz="1050" dirty="0"/>
          </a:p>
          <a:p>
            <a:pPr defTabSz="685800">
              <a:spcAft>
                <a:spcPts val="450"/>
              </a:spcAft>
              <a:buClrTx/>
            </a:pPr>
            <a:endParaRPr lang="en-US" altLang="en-US" sz="1050" dirty="0"/>
          </a:p>
        </p:txBody>
      </p:sp>
    </p:spTree>
    <p:extLst>
      <p:ext uri="{BB962C8B-B14F-4D97-AF65-F5344CB8AC3E}">
        <p14:creationId xmlns:p14="http://schemas.microsoft.com/office/powerpoint/2010/main" val="1793765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1CA90E16-56D1-D759-7B96-1F038BD3D069}"/>
              </a:ext>
            </a:extLst>
          </p:cNvPr>
          <p:cNvSpPr>
            <a:spLocks noGrp="1"/>
          </p:cNvSpPr>
          <p:nvPr>
            <p:ph type="title" idx="2"/>
          </p:nvPr>
        </p:nvSpPr>
        <p:spPr>
          <a:xfrm>
            <a:off x="929530" y="979426"/>
            <a:ext cx="7284940" cy="2913306"/>
          </a:xfrm>
        </p:spPr>
        <p:txBody>
          <a:bodyPr/>
          <a:lstStyle/>
          <a:p>
            <a:r>
              <a:rPr lang="en-US" sz="4000" dirty="0"/>
              <a:t>Statutory requirements take precedence over DEI executive orders</a:t>
            </a:r>
          </a:p>
        </p:txBody>
      </p:sp>
      <p:sp>
        <p:nvSpPr>
          <p:cNvPr id="5" name="Footer Placeholder 1">
            <a:extLst>
              <a:ext uri="{FF2B5EF4-FFF2-40B4-BE49-F238E27FC236}">
                <a16:creationId xmlns:a16="http://schemas.microsoft.com/office/drawing/2014/main" id="{29DADD09-6617-FC4F-037D-F6668EB3909F}"/>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6" name="Slide Number Placeholder 5">
            <a:extLst>
              <a:ext uri="{FF2B5EF4-FFF2-40B4-BE49-F238E27FC236}">
                <a16:creationId xmlns:a16="http://schemas.microsoft.com/office/drawing/2014/main" id="{3F16DBAE-66BA-C9AD-8E52-FDD85487C898}"/>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40</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731698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DA2C96-FD27-E43A-8BAE-57F8E4B88960}"/>
              </a:ext>
            </a:extLst>
          </p:cNvPr>
          <p:cNvSpPr>
            <a:spLocks noGrp="1"/>
          </p:cNvSpPr>
          <p:nvPr>
            <p:ph type="title" idx="2"/>
          </p:nvPr>
        </p:nvSpPr>
        <p:spPr>
          <a:xfrm>
            <a:off x="929530" y="1589254"/>
            <a:ext cx="7284940" cy="1596324"/>
          </a:xfrm>
        </p:spPr>
        <p:txBody>
          <a:bodyPr/>
          <a:lstStyle/>
          <a:p>
            <a:r>
              <a:rPr lang="en-US" dirty="0"/>
              <a:t>The One Big, Beautiful Bill Act</a:t>
            </a:r>
          </a:p>
        </p:txBody>
      </p:sp>
      <p:sp>
        <p:nvSpPr>
          <p:cNvPr id="2" name="Footer Placeholder 1">
            <a:extLst>
              <a:ext uri="{FF2B5EF4-FFF2-40B4-BE49-F238E27FC236}">
                <a16:creationId xmlns:a16="http://schemas.microsoft.com/office/drawing/2014/main" id="{75F4096E-FA38-64C9-C817-EF582DC13D5B}"/>
              </a:ext>
            </a:extLst>
          </p:cNvPr>
          <p:cNvSpPr>
            <a:spLocks noGrp="1"/>
          </p:cNvSpPr>
          <p:nvPr>
            <p:ph type="ftr" sz="quarter" idx="4294967295"/>
          </p:nvPr>
        </p:nvSpPr>
        <p:spPr>
          <a:xfrm>
            <a:off x="0" y="0"/>
            <a:ext cx="0" cy="0"/>
          </a:xfrm>
        </p:spPr>
        <p:txBody>
          <a:bodyPr/>
          <a:lstStyle/>
          <a:p>
            <a:endParaRPr lang="en-US" dirty="0"/>
          </a:p>
        </p:txBody>
      </p:sp>
      <p:sp>
        <p:nvSpPr>
          <p:cNvPr id="3" name="Slide Number Placeholder 2">
            <a:extLst>
              <a:ext uri="{FF2B5EF4-FFF2-40B4-BE49-F238E27FC236}">
                <a16:creationId xmlns:a16="http://schemas.microsoft.com/office/drawing/2014/main" id="{FC8DF6FD-AC81-6DE2-7989-5B484337FFFE}"/>
              </a:ext>
            </a:extLst>
          </p:cNvPr>
          <p:cNvSpPr>
            <a:spLocks noGrp="1"/>
          </p:cNvSpPr>
          <p:nvPr>
            <p:ph type="sldNum" sz="quarter" idx="4294967295"/>
          </p:nvPr>
        </p:nvSpPr>
        <p:spPr>
          <a:xfrm>
            <a:off x="0" y="0"/>
            <a:ext cx="0" cy="0"/>
          </a:xfrm>
        </p:spPr>
        <p:txBody>
          <a:bodyPr/>
          <a:lstStyle/>
          <a:p>
            <a:endParaRPr lang="en-US" dirty="0"/>
          </a:p>
        </p:txBody>
      </p:sp>
      <p:sp>
        <p:nvSpPr>
          <p:cNvPr id="8" name="Footer Placeholder 1">
            <a:extLst>
              <a:ext uri="{FF2B5EF4-FFF2-40B4-BE49-F238E27FC236}">
                <a16:creationId xmlns:a16="http://schemas.microsoft.com/office/drawing/2014/main" id="{836F3E12-7D56-4EAC-488F-D3CF56444E9F}"/>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2228817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4C21F1-916F-C7AF-7B1D-E0A68A789E87}"/>
              </a:ext>
            </a:extLst>
          </p:cNvPr>
          <p:cNvSpPr>
            <a:spLocks noGrp="1"/>
          </p:cNvSpPr>
          <p:nvPr>
            <p:ph type="ftr" sz="quarter" idx="4294967295"/>
          </p:nvPr>
        </p:nvSpPr>
        <p:spPr>
          <a:xfrm>
            <a:off x="0" y="0"/>
            <a:ext cx="0" cy="0"/>
          </a:xfrm>
        </p:spPr>
        <p:txBody>
          <a:bodyPr/>
          <a:lstStyle/>
          <a:p>
            <a:endParaRPr lang="en-US" dirty="0"/>
          </a:p>
        </p:txBody>
      </p:sp>
      <p:sp>
        <p:nvSpPr>
          <p:cNvPr id="3" name="Slide Number Placeholder 2">
            <a:extLst>
              <a:ext uri="{FF2B5EF4-FFF2-40B4-BE49-F238E27FC236}">
                <a16:creationId xmlns:a16="http://schemas.microsoft.com/office/drawing/2014/main" id="{392F02DF-569F-2C41-6C56-848F77C63808}"/>
              </a:ext>
            </a:extLst>
          </p:cNvPr>
          <p:cNvSpPr>
            <a:spLocks noGrp="1"/>
          </p:cNvSpPr>
          <p:nvPr>
            <p:ph type="sldNum" sz="quarter" idx="4294967295"/>
          </p:nvPr>
        </p:nvSpPr>
        <p:spPr>
          <a:xfrm>
            <a:off x="0" y="0"/>
            <a:ext cx="0" cy="0"/>
          </a:xfrm>
        </p:spPr>
        <p:txBody>
          <a:bodyPr/>
          <a:lstStyle/>
          <a:p>
            <a:endParaRPr lang="en-US" dirty="0"/>
          </a:p>
        </p:txBody>
      </p:sp>
      <p:sp>
        <p:nvSpPr>
          <p:cNvPr id="4" name="Title 3">
            <a:extLst>
              <a:ext uri="{FF2B5EF4-FFF2-40B4-BE49-F238E27FC236}">
                <a16:creationId xmlns:a16="http://schemas.microsoft.com/office/drawing/2014/main" id="{EDFEAEC5-792E-E0FE-326D-2CBB45D6816F}"/>
              </a:ext>
            </a:extLst>
          </p:cNvPr>
          <p:cNvSpPr>
            <a:spLocks noGrp="1"/>
          </p:cNvSpPr>
          <p:nvPr>
            <p:ph type="ctrTitle" idx="4294967295"/>
          </p:nvPr>
        </p:nvSpPr>
        <p:spPr>
          <a:xfrm>
            <a:off x="376084" y="1773238"/>
            <a:ext cx="4079875" cy="1322387"/>
          </a:xfrm>
        </p:spPr>
        <p:txBody>
          <a:bodyPr/>
          <a:lstStyle/>
          <a:p>
            <a:r>
              <a:rPr lang="en-US" dirty="0"/>
              <a:t>Workforce </a:t>
            </a:r>
            <a:br>
              <a:rPr lang="en-US" dirty="0"/>
            </a:br>
            <a:r>
              <a:rPr lang="en-US" dirty="0"/>
              <a:t>Pell</a:t>
            </a:r>
          </a:p>
        </p:txBody>
      </p:sp>
      <p:pic>
        <p:nvPicPr>
          <p:cNvPr id="1026" name="Picture 2" descr="Career and Technical Education (CTE) - NTACT:C">
            <a:extLst>
              <a:ext uri="{FF2B5EF4-FFF2-40B4-BE49-F238E27FC236}">
                <a16:creationId xmlns:a16="http://schemas.microsoft.com/office/drawing/2014/main" id="{FF522C84-EC2B-94AE-37E9-D9782A68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596" y="724326"/>
            <a:ext cx="5268728" cy="411546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
            <a:extLst>
              <a:ext uri="{FF2B5EF4-FFF2-40B4-BE49-F238E27FC236}">
                <a16:creationId xmlns:a16="http://schemas.microsoft.com/office/drawing/2014/main" id="{232729D3-09F0-45F1-62FB-B463F9EDF609}"/>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3628288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2ACA-75C7-FBAD-D434-F7032AE0037D}"/>
              </a:ext>
            </a:extLst>
          </p:cNvPr>
          <p:cNvSpPr>
            <a:spLocks noGrp="1"/>
          </p:cNvSpPr>
          <p:nvPr>
            <p:ph type="title"/>
          </p:nvPr>
        </p:nvSpPr>
        <p:spPr>
          <a:xfrm>
            <a:off x="528271" y="378657"/>
            <a:ext cx="7704000" cy="572700"/>
          </a:xfrm>
        </p:spPr>
        <p:txBody>
          <a:bodyPr/>
          <a:lstStyle/>
          <a:p>
            <a:r>
              <a:rPr lang="en-US" dirty="0"/>
              <a:t>What is short-term </a:t>
            </a:r>
            <a:r>
              <a:rPr lang="en-US" dirty="0" err="1"/>
              <a:t>pell</a:t>
            </a:r>
            <a:r>
              <a:rPr lang="en-US" dirty="0"/>
              <a:t>?</a:t>
            </a:r>
          </a:p>
        </p:txBody>
      </p:sp>
      <p:sp>
        <p:nvSpPr>
          <p:cNvPr id="3" name="Content Placeholder 2">
            <a:extLst>
              <a:ext uri="{FF2B5EF4-FFF2-40B4-BE49-F238E27FC236}">
                <a16:creationId xmlns:a16="http://schemas.microsoft.com/office/drawing/2014/main" id="{FB38E221-1893-CF60-79F0-23B5BF57BEFB}"/>
              </a:ext>
            </a:extLst>
          </p:cNvPr>
          <p:cNvSpPr>
            <a:spLocks noGrp="1"/>
          </p:cNvSpPr>
          <p:nvPr>
            <p:ph type="body" idx="1"/>
          </p:nvPr>
        </p:nvSpPr>
        <p:spPr>
          <a:xfrm>
            <a:off x="356312" y="1189344"/>
            <a:ext cx="8101887" cy="3434275"/>
          </a:xfrm>
        </p:spPr>
        <p:txBody>
          <a:bodyPr/>
          <a:lstStyle/>
          <a:p>
            <a:r>
              <a:rPr lang="en-US" sz="2325" dirty="0"/>
              <a:t>Policy proposal in Congress introduced about 10 years ago to allow students to use Pell grants in programs up to 15 weeks long</a:t>
            </a:r>
          </a:p>
          <a:p>
            <a:r>
              <a:rPr lang="en-US" sz="2325" dirty="0"/>
              <a:t>Overall concept has had bipartisan support </a:t>
            </a:r>
          </a:p>
          <a:p>
            <a:pPr lvl="1"/>
            <a:r>
              <a:rPr lang="en-US" sz="2100" dirty="0"/>
              <a:t>BUT Republicans and Democrats had been unable to agree on specifics such as</a:t>
            </a:r>
            <a:r>
              <a:rPr lang="en-US" sz="1950" dirty="0"/>
              <a:t>:</a:t>
            </a:r>
          </a:p>
          <a:p>
            <a:pPr lvl="2"/>
            <a:r>
              <a:rPr lang="en-US" sz="1950" dirty="0"/>
              <a:t>Whether to allow funds to be used at for-profit colleges;</a:t>
            </a:r>
          </a:p>
          <a:p>
            <a:pPr lvl="2"/>
            <a:r>
              <a:rPr lang="en-US" sz="1950" dirty="0"/>
              <a:t>Accountability metrics for programs linked to eligibility;</a:t>
            </a:r>
          </a:p>
          <a:p>
            <a:pPr lvl="2"/>
            <a:r>
              <a:rPr lang="en-US" sz="1950" dirty="0"/>
              <a:t>Requiring programs to be accredited.</a:t>
            </a:r>
          </a:p>
        </p:txBody>
      </p:sp>
      <p:sp>
        <p:nvSpPr>
          <p:cNvPr id="4" name="Footer Placeholder 3">
            <a:extLst>
              <a:ext uri="{FF2B5EF4-FFF2-40B4-BE49-F238E27FC236}">
                <a16:creationId xmlns:a16="http://schemas.microsoft.com/office/drawing/2014/main" id="{61A23D3D-6501-65B1-C007-48D8E4BB9D76}"/>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6B700F8B-D42D-3CC5-C36B-74D23D857E0A}"/>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493D77CF-E97D-6A64-2565-D936ECB16041}"/>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1531657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053D-C4E9-70CF-924B-9C93AE0006A6}"/>
              </a:ext>
            </a:extLst>
          </p:cNvPr>
          <p:cNvSpPr>
            <a:spLocks noGrp="1"/>
          </p:cNvSpPr>
          <p:nvPr>
            <p:ph type="title"/>
          </p:nvPr>
        </p:nvSpPr>
        <p:spPr/>
        <p:txBody>
          <a:bodyPr/>
          <a:lstStyle/>
          <a:p>
            <a:r>
              <a:rPr lang="en-US" dirty="0"/>
              <a:t>Workforce Pell Program</a:t>
            </a:r>
          </a:p>
        </p:txBody>
      </p:sp>
      <p:sp>
        <p:nvSpPr>
          <p:cNvPr id="3" name="Content Placeholder 2">
            <a:extLst>
              <a:ext uri="{FF2B5EF4-FFF2-40B4-BE49-F238E27FC236}">
                <a16:creationId xmlns:a16="http://schemas.microsoft.com/office/drawing/2014/main" id="{7645DFAF-3E40-37C7-6F5E-8B33EB0ACBA6}"/>
              </a:ext>
            </a:extLst>
          </p:cNvPr>
          <p:cNvSpPr>
            <a:spLocks noGrp="1"/>
          </p:cNvSpPr>
          <p:nvPr>
            <p:ph type="body" idx="1"/>
          </p:nvPr>
        </p:nvSpPr>
        <p:spPr>
          <a:xfrm>
            <a:off x="579891" y="1358951"/>
            <a:ext cx="7704000" cy="3223351"/>
          </a:xfrm>
        </p:spPr>
        <p:txBody>
          <a:bodyPr>
            <a:normAutofit/>
          </a:bodyPr>
          <a:lstStyle/>
          <a:p>
            <a:r>
              <a:rPr lang="en-US" sz="3000" dirty="0"/>
              <a:t>A “Workforce Pell” program was included in the One Big, Beautiful Bill Act passed in July 2025</a:t>
            </a:r>
          </a:p>
          <a:p>
            <a:r>
              <a:rPr lang="en-US" sz="3000" dirty="0"/>
              <a:t>Set to go into effect on July 1, 2026</a:t>
            </a:r>
          </a:p>
          <a:p>
            <a:endParaRPr lang="en-US" dirty="0"/>
          </a:p>
        </p:txBody>
      </p:sp>
      <p:sp>
        <p:nvSpPr>
          <p:cNvPr id="4" name="Footer Placeholder 3">
            <a:extLst>
              <a:ext uri="{FF2B5EF4-FFF2-40B4-BE49-F238E27FC236}">
                <a16:creationId xmlns:a16="http://schemas.microsoft.com/office/drawing/2014/main" id="{B9A9A540-FCAC-43CF-624B-B575C4C42F77}"/>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67F7C98C-12AF-C238-DB0D-8AE12B915671}"/>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F2A7DBFA-18FC-5FEA-EA2B-0F5521614D7A}"/>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4211599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C95D-9C44-2A61-29E3-00E4226839BB}"/>
              </a:ext>
            </a:extLst>
          </p:cNvPr>
          <p:cNvSpPr>
            <a:spLocks noGrp="1"/>
          </p:cNvSpPr>
          <p:nvPr>
            <p:ph type="title"/>
          </p:nvPr>
        </p:nvSpPr>
        <p:spPr>
          <a:xfrm>
            <a:off x="368709" y="349161"/>
            <a:ext cx="8151155" cy="572700"/>
          </a:xfrm>
        </p:spPr>
        <p:txBody>
          <a:bodyPr/>
          <a:lstStyle/>
          <a:p>
            <a:r>
              <a:rPr lang="en-US" sz="3200" dirty="0"/>
              <a:t>Workforce Pell Program - Eligibility</a:t>
            </a:r>
          </a:p>
        </p:txBody>
      </p:sp>
      <p:sp>
        <p:nvSpPr>
          <p:cNvPr id="3" name="Content Placeholder 2">
            <a:extLst>
              <a:ext uri="{FF2B5EF4-FFF2-40B4-BE49-F238E27FC236}">
                <a16:creationId xmlns:a16="http://schemas.microsoft.com/office/drawing/2014/main" id="{1AB2F2AF-E782-8ADD-CA9B-7597CF41243F}"/>
              </a:ext>
            </a:extLst>
          </p:cNvPr>
          <p:cNvSpPr>
            <a:spLocks noGrp="1"/>
          </p:cNvSpPr>
          <p:nvPr>
            <p:ph type="body" idx="1"/>
          </p:nvPr>
        </p:nvSpPr>
        <p:spPr>
          <a:xfrm>
            <a:off x="314418" y="1086106"/>
            <a:ext cx="8205445" cy="3493268"/>
          </a:xfrm>
        </p:spPr>
        <p:txBody>
          <a:bodyPr>
            <a:normAutofit fontScale="92500" lnSpcReduction="10000"/>
          </a:bodyPr>
          <a:lstStyle/>
          <a:p>
            <a:r>
              <a:rPr lang="en-US" dirty="0"/>
              <a:t>Extends Pell eligibility to programs between 150 and 599 clock hours (or their credit equivalent) and between 8 and 15 weeks in length</a:t>
            </a:r>
          </a:p>
          <a:p>
            <a:r>
              <a:rPr lang="en-US" dirty="0"/>
              <a:t>Programs must: </a:t>
            </a:r>
          </a:p>
          <a:p>
            <a:pPr lvl="1"/>
            <a:r>
              <a:rPr lang="en-US" sz="2100" dirty="0"/>
              <a:t>Prepare students for a high-skill, high-wage, or in-demand occupation (as determined by the governor); </a:t>
            </a:r>
          </a:p>
          <a:p>
            <a:pPr lvl="1"/>
            <a:r>
              <a:rPr lang="en-US" sz="2100" dirty="0"/>
              <a:t>Lead to a stackable and portable credential or prepare students for entry-level employment that requires one specific credential, and</a:t>
            </a:r>
          </a:p>
          <a:p>
            <a:pPr lvl="1"/>
            <a:r>
              <a:rPr lang="en-US" sz="2100" dirty="0"/>
              <a:t>Prepares students to pursue one or more certificate or degree programs at eligible institutions.</a:t>
            </a:r>
          </a:p>
        </p:txBody>
      </p:sp>
      <p:sp>
        <p:nvSpPr>
          <p:cNvPr id="4" name="Footer Placeholder 3">
            <a:extLst>
              <a:ext uri="{FF2B5EF4-FFF2-40B4-BE49-F238E27FC236}">
                <a16:creationId xmlns:a16="http://schemas.microsoft.com/office/drawing/2014/main" id="{EA536A49-3887-152D-648B-FF065C2C7575}"/>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A7611E1B-74F3-260A-0B66-3EF70D9AEC5B}"/>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585B5273-63EA-2A85-3CAD-81BE8DCD1F28}"/>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4091240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C4DE-B0AF-94A3-ABA5-8F357C5AC0DA}"/>
              </a:ext>
            </a:extLst>
          </p:cNvPr>
          <p:cNvSpPr>
            <a:spLocks noGrp="1"/>
          </p:cNvSpPr>
          <p:nvPr>
            <p:ph type="title"/>
          </p:nvPr>
        </p:nvSpPr>
        <p:spPr>
          <a:xfrm>
            <a:off x="553065" y="422902"/>
            <a:ext cx="7870935" cy="572700"/>
          </a:xfrm>
        </p:spPr>
        <p:txBody>
          <a:bodyPr>
            <a:normAutofit fontScale="90000"/>
          </a:bodyPr>
          <a:lstStyle/>
          <a:p>
            <a:r>
              <a:rPr lang="en-US" dirty="0"/>
              <a:t>Workforce Pell – Program Eligibility</a:t>
            </a:r>
          </a:p>
        </p:txBody>
      </p:sp>
      <p:sp>
        <p:nvSpPr>
          <p:cNvPr id="3" name="Content Placeholder 2">
            <a:extLst>
              <a:ext uri="{FF2B5EF4-FFF2-40B4-BE49-F238E27FC236}">
                <a16:creationId xmlns:a16="http://schemas.microsoft.com/office/drawing/2014/main" id="{AB9A0C2E-C3BA-08A0-568C-52A47736E562}"/>
              </a:ext>
            </a:extLst>
          </p:cNvPr>
          <p:cNvSpPr>
            <a:spLocks noGrp="1"/>
          </p:cNvSpPr>
          <p:nvPr>
            <p:ph type="body" idx="1"/>
          </p:nvPr>
        </p:nvSpPr>
        <p:spPr>
          <a:xfrm>
            <a:off x="435077" y="1174596"/>
            <a:ext cx="8106910" cy="3223351"/>
          </a:xfrm>
        </p:spPr>
        <p:txBody>
          <a:bodyPr>
            <a:normAutofit/>
          </a:bodyPr>
          <a:lstStyle/>
          <a:p>
            <a:r>
              <a:rPr lang="en-US" dirty="0"/>
              <a:t>Same as current Pell grants (accredited IHEs who are eligible for Title IV participation under HEA)</a:t>
            </a:r>
          </a:p>
          <a:p>
            <a:r>
              <a:rPr lang="en-US" dirty="0"/>
              <a:t>Must be approved by governor and aligned with high-skill, high-wage, or in-demand industry sector or occupation</a:t>
            </a:r>
          </a:p>
          <a:p>
            <a:pPr lvl="1"/>
            <a:r>
              <a:rPr lang="en-US" sz="2100" dirty="0"/>
              <a:t>Required consultation with State workforce board</a:t>
            </a:r>
          </a:p>
          <a:p>
            <a:r>
              <a:rPr lang="en-US" dirty="0"/>
              <a:t>Must have been offered for at least one year prior to participating in Workforce Pell</a:t>
            </a:r>
          </a:p>
          <a:p>
            <a:r>
              <a:rPr lang="en-US" dirty="0"/>
              <a:t>Must meet certain earnings requirements</a:t>
            </a:r>
          </a:p>
          <a:p>
            <a:endParaRPr lang="en-US" dirty="0"/>
          </a:p>
        </p:txBody>
      </p:sp>
      <p:sp>
        <p:nvSpPr>
          <p:cNvPr id="4" name="Footer Placeholder 3">
            <a:extLst>
              <a:ext uri="{FF2B5EF4-FFF2-40B4-BE49-F238E27FC236}">
                <a16:creationId xmlns:a16="http://schemas.microsoft.com/office/drawing/2014/main" id="{64809FDF-E042-5BB1-CD9F-0C620E4FF23E}"/>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03D0752E-D19C-4C57-F5F5-220F908F1B5E}"/>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DAE6CE0F-DDCA-9444-4DC3-7DFD25D5264F}"/>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2781030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4018-4A02-9E1D-A48B-225C4EAE4694}"/>
              </a:ext>
            </a:extLst>
          </p:cNvPr>
          <p:cNvSpPr>
            <a:spLocks noGrp="1"/>
          </p:cNvSpPr>
          <p:nvPr>
            <p:ph type="title"/>
          </p:nvPr>
        </p:nvSpPr>
        <p:spPr>
          <a:xfrm>
            <a:off x="416642" y="327038"/>
            <a:ext cx="8310716" cy="572700"/>
          </a:xfrm>
        </p:spPr>
        <p:txBody>
          <a:bodyPr/>
          <a:lstStyle/>
          <a:p>
            <a:r>
              <a:rPr lang="en-US" sz="3200" dirty="0"/>
              <a:t>Workforce Pell – Program Eligibility</a:t>
            </a:r>
          </a:p>
        </p:txBody>
      </p:sp>
      <p:sp>
        <p:nvSpPr>
          <p:cNvPr id="3" name="Content Placeholder 2">
            <a:extLst>
              <a:ext uri="{FF2B5EF4-FFF2-40B4-BE49-F238E27FC236}">
                <a16:creationId xmlns:a16="http://schemas.microsoft.com/office/drawing/2014/main" id="{C1FA98D5-74BA-1E18-2CE7-2C34F190A697}"/>
              </a:ext>
            </a:extLst>
          </p:cNvPr>
          <p:cNvSpPr>
            <a:spLocks noGrp="1"/>
          </p:cNvSpPr>
          <p:nvPr>
            <p:ph type="body" idx="1"/>
          </p:nvPr>
        </p:nvSpPr>
        <p:spPr>
          <a:xfrm>
            <a:off x="416643" y="1086106"/>
            <a:ext cx="7975190" cy="3530139"/>
          </a:xfrm>
        </p:spPr>
        <p:txBody>
          <a:bodyPr>
            <a:normAutofit/>
          </a:bodyPr>
          <a:lstStyle/>
          <a:p>
            <a:r>
              <a:rPr lang="en-US" dirty="0"/>
              <a:t>Must meet performance benchmarks: </a:t>
            </a:r>
          </a:p>
          <a:p>
            <a:pPr lvl="1"/>
            <a:r>
              <a:rPr lang="en-US" sz="1600" dirty="0"/>
              <a:t>At least 70% program completion rate within 150% of program’s expected completion time.</a:t>
            </a:r>
          </a:p>
          <a:p>
            <a:pPr lvl="1"/>
            <a:r>
              <a:rPr lang="en-US" sz="1600" dirty="0"/>
              <a:t>At least 70% job placement rate within 180 days of program completion (initially will be any job – until 28-29 – then will be specific to field of study)</a:t>
            </a:r>
          </a:p>
          <a:p>
            <a:pPr lvl="1"/>
            <a:r>
              <a:rPr lang="en-US" sz="1600" dirty="0"/>
              <a:t>Program cost must be less than or equal to value-added earnings of graduates 3 years prior</a:t>
            </a:r>
          </a:p>
          <a:p>
            <a:r>
              <a:rPr lang="en-US" dirty="0"/>
              <a:t>Program approval process:</a:t>
            </a:r>
          </a:p>
          <a:p>
            <a:pPr lvl="1"/>
            <a:r>
              <a:rPr lang="en-US" sz="1600" dirty="0"/>
              <a:t>(1) Governor sets up State process to approve programs in accordance with federal regulatory requirements, then</a:t>
            </a:r>
          </a:p>
          <a:p>
            <a:pPr lvl="1"/>
            <a:r>
              <a:rPr lang="en-US" sz="1600" dirty="0"/>
              <a:t>(2) Secretary of Education conducts evaluation of program for compliance</a:t>
            </a:r>
          </a:p>
        </p:txBody>
      </p:sp>
      <p:sp>
        <p:nvSpPr>
          <p:cNvPr id="4" name="Footer Placeholder 3">
            <a:extLst>
              <a:ext uri="{FF2B5EF4-FFF2-40B4-BE49-F238E27FC236}">
                <a16:creationId xmlns:a16="http://schemas.microsoft.com/office/drawing/2014/main" id="{9E751096-65D3-39CA-D64F-7F22A00F2BBC}"/>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EC5D56DF-31BF-5992-BCEE-22E5F070EE02}"/>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3576A8D7-B6D6-3A64-D2B9-29576596BD27}"/>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4030329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A9C8-A7FC-F7C6-CA7F-1B39628B79A2}"/>
              </a:ext>
            </a:extLst>
          </p:cNvPr>
          <p:cNvSpPr>
            <a:spLocks noGrp="1"/>
          </p:cNvSpPr>
          <p:nvPr>
            <p:ph type="title"/>
          </p:nvPr>
        </p:nvSpPr>
        <p:spPr>
          <a:xfrm>
            <a:off x="331839" y="445025"/>
            <a:ext cx="8443451" cy="572700"/>
          </a:xfrm>
        </p:spPr>
        <p:txBody>
          <a:bodyPr>
            <a:noAutofit/>
          </a:bodyPr>
          <a:lstStyle/>
          <a:p>
            <a:r>
              <a:rPr lang="en-US" sz="2800" dirty="0"/>
              <a:t>Workforce Pell Program – Student Eligibility</a:t>
            </a:r>
          </a:p>
        </p:txBody>
      </p:sp>
      <p:sp>
        <p:nvSpPr>
          <p:cNvPr id="3" name="Content Placeholder 2">
            <a:extLst>
              <a:ext uri="{FF2B5EF4-FFF2-40B4-BE49-F238E27FC236}">
                <a16:creationId xmlns:a16="http://schemas.microsoft.com/office/drawing/2014/main" id="{8D43487B-02EA-6DE4-2FC8-3B2F7B33FE17}"/>
              </a:ext>
            </a:extLst>
          </p:cNvPr>
          <p:cNvSpPr>
            <a:spLocks noGrp="1"/>
          </p:cNvSpPr>
          <p:nvPr>
            <p:ph type="body" idx="1"/>
          </p:nvPr>
        </p:nvSpPr>
        <p:spPr>
          <a:xfrm>
            <a:off x="331839" y="1165124"/>
            <a:ext cx="8222226" cy="3439302"/>
          </a:xfrm>
        </p:spPr>
        <p:txBody>
          <a:bodyPr/>
          <a:lstStyle/>
          <a:p>
            <a:r>
              <a:rPr lang="en-US" dirty="0"/>
              <a:t>Can only receive one Pell grant at a time (including workforce and traditional Pell)</a:t>
            </a:r>
          </a:p>
          <a:p>
            <a:pPr lvl="1"/>
            <a:r>
              <a:rPr lang="en-US" sz="2000" dirty="0"/>
              <a:t>Workforce Pell counts toward lifetime Pell eligibility</a:t>
            </a:r>
          </a:p>
          <a:p>
            <a:r>
              <a:rPr lang="en-US" dirty="0"/>
              <a:t>Cannot receive other Title IV financial assistance while receiving Workforce Pell</a:t>
            </a:r>
          </a:p>
          <a:p>
            <a:r>
              <a:rPr lang="en-US" dirty="0"/>
              <a:t>Students are ineligible if they receive non-federal financial assistance in an amount equal to or exceeding cost of attendance for that award year</a:t>
            </a:r>
          </a:p>
          <a:p>
            <a:endParaRPr lang="en-US" dirty="0"/>
          </a:p>
        </p:txBody>
      </p:sp>
      <p:sp>
        <p:nvSpPr>
          <p:cNvPr id="4" name="Footer Placeholder 3">
            <a:extLst>
              <a:ext uri="{FF2B5EF4-FFF2-40B4-BE49-F238E27FC236}">
                <a16:creationId xmlns:a16="http://schemas.microsoft.com/office/drawing/2014/main" id="{F4EA7658-3EFB-2BB6-2964-13AEBD0369E4}"/>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A0F3EF97-52C0-96C5-3944-BF90EE1E41F3}"/>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5D0A69A0-C05D-D54C-5488-AF32E4ABF32D}"/>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2217208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4F9C-11EF-95C7-3701-C98A3B27433B}"/>
              </a:ext>
            </a:extLst>
          </p:cNvPr>
          <p:cNvSpPr>
            <a:spLocks noGrp="1"/>
          </p:cNvSpPr>
          <p:nvPr>
            <p:ph type="title"/>
          </p:nvPr>
        </p:nvSpPr>
        <p:spPr>
          <a:xfrm>
            <a:off x="557767" y="319664"/>
            <a:ext cx="7704000" cy="572700"/>
          </a:xfrm>
        </p:spPr>
        <p:txBody>
          <a:bodyPr/>
          <a:lstStyle/>
          <a:p>
            <a:r>
              <a:rPr lang="en-US" dirty="0"/>
              <a:t>Negotiated Rulemaking</a:t>
            </a:r>
          </a:p>
        </p:txBody>
      </p:sp>
      <p:sp>
        <p:nvSpPr>
          <p:cNvPr id="3" name="Content Placeholder 2">
            <a:extLst>
              <a:ext uri="{FF2B5EF4-FFF2-40B4-BE49-F238E27FC236}">
                <a16:creationId xmlns:a16="http://schemas.microsoft.com/office/drawing/2014/main" id="{C89C8B08-8637-2496-F32E-EE11A4EA7411}"/>
              </a:ext>
            </a:extLst>
          </p:cNvPr>
          <p:cNvSpPr>
            <a:spLocks noGrp="1"/>
          </p:cNvSpPr>
          <p:nvPr>
            <p:ph type="body" idx="1"/>
          </p:nvPr>
        </p:nvSpPr>
        <p:spPr>
          <a:xfrm>
            <a:off x="346587" y="1120878"/>
            <a:ext cx="8340213" cy="3483548"/>
          </a:xfrm>
        </p:spPr>
        <p:txBody>
          <a:bodyPr>
            <a:normAutofit lnSpcReduction="10000"/>
          </a:bodyPr>
          <a:lstStyle/>
          <a:p>
            <a:r>
              <a:rPr lang="en-US" dirty="0"/>
              <a:t>AHEAD Negotiated Rulemaking Committee convened in December to negotiate regulations for Workforce Pell</a:t>
            </a:r>
          </a:p>
          <a:p>
            <a:pPr lvl="1"/>
            <a:r>
              <a:rPr lang="en-US" sz="2100" dirty="0"/>
              <a:t>Neg Reg committees work to draft regulations (required under HEA), but if there is not consensus at the end, ED can move forward with its own draft regs</a:t>
            </a:r>
          </a:p>
          <a:p>
            <a:pPr lvl="1"/>
            <a:r>
              <a:rPr lang="en-US" sz="2100" dirty="0"/>
              <a:t>Committee reached consensus</a:t>
            </a:r>
          </a:p>
          <a:p>
            <a:pPr lvl="2"/>
            <a:r>
              <a:rPr lang="en-US" sz="1800" dirty="0"/>
              <a:t>Draft regulatory language: </a:t>
            </a:r>
            <a:r>
              <a:rPr lang="en-US" sz="1800" dirty="0">
                <a:hlinkClick r:id="rId2"/>
              </a:rPr>
              <a:t>https://www.ed.gov/media/document/ahead-proposed-accountability-reg-text-day-5-afternoon-final-113130.pdf</a:t>
            </a:r>
            <a:r>
              <a:rPr lang="en-US" sz="1800" dirty="0"/>
              <a:t> </a:t>
            </a:r>
          </a:p>
          <a:p>
            <a:r>
              <a:rPr lang="en-US" dirty="0"/>
              <a:t>Next step: ED will publish NPRM in Federal Register </a:t>
            </a:r>
          </a:p>
          <a:p>
            <a:endParaRPr lang="en-US" dirty="0"/>
          </a:p>
        </p:txBody>
      </p:sp>
      <p:sp>
        <p:nvSpPr>
          <p:cNvPr id="4" name="Footer Placeholder 3">
            <a:extLst>
              <a:ext uri="{FF2B5EF4-FFF2-40B4-BE49-F238E27FC236}">
                <a16:creationId xmlns:a16="http://schemas.microsoft.com/office/drawing/2014/main" id="{BA85CAA3-A542-FEBA-D4E7-B6EEB3B6FB58}"/>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869140BF-E128-7268-AC95-A655420BEE79}"/>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5B33560A-E05C-5491-A1EE-222A09F0578F}"/>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26451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28CA-D672-0942-66EA-A05E08609614}"/>
            </a:ext>
          </a:extLst>
        </p:cNvPr>
        <p:cNvGrpSpPr/>
        <p:nvPr/>
      </p:nvGrpSpPr>
      <p:grpSpPr>
        <a:xfrm>
          <a:off x="0" y="0"/>
          <a:ext cx="0" cy="0"/>
          <a:chOff x="0" y="0"/>
          <a:chExt cx="0" cy="0"/>
        </a:xfrm>
      </p:grpSpPr>
      <p:pic>
        <p:nvPicPr>
          <p:cNvPr id="1028" name="Picture 4" descr="Realistic Pencil Medium Size 3D Model - TurboSquid 1167349">
            <a:extLst>
              <a:ext uri="{FF2B5EF4-FFF2-40B4-BE49-F238E27FC236}">
                <a16:creationId xmlns:a16="http://schemas.microsoft.com/office/drawing/2014/main" id="{8E71F566-0DD7-1002-407F-3D39CBDF4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02" b="46710"/>
          <a:stretch>
            <a:fillRect/>
          </a:stretch>
        </p:blipFill>
        <p:spPr bwMode="auto">
          <a:xfrm>
            <a:off x="539025" y="4162804"/>
            <a:ext cx="7604850" cy="8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6CE567-D0B6-BA7D-4FE1-D2207FAC48A7}"/>
              </a:ext>
            </a:extLst>
          </p:cNvPr>
          <p:cNvSpPr>
            <a:spLocks noGrp="1"/>
          </p:cNvSpPr>
          <p:nvPr>
            <p:ph type="title"/>
          </p:nvPr>
        </p:nvSpPr>
        <p:spPr>
          <a:xfrm>
            <a:off x="539025" y="176525"/>
            <a:ext cx="7704000" cy="572700"/>
          </a:xfrm>
        </p:spPr>
        <p:txBody>
          <a:bodyPr/>
          <a:lstStyle/>
          <a:p>
            <a:r>
              <a:rPr lang="en-US" sz="3200" dirty="0"/>
              <a:t>Funding Specificity</a:t>
            </a:r>
          </a:p>
        </p:txBody>
      </p:sp>
      <p:sp>
        <p:nvSpPr>
          <p:cNvPr id="3" name="Content Placeholder 2">
            <a:extLst>
              <a:ext uri="{FF2B5EF4-FFF2-40B4-BE49-F238E27FC236}">
                <a16:creationId xmlns:a16="http://schemas.microsoft.com/office/drawing/2014/main" id="{2E665DCD-6E83-2F49-AFF8-DB403A66CB15}"/>
              </a:ext>
            </a:extLst>
          </p:cNvPr>
          <p:cNvSpPr>
            <a:spLocks noGrp="1"/>
          </p:cNvSpPr>
          <p:nvPr>
            <p:ph type="body" idx="1"/>
          </p:nvPr>
        </p:nvSpPr>
        <p:spPr>
          <a:xfrm>
            <a:off x="171450" y="796002"/>
            <a:ext cx="8410575" cy="3452148"/>
          </a:xfrm>
        </p:spPr>
        <p:txBody>
          <a:bodyPr>
            <a:normAutofit lnSpcReduction="10000"/>
          </a:bodyPr>
          <a:lstStyle/>
          <a:p>
            <a:r>
              <a:rPr lang="en-US" dirty="0"/>
              <a:t>For FY 2026, Congress has:</a:t>
            </a:r>
          </a:p>
          <a:p>
            <a:pPr lvl="1"/>
            <a:r>
              <a:rPr lang="en-US" sz="1800" dirty="0"/>
              <a:t>Added more program-specific spending levels within the legislative text</a:t>
            </a:r>
          </a:p>
          <a:p>
            <a:pPr lvl="1"/>
            <a:r>
              <a:rPr lang="en-US" sz="1800" dirty="0"/>
              <a:t>Reiterated program-specific spending levels in Joint Explanatory Statement, saying these spending levels represent the intent of Congress</a:t>
            </a:r>
          </a:p>
          <a:p>
            <a:pPr lvl="1"/>
            <a:r>
              <a:rPr lang="en-US" sz="1800" dirty="0"/>
              <a:t>Incorporated spending tables by reference into legislative text</a:t>
            </a:r>
          </a:p>
          <a:p>
            <a:pPr lvl="1"/>
            <a:r>
              <a:rPr lang="en-US" sz="1800" dirty="0"/>
              <a:t>Explicitly listed levels for some postsecondary programs ED declined to fund</a:t>
            </a:r>
          </a:p>
          <a:p>
            <a:pPr lvl="1"/>
            <a:r>
              <a:rPr lang="en-US" sz="1800" dirty="0"/>
              <a:t>Page 1 of the explanatory statement says agencies “shall not reallocate resources or reorganize activities except as provided herein…Any action to eliminate or consolidate programs, projects, or activities should be pursued through a proposal in the President’s Budget so it can be considered by the Committees.”</a:t>
            </a:r>
          </a:p>
        </p:txBody>
      </p:sp>
      <p:sp>
        <p:nvSpPr>
          <p:cNvPr id="4" name="Footer Placeholder 3">
            <a:extLst>
              <a:ext uri="{FF2B5EF4-FFF2-40B4-BE49-F238E27FC236}">
                <a16:creationId xmlns:a16="http://schemas.microsoft.com/office/drawing/2014/main" id="{A91A2305-86B8-C207-4A1A-C34D9B10459A}"/>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C5328482-E8AD-AA0C-20C0-72794F2A4ADC}"/>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B9AA8FD1-2337-69BD-EF26-73EFFA1F7A25}"/>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C0957BF1-EE49-81C4-155B-4DE87B201337}"/>
              </a:ext>
            </a:extLst>
          </p:cNvPr>
          <p:cNvSpPr txBox="1">
            <a:spLocks/>
          </p:cNvSpPr>
          <p:nvPr/>
        </p:nvSpPr>
        <p:spPr>
          <a:xfrm>
            <a:off x="8313744" y="4788485"/>
            <a:ext cx="220512"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5</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4032274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50FC-1272-4ECA-D5E2-5940F4C9515B}"/>
              </a:ext>
            </a:extLst>
          </p:cNvPr>
          <p:cNvSpPr>
            <a:spLocks noGrp="1"/>
          </p:cNvSpPr>
          <p:nvPr>
            <p:ph type="title"/>
          </p:nvPr>
        </p:nvSpPr>
        <p:spPr>
          <a:xfrm>
            <a:off x="720000" y="304915"/>
            <a:ext cx="7704000" cy="572700"/>
          </a:xfrm>
        </p:spPr>
        <p:txBody>
          <a:bodyPr/>
          <a:lstStyle/>
          <a:p>
            <a:r>
              <a:rPr lang="en-US" dirty="0"/>
              <a:t>Implementation Timeline?</a:t>
            </a:r>
          </a:p>
        </p:txBody>
      </p:sp>
      <p:sp>
        <p:nvSpPr>
          <p:cNvPr id="3" name="Content Placeholder 2">
            <a:extLst>
              <a:ext uri="{FF2B5EF4-FFF2-40B4-BE49-F238E27FC236}">
                <a16:creationId xmlns:a16="http://schemas.microsoft.com/office/drawing/2014/main" id="{989675CF-AAD1-FB79-40E3-C745822A4386}"/>
              </a:ext>
            </a:extLst>
          </p:cNvPr>
          <p:cNvSpPr>
            <a:spLocks noGrp="1"/>
          </p:cNvSpPr>
          <p:nvPr>
            <p:ph type="body" idx="1"/>
          </p:nvPr>
        </p:nvSpPr>
        <p:spPr>
          <a:xfrm>
            <a:off x="154858" y="1157748"/>
            <a:ext cx="8413955" cy="3546987"/>
          </a:xfrm>
        </p:spPr>
        <p:txBody>
          <a:bodyPr>
            <a:normAutofit/>
          </a:bodyPr>
          <a:lstStyle/>
          <a:p>
            <a:r>
              <a:rPr lang="en-US" dirty="0"/>
              <a:t>Set to go into effect on July 1, 2026 for 2026-2027 academic year</a:t>
            </a:r>
          </a:p>
          <a:p>
            <a:r>
              <a:rPr lang="en-US" dirty="0"/>
              <a:t>Some concerns from the field that timeline is too short for full implementation</a:t>
            </a:r>
          </a:p>
          <a:p>
            <a:pPr lvl="1"/>
            <a:r>
              <a:rPr lang="en-US" sz="1800" dirty="0"/>
              <a:t>Still waiting on proposed regulations in Federal Register, then final regulations</a:t>
            </a:r>
          </a:p>
          <a:p>
            <a:r>
              <a:rPr lang="en-US" dirty="0"/>
              <a:t>During negotiated rulemaking, ED officials stated that they plan to have a process in place for accepting applications by July 1, 2026 but that timing of first disbursement is “less certain”</a:t>
            </a:r>
          </a:p>
          <a:p>
            <a:endParaRPr lang="en-US" dirty="0"/>
          </a:p>
        </p:txBody>
      </p:sp>
      <p:sp>
        <p:nvSpPr>
          <p:cNvPr id="6" name="Footer Placeholder 1">
            <a:extLst>
              <a:ext uri="{FF2B5EF4-FFF2-40B4-BE49-F238E27FC236}">
                <a16:creationId xmlns:a16="http://schemas.microsoft.com/office/drawing/2014/main" id="{924E2E2D-D118-8A3D-1D2D-673FC1F79A30}"/>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3148988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1891-458B-0AEF-0BB0-2472CA9DFEBA}"/>
              </a:ext>
            </a:extLst>
          </p:cNvPr>
          <p:cNvSpPr>
            <a:spLocks noGrp="1"/>
          </p:cNvSpPr>
          <p:nvPr>
            <p:ph type="title"/>
          </p:nvPr>
        </p:nvSpPr>
        <p:spPr>
          <a:xfrm>
            <a:off x="720000" y="252724"/>
            <a:ext cx="7704000" cy="572700"/>
          </a:xfrm>
        </p:spPr>
        <p:txBody>
          <a:bodyPr/>
          <a:lstStyle/>
          <a:p>
            <a:r>
              <a:rPr lang="en-US" sz="3200" dirty="0"/>
              <a:t>New Funding?</a:t>
            </a:r>
          </a:p>
        </p:txBody>
      </p:sp>
      <p:sp>
        <p:nvSpPr>
          <p:cNvPr id="3" name="Content Placeholder 2">
            <a:extLst>
              <a:ext uri="{FF2B5EF4-FFF2-40B4-BE49-F238E27FC236}">
                <a16:creationId xmlns:a16="http://schemas.microsoft.com/office/drawing/2014/main" id="{0BEFF8FA-DDF5-538D-35BD-82292FC13022}"/>
              </a:ext>
            </a:extLst>
          </p:cNvPr>
          <p:cNvSpPr>
            <a:spLocks noGrp="1"/>
          </p:cNvSpPr>
          <p:nvPr>
            <p:ph type="body" idx="1"/>
          </p:nvPr>
        </p:nvSpPr>
        <p:spPr>
          <a:xfrm>
            <a:off x="394519" y="1010264"/>
            <a:ext cx="8354962" cy="3753465"/>
          </a:xfrm>
        </p:spPr>
        <p:txBody>
          <a:bodyPr>
            <a:normAutofit lnSpcReduction="10000"/>
          </a:bodyPr>
          <a:lstStyle/>
          <a:p>
            <a:r>
              <a:rPr lang="en-US" dirty="0"/>
              <a:t>Funding for the workforce Pell grants will come from the current Pell fund</a:t>
            </a:r>
          </a:p>
          <a:p>
            <a:pPr lvl="1"/>
            <a:r>
              <a:rPr lang="en-US" sz="2000" dirty="0"/>
              <a:t>Individual grants will be prorated based on program length</a:t>
            </a:r>
          </a:p>
          <a:p>
            <a:r>
              <a:rPr lang="en-US" dirty="0"/>
              <a:t>DOL providing some funding to help with program launch through the Strengthening Community Colleges Training Grants Program</a:t>
            </a:r>
          </a:p>
          <a:p>
            <a:pPr lvl="1"/>
            <a:r>
              <a:rPr lang="en-US" sz="1600" dirty="0"/>
              <a:t>Competitive grant</a:t>
            </a:r>
          </a:p>
          <a:p>
            <a:pPr lvl="1"/>
            <a:r>
              <a:rPr lang="en-US" sz="1600" dirty="0"/>
              <a:t>Will be funded initially at $65 million but may increase up to $130 million</a:t>
            </a:r>
          </a:p>
          <a:p>
            <a:pPr lvl="1"/>
            <a:r>
              <a:rPr lang="en-US" sz="1600" dirty="0"/>
              <a:t>Funds can be used for “programmatic development, faculty hiring, faculty salaries” as well as “data infrastructure”</a:t>
            </a:r>
          </a:p>
          <a:p>
            <a:pPr lvl="1"/>
            <a:r>
              <a:rPr lang="en-US" sz="1600" dirty="0"/>
              <a:t>Grant competition is not yet open but more details coming soon</a:t>
            </a:r>
          </a:p>
          <a:p>
            <a:pPr lvl="2"/>
            <a:r>
              <a:rPr lang="en-US" sz="1600" dirty="0">
                <a:hlinkClick r:id="rId2"/>
              </a:rPr>
              <a:t>https://www.dol.gov/agencies/eta/skills-training-grants/scc</a:t>
            </a:r>
            <a:r>
              <a:rPr lang="en-US" sz="1600" dirty="0"/>
              <a:t> </a:t>
            </a:r>
            <a:endParaRPr lang="en-US" dirty="0"/>
          </a:p>
        </p:txBody>
      </p:sp>
      <p:sp>
        <p:nvSpPr>
          <p:cNvPr id="6" name="Footer Placeholder 1">
            <a:extLst>
              <a:ext uri="{FF2B5EF4-FFF2-40B4-BE49-F238E27FC236}">
                <a16:creationId xmlns:a16="http://schemas.microsoft.com/office/drawing/2014/main" id="{99BBF75A-3DD2-5742-9BF0-FFF5A0047839}"/>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Tree>
    <p:extLst>
      <p:ext uri="{BB962C8B-B14F-4D97-AF65-F5344CB8AC3E}">
        <p14:creationId xmlns:p14="http://schemas.microsoft.com/office/powerpoint/2010/main" val="3933330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ABEFC8E-1278-48B6-6D5A-4A58E4F3FBC9}"/>
              </a:ext>
            </a:extLst>
          </p:cNvPr>
          <p:cNvSpPr>
            <a:spLocks noGrp="1"/>
          </p:cNvSpPr>
          <p:nvPr>
            <p:ph type="title" idx="2"/>
          </p:nvPr>
        </p:nvSpPr>
        <p:spPr>
          <a:xfrm>
            <a:off x="929530" y="1308871"/>
            <a:ext cx="7284940" cy="1596324"/>
          </a:xfrm>
        </p:spPr>
        <p:txBody>
          <a:bodyPr/>
          <a:lstStyle/>
          <a:p>
            <a:r>
              <a:rPr lang="en-US" dirty="0"/>
              <a:t>UGG Updates</a:t>
            </a:r>
          </a:p>
        </p:txBody>
      </p:sp>
      <p:sp>
        <p:nvSpPr>
          <p:cNvPr id="5" name="Footer Placeholder 1">
            <a:extLst>
              <a:ext uri="{FF2B5EF4-FFF2-40B4-BE49-F238E27FC236}">
                <a16:creationId xmlns:a16="http://schemas.microsoft.com/office/drawing/2014/main" id="{A1FD0AD2-CE00-39A4-EC22-178336A80FC2}"/>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6" name="Slide Number Placeholder 5">
            <a:extLst>
              <a:ext uri="{FF2B5EF4-FFF2-40B4-BE49-F238E27FC236}">
                <a16:creationId xmlns:a16="http://schemas.microsoft.com/office/drawing/2014/main" id="{DA965302-2E60-552E-1124-E89DDC8FAC0B}"/>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52</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194023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BDF3-BB94-F59A-A00A-10D17816C0C5}"/>
              </a:ext>
            </a:extLst>
          </p:cNvPr>
          <p:cNvSpPr>
            <a:spLocks noGrp="1"/>
          </p:cNvSpPr>
          <p:nvPr>
            <p:ph type="title"/>
          </p:nvPr>
        </p:nvSpPr>
        <p:spPr/>
        <p:txBody>
          <a:bodyPr/>
          <a:lstStyle/>
          <a:p>
            <a:r>
              <a:rPr lang="en-US" dirty="0"/>
              <a:t>Program Income – 200.307</a:t>
            </a:r>
          </a:p>
        </p:txBody>
      </p:sp>
      <p:sp>
        <p:nvSpPr>
          <p:cNvPr id="3" name="Text Placeholder 2">
            <a:extLst>
              <a:ext uri="{FF2B5EF4-FFF2-40B4-BE49-F238E27FC236}">
                <a16:creationId xmlns:a16="http://schemas.microsoft.com/office/drawing/2014/main" id="{F2ECCDBE-9ABA-9A94-45DD-A97847DB4709}"/>
              </a:ext>
            </a:extLst>
          </p:cNvPr>
          <p:cNvSpPr>
            <a:spLocks noGrp="1"/>
          </p:cNvSpPr>
          <p:nvPr>
            <p:ph type="body" idx="1"/>
          </p:nvPr>
        </p:nvSpPr>
        <p:spPr>
          <a:xfrm>
            <a:off x="365760" y="1276239"/>
            <a:ext cx="8190412" cy="3422236"/>
          </a:xfrm>
        </p:spPr>
        <p:txBody>
          <a:bodyPr/>
          <a:lstStyle/>
          <a:p>
            <a:r>
              <a:rPr lang="en-US" sz="2000" dirty="0"/>
              <a:t>Encouraged to earn income to defray program costs where appropriate</a:t>
            </a:r>
          </a:p>
          <a:p>
            <a:pPr lvl="1"/>
            <a:r>
              <a:rPr lang="en-US" sz="1800" dirty="0"/>
              <a:t>Must be used for the original purpose of the Federal award</a:t>
            </a:r>
          </a:p>
          <a:p>
            <a:pPr lvl="1"/>
            <a:r>
              <a:rPr lang="en-US" sz="1800" dirty="0"/>
              <a:t>May only be used for costs incurred during the period of performance or allowable closeout costs</a:t>
            </a:r>
          </a:p>
          <a:p>
            <a:pPr lvl="1"/>
            <a:r>
              <a:rPr lang="en-US" sz="1800" dirty="0"/>
              <a:t>Must be expended prior to requesting additional Federal funds</a:t>
            </a:r>
          </a:p>
          <a:p>
            <a:r>
              <a:rPr lang="en-US" sz="2000" dirty="0"/>
              <a:t>New (e): Not considered program income:</a:t>
            </a:r>
          </a:p>
          <a:p>
            <a:pPr lvl="1"/>
            <a:r>
              <a:rPr lang="en-US" sz="1800" dirty="0"/>
              <a:t>Gov’t revenues: taxes, assessments, fines, etc. </a:t>
            </a:r>
          </a:p>
          <a:p>
            <a:pPr lvl="1"/>
            <a:r>
              <a:rPr lang="en-US" sz="1800" dirty="0"/>
              <a:t>Property: proceeds from sale of real property, equipment, supplies (but must follow property rules 200.311, .313, .314)</a:t>
            </a:r>
          </a:p>
          <a:p>
            <a:pPr lvl="1"/>
            <a:r>
              <a:rPr lang="en-US" sz="1800" dirty="0"/>
              <a:t>License fees and royalties: includes patents, fees, etc.</a:t>
            </a:r>
          </a:p>
        </p:txBody>
      </p:sp>
      <p:sp>
        <p:nvSpPr>
          <p:cNvPr id="4" name="TextBox 3">
            <a:extLst>
              <a:ext uri="{FF2B5EF4-FFF2-40B4-BE49-F238E27FC236}">
                <a16:creationId xmlns:a16="http://schemas.microsoft.com/office/drawing/2014/main" id="{11D38CB1-6713-B74C-42B6-92E7A50454F7}"/>
              </a:ext>
            </a:extLst>
          </p:cNvPr>
          <p:cNvSpPr txBox="1"/>
          <p:nvPr/>
        </p:nvSpPr>
        <p:spPr>
          <a:xfrm rot="1635633">
            <a:off x="7672407" y="412954"/>
            <a:ext cx="978263" cy="1015663"/>
          </a:xfrm>
          <a:prstGeom prst="rect">
            <a:avLst/>
          </a:prstGeom>
          <a:noFill/>
        </p:spPr>
        <p:txBody>
          <a:bodyPr wrap="square" rtlCol="0">
            <a:spAutoFit/>
          </a:bodyPr>
          <a:lstStyle/>
          <a:p>
            <a:r>
              <a:rPr lang="en-US" sz="6000" dirty="0">
                <a:latin typeface="Catamaran Medium"/>
              </a:rPr>
              <a:t>$$</a:t>
            </a:r>
          </a:p>
        </p:txBody>
      </p:sp>
      <p:sp>
        <p:nvSpPr>
          <p:cNvPr id="5" name="Footer Placeholder 1">
            <a:extLst>
              <a:ext uri="{FF2B5EF4-FFF2-40B4-BE49-F238E27FC236}">
                <a16:creationId xmlns:a16="http://schemas.microsoft.com/office/drawing/2014/main" id="{1CE1E485-E1B2-01F9-1A11-5DFF380E873A}"/>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6" name="Slide Number Placeholder 5">
            <a:extLst>
              <a:ext uri="{FF2B5EF4-FFF2-40B4-BE49-F238E27FC236}">
                <a16:creationId xmlns:a16="http://schemas.microsoft.com/office/drawing/2014/main" id="{445E581F-23F5-DF4A-9494-A0FCB5CB139D}"/>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53</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548234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AC07-24FB-B146-DDDB-B91DEA4944E8}"/>
              </a:ext>
            </a:extLst>
          </p:cNvPr>
          <p:cNvSpPr>
            <a:spLocks noGrp="1"/>
          </p:cNvSpPr>
          <p:nvPr>
            <p:ph type="title"/>
          </p:nvPr>
        </p:nvSpPr>
        <p:spPr>
          <a:xfrm>
            <a:off x="635091" y="252725"/>
            <a:ext cx="7704000" cy="572700"/>
          </a:xfrm>
        </p:spPr>
        <p:txBody>
          <a:bodyPr/>
          <a:lstStyle/>
          <a:p>
            <a:r>
              <a:rPr lang="en-US" sz="3200" dirty="0"/>
              <a:t>Revision of Budget/Program Plans – 200.308</a:t>
            </a:r>
            <a:endParaRPr lang="en-US" dirty="0"/>
          </a:p>
        </p:txBody>
      </p:sp>
      <p:sp>
        <p:nvSpPr>
          <p:cNvPr id="3" name="Text Placeholder 2">
            <a:extLst>
              <a:ext uri="{FF2B5EF4-FFF2-40B4-BE49-F238E27FC236}">
                <a16:creationId xmlns:a16="http://schemas.microsoft.com/office/drawing/2014/main" id="{99E3BFDD-3C72-E196-61FD-61FBD949C632}"/>
              </a:ext>
            </a:extLst>
          </p:cNvPr>
          <p:cNvSpPr>
            <a:spLocks noGrp="1"/>
          </p:cNvSpPr>
          <p:nvPr>
            <p:ph type="body" idx="1"/>
          </p:nvPr>
        </p:nvSpPr>
        <p:spPr>
          <a:xfrm>
            <a:off x="542109" y="1391194"/>
            <a:ext cx="8046720" cy="3213231"/>
          </a:xfrm>
        </p:spPr>
        <p:txBody>
          <a:bodyPr/>
          <a:lstStyle/>
          <a:p>
            <a:r>
              <a:rPr lang="en-US" sz="2000" dirty="0"/>
              <a:t>Must report deviations from approved budget or project scope or objective and must request prior approval from Federal awarding agency or PTE for budget and program plan revisions</a:t>
            </a:r>
          </a:p>
          <a:p>
            <a:r>
              <a:rPr lang="en-US" sz="2000" dirty="0"/>
              <a:t>Federal awarding agency or pass-through entity must review the request for budget or program plan revision and should notify the recipient or subrecipient whether the revisions have been approved within 30 days of receipt of the request</a:t>
            </a:r>
          </a:p>
          <a:p>
            <a:r>
              <a:rPr lang="en-US" sz="2000" dirty="0"/>
              <a:t>Federal agency or pass-through entity must inform the recipient or subrecipient in writing when a decision can be expected if more than 30 days is required for a review</a:t>
            </a:r>
          </a:p>
        </p:txBody>
      </p:sp>
      <p:sp>
        <p:nvSpPr>
          <p:cNvPr id="4" name="Footer Placeholder 1">
            <a:extLst>
              <a:ext uri="{FF2B5EF4-FFF2-40B4-BE49-F238E27FC236}">
                <a16:creationId xmlns:a16="http://schemas.microsoft.com/office/drawing/2014/main" id="{09CAB5F1-46F7-F45C-7D8D-8B13C8CCC66A}"/>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BE699E08-D045-F3DC-D5DD-1FC5FAF9E111}"/>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54</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889577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722F-0F03-6CBE-B602-1EE8DBBB970B}"/>
              </a:ext>
            </a:extLst>
          </p:cNvPr>
          <p:cNvSpPr>
            <a:spLocks noGrp="1"/>
          </p:cNvSpPr>
          <p:nvPr>
            <p:ph type="title"/>
          </p:nvPr>
        </p:nvSpPr>
        <p:spPr>
          <a:xfrm>
            <a:off x="602434" y="157642"/>
            <a:ext cx="7704000" cy="572700"/>
          </a:xfrm>
        </p:spPr>
        <p:txBody>
          <a:bodyPr/>
          <a:lstStyle/>
          <a:p>
            <a:r>
              <a:rPr lang="en-US" sz="2800" dirty="0"/>
              <a:t>Revision of Budget/Program Plans – 200.308 (cont.)</a:t>
            </a:r>
          </a:p>
        </p:txBody>
      </p:sp>
      <p:sp>
        <p:nvSpPr>
          <p:cNvPr id="3" name="Text Placeholder 2">
            <a:extLst>
              <a:ext uri="{FF2B5EF4-FFF2-40B4-BE49-F238E27FC236}">
                <a16:creationId xmlns:a16="http://schemas.microsoft.com/office/drawing/2014/main" id="{DE5F8A02-F06D-163E-16AF-3C35D6CA4FA4}"/>
              </a:ext>
            </a:extLst>
          </p:cNvPr>
          <p:cNvSpPr>
            <a:spLocks noGrp="1"/>
          </p:cNvSpPr>
          <p:nvPr>
            <p:ph type="body" idx="1"/>
          </p:nvPr>
        </p:nvSpPr>
        <p:spPr>
          <a:xfrm>
            <a:off x="404948" y="1103810"/>
            <a:ext cx="8236132" cy="3742509"/>
          </a:xfrm>
        </p:spPr>
        <p:txBody>
          <a:bodyPr/>
          <a:lstStyle/>
          <a:p>
            <a:pPr marL="139700" indent="0">
              <a:buNone/>
            </a:pPr>
            <a:r>
              <a:rPr lang="en-US" sz="1600" dirty="0"/>
              <a:t>Prior approval must be requested for:</a:t>
            </a:r>
          </a:p>
          <a:p>
            <a:pPr marL="596900" indent="-457200">
              <a:buFont typeface="+mj-lt"/>
              <a:buAutoNum type="arabicPeriod"/>
            </a:pPr>
            <a:r>
              <a:rPr lang="en-US" sz="1600" dirty="0"/>
              <a:t>Change in scope or objective of project/program</a:t>
            </a:r>
          </a:p>
          <a:p>
            <a:pPr marL="596900" indent="-457200">
              <a:buFont typeface="+mj-lt"/>
              <a:buAutoNum type="arabicPeriod"/>
            </a:pPr>
            <a:r>
              <a:rPr lang="en-US" sz="1600" dirty="0"/>
              <a:t>Change in key personnel (including employees and contractors) that are identified by name or position in the federal award</a:t>
            </a:r>
          </a:p>
          <a:p>
            <a:pPr marL="596900" indent="-457200">
              <a:buFont typeface="+mj-lt"/>
              <a:buAutoNum type="arabicPeriod"/>
            </a:pPr>
            <a:r>
              <a:rPr lang="en-US" sz="1600" dirty="0"/>
              <a:t>Disengagement from project for 3+ months or 25% reduction in time by approved project director or principal investigator</a:t>
            </a:r>
          </a:p>
          <a:p>
            <a:pPr marL="596900" indent="-457200">
              <a:buFont typeface="+mj-lt"/>
              <a:buAutoNum type="arabicPeriod"/>
            </a:pPr>
            <a:r>
              <a:rPr lang="en-US" sz="1600" dirty="0"/>
              <a:t>Inclusion of costs that require prior approval, unless waived</a:t>
            </a:r>
          </a:p>
          <a:p>
            <a:pPr marL="596900" indent="-457200">
              <a:buFont typeface="+mj-lt"/>
              <a:buAutoNum type="arabicPeriod"/>
            </a:pPr>
            <a:r>
              <a:rPr lang="en-US" sz="1600" dirty="0"/>
              <a:t>The transfer of funds budgeted for participant support costs to other budget categories</a:t>
            </a:r>
          </a:p>
          <a:p>
            <a:pPr marL="596900" indent="-457200">
              <a:buFont typeface="+mj-lt"/>
              <a:buAutoNum type="arabicPeriod"/>
            </a:pPr>
            <a:r>
              <a:rPr lang="en-US" sz="1600" dirty="0"/>
              <a:t>Subaward activities not proposed in the application and approved in award (not applicable to change in subrecipients) - Does not apply to procurement</a:t>
            </a:r>
          </a:p>
          <a:p>
            <a:pPr marL="596900" indent="-457200">
              <a:buFont typeface="+mj-lt"/>
              <a:buAutoNum type="arabicPeriod"/>
            </a:pPr>
            <a:r>
              <a:rPr lang="en-US" sz="1600" dirty="0"/>
              <a:t>Changes to cost-sharing amount</a:t>
            </a:r>
          </a:p>
          <a:p>
            <a:pPr marL="596900" indent="-457200">
              <a:buFont typeface="+mj-lt"/>
              <a:buAutoNum type="arabicPeriod"/>
            </a:pPr>
            <a:r>
              <a:rPr lang="en-US" sz="1600" dirty="0"/>
              <a:t>Need arises for additional federal funds for project</a:t>
            </a:r>
          </a:p>
          <a:p>
            <a:pPr marL="596900" indent="-457200">
              <a:buFont typeface="+mj-lt"/>
              <a:buAutoNum type="arabicPeriod"/>
            </a:pPr>
            <a:r>
              <a:rPr lang="en-US" sz="1600" dirty="0"/>
              <a:t>Transferring funds between construction and non-construction</a:t>
            </a:r>
          </a:p>
          <a:p>
            <a:pPr marL="596900" indent="-457200">
              <a:buFont typeface="+mj-lt"/>
              <a:buAutoNum type="arabicPeriod"/>
            </a:pPr>
            <a:r>
              <a:rPr lang="en-US" sz="1600" dirty="0"/>
              <a:t>A no-cost extension</a:t>
            </a:r>
          </a:p>
          <a:p>
            <a:endParaRPr lang="en-US" sz="1600" dirty="0"/>
          </a:p>
        </p:txBody>
      </p:sp>
      <p:sp>
        <p:nvSpPr>
          <p:cNvPr id="4" name="Footer Placeholder 1">
            <a:extLst>
              <a:ext uri="{FF2B5EF4-FFF2-40B4-BE49-F238E27FC236}">
                <a16:creationId xmlns:a16="http://schemas.microsoft.com/office/drawing/2014/main" id="{32DE24E5-8734-0FE1-B465-1E738CA59BB8}"/>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109ADD43-A4AD-102C-18A2-D27F9DE17D9E}"/>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55</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4193584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9E20-80AF-7B17-A271-FF04D44C3B40}"/>
              </a:ext>
            </a:extLst>
          </p:cNvPr>
          <p:cNvSpPr>
            <a:spLocks noGrp="1"/>
          </p:cNvSpPr>
          <p:nvPr>
            <p:ph type="title" idx="4294967295"/>
          </p:nvPr>
        </p:nvSpPr>
        <p:spPr>
          <a:xfrm>
            <a:off x="532366" y="151502"/>
            <a:ext cx="7704138" cy="573088"/>
          </a:xfrm>
        </p:spPr>
        <p:txBody>
          <a:bodyPr/>
          <a:lstStyle/>
          <a:p>
            <a:r>
              <a:rPr lang="en-US" sz="3200" dirty="0"/>
              <a:t>Participant Support Costs – 200.1</a:t>
            </a:r>
          </a:p>
        </p:txBody>
      </p:sp>
      <p:sp>
        <p:nvSpPr>
          <p:cNvPr id="3" name="Text Placeholder 2">
            <a:extLst>
              <a:ext uri="{FF2B5EF4-FFF2-40B4-BE49-F238E27FC236}">
                <a16:creationId xmlns:a16="http://schemas.microsoft.com/office/drawing/2014/main" id="{BC8CBC70-B868-3DA9-ED9B-8AA39324D377}"/>
              </a:ext>
            </a:extLst>
          </p:cNvPr>
          <p:cNvSpPr>
            <a:spLocks noGrp="1"/>
          </p:cNvSpPr>
          <p:nvPr>
            <p:ph type="body" idx="4294967295"/>
          </p:nvPr>
        </p:nvSpPr>
        <p:spPr>
          <a:xfrm>
            <a:off x="91440" y="769937"/>
            <a:ext cx="8503919" cy="4017600"/>
          </a:xfrm>
        </p:spPr>
        <p:txBody>
          <a:bodyPr/>
          <a:lstStyle/>
          <a:p>
            <a:r>
              <a:rPr lang="en-US" sz="2000" dirty="0">
                <a:solidFill>
                  <a:srgbClr val="000000"/>
                </a:solidFill>
              </a:rPr>
              <a:t>Allowable</a:t>
            </a:r>
            <a:endParaRPr lang="en-US" sz="2000" dirty="0">
              <a:solidFill>
                <a:srgbClr val="FF0000"/>
              </a:solidFill>
            </a:endParaRPr>
          </a:p>
          <a:p>
            <a:pPr lvl="1"/>
            <a:r>
              <a:rPr lang="en-US" sz="2000" dirty="0"/>
              <a:t>Direct costs that support participants and their involvement in a Federal award, such as stipends, subsistence allowances, travel allowances, registration fees, temporary dependent care, and per diem paid directly to or on behalf of participants (200.1)</a:t>
            </a:r>
          </a:p>
          <a:p>
            <a:r>
              <a:rPr lang="en-US" sz="2000" dirty="0"/>
              <a:t>Who is a Participant?</a:t>
            </a:r>
          </a:p>
          <a:p>
            <a:pPr lvl="1"/>
            <a:r>
              <a:rPr lang="en-US" sz="2000" dirty="0"/>
              <a:t>An individual participating in or attending program activities under a Federal award, such as trainings or conferences, but who is not responsible for implementation of the Federal award (ex., community members, students, or conference attendees)</a:t>
            </a:r>
          </a:p>
          <a:p>
            <a:pPr lvl="1"/>
            <a:r>
              <a:rPr lang="en-US" sz="2000" dirty="0">
                <a:solidFill>
                  <a:schemeClr val="tx1"/>
                </a:solidFill>
              </a:rPr>
              <a:t>DOES NOT INCLUDE:  Individuals committing effort to develop or deliver the program, including consultants, project personnel, or staff members</a:t>
            </a:r>
          </a:p>
          <a:p>
            <a:endParaRPr lang="en-US" sz="1600" dirty="0"/>
          </a:p>
        </p:txBody>
      </p:sp>
      <p:pic>
        <p:nvPicPr>
          <p:cNvPr id="4" name="Graphic 3" descr="A lightbulb">
            <a:extLst>
              <a:ext uri="{FF2B5EF4-FFF2-40B4-BE49-F238E27FC236}">
                <a16:creationId xmlns:a16="http://schemas.microsoft.com/office/drawing/2014/main" id="{D5410D46-B9EE-DD13-B723-B5B5645FDB5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681595" y="271255"/>
            <a:ext cx="1109819" cy="1109819"/>
          </a:xfrm>
          <a:prstGeom prst="rect">
            <a:avLst/>
          </a:prstGeom>
        </p:spPr>
      </p:pic>
      <p:sp>
        <p:nvSpPr>
          <p:cNvPr id="5" name="Footer Placeholder 1">
            <a:extLst>
              <a:ext uri="{FF2B5EF4-FFF2-40B4-BE49-F238E27FC236}">
                <a16:creationId xmlns:a16="http://schemas.microsoft.com/office/drawing/2014/main" id="{6D552591-50BF-4C99-24E5-9529D3128C5E}"/>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6" name="Slide Number Placeholder 5">
            <a:extLst>
              <a:ext uri="{FF2B5EF4-FFF2-40B4-BE49-F238E27FC236}">
                <a16:creationId xmlns:a16="http://schemas.microsoft.com/office/drawing/2014/main" id="{5EBB584F-A0BD-35F6-C6AD-AC84AE4CFBF3}"/>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56</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658393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EB3D-732F-F9F1-6A4E-294D93878B6D}"/>
              </a:ext>
            </a:extLst>
          </p:cNvPr>
          <p:cNvSpPr>
            <a:spLocks noGrp="1"/>
          </p:cNvSpPr>
          <p:nvPr>
            <p:ph type="title"/>
          </p:nvPr>
        </p:nvSpPr>
        <p:spPr>
          <a:xfrm>
            <a:off x="522514" y="445025"/>
            <a:ext cx="7901486" cy="572700"/>
          </a:xfrm>
        </p:spPr>
        <p:txBody>
          <a:bodyPr/>
          <a:lstStyle/>
          <a:p>
            <a:r>
              <a:rPr lang="en-US" sz="3200" dirty="0"/>
              <a:t>Participant Support Costs – 200.456</a:t>
            </a:r>
          </a:p>
        </p:txBody>
      </p:sp>
      <p:sp>
        <p:nvSpPr>
          <p:cNvPr id="3" name="Text Placeholder 2">
            <a:extLst>
              <a:ext uri="{FF2B5EF4-FFF2-40B4-BE49-F238E27FC236}">
                <a16:creationId xmlns:a16="http://schemas.microsoft.com/office/drawing/2014/main" id="{3A2785C7-DAE6-6B8C-D2D2-64906663C61B}"/>
              </a:ext>
            </a:extLst>
          </p:cNvPr>
          <p:cNvSpPr>
            <a:spLocks noGrp="1"/>
          </p:cNvSpPr>
          <p:nvPr>
            <p:ph type="body" idx="1"/>
          </p:nvPr>
        </p:nvSpPr>
        <p:spPr>
          <a:xfrm>
            <a:off x="522513" y="1129937"/>
            <a:ext cx="8033657" cy="3369985"/>
          </a:xfrm>
        </p:spPr>
        <p:txBody>
          <a:bodyPr/>
          <a:lstStyle/>
          <a:p>
            <a:r>
              <a:rPr lang="en-US" dirty="0"/>
              <a:t>The classification of items as participant support costs must be documented in the recipient’s or subrecipient’s written policies and procedures and treated consistently across all Federal awards</a:t>
            </a:r>
          </a:p>
          <a:p>
            <a:r>
              <a:rPr lang="en-US" dirty="0">
                <a:solidFill>
                  <a:schemeClr val="tx1"/>
                </a:solidFill>
              </a:rPr>
              <a:t>General prior approval requirement removed (200.407)</a:t>
            </a:r>
          </a:p>
          <a:p>
            <a:r>
              <a:rPr lang="en-US" dirty="0"/>
              <a:t>However, the transfer of funds budgeted for participant support costs to other budget categories requires a budget amendment (200.308)</a:t>
            </a:r>
            <a:endParaRPr lang="en-US" sz="2800" dirty="0">
              <a:solidFill>
                <a:schemeClr val="tx1"/>
              </a:solidFill>
            </a:endParaRPr>
          </a:p>
          <a:p>
            <a:pPr marL="139700" indent="0">
              <a:buNone/>
            </a:pPr>
            <a:r>
              <a:rPr lang="en-US" sz="2800" i="1" dirty="0"/>
              <a:t>Add to policies and procedures!</a:t>
            </a:r>
            <a:endParaRPr lang="en-US" i="1" dirty="0"/>
          </a:p>
        </p:txBody>
      </p:sp>
      <p:sp>
        <p:nvSpPr>
          <p:cNvPr id="4" name="Footer Placeholder 1">
            <a:extLst>
              <a:ext uri="{FF2B5EF4-FFF2-40B4-BE49-F238E27FC236}">
                <a16:creationId xmlns:a16="http://schemas.microsoft.com/office/drawing/2014/main" id="{2F1E0AC5-09AB-085A-2DAF-8BD48E920FA9}"/>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7548892B-A21A-1D34-AA2C-F0F3A1874D02}"/>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57</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983844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3686-7D03-D0BA-DE6C-B2C7AF406072}"/>
              </a:ext>
            </a:extLst>
          </p:cNvPr>
          <p:cNvSpPr>
            <a:spLocks noGrp="1"/>
          </p:cNvSpPr>
          <p:nvPr>
            <p:ph type="title"/>
          </p:nvPr>
        </p:nvSpPr>
        <p:spPr>
          <a:xfrm>
            <a:off x="398416" y="209007"/>
            <a:ext cx="8203473" cy="502920"/>
          </a:xfrm>
        </p:spPr>
        <p:txBody>
          <a:bodyPr wrap="square" anchor="t">
            <a:normAutofit fontScale="90000"/>
          </a:bodyPr>
          <a:lstStyle/>
          <a:p>
            <a:pPr>
              <a:lnSpc>
                <a:spcPct val="90000"/>
              </a:lnSpc>
            </a:pPr>
            <a:r>
              <a:rPr lang="en-US" sz="2800" dirty="0"/>
              <a:t>Prior Written Approval - 200.407</a:t>
            </a:r>
          </a:p>
        </p:txBody>
      </p:sp>
      <p:sp>
        <p:nvSpPr>
          <p:cNvPr id="6" name="Content Placeholder 5">
            <a:extLst>
              <a:ext uri="{FF2B5EF4-FFF2-40B4-BE49-F238E27FC236}">
                <a16:creationId xmlns:a16="http://schemas.microsoft.com/office/drawing/2014/main" id="{3F60CE57-D675-0BA5-A651-3AF587468A04}"/>
              </a:ext>
            </a:extLst>
          </p:cNvPr>
          <p:cNvSpPr>
            <a:spLocks noGrp="1"/>
          </p:cNvSpPr>
          <p:nvPr>
            <p:ph idx="1"/>
          </p:nvPr>
        </p:nvSpPr>
        <p:spPr>
          <a:xfrm>
            <a:off x="3749040" y="809897"/>
            <a:ext cx="5185954" cy="4010297"/>
          </a:xfrm>
        </p:spPr>
        <p:txBody>
          <a:bodyPr wrap="square" anchor="t">
            <a:normAutofit fontScale="92500" lnSpcReduction="10000"/>
          </a:bodyPr>
          <a:lstStyle/>
          <a:p>
            <a:pPr marL="139700" indent="0">
              <a:lnSpc>
                <a:spcPct val="90000"/>
              </a:lnSpc>
              <a:spcAft>
                <a:spcPts val="600"/>
              </a:spcAft>
              <a:buNone/>
            </a:pPr>
            <a:r>
              <a:rPr lang="en-US" sz="1800" dirty="0"/>
              <a:t>§ 200.306 Cost sharing; </a:t>
            </a:r>
          </a:p>
          <a:p>
            <a:pPr marL="139700" indent="0">
              <a:lnSpc>
                <a:spcPct val="90000"/>
              </a:lnSpc>
              <a:spcAft>
                <a:spcPts val="600"/>
              </a:spcAft>
              <a:buNone/>
            </a:pPr>
            <a:r>
              <a:rPr lang="en-US" sz="1800" dirty="0"/>
              <a:t>§ 200.307 Program income; </a:t>
            </a:r>
          </a:p>
          <a:p>
            <a:pPr marL="139700" indent="0">
              <a:lnSpc>
                <a:spcPct val="90000"/>
              </a:lnSpc>
              <a:spcAft>
                <a:spcPts val="600"/>
              </a:spcAft>
              <a:buNone/>
            </a:pPr>
            <a:r>
              <a:rPr lang="en-US" sz="1800" dirty="0"/>
              <a:t>§ 200.308 Revision of budget/ program plans; </a:t>
            </a:r>
          </a:p>
          <a:p>
            <a:pPr marL="139700" indent="0">
              <a:lnSpc>
                <a:spcPct val="90000"/>
              </a:lnSpc>
              <a:spcAft>
                <a:spcPts val="600"/>
              </a:spcAft>
              <a:buNone/>
            </a:pPr>
            <a:r>
              <a:rPr lang="en-US" sz="1800" dirty="0"/>
              <a:t>§ 200.333 Fixed amount subawards; </a:t>
            </a:r>
          </a:p>
          <a:p>
            <a:pPr marL="139700" indent="0">
              <a:lnSpc>
                <a:spcPct val="90000"/>
              </a:lnSpc>
              <a:spcAft>
                <a:spcPts val="600"/>
              </a:spcAft>
              <a:buNone/>
            </a:pPr>
            <a:r>
              <a:rPr lang="en-US" sz="1800" dirty="0"/>
              <a:t>§ 200.430 Compensation - personal services; </a:t>
            </a:r>
          </a:p>
          <a:p>
            <a:pPr marL="139700" indent="0">
              <a:lnSpc>
                <a:spcPct val="90000"/>
              </a:lnSpc>
              <a:spcAft>
                <a:spcPts val="600"/>
              </a:spcAft>
              <a:buNone/>
            </a:pPr>
            <a:r>
              <a:rPr lang="en-US" sz="1800" dirty="0"/>
              <a:t>§ 200.431 Compensation - fringe benefits;</a:t>
            </a:r>
          </a:p>
          <a:p>
            <a:pPr marL="139700" indent="0">
              <a:lnSpc>
                <a:spcPct val="90000"/>
              </a:lnSpc>
              <a:spcAft>
                <a:spcPts val="600"/>
              </a:spcAft>
              <a:buNone/>
            </a:pPr>
            <a:r>
              <a:rPr lang="en-US" sz="1800" dirty="0"/>
              <a:t>§ 200.440 Exchange Rates</a:t>
            </a:r>
          </a:p>
          <a:p>
            <a:pPr marL="139700" indent="0">
              <a:lnSpc>
                <a:spcPct val="90000"/>
              </a:lnSpc>
              <a:spcAft>
                <a:spcPts val="600"/>
              </a:spcAft>
              <a:buNone/>
            </a:pPr>
            <a:r>
              <a:rPr lang="en-US" sz="1800" dirty="0"/>
              <a:t>§ 200.441 Fines, penalties, damages and other settlements;</a:t>
            </a:r>
          </a:p>
          <a:p>
            <a:pPr marL="139700" indent="0">
              <a:lnSpc>
                <a:spcPct val="90000"/>
              </a:lnSpc>
              <a:spcAft>
                <a:spcPts val="600"/>
              </a:spcAft>
              <a:buNone/>
            </a:pPr>
            <a:r>
              <a:rPr lang="en-US" sz="1800" dirty="0"/>
              <a:t>§ 200.442 Fund raising and investment management costs;</a:t>
            </a:r>
          </a:p>
          <a:p>
            <a:pPr marL="139700" indent="0">
              <a:lnSpc>
                <a:spcPct val="90000"/>
              </a:lnSpc>
              <a:spcAft>
                <a:spcPts val="600"/>
              </a:spcAft>
              <a:buNone/>
            </a:pPr>
            <a:r>
              <a:rPr lang="en-US" sz="1800" dirty="0"/>
              <a:t>§ 200.445 Goods or services for personal use;</a:t>
            </a:r>
          </a:p>
          <a:p>
            <a:pPr marL="139700" indent="0">
              <a:lnSpc>
                <a:spcPct val="90000"/>
              </a:lnSpc>
              <a:spcAft>
                <a:spcPts val="600"/>
              </a:spcAft>
              <a:buNone/>
            </a:pPr>
            <a:r>
              <a:rPr lang="en-US" sz="1800" dirty="0"/>
              <a:t>§ 200.442 Fund raising and investment management costs;</a:t>
            </a:r>
          </a:p>
          <a:p>
            <a:pPr marL="139700" indent="0">
              <a:lnSpc>
                <a:spcPct val="90000"/>
              </a:lnSpc>
              <a:spcAft>
                <a:spcPts val="600"/>
              </a:spcAft>
              <a:buNone/>
            </a:pPr>
            <a:endParaRPr lang="en-US" sz="1800" dirty="0"/>
          </a:p>
        </p:txBody>
      </p:sp>
      <p:sp>
        <p:nvSpPr>
          <p:cNvPr id="10" name="Content Placeholder 9">
            <a:extLst>
              <a:ext uri="{FF2B5EF4-FFF2-40B4-BE49-F238E27FC236}">
                <a16:creationId xmlns:a16="http://schemas.microsoft.com/office/drawing/2014/main" id="{C1F9920E-DF6F-996F-0F30-DBCBA9F75F48}"/>
              </a:ext>
            </a:extLst>
          </p:cNvPr>
          <p:cNvSpPr>
            <a:spLocks noGrp="1"/>
          </p:cNvSpPr>
          <p:nvPr>
            <p:ph type="body" sz="half" idx="2"/>
          </p:nvPr>
        </p:nvSpPr>
        <p:spPr>
          <a:xfrm>
            <a:off x="313510" y="809897"/>
            <a:ext cx="3801290" cy="3879669"/>
          </a:xfrm>
        </p:spPr>
        <p:txBody>
          <a:bodyPr wrap="square" anchor="t">
            <a:normAutofit/>
          </a:bodyPr>
          <a:lstStyle/>
          <a:p>
            <a:pPr>
              <a:spcAft>
                <a:spcPts val="600"/>
              </a:spcAft>
            </a:pPr>
            <a:r>
              <a:rPr lang="en-US" sz="1800" dirty="0">
                <a:latin typeface="Catamaran Medium"/>
              </a:rPr>
              <a:t>§ 200.445 Goods or services for personal use;</a:t>
            </a:r>
          </a:p>
          <a:p>
            <a:pPr>
              <a:spcAft>
                <a:spcPts val="600"/>
              </a:spcAft>
            </a:pPr>
            <a:r>
              <a:rPr lang="en-US" sz="1800" dirty="0">
                <a:latin typeface="Catamaran Medium"/>
              </a:rPr>
              <a:t>§ 200.447 Insurance and indemnification; </a:t>
            </a:r>
          </a:p>
          <a:p>
            <a:pPr>
              <a:spcAft>
                <a:spcPts val="600"/>
              </a:spcAft>
            </a:pPr>
            <a:r>
              <a:rPr lang="en-US" sz="1800" dirty="0">
                <a:latin typeface="Catamaran Medium"/>
              </a:rPr>
              <a:t>§ 200.455 Organization costs; </a:t>
            </a:r>
          </a:p>
          <a:p>
            <a:pPr>
              <a:spcAft>
                <a:spcPts val="600"/>
              </a:spcAft>
            </a:pPr>
            <a:r>
              <a:rPr lang="en-US" sz="1800" dirty="0">
                <a:latin typeface="Catamaran Medium"/>
              </a:rPr>
              <a:t>§ 200.439 Equipment and other capital expenditures; </a:t>
            </a:r>
          </a:p>
          <a:p>
            <a:pPr>
              <a:spcAft>
                <a:spcPts val="600"/>
              </a:spcAft>
            </a:pPr>
            <a:r>
              <a:rPr lang="en-US" sz="1800" dirty="0">
                <a:latin typeface="Catamaran Medium"/>
              </a:rPr>
              <a:t>§ 200.458 Pre-award costs; </a:t>
            </a:r>
          </a:p>
          <a:p>
            <a:pPr>
              <a:spcAft>
                <a:spcPts val="600"/>
              </a:spcAft>
            </a:pPr>
            <a:r>
              <a:rPr lang="en-US" sz="1800" dirty="0">
                <a:latin typeface="Catamaran Medium"/>
              </a:rPr>
              <a:t>§ 200.462 Rearrangement and reconversion costs; </a:t>
            </a:r>
          </a:p>
          <a:p>
            <a:pPr>
              <a:spcAft>
                <a:spcPts val="600"/>
              </a:spcAft>
            </a:pPr>
            <a:r>
              <a:rPr lang="en-US" sz="1800" dirty="0">
                <a:latin typeface="Catamaran Medium"/>
              </a:rPr>
              <a:t>§ 200.475 Travel costs. </a:t>
            </a:r>
          </a:p>
        </p:txBody>
      </p:sp>
      <p:sp>
        <p:nvSpPr>
          <p:cNvPr id="4" name="Footer Placeholder 3">
            <a:extLst>
              <a:ext uri="{FF2B5EF4-FFF2-40B4-BE49-F238E27FC236}">
                <a16:creationId xmlns:a16="http://schemas.microsoft.com/office/drawing/2014/main" id="{06F35CA8-D265-7BEE-4C4E-8AAE359E36DB}"/>
              </a:ext>
            </a:extLst>
          </p:cNvPr>
          <p:cNvSpPr>
            <a:spLocks noGrp="1"/>
          </p:cNvSpPr>
          <p:nvPr>
            <p:ph type="ftr" sz="quarter" idx="11"/>
          </p:nvPr>
        </p:nvSpPr>
        <p:spPr/>
        <p:txBody>
          <a:bodyPr/>
          <a:lstStyle/>
          <a:p>
            <a:pPr>
              <a:spcAft>
                <a:spcPts val="600"/>
              </a:spcAft>
            </a:pPr>
            <a:endParaRPr lang="en-US" dirty="0"/>
          </a:p>
        </p:txBody>
      </p:sp>
      <p:sp>
        <p:nvSpPr>
          <p:cNvPr id="5" name="Slide Number Placeholder 4">
            <a:extLst>
              <a:ext uri="{FF2B5EF4-FFF2-40B4-BE49-F238E27FC236}">
                <a16:creationId xmlns:a16="http://schemas.microsoft.com/office/drawing/2014/main" id="{EA4D8473-E523-0977-1483-598ACE9DCE9C}"/>
              </a:ext>
            </a:extLst>
          </p:cNvPr>
          <p:cNvSpPr>
            <a:spLocks noGrp="1"/>
          </p:cNvSpPr>
          <p:nvPr>
            <p:ph type="sldNum" sz="quarter" idx="12"/>
          </p:nvPr>
        </p:nvSpPr>
        <p:spPr/>
        <p:txBody>
          <a:bodyPr/>
          <a:lstStyle/>
          <a:p>
            <a:pPr>
              <a:spcAft>
                <a:spcPts val="600"/>
              </a:spcAft>
            </a:pPr>
            <a:endParaRPr lang="en-US" dirty="0"/>
          </a:p>
        </p:txBody>
      </p:sp>
      <p:sp>
        <p:nvSpPr>
          <p:cNvPr id="3" name="Footer Placeholder 1">
            <a:extLst>
              <a:ext uri="{FF2B5EF4-FFF2-40B4-BE49-F238E27FC236}">
                <a16:creationId xmlns:a16="http://schemas.microsoft.com/office/drawing/2014/main" id="{EA858A57-BC20-1236-4D1D-54AD291FAB75}"/>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5CE778AA-E954-548C-7D27-EC1AEA610F69}"/>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58</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06354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6ADEE-BBEC-F3A3-2210-CE3BF3CCC73C}"/>
              </a:ext>
            </a:extLst>
          </p:cNvPr>
          <p:cNvSpPr>
            <a:spLocks noGrp="1"/>
          </p:cNvSpPr>
          <p:nvPr>
            <p:ph type="title"/>
          </p:nvPr>
        </p:nvSpPr>
        <p:spPr>
          <a:xfrm>
            <a:off x="393429" y="314397"/>
            <a:ext cx="7704000" cy="572700"/>
          </a:xfrm>
        </p:spPr>
        <p:txBody>
          <a:bodyPr/>
          <a:lstStyle/>
          <a:p>
            <a:r>
              <a:rPr lang="en-US" dirty="0"/>
              <a:t>Mandatory Disclosures –  200.113</a:t>
            </a:r>
          </a:p>
        </p:txBody>
      </p:sp>
      <p:sp>
        <p:nvSpPr>
          <p:cNvPr id="3" name="Text Placeholder 2">
            <a:extLst>
              <a:ext uri="{FF2B5EF4-FFF2-40B4-BE49-F238E27FC236}">
                <a16:creationId xmlns:a16="http://schemas.microsoft.com/office/drawing/2014/main" id="{96354F10-6828-9ED8-E9C4-3BBAF31338C7}"/>
              </a:ext>
            </a:extLst>
          </p:cNvPr>
          <p:cNvSpPr>
            <a:spLocks noGrp="1"/>
          </p:cNvSpPr>
          <p:nvPr>
            <p:ph type="body" idx="1"/>
          </p:nvPr>
        </p:nvSpPr>
        <p:spPr>
          <a:xfrm>
            <a:off x="65315" y="1025435"/>
            <a:ext cx="8360228" cy="3718760"/>
          </a:xfrm>
        </p:spPr>
        <p:txBody>
          <a:bodyPr/>
          <a:lstStyle/>
          <a:p>
            <a:r>
              <a:rPr lang="en-US" sz="2000" dirty="0"/>
              <a:t>Applicant, recipients, and subrecipients must promptly disclose whenever it has credible evidence of the commission of a violation of federal criminal law involving fraud, conflict of interest, bribery, or gratuity violations under Title 18 or Civil False Claims Act (31 U.S.C. 3729–3733)</a:t>
            </a:r>
          </a:p>
          <a:p>
            <a:pPr lvl="1"/>
            <a:r>
              <a:rPr lang="en-US" sz="1600" dirty="0"/>
              <a:t>Includes both criminal and civil false claims actions </a:t>
            </a:r>
          </a:p>
          <a:p>
            <a:pPr lvl="1"/>
            <a:r>
              <a:rPr lang="en-US" sz="1600" dirty="0"/>
              <a:t>Must be made in writing to the Federal agency, the agency’s Office of Inspector General, and the pass-through entity (if applicable)</a:t>
            </a:r>
          </a:p>
          <a:p>
            <a:pPr lvl="1"/>
            <a:r>
              <a:rPr lang="en-US" sz="1600" dirty="0"/>
              <a:t>Also required to report matters to recipient integrity and performance (i.e., SAM and FAPIIS)</a:t>
            </a:r>
          </a:p>
          <a:p>
            <a:r>
              <a:rPr lang="en-US" sz="2000" dirty="0"/>
              <a:t>Includes any activities or subawards in connection with the Federal award</a:t>
            </a:r>
          </a:p>
          <a:p>
            <a:r>
              <a:rPr lang="en-US" sz="2000" dirty="0"/>
              <a:t>Failure to report can result in remedies for noncompliance (200.339)</a:t>
            </a:r>
          </a:p>
          <a:p>
            <a:endParaRPr lang="en-US" sz="2000" dirty="0"/>
          </a:p>
        </p:txBody>
      </p:sp>
      <p:pic>
        <p:nvPicPr>
          <p:cNvPr id="4" name="Graphic 3" descr="A lightbulb">
            <a:extLst>
              <a:ext uri="{FF2B5EF4-FFF2-40B4-BE49-F238E27FC236}">
                <a16:creationId xmlns:a16="http://schemas.microsoft.com/office/drawing/2014/main" id="{2562B3DD-55D9-3893-9E81-32B1B832CBE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011746" y="535576"/>
            <a:ext cx="1196479" cy="1196479"/>
          </a:xfrm>
          <a:prstGeom prst="rect">
            <a:avLst/>
          </a:prstGeom>
        </p:spPr>
      </p:pic>
      <p:sp>
        <p:nvSpPr>
          <p:cNvPr id="5" name="Footer Placeholder 1">
            <a:extLst>
              <a:ext uri="{FF2B5EF4-FFF2-40B4-BE49-F238E27FC236}">
                <a16:creationId xmlns:a16="http://schemas.microsoft.com/office/drawing/2014/main" id="{8F9BB210-6643-B41D-F6FA-ECD28744EA0D}"/>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6" name="Slide Number Placeholder 5">
            <a:extLst>
              <a:ext uri="{FF2B5EF4-FFF2-40B4-BE49-F238E27FC236}">
                <a16:creationId xmlns:a16="http://schemas.microsoft.com/office/drawing/2014/main" id="{95F32B98-D373-503E-8687-55AEAAF2E33F}"/>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59</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56063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rumpy cat NOPE">
            <a:extLst>
              <a:ext uri="{FF2B5EF4-FFF2-40B4-BE49-F238E27FC236}">
                <a16:creationId xmlns:a16="http://schemas.microsoft.com/office/drawing/2014/main" id="{3754EF3A-6B6B-EF37-0183-8F0E0F0D40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6657" y="1674316"/>
            <a:ext cx="2461618" cy="2461618"/>
          </a:xfrm>
          <a:prstGeom prst="rect">
            <a:avLst/>
          </a:prstGeom>
          <a:solidFill>
            <a:srgbClr val="FFFFFF"/>
          </a:solidFill>
        </p:spPr>
      </p:pic>
      <p:sp>
        <p:nvSpPr>
          <p:cNvPr id="2" name="Title 1">
            <a:extLst>
              <a:ext uri="{FF2B5EF4-FFF2-40B4-BE49-F238E27FC236}">
                <a16:creationId xmlns:a16="http://schemas.microsoft.com/office/drawing/2014/main" id="{21FC1C13-5756-9B0B-F8AD-4177EFEB2222}"/>
              </a:ext>
            </a:extLst>
          </p:cNvPr>
          <p:cNvSpPr>
            <a:spLocks noGrp="1"/>
          </p:cNvSpPr>
          <p:nvPr>
            <p:ph type="title"/>
          </p:nvPr>
        </p:nvSpPr>
        <p:spPr>
          <a:xfrm>
            <a:off x="539025" y="228827"/>
            <a:ext cx="7704000" cy="572700"/>
          </a:xfrm>
        </p:spPr>
        <p:txBody>
          <a:bodyPr anchor="ctr">
            <a:noAutofit/>
          </a:bodyPr>
          <a:lstStyle/>
          <a:p>
            <a:r>
              <a:rPr lang="en-US" sz="2800" dirty="0"/>
              <a:t>Pushback on Interagency Agreements?</a:t>
            </a:r>
          </a:p>
        </p:txBody>
      </p:sp>
      <p:sp>
        <p:nvSpPr>
          <p:cNvPr id="3" name="Content Placeholder 2">
            <a:extLst>
              <a:ext uri="{FF2B5EF4-FFF2-40B4-BE49-F238E27FC236}">
                <a16:creationId xmlns:a16="http://schemas.microsoft.com/office/drawing/2014/main" id="{719EA921-C8EB-8742-0BB6-4FFEF89A069F}"/>
              </a:ext>
            </a:extLst>
          </p:cNvPr>
          <p:cNvSpPr>
            <a:spLocks noGrp="1"/>
          </p:cNvSpPr>
          <p:nvPr>
            <p:ph type="body" idx="1"/>
          </p:nvPr>
        </p:nvSpPr>
        <p:spPr>
          <a:xfrm>
            <a:off x="182700" y="801527"/>
            <a:ext cx="6522899" cy="3847341"/>
          </a:xfrm>
        </p:spPr>
        <p:txBody>
          <a:bodyPr>
            <a:normAutofit/>
          </a:bodyPr>
          <a:lstStyle/>
          <a:p>
            <a:r>
              <a:rPr lang="en-US" dirty="0"/>
              <a:t>In draft Senate bill from summer 2025, lawmakers added “bill strengthening” language to prohibit ED from offloading IDEA, Title I</a:t>
            </a:r>
          </a:p>
          <a:p>
            <a:r>
              <a:rPr lang="en-US" dirty="0"/>
              <a:t>Sticking point in appropriations negotiations in 2026 – but didn’t ultimately make it into the bill</a:t>
            </a:r>
          </a:p>
          <a:p>
            <a:r>
              <a:rPr lang="en-US" dirty="0"/>
              <a:t>Now says: ED “shall support staffing levels necessary to fulfill its statutory responsibilities including carrying out programs, projects, and activities …in a timely manner.”</a:t>
            </a:r>
          </a:p>
        </p:txBody>
      </p:sp>
      <p:sp>
        <p:nvSpPr>
          <p:cNvPr id="4" name="Footer Placeholder 3">
            <a:extLst>
              <a:ext uri="{FF2B5EF4-FFF2-40B4-BE49-F238E27FC236}">
                <a16:creationId xmlns:a16="http://schemas.microsoft.com/office/drawing/2014/main" id="{8418F981-68F1-2212-AF93-1414F6693B81}"/>
              </a:ext>
            </a:extLst>
          </p:cNvPr>
          <p:cNvSpPr>
            <a:spLocks noGrp="1"/>
          </p:cNvSpPr>
          <p:nvPr>
            <p:ph type="ftr" sz="quarter" idx="4294967295"/>
          </p:nvPr>
        </p:nvSpPr>
        <p:spPr>
          <a:xfrm>
            <a:off x="720000" y="4778862"/>
            <a:ext cx="3086100" cy="274637"/>
          </a:xfrm>
        </p:spPr>
        <p:txBody>
          <a:bodyPr anchor="ctr">
            <a:normAutofit fontScale="62500" lnSpcReduction="20000"/>
          </a:bodyPr>
          <a:lstStyle/>
          <a:p>
            <a:pPr>
              <a:spcAft>
                <a:spcPts val="450"/>
              </a:spcAft>
            </a:pPr>
            <a:r>
              <a:rPr lang="en-US" dirty="0"/>
              <a:t>The Bruman Group, PLLC © 2026. All Rights Reserved.</a:t>
            </a:r>
          </a:p>
        </p:txBody>
      </p:sp>
      <p:sp>
        <p:nvSpPr>
          <p:cNvPr id="6" name="Slide Number Placeholder 5">
            <a:extLst>
              <a:ext uri="{FF2B5EF4-FFF2-40B4-BE49-F238E27FC236}">
                <a16:creationId xmlns:a16="http://schemas.microsoft.com/office/drawing/2014/main" id="{34704A97-EAF4-0C0F-2623-49DBEC264CBB}"/>
              </a:ext>
            </a:extLst>
          </p:cNvPr>
          <p:cNvSpPr txBox="1">
            <a:spLocks/>
          </p:cNvSpPr>
          <p:nvPr/>
        </p:nvSpPr>
        <p:spPr>
          <a:xfrm>
            <a:off x="8313744" y="4788485"/>
            <a:ext cx="220512"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345470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BA143F29-7736-0899-FFF6-8F68215B2FA0}"/>
              </a:ext>
            </a:extLst>
          </p:cNvPr>
          <p:cNvSpPr>
            <a:spLocks noGrp="1"/>
          </p:cNvSpPr>
          <p:nvPr>
            <p:ph type="title" idx="2"/>
          </p:nvPr>
        </p:nvSpPr>
        <p:spPr>
          <a:xfrm>
            <a:off x="931408" y="855328"/>
            <a:ext cx="3640592" cy="3096186"/>
          </a:xfrm>
        </p:spPr>
        <p:txBody>
          <a:bodyPr/>
          <a:lstStyle/>
          <a:p>
            <a:r>
              <a:rPr lang="en-US" sz="4800" dirty="0"/>
              <a:t>Property Standards</a:t>
            </a:r>
          </a:p>
        </p:txBody>
      </p:sp>
      <p:pic>
        <p:nvPicPr>
          <p:cNvPr id="7" name="Picture 6" descr="Calculator and math tools on a surface">
            <a:extLst>
              <a:ext uri="{FF2B5EF4-FFF2-40B4-BE49-F238E27FC236}">
                <a16:creationId xmlns:a16="http://schemas.microsoft.com/office/drawing/2014/main" id="{2C4F1BD3-AFF3-A9C0-B415-74B959B757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6387" y="1444321"/>
            <a:ext cx="3804913" cy="25397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ooter Placeholder 1">
            <a:extLst>
              <a:ext uri="{FF2B5EF4-FFF2-40B4-BE49-F238E27FC236}">
                <a16:creationId xmlns:a16="http://schemas.microsoft.com/office/drawing/2014/main" id="{707EC648-1737-4D24-33D0-3A21E0972B37}"/>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9" name="Slide Number Placeholder 5">
            <a:extLst>
              <a:ext uri="{FF2B5EF4-FFF2-40B4-BE49-F238E27FC236}">
                <a16:creationId xmlns:a16="http://schemas.microsoft.com/office/drawing/2014/main" id="{7DC425F0-6523-B2F7-74E6-9650131AD9A0}"/>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60</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029102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A74C-E2A7-CE5E-CF08-775AA5B0FA97}"/>
              </a:ext>
            </a:extLst>
          </p:cNvPr>
          <p:cNvSpPr>
            <a:spLocks noGrp="1"/>
          </p:cNvSpPr>
          <p:nvPr>
            <p:ph type="title"/>
          </p:nvPr>
        </p:nvSpPr>
        <p:spPr>
          <a:xfrm>
            <a:off x="556715" y="464619"/>
            <a:ext cx="7704000" cy="572700"/>
          </a:xfrm>
        </p:spPr>
        <p:txBody>
          <a:bodyPr/>
          <a:lstStyle/>
          <a:p>
            <a:r>
              <a:rPr lang="en-US" dirty="0"/>
              <a:t>Equipment Use – 200.313(c)</a:t>
            </a:r>
          </a:p>
        </p:txBody>
      </p:sp>
      <p:sp>
        <p:nvSpPr>
          <p:cNvPr id="3" name="Text Placeholder 2">
            <a:extLst>
              <a:ext uri="{FF2B5EF4-FFF2-40B4-BE49-F238E27FC236}">
                <a16:creationId xmlns:a16="http://schemas.microsoft.com/office/drawing/2014/main" id="{34640333-A22F-6AC4-D57A-4CE21D322559}"/>
              </a:ext>
            </a:extLst>
          </p:cNvPr>
          <p:cNvSpPr>
            <a:spLocks noGrp="1"/>
          </p:cNvSpPr>
          <p:nvPr>
            <p:ph type="body" idx="1"/>
          </p:nvPr>
        </p:nvSpPr>
        <p:spPr>
          <a:xfrm>
            <a:off x="404950" y="1312818"/>
            <a:ext cx="7922622" cy="3291608"/>
          </a:xfrm>
        </p:spPr>
        <p:txBody>
          <a:bodyPr/>
          <a:lstStyle/>
          <a:p>
            <a:r>
              <a:rPr lang="en-US" sz="2000" dirty="0"/>
              <a:t>Equipment must be used in the program or project for which it was acquired as long as needed, whether or not the project or program continues to be supported by the Federal award</a:t>
            </a:r>
          </a:p>
          <a:p>
            <a:r>
              <a:rPr lang="en-US" sz="2000" dirty="0"/>
              <a:t>Equipment must be available for shared use, provided such use will not interfere with the purpose for which it was originally acquired, and it follows this order of preference:</a:t>
            </a:r>
          </a:p>
          <a:p>
            <a:pPr lvl="1"/>
            <a:r>
              <a:rPr lang="en-US" sz="2000" dirty="0"/>
              <a:t>First by other programs from same agency</a:t>
            </a:r>
          </a:p>
          <a:p>
            <a:pPr lvl="1"/>
            <a:r>
              <a:rPr lang="en-US" sz="2000" dirty="0"/>
              <a:t>Then open to other Federal programs</a:t>
            </a:r>
          </a:p>
          <a:p>
            <a:pPr lvl="1"/>
            <a:r>
              <a:rPr lang="en-US" sz="2000" dirty="0"/>
              <a:t>Non-Federal programs, provided such use will not interfere with the purpose for which it was originally acquired</a:t>
            </a:r>
          </a:p>
          <a:p>
            <a:endParaRPr lang="en-US" sz="1100" dirty="0"/>
          </a:p>
        </p:txBody>
      </p:sp>
      <p:pic>
        <p:nvPicPr>
          <p:cNvPr id="4" name="Graphic 3" descr="A lightbulb">
            <a:extLst>
              <a:ext uri="{FF2B5EF4-FFF2-40B4-BE49-F238E27FC236}">
                <a16:creationId xmlns:a16="http://schemas.microsoft.com/office/drawing/2014/main" id="{D1411453-897C-458F-C5F9-68AD70E11FD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22948" y="202475"/>
            <a:ext cx="1204624" cy="1204624"/>
          </a:xfrm>
          <a:prstGeom prst="rect">
            <a:avLst/>
          </a:prstGeom>
        </p:spPr>
      </p:pic>
      <p:sp>
        <p:nvSpPr>
          <p:cNvPr id="5" name="Footer Placeholder 1">
            <a:extLst>
              <a:ext uri="{FF2B5EF4-FFF2-40B4-BE49-F238E27FC236}">
                <a16:creationId xmlns:a16="http://schemas.microsoft.com/office/drawing/2014/main" id="{56301DCD-8A28-37AE-1E1A-744E9A4195EF}"/>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6" name="Slide Number Placeholder 5">
            <a:extLst>
              <a:ext uri="{FF2B5EF4-FFF2-40B4-BE49-F238E27FC236}">
                <a16:creationId xmlns:a16="http://schemas.microsoft.com/office/drawing/2014/main" id="{4AD99181-6AC9-EDE1-5101-718D10D58B0B}"/>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61</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4009412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B560-07C5-726A-338B-0B2105A32A4B}"/>
              </a:ext>
            </a:extLst>
          </p:cNvPr>
          <p:cNvSpPr>
            <a:spLocks noGrp="1"/>
          </p:cNvSpPr>
          <p:nvPr>
            <p:ph type="title"/>
          </p:nvPr>
        </p:nvSpPr>
        <p:spPr>
          <a:xfrm>
            <a:off x="629841" y="342900"/>
            <a:ext cx="6672296" cy="1200150"/>
          </a:xfrm>
        </p:spPr>
        <p:txBody>
          <a:bodyPr anchor="t">
            <a:normAutofit/>
          </a:bodyPr>
          <a:lstStyle/>
          <a:p>
            <a:r>
              <a:rPr lang="en-US" sz="3200" dirty="0"/>
              <a:t>Replacement Equipment – 200.313(c)(4)</a:t>
            </a:r>
          </a:p>
        </p:txBody>
      </p:sp>
      <p:sp>
        <p:nvSpPr>
          <p:cNvPr id="4" name="Text Placeholder 3">
            <a:extLst>
              <a:ext uri="{FF2B5EF4-FFF2-40B4-BE49-F238E27FC236}">
                <a16:creationId xmlns:a16="http://schemas.microsoft.com/office/drawing/2014/main" id="{30938431-5C57-8B8E-73EF-B7A15EF1917F}"/>
              </a:ext>
            </a:extLst>
          </p:cNvPr>
          <p:cNvSpPr>
            <a:spLocks noGrp="1"/>
          </p:cNvSpPr>
          <p:nvPr>
            <p:ph type="body" sz="half" idx="2"/>
          </p:nvPr>
        </p:nvSpPr>
        <p:spPr>
          <a:xfrm>
            <a:off x="629840" y="1543050"/>
            <a:ext cx="3896439" cy="2858691"/>
          </a:xfrm>
        </p:spPr>
        <p:txBody>
          <a:bodyPr/>
          <a:lstStyle/>
          <a:p>
            <a:r>
              <a:rPr lang="en-US" sz="2400" dirty="0"/>
              <a:t>May use sale price of old equipment towards purchase price of replacement equipment</a:t>
            </a:r>
          </a:p>
          <a:p>
            <a:r>
              <a:rPr lang="en-US" sz="2400" dirty="0"/>
              <a:t>Calculate new federal share using % of federal funds initially used to purchase equipment</a:t>
            </a:r>
          </a:p>
          <a:p>
            <a:endParaRPr lang="en-US" sz="2400" dirty="0"/>
          </a:p>
        </p:txBody>
      </p:sp>
      <p:sp>
        <p:nvSpPr>
          <p:cNvPr id="5" name="Footer Placeholder 4">
            <a:extLst>
              <a:ext uri="{FF2B5EF4-FFF2-40B4-BE49-F238E27FC236}">
                <a16:creationId xmlns:a16="http://schemas.microsoft.com/office/drawing/2014/main" id="{D875DA13-2616-F65A-1350-815B224907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C3C324-FD9B-F101-7627-2D8390F70DC7}"/>
              </a:ext>
            </a:extLst>
          </p:cNvPr>
          <p:cNvSpPr>
            <a:spLocks noGrp="1"/>
          </p:cNvSpPr>
          <p:nvPr>
            <p:ph type="sldNum" sz="quarter" idx="12"/>
          </p:nvPr>
        </p:nvSpPr>
        <p:spPr/>
        <p:txBody>
          <a:bodyPr/>
          <a:lstStyle/>
          <a:p>
            <a:endParaRPr lang="en-US" dirty="0"/>
          </a:p>
        </p:txBody>
      </p:sp>
      <p:pic>
        <p:nvPicPr>
          <p:cNvPr id="8" name="Picture 7" descr="Person adjusting engine">
            <a:extLst>
              <a:ext uri="{FF2B5EF4-FFF2-40B4-BE49-F238E27FC236}">
                <a16:creationId xmlns:a16="http://schemas.microsoft.com/office/drawing/2014/main" id="{25213D15-57E3-E9CE-5B58-60B02E5885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5319" y="1829996"/>
            <a:ext cx="3427196" cy="22847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Graphic 5" descr="A lightbulb">
            <a:extLst>
              <a:ext uri="{FF2B5EF4-FFF2-40B4-BE49-F238E27FC236}">
                <a16:creationId xmlns:a16="http://schemas.microsoft.com/office/drawing/2014/main" id="{577E10A2-0B74-80EA-EB5B-A2007481471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5769" y="200611"/>
            <a:ext cx="1085850" cy="1085850"/>
          </a:xfrm>
          <a:prstGeom prst="rect">
            <a:avLst/>
          </a:prstGeom>
        </p:spPr>
      </p:pic>
      <p:sp>
        <p:nvSpPr>
          <p:cNvPr id="11" name="Footer Placeholder 1">
            <a:extLst>
              <a:ext uri="{FF2B5EF4-FFF2-40B4-BE49-F238E27FC236}">
                <a16:creationId xmlns:a16="http://schemas.microsoft.com/office/drawing/2014/main" id="{EDDA3328-3E80-86C5-0775-E0BDCD6A9300}"/>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12" name="Slide Number Placeholder 5">
            <a:extLst>
              <a:ext uri="{FF2B5EF4-FFF2-40B4-BE49-F238E27FC236}">
                <a16:creationId xmlns:a16="http://schemas.microsoft.com/office/drawing/2014/main" id="{BC4971F1-479E-86DB-F90C-7712AEB4F530}"/>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62</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26375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D6BC-0E8D-0601-A476-FF9889BC53CE}"/>
              </a:ext>
            </a:extLst>
          </p:cNvPr>
          <p:cNvSpPr>
            <a:spLocks noGrp="1"/>
          </p:cNvSpPr>
          <p:nvPr>
            <p:ph type="title"/>
          </p:nvPr>
        </p:nvSpPr>
        <p:spPr>
          <a:xfrm>
            <a:off x="524057" y="384694"/>
            <a:ext cx="7704000" cy="572700"/>
          </a:xfrm>
        </p:spPr>
        <p:txBody>
          <a:bodyPr/>
          <a:lstStyle/>
          <a:p>
            <a:r>
              <a:rPr lang="en-US" sz="3200" dirty="0"/>
              <a:t>Inventory Procedures – 200.313(d)</a:t>
            </a:r>
          </a:p>
        </p:txBody>
      </p:sp>
      <p:sp>
        <p:nvSpPr>
          <p:cNvPr id="3" name="Content Placeholder 2">
            <a:extLst>
              <a:ext uri="{FF2B5EF4-FFF2-40B4-BE49-F238E27FC236}">
                <a16:creationId xmlns:a16="http://schemas.microsoft.com/office/drawing/2014/main" id="{C53F9C68-95E6-D6BF-A89E-645064648C9B}"/>
              </a:ext>
            </a:extLst>
          </p:cNvPr>
          <p:cNvSpPr>
            <a:spLocks noGrp="1"/>
          </p:cNvSpPr>
          <p:nvPr>
            <p:ph type="body" idx="1"/>
          </p:nvPr>
        </p:nvSpPr>
        <p:spPr>
          <a:xfrm>
            <a:off x="450669" y="1208314"/>
            <a:ext cx="7973331" cy="3396111"/>
          </a:xfrm>
        </p:spPr>
        <p:txBody>
          <a:bodyPr>
            <a:normAutofit fontScale="85000" lnSpcReduction="10000"/>
          </a:bodyPr>
          <a:lstStyle/>
          <a:p>
            <a:pPr marL="104775" indent="0">
              <a:buNone/>
            </a:pPr>
            <a:r>
              <a:rPr lang="en-US" dirty="0"/>
              <a:t>Regardless of whether equipment is acquired in part or its entirety under the Federal award, the recipient or subrecipient must manage equipment (including replacing equipment) utilizing procedures that meet the following requirements:</a:t>
            </a:r>
          </a:p>
          <a:p>
            <a:pPr marL="104775" indent="0">
              <a:buNone/>
            </a:pPr>
            <a:endParaRPr lang="en-US" dirty="0"/>
          </a:p>
          <a:p>
            <a:pPr marL="385763" indent="-385763">
              <a:buSzPct val="100000"/>
              <a:buFont typeface="+mj-lt"/>
              <a:buAutoNum type="arabicParenR"/>
            </a:pPr>
            <a:r>
              <a:rPr lang="en-US" dirty="0"/>
              <a:t>Property records</a:t>
            </a:r>
          </a:p>
          <a:p>
            <a:pPr>
              <a:buSzPct val="100000"/>
            </a:pPr>
            <a:r>
              <a:rPr lang="en-US" dirty="0"/>
              <a:t>Description, serial number or other ID, source of funding (including FAIN), title, acquisition date and cost, percent of Federal contribution, location, use and condition, and disposition date including sale price</a:t>
            </a:r>
          </a:p>
          <a:p>
            <a:pPr>
              <a:buSzPct val="100000"/>
            </a:pPr>
            <a:r>
              <a:rPr lang="en-US" dirty="0"/>
              <a:t>Recipient/subrecipient is responsible for maintaining and updating property records when there is a change in status of the property</a:t>
            </a:r>
          </a:p>
        </p:txBody>
      </p:sp>
      <p:sp>
        <p:nvSpPr>
          <p:cNvPr id="5" name="Footer Placeholder 4">
            <a:extLst>
              <a:ext uri="{FF2B5EF4-FFF2-40B4-BE49-F238E27FC236}">
                <a16:creationId xmlns:a16="http://schemas.microsoft.com/office/drawing/2014/main" id="{99C40DB2-01B2-D222-B555-7E8D67791C63}"/>
              </a:ext>
            </a:extLst>
          </p:cNvPr>
          <p:cNvSpPr>
            <a:spLocks noGrp="1"/>
          </p:cNvSpPr>
          <p:nvPr>
            <p:ph type="ftr" sz="quarter" idx="4294967295"/>
          </p:nvPr>
        </p:nvSpPr>
        <p:spPr>
          <a:xfrm>
            <a:off x="0" y="0"/>
            <a:ext cx="0" cy="0"/>
          </a:xfrm>
        </p:spPr>
        <p:txBody>
          <a:bodyPr/>
          <a:lstStyle/>
          <a:p>
            <a:endParaRPr lang="en-US" dirty="0"/>
          </a:p>
        </p:txBody>
      </p:sp>
      <p:sp>
        <p:nvSpPr>
          <p:cNvPr id="7" name="Slide Number Placeholder 6">
            <a:extLst>
              <a:ext uri="{FF2B5EF4-FFF2-40B4-BE49-F238E27FC236}">
                <a16:creationId xmlns:a16="http://schemas.microsoft.com/office/drawing/2014/main" id="{C2169B76-DC4E-5966-2053-CD56989E9F51}"/>
              </a:ext>
            </a:extLst>
          </p:cNvPr>
          <p:cNvSpPr>
            <a:spLocks noGrp="1"/>
          </p:cNvSpPr>
          <p:nvPr>
            <p:ph type="sldNum" sz="quarter" idx="4294967295"/>
          </p:nvPr>
        </p:nvSpPr>
        <p:spPr>
          <a:xfrm>
            <a:off x="0" y="0"/>
            <a:ext cx="0" cy="0"/>
          </a:xfrm>
        </p:spPr>
        <p:txBody>
          <a:bodyPr/>
          <a:lstStyle/>
          <a:p>
            <a:endParaRPr lang="en-US" dirty="0"/>
          </a:p>
        </p:txBody>
      </p:sp>
      <p:pic>
        <p:nvPicPr>
          <p:cNvPr id="6" name="Graphic 5" descr="A lightbulb">
            <a:extLst>
              <a:ext uri="{FF2B5EF4-FFF2-40B4-BE49-F238E27FC236}">
                <a16:creationId xmlns:a16="http://schemas.microsoft.com/office/drawing/2014/main" id="{E7380132-3891-57FF-1910-3697B8D459B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898467" y="533713"/>
            <a:ext cx="1085850" cy="1085850"/>
          </a:xfrm>
          <a:prstGeom prst="rect">
            <a:avLst/>
          </a:prstGeom>
        </p:spPr>
      </p:pic>
      <p:sp>
        <p:nvSpPr>
          <p:cNvPr id="4" name="Footer Placeholder 1">
            <a:extLst>
              <a:ext uri="{FF2B5EF4-FFF2-40B4-BE49-F238E27FC236}">
                <a16:creationId xmlns:a16="http://schemas.microsoft.com/office/drawing/2014/main" id="{21DAD3D7-8379-FCB3-B0BB-CCEA03D3CE25}"/>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A62C8EE1-12B4-500D-B117-9EE11C73EFEB}"/>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63</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40046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E735-D74E-9565-05AA-A13E3F311901}"/>
              </a:ext>
            </a:extLst>
          </p:cNvPr>
          <p:cNvSpPr>
            <a:spLocks noGrp="1"/>
          </p:cNvSpPr>
          <p:nvPr>
            <p:ph type="title"/>
          </p:nvPr>
        </p:nvSpPr>
        <p:spPr>
          <a:xfrm>
            <a:off x="607423" y="384694"/>
            <a:ext cx="7816577" cy="572700"/>
          </a:xfrm>
        </p:spPr>
        <p:txBody>
          <a:bodyPr/>
          <a:lstStyle/>
          <a:p>
            <a:r>
              <a:rPr lang="en-US" sz="3200" dirty="0"/>
              <a:t>Inventory Procedures – 200.313(d) (cont.)</a:t>
            </a:r>
          </a:p>
        </p:txBody>
      </p:sp>
      <p:sp>
        <p:nvSpPr>
          <p:cNvPr id="3" name="Content Placeholder 2">
            <a:extLst>
              <a:ext uri="{FF2B5EF4-FFF2-40B4-BE49-F238E27FC236}">
                <a16:creationId xmlns:a16="http://schemas.microsoft.com/office/drawing/2014/main" id="{38F3597C-C562-561D-8F89-7C4074A68F6F}"/>
              </a:ext>
            </a:extLst>
          </p:cNvPr>
          <p:cNvSpPr>
            <a:spLocks noGrp="1"/>
          </p:cNvSpPr>
          <p:nvPr>
            <p:ph type="body" idx="1"/>
          </p:nvPr>
        </p:nvSpPr>
        <p:spPr>
          <a:xfrm>
            <a:off x="607423" y="1619563"/>
            <a:ext cx="7955280" cy="3213694"/>
          </a:xfrm>
        </p:spPr>
        <p:txBody>
          <a:bodyPr>
            <a:normAutofit/>
          </a:bodyPr>
          <a:lstStyle/>
          <a:p>
            <a:pPr marL="385763" indent="-385763">
              <a:buSzPct val="100000"/>
              <a:buFont typeface="+mj-lt"/>
              <a:buAutoNum type="arabicParenR" startAt="2"/>
            </a:pPr>
            <a:r>
              <a:rPr lang="en-US" dirty="0"/>
              <a:t>Physical inventory at least every two years (or more often, if required by State or your own policies)</a:t>
            </a:r>
          </a:p>
          <a:p>
            <a:pPr marL="385763" indent="-385763">
              <a:buSzPct val="100000"/>
              <a:buFont typeface="+mj-lt"/>
              <a:buAutoNum type="arabicParenR" startAt="2"/>
            </a:pPr>
            <a:r>
              <a:rPr lang="en-US" dirty="0"/>
              <a:t>Control system to prevent property loss, damage, theft </a:t>
            </a:r>
          </a:p>
          <a:p>
            <a:pPr lvl="1">
              <a:buSzPct val="100000"/>
            </a:pPr>
            <a:r>
              <a:rPr lang="en-US" sz="1800" dirty="0"/>
              <a:t>All incidents must be investigated and reported to the Federal agency or pass-through entity</a:t>
            </a:r>
          </a:p>
          <a:p>
            <a:pPr marL="385763" indent="-385763">
              <a:buSzPct val="100000"/>
              <a:buFont typeface="+mj-lt"/>
              <a:buAutoNum type="arabicParenR" startAt="2"/>
            </a:pPr>
            <a:r>
              <a:rPr lang="en-US" dirty="0"/>
              <a:t>Regular maintenance procedures in place</a:t>
            </a:r>
          </a:p>
          <a:p>
            <a:pPr marL="385763" indent="-385763">
              <a:buSzPct val="100000"/>
              <a:buFont typeface="+mj-lt"/>
              <a:buAutoNum type="arabicParenR" startAt="2"/>
            </a:pPr>
            <a:r>
              <a:rPr lang="en-US" dirty="0"/>
              <a:t>If authorized or required to sell property, proper sales procedures to ensure highest possible return</a:t>
            </a:r>
          </a:p>
        </p:txBody>
      </p:sp>
      <p:sp>
        <p:nvSpPr>
          <p:cNvPr id="5" name="Footer Placeholder 4">
            <a:extLst>
              <a:ext uri="{FF2B5EF4-FFF2-40B4-BE49-F238E27FC236}">
                <a16:creationId xmlns:a16="http://schemas.microsoft.com/office/drawing/2014/main" id="{C00353D0-64CB-8BAA-1F4F-4C4B919FB935}"/>
              </a:ext>
            </a:extLst>
          </p:cNvPr>
          <p:cNvSpPr>
            <a:spLocks noGrp="1"/>
          </p:cNvSpPr>
          <p:nvPr>
            <p:ph type="ftr" sz="quarter" idx="4294967295"/>
          </p:nvPr>
        </p:nvSpPr>
        <p:spPr>
          <a:xfrm>
            <a:off x="0" y="0"/>
            <a:ext cx="0" cy="0"/>
          </a:xfrm>
        </p:spPr>
        <p:txBody>
          <a:bodyPr/>
          <a:lstStyle/>
          <a:p>
            <a:endParaRPr lang="en-US" dirty="0"/>
          </a:p>
        </p:txBody>
      </p:sp>
      <p:sp>
        <p:nvSpPr>
          <p:cNvPr id="7" name="Slide Number Placeholder 6">
            <a:extLst>
              <a:ext uri="{FF2B5EF4-FFF2-40B4-BE49-F238E27FC236}">
                <a16:creationId xmlns:a16="http://schemas.microsoft.com/office/drawing/2014/main" id="{D6E056B1-71FC-D74F-087B-D49002BBEB84}"/>
              </a:ext>
            </a:extLst>
          </p:cNvPr>
          <p:cNvSpPr>
            <a:spLocks noGrp="1"/>
          </p:cNvSpPr>
          <p:nvPr>
            <p:ph type="sldNum" sz="quarter" idx="4294967295"/>
          </p:nvPr>
        </p:nvSpPr>
        <p:spPr>
          <a:xfrm>
            <a:off x="0" y="0"/>
            <a:ext cx="0" cy="0"/>
          </a:xfrm>
        </p:spPr>
        <p:txBody>
          <a:bodyPr/>
          <a:lstStyle/>
          <a:p>
            <a:endParaRPr lang="en-US" dirty="0"/>
          </a:p>
        </p:txBody>
      </p:sp>
      <p:pic>
        <p:nvPicPr>
          <p:cNvPr id="6" name="Graphic 5" descr="A lightbulb">
            <a:extLst>
              <a:ext uri="{FF2B5EF4-FFF2-40B4-BE49-F238E27FC236}">
                <a16:creationId xmlns:a16="http://schemas.microsoft.com/office/drawing/2014/main" id="{CE79F7D9-40B7-D9B9-BFCC-A705752A18E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8467" y="533713"/>
            <a:ext cx="1085850" cy="1085850"/>
          </a:xfrm>
          <a:prstGeom prst="rect">
            <a:avLst/>
          </a:prstGeom>
        </p:spPr>
      </p:pic>
      <p:sp>
        <p:nvSpPr>
          <p:cNvPr id="4" name="Footer Placeholder 1">
            <a:extLst>
              <a:ext uri="{FF2B5EF4-FFF2-40B4-BE49-F238E27FC236}">
                <a16:creationId xmlns:a16="http://schemas.microsoft.com/office/drawing/2014/main" id="{469128E0-E5B3-6F82-B07B-D9E1192A3971}"/>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A0814924-B535-A178-2DD2-7E60D6D94C87}"/>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64</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61716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AF2B-2A02-AB8A-38FF-18C0AB09214F}"/>
              </a:ext>
            </a:extLst>
          </p:cNvPr>
          <p:cNvSpPr>
            <a:spLocks noGrp="1"/>
          </p:cNvSpPr>
          <p:nvPr>
            <p:ph type="title"/>
          </p:nvPr>
        </p:nvSpPr>
        <p:spPr>
          <a:xfrm>
            <a:off x="301988" y="509300"/>
            <a:ext cx="7908017" cy="572700"/>
          </a:xfrm>
        </p:spPr>
        <p:txBody>
          <a:bodyPr/>
          <a:lstStyle/>
          <a:p>
            <a:r>
              <a:rPr lang="en-US" sz="2800"/>
              <a:t>Equipment Disposition –200.313(e) and (f)</a:t>
            </a:r>
          </a:p>
        </p:txBody>
      </p:sp>
      <p:sp>
        <p:nvSpPr>
          <p:cNvPr id="3" name="Content Placeholder 2">
            <a:extLst>
              <a:ext uri="{FF2B5EF4-FFF2-40B4-BE49-F238E27FC236}">
                <a16:creationId xmlns:a16="http://schemas.microsoft.com/office/drawing/2014/main" id="{E95D23BB-1C68-2368-84FE-6EA1B3B58AAC}"/>
              </a:ext>
            </a:extLst>
          </p:cNvPr>
          <p:cNvSpPr>
            <a:spLocks noGrp="1"/>
          </p:cNvSpPr>
          <p:nvPr>
            <p:ph type="body" idx="1"/>
          </p:nvPr>
        </p:nvSpPr>
        <p:spPr>
          <a:xfrm>
            <a:off x="92210" y="1175657"/>
            <a:ext cx="8327572" cy="3709852"/>
          </a:xfrm>
        </p:spPr>
        <p:txBody>
          <a:bodyPr>
            <a:normAutofit fontScale="92500" lnSpcReduction="20000"/>
          </a:bodyPr>
          <a:lstStyle/>
          <a:p>
            <a:r>
              <a:rPr lang="en-US" sz="2200" dirty="0"/>
              <a:t>When property is no longer needed in any current or previously Federally-funded or supported activity, must request disposition instructions from the Federal agency or pass-through entity </a:t>
            </a:r>
          </a:p>
          <a:p>
            <a:r>
              <a:rPr lang="en-US" sz="2200" dirty="0"/>
              <a:t>Disposition will be made as follows, in accordance with Federal agency or pass-through entity disposition instructions:</a:t>
            </a:r>
          </a:p>
          <a:p>
            <a:pPr lvl="1"/>
            <a:r>
              <a:rPr lang="en-US" sz="1700" dirty="0"/>
              <a:t>Fair market value more than $10,000 (per unit) = pay Federal share back to federal agency or pass-through entity</a:t>
            </a:r>
          </a:p>
          <a:p>
            <a:pPr lvl="2"/>
            <a:r>
              <a:rPr lang="en-US" sz="1700" dirty="0"/>
              <a:t>May retain $1,000 to cover expenses associated with the selling and handling of the equipment </a:t>
            </a:r>
          </a:p>
          <a:p>
            <a:pPr lvl="1"/>
            <a:r>
              <a:rPr lang="en-US" sz="1700" dirty="0"/>
              <a:t>Fair market value of $10,000 or less (per unit) = no money owed back to feds</a:t>
            </a:r>
          </a:p>
          <a:p>
            <a:r>
              <a:rPr lang="en-US" sz="2200" dirty="0"/>
              <a:t>Equipment retention. When included in the terms and conditions of the Federal award, the Federal agency may permit the recipient to retain equipment with no further obligation to the Federal Government unless prohibited by Federal statute or regulation</a:t>
            </a:r>
          </a:p>
          <a:p>
            <a:pPr marL="447675" lvl="1" indent="0">
              <a:buNone/>
            </a:pPr>
            <a:endParaRPr lang="en-US" dirty="0"/>
          </a:p>
          <a:p>
            <a:endParaRPr lang="en-US" dirty="0"/>
          </a:p>
        </p:txBody>
      </p:sp>
      <p:sp>
        <p:nvSpPr>
          <p:cNvPr id="5" name="Footer Placeholder 4">
            <a:extLst>
              <a:ext uri="{FF2B5EF4-FFF2-40B4-BE49-F238E27FC236}">
                <a16:creationId xmlns:a16="http://schemas.microsoft.com/office/drawing/2014/main" id="{D6E9A883-F3FF-F767-8789-6F059C9E99FF}"/>
              </a:ext>
            </a:extLst>
          </p:cNvPr>
          <p:cNvSpPr>
            <a:spLocks noGrp="1"/>
          </p:cNvSpPr>
          <p:nvPr>
            <p:ph type="ftr" sz="quarter" idx="4294967295"/>
          </p:nvPr>
        </p:nvSpPr>
        <p:spPr>
          <a:xfrm>
            <a:off x="0" y="0"/>
            <a:ext cx="0" cy="0"/>
          </a:xfrm>
        </p:spPr>
        <p:txBody>
          <a:bodyPr/>
          <a:lstStyle/>
          <a:p>
            <a:endParaRPr lang="en-US" dirty="0"/>
          </a:p>
        </p:txBody>
      </p:sp>
      <p:sp>
        <p:nvSpPr>
          <p:cNvPr id="6" name="Slide Number Placeholder 5">
            <a:extLst>
              <a:ext uri="{FF2B5EF4-FFF2-40B4-BE49-F238E27FC236}">
                <a16:creationId xmlns:a16="http://schemas.microsoft.com/office/drawing/2014/main" id="{C6F627EB-C94F-24A7-11CF-D89DE8C0CB67}"/>
              </a:ext>
            </a:extLst>
          </p:cNvPr>
          <p:cNvSpPr>
            <a:spLocks noGrp="1"/>
          </p:cNvSpPr>
          <p:nvPr>
            <p:ph type="sldNum" sz="quarter" idx="4294967295"/>
          </p:nvPr>
        </p:nvSpPr>
        <p:spPr>
          <a:xfrm>
            <a:off x="0" y="0"/>
            <a:ext cx="0" cy="0"/>
          </a:xfrm>
        </p:spPr>
        <p:txBody>
          <a:bodyPr/>
          <a:lstStyle/>
          <a:p>
            <a:endParaRPr lang="en-US" dirty="0"/>
          </a:p>
        </p:txBody>
      </p:sp>
      <p:pic>
        <p:nvPicPr>
          <p:cNvPr id="7" name="Graphic 6" descr="A lightbulb">
            <a:extLst>
              <a:ext uri="{FF2B5EF4-FFF2-40B4-BE49-F238E27FC236}">
                <a16:creationId xmlns:a16="http://schemas.microsoft.com/office/drawing/2014/main" id="{18FCDBDE-7BEF-8189-DB59-52982E0C401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7004" y="539075"/>
            <a:ext cx="1085850" cy="1085850"/>
          </a:xfrm>
          <a:prstGeom prst="rect">
            <a:avLst/>
          </a:prstGeom>
        </p:spPr>
      </p:pic>
      <p:sp>
        <p:nvSpPr>
          <p:cNvPr id="4" name="Footer Placeholder 1">
            <a:extLst>
              <a:ext uri="{FF2B5EF4-FFF2-40B4-BE49-F238E27FC236}">
                <a16:creationId xmlns:a16="http://schemas.microsoft.com/office/drawing/2014/main" id="{A4F0FC50-4C28-88FA-1ABE-71318B1F2DF7}"/>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92D410A5-8469-32E5-5472-3DFA937C4EFB}"/>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65</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37023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BB14-7ECB-D4FB-F0F5-2213164C6F6E}"/>
              </a:ext>
            </a:extLst>
          </p:cNvPr>
          <p:cNvSpPr>
            <a:spLocks noGrp="1"/>
          </p:cNvSpPr>
          <p:nvPr>
            <p:ph type="title"/>
          </p:nvPr>
        </p:nvSpPr>
        <p:spPr>
          <a:xfrm>
            <a:off x="582840" y="252725"/>
            <a:ext cx="7704000" cy="572700"/>
          </a:xfrm>
        </p:spPr>
        <p:txBody>
          <a:bodyPr/>
          <a:lstStyle/>
          <a:p>
            <a:r>
              <a:rPr lang="en-US" dirty="0"/>
              <a:t>Supplies – 200.314</a:t>
            </a:r>
          </a:p>
        </p:txBody>
      </p:sp>
      <p:sp>
        <p:nvSpPr>
          <p:cNvPr id="3" name="Content Placeholder 2">
            <a:extLst>
              <a:ext uri="{FF2B5EF4-FFF2-40B4-BE49-F238E27FC236}">
                <a16:creationId xmlns:a16="http://schemas.microsoft.com/office/drawing/2014/main" id="{3A625B3C-CA49-68B8-1550-34D1C113D640}"/>
              </a:ext>
            </a:extLst>
          </p:cNvPr>
          <p:cNvSpPr>
            <a:spLocks noGrp="1"/>
          </p:cNvSpPr>
          <p:nvPr>
            <p:ph type="body" idx="1"/>
          </p:nvPr>
        </p:nvSpPr>
        <p:spPr>
          <a:xfrm>
            <a:off x="334646" y="1051560"/>
            <a:ext cx="8077834" cy="3839215"/>
          </a:xfrm>
        </p:spPr>
        <p:txBody>
          <a:bodyPr spcFirstLastPara="1" vert="horz" wrap="square" lIns="68580" tIns="34290" rIns="68580" bIns="34290" rtlCol="0" anchor="t" anchorCtr="0">
            <a:normAutofit/>
          </a:bodyPr>
          <a:lstStyle/>
          <a:p>
            <a:r>
              <a:rPr lang="en-US" sz="2000" dirty="0"/>
              <a:t>Supplies are an allowable direct charge (§ 200.453). Title to supplies acquired under the Federal award will vest upon acquisition in the recipient or subrecipient</a:t>
            </a:r>
          </a:p>
          <a:p>
            <a:r>
              <a:rPr lang="en-US" sz="2000" dirty="0"/>
              <a:t>If there is a residual inventory of unused supplies at the end of the period of performance exceeding $10,000 in total aggregate value, and the supplies are not needed for any other Federal award, the State or College may retain or sell the supplies</a:t>
            </a:r>
          </a:p>
          <a:p>
            <a:pPr lvl="1"/>
            <a:r>
              <a:rPr lang="en-US" sz="1800" dirty="0"/>
              <a:t>Unused supplies means supplies that are in new condition, not having been used or opened before. </a:t>
            </a:r>
          </a:p>
          <a:p>
            <a:pPr lvl="1"/>
            <a:r>
              <a:rPr lang="en-US" sz="1800" dirty="0"/>
              <a:t>The aggregate value of unused supplies consists of all supply types, not just like-item supplies</a:t>
            </a:r>
          </a:p>
        </p:txBody>
      </p:sp>
      <p:sp>
        <p:nvSpPr>
          <p:cNvPr id="4" name="Footer Placeholder 1">
            <a:extLst>
              <a:ext uri="{FF2B5EF4-FFF2-40B4-BE49-F238E27FC236}">
                <a16:creationId xmlns:a16="http://schemas.microsoft.com/office/drawing/2014/main" id="{5E565C1B-A23D-2030-7B4A-05AB4B9748D2}"/>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177EB944-7637-1401-1244-A167B4C60DEB}"/>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66</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34671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0D7E-E683-2193-51E6-78876DB1329A}"/>
              </a:ext>
            </a:extLst>
          </p:cNvPr>
          <p:cNvSpPr>
            <a:spLocks noGrp="1"/>
          </p:cNvSpPr>
          <p:nvPr>
            <p:ph type="title"/>
          </p:nvPr>
        </p:nvSpPr>
        <p:spPr>
          <a:xfrm>
            <a:off x="556714" y="362494"/>
            <a:ext cx="7704000" cy="572700"/>
          </a:xfrm>
        </p:spPr>
        <p:txBody>
          <a:bodyPr/>
          <a:lstStyle/>
          <a:p>
            <a:r>
              <a:rPr lang="en-US" sz="2800" dirty="0"/>
              <a:t>Supplies Disposition – 200.314 (cont.)</a:t>
            </a:r>
          </a:p>
        </p:txBody>
      </p:sp>
      <p:sp>
        <p:nvSpPr>
          <p:cNvPr id="3" name="Content Placeholder 2">
            <a:extLst>
              <a:ext uri="{FF2B5EF4-FFF2-40B4-BE49-F238E27FC236}">
                <a16:creationId xmlns:a16="http://schemas.microsoft.com/office/drawing/2014/main" id="{73726278-A131-A2EE-11DB-1155338E282E}"/>
              </a:ext>
            </a:extLst>
          </p:cNvPr>
          <p:cNvSpPr>
            <a:spLocks noGrp="1"/>
          </p:cNvSpPr>
          <p:nvPr>
            <p:ph type="body" idx="1"/>
          </p:nvPr>
        </p:nvSpPr>
        <p:spPr>
          <a:xfrm>
            <a:off x="556714" y="1025435"/>
            <a:ext cx="7927612" cy="3611880"/>
          </a:xfrm>
        </p:spPr>
        <p:txBody>
          <a:bodyPr>
            <a:normAutofit fontScale="92500"/>
          </a:bodyPr>
          <a:lstStyle/>
          <a:p>
            <a:r>
              <a:rPr lang="en-US" dirty="0"/>
              <a:t>The federal agency or pass-through entity is entitled to compensation in an amount calculated by multiplying the percentage of the federal agency’s or pass-through entity’s contribution towards the cost of the original purchase(s) by the current market value or proceeds from the sale</a:t>
            </a:r>
          </a:p>
          <a:p>
            <a:pPr marL="104775" indent="0">
              <a:buNone/>
            </a:pPr>
            <a:endParaRPr lang="en-US" dirty="0"/>
          </a:p>
          <a:p>
            <a:r>
              <a:rPr lang="en-US" dirty="0"/>
              <a:t>If the supplies are sold, the Federal agency PTE may permit the recipient or subrecipient to retain $1,000 from the Federal share of the proceeds to cover expenses associated with the selling and handling of the supplies</a:t>
            </a:r>
          </a:p>
          <a:p>
            <a:endParaRPr lang="en-US" dirty="0"/>
          </a:p>
        </p:txBody>
      </p:sp>
      <p:sp>
        <p:nvSpPr>
          <p:cNvPr id="5" name="Footer Placeholder 4">
            <a:extLst>
              <a:ext uri="{FF2B5EF4-FFF2-40B4-BE49-F238E27FC236}">
                <a16:creationId xmlns:a16="http://schemas.microsoft.com/office/drawing/2014/main" id="{48A4761C-1553-657F-EF59-A6CA65617EE1}"/>
              </a:ext>
            </a:extLst>
          </p:cNvPr>
          <p:cNvSpPr>
            <a:spLocks noGrp="1"/>
          </p:cNvSpPr>
          <p:nvPr>
            <p:ph type="ftr" sz="quarter" idx="4294967295"/>
          </p:nvPr>
        </p:nvSpPr>
        <p:spPr>
          <a:xfrm>
            <a:off x="0" y="0"/>
            <a:ext cx="0" cy="0"/>
          </a:xfrm>
        </p:spPr>
        <p:txBody>
          <a:bodyPr/>
          <a:lstStyle/>
          <a:p>
            <a:endParaRPr lang="en-US" dirty="0"/>
          </a:p>
        </p:txBody>
      </p:sp>
      <p:sp>
        <p:nvSpPr>
          <p:cNvPr id="6" name="Slide Number Placeholder 5">
            <a:extLst>
              <a:ext uri="{FF2B5EF4-FFF2-40B4-BE49-F238E27FC236}">
                <a16:creationId xmlns:a16="http://schemas.microsoft.com/office/drawing/2014/main" id="{1EA166F0-ED52-EB5B-B2E8-AE852D4C4E12}"/>
              </a:ext>
            </a:extLst>
          </p:cNvPr>
          <p:cNvSpPr>
            <a:spLocks noGrp="1"/>
          </p:cNvSpPr>
          <p:nvPr>
            <p:ph type="sldNum" sz="quarter" idx="4294967295"/>
          </p:nvPr>
        </p:nvSpPr>
        <p:spPr>
          <a:xfrm>
            <a:off x="0" y="0"/>
            <a:ext cx="0" cy="0"/>
          </a:xfrm>
        </p:spPr>
        <p:txBody>
          <a:bodyPr/>
          <a:lstStyle/>
          <a:p>
            <a:endParaRPr lang="en-US" dirty="0"/>
          </a:p>
        </p:txBody>
      </p:sp>
      <p:sp>
        <p:nvSpPr>
          <p:cNvPr id="4" name="Footer Placeholder 1">
            <a:extLst>
              <a:ext uri="{FF2B5EF4-FFF2-40B4-BE49-F238E27FC236}">
                <a16:creationId xmlns:a16="http://schemas.microsoft.com/office/drawing/2014/main" id="{DA2FECC2-6FAF-01F8-54B2-B1984070769B}"/>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8E504B6A-40E8-6FAF-4BDC-4A205A4FA7E6}"/>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67</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78146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048F-7313-9819-030D-C9D4B8B1D3E5}"/>
              </a:ext>
            </a:extLst>
          </p:cNvPr>
          <p:cNvSpPr>
            <a:spLocks noGrp="1"/>
          </p:cNvSpPr>
          <p:nvPr>
            <p:ph type="title"/>
          </p:nvPr>
        </p:nvSpPr>
        <p:spPr>
          <a:xfrm>
            <a:off x="646611" y="349854"/>
            <a:ext cx="6903720" cy="1130300"/>
          </a:xfrm>
        </p:spPr>
        <p:txBody>
          <a:bodyPr/>
          <a:lstStyle/>
          <a:p>
            <a:r>
              <a:rPr lang="en-US" dirty="0">
                <a:latin typeface="Catamaran Medium"/>
              </a:rPr>
              <a:t>Required Written Policies  </a:t>
            </a:r>
          </a:p>
        </p:txBody>
      </p:sp>
      <p:graphicFrame>
        <p:nvGraphicFramePr>
          <p:cNvPr id="7" name="Content Placeholder 6">
            <a:extLst>
              <a:ext uri="{FF2B5EF4-FFF2-40B4-BE49-F238E27FC236}">
                <a16:creationId xmlns:a16="http://schemas.microsoft.com/office/drawing/2014/main" id="{737F8D88-862E-A033-6473-68890C0A4748}"/>
              </a:ext>
            </a:extLst>
          </p:cNvPr>
          <p:cNvGraphicFramePr>
            <a:graphicFrameLocks noGrp="1"/>
          </p:cNvGraphicFramePr>
          <p:nvPr>
            <p:ph idx="1"/>
            <p:extLst>
              <p:ext uri="{D42A27DB-BD31-4B8C-83A1-F6EECF244321}">
                <p14:modId xmlns:p14="http://schemas.microsoft.com/office/powerpoint/2010/main" val="971209761"/>
              </p:ext>
            </p:extLst>
          </p:nvPr>
        </p:nvGraphicFramePr>
        <p:xfrm>
          <a:off x="714230" y="1152475"/>
          <a:ext cx="7972569"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73A3516F-64B6-5229-8F9B-240C3404356E}"/>
              </a:ext>
            </a:extLst>
          </p:cNvPr>
          <p:cNvSpPr>
            <a:spLocks noGrp="1"/>
          </p:cNvSpPr>
          <p:nvPr>
            <p:ph type="ftr" sz="quarter" idx="11"/>
          </p:nvPr>
        </p:nvSpPr>
        <p:spPr/>
        <p:txBody>
          <a:bodyPr/>
          <a:lstStyle/>
          <a:p>
            <a:endParaRPr lang="en-US" dirty="0"/>
          </a:p>
        </p:txBody>
      </p:sp>
      <p:pic>
        <p:nvPicPr>
          <p:cNvPr id="3" name="Graphic 2" descr="A lightbulb">
            <a:extLst>
              <a:ext uri="{FF2B5EF4-FFF2-40B4-BE49-F238E27FC236}">
                <a16:creationId xmlns:a16="http://schemas.microsoft.com/office/drawing/2014/main" id="{E0D9F400-8C91-FB74-ECEC-18566665F1C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43920" y="66625"/>
            <a:ext cx="1085850" cy="1085850"/>
          </a:xfrm>
          <a:prstGeom prst="rect">
            <a:avLst/>
          </a:prstGeom>
        </p:spPr>
      </p:pic>
      <p:sp>
        <p:nvSpPr>
          <p:cNvPr id="6" name="Slide Number Placeholder 5">
            <a:extLst>
              <a:ext uri="{FF2B5EF4-FFF2-40B4-BE49-F238E27FC236}">
                <a16:creationId xmlns:a16="http://schemas.microsoft.com/office/drawing/2014/main" id="{BE323F91-776E-E649-7D12-F4FEA3D9D7E1}"/>
              </a:ext>
            </a:extLst>
          </p:cNvPr>
          <p:cNvSpPr>
            <a:spLocks noGrp="1"/>
          </p:cNvSpPr>
          <p:nvPr>
            <p:ph type="sldNum" sz="quarter" idx="12"/>
          </p:nvPr>
        </p:nvSpPr>
        <p:spPr/>
        <p:txBody>
          <a:bodyPr/>
          <a:lstStyle/>
          <a:p>
            <a:endParaRPr lang="en-US" dirty="0"/>
          </a:p>
        </p:txBody>
      </p:sp>
      <p:sp>
        <p:nvSpPr>
          <p:cNvPr id="4" name="Footer Placeholder 1">
            <a:extLst>
              <a:ext uri="{FF2B5EF4-FFF2-40B4-BE49-F238E27FC236}">
                <a16:creationId xmlns:a16="http://schemas.microsoft.com/office/drawing/2014/main" id="{038EF896-AE4E-A9A2-0BA0-06FF0E53D6D3}"/>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16B548C9-1F5E-51EF-F7BB-7A322F42C16B}"/>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68</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6319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F4AB-562C-AB18-E3A9-B3461E7E318C}"/>
              </a:ext>
            </a:extLst>
          </p:cNvPr>
          <p:cNvSpPr>
            <a:spLocks noGrp="1"/>
          </p:cNvSpPr>
          <p:nvPr>
            <p:ph type="title"/>
          </p:nvPr>
        </p:nvSpPr>
        <p:spPr>
          <a:xfrm>
            <a:off x="559298" y="335931"/>
            <a:ext cx="6399134" cy="1130300"/>
          </a:xfrm>
        </p:spPr>
        <p:txBody>
          <a:bodyPr/>
          <a:lstStyle/>
          <a:p>
            <a:r>
              <a:rPr lang="en-US" dirty="0">
                <a:latin typeface="Catamaran Medium"/>
              </a:rPr>
              <a:t>Required Written Procedures</a:t>
            </a:r>
          </a:p>
        </p:txBody>
      </p:sp>
      <p:graphicFrame>
        <p:nvGraphicFramePr>
          <p:cNvPr id="6" name="Content Placeholder 5">
            <a:extLst>
              <a:ext uri="{FF2B5EF4-FFF2-40B4-BE49-F238E27FC236}">
                <a16:creationId xmlns:a16="http://schemas.microsoft.com/office/drawing/2014/main" id="{4DEA751D-9781-A709-B972-7768540AE792}"/>
              </a:ext>
            </a:extLst>
          </p:cNvPr>
          <p:cNvGraphicFramePr>
            <a:graphicFrameLocks noGrp="1"/>
          </p:cNvGraphicFramePr>
          <p:nvPr>
            <p:ph idx="1"/>
            <p:extLst>
              <p:ext uri="{D42A27DB-BD31-4B8C-83A1-F6EECF244321}">
                <p14:modId xmlns:p14="http://schemas.microsoft.com/office/powerpoint/2010/main" val="3565103309"/>
              </p:ext>
            </p:extLst>
          </p:nvPr>
        </p:nvGraphicFramePr>
        <p:xfrm>
          <a:off x="630455" y="1077429"/>
          <a:ext cx="7883090" cy="3553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07F6C9D5-D0AA-CF75-38AC-BA2FDC04931F}"/>
              </a:ext>
            </a:extLst>
          </p:cNvPr>
          <p:cNvSpPr>
            <a:spLocks noGrp="1"/>
          </p:cNvSpPr>
          <p:nvPr>
            <p:ph type="ftr" sz="quarter" idx="11"/>
          </p:nvPr>
        </p:nvSpPr>
        <p:spPr/>
        <p:txBody>
          <a:bodyPr/>
          <a:lstStyle/>
          <a:p>
            <a:endParaRPr lang="en-US" dirty="0"/>
          </a:p>
        </p:txBody>
      </p:sp>
      <p:pic>
        <p:nvPicPr>
          <p:cNvPr id="3" name="Graphic 2" descr="A lightbulb">
            <a:extLst>
              <a:ext uri="{FF2B5EF4-FFF2-40B4-BE49-F238E27FC236}">
                <a16:creationId xmlns:a16="http://schemas.microsoft.com/office/drawing/2014/main" id="{4AF41FD3-5B3A-E023-9842-3072D141EAF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98852" y="62735"/>
            <a:ext cx="1014693" cy="1014693"/>
          </a:xfrm>
          <a:prstGeom prst="rect">
            <a:avLst/>
          </a:prstGeom>
        </p:spPr>
      </p:pic>
      <p:sp>
        <p:nvSpPr>
          <p:cNvPr id="7" name="Slide Number Placeholder 6">
            <a:extLst>
              <a:ext uri="{FF2B5EF4-FFF2-40B4-BE49-F238E27FC236}">
                <a16:creationId xmlns:a16="http://schemas.microsoft.com/office/drawing/2014/main" id="{1833485B-FD37-F769-E63B-5266ABB6EAB7}"/>
              </a:ext>
            </a:extLst>
          </p:cNvPr>
          <p:cNvSpPr>
            <a:spLocks noGrp="1"/>
          </p:cNvSpPr>
          <p:nvPr>
            <p:ph type="sldNum" sz="quarter" idx="12"/>
          </p:nvPr>
        </p:nvSpPr>
        <p:spPr/>
        <p:txBody>
          <a:bodyPr/>
          <a:lstStyle/>
          <a:p>
            <a:endParaRPr lang="en-US" dirty="0"/>
          </a:p>
        </p:txBody>
      </p:sp>
      <p:sp>
        <p:nvSpPr>
          <p:cNvPr id="4" name="Footer Placeholder 1">
            <a:extLst>
              <a:ext uri="{FF2B5EF4-FFF2-40B4-BE49-F238E27FC236}">
                <a16:creationId xmlns:a16="http://schemas.microsoft.com/office/drawing/2014/main" id="{481BB154-3CDF-5DB2-2C41-131CF5636F80}"/>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FB97E013-7607-5450-E5A2-D36AFBA4180C}"/>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69</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88483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64824-09E0-33A6-B449-1D10DCD04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8689B-A1B8-73B1-33BB-58C03A72ACE6}"/>
              </a:ext>
            </a:extLst>
          </p:cNvPr>
          <p:cNvSpPr>
            <a:spLocks noGrp="1"/>
          </p:cNvSpPr>
          <p:nvPr>
            <p:ph type="title"/>
          </p:nvPr>
        </p:nvSpPr>
        <p:spPr>
          <a:xfrm>
            <a:off x="539025" y="178325"/>
            <a:ext cx="7704000" cy="572700"/>
          </a:xfrm>
        </p:spPr>
        <p:txBody>
          <a:bodyPr/>
          <a:lstStyle/>
          <a:p>
            <a:r>
              <a:rPr lang="en-US" sz="2800" dirty="0"/>
              <a:t>Pushback on Interagency Agreements?</a:t>
            </a:r>
          </a:p>
        </p:txBody>
      </p:sp>
      <p:sp>
        <p:nvSpPr>
          <p:cNvPr id="3" name="Content Placeholder 2">
            <a:extLst>
              <a:ext uri="{FF2B5EF4-FFF2-40B4-BE49-F238E27FC236}">
                <a16:creationId xmlns:a16="http://schemas.microsoft.com/office/drawing/2014/main" id="{F20EDF80-76B9-9B31-90FA-3BF3BC99FCA7}"/>
              </a:ext>
            </a:extLst>
          </p:cNvPr>
          <p:cNvSpPr>
            <a:spLocks noGrp="1"/>
          </p:cNvSpPr>
          <p:nvPr>
            <p:ph type="body" idx="1"/>
          </p:nvPr>
        </p:nvSpPr>
        <p:spPr>
          <a:xfrm>
            <a:off x="257175" y="751025"/>
            <a:ext cx="8334375" cy="4010025"/>
          </a:xfrm>
        </p:spPr>
        <p:txBody>
          <a:bodyPr>
            <a:normAutofit lnSpcReduction="10000"/>
          </a:bodyPr>
          <a:lstStyle/>
          <a:p>
            <a:r>
              <a:rPr lang="en-US" sz="2000" dirty="0"/>
              <a:t>Joint Explanatory Statement says:</a:t>
            </a:r>
          </a:p>
          <a:p>
            <a:pPr lvl="1">
              <a:lnSpc>
                <a:spcPct val="120000"/>
              </a:lnSpc>
            </a:pPr>
            <a:r>
              <a:rPr lang="en-US" sz="1600" dirty="0"/>
              <a:t>“The agreement notes concern about the Department of Education's recent, unprecedented use of Interagency Agreements to transfer significant programmatic responsibilities… concerned about the assignment of such programmatic responsibilities to agencies that do not have experience, expertise, or capacity …fragmenting responsibilities for education programs across multiple agencies will create inefficiencies, result in additional costs to the American taxpayer, and cause delays and administrative challenges in Federal funding reaching States, school districts; and schools…this will weaken Federal support to protect the rights of students, children, youth, and families under Federal education laws.”</a:t>
            </a:r>
          </a:p>
          <a:p>
            <a:pPr lvl="1">
              <a:lnSpc>
                <a:spcPct val="120000"/>
              </a:lnSpc>
            </a:pPr>
            <a:r>
              <a:rPr lang="en-US" sz="1600" dirty="0"/>
              <a:t>“no authorities exist for the Department of Education to transfer its fundamental responsibilities… including through procuring services from other Federal agencies, of carrying out those programs, projects, and activities to other Federal agencies.”</a:t>
            </a:r>
          </a:p>
          <a:p>
            <a:r>
              <a:rPr lang="en-US" sz="2000" dirty="0"/>
              <a:t>But JES is </a:t>
            </a:r>
            <a:r>
              <a:rPr lang="en-US" sz="2000" i="1" dirty="0"/>
              <a:t>not binding</a:t>
            </a:r>
            <a:endParaRPr lang="en-US" sz="2000" dirty="0"/>
          </a:p>
          <a:p>
            <a:pPr marL="342900" lvl="1" indent="0">
              <a:buNone/>
            </a:pPr>
            <a:endParaRPr lang="en-US" sz="1200" dirty="0"/>
          </a:p>
          <a:p>
            <a:pPr lvl="1"/>
            <a:endParaRPr lang="en-US" sz="1200" dirty="0"/>
          </a:p>
        </p:txBody>
      </p:sp>
      <p:sp>
        <p:nvSpPr>
          <p:cNvPr id="4" name="Footer Placeholder 3">
            <a:extLst>
              <a:ext uri="{FF2B5EF4-FFF2-40B4-BE49-F238E27FC236}">
                <a16:creationId xmlns:a16="http://schemas.microsoft.com/office/drawing/2014/main" id="{C497DF8A-7265-435A-5C03-F26DE1EBBE89}"/>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F7CCD7FF-1189-ED82-22FF-00ED930D8701}"/>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B4012189-D82D-E5F2-1BA5-ACFBA66C051E}"/>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F64ED75A-44B1-EE1C-00AD-417D142E65BE}"/>
              </a:ext>
            </a:extLst>
          </p:cNvPr>
          <p:cNvSpPr txBox="1">
            <a:spLocks/>
          </p:cNvSpPr>
          <p:nvPr/>
        </p:nvSpPr>
        <p:spPr>
          <a:xfrm>
            <a:off x="8313744" y="4788485"/>
            <a:ext cx="220512"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7</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2293679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EE75-9DD2-63D0-A504-D19A9B23B68B}"/>
              </a:ext>
            </a:extLst>
          </p:cNvPr>
          <p:cNvSpPr>
            <a:spLocks noGrp="1"/>
          </p:cNvSpPr>
          <p:nvPr>
            <p:ph type="title"/>
          </p:nvPr>
        </p:nvSpPr>
        <p:spPr>
          <a:xfrm>
            <a:off x="552867" y="200358"/>
            <a:ext cx="8038266" cy="1130300"/>
          </a:xfrm>
        </p:spPr>
        <p:txBody>
          <a:bodyPr/>
          <a:lstStyle/>
          <a:p>
            <a:r>
              <a:rPr lang="en-US" dirty="0">
                <a:latin typeface="Catamaran Medium"/>
              </a:rPr>
              <a:t>Suggested Written Policies and Procedures</a:t>
            </a:r>
          </a:p>
        </p:txBody>
      </p:sp>
      <p:graphicFrame>
        <p:nvGraphicFramePr>
          <p:cNvPr id="6" name="Content Placeholder 5">
            <a:extLst>
              <a:ext uri="{FF2B5EF4-FFF2-40B4-BE49-F238E27FC236}">
                <a16:creationId xmlns:a16="http://schemas.microsoft.com/office/drawing/2014/main" id="{9F2CF2EC-15AF-DB54-B35B-6B8156D6D5D5}"/>
              </a:ext>
            </a:extLst>
          </p:cNvPr>
          <p:cNvGraphicFramePr>
            <a:graphicFrameLocks noGrp="1"/>
          </p:cNvGraphicFramePr>
          <p:nvPr>
            <p:ph idx="1"/>
            <p:extLst>
              <p:ext uri="{D42A27DB-BD31-4B8C-83A1-F6EECF244321}">
                <p14:modId xmlns:p14="http://schemas.microsoft.com/office/powerpoint/2010/main" val="3846014255"/>
              </p:ext>
            </p:extLst>
          </p:nvPr>
        </p:nvGraphicFramePr>
        <p:xfrm>
          <a:off x="608384" y="1462274"/>
          <a:ext cx="7746418" cy="319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019D79F6-A371-7F55-DF5B-881B1AB01FF6}"/>
              </a:ext>
            </a:extLst>
          </p:cNvPr>
          <p:cNvSpPr>
            <a:spLocks noGrp="1"/>
          </p:cNvSpPr>
          <p:nvPr>
            <p:ph type="ftr" sz="quarter" idx="11"/>
          </p:nvPr>
        </p:nvSpPr>
        <p:spPr/>
        <p:txBody>
          <a:bodyPr/>
          <a:lstStyle/>
          <a:p>
            <a:endParaRPr lang="en-US" dirty="0"/>
          </a:p>
        </p:txBody>
      </p:sp>
      <p:pic>
        <p:nvPicPr>
          <p:cNvPr id="3" name="Graphic 2" descr="A lightbulb">
            <a:extLst>
              <a:ext uri="{FF2B5EF4-FFF2-40B4-BE49-F238E27FC236}">
                <a16:creationId xmlns:a16="http://schemas.microsoft.com/office/drawing/2014/main" id="{C8643401-5DC4-D49B-A675-E2624CBC6E7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1396" y="68742"/>
            <a:ext cx="1085850" cy="1085850"/>
          </a:xfrm>
          <a:prstGeom prst="rect">
            <a:avLst/>
          </a:prstGeom>
        </p:spPr>
      </p:pic>
      <p:sp>
        <p:nvSpPr>
          <p:cNvPr id="7" name="Slide Number Placeholder 6">
            <a:extLst>
              <a:ext uri="{FF2B5EF4-FFF2-40B4-BE49-F238E27FC236}">
                <a16:creationId xmlns:a16="http://schemas.microsoft.com/office/drawing/2014/main" id="{16D537DC-EB13-0A0D-B63C-E28B9DD72D9C}"/>
              </a:ext>
            </a:extLst>
          </p:cNvPr>
          <p:cNvSpPr>
            <a:spLocks noGrp="1"/>
          </p:cNvSpPr>
          <p:nvPr>
            <p:ph type="sldNum" sz="quarter" idx="12"/>
          </p:nvPr>
        </p:nvSpPr>
        <p:spPr/>
        <p:txBody>
          <a:bodyPr/>
          <a:lstStyle/>
          <a:p>
            <a:endParaRPr lang="en-US" dirty="0"/>
          </a:p>
        </p:txBody>
      </p:sp>
      <p:sp>
        <p:nvSpPr>
          <p:cNvPr id="4" name="Footer Placeholder 1">
            <a:extLst>
              <a:ext uri="{FF2B5EF4-FFF2-40B4-BE49-F238E27FC236}">
                <a16:creationId xmlns:a16="http://schemas.microsoft.com/office/drawing/2014/main" id="{EB9BF1A9-2163-0093-881F-68EAAA9FD7D6}"/>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8" name="Slide Number Placeholder 5">
            <a:extLst>
              <a:ext uri="{FF2B5EF4-FFF2-40B4-BE49-F238E27FC236}">
                <a16:creationId xmlns:a16="http://schemas.microsoft.com/office/drawing/2014/main" id="{48D3D947-175B-08EE-34D7-F9FF0A7CCA63}"/>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70</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234286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9"/>
          <p:cNvSpPr txBox="1">
            <a:spLocks noGrp="1"/>
          </p:cNvSpPr>
          <p:nvPr>
            <p:ph type="title"/>
          </p:nvPr>
        </p:nvSpPr>
        <p:spPr>
          <a:xfrm>
            <a:off x="1597500" y="239250"/>
            <a:ext cx="5949000" cy="105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Questions?</a:t>
            </a:r>
            <a:endParaRPr dirty="0"/>
          </a:p>
        </p:txBody>
      </p:sp>
      <p:sp>
        <p:nvSpPr>
          <p:cNvPr id="4" name="Footer Placeholder 1">
            <a:extLst>
              <a:ext uri="{FF2B5EF4-FFF2-40B4-BE49-F238E27FC236}">
                <a16:creationId xmlns:a16="http://schemas.microsoft.com/office/drawing/2014/main" id="{7476E317-A950-4EAB-E52F-CA47E9964832}"/>
              </a:ext>
            </a:extLst>
          </p:cNvPr>
          <p:cNvSpPr txBox="1">
            <a:spLocks/>
          </p:cNvSpPr>
          <p:nvPr/>
        </p:nvSpPr>
        <p:spPr>
          <a:xfrm>
            <a:off x="1242514" y="4808079"/>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846DD69A-E8D1-9323-25B4-0C045CD9182A}"/>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71</a:t>
            </a:fld>
            <a:endParaRPr lang="en-US" sz="800" dirty="0">
              <a:solidFill>
                <a:schemeClr val="tx1">
                  <a:lumMod val="75000"/>
                </a:schemeClr>
              </a:solidFill>
              <a:latin typeface="Catamaran Medium"/>
            </a:endParaRPr>
          </a:p>
        </p:txBody>
      </p:sp>
      <p:pic>
        <p:nvPicPr>
          <p:cNvPr id="7" name="Picture 6">
            <a:extLst>
              <a:ext uri="{FF2B5EF4-FFF2-40B4-BE49-F238E27FC236}">
                <a16:creationId xmlns:a16="http://schemas.microsoft.com/office/drawing/2014/main" id="{BF82A50A-7C29-B172-2561-1B27DC5A750D}"/>
              </a:ext>
            </a:extLst>
          </p:cNvPr>
          <p:cNvPicPr>
            <a:picLocks noChangeAspect="1"/>
          </p:cNvPicPr>
          <p:nvPr/>
        </p:nvPicPr>
        <p:blipFill>
          <a:blip r:embed="rId3"/>
          <a:stretch>
            <a:fillRect/>
          </a:stretch>
        </p:blipFill>
        <p:spPr>
          <a:xfrm>
            <a:off x="3361190" y="1659369"/>
            <a:ext cx="2630623" cy="2630623"/>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FC0D-9D37-2338-2DEC-3E8FAB4DA4E7}"/>
              </a:ext>
            </a:extLst>
          </p:cNvPr>
          <p:cNvSpPr>
            <a:spLocks noGrp="1"/>
          </p:cNvSpPr>
          <p:nvPr>
            <p:ph type="title"/>
          </p:nvPr>
        </p:nvSpPr>
        <p:spPr>
          <a:xfrm>
            <a:off x="602435" y="349431"/>
            <a:ext cx="7704000" cy="572700"/>
          </a:xfrm>
        </p:spPr>
        <p:txBody>
          <a:bodyPr/>
          <a:lstStyle/>
          <a:p>
            <a:r>
              <a:rPr lang="en-US" dirty="0"/>
              <a:t>Disclaimer</a:t>
            </a:r>
          </a:p>
        </p:txBody>
      </p:sp>
      <p:sp>
        <p:nvSpPr>
          <p:cNvPr id="3" name="Text Placeholder 2">
            <a:extLst>
              <a:ext uri="{FF2B5EF4-FFF2-40B4-BE49-F238E27FC236}">
                <a16:creationId xmlns:a16="http://schemas.microsoft.com/office/drawing/2014/main" id="{EC7597F4-4258-21CD-83CC-1ADF971030AF}"/>
              </a:ext>
            </a:extLst>
          </p:cNvPr>
          <p:cNvSpPr>
            <a:spLocks noGrp="1"/>
          </p:cNvSpPr>
          <p:nvPr>
            <p:ph type="body" idx="1"/>
          </p:nvPr>
        </p:nvSpPr>
        <p:spPr>
          <a:xfrm>
            <a:off x="530589" y="1087160"/>
            <a:ext cx="7966800" cy="3706909"/>
          </a:xfrm>
        </p:spPr>
        <p:txBody>
          <a:bodyPr/>
          <a:lstStyle/>
          <a:p>
            <a:pPr marL="139700" indent="0">
              <a:buNone/>
            </a:pPr>
            <a:r>
              <a:rPr lang="en-US" sz="2000" dirty="0">
                <a:solidFill>
                  <a:schemeClr val="tx1"/>
                </a:solidFill>
              </a:rPr>
              <a:t>This presentation is intended solely to provide general information and does not constitute legal advice or a legal service. This presentation does not create a client-lawyer relationship with The Bruman Group, PLLC and, therefore, carries none of the protections under the D.C. Rules of professional conduct.  Attendance at this presentation, a later review of any printed or electronic materials, or any follow-up questions or communications arising out of this presentation with any attorney at The Bruman Group, PLLC does not create an attorney-client relationship with The Bruman Group, PLLC.  You should not take any action based upon any information in this presentation without first consulting legal counsel familiar with your particular circumstances.</a:t>
            </a:r>
          </a:p>
        </p:txBody>
      </p:sp>
      <p:sp>
        <p:nvSpPr>
          <p:cNvPr id="4" name="Footer Placeholder 1">
            <a:extLst>
              <a:ext uri="{FF2B5EF4-FFF2-40B4-BE49-F238E27FC236}">
                <a16:creationId xmlns:a16="http://schemas.microsoft.com/office/drawing/2014/main" id="{DE5E8C6F-15A2-2826-3C22-A02DE25D564B}"/>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5" name="Slide Number Placeholder 5">
            <a:extLst>
              <a:ext uri="{FF2B5EF4-FFF2-40B4-BE49-F238E27FC236}">
                <a16:creationId xmlns:a16="http://schemas.microsoft.com/office/drawing/2014/main" id="{113885E4-85E7-327B-9FEE-513B332A919C}"/>
              </a:ext>
            </a:extLst>
          </p:cNvPr>
          <p:cNvSpPr txBox="1">
            <a:spLocks/>
          </p:cNvSpPr>
          <p:nvPr/>
        </p:nvSpPr>
        <p:spPr>
          <a:xfrm>
            <a:off x="8313744" y="4788485"/>
            <a:ext cx="327336"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72</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19025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8130-27F5-6808-9AF1-26F1759928DD}"/>
              </a:ext>
            </a:extLst>
          </p:cNvPr>
          <p:cNvSpPr>
            <a:spLocks noGrp="1"/>
          </p:cNvSpPr>
          <p:nvPr>
            <p:ph type="title"/>
          </p:nvPr>
        </p:nvSpPr>
        <p:spPr>
          <a:xfrm>
            <a:off x="529500" y="168800"/>
            <a:ext cx="7704000" cy="572700"/>
          </a:xfrm>
        </p:spPr>
        <p:txBody>
          <a:bodyPr/>
          <a:lstStyle/>
          <a:p>
            <a:r>
              <a:rPr lang="en-US" sz="2800" dirty="0"/>
              <a:t>Pushback on Interagency Agreements?</a:t>
            </a:r>
          </a:p>
        </p:txBody>
      </p:sp>
      <p:sp>
        <p:nvSpPr>
          <p:cNvPr id="3" name="Content Placeholder 2">
            <a:extLst>
              <a:ext uri="{FF2B5EF4-FFF2-40B4-BE49-F238E27FC236}">
                <a16:creationId xmlns:a16="http://schemas.microsoft.com/office/drawing/2014/main" id="{D010ED5F-B173-237A-1DA8-D6A68CD03FAE}"/>
              </a:ext>
            </a:extLst>
          </p:cNvPr>
          <p:cNvSpPr>
            <a:spLocks noGrp="1"/>
          </p:cNvSpPr>
          <p:nvPr>
            <p:ph type="body" idx="1"/>
          </p:nvPr>
        </p:nvSpPr>
        <p:spPr>
          <a:xfrm>
            <a:off x="200025" y="741500"/>
            <a:ext cx="8353425" cy="4163875"/>
          </a:xfrm>
        </p:spPr>
        <p:txBody>
          <a:bodyPr>
            <a:normAutofit lnSpcReduction="10000"/>
          </a:bodyPr>
          <a:lstStyle/>
          <a:p>
            <a:r>
              <a:rPr lang="en-US" sz="2000" dirty="0"/>
              <a:t>FY 2026 funding bill, Sec. 512 says:</a:t>
            </a:r>
          </a:p>
          <a:p>
            <a:pPr lvl="1"/>
            <a:r>
              <a:rPr lang="en-US" sz="1600" dirty="0"/>
              <a:t>“</a:t>
            </a:r>
            <a:r>
              <a:rPr lang="en-US" sz="1600" i="1" dirty="0"/>
              <a:t>None of the funds made available in this Act may be transferred </a:t>
            </a:r>
            <a:r>
              <a:rPr lang="en-US" sz="1600" dirty="0"/>
              <a:t>to any department, agency, or instrumentality of the United States Government, except pursuant to a transfer made by, or transfer authority provided in, this Act or any other appropriation Act.”</a:t>
            </a:r>
          </a:p>
          <a:p>
            <a:r>
              <a:rPr lang="en-US" sz="2000" dirty="0"/>
              <a:t>But! Labor, Health, and Human Services Appropriations Act for 2024 had same limitations:</a:t>
            </a:r>
          </a:p>
          <a:p>
            <a:pPr lvl="1"/>
            <a:r>
              <a:rPr lang="en-US" sz="1600" dirty="0"/>
              <a:t>Sec. 512 “</a:t>
            </a:r>
            <a:r>
              <a:rPr lang="en-US" sz="1600" i="1" dirty="0"/>
              <a:t>None of the funds made available in this Act may be transferred to any department, agency</a:t>
            </a:r>
            <a:r>
              <a:rPr lang="en-US" sz="1600" dirty="0"/>
              <a:t>, or instrumentality of the United States Government, except pursuant to a transfer made by, or transfer authority provided in, this Act or any other appropriation Act.”</a:t>
            </a:r>
          </a:p>
          <a:p>
            <a:pPr lvl="1"/>
            <a:r>
              <a:rPr lang="en-US" sz="1600" dirty="0"/>
              <a:t>Sec. 302 “</a:t>
            </a:r>
            <a:r>
              <a:rPr lang="en-US" sz="1600" i="1" dirty="0"/>
              <a:t>Not to exceed 1 percent of any discretionary funds </a:t>
            </a:r>
            <a:r>
              <a:rPr lang="en-US" sz="1600" dirty="0"/>
              <a:t>(pursuant to the Balanced Budget and Emergency Deficit Control Act of 1985) which are appropriated for the Department of Education in this Act </a:t>
            </a:r>
            <a:r>
              <a:rPr lang="en-US" sz="1600" i="1" dirty="0"/>
              <a:t>may be transferred</a:t>
            </a:r>
            <a:r>
              <a:rPr lang="en-US" sz="1600" dirty="0"/>
              <a:t> between appropriations”</a:t>
            </a:r>
          </a:p>
          <a:p>
            <a:r>
              <a:rPr lang="en-US" sz="2000" dirty="0"/>
              <a:t>…and that didn’t stop IAAs</a:t>
            </a:r>
          </a:p>
        </p:txBody>
      </p:sp>
      <p:sp>
        <p:nvSpPr>
          <p:cNvPr id="4" name="Footer Placeholder 3">
            <a:extLst>
              <a:ext uri="{FF2B5EF4-FFF2-40B4-BE49-F238E27FC236}">
                <a16:creationId xmlns:a16="http://schemas.microsoft.com/office/drawing/2014/main" id="{A77C334E-4AB8-BB85-3BE6-2957186C09EA}"/>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EBD14AA6-2573-AE54-7B4D-1E7ACC946EF0}"/>
              </a:ext>
            </a:extLst>
          </p:cNvPr>
          <p:cNvSpPr>
            <a:spLocks noGrp="1"/>
          </p:cNvSpPr>
          <p:nvPr>
            <p:ph type="sldNum" sz="quarter" idx="4294967295"/>
          </p:nvPr>
        </p:nvSpPr>
        <p:spPr>
          <a:xfrm>
            <a:off x="0" y="0"/>
            <a:ext cx="0" cy="0"/>
          </a:xfrm>
        </p:spPr>
        <p:txBody>
          <a:bodyPr/>
          <a:lstStyle/>
          <a:p>
            <a:endParaRPr lang="en-US" dirty="0"/>
          </a:p>
        </p:txBody>
      </p:sp>
      <p:sp>
        <p:nvSpPr>
          <p:cNvPr id="6" name="Footer Placeholder 1">
            <a:extLst>
              <a:ext uri="{FF2B5EF4-FFF2-40B4-BE49-F238E27FC236}">
                <a16:creationId xmlns:a16="http://schemas.microsoft.com/office/drawing/2014/main" id="{4E4B4B92-1B2D-5B65-55E7-C6518B33520F}"/>
              </a:ext>
            </a:extLst>
          </p:cNvPr>
          <p:cNvSpPr txBox="1">
            <a:spLocks/>
          </p:cNvSpPr>
          <p:nvPr/>
        </p:nvSpPr>
        <p:spPr>
          <a:xfrm>
            <a:off x="720000" y="4788485"/>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B78A1E8E-DF1E-1AC3-ECFF-186115F5B09C}"/>
              </a:ext>
            </a:extLst>
          </p:cNvPr>
          <p:cNvSpPr txBox="1">
            <a:spLocks/>
          </p:cNvSpPr>
          <p:nvPr/>
        </p:nvSpPr>
        <p:spPr>
          <a:xfrm>
            <a:off x="8313744" y="4788485"/>
            <a:ext cx="220512"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8</a:t>
            </a:fld>
            <a:endParaRPr lang="en-US" sz="800">
              <a:solidFill>
                <a:schemeClr val="tx1">
                  <a:lumMod val="75000"/>
                </a:schemeClr>
              </a:solidFill>
              <a:latin typeface="Catamaran Medium"/>
            </a:endParaRPr>
          </a:p>
        </p:txBody>
      </p:sp>
    </p:spTree>
    <p:extLst>
      <p:ext uri="{BB962C8B-B14F-4D97-AF65-F5344CB8AC3E}">
        <p14:creationId xmlns:p14="http://schemas.microsoft.com/office/powerpoint/2010/main" val="280573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5513D-332C-0969-9349-59CAFDBCE048}"/>
              </a:ext>
            </a:extLst>
          </p:cNvPr>
          <p:cNvSpPr>
            <a:spLocks noGrp="1"/>
          </p:cNvSpPr>
          <p:nvPr>
            <p:ph type="title"/>
          </p:nvPr>
        </p:nvSpPr>
        <p:spPr>
          <a:xfrm>
            <a:off x="719999" y="954525"/>
            <a:ext cx="6536417" cy="704458"/>
          </a:xfrm>
        </p:spPr>
        <p:txBody>
          <a:bodyPr/>
          <a:lstStyle/>
          <a:p>
            <a:r>
              <a:rPr lang="en-US" dirty="0"/>
              <a:t>North Carolina Funding</a:t>
            </a:r>
          </a:p>
        </p:txBody>
      </p:sp>
      <p:sp>
        <p:nvSpPr>
          <p:cNvPr id="5" name="Text Placeholder 4">
            <a:extLst>
              <a:ext uri="{FF2B5EF4-FFF2-40B4-BE49-F238E27FC236}">
                <a16:creationId xmlns:a16="http://schemas.microsoft.com/office/drawing/2014/main" id="{8D9B3F4B-D839-8AB6-CB94-F6C774DB6FBC}"/>
              </a:ext>
            </a:extLst>
          </p:cNvPr>
          <p:cNvSpPr>
            <a:spLocks noGrp="1"/>
          </p:cNvSpPr>
          <p:nvPr>
            <p:ph type="body" idx="1"/>
          </p:nvPr>
        </p:nvSpPr>
        <p:spPr>
          <a:xfrm>
            <a:off x="726450" y="1783080"/>
            <a:ext cx="6536416" cy="2405895"/>
          </a:xfrm>
        </p:spPr>
        <p:txBody>
          <a:bodyPr/>
          <a:lstStyle/>
          <a:p>
            <a:pPr marL="139700" indent="0">
              <a:buNone/>
            </a:pPr>
            <a:r>
              <a:rPr lang="en-US" sz="2400" dirty="0"/>
              <a:t>Perkins - $48,786,957</a:t>
            </a:r>
          </a:p>
          <a:p>
            <a:pPr marL="139700" indent="0">
              <a:buNone/>
            </a:pPr>
            <a:r>
              <a:rPr lang="en-US" sz="2400" dirty="0"/>
              <a:t>AEFLA - $20,287,290</a:t>
            </a:r>
          </a:p>
        </p:txBody>
      </p:sp>
      <p:sp>
        <p:nvSpPr>
          <p:cNvPr id="6" name="Footer Placeholder 1">
            <a:extLst>
              <a:ext uri="{FF2B5EF4-FFF2-40B4-BE49-F238E27FC236}">
                <a16:creationId xmlns:a16="http://schemas.microsoft.com/office/drawing/2014/main" id="{C6417D32-1DED-B9EA-BC21-F2AC7338ED88}"/>
              </a:ext>
            </a:extLst>
          </p:cNvPr>
          <p:cNvSpPr txBox="1">
            <a:spLocks/>
          </p:cNvSpPr>
          <p:nvPr/>
        </p:nvSpPr>
        <p:spPr>
          <a:xfrm>
            <a:off x="935538" y="4814611"/>
            <a:ext cx="2630623" cy="1825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FontTx/>
            </a:pPr>
            <a:r>
              <a:rPr lang="en-US" sz="800" dirty="0">
                <a:solidFill>
                  <a:schemeClr val="tx1"/>
                </a:solidFill>
                <a:latin typeface="Catamaran Medium"/>
              </a:rPr>
              <a:t>The Bruman Group, PLLC © 2026. All rights reserved. </a:t>
            </a:r>
          </a:p>
        </p:txBody>
      </p:sp>
      <p:sp>
        <p:nvSpPr>
          <p:cNvPr id="7" name="Slide Number Placeholder 5">
            <a:extLst>
              <a:ext uri="{FF2B5EF4-FFF2-40B4-BE49-F238E27FC236}">
                <a16:creationId xmlns:a16="http://schemas.microsoft.com/office/drawing/2014/main" id="{435E571E-47E8-CC64-E664-86E7A3EB0470}"/>
              </a:ext>
            </a:extLst>
          </p:cNvPr>
          <p:cNvSpPr txBox="1">
            <a:spLocks/>
          </p:cNvSpPr>
          <p:nvPr/>
        </p:nvSpPr>
        <p:spPr>
          <a:xfrm>
            <a:off x="8464731" y="4756417"/>
            <a:ext cx="311188" cy="228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fld id="{1957CD47-CECE-4FA3-AFB1-642E649C1FBC}" type="slidenum">
              <a:rPr lang="en-US" sz="800" smtClean="0">
                <a:solidFill>
                  <a:schemeClr val="tx1">
                    <a:lumMod val="75000"/>
                  </a:schemeClr>
                </a:solidFill>
                <a:latin typeface="Catamaran Medium"/>
              </a:rPr>
              <a:pPr algn="just"/>
              <a:t>9</a:t>
            </a:fld>
            <a:endParaRPr lang="en-US" sz="800" dirty="0">
              <a:solidFill>
                <a:schemeClr val="tx1">
                  <a:lumMod val="75000"/>
                </a:schemeClr>
              </a:solidFill>
              <a:latin typeface="Catamaran Medium"/>
            </a:endParaRPr>
          </a:p>
        </p:txBody>
      </p:sp>
    </p:spTree>
    <p:extLst>
      <p:ext uri="{BB962C8B-B14F-4D97-AF65-F5344CB8AC3E}">
        <p14:creationId xmlns:p14="http://schemas.microsoft.com/office/powerpoint/2010/main" val="1642848200"/>
      </p:ext>
    </p:extLst>
  </p:cSld>
  <p:clrMapOvr>
    <a:masterClrMapping/>
  </p:clrMapOvr>
</p:sld>
</file>

<file path=ppt/theme/theme1.xml><?xml version="1.0" encoding="utf-8"?>
<a:theme xmlns:a="http://schemas.openxmlformats.org/drawingml/2006/main" name="How to Determine Concavity of a Function by Slidesgo">
  <a:themeElements>
    <a:clrScheme name="Simple Light">
      <a:dk1>
        <a:srgbClr val="373B44"/>
      </a:dk1>
      <a:lt1>
        <a:srgbClr val="FCF1E5"/>
      </a:lt1>
      <a:dk2>
        <a:srgbClr val="6396FF"/>
      </a:dk2>
      <a:lt2>
        <a:srgbClr val="FCA612"/>
      </a:lt2>
      <a:accent1>
        <a:srgbClr val="FFFFFF"/>
      </a:accent1>
      <a:accent2>
        <a:srgbClr val="FFFFFF"/>
      </a:accent2>
      <a:accent3>
        <a:srgbClr val="FFFFFF"/>
      </a:accent3>
      <a:accent4>
        <a:srgbClr val="FFFFFF"/>
      </a:accent4>
      <a:accent5>
        <a:srgbClr val="FFFFFF"/>
      </a:accent5>
      <a:accent6>
        <a:srgbClr val="FFFFFF"/>
      </a:accent6>
      <a:hlink>
        <a:srgbClr val="373B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6D472F773A3A4C91C12470E6239682" ma:contentTypeVersion="13" ma:contentTypeDescription="Create a new document." ma:contentTypeScope="" ma:versionID="04012b592f365c1075b37f3e62eb4445">
  <xsd:schema xmlns:xsd="http://www.w3.org/2001/XMLSchema" xmlns:xs="http://www.w3.org/2001/XMLSchema" xmlns:p="http://schemas.microsoft.com/office/2006/metadata/properties" xmlns:ns2="6011cf72-be68-4f2f-918c-2cdbe04f6322" xmlns:ns3="2c46a1f6-08d3-4c43-962c-a0e6ffa58b47" targetNamespace="http://schemas.microsoft.com/office/2006/metadata/properties" ma:root="true" ma:fieldsID="bb0439c117e0a48790cd7d6cc615ead8" ns2:_="" ns3:_="">
    <xsd:import namespace="6011cf72-be68-4f2f-918c-2cdbe04f6322"/>
    <xsd:import namespace="2c46a1f6-08d3-4c43-962c-a0e6ffa58b4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1cf72-be68-4f2f-918c-2cdbe04f63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46a1f6-08d3-4c43-962c-a0e6ffa58b4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5652e0d-42ec-4b0b-a757-c4cc49f6eb59}" ma:internalName="TaxCatchAll" ma:showField="CatchAllData" ma:web="2c46a1f6-08d3-4c43-962c-a0e6ffa58b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c46a1f6-08d3-4c43-962c-a0e6ffa58b47" xsi:nil="true"/>
    <lcf76f155ced4ddcb4097134ff3c332f xmlns="6011cf72-be68-4f2f-918c-2cdbe04f632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9487EE-5B07-48DB-8066-BDFB49A4A42D}"/>
</file>

<file path=customXml/itemProps2.xml><?xml version="1.0" encoding="utf-8"?>
<ds:datastoreItem xmlns:ds="http://schemas.openxmlformats.org/officeDocument/2006/customXml" ds:itemID="{1B97242D-B601-4B30-A417-A91CC7715022}">
  <ds:schemaRefs>
    <ds:schemaRef ds:uri="http://schemas.microsoft.com/office/2006/metadata/properties"/>
    <ds:schemaRef ds:uri="http://purl.org/dc/terms/"/>
    <ds:schemaRef ds:uri="abacdef5-31a9-4667-b32d-69d0773486e9"/>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6981df1d-dee0-4b8e-8ac5-8723dd3ace6f"/>
    <ds:schemaRef ds:uri="http://purl.org/dc/dcmitype/"/>
  </ds:schemaRefs>
</ds:datastoreItem>
</file>

<file path=customXml/itemProps3.xml><?xml version="1.0" encoding="utf-8"?>
<ds:datastoreItem xmlns:ds="http://schemas.openxmlformats.org/officeDocument/2006/customXml" ds:itemID="{506F6511-EEBA-47C6-A05B-5415C0E56F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323</TotalTime>
  <Words>5461</Words>
  <Application>Microsoft Office PowerPoint</Application>
  <PresentationFormat>On-screen Show (16:9)</PresentationFormat>
  <Paragraphs>542</Paragraphs>
  <Slides>72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Arial</vt:lpstr>
      <vt:lpstr>Bebas Neue</vt:lpstr>
      <vt:lpstr>Catamaran</vt:lpstr>
      <vt:lpstr>Catamaran Medium</vt:lpstr>
      <vt:lpstr>Darker Grotesque SemiBold</vt:lpstr>
      <vt:lpstr>Montserrat</vt:lpstr>
      <vt:lpstr>Segoe UI Light</vt:lpstr>
      <vt:lpstr>Times New Roman</vt:lpstr>
      <vt:lpstr>Trade Gothic Next Heavy</vt:lpstr>
      <vt:lpstr>How to Determine Concavity of a Function by Slidesgo</vt:lpstr>
      <vt:lpstr>North Carolina Community College System </vt:lpstr>
      <vt:lpstr>Agenda</vt:lpstr>
      <vt:lpstr>Federal Funding Updates</vt:lpstr>
      <vt:lpstr>PowerPoint Presentation</vt:lpstr>
      <vt:lpstr>Funding Specificity</vt:lpstr>
      <vt:lpstr>Pushback on Interagency Agreements?</vt:lpstr>
      <vt:lpstr>Pushback on Interagency Agreements?</vt:lpstr>
      <vt:lpstr>Pushback on Interagency Agreements?</vt:lpstr>
      <vt:lpstr>North Carolina Funding</vt:lpstr>
      <vt:lpstr>PowerPoint Presentation</vt:lpstr>
      <vt:lpstr>Interagency Agreements</vt:lpstr>
      <vt:lpstr>Interagency Agreements</vt:lpstr>
      <vt:lpstr>Office of Career and Technical Education</vt:lpstr>
      <vt:lpstr>PowerPoint Presentation</vt:lpstr>
      <vt:lpstr>PowerPoint Presentation</vt:lpstr>
      <vt:lpstr>New Funding Portal</vt:lpstr>
      <vt:lpstr>PowerPoint Presentation</vt:lpstr>
      <vt:lpstr>PowerPoint Presentation</vt:lpstr>
      <vt:lpstr>PMS requires staff to manually approve/disapprove reimbursement requests</vt:lpstr>
      <vt:lpstr>DTS requires:</vt:lpstr>
      <vt:lpstr>Keep new requirements in mind when submitting RFRs</vt:lpstr>
      <vt:lpstr>MAKE AMERICA SKILLED AGAIN</vt:lpstr>
      <vt:lpstr>PowerPoint Presentation</vt:lpstr>
      <vt:lpstr>PowerPoint Presentation</vt:lpstr>
      <vt:lpstr>PowerPoint Presentation</vt:lpstr>
      <vt:lpstr>PowerPoint Presentation</vt:lpstr>
      <vt:lpstr>PowerPoint Presentation</vt:lpstr>
      <vt:lpstr>PowerPoint Presentation</vt:lpstr>
      <vt:lpstr>Personal Responsibility  &amp; Work Opportunity Reconciliation Act (PRWORA)</vt:lpstr>
      <vt:lpstr>What is PRWORA?</vt:lpstr>
      <vt:lpstr>Change in Interpretation</vt:lpstr>
      <vt:lpstr>Change in Interpretation</vt:lpstr>
      <vt:lpstr>What is a basic public education?</vt:lpstr>
      <vt:lpstr>Change in Interpretation </vt:lpstr>
      <vt:lpstr>Agency Notifications</vt:lpstr>
      <vt:lpstr>Litigation</vt:lpstr>
      <vt:lpstr>Litigation</vt:lpstr>
      <vt:lpstr>Litigation</vt:lpstr>
      <vt:lpstr>AEFLA &amp; Perkins vs. Executive Orders</vt:lpstr>
      <vt:lpstr>Statutory requirements take precedence over DEI executive orders</vt:lpstr>
      <vt:lpstr>The One Big, Beautiful Bill Act</vt:lpstr>
      <vt:lpstr>Workforce  Pell</vt:lpstr>
      <vt:lpstr>What is short-term pell?</vt:lpstr>
      <vt:lpstr>Workforce Pell Program</vt:lpstr>
      <vt:lpstr>Workforce Pell Program - Eligibility</vt:lpstr>
      <vt:lpstr>Workforce Pell – Program Eligibility</vt:lpstr>
      <vt:lpstr>Workforce Pell – Program Eligibility</vt:lpstr>
      <vt:lpstr>Workforce Pell Program – Student Eligibility</vt:lpstr>
      <vt:lpstr>Negotiated Rulemaking</vt:lpstr>
      <vt:lpstr>Implementation Timeline?</vt:lpstr>
      <vt:lpstr>New Funding?</vt:lpstr>
      <vt:lpstr>UGG Updates</vt:lpstr>
      <vt:lpstr>Program Income – 200.307</vt:lpstr>
      <vt:lpstr>Revision of Budget/Program Plans – 200.308</vt:lpstr>
      <vt:lpstr>Revision of Budget/Program Plans – 200.308 (cont.)</vt:lpstr>
      <vt:lpstr>Participant Support Costs – 200.1</vt:lpstr>
      <vt:lpstr>Participant Support Costs – 200.456</vt:lpstr>
      <vt:lpstr>Prior Written Approval - 200.407</vt:lpstr>
      <vt:lpstr>Mandatory Disclosures –  200.113</vt:lpstr>
      <vt:lpstr>Property Standards</vt:lpstr>
      <vt:lpstr>Equipment Use – 200.313(c)</vt:lpstr>
      <vt:lpstr>Replacement Equipment – 200.313(c)(4)</vt:lpstr>
      <vt:lpstr>Inventory Procedures – 200.313(d)</vt:lpstr>
      <vt:lpstr>Inventory Procedures – 200.313(d) (cont.)</vt:lpstr>
      <vt:lpstr>Equipment Disposition –200.313(e) and (f)</vt:lpstr>
      <vt:lpstr>Supplies – 200.314</vt:lpstr>
      <vt:lpstr>Supplies Disposition – 200.314 (cont.)</vt:lpstr>
      <vt:lpstr>Required Written Policies  </vt:lpstr>
      <vt:lpstr>Required Written Procedures</vt:lpstr>
      <vt:lpstr>Suggested Written Policies and Procedures</vt:lpstr>
      <vt:lpstr>Questions?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Evelyn Sanchez</dc:creator>
  <cp:lastModifiedBy>Christopher McCoy</cp:lastModifiedBy>
  <cp:revision>5</cp:revision>
  <cp:lastPrinted>2026-02-12T18:08:13Z</cp:lastPrinted>
  <dcterms:modified xsi:type="dcterms:W3CDTF">2026-04-13T17:42:50Z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0x010100396D472F773A3A4C91C12470E6239682</vt:lpwstr>
  </property>
  <property fmtid="{D5CDD505-2E9C-101B-9397-08002B2CF9AE}" pid="3" name="MediaServiceImageTags">
    <vt:lpwstr/>
  </property>
</Properties>
</file>