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534" r:id="rId5"/>
    <p:sldId id="257" r:id="rId6"/>
    <p:sldId id="535" r:id="rId7"/>
    <p:sldId id="554" r:id="rId8"/>
    <p:sldId id="555" r:id="rId9"/>
    <p:sldId id="556" r:id="rId10"/>
    <p:sldId id="570" r:id="rId11"/>
    <p:sldId id="558" r:id="rId12"/>
    <p:sldId id="559" r:id="rId13"/>
    <p:sldId id="560" r:id="rId14"/>
    <p:sldId id="561" r:id="rId15"/>
    <p:sldId id="562" r:id="rId16"/>
    <p:sldId id="563" r:id="rId17"/>
    <p:sldId id="564" r:id="rId18"/>
    <p:sldId id="565" r:id="rId19"/>
    <p:sldId id="536" r:id="rId20"/>
    <p:sldId id="537" r:id="rId21"/>
    <p:sldId id="566" r:id="rId22"/>
    <p:sldId id="568" r:id="rId23"/>
    <p:sldId id="538" r:id="rId24"/>
    <p:sldId id="544" r:id="rId25"/>
    <p:sldId id="539" r:id="rId26"/>
    <p:sldId id="543" r:id="rId27"/>
    <p:sldId id="553" r:id="rId28"/>
    <p:sldId id="545" r:id="rId29"/>
    <p:sldId id="546" r:id="rId30"/>
    <p:sldId id="569" r:id="rId31"/>
    <p:sldId id="549" r:id="rId32"/>
    <p:sldId id="567" r:id="rId33"/>
    <p:sldId id="548" r:id="rId34"/>
  </p:sldIdLst>
  <p:sldSz cx="9144000" cy="5143500" type="screen16x9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EB111"/>
    <a:srgbClr val="0531FF"/>
    <a:srgbClr val="008000"/>
    <a:srgbClr val="800080"/>
    <a:srgbClr val="003768"/>
    <a:srgbClr val="003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2DA020-D295-D615-4CFB-577303B57DCA}" v="111" dt="2025-12-29T15:46:40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53" autoAdjust="0"/>
    <p:restoredTop sz="90084"/>
  </p:normalViewPr>
  <p:slideViewPr>
    <p:cSldViewPr snapToGrid="0">
      <p:cViewPr varScale="1">
        <p:scale>
          <a:sx n="127" d="100"/>
          <a:sy n="127" d="100"/>
        </p:scale>
        <p:origin x="68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2040"/>
    </p:cViewPr>
  </p:sorterViewPr>
  <p:notesViewPr>
    <p:cSldViewPr snapToGrid="0">
      <p:cViewPr varScale="1">
        <p:scale>
          <a:sx n="117" d="100"/>
          <a:sy n="117" d="100"/>
        </p:scale>
        <p:origin x="23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24" tIns="48313" rIns="96624" bIns="483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24" tIns="48313" rIns="96624" bIns="48313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4" tIns="48313" rIns="96624" bIns="483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3"/>
            <a:ext cx="7680960" cy="2880360"/>
          </a:xfrm>
          <a:prstGeom prst="rect">
            <a:avLst/>
          </a:prstGeom>
        </p:spPr>
        <p:txBody>
          <a:bodyPr vert="horz" lIns="96624" tIns="48313" rIns="96624" bIns="48313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24" tIns="48313" rIns="96624" bIns="483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24" tIns="48313" rIns="96624" bIns="48313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08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48229"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420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92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0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39375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10750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7"/>
            <a:ext cx="6025812" cy="79983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3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5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1116203" cy="126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49" y="223247"/>
            <a:ext cx="971180" cy="1095372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287265"/>
            <a:ext cx="7059802" cy="10217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5" y="4777668"/>
            <a:ext cx="316174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3" y="4767264"/>
            <a:ext cx="254263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14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904"/>
            <a:ext cx="7886700" cy="3548753"/>
          </a:xfrm>
        </p:spPr>
        <p:txBody>
          <a:bodyPr>
            <a:normAutofit/>
          </a:bodyPr>
          <a:lstStyle>
            <a:lvl1pPr marL="175022" indent="-175022">
              <a:lnSpc>
                <a:spcPct val="100000"/>
              </a:lnSpc>
              <a:spcBef>
                <a:spcPts val="450"/>
              </a:spcBef>
              <a:tabLst/>
              <a:defRPr sz="2100"/>
            </a:lvl1pPr>
            <a:lvl2pPr marL="344091" indent="-151210">
              <a:lnSpc>
                <a:spcPct val="100000"/>
              </a:lnSpc>
              <a:spcBef>
                <a:spcPts val="225"/>
              </a:spcBef>
              <a:tabLst/>
              <a:defRPr sz="18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tabLst/>
              <a:defRPr sz="1650"/>
            </a:lvl3pPr>
            <a:lvl4pPr marL="732235" indent="-153591">
              <a:lnSpc>
                <a:spcPct val="100000"/>
              </a:lnSpc>
              <a:spcBef>
                <a:spcPts val="225"/>
              </a:spcBef>
              <a:tabLst/>
              <a:defRPr sz="1500"/>
            </a:lvl4pPr>
            <a:lvl5pPr marL="900113" indent="-128588">
              <a:lnSpc>
                <a:spcPct val="100000"/>
              </a:lnSpc>
              <a:spcBef>
                <a:spcPts val="225"/>
              </a:spcBef>
              <a:tabLst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49" y="223247"/>
            <a:ext cx="971180" cy="1095372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287265"/>
            <a:ext cx="7059802" cy="10217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1/14/2026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5" y="4777668"/>
            <a:ext cx="316174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3" y="4767264"/>
            <a:ext cx="254263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70" y="3355330"/>
            <a:ext cx="7358063" cy="2432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265" i="1"/>
            </a:lvl1pPr>
            <a:lvl2pPr marL="485534" indent="-251138" algn="ctr">
              <a:spcBef>
                <a:spcPts val="0"/>
              </a:spcBef>
              <a:defRPr sz="1265" i="1"/>
            </a:lvl2pPr>
            <a:lvl3pPr marL="719930" indent="-251138" algn="ctr">
              <a:spcBef>
                <a:spcPts val="0"/>
              </a:spcBef>
              <a:defRPr sz="1265" i="1"/>
            </a:lvl3pPr>
            <a:lvl4pPr marL="954326" indent="-251138" algn="ctr">
              <a:spcBef>
                <a:spcPts val="0"/>
              </a:spcBef>
              <a:defRPr sz="1265" i="1"/>
            </a:lvl4pPr>
            <a:lvl5pPr marL="1188722" indent="-251138" algn="ctr">
              <a:spcBef>
                <a:spcPts val="0"/>
              </a:spcBef>
              <a:defRPr sz="1265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892970" y="2250236"/>
            <a:ext cx="7358063" cy="32156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9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316698" cy="2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39375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10750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7"/>
            <a:ext cx="6025812" cy="79983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3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5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1116203" cy="126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904"/>
            <a:ext cx="7886700" cy="3548753"/>
          </a:xfrm>
        </p:spPr>
        <p:txBody>
          <a:bodyPr>
            <a:normAutofit/>
          </a:bodyPr>
          <a:lstStyle>
            <a:lvl1pPr marL="175022" indent="-175022">
              <a:lnSpc>
                <a:spcPct val="100000"/>
              </a:lnSpc>
              <a:spcBef>
                <a:spcPts val="450"/>
              </a:spcBef>
              <a:tabLst/>
              <a:defRPr sz="2100"/>
            </a:lvl1pPr>
            <a:lvl2pPr marL="344091" indent="-151210">
              <a:lnSpc>
                <a:spcPct val="100000"/>
              </a:lnSpc>
              <a:spcBef>
                <a:spcPts val="225"/>
              </a:spcBef>
              <a:tabLst/>
              <a:defRPr sz="18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tabLst/>
              <a:defRPr sz="1650"/>
            </a:lvl3pPr>
            <a:lvl4pPr marL="732235" indent="-153591">
              <a:lnSpc>
                <a:spcPct val="100000"/>
              </a:lnSpc>
              <a:spcBef>
                <a:spcPts val="225"/>
              </a:spcBef>
              <a:tabLst/>
              <a:defRPr sz="1500"/>
            </a:lvl4pPr>
            <a:lvl5pPr marL="900113" indent="-128588">
              <a:lnSpc>
                <a:spcPct val="100000"/>
              </a:lnSpc>
              <a:spcBef>
                <a:spcPts val="225"/>
              </a:spcBef>
              <a:tabLst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316698" cy="2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273847"/>
            <a:ext cx="705980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68" r:id="rId14"/>
    <p:sldLayoutId id="2147483669" r:id="rId15"/>
    <p:sldLayoutId id="2147483670" r:id="rId16"/>
    <p:sldLayoutId id="2147483671" r:id="rId17"/>
    <p:sldLayoutId id="2147483660" r:id="rId18"/>
    <p:sldLayoutId id="2147483656" r:id="rId19"/>
    <p:sldLayoutId id="2147483657" r:id="rId20"/>
    <p:sldLayoutId id="2147483658" r:id="rId21"/>
    <p:sldLayoutId id="2147483659" r:id="rId22"/>
    <p:sldLayoutId id="2147483661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30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ncperkins.org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NCPerkins.org Moodle Tutorial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10750"/>
            <a:ext cx="7336465" cy="7207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January 2026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75" y="3928761"/>
            <a:ext cx="3354991" cy="105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DFAE9-ECF5-15A0-F71C-12EE72934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62D1399-AE4A-B77A-2193-DA3955727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Comprehensive Local Needs Assessment Section B1 and B2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F4196F-66E0-2B97-0DCF-09232C276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972" y="1369219"/>
            <a:ext cx="2811555" cy="3449762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C8FF2C-06D0-8D4F-53D7-699EAF5A9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877" y="1753426"/>
            <a:ext cx="3254022" cy="249195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7E8616D-D138-8008-24E3-E38547ACCAAB}"/>
              </a:ext>
            </a:extLst>
          </p:cNvPr>
          <p:cNvCxnSpPr>
            <a:cxnSpLocks/>
          </p:cNvCxnSpPr>
          <p:nvPr/>
        </p:nvCxnSpPr>
        <p:spPr>
          <a:xfrm flipV="1">
            <a:off x="3166394" y="1889256"/>
            <a:ext cx="1448698" cy="18061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D96AAB-4DDD-E043-9712-52D4154B27A0}"/>
              </a:ext>
            </a:extLst>
          </p:cNvPr>
          <p:cNvCxnSpPr>
            <a:cxnSpLocks/>
          </p:cNvCxnSpPr>
          <p:nvPr/>
        </p:nvCxnSpPr>
        <p:spPr>
          <a:xfrm flipV="1">
            <a:off x="3303680" y="3006961"/>
            <a:ext cx="1349197" cy="8408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03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A14C0-7FDA-80C9-7CAF-A5507DBDF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75BCC8B-D4E5-C7F2-F853-FCBBA83EE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Comprehensive Local Needs Assessment Section 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1DE727-B991-2162-8C83-57DC233C2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972" y="1369219"/>
            <a:ext cx="2811555" cy="3449762"/>
          </a:xfrm>
          <a:prstGeom prst="rect">
            <a:avLst/>
          </a:prstGeom>
          <a:noFill/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106BDB-6A98-81F0-26D0-F9D6F268358A}"/>
              </a:ext>
            </a:extLst>
          </p:cNvPr>
          <p:cNvCxnSpPr>
            <a:cxnSpLocks/>
          </p:cNvCxnSpPr>
          <p:nvPr/>
        </p:nvCxnSpPr>
        <p:spPr>
          <a:xfrm flipV="1">
            <a:off x="3589587" y="2448476"/>
            <a:ext cx="1314922" cy="15416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62D53A0-23D7-2420-1E71-722115E3F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509" y="2328223"/>
            <a:ext cx="3566469" cy="153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3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9D037-3456-0706-2E31-40E0BD273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2EC8DFC-1347-0D45-5052-0F5BBA8FF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Comprehensive Local Needs Assessment Section 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F0835B-26CC-89D1-8680-C62926E26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972" y="1369219"/>
            <a:ext cx="2811555" cy="3449762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D07D5B-5BD1-F5E7-3BD6-664FA9C8F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039" y="2899260"/>
            <a:ext cx="3566469" cy="91447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026647-01D9-69D0-C7F2-ED027B71FB23}"/>
              </a:ext>
            </a:extLst>
          </p:cNvPr>
          <p:cNvCxnSpPr>
            <a:cxnSpLocks/>
          </p:cNvCxnSpPr>
          <p:nvPr/>
        </p:nvCxnSpPr>
        <p:spPr>
          <a:xfrm flipV="1">
            <a:off x="3823855" y="2977468"/>
            <a:ext cx="1216681" cy="11637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67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13F62-45CD-0EC2-475E-C2CA34F36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6BB0ACF-58A1-081C-A5E9-20D9BF73D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Comprehensive Local Needs Assessment Section 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40B1B0-5529-ED85-E662-76F8BA950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972" y="1369219"/>
            <a:ext cx="2811555" cy="3449762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7E002F-2B9E-BB40-1878-8F17AD467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536" y="2198344"/>
            <a:ext cx="3232216" cy="246798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15C9263-E86C-DC1D-DD9A-1670CCC958A9}"/>
              </a:ext>
            </a:extLst>
          </p:cNvPr>
          <p:cNvCxnSpPr>
            <a:cxnSpLocks/>
          </p:cNvCxnSpPr>
          <p:nvPr/>
        </p:nvCxnSpPr>
        <p:spPr>
          <a:xfrm flipV="1">
            <a:off x="3977527" y="2327564"/>
            <a:ext cx="1115908" cy="21084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37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5623A-D13F-F544-24DE-A1444B71B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9BD07B4-45C3-2050-6FB8-1FD7FFD15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/>
          <a:lstStyle/>
          <a:p>
            <a:r>
              <a:rPr lang="en-US" dirty="0"/>
              <a:t>Perkins Local Plan Implementation and Resources Section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691816-31C5-9329-E87B-7FD005A874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0000"/>
          <a:stretch>
            <a:fillRect/>
          </a:stretch>
        </p:blipFill>
        <p:spPr>
          <a:xfrm>
            <a:off x="963561" y="1515291"/>
            <a:ext cx="3200400" cy="30466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039DEC-80CD-7FCF-ABDA-54544AFFDF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4980039" y="1628508"/>
            <a:ext cx="3200400" cy="304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8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9B0C8-8B4C-36FE-9036-01463A99E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4197490-6F1A-F981-B754-BF5837B5E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/>
          <a:lstStyle/>
          <a:p>
            <a:r>
              <a:rPr lang="en-US" dirty="0"/>
              <a:t>Additional Resources Section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C99F0C-5E1F-5694-FB84-1AA0C016F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488" y="1245326"/>
            <a:ext cx="2912343" cy="389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0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EDAE9C-B7CA-4B48-BC34-78EF56F70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34491"/>
            <a:ext cx="7886700" cy="24090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Each college has a username that starts with the beginning of their college’s name. </a:t>
            </a:r>
          </a:p>
          <a:p>
            <a:pPr marL="0" indent="0">
              <a:buNone/>
            </a:pPr>
            <a:r>
              <a:rPr lang="en-US" dirty="0"/>
              <a:t>For example: </a:t>
            </a:r>
            <a:r>
              <a:rPr lang="en-US" dirty="0" err="1">
                <a:solidFill>
                  <a:srgbClr val="FF0000"/>
                </a:solidFill>
              </a:rPr>
              <a:t>alamance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Once signed in, the user may access current &amp; prior year courses and the calendar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F64070-C712-48FC-9021-7731AE366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into your college’s account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A98D48-73E3-EE18-75A0-2EE1DF9FF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7" y="1383674"/>
            <a:ext cx="8865326" cy="135081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FF1480-D8E6-A455-9099-6CC27B981200}"/>
              </a:ext>
            </a:extLst>
          </p:cNvPr>
          <p:cNvCxnSpPr>
            <a:cxnSpLocks/>
          </p:cNvCxnSpPr>
          <p:nvPr/>
        </p:nvCxnSpPr>
        <p:spPr>
          <a:xfrm flipV="1">
            <a:off x="3278333" y="2195079"/>
            <a:ext cx="2426276" cy="15122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48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88C93F-3D79-4329-BF42-5EFA4AA6E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5900"/>
            <a:ext cx="2148101" cy="23186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Click the tab on the right side to open the side-bar.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Click on the X to close the side-bar.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4316DF-51F4-477A-B5CE-0B409727F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Side-Bar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9766F-B5D3-6AAA-5523-F6C952E122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319" b="20846"/>
          <a:stretch>
            <a:fillRect/>
          </a:stretch>
        </p:blipFill>
        <p:spPr>
          <a:xfrm>
            <a:off x="6174377" y="126367"/>
            <a:ext cx="2148101" cy="49551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42A0A9-A9EF-891A-E73F-615B5C1A3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722" y="1585091"/>
            <a:ext cx="2244609" cy="190890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94398F8-8FDC-79B9-2904-75F8C2E36A1C}"/>
              </a:ext>
            </a:extLst>
          </p:cNvPr>
          <p:cNvSpPr/>
          <p:nvPr/>
        </p:nvSpPr>
        <p:spPr>
          <a:xfrm>
            <a:off x="4067825" y="2539544"/>
            <a:ext cx="1602377" cy="8707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ABD716-DA31-A221-D3E7-82B44C8E80CD}"/>
              </a:ext>
            </a:extLst>
          </p:cNvPr>
          <p:cNvSpPr/>
          <p:nvPr/>
        </p:nvSpPr>
        <p:spPr>
          <a:xfrm>
            <a:off x="6889972" y="61955"/>
            <a:ext cx="1602377" cy="8707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5C3C54E-40FA-D23F-4300-10A9DD54EFEA}"/>
              </a:ext>
            </a:extLst>
          </p:cNvPr>
          <p:cNvSpPr>
            <a:spLocks noChangeAspect="1"/>
          </p:cNvSpPr>
          <p:nvPr/>
        </p:nvSpPr>
        <p:spPr>
          <a:xfrm>
            <a:off x="3367125" y="2298612"/>
            <a:ext cx="537668" cy="5486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7A39B3-EF17-17C5-6EEE-1681A7980D47}"/>
              </a:ext>
            </a:extLst>
          </p:cNvPr>
          <p:cNvSpPr txBox="1"/>
          <p:nvPr/>
        </p:nvSpPr>
        <p:spPr>
          <a:xfrm>
            <a:off x="3391521" y="2379409"/>
            <a:ext cx="488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</a:t>
            </a:r>
          </a:p>
        </p:txBody>
      </p:sp>
    </p:spTree>
    <p:extLst>
      <p:ext uri="{BB962C8B-B14F-4D97-AF65-F5344CB8AC3E}">
        <p14:creationId xmlns:p14="http://schemas.microsoft.com/office/powerpoint/2010/main" val="422267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89C65-9CE9-9C98-812F-2FB8E69FB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3998F3-DA7C-861F-523C-5F3C9743D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year has a “course” where documents are submitted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AA7D03-FCA0-91A9-C14F-41B192C8A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401" y="2722419"/>
            <a:ext cx="1664987" cy="20160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62B1BC-F33E-CAD7-09CB-1184175A9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0903"/>
            <a:ext cx="7886700" cy="129454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dirty="0"/>
              <a:t>This page may be customized by which courses are shown.</a:t>
            </a:r>
          </a:p>
          <a:p>
            <a:pPr marL="0" indent="0">
              <a:buNone/>
            </a:pPr>
            <a:r>
              <a:rPr lang="en-US" sz="2600" dirty="0"/>
              <a:t>You may remove a course from view and easily restore to view by selecting “All”, then selecting which set of courses you want to view and then clicking the 3 vertical dots on that course to remove/restore the course to the “All” view.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30E300-E6A8-0852-6A86-D41210035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363" y="2615453"/>
            <a:ext cx="4977522" cy="954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29B4DA-66EC-27A7-BB03-9C36F4D31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528" y="3915996"/>
            <a:ext cx="4807192" cy="846925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7C04D71-C11B-15FE-37C1-492D7AB345EA}"/>
              </a:ext>
            </a:extLst>
          </p:cNvPr>
          <p:cNvSpPr/>
          <p:nvPr/>
        </p:nvSpPr>
        <p:spPr>
          <a:xfrm>
            <a:off x="7299614" y="2657012"/>
            <a:ext cx="1541139" cy="10421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4EB19C2-2EB7-F57D-6200-02CC842FEE91}"/>
              </a:ext>
            </a:extLst>
          </p:cNvPr>
          <p:cNvSpPr/>
          <p:nvPr/>
        </p:nvSpPr>
        <p:spPr>
          <a:xfrm>
            <a:off x="1297858" y="2992582"/>
            <a:ext cx="1232327" cy="16677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A4692D2-DAED-E75F-DC79-F6D5F4FCEFDC}"/>
              </a:ext>
            </a:extLst>
          </p:cNvPr>
          <p:cNvSpPr/>
          <p:nvPr/>
        </p:nvSpPr>
        <p:spPr>
          <a:xfrm>
            <a:off x="7472796" y="4004118"/>
            <a:ext cx="1541139" cy="10421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1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1E80A-927E-08B0-EF96-49E775B52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012B35-33E8-3065-6CBC-D1D1AD90A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0904"/>
            <a:ext cx="7886700" cy="38225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Click on “My Courses” to show the available courses. Additionally, the My Courses page may be customized by the order courses are listed, and how the courses are displayed.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b="1" dirty="0"/>
              <a:t>Click on the course to select it.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FE07B1-F263-7761-5098-00C605239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39" y="2072878"/>
            <a:ext cx="4680563" cy="21198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1615495-1A9F-BF77-5325-C396ABE4A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Customization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7DC831-329D-F19C-2866-A307D69A3B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699" b="26906"/>
          <a:stretch>
            <a:fillRect/>
          </a:stretch>
        </p:blipFill>
        <p:spPr>
          <a:xfrm>
            <a:off x="6052764" y="2072878"/>
            <a:ext cx="1896281" cy="17629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D558B01-298B-374E-BCAB-4FEC16BEF5D5}"/>
              </a:ext>
            </a:extLst>
          </p:cNvPr>
          <p:cNvSpPr/>
          <p:nvPr/>
        </p:nvSpPr>
        <p:spPr>
          <a:xfrm>
            <a:off x="3612362" y="2832152"/>
            <a:ext cx="1266170" cy="800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E99CFD7-1E02-CAC1-30B2-101EBDF3E7B0}"/>
              </a:ext>
            </a:extLst>
          </p:cNvPr>
          <p:cNvSpPr/>
          <p:nvPr/>
        </p:nvSpPr>
        <p:spPr>
          <a:xfrm>
            <a:off x="6942408" y="2359364"/>
            <a:ext cx="1023918" cy="11319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2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urpose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NCPerkins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946A87-B6E0-BDAD-3245-7B5952369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619" y="2308446"/>
            <a:ext cx="5083792" cy="27086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3" name="Develop more full the academic knowledge and technical and employability skills of secondary education students and postsecondary education students who elect to enroll in CTE Programs and Programs of Study"/>
          <p:cNvSpPr txBox="1">
            <a:spLocks noGrp="1"/>
          </p:cNvSpPr>
          <p:nvPr>
            <p:ph idx="1"/>
          </p:nvPr>
        </p:nvSpPr>
        <p:spPr>
          <a:xfrm>
            <a:off x="435429" y="1446911"/>
            <a:ext cx="8079921" cy="357022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000" dirty="0"/>
              <a:t>NCPerkins (</a:t>
            </a:r>
            <a:r>
              <a:rPr lang="en-US" sz="2000" dirty="0">
                <a:hlinkClick r:id="rId4"/>
              </a:rPr>
              <a:t>https://www.ncperkins.org</a:t>
            </a:r>
            <a:r>
              <a:rPr lang="en-US" sz="2000" dirty="0"/>
              <a:t>) is a Moodle site.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000" dirty="0"/>
              <a:t>We use a Moodle “course” as a </a:t>
            </a:r>
            <a:br>
              <a:rPr lang="en-US" sz="2000" dirty="0"/>
            </a:br>
            <a:r>
              <a:rPr lang="en-US" sz="2000" dirty="0"/>
              <a:t>secure on-line method of </a:t>
            </a:r>
            <a:br>
              <a:rPr lang="en-US" sz="2000" dirty="0"/>
            </a:br>
            <a:r>
              <a:rPr lang="en-US" sz="2000" dirty="0"/>
              <a:t>collecting Perkins grant </a:t>
            </a:r>
            <a:br>
              <a:rPr lang="en-US" sz="2000" dirty="0"/>
            </a:br>
            <a:r>
              <a:rPr lang="en-US" sz="2000" dirty="0"/>
              <a:t>documents from each college. 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000" dirty="0"/>
              <a:t>We also use the Moodle to share </a:t>
            </a:r>
            <a:br>
              <a:rPr lang="en-US" sz="2000" dirty="0"/>
            </a:br>
            <a:r>
              <a:rPr lang="en-US" sz="2000" dirty="0"/>
              <a:t>information – typically on the </a:t>
            </a:r>
            <a:br>
              <a:rPr lang="en-US" sz="2000" dirty="0"/>
            </a:br>
            <a:r>
              <a:rPr lang="en-US" sz="2000" dirty="0"/>
              <a:t>landing page.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841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A3EDA4D4-437C-D319-6809-50AD36D3B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262" y="1320904"/>
            <a:ext cx="6365476" cy="35487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CF98E17-9746-42B8-8B3F-E925FD273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Each Course is organized by due date. </a:t>
            </a:r>
            <a:br>
              <a:rPr lang="en-US" dirty="0"/>
            </a:br>
            <a:r>
              <a:rPr lang="en-US" dirty="0"/>
              <a:t>Scroll to the box you want to open then </a:t>
            </a:r>
            <a:br>
              <a:rPr lang="en-US" dirty="0"/>
            </a:br>
            <a:r>
              <a:rPr lang="en-US" dirty="0"/>
              <a:t>click on the title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1CCDDA1-9C67-80B8-FC2E-0871CF9CE75F}"/>
              </a:ext>
            </a:extLst>
          </p:cNvPr>
          <p:cNvSpPr/>
          <p:nvPr/>
        </p:nvSpPr>
        <p:spPr>
          <a:xfrm>
            <a:off x="4043008" y="4700469"/>
            <a:ext cx="1057984" cy="443031"/>
          </a:xfrm>
          <a:prstGeom prst="downArrow">
            <a:avLst/>
          </a:prstGeom>
          <a:solidFill>
            <a:srgbClr val="EEB1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Scroll</a:t>
            </a:r>
          </a:p>
        </p:txBody>
      </p:sp>
    </p:spTree>
    <p:extLst>
      <p:ext uri="{BB962C8B-B14F-4D97-AF65-F5344CB8AC3E}">
        <p14:creationId xmlns:p14="http://schemas.microsoft.com/office/powerpoint/2010/main" val="224351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16B9BC-995F-EB43-56AA-5D041505B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424" y="1328502"/>
            <a:ext cx="3801201" cy="363385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A8B034-9C6E-4401-8C43-72A5336A4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368" y="1369219"/>
            <a:ext cx="7856982" cy="3449762"/>
          </a:xfrm>
        </p:spPr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dirty="0"/>
              <a:t>1. Open the Course Index from the tab on the left</a:t>
            </a:r>
          </a:p>
          <a:p>
            <a:pPr marL="228600" indent="-228600">
              <a:buNone/>
            </a:pPr>
            <a:r>
              <a:rPr lang="en-US" dirty="0"/>
              <a:t>2. Click the Heading to show each item for that section</a:t>
            </a:r>
          </a:p>
          <a:p>
            <a:pPr marL="228600" indent="-228600">
              <a:buNone/>
            </a:pPr>
            <a:r>
              <a:rPr lang="en-US" dirty="0"/>
              <a:t>3. Click on the document to download it, or the </a:t>
            </a:r>
            <a:br>
              <a:rPr lang="en-US" dirty="0"/>
            </a:br>
            <a:r>
              <a:rPr lang="en-US" dirty="0"/>
              <a:t>assignment to go directly to submit it</a:t>
            </a:r>
          </a:p>
          <a:p>
            <a:pPr marL="228600" indent="-228600">
              <a:buNone/>
            </a:pPr>
            <a:r>
              <a:rPr lang="en-US" dirty="0"/>
              <a:t>4. Click the x in the upper left corner to close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847A76-C3EA-44FF-83A7-A8E5949BD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Another way to navigate within the course</a:t>
            </a:r>
          </a:p>
        </p:txBody>
      </p:sp>
      <p:pic>
        <p:nvPicPr>
          <p:cNvPr id="13" name="Picture 12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DD81D9D9-BB58-A5D1-6CCD-E494F7999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29990" b="8470"/>
          <a:stretch>
            <a:fillRect/>
          </a:stretch>
        </p:blipFill>
        <p:spPr>
          <a:xfrm rot="5400000">
            <a:off x="1175781" y="2630050"/>
            <a:ext cx="2053864" cy="2337703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1772AC02-3323-8AFB-9F41-D6A8E76F17FB}"/>
              </a:ext>
            </a:extLst>
          </p:cNvPr>
          <p:cNvSpPr/>
          <p:nvPr/>
        </p:nvSpPr>
        <p:spPr>
          <a:xfrm>
            <a:off x="404466" y="3767731"/>
            <a:ext cx="79348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9CD2E67-0618-A259-9276-86F9073B282E}"/>
              </a:ext>
            </a:extLst>
          </p:cNvPr>
          <p:cNvSpPr/>
          <p:nvPr/>
        </p:nvSpPr>
        <p:spPr>
          <a:xfrm>
            <a:off x="4488229" y="1892434"/>
            <a:ext cx="79348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6530BE29-79A1-3FE3-0221-2FE6986895FF}"/>
              </a:ext>
            </a:extLst>
          </p:cNvPr>
          <p:cNvSpPr/>
          <p:nvPr/>
        </p:nvSpPr>
        <p:spPr>
          <a:xfrm>
            <a:off x="5419230" y="1570354"/>
            <a:ext cx="795528" cy="4846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6779847-5E19-E411-3CAA-986A4545ABEB}"/>
              </a:ext>
            </a:extLst>
          </p:cNvPr>
          <p:cNvSpPr/>
          <p:nvPr/>
        </p:nvSpPr>
        <p:spPr>
          <a:xfrm>
            <a:off x="4268046" y="4151208"/>
            <a:ext cx="79348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5901EA-BD71-651E-ABA3-3A7025AECEDC}"/>
              </a:ext>
            </a:extLst>
          </p:cNvPr>
          <p:cNvSpPr/>
          <p:nvPr/>
        </p:nvSpPr>
        <p:spPr>
          <a:xfrm>
            <a:off x="5123424" y="3961215"/>
            <a:ext cx="2337704" cy="8646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02C892-23D5-4D5E-B6FA-049812531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0904"/>
            <a:ext cx="3429472" cy="8362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You must enter a contact for each role, </a:t>
            </a:r>
            <a:r>
              <a:rPr lang="en-US" u="sng" dirty="0"/>
              <a:t>even if</a:t>
            </a:r>
            <a:r>
              <a:rPr lang="en-US" dirty="0"/>
              <a:t> the same person is in more than one role.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F7B21C-A703-419E-8956-12134106A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Contacts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946361-A17A-72DD-8359-B85CC3EAF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62" y="2447129"/>
            <a:ext cx="2544546" cy="17568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EE98719C-6762-47E3-8CE3-6AB5DEA94C28}"/>
              </a:ext>
            </a:extLst>
          </p:cNvPr>
          <p:cNvSpPr/>
          <p:nvPr/>
        </p:nvSpPr>
        <p:spPr>
          <a:xfrm>
            <a:off x="406891" y="3809713"/>
            <a:ext cx="572407" cy="40197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72250C-047B-9A3C-D650-974860CBE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687" y="1385989"/>
            <a:ext cx="4843351" cy="7711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2053A4-4B5C-3753-6D2D-FEE4D42B8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863" y="2282222"/>
            <a:ext cx="2860856" cy="2765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Arrow: Up 10">
            <a:extLst>
              <a:ext uri="{FF2B5EF4-FFF2-40B4-BE49-F238E27FC236}">
                <a16:creationId xmlns:a16="http://schemas.microsoft.com/office/drawing/2014/main" id="{8CCA4E22-EE05-4677-AFA5-0EA2D6140785}"/>
              </a:ext>
            </a:extLst>
          </p:cNvPr>
          <p:cNvSpPr/>
          <p:nvPr/>
        </p:nvSpPr>
        <p:spPr>
          <a:xfrm>
            <a:off x="8536838" y="2157137"/>
            <a:ext cx="457200" cy="57073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C921B62-9567-C4A8-6524-0758F0F170BA}"/>
              </a:ext>
            </a:extLst>
          </p:cNvPr>
          <p:cNvSpPr/>
          <p:nvPr/>
        </p:nvSpPr>
        <p:spPr>
          <a:xfrm>
            <a:off x="6040985" y="2727869"/>
            <a:ext cx="385408" cy="4019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1DCA96BD-35F7-BF98-016F-166A0376861F}"/>
              </a:ext>
            </a:extLst>
          </p:cNvPr>
          <p:cNvSpPr/>
          <p:nvPr/>
        </p:nvSpPr>
        <p:spPr>
          <a:xfrm rot="20768538">
            <a:off x="7170564" y="4499003"/>
            <a:ext cx="1491656" cy="51813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 Save Entry</a:t>
            </a:r>
          </a:p>
        </p:txBody>
      </p:sp>
    </p:spTree>
    <p:extLst>
      <p:ext uri="{BB962C8B-B14F-4D97-AF65-F5344CB8AC3E}">
        <p14:creationId xmlns:p14="http://schemas.microsoft.com/office/powerpoint/2010/main" val="10990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F637B4-E19B-4C06-A48F-2A76FB19D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a Contact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57C297-AA77-6388-3EAB-E53E6EA6F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987" y="1459889"/>
            <a:ext cx="3023473" cy="18928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6E820A3E-6B48-4495-89FC-C1DB90987EE9}"/>
              </a:ext>
            </a:extLst>
          </p:cNvPr>
          <p:cNvSpPr/>
          <p:nvPr/>
        </p:nvSpPr>
        <p:spPr>
          <a:xfrm>
            <a:off x="4510789" y="3255448"/>
            <a:ext cx="377852" cy="556424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C3F955-062A-FD19-6750-3BD50F8BC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185" y="2064920"/>
            <a:ext cx="3430675" cy="29522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9071F8-80EA-8A73-F408-CED8C29AA6CC}"/>
              </a:ext>
            </a:extLst>
          </p:cNvPr>
          <p:cNvSpPr txBox="1"/>
          <p:nvPr/>
        </p:nvSpPr>
        <p:spPr>
          <a:xfrm>
            <a:off x="7383213" y="2946679"/>
            <a:ext cx="1645073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 Edit contact </a:t>
            </a:r>
          </a:p>
          <a:p>
            <a:r>
              <a:rPr lang="en-US" dirty="0"/>
              <a:t>then press save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CB4468-6CF7-D9F3-2F3A-CF78B0CAC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98" y="1459889"/>
            <a:ext cx="2762425" cy="19724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Arrow: Left 14">
            <a:extLst>
              <a:ext uri="{FF2B5EF4-FFF2-40B4-BE49-F238E27FC236}">
                <a16:creationId xmlns:a16="http://schemas.microsoft.com/office/drawing/2014/main" id="{BAC27C76-6FF3-098A-C53B-C01880AB19D4}"/>
              </a:ext>
            </a:extLst>
          </p:cNvPr>
          <p:cNvSpPr/>
          <p:nvPr/>
        </p:nvSpPr>
        <p:spPr>
          <a:xfrm>
            <a:off x="1987499" y="3092255"/>
            <a:ext cx="619676" cy="35518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84DA5A-1162-30D5-DCD7-E28F60EA7E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40" y="3714562"/>
            <a:ext cx="4036237" cy="5349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Arrow: Up 19">
            <a:extLst>
              <a:ext uri="{FF2B5EF4-FFF2-40B4-BE49-F238E27FC236}">
                <a16:creationId xmlns:a16="http://schemas.microsoft.com/office/drawing/2014/main" id="{3187BD34-9623-A824-86A9-6B183155CAE4}"/>
              </a:ext>
            </a:extLst>
          </p:cNvPr>
          <p:cNvSpPr/>
          <p:nvPr/>
        </p:nvSpPr>
        <p:spPr>
          <a:xfrm>
            <a:off x="2017334" y="4125902"/>
            <a:ext cx="377852" cy="556424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CA6C6AC-CBC4-2DB5-5F8E-6A125B4E4916}"/>
              </a:ext>
            </a:extLst>
          </p:cNvPr>
          <p:cNvSpPr/>
          <p:nvPr/>
        </p:nvSpPr>
        <p:spPr>
          <a:xfrm>
            <a:off x="8404377" y="4682326"/>
            <a:ext cx="623909" cy="4611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834A2DC-2625-D704-3838-43640CCC802F}"/>
              </a:ext>
            </a:extLst>
          </p:cNvPr>
          <p:cNvCxnSpPr>
            <a:cxnSpLocks/>
          </p:cNvCxnSpPr>
          <p:nvPr/>
        </p:nvCxnSpPr>
        <p:spPr>
          <a:xfrm>
            <a:off x="8664377" y="3590591"/>
            <a:ext cx="51954" cy="107062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17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00D39B-18C7-21D0-05F5-CFCC94AA5484}"/>
              </a:ext>
            </a:extLst>
          </p:cNvPr>
          <p:cNvSpPr txBox="1"/>
          <p:nvPr/>
        </p:nvSpPr>
        <p:spPr>
          <a:xfrm>
            <a:off x="579020" y="540425"/>
            <a:ext cx="19931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there is a template for that “assignment” it will be downloadable </a:t>
            </a:r>
          </a:p>
          <a:p>
            <a:endParaRPr lang="en-US" dirty="0"/>
          </a:p>
          <a:p>
            <a:r>
              <a:rPr lang="en-US" dirty="0"/>
              <a:t>The submission link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082B9B-B722-7F15-4233-C21990822423}"/>
              </a:ext>
            </a:extLst>
          </p:cNvPr>
          <p:cNvCxnSpPr>
            <a:cxnSpLocks/>
          </p:cNvCxnSpPr>
          <p:nvPr/>
        </p:nvCxnSpPr>
        <p:spPr>
          <a:xfrm>
            <a:off x="2131277" y="1698731"/>
            <a:ext cx="92721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A9F82F6-7A0B-85D3-D59F-887A15A9A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37" y="304801"/>
            <a:ext cx="5625618" cy="438779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B05DB49-85ED-B759-58B9-E7437E45BD37}"/>
              </a:ext>
            </a:extLst>
          </p:cNvPr>
          <p:cNvCxnSpPr>
            <a:cxnSpLocks/>
          </p:cNvCxnSpPr>
          <p:nvPr/>
        </p:nvCxnSpPr>
        <p:spPr>
          <a:xfrm>
            <a:off x="2131277" y="2092955"/>
            <a:ext cx="92721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07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577A5E-B4CA-43BB-BAA5-C4FA45B5F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Select the template and download the file.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Open and then save as a new file name, preferably with the college name at the beginning of the title.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Complete the template and save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5CA3C2-39B9-45A4-B827-66AA183E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assignment templates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15C66-6976-DDC8-881B-CE89EDBE0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392" y="2963236"/>
            <a:ext cx="6823993" cy="19348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F9F5BC2A-A562-4CCC-9822-6DBCE3E2527A}"/>
              </a:ext>
            </a:extLst>
          </p:cNvPr>
          <p:cNvSpPr/>
          <p:nvPr/>
        </p:nvSpPr>
        <p:spPr>
          <a:xfrm>
            <a:off x="2127066" y="3560241"/>
            <a:ext cx="1143000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Step 1</a:t>
            </a:r>
          </a:p>
        </p:txBody>
      </p:sp>
    </p:spTree>
    <p:extLst>
      <p:ext uri="{BB962C8B-B14F-4D97-AF65-F5344CB8AC3E}">
        <p14:creationId xmlns:p14="http://schemas.microsoft.com/office/powerpoint/2010/main" val="210929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FB6AA6A-1C4F-F81A-8D04-BC5319DA6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98" y="2904144"/>
            <a:ext cx="1741834" cy="77739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2346D0C-5C30-44B7-8090-CD1E8CCC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documents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2B5D0BD-AEDE-4A5E-B19F-6BA7A9E533E8}"/>
              </a:ext>
            </a:extLst>
          </p:cNvPr>
          <p:cNvSpPr/>
          <p:nvPr/>
        </p:nvSpPr>
        <p:spPr>
          <a:xfrm>
            <a:off x="41619" y="2995740"/>
            <a:ext cx="941832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9E7DEF-F0D0-456A-2AF9-71910EB16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10" y="1502510"/>
            <a:ext cx="4813850" cy="1069239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38095C88-0DC6-45FD-A8B2-C71ADCD667BE}"/>
              </a:ext>
            </a:extLst>
          </p:cNvPr>
          <p:cNvSpPr/>
          <p:nvPr/>
        </p:nvSpPr>
        <p:spPr>
          <a:xfrm>
            <a:off x="52900" y="1656842"/>
            <a:ext cx="941832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ABE98F-7031-9DD6-8680-5E9000F2A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216" y="3057817"/>
            <a:ext cx="6187314" cy="1959316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B0E7D3ED-269A-85BE-2E8E-7A215D629675}"/>
              </a:ext>
            </a:extLst>
          </p:cNvPr>
          <p:cNvSpPr/>
          <p:nvPr/>
        </p:nvSpPr>
        <p:spPr>
          <a:xfrm>
            <a:off x="2168867" y="3751320"/>
            <a:ext cx="2244436" cy="57231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3 Drag file(s) to box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44D2337-3B98-B53B-2095-DF27D8BCF67C}"/>
              </a:ext>
            </a:extLst>
          </p:cNvPr>
          <p:cNvSpPr/>
          <p:nvPr/>
        </p:nvSpPr>
        <p:spPr>
          <a:xfrm>
            <a:off x="3471471" y="4456128"/>
            <a:ext cx="941832" cy="685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5482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E6C26-8959-FDFA-D998-BD9B243BE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D21DE9-2E67-75DA-60B6-D281E9FEA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email confirmation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AA7FB-DEEB-7EC2-7E68-4A77993212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1534"/>
          <a:stretch>
            <a:fillRect/>
          </a:stretch>
        </p:blipFill>
        <p:spPr>
          <a:xfrm>
            <a:off x="3167448" y="1704356"/>
            <a:ext cx="2809104" cy="17347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374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E7D5AA-388C-47BA-BC6D-67C0DE4ED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View List of Assignments and Grades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55C511-25F6-4485-8994-DB612CD5AD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3291" y="1369219"/>
            <a:ext cx="3865161" cy="344976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To view a list of assignments and grades.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Click on Grades on the top horizontal menu bar.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This is a good method of easily seeing what is missing, or ungraded.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To return, click on Course on the same menu bar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F1C1B5-A8FB-4281-3880-C9B681C1D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452" y="1519884"/>
            <a:ext cx="4771334" cy="30417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6A0EF7E-DD01-B4EF-D321-82DD3D79F3D1}"/>
              </a:ext>
            </a:extLst>
          </p:cNvPr>
          <p:cNvSpPr/>
          <p:nvPr/>
        </p:nvSpPr>
        <p:spPr>
          <a:xfrm>
            <a:off x="5125511" y="1820688"/>
            <a:ext cx="514350" cy="449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C45A7B-C153-B88A-8EFD-00793B0A6AD4}"/>
              </a:ext>
            </a:extLst>
          </p:cNvPr>
          <p:cNvCxnSpPr>
            <a:cxnSpLocks/>
          </p:cNvCxnSpPr>
          <p:nvPr/>
        </p:nvCxnSpPr>
        <p:spPr>
          <a:xfrm>
            <a:off x="3860223" y="3164032"/>
            <a:ext cx="3906982" cy="8884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1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B0603-1F87-E648-68DB-909BF1F6D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7024D7-8894-FE17-A0CA-A2921E212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Method 1: Click on CTE Logo at top left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Method 2: click on Home on top horizontal menu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94540A-DC4F-420F-88A0-B88D17AD5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Course and Return to Home Page</a:t>
            </a:r>
          </a:p>
        </p:txBody>
      </p:sp>
      <p:pic>
        <p:nvPicPr>
          <p:cNvPr id="5" name="Picture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5BEF47AD-707A-866D-CC1C-57A3C0204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07" y="1683460"/>
            <a:ext cx="2870835" cy="982980"/>
          </a:xfrm>
          <a:prstGeom prst="rect">
            <a:avLst/>
          </a:prstGeom>
        </p:spPr>
      </p:pic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E95BF6A0-69A0-D22C-3CFF-AA8CBD07D7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093" r="292" b="-465"/>
          <a:stretch>
            <a:fillRect/>
          </a:stretch>
        </p:blipFill>
        <p:spPr>
          <a:xfrm>
            <a:off x="1567815" y="3472366"/>
            <a:ext cx="2868165" cy="1237366"/>
          </a:xfrm>
          <a:prstGeom prst="rect">
            <a:avLst/>
          </a:prstGeom>
        </p:spPr>
      </p:pic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E28CB58E-6E0E-05E0-8C17-FA3CE80F9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-5400000">
            <a:off x="2659380" y="2175510"/>
            <a:ext cx="685800" cy="67056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216DA4C-755B-4369-11F5-38B7B9534EF5}"/>
              </a:ext>
            </a:extLst>
          </p:cNvPr>
          <p:cNvSpPr/>
          <p:nvPr/>
        </p:nvSpPr>
        <p:spPr>
          <a:xfrm>
            <a:off x="2103120" y="4396740"/>
            <a:ext cx="182880" cy="4724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1A3C6B17-9F59-4224-2B6A-0D286A05E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-5400000">
            <a:off x="1920240" y="4408169"/>
            <a:ext cx="68580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3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ACC44E-5923-4B20-9A97-943F1E15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NCPerkins.org Landing Page (login not required)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3EDC78-6CCF-4795-BCB5-A01D1CA009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118" y="1369219"/>
            <a:ext cx="4360475" cy="364791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dirty="0"/>
              <a:t>Information is organized by the type of information it includes:</a:t>
            </a:r>
          </a:p>
          <a:p>
            <a:pPr marL="173038" indent="-173038">
              <a:spcBef>
                <a:spcPts val="0"/>
              </a:spcBef>
              <a:spcAft>
                <a:spcPts val="1500"/>
              </a:spcAft>
            </a:pPr>
            <a:r>
              <a:rPr lang="en-US" dirty="0"/>
              <a:t>Perkins Overview</a:t>
            </a:r>
          </a:p>
          <a:p>
            <a:pPr marL="173038" indent="-173038">
              <a:spcBef>
                <a:spcPts val="0"/>
              </a:spcBef>
              <a:spcAft>
                <a:spcPts val="1500"/>
              </a:spcAft>
            </a:pPr>
            <a:r>
              <a:rPr lang="en-US" dirty="0"/>
              <a:t>Regulatory Guidance</a:t>
            </a:r>
          </a:p>
          <a:p>
            <a:pPr marL="173038" indent="-173038">
              <a:spcBef>
                <a:spcPts val="0"/>
              </a:spcBef>
              <a:spcAft>
                <a:spcPts val="1500"/>
              </a:spcAft>
            </a:pPr>
            <a:r>
              <a:rPr lang="en-US" dirty="0"/>
              <a:t>Grant Management</a:t>
            </a:r>
          </a:p>
          <a:p>
            <a:pPr marL="173038" indent="-173038">
              <a:spcBef>
                <a:spcPts val="0"/>
              </a:spcBef>
              <a:spcAft>
                <a:spcPts val="1500"/>
              </a:spcAft>
            </a:pPr>
            <a:r>
              <a:rPr lang="en-US" dirty="0"/>
              <a:t>Comprehensive Local Needs Assessment</a:t>
            </a:r>
          </a:p>
          <a:p>
            <a:pPr marL="173038" indent="-173038">
              <a:spcBef>
                <a:spcPts val="0"/>
              </a:spcBef>
              <a:spcAft>
                <a:spcPts val="1500"/>
              </a:spcAft>
            </a:pPr>
            <a:r>
              <a:rPr lang="en-US" dirty="0"/>
              <a:t>Perkins Local Plan Implementation and Resources</a:t>
            </a:r>
          </a:p>
          <a:p>
            <a:pPr marL="173038" indent="-173038">
              <a:spcBef>
                <a:spcPts val="0"/>
              </a:spcBef>
              <a:spcAft>
                <a:spcPts val="1500"/>
              </a:spcAft>
            </a:pPr>
            <a:r>
              <a:rPr lang="en-US" dirty="0"/>
              <a:t>Additional Resources</a:t>
            </a:r>
          </a:p>
          <a:p>
            <a:pPr marL="0" indent="0">
              <a:spcBef>
                <a:spcPts val="0"/>
              </a:spcBef>
              <a:spcAft>
                <a:spcPts val="1500"/>
              </a:spcAft>
              <a:buNone/>
            </a:pPr>
            <a:r>
              <a:rPr lang="en-US" dirty="0"/>
              <a:t>At the bottom of the page is the NCCCS Address and Announcements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D61F08-B044-55F7-9FBD-B24D44A83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542" y="3664195"/>
            <a:ext cx="3893058" cy="21133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32DDAC-0743-0455-2D23-550CC7369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8542" y="2494520"/>
            <a:ext cx="3893058" cy="11662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B523D9-E1DB-A1FD-8146-9CC0819457A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232"/>
          <a:stretch>
            <a:fillRect/>
          </a:stretch>
        </p:blipFill>
        <p:spPr>
          <a:xfrm>
            <a:off x="4802450" y="33835"/>
            <a:ext cx="4189150" cy="25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5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t Any Key to Continue">
            <a:extLst>
              <a:ext uri="{FF2B5EF4-FFF2-40B4-BE49-F238E27FC236}">
                <a16:creationId xmlns:a16="http://schemas.microsoft.com/office/drawing/2014/main" id="{6C87356E-5A59-4046-B24F-1EDD51E274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5"/>
          <a:stretch/>
        </p:blipFill>
        <p:spPr bwMode="auto">
          <a:xfrm>
            <a:off x="964377" y="1484994"/>
            <a:ext cx="2977217" cy="234085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518B75F-365C-4EF6-B385-68D3CB931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Any 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EBA9A8-0DE7-41E9-ACEE-4E0C9ED84A8E}"/>
              </a:ext>
            </a:extLst>
          </p:cNvPr>
          <p:cNvSpPr txBox="1"/>
          <p:nvPr/>
        </p:nvSpPr>
        <p:spPr>
          <a:xfrm>
            <a:off x="620179" y="3914687"/>
            <a:ext cx="3666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  <a:latin typeface="Cooper Black" panose="0208090404030B020404" pitchFamily="18" charset="0"/>
              </a:rPr>
              <a:t>Before you hit any key, remember…</a:t>
            </a:r>
          </a:p>
        </p:txBody>
      </p:sp>
      <p:pic>
        <p:nvPicPr>
          <p:cNvPr id="1028" name="Picture 4" descr="Green Team Gazette: September 2015">
            <a:extLst>
              <a:ext uri="{FF2B5EF4-FFF2-40B4-BE49-F238E27FC236}">
                <a16:creationId xmlns:a16="http://schemas.microsoft.com/office/drawing/2014/main" id="{A3F7FE49-DF4E-4FE8-B796-50009B4A5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54" y="440573"/>
            <a:ext cx="2623588" cy="375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6EDC52-9CE5-4F73-877C-782B631C6FDF}"/>
              </a:ext>
            </a:extLst>
          </p:cNvPr>
          <p:cNvSpPr txBox="1"/>
          <p:nvPr/>
        </p:nvSpPr>
        <p:spPr>
          <a:xfrm>
            <a:off x="5185842" y="4270744"/>
            <a:ext cx="3094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  <a:latin typeface="Cooper Black" panose="0208090404030B020404" pitchFamily="18" charset="0"/>
              </a:rPr>
              <a:t>We are here to help!</a:t>
            </a:r>
          </a:p>
        </p:txBody>
      </p:sp>
    </p:spTree>
    <p:extLst>
      <p:ext uri="{BB962C8B-B14F-4D97-AF65-F5344CB8AC3E}">
        <p14:creationId xmlns:p14="http://schemas.microsoft.com/office/powerpoint/2010/main" val="115169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6ED78B-D23C-8033-7967-8D7605A92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447" y="1320904"/>
            <a:ext cx="2901105" cy="3548753"/>
          </a:xfrm>
          <a:prstGeom prst="rect">
            <a:avLst/>
          </a:prstGeom>
          <a:noFill/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82181AC-CDEC-0886-D8ED-5AAEF5330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Perkins Overview Section</a:t>
            </a:r>
          </a:p>
        </p:txBody>
      </p:sp>
    </p:spTree>
    <p:extLst>
      <p:ext uri="{BB962C8B-B14F-4D97-AF65-F5344CB8AC3E}">
        <p14:creationId xmlns:p14="http://schemas.microsoft.com/office/powerpoint/2010/main" val="380941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1CBA6-AAEC-19DC-85DB-1F9D74A0E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9B61A9A-5CD5-8310-D266-1C3CAE689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/>
          <a:lstStyle/>
          <a:p>
            <a:r>
              <a:rPr lang="en-US" dirty="0"/>
              <a:t>Regulatory Guidance Section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7F92BA-9CBB-85BD-A37B-1427C3954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559" y="1415373"/>
            <a:ext cx="3718882" cy="34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6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AD01A-BC6A-0EF5-5E4F-4FDECE100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BF41F34-27D5-150B-1080-2565EED93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8" y="172304"/>
            <a:ext cx="7364361" cy="994172"/>
          </a:xfrm>
        </p:spPr>
        <p:txBody>
          <a:bodyPr/>
          <a:lstStyle/>
          <a:p>
            <a:r>
              <a:rPr lang="en-US" dirty="0"/>
              <a:t>Grant Management Section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0430FD-BF75-63DD-F485-485AC0D657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185"/>
          <a:stretch>
            <a:fillRect/>
          </a:stretch>
        </p:blipFill>
        <p:spPr>
          <a:xfrm>
            <a:off x="949235" y="1341119"/>
            <a:ext cx="3170202" cy="36300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2EBBFD-D1FC-7A14-32C9-BB746FD52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565" y="2751908"/>
            <a:ext cx="3176373" cy="233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30D38-08C4-2679-74D0-E8C268942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CC3BB9-EE4A-7C6F-E7D7-BEAC3789D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8" y="172304"/>
            <a:ext cx="7364361" cy="994172"/>
          </a:xfrm>
        </p:spPr>
        <p:txBody>
          <a:bodyPr/>
          <a:lstStyle/>
          <a:p>
            <a:r>
              <a:rPr lang="en-US" dirty="0"/>
              <a:t>Forms &amp; Templates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A24EC1-6C9B-1852-1141-309F81AB2B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185"/>
          <a:stretch>
            <a:fillRect/>
          </a:stretch>
        </p:blipFill>
        <p:spPr>
          <a:xfrm>
            <a:off x="548713" y="1341119"/>
            <a:ext cx="3170202" cy="36300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FDFF9B-788C-B982-7590-F877FFCAB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291" y="1341119"/>
            <a:ext cx="4813425" cy="363007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4458EE-DA32-FB68-46C7-FDBF9AB138F6}"/>
              </a:ext>
            </a:extLst>
          </p:cNvPr>
          <p:cNvCxnSpPr>
            <a:cxnSpLocks/>
          </p:cNvCxnSpPr>
          <p:nvPr/>
        </p:nvCxnSpPr>
        <p:spPr>
          <a:xfrm flipV="1">
            <a:off x="2087687" y="1488734"/>
            <a:ext cx="1887308" cy="33808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32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E193F-30ED-DA4D-F5D8-CB78E5AD5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1CE688D-8359-F367-319D-51EEA3855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Comprehensive Local Needs Assessment Overall Guidance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71388F-9798-1272-555F-60331F25A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972" y="1369219"/>
            <a:ext cx="2811555" cy="3449762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521DD0-8CA1-5CF8-2588-097F5E133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039" y="2571750"/>
            <a:ext cx="3505504" cy="192802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D89C81-EFF7-E1BA-C97D-9CE2137584C6}"/>
              </a:ext>
            </a:extLst>
          </p:cNvPr>
          <p:cNvCxnSpPr>
            <a:cxnSpLocks/>
          </p:cNvCxnSpPr>
          <p:nvPr/>
        </p:nvCxnSpPr>
        <p:spPr>
          <a:xfrm flipV="1">
            <a:off x="2457082" y="2720529"/>
            <a:ext cx="2522957" cy="690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19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35F73-DE19-6287-055B-AA85FE9EA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18B9CF5-4867-7916-A441-ACE4F8CCB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Comprehensive Local Needs Assessment Section 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4217A-502F-601A-19B3-2486C44E2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972" y="1369219"/>
            <a:ext cx="2811555" cy="3449762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95E198-6D44-FED6-D49F-16E02F94A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509" y="2327025"/>
            <a:ext cx="3467400" cy="249195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815B02D-DFE2-3C16-97FC-8E25CAAD84E6}"/>
              </a:ext>
            </a:extLst>
          </p:cNvPr>
          <p:cNvCxnSpPr>
            <a:cxnSpLocks/>
          </p:cNvCxnSpPr>
          <p:nvPr/>
        </p:nvCxnSpPr>
        <p:spPr>
          <a:xfrm flipV="1">
            <a:off x="3091872" y="2448476"/>
            <a:ext cx="1812637" cy="11018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76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11cf72-be68-4f2f-918c-2cdbe04f6322">
      <Terms xmlns="http://schemas.microsoft.com/office/infopath/2007/PartnerControls"/>
    </lcf76f155ced4ddcb4097134ff3c332f>
    <TaxCatchAll xmlns="2c46a1f6-08d3-4c43-962c-a0e6ffa58b4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6D472F773A3A4C91C12470E6239682" ma:contentTypeVersion="13" ma:contentTypeDescription="Create a new document." ma:contentTypeScope="" ma:versionID="04012b592f365c1075b37f3e62eb4445">
  <xsd:schema xmlns:xsd="http://www.w3.org/2001/XMLSchema" xmlns:xs="http://www.w3.org/2001/XMLSchema" xmlns:p="http://schemas.microsoft.com/office/2006/metadata/properties" xmlns:ns2="6011cf72-be68-4f2f-918c-2cdbe04f6322" xmlns:ns3="2c46a1f6-08d3-4c43-962c-a0e6ffa58b47" targetNamespace="http://schemas.microsoft.com/office/2006/metadata/properties" ma:root="true" ma:fieldsID="bb0439c117e0a48790cd7d6cc615ead8" ns2:_="" ns3:_="">
    <xsd:import namespace="6011cf72-be68-4f2f-918c-2cdbe04f6322"/>
    <xsd:import namespace="2c46a1f6-08d3-4c43-962c-a0e6ffa58b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1cf72-be68-4f2f-918c-2cdbe04f63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410e6b-3f3a-46d5-b089-fcc12dc488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6a1f6-08d3-4c43-962c-a0e6ffa58b4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5652e0d-42ec-4b0b-a757-c4cc49f6eb59}" ma:internalName="TaxCatchAll" ma:showField="CatchAllData" ma:web="2c46a1f6-08d3-4c43-962c-a0e6ffa58b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2F3A51-8DE1-4BFF-B4FC-6DDD4B6DFAD8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5d44e7a7-d772-4b9a-8608-605f9eada748"/>
    <ds:schemaRef ds:uri="http://purl.org/dc/elements/1.1/"/>
    <ds:schemaRef ds:uri="a3648569-d889-4cab-8fb7-f97de583ec0f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072444cc-eec3-4352-8fcb-179150d177a5"/>
    <ds:schemaRef ds:uri="6011cf72-be68-4f2f-918c-2cdbe04f6322"/>
    <ds:schemaRef ds:uri="2c46a1f6-08d3-4c43-962c-a0e6ffa58b47"/>
  </ds:schemaRefs>
</ds:datastoreItem>
</file>

<file path=customXml/itemProps2.xml><?xml version="1.0" encoding="utf-8"?>
<ds:datastoreItem xmlns:ds="http://schemas.openxmlformats.org/officeDocument/2006/customXml" ds:itemID="{1759F560-3415-44E2-A290-7885FF3618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D591C3-34B5-4E43-973F-6D18D0095276}"/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0</TotalTime>
  <Words>662</Words>
  <Application>Microsoft Office PowerPoint</Application>
  <PresentationFormat>On-screen Show (16:9)</PresentationFormat>
  <Paragraphs>109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Cooper Black</vt:lpstr>
      <vt:lpstr>Helvetica Neue Medium</vt:lpstr>
      <vt:lpstr>Times New Roman</vt:lpstr>
      <vt:lpstr>Office Theme</vt:lpstr>
      <vt:lpstr>NCPerkins.org Moodle Tutorial </vt:lpstr>
      <vt:lpstr>Purpose of NCPerkins </vt:lpstr>
      <vt:lpstr>NCPerkins.org Landing Page (login not required)</vt:lpstr>
      <vt:lpstr>Perkins Overview Section</vt:lpstr>
      <vt:lpstr>Regulatory Guidance Section</vt:lpstr>
      <vt:lpstr>Grant Management Section</vt:lpstr>
      <vt:lpstr>Forms &amp; Templates</vt:lpstr>
      <vt:lpstr>Comprehensive Local Needs Assessment Overall Guidance</vt:lpstr>
      <vt:lpstr>Comprehensive Local Needs Assessment Section A</vt:lpstr>
      <vt:lpstr>Comprehensive Local Needs Assessment Section B1 and B2</vt:lpstr>
      <vt:lpstr>Comprehensive Local Needs Assessment Section C</vt:lpstr>
      <vt:lpstr>Comprehensive Local Needs Assessment Section D</vt:lpstr>
      <vt:lpstr>Comprehensive Local Needs Assessment Section E</vt:lpstr>
      <vt:lpstr>Perkins Local Plan Implementation and Resources Section</vt:lpstr>
      <vt:lpstr>Additional Resources Section</vt:lpstr>
      <vt:lpstr>Logging into your college’s account</vt:lpstr>
      <vt:lpstr>Right Side-Bar</vt:lpstr>
      <vt:lpstr>Each year has a “course” where documents are submitted</vt:lpstr>
      <vt:lpstr>Additional Customization</vt:lpstr>
      <vt:lpstr>Each Course is organized by due date.  Scroll to the box you want to open then  click on the title</vt:lpstr>
      <vt:lpstr>Another way to navigate within the course</vt:lpstr>
      <vt:lpstr>Adding Contacts</vt:lpstr>
      <vt:lpstr>Editing a Contact</vt:lpstr>
      <vt:lpstr>PowerPoint Presentation</vt:lpstr>
      <vt:lpstr>Using assignment templates</vt:lpstr>
      <vt:lpstr>Submitting documents</vt:lpstr>
      <vt:lpstr>Submission email confirmation</vt:lpstr>
      <vt:lpstr>View List of Assignments and Grades</vt:lpstr>
      <vt:lpstr>Exit Course and Return to Home Page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Perkins Update Webinar</dc:title>
  <dc:creator/>
  <cp:keywords/>
  <cp:lastModifiedBy/>
  <cp:revision>175</cp:revision>
  <cp:lastPrinted>2021-04-12T23:17:06Z</cp:lastPrinted>
  <dcterms:created xsi:type="dcterms:W3CDTF">2017-04-24T19:18:55Z</dcterms:created>
  <dcterms:modified xsi:type="dcterms:W3CDTF">2026-01-14T16:25:12Z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0x010100396D472F773A3A4C91C12470E6239682</vt:lpwstr>
  </property>
  <property fmtid="{D5CDD505-2E9C-101B-9397-08002B2CF9AE}" pid="3" name="MediaServiceImageTags">
    <vt:lpwstr/>
  </property>
  <property fmtid="{D5CDD505-2E9C-101B-9397-08002B2CF9AE}" pid="4" name="Order">
    <vt:r8>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</Properties>
</file>