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16_39EA6C8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17"/>
  </p:notesMasterIdLst>
  <p:handoutMasterIdLst>
    <p:handoutMasterId r:id="rId18"/>
  </p:handoutMasterIdLst>
  <p:sldIdLst>
    <p:sldId id="534" r:id="rId5"/>
    <p:sldId id="257" r:id="rId6"/>
    <p:sldId id="2053842728" r:id="rId7"/>
    <p:sldId id="1832" r:id="rId8"/>
    <p:sldId id="2053842729" r:id="rId9"/>
    <p:sldId id="2053842730" r:id="rId10"/>
    <p:sldId id="1809" r:id="rId11"/>
    <p:sldId id="2053842727" r:id="rId12"/>
    <p:sldId id="2053842731" r:id="rId13"/>
    <p:sldId id="1639" r:id="rId14"/>
    <p:sldId id="772" r:id="rId15"/>
    <p:sldId id="1194" r:id="rId1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8"/>
    <a:srgbClr val="FFB218"/>
    <a:srgbClr val="1B9C8A"/>
    <a:srgbClr val="D95C40"/>
    <a:srgbClr val="EFEAF3"/>
    <a:srgbClr val="4BA5D8"/>
    <a:srgbClr val="31B039"/>
    <a:srgbClr val="CC0F23"/>
    <a:srgbClr val="009AA6"/>
    <a:srgbClr val="F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716F0-6435-4D91-AF1F-ECFBD0A38357}" v="25" dt="2025-03-10T13:31:39.047"/>
    <p1510:client id="{D1765A13-3E34-3B84-F1BE-B899FCA664C0}" v="128" dt="2025-03-10T13:24:32.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2" d="100"/>
          <a:sy n="192" d="100"/>
        </p:scale>
        <p:origin x="156" y="18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216_39EA6C80.xml><?xml version="1.0" encoding="utf-8"?>
<p188:cmLst xmlns:a="http://schemas.openxmlformats.org/drawingml/2006/main" xmlns:r="http://schemas.openxmlformats.org/officeDocument/2006/relationships" xmlns:p188="http://schemas.microsoft.com/office/powerpoint/2018/8/main">
  <p188:cm id="{1A59C35F-4F64-480E-9FB0-46376388FA52}" authorId="{00000000-0000-0000-0000-000000000000}" created="2025-03-10T13:03:09.031">
    <pc:sldMkLst xmlns:pc="http://schemas.microsoft.com/office/powerpoint/2013/main/command">
      <pc:docMk/>
      <pc:sldMk cId="971664512" sldId="534"/>
    </pc:sldMkLst>
    <p188:replyLst>
      <p188:reply id="{00BD02A3-18DB-4DA1-8E8A-7BE01418A7CA}" authorId="{00000000-0000-0000-0000-000000000000}" created="2025-03-10T13:19:28.831">
        <p188:txBody>
          <a:bodyPr/>
          <a:lstStyle/>
          <a:p>
            <a:r>
              <a:rPr lang="en-US"/>
              <a:t>I'll add a slide with it.</a:t>
            </a:r>
          </a:p>
        </p188:txBody>
      </p188:reply>
    </p188:replyLst>
    <p188:txBody>
      <a:bodyPr/>
      <a:lstStyle/>
      <a:p>
        <a:r>
          <a:rPr lang="en-US"/>
          <a:t>[Mention was removed] [Mention was removed] [Mention was removed]  Should we add a section about the updated CLNA form?</a:t>
        </a:r>
      </a:p>
    </p188:txBody>
    <p188:extLst>
      <p:ext xmlns:p="http://schemas.openxmlformats.org/presentationml/2006/main" uri="{5BB2D875-25FF-4072-B9AC-8F64D62656EB}">
        <p228:taskDetails xmlns:p228="http://schemas.microsoft.com/office/powerpoint/2022/08/main">
          <p228:history/>
        </p228:taskDetails>
      </p:ext>
      <p:ext xmlns:p="http://schemas.openxmlformats.org/presentationml/2006/main" uri="{57CB4572-C831-44C2-8A1C-0ADB6CCDFE69}">
        <p223:reactions xmlns:p223="http://schemas.microsoft.com/office/powerpoint/2022/03/main">
          <p223:rxn type="👍">
            <p223:instance time="2025-03-10T13:31:38.484" authorId="{00000000-0000-0000-0000-000000000000}"/>
          </p223:rxn>
        </p223:reactions>
      </p:ext>
    </p188:extLst>
  </p188:cm>
</p188:cmLst>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5C9A5-5E03-47AF-B566-17044598B537}" type="doc">
      <dgm:prSet loTypeId="urn:microsoft.com/office/officeart/2005/8/layout/pList2" loCatId="picture" qsTypeId="urn:microsoft.com/office/officeart/2005/8/quickstyle/simple1" qsCatId="simple" csTypeId="urn:microsoft.com/office/officeart/2005/8/colors/accent1_2" csCatId="accent1" phldr="1"/>
      <dgm:spPr/>
    </dgm:pt>
    <dgm:pt modelId="{845D9E84-ADE0-4060-8C07-EB76BF39E754}">
      <dgm:prSet phldrT="[Text]"/>
      <dgm:spPr/>
      <dgm:t>
        <a:bodyPr/>
        <a:lstStyle/>
        <a:p>
          <a:r>
            <a:rPr lang="en-US"/>
            <a:t>Rob Van Dyke</a:t>
          </a:r>
          <a:br>
            <a:rPr lang="en-US"/>
          </a:br>
          <a:br>
            <a:rPr lang="en-US"/>
          </a:br>
          <a:br>
            <a:rPr lang="en-US"/>
          </a:br>
          <a:r>
            <a:rPr lang="en-US"/>
            <a:t>Executive Director of Postsecondary CTE</a:t>
          </a:r>
        </a:p>
      </dgm:t>
    </dgm:pt>
    <dgm:pt modelId="{45B23E83-3F33-4BE7-BB4C-A0410E31E897}" type="parTrans" cxnId="{BEBCC543-31D3-40A0-A8D4-88B61C055A05}">
      <dgm:prSet/>
      <dgm:spPr/>
      <dgm:t>
        <a:bodyPr/>
        <a:lstStyle/>
        <a:p>
          <a:endParaRPr lang="en-US"/>
        </a:p>
      </dgm:t>
    </dgm:pt>
    <dgm:pt modelId="{F7F0DBB9-C0A3-45F8-BFA0-57A452C4FBAA}" type="sibTrans" cxnId="{BEBCC543-31D3-40A0-A8D4-88B61C055A05}">
      <dgm:prSet/>
      <dgm:spPr/>
      <dgm:t>
        <a:bodyPr/>
        <a:lstStyle/>
        <a:p>
          <a:endParaRPr lang="en-US"/>
        </a:p>
      </dgm:t>
    </dgm:pt>
    <dgm:pt modelId="{83E0B75F-1615-4A75-9B16-B8CEC4AA7EC7}">
      <dgm:prSet phldrT="[Text]"/>
      <dgm:spPr/>
      <dgm:t>
        <a:bodyPr/>
        <a:lstStyle/>
        <a:p>
          <a:r>
            <a:rPr lang="en-US"/>
            <a:t>Patti Coultas</a:t>
          </a:r>
          <a:br>
            <a:rPr lang="en-US"/>
          </a:br>
          <a:br>
            <a:rPr lang="en-US"/>
          </a:br>
          <a:br>
            <a:rPr lang="en-US"/>
          </a:br>
          <a:r>
            <a:rPr lang="en-US"/>
            <a:t>Assistant Director of Perkins CTE - East</a:t>
          </a:r>
        </a:p>
      </dgm:t>
    </dgm:pt>
    <dgm:pt modelId="{45FF7B01-4574-413B-BA64-DE845D4D6219}" type="parTrans" cxnId="{C0ECEE88-13CC-452D-9475-3EB318404D0D}">
      <dgm:prSet/>
      <dgm:spPr/>
      <dgm:t>
        <a:bodyPr/>
        <a:lstStyle/>
        <a:p>
          <a:endParaRPr lang="en-US"/>
        </a:p>
      </dgm:t>
    </dgm:pt>
    <dgm:pt modelId="{815A08F4-146C-46C8-908C-D7E17D9ABC9A}" type="sibTrans" cxnId="{C0ECEE88-13CC-452D-9475-3EB318404D0D}">
      <dgm:prSet/>
      <dgm:spPr/>
      <dgm:t>
        <a:bodyPr/>
        <a:lstStyle/>
        <a:p>
          <a:endParaRPr lang="en-US"/>
        </a:p>
      </dgm:t>
    </dgm:pt>
    <dgm:pt modelId="{04A0F405-0BEB-4A01-BCCF-20FFC243C63B}">
      <dgm:prSet phldrT="[Text]"/>
      <dgm:spPr/>
      <dgm:t>
        <a:bodyPr/>
        <a:lstStyle/>
        <a:p>
          <a:r>
            <a:rPr lang="en-US"/>
            <a:t>Stefanie Schroeder</a:t>
          </a:r>
          <a:br>
            <a:rPr lang="en-US"/>
          </a:br>
          <a:br>
            <a:rPr lang="en-US"/>
          </a:br>
          <a:r>
            <a:rPr lang="en-US"/>
            <a:t>Assistant Director of Perkins CTE – West</a:t>
          </a:r>
        </a:p>
      </dgm:t>
    </dgm:pt>
    <dgm:pt modelId="{F0115864-651B-4FDF-81FB-7591B5E7FD47}" type="parTrans" cxnId="{DE386816-0C45-480B-A409-4417A881E395}">
      <dgm:prSet/>
      <dgm:spPr/>
      <dgm:t>
        <a:bodyPr/>
        <a:lstStyle/>
        <a:p>
          <a:endParaRPr lang="en-US"/>
        </a:p>
      </dgm:t>
    </dgm:pt>
    <dgm:pt modelId="{155DCEB9-10AC-48B9-8014-8416E3CB5AA4}" type="sibTrans" cxnId="{DE386816-0C45-480B-A409-4417A881E395}">
      <dgm:prSet/>
      <dgm:spPr/>
      <dgm:t>
        <a:bodyPr/>
        <a:lstStyle/>
        <a:p>
          <a:endParaRPr lang="en-US"/>
        </a:p>
      </dgm:t>
    </dgm:pt>
    <dgm:pt modelId="{5EBA7AD0-168D-4CDB-ABB2-20AEE6498AA9}">
      <dgm:prSet phldrT="[Text]"/>
      <dgm:spPr/>
      <dgm:t>
        <a:bodyPr/>
        <a:lstStyle/>
        <a:p>
          <a:r>
            <a:rPr lang="en-US"/>
            <a:t>Tony Reggi</a:t>
          </a:r>
          <a:br>
            <a:rPr lang="en-US"/>
          </a:br>
          <a:br>
            <a:rPr lang="en-US"/>
          </a:br>
          <a:br>
            <a:rPr lang="en-US"/>
          </a:br>
          <a:r>
            <a:rPr lang="en-US"/>
            <a:t>Associate Director of Perkins CTE</a:t>
          </a:r>
        </a:p>
      </dgm:t>
    </dgm:pt>
    <dgm:pt modelId="{9DED8C80-5952-481F-87F3-5DA4FFBCA6F2}" type="parTrans" cxnId="{FEB38B88-D733-4702-8210-1218D02C4601}">
      <dgm:prSet/>
      <dgm:spPr/>
      <dgm:t>
        <a:bodyPr/>
        <a:lstStyle/>
        <a:p>
          <a:endParaRPr lang="en-US"/>
        </a:p>
      </dgm:t>
    </dgm:pt>
    <dgm:pt modelId="{2E837CA1-A706-4A7A-8E88-E88ED4A2CCBA}" type="sibTrans" cxnId="{FEB38B88-D733-4702-8210-1218D02C4601}">
      <dgm:prSet/>
      <dgm:spPr/>
      <dgm:t>
        <a:bodyPr/>
        <a:lstStyle/>
        <a:p>
          <a:endParaRPr lang="en-US"/>
        </a:p>
      </dgm:t>
    </dgm:pt>
    <dgm:pt modelId="{CED9B6EE-8C97-471E-8D9D-4616D9CD6BB2}">
      <dgm:prSet/>
      <dgm:spPr/>
      <dgm:t>
        <a:bodyPr/>
        <a:lstStyle/>
        <a:p>
          <a:r>
            <a:rPr lang="en-US"/>
            <a:t>Darice McDougald</a:t>
          </a:r>
          <a:br>
            <a:rPr lang="en-US"/>
          </a:br>
          <a:br>
            <a:rPr lang="en-US"/>
          </a:br>
          <a:r>
            <a:rPr lang="en-US"/>
            <a:t>Perkins Program Specialist</a:t>
          </a:r>
        </a:p>
      </dgm:t>
    </dgm:pt>
    <dgm:pt modelId="{54DB34E0-8637-4778-9173-6049D68B5421}" type="parTrans" cxnId="{3D7CA787-3ACA-4078-8566-75A8B934FF89}">
      <dgm:prSet/>
      <dgm:spPr/>
      <dgm:t>
        <a:bodyPr/>
        <a:lstStyle/>
        <a:p>
          <a:endParaRPr lang="en-US"/>
        </a:p>
      </dgm:t>
    </dgm:pt>
    <dgm:pt modelId="{372AFAF3-46C4-4912-B248-BAF1F7E739E3}" type="sibTrans" cxnId="{3D7CA787-3ACA-4078-8566-75A8B934FF89}">
      <dgm:prSet/>
      <dgm:spPr/>
      <dgm:t>
        <a:bodyPr/>
        <a:lstStyle/>
        <a:p>
          <a:endParaRPr lang="en-US"/>
        </a:p>
      </dgm:t>
    </dgm:pt>
    <dgm:pt modelId="{4730EB75-956B-4EA6-8F2C-4142FD4611EC}" type="pres">
      <dgm:prSet presAssocID="{9AF5C9A5-5E03-47AF-B566-17044598B537}" presName="Name0" presStyleCnt="0">
        <dgm:presLayoutVars>
          <dgm:dir/>
          <dgm:resizeHandles val="exact"/>
        </dgm:presLayoutVars>
      </dgm:prSet>
      <dgm:spPr/>
    </dgm:pt>
    <dgm:pt modelId="{14D0B170-0524-4798-A4C4-AD482F48B044}" type="pres">
      <dgm:prSet presAssocID="{9AF5C9A5-5E03-47AF-B566-17044598B537}" presName="bkgdShp" presStyleLbl="alignAccFollowNode1" presStyleIdx="0" presStyleCnt="1"/>
      <dgm:spPr/>
    </dgm:pt>
    <dgm:pt modelId="{7E8D5FE1-40C8-4510-801B-940EACB96668}" type="pres">
      <dgm:prSet presAssocID="{9AF5C9A5-5E03-47AF-B566-17044598B537}" presName="linComp" presStyleCnt="0"/>
      <dgm:spPr/>
    </dgm:pt>
    <dgm:pt modelId="{C8E852E2-A8B5-4272-B27E-FE7A2828FB0A}" type="pres">
      <dgm:prSet presAssocID="{845D9E84-ADE0-4060-8C07-EB76BF39E754}" presName="compNode" presStyleCnt="0"/>
      <dgm:spPr/>
    </dgm:pt>
    <dgm:pt modelId="{A5829E48-C578-47A4-8D11-A5DFDD1EB70E}" type="pres">
      <dgm:prSet presAssocID="{845D9E84-ADE0-4060-8C07-EB76BF39E754}" presName="node" presStyleLbl="node1" presStyleIdx="0" presStyleCnt="5">
        <dgm:presLayoutVars>
          <dgm:bulletEnabled val="1"/>
        </dgm:presLayoutVars>
      </dgm:prSet>
      <dgm:spPr/>
    </dgm:pt>
    <dgm:pt modelId="{972BFC78-3C6D-4EDE-940F-BF658A1AEA06}" type="pres">
      <dgm:prSet presAssocID="{845D9E84-ADE0-4060-8C07-EB76BF39E754}" presName="invisiNode" presStyleLbl="node1" presStyleIdx="0" presStyleCnt="5"/>
      <dgm:spPr/>
    </dgm:pt>
    <dgm:pt modelId="{CE6E48AF-87DF-42AE-A54D-2C10EFA4A7B2}" type="pres">
      <dgm:prSet presAssocID="{845D9E84-ADE0-4060-8C07-EB76BF39E754}" presName="imagNode" presStyleLbl="fgImgPlace1" presStyleIdx="0" presStyleCnt="5"/>
      <dgm:spPr>
        <a:blipFill>
          <a:blip xmlns:r="http://schemas.openxmlformats.org/officeDocument/2006/relationships" r:embed="rId1"/>
          <a:srcRect/>
          <a:stretch>
            <a:fillRect t="-9000" b="-9000"/>
          </a:stretch>
        </a:blipFill>
      </dgm:spPr>
      <dgm:extLst>
        <a:ext uri="{E40237B7-FDA0-4F09-8148-C483321AD2D9}">
          <dgm14:cNvPr xmlns:dgm14="http://schemas.microsoft.com/office/drawing/2010/diagram" id="0" name="" descr="Photo of Rob Van Dyke"/>
        </a:ext>
      </dgm:extLst>
    </dgm:pt>
    <dgm:pt modelId="{4B443FDF-CF26-4797-B60C-4F3C1D629842}" type="pres">
      <dgm:prSet presAssocID="{F7F0DBB9-C0A3-45F8-BFA0-57A452C4FBAA}" presName="sibTrans" presStyleLbl="sibTrans2D1" presStyleIdx="0" presStyleCnt="0"/>
      <dgm:spPr/>
    </dgm:pt>
    <dgm:pt modelId="{36705236-0411-4E0F-A497-0203E9B86C1F}" type="pres">
      <dgm:prSet presAssocID="{5EBA7AD0-168D-4CDB-ABB2-20AEE6498AA9}" presName="compNode" presStyleCnt="0"/>
      <dgm:spPr/>
    </dgm:pt>
    <dgm:pt modelId="{D981D8B9-980E-4885-AC17-FC92581215CD}" type="pres">
      <dgm:prSet presAssocID="{5EBA7AD0-168D-4CDB-ABB2-20AEE6498AA9}" presName="node" presStyleLbl="node1" presStyleIdx="1" presStyleCnt="5">
        <dgm:presLayoutVars>
          <dgm:bulletEnabled val="1"/>
        </dgm:presLayoutVars>
      </dgm:prSet>
      <dgm:spPr/>
    </dgm:pt>
    <dgm:pt modelId="{CAA2C5EC-0B5F-4799-A8C2-A14AE33A5E9C}" type="pres">
      <dgm:prSet presAssocID="{5EBA7AD0-168D-4CDB-ABB2-20AEE6498AA9}" presName="invisiNode" presStyleLbl="node1" presStyleIdx="1" presStyleCnt="5"/>
      <dgm:spPr/>
    </dgm:pt>
    <dgm:pt modelId="{EAE815E1-EB64-4D39-9DF0-CD92D3FD9D32}" type="pres">
      <dgm:prSet presAssocID="{5EBA7AD0-168D-4CDB-ABB2-20AEE6498AA9}"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Photo of Tony Reggi"/>
        </a:ext>
      </dgm:extLst>
    </dgm:pt>
    <dgm:pt modelId="{DF577244-4033-462C-B77C-39376605A877}" type="pres">
      <dgm:prSet presAssocID="{2E837CA1-A706-4A7A-8E88-E88ED4A2CCBA}" presName="sibTrans" presStyleLbl="sibTrans2D1" presStyleIdx="0" presStyleCnt="0"/>
      <dgm:spPr/>
    </dgm:pt>
    <dgm:pt modelId="{C0704AEB-782C-4F7B-827E-A975E30C69B2}" type="pres">
      <dgm:prSet presAssocID="{83E0B75F-1615-4A75-9B16-B8CEC4AA7EC7}" presName="compNode" presStyleCnt="0"/>
      <dgm:spPr/>
    </dgm:pt>
    <dgm:pt modelId="{3BEAFB42-102A-4C79-9E93-8A74C7BFCA28}" type="pres">
      <dgm:prSet presAssocID="{83E0B75F-1615-4A75-9B16-B8CEC4AA7EC7}" presName="node" presStyleLbl="node1" presStyleIdx="2" presStyleCnt="5">
        <dgm:presLayoutVars>
          <dgm:bulletEnabled val="1"/>
        </dgm:presLayoutVars>
      </dgm:prSet>
      <dgm:spPr/>
    </dgm:pt>
    <dgm:pt modelId="{25DAF7E5-1A53-44BD-9720-805174C2FC8A}" type="pres">
      <dgm:prSet presAssocID="{83E0B75F-1615-4A75-9B16-B8CEC4AA7EC7}" presName="invisiNode" presStyleLbl="node1" presStyleIdx="2" presStyleCnt="5"/>
      <dgm:spPr/>
    </dgm:pt>
    <dgm:pt modelId="{1FED9161-B6A5-4469-8DFC-643FA425A57B}" type="pres">
      <dgm:prSet presAssocID="{83E0B75F-1615-4A75-9B16-B8CEC4AA7EC7}" presName="imagNode" presStyleLbl="fgImgPlace1" presStyleIdx="2" presStyleCnt="5"/>
      <dgm:spPr>
        <a:blipFill rotWithShape="1">
          <a:blip xmlns:r="http://schemas.openxmlformats.org/officeDocument/2006/relationships" r:embed="rId3"/>
          <a:srcRect/>
          <a:stretch>
            <a:fillRect l="-3000" r="-3000"/>
          </a:stretch>
        </a:blipFill>
      </dgm:spPr>
      <dgm:extLst>
        <a:ext uri="{E40237B7-FDA0-4F09-8148-C483321AD2D9}">
          <dgm14:cNvPr xmlns:dgm14="http://schemas.microsoft.com/office/drawing/2010/diagram" id="0" name="" descr="Photo of Patti Coultas"/>
        </a:ext>
      </dgm:extLst>
    </dgm:pt>
    <dgm:pt modelId="{1FF8A564-6E3D-418A-8168-50899C221E83}" type="pres">
      <dgm:prSet presAssocID="{815A08F4-146C-46C8-908C-D7E17D9ABC9A}" presName="sibTrans" presStyleLbl="sibTrans2D1" presStyleIdx="0" presStyleCnt="0"/>
      <dgm:spPr/>
    </dgm:pt>
    <dgm:pt modelId="{624E3930-FF40-4F53-85BF-45B2BDD30CDF}" type="pres">
      <dgm:prSet presAssocID="{04A0F405-0BEB-4A01-BCCF-20FFC243C63B}" presName="compNode" presStyleCnt="0"/>
      <dgm:spPr/>
    </dgm:pt>
    <dgm:pt modelId="{29264F3A-84BE-4C03-B997-1057F6E42787}" type="pres">
      <dgm:prSet presAssocID="{04A0F405-0BEB-4A01-BCCF-20FFC243C63B}" presName="node" presStyleLbl="node1" presStyleIdx="3" presStyleCnt="5">
        <dgm:presLayoutVars>
          <dgm:bulletEnabled val="1"/>
        </dgm:presLayoutVars>
      </dgm:prSet>
      <dgm:spPr/>
    </dgm:pt>
    <dgm:pt modelId="{BB0BE8A3-F210-4CD9-8FD4-4B9E420086F4}" type="pres">
      <dgm:prSet presAssocID="{04A0F405-0BEB-4A01-BCCF-20FFC243C63B}" presName="invisiNode" presStyleLbl="node1" presStyleIdx="3" presStyleCnt="5"/>
      <dgm:spPr/>
    </dgm:pt>
    <dgm:pt modelId="{9D3DF411-AD26-40DE-A1F6-B14240AF57A6}" type="pres">
      <dgm:prSet presAssocID="{04A0F405-0BEB-4A01-BCCF-20FFC243C63B}" presName="imagNode" presStyleLbl="fgImgPlace1" presStyleIdx="3" presStyleCnt="5"/>
      <dgm:spPr>
        <a:blipFill rotWithShape="1">
          <a:blip xmlns:r="http://schemas.openxmlformats.org/officeDocument/2006/relationships" r:embed="rId4"/>
          <a:srcRect/>
          <a:stretch>
            <a:fillRect l="-3000" r="-3000"/>
          </a:stretch>
        </a:blipFill>
      </dgm:spPr>
      <dgm:extLst>
        <a:ext uri="{E40237B7-FDA0-4F09-8148-C483321AD2D9}">
          <dgm14:cNvPr xmlns:dgm14="http://schemas.microsoft.com/office/drawing/2010/diagram" id="0" name="" descr="Photo of Stefanie Schroeder"/>
        </a:ext>
      </dgm:extLst>
    </dgm:pt>
    <dgm:pt modelId="{13AA7F25-5E39-4836-B68C-DA6F3C1FDBCC}" type="pres">
      <dgm:prSet presAssocID="{155DCEB9-10AC-48B9-8014-8416E3CB5AA4}" presName="sibTrans" presStyleLbl="sibTrans2D1" presStyleIdx="0" presStyleCnt="0"/>
      <dgm:spPr/>
    </dgm:pt>
    <dgm:pt modelId="{5F7D3D7C-A933-4054-BB72-2E7C34707649}" type="pres">
      <dgm:prSet presAssocID="{CED9B6EE-8C97-471E-8D9D-4616D9CD6BB2}" presName="compNode" presStyleCnt="0"/>
      <dgm:spPr/>
    </dgm:pt>
    <dgm:pt modelId="{8E430330-557D-4BBE-8617-A1331DF128AD}" type="pres">
      <dgm:prSet presAssocID="{CED9B6EE-8C97-471E-8D9D-4616D9CD6BB2}" presName="node" presStyleLbl="node1" presStyleIdx="4" presStyleCnt="5">
        <dgm:presLayoutVars>
          <dgm:bulletEnabled val="1"/>
        </dgm:presLayoutVars>
      </dgm:prSet>
      <dgm:spPr/>
    </dgm:pt>
    <dgm:pt modelId="{FFE875BD-7DF3-404D-B549-25AF74FF43E3}" type="pres">
      <dgm:prSet presAssocID="{CED9B6EE-8C97-471E-8D9D-4616D9CD6BB2}" presName="invisiNode" presStyleLbl="node1" presStyleIdx="4" presStyleCnt="5"/>
      <dgm:spPr/>
    </dgm:pt>
    <dgm:pt modelId="{64B1FC7D-30EC-49F5-995E-C4740A8603E9}" type="pres">
      <dgm:prSet presAssocID="{CED9B6EE-8C97-471E-8D9D-4616D9CD6BB2}" presName="imagNode" presStyleLbl="fgImgPlace1" presStyleIdx="4" presStyleCnt="5"/>
      <dgm:spPr>
        <a:blipFill rotWithShape="1">
          <a:blip xmlns:r="http://schemas.openxmlformats.org/officeDocument/2006/relationships" r:embed="rId5"/>
          <a:srcRect/>
          <a:stretch>
            <a:fillRect l="-3000" r="-3000"/>
          </a:stretch>
        </a:blipFill>
      </dgm:spPr>
      <dgm:extLst>
        <a:ext uri="{E40237B7-FDA0-4F09-8148-C483321AD2D9}">
          <dgm14:cNvPr xmlns:dgm14="http://schemas.microsoft.com/office/drawing/2010/diagram" id="0" name="" descr="Photo of Darice McDougald"/>
        </a:ext>
      </dgm:extLst>
    </dgm:pt>
  </dgm:ptLst>
  <dgm:cxnLst>
    <dgm:cxn modelId="{5796210F-22FC-4436-AB96-ACC514C5038B}" type="presOf" srcId="{9AF5C9A5-5E03-47AF-B566-17044598B537}" destId="{4730EB75-956B-4EA6-8F2C-4142FD4611EC}" srcOrd="0" destOrd="0" presId="urn:microsoft.com/office/officeart/2005/8/layout/pList2"/>
    <dgm:cxn modelId="{DE386816-0C45-480B-A409-4417A881E395}" srcId="{9AF5C9A5-5E03-47AF-B566-17044598B537}" destId="{04A0F405-0BEB-4A01-BCCF-20FFC243C63B}" srcOrd="3" destOrd="0" parTransId="{F0115864-651B-4FDF-81FB-7591B5E7FD47}" sibTransId="{155DCEB9-10AC-48B9-8014-8416E3CB5AA4}"/>
    <dgm:cxn modelId="{3CFF861B-D6DD-4621-B603-75981089B18D}" type="presOf" srcId="{815A08F4-146C-46C8-908C-D7E17D9ABC9A}" destId="{1FF8A564-6E3D-418A-8168-50899C221E83}" srcOrd="0" destOrd="0" presId="urn:microsoft.com/office/officeart/2005/8/layout/pList2"/>
    <dgm:cxn modelId="{209F7927-00F7-4AA3-B828-9400C3250D64}" type="presOf" srcId="{83E0B75F-1615-4A75-9B16-B8CEC4AA7EC7}" destId="{3BEAFB42-102A-4C79-9E93-8A74C7BFCA28}" srcOrd="0" destOrd="0" presId="urn:microsoft.com/office/officeart/2005/8/layout/pList2"/>
    <dgm:cxn modelId="{856F0C5C-BDB6-4745-8334-5DD6AF8306AE}" type="presOf" srcId="{04A0F405-0BEB-4A01-BCCF-20FFC243C63B}" destId="{29264F3A-84BE-4C03-B997-1057F6E42787}" srcOrd="0" destOrd="0" presId="urn:microsoft.com/office/officeart/2005/8/layout/pList2"/>
    <dgm:cxn modelId="{498FA362-0D67-4C62-A9AA-45D6E87EDC61}" type="presOf" srcId="{5EBA7AD0-168D-4CDB-ABB2-20AEE6498AA9}" destId="{D981D8B9-980E-4885-AC17-FC92581215CD}" srcOrd="0" destOrd="0" presId="urn:microsoft.com/office/officeart/2005/8/layout/pList2"/>
    <dgm:cxn modelId="{E0D9AA43-B2CD-4A1A-8E49-C584A521B3C9}" type="presOf" srcId="{F7F0DBB9-C0A3-45F8-BFA0-57A452C4FBAA}" destId="{4B443FDF-CF26-4797-B60C-4F3C1D629842}" srcOrd="0" destOrd="0" presId="urn:microsoft.com/office/officeart/2005/8/layout/pList2"/>
    <dgm:cxn modelId="{BEBCC543-31D3-40A0-A8D4-88B61C055A05}" srcId="{9AF5C9A5-5E03-47AF-B566-17044598B537}" destId="{845D9E84-ADE0-4060-8C07-EB76BF39E754}" srcOrd="0" destOrd="0" parTransId="{45B23E83-3F33-4BE7-BB4C-A0410E31E897}" sibTransId="{F7F0DBB9-C0A3-45F8-BFA0-57A452C4FBAA}"/>
    <dgm:cxn modelId="{4BAD1F79-0725-4604-9A7A-F9E29836B6BE}" type="presOf" srcId="{2E837CA1-A706-4A7A-8E88-E88ED4A2CCBA}" destId="{DF577244-4033-462C-B77C-39376605A877}" srcOrd="0" destOrd="0" presId="urn:microsoft.com/office/officeart/2005/8/layout/pList2"/>
    <dgm:cxn modelId="{430BC55A-04DF-4762-9527-2814920B51B2}" type="presOf" srcId="{155DCEB9-10AC-48B9-8014-8416E3CB5AA4}" destId="{13AA7F25-5E39-4836-B68C-DA6F3C1FDBCC}" srcOrd="0" destOrd="0" presId="urn:microsoft.com/office/officeart/2005/8/layout/pList2"/>
    <dgm:cxn modelId="{3D7CA787-3ACA-4078-8566-75A8B934FF89}" srcId="{9AF5C9A5-5E03-47AF-B566-17044598B537}" destId="{CED9B6EE-8C97-471E-8D9D-4616D9CD6BB2}" srcOrd="4" destOrd="0" parTransId="{54DB34E0-8637-4778-9173-6049D68B5421}" sibTransId="{372AFAF3-46C4-4912-B248-BAF1F7E739E3}"/>
    <dgm:cxn modelId="{FEB38B88-D733-4702-8210-1218D02C4601}" srcId="{9AF5C9A5-5E03-47AF-B566-17044598B537}" destId="{5EBA7AD0-168D-4CDB-ABB2-20AEE6498AA9}" srcOrd="1" destOrd="0" parTransId="{9DED8C80-5952-481F-87F3-5DA4FFBCA6F2}" sibTransId="{2E837CA1-A706-4A7A-8E88-E88ED4A2CCBA}"/>
    <dgm:cxn modelId="{C0ECEE88-13CC-452D-9475-3EB318404D0D}" srcId="{9AF5C9A5-5E03-47AF-B566-17044598B537}" destId="{83E0B75F-1615-4A75-9B16-B8CEC4AA7EC7}" srcOrd="2" destOrd="0" parTransId="{45FF7B01-4574-413B-BA64-DE845D4D6219}" sibTransId="{815A08F4-146C-46C8-908C-D7E17D9ABC9A}"/>
    <dgm:cxn modelId="{A83ACAC4-9A70-487A-8004-88CF260D16FC}" type="presOf" srcId="{845D9E84-ADE0-4060-8C07-EB76BF39E754}" destId="{A5829E48-C578-47A4-8D11-A5DFDD1EB70E}" srcOrd="0" destOrd="0" presId="urn:microsoft.com/office/officeart/2005/8/layout/pList2"/>
    <dgm:cxn modelId="{0D0983DC-490C-47B5-9E88-89D15CF47AD7}" type="presOf" srcId="{CED9B6EE-8C97-471E-8D9D-4616D9CD6BB2}" destId="{8E430330-557D-4BBE-8617-A1331DF128AD}" srcOrd="0" destOrd="0" presId="urn:microsoft.com/office/officeart/2005/8/layout/pList2"/>
    <dgm:cxn modelId="{7C121B34-5C7C-4DFC-9D29-3266AAFF54D2}" type="presParOf" srcId="{4730EB75-956B-4EA6-8F2C-4142FD4611EC}" destId="{14D0B170-0524-4798-A4C4-AD482F48B044}" srcOrd="0" destOrd="0" presId="urn:microsoft.com/office/officeart/2005/8/layout/pList2"/>
    <dgm:cxn modelId="{A1D00744-78E0-4C02-A571-E7C047222483}" type="presParOf" srcId="{4730EB75-956B-4EA6-8F2C-4142FD4611EC}" destId="{7E8D5FE1-40C8-4510-801B-940EACB96668}" srcOrd="1" destOrd="0" presId="urn:microsoft.com/office/officeart/2005/8/layout/pList2"/>
    <dgm:cxn modelId="{029C051E-C8DB-408D-A7FC-43C6CC8F8D1D}" type="presParOf" srcId="{7E8D5FE1-40C8-4510-801B-940EACB96668}" destId="{C8E852E2-A8B5-4272-B27E-FE7A2828FB0A}" srcOrd="0" destOrd="0" presId="urn:microsoft.com/office/officeart/2005/8/layout/pList2"/>
    <dgm:cxn modelId="{EF4A89EC-FB11-4797-82D8-E7AD9DDA257F}" type="presParOf" srcId="{C8E852E2-A8B5-4272-B27E-FE7A2828FB0A}" destId="{A5829E48-C578-47A4-8D11-A5DFDD1EB70E}" srcOrd="0" destOrd="0" presId="urn:microsoft.com/office/officeart/2005/8/layout/pList2"/>
    <dgm:cxn modelId="{2FB5AA31-D37F-4276-84CC-2117E4CCE9C4}" type="presParOf" srcId="{C8E852E2-A8B5-4272-B27E-FE7A2828FB0A}" destId="{972BFC78-3C6D-4EDE-940F-BF658A1AEA06}" srcOrd="1" destOrd="0" presId="urn:microsoft.com/office/officeart/2005/8/layout/pList2"/>
    <dgm:cxn modelId="{E895BF53-7770-4EB1-918B-547D3FAB8FCD}" type="presParOf" srcId="{C8E852E2-A8B5-4272-B27E-FE7A2828FB0A}" destId="{CE6E48AF-87DF-42AE-A54D-2C10EFA4A7B2}" srcOrd="2" destOrd="0" presId="urn:microsoft.com/office/officeart/2005/8/layout/pList2"/>
    <dgm:cxn modelId="{EA16E58E-51F8-4B8F-BCCD-8B5003742DA2}" type="presParOf" srcId="{7E8D5FE1-40C8-4510-801B-940EACB96668}" destId="{4B443FDF-CF26-4797-B60C-4F3C1D629842}" srcOrd="1" destOrd="0" presId="urn:microsoft.com/office/officeart/2005/8/layout/pList2"/>
    <dgm:cxn modelId="{3E665FF9-A43D-4F40-9417-F5F43AE6CCDE}" type="presParOf" srcId="{7E8D5FE1-40C8-4510-801B-940EACB96668}" destId="{36705236-0411-4E0F-A497-0203E9B86C1F}" srcOrd="2" destOrd="0" presId="urn:microsoft.com/office/officeart/2005/8/layout/pList2"/>
    <dgm:cxn modelId="{1AD958AA-1BB8-4C6A-BCA7-0ADC98E222E6}" type="presParOf" srcId="{36705236-0411-4E0F-A497-0203E9B86C1F}" destId="{D981D8B9-980E-4885-AC17-FC92581215CD}" srcOrd="0" destOrd="0" presId="urn:microsoft.com/office/officeart/2005/8/layout/pList2"/>
    <dgm:cxn modelId="{00F6D638-218C-4EE9-8CF4-8E2374941A50}" type="presParOf" srcId="{36705236-0411-4E0F-A497-0203E9B86C1F}" destId="{CAA2C5EC-0B5F-4799-A8C2-A14AE33A5E9C}" srcOrd="1" destOrd="0" presId="urn:microsoft.com/office/officeart/2005/8/layout/pList2"/>
    <dgm:cxn modelId="{8E97EED9-18DA-43AF-8387-363780F5FFD7}" type="presParOf" srcId="{36705236-0411-4E0F-A497-0203E9B86C1F}" destId="{EAE815E1-EB64-4D39-9DF0-CD92D3FD9D32}" srcOrd="2" destOrd="0" presId="urn:microsoft.com/office/officeart/2005/8/layout/pList2"/>
    <dgm:cxn modelId="{9A32B4D1-3A91-4EB9-8CBD-790022085F8F}" type="presParOf" srcId="{7E8D5FE1-40C8-4510-801B-940EACB96668}" destId="{DF577244-4033-462C-B77C-39376605A877}" srcOrd="3" destOrd="0" presId="urn:microsoft.com/office/officeart/2005/8/layout/pList2"/>
    <dgm:cxn modelId="{96EB0DCE-D567-4971-96B7-64CBB32FA42E}" type="presParOf" srcId="{7E8D5FE1-40C8-4510-801B-940EACB96668}" destId="{C0704AEB-782C-4F7B-827E-A975E30C69B2}" srcOrd="4" destOrd="0" presId="urn:microsoft.com/office/officeart/2005/8/layout/pList2"/>
    <dgm:cxn modelId="{25848E0D-52A2-4506-960A-A25C047FE0E3}" type="presParOf" srcId="{C0704AEB-782C-4F7B-827E-A975E30C69B2}" destId="{3BEAFB42-102A-4C79-9E93-8A74C7BFCA28}" srcOrd="0" destOrd="0" presId="urn:microsoft.com/office/officeart/2005/8/layout/pList2"/>
    <dgm:cxn modelId="{421116AB-17FE-4DC5-BCED-82167F2C3375}" type="presParOf" srcId="{C0704AEB-782C-4F7B-827E-A975E30C69B2}" destId="{25DAF7E5-1A53-44BD-9720-805174C2FC8A}" srcOrd="1" destOrd="0" presId="urn:microsoft.com/office/officeart/2005/8/layout/pList2"/>
    <dgm:cxn modelId="{915328B6-498A-4F06-A9B0-877FCAE85C77}" type="presParOf" srcId="{C0704AEB-782C-4F7B-827E-A975E30C69B2}" destId="{1FED9161-B6A5-4469-8DFC-643FA425A57B}" srcOrd="2" destOrd="0" presId="urn:microsoft.com/office/officeart/2005/8/layout/pList2"/>
    <dgm:cxn modelId="{F21D4576-73B0-455D-AC7C-3C9E2A327547}" type="presParOf" srcId="{7E8D5FE1-40C8-4510-801B-940EACB96668}" destId="{1FF8A564-6E3D-418A-8168-50899C221E83}" srcOrd="5" destOrd="0" presId="urn:microsoft.com/office/officeart/2005/8/layout/pList2"/>
    <dgm:cxn modelId="{CECB1012-ECA0-4E1C-8202-35BB48BBFACA}" type="presParOf" srcId="{7E8D5FE1-40C8-4510-801B-940EACB96668}" destId="{624E3930-FF40-4F53-85BF-45B2BDD30CDF}" srcOrd="6" destOrd="0" presId="urn:microsoft.com/office/officeart/2005/8/layout/pList2"/>
    <dgm:cxn modelId="{64863DD9-8D89-4475-AC16-427B6185CCA6}" type="presParOf" srcId="{624E3930-FF40-4F53-85BF-45B2BDD30CDF}" destId="{29264F3A-84BE-4C03-B997-1057F6E42787}" srcOrd="0" destOrd="0" presId="urn:microsoft.com/office/officeart/2005/8/layout/pList2"/>
    <dgm:cxn modelId="{E8907DC8-A688-4E17-8371-260A52343A88}" type="presParOf" srcId="{624E3930-FF40-4F53-85BF-45B2BDD30CDF}" destId="{BB0BE8A3-F210-4CD9-8FD4-4B9E420086F4}" srcOrd="1" destOrd="0" presId="urn:microsoft.com/office/officeart/2005/8/layout/pList2"/>
    <dgm:cxn modelId="{709DF529-CF49-443A-94BD-50B4C58E8963}" type="presParOf" srcId="{624E3930-FF40-4F53-85BF-45B2BDD30CDF}" destId="{9D3DF411-AD26-40DE-A1F6-B14240AF57A6}" srcOrd="2" destOrd="0" presId="urn:microsoft.com/office/officeart/2005/8/layout/pList2"/>
    <dgm:cxn modelId="{E3D44FE0-8410-4D52-A7DA-079D821FAE74}" type="presParOf" srcId="{7E8D5FE1-40C8-4510-801B-940EACB96668}" destId="{13AA7F25-5E39-4836-B68C-DA6F3C1FDBCC}" srcOrd="7" destOrd="0" presId="urn:microsoft.com/office/officeart/2005/8/layout/pList2"/>
    <dgm:cxn modelId="{70725B69-2DEA-4866-ADFF-0A9D6406E516}" type="presParOf" srcId="{7E8D5FE1-40C8-4510-801B-940EACB96668}" destId="{5F7D3D7C-A933-4054-BB72-2E7C34707649}" srcOrd="8" destOrd="0" presId="urn:microsoft.com/office/officeart/2005/8/layout/pList2"/>
    <dgm:cxn modelId="{927E905E-EF79-465F-9D25-F180E072A07F}" type="presParOf" srcId="{5F7D3D7C-A933-4054-BB72-2E7C34707649}" destId="{8E430330-557D-4BBE-8617-A1331DF128AD}" srcOrd="0" destOrd="0" presId="urn:microsoft.com/office/officeart/2005/8/layout/pList2"/>
    <dgm:cxn modelId="{1DD923AC-96D4-4EA6-B6DC-243A618039FE}" type="presParOf" srcId="{5F7D3D7C-A933-4054-BB72-2E7C34707649}" destId="{FFE875BD-7DF3-404D-B549-25AF74FF43E3}" srcOrd="1" destOrd="0" presId="urn:microsoft.com/office/officeart/2005/8/layout/pList2"/>
    <dgm:cxn modelId="{963D9B62-B093-4EC4-BC3B-D57B61074FEB}" type="presParOf" srcId="{5F7D3D7C-A933-4054-BB72-2E7C34707649}" destId="{64B1FC7D-30EC-49F5-995E-C4740A8603E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0B170-0524-4798-A4C4-AD482F48B044}">
      <dsp:nvSpPr>
        <dsp:cNvPr id="0" name=""/>
        <dsp:cNvSpPr/>
      </dsp:nvSpPr>
      <dsp:spPr>
        <a:xfrm>
          <a:off x="0" y="0"/>
          <a:ext cx="7652905" cy="152616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6E48AF-87DF-42AE-A54D-2C10EFA4A7B2}">
      <dsp:nvSpPr>
        <dsp:cNvPr id="0" name=""/>
        <dsp:cNvSpPr/>
      </dsp:nvSpPr>
      <dsp:spPr>
        <a:xfrm>
          <a:off x="232045" y="203488"/>
          <a:ext cx="1331261" cy="1119187"/>
        </a:xfrm>
        <a:prstGeom prst="roundRect">
          <a:avLst>
            <a:gd name="adj" fmla="val 10000"/>
          </a:avLst>
        </a:prstGeom>
        <a:blipFill>
          <a:blip xmlns:r="http://schemas.openxmlformats.org/officeDocument/2006/relationships" r:embed="rId1"/>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29E48-C578-47A4-8D11-A5DFDD1EB70E}">
      <dsp:nvSpPr>
        <dsp:cNvPr id="0" name=""/>
        <dsp:cNvSpPr/>
      </dsp:nvSpPr>
      <dsp:spPr>
        <a:xfrm rot="10800000">
          <a:off x="232045"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Rob Van Dyke</a:t>
          </a:r>
          <a:br>
            <a:rPr lang="en-US" sz="1400" kern="1200"/>
          </a:br>
          <a:br>
            <a:rPr lang="en-US" sz="1400" kern="1200"/>
          </a:br>
          <a:br>
            <a:rPr lang="en-US" sz="1400" kern="1200"/>
          </a:br>
          <a:r>
            <a:rPr lang="en-US" sz="1400" kern="1200"/>
            <a:t>Executive Director of Postsecondary CTE</a:t>
          </a:r>
        </a:p>
      </dsp:txBody>
      <dsp:txXfrm rot="10800000">
        <a:off x="272986" y="1526164"/>
        <a:ext cx="1249379" cy="1824370"/>
      </dsp:txXfrm>
    </dsp:sp>
    <dsp:sp modelId="{EAE815E1-EB64-4D39-9DF0-CD92D3FD9D32}">
      <dsp:nvSpPr>
        <dsp:cNvPr id="0" name=""/>
        <dsp:cNvSpPr/>
      </dsp:nvSpPr>
      <dsp:spPr>
        <a:xfrm>
          <a:off x="1696433" y="203488"/>
          <a:ext cx="1331261" cy="111918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2000" b="-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81D8B9-980E-4885-AC17-FC92581215CD}">
      <dsp:nvSpPr>
        <dsp:cNvPr id="0" name=""/>
        <dsp:cNvSpPr/>
      </dsp:nvSpPr>
      <dsp:spPr>
        <a:xfrm rot="10800000">
          <a:off x="1696433"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Tony Reggi</a:t>
          </a:r>
          <a:br>
            <a:rPr lang="en-US" sz="1400" kern="1200"/>
          </a:br>
          <a:br>
            <a:rPr lang="en-US" sz="1400" kern="1200"/>
          </a:br>
          <a:br>
            <a:rPr lang="en-US" sz="1400" kern="1200"/>
          </a:br>
          <a:r>
            <a:rPr lang="en-US" sz="1400" kern="1200"/>
            <a:t>Associate Director of Perkins CTE</a:t>
          </a:r>
        </a:p>
      </dsp:txBody>
      <dsp:txXfrm rot="10800000">
        <a:off x="1737374" y="1526164"/>
        <a:ext cx="1249379" cy="1824370"/>
      </dsp:txXfrm>
    </dsp:sp>
    <dsp:sp modelId="{1FED9161-B6A5-4469-8DFC-643FA425A57B}">
      <dsp:nvSpPr>
        <dsp:cNvPr id="0" name=""/>
        <dsp:cNvSpPr/>
      </dsp:nvSpPr>
      <dsp:spPr>
        <a:xfrm>
          <a:off x="3160821" y="203488"/>
          <a:ext cx="1331261" cy="1119187"/>
        </a:xfrm>
        <a:prstGeom prst="roundRect">
          <a:avLst>
            <a:gd name="adj" fmla="val 10000"/>
          </a:avLst>
        </a:prstGeom>
        <a:blipFill rotWithShape="1">
          <a:blip xmlns:r="http://schemas.openxmlformats.org/officeDocument/2006/relationships" r:embed="rId3"/>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EAFB42-102A-4C79-9E93-8A74C7BFCA28}">
      <dsp:nvSpPr>
        <dsp:cNvPr id="0" name=""/>
        <dsp:cNvSpPr/>
      </dsp:nvSpPr>
      <dsp:spPr>
        <a:xfrm rot="10800000">
          <a:off x="3160821"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Patti Coultas</a:t>
          </a:r>
          <a:br>
            <a:rPr lang="en-US" sz="1400" kern="1200"/>
          </a:br>
          <a:br>
            <a:rPr lang="en-US" sz="1400" kern="1200"/>
          </a:br>
          <a:br>
            <a:rPr lang="en-US" sz="1400" kern="1200"/>
          </a:br>
          <a:r>
            <a:rPr lang="en-US" sz="1400" kern="1200"/>
            <a:t>Assistant Director of Perkins CTE - East</a:t>
          </a:r>
        </a:p>
      </dsp:txBody>
      <dsp:txXfrm rot="10800000">
        <a:off x="3201762" y="1526164"/>
        <a:ext cx="1249379" cy="1824370"/>
      </dsp:txXfrm>
    </dsp:sp>
    <dsp:sp modelId="{9D3DF411-AD26-40DE-A1F6-B14240AF57A6}">
      <dsp:nvSpPr>
        <dsp:cNvPr id="0" name=""/>
        <dsp:cNvSpPr/>
      </dsp:nvSpPr>
      <dsp:spPr>
        <a:xfrm>
          <a:off x="4625209" y="203488"/>
          <a:ext cx="1331261" cy="1119187"/>
        </a:xfrm>
        <a:prstGeom prst="roundRect">
          <a:avLst>
            <a:gd name="adj" fmla="val 10000"/>
          </a:avLst>
        </a:prstGeom>
        <a:blipFill rotWithShape="1">
          <a:blip xmlns:r="http://schemas.openxmlformats.org/officeDocument/2006/relationships" r:embed="rId4"/>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64F3A-84BE-4C03-B997-1057F6E42787}">
      <dsp:nvSpPr>
        <dsp:cNvPr id="0" name=""/>
        <dsp:cNvSpPr/>
      </dsp:nvSpPr>
      <dsp:spPr>
        <a:xfrm rot="10800000">
          <a:off x="4625209"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Stefanie Schroeder</a:t>
          </a:r>
          <a:br>
            <a:rPr lang="en-US" sz="1400" kern="1200"/>
          </a:br>
          <a:br>
            <a:rPr lang="en-US" sz="1400" kern="1200"/>
          </a:br>
          <a:r>
            <a:rPr lang="en-US" sz="1400" kern="1200"/>
            <a:t>Assistant Director of Perkins CTE – West</a:t>
          </a:r>
        </a:p>
      </dsp:txBody>
      <dsp:txXfrm rot="10800000">
        <a:off x="4666150" y="1526164"/>
        <a:ext cx="1249379" cy="1824370"/>
      </dsp:txXfrm>
    </dsp:sp>
    <dsp:sp modelId="{64B1FC7D-30EC-49F5-995E-C4740A8603E9}">
      <dsp:nvSpPr>
        <dsp:cNvPr id="0" name=""/>
        <dsp:cNvSpPr/>
      </dsp:nvSpPr>
      <dsp:spPr>
        <a:xfrm>
          <a:off x="6089597" y="203488"/>
          <a:ext cx="1331261" cy="1119187"/>
        </a:xfrm>
        <a:prstGeom prst="roundRect">
          <a:avLst>
            <a:gd name="adj" fmla="val 10000"/>
          </a:avLst>
        </a:prstGeom>
        <a:blipFill rotWithShape="1">
          <a:blip xmlns:r="http://schemas.openxmlformats.org/officeDocument/2006/relationships" r:embed="rId5"/>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0330-557D-4BBE-8617-A1331DF128AD}">
      <dsp:nvSpPr>
        <dsp:cNvPr id="0" name=""/>
        <dsp:cNvSpPr/>
      </dsp:nvSpPr>
      <dsp:spPr>
        <a:xfrm rot="10800000">
          <a:off x="6089597" y="1526164"/>
          <a:ext cx="1331261" cy="1865311"/>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a:t>Darice McDougald</a:t>
          </a:r>
          <a:br>
            <a:rPr lang="en-US" sz="1400" kern="1200"/>
          </a:br>
          <a:br>
            <a:rPr lang="en-US" sz="1400" kern="1200"/>
          </a:br>
          <a:r>
            <a:rPr lang="en-US" sz="1400" kern="1200"/>
            <a:t>Perkins Program Specialist</a:t>
          </a:r>
        </a:p>
      </dsp:txBody>
      <dsp:txXfrm rot="10800000">
        <a:off x="6130538" y="1526164"/>
        <a:ext cx="1249379" cy="182437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3/11/2025</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3/11/2025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a:p>
          <a:p>
            <a:endParaRPr lang="en-US"/>
          </a:p>
          <a:p>
            <a:r>
              <a:rPr lang="en-US"/>
              <a:t>This updated act s</a:t>
            </a:r>
            <a:r>
              <a:t>tress</a:t>
            </a:r>
            <a:r>
              <a:rPr lang="en-US"/>
              <a:t>es:</a:t>
            </a:r>
          </a:p>
          <a:p>
            <a:r>
              <a:rPr lang="en-US"/>
              <a:t>- </a:t>
            </a:r>
            <a:r>
              <a:t> Academic, Technical, and Employability Skills </a:t>
            </a:r>
          </a:p>
          <a:p>
            <a:r>
              <a:rPr lang="en-US"/>
              <a:t>- </a:t>
            </a:r>
            <a:r>
              <a:t>Funding Secondary and Postsecondary CTE </a:t>
            </a:r>
          </a:p>
          <a:p>
            <a:r>
              <a:rPr lang="en-US"/>
              <a:t>- </a:t>
            </a:r>
            <a:r>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9295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8606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3/11/2025</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4" r:id="rId18"/>
    <p:sldLayoutId id="2147483695" r:id="rId19"/>
    <p:sldLayoutId id="2147483696" r:id="rId20"/>
    <p:sldLayoutId id="2147483685" r:id="rId21"/>
    <p:sldLayoutId id="2147483699" r:id="rId22"/>
    <p:sldLayoutId id="21474836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216_39EA6C80.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ncperkins.org/video"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killsusanc.org/copy-of-state-conferenc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howle@mitchellcc.edu"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Times New Roman"/>
                <a:cs typeface="Times New Roman"/>
              </a:rPr>
              <a:t>March 11, 2025</a:t>
            </a:r>
          </a:p>
        </p:txBody>
      </p:sp>
      <p:pic>
        <p:nvPicPr>
          <p:cNvPr id="5" name="Picture 4" descr="Logo for CTE - Learning that Works for North Carolina ">
            <a:extLst>
              <a:ext uri="{FF2B5EF4-FFF2-40B4-BE49-F238E27FC236}">
                <a16:creationId xmlns:a16="http://schemas.microsoft.com/office/drawing/2014/main" id="{DD2BAA20-E29D-A450-2DB9-30F83BF4A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VCC Logo">
            <a:extLst>
              <a:ext uri="{FF2B5EF4-FFF2-40B4-BE49-F238E27FC236}">
                <a16:creationId xmlns:a16="http://schemas.microsoft.com/office/drawing/2014/main" id="{05F9EA16-FBBF-93FB-A37F-B833FB9C7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8" t="12957" r="8491" b="12316"/>
          <a:stretch/>
        </p:blipFill>
        <p:spPr bwMode="auto">
          <a:xfrm>
            <a:off x="0" y="2571750"/>
            <a:ext cx="2343611"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with supplies from a movie set and reel for film">
            <a:extLst>
              <a:ext uri="{FF2B5EF4-FFF2-40B4-BE49-F238E27FC236}">
                <a16:creationId xmlns:a16="http://schemas.microsoft.com/office/drawing/2014/main" id="{F4BE2CF5-F0C0-4233-BAB0-667F23FD8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a:xfrm>
            <a:off x="1297859" y="1314308"/>
            <a:ext cx="7219950" cy="3359264"/>
          </a:xfrm>
        </p:spPr>
        <p:txBody>
          <a:bodyPr vert="horz" lIns="91440" tIns="45720" rIns="91440" bIns="45720" rtlCol="0" anchor="t">
            <a:normAutofit/>
          </a:bodyPr>
          <a:lstStyle/>
          <a:p>
            <a:pPr marL="0" indent="0">
              <a:buNone/>
            </a:pPr>
            <a:r>
              <a:rPr lang="en-US" sz="2400" b="1">
                <a:latin typeface="Times New Roman"/>
                <a:cs typeface="Times New Roman"/>
              </a:rPr>
              <a:t>Catawba Valley Community College</a:t>
            </a:r>
          </a:p>
          <a:p>
            <a:pPr marL="0" indent="0">
              <a:buNone/>
            </a:pPr>
            <a:r>
              <a:rPr lang="en-US">
                <a:latin typeface="Times New Roman"/>
                <a:cs typeface="Times New Roman"/>
              </a:rPr>
              <a:t>Apprenticeship Opportunities</a:t>
            </a:r>
            <a:endParaRPr lang="en-US"/>
          </a:p>
          <a:p>
            <a:pPr marL="0" indent="0">
              <a:buNone/>
            </a:pPr>
            <a:endParaRPr lang="en-US"/>
          </a:p>
          <a:p>
            <a:pPr marL="0" indent="0">
              <a:buNone/>
            </a:pPr>
            <a:r>
              <a:rPr lang="en-US"/>
              <a:t>The link to all EOY videos is </a:t>
            </a:r>
            <a:r>
              <a:rPr lang="en-US">
                <a:hlinkClick r:id="rId5"/>
              </a:rPr>
              <a:t>www.ncperkins.org/video</a:t>
            </a:r>
            <a:endParaRPr lang="en-US"/>
          </a:p>
          <a:p>
            <a:pPr marL="0" indent="0">
              <a:buNone/>
            </a:pPr>
            <a:endParaRPr lang="en-US"/>
          </a:p>
          <a:p>
            <a:pPr marL="0" indent="0">
              <a:buNone/>
            </a:pPr>
            <a:endParaRPr lang="en-US"/>
          </a:p>
          <a:p>
            <a:pPr marL="0" indent="0">
              <a:buNone/>
            </a:pPr>
            <a:endParaRPr lang="en-US"/>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a:t>Promising Practice Video from 2023-2024</a:t>
            </a:r>
          </a:p>
        </p:txBody>
      </p:sp>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a:t>Perkins Monthly Updates 2024-25</a:t>
            </a:r>
          </a:p>
        </p:txBody>
      </p:sp>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362511" y="3159336"/>
            <a:ext cx="365760" cy="36576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803385" y="3063431"/>
            <a:ext cx="8254729" cy="646331"/>
          </a:xfrm>
          <a:prstGeom prst="rect">
            <a:avLst/>
          </a:prstGeom>
          <a:solidFill>
            <a:schemeClr val="bg1"/>
          </a:solidFill>
        </p:spPr>
        <p:txBody>
          <a:bodyPr wrap="square" rtlCol="0">
            <a:spAutoFit/>
          </a:bodyPr>
          <a:lstStyle/>
          <a:p>
            <a:r>
              <a:rPr lang="en-US">
                <a:cs typeface="Times New Roman" panose="02020603050405020304" pitchFamily="18" charset="0"/>
              </a:rPr>
              <a:t>Attendance (or viewing the recording within 30 days) is recorded on the monitoring rubric. Recording may be accessed at the same link as the registration.</a:t>
            </a:r>
          </a:p>
        </p:txBody>
      </p:sp>
      <p:pic>
        <p:nvPicPr>
          <p:cNvPr id="8" name="Picture 8" descr="Graphic of a person on a multi-person virtual meeting">
            <a:extLst>
              <a:ext uri="{FF2B5EF4-FFF2-40B4-BE49-F238E27FC236}">
                <a16:creationId xmlns:a16="http://schemas.microsoft.com/office/drawing/2014/main" id="{E16D3CBE-9EA0-F605-B21A-67538FBA619C}"/>
              </a:ext>
            </a:extLst>
          </p:cNvPr>
          <p:cNvPicPr>
            <a:picLocks noChangeAspect="1"/>
          </p:cNvPicPr>
          <p:nvPr/>
        </p:nvPicPr>
        <p:blipFill>
          <a:blip r:embed="rId3"/>
          <a:stretch>
            <a:fillRect/>
          </a:stretch>
        </p:blipFill>
        <p:spPr>
          <a:xfrm>
            <a:off x="6648773" y="3761304"/>
            <a:ext cx="2409341" cy="1308283"/>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297859" y="1484717"/>
            <a:ext cx="6492622" cy="1284314"/>
          </a:xfrm>
        </p:spPr>
        <p:txBody>
          <a:bodyPr numCol="2">
            <a:normAutofit/>
          </a:bodyPr>
          <a:lstStyle/>
          <a:p>
            <a:r>
              <a:rPr lang="en-US" strike="sngStrike">
                <a:solidFill>
                  <a:srgbClr val="FF0000"/>
                </a:solidFill>
                <a:latin typeface="+mn-lt"/>
              </a:rPr>
              <a:t>4/8/2025</a:t>
            </a:r>
            <a:r>
              <a:rPr lang="en-US">
                <a:solidFill>
                  <a:srgbClr val="FF0000"/>
                </a:solidFill>
                <a:latin typeface="+mn-lt"/>
              </a:rPr>
              <a:t> canceled</a:t>
            </a:r>
          </a:p>
          <a:p>
            <a:r>
              <a:rPr lang="en-US">
                <a:latin typeface="+mn-lt"/>
              </a:rPr>
              <a:t>5/13/2025</a:t>
            </a:r>
          </a:p>
          <a:p>
            <a:r>
              <a:rPr lang="en-US">
                <a:latin typeface="+mn-lt"/>
              </a:rPr>
              <a:t>6/10/2025</a:t>
            </a:r>
          </a:p>
        </p:txBody>
      </p:sp>
      <p:sp>
        <p:nvSpPr>
          <p:cNvPr id="2" name="TextBox 1">
            <a:extLst>
              <a:ext uri="{FF2B5EF4-FFF2-40B4-BE49-F238E27FC236}">
                <a16:creationId xmlns:a16="http://schemas.microsoft.com/office/drawing/2014/main" id="{60EC4330-FF05-0C10-4BC9-294DFC4289E6}"/>
              </a:ext>
            </a:extLst>
          </p:cNvPr>
          <p:cNvSpPr txBox="1"/>
          <p:nvPr/>
        </p:nvSpPr>
        <p:spPr>
          <a:xfrm>
            <a:off x="1616896" y="3922530"/>
            <a:ext cx="3851567" cy="1015663"/>
          </a:xfrm>
          <a:custGeom>
            <a:avLst/>
            <a:gdLst>
              <a:gd name="connsiteX0" fmla="*/ 0 w 3851567"/>
              <a:gd name="connsiteY0" fmla="*/ 0 h 1015663"/>
              <a:gd name="connsiteX1" fmla="*/ 511708 w 3851567"/>
              <a:gd name="connsiteY1" fmla="*/ 0 h 1015663"/>
              <a:gd name="connsiteX2" fmla="*/ 946385 w 3851567"/>
              <a:gd name="connsiteY2" fmla="*/ 0 h 1015663"/>
              <a:gd name="connsiteX3" fmla="*/ 1573640 w 3851567"/>
              <a:gd name="connsiteY3" fmla="*/ 0 h 1015663"/>
              <a:gd name="connsiteX4" fmla="*/ 2085348 w 3851567"/>
              <a:gd name="connsiteY4" fmla="*/ 0 h 1015663"/>
              <a:gd name="connsiteX5" fmla="*/ 2597057 w 3851567"/>
              <a:gd name="connsiteY5" fmla="*/ 0 h 1015663"/>
              <a:gd name="connsiteX6" fmla="*/ 3224312 w 3851567"/>
              <a:gd name="connsiteY6" fmla="*/ 0 h 1015663"/>
              <a:gd name="connsiteX7" fmla="*/ 3851567 w 3851567"/>
              <a:gd name="connsiteY7" fmla="*/ 0 h 1015663"/>
              <a:gd name="connsiteX8" fmla="*/ 3851567 w 3851567"/>
              <a:gd name="connsiteY8" fmla="*/ 528145 h 1015663"/>
              <a:gd name="connsiteX9" fmla="*/ 3851567 w 3851567"/>
              <a:gd name="connsiteY9" fmla="*/ 1015663 h 1015663"/>
              <a:gd name="connsiteX10" fmla="*/ 3378374 w 3851567"/>
              <a:gd name="connsiteY10" fmla="*/ 1015663 h 1015663"/>
              <a:gd name="connsiteX11" fmla="*/ 2828151 w 3851567"/>
              <a:gd name="connsiteY11" fmla="*/ 1015663 h 1015663"/>
              <a:gd name="connsiteX12" fmla="*/ 2316442 w 3851567"/>
              <a:gd name="connsiteY12" fmla="*/ 1015663 h 1015663"/>
              <a:gd name="connsiteX13" fmla="*/ 1689187 w 3851567"/>
              <a:gd name="connsiteY13" fmla="*/ 1015663 h 1015663"/>
              <a:gd name="connsiteX14" fmla="*/ 1061932 w 3851567"/>
              <a:gd name="connsiteY14" fmla="*/ 1015663 h 1015663"/>
              <a:gd name="connsiteX15" fmla="*/ 588740 w 3851567"/>
              <a:gd name="connsiteY15" fmla="*/ 1015663 h 1015663"/>
              <a:gd name="connsiteX16" fmla="*/ 0 w 3851567"/>
              <a:gd name="connsiteY16" fmla="*/ 1015663 h 1015663"/>
              <a:gd name="connsiteX17" fmla="*/ 0 w 3851567"/>
              <a:gd name="connsiteY17" fmla="*/ 487518 h 1015663"/>
              <a:gd name="connsiteX18" fmla="*/ 0 w 3851567"/>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1567" h="1015663" extrusionOk="0">
                <a:moveTo>
                  <a:pt x="0" y="0"/>
                </a:moveTo>
                <a:cubicBezTo>
                  <a:pt x="247585" y="-7870"/>
                  <a:pt x="263603" y="56094"/>
                  <a:pt x="511708" y="0"/>
                </a:cubicBezTo>
                <a:cubicBezTo>
                  <a:pt x="759813" y="-56094"/>
                  <a:pt x="823955" y="5885"/>
                  <a:pt x="946385" y="0"/>
                </a:cubicBezTo>
                <a:cubicBezTo>
                  <a:pt x="1068815" y="-5885"/>
                  <a:pt x="1339628" y="30549"/>
                  <a:pt x="1573640" y="0"/>
                </a:cubicBezTo>
                <a:cubicBezTo>
                  <a:pt x="1807653" y="-30549"/>
                  <a:pt x="1855178" y="5350"/>
                  <a:pt x="2085348" y="0"/>
                </a:cubicBezTo>
                <a:cubicBezTo>
                  <a:pt x="2315518" y="-5350"/>
                  <a:pt x="2392076" y="35145"/>
                  <a:pt x="2597057" y="0"/>
                </a:cubicBezTo>
                <a:cubicBezTo>
                  <a:pt x="2802038" y="-35145"/>
                  <a:pt x="2955838" y="55745"/>
                  <a:pt x="3224312" y="0"/>
                </a:cubicBezTo>
                <a:cubicBezTo>
                  <a:pt x="3492787" y="-55745"/>
                  <a:pt x="3621313" y="21535"/>
                  <a:pt x="3851567" y="0"/>
                </a:cubicBezTo>
                <a:cubicBezTo>
                  <a:pt x="3902625" y="225982"/>
                  <a:pt x="3830714" y="344324"/>
                  <a:pt x="3851567" y="528145"/>
                </a:cubicBezTo>
                <a:cubicBezTo>
                  <a:pt x="3872420" y="711966"/>
                  <a:pt x="3825317" y="866069"/>
                  <a:pt x="3851567" y="1015663"/>
                </a:cubicBezTo>
                <a:cubicBezTo>
                  <a:pt x="3637015" y="1063753"/>
                  <a:pt x="3554947" y="981859"/>
                  <a:pt x="3378374" y="1015663"/>
                </a:cubicBezTo>
                <a:cubicBezTo>
                  <a:pt x="3201801" y="1049467"/>
                  <a:pt x="2964119" y="973569"/>
                  <a:pt x="2828151" y="1015663"/>
                </a:cubicBezTo>
                <a:cubicBezTo>
                  <a:pt x="2692183" y="1057757"/>
                  <a:pt x="2552328" y="970463"/>
                  <a:pt x="2316442" y="1015663"/>
                </a:cubicBezTo>
                <a:cubicBezTo>
                  <a:pt x="2080556" y="1060863"/>
                  <a:pt x="1948875" y="973101"/>
                  <a:pt x="1689187" y="1015663"/>
                </a:cubicBezTo>
                <a:cubicBezTo>
                  <a:pt x="1429500" y="1058225"/>
                  <a:pt x="1203023" y="965703"/>
                  <a:pt x="1061932" y="1015663"/>
                </a:cubicBezTo>
                <a:cubicBezTo>
                  <a:pt x="920841" y="1065623"/>
                  <a:pt x="694257" y="1001477"/>
                  <a:pt x="588740" y="1015663"/>
                </a:cubicBezTo>
                <a:cubicBezTo>
                  <a:pt x="483223" y="1029849"/>
                  <a:pt x="138258" y="970502"/>
                  <a:pt x="0" y="1015663"/>
                </a:cubicBezTo>
                <a:cubicBezTo>
                  <a:pt x="-57105" y="861023"/>
                  <a:pt x="7791" y="714501"/>
                  <a:pt x="0" y="487518"/>
                </a:cubicBezTo>
                <a:cubicBezTo>
                  <a:pt x="-7791" y="260536"/>
                  <a:pt x="17956" y="221055"/>
                  <a:pt x="0" y="0"/>
                </a:cubicBezTo>
                <a:close/>
              </a:path>
            </a:pathLst>
          </a:custGeom>
          <a:noFill/>
          <a:ln w="12700" cmpd="thinThick">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none" rtlCol="0">
            <a:spAutoFit/>
          </a:bodyPr>
          <a:lstStyle/>
          <a:p>
            <a:r>
              <a:rPr lang="en-US" sz="2000">
                <a:solidFill>
                  <a:srgbClr val="FF0000"/>
                </a:solidFill>
              </a:rPr>
              <a:t>You can register for these now at </a:t>
            </a:r>
          </a:p>
          <a:p>
            <a:r>
              <a:rPr lang="en-US" sz="2000" u="sng">
                <a:solidFill>
                  <a:srgbClr val="FF0000"/>
                </a:solidFill>
              </a:rPr>
              <a:t>www.ncperkins.org/presentations  </a:t>
            </a:r>
          </a:p>
          <a:p>
            <a:r>
              <a:rPr lang="en-US" sz="2000">
                <a:solidFill>
                  <a:srgbClr val="FF0000"/>
                </a:solidFill>
              </a:rPr>
              <a:t>and put them on your calendar</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a:t>Technical Assistance is available</a:t>
            </a:r>
          </a:p>
        </p:txBody>
      </p:sp>
      <p:pic>
        <p:nvPicPr>
          <p:cNvPr id="4" name="Picture 3" descr="Graphic of many raised hands with &quot;hey! I got a question&quot; above them">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a:solidFill>
                  <a:srgbClr val="7030A0"/>
                </a:solidFill>
              </a:rPr>
              <a:t>We are here to help! </a:t>
            </a:r>
          </a:p>
          <a:p>
            <a:pPr marL="0" indent="0">
              <a:buNone/>
            </a:pPr>
            <a:endParaRPr lang="en-US" sz="2400"/>
          </a:p>
          <a:p>
            <a:pPr marL="0" indent="0">
              <a:buNone/>
            </a:pPr>
            <a:r>
              <a:rPr lang="en-US" sz="2400"/>
              <a:t>Team Perkins is available by </a:t>
            </a:r>
            <a:br>
              <a:rPr lang="en-US" sz="2400"/>
            </a:br>
            <a:r>
              <a:rPr lang="en-US" sz="2400"/>
              <a:t>phone, email, virtually, or </a:t>
            </a:r>
            <a:br>
              <a:rPr lang="en-US" sz="2400"/>
            </a:br>
            <a:r>
              <a:rPr lang="en-US" sz="240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914400" y="1385042"/>
            <a:ext cx="7747820" cy="2680680"/>
          </a:xfrm>
        </p:spPr>
        <p:txBody>
          <a:bodyPr vert="horz" lIns="91440" tIns="45720" rIns="91440" bIns="45720" rtlCol="0" anchor="t">
            <a:normAutofit/>
          </a:bodyPr>
          <a:lstStyle/>
          <a:p>
            <a:pPr marL="0" indent="0">
              <a:spcBef>
                <a:spcPts val="0"/>
              </a:spcBef>
              <a:spcAft>
                <a:spcPts val="900"/>
              </a:spcAft>
              <a:buNone/>
            </a:pPr>
            <a:r>
              <a:rPr lang="en-US" sz="3000">
                <a:latin typeface="+mn-lt"/>
                <a:cs typeface="Times New Roman"/>
              </a:rPr>
              <a:t>Develop more fully the </a:t>
            </a:r>
            <a:r>
              <a:rPr lang="en-US" sz="3000" b="1">
                <a:latin typeface="+mn-lt"/>
                <a:cs typeface="Times New Roman"/>
              </a:rPr>
              <a:t>academic</a:t>
            </a:r>
            <a:r>
              <a:rPr lang="en-US" sz="3000">
                <a:latin typeface="+mn-lt"/>
                <a:cs typeface="Times New Roman"/>
              </a:rPr>
              <a:t> knowledge and </a:t>
            </a:r>
            <a:r>
              <a:rPr lang="en-US" sz="3000" b="1">
                <a:latin typeface="+mn-lt"/>
                <a:cs typeface="Times New Roman"/>
              </a:rPr>
              <a:t>technical </a:t>
            </a:r>
            <a:r>
              <a:rPr lang="en-US" sz="3000">
                <a:latin typeface="+mn-lt"/>
                <a:cs typeface="Times New Roman"/>
              </a:rPr>
              <a:t>and </a:t>
            </a:r>
            <a:r>
              <a:rPr lang="en-US" sz="3000" b="1">
                <a:latin typeface="+mn-lt"/>
                <a:cs typeface="Times New Roman"/>
              </a:rPr>
              <a:t>employability skills </a:t>
            </a:r>
            <a:r>
              <a:rPr lang="en-US" sz="3000">
                <a:latin typeface="+mn-lt"/>
                <a:cs typeface="Times New Roman"/>
              </a:rPr>
              <a:t>of secondary education students and </a:t>
            </a:r>
            <a:r>
              <a:rPr lang="en-US" sz="3000" b="1">
                <a:latin typeface="+mn-lt"/>
                <a:cs typeface="Times New Roman"/>
              </a:rPr>
              <a:t>postsecondary education students who elect to enroll</a:t>
            </a:r>
            <a:r>
              <a:rPr lang="en-US" sz="3000">
                <a:latin typeface="+mn-lt"/>
                <a:cs typeface="Times New Roman"/>
              </a:rPr>
              <a:t> in CTE curriculum programs and programs of study</a:t>
            </a:r>
          </a:p>
        </p:txBody>
      </p:sp>
      <p:sp>
        <p:nvSpPr>
          <p:cNvPr id="122" name="Purpose"/>
          <p:cNvSpPr txBox="1">
            <a:spLocks noGrp="1"/>
          </p:cNvSpPr>
          <p:nvPr>
            <p:ph type="title"/>
          </p:nvPr>
        </p:nvSpPr>
        <p:spPr/>
        <p:txBody>
          <a:bodyPr/>
          <a:lstStyle/>
          <a:p>
            <a:r>
              <a:rPr lang="en-US"/>
              <a:t>Purpose of Perkins V </a:t>
            </a:r>
          </a:p>
        </p:txBody>
      </p:sp>
      <p:pic>
        <p:nvPicPr>
          <p:cNvPr id="3" name="Picture 2" descr="Logo for CTE that says &quot;Learning that works for North Carolina&quot;">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 y="4179617"/>
            <a:ext cx="2905268" cy="914400"/>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3713A9-3A28-7455-3E32-B546682EE798}"/>
              </a:ext>
            </a:extLst>
          </p:cNvPr>
          <p:cNvSpPr>
            <a:spLocks noGrp="1"/>
          </p:cNvSpPr>
          <p:nvPr>
            <p:ph type="title"/>
          </p:nvPr>
        </p:nvSpPr>
        <p:spPr>
          <a:xfrm>
            <a:off x="1297859" y="126367"/>
            <a:ext cx="7364361" cy="994172"/>
          </a:xfrm>
        </p:spPr>
        <p:txBody>
          <a:bodyPr anchor="ctr">
            <a:normAutofit/>
          </a:bodyPr>
          <a:lstStyle/>
          <a:p>
            <a:r>
              <a:rPr lang="en-US"/>
              <a:t>Introducing Dr. Robert Van Dyke</a:t>
            </a:r>
          </a:p>
        </p:txBody>
      </p:sp>
      <p:sp>
        <p:nvSpPr>
          <p:cNvPr id="1031" name="Content Placeholder 2">
            <a:extLst>
              <a:ext uri="{FF2B5EF4-FFF2-40B4-BE49-F238E27FC236}">
                <a16:creationId xmlns:a16="http://schemas.microsoft.com/office/drawing/2014/main" id="{375BCD4F-4AF6-1087-F987-D7DFB07B9232}"/>
              </a:ext>
            </a:extLst>
          </p:cNvPr>
          <p:cNvSpPr>
            <a:spLocks noGrp="1"/>
          </p:cNvSpPr>
          <p:nvPr>
            <p:ph sz="half" idx="1"/>
          </p:nvPr>
        </p:nvSpPr>
        <p:spPr>
          <a:xfrm>
            <a:off x="628650" y="1369219"/>
            <a:ext cx="3886200" cy="1202531"/>
          </a:xfrm>
        </p:spPr>
        <p:txBody>
          <a:bodyPr/>
          <a:lstStyle/>
          <a:p>
            <a:pPr marL="0" indent="0">
              <a:buNone/>
            </a:pPr>
            <a:r>
              <a:rPr lang="en-US">
                <a:latin typeface="+mn-lt"/>
              </a:rPr>
              <a:t>Executive Director of Postsecondary Perkins Strategy and Grant Administration</a:t>
            </a:r>
          </a:p>
          <a:p>
            <a:pPr marL="0" indent="0">
              <a:buNone/>
            </a:pPr>
            <a:endParaRPr lang="en-US">
              <a:latin typeface="+mn-lt"/>
            </a:endParaRPr>
          </a:p>
          <a:p>
            <a:pPr marL="0" indent="0">
              <a:buNone/>
            </a:pPr>
            <a:r>
              <a:rPr lang="en-US">
                <a:latin typeface="+mn-lt"/>
              </a:rPr>
              <a:t>vandyker@nccommunitycolleges.edu</a:t>
            </a:r>
          </a:p>
          <a:p>
            <a:pPr marL="0" indent="0">
              <a:buNone/>
            </a:pPr>
            <a:endParaRPr lang="en-US">
              <a:latin typeface="+mn-lt"/>
            </a:endParaRPr>
          </a:p>
          <a:p>
            <a:pPr marL="0" indent="0">
              <a:buNone/>
            </a:pPr>
            <a:endParaRPr lang="en-US">
              <a:latin typeface="+mn-lt"/>
            </a:endParaRPr>
          </a:p>
        </p:txBody>
      </p:sp>
      <p:pic>
        <p:nvPicPr>
          <p:cNvPr id="1026" name="Picture 2" descr="Welcome to the team picture">
            <a:extLst>
              <a:ext uri="{FF2B5EF4-FFF2-40B4-BE49-F238E27FC236}">
                <a16:creationId xmlns:a16="http://schemas.microsoft.com/office/drawing/2014/main" id="{7AE2463E-D4CD-3573-5C0A-196EAD963F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2868" y="1369219"/>
            <a:ext cx="3449762" cy="3449762"/>
          </a:xfrm>
          <a:prstGeom prst="rect">
            <a:avLst/>
          </a:prstGeom>
          <a:solidFill>
            <a:srgbClr val="FFFFFF"/>
          </a:solidFill>
        </p:spPr>
      </p:pic>
      <p:sp>
        <p:nvSpPr>
          <p:cNvPr id="4" name="Rectangle 3">
            <a:extLst>
              <a:ext uri="{FF2B5EF4-FFF2-40B4-BE49-F238E27FC236}">
                <a16:creationId xmlns:a16="http://schemas.microsoft.com/office/drawing/2014/main" id="{0FE81006-1CBB-B80C-1313-FCFE1C948F26}"/>
              </a:ext>
            </a:extLst>
          </p:cNvPr>
          <p:cNvSpPr/>
          <p:nvPr/>
        </p:nvSpPr>
        <p:spPr>
          <a:xfrm>
            <a:off x="6096000" y="4386020"/>
            <a:ext cx="940231" cy="4329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hoto of Rob Van Dyke">
            <a:extLst>
              <a:ext uri="{FF2B5EF4-FFF2-40B4-BE49-F238E27FC236}">
                <a16:creationId xmlns:a16="http://schemas.microsoft.com/office/drawing/2014/main" id="{47032969-1B3B-8502-D95C-F61D49AF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68" y="2646949"/>
            <a:ext cx="2040482" cy="2040482"/>
          </a:xfrm>
          <a:prstGeom prst="rect">
            <a:avLst/>
          </a:prstGeom>
        </p:spPr>
      </p:pic>
    </p:spTree>
    <p:extLst>
      <p:ext uri="{BB962C8B-B14F-4D97-AF65-F5344CB8AC3E}">
        <p14:creationId xmlns:p14="http://schemas.microsoft.com/office/powerpoint/2010/main" val="397670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2F952B-5901-8606-8901-5F8C7C11A205}"/>
              </a:ext>
            </a:extLst>
          </p:cNvPr>
          <p:cNvGraphicFramePr>
            <a:graphicFrameLocks noGrp="1"/>
          </p:cNvGraphicFramePr>
          <p:nvPr>
            <p:ph idx="1"/>
            <p:extLst>
              <p:ext uri="{D42A27DB-BD31-4B8C-83A1-F6EECF244321}">
                <p14:modId xmlns:p14="http://schemas.microsoft.com/office/powerpoint/2010/main" val="2487672260"/>
              </p:ext>
            </p:extLst>
          </p:nvPr>
        </p:nvGraphicFramePr>
        <p:xfrm>
          <a:off x="745547" y="1305214"/>
          <a:ext cx="7652905" cy="3391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AE9E9BD-7487-A0B7-5BB0-2295AF5C51F3}"/>
              </a:ext>
            </a:extLst>
          </p:cNvPr>
          <p:cNvSpPr>
            <a:spLocks noGrp="1"/>
          </p:cNvSpPr>
          <p:nvPr>
            <p:ph type="title"/>
          </p:nvPr>
        </p:nvSpPr>
        <p:spPr>
          <a:xfrm>
            <a:off x="1297859" y="126367"/>
            <a:ext cx="7570198" cy="994172"/>
          </a:xfrm>
        </p:spPr>
        <p:txBody>
          <a:bodyPr/>
          <a:lstStyle/>
          <a:p>
            <a:r>
              <a:rPr lang="en-US"/>
              <a:t>Perkins Career &amp; Technical Education (CTE) Team</a:t>
            </a:r>
          </a:p>
        </p:txBody>
      </p:sp>
      <p:sp>
        <p:nvSpPr>
          <p:cNvPr id="5" name="TextBox 4">
            <a:extLst>
              <a:ext uri="{FF2B5EF4-FFF2-40B4-BE49-F238E27FC236}">
                <a16:creationId xmlns:a16="http://schemas.microsoft.com/office/drawing/2014/main" id="{370F09B5-3F97-A866-99BC-477FE5131A26}"/>
              </a:ext>
            </a:extLst>
          </p:cNvPr>
          <p:cNvSpPr txBox="1"/>
          <p:nvPr/>
        </p:nvSpPr>
        <p:spPr>
          <a:xfrm>
            <a:off x="0" y="4774167"/>
            <a:ext cx="9144000" cy="369332"/>
          </a:xfrm>
          <a:prstGeom prst="rect">
            <a:avLst/>
          </a:prstGeom>
          <a:noFill/>
        </p:spPr>
        <p:txBody>
          <a:bodyPr wrap="square" rtlCol="0">
            <a:spAutoFit/>
          </a:bodyPr>
          <a:lstStyle/>
          <a:p>
            <a:pPr algn="ctr"/>
            <a:r>
              <a:rPr lang="en-US"/>
              <a:t>EMAIL: Last name, first initial @nccommunitycolleges.edu</a:t>
            </a:r>
          </a:p>
        </p:txBody>
      </p:sp>
    </p:spTree>
    <p:extLst>
      <p:ext uri="{BB962C8B-B14F-4D97-AF65-F5344CB8AC3E}">
        <p14:creationId xmlns:p14="http://schemas.microsoft.com/office/powerpoint/2010/main" val="38438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28B6E3-F547-41CC-8A81-9C5DBAE0729E}"/>
              </a:ext>
            </a:extLst>
          </p:cNvPr>
          <p:cNvSpPr>
            <a:spLocks noGrp="1"/>
          </p:cNvSpPr>
          <p:nvPr>
            <p:ph idx="1"/>
          </p:nvPr>
        </p:nvSpPr>
        <p:spPr>
          <a:xfrm>
            <a:off x="628650" y="1320904"/>
            <a:ext cx="3698984" cy="3548753"/>
          </a:xfrm>
        </p:spPr>
        <p:txBody>
          <a:bodyPr vert="horz" lIns="91440" tIns="45720" rIns="91440" bIns="45720" rtlCol="0" anchor="t">
            <a:normAutofit/>
          </a:bodyPr>
          <a:lstStyle/>
          <a:p>
            <a:pPr marL="174625" indent="-174625"/>
            <a:r>
              <a:rPr lang="en-US" dirty="0">
                <a:latin typeface="Times New Roman"/>
                <a:cs typeface="Times New Roman"/>
              </a:rPr>
              <a:t>Section A now includes performance indicator prompts</a:t>
            </a:r>
          </a:p>
          <a:p>
            <a:pPr marL="174625" indent="-174625"/>
            <a:r>
              <a:rPr lang="en-US" dirty="0">
                <a:latin typeface="Times New Roman"/>
                <a:cs typeface="Times New Roman"/>
              </a:rPr>
              <a:t>Section E now includes OGA prompts</a:t>
            </a:r>
          </a:p>
          <a:p>
            <a:pPr marL="174625" indent="-174625"/>
            <a:r>
              <a:rPr lang="en-US" dirty="0">
                <a:latin typeface="Times New Roman"/>
                <a:cs typeface="Times New Roman"/>
              </a:rPr>
              <a:t>Requires signatures </a:t>
            </a:r>
            <a:endParaRPr lang="en-US" dirty="0"/>
          </a:p>
        </p:txBody>
      </p:sp>
      <p:sp>
        <p:nvSpPr>
          <p:cNvPr id="3" name="Title 2">
            <a:extLst>
              <a:ext uri="{FF2B5EF4-FFF2-40B4-BE49-F238E27FC236}">
                <a16:creationId xmlns:a16="http://schemas.microsoft.com/office/drawing/2014/main" id="{D333573B-E289-241B-4452-FD989A87A53D}"/>
              </a:ext>
            </a:extLst>
          </p:cNvPr>
          <p:cNvSpPr>
            <a:spLocks noGrp="1"/>
          </p:cNvSpPr>
          <p:nvPr>
            <p:ph type="title"/>
          </p:nvPr>
        </p:nvSpPr>
        <p:spPr/>
        <p:txBody>
          <a:bodyPr/>
          <a:lstStyle/>
          <a:p>
            <a:r>
              <a:rPr lang="en-US">
                <a:ln w="0">
                  <a:solidFill>
                    <a:srgbClr val="5B9BD5"/>
                  </a:solidFill>
                </a:ln>
                <a:ea typeface="Calibri Light"/>
                <a:cs typeface="Calibri Light"/>
              </a:rPr>
              <a:t>Updated all CTE CLNA Template</a:t>
            </a:r>
            <a:endParaRPr lang="en-US"/>
          </a:p>
        </p:txBody>
      </p:sp>
      <p:pic>
        <p:nvPicPr>
          <p:cNvPr id="5" name="Picture 4" descr="Screen shot of CLNA template">
            <a:extLst>
              <a:ext uri="{FF2B5EF4-FFF2-40B4-BE49-F238E27FC236}">
                <a16:creationId xmlns:a16="http://schemas.microsoft.com/office/drawing/2014/main" id="{D9AA83E5-4317-4375-D512-C9C74BF823EB}"/>
              </a:ext>
            </a:extLst>
          </p:cNvPr>
          <p:cNvPicPr>
            <a:picLocks noChangeAspect="1"/>
          </p:cNvPicPr>
          <p:nvPr/>
        </p:nvPicPr>
        <p:blipFill>
          <a:blip r:embed="rId2"/>
          <a:stretch>
            <a:fillRect/>
          </a:stretch>
        </p:blipFill>
        <p:spPr>
          <a:xfrm rot="612486">
            <a:off x="4207674" y="1127507"/>
            <a:ext cx="4750421" cy="3935546"/>
          </a:xfrm>
          <a:prstGeom prst="rect">
            <a:avLst/>
          </a:prstGeom>
        </p:spPr>
      </p:pic>
    </p:spTree>
    <p:extLst>
      <p:ext uri="{BB962C8B-B14F-4D97-AF65-F5344CB8AC3E}">
        <p14:creationId xmlns:p14="http://schemas.microsoft.com/office/powerpoint/2010/main" val="193191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F08AD-BD2B-04BC-3D04-B82714B45C2D}"/>
              </a:ext>
            </a:extLst>
          </p:cNvPr>
          <p:cNvSpPr>
            <a:spLocks noGrp="1"/>
          </p:cNvSpPr>
          <p:nvPr>
            <p:ph type="title"/>
          </p:nvPr>
        </p:nvSpPr>
        <p:spPr>
          <a:xfrm>
            <a:off x="1297859" y="126367"/>
            <a:ext cx="7364361" cy="994172"/>
          </a:xfrm>
        </p:spPr>
        <p:txBody>
          <a:bodyPr anchor="ctr">
            <a:normAutofit/>
          </a:bodyPr>
          <a:lstStyle/>
          <a:p>
            <a:r>
              <a:rPr lang="en-US" dirty="0"/>
              <a:t>CLNA Template on ncperkins.org</a:t>
            </a:r>
          </a:p>
        </p:txBody>
      </p:sp>
      <p:pic>
        <p:nvPicPr>
          <p:cNvPr id="5" name="Picture 4" descr="Screen shot of NCPerkins front page showing location of CLNA template ">
            <a:extLst>
              <a:ext uri="{FF2B5EF4-FFF2-40B4-BE49-F238E27FC236}">
                <a16:creationId xmlns:a16="http://schemas.microsoft.com/office/drawing/2014/main" id="{5E14EAD5-9148-A768-19CE-290BDF2BAC1B}"/>
              </a:ext>
            </a:extLst>
          </p:cNvPr>
          <p:cNvPicPr>
            <a:picLocks noChangeAspect="1"/>
          </p:cNvPicPr>
          <p:nvPr/>
        </p:nvPicPr>
        <p:blipFill>
          <a:blip r:embed="rId2"/>
          <a:srcRect l="8189" r="-1" b="-1"/>
          <a:stretch/>
        </p:blipFill>
        <p:spPr>
          <a:xfrm>
            <a:off x="628650" y="1369219"/>
            <a:ext cx="3886200" cy="3449762"/>
          </a:xfrm>
          <a:prstGeom prst="rect">
            <a:avLst/>
          </a:prstGeom>
          <a:noFill/>
          <a:ln>
            <a:solidFill>
              <a:schemeClr val="tx1"/>
            </a:solidFill>
          </a:ln>
        </p:spPr>
      </p:pic>
      <p:pic>
        <p:nvPicPr>
          <p:cNvPr id="7" name="Picture 6" descr="Screen shot of NCPerkins CLNA &amp; Application course page showing location of CLNA template ">
            <a:extLst>
              <a:ext uri="{FF2B5EF4-FFF2-40B4-BE49-F238E27FC236}">
                <a16:creationId xmlns:a16="http://schemas.microsoft.com/office/drawing/2014/main" id="{D174E378-6A51-2C28-9570-0AA25909C1BC}"/>
              </a:ext>
            </a:extLst>
          </p:cNvPr>
          <p:cNvPicPr>
            <a:picLocks noChangeAspect="1"/>
          </p:cNvPicPr>
          <p:nvPr/>
        </p:nvPicPr>
        <p:blipFill>
          <a:blip r:embed="rId3"/>
          <a:srcRect l="3688" r="3942" b="4"/>
          <a:stretch/>
        </p:blipFill>
        <p:spPr>
          <a:xfrm>
            <a:off x="4629150" y="1369219"/>
            <a:ext cx="3886200" cy="3449762"/>
          </a:xfrm>
          <a:prstGeom prst="rect">
            <a:avLst/>
          </a:prstGeom>
          <a:noFill/>
          <a:ln>
            <a:solidFill>
              <a:schemeClr val="tx1"/>
            </a:solidFill>
          </a:ln>
        </p:spPr>
      </p:pic>
      <p:sp>
        <p:nvSpPr>
          <p:cNvPr id="8" name="Arrow: Left 7">
            <a:extLst>
              <a:ext uri="{FF2B5EF4-FFF2-40B4-BE49-F238E27FC236}">
                <a16:creationId xmlns:a16="http://schemas.microsoft.com/office/drawing/2014/main" id="{76990BEA-A05B-C0A7-E4D1-F2865DFDC6E2}"/>
              </a:ext>
            </a:extLst>
          </p:cNvPr>
          <p:cNvSpPr/>
          <p:nvPr/>
        </p:nvSpPr>
        <p:spPr>
          <a:xfrm>
            <a:off x="3558551" y="4069549"/>
            <a:ext cx="529936" cy="31172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074EB952-2CA5-15FB-3344-493E8D417CC5}"/>
              </a:ext>
            </a:extLst>
          </p:cNvPr>
          <p:cNvSpPr/>
          <p:nvPr/>
        </p:nvSpPr>
        <p:spPr>
          <a:xfrm>
            <a:off x="7727428" y="3027330"/>
            <a:ext cx="529936" cy="311728"/>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D745D8A-CB61-0F64-B075-157A575A4683}"/>
              </a:ext>
            </a:extLst>
          </p:cNvPr>
          <p:cNvSpPr/>
          <p:nvPr/>
        </p:nvSpPr>
        <p:spPr>
          <a:xfrm>
            <a:off x="693174" y="1278194"/>
            <a:ext cx="889820" cy="3687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8AE9874-6C47-2F34-6248-4D0467C796C9}"/>
              </a:ext>
            </a:extLst>
          </p:cNvPr>
          <p:cNvSpPr/>
          <p:nvPr/>
        </p:nvSpPr>
        <p:spPr>
          <a:xfrm>
            <a:off x="4707807" y="1710813"/>
            <a:ext cx="1048979" cy="36870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49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475F00-504D-2C37-D6D6-12663604A15E}"/>
              </a:ext>
            </a:extLst>
          </p:cNvPr>
          <p:cNvSpPr>
            <a:spLocks noGrp="1"/>
          </p:cNvSpPr>
          <p:nvPr>
            <p:ph idx="1"/>
          </p:nvPr>
        </p:nvSpPr>
        <p:spPr>
          <a:xfrm>
            <a:off x="628650" y="1330759"/>
            <a:ext cx="7886700" cy="3686374"/>
          </a:xfrm>
        </p:spPr>
        <p:txBody>
          <a:bodyPr vert="horz" lIns="91440" tIns="45720" rIns="91440" bIns="45720" rtlCol="0" anchor="t">
            <a:noAutofit/>
          </a:bodyPr>
          <a:lstStyle/>
          <a:p>
            <a:pPr marL="0" indent="0">
              <a:spcBef>
                <a:spcPts val="0"/>
              </a:spcBef>
              <a:spcAft>
                <a:spcPts val="1200"/>
              </a:spcAft>
              <a:buNone/>
            </a:pPr>
            <a:r>
              <a:rPr lang="en-US" sz="2500">
                <a:solidFill>
                  <a:schemeClr val="accent5">
                    <a:lumMod val="75000"/>
                  </a:schemeClr>
                </a:solidFill>
                <a:latin typeface="+mn-lt"/>
                <a:cs typeface="Times New Roman"/>
              </a:rPr>
              <a:t>April 9</a:t>
            </a:r>
            <a:r>
              <a:rPr lang="en-US" sz="2500" baseline="30000">
                <a:solidFill>
                  <a:schemeClr val="accent5">
                    <a:lumMod val="75000"/>
                  </a:schemeClr>
                </a:solidFill>
                <a:latin typeface="+mn-lt"/>
                <a:cs typeface="Times New Roman"/>
              </a:rPr>
              <a:t>th</a:t>
            </a:r>
            <a:r>
              <a:rPr lang="en-US" sz="2500">
                <a:solidFill>
                  <a:schemeClr val="accent5">
                    <a:lumMod val="75000"/>
                  </a:schemeClr>
                </a:solidFill>
                <a:latin typeface="+mn-lt"/>
                <a:cs typeface="Times New Roman"/>
              </a:rPr>
              <a:t> Koury Convention Center, Greensboro </a:t>
            </a:r>
          </a:p>
          <a:p>
            <a:pPr marL="0" lvl="1" indent="0">
              <a:spcBef>
                <a:spcPts val="0"/>
              </a:spcBef>
              <a:spcAft>
                <a:spcPts val="1200"/>
              </a:spcAft>
              <a:buNone/>
            </a:pPr>
            <a:r>
              <a:rPr lang="en-US" sz="2500">
                <a:latin typeface="+mn-lt"/>
                <a:cs typeface="Times New Roman"/>
              </a:rPr>
              <a:t>Registration coming in soon</a:t>
            </a:r>
          </a:p>
          <a:p>
            <a:pPr marL="0" lvl="1" indent="0">
              <a:spcBef>
                <a:spcPts val="0"/>
              </a:spcBef>
              <a:spcAft>
                <a:spcPts val="1200"/>
              </a:spcAft>
              <a:buNone/>
            </a:pPr>
            <a:r>
              <a:rPr lang="en-US" sz="2500">
                <a:solidFill>
                  <a:srgbClr val="D95C40"/>
                </a:solidFill>
                <a:latin typeface="+mn-lt"/>
                <a:cs typeface="Times New Roman"/>
              </a:rPr>
              <a:t>9am – 12pm </a:t>
            </a:r>
            <a:r>
              <a:rPr lang="en-US" sz="2500">
                <a:latin typeface="+mn-lt"/>
                <a:cs typeface="Times New Roman"/>
              </a:rPr>
              <a:t>Education Department General Administrative Regulations (EDGAR) presented by </a:t>
            </a:r>
            <a:r>
              <a:rPr lang="en-US" sz="2500" err="1">
                <a:latin typeface="+mn-lt"/>
                <a:cs typeface="Times New Roman"/>
              </a:rPr>
              <a:t>Bruman</a:t>
            </a:r>
            <a:r>
              <a:rPr lang="en-US" sz="2500">
                <a:latin typeface="+mn-lt"/>
                <a:cs typeface="Times New Roman"/>
              </a:rPr>
              <a:t> Group, LLC</a:t>
            </a:r>
          </a:p>
          <a:p>
            <a:pPr marL="0" lvl="1" indent="0">
              <a:spcBef>
                <a:spcPts val="0"/>
              </a:spcBef>
              <a:spcAft>
                <a:spcPts val="1200"/>
              </a:spcAft>
              <a:buNone/>
            </a:pPr>
            <a:r>
              <a:rPr lang="en-US" sz="2500">
                <a:solidFill>
                  <a:srgbClr val="D95C40"/>
                </a:solidFill>
                <a:latin typeface="+mn-lt"/>
                <a:cs typeface="Times New Roman"/>
              </a:rPr>
              <a:t>12-1pm</a:t>
            </a:r>
            <a:r>
              <a:rPr lang="en-US" sz="2500">
                <a:latin typeface="+mn-lt"/>
                <a:cs typeface="Times New Roman"/>
              </a:rPr>
              <a:t> – Lunch on your own</a:t>
            </a:r>
          </a:p>
          <a:p>
            <a:pPr marL="0" lvl="1" indent="0">
              <a:spcBef>
                <a:spcPts val="0"/>
              </a:spcBef>
              <a:spcAft>
                <a:spcPts val="1200"/>
              </a:spcAft>
              <a:buNone/>
            </a:pPr>
            <a:r>
              <a:rPr lang="en-US" sz="2500">
                <a:solidFill>
                  <a:srgbClr val="D95C40"/>
                </a:solidFill>
                <a:latin typeface="+mn-lt"/>
                <a:cs typeface="Times New Roman"/>
              </a:rPr>
              <a:t>1-4pm</a:t>
            </a:r>
            <a:r>
              <a:rPr lang="en-US" sz="2500">
                <a:latin typeface="+mn-lt"/>
                <a:cs typeface="Times New Roman"/>
              </a:rPr>
              <a:t> – Preparing for Perkins 2025-2026 year facilitated by Team Perkins</a:t>
            </a:r>
            <a:endParaRPr lang="en-US" sz="2500">
              <a:latin typeface="+mn-lt"/>
            </a:endParaRPr>
          </a:p>
        </p:txBody>
      </p:sp>
      <p:sp>
        <p:nvSpPr>
          <p:cNvPr id="3" name="Title 2">
            <a:extLst>
              <a:ext uri="{FF2B5EF4-FFF2-40B4-BE49-F238E27FC236}">
                <a16:creationId xmlns:a16="http://schemas.microsoft.com/office/drawing/2014/main" id="{CCCAEAF0-AEFC-A2A3-B10A-FB1DAF32902B}"/>
              </a:ext>
            </a:extLst>
          </p:cNvPr>
          <p:cNvSpPr>
            <a:spLocks noGrp="1"/>
          </p:cNvSpPr>
          <p:nvPr>
            <p:ph type="title"/>
          </p:nvPr>
        </p:nvSpPr>
        <p:spPr/>
        <p:txBody>
          <a:bodyPr/>
          <a:lstStyle/>
          <a:p>
            <a:r>
              <a:rPr lang="en-US">
                <a:ln w="0">
                  <a:solidFill>
                    <a:srgbClr val="5B9BD5"/>
                  </a:solidFill>
                </a:ln>
                <a:cs typeface="Calibri Light"/>
              </a:rPr>
              <a:t>Perkins Annual Meeting for 2025-2026</a:t>
            </a:r>
            <a:endParaRPr lang="en-US"/>
          </a:p>
        </p:txBody>
      </p:sp>
    </p:spTree>
    <p:extLst>
      <p:ext uri="{BB962C8B-B14F-4D97-AF65-F5344CB8AC3E}">
        <p14:creationId xmlns:p14="http://schemas.microsoft.com/office/powerpoint/2010/main" val="97273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ills USA NC Logo">
            <a:extLst>
              <a:ext uri="{FF2B5EF4-FFF2-40B4-BE49-F238E27FC236}">
                <a16:creationId xmlns:a16="http://schemas.microsoft.com/office/drawing/2014/main" id="{A08A625E-D445-C30F-C777-FDA04E82A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165" y="3148497"/>
            <a:ext cx="3409899" cy="199500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396FBA68-A80C-F63E-BA4C-9E96ADB1A088}"/>
              </a:ext>
            </a:extLst>
          </p:cNvPr>
          <p:cNvSpPr>
            <a:spLocks noGrp="1"/>
          </p:cNvSpPr>
          <p:nvPr>
            <p:ph idx="1"/>
          </p:nvPr>
        </p:nvSpPr>
        <p:spPr>
          <a:xfrm>
            <a:off x="628650" y="1320905"/>
            <a:ext cx="7886700" cy="1649604"/>
          </a:xfrm>
        </p:spPr>
        <p:txBody>
          <a:bodyPr vert="horz" lIns="91440" tIns="45720" rIns="91440" bIns="45720" rtlCol="0" anchor="t">
            <a:noAutofit/>
          </a:bodyPr>
          <a:lstStyle/>
          <a:p>
            <a:pPr marL="342900" indent="-342900">
              <a:spcBef>
                <a:spcPts val="0"/>
              </a:spcBef>
              <a:spcAft>
                <a:spcPts val="1200"/>
              </a:spcAft>
            </a:pPr>
            <a:r>
              <a:rPr lang="en-US" sz="3200">
                <a:latin typeface="+mn-lt"/>
                <a:cs typeface="Times New Roman"/>
              </a:rPr>
              <a:t>April 8-10 Greensboro Convention Center</a:t>
            </a:r>
          </a:p>
          <a:p>
            <a:pPr marL="342900" lvl="1" indent="-342900">
              <a:spcBef>
                <a:spcPts val="0"/>
              </a:spcBef>
              <a:spcAft>
                <a:spcPts val="1200"/>
              </a:spcAft>
            </a:pPr>
            <a:r>
              <a:rPr lang="en-US" sz="3200">
                <a:latin typeface="+mn-lt"/>
                <a:cs typeface="Times New Roman"/>
              </a:rPr>
              <a:t>Postsecondary Competitions: April 10</a:t>
            </a:r>
            <a:endParaRPr lang="en-US" sz="3200">
              <a:latin typeface="+mn-lt"/>
            </a:endParaRPr>
          </a:p>
          <a:p>
            <a:pPr marL="342900" lvl="1" indent="-342900">
              <a:spcBef>
                <a:spcPts val="0"/>
              </a:spcBef>
              <a:spcAft>
                <a:spcPts val="1200"/>
              </a:spcAft>
            </a:pPr>
            <a:r>
              <a:rPr lang="en-US" sz="3200">
                <a:latin typeface="+mn-lt"/>
                <a:cs typeface="Times New Roman"/>
              </a:rPr>
              <a:t>Visit : </a:t>
            </a:r>
            <a:r>
              <a:rPr lang="en-US" sz="3200">
                <a:latin typeface="+mn-lt"/>
                <a:cs typeface="Times New Roman"/>
                <a:hlinkClick r:id="rId3"/>
              </a:rPr>
              <a:t>State Conference | </a:t>
            </a:r>
            <a:r>
              <a:rPr lang="en-US" sz="3200" err="1">
                <a:latin typeface="+mn-lt"/>
                <a:cs typeface="Times New Roman"/>
                <a:hlinkClick r:id="rId3"/>
              </a:rPr>
              <a:t>skillsusanc</a:t>
            </a:r>
            <a:endParaRPr lang="en-US" sz="3200">
              <a:latin typeface="+mn-lt"/>
              <a:cs typeface="Times New Roman"/>
              <a:hlinkClick r:id="" action="ppaction://noaction"/>
            </a:endParaRPr>
          </a:p>
        </p:txBody>
      </p:sp>
      <p:sp>
        <p:nvSpPr>
          <p:cNvPr id="3" name="Title 2">
            <a:extLst>
              <a:ext uri="{FF2B5EF4-FFF2-40B4-BE49-F238E27FC236}">
                <a16:creationId xmlns:a16="http://schemas.microsoft.com/office/drawing/2014/main" id="{DB3F5B1D-2AFA-475C-6044-1DEB3DC1901E}"/>
              </a:ext>
            </a:extLst>
          </p:cNvPr>
          <p:cNvSpPr>
            <a:spLocks noGrp="1"/>
          </p:cNvSpPr>
          <p:nvPr>
            <p:ph type="title"/>
          </p:nvPr>
        </p:nvSpPr>
        <p:spPr/>
        <p:txBody>
          <a:bodyPr/>
          <a:lstStyle/>
          <a:p>
            <a:r>
              <a:rPr lang="en-US">
                <a:ln w="0">
                  <a:solidFill>
                    <a:srgbClr val="5B9BD5"/>
                  </a:solidFill>
                </a:ln>
                <a:ea typeface="Calibri Light"/>
                <a:cs typeface="Calibri Light"/>
              </a:rPr>
              <a:t>SKILLSUSA NC State Conference</a:t>
            </a:r>
            <a:endParaRPr lang="en-US"/>
          </a:p>
        </p:txBody>
      </p:sp>
    </p:spTree>
    <p:extLst>
      <p:ext uri="{BB962C8B-B14F-4D97-AF65-F5344CB8AC3E}">
        <p14:creationId xmlns:p14="http://schemas.microsoft.com/office/powerpoint/2010/main" val="7170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r. Jose Antonio Bowen Teaching with AI webinar. To register go to &#10;https://forms.office.com/r/JLWKjct7dP">
            <a:extLst>
              <a:ext uri="{FF2B5EF4-FFF2-40B4-BE49-F238E27FC236}">
                <a16:creationId xmlns:a16="http://schemas.microsoft.com/office/drawing/2014/main" id="{D3281910-F4B3-61DD-03C0-0CFE06053C54}"/>
              </a:ext>
            </a:extLst>
          </p:cNvPr>
          <p:cNvPicPr>
            <a:picLocks noChangeAspect="1"/>
          </p:cNvPicPr>
          <p:nvPr/>
        </p:nvPicPr>
        <p:blipFill>
          <a:blip r:embed="rId2"/>
          <a:stretch>
            <a:fillRect/>
          </a:stretch>
        </p:blipFill>
        <p:spPr>
          <a:xfrm>
            <a:off x="256411" y="1319062"/>
            <a:ext cx="8631177" cy="2800707"/>
          </a:xfrm>
          <a:prstGeom prst="rect">
            <a:avLst/>
          </a:prstGeom>
        </p:spPr>
      </p:pic>
      <p:sp>
        <p:nvSpPr>
          <p:cNvPr id="2" name="Content Placeholder 1">
            <a:extLst>
              <a:ext uri="{FF2B5EF4-FFF2-40B4-BE49-F238E27FC236}">
                <a16:creationId xmlns:a16="http://schemas.microsoft.com/office/drawing/2014/main" id="{D1B29DAE-DE64-8EAA-E100-DDB9D76E4B48}"/>
              </a:ext>
            </a:extLst>
          </p:cNvPr>
          <p:cNvSpPr>
            <a:spLocks noGrp="1"/>
          </p:cNvSpPr>
          <p:nvPr>
            <p:ph idx="1"/>
          </p:nvPr>
        </p:nvSpPr>
        <p:spPr>
          <a:xfrm>
            <a:off x="628650" y="4386515"/>
            <a:ext cx="7886700" cy="630618"/>
          </a:xfrm>
        </p:spPr>
        <p:txBody>
          <a:bodyPr>
            <a:normAutofit fontScale="92500"/>
          </a:bodyPr>
          <a:lstStyle/>
          <a:p>
            <a:pPr marL="0" marR="0" algn="l">
              <a:buNone/>
            </a:pPr>
            <a:r>
              <a:rPr lang="en-US" sz="1800" b="0" i="0" dirty="0">
                <a:solidFill>
                  <a:srgbClr val="000000"/>
                </a:solidFill>
                <a:effectLst/>
                <a:latin typeface="Aptos" panose="020B0004020202020204" pitchFamily="34" charset="0"/>
              </a:rPr>
              <a:t>If you have any questions, contact </a:t>
            </a:r>
            <a:br>
              <a:rPr lang="en-US" sz="1800" b="0" i="0" dirty="0">
                <a:solidFill>
                  <a:srgbClr val="000000"/>
                </a:solidFill>
                <a:effectLst/>
                <a:latin typeface="Aptos" panose="020B0004020202020204" pitchFamily="34" charset="0"/>
              </a:rPr>
            </a:br>
            <a:r>
              <a:rPr lang="en-US" sz="1800" b="1" i="0" dirty="0">
                <a:solidFill>
                  <a:srgbClr val="000000"/>
                </a:solidFill>
                <a:effectLst/>
                <a:latin typeface="Aptos" panose="020B0004020202020204" pitchFamily="34" charset="0"/>
              </a:rPr>
              <a:t>Jonathan Howle, Ed.D. Director for Teaching Excellence</a:t>
            </a:r>
            <a:r>
              <a:rPr lang="en-US" sz="1800" dirty="0">
                <a:solidFill>
                  <a:srgbClr val="242424"/>
                </a:solidFill>
                <a:latin typeface="Aptos" panose="020B0004020202020204" pitchFamily="34" charset="0"/>
              </a:rPr>
              <a:t> </a:t>
            </a:r>
            <a:r>
              <a:rPr lang="en-US" sz="1800" b="0" i="0" dirty="0">
                <a:solidFill>
                  <a:srgbClr val="0000FF"/>
                </a:solidFill>
                <a:effectLst/>
                <a:latin typeface="Aptos" panose="020B0004020202020204" pitchFamily="34" charset="0"/>
                <a:hlinkClick r:id="rId3" tooltip="mailto:jhowle@mitchellcc.edu"/>
              </a:rPr>
              <a:t>jhowle@mitchellcc.edu</a:t>
            </a:r>
            <a:endParaRPr lang="en-US" sz="1800" b="0" i="0" dirty="0">
              <a:solidFill>
                <a:srgbClr val="242424"/>
              </a:solidFill>
              <a:effectLst/>
              <a:latin typeface="Aptos" panose="020B0004020202020204" pitchFamily="34" charset="0"/>
            </a:endParaRPr>
          </a:p>
          <a:p>
            <a:endParaRPr lang="en-US" dirty="0"/>
          </a:p>
        </p:txBody>
      </p:sp>
      <p:sp>
        <p:nvSpPr>
          <p:cNvPr id="3" name="Title 2">
            <a:extLst>
              <a:ext uri="{FF2B5EF4-FFF2-40B4-BE49-F238E27FC236}">
                <a16:creationId xmlns:a16="http://schemas.microsoft.com/office/drawing/2014/main" id="{97A456D4-11A5-AEA4-7563-7A6700B1FBF0}"/>
              </a:ext>
            </a:extLst>
          </p:cNvPr>
          <p:cNvSpPr>
            <a:spLocks noGrp="1"/>
          </p:cNvSpPr>
          <p:nvPr>
            <p:ph type="title"/>
          </p:nvPr>
        </p:nvSpPr>
        <p:spPr/>
        <p:txBody>
          <a:bodyPr/>
          <a:lstStyle/>
          <a:p>
            <a:r>
              <a:rPr lang="en-US" dirty="0"/>
              <a:t>Teaching with AI Webinar </a:t>
            </a:r>
          </a:p>
        </p:txBody>
      </p:sp>
    </p:spTree>
    <p:extLst>
      <p:ext uri="{BB962C8B-B14F-4D97-AF65-F5344CB8AC3E}">
        <p14:creationId xmlns:p14="http://schemas.microsoft.com/office/powerpoint/2010/main" val="219308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4610512D2D1144907A53A90A511145" ma:contentTypeVersion="14" ma:contentTypeDescription="Create a new document." ma:contentTypeScope="" ma:versionID="9498cb6fe44015a949a8497b0d2bd6cd">
  <xsd:schema xmlns:xsd="http://www.w3.org/2001/XMLSchema" xmlns:xs="http://www.w3.org/2001/XMLSchema" xmlns:p="http://schemas.microsoft.com/office/2006/metadata/properties" xmlns:ns2="0dae2db2-b5e8-45f4-b728-6af5f61bf323" xmlns:ns3="a3648569-d889-4cab-8fb7-f97de583ec0f" targetNamespace="http://schemas.microsoft.com/office/2006/metadata/properties" ma:root="true" ma:fieldsID="fc56fc332cf3cc688e5fd8850efab57e" ns2:_="" ns3:_="">
    <xsd:import namespace="0dae2db2-b5e8-45f4-b728-6af5f61bf323"/>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ae2db2-b5e8-45f4-b728-6af5f61bf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3648569-d889-4cab-8fb7-f97de583ec0f">
      <UserInfo>
        <DisplayName>Darice McDougald</DisplayName>
        <AccountId>25</AccountId>
        <AccountType/>
      </UserInfo>
      <UserInfo>
        <DisplayName>Patti Coultas</DisplayName>
        <AccountId>20</AccountId>
        <AccountType/>
      </UserInfo>
    </SharedWithUsers>
    <lcf76f155ced4ddcb4097134ff3c332f xmlns="0dae2db2-b5e8-45f4-b728-6af5f61bf323">
      <Terms xmlns="http://schemas.microsoft.com/office/infopath/2007/PartnerControls"/>
    </lcf76f155ced4ddcb4097134ff3c332f>
    <TaxCatchAll xmlns="a3648569-d889-4cab-8fb7-f97de583ec0f" xsi:nil="true"/>
  </documentManagement>
</p:properties>
</file>

<file path=customXml/itemProps1.xml><?xml version="1.0" encoding="utf-8"?>
<ds:datastoreItem xmlns:ds="http://schemas.openxmlformats.org/officeDocument/2006/customXml" ds:itemID="{A0AED3E4-1821-4603-89A6-A115E9D28EC6}">
  <ds:schemaRefs>
    <ds:schemaRef ds:uri="0dae2db2-b5e8-45f4-b728-6af5f61bf323"/>
    <ds:schemaRef ds:uri="a3648569-d889-4cab-8fb7-f97de583ec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0dae2db2-b5e8-45f4-b728-6af5f61bf323"/>
    <ds:schemaRef ds:uri="a3648569-d889-4cab-8fb7-f97de583ec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469</Words>
  <Application>Microsoft Office PowerPoint</Application>
  <PresentationFormat>On-screen Show (16:9)</PresentationFormat>
  <Paragraphs>62</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Calibri Light</vt:lpstr>
      <vt:lpstr>Helvetica Neue Medium</vt:lpstr>
      <vt:lpstr>Times New Roman</vt:lpstr>
      <vt:lpstr>Office Theme</vt:lpstr>
      <vt:lpstr>Perkins Update</vt:lpstr>
      <vt:lpstr>Purpose of Perkins V </vt:lpstr>
      <vt:lpstr>Introducing Dr. Robert Van Dyke</vt:lpstr>
      <vt:lpstr>Perkins Career &amp; Technical Education (CTE) Team</vt:lpstr>
      <vt:lpstr>Updated all CTE CLNA Template</vt:lpstr>
      <vt:lpstr>CLNA Template on ncperkins.org</vt:lpstr>
      <vt:lpstr>Perkins Annual Meeting for 2025-2026</vt:lpstr>
      <vt:lpstr>SKILLSUSA NC State Conference</vt:lpstr>
      <vt:lpstr>Teaching with AI Webinar </vt:lpstr>
      <vt:lpstr>Promising Practice Video from 2023-2024</vt:lpstr>
      <vt:lpstr>Perkins Monthly Updates 2024-25</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revision>1</cp:revision>
  <dcterms:created xsi:type="dcterms:W3CDTF">2021-08-11T12:00:29Z</dcterms:created>
  <dcterms:modified xsi:type="dcterms:W3CDTF">2025-03-11T12:32:16Z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0x010100B64610512D2D1144907A53A90A511145</vt:lpwstr>
  </property>
  <property fmtid="{D5CDD505-2E9C-101B-9397-08002B2CF9AE}" pid="3" name="MediaServiceImageTags">
    <vt:lpwstr/>
  </property>
</Properties>
</file>