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34" r:id="rId2"/>
    <p:sldId id="537" r:id="rId3"/>
    <p:sldId id="560" r:id="rId4"/>
    <p:sldId id="561" r:id="rId5"/>
    <p:sldId id="562" r:id="rId6"/>
    <p:sldId id="563" r:id="rId7"/>
    <p:sldId id="379" r:id="rId8"/>
    <p:sldId id="321" r:id="rId9"/>
    <p:sldId id="322" r:id="rId10"/>
    <p:sldId id="323" r:id="rId11"/>
    <p:sldId id="565" r:id="rId12"/>
    <p:sldId id="566" r:id="rId13"/>
    <p:sldId id="551" r:id="rId14"/>
    <p:sldId id="555" r:id="rId15"/>
    <p:sldId id="533" r:id="rId16"/>
    <p:sldId id="54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531FF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31" autoAdjust="0"/>
    <p:restoredTop sz="86424"/>
  </p:normalViewPr>
  <p:slideViewPr>
    <p:cSldViewPr snapToGrid="0">
      <p:cViewPr varScale="1">
        <p:scale>
          <a:sx n="84" d="100"/>
          <a:sy n="84" d="100"/>
        </p:scale>
        <p:origin x="1928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23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Droessler" userId="625c3661-9d64-47fa-b83c-4b49393bd161" providerId="ADAL" clId="{9FECA74F-E001-9A4E-AD4A-8241A30191B3}"/>
    <pc:docChg chg="custSel addSld delSld modSld">
      <pc:chgData name="Chris Droessler" userId="625c3661-9d64-47fa-b83c-4b49393bd161" providerId="ADAL" clId="{9FECA74F-E001-9A4E-AD4A-8241A30191B3}" dt="2018-06-12T12:09:54.933" v="897" actId="20577"/>
      <pc:docMkLst>
        <pc:docMk/>
      </pc:docMkLst>
      <pc:sldChg chg="add">
        <pc:chgData name="Chris Droessler" userId="625c3661-9d64-47fa-b83c-4b49393bd161" providerId="ADAL" clId="{9FECA74F-E001-9A4E-AD4A-8241A30191B3}" dt="2018-06-12T12:02:19.717" v="753"/>
        <pc:sldMkLst>
          <pc:docMk/>
          <pc:sldMk cId="3749007731" sldId="321"/>
        </pc:sldMkLst>
      </pc:sldChg>
      <pc:sldChg chg="modSp add">
        <pc:chgData name="Chris Droessler" userId="625c3661-9d64-47fa-b83c-4b49393bd161" providerId="ADAL" clId="{9FECA74F-E001-9A4E-AD4A-8241A30191B3}" dt="2018-06-12T12:09:54.933" v="897" actId="20577"/>
        <pc:sldMkLst>
          <pc:docMk/>
          <pc:sldMk cId="714146321" sldId="322"/>
        </pc:sldMkLst>
        <pc:spChg chg="mod">
          <ac:chgData name="Chris Droessler" userId="625c3661-9d64-47fa-b83c-4b49393bd161" providerId="ADAL" clId="{9FECA74F-E001-9A4E-AD4A-8241A30191B3}" dt="2018-06-12T12:09:54.933" v="897" actId="20577"/>
          <ac:spMkLst>
            <pc:docMk/>
            <pc:sldMk cId="714146321" sldId="322"/>
            <ac:spMk id="597" creationId="{00000000-0000-0000-0000-000000000000}"/>
          </ac:spMkLst>
        </pc:spChg>
      </pc:sldChg>
      <pc:sldChg chg="modSp add">
        <pc:chgData name="Chris Droessler" userId="625c3661-9d64-47fa-b83c-4b49393bd161" providerId="ADAL" clId="{9FECA74F-E001-9A4E-AD4A-8241A30191B3}" dt="2018-06-12T12:09:37.534" v="892" actId="20577"/>
        <pc:sldMkLst>
          <pc:docMk/>
          <pc:sldMk cId="4228376845" sldId="323"/>
        </pc:sldMkLst>
        <pc:spChg chg="mod">
          <ac:chgData name="Chris Droessler" userId="625c3661-9d64-47fa-b83c-4b49393bd161" providerId="ADAL" clId="{9FECA74F-E001-9A4E-AD4A-8241A30191B3}" dt="2018-06-12T12:09:37.534" v="892" actId="20577"/>
          <ac:spMkLst>
            <pc:docMk/>
            <pc:sldMk cId="4228376845" sldId="323"/>
            <ac:spMk id="601" creationId="{00000000-0000-0000-0000-000000000000}"/>
          </ac:spMkLst>
        </pc:spChg>
      </pc:sldChg>
      <pc:sldChg chg="modSp add modTransition">
        <pc:chgData name="Chris Droessler" userId="625c3661-9d64-47fa-b83c-4b49393bd161" providerId="ADAL" clId="{9FECA74F-E001-9A4E-AD4A-8241A30191B3}" dt="2018-06-12T12:07:22.169" v="813" actId="27636"/>
        <pc:sldMkLst>
          <pc:docMk/>
          <pc:sldMk cId="3739240912" sldId="379"/>
        </pc:sldMkLst>
        <pc:spChg chg="mod">
          <ac:chgData name="Chris Droessler" userId="625c3661-9d64-47fa-b83c-4b49393bd161" providerId="ADAL" clId="{9FECA74F-E001-9A4E-AD4A-8241A30191B3}" dt="2018-06-12T12:07:12.264" v="809" actId="255"/>
          <ac:spMkLst>
            <pc:docMk/>
            <pc:sldMk cId="3739240912" sldId="379"/>
            <ac:spMk id="403" creationId="{00000000-0000-0000-0000-000000000000}"/>
          </ac:spMkLst>
        </pc:spChg>
        <pc:spChg chg="mod">
          <ac:chgData name="Chris Droessler" userId="625c3661-9d64-47fa-b83c-4b49393bd161" providerId="ADAL" clId="{9FECA74F-E001-9A4E-AD4A-8241A30191B3}" dt="2018-06-12T12:07:22.169" v="813" actId="27636"/>
          <ac:spMkLst>
            <pc:docMk/>
            <pc:sldMk cId="3739240912" sldId="379"/>
            <ac:spMk id="404" creationId="{00000000-0000-0000-0000-000000000000}"/>
          </ac:spMkLst>
        </pc:spChg>
        <pc:spChg chg="mod">
          <ac:chgData name="Chris Droessler" userId="625c3661-9d64-47fa-b83c-4b49393bd161" providerId="ADAL" clId="{9FECA74F-E001-9A4E-AD4A-8241A30191B3}" dt="2018-06-12T12:07:07.238" v="808" actId="255"/>
          <ac:spMkLst>
            <pc:docMk/>
            <pc:sldMk cId="3739240912" sldId="379"/>
            <ac:spMk id="405" creationId="{00000000-0000-0000-0000-000000000000}"/>
          </ac:spMkLst>
        </pc:spChg>
      </pc:sldChg>
      <pc:sldChg chg="modSp">
        <pc:chgData name="Chris Droessler" userId="625c3661-9d64-47fa-b83c-4b49393bd161" providerId="ADAL" clId="{9FECA74F-E001-9A4E-AD4A-8241A30191B3}" dt="2018-06-12T11:50:51.811" v="747" actId="20577"/>
        <pc:sldMkLst>
          <pc:docMk/>
          <pc:sldMk cId="519346630" sldId="533"/>
        </pc:sldMkLst>
        <pc:spChg chg="mod">
          <ac:chgData name="Chris Droessler" userId="625c3661-9d64-47fa-b83c-4b49393bd161" providerId="ADAL" clId="{9FECA74F-E001-9A4E-AD4A-8241A30191B3}" dt="2018-06-12T11:50:51.811" v="747" actId="20577"/>
          <ac:spMkLst>
            <pc:docMk/>
            <pc:sldMk cId="519346630" sldId="533"/>
            <ac:spMk id="3" creationId="{00000000-0000-0000-0000-000000000000}"/>
          </ac:spMkLst>
        </pc:spChg>
      </pc:sldChg>
      <pc:sldChg chg="modSp">
        <pc:chgData name="Chris Droessler" userId="625c3661-9d64-47fa-b83c-4b49393bd161" providerId="ADAL" clId="{9FECA74F-E001-9A4E-AD4A-8241A30191B3}" dt="2018-06-12T11:33:26.041" v="110" actId="20577"/>
        <pc:sldMkLst>
          <pc:docMk/>
          <pc:sldMk cId="1420168361" sldId="537"/>
        </pc:sldMkLst>
        <pc:spChg chg="mod">
          <ac:chgData name="Chris Droessler" userId="625c3661-9d64-47fa-b83c-4b49393bd161" providerId="ADAL" clId="{9FECA74F-E001-9A4E-AD4A-8241A30191B3}" dt="2018-06-12T11:32:06.844" v="10" actId="20577"/>
          <ac:spMkLst>
            <pc:docMk/>
            <pc:sldMk cId="1420168361" sldId="537"/>
            <ac:spMk id="2" creationId="{F51D6C97-1B25-458F-85E7-6F055DC9D482}"/>
          </ac:spMkLst>
        </pc:spChg>
        <pc:spChg chg="mod">
          <ac:chgData name="Chris Droessler" userId="625c3661-9d64-47fa-b83c-4b49393bd161" providerId="ADAL" clId="{9FECA74F-E001-9A4E-AD4A-8241A30191B3}" dt="2018-06-12T11:33:26.041" v="110" actId="20577"/>
          <ac:spMkLst>
            <pc:docMk/>
            <pc:sldMk cId="1420168361" sldId="537"/>
            <ac:spMk id="4" creationId="{00000000-0000-0000-0000-000000000000}"/>
          </ac:spMkLst>
        </pc:spChg>
      </pc:sldChg>
      <pc:sldChg chg="del">
        <pc:chgData name="Chris Droessler" userId="625c3661-9d64-47fa-b83c-4b49393bd161" providerId="ADAL" clId="{9FECA74F-E001-9A4E-AD4A-8241A30191B3}" dt="2018-06-12T11:33:36.360" v="113" actId="2696"/>
        <pc:sldMkLst>
          <pc:docMk/>
          <pc:sldMk cId="3912892961" sldId="554"/>
        </pc:sldMkLst>
      </pc:sldChg>
      <pc:sldChg chg="modSp">
        <pc:chgData name="Chris Droessler" userId="625c3661-9d64-47fa-b83c-4b49393bd161" providerId="ADAL" clId="{9FECA74F-E001-9A4E-AD4A-8241A30191B3}" dt="2018-06-12T11:50:25.703" v="735" actId="20577"/>
        <pc:sldMkLst>
          <pc:docMk/>
          <pc:sldMk cId="188484592" sldId="555"/>
        </pc:sldMkLst>
        <pc:spChg chg="mod">
          <ac:chgData name="Chris Droessler" userId="625c3661-9d64-47fa-b83c-4b49393bd161" providerId="ADAL" clId="{9FECA74F-E001-9A4E-AD4A-8241A30191B3}" dt="2018-06-12T11:50:25.703" v="735" actId="20577"/>
          <ac:spMkLst>
            <pc:docMk/>
            <pc:sldMk cId="188484592" sldId="555"/>
            <ac:spMk id="2" creationId="{70E7FB36-DF07-B44D-8D38-59F39D617117}"/>
          </ac:spMkLst>
        </pc:spChg>
      </pc:sldChg>
      <pc:sldChg chg="addSp delSp modSp">
        <pc:chgData name="Chris Droessler" userId="625c3661-9d64-47fa-b83c-4b49393bd161" providerId="ADAL" clId="{9FECA74F-E001-9A4E-AD4A-8241A30191B3}" dt="2018-06-12T11:57:32.799" v="748" actId="12"/>
        <pc:sldMkLst>
          <pc:docMk/>
          <pc:sldMk cId="2086267171" sldId="560"/>
        </pc:sldMkLst>
        <pc:spChg chg="mod">
          <ac:chgData name="Chris Droessler" userId="625c3661-9d64-47fa-b83c-4b49393bd161" providerId="ADAL" clId="{9FECA74F-E001-9A4E-AD4A-8241A30191B3}" dt="2018-06-12T11:32:43.731" v="67" actId="20577"/>
          <ac:spMkLst>
            <pc:docMk/>
            <pc:sldMk cId="2086267171" sldId="560"/>
            <ac:spMk id="2" creationId="{F51D6C97-1B25-458F-85E7-6F055DC9D482}"/>
          </ac:spMkLst>
        </pc:spChg>
        <pc:spChg chg="add del mod">
          <ac:chgData name="Chris Droessler" userId="625c3661-9d64-47fa-b83c-4b49393bd161" providerId="ADAL" clId="{9FECA74F-E001-9A4E-AD4A-8241A30191B3}" dt="2018-06-12T11:42:30.853" v="436" actId="113"/>
          <ac:spMkLst>
            <pc:docMk/>
            <pc:sldMk cId="2086267171" sldId="560"/>
            <ac:spMk id="3" creationId="{E157F343-AB14-9245-B2EF-ED03218F7B28}"/>
          </ac:spMkLst>
        </pc:spChg>
        <pc:spChg chg="mod">
          <ac:chgData name="Chris Droessler" userId="625c3661-9d64-47fa-b83c-4b49393bd161" providerId="ADAL" clId="{9FECA74F-E001-9A4E-AD4A-8241A30191B3}" dt="2018-06-12T11:57:32.799" v="748" actId="12"/>
          <ac:spMkLst>
            <pc:docMk/>
            <pc:sldMk cId="2086267171" sldId="560"/>
            <ac:spMk id="4" creationId="{00000000-0000-0000-0000-000000000000}"/>
          </ac:spMkLst>
        </pc:spChg>
      </pc:sldChg>
      <pc:sldChg chg="del">
        <pc:chgData name="Chris Droessler" userId="625c3661-9d64-47fa-b83c-4b49393bd161" providerId="ADAL" clId="{9FECA74F-E001-9A4E-AD4A-8241A30191B3}" dt="2018-06-12T11:33:12.238" v="97" actId="2696"/>
        <pc:sldMkLst>
          <pc:docMk/>
          <pc:sldMk cId="305266603" sldId="561"/>
        </pc:sldMkLst>
      </pc:sldChg>
      <pc:sldChg chg="modSp add">
        <pc:chgData name="Chris Droessler" userId="625c3661-9d64-47fa-b83c-4b49393bd161" providerId="ADAL" clId="{9FECA74F-E001-9A4E-AD4A-8241A30191B3}" dt="2018-06-12T11:57:37.214" v="749" actId="12"/>
        <pc:sldMkLst>
          <pc:docMk/>
          <pc:sldMk cId="2709669837" sldId="561"/>
        </pc:sldMkLst>
        <pc:spChg chg="mod">
          <ac:chgData name="Chris Droessler" userId="625c3661-9d64-47fa-b83c-4b49393bd161" providerId="ADAL" clId="{9FECA74F-E001-9A4E-AD4A-8241A30191B3}" dt="2018-06-12T11:57:37.214" v="749" actId="12"/>
          <ac:spMkLst>
            <pc:docMk/>
            <pc:sldMk cId="2709669837" sldId="561"/>
            <ac:spMk id="4" creationId="{00000000-0000-0000-0000-000000000000}"/>
          </ac:spMkLst>
        </pc:spChg>
      </pc:sldChg>
      <pc:sldChg chg="del">
        <pc:chgData name="Chris Droessler" userId="625c3661-9d64-47fa-b83c-4b49393bd161" providerId="ADAL" clId="{9FECA74F-E001-9A4E-AD4A-8241A30191B3}" dt="2018-06-12T11:33:29.855" v="111" actId="2696"/>
        <pc:sldMkLst>
          <pc:docMk/>
          <pc:sldMk cId="1704007329" sldId="562"/>
        </pc:sldMkLst>
      </pc:sldChg>
      <pc:sldChg chg="modSp add">
        <pc:chgData name="Chris Droessler" userId="625c3661-9d64-47fa-b83c-4b49393bd161" providerId="ADAL" clId="{9FECA74F-E001-9A4E-AD4A-8241A30191B3}" dt="2018-06-12T11:57:45.206" v="750" actId="12"/>
        <pc:sldMkLst>
          <pc:docMk/>
          <pc:sldMk cId="2531437706" sldId="562"/>
        </pc:sldMkLst>
        <pc:spChg chg="mod">
          <ac:chgData name="Chris Droessler" userId="625c3661-9d64-47fa-b83c-4b49393bd161" providerId="ADAL" clId="{9FECA74F-E001-9A4E-AD4A-8241A30191B3}" dt="2018-06-12T11:57:45.206" v="750" actId="12"/>
          <ac:spMkLst>
            <pc:docMk/>
            <pc:sldMk cId="2531437706" sldId="562"/>
            <ac:spMk id="4" creationId="{00000000-0000-0000-0000-000000000000}"/>
          </ac:spMkLst>
        </pc:spChg>
      </pc:sldChg>
      <pc:sldChg chg="modSp add">
        <pc:chgData name="Chris Droessler" userId="625c3661-9d64-47fa-b83c-4b49393bd161" providerId="ADAL" clId="{9FECA74F-E001-9A4E-AD4A-8241A30191B3}" dt="2018-06-12T11:57:51.598" v="751" actId="12"/>
        <pc:sldMkLst>
          <pc:docMk/>
          <pc:sldMk cId="2424043720" sldId="563"/>
        </pc:sldMkLst>
        <pc:spChg chg="mod">
          <ac:chgData name="Chris Droessler" userId="625c3661-9d64-47fa-b83c-4b49393bd161" providerId="ADAL" clId="{9FECA74F-E001-9A4E-AD4A-8241A30191B3}" dt="2018-06-12T11:57:51.598" v="751" actId="12"/>
          <ac:spMkLst>
            <pc:docMk/>
            <pc:sldMk cId="2424043720" sldId="563"/>
            <ac:spMk id="4" creationId="{00000000-0000-0000-0000-000000000000}"/>
          </ac:spMkLst>
        </pc:spChg>
      </pc:sldChg>
      <pc:sldChg chg="del">
        <pc:chgData name="Chris Droessler" userId="625c3661-9d64-47fa-b83c-4b49393bd161" providerId="ADAL" clId="{9FECA74F-E001-9A4E-AD4A-8241A30191B3}" dt="2018-06-12T11:33:31.399" v="112" actId="2696"/>
        <pc:sldMkLst>
          <pc:docMk/>
          <pc:sldMk cId="3838618332" sldId="563"/>
        </pc:sldMkLst>
      </pc:sldChg>
      <pc:sldChg chg="modSp add del">
        <pc:chgData name="Chris Droessler" userId="625c3661-9d64-47fa-b83c-4b49393bd161" providerId="ADAL" clId="{9FECA74F-E001-9A4E-AD4A-8241A30191B3}" dt="2018-06-12T12:07:32.506" v="814" actId="2696"/>
        <pc:sldMkLst>
          <pc:docMk/>
          <pc:sldMk cId="1235373866" sldId="564"/>
        </pc:sldMkLst>
        <pc:spChg chg="mod">
          <ac:chgData name="Chris Droessler" userId="625c3661-9d64-47fa-b83c-4b49393bd161" providerId="ADAL" clId="{9FECA74F-E001-9A4E-AD4A-8241A30191B3}" dt="2018-06-12T11:34:52.363" v="190" actId="20577"/>
          <ac:spMkLst>
            <pc:docMk/>
            <pc:sldMk cId="1235373866" sldId="564"/>
            <ac:spMk id="2" creationId="{F51D6C97-1B25-458F-85E7-6F055DC9D482}"/>
          </ac:spMkLst>
        </pc:spChg>
        <pc:spChg chg="mod">
          <ac:chgData name="Chris Droessler" userId="625c3661-9d64-47fa-b83c-4b49393bd161" providerId="ADAL" clId="{9FECA74F-E001-9A4E-AD4A-8241A30191B3}" dt="2018-06-12T11:34:55.498" v="191" actId="20577"/>
          <ac:spMkLst>
            <pc:docMk/>
            <pc:sldMk cId="1235373866" sldId="564"/>
            <ac:spMk id="4" creationId="{00000000-0000-0000-0000-000000000000}"/>
          </ac:spMkLst>
        </pc:spChg>
      </pc:sldChg>
      <pc:sldChg chg="modSp add">
        <pc:chgData name="Chris Droessler" userId="625c3661-9d64-47fa-b83c-4b49393bd161" providerId="ADAL" clId="{9FECA74F-E001-9A4E-AD4A-8241A30191B3}" dt="2018-06-12T11:35:13.137" v="233" actId="20577"/>
        <pc:sldMkLst>
          <pc:docMk/>
          <pc:sldMk cId="1701167664" sldId="565"/>
        </pc:sldMkLst>
        <pc:spChg chg="mod">
          <ac:chgData name="Chris Droessler" userId="625c3661-9d64-47fa-b83c-4b49393bd161" providerId="ADAL" clId="{9FECA74F-E001-9A4E-AD4A-8241A30191B3}" dt="2018-06-12T11:35:13.137" v="233" actId="20577"/>
          <ac:spMkLst>
            <pc:docMk/>
            <pc:sldMk cId="1701167664" sldId="565"/>
            <ac:spMk id="2" creationId="{F51D6C97-1B25-458F-85E7-6F055DC9D482}"/>
          </ac:spMkLst>
        </pc:spChg>
      </pc:sldChg>
      <pc:sldChg chg="modSp add modNotesTx">
        <pc:chgData name="Chris Droessler" userId="625c3661-9d64-47fa-b83c-4b49393bd161" providerId="ADAL" clId="{9FECA74F-E001-9A4E-AD4A-8241A30191B3}" dt="2018-06-12T11:39:04.985" v="405" actId="113"/>
        <pc:sldMkLst>
          <pc:docMk/>
          <pc:sldMk cId="2472366226" sldId="566"/>
        </pc:sldMkLst>
        <pc:spChg chg="mod">
          <ac:chgData name="Chris Droessler" userId="625c3661-9d64-47fa-b83c-4b49393bd161" providerId="ADAL" clId="{9FECA74F-E001-9A4E-AD4A-8241A30191B3}" dt="2018-06-12T11:36:19.748" v="277" actId="20577"/>
          <ac:spMkLst>
            <pc:docMk/>
            <pc:sldMk cId="2472366226" sldId="566"/>
            <ac:spMk id="2" creationId="{F51D6C97-1B25-458F-85E7-6F055DC9D482}"/>
          </ac:spMkLst>
        </pc:spChg>
        <pc:spChg chg="mod">
          <ac:chgData name="Chris Droessler" userId="625c3661-9d64-47fa-b83c-4b49393bd161" providerId="ADAL" clId="{9FECA74F-E001-9A4E-AD4A-8241A30191B3}" dt="2018-06-12T11:39:04.985" v="405" actId="113"/>
          <ac:spMkLst>
            <pc:docMk/>
            <pc:sldMk cId="2472366226" sldId="566"/>
            <ac:spMk id="4" creationId="{00000000-0000-0000-0000-000000000000}"/>
          </ac:spMkLst>
        </pc:spChg>
      </pc:sldChg>
    </pc:docChg>
  </pc:docChgLst>
  <pc:docChgLst>
    <pc:chgData name="Chris Droessler" userId="625c3661-9d64-47fa-b83c-4b49393bd161" providerId="ADAL" clId="{904021E6-A9CE-1644-8D4E-ABD88FBD1C8B}"/>
    <pc:docChg chg="modSld">
      <pc:chgData name="Chris Droessler" userId="625c3661-9d64-47fa-b83c-4b49393bd161" providerId="ADAL" clId="{904021E6-A9CE-1644-8D4E-ABD88FBD1C8B}" dt="2018-06-12T11:30:18.994" v="7" actId="20577"/>
      <pc:docMkLst>
        <pc:docMk/>
      </pc:docMkLst>
      <pc:sldChg chg="modSp">
        <pc:chgData name="Chris Droessler" userId="625c3661-9d64-47fa-b83c-4b49393bd161" providerId="ADAL" clId="{904021E6-A9CE-1644-8D4E-ABD88FBD1C8B}" dt="2018-06-12T11:30:18.994" v="7" actId="20577"/>
        <pc:sldMkLst>
          <pc:docMk/>
          <pc:sldMk cId="971664512" sldId="534"/>
        </pc:sldMkLst>
        <pc:spChg chg="mod">
          <ac:chgData name="Chris Droessler" userId="625c3661-9d64-47fa-b83c-4b49393bd161" providerId="ADAL" clId="{904021E6-A9CE-1644-8D4E-ABD88FBD1C8B}" dt="2018-06-12T11:30:18.994" v="7" actId="20577"/>
          <ac:spMkLst>
            <pc:docMk/>
            <pc:sldMk cId="971664512" sldId="53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6/12/18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6/12/18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11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63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6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9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65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register.gotowebinar.com</a:t>
            </a:r>
            <a:r>
              <a:rPr lang="en-US" dirty="0"/>
              <a:t>/register/1803285221886212609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42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Registration links through December have been posted. Register now and let the </a:t>
            </a:r>
            <a:r>
              <a:rPr lang="en-US"/>
              <a:t>system remind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78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6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452500"/>
            <a:ext cx="7336465" cy="14285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881000"/>
            <a:ext cx="7336465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733354" y="489262"/>
            <a:ext cx="6025812" cy="11019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733354" y="1864894"/>
            <a:ext cx="5705475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498914" cy="169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6/12/18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9" y="297662"/>
            <a:ext cx="971180" cy="1460496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455549" y="1716352"/>
            <a:ext cx="7059802" cy="13623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6/12/18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16174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5426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141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1204"/>
            <a:ext cx="7886700" cy="4731671"/>
          </a:xfrm>
        </p:spPr>
        <p:txBody>
          <a:bodyPr>
            <a:normAutofit/>
          </a:bodyPr>
          <a:lstStyle>
            <a:lvl1pPr marL="233363" indent="-233363">
              <a:lnSpc>
                <a:spcPct val="100000"/>
              </a:lnSpc>
              <a:spcBef>
                <a:spcPts val="600"/>
              </a:spcBef>
              <a:tabLst/>
              <a:defRPr sz="2800"/>
            </a:lvl1pPr>
            <a:lvl2pPr marL="458788" indent="-201613">
              <a:lnSpc>
                <a:spcPct val="100000"/>
              </a:lnSpc>
              <a:spcBef>
                <a:spcPts val="300"/>
              </a:spcBef>
              <a:tabLst/>
              <a:defRPr sz="2400"/>
            </a:lvl2pPr>
            <a:lvl3pPr marL="692150" indent="-177800">
              <a:lnSpc>
                <a:spcPct val="100000"/>
              </a:lnSpc>
              <a:spcBef>
                <a:spcPts val="300"/>
              </a:spcBef>
              <a:tabLst/>
              <a:defRPr sz="2200"/>
            </a:lvl3pPr>
            <a:lvl4pPr marL="976313" indent="-204788">
              <a:lnSpc>
                <a:spcPct val="100000"/>
              </a:lnSpc>
              <a:spcBef>
                <a:spcPts val="300"/>
              </a:spcBef>
              <a:tabLst/>
              <a:defRPr sz="2000"/>
            </a:lvl4pPr>
            <a:lvl5pPr marL="1200150" indent="-171450">
              <a:lnSpc>
                <a:spcPct val="100000"/>
              </a:lnSpc>
              <a:spcBef>
                <a:spcPts val="300"/>
              </a:spcBef>
              <a:tabLst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4"/>
            <a:ext cx="3887391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6/12/18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6/12/18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5549" y="365129"/>
            <a:ext cx="70598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40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Perkins Update Webinar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12,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97" y="4750826"/>
            <a:ext cx="6238568" cy="19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6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Engaged/ Integrated / Immersed…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>
                <a:sym typeface="Avenir Heavy"/>
              </a:rPr>
              <a:t>Engaged</a:t>
            </a:r>
            <a:r>
              <a:rPr lang="en-US" u="sng" dirty="0"/>
              <a:t>/ </a:t>
            </a:r>
            <a:r>
              <a:rPr lang="en-US" u="sng" dirty="0">
                <a:sym typeface="Avenir Heavy"/>
              </a:rPr>
              <a:t>Integrated</a:t>
            </a:r>
            <a:r>
              <a:rPr lang="en-US" u="sng" dirty="0"/>
              <a:t> / </a:t>
            </a:r>
            <a:r>
              <a:rPr lang="en-US" u="sng" dirty="0">
                <a:sym typeface="Avenir Heavy"/>
              </a:rPr>
              <a:t>Immersed</a:t>
            </a:r>
            <a:r>
              <a:rPr lang="en-US" u="sng" dirty="0"/>
              <a:t>  </a:t>
            </a:r>
          </a:p>
          <a:p>
            <a:pPr lvl="1"/>
            <a:r>
              <a:rPr lang="en-US" dirty="0"/>
              <a:t>Work experience related to classroom instruction</a:t>
            </a:r>
          </a:p>
          <a:p>
            <a:pPr lvl="1"/>
            <a:r>
              <a:rPr lang="en-US" dirty="0"/>
              <a:t>Expands theory and enhances skills learned in the classroom </a:t>
            </a:r>
          </a:p>
          <a:p>
            <a:pPr lvl="1"/>
            <a:r>
              <a:rPr lang="en-US" dirty="0"/>
              <a:t>Integrates life and learning at the worksite</a:t>
            </a:r>
          </a:p>
          <a:p>
            <a:pPr lvl="1"/>
            <a:r>
              <a:rPr lang="en-US" dirty="0"/>
              <a:t>Learn skills on the job that prepare for full-time employment</a:t>
            </a:r>
          </a:p>
          <a:p>
            <a:pPr lvl="1"/>
            <a:r>
              <a:rPr lang="en-US" dirty="0"/>
              <a:t>May include activities such as: Cooperative Education, Internships, Pre-Apprenticeship, Apprenticeships, On-the-Job Training.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Work-Based Learning</a:t>
            </a:r>
            <a:br>
              <a:rPr lang="en-US"/>
            </a:br>
            <a:r>
              <a:rPr lang="en-US"/>
              <a:t>With Engaged Employers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76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Pathways and Professional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6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Wednesday, July 13, 2018</a:t>
            </a:r>
          </a:p>
          <a:p>
            <a:r>
              <a:rPr lang="en-US" dirty="0"/>
              <a:t>2 - 3 pm</a:t>
            </a:r>
          </a:p>
          <a:p>
            <a:r>
              <a:rPr lang="en-US" b="1" i="1" dirty="0"/>
              <a:t>"College Advising:  Career Planning"</a:t>
            </a:r>
          </a:p>
          <a:p>
            <a:r>
              <a:rPr lang="en-US" dirty="0"/>
              <a:t>"</a:t>
            </a:r>
            <a:r>
              <a:rPr lang="en-US" dirty="0" err="1"/>
              <a:t>NCperkins.org</a:t>
            </a:r>
            <a:r>
              <a:rPr lang="en-US" dirty="0"/>
              <a:t>/presentations" - registration link</a:t>
            </a:r>
          </a:p>
          <a:p>
            <a:r>
              <a:rPr lang="en-US" dirty="0"/>
              <a:t>https://</a:t>
            </a:r>
            <a:r>
              <a:rPr lang="en-US" dirty="0" err="1"/>
              <a:t>register.gotowebinar.com</a:t>
            </a:r>
            <a:r>
              <a:rPr lang="en-US" dirty="0"/>
              <a:t>/register/1803285221886212609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Advising and Student Support Webinars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36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A1A3-DA6F-424E-B71E-F70F1B583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761204"/>
            <a:ext cx="8191259" cy="4731671"/>
          </a:xfrm>
        </p:spPr>
        <p:txBody>
          <a:bodyPr/>
          <a:lstStyle/>
          <a:p>
            <a:r>
              <a:rPr lang="en-US" dirty="0"/>
              <a:t>October 7-9, 2018 in Raleigh</a:t>
            </a:r>
          </a:p>
          <a:p>
            <a:r>
              <a:rPr lang="en-US" dirty="0"/>
              <a:t>Call for Presenters deadline is April 30, 2018</a:t>
            </a:r>
          </a:p>
          <a:p>
            <a:r>
              <a:rPr lang="en-US" dirty="0"/>
              <a:t>https://</a:t>
            </a:r>
            <a:r>
              <a:rPr lang="en-US" dirty="0" err="1"/>
              <a:t>projects.ncsu.edu</a:t>
            </a:r>
            <a:r>
              <a:rPr lang="en-US" dirty="0"/>
              <a:t>/</a:t>
            </a:r>
            <a:r>
              <a:rPr lang="en-US" dirty="0" err="1"/>
              <a:t>mckimmon</a:t>
            </a:r>
            <a:r>
              <a:rPr lang="en-US" dirty="0"/>
              <a:t>/</a:t>
            </a:r>
            <a:r>
              <a:rPr lang="en-US" dirty="0" err="1"/>
              <a:t>cpe</a:t>
            </a:r>
            <a:r>
              <a:rPr lang="en-US" dirty="0"/>
              <a:t>/</a:t>
            </a:r>
            <a:r>
              <a:rPr lang="en-US" dirty="0" err="1"/>
              <a:t>opd</a:t>
            </a:r>
            <a:r>
              <a:rPr lang="en-US" dirty="0"/>
              <a:t>/NCCCS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155D5-1CA6-4099-8EDB-C820BD4A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System Office Conference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AEA394-4506-9345-A476-B495530BF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70" y="3635375"/>
            <a:ext cx="23241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82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E7FB36-DF07-B44D-8D38-59F39D617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Tuesday of the month (not July)</a:t>
            </a:r>
          </a:p>
          <a:p>
            <a:r>
              <a:rPr lang="en-US" dirty="0"/>
              <a:t>9 am</a:t>
            </a:r>
          </a:p>
          <a:p>
            <a:r>
              <a:rPr lang="en-US" dirty="0"/>
              <a:t>Via </a:t>
            </a:r>
            <a:r>
              <a:rPr lang="en-US" dirty="0" err="1"/>
              <a:t>GoToWebinar</a:t>
            </a:r>
            <a:endParaRPr lang="en-US" dirty="0"/>
          </a:p>
          <a:p>
            <a:r>
              <a:rPr lang="en-US" dirty="0"/>
              <a:t>Find the registration links at </a:t>
            </a:r>
            <a:r>
              <a:rPr lang="en-US" dirty="0" err="1"/>
              <a:t>NCperkins.org</a:t>
            </a:r>
            <a:r>
              <a:rPr lang="en-US" dirty="0"/>
              <a:t>/presentations</a:t>
            </a:r>
          </a:p>
          <a:p>
            <a:r>
              <a:rPr lang="en-US" dirty="0"/>
              <a:t>Next update is August 14, 2018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026ACD-B92E-C041-8CDF-1A1E842B7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Updates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A95F95-508F-D24C-AD92-363A99834E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771" y="6099175"/>
            <a:ext cx="4991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8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Perkins/CTE State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Bob </a:t>
            </a:r>
            <a:r>
              <a:rPr lang="en-US" sz="3400" b="1" dirty="0" err="1"/>
              <a:t>Witchger</a:t>
            </a:r>
            <a:r>
              <a:rPr lang="en-US" sz="3400" b="1" dirty="0"/>
              <a:t>	</a:t>
            </a:r>
            <a:r>
              <a:rPr lang="en-US" dirty="0"/>
              <a:t>Director,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WitchgerB@nccommunitycolleges.edu</a:t>
            </a:r>
            <a:r>
              <a:rPr lang="en-US" dirty="0"/>
              <a:t>	919-807-7126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Tony R. </a:t>
            </a:r>
            <a:r>
              <a:rPr lang="en-US" sz="3400" b="1" dirty="0" err="1"/>
              <a:t>Reggi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ReggiA@nccommunitycolleges.edu</a:t>
            </a:r>
            <a:r>
              <a:rPr lang="en-US" dirty="0"/>
              <a:t>	919-807-7131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Patti </a:t>
            </a:r>
            <a:r>
              <a:rPr lang="en-US" sz="3400" b="1" dirty="0" err="1"/>
              <a:t>Coultas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CoultasP@nccommunitycolleges.edu</a:t>
            </a:r>
            <a:r>
              <a:rPr lang="en-US" dirty="0"/>
              <a:t>	919-807-7130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Chris </a:t>
            </a:r>
            <a:r>
              <a:rPr lang="en-US" sz="3400" b="1" dirty="0" err="1"/>
              <a:t>Droessler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DroesslerC@nccommunitycolleges.edu</a:t>
            </a:r>
            <a:r>
              <a:rPr lang="en-US" dirty="0"/>
              <a:t>	919-807-7068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(vacant)</a:t>
            </a:r>
            <a:r>
              <a:rPr lang="en-US" dirty="0"/>
              <a:t>	CTE Administrative Assistant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xxxx@nccommunitycolleges.edu</a:t>
            </a:r>
            <a:r>
              <a:rPr lang="en-US" dirty="0"/>
              <a:t>	919-807-7129</a:t>
            </a:r>
          </a:p>
        </p:txBody>
      </p:sp>
    </p:spTree>
    <p:extLst>
      <p:ext uri="{BB962C8B-B14F-4D97-AF65-F5344CB8AC3E}">
        <p14:creationId xmlns:p14="http://schemas.microsoft.com/office/powerpoint/2010/main" val="51934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6127CD-7ED5-824F-A665-3BF77F78485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378" y="0"/>
            <a:ext cx="5305742" cy="6856652"/>
          </a:xfrm>
        </p:spPr>
      </p:pic>
    </p:spTree>
    <p:extLst>
      <p:ext uri="{BB962C8B-B14F-4D97-AF65-F5344CB8AC3E}">
        <p14:creationId xmlns:p14="http://schemas.microsoft.com/office/powerpoint/2010/main" val="156018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  <a:p>
            <a:r>
              <a:rPr lang="en-US" dirty="0"/>
              <a:t>Budget forms</a:t>
            </a:r>
          </a:p>
          <a:p>
            <a:r>
              <a:rPr lang="en-US" dirty="0"/>
              <a:t>Where are you?</a:t>
            </a:r>
          </a:p>
          <a:p>
            <a:r>
              <a:rPr lang="en-US" dirty="0"/>
              <a:t>Questions?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Perkins Local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16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Alamance Community College</a:t>
            </a:r>
          </a:p>
          <a:p>
            <a:r>
              <a:rPr lang="en-US" dirty="0"/>
              <a:t>Teachers shadowing teachers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Best Practice Videos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26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Fayetteville Technical Community College</a:t>
            </a:r>
          </a:p>
          <a:p>
            <a:r>
              <a:rPr lang="en-US" dirty="0"/>
              <a:t>Nursing</a:t>
            </a:r>
          </a:p>
          <a:p>
            <a:r>
              <a:rPr lang="en-US" dirty="0"/>
              <a:t>Faculty position</a:t>
            </a:r>
          </a:p>
          <a:p>
            <a:r>
              <a:rPr lang="en-US" dirty="0"/>
              <a:t>Simulation equipment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Best Practice Videos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6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Mayland</a:t>
            </a:r>
            <a:r>
              <a:rPr lang="en-US" b="1" dirty="0"/>
              <a:t> Community College</a:t>
            </a:r>
          </a:p>
          <a:p>
            <a:r>
              <a:rPr lang="en-US" dirty="0"/>
              <a:t>Mac Lab</a:t>
            </a:r>
          </a:p>
          <a:p>
            <a:r>
              <a:rPr lang="en-US" dirty="0"/>
              <a:t>26 iMac computers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Best Practice Videos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3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Vance-Granville Community College</a:t>
            </a:r>
          </a:p>
          <a:p>
            <a:r>
              <a:rPr lang="en-US" dirty="0"/>
              <a:t>Advising - selecting a career pathway</a:t>
            </a:r>
          </a:p>
          <a:p>
            <a:r>
              <a:rPr lang="en-US" dirty="0"/>
              <a:t>Professional Development</a:t>
            </a:r>
          </a:p>
          <a:p>
            <a:r>
              <a:rPr lang="en-US" dirty="0"/>
              <a:t>Manufacturing Day</a:t>
            </a:r>
          </a:p>
          <a:p>
            <a:r>
              <a:rPr lang="en-US" dirty="0"/>
              <a:t>Business Tech EXPLO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Best Practice Videos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4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>
            <a:spLocks noGrp="1"/>
          </p:cNvSpPr>
          <p:nvPr>
            <p:ph type="body" sz="quarter" idx="4294967295"/>
          </p:nvPr>
        </p:nvSpPr>
        <p:spPr>
          <a:xfrm>
            <a:off x="3129404" y="1963268"/>
            <a:ext cx="2480824" cy="4337520"/>
          </a:xfrm>
          <a:prstGeom prst="rect">
            <a:avLst/>
          </a:prstGeom>
          <a:ln w="38100">
            <a:solidFill>
              <a:srgbClr val="009051"/>
            </a:solidFill>
          </a:ln>
        </p:spPr>
        <p:txBody>
          <a:bodyPr anchor="t">
            <a:noAutofit/>
          </a:bodyPr>
          <a:lstStyle/>
          <a:p>
            <a:pPr marL="14288" indent="0" algn="ctr" defTabSz="91440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600" b="1" dirty="0">
                <a:latin typeface="+mn-lt"/>
              </a:rPr>
              <a:t>Experiential</a:t>
            </a:r>
          </a:p>
          <a:p>
            <a:pPr marL="14288" indent="0" algn="ctr" defTabSz="91440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i="1" u="sng" dirty="0">
                <a:latin typeface="+mn-lt"/>
              </a:rPr>
              <a:t>Fundamental Skills</a:t>
            </a:r>
            <a:br>
              <a:rPr lang="en-US" sz="2000" i="1" u="sng" dirty="0">
                <a:latin typeface="+mn-lt"/>
              </a:rPr>
            </a:br>
            <a:r>
              <a:rPr lang="en-US" sz="2000" i="1" u="sng" dirty="0">
                <a:latin typeface="+mn-lt"/>
              </a:rPr>
              <a:t>&amp; Soft Skills</a:t>
            </a:r>
          </a:p>
          <a:p>
            <a:pPr marL="182563" indent="-112713" algn="ctr">
              <a:lnSpc>
                <a:spcPct val="100000"/>
              </a:lnSpc>
              <a:spcBef>
                <a:spcPts val="600"/>
              </a:spcBef>
            </a:pPr>
            <a:endParaRPr lang="en-US" sz="2000" i="1" dirty="0">
              <a:latin typeface="+mn-lt"/>
            </a:endParaRPr>
          </a:p>
          <a:p>
            <a:pPr marL="182563" indent="-112713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latin typeface="+mn-lt"/>
              </a:rPr>
              <a:t>Part Time Work</a:t>
            </a:r>
          </a:p>
          <a:p>
            <a:pPr marL="182563" indent="-112713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latin typeface="+mn-lt"/>
              </a:rPr>
              <a:t>Volunteer</a:t>
            </a:r>
          </a:p>
          <a:p>
            <a:pPr marL="182563" indent="-112713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latin typeface="+mn-lt"/>
              </a:rPr>
              <a:t>Projects in Class </a:t>
            </a:r>
          </a:p>
          <a:p>
            <a:pPr marL="182563" indent="-112713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latin typeface="+mn-lt"/>
              </a:rPr>
              <a:t>Internship</a:t>
            </a:r>
          </a:p>
          <a:p>
            <a:pPr marL="182563" indent="-112713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latin typeface="+mn-lt"/>
              </a:rPr>
              <a:t>Service Learning</a:t>
            </a:r>
          </a:p>
          <a:p>
            <a:pPr marL="182563" indent="-112713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latin typeface="+mn-lt"/>
              </a:rPr>
              <a:t>Junior Achievement</a:t>
            </a:r>
          </a:p>
          <a:p>
            <a:pPr marL="182563" indent="-112713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latin typeface="+mn-lt"/>
              </a:rPr>
              <a:t>CTSO</a:t>
            </a:r>
          </a:p>
          <a:p>
            <a:pPr algn="ctr"/>
            <a:endParaRPr lang="en-US" sz="2000" i="1" dirty="0">
              <a:latin typeface="+mn-lt"/>
            </a:endParaRPr>
          </a:p>
        </p:txBody>
      </p:sp>
      <p:sp>
        <p:nvSpPr>
          <p:cNvPr id="404" name="Shape 404"/>
          <p:cNvSpPr/>
          <p:nvPr/>
        </p:nvSpPr>
        <p:spPr>
          <a:xfrm>
            <a:off x="533150" y="1963268"/>
            <a:ext cx="2286249" cy="4337520"/>
          </a:xfrm>
          <a:prstGeom prst="rect">
            <a:avLst/>
          </a:prstGeom>
          <a:ln w="38100">
            <a:solidFill>
              <a:srgbClr val="00905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t">
            <a:normAutofit fontScale="92500" lnSpcReduction="10000"/>
          </a:bodyPr>
          <a:lstStyle/>
          <a:p>
            <a:pPr marL="14288" algn="ctr">
              <a:lnSpc>
                <a:spcPct val="120000"/>
              </a:lnSpc>
              <a:spcBef>
                <a:spcPts val="600"/>
              </a:spcBef>
            </a:pPr>
            <a:r>
              <a:rPr lang="en-US" sz="3100" b="1" dirty="0"/>
              <a:t>Exploratory</a:t>
            </a:r>
          </a:p>
          <a:p>
            <a:pPr marL="14288" algn="ctr">
              <a:lnSpc>
                <a:spcPct val="120000"/>
              </a:lnSpc>
              <a:spcBef>
                <a:spcPts val="600"/>
              </a:spcBef>
            </a:pPr>
            <a:r>
              <a:rPr lang="en-US" sz="2200" i="1" u="sng" dirty="0"/>
              <a:t>Exploring Work </a:t>
            </a:r>
          </a:p>
          <a:p>
            <a:pPr marL="182563" indent="-112713" algn="ctr">
              <a:lnSpc>
                <a:spcPct val="120000"/>
              </a:lnSpc>
              <a:spcBef>
                <a:spcPts val="600"/>
              </a:spcBef>
            </a:pPr>
            <a:endParaRPr lang="en-US" sz="2200" i="1" dirty="0"/>
          </a:p>
          <a:p>
            <a:pPr marL="182563" indent="-112713" defTabSz="5143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Job Shadowing</a:t>
            </a:r>
          </a:p>
          <a:p>
            <a:pPr marL="182563" indent="-112713" defTabSz="5143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Employer Videos</a:t>
            </a:r>
          </a:p>
          <a:p>
            <a:pPr marL="182563" indent="-112713" defTabSz="5143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Employer Projects in Class</a:t>
            </a:r>
          </a:p>
          <a:p>
            <a:pPr marL="182563" indent="-112713" defTabSz="5143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Industry Tours</a:t>
            </a:r>
          </a:p>
          <a:p>
            <a:pPr marL="182563" indent="-112713" defTabSz="5143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Junior Achievement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endParaRPr lang="en-US" sz="2000" i="1" dirty="0"/>
          </a:p>
        </p:txBody>
      </p:sp>
      <p:sp>
        <p:nvSpPr>
          <p:cNvPr id="405" name="Shape 405"/>
          <p:cNvSpPr/>
          <p:nvPr/>
        </p:nvSpPr>
        <p:spPr>
          <a:xfrm>
            <a:off x="6028571" y="1963268"/>
            <a:ext cx="2639183" cy="4337520"/>
          </a:xfrm>
          <a:prstGeom prst="rect">
            <a:avLst/>
          </a:prstGeom>
          <a:ln w="38100">
            <a:solidFill>
              <a:srgbClr val="00905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t">
            <a:noAutofit/>
          </a:bodyPr>
          <a:lstStyle/>
          <a:p>
            <a:pPr marL="14288" algn="ctr">
              <a:spcBef>
                <a:spcPts val="600"/>
              </a:spcBef>
            </a:pPr>
            <a:r>
              <a:rPr lang="en-US" sz="2600" b="1" dirty="0"/>
              <a:t>Engaged</a:t>
            </a:r>
          </a:p>
          <a:p>
            <a:pPr marL="14288" algn="ctr">
              <a:spcBef>
                <a:spcPts val="600"/>
              </a:spcBef>
            </a:pPr>
            <a:r>
              <a:rPr lang="en-US" sz="2000" i="1" u="sng" dirty="0"/>
              <a:t>Classroom learning </a:t>
            </a:r>
            <a:br>
              <a:rPr lang="en-US" sz="2000" i="1" u="sng" dirty="0"/>
            </a:br>
            <a:r>
              <a:rPr lang="en-US" sz="2000" i="1" u="sng" dirty="0"/>
              <a:t>applied on the job.</a:t>
            </a:r>
          </a:p>
          <a:p>
            <a:pPr marL="182563" indent="-112713" algn="ctr">
              <a:spcBef>
                <a:spcPts val="600"/>
              </a:spcBef>
            </a:pPr>
            <a:endParaRPr lang="en-US" sz="2000" i="1" dirty="0"/>
          </a:p>
          <a:p>
            <a:pPr marL="182563" indent="-112713" defTabSz="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Cooperative Education</a:t>
            </a:r>
          </a:p>
          <a:p>
            <a:pPr marL="182563" indent="-112713" defTabSz="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Apprenticeship</a:t>
            </a:r>
          </a:p>
          <a:p>
            <a:pPr marL="182563" indent="-112713" defTabSz="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Internship</a:t>
            </a:r>
          </a:p>
          <a:p>
            <a:pPr marL="182563" indent="-112713" defTabSz="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Structured Volunteer</a:t>
            </a:r>
          </a:p>
          <a:p>
            <a:pPr marL="182563" indent="-112713" defTabSz="514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Structured Service Learning</a:t>
            </a:r>
          </a:p>
          <a:p>
            <a:pPr marL="128588" indent="-128588" defTabSz="514350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Work-Based Learning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3924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" grpId="0" animBg="1" advAuto="0"/>
      <p:bldP spid="404" grpId="0" animBg="1" advAuto="0"/>
      <p:bldP spid="405" grpId="0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Exploratory…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u="sng" dirty="0"/>
              <a:t>Exploratory </a:t>
            </a:r>
          </a:p>
          <a:p>
            <a:pPr lvl="1"/>
            <a:r>
              <a:rPr lang="en-US" sz="2400" dirty="0"/>
              <a:t>Provides on worksite orientation to an occupation, </a:t>
            </a:r>
          </a:p>
          <a:p>
            <a:pPr lvl="1"/>
            <a:r>
              <a:rPr lang="en-US" sz="2400" dirty="0"/>
              <a:t>Helps in setting career direction and/or career major </a:t>
            </a:r>
          </a:p>
          <a:p>
            <a:pPr lvl="1"/>
            <a:r>
              <a:rPr lang="en-US" sz="2400" dirty="0"/>
              <a:t>Offers a systematic way to sample and observe a variety of work</a:t>
            </a:r>
          </a:p>
          <a:p>
            <a:pPr lvl="1"/>
            <a:r>
              <a:rPr lang="en-US" sz="2400" dirty="0"/>
              <a:t>Offers the individual the opportunity to gain knowledge about the nature and characteristics of work</a:t>
            </a:r>
          </a:p>
          <a:p>
            <a:pPr lvl="1"/>
            <a:r>
              <a:rPr lang="en-US" sz="2400" dirty="0"/>
              <a:t>Offers a comprehensive and accurate knowledge of the world of work</a:t>
            </a:r>
          </a:p>
          <a:p>
            <a:pPr lvl="1"/>
            <a:r>
              <a:rPr lang="en-US" sz="2400" dirty="0"/>
              <a:t>May include activities such as: Industry Tours, Job Shadowing, Mentor,  Service Learning, Volunteer, Junior Achievement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Work-Based Learning</a:t>
            </a:r>
            <a:br>
              <a:rPr lang="en-US" dirty="0"/>
            </a:br>
            <a:r>
              <a:rPr lang="en-US" dirty="0"/>
              <a:t>With Engaged Employers </a:t>
            </a:r>
          </a:p>
        </p:txBody>
      </p:sp>
    </p:spTree>
    <p:extLst>
      <p:ext uri="{BB962C8B-B14F-4D97-AF65-F5344CB8AC3E}">
        <p14:creationId xmlns:p14="http://schemas.microsoft.com/office/powerpoint/2010/main" val="3749007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Experiential…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Experiential </a:t>
            </a:r>
          </a:p>
          <a:p>
            <a:pPr lvl="1"/>
            <a:r>
              <a:rPr lang="en-US" sz="2400" dirty="0"/>
              <a:t>Provides hands-on experience on the general nature of work  </a:t>
            </a:r>
          </a:p>
          <a:p>
            <a:pPr lvl="1"/>
            <a:r>
              <a:rPr lang="en-US" sz="2400" dirty="0"/>
              <a:t>Provides opportunity to experience and learn soft skills </a:t>
            </a:r>
          </a:p>
          <a:p>
            <a:pPr lvl="1"/>
            <a:r>
              <a:rPr lang="en-US" sz="2400" dirty="0"/>
              <a:t>Provides opportunity to experience and learn foundational/employability skills such as: Teamwork, Following Directions, Communication, on-the-job behaviors </a:t>
            </a:r>
          </a:p>
          <a:p>
            <a:pPr lvl="1"/>
            <a:r>
              <a:rPr lang="en-US" sz="2400" dirty="0"/>
              <a:t>May include activities such as: Part-time Work, Project-based Learning, Service Learning, Structured Volunteer Experiences, Student Organizations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Work-Based Learning</a:t>
            </a:r>
            <a:br>
              <a:rPr lang="en-US" dirty="0"/>
            </a:br>
            <a:r>
              <a:rPr lang="en-US" dirty="0"/>
              <a:t>With Engaged Employers </a:t>
            </a:r>
          </a:p>
        </p:txBody>
      </p:sp>
    </p:spTree>
    <p:extLst>
      <p:ext uri="{BB962C8B-B14F-4D97-AF65-F5344CB8AC3E}">
        <p14:creationId xmlns:p14="http://schemas.microsoft.com/office/powerpoint/2010/main" val="714146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 Office Template 2017" id="{5F043DD8-DC3E-4F6A-B287-81D6F7FF38E2}" vid="{804B3A4D-A4A7-49E1-8361-FD47AD0B8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Office Template 2017</Template>
  <TotalTime>0</TotalTime>
  <Words>450</Words>
  <Application>Microsoft Macintosh PowerPoint</Application>
  <PresentationFormat>On-screen Show (4:3)</PresentationFormat>
  <Paragraphs>106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Avenir Heavy</vt:lpstr>
      <vt:lpstr>Calibri</vt:lpstr>
      <vt:lpstr>Calibri Light</vt:lpstr>
      <vt:lpstr>Times New Roman</vt:lpstr>
      <vt:lpstr>Office Theme</vt:lpstr>
      <vt:lpstr>Perkins Update Webinar</vt:lpstr>
      <vt:lpstr>Perkins Local Plans</vt:lpstr>
      <vt:lpstr>Best Practice Videos</vt:lpstr>
      <vt:lpstr>Best Practice Videos</vt:lpstr>
      <vt:lpstr>Best Practice Videos</vt:lpstr>
      <vt:lpstr>Best Practice Videos</vt:lpstr>
      <vt:lpstr>Work-Based Learning </vt:lpstr>
      <vt:lpstr>Work-Based Learning With Engaged Employers </vt:lpstr>
      <vt:lpstr>Work-Based Learning With Engaged Employers </vt:lpstr>
      <vt:lpstr>Work-Based Learning With Engaged Employers </vt:lpstr>
      <vt:lpstr>Pathways and Professional Development</vt:lpstr>
      <vt:lpstr>Advising and Student Support Webinars</vt:lpstr>
      <vt:lpstr>System Office Conference</vt:lpstr>
      <vt:lpstr>Perkins Updates</vt:lpstr>
      <vt:lpstr>Perkins/CTE State Staff</vt:lpstr>
      <vt:lpstr>PowerPoint Presentation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2017-04-26T15:33:33Z</cp:lastPrinted>
  <dcterms:created xsi:type="dcterms:W3CDTF">2017-04-24T19:18:55Z</dcterms:created>
  <dcterms:modified xsi:type="dcterms:W3CDTF">2018-06-12T12:10:03Z</dcterms:modified>
</cp:coreProperties>
</file>