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81" r:id="rId22"/>
    <p:sldId id="276"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7" autoAdjust="0"/>
    <p:restoredTop sz="86375"/>
  </p:normalViewPr>
  <p:slideViewPr>
    <p:cSldViewPr snapToGrid="0">
      <p:cViewPr>
        <p:scale>
          <a:sx n="100" d="100"/>
          <a:sy n="100" d="100"/>
        </p:scale>
        <p:origin x="1952" y="504"/>
      </p:cViewPr>
      <p:guideLst/>
    </p:cSldViewPr>
  </p:slideViewPr>
  <p:outlineViewPr>
    <p:cViewPr>
      <p:scale>
        <a:sx n="33" d="100"/>
        <a:sy n="33" d="100"/>
      </p:scale>
      <p:origin x="0" y="-261728"/>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8/23/17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8/23/17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smtClean="0">
                <a:latin typeface="Arial" charset="0"/>
                <a:ea typeface="ヒラギノ角ゴ Pro W3" charset="0"/>
                <a:cs typeface="Arial" charset="0"/>
              </a:rPr>
              <a:t>Thanks to all of you who have helped plan open house events the last four years. </a:t>
            </a:r>
          </a:p>
          <a:p>
            <a:endParaRPr lang="en-US" sz="1400" dirty="0" smtClean="0">
              <a:latin typeface="Arial" charset="0"/>
              <a:ea typeface="ヒラギノ角ゴ Pro W3" charset="0"/>
              <a:cs typeface="Arial" charset="0"/>
            </a:endParaRPr>
          </a:p>
          <a:p>
            <a:r>
              <a:rPr lang="en-US" sz="1400" dirty="0" smtClean="0">
                <a:latin typeface="Arial" charset="0"/>
                <a:ea typeface="ヒラギノ角ゴ Pro W3" charset="0"/>
                <a:cs typeface="Arial" charset="0"/>
              </a:rPr>
              <a:t>We believe we have done very well getting the word out about the great careers in Advanced Manufacturing.</a:t>
            </a:r>
          </a:p>
          <a:p>
            <a:endParaRPr lang="en-US" sz="1400" dirty="0" smtClean="0">
              <a:latin typeface="Arial" charset="0"/>
              <a:ea typeface="ヒラギノ角ゴ Pro W3" charset="0"/>
              <a:cs typeface="Arial" charset="0"/>
            </a:endParaRPr>
          </a:p>
          <a:p>
            <a:r>
              <a:rPr lang="en-US" sz="1400" dirty="0" smtClean="0">
                <a:latin typeface="Arial" charset="0"/>
                <a:ea typeface="ヒラギノ角ゴ Pro W3" charset="0"/>
                <a:cs typeface="Arial" charset="0"/>
              </a:rPr>
              <a:t>The state of North Carolina is actively recruiting manufacturing companies to move to our state, </a:t>
            </a:r>
          </a:p>
          <a:p>
            <a:r>
              <a:rPr lang="en-US" sz="1400" dirty="0" smtClean="0">
                <a:latin typeface="Arial" charset="0"/>
                <a:ea typeface="ヒラギノ角ゴ Pro W3" charset="0"/>
                <a:cs typeface="Arial" charset="0"/>
              </a:rPr>
              <a:t>And what you all are doing is helping to create the talent pool necessary</a:t>
            </a:r>
            <a:r>
              <a:rPr lang="en-US" sz="1400" baseline="0" dirty="0" smtClean="0">
                <a:latin typeface="Arial" charset="0"/>
                <a:ea typeface="ヒラギノ角ゴ Pro W3" charset="0"/>
                <a:cs typeface="Arial" charset="0"/>
              </a:rPr>
              <a:t> to staff the manufacturing plants.</a:t>
            </a:r>
          </a:p>
          <a:p>
            <a:endParaRPr lang="en-US" sz="1400" baseline="0" dirty="0" smtClean="0">
              <a:latin typeface="Arial" charset="0"/>
              <a:ea typeface="ヒラギノ角ゴ Pro W3" charset="0"/>
              <a:cs typeface="Arial" charset="0"/>
            </a:endParaRPr>
          </a:p>
          <a:p>
            <a:endParaRPr lang="en-US" dirty="0" smtClean="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smtClean="0">
                <a:latin typeface="Arial" charset="0"/>
                <a:ea typeface="ヒラギノ角ゴ Pro W3" charset="0"/>
                <a:cs typeface="Arial" charset="0"/>
              </a:rPr>
              <a:t>August 24, 2017</a:t>
            </a: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91126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198926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37304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157490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64783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68765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www.mfgday.com</a:t>
            </a:r>
            <a:r>
              <a:rPr lang="en-US" dirty="0" smtClean="0"/>
              <a:t>/events/2017/dell-6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31337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54672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78319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6019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33625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62855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Jim West—Getty Images/</a:t>
            </a:r>
            <a:r>
              <a:rPr lang="en-US" dirty="0" err="1" smtClean="0"/>
              <a:t>imageBROKER</a:t>
            </a:r>
            <a:r>
              <a:rPr lang="en-US" dirty="0" smtClean="0"/>
              <a:t> RM</a:t>
            </a:r>
          </a:p>
          <a:p>
            <a:endParaRPr lang="en-US" dirty="0" smtClean="0"/>
          </a:p>
          <a:p>
            <a:r>
              <a:rPr lang="en-US" dirty="0" smtClean="0"/>
              <a:t>http://</a:t>
            </a:r>
            <a:r>
              <a:rPr lang="en-US" dirty="0" err="1" smtClean="0"/>
              <a:t>www.msn.com</a:t>
            </a:r>
            <a:r>
              <a:rPr lang="en-US" dirty="0" smtClean="0"/>
              <a:t>/</a:t>
            </a:r>
            <a:r>
              <a:rPr lang="en-US" dirty="0" err="1" smtClean="0"/>
              <a:t>en</a:t>
            </a:r>
            <a:r>
              <a:rPr lang="en-US" dirty="0" smtClean="0"/>
              <a:t>-us/money/markets/half-of-americas-robot-workforce-is-located-in-just-10-states/ar-AAq9TkL?li=AA4Zjn&amp;ocid=</a:t>
            </a:r>
            <a:r>
              <a:rPr lang="en-US" dirty="0" err="1" smtClean="0"/>
              <a:t>spartandhp</a:t>
            </a:r>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2112213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23</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smtClean="0">
                <a:latin typeface="Arial" charset="0"/>
                <a:ea typeface="ヒラギノ角ゴ Pro W3" charset="0"/>
                <a:cs typeface="Arial" charset="0"/>
              </a:rPr>
              <a:t>Thanks</a:t>
            </a: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64652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haven’t heard, The sixth-annual North Carolina Advanced Manufacturing Careers</a:t>
            </a:r>
            <a:r>
              <a:rPr lang="en-US" baseline="0" dirty="0" smtClean="0"/>
              <a:t> Awareness Week will be October second through the sixth.</a:t>
            </a:r>
          </a:p>
          <a:p>
            <a:endParaRPr lang="en-US" baseline="0" dirty="0" smtClean="0"/>
          </a:p>
          <a:p>
            <a:r>
              <a:rPr lang="en-US" baseline="0" dirty="0" smtClean="0"/>
              <a:t>National Manufacturing day (that’s their logo on the left) will be that Friday, October 6.  Always the first Friday in October.</a:t>
            </a:r>
          </a:p>
          <a:p>
            <a:endParaRPr lang="en-US" baseline="0" dirty="0" smtClean="0"/>
          </a:p>
          <a:p>
            <a:r>
              <a:rPr lang="en-US" baseline="0" dirty="0" smtClean="0"/>
              <a:t>And that’s our website at the bottom of the screen.</a:t>
            </a:r>
          </a:p>
          <a:p>
            <a:endParaRPr lang="en-US" baseline="0"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66800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Manufacturing</a:t>
            </a:r>
            <a:r>
              <a:rPr lang="en-US" baseline="0" dirty="0" smtClean="0"/>
              <a:t> has changed drastically over the last few decades.</a:t>
            </a:r>
          </a:p>
          <a:p>
            <a:endParaRPr lang="en-US" baseline="0" dirty="0" smtClean="0"/>
          </a:p>
          <a:p>
            <a:r>
              <a:rPr lang="en-US" baseline="0" dirty="0" smtClean="0"/>
              <a:t>Our NC Manufacturing Awareness Week started at the same time as the national Manufacturing day.  </a:t>
            </a:r>
          </a:p>
          <a:p>
            <a:endParaRPr lang="en-US" baseline="0" dirty="0" smtClean="0"/>
          </a:p>
          <a:p>
            <a:r>
              <a:rPr lang="en-US" baseline="0" dirty="0" smtClean="0"/>
              <a:t>It's not just North Carolina, it's a national movement to show off advanced manufacturing and to attract new employees who can perform the high-tech tasks in modern manufacturing.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43177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the national Manufacturing day found after polling all of the host sites.</a:t>
            </a:r>
            <a:r>
              <a:rPr lang="en-US" baseline="0" dirty="0" smtClean="0"/>
              <a:t>  </a:t>
            </a:r>
          </a:p>
          <a:p>
            <a:endParaRPr lang="en-US" baseline="0" dirty="0" smtClean="0"/>
          </a:p>
          <a:p>
            <a:r>
              <a:rPr lang="en-US" baseline="0" dirty="0" smtClean="0"/>
              <a:t>They found that having these open houses was important to the manufacturing industry.</a:t>
            </a:r>
          </a:p>
          <a:p>
            <a:endParaRPr lang="en-US" baseline="0"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9868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all kinds of evets you can hold</a:t>
            </a:r>
            <a:r>
              <a:rPr lang="en-US" baseline="0" dirty="0" smtClean="0"/>
              <a:t> during this week to promote what you are doing and hopefully get your future employees interested.</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4920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Last year, there</a:t>
            </a:r>
            <a:r>
              <a:rPr lang="en-US" baseline="0" dirty="0" smtClean="0"/>
              <a:t> were 61 Manufacturing Week events in North Carolina. </a:t>
            </a:r>
          </a:p>
          <a:p>
            <a:endParaRPr lang="en-US" baseline="0" dirty="0" smtClean="0"/>
          </a:p>
          <a:p>
            <a:r>
              <a:rPr lang="en-US" baseline="0" dirty="0" smtClean="0"/>
              <a:t>All spread out across the state. </a:t>
            </a:r>
          </a:p>
          <a:p>
            <a:endParaRPr lang="en-US" baseline="0" dirty="0" smtClean="0"/>
          </a:p>
          <a:p>
            <a:r>
              <a:rPr lang="en-US" baseline="0" dirty="0" smtClean="0"/>
              <a:t>We are hoping to see over 60 events again this year.</a:t>
            </a:r>
          </a:p>
          <a:p>
            <a:endParaRPr lang="en-US" baseline="0" dirty="0" smtClean="0"/>
          </a:p>
          <a:p>
            <a:r>
              <a:rPr lang="en-US" baseline="0" dirty="0" smtClean="0"/>
              <a:t>======</a:t>
            </a:r>
          </a:p>
          <a:p>
            <a:r>
              <a:rPr lang="en-US" baseline="0" dirty="0" smtClean="0"/>
              <a:t>http://</a:t>
            </a:r>
            <a:r>
              <a:rPr lang="en-US" baseline="0" dirty="0" err="1" smtClean="0"/>
              <a:t>www.mfgday.com</a:t>
            </a:r>
            <a:r>
              <a:rPr lang="en-US" baseline="0" dirty="0" smtClean="0"/>
              <a:t>/events/2016?country=</a:t>
            </a:r>
            <a:r>
              <a:rPr lang="en-US" baseline="0" dirty="0" err="1" smtClean="0"/>
              <a:t>US&amp;state</a:t>
            </a:r>
            <a:r>
              <a:rPr lang="en-US" baseline="0" dirty="0" smtClean="0"/>
              <a:t>=</a:t>
            </a:r>
            <a:r>
              <a:rPr lang="en-US" baseline="0" dirty="0" err="1" smtClean="0"/>
              <a:t>NC#filter</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194515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Right Now, there</a:t>
            </a:r>
            <a:r>
              <a:rPr lang="en-US" baseline="0" dirty="0" smtClean="0"/>
              <a:t> are already </a:t>
            </a:r>
            <a:r>
              <a:rPr lang="en-US" baseline="0" dirty="0" smtClean="0"/>
              <a:t>19 </a:t>
            </a:r>
            <a:r>
              <a:rPr lang="en-US" baseline="0" dirty="0" smtClean="0"/>
              <a:t>events planned for North Carolina and entered on the national calendar.  </a:t>
            </a:r>
            <a:r>
              <a:rPr lang="en-US" baseline="0" dirty="0" smtClean="0"/>
              <a:t>Alamance Community College just added their event after I captured this map.</a:t>
            </a:r>
            <a:endParaRPr lang="en-US" baseline="0" dirty="0" smtClean="0"/>
          </a:p>
          <a:p>
            <a:endParaRPr lang="en-US" baseline="0" dirty="0" smtClean="0"/>
          </a:p>
          <a:p>
            <a:r>
              <a:rPr lang="en-US" baseline="0" dirty="0" smtClean="0"/>
              <a:t>Most of those events are at manufacturers. Many are at community colleges.  Some are at community centers.</a:t>
            </a:r>
          </a:p>
          <a:p>
            <a:endParaRPr lang="en-US" baseline="0" dirty="0" smtClean="0"/>
          </a:p>
          <a:p>
            <a:r>
              <a:rPr lang="en-US" baseline="0" dirty="0" smtClean="0"/>
              <a:t>It’s not just businesses and colleges, The Charlotte Chamber is sponsoring a symposium and an expo.</a:t>
            </a:r>
          </a:p>
          <a:p>
            <a:endParaRPr lang="en-US" baseline="0" dirty="0" smtClean="0"/>
          </a:p>
          <a:p>
            <a:endParaRPr lang="en-US" baseline="0" dirty="0" smtClean="0"/>
          </a:p>
          <a:p>
            <a:r>
              <a:rPr lang="en-US" baseline="0" dirty="0" smtClean="0"/>
              <a:t>=======</a:t>
            </a:r>
          </a:p>
          <a:p>
            <a:endParaRPr lang="en-US" baseline="0" dirty="0" smtClean="0"/>
          </a:p>
          <a:p>
            <a:r>
              <a:rPr lang="en-US" baseline="0" dirty="0" smtClean="0"/>
              <a:t>If you are in a border county, be sure to check out the events in the neighboring states.  The map on the website will let you see the events in all of the states.</a:t>
            </a:r>
          </a:p>
          <a:p>
            <a:endParaRPr lang="en-US" baseline="0" dirty="0" smtClean="0"/>
          </a:p>
          <a:p>
            <a:r>
              <a:rPr lang="en-US" baseline="0" dirty="0" smtClean="0"/>
              <a:t>Most of these events are open to the public. Some require advanced notice, and some may be by-invitation-only. </a:t>
            </a:r>
          </a:p>
          <a:p>
            <a:r>
              <a:rPr lang="en-US" baseline="0" dirty="0" smtClean="0"/>
              <a:t>Some might allow school groups during the day and open to the public in the evening.  Be sure to check out the requirements.</a:t>
            </a:r>
          </a:p>
          <a:p>
            <a:endParaRPr lang="en-US" baseline="0" dirty="0" smtClean="0"/>
          </a:p>
          <a:p>
            <a:r>
              <a:rPr lang="en-US" baseline="0" dirty="0" smtClean="0"/>
              <a:t>Also, some may have </a:t>
            </a:r>
            <a:r>
              <a:rPr lang="en-US" u="sng" baseline="0" dirty="0" smtClean="0"/>
              <a:t>age</a:t>
            </a:r>
            <a:r>
              <a:rPr lang="en-US" baseline="0" dirty="0" smtClean="0"/>
              <a:t> restrictions or restrictions on what to wear, like shoes that might be required to walk around the factory.</a:t>
            </a:r>
          </a:p>
          <a:p>
            <a:endParaRPr lang="en-US" baseline="0" dirty="0" smtClean="0"/>
          </a:p>
          <a:p>
            <a:r>
              <a:rPr lang="en-US" baseline="0" dirty="0" smtClean="0"/>
              <a:t>Each of the events has a contact person, so call to make sure that you will be able to get the most out of the visit.</a:t>
            </a:r>
          </a:p>
          <a:p>
            <a:endParaRPr lang="en-US" baseline="0" dirty="0" smtClean="0"/>
          </a:p>
          <a:p>
            <a:r>
              <a:rPr lang="en-US" baseline="0" dirty="0" smtClean="0"/>
              <a:t>There are also some virtual events that might show up in your search. Some of these are large events that have an internet connection to allow you to connect from the classroom.  If you can’t send the kids to the event, maybe you can bring the event to the classroom.</a:t>
            </a:r>
          </a:p>
          <a:p>
            <a:endParaRPr lang="en-US" baseline="0" dirty="0" smtClean="0"/>
          </a:p>
          <a:p>
            <a:endParaRPr lang="en-US" baseline="0" dirty="0" smtClean="0"/>
          </a:p>
          <a:p>
            <a:endParaRPr lang="en-US" baseline="0" dirty="0" smtClean="0"/>
          </a:p>
          <a:p>
            <a:r>
              <a:rPr lang="en-US" baseline="0" dirty="0" smtClean="0"/>
              <a:t>======</a:t>
            </a:r>
          </a:p>
          <a:p>
            <a:r>
              <a:rPr lang="en-US" baseline="0" dirty="0" smtClean="0"/>
              <a:t>http://</a:t>
            </a:r>
            <a:r>
              <a:rPr lang="en-US" baseline="0" dirty="0" err="1" smtClean="0"/>
              <a:t>www.mfgday.com</a:t>
            </a:r>
            <a:r>
              <a:rPr lang="en-US" baseline="0" dirty="0" smtClean="0"/>
              <a:t>/</a:t>
            </a:r>
            <a:r>
              <a:rPr lang="en-US" baseline="0" dirty="0" err="1" smtClean="0"/>
              <a:t>events?country</a:t>
            </a:r>
            <a:r>
              <a:rPr lang="en-US" baseline="0" dirty="0" smtClean="0"/>
              <a:t>=</a:t>
            </a:r>
            <a:r>
              <a:rPr lang="en-US" baseline="0" dirty="0" err="1" smtClean="0"/>
              <a:t>US&amp;state</a:t>
            </a:r>
            <a:r>
              <a:rPr lang="en-US" baseline="0" dirty="0" smtClean="0"/>
              <a:t>=</a:t>
            </a:r>
            <a:r>
              <a:rPr lang="en-US" baseline="0" dirty="0" err="1" smtClean="0"/>
              <a:t>NC#filter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17701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go-to website for all events in North Carolina is</a:t>
            </a:r>
            <a:r>
              <a:rPr lang="en-US" baseline="0" dirty="0" smtClean="0"/>
              <a:t> </a:t>
            </a:r>
          </a:p>
          <a:p>
            <a:endParaRPr lang="en-US" baseline="0" dirty="0" smtClean="0"/>
          </a:p>
          <a:p>
            <a:r>
              <a:rPr lang="en-US" baseline="0" dirty="0" smtClean="0"/>
              <a:t>NC Perkins dot org slash Manufacturing</a:t>
            </a:r>
          </a:p>
          <a:p>
            <a:endParaRPr lang="en-US" baseline="0" dirty="0" smtClean="0"/>
          </a:p>
          <a:p>
            <a:r>
              <a:rPr lang="en-US" baseline="0" dirty="0" smtClean="0"/>
              <a:t>There you will find the calendar of events, promotional materials, information about our planning meetings, like this one, and our partners and our participating colleges.</a:t>
            </a:r>
          </a:p>
          <a:p>
            <a:endParaRPr lang="en-US" baseline="0" dirty="0" smtClean="0"/>
          </a:p>
          <a:p>
            <a:r>
              <a:rPr lang="en-US" baseline="0" dirty="0" smtClean="0"/>
              <a:t>Lots of good stuff on that web site.</a:t>
            </a:r>
          </a:p>
          <a:p>
            <a:endParaRPr lang="en-US" baseline="0" dirty="0" smtClean="0"/>
          </a:p>
          <a:p>
            <a:r>
              <a:rPr lang="en-US" baseline="0" dirty="0" smtClean="0"/>
              <a:t>Stick a bookmark on that page, so you can keep checking it as we get closer to the big week.</a:t>
            </a:r>
          </a:p>
          <a:p>
            <a:endParaRPr lang="en-US" baseline="0" dirty="0" smtClean="0"/>
          </a:p>
          <a:p>
            <a:endParaRPr lang="en-US" dirty="0"/>
          </a:p>
          <a:p>
            <a:endParaRPr lang="en-US" dirty="0"/>
          </a:p>
          <a:p>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www.ncperkins.org</a:t>
            </a:r>
            <a:r>
              <a:rPr lang="en-US" dirty="0" smtClean="0"/>
              <a:t>/manufacturing</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47752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8/23/17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8/23/17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8/23/17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8/23/17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f"/><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smtClean="0">
                <a:latin typeface="Arial" charset="0"/>
                <a:ea typeface="ヒラギノ角ゴ Pro W3" charset="0"/>
                <a:cs typeface="ヒラギノ角ゴ Pro W3" charset="0"/>
              </a:rPr>
              <a:t>Bob </a:t>
            </a:r>
            <a:r>
              <a:rPr lang="en-US" sz="2600" dirty="0" err="1" smtClean="0">
                <a:latin typeface="Arial" charset="0"/>
                <a:ea typeface="ヒラギノ角ゴ Pro W3" charset="0"/>
                <a:cs typeface="ヒラギノ角ゴ Pro W3" charset="0"/>
              </a:rPr>
              <a:t>Witchger</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228600" indent="0" algn="l">
              <a:lnSpc>
                <a:spcPct val="80000"/>
              </a:lnSpc>
              <a:buNone/>
            </a:pPr>
            <a:r>
              <a:rPr lang="en-US" sz="2600" dirty="0">
                <a:latin typeface="Arial" charset="0"/>
                <a:ea typeface="ヒラギノ角ゴ Pro W3" charset="0"/>
                <a:cs typeface="ヒラギノ角ゴ Pro W3" charset="0"/>
              </a:rPr>
              <a:t>	</a:t>
            </a:r>
            <a:r>
              <a:rPr lang="en-US" sz="2600" dirty="0" smtClean="0">
                <a:latin typeface="Arial" charset="0"/>
                <a:ea typeface="ヒラギノ角ゴ Pro W3" charset="0"/>
                <a:cs typeface="ヒラギノ角ゴ Pro W3" charset="0"/>
              </a:rPr>
              <a:t>NC </a:t>
            </a:r>
            <a:r>
              <a:rPr lang="en-US" sz="2600" dirty="0">
                <a:latin typeface="Arial" charset="0"/>
                <a:ea typeface="ヒラギノ角ゴ Pro W3" charset="0"/>
                <a:cs typeface="ヒラギノ角ゴ Pro W3" charset="0"/>
              </a:rPr>
              <a:t>Community </a:t>
            </a:r>
            <a:r>
              <a:rPr lang="en-US" sz="2600" dirty="0" smtClean="0">
                <a:latin typeface="Arial" charset="0"/>
                <a:ea typeface="ヒラギノ角ゴ Pro W3" charset="0"/>
                <a:cs typeface="ヒラギノ角ゴ Pro W3" charset="0"/>
              </a:rPr>
              <a:t>Colleges</a:t>
            </a:r>
          </a:p>
          <a:p>
            <a:pPr marL="461963" algn="l">
              <a:lnSpc>
                <a:spcPct val="80000"/>
              </a:lnSpc>
            </a:pPr>
            <a:endParaRPr lang="en-US" sz="900" dirty="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Cheryl Cox</a:t>
            </a:r>
          </a:p>
          <a:p>
            <a:pPr marL="228600" indent="0" algn="l">
              <a:lnSpc>
                <a:spcPct val="80000"/>
              </a:lnSpc>
              <a:buNone/>
            </a:pPr>
            <a:r>
              <a:rPr lang="en-US" sz="2600" dirty="0" smtClean="0">
                <a:latin typeface="Arial" charset="0"/>
                <a:ea typeface="ヒラギノ角ゴ Pro W3" charset="0"/>
                <a:cs typeface="ヒラギノ角ゴ Pro W3" charset="0"/>
              </a:rPr>
              <a:t>	NC Department of Public Instruction</a:t>
            </a:r>
            <a:endParaRPr lang="en-US" sz="2600" dirty="0">
              <a:latin typeface="Arial" charset="0"/>
              <a:ea typeface="ヒラギノ角ゴ Pro W3" charset="0"/>
              <a:cs typeface="ヒラギノ角ゴ Pro W3" charset="0"/>
            </a:endParaRPr>
          </a:p>
        </p:txBody>
      </p:sp>
      <p:sp>
        <p:nvSpPr>
          <p:cNvPr id="2" name="Title 1"/>
          <p:cNvSpPr>
            <a:spLocks noGrp="1"/>
          </p:cNvSpPr>
          <p:nvPr>
            <p:ph type="title"/>
          </p:nvPr>
        </p:nvSpPr>
        <p:spPr/>
        <p:txBody>
          <a:bodyPr/>
          <a:lstStyle/>
          <a:p>
            <a:r>
              <a:rPr lang="en-US" dirty="0"/>
              <a:t>October 2-6, </a:t>
            </a:r>
            <a:r>
              <a:rPr lang="en-US" dirty="0" smtClean="0"/>
              <a:t>2017</a:t>
            </a:r>
            <a:endParaRPr lang="en-US" dirty="0"/>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smtClean="0"/>
              <a:t>www.ncperkins.org</a:t>
            </a:r>
            <a:r>
              <a:rPr lang="en-US" sz="3200" dirty="0" smtClean="0"/>
              <a:t>/manufacturing</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87030"/>
            <a:ext cx="9144000" cy="3364992"/>
          </a:xfrm>
          <a:prstGeom prst="rect">
            <a:avLst/>
          </a:prstGeom>
        </p:spPr>
      </p:pic>
    </p:spTree>
    <p:extLst>
      <p:ext uri="{BB962C8B-B14F-4D97-AF65-F5344CB8AC3E}">
        <p14:creationId xmlns:p14="http://schemas.microsoft.com/office/powerpoint/2010/main" val="1121195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2-6, 2017</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400"/>
            <a:ext cx="9144000" cy="3364992"/>
          </a:xfrm>
          <a:prstGeom prst="rect">
            <a:avLst/>
          </a:prstGeom>
        </p:spPr>
      </p:pic>
      <p:sp>
        <p:nvSpPr>
          <p:cNvPr id="5" name="Rectangle 4"/>
          <p:cNvSpPr>
            <a:spLocks noChangeArrowheads="1"/>
          </p:cNvSpPr>
          <p:nvPr/>
        </p:nvSpPr>
        <p:spPr bwMode="auto">
          <a:xfrm>
            <a:off x="1233375" y="5890993"/>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smtClean="0"/>
              <a:t>www.ncperkins.org</a:t>
            </a:r>
            <a:r>
              <a:rPr lang="en-US" sz="3200" dirty="0" smtClean="0"/>
              <a:t>/manufacturing</a:t>
            </a:r>
            <a:endParaRPr lang="en-US" sz="3200" dirty="0"/>
          </a:p>
        </p:txBody>
      </p:sp>
      <p:pic>
        <p:nvPicPr>
          <p:cNvPr id="6" name="Picture 5"/>
          <p:cNvPicPr>
            <a:picLocks noChangeAspect="1"/>
          </p:cNvPicPr>
          <p:nvPr/>
        </p:nvPicPr>
        <p:blipFill>
          <a:blip r:embed="rId4"/>
          <a:stretch>
            <a:fillRect/>
          </a:stretch>
        </p:blipFill>
        <p:spPr>
          <a:xfrm>
            <a:off x="-71474" y="3962400"/>
            <a:ext cx="2921000" cy="2120900"/>
          </a:xfrm>
          <a:prstGeom prst="rect">
            <a:avLst/>
          </a:prstGeom>
        </p:spPr>
      </p:pic>
    </p:spTree>
    <p:extLst>
      <p:ext uri="{BB962C8B-B14F-4D97-AF65-F5344CB8AC3E}">
        <p14:creationId xmlns:p14="http://schemas.microsoft.com/office/powerpoint/2010/main" val="138773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Grant Godwin</a:t>
            </a:r>
            <a:endParaRPr lang="en-US" dirty="0"/>
          </a:p>
        </p:txBody>
      </p:sp>
      <p:sp>
        <p:nvSpPr>
          <p:cNvPr id="3" name="Subtitle 2"/>
          <p:cNvSpPr>
            <a:spLocks noGrp="1"/>
          </p:cNvSpPr>
          <p:nvPr>
            <p:ph type="subTitle" idx="1"/>
          </p:nvPr>
        </p:nvSpPr>
        <p:spPr/>
        <p:txBody>
          <a:bodyPr/>
          <a:lstStyle/>
          <a:p>
            <a:r>
              <a:rPr lang="en-US" dirty="0" smtClean="0"/>
              <a:t>Polaris Associates, LLC</a:t>
            </a:r>
          </a:p>
        </p:txBody>
      </p:sp>
    </p:spTree>
    <p:extLst>
      <p:ext uri="{BB962C8B-B14F-4D97-AF65-F5344CB8AC3E}">
        <p14:creationId xmlns:p14="http://schemas.microsoft.com/office/powerpoint/2010/main" val="160159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2197418"/>
            <a:ext cx="1752600" cy="17372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941986"/>
            <a:ext cx="1752600" cy="1752600"/>
          </a:xfrm>
          <a:prstGeom prst="rect">
            <a:avLst/>
          </a:prstGeom>
        </p:spPr>
      </p:pic>
      <p:sp>
        <p:nvSpPr>
          <p:cNvPr id="8" name="Title 1"/>
          <p:cNvSpPr txBox="1">
            <a:spLocks/>
          </p:cNvSpPr>
          <p:nvPr/>
        </p:nvSpPr>
        <p:spPr>
          <a:xfrm>
            <a:off x="1676400" y="1580265"/>
            <a:ext cx="7336465" cy="1428500"/>
          </a:xfrm>
          <a:prstGeom prst="rect">
            <a:avLst/>
          </a:prstGeom>
        </p:spPr>
        <p:txBody>
          <a:bodyPr vert="horz" lIns="91440" tIns="45720" rIns="91440" bIns="45720" rtlCol="0" anchor="b">
            <a:normAutofit/>
          </a:bodyPr>
          <a:lstStyle>
            <a:lvl1pPr algn="ctr" defTabSz="514350" rtl="0" eaLnBrk="1" latinLnBrk="0" hangingPunct="1">
              <a:lnSpc>
                <a:spcPct val="90000"/>
              </a:lnSpc>
              <a:spcBef>
                <a:spcPct val="0"/>
              </a:spcBef>
              <a:buNone/>
              <a:defRPr sz="4400" b="1" kern="1200">
                <a:ln w="0">
                  <a:solidFill>
                    <a:schemeClr val="accent1"/>
                  </a:solidFill>
                </a:ln>
                <a:solidFill>
                  <a:schemeClr val="tx1"/>
                </a:solidFill>
                <a:latin typeface="+mn-lt"/>
                <a:ea typeface="+mj-ea"/>
                <a:cs typeface="+mj-cs"/>
              </a:defRPr>
            </a:lvl1pPr>
          </a:lstStyle>
          <a:p>
            <a:r>
              <a:rPr lang="en-US" dirty="0" smtClean="0"/>
              <a:t>Kathryn P. </a:t>
            </a:r>
            <a:r>
              <a:rPr lang="en-US" dirty="0" err="1" smtClean="0"/>
              <a:t>Castelloes</a:t>
            </a:r>
            <a:endParaRPr lang="en-US" dirty="0"/>
          </a:p>
        </p:txBody>
      </p:sp>
      <p:sp>
        <p:nvSpPr>
          <p:cNvPr id="9" name="Subtitle 2"/>
          <p:cNvSpPr>
            <a:spLocks noGrp="1"/>
          </p:cNvSpPr>
          <p:nvPr>
            <p:ph type="subTitle" idx="1"/>
          </p:nvPr>
        </p:nvSpPr>
        <p:spPr>
          <a:xfrm>
            <a:off x="1676400" y="3008765"/>
            <a:ext cx="7336465" cy="1655762"/>
          </a:xfrm>
        </p:spPr>
        <p:txBody>
          <a:bodyPr>
            <a:normAutofit/>
          </a:bodyPr>
          <a:lstStyle/>
          <a:p>
            <a:r>
              <a:rPr lang="en-US" sz="3200" dirty="0" smtClean="0"/>
              <a:t>Apprenticeship Director</a:t>
            </a:r>
          </a:p>
          <a:p>
            <a:r>
              <a:rPr lang="en-US" sz="3200" dirty="0" smtClean="0"/>
              <a:t>North Carolina Department of Commerce</a:t>
            </a:r>
            <a:endParaRPr lang="en-US" sz="3200" dirty="0"/>
          </a:p>
        </p:txBody>
      </p:sp>
      <p:sp>
        <p:nvSpPr>
          <p:cNvPr id="10" name="Title 1"/>
          <p:cNvSpPr txBox="1">
            <a:spLocks/>
          </p:cNvSpPr>
          <p:nvPr/>
        </p:nvSpPr>
        <p:spPr>
          <a:xfrm>
            <a:off x="1676400" y="4492256"/>
            <a:ext cx="7336465" cy="1428500"/>
          </a:xfrm>
          <a:prstGeom prst="rect">
            <a:avLst/>
          </a:prstGeom>
        </p:spPr>
        <p:txBody>
          <a:bodyPr vert="horz" lIns="91440" tIns="45720" rIns="91440" bIns="45720" rtlCol="0" anchor="b">
            <a:normAutofit/>
          </a:bodyPr>
          <a:lstStyle>
            <a:lvl1pPr algn="ctr" defTabSz="514350" rtl="0" eaLnBrk="1" latinLnBrk="0" hangingPunct="1">
              <a:lnSpc>
                <a:spcPct val="90000"/>
              </a:lnSpc>
              <a:spcBef>
                <a:spcPct val="0"/>
              </a:spcBef>
              <a:buNone/>
              <a:defRPr sz="4400" b="1" kern="1200">
                <a:ln w="0">
                  <a:solidFill>
                    <a:schemeClr val="accent1"/>
                  </a:solidFill>
                </a:ln>
                <a:solidFill>
                  <a:schemeClr val="tx1"/>
                </a:solidFill>
                <a:latin typeface="+mn-lt"/>
                <a:ea typeface="+mj-ea"/>
                <a:cs typeface="+mj-cs"/>
              </a:defRPr>
            </a:lvl1pPr>
          </a:lstStyle>
          <a:p>
            <a:r>
              <a:rPr lang="en-US" dirty="0"/>
              <a:t>David G. Taylor</a:t>
            </a:r>
          </a:p>
        </p:txBody>
      </p:sp>
      <p:sp>
        <p:nvSpPr>
          <p:cNvPr id="11" name="Subtitle 2"/>
          <p:cNvSpPr txBox="1">
            <a:spLocks/>
          </p:cNvSpPr>
          <p:nvPr/>
        </p:nvSpPr>
        <p:spPr>
          <a:xfrm>
            <a:off x="1676400" y="5920756"/>
            <a:ext cx="7336465" cy="1655762"/>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3600" kern="1200">
                <a:solidFill>
                  <a:schemeClr val="tx1"/>
                </a:solidFill>
                <a:latin typeface="HelvLight" pitchFamily="2" charset="0"/>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HelvLight" pitchFamily="2" charset="0"/>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HelvLight" pitchFamily="2" charset="0"/>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HelvLight" pitchFamily="2" charset="0"/>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HelvLight" pitchFamily="2" charset="0"/>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r>
              <a:rPr lang="en-US" dirty="0"/>
              <a:t>Cummins </a:t>
            </a:r>
            <a:r>
              <a:rPr lang="en-US" dirty="0" err="1"/>
              <a:t>Inc</a:t>
            </a:r>
            <a:r>
              <a:rPr lang="en-US" dirty="0"/>
              <a:t>, Charlotte</a:t>
            </a:r>
          </a:p>
        </p:txBody>
      </p:sp>
    </p:spTree>
    <p:extLst>
      <p:ext uri="{BB962C8B-B14F-4D97-AF65-F5344CB8AC3E}">
        <p14:creationId xmlns:p14="http://schemas.microsoft.com/office/powerpoint/2010/main" val="661758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Kathryn P. Castelloes</a:t>
            </a:r>
            <a:endParaRPr lang="en-US" dirty="0"/>
          </a:p>
        </p:txBody>
      </p:sp>
      <p:sp>
        <p:nvSpPr>
          <p:cNvPr id="3" name="Subtitle 2"/>
          <p:cNvSpPr>
            <a:spLocks noGrp="1"/>
          </p:cNvSpPr>
          <p:nvPr>
            <p:ph type="subTitle" idx="1"/>
          </p:nvPr>
        </p:nvSpPr>
        <p:spPr/>
        <p:txBody>
          <a:bodyPr/>
          <a:lstStyle/>
          <a:p>
            <a:r>
              <a:rPr lang="en-US" smtClean="0"/>
              <a:t>Apprenticeship Director</a:t>
            </a:r>
          </a:p>
          <a:p>
            <a:r>
              <a:rPr lang="en-US" smtClean="0"/>
              <a:t>North Carolina Department of Commerce</a:t>
            </a:r>
            <a:endParaRPr lang="en-US" dirty="0"/>
          </a:p>
        </p:txBody>
      </p:sp>
      <p:pic>
        <p:nvPicPr>
          <p:cNvPr id="5" name="Picture 4"/>
          <p:cNvPicPr>
            <a:picLocks noChangeAspect="1"/>
          </p:cNvPicPr>
          <p:nvPr/>
        </p:nvPicPr>
        <p:blipFill>
          <a:blip r:embed="rId2"/>
          <a:stretch>
            <a:fillRect/>
          </a:stretch>
        </p:blipFill>
        <p:spPr>
          <a:xfrm>
            <a:off x="215900" y="4817311"/>
            <a:ext cx="1905000" cy="1888289"/>
          </a:xfrm>
          <a:prstGeom prst="rect">
            <a:avLst/>
          </a:prstGeom>
        </p:spPr>
      </p:pic>
    </p:spTree>
    <p:extLst>
      <p:ext uri="{BB962C8B-B14F-4D97-AF65-F5344CB8AC3E}">
        <p14:creationId xmlns:p14="http://schemas.microsoft.com/office/powerpoint/2010/main" val="354679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4292600"/>
            <a:ext cx="4718583" cy="2641600"/>
          </a:xfrm>
          <a:prstGeom prst="rect">
            <a:avLst/>
          </a:prstGeom>
        </p:spPr>
      </p:pic>
      <p:sp>
        <p:nvSpPr>
          <p:cNvPr id="2" name="Title 1"/>
          <p:cNvSpPr>
            <a:spLocks noGrp="1"/>
          </p:cNvSpPr>
          <p:nvPr>
            <p:ph type="ctrTitle"/>
          </p:nvPr>
        </p:nvSpPr>
        <p:spPr/>
        <p:txBody>
          <a:bodyPr/>
          <a:lstStyle/>
          <a:p>
            <a:r>
              <a:rPr lang="en-US" smtClean="0"/>
              <a:t>Thomasine Lewis</a:t>
            </a:r>
            <a:endParaRPr lang="en-US" dirty="0"/>
          </a:p>
        </p:txBody>
      </p:sp>
      <p:sp>
        <p:nvSpPr>
          <p:cNvPr id="3" name="Subtitle 2"/>
          <p:cNvSpPr>
            <a:spLocks noGrp="1"/>
          </p:cNvSpPr>
          <p:nvPr>
            <p:ph type="subTitle" idx="1"/>
          </p:nvPr>
        </p:nvSpPr>
        <p:spPr/>
        <p:txBody>
          <a:bodyPr/>
          <a:lstStyle/>
          <a:p>
            <a:r>
              <a:rPr lang="en-US" smtClean="0"/>
              <a:t>Alamance Community College</a:t>
            </a:r>
            <a:endParaRPr lang="en-US" dirty="0"/>
          </a:p>
        </p:txBody>
      </p:sp>
    </p:spTree>
    <p:extLst>
      <p:ext uri="{BB962C8B-B14F-4D97-AF65-F5344CB8AC3E}">
        <p14:creationId xmlns:p14="http://schemas.microsoft.com/office/powerpoint/2010/main" val="1836194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0"/>
            <a:ext cx="2895600" cy="3352800"/>
          </a:xfrm>
          <a:prstGeom prst="rect">
            <a:avLst/>
          </a:prstGeom>
        </p:spPr>
      </p:pic>
      <p:sp>
        <p:nvSpPr>
          <p:cNvPr id="2" name="Title 1"/>
          <p:cNvSpPr>
            <a:spLocks noGrp="1"/>
          </p:cNvSpPr>
          <p:nvPr>
            <p:ph type="ctrTitle"/>
          </p:nvPr>
        </p:nvSpPr>
        <p:spPr/>
        <p:txBody>
          <a:bodyPr/>
          <a:lstStyle/>
          <a:p>
            <a:r>
              <a:rPr lang="en-US" smtClean="0"/>
              <a:t>Michelle Waters</a:t>
            </a:r>
            <a:endParaRPr lang="en-US" dirty="0"/>
          </a:p>
        </p:txBody>
      </p:sp>
      <p:sp>
        <p:nvSpPr>
          <p:cNvPr id="3" name="Subtitle 2"/>
          <p:cNvSpPr>
            <a:spLocks noGrp="1"/>
          </p:cNvSpPr>
          <p:nvPr>
            <p:ph type="subTitle" idx="1"/>
          </p:nvPr>
        </p:nvSpPr>
        <p:spPr/>
        <p:txBody>
          <a:bodyPr/>
          <a:lstStyle/>
          <a:p>
            <a:r>
              <a:rPr lang="en-US" smtClean="0"/>
              <a:t>College of the Albemarle</a:t>
            </a:r>
            <a:endParaRPr lang="en-US" dirty="0"/>
          </a:p>
        </p:txBody>
      </p:sp>
    </p:spTree>
    <p:extLst>
      <p:ext uri="{BB962C8B-B14F-4D97-AF65-F5344CB8AC3E}">
        <p14:creationId xmlns:p14="http://schemas.microsoft.com/office/powerpoint/2010/main" val="1668687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4953000"/>
            <a:ext cx="3685309" cy="1600200"/>
          </a:xfrm>
          <a:prstGeom prst="rect">
            <a:avLst/>
          </a:prstGeom>
        </p:spPr>
      </p:pic>
      <p:sp>
        <p:nvSpPr>
          <p:cNvPr id="2" name="Title 1"/>
          <p:cNvSpPr>
            <a:spLocks noGrp="1"/>
          </p:cNvSpPr>
          <p:nvPr>
            <p:ph type="ctrTitle"/>
          </p:nvPr>
        </p:nvSpPr>
        <p:spPr/>
        <p:txBody>
          <a:bodyPr/>
          <a:lstStyle/>
          <a:p>
            <a:r>
              <a:rPr lang="en-US" smtClean="0"/>
              <a:t>Carolyn Davis</a:t>
            </a:r>
            <a:br>
              <a:rPr lang="en-US" smtClean="0"/>
            </a:br>
            <a:r>
              <a:rPr lang="en-US" smtClean="0"/>
              <a:t>Susan Medlin</a:t>
            </a:r>
            <a:endParaRPr lang="en-US" dirty="0"/>
          </a:p>
        </p:txBody>
      </p:sp>
      <p:sp>
        <p:nvSpPr>
          <p:cNvPr id="3" name="Subtitle 2"/>
          <p:cNvSpPr>
            <a:spLocks noGrp="1"/>
          </p:cNvSpPr>
          <p:nvPr>
            <p:ph type="subTitle" idx="1"/>
          </p:nvPr>
        </p:nvSpPr>
        <p:spPr/>
        <p:txBody>
          <a:bodyPr/>
          <a:lstStyle/>
          <a:p>
            <a:r>
              <a:rPr lang="en-US" smtClean="0"/>
              <a:t>Davidson County Community College</a:t>
            </a:r>
            <a:endParaRPr lang="en-US" dirty="0"/>
          </a:p>
        </p:txBody>
      </p:sp>
    </p:spTree>
    <p:extLst>
      <p:ext uri="{BB962C8B-B14F-4D97-AF65-F5344CB8AC3E}">
        <p14:creationId xmlns:p14="http://schemas.microsoft.com/office/powerpoint/2010/main" val="117695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Kevin Donovan</a:t>
            </a:r>
            <a:endParaRPr lang="en-US" dirty="0"/>
          </a:p>
        </p:txBody>
      </p:sp>
      <p:sp>
        <p:nvSpPr>
          <p:cNvPr id="3" name="Subtitle 2"/>
          <p:cNvSpPr>
            <a:spLocks noGrp="1"/>
          </p:cNvSpPr>
          <p:nvPr>
            <p:ph type="subTitle" idx="1"/>
          </p:nvPr>
        </p:nvSpPr>
        <p:spPr/>
        <p:txBody>
          <a:bodyPr/>
          <a:lstStyle/>
          <a:p>
            <a:r>
              <a:rPr lang="en-US" smtClean="0"/>
              <a:t>Dell, Apex</a:t>
            </a:r>
            <a:endParaRPr lang="en-US" dirty="0"/>
          </a:p>
        </p:txBody>
      </p:sp>
      <p:pic>
        <p:nvPicPr>
          <p:cNvPr id="4" name="Picture 3"/>
          <p:cNvPicPr>
            <a:picLocks noChangeAspect="1"/>
          </p:cNvPicPr>
          <p:nvPr/>
        </p:nvPicPr>
        <p:blipFill>
          <a:blip r:embed="rId3"/>
          <a:stretch>
            <a:fillRect/>
          </a:stretch>
        </p:blipFill>
        <p:spPr>
          <a:xfrm>
            <a:off x="304800" y="3628803"/>
            <a:ext cx="2819400" cy="2819400"/>
          </a:xfrm>
          <a:prstGeom prst="rect">
            <a:avLst/>
          </a:prstGeom>
        </p:spPr>
      </p:pic>
    </p:spTree>
    <p:extLst>
      <p:ext uri="{BB962C8B-B14F-4D97-AF65-F5344CB8AC3E}">
        <p14:creationId xmlns:p14="http://schemas.microsoft.com/office/powerpoint/2010/main" val="1792735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95" y="3593804"/>
            <a:ext cx="2605755" cy="2967665"/>
          </a:xfrm>
          <a:prstGeom prst="rect">
            <a:avLst/>
          </a:prstGeom>
        </p:spPr>
      </p:pic>
      <p:sp>
        <p:nvSpPr>
          <p:cNvPr id="2" name="Title 1"/>
          <p:cNvSpPr>
            <a:spLocks noGrp="1"/>
          </p:cNvSpPr>
          <p:nvPr>
            <p:ph type="ctrTitle"/>
          </p:nvPr>
        </p:nvSpPr>
        <p:spPr/>
        <p:txBody>
          <a:bodyPr/>
          <a:lstStyle/>
          <a:p>
            <a:r>
              <a:rPr lang="en-US" smtClean="0"/>
              <a:t>Cathy Swindell</a:t>
            </a:r>
            <a:endParaRPr lang="en-US" dirty="0"/>
          </a:p>
        </p:txBody>
      </p:sp>
      <p:sp>
        <p:nvSpPr>
          <p:cNvPr id="3" name="Subtitle 2"/>
          <p:cNvSpPr>
            <a:spLocks noGrp="1"/>
          </p:cNvSpPr>
          <p:nvPr>
            <p:ph type="subTitle" idx="1"/>
          </p:nvPr>
        </p:nvSpPr>
        <p:spPr/>
        <p:txBody>
          <a:bodyPr/>
          <a:lstStyle/>
          <a:p>
            <a:r>
              <a:rPr lang="en-US" smtClean="0"/>
              <a:t>Central Carolina Community College</a:t>
            </a:r>
            <a:endParaRPr lang="en-US" dirty="0"/>
          </a:p>
        </p:txBody>
      </p:sp>
    </p:spTree>
    <p:extLst>
      <p:ext uri="{BB962C8B-B14F-4D97-AF65-F5344CB8AC3E}">
        <p14:creationId xmlns:p14="http://schemas.microsoft.com/office/powerpoint/2010/main" val="2075256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xxx</a:t>
            </a:r>
            <a:endParaRPr lang="en-US" dirty="0"/>
          </a:p>
        </p:txBody>
      </p:sp>
      <p:sp>
        <p:nvSpPr>
          <p:cNvPr id="3" name="Subtitle 2"/>
          <p:cNvSpPr>
            <a:spLocks noGrp="1"/>
          </p:cNvSpPr>
          <p:nvPr>
            <p:ph type="subTitle" idx="1"/>
          </p:nvPr>
        </p:nvSpPr>
        <p:spPr/>
        <p:txBody>
          <a:bodyPr/>
          <a:lstStyle/>
          <a:p>
            <a:r>
              <a:rPr lang="en-US" smtClean="0"/>
              <a:t>xxx</a:t>
            </a:r>
            <a:endParaRPr lang="en-US" dirty="0"/>
          </a:p>
        </p:txBody>
      </p:sp>
    </p:spTree>
    <p:extLst>
      <p:ext uri="{BB962C8B-B14F-4D97-AF65-F5344CB8AC3E}">
        <p14:creationId xmlns:p14="http://schemas.microsoft.com/office/powerpoint/2010/main" val="48571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 Gary M. Green</a:t>
            </a:r>
            <a:endParaRPr lang="en-US" dirty="0"/>
          </a:p>
        </p:txBody>
      </p:sp>
      <p:sp>
        <p:nvSpPr>
          <p:cNvPr id="3" name="Subtitle 2"/>
          <p:cNvSpPr>
            <a:spLocks noGrp="1"/>
          </p:cNvSpPr>
          <p:nvPr>
            <p:ph type="subTitle" idx="1"/>
          </p:nvPr>
        </p:nvSpPr>
        <p:spPr/>
        <p:txBody>
          <a:bodyPr/>
          <a:lstStyle/>
          <a:p>
            <a:r>
              <a:rPr lang="en-US" smtClean="0"/>
              <a:t>President</a:t>
            </a:r>
          </a:p>
          <a:p>
            <a:r>
              <a:rPr lang="en-US" smtClean="0"/>
              <a:t>Forsyth Technical Community College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03722"/>
            <a:ext cx="3505200" cy="1787947"/>
          </a:xfrm>
          <a:prstGeom prst="rect">
            <a:avLst/>
          </a:prstGeom>
        </p:spPr>
      </p:pic>
    </p:spTree>
    <p:extLst>
      <p:ext uri="{BB962C8B-B14F-4D97-AF65-F5344CB8AC3E}">
        <p14:creationId xmlns:p14="http://schemas.microsoft.com/office/powerpoint/2010/main" val="2110083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xxx</a:t>
            </a:r>
            <a:endParaRPr lang="en-US" dirty="0"/>
          </a:p>
        </p:txBody>
      </p:sp>
      <p:sp>
        <p:nvSpPr>
          <p:cNvPr id="3" name="Subtitle 2"/>
          <p:cNvSpPr>
            <a:spLocks noGrp="1"/>
          </p:cNvSpPr>
          <p:nvPr>
            <p:ph type="subTitle" idx="1"/>
          </p:nvPr>
        </p:nvSpPr>
        <p:spPr/>
        <p:txBody>
          <a:bodyPr/>
          <a:lstStyle/>
          <a:p>
            <a:r>
              <a:rPr lang="en-US" smtClean="0"/>
              <a:t>xxx</a:t>
            </a:r>
            <a:endParaRPr lang="en-US" dirty="0"/>
          </a:p>
        </p:txBody>
      </p:sp>
    </p:spTree>
    <p:extLst>
      <p:ext uri="{BB962C8B-B14F-4D97-AF65-F5344CB8AC3E}">
        <p14:creationId xmlns:p14="http://schemas.microsoft.com/office/powerpoint/2010/main" val="131262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xxx</a:t>
            </a:r>
            <a:endParaRPr lang="en-US" dirty="0"/>
          </a:p>
        </p:txBody>
      </p:sp>
      <p:sp>
        <p:nvSpPr>
          <p:cNvPr id="3" name="Subtitle 2"/>
          <p:cNvSpPr>
            <a:spLocks noGrp="1"/>
          </p:cNvSpPr>
          <p:nvPr>
            <p:ph type="subTitle" idx="1"/>
          </p:nvPr>
        </p:nvSpPr>
        <p:spPr/>
        <p:txBody>
          <a:bodyPr/>
          <a:lstStyle/>
          <a:p>
            <a:r>
              <a:rPr lang="en-US" smtClean="0"/>
              <a:t>xxx</a:t>
            </a:r>
            <a:endParaRPr lang="en-US" dirty="0"/>
          </a:p>
        </p:txBody>
      </p:sp>
    </p:spTree>
    <p:extLst>
      <p:ext uri="{BB962C8B-B14F-4D97-AF65-F5344CB8AC3E}">
        <p14:creationId xmlns:p14="http://schemas.microsoft.com/office/powerpoint/2010/main" val="75362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 y="381000"/>
            <a:ext cx="9150284" cy="6096000"/>
          </a:xfrm>
          <a:prstGeom prst="rect">
            <a:avLst/>
          </a:prstGeom>
        </p:spPr>
      </p:pic>
    </p:spTree>
    <p:extLst>
      <p:ext uri="{BB962C8B-B14F-4D97-AF65-F5344CB8AC3E}">
        <p14:creationId xmlns:p14="http://schemas.microsoft.com/office/powerpoint/2010/main" val="162770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07018"/>
            <a:ext cx="7886700" cy="4731671"/>
          </a:xfrm>
        </p:spPr>
        <p:txBody>
          <a:bodyPr>
            <a:noAutofit/>
          </a:bodyPr>
          <a:lstStyle/>
          <a:p>
            <a:pPr marL="461963">
              <a:lnSpc>
                <a:spcPct val="80000"/>
              </a:lnSpc>
            </a:pPr>
            <a:r>
              <a:rPr lang="en-US" sz="2600" dirty="0">
                <a:latin typeface="Arial" charset="0"/>
                <a:ea typeface="ヒラギノ角ゴ Pro W3" charset="0"/>
                <a:cs typeface="ヒラギノ角ゴ Pro W3" charset="0"/>
              </a:rPr>
              <a:t>Bob </a:t>
            </a:r>
            <a:r>
              <a:rPr lang="en-US" sz="2600" dirty="0" err="1">
                <a:latin typeface="Arial" charset="0"/>
                <a:ea typeface="ヒラギノ角ゴ Pro W3" charset="0"/>
                <a:cs typeface="ヒラギノ角ゴ Pro W3" charset="0"/>
              </a:rPr>
              <a:t>Witchger</a:t>
            </a:r>
            <a:endParaRPr lang="en-US" sz="2600" dirty="0">
              <a:latin typeface="Arial" charset="0"/>
              <a:ea typeface="ヒラギノ角ゴ Pro W3" charset="0"/>
              <a:cs typeface="ヒラギノ角ゴ Pro W3" charset="0"/>
            </a:endParaRPr>
          </a:p>
          <a:p>
            <a:pPr marL="461963">
              <a:lnSpc>
                <a:spcPct val="80000"/>
              </a:lnSpc>
            </a:pPr>
            <a:r>
              <a:rPr lang="en-US" sz="2600" dirty="0">
                <a:latin typeface="Arial" charset="0"/>
                <a:ea typeface="ヒラギノ角ゴ Pro W3" charset="0"/>
                <a:cs typeface="ヒラギノ角ゴ Pro W3" charset="0"/>
              </a:rPr>
              <a:t>Chris </a:t>
            </a:r>
            <a:r>
              <a:rPr lang="en-US" sz="2600" dirty="0" err="1">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228600" indent="0">
              <a:lnSpc>
                <a:spcPct val="80000"/>
              </a:lnSpc>
              <a:buNone/>
            </a:pPr>
            <a:r>
              <a:rPr lang="en-US" sz="2600" dirty="0">
                <a:latin typeface="Arial" charset="0"/>
                <a:ea typeface="ヒラギノ角ゴ Pro W3" charset="0"/>
                <a:cs typeface="ヒラギノ角ゴ Pro W3" charset="0"/>
              </a:rPr>
              <a:t>	NC Community Colleges</a:t>
            </a:r>
          </a:p>
          <a:p>
            <a:pPr marL="461963">
              <a:lnSpc>
                <a:spcPct val="80000"/>
              </a:lnSpc>
            </a:pPr>
            <a:endParaRPr lang="en-US" sz="900" dirty="0">
              <a:latin typeface="Arial" charset="0"/>
              <a:ea typeface="ヒラギノ角ゴ Pro W3" charset="0"/>
              <a:cs typeface="ヒラギノ角ゴ Pro W3" charset="0"/>
            </a:endParaRPr>
          </a:p>
          <a:p>
            <a:pPr marL="461963">
              <a:lnSpc>
                <a:spcPct val="80000"/>
              </a:lnSpc>
            </a:pPr>
            <a:r>
              <a:rPr lang="en-US" sz="2600" dirty="0">
                <a:latin typeface="Arial" charset="0"/>
                <a:ea typeface="ヒラギノ角ゴ Pro W3" charset="0"/>
                <a:cs typeface="ヒラギノ角ゴ Pro W3" charset="0"/>
              </a:rPr>
              <a:t>Cheryl Cox</a:t>
            </a:r>
          </a:p>
          <a:p>
            <a:pPr marL="228600" indent="0">
              <a:lnSpc>
                <a:spcPct val="80000"/>
              </a:lnSpc>
              <a:buNone/>
            </a:pPr>
            <a:r>
              <a:rPr lang="en-US" sz="2600" dirty="0">
                <a:latin typeface="Arial" charset="0"/>
                <a:ea typeface="ヒラギノ角ゴ Pro W3" charset="0"/>
                <a:cs typeface="ヒラギノ角ゴ Pro W3" charset="0"/>
              </a:rPr>
              <a:t>	NC </a:t>
            </a:r>
            <a:r>
              <a:rPr lang="en-US" sz="2600" dirty="0" smtClean="0">
                <a:latin typeface="Arial" charset="0"/>
                <a:ea typeface="ヒラギノ角ゴ Pro W3" charset="0"/>
                <a:cs typeface="ヒラギノ角ゴ Pro W3" charset="0"/>
              </a:rPr>
              <a:t>Department </a:t>
            </a:r>
            <a:r>
              <a:rPr lang="en-US" sz="2600" dirty="0">
                <a:latin typeface="Arial" charset="0"/>
                <a:ea typeface="ヒラギノ角ゴ Pro W3" charset="0"/>
                <a:cs typeface="ヒラギノ角ゴ Pro W3" charset="0"/>
              </a:rPr>
              <a:t>of Public Instruction</a:t>
            </a:r>
          </a:p>
        </p:txBody>
      </p:sp>
      <p:sp>
        <p:nvSpPr>
          <p:cNvPr id="2" name="Title 1"/>
          <p:cNvSpPr>
            <a:spLocks noGrp="1"/>
          </p:cNvSpPr>
          <p:nvPr>
            <p:ph type="title"/>
          </p:nvPr>
        </p:nvSpPr>
        <p:spPr/>
        <p:txBody>
          <a:bodyPr/>
          <a:lstStyle/>
          <a:p>
            <a:r>
              <a:rPr lang="en-US" dirty="0"/>
              <a:t>October 2-6, </a:t>
            </a:r>
            <a:r>
              <a:rPr lang="en-US" dirty="0" smtClean="0"/>
              <a:t>2017</a:t>
            </a:r>
            <a:endParaRPr lang="en-US" dirty="0"/>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smtClean="0"/>
              <a:t>www.ncperkins.org</a:t>
            </a:r>
            <a:r>
              <a:rPr lang="en-US" sz="3200" dirty="0" smtClean="0"/>
              <a:t>/manufacturing</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87030"/>
            <a:ext cx="9144000" cy="3364992"/>
          </a:xfrm>
          <a:prstGeom prst="rect">
            <a:avLst/>
          </a:prstGeom>
        </p:spPr>
      </p:pic>
    </p:spTree>
    <p:extLst>
      <p:ext uri="{BB962C8B-B14F-4D97-AF65-F5344CB8AC3E}">
        <p14:creationId xmlns:p14="http://schemas.microsoft.com/office/powerpoint/2010/main" val="2054051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2-6, 2017</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400"/>
            <a:ext cx="9144000" cy="3364992"/>
          </a:xfrm>
          <a:prstGeom prst="rect">
            <a:avLst/>
          </a:prstGeom>
        </p:spPr>
      </p:pic>
      <p:sp>
        <p:nvSpPr>
          <p:cNvPr id="5" name="Rectangle 4"/>
          <p:cNvSpPr>
            <a:spLocks noChangeArrowheads="1"/>
          </p:cNvSpPr>
          <p:nvPr/>
        </p:nvSpPr>
        <p:spPr bwMode="auto">
          <a:xfrm>
            <a:off x="1339699" y="5763403"/>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smtClean="0"/>
              <a:t>www.ncperkins.org</a:t>
            </a:r>
            <a:r>
              <a:rPr lang="en-US" sz="3200" dirty="0" smtClean="0"/>
              <a:t>/manufacturing</a:t>
            </a:r>
            <a:endParaRPr lang="en-US" sz="3200" dirty="0"/>
          </a:p>
        </p:txBody>
      </p:sp>
      <p:pic>
        <p:nvPicPr>
          <p:cNvPr id="6" name="Picture 5"/>
          <p:cNvPicPr>
            <a:picLocks noChangeAspect="1"/>
          </p:cNvPicPr>
          <p:nvPr/>
        </p:nvPicPr>
        <p:blipFill>
          <a:blip r:embed="rId4"/>
          <a:stretch>
            <a:fillRect/>
          </a:stretch>
        </p:blipFill>
        <p:spPr>
          <a:xfrm>
            <a:off x="-71474" y="3962400"/>
            <a:ext cx="2921000" cy="2120900"/>
          </a:xfrm>
          <a:prstGeom prst="rect">
            <a:avLst/>
          </a:prstGeom>
        </p:spPr>
      </p:pic>
    </p:spTree>
    <p:extLst>
      <p:ext uri="{BB962C8B-B14F-4D97-AF65-F5344CB8AC3E}">
        <p14:creationId xmlns:p14="http://schemas.microsoft.com/office/powerpoint/2010/main" val="59616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Manufacturing has changed</a:t>
            </a:r>
          </a:p>
          <a:p>
            <a:r>
              <a:rPr lang="en-US" dirty="0" smtClean="0"/>
              <a:t>Old perceptions of back-breaking dirty jobs</a:t>
            </a:r>
          </a:p>
          <a:p>
            <a:r>
              <a:rPr lang="en-US" dirty="0" smtClean="0"/>
              <a:t>NC Adv. Manufacturing Week started in 2013</a:t>
            </a:r>
          </a:p>
          <a:p>
            <a:r>
              <a:rPr lang="en-US" dirty="0" smtClean="0"/>
              <a:t>Manufacturers and training programs open their doors to the public</a:t>
            </a:r>
            <a:endParaRPr lang="en-US" dirty="0"/>
          </a:p>
        </p:txBody>
      </p:sp>
    </p:spTree>
    <p:extLst>
      <p:ext uri="{BB962C8B-B14F-4D97-AF65-F5344CB8AC3E}">
        <p14:creationId xmlns:p14="http://schemas.microsoft.com/office/powerpoint/2010/main" val="956978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Activities/tours were engaging – 90%</a:t>
            </a:r>
          </a:p>
          <a:p>
            <a:r>
              <a:rPr lang="en-US" dirty="0" smtClean="0"/>
              <a:t>More aware of manufacturing jobs in my community – 89%</a:t>
            </a:r>
          </a:p>
          <a:p>
            <a:r>
              <a:rPr lang="en-US" dirty="0" smtClean="0"/>
              <a:t>More convinced manufacturing provides careers that are interesting/rewarding – 84%</a:t>
            </a:r>
          </a:p>
          <a:p>
            <a:r>
              <a:rPr lang="en-US" dirty="0" smtClean="0"/>
              <a:t>More motivated to pursue a career in </a:t>
            </a:r>
            <a:br>
              <a:rPr lang="en-US" dirty="0" smtClean="0"/>
            </a:br>
            <a:r>
              <a:rPr lang="en-US" dirty="0" smtClean="0"/>
              <a:t>manufacturing – 64%</a:t>
            </a:r>
          </a:p>
          <a:p>
            <a:r>
              <a:rPr lang="en-US" dirty="0" smtClean="0"/>
              <a:t>More likely to tell friends, family, parents or colleagues about manufacturing – 71%</a:t>
            </a:r>
          </a:p>
          <a:p>
            <a:endParaRPr lang="en-US" dirty="0"/>
          </a:p>
        </p:txBody>
      </p:sp>
      <p:sp>
        <p:nvSpPr>
          <p:cNvPr id="2" name="Title 1"/>
          <p:cNvSpPr>
            <a:spLocks noGrp="1"/>
          </p:cNvSpPr>
          <p:nvPr>
            <p:ph type="title"/>
          </p:nvPr>
        </p:nvSpPr>
        <p:spPr/>
        <p:txBody>
          <a:bodyPr/>
          <a:lstStyle/>
          <a:p>
            <a:r>
              <a:rPr lang="en-US" smtClean="0"/>
              <a:t>Why Get Involved?</a:t>
            </a:r>
            <a:endParaRPr lang="en-US" dirty="0"/>
          </a:p>
        </p:txBody>
      </p:sp>
    </p:spTree>
    <p:extLst>
      <p:ext uri="{BB962C8B-B14F-4D97-AF65-F5344CB8AC3E}">
        <p14:creationId xmlns:p14="http://schemas.microsoft.com/office/powerpoint/2010/main" val="1317858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lstStyle/>
          <a:p>
            <a:r>
              <a:rPr lang="en-US" dirty="0"/>
              <a:t>Plant </a:t>
            </a:r>
            <a:r>
              <a:rPr lang="en-US" dirty="0" smtClean="0"/>
              <a:t>Tours</a:t>
            </a:r>
          </a:p>
          <a:p>
            <a:r>
              <a:rPr lang="en-US" dirty="0" smtClean="0"/>
              <a:t>Open </a:t>
            </a:r>
            <a:r>
              <a:rPr lang="en-US" dirty="0"/>
              <a:t>House</a:t>
            </a:r>
          </a:p>
          <a:p>
            <a:r>
              <a:rPr lang="en-US" dirty="0" smtClean="0"/>
              <a:t>Job </a:t>
            </a:r>
            <a:r>
              <a:rPr lang="en-US" dirty="0"/>
              <a:t>Fair</a:t>
            </a:r>
          </a:p>
          <a:p>
            <a:r>
              <a:rPr lang="en-US" dirty="0" smtClean="0"/>
              <a:t>Presentations </a:t>
            </a:r>
            <a:r>
              <a:rPr lang="en-US" dirty="0"/>
              <a:t>to </a:t>
            </a:r>
            <a:r>
              <a:rPr lang="en-US" dirty="0" smtClean="0"/>
              <a:t>students</a:t>
            </a:r>
          </a:p>
          <a:p>
            <a:r>
              <a:rPr lang="en-US" dirty="0" smtClean="0"/>
              <a:t>Day-time events and evening events</a:t>
            </a:r>
          </a:p>
          <a:p>
            <a:r>
              <a:rPr lang="en-US" dirty="0"/>
              <a:t>Invite the media</a:t>
            </a:r>
          </a:p>
          <a:p>
            <a:r>
              <a:rPr lang="en-US" dirty="0" smtClean="0"/>
              <a:t>Let </a:t>
            </a:r>
            <a:r>
              <a:rPr lang="en-US" dirty="0" smtClean="0"/>
              <a:t>the community know what goes on behind that big exterior </a:t>
            </a:r>
            <a:r>
              <a:rPr lang="en-US" dirty="0" smtClean="0"/>
              <a:t>wall</a:t>
            </a:r>
            <a:endParaRPr lang="en-US" dirty="0" smtClean="0"/>
          </a:p>
        </p:txBody>
      </p:sp>
    </p:spTree>
    <p:extLst>
      <p:ext uri="{BB962C8B-B14F-4D97-AF65-F5344CB8AC3E}">
        <p14:creationId xmlns:p14="http://schemas.microsoft.com/office/powerpoint/2010/main" val="73099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Calendar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8518"/>
            <a:ext cx="9144000" cy="4461282"/>
          </a:xfrm>
          <a:prstGeom prst="rect">
            <a:avLst/>
          </a:prstGeom>
        </p:spPr>
      </p:pic>
    </p:spTree>
    <p:extLst>
      <p:ext uri="{BB962C8B-B14F-4D97-AF65-F5344CB8AC3E}">
        <p14:creationId xmlns:p14="http://schemas.microsoft.com/office/powerpoint/2010/main" val="1600985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Calendar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8891"/>
            <a:ext cx="9144000" cy="4450909"/>
          </a:xfrm>
          <a:prstGeom prst="rect">
            <a:avLst/>
          </a:prstGeom>
        </p:spPr>
      </p:pic>
    </p:spTree>
    <p:extLst>
      <p:ext uri="{BB962C8B-B14F-4D97-AF65-F5344CB8AC3E}">
        <p14:creationId xmlns:p14="http://schemas.microsoft.com/office/powerpoint/2010/main" val="109163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Website</a:t>
            </a:r>
            <a:endParaRPr lang="en-US" dirty="0"/>
          </a:p>
        </p:txBody>
      </p:sp>
      <p:sp>
        <p:nvSpPr>
          <p:cNvPr id="3" name="Content Placeholder 2"/>
          <p:cNvSpPr>
            <a:spLocks noGrp="1"/>
          </p:cNvSpPr>
          <p:nvPr>
            <p:ph idx="1"/>
          </p:nvPr>
        </p:nvSpPr>
        <p:spPr/>
        <p:txBody>
          <a:bodyPr/>
          <a:lstStyle/>
          <a:p>
            <a:pPr marL="0" indent="0">
              <a:buNone/>
            </a:pPr>
            <a:r>
              <a:rPr lang="en-US" sz="3600" dirty="0" err="1"/>
              <a:t>www.ncperkins.org</a:t>
            </a:r>
            <a:r>
              <a:rPr lang="en-US" sz="3600" dirty="0"/>
              <a:t>/manufacturing</a:t>
            </a:r>
          </a:p>
          <a:p>
            <a:r>
              <a:rPr lang="en-US" dirty="0" smtClean="0"/>
              <a:t>Event Calendar is at </a:t>
            </a:r>
            <a:r>
              <a:rPr lang="en-US" dirty="0" err="1" smtClean="0"/>
              <a:t>mfgday.com</a:t>
            </a:r>
            <a:endParaRPr lang="en-US" dirty="0" smtClean="0"/>
          </a:p>
          <a:p>
            <a:r>
              <a:rPr lang="en-US" dirty="0" smtClean="0"/>
              <a:t>Promotional Materials - </a:t>
            </a:r>
            <a:r>
              <a:rPr lang="en-US" dirty="0" err="1"/>
              <a:t>mfgday.com</a:t>
            </a:r>
            <a:endParaRPr lang="en-US" dirty="0"/>
          </a:p>
          <a:p>
            <a:r>
              <a:rPr lang="en-US" dirty="0" smtClean="0"/>
              <a:t>Planning Meetings/webinars</a:t>
            </a:r>
          </a:p>
          <a:p>
            <a:r>
              <a:rPr lang="en-US" dirty="0" smtClean="0"/>
              <a:t>Partners</a:t>
            </a:r>
          </a:p>
          <a:p>
            <a:r>
              <a:rPr lang="en-US" dirty="0" smtClean="0"/>
              <a:t>Participating Colleges</a:t>
            </a:r>
          </a:p>
        </p:txBody>
      </p:sp>
    </p:spTree>
    <p:extLst>
      <p:ext uri="{BB962C8B-B14F-4D97-AF65-F5344CB8AC3E}">
        <p14:creationId xmlns:p14="http://schemas.microsoft.com/office/powerpoint/2010/main" val="1682477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891</Words>
  <Application>Microsoft Macintosh PowerPoint</Application>
  <PresentationFormat>On-screen Show (4:3)</PresentationFormat>
  <Paragraphs>175</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Calibri Light</vt:lpstr>
      <vt:lpstr>HelvLight</vt:lpstr>
      <vt:lpstr>ヒラギノ角ゴ Pro W3</vt:lpstr>
      <vt:lpstr>Arial</vt:lpstr>
      <vt:lpstr>Office Theme</vt:lpstr>
      <vt:lpstr>October 2-6, 2017</vt:lpstr>
      <vt:lpstr>Dr. Gary M. Green</vt:lpstr>
      <vt:lpstr>October 2-6, 2017</vt:lpstr>
      <vt:lpstr>Background</vt:lpstr>
      <vt:lpstr>Why Get Involved?</vt:lpstr>
      <vt:lpstr>What?</vt:lpstr>
      <vt:lpstr>2016 Calendar</vt:lpstr>
      <vt:lpstr>2017 Calendar</vt:lpstr>
      <vt:lpstr>NC Website</vt:lpstr>
      <vt:lpstr>October 2-6, 2017</vt:lpstr>
      <vt:lpstr>Grant Godwin</vt:lpstr>
      <vt:lpstr>PowerPoint Presentation</vt:lpstr>
      <vt:lpstr>Kathryn P. Castelloes</vt:lpstr>
      <vt:lpstr>Thomasine Lewis</vt:lpstr>
      <vt:lpstr>Michelle Waters</vt:lpstr>
      <vt:lpstr>Carolyn Davis Susan Medlin</vt:lpstr>
      <vt:lpstr>Kevin Donovan</vt:lpstr>
      <vt:lpstr>Cathy Swindell</vt:lpstr>
      <vt:lpstr>xxx</vt:lpstr>
      <vt:lpstr>xxx</vt:lpstr>
      <vt:lpstr>xxx</vt:lpstr>
      <vt:lpstr>PowerPoint Presentation</vt:lpstr>
      <vt:lpstr>October 2-6, 2017</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2017-08-23T11:58:52Z</dcterms:modified>
</cp:coreProperties>
</file>