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6"/>
  </p:notesMasterIdLst>
  <p:handoutMasterIdLst>
    <p:handoutMasterId r:id="rId47"/>
  </p:handoutMasterIdLst>
  <p:sldIdLst>
    <p:sldId id="577" r:id="rId5"/>
    <p:sldId id="575" r:id="rId6"/>
    <p:sldId id="576" r:id="rId7"/>
    <p:sldId id="537" r:id="rId8"/>
    <p:sldId id="538" r:id="rId9"/>
    <p:sldId id="539" r:id="rId10"/>
    <p:sldId id="540" r:id="rId11"/>
    <p:sldId id="541" r:id="rId12"/>
    <p:sldId id="542" r:id="rId13"/>
    <p:sldId id="543" r:id="rId14"/>
    <p:sldId id="544" r:id="rId15"/>
    <p:sldId id="545" r:id="rId16"/>
    <p:sldId id="546" r:id="rId17"/>
    <p:sldId id="584" r:id="rId18"/>
    <p:sldId id="585" r:id="rId19"/>
    <p:sldId id="549" r:id="rId20"/>
    <p:sldId id="550" r:id="rId21"/>
    <p:sldId id="551" r:id="rId22"/>
    <p:sldId id="552" r:id="rId23"/>
    <p:sldId id="553" r:id="rId24"/>
    <p:sldId id="554" r:id="rId25"/>
    <p:sldId id="555" r:id="rId26"/>
    <p:sldId id="556" r:id="rId27"/>
    <p:sldId id="557" r:id="rId28"/>
    <p:sldId id="558" r:id="rId29"/>
    <p:sldId id="559" r:id="rId30"/>
    <p:sldId id="560" r:id="rId31"/>
    <p:sldId id="561" r:id="rId32"/>
    <p:sldId id="562" r:id="rId33"/>
    <p:sldId id="563" r:id="rId34"/>
    <p:sldId id="564" r:id="rId35"/>
    <p:sldId id="565" r:id="rId36"/>
    <p:sldId id="566" r:id="rId37"/>
    <p:sldId id="582" r:id="rId38"/>
    <p:sldId id="583" r:id="rId39"/>
    <p:sldId id="581" r:id="rId40"/>
    <p:sldId id="579" r:id="rId41"/>
    <p:sldId id="272" r:id="rId42"/>
    <p:sldId id="536" r:id="rId43"/>
    <p:sldId id="580" r:id="rId44"/>
    <p:sldId id="578" r:id="rId45"/>
  </p:sldIdLst>
  <p:sldSz cx="9144000" cy="6858000" type="screen4x3"/>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DD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7"/>
    <p:restoredTop sz="49227" autoAdjust="0"/>
  </p:normalViewPr>
  <p:slideViewPr>
    <p:cSldViewPr>
      <p:cViewPr>
        <p:scale>
          <a:sx n="60" d="100"/>
          <a:sy n="60" d="100"/>
        </p:scale>
        <p:origin x="1952" y="144"/>
      </p:cViewPr>
      <p:guideLst>
        <p:guide orient="horz" pos="2160"/>
        <p:guide pos="2880"/>
      </p:guideLst>
    </p:cSldViewPr>
  </p:slideViewPr>
  <p:notesTextViewPr>
    <p:cViewPr>
      <p:scale>
        <a:sx n="3" d="2"/>
        <a:sy n="3" d="2"/>
      </p:scale>
      <p:origin x="0" y="0"/>
    </p:cViewPr>
  </p:notesTextViewPr>
  <p:sorterViewPr>
    <p:cViewPr>
      <p:scale>
        <a:sx n="120" d="100"/>
        <a:sy n="120" d="100"/>
      </p:scale>
      <p:origin x="0" y="-21504"/>
    </p:cViewPr>
  </p:sorterViewPr>
  <p:notesViewPr>
    <p:cSldViewPr>
      <p:cViewPr varScale="1">
        <p:scale>
          <a:sx n="53" d="100"/>
          <a:sy n="53" d="100"/>
        </p:scale>
        <p:origin x="17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tags" Target="tags/tag1.xml"/><Relationship Id="rId49" Type="http://schemas.openxmlformats.org/officeDocument/2006/relationships/presProps" Target="presProp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7D02BC-678A-4932-B82B-1499DA207151}" type="datetimeFigureOut">
              <a:rPr lang="en-US" smtClean="0"/>
              <a:pPr/>
              <a:t>8/24/16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8C1209-4D24-4E6B-B850-B0D789831E21}" type="slidenum">
              <a:rPr lang="en-US" smtClean="0"/>
              <a:pPr/>
              <a:t>‹#›</a:t>
            </a:fld>
            <a:endParaRPr lang="en-US"/>
          </a:p>
        </p:txBody>
      </p:sp>
    </p:spTree>
    <p:extLst>
      <p:ext uri="{BB962C8B-B14F-4D97-AF65-F5344CB8AC3E}">
        <p14:creationId xmlns:p14="http://schemas.microsoft.com/office/powerpoint/2010/main" val="372305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766E1-CEEA-41BF-A457-E538D89CB544}" type="datetimeFigureOut">
              <a:rPr lang="en-US" smtClean="0"/>
              <a:pPr/>
              <a:t>8/24/16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6C6A2-84B9-4F4B-9D29-2CFB53138DBA}" type="slidenum">
              <a:rPr lang="en-US" smtClean="0"/>
              <a:pPr/>
              <a:t>‹#›</a:t>
            </a:fld>
            <a:endParaRPr lang="en-US"/>
          </a:p>
        </p:txBody>
      </p:sp>
    </p:spTree>
    <p:extLst>
      <p:ext uri="{BB962C8B-B14F-4D97-AF65-F5344CB8AC3E}">
        <p14:creationId xmlns:p14="http://schemas.microsoft.com/office/powerpoint/2010/main" val="3382813602"/>
      </p:ext>
    </p:extLst>
  </p:cSld>
  <p:clrMap bg1="lt1" tx1="dk1" bg2="lt2" tx2="dk2" accent1="accent1" accent2="accent2" accent3="accent3" accent4="accent4" accent5="accent5" accent6="accent6" hlink="hlink" folHlink="folHlink"/>
  <p:notesStyle>
    <a:lvl1pPr marL="0" algn="l" defTabSz="914400" rtl="0" eaLnBrk="1" latinLnBrk="0" hangingPunct="1">
      <a:defRPr sz="1700" kern="1200">
        <a:solidFill>
          <a:schemeClr val="tx1"/>
        </a:solidFill>
        <a:latin typeface="+mn-lt"/>
        <a:ea typeface="+mn-ea"/>
        <a:cs typeface="+mn-cs"/>
      </a:defRPr>
    </a:lvl1pPr>
    <a:lvl2pPr marL="457200" algn="l" defTabSz="914400" rtl="0" eaLnBrk="1" latinLnBrk="0" hangingPunct="1">
      <a:defRPr sz="15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 Id="rId3" Type="http://schemas.openxmlformats.org/officeDocument/2006/relationships/hyperlink" Target="http://ccresourcecenter.org/state-restoration-profiles/north-carolina-restoration-of-rights-pardon-expungement-sealing/"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p>
            <a:pPr eaLnBrk="1" hangingPunct="1">
              <a:spcBef>
                <a:spcPct val="0"/>
              </a:spcBef>
              <a:spcAft>
                <a:spcPct val="30000"/>
              </a:spcAft>
            </a:pPr>
            <a:r>
              <a:rPr lang="en-US" sz="1400" dirty="0" smtClean="0">
                <a:latin typeface="Arial" charset="0"/>
                <a:ea typeface="ヒラギノ角ゴ Pro W3" charset="0"/>
                <a:cs typeface="Arial" charset="0"/>
              </a:rPr>
              <a:t>Thank You for the kind words.</a:t>
            </a:r>
          </a:p>
          <a:p>
            <a:pPr eaLnBrk="1" hangingPunct="1">
              <a:spcBef>
                <a:spcPct val="0"/>
              </a:spcBef>
              <a:spcAft>
                <a:spcPct val="30000"/>
              </a:spcAft>
            </a:pPr>
            <a:endParaRPr lang="en-US" sz="1400" dirty="0" smtClean="0">
              <a:latin typeface="Arial" charset="0"/>
              <a:ea typeface="ヒラギノ角ゴ Pro W3" charset="0"/>
              <a:cs typeface="Arial" charset="0"/>
            </a:endParaRPr>
          </a:p>
          <a:p>
            <a:pPr eaLnBrk="1" hangingPunct="1">
              <a:spcBef>
                <a:spcPct val="0"/>
              </a:spcBef>
              <a:spcAft>
                <a:spcPct val="30000"/>
              </a:spcAft>
            </a:pPr>
            <a:r>
              <a:rPr lang="en-US" sz="1400" dirty="0" smtClean="0">
                <a:latin typeface="Arial" charset="0"/>
                <a:ea typeface="ヒラギノ角ゴ Pro W3" charset="0"/>
                <a:cs typeface="Arial" charset="0"/>
              </a:rPr>
              <a:t>I am Chris </a:t>
            </a:r>
            <a:r>
              <a:rPr lang="en-US" sz="1400" dirty="0" err="1" smtClean="0">
                <a:latin typeface="Arial" charset="0"/>
                <a:ea typeface="ヒラギノ角ゴ Pro W3" charset="0"/>
                <a:cs typeface="Arial" charset="0"/>
              </a:rPr>
              <a:t>Droessler</a:t>
            </a:r>
            <a:r>
              <a:rPr lang="en-US" sz="1400" dirty="0" smtClean="0">
                <a:latin typeface="Arial" charset="0"/>
                <a:ea typeface="ヒラギノ角ゴ Pro W3" charset="0"/>
                <a:cs typeface="Arial" charset="0"/>
              </a:rPr>
              <a:t> – and let me introduce Tony </a:t>
            </a:r>
            <a:r>
              <a:rPr lang="en-US" sz="1400" dirty="0" err="1" smtClean="0">
                <a:latin typeface="Arial" charset="0"/>
                <a:ea typeface="ヒラギノ角ゴ Pro W3" charset="0"/>
                <a:cs typeface="Arial" charset="0"/>
              </a:rPr>
              <a:t>Reggi</a:t>
            </a:r>
            <a:r>
              <a:rPr lang="en-US" sz="1400" dirty="0" smtClean="0">
                <a:latin typeface="Arial" charset="0"/>
                <a:ea typeface="ヒラギノ角ゴ Pro W3" charset="0"/>
                <a:cs typeface="Arial" charset="0"/>
              </a:rPr>
              <a:t>. Tony, tell</a:t>
            </a:r>
            <a:r>
              <a:rPr lang="en-US" sz="1400" baseline="0" dirty="0" smtClean="0">
                <a:latin typeface="Arial" charset="0"/>
                <a:ea typeface="ヒラギノ角ゴ Pro W3" charset="0"/>
                <a:cs typeface="Arial" charset="0"/>
              </a:rPr>
              <a:t> the internet audience who you are and a little about your background.</a:t>
            </a:r>
          </a:p>
          <a:p>
            <a:pPr eaLnBrk="1" hangingPunct="1">
              <a:spcBef>
                <a:spcPct val="0"/>
              </a:spcBef>
              <a:spcAft>
                <a:spcPct val="30000"/>
              </a:spcAft>
            </a:pPr>
            <a:endParaRPr lang="en-US" sz="1400" baseline="0" dirty="0" smtClean="0">
              <a:latin typeface="Arial" charset="0"/>
              <a:ea typeface="ヒラギノ角ゴ Pro W3" charset="0"/>
              <a:cs typeface="Arial" charset="0"/>
            </a:endParaRPr>
          </a:p>
          <a:p>
            <a:pPr eaLnBrk="1" hangingPunct="1">
              <a:spcBef>
                <a:spcPct val="0"/>
              </a:spcBef>
              <a:spcAft>
                <a:spcPct val="30000"/>
              </a:spcAft>
            </a:pPr>
            <a:r>
              <a:rPr lang="en-US" sz="1400" baseline="0" dirty="0" smtClean="0">
                <a:latin typeface="Arial" charset="0"/>
                <a:ea typeface="ヒラギノ角ゴ Pro W3" charset="0"/>
                <a:cs typeface="Arial" charset="0"/>
              </a:rPr>
              <a:t>(Tony Speaks) </a:t>
            </a:r>
          </a:p>
          <a:p>
            <a:pPr eaLnBrk="1" hangingPunct="1">
              <a:spcBef>
                <a:spcPct val="0"/>
              </a:spcBef>
              <a:spcAft>
                <a:spcPct val="30000"/>
              </a:spcAft>
            </a:pPr>
            <a:r>
              <a:rPr lang="en-US" sz="1400" dirty="0" smtClean="0">
                <a:latin typeface="Arial" charset="0"/>
                <a:ea typeface="ヒラギノ角ゴ Pro W3" charset="0"/>
                <a:cs typeface="Arial" charset="0"/>
              </a:rPr>
              <a:t> </a:t>
            </a:r>
          </a:p>
          <a:p>
            <a:pPr eaLnBrk="1" hangingPunct="1">
              <a:spcBef>
                <a:spcPct val="0"/>
              </a:spcBef>
              <a:spcAft>
                <a:spcPct val="30000"/>
              </a:spcAft>
            </a:pPr>
            <a:r>
              <a:rPr lang="en-US" sz="1400" dirty="0" smtClean="0">
                <a:latin typeface="Arial" charset="0"/>
                <a:ea typeface="ヒラギノ角ゴ Pro W3" charset="0"/>
                <a:cs typeface="Arial" charset="0"/>
              </a:rPr>
              <a:t>This is the third part of our Keeping Youth Out of Trouble series, which is part of the larger </a:t>
            </a:r>
            <a:r>
              <a:rPr lang="en-US" sz="1400" baseline="0" dirty="0" smtClean="0">
                <a:latin typeface="Arial" charset="0"/>
                <a:ea typeface="ヒラギノ角ゴ Pro W3" charset="0"/>
                <a:cs typeface="Arial" charset="0"/>
              </a:rPr>
              <a:t>Young Adult Webinar Series through the </a:t>
            </a:r>
            <a:r>
              <a:rPr lang="en-US" sz="1400" baseline="0" dirty="0" err="1" smtClean="0">
                <a:latin typeface="Arial" charset="0"/>
                <a:ea typeface="ヒラギノ角ゴ Pro W3" charset="0"/>
                <a:cs typeface="Arial" charset="0"/>
              </a:rPr>
              <a:t>NCWorks</a:t>
            </a:r>
            <a:r>
              <a:rPr lang="en-US" sz="1400" baseline="0" dirty="0" smtClean="0">
                <a:latin typeface="Arial" charset="0"/>
                <a:ea typeface="ヒラギノ角ゴ Pro W3" charset="0"/>
                <a:cs typeface="Arial" charset="0"/>
              </a:rPr>
              <a:t> Training Center.  Thanks to Nona and Gene who made this all possible.</a:t>
            </a:r>
          </a:p>
          <a:p>
            <a:pPr eaLnBrk="1" hangingPunct="1">
              <a:spcBef>
                <a:spcPct val="0"/>
              </a:spcBef>
              <a:spcAft>
                <a:spcPct val="30000"/>
              </a:spcAft>
            </a:pPr>
            <a:endParaRPr lang="en-US" sz="1400" baseline="0" dirty="0" smtClean="0">
              <a:latin typeface="Arial" charset="0"/>
              <a:ea typeface="ヒラギノ角ゴ Pro W3" charset="0"/>
              <a:cs typeface="Arial" charset="0"/>
            </a:endParaRPr>
          </a:p>
          <a:p>
            <a:pPr eaLnBrk="1" hangingPunct="1">
              <a:spcBef>
                <a:spcPct val="0"/>
              </a:spcBef>
              <a:spcAft>
                <a:spcPct val="30000"/>
              </a:spcAft>
            </a:pPr>
            <a:r>
              <a:rPr lang="en-US" sz="1400" dirty="0" smtClean="0">
                <a:latin typeface="Arial" charset="0"/>
                <a:ea typeface="ヒラギノ角ゴ Pro W3" charset="0"/>
                <a:cs typeface="Arial" charset="0"/>
              </a:rPr>
              <a:t>Months ago, we started assembling</a:t>
            </a:r>
            <a:r>
              <a:rPr lang="en-US" sz="1400" baseline="0" dirty="0" smtClean="0">
                <a:latin typeface="Arial" charset="0"/>
                <a:ea typeface="ヒラギノ角ゴ Pro W3" charset="0"/>
                <a:cs typeface="Arial" charset="0"/>
              </a:rPr>
              <a:t> this webinar about keeping the youth out of trouble and we realized that there was just </a:t>
            </a:r>
            <a:r>
              <a:rPr lang="en-US" sz="1400" u="sng" baseline="0" dirty="0" smtClean="0">
                <a:latin typeface="Arial" charset="0"/>
                <a:ea typeface="ヒラギノ角ゴ Pro W3" charset="0"/>
                <a:cs typeface="Arial" charset="0"/>
              </a:rPr>
              <a:t>too</a:t>
            </a:r>
            <a:r>
              <a:rPr lang="en-US" sz="1400" baseline="0" dirty="0" smtClean="0">
                <a:latin typeface="Arial" charset="0"/>
                <a:ea typeface="ヒラギノ角ゴ Pro W3" charset="0"/>
                <a:cs typeface="Arial" charset="0"/>
              </a:rPr>
              <a:t> much information to cover in one session, so we spread it out over three webinars.  </a:t>
            </a:r>
          </a:p>
          <a:p>
            <a:pPr eaLnBrk="1" hangingPunct="1">
              <a:spcBef>
                <a:spcPct val="0"/>
              </a:spcBef>
              <a:spcAft>
                <a:spcPct val="30000"/>
              </a:spcAft>
            </a:pPr>
            <a:endParaRPr lang="en-US" sz="1400" baseline="0" dirty="0" smtClean="0">
              <a:latin typeface="Arial" charset="0"/>
              <a:ea typeface="ヒラギノ角ゴ Pro W3" charset="0"/>
              <a:cs typeface="Arial" charset="0"/>
            </a:endParaRPr>
          </a:p>
          <a:p>
            <a:pPr eaLnBrk="1" hangingPunct="1">
              <a:spcBef>
                <a:spcPct val="0"/>
              </a:spcBef>
              <a:spcAft>
                <a:spcPct val="30000"/>
              </a:spcAft>
            </a:pPr>
            <a:r>
              <a:rPr lang="en-US" sz="1400" baseline="0" dirty="0" smtClean="0">
                <a:latin typeface="Arial" charset="0"/>
                <a:ea typeface="ヒラギノ角ゴ Pro W3" charset="0"/>
                <a:cs typeface="Arial" charset="0"/>
              </a:rPr>
              <a:t>This is the third and final webinar about keeping our youth out of trouble. At the end of this presentation we will let you in on our October webinar about inspiring youth.  There will be no webinar from us in September.</a:t>
            </a:r>
          </a:p>
          <a:p>
            <a:pPr eaLnBrk="1" hangingPunct="1">
              <a:spcBef>
                <a:spcPct val="0"/>
              </a:spcBef>
              <a:spcAft>
                <a:spcPct val="30000"/>
              </a:spcAft>
            </a:pPr>
            <a:endParaRPr lang="en-US" sz="1400" baseline="0" dirty="0" smtClean="0">
              <a:latin typeface="Arial" charset="0"/>
              <a:ea typeface="ヒラギノ角ゴ Pro W3" charset="0"/>
              <a:cs typeface="Arial" charset="0"/>
            </a:endParaRPr>
          </a:p>
          <a:p>
            <a:pPr eaLnBrk="1" hangingPunct="1">
              <a:spcBef>
                <a:spcPct val="0"/>
              </a:spcBef>
              <a:spcAft>
                <a:spcPct val="30000"/>
              </a:spcAft>
            </a:pPr>
            <a:endParaRPr lang="en-US" sz="1400" dirty="0" smtClean="0">
              <a:latin typeface="Arial" charset="0"/>
              <a:ea typeface="ヒラギノ角ゴ Pro W3" charset="0"/>
              <a:cs typeface="Arial" charset="0"/>
            </a:endParaRPr>
          </a:p>
          <a:p>
            <a:pPr eaLnBrk="1" hangingPunct="1">
              <a:spcBef>
                <a:spcPct val="0"/>
              </a:spcBef>
              <a:spcAft>
                <a:spcPct val="30000"/>
              </a:spcAft>
            </a:pPr>
            <a:r>
              <a:rPr lang="en-US" sz="1400" dirty="0" smtClean="0">
                <a:latin typeface="Arial" charset="0"/>
                <a:ea typeface="ヒラギノ角ゴ Pro W3" charset="0"/>
                <a:cs typeface="Arial" charset="0"/>
              </a:rPr>
              <a:t>And as</a:t>
            </a:r>
            <a:r>
              <a:rPr lang="en-US" sz="1400" baseline="0" dirty="0" smtClean="0">
                <a:latin typeface="Arial" charset="0"/>
                <a:ea typeface="ヒラギノ角ゴ Pro W3" charset="0"/>
                <a:cs typeface="Arial" charset="0"/>
              </a:rPr>
              <a:t> always - </a:t>
            </a:r>
            <a:endParaRPr lang="en-US" sz="1400" dirty="0" smtClean="0">
              <a:latin typeface="Arial" charset="0"/>
              <a:ea typeface="ヒラギノ角ゴ Pro W3" charset="0"/>
              <a:cs typeface="Arial" charset="0"/>
            </a:endParaRPr>
          </a:p>
          <a:p>
            <a:r>
              <a:rPr lang="en-US" sz="1400" baseline="0" dirty="0" smtClean="0">
                <a:latin typeface="Arial" charset="0"/>
                <a:ea typeface="ヒラギノ角ゴ Pro W3" charset="0"/>
                <a:cs typeface="ヒラギノ角ゴ Pro W3" charset="0"/>
              </a:rPr>
              <a:t>Download a copy of this PowerPoint and the related handouts by </a:t>
            </a:r>
            <a:r>
              <a:rPr lang="en-US" sz="1400" dirty="0" smtClean="0">
                <a:latin typeface="Arial" charset="0"/>
                <a:ea typeface="ヒラギノ角ゴ Pro W3" charset="0"/>
                <a:cs typeface="ヒラギノ角ゴ Pro W3" charset="0"/>
              </a:rPr>
              <a:t>going to NC Perkins dot ORG and click on the </a:t>
            </a:r>
            <a:r>
              <a:rPr lang="ja-JP" altLang="en-US" sz="1400" dirty="0" smtClean="0">
                <a:latin typeface="Arial" charset="0"/>
                <a:ea typeface="ヒラギノ角ゴ Pro W3" charset="0"/>
                <a:cs typeface="ヒラギノ角ゴ Pro W3" charset="0"/>
              </a:rPr>
              <a:t>“</a:t>
            </a:r>
            <a:r>
              <a:rPr lang="en-US" sz="1400" dirty="0" smtClean="0">
                <a:latin typeface="Arial" charset="0"/>
                <a:ea typeface="ヒラギノ角ゴ Pro W3" charset="0"/>
                <a:cs typeface="ヒラギノ角ゴ Pro W3" charset="0"/>
              </a:rPr>
              <a:t>presentations</a:t>
            </a:r>
            <a:r>
              <a:rPr lang="ja-JP" altLang="en-US" sz="1400" dirty="0" smtClean="0">
                <a:latin typeface="Arial" charset="0"/>
                <a:ea typeface="ヒラギノ角ゴ Pro W3" charset="0"/>
                <a:cs typeface="ヒラギノ角ゴ Pro W3" charset="0"/>
              </a:rPr>
              <a:t>”</a:t>
            </a:r>
            <a:r>
              <a:rPr lang="en-US" sz="1400" dirty="0" smtClean="0">
                <a:latin typeface="Arial" charset="0"/>
                <a:ea typeface="ヒラギノ角ゴ Pro W3" charset="0"/>
                <a:cs typeface="ヒラギノ角ゴ Pro W3" charset="0"/>
              </a:rPr>
              <a:t> link</a:t>
            </a:r>
            <a:r>
              <a:rPr lang="en-US" sz="1400" baseline="0" dirty="0" smtClean="0">
                <a:latin typeface="Arial" charset="0"/>
                <a:ea typeface="ヒラギノ角ゴ Pro W3" charset="0"/>
                <a:cs typeface="ヒラギノ角ゴ Pro W3" charset="0"/>
              </a:rPr>
              <a:t>.  Nona always posts it to the Training Center website as well.</a:t>
            </a: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Feel free to use all, or part, of any</a:t>
            </a:r>
            <a:r>
              <a:rPr lang="en-US" sz="1400" baseline="0" dirty="0" smtClean="0">
                <a:latin typeface="Arial" charset="0"/>
                <a:ea typeface="ヒラギノ角ゴ Pro W3" charset="0"/>
                <a:cs typeface="ヒラギノ角ゴ Pro W3" charset="0"/>
              </a:rPr>
              <a:t> of my presentations</a:t>
            </a:r>
            <a:r>
              <a:rPr lang="en-US" sz="1400" dirty="0" smtClean="0">
                <a:latin typeface="Arial" charset="0"/>
                <a:ea typeface="ヒラギノ角ゴ Pro W3" charset="0"/>
                <a:cs typeface="ヒラギノ角ゴ Pro W3" charset="0"/>
              </a:rPr>
              <a:t>.   If it can help get someone on a path toward a rewarding career, then you can take and use anything I have to give.</a:t>
            </a: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I</a:t>
            </a:r>
            <a:r>
              <a:rPr lang="en-US" sz="1400" baseline="0" dirty="0" smtClean="0">
                <a:latin typeface="Arial" charset="0"/>
                <a:ea typeface="ヒラギノ角ゴ Pro W3" charset="0"/>
                <a:cs typeface="ヒラギノ角ゴ Pro W3" charset="0"/>
              </a:rPr>
              <a:t> have</a:t>
            </a:r>
            <a:r>
              <a:rPr lang="en-US" sz="1400" dirty="0" smtClean="0">
                <a:latin typeface="Arial" charset="0"/>
                <a:ea typeface="ヒラギノ角ゴ Pro W3" charset="0"/>
                <a:cs typeface="ヒラギノ角ゴ Pro W3" charset="0"/>
              </a:rPr>
              <a:t> documented my information sources in the notes section of each slide in the PowerPoint to allow you to further research anything that you see here.</a:t>
            </a:r>
          </a:p>
          <a:p>
            <a:endParaRPr lang="en-US" sz="1400" dirty="0" smtClean="0">
              <a:latin typeface="Arial" charset="0"/>
              <a:ea typeface="ヒラギノ角ゴ Pro W3" charset="0"/>
              <a:cs typeface="ヒラギノ角ゴ Pro W3" charset="0"/>
            </a:endParaRPr>
          </a:p>
          <a:p>
            <a:endParaRPr lang="en-US" sz="1400" dirty="0" smtClean="0">
              <a:latin typeface="Arial" charset="0"/>
              <a:ea typeface="ヒラギノ角ゴ Pro W3" charset="0"/>
              <a:cs typeface="Arial" charset="0"/>
            </a:endParaRPr>
          </a:p>
          <a:p>
            <a:endParaRPr lang="en-US" dirty="0" smtClean="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a:p>
            <a:pPr eaLnBrk="1" hangingPunct="1">
              <a:spcBef>
                <a:spcPct val="0"/>
              </a:spcBef>
              <a:spcAft>
                <a:spcPct val="30000"/>
              </a:spcAft>
            </a:pPr>
            <a:r>
              <a:rPr lang="en-US" dirty="0">
                <a:latin typeface="Arial" charset="0"/>
                <a:ea typeface="ヒラギノ角ゴ Pro W3" charset="0"/>
                <a:cs typeface="Arial" charset="0"/>
              </a:rPr>
              <a:t>====</a:t>
            </a:r>
          </a:p>
          <a:p>
            <a:pPr eaLnBrk="1" hangingPunct="1">
              <a:spcBef>
                <a:spcPct val="0"/>
              </a:spcBef>
              <a:spcAft>
                <a:spcPct val="30000"/>
              </a:spcAft>
            </a:pPr>
            <a:r>
              <a:rPr lang="en-US" dirty="0" err="1" smtClean="0">
                <a:latin typeface="Arial" charset="0"/>
                <a:ea typeface="ヒラギノ角ゴ Pro W3" charset="0"/>
                <a:cs typeface="Arial" charset="0"/>
              </a:rPr>
              <a:t>NCWorks</a:t>
            </a:r>
            <a:r>
              <a:rPr lang="en-US" dirty="0" smtClean="0">
                <a:latin typeface="Arial" charset="0"/>
                <a:ea typeface="ヒラギノ角ゴ Pro W3" charset="0"/>
                <a:cs typeface="Arial" charset="0"/>
              </a:rPr>
              <a:t> Training Center</a:t>
            </a:r>
            <a:r>
              <a:rPr lang="en-US" baseline="0" dirty="0" smtClean="0">
                <a:latin typeface="Arial" charset="0"/>
                <a:ea typeface="ヒラギノ角ゴ Pro W3" charset="0"/>
                <a:cs typeface="Arial" charset="0"/>
              </a:rPr>
              <a:t> </a:t>
            </a:r>
          </a:p>
          <a:p>
            <a:pPr eaLnBrk="1" hangingPunct="1">
              <a:spcBef>
                <a:spcPct val="0"/>
              </a:spcBef>
              <a:spcAft>
                <a:spcPct val="30000"/>
              </a:spcAft>
            </a:pPr>
            <a:r>
              <a:rPr lang="en-US" baseline="0" dirty="0" smtClean="0">
                <a:latin typeface="Arial" charset="0"/>
                <a:ea typeface="ヒラギノ角ゴ Pro W3" charset="0"/>
                <a:cs typeface="Arial" charset="0"/>
              </a:rPr>
              <a:t>August 23, 2016 @ 2:00 PM</a:t>
            </a:r>
            <a:endParaRPr lang="en-US" dirty="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778298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dirty="0" smtClean="0"/>
              <a:t>Question number 7</a:t>
            </a:r>
          </a:p>
          <a:p>
            <a:endParaRPr lang="en-US" dirty="0" smtClean="0"/>
          </a:p>
          <a:p>
            <a:r>
              <a:rPr lang="en-US" dirty="0" smtClean="0">
                <a:sym typeface="Wingding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A,B,C,D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B&amp;E into a home is felony only if you intend to steal property or harm occupant.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I said earlier, </a:t>
            </a:r>
            <a:r>
              <a:rPr lang="en-US" baseline="0" dirty="0" smtClean="0"/>
              <a:t>You need 1.5 ounces (about 42 grams, which could be more than 50 joints) of Marijuana to move from misdemeanor to felony.  This amount varies wildly from state to state.  Growing is a misdemeanor, but selling is a felony.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key here is that </a:t>
            </a:r>
            <a:r>
              <a:rPr lang="en-US" u="sng" baseline="0" dirty="0" smtClean="0"/>
              <a:t>selling</a:t>
            </a:r>
            <a:r>
              <a:rPr lang="en-US" baseline="0" dirty="0" smtClean="0"/>
              <a:t> of </a:t>
            </a:r>
            <a:r>
              <a:rPr lang="en-US" b="1" u="sng" baseline="0" dirty="0" smtClean="0"/>
              <a:t>any</a:t>
            </a:r>
            <a:r>
              <a:rPr lang="en-US" baseline="0" dirty="0" smtClean="0"/>
              <a:t> amount is a felony.</a:t>
            </a:r>
          </a:p>
          <a:p>
            <a:endParaRPr lang="en-US" dirty="0" smtClean="0"/>
          </a:p>
          <a:p>
            <a:r>
              <a:rPr lang="en-US" dirty="0" smtClean="0"/>
              <a:t>For answer</a:t>
            </a:r>
            <a:r>
              <a:rPr lang="en-US" baseline="0" dirty="0" smtClean="0"/>
              <a:t> </a:t>
            </a:r>
            <a:r>
              <a:rPr lang="en-US" dirty="0" smtClean="0"/>
              <a:t>C -  mailbox vandalism</a:t>
            </a:r>
            <a:endParaRPr lang="en-US" i="1" baseline="0" dirty="0" smtClean="0"/>
          </a:p>
          <a:p>
            <a:r>
              <a:rPr lang="en-US" i="0" baseline="0" dirty="0" smtClean="0"/>
              <a:t>If we look at this in relation to answer D, we see that in North Carolina, the damage must be over $1,000 to be considered a felony. Take into account the cost of the mailbox, and the costs of replacing the mailbox, you may not hit the $1,000 mark for a single mailbox. But if you damage more then one mailbox, you might hit the $1,000 mark.</a:t>
            </a:r>
          </a:p>
          <a:p>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we have to buy our own</a:t>
            </a:r>
            <a:r>
              <a:rPr lang="en-US" baseline="0" dirty="0" smtClean="0"/>
              <a:t> mailboxes, once it is installed, it falls under the jurisdiction of the federal government, so federal postal laws apply.  It is a federal offence to vandalize a mailbox.  </a:t>
            </a:r>
            <a:r>
              <a:rPr lang="en-US" i="1" dirty="0" smtClean="0"/>
              <a:t>Violators can be fined up to $250,000 or imprisoned for up to three years for each act of vandalism.  This is a case where the federal law may</a:t>
            </a:r>
            <a:r>
              <a:rPr lang="en-US" i="1" baseline="0" dirty="0" smtClean="0"/>
              <a:t> have a harsher penalty than the local laws.</a:t>
            </a:r>
            <a:endParaRPr lang="en-US" i="1" dirty="0" smtClean="0"/>
          </a:p>
          <a:p>
            <a:endParaRPr lang="en-US" baseline="0" dirty="0" smtClean="0"/>
          </a:p>
          <a:p>
            <a:r>
              <a:rPr lang="en-US" baseline="0" dirty="0" smtClean="0"/>
              <a:t>For D. -- the amount varies from state to state, but in North Carolina if the value if the stolen goods is more then $1000, then it is a felony.</a:t>
            </a:r>
          </a:p>
          <a:p>
            <a:endParaRPr lang="en-US" baseline="0" dirty="0" smtClean="0"/>
          </a:p>
          <a:p>
            <a:r>
              <a:rPr lang="en-US" baseline="0" dirty="0" smtClean="0"/>
              <a:t>One penalty for being convicted of a felony in North Carolina is that you will be banned from high school athletics.  It doesn’t matter at what age you commit the crime, a felony conviction eliminates you from all high school athletics.  </a:t>
            </a:r>
          </a:p>
          <a:p>
            <a:r>
              <a:rPr lang="en-US" baseline="0" dirty="0" smtClean="0"/>
              <a:t>Do our middle- and high-school students know that?</a:t>
            </a:r>
            <a:endParaRPr lang="en-US" dirty="0" smtClean="0"/>
          </a:p>
          <a:p>
            <a:endParaRPr lang="en-US" dirty="0" smtClean="0"/>
          </a:p>
          <a:p>
            <a:r>
              <a:rPr lang="en-US"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r>
              <a:rPr lang="en-US" dirty="0" smtClean="0"/>
              <a:t>http://</a:t>
            </a:r>
            <a:r>
              <a:rPr lang="en-US" dirty="0" err="1" smtClean="0"/>
              <a:t>www.nccourts.org</a:t>
            </a:r>
            <a:r>
              <a:rPr lang="en-US" dirty="0" smtClean="0"/>
              <a:t>/courts/</a:t>
            </a:r>
            <a:r>
              <a:rPr lang="en-US" dirty="0" err="1" smtClean="0"/>
              <a:t>crs</a:t>
            </a:r>
            <a:r>
              <a:rPr lang="en-US" dirty="0" smtClean="0"/>
              <a:t>/councils/</a:t>
            </a:r>
            <a:r>
              <a:rPr lang="en-US" dirty="0" err="1" smtClean="0"/>
              <a:t>spac</a:t>
            </a:r>
            <a:r>
              <a:rPr lang="en-US" dirty="0" smtClean="0"/>
              <a:t>/documents/2003felonyoffenseclassificationlist.pdf</a:t>
            </a:r>
          </a:p>
          <a:p>
            <a:endParaRPr lang="en-US" dirty="0" smtClean="0"/>
          </a:p>
          <a:p>
            <a:r>
              <a:rPr lang="en-US" dirty="0" smtClean="0"/>
              <a:t>Mailbox</a:t>
            </a:r>
          </a:p>
          <a:p>
            <a:r>
              <a:rPr lang="en-US" dirty="0" smtClean="0"/>
              <a:t>https://</a:t>
            </a:r>
            <a:r>
              <a:rPr lang="en-US" dirty="0" err="1" smtClean="0"/>
              <a:t>www.law.cornell.edu</a:t>
            </a:r>
            <a:r>
              <a:rPr lang="en-US" dirty="0" smtClean="0"/>
              <a:t>/</a:t>
            </a:r>
            <a:r>
              <a:rPr lang="en-US" dirty="0" err="1" smtClean="0"/>
              <a:t>uscode</a:t>
            </a:r>
            <a:r>
              <a:rPr lang="en-US" dirty="0" smtClean="0"/>
              <a:t>/text/18/1705</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kern="1200" dirty="0" smtClean="0">
                <a:solidFill>
                  <a:schemeClr val="tx1"/>
                </a:solidFill>
                <a:latin typeface="+mn-lt"/>
                <a:ea typeface="+mn-ea"/>
                <a:cs typeface="+mn-cs"/>
              </a:rPr>
              <a:t>federal law (Title 18, United States Code, Section 1705)</a:t>
            </a:r>
            <a:endParaRPr lang="en-US" dirty="0" smtClean="0"/>
          </a:p>
          <a:p>
            <a:r>
              <a:rPr lang="en-US" dirty="0" smtClean="0"/>
              <a:t>https://</a:t>
            </a:r>
            <a:r>
              <a:rPr lang="en-US" dirty="0" err="1" smtClean="0"/>
              <a:t>www.gpo.gov</a:t>
            </a:r>
            <a:r>
              <a:rPr lang="en-US" dirty="0" smtClean="0"/>
              <a:t>/</a:t>
            </a:r>
            <a:r>
              <a:rPr lang="en-US" dirty="0" err="1" smtClean="0"/>
              <a:t>fdsys</a:t>
            </a:r>
            <a:r>
              <a:rPr lang="en-US" dirty="0" smtClean="0"/>
              <a:t>/</a:t>
            </a:r>
            <a:r>
              <a:rPr lang="en-US" dirty="0" err="1" smtClean="0"/>
              <a:t>pkg</a:t>
            </a:r>
            <a:r>
              <a:rPr lang="en-US" dirty="0" smtClean="0"/>
              <a:t>/USCODE-2011-title18/pdf/USCODE-2011-title18-partI-chap83-sec1705.pdf</a:t>
            </a:r>
          </a:p>
          <a:p>
            <a:endParaRPr lang="en-US" dirty="0" smtClean="0"/>
          </a:p>
          <a:p>
            <a:endParaRPr lang="en-US" dirty="0" smtClean="0"/>
          </a:p>
          <a:p>
            <a:r>
              <a:rPr lang="en-US" baseline="0" dirty="0" smtClean="0"/>
              <a:t>Marijuana </a:t>
            </a:r>
          </a:p>
          <a:p>
            <a:r>
              <a:rPr lang="en-US" dirty="0" smtClean="0"/>
              <a:t>http://</a:t>
            </a:r>
            <a:r>
              <a:rPr lang="en-US" dirty="0" err="1" smtClean="0"/>
              <a:t>www.drugtreatment.com</a:t>
            </a:r>
            <a:r>
              <a:rPr lang="en-US" dirty="0" smtClean="0"/>
              <a:t>/expose/marijuana-felony-amounts-by-state/</a:t>
            </a:r>
          </a:p>
          <a:p>
            <a:r>
              <a:rPr lang="en-US" dirty="0" smtClean="0"/>
              <a:t>http://</a:t>
            </a:r>
            <a:r>
              <a:rPr lang="en-US" dirty="0" err="1" smtClean="0"/>
              <a:t>www.ncga.state.nc.us</a:t>
            </a:r>
            <a:r>
              <a:rPr lang="en-US" dirty="0" smtClean="0"/>
              <a:t>/</a:t>
            </a:r>
            <a:r>
              <a:rPr lang="en-US" dirty="0" err="1" smtClean="0"/>
              <a:t>enactedlegislation</a:t>
            </a:r>
            <a:r>
              <a:rPr lang="en-US" dirty="0" smtClean="0"/>
              <a:t>/statutes/html/</a:t>
            </a:r>
            <a:r>
              <a:rPr lang="en-US" dirty="0" err="1" smtClean="0"/>
              <a:t>bychapter</a:t>
            </a:r>
            <a:r>
              <a:rPr lang="en-US" dirty="0" smtClean="0"/>
              <a:t>/chapter_90.html</a:t>
            </a:r>
          </a:p>
          <a:p>
            <a:endParaRPr lang="en-US" dirty="0" smtClean="0"/>
          </a:p>
          <a:p>
            <a:r>
              <a:rPr lang="en-US" dirty="0" smtClean="0"/>
              <a:t>Stolen Goods</a:t>
            </a:r>
          </a:p>
          <a:p>
            <a:r>
              <a:rPr lang="en-US" dirty="0" smtClean="0"/>
              <a:t>http://</a:t>
            </a:r>
            <a:r>
              <a:rPr lang="en-US" dirty="0" err="1" smtClean="0"/>
              <a:t>www.ncga.state.nc.us</a:t>
            </a:r>
            <a:r>
              <a:rPr lang="en-US" dirty="0" smtClean="0"/>
              <a:t>/</a:t>
            </a:r>
            <a:r>
              <a:rPr lang="en-US" dirty="0" err="1" smtClean="0"/>
              <a:t>enactedlegislation</a:t>
            </a:r>
            <a:r>
              <a:rPr lang="en-US" dirty="0" smtClean="0"/>
              <a:t>/statutes/html/</a:t>
            </a:r>
            <a:r>
              <a:rPr lang="en-US" dirty="0" err="1" smtClean="0"/>
              <a:t>bysection</a:t>
            </a:r>
            <a:r>
              <a:rPr lang="en-US" dirty="0" smtClean="0"/>
              <a:t>/chapter_14/gs_14-72.html</a:t>
            </a:r>
          </a:p>
          <a:p>
            <a:endParaRPr lang="en-US" dirty="0" smtClean="0"/>
          </a:p>
          <a:p>
            <a:r>
              <a:rPr lang="en-US" dirty="0" smtClean="0"/>
              <a:t>Athletics policy</a:t>
            </a:r>
          </a:p>
          <a:p>
            <a:r>
              <a:rPr lang="en-US" dirty="0" smtClean="0"/>
              <a:t>http://</a:t>
            </a:r>
            <a:r>
              <a:rPr lang="en-US" dirty="0" err="1" smtClean="0"/>
              <a:t>youthjusticenc.org</a:t>
            </a:r>
            <a:r>
              <a:rPr lang="en-US" dirty="0" smtClean="0"/>
              <a:t>/2016/05/17/opportunity-lost-north-carolina-high-school-athletics-association-felony-ban/</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10</a:t>
            </a:fld>
            <a:endParaRPr lang="en-US"/>
          </a:p>
        </p:txBody>
      </p:sp>
    </p:spTree>
    <p:extLst>
      <p:ext uri="{BB962C8B-B14F-4D97-AF65-F5344CB8AC3E}">
        <p14:creationId xmlns:p14="http://schemas.microsoft.com/office/powerpoint/2010/main" val="773964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Question number 8</a:t>
            </a:r>
          </a:p>
          <a:p>
            <a:endParaRPr lang="en-US" dirty="0" smtClean="0"/>
          </a:p>
          <a:p>
            <a:r>
              <a:rPr lang="en-US" dirty="0" smtClean="0">
                <a:sym typeface="Wingdings"/>
              </a:rPr>
              <a:t></a:t>
            </a:r>
          </a:p>
          <a:p>
            <a:r>
              <a:rPr lang="en-US" dirty="0" smtClean="0"/>
              <a:t>A,C</a:t>
            </a:r>
          </a:p>
          <a:p>
            <a:endParaRPr lang="en-US" dirty="0" smtClean="0"/>
          </a:p>
          <a:p>
            <a:r>
              <a:rPr lang="en-US" dirty="0" smtClean="0"/>
              <a:t>You must</a:t>
            </a:r>
            <a:r>
              <a:rPr lang="en-US" baseline="0" dirty="0" smtClean="0"/>
              <a:t> report any criminal convictions on college applications and employment applications.</a:t>
            </a:r>
          </a:p>
          <a:p>
            <a:endParaRPr lang="en-US" baseline="0" dirty="0" smtClean="0"/>
          </a:p>
          <a:p>
            <a:r>
              <a:rPr lang="en-US" baseline="0" dirty="0" smtClean="0"/>
              <a:t>Except expungements, pardons, or certificate of relief.  Those do not count.</a:t>
            </a:r>
          </a:p>
          <a:p>
            <a:endParaRPr lang="en-US" dirty="0" smtClean="0"/>
          </a:p>
          <a:p>
            <a:r>
              <a:rPr lang="en-US" dirty="0" smtClean="0"/>
              <a:t>If you want a car loan</a:t>
            </a:r>
            <a:r>
              <a:rPr lang="en-US" baseline="0" dirty="0" smtClean="0"/>
              <a:t> or a credit card, -- </a:t>
            </a:r>
            <a:r>
              <a:rPr lang="en-US" dirty="0" smtClean="0"/>
              <a:t>Most lenders do </a:t>
            </a:r>
            <a:r>
              <a:rPr lang="en-US" u="sng" dirty="0" smtClean="0"/>
              <a:t>not</a:t>
            </a:r>
            <a:r>
              <a:rPr lang="en-US" dirty="0" smtClean="0"/>
              <a:t> do a criminal background check. </a:t>
            </a:r>
          </a:p>
          <a:p>
            <a:endParaRPr lang="en-US" dirty="0" smtClean="0"/>
          </a:p>
          <a:p>
            <a:r>
              <a:rPr lang="en-US" dirty="0" smtClean="0"/>
              <a:t>They won’t ask for it on the application, but they </a:t>
            </a:r>
            <a:r>
              <a:rPr lang="en-US" u="sng" dirty="0" smtClean="0"/>
              <a:t>can</a:t>
            </a:r>
            <a:r>
              <a:rPr lang="en-US" baseline="0" dirty="0" smtClean="0"/>
              <a:t> deny a loan or credit card based on a criminal record if they discover it.</a:t>
            </a:r>
          </a:p>
          <a:p>
            <a:endParaRPr lang="en-US" baseline="0" dirty="0" smtClean="0"/>
          </a:p>
          <a:p>
            <a:r>
              <a:rPr lang="en-US" baseline="0" dirty="0" smtClean="0"/>
              <a:t>It is too easy these days to do a criminal background check on the Internet.  </a:t>
            </a:r>
          </a:p>
          <a:p>
            <a:endParaRPr lang="en-US" baseline="0" dirty="0" smtClean="0"/>
          </a:p>
          <a:p>
            <a:endParaRPr lang="en-US" baseline="0" dirty="0" smtClean="0"/>
          </a:p>
          <a:p>
            <a:r>
              <a:rPr lang="en-US" baseline="0"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11</a:t>
            </a:fld>
            <a:endParaRPr lang="en-US"/>
          </a:p>
        </p:txBody>
      </p:sp>
    </p:spTree>
    <p:extLst>
      <p:ext uri="{BB962C8B-B14F-4D97-AF65-F5344CB8AC3E}">
        <p14:creationId xmlns:p14="http://schemas.microsoft.com/office/powerpoint/2010/main" val="107888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Question number 9</a:t>
            </a:r>
          </a:p>
          <a:p>
            <a:endParaRPr lang="en-US" dirty="0" smtClean="0"/>
          </a:p>
          <a:p>
            <a:r>
              <a:rPr lang="en-US" dirty="0" smtClean="0">
                <a:sym typeface="Wingdings"/>
              </a:rPr>
              <a:t></a:t>
            </a:r>
          </a:p>
          <a:p>
            <a:r>
              <a:rPr lang="en-US" dirty="0" smtClean="0"/>
              <a:t>A,B,C,D</a:t>
            </a:r>
          </a:p>
          <a:p>
            <a:endParaRPr lang="en-US" dirty="0" smtClean="0"/>
          </a:p>
          <a:p>
            <a:r>
              <a:rPr lang="en-US" dirty="0" smtClean="0"/>
              <a:t>An assault is carried out by a </a:t>
            </a:r>
            <a:r>
              <a:rPr lang="en-US" u="sng" dirty="0" smtClean="0"/>
              <a:t>threat</a:t>
            </a:r>
            <a:r>
              <a:rPr lang="en-US" dirty="0" smtClean="0"/>
              <a:t> of bodily harm coupled with an apparent, present </a:t>
            </a:r>
            <a:r>
              <a:rPr lang="en-US" u="sng" dirty="0" smtClean="0"/>
              <a:t>ability</a:t>
            </a:r>
            <a:r>
              <a:rPr lang="en-US" dirty="0" smtClean="0"/>
              <a:t> to cause the harm. </a:t>
            </a:r>
          </a:p>
          <a:p>
            <a:endParaRPr lang="en-US" dirty="0" smtClean="0"/>
          </a:p>
          <a:p>
            <a:r>
              <a:rPr lang="en-US" dirty="0" smtClean="0"/>
              <a:t>You do not have to actually hit someone to be charged with </a:t>
            </a:r>
            <a:r>
              <a:rPr lang="en-US" i="1" u="sng" dirty="0" smtClean="0"/>
              <a:t>assault</a:t>
            </a:r>
            <a:r>
              <a:rPr lang="en-US" dirty="0" smtClean="0"/>
              <a:t>.  </a:t>
            </a:r>
          </a:p>
          <a:p>
            <a:endParaRPr lang="en-US" dirty="0" smtClean="0"/>
          </a:p>
          <a:p>
            <a:r>
              <a:rPr lang="en-US" dirty="0" smtClean="0"/>
              <a:t>When you hit someone, you are additionally charged with </a:t>
            </a:r>
            <a:r>
              <a:rPr lang="en-US" i="1" u="sng" dirty="0" smtClean="0"/>
              <a:t>battery</a:t>
            </a:r>
            <a:r>
              <a:rPr lang="en-US" dirty="0" smtClean="0"/>
              <a:t>.</a:t>
            </a:r>
          </a:p>
          <a:p>
            <a:endParaRPr lang="en-US" dirty="0" smtClean="0"/>
          </a:p>
          <a:p>
            <a:r>
              <a:rPr lang="en-US" dirty="0" smtClean="0"/>
              <a:t>You can’t get arrested for simply being drunk, so often the police will get right up in your face hoping you will try to push them away. </a:t>
            </a:r>
          </a:p>
          <a:p>
            <a:r>
              <a:rPr lang="en-US" dirty="0" smtClean="0"/>
              <a:t>If you </a:t>
            </a:r>
            <a:r>
              <a:rPr lang="en-US" u="sng" dirty="0" smtClean="0"/>
              <a:t>do</a:t>
            </a:r>
            <a:r>
              <a:rPr lang="en-US" dirty="0" smtClean="0"/>
              <a:t> touch them, that</a:t>
            </a:r>
            <a:r>
              <a:rPr lang="en-US" baseline="0" dirty="0" smtClean="0"/>
              <a:t> could be assault and battery on a police officer. </a:t>
            </a:r>
          </a:p>
          <a:p>
            <a:endParaRPr lang="en-US" baseline="0" dirty="0" smtClean="0"/>
          </a:p>
          <a:p>
            <a:r>
              <a:rPr lang="en-US" baseline="0" dirty="0" smtClean="0"/>
              <a:t>An important rule to remember is “</a:t>
            </a:r>
            <a:r>
              <a:rPr lang="en-US" u="sng" baseline="0" dirty="0" smtClean="0"/>
              <a:t>Do not touch </a:t>
            </a:r>
            <a:r>
              <a:rPr lang="en-US" baseline="0" dirty="0" smtClean="0"/>
              <a:t>the police officer -- ever.”</a:t>
            </a:r>
          </a:p>
          <a:p>
            <a:endParaRPr lang="en-US" baseline="0" dirty="0" smtClean="0"/>
          </a:p>
          <a:p>
            <a:r>
              <a:rPr lang="en-US" baseline="0" dirty="0" smtClean="0"/>
              <a:t>Specially protected by law are assaults on sports officials, like umpires and coaches.</a:t>
            </a:r>
          </a:p>
          <a:p>
            <a:r>
              <a:rPr lang="en-US" baseline="0" dirty="0" smtClean="0"/>
              <a:t>Also protected are state employees, like me, or a school employee.  </a:t>
            </a:r>
          </a:p>
          <a:p>
            <a:r>
              <a:rPr lang="en-US" baseline="0" dirty="0" smtClean="0"/>
              <a:t>This would move the action to a higher level of misdemeanor.</a:t>
            </a:r>
          </a:p>
          <a:p>
            <a:endParaRPr lang="en-US" baseline="0" dirty="0" smtClean="0"/>
          </a:p>
          <a:p>
            <a:r>
              <a:rPr lang="en-US"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r>
              <a:rPr lang="en-US" dirty="0" smtClean="0"/>
              <a:t>https://</a:t>
            </a:r>
            <a:r>
              <a:rPr lang="en-US" dirty="0" err="1" smtClean="0"/>
              <a:t>en.wikipedia.org</a:t>
            </a:r>
            <a:r>
              <a:rPr lang="en-US" dirty="0" smtClean="0"/>
              <a:t>/wiki/Assault</a:t>
            </a:r>
          </a:p>
          <a:p>
            <a:endParaRPr lang="en-US" dirty="0" smtClean="0"/>
          </a:p>
          <a:p>
            <a:r>
              <a:rPr lang="en-US" dirty="0" smtClean="0"/>
              <a:t>http://</a:t>
            </a:r>
            <a:r>
              <a:rPr lang="en-US" dirty="0" err="1" smtClean="0"/>
              <a:t>www.ncleg.net</a:t>
            </a:r>
            <a:r>
              <a:rPr lang="en-US" dirty="0" smtClean="0"/>
              <a:t>/</a:t>
            </a:r>
            <a:r>
              <a:rPr lang="en-US" dirty="0" err="1" smtClean="0"/>
              <a:t>EnactedLegislation</a:t>
            </a:r>
            <a:r>
              <a:rPr lang="en-US" dirty="0" smtClean="0"/>
              <a:t>/Statutes/HTML/</a:t>
            </a:r>
            <a:r>
              <a:rPr lang="en-US" dirty="0" err="1" smtClean="0"/>
              <a:t>ByArticle</a:t>
            </a:r>
            <a:r>
              <a:rPr lang="en-US" dirty="0" smtClean="0"/>
              <a:t>/Chapter_14/Article_8.html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12</a:t>
            </a:fld>
            <a:endParaRPr lang="en-US"/>
          </a:p>
        </p:txBody>
      </p:sp>
    </p:spTree>
    <p:extLst>
      <p:ext uri="{BB962C8B-B14F-4D97-AF65-F5344CB8AC3E}">
        <p14:creationId xmlns:p14="http://schemas.microsoft.com/office/powerpoint/2010/main" val="630436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Question number 10</a:t>
            </a:r>
          </a:p>
          <a:p>
            <a:endParaRPr lang="en-US" dirty="0" smtClean="0"/>
          </a:p>
          <a:p>
            <a:r>
              <a:rPr lang="en-US" dirty="0" smtClean="0">
                <a:sym typeface="Wingdings"/>
              </a:rPr>
              <a:t></a:t>
            </a:r>
          </a:p>
          <a:p>
            <a:r>
              <a:rPr lang="en-US" dirty="0" smtClean="0"/>
              <a:t>A,B,C,D</a:t>
            </a:r>
          </a:p>
          <a:p>
            <a:endParaRPr lang="en-US" dirty="0" smtClean="0"/>
          </a:p>
          <a:p>
            <a:r>
              <a:rPr lang="en-US" baseline="0" dirty="0" smtClean="0"/>
              <a:t>If the victim is physically hurt, it could become a felony.</a:t>
            </a:r>
          </a:p>
          <a:p>
            <a:endParaRPr lang="en-US" baseline="0" dirty="0" smtClean="0"/>
          </a:p>
          <a:p>
            <a:r>
              <a:rPr lang="en-US" baseline="0" dirty="0" smtClean="0"/>
              <a:t>Felony depends on intention of individual.</a:t>
            </a:r>
          </a:p>
          <a:p>
            <a:endParaRPr lang="en-US" baseline="0" dirty="0" smtClean="0"/>
          </a:p>
          <a:p>
            <a:r>
              <a:rPr lang="en-US" baseline="0" dirty="0" smtClean="0"/>
              <a:t>Additionally,</a:t>
            </a:r>
          </a:p>
          <a:p>
            <a:r>
              <a:rPr lang="en-US" baseline="0" dirty="0" smtClean="0"/>
              <a:t>If you are pointing a gun at a police officer, firefighter, EMT, or hospital personnel, then you automatically move to felony status.</a:t>
            </a:r>
          </a:p>
          <a:p>
            <a:endParaRPr lang="en-US" baseline="0" dirty="0" smtClean="0"/>
          </a:p>
          <a:p>
            <a:r>
              <a:rPr lang="en-US" baseline="0" dirty="0" smtClean="0"/>
              <a:t>Discharging a firearm just to get attention is also a felony assault, even if you never hit anyone.</a:t>
            </a:r>
          </a:p>
          <a:p>
            <a:endParaRPr lang="en-US" baseline="0" dirty="0" smtClean="0"/>
          </a:p>
          <a:p>
            <a:endParaRPr lang="en-US" dirty="0" smtClean="0"/>
          </a:p>
          <a:p>
            <a:endParaRPr lang="en-US" baseline="0" dirty="0" smtClean="0"/>
          </a:p>
          <a:p>
            <a:endParaRPr lang="en-US" baseline="0" dirty="0" smtClean="0"/>
          </a:p>
          <a:p>
            <a:r>
              <a:rPr lang="en-US" baseline="0"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r>
              <a:rPr lang="en-US" dirty="0" smtClean="0"/>
              <a:t>http://</a:t>
            </a:r>
            <a:r>
              <a:rPr lang="en-US" dirty="0" err="1" smtClean="0"/>
              <a:t>www.ncleg.net</a:t>
            </a:r>
            <a:r>
              <a:rPr lang="en-US" dirty="0" smtClean="0"/>
              <a:t>/</a:t>
            </a:r>
            <a:r>
              <a:rPr lang="en-US" dirty="0" err="1" smtClean="0"/>
              <a:t>EnactedLegislation</a:t>
            </a:r>
            <a:r>
              <a:rPr lang="en-US" dirty="0" smtClean="0"/>
              <a:t>/Statutes/HTML/</a:t>
            </a:r>
            <a:r>
              <a:rPr lang="en-US" dirty="0" err="1" smtClean="0"/>
              <a:t>ByArticle</a:t>
            </a:r>
            <a:r>
              <a:rPr lang="en-US" dirty="0" smtClean="0"/>
              <a:t>/Chapter_14/Article_8.html</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13</a:t>
            </a:fld>
            <a:endParaRPr lang="en-US"/>
          </a:p>
        </p:txBody>
      </p:sp>
    </p:spTree>
    <p:extLst>
      <p:ext uri="{BB962C8B-B14F-4D97-AF65-F5344CB8AC3E}">
        <p14:creationId xmlns:p14="http://schemas.microsoft.com/office/powerpoint/2010/main" val="1134651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number 11</a:t>
            </a:r>
          </a:p>
          <a:p>
            <a:endParaRPr lang="en-US" dirty="0" smtClean="0"/>
          </a:p>
          <a:p>
            <a:r>
              <a:rPr lang="en-US" dirty="0" smtClean="0">
                <a:sym typeface="Wingdings"/>
              </a:rPr>
              <a:t></a:t>
            </a:r>
          </a:p>
          <a:p>
            <a:r>
              <a:rPr lang="en-US" dirty="0" smtClean="0"/>
              <a:t>A,B</a:t>
            </a:r>
          </a:p>
          <a:p>
            <a:endParaRPr lang="en-US" dirty="0" smtClean="0"/>
          </a:p>
          <a:p>
            <a:r>
              <a:rPr lang="en-US" dirty="0" smtClean="0"/>
              <a:t>The difference here is -</a:t>
            </a:r>
            <a:r>
              <a:rPr lang="en-US" baseline="0" dirty="0" smtClean="0"/>
              <a:t> Are you doing the threatening, or are you repeating the threats of others?</a:t>
            </a:r>
          </a:p>
          <a:p>
            <a:endParaRPr lang="en-US" baseline="0" dirty="0" smtClean="0"/>
          </a:p>
          <a:p>
            <a:r>
              <a:rPr lang="en-US" baseline="0" dirty="0" smtClean="0"/>
              <a:t>A direct threat vs. gossip?</a:t>
            </a:r>
          </a:p>
          <a:p>
            <a:endParaRPr lang="en-US" baseline="0" dirty="0" smtClean="0"/>
          </a:p>
          <a:p>
            <a:endParaRPr lang="en-US" baseline="0" dirty="0" smtClean="0"/>
          </a:p>
          <a:p>
            <a:r>
              <a:rPr lang="en-US" baseline="0"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14</a:t>
            </a:fld>
            <a:endParaRPr lang="en-US"/>
          </a:p>
        </p:txBody>
      </p:sp>
    </p:spTree>
    <p:extLst>
      <p:ext uri="{BB962C8B-B14F-4D97-AF65-F5344CB8AC3E}">
        <p14:creationId xmlns:p14="http://schemas.microsoft.com/office/powerpoint/2010/main" val="1268370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Question number 12</a:t>
            </a:r>
          </a:p>
          <a:p>
            <a:endParaRPr lang="en-US" dirty="0" smtClean="0"/>
          </a:p>
          <a:p>
            <a:r>
              <a:rPr lang="en-US" dirty="0" smtClean="0">
                <a:sym typeface="Wingdings"/>
              </a:rPr>
              <a:t></a:t>
            </a:r>
          </a:p>
          <a:p>
            <a:r>
              <a:rPr lang="en-US" dirty="0" smtClean="0"/>
              <a:t>A,B,C,D</a:t>
            </a:r>
          </a:p>
          <a:p>
            <a:endParaRPr lang="en-US" dirty="0" smtClean="0"/>
          </a:p>
          <a:p>
            <a:r>
              <a:rPr lang="en-US" dirty="0" smtClean="0"/>
              <a:t>All are illegal.</a:t>
            </a:r>
          </a:p>
          <a:p>
            <a:endParaRPr lang="en-US" dirty="0" smtClean="0"/>
          </a:p>
          <a:p>
            <a:r>
              <a:rPr lang="en-US" dirty="0" smtClean="0"/>
              <a:t>And depending on the car, the cost to repaint a car might cost more than $1,000, which would move the crime to a felony.</a:t>
            </a:r>
          </a:p>
          <a:p>
            <a:endParaRPr lang="en-US" dirty="0" smtClean="0"/>
          </a:p>
          <a:p>
            <a:endParaRPr lang="en-US" dirty="0" smtClean="0"/>
          </a:p>
          <a:p>
            <a:r>
              <a:rPr lang="en-US"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15</a:t>
            </a:fld>
            <a:endParaRPr lang="en-US"/>
          </a:p>
        </p:txBody>
      </p:sp>
    </p:spTree>
    <p:extLst>
      <p:ext uri="{BB962C8B-B14F-4D97-AF65-F5344CB8AC3E}">
        <p14:creationId xmlns:p14="http://schemas.microsoft.com/office/powerpoint/2010/main" val="1079829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Question number 13</a:t>
            </a:r>
          </a:p>
          <a:p>
            <a:endParaRPr lang="en-US" dirty="0" smtClean="0"/>
          </a:p>
          <a:p>
            <a:r>
              <a:rPr lang="en-US" dirty="0" smtClean="0">
                <a:sym typeface="Wingdings"/>
              </a:rPr>
              <a:t></a:t>
            </a:r>
          </a:p>
          <a:p>
            <a:r>
              <a:rPr lang="en-US" dirty="0" smtClean="0"/>
              <a:t>A,B,C,D</a:t>
            </a:r>
          </a:p>
          <a:p>
            <a:endParaRPr lang="en-US" dirty="0" smtClean="0"/>
          </a:p>
          <a:p>
            <a:r>
              <a:rPr lang="en-US" dirty="0" smtClean="0"/>
              <a:t>Not just a nurse, but anything in the healthcare industry.  Even the plumber at the hospital needs a clean drug record.</a:t>
            </a:r>
          </a:p>
          <a:p>
            <a:endParaRPr lang="en-US" dirty="0" smtClean="0"/>
          </a:p>
          <a:p>
            <a:r>
              <a:rPr lang="en-US" dirty="0" smtClean="0"/>
              <a:t>The military will not take you </a:t>
            </a:r>
            <a:r>
              <a:rPr lang="en-US" dirty="0" err="1" smtClean="0"/>
              <a:t>unles</a:t>
            </a:r>
            <a:r>
              <a:rPr lang="en-US" dirty="0" smtClean="0"/>
              <a:t> you apply for and are granted a wavier.</a:t>
            </a:r>
          </a:p>
          <a:p>
            <a:endParaRPr lang="en-US" dirty="0" smtClean="0"/>
          </a:p>
          <a:p>
            <a:r>
              <a:rPr lang="en-US" dirty="0" smtClean="0"/>
              <a:t>And be careful who you let ride in your car. If your friends</a:t>
            </a:r>
            <a:r>
              <a:rPr lang="en-US" baseline="0" dirty="0" smtClean="0"/>
              <a:t> stash </a:t>
            </a:r>
            <a:r>
              <a:rPr lang="en-US" u="sng" baseline="0" dirty="0" smtClean="0"/>
              <a:t>their</a:t>
            </a:r>
            <a:r>
              <a:rPr lang="en-US" baseline="0" dirty="0" smtClean="0"/>
              <a:t> drugs in </a:t>
            </a:r>
            <a:r>
              <a:rPr lang="en-US" u="sng" baseline="0" dirty="0" smtClean="0"/>
              <a:t>your</a:t>
            </a:r>
            <a:r>
              <a:rPr lang="en-US" baseline="0" dirty="0" smtClean="0"/>
              <a:t> car, then in the eyes of the law, the drugs belong to </a:t>
            </a:r>
            <a:r>
              <a:rPr lang="en-US" u="sng" baseline="0" dirty="0" smtClean="0"/>
              <a:t>you</a:t>
            </a:r>
            <a:r>
              <a:rPr lang="en-US" baseline="0" dirty="0" smtClean="0"/>
              <a:t>.</a:t>
            </a:r>
            <a:endParaRPr lang="en-US" dirty="0" smtClean="0"/>
          </a:p>
          <a:p>
            <a:endParaRPr lang="en-US" dirty="0" smtClean="0"/>
          </a:p>
          <a:p>
            <a:endParaRPr lang="en-US" dirty="0" smtClean="0"/>
          </a:p>
          <a:p>
            <a:r>
              <a:rPr lang="en-US"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16</a:t>
            </a:fld>
            <a:endParaRPr lang="en-US"/>
          </a:p>
        </p:txBody>
      </p:sp>
    </p:spTree>
    <p:extLst>
      <p:ext uri="{BB962C8B-B14F-4D97-AF65-F5344CB8AC3E}">
        <p14:creationId xmlns:p14="http://schemas.microsoft.com/office/powerpoint/2010/main" val="1920575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Question number 14</a:t>
            </a:r>
          </a:p>
          <a:p>
            <a:endParaRPr lang="en-US" dirty="0" smtClean="0"/>
          </a:p>
          <a:p>
            <a:r>
              <a:rPr lang="en-US" dirty="0" smtClean="0">
                <a:sym typeface="Wingdings"/>
              </a:rPr>
              <a:t></a:t>
            </a:r>
          </a:p>
          <a:p>
            <a:r>
              <a:rPr lang="en-US" dirty="0" smtClean="0"/>
              <a:t>D</a:t>
            </a:r>
          </a:p>
          <a:p>
            <a:endParaRPr lang="en-US" dirty="0" smtClean="0"/>
          </a:p>
          <a:p>
            <a:r>
              <a:rPr lang="en-US" dirty="0" smtClean="0"/>
              <a:t>-----</a:t>
            </a:r>
          </a:p>
          <a:p>
            <a:r>
              <a:rPr lang="en-US" dirty="0" smtClean="0"/>
              <a:t>If</a:t>
            </a:r>
            <a:r>
              <a:rPr lang="en-US" baseline="0" dirty="0" smtClean="0"/>
              <a:t> you are under 21, then there is no limit. Any amount is illegal.</a:t>
            </a:r>
          </a:p>
          <a:p>
            <a:endParaRPr lang="en-US" baseline="0" dirty="0" smtClean="0"/>
          </a:p>
          <a:p>
            <a:endParaRPr lang="en-US" baseline="0" dirty="0" smtClean="0"/>
          </a:p>
          <a:p>
            <a:r>
              <a:rPr lang="en-US" baseline="0"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baseline="0" dirty="0" smtClean="0"/>
          </a:p>
          <a:p>
            <a:r>
              <a:rPr lang="en-US" dirty="0" smtClean="0"/>
              <a:t>http://</a:t>
            </a:r>
            <a:r>
              <a:rPr lang="en-US" dirty="0" err="1" smtClean="0"/>
              <a:t>www.dmv.org</a:t>
            </a:r>
            <a:r>
              <a:rPr lang="en-US" dirty="0" smtClean="0"/>
              <a:t>/</a:t>
            </a:r>
            <a:r>
              <a:rPr lang="en-US" dirty="0" err="1" smtClean="0"/>
              <a:t>nc</a:t>
            </a:r>
            <a:r>
              <a:rPr lang="en-US" dirty="0" smtClean="0"/>
              <a:t>-north-</a:t>
            </a:r>
            <a:r>
              <a:rPr lang="en-US" dirty="0" err="1" smtClean="0"/>
              <a:t>carolina</a:t>
            </a:r>
            <a:r>
              <a:rPr lang="en-US" dirty="0" smtClean="0"/>
              <a:t>/automotive-law/</a:t>
            </a:r>
            <a:r>
              <a:rPr lang="en-US" dirty="0" err="1" smtClean="0"/>
              <a:t>dui.php</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17</a:t>
            </a:fld>
            <a:endParaRPr lang="en-US"/>
          </a:p>
        </p:txBody>
      </p:sp>
    </p:spTree>
    <p:extLst>
      <p:ext uri="{BB962C8B-B14F-4D97-AF65-F5344CB8AC3E}">
        <p14:creationId xmlns:p14="http://schemas.microsoft.com/office/powerpoint/2010/main" val="2141359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Question number 15</a:t>
            </a:r>
          </a:p>
          <a:p>
            <a:endParaRPr lang="en-US" dirty="0" smtClean="0"/>
          </a:p>
          <a:p>
            <a:r>
              <a:rPr lang="en-US" dirty="0" smtClean="0">
                <a:sym typeface="Wingdings"/>
              </a:rPr>
              <a:t></a:t>
            </a:r>
          </a:p>
          <a:p>
            <a:r>
              <a:rPr lang="en-US" baseline="0" dirty="0" smtClean="0"/>
              <a:t>A,D</a:t>
            </a:r>
          </a:p>
          <a:p>
            <a:endParaRPr lang="en-US" baseline="0" dirty="0" smtClean="0"/>
          </a:p>
          <a:p>
            <a:r>
              <a:rPr lang="en-US" baseline="0" dirty="0" smtClean="0"/>
              <a:t>If you are under 21 and get stopped with any alcohol in your system, caught purchasing alcohol, help someone purchase alcohol, use a fake ID to purchase alcohol --  </a:t>
            </a:r>
          </a:p>
          <a:p>
            <a:endParaRPr lang="en-US" baseline="0" dirty="0" smtClean="0"/>
          </a:p>
          <a:p>
            <a:r>
              <a:rPr lang="en-US" baseline="0" dirty="0" smtClean="0"/>
              <a:t>you loose your driver license immediately -- and then for one year </a:t>
            </a:r>
            <a:r>
              <a:rPr lang="en-US" u="sng" baseline="0" dirty="0" smtClean="0"/>
              <a:t>after</a:t>
            </a:r>
            <a:r>
              <a:rPr lang="en-US" baseline="0" dirty="0" smtClean="0"/>
              <a:t> the trail.  </a:t>
            </a:r>
          </a:p>
          <a:p>
            <a:endParaRPr lang="en-US" baseline="0" dirty="0" smtClean="0"/>
          </a:p>
          <a:p>
            <a:r>
              <a:rPr lang="en-US" baseline="0" dirty="0" smtClean="0"/>
              <a:t>And then there are the fines, court costs, and possible community service.</a:t>
            </a:r>
          </a:p>
          <a:p>
            <a:endParaRPr lang="en-US" baseline="0" dirty="0" smtClean="0"/>
          </a:p>
          <a:p>
            <a:r>
              <a:rPr lang="en-US" baseline="0" dirty="0" smtClean="0"/>
              <a:t>And your car insurance could skyrocket. </a:t>
            </a:r>
          </a:p>
          <a:p>
            <a:endParaRPr lang="en-US" baseline="0" dirty="0" smtClean="0"/>
          </a:p>
          <a:p>
            <a:r>
              <a:rPr lang="en-US" baseline="0" dirty="0" smtClean="0"/>
              <a:t>And even if you decide to not drive for three years to avoid the high rate, the insurance company will wait and start charging you the higher rate when you decide to start driving again.  Even if you change insurance companies.</a:t>
            </a:r>
          </a:p>
          <a:p>
            <a:endParaRPr lang="en-US" baseline="0" dirty="0" smtClean="0"/>
          </a:p>
          <a:p>
            <a:endParaRPr lang="en-US" baseline="0" dirty="0" smtClean="0"/>
          </a:p>
          <a:p>
            <a:r>
              <a:rPr lang="en-US" baseline="0"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baseline="0" dirty="0" smtClean="0"/>
          </a:p>
          <a:p>
            <a:r>
              <a:rPr lang="en-US" dirty="0" smtClean="0"/>
              <a:t>http://</a:t>
            </a:r>
            <a:r>
              <a:rPr lang="en-US" dirty="0" err="1" smtClean="0"/>
              <a:t>www.dmv.org</a:t>
            </a:r>
            <a:r>
              <a:rPr lang="en-US" dirty="0" smtClean="0"/>
              <a:t>/</a:t>
            </a:r>
            <a:r>
              <a:rPr lang="en-US" dirty="0" err="1" smtClean="0"/>
              <a:t>nc</a:t>
            </a:r>
            <a:r>
              <a:rPr lang="en-US" dirty="0" smtClean="0"/>
              <a:t>-north-</a:t>
            </a:r>
            <a:r>
              <a:rPr lang="en-US" dirty="0" err="1" smtClean="0"/>
              <a:t>carolina</a:t>
            </a:r>
            <a:r>
              <a:rPr lang="en-US" dirty="0" smtClean="0"/>
              <a:t>/automotive-law/</a:t>
            </a:r>
            <a:r>
              <a:rPr lang="en-US" dirty="0" err="1" smtClean="0"/>
              <a:t>dui.php</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18</a:t>
            </a:fld>
            <a:endParaRPr lang="en-US"/>
          </a:p>
        </p:txBody>
      </p:sp>
    </p:spTree>
    <p:extLst>
      <p:ext uri="{BB962C8B-B14F-4D97-AF65-F5344CB8AC3E}">
        <p14:creationId xmlns:p14="http://schemas.microsoft.com/office/powerpoint/2010/main" val="1245281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number 16</a:t>
            </a:r>
          </a:p>
          <a:p>
            <a:endParaRPr lang="en-US" dirty="0" smtClean="0"/>
          </a:p>
          <a:p>
            <a:r>
              <a:rPr lang="en-US" dirty="0" smtClean="0">
                <a:sym typeface="Wingdings"/>
              </a:rPr>
              <a:t></a:t>
            </a:r>
          </a:p>
          <a:p>
            <a:r>
              <a:rPr lang="en-US" dirty="0" smtClean="0"/>
              <a:t>A,B,C,D</a:t>
            </a:r>
          </a:p>
          <a:p>
            <a:endParaRPr lang="en-US" dirty="0" smtClean="0"/>
          </a:p>
          <a:p>
            <a:r>
              <a:rPr lang="en-US" dirty="0" smtClean="0"/>
              <a:t>If your prescription drug says to </a:t>
            </a:r>
            <a:r>
              <a:rPr lang="en-US" u="sng" dirty="0" smtClean="0"/>
              <a:t>not</a:t>
            </a:r>
            <a:r>
              <a:rPr lang="en-US" dirty="0" smtClean="0"/>
              <a:t> operate heavy equipment, then </a:t>
            </a:r>
            <a:r>
              <a:rPr lang="en-US" u="sng" dirty="0" smtClean="0"/>
              <a:t>do not</a:t>
            </a:r>
            <a:r>
              <a:rPr lang="en-US" dirty="0" smtClean="0"/>
              <a:t> drive.</a:t>
            </a:r>
          </a:p>
          <a:p>
            <a:endParaRPr lang="en-US" dirty="0" smtClean="0"/>
          </a:p>
          <a:p>
            <a:endParaRPr lang="en-US" dirty="0" smtClean="0"/>
          </a:p>
          <a:p>
            <a:r>
              <a:rPr lang="en-US"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19</a:t>
            </a:fld>
            <a:endParaRPr lang="en-US"/>
          </a:p>
        </p:txBody>
      </p:sp>
    </p:spTree>
    <p:extLst>
      <p:ext uri="{BB962C8B-B14F-4D97-AF65-F5344CB8AC3E}">
        <p14:creationId xmlns:p14="http://schemas.microsoft.com/office/powerpoint/2010/main" val="2135296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last two months we have been</a:t>
            </a:r>
            <a:r>
              <a:rPr lang="en-US" baseline="0" dirty="0" smtClean="0"/>
              <a:t> looking at the Juvenile Justice system and how to keep our youth far away from it.  </a:t>
            </a:r>
          </a:p>
          <a:p>
            <a:endParaRPr lang="en-US" baseline="0" dirty="0" smtClean="0"/>
          </a:p>
          <a:p>
            <a:r>
              <a:rPr lang="en-US" baseline="0" dirty="0" smtClean="0"/>
              <a:t>Here are the topics we covered last week.</a:t>
            </a:r>
          </a:p>
          <a:p>
            <a:r>
              <a:rPr lang="en-US" baseline="0" dirty="0" smtClean="0"/>
              <a:t>Download the PowerPoint and watch the recording at NC Perkins dot org.</a:t>
            </a:r>
          </a:p>
          <a:p>
            <a:endParaRPr lang="en-US" baseline="0" dirty="0" smtClean="0"/>
          </a:p>
          <a:p>
            <a:r>
              <a:rPr lang="en-US" baseline="0" dirty="0" smtClean="0"/>
              <a:t>This week we look at scenarios that our youth might encounter -- and the choices they can make. </a:t>
            </a:r>
          </a:p>
          <a:p>
            <a:endParaRPr lang="en-US" baseline="0" dirty="0" smtClean="0"/>
          </a:p>
          <a:p>
            <a:r>
              <a:rPr lang="en-US" baseline="0" dirty="0" smtClean="0"/>
              <a:t>The youth need the facts so they can make the right choice.</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a:p>
        </p:txBody>
      </p:sp>
    </p:spTree>
    <p:extLst>
      <p:ext uri="{BB962C8B-B14F-4D97-AF65-F5344CB8AC3E}">
        <p14:creationId xmlns:p14="http://schemas.microsoft.com/office/powerpoint/2010/main" val="1920303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Question number 17</a:t>
            </a:r>
          </a:p>
          <a:p>
            <a:endParaRPr lang="en-US" dirty="0" smtClean="0"/>
          </a:p>
          <a:p>
            <a:r>
              <a:rPr lang="en-US" dirty="0" smtClean="0">
                <a:sym typeface="Wingdings"/>
              </a:rPr>
              <a:t></a:t>
            </a:r>
          </a:p>
          <a:p>
            <a:r>
              <a:rPr lang="en-US" dirty="0" smtClean="0"/>
              <a:t>C</a:t>
            </a:r>
          </a:p>
          <a:p>
            <a:endParaRPr lang="en-US" dirty="0" smtClean="0"/>
          </a:p>
          <a:p>
            <a:r>
              <a:rPr lang="en-US" dirty="0" smtClean="0"/>
              <a:t>This is just for the attorney fee. </a:t>
            </a:r>
          </a:p>
          <a:p>
            <a:r>
              <a:rPr lang="en-US" dirty="0" smtClean="0"/>
              <a:t>On top of that are the fees for license restoration, limited time driving privilege, ignition interlock, court fees, jail</a:t>
            </a:r>
            <a:r>
              <a:rPr lang="en-US" baseline="0" dirty="0" smtClean="0"/>
              <a:t> fees, community service fee, lab fees, probation supervision fee, assessments, treatments, and more.</a:t>
            </a:r>
          </a:p>
          <a:p>
            <a:endParaRPr lang="en-US" baseline="0" dirty="0" smtClean="0"/>
          </a:p>
          <a:p>
            <a:r>
              <a:rPr lang="en-US" baseline="0" dirty="0" smtClean="0"/>
              <a:t>All that verses a $20 cab ride.</a:t>
            </a:r>
            <a:endParaRPr lang="en-US" dirty="0" smtClean="0"/>
          </a:p>
          <a:p>
            <a:endParaRPr lang="en-US" dirty="0" smtClean="0"/>
          </a:p>
          <a:p>
            <a:r>
              <a:rPr lang="en-US"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r>
              <a:rPr lang="en-US" dirty="0" smtClean="0"/>
              <a:t>http://</a:t>
            </a:r>
            <a:r>
              <a:rPr lang="en-US" dirty="0" err="1" smtClean="0"/>
              <a:t>www.kirkkirklaw.com</a:t>
            </a:r>
            <a:r>
              <a:rPr lang="en-US" dirty="0" smtClean="0"/>
              <a:t>/legal-resources/how-much-will-my-</a:t>
            </a:r>
            <a:r>
              <a:rPr lang="en-US" dirty="0" err="1" smtClean="0"/>
              <a:t>dwi</a:t>
            </a:r>
            <a:r>
              <a:rPr lang="en-US" dirty="0" smtClean="0"/>
              <a:t>-cost-me/</a:t>
            </a:r>
          </a:p>
          <a:p>
            <a:r>
              <a:rPr lang="en-US" dirty="0" smtClean="0"/>
              <a:t>https://</a:t>
            </a:r>
            <a:r>
              <a:rPr lang="en-US" dirty="0" err="1" smtClean="0"/>
              <a:t>mathesonlawoffice.com</a:t>
            </a:r>
            <a:r>
              <a:rPr lang="en-US" dirty="0" smtClean="0"/>
              <a:t>/</a:t>
            </a:r>
            <a:r>
              <a:rPr lang="en-US" dirty="0" err="1" smtClean="0"/>
              <a:t>raleigh</a:t>
            </a:r>
            <a:r>
              <a:rPr lang="en-US" dirty="0" smtClean="0"/>
              <a:t>-</a:t>
            </a:r>
            <a:r>
              <a:rPr lang="en-US" dirty="0" err="1" smtClean="0"/>
              <a:t>dwi</a:t>
            </a:r>
            <a:r>
              <a:rPr lang="en-US" dirty="0" smtClean="0"/>
              <a:t>-lawyer/</a:t>
            </a:r>
          </a:p>
          <a:p>
            <a:endParaRPr lang="en-US" dirty="0" smtClean="0"/>
          </a:p>
          <a:p>
            <a:r>
              <a:rPr lang="en-US" dirty="0" smtClean="0"/>
              <a:t>http://</a:t>
            </a:r>
            <a:r>
              <a:rPr lang="en-US" dirty="0" err="1" smtClean="0"/>
              <a:t>www.minicklaw.com</a:t>
            </a:r>
            <a:r>
              <a:rPr lang="en-US" dirty="0" smtClean="0"/>
              <a:t>/</a:t>
            </a:r>
            <a:r>
              <a:rPr lang="en-US" dirty="0" err="1" smtClean="0"/>
              <a:t>dwi</a:t>
            </a:r>
            <a:r>
              <a:rPr lang="en-US" dirty="0" smtClean="0"/>
              <a:t>-costs-in-north-</a:t>
            </a:r>
            <a:r>
              <a:rPr lang="en-US" dirty="0" err="1" smtClean="0"/>
              <a:t>carolina</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20</a:t>
            </a:fld>
            <a:endParaRPr lang="en-US"/>
          </a:p>
        </p:txBody>
      </p:sp>
    </p:spTree>
    <p:extLst>
      <p:ext uri="{BB962C8B-B14F-4D97-AF65-F5344CB8AC3E}">
        <p14:creationId xmlns:p14="http://schemas.microsoft.com/office/powerpoint/2010/main" val="717240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number 18</a:t>
            </a:r>
          </a:p>
          <a:p>
            <a:endParaRPr lang="en-US" dirty="0" smtClean="0"/>
          </a:p>
          <a:p>
            <a:r>
              <a:rPr lang="en-US" dirty="0" smtClean="0">
                <a:sym typeface="Wingdings"/>
              </a:rPr>
              <a:t></a:t>
            </a:r>
          </a:p>
          <a:p>
            <a:r>
              <a:rPr lang="en-US" dirty="0" smtClean="0"/>
              <a:t>C</a:t>
            </a:r>
          </a:p>
          <a:p>
            <a:endParaRPr lang="en-US" dirty="0" smtClean="0"/>
          </a:p>
          <a:p>
            <a:r>
              <a:rPr lang="en-US" dirty="0" smtClean="0"/>
              <a:t>All</a:t>
            </a:r>
            <a:r>
              <a:rPr lang="en-US" baseline="0" dirty="0" smtClean="0"/>
              <a:t> of the charges go up the second time around.</a:t>
            </a:r>
          </a:p>
          <a:p>
            <a:endParaRPr lang="en-US" baseline="0" dirty="0" smtClean="0"/>
          </a:p>
          <a:p>
            <a:r>
              <a:rPr lang="en-US" baseline="0" dirty="0" smtClean="0"/>
              <a:t>And you are getting closer to serving time in prison.</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that verses a $20 cab ride.</a:t>
            </a:r>
            <a:endParaRPr lang="en-US" dirty="0" smtClean="0"/>
          </a:p>
          <a:p>
            <a:endParaRPr lang="en-US" dirty="0" smtClean="0"/>
          </a:p>
          <a:p>
            <a:r>
              <a:rPr lang="en-US"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21</a:t>
            </a:fld>
            <a:endParaRPr lang="en-US"/>
          </a:p>
        </p:txBody>
      </p:sp>
    </p:spTree>
    <p:extLst>
      <p:ext uri="{BB962C8B-B14F-4D97-AF65-F5344CB8AC3E}">
        <p14:creationId xmlns:p14="http://schemas.microsoft.com/office/powerpoint/2010/main" val="1392930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Question number 19</a:t>
            </a:r>
          </a:p>
          <a:p>
            <a:endParaRPr lang="en-US" dirty="0" smtClean="0"/>
          </a:p>
          <a:p>
            <a:r>
              <a:rPr lang="en-US" dirty="0" smtClean="0">
                <a:sym typeface="Wingdings"/>
              </a:rPr>
              <a:t></a:t>
            </a:r>
          </a:p>
          <a:p>
            <a:r>
              <a:rPr lang="en-US" dirty="0" smtClean="0"/>
              <a:t>D</a:t>
            </a:r>
          </a:p>
          <a:p>
            <a:endParaRPr lang="en-US" dirty="0" smtClean="0"/>
          </a:p>
          <a:p>
            <a:r>
              <a:rPr lang="en-US" dirty="0" smtClean="0"/>
              <a:t>This is called “Death by Vehicle”</a:t>
            </a:r>
          </a:p>
          <a:p>
            <a:endParaRPr lang="en-US" dirty="0" smtClean="0"/>
          </a:p>
          <a:p>
            <a:r>
              <a:rPr lang="en-US" dirty="0" smtClean="0"/>
              <a:t>If</a:t>
            </a:r>
            <a:r>
              <a:rPr lang="en-US" baseline="0" dirty="0" smtClean="0"/>
              <a:t> someone dies because you were acting stupid, you had better have a lot of extra cash in the bank.</a:t>
            </a:r>
          </a:p>
          <a:p>
            <a:endParaRPr lang="en-US" baseline="0" dirty="0" smtClean="0"/>
          </a:p>
          <a:p>
            <a:r>
              <a:rPr lang="en-US" baseline="0" dirty="0" smtClean="0"/>
              <a:t>And this is just the attorney’s fee.  There are many other fees before your life gets back to normal.</a:t>
            </a:r>
            <a:endParaRPr lang="en-US" dirty="0" smtClean="0"/>
          </a:p>
          <a:p>
            <a:endParaRPr lang="en-US" dirty="0" smtClean="0"/>
          </a:p>
          <a:p>
            <a:r>
              <a:rPr lang="en-US"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22</a:t>
            </a:fld>
            <a:endParaRPr lang="en-US"/>
          </a:p>
        </p:txBody>
      </p:sp>
    </p:spTree>
    <p:extLst>
      <p:ext uri="{BB962C8B-B14F-4D97-AF65-F5344CB8AC3E}">
        <p14:creationId xmlns:p14="http://schemas.microsoft.com/office/powerpoint/2010/main" val="401931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Question number 20</a:t>
            </a:r>
          </a:p>
          <a:p>
            <a:endParaRPr lang="en-US" dirty="0" smtClean="0"/>
          </a:p>
          <a:p>
            <a:r>
              <a:rPr lang="en-US" dirty="0" smtClean="0">
                <a:sym typeface="Wingdings"/>
              </a:rPr>
              <a:t></a:t>
            </a:r>
          </a:p>
          <a:p>
            <a:r>
              <a:rPr lang="en-US" dirty="0" smtClean="0"/>
              <a:t>D</a:t>
            </a:r>
          </a:p>
          <a:p>
            <a:endParaRPr lang="en-US" dirty="0" smtClean="0"/>
          </a:p>
          <a:p>
            <a:r>
              <a:rPr lang="en-US" dirty="0" smtClean="0"/>
              <a:t>You are 18 years old, --</a:t>
            </a:r>
            <a:r>
              <a:rPr lang="en-US" baseline="0" dirty="0" smtClean="0"/>
              <a:t> </a:t>
            </a:r>
            <a:r>
              <a:rPr lang="en-US" dirty="0" smtClean="0"/>
              <a:t>drinking and driving, -- and your bad judgement</a:t>
            </a:r>
            <a:r>
              <a:rPr lang="en-US" baseline="0" dirty="0" smtClean="0"/>
              <a:t> kills your friend. </a:t>
            </a:r>
          </a:p>
          <a:p>
            <a:endParaRPr lang="en-US" baseline="0" dirty="0" smtClean="0"/>
          </a:p>
          <a:p>
            <a:r>
              <a:rPr lang="en-US" baseline="0" dirty="0" smtClean="0"/>
              <a:t>You are looking at going to prison until you </a:t>
            </a:r>
            <a:r>
              <a:rPr lang="en-US" baseline="0" smtClean="0"/>
              <a:t>are 25 </a:t>
            </a:r>
            <a:r>
              <a:rPr lang="en-US" baseline="0" dirty="0" smtClean="0"/>
              <a:t>years old.</a:t>
            </a:r>
          </a:p>
          <a:p>
            <a:endParaRPr lang="en-US" baseline="0" dirty="0" smtClean="0"/>
          </a:p>
          <a:p>
            <a:r>
              <a:rPr lang="en-US" baseline="0" dirty="0" smtClean="0"/>
              <a:t>And your criminal record may keep you from college and good jobs for the rest of your life.</a:t>
            </a:r>
          </a:p>
          <a:p>
            <a:endParaRPr lang="en-US" baseline="0" dirty="0" smtClean="0"/>
          </a:p>
          <a:p>
            <a:r>
              <a:rPr lang="en-US" baseline="0" dirty="0" smtClean="0"/>
              <a:t>And you may loose you driver license for he rest of your life.</a:t>
            </a:r>
            <a:endParaRPr lang="en-US" dirty="0" smtClean="0"/>
          </a:p>
          <a:p>
            <a:endParaRPr lang="en-US" dirty="0" smtClean="0"/>
          </a:p>
          <a:p>
            <a:r>
              <a:rPr lang="en-US"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23</a:t>
            </a:fld>
            <a:endParaRPr lang="en-US"/>
          </a:p>
        </p:txBody>
      </p:sp>
    </p:spTree>
    <p:extLst>
      <p:ext uri="{BB962C8B-B14F-4D97-AF65-F5344CB8AC3E}">
        <p14:creationId xmlns:p14="http://schemas.microsoft.com/office/powerpoint/2010/main" val="86529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Question number 21</a:t>
            </a:r>
          </a:p>
          <a:p>
            <a:endParaRPr lang="en-US" dirty="0" smtClean="0"/>
          </a:p>
          <a:p>
            <a:r>
              <a:rPr lang="en-US" dirty="0" smtClean="0">
                <a:sym typeface="Wingdings"/>
              </a:rPr>
              <a:t></a:t>
            </a:r>
          </a:p>
          <a:p>
            <a:r>
              <a:rPr lang="en-US" dirty="0" smtClean="0"/>
              <a:t>D</a:t>
            </a:r>
          </a:p>
          <a:p>
            <a:endParaRPr lang="en-US" dirty="0" smtClean="0"/>
          </a:p>
          <a:p>
            <a:r>
              <a:rPr lang="en-US" dirty="0" smtClean="0"/>
              <a:t>This is your second DWI.</a:t>
            </a:r>
            <a:r>
              <a:rPr lang="en-US" baseline="0" dirty="0" smtClean="0"/>
              <a:t> You should have learned from your first DWI experience that your actions could kill someone, and now it has. </a:t>
            </a:r>
          </a:p>
          <a:p>
            <a:endParaRPr lang="en-US" baseline="0" dirty="0" smtClean="0"/>
          </a:p>
          <a:p>
            <a:r>
              <a:rPr lang="en-US" baseline="0" dirty="0" smtClean="0"/>
              <a:t>You have willfully killed someone. – </a:t>
            </a:r>
          </a:p>
          <a:p>
            <a:endParaRPr lang="en-US" baseline="0" dirty="0" smtClean="0"/>
          </a:p>
          <a:p>
            <a:r>
              <a:rPr lang="en-US" baseline="0" dirty="0" smtClean="0"/>
              <a:t>That’s Aggravated Death By Vehicle – Class B Felony</a:t>
            </a:r>
          </a:p>
          <a:p>
            <a:endParaRPr lang="en-US" baseline="0" dirty="0" smtClean="0"/>
          </a:p>
          <a:p>
            <a:r>
              <a:rPr lang="en-US" baseline="0" dirty="0" smtClean="0"/>
              <a:t>You are going to prison for a long time.</a:t>
            </a:r>
          </a:p>
          <a:p>
            <a:endParaRPr lang="en-US" dirty="0" smtClean="0"/>
          </a:p>
          <a:p>
            <a:endParaRPr lang="en-US" dirty="0" smtClean="0"/>
          </a:p>
          <a:p>
            <a:r>
              <a:rPr lang="en-US"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24</a:t>
            </a:fld>
            <a:endParaRPr lang="en-US"/>
          </a:p>
        </p:txBody>
      </p:sp>
    </p:spTree>
    <p:extLst>
      <p:ext uri="{BB962C8B-B14F-4D97-AF65-F5344CB8AC3E}">
        <p14:creationId xmlns:p14="http://schemas.microsoft.com/office/powerpoint/2010/main" val="898349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number 22</a:t>
            </a:r>
          </a:p>
          <a:p>
            <a:endParaRPr lang="en-US" dirty="0" smtClean="0"/>
          </a:p>
          <a:p>
            <a:r>
              <a:rPr lang="en-US" dirty="0" smtClean="0">
                <a:sym typeface="Wingdings"/>
              </a:rPr>
              <a:t></a:t>
            </a:r>
          </a:p>
          <a:p>
            <a:r>
              <a:rPr lang="en-US" dirty="0" smtClean="0"/>
              <a:t>D</a:t>
            </a:r>
          </a:p>
          <a:p>
            <a:endParaRPr lang="en-US" dirty="0" smtClean="0"/>
          </a:p>
          <a:p>
            <a:r>
              <a:rPr lang="en-US" dirty="0" smtClean="0"/>
              <a:t>Your second DWI -- and you killed someone -- and you are in court facing first-degree murder charges.  </a:t>
            </a:r>
          </a:p>
          <a:p>
            <a:endParaRPr lang="en-US" dirty="0" smtClean="0"/>
          </a:p>
          <a:p>
            <a:r>
              <a:rPr lang="en-US" dirty="0" smtClean="0"/>
              <a:t>It’s time to sell the house.</a:t>
            </a:r>
          </a:p>
          <a:p>
            <a:endParaRPr lang="en-US" dirty="0" smtClean="0"/>
          </a:p>
          <a:p>
            <a:r>
              <a:rPr lang="en-US"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25</a:t>
            </a:fld>
            <a:endParaRPr lang="en-US"/>
          </a:p>
        </p:txBody>
      </p:sp>
    </p:spTree>
    <p:extLst>
      <p:ext uri="{BB962C8B-B14F-4D97-AF65-F5344CB8AC3E}">
        <p14:creationId xmlns:p14="http://schemas.microsoft.com/office/powerpoint/2010/main" val="1594971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number 23</a:t>
            </a:r>
          </a:p>
          <a:p>
            <a:endParaRPr lang="en-US" dirty="0" smtClean="0"/>
          </a:p>
          <a:p>
            <a:r>
              <a:rPr lang="en-US" dirty="0" smtClean="0">
                <a:sym typeface="Wingdings"/>
              </a:rPr>
              <a:t></a:t>
            </a:r>
          </a:p>
          <a:p>
            <a:r>
              <a:rPr lang="en-US" dirty="0" smtClean="0"/>
              <a:t>C</a:t>
            </a:r>
          </a:p>
          <a:p>
            <a:endParaRPr lang="en-US" dirty="0" smtClean="0"/>
          </a:p>
          <a:p>
            <a:r>
              <a:rPr lang="en-US" dirty="0" smtClean="0"/>
              <a:t>A simple action like driving while impaired -- rather than paying a $20 cab fare – could leave</a:t>
            </a:r>
            <a:r>
              <a:rPr lang="en-US" baseline="0" dirty="0" smtClean="0"/>
              <a:t> you broke and in prison for a while. But it depends on your previous criminal record and convictions.</a:t>
            </a:r>
            <a:endParaRPr lang="en-US" dirty="0" smtClean="0"/>
          </a:p>
          <a:p>
            <a:endParaRPr lang="en-US" dirty="0" smtClean="0"/>
          </a:p>
          <a:p>
            <a:r>
              <a:rPr lang="en-US"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26</a:t>
            </a:fld>
            <a:endParaRPr lang="en-US"/>
          </a:p>
        </p:txBody>
      </p:sp>
    </p:spTree>
    <p:extLst>
      <p:ext uri="{BB962C8B-B14F-4D97-AF65-F5344CB8AC3E}">
        <p14:creationId xmlns:p14="http://schemas.microsoft.com/office/powerpoint/2010/main" val="40126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Question number 24</a:t>
            </a:r>
          </a:p>
          <a:p>
            <a:endParaRPr lang="en-US" dirty="0" smtClean="0"/>
          </a:p>
          <a:p>
            <a:r>
              <a:rPr lang="en-US" dirty="0" smtClean="0">
                <a:sym typeface="Wingdings"/>
              </a:rPr>
              <a:t></a:t>
            </a:r>
          </a:p>
          <a:p>
            <a:r>
              <a:rPr lang="en-US" dirty="0" smtClean="0"/>
              <a:t>A,B,C,D</a:t>
            </a:r>
          </a:p>
          <a:p>
            <a:endParaRPr lang="en-US" dirty="0" smtClean="0"/>
          </a:p>
          <a:p>
            <a:r>
              <a:rPr lang="en-US" dirty="0" smtClean="0"/>
              <a:t>----</a:t>
            </a:r>
          </a:p>
          <a:p>
            <a:r>
              <a:rPr lang="en-US" dirty="0" smtClean="0"/>
              <a:t>Even if</a:t>
            </a:r>
            <a:r>
              <a:rPr lang="en-US" baseline="0" dirty="0" smtClean="0"/>
              <a:t> you just slip a little extra peperoni on your friend’s pizza, that’s a felony.</a:t>
            </a:r>
          </a:p>
          <a:p>
            <a:endParaRPr lang="en-US" baseline="0" dirty="0" smtClean="0"/>
          </a:p>
          <a:p>
            <a:r>
              <a:rPr lang="en-US" dirty="0" smtClean="0"/>
              <a:t>Steeling from your employer, -- no matter</a:t>
            </a:r>
            <a:r>
              <a:rPr lang="en-US" baseline="0" dirty="0" smtClean="0"/>
              <a:t> how small, -- like a little paper clip, -- is considered a felony, which is much worse than a misdemeanor.</a:t>
            </a:r>
          </a:p>
          <a:p>
            <a:endParaRPr lang="en-US" baseline="0" dirty="0" smtClean="0"/>
          </a:p>
          <a:p>
            <a:r>
              <a:rPr lang="en-US" baseline="0" dirty="0" smtClean="0"/>
              <a:t>Now, if there is a written company policy that says it is OK to give something extra to your friends, then that is OK.  But that is not likely.</a:t>
            </a:r>
          </a:p>
          <a:p>
            <a:endParaRPr lang="en-US" baseline="0" dirty="0" smtClean="0"/>
          </a:p>
          <a:p>
            <a:r>
              <a:rPr lang="en-US" baseline="0" dirty="0" smtClean="0"/>
              <a:t>The person to whom you gave the special deal, could be charged with accepting stolen goods and receive a misdemeanor charge.</a:t>
            </a:r>
          </a:p>
          <a:p>
            <a:endParaRPr lang="en-US" baseline="0" dirty="0" smtClean="0"/>
          </a:p>
          <a:p>
            <a:r>
              <a:rPr lang="en-US" baseline="0"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27</a:t>
            </a:fld>
            <a:endParaRPr lang="en-US"/>
          </a:p>
        </p:txBody>
      </p:sp>
    </p:spTree>
    <p:extLst>
      <p:ext uri="{BB962C8B-B14F-4D97-AF65-F5344CB8AC3E}">
        <p14:creationId xmlns:p14="http://schemas.microsoft.com/office/powerpoint/2010/main" val="435396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Question number 25</a:t>
            </a:r>
          </a:p>
          <a:p>
            <a:endParaRPr lang="en-US" dirty="0" smtClean="0"/>
          </a:p>
          <a:p>
            <a:r>
              <a:rPr lang="en-US" dirty="0" smtClean="0">
                <a:sym typeface="Wingdings"/>
              </a:rPr>
              <a:t></a:t>
            </a:r>
          </a:p>
          <a:p>
            <a:r>
              <a:rPr lang="en-US" dirty="0" smtClean="0"/>
              <a:t>A,C,D</a:t>
            </a:r>
          </a:p>
          <a:p>
            <a:endParaRPr lang="en-US" dirty="0" smtClean="0"/>
          </a:p>
          <a:p>
            <a:endParaRPr lang="en-US" dirty="0" smtClean="0"/>
          </a:p>
          <a:p>
            <a:r>
              <a:rPr lang="en-US" dirty="0" smtClean="0"/>
              <a:t>Hacking has become a big problem all around the world.  </a:t>
            </a:r>
          </a:p>
          <a:p>
            <a:endParaRPr lang="en-US" dirty="0" smtClean="0"/>
          </a:p>
          <a:p>
            <a:r>
              <a:rPr lang="en-US" dirty="0" smtClean="0"/>
              <a:t>And the government</a:t>
            </a:r>
            <a:r>
              <a:rPr lang="en-US" baseline="0" dirty="0" smtClean="0"/>
              <a:t> wants you to know how serious they are about hacking by enforcing some strong penalties.</a:t>
            </a:r>
            <a:endParaRPr lang="en-US" dirty="0" smtClean="0"/>
          </a:p>
          <a:p>
            <a:endParaRPr lang="en-US" dirty="0" smtClean="0"/>
          </a:p>
          <a:p>
            <a:endParaRPr lang="en-US" dirty="0" smtClean="0"/>
          </a:p>
          <a:p>
            <a:r>
              <a:rPr lang="en-US"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28</a:t>
            </a:fld>
            <a:endParaRPr lang="en-US"/>
          </a:p>
        </p:txBody>
      </p:sp>
    </p:spTree>
    <p:extLst>
      <p:ext uri="{BB962C8B-B14F-4D97-AF65-F5344CB8AC3E}">
        <p14:creationId xmlns:p14="http://schemas.microsoft.com/office/powerpoint/2010/main" val="1353785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Question number 26</a:t>
            </a:r>
          </a:p>
          <a:p>
            <a:endParaRPr lang="en-US" dirty="0" smtClean="0"/>
          </a:p>
          <a:p>
            <a:r>
              <a:rPr lang="en-US" dirty="0" smtClean="0"/>
              <a:t>This could be about internet hacking, but could also be damage to mailboxes that we mentioned earlier.</a:t>
            </a:r>
          </a:p>
          <a:p>
            <a:endParaRPr lang="en-US" dirty="0" smtClean="0"/>
          </a:p>
          <a:p>
            <a:r>
              <a:rPr lang="en-US" dirty="0" smtClean="0"/>
              <a:t>Federal offences.</a:t>
            </a:r>
          </a:p>
          <a:p>
            <a:endParaRPr lang="en-US" dirty="0" smtClean="0"/>
          </a:p>
          <a:p>
            <a:r>
              <a:rPr lang="en-US" dirty="0" smtClean="0">
                <a:sym typeface="Wingdings"/>
              </a:rPr>
              <a:t></a:t>
            </a:r>
          </a:p>
          <a:p>
            <a:r>
              <a:rPr lang="en-US" dirty="0" smtClean="0"/>
              <a:t>A,B,C,D</a:t>
            </a:r>
          </a:p>
          <a:p>
            <a:endParaRPr lang="en-US" dirty="0" smtClean="0"/>
          </a:p>
          <a:p>
            <a:r>
              <a:rPr lang="en-US" dirty="0" smtClean="0"/>
              <a:t>All of these apply.</a:t>
            </a:r>
          </a:p>
          <a:p>
            <a:endParaRPr lang="en-US" dirty="0" smtClean="0"/>
          </a:p>
          <a:p>
            <a:r>
              <a:rPr lang="en-US" smtClean="0"/>
              <a:t>But for answer </a:t>
            </a:r>
            <a:r>
              <a:rPr lang="en-US" dirty="0" smtClean="0"/>
              <a:t>D, this is true</a:t>
            </a:r>
            <a:r>
              <a:rPr lang="en-US" baseline="0" dirty="0" smtClean="0"/>
              <a:t> only if you owe restitution or are out of compliance with probation fees.</a:t>
            </a:r>
            <a:endParaRPr lang="en-US" dirty="0" smtClean="0"/>
          </a:p>
          <a:p>
            <a:endParaRPr lang="en-US" dirty="0" smtClean="0"/>
          </a:p>
          <a:p>
            <a:endParaRPr lang="en-US" dirty="0" smtClean="0"/>
          </a:p>
          <a:p>
            <a:r>
              <a:rPr lang="en-US"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29</a:t>
            </a:fld>
            <a:endParaRPr lang="en-US"/>
          </a:p>
        </p:txBody>
      </p:sp>
    </p:spTree>
    <p:extLst>
      <p:ext uri="{BB962C8B-B14F-4D97-AF65-F5344CB8AC3E}">
        <p14:creationId xmlns:p14="http://schemas.microsoft.com/office/powerpoint/2010/main" val="1769292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We will be posting various scenarios and want you</a:t>
            </a:r>
            <a:r>
              <a:rPr lang="en-US" baseline="0" dirty="0" smtClean="0"/>
              <a:t> to talk amongst yourselves and decide the correct answer and enter it into our web app.</a:t>
            </a:r>
          </a:p>
          <a:p>
            <a:endParaRPr lang="en-US" baseline="0" dirty="0" smtClean="0"/>
          </a:p>
          <a:p>
            <a:r>
              <a:rPr lang="en-US" baseline="0" dirty="0" smtClean="0"/>
              <a:t>Open up your web browser and go to </a:t>
            </a:r>
            <a:r>
              <a:rPr lang="en-US" baseline="0" dirty="0" err="1" smtClean="0"/>
              <a:t>nc</a:t>
            </a:r>
            <a:r>
              <a:rPr lang="en-US" baseline="0" dirty="0" smtClean="0"/>
              <a:t> </a:t>
            </a:r>
            <a:r>
              <a:rPr lang="en-US" baseline="0" dirty="0" err="1" smtClean="0"/>
              <a:t>perkins</a:t>
            </a:r>
            <a:r>
              <a:rPr lang="en-US" baseline="0" dirty="0" smtClean="0"/>
              <a:t> dot org slash X.</a:t>
            </a:r>
          </a:p>
          <a:p>
            <a:endParaRPr lang="en-US" baseline="0" dirty="0" smtClean="0"/>
          </a:p>
          <a:p>
            <a:r>
              <a:rPr lang="en-US" baseline="0" dirty="0" smtClean="0"/>
              <a:t>The web pages are just being used today and will disappear after this webinar. Use the PowerPoint with your clients.</a:t>
            </a:r>
          </a:p>
          <a:p>
            <a:endParaRPr lang="en-US" baseline="0" dirty="0" smtClean="0"/>
          </a:p>
          <a:p>
            <a:r>
              <a:rPr lang="en-US" baseline="0" dirty="0" smtClean="0"/>
              <a:t>Organize your desktop so you can quickly switch between your web browser and the Go To Webinar screen.</a:t>
            </a:r>
          </a:p>
          <a:p>
            <a:endParaRPr lang="en-US" baseline="0" dirty="0" smtClean="0"/>
          </a:p>
          <a:p>
            <a:r>
              <a:rPr lang="en-US" baseline="0" dirty="0" smtClean="0"/>
              <a:t>And since there is no log in on the web page, your answers are completely anonymous.</a:t>
            </a:r>
          </a:p>
          <a:p>
            <a:endParaRPr lang="en-US" baseline="0" dirty="0" smtClean="0"/>
          </a:p>
          <a:p>
            <a:endParaRPr lang="en-US" dirty="0" smtClean="0"/>
          </a:p>
          <a:p>
            <a:endParaRPr lang="en-US" dirty="0" smtClean="0"/>
          </a:p>
          <a:p>
            <a:r>
              <a:rPr lang="en-US" dirty="0" smtClean="0"/>
              <a:t>=====</a:t>
            </a:r>
          </a:p>
          <a:p>
            <a:r>
              <a:rPr lang="en-US" dirty="0" err="1" smtClean="0"/>
              <a:t>www.ncperkins.org</a:t>
            </a:r>
            <a:r>
              <a:rPr lang="en-US" dirty="0" smtClean="0"/>
              <a:t>/x</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a:t>
            </a:fld>
            <a:endParaRPr lang="en-US"/>
          </a:p>
        </p:txBody>
      </p:sp>
    </p:spTree>
    <p:extLst>
      <p:ext uri="{BB962C8B-B14F-4D97-AF65-F5344CB8AC3E}">
        <p14:creationId xmlns:p14="http://schemas.microsoft.com/office/powerpoint/2010/main" val="1145508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Question number 27</a:t>
            </a:r>
          </a:p>
          <a:p>
            <a:endParaRPr lang="en-US" dirty="0" smtClean="0"/>
          </a:p>
          <a:p>
            <a:r>
              <a:rPr lang="en-US" dirty="0" smtClean="0">
                <a:sym typeface="Wingdings"/>
              </a:rPr>
              <a:t></a:t>
            </a:r>
          </a:p>
          <a:p>
            <a:r>
              <a:rPr lang="en-US" dirty="0" smtClean="0"/>
              <a:t>A,B,D</a:t>
            </a:r>
          </a:p>
          <a:p>
            <a:endParaRPr lang="en-US" dirty="0" smtClean="0"/>
          </a:p>
          <a:p>
            <a:r>
              <a:rPr lang="en-US" dirty="0" smtClean="0"/>
              <a:t>Making an electronic copy of a song to share with a friend is just as serious as if you stole a CD from a</a:t>
            </a:r>
            <a:r>
              <a:rPr lang="en-US" baseline="0" dirty="0" smtClean="0"/>
              <a:t> music store.</a:t>
            </a:r>
          </a:p>
          <a:p>
            <a:endParaRPr lang="en-US" baseline="0" dirty="0" smtClean="0"/>
          </a:p>
          <a:p>
            <a:r>
              <a:rPr lang="en-US" baseline="0" dirty="0" smtClean="0"/>
              <a:t>Technology makes it really easy, but it is still wrong.</a:t>
            </a:r>
          </a:p>
          <a:p>
            <a:endParaRPr lang="en-US" baseline="0" dirty="0" smtClean="0"/>
          </a:p>
          <a:p>
            <a:r>
              <a:rPr lang="en-US" baseline="0" dirty="0" smtClean="0"/>
              <a:t>You might do it a thousand times and never get caught, but it is still illegal.</a:t>
            </a:r>
          </a:p>
          <a:p>
            <a:endParaRPr lang="en-US" baseline="0" dirty="0" smtClean="0"/>
          </a:p>
          <a:p>
            <a:endParaRPr lang="en-US" dirty="0" smtClean="0"/>
          </a:p>
          <a:p>
            <a:endParaRPr lang="en-US" dirty="0" smtClean="0"/>
          </a:p>
          <a:p>
            <a:r>
              <a:rPr lang="en-US"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30</a:t>
            </a:fld>
            <a:endParaRPr lang="en-US"/>
          </a:p>
        </p:txBody>
      </p:sp>
    </p:spTree>
    <p:extLst>
      <p:ext uri="{BB962C8B-B14F-4D97-AF65-F5344CB8AC3E}">
        <p14:creationId xmlns:p14="http://schemas.microsoft.com/office/powerpoint/2010/main" val="427605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Question number 28</a:t>
            </a:r>
          </a:p>
          <a:p>
            <a:endParaRPr lang="en-US" dirty="0" smtClean="0"/>
          </a:p>
          <a:p>
            <a:r>
              <a:rPr lang="en-US" dirty="0" smtClean="0">
                <a:sym typeface="Wingdings"/>
              </a:rPr>
              <a:t></a:t>
            </a:r>
          </a:p>
          <a:p>
            <a:r>
              <a:rPr lang="en-US" dirty="0" smtClean="0"/>
              <a:t>A,C</a:t>
            </a:r>
          </a:p>
          <a:p>
            <a:endParaRPr lang="en-US" dirty="0" smtClean="0"/>
          </a:p>
          <a:p>
            <a:r>
              <a:rPr lang="en-US" dirty="0" smtClean="0"/>
              <a:t>----</a:t>
            </a:r>
          </a:p>
          <a:p>
            <a:r>
              <a:rPr lang="en-US" dirty="0" smtClean="0"/>
              <a:t>A.</a:t>
            </a:r>
            <a:r>
              <a:rPr lang="en-US" baseline="0" dirty="0" smtClean="0"/>
              <a:t> I</a:t>
            </a:r>
            <a:r>
              <a:rPr lang="en-US" dirty="0" smtClean="0"/>
              <a:t>s a federal felony</a:t>
            </a:r>
          </a:p>
          <a:p>
            <a:r>
              <a:rPr lang="en-US" dirty="0" smtClean="0"/>
              <a:t>C.</a:t>
            </a:r>
            <a:r>
              <a:rPr lang="en-US" baseline="0" dirty="0" smtClean="0"/>
              <a:t> Is a state felony</a:t>
            </a:r>
          </a:p>
          <a:p>
            <a:endParaRPr lang="en-US" baseline="0" dirty="0" smtClean="0"/>
          </a:p>
          <a:p>
            <a:r>
              <a:rPr lang="en-US" baseline="0" dirty="0" smtClean="0"/>
              <a:t>B &amp; D are not felonies, but are considered Fraudulent Identification.</a:t>
            </a:r>
          </a:p>
          <a:p>
            <a:endParaRPr lang="en-US" baseline="0" dirty="0" smtClean="0"/>
          </a:p>
          <a:p>
            <a:r>
              <a:rPr lang="en-US" baseline="0" dirty="0" smtClean="0"/>
              <a:t>With modern technology it is too easy to counterfeit documents. </a:t>
            </a:r>
          </a:p>
          <a:p>
            <a:r>
              <a:rPr lang="en-US" baseline="0" dirty="0" smtClean="0"/>
              <a:t>In fact, you can make documents look better than the originals.</a:t>
            </a:r>
          </a:p>
          <a:p>
            <a:endParaRPr lang="en-US" baseline="0" dirty="0" smtClean="0"/>
          </a:p>
          <a:p>
            <a:r>
              <a:rPr lang="en-US" baseline="0" dirty="0" smtClean="0"/>
              <a:t>Why is it illegal to counterfeit money?  Whom does that impact?</a:t>
            </a:r>
          </a:p>
          <a:p>
            <a:endParaRPr lang="en-US" baseline="0" dirty="0" smtClean="0"/>
          </a:p>
          <a:p>
            <a:r>
              <a:rPr lang="en-US" baseline="0" dirty="0" smtClean="0"/>
              <a:t>If a fake ID gets me into a club, who cares?</a:t>
            </a:r>
          </a:p>
          <a:p>
            <a:endParaRPr lang="en-US" baseline="0" dirty="0" smtClean="0"/>
          </a:p>
          <a:p>
            <a:endParaRPr lang="en-US" baseline="0" dirty="0" smtClean="0"/>
          </a:p>
          <a:p>
            <a:r>
              <a:rPr lang="en-US" baseline="0"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31</a:t>
            </a:fld>
            <a:endParaRPr lang="en-US"/>
          </a:p>
        </p:txBody>
      </p:sp>
    </p:spTree>
    <p:extLst>
      <p:ext uri="{BB962C8B-B14F-4D97-AF65-F5344CB8AC3E}">
        <p14:creationId xmlns:p14="http://schemas.microsoft.com/office/powerpoint/2010/main" val="1956414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Question number 29</a:t>
            </a:r>
          </a:p>
          <a:p>
            <a:endParaRPr lang="en-US" dirty="0" smtClean="0"/>
          </a:p>
          <a:p>
            <a:r>
              <a:rPr lang="en-US" dirty="0" smtClean="0">
                <a:sym typeface="Wingdings"/>
              </a:rPr>
              <a:t></a:t>
            </a:r>
          </a:p>
          <a:p>
            <a:r>
              <a:rPr lang="en-US" dirty="0" smtClean="0"/>
              <a:t>C</a:t>
            </a:r>
          </a:p>
          <a:p>
            <a:endParaRPr lang="en-US" dirty="0" smtClean="0"/>
          </a:p>
          <a:p>
            <a:r>
              <a:rPr lang="en-US" dirty="0" smtClean="0"/>
              <a:t>If you use a fake ID with falsified information, it is a misdemeanor.</a:t>
            </a:r>
          </a:p>
          <a:p>
            <a:endParaRPr lang="en-US" dirty="0" smtClean="0"/>
          </a:p>
          <a:p>
            <a:r>
              <a:rPr lang="en-US" dirty="0" smtClean="0"/>
              <a:t>But if</a:t>
            </a:r>
            <a:r>
              <a:rPr lang="en-US" baseline="0" dirty="0" smtClean="0"/>
              <a:t> you sell a fake ID, it is a </a:t>
            </a:r>
            <a:r>
              <a:rPr lang="en-US" u="sng" baseline="0" dirty="0" smtClean="0"/>
              <a:t>felony</a:t>
            </a:r>
            <a:r>
              <a:rPr lang="en-US" baseline="0" dirty="0" smtClean="0"/>
              <a:t>.</a:t>
            </a:r>
          </a:p>
          <a:p>
            <a:endParaRPr lang="en-US" baseline="0" dirty="0" smtClean="0"/>
          </a:p>
          <a:p>
            <a:endParaRPr lang="en-US" dirty="0" smtClean="0"/>
          </a:p>
          <a:p>
            <a:r>
              <a:rPr lang="en-US"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r>
              <a:rPr lang="en-US" dirty="0" smtClean="0"/>
              <a:t>http://</a:t>
            </a:r>
            <a:r>
              <a:rPr lang="en-US" dirty="0" err="1" smtClean="0"/>
              <a:t>nccriminallaw.sog.unc.edu</a:t>
            </a:r>
            <a:r>
              <a:rPr lang="en-US" dirty="0" smtClean="0"/>
              <a:t>/fake-ids-and-criminal-consequences/</a:t>
            </a:r>
          </a:p>
          <a:p>
            <a:endParaRPr lang="en-US" dirty="0" smtClean="0"/>
          </a:p>
          <a:p>
            <a:r>
              <a:rPr lang="en-US" dirty="0" smtClean="0"/>
              <a:t>http://</a:t>
            </a:r>
            <a:r>
              <a:rPr lang="en-US" dirty="0" err="1" smtClean="0"/>
              <a:t>archive.digtriad.com</a:t>
            </a:r>
            <a:r>
              <a:rPr lang="en-US" dirty="0" smtClean="0"/>
              <a:t>/news/article/154688/1/10-Laws-Every-NC-College-Student-Needs-To-Know</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32</a:t>
            </a:fld>
            <a:endParaRPr lang="en-US"/>
          </a:p>
        </p:txBody>
      </p:sp>
    </p:spTree>
    <p:extLst>
      <p:ext uri="{BB962C8B-B14F-4D97-AF65-F5344CB8AC3E}">
        <p14:creationId xmlns:p14="http://schemas.microsoft.com/office/powerpoint/2010/main" val="2050182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Question number 30</a:t>
            </a:r>
          </a:p>
          <a:p>
            <a:endParaRPr lang="en-US" dirty="0" smtClean="0"/>
          </a:p>
          <a:p>
            <a:r>
              <a:rPr lang="en-US" dirty="0" smtClean="0">
                <a:sym typeface="Wingdings"/>
              </a:rPr>
              <a:t></a:t>
            </a:r>
          </a:p>
          <a:p>
            <a:r>
              <a:rPr lang="en-US" dirty="0" smtClean="0"/>
              <a:t>A,B,C,D</a:t>
            </a:r>
          </a:p>
          <a:p>
            <a:endParaRPr lang="en-US" dirty="0" smtClean="0"/>
          </a:p>
          <a:p>
            <a:r>
              <a:rPr lang="en-US" baseline="0" dirty="0" smtClean="0"/>
              <a:t>Also if you use someone else’s ID – not a fake ID, -- but a real ID that is not yours -- You could be charged with a felony.</a:t>
            </a:r>
          </a:p>
          <a:p>
            <a:endParaRPr lang="en-US" baseline="0" dirty="0" smtClean="0"/>
          </a:p>
          <a:p>
            <a:r>
              <a:rPr lang="en-US" baseline="0" dirty="0" smtClean="0"/>
              <a:t>If you loan your real ID to someone else so they can pose as you, -- </a:t>
            </a:r>
            <a:r>
              <a:rPr lang="en-US" u="sng" baseline="0" dirty="0" smtClean="0"/>
              <a:t>you</a:t>
            </a:r>
            <a:r>
              <a:rPr lang="en-US" baseline="0" dirty="0" smtClean="0"/>
              <a:t> could be charged with a misdemeanor and lose your driver license for a year.</a:t>
            </a:r>
            <a:endParaRPr lang="en-US" dirty="0" smtClean="0"/>
          </a:p>
          <a:p>
            <a:endParaRPr lang="en-US" dirty="0" smtClean="0"/>
          </a:p>
          <a:p>
            <a:endParaRPr lang="en-US" dirty="0" smtClean="0"/>
          </a:p>
          <a:p>
            <a:r>
              <a:rPr lang="en-US"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33</a:t>
            </a:fld>
            <a:endParaRPr lang="en-US"/>
          </a:p>
        </p:txBody>
      </p:sp>
    </p:spTree>
    <p:extLst>
      <p:ext uri="{BB962C8B-B14F-4D97-AF65-F5344CB8AC3E}">
        <p14:creationId xmlns:p14="http://schemas.microsoft.com/office/powerpoint/2010/main" val="9591547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done with the test.</a:t>
            </a:r>
          </a:p>
          <a:p>
            <a:endParaRPr lang="en-US" dirty="0" smtClean="0"/>
          </a:p>
          <a:p>
            <a:r>
              <a:rPr lang="en-US" dirty="0" smtClean="0"/>
              <a:t>Let’s take</a:t>
            </a:r>
            <a:r>
              <a:rPr lang="en-US" baseline="0" dirty="0" smtClean="0"/>
              <a:t> a deeper look at background checks.</a:t>
            </a:r>
          </a:p>
          <a:p>
            <a:endParaRPr lang="en-US" baseline="0" dirty="0" smtClean="0"/>
          </a:p>
          <a:p>
            <a:endParaRPr lang="en-US" dirty="0" smtClean="0"/>
          </a:p>
          <a:p>
            <a:endParaRPr lang="en-US" dirty="0" smtClean="0"/>
          </a:p>
          <a:p>
            <a:endParaRPr lang="en-US" dirty="0" smtClean="0"/>
          </a:p>
          <a:p>
            <a:r>
              <a:rPr lang="en-US" dirty="0" smtClean="0"/>
              <a:t>===</a:t>
            </a:r>
          </a:p>
          <a:p>
            <a:r>
              <a:rPr lang="en-US" dirty="0" smtClean="0"/>
              <a:t>North Carolina Restoration of Rights, Pardon, Expungement &amp; Sealing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http://ccresourcecenter.org/state-restoration-profiles/north-carolina-restoration-of-rights-pardon-expungement-sealing/</a:t>
            </a:r>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34</a:t>
            </a:fld>
            <a:endParaRPr lang="en-US"/>
          </a:p>
        </p:txBody>
      </p:sp>
    </p:spTree>
    <p:extLst>
      <p:ext uri="{BB962C8B-B14F-4D97-AF65-F5344CB8AC3E}">
        <p14:creationId xmlns:p14="http://schemas.microsoft.com/office/powerpoint/2010/main" val="979976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35</a:t>
            </a:fld>
            <a:endParaRPr lang="en-US"/>
          </a:p>
        </p:txBody>
      </p:sp>
    </p:spTree>
    <p:extLst>
      <p:ext uri="{BB962C8B-B14F-4D97-AF65-F5344CB8AC3E}">
        <p14:creationId xmlns:p14="http://schemas.microsoft.com/office/powerpoint/2010/main" val="1795041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Whose head is spinning after all of this?</a:t>
            </a:r>
          </a:p>
          <a:p>
            <a:endParaRPr lang="en-US" dirty="0" smtClean="0"/>
          </a:p>
          <a:p>
            <a:endParaRPr lang="en-US" dirty="0" smtClean="0"/>
          </a:p>
          <a:p>
            <a:r>
              <a:rPr lang="en-US" dirty="0" smtClean="0"/>
              <a:t>I hope you download this PowerPoint and use it with your youth.</a:t>
            </a:r>
          </a:p>
          <a:p>
            <a:endParaRPr lang="en-US" dirty="0" smtClean="0"/>
          </a:p>
          <a:p>
            <a:r>
              <a:rPr lang="en-US" dirty="0" smtClean="0"/>
              <a:t>Their future depends on them knowing</a:t>
            </a:r>
            <a:r>
              <a:rPr lang="en-US" baseline="0" dirty="0" smtClean="0"/>
              <a:t> not just right from wrong, but that there are consequences to their actions.</a:t>
            </a:r>
          </a:p>
          <a:p>
            <a:endParaRPr lang="en-US" baseline="0" dirty="0" smtClean="0"/>
          </a:p>
          <a:p>
            <a:r>
              <a:rPr lang="en-US" baseline="0" dirty="0" smtClean="0"/>
              <a:t>Share this with the parents, teachers, community members. Everyone.</a:t>
            </a:r>
            <a:endParaRPr lang="en-US" dirty="0" smtClean="0"/>
          </a:p>
          <a:p>
            <a:endParaRPr lang="en-US" dirty="0" smtClean="0"/>
          </a:p>
          <a:p>
            <a:endParaRPr lang="en-US" dirty="0" smtClean="0"/>
          </a:p>
          <a:p>
            <a:r>
              <a:rPr lang="en-US" dirty="0" smtClean="0"/>
              <a:t>=====</a:t>
            </a:r>
          </a:p>
          <a:p>
            <a:r>
              <a:rPr lang="en-US" dirty="0" smtClean="0"/>
              <a:t>photo</a:t>
            </a:r>
          </a:p>
          <a:p>
            <a:r>
              <a:rPr lang="en-US" dirty="0" smtClean="0"/>
              <a:t>https://adam1cor.files.wordpress.com/2014/04/youth-</a:t>
            </a:r>
            <a:r>
              <a:rPr lang="en-US" dirty="0" err="1" smtClean="0"/>
              <a:t>offences.jpg</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36</a:t>
            </a:fld>
            <a:endParaRPr lang="en-US"/>
          </a:p>
        </p:txBody>
      </p:sp>
    </p:spTree>
    <p:extLst>
      <p:ext uri="{BB962C8B-B14F-4D97-AF65-F5344CB8AC3E}">
        <p14:creationId xmlns:p14="http://schemas.microsoft.com/office/powerpoint/2010/main" val="1751635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37</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r>
              <a:rPr lang="en-US" sz="1400" dirty="0" smtClean="0">
                <a:ea typeface="ヒラギノ角ゴ Pro W3" charset="0"/>
              </a:rPr>
              <a:t>Before we conclude our presentation today , I will pause here to see if anyone has any questions. </a:t>
            </a:r>
          </a:p>
          <a:p>
            <a:endParaRPr lang="en-US" sz="1400" dirty="0" smtClean="0">
              <a:ea typeface="ヒラギノ角ゴ Pro W3" charset="0"/>
            </a:endParaRPr>
          </a:p>
          <a:p>
            <a:r>
              <a:rPr lang="en-US" sz="1400" dirty="0" smtClean="0">
                <a:ea typeface="ヒラギノ角ゴ Pro W3" charset="0"/>
              </a:rPr>
              <a:t>We have a few more slides, and I want to let you in on what we will be talking</a:t>
            </a:r>
            <a:r>
              <a:rPr lang="en-US" sz="1400" baseline="0" dirty="0" smtClean="0">
                <a:ea typeface="ヒラギノ角ゴ Pro W3" charset="0"/>
              </a:rPr>
              <a:t> about next month.  But first I want to know if you have any questions.</a:t>
            </a:r>
            <a:endParaRPr lang="en-US" sz="1400" dirty="0" smtClean="0">
              <a:ea typeface="ヒラギノ角ゴ Pro W3" charset="0"/>
            </a:endParaRPr>
          </a:p>
          <a:p>
            <a:endParaRPr lang="en-US" sz="1400" dirty="0" smtClean="0">
              <a:ea typeface="ヒラギノ角ゴ Pro W3" charset="0"/>
            </a:endParaRPr>
          </a:p>
          <a:p>
            <a:r>
              <a:rPr lang="en-US" sz="1400" dirty="0" smtClean="0">
                <a:ea typeface="ヒラギノ角ゴ Pro W3" charset="0"/>
              </a:rPr>
              <a:t>Usually by this time most of the audience is overwhelmed and just need a break to digest what we</a:t>
            </a:r>
            <a:r>
              <a:rPr lang="ja-JP" altLang="en-US" sz="1400" dirty="0" smtClean="0">
                <a:ea typeface="ヒラギノ角ゴ Pro W3" charset="0"/>
              </a:rPr>
              <a:t>’</a:t>
            </a:r>
            <a:r>
              <a:rPr lang="en-US" altLang="ja-JP" sz="1400" dirty="0" err="1" smtClean="0">
                <a:ea typeface="ヒラギノ角ゴ Pro W3" charset="0"/>
              </a:rPr>
              <a:t>ve</a:t>
            </a:r>
            <a:r>
              <a:rPr lang="en-US" altLang="ja-JP" sz="1400" dirty="0" smtClean="0">
                <a:ea typeface="ヒラギノ角ゴ Pro W3" charset="0"/>
              </a:rPr>
              <a:t> said.</a:t>
            </a:r>
          </a:p>
          <a:p>
            <a:endParaRPr lang="en-US" sz="1400" dirty="0" smtClean="0">
              <a:ea typeface="ヒラギノ角ゴ Pro W3" charset="0"/>
            </a:endParaRPr>
          </a:p>
          <a:p>
            <a:r>
              <a:rPr lang="en-US" sz="1400" dirty="0" smtClean="0">
                <a:ea typeface="ヒラギノ角ゴ Pro W3" charset="0"/>
              </a:rPr>
              <a:t>Remember that you can download the PowerPoint and use it however you can to help our youth.</a:t>
            </a:r>
          </a:p>
          <a:p>
            <a:endParaRPr lang="en-US" sz="1400" dirty="0" smtClean="0">
              <a:ea typeface="ヒラギノ角ゴ Pro W3" charset="0"/>
            </a:endParaRPr>
          </a:p>
          <a:p>
            <a:r>
              <a:rPr lang="en-US" sz="1400" dirty="0" smtClean="0">
                <a:ea typeface="ヒラギノ角ゴ Pro W3" charset="0"/>
              </a:rPr>
              <a:t>Hey Nona,</a:t>
            </a:r>
            <a:r>
              <a:rPr lang="en-US" sz="1400" baseline="0" dirty="0" smtClean="0">
                <a:ea typeface="ヒラギノ角ゴ Pro W3" charset="0"/>
              </a:rPr>
              <a:t> do we have any questions?</a:t>
            </a:r>
            <a:endParaRPr lang="en-US" sz="1400" dirty="0">
              <a:ea typeface="ヒラギノ角ゴ Pro W3" charset="0"/>
            </a:endParaRPr>
          </a:p>
        </p:txBody>
      </p:sp>
    </p:spTree>
    <p:extLst>
      <p:ext uri="{BB962C8B-B14F-4D97-AF65-F5344CB8AC3E}">
        <p14:creationId xmlns:p14="http://schemas.microsoft.com/office/powerpoint/2010/main" val="510310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t>We are skipping September and will be right back here in October.  Here’s what we will be talking about then on October 26</a:t>
            </a:r>
          </a:p>
          <a:p>
            <a:endParaRPr lang="en-US" sz="1400" dirty="0" smtClean="0"/>
          </a:p>
          <a:p>
            <a:r>
              <a:rPr lang="en-US" sz="1400" dirty="0" smtClean="0"/>
              <a:t>We will be talking about helping our youth Discover their Passion and turning it into a Career.</a:t>
            </a:r>
          </a:p>
          <a:p>
            <a:r>
              <a:rPr lang="en-US" sz="1400" dirty="0" smtClean="0"/>
              <a:t>What makes them get out of bed in the morning?</a:t>
            </a:r>
          </a:p>
          <a:p>
            <a:r>
              <a:rPr lang="en-US" sz="1400" dirty="0" smtClean="0"/>
              <a:t>What gets them motivated?</a:t>
            </a:r>
          </a:p>
          <a:p>
            <a:endParaRPr lang="en-US" sz="1400" dirty="0" smtClean="0"/>
          </a:p>
          <a:p>
            <a:r>
              <a:rPr lang="en-US" sz="1400" dirty="0" smtClean="0"/>
              <a:t>My special guest host for that session will be Amy</a:t>
            </a:r>
            <a:r>
              <a:rPr lang="en-US" sz="1400" baseline="0" dirty="0" smtClean="0"/>
              <a:t> Schroeder, who coordinates the Career Development Coordinators in the public schools across the state.</a:t>
            </a:r>
          </a:p>
          <a:p>
            <a:endParaRPr lang="en-US" sz="1400" baseline="0" dirty="0" smtClean="0"/>
          </a:p>
          <a:p>
            <a:r>
              <a:rPr lang="en-US" sz="1400" baseline="0" dirty="0" smtClean="0"/>
              <a:t>That’s October 26 At 10 In the morning.</a:t>
            </a:r>
            <a:endParaRPr lang="en-US" sz="1400" dirty="0" smtClean="0"/>
          </a:p>
          <a:p>
            <a:endParaRPr lang="en-US" sz="1400" baseline="0" dirty="0" smtClean="0"/>
          </a:p>
          <a:p>
            <a:endParaRPr lang="en-US" sz="1400" baseline="0" dirty="0" smtClean="0"/>
          </a:p>
          <a:p>
            <a:r>
              <a:rPr lang="en-US" sz="1400" baseline="0" dirty="0" smtClean="0"/>
              <a:t>But </a:t>
            </a:r>
            <a:r>
              <a:rPr lang="en-US" sz="1400" u="sng" baseline="0" dirty="0" smtClean="0"/>
              <a:t>first</a:t>
            </a:r>
            <a:r>
              <a:rPr lang="en-US" sz="1400" baseline="0" dirty="0" smtClean="0"/>
              <a:t>, let’s conclude </a:t>
            </a:r>
            <a:r>
              <a:rPr lang="en-US" sz="1400" u="sng" baseline="0" dirty="0" smtClean="0"/>
              <a:t>this</a:t>
            </a:r>
            <a:r>
              <a:rPr lang="en-US" sz="1400" baseline="0" dirty="0" smtClean="0"/>
              <a:t> presentation. . . </a:t>
            </a:r>
            <a:endParaRPr lang="en-US" sz="1400" dirty="0" smtClean="0"/>
          </a:p>
          <a:p>
            <a:endParaRPr lang="en-US" dirty="0" smtClean="0"/>
          </a:p>
          <a:p>
            <a:r>
              <a:rPr lang="en-US" dirty="0" smtClean="0"/>
              <a:t>=====</a:t>
            </a:r>
          </a:p>
          <a:p>
            <a:r>
              <a:rPr lang="en-US" dirty="0" smtClean="0"/>
              <a:t>.</a:t>
            </a:r>
            <a:endParaRPr lang="en-US" dirty="0"/>
          </a:p>
        </p:txBody>
      </p:sp>
      <p:sp>
        <p:nvSpPr>
          <p:cNvPr id="4" name="Slide Number Placeholder 3"/>
          <p:cNvSpPr>
            <a:spLocks noGrp="1"/>
          </p:cNvSpPr>
          <p:nvPr>
            <p:ph type="sldNum" sz="quarter" idx="10"/>
          </p:nvPr>
        </p:nvSpPr>
        <p:spPr/>
        <p:txBody>
          <a:bodyPr/>
          <a:lstStyle/>
          <a:p>
            <a:fld id="{33C767C4-9F0B-465B-9327-4CA50C895FFD}" type="slidenum">
              <a:rPr lang="en-US" smtClean="0"/>
              <a:t>38</a:t>
            </a:fld>
            <a:endParaRPr lang="en-US"/>
          </a:p>
        </p:txBody>
      </p:sp>
    </p:spTree>
    <p:extLst>
      <p:ext uri="{BB962C8B-B14F-4D97-AF65-F5344CB8AC3E}">
        <p14:creationId xmlns:p14="http://schemas.microsoft.com/office/powerpoint/2010/main" val="6118340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warning signs are not always this obvious.</a:t>
            </a:r>
          </a:p>
          <a:p>
            <a:endParaRPr lang="en-US" dirty="0" smtClean="0"/>
          </a:p>
          <a:p>
            <a:r>
              <a:rPr lang="en-US" dirty="0" smtClean="0"/>
              <a:t>Sometimes the cry for help is crumpled up, buried in a deep pocket.</a:t>
            </a:r>
          </a:p>
          <a:p>
            <a:endParaRPr lang="en-US" dirty="0" smtClean="0"/>
          </a:p>
          <a:p>
            <a:r>
              <a:rPr lang="en-US" dirty="0" smtClean="0"/>
              <a:t>Most youth don’t even know they need help.</a:t>
            </a:r>
          </a:p>
          <a:p>
            <a:endParaRPr lang="en-US" dirty="0" smtClean="0"/>
          </a:p>
          <a:p>
            <a:endParaRPr lang="en-US" dirty="0" smtClean="0"/>
          </a:p>
          <a:p>
            <a:endParaRPr lang="en-US" dirty="0" smtClean="0"/>
          </a:p>
          <a:p>
            <a:r>
              <a:rPr lang="en-US" dirty="0" smtClean="0"/>
              <a:t>======</a:t>
            </a:r>
          </a:p>
          <a:p>
            <a:r>
              <a:rPr lang="en-US" dirty="0" smtClean="0"/>
              <a:t>Help photo</a:t>
            </a:r>
          </a:p>
          <a:p>
            <a:r>
              <a:rPr lang="en-US" dirty="0" smtClean="0"/>
              <a:t>http://</a:t>
            </a:r>
            <a:r>
              <a:rPr lang="en-US" dirty="0" err="1" smtClean="0"/>
              <a:t>theironjen.projects.ihelphosting.com</a:t>
            </a:r>
            <a:r>
              <a:rPr lang="en-US" dirty="0" smtClean="0"/>
              <a:t>/</a:t>
            </a:r>
            <a:r>
              <a:rPr lang="en-US" dirty="0" err="1" smtClean="0"/>
              <a:t>wp</a:t>
            </a:r>
            <a:r>
              <a:rPr lang="en-US" dirty="0" smtClean="0"/>
              <a:t>-content/uploads/2013/09/troubled-youth2.jpg</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39</a:t>
            </a:fld>
            <a:endParaRPr lang="en-US"/>
          </a:p>
        </p:txBody>
      </p:sp>
    </p:spTree>
    <p:extLst>
      <p:ext uri="{BB962C8B-B14F-4D97-AF65-F5344CB8AC3E}">
        <p14:creationId xmlns:p14="http://schemas.microsoft.com/office/powerpoint/2010/main" val="414039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get started with question number one.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Talk amongst yourselves and select the correct answer.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some of</a:t>
            </a:r>
            <a:r>
              <a:rPr lang="en-US" baseline="0" dirty="0" smtClean="0"/>
              <a:t> these questions, there will be more than one correct answer.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web app “NC Perkins dot org slash x” will let you choose more then one answer.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After you have selected your answers, select the </a:t>
            </a:r>
            <a:r>
              <a:rPr lang="en-US" i="1" u="sng" baseline="0" dirty="0" smtClean="0"/>
              <a:t>Submit My Answers </a:t>
            </a:r>
            <a:r>
              <a:rPr lang="en-US" baseline="0" dirty="0" smtClean="0"/>
              <a:t>button.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Then click the </a:t>
            </a:r>
            <a:r>
              <a:rPr lang="en-US" u="sng" baseline="0" dirty="0" smtClean="0"/>
              <a:t>Click Here </a:t>
            </a:r>
            <a:r>
              <a:rPr lang="en-US" baseline="0" dirty="0" smtClean="0"/>
              <a:t>link.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this point you will see the number of people who selected each of the possible answers.  Your answers are indicated by the check boxes.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Refresh your screen to update the numbers.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Keep refreshing the screen using the F5 key.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Are we all done?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Lets take a look at the results.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sym typeface="Wingdings"/>
              </a:rPr>
              <a:t></a:t>
            </a:r>
            <a:endParaRPr lang="en-US" dirty="0" smtClean="0"/>
          </a:p>
          <a:p>
            <a:r>
              <a:rPr lang="en-US" dirty="0" smtClean="0"/>
              <a:t>A</a:t>
            </a:r>
          </a:p>
          <a:p>
            <a:r>
              <a:rPr lang="en-US" dirty="0" smtClean="0"/>
              <a:t>-----</a:t>
            </a:r>
          </a:p>
          <a:p>
            <a:endParaRPr lang="en-US" dirty="0" smtClean="0"/>
          </a:p>
          <a:p>
            <a:r>
              <a:rPr lang="en-US" dirty="0" smtClean="0"/>
              <a:t>In North Carolina,</a:t>
            </a:r>
            <a:r>
              <a:rPr lang="en-US" baseline="0" dirty="0" smtClean="0"/>
              <a:t> the court system considers you to be an adult at age 16.</a:t>
            </a:r>
          </a:p>
          <a:p>
            <a:endParaRPr lang="en-US" baseline="0" dirty="0" smtClean="0"/>
          </a:p>
          <a:p>
            <a:r>
              <a:rPr lang="en-US" baseline="0" dirty="0" smtClean="0"/>
              <a:t>In most states you have to be 18 years old to be considered an adult.  New York is another hold-out for age 16.</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in North Carolina, if you commit certain felonies, you can be tried as an adult at age 13.  Our youth need to know this.</a:t>
            </a:r>
          </a:p>
          <a:p>
            <a:endParaRPr lang="en-US" baseline="0" dirty="0" smtClean="0"/>
          </a:p>
          <a:p>
            <a:endParaRPr lang="en-US" baseline="0" dirty="0" smtClean="0"/>
          </a:p>
          <a:p>
            <a:r>
              <a:rPr lang="en-US" baseline="0" dirty="0" smtClean="0"/>
              <a:t>In the notes section of each slide I have included the notes I am reading from as well as links to official documents in case you want to do further research.</a:t>
            </a:r>
          </a:p>
          <a:p>
            <a:endParaRPr lang="en-US" baseline="0" dirty="0" smtClean="0"/>
          </a:p>
          <a:p>
            <a:r>
              <a:rPr lang="en-US" baseline="0" dirty="0" smtClean="0"/>
              <a:t>I suggest using this slide show with the youth with whom you are working -- to stimulate conversations about the laws that might keep them from having a wonderful life.</a:t>
            </a:r>
          </a:p>
          <a:p>
            <a:endParaRPr lang="en-US" baseline="0" dirty="0" smtClean="0"/>
          </a:p>
          <a:p>
            <a:r>
              <a:rPr lang="en-US" baseline="0" dirty="0" smtClean="0"/>
              <a:t>If you are working with a group of youth have them raise their hands to indicate their thoughts.</a:t>
            </a:r>
          </a:p>
          <a:p>
            <a:endParaRPr lang="en-US" baseline="0" dirty="0" smtClean="0"/>
          </a:p>
          <a:p>
            <a:r>
              <a:rPr lang="en-US" baseline="0" dirty="0" smtClean="0"/>
              <a:t>This website is just for today.</a:t>
            </a:r>
          </a:p>
          <a:p>
            <a:endParaRPr lang="en-US" dirty="0" smtClean="0"/>
          </a:p>
          <a:p>
            <a:r>
              <a:rPr lang="en-US"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Juvenile Justice Overview</a:t>
            </a:r>
          </a:p>
          <a:p>
            <a:r>
              <a:rPr lang="en-US" dirty="0" smtClean="0"/>
              <a:t>http://</a:t>
            </a:r>
            <a:r>
              <a:rPr lang="en-US" dirty="0" err="1" smtClean="0"/>
              <a:t>www.ncdps.gov</a:t>
            </a:r>
            <a:r>
              <a:rPr lang="en-US" dirty="0" smtClean="0"/>
              <a:t>/juvenile%20justice%20overview</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a:t>
            </a:fld>
            <a:endParaRPr lang="en-US"/>
          </a:p>
        </p:txBody>
      </p:sp>
    </p:spTree>
    <p:extLst>
      <p:ext uri="{BB962C8B-B14F-4D97-AF65-F5344CB8AC3E}">
        <p14:creationId xmlns:p14="http://schemas.microsoft.com/office/powerpoint/2010/main" val="5926188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Somehow we have to get these youth from where they </a:t>
            </a:r>
            <a:r>
              <a:rPr lang="en-US" u="sng" dirty="0" smtClean="0"/>
              <a:t>are</a:t>
            </a:r>
            <a:r>
              <a:rPr lang="en-US" dirty="0" smtClean="0"/>
              <a:t> -- to where they </a:t>
            </a:r>
            <a:r>
              <a:rPr lang="en-US" u="sng" dirty="0" smtClean="0"/>
              <a:t>need</a:t>
            </a:r>
            <a:r>
              <a:rPr lang="en-US" dirty="0" smtClean="0"/>
              <a:t> to be.</a:t>
            </a:r>
          </a:p>
          <a:p>
            <a:endParaRPr lang="en-US" dirty="0" smtClean="0"/>
          </a:p>
          <a:p>
            <a:r>
              <a:rPr lang="en-US" dirty="0" smtClean="0"/>
              <a:t>It’s an awesome responsibility, -- but </a:t>
            </a:r>
            <a:r>
              <a:rPr lang="en-US" u="sng" dirty="0" smtClean="0"/>
              <a:t>we are</a:t>
            </a:r>
            <a:r>
              <a:rPr lang="en-US" u="sng" baseline="0" dirty="0" smtClean="0"/>
              <a:t> all awesome</a:t>
            </a:r>
            <a:r>
              <a:rPr lang="en-US" baseline="0" dirty="0" smtClean="0"/>
              <a:t>, caring people who </a:t>
            </a:r>
            <a:r>
              <a:rPr lang="en-US" u="sng" baseline="0" dirty="0" smtClean="0"/>
              <a:t>care</a:t>
            </a:r>
            <a:r>
              <a:rPr lang="en-US" baseline="0" dirty="0" smtClean="0"/>
              <a:t> enough to help others.</a:t>
            </a:r>
          </a:p>
          <a:p>
            <a:endParaRPr lang="en-US" baseline="0" dirty="0" smtClean="0"/>
          </a:p>
          <a:p>
            <a:r>
              <a:rPr lang="en-US" baseline="0" dirty="0" smtClean="0"/>
              <a:t>If </a:t>
            </a:r>
            <a:r>
              <a:rPr lang="en-US" u="sng" baseline="0" dirty="0" smtClean="0"/>
              <a:t>we</a:t>
            </a:r>
            <a:r>
              <a:rPr lang="en-US" baseline="0" dirty="0" smtClean="0"/>
              <a:t> don’t give up on </a:t>
            </a:r>
            <a:r>
              <a:rPr lang="en-US" u="sng" baseline="0" dirty="0" smtClean="0"/>
              <a:t>them</a:t>
            </a:r>
            <a:r>
              <a:rPr lang="en-US" baseline="0" dirty="0" smtClean="0"/>
              <a:t>, -- hopefully </a:t>
            </a:r>
            <a:r>
              <a:rPr lang="en-US" u="sng" baseline="0" dirty="0" smtClean="0"/>
              <a:t>they</a:t>
            </a:r>
            <a:r>
              <a:rPr lang="en-US" baseline="0" dirty="0" smtClean="0"/>
              <a:t> wont give up on </a:t>
            </a:r>
            <a:r>
              <a:rPr lang="en-US" u="sng" baseline="0" dirty="0" smtClean="0"/>
              <a:t>themselves</a:t>
            </a:r>
            <a:r>
              <a:rPr lang="en-US" baseline="0" dirty="0" smtClean="0"/>
              <a:t>.  </a:t>
            </a:r>
          </a:p>
          <a:p>
            <a:endParaRPr lang="en-US" baseline="0" dirty="0" smtClean="0"/>
          </a:p>
          <a:p>
            <a:r>
              <a:rPr lang="en-US" baseline="0" dirty="0" smtClean="0"/>
              <a:t>And our </a:t>
            </a:r>
            <a:r>
              <a:rPr lang="en-US" u="sng" baseline="0" dirty="0" smtClean="0"/>
              <a:t>wonderful</a:t>
            </a:r>
            <a:r>
              <a:rPr lang="en-US" baseline="0" dirty="0" smtClean="0"/>
              <a:t> youth will take our </a:t>
            </a:r>
            <a:r>
              <a:rPr lang="en-US" u="sng" baseline="0" dirty="0" smtClean="0"/>
              <a:t>great</a:t>
            </a:r>
            <a:r>
              <a:rPr lang="en-US" baseline="0" dirty="0" smtClean="0"/>
              <a:t> world -- and make it even </a:t>
            </a:r>
            <a:r>
              <a:rPr lang="en-US" u="sng" baseline="0" dirty="0" smtClean="0"/>
              <a:t>better</a:t>
            </a:r>
            <a:r>
              <a:rPr lang="en-US" baseline="0" dirty="0" smtClean="0"/>
              <a:t>.</a:t>
            </a:r>
            <a:endParaRPr lang="en-US" dirty="0" smtClean="0"/>
          </a:p>
          <a:p>
            <a:endParaRPr lang="en-US" dirty="0" smtClean="0"/>
          </a:p>
          <a:p>
            <a:endParaRPr lang="en-US" dirty="0" smtClean="0"/>
          </a:p>
          <a:p>
            <a:r>
              <a:rPr lang="en-US" dirty="0" smtClean="0"/>
              <a:t>===</a:t>
            </a:r>
          </a:p>
          <a:p>
            <a:endParaRPr lang="en-US" dirty="0" smtClean="0"/>
          </a:p>
          <a:p>
            <a:r>
              <a:rPr lang="en-US" dirty="0" smtClean="0"/>
              <a:t>http://</a:t>
            </a:r>
            <a:r>
              <a:rPr lang="en-US" dirty="0" err="1" smtClean="0"/>
              <a:t>www.quoteslike.com</a:t>
            </a:r>
            <a:r>
              <a:rPr lang="en-US" dirty="0" smtClean="0"/>
              <a:t>/motivational-quotes-for-troubled-youth-google-search-BvlFHi-quote/</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40</a:t>
            </a:fld>
            <a:endParaRPr lang="en-US"/>
          </a:p>
        </p:txBody>
      </p:sp>
    </p:spTree>
    <p:extLst>
      <p:ext uri="{BB962C8B-B14F-4D97-AF65-F5344CB8AC3E}">
        <p14:creationId xmlns:p14="http://schemas.microsoft.com/office/powerpoint/2010/main" val="6184114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41</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r>
              <a:rPr lang="en-US" sz="1400" dirty="0" smtClean="0">
                <a:ea typeface="ヒラギノ角ゴ Pro W3" charset="0"/>
              </a:rPr>
              <a:t>Thanks for tuning in today.  </a:t>
            </a:r>
          </a:p>
          <a:p>
            <a:endParaRPr lang="en-US" sz="1400" dirty="0" smtClean="0">
              <a:ea typeface="ヒラギノ角ゴ Pro W3" charset="0"/>
            </a:endParaRPr>
          </a:p>
          <a:p>
            <a:r>
              <a:rPr lang="en-US" sz="1400" dirty="0" smtClean="0">
                <a:ea typeface="ヒラギノ角ゴ Pro W3" charset="0"/>
              </a:rPr>
              <a:t>We hope to see you right here next</a:t>
            </a:r>
            <a:r>
              <a:rPr lang="en-US" sz="1400" baseline="0" dirty="0" smtClean="0">
                <a:ea typeface="ヒラギノ角ゴ Pro W3" charset="0"/>
              </a:rPr>
              <a:t> time in October</a:t>
            </a:r>
            <a:r>
              <a:rPr lang="en-US" sz="1400" dirty="0" smtClean="0">
                <a:ea typeface="ヒラギノ角ゴ Pro W3" charset="0"/>
              </a:rPr>
              <a:t>.</a:t>
            </a:r>
          </a:p>
          <a:p>
            <a:endParaRPr lang="en-US" sz="1400" dirty="0" smtClean="0">
              <a:ea typeface="ヒラギノ角ゴ Pro W3" charset="0"/>
            </a:endParaRPr>
          </a:p>
          <a:p>
            <a:endParaRPr lang="en-US" sz="1400" dirty="0" smtClean="0">
              <a:ea typeface="ヒラギノ角ゴ Pro W3" charset="0"/>
            </a:endParaRPr>
          </a:p>
        </p:txBody>
      </p:sp>
    </p:spTree>
    <p:extLst>
      <p:ext uri="{BB962C8B-B14F-4D97-AF65-F5344CB8AC3E}">
        <p14:creationId xmlns:p14="http://schemas.microsoft.com/office/powerpoint/2010/main" val="295801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Here is question number two.</a:t>
            </a:r>
          </a:p>
          <a:p>
            <a:r>
              <a:rPr lang="en-US" dirty="0" smtClean="0"/>
              <a:t>Select the best answer or answers.  </a:t>
            </a:r>
          </a:p>
          <a:p>
            <a:r>
              <a:rPr lang="en-US" dirty="0" smtClean="0"/>
              <a:t>I’ll give you a hint</a:t>
            </a:r>
            <a:r>
              <a:rPr lang="en-US" baseline="0" dirty="0" smtClean="0"/>
              <a:t> on this one. There are two correct answers.</a:t>
            </a:r>
          </a:p>
          <a:p>
            <a:endParaRPr lang="en-US" baseline="0" dirty="0" smtClean="0"/>
          </a:p>
          <a:p>
            <a:r>
              <a:rPr lang="en-US" baseline="0" dirty="0" smtClean="0">
                <a:sym typeface="Wingdings"/>
              </a:rPr>
              <a:t></a:t>
            </a:r>
            <a:endParaRPr lang="en-US" dirty="0" smtClean="0"/>
          </a:p>
          <a:p>
            <a:r>
              <a:rPr lang="en-US" dirty="0" smtClean="0"/>
              <a:t>A, D</a:t>
            </a:r>
          </a:p>
          <a:p>
            <a:r>
              <a:rPr lang="en-US" dirty="0" smtClean="0"/>
              <a:t>----</a:t>
            </a:r>
          </a:p>
          <a:p>
            <a:r>
              <a:rPr lang="en-US" dirty="0" smtClean="0"/>
              <a:t>Employers can also check your credit history only </a:t>
            </a:r>
            <a:r>
              <a:rPr lang="en-US" u="sng" dirty="0" smtClean="0"/>
              <a:t>after</a:t>
            </a:r>
            <a:r>
              <a:rPr lang="en-US" dirty="0" smtClean="0"/>
              <a:t> a pre-employment screening.</a:t>
            </a:r>
          </a:p>
          <a:p>
            <a:endParaRPr lang="en-US" dirty="0" smtClean="0"/>
          </a:p>
          <a:p>
            <a:r>
              <a:rPr lang="en-US" dirty="0" smtClean="0"/>
              <a:t>If your potential employer does a Google</a:t>
            </a:r>
            <a:r>
              <a:rPr lang="en-US" baseline="0" dirty="0" smtClean="0"/>
              <a:t> search on you, -- do you think they might be able to figure out your political affiliation or religion?  Or find out if you are a potential trouble maker?  </a:t>
            </a:r>
          </a:p>
          <a:p>
            <a:endParaRPr lang="en-US" baseline="0" dirty="0" smtClean="0"/>
          </a:p>
          <a:p>
            <a:r>
              <a:rPr lang="en-US" baseline="0" dirty="0" smtClean="0"/>
              <a:t>Just because they are not </a:t>
            </a:r>
            <a:r>
              <a:rPr lang="en-US" u="sng" baseline="0" dirty="0" smtClean="0"/>
              <a:t>supposed</a:t>
            </a:r>
            <a:r>
              <a:rPr lang="en-US" baseline="0" dirty="0" smtClean="0"/>
              <a:t> to do it, doesn’t mean they </a:t>
            </a:r>
            <a:r>
              <a:rPr lang="en-US" u="sng" baseline="0" dirty="0" smtClean="0"/>
              <a:t>won’t</a:t>
            </a:r>
            <a:r>
              <a:rPr lang="en-US" baseline="0" dirty="0" smtClean="0"/>
              <a:t>, if it is as easy as an internet search.</a:t>
            </a:r>
          </a:p>
          <a:p>
            <a:endParaRPr lang="en-US" baseline="0" dirty="0" smtClean="0"/>
          </a:p>
          <a:p>
            <a:r>
              <a:rPr lang="en-US" baseline="0" dirty="0" smtClean="0"/>
              <a:t>Crimes committed before age 18, unless tried and convicted as adult, employers will not have access to records.</a:t>
            </a:r>
            <a:endParaRPr lang="en-US" dirty="0" smtClean="0"/>
          </a:p>
          <a:p>
            <a:endParaRPr lang="en-US" dirty="0" smtClean="0"/>
          </a:p>
          <a:p>
            <a:r>
              <a:rPr lang="en-US" dirty="0" smtClean="0"/>
              <a:t>Can you see where this presentation will be great to use with your youth?</a:t>
            </a:r>
          </a:p>
          <a:p>
            <a:endParaRPr lang="en-US" dirty="0" smtClean="0"/>
          </a:p>
          <a:p>
            <a:endParaRPr lang="en-US" dirty="0" smtClean="0"/>
          </a:p>
          <a:p>
            <a:r>
              <a:rPr lang="en-US"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r>
              <a:rPr lang="en-US" dirty="0" smtClean="0"/>
              <a:t>https://</a:t>
            </a:r>
            <a:r>
              <a:rPr lang="en-US" dirty="0" err="1" smtClean="0"/>
              <a:t>www.napbs.com</a:t>
            </a:r>
            <a:r>
              <a:rPr lang="en-US" dirty="0" smtClean="0"/>
              <a:t>/media/</a:t>
            </a:r>
            <a:r>
              <a:rPr lang="en-US" dirty="0" err="1" smtClean="0"/>
              <a:t>Factsheet.pdf</a:t>
            </a:r>
            <a:endParaRPr lang="en-US" dirty="0" smtClean="0"/>
          </a:p>
          <a:p>
            <a:r>
              <a:rPr lang="en-US" dirty="0" smtClean="0"/>
              <a:t>http://</a:t>
            </a:r>
            <a:r>
              <a:rPr lang="en-US" dirty="0" err="1" smtClean="0"/>
              <a:t>www.investopedia.com</a:t>
            </a:r>
            <a:r>
              <a:rPr lang="en-US" dirty="0" smtClean="0"/>
              <a:t>/financial-edge/0912/things-you-</a:t>
            </a:r>
            <a:r>
              <a:rPr lang="en-US" dirty="0" err="1" smtClean="0"/>
              <a:t>didnt</a:t>
            </a:r>
            <a:r>
              <a:rPr lang="en-US" dirty="0" smtClean="0"/>
              <a:t>-know-about-background-</a:t>
            </a:r>
            <a:r>
              <a:rPr lang="en-US" dirty="0" err="1" smtClean="0"/>
              <a:t>checks.aspx</a:t>
            </a:r>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a:t>
            </a:fld>
            <a:endParaRPr lang="en-US"/>
          </a:p>
        </p:txBody>
      </p:sp>
    </p:spTree>
    <p:extLst>
      <p:ext uri="{BB962C8B-B14F-4D97-AF65-F5344CB8AC3E}">
        <p14:creationId xmlns:p14="http://schemas.microsoft.com/office/powerpoint/2010/main" val="156815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Question number 3</a:t>
            </a:r>
          </a:p>
          <a:p>
            <a:endParaRPr lang="en-US" dirty="0" smtClean="0"/>
          </a:p>
          <a:p>
            <a:r>
              <a:rPr lang="en-US" dirty="0" smtClean="0">
                <a:sym typeface="Wingdings"/>
              </a:rPr>
              <a:t></a:t>
            </a:r>
          </a:p>
          <a:p>
            <a:r>
              <a:rPr lang="en-US" dirty="0" smtClean="0"/>
              <a:t>A,B,C,D</a:t>
            </a:r>
          </a:p>
          <a:p>
            <a:r>
              <a:rPr lang="en-US" dirty="0" smtClean="0"/>
              <a:t>----</a:t>
            </a:r>
          </a:p>
          <a:p>
            <a:r>
              <a:rPr lang="en-US" baseline="0" dirty="0" smtClean="0"/>
              <a:t>All of these are misdemeanors.</a:t>
            </a:r>
          </a:p>
          <a:p>
            <a:endParaRPr lang="en-US" baseline="0" dirty="0" smtClean="0"/>
          </a:p>
          <a:p>
            <a:r>
              <a:rPr lang="en-US" baseline="0" dirty="0" smtClean="0"/>
              <a:t>Misdemeanors are less-serious crimes that typically involve no prison time -- or prison terms less than a year and small fines.  Felonies are more serious crimes, which involve prison terms over a year and larger fines.</a:t>
            </a:r>
          </a:p>
          <a:p>
            <a:endParaRPr lang="en-US" baseline="0" dirty="0" smtClean="0"/>
          </a:p>
          <a:p>
            <a:r>
              <a:rPr lang="en-US" baseline="0" dirty="0" smtClean="0"/>
              <a:t>On answer B.  You need 1.5 ounces of Marijuana to move from misdemeanor to felony.  More on that in a later question.</a:t>
            </a:r>
          </a:p>
          <a:p>
            <a:endParaRPr lang="en-US" baseline="0" dirty="0" smtClean="0"/>
          </a:p>
          <a:p>
            <a:endParaRPr lang="en-US" baseline="0" dirty="0" smtClean="0"/>
          </a:p>
          <a:p>
            <a:r>
              <a:rPr lang="en-US" baseline="0"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r>
              <a:rPr lang="en-US" dirty="0" smtClean="0"/>
              <a:t>http://</a:t>
            </a:r>
            <a:r>
              <a:rPr lang="en-US" dirty="0" err="1" smtClean="0"/>
              <a:t>www.halecriminallaw.com</a:t>
            </a:r>
            <a:r>
              <a:rPr lang="en-US" dirty="0" smtClean="0"/>
              <a:t>/Criminal-Law/Felonies-Misdemeanors/Misdemeanors-</a:t>
            </a:r>
            <a:r>
              <a:rPr lang="en-US" dirty="0" err="1" smtClean="0"/>
              <a:t>Explained.shtml</a:t>
            </a:r>
            <a:endParaRPr lang="en-US" dirty="0" smtClean="0"/>
          </a:p>
          <a:p>
            <a:r>
              <a:rPr lang="en-US" dirty="0" smtClean="0"/>
              <a:t>http://</a:t>
            </a:r>
            <a:r>
              <a:rPr lang="en-US" dirty="0" err="1" smtClean="0"/>
              <a:t>www.ncdoj.gov</a:t>
            </a:r>
            <a:r>
              <a:rPr lang="en-US" dirty="0" smtClean="0"/>
              <a:t>/</a:t>
            </a:r>
            <a:r>
              <a:rPr lang="en-US" dirty="0" err="1" smtClean="0"/>
              <a:t>getdoc</a:t>
            </a:r>
            <a:r>
              <a:rPr lang="en-US" dirty="0" smtClean="0"/>
              <a:t>/60bb12ca-47c0-48cb-a0e3-6095183c4c2a/Class-B-Misdemeanor-Manual-2005.aspx</a:t>
            </a:r>
          </a:p>
          <a:p>
            <a:endParaRPr lang="en-US" dirty="0" smtClean="0"/>
          </a:p>
          <a:p>
            <a:r>
              <a:rPr lang="en-US" dirty="0" smtClean="0"/>
              <a:t>Felony</a:t>
            </a:r>
          </a:p>
          <a:p>
            <a:r>
              <a:rPr lang="en-US" dirty="0" smtClean="0"/>
              <a:t>http://</a:t>
            </a:r>
            <a:r>
              <a:rPr lang="en-US" dirty="0" err="1" smtClean="0"/>
              <a:t>www.nccourts.org</a:t>
            </a:r>
            <a:r>
              <a:rPr lang="en-US" dirty="0" smtClean="0"/>
              <a:t>/courts/</a:t>
            </a:r>
            <a:r>
              <a:rPr lang="en-US" dirty="0" err="1" smtClean="0"/>
              <a:t>crs</a:t>
            </a:r>
            <a:r>
              <a:rPr lang="en-US" dirty="0" smtClean="0"/>
              <a:t>/councils/</a:t>
            </a:r>
            <a:r>
              <a:rPr lang="en-US" dirty="0" err="1" smtClean="0"/>
              <a:t>spac</a:t>
            </a:r>
            <a:r>
              <a:rPr lang="en-US" dirty="0" smtClean="0"/>
              <a:t>/documents/2003felonyoffenseclassificationlist.pdf</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a:p>
        </p:txBody>
      </p:sp>
    </p:spTree>
    <p:extLst>
      <p:ext uri="{BB962C8B-B14F-4D97-AF65-F5344CB8AC3E}">
        <p14:creationId xmlns:p14="http://schemas.microsoft.com/office/powerpoint/2010/main" val="2047265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Question number 4</a:t>
            </a:r>
          </a:p>
          <a:p>
            <a:endParaRPr lang="en-US" dirty="0" smtClean="0"/>
          </a:p>
          <a:p>
            <a:r>
              <a:rPr lang="en-US" dirty="0" smtClean="0">
                <a:sym typeface="Wingdings"/>
              </a:rPr>
              <a:t></a:t>
            </a:r>
          </a:p>
          <a:p>
            <a:r>
              <a:rPr lang="en-US" dirty="0" smtClean="0"/>
              <a:t>B</a:t>
            </a:r>
          </a:p>
          <a:p>
            <a:r>
              <a:rPr lang="en-US" dirty="0" smtClean="0"/>
              <a:t>---</a:t>
            </a:r>
          </a:p>
          <a:p>
            <a:r>
              <a:rPr lang="en-US" dirty="0" smtClean="0"/>
              <a:t>If you don’t get caught, then D is the answer</a:t>
            </a:r>
            <a:r>
              <a:rPr lang="en-US" baseline="0" dirty="0" smtClean="0"/>
              <a:t>  (;-)</a:t>
            </a:r>
            <a:endParaRPr lang="en-US" dirty="0" smtClean="0"/>
          </a:p>
          <a:p>
            <a:endParaRPr lang="en-US" dirty="0" smtClean="0"/>
          </a:p>
          <a:p>
            <a:r>
              <a:rPr lang="en-US" dirty="0" smtClean="0"/>
              <a:t>But there are some amazing technologies that allow law enforcement to be able to tell who pulled the alarm.  </a:t>
            </a:r>
          </a:p>
          <a:p>
            <a:r>
              <a:rPr lang="en-US" dirty="0" smtClean="0"/>
              <a:t>And</a:t>
            </a:r>
            <a:r>
              <a:rPr lang="en-US" baseline="0" dirty="0" smtClean="0"/>
              <a:t> there are video cameras everywhere now days.</a:t>
            </a:r>
            <a:endParaRPr lang="en-US" dirty="0" smtClean="0"/>
          </a:p>
          <a:p>
            <a:endParaRPr lang="en-US" dirty="0" smtClean="0"/>
          </a:p>
          <a:p>
            <a:endParaRPr lang="en-US" dirty="0" smtClean="0"/>
          </a:p>
          <a:p>
            <a:r>
              <a:rPr lang="en-US"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r>
              <a:rPr lang="en-US" dirty="0" smtClean="0"/>
              <a:t>http://</a:t>
            </a:r>
            <a:r>
              <a:rPr lang="en-US" dirty="0" err="1" smtClean="0"/>
              <a:t>www.ncdoj.gov</a:t>
            </a:r>
            <a:r>
              <a:rPr lang="en-US" dirty="0" smtClean="0"/>
              <a:t>/</a:t>
            </a:r>
            <a:r>
              <a:rPr lang="en-US" dirty="0" err="1" smtClean="0"/>
              <a:t>getdoc</a:t>
            </a:r>
            <a:r>
              <a:rPr lang="en-US" dirty="0" smtClean="0"/>
              <a:t>/60bb12ca-47c0-48cb-a0e3-6095183c4c2a/Class-B-Misdemeanor-Manual-2005.aspx</a:t>
            </a:r>
          </a:p>
          <a:p>
            <a:endParaRPr lang="en-US" dirty="0" smtClean="0"/>
          </a:p>
          <a:p>
            <a:r>
              <a:rPr lang="en-US" dirty="0" smtClean="0"/>
              <a:t>NC Statute </a:t>
            </a:r>
            <a:r>
              <a:rPr lang="is-IS" dirty="0" smtClean="0"/>
              <a:t>14-286</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7</a:t>
            </a:fld>
            <a:endParaRPr lang="en-US"/>
          </a:p>
        </p:txBody>
      </p:sp>
    </p:spTree>
    <p:extLst>
      <p:ext uri="{BB962C8B-B14F-4D97-AF65-F5344CB8AC3E}">
        <p14:creationId xmlns:p14="http://schemas.microsoft.com/office/powerpoint/2010/main" val="58648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Question number 5</a:t>
            </a:r>
          </a:p>
          <a:p>
            <a:endParaRPr lang="en-US" dirty="0" smtClean="0"/>
          </a:p>
          <a:p>
            <a:r>
              <a:rPr lang="en-US" dirty="0" smtClean="0">
                <a:sym typeface="Wingdings"/>
              </a:rPr>
              <a:t></a:t>
            </a:r>
          </a:p>
          <a:p>
            <a:r>
              <a:rPr lang="en-US" dirty="0" smtClean="0"/>
              <a:t>C</a:t>
            </a:r>
          </a:p>
          <a:p>
            <a:endParaRPr lang="en-US" dirty="0" smtClean="0"/>
          </a:p>
          <a:p>
            <a:r>
              <a:rPr lang="en-US" dirty="0" smtClean="0"/>
              <a:t>This is the average fee, which of course could be higher or lower depending</a:t>
            </a:r>
            <a:r>
              <a:rPr lang="en-US" baseline="0" dirty="0" smtClean="0"/>
              <a:t> on where you are in the state and the experience of the lawyer</a:t>
            </a:r>
            <a:r>
              <a:rPr lang="en-US" dirty="0" smtClean="0"/>
              <a:t>.</a:t>
            </a:r>
          </a:p>
          <a:p>
            <a:endParaRPr lang="en-US" dirty="0" smtClean="0"/>
          </a:p>
          <a:p>
            <a:r>
              <a:rPr lang="en-US" dirty="0" smtClean="0"/>
              <a:t>Many folks worry about the jail</a:t>
            </a:r>
            <a:r>
              <a:rPr lang="en-US" baseline="0" dirty="0" smtClean="0"/>
              <a:t> time or the court fines, but if you want to get the best representation in court, then you need to hire a competent lawyer to walk you through the legal process.</a:t>
            </a:r>
            <a:endParaRPr lang="en-US" dirty="0" smtClean="0"/>
          </a:p>
          <a:p>
            <a:endParaRPr lang="en-US" dirty="0" smtClean="0"/>
          </a:p>
          <a:p>
            <a:endParaRPr lang="en-US" dirty="0"/>
          </a:p>
          <a:p>
            <a:r>
              <a:rPr lang="en-US"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8</a:t>
            </a:fld>
            <a:endParaRPr lang="en-US"/>
          </a:p>
        </p:txBody>
      </p:sp>
    </p:spTree>
    <p:extLst>
      <p:ext uri="{BB962C8B-B14F-4D97-AF65-F5344CB8AC3E}">
        <p14:creationId xmlns:p14="http://schemas.microsoft.com/office/powerpoint/2010/main" val="78472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Question number 6</a:t>
            </a:r>
          </a:p>
          <a:p>
            <a:endParaRPr lang="en-US" dirty="0" smtClean="0"/>
          </a:p>
          <a:p>
            <a:r>
              <a:rPr lang="en-US" dirty="0" smtClean="0">
                <a:sym typeface="Wingdings"/>
              </a:rPr>
              <a:t></a:t>
            </a:r>
          </a:p>
          <a:p>
            <a:r>
              <a:rPr lang="en-US" dirty="0" smtClean="0"/>
              <a:t>A,B,C,D</a:t>
            </a:r>
          </a:p>
          <a:p>
            <a:endParaRPr lang="en-US" dirty="0" smtClean="0"/>
          </a:p>
          <a:p>
            <a:r>
              <a:rPr lang="en-US" dirty="0" smtClean="0"/>
              <a:t>If you have </a:t>
            </a:r>
            <a:r>
              <a:rPr lang="en-US" u="sng" dirty="0" smtClean="0"/>
              <a:t>any</a:t>
            </a:r>
            <a:r>
              <a:rPr lang="en-US" dirty="0" smtClean="0"/>
              <a:t> criminal record, do not look at jobs in the </a:t>
            </a:r>
            <a:r>
              <a:rPr lang="en-US" u="sng" dirty="0" smtClean="0"/>
              <a:t>military</a:t>
            </a:r>
            <a:r>
              <a:rPr lang="en-US" dirty="0" smtClean="0"/>
              <a:t>, </a:t>
            </a:r>
            <a:r>
              <a:rPr lang="en-US" u="sng" dirty="0" smtClean="0"/>
              <a:t>healthcare</a:t>
            </a:r>
            <a:r>
              <a:rPr lang="en-US" dirty="0" smtClean="0"/>
              <a:t>, </a:t>
            </a:r>
            <a:r>
              <a:rPr lang="en-US" u="sng" dirty="0" smtClean="0"/>
              <a:t>law enforcement</a:t>
            </a:r>
            <a:r>
              <a:rPr lang="en-US" dirty="0" smtClean="0"/>
              <a:t>, and </a:t>
            </a:r>
            <a:r>
              <a:rPr lang="en-US" u="sng" dirty="0" smtClean="0"/>
              <a:t>education</a:t>
            </a:r>
            <a:r>
              <a:rPr lang="en-US" dirty="0" smtClean="0"/>
              <a:t>.  </a:t>
            </a:r>
          </a:p>
          <a:p>
            <a:r>
              <a:rPr lang="en-US" dirty="0" smtClean="0"/>
              <a:t>They do not want you,</a:t>
            </a:r>
            <a:r>
              <a:rPr lang="en-US" baseline="0" dirty="0" smtClean="0"/>
              <a:t> and typically don’t care how long you have been clean.</a:t>
            </a:r>
          </a:p>
          <a:p>
            <a:endParaRPr lang="en-US" baseline="0" dirty="0" smtClean="0"/>
          </a:p>
          <a:p>
            <a:r>
              <a:rPr lang="en-US" baseline="0" dirty="0" smtClean="0"/>
              <a:t>Public colleges can not discriminated due to criminal background.</a:t>
            </a:r>
          </a:p>
          <a:p>
            <a:endParaRPr lang="en-US" baseline="0" dirty="0" smtClean="0"/>
          </a:p>
          <a:p>
            <a:r>
              <a:rPr lang="en-US" baseline="0" dirty="0" smtClean="0"/>
              <a:t>Military can grant waivers if you ask.</a:t>
            </a:r>
          </a:p>
          <a:p>
            <a:endParaRPr lang="en-US" baseline="0" dirty="0" smtClean="0"/>
          </a:p>
          <a:p>
            <a:r>
              <a:rPr lang="en-US" baseline="0" dirty="0" smtClean="0"/>
              <a:t>Crimes committed before age 18 do not count.</a:t>
            </a:r>
            <a:endParaRPr lang="en-US" dirty="0" smtClean="0"/>
          </a:p>
          <a:p>
            <a:endParaRPr lang="en-US" dirty="0" smtClean="0"/>
          </a:p>
          <a:p>
            <a:r>
              <a:rPr lang="en-US" dirty="0" smtClean="0"/>
              <a:t>Even a single misdemeanor on your record can hold you back the rest of your life.</a:t>
            </a:r>
          </a:p>
          <a:p>
            <a:endParaRPr lang="en-US" dirty="0" smtClean="0"/>
          </a:p>
          <a:p>
            <a:endParaRPr lang="en-US" dirty="0" smtClean="0"/>
          </a:p>
          <a:p>
            <a:r>
              <a:rPr lang="en-US" dirty="0" smtClean="0"/>
              <a:t>====</a:t>
            </a:r>
          </a:p>
          <a:p>
            <a:r>
              <a:rPr lang="en-US" sz="1700" b="0" i="0" u="none" strike="noStrike" kern="1200" baseline="0" dirty="0" smtClean="0">
                <a:solidFill>
                  <a:schemeClr val="tx1"/>
                </a:solidFill>
                <a:latin typeface="+mn-lt"/>
                <a:ea typeface="+mn-ea"/>
                <a:cs typeface="+mn-cs"/>
              </a:rPr>
              <a:t>Special Thanks to:  </a:t>
            </a:r>
          </a:p>
          <a:p>
            <a:r>
              <a:rPr lang="en-US" sz="1700" b="0" i="0" u="none" strike="noStrike" kern="1200" baseline="0" dirty="0" smtClean="0">
                <a:solidFill>
                  <a:schemeClr val="tx1"/>
                </a:solidFill>
                <a:latin typeface="+mn-lt"/>
                <a:ea typeface="+mn-ea"/>
                <a:cs typeface="+mn-cs"/>
              </a:rPr>
              <a:t>Manning &amp; Crouch, Attorneys at Law, Raleigh, NC</a:t>
            </a:r>
          </a:p>
          <a:p>
            <a:r>
              <a:rPr lang="en-US" sz="1700" b="0" i="0" u="none" strike="noStrike" kern="1200" baseline="0" dirty="0" smtClean="0">
                <a:solidFill>
                  <a:schemeClr val="tx1"/>
                </a:solidFill>
                <a:latin typeface="+mn-lt"/>
                <a:ea typeface="+mn-ea"/>
                <a:cs typeface="+mn-cs"/>
              </a:rPr>
              <a:t>Megan Kirkpatrick</a:t>
            </a:r>
          </a:p>
          <a:p>
            <a:endParaRPr lang="en-US" dirty="0" smtClean="0"/>
          </a:p>
          <a:p>
            <a:r>
              <a:rPr lang="en-US" dirty="0" smtClean="0"/>
              <a:t>Army disqualifiers</a:t>
            </a:r>
          </a:p>
          <a:p>
            <a:r>
              <a:rPr lang="en-US" dirty="0" smtClean="0"/>
              <a:t>http://</a:t>
            </a:r>
            <a:r>
              <a:rPr lang="en-US" dirty="0" err="1" smtClean="0"/>
              <a:t>army.com</a:t>
            </a:r>
            <a:r>
              <a:rPr lang="en-US" dirty="0" smtClean="0"/>
              <a:t>/info/</a:t>
            </a:r>
            <a:r>
              <a:rPr lang="en-US" dirty="0" err="1" smtClean="0"/>
              <a:t>usa</a:t>
            </a:r>
            <a:r>
              <a:rPr lang="en-US" dirty="0" smtClean="0"/>
              <a:t>/disqualifiers</a:t>
            </a:r>
          </a:p>
          <a:p>
            <a:endParaRPr lang="en-US" dirty="0" smtClean="0"/>
          </a:p>
          <a:p>
            <a:r>
              <a:rPr lang="en-US" dirty="0" smtClean="0"/>
              <a:t>Federal student aid</a:t>
            </a:r>
          </a:p>
          <a:p>
            <a:r>
              <a:rPr lang="en-US" dirty="0" smtClean="0"/>
              <a:t>https://</a:t>
            </a:r>
            <a:r>
              <a:rPr lang="en-US" dirty="0" err="1" smtClean="0"/>
              <a:t>studentaid.ed.gov</a:t>
            </a:r>
            <a:r>
              <a:rPr lang="en-US" dirty="0" smtClean="0"/>
              <a:t>/</a:t>
            </a:r>
            <a:r>
              <a:rPr lang="en-US" dirty="0" err="1" smtClean="0"/>
              <a:t>sa</a:t>
            </a:r>
            <a:r>
              <a:rPr lang="en-US" dirty="0" smtClean="0"/>
              <a:t>/eligibility/criminal-convictions</a:t>
            </a:r>
          </a:p>
          <a:p>
            <a:endParaRPr lang="en-US" dirty="0" smtClean="0"/>
          </a:p>
          <a:p>
            <a:r>
              <a:rPr lang="en-US" dirty="0" smtClean="0"/>
              <a:t>Employment</a:t>
            </a:r>
          </a:p>
          <a:p>
            <a:r>
              <a:rPr lang="en-US" dirty="0" smtClean="0"/>
              <a:t>http://</a:t>
            </a:r>
            <a:r>
              <a:rPr lang="en-US" dirty="0" err="1" smtClean="0"/>
              <a:t>www.collegiatetimes.com</a:t>
            </a:r>
            <a:r>
              <a:rPr lang="en-US" dirty="0" smtClean="0"/>
              <a:t>/news/</a:t>
            </a:r>
            <a:r>
              <a:rPr lang="en-US" dirty="0" err="1" smtClean="0"/>
              <a:t>virginia_tech</a:t>
            </a:r>
            <a:r>
              <a:rPr lang="en-US" dirty="0" smtClean="0"/>
              <a:t>/misdemeanors-affect-job-prospects-study-shows/article_c2b13db8-ed70-5cfb-9c5f-3b9bb485cada.html</a:t>
            </a:r>
          </a:p>
          <a:p>
            <a:r>
              <a:rPr lang="en-US" dirty="0" smtClean="0"/>
              <a:t>http://</a:t>
            </a:r>
            <a:r>
              <a:rPr lang="en-US" dirty="0" err="1" smtClean="0"/>
              <a:t>career.csi.edu</a:t>
            </a:r>
            <a:r>
              <a:rPr lang="en-US" dirty="0" smtClean="0"/>
              <a:t>/</a:t>
            </a:r>
            <a:r>
              <a:rPr lang="en-US" dirty="0" err="1" smtClean="0"/>
              <a:t>careerCenter</a:t>
            </a:r>
            <a:r>
              <a:rPr lang="en-US" dirty="0" smtClean="0"/>
              <a:t>/</a:t>
            </a:r>
            <a:r>
              <a:rPr lang="en-US" dirty="0" err="1" smtClean="0"/>
              <a:t>conviction.asp</a:t>
            </a:r>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9</a:t>
            </a:fld>
            <a:endParaRPr lang="en-US"/>
          </a:p>
        </p:txBody>
      </p:sp>
    </p:spTree>
    <p:extLst>
      <p:ext uri="{BB962C8B-B14F-4D97-AF65-F5344CB8AC3E}">
        <p14:creationId xmlns:p14="http://schemas.microsoft.com/office/powerpoint/2010/main" val="819719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3FE69EF-6784-4225-89AA-E6C06863EC96}" type="datetime1">
              <a:rPr lang="en-US" smtClean="0"/>
              <a:pPr/>
              <a:t>8/24/16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1EC54-034C-46DC-8500-E99EB784E404}" type="datetime1">
              <a:rPr lang="en-US" smtClean="0"/>
              <a:pPr/>
              <a:t>8/24/16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B33C96-DA9D-4C8D-A443-56B68AA6C52B}" type="datetime1">
              <a:rPr lang="en-US" smtClean="0"/>
              <a:pPr/>
              <a:t>8/24/16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010400" y="6492875"/>
            <a:ext cx="2133600" cy="365125"/>
          </a:xfrm>
        </p:spPr>
        <p:txBody>
          <a:bodyPr/>
          <a:lstStyle/>
          <a:p>
            <a:fld id="{9B007EB5-E551-4081-B1D4-5458D7644D4F}"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0" y="5628263"/>
            <a:ext cx="1209974" cy="122973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31CE040-2E79-4EF6-B110-590348DE69FC}" type="datetime1">
              <a:rPr lang="en-US" smtClean="0"/>
              <a:pPr/>
              <a:t>8/24/16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2DE26E-BECB-4060-9299-C96746AEAA62}" type="datetime1">
              <a:rPr lang="en-US" smtClean="0"/>
              <a:pPr/>
              <a:t>8/24/16</a:t>
            </a:fld>
            <a:endParaRPr lang="en-US"/>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7CFC23-99AF-4883-881F-A6DD366A843C}" type="datetime1">
              <a:rPr lang="en-US" smtClean="0"/>
              <a:pPr/>
              <a:t>8/24/16</a:t>
            </a:fld>
            <a:endParaRPr lang="en-US"/>
          </a:p>
        </p:txBody>
      </p:sp>
      <p:sp>
        <p:nvSpPr>
          <p:cNvPr id="9" name="Slide Number Placeholder 8"/>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26B7775-0FB7-4EC8-BCB2-C596B636DF03}" type="datetime1">
              <a:rPr lang="en-US" smtClean="0"/>
              <a:pPr/>
              <a:t>8/24/16</a:t>
            </a:fld>
            <a:endParaRPr lang="en-US"/>
          </a:p>
        </p:txBody>
      </p:sp>
      <p:sp>
        <p:nvSpPr>
          <p:cNvPr id="5" name="Slide Number Placeholder 4"/>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B3495-C270-42FA-BEA2-29A2E18E9D6B}" type="datetime1">
              <a:rPr lang="en-US" smtClean="0"/>
              <a:pPr/>
              <a:t>8/24/16</a:t>
            </a:fld>
            <a:endParaRPr lang="en-US"/>
          </a:p>
        </p:txBody>
      </p:sp>
      <p:sp>
        <p:nvSpPr>
          <p:cNvPr id="4" name="Slide Number Placeholder 3"/>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9BB50-6DD7-4EEF-8CC7-AC3030BD2D49}" type="datetime1">
              <a:rPr lang="en-US" smtClean="0"/>
              <a:pPr/>
              <a:t>8/24/16</a:t>
            </a:fld>
            <a:endParaRPr lang="en-US"/>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8AB168-0F9A-485B-99C3-0E1B6524C3BC}" type="datetime1">
              <a:rPr lang="en-US" smtClean="0"/>
              <a:pPr/>
              <a:t>8/24/16</a:t>
            </a:fld>
            <a:endParaRPr lang="en-US"/>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228600"/>
            <a:ext cx="60960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6C345-A948-4B2E-87CB-4EF8A38F23A6}" type="datetime1">
              <a:rPr lang="en-US" smtClean="0"/>
              <a:pPr/>
              <a:t>8/24/16</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07EB5-E551-4081-B1D4-5458D7644D4F}" type="slidenum">
              <a:rPr lang="en-US" smtClean="0"/>
              <a:pPr/>
              <a:t>‹#›</a:t>
            </a:fld>
            <a:endParaRPr lang="en-US" dirty="0"/>
          </a:p>
        </p:txBody>
      </p:sp>
      <p:pic>
        <p:nvPicPr>
          <p:cNvPr id="5" name="Picture 4" descr="NCCCS_logo_2C.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52400"/>
            <a:ext cx="2667000" cy="10146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3.tif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6.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fontScale="90000"/>
          </a:bodyPr>
          <a:lstStyle/>
          <a:p>
            <a:r>
              <a:rPr lang="en-US" sz="4800" dirty="0" smtClean="0">
                <a:effectLst>
                  <a:outerShdw blurRad="38100" dist="38100" dir="2700000" algn="tl">
                    <a:srgbClr val="DDDDDD"/>
                  </a:outerShdw>
                </a:effectLst>
                <a:latin typeface="Arial" charset="0"/>
                <a:ea typeface="ヒラギノ角ゴ Pro W3" charset="0"/>
                <a:cs typeface="ヒラギノ角ゴ Pro W3" charset="0"/>
              </a:rPr>
              <a:t>Keeping our Youth Out of Trouble – part III</a:t>
            </a:r>
            <a:endParaRPr lang="en-US" sz="4800" dirty="0">
              <a:effectLst>
                <a:outerShdw blurRad="38100" dist="38100" dir="2700000" algn="tl">
                  <a:srgbClr val="DDDDDD"/>
                </a:outerShdw>
              </a:effectLst>
              <a:latin typeface="Arial" charset="0"/>
              <a:ea typeface="ヒラギノ角ゴ Pro W3" charset="0"/>
              <a:cs typeface="ヒラギノ角ゴ Pro W3" charset="0"/>
            </a:endParaRPr>
          </a:p>
        </p:txBody>
      </p:sp>
      <p:sp>
        <p:nvSpPr>
          <p:cNvPr id="14339" name="Rectangle 3"/>
          <p:cNvSpPr>
            <a:spLocks noGrp="1" noChangeArrowheads="1"/>
          </p:cNvSpPr>
          <p:nvPr>
            <p:ph type="subTitle" idx="1"/>
          </p:nvPr>
        </p:nvSpPr>
        <p:spPr>
          <a:xfrm>
            <a:off x="0" y="4414838"/>
            <a:ext cx="6400800" cy="1752600"/>
          </a:xfrm>
        </p:spPr>
        <p:txBody>
          <a:bodyPr>
            <a:noAutofit/>
          </a:bodyPr>
          <a:lstStyle/>
          <a:p>
            <a:pPr marL="461963" algn="l">
              <a:lnSpc>
                <a:spcPct val="80000"/>
              </a:lnSpc>
            </a:pPr>
            <a:r>
              <a:rPr lang="en-US" sz="2600" dirty="0">
                <a:latin typeface="Arial" charset="0"/>
                <a:ea typeface="ヒラギノ角ゴ Pro W3" charset="0"/>
                <a:cs typeface="ヒラギノ角ゴ Pro W3" charset="0"/>
              </a:rPr>
              <a:t>Chris </a:t>
            </a:r>
            <a:r>
              <a:rPr lang="en-US" sz="2600" dirty="0" err="1" smtClean="0">
                <a:latin typeface="Arial" charset="0"/>
                <a:ea typeface="ヒラギノ角ゴ Pro W3" charset="0"/>
                <a:cs typeface="ヒラギノ角ゴ Pro W3" charset="0"/>
              </a:rPr>
              <a:t>Droessler</a:t>
            </a:r>
            <a:endParaRPr lang="en-US" sz="2600" dirty="0">
              <a:latin typeface="Arial" charset="0"/>
              <a:ea typeface="ヒラギノ角ゴ Pro W3" charset="0"/>
              <a:cs typeface="ヒラギノ角ゴ Pro W3" charset="0"/>
            </a:endParaRPr>
          </a:p>
          <a:p>
            <a:pPr marL="461963" algn="l">
              <a:lnSpc>
                <a:spcPct val="80000"/>
              </a:lnSpc>
            </a:pPr>
            <a:r>
              <a:rPr lang="en-US" sz="2600" dirty="0">
                <a:latin typeface="Arial" charset="0"/>
                <a:ea typeface="ヒラギノ角ゴ Pro W3" charset="0"/>
                <a:cs typeface="ヒラギノ角ゴ Pro W3" charset="0"/>
              </a:rPr>
              <a:t>CTE Coordinator</a:t>
            </a:r>
          </a:p>
          <a:p>
            <a:pPr marL="461963" algn="l">
              <a:lnSpc>
                <a:spcPct val="80000"/>
              </a:lnSpc>
            </a:pPr>
            <a:r>
              <a:rPr lang="en-US" sz="2600" dirty="0">
                <a:latin typeface="Arial" charset="0"/>
                <a:ea typeface="ヒラギノ角ゴ Pro W3" charset="0"/>
                <a:cs typeface="ヒラギノ角ゴ Pro W3" charset="0"/>
              </a:rPr>
              <a:t>NC Community Colleges</a:t>
            </a:r>
          </a:p>
          <a:p>
            <a:pPr marL="461963" algn="l">
              <a:lnSpc>
                <a:spcPct val="80000"/>
              </a:lnSpc>
            </a:pPr>
            <a:r>
              <a:rPr lang="en-US" sz="2200" dirty="0">
                <a:latin typeface="Arial" charset="0"/>
                <a:ea typeface="ヒラギノ角ゴ Pro W3" charset="0"/>
                <a:cs typeface="ヒラギノ角ゴ Pro W3" charset="0"/>
              </a:rPr>
              <a:t>DroesslerC@NCCommunityColleges.edu</a:t>
            </a:r>
          </a:p>
          <a:p>
            <a:pPr marL="461963" algn="l">
              <a:lnSpc>
                <a:spcPct val="80000"/>
              </a:lnSpc>
            </a:pPr>
            <a:endParaRPr lang="en-US" sz="2600" dirty="0"/>
          </a:p>
        </p:txBody>
      </p:sp>
      <p:sp>
        <p:nvSpPr>
          <p:cNvPr id="4" name="Rectangle 3"/>
          <p:cNvSpPr>
            <a:spLocks noChangeArrowheads="1"/>
          </p:cNvSpPr>
          <p:nvPr/>
        </p:nvSpPr>
        <p:spPr bwMode="auto">
          <a:xfrm>
            <a:off x="0" y="6167438"/>
            <a:ext cx="9144000" cy="1147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604963" indent="-1604963" algn="ctr">
              <a:spcBef>
                <a:spcPct val="20000"/>
              </a:spcBef>
              <a:tabLst>
                <a:tab pos="1604963" algn="l"/>
              </a:tabLst>
            </a:pPr>
            <a:r>
              <a:rPr lang="en-US" sz="3000" dirty="0" smtClean="0"/>
              <a:t>Get </a:t>
            </a:r>
            <a:r>
              <a:rPr lang="en-US" sz="3000" smtClean="0"/>
              <a:t>the PowerPoint   </a:t>
            </a:r>
            <a:r>
              <a:rPr lang="en-US" sz="3000" smtClean="0">
                <a:sym typeface="Wingdings"/>
              </a:rPr>
              <a:t>  </a:t>
            </a:r>
            <a:r>
              <a:rPr lang="en-US" sz="3000" dirty="0" err="1" smtClean="0"/>
              <a:t>www.ncperkins.org</a:t>
            </a:r>
            <a:endParaRPr lang="en-US" sz="3000" dirty="0"/>
          </a:p>
        </p:txBody>
      </p:sp>
      <p:sp>
        <p:nvSpPr>
          <p:cNvPr id="5" name="Rectangle 3"/>
          <p:cNvSpPr txBox="1">
            <a:spLocks noChangeArrowheads="1"/>
          </p:cNvSpPr>
          <p:nvPr/>
        </p:nvSpPr>
        <p:spPr>
          <a:xfrm>
            <a:off x="3657600" y="3721894"/>
            <a:ext cx="8001000" cy="31384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61963" algn="l">
              <a:lnSpc>
                <a:spcPct val="80000"/>
              </a:lnSpc>
            </a:pPr>
            <a:r>
              <a:rPr lang="en-US" sz="2600" dirty="0" smtClean="0">
                <a:latin typeface="Arial" charset="0"/>
                <a:ea typeface="ヒラギノ角ゴ Pro W3" charset="0"/>
                <a:cs typeface="ヒラギノ角ゴ Pro W3" charset="0"/>
              </a:rPr>
              <a:t>Tony </a:t>
            </a:r>
            <a:r>
              <a:rPr lang="en-US" sz="2600" dirty="0" err="1" smtClean="0">
                <a:latin typeface="Arial" charset="0"/>
                <a:ea typeface="ヒラギノ角ゴ Pro W3" charset="0"/>
                <a:cs typeface="ヒラギノ角ゴ Pro W3" charset="0"/>
              </a:rPr>
              <a:t>Reggi</a:t>
            </a:r>
            <a:endParaRPr lang="en-US" sz="2600" dirty="0" smtClean="0">
              <a:latin typeface="Arial" charset="0"/>
              <a:ea typeface="ヒラギノ角ゴ Pro W3" charset="0"/>
              <a:cs typeface="ヒラギノ角ゴ Pro W3" charset="0"/>
            </a:endParaRPr>
          </a:p>
          <a:p>
            <a:pPr marL="461963" algn="l">
              <a:lnSpc>
                <a:spcPct val="80000"/>
              </a:lnSpc>
            </a:pPr>
            <a:r>
              <a:rPr lang="en-US" sz="2600" dirty="0" smtClean="0">
                <a:latin typeface="Arial" charset="0"/>
                <a:ea typeface="ヒラギノ角ゴ Pro W3" charset="0"/>
                <a:cs typeface="ヒラギノ角ゴ Pro W3" charset="0"/>
              </a:rPr>
              <a:t>CTE Coordinator</a:t>
            </a:r>
          </a:p>
          <a:p>
            <a:pPr marL="461963" algn="l">
              <a:lnSpc>
                <a:spcPct val="80000"/>
              </a:lnSpc>
            </a:pPr>
            <a:r>
              <a:rPr lang="en-US" sz="2600" dirty="0" smtClean="0">
                <a:latin typeface="Arial" charset="0"/>
                <a:ea typeface="ヒラギノ角ゴ Pro W3" charset="0"/>
                <a:cs typeface="ヒラギノ角ゴ Pro W3" charset="0"/>
              </a:rPr>
              <a:t>NC Community Colleges</a:t>
            </a:r>
          </a:p>
          <a:p>
            <a:pPr marL="461963" algn="l">
              <a:lnSpc>
                <a:spcPct val="80000"/>
              </a:lnSpc>
            </a:pPr>
            <a:r>
              <a:rPr lang="en-US" sz="2200" dirty="0" err="1" smtClean="0">
                <a:latin typeface="Arial" charset="0"/>
                <a:ea typeface="ヒラギノ角ゴ Pro W3" charset="0"/>
                <a:cs typeface="ヒラギノ角ゴ Pro W3" charset="0"/>
              </a:rPr>
              <a:t>ReggiA@NCCommunityColleges.edu</a:t>
            </a:r>
            <a:endParaRPr lang="en-US" sz="2200" dirty="0" smtClean="0">
              <a:latin typeface="Arial" charset="0"/>
              <a:ea typeface="ヒラギノ角ゴ Pro W3" charset="0"/>
              <a:cs typeface="ヒラギノ角ゴ Pro W3" charset="0"/>
            </a:endParaRPr>
          </a:p>
          <a:p>
            <a:pPr marL="461963" algn="l">
              <a:lnSpc>
                <a:spcPct val="80000"/>
              </a:lnSpc>
            </a:pPr>
            <a:endParaRPr lang="en-US" sz="2600" dirty="0"/>
          </a:p>
        </p:txBody>
      </p:sp>
    </p:spTree>
    <p:extLst>
      <p:ext uri="{BB962C8B-B14F-4D97-AF65-F5344CB8AC3E}">
        <p14:creationId xmlns:p14="http://schemas.microsoft.com/office/powerpoint/2010/main" val="12441736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Law</a:t>
            </a:r>
          </a:p>
        </p:txBody>
      </p:sp>
      <p:sp>
        <p:nvSpPr>
          <p:cNvPr id="3" name="Content Placeholder 2"/>
          <p:cNvSpPr>
            <a:spLocks noGrp="1"/>
          </p:cNvSpPr>
          <p:nvPr>
            <p:ph idx="1"/>
          </p:nvPr>
        </p:nvSpPr>
        <p:spPr/>
        <p:txBody>
          <a:bodyPr>
            <a:normAutofit/>
          </a:bodyPr>
          <a:lstStyle/>
          <a:p>
            <a:pPr marL="0" indent="0">
              <a:buNone/>
            </a:pPr>
            <a:r>
              <a:rPr lang="en-US" dirty="0"/>
              <a:t>7</a:t>
            </a:r>
            <a:r>
              <a:rPr lang="en-US" dirty="0" smtClean="0"/>
              <a:t>. </a:t>
            </a:r>
            <a:r>
              <a:rPr lang="en-US" dirty="0"/>
              <a:t>Which of the following are considered a felony?</a:t>
            </a:r>
          </a:p>
          <a:p>
            <a:pPr marL="914400" lvl="1" indent="-514350">
              <a:buFont typeface="+mj-lt"/>
              <a:buAutoNum type="alphaUcPeriod"/>
            </a:pPr>
            <a:r>
              <a:rPr lang="en-US" dirty="0" smtClean="0"/>
              <a:t>Breaking </a:t>
            </a:r>
            <a:r>
              <a:rPr lang="en-US" dirty="0"/>
              <a:t>and entering into a motor vehicle or home</a:t>
            </a:r>
          </a:p>
          <a:p>
            <a:pPr marL="914400" lvl="1" indent="-514350">
              <a:buFont typeface="+mj-lt"/>
              <a:buAutoNum type="alphaUcPeriod"/>
            </a:pPr>
            <a:r>
              <a:rPr lang="en-US" dirty="0" smtClean="0"/>
              <a:t>Growing </a:t>
            </a:r>
            <a:r>
              <a:rPr lang="en-US" dirty="0"/>
              <a:t>marijuana or selling 1 or more grams of marijuana</a:t>
            </a:r>
          </a:p>
          <a:p>
            <a:pPr marL="914400" lvl="1" indent="-514350">
              <a:buFont typeface="+mj-lt"/>
              <a:buAutoNum type="alphaUcPeriod"/>
            </a:pPr>
            <a:r>
              <a:rPr lang="en-US" dirty="0" smtClean="0"/>
              <a:t>Damaging mailboxes</a:t>
            </a:r>
            <a:endParaRPr lang="en-US" dirty="0"/>
          </a:p>
          <a:p>
            <a:pPr marL="914400" lvl="1" indent="-514350">
              <a:buFont typeface="+mj-lt"/>
              <a:buAutoNum type="alphaUcPeriod"/>
            </a:pPr>
            <a:r>
              <a:rPr lang="en-US" dirty="0" smtClean="0"/>
              <a:t>Stealing </a:t>
            </a:r>
            <a:r>
              <a:rPr lang="en-US" dirty="0"/>
              <a:t>anything having a value of $1,000 or more</a:t>
            </a:r>
          </a:p>
        </p:txBody>
      </p:sp>
      <p:sp>
        <p:nvSpPr>
          <p:cNvPr id="5" name="Slide Number Placeholder 4"/>
          <p:cNvSpPr>
            <a:spLocks noGrp="1"/>
          </p:cNvSpPr>
          <p:nvPr>
            <p:ph type="sldNum" sz="quarter" idx="12"/>
          </p:nvPr>
        </p:nvSpPr>
        <p:spPr/>
        <p:txBody>
          <a:bodyPr/>
          <a:lstStyle/>
          <a:p>
            <a:fld id="{9B007EB5-E551-4081-B1D4-5458D7644D4F}" type="slidenum">
              <a:rPr lang="en-US" smtClean="0"/>
              <a:pPr/>
              <a:t>10</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2590800"/>
            <a:ext cx="7893320" cy="3440668"/>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93941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Law</a:t>
            </a:r>
          </a:p>
        </p:txBody>
      </p:sp>
      <p:sp>
        <p:nvSpPr>
          <p:cNvPr id="3" name="Content Placeholder 2"/>
          <p:cNvSpPr>
            <a:spLocks noGrp="1"/>
          </p:cNvSpPr>
          <p:nvPr>
            <p:ph idx="1"/>
          </p:nvPr>
        </p:nvSpPr>
        <p:spPr/>
        <p:txBody>
          <a:bodyPr/>
          <a:lstStyle/>
          <a:p>
            <a:pPr marL="0" indent="0">
              <a:buNone/>
            </a:pPr>
            <a:r>
              <a:rPr lang="en-US" dirty="0"/>
              <a:t>8</a:t>
            </a:r>
            <a:r>
              <a:rPr lang="en-US" dirty="0" smtClean="0"/>
              <a:t>. </a:t>
            </a:r>
            <a:r>
              <a:rPr lang="en-US" dirty="0"/>
              <a:t>Once you have a criminal record, you must list convictions for the rest of your life on:</a:t>
            </a:r>
          </a:p>
          <a:p>
            <a:pPr marL="914400" lvl="1" indent="-514350">
              <a:buFont typeface="+mj-lt"/>
              <a:buAutoNum type="alphaUcPeriod"/>
            </a:pPr>
            <a:r>
              <a:rPr lang="en-US" dirty="0" smtClean="0"/>
              <a:t>College </a:t>
            </a:r>
            <a:r>
              <a:rPr lang="en-US" dirty="0"/>
              <a:t>applications</a:t>
            </a:r>
          </a:p>
          <a:p>
            <a:pPr marL="914400" lvl="1" indent="-514350">
              <a:buFont typeface="+mj-lt"/>
              <a:buAutoNum type="alphaUcPeriod"/>
            </a:pPr>
            <a:r>
              <a:rPr lang="en-US" dirty="0" smtClean="0"/>
              <a:t>Loan </a:t>
            </a:r>
            <a:r>
              <a:rPr lang="en-US" dirty="0"/>
              <a:t>applications</a:t>
            </a:r>
          </a:p>
          <a:p>
            <a:pPr marL="914400" lvl="1" indent="-514350">
              <a:buFont typeface="+mj-lt"/>
              <a:buAutoNum type="alphaUcPeriod"/>
            </a:pPr>
            <a:r>
              <a:rPr lang="en-US" dirty="0" smtClean="0"/>
              <a:t>Employment </a:t>
            </a:r>
            <a:r>
              <a:rPr lang="en-US" dirty="0"/>
              <a:t>applications</a:t>
            </a:r>
          </a:p>
          <a:p>
            <a:pPr marL="914400" lvl="1" indent="-514350">
              <a:buFont typeface="+mj-lt"/>
              <a:buAutoNum type="alphaUcPeriod"/>
            </a:pPr>
            <a:r>
              <a:rPr lang="en-US" dirty="0" smtClean="0"/>
              <a:t>Credit </a:t>
            </a:r>
            <a:r>
              <a:rPr lang="en-US" dirty="0"/>
              <a:t>card applications</a:t>
            </a:r>
          </a:p>
        </p:txBody>
      </p:sp>
      <p:sp>
        <p:nvSpPr>
          <p:cNvPr id="5" name="Slide Number Placeholder 4"/>
          <p:cNvSpPr>
            <a:spLocks noGrp="1"/>
          </p:cNvSpPr>
          <p:nvPr>
            <p:ph type="sldNum" sz="quarter" idx="12"/>
          </p:nvPr>
        </p:nvSpPr>
        <p:spPr/>
        <p:txBody>
          <a:bodyPr/>
          <a:lstStyle/>
          <a:p>
            <a:fld id="{9B007EB5-E551-4081-B1D4-5458D7644D4F}" type="slidenum">
              <a:rPr lang="en-US" smtClean="0"/>
              <a:pPr/>
              <a:t>11</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2667000"/>
            <a:ext cx="4007120" cy="5334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
        <p:nvSpPr>
          <p:cNvPr id="8" name="Rounded Rectangle 7"/>
          <p:cNvSpPr>
            <a:spLocks noChangeArrowheads="1"/>
          </p:cNvSpPr>
          <p:nvPr/>
        </p:nvSpPr>
        <p:spPr bwMode="auto">
          <a:xfrm>
            <a:off x="793480" y="3657600"/>
            <a:ext cx="4769120" cy="6096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71779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Fighting, Aggression, Assault</a:t>
            </a:r>
            <a:endParaRPr lang="en-US" dirty="0"/>
          </a:p>
        </p:txBody>
      </p:sp>
      <p:sp>
        <p:nvSpPr>
          <p:cNvPr id="3" name="Content Placeholder 2"/>
          <p:cNvSpPr>
            <a:spLocks noGrp="1"/>
          </p:cNvSpPr>
          <p:nvPr>
            <p:ph idx="1"/>
          </p:nvPr>
        </p:nvSpPr>
        <p:spPr/>
        <p:txBody>
          <a:bodyPr/>
          <a:lstStyle/>
          <a:p>
            <a:pPr marL="0" indent="0">
              <a:buNone/>
            </a:pPr>
            <a:r>
              <a:rPr lang="en-US" dirty="0"/>
              <a:t>9</a:t>
            </a:r>
            <a:r>
              <a:rPr lang="en-US" dirty="0" smtClean="0"/>
              <a:t>. </a:t>
            </a:r>
            <a:r>
              <a:rPr lang="en-US" dirty="0"/>
              <a:t>You can get a misdemeanor assault charge for the following actions:</a:t>
            </a:r>
          </a:p>
          <a:p>
            <a:pPr marL="914400" lvl="1" indent="-514350">
              <a:buFont typeface="+mj-lt"/>
              <a:buAutoNum type="alphaUcPeriod"/>
            </a:pPr>
            <a:r>
              <a:rPr lang="en-US" dirty="0" smtClean="0"/>
              <a:t>Pushing</a:t>
            </a:r>
            <a:endParaRPr lang="en-US" dirty="0"/>
          </a:p>
          <a:p>
            <a:pPr marL="914400" lvl="1" indent="-514350">
              <a:buFont typeface="+mj-lt"/>
              <a:buAutoNum type="alphaUcPeriod"/>
            </a:pPr>
            <a:r>
              <a:rPr lang="en-US" dirty="0" smtClean="0"/>
              <a:t>Fist </a:t>
            </a:r>
            <a:r>
              <a:rPr lang="en-US" dirty="0"/>
              <a:t>fighting with someone</a:t>
            </a:r>
          </a:p>
          <a:p>
            <a:pPr marL="914400" lvl="1" indent="-514350">
              <a:buFont typeface="+mj-lt"/>
              <a:buAutoNum type="alphaUcPeriod"/>
            </a:pPr>
            <a:r>
              <a:rPr lang="en-US" dirty="0" smtClean="0"/>
              <a:t>Poking </a:t>
            </a:r>
            <a:r>
              <a:rPr lang="en-US" dirty="0"/>
              <a:t>your finger into someone’s chest</a:t>
            </a:r>
          </a:p>
          <a:p>
            <a:pPr marL="914400" lvl="1" indent="-514350">
              <a:buFont typeface="+mj-lt"/>
              <a:buAutoNum type="alphaUcPeriod"/>
            </a:pPr>
            <a:r>
              <a:rPr lang="en-US" dirty="0" smtClean="0"/>
              <a:t>Spitting </a:t>
            </a:r>
            <a:r>
              <a:rPr lang="en-US" dirty="0"/>
              <a:t>on someone</a:t>
            </a:r>
          </a:p>
        </p:txBody>
      </p:sp>
      <p:sp>
        <p:nvSpPr>
          <p:cNvPr id="5" name="Slide Number Placeholder 4"/>
          <p:cNvSpPr>
            <a:spLocks noGrp="1"/>
          </p:cNvSpPr>
          <p:nvPr>
            <p:ph type="sldNum" sz="quarter" idx="12"/>
          </p:nvPr>
        </p:nvSpPr>
        <p:spPr/>
        <p:txBody>
          <a:bodyPr/>
          <a:lstStyle/>
          <a:p>
            <a:fld id="{9B007EB5-E551-4081-B1D4-5458D7644D4F}" type="slidenum">
              <a:rPr lang="en-US" smtClean="0"/>
              <a:pPr/>
              <a:t>12</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2667000"/>
            <a:ext cx="7207520" cy="21336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69840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Fighting, Aggression, Assault</a:t>
            </a:r>
          </a:p>
        </p:txBody>
      </p:sp>
      <p:sp>
        <p:nvSpPr>
          <p:cNvPr id="3" name="Content Placeholder 2"/>
          <p:cNvSpPr>
            <a:spLocks noGrp="1"/>
          </p:cNvSpPr>
          <p:nvPr>
            <p:ph idx="1"/>
          </p:nvPr>
        </p:nvSpPr>
        <p:spPr/>
        <p:txBody>
          <a:bodyPr/>
          <a:lstStyle/>
          <a:p>
            <a:pPr marL="0" indent="0">
              <a:buNone/>
            </a:pPr>
            <a:r>
              <a:rPr lang="en-US" dirty="0"/>
              <a:t>10</a:t>
            </a:r>
            <a:r>
              <a:rPr lang="en-US" dirty="0" smtClean="0"/>
              <a:t>. </a:t>
            </a:r>
            <a:r>
              <a:rPr lang="en-US" dirty="0"/>
              <a:t>An assault charge could become a felony if your actions cause:</a:t>
            </a:r>
          </a:p>
          <a:p>
            <a:pPr marL="914400" lvl="1" indent="-514350">
              <a:buFont typeface="+mj-lt"/>
              <a:buAutoNum type="alphaUcPeriod"/>
            </a:pPr>
            <a:r>
              <a:rPr lang="en-US" dirty="0" smtClean="0"/>
              <a:t>The </a:t>
            </a:r>
            <a:r>
              <a:rPr lang="en-US" dirty="0"/>
              <a:t>need for stitches</a:t>
            </a:r>
          </a:p>
          <a:p>
            <a:pPr marL="914400" lvl="1" indent="-514350">
              <a:buFont typeface="+mj-lt"/>
              <a:buAutoNum type="alphaUcPeriod"/>
            </a:pPr>
            <a:r>
              <a:rPr lang="en-US" dirty="0" smtClean="0"/>
              <a:t>A </a:t>
            </a:r>
            <a:r>
              <a:rPr lang="en-US" dirty="0"/>
              <a:t>concussion</a:t>
            </a:r>
          </a:p>
          <a:p>
            <a:pPr marL="914400" lvl="1" indent="-514350">
              <a:buFont typeface="+mj-lt"/>
              <a:buAutoNum type="alphaUcPeriod"/>
            </a:pPr>
            <a:r>
              <a:rPr lang="en-US" dirty="0" smtClean="0"/>
              <a:t>A </a:t>
            </a:r>
            <a:r>
              <a:rPr lang="en-US" dirty="0"/>
              <a:t>broken bone</a:t>
            </a:r>
          </a:p>
          <a:p>
            <a:pPr marL="914400" lvl="1" indent="-514350">
              <a:buFont typeface="+mj-lt"/>
              <a:buAutoNum type="alphaUcPeriod"/>
            </a:pPr>
            <a:r>
              <a:rPr lang="en-US" dirty="0" smtClean="0"/>
              <a:t>Hospitalization</a:t>
            </a:r>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13</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2667000"/>
            <a:ext cx="4083320" cy="21336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55707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Verbal Threat</a:t>
            </a:r>
            <a:endParaRPr lang="en-US" dirty="0"/>
          </a:p>
        </p:txBody>
      </p:sp>
      <p:sp>
        <p:nvSpPr>
          <p:cNvPr id="3" name="Content Placeholder 2"/>
          <p:cNvSpPr>
            <a:spLocks noGrp="1"/>
          </p:cNvSpPr>
          <p:nvPr>
            <p:ph idx="1"/>
          </p:nvPr>
        </p:nvSpPr>
        <p:spPr/>
        <p:txBody>
          <a:bodyPr>
            <a:normAutofit/>
          </a:bodyPr>
          <a:lstStyle/>
          <a:p>
            <a:pPr marL="0" indent="0">
              <a:buNone/>
            </a:pPr>
            <a:r>
              <a:rPr lang="en-US" dirty="0"/>
              <a:t>11</a:t>
            </a:r>
            <a:r>
              <a:rPr lang="en-US" dirty="0" smtClean="0"/>
              <a:t>. </a:t>
            </a:r>
            <a:r>
              <a:rPr lang="en-US" dirty="0"/>
              <a:t>It is illegal to verbally threaten someone such as:</a:t>
            </a:r>
          </a:p>
          <a:p>
            <a:pPr marL="914400" lvl="1" indent="-514350">
              <a:buFont typeface="+mj-lt"/>
              <a:buAutoNum type="alphaUcPeriod"/>
            </a:pPr>
            <a:r>
              <a:rPr lang="en-US" dirty="0" smtClean="0"/>
              <a:t>Calling </a:t>
            </a:r>
            <a:r>
              <a:rPr lang="en-US" dirty="0"/>
              <a:t>in a bomb threat to a school</a:t>
            </a:r>
          </a:p>
          <a:p>
            <a:pPr marL="914400" lvl="1" indent="-514350">
              <a:buFont typeface="+mj-lt"/>
              <a:buAutoNum type="alphaUcPeriod"/>
            </a:pPr>
            <a:r>
              <a:rPr lang="en-US" dirty="0" smtClean="0"/>
              <a:t>Telling </a:t>
            </a:r>
            <a:r>
              <a:rPr lang="en-US" dirty="0"/>
              <a:t>someone you are going to beat them up</a:t>
            </a:r>
          </a:p>
          <a:p>
            <a:pPr marL="914400" lvl="1" indent="-514350">
              <a:buFont typeface="+mj-lt"/>
              <a:buAutoNum type="alphaUcPeriod"/>
            </a:pPr>
            <a:r>
              <a:rPr lang="en-US" dirty="0" smtClean="0"/>
              <a:t>Having </a:t>
            </a:r>
            <a:r>
              <a:rPr lang="en-US" dirty="0"/>
              <a:t>“Jane” tell you that “John” is going to hurt you</a:t>
            </a:r>
          </a:p>
          <a:p>
            <a:pPr marL="914400" lvl="1" indent="-514350">
              <a:buFont typeface="+mj-lt"/>
              <a:buAutoNum type="alphaUcPeriod"/>
            </a:pPr>
            <a:r>
              <a:rPr lang="en-US" dirty="0" smtClean="0"/>
              <a:t>Repeating </a:t>
            </a:r>
            <a:r>
              <a:rPr lang="en-US" dirty="0"/>
              <a:t>a rumor you heard about a verbal threat</a:t>
            </a:r>
          </a:p>
        </p:txBody>
      </p:sp>
      <p:sp>
        <p:nvSpPr>
          <p:cNvPr id="5" name="Slide Number Placeholder 4"/>
          <p:cNvSpPr>
            <a:spLocks noGrp="1"/>
          </p:cNvSpPr>
          <p:nvPr>
            <p:ph type="sldNum" sz="quarter" idx="12"/>
          </p:nvPr>
        </p:nvSpPr>
        <p:spPr/>
        <p:txBody>
          <a:bodyPr/>
          <a:lstStyle/>
          <a:p>
            <a:fld id="{9B007EB5-E551-4081-B1D4-5458D7644D4F}" type="slidenum">
              <a:rPr lang="en-US" smtClean="0"/>
              <a:pPr/>
              <a:t>14</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2667000"/>
            <a:ext cx="7893320" cy="10668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27887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Injury to Real Property</a:t>
            </a:r>
            <a:endParaRPr lang="en-US" dirty="0"/>
          </a:p>
        </p:txBody>
      </p:sp>
      <p:sp>
        <p:nvSpPr>
          <p:cNvPr id="3" name="Content Placeholder 2"/>
          <p:cNvSpPr>
            <a:spLocks noGrp="1"/>
          </p:cNvSpPr>
          <p:nvPr>
            <p:ph idx="1"/>
          </p:nvPr>
        </p:nvSpPr>
        <p:spPr/>
        <p:txBody>
          <a:bodyPr/>
          <a:lstStyle/>
          <a:p>
            <a:pPr marL="0" indent="0">
              <a:buNone/>
            </a:pPr>
            <a:r>
              <a:rPr lang="en-US" dirty="0"/>
              <a:t>12</a:t>
            </a:r>
            <a:r>
              <a:rPr lang="en-US" dirty="0" smtClean="0"/>
              <a:t>. </a:t>
            </a:r>
            <a:r>
              <a:rPr lang="en-US" dirty="0"/>
              <a:t>What you might consider a “prank” could actually be a misdemeanor crime.</a:t>
            </a:r>
          </a:p>
          <a:p>
            <a:pPr marL="0" indent="0">
              <a:buNone/>
            </a:pPr>
            <a:r>
              <a:rPr lang="en-US" dirty="0"/>
              <a:t>Which of these actions could give you a criminal record?</a:t>
            </a:r>
          </a:p>
          <a:p>
            <a:pPr marL="914400" lvl="1" indent="-514350">
              <a:buFont typeface="+mj-lt"/>
              <a:buAutoNum type="alphaUcPeriod"/>
            </a:pPr>
            <a:r>
              <a:rPr lang="en-US" dirty="0" smtClean="0"/>
              <a:t>Egging </a:t>
            </a:r>
            <a:r>
              <a:rPr lang="en-US" dirty="0"/>
              <a:t>a house or car</a:t>
            </a:r>
          </a:p>
          <a:p>
            <a:pPr marL="914400" lvl="1" indent="-514350">
              <a:buFont typeface="+mj-lt"/>
              <a:buAutoNum type="alphaUcPeriod"/>
            </a:pPr>
            <a:r>
              <a:rPr lang="en-US" dirty="0" smtClean="0"/>
              <a:t>Keying </a:t>
            </a:r>
            <a:r>
              <a:rPr lang="en-US" dirty="0"/>
              <a:t>(scratching) a car’s paint</a:t>
            </a:r>
          </a:p>
          <a:p>
            <a:pPr marL="914400" lvl="1" indent="-514350">
              <a:buFont typeface="+mj-lt"/>
              <a:buAutoNum type="alphaUcPeriod"/>
            </a:pPr>
            <a:r>
              <a:rPr lang="en-US" dirty="0" smtClean="0"/>
              <a:t>Slashing </a:t>
            </a:r>
            <a:r>
              <a:rPr lang="en-US" dirty="0"/>
              <a:t>a tire</a:t>
            </a:r>
          </a:p>
          <a:p>
            <a:pPr marL="914400" lvl="1" indent="-514350">
              <a:buFont typeface="+mj-lt"/>
              <a:buAutoNum type="alphaUcPeriod"/>
            </a:pPr>
            <a:r>
              <a:rPr lang="en-US" dirty="0" smtClean="0"/>
              <a:t>Toilet </a:t>
            </a:r>
            <a:r>
              <a:rPr lang="en-US" dirty="0"/>
              <a:t>papering property</a:t>
            </a:r>
          </a:p>
        </p:txBody>
      </p:sp>
      <p:sp>
        <p:nvSpPr>
          <p:cNvPr id="5" name="Slide Number Placeholder 4"/>
          <p:cNvSpPr>
            <a:spLocks noGrp="1"/>
          </p:cNvSpPr>
          <p:nvPr>
            <p:ph type="sldNum" sz="quarter" idx="12"/>
          </p:nvPr>
        </p:nvSpPr>
        <p:spPr/>
        <p:txBody>
          <a:bodyPr/>
          <a:lstStyle/>
          <a:p>
            <a:fld id="{9B007EB5-E551-4081-B1D4-5458D7644D4F}" type="slidenum">
              <a:rPr lang="en-US" smtClean="0"/>
              <a:pPr/>
              <a:t>15</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3733800"/>
            <a:ext cx="5759720" cy="21336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58355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Drugs &amp; Alcohol</a:t>
            </a:r>
            <a:endParaRPr lang="en-US" dirty="0"/>
          </a:p>
        </p:txBody>
      </p:sp>
      <p:sp>
        <p:nvSpPr>
          <p:cNvPr id="3" name="Content Placeholder 2"/>
          <p:cNvSpPr>
            <a:spLocks noGrp="1"/>
          </p:cNvSpPr>
          <p:nvPr>
            <p:ph idx="1"/>
          </p:nvPr>
        </p:nvSpPr>
        <p:spPr/>
        <p:txBody>
          <a:bodyPr/>
          <a:lstStyle/>
          <a:p>
            <a:pPr marL="0" indent="0">
              <a:buNone/>
            </a:pPr>
            <a:r>
              <a:rPr lang="en-US" dirty="0"/>
              <a:t>13</a:t>
            </a:r>
            <a:r>
              <a:rPr lang="en-US" dirty="0" smtClean="0"/>
              <a:t>. </a:t>
            </a:r>
            <a:r>
              <a:rPr lang="en-US" dirty="0"/>
              <a:t>A misdemeanor drug charge could prevent you from gaining employment in </a:t>
            </a:r>
            <a:r>
              <a:rPr lang="en-US" dirty="0" smtClean="0"/>
              <a:t>which of </a:t>
            </a:r>
            <a:r>
              <a:rPr lang="en-US" dirty="0"/>
              <a:t>the following career paths</a:t>
            </a:r>
            <a:r>
              <a:rPr lang="en-US" dirty="0" smtClean="0"/>
              <a:t>?</a:t>
            </a:r>
          </a:p>
          <a:p>
            <a:pPr marL="914400" lvl="1" indent="-514350">
              <a:buFont typeface="+mj-lt"/>
              <a:buAutoNum type="alphaUcPeriod"/>
            </a:pPr>
            <a:r>
              <a:rPr lang="en-US" dirty="0" smtClean="0"/>
              <a:t>Pilot</a:t>
            </a:r>
          </a:p>
          <a:p>
            <a:pPr marL="914400" lvl="1" indent="-514350">
              <a:buFont typeface="+mj-lt"/>
              <a:buAutoNum type="alphaUcPeriod"/>
            </a:pPr>
            <a:r>
              <a:rPr lang="en-US" dirty="0" smtClean="0"/>
              <a:t>Nurse</a:t>
            </a:r>
            <a:endParaRPr lang="en-US" dirty="0"/>
          </a:p>
          <a:p>
            <a:pPr marL="914400" lvl="1" indent="-514350">
              <a:buFont typeface="+mj-lt"/>
              <a:buAutoNum type="alphaUcPeriod"/>
            </a:pPr>
            <a:r>
              <a:rPr lang="en-US" dirty="0" smtClean="0"/>
              <a:t>A </a:t>
            </a:r>
            <a:r>
              <a:rPr lang="en-US" dirty="0"/>
              <a:t>Federal Position</a:t>
            </a:r>
          </a:p>
          <a:p>
            <a:pPr marL="914400" lvl="1" indent="-514350">
              <a:buFont typeface="+mj-lt"/>
              <a:buAutoNum type="alphaUcPeriod"/>
            </a:pPr>
            <a:r>
              <a:rPr lang="en-US" dirty="0" smtClean="0"/>
              <a:t>Law </a:t>
            </a:r>
            <a:r>
              <a:rPr lang="en-US" dirty="0"/>
              <a:t>Enforcement</a:t>
            </a:r>
          </a:p>
        </p:txBody>
      </p:sp>
      <p:sp>
        <p:nvSpPr>
          <p:cNvPr id="5" name="Slide Number Placeholder 4"/>
          <p:cNvSpPr>
            <a:spLocks noGrp="1"/>
          </p:cNvSpPr>
          <p:nvPr>
            <p:ph type="sldNum" sz="quarter" idx="12"/>
          </p:nvPr>
        </p:nvSpPr>
        <p:spPr/>
        <p:txBody>
          <a:bodyPr/>
          <a:lstStyle/>
          <a:p>
            <a:fld id="{9B007EB5-E551-4081-B1D4-5458D7644D4F}" type="slidenum">
              <a:rPr lang="en-US" smtClean="0"/>
              <a:pPr/>
              <a:t>16</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3124200"/>
            <a:ext cx="3778520" cy="22098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53800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Drugs &amp; Alcohol</a:t>
            </a:r>
          </a:p>
        </p:txBody>
      </p:sp>
      <p:sp>
        <p:nvSpPr>
          <p:cNvPr id="3" name="Content Placeholder 2"/>
          <p:cNvSpPr>
            <a:spLocks noGrp="1"/>
          </p:cNvSpPr>
          <p:nvPr>
            <p:ph idx="1"/>
          </p:nvPr>
        </p:nvSpPr>
        <p:spPr/>
        <p:txBody>
          <a:bodyPr/>
          <a:lstStyle/>
          <a:p>
            <a:pPr marL="0" indent="0">
              <a:buNone/>
            </a:pPr>
            <a:r>
              <a:rPr lang="en-US" dirty="0"/>
              <a:t>14</a:t>
            </a:r>
            <a:r>
              <a:rPr lang="en-US" dirty="0" smtClean="0"/>
              <a:t>. </a:t>
            </a:r>
            <a:r>
              <a:rPr lang="en-US" dirty="0"/>
              <a:t>The legal limit for a DWI, Driving While Impaired, is 0.08 blood </a:t>
            </a:r>
            <a:r>
              <a:rPr lang="en-US" dirty="0" smtClean="0"/>
              <a:t>alcohol concentration </a:t>
            </a:r>
            <a:r>
              <a:rPr lang="en-US" dirty="0"/>
              <a:t>for someone over 21. What is the legal limit for someone under 21?</a:t>
            </a:r>
          </a:p>
          <a:p>
            <a:pPr marL="914400" lvl="1" indent="-514350">
              <a:buFont typeface="+mj-lt"/>
              <a:buAutoNum type="alphaUcPeriod"/>
            </a:pPr>
            <a:r>
              <a:rPr lang="is-IS" dirty="0" smtClean="0"/>
              <a:t>0.04</a:t>
            </a:r>
            <a:endParaRPr lang="is-IS" dirty="0"/>
          </a:p>
          <a:p>
            <a:pPr marL="914400" lvl="1" indent="-514350">
              <a:buFont typeface="+mj-lt"/>
              <a:buAutoNum type="alphaUcPeriod"/>
            </a:pPr>
            <a:r>
              <a:rPr lang="hr-HR" dirty="0" smtClean="0"/>
              <a:t>0.06</a:t>
            </a:r>
            <a:endParaRPr lang="hr-HR" dirty="0"/>
          </a:p>
          <a:p>
            <a:pPr marL="914400" lvl="1" indent="-514350">
              <a:buFont typeface="+mj-lt"/>
              <a:buAutoNum type="alphaUcPeriod"/>
            </a:pPr>
            <a:r>
              <a:rPr lang="it-IT" dirty="0" smtClean="0"/>
              <a:t>0.08</a:t>
            </a:r>
            <a:endParaRPr lang="it-IT" dirty="0"/>
          </a:p>
          <a:p>
            <a:pPr marL="914400" lvl="1" indent="-514350">
              <a:buFont typeface="+mj-lt"/>
              <a:buAutoNum type="alphaUcPeriod"/>
            </a:pPr>
            <a:r>
              <a:rPr lang="it-IT" dirty="0" smtClean="0"/>
              <a:t>NO </a:t>
            </a:r>
            <a:r>
              <a:rPr lang="it-IT" dirty="0" err="1" smtClean="0"/>
              <a:t>amount</a:t>
            </a:r>
            <a:r>
              <a:rPr lang="it-IT" dirty="0" smtClean="0"/>
              <a:t> </a:t>
            </a:r>
            <a:r>
              <a:rPr lang="it-IT" dirty="0"/>
              <a:t>of </a:t>
            </a:r>
            <a:r>
              <a:rPr lang="it-IT" dirty="0" err="1" smtClean="0"/>
              <a:t>alcohol</a:t>
            </a:r>
            <a:r>
              <a:rPr lang="it-IT" dirty="0" smtClean="0"/>
              <a:t> </a:t>
            </a:r>
            <a:r>
              <a:rPr lang="it-IT" dirty="0" err="1"/>
              <a:t>is</a:t>
            </a:r>
            <a:r>
              <a:rPr lang="it-IT" dirty="0"/>
              <a:t> </a:t>
            </a:r>
            <a:r>
              <a:rPr lang="it-IT" dirty="0" err="1"/>
              <a:t>legal</a:t>
            </a:r>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17</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5181600"/>
            <a:ext cx="7664720" cy="7620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7436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Drugs &amp; Alcohol</a:t>
            </a:r>
          </a:p>
        </p:txBody>
      </p:sp>
      <p:sp>
        <p:nvSpPr>
          <p:cNvPr id="3" name="Content Placeholder 2"/>
          <p:cNvSpPr>
            <a:spLocks noGrp="1"/>
          </p:cNvSpPr>
          <p:nvPr>
            <p:ph idx="1"/>
          </p:nvPr>
        </p:nvSpPr>
        <p:spPr/>
        <p:txBody>
          <a:bodyPr/>
          <a:lstStyle/>
          <a:p>
            <a:pPr marL="0" indent="0">
              <a:buNone/>
            </a:pPr>
            <a:r>
              <a:rPr lang="en-US" dirty="0"/>
              <a:t>15</a:t>
            </a:r>
            <a:r>
              <a:rPr lang="en-US" dirty="0" smtClean="0"/>
              <a:t>. </a:t>
            </a:r>
            <a:r>
              <a:rPr lang="en-US" dirty="0"/>
              <a:t>If you are under 21 and convicted of a DWI, what are the possible consequences?</a:t>
            </a:r>
          </a:p>
          <a:p>
            <a:pPr marL="914400" lvl="1" indent="-514350">
              <a:buFont typeface="+mj-lt"/>
              <a:buAutoNum type="alphaUcPeriod"/>
            </a:pPr>
            <a:r>
              <a:rPr lang="en-US" dirty="0" smtClean="0"/>
              <a:t>Lose </a:t>
            </a:r>
            <a:r>
              <a:rPr lang="en-US" dirty="0"/>
              <a:t>driving privileges for 1 year</a:t>
            </a:r>
          </a:p>
          <a:p>
            <a:pPr marL="914400" lvl="1" indent="-514350">
              <a:buFont typeface="+mj-lt"/>
              <a:buAutoNum type="alphaUcPeriod"/>
            </a:pPr>
            <a:r>
              <a:rPr lang="en-US" dirty="0" smtClean="0"/>
              <a:t>Be </a:t>
            </a:r>
            <a:r>
              <a:rPr lang="en-US" dirty="0"/>
              <a:t>able to drive to your job, only</a:t>
            </a:r>
          </a:p>
          <a:p>
            <a:pPr marL="914400" lvl="1" indent="-514350">
              <a:buFont typeface="+mj-lt"/>
              <a:buAutoNum type="alphaUcPeriod"/>
            </a:pPr>
            <a:r>
              <a:rPr lang="en-US" dirty="0" smtClean="0"/>
              <a:t>Your </a:t>
            </a:r>
            <a:r>
              <a:rPr lang="en-US" dirty="0"/>
              <a:t>car insurance could increase 200% for one year</a:t>
            </a:r>
          </a:p>
          <a:p>
            <a:pPr marL="914400" lvl="1" indent="-514350">
              <a:buFont typeface="+mj-lt"/>
              <a:buAutoNum type="alphaUcPeriod"/>
            </a:pPr>
            <a:r>
              <a:rPr lang="en-US" dirty="0" smtClean="0"/>
              <a:t>Your </a:t>
            </a:r>
            <a:r>
              <a:rPr lang="en-US" dirty="0"/>
              <a:t>car insurance could increase 400% for three years</a:t>
            </a:r>
          </a:p>
        </p:txBody>
      </p:sp>
      <p:sp>
        <p:nvSpPr>
          <p:cNvPr id="5" name="Slide Number Placeholder 4"/>
          <p:cNvSpPr>
            <a:spLocks noGrp="1"/>
          </p:cNvSpPr>
          <p:nvPr>
            <p:ph type="sldNum" sz="quarter" idx="12"/>
          </p:nvPr>
        </p:nvSpPr>
        <p:spPr/>
        <p:txBody>
          <a:bodyPr/>
          <a:lstStyle/>
          <a:p>
            <a:fld id="{9B007EB5-E551-4081-B1D4-5458D7644D4F}" type="slidenum">
              <a:rPr lang="en-US" smtClean="0"/>
              <a:pPr/>
              <a:t>18</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2667000"/>
            <a:ext cx="7664720" cy="5334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
        <p:nvSpPr>
          <p:cNvPr id="8" name="Rounded Rectangle 7"/>
          <p:cNvSpPr>
            <a:spLocks noChangeArrowheads="1"/>
          </p:cNvSpPr>
          <p:nvPr/>
        </p:nvSpPr>
        <p:spPr bwMode="auto">
          <a:xfrm>
            <a:off x="793480" y="4572000"/>
            <a:ext cx="7664720" cy="10668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23247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Drugs &amp; Alcohol</a:t>
            </a:r>
          </a:p>
        </p:txBody>
      </p:sp>
      <p:sp>
        <p:nvSpPr>
          <p:cNvPr id="3" name="Content Placeholder 2"/>
          <p:cNvSpPr>
            <a:spLocks noGrp="1"/>
          </p:cNvSpPr>
          <p:nvPr>
            <p:ph idx="1"/>
          </p:nvPr>
        </p:nvSpPr>
        <p:spPr/>
        <p:txBody>
          <a:bodyPr/>
          <a:lstStyle/>
          <a:p>
            <a:pPr marL="0" indent="0">
              <a:buNone/>
            </a:pPr>
            <a:r>
              <a:rPr lang="en-US" dirty="0"/>
              <a:t>16</a:t>
            </a:r>
            <a:r>
              <a:rPr lang="en-US" dirty="0" smtClean="0"/>
              <a:t>. </a:t>
            </a:r>
            <a:r>
              <a:rPr lang="en-US" dirty="0"/>
              <a:t>Driving While Impaired (DWI) can occur when you have which of the </a:t>
            </a:r>
            <a:r>
              <a:rPr lang="en-US" dirty="0" smtClean="0"/>
              <a:t>following substances in your blood stream?</a:t>
            </a:r>
            <a:endParaRPr lang="en-US" dirty="0"/>
          </a:p>
          <a:p>
            <a:pPr marL="914400" lvl="1" indent="-514350">
              <a:buFont typeface="+mj-lt"/>
              <a:buAutoNum type="alphaUcPeriod"/>
            </a:pPr>
            <a:r>
              <a:rPr lang="en-US" dirty="0" smtClean="0"/>
              <a:t>Illegal </a:t>
            </a:r>
            <a:r>
              <a:rPr lang="en-US" dirty="0"/>
              <a:t>drugs</a:t>
            </a:r>
          </a:p>
          <a:p>
            <a:pPr marL="914400" lvl="1" indent="-514350">
              <a:buFont typeface="+mj-lt"/>
              <a:buAutoNum type="alphaUcPeriod"/>
            </a:pPr>
            <a:r>
              <a:rPr lang="en-US" dirty="0" smtClean="0"/>
              <a:t>Alcohol</a:t>
            </a:r>
            <a:endParaRPr lang="en-US" dirty="0"/>
          </a:p>
          <a:p>
            <a:pPr marL="914400" lvl="1" indent="-514350">
              <a:buFont typeface="+mj-lt"/>
              <a:buAutoNum type="alphaUcPeriod"/>
            </a:pPr>
            <a:r>
              <a:rPr lang="en-US" dirty="0" smtClean="0"/>
              <a:t>Your </a:t>
            </a:r>
            <a:r>
              <a:rPr lang="en-US" dirty="0"/>
              <a:t>prescription medication</a:t>
            </a:r>
          </a:p>
          <a:p>
            <a:pPr marL="914400" lvl="1" indent="-514350">
              <a:buFont typeface="+mj-lt"/>
              <a:buAutoNum type="alphaUcPeriod"/>
            </a:pPr>
            <a:r>
              <a:rPr lang="en-US" dirty="0"/>
              <a:t>I</a:t>
            </a:r>
            <a:r>
              <a:rPr lang="en-US" dirty="0" smtClean="0"/>
              <a:t>nhalants (glue, aerosols, not </a:t>
            </a:r>
            <a:r>
              <a:rPr lang="en-US" dirty="0"/>
              <a:t>asthma medicine)</a:t>
            </a:r>
          </a:p>
        </p:txBody>
      </p:sp>
      <p:sp>
        <p:nvSpPr>
          <p:cNvPr id="5" name="Slide Number Placeholder 4"/>
          <p:cNvSpPr>
            <a:spLocks noGrp="1"/>
          </p:cNvSpPr>
          <p:nvPr>
            <p:ph type="sldNum" sz="quarter" idx="12"/>
          </p:nvPr>
        </p:nvSpPr>
        <p:spPr/>
        <p:txBody>
          <a:bodyPr/>
          <a:lstStyle/>
          <a:p>
            <a:fld id="{9B007EB5-E551-4081-B1D4-5458D7644D4F}" type="slidenum">
              <a:rPr lang="en-US" smtClean="0"/>
              <a:pPr/>
              <a:t>19</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3124200"/>
            <a:ext cx="6597920" cy="27432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212772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month</a:t>
            </a:r>
            <a:endParaRPr lang="en-US" dirty="0"/>
          </a:p>
        </p:txBody>
      </p:sp>
      <p:sp>
        <p:nvSpPr>
          <p:cNvPr id="3" name="Content Placeholder 2"/>
          <p:cNvSpPr>
            <a:spLocks noGrp="1"/>
          </p:cNvSpPr>
          <p:nvPr>
            <p:ph idx="1"/>
          </p:nvPr>
        </p:nvSpPr>
        <p:spPr/>
        <p:txBody>
          <a:bodyPr/>
          <a:lstStyle/>
          <a:p>
            <a:r>
              <a:rPr lang="en-US" dirty="0" smtClean="0"/>
              <a:t>Avoid labels</a:t>
            </a:r>
          </a:p>
          <a:p>
            <a:r>
              <a:rPr lang="en-US" dirty="0" smtClean="0"/>
              <a:t>All kids and families are “normal”</a:t>
            </a:r>
          </a:p>
          <a:p>
            <a:r>
              <a:rPr lang="en-US" dirty="0" smtClean="0"/>
              <a:t>Expand horizons</a:t>
            </a:r>
          </a:p>
          <a:p>
            <a:r>
              <a:rPr lang="en-US" dirty="0" smtClean="0"/>
              <a:t>Service Learning</a:t>
            </a:r>
          </a:p>
          <a:p>
            <a:r>
              <a:rPr lang="en-US" dirty="0" smtClean="0"/>
              <a:t>Reading is good</a:t>
            </a:r>
          </a:p>
          <a:p>
            <a:r>
              <a:rPr lang="en-US" dirty="0" smtClean="0"/>
              <a:t>Gangs</a:t>
            </a:r>
          </a:p>
          <a:p>
            <a:r>
              <a:rPr lang="en-US" dirty="0" smtClean="0"/>
              <a:t>Reentry Education Toolkit</a:t>
            </a:r>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2</a:t>
            </a:fld>
            <a:endParaRPr lang="en-US"/>
          </a:p>
        </p:txBody>
      </p:sp>
    </p:spTree>
    <p:extLst>
      <p:ext uri="{BB962C8B-B14F-4D97-AF65-F5344CB8AC3E}">
        <p14:creationId xmlns:p14="http://schemas.microsoft.com/office/powerpoint/2010/main" val="1904403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Drugs &amp; Alcohol</a:t>
            </a:r>
          </a:p>
        </p:txBody>
      </p:sp>
      <p:sp>
        <p:nvSpPr>
          <p:cNvPr id="3" name="Content Placeholder 2"/>
          <p:cNvSpPr>
            <a:spLocks noGrp="1"/>
          </p:cNvSpPr>
          <p:nvPr>
            <p:ph idx="1"/>
          </p:nvPr>
        </p:nvSpPr>
        <p:spPr/>
        <p:txBody>
          <a:bodyPr/>
          <a:lstStyle/>
          <a:p>
            <a:pPr marL="0" indent="0">
              <a:buNone/>
            </a:pPr>
            <a:r>
              <a:rPr lang="en-US" dirty="0"/>
              <a:t>17</a:t>
            </a:r>
            <a:r>
              <a:rPr lang="en-US" dirty="0" smtClean="0"/>
              <a:t>. </a:t>
            </a:r>
            <a:r>
              <a:rPr lang="en-US" dirty="0"/>
              <a:t>A typical speeding ticket averages approximately $200 in attorney fees.</a:t>
            </a:r>
          </a:p>
          <a:p>
            <a:pPr marL="0" indent="0">
              <a:buNone/>
            </a:pPr>
            <a:r>
              <a:rPr lang="en-US" dirty="0"/>
              <a:t>However, an attorney fee for your first DWI could cost:</a:t>
            </a:r>
          </a:p>
          <a:p>
            <a:pPr marL="914400" lvl="1" indent="-514350">
              <a:buFont typeface="+mj-lt"/>
              <a:buAutoNum type="alphaUcPeriod"/>
            </a:pPr>
            <a:r>
              <a:rPr lang="en-US" dirty="0" smtClean="0"/>
              <a:t>$ </a:t>
            </a:r>
            <a:r>
              <a:rPr lang="en-US" dirty="0"/>
              <a:t>500 - $1,000</a:t>
            </a:r>
          </a:p>
          <a:p>
            <a:pPr marL="914400" lvl="1" indent="-514350">
              <a:buFont typeface="+mj-lt"/>
              <a:buAutoNum type="alphaUcPeriod"/>
            </a:pPr>
            <a:r>
              <a:rPr lang="en-US" dirty="0" smtClean="0"/>
              <a:t>$ </a:t>
            </a:r>
            <a:r>
              <a:rPr lang="en-US" dirty="0"/>
              <a:t>800 - $1,000</a:t>
            </a:r>
          </a:p>
          <a:p>
            <a:pPr marL="914400" lvl="1" indent="-514350">
              <a:buFont typeface="+mj-lt"/>
              <a:buAutoNum type="alphaUcPeriod"/>
            </a:pPr>
            <a:r>
              <a:rPr lang="en-US" dirty="0" smtClean="0"/>
              <a:t>$1,500 </a:t>
            </a:r>
            <a:r>
              <a:rPr lang="en-US" dirty="0"/>
              <a:t>- $2,500</a:t>
            </a:r>
          </a:p>
          <a:p>
            <a:pPr marL="914400" lvl="1" indent="-514350">
              <a:buFont typeface="+mj-lt"/>
              <a:buAutoNum type="alphaUcPeriod"/>
            </a:pPr>
            <a:r>
              <a:rPr lang="en-US" dirty="0" smtClean="0"/>
              <a:t>$2,500 </a:t>
            </a:r>
            <a:r>
              <a:rPr lang="en-US" dirty="0"/>
              <a:t>- $3,500</a:t>
            </a:r>
          </a:p>
        </p:txBody>
      </p:sp>
      <p:sp>
        <p:nvSpPr>
          <p:cNvPr id="5" name="Slide Number Placeholder 4"/>
          <p:cNvSpPr>
            <a:spLocks noGrp="1"/>
          </p:cNvSpPr>
          <p:nvPr>
            <p:ph type="sldNum" sz="quarter" idx="12"/>
          </p:nvPr>
        </p:nvSpPr>
        <p:spPr/>
        <p:txBody>
          <a:bodyPr/>
          <a:lstStyle/>
          <a:p>
            <a:fld id="{9B007EB5-E551-4081-B1D4-5458D7644D4F}" type="slidenum">
              <a:rPr lang="en-US" smtClean="0"/>
              <a:pPr/>
              <a:t>20</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4724400"/>
            <a:ext cx="3397520" cy="6096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69830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Drugs &amp; Alcohol</a:t>
            </a:r>
          </a:p>
        </p:txBody>
      </p:sp>
      <p:sp>
        <p:nvSpPr>
          <p:cNvPr id="3" name="Content Placeholder 2"/>
          <p:cNvSpPr>
            <a:spLocks noGrp="1"/>
          </p:cNvSpPr>
          <p:nvPr>
            <p:ph idx="1"/>
          </p:nvPr>
        </p:nvSpPr>
        <p:spPr/>
        <p:txBody>
          <a:bodyPr/>
          <a:lstStyle/>
          <a:p>
            <a:pPr marL="0" indent="0">
              <a:buNone/>
            </a:pPr>
            <a:r>
              <a:rPr lang="en-US" dirty="0"/>
              <a:t>18</a:t>
            </a:r>
            <a:r>
              <a:rPr lang="en-US" dirty="0" smtClean="0"/>
              <a:t>. </a:t>
            </a:r>
            <a:r>
              <a:rPr lang="en-US" dirty="0"/>
              <a:t>Attorney fees for a second DWI charge could cost as much as:</a:t>
            </a:r>
          </a:p>
          <a:p>
            <a:pPr marL="914400" lvl="1" indent="-514350">
              <a:buFont typeface="+mj-lt"/>
              <a:buAutoNum type="alphaUcPeriod"/>
            </a:pPr>
            <a:r>
              <a:rPr lang="en-US" dirty="0" smtClean="0"/>
              <a:t>$2,500 </a:t>
            </a:r>
            <a:r>
              <a:rPr lang="en-US" dirty="0"/>
              <a:t>- $3,500</a:t>
            </a:r>
          </a:p>
          <a:p>
            <a:pPr marL="914400" lvl="1" indent="-514350">
              <a:buFont typeface="+mj-lt"/>
              <a:buAutoNum type="alphaUcPeriod"/>
            </a:pPr>
            <a:r>
              <a:rPr lang="en-US" dirty="0" smtClean="0"/>
              <a:t>$3,500 </a:t>
            </a:r>
            <a:r>
              <a:rPr lang="en-US" dirty="0"/>
              <a:t>- $4,000</a:t>
            </a:r>
          </a:p>
          <a:p>
            <a:pPr marL="914400" lvl="1" indent="-514350">
              <a:buFont typeface="+mj-lt"/>
              <a:buAutoNum type="alphaUcPeriod"/>
            </a:pPr>
            <a:r>
              <a:rPr lang="en-US" dirty="0" smtClean="0"/>
              <a:t>$3,000 </a:t>
            </a:r>
            <a:r>
              <a:rPr lang="en-US" dirty="0"/>
              <a:t>- $5,000</a:t>
            </a:r>
          </a:p>
          <a:p>
            <a:pPr marL="914400" lvl="1" indent="-514350">
              <a:buFont typeface="+mj-lt"/>
              <a:buAutoNum type="alphaUcPeriod"/>
            </a:pPr>
            <a:r>
              <a:rPr lang="en-US" dirty="0" smtClean="0"/>
              <a:t>$5,000 </a:t>
            </a:r>
            <a:r>
              <a:rPr lang="en-US" dirty="0"/>
              <a:t>- $6,000</a:t>
            </a:r>
          </a:p>
        </p:txBody>
      </p:sp>
      <p:sp>
        <p:nvSpPr>
          <p:cNvPr id="5" name="Slide Number Placeholder 4"/>
          <p:cNvSpPr>
            <a:spLocks noGrp="1"/>
          </p:cNvSpPr>
          <p:nvPr>
            <p:ph type="sldNum" sz="quarter" idx="12"/>
          </p:nvPr>
        </p:nvSpPr>
        <p:spPr/>
        <p:txBody>
          <a:bodyPr/>
          <a:lstStyle/>
          <a:p>
            <a:fld id="{9B007EB5-E551-4081-B1D4-5458D7644D4F}" type="slidenum">
              <a:rPr lang="en-US" smtClean="0"/>
              <a:pPr/>
              <a:t>21</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3657600"/>
            <a:ext cx="3473720" cy="6096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94989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Drugs &amp; Alcohol</a:t>
            </a:r>
          </a:p>
        </p:txBody>
      </p:sp>
      <p:sp>
        <p:nvSpPr>
          <p:cNvPr id="3" name="Content Placeholder 2"/>
          <p:cNvSpPr>
            <a:spLocks noGrp="1"/>
          </p:cNvSpPr>
          <p:nvPr>
            <p:ph idx="1"/>
          </p:nvPr>
        </p:nvSpPr>
        <p:spPr/>
        <p:txBody>
          <a:bodyPr/>
          <a:lstStyle/>
          <a:p>
            <a:pPr marL="0" indent="0">
              <a:buNone/>
            </a:pPr>
            <a:r>
              <a:rPr lang="en-US" dirty="0"/>
              <a:t>19</a:t>
            </a:r>
            <a:r>
              <a:rPr lang="en-US" dirty="0" smtClean="0"/>
              <a:t>. </a:t>
            </a:r>
            <a:r>
              <a:rPr lang="en-US" dirty="0"/>
              <a:t>Although it was your first DWI charge, sadly one of your friends dies in the </a:t>
            </a:r>
            <a:r>
              <a:rPr lang="en-US" dirty="0" smtClean="0"/>
              <a:t>car crash </a:t>
            </a:r>
            <a:r>
              <a:rPr lang="en-US" dirty="0"/>
              <a:t>you caused because you were drunk. Expect your attorney’s fee to average:</a:t>
            </a:r>
          </a:p>
          <a:p>
            <a:pPr marL="914400" lvl="1" indent="-514350">
              <a:buFont typeface="+mj-lt"/>
              <a:buAutoNum type="alphaUcPeriod"/>
            </a:pPr>
            <a:r>
              <a:rPr lang="en-US" dirty="0" smtClean="0"/>
              <a:t>$ </a:t>
            </a:r>
            <a:r>
              <a:rPr lang="en-US" dirty="0"/>
              <a:t>7,000 - $10,000</a:t>
            </a:r>
          </a:p>
          <a:p>
            <a:pPr marL="914400" lvl="1" indent="-514350">
              <a:buFont typeface="+mj-lt"/>
              <a:buAutoNum type="alphaUcPeriod"/>
            </a:pPr>
            <a:r>
              <a:rPr lang="en-US" dirty="0" smtClean="0"/>
              <a:t>$10,000 </a:t>
            </a:r>
            <a:r>
              <a:rPr lang="en-US" dirty="0"/>
              <a:t>- $15,000</a:t>
            </a:r>
          </a:p>
          <a:p>
            <a:pPr marL="914400" lvl="1" indent="-514350">
              <a:buFont typeface="+mj-lt"/>
              <a:buAutoNum type="alphaUcPeriod"/>
            </a:pPr>
            <a:r>
              <a:rPr lang="en-US" dirty="0" smtClean="0"/>
              <a:t>$15,000 </a:t>
            </a:r>
            <a:r>
              <a:rPr lang="en-US" dirty="0"/>
              <a:t>- $20,000</a:t>
            </a:r>
          </a:p>
          <a:p>
            <a:pPr marL="914400" lvl="1" indent="-514350">
              <a:buFont typeface="+mj-lt"/>
              <a:buAutoNum type="alphaUcPeriod"/>
            </a:pPr>
            <a:r>
              <a:rPr lang="en-US" dirty="0" smtClean="0"/>
              <a:t>$20,000 </a:t>
            </a:r>
            <a:r>
              <a:rPr lang="en-US" dirty="0"/>
              <a:t>- $40,000</a:t>
            </a:r>
          </a:p>
        </p:txBody>
      </p:sp>
      <p:sp>
        <p:nvSpPr>
          <p:cNvPr id="5" name="Slide Number Placeholder 4"/>
          <p:cNvSpPr>
            <a:spLocks noGrp="1"/>
          </p:cNvSpPr>
          <p:nvPr>
            <p:ph type="sldNum" sz="quarter" idx="12"/>
          </p:nvPr>
        </p:nvSpPr>
        <p:spPr/>
        <p:txBody>
          <a:bodyPr/>
          <a:lstStyle/>
          <a:p>
            <a:fld id="{9B007EB5-E551-4081-B1D4-5458D7644D4F}" type="slidenum">
              <a:rPr lang="en-US" smtClean="0"/>
              <a:pPr/>
              <a:t>22</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5105400"/>
            <a:ext cx="3778520" cy="6858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30929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Drugs &amp; Alcohol</a:t>
            </a:r>
          </a:p>
        </p:txBody>
      </p:sp>
      <p:sp>
        <p:nvSpPr>
          <p:cNvPr id="3" name="Content Placeholder 2"/>
          <p:cNvSpPr>
            <a:spLocks noGrp="1"/>
          </p:cNvSpPr>
          <p:nvPr>
            <p:ph idx="1"/>
          </p:nvPr>
        </p:nvSpPr>
        <p:spPr/>
        <p:txBody>
          <a:bodyPr/>
          <a:lstStyle/>
          <a:p>
            <a:pPr marL="0" indent="0">
              <a:buNone/>
            </a:pPr>
            <a:r>
              <a:rPr lang="en-US" dirty="0"/>
              <a:t>20</a:t>
            </a:r>
            <a:r>
              <a:rPr lang="en-US" dirty="0" smtClean="0"/>
              <a:t>. </a:t>
            </a:r>
            <a:r>
              <a:rPr lang="en-US" dirty="0"/>
              <a:t>If found guilty in question 19, there will be a punishment for your decision to </a:t>
            </a:r>
            <a:r>
              <a:rPr lang="en-US" dirty="0" smtClean="0"/>
              <a:t>drink and </a:t>
            </a:r>
            <a:r>
              <a:rPr lang="en-US" dirty="0"/>
              <a:t>drive. If you are 18 years old, how old could you be when released from prison?</a:t>
            </a:r>
          </a:p>
          <a:p>
            <a:pPr marL="914400" lvl="1" indent="-514350">
              <a:buFont typeface="+mj-lt"/>
              <a:buAutoNum type="alphaUcPeriod"/>
            </a:pPr>
            <a:r>
              <a:rPr lang="en-US" dirty="0" smtClean="0"/>
              <a:t>23 </a:t>
            </a:r>
            <a:r>
              <a:rPr lang="en-US" dirty="0"/>
              <a:t>years old (5 years in prison)</a:t>
            </a:r>
          </a:p>
          <a:p>
            <a:pPr marL="914400" lvl="1" indent="-514350">
              <a:buFont typeface="+mj-lt"/>
              <a:buAutoNum type="alphaUcPeriod"/>
            </a:pPr>
            <a:r>
              <a:rPr lang="en-US" dirty="0" smtClean="0"/>
              <a:t>25 </a:t>
            </a:r>
            <a:r>
              <a:rPr lang="en-US" dirty="0"/>
              <a:t>years old (7 years in prison)</a:t>
            </a:r>
          </a:p>
          <a:p>
            <a:pPr marL="914400" lvl="1" indent="-514350">
              <a:buFont typeface="+mj-lt"/>
              <a:buAutoNum type="alphaUcPeriod"/>
            </a:pPr>
            <a:r>
              <a:rPr lang="en-US" dirty="0" smtClean="0"/>
              <a:t>28 </a:t>
            </a:r>
            <a:r>
              <a:rPr lang="en-US" dirty="0"/>
              <a:t>years old (10 years in prison)</a:t>
            </a:r>
          </a:p>
          <a:p>
            <a:pPr marL="914400" lvl="1" indent="-514350">
              <a:buFont typeface="+mj-lt"/>
              <a:buAutoNum type="alphaUcPeriod"/>
            </a:pPr>
            <a:r>
              <a:rPr lang="en-US" dirty="0" smtClean="0"/>
              <a:t>32 </a:t>
            </a:r>
            <a:r>
              <a:rPr lang="en-US" dirty="0"/>
              <a:t>years old (14 years in prison)</a:t>
            </a:r>
          </a:p>
        </p:txBody>
      </p:sp>
      <p:sp>
        <p:nvSpPr>
          <p:cNvPr id="5" name="Slide Number Placeholder 4"/>
          <p:cNvSpPr>
            <a:spLocks noGrp="1"/>
          </p:cNvSpPr>
          <p:nvPr>
            <p:ph type="sldNum" sz="quarter" idx="12"/>
          </p:nvPr>
        </p:nvSpPr>
        <p:spPr/>
        <p:txBody>
          <a:bodyPr/>
          <a:lstStyle/>
          <a:p>
            <a:fld id="{9B007EB5-E551-4081-B1D4-5458D7644D4F}" type="slidenum">
              <a:rPr lang="en-US" smtClean="0"/>
              <a:pPr/>
              <a:t>23</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838200" y="4114800"/>
            <a:ext cx="5759720" cy="6858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4156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Drugs &amp; Alcohol</a:t>
            </a:r>
          </a:p>
        </p:txBody>
      </p:sp>
      <p:sp>
        <p:nvSpPr>
          <p:cNvPr id="3" name="Content Placeholder 2"/>
          <p:cNvSpPr>
            <a:spLocks noGrp="1"/>
          </p:cNvSpPr>
          <p:nvPr>
            <p:ph idx="1"/>
          </p:nvPr>
        </p:nvSpPr>
        <p:spPr/>
        <p:txBody>
          <a:bodyPr>
            <a:normAutofit/>
          </a:bodyPr>
          <a:lstStyle/>
          <a:p>
            <a:pPr marL="0" indent="0">
              <a:buNone/>
            </a:pPr>
            <a:r>
              <a:rPr lang="en-US" dirty="0"/>
              <a:t>21</a:t>
            </a:r>
            <a:r>
              <a:rPr lang="en-US" dirty="0" smtClean="0"/>
              <a:t>. </a:t>
            </a:r>
            <a:r>
              <a:rPr lang="en-US" dirty="0"/>
              <a:t>You have just received your second DWI charge. Fortunately, no one was hurt </a:t>
            </a:r>
            <a:r>
              <a:rPr lang="en-US" dirty="0" smtClean="0"/>
              <a:t>in your </a:t>
            </a:r>
            <a:r>
              <a:rPr lang="en-US" dirty="0"/>
              <a:t>car the first time. </a:t>
            </a:r>
            <a:r>
              <a:rPr lang="en-US" dirty="0" smtClean="0"/>
              <a:t> However</a:t>
            </a:r>
            <a:r>
              <a:rPr lang="en-US" dirty="0"/>
              <a:t>, this time you crash your vehicle and one of </a:t>
            </a:r>
            <a:r>
              <a:rPr lang="en-US" dirty="0" smtClean="0"/>
              <a:t>your friends </a:t>
            </a:r>
            <a:r>
              <a:rPr lang="en-US" dirty="0"/>
              <a:t>dies. What could you be charged with?</a:t>
            </a:r>
          </a:p>
          <a:p>
            <a:pPr marL="914400" lvl="1" indent="-514350">
              <a:buFont typeface="+mj-lt"/>
              <a:buAutoNum type="alphaUcPeriod"/>
            </a:pPr>
            <a:r>
              <a:rPr lang="en-US" dirty="0" smtClean="0"/>
              <a:t>Misdemeanor </a:t>
            </a:r>
            <a:r>
              <a:rPr lang="en-US" dirty="0"/>
              <a:t>death by vehicle</a:t>
            </a:r>
          </a:p>
          <a:p>
            <a:pPr marL="914400" lvl="1" indent="-514350">
              <a:buFont typeface="+mj-lt"/>
              <a:buAutoNum type="alphaUcPeriod"/>
            </a:pPr>
            <a:r>
              <a:rPr lang="en-US" dirty="0" smtClean="0"/>
              <a:t>Involuntary </a:t>
            </a:r>
            <a:r>
              <a:rPr lang="en-US" dirty="0"/>
              <a:t>manslaughter</a:t>
            </a:r>
          </a:p>
          <a:p>
            <a:pPr marL="914400" lvl="1" indent="-514350">
              <a:buFont typeface="+mj-lt"/>
              <a:buAutoNum type="alphaUcPeriod"/>
            </a:pPr>
            <a:r>
              <a:rPr lang="en-US" dirty="0" smtClean="0"/>
              <a:t>Second-degree </a:t>
            </a:r>
            <a:r>
              <a:rPr lang="en-US" dirty="0"/>
              <a:t>murder</a:t>
            </a:r>
          </a:p>
          <a:p>
            <a:pPr marL="914400" lvl="1" indent="-514350">
              <a:buFont typeface="+mj-lt"/>
              <a:buAutoNum type="alphaUcPeriod"/>
            </a:pPr>
            <a:r>
              <a:rPr lang="en-US" dirty="0" smtClean="0"/>
              <a:t>Aggravated death by vehicle</a:t>
            </a:r>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24</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853940" y="5559182"/>
            <a:ext cx="5318260" cy="715962"/>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80275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Drugs &amp; Alcohol</a:t>
            </a:r>
          </a:p>
        </p:txBody>
      </p:sp>
      <p:sp>
        <p:nvSpPr>
          <p:cNvPr id="3" name="Content Placeholder 2"/>
          <p:cNvSpPr>
            <a:spLocks noGrp="1"/>
          </p:cNvSpPr>
          <p:nvPr>
            <p:ph idx="1"/>
          </p:nvPr>
        </p:nvSpPr>
        <p:spPr/>
        <p:txBody>
          <a:bodyPr/>
          <a:lstStyle/>
          <a:p>
            <a:pPr marL="0" indent="0">
              <a:buNone/>
            </a:pPr>
            <a:r>
              <a:rPr lang="en-US" dirty="0"/>
              <a:t>22</a:t>
            </a:r>
            <a:r>
              <a:rPr lang="en-US" dirty="0" smtClean="0"/>
              <a:t>. </a:t>
            </a:r>
            <a:r>
              <a:rPr lang="en-US" dirty="0"/>
              <a:t>In question 21, the cost to represent you in a court of law has now increased to:</a:t>
            </a:r>
          </a:p>
          <a:p>
            <a:pPr marL="914400" lvl="1" indent="-514350">
              <a:buFont typeface="+mj-lt"/>
              <a:buAutoNum type="alphaUcPeriod"/>
            </a:pPr>
            <a:r>
              <a:rPr lang="en-US" dirty="0" smtClean="0"/>
              <a:t>$40,000 </a:t>
            </a:r>
            <a:r>
              <a:rPr lang="en-US" dirty="0"/>
              <a:t>- $60,000</a:t>
            </a:r>
          </a:p>
          <a:p>
            <a:pPr marL="914400" lvl="1" indent="-514350">
              <a:buFont typeface="+mj-lt"/>
              <a:buAutoNum type="alphaUcPeriod"/>
            </a:pPr>
            <a:r>
              <a:rPr lang="en-US" dirty="0" smtClean="0"/>
              <a:t>$50,000 </a:t>
            </a:r>
            <a:r>
              <a:rPr lang="en-US" dirty="0"/>
              <a:t>- $70,000</a:t>
            </a:r>
          </a:p>
          <a:p>
            <a:pPr marL="914400" lvl="1" indent="-514350">
              <a:buFont typeface="+mj-lt"/>
              <a:buAutoNum type="alphaUcPeriod"/>
            </a:pPr>
            <a:r>
              <a:rPr lang="en-US" dirty="0" smtClean="0"/>
              <a:t>$85,000 </a:t>
            </a:r>
            <a:r>
              <a:rPr lang="en-US" dirty="0"/>
              <a:t>- $95,000</a:t>
            </a:r>
          </a:p>
          <a:p>
            <a:pPr marL="914400" lvl="1" indent="-514350">
              <a:buFont typeface="+mj-lt"/>
              <a:buAutoNum type="alphaUcPeriod"/>
            </a:pPr>
            <a:r>
              <a:rPr lang="en-US" dirty="0" smtClean="0"/>
              <a:t>$100,000 </a:t>
            </a:r>
            <a:r>
              <a:rPr lang="en-US" dirty="0"/>
              <a:t>and up</a:t>
            </a:r>
          </a:p>
        </p:txBody>
      </p:sp>
      <p:sp>
        <p:nvSpPr>
          <p:cNvPr id="5" name="Slide Number Placeholder 4"/>
          <p:cNvSpPr>
            <a:spLocks noGrp="1"/>
          </p:cNvSpPr>
          <p:nvPr>
            <p:ph type="sldNum" sz="quarter" idx="12"/>
          </p:nvPr>
        </p:nvSpPr>
        <p:spPr/>
        <p:txBody>
          <a:bodyPr/>
          <a:lstStyle/>
          <a:p>
            <a:fld id="{9B007EB5-E551-4081-B1D4-5458D7644D4F}" type="slidenum">
              <a:rPr lang="en-US" smtClean="0"/>
              <a:pPr/>
              <a:t>25</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4114800"/>
            <a:ext cx="3702320" cy="6858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74362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Drugs &amp; Alcohol</a:t>
            </a:r>
          </a:p>
        </p:txBody>
      </p:sp>
      <p:sp>
        <p:nvSpPr>
          <p:cNvPr id="3" name="Content Placeholder 2"/>
          <p:cNvSpPr>
            <a:spLocks noGrp="1"/>
          </p:cNvSpPr>
          <p:nvPr>
            <p:ph idx="1"/>
          </p:nvPr>
        </p:nvSpPr>
        <p:spPr/>
        <p:txBody>
          <a:bodyPr/>
          <a:lstStyle/>
          <a:p>
            <a:pPr marL="0" indent="0">
              <a:buNone/>
            </a:pPr>
            <a:r>
              <a:rPr lang="en-US" dirty="0"/>
              <a:t>23</a:t>
            </a:r>
            <a:r>
              <a:rPr lang="en-US" dirty="0" smtClean="0"/>
              <a:t>. </a:t>
            </a:r>
            <a:r>
              <a:rPr lang="en-US" dirty="0"/>
              <a:t>If found guilty of </a:t>
            </a:r>
            <a:r>
              <a:rPr lang="en-US" dirty="0" smtClean="0"/>
              <a:t>Aggravated Death By Vehicle in </a:t>
            </a:r>
            <a:r>
              <a:rPr lang="en-US" dirty="0"/>
              <a:t>question 21, your prison term could be:</a:t>
            </a:r>
          </a:p>
          <a:p>
            <a:pPr marL="914400" lvl="1" indent="-514350">
              <a:buFont typeface="+mj-lt"/>
              <a:buAutoNum type="alphaUcPeriod"/>
            </a:pPr>
            <a:r>
              <a:rPr lang="en-US" dirty="0" smtClean="0"/>
              <a:t>Up </a:t>
            </a:r>
            <a:r>
              <a:rPr lang="en-US" dirty="0"/>
              <a:t>to 15 years</a:t>
            </a:r>
          </a:p>
          <a:p>
            <a:pPr marL="914400" lvl="1" indent="-514350">
              <a:buFont typeface="+mj-lt"/>
              <a:buAutoNum type="alphaUcPeriod"/>
            </a:pPr>
            <a:r>
              <a:rPr lang="en-US" dirty="0" smtClean="0"/>
              <a:t>15-20 </a:t>
            </a:r>
            <a:r>
              <a:rPr lang="en-US" dirty="0"/>
              <a:t>years</a:t>
            </a:r>
          </a:p>
          <a:p>
            <a:pPr marL="914400" lvl="1" indent="-514350">
              <a:buFont typeface="+mj-lt"/>
              <a:buAutoNum type="alphaUcPeriod"/>
            </a:pPr>
            <a:r>
              <a:rPr lang="en-US" dirty="0" smtClean="0"/>
              <a:t>Depends on previous record</a:t>
            </a:r>
            <a:endParaRPr lang="en-US" dirty="0"/>
          </a:p>
          <a:p>
            <a:pPr marL="914400" lvl="1" indent="-514350">
              <a:buFont typeface="+mj-lt"/>
              <a:buAutoNum type="alphaUcPeriod"/>
            </a:pPr>
            <a:r>
              <a:rPr lang="en-US" dirty="0" smtClean="0"/>
              <a:t>Life </a:t>
            </a:r>
            <a:r>
              <a:rPr lang="en-US" dirty="0"/>
              <a:t>without parole</a:t>
            </a:r>
          </a:p>
        </p:txBody>
      </p:sp>
      <p:sp>
        <p:nvSpPr>
          <p:cNvPr id="5" name="Slide Number Placeholder 4"/>
          <p:cNvSpPr>
            <a:spLocks noGrp="1"/>
          </p:cNvSpPr>
          <p:nvPr>
            <p:ph type="sldNum" sz="quarter" idx="12"/>
          </p:nvPr>
        </p:nvSpPr>
        <p:spPr/>
        <p:txBody>
          <a:bodyPr/>
          <a:lstStyle/>
          <a:p>
            <a:fld id="{9B007EB5-E551-4081-B1D4-5458D7644D4F}" type="slidenum">
              <a:rPr lang="en-US" smtClean="0"/>
              <a:pPr/>
              <a:t>26</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869680" y="4118949"/>
            <a:ext cx="5302520" cy="681651"/>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209638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Embezzlement</a:t>
            </a:r>
            <a:endParaRPr lang="en-US" dirty="0"/>
          </a:p>
        </p:txBody>
      </p:sp>
      <p:sp>
        <p:nvSpPr>
          <p:cNvPr id="3" name="Content Placeholder 2"/>
          <p:cNvSpPr>
            <a:spLocks noGrp="1"/>
          </p:cNvSpPr>
          <p:nvPr>
            <p:ph idx="1"/>
          </p:nvPr>
        </p:nvSpPr>
        <p:spPr/>
        <p:txBody>
          <a:bodyPr>
            <a:normAutofit/>
          </a:bodyPr>
          <a:lstStyle/>
          <a:p>
            <a:pPr marL="0" indent="0">
              <a:buNone/>
            </a:pPr>
            <a:r>
              <a:rPr lang="en-US" dirty="0"/>
              <a:t>24</a:t>
            </a:r>
            <a:r>
              <a:rPr lang="en-US" dirty="0" smtClean="0"/>
              <a:t>. Larceny is </a:t>
            </a:r>
            <a:r>
              <a:rPr lang="en-US" dirty="0"/>
              <a:t>a </a:t>
            </a:r>
            <a:r>
              <a:rPr lang="en-US" dirty="0" smtClean="0"/>
              <a:t>felony-level </a:t>
            </a:r>
            <a:r>
              <a:rPr lang="en-US" dirty="0"/>
              <a:t>crime. Which of the following situations </a:t>
            </a:r>
            <a:r>
              <a:rPr lang="en-US" dirty="0" smtClean="0"/>
              <a:t>are considered larceny by employee?</a:t>
            </a:r>
            <a:endParaRPr lang="en-US" dirty="0"/>
          </a:p>
          <a:p>
            <a:pPr marL="914400" lvl="1" indent="-514350">
              <a:buFont typeface="+mj-lt"/>
              <a:buAutoNum type="alphaUcPeriod"/>
            </a:pPr>
            <a:r>
              <a:rPr lang="en-US" dirty="0" smtClean="0"/>
              <a:t>Giving </a:t>
            </a:r>
            <a:r>
              <a:rPr lang="en-US" dirty="0"/>
              <a:t>your friend </a:t>
            </a:r>
            <a:r>
              <a:rPr lang="en-US" dirty="0" smtClean="0"/>
              <a:t>last week’s sale price</a:t>
            </a:r>
            <a:endParaRPr lang="en-US" dirty="0"/>
          </a:p>
          <a:p>
            <a:pPr marL="914400" lvl="1" indent="-514350">
              <a:buFont typeface="+mj-lt"/>
              <a:buAutoNum type="alphaUcPeriod"/>
            </a:pPr>
            <a:r>
              <a:rPr lang="en-US" dirty="0"/>
              <a:t>Giving a friend a free pizza from your place of employment</a:t>
            </a:r>
          </a:p>
          <a:p>
            <a:pPr marL="914400" lvl="1" indent="-514350">
              <a:buFont typeface="+mj-lt"/>
              <a:buAutoNum type="alphaUcPeriod"/>
            </a:pPr>
            <a:r>
              <a:rPr lang="en-US" dirty="0" smtClean="0"/>
              <a:t>Not </a:t>
            </a:r>
            <a:r>
              <a:rPr lang="en-US" dirty="0"/>
              <a:t>charging your friends for popcorn when they come to the </a:t>
            </a:r>
            <a:r>
              <a:rPr lang="en-US" dirty="0" smtClean="0"/>
              <a:t>movies</a:t>
            </a:r>
            <a:endParaRPr lang="en-US" dirty="0"/>
          </a:p>
          <a:p>
            <a:pPr marL="914400" lvl="1" indent="-514350">
              <a:buFont typeface="+mj-lt"/>
              <a:buAutoNum type="alphaUcPeriod"/>
            </a:pPr>
            <a:r>
              <a:rPr lang="en-US" dirty="0" smtClean="0"/>
              <a:t>Not </a:t>
            </a:r>
            <a:r>
              <a:rPr lang="en-US" dirty="0"/>
              <a:t>ringing up a grocery item for your friend</a:t>
            </a:r>
          </a:p>
        </p:txBody>
      </p:sp>
      <p:sp>
        <p:nvSpPr>
          <p:cNvPr id="5" name="Slide Number Placeholder 4"/>
          <p:cNvSpPr>
            <a:spLocks noGrp="1"/>
          </p:cNvSpPr>
          <p:nvPr>
            <p:ph type="sldNum" sz="quarter" idx="12"/>
          </p:nvPr>
        </p:nvSpPr>
        <p:spPr/>
        <p:txBody>
          <a:bodyPr/>
          <a:lstStyle/>
          <a:p>
            <a:fld id="{9B007EB5-E551-4081-B1D4-5458D7644D4F}" type="slidenum">
              <a:rPr lang="en-US" smtClean="0"/>
              <a:pPr/>
              <a:t>27</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3124200"/>
            <a:ext cx="7664720" cy="3074744"/>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02077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Hacking</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25.  Internet </a:t>
            </a:r>
            <a:r>
              <a:rPr lang="en-US" dirty="0"/>
              <a:t>hacking is a Federal offense. If found guilty of this crime, </a:t>
            </a:r>
            <a:r>
              <a:rPr lang="en-US" dirty="0" smtClean="0"/>
              <a:t>the consequence(s</a:t>
            </a:r>
            <a:r>
              <a:rPr lang="en-US" dirty="0"/>
              <a:t>) could mean:</a:t>
            </a:r>
          </a:p>
          <a:p>
            <a:pPr marL="914400" lvl="1" indent="-514350">
              <a:buFont typeface="+mj-lt"/>
              <a:buAutoNum type="alphaUcPeriod"/>
            </a:pPr>
            <a:r>
              <a:rPr lang="en-US" dirty="0" smtClean="0"/>
              <a:t>Not </a:t>
            </a:r>
            <a:r>
              <a:rPr lang="en-US" dirty="0"/>
              <a:t>having a career in the military</a:t>
            </a:r>
          </a:p>
          <a:p>
            <a:pPr marL="914400" lvl="1" indent="-514350">
              <a:buFont typeface="+mj-lt"/>
              <a:buAutoNum type="alphaUcPeriod"/>
            </a:pPr>
            <a:r>
              <a:rPr lang="en-US" dirty="0" smtClean="0"/>
              <a:t>Never </a:t>
            </a:r>
            <a:r>
              <a:rPr lang="en-US" dirty="0"/>
              <a:t>being able to get a loan for a car or home</a:t>
            </a:r>
          </a:p>
          <a:p>
            <a:pPr marL="914400" lvl="1" indent="-514350">
              <a:buFont typeface="+mj-lt"/>
              <a:buAutoNum type="alphaUcPeriod"/>
            </a:pPr>
            <a:r>
              <a:rPr lang="en-US" dirty="0" smtClean="0"/>
              <a:t>Having </a:t>
            </a:r>
            <a:r>
              <a:rPr lang="en-US" dirty="0"/>
              <a:t>your voting rights revoked</a:t>
            </a:r>
          </a:p>
          <a:p>
            <a:pPr marL="914400" lvl="1" indent="-514350">
              <a:buFont typeface="+mj-lt"/>
              <a:buAutoNum type="alphaUcPeriod"/>
            </a:pPr>
            <a:r>
              <a:rPr lang="en-US" dirty="0" smtClean="0"/>
              <a:t>Notifying </a:t>
            </a:r>
            <a:r>
              <a:rPr lang="en-US" dirty="0"/>
              <a:t>your employer that you are a convicted felon</a:t>
            </a:r>
          </a:p>
        </p:txBody>
      </p:sp>
      <p:sp>
        <p:nvSpPr>
          <p:cNvPr id="5" name="Slide Number Placeholder 4"/>
          <p:cNvSpPr>
            <a:spLocks noGrp="1"/>
          </p:cNvSpPr>
          <p:nvPr>
            <p:ph type="sldNum" sz="quarter" idx="12"/>
          </p:nvPr>
        </p:nvSpPr>
        <p:spPr/>
        <p:txBody>
          <a:bodyPr/>
          <a:lstStyle/>
          <a:p>
            <a:fld id="{9B007EB5-E551-4081-B1D4-5458D7644D4F}" type="slidenum">
              <a:rPr lang="en-US" smtClean="0"/>
              <a:pPr/>
              <a:t>28</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3048000"/>
            <a:ext cx="6064520" cy="6096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
        <p:nvSpPr>
          <p:cNvPr id="8" name="Rounded Rectangle 7"/>
          <p:cNvSpPr>
            <a:spLocks noChangeArrowheads="1"/>
          </p:cNvSpPr>
          <p:nvPr/>
        </p:nvSpPr>
        <p:spPr bwMode="auto">
          <a:xfrm>
            <a:off x="793480" y="4572000"/>
            <a:ext cx="6674120" cy="1626144"/>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23013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Hacking</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26</a:t>
            </a:r>
            <a:r>
              <a:rPr lang="en-US" dirty="0" smtClean="0"/>
              <a:t>. </a:t>
            </a:r>
            <a:r>
              <a:rPr lang="en-US" dirty="0"/>
              <a:t>Being on probation for a Federal offense could affect your privacy and freedom </a:t>
            </a:r>
            <a:r>
              <a:rPr lang="en-US" dirty="0" smtClean="0"/>
              <a:t>in the </a:t>
            </a:r>
            <a:r>
              <a:rPr lang="en-US" dirty="0"/>
              <a:t>following way(s):</a:t>
            </a:r>
          </a:p>
          <a:p>
            <a:pPr marL="914400" lvl="1" indent="-514350">
              <a:buFont typeface="+mj-lt"/>
              <a:buAutoNum type="alphaUcPeriod"/>
            </a:pPr>
            <a:r>
              <a:rPr lang="en-US" dirty="0" smtClean="0"/>
              <a:t>Must list any purchase </a:t>
            </a:r>
            <a:r>
              <a:rPr lang="en-US" dirty="0"/>
              <a:t>over $500 </a:t>
            </a:r>
            <a:r>
              <a:rPr lang="en-US" dirty="0" smtClean="0"/>
              <a:t>with your probation officer</a:t>
            </a:r>
            <a:endParaRPr lang="en-US" dirty="0"/>
          </a:p>
          <a:p>
            <a:pPr marL="914400" lvl="1" indent="-514350">
              <a:buFont typeface="+mj-lt"/>
              <a:buAutoNum type="alphaUcPeriod"/>
            </a:pPr>
            <a:r>
              <a:rPr lang="en-US" dirty="0" smtClean="0"/>
              <a:t>Must </a:t>
            </a:r>
            <a:r>
              <a:rPr lang="en-US" dirty="0"/>
              <a:t>urinate in front of an official when being tested for drugs</a:t>
            </a:r>
          </a:p>
          <a:p>
            <a:pPr marL="914400" lvl="1" indent="-514350">
              <a:buFont typeface="+mj-lt"/>
              <a:buAutoNum type="alphaUcPeriod"/>
            </a:pPr>
            <a:r>
              <a:rPr lang="en-US" dirty="0" smtClean="0"/>
              <a:t>Must </a:t>
            </a:r>
            <a:r>
              <a:rPr lang="en-US" dirty="0"/>
              <a:t>ask permission to travel out of your approved geographic area</a:t>
            </a:r>
          </a:p>
          <a:p>
            <a:pPr marL="914400" lvl="1" indent="-514350">
              <a:buFont typeface="+mj-lt"/>
              <a:buAutoNum type="alphaUcPeriod"/>
            </a:pPr>
            <a:r>
              <a:rPr lang="en-US" dirty="0" smtClean="0"/>
              <a:t>Cannot </a:t>
            </a:r>
            <a:r>
              <a:rPr lang="en-US" dirty="0"/>
              <a:t>get a loan of any kind without permission from your </a:t>
            </a:r>
            <a:r>
              <a:rPr lang="en-US" dirty="0" smtClean="0"/>
              <a:t>probation officer</a:t>
            </a:r>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29</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01540" y="2895600"/>
            <a:ext cx="7740920" cy="32004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49033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Participation</a:t>
            </a:r>
            <a:endParaRPr lang="en-US" dirty="0"/>
          </a:p>
        </p:txBody>
      </p:sp>
      <p:sp>
        <p:nvSpPr>
          <p:cNvPr id="3" name="Content Placeholder 2"/>
          <p:cNvSpPr>
            <a:spLocks noGrp="1"/>
          </p:cNvSpPr>
          <p:nvPr>
            <p:ph idx="1"/>
          </p:nvPr>
        </p:nvSpPr>
        <p:spPr/>
        <p:txBody>
          <a:bodyPr/>
          <a:lstStyle/>
          <a:p>
            <a:r>
              <a:rPr lang="en-US" dirty="0" smtClean="0"/>
              <a:t>Go to this web page</a:t>
            </a:r>
          </a:p>
          <a:p>
            <a:pPr marL="0" indent="0">
              <a:buNone/>
            </a:pPr>
            <a:r>
              <a:rPr lang="en-US" b="1" dirty="0" smtClean="0">
                <a:solidFill>
                  <a:srgbClr val="0070C0"/>
                </a:solidFill>
              </a:rPr>
              <a:t>	</a:t>
            </a:r>
            <a:r>
              <a:rPr lang="en-US" b="1" dirty="0" err="1" smtClean="0">
                <a:solidFill>
                  <a:srgbClr val="0070C0"/>
                </a:solidFill>
              </a:rPr>
              <a:t>ncperkins.org</a:t>
            </a:r>
            <a:r>
              <a:rPr lang="en-US" b="1" dirty="0" smtClean="0">
                <a:solidFill>
                  <a:srgbClr val="0070C0"/>
                </a:solidFill>
              </a:rPr>
              <a:t>/x</a:t>
            </a:r>
          </a:p>
          <a:p>
            <a:r>
              <a:rPr lang="en-US" dirty="0" smtClean="0"/>
              <a:t>Have both the web page and the </a:t>
            </a:r>
            <a:r>
              <a:rPr lang="en-US" dirty="0" err="1" smtClean="0"/>
              <a:t>GoToWebinar</a:t>
            </a:r>
            <a:r>
              <a:rPr lang="en-US" dirty="0" smtClean="0"/>
              <a:t> window available on your computer screen.</a:t>
            </a:r>
          </a:p>
          <a:p>
            <a:r>
              <a:rPr lang="en-US" dirty="0" smtClean="0"/>
              <a:t>Anonymous</a:t>
            </a:r>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3</a:t>
            </a:fld>
            <a:endParaRPr lang="en-US"/>
          </a:p>
        </p:txBody>
      </p:sp>
    </p:spTree>
    <p:extLst>
      <p:ext uri="{BB962C8B-B14F-4D97-AF65-F5344CB8AC3E}">
        <p14:creationId xmlns:p14="http://schemas.microsoft.com/office/powerpoint/2010/main" val="1162676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Piracy</a:t>
            </a:r>
            <a:endParaRPr lang="en-US" dirty="0"/>
          </a:p>
        </p:txBody>
      </p:sp>
      <p:sp>
        <p:nvSpPr>
          <p:cNvPr id="3" name="Content Placeholder 2"/>
          <p:cNvSpPr>
            <a:spLocks noGrp="1"/>
          </p:cNvSpPr>
          <p:nvPr>
            <p:ph idx="1"/>
          </p:nvPr>
        </p:nvSpPr>
        <p:spPr/>
        <p:txBody>
          <a:bodyPr>
            <a:normAutofit/>
          </a:bodyPr>
          <a:lstStyle/>
          <a:p>
            <a:pPr marL="0" indent="0">
              <a:buNone/>
            </a:pPr>
            <a:r>
              <a:rPr lang="en-US" dirty="0"/>
              <a:t>27</a:t>
            </a:r>
            <a:r>
              <a:rPr lang="en-US" dirty="0" smtClean="0"/>
              <a:t>. </a:t>
            </a:r>
            <a:r>
              <a:rPr lang="en-US" dirty="0"/>
              <a:t>Which of the following is a Federal crime called piracy?</a:t>
            </a:r>
          </a:p>
          <a:p>
            <a:pPr marL="914400" lvl="1" indent="-514350">
              <a:buFont typeface="+mj-lt"/>
              <a:buAutoNum type="alphaUcPeriod"/>
            </a:pPr>
            <a:r>
              <a:rPr lang="en-US" dirty="0" smtClean="0"/>
              <a:t>Downloading </a:t>
            </a:r>
            <a:r>
              <a:rPr lang="en-US" dirty="0"/>
              <a:t>pirated music from the Internet</a:t>
            </a:r>
          </a:p>
          <a:p>
            <a:pPr marL="914400" lvl="1" indent="-514350">
              <a:buFont typeface="+mj-lt"/>
              <a:buAutoNum type="alphaUcPeriod"/>
            </a:pPr>
            <a:r>
              <a:rPr lang="en-US" dirty="0" smtClean="0"/>
              <a:t>Making </a:t>
            </a:r>
            <a:r>
              <a:rPr lang="en-US" dirty="0"/>
              <a:t>copies of DVDs or VHS videotapes and giving to a friend.</a:t>
            </a:r>
          </a:p>
          <a:p>
            <a:pPr marL="914400" lvl="1" indent="-514350">
              <a:buFont typeface="+mj-lt"/>
              <a:buAutoNum type="alphaUcPeriod"/>
            </a:pPr>
            <a:r>
              <a:rPr lang="en-US" dirty="0" smtClean="0"/>
              <a:t>Making </a:t>
            </a:r>
            <a:r>
              <a:rPr lang="en-US" dirty="0"/>
              <a:t>a copy of a CD you bought for an extra copy to use in your car.</a:t>
            </a:r>
          </a:p>
          <a:p>
            <a:pPr marL="914400" lvl="1" indent="-514350">
              <a:buFont typeface="+mj-lt"/>
              <a:buAutoNum type="alphaUcPeriod"/>
            </a:pPr>
            <a:r>
              <a:rPr lang="en-US" dirty="0" smtClean="0"/>
              <a:t>Purchasing </a:t>
            </a:r>
            <a:r>
              <a:rPr lang="en-US" dirty="0"/>
              <a:t>a CD and then burning a copy for a friend</a:t>
            </a:r>
          </a:p>
        </p:txBody>
      </p:sp>
      <p:sp>
        <p:nvSpPr>
          <p:cNvPr id="5" name="Slide Number Placeholder 4"/>
          <p:cNvSpPr>
            <a:spLocks noGrp="1"/>
          </p:cNvSpPr>
          <p:nvPr>
            <p:ph type="sldNum" sz="quarter" idx="12"/>
          </p:nvPr>
        </p:nvSpPr>
        <p:spPr/>
        <p:txBody>
          <a:bodyPr/>
          <a:lstStyle/>
          <a:p>
            <a:fld id="{9B007EB5-E551-4081-B1D4-5458D7644D4F}" type="slidenum">
              <a:rPr lang="en-US" smtClean="0"/>
              <a:pPr/>
              <a:t>30</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2667000"/>
            <a:ext cx="7893320" cy="14478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
        <p:nvSpPr>
          <p:cNvPr id="8" name="Rounded Rectangle 7"/>
          <p:cNvSpPr>
            <a:spLocks noChangeArrowheads="1"/>
          </p:cNvSpPr>
          <p:nvPr/>
        </p:nvSpPr>
        <p:spPr bwMode="auto">
          <a:xfrm>
            <a:off x="793480" y="5105400"/>
            <a:ext cx="7893320" cy="1020762"/>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28969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Counterfeiting</a:t>
            </a:r>
            <a:endParaRPr lang="en-US" dirty="0"/>
          </a:p>
        </p:txBody>
      </p:sp>
      <p:sp>
        <p:nvSpPr>
          <p:cNvPr id="3" name="Content Placeholder 2"/>
          <p:cNvSpPr>
            <a:spLocks noGrp="1"/>
          </p:cNvSpPr>
          <p:nvPr>
            <p:ph idx="1"/>
          </p:nvPr>
        </p:nvSpPr>
        <p:spPr>
          <a:xfrm>
            <a:off x="457200" y="1600200"/>
            <a:ext cx="8458200" cy="4800600"/>
          </a:xfrm>
        </p:spPr>
        <p:txBody>
          <a:bodyPr>
            <a:normAutofit/>
          </a:bodyPr>
          <a:lstStyle/>
          <a:p>
            <a:pPr marL="0" indent="0">
              <a:buNone/>
            </a:pPr>
            <a:r>
              <a:rPr lang="en-US" dirty="0" smtClean="0"/>
              <a:t>28. </a:t>
            </a:r>
            <a:r>
              <a:rPr lang="en-US" dirty="0"/>
              <a:t>Counterfeiting is a felony. An example is:</a:t>
            </a:r>
          </a:p>
          <a:p>
            <a:pPr marL="914400" lvl="1" indent="-514350">
              <a:buFont typeface="+mj-lt"/>
              <a:buAutoNum type="alphaUcPeriod"/>
            </a:pPr>
            <a:r>
              <a:rPr lang="en-US" dirty="0" smtClean="0"/>
              <a:t>Creating </a:t>
            </a:r>
            <a:r>
              <a:rPr lang="en-US" dirty="0"/>
              <a:t>a $20 bill using a scanner and </a:t>
            </a:r>
            <a:r>
              <a:rPr lang="en-US" dirty="0" smtClean="0"/>
              <a:t>printer</a:t>
            </a:r>
            <a:endParaRPr lang="en-US" dirty="0"/>
          </a:p>
          <a:p>
            <a:pPr marL="914400" lvl="1" indent="-514350">
              <a:buFont typeface="+mj-lt"/>
              <a:buAutoNum type="alphaUcPeriod"/>
            </a:pPr>
            <a:r>
              <a:rPr lang="en-US" dirty="0" smtClean="0"/>
              <a:t>Creating </a:t>
            </a:r>
            <a:r>
              <a:rPr lang="en-US" dirty="0"/>
              <a:t>a fake ID and then posing as this individual</a:t>
            </a:r>
          </a:p>
          <a:p>
            <a:pPr marL="914400" lvl="1" indent="-514350">
              <a:buFont typeface="+mj-lt"/>
              <a:buAutoNum type="alphaUcPeriod"/>
            </a:pPr>
            <a:r>
              <a:rPr lang="en-US" dirty="0" smtClean="0"/>
              <a:t>Creating </a:t>
            </a:r>
            <a:r>
              <a:rPr lang="en-US" dirty="0"/>
              <a:t>tickets to gain access to a concert</a:t>
            </a:r>
          </a:p>
          <a:p>
            <a:pPr marL="914400" lvl="1" indent="-514350">
              <a:buFont typeface="+mj-lt"/>
              <a:buAutoNum type="alphaUcPeriod"/>
            </a:pPr>
            <a:r>
              <a:rPr lang="en-US" dirty="0" smtClean="0"/>
              <a:t>Creating </a:t>
            </a:r>
            <a:r>
              <a:rPr lang="en-US" dirty="0"/>
              <a:t>fake IDs for friends</a:t>
            </a:r>
          </a:p>
        </p:txBody>
      </p:sp>
      <p:sp>
        <p:nvSpPr>
          <p:cNvPr id="5" name="Slide Number Placeholder 4"/>
          <p:cNvSpPr>
            <a:spLocks noGrp="1"/>
          </p:cNvSpPr>
          <p:nvPr>
            <p:ph type="sldNum" sz="quarter" idx="12"/>
          </p:nvPr>
        </p:nvSpPr>
        <p:spPr/>
        <p:txBody>
          <a:bodyPr/>
          <a:lstStyle/>
          <a:p>
            <a:fld id="{9B007EB5-E551-4081-B1D4-5458D7644D4F}" type="slidenum">
              <a:rPr lang="en-US" smtClean="0"/>
              <a:pPr/>
              <a:t>31</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2133600"/>
            <a:ext cx="7817120" cy="6096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
        <p:nvSpPr>
          <p:cNvPr id="8" name="Rounded Rectangle 7"/>
          <p:cNvSpPr>
            <a:spLocks noChangeArrowheads="1"/>
          </p:cNvSpPr>
          <p:nvPr/>
        </p:nvSpPr>
        <p:spPr bwMode="auto">
          <a:xfrm>
            <a:off x="793480" y="3657600"/>
            <a:ext cx="7664720" cy="5334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27975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Fraudulent Identification</a:t>
            </a:r>
            <a:endParaRPr lang="en-US" dirty="0"/>
          </a:p>
        </p:txBody>
      </p:sp>
      <p:sp>
        <p:nvSpPr>
          <p:cNvPr id="3" name="Content Placeholder 2"/>
          <p:cNvSpPr>
            <a:spLocks noGrp="1"/>
          </p:cNvSpPr>
          <p:nvPr>
            <p:ph idx="1"/>
          </p:nvPr>
        </p:nvSpPr>
        <p:spPr/>
        <p:txBody>
          <a:bodyPr>
            <a:normAutofit/>
          </a:bodyPr>
          <a:lstStyle/>
          <a:p>
            <a:pPr marL="0" indent="0">
              <a:buNone/>
            </a:pPr>
            <a:r>
              <a:rPr lang="en-US" dirty="0"/>
              <a:t>29</a:t>
            </a:r>
            <a:r>
              <a:rPr lang="en-US" dirty="0" smtClean="0"/>
              <a:t>. </a:t>
            </a:r>
            <a:r>
              <a:rPr lang="en-US" dirty="0"/>
              <a:t>If caught possessing a fake ID while trying to buy cigarettes or alcohol, you could </a:t>
            </a:r>
            <a:r>
              <a:rPr lang="en-US" dirty="0" smtClean="0"/>
              <a:t>be charged </a:t>
            </a:r>
            <a:r>
              <a:rPr lang="en-US" dirty="0"/>
              <a:t>with a misdemeanor and lose your driver license for:</a:t>
            </a:r>
          </a:p>
          <a:p>
            <a:pPr marL="914400" lvl="1" indent="-514350">
              <a:buFont typeface="+mj-lt"/>
              <a:buAutoNum type="alphaUcPeriod"/>
            </a:pPr>
            <a:r>
              <a:rPr lang="en-US" dirty="0" smtClean="0"/>
              <a:t>3 </a:t>
            </a:r>
            <a:r>
              <a:rPr lang="en-US" dirty="0"/>
              <a:t>months</a:t>
            </a:r>
          </a:p>
          <a:p>
            <a:pPr marL="914400" lvl="1" indent="-514350">
              <a:buFont typeface="+mj-lt"/>
              <a:buAutoNum type="alphaUcPeriod"/>
            </a:pPr>
            <a:r>
              <a:rPr lang="en-US" dirty="0" smtClean="0"/>
              <a:t>6 </a:t>
            </a:r>
            <a:r>
              <a:rPr lang="en-US" dirty="0"/>
              <a:t>months</a:t>
            </a:r>
          </a:p>
          <a:p>
            <a:pPr marL="914400" lvl="1" indent="-514350">
              <a:buFont typeface="+mj-lt"/>
              <a:buAutoNum type="alphaUcPeriod"/>
            </a:pPr>
            <a:r>
              <a:rPr lang="en-US" dirty="0" smtClean="0"/>
              <a:t>12 </a:t>
            </a:r>
            <a:r>
              <a:rPr lang="en-US" dirty="0"/>
              <a:t>months</a:t>
            </a:r>
          </a:p>
          <a:p>
            <a:pPr marL="914400" lvl="1" indent="-514350">
              <a:buFont typeface="+mj-lt"/>
              <a:buAutoNum type="alphaUcPeriod"/>
            </a:pPr>
            <a:r>
              <a:rPr lang="en-US" dirty="0" smtClean="0"/>
              <a:t>18 </a:t>
            </a:r>
            <a:r>
              <a:rPr lang="en-US" dirty="0"/>
              <a:t>months</a:t>
            </a:r>
          </a:p>
        </p:txBody>
      </p:sp>
      <p:sp>
        <p:nvSpPr>
          <p:cNvPr id="5" name="Slide Number Placeholder 4"/>
          <p:cNvSpPr>
            <a:spLocks noGrp="1"/>
          </p:cNvSpPr>
          <p:nvPr>
            <p:ph type="sldNum" sz="quarter" idx="12"/>
          </p:nvPr>
        </p:nvSpPr>
        <p:spPr/>
        <p:txBody>
          <a:bodyPr/>
          <a:lstStyle/>
          <a:p>
            <a:fld id="{9B007EB5-E551-4081-B1D4-5458D7644D4F}" type="slidenum">
              <a:rPr lang="en-US" smtClean="0"/>
              <a:pPr/>
              <a:t>32</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4648200"/>
            <a:ext cx="2559320" cy="6096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43366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Fraudulent Identification</a:t>
            </a:r>
          </a:p>
        </p:txBody>
      </p:sp>
      <p:sp>
        <p:nvSpPr>
          <p:cNvPr id="3" name="Content Placeholder 2"/>
          <p:cNvSpPr>
            <a:spLocks noGrp="1"/>
          </p:cNvSpPr>
          <p:nvPr>
            <p:ph idx="1"/>
          </p:nvPr>
        </p:nvSpPr>
        <p:spPr/>
        <p:txBody>
          <a:bodyPr>
            <a:normAutofit/>
          </a:bodyPr>
          <a:lstStyle/>
          <a:p>
            <a:pPr marL="0" indent="0">
              <a:buNone/>
            </a:pPr>
            <a:r>
              <a:rPr lang="en-US" dirty="0" smtClean="0"/>
              <a:t>30.  Posing </a:t>
            </a:r>
            <a:r>
              <a:rPr lang="en-US" dirty="0"/>
              <a:t>as someone else using false identification becomes a felony when :</a:t>
            </a:r>
          </a:p>
          <a:p>
            <a:pPr marL="914400" lvl="1" indent="-514350">
              <a:buFont typeface="+mj-lt"/>
              <a:buAutoNum type="alphaUcPeriod"/>
            </a:pPr>
            <a:r>
              <a:rPr lang="en-US" dirty="0" smtClean="0"/>
              <a:t>Using </a:t>
            </a:r>
            <a:r>
              <a:rPr lang="en-US" dirty="0"/>
              <a:t>false documents to obtain a passport</a:t>
            </a:r>
          </a:p>
          <a:p>
            <a:pPr marL="914400" lvl="1" indent="-514350">
              <a:buFont typeface="+mj-lt"/>
              <a:buAutoNum type="alphaUcPeriod"/>
            </a:pPr>
            <a:r>
              <a:rPr lang="en-US" dirty="0" smtClean="0"/>
              <a:t>Obtaining </a:t>
            </a:r>
            <a:r>
              <a:rPr lang="en-US" dirty="0"/>
              <a:t>a driver license by posing as someone else</a:t>
            </a:r>
          </a:p>
          <a:p>
            <a:pPr marL="914400" lvl="1" indent="-514350">
              <a:buFont typeface="+mj-lt"/>
              <a:buAutoNum type="alphaUcPeriod"/>
            </a:pPr>
            <a:r>
              <a:rPr lang="en-US" dirty="0" smtClean="0"/>
              <a:t>Using </a:t>
            </a:r>
            <a:r>
              <a:rPr lang="en-US" dirty="0"/>
              <a:t>false documentation to obtain unemployment benefits</a:t>
            </a:r>
          </a:p>
          <a:p>
            <a:pPr marL="914400" lvl="1" indent="-514350">
              <a:buFont typeface="+mj-lt"/>
              <a:buAutoNum type="alphaUcPeriod"/>
            </a:pPr>
            <a:r>
              <a:rPr lang="en-US" dirty="0" smtClean="0"/>
              <a:t>Using </a:t>
            </a:r>
            <a:r>
              <a:rPr lang="en-US" dirty="0"/>
              <a:t>false representation to obtain something of value.</a:t>
            </a:r>
          </a:p>
        </p:txBody>
      </p:sp>
      <p:sp>
        <p:nvSpPr>
          <p:cNvPr id="5" name="Slide Number Placeholder 4"/>
          <p:cNvSpPr>
            <a:spLocks noGrp="1"/>
          </p:cNvSpPr>
          <p:nvPr>
            <p:ph type="sldNum" sz="quarter" idx="12"/>
          </p:nvPr>
        </p:nvSpPr>
        <p:spPr/>
        <p:txBody>
          <a:bodyPr/>
          <a:lstStyle/>
          <a:p>
            <a:fld id="{9B007EB5-E551-4081-B1D4-5458D7644D4F}" type="slidenum">
              <a:rPr lang="en-US" smtClean="0"/>
              <a:pPr/>
              <a:t>33</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2590801"/>
            <a:ext cx="7893320" cy="3535362"/>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92683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Resolving Backgrounds</a:t>
            </a:r>
          </a:p>
        </p:txBody>
      </p:sp>
      <p:sp>
        <p:nvSpPr>
          <p:cNvPr id="3" name="Content Placeholder 2"/>
          <p:cNvSpPr>
            <a:spLocks noGrp="1"/>
          </p:cNvSpPr>
          <p:nvPr>
            <p:ph idx="1"/>
          </p:nvPr>
        </p:nvSpPr>
        <p:spPr/>
        <p:txBody>
          <a:bodyPr/>
          <a:lstStyle/>
          <a:p>
            <a:r>
              <a:rPr lang="en-US" dirty="0"/>
              <a:t>Expungement</a:t>
            </a:r>
          </a:p>
          <a:p>
            <a:r>
              <a:rPr lang="en-US" dirty="0"/>
              <a:t>Sealing for Juveniles</a:t>
            </a:r>
          </a:p>
          <a:p>
            <a:r>
              <a:rPr lang="en-US" dirty="0"/>
              <a:t>Pardons</a:t>
            </a:r>
          </a:p>
          <a:p>
            <a:r>
              <a:rPr lang="en-US" dirty="0"/>
              <a:t>Certificate of </a:t>
            </a:r>
            <a:r>
              <a:rPr lang="en-US" dirty="0" smtClean="0"/>
              <a:t>Relief</a:t>
            </a:r>
            <a:endParaRPr lang="en-US" dirty="0"/>
          </a:p>
        </p:txBody>
      </p:sp>
    </p:spTree>
    <p:extLst>
      <p:ext uri="{BB962C8B-B14F-4D97-AF65-F5344CB8AC3E}">
        <p14:creationId xmlns:p14="http://schemas.microsoft.com/office/powerpoint/2010/main" val="1653432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Backgrounds and </a:t>
            </a:r>
            <a:r>
              <a:rPr lang="en-US" dirty="0" smtClean="0"/>
              <a:t>Employment</a:t>
            </a:r>
            <a:endParaRPr lang="en-US" dirty="0"/>
          </a:p>
        </p:txBody>
      </p:sp>
      <p:sp>
        <p:nvSpPr>
          <p:cNvPr id="3" name="Content Placeholder 2"/>
          <p:cNvSpPr>
            <a:spLocks noGrp="1"/>
          </p:cNvSpPr>
          <p:nvPr>
            <p:ph idx="1"/>
          </p:nvPr>
        </p:nvSpPr>
        <p:spPr/>
        <p:txBody>
          <a:bodyPr/>
          <a:lstStyle/>
          <a:p>
            <a:r>
              <a:rPr lang="en-US" dirty="0"/>
              <a:t>Criminal backgrounds are a barrier that can be </a:t>
            </a:r>
            <a:r>
              <a:rPr lang="en-US" dirty="0" smtClean="0"/>
              <a:t>overcome -- </a:t>
            </a:r>
            <a:r>
              <a:rPr lang="en-US" dirty="0"/>
              <a:t>not an excuse that allows one to accept defeat</a:t>
            </a:r>
          </a:p>
          <a:p>
            <a:r>
              <a:rPr lang="en-US" dirty="0"/>
              <a:t>Relevance factors</a:t>
            </a:r>
          </a:p>
          <a:p>
            <a:r>
              <a:rPr lang="en-US" dirty="0"/>
              <a:t>Green Factors</a:t>
            </a:r>
          </a:p>
          <a:p>
            <a:r>
              <a:rPr lang="en-US" dirty="0"/>
              <a:t>Employers must take a new and different look.</a:t>
            </a:r>
          </a:p>
        </p:txBody>
      </p:sp>
    </p:spTree>
    <p:extLst>
      <p:ext uri="{BB962C8B-B14F-4D97-AF65-F5344CB8AC3E}">
        <p14:creationId xmlns:p14="http://schemas.microsoft.com/office/powerpoint/2010/main" val="144732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143000"/>
            <a:ext cx="9144000" cy="4572000"/>
          </a:xfrm>
          <a:prstGeom prst="rect">
            <a:avLst/>
          </a:prstGeom>
        </p:spPr>
      </p:pic>
    </p:spTree>
    <p:extLst>
      <p:ext uri="{BB962C8B-B14F-4D97-AF65-F5344CB8AC3E}">
        <p14:creationId xmlns:p14="http://schemas.microsoft.com/office/powerpoint/2010/main" val="599034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0"/>
            <a:ext cx="4914900" cy="4914900"/>
          </a:xfrm>
          <a:prstGeom prst="rect">
            <a:avLst/>
          </a:prstGeom>
        </p:spPr>
      </p:pic>
      <p:sp>
        <p:nvSpPr>
          <p:cNvPr id="3074" name="Rectangle 2"/>
          <p:cNvSpPr>
            <a:spLocks noGrp="1" noChangeArrowheads="1"/>
          </p:cNvSpPr>
          <p:nvPr>
            <p:ph type="ctrTitle"/>
          </p:nvPr>
        </p:nvSpPr>
        <p:spPr>
          <a:xfrm>
            <a:off x="1752600" y="2130425"/>
            <a:ext cx="7772400" cy="1470025"/>
          </a:xfrm>
        </p:spPr>
        <p:txBody>
          <a:bodyPr>
            <a:normAutofit/>
          </a:bodyPr>
          <a:lstStyle/>
          <a:p>
            <a:pPr algn="l"/>
            <a:r>
              <a:rPr lang="en-US" sz="4800" dirty="0" smtClean="0">
                <a:effectLst>
                  <a:outerShdw blurRad="38100" dist="38100" dir="2700000" algn="tl">
                    <a:srgbClr val="DDDDDD"/>
                  </a:outerShdw>
                </a:effectLst>
                <a:latin typeface="Arial" charset="0"/>
                <a:ea typeface="ヒラギノ角ゴ Pro W3" charset="0"/>
                <a:cs typeface="ヒラギノ角ゴ Pro W3" charset="0"/>
              </a:rPr>
              <a:t>Questions ?</a:t>
            </a:r>
            <a:endParaRPr lang="en-US" sz="4800" dirty="0">
              <a:effectLst>
                <a:outerShdw blurRad="38100" dist="38100" dir="2700000" algn="tl">
                  <a:srgbClr val="DDDDDD"/>
                </a:outerShdw>
              </a:effectLst>
              <a:latin typeface="Arial" charset="0"/>
              <a:ea typeface="ヒラギノ角ゴ Pro W3" charset="0"/>
              <a:cs typeface="ヒラギノ角ゴ Pro W3" charset="0"/>
            </a:endParaRPr>
          </a:p>
        </p:txBody>
      </p:sp>
      <p:sp>
        <p:nvSpPr>
          <p:cNvPr id="7" name="Rectangle 3"/>
          <p:cNvSpPr>
            <a:spLocks noGrp="1" noChangeArrowheads="1"/>
          </p:cNvSpPr>
          <p:nvPr>
            <p:ph type="subTitle" idx="1"/>
          </p:nvPr>
        </p:nvSpPr>
        <p:spPr>
          <a:xfrm>
            <a:off x="-19050" y="4414838"/>
            <a:ext cx="6400800" cy="1752600"/>
          </a:xfrm>
        </p:spPr>
        <p:txBody>
          <a:bodyPr>
            <a:noAutofit/>
          </a:bodyPr>
          <a:lstStyle/>
          <a:p>
            <a:pPr marL="461963" algn="l">
              <a:lnSpc>
                <a:spcPct val="80000"/>
              </a:lnSpc>
            </a:pPr>
            <a:r>
              <a:rPr lang="en-US" sz="2600" dirty="0">
                <a:latin typeface="Arial" charset="0"/>
                <a:ea typeface="ヒラギノ角ゴ Pro W3" charset="0"/>
                <a:cs typeface="ヒラギノ角ゴ Pro W3" charset="0"/>
              </a:rPr>
              <a:t>Chris </a:t>
            </a:r>
            <a:r>
              <a:rPr lang="en-US" sz="2600" dirty="0" err="1" smtClean="0">
                <a:latin typeface="Arial" charset="0"/>
                <a:ea typeface="ヒラギノ角ゴ Pro W3" charset="0"/>
                <a:cs typeface="ヒラギノ角ゴ Pro W3" charset="0"/>
              </a:rPr>
              <a:t>Droessler</a:t>
            </a:r>
            <a:endParaRPr lang="en-US" sz="2600" dirty="0">
              <a:latin typeface="Arial" charset="0"/>
              <a:ea typeface="ヒラギノ角ゴ Pro W3" charset="0"/>
              <a:cs typeface="ヒラギノ角ゴ Pro W3" charset="0"/>
            </a:endParaRPr>
          </a:p>
          <a:p>
            <a:pPr marL="461963" algn="l">
              <a:lnSpc>
                <a:spcPct val="80000"/>
              </a:lnSpc>
            </a:pPr>
            <a:r>
              <a:rPr lang="en-US" sz="2600" dirty="0">
                <a:latin typeface="Arial" charset="0"/>
                <a:ea typeface="ヒラギノ角ゴ Pro W3" charset="0"/>
                <a:cs typeface="ヒラギノ角ゴ Pro W3" charset="0"/>
              </a:rPr>
              <a:t>CTE Coordinator</a:t>
            </a:r>
          </a:p>
          <a:p>
            <a:pPr marL="461963" algn="l">
              <a:lnSpc>
                <a:spcPct val="80000"/>
              </a:lnSpc>
            </a:pPr>
            <a:r>
              <a:rPr lang="en-US" sz="2600" dirty="0">
                <a:latin typeface="Arial" charset="0"/>
                <a:ea typeface="ヒラギノ角ゴ Pro W3" charset="0"/>
                <a:cs typeface="ヒラギノ角ゴ Pro W3" charset="0"/>
              </a:rPr>
              <a:t>NC Community Colleges</a:t>
            </a:r>
          </a:p>
          <a:p>
            <a:pPr marL="461963" algn="l">
              <a:lnSpc>
                <a:spcPct val="80000"/>
              </a:lnSpc>
            </a:pPr>
            <a:r>
              <a:rPr lang="en-US" sz="2200" dirty="0">
                <a:latin typeface="Arial" charset="0"/>
                <a:ea typeface="ヒラギノ角ゴ Pro W3" charset="0"/>
                <a:cs typeface="ヒラギノ角ゴ Pro W3" charset="0"/>
              </a:rPr>
              <a:t>DroesslerC@NCCommunityColleges.edu</a:t>
            </a:r>
          </a:p>
          <a:p>
            <a:pPr marL="461963" algn="l">
              <a:lnSpc>
                <a:spcPct val="80000"/>
              </a:lnSpc>
            </a:pPr>
            <a:endParaRPr lang="en-US" sz="2600" dirty="0"/>
          </a:p>
        </p:txBody>
      </p:sp>
      <p:sp>
        <p:nvSpPr>
          <p:cNvPr id="8" name="Rectangle 7"/>
          <p:cNvSpPr>
            <a:spLocks noChangeArrowheads="1"/>
          </p:cNvSpPr>
          <p:nvPr/>
        </p:nvSpPr>
        <p:spPr bwMode="auto">
          <a:xfrm>
            <a:off x="0" y="6167438"/>
            <a:ext cx="9144000" cy="1147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604963" indent="-1604963" algn="ctr">
              <a:spcBef>
                <a:spcPct val="20000"/>
              </a:spcBef>
              <a:tabLst>
                <a:tab pos="1604963" algn="l"/>
              </a:tabLst>
            </a:pPr>
            <a:r>
              <a:rPr lang="en-US" sz="3000" dirty="0" smtClean="0"/>
              <a:t>Get </a:t>
            </a:r>
            <a:r>
              <a:rPr lang="en-US" sz="3000" smtClean="0"/>
              <a:t>the PowerPoint   </a:t>
            </a:r>
            <a:r>
              <a:rPr lang="en-US" sz="3000" smtClean="0">
                <a:sym typeface="Wingdings"/>
              </a:rPr>
              <a:t>  </a:t>
            </a:r>
            <a:r>
              <a:rPr lang="en-US" sz="3000" dirty="0" err="1" smtClean="0"/>
              <a:t>www.ncperkins.org</a:t>
            </a:r>
            <a:endParaRPr lang="en-US" sz="3000" dirty="0"/>
          </a:p>
        </p:txBody>
      </p:sp>
      <p:sp>
        <p:nvSpPr>
          <p:cNvPr id="9" name="Rectangle 3"/>
          <p:cNvSpPr txBox="1">
            <a:spLocks noChangeArrowheads="1"/>
          </p:cNvSpPr>
          <p:nvPr/>
        </p:nvSpPr>
        <p:spPr>
          <a:xfrm>
            <a:off x="3638550" y="3721894"/>
            <a:ext cx="8001000" cy="31384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61963" algn="l">
              <a:lnSpc>
                <a:spcPct val="80000"/>
              </a:lnSpc>
            </a:pPr>
            <a:r>
              <a:rPr lang="en-US" sz="2600" dirty="0" smtClean="0">
                <a:latin typeface="Arial" charset="0"/>
                <a:ea typeface="ヒラギノ角ゴ Pro W3" charset="0"/>
                <a:cs typeface="ヒラギノ角ゴ Pro W3" charset="0"/>
              </a:rPr>
              <a:t>Tony </a:t>
            </a:r>
            <a:r>
              <a:rPr lang="en-US" sz="2600" dirty="0" err="1" smtClean="0">
                <a:latin typeface="Arial" charset="0"/>
                <a:ea typeface="ヒラギノ角ゴ Pro W3" charset="0"/>
                <a:cs typeface="ヒラギノ角ゴ Pro W3" charset="0"/>
              </a:rPr>
              <a:t>Reggi</a:t>
            </a:r>
            <a:endParaRPr lang="en-US" sz="2600" dirty="0" smtClean="0">
              <a:latin typeface="Arial" charset="0"/>
              <a:ea typeface="ヒラギノ角ゴ Pro W3" charset="0"/>
              <a:cs typeface="ヒラギノ角ゴ Pro W3" charset="0"/>
            </a:endParaRPr>
          </a:p>
          <a:p>
            <a:pPr marL="461963" algn="l">
              <a:lnSpc>
                <a:spcPct val="80000"/>
              </a:lnSpc>
            </a:pPr>
            <a:r>
              <a:rPr lang="en-US" sz="2600" dirty="0" smtClean="0">
                <a:latin typeface="Arial" charset="0"/>
                <a:ea typeface="ヒラギノ角ゴ Pro W3" charset="0"/>
                <a:cs typeface="ヒラギノ角ゴ Pro W3" charset="0"/>
              </a:rPr>
              <a:t>CTE Coordinator</a:t>
            </a:r>
          </a:p>
          <a:p>
            <a:pPr marL="461963" algn="l">
              <a:lnSpc>
                <a:spcPct val="80000"/>
              </a:lnSpc>
            </a:pPr>
            <a:r>
              <a:rPr lang="en-US" sz="2600" dirty="0" smtClean="0">
                <a:latin typeface="Arial" charset="0"/>
                <a:ea typeface="ヒラギノ角ゴ Pro W3" charset="0"/>
                <a:cs typeface="ヒラギノ角ゴ Pro W3" charset="0"/>
              </a:rPr>
              <a:t>NC Community Colleges</a:t>
            </a:r>
          </a:p>
          <a:p>
            <a:pPr marL="461963" algn="l">
              <a:lnSpc>
                <a:spcPct val="80000"/>
              </a:lnSpc>
            </a:pPr>
            <a:r>
              <a:rPr lang="en-US" sz="2200" dirty="0" err="1" smtClean="0">
                <a:latin typeface="Arial" charset="0"/>
                <a:ea typeface="ヒラギノ角ゴ Pro W3" charset="0"/>
                <a:cs typeface="ヒラギノ角ゴ Pro W3" charset="0"/>
              </a:rPr>
              <a:t>ReggiA@NCCommunityColleges.edu</a:t>
            </a:r>
            <a:endParaRPr lang="en-US" sz="2200" dirty="0" smtClean="0">
              <a:latin typeface="Arial" charset="0"/>
              <a:ea typeface="ヒラギノ角ゴ Pro W3" charset="0"/>
              <a:cs typeface="ヒラギノ角ゴ Pro W3" charset="0"/>
            </a:endParaRPr>
          </a:p>
          <a:p>
            <a:pPr marL="461963" algn="l">
              <a:lnSpc>
                <a:spcPct val="80000"/>
              </a:lnSpc>
            </a:pPr>
            <a:endParaRPr lang="en-US" sz="2600" dirty="0"/>
          </a:p>
        </p:txBody>
      </p:sp>
    </p:spTree>
    <p:extLst>
      <p:ext uri="{BB962C8B-B14F-4D97-AF65-F5344CB8AC3E}">
        <p14:creationId xmlns:p14="http://schemas.microsoft.com/office/powerpoint/2010/main" val="20271516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October 26 webinar</a:t>
            </a:r>
            <a:endParaRPr lang="en-US" dirty="0"/>
          </a:p>
        </p:txBody>
      </p:sp>
      <p:sp>
        <p:nvSpPr>
          <p:cNvPr id="4" name="Content Placeholder 3"/>
          <p:cNvSpPr>
            <a:spLocks noGrp="1"/>
          </p:cNvSpPr>
          <p:nvPr>
            <p:ph idx="1"/>
          </p:nvPr>
        </p:nvSpPr>
        <p:spPr/>
        <p:txBody>
          <a:bodyPr/>
          <a:lstStyle/>
          <a:p>
            <a:r>
              <a:rPr lang="en-US" dirty="0"/>
              <a:t>Help </a:t>
            </a:r>
            <a:r>
              <a:rPr lang="en-US" dirty="0" smtClean="0"/>
              <a:t>Youth </a:t>
            </a:r>
            <a:r>
              <a:rPr lang="en-US" dirty="0"/>
              <a:t>Discover </a:t>
            </a:r>
            <a:r>
              <a:rPr lang="en-US" dirty="0" smtClean="0"/>
              <a:t>their </a:t>
            </a:r>
            <a:r>
              <a:rPr lang="en-US" dirty="0"/>
              <a:t>Passion and </a:t>
            </a:r>
            <a:r>
              <a:rPr lang="en-US" dirty="0" smtClean="0"/>
              <a:t>Turn </a:t>
            </a:r>
            <a:r>
              <a:rPr lang="en-US" dirty="0"/>
              <a:t>it into a Career</a:t>
            </a:r>
          </a:p>
          <a:p>
            <a:endParaRPr lang="en-US" dirty="0" smtClean="0"/>
          </a:p>
          <a:p>
            <a:r>
              <a:rPr lang="en-US" dirty="0" smtClean="0"/>
              <a:t>October 26, 2016  @ 10 am</a:t>
            </a:r>
            <a:endParaRPr lang="en-US" dirty="0"/>
          </a:p>
        </p:txBody>
      </p:sp>
    </p:spTree>
    <p:extLst>
      <p:ext uri="{BB962C8B-B14F-4D97-AF65-F5344CB8AC3E}">
        <p14:creationId xmlns:p14="http://schemas.microsoft.com/office/powerpoint/2010/main" val="18446394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150" y="381000"/>
            <a:ext cx="9258300" cy="6172200"/>
          </a:xfrm>
        </p:spPr>
      </p:pic>
    </p:spTree>
    <p:extLst>
      <p:ext uri="{BB962C8B-B14F-4D97-AF65-F5344CB8AC3E}">
        <p14:creationId xmlns:p14="http://schemas.microsoft.com/office/powerpoint/2010/main" val="979532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Law</a:t>
            </a: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In </a:t>
            </a:r>
            <a:r>
              <a:rPr lang="en-US" dirty="0"/>
              <a:t>North Carolina, you can be tried as an adult when you are as young as:</a:t>
            </a:r>
          </a:p>
          <a:p>
            <a:pPr marL="971550" lvl="1" indent="-514350">
              <a:buFont typeface="+mj-lt"/>
              <a:buAutoNum type="alphaUcPeriod"/>
            </a:pPr>
            <a:r>
              <a:rPr lang="en-US" dirty="0" smtClean="0"/>
              <a:t>16 years old</a:t>
            </a:r>
          </a:p>
          <a:p>
            <a:pPr marL="971550" lvl="1" indent="-514350">
              <a:buFont typeface="+mj-lt"/>
              <a:buAutoNum type="alphaUcPeriod"/>
            </a:pPr>
            <a:r>
              <a:rPr lang="en-US" dirty="0" smtClean="0"/>
              <a:t>17 </a:t>
            </a:r>
            <a:r>
              <a:rPr lang="en-US" dirty="0"/>
              <a:t>years old</a:t>
            </a:r>
          </a:p>
          <a:p>
            <a:pPr marL="971550" lvl="1" indent="-514350">
              <a:buFont typeface="+mj-lt"/>
              <a:buAutoNum type="alphaUcPeriod"/>
            </a:pPr>
            <a:r>
              <a:rPr lang="en-US" dirty="0" smtClean="0"/>
              <a:t>18 </a:t>
            </a:r>
            <a:r>
              <a:rPr lang="en-US" dirty="0"/>
              <a:t>years old</a:t>
            </a:r>
          </a:p>
          <a:p>
            <a:pPr marL="971550" lvl="1" indent="-514350">
              <a:buFont typeface="+mj-lt"/>
              <a:buAutoNum type="alphaUcPeriod"/>
            </a:pPr>
            <a:r>
              <a:rPr lang="en-US" dirty="0" smtClean="0"/>
              <a:t>18 </a:t>
            </a:r>
            <a:r>
              <a:rPr lang="en-US" dirty="0"/>
              <a:t>years old, if you have prior criminal offense on record</a:t>
            </a:r>
          </a:p>
        </p:txBody>
      </p:sp>
      <p:sp>
        <p:nvSpPr>
          <p:cNvPr id="5" name="Slide Number Placeholder 4"/>
          <p:cNvSpPr>
            <a:spLocks noGrp="1"/>
          </p:cNvSpPr>
          <p:nvPr>
            <p:ph type="sldNum" sz="quarter" idx="12"/>
          </p:nvPr>
        </p:nvSpPr>
        <p:spPr/>
        <p:txBody>
          <a:bodyPr/>
          <a:lstStyle/>
          <a:p>
            <a:fld id="{9B007EB5-E551-4081-B1D4-5458D7644D4F}" type="slidenum">
              <a:rPr lang="en-US" smtClean="0"/>
              <a:pPr/>
              <a:t>4</a:t>
            </a:fld>
            <a:endParaRPr lang="en-US"/>
          </a:p>
        </p:txBody>
      </p:sp>
      <p:sp>
        <p:nvSpPr>
          <p:cNvPr id="6" name="Rounded Rectangle 5"/>
          <p:cNvSpPr>
            <a:spLocks noChangeArrowheads="1"/>
          </p:cNvSpPr>
          <p:nvPr/>
        </p:nvSpPr>
        <p:spPr bwMode="auto">
          <a:xfrm>
            <a:off x="793480" y="2667000"/>
            <a:ext cx="3245120" cy="5334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
        <p:nvSpPr>
          <p:cNvPr id="7" name="Rectangle 6"/>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Tree>
    <p:extLst>
      <p:ext uri="{BB962C8B-B14F-4D97-AF65-F5344CB8AC3E}">
        <p14:creationId xmlns:p14="http://schemas.microsoft.com/office/powerpoint/2010/main" val="150091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39602" y="-1"/>
            <a:ext cx="6685198" cy="6866255"/>
          </a:xfrm>
          <a:prstGeom prst="rect">
            <a:avLst/>
          </a:prstGeom>
        </p:spPr>
      </p:pic>
    </p:spTree>
    <p:extLst>
      <p:ext uri="{BB962C8B-B14F-4D97-AF65-F5344CB8AC3E}">
        <p14:creationId xmlns:p14="http://schemas.microsoft.com/office/powerpoint/2010/main" val="1017520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subTitle" idx="1"/>
          </p:nvPr>
        </p:nvSpPr>
        <p:spPr>
          <a:xfrm>
            <a:off x="0" y="4414838"/>
            <a:ext cx="6400800" cy="1752600"/>
          </a:xfrm>
        </p:spPr>
        <p:txBody>
          <a:bodyPr>
            <a:noAutofit/>
          </a:bodyPr>
          <a:lstStyle/>
          <a:p>
            <a:pPr marL="461963" algn="l">
              <a:lnSpc>
                <a:spcPct val="80000"/>
              </a:lnSpc>
            </a:pPr>
            <a:r>
              <a:rPr lang="en-US" sz="2600" dirty="0">
                <a:latin typeface="Arial" charset="0"/>
                <a:ea typeface="ヒラギノ角ゴ Pro W3" charset="0"/>
                <a:cs typeface="ヒラギノ角ゴ Pro W3" charset="0"/>
              </a:rPr>
              <a:t>Chris </a:t>
            </a:r>
            <a:r>
              <a:rPr lang="en-US" sz="2600" dirty="0" err="1" smtClean="0">
                <a:latin typeface="Arial" charset="0"/>
                <a:ea typeface="ヒラギノ角ゴ Pro W3" charset="0"/>
                <a:cs typeface="ヒラギノ角ゴ Pro W3" charset="0"/>
              </a:rPr>
              <a:t>Droessler</a:t>
            </a:r>
            <a:endParaRPr lang="en-US" sz="2600" dirty="0">
              <a:latin typeface="Arial" charset="0"/>
              <a:ea typeface="ヒラギノ角ゴ Pro W3" charset="0"/>
              <a:cs typeface="ヒラギノ角ゴ Pro W3" charset="0"/>
            </a:endParaRPr>
          </a:p>
          <a:p>
            <a:pPr marL="461963" algn="l">
              <a:lnSpc>
                <a:spcPct val="80000"/>
              </a:lnSpc>
            </a:pPr>
            <a:r>
              <a:rPr lang="en-US" sz="2600" dirty="0">
                <a:latin typeface="Arial" charset="0"/>
                <a:ea typeface="ヒラギノ角ゴ Pro W3" charset="0"/>
                <a:cs typeface="ヒラギノ角ゴ Pro W3" charset="0"/>
              </a:rPr>
              <a:t>CTE Coordinator</a:t>
            </a:r>
          </a:p>
          <a:p>
            <a:pPr marL="461963" algn="l">
              <a:lnSpc>
                <a:spcPct val="80000"/>
              </a:lnSpc>
            </a:pPr>
            <a:r>
              <a:rPr lang="en-US" sz="2600" dirty="0">
                <a:latin typeface="Arial" charset="0"/>
                <a:ea typeface="ヒラギノ角ゴ Pro W3" charset="0"/>
                <a:cs typeface="ヒラギノ角ゴ Pro W3" charset="0"/>
              </a:rPr>
              <a:t>NC Community Colleges</a:t>
            </a:r>
          </a:p>
          <a:p>
            <a:pPr marL="461963" algn="l">
              <a:lnSpc>
                <a:spcPct val="80000"/>
              </a:lnSpc>
            </a:pPr>
            <a:r>
              <a:rPr lang="en-US" sz="2200" dirty="0">
                <a:latin typeface="Arial" charset="0"/>
                <a:ea typeface="ヒラギノ角ゴ Pro W3" charset="0"/>
                <a:cs typeface="ヒラギノ角ゴ Pro W3" charset="0"/>
              </a:rPr>
              <a:t>DroesslerC@NCCommunityColleges.edu</a:t>
            </a:r>
          </a:p>
          <a:p>
            <a:pPr marL="461963" algn="l">
              <a:lnSpc>
                <a:spcPct val="80000"/>
              </a:lnSpc>
            </a:pPr>
            <a:endParaRPr lang="en-US" sz="2600" dirty="0"/>
          </a:p>
        </p:txBody>
      </p:sp>
      <p:sp>
        <p:nvSpPr>
          <p:cNvPr id="4" name="Rectangle 3"/>
          <p:cNvSpPr>
            <a:spLocks noChangeArrowheads="1"/>
          </p:cNvSpPr>
          <p:nvPr/>
        </p:nvSpPr>
        <p:spPr bwMode="auto">
          <a:xfrm>
            <a:off x="0" y="6167438"/>
            <a:ext cx="9144000" cy="1147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604963" indent="-1604963" algn="ctr">
              <a:spcBef>
                <a:spcPct val="20000"/>
              </a:spcBef>
              <a:tabLst>
                <a:tab pos="1604963" algn="l"/>
              </a:tabLst>
            </a:pPr>
            <a:r>
              <a:rPr lang="en-US" sz="3000" dirty="0" smtClean="0"/>
              <a:t>Get </a:t>
            </a:r>
            <a:r>
              <a:rPr lang="en-US" sz="3000" smtClean="0"/>
              <a:t>the PowerPoint   </a:t>
            </a:r>
            <a:r>
              <a:rPr lang="en-US" sz="3000" smtClean="0">
                <a:sym typeface="Wingdings"/>
              </a:rPr>
              <a:t>  </a:t>
            </a:r>
            <a:r>
              <a:rPr lang="en-US" sz="3000" dirty="0" err="1" smtClean="0"/>
              <a:t>www.ncperkins.org</a:t>
            </a:r>
            <a:endParaRPr lang="en-US" sz="3000" dirty="0"/>
          </a:p>
        </p:txBody>
      </p:sp>
      <p:sp>
        <p:nvSpPr>
          <p:cNvPr id="5" name="Rectangle 3"/>
          <p:cNvSpPr txBox="1">
            <a:spLocks noChangeArrowheads="1"/>
          </p:cNvSpPr>
          <p:nvPr/>
        </p:nvSpPr>
        <p:spPr>
          <a:xfrm>
            <a:off x="3657600" y="3721894"/>
            <a:ext cx="8001000" cy="31384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61963" algn="l">
              <a:lnSpc>
                <a:spcPct val="80000"/>
              </a:lnSpc>
            </a:pPr>
            <a:r>
              <a:rPr lang="en-US" sz="2600" dirty="0" smtClean="0">
                <a:latin typeface="Arial" charset="0"/>
                <a:ea typeface="ヒラギノ角ゴ Pro W3" charset="0"/>
                <a:cs typeface="ヒラギノ角ゴ Pro W3" charset="0"/>
              </a:rPr>
              <a:t>Tony </a:t>
            </a:r>
            <a:r>
              <a:rPr lang="en-US" sz="2600" dirty="0" err="1" smtClean="0">
                <a:latin typeface="Arial" charset="0"/>
                <a:ea typeface="ヒラギノ角ゴ Pro W3" charset="0"/>
                <a:cs typeface="ヒラギノ角ゴ Pro W3" charset="0"/>
              </a:rPr>
              <a:t>Reggi</a:t>
            </a:r>
            <a:endParaRPr lang="en-US" sz="2600" dirty="0" smtClean="0">
              <a:latin typeface="Arial" charset="0"/>
              <a:ea typeface="ヒラギノ角ゴ Pro W3" charset="0"/>
              <a:cs typeface="ヒラギノ角ゴ Pro W3" charset="0"/>
            </a:endParaRPr>
          </a:p>
          <a:p>
            <a:pPr marL="461963" algn="l">
              <a:lnSpc>
                <a:spcPct val="80000"/>
              </a:lnSpc>
            </a:pPr>
            <a:r>
              <a:rPr lang="en-US" sz="2600" dirty="0" smtClean="0">
                <a:latin typeface="Arial" charset="0"/>
                <a:ea typeface="ヒラギノ角ゴ Pro W3" charset="0"/>
                <a:cs typeface="ヒラギノ角ゴ Pro W3" charset="0"/>
              </a:rPr>
              <a:t>CTE Coordinator</a:t>
            </a:r>
          </a:p>
          <a:p>
            <a:pPr marL="461963" algn="l">
              <a:lnSpc>
                <a:spcPct val="80000"/>
              </a:lnSpc>
            </a:pPr>
            <a:r>
              <a:rPr lang="en-US" sz="2600" dirty="0" smtClean="0">
                <a:latin typeface="Arial" charset="0"/>
                <a:ea typeface="ヒラギノ角ゴ Pro W3" charset="0"/>
                <a:cs typeface="ヒラギノ角ゴ Pro W3" charset="0"/>
              </a:rPr>
              <a:t>NC Community Colleges</a:t>
            </a:r>
          </a:p>
          <a:p>
            <a:pPr marL="461963" algn="l">
              <a:lnSpc>
                <a:spcPct val="80000"/>
              </a:lnSpc>
            </a:pPr>
            <a:r>
              <a:rPr lang="en-US" sz="2200" dirty="0" err="1" smtClean="0">
                <a:latin typeface="Arial" charset="0"/>
                <a:ea typeface="ヒラギノ角ゴ Pro W3" charset="0"/>
                <a:cs typeface="ヒラギノ角ゴ Pro W3" charset="0"/>
              </a:rPr>
              <a:t>ReggiA@NCCommunityColleges.edu</a:t>
            </a:r>
            <a:endParaRPr lang="en-US" sz="2200" dirty="0" smtClean="0">
              <a:latin typeface="Arial" charset="0"/>
              <a:ea typeface="ヒラギノ角ゴ Pro W3" charset="0"/>
              <a:cs typeface="ヒラギノ角ゴ Pro W3" charset="0"/>
            </a:endParaRPr>
          </a:p>
          <a:p>
            <a:pPr marL="461963" algn="l">
              <a:lnSpc>
                <a:spcPct val="80000"/>
              </a:lnSpc>
            </a:pPr>
            <a:endParaRPr lang="en-US" sz="2600" dirty="0"/>
          </a:p>
        </p:txBody>
      </p:sp>
      <p:sp>
        <p:nvSpPr>
          <p:cNvPr id="7" name="Rectangle 2"/>
          <p:cNvSpPr>
            <a:spLocks noGrp="1" noChangeArrowheads="1"/>
          </p:cNvSpPr>
          <p:nvPr>
            <p:ph type="ctrTitle"/>
          </p:nvPr>
        </p:nvSpPr>
        <p:spPr/>
        <p:txBody>
          <a:bodyPr>
            <a:normAutofit/>
          </a:bodyPr>
          <a:lstStyle/>
          <a:p>
            <a:r>
              <a:rPr lang="en-US" sz="4800" dirty="0">
                <a:latin typeface="Arial" charset="0"/>
                <a:ea typeface="ヒラギノ角ゴ Pro W3" charset="0"/>
                <a:cs typeface="ヒラギノ角ゴ Pro W3" charset="0"/>
              </a:rPr>
              <a:t>Thanks for listening!</a:t>
            </a:r>
            <a:endParaRPr lang="en-US" sz="4800" dirty="0">
              <a:effectLst>
                <a:outerShdw blurRad="38100" dist="38100" dir="2700000" algn="tl">
                  <a:srgbClr val="DDDDDD"/>
                </a:outerShdw>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64329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Law</a:t>
            </a:r>
          </a:p>
        </p:txBody>
      </p:sp>
      <p:sp>
        <p:nvSpPr>
          <p:cNvPr id="3" name="Content Placeholder 2"/>
          <p:cNvSpPr>
            <a:spLocks noGrp="1"/>
          </p:cNvSpPr>
          <p:nvPr>
            <p:ph idx="1"/>
          </p:nvPr>
        </p:nvSpPr>
        <p:spPr/>
        <p:txBody>
          <a:bodyPr/>
          <a:lstStyle/>
          <a:p>
            <a:pPr marL="0" indent="0">
              <a:buNone/>
            </a:pPr>
            <a:r>
              <a:rPr lang="en-US" dirty="0" smtClean="0"/>
              <a:t>2. What </a:t>
            </a:r>
            <a:r>
              <a:rPr lang="en-US" dirty="0"/>
              <a:t>type of information can be gathered about you from </a:t>
            </a:r>
            <a:r>
              <a:rPr lang="en-US" dirty="0" smtClean="0"/>
              <a:t>an employment </a:t>
            </a:r>
            <a:r>
              <a:rPr lang="en-US" dirty="0"/>
              <a:t>background check?</a:t>
            </a:r>
          </a:p>
          <a:p>
            <a:pPr marL="914400" lvl="1" indent="-514350">
              <a:buFont typeface="+mj-lt"/>
              <a:buAutoNum type="alphaUcPeriod"/>
            </a:pPr>
            <a:r>
              <a:rPr lang="en-US" dirty="0" smtClean="0"/>
              <a:t>Driving </a:t>
            </a:r>
            <a:r>
              <a:rPr lang="en-US" dirty="0"/>
              <a:t>record</a:t>
            </a:r>
          </a:p>
          <a:p>
            <a:pPr marL="914400" lvl="1" indent="-514350">
              <a:buFont typeface="+mj-lt"/>
              <a:buAutoNum type="alphaUcPeriod"/>
            </a:pPr>
            <a:r>
              <a:rPr lang="en-US" dirty="0" smtClean="0"/>
              <a:t>Credit </a:t>
            </a:r>
            <a:r>
              <a:rPr lang="en-US" dirty="0"/>
              <a:t>history</a:t>
            </a:r>
          </a:p>
          <a:p>
            <a:pPr marL="914400" lvl="1" indent="-514350">
              <a:buFont typeface="+mj-lt"/>
              <a:buAutoNum type="alphaUcPeriod"/>
            </a:pPr>
            <a:r>
              <a:rPr lang="en-US" dirty="0" smtClean="0"/>
              <a:t>Political </a:t>
            </a:r>
            <a:r>
              <a:rPr lang="en-US" dirty="0"/>
              <a:t>affiliation</a:t>
            </a:r>
          </a:p>
          <a:p>
            <a:pPr marL="914400" lvl="1" indent="-514350">
              <a:buFont typeface="+mj-lt"/>
              <a:buAutoNum type="alphaUcPeriod"/>
            </a:pPr>
            <a:r>
              <a:rPr lang="en-US" dirty="0" smtClean="0"/>
              <a:t>Criminal </a:t>
            </a:r>
            <a:r>
              <a:rPr lang="en-US" dirty="0"/>
              <a:t>history</a:t>
            </a:r>
          </a:p>
        </p:txBody>
      </p:sp>
      <p:sp>
        <p:nvSpPr>
          <p:cNvPr id="5" name="Slide Number Placeholder 4"/>
          <p:cNvSpPr>
            <a:spLocks noGrp="1"/>
          </p:cNvSpPr>
          <p:nvPr>
            <p:ph type="sldNum" sz="quarter" idx="12"/>
          </p:nvPr>
        </p:nvSpPr>
        <p:spPr/>
        <p:txBody>
          <a:bodyPr/>
          <a:lstStyle/>
          <a:p>
            <a:fld id="{9B007EB5-E551-4081-B1D4-5458D7644D4F}" type="slidenum">
              <a:rPr lang="en-US" smtClean="0"/>
              <a:pPr/>
              <a:t>5</a:t>
            </a:fld>
            <a:endParaRPr lang="en-US"/>
          </a:p>
        </p:txBody>
      </p:sp>
      <p:sp>
        <p:nvSpPr>
          <p:cNvPr id="6" name="Rounded Rectangle 5"/>
          <p:cNvSpPr>
            <a:spLocks noChangeArrowheads="1"/>
          </p:cNvSpPr>
          <p:nvPr/>
        </p:nvSpPr>
        <p:spPr bwMode="auto">
          <a:xfrm>
            <a:off x="793480" y="3124200"/>
            <a:ext cx="3245120" cy="5334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
        <p:nvSpPr>
          <p:cNvPr id="7" name="Rounded Rectangle 6"/>
          <p:cNvSpPr>
            <a:spLocks noChangeArrowheads="1"/>
          </p:cNvSpPr>
          <p:nvPr/>
        </p:nvSpPr>
        <p:spPr bwMode="auto">
          <a:xfrm>
            <a:off x="822788" y="4648200"/>
            <a:ext cx="3245120" cy="5334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
        <p:nvSpPr>
          <p:cNvPr id="8" name="Rectangle 7"/>
          <p:cNvSpPr/>
          <p:nvPr/>
        </p:nvSpPr>
        <p:spPr>
          <a:xfrm>
            <a:off x="1676400" y="6275144"/>
            <a:ext cx="6096000" cy="369332"/>
          </a:xfrm>
          <a:prstGeom prst="rect">
            <a:avLst/>
          </a:prstGeom>
        </p:spPr>
        <p:txBody>
          <a:bodyPr wrap="square">
            <a:spAutoFit/>
          </a:bodyPr>
          <a:lstStyle/>
          <a:p>
            <a:pPr algn="ctr"/>
            <a:r>
              <a:rPr lang="en-US" dirty="0">
                <a:latin typeface=""/>
              </a:rPr>
              <a:t>(Some questions may have more than one answer)</a:t>
            </a:r>
            <a:endParaRPr lang="en-US" dirty="0"/>
          </a:p>
        </p:txBody>
      </p:sp>
    </p:spTree>
    <p:extLst>
      <p:ext uri="{BB962C8B-B14F-4D97-AF65-F5344CB8AC3E}">
        <p14:creationId xmlns:p14="http://schemas.microsoft.com/office/powerpoint/2010/main" val="94246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Law</a:t>
            </a:r>
          </a:p>
        </p:txBody>
      </p:sp>
      <p:sp>
        <p:nvSpPr>
          <p:cNvPr id="3" name="Content Placeholder 2"/>
          <p:cNvSpPr>
            <a:spLocks noGrp="1"/>
          </p:cNvSpPr>
          <p:nvPr>
            <p:ph idx="1"/>
          </p:nvPr>
        </p:nvSpPr>
        <p:spPr/>
        <p:txBody>
          <a:bodyPr/>
          <a:lstStyle/>
          <a:p>
            <a:pPr marL="0" indent="0">
              <a:buNone/>
            </a:pPr>
            <a:r>
              <a:rPr lang="en-US" dirty="0"/>
              <a:t>3</a:t>
            </a:r>
            <a:r>
              <a:rPr lang="en-US" dirty="0" smtClean="0"/>
              <a:t>. </a:t>
            </a:r>
            <a:r>
              <a:rPr lang="en-US" dirty="0"/>
              <a:t>Which of the following is a misdemeanor?</a:t>
            </a:r>
          </a:p>
          <a:p>
            <a:pPr marL="914400" lvl="1" indent="-514350">
              <a:buFont typeface="+mj-lt"/>
              <a:buAutoNum type="alphaUcPeriod"/>
            </a:pPr>
            <a:r>
              <a:rPr lang="en-US" dirty="0" smtClean="0"/>
              <a:t>Underage </a:t>
            </a:r>
            <a:r>
              <a:rPr lang="en-US" dirty="0"/>
              <a:t>drinking charge</a:t>
            </a:r>
          </a:p>
          <a:p>
            <a:pPr marL="914400" lvl="1" indent="-514350">
              <a:buFont typeface="+mj-lt"/>
              <a:buAutoNum type="alphaUcPeriod"/>
            </a:pPr>
            <a:r>
              <a:rPr lang="en-US" dirty="0" smtClean="0"/>
              <a:t>Use </a:t>
            </a:r>
            <a:r>
              <a:rPr lang="en-US" dirty="0"/>
              <a:t>of marijuana</a:t>
            </a:r>
          </a:p>
          <a:p>
            <a:pPr marL="914400" lvl="1" indent="-514350">
              <a:buFont typeface="+mj-lt"/>
              <a:buAutoNum type="alphaUcPeriod"/>
            </a:pPr>
            <a:r>
              <a:rPr lang="en-US" dirty="0" smtClean="0"/>
              <a:t>Shoplifting</a:t>
            </a:r>
            <a:endParaRPr lang="en-US" dirty="0"/>
          </a:p>
          <a:p>
            <a:pPr marL="914400" lvl="1" indent="-514350">
              <a:buFont typeface="+mj-lt"/>
              <a:buAutoNum type="alphaUcPeriod"/>
            </a:pPr>
            <a:r>
              <a:rPr lang="en-US" dirty="0" smtClean="0"/>
              <a:t>Drinking </a:t>
            </a:r>
            <a:r>
              <a:rPr lang="en-US" dirty="0"/>
              <a:t>and </a:t>
            </a:r>
            <a:r>
              <a:rPr lang="en-US" dirty="0" smtClean="0"/>
              <a:t>driving</a:t>
            </a:r>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6</a:t>
            </a:fld>
            <a:endParaRPr lang="en-US"/>
          </a:p>
        </p:txBody>
      </p:sp>
      <p:sp>
        <p:nvSpPr>
          <p:cNvPr id="6" name="Rounded Rectangle 5"/>
          <p:cNvSpPr>
            <a:spLocks noChangeArrowheads="1"/>
          </p:cNvSpPr>
          <p:nvPr/>
        </p:nvSpPr>
        <p:spPr bwMode="auto">
          <a:xfrm>
            <a:off x="793480" y="2133600"/>
            <a:ext cx="4692920" cy="21336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
        <p:nvSpPr>
          <p:cNvPr id="7" name="Rectangle 6"/>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Tree>
    <p:extLst>
      <p:ext uri="{BB962C8B-B14F-4D97-AF65-F5344CB8AC3E}">
        <p14:creationId xmlns:p14="http://schemas.microsoft.com/office/powerpoint/2010/main" val="137283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Law</a:t>
            </a:r>
          </a:p>
        </p:txBody>
      </p:sp>
      <p:sp>
        <p:nvSpPr>
          <p:cNvPr id="3" name="Content Placeholder 2"/>
          <p:cNvSpPr>
            <a:spLocks noGrp="1"/>
          </p:cNvSpPr>
          <p:nvPr>
            <p:ph idx="1"/>
          </p:nvPr>
        </p:nvSpPr>
        <p:spPr/>
        <p:txBody>
          <a:bodyPr/>
          <a:lstStyle/>
          <a:p>
            <a:pPr marL="0" indent="0">
              <a:buNone/>
            </a:pPr>
            <a:r>
              <a:rPr lang="en-US" dirty="0"/>
              <a:t>4</a:t>
            </a:r>
            <a:r>
              <a:rPr lang="en-US" dirty="0" smtClean="0"/>
              <a:t>. </a:t>
            </a:r>
            <a:r>
              <a:rPr lang="en-US" dirty="0"/>
              <a:t>The following legal consequences could result if you pull a fire alarm in school:</a:t>
            </a:r>
          </a:p>
          <a:p>
            <a:pPr marL="914400" lvl="1" indent="-514350">
              <a:buFont typeface="+mj-lt"/>
              <a:buAutoNum type="alphaUcPeriod"/>
            </a:pPr>
            <a:r>
              <a:rPr lang="en-US" dirty="0" smtClean="0"/>
              <a:t>Charged </a:t>
            </a:r>
            <a:r>
              <a:rPr lang="en-US" dirty="0"/>
              <a:t>with disorderly conduct in a public building</a:t>
            </a:r>
          </a:p>
          <a:p>
            <a:pPr marL="914400" lvl="1" indent="-514350">
              <a:buFont typeface="+mj-lt"/>
              <a:buAutoNum type="alphaUcPeriod"/>
            </a:pPr>
            <a:r>
              <a:rPr lang="en-US" dirty="0" smtClean="0"/>
              <a:t>Charged </a:t>
            </a:r>
            <a:r>
              <a:rPr lang="en-US" dirty="0"/>
              <a:t>with a misdemeanor</a:t>
            </a:r>
          </a:p>
          <a:p>
            <a:pPr marL="914400" lvl="1" indent="-514350">
              <a:buFont typeface="+mj-lt"/>
              <a:buAutoNum type="alphaUcPeriod"/>
            </a:pPr>
            <a:r>
              <a:rPr lang="en-US" dirty="0" smtClean="0"/>
              <a:t>Get </a:t>
            </a:r>
            <a:r>
              <a:rPr lang="en-US" dirty="0"/>
              <a:t>lunch detention</a:t>
            </a:r>
          </a:p>
          <a:p>
            <a:pPr marL="914400" lvl="1" indent="-514350">
              <a:buFont typeface="+mj-lt"/>
              <a:buAutoNum type="alphaUcPeriod"/>
            </a:pPr>
            <a:r>
              <a:rPr lang="en-US" dirty="0" smtClean="0"/>
              <a:t>Nothing</a:t>
            </a:r>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7</a:t>
            </a:fld>
            <a:endParaRPr lang="en-US"/>
          </a:p>
        </p:txBody>
      </p:sp>
      <p:sp>
        <p:nvSpPr>
          <p:cNvPr id="6" name="Rounded Rectangle 5"/>
          <p:cNvSpPr>
            <a:spLocks noChangeArrowheads="1"/>
          </p:cNvSpPr>
          <p:nvPr/>
        </p:nvSpPr>
        <p:spPr bwMode="auto">
          <a:xfrm>
            <a:off x="793480" y="3596481"/>
            <a:ext cx="5378720" cy="5334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
        <p:nvSpPr>
          <p:cNvPr id="7" name="Rectangle 6"/>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Tree>
    <p:extLst>
      <p:ext uri="{BB962C8B-B14F-4D97-AF65-F5344CB8AC3E}">
        <p14:creationId xmlns:p14="http://schemas.microsoft.com/office/powerpoint/2010/main" val="144046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Law</a:t>
            </a:r>
          </a:p>
        </p:txBody>
      </p:sp>
      <p:sp>
        <p:nvSpPr>
          <p:cNvPr id="3" name="Content Placeholder 2"/>
          <p:cNvSpPr>
            <a:spLocks noGrp="1"/>
          </p:cNvSpPr>
          <p:nvPr>
            <p:ph idx="1"/>
          </p:nvPr>
        </p:nvSpPr>
        <p:spPr/>
        <p:txBody>
          <a:bodyPr/>
          <a:lstStyle/>
          <a:p>
            <a:pPr marL="0" indent="0">
              <a:buNone/>
            </a:pPr>
            <a:r>
              <a:rPr lang="en-US" dirty="0"/>
              <a:t>5.) An average attorney fee for a misdemeanor is approximately:</a:t>
            </a:r>
          </a:p>
          <a:p>
            <a:pPr marL="914400" lvl="1" indent="-514350">
              <a:buFont typeface="+mj-lt"/>
              <a:buAutoNum type="alphaUcPeriod"/>
            </a:pPr>
            <a:r>
              <a:rPr lang="en-US" dirty="0" smtClean="0"/>
              <a:t>$ </a:t>
            </a:r>
            <a:r>
              <a:rPr lang="en-US" dirty="0"/>
              <a:t>500</a:t>
            </a:r>
          </a:p>
          <a:p>
            <a:pPr marL="914400" lvl="1" indent="-514350">
              <a:buFont typeface="+mj-lt"/>
              <a:buAutoNum type="alphaUcPeriod"/>
            </a:pPr>
            <a:r>
              <a:rPr lang="en-US" dirty="0" smtClean="0"/>
              <a:t>$ </a:t>
            </a:r>
            <a:r>
              <a:rPr lang="en-US" dirty="0"/>
              <a:t>750</a:t>
            </a:r>
          </a:p>
          <a:p>
            <a:pPr marL="914400" lvl="1" indent="-514350">
              <a:buFont typeface="+mj-lt"/>
              <a:buAutoNum type="alphaUcPeriod"/>
            </a:pPr>
            <a:r>
              <a:rPr lang="en-US" dirty="0" smtClean="0"/>
              <a:t>$1,250</a:t>
            </a:r>
          </a:p>
          <a:p>
            <a:pPr marL="914400" lvl="1" indent="-514350">
              <a:buFont typeface="+mj-lt"/>
              <a:buAutoNum type="alphaUcPeriod"/>
            </a:pPr>
            <a:r>
              <a:rPr lang="en-US" dirty="0" smtClean="0"/>
              <a:t>$2,000</a:t>
            </a:r>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8</a:t>
            </a:fld>
            <a:endParaRPr lang="en-US"/>
          </a:p>
        </p:txBody>
      </p:sp>
      <p:sp>
        <p:nvSpPr>
          <p:cNvPr id="6" name="Rounded Rectangle 5"/>
          <p:cNvSpPr>
            <a:spLocks noChangeArrowheads="1"/>
          </p:cNvSpPr>
          <p:nvPr/>
        </p:nvSpPr>
        <p:spPr bwMode="auto">
          <a:xfrm>
            <a:off x="793480" y="3657600"/>
            <a:ext cx="2635520" cy="5334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
        <p:nvSpPr>
          <p:cNvPr id="7" name="Rectangle 6"/>
          <p:cNvSpPr/>
          <p:nvPr/>
        </p:nvSpPr>
        <p:spPr>
          <a:xfrm>
            <a:off x="1676400" y="6248400"/>
            <a:ext cx="6096000" cy="369332"/>
          </a:xfrm>
          <a:prstGeom prst="rect">
            <a:avLst/>
          </a:prstGeom>
        </p:spPr>
        <p:txBody>
          <a:bodyPr wrap="square">
            <a:spAutoFit/>
          </a:bodyPr>
          <a:lstStyle/>
          <a:p>
            <a:pPr algn="ctr"/>
            <a:r>
              <a:rPr lang="en-US">
                <a:latin typeface=""/>
              </a:rPr>
              <a:t>(Some questions may have more than one answer)</a:t>
            </a:r>
            <a:endParaRPr lang="en-US"/>
          </a:p>
        </p:txBody>
      </p:sp>
    </p:spTree>
    <p:extLst>
      <p:ext uri="{BB962C8B-B14F-4D97-AF65-F5344CB8AC3E}">
        <p14:creationId xmlns:p14="http://schemas.microsoft.com/office/powerpoint/2010/main" val="108450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Law</a:t>
            </a:r>
            <a:endParaRPr lang="en-US" dirty="0"/>
          </a:p>
        </p:txBody>
      </p:sp>
      <p:sp>
        <p:nvSpPr>
          <p:cNvPr id="3" name="Content Placeholder 2"/>
          <p:cNvSpPr>
            <a:spLocks noGrp="1"/>
          </p:cNvSpPr>
          <p:nvPr>
            <p:ph idx="1"/>
          </p:nvPr>
        </p:nvSpPr>
        <p:spPr/>
        <p:txBody>
          <a:bodyPr/>
          <a:lstStyle/>
          <a:p>
            <a:pPr marL="0" indent="0">
              <a:buNone/>
            </a:pPr>
            <a:r>
              <a:rPr lang="en-US" dirty="0"/>
              <a:t>6</a:t>
            </a:r>
            <a:r>
              <a:rPr lang="en-US" dirty="0" smtClean="0"/>
              <a:t>. </a:t>
            </a:r>
            <a:r>
              <a:rPr lang="en-US" dirty="0"/>
              <a:t>Having a misdemeanor on your record could prevent you from being:</a:t>
            </a:r>
          </a:p>
          <a:p>
            <a:pPr marL="914400" lvl="1" indent="-514350">
              <a:buFont typeface="+mj-lt"/>
              <a:buAutoNum type="alphaUcPeriod"/>
            </a:pPr>
            <a:r>
              <a:rPr lang="en-US" dirty="0" smtClean="0"/>
              <a:t>Accepted </a:t>
            </a:r>
            <a:r>
              <a:rPr lang="en-US" dirty="0"/>
              <a:t>into college</a:t>
            </a:r>
          </a:p>
          <a:p>
            <a:pPr marL="914400" lvl="1" indent="-514350">
              <a:buFont typeface="+mj-lt"/>
              <a:buAutoNum type="alphaUcPeriod"/>
            </a:pPr>
            <a:r>
              <a:rPr lang="en-US" dirty="0" smtClean="0"/>
              <a:t>Granted </a:t>
            </a:r>
            <a:r>
              <a:rPr lang="en-US" dirty="0"/>
              <a:t>a loan</a:t>
            </a:r>
          </a:p>
          <a:p>
            <a:pPr marL="914400" lvl="1" indent="-514350">
              <a:buFont typeface="+mj-lt"/>
              <a:buAutoNum type="alphaUcPeriod"/>
            </a:pPr>
            <a:r>
              <a:rPr lang="en-US" dirty="0" smtClean="0"/>
              <a:t>Hired </a:t>
            </a:r>
            <a:r>
              <a:rPr lang="en-US" dirty="0"/>
              <a:t>by an employer</a:t>
            </a:r>
          </a:p>
          <a:p>
            <a:pPr marL="914400" lvl="1" indent="-514350">
              <a:buFont typeface="+mj-lt"/>
              <a:buAutoNum type="alphaUcPeriod"/>
            </a:pPr>
            <a:r>
              <a:rPr lang="en-US" dirty="0" smtClean="0"/>
              <a:t>Accepted </a:t>
            </a:r>
            <a:r>
              <a:rPr lang="en-US" dirty="0"/>
              <a:t>into the military</a:t>
            </a:r>
          </a:p>
        </p:txBody>
      </p:sp>
      <p:sp>
        <p:nvSpPr>
          <p:cNvPr id="5" name="Slide Number Placeholder 4"/>
          <p:cNvSpPr>
            <a:spLocks noGrp="1"/>
          </p:cNvSpPr>
          <p:nvPr>
            <p:ph type="sldNum" sz="quarter" idx="12"/>
          </p:nvPr>
        </p:nvSpPr>
        <p:spPr/>
        <p:txBody>
          <a:bodyPr/>
          <a:lstStyle/>
          <a:p>
            <a:fld id="{9B007EB5-E551-4081-B1D4-5458D7644D4F}" type="slidenum">
              <a:rPr lang="en-US" smtClean="0"/>
              <a:pPr/>
              <a:t>9</a:t>
            </a:fld>
            <a:endParaRPr lang="en-US"/>
          </a:p>
        </p:txBody>
      </p:sp>
      <p:sp>
        <p:nvSpPr>
          <p:cNvPr id="6" name="Rounded Rectangle 5"/>
          <p:cNvSpPr>
            <a:spLocks noChangeArrowheads="1"/>
          </p:cNvSpPr>
          <p:nvPr/>
        </p:nvSpPr>
        <p:spPr bwMode="auto">
          <a:xfrm>
            <a:off x="793480" y="2667000"/>
            <a:ext cx="5150120" cy="21336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
        <p:nvSpPr>
          <p:cNvPr id="7" name="Rectangle 6"/>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Tree>
    <p:extLst>
      <p:ext uri="{BB962C8B-B14F-4D97-AF65-F5344CB8AC3E}">
        <p14:creationId xmlns:p14="http://schemas.microsoft.com/office/powerpoint/2010/main" val="66319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f6adc5d79a94e37ab7ec9b9c483552f xmlns="f46e81e7-297d-417f-b698-00dff3f07a0e">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fc194862-fd4a-42aa-9550-b5fd9ecd1cff</TermId>
        </TermInfo>
      </Terms>
    </mf6adc5d79a94e37ab7ec9b9c483552f>
    <Departments xmlns="88203bfa-d4ac-462e-8616-0292cc28843a">Marketing and Public Affairs</Departments>
    <PublishingExpirationDate xmlns="http://schemas.microsoft.com/sharepoint/v3" xsi:nil="true"/>
    <PublishingStartDate xmlns="http://schemas.microsoft.com/sharepoint/v3" xsi:nil="true"/>
    <TaxCatchAll xmlns="88203bfa-d4ac-462e-8616-0292cc28843a">
      <Value>38</Value>
      <Value>34</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FB5CEF851A894EBF7DD1FB22F51352" ma:contentTypeVersion="20" ma:contentTypeDescription="Create a new document." ma:contentTypeScope="" ma:versionID="8f3af701f3df8a9c9048a907c74c0ac2">
  <xsd:schema xmlns:xsd="http://www.w3.org/2001/XMLSchema" xmlns:xs="http://www.w3.org/2001/XMLSchema" xmlns:p="http://schemas.microsoft.com/office/2006/metadata/properties" xmlns:ns1="http://schemas.microsoft.com/sharepoint/v3" xmlns:ns2="88203bfa-d4ac-462e-8616-0292cc28843a" xmlns:ns3="f46e81e7-297d-417f-b698-00dff3f07a0e" targetNamespace="http://schemas.microsoft.com/office/2006/metadata/properties" ma:root="true" ma:fieldsID="369e50db597ab9061d2b510d58b9a267" ns1:_="" ns2:_="" ns3:_="">
    <xsd:import namespace="http://schemas.microsoft.com/sharepoint/v3"/>
    <xsd:import namespace="88203bfa-d4ac-462e-8616-0292cc28843a"/>
    <xsd:import namespace="f46e81e7-297d-417f-b698-00dff3f07a0e"/>
    <xsd:element name="properties">
      <xsd:complexType>
        <xsd:sequence>
          <xsd:element name="documentManagement">
            <xsd:complexType>
              <xsd:all>
                <xsd:element ref="ns1:PublishingStartDate" minOccurs="0"/>
                <xsd:element ref="ns1:PublishingExpirationDate" minOccurs="0"/>
                <xsd:element ref="ns2:Departments"/>
                <xsd:element ref="ns2:TaxCatchAll" minOccurs="0"/>
                <xsd:element ref="ns3:mf6adc5d79a94e37ab7ec9b9c48355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203bfa-d4ac-462e-8616-0292cc28843a" elementFormDefault="qualified">
    <xsd:import namespace="http://schemas.microsoft.com/office/2006/documentManagement/types"/>
    <xsd:import namespace="http://schemas.microsoft.com/office/infopath/2007/PartnerControls"/>
    <xsd:element name="Departments" ma:index="10" ma:displayName="Departments" ma:description="Select the department associated with this document or file. Department selections are based on this organization&#10;http://www.nccommunitycolleges.edu/Personnel/NCCCS_Directory.htm" ma:format="Dropdown" ma:internalName="Departments">
      <xsd:simpleType>
        <xsd:restriction base="dms:Choice">
          <xsd:enumeration value="Administrative and Facility Services"/>
          <xsd:enumeration value="Budgeting and Accounting and State-Level Accounting"/>
          <xsd:enumeration value="Contracts and Grants"/>
          <xsd:enumeration value="Human Resources"/>
          <xsd:enumeration value="Information Services"/>
          <xsd:enumeration value="Legal Affairs"/>
          <xsd:enumeration value="Marketing and Public Affairs"/>
          <xsd:enumeration value="Travel"/>
        </xsd:restriction>
      </xsd:simpleType>
    </xsd:element>
    <xsd:element name="TaxCatchAll" ma:index="11" nillable="true" ma:displayName="Taxonomy Catch All Column" ma:hidden="true" ma:list="{c4007c1c-46bb-42fa-88e6-4247e554f2f5}" ma:internalName="TaxCatchAll" ma:showField="CatchAllData" ma:web="88203bfa-d4ac-462e-8616-0292cc28843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6e81e7-297d-417f-b698-00dff3f07a0e" elementFormDefault="qualified">
    <xsd:import namespace="http://schemas.microsoft.com/office/2006/documentManagement/types"/>
    <xsd:import namespace="http://schemas.microsoft.com/office/infopath/2007/PartnerControls"/>
    <xsd:element name="mf6adc5d79a94e37ab7ec9b9c483552f" ma:index="13" ma:taxonomy="true" ma:internalName="mf6adc5d79a94e37ab7ec9b9c483552f" ma:taxonomyFieldName="Types" ma:displayName="Document Type" ma:indexed="true" ma:readOnly="false" ma:default="" ma:fieldId="{6f6adc5d-79a9-4e37-ab7e-c9b9c483552f}" ma:sspId="ff2c0a30-6022-4a53-931e-4e94d75a6b78" ma:termSetId="e83798e3-13ef-49a2-860b-1634b308a9c4"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B2E925-8E2E-4675-A322-811AC5A54530}">
  <ds:schemaRefs>
    <ds:schemaRef ds:uri="http://schemas.microsoft.com/sharepoint/v3/contenttype/forms"/>
  </ds:schemaRefs>
</ds:datastoreItem>
</file>

<file path=customXml/itemProps2.xml><?xml version="1.0" encoding="utf-8"?>
<ds:datastoreItem xmlns:ds="http://schemas.openxmlformats.org/officeDocument/2006/customXml" ds:itemID="{459EDD1A-F66B-4A90-8803-6512E3CBFB2F}">
  <ds:schemaRefs>
    <ds:schemaRef ds:uri="http://purl.org/dc/dcmitype/"/>
    <ds:schemaRef ds:uri="http://purl.org/dc/terms/"/>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88203bfa-d4ac-462e-8616-0292cc28843a"/>
    <ds:schemaRef ds:uri="f46e81e7-297d-417f-b698-00dff3f07a0e"/>
    <ds:schemaRef ds:uri="http://schemas.microsoft.com/sharepoint/v3"/>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F4C27CC1-3EE5-40B7-B2E3-EB81E1651D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8203bfa-d4ac-462e-8616-0292cc28843a"/>
    <ds:schemaRef ds:uri="f46e81e7-297d-417f-b698-00dff3f07a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12746</TotalTime>
  <Words>5968</Words>
  <Application>Microsoft Macintosh PowerPoint</Application>
  <PresentationFormat>On-screen Show (4:3)</PresentationFormat>
  <Paragraphs>1060</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Calibri</vt:lpstr>
      <vt:lpstr>Franklin Gothic Medium</vt:lpstr>
      <vt:lpstr>Wingdings</vt:lpstr>
      <vt:lpstr>ヒラギノ角ゴ Pro W3</vt:lpstr>
      <vt:lpstr>Arial</vt:lpstr>
      <vt:lpstr>Office Theme</vt:lpstr>
      <vt:lpstr>Keeping our Youth Out of Trouble – part III</vt:lpstr>
      <vt:lpstr>Last month</vt:lpstr>
      <vt:lpstr>Audience Participation</vt:lpstr>
      <vt:lpstr>General Law</vt:lpstr>
      <vt:lpstr>General Law</vt:lpstr>
      <vt:lpstr>General Law</vt:lpstr>
      <vt:lpstr>General Law</vt:lpstr>
      <vt:lpstr>General Law</vt:lpstr>
      <vt:lpstr>General Law</vt:lpstr>
      <vt:lpstr>General Law</vt:lpstr>
      <vt:lpstr>General Law</vt:lpstr>
      <vt:lpstr>Fighting, Aggression, Assault</vt:lpstr>
      <vt:lpstr>Fighting, Aggression, Assault</vt:lpstr>
      <vt:lpstr>Verbal Threat</vt:lpstr>
      <vt:lpstr>Injury to Real Property</vt:lpstr>
      <vt:lpstr>Drugs &amp; Alcohol</vt:lpstr>
      <vt:lpstr>Drugs &amp; Alcohol</vt:lpstr>
      <vt:lpstr>Drugs &amp; Alcohol</vt:lpstr>
      <vt:lpstr>Drugs &amp; Alcohol</vt:lpstr>
      <vt:lpstr>Drugs &amp; Alcohol</vt:lpstr>
      <vt:lpstr>Drugs &amp; Alcohol</vt:lpstr>
      <vt:lpstr>Drugs &amp; Alcohol</vt:lpstr>
      <vt:lpstr>Drugs &amp; Alcohol</vt:lpstr>
      <vt:lpstr>Drugs &amp; Alcohol</vt:lpstr>
      <vt:lpstr>Drugs &amp; Alcohol</vt:lpstr>
      <vt:lpstr>Drugs &amp; Alcohol</vt:lpstr>
      <vt:lpstr>Embezzlement</vt:lpstr>
      <vt:lpstr>Internet Hacking</vt:lpstr>
      <vt:lpstr>Internet Hacking</vt:lpstr>
      <vt:lpstr>Piracy</vt:lpstr>
      <vt:lpstr>Counterfeiting</vt:lpstr>
      <vt:lpstr>Fraudulent Identification</vt:lpstr>
      <vt:lpstr>Fraudulent Identification</vt:lpstr>
      <vt:lpstr>Resolving Backgrounds</vt:lpstr>
      <vt:lpstr>Backgrounds and Employment</vt:lpstr>
      <vt:lpstr>PowerPoint Presentation</vt:lpstr>
      <vt:lpstr>Questions ?</vt:lpstr>
      <vt:lpstr>October 26 webinar</vt:lpstr>
      <vt:lpstr>PowerPoint Presentation</vt:lpstr>
      <vt:lpstr>PowerPoint Presentation</vt:lpstr>
      <vt:lpstr>Thanks for listening!</vt:lpstr>
    </vt:vector>
  </TitlesOfParts>
  <Company>NCCCS</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Droessler</dc:title>
  <dc:creator>Chris Droessler</dc:creator>
  <cp:lastModifiedBy>Microsoft Office User</cp:lastModifiedBy>
  <cp:revision>479</cp:revision>
  <dcterms:created xsi:type="dcterms:W3CDTF">2009-10-29T12:13:41Z</dcterms:created>
  <dcterms:modified xsi:type="dcterms:W3CDTF">2016-08-24T11:11:22Z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0x010100D3FB5CEF851A894EBF7DD1FB22F51352</vt:lpwstr>
  </property>
  <property fmtid="{D5CDD505-2E9C-101B-9397-08002B2CF9AE}" pid="3" name="Descriptors">
    <vt:lpwstr/>
  </property>
  <property fmtid="{D5CDD505-2E9C-101B-9397-08002B2CF9AE}" pid="4" name="Functions">
    <vt:lpwstr>34;#Branding|6e354d85-bdd8-4cc8-a485-4803f6fdee24</vt:lpwstr>
  </property>
  <property fmtid="{D5CDD505-2E9C-101B-9397-08002B2CF9AE}" pid="5" name="Types">
    <vt:lpwstr>38;#Template|fc194862-fd4a-42aa-9550-b5fd9ecd1cff</vt:lpwstr>
  </property>
  <property fmtid="{D5CDD505-2E9C-101B-9397-08002B2CF9AE}" pid="6" name="Objects">
    <vt:lpwstr/>
  </property>
  <property fmtid="{D5CDD505-2E9C-101B-9397-08002B2CF9AE}" pid="7" name="da5133d6118044a3aaacc66dd229ac83">
    <vt:lpwstr>Branding|6e354d85-bdd8-4cc8-a485-4803f6fdee24</vt:lpwstr>
  </property>
</Properties>
</file>