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8" r:id="rId2"/>
  </p:sldMasterIdLst>
  <p:notesMasterIdLst>
    <p:notesMasterId r:id="rId30"/>
  </p:notesMasterIdLst>
  <p:handoutMasterIdLst>
    <p:handoutMasterId r:id="rId31"/>
  </p:handoutMasterIdLst>
  <p:sldIdLst>
    <p:sldId id="260"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270"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D14"/>
    <a:srgbClr val="009AA6"/>
    <a:srgbClr val="7AB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214" autoAdjust="0"/>
    <p:restoredTop sz="88142" autoAdjust="0"/>
  </p:normalViewPr>
  <p:slideViewPr>
    <p:cSldViewPr snapToGrid="0">
      <p:cViewPr varScale="1">
        <p:scale>
          <a:sx n="49" d="100"/>
          <a:sy n="49" d="100"/>
        </p:scale>
        <p:origin x="922" y="53"/>
      </p:cViewPr>
      <p:guideLst>
        <p:guide orient="horz" pos="2160"/>
        <p:guide pos="2880"/>
      </p:guideLst>
    </p:cSldViewPr>
  </p:slideViewPr>
  <p:notesTextViewPr>
    <p:cViewPr>
      <p:scale>
        <a:sx n="3" d="2"/>
        <a:sy n="3" d="2"/>
      </p:scale>
      <p:origin x="0" y="0"/>
    </p:cViewPr>
  </p:notesTextViewPr>
  <p:notesViewPr>
    <p:cSldViewPr snapToGrid="0">
      <p:cViewPr varScale="1">
        <p:scale>
          <a:sx n="53" d="100"/>
          <a:sy n="53" d="100"/>
        </p:scale>
        <p:origin x="282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1684353-3876-459B-A2A0-E1F1B77D3D93}" type="datetimeFigureOut">
              <a:rPr lang="en-US" smtClean="0"/>
              <a:t>10/26/2018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5123B90-74EE-4D50-961E-9E7BCD0C91B8}" type="slidenum">
              <a:rPr lang="en-US" smtClean="0"/>
              <a:t>‹#›</a:t>
            </a:fld>
            <a:endParaRPr lang="en-US"/>
          </a:p>
        </p:txBody>
      </p:sp>
    </p:spTree>
    <p:extLst>
      <p:ext uri="{BB962C8B-B14F-4D97-AF65-F5344CB8AC3E}">
        <p14:creationId xmlns:p14="http://schemas.microsoft.com/office/powerpoint/2010/main" val="15420303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4B58D4C-046B-4435-8871-108230B8C909}" type="datetimeFigureOut">
              <a:rPr lang="en-US" smtClean="0"/>
              <a:t>10/26/2018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FBBFB5A-915E-48F0-A4AA-A5289015209F}" type="slidenum">
              <a:rPr lang="en-US" smtClean="0"/>
              <a:t>‹#›</a:t>
            </a:fld>
            <a:endParaRPr lang="en-US"/>
          </a:p>
        </p:txBody>
      </p:sp>
    </p:spTree>
    <p:extLst>
      <p:ext uri="{BB962C8B-B14F-4D97-AF65-F5344CB8AC3E}">
        <p14:creationId xmlns:p14="http://schemas.microsoft.com/office/powerpoint/2010/main" val="196581984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dirty="0"/>
          </a:p>
        </p:txBody>
      </p:sp>
      <p:sp>
        <p:nvSpPr>
          <p:cNvPr id="4" name="Slide Number Placeholder 3"/>
          <p:cNvSpPr>
            <a:spLocks noGrp="1"/>
          </p:cNvSpPr>
          <p:nvPr>
            <p:ph type="sldNum" sz="quarter" idx="10"/>
          </p:nvPr>
        </p:nvSpPr>
        <p:spPr/>
        <p:txBody>
          <a:bodyPr/>
          <a:lstStyle/>
          <a:p>
            <a:fld id="{6FBBFB5A-915E-48F0-A4AA-A5289015209F}" type="slidenum">
              <a:rPr lang="en-US" smtClean="0"/>
              <a:t>1</a:t>
            </a:fld>
            <a:endParaRPr lang="en-US"/>
          </a:p>
        </p:txBody>
      </p:sp>
    </p:spTree>
    <p:extLst>
      <p:ext uri="{BB962C8B-B14F-4D97-AF65-F5344CB8AC3E}">
        <p14:creationId xmlns:p14="http://schemas.microsoft.com/office/powerpoint/2010/main" val="913437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BBFB5A-915E-48F0-A4AA-A5289015209F}" type="slidenum">
              <a:rPr lang="en-US" smtClean="0"/>
              <a:t>2</a:t>
            </a:fld>
            <a:endParaRPr lang="en-US"/>
          </a:p>
        </p:txBody>
      </p:sp>
    </p:spTree>
    <p:extLst>
      <p:ext uri="{BB962C8B-B14F-4D97-AF65-F5344CB8AC3E}">
        <p14:creationId xmlns:p14="http://schemas.microsoft.com/office/powerpoint/2010/main" val="3900034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BBFB5A-915E-48F0-A4AA-A5289015209F}" type="slidenum">
              <a:rPr lang="en-US" smtClean="0"/>
              <a:t>27</a:t>
            </a:fld>
            <a:endParaRPr lang="en-US"/>
          </a:p>
        </p:txBody>
      </p:sp>
    </p:spTree>
    <p:extLst>
      <p:ext uri="{BB962C8B-B14F-4D97-AF65-F5344CB8AC3E}">
        <p14:creationId xmlns:p14="http://schemas.microsoft.com/office/powerpoint/2010/main" val="242615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76273" y="1982976"/>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33473" y="4480511"/>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Slide Number Placeholder 30"/>
          <p:cNvSpPr>
            <a:spLocks noGrp="1"/>
          </p:cNvSpPr>
          <p:nvPr>
            <p:ph type="sldNum" sz="quarter" idx="4"/>
          </p:nvPr>
        </p:nvSpPr>
        <p:spPr>
          <a:xfrm>
            <a:off x="7086600" y="6404293"/>
            <a:ext cx="2057400"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a:p>
        </p:txBody>
      </p:sp>
    </p:spTree>
    <p:extLst>
      <p:ext uri="{BB962C8B-B14F-4D97-AF65-F5344CB8AC3E}">
        <p14:creationId xmlns:p14="http://schemas.microsoft.com/office/powerpoint/2010/main" val="2395464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628650" y="1990165"/>
            <a:ext cx="7886700" cy="3991535"/>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30"/>
          <p:cNvSpPr>
            <a:spLocks noGrp="1"/>
          </p:cNvSpPr>
          <p:nvPr>
            <p:ph type="sldNum" sz="quarter" idx="4"/>
          </p:nvPr>
        </p:nvSpPr>
        <p:spPr>
          <a:xfrm>
            <a:off x="7086600" y="6404293"/>
            <a:ext cx="2057400"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a:p>
        </p:txBody>
      </p:sp>
    </p:spTree>
    <p:extLst>
      <p:ext uri="{BB962C8B-B14F-4D97-AF65-F5344CB8AC3E}">
        <p14:creationId xmlns:p14="http://schemas.microsoft.com/office/powerpoint/2010/main" val="4174763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1" y="1939352"/>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29842" y="2763264"/>
            <a:ext cx="3868340" cy="32184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939352"/>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763264"/>
            <a:ext cx="3887391" cy="321843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30"/>
          <p:cNvSpPr>
            <a:spLocks noGrp="1"/>
          </p:cNvSpPr>
          <p:nvPr>
            <p:ph type="sldNum" sz="quarter" idx="12"/>
          </p:nvPr>
        </p:nvSpPr>
        <p:spPr>
          <a:xfrm>
            <a:off x="7086600" y="6404293"/>
            <a:ext cx="2057400"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a:p>
        </p:txBody>
      </p:sp>
    </p:spTree>
    <p:extLst>
      <p:ext uri="{BB962C8B-B14F-4D97-AF65-F5344CB8AC3E}">
        <p14:creationId xmlns:p14="http://schemas.microsoft.com/office/powerpoint/2010/main" val="390241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dirty="0"/>
              <a:t>Click to edit Master title style</a:t>
            </a:r>
          </a:p>
        </p:txBody>
      </p:sp>
      <p:sp>
        <p:nvSpPr>
          <p:cNvPr id="9" name="Slide Number Placeholder 30"/>
          <p:cNvSpPr>
            <a:spLocks noGrp="1"/>
          </p:cNvSpPr>
          <p:nvPr>
            <p:ph type="sldNum" sz="quarter" idx="4"/>
          </p:nvPr>
        </p:nvSpPr>
        <p:spPr>
          <a:xfrm>
            <a:off x="7086600" y="6404293"/>
            <a:ext cx="2057400"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a:p>
        </p:txBody>
      </p:sp>
    </p:spTree>
    <p:extLst>
      <p:ext uri="{BB962C8B-B14F-4D97-AF65-F5344CB8AC3E}">
        <p14:creationId xmlns:p14="http://schemas.microsoft.com/office/powerpoint/2010/main" val="1585071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30"/>
          <p:cNvSpPr>
            <a:spLocks noGrp="1"/>
          </p:cNvSpPr>
          <p:nvPr>
            <p:ph type="sldNum" sz="quarter" idx="4"/>
          </p:nvPr>
        </p:nvSpPr>
        <p:spPr>
          <a:xfrm>
            <a:off x="7086600" y="6404293"/>
            <a:ext cx="2057400"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a:p>
        </p:txBody>
      </p:sp>
    </p:spTree>
    <p:extLst>
      <p:ext uri="{BB962C8B-B14F-4D97-AF65-F5344CB8AC3E}">
        <p14:creationId xmlns:p14="http://schemas.microsoft.com/office/powerpoint/2010/main" val="319488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151744"/>
            <a:ext cx="6858000" cy="1552071"/>
          </a:xfrm>
        </p:spPr>
        <p:txBody>
          <a:bodyPr anchor="t">
            <a:normAutofit/>
          </a:bodyPr>
          <a:lstStyle>
            <a:lvl1pPr algn="ctr">
              <a:defRPr lang="en-US" sz="4400" b="1" dirty="0">
                <a:solidFill>
                  <a:schemeClr val="tx1"/>
                </a:solidFill>
                <a:latin typeface="Myriad Pro" panose="020B0503030403020204" pitchFamily="34" charset="0"/>
              </a:defRPr>
            </a:lvl1pPr>
          </a:lstStyle>
          <a:p>
            <a:r>
              <a:rPr lang="en-US" dirty="0"/>
              <a:t>Click to edit Master title style</a:t>
            </a:r>
          </a:p>
        </p:txBody>
      </p:sp>
      <p:sp>
        <p:nvSpPr>
          <p:cNvPr id="3" name="Subtitle 2"/>
          <p:cNvSpPr>
            <a:spLocks noGrp="1"/>
          </p:cNvSpPr>
          <p:nvPr>
            <p:ph type="subTitle" idx="1"/>
          </p:nvPr>
        </p:nvSpPr>
        <p:spPr>
          <a:xfrm>
            <a:off x="1143000" y="3995176"/>
            <a:ext cx="6858000" cy="1170753"/>
          </a:xfrm>
        </p:spPr>
        <p:txBody>
          <a:bodyPr/>
          <a:lstStyle>
            <a:lvl1pPr marL="0" indent="0" algn="ctr">
              <a:buNone/>
              <a:defRPr sz="2400" b="1">
                <a:solidFill>
                  <a:schemeClr val="tx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898" t="17246" r="-898" b="1525"/>
          <a:stretch/>
        </p:blipFill>
        <p:spPr>
          <a:xfrm>
            <a:off x="600331" y="390348"/>
            <a:ext cx="7943338" cy="1267002"/>
          </a:xfrm>
          <a:prstGeom prst="rect">
            <a:avLst/>
          </a:prstGeom>
        </p:spPr>
      </p:pic>
    </p:spTree>
    <p:extLst>
      <p:ext uri="{BB962C8B-B14F-4D97-AF65-F5344CB8AC3E}">
        <p14:creationId xmlns:p14="http://schemas.microsoft.com/office/powerpoint/2010/main" val="2104662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p:cNvSpPr>
            <a:spLocks noGrp="1"/>
          </p:cNvSpPr>
          <p:nvPr>
            <p:ph type="ftr" sz="quarter" idx="3"/>
          </p:nvPr>
        </p:nvSpPr>
        <p:spPr>
          <a:xfrm>
            <a:off x="3028950" y="6397962"/>
            <a:ext cx="3086100" cy="438523"/>
          </a:xfrm>
          <a:prstGeom prst="rect">
            <a:avLst/>
          </a:prstGeom>
          <a:solidFill>
            <a:schemeClr val="bg1"/>
          </a:solidFill>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718884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Title Placeholder 28"/>
          <p:cNvSpPr>
            <a:spLocks noGrp="1"/>
          </p:cNvSpPr>
          <p:nvPr>
            <p:ph type="title"/>
          </p:nvPr>
        </p:nvSpPr>
        <p:spPr>
          <a:xfrm>
            <a:off x="628650" y="1798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0" name="Text Placeholder 29"/>
          <p:cNvSpPr>
            <a:spLocks noGrp="1"/>
          </p:cNvSpPr>
          <p:nvPr>
            <p:ph type="body" idx="1"/>
          </p:nvPr>
        </p:nvSpPr>
        <p:spPr>
          <a:xfrm>
            <a:off x="628650" y="2011681"/>
            <a:ext cx="7886700" cy="39498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Slide Number Placeholder 30"/>
          <p:cNvSpPr>
            <a:spLocks noGrp="1"/>
          </p:cNvSpPr>
          <p:nvPr>
            <p:ph type="sldNum" sz="quarter" idx="4"/>
          </p:nvPr>
        </p:nvSpPr>
        <p:spPr>
          <a:xfrm>
            <a:off x="8398174" y="6413500"/>
            <a:ext cx="634701" cy="365125"/>
          </a:xfrm>
          <a:prstGeom prst="rect">
            <a:avLst/>
          </a:prstGeom>
        </p:spPr>
        <p:txBody>
          <a:bodyPr vert="horz" lIns="91440" tIns="45720" rIns="91440" bIns="45720" rtlCol="0" anchor="ctr"/>
          <a:lstStyle>
            <a:lvl1pPr algn="r">
              <a:defRPr sz="1300">
                <a:solidFill>
                  <a:schemeClr val="tx1">
                    <a:tint val="75000"/>
                  </a:schemeClr>
                </a:solidFill>
                <a:latin typeface="Myriad Pro" panose="020B0503030403020204" pitchFamily="34" charset="0"/>
              </a:defRPr>
            </a:lvl1pPr>
          </a:lstStyle>
          <a:p>
            <a:fld id="{3FAF11BC-4188-4023-B5C2-A3E64286B8CA}" type="slidenum">
              <a:rPr lang="en-US" smtClean="0"/>
              <a:pPr/>
              <a:t>‹#›</a:t>
            </a:fld>
            <a:endParaRPr lang="en-US" dirty="0"/>
          </a:p>
        </p:txBody>
      </p:sp>
      <p:pic>
        <p:nvPicPr>
          <p:cNvPr id="2" name="Picture 1"/>
          <p:cNvPicPr>
            <a:picLocks noChangeAspect="1"/>
          </p:cNvPicPr>
          <p:nvPr userDrawn="1"/>
        </p:nvPicPr>
        <p:blipFill rotWithShape="1">
          <a:blip r:embed="rId7" cstate="print">
            <a:extLst>
              <a:ext uri="{28A0092B-C50C-407E-A947-70E740481C1C}">
                <a14:useLocalDpi xmlns:a14="http://schemas.microsoft.com/office/drawing/2010/main" val="0"/>
              </a:ext>
            </a:extLst>
          </a:blip>
          <a:srcRect l="898" t="17246" r="-898" b="1525"/>
          <a:stretch/>
        </p:blipFill>
        <p:spPr>
          <a:xfrm>
            <a:off x="194132" y="6139180"/>
            <a:ext cx="3439642" cy="548640"/>
          </a:xfrm>
          <a:prstGeom prst="rect">
            <a:avLst/>
          </a:prstGeom>
        </p:spPr>
      </p:pic>
      <p:cxnSp>
        <p:nvCxnSpPr>
          <p:cNvPr id="4" name="Straight Connector 3"/>
          <p:cNvCxnSpPr/>
          <p:nvPr userDrawn="1"/>
        </p:nvCxnSpPr>
        <p:spPr>
          <a:xfrm flipV="1">
            <a:off x="0" y="1669774"/>
            <a:ext cx="9144000" cy="13252"/>
          </a:xfrm>
          <a:prstGeom prst="line">
            <a:avLst/>
          </a:prstGeom>
          <a:ln w="101600">
            <a:solidFill>
              <a:srgbClr val="FF6D1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234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5" r:id="rId3"/>
    <p:sldLayoutId id="2147483666" r:id="rId4"/>
    <p:sldLayoutId id="2147483667" r:id="rId5"/>
  </p:sldLayoutIdLst>
  <p:hf hdr="0" ftr="0" dt="0"/>
  <p:txStyles>
    <p:titleStyle>
      <a:lvl1pPr algn="ctr" defTabSz="914400" rtl="0" eaLnBrk="1" latinLnBrk="0" hangingPunct="1">
        <a:lnSpc>
          <a:spcPct val="90000"/>
        </a:lnSpc>
        <a:spcBef>
          <a:spcPct val="0"/>
        </a:spcBef>
        <a:buNone/>
        <a:defRPr sz="4400" kern="1200">
          <a:solidFill>
            <a:schemeClr val="tx1"/>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9AA6"/>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7AB8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7AB8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7AB8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7AB8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B9181B-90F1-4EEE-93BF-F43B183D5536}" type="slidenum">
              <a:rPr lang="en-US" smtClean="0"/>
              <a:t>‹#›</a:t>
            </a:fld>
            <a:endParaRPr lang="en-US"/>
          </a:p>
        </p:txBody>
      </p:sp>
    </p:spTree>
    <p:extLst>
      <p:ext uri="{BB962C8B-B14F-4D97-AF65-F5344CB8AC3E}">
        <p14:creationId xmlns:p14="http://schemas.microsoft.com/office/powerpoint/2010/main" val="1077977801"/>
      </p:ext>
    </p:extLst>
  </p:cSld>
  <p:clrMap bg1="lt1" tx1="dk1" bg2="lt2" tx2="dk2" accent1="accent1" accent2="accent2" accent3="accent3" accent4="accent4" accent5="accent5" accent6="accent6" hlink="hlink" folHlink="folHlink"/>
  <p:sldLayoutIdLst>
    <p:sldLayoutId id="2147483669" r:id="rId1"/>
    <p:sldLayoutId id="214748367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www.napequity.org/perkinsv" TargetMode="Externa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perkinsb.sched.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careertech.org/perkins-virtual-resource-tabl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18160" y="2151744"/>
            <a:ext cx="8168640" cy="1552071"/>
          </a:xfrm>
        </p:spPr>
        <p:txBody>
          <a:bodyPr>
            <a:noAutofit/>
          </a:bodyPr>
          <a:lstStyle/>
          <a:p>
            <a:r>
              <a:rPr lang="en-US" sz="3400" dirty="0"/>
              <a:t>Addressing Equity &amp; Special Populations in Secondary/Post Secondary Data and Program Improvement</a:t>
            </a:r>
            <a:endParaRPr lang="en-US" sz="3400" b="1" dirty="0"/>
          </a:p>
        </p:txBody>
      </p:sp>
      <p:sp>
        <p:nvSpPr>
          <p:cNvPr id="10" name="Content Placeholder 9"/>
          <p:cNvSpPr>
            <a:spLocks noGrp="1"/>
          </p:cNvSpPr>
          <p:nvPr>
            <p:ph type="subTitle" idx="1"/>
          </p:nvPr>
        </p:nvSpPr>
        <p:spPr>
          <a:xfrm>
            <a:off x="243840" y="4468518"/>
            <a:ext cx="8732520" cy="1520802"/>
          </a:xfrm>
        </p:spPr>
        <p:txBody>
          <a:bodyPr>
            <a:noAutofit/>
          </a:bodyPr>
          <a:lstStyle/>
          <a:p>
            <a:r>
              <a:rPr lang="en-US" sz="1900" i="1" dirty="0"/>
              <a:t>Ben Williams, PHD, CEO, National Alliance for Partnerships in Equity</a:t>
            </a:r>
          </a:p>
          <a:p>
            <a:r>
              <a:rPr lang="en-US" sz="1900" i="1" dirty="0"/>
              <a:t>Mimi Lufkin, CEO Emerita National Alliance for Partnerships in Equity</a:t>
            </a:r>
          </a:p>
          <a:p>
            <a:r>
              <a:rPr lang="en-US" sz="1900" i="1" dirty="0"/>
              <a:t>Janay McClarin, Program Manager, National Alliance for Partnerships in Equity</a:t>
            </a:r>
          </a:p>
          <a:p>
            <a:pPr marL="0" indent="0" algn="ctr">
              <a:buNone/>
            </a:pPr>
            <a:r>
              <a:rPr lang="en-US" sz="2000" i="1" dirty="0"/>
              <a:t>October 30, 2018</a:t>
            </a:r>
          </a:p>
        </p:txBody>
      </p:sp>
      <p:sp>
        <p:nvSpPr>
          <p:cNvPr id="2" name="Slide Number Placeholder 1"/>
          <p:cNvSpPr>
            <a:spLocks noGrp="1"/>
          </p:cNvSpPr>
          <p:nvPr>
            <p:ph type="sldNum" sz="quarter" idx="4294967295"/>
          </p:nvPr>
        </p:nvSpPr>
        <p:spPr>
          <a:xfrm>
            <a:off x="7086600" y="6403975"/>
            <a:ext cx="2057400" cy="365125"/>
          </a:xfrm>
        </p:spPr>
        <p:txBody>
          <a:bodyPr/>
          <a:lstStyle/>
          <a:p>
            <a:fld id="{3FAF11BC-4188-4023-B5C2-A3E64286B8CA}" type="slidenum">
              <a:rPr lang="en-US" smtClean="0"/>
              <a:pPr/>
              <a:t>1</a:t>
            </a:fld>
            <a:endParaRPr lang="en-US"/>
          </a:p>
        </p:txBody>
      </p:sp>
    </p:spTree>
    <p:extLst>
      <p:ext uri="{BB962C8B-B14F-4D97-AF65-F5344CB8AC3E}">
        <p14:creationId xmlns:p14="http://schemas.microsoft.com/office/powerpoint/2010/main" val="3561602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113 Postsecondary Indicators</a:t>
            </a:r>
          </a:p>
        </p:txBody>
      </p:sp>
      <p:sp>
        <p:nvSpPr>
          <p:cNvPr id="3" name="Content Placeholder 2"/>
          <p:cNvSpPr>
            <a:spLocks noGrp="1"/>
          </p:cNvSpPr>
          <p:nvPr>
            <p:ph idx="1"/>
          </p:nvPr>
        </p:nvSpPr>
        <p:spPr/>
        <p:txBody>
          <a:bodyPr>
            <a:normAutofit fontScale="92500" lnSpcReduction="10000"/>
          </a:bodyPr>
          <a:lstStyle/>
          <a:p>
            <a:r>
              <a:rPr lang="en-US" dirty="0"/>
              <a:t>Placement </a:t>
            </a:r>
            <a:r>
              <a:rPr lang="en-US" sz="2400" dirty="0"/>
              <a:t>(second ¼ after completion)</a:t>
            </a:r>
          </a:p>
          <a:p>
            <a:pPr lvl="1"/>
            <a:r>
              <a:rPr lang="en-US" sz="2600" dirty="0"/>
              <a:t>Remain enrolled in postsecondary education</a:t>
            </a:r>
          </a:p>
          <a:p>
            <a:pPr lvl="1"/>
            <a:r>
              <a:rPr lang="en-US" sz="2600" dirty="0"/>
              <a:t>In advanced training</a:t>
            </a:r>
          </a:p>
          <a:p>
            <a:pPr lvl="1"/>
            <a:r>
              <a:rPr lang="en-US" sz="2600" dirty="0"/>
              <a:t>Military service</a:t>
            </a:r>
          </a:p>
          <a:p>
            <a:pPr lvl="1"/>
            <a:r>
              <a:rPr lang="en-US" sz="2600" dirty="0"/>
              <a:t>Service program participation</a:t>
            </a:r>
          </a:p>
          <a:p>
            <a:pPr lvl="1"/>
            <a:r>
              <a:rPr lang="en-US" sz="2600" dirty="0"/>
              <a:t>Peace Corps volunteer</a:t>
            </a:r>
          </a:p>
          <a:p>
            <a:r>
              <a:rPr lang="en-US" dirty="0"/>
              <a:t>Postsecondary credential attainment during participation or within one year of program completion</a:t>
            </a:r>
          </a:p>
          <a:p>
            <a:r>
              <a:rPr lang="en-US" dirty="0"/>
              <a:t>Concentrators in CTE programs that lead to a nontraditional fields</a:t>
            </a:r>
          </a:p>
        </p:txBody>
      </p:sp>
      <p:sp>
        <p:nvSpPr>
          <p:cNvPr id="4" name="Slide Number Placeholder 3"/>
          <p:cNvSpPr>
            <a:spLocks noGrp="1"/>
          </p:cNvSpPr>
          <p:nvPr>
            <p:ph type="sldNum" sz="quarter" idx="4"/>
          </p:nvPr>
        </p:nvSpPr>
        <p:spPr>
          <a:xfrm>
            <a:off x="7086600" y="6446520"/>
            <a:ext cx="2057400" cy="322898"/>
          </a:xfrm>
        </p:spPr>
        <p:txBody>
          <a:bodyPr/>
          <a:lstStyle/>
          <a:p>
            <a:fld id="{3FAF11BC-4188-4023-B5C2-A3E64286B8CA}" type="slidenum">
              <a:rPr lang="en-US" smtClean="0"/>
              <a:pPr/>
              <a:t>10</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381250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113 Accountability</a:t>
            </a:r>
          </a:p>
        </p:txBody>
      </p:sp>
      <p:sp>
        <p:nvSpPr>
          <p:cNvPr id="3" name="Content Placeholder 2"/>
          <p:cNvSpPr>
            <a:spLocks noGrp="1"/>
          </p:cNvSpPr>
          <p:nvPr>
            <p:ph idx="1"/>
          </p:nvPr>
        </p:nvSpPr>
        <p:spPr>
          <a:xfrm>
            <a:off x="628650" y="2028265"/>
            <a:ext cx="7886700" cy="3477185"/>
          </a:xfrm>
        </p:spPr>
        <p:txBody>
          <a:bodyPr>
            <a:normAutofit lnSpcReduction="10000"/>
          </a:bodyPr>
          <a:lstStyle/>
          <a:p>
            <a:r>
              <a:rPr lang="en-US" dirty="0"/>
              <a:t>States set their own measures and include them in the state plan – State Determined Levels of Performance (SDLP)</a:t>
            </a:r>
          </a:p>
          <a:p>
            <a:r>
              <a:rPr lang="en-US" dirty="0"/>
              <a:t>Locals still negotiate performance levels with the state or accept the SDLP</a:t>
            </a:r>
          </a:p>
          <a:p>
            <a:r>
              <a:rPr lang="en-US" dirty="0"/>
              <a:t>6 Requirements for SDLP* include:</a:t>
            </a:r>
          </a:p>
          <a:p>
            <a:pPr lvl="1"/>
            <a:r>
              <a:rPr lang="en-US" dirty="0"/>
              <a:t>Make meaningful improvement of performance by gender, race, migrant status and special populations </a:t>
            </a:r>
          </a:p>
          <a:p>
            <a:pPr lvl="1"/>
            <a:r>
              <a:rPr lang="en-US" dirty="0"/>
              <a:t>Must be higher than past two years performance</a:t>
            </a:r>
          </a:p>
        </p:txBody>
      </p:sp>
      <p:sp>
        <p:nvSpPr>
          <p:cNvPr id="4" name="Slide Number Placeholder 3"/>
          <p:cNvSpPr>
            <a:spLocks noGrp="1"/>
          </p:cNvSpPr>
          <p:nvPr>
            <p:ph type="sldNum" sz="quarter" idx="4"/>
          </p:nvPr>
        </p:nvSpPr>
        <p:spPr/>
        <p:txBody>
          <a:bodyPr/>
          <a:lstStyle/>
          <a:p>
            <a:fld id="{3FAF11BC-4188-4023-B5C2-A3E64286B8CA}" type="slidenum">
              <a:rPr lang="en-US" smtClean="0"/>
              <a:pPr/>
              <a:t>11</a:t>
            </a:fld>
            <a:endParaRPr lang="en-US"/>
          </a:p>
        </p:txBody>
      </p:sp>
      <p:sp>
        <p:nvSpPr>
          <p:cNvPr id="5" name="Rectangle 4"/>
          <p:cNvSpPr/>
          <p:nvPr/>
        </p:nvSpPr>
        <p:spPr>
          <a:xfrm>
            <a:off x="628650" y="5658360"/>
            <a:ext cx="3678956" cy="369332"/>
          </a:xfrm>
          <a:prstGeom prst="rect">
            <a:avLst/>
          </a:prstGeom>
        </p:spPr>
        <p:txBody>
          <a:bodyPr wrap="none">
            <a:spAutoFit/>
          </a:bodyPr>
          <a:lstStyle/>
          <a:p>
            <a:pPr marL="57150" indent="0">
              <a:buNone/>
            </a:pPr>
            <a:r>
              <a:rPr lang="en-US" i="1" dirty="0"/>
              <a:t>* </a:t>
            </a:r>
            <a:r>
              <a:rPr lang="pt-BR" i="1" dirty="0"/>
              <a:t>Sec. 113. [20 U.S.C. 2323] (3)(A)(III)</a:t>
            </a:r>
            <a:endParaRPr lang="en-US"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380156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113 Accountability</a:t>
            </a:r>
          </a:p>
        </p:txBody>
      </p:sp>
      <p:sp>
        <p:nvSpPr>
          <p:cNvPr id="3" name="Content Placeholder 2"/>
          <p:cNvSpPr>
            <a:spLocks noGrp="1"/>
          </p:cNvSpPr>
          <p:nvPr>
            <p:ph idx="1"/>
          </p:nvPr>
        </p:nvSpPr>
        <p:spPr/>
        <p:txBody>
          <a:bodyPr>
            <a:normAutofit fontScale="92500" lnSpcReduction="20000"/>
          </a:bodyPr>
          <a:lstStyle/>
          <a:p>
            <a:pPr marL="0" indent="0">
              <a:buNone/>
            </a:pPr>
            <a:r>
              <a:rPr lang="en-US" sz="3900" dirty="0"/>
              <a:t>Data Disaggregation</a:t>
            </a:r>
          </a:p>
          <a:p>
            <a:r>
              <a:rPr lang="en-US" dirty="0"/>
              <a:t>Equity Gap Analysis (State)</a:t>
            </a:r>
          </a:p>
          <a:p>
            <a:r>
              <a:rPr lang="en-US" dirty="0"/>
              <a:t>Needs Assessment (Local)</a:t>
            </a:r>
          </a:p>
          <a:p>
            <a:r>
              <a:rPr lang="en-US" dirty="0"/>
              <a:t>Reporting</a:t>
            </a:r>
          </a:p>
          <a:p>
            <a:pPr marL="0" indent="0">
              <a:buNone/>
            </a:pPr>
            <a:r>
              <a:rPr lang="en-US" dirty="0"/>
              <a:t>    by</a:t>
            </a:r>
            <a:r>
              <a:rPr lang="mr-IN" dirty="0"/>
              <a:t>…</a:t>
            </a:r>
            <a:endParaRPr lang="en-US" dirty="0"/>
          </a:p>
          <a:p>
            <a:pPr lvl="1"/>
            <a:r>
              <a:rPr lang="en-US" dirty="0"/>
              <a:t>Gender</a:t>
            </a:r>
          </a:p>
          <a:p>
            <a:pPr lvl="1"/>
            <a:r>
              <a:rPr lang="en-US" dirty="0"/>
              <a:t>Race/ethnicity</a:t>
            </a:r>
          </a:p>
          <a:p>
            <a:pPr lvl="1"/>
            <a:r>
              <a:rPr lang="en-US" dirty="0"/>
              <a:t>Each special populations category</a:t>
            </a:r>
          </a:p>
          <a:p>
            <a:pPr lvl="1"/>
            <a:r>
              <a:rPr lang="en-US" dirty="0"/>
              <a:t>Migrant students (Sec. 1111(h)(1)(C)(ii) in ESSA)</a:t>
            </a:r>
          </a:p>
          <a:p>
            <a:pPr lvl="1"/>
            <a:r>
              <a:rPr lang="en-US" dirty="0"/>
              <a:t>CTE program (or Career Cluster if program data not available)</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12</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523773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Prompts</a:t>
            </a:r>
          </a:p>
        </p:txBody>
      </p:sp>
      <p:sp>
        <p:nvSpPr>
          <p:cNvPr id="3" name="Content Placeholder 2"/>
          <p:cNvSpPr>
            <a:spLocks noGrp="1"/>
          </p:cNvSpPr>
          <p:nvPr>
            <p:ph idx="1"/>
          </p:nvPr>
        </p:nvSpPr>
        <p:spPr/>
        <p:txBody>
          <a:bodyPr/>
          <a:lstStyle/>
          <a:p>
            <a:r>
              <a:rPr lang="en-US" dirty="0"/>
              <a:t>How does the change in the nontraditional measure impact your baseline data? </a:t>
            </a:r>
          </a:p>
          <a:p>
            <a:r>
              <a:rPr lang="en-US" dirty="0"/>
              <a:t>What strategies will you use to create baseline data for the new measures?</a:t>
            </a:r>
          </a:p>
          <a:p>
            <a:r>
              <a:rPr lang="en-US" dirty="0"/>
              <a:t>Are there new data sources you will need to access due to the changes in the special populations data?</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13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523426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122 State Plan</a:t>
            </a:r>
          </a:p>
        </p:txBody>
      </p:sp>
      <p:sp>
        <p:nvSpPr>
          <p:cNvPr id="3" name="Content Placeholder 2"/>
          <p:cNvSpPr>
            <a:spLocks noGrp="1"/>
          </p:cNvSpPr>
          <p:nvPr>
            <p:ph idx="1"/>
          </p:nvPr>
        </p:nvSpPr>
        <p:spPr/>
        <p:txBody>
          <a:bodyPr>
            <a:normAutofit fontScale="92500" lnSpcReduction="20000"/>
          </a:bodyPr>
          <a:lstStyle/>
          <a:p>
            <a:r>
              <a:rPr lang="en-US" dirty="0"/>
              <a:t>Develop in consultation with</a:t>
            </a:r>
          </a:p>
          <a:p>
            <a:pPr lvl="1"/>
            <a:r>
              <a:rPr lang="en-US" dirty="0"/>
              <a:t>Representatives of minority-serving institutions and HBCUs and tribally controlled colleges or universities</a:t>
            </a:r>
          </a:p>
          <a:p>
            <a:pPr lvl="1"/>
            <a:r>
              <a:rPr lang="en-US" dirty="0"/>
              <a:t>Members and representatives of special populations</a:t>
            </a:r>
          </a:p>
          <a:p>
            <a:pPr lvl="1"/>
            <a:r>
              <a:rPr lang="en-US" dirty="0"/>
              <a:t>Representatives of agencies serving out-of-school youth, homeless children and youth, and at-risk youth</a:t>
            </a:r>
          </a:p>
          <a:p>
            <a:pPr lvl="1"/>
            <a:r>
              <a:rPr lang="en-US" dirty="0"/>
              <a:t>Representatives of Indian Tribes and Tribal organizations </a:t>
            </a:r>
          </a:p>
          <a:p>
            <a:pPr lvl="1"/>
            <a:r>
              <a:rPr lang="en-US" dirty="0"/>
              <a:t>Individuals with disabilities </a:t>
            </a:r>
            <a:endParaRPr lang="en-US" dirty="0">
              <a:solidFill>
                <a:srgbClr val="FF0000"/>
              </a:solidFill>
            </a:endParaRPr>
          </a:p>
          <a:p>
            <a:r>
              <a:rPr lang="en-US" dirty="0"/>
              <a:t>Plan contents include 9/14 items with reference to special populations</a:t>
            </a:r>
          </a:p>
          <a:p>
            <a:r>
              <a:rPr lang="en-US" dirty="0"/>
              <a:t>Secretary has the authority to disapprove a state plan if measures are not rigorous enough</a:t>
            </a:r>
          </a:p>
        </p:txBody>
      </p:sp>
      <p:sp>
        <p:nvSpPr>
          <p:cNvPr id="4" name="Slide Number Placeholder 3"/>
          <p:cNvSpPr>
            <a:spLocks noGrp="1"/>
          </p:cNvSpPr>
          <p:nvPr>
            <p:ph type="sldNum" sz="quarter" idx="4"/>
          </p:nvPr>
        </p:nvSpPr>
        <p:spPr/>
        <p:txBody>
          <a:bodyPr/>
          <a:lstStyle/>
          <a:p>
            <a:fld id="{3FAF11BC-4188-4023-B5C2-A3E64286B8CA}" type="slidenum">
              <a:rPr lang="en-US" smtClean="0"/>
              <a:pPr/>
              <a:t>14</a:t>
            </a:fld>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129125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123  Improvement Plans</a:t>
            </a:r>
          </a:p>
        </p:txBody>
      </p:sp>
      <p:sp>
        <p:nvSpPr>
          <p:cNvPr id="3" name="Content Placeholder 2"/>
          <p:cNvSpPr>
            <a:spLocks noGrp="1"/>
          </p:cNvSpPr>
          <p:nvPr>
            <p:ph idx="1"/>
          </p:nvPr>
        </p:nvSpPr>
        <p:spPr/>
        <p:txBody>
          <a:bodyPr>
            <a:normAutofit fontScale="77500" lnSpcReduction="20000"/>
          </a:bodyPr>
          <a:lstStyle/>
          <a:p>
            <a:r>
              <a:rPr lang="en-US" dirty="0"/>
              <a:t>Retains 90% performance as the threshold before improvement plans are immediately triggered </a:t>
            </a:r>
          </a:p>
          <a:p>
            <a:r>
              <a:rPr lang="en-US" dirty="0"/>
              <a:t>Requires states and locals to include an analysis of the performance disparities or gaps and actions that will be taken to address such gaps. </a:t>
            </a:r>
          </a:p>
          <a:p>
            <a:r>
              <a:rPr lang="en-US" dirty="0"/>
              <a:t>Retains sanctions at the state and local level after failure to implement an improvement plan or failure to meet at least </a:t>
            </a:r>
          </a:p>
          <a:p>
            <a:r>
              <a:rPr lang="en-US" dirty="0"/>
              <a:t>90% of a State determined level of performance for any core indicator for 2 consecutive years after being identified for improvement. This makes the timeline for sanctions the same as in Perkins IV – 3 years failing to meet at least 90% of the state determined level of performance on any core indicator. </a:t>
            </a:r>
          </a:p>
          <a:p>
            <a:r>
              <a:rPr lang="en-US" dirty="0"/>
              <a:t>Agency shall not be eligible to adjust performance levels while executing an improvement plan </a:t>
            </a:r>
          </a:p>
        </p:txBody>
      </p:sp>
      <p:sp>
        <p:nvSpPr>
          <p:cNvPr id="4" name="Slide Number Placeholder 3"/>
          <p:cNvSpPr>
            <a:spLocks noGrp="1"/>
          </p:cNvSpPr>
          <p:nvPr>
            <p:ph type="sldNum" sz="quarter" idx="4"/>
          </p:nvPr>
        </p:nvSpPr>
        <p:spPr/>
        <p:txBody>
          <a:bodyPr/>
          <a:lstStyle/>
          <a:p>
            <a:fld id="{3FAF11BC-4188-4023-B5C2-A3E64286B8CA}" type="slidenum">
              <a:rPr lang="en-US" smtClean="0"/>
              <a:pPr/>
              <a:t>15</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2042655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Prompts</a:t>
            </a:r>
          </a:p>
        </p:txBody>
      </p:sp>
      <p:sp>
        <p:nvSpPr>
          <p:cNvPr id="3" name="Content Placeholder 2"/>
          <p:cNvSpPr>
            <a:spLocks noGrp="1"/>
          </p:cNvSpPr>
          <p:nvPr>
            <p:ph idx="1"/>
          </p:nvPr>
        </p:nvSpPr>
        <p:spPr/>
        <p:txBody>
          <a:bodyPr/>
          <a:lstStyle/>
          <a:p>
            <a:r>
              <a:rPr lang="en-US" dirty="0"/>
              <a:t>Have you conducted an equity gap analysis of the performance measures under Perkins IV? If so, how?</a:t>
            </a:r>
          </a:p>
          <a:p>
            <a:r>
              <a:rPr lang="en-US" dirty="0"/>
              <a:t>Have you been using disaggregated data by demographics and programs to support program improvement at the local level? How?</a:t>
            </a:r>
          </a:p>
          <a:p>
            <a:endParaRPr lang="en-US" dirty="0"/>
          </a:p>
        </p:txBody>
      </p:sp>
      <p:sp>
        <p:nvSpPr>
          <p:cNvPr id="4" name="Slide Number Placeholder 3"/>
          <p:cNvSpPr>
            <a:spLocks noGrp="1"/>
          </p:cNvSpPr>
          <p:nvPr>
            <p:ph type="sldNum" sz="quarter" idx="4"/>
          </p:nvPr>
        </p:nvSpPr>
        <p:spPr>
          <a:xfrm>
            <a:off x="7086600" y="6404293"/>
            <a:ext cx="2057400" cy="365125"/>
          </a:xfrm>
        </p:spPr>
        <p:txBody>
          <a:bodyPr/>
          <a:lstStyle/>
          <a:p>
            <a:fld id="{3FAF11BC-4188-4023-B5C2-A3E64286B8CA}" type="slidenum">
              <a:rPr lang="en-US" smtClean="0"/>
              <a:pPr/>
              <a:t>16</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244012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124 State Leadership Activities- Required</a:t>
            </a:r>
          </a:p>
        </p:txBody>
      </p:sp>
      <p:sp>
        <p:nvSpPr>
          <p:cNvPr id="3" name="Content Placeholder 2"/>
          <p:cNvSpPr>
            <a:spLocks noGrp="1"/>
          </p:cNvSpPr>
          <p:nvPr>
            <p:ph idx="1"/>
          </p:nvPr>
        </p:nvSpPr>
        <p:spPr/>
        <p:txBody>
          <a:bodyPr/>
          <a:lstStyle/>
          <a:p>
            <a:pPr marL="0" indent="0">
              <a:buNone/>
            </a:pPr>
            <a:r>
              <a:rPr lang="en-US" sz="3600" dirty="0"/>
              <a:t>All 5 related to equity</a:t>
            </a:r>
          </a:p>
          <a:p>
            <a:pPr lvl="1"/>
            <a:r>
              <a:rPr lang="en-US" sz="3200" dirty="0"/>
              <a:t>Preparation for nontraditional fields</a:t>
            </a:r>
          </a:p>
          <a:p>
            <a:pPr lvl="1"/>
            <a:r>
              <a:rPr lang="en-US" sz="3200" dirty="0"/>
              <a:t>Serving individuals in State Institutions</a:t>
            </a:r>
          </a:p>
          <a:p>
            <a:pPr lvl="1"/>
            <a:r>
              <a:rPr lang="en-US" sz="3200" dirty="0"/>
              <a:t>Professional development</a:t>
            </a:r>
          </a:p>
          <a:p>
            <a:pPr lvl="1"/>
            <a:r>
              <a:rPr lang="en-US" sz="3200" dirty="0"/>
              <a:t>Technical assistance</a:t>
            </a:r>
          </a:p>
          <a:p>
            <a:pPr lvl="1"/>
            <a:r>
              <a:rPr lang="en-US" sz="3200" dirty="0"/>
              <a:t>Report on effectiveness of closing equity gaps</a:t>
            </a:r>
          </a:p>
        </p:txBody>
      </p:sp>
      <p:sp>
        <p:nvSpPr>
          <p:cNvPr id="4" name="Slide Number Placeholder 3"/>
          <p:cNvSpPr>
            <a:spLocks noGrp="1"/>
          </p:cNvSpPr>
          <p:nvPr>
            <p:ph type="sldNum" sz="quarter" idx="4"/>
          </p:nvPr>
        </p:nvSpPr>
        <p:spPr/>
        <p:txBody>
          <a:bodyPr/>
          <a:lstStyle/>
          <a:p>
            <a:fld id="{3FAF11BC-4188-4023-B5C2-A3E64286B8CA}" type="slidenum">
              <a:rPr lang="en-US" smtClean="0"/>
              <a:pPr/>
              <a:t>17</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220812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124 State Leadership Activities- Required</a:t>
            </a:r>
          </a:p>
        </p:txBody>
      </p:sp>
      <p:sp>
        <p:nvSpPr>
          <p:cNvPr id="3" name="Content Placeholder 2"/>
          <p:cNvSpPr>
            <a:spLocks noGrp="1"/>
          </p:cNvSpPr>
          <p:nvPr>
            <p:ph idx="1"/>
          </p:nvPr>
        </p:nvSpPr>
        <p:spPr/>
        <p:txBody>
          <a:bodyPr>
            <a:normAutofit/>
          </a:bodyPr>
          <a:lstStyle/>
          <a:p>
            <a:pPr marL="0" indent="0">
              <a:buNone/>
            </a:pPr>
            <a:r>
              <a:rPr lang="en-US" sz="3600" dirty="0"/>
              <a:t>All 5 related to equity</a:t>
            </a:r>
          </a:p>
          <a:p>
            <a:pPr lvl="1"/>
            <a:r>
              <a:rPr lang="en-US" sz="3200" dirty="0"/>
              <a:t>Retains “providing preparation for non-traditional fields in current and emerging professions, and other activities that expose students, including special populations, to high-skill, high-wage and in-demand occupations.”</a:t>
            </a:r>
          </a:p>
        </p:txBody>
      </p:sp>
      <p:sp>
        <p:nvSpPr>
          <p:cNvPr id="4" name="Slide Number Placeholder 3"/>
          <p:cNvSpPr>
            <a:spLocks noGrp="1"/>
          </p:cNvSpPr>
          <p:nvPr>
            <p:ph type="sldNum" sz="quarter" idx="4"/>
          </p:nvPr>
        </p:nvSpPr>
        <p:spPr/>
        <p:txBody>
          <a:bodyPr/>
          <a:lstStyle/>
          <a:p>
            <a:fld id="{3FAF11BC-4188-4023-B5C2-A3E64286B8CA}" type="slidenum">
              <a:rPr lang="en-US" smtClean="0"/>
              <a:pPr/>
              <a:t>18</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351861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124 State Leadership Activities- Permissible</a:t>
            </a:r>
          </a:p>
        </p:txBody>
      </p:sp>
      <p:sp>
        <p:nvSpPr>
          <p:cNvPr id="3" name="Content Placeholder 2"/>
          <p:cNvSpPr>
            <a:spLocks noGrp="1"/>
          </p:cNvSpPr>
          <p:nvPr>
            <p:ph idx="1"/>
          </p:nvPr>
        </p:nvSpPr>
        <p:spPr/>
        <p:txBody>
          <a:bodyPr>
            <a:normAutofit lnSpcReduction="10000"/>
          </a:bodyPr>
          <a:lstStyle/>
          <a:p>
            <a:pPr marL="0" indent="0">
              <a:buNone/>
            </a:pPr>
            <a:r>
              <a:rPr lang="en-US" sz="3200" dirty="0"/>
              <a:t>6/25 related to equity</a:t>
            </a:r>
          </a:p>
          <a:p>
            <a:pPr lvl="1"/>
            <a:r>
              <a:rPr lang="en-US" sz="2800" dirty="0"/>
              <a:t>Support for programs and activities that increase access, student engagement, and success in science, technology, engineering, and mathematics fields (including computer science), particularly for students who are members of groups underrepresented in such subject fields, such as female students, minority students, and students who are members of special populations.</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19</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71511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Session Objectives</a:t>
            </a:r>
          </a:p>
        </p:txBody>
      </p:sp>
      <p:sp>
        <p:nvSpPr>
          <p:cNvPr id="8" name="Content Placeholder 7"/>
          <p:cNvSpPr>
            <a:spLocks noGrp="1"/>
          </p:cNvSpPr>
          <p:nvPr>
            <p:ph idx="1"/>
          </p:nvPr>
        </p:nvSpPr>
        <p:spPr/>
        <p:txBody>
          <a:bodyPr>
            <a:normAutofit lnSpcReduction="10000"/>
          </a:bodyPr>
          <a:lstStyle/>
          <a:p>
            <a:pPr marL="0" indent="0">
              <a:buNone/>
            </a:pPr>
            <a:r>
              <a:rPr lang="en-US" dirty="0"/>
              <a:t>Overview of the Equity Provisions in Perkins V*</a:t>
            </a:r>
          </a:p>
          <a:p>
            <a:r>
              <a:rPr lang="en-US" dirty="0"/>
              <a:t>Expanded definitions</a:t>
            </a:r>
          </a:p>
          <a:p>
            <a:r>
              <a:rPr lang="en-US" dirty="0"/>
              <a:t>Increased data requirements</a:t>
            </a:r>
          </a:p>
          <a:p>
            <a:r>
              <a:rPr lang="en-US" dirty="0"/>
              <a:t>Resources and services to increase access and success for special populations</a:t>
            </a:r>
          </a:p>
          <a:p>
            <a:r>
              <a:rPr lang="en-US" dirty="0"/>
              <a:t>Programmatic implications for secondary, adult education and post-secondary</a:t>
            </a:r>
          </a:p>
          <a:p>
            <a:r>
              <a:rPr lang="en-US" dirty="0"/>
              <a:t>Opportunities for identifying and closing equity gaps at the state and local level</a:t>
            </a:r>
          </a:p>
          <a:p>
            <a:endParaRPr lang="en-US" dirty="0"/>
          </a:p>
        </p:txBody>
      </p:sp>
      <p:sp>
        <p:nvSpPr>
          <p:cNvPr id="3" name="Slide Number Placeholder 2"/>
          <p:cNvSpPr>
            <a:spLocks noGrp="1"/>
          </p:cNvSpPr>
          <p:nvPr>
            <p:ph type="sldNum" sz="quarter" idx="4"/>
          </p:nvPr>
        </p:nvSpPr>
        <p:spPr/>
        <p:txBody>
          <a:bodyPr/>
          <a:lstStyle/>
          <a:p>
            <a:fld id="{3FAF11BC-4188-4023-B5C2-A3E64286B8CA}" type="slidenum">
              <a:rPr lang="en-US" smtClean="0"/>
              <a:pPr/>
              <a:t>2</a:t>
            </a:fld>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641527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124 State Leadership Activities- Permissible</a:t>
            </a:r>
          </a:p>
        </p:txBody>
      </p:sp>
      <p:sp>
        <p:nvSpPr>
          <p:cNvPr id="3" name="Content Placeholder 2"/>
          <p:cNvSpPr>
            <a:spLocks noGrp="1"/>
          </p:cNvSpPr>
          <p:nvPr>
            <p:ph idx="1"/>
          </p:nvPr>
        </p:nvSpPr>
        <p:spPr/>
        <p:txBody>
          <a:bodyPr/>
          <a:lstStyle/>
          <a:p>
            <a:pPr marL="0" indent="0">
              <a:buNone/>
            </a:pPr>
            <a:r>
              <a:rPr lang="en-US" sz="3200" dirty="0"/>
              <a:t>6/25 related to equity</a:t>
            </a:r>
          </a:p>
          <a:p>
            <a:pPr lvl="1"/>
            <a:r>
              <a:rPr lang="en-US" dirty="0"/>
              <a:t>Professional development for serving special populations</a:t>
            </a:r>
          </a:p>
          <a:p>
            <a:pPr lvl="1"/>
            <a:r>
              <a:rPr lang="en-US" dirty="0"/>
              <a:t>Eliminating inequities in student access to high quality programs of study</a:t>
            </a:r>
          </a:p>
          <a:p>
            <a:pPr lvl="1"/>
            <a:r>
              <a:rPr lang="en-US" dirty="0"/>
              <a:t>Rewarding improvement on nontraditional measure or closing equity gaps</a:t>
            </a:r>
          </a:p>
          <a:p>
            <a:pPr lvl="1"/>
            <a:r>
              <a:rPr lang="en-US" dirty="0"/>
              <a:t>Support for out-of-school adults and youth</a:t>
            </a:r>
          </a:p>
          <a:p>
            <a:pPr lvl="1"/>
            <a:r>
              <a:rPr lang="en-US" dirty="0"/>
              <a:t>Support for increasing access to STEM</a:t>
            </a:r>
          </a:p>
          <a:p>
            <a:pPr lvl="1"/>
            <a:r>
              <a:rPr lang="en-US" dirty="0"/>
              <a:t>Increasing participation in nontraditional CTE programs</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20</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208944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Prompts</a:t>
            </a:r>
          </a:p>
        </p:txBody>
      </p:sp>
      <p:sp>
        <p:nvSpPr>
          <p:cNvPr id="3" name="Content Placeholder 2"/>
          <p:cNvSpPr>
            <a:spLocks noGrp="1"/>
          </p:cNvSpPr>
          <p:nvPr>
            <p:ph idx="1"/>
          </p:nvPr>
        </p:nvSpPr>
        <p:spPr/>
        <p:txBody>
          <a:bodyPr/>
          <a:lstStyle/>
          <a:p>
            <a:r>
              <a:rPr lang="en-US" dirty="0"/>
              <a:t>What State Leadership activities have you been doing that have been successful in closing equity gaps?</a:t>
            </a:r>
          </a:p>
          <a:p>
            <a:r>
              <a:rPr lang="en-US" dirty="0"/>
              <a:t>Have you utilized the incentive grant funds? If so, how and how did you set a priority for equity in their distribution?</a:t>
            </a:r>
          </a:p>
        </p:txBody>
      </p:sp>
      <p:sp>
        <p:nvSpPr>
          <p:cNvPr id="4" name="Slide Number Placeholder 3"/>
          <p:cNvSpPr>
            <a:spLocks noGrp="1"/>
          </p:cNvSpPr>
          <p:nvPr>
            <p:ph type="sldNum" sz="quarter" idx="4"/>
          </p:nvPr>
        </p:nvSpPr>
        <p:spPr/>
        <p:txBody>
          <a:bodyPr/>
          <a:lstStyle/>
          <a:p>
            <a:fld id="{3FAF11BC-4188-4023-B5C2-A3E64286B8CA}" type="slidenum">
              <a:rPr lang="en-US" smtClean="0"/>
              <a:pPr/>
              <a:t>21</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600347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134  Local Application</a:t>
            </a:r>
          </a:p>
        </p:txBody>
      </p:sp>
      <p:sp>
        <p:nvSpPr>
          <p:cNvPr id="3" name="Content Placeholder 2"/>
          <p:cNvSpPr>
            <a:spLocks noGrp="1"/>
          </p:cNvSpPr>
          <p:nvPr>
            <p:ph idx="1"/>
          </p:nvPr>
        </p:nvSpPr>
        <p:spPr/>
        <p:txBody>
          <a:bodyPr>
            <a:normAutofit lnSpcReduction="10000"/>
          </a:bodyPr>
          <a:lstStyle/>
          <a:p>
            <a:pPr marL="0" indent="0">
              <a:buNone/>
            </a:pPr>
            <a:r>
              <a:rPr lang="en-US" dirty="0"/>
              <a:t>Comprehensive Needs Assessment</a:t>
            </a:r>
          </a:p>
          <a:p>
            <a:pPr lvl="1"/>
            <a:r>
              <a:rPr lang="en-US" dirty="0"/>
              <a:t>Equity gap analysis</a:t>
            </a:r>
          </a:p>
          <a:p>
            <a:pPr lvl="1"/>
            <a:r>
              <a:rPr lang="en-US" dirty="0"/>
              <a:t>An evaluation of strategies needed to overcome barriers to access and performance for special populations</a:t>
            </a:r>
          </a:p>
          <a:p>
            <a:pPr lvl="1"/>
            <a:r>
              <a:rPr lang="en-US" dirty="0"/>
              <a:t>Provide programs designed to enable special populations to meet local levels of performance</a:t>
            </a:r>
          </a:p>
          <a:p>
            <a:pPr lvl="1"/>
            <a:r>
              <a:rPr lang="en-US" dirty="0"/>
              <a:t>Provide activities to prepare special populations for high-skill, high-wage, or in-demand  industry sectors or occupations that lead to self-sufficiency</a:t>
            </a:r>
          </a:p>
          <a:p>
            <a:pPr lvl="1"/>
            <a:r>
              <a:rPr lang="en-US" dirty="0"/>
              <a:t>Consideration of local economic and education needs</a:t>
            </a:r>
          </a:p>
          <a:p>
            <a:pPr lvl="1"/>
            <a:r>
              <a:rPr lang="en-US" dirty="0"/>
              <a:t>In consultation with key stakeholders</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22</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1691833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135 Local Uses of Funds</a:t>
            </a:r>
          </a:p>
        </p:txBody>
      </p:sp>
      <p:sp>
        <p:nvSpPr>
          <p:cNvPr id="3" name="Content Placeholder 2"/>
          <p:cNvSpPr>
            <a:spLocks noGrp="1"/>
          </p:cNvSpPr>
          <p:nvPr>
            <p:ph idx="1"/>
          </p:nvPr>
        </p:nvSpPr>
        <p:spPr>
          <a:xfrm>
            <a:off x="436098" y="1835126"/>
            <a:ext cx="8356210" cy="3991535"/>
          </a:xfrm>
        </p:spPr>
        <p:txBody>
          <a:bodyPr>
            <a:normAutofit fontScale="85000" lnSpcReduction="10000"/>
          </a:bodyPr>
          <a:lstStyle/>
          <a:p>
            <a:pPr marL="0" indent="0">
              <a:buNone/>
            </a:pPr>
            <a:r>
              <a:rPr lang="en-US" sz="3300" dirty="0"/>
              <a:t>5/6 required uses of funds include equity examples*</a:t>
            </a:r>
          </a:p>
          <a:p>
            <a:pPr lvl="1"/>
            <a:r>
              <a:rPr lang="en-US" dirty="0"/>
              <a:t>Career exploration and career development for students, including middle school students (grade 5-8).</a:t>
            </a:r>
          </a:p>
          <a:p>
            <a:pPr lvl="1"/>
            <a:r>
              <a:rPr lang="en-US" dirty="0"/>
              <a:t>Provide professional development for teachers, principals, school leaders, administrators, and career and  guidance counselors, or paraprofessionals. </a:t>
            </a:r>
          </a:p>
          <a:p>
            <a:pPr lvl="1"/>
            <a:r>
              <a:rPr lang="en-US" dirty="0"/>
              <a:t>Provide within CTE the skills necessary to pursue careers in high-skill, high-wage, or in-demand industry sectors or occupations. </a:t>
            </a:r>
          </a:p>
          <a:p>
            <a:pPr lvl="1"/>
            <a:r>
              <a:rPr lang="en-US" dirty="0"/>
              <a:t>Plan and carry out elements that support the implementation of programs of study and student achievement of the local adjusted levels of performance established under section 113. </a:t>
            </a:r>
          </a:p>
          <a:p>
            <a:pPr lvl="1"/>
            <a:r>
              <a:rPr lang="en-US" dirty="0"/>
              <a:t>Develop and implement evaluations of the activities carried out with funds under this part, including evaluations necessary to complete the comprehensive needs assessment and the local report.</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23</a:t>
            </a:fld>
            <a:endParaRPr lang="en-US"/>
          </a:p>
        </p:txBody>
      </p:sp>
      <p:sp>
        <p:nvSpPr>
          <p:cNvPr id="5" name="Rectangle 4"/>
          <p:cNvSpPr/>
          <p:nvPr/>
        </p:nvSpPr>
        <p:spPr>
          <a:xfrm>
            <a:off x="628650" y="5676231"/>
            <a:ext cx="4296112" cy="369332"/>
          </a:xfrm>
          <a:prstGeom prst="rect">
            <a:avLst/>
          </a:prstGeom>
        </p:spPr>
        <p:txBody>
          <a:bodyPr wrap="none">
            <a:spAutoFit/>
          </a:bodyPr>
          <a:lstStyle/>
          <a:p>
            <a:r>
              <a:rPr lang="en-US" i="1" dirty="0"/>
              <a:t>* </a:t>
            </a:r>
            <a:r>
              <a:rPr lang="pt-BR" i="1" dirty="0"/>
              <a:t>Sec. 135. [20 U.S.C. 2355] (1),(2),(3),(5),(6)</a:t>
            </a:r>
            <a:endParaRPr lang="en-US"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989663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114  National Activities</a:t>
            </a:r>
          </a:p>
        </p:txBody>
      </p:sp>
      <p:sp>
        <p:nvSpPr>
          <p:cNvPr id="3" name="Content Placeholder 2"/>
          <p:cNvSpPr>
            <a:spLocks noGrp="1"/>
          </p:cNvSpPr>
          <p:nvPr>
            <p:ph idx="1"/>
          </p:nvPr>
        </p:nvSpPr>
        <p:spPr>
          <a:xfrm>
            <a:off x="628650" y="1748094"/>
            <a:ext cx="7939780" cy="3991535"/>
          </a:xfrm>
        </p:spPr>
        <p:txBody>
          <a:bodyPr>
            <a:normAutofit fontScale="92500"/>
          </a:bodyPr>
          <a:lstStyle/>
          <a:p>
            <a:pPr marL="0" indent="0">
              <a:buNone/>
            </a:pPr>
            <a:r>
              <a:rPr lang="en-US" dirty="0"/>
              <a:t>Innovation and Modernization Grant*</a:t>
            </a:r>
          </a:p>
          <a:p>
            <a:pPr lvl="1"/>
            <a:r>
              <a:rPr lang="en-US" dirty="0"/>
              <a:t>Not more than 20% of the appropriation for National Programs </a:t>
            </a:r>
          </a:p>
          <a:p>
            <a:pPr lvl="1"/>
            <a:r>
              <a:rPr lang="en-US" dirty="0"/>
              <a:t>Funds consortia of at least 2 institutions</a:t>
            </a:r>
          </a:p>
          <a:p>
            <a:pPr lvl="1"/>
            <a:r>
              <a:rPr lang="en-US" dirty="0"/>
              <a:t>50% matching requirement</a:t>
            </a:r>
          </a:p>
          <a:p>
            <a:pPr lvl="1"/>
            <a:r>
              <a:rPr lang="en-US" dirty="0"/>
              <a:t>Funds must benefit students, including special populations </a:t>
            </a:r>
          </a:p>
          <a:p>
            <a:pPr lvl="1"/>
            <a:r>
              <a:rPr lang="en-US" dirty="0"/>
              <a:t>12 uses of funds </a:t>
            </a:r>
          </a:p>
          <a:p>
            <a:pPr lvl="1"/>
            <a:r>
              <a:rPr lang="en-US" dirty="0"/>
              <a:t>Evaluation disaggregates data results by race, gender, migrant status, special populations and program .</a:t>
            </a:r>
          </a:p>
          <a:p>
            <a:pPr lvl="1"/>
            <a:r>
              <a:rPr lang="en-US" dirty="0"/>
              <a:t>Priority to applications from entities that will predominantly serve students from low-income families </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24</a:t>
            </a:fld>
            <a:endParaRPr lang="en-US" dirty="0"/>
          </a:p>
        </p:txBody>
      </p:sp>
      <p:sp>
        <p:nvSpPr>
          <p:cNvPr id="5" name="TextBox 4"/>
          <p:cNvSpPr txBox="1"/>
          <p:nvPr/>
        </p:nvSpPr>
        <p:spPr>
          <a:xfrm>
            <a:off x="628650" y="5554963"/>
            <a:ext cx="4267200" cy="369332"/>
          </a:xfrm>
          <a:prstGeom prst="rect">
            <a:avLst/>
          </a:prstGeom>
          <a:noFill/>
        </p:spPr>
        <p:txBody>
          <a:bodyPr wrap="square" rtlCol="0">
            <a:spAutoFit/>
          </a:bodyPr>
          <a:lstStyle/>
          <a:p>
            <a:r>
              <a:rPr lang="en-US" i="1" dirty="0"/>
              <a:t>* </a:t>
            </a:r>
            <a:r>
              <a:rPr lang="pt-BR" i="1" dirty="0"/>
              <a:t>Sec. 114. [20 U.S.C. 2324] (</a:t>
            </a:r>
            <a:r>
              <a:rPr lang="pt-BR" i="1" dirty="0" err="1"/>
              <a:t>d</a:t>
            </a:r>
            <a:r>
              <a:rPr lang="pt-BR" i="1" dirty="0"/>
              <a:t>)(4)(e)</a:t>
            </a:r>
            <a:endParaRPr lang="en-US"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021934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4" name="Slide Number Placeholder 3"/>
          <p:cNvSpPr>
            <a:spLocks noGrp="1"/>
          </p:cNvSpPr>
          <p:nvPr>
            <p:ph type="sldNum" sz="quarter" idx="4"/>
          </p:nvPr>
        </p:nvSpPr>
        <p:spPr/>
        <p:txBody>
          <a:bodyPr/>
          <a:lstStyle/>
          <a:p>
            <a:fld id="{3FAF11BC-4188-4023-B5C2-A3E64286B8CA}" type="slidenum">
              <a:rPr lang="en-US" smtClean="0"/>
              <a:pPr/>
              <a:t>25</a:t>
            </a:fld>
            <a:endParaRPr lang="en-US"/>
          </a:p>
        </p:txBody>
      </p:sp>
      <p:pic>
        <p:nvPicPr>
          <p:cNvPr id="5"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82457" y="1990725"/>
            <a:ext cx="6579086" cy="3990975"/>
          </a:xfr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83252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www.napequity.org/perkinsv</a:t>
            </a:r>
            <a:r>
              <a:rPr lang="en-US" dirty="0"/>
              <a:t> </a:t>
            </a:r>
          </a:p>
        </p:txBody>
      </p:sp>
      <p:sp>
        <p:nvSpPr>
          <p:cNvPr id="8" name="Content Placeholder 7"/>
          <p:cNvSpPr>
            <a:spLocks noGrp="1"/>
          </p:cNvSpPr>
          <p:nvPr>
            <p:ph sz="quarter" idx="4"/>
          </p:nvPr>
        </p:nvSpPr>
        <p:spPr>
          <a:xfrm>
            <a:off x="5600700" y="1939352"/>
            <a:ext cx="2915841" cy="4042348"/>
          </a:xfrm>
        </p:spPr>
        <p:txBody>
          <a:bodyPr>
            <a:normAutofit fontScale="92500" lnSpcReduction="20000"/>
          </a:bodyPr>
          <a:lstStyle/>
          <a:p>
            <a:r>
              <a:rPr lang="en-US" dirty="0"/>
              <a:t>Perkins Resources</a:t>
            </a:r>
          </a:p>
          <a:p>
            <a:pPr lvl="1"/>
            <a:r>
              <a:rPr lang="en-US" dirty="0"/>
              <a:t>Summary of changes to Perkins V for equity provisions</a:t>
            </a:r>
          </a:p>
          <a:p>
            <a:pPr lvl="1"/>
            <a:r>
              <a:rPr lang="en-US" dirty="0"/>
              <a:t>Archived webinar</a:t>
            </a:r>
          </a:p>
          <a:p>
            <a:pPr lvl="1"/>
            <a:r>
              <a:rPr lang="en-US" dirty="0"/>
              <a:t>Technical Assistance materials</a:t>
            </a:r>
          </a:p>
          <a:p>
            <a:r>
              <a:rPr lang="en-US" dirty="0"/>
              <a:t>Perkins Activities</a:t>
            </a:r>
          </a:p>
          <a:p>
            <a:r>
              <a:rPr lang="en-US" dirty="0"/>
              <a:t>Let us know what else would be helpful</a:t>
            </a:r>
          </a:p>
          <a:p>
            <a:endParaRPr lang="en-US" dirty="0"/>
          </a:p>
        </p:txBody>
      </p:sp>
      <p:sp>
        <p:nvSpPr>
          <p:cNvPr id="4" name="Slide Number Placeholder 3"/>
          <p:cNvSpPr>
            <a:spLocks noGrp="1"/>
          </p:cNvSpPr>
          <p:nvPr>
            <p:ph type="sldNum" sz="quarter" idx="12"/>
          </p:nvPr>
        </p:nvSpPr>
        <p:spPr/>
        <p:txBody>
          <a:bodyPr/>
          <a:lstStyle/>
          <a:p>
            <a:fld id="{3FAF11BC-4188-4023-B5C2-A3E64286B8CA}" type="slidenum">
              <a:rPr lang="en-US" smtClean="0"/>
              <a:pPr/>
              <a:t>26</a:t>
            </a:fld>
            <a:endParaRPr lang="en-US" dirty="0"/>
          </a:p>
        </p:txBody>
      </p:sp>
      <p:pic>
        <p:nvPicPr>
          <p:cNvPr id="9" name="Content Placeholder 3"/>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58788" y="1939352"/>
            <a:ext cx="4866579" cy="3747957"/>
          </a:xfrm>
        </p:spPr>
      </p:pic>
    </p:spTree>
    <p:extLst>
      <p:ext uri="{BB962C8B-B14F-4D97-AF65-F5344CB8AC3E}">
        <p14:creationId xmlns:p14="http://schemas.microsoft.com/office/powerpoint/2010/main" val="12077535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Housekeeping</a:t>
            </a:r>
            <a:endParaRPr lang="en-US" dirty="0"/>
          </a:p>
        </p:txBody>
      </p:sp>
      <p:sp>
        <p:nvSpPr>
          <p:cNvPr id="6" name="Content Placeholder 5"/>
          <p:cNvSpPr>
            <a:spLocks noGrp="1"/>
          </p:cNvSpPr>
          <p:nvPr>
            <p:ph idx="1"/>
          </p:nvPr>
        </p:nvSpPr>
        <p:spPr/>
        <p:txBody>
          <a:bodyPr/>
          <a:lstStyle/>
          <a:p>
            <a:pPr>
              <a:lnSpc>
                <a:spcPct val="100000"/>
              </a:lnSpc>
              <a:spcBef>
                <a:spcPts val="1200"/>
              </a:spcBef>
            </a:pPr>
            <a:r>
              <a:rPr lang="en-US" dirty="0"/>
              <a:t>Please complete your evaluations!</a:t>
            </a:r>
          </a:p>
          <a:p>
            <a:pPr>
              <a:lnSpc>
                <a:spcPct val="100000"/>
              </a:lnSpc>
              <a:spcBef>
                <a:spcPts val="1200"/>
              </a:spcBef>
            </a:pPr>
            <a:r>
              <a:rPr lang="en-US" dirty="0"/>
              <a:t>Link to Sched agenda with session-related materials: </a:t>
            </a:r>
            <a:r>
              <a:rPr lang="en-US" dirty="0">
                <a:hlinkClick r:id="rId3"/>
              </a:rPr>
              <a:t>https://perkinsb.sched.com/</a:t>
            </a:r>
            <a:r>
              <a:rPr lang="en-US" dirty="0"/>
              <a:t> </a:t>
            </a:r>
          </a:p>
          <a:p>
            <a:pPr>
              <a:lnSpc>
                <a:spcPct val="100000"/>
              </a:lnSpc>
              <a:spcBef>
                <a:spcPts val="1200"/>
              </a:spcBef>
            </a:pPr>
            <a:r>
              <a:rPr lang="en-US" dirty="0"/>
              <a:t>Virtual resource table: </a:t>
            </a:r>
            <a:r>
              <a:rPr lang="en-US" dirty="0">
                <a:hlinkClick r:id="rId4"/>
              </a:rPr>
              <a:t>https://careertech.org/perkins-virtual-resource-table</a:t>
            </a:r>
            <a:r>
              <a:rPr lang="en-US" dirty="0"/>
              <a:t> </a:t>
            </a:r>
          </a:p>
        </p:txBody>
      </p:sp>
      <p:sp>
        <p:nvSpPr>
          <p:cNvPr id="3" name="Slide Number Placeholder 2"/>
          <p:cNvSpPr>
            <a:spLocks noGrp="1"/>
          </p:cNvSpPr>
          <p:nvPr>
            <p:ph type="sldNum" sz="quarter" idx="4"/>
          </p:nvPr>
        </p:nvSpPr>
        <p:spPr/>
        <p:txBody>
          <a:bodyPr/>
          <a:lstStyle/>
          <a:p>
            <a:fld id="{3FAF11BC-4188-4023-B5C2-A3E64286B8CA}" type="slidenum">
              <a:rPr lang="en-US" smtClean="0"/>
              <a:pPr/>
              <a:t>27</a:t>
            </a:fld>
            <a:endParaRPr lang="en-US"/>
          </a:p>
        </p:txBody>
      </p:sp>
    </p:spTree>
    <p:extLst>
      <p:ext uri="{BB962C8B-B14F-4D97-AF65-F5344CB8AC3E}">
        <p14:creationId xmlns:p14="http://schemas.microsoft.com/office/powerpoint/2010/main" val="3014069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Session Overview</a:t>
            </a:r>
          </a:p>
        </p:txBody>
      </p:sp>
      <p:sp>
        <p:nvSpPr>
          <p:cNvPr id="3" name="Content Placeholder 2"/>
          <p:cNvSpPr>
            <a:spLocks noGrp="1"/>
          </p:cNvSpPr>
          <p:nvPr>
            <p:ph idx="1"/>
          </p:nvPr>
        </p:nvSpPr>
        <p:spPr/>
        <p:txBody>
          <a:bodyPr>
            <a:normAutofit fontScale="92500" lnSpcReduction="10000"/>
          </a:bodyPr>
          <a:lstStyle/>
          <a:p>
            <a:pPr fontAlgn="base"/>
            <a:r>
              <a:rPr lang="en-US" dirty="0"/>
              <a:t>Section 3 - Definitions</a:t>
            </a:r>
          </a:p>
          <a:p>
            <a:pPr fontAlgn="base"/>
            <a:r>
              <a:rPr lang="en-US" dirty="0"/>
              <a:t>Section 112 - Within State Allocation</a:t>
            </a:r>
          </a:p>
          <a:p>
            <a:pPr fontAlgn="base"/>
            <a:r>
              <a:rPr lang="en-US" dirty="0"/>
              <a:t>Section 113 – Accountability</a:t>
            </a:r>
          </a:p>
          <a:p>
            <a:pPr fontAlgn="base"/>
            <a:r>
              <a:rPr lang="en-US" dirty="0"/>
              <a:t>Section 122 – State Plan</a:t>
            </a:r>
          </a:p>
          <a:p>
            <a:pPr fontAlgn="base"/>
            <a:r>
              <a:rPr lang="en-US" dirty="0"/>
              <a:t>Section 123 – Improvement Plans</a:t>
            </a:r>
          </a:p>
          <a:p>
            <a:pPr fontAlgn="base"/>
            <a:r>
              <a:rPr lang="en-US" dirty="0"/>
              <a:t>Section 124 – State Leadership Activities</a:t>
            </a:r>
          </a:p>
          <a:p>
            <a:pPr fontAlgn="base"/>
            <a:r>
              <a:rPr lang="en-US" dirty="0"/>
              <a:t>Section 134 - Local Application</a:t>
            </a:r>
          </a:p>
          <a:p>
            <a:pPr fontAlgn="base"/>
            <a:r>
              <a:rPr lang="en-US" dirty="0"/>
              <a:t>Section 135 – Local Uses of Funds</a:t>
            </a:r>
          </a:p>
          <a:p>
            <a:pPr fontAlgn="base"/>
            <a:r>
              <a:rPr lang="en-US" dirty="0"/>
              <a:t>Section 114 – National Activities</a:t>
            </a:r>
          </a:p>
        </p:txBody>
      </p:sp>
      <p:sp>
        <p:nvSpPr>
          <p:cNvPr id="4" name="Slide Number Placeholder 3"/>
          <p:cNvSpPr>
            <a:spLocks noGrp="1"/>
          </p:cNvSpPr>
          <p:nvPr>
            <p:ph type="sldNum" sz="quarter" idx="4"/>
          </p:nvPr>
        </p:nvSpPr>
        <p:spPr/>
        <p:txBody>
          <a:bodyPr/>
          <a:lstStyle/>
          <a:p>
            <a:fld id="{3FAF11BC-4188-4023-B5C2-A3E64286B8CA}" type="slidenum">
              <a:rPr lang="en-US" smtClean="0"/>
              <a:pPr/>
              <a:t>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614187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3  Definitions</a:t>
            </a:r>
          </a:p>
        </p:txBody>
      </p:sp>
      <p:sp>
        <p:nvSpPr>
          <p:cNvPr id="3" name="Content Placeholder 2"/>
          <p:cNvSpPr>
            <a:spLocks noGrp="1"/>
          </p:cNvSpPr>
          <p:nvPr>
            <p:ph idx="1"/>
          </p:nvPr>
        </p:nvSpPr>
        <p:spPr>
          <a:xfrm>
            <a:off x="628650" y="2028265"/>
            <a:ext cx="7886700" cy="3172385"/>
          </a:xfrm>
        </p:spPr>
        <p:txBody>
          <a:bodyPr>
            <a:normAutofit fontScale="32500" lnSpcReduction="20000"/>
          </a:bodyPr>
          <a:lstStyle/>
          <a:p>
            <a:pPr marL="0" indent="0" fontAlgn="base">
              <a:buNone/>
            </a:pPr>
            <a:r>
              <a:rPr lang="en-US" sz="8600" dirty="0"/>
              <a:t>Special Populations</a:t>
            </a:r>
          </a:p>
          <a:p>
            <a:pPr lvl="1" fontAlgn="base"/>
            <a:r>
              <a:rPr lang="en-US" sz="6000" dirty="0"/>
              <a:t>Individuals with disabilities</a:t>
            </a:r>
          </a:p>
          <a:p>
            <a:pPr lvl="1" fontAlgn="base"/>
            <a:r>
              <a:rPr lang="en-US" sz="6000" dirty="0"/>
              <a:t>Individuals from economically disadvantaged families, including low-income youth and adults*</a:t>
            </a:r>
          </a:p>
          <a:p>
            <a:pPr lvl="1" fontAlgn="base"/>
            <a:r>
              <a:rPr lang="en-US" sz="6000" dirty="0"/>
              <a:t>Individuals preparing for non-traditional fields</a:t>
            </a:r>
          </a:p>
          <a:p>
            <a:pPr lvl="1" fontAlgn="base"/>
            <a:r>
              <a:rPr lang="en-US" sz="6000" dirty="0"/>
              <a:t>Single parents, including single pregnant women</a:t>
            </a:r>
          </a:p>
          <a:p>
            <a:pPr lvl="1" fontAlgn="base"/>
            <a:r>
              <a:rPr lang="en-US" sz="6000" dirty="0"/>
              <a:t>Out-of-workforce individuals *</a:t>
            </a:r>
          </a:p>
          <a:p>
            <a:pPr lvl="1" fontAlgn="base"/>
            <a:r>
              <a:rPr lang="en-US" sz="6000" dirty="0"/>
              <a:t>English learners*</a:t>
            </a:r>
          </a:p>
          <a:p>
            <a:pPr lvl="1" fontAlgn="base"/>
            <a:r>
              <a:rPr lang="en-US" sz="6000" dirty="0"/>
              <a:t>Homeless individuals**</a:t>
            </a:r>
          </a:p>
          <a:p>
            <a:pPr lvl="1" fontAlgn="base"/>
            <a:r>
              <a:rPr lang="en-US" sz="6000" dirty="0"/>
              <a:t>Youth who are in, or have aged out of, the foster care system** </a:t>
            </a:r>
          </a:p>
          <a:p>
            <a:pPr lvl="1" fontAlgn="base"/>
            <a:r>
              <a:rPr lang="en-US" sz="6000" dirty="0"/>
              <a:t>Youth with a parent who is on active duty in the armed forces.**</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4</a:t>
            </a:fld>
            <a:endParaRPr lang="en-US"/>
          </a:p>
        </p:txBody>
      </p:sp>
      <p:sp>
        <p:nvSpPr>
          <p:cNvPr id="5" name="Rectangle 4"/>
          <p:cNvSpPr/>
          <p:nvPr/>
        </p:nvSpPr>
        <p:spPr>
          <a:xfrm>
            <a:off x="628650" y="5383843"/>
            <a:ext cx="5526641" cy="584775"/>
          </a:xfrm>
          <a:prstGeom prst="rect">
            <a:avLst/>
          </a:prstGeom>
        </p:spPr>
        <p:txBody>
          <a:bodyPr wrap="none">
            <a:spAutoFit/>
          </a:bodyPr>
          <a:lstStyle/>
          <a:p>
            <a:pPr fontAlgn="base"/>
            <a:r>
              <a:rPr lang="en-US" sz="1600" i="1" dirty="0"/>
              <a:t>*Modified from Perkins IV,</a:t>
            </a:r>
            <a:r>
              <a:rPr lang="pt-BR" sz="1600" i="1" dirty="0"/>
              <a:t> Sec. 3. [20 U.S.C. 2302] (48)(</a:t>
            </a:r>
            <a:r>
              <a:rPr lang="pt-BR" sz="1600" i="1" dirty="0" err="1"/>
              <a:t>B</a:t>
            </a:r>
            <a:r>
              <a:rPr lang="pt-BR" sz="1600" i="1" dirty="0"/>
              <a:t>),(E),(</a:t>
            </a:r>
            <a:r>
              <a:rPr lang="pt-BR" sz="1600" i="1" dirty="0" err="1"/>
              <a:t>F</a:t>
            </a:r>
            <a:r>
              <a:rPr lang="pt-BR" sz="1600" i="1" dirty="0"/>
              <a:t>) </a:t>
            </a:r>
          </a:p>
          <a:p>
            <a:pPr fontAlgn="base"/>
            <a:r>
              <a:rPr lang="en-US" sz="1600" i="1" dirty="0"/>
              <a:t>**New for Perkins V,</a:t>
            </a:r>
            <a:r>
              <a:rPr lang="pt-BR" sz="1600" i="1" dirty="0"/>
              <a:t> Sec. 3. [20 U.S.C. 2302] (48)(</a:t>
            </a:r>
            <a:r>
              <a:rPr lang="pt-BR" sz="1600" i="1" dirty="0" err="1"/>
              <a:t>G</a:t>
            </a:r>
            <a:r>
              <a:rPr lang="pt-BR" sz="1600" i="1" dirty="0"/>
              <a:t>),(H),(</a:t>
            </a:r>
            <a:r>
              <a:rPr lang="pt-BR" sz="1600" i="1" dirty="0" err="1"/>
              <a:t>I</a:t>
            </a:r>
            <a:r>
              <a:rPr lang="pt-BR" sz="1600" i="1" dirty="0"/>
              <a:t>) </a:t>
            </a:r>
            <a:endParaRPr lang="en-US" sz="1600"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493475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3 Definitions</a:t>
            </a:r>
          </a:p>
        </p:txBody>
      </p:sp>
      <p:sp>
        <p:nvSpPr>
          <p:cNvPr id="3" name="Content Placeholder 2"/>
          <p:cNvSpPr>
            <a:spLocks noGrp="1"/>
          </p:cNvSpPr>
          <p:nvPr>
            <p:ph idx="1"/>
          </p:nvPr>
        </p:nvSpPr>
        <p:spPr>
          <a:xfrm>
            <a:off x="628650" y="1990165"/>
            <a:ext cx="7886700" cy="3115235"/>
          </a:xfrm>
        </p:spPr>
        <p:txBody>
          <a:bodyPr/>
          <a:lstStyle/>
          <a:p>
            <a:pPr marL="0" indent="0">
              <a:buNone/>
            </a:pPr>
            <a:r>
              <a:rPr lang="en-US" dirty="0"/>
              <a:t>Concentrator*</a:t>
            </a:r>
          </a:p>
          <a:p>
            <a:pPr lvl="1"/>
            <a:r>
              <a:rPr lang="en-US" dirty="0"/>
              <a:t>At the secondary level, a student who has completed at least two courses in a single CTE program or program of study</a:t>
            </a:r>
          </a:p>
          <a:p>
            <a:pPr lvl="1"/>
            <a:r>
              <a:rPr lang="en-US" dirty="0"/>
              <a:t>At the postsecondary level, a student enrolled in a CTE program who has earned at least 12 credit hours or completed such a program if the program encompasses fewer than 12 credits or the equivalent in total.</a:t>
            </a:r>
          </a:p>
        </p:txBody>
      </p:sp>
      <p:sp>
        <p:nvSpPr>
          <p:cNvPr id="4" name="Slide Number Placeholder 3"/>
          <p:cNvSpPr>
            <a:spLocks noGrp="1"/>
          </p:cNvSpPr>
          <p:nvPr>
            <p:ph type="sldNum" sz="quarter" idx="4"/>
          </p:nvPr>
        </p:nvSpPr>
        <p:spPr/>
        <p:txBody>
          <a:bodyPr/>
          <a:lstStyle/>
          <a:p>
            <a:fld id="{3FAF11BC-4188-4023-B5C2-A3E64286B8CA}" type="slidenum">
              <a:rPr lang="en-US" smtClean="0"/>
              <a:pPr/>
              <a:t>5</a:t>
            </a:fld>
            <a:endParaRPr lang="en-US"/>
          </a:p>
        </p:txBody>
      </p:sp>
      <p:sp>
        <p:nvSpPr>
          <p:cNvPr id="5" name="Rectangle 4"/>
          <p:cNvSpPr/>
          <p:nvPr/>
        </p:nvSpPr>
        <p:spPr>
          <a:xfrm>
            <a:off x="628650" y="5318641"/>
            <a:ext cx="2915926" cy="369332"/>
          </a:xfrm>
          <a:prstGeom prst="rect">
            <a:avLst/>
          </a:prstGeom>
        </p:spPr>
        <p:txBody>
          <a:bodyPr wrap="none">
            <a:spAutoFit/>
          </a:bodyPr>
          <a:lstStyle/>
          <a:p>
            <a:pPr fontAlgn="base"/>
            <a:r>
              <a:rPr lang="en-US" dirty="0"/>
              <a:t>*</a:t>
            </a:r>
            <a:r>
              <a:rPr lang="pt-BR" i="1" dirty="0"/>
              <a:t> Sec. 3. [20 U.S.C. 2302] (12)</a:t>
            </a:r>
            <a:endParaRPr lang="en-US" i="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263623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112 Within State Allocation</a:t>
            </a:r>
          </a:p>
        </p:txBody>
      </p:sp>
      <p:sp>
        <p:nvSpPr>
          <p:cNvPr id="3" name="Content Placeholder 2"/>
          <p:cNvSpPr>
            <a:spLocks noGrp="1"/>
          </p:cNvSpPr>
          <p:nvPr>
            <p:ph idx="1"/>
          </p:nvPr>
        </p:nvSpPr>
        <p:spPr/>
        <p:txBody>
          <a:bodyPr/>
          <a:lstStyle/>
          <a:p>
            <a:r>
              <a:rPr lang="en-US" dirty="0"/>
              <a:t>Increases reserve fund from 10% to 15%</a:t>
            </a:r>
          </a:p>
          <a:p>
            <a:pPr lvl="1"/>
            <a:r>
              <a:rPr lang="en-US" dirty="0"/>
              <a:t>To be used in areas with disparities and gap and performance</a:t>
            </a:r>
          </a:p>
          <a:p>
            <a:pPr lvl="1"/>
            <a:r>
              <a:rPr lang="en-US" dirty="0"/>
              <a:t>To foster innovation in CTE programs that prepare individuals for non traditional fields </a:t>
            </a:r>
          </a:p>
          <a:p>
            <a:r>
              <a:rPr lang="en-US" dirty="0"/>
              <a:t>Set-asides</a:t>
            </a:r>
          </a:p>
          <a:p>
            <a:pPr lvl="1"/>
            <a:r>
              <a:rPr lang="en-US" dirty="0"/>
              <a:t>2% set-aside for incarcerated individuals (was 1%)</a:t>
            </a:r>
          </a:p>
          <a:p>
            <a:pPr lvl="1" fontAlgn="base"/>
            <a:r>
              <a:rPr lang="en-US" dirty="0"/>
              <a:t>Nontraditional Set-aside (unchanged-$60-$100,000+)</a:t>
            </a:r>
          </a:p>
          <a:p>
            <a:pPr lvl="1" fontAlgn="base"/>
            <a:r>
              <a:rPr lang="en-US" dirty="0"/>
              <a:t>Special populations set-aside for recruitment (floor of 1% of state leadership funds)</a:t>
            </a:r>
          </a:p>
          <a:p>
            <a:endParaRPr lang="en-US" dirty="0"/>
          </a:p>
        </p:txBody>
      </p:sp>
      <p:sp>
        <p:nvSpPr>
          <p:cNvPr id="4" name="Slide Number Placeholder 3"/>
          <p:cNvSpPr>
            <a:spLocks noGrp="1"/>
          </p:cNvSpPr>
          <p:nvPr>
            <p:ph type="sldNum" sz="quarter" idx="4"/>
          </p:nvPr>
        </p:nvSpPr>
        <p:spPr>
          <a:xfrm>
            <a:off x="7086600" y="6492875"/>
            <a:ext cx="2057400" cy="365125"/>
          </a:xfrm>
        </p:spPr>
        <p:txBody>
          <a:bodyPr/>
          <a:lstStyle/>
          <a:p>
            <a:fld id="{3FAF11BC-4188-4023-B5C2-A3E64286B8CA}" type="slidenum">
              <a:rPr lang="en-US" smtClean="0"/>
              <a:pPr/>
              <a:t>6</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45849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Prompts</a:t>
            </a:r>
          </a:p>
        </p:txBody>
      </p:sp>
      <p:sp>
        <p:nvSpPr>
          <p:cNvPr id="3" name="Content Placeholder 2"/>
          <p:cNvSpPr>
            <a:spLocks noGrp="1"/>
          </p:cNvSpPr>
          <p:nvPr>
            <p:ph idx="1"/>
          </p:nvPr>
        </p:nvSpPr>
        <p:spPr/>
        <p:txBody>
          <a:bodyPr/>
          <a:lstStyle/>
          <a:p>
            <a:r>
              <a:rPr lang="en-US" dirty="0"/>
              <a:t>How have you used these set-asides in the past?</a:t>
            </a:r>
          </a:p>
          <a:p>
            <a:r>
              <a:rPr lang="en-US" dirty="0"/>
              <a:t>What are the most successful strategies you have implemented?</a:t>
            </a:r>
          </a:p>
          <a:p>
            <a:r>
              <a:rPr lang="en-US" dirty="0"/>
              <a:t>What new possibilities do you see in the new provisions?</a:t>
            </a:r>
          </a:p>
        </p:txBody>
      </p:sp>
      <p:sp>
        <p:nvSpPr>
          <p:cNvPr id="4" name="Slide Number Placeholder 3"/>
          <p:cNvSpPr>
            <a:spLocks noGrp="1"/>
          </p:cNvSpPr>
          <p:nvPr>
            <p:ph type="sldNum" sz="quarter" idx="4"/>
          </p:nvPr>
        </p:nvSpPr>
        <p:spPr/>
        <p:txBody>
          <a:bodyPr/>
          <a:lstStyle/>
          <a:p>
            <a:fld id="{3FAF11BC-4188-4023-B5C2-A3E64286B8CA}" type="slidenum">
              <a:rPr lang="en-US" smtClean="0"/>
              <a:pPr/>
              <a:t>7</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722676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113 Accountability</a:t>
            </a:r>
          </a:p>
        </p:txBody>
      </p:sp>
      <p:sp>
        <p:nvSpPr>
          <p:cNvPr id="3" name="Content Placeholder 2"/>
          <p:cNvSpPr>
            <a:spLocks noGrp="1"/>
          </p:cNvSpPr>
          <p:nvPr>
            <p:ph idx="1"/>
          </p:nvPr>
        </p:nvSpPr>
        <p:spPr/>
        <p:txBody>
          <a:bodyPr/>
          <a:lstStyle/>
          <a:p>
            <a:r>
              <a:rPr lang="en-US" dirty="0"/>
              <a:t>Changes the nontraditional measure at the secondary and postsecondary level to: “The percentage of CTE concentrators in career and technical education programs and programs of study that lead to nontraditional fields”. </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8</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2009962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113 Secondary Indicators</a:t>
            </a:r>
          </a:p>
        </p:txBody>
      </p:sp>
      <p:sp>
        <p:nvSpPr>
          <p:cNvPr id="3" name="Content Placeholder 2"/>
          <p:cNvSpPr>
            <a:spLocks noGrp="1"/>
          </p:cNvSpPr>
          <p:nvPr>
            <p:ph idx="1"/>
          </p:nvPr>
        </p:nvSpPr>
        <p:spPr/>
        <p:txBody>
          <a:bodyPr>
            <a:normAutofit fontScale="32500" lnSpcReduction="20000"/>
          </a:bodyPr>
          <a:lstStyle/>
          <a:p>
            <a:r>
              <a:rPr lang="en-US" sz="6000" dirty="0"/>
              <a:t>Graduation</a:t>
            </a:r>
          </a:p>
          <a:p>
            <a:r>
              <a:rPr lang="en-US" sz="6000" dirty="0"/>
              <a:t>Academic success on state assessments</a:t>
            </a:r>
          </a:p>
          <a:p>
            <a:r>
              <a:rPr lang="en-US" sz="6000" dirty="0"/>
              <a:t>Placement</a:t>
            </a:r>
          </a:p>
          <a:p>
            <a:pPr lvl="1"/>
            <a:r>
              <a:rPr lang="en-US" sz="6000" dirty="0"/>
              <a:t>Post-secondary education or advanced training</a:t>
            </a:r>
          </a:p>
          <a:p>
            <a:pPr lvl="1"/>
            <a:r>
              <a:rPr lang="en-US" sz="6000" dirty="0"/>
              <a:t>Military service</a:t>
            </a:r>
          </a:p>
          <a:p>
            <a:pPr lvl="1"/>
            <a:r>
              <a:rPr lang="en-US" sz="6000" dirty="0"/>
              <a:t>Service program participation</a:t>
            </a:r>
          </a:p>
          <a:p>
            <a:pPr lvl="1"/>
            <a:r>
              <a:rPr lang="en-US" sz="6000" dirty="0"/>
              <a:t>Peace corps volunteer</a:t>
            </a:r>
          </a:p>
          <a:p>
            <a:r>
              <a:rPr lang="en-US" sz="6000" dirty="0"/>
              <a:t>Program quality (at least one)</a:t>
            </a:r>
          </a:p>
          <a:p>
            <a:pPr lvl="1"/>
            <a:r>
              <a:rPr lang="en-US" sz="6000" dirty="0"/>
              <a:t>Graduates attained a postsecondary credential</a:t>
            </a:r>
          </a:p>
          <a:p>
            <a:pPr lvl="1"/>
            <a:r>
              <a:rPr lang="en-US" sz="6000" dirty="0"/>
              <a:t>Graduates with articulated credits</a:t>
            </a:r>
          </a:p>
          <a:p>
            <a:pPr lvl="1"/>
            <a:r>
              <a:rPr lang="en-US" sz="6000" dirty="0"/>
              <a:t>Graduates who have participated in work-based learning</a:t>
            </a:r>
          </a:p>
          <a:p>
            <a:pPr lvl="1"/>
            <a:r>
              <a:rPr lang="en-US" sz="6000" dirty="0"/>
              <a:t>Other measure of student success</a:t>
            </a:r>
          </a:p>
          <a:p>
            <a:r>
              <a:rPr lang="en-US" sz="6000" dirty="0"/>
              <a:t>Concentrators in CTE programs that lead to a nontraditional fields</a:t>
            </a:r>
          </a:p>
          <a:p>
            <a:endParaRPr lang="en-US" dirty="0"/>
          </a:p>
        </p:txBody>
      </p:sp>
      <p:sp>
        <p:nvSpPr>
          <p:cNvPr id="4" name="Slide Number Placeholder 3"/>
          <p:cNvSpPr>
            <a:spLocks noGrp="1"/>
          </p:cNvSpPr>
          <p:nvPr>
            <p:ph type="sldNum" sz="quarter" idx="4"/>
          </p:nvPr>
        </p:nvSpPr>
        <p:spPr/>
        <p:txBody>
          <a:bodyPr/>
          <a:lstStyle/>
          <a:p>
            <a:fld id="{3FAF11BC-4188-4023-B5C2-A3E64286B8CA}" type="slidenum">
              <a:rPr lang="en-US" smtClean="0"/>
              <a:pPr/>
              <a:t>9</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2170" y="5676231"/>
            <a:ext cx="906260" cy="910624"/>
          </a:xfrm>
          <a:prstGeom prst="rect">
            <a:avLst/>
          </a:prstGeom>
        </p:spPr>
      </p:pic>
    </p:spTree>
    <p:extLst>
      <p:ext uri="{BB962C8B-B14F-4D97-AF65-F5344CB8AC3E}">
        <p14:creationId xmlns:p14="http://schemas.microsoft.com/office/powerpoint/2010/main" val="15175163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1726</Words>
  <Application>Microsoft Office PowerPoint</Application>
  <PresentationFormat>On-screen Show (4:3)</PresentationFormat>
  <Paragraphs>209</Paragraphs>
  <Slides>27</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Calibri</vt:lpstr>
      <vt:lpstr>Calibri Light</vt:lpstr>
      <vt:lpstr>Mangal</vt:lpstr>
      <vt:lpstr>Myriad Pro</vt:lpstr>
      <vt:lpstr>Office Theme</vt:lpstr>
      <vt:lpstr>Custom Design</vt:lpstr>
      <vt:lpstr>Addressing Equity &amp; Special Populations in Secondary/Post Secondary Data and Program Improvement</vt:lpstr>
      <vt:lpstr>Session Objectives</vt:lpstr>
      <vt:lpstr>Session Overview</vt:lpstr>
      <vt:lpstr>Sec. 3  Definitions</vt:lpstr>
      <vt:lpstr>Sec. 3 Definitions</vt:lpstr>
      <vt:lpstr>Sec. 112 Within State Allocation</vt:lpstr>
      <vt:lpstr>Discussion Prompts</vt:lpstr>
      <vt:lpstr>Sec. 113 Accountability</vt:lpstr>
      <vt:lpstr>Sec. 113 Secondary Indicators</vt:lpstr>
      <vt:lpstr>Sec. 113 Postsecondary Indicators</vt:lpstr>
      <vt:lpstr>Sec. 113 Accountability</vt:lpstr>
      <vt:lpstr>Sec. 113 Accountability</vt:lpstr>
      <vt:lpstr>Discussion Prompts</vt:lpstr>
      <vt:lpstr>Sec. 122 State Plan</vt:lpstr>
      <vt:lpstr>Sec. 123  Improvement Plans</vt:lpstr>
      <vt:lpstr>Discussion Prompts</vt:lpstr>
      <vt:lpstr>Sec. 124 State Leadership Activities- Required</vt:lpstr>
      <vt:lpstr>Sec. 124 State Leadership Activities- Required</vt:lpstr>
      <vt:lpstr>Sec. 124 State Leadership Activities- Permissible</vt:lpstr>
      <vt:lpstr>Sec. 124 State Leadership Activities- Permissible</vt:lpstr>
      <vt:lpstr>Discussion Prompts</vt:lpstr>
      <vt:lpstr>Sec. 134  Local Application</vt:lpstr>
      <vt:lpstr>Sec. 135 Local Uses of Funds</vt:lpstr>
      <vt:lpstr>Sec. 114  National Activities</vt:lpstr>
      <vt:lpstr>Questions?</vt:lpstr>
      <vt:lpstr>www.napequity.org/perkinsv </vt:lpstr>
      <vt:lpstr>Housekeeping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dc:creator>
  <cp:lastModifiedBy>Brianna McCain</cp:lastModifiedBy>
  <cp:revision>118</cp:revision>
  <cp:lastPrinted>2017-02-24T15:38:49Z</cp:lastPrinted>
  <dcterms:created xsi:type="dcterms:W3CDTF">2016-01-13T20:51:07Z</dcterms:created>
  <dcterms:modified xsi:type="dcterms:W3CDTF">2018-10-26T19:29:00Z</dcterms:modified>
</cp:coreProperties>
</file>