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3"/>
  </p:notesMasterIdLst>
  <p:handoutMasterIdLst>
    <p:handoutMasterId r:id="rId64"/>
  </p:handoutMasterIdLst>
  <p:sldIdLst>
    <p:sldId id="276" r:id="rId2"/>
    <p:sldId id="363" r:id="rId3"/>
    <p:sldId id="364" r:id="rId4"/>
    <p:sldId id="338" r:id="rId5"/>
    <p:sldId id="281" r:id="rId6"/>
    <p:sldId id="282" r:id="rId7"/>
    <p:sldId id="339" r:id="rId8"/>
    <p:sldId id="340" r:id="rId9"/>
    <p:sldId id="341" r:id="rId10"/>
    <p:sldId id="342" r:id="rId11"/>
    <p:sldId id="287" r:id="rId12"/>
    <p:sldId id="343" r:id="rId13"/>
    <p:sldId id="344" r:id="rId14"/>
    <p:sldId id="345" r:id="rId15"/>
    <p:sldId id="346" r:id="rId16"/>
    <p:sldId id="347" r:id="rId17"/>
    <p:sldId id="293" r:id="rId18"/>
    <p:sldId id="348" r:id="rId19"/>
    <p:sldId id="349" r:id="rId20"/>
    <p:sldId id="350" r:id="rId21"/>
    <p:sldId id="351" r:id="rId22"/>
    <p:sldId id="352" r:id="rId23"/>
    <p:sldId id="353" r:id="rId24"/>
    <p:sldId id="354" r:id="rId25"/>
    <p:sldId id="301" r:id="rId26"/>
    <p:sldId id="302" r:id="rId27"/>
    <p:sldId id="303" r:id="rId28"/>
    <p:sldId id="365" r:id="rId29"/>
    <p:sldId id="304" r:id="rId30"/>
    <p:sldId id="356" r:id="rId31"/>
    <p:sldId id="366" r:id="rId32"/>
    <p:sldId id="357" r:id="rId33"/>
    <p:sldId id="381" r:id="rId34"/>
    <p:sldId id="358" r:id="rId35"/>
    <p:sldId id="369" r:id="rId36"/>
    <p:sldId id="355" r:id="rId37"/>
    <p:sldId id="359" r:id="rId38"/>
    <p:sldId id="370" r:id="rId39"/>
    <p:sldId id="371" r:id="rId40"/>
    <p:sldId id="372" r:id="rId41"/>
    <p:sldId id="360" r:id="rId42"/>
    <p:sldId id="373" r:id="rId43"/>
    <p:sldId id="319" r:id="rId44"/>
    <p:sldId id="361" r:id="rId45"/>
    <p:sldId id="321" r:id="rId46"/>
    <p:sldId id="322" r:id="rId47"/>
    <p:sldId id="323" r:id="rId48"/>
    <p:sldId id="379" r:id="rId49"/>
    <p:sldId id="325" r:id="rId50"/>
    <p:sldId id="375" r:id="rId51"/>
    <p:sldId id="376" r:id="rId52"/>
    <p:sldId id="328" r:id="rId53"/>
    <p:sldId id="329" r:id="rId54"/>
    <p:sldId id="330" r:id="rId55"/>
    <p:sldId id="377" r:id="rId56"/>
    <p:sldId id="332" r:id="rId57"/>
    <p:sldId id="333" r:id="rId58"/>
    <p:sldId id="334" r:id="rId59"/>
    <p:sldId id="335" r:id="rId60"/>
    <p:sldId id="336" r:id="rId61"/>
    <p:sldId id="380"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11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35" autoAdjust="0"/>
    <p:restoredTop sz="73540"/>
  </p:normalViewPr>
  <p:slideViewPr>
    <p:cSldViewPr snapToGrid="0">
      <p:cViewPr>
        <p:scale>
          <a:sx n="90" d="100"/>
          <a:sy n="90" d="100"/>
        </p:scale>
        <p:origin x="1192" y="448"/>
      </p:cViewPr>
      <p:guideLst/>
    </p:cSldViewPr>
  </p:slideViewPr>
  <p:outlineViewPr>
    <p:cViewPr>
      <p:scale>
        <a:sx n="33" d="100"/>
        <a:sy n="33" d="100"/>
      </p:scale>
      <p:origin x="0" y="-261728"/>
    </p:cViewPr>
  </p:outlineViewPr>
  <p:notesTextViewPr>
    <p:cViewPr>
      <p:scale>
        <a:sx n="1" d="1"/>
        <a:sy n="1" d="1"/>
      </p:scale>
      <p:origin x="0" y="0"/>
    </p:cViewPr>
  </p:notesTextViewPr>
  <p:sorterViewPr>
    <p:cViewPr>
      <p:scale>
        <a:sx n="170" d="100"/>
        <a:sy n="170" d="100"/>
      </p:scale>
      <p:origin x="0" y="0"/>
    </p:cViewPr>
  </p:sorter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59C002-40FA-47B7-9FB1-02F6C568A272}"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C8F00567-85BE-4CD6-92F9-9414A36CD480}">
      <dgm:prSet phldrT="[Text]"/>
      <dgm:spPr/>
      <dgm:t>
        <a:bodyPr/>
        <a:lstStyle/>
        <a:p>
          <a:r>
            <a:rPr lang="en-US" dirty="0"/>
            <a:t>Entry Process</a:t>
          </a:r>
        </a:p>
      </dgm:t>
    </dgm:pt>
    <dgm:pt modelId="{8DE312D4-CE2A-4B67-BCC9-87B2DB94F987}" type="parTrans" cxnId="{3474E217-1182-4C27-8490-28E844B6687C}">
      <dgm:prSet/>
      <dgm:spPr/>
      <dgm:t>
        <a:bodyPr/>
        <a:lstStyle/>
        <a:p>
          <a:endParaRPr lang="en-US"/>
        </a:p>
      </dgm:t>
    </dgm:pt>
    <dgm:pt modelId="{36DEE62F-0352-40E3-94CF-359B2B15EBF5}" type="sibTrans" cxnId="{3474E217-1182-4C27-8490-28E844B6687C}">
      <dgm:prSet/>
      <dgm:spPr/>
      <dgm:t>
        <a:bodyPr/>
        <a:lstStyle/>
        <a:p>
          <a:endParaRPr lang="en-US"/>
        </a:p>
      </dgm:t>
    </dgm:pt>
    <dgm:pt modelId="{B5DEB5A2-2EC5-4C52-8038-CD4796494A3E}">
      <dgm:prSet phldrT="[Text]" custT="1"/>
      <dgm:spPr/>
      <dgm:t>
        <a:bodyPr/>
        <a:lstStyle/>
        <a:p>
          <a:r>
            <a:rPr lang="en-US" sz="1400" dirty="0"/>
            <a:t>Recruiting</a:t>
          </a:r>
        </a:p>
      </dgm:t>
    </dgm:pt>
    <dgm:pt modelId="{3595799A-B61F-419E-96DB-2E761DBF55E6}" type="parTrans" cxnId="{82DE2232-090F-47CD-AED0-2CB488F85126}">
      <dgm:prSet/>
      <dgm:spPr/>
      <dgm:t>
        <a:bodyPr/>
        <a:lstStyle/>
        <a:p>
          <a:endParaRPr lang="en-US"/>
        </a:p>
      </dgm:t>
    </dgm:pt>
    <dgm:pt modelId="{308667F3-521A-4A53-8A2E-B5328A2F112B}" type="sibTrans" cxnId="{82DE2232-090F-47CD-AED0-2CB488F85126}">
      <dgm:prSet/>
      <dgm:spPr/>
      <dgm:t>
        <a:bodyPr/>
        <a:lstStyle/>
        <a:p>
          <a:endParaRPr lang="en-US"/>
        </a:p>
      </dgm:t>
    </dgm:pt>
    <dgm:pt modelId="{C70516C4-D045-4043-B511-776A7717A397}">
      <dgm:prSet phldrT="[Text]"/>
      <dgm:spPr/>
      <dgm:t>
        <a:bodyPr/>
        <a:lstStyle/>
        <a:p>
          <a:r>
            <a:rPr lang="en-US" dirty="0"/>
            <a:t>Screening</a:t>
          </a:r>
        </a:p>
      </dgm:t>
    </dgm:pt>
    <dgm:pt modelId="{0E3961CD-E76D-4185-BABF-EE54FA704D63}" type="parTrans" cxnId="{2AFD4B3A-84CF-4E2B-B6AD-3E0851125E30}">
      <dgm:prSet/>
      <dgm:spPr/>
      <dgm:t>
        <a:bodyPr/>
        <a:lstStyle/>
        <a:p>
          <a:endParaRPr lang="en-US"/>
        </a:p>
      </dgm:t>
    </dgm:pt>
    <dgm:pt modelId="{886BE2B7-7010-438C-A59D-BFAAD934D840}" type="sibTrans" cxnId="{2AFD4B3A-84CF-4E2B-B6AD-3E0851125E30}">
      <dgm:prSet/>
      <dgm:spPr/>
      <dgm:t>
        <a:bodyPr/>
        <a:lstStyle/>
        <a:p>
          <a:endParaRPr lang="en-US"/>
        </a:p>
      </dgm:t>
    </dgm:pt>
    <dgm:pt modelId="{762C3539-71E7-462C-8810-676818AEB8B0}">
      <dgm:prSet phldrT="[Text]" custT="1"/>
      <dgm:spPr/>
      <dgm:t>
        <a:bodyPr/>
        <a:lstStyle/>
        <a:p>
          <a:r>
            <a:rPr lang="en-US" sz="1400" dirty="0"/>
            <a:t>Assessments:</a:t>
          </a:r>
        </a:p>
      </dgm:t>
    </dgm:pt>
    <dgm:pt modelId="{811E3763-58F1-43DE-AFDC-DFB6F839D510}" type="parTrans" cxnId="{25601EBA-FC1D-4377-B378-F6D826123B17}">
      <dgm:prSet/>
      <dgm:spPr/>
      <dgm:t>
        <a:bodyPr/>
        <a:lstStyle/>
        <a:p>
          <a:endParaRPr lang="en-US"/>
        </a:p>
      </dgm:t>
    </dgm:pt>
    <dgm:pt modelId="{B42CCA07-1503-483B-BB76-9D11A1AC60F8}" type="sibTrans" cxnId="{25601EBA-FC1D-4377-B378-F6D826123B17}">
      <dgm:prSet/>
      <dgm:spPr/>
      <dgm:t>
        <a:bodyPr/>
        <a:lstStyle/>
        <a:p>
          <a:endParaRPr lang="en-US"/>
        </a:p>
      </dgm:t>
    </dgm:pt>
    <dgm:pt modelId="{59A7791B-7AD5-44BC-9AF6-A1C12AD9574C}">
      <dgm:prSet phldrT="[Text]"/>
      <dgm:spPr/>
      <dgm:t>
        <a:bodyPr/>
        <a:lstStyle/>
        <a:p>
          <a:r>
            <a:rPr lang="en-US" dirty="0"/>
            <a:t>Service Delivery</a:t>
          </a:r>
        </a:p>
      </dgm:t>
    </dgm:pt>
    <dgm:pt modelId="{BA00CC62-473B-437C-B5C9-C0F5398EB932}" type="parTrans" cxnId="{C4DDF0B7-4150-4FFA-8114-155B49219CAD}">
      <dgm:prSet/>
      <dgm:spPr/>
      <dgm:t>
        <a:bodyPr/>
        <a:lstStyle/>
        <a:p>
          <a:endParaRPr lang="en-US"/>
        </a:p>
      </dgm:t>
    </dgm:pt>
    <dgm:pt modelId="{490B6223-DDE9-4732-93FD-EC9782FF6C08}" type="sibTrans" cxnId="{C4DDF0B7-4150-4FFA-8114-155B49219CAD}">
      <dgm:prSet/>
      <dgm:spPr/>
      <dgm:t>
        <a:bodyPr/>
        <a:lstStyle/>
        <a:p>
          <a:endParaRPr lang="en-US"/>
        </a:p>
      </dgm:t>
    </dgm:pt>
    <dgm:pt modelId="{3661B3A5-21B4-44D2-9ACD-1B81E3B29AA3}">
      <dgm:prSet phldrT="[Text]" custT="1"/>
      <dgm:spPr/>
      <dgm:t>
        <a:bodyPr/>
        <a:lstStyle/>
        <a:p>
          <a:pPr>
            <a:buFont typeface="Arial" panose="020B0604020202020204" pitchFamily="34" charset="0"/>
            <a:buChar char="•"/>
          </a:pPr>
          <a:r>
            <a:rPr lang="en-US" sz="1400" dirty="0"/>
            <a:t>Contextualized HS Equivalency and AHSD</a:t>
          </a:r>
        </a:p>
      </dgm:t>
    </dgm:pt>
    <dgm:pt modelId="{AC718FC4-9148-4B6F-8678-B3A01278BA99}" type="parTrans" cxnId="{1882880D-9520-4A86-8259-2B055097431E}">
      <dgm:prSet/>
      <dgm:spPr/>
      <dgm:t>
        <a:bodyPr/>
        <a:lstStyle/>
        <a:p>
          <a:endParaRPr lang="en-US"/>
        </a:p>
      </dgm:t>
    </dgm:pt>
    <dgm:pt modelId="{AB82C167-30F5-432E-8366-B2300C62550D}" type="sibTrans" cxnId="{1882880D-9520-4A86-8259-2B055097431E}">
      <dgm:prSet/>
      <dgm:spPr/>
      <dgm:t>
        <a:bodyPr/>
        <a:lstStyle/>
        <a:p>
          <a:endParaRPr lang="en-US"/>
        </a:p>
      </dgm:t>
    </dgm:pt>
    <dgm:pt modelId="{749ED3EB-9D69-4A9F-8CDC-ED56AD9C2608}">
      <dgm:prSet phldrT="[Text]" custT="1"/>
      <dgm:spPr/>
      <dgm:t>
        <a:bodyPr/>
        <a:lstStyle/>
        <a:p>
          <a:pPr>
            <a:buFont typeface="Arial" panose="020B0604020202020204" pitchFamily="34" charset="0"/>
            <a:buChar char="•"/>
          </a:pPr>
          <a:r>
            <a:rPr lang="en-US" sz="1400" dirty="0"/>
            <a:t>ACA 115, BPR 111, MAC 121, DRE and/or DMAs</a:t>
          </a:r>
        </a:p>
      </dgm:t>
    </dgm:pt>
    <dgm:pt modelId="{F0F552AB-8E66-4359-BF9E-F6186406EEB5}" type="parTrans" cxnId="{9446258A-719B-4382-A284-7E645B916D4D}">
      <dgm:prSet/>
      <dgm:spPr/>
      <dgm:t>
        <a:bodyPr/>
        <a:lstStyle/>
        <a:p>
          <a:endParaRPr lang="en-US"/>
        </a:p>
      </dgm:t>
    </dgm:pt>
    <dgm:pt modelId="{3CE07C77-C1A8-4A24-A3A8-626E49001251}" type="sibTrans" cxnId="{9446258A-719B-4382-A284-7E645B916D4D}">
      <dgm:prSet/>
      <dgm:spPr/>
      <dgm:t>
        <a:bodyPr/>
        <a:lstStyle/>
        <a:p>
          <a:endParaRPr lang="en-US"/>
        </a:p>
      </dgm:t>
    </dgm:pt>
    <dgm:pt modelId="{202299E4-8038-43FA-BC7B-70E902033FE4}">
      <dgm:prSet phldrT="[Text]" custT="1"/>
      <dgm:spPr/>
      <dgm:t>
        <a:bodyPr/>
        <a:lstStyle/>
        <a:p>
          <a:r>
            <a:rPr lang="en-US" sz="1400" dirty="0"/>
            <a:t>Orientation</a:t>
          </a:r>
        </a:p>
      </dgm:t>
    </dgm:pt>
    <dgm:pt modelId="{7DC5E2E5-3763-4FCF-9E70-214F1186EC95}" type="parTrans" cxnId="{20D276D8-9DA5-4BF9-8250-AEBBDEE376AC}">
      <dgm:prSet/>
      <dgm:spPr/>
      <dgm:t>
        <a:bodyPr/>
        <a:lstStyle/>
        <a:p>
          <a:endParaRPr lang="en-US"/>
        </a:p>
      </dgm:t>
    </dgm:pt>
    <dgm:pt modelId="{E622A5EF-39B1-4A71-B714-69DCF3D2041D}" type="sibTrans" cxnId="{20D276D8-9DA5-4BF9-8250-AEBBDEE376AC}">
      <dgm:prSet/>
      <dgm:spPr/>
      <dgm:t>
        <a:bodyPr/>
        <a:lstStyle/>
        <a:p>
          <a:endParaRPr lang="en-US"/>
        </a:p>
      </dgm:t>
    </dgm:pt>
    <dgm:pt modelId="{E4759BF7-AA58-4FE4-8AD0-0C306DFA59AB}">
      <dgm:prSet phldrT="[Text]" custT="1"/>
      <dgm:spPr/>
      <dgm:t>
        <a:bodyPr/>
        <a:lstStyle/>
        <a:p>
          <a:r>
            <a:rPr lang="en-US" sz="1400" dirty="0"/>
            <a:t>TABE</a:t>
          </a:r>
        </a:p>
      </dgm:t>
    </dgm:pt>
    <dgm:pt modelId="{C82C18A4-C4BA-44E5-8B77-77741BC4343A}" type="parTrans" cxnId="{B1B07F52-F356-43E9-A88F-1053834FF787}">
      <dgm:prSet/>
      <dgm:spPr/>
      <dgm:t>
        <a:bodyPr/>
        <a:lstStyle/>
        <a:p>
          <a:endParaRPr lang="en-US"/>
        </a:p>
      </dgm:t>
    </dgm:pt>
    <dgm:pt modelId="{1654D00E-5018-497B-AFEC-58283CE800B7}" type="sibTrans" cxnId="{B1B07F52-F356-43E9-A88F-1053834FF787}">
      <dgm:prSet/>
      <dgm:spPr/>
      <dgm:t>
        <a:bodyPr/>
        <a:lstStyle/>
        <a:p>
          <a:endParaRPr lang="en-US"/>
        </a:p>
      </dgm:t>
    </dgm:pt>
    <dgm:pt modelId="{20E4D5F2-940F-4152-829F-DA3369DB891D}">
      <dgm:prSet phldrT="[Text]" custT="1"/>
      <dgm:spPr/>
      <dgm:t>
        <a:bodyPr/>
        <a:lstStyle/>
        <a:p>
          <a:r>
            <a:rPr lang="en-US" sz="1400" dirty="0"/>
            <a:t>Needs Assessments</a:t>
          </a:r>
        </a:p>
      </dgm:t>
    </dgm:pt>
    <dgm:pt modelId="{66929A84-37A2-4B4D-91B2-986AC379D324}" type="parTrans" cxnId="{632B2144-4617-4BE8-A9B1-856A2CCC9B30}">
      <dgm:prSet/>
      <dgm:spPr/>
      <dgm:t>
        <a:bodyPr/>
        <a:lstStyle/>
        <a:p>
          <a:endParaRPr lang="en-US"/>
        </a:p>
      </dgm:t>
    </dgm:pt>
    <dgm:pt modelId="{119068F6-84CD-4DF9-9F1F-6D3B8D8B3DFE}" type="sibTrans" cxnId="{632B2144-4617-4BE8-A9B1-856A2CCC9B30}">
      <dgm:prSet/>
      <dgm:spPr/>
      <dgm:t>
        <a:bodyPr/>
        <a:lstStyle/>
        <a:p>
          <a:endParaRPr lang="en-US"/>
        </a:p>
      </dgm:t>
    </dgm:pt>
    <dgm:pt modelId="{25AC9798-5EDC-46A1-B346-06976B7FC28A}">
      <dgm:prSet phldrT="[Text]" custT="1"/>
      <dgm:spPr/>
      <dgm:t>
        <a:bodyPr/>
        <a:lstStyle/>
        <a:p>
          <a:r>
            <a:rPr lang="en-US" sz="1400" dirty="0"/>
            <a:t>Career Assessments</a:t>
          </a:r>
        </a:p>
      </dgm:t>
    </dgm:pt>
    <dgm:pt modelId="{D98478D3-66E9-48A5-BEB6-1D31AF08474F}" type="parTrans" cxnId="{82CF3D34-2D22-4529-858E-784268296F18}">
      <dgm:prSet/>
      <dgm:spPr/>
      <dgm:t>
        <a:bodyPr/>
        <a:lstStyle/>
        <a:p>
          <a:endParaRPr lang="en-US"/>
        </a:p>
      </dgm:t>
    </dgm:pt>
    <dgm:pt modelId="{0C00EAD1-B45D-4B61-B261-7B1D739C36B5}" type="sibTrans" cxnId="{82CF3D34-2D22-4529-858E-784268296F18}">
      <dgm:prSet/>
      <dgm:spPr/>
      <dgm:t>
        <a:bodyPr/>
        <a:lstStyle/>
        <a:p>
          <a:endParaRPr lang="en-US"/>
        </a:p>
      </dgm:t>
    </dgm:pt>
    <dgm:pt modelId="{D0E929FB-A080-4D49-B7B3-670ED6FBF646}">
      <dgm:prSet phldrT="[Text]" custT="1"/>
      <dgm:spPr/>
      <dgm:t>
        <a:bodyPr/>
        <a:lstStyle/>
        <a:p>
          <a:pPr>
            <a:buFont typeface="Arial" panose="020B0604020202020204" pitchFamily="34" charset="0"/>
            <a:buChar char="•"/>
          </a:pPr>
          <a:r>
            <a:rPr lang="en-US" sz="1400" dirty="0"/>
            <a:t>Dream Catcher’s Transitions Course</a:t>
          </a:r>
        </a:p>
      </dgm:t>
    </dgm:pt>
    <dgm:pt modelId="{009832EE-27EC-46F8-961A-C32D8292C086}" type="parTrans" cxnId="{E9DEE72E-EAA3-4EB9-AD69-81EC5AE38BCC}">
      <dgm:prSet/>
      <dgm:spPr/>
      <dgm:t>
        <a:bodyPr/>
        <a:lstStyle/>
        <a:p>
          <a:endParaRPr lang="en-US"/>
        </a:p>
      </dgm:t>
    </dgm:pt>
    <dgm:pt modelId="{D1D53846-7C62-4D0E-8070-4FACFCB206E8}" type="sibTrans" cxnId="{E9DEE72E-EAA3-4EB9-AD69-81EC5AE38BCC}">
      <dgm:prSet/>
      <dgm:spPr/>
      <dgm:t>
        <a:bodyPr/>
        <a:lstStyle/>
        <a:p>
          <a:endParaRPr lang="en-US"/>
        </a:p>
      </dgm:t>
    </dgm:pt>
    <dgm:pt modelId="{0EF30055-1BF4-41CB-926D-44801B63413B}">
      <dgm:prSet phldrT="[Text]" custT="1"/>
      <dgm:spPr/>
      <dgm:t>
        <a:bodyPr/>
        <a:lstStyle/>
        <a:p>
          <a:pPr>
            <a:buFont typeface="Arial" panose="020B0604020202020204" pitchFamily="34" charset="0"/>
            <a:buChar char="•"/>
          </a:pPr>
          <a:r>
            <a:rPr lang="en-US" sz="1400" dirty="0"/>
            <a:t>Career Assistance</a:t>
          </a:r>
        </a:p>
      </dgm:t>
    </dgm:pt>
    <dgm:pt modelId="{8D079047-0E28-46B0-9343-465B5758EFDE}" type="parTrans" cxnId="{18062187-4724-45A4-AC9B-2C50FC30624D}">
      <dgm:prSet/>
      <dgm:spPr/>
      <dgm:t>
        <a:bodyPr/>
        <a:lstStyle/>
        <a:p>
          <a:endParaRPr lang="en-US"/>
        </a:p>
      </dgm:t>
    </dgm:pt>
    <dgm:pt modelId="{461908A4-A8D1-4834-B447-67014267A8CD}" type="sibTrans" cxnId="{18062187-4724-45A4-AC9B-2C50FC30624D}">
      <dgm:prSet/>
      <dgm:spPr/>
      <dgm:t>
        <a:bodyPr/>
        <a:lstStyle/>
        <a:p>
          <a:endParaRPr lang="en-US"/>
        </a:p>
      </dgm:t>
    </dgm:pt>
    <dgm:pt modelId="{AF112209-C502-469D-B2C5-26D244EB4852}">
      <dgm:prSet phldrT="[Text]" custT="1"/>
      <dgm:spPr/>
      <dgm:t>
        <a:bodyPr/>
        <a:lstStyle/>
        <a:p>
          <a:pPr>
            <a:buFont typeface="Arial" panose="020B0604020202020204" pitchFamily="34" charset="0"/>
            <a:buChar char="•"/>
          </a:pPr>
          <a:r>
            <a:rPr lang="en-US" sz="1400" dirty="0"/>
            <a:t>Career Readiness Certification</a:t>
          </a:r>
        </a:p>
      </dgm:t>
    </dgm:pt>
    <dgm:pt modelId="{63CFC4F0-0653-4484-9116-14B9D4847ABA}" type="parTrans" cxnId="{561E1138-5B82-4D19-AA45-2DA9B76C0E84}">
      <dgm:prSet/>
      <dgm:spPr/>
      <dgm:t>
        <a:bodyPr/>
        <a:lstStyle/>
        <a:p>
          <a:endParaRPr lang="en-US"/>
        </a:p>
      </dgm:t>
    </dgm:pt>
    <dgm:pt modelId="{6C16FDFF-810D-4AA1-B20A-CD9EEEE70568}" type="sibTrans" cxnId="{561E1138-5B82-4D19-AA45-2DA9B76C0E84}">
      <dgm:prSet/>
      <dgm:spPr/>
      <dgm:t>
        <a:bodyPr/>
        <a:lstStyle/>
        <a:p>
          <a:endParaRPr lang="en-US"/>
        </a:p>
      </dgm:t>
    </dgm:pt>
    <dgm:pt modelId="{A7F2260F-C8DF-4F42-ACD7-A3F92F2BC4DA}">
      <dgm:prSet phldrT="[Text]"/>
      <dgm:spPr/>
      <dgm:t>
        <a:bodyPr/>
        <a:lstStyle/>
        <a:p>
          <a:r>
            <a:rPr lang="en-US" dirty="0"/>
            <a:t>Outcomes</a:t>
          </a:r>
        </a:p>
      </dgm:t>
    </dgm:pt>
    <dgm:pt modelId="{25763BBB-C561-4961-8295-EDEE2EC09ECF}" type="parTrans" cxnId="{6BB0B244-3916-416C-A365-74799947F485}">
      <dgm:prSet/>
      <dgm:spPr/>
      <dgm:t>
        <a:bodyPr/>
        <a:lstStyle/>
        <a:p>
          <a:endParaRPr lang="en-US"/>
        </a:p>
      </dgm:t>
    </dgm:pt>
    <dgm:pt modelId="{6B266B81-97D8-4F89-889D-FAC8CE4A78B6}" type="sibTrans" cxnId="{6BB0B244-3916-416C-A365-74799947F485}">
      <dgm:prSet/>
      <dgm:spPr/>
      <dgm:t>
        <a:bodyPr/>
        <a:lstStyle/>
        <a:p>
          <a:endParaRPr lang="en-US"/>
        </a:p>
      </dgm:t>
    </dgm:pt>
    <dgm:pt modelId="{9B0BEDE5-D9D0-4C00-8D7C-AC1378E56E1F}">
      <dgm:prSet phldrT="[Text]" custT="1"/>
      <dgm:spPr/>
      <dgm:t>
        <a:bodyPr/>
        <a:lstStyle/>
        <a:p>
          <a:r>
            <a:rPr lang="en-US" sz="1400" dirty="0"/>
            <a:t>HSE or AHSD</a:t>
          </a:r>
        </a:p>
      </dgm:t>
    </dgm:pt>
    <dgm:pt modelId="{0565B327-98B7-4366-B14B-1C1A9DD2C628}" type="parTrans" cxnId="{CD193F82-A3CA-4804-B2A3-59E8FD1ECC27}">
      <dgm:prSet/>
      <dgm:spPr/>
      <dgm:t>
        <a:bodyPr/>
        <a:lstStyle/>
        <a:p>
          <a:endParaRPr lang="en-US"/>
        </a:p>
      </dgm:t>
    </dgm:pt>
    <dgm:pt modelId="{993FC550-F61F-40A9-9A1B-AB42E1A1C69D}" type="sibTrans" cxnId="{CD193F82-A3CA-4804-B2A3-59E8FD1ECC27}">
      <dgm:prSet/>
      <dgm:spPr/>
      <dgm:t>
        <a:bodyPr/>
        <a:lstStyle/>
        <a:p>
          <a:endParaRPr lang="en-US"/>
        </a:p>
      </dgm:t>
    </dgm:pt>
    <dgm:pt modelId="{8652A220-4641-4605-A778-D0011553EFFD}">
      <dgm:prSet phldrT="[Text]" custT="1"/>
      <dgm:spPr/>
      <dgm:t>
        <a:bodyPr/>
        <a:lstStyle/>
        <a:p>
          <a:r>
            <a:rPr lang="en-US" sz="1400" dirty="0"/>
            <a:t>Machining or CNC Certificate</a:t>
          </a:r>
        </a:p>
      </dgm:t>
    </dgm:pt>
    <dgm:pt modelId="{DF563EE4-C24E-471A-90BB-3EE768DB2C60}" type="parTrans" cxnId="{D2D1D541-AAA9-4DD9-9319-0394071B2D21}">
      <dgm:prSet/>
      <dgm:spPr/>
      <dgm:t>
        <a:bodyPr/>
        <a:lstStyle/>
        <a:p>
          <a:endParaRPr lang="en-US"/>
        </a:p>
      </dgm:t>
    </dgm:pt>
    <dgm:pt modelId="{6CF15814-502F-490E-A403-5226E07DCCDA}" type="sibTrans" cxnId="{D2D1D541-AAA9-4DD9-9319-0394071B2D21}">
      <dgm:prSet/>
      <dgm:spPr/>
      <dgm:t>
        <a:bodyPr/>
        <a:lstStyle/>
        <a:p>
          <a:endParaRPr lang="en-US"/>
        </a:p>
      </dgm:t>
    </dgm:pt>
    <dgm:pt modelId="{7C83C139-91D4-48D3-B7AE-BB8364141BC6}">
      <dgm:prSet phldrT="[Text]" custT="1"/>
      <dgm:spPr/>
      <dgm:t>
        <a:bodyPr/>
        <a:lstStyle/>
        <a:p>
          <a:r>
            <a:rPr lang="en-US" sz="1400" dirty="0"/>
            <a:t>Computer Integrated Machining Diploma</a:t>
          </a:r>
        </a:p>
      </dgm:t>
    </dgm:pt>
    <dgm:pt modelId="{1C095EA5-3549-42B5-A8DF-7B012C8ABA9C}" type="parTrans" cxnId="{D34D2780-8F74-4A58-9B59-689392825DF3}">
      <dgm:prSet/>
      <dgm:spPr/>
      <dgm:t>
        <a:bodyPr/>
        <a:lstStyle/>
        <a:p>
          <a:endParaRPr lang="en-US"/>
        </a:p>
      </dgm:t>
    </dgm:pt>
    <dgm:pt modelId="{6CD759C6-AA1D-4B27-BE6C-436BFB1DA0DF}" type="sibTrans" cxnId="{D34D2780-8F74-4A58-9B59-689392825DF3}">
      <dgm:prSet/>
      <dgm:spPr/>
      <dgm:t>
        <a:bodyPr/>
        <a:lstStyle/>
        <a:p>
          <a:endParaRPr lang="en-US"/>
        </a:p>
      </dgm:t>
    </dgm:pt>
    <dgm:pt modelId="{62A5A8A2-2711-46FD-85AB-7393505A7E6D}">
      <dgm:prSet phldrT="[Text]" custT="1"/>
      <dgm:spPr/>
      <dgm:t>
        <a:bodyPr/>
        <a:lstStyle/>
        <a:p>
          <a:r>
            <a:rPr lang="en-US" sz="1400" dirty="0"/>
            <a:t>Core Courses for AAS in Computer Integrated Machining</a:t>
          </a:r>
        </a:p>
      </dgm:t>
    </dgm:pt>
    <dgm:pt modelId="{F1A1BBA1-B2B7-4BBD-A774-9E1A4F75781D}" type="parTrans" cxnId="{0BB5F4C4-F91E-468C-97CD-7873F1A5727F}">
      <dgm:prSet/>
      <dgm:spPr/>
      <dgm:t>
        <a:bodyPr/>
        <a:lstStyle/>
        <a:p>
          <a:endParaRPr lang="en-US"/>
        </a:p>
      </dgm:t>
    </dgm:pt>
    <dgm:pt modelId="{BEF95C52-157D-4727-94FE-406AA6315759}" type="sibTrans" cxnId="{0BB5F4C4-F91E-468C-97CD-7873F1A5727F}">
      <dgm:prSet/>
      <dgm:spPr/>
      <dgm:t>
        <a:bodyPr/>
        <a:lstStyle/>
        <a:p>
          <a:endParaRPr lang="en-US"/>
        </a:p>
      </dgm:t>
    </dgm:pt>
    <dgm:pt modelId="{9988950D-D731-4349-AA23-CC07E52EBC57}" type="pres">
      <dgm:prSet presAssocID="{4F59C002-40FA-47B7-9FB1-02F6C568A272}" presName="Name0" presStyleCnt="0">
        <dgm:presLayoutVars>
          <dgm:chMax val="5"/>
          <dgm:chPref val="5"/>
          <dgm:dir/>
          <dgm:animLvl val="lvl"/>
        </dgm:presLayoutVars>
      </dgm:prSet>
      <dgm:spPr/>
      <dgm:t>
        <a:bodyPr/>
        <a:lstStyle/>
        <a:p>
          <a:endParaRPr lang="en-US"/>
        </a:p>
      </dgm:t>
    </dgm:pt>
    <dgm:pt modelId="{021D2320-79F1-4778-AA0F-712F049A0546}" type="pres">
      <dgm:prSet presAssocID="{C8F00567-85BE-4CD6-92F9-9414A36CD480}" presName="parentText1" presStyleLbl="node1" presStyleIdx="0" presStyleCnt="4">
        <dgm:presLayoutVars>
          <dgm:chMax/>
          <dgm:chPref val="3"/>
          <dgm:bulletEnabled val="1"/>
        </dgm:presLayoutVars>
      </dgm:prSet>
      <dgm:spPr/>
      <dgm:t>
        <a:bodyPr/>
        <a:lstStyle/>
        <a:p>
          <a:endParaRPr lang="en-US"/>
        </a:p>
      </dgm:t>
    </dgm:pt>
    <dgm:pt modelId="{C9294311-58CE-42B3-BB75-B810F8DDF272}" type="pres">
      <dgm:prSet presAssocID="{C8F00567-85BE-4CD6-92F9-9414A36CD480}" presName="childText1" presStyleLbl="solidAlignAcc1" presStyleIdx="0" presStyleCnt="4">
        <dgm:presLayoutVars>
          <dgm:chMax val="0"/>
          <dgm:chPref val="0"/>
          <dgm:bulletEnabled val="1"/>
        </dgm:presLayoutVars>
      </dgm:prSet>
      <dgm:spPr/>
      <dgm:t>
        <a:bodyPr/>
        <a:lstStyle/>
        <a:p>
          <a:endParaRPr lang="en-US"/>
        </a:p>
      </dgm:t>
    </dgm:pt>
    <dgm:pt modelId="{CD779F0C-7F4A-48CE-9735-627F98C6AAA9}" type="pres">
      <dgm:prSet presAssocID="{C70516C4-D045-4043-B511-776A7717A397}" presName="parentText2" presStyleLbl="node1" presStyleIdx="1" presStyleCnt="4">
        <dgm:presLayoutVars>
          <dgm:chMax/>
          <dgm:chPref val="3"/>
          <dgm:bulletEnabled val="1"/>
        </dgm:presLayoutVars>
      </dgm:prSet>
      <dgm:spPr/>
      <dgm:t>
        <a:bodyPr/>
        <a:lstStyle/>
        <a:p>
          <a:endParaRPr lang="en-US"/>
        </a:p>
      </dgm:t>
    </dgm:pt>
    <dgm:pt modelId="{DD8F9DE2-99D6-4CB9-81C2-0B9B0CAC6CA2}" type="pres">
      <dgm:prSet presAssocID="{C70516C4-D045-4043-B511-776A7717A397}" presName="childText2" presStyleLbl="solidAlignAcc1" presStyleIdx="1" presStyleCnt="4">
        <dgm:presLayoutVars>
          <dgm:chMax val="0"/>
          <dgm:chPref val="0"/>
          <dgm:bulletEnabled val="1"/>
        </dgm:presLayoutVars>
      </dgm:prSet>
      <dgm:spPr/>
      <dgm:t>
        <a:bodyPr/>
        <a:lstStyle/>
        <a:p>
          <a:endParaRPr lang="en-US"/>
        </a:p>
      </dgm:t>
    </dgm:pt>
    <dgm:pt modelId="{940DF19A-09D6-4266-8E46-E46A5D1AAA71}" type="pres">
      <dgm:prSet presAssocID="{59A7791B-7AD5-44BC-9AF6-A1C12AD9574C}" presName="parentText3" presStyleLbl="node1" presStyleIdx="2" presStyleCnt="4">
        <dgm:presLayoutVars>
          <dgm:chMax/>
          <dgm:chPref val="3"/>
          <dgm:bulletEnabled val="1"/>
        </dgm:presLayoutVars>
      </dgm:prSet>
      <dgm:spPr/>
      <dgm:t>
        <a:bodyPr/>
        <a:lstStyle/>
        <a:p>
          <a:endParaRPr lang="en-US"/>
        </a:p>
      </dgm:t>
    </dgm:pt>
    <dgm:pt modelId="{7C34B886-EB4D-45A4-BCCF-C8F61E2F0287}" type="pres">
      <dgm:prSet presAssocID="{59A7791B-7AD5-44BC-9AF6-A1C12AD9574C}" presName="childText3" presStyleLbl="solidAlignAcc1" presStyleIdx="2" presStyleCnt="4">
        <dgm:presLayoutVars>
          <dgm:chMax val="0"/>
          <dgm:chPref val="0"/>
          <dgm:bulletEnabled val="1"/>
        </dgm:presLayoutVars>
      </dgm:prSet>
      <dgm:spPr/>
      <dgm:t>
        <a:bodyPr/>
        <a:lstStyle/>
        <a:p>
          <a:endParaRPr lang="en-US"/>
        </a:p>
      </dgm:t>
    </dgm:pt>
    <dgm:pt modelId="{311D6C48-69EF-4A43-BD29-FD990AFEC738}" type="pres">
      <dgm:prSet presAssocID="{A7F2260F-C8DF-4F42-ACD7-A3F92F2BC4DA}" presName="parentText4" presStyleLbl="node1" presStyleIdx="3" presStyleCnt="4">
        <dgm:presLayoutVars>
          <dgm:chMax/>
          <dgm:chPref val="3"/>
          <dgm:bulletEnabled val="1"/>
        </dgm:presLayoutVars>
      </dgm:prSet>
      <dgm:spPr/>
      <dgm:t>
        <a:bodyPr/>
        <a:lstStyle/>
        <a:p>
          <a:endParaRPr lang="en-US"/>
        </a:p>
      </dgm:t>
    </dgm:pt>
    <dgm:pt modelId="{E6F8E21B-932B-40BE-9612-F01AE3DDDBD3}" type="pres">
      <dgm:prSet presAssocID="{A7F2260F-C8DF-4F42-ACD7-A3F92F2BC4DA}" presName="childText4" presStyleLbl="solidAlignAcc1" presStyleIdx="3" presStyleCnt="4">
        <dgm:presLayoutVars>
          <dgm:chMax val="0"/>
          <dgm:chPref val="0"/>
          <dgm:bulletEnabled val="1"/>
        </dgm:presLayoutVars>
      </dgm:prSet>
      <dgm:spPr/>
      <dgm:t>
        <a:bodyPr/>
        <a:lstStyle/>
        <a:p>
          <a:endParaRPr lang="en-US"/>
        </a:p>
      </dgm:t>
    </dgm:pt>
  </dgm:ptLst>
  <dgm:cxnLst>
    <dgm:cxn modelId="{D34D2780-8F74-4A58-9B59-689392825DF3}" srcId="{A7F2260F-C8DF-4F42-ACD7-A3F92F2BC4DA}" destId="{7C83C139-91D4-48D3-B7AE-BB8364141BC6}" srcOrd="2" destOrd="0" parTransId="{1C095EA5-3549-42B5-A8DF-7B012C8ABA9C}" sibTransId="{6CD759C6-AA1D-4B27-BE6C-436BFB1DA0DF}"/>
    <dgm:cxn modelId="{39D5F1FA-445A-5642-B822-6592DCDE5C38}" type="presOf" srcId="{D0E929FB-A080-4D49-B7B3-670ED6FBF646}" destId="{7C34B886-EB4D-45A4-BCCF-C8F61E2F0287}" srcOrd="0" destOrd="1" presId="urn:microsoft.com/office/officeart/2009/3/layout/IncreasingArrowsProcess"/>
    <dgm:cxn modelId="{25601EBA-FC1D-4377-B378-F6D826123B17}" srcId="{C70516C4-D045-4043-B511-776A7717A397}" destId="{762C3539-71E7-462C-8810-676818AEB8B0}" srcOrd="0" destOrd="0" parTransId="{811E3763-58F1-43DE-AFDC-DFB6F839D510}" sibTransId="{B42CCA07-1503-483B-BB76-9D11A1AC60F8}"/>
    <dgm:cxn modelId="{B1B07F52-F356-43E9-A88F-1053834FF787}" srcId="{762C3539-71E7-462C-8810-676818AEB8B0}" destId="{E4759BF7-AA58-4FE4-8AD0-0C306DFA59AB}" srcOrd="0" destOrd="0" parTransId="{C82C18A4-C4BA-44E5-8B77-77741BC4343A}" sibTransId="{1654D00E-5018-497B-AFEC-58283CE800B7}"/>
    <dgm:cxn modelId="{50C8ADB4-03AF-6148-AAD7-4D65F88DF6DF}" type="presOf" srcId="{8652A220-4641-4605-A778-D0011553EFFD}" destId="{E6F8E21B-932B-40BE-9612-F01AE3DDDBD3}" srcOrd="0" destOrd="1" presId="urn:microsoft.com/office/officeart/2009/3/layout/IncreasingArrowsProcess"/>
    <dgm:cxn modelId="{0BB5F4C4-F91E-468C-97CD-7873F1A5727F}" srcId="{A7F2260F-C8DF-4F42-ACD7-A3F92F2BC4DA}" destId="{62A5A8A2-2711-46FD-85AB-7393505A7E6D}" srcOrd="3" destOrd="0" parTransId="{F1A1BBA1-B2B7-4BBD-A774-9E1A4F75781D}" sibTransId="{BEF95C52-157D-4727-94FE-406AA6315759}"/>
    <dgm:cxn modelId="{FF8FFE00-9F3D-F743-AC6F-A960A979DD57}" type="presOf" srcId="{202299E4-8038-43FA-BC7B-70E902033FE4}" destId="{C9294311-58CE-42B3-BB75-B810F8DDF272}" srcOrd="0" destOrd="1" presId="urn:microsoft.com/office/officeart/2009/3/layout/IncreasingArrowsProcess"/>
    <dgm:cxn modelId="{F338C091-86DD-1946-BCB9-885ED10BC551}" type="presOf" srcId="{C70516C4-D045-4043-B511-776A7717A397}" destId="{CD779F0C-7F4A-48CE-9735-627F98C6AAA9}" srcOrd="0" destOrd="0" presId="urn:microsoft.com/office/officeart/2009/3/layout/IncreasingArrowsProcess"/>
    <dgm:cxn modelId="{9446258A-719B-4382-A284-7E645B916D4D}" srcId="{59A7791B-7AD5-44BC-9AF6-A1C12AD9574C}" destId="{749ED3EB-9D69-4A9F-8CDC-ED56AD9C2608}" srcOrd="2" destOrd="0" parTransId="{F0F552AB-8E66-4359-BF9E-F6186406EEB5}" sibTransId="{3CE07C77-C1A8-4A24-A3A8-626E49001251}"/>
    <dgm:cxn modelId="{71EB3A3C-710B-F043-8BFC-34CD7F141EEF}" type="presOf" srcId="{AF112209-C502-469D-B2C5-26D244EB4852}" destId="{7C34B886-EB4D-45A4-BCCF-C8F61E2F0287}" srcOrd="0" destOrd="4" presId="urn:microsoft.com/office/officeart/2009/3/layout/IncreasingArrowsProcess"/>
    <dgm:cxn modelId="{2AFD4B3A-84CF-4E2B-B6AD-3E0851125E30}" srcId="{4F59C002-40FA-47B7-9FB1-02F6C568A272}" destId="{C70516C4-D045-4043-B511-776A7717A397}" srcOrd="1" destOrd="0" parTransId="{0E3961CD-E76D-4185-BABF-EE54FA704D63}" sibTransId="{886BE2B7-7010-438C-A59D-BFAAD934D840}"/>
    <dgm:cxn modelId="{E9DEE72E-EAA3-4EB9-AD69-81EC5AE38BCC}" srcId="{59A7791B-7AD5-44BC-9AF6-A1C12AD9574C}" destId="{D0E929FB-A080-4D49-B7B3-670ED6FBF646}" srcOrd="1" destOrd="0" parTransId="{009832EE-27EC-46F8-961A-C32D8292C086}" sibTransId="{D1D53846-7C62-4D0E-8070-4FACFCB206E8}"/>
    <dgm:cxn modelId="{D4E03EDC-545B-ED4F-9E01-C1A0046AD2DC}" type="presOf" srcId="{25AC9798-5EDC-46A1-B346-06976B7FC28A}" destId="{DD8F9DE2-99D6-4CB9-81C2-0B9B0CAC6CA2}" srcOrd="0" destOrd="3" presId="urn:microsoft.com/office/officeart/2009/3/layout/IncreasingArrowsProcess"/>
    <dgm:cxn modelId="{D2D1D541-AAA9-4DD9-9319-0394071B2D21}" srcId="{A7F2260F-C8DF-4F42-ACD7-A3F92F2BC4DA}" destId="{8652A220-4641-4605-A778-D0011553EFFD}" srcOrd="1" destOrd="0" parTransId="{DF563EE4-C24E-471A-90BB-3EE768DB2C60}" sibTransId="{6CF15814-502F-490E-A403-5226E07DCCDA}"/>
    <dgm:cxn modelId="{3A729805-099A-914A-942A-285BD30AC2DB}" type="presOf" srcId="{B5DEB5A2-2EC5-4C52-8038-CD4796494A3E}" destId="{C9294311-58CE-42B3-BB75-B810F8DDF272}" srcOrd="0" destOrd="0" presId="urn:microsoft.com/office/officeart/2009/3/layout/IncreasingArrowsProcess"/>
    <dgm:cxn modelId="{2925519F-8530-E547-A750-ED80BAD3851B}" type="presOf" srcId="{20E4D5F2-940F-4152-829F-DA3369DB891D}" destId="{DD8F9DE2-99D6-4CB9-81C2-0B9B0CAC6CA2}" srcOrd="0" destOrd="2" presId="urn:microsoft.com/office/officeart/2009/3/layout/IncreasingArrowsProcess"/>
    <dgm:cxn modelId="{8F4E1D31-B746-0A4E-A99A-17E66C113F8C}" type="presOf" srcId="{62A5A8A2-2711-46FD-85AB-7393505A7E6D}" destId="{E6F8E21B-932B-40BE-9612-F01AE3DDDBD3}" srcOrd="0" destOrd="3" presId="urn:microsoft.com/office/officeart/2009/3/layout/IncreasingArrowsProcess"/>
    <dgm:cxn modelId="{CF9BFD23-D0F8-2C4C-91B1-687EDC0F6C7F}" type="presOf" srcId="{A7F2260F-C8DF-4F42-ACD7-A3F92F2BC4DA}" destId="{311D6C48-69EF-4A43-BD29-FD990AFEC738}" srcOrd="0" destOrd="0" presId="urn:microsoft.com/office/officeart/2009/3/layout/IncreasingArrowsProcess"/>
    <dgm:cxn modelId="{C4DDF0B7-4150-4FFA-8114-155B49219CAD}" srcId="{4F59C002-40FA-47B7-9FB1-02F6C568A272}" destId="{59A7791B-7AD5-44BC-9AF6-A1C12AD9574C}" srcOrd="2" destOrd="0" parTransId="{BA00CC62-473B-437C-B5C9-C0F5398EB932}" sibTransId="{490B6223-DDE9-4732-93FD-EC9782FF6C08}"/>
    <dgm:cxn modelId="{FF19A4C1-C61B-2547-A06D-72B598468238}" type="presOf" srcId="{E4759BF7-AA58-4FE4-8AD0-0C306DFA59AB}" destId="{DD8F9DE2-99D6-4CB9-81C2-0B9B0CAC6CA2}" srcOrd="0" destOrd="1" presId="urn:microsoft.com/office/officeart/2009/3/layout/IncreasingArrowsProcess"/>
    <dgm:cxn modelId="{0A1AE7A0-C52B-9D41-9AB0-C56F9312089C}" type="presOf" srcId="{0EF30055-1BF4-41CB-926D-44801B63413B}" destId="{7C34B886-EB4D-45A4-BCCF-C8F61E2F0287}" srcOrd="0" destOrd="3" presId="urn:microsoft.com/office/officeart/2009/3/layout/IncreasingArrowsProcess"/>
    <dgm:cxn modelId="{3F2E5F24-BDD3-734D-9256-334D43CA99AE}" type="presOf" srcId="{3661B3A5-21B4-44D2-9ACD-1B81E3B29AA3}" destId="{7C34B886-EB4D-45A4-BCCF-C8F61E2F0287}" srcOrd="0" destOrd="0" presId="urn:microsoft.com/office/officeart/2009/3/layout/IncreasingArrowsProcess"/>
    <dgm:cxn modelId="{9E0C7502-8798-0E43-A913-F59C8A497626}" type="presOf" srcId="{7C83C139-91D4-48D3-B7AE-BB8364141BC6}" destId="{E6F8E21B-932B-40BE-9612-F01AE3DDDBD3}" srcOrd="0" destOrd="2" presId="urn:microsoft.com/office/officeart/2009/3/layout/IncreasingArrowsProcess"/>
    <dgm:cxn modelId="{42EAA888-0EF1-2A42-B742-15E4421DEFFD}" type="presOf" srcId="{762C3539-71E7-462C-8810-676818AEB8B0}" destId="{DD8F9DE2-99D6-4CB9-81C2-0B9B0CAC6CA2}" srcOrd="0" destOrd="0" presId="urn:microsoft.com/office/officeart/2009/3/layout/IncreasingArrowsProcess"/>
    <dgm:cxn modelId="{61967975-A10B-004A-95C9-1EECEEA14EDF}" type="presOf" srcId="{749ED3EB-9D69-4A9F-8CDC-ED56AD9C2608}" destId="{7C34B886-EB4D-45A4-BCCF-C8F61E2F0287}" srcOrd="0" destOrd="2" presId="urn:microsoft.com/office/officeart/2009/3/layout/IncreasingArrowsProcess"/>
    <dgm:cxn modelId="{CD193F82-A3CA-4804-B2A3-59E8FD1ECC27}" srcId="{A7F2260F-C8DF-4F42-ACD7-A3F92F2BC4DA}" destId="{9B0BEDE5-D9D0-4C00-8D7C-AC1378E56E1F}" srcOrd="0" destOrd="0" parTransId="{0565B327-98B7-4366-B14B-1C1A9DD2C628}" sibTransId="{993FC550-F61F-40A9-9A1B-AB42E1A1C69D}"/>
    <dgm:cxn modelId="{20D276D8-9DA5-4BF9-8250-AEBBDEE376AC}" srcId="{C8F00567-85BE-4CD6-92F9-9414A36CD480}" destId="{202299E4-8038-43FA-BC7B-70E902033FE4}" srcOrd="1" destOrd="0" parTransId="{7DC5E2E5-3763-4FCF-9E70-214F1186EC95}" sibTransId="{E622A5EF-39B1-4A71-B714-69DCF3D2041D}"/>
    <dgm:cxn modelId="{3474E217-1182-4C27-8490-28E844B6687C}" srcId="{4F59C002-40FA-47B7-9FB1-02F6C568A272}" destId="{C8F00567-85BE-4CD6-92F9-9414A36CD480}" srcOrd="0" destOrd="0" parTransId="{8DE312D4-CE2A-4B67-BCC9-87B2DB94F987}" sibTransId="{36DEE62F-0352-40E3-94CF-359B2B15EBF5}"/>
    <dgm:cxn modelId="{561E1138-5B82-4D19-AA45-2DA9B76C0E84}" srcId="{59A7791B-7AD5-44BC-9AF6-A1C12AD9574C}" destId="{AF112209-C502-469D-B2C5-26D244EB4852}" srcOrd="4" destOrd="0" parTransId="{63CFC4F0-0653-4484-9116-14B9D4847ABA}" sibTransId="{6C16FDFF-810D-4AA1-B20A-CD9EEEE70568}"/>
    <dgm:cxn modelId="{6BB0B244-3916-416C-A365-74799947F485}" srcId="{4F59C002-40FA-47B7-9FB1-02F6C568A272}" destId="{A7F2260F-C8DF-4F42-ACD7-A3F92F2BC4DA}" srcOrd="3" destOrd="0" parTransId="{25763BBB-C561-4961-8295-EDEE2EC09ECF}" sibTransId="{6B266B81-97D8-4F89-889D-FAC8CE4A78B6}"/>
    <dgm:cxn modelId="{82CF3D34-2D22-4529-858E-784268296F18}" srcId="{762C3539-71E7-462C-8810-676818AEB8B0}" destId="{25AC9798-5EDC-46A1-B346-06976B7FC28A}" srcOrd="2" destOrd="0" parTransId="{D98478D3-66E9-48A5-BEB6-1D31AF08474F}" sibTransId="{0C00EAD1-B45D-4B61-B261-7B1D739C36B5}"/>
    <dgm:cxn modelId="{632B2144-4617-4BE8-A9B1-856A2CCC9B30}" srcId="{762C3539-71E7-462C-8810-676818AEB8B0}" destId="{20E4D5F2-940F-4152-829F-DA3369DB891D}" srcOrd="1" destOrd="0" parTransId="{66929A84-37A2-4B4D-91B2-986AC379D324}" sibTransId="{119068F6-84CD-4DF9-9F1F-6D3B8D8B3DFE}"/>
    <dgm:cxn modelId="{1882880D-9520-4A86-8259-2B055097431E}" srcId="{59A7791B-7AD5-44BC-9AF6-A1C12AD9574C}" destId="{3661B3A5-21B4-44D2-9ACD-1B81E3B29AA3}" srcOrd="0" destOrd="0" parTransId="{AC718FC4-9148-4B6F-8678-B3A01278BA99}" sibTransId="{AB82C167-30F5-432E-8366-B2300C62550D}"/>
    <dgm:cxn modelId="{18062187-4724-45A4-AC9B-2C50FC30624D}" srcId="{59A7791B-7AD5-44BC-9AF6-A1C12AD9574C}" destId="{0EF30055-1BF4-41CB-926D-44801B63413B}" srcOrd="3" destOrd="0" parTransId="{8D079047-0E28-46B0-9343-465B5758EFDE}" sibTransId="{461908A4-A8D1-4834-B447-67014267A8CD}"/>
    <dgm:cxn modelId="{880B4B83-50FA-5245-8CD8-9B8DC3F886A4}" type="presOf" srcId="{59A7791B-7AD5-44BC-9AF6-A1C12AD9574C}" destId="{940DF19A-09D6-4266-8E46-E46A5D1AAA71}" srcOrd="0" destOrd="0" presId="urn:microsoft.com/office/officeart/2009/3/layout/IncreasingArrowsProcess"/>
    <dgm:cxn modelId="{1E85C563-8B84-AA4E-A895-46D1B25C8620}" type="presOf" srcId="{9B0BEDE5-D9D0-4C00-8D7C-AC1378E56E1F}" destId="{E6F8E21B-932B-40BE-9612-F01AE3DDDBD3}" srcOrd="0" destOrd="0" presId="urn:microsoft.com/office/officeart/2009/3/layout/IncreasingArrowsProcess"/>
    <dgm:cxn modelId="{6CE7D584-CF93-BF40-9262-5D133064C3F6}" type="presOf" srcId="{C8F00567-85BE-4CD6-92F9-9414A36CD480}" destId="{021D2320-79F1-4778-AA0F-712F049A0546}" srcOrd="0" destOrd="0" presId="urn:microsoft.com/office/officeart/2009/3/layout/IncreasingArrowsProcess"/>
    <dgm:cxn modelId="{2B7EFFD2-4143-F24F-936E-F14BA9C9A7DA}" type="presOf" srcId="{4F59C002-40FA-47B7-9FB1-02F6C568A272}" destId="{9988950D-D731-4349-AA23-CC07E52EBC57}" srcOrd="0" destOrd="0" presId="urn:microsoft.com/office/officeart/2009/3/layout/IncreasingArrowsProcess"/>
    <dgm:cxn modelId="{82DE2232-090F-47CD-AED0-2CB488F85126}" srcId="{C8F00567-85BE-4CD6-92F9-9414A36CD480}" destId="{B5DEB5A2-2EC5-4C52-8038-CD4796494A3E}" srcOrd="0" destOrd="0" parTransId="{3595799A-B61F-419E-96DB-2E761DBF55E6}" sibTransId="{308667F3-521A-4A53-8A2E-B5328A2F112B}"/>
    <dgm:cxn modelId="{06E143E4-10F5-3146-93A5-E45277AD8F23}" type="presParOf" srcId="{9988950D-D731-4349-AA23-CC07E52EBC57}" destId="{021D2320-79F1-4778-AA0F-712F049A0546}" srcOrd="0" destOrd="0" presId="urn:microsoft.com/office/officeart/2009/3/layout/IncreasingArrowsProcess"/>
    <dgm:cxn modelId="{F5039CF9-8852-8842-89D9-D3F6FDFFA31C}" type="presParOf" srcId="{9988950D-D731-4349-AA23-CC07E52EBC57}" destId="{C9294311-58CE-42B3-BB75-B810F8DDF272}" srcOrd="1" destOrd="0" presId="urn:microsoft.com/office/officeart/2009/3/layout/IncreasingArrowsProcess"/>
    <dgm:cxn modelId="{E8D1D34E-32EB-1C41-8495-667E7EB98690}" type="presParOf" srcId="{9988950D-D731-4349-AA23-CC07E52EBC57}" destId="{CD779F0C-7F4A-48CE-9735-627F98C6AAA9}" srcOrd="2" destOrd="0" presId="urn:microsoft.com/office/officeart/2009/3/layout/IncreasingArrowsProcess"/>
    <dgm:cxn modelId="{D54CBFBD-776E-B24D-98EA-6AAC3529BD58}" type="presParOf" srcId="{9988950D-D731-4349-AA23-CC07E52EBC57}" destId="{DD8F9DE2-99D6-4CB9-81C2-0B9B0CAC6CA2}" srcOrd="3" destOrd="0" presId="urn:microsoft.com/office/officeart/2009/3/layout/IncreasingArrowsProcess"/>
    <dgm:cxn modelId="{F60EDFD9-6BE8-F34F-8A0A-B7BAEFCE52D7}" type="presParOf" srcId="{9988950D-D731-4349-AA23-CC07E52EBC57}" destId="{940DF19A-09D6-4266-8E46-E46A5D1AAA71}" srcOrd="4" destOrd="0" presId="urn:microsoft.com/office/officeart/2009/3/layout/IncreasingArrowsProcess"/>
    <dgm:cxn modelId="{EDBF59B9-1297-844A-B098-865F2681C331}" type="presParOf" srcId="{9988950D-D731-4349-AA23-CC07E52EBC57}" destId="{7C34B886-EB4D-45A4-BCCF-C8F61E2F0287}" srcOrd="5" destOrd="0" presId="urn:microsoft.com/office/officeart/2009/3/layout/IncreasingArrowsProcess"/>
    <dgm:cxn modelId="{AD8E0592-D932-F141-9348-33903196B793}" type="presParOf" srcId="{9988950D-D731-4349-AA23-CC07E52EBC57}" destId="{311D6C48-69EF-4A43-BD29-FD990AFEC738}" srcOrd="6" destOrd="0" presId="urn:microsoft.com/office/officeart/2009/3/layout/IncreasingArrowsProcess"/>
    <dgm:cxn modelId="{C939E4EF-B03B-9F4D-8866-E18FF8FA4266}" type="presParOf" srcId="{9988950D-D731-4349-AA23-CC07E52EBC57}" destId="{E6F8E21B-932B-40BE-9612-F01AE3DDDBD3}"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7D0CBA-2A93-8E46-9FFA-D823C2AB7780}"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DC608CB5-38DE-1145-BF55-6E8C5799157B}">
      <dgm:prSet phldrT="[Text]"/>
      <dgm:spPr/>
      <dgm:t>
        <a:bodyPr/>
        <a:lstStyle/>
        <a:p>
          <a:r>
            <a:rPr lang="en-US" dirty="0"/>
            <a:t>CCP Legislation</a:t>
          </a:r>
        </a:p>
      </dgm:t>
    </dgm:pt>
    <dgm:pt modelId="{08AFF0BF-EF6A-404A-BD93-0C431FE37626}" type="parTrans" cxnId="{8BFF6CF3-1C1B-C448-93DD-650AF7F8106A}">
      <dgm:prSet/>
      <dgm:spPr/>
      <dgm:t>
        <a:bodyPr/>
        <a:lstStyle/>
        <a:p>
          <a:endParaRPr lang="en-US"/>
        </a:p>
      </dgm:t>
    </dgm:pt>
    <dgm:pt modelId="{FE4E59BB-707C-5C42-A4FB-88D906DAE67F}" type="sibTrans" cxnId="{8BFF6CF3-1C1B-C448-93DD-650AF7F8106A}">
      <dgm:prSet/>
      <dgm:spPr/>
      <dgm:t>
        <a:bodyPr/>
        <a:lstStyle/>
        <a:p>
          <a:endParaRPr lang="en-US"/>
        </a:p>
      </dgm:t>
    </dgm:pt>
    <dgm:pt modelId="{EEC72289-AF42-9B48-9EB8-68BACC1E1DC2}">
      <dgm:prSet phldrT="[Text]"/>
      <dgm:spPr>
        <a:solidFill>
          <a:schemeClr val="accent6">
            <a:lumMod val="20000"/>
            <a:lumOff val="80000"/>
            <a:alpha val="90000"/>
          </a:schemeClr>
        </a:solidFill>
      </dgm:spPr>
      <dgm:t>
        <a:bodyPr/>
        <a:lstStyle/>
        <a:p>
          <a:r>
            <a:rPr lang="en-US" dirty="0"/>
            <a:t>CCP Transfer Pathway</a:t>
          </a:r>
        </a:p>
      </dgm:t>
    </dgm:pt>
    <dgm:pt modelId="{29ED2AC7-1D20-6D47-B8CD-4A1C93FA6F35}" type="parTrans" cxnId="{A2E67966-393F-A043-A7AB-2B65FE710302}">
      <dgm:prSet/>
      <dgm:spPr/>
      <dgm:t>
        <a:bodyPr/>
        <a:lstStyle/>
        <a:p>
          <a:endParaRPr lang="en-US"/>
        </a:p>
      </dgm:t>
    </dgm:pt>
    <dgm:pt modelId="{81A05088-3EA4-9B4F-8F0C-A7D054EC365B}" type="sibTrans" cxnId="{A2E67966-393F-A043-A7AB-2B65FE710302}">
      <dgm:prSet/>
      <dgm:spPr/>
      <dgm:t>
        <a:bodyPr/>
        <a:lstStyle/>
        <a:p>
          <a:endParaRPr lang="en-US"/>
        </a:p>
      </dgm:t>
    </dgm:pt>
    <dgm:pt modelId="{7071D56D-F9FD-0446-8C68-C657D24DE65D}">
      <dgm:prSet phldrT="[Text]"/>
      <dgm:spPr>
        <a:solidFill>
          <a:schemeClr val="accent3">
            <a:lumMod val="20000"/>
            <a:lumOff val="80000"/>
            <a:alpha val="90000"/>
          </a:schemeClr>
        </a:solidFill>
      </dgm:spPr>
      <dgm:t>
        <a:bodyPr/>
        <a:lstStyle/>
        <a:p>
          <a:r>
            <a:rPr lang="en-US" dirty="0"/>
            <a:t>CCP Technical Pathway</a:t>
          </a:r>
        </a:p>
      </dgm:t>
    </dgm:pt>
    <dgm:pt modelId="{CC3D968A-B668-CD4B-8DD1-80A41B613CF9}" type="parTrans" cxnId="{93198AAE-6641-0C40-8E17-A73BA44C8AAA}">
      <dgm:prSet/>
      <dgm:spPr/>
      <dgm:t>
        <a:bodyPr/>
        <a:lstStyle/>
        <a:p>
          <a:endParaRPr lang="en-US"/>
        </a:p>
      </dgm:t>
    </dgm:pt>
    <dgm:pt modelId="{104C786A-B035-EE4F-B2FB-2E64824CC6DE}" type="sibTrans" cxnId="{93198AAE-6641-0C40-8E17-A73BA44C8AAA}">
      <dgm:prSet/>
      <dgm:spPr/>
      <dgm:t>
        <a:bodyPr/>
        <a:lstStyle/>
        <a:p>
          <a:endParaRPr lang="en-US"/>
        </a:p>
      </dgm:t>
    </dgm:pt>
    <dgm:pt modelId="{007013C7-884E-4A88-BAAB-7E6B237E4CD0}">
      <dgm:prSet phldrT="[Text]"/>
      <dgm:spPr>
        <a:solidFill>
          <a:schemeClr val="accent3">
            <a:lumMod val="20000"/>
            <a:lumOff val="80000"/>
            <a:alpha val="90000"/>
          </a:schemeClr>
        </a:solidFill>
      </dgm:spPr>
      <dgm:t>
        <a:bodyPr/>
        <a:lstStyle/>
        <a:p>
          <a:r>
            <a:rPr lang="en-US" dirty="0"/>
            <a:t>Curriculum</a:t>
          </a:r>
        </a:p>
      </dgm:t>
    </dgm:pt>
    <dgm:pt modelId="{26D0A474-C96D-4DE9-B82C-BCF04E07D0CE}" type="parTrans" cxnId="{7DB541A5-51FA-4539-A4FB-3F943743F574}">
      <dgm:prSet/>
      <dgm:spPr/>
      <dgm:t>
        <a:bodyPr/>
        <a:lstStyle/>
        <a:p>
          <a:endParaRPr lang="en-US"/>
        </a:p>
      </dgm:t>
    </dgm:pt>
    <dgm:pt modelId="{14210B97-14E8-4D4F-A28E-5ED4AA8F6B61}" type="sibTrans" cxnId="{7DB541A5-51FA-4539-A4FB-3F943743F574}">
      <dgm:prSet/>
      <dgm:spPr/>
      <dgm:t>
        <a:bodyPr/>
        <a:lstStyle/>
        <a:p>
          <a:endParaRPr lang="en-US"/>
        </a:p>
      </dgm:t>
    </dgm:pt>
    <dgm:pt modelId="{8CDAE87E-6786-494C-8D77-F2D81C3DA4DE}">
      <dgm:prSet phldrT="[Text]" custT="1"/>
      <dgm:spPr>
        <a:solidFill>
          <a:schemeClr val="accent3">
            <a:lumMod val="20000"/>
            <a:lumOff val="80000"/>
            <a:alpha val="90000"/>
          </a:schemeClr>
        </a:solidFill>
      </dgm:spPr>
      <dgm:t>
        <a:bodyPr/>
        <a:lstStyle/>
        <a:p>
          <a:r>
            <a:rPr lang="en-US" sz="1000" dirty="0"/>
            <a:t>Workforce Continuing Education </a:t>
          </a:r>
          <a:r>
            <a:rPr lang="en-US" sz="700" i="1" dirty="0"/>
            <a:t>(Fall 2018)</a:t>
          </a:r>
          <a:endParaRPr lang="en-US" sz="1000" i="1" dirty="0"/>
        </a:p>
      </dgm:t>
    </dgm:pt>
    <dgm:pt modelId="{9CDB7532-2635-44E6-A967-F05D2AF8B089}" type="parTrans" cxnId="{1A65DAAF-26E1-4475-8211-8C6B32FC5E61}">
      <dgm:prSet/>
      <dgm:spPr/>
      <dgm:t>
        <a:bodyPr/>
        <a:lstStyle/>
        <a:p>
          <a:endParaRPr lang="en-US"/>
        </a:p>
      </dgm:t>
    </dgm:pt>
    <dgm:pt modelId="{156D2BED-00FF-4798-A6E4-A376AFA9852D}" type="sibTrans" cxnId="{1A65DAAF-26E1-4475-8211-8C6B32FC5E61}">
      <dgm:prSet/>
      <dgm:spPr/>
      <dgm:t>
        <a:bodyPr/>
        <a:lstStyle/>
        <a:p>
          <a:endParaRPr lang="en-US"/>
        </a:p>
      </dgm:t>
    </dgm:pt>
    <dgm:pt modelId="{7A4471C9-0585-4F48-B41D-4FC3C3B5F278}">
      <dgm:prSet phldrT="[Text]"/>
      <dgm:spPr>
        <a:solidFill>
          <a:schemeClr val="accent6">
            <a:lumMod val="20000"/>
            <a:lumOff val="80000"/>
            <a:alpha val="90000"/>
          </a:schemeClr>
        </a:solidFill>
      </dgm:spPr>
      <dgm:t>
        <a:bodyPr/>
        <a:lstStyle/>
        <a:p>
          <a:r>
            <a:rPr lang="en-US" dirty="0"/>
            <a:t>Leads to an Associate in Arts</a:t>
          </a:r>
        </a:p>
      </dgm:t>
    </dgm:pt>
    <dgm:pt modelId="{CF1AE135-26BA-4AEF-9C6E-90F28EF1257E}" type="parTrans" cxnId="{12AC9C9A-196A-40E0-B7E6-33F2944616CB}">
      <dgm:prSet/>
      <dgm:spPr/>
      <dgm:t>
        <a:bodyPr/>
        <a:lstStyle/>
        <a:p>
          <a:endParaRPr lang="en-US"/>
        </a:p>
      </dgm:t>
    </dgm:pt>
    <dgm:pt modelId="{8BDB6226-B054-4896-BA40-68839049F32D}" type="sibTrans" cxnId="{12AC9C9A-196A-40E0-B7E6-33F2944616CB}">
      <dgm:prSet/>
      <dgm:spPr/>
      <dgm:t>
        <a:bodyPr/>
        <a:lstStyle/>
        <a:p>
          <a:endParaRPr lang="en-US"/>
        </a:p>
      </dgm:t>
    </dgm:pt>
    <dgm:pt modelId="{E6835304-6DB9-48E6-AE5F-1B5F79188CBA}">
      <dgm:prSet phldrT="[Text]"/>
      <dgm:spPr>
        <a:solidFill>
          <a:schemeClr val="accent6">
            <a:lumMod val="20000"/>
            <a:lumOff val="80000"/>
            <a:alpha val="90000"/>
          </a:schemeClr>
        </a:solidFill>
      </dgm:spPr>
      <dgm:t>
        <a:bodyPr/>
        <a:lstStyle/>
        <a:p>
          <a:r>
            <a:rPr lang="en-US" dirty="0"/>
            <a:t>Leads to an Associate in Science</a:t>
          </a:r>
        </a:p>
      </dgm:t>
    </dgm:pt>
    <dgm:pt modelId="{56F7EA98-D4B3-4E17-B129-8E92874AA885}" type="parTrans" cxnId="{6111B6F7-8EF6-482B-8E2D-FF2C91C7553D}">
      <dgm:prSet/>
      <dgm:spPr/>
      <dgm:t>
        <a:bodyPr/>
        <a:lstStyle/>
        <a:p>
          <a:endParaRPr lang="en-US"/>
        </a:p>
      </dgm:t>
    </dgm:pt>
    <dgm:pt modelId="{DF568D4C-C3A7-47BA-89E2-0FF1AE548CCD}" type="sibTrans" cxnId="{6111B6F7-8EF6-482B-8E2D-FF2C91C7553D}">
      <dgm:prSet/>
      <dgm:spPr/>
      <dgm:t>
        <a:bodyPr/>
        <a:lstStyle/>
        <a:p>
          <a:endParaRPr lang="en-US"/>
        </a:p>
      </dgm:t>
    </dgm:pt>
    <dgm:pt modelId="{6D042AA2-20A5-4159-9B39-67557C1E7C8D}">
      <dgm:prSet phldrT="[Text]"/>
      <dgm:spPr>
        <a:solidFill>
          <a:schemeClr val="accent6">
            <a:lumMod val="20000"/>
            <a:lumOff val="80000"/>
            <a:alpha val="90000"/>
          </a:schemeClr>
        </a:solidFill>
      </dgm:spPr>
      <dgm:t>
        <a:bodyPr/>
        <a:lstStyle/>
        <a:p>
          <a:r>
            <a:rPr lang="en-US" dirty="0"/>
            <a:t>Leads to an Associate in Engineering</a:t>
          </a:r>
        </a:p>
      </dgm:t>
    </dgm:pt>
    <dgm:pt modelId="{64378E18-3FEF-4764-BB97-81E0211BEDFB}" type="parTrans" cxnId="{1C6838FA-EF90-4221-8A33-72E4A712E41A}">
      <dgm:prSet/>
      <dgm:spPr/>
      <dgm:t>
        <a:bodyPr/>
        <a:lstStyle/>
        <a:p>
          <a:endParaRPr lang="en-US"/>
        </a:p>
      </dgm:t>
    </dgm:pt>
    <dgm:pt modelId="{F1D321FB-7E3E-41FD-B7F0-BF0E930AB018}" type="sibTrans" cxnId="{1C6838FA-EF90-4221-8A33-72E4A712E41A}">
      <dgm:prSet/>
      <dgm:spPr/>
      <dgm:t>
        <a:bodyPr/>
        <a:lstStyle/>
        <a:p>
          <a:endParaRPr lang="en-US"/>
        </a:p>
      </dgm:t>
    </dgm:pt>
    <dgm:pt modelId="{4D7F9BC2-269E-4235-B86D-B6E365C78493}">
      <dgm:prSet phldrT="[Text]"/>
      <dgm:spPr>
        <a:solidFill>
          <a:schemeClr val="accent6">
            <a:lumMod val="20000"/>
            <a:lumOff val="80000"/>
            <a:alpha val="90000"/>
          </a:schemeClr>
        </a:solidFill>
      </dgm:spPr>
      <dgm:t>
        <a:bodyPr/>
        <a:lstStyle/>
        <a:p>
          <a:r>
            <a:rPr lang="en-US" dirty="0"/>
            <a:t>Leads to Associate Degree Nursing</a:t>
          </a:r>
        </a:p>
      </dgm:t>
    </dgm:pt>
    <dgm:pt modelId="{5A4C5B19-26D4-468C-AF94-0ACAA61BEC53}" type="parTrans" cxnId="{FAABF71C-9D79-448D-8E68-9DE9F69BC11D}">
      <dgm:prSet/>
      <dgm:spPr/>
      <dgm:t>
        <a:bodyPr/>
        <a:lstStyle/>
        <a:p>
          <a:endParaRPr lang="en-US"/>
        </a:p>
      </dgm:t>
    </dgm:pt>
    <dgm:pt modelId="{1C15E19A-621F-434F-AB34-DE163DA2ADE1}" type="sibTrans" cxnId="{FAABF71C-9D79-448D-8E68-9DE9F69BC11D}">
      <dgm:prSet/>
      <dgm:spPr/>
      <dgm:t>
        <a:bodyPr/>
        <a:lstStyle/>
        <a:p>
          <a:endParaRPr lang="en-US"/>
        </a:p>
      </dgm:t>
    </dgm:pt>
    <dgm:pt modelId="{CADA2260-E77F-4E7A-970B-8C76367E8257}">
      <dgm:prSet phldrT="[Text]"/>
      <dgm:spPr>
        <a:solidFill>
          <a:schemeClr val="accent6">
            <a:lumMod val="20000"/>
            <a:lumOff val="80000"/>
            <a:alpha val="90000"/>
          </a:schemeClr>
        </a:solidFill>
      </dgm:spPr>
      <dgm:t>
        <a:bodyPr/>
        <a:lstStyle/>
        <a:p>
          <a:r>
            <a:rPr lang="en-US" dirty="0"/>
            <a:t>Leads to </a:t>
          </a:r>
          <a:r>
            <a:rPr lang="en-US" dirty="0" smtClean="0"/>
            <a:t>a </a:t>
          </a:r>
          <a:r>
            <a:rPr lang="en-US" dirty="0"/>
            <a:t>Visual Arts Transfer</a:t>
          </a:r>
        </a:p>
      </dgm:t>
    </dgm:pt>
    <dgm:pt modelId="{05789748-A1E3-4D2B-B30D-C1539B2829BF}" type="parTrans" cxnId="{CFAB413C-A8B5-4206-B6F4-59AF359A47DB}">
      <dgm:prSet/>
      <dgm:spPr/>
      <dgm:t>
        <a:bodyPr/>
        <a:lstStyle/>
        <a:p>
          <a:endParaRPr lang="en-US"/>
        </a:p>
      </dgm:t>
    </dgm:pt>
    <dgm:pt modelId="{ED780589-F64C-47CE-BE84-E62AD980B86B}" type="sibTrans" cxnId="{CFAB413C-A8B5-4206-B6F4-59AF359A47DB}">
      <dgm:prSet/>
      <dgm:spPr/>
      <dgm:t>
        <a:bodyPr/>
        <a:lstStyle/>
        <a:p>
          <a:endParaRPr lang="en-US"/>
        </a:p>
      </dgm:t>
    </dgm:pt>
    <dgm:pt modelId="{B2009508-142F-214D-8063-2E47F3E35E57}" type="pres">
      <dgm:prSet presAssocID="{0D7D0CBA-2A93-8E46-9FFA-D823C2AB7780}" presName="hierChild1" presStyleCnt="0">
        <dgm:presLayoutVars>
          <dgm:chPref val="1"/>
          <dgm:dir/>
          <dgm:animOne val="branch"/>
          <dgm:animLvl val="lvl"/>
          <dgm:resizeHandles/>
        </dgm:presLayoutVars>
      </dgm:prSet>
      <dgm:spPr/>
      <dgm:t>
        <a:bodyPr/>
        <a:lstStyle/>
        <a:p>
          <a:endParaRPr lang="en-US"/>
        </a:p>
      </dgm:t>
    </dgm:pt>
    <dgm:pt modelId="{6F8D48C9-D307-274C-A0D0-A7276DD40A33}" type="pres">
      <dgm:prSet presAssocID="{DC608CB5-38DE-1145-BF55-6E8C5799157B}" presName="hierRoot1" presStyleCnt="0"/>
      <dgm:spPr/>
    </dgm:pt>
    <dgm:pt modelId="{70C61101-144E-E045-8F9D-C1EF8B29E6C3}" type="pres">
      <dgm:prSet presAssocID="{DC608CB5-38DE-1145-BF55-6E8C5799157B}" presName="composite" presStyleCnt="0"/>
      <dgm:spPr/>
    </dgm:pt>
    <dgm:pt modelId="{BEAD009B-B74E-C247-8716-C4C39570B8A8}" type="pres">
      <dgm:prSet presAssocID="{DC608CB5-38DE-1145-BF55-6E8C5799157B}" presName="background" presStyleLbl="node0" presStyleIdx="0" presStyleCnt="1"/>
      <dgm:spPr/>
    </dgm:pt>
    <dgm:pt modelId="{6FA29AA3-A6A4-0C4D-9E1C-1D63F7DB7629}" type="pres">
      <dgm:prSet presAssocID="{DC608CB5-38DE-1145-BF55-6E8C5799157B}" presName="text" presStyleLbl="fgAcc0" presStyleIdx="0" presStyleCnt="1">
        <dgm:presLayoutVars>
          <dgm:chPref val="3"/>
        </dgm:presLayoutVars>
      </dgm:prSet>
      <dgm:spPr/>
      <dgm:t>
        <a:bodyPr/>
        <a:lstStyle/>
        <a:p>
          <a:endParaRPr lang="en-US"/>
        </a:p>
      </dgm:t>
    </dgm:pt>
    <dgm:pt modelId="{9FC5B456-408F-1140-AA94-D55A7F4FDAB2}" type="pres">
      <dgm:prSet presAssocID="{DC608CB5-38DE-1145-BF55-6E8C5799157B}" presName="hierChild2" presStyleCnt="0"/>
      <dgm:spPr/>
    </dgm:pt>
    <dgm:pt modelId="{D7D4B1B2-FE84-5E43-B1F3-523BD92F7A00}" type="pres">
      <dgm:prSet presAssocID="{29ED2AC7-1D20-6D47-B8CD-4A1C93FA6F35}" presName="Name10" presStyleLbl="parChTrans1D2" presStyleIdx="0" presStyleCnt="2"/>
      <dgm:spPr/>
      <dgm:t>
        <a:bodyPr/>
        <a:lstStyle/>
        <a:p>
          <a:endParaRPr lang="en-US"/>
        </a:p>
      </dgm:t>
    </dgm:pt>
    <dgm:pt modelId="{AC3A18E4-2DAF-3B4D-A7D2-B6DB287F118D}" type="pres">
      <dgm:prSet presAssocID="{EEC72289-AF42-9B48-9EB8-68BACC1E1DC2}" presName="hierRoot2" presStyleCnt="0"/>
      <dgm:spPr/>
    </dgm:pt>
    <dgm:pt modelId="{AE7441F2-66D2-2240-8721-445B41E21B89}" type="pres">
      <dgm:prSet presAssocID="{EEC72289-AF42-9B48-9EB8-68BACC1E1DC2}" presName="composite2" presStyleCnt="0"/>
      <dgm:spPr/>
    </dgm:pt>
    <dgm:pt modelId="{053FFA18-E5EE-B742-B7FD-DF87BC48C434}" type="pres">
      <dgm:prSet presAssocID="{EEC72289-AF42-9B48-9EB8-68BACC1E1DC2}" presName="background2" presStyleLbl="node2" presStyleIdx="0" presStyleCnt="2"/>
      <dgm:spPr/>
    </dgm:pt>
    <dgm:pt modelId="{F702AEA8-2696-7541-86D5-A612ACE86655}" type="pres">
      <dgm:prSet presAssocID="{EEC72289-AF42-9B48-9EB8-68BACC1E1DC2}" presName="text2" presStyleLbl="fgAcc2" presStyleIdx="0" presStyleCnt="2">
        <dgm:presLayoutVars>
          <dgm:chPref val="3"/>
        </dgm:presLayoutVars>
      </dgm:prSet>
      <dgm:spPr/>
      <dgm:t>
        <a:bodyPr/>
        <a:lstStyle/>
        <a:p>
          <a:endParaRPr lang="en-US"/>
        </a:p>
      </dgm:t>
    </dgm:pt>
    <dgm:pt modelId="{C8EBB3DA-01FC-7345-A947-DE5BEA2EA1C0}" type="pres">
      <dgm:prSet presAssocID="{EEC72289-AF42-9B48-9EB8-68BACC1E1DC2}" presName="hierChild3" presStyleCnt="0"/>
      <dgm:spPr/>
    </dgm:pt>
    <dgm:pt modelId="{80E37363-0382-4D2C-9155-69F775E206FF}" type="pres">
      <dgm:prSet presAssocID="{CF1AE135-26BA-4AEF-9C6E-90F28EF1257E}" presName="Name17" presStyleLbl="parChTrans1D3" presStyleIdx="0" presStyleCnt="7"/>
      <dgm:spPr/>
      <dgm:t>
        <a:bodyPr/>
        <a:lstStyle/>
        <a:p>
          <a:endParaRPr lang="en-US"/>
        </a:p>
      </dgm:t>
    </dgm:pt>
    <dgm:pt modelId="{65130E97-AF65-401C-9593-3CED9A3F1717}" type="pres">
      <dgm:prSet presAssocID="{7A4471C9-0585-4F48-B41D-4FC3C3B5F278}" presName="hierRoot3" presStyleCnt="0"/>
      <dgm:spPr/>
    </dgm:pt>
    <dgm:pt modelId="{5C50AE4F-1A6F-4F21-9348-D52532BA3897}" type="pres">
      <dgm:prSet presAssocID="{7A4471C9-0585-4F48-B41D-4FC3C3B5F278}" presName="composite3" presStyleCnt="0"/>
      <dgm:spPr/>
    </dgm:pt>
    <dgm:pt modelId="{FDD1BE77-80E1-4757-B96B-57EF706FD660}" type="pres">
      <dgm:prSet presAssocID="{7A4471C9-0585-4F48-B41D-4FC3C3B5F278}" presName="background3" presStyleLbl="node3" presStyleIdx="0" presStyleCnt="7"/>
      <dgm:spPr/>
    </dgm:pt>
    <dgm:pt modelId="{A7E9C1A9-8F7C-46D3-8B9C-DAE8BCC6BFCE}" type="pres">
      <dgm:prSet presAssocID="{7A4471C9-0585-4F48-B41D-4FC3C3B5F278}" presName="text3" presStyleLbl="fgAcc3" presStyleIdx="0" presStyleCnt="7">
        <dgm:presLayoutVars>
          <dgm:chPref val="3"/>
        </dgm:presLayoutVars>
      </dgm:prSet>
      <dgm:spPr/>
      <dgm:t>
        <a:bodyPr/>
        <a:lstStyle/>
        <a:p>
          <a:endParaRPr lang="en-US"/>
        </a:p>
      </dgm:t>
    </dgm:pt>
    <dgm:pt modelId="{87167A67-EDF6-44E3-8DD9-0AF440A27E84}" type="pres">
      <dgm:prSet presAssocID="{7A4471C9-0585-4F48-B41D-4FC3C3B5F278}" presName="hierChild4" presStyleCnt="0"/>
      <dgm:spPr/>
    </dgm:pt>
    <dgm:pt modelId="{9A6384DC-F69D-4828-BDBD-E09097C80BE4}" type="pres">
      <dgm:prSet presAssocID="{56F7EA98-D4B3-4E17-B129-8E92874AA885}" presName="Name17" presStyleLbl="parChTrans1D3" presStyleIdx="1" presStyleCnt="7"/>
      <dgm:spPr/>
      <dgm:t>
        <a:bodyPr/>
        <a:lstStyle/>
        <a:p>
          <a:endParaRPr lang="en-US"/>
        </a:p>
      </dgm:t>
    </dgm:pt>
    <dgm:pt modelId="{C2EB5EF7-699A-4D4E-B172-B9C2272B95F4}" type="pres">
      <dgm:prSet presAssocID="{E6835304-6DB9-48E6-AE5F-1B5F79188CBA}" presName="hierRoot3" presStyleCnt="0"/>
      <dgm:spPr/>
    </dgm:pt>
    <dgm:pt modelId="{7CB10E77-3C4F-49C8-8863-F4F99AE80848}" type="pres">
      <dgm:prSet presAssocID="{E6835304-6DB9-48E6-AE5F-1B5F79188CBA}" presName="composite3" presStyleCnt="0"/>
      <dgm:spPr/>
    </dgm:pt>
    <dgm:pt modelId="{696CE740-2A84-43E1-BFDD-CC6FDD87DEF6}" type="pres">
      <dgm:prSet presAssocID="{E6835304-6DB9-48E6-AE5F-1B5F79188CBA}" presName="background3" presStyleLbl="node3" presStyleIdx="1" presStyleCnt="7"/>
      <dgm:spPr/>
    </dgm:pt>
    <dgm:pt modelId="{FDB92C8B-96EE-4C5A-A050-02F3A6F9A452}" type="pres">
      <dgm:prSet presAssocID="{E6835304-6DB9-48E6-AE5F-1B5F79188CBA}" presName="text3" presStyleLbl="fgAcc3" presStyleIdx="1" presStyleCnt="7">
        <dgm:presLayoutVars>
          <dgm:chPref val="3"/>
        </dgm:presLayoutVars>
      </dgm:prSet>
      <dgm:spPr/>
      <dgm:t>
        <a:bodyPr/>
        <a:lstStyle/>
        <a:p>
          <a:endParaRPr lang="en-US"/>
        </a:p>
      </dgm:t>
    </dgm:pt>
    <dgm:pt modelId="{6CECE943-30CB-4A2B-BCFA-C30D909FE29B}" type="pres">
      <dgm:prSet presAssocID="{E6835304-6DB9-48E6-AE5F-1B5F79188CBA}" presName="hierChild4" presStyleCnt="0"/>
      <dgm:spPr/>
    </dgm:pt>
    <dgm:pt modelId="{9073CD7E-A21A-42FB-AC27-281194296F1F}" type="pres">
      <dgm:prSet presAssocID="{64378E18-3FEF-4764-BB97-81E0211BEDFB}" presName="Name17" presStyleLbl="parChTrans1D3" presStyleIdx="2" presStyleCnt="7"/>
      <dgm:spPr/>
      <dgm:t>
        <a:bodyPr/>
        <a:lstStyle/>
        <a:p>
          <a:endParaRPr lang="en-US"/>
        </a:p>
      </dgm:t>
    </dgm:pt>
    <dgm:pt modelId="{42B3338C-C586-47C2-B665-2BAC8E2241C4}" type="pres">
      <dgm:prSet presAssocID="{6D042AA2-20A5-4159-9B39-67557C1E7C8D}" presName="hierRoot3" presStyleCnt="0"/>
      <dgm:spPr/>
    </dgm:pt>
    <dgm:pt modelId="{80B6A972-D30A-412D-B0B5-16F03A4E3C85}" type="pres">
      <dgm:prSet presAssocID="{6D042AA2-20A5-4159-9B39-67557C1E7C8D}" presName="composite3" presStyleCnt="0"/>
      <dgm:spPr/>
    </dgm:pt>
    <dgm:pt modelId="{E33C886D-6103-43FF-B693-E2EA07C11F02}" type="pres">
      <dgm:prSet presAssocID="{6D042AA2-20A5-4159-9B39-67557C1E7C8D}" presName="background3" presStyleLbl="node3" presStyleIdx="2" presStyleCnt="7"/>
      <dgm:spPr/>
    </dgm:pt>
    <dgm:pt modelId="{FE5680E5-98BC-4FCC-A2B3-7B66B689BF08}" type="pres">
      <dgm:prSet presAssocID="{6D042AA2-20A5-4159-9B39-67557C1E7C8D}" presName="text3" presStyleLbl="fgAcc3" presStyleIdx="2" presStyleCnt="7">
        <dgm:presLayoutVars>
          <dgm:chPref val="3"/>
        </dgm:presLayoutVars>
      </dgm:prSet>
      <dgm:spPr/>
      <dgm:t>
        <a:bodyPr/>
        <a:lstStyle/>
        <a:p>
          <a:endParaRPr lang="en-US"/>
        </a:p>
      </dgm:t>
    </dgm:pt>
    <dgm:pt modelId="{28A18981-64E1-4CD7-8B14-2D2FC34E7A08}" type="pres">
      <dgm:prSet presAssocID="{6D042AA2-20A5-4159-9B39-67557C1E7C8D}" presName="hierChild4" presStyleCnt="0"/>
      <dgm:spPr/>
    </dgm:pt>
    <dgm:pt modelId="{368BBC6D-F085-45E9-BE4A-45241A3F5E2B}" type="pres">
      <dgm:prSet presAssocID="{5A4C5B19-26D4-468C-AF94-0ACAA61BEC53}" presName="Name17" presStyleLbl="parChTrans1D3" presStyleIdx="3" presStyleCnt="7"/>
      <dgm:spPr/>
      <dgm:t>
        <a:bodyPr/>
        <a:lstStyle/>
        <a:p>
          <a:endParaRPr lang="en-US"/>
        </a:p>
      </dgm:t>
    </dgm:pt>
    <dgm:pt modelId="{33B74C5B-64E4-4745-B3F8-7FC5F871A202}" type="pres">
      <dgm:prSet presAssocID="{4D7F9BC2-269E-4235-B86D-B6E365C78493}" presName="hierRoot3" presStyleCnt="0"/>
      <dgm:spPr/>
    </dgm:pt>
    <dgm:pt modelId="{9EBE6C35-B68E-4D05-88CC-49904C766F04}" type="pres">
      <dgm:prSet presAssocID="{4D7F9BC2-269E-4235-B86D-B6E365C78493}" presName="composite3" presStyleCnt="0"/>
      <dgm:spPr/>
    </dgm:pt>
    <dgm:pt modelId="{4DD232AE-C496-447A-B926-BAAF43591AF6}" type="pres">
      <dgm:prSet presAssocID="{4D7F9BC2-269E-4235-B86D-B6E365C78493}" presName="background3" presStyleLbl="node3" presStyleIdx="3" presStyleCnt="7"/>
      <dgm:spPr/>
    </dgm:pt>
    <dgm:pt modelId="{5497964A-48A0-4564-BBD3-682A181FD319}" type="pres">
      <dgm:prSet presAssocID="{4D7F9BC2-269E-4235-B86D-B6E365C78493}" presName="text3" presStyleLbl="fgAcc3" presStyleIdx="3" presStyleCnt="7">
        <dgm:presLayoutVars>
          <dgm:chPref val="3"/>
        </dgm:presLayoutVars>
      </dgm:prSet>
      <dgm:spPr/>
      <dgm:t>
        <a:bodyPr/>
        <a:lstStyle/>
        <a:p>
          <a:endParaRPr lang="en-US"/>
        </a:p>
      </dgm:t>
    </dgm:pt>
    <dgm:pt modelId="{B8DAD6A0-0CDC-4BAD-AF40-5B1CDB564FAB}" type="pres">
      <dgm:prSet presAssocID="{4D7F9BC2-269E-4235-B86D-B6E365C78493}" presName="hierChild4" presStyleCnt="0"/>
      <dgm:spPr/>
    </dgm:pt>
    <dgm:pt modelId="{AD92701C-4FFC-4697-8679-A91A08D14844}" type="pres">
      <dgm:prSet presAssocID="{05789748-A1E3-4D2B-B30D-C1539B2829BF}" presName="Name17" presStyleLbl="parChTrans1D3" presStyleIdx="4" presStyleCnt="7"/>
      <dgm:spPr/>
      <dgm:t>
        <a:bodyPr/>
        <a:lstStyle/>
        <a:p>
          <a:endParaRPr lang="en-US"/>
        </a:p>
      </dgm:t>
    </dgm:pt>
    <dgm:pt modelId="{E930A103-206E-4745-9BB6-1EE90BBD6D6F}" type="pres">
      <dgm:prSet presAssocID="{CADA2260-E77F-4E7A-970B-8C76367E8257}" presName="hierRoot3" presStyleCnt="0"/>
      <dgm:spPr/>
    </dgm:pt>
    <dgm:pt modelId="{B390EBA4-F47D-4E46-A2AC-BD9A6B023ACA}" type="pres">
      <dgm:prSet presAssocID="{CADA2260-E77F-4E7A-970B-8C76367E8257}" presName="composite3" presStyleCnt="0"/>
      <dgm:spPr/>
    </dgm:pt>
    <dgm:pt modelId="{8D942021-0CA5-464D-A0E2-BAEA711E16F3}" type="pres">
      <dgm:prSet presAssocID="{CADA2260-E77F-4E7A-970B-8C76367E8257}" presName="background3" presStyleLbl="node3" presStyleIdx="4" presStyleCnt="7"/>
      <dgm:spPr/>
    </dgm:pt>
    <dgm:pt modelId="{2BF34C8E-AAD3-42EA-8FCC-E9BC5962CC7F}" type="pres">
      <dgm:prSet presAssocID="{CADA2260-E77F-4E7A-970B-8C76367E8257}" presName="text3" presStyleLbl="fgAcc3" presStyleIdx="4" presStyleCnt="7">
        <dgm:presLayoutVars>
          <dgm:chPref val="3"/>
        </dgm:presLayoutVars>
      </dgm:prSet>
      <dgm:spPr/>
      <dgm:t>
        <a:bodyPr/>
        <a:lstStyle/>
        <a:p>
          <a:endParaRPr lang="en-US"/>
        </a:p>
      </dgm:t>
    </dgm:pt>
    <dgm:pt modelId="{B57857AB-7190-41A6-9594-B327453A10ED}" type="pres">
      <dgm:prSet presAssocID="{CADA2260-E77F-4E7A-970B-8C76367E8257}" presName="hierChild4" presStyleCnt="0"/>
      <dgm:spPr/>
    </dgm:pt>
    <dgm:pt modelId="{A8D58B7E-3A78-6040-94A5-22050A75B7E7}" type="pres">
      <dgm:prSet presAssocID="{CC3D968A-B668-CD4B-8DD1-80A41B613CF9}" presName="Name10" presStyleLbl="parChTrans1D2" presStyleIdx="1" presStyleCnt="2"/>
      <dgm:spPr/>
      <dgm:t>
        <a:bodyPr/>
        <a:lstStyle/>
        <a:p>
          <a:endParaRPr lang="en-US"/>
        </a:p>
      </dgm:t>
    </dgm:pt>
    <dgm:pt modelId="{69F1F74A-C999-244C-A5DD-A4EBAC669DA7}" type="pres">
      <dgm:prSet presAssocID="{7071D56D-F9FD-0446-8C68-C657D24DE65D}" presName="hierRoot2" presStyleCnt="0"/>
      <dgm:spPr/>
    </dgm:pt>
    <dgm:pt modelId="{5D9BD1F0-475E-EF46-8B54-BDAB16958BDF}" type="pres">
      <dgm:prSet presAssocID="{7071D56D-F9FD-0446-8C68-C657D24DE65D}" presName="composite2" presStyleCnt="0"/>
      <dgm:spPr/>
    </dgm:pt>
    <dgm:pt modelId="{3047577E-2A6F-4D4A-8B33-7B5267B41954}" type="pres">
      <dgm:prSet presAssocID="{7071D56D-F9FD-0446-8C68-C657D24DE65D}" presName="background2" presStyleLbl="node2" presStyleIdx="1" presStyleCnt="2"/>
      <dgm:spPr/>
    </dgm:pt>
    <dgm:pt modelId="{A411FA64-D506-4042-9290-474613D96558}" type="pres">
      <dgm:prSet presAssocID="{7071D56D-F9FD-0446-8C68-C657D24DE65D}" presName="text2" presStyleLbl="fgAcc2" presStyleIdx="1" presStyleCnt="2">
        <dgm:presLayoutVars>
          <dgm:chPref val="3"/>
        </dgm:presLayoutVars>
      </dgm:prSet>
      <dgm:spPr/>
      <dgm:t>
        <a:bodyPr/>
        <a:lstStyle/>
        <a:p>
          <a:endParaRPr lang="en-US"/>
        </a:p>
      </dgm:t>
    </dgm:pt>
    <dgm:pt modelId="{A25C474C-E782-0A4A-AF53-F2A3A42AB9AF}" type="pres">
      <dgm:prSet presAssocID="{7071D56D-F9FD-0446-8C68-C657D24DE65D}" presName="hierChild3" presStyleCnt="0"/>
      <dgm:spPr/>
    </dgm:pt>
    <dgm:pt modelId="{0A97D0E9-85A3-4ACD-9839-536BBD72A40F}" type="pres">
      <dgm:prSet presAssocID="{26D0A474-C96D-4DE9-B82C-BCF04E07D0CE}" presName="Name17" presStyleLbl="parChTrans1D3" presStyleIdx="5" presStyleCnt="7"/>
      <dgm:spPr/>
      <dgm:t>
        <a:bodyPr/>
        <a:lstStyle/>
        <a:p>
          <a:endParaRPr lang="en-US"/>
        </a:p>
      </dgm:t>
    </dgm:pt>
    <dgm:pt modelId="{4623F4D5-EF15-4D46-ABB2-CA957A74B221}" type="pres">
      <dgm:prSet presAssocID="{007013C7-884E-4A88-BAAB-7E6B237E4CD0}" presName="hierRoot3" presStyleCnt="0"/>
      <dgm:spPr/>
    </dgm:pt>
    <dgm:pt modelId="{5EFE227F-D8F3-40E3-830E-12E7ECAC9315}" type="pres">
      <dgm:prSet presAssocID="{007013C7-884E-4A88-BAAB-7E6B237E4CD0}" presName="composite3" presStyleCnt="0"/>
      <dgm:spPr/>
    </dgm:pt>
    <dgm:pt modelId="{7D1F7DA9-19B7-457C-B5D9-C4651D237335}" type="pres">
      <dgm:prSet presAssocID="{007013C7-884E-4A88-BAAB-7E6B237E4CD0}" presName="background3" presStyleLbl="node3" presStyleIdx="5" presStyleCnt="7"/>
      <dgm:spPr/>
    </dgm:pt>
    <dgm:pt modelId="{E6305749-BD7C-4996-BE09-B043E5F40188}" type="pres">
      <dgm:prSet presAssocID="{007013C7-884E-4A88-BAAB-7E6B237E4CD0}" presName="text3" presStyleLbl="fgAcc3" presStyleIdx="5" presStyleCnt="7" custLinFactNeighborX="6043" custLinFactNeighborY="5184">
        <dgm:presLayoutVars>
          <dgm:chPref val="3"/>
        </dgm:presLayoutVars>
      </dgm:prSet>
      <dgm:spPr/>
      <dgm:t>
        <a:bodyPr/>
        <a:lstStyle/>
        <a:p>
          <a:endParaRPr lang="en-US"/>
        </a:p>
      </dgm:t>
    </dgm:pt>
    <dgm:pt modelId="{6D85C579-E7C0-419B-95AF-41DD38C369FA}" type="pres">
      <dgm:prSet presAssocID="{007013C7-884E-4A88-BAAB-7E6B237E4CD0}" presName="hierChild4" presStyleCnt="0"/>
      <dgm:spPr/>
    </dgm:pt>
    <dgm:pt modelId="{936DBC92-223C-491F-9009-1A079A59D10E}" type="pres">
      <dgm:prSet presAssocID="{9CDB7532-2635-44E6-A967-F05D2AF8B089}" presName="Name17" presStyleLbl="parChTrans1D3" presStyleIdx="6" presStyleCnt="7"/>
      <dgm:spPr/>
      <dgm:t>
        <a:bodyPr/>
        <a:lstStyle/>
        <a:p>
          <a:endParaRPr lang="en-US"/>
        </a:p>
      </dgm:t>
    </dgm:pt>
    <dgm:pt modelId="{6DD0BD6A-6B57-425B-957D-BD4FA9BFCC22}" type="pres">
      <dgm:prSet presAssocID="{8CDAE87E-6786-494C-8D77-F2D81C3DA4DE}" presName="hierRoot3" presStyleCnt="0"/>
      <dgm:spPr/>
    </dgm:pt>
    <dgm:pt modelId="{9364E97A-1B83-40B8-B035-2760E7EE3307}" type="pres">
      <dgm:prSet presAssocID="{8CDAE87E-6786-494C-8D77-F2D81C3DA4DE}" presName="composite3" presStyleCnt="0"/>
      <dgm:spPr/>
    </dgm:pt>
    <dgm:pt modelId="{EDA222E5-69E8-41AF-98C1-6C0D11EBB72E}" type="pres">
      <dgm:prSet presAssocID="{8CDAE87E-6786-494C-8D77-F2D81C3DA4DE}" presName="background3" presStyleLbl="node3" presStyleIdx="6" presStyleCnt="7"/>
      <dgm:spPr/>
    </dgm:pt>
    <dgm:pt modelId="{131E95D6-C6A9-466A-B1ED-F66DB71341F5}" type="pres">
      <dgm:prSet presAssocID="{8CDAE87E-6786-494C-8D77-F2D81C3DA4DE}" presName="text3" presStyleLbl="fgAcc3" presStyleIdx="6" presStyleCnt="7" custLinFactNeighborX="1516" custLinFactNeighborY="5184">
        <dgm:presLayoutVars>
          <dgm:chPref val="3"/>
        </dgm:presLayoutVars>
      </dgm:prSet>
      <dgm:spPr/>
      <dgm:t>
        <a:bodyPr/>
        <a:lstStyle/>
        <a:p>
          <a:endParaRPr lang="en-US"/>
        </a:p>
      </dgm:t>
    </dgm:pt>
    <dgm:pt modelId="{2AD2B48D-0563-4E29-A878-CB46083F88A0}" type="pres">
      <dgm:prSet presAssocID="{8CDAE87E-6786-494C-8D77-F2D81C3DA4DE}" presName="hierChild4" presStyleCnt="0"/>
      <dgm:spPr/>
    </dgm:pt>
  </dgm:ptLst>
  <dgm:cxnLst>
    <dgm:cxn modelId="{3DF9393A-9838-7E4B-B3DD-74D80E6D0F23}" type="presOf" srcId="{E6835304-6DB9-48E6-AE5F-1B5F79188CBA}" destId="{FDB92C8B-96EE-4C5A-A050-02F3A6F9A452}" srcOrd="0" destOrd="0" presId="urn:microsoft.com/office/officeart/2005/8/layout/hierarchy1"/>
    <dgm:cxn modelId="{D37F318B-2BA1-AE45-8DCF-468136F9F2A6}" type="presOf" srcId="{56F7EA98-D4B3-4E17-B129-8E92874AA885}" destId="{9A6384DC-F69D-4828-BDBD-E09097C80BE4}" srcOrd="0" destOrd="0" presId="urn:microsoft.com/office/officeart/2005/8/layout/hierarchy1"/>
    <dgm:cxn modelId="{7B590C9E-2133-8E43-AEE0-6E5CAF940A86}" type="presOf" srcId="{CADA2260-E77F-4E7A-970B-8C76367E8257}" destId="{2BF34C8E-AAD3-42EA-8FCC-E9BC5962CC7F}" srcOrd="0" destOrd="0" presId="urn:microsoft.com/office/officeart/2005/8/layout/hierarchy1"/>
    <dgm:cxn modelId="{674C8D98-EAED-0D41-A669-B0E15DCEED7A}" type="presOf" srcId="{CC3D968A-B668-CD4B-8DD1-80A41B613CF9}" destId="{A8D58B7E-3A78-6040-94A5-22050A75B7E7}" srcOrd="0" destOrd="0" presId="urn:microsoft.com/office/officeart/2005/8/layout/hierarchy1"/>
    <dgm:cxn modelId="{FAABF71C-9D79-448D-8E68-9DE9F69BC11D}" srcId="{EEC72289-AF42-9B48-9EB8-68BACC1E1DC2}" destId="{4D7F9BC2-269E-4235-B86D-B6E365C78493}" srcOrd="3" destOrd="0" parTransId="{5A4C5B19-26D4-468C-AF94-0ACAA61BEC53}" sibTransId="{1C15E19A-621F-434F-AB34-DE163DA2ADE1}"/>
    <dgm:cxn modelId="{3B0E8C77-9CC7-4945-8FDF-262BE0198A85}" type="presOf" srcId="{8CDAE87E-6786-494C-8D77-F2D81C3DA4DE}" destId="{131E95D6-C6A9-466A-B1ED-F66DB71341F5}" srcOrd="0" destOrd="0" presId="urn:microsoft.com/office/officeart/2005/8/layout/hierarchy1"/>
    <dgm:cxn modelId="{3CC305C1-EF06-524A-9FCD-4DCCD834DAD3}" type="presOf" srcId="{0D7D0CBA-2A93-8E46-9FFA-D823C2AB7780}" destId="{B2009508-142F-214D-8063-2E47F3E35E57}" srcOrd="0" destOrd="0" presId="urn:microsoft.com/office/officeart/2005/8/layout/hierarchy1"/>
    <dgm:cxn modelId="{4248BDCB-5AFB-8C4D-822E-F392FBEE98CD}" type="presOf" srcId="{64378E18-3FEF-4764-BB97-81E0211BEDFB}" destId="{9073CD7E-A21A-42FB-AC27-281194296F1F}" srcOrd="0" destOrd="0" presId="urn:microsoft.com/office/officeart/2005/8/layout/hierarchy1"/>
    <dgm:cxn modelId="{F87498ED-2D20-B246-BB83-FB5D77A56989}" type="presOf" srcId="{CF1AE135-26BA-4AEF-9C6E-90F28EF1257E}" destId="{80E37363-0382-4D2C-9155-69F775E206FF}" srcOrd="0" destOrd="0" presId="urn:microsoft.com/office/officeart/2005/8/layout/hierarchy1"/>
    <dgm:cxn modelId="{2AE68644-7FBA-CD4A-AD02-A2789E38046E}" type="presOf" srcId="{26D0A474-C96D-4DE9-B82C-BCF04E07D0CE}" destId="{0A97D0E9-85A3-4ACD-9839-536BBD72A40F}" srcOrd="0" destOrd="0" presId="urn:microsoft.com/office/officeart/2005/8/layout/hierarchy1"/>
    <dgm:cxn modelId="{8B3C0E32-3793-6346-9614-5BFFB09A43D5}" type="presOf" srcId="{9CDB7532-2635-44E6-A967-F05D2AF8B089}" destId="{936DBC92-223C-491F-9009-1A079A59D10E}" srcOrd="0" destOrd="0" presId="urn:microsoft.com/office/officeart/2005/8/layout/hierarchy1"/>
    <dgm:cxn modelId="{CFAB413C-A8B5-4206-B6F4-59AF359A47DB}" srcId="{EEC72289-AF42-9B48-9EB8-68BACC1E1DC2}" destId="{CADA2260-E77F-4E7A-970B-8C76367E8257}" srcOrd="4" destOrd="0" parTransId="{05789748-A1E3-4D2B-B30D-C1539B2829BF}" sibTransId="{ED780589-F64C-47CE-BE84-E62AD980B86B}"/>
    <dgm:cxn modelId="{0841CC27-17E3-ED4E-BA9D-219697C7F7C8}" type="presOf" srcId="{4D7F9BC2-269E-4235-B86D-B6E365C78493}" destId="{5497964A-48A0-4564-BBD3-682A181FD319}" srcOrd="0" destOrd="0" presId="urn:microsoft.com/office/officeart/2005/8/layout/hierarchy1"/>
    <dgm:cxn modelId="{1C6838FA-EF90-4221-8A33-72E4A712E41A}" srcId="{EEC72289-AF42-9B48-9EB8-68BACC1E1DC2}" destId="{6D042AA2-20A5-4159-9B39-67557C1E7C8D}" srcOrd="2" destOrd="0" parTransId="{64378E18-3FEF-4764-BB97-81E0211BEDFB}" sibTransId="{F1D321FB-7E3E-41FD-B7F0-BF0E930AB018}"/>
    <dgm:cxn modelId="{93198AAE-6641-0C40-8E17-A73BA44C8AAA}" srcId="{DC608CB5-38DE-1145-BF55-6E8C5799157B}" destId="{7071D56D-F9FD-0446-8C68-C657D24DE65D}" srcOrd="1" destOrd="0" parTransId="{CC3D968A-B668-CD4B-8DD1-80A41B613CF9}" sibTransId="{104C786A-B035-EE4F-B2FB-2E64824CC6DE}"/>
    <dgm:cxn modelId="{BF3D512C-9F14-9245-9900-468A227AD14F}" type="presOf" srcId="{EEC72289-AF42-9B48-9EB8-68BACC1E1DC2}" destId="{F702AEA8-2696-7541-86D5-A612ACE86655}" srcOrd="0" destOrd="0" presId="urn:microsoft.com/office/officeart/2005/8/layout/hierarchy1"/>
    <dgm:cxn modelId="{5DB54723-FF5F-A041-93E6-E900CD5D9F8E}" type="presOf" srcId="{007013C7-884E-4A88-BAAB-7E6B237E4CD0}" destId="{E6305749-BD7C-4996-BE09-B043E5F40188}" srcOrd="0" destOrd="0" presId="urn:microsoft.com/office/officeart/2005/8/layout/hierarchy1"/>
    <dgm:cxn modelId="{7DB541A5-51FA-4539-A4FB-3F943743F574}" srcId="{7071D56D-F9FD-0446-8C68-C657D24DE65D}" destId="{007013C7-884E-4A88-BAAB-7E6B237E4CD0}" srcOrd="0" destOrd="0" parTransId="{26D0A474-C96D-4DE9-B82C-BCF04E07D0CE}" sibTransId="{14210B97-14E8-4D4F-A28E-5ED4AA8F6B61}"/>
    <dgm:cxn modelId="{DEFA3FCD-E8A2-C447-8399-54C8C9DE08E1}" type="presOf" srcId="{5A4C5B19-26D4-468C-AF94-0ACAA61BEC53}" destId="{368BBC6D-F085-45E9-BE4A-45241A3F5E2B}" srcOrd="0" destOrd="0" presId="urn:microsoft.com/office/officeart/2005/8/layout/hierarchy1"/>
    <dgm:cxn modelId="{2A44D68E-8646-AB4A-A152-11AC26EC13B3}" type="presOf" srcId="{DC608CB5-38DE-1145-BF55-6E8C5799157B}" destId="{6FA29AA3-A6A4-0C4D-9E1C-1D63F7DB7629}" srcOrd="0" destOrd="0" presId="urn:microsoft.com/office/officeart/2005/8/layout/hierarchy1"/>
    <dgm:cxn modelId="{12AC9C9A-196A-40E0-B7E6-33F2944616CB}" srcId="{EEC72289-AF42-9B48-9EB8-68BACC1E1DC2}" destId="{7A4471C9-0585-4F48-B41D-4FC3C3B5F278}" srcOrd="0" destOrd="0" parTransId="{CF1AE135-26BA-4AEF-9C6E-90F28EF1257E}" sibTransId="{8BDB6226-B054-4896-BA40-68839049F32D}"/>
    <dgm:cxn modelId="{BD9D4CC3-8F33-CC42-92AF-3CC6E6C84855}" type="presOf" srcId="{29ED2AC7-1D20-6D47-B8CD-4A1C93FA6F35}" destId="{D7D4B1B2-FE84-5E43-B1F3-523BD92F7A00}" srcOrd="0" destOrd="0" presId="urn:microsoft.com/office/officeart/2005/8/layout/hierarchy1"/>
    <dgm:cxn modelId="{8BFF6CF3-1C1B-C448-93DD-650AF7F8106A}" srcId="{0D7D0CBA-2A93-8E46-9FFA-D823C2AB7780}" destId="{DC608CB5-38DE-1145-BF55-6E8C5799157B}" srcOrd="0" destOrd="0" parTransId="{08AFF0BF-EF6A-404A-BD93-0C431FE37626}" sibTransId="{FE4E59BB-707C-5C42-A4FB-88D906DAE67F}"/>
    <dgm:cxn modelId="{C01B94AB-FCF2-3E4A-B9FE-AB4FF4B6FDDD}" type="presOf" srcId="{05789748-A1E3-4D2B-B30D-C1539B2829BF}" destId="{AD92701C-4FFC-4697-8679-A91A08D14844}" srcOrd="0" destOrd="0" presId="urn:microsoft.com/office/officeart/2005/8/layout/hierarchy1"/>
    <dgm:cxn modelId="{A2E67966-393F-A043-A7AB-2B65FE710302}" srcId="{DC608CB5-38DE-1145-BF55-6E8C5799157B}" destId="{EEC72289-AF42-9B48-9EB8-68BACC1E1DC2}" srcOrd="0" destOrd="0" parTransId="{29ED2AC7-1D20-6D47-B8CD-4A1C93FA6F35}" sibTransId="{81A05088-3EA4-9B4F-8F0C-A7D054EC365B}"/>
    <dgm:cxn modelId="{6111B6F7-8EF6-482B-8E2D-FF2C91C7553D}" srcId="{EEC72289-AF42-9B48-9EB8-68BACC1E1DC2}" destId="{E6835304-6DB9-48E6-AE5F-1B5F79188CBA}" srcOrd="1" destOrd="0" parTransId="{56F7EA98-D4B3-4E17-B129-8E92874AA885}" sibTransId="{DF568D4C-C3A7-47BA-89E2-0FF1AE548CCD}"/>
    <dgm:cxn modelId="{60420887-A81F-2F47-90A4-3F0AB3ADA589}" type="presOf" srcId="{7071D56D-F9FD-0446-8C68-C657D24DE65D}" destId="{A411FA64-D506-4042-9290-474613D96558}" srcOrd="0" destOrd="0" presId="urn:microsoft.com/office/officeart/2005/8/layout/hierarchy1"/>
    <dgm:cxn modelId="{E6CC9DAE-E82E-AF41-AE98-C2E05D199294}" type="presOf" srcId="{6D042AA2-20A5-4159-9B39-67557C1E7C8D}" destId="{FE5680E5-98BC-4FCC-A2B3-7B66B689BF08}" srcOrd="0" destOrd="0" presId="urn:microsoft.com/office/officeart/2005/8/layout/hierarchy1"/>
    <dgm:cxn modelId="{1A65DAAF-26E1-4475-8211-8C6B32FC5E61}" srcId="{7071D56D-F9FD-0446-8C68-C657D24DE65D}" destId="{8CDAE87E-6786-494C-8D77-F2D81C3DA4DE}" srcOrd="1" destOrd="0" parTransId="{9CDB7532-2635-44E6-A967-F05D2AF8B089}" sibTransId="{156D2BED-00FF-4798-A6E4-A376AFA9852D}"/>
    <dgm:cxn modelId="{175A3A6E-7C72-3740-A3B6-43EEDEC76A20}" type="presOf" srcId="{7A4471C9-0585-4F48-B41D-4FC3C3B5F278}" destId="{A7E9C1A9-8F7C-46D3-8B9C-DAE8BCC6BFCE}" srcOrd="0" destOrd="0" presId="urn:microsoft.com/office/officeart/2005/8/layout/hierarchy1"/>
    <dgm:cxn modelId="{462C6A25-A2A3-364E-8A91-29507695679F}" type="presParOf" srcId="{B2009508-142F-214D-8063-2E47F3E35E57}" destId="{6F8D48C9-D307-274C-A0D0-A7276DD40A33}" srcOrd="0" destOrd="0" presId="urn:microsoft.com/office/officeart/2005/8/layout/hierarchy1"/>
    <dgm:cxn modelId="{909DA925-755A-F94D-83C7-9627606FED3C}" type="presParOf" srcId="{6F8D48C9-D307-274C-A0D0-A7276DD40A33}" destId="{70C61101-144E-E045-8F9D-C1EF8B29E6C3}" srcOrd="0" destOrd="0" presId="urn:microsoft.com/office/officeart/2005/8/layout/hierarchy1"/>
    <dgm:cxn modelId="{FCEC5776-F537-4642-866B-5E6EBA764E58}" type="presParOf" srcId="{70C61101-144E-E045-8F9D-C1EF8B29E6C3}" destId="{BEAD009B-B74E-C247-8716-C4C39570B8A8}" srcOrd="0" destOrd="0" presId="urn:microsoft.com/office/officeart/2005/8/layout/hierarchy1"/>
    <dgm:cxn modelId="{54B0BF53-04E9-C841-8DF6-B53F6E5E58A1}" type="presParOf" srcId="{70C61101-144E-E045-8F9D-C1EF8B29E6C3}" destId="{6FA29AA3-A6A4-0C4D-9E1C-1D63F7DB7629}" srcOrd="1" destOrd="0" presId="urn:microsoft.com/office/officeart/2005/8/layout/hierarchy1"/>
    <dgm:cxn modelId="{C94F590E-D3E4-534F-8A07-C1D7E4632E07}" type="presParOf" srcId="{6F8D48C9-D307-274C-A0D0-A7276DD40A33}" destId="{9FC5B456-408F-1140-AA94-D55A7F4FDAB2}" srcOrd="1" destOrd="0" presId="urn:microsoft.com/office/officeart/2005/8/layout/hierarchy1"/>
    <dgm:cxn modelId="{9E7B87CC-98A5-8945-B885-91DFCFF03BE9}" type="presParOf" srcId="{9FC5B456-408F-1140-AA94-D55A7F4FDAB2}" destId="{D7D4B1B2-FE84-5E43-B1F3-523BD92F7A00}" srcOrd="0" destOrd="0" presId="urn:microsoft.com/office/officeart/2005/8/layout/hierarchy1"/>
    <dgm:cxn modelId="{C1F1CAAA-A73A-BA44-9D36-B01483A2A1CF}" type="presParOf" srcId="{9FC5B456-408F-1140-AA94-D55A7F4FDAB2}" destId="{AC3A18E4-2DAF-3B4D-A7D2-B6DB287F118D}" srcOrd="1" destOrd="0" presId="urn:microsoft.com/office/officeart/2005/8/layout/hierarchy1"/>
    <dgm:cxn modelId="{DD9944AB-8A58-244A-93C8-089DBAEFB134}" type="presParOf" srcId="{AC3A18E4-2DAF-3B4D-A7D2-B6DB287F118D}" destId="{AE7441F2-66D2-2240-8721-445B41E21B89}" srcOrd="0" destOrd="0" presId="urn:microsoft.com/office/officeart/2005/8/layout/hierarchy1"/>
    <dgm:cxn modelId="{BD64959C-849B-8A4D-8249-A3E86549BC1D}" type="presParOf" srcId="{AE7441F2-66D2-2240-8721-445B41E21B89}" destId="{053FFA18-E5EE-B742-B7FD-DF87BC48C434}" srcOrd="0" destOrd="0" presId="urn:microsoft.com/office/officeart/2005/8/layout/hierarchy1"/>
    <dgm:cxn modelId="{9B965FBC-A109-EF4B-931E-E7F915E2BE3E}" type="presParOf" srcId="{AE7441F2-66D2-2240-8721-445B41E21B89}" destId="{F702AEA8-2696-7541-86D5-A612ACE86655}" srcOrd="1" destOrd="0" presId="urn:microsoft.com/office/officeart/2005/8/layout/hierarchy1"/>
    <dgm:cxn modelId="{2BCC647E-FD6D-B54F-9D5D-8A93DC163E65}" type="presParOf" srcId="{AC3A18E4-2DAF-3B4D-A7D2-B6DB287F118D}" destId="{C8EBB3DA-01FC-7345-A947-DE5BEA2EA1C0}" srcOrd="1" destOrd="0" presId="urn:microsoft.com/office/officeart/2005/8/layout/hierarchy1"/>
    <dgm:cxn modelId="{B8965917-9C92-D842-92B6-C5B9AF9C3AA0}" type="presParOf" srcId="{C8EBB3DA-01FC-7345-A947-DE5BEA2EA1C0}" destId="{80E37363-0382-4D2C-9155-69F775E206FF}" srcOrd="0" destOrd="0" presId="urn:microsoft.com/office/officeart/2005/8/layout/hierarchy1"/>
    <dgm:cxn modelId="{7B0267A3-B5C5-9B48-A246-AC0323020D77}" type="presParOf" srcId="{C8EBB3DA-01FC-7345-A947-DE5BEA2EA1C0}" destId="{65130E97-AF65-401C-9593-3CED9A3F1717}" srcOrd="1" destOrd="0" presId="urn:microsoft.com/office/officeart/2005/8/layout/hierarchy1"/>
    <dgm:cxn modelId="{0984BE86-A899-BC44-9B26-5EC7FA1908BD}" type="presParOf" srcId="{65130E97-AF65-401C-9593-3CED9A3F1717}" destId="{5C50AE4F-1A6F-4F21-9348-D52532BA3897}" srcOrd="0" destOrd="0" presId="urn:microsoft.com/office/officeart/2005/8/layout/hierarchy1"/>
    <dgm:cxn modelId="{2F4EDF65-2F9D-9E49-B03D-F878A360857F}" type="presParOf" srcId="{5C50AE4F-1A6F-4F21-9348-D52532BA3897}" destId="{FDD1BE77-80E1-4757-B96B-57EF706FD660}" srcOrd="0" destOrd="0" presId="urn:microsoft.com/office/officeart/2005/8/layout/hierarchy1"/>
    <dgm:cxn modelId="{EB983C4D-B2F8-B547-943C-D044D81D60F6}" type="presParOf" srcId="{5C50AE4F-1A6F-4F21-9348-D52532BA3897}" destId="{A7E9C1A9-8F7C-46D3-8B9C-DAE8BCC6BFCE}" srcOrd="1" destOrd="0" presId="urn:microsoft.com/office/officeart/2005/8/layout/hierarchy1"/>
    <dgm:cxn modelId="{DD7A8931-C11C-4342-8159-EE8FF8486C81}" type="presParOf" srcId="{65130E97-AF65-401C-9593-3CED9A3F1717}" destId="{87167A67-EDF6-44E3-8DD9-0AF440A27E84}" srcOrd="1" destOrd="0" presId="urn:microsoft.com/office/officeart/2005/8/layout/hierarchy1"/>
    <dgm:cxn modelId="{42DF6F89-3873-F14E-9DED-CEDAE13FB712}" type="presParOf" srcId="{C8EBB3DA-01FC-7345-A947-DE5BEA2EA1C0}" destId="{9A6384DC-F69D-4828-BDBD-E09097C80BE4}" srcOrd="2" destOrd="0" presId="urn:microsoft.com/office/officeart/2005/8/layout/hierarchy1"/>
    <dgm:cxn modelId="{289A7562-B04C-A144-9A44-DEC6F3198F9F}" type="presParOf" srcId="{C8EBB3DA-01FC-7345-A947-DE5BEA2EA1C0}" destId="{C2EB5EF7-699A-4D4E-B172-B9C2272B95F4}" srcOrd="3" destOrd="0" presId="urn:microsoft.com/office/officeart/2005/8/layout/hierarchy1"/>
    <dgm:cxn modelId="{E579792B-4102-7D46-B3A2-8120AA709919}" type="presParOf" srcId="{C2EB5EF7-699A-4D4E-B172-B9C2272B95F4}" destId="{7CB10E77-3C4F-49C8-8863-F4F99AE80848}" srcOrd="0" destOrd="0" presId="urn:microsoft.com/office/officeart/2005/8/layout/hierarchy1"/>
    <dgm:cxn modelId="{030DC692-C757-144B-B262-14DB0FFF2AFA}" type="presParOf" srcId="{7CB10E77-3C4F-49C8-8863-F4F99AE80848}" destId="{696CE740-2A84-43E1-BFDD-CC6FDD87DEF6}" srcOrd="0" destOrd="0" presId="urn:microsoft.com/office/officeart/2005/8/layout/hierarchy1"/>
    <dgm:cxn modelId="{ABDB55AD-2319-7847-BF89-33A80842E78A}" type="presParOf" srcId="{7CB10E77-3C4F-49C8-8863-F4F99AE80848}" destId="{FDB92C8B-96EE-4C5A-A050-02F3A6F9A452}" srcOrd="1" destOrd="0" presId="urn:microsoft.com/office/officeart/2005/8/layout/hierarchy1"/>
    <dgm:cxn modelId="{71DF0A11-9C2E-C04C-A4D6-B36479D2D59E}" type="presParOf" srcId="{C2EB5EF7-699A-4D4E-B172-B9C2272B95F4}" destId="{6CECE943-30CB-4A2B-BCFA-C30D909FE29B}" srcOrd="1" destOrd="0" presId="urn:microsoft.com/office/officeart/2005/8/layout/hierarchy1"/>
    <dgm:cxn modelId="{65CF0766-5107-9E42-821B-E5EE48019213}" type="presParOf" srcId="{C8EBB3DA-01FC-7345-A947-DE5BEA2EA1C0}" destId="{9073CD7E-A21A-42FB-AC27-281194296F1F}" srcOrd="4" destOrd="0" presId="urn:microsoft.com/office/officeart/2005/8/layout/hierarchy1"/>
    <dgm:cxn modelId="{89747E48-A370-984D-9DAF-C81FE0CFFA70}" type="presParOf" srcId="{C8EBB3DA-01FC-7345-A947-DE5BEA2EA1C0}" destId="{42B3338C-C586-47C2-B665-2BAC8E2241C4}" srcOrd="5" destOrd="0" presId="urn:microsoft.com/office/officeart/2005/8/layout/hierarchy1"/>
    <dgm:cxn modelId="{28BA2744-FA74-6849-8864-E938E993172E}" type="presParOf" srcId="{42B3338C-C586-47C2-B665-2BAC8E2241C4}" destId="{80B6A972-D30A-412D-B0B5-16F03A4E3C85}" srcOrd="0" destOrd="0" presId="urn:microsoft.com/office/officeart/2005/8/layout/hierarchy1"/>
    <dgm:cxn modelId="{CF2D5921-9094-694A-ADF4-FE6B801260B1}" type="presParOf" srcId="{80B6A972-D30A-412D-B0B5-16F03A4E3C85}" destId="{E33C886D-6103-43FF-B693-E2EA07C11F02}" srcOrd="0" destOrd="0" presId="urn:microsoft.com/office/officeart/2005/8/layout/hierarchy1"/>
    <dgm:cxn modelId="{4D141142-F7E5-B748-9731-BC460A52A094}" type="presParOf" srcId="{80B6A972-D30A-412D-B0B5-16F03A4E3C85}" destId="{FE5680E5-98BC-4FCC-A2B3-7B66B689BF08}" srcOrd="1" destOrd="0" presId="urn:microsoft.com/office/officeart/2005/8/layout/hierarchy1"/>
    <dgm:cxn modelId="{A0326B7F-7268-B247-B58A-23BA18392CD4}" type="presParOf" srcId="{42B3338C-C586-47C2-B665-2BAC8E2241C4}" destId="{28A18981-64E1-4CD7-8B14-2D2FC34E7A08}" srcOrd="1" destOrd="0" presId="urn:microsoft.com/office/officeart/2005/8/layout/hierarchy1"/>
    <dgm:cxn modelId="{30912E5E-C018-534E-AA00-32CB8218897D}" type="presParOf" srcId="{C8EBB3DA-01FC-7345-A947-DE5BEA2EA1C0}" destId="{368BBC6D-F085-45E9-BE4A-45241A3F5E2B}" srcOrd="6" destOrd="0" presId="urn:microsoft.com/office/officeart/2005/8/layout/hierarchy1"/>
    <dgm:cxn modelId="{460B645F-9C1F-D946-B6B5-7F48A2F21465}" type="presParOf" srcId="{C8EBB3DA-01FC-7345-A947-DE5BEA2EA1C0}" destId="{33B74C5B-64E4-4745-B3F8-7FC5F871A202}" srcOrd="7" destOrd="0" presId="urn:microsoft.com/office/officeart/2005/8/layout/hierarchy1"/>
    <dgm:cxn modelId="{227D6876-A678-3D43-8C6C-5B9FE20ECD9C}" type="presParOf" srcId="{33B74C5B-64E4-4745-B3F8-7FC5F871A202}" destId="{9EBE6C35-B68E-4D05-88CC-49904C766F04}" srcOrd="0" destOrd="0" presId="urn:microsoft.com/office/officeart/2005/8/layout/hierarchy1"/>
    <dgm:cxn modelId="{200E76D2-E4C0-404B-ADC9-0B433D92D322}" type="presParOf" srcId="{9EBE6C35-B68E-4D05-88CC-49904C766F04}" destId="{4DD232AE-C496-447A-B926-BAAF43591AF6}" srcOrd="0" destOrd="0" presId="urn:microsoft.com/office/officeart/2005/8/layout/hierarchy1"/>
    <dgm:cxn modelId="{E91A51BD-E3EB-3844-BC91-55C5BCCD45D7}" type="presParOf" srcId="{9EBE6C35-B68E-4D05-88CC-49904C766F04}" destId="{5497964A-48A0-4564-BBD3-682A181FD319}" srcOrd="1" destOrd="0" presId="urn:microsoft.com/office/officeart/2005/8/layout/hierarchy1"/>
    <dgm:cxn modelId="{6737D452-515C-C749-8BAF-A0D7C3F714E5}" type="presParOf" srcId="{33B74C5B-64E4-4745-B3F8-7FC5F871A202}" destId="{B8DAD6A0-0CDC-4BAD-AF40-5B1CDB564FAB}" srcOrd="1" destOrd="0" presId="urn:microsoft.com/office/officeart/2005/8/layout/hierarchy1"/>
    <dgm:cxn modelId="{E3BD4B49-82F2-6E45-B432-BF4C09528CAB}" type="presParOf" srcId="{C8EBB3DA-01FC-7345-A947-DE5BEA2EA1C0}" destId="{AD92701C-4FFC-4697-8679-A91A08D14844}" srcOrd="8" destOrd="0" presId="urn:microsoft.com/office/officeart/2005/8/layout/hierarchy1"/>
    <dgm:cxn modelId="{DD35C915-0667-CB42-9F45-351447E323E8}" type="presParOf" srcId="{C8EBB3DA-01FC-7345-A947-DE5BEA2EA1C0}" destId="{E930A103-206E-4745-9BB6-1EE90BBD6D6F}" srcOrd="9" destOrd="0" presId="urn:microsoft.com/office/officeart/2005/8/layout/hierarchy1"/>
    <dgm:cxn modelId="{DDE1313C-7A19-5B44-8CDF-DCDD1DD94E5C}" type="presParOf" srcId="{E930A103-206E-4745-9BB6-1EE90BBD6D6F}" destId="{B390EBA4-F47D-4E46-A2AC-BD9A6B023ACA}" srcOrd="0" destOrd="0" presId="urn:microsoft.com/office/officeart/2005/8/layout/hierarchy1"/>
    <dgm:cxn modelId="{637E889D-DA29-4E48-BD49-5EBC314880C1}" type="presParOf" srcId="{B390EBA4-F47D-4E46-A2AC-BD9A6B023ACA}" destId="{8D942021-0CA5-464D-A0E2-BAEA711E16F3}" srcOrd="0" destOrd="0" presId="urn:microsoft.com/office/officeart/2005/8/layout/hierarchy1"/>
    <dgm:cxn modelId="{D529A782-DFE3-8847-A6AC-9E45E9A40CAE}" type="presParOf" srcId="{B390EBA4-F47D-4E46-A2AC-BD9A6B023ACA}" destId="{2BF34C8E-AAD3-42EA-8FCC-E9BC5962CC7F}" srcOrd="1" destOrd="0" presId="urn:microsoft.com/office/officeart/2005/8/layout/hierarchy1"/>
    <dgm:cxn modelId="{C7254C94-7350-7446-B020-7DBB2E27AE00}" type="presParOf" srcId="{E930A103-206E-4745-9BB6-1EE90BBD6D6F}" destId="{B57857AB-7190-41A6-9594-B327453A10ED}" srcOrd="1" destOrd="0" presId="urn:microsoft.com/office/officeart/2005/8/layout/hierarchy1"/>
    <dgm:cxn modelId="{A4005B89-87BD-8B4B-A169-D0C92B5DF898}" type="presParOf" srcId="{9FC5B456-408F-1140-AA94-D55A7F4FDAB2}" destId="{A8D58B7E-3A78-6040-94A5-22050A75B7E7}" srcOrd="2" destOrd="0" presId="urn:microsoft.com/office/officeart/2005/8/layout/hierarchy1"/>
    <dgm:cxn modelId="{007EB505-1723-FF4C-91AA-4A591E477BE7}" type="presParOf" srcId="{9FC5B456-408F-1140-AA94-D55A7F4FDAB2}" destId="{69F1F74A-C999-244C-A5DD-A4EBAC669DA7}" srcOrd="3" destOrd="0" presId="urn:microsoft.com/office/officeart/2005/8/layout/hierarchy1"/>
    <dgm:cxn modelId="{D7F4B3ED-40C0-D348-8FD4-5CEB22E7D45F}" type="presParOf" srcId="{69F1F74A-C999-244C-A5DD-A4EBAC669DA7}" destId="{5D9BD1F0-475E-EF46-8B54-BDAB16958BDF}" srcOrd="0" destOrd="0" presId="urn:microsoft.com/office/officeart/2005/8/layout/hierarchy1"/>
    <dgm:cxn modelId="{A6F549F3-6148-8545-844B-AA2AF0AC5164}" type="presParOf" srcId="{5D9BD1F0-475E-EF46-8B54-BDAB16958BDF}" destId="{3047577E-2A6F-4D4A-8B33-7B5267B41954}" srcOrd="0" destOrd="0" presId="urn:microsoft.com/office/officeart/2005/8/layout/hierarchy1"/>
    <dgm:cxn modelId="{4C958FB0-3F7B-CA46-97F2-3327CA2289CB}" type="presParOf" srcId="{5D9BD1F0-475E-EF46-8B54-BDAB16958BDF}" destId="{A411FA64-D506-4042-9290-474613D96558}" srcOrd="1" destOrd="0" presId="urn:microsoft.com/office/officeart/2005/8/layout/hierarchy1"/>
    <dgm:cxn modelId="{61947DED-15C8-224A-A9C1-D1910CAE36B4}" type="presParOf" srcId="{69F1F74A-C999-244C-A5DD-A4EBAC669DA7}" destId="{A25C474C-E782-0A4A-AF53-F2A3A42AB9AF}" srcOrd="1" destOrd="0" presId="urn:microsoft.com/office/officeart/2005/8/layout/hierarchy1"/>
    <dgm:cxn modelId="{5E092791-15D8-724B-998C-A4E7F774B3A2}" type="presParOf" srcId="{A25C474C-E782-0A4A-AF53-F2A3A42AB9AF}" destId="{0A97D0E9-85A3-4ACD-9839-536BBD72A40F}" srcOrd="0" destOrd="0" presId="urn:microsoft.com/office/officeart/2005/8/layout/hierarchy1"/>
    <dgm:cxn modelId="{8AE90A5D-075D-FE4E-9CE3-B232F4DA4736}" type="presParOf" srcId="{A25C474C-E782-0A4A-AF53-F2A3A42AB9AF}" destId="{4623F4D5-EF15-4D46-ABB2-CA957A74B221}" srcOrd="1" destOrd="0" presId="urn:microsoft.com/office/officeart/2005/8/layout/hierarchy1"/>
    <dgm:cxn modelId="{55E1A597-0334-CD43-8D54-CE0F1D3A3DB2}" type="presParOf" srcId="{4623F4D5-EF15-4D46-ABB2-CA957A74B221}" destId="{5EFE227F-D8F3-40E3-830E-12E7ECAC9315}" srcOrd="0" destOrd="0" presId="urn:microsoft.com/office/officeart/2005/8/layout/hierarchy1"/>
    <dgm:cxn modelId="{EED64765-A3CC-2F42-8ABE-4E4FA1530BD2}" type="presParOf" srcId="{5EFE227F-D8F3-40E3-830E-12E7ECAC9315}" destId="{7D1F7DA9-19B7-457C-B5D9-C4651D237335}" srcOrd="0" destOrd="0" presId="urn:microsoft.com/office/officeart/2005/8/layout/hierarchy1"/>
    <dgm:cxn modelId="{2809325E-E127-5443-8466-1D860A49322D}" type="presParOf" srcId="{5EFE227F-D8F3-40E3-830E-12E7ECAC9315}" destId="{E6305749-BD7C-4996-BE09-B043E5F40188}" srcOrd="1" destOrd="0" presId="urn:microsoft.com/office/officeart/2005/8/layout/hierarchy1"/>
    <dgm:cxn modelId="{F2BBC8CD-6F5D-064A-BE47-8062CC38BB33}" type="presParOf" srcId="{4623F4D5-EF15-4D46-ABB2-CA957A74B221}" destId="{6D85C579-E7C0-419B-95AF-41DD38C369FA}" srcOrd="1" destOrd="0" presId="urn:microsoft.com/office/officeart/2005/8/layout/hierarchy1"/>
    <dgm:cxn modelId="{45EB7B26-CAA9-0747-9783-9964DB0C979E}" type="presParOf" srcId="{A25C474C-E782-0A4A-AF53-F2A3A42AB9AF}" destId="{936DBC92-223C-491F-9009-1A079A59D10E}" srcOrd="2" destOrd="0" presId="urn:microsoft.com/office/officeart/2005/8/layout/hierarchy1"/>
    <dgm:cxn modelId="{B5359008-E370-694D-B245-352A63744E13}" type="presParOf" srcId="{A25C474C-E782-0A4A-AF53-F2A3A42AB9AF}" destId="{6DD0BD6A-6B57-425B-957D-BD4FA9BFCC22}" srcOrd="3" destOrd="0" presId="urn:microsoft.com/office/officeart/2005/8/layout/hierarchy1"/>
    <dgm:cxn modelId="{F01AB0B4-F5DF-C24D-9B0A-30BCE766BBF2}" type="presParOf" srcId="{6DD0BD6A-6B57-425B-957D-BD4FA9BFCC22}" destId="{9364E97A-1B83-40B8-B035-2760E7EE3307}" srcOrd="0" destOrd="0" presId="urn:microsoft.com/office/officeart/2005/8/layout/hierarchy1"/>
    <dgm:cxn modelId="{34EDBFDF-2FB5-B541-B527-53A39CA778B2}" type="presParOf" srcId="{9364E97A-1B83-40B8-B035-2760E7EE3307}" destId="{EDA222E5-69E8-41AF-98C1-6C0D11EBB72E}" srcOrd="0" destOrd="0" presId="urn:microsoft.com/office/officeart/2005/8/layout/hierarchy1"/>
    <dgm:cxn modelId="{AE64CE2A-DEC0-F64A-BD37-EEA77C144FFD}" type="presParOf" srcId="{9364E97A-1B83-40B8-B035-2760E7EE3307}" destId="{131E95D6-C6A9-466A-B1ED-F66DB71341F5}" srcOrd="1" destOrd="0" presId="urn:microsoft.com/office/officeart/2005/8/layout/hierarchy1"/>
    <dgm:cxn modelId="{63B42D23-BB0E-3448-B071-FF990455227C}" type="presParOf" srcId="{6DD0BD6A-6B57-425B-957D-BD4FA9BFCC22}" destId="{2AD2B48D-0563-4E29-A878-CB46083F88A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D2320-79F1-4778-AA0F-712F049A0546}">
      <dsp:nvSpPr>
        <dsp:cNvPr id="0" name=""/>
        <dsp:cNvSpPr/>
      </dsp:nvSpPr>
      <dsp:spPr>
        <a:xfrm>
          <a:off x="0" y="1349"/>
          <a:ext cx="8610600" cy="125357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9005" numCol="1" spcCol="1270" anchor="ctr" anchorCtr="0">
          <a:noAutofit/>
        </a:bodyPr>
        <a:lstStyle/>
        <a:p>
          <a:pPr lvl="0" algn="l" defTabSz="1066800">
            <a:lnSpc>
              <a:spcPct val="90000"/>
            </a:lnSpc>
            <a:spcBef>
              <a:spcPct val="0"/>
            </a:spcBef>
            <a:spcAft>
              <a:spcPct val="35000"/>
            </a:spcAft>
          </a:pPr>
          <a:r>
            <a:rPr lang="en-US" sz="2400" kern="1200" dirty="0"/>
            <a:t>Entry Process</a:t>
          </a:r>
        </a:p>
      </dsp:txBody>
      <dsp:txXfrm>
        <a:off x="0" y="314742"/>
        <a:ext cx="8297207" cy="626787"/>
      </dsp:txXfrm>
    </dsp:sp>
    <dsp:sp modelId="{C9294311-58CE-42B3-BB75-B810F8DDF272}">
      <dsp:nvSpPr>
        <dsp:cNvPr id="0" name=""/>
        <dsp:cNvSpPr/>
      </dsp:nvSpPr>
      <dsp:spPr>
        <a:xfrm>
          <a:off x="0" y="970080"/>
          <a:ext cx="1984743" cy="231873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Recruiting</a:t>
          </a:r>
        </a:p>
        <a:p>
          <a:pPr lvl="0" algn="l" defTabSz="622300">
            <a:lnSpc>
              <a:spcPct val="90000"/>
            </a:lnSpc>
            <a:spcBef>
              <a:spcPct val="0"/>
            </a:spcBef>
            <a:spcAft>
              <a:spcPct val="35000"/>
            </a:spcAft>
          </a:pPr>
          <a:r>
            <a:rPr lang="en-US" sz="1400" kern="1200" dirty="0"/>
            <a:t>Orientation</a:t>
          </a:r>
        </a:p>
      </dsp:txBody>
      <dsp:txXfrm>
        <a:off x="0" y="970080"/>
        <a:ext cx="1984743" cy="2318734"/>
      </dsp:txXfrm>
    </dsp:sp>
    <dsp:sp modelId="{CD779F0C-7F4A-48CE-9735-627F98C6AAA9}">
      <dsp:nvSpPr>
        <dsp:cNvPr id="0" name=""/>
        <dsp:cNvSpPr/>
      </dsp:nvSpPr>
      <dsp:spPr>
        <a:xfrm>
          <a:off x="1984743" y="419059"/>
          <a:ext cx="6625856" cy="125357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9005" numCol="1" spcCol="1270" anchor="ctr" anchorCtr="0">
          <a:noAutofit/>
        </a:bodyPr>
        <a:lstStyle/>
        <a:p>
          <a:pPr lvl="0" algn="l" defTabSz="1066800">
            <a:lnSpc>
              <a:spcPct val="90000"/>
            </a:lnSpc>
            <a:spcBef>
              <a:spcPct val="0"/>
            </a:spcBef>
            <a:spcAft>
              <a:spcPct val="35000"/>
            </a:spcAft>
          </a:pPr>
          <a:r>
            <a:rPr lang="en-US" sz="2400" kern="1200" dirty="0"/>
            <a:t>Screening</a:t>
          </a:r>
        </a:p>
      </dsp:txBody>
      <dsp:txXfrm>
        <a:off x="1984743" y="732452"/>
        <a:ext cx="6312463" cy="626787"/>
      </dsp:txXfrm>
    </dsp:sp>
    <dsp:sp modelId="{DD8F9DE2-99D6-4CB9-81C2-0B9B0CAC6CA2}">
      <dsp:nvSpPr>
        <dsp:cNvPr id="0" name=""/>
        <dsp:cNvSpPr/>
      </dsp:nvSpPr>
      <dsp:spPr>
        <a:xfrm>
          <a:off x="1984743" y="1387790"/>
          <a:ext cx="1984743" cy="225963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Assessments:</a:t>
          </a:r>
        </a:p>
        <a:p>
          <a:pPr marL="114300" lvl="1" indent="-114300" algn="l" defTabSz="622300">
            <a:lnSpc>
              <a:spcPct val="90000"/>
            </a:lnSpc>
            <a:spcBef>
              <a:spcPct val="0"/>
            </a:spcBef>
            <a:spcAft>
              <a:spcPct val="15000"/>
            </a:spcAft>
            <a:buChar char="•"/>
          </a:pPr>
          <a:r>
            <a:rPr lang="en-US" sz="1400" kern="1200" dirty="0"/>
            <a:t>TABE</a:t>
          </a:r>
        </a:p>
        <a:p>
          <a:pPr marL="114300" lvl="1" indent="-114300" algn="l" defTabSz="622300">
            <a:lnSpc>
              <a:spcPct val="90000"/>
            </a:lnSpc>
            <a:spcBef>
              <a:spcPct val="0"/>
            </a:spcBef>
            <a:spcAft>
              <a:spcPct val="15000"/>
            </a:spcAft>
            <a:buChar char="•"/>
          </a:pPr>
          <a:r>
            <a:rPr lang="en-US" sz="1400" kern="1200" dirty="0"/>
            <a:t>Needs Assessments</a:t>
          </a:r>
        </a:p>
        <a:p>
          <a:pPr marL="114300" lvl="1" indent="-114300" algn="l" defTabSz="622300">
            <a:lnSpc>
              <a:spcPct val="90000"/>
            </a:lnSpc>
            <a:spcBef>
              <a:spcPct val="0"/>
            </a:spcBef>
            <a:spcAft>
              <a:spcPct val="15000"/>
            </a:spcAft>
            <a:buChar char="•"/>
          </a:pPr>
          <a:r>
            <a:rPr lang="en-US" sz="1400" kern="1200" dirty="0"/>
            <a:t>Career Assessments</a:t>
          </a:r>
        </a:p>
      </dsp:txBody>
      <dsp:txXfrm>
        <a:off x="1984743" y="1387790"/>
        <a:ext cx="1984743" cy="2259632"/>
      </dsp:txXfrm>
    </dsp:sp>
    <dsp:sp modelId="{940DF19A-09D6-4266-8E46-E46A5D1AAA71}">
      <dsp:nvSpPr>
        <dsp:cNvPr id="0" name=""/>
        <dsp:cNvSpPr/>
      </dsp:nvSpPr>
      <dsp:spPr>
        <a:xfrm>
          <a:off x="3969486" y="836768"/>
          <a:ext cx="4641113" cy="125357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9005" numCol="1" spcCol="1270" anchor="ctr" anchorCtr="0">
          <a:noAutofit/>
        </a:bodyPr>
        <a:lstStyle/>
        <a:p>
          <a:pPr lvl="0" algn="l" defTabSz="1066800">
            <a:lnSpc>
              <a:spcPct val="90000"/>
            </a:lnSpc>
            <a:spcBef>
              <a:spcPct val="0"/>
            </a:spcBef>
            <a:spcAft>
              <a:spcPct val="35000"/>
            </a:spcAft>
          </a:pPr>
          <a:r>
            <a:rPr lang="en-US" sz="2400" kern="1200" dirty="0"/>
            <a:t>Service Delivery</a:t>
          </a:r>
        </a:p>
      </dsp:txBody>
      <dsp:txXfrm>
        <a:off x="3969486" y="1150161"/>
        <a:ext cx="4327720" cy="626787"/>
      </dsp:txXfrm>
    </dsp:sp>
    <dsp:sp modelId="{7C34B886-EB4D-45A4-BCCF-C8F61E2F0287}">
      <dsp:nvSpPr>
        <dsp:cNvPr id="0" name=""/>
        <dsp:cNvSpPr/>
      </dsp:nvSpPr>
      <dsp:spPr>
        <a:xfrm>
          <a:off x="3969486" y="1805500"/>
          <a:ext cx="1984743" cy="2274741"/>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buFont typeface="Arial" panose="020B0604020202020204" pitchFamily="34" charset="0"/>
            <a:buChar char="•"/>
          </a:pPr>
          <a:r>
            <a:rPr lang="en-US" sz="1400" kern="1200" dirty="0"/>
            <a:t>Contextualized HS Equivalency and AHSD</a:t>
          </a:r>
        </a:p>
        <a:p>
          <a:pPr lvl="0" algn="l" defTabSz="622300">
            <a:lnSpc>
              <a:spcPct val="90000"/>
            </a:lnSpc>
            <a:spcBef>
              <a:spcPct val="0"/>
            </a:spcBef>
            <a:spcAft>
              <a:spcPct val="35000"/>
            </a:spcAft>
            <a:buFont typeface="Arial" panose="020B0604020202020204" pitchFamily="34" charset="0"/>
            <a:buChar char="•"/>
          </a:pPr>
          <a:r>
            <a:rPr lang="en-US" sz="1400" kern="1200" dirty="0"/>
            <a:t>Dream Catcher’s Transitions Course</a:t>
          </a:r>
        </a:p>
        <a:p>
          <a:pPr lvl="0" algn="l" defTabSz="622300">
            <a:lnSpc>
              <a:spcPct val="90000"/>
            </a:lnSpc>
            <a:spcBef>
              <a:spcPct val="0"/>
            </a:spcBef>
            <a:spcAft>
              <a:spcPct val="35000"/>
            </a:spcAft>
            <a:buFont typeface="Arial" panose="020B0604020202020204" pitchFamily="34" charset="0"/>
            <a:buChar char="•"/>
          </a:pPr>
          <a:r>
            <a:rPr lang="en-US" sz="1400" kern="1200" dirty="0"/>
            <a:t>ACA 115, BPR 111, MAC 121, DRE and/or DMAs</a:t>
          </a:r>
        </a:p>
        <a:p>
          <a:pPr lvl="0" algn="l" defTabSz="622300">
            <a:lnSpc>
              <a:spcPct val="90000"/>
            </a:lnSpc>
            <a:spcBef>
              <a:spcPct val="0"/>
            </a:spcBef>
            <a:spcAft>
              <a:spcPct val="35000"/>
            </a:spcAft>
            <a:buFont typeface="Arial" panose="020B0604020202020204" pitchFamily="34" charset="0"/>
            <a:buChar char="•"/>
          </a:pPr>
          <a:r>
            <a:rPr lang="en-US" sz="1400" kern="1200" dirty="0"/>
            <a:t>Career Assistance</a:t>
          </a:r>
        </a:p>
        <a:p>
          <a:pPr lvl="0" algn="l" defTabSz="622300">
            <a:lnSpc>
              <a:spcPct val="90000"/>
            </a:lnSpc>
            <a:spcBef>
              <a:spcPct val="0"/>
            </a:spcBef>
            <a:spcAft>
              <a:spcPct val="35000"/>
            </a:spcAft>
            <a:buFont typeface="Arial" panose="020B0604020202020204" pitchFamily="34" charset="0"/>
            <a:buChar char="•"/>
          </a:pPr>
          <a:r>
            <a:rPr lang="en-US" sz="1400" kern="1200" dirty="0"/>
            <a:t>Career Readiness Certification</a:t>
          </a:r>
        </a:p>
      </dsp:txBody>
      <dsp:txXfrm>
        <a:off x="3969486" y="1805500"/>
        <a:ext cx="1984743" cy="2274741"/>
      </dsp:txXfrm>
    </dsp:sp>
    <dsp:sp modelId="{311D6C48-69EF-4A43-BD29-FD990AFEC738}">
      <dsp:nvSpPr>
        <dsp:cNvPr id="0" name=""/>
        <dsp:cNvSpPr/>
      </dsp:nvSpPr>
      <dsp:spPr>
        <a:xfrm>
          <a:off x="5954229" y="1254478"/>
          <a:ext cx="2656370" cy="125357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99005" numCol="1" spcCol="1270" anchor="ctr" anchorCtr="0">
          <a:noAutofit/>
        </a:bodyPr>
        <a:lstStyle/>
        <a:p>
          <a:pPr lvl="0" algn="l" defTabSz="1066800">
            <a:lnSpc>
              <a:spcPct val="90000"/>
            </a:lnSpc>
            <a:spcBef>
              <a:spcPct val="0"/>
            </a:spcBef>
            <a:spcAft>
              <a:spcPct val="35000"/>
            </a:spcAft>
          </a:pPr>
          <a:r>
            <a:rPr lang="en-US" sz="2400" kern="1200" dirty="0"/>
            <a:t>Outcomes</a:t>
          </a:r>
        </a:p>
      </dsp:txBody>
      <dsp:txXfrm>
        <a:off x="5954229" y="1567871"/>
        <a:ext cx="2342977" cy="626787"/>
      </dsp:txXfrm>
    </dsp:sp>
    <dsp:sp modelId="{E6F8E21B-932B-40BE-9612-F01AE3DDDBD3}">
      <dsp:nvSpPr>
        <dsp:cNvPr id="0" name=""/>
        <dsp:cNvSpPr/>
      </dsp:nvSpPr>
      <dsp:spPr>
        <a:xfrm>
          <a:off x="5954229" y="2223210"/>
          <a:ext cx="2002825" cy="230140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a:t>HSE or AHSD</a:t>
          </a:r>
        </a:p>
        <a:p>
          <a:pPr lvl="0" algn="l" defTabSz="622300">
            <a:lnSpc>
              <a:spcPct val="90000"/>
            </a:lnSpc>
            <a:spcBef>
              <a:spcPct val="0"/>
            </a:spcBef>
            <a:spcAft>
              <a:spcPct val="35000"/>
            </a:spcAft>
          </a:pPr>
          <a:r>
            <a:rPr lang="en-US" sz="1400" kern="1200" dirty="0"/>
            <a:t>Machining or CNC Certificate</a:t>
          </a:r>
        </a:p>
        <a:p>
          <a:pPr lvl="0" algn="l" defTabSz="622300">
            <a:lnSpc>
              <a:spcPct val="90000"/>
            </a:lnSpc>
            <a:spcBef>
              <a:spcPct val="0"/>
            </a:spcBef>
            <a:spcAft>
              <a:spcPct val="35000"/>
            </a:spcAft>
          </a:pPr>
          <a:r>
            <a:rPr lang="en-US" sz="1400" kern="1200" dirty="0"/>
            <a:t>Computer Integrated Machining Diploma</a:t>
          </a:r>
        </a:p>
        <a:p>
          <a:pPr lvl="0" algn="l" defTabSz="622300">
            <a:lnSpc>
              <a:spcPct val="90000"/>
            </a:lnSpc>
            <a:spcBef>
              <a:spcPct val="0"/>
            </a:spcBef>
            <a:spcAft>
              <a:spcPct val="35000"/>
            </a:spcAft>
          </a:pPr>
          <a:r>
            <a:rPr lang="en-US" sz="1400" kern="1200" dirty="0"/>
            <a:t>Core Courses for AAS in Computer Integrated Machining</a:t>
          </a:r>
        </a:p>
      </dsp:txBody>
      <dsp:txXfrm>
        <a:off x="5954229" y="2223210"/>
        <a:ext cx="2002825" cy="23014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DBC92-223C-491F-9009-1A079A59D10E}">
      <dsp:nvSpPr>
        <dsp:cNvPr id="0" name=""/>
        <dsp:cNvSpPr/>
      </dsp:nvSpPr>
      <dsp:spPr>
        <a:xfrm>
          <a:off x="7489198" y="2832031"/>
          <a:ext cx="640751" cy="335374"/>
        </a:xfrm>
        <a:custGeom>
          <a:avLst/>
          <a:gdLst/>
          <a:ahLst/>
          <a:cxnLst/>
          <a:rect l="0" t="0" r="0" b="0"/>
          <a:pathLst>
            <a:path>
              <a:moveTo>
                <a:pt x="0" y="0"/>
              </a:moveTo>
              <a:lnTo>
                <a:pt x="0" y="239409"/>
              </a:lnTo>
              <a:lnTo>
                <a:pt x="640751" y="239409"/>
              </a:lnTo>
              <a:lnTo>
                <a:pt x="640751" y="3353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A97D0E9-85A3-4ACD-9839-536BBD72A40F}">
      <dsp:nvSpPr>
        <dsp:cNvPr id="0" name=""/>
        <dsp:cNvSpPr/>
      </dsp:nvSpPr>
      <dsp:spPr>
        <a:xfrm>
          <a:off x="6918748" y="2832031"/>
          <a:ext cx="570450" cy="335374"/>
        </a:xfrm>
        <a:custGeom>
          <a:avLst/>
          <a:gdLst/>
          <a:ahLst/>
          <a:cxnLst/>
          <a:rect l="0" t="0" r="0" b="0"/>
          <a:pathLst>
            <a:path>
              <a:moveTo>
                <a:pt x="570450" y="0"/>
              </a:moveTo>
              <a:lnTo>
                <a:pt x="570450" y="239409"/>
              </a:lnTo>
              <a:lnTo>
                <a:pt x="0" y="239409"/>
              </a:lnTo>
              <a:lnTo>
                <a:pt x="0" y="3353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D58B7E-3A78-6040-94A5-22050A75B7E7}">
      <dsp:nvSpPr>
        <dsp:cNvPr id="0" name=""/>
        <dsp:cNvSpPr/>
      </dsp:nvSpPr>
      <dsp:spPr>
        <a:xfrm>
          <a:off x="5273524" y="1872961"/>
          <a:ext cx="2215674" cy="301274"/>
        </a:xfrm>
        <a:custGeom>
          <a:avLst/>
          <a:gdLst/>
          <a:ahLst/>
          <a:cxnLst/>
          <a:rect l="0" t="0" r="0" b="0"/>
          <a:pathLst>
            <a:path>
              <a:moveTo>
                <a:pt x="0" y="0"/>
              </a:moveTo>
              <a:lnTo>
                <a:pt x="0" y="205309"/>
              </a:lnTo>
              <a:lnTo>
                <a:pt x="2215674" y="205309"/>
              </a:lnTo>
              <a:lnTo>
                <a:pt x="2215674" y="30127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D92701C-4FFC-4697-8679-A91A08D14844}">
      <dsp:nvSpPr>
        <dsp:cNvPr id="0" name=""/>
        <dsp:cNvSpPr/>
      </dsp:nvSpPr>
      <dsp:spPr>
        <a:xfrm>
          <a:off x="3057850" y="2832031"/>
          <a:ext cx="2532198" cy="301274"/>
        </a:xfrm>
        <a:custGeom>
          <a:avLst/>
          <a:gdLst/>
          <a:ahLst/>
          <a:cxnLst/>
          <a:rect l="0" t="0" r="0" b="0"/>
          <a:pathLst>
            <a:path>
              <a:moveTo>
                <a:pt x="0" y="0"/>
              </a:moveTo>
              <a:lnTo>
                <a:pt x="0" y="205309"/>
              </a:lnTo>
              <a:lnTo>
                <a:pt x="2532198" y="205309"/>
              </a:lnTo>
              <a:lnTo>
                <a:pt x="2532198" y="3012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8BBC6D-F085-45E9-BE4A-45241A3F5E2B}">
      <dsp:nvSpPr>
        <dsp:cNvPr id="0" name=""/>
        <dsp:cNvSpPr/>
      </dsp:nvSpPr>
      <dsp:spPr>
        <a:xfrm>
          <a:off x="3057850" y="2832031"/>
          <a:ext cx="1266099" cy="301274"/>
        </a:xfrm>
        <a:custGeom>
          <a:avLst/>
          <a:gdLst/>
          <a:ahLst/>
          <a:cxnLst/>
          <a:rect l="0" t="0" r="0" b="0"/>
          <a:pathLst>
            <a:path>
              <a:moveTo>
                <a:pt x="0" y="0"/>
              </a:moveTo>
              <a:lnTo>
                <a:pt x="0" y="205309"/>
              </a:lnTo>
              <a:lnTo>
                <a:pt x="1266099" y="205309"/>
              </a:lnTo>
              <a:lnTo>
                <a:pt x="1266099" y="3012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073CD7E-A21A-42FB-AC27-281194296F1F}">
      <dsp:nvSpPr>
        <dsp:cNvPr id="0" name=""/>
        <dsp:cNvSpPr/>
      </dsp:nvSpPr>
      <dsp:spPr>
        <a:xfrm>
          <a:off x="3012130" y="2832031"/>
          <a:ext cx="91440" cy="301274"/>
        </a:xfrm>
        <a:custGeom>
          <a:avLst/>
          <a:gdLst/>
          <a:ahLst/>
          <a:cxnLst/>
          <a:rect l="0" t="0" r="0" b="0"/>
          <a:pathLst>
            <a:path>
              <a:moveTo>
                <a:pt x="45720" y="0"/>
              </a:moveTo>
              <a:lnTo>
                <a:pt x="45720" y="3012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A6384DC-F69D-4828-BDBD-E09097C80BE4}">
      <dsp:nvSpPr>
        <dsp:cNvPr id="0" name=""/>
        <dsp:cNvSpPr/>
      </dsp:nvSpPr>
      <dsp:spPr>
        <a:xfrm>
          <a:off x="1791751" y="2832031"/>
          <a:ext cx="1266099" cy="301274"/>
        </a:xfrm>
        <a:custGeom>
          <a:avLst/>
          <a:gdLst/>
          <a:ahLst/>
          <a:cxnLst/>
          <a:rect l="0" t="0" r="0" b="0"/>
          <a:pathLst>
            <a:path>
              <a:moveTo>
                <a:pt x="1266099" y="0"/>
              </a:moveTo>
              <a:lnTo>
                <a:pt x="1266099" y="205309"/>
              </a:lnTo>
              <a:lnTo>
                <a:pt x="0" y="205309"/>
              </a:lnTo>
              <a:lnTo>
                <a:pt x="0" y="3012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E37363-0382-4D2C-9155-69F775E206FF}">
      <dsp:nvSpPr>
        <dsp:cNvPr id="0" name=""/>
        <dsp:cNvSpPr/>
      </dsp:nvSpPr>
      <dsp:spPr>
        <a:xfrm>
          <a:off x="525651" y="2832031"/>
          <a:ext cx="2532198" cy="301274"/>
        </a:xfrm>
        <a:custGeom>
          <a:avLst/>
          <a:gdLst/>
          <a:ahLst/>
          <a:cxnLst/>
          <a:rect l="0" t="0" r="0" b="0"/>
          <a:pathLst>
            <a:path>
              <a:moveTo>
                <a:pt x="2532198" y="0"/>
              </a:moveTo>
              <a:lnTo>
                <a:pt x="2532198" y="205309"/>
              </a:lnTo>
              <a:lnTo>
                <a:pt x="0" y="205309"/>
              </a:lnTo>
              <a:lnTo>
                <a:pt x="0" y="301274"/>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7D4B1B2-FE84-5E43-B1F3-523BD92F7A00}">
      <dsp:nvSpPr>
        <dsp:cNvPr id="0" name=""/>
        <dsp:cNvSpPr/>
      </dsp:nvSpPr>
      <dsp:spPr>
        <a:xfrm>
          <a:off x="3057850" y="1872961"/>
          <a:ext cx="2215674" cy="301274"/>
        </a:xfrm>
        <a:custGeom>
          <a:avLst/>
          <a:gdLst/>
          <a:ahLst/>
          <a:cxnLst/>
          <a:rect l="0" t="0" r="0" b="0"/>
          <a:pathLst>
            <a:path>
              <a:moveTo>
                <a:pt x="2215674" y="0"/>
              </a:moveTo>
              <a:lnTo>
                <a:pt x="2215674" y="205309"/>
              </a:lnTo>
              <a:lnTo>
                <a:pt x="0" y="205309"/>
              </a:lnTo>
              <a:lnTo>
                <a:pt x="0" y="30127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AD009B-B74E-C247-8716-C4C39570B8A8}">
      <dsp:nvSpPr>
        <dsp:cNvPr id="0" name=""/>
        <dsp:cNvSpPr/>
      </dsp:nvSpPr>
      <dsp:spPr>
        <a:xfrm>
          <a:off x="4755574" y="121516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FA29AA3-A6A4-0C4D-9E1C-1D63F7DB7629}">
      <dsp:nvSpPr>
        <dsp:cNvPr id="0" name=""/>
        <dsp:cNvSpPr/>
      </dsp:nvSpPr>
      <dsp:spPr>
        <a:xfrm>
          <a:off x="4870674" y="1324510"/>
          <a:ext cx="1035899" cy="65779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CCP Legislation</a:t>
          </a:r>
        </a:p>
      </dsp:txBody>
      <dsp:txXfrm>
        <a:off x="4889940" y="1343776"/>
        <a:ext cx="997367" cy="619264"/>
      </dsp:txXfrm>
    </dsp:sp>
    <dsp:sp modelId="{053FFA18-E5EE-B742-B7FD-DF87BC48C434}">
      <dsp:nvSpPr>
        <dsp:cNvPr id="0" name=""/>
        <dsp:cNvSpPr/>
      </dsp:nvSpPr>
      <dsp:spPr>
        <a:xfrm>
          <a:off x="2539900" y="217423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702AEA8-2696-7541-86D5-A612ACE86655}">
      <dsp:nvSpPr>
        <dsp:cNvPr id="0" name=""/>
        <dsp:cNvSpPr/>
      </dsp:nvSpPr>
      <dsp:spPr>
        <a:xfrm>
          <a:off x="2655000" y="2283580"/>
          <a:ext cx="1035899" cy="657796"/>
        </a:xfrm>
        <a:prstGeom prst="roundRect">
          <a:avLst>
            <a:gd name="adj" fmla="val 10000"/>
          </a:avLst>
        </a:prstGeom>
        <a:solidFill>
          <a:schemeClr val="accent6">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CCP Transfer Pathway</a:t>
          </a:r>
        </a:p>
      </dsp:txBody>
      <dsp:txXfrm>
        <a:off x="2674266" y="2302846"/>
        <a:ext cx="997367" cy="619264"/>
      </dsp:txXfrm>
    </dsp:sp>
    <dsp:sp modelId="{FDD1BE77-80E1-4757-B96B-57EF706FD660}">
      <dsp:nvSpPr>
        <dsp:cNvPr id="0" name=""/>
        <dsp:cNvSpPr/>
      </dsp:nvSpPr>
      <dsp:spPr>
        <a:xfrm>
          <a:off x="7701" y="31333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7E9C1A9-8F7C-46D3-8B9C-DAE8BCC6BFCE}">
      <dsp:nvSpPr>
        <dsp:cNvPr id="0" name=""/>
        <dsp:cNvSpPr/>
      </dsp:nvSpPr>
      <dsp:spPr>
        <a:xfrm>
          <a:off x="122801" y="3242650"/>
          <a:ext cx="1035899" cy="657796"/>
        </a:xfrm>
        <a:prstGeom prst="roundRect">
          <a:avLst>
            <a:gd name="adj" fmla="val 10000"/>
          </a:avLst>
        </a:prstGeom>
        <a:solidFill>
          <a:schemeClr val="accent6">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Leads to an Associate in Arts</a:t>
          </a:r>
        </a:p>
      </dsp:txBody>
      <dsp:txXfrm>
        <a:off x="142067" y="3261916"/>
        <a:ext cx="997367" cy="619264"/>
      </dsp:txXfrm>
    </dsp:sp>
    <dsp:sp modelId="{696CE740-2A84-43E1-BFDD-CC6FDD87DEF6}">
      <dsp:nvSpPr>
        <dsp:cNvPr id="0" name=""/>
        <dsp:cNvSpPr/>
      </dsp:nvSpPr>
      <dsp:spPr>
        <a:xfrm>
          <a:off x="1273801" y="31333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DB92C8B-96EE-4C5A-A050-02F3A6F9A452}">
      <dsp:nvSpPr>
        <dsp:cNvPr id="0" name=""/>
        <dsp:cNvSpPr/>
      </dsp:nvSpPr>
      <dsp:spPr>
        <a:xfrm>
          <a:off x="1388901" y="3242650"/>
          <a:ext cx="1035899" cy="657796"/>
        </a:xfrm>
        <a:prstGeom prst="roundRect">
          <a:avLst>
            <a:gd name="adj" fmla="val 10000"/>
          </a:avLst>
        </a:prstGeom>
        <a:solidFill>
          <a:schemeClr val="accent6">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Leads to an Associate in Science</a:t>
          </a:r>
        </a:p>
      </dsp:txBody>
      <dsp:txXfrm>
        <a:off x="1408167" y="3261916"/>
        <a:ext cx="997367" cy="619264"/>
      </dsp:txXfrm>
    </dsp:sp>
    <dsp:sp modelId="{E33C886D-6103-43FF-B693-E2EA07C11F02}">
      <dsp:nvSpPr>
        <dsp:cNvPr id="0" name=""/>
        <dsp:cNvSpPr/>
      </dsp:nvSpPr>
      <dsp:spPr>
        <a:xfrm>
          <a:off x="2539900" y="31333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E5680E5-98BC-4FCC-A2B3-7B66B689BF08}">
      <dsp:nvSpPr>
        <dsp:cNvPr id="0" name=""/>
        <dsp:cNvSpPr/>
      </dsp:nvSpPr>
      <dsp:spPr>
        <a:xfrm>
          <a:off x="2655000" y="3242650"/>
          <a:ext cx="1035899" cy="657796"/>
        </a:xfrm>
        <a:prstGeom prst="roundRect">
          <a:avLst>
            <a:gd name="adj" fmla="val 10000"/>
          </a:avLst>
        </a:prstGeom>
        <a:solidFill>
          <a:schemeClr val="accent6">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Leads to an Associate in Engineering</a:t>
          </a:r>
        </a:p>
      </dsp:txBody>
      <dsp:txXfrm>
        <a:off x="2674266" y="3261916"/>
        <a:ext cx="997367" cy="619264"/>
      </dsp:txXfrm>
    </dsp:sp>
    <dsp:sp modelId="{4DD232AE-C496-447A-B926-BAAF43591AF6}">
      <dsp:nvSpPr>
        <dsp:cNvPr id="0" name=""/>
        <dsp:cNvSpPr/>
      </dsp:nvSpPr>
      <dsp:spPr>
        <a:xfrm>
          <a:off x="3806000" y="31333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497964A-48A0-4564-BBD3-682A181FD319}">
      <dsp:nvSpPr>
        <dsp:cNvPr id="0" name=""/>
        <dsp:cNvSpPr/>
      </dsp:nvSpPr>
      <dsp:spPr>
        <a:xfrm>
          <a:off x="3921100" y="3242650"/>
          <a:ext cx="1035899" cy="657796"/>
        </a:xfrm>
        <a:prstGeom prst="roundRect">
          <a:avLst>
            <a:gd name="adj" fmla="val 10000"/>
          </a:avLst>
        </a:prstGeom>
        <a:solidFill>
          <a:schemeClr val="accent6">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Leads to Associate Degree Nursing</a:t>
          </a:r>
        </a:p>
      </dsp:txBody>
      <dsp:txXfrm>
        <a:off x="3940366" y="3261916"/>
        <a:ext cx="997367" cy="619264"/>
      </dsp:txXfrm>
    </dsp:sp>
    <dsp:sp modelId="{8D942021-0CA5-464D-A0E2-BAEA711E16F3}">
      <dsp:nvSpPr>
        <dsp:cNvPr id="0" name=""/>
        <dsp:cNvSpPr/>
      </dsp:nvSpPr>
      <dsp:spPr>
        <a:xfrm>
          <a:off x="5072099" y="31333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BF34C8E-AAD3-42EA-8FCC-E9BC5962CC7F}">
      <dsp:nvSpPr>
        <dsp:cNvPr id="0" name=""/>
        <dsp:cNvSpPr/>
      </dsp:nvSpPr>
      <dsp:spPr>
        <a:xfrm>
          <a:off x="5187199" y="3242650"/>
          <a:ext cx="1035899" cy="657796"/>
        </a:xfrm>
        <a:prstGeom prst="roundRect">
          <a:avLst>
            <a:gd name="adj" fmla="val 10000"/>
          </a:avLst>
        </a:prstGeom>
        <a:solidFill>
          <a:schemeClr val="accent6">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Leads to </a:t>
          </a:r>
          <a:r>
            <a:rPr lang="en-US" sz="1100" kern="1200" dirty="0" smtClean="0"/>
            <a:t>a </a:t>
          </a:r>
          <a:r>
            <a:rPr lang="en-US" sz="1100" kern="1200" dirty="0"/>
            <a:t>Visual Arts Transfer</a:t>
          </a:r>
        </a:p>
      </dsp:txBody>
      <dsp:txXfrm>
        <a:off x="5206465" y="3261916"/>
        <a:ext cx="997367" cy="619264"/>
      </dsp:txXfrm>
    </dsp:sp>
    <dsp:sp modelId="{3047577E-2A6F-4D4A-8B33-7B5267B41954}">
      <dsp:nvSpPr>
        <dsp:cNvPr id="0" name=""/>
        <dsp:cNvSpPr/>
      </dsp:nvSpPr>
      <dsp:spPr>
        <a:xfrm>
          <a:off x="6971248" y="217423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411FA64-D506-4042-9290-474613D96558}">
      <dsp:nvSpPr>
        <dsp:cNvPr id="0" name=""/>
        <dsp:cNvSpPr/>
      </dsp:nvSpPr>
      <dsp:spPr>
        <a:xfrm>
          <a:off x="7086348" y="2283580"/>
          <a:ext cx="1035899" cy="657796"/>
        </a:xfrm>
        <a:prstGeom prst="roundRect">
          <a:avLst>
            <a:gd name="adj" fmla="val 10000"/>
          </a:avLst>
        </a:prstGeom>
        <a:solidFill>
          <a:schemeClr val="accent3">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CCP Technical Pathway</a:t>
          </a:r>
        </a:p>
      </dsp:txBody>
      <dsp:txXfrm>
        <a:off x="7105614" y="2302846"/>
        <a:ext cx="997367" cy="619264"/>
      </dsp:txXfrm>
    </dsp:sp>
    <dsp:sp modelId="{7D1F7DA9-19B7-457C-B5D9-C4651D237335}">
      <dsp:nvSpPr>
        <dsp:cNvPr id="0" name=""/>
        <dsp:cNvSpPr/>
      </dsp:nvSpPr>
      <dsp:spPr>
        <a:xfrm>
          <a:off x="6400798" y="31674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6305749-BD7C-4996-BE09-B043E5F40188}">
      <dsp:nvSpPr>
        <dsp:cNvPr id="0" name=""/>
        <dsp:cNvSpPr/>
      </dsp:nvSpPr>
      <dsp:spPr>
        <a:xfrm>
          <a:off x="6515898" y="3276750"/>
          <a:ext cx="1035899" cy="657796"/>
        </a:xfrm>
        <a:prstGeom prst="roundRect">
          <a:avLst>
            <a:gd name="adj" fmla="val 10000"/>
          </a:avLst>
        </a:prstGeom>
        <a:solidFill>
          <a:schemeClr val="accent3">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Curriculum</a:t>
          </a:r>
        </a:p>
      </dsp:txBody>
      <dsp:txXfrm>
        <a:off x="6535164" y="3296016"/>
        <a:ext cx="997367" cy="619264"/>
      </dsp:txXfrm>
    </dsp:sp>
    <dsp:sp modelId="{EDA222E5-69E8-41AF-98C1-6C0D11EBB72E}">
      <dsp:nvSpPr>
        <dsp:cNvPr id="0" name=""/>
        <dsp:cNvSpPr/>
      </dsp:nvSpPr>
      <dsp:spPr>
        <a:xfrm>
          <a:off x="7612000" y="3167405"/>
          <a:ext cx="1035899" cy="65779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31E95D6-C6A9-466A-B1ED-F66DB71341F5}">
      <dsp:nvSpPr>
        <dsp:cNvPr id="0" name=""/>
        <dsp:cNvSpPr/>
      </dsp:nvSpPr>
      <dsp:spPr>
        <a:xfrm>
          <a:off x="7727100" y="3276750"/>
          <a:ext cx="1035899" cy="657796"/>
        </a:xfrm>
        <a:prstGeom prst="roundRect">
          <a:avLst>
            <a:gd name="adj" fmla="val 10000"/>
          </a:avLst>
        </a:prstGeom>
        <a:solidFill>
          <a:schemeClr val="accent3">
            <a:lumMod val="20000"/>
            <a:lumOff val="80000"/>
            <a:alpha val="9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Workforce Continuing Education </a:t>
          </a:r>
          <a:r>
            <a:rPr lang="en-US" sz="700" i="1" kern="1200" dirty="0"/>
            <a:t>(Fall 2018)</a:t>
          </a:r>
          <a:endParaRPr lang="en-US" sz="1000" i="1" kern="1200" dirty="0"/>
        </a:p>
      </dsp:txBody>
      <dsp:txXfrm>
        <a:off x="7746366" y="3296016"/>
        <a:ext cx="997367" cy="619264"/>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9B6F52-CC10-4425-9195-EDF28B435798}" type="datetimeFigureOut">
              <a:rPr lang="en-US" smtClean="0"/>
              <a:t>9/25/17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3CF6-D097-446F-BA20-84B1F837E572}" type="datetimeFigureOut">
              <a:rPr lang="en-US" smtClean="0"/>
              <a:t>9/25/17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1</a:t>
            </a:fld>
            <a:endParaRPr lang="en-US"/>
          </a:p>
        </p:txBody>
      </p:sp>
    </p:spTree>
    <p:extLst>
      <p:ext uri="{BB962C8B-B14F-4D97-AF65-F5344CB8AC3E}">
        <p14:creationId xmlns:p14="http://schemas.microsoft.com/office/powerpoint/2010/main" val="974126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1062604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pPr defTabSz="914400">
              <a:lnSpc>
                <a:spcPct val="100000"/>
              </a:lnSpc>
              <a:defRPr sz="1800"/>
            </a:pPr>
            <a:endParaRPr sz="1600" dirty="0">
              <a:latin typeface="Calibri"/>
              <a:ea typeface="Calibri"/>
              <a:cs typeface="Calibri"/>
              <a:sym typeface="Calibri"/>
            </a:endParaRPr>
          </a:p>
        </p:txBody>
      </p:sp>
    </p:spTree>
    <p:extLst>
      <p:ext uri="{BB962C8B-B14F-4D97-AF65-F5344CB8AC3E}">
        <p14:creationId xmlns:p14="http://schemas.microsoft.com/office/powerpoint/2010/main" val="1933476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noRot="1" noChangeAspect="1"/>
          </p:cNvSpPr>
          <p:nvPr>
            <p:ph type="sldImg"/>
          </p:nvPr>
        </p:nvSpPr>
        <p:spPr>
          <a:prstGeom prst="rect">
            <a:avLst/>
          </a:prstGeom>
        </p:spPr>
        <p:txBody>
          <a:bodyPr/>
          <a:lstStyle/>
          <a:p>
            <a:endParaRPr/>
          </a:p>
        </p:txBody>
      </p:sp>
      <p:sp>
        <p:nvSpPr>
          <p:cNvPr id="477" name="Shape 477"/>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624313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pPr defTabSz="914400">
              <a:lnSpc>
                <a:spcPct val="100000"/>
              </a:lnSpc>
              <a:defRPr sz="1800"/>
            </a:pPr>
            <a:endParaRPr sz="1600" dirty="0">
              <a:latin typeface="Calibri"/>
              <a:ea typeface="Calibri"/>
              <a:cs typeface="Calibri"/>
              <a:sym typeface="Calibri"/>
            </a:endParaRPr>
          </a:p>
        </p:txBody>
      </p:sp>
    </p:spTree>
    <p:extLst>
      <p:ext uri="{BB962C8B-B14F-4D97-AF65-F5344CB8AC3E}">
        <p14:creationId xmlns:p14="http://schemas.microsoft.com/office/powerpoint/2010/main" val="14934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lvl1pPr defTabSz="914400">
              <a:lnSpc>
                <a:spcPct val="100000"/>
              </a:lnSpc>
              <a:defRPr sz="1600">
                <a:latin typeface="Calibri"/>
                <a:ea typeface="Calibri"/>
                <a:cs typeface="Calibri"/>
                <a:sym typeface="Calibri"/>
              </a:defRPr>
            </a:lvl1pPr>
          </a:lstStyle>
          <a:p>
            <a:pPr>
              <a:defRPr sz="1800"/>
            </a:pPr>
            <a:endParaRPr sz="1600" dirty="0"/>
          </a:p>
        </p:txBody>
      </p:sp>
    </p:spTree>
    <p:extLst>
      <p:ext uri="{BB962C8B-B14F-4D97-AF65-F5344CB8AC3E}">
        <p14:creationId xmlns:p14="http://schemas.microsoft.com/office/powerpoint/2010/main" val="1140824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lvl1pPr defTabSz="914400">
              <a:lnSpc>
                <a:spcPct val="100000"/>
              </a:lnSpc>
              <a:defRPr sz="1600">
                <a:latin typeface="Calibri"/>
                <a:ea typeface="Calibri"/>
                <a:cs typeface="Calibri"/>
                <a:sym typeface="Calibri"/>
              </a:defRPr>
            </a:lvl1pPr>
          </a:lstStyle>
          <a:p>
            <a:pPr>
              <a:defRPr sz="1800"/>
            </a:pPr>
            <a:endParaRPr sz="1600" dirty="0"/>
          </a:p>
        </p:txBody>
      </p:sp>
    </p:spTree>
    <p:extLst>
      <p:ext uri="{BB962C8B-B14F-4D97-AF65-F5344CB8AC3E}">
        <p14:creationId xmlns:p14="http://schemas.microsoft.com/office/powerpoint/2010/main" val="29843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916382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5711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573075"/>
            <a:ext cx="6858000" cy="1428500"/>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143000" y="4093650"/>
            <a:ext cx="6858000" cy="1655762"/>
          </a:xfrm>
        </p:spPr>
        <p:txBody>
          <a:bodyPr>
            <a:normAutofit/>
          </a:bodyPr>
          <a:lstStyle>
            <a:lvl1pPr marL="0" indent="0" algn="ctr">
              <a:buNone/>
              <a:defRPr sz="240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9" name="Rectangle 8"/>
          <p:cNvSpPr/>
          <p:nvPr userDrawn="1"/>
        </p:nvSpPr>
        <p:spPr>
          <a:xfrm>
            <a:off x="1733354" y="489262"/>
            <a:ext cx="6025812" cy="1101968"/>
          </a:xfrm>
          <a:prstGeom prst="rect">
            <a:avLst/>
          </a:prstGeom>
          <a:noFill/>
        </p:spPr>
        <p:txBody>
          <a:bodyPr wrap="square" lIns="68580" tIns="34290" rIns="68580" bIns="34290">
            <a:spAutoFit/>
          </a:bodyPr>
          <a:lstStyle/>
          <a:p>
            <a:pPr>
              <a:lnSpc>
                <a:spcPct val="80000"/>
              </a:lnSpc>
            </a:pPr>
            <a:r>
              <a:rPr lang="en-US" sz="4050" b="0" cap="none" spc="0" dirty="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4050" b="0" cap="none" spc="0" dirty="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4" y="1864894"/>
            <a:ext cx="5705475" cy="25290"/>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498914" cy="1690594"/>
          </a:xfrm>
          <a:prstGeom prst="rect">
            <a:avLst/>
          </a:prstGeom>
        </p:spPr>
      </p:pic>
    </p:spTree>
    <p:extLst>
      <p:ext uri="{BB962C8B-B14F-4D97-AF65-F5344CB8AC3E}">
        <p14:creationId xmlns:p14="http://schemas.microsoft.com/office/powerpoint/2010/main" val="81376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9/25/17</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349" y="297662"/>
            <a:ext cx="971180" cy="1460496"/>
          </a:xfrm>
          <a:prstGeom prst="rect">
            <a:avLst/>
          </a:prstGeom>
        </p:spPr>
      </p:pic>
      <p:cxnSp>
        <p:nvCxnSpPr>
          <p:cNvPr id="10" name="Straight Connector 9" title="Gold Line"/>
          <p:cNvCxnSpPr/>
          <p:nvPr userDrawn="1"/>
        </p:nvCxnSpPr>
        <p:spPr>
          <a:xfrm flipV="1">
            <a:off x="1455549" y="1716352"/>
            <a:ext cx="7059802" cy="13623"/>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617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9/25/17</a:t>
            </a:fld>
            <a:endParaRPr lang="en-US"/>
          </a:p>
        </p:txBody>
      </p:sp>
      <p:sp>
        <p:nvSpPr>
          <p:cNvPr id="6" name="Slide Number Placeholder 5"/>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4" y="6370223"/>
            <a:ext cx="316174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54263" cy="392866"/>
          </a:xfrm>
          <a:prstGeom prst="rect">
            <a:avLst/>
          </a:prstGeom>
        </p:spPr>
      </p:pic>
    </p:spTree>
    <p:extLst>
      <p:ext uri="{BB962C8B-B14F-4D97-AF65-F5344CB8AC3E}">
        <p14:creationId xmlns:p14="http://schemas.microsoft.com/office/powerpoint/2010/main" val="306305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6553200" y="6356350"/>
            <a:ext cx="21336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141452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13"/>
          </p:nvPr>
        </p:nvSpPr>
        <p:spPr>
          <a:xfrm>
            <a:off x="-3969" y="0"/>
            <a:ext cx="9144001" cy="6858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4456981" y="6490990"/>
            <a:ext cx="230040" cy="23737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973074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2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4" name="Image"/>
          <p:cNvSpPr>
            <a:spLocks noGrp="1"/>
          </p:cNvSpPr>
          <p:nvPr>
            <p:ph type="pic" sz="half" idx="13"/>
          </p:nvPr>
        </p:nvSpPr>
        <p:spPr>
          <a:xfrm>
            <a:off x="4786312" y="759024"/>
            <a:ext cx="3723680" cy="5473898"/>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15" name="Image"/>
          <p:cNvSpPr>
            <a:spLocks noGrp="1"/>
          </p:cNvSpPr>
          <p:nvPr>
            <p:ph type="pic" sz="half" idx="14"/>
          </p:nvPr>
        </p:nvSpPr>
        <p:spPr>
          <a:xfrm>
            <a:off x="625078" y="759024"/>
            <a:ext cx="3723680" cy="5473898"/>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16" name="Slide Number"/>
          <p:cNvSpPr txBox="1">
            <a:spLocks noGrp="1"/>
          </p:cNvSpPr>
          <p:nvPr>
            <p:ph type="sldNum" sz="quarter" idx="2"/>
          </p:nvPr>
        </p:nvSpPr>
        <p:spPr>
          <a:xfrm>
            <a:off x="4454664" y="6491883"/>
            <a:ext cx="230040" cy="23737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681257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 name="Image"/>
          <p:cNvSpPr>
            <a:spLocks noGrp="1"/>
          </p:cNvSpPr>
          <p:nvPr>
            <p:ph type="pic" sz="quarter" idx="13"/>
          </p:nvPr>
        </p:nvSpPr>
        <p:spPr>
          <a:xfrm>
            <a:off x="4572000" y="3384352"/>
            <a:ext cx="3937992" cy="2848570"/>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05" name="Image"/>
          <p:cNvSpPr>
            <a:spLocks noGrp="1"/>
          </p:cNvSpPr>
          <p:nvPr>
            <p:ph type="pic" sz="quarter" idx="14"/>
          </p:nvPr>
        </p:nvSpPr>
        <p:spPr>
          <a:xfrm>
            <a:off x="4572000" y="759023"/>
            <a:ext cx="3937992" cy="2411016"/>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06" name="Image"/>
          <p:cNvSpPr>
            <a:spLocks noGrp="1"/>
          </p:cNvSpPr>
          <p:nvPr>
            <p:ph type="pic" sz="half" idx="15"/>
          </p:nvPr>
        </p:nvSpPr>
        <p:spPr>
          <a:xfrm>
            <a:off x="631298" y="759024"/>
            <a:ext cx="3500438" cy="5473898"/>
          </a:xfrm>
          <a:prstGeom prst="rect">
            <a:avLst/>
          </a:prstGeom>
          <a:effectLst>
            <a:outerShdw blurRad="190500" dist="8455" dir="5400000" rotWithShape="0">
              <a:srgbClr val="000000"/>
            </a:outerShdw>
          </a:effectLst>
        </p:spPr>
        <p:txBody>
          <a:bodyPr lIns="91439" tIns="45719" rIns="91439" bIns="45719">
            <a:noAutofit/>
          </a:bodyPr>
          <a:lstStyle/>
          <a:p>
            <a:endParaRPr/>
          </a:p>
        </p:txBody>
      </p:sp>
      <p:sp>
        <p:nvSpPr>
          <p:cNvPr id="107" name="Slide Number"/>
          <p:cNvSpPr txBox="1">
            <a:spLocks noGrp="1"/>
          </p:cNvSpPr>
          <p:nvPr>
            <p:ph type="sldNum" sz="quarter" idx="2"/>
          </p:nvPr>
        </p:nvSpPr>
        <p:spPr>
          <a:xfrm>
            <a:off x="4456981" y="6491883"/>
            <a:ext cx="230040" cy="23737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94647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61204"/>
            <a:ext cx="7886700" cy="4731671"/>
          </a:xfrm>
        </p:spPr>
        <p:txBody>
          <a:bodyPr>
            <a:normAutofit/>
          </a:bodyPr>
          <a:lstStyle>
            <a:lvl1pPr marL="233363" indent="-233363">
              <a:lnSpc>
                <a:spcPct val="100000"/>
              </a:lnSpc>
              <a:spcBef>
                <a:spcPts val="600"/>
              </a:spcBef>
              <a:tabLst/>
              <a:defRPr sz="3200"/>
            </a:lvl1pPr>
            <a:lvl2pPr marL="458788" indent="-201613">
              <a:lnSpc>
                <a:spcPct val="100000"/>
              </a:lnSpc>
              <a:spcBef>
                <a:spcPts val="300"/>
              </a:spcBef>
              <a:tabLst/>
              <a:defRPr sz="2800"/>
            </a:lvl2pPr>
            <a:lvl3pPr marL="692150" indent="-177800">
              <a:lnSpc>
                <a:spcPct val="100000"/>
              </a:lnSpc>
              <a:spcBef>
                <a:spcPts val="300"/>
              </a:spcBef>
              <a:tabLst/>
              <a:defRPr sz="2400"/>
            </a:lvl3pPr>
            <a:lvl4pPr marL="976313" indent="-204788">
              <a:lnSpc>
                <a:spcPct val="100000"/>
              </a:lnSpc>
              <a:spcBef>
                <a:spcPts val="300"/>
              </a:spcBef>
              <a:tabLst/>
              <a:defRPr sz="2400"/>
            </a:lvl4pPr>
            <a:lvl5pPr marL="1200150" indent="-171450">
              <a:lnSpc>
                <a:spcPct val="100000"/>
              </a:lnSpc>
              <a:spcBef>
                <a:spcPts val="300"/>
              </a:spcBef>
              <a:tabLs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
        <p:nvSpPr>
          <p:cNvPr id="13"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247693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normAutofit/>
          </a:bodyPr>
          <a:lstStyle>
            <a:lvl1pPr algn="ctr">
              <a:defRPr sz="4000"/>
            </a:lvl1pPr>
          </a:lstStyle>
          <a:p>
            <a:r>
              <a:rPr lang="en-US" dirty="0"/>
              <a:t>Click to edit Master title style</a:t>
            </a:r>
          </a:p>
        </p:txBody>
      </p:sp>
      <p:sp>
        <p:nvSpPr>
          <p:cNvPr id="3" name="Text Placeholder 2"/>
          <p:cNvSpPr>
            <a:spLocks noGrp="1"/>
          </p:cNvSpPr>
          <p:nvPr>
            <p:ph type="body" idx="1"/>
          </p:nvPr>
        </p:nvSpPr>
        <p:spPr>
          <a:xfrm>
            <a:off x="623888" y="4589468"/>
            <a:ext cx="7886700" cy="1500187"/>
          </a:xfrm>
        </p:spPr>
        <p:txBody>
          <a:bodyPr>
            <a:normAutofit/>
          </a:bodyPr>
          <a:lstStyle>
            <a:lvl1pPr marL="0" indent="0" algn="ctr">
              <a:buNone/>
              <a:defRPr sz="360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Click to edit Master text styles</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81749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6286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4"/>
            <a:ext cx="3886200" cy="459968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dirty="0"/>
              <a:t>Click to edit Master text styles</a:t>
            </a:r>
          </a:p>
        </p:txBody>
      </p:sp>
      <p:sp>
        <p:nvSpPr>
          <p:cNvPr id="4" name="Content Placeholder 3"/>
          <p:cNvSpPr>
            <a:spLocks noGrp="1"/>
          </p:cNvSpPr>
          <p:nvPr>
            <p:ph sz="half" idx="2"/>
          </p:nvPr>
        </p:nvSpPr>
        <p:spPr>
          <a:xfrm>
            <a:off x="629842" y="2505074"/>
            <a:ext cx="3868340"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2" y="1681163"/>
            <a:ext cx="3887391" cy="823912"/>
          </a:xfrm>
        </p:spPr>
        <p:txBody>
          <a:bodyPr anchor="b">
            <a:normAutofit/>
          </a:bodyPr>
          <a:lstStyle>
            <a:lvl1pPr marL="0" indent="0">
              <a:buNone/>
              <a:defRPr sz="180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2505074"/>
            <a:ext cx="3887391" cy="3920233"/>
          </a:xfrm>
        </p:spPr>
        <p:txBody>
          <a:bodyPr>
            <a:normAutofit/>
          </a:bodyPr>
          <a:lstStyle>
            <a:lvl1pPr>
              <a:lnSpc>
                <a:spcPct val="100000"/>
              </a:lnSpc>
              <a:defRPr sz="2000"/>
            </a:lvl1pPr>
            <a:lvl2pPr>
              <a:lnSpc>
                <a:spcPct val="100000"/>
              </a:lnSpc>
              <a:defRPr sz="1800"/>
            </a:lvl2pPr>
            <a:lvl3pPr>
              <a:lnSpc>
                <a:spcPct val="100000"/>
              </a:lnSpc>
              <a:defRPr sz="1600"/>
            </a:lvl3pPr>
            <a:lvl4pPr>
              <a:lnSpc>
                <a:spcPct val="100000"/>
              </a:lnSpc>
              <a:defRPr sz="1200"/>
            </a:lvl4pPr>
            <a:lvl5pPr>
              <a:lnSpc>
                <a:spcPct val="1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spTree>
    <p:extLst>
      <p:ext uri="{BB962C8B-B14F-4D97-AF65-F5344CB8AC3E}">
        <p14:creationId xmlns:p14="http://schemas.microsoft.com/office/powerpoint/2010/main" val="1429955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
        <p:nvSpPr>
          <p:cNvPr id="12" name="Title 1"/>
          <p:cNvSpPr>
            <a:spLocks noGrp="1"/>
          </p:cNvSpPr>
          <p:nvPr>
            <p:ph type="title"/>
          </p:nvPr>
        </p:nvSpPr>
        <p:spPr>
          <a:xfrm>
            <a:off x="1297858" y="168488"/>
            <a:ext cx="7364361" cy="1325563"/>
          </a:xfrm>
        </p:spPr>
        <p:txBody>
          <a:bodyPr>
            <a:normAutofit/>
          </a:bodyPr>
          <a:lstStyle>
            <a:lvl1pPr>
              <a:defRPr sz="3200"/>
            </a:lvl1pPr>
          </a:lstStyle>
          <a:p>
            <a:r>
              <a:rPr lang="en-US" dirty="0"/>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4" y="168488"/>
            <a:ext cx="1014811" cy="1144584"/>
          </a:xfrm>
          <a:prstGeom prst="rect">
            <a:avLst/>
          </a:prstGeom>
        </p:spPr>
      </p:pic>
      <p:cxnSp>
        <p:nvCxnSpPr>
          <p:cNvPr id="14" name="Straight Connector 13" title="Gold Line"/>
          <p:cNvCxnSpPr/>
          <p:nvPr userDrawn="1"/>
        </p:nvCxnSpPr>
        <p:spPr>
          <a:xfrm flipV="1">
            <a:off x="1297858" y="1627627"/>
            <a:ext cx="6468364" cy="452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txBox="1">
            <a:spLocks/>
          </p:cNvSpPr>
          <p:nvPr userDrawn="1"/>
        </p:nvSpPr>
        <p:spPr>
          <a:xfrm>
            <a:off x="415537" y="6492875"/>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39" y="6425308"/>
            <a:ext cx="316698" cy="357197"/>
          </a:xfrm>
          <a:prstGeom prst="rect">
            <a:avLst/>
          </a:prstGeom>
        </p:spPr>
      </p:pic>
    </p:spTree>
    <p:extLst>
      <p:ext uri="{BB962C8B-B14F-4D97-AF65-F5344CB8AC3E}">
        <p14:creationId xmlns:p14="http://schemas.microsoft.com/office/powerpoint/2010/main" val="250544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9/25/17</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75202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a:xfrm>
            <a:off x="6457950" y="6216246"/>
            <a:ext cx="2057400" cy="365125"/>
          </a:xfrm>
          <a:prstGeom prst="rect">
            <a:avLst/>
          </a:prstGeom>
        </p:spPr>
        <p:txBody>
          <a:bodyPr/>
          <a:lstStyle/>
          <a:p>
            <a:fld id="{47CC054E-03C2-4BA4-B0DC-8A52C253DBFA}" type="datetimeFigureOut">
              <a:rPr lang="en-US" smtClean="0"/>
              <a:t>9/25/17</a:t>
            </a:fld>
            <a:endParaRPr lang="en-US"/>
          </a:p>
        </p:txBody>
      </p:sp>
      <p:sp>
        <p:nvSpPr>
          <p:cNvPr id="7" name="Slide Number Placeholder 6"/>
          <p:cNvSpPr>
            <a:spLocks noGrp="1"/>
          </p:cNvSpPr>
          <p:nvPr>
            <p:ph type="sldNum" sz="quarter" idx="12"/>
          </p:nvPr>
        </p:nvSpPr>
        <p:spPr>
          <a:xfrm>
            <a:off x="3543300" y="6216246"/>
            <a:ext cx="2057400" cy="365125"/>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6370223"/>
            <a:ext cx="32485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350" dirty="0">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3562" y="6356352"/>
            <a:ext cx="261242" cy="392866"/>
          </a:xfrm>
          <a:prstGeom prst="rect">
            <a:avLst/>
          </a:prstGeom>
        </p:spPr>
      </p:pic>
    </p:spTree>
    <p:extLst>
      <p:ext uri="{BB962C8B-B14F-4D97-AF65-F5344CB8AC3E}">
        <p14:creationId xmlns:p14="http://schemas.microsoft.com/office/powerpoint/2010/main" val="35858432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365129"/>
            <a:ext cx="7059802" cy="1325563"/>
          </a:xfrm>
          <a:prstGeom prst="rect">
            <a:avLst/>
          </a:prstGeom>
        </p:spPr>
        <p:txBody>
          <a:bodyPr vert="horz" lIns="91440" tIns="45720" rIns="91440" bIns="45720" rtlCol="0" anchor="ctr">
            <a:normAutofit/>
          </a:bodyPr>
          <a:lstStyle/>
          <a:p>
            <a:pPr>
              <a:lnSpc>
                <a:spcPct val="80000"/>
              </a:lnSpc>
            </a:pPr>
            <a:r>
              <a:rPr lang="en-US" sz="2700" b="0" cap="none" spc="0" dirty="0">
                <a:ln w="0"/>
                <a:solidFill>
                  <a:srgbClr val="003767"/>
                </a:solidFill>
                <a:effectLst>
                  <a:outerShdw blurRad="38100" dist="25400" dir="5400000" algn="ctr" rotWithShape="0">
                    <a:srgbClr val="6E747A">
                      <a:alpha val="43000"/>
                    </a:srgbClr>
                  </a:outerShdw>
                </a:effectLst>
              </a:rPr>
              <a:t>North Carolina </a:t>
            </a:r>
            <a:br>
              <a:rPr lang="en-US" sz="2700" b="0" cap="none" spc="0" dirty="0">
                <a:ln w="0"/>
                <a:solidFill>
                  <a:srgbClr val="003767"/>
                </a:solidFill>
                <a:effectLst>
                  <a:outerShdw blurRad="38100" dist="25400" dir="5400000" algn="ctr" rotWithShape="0">
                    <a:srgbClr val="6E747A">
                      <a:alpha val="43000"/>
                    </a:srgbClr>
                  </a:outerShdw>
                </a:effectLst>
              </a:rPr>
            </a:br>
            <a:r>
              <a:rPr lang="en-US" sz="2700" b="0" cap="none" spc="0" dirty="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Lst>
  <p:txStyles>
    <p:titleStyle>
      <a:lvl1pPr algn="l" defTabSz="514350" rtl="0" eaLnBrk="1" latinLnBrk="0" hangingPunct="1">
        <a:lnSpc>
          <a:spcPct val="90000"/>
        </a:lnSpc>
        <a:spcBef>
          <a:spcPct val="0"/>
        </a:spcBef>
        <a:buNone/>
        <a:defRPr sz="3200" b="1" kern="1200">
          <a:ln w="0">
            <a:solidFill>
              <a:schemeClr val="accent1"/>
            </a:solidFill>
          </a:ln>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2800" kern="1200">
          <a:solidFill>
            <a:schemeClr val="tx1"/>
          </a:solidFill>
          <a:latin typeface="HelvLight" pitchFamily="2" charset="0"/>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2400" kern="1200">
          <a:solidFill>
            <a:schemeClr val="tx1"/>
          </a:solidFill>
          <a:latin typeface="HelvLight" pitchFamily="2" charset="0"/>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2200" kern="1200">
          <a:solidFill>
            <a:schemeClr val="tx1"/>
          </a:solidFill>
          <a:latin typeface="HelvLight" pitchFamily="2" charset="0"/>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2000" kern="1200">
          <a:solidFill>
            <a:schemeClr val="tx1"/>
          </a:solidFill>
          <a:latin typeface="HelvLight" pitchFamily="2" charset="0"/>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atkinsonc@nccommunitycolleges.ed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nccommunitycolleges.edu/sites/default/files/basic-pages/academic-programs/attachments/ccp_parent_faq_8.11.14v3.pdf" TargetMode="External"/><Relationship Id="rId4" Type="http://schemas.openxmlformats.org/officeDocument/2006/relationships/hyperlink" Target="mailto:eadsl@nccommunitycolleges.edu" TargetMode="External"/><Relationship Id="rId5" Type="http://schemas.openxmlformats.org/officeDocument/2006/relationships/hyperlink" Target="mailto:robertonm@nccommunitycolleges.edu" TargetMode="External"/><Relationship Id="rId1" Type="http://schemas.openxmlformats.org/officeDocument/2006/relationships/slideLayout" Target="../slideLayouts/slideLayout2.xml"/><Relationship Id="rId2" Type="http://schemas.openxmlformats.org/officeDocument/2006/relationships/hyperlink" Target="http://www.nccommunitycolleges.edu/sites/default/files/basic-pages/academic-programs/attachments/section14_18aug2017_operating_procedures_v2.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newtonr@nccommunitycolleges.ed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15.xml"/><Relationship Id="rId2" Type="http://schemas.openxmlformats.org/officeDocument/2006/relationships/image" Target="../media/image27.jpeg"/></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ctrTitle"/>
          </p:nvPr>
        </p:nvSpPr>
        <p:spPr>
          <a:xfrm>
            <a:off x="1143000" y="2130157"/>
            <a:ext cx="6858000" cy="1428500"/>
          </a:xfrm>
          <a:prstGeom prst="rect">
            <a:avLst/>
          </a:prstGeom>
        </p:spPr>
        <p:txBody>
          <a:bodyPr/>
          <a:lstStyle/>
          <a:p>
            <a:r>
              <a:rPr lang="en-US" dirty="0"/>
              <a:t>Overview and Elements </a:t>
            </a:r>
            <a:r>
              <a:rPr lang="en-US"/>
              <a:t>of </a:t>
            </a:r>
            <a:r>
              <a:rPr lang="en-US" smtClean="0"/>
              <a:t/>
            </a:r>
            <a:br>
              <a:rPr lang="en-US" smtClean="0"/>
            </a:br>
            <a:r>
              <a:rPr lang="en-US" smtClean="0"/>
              <a:t>Career </a:t>
            </a:r>
            <a:r>
              <a:rPr lang="en-US" dirty="0"/>
              <a:t>Pathways </a:t>
            </a:r>
            <a:endParaRPr dirty="0"/>
          </a:p>
        </p:txBody>
      </p:sp>
      <p:sp>
        <p:nvSpPr>
          <p:cNvPr id="122" name="Shape 122"/>
          <p:cNvSpPr>
            <a:spLocks noGrp="1"/>
          </p:cNvSpPr>
          <p:nvPr>
            <p:ph type="subTitle" idx="1"/>
          </p:nvPr>
        </p:nvSpPr>
        <p:spPr>
          <a:xfrm>
            <a:off x="1143000" y="3907910"/>
            <a:ext cx="6858000" cy="1655762"/>
          </a:xfrm>
          <a:prstGeom prst="rect">
            <a:avLst/>
          </a:prstGeom>
        </p:spPr>
        <p:txBody>
          <a:bodyPr>
            <a:normAutofit/>
          </a:bodyPr>
          <a:lstStyle/>
          <a:p>
            <a:r>
              <a:rPr lang="en-US" dirty="0"/>
              <a:t>Presentation to </a:t>
            </a:r>
          </a:p>
          <a:p>
            <a:r>
              <a:rPr lang="en-US" dirty="0"/>
              <a:t>Southeastern Employment and Training Association,</a:t>
            </a:r>
          </a:p>
          <a:p>
            <a:r>
              <a:rPr lang="en-US" dirty="0"/>
              <a:t>September </a:t>
            </a:r>
            <a:r>
              <a:rPr lang="en-US" dirty="0" smtClean="0"/>
              <a:t>2017 - </a:t>
            </a:r>
            <a:r>
              <a:rPr lang="en-US" dirty="0"/>
              <a:t>Louisville, </a:t>
            </a:r>
            <a:r>
              <a:rPr lang="en-US" dirty="0" smtClean="0"/>
              <a:t>KY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97" y="5606916"/>
            <a:ext cx="3518566" cy="1107430"/>
          </a:xfrm>
          <a:prstGeom prst="rect">
            <a:avLst/>
          </a:prstGeom>
        </p:spPr>
      </p:pic>
      <p:sp>
        <p:nvSpPr>
          <p:cNvPr id="2" name="TextBox 1"/>
          <p:cNvSpPr txBox="1"/>
          <p:nvPr/>
        </p:nvSpPr>
        <p:spPr>
          <a:xfrm>
            <a:off x="6656439" y="6184491"/>
            <a:ext cx="1995931" cy="369332"/>
          </a:xfrm>
          <a:prstGeom prst="rect">
            <a:avLst/>
          </a:prstGeom>
          <a:noFill/>
        </p:spPr>
        <p:txBody>
          <a:bodyPr wrap="none" rtlCol="0">
            <a:spAutoFit/>
          </a:bodyPr>
          <a:lstStyle/>
          <a:p>
            <a:r>
              <a:rPr lang="en-US" dirty="0" err="1"/>
              <a:t>www.ncperkins.org</a:t>
            </a:r>
            <a:endParaRPr lang="en-US" dirty="0"/>
          </a:p>
        </p:txBody>
      </p:sp>
    </p:spTree>
    <p:extLst>
      <p:ext uri="{BB962C8B-B14F-4D97-AF65-F5344CB8AC3E}">
        <p14:creationId xmlns:p14="http://schemas.microsoft.com/office/powerpoint/2010/main" val="181315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9B7BAE2-8BA3-4820-8435-69ACB8ADE08B}"/>
              </a:ext>
            </a:extLst>
          </p:cNvPr>
          <p:cNvSpPr>
            <a:spLocks noGrp="1"/>
          </p:cNvSpPr>
          <p:nvPr>
            <p:ph idx="1"/>
          </p:nvPr>
        </p:nvSpPr>
        <p:spPr/>
        <p:txBody>
          <a:bodyPr/>
          <a:lstStyle/>
          <a:p>
            <a:r>
              <a:rPr lang="en-US" smtClean="0"/>
              <a:t>For more information:</a:t>
            </a:r>
          </a:p>
          <a:p>
            <a:r>
              <a:rPr lang="en-US" smtClean="0"/>
              <a:t>Dr. Cassandra Atkinson</a:t>
            </a:r>
            <a:br>
              <a:rPr lang="en-US" smtClean="0"/>
            </a:br>
            <a:r>
              <a:rPr lang="en-US" smtClean="0"/>
              <a:t>College and Career Readiness Transitions Coordinator</a:t>
            </a:r>
            <a:br>
              <a:rPr lang="en-US" smtClean="0"/>
            </a:br>
            <a:r>
              <a:rPr lang="en-US" smtClean="0">
                <a:hlinkClick r:id="rId2"/>
              </a:rPr>
              <a:t>atkinsonc@nccommunitycolleges.edu</a:t>
            </a:r>
            <a:r>
              <a:rPr lang="en-US" smtClean="0"/>
              <a:t/>
            </a:r>
            <a:br>
              <a:rPr lang="en-US" smtClean="0"/>
            </a:br>
            <a:r>
              <a:rPr lang="en-US" smtClean="0"/>
              <a:t>919-807-7144</a:t>
            </a:r>
          </a:p>
          <a:p>
            <a:endParaRPr lang="en-US" dirty="0"/>
          </a:p>
        </p:txBody>
      </p:sp>
      <p:sp>
        <p:nvSpPr>
          <p:cNvPr id="2" name="Title 1">
            <a:extLst>
              <a:ext uri="{FF2B5EF4-FFF2-40B4-BE49-F238E27FC236}">
                <a16:creationId xmlns="" xmlns:a16="http://schemas.microsoft.com/office/drawing/2014/main" id="{F2129EAF-5171-43F7-89A9-FDB790F6C281}"/>
              </a:ext>
            </a:extLst>
          </p:cNvPr>
          <p:cNvSpPr>
            <a:spLocks noGrp="1"/>
          </p:cNvSpPr>
          <p:nvPr>
            <p:ph type="title"/>
          </p:nvPr>
        </p:nvSpPr>
        <p:spPr/>
        <p:txBody>
          <a:bodyPr/>
          <a:lstStyle/>
          <a:p>
            <a:r>
              <a:rPr lang="en-US" smtClean="0"/>
              <a:t>Basic Skills Plus Pathways</a:t>
            </a:r>
            <a:endParaRPr lang="en-US" dirty="0"/>
          </a:p>
        </p:txBody>
      </p:sp>
    </p:spTree>
    <p:extLst>
      <p:ext uri="{BB962C8B-B14F-4D97-AF65-F5344CB8AC3E}">
        <p14:creationId xmlns:p14="http://schemas.microsoft.com/office/powerpoint/2010/main" val="1448611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Understanding Pathways </a:t>
            </a:r>
            <a:endParaRPr lang="en-US" dirty="0"/>
          </a:p>
        </p:txBody>
      </p:sp>
      <p:sp>
        <p:nvSpPr>
          <p:cNvPr id="249" name="Understanding Pathways…"/>
          <p:cNvSpPr txBox="1">
            <a:spLocks noGrp="1"/>
          </p:cNvSpPr>
          <p:nvPr>
            <p:ph type="body" idx="1"/>
          </p:nvPr>
        </p:nvSpPr>
        <p:spPr/>
        <p:txBody>
          <a:bodyPr/>
          <a:lstStyle/>
          <a:p>
            <a:r>
              <a:rPr lang="en-US" dirty="0" smtClean="0"/>
              <a:t>Career and College Promise  </a:t>
            </a:r>
            <a:endParaRPr lang="en-US" dirty="0"/>
          </a:p>
        </p:txBody>
      </p:sp>
    </p:spTree>
    <p:extLst>
      <p:ext uri="{BB962C8B-B14F-4D97-AF65-F5344CB8AC3E}">
        <p14:creationId xmlns:p14="http://schemas.microsoft.com/office/powerpoint/2010/main" val="1787467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Career &amp; College Promise</a:t>
            </a:r>
          </a:p>
        </p:txBody>
      </p:sp>
      <p:sp>
        <p:nvSpPr>
          <p:cNvPr id="3" name="Content Placeholder 2"/>
          <p:cNvSpPr>
            <a:spLocks noGrp="1"/>
          </p:cNvSpPr>
          <p:nvPr>
            <p:ph sz="half" idx="1"/>
          </p:nvPr>
        </p:nvSpPr>
        <p:spPr>
          <a:xfrm>
            <a:off x="533400" y="4795730"/>
            <a:ext cx="8305800" cy="1096963"/>
          </a:xfrm>
        </p:spPr>
        <p:txBody>
          <a:bodyPr>
            <a:noAutofit/>
          </a:bodyPr>
          <a:lstStyle/>
          <a:p>
            <a:r>
              <a:rPr lang="en-US" sz="1800" dirty="0"/>
              <a:t>Legislation</a:t>
            </a:r>
          </a:p>
          <a:p>
            <a:pPr lvl="1"/>
            <a:r>
              <a:rPr lang="en-US" sz="1600" dirty="0"/>
              <a:t>Career &amp; College Promise (CCP) – Session Law 2011-145</a:t>
            </a:r>
          </a:p>
          <a:p>
            <a:pPr lvl="2"/>
            <a:r>
              <a:rPr lang="en-US" sz="1400" dirty="0"/>
              <a:t>Updated in 2017 to allow Workforce Continuing Education pathways the lead to a recognized industry credential</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024961857"/>
              </p:ext>
            </p:extLst>
          </p:nvPr>
        </p:nvGraphicFramePr>
        <p:xfrm>
          <a:off x="153186" y="-10212"/>
          <a:ext cx="8763000" cy="511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171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86311BFF-D4E2-4F3C-A675-AA8215B4E61E}"/>
              </a:ext>
            </a:extLst>
          </p:cNvPr>
          <p:cNvSpPr>
            <a:spLocks noGrp="1"/>
          </p:cNvSpPr>
          <p:nvPr>
            <p:ph idx="1"/>
          </p:nvPr>
        </p:nvSpPr>
        <p:spPr>
          <a:xfrm>
            <a:off x="642937" y="1789779"/>
            <a:ext cx="7886700" cy="4731671"/>
          </a:xfrm>
        </p:spPr>
        <p:txBody>
          <a:bodyPr>
            <a:noAutofit/>
          </a:bodyPr>
          <a:lstStyle/>
          <a:p>
            <a:r>
              <a:rPr lang="en-US" sz="2000" smtClean="0"/>
              <a:t>Associate in Arts</a:t>
            </a:r>
          </a:p>
          <a:p>
            <a:pPr lvl="1"/>
            <a:r>
              <a:rPr lang="en-US" sz="1800" dirty="0" smtClean="0"/>
              <a:t>The CCP College Transfer Pathway Leading to the Associate in Arts is designed for high school juniors and seniors who wish to begin study toward the Associate in Arts degree and a baccalaureate degree in a non-STEM major. </a:t>
            </a:r>
          </a:p>
          <a:p>
            <a:r>
              <a:rPr lang="en-US" sz="2000" dirty="0" smtClean="0"/>
              <a:t>Associate in Science</a:t>
            </a:r>
          </a:p>
          <a:p>
            <a:pPr lvl="1"/>
            <a:r>
              <a:rPr lang="en-US" sz="1800" dirty="0" smtClean="0"/>
              <a:t>The CCP College Transfer Pathway Leading to the Associate in Science is designed for high school juniors and seniors who wish to begin study toward the Associate in Science degree and a baccalaureate degree in a STEM or technical major. </a:t>
            </a:r>
          </a:p>
          <a:p>
            <a:r>
              <a:rPr lang="en-US" sz="2000" dirty="0" smtClean="0"/>
              <a:t>Associate in Engineering</a:t>
            </a:r>
          </a:p>
          <a:p>
            <a:pPr lvl="1"/>
            <a:r>
              <a:rPr lang="en-US" sz="1800" dirty="0" smtClean="0"/>
              <a:t>The College Transfer Pathway (CCP) leading to the Associate in Engineering is designed for high school juniors and seniors who wish to begin study toward the Associate in Engineering degree and a baccalaureate degree in a STEM or technical major. </a:t>
            </a:r>
          </a:p>
          <a:p>
            <a:pPr lvl="1"/>
            <a:endParaRPr lang="en-US" sz="1800" dirty="0"/>
          </a:p>
        </p:txBody>
      </p:sp>
      <p:sp>
        <p:nvSpPr>
          <p:cNvPr id="2" name="Title 1">
            <a:extLst>
              <a:ext uri="{FF2B5EF4-FFF2-40B4-BE49-F238E27FC236}">
                <a16:creationId xmlns="" xmlns:a16="http://schemas.microsoft.com/office/drawing/2014/main" id="{517AFDDB-F6CD-416B-9F4B-DE7D81A7804F}"/>
              </a:ext>
            </a:extLst>
          </p:cNvPr>
          <p:cNvSpPr>
            <a:spLocks noGrp="1"/>
          </p:cNvSpPr>
          <p:nvPr>
            <p:ph type="title"/>
          </p:nvPr>
        </p:nvSpPr>
        <p:spPr/>
        <p:txBody>
          <a:bodyPr/>
          <a:lstStyle/>
          <a:p>
            <a:r>
              <a:rPr lang="en-US" smtClean="0"/>
              <a:t>Transfer Pathway</a:t>
            </a:r>
            <a:endParaRPr lang="en-US" dirty="0"/>
          </a:p>
        </p:txBody>
      </p:sp>
    </p:spTree>
    <p:extLst>
      <p:ext uri="{BB962C8B-B14F-4D97-AF65-F5344CB8AC3E}">
        <p14:creationId xmlns:p14="http://schemas.microsoft.com/office/powerpoint/2010/main" val="1287318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 xmlns:a16="http://schemas.microsoft.com/office/drawing/2014/main" id="{86311BFF-D4E2-4F3C-A675-AA8215B4E61E}"/>
              </a:ext>
            </a:extLst>
          </p:cNvPr>
          <p:cNvSpPr>
            <a:spLocks noGrp="1"/>
          </p:cNvSpPr>
          <p:nvPr>
            <p:ph idx="1"/>
          </p:nvPr>
        </p:nvSpPr>
        <p:spPr/>
        <p:txBody>
          <a:bodyPr>
            <a:normAutofit/>
          </a:bodyPr>
          <a:lstStyle/>
          <a:p>
            <a:r>
              <a:rPr lang="en-US" sz="2400" smtClean="0"/>
              <a:t>Associate Degree Nursing</a:t>
            </a:r>
          </a:p>
          <a:p>
            <a:pPr lvl="1"/>
            <a:r>
              <a:rPr lang="en-US" sz="2000" dirty="0" smtClean="0"/>
              <a:t>The Career and College Promise (CCP) ADN Pathway is designed for high school juniors and seniors who wish to pursue a career in nursing.  Student who complete this pathway are prepared to apply for admission into community college or university nursing programs.</a:t>
            </a:r>
          </a:p>
          <a:p>
            <a:r>
              <a:rPr lang="en-US" sz="2400" dirty="0" smtClean="0"/>
              <a:t>Associate in Fine Arts in Visual Arts</a:t>
            </a:r>
          </a:p>
          <a:p>
            <a:pPr lvl="1"/>
            <a:r>
              <a:rPr lang="en-US" sz="2000" dirty="0" smtClean="0"/>
              <a:t>The CCP College Transfer Pathway Leading to the Associate in Fine Arts in Visual Arts is designed for high school juniors and seniors who wish to begin study toward the Associate in Fine Arts in Visual Arts and a baccalaureate degree in Fine Arts-Visual Arts. </a:t>
            </a:r>
            <a:endParaRPr lang="en-US" sz="2000" dirty="0"/>
          </a:p>
        </p:txBody>
      </p:sp>
      <p:sp>
        <p:nvSpPr>
          <p:cNvPr id="2" name="Title 1">
            <a:extLst>
              <a:ext uri="{FF2B5EF4-FFF2-40B4-BE49-F238E27FC236}">
                <a16:creationId xmlns="" xmlns:a16="http://schemas.microsoft.com/office/drawing/2014/main" id="{517AFDDB-F6CD-416B-9F4B-DE7D81A7804F}"/>
              </a:ext>
            </a:extLst>
          </p:cNvPr>
          <p:cNvSpPr>
            <a:spLocks noGrp="1"/>
          </p:cNvSpPr>
          <p:nvPr>
            <p:ph type="title"/>
          </p:nvPr>
        </p:nvSpPr>
        <p:spPr/>
        <p:txBody>
          <a:bodyPr/>
          <a:lstStyle/>
          <a:p>
            <a:r>
              <a:rPr lang="en-US" smtClean="0"/>
              <a:t>Transfer Pathway (Cont)</a:t>
            </a:r>
            <a:endParaRPr lang="en-US" dirty="0"/>
          </a:p>
        </p:txBody>
      </p:sp>
    </p:spTree>
    <p:extLst>
      <p:ext uri="{BB962C8B-B14F-4D97-AF65-F5344CB8AC3E}">
        <p14:creationId xmlns:p14="http://schemas.microsoft.com/office/powerpoint/2010/main" val="67059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A9D965D7-5A4B-49F4-A309-77EEDEDEF97D}"/>
              </a:ext>
            </a:extLst>
          </p:cNvPr>
          <p:cNvSpPr>
            <a:spLocks noGrp="1"/>
          </p:cNvSpPr>
          <p:nvPr>
            <p:ph type="body" idx="1"/>
          </p:nvPr>
        </p:nvSpPr>
        <p:spPr>
          <a:xfrm>
            <a:off x="244074" y="1681163"/>
            <a:ext cx="3868340" cy="390525"/>
          </a:xfrm>
        </p:spPr>
        <p:txBody>
          <a:bodyPr/>
          <a:lstStyle/>
          <a:p>
            <a:r>
              <a:rPr lang="en-US" dirty="0"/>
              <a:t>Curriculum</a:t>
            </a:r>
          </a:p>
        </p:txBody>
      </p:sp>
      <p:sp>
        <p:nvSpPr>
          <p:cNvPr id="6" name="Content Placeholder 5">
            <a:extLst>
              <a:ext uri="{FF2B5EF4-FFF2-40B4-BE49-F238E27FC236}">
                <a16:creationId xmlns="" xmlns:a16="http://schemas.microsoft.com/office/drawing/2014/main" id="{1DDF90B6-F350-444F-B369-B812F0AC9B89}"/>
              </a:ext>
            </a:extLst>
          </p:cNvPr>
          <p:cNvSpPr>
            <a:spLocks noGrp="1"/>
          </p:cNvSpPr>
          <p:nvPr>
            <p:ph sz="half" idx="2"/>
          </p:nvPr>
        </p:nvSpPr>
        <p:spPr>
          <a:xfrm>
            <a:off x="286937" y="2062158"/>
            <a:ext cx="4350197" cy="3920233"/>
          </a:xfrm>
        </p:spPr>
        <p:txBody>
          <a:bodyPr>
            <a:noAutofit/>
          </a:bodyPr>
          <a:lstStyle/>
          <a:p>
            <a:pPr>
              <a:spcBef>
                <a:spcPts val="0"/>
              </a:spcBef>
            </a:pPr>
            <a:r>
              <a:rPr lang="en-US" sz="1700" dirty="0"/>
              <a:t>Must be in compliance with current curriculum standard</a:t>
            </a:r>
          </a:p>
          <a:p>
            <a:pPr>
              <a:spcBef>
                <a:spcPts val="0"/>
              </a:spcBef>
            </a:pPr>
            <a:r>
              <a:rPr lang="en-US" sz="1700" dirty="0"/>
              <a:t>Must contain either a minimum of 12 SHC derived from core of curriculum standard or consist of courses in a local traditional certificate as listed in the college’s catalog.</a:t>
            </a:r>
          </a:p>
          <a:p>
            <a:pPr>
              <a:spcBef>
                <a:spcPts val="0"/>
              </a:spcBef>
            </a:pPr>
            <a:r>
              <a:rPr lang="en-US" sz="1700" dirty="0"/>
              <a:t>Must be approved to offer the traditional program.</a:t>
            </a:r>
          </a:p>
          <a:p>
            <a:pPr>
              <a:spcBef>
                <a:spcPts val="0"/>
              </a:spcBef>
            </a:pPr>
            <a:r>
              <a:rPr lang="en-US" sz="1700" dirty="0"/>
              <a:t>No course pick lists in any CTE program of study (including local certificates submitted as CTE programs of study).</a:t>
            </a:r>
          </a:p>
          <a:p>
            <a:pPr>
              <a:spcBef>
                <a:spcPts val="0"/>
              </a:spcBef>
            </a:pPr>
            <a:r>
              <a:rPr lang="en-US" sz="1700" dirty="0"/>
              <a:t>Must have System Office approval prior to implementation. Local certificates submitted as CTE programs of study must include a statement that verifies the courses are listed in the college's catalog for a traditional certificate</a:t>
            </a:r>
          </a:p>
        </p:txBody>
      </p:sp>
      <p:sp>
        <p:nvSpPr>
          <p:cNvPr id="7" name="Text Placeholder 6">
            <a:extLst>
              <a:ext uri="{FF2B5EF4-FFF2-40B4-BE49-F238E27FC236}">
                <a16:creationId xmlns="" xmlns:a16="http://schemas.microsoft.com/office/drawing/2014/main" id="{F33D8101-6868-4A77-ADC6-B2308903811D}"/>
              </a:ext>
            </a:extLst>
          </p:cNvPr>
          <p:cNvSpPr>
            <a:spLocks noGrp="1"/>
          </p:cNvSpPr>
          <p:nvPr>
            <p:ph type="body" sz="quarter" idx="3"/>
          </p:nvPr>
        </p:nvSpPr>
        <p:spPr>
          <a:xfrm>
            <a:off x="4557714" y="1681163"/>
            <a:ext cx="3887391" cy="390525"/>
          </a:xfrm>
        </p:spPr>
        <p:txBody>
          <a:bodyPr>
            <a:normAutofit fontScale="92500" lnSpcReduction="20000"/>
          </a:bodyPr>
          <a:lstStyle/>
          <a:p>
            <a:r>
              <a:rPr lang="en-US" dirty="0"/>
              <a:t>Workforce/Continuing Education</a:t>
            </a:r>
          </a:p>
        </p:txBody>
      </p:sp>
      <p:sp>
        <p:nvSpPr>
          <p:cNvPr id="2" name="Title 1">
            <a:extLst>
              <a:ext uri="{FF2B5EF4-FFF2-40B4-BE49-F238E27FC236}">
                <a16:creationId xmlns="" xmlns:a16="http://schemas.microsoft.com/office/drawing/2014/main" id="{0E2196D4-C799-4034-9347-FEE46D9770CB}"/>
              </a:ext>
            </a:extLst>
          </p:cNvPr>
          <p:cNvSpPr>
            <a:spLocks noGrp="1"/>
          </p:cNvSpPr>
          <p:nvPr>
            <p:ph type="title"/>
          </p:nvPr>
        </p:nvSpPr>
        <p:spPr/>
        <p:txBody>
          <a:bodyPr>
            <a:noAutofit/>
          </a:bodyPr>
          <a:lstStyle/>
          <a:p>
            <a:r>
              <a:rPr lang="en-US" sz="2800" dirty="0"/>
              <a:t>CCP Career &amp; Technical Education Pathways</a:t>
            </a:r>
          </a:p>
        </p:txBody>
      </p:sp>
      <p:sp>
        <p:nvSpPr>
          <p:cNvPr id="9" name="Content Placeholder 5">
            <a:extLst>
              <a:ext uri="{FF2B5EF4-FFF2-40B4-BE49-F238E27FC236}">
                <a16:creationId xmlns="" xmlns:a16="http://schemas.microsoft.com/office/drawing/2014/main" id="{1DDF90B6-F350-444F-B369-B812F0AC9B89}"/>
              </a:ext>
            </a:extLst>
          </p:cNvPr>
          <p:cNvSpPr txBox="1">
            <a:spLocks/>
          </p:cNvSpPr>
          <p:nvPr/>
        </p:nvSpPr>
        <p:spPr>
          <a:xfrm>
            <a:off x="4637134" y="2071688"/>
            <a:ext cx="4025085" cy="4057650"/>
          </a:xfrm>
          <a:prstGeom prst="rect">
            <a:avLst/>
          </a:prstGeom>
        </p:spPr>
        <p:txBody>
          <a:bodyPr vert="horz" lIns="91440" tIns="45720" rIns="91440" bIns="45720" rtlCol="0">
            <a:noAutofit/>
          </a:bodyPr>
          <a:lstStyle>
            <a:lvl1pPr marL="128588" indent="-128588" algn="l" defTabSz="514350" rtl="0" eaLnBrk="1" latinLnBrk="0" hangingPunct="1">
              <a:lnSpc>
                <a:spcPct val="100000"/>
              </a:lnSpc>
              <a:spcBef>
                <a:spcPts val="563"/>
              </a:spcBef>
              <a:buFont typeface="Arial" panose="020B0604020202020204" pitchFamily="34" charset="0"/>
              <a:buChar char="•"/>
              <a:defRPr sz="2000" kern="1200">
                <a:solidFill>
                  <a:schemeClr val="tx1"/>
                </a:solidFill>
                <a:latin typeface="HelvLight" pitchFamily="2" charset="0"/>
                <a:ea typeface="+mn-ea"/>
                <a:cs typeface="+mn-cs"/>
              </a:defRPr>
            </a:lvl1pPr>
            <a:lvl2pPr marL="385763" indent="-128588" algn="l" defTabSz="514350" rtl="0" eaLnBrk="1" latinLnBrk="0" hangingPunct="1">
              <a:lnSpc>
                <a:spcPct val="100000"/>
              </a:lnSpc>
              <a:spcBef>
                <a:spcPts val="281"/>
              </a:spcBef>
              <a:buFont typeface="Arial" panose="020B0604020202020204" pitchFamily="34" charset="0"/>
              <a:buChar char="•"/>
              <a:defRPr sz="1800" kern="1200">
                <a:solidFill>
                  <a:schemeClr val="tx1"/>
                </a:solidFill>
                <a:latin typeface="HelvLight" pitchFamily="2" charset="0"/>
                <a:ea typeface="+mn-ea"/>
                <a:cs typeface="+mn-cs"/>
              </a:defRPr>
            </a:lvl2pPr>
            <a:lvl3pPr marL="642938" indent="-128588" algn="l" defTabSz="514350" rtl="0" eaLnBrk="1" latinLnBrk="0" hangingPunct="1">
              <a:lnSpc>
                <a:spcPct val="100000"/>
              </a:lnSpc>
              <a:spcBef>
                <a:spcPts val="281"/>
              </a:spcBef>
              <a:buFont typeface="Arial" panose="020B0604020202020204" pitchFamily="34" charset="0"/>
              <a:buChar char="•"/>
              <a:defRPr sz="1600" kern="1200">
                <a:solidFill>
                  <a:schemeClr val="tx1"/>
                </a:solidFill>
                <a:latin typeface="HelvLight" pitchFamily="2" charset="0"/>
                <a:ea typeface="+mn-ea"/>
                <a:cs typeface="+mn-cs"/>
              </a:defRPr>
            </a:lvl3pPr>
            <a:lvl4pPr marL="900113" indent="-128588" algn="l" defTabSz="514350" rtl="0" eaLnBrk="1" latinLnBrk="0" hangingPunct="1">
              <a:lnSpc>
                <a:spcPct val="100000"/>
              </a:lnSpc>
              <a:spcBef>
                <a:spcPts val="281"/>
              </a:spcBef>
              <a:buFont typeface="Arial" panose="020B0604020202020204" pitchFamily="34" charset="0"/>
              <a:buChar char="•"/>
              <a:defRPr sz="1200" kern="1200">
                <a:solidFill>
                  <a:schemeClr val="tx1"/>
                </a:solidFill>
                <a:latin typeface="HelvLight" pitchFamily="2" charset="0"/>
                <a:ea typeface="+mn-ea"/>
                <a:cs typeface="+mn-cs"/>
              </a:defRPr>
            </a:lvl4pPr>
            <a:lvl5pPr marL="1157288" indent="-128588" algn="l" defTabSz="514350" rtl="0" eaLnBrk="1" latinLnBrk="0" hangingPunct="1">
              <a:lnSpc>
                <a:spcPct val="100000"/>
              </a:lnSpc>
              <a:spcBef>
                <a:spcPts val="281"/>
              </a:spcBef>
              <a:buFont typeface="Arial" panose="020B0604020202020204" pitchFamily="34" charset="0"/>
              <a:buChar char="•"/>
              <a:defRPr sz="12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Bef>
                <a:spcPts val="0"/>
              </a:spcBef>
            </a:pPr>
            <a:r>
              <a:rPr lang="en-US" sz="1700" dirty="0"/>
              <a:t>Must be in compliance with State or industry-recognized training standards</a:t>
            </a:r>
          </a:p>
          <a:p>
            <a:pPr>
              <a:spcBef>
                <a:spcPts val="0"/>
              </a:spcBef>
            </a:pPr>
            <a:r>
              <a:rPr lang="en-US" sz="1700" dirty="0"/>
              <a:t>Must have System Office approval prior to implementation</a:t>
            </a:r>
          </a:p>
          <a:p>
            <a:pPr>
              <a:spcBef>
                <a:spcPts val="0"/>
              </a:spcBef>
            </a:pPr>
            <a:r>
              <a:rPr lang="en-US" sz="1700" dirty="0"/>
              <a:t>While changes have been made to CCP Procedures, State Board code still prevents colleges from developing instruction for high schools students.</a:t>
            </a:r>
          </a:p>
          <a:p>
            <a:pPr>
              <a:spcBef>
                <a:spcPts val="0"/>
              </a:spcBef>
            </a:pPr>
            <a:r>
              <a:rPr lang="en-US" sz="1700" dirty="0"/>
              <a:t>Revision of State Board code is underway and it is anticipated that students may begin in the Spring 2018.</a:t>
            </a:r>
          </a:p>
          <a:p>
            <a:pPr>
              <a:spcBef>
                <a:spcPts val="0"/>
              </a:spcBef>
            </a:pPr>
            <a:r>
              <a:rPr lang="en-US" sz="1700" dirty="0"/>
              <a:t>Colleges can begin the planning process now.</a:t>
            </a:r>
          </a:p>
        </p:txBody>
      </p:sp>
    </p:spTree>
    <p:extLst>
      <p:ext uri="{BB962C8B-B14F-4D97-AF65-F5344CB8AC3E}">
        <p14:creationId xmlns:p14="http://schemas.microsoft.com/office/powerpoint/2010/main" val="1137669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A030916-ADBF-46FE-8B60-C552F35F400F}"/>
              </a:ext>
            </a:extLst>
          </p:cNvPr>
          <p:cNvSpPr>
            <a:spLocks noGrp="1"/>
          </p:cNvSpPr>
          <p:nvPr>
            <p:ph idx="1"/>
          </p:nvPr>
        </p:nvSpPr>
        <p:spPr/>
        <p:txBody>
          <a:bodyPr>
            <a:noAutofit/>
          </a:bodyPr>
          <a:lstStyle/>
          <a:p>
            <a:r>
              <a:rPr lang="en-US" sz="1600" dirty="0" smtClean="0"/>
              <a:t>Career &amp; College Promise Operating Procedures</a:t>
            </a:r>
          </a:p>
          <a:p>
            <a:pPr lvl="1"/>
            <a:r>
              <a:rPr lang="en-US" sz="1400" dirty="0" smtClean="0">
                <a:hlinkClick r:id="rId2"/>
              </a:rPr>
              <a:t>http://www.nccommunitycolleges.edu/sites/default/files/basic-pages/academic-programs/attachments/section14_18aug2017_operating_procedures_v2.pdf</a:t>
            </a:r>
            <a:endParaRPr lang="en-US" sz="1400" dirty="0" smtClean="0"/>
          </a:p>
          <a:p>
            <a:r>
              <a:rPr lang="en-US" sz="1600" dirty="0" smtClean="0"/>
              <a:t>Career &amp; College Promise FAQs for Parents</a:t>
            </a:r>
          </a:p>
          <a:p>
            <a:pPr lvl="1"/>
            <a:r>
              <a:rPr lang="en-US" sz="1400" dirty="0" smtClean="0">
                <a:hlinkClick r:id="rId3"/>
              </a:rPr>
              <a:t>http://www.nccommunitycolleges.edu/sites/default/files/basic-pages/academic-programs/attachments/ccp_parent_faq_8.11.14v3.pdf</a:t>
            </a:r>
            <a:endParaRPr lang="en-US" sz="1400" dirty="0" smtClean="0"/>
          </a:p>
          <a:p>
            <a:r>
              <a:rPr lang="en-US" sz="1600" dirty="0" smtClean="0"/>
              <a:t>For more information:</a:t>
            </a:r>
          </a:p>
          <a:p>
            <a:pPr lvl="1"/>
            <a:r>
              <a:rPr lang="en-US" sz="1400" dirty="0" smtClean="0"/>
              <a:t>Dr. Lisa Eads</a:t>
            </a:r>
            <a:br>
              <a:rPr lang="en-US" sz="1400" dirty="0" smtClean="0"/>
            </a:br>
            <a:r>
              <a:rPr lang="en-US" sz="1400" dirty="0" smtClean="0"/>
              <a:t>Program Coordinator Early Childhood, Public Service Technologies, Career &amp; College Promise</a:t>
            </a:r>
          </a:p>
          <a:p>
            <a:pPr lvl="1"/>
            <a:r>
              <a:rPr lang="en-US" sz="1400" dirty="0" smtClean="0">
                <a:hlinkClick r:id="rId4"/>
              </a:rPr>
              <a:t>eadsl@nccommunitycolleges.edu</a:t>
            </a:r>
            <a:r>
              <a:rPr lang="en-US" sz="1400" dirty="0" smtClean="0"/>
              <a:t/>
            </a:r>
            <a:br>
              <a:rPr lang="en-US" sz="1400" dirty="0" smtClean="0"/>
            </a:br>
            <a:r>
              <a:rPr lang="en-US" sz="1400" dirty="0" smtClean="0"/>
              <a:t>919-807-7133</a:t>
            </a:r>
          </a:p>
          <a:p>
            <a:pPr lvl="1"/>
            <a:endParaRPr lang="en-US" sz="1400" dirty="0" smtClean="0"/>
          </a:p>
          <a:p>
            <a:pPr lvl="1"/>
            <a:r>
              <a:rPr lang="en-US" sz="1400" dirty="0" smtClean="0"/>
              <a:t>Workforce Continuing Education CCP</a:t>
            </a:r>
          </a:p>
          <a:p>
            <a:pPr lvl="1"/>
            <a:r>
              <a:rPr lang="en-US" sz="1400" dirty="0" smtClean="0"/>
              <a:t>Margaret </a:t>
            </a:r>
            <a:r>
              <a:rPr lang="en-US" sz="1400" dirty="0" err="1" smtClean="0"/>
              <a:t>Roberton</a:t>
            </a:r>
            <a:endParaRPr lang="en-US" sz="1400" dirty="0" smtClean="0"/>
          </a:p>
          <a:p>
            <a:pPr lvl="1"/>
            <a:r>
              <a:rPr lang="en-US" sz="1400" dirty="0" smtClean="0"/>
              <a:t>Associate Vice President for Workforce Development – Continuing Education</a:t>
            </a:r>
          </a:p>
          <a:p>
            <a:pPr lvl="1"/>
            <a:r>
              <a:rPr lang="en-US" sz="1400" dirty="0" smtClean="0">
                <a:hlinkClick r:id="rId5"/>
              </a:rPr>
              <a:t>robertonm@nccommunitycolleges.edu</a:t>
            </a:r>
            <a:endParaRPr lang="en-US" sz="1400" dirty="0" smtClean="0"/>
          </a:p>
          <a:p>
            <a:pPr lvl="1"/>
            <a:r>
              <a:rPr lang="en-US" sz="1400" dirty="0" smtClean="0"/>
              <a:t>919-807-7159</a:t>
            </a:r>
          </a:p>
          <a:p>
            <a:pPr lvl="1"/>
            <a:endParaRPr lang="en-US" sz="1400" dirty="0"/>
          </a:p>
        </p:txBody>
      </p:sp>
      <p:sp>
        <p:nvSpPr>
          <p:cNvPr id="7" name="Title 6">
            <a:extLst>
              <a:ext uri="{FF2B5EF4-FFF2-40B4-BE49-F238E27FC236}">
                <a16:creationId xmlns="" xmlns:a16="http://schemas.microsoft.com/office/drawing/2014/main" id="{F14956C2-7A11-43DE-9F95-ADA8BBD96612}"/>
              </a:ext>
            </a:extLst>
          </p:cNvPr>
          <p:cNvSpPr>
            <a:spLocks noGrp="1"/>
          </p:cNvSpPr>
          <p:nvPr>
            <p:ph type="title"/>
          </p:nvPr>
        </p:nvSpPr>
        <p:spPr/>
        <p:txBody>
          <a:bodyPr/>
          <a:lstStyle/>
          <a:p>
            <a:r>
              <a:rPr lang="en-US" smtClean="0"/>
              <a:t>CCP Information</a:t>
            </a:r>
            <a:endParaRPr lang="en-US" dirty="0"/>
          </a:p>
        </p:txBody>
      </p:sp>
    </p:spTree>
    <p:extLst>
      <p:ext uri="{BB962C8B-B14F-4D97-AF65-F5344CB8AC3E}">
        <p14:creationId xmlns:p14="http://schemas.microsoft.com/office/powerpoint/2010/main" val="1763452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Pathways </a:t>
            </a:r>
          </a:p>
        </p:txBody>
      </p:sp>
      <p:sp>
        <p:nvSpPr>
          <p:cNvPr id="276" name="Understanding Pathways…"/>
          <p:cNvSpPr txBox="1">
            <a:spLocks noGrp="1"/>
          </p:cNvSpPr>
          <p:nvPr>
            <p:ph type="body" idx="1"/>
          </p:nvPr>
        </p:nvSpPr>
        <p:spPr>
          <a:prstGeom prst="rect">
            <a:avLst/>
          </a:prstGeom>
        </p:spPr>
        <p:txBody>
          <a:bodyPr/>
          <a:lstStyle/>
          <a:p>
            <a:pPr defTabSz="253951">
              <a:defRPr sz="4266" spc="170"/>
            </a:pPr>
            <a:r>
              <a:rPr sz="2666" spc="106" dirty="0" smtClean="0"/>
              <a:t>Guided </a:t>
            </a:r>
            <a:r>
              <a:rPr sz="2666" spc="106" dirty="0"/>
              <a:t>Pathways (NC-GPS)</a:t>
            </a:r>
            <a:r>
              <a:rPr dirty="0"/>
              <a:t>  </a:t>
            </a:r>
          </a:p>
        </p:txBody>
      </p:sp>
    </p:spTree>
    <p:extLst>
      <p:ext uri="{BB962C8B-B14F-4D97-AF65-F5344CB8AC3E}">
        <p14:creationId xmlns:p14="http://schemas.microsoft.com/office/powerpoint/2010/main" val="41150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49812" y="4957763"/>
            <a:ext cx="4405535" cy="1802265"/>
          </a:xfrm>
          <a:prstGeom prst="rect">
            <a:avLst/>
          </a:prstGeom>
        </p:spPr>
      </p:pic>
      <p:pic>
        <p:nvPicPr>
          <p:cNvPr id="5" name="Picture 4"/>
          <p:cNvPicPr>
            <a:picLocks noChangeAspect="1"/>
          </p:cNvPicPr>
          <p:nvPr/>
        </p:nvPicPr>
        <p:blipFill>
          <a:blip r:embed="rId3"/>
          <a:stretch>
            <a:fillRect/>
          </a:stretch>
        </p:blipFill>
        <p:spPr>
          <a:xfrm>
            <a:off x="6832566" y="168488"/>
            <a:ext cx="2222781" cy="1074525"/>
          </a:xfrm>
          <a:prstGeom prst="rect">
            <a:avLst/>
          </a:prstGeom>
        </p:spPr>
      </p:pic>
      <p:sp>
        <p:nvSpPr>
          <p:cNvPr id="4" name="TextBox 3"/>
          <p:cNvSpPr txBox="1"/>
          <p:nvPr/>
        </p:nvSpPr>
        <p:spPr>
          <a:xfrm>
            <a:off x="-2522988" y="2179827"/>
            <a:ext cx="2522988" cy="300082"/>
          </a:xfrm>
          <a:prstGeom prst="rect">
            <a:avLst/>
          </a:prstGeom>
          <a:noFill/>
        </p:spPr>
        <p:txBody>
          <a:bodyPr wrap="square" rtlCol="0">
            <a:spAutoFit/>
          </a:bodyPr>
          <a:lstStyle/>
          <a:p>
            <a:pPr algn="ctr"/>
            <a:r>
              <a:rPr lang="en-US" sz="1350" i="1" dirty="0">
                <a:solidFill>
                  <a:srgbClr val="002060"/>
                </a:solidFill>
              </a:rPr>
              <a:t>Serving 58 Community Colleges</a:t>
            </a:r>
          </a:p>
        </p:txBody>
      </p:sp>
      <p:sp>
        <p:nvSpPr>
          <p:cNvPr id="9" name="Content Placeholder 8"/>
          <p:cNvSpPr>
            <a:spLocks noGrp="1"/>
          </p:cNvSpPr>
          <p:nvPr>
            <p:ph idx="1"/>
          </p:nvPr>
        </p:nvSpPr>
        <p:spPr/>
        <p:txBody>
          <a:bodyPr>
            <a:normAutofit/>
          </a:bodyPr>
          <a:lstStyle/>
          <a:p>
            <a:r>
              <a:rPr lang="en-US" sz="2800" dirty="0" smtClean="0"/>
              <a:t>Provides support for all 58 colleges to advance, scale, and sustain student success efforts. </a:t>
            </a:r>
          </a:p>
          <a:p>
            <a:r>
              <a:rPr lang="en-US" sz="2800" dirty="0" smtClean="0"/>
              <a:t>Helps colleges align policies and practices to ensure access, equity, significant learning, and completion of credentials. </a:t>
            </a:r>
          </a:p>
          <a:p>
            <a:r>
              <a:rPr lang="en-US" sz="2800" dirty="0" smtClean="0"/>
              <a:t>Represents the collective voice of NCCCS practitioners in state-level and national-policy discussions.</a:t>
            </a:r>
          </a:p>
          <a:p>
            <a:endParaRPr lang="en-US" sz="2800" dirty="0"/>
          </a:p>
        </p:txBody>
      </p:sp>
      <p:sp>
        <p:nvSpPr>
          <p:cNvPr id="3" name="Title 2"/>
          <p:cNvSpPr>
            <a:spLocks noGrp="1"/>
          </p:cNvSpPr>
          <p:nvPr>
            <p:ph type="title"/>
          </p:nvPr>
        </p:nvSpPr>
        <p:spPr/>
        <p:txBody>
          <a:bodyPr/>
          <a:lstStyle/>
          <a:p>
            <a:r>
              <a:rPr lang="en-US" dirty="0" smtClean="0"/>
              <a:t>The NC Student Success Center:</a:t>
            </a:r>
            <a:endParaRPr lang="en-US" dirty="0"/>
          </a:p>
        </p:txBody>
      </p:sp>
    </p:spTree>
    <p:extLst>
      <p:ext uri="{BB962C8B-B14F-4D97-AF65-F5344CB8AC3E}">
        <p14:creationId xmlns:p14="http://schemas.microsoft.com/office/powerpoint/2010/main" val="74146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Clarify paths to student end goals</a:t>
            </a:r>
            <a:endParaRPr lang="en-US" dirty="0"/>
          </a:p>
        </p:txBody>
      </p:sp>
      <p:sp>
        <p:nvSpPr>
          <p:cNvPr id="2" name="Title 1"/>
          <p:cNvSpPr>
            <a:spLocks noGrp="1"/>
          </p:cNvSpPr>
          <p:nvPr>
            <p:ph type="title"/>
          </p:nvPr>
        </p:nvSpPr>
        <p:spPr/>
        <p:txBody>
          <a:bodyPr/>
          <a:lstStyle/>
          <a:p>
            <a:r>
              <a:rPr lang="en-US" smtClean="0"/>
              <a:t>NC-GPS: Coordinate 1</a:t>
            </a:r>
            <a:endParaRPr lang="en-US" dirty="0"/>
          </a:p>
        </p:txBody>
      </p:sp>
      <p:pic>
        <p:nvPicPr>
          <p:cNvPr id="9" name="Picture 8"/>
          <p:cNvPicPr>
            <a:picLocks noChangeAspect="1"/>
          </p:cNvPicPr>
          <p:nvPr/>
        </p:nvPicPr>
        <p:blipFill>
          <a:blip r:embed="rId2"/>
          <a:stretch>
            <a:fillRect/>
          </a:stretch>
        </p:blipFill>
        <p:spPr>
          <a:xfrm>
            <a:off x="2622957" y="2286001"/>
            <a:ext cx="6404577" cy="4572000"/>
          </a:xfrm>
          <a:prstGeom prst="rect">
            <a:avLst/>
          </a:prstGeom>
        </p:spPr>
      </p:pic>
    </p:spTree>
    <p:extLst>
      <p:ext uri="{BB962C8B-B14F-4D97-AF65-F5344CB8AC3E}">
        <p14:creationId xmlns:p14="http://schemas.microsoft.com/office/powerpoint/2010/main" val="899736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p:cNvSpPr>
          <p:nvPr>
            <p:ph type="body" idx="1"/>
          </p:nvPr>
        </p:nvSpPr>
        <p:spPr>
          <a:xfrm>
            <a:off x="628649" y="1761204"/>
            <a:ext cx="8033569" cy="4753896"/>
          </a:xfrm>
        </p:spPr>
        <p:txBody>
          <a:bodyPr/>
          <a:lstStyle/>
          <a:p>
            <a:r>
              <a:rPr lang="en-US" dirty="0" smtClean="0"/>
              <a:t>Pathways to Prosperity - A framework for all </a:t>
            </a:r>
          </a:p>
          <a:p>
            <a:r>
              <a:rPr lang="en-US" dirty="0" smtClean="0"/>
              <a:t>Meet future employer demand with credentials  </a:t>
            </a:r>
          </a:p>
          <a:p>
            <a:r>
              <a:rPr lang="en-US" dirty="0" smtClean="0"/>
              <a:t>Offer postsecondary Certificates and Licenses</a:t>
            </a:r>
          </a:p>
          <a:p>
            <a:r>
              <a:rPr lang="en-US" dirty="0" smtClean="0"/>
              <a:t>Encourage Technical-Skill building for the "Forgotten Half" </a:t>
            </a:r>
          </a:p>
          <a:p>
            <a:r>
              <a:rPr lang="en-US" dirty="0" smtClean="0"/>
              <a:t>Stress Foundational "Soft Skills" and Learning on the job  </a:t>
            </a:r>
            <a:endParaRPr lang="en-US" dirty="0"/>
          </a:p>
        </p:txBody>
      </p:sp>
      <p:sp>
        <p:nvSpPr>
          <p:cNvPr id="145" name="Shape 145"/>
          <p:cNvSpPr>
            <a:spLocks noGrp="1"/>
          </p:cNvSpPr>
          <p:nvPr>
            <p:ph type="title"/>
          </p:nvPr>
        </p:nvSpPr>
        <p:spPr/>
        <p:txBody>
          <a:bodyPr/>
          <a:lstStyle/>
          <a:p>
            <a:r>
              <a:rPr lang="en-US" smtClean="0"/>
              <a:t>History of Pathways </a:t>
            </a:r>
            <a:endParaRPr lang="en-US"/>
          </a:p>
        </p:txBody>
      </p:sp>
    </p:spTree>
    <p:extLst>
      <p:ext uri="{BB962C8B-B14F-4D97-AF65-F5344CB8AC3E}">
        <p14:creationId xmlns:p14="http://schemas.microsoft.com/office/powerpoint/2010/main" val="1468694472"/>
      </p:ext>
    </p:extLst>
  </p:cSld>
  <p:clrMapOvr>
    <a:masterClrMapping/>
  </p:clrMapOvr>
  <p:transition spd="slow"/>
  <p:timing>
    <p:tnLst>
      <p:par>
        <p:cTn id="1" dur="indefinite" restart="never" fill="hold"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Help students choose and enter a pathway</a:t>
            </a:r>
          </a:p>
          <a:p>
            <a:endParaRPr lang="en-US" dirty="0"/>
          </a:p>
        </p:txBody>
      </p:sp>
      <p:sp>
        <p:nvSpPr>
          <p:cNvPr id="2" name="Title 1"/>
          <p:cNvSpPr>
            <a:spLocks noGrp="1"/>
          </p:cNvSpPr>
          <p:nvPr>
            <p:ph type="title"/>
          </p:nvPr>
        </p:nvSpPr>
        <p:spPr/>
        <p:txBody>
          <a:bodyPr/>
          <a:lstStyle/>
          <a:p>
            <a:r>
              <a:rPr lang="en-US" smtClean="0"/>
              <a:t>NC-GPS: Coordinate 2</a:t>
            </a:r>
            <a:endParaRPr lang="en-US" dirty="0"/>
          </a:p>
        </p:txBody>
      </p:sp>
      <p:pic>
        <p:nvPicPr>
          <p:cNvPr id="5" name="Picture 1" descr="C:\Users\newton.roxanne\Desktop\MP900400039.JPG"/>
          <p:cNvPicPr>
            <a:picLocks noChangeAspect="1" noChangeArrowheads="1"/>
          </p:cNvPicPr>
          <p:nvPr/>
        </p:nvPicPr>
        <p:blipFill>
          <a:blip r:embed="rId2" cstate="print"/>
          <a:srcRect/>
          <a:stretch>
            <a:fillRect/>
          </a:stretch>
        </p:blipFill>
        <p:spPr bwMode="auto">
          <a:xfrm>
            <a:off x="3000985" y="2600325"/>
            <a:ext cx="5841106" cy="3892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8089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Help students stay on path</a:t>
            </a:r>
          </a:p>
          <a:p>
            <a:endParaRPr lang="en-US" dirty="0"/>
          </a:p>
        </p:txBody>
      </p:sp>
      <p:sp>
        <p:nvSpPr>
          <p:cNvPr id="2" name="Title 1"/>
          <p:cNvSpPr>
            <a:spLocks noGrp="1"/>
          </p:cNvSpPr>
          <p:nvPr>
            <p:ph type="title"/>
          </p:nvPr>
        </p:nvSpPr>
        <p:spPr/>
        <p:txBody>
          <a:bodyPr/>
          <a:lstStyle/>
          <a:p>
            <a:r>
              <a:rPr lang="en-US" smtClean="0"/>
              <a:t>NC-GPS: Coordinate 3</a:t>
            </a:r>
            <a:endParaRPr lang="en-US" dirty="0"/>
          </a:p>
        </p:txBody>
      </p:sp>
      <p:pic>
        <p:nvPicPr>
          <p:cNvPr id="4" name="Picture 3"/>
          <p:cNvPicPr>
            <a:picLocks noChangeAspect="1"/>
          </p:cNvPicPr>
          <p:nvPr/>
        </p:nvPicPr>
        <p:blipFill>
          <a:blip r:embed="rId2"/>
          <a:stretch>
            <a:fillRect/>
          </a:stretch>
        </p:blipFill>
        <p:spPr>
          <a:xfrm>
            <a:off x="2686050" y="2404587"/>
            <a:ext cx="6679745" cy="4767451"/>
          </a:xfrm>
          <a:prstGeom prst="rect">
            <a:avLst/>
          </a:prstGeom>
        </p:spPr>
      </p:pic>
    </p:spTree>
    <p:extLst>
      <p:ext uri="{BB962C8B-B14F-4D97-AF65-F5344CB8AC3E}">
        <p14:creationId xmlns:p14="http://schemas.microsoft.com/office/powerpoint/2010/main" val="1404959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lstStyle/>
          <a:p>
            <a:r>
              <a:rPr lang="en-US" smtClean="0"/>
              <a:t>Ensure that students are learning</a:t>
            </a:r>
          </a:p>
          <a:p>
            <a:endParaRPr lang="en-US" dirty="0"/>
          </a:p>
        </p:txBody>
      </p:sp>
      <p:sp>
        <p:nvSpPr>
          <p:cNvPr id="2" name="Title 1"/>
          <p:cNvSpPr>
            <a:spLocks noGrp="1"/>
          </p:cNvSpPr>
          <p:nvPr>
            <p:ph type="title"/>
          </p:nvPr>
        </p:nvSpPr>
        <p:spPr/>
        <p:txBody>
          <a:bodyPr/>
          <a:lstStyle/>
          <a:p>
            <a:r>
              <a:rPr lang="en-US" smtClean="0"/>
              <a:t>NC-GPS: Coordinate 4</a:t>
            </a:r>
            <a:endParaRPr lang="en-US" dirty="0"/>
          </a:p>
        </p:txBody>
      </p:sp>
      <p:pic>
        <p:nvPicPr>
          <p:cNvPr id="3" name="Picture 2"/>
          <p:cNvPicPr>
            <a:picLocks noChangeAspect="1"/>
          </p:cNvPicPr>
          <p:nvPr/>
        </p:nvPicPr>
        <p:blipFill>
          <a:blip r:embed="rId2"/>
          <a:stretch>
            <a:fillRect/>
          </a:stretch>
        </p:blipFill>
        <p:spPr>
          <a:xfrm>
            <a:off x="2713013" y="2543175"/>
            <a:ext cx="6606554" cy="4504091"/>
          </a:xfrm>
          <a:prstGeom prst="rect">
            <a:avLst/>
          </a:prstGeom>
        </p:spPr>
      </p:pic>
    </p:spTree>
    <p:extLst>
      <p:ext uri="{BB962C8B-B14F-4D97-AF65-F5344CB8AC3E}">
        <p14:creationId xmlns:p14="http://schemas.microsoft.com/office/powerpoint/2010/main" val="15772480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dirty="0" smtClean="0"/>
              <a:t>align policies and practices with the NCCCS mission and our values to ensure</a:t>
            </a:r>
          </a:p>
          <a:p>
            <a:endParaRPr lang="en-US" altLang="en-US" dirty="0" smtClean="0"/>
          </a:p>
          <a:p>
            <a:pPr lvl="1"/>
            <a:r>
              <a:rPr lang="en-US" altLang="en-US" dirty="0" smtClean="0"/>
              <a:t>access</a:t>
            </a:r>
          </a:p>
          <a:p>
            <a:pPr lvl="1"/>
            <a:r>
              <a:rPr lang="en-US" altLang="en-US" dirty="0" smtClean="0"/>
              <a:t>equity</a:t>
            </a:r>
          </a:p>
          <a:p>
            <a:pPr lvl="1"/>
            <a:r>
              <a:rPr lang="en-US" altLang="en-US" dirty="0" smtClean="0"/>
              <a:t>significant learning</a:t>
            </a:r>
          </a:p>
          <a:p>
            <a:pPr lvl="1"/>
            <a:r>
              <a:rPr lang="en-US" altLang="en-US" dirty="0" smtClean="0"/>
              <a:t>completion of credentials</a:t>
            </a:r>
          </a:p>
          <a:p>
            <a:endParaRPr lang="en-US" dirty="0"/>
          </a:p>
        </p:txBody>
      </p:sp>
      <p:sp>
        <p:nvSpPr>
          <p:cNvPr id="2" name="Title 1"/>
          <p:cNvSpPr>
            <a:spLocks noGrp="1"/>
          </p:cNvSpPr>
          <p:nvPr>
            <p:ph type="title"/>
          </p:nvPr>
        </p:nvSpPr>
        <p:spPr/>
        <p:txBody>
          <a:bodyPr/>
          <a:lstStyle/>
          <a:p>
            <a:r>
              <a:rPr lang="en-US" altLang="en-US" dirty="0" smtClean="0"/>
              <a:t>NC-GPS works to help 58 colleges. . .</a:t>
            </a:r>
            <a:endParaRPr lang="en-US" dirty="0"/>
          </a:p>
        </p:txBody>
      </p:sp>
      <p:pic>
        <p:nvPicPr>
          <p:cNvPr id="6" name="Picture 5"/>
          <p:cNvPicPr>
            <a:picLocks noChangeAspect="1"/>
          </p:cNvPicPr>
          <p:nvPr/>
        </p:nvPicPr>
        <p:blipFill>
          <a:blip r:embed="rId2">
            <a:duotone>
              <a:prstClr val="black"/>
              <a:schemeClr val="accent6">
                <a:tint val="45000"/>
                <a:satMod val="400000"/>
              </a:schemeClr>
            </a:duotone>
          </a:blip>
          <a:stretch>
            <a:fillRect/>
          </a:stretch>
        </p:blipFill>
        <p:spPr>
          <a:xfrm>
            <a:off x="5800725" y="2719605"/>
            <a:ext cx="3034980" cy="3690996"/>
          </a:xfrm>
          <a:prstGeom prst="rect">
            <a:avLst/>
          </a:prstGeom>
        </p:spPr>
      </p:pic>
    </p:spTree>
    <p:extLst>
      <p:ext uri="{BB962C8B-B14F-4D97-AF65-F5344CB8AC3E}">
        <p14:creationId xmlns:p14="http://schemas.microsoft.com/office/powerpoint/2010/main" val="1438594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D9B7BAE2-8BA3-4820-8435-69ACB8ADE08B}"/>
              </a:ext>
            </a:extLst>
          </p:cNvPr>
          <p:cNvSpPr>
            <a:spLocks noGrp="1"/>
          </p:cNvSpPr>
          <p:nvPr>
            <p:ph idx="1"/>
          </p:nvPr>
        </p:nvSpPr>
        <p:spPr/>
        <p:txBody>
          <a:bodyPr/>
          <a:lstStyle/>
          <a:p>
            <a:r>
              <a:rPr lang="en-US" smtClean="0"/>
              <a:t>For more information:</a:t>
            </a:r>
          </a:p>
          <a:p>
            <a:r>
              <a:rPr lang="en-US" smtClean="0"/>
              <a:t>Dr. Roxanne Newton</a:t>
            </a:r>
            <a:br>
              <a:rPr lang="en-US" smtClean="0"/>
            </a:br>
            <a:r>
              <a:rPr lang="en-US" smtClean="0"/>
              <a:t>Executive Director, NC Student Success Center</a:t>
            </a:r>
            <a:br>
              <a:rPr lang="en-US" smtClean="0"/>
            </a:br>
            <a:r>
              <a:rPr lang="en-US" smtClean="0">
                <a:hlinkClick r:id="rId2"/>
              </a:rPr>
              <a:t>newtonr@nccommunitycolleges.edu</a:t>
            </a:r>
            <a:r>
              <a:rPr lang="en-US" smtClean="0"/>
              <a:t/>
            </a:r>
            <a:br>
              <a:rPr lang="en-US" smtClean="0"/>
            </a:br>
            <a:r>
              <a:rPr lang="en-US" smtClean="0"/>
              <a:t>919-807-7107</a:t>
            </a:r>
          </a:p>
          <a:p>
            <a:endParaRPr lang="en-US" dirty="0"/>
          </a:p>
        </p:txBody>
      </p:sp>
      <p:sp>
        <p:nvSpPr>
          <p:cNvPr id="2" name="Title 1">
            <a:extLst>
              <a:ext uri="{FF2B5EF4-FFF2-40B4-BE49-F238E27FC236}">
                <a16:creationId xmlns="" xmlns:a16="http://schemas.microsoft.com/office/drawing/2014/main" id="{F2129EAF-5171-43F7-89A9-FDB790F6C281}"/>
              </a:ext>
            </a:extLst>
          </p:cNvPr>
          <p:cNvSpPr>
            <a:spLocks noGrp="1"/>
          </p:cNvSpPr>
          <p:nvPr>
            <p:ph type="title"/>
          </p:nvPr>
        </p:nvSpPr>
        <p:spPr/>
        <p:txBody>
          <a:bodyPr/>
          <a:lstStyle/>
          <a:p>
            <a:r>
              <a:rPr lang="en-US" smtClean="0"/>
              <a:t>NC-GPS</a:t>
            </a:r>
            <a:endParaRPr lang="en-US" dirty="0"/>
          </a:p>
        </p:txBody>
      </p:sp>
    </p:spTree>
    <p:extLst>
      <p:ext uri="{BB962C8B-B14F-4D97-AF65-F5344CB8AC3E}">
        <p14:creationId xmlns:p14="http://schemas.microsoft.com/office/powerpoint/2010/main" val="20787794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Understanding Pathways </a:t>
            </a:r>
            <a:endParaRPr lang="en-US" dirty="0"/>
          </a:p>
        </p:txBody>
      </p:sp>
      <p:sp>
        <p:nvSpPr>
          <p:cNvPr id="313" name="Understanding Pathways…"/>
          <p:cNvSpPr txBox="1">
            <a:spLocks noGrp="1"/>
          </p:cNvSpPr>
          <p:nvPr>
            <p:ph type="body" idx="1"/>
          </p:nvPr>
        </p:nvSpPr>
        <p:spPr/>
        <p:txBody>
          <a:bodyPr/>
          <a:lstStyle/>
          <a:p>
            <a:r>
              <a:rPr lang="en-US" smtClean="0"/>
              <a:t>CTE Pathways</a:t>
            </a:r>
            <a:endParaRPr lang="en-US" dirty="0"/>
          </a:p>
        </p:txBody>
      </p:sp>
    </p:spTree>
    <p:extLst>
      <p:ext uri="{BB962C8B-B14F-4D97-AF65-F5344CB8AC3E}">
        <p14:creationId xmlns:p14="http://schemas.microsoft.com/office/powerpoint/2010/main" val="1121451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Career Pathways…"/>
          <p:cNvSpPr txBox="1">
            <a:spLocks noGrp="1"/>
          </p:cNvSpPr>
          <p:nvPr>
            <p:ph type="title"/>
          </p:nvPr>
        </p:nvSpPr>
        <p:spPr/>
        <p:txBody>
          <a:bodyPr/>
          <a:lstStyle/>
          <a:p>
            <a:r>
              <a:rPr lang="en-US" dirty="0" smtClean="0"/>
              <a:t>Career Pathways  - Key Elements </a:t>
            </a:r>
            <a:endParaRPr lang="en-US" dirty="0"/>
          </a:p>
        </p:txBody>
      </p:sp>
      <p:sp>
        <p:nvSpPr>
          <p:cNvPr id="316" name="Slide Number"/>
          <p:cNvSpPr txBox="1">
            <a:spLocks noGrp="1"/>
          </p:cNvSpPr>
          <p:nvPr>
            <p:ph type="sldNum" sz="quarter" idx="4294967295"/>
          </p:nvPr>
        </p:nvSpPr>
        <p:spPr>
          <a:xfrm>
            <a:off x="7010400" y="6356350"/>
            <a:ext cx="2133600" cy="365125"/>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sp>
        <p:nvSpPr>
          <p:cNvPr id="317" name="Career Advising"/>
          <p:cNvSpPr/>
          <p:nvPr/>
        </p:nvSpPr>
        <p:spPr>
          <a:xfrm>
            <a:off x="1014413" y="2431074"/>
            <a:ext cx="2344301" cy="1083651"/>
          </a:xfrm>
          <a:prstGeom prst="rect">
            <a:avLst/>
          </a:prstGeom>
          <a:blipFill>
            <a:blip r:embed="rId2"/>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a:solidFill>
                  <a:srgbClr val="FFFFFF"/>
                </a:solidFill>
                <a:latin typeface="Helvetica Light"/>
                <a:ea typeface="Helvetica Light"/>
                <a:cs typeface="Helvetica Light"/>
                <a:sym typeface="Helvetica Light"/>
              </a:defRPr>
            </a:lvl1pPr>
          </a:lstStyle>
          <a:p>
            <a:pPr algn="ctr"/>
            <a:r>
              <a:rPr sz="2800" dirty="0"/>
              <a:t>Career Advising</a:t>
            </a:r>
          </a:p>
        </p:txBody>
      </p:sp>
      <p:sp>
        <p:nvSpPr>
          <p:cNvPr id="318" name="Education  &amp;…"/>
          <p:cNvSpPr/>
          <p:nvPr/>
        </p:nvSpPr>
        <p:spPr>
          <a:xfrm>
            <a:off x="3474869" y="2431074"/>
            <a:ext cx="2408574" cy="1083651"/>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defTabSz="410751">
              <a:lnSpc>
                <a:spcPct val="120000"/>
              </a:lnSpc>
              <a:defRPr>
                <a:solidFill>
                  <a:srgbClr val="FFFFFF"/>
                </a:solidFill>
                <a:latin typeface="Helvetica Light"/>
                <a:ea typeface="Helvetica Light"/>
                <a:cs typeface="Helvetica Light"/>
                <a:sym typeface="Helvetica Light"/>
              </a:defRPr>
            </a:pPr>
            <a:r>
              <a:rPr sz="2800" dirty="0"/>
              <a:t>Education  &amp;</a:t>
            </a:r>
          </a:p>
          <a:p>
            <a:pPr algn="ctr" defTabSz="410751">
              <a:lnSpc>
                <a:spcPct val="120000"/>
              </a:lnSpc>
              <a:defRPr>
                <a:solidFill>
                  <a:srgbClr val="FFFFFF"/>
                </a:solidFill>
                <a:latin typeface="Helvetica Light"/>
                <a:ea typeface="Helvetica Light"/>
                <a:cs typeface="Helvetica Light"/>
                <a:sym typeface="Helvetica Light"/>
              </a:defRPr>
            </a:pPr>
            <a:r>
              <a:rPr sz="2800" dirty="0"/>
              <a:t>Skill Training </a:t>
            </a:r>
          </a:p>
        </p:txBody>
      </p:sp>
      <p:sp>
        <p:nvSpPr>
          <p:cNvPr id="319" name="Work"/>
          <p:cNvSpPr/>
          <p:nvPr/>
        </p:nvSpPr>
        <p:spPr>
          <a:xfrm>
            <a:off x="5999598" y="2431074"/>
            <a:ext cx="2072840" cy="1083651"/>
          </a:xfrm>
          <a:prstGeom prst="rect">
            <a:avLst/>
          </a:prstGeom>
          <a:blipFill>
            <a:blip r:embed="rId4"/>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a:solidFill>
                  <a:srgbClr val="FFFFFF"/>
                </a:solidFill>
                <a:latin typeface="Helvetica Light"/>
                <a:ea typeface="Helvetica Light"/>
                <a:cs typeface="Helvetica Light"/>
                <a:sym typeface="Helvetica Light"/>
              </a:defRPr>
            </a:lvl1pPr>
          </a:lstStyle>
          <a:p>
            <a:pPr algn="ctr"/>
            <a:r>
              <a:rPr sz="2800"/>
              <a:t>Work</a:t>
            </a:r>
          </a:p>
        </p:txBody>
      </p:sp>
    </p:spTree>
    <p:extLst>
      <p:ext uri="{BB962C8B-B14F-4D97-AF65-F5344CB8AC3E}">
        <p14:creationId xmlns:p14="http://schemas.microsoft.com/office/powerpoint/2010/main" val="1918908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animBg="1" advAuto="0"/>
      <p:bldP spid="318" grpId="0" animBg="1" advAuto="0"/>
      <p:bldP spid="319"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image11.png" descr="image11.png"/>
          <p:cNvPicPr>
            <a:picLocks noChangeAspect="1"/>
          </p:cNvPicPr>
          <p:nvPr/>
        </p:nvPicPr>
        <p:blipFill>
          <a:blip r:embed="rId3">
            <a:extLst/>
          </a:blip>
          <a:srcRect l="5419"/>
          <a:stretch>
            <a:fillRect/>
          </a:stretch>
        </p:blipFill>
        <p:spPr>
          <a:xfrm>
            <a:off x="7666244" y="6147270"/>
            <a:ext cx="1402588" cy="418128"/>
          </a:xfrm>
          <a:prstGeom prst="rect">
            <a:avLst/>
          </a:prstGeom>
          <a:ln w="12700">
            <a:miter lim="400000"/>
          </a:ln>
        </p:spPr>
      </p:pic>
      <p:grpSp>
        <p:nvGrpSpPr>
          <p:cNvPr id="324" name="Group"/>
          <p:cNvGrpSpPr/>
          <p:nvPr/>
        </p:nvGrpSpPr>
        <p:grpSpPr>
          <a:xfrm>
            <a:off x="381739" y="2275951"/>
            <a:ext cx="884685" cy="1995671"/>
            <a:chOff x="1" y="-1"/>
            <a:chExt cx="1258218" cy="2838286"/>
          </a:xfrm>
        </p:grpSpPr>
        <p:sp>
          <p:nvSpPr>
            <p:cNvPr id="322" name="Rectangle"/>
            <p:cNvSpPr/>
            <p:nvPr/>
          </p:nvSpPr>
          <p:spPr>
            <a:xfrm rot="16200000">
              <a:off x="-790029" y="790029"/>
              <a:ext cx="2838277" cy="1258218"/>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1200" b="1" u="sng">
                  <a:solidFill>
                    <a:srgbClr val="FFFFFF"/>
                  </a:solidFill>
                  <a:latin typeface="Arial"/>
                  <a:ea typeface="Arial"/>
                  <a:cs typeface="Arial"/>
                  <a:sym typeface="Arial"/>
                </a:defRPr>
              </a:pPr>
              <a:endParaRPr sz="844"/>
            </a:p>
          </p:txBody>
        </p:sp>
        <p:sp>
          <p:nvSpPr>
            <p:cNvPr id="323" name="Comprehensive Career advising"/>
            <p:cNvSpPr txBox="1"/>
            <p:nvPr/>
          </p:nvSpPr>
          <p:spPr>
            <a:xfrm rot="16200000">
              <a:off x="-790030" y="947130"/>
              <a:ext cx="2838281" cy="9440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800" b="1" u="sng">
                  <a:solidFill>
                    <a:srgbClr val="FFFFFF"/>
                  </a:solidFill>
                  <a:latin typeface="Arial"/>
                  <a:ea typeface="Arial"/>
                  <a:cs typeface="Arial"/>
                  <a:sym typeface="Arial"/>
                </a:defRPr>
              </a:lvl1pPr>
            </a:lstStyle>
            <a:p>
              <a:r>
                <a:rPr sz="1969"/>
                <a:t>Comprehensive Career advising </a:t>
              </a:r>
            </a:p>
          </p:txBody>
        </p:sp>
      </p:grpSp>
      <p:grpSp>
        <p:nvGrpSpPr>
          <p:cNvPr id="327" name="Group"/>
          <p:cNvGrpSpPr/>
          <p:nvPr/>
        </p:nvGrpSpPr>
        <p:grpSpPr>
          <a:xfrm>
            <a:off x="2950604" y="3961147"/>
            <a:ext cx="1327465" cy="303929"/>
            <a:chOff x="0" y="-29905"/>
            <a:chExt cx="1887949" cy="432254"/>
          </a:xfrm>
        </p:grpSpPr>
        <p:sp>
          <p:nvSpPr>
            <p:cNvPr id="325" name="Rectangle"/>
            <p:cNvSpPr/>
            <p:nvPr/>
          </p:nvSpPr>
          <p:spPr>
            <a:xfrm>
              <a:off x="0" y="0"/>
              <a:ext cx="1790381" cy="372435"/>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7600" b="1" u="sng">
                  <a:solidFill>
                    <a:srgbClr val="000000"/>
                  </a:solidFill>
                  <a:latin typeface="Arial"/>
                  <a:ea typeface="Arial"/>
                  <a:cs typeface="Arial"/>
                  <a:sym typeface="Arial"/>
                </a:defRPr>
              </a:pPr>
              <a:endParaRPr sz="5400"/>
            </a:p>
          </p:txBody>
        </p:sp>
        <p:sp>
          <p:nvSpPr>
            <p:cNvPr id="326" name="Certifications"/>
            <p:cNvSpPr txBox="1"/>
            <p:nvPr/>
          </p:nvSpPr>
          <p:spPr>
            <a:xfrm>
              <a:off x="30145" y="-29905"/>
              <a:ext cx="1857804" cy="4322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000" u="sng">
                  <a:solidFill>
                    <a:srgbClr val="000000"/>
                  </a:solidFill>
                  <a:latin typeface="Arial"/>
                  <a:ea typeface="Arial"/>
                  <a:cs typeface="Arial"/>
                  <a:sym typeface="Arial"/>
                </a:defRPr>
              </a:lvl1pPr>
            </a:lstStyle>
            <a:p>
              <a:r>
                <a:rPr sz="1600" dirty="0">
                  <a:solidFill>
                    <a:schemeClr val="bg1"/>
                  </a:solidFill>
                </a:rPr>
                <a:t>Certifications </a:t>
              </a:r>
            </a:p>
          </p:txBody>
        </p:sp>
      </p:grpSp>
      <p:grpSp>
        <p:nvGrpSpPr>
          <p:cNvPr id="330" name="Group"/>
          <p:cNvGrpSpPr/>
          <p:nvPr/>
        </p:nvGrpSpPr>
        <p:grpSpPr>
          <a:xfrm>
            <a:off x="2950601" y="2738384"/>
            <a:ext cx="3190746" cy="341806"/>
            <a:chOff x="0" y="-1"/>
            <a:chExt cx="4537949" cy="486123"/>
          </a:xfrm>
        </p:grpSpPr>
        <p:sp>
          <p:nvSpPr>
            <p:cNvPr id="328" name="Rectangle"/>
            <p:cNvSpPr/>
            <p:nvPr/>
          </p:nvSpPr>
          <p:spPr>
            <a:xfrm>
              <a:off x="0" y="-1"/>
              <a:ext cx="4537949" cy="486123"/>
            </a:xfrm>
            <a:prstGeom prst="rect">
              <a:avLst/>
            </a:prstGeom>
            <a:solidFill>
              <a:srgbClr val="C9DFF2"/>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3800" b="1" u="sng">
                  <a:solidFill>
                    <a:srgbClr val="000000"/>
                  </a:solidFill>
                  <a:latin typeface="Arial"/>
                  <a:ea typeface="Arial"/>
                  <a:cs typeface="Arial"/>
                  <a:sym typeface="Arial"/>
                </a:defRPr>
              </a:pPr>
              <a:endParaRPr sz="2672"/>
            </a:p>
          </p:txBody>
        </p:sp>
        <p:sp>
          <p:nvSpPr>
            <p:cNvPr id="329" name="HS - Academic and Technical"/>
            <p:cNvSpPr txBox="1"/>
            <p:nvPr/>
          </p:nvSpPr>
          <p:spPr>
            <a:xfrm>
              <a:off x="0" y="32723"/>
              <a:ext cx="4537949" cy="420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2200" u="sng">
                  <a:solidFill>
                    <a:srgbClr val="000000"/>
                  </a:solidFill>
                  <a:uFill>
                    <a:solidFill>
                      <a:srgbClr val="000000"/>
                    </a:solidFill>
                  </a:uFill>
                  <a:latin typeface="Arial"/>
                  <a:ea typeface="Arial"/>
                  <a:cs typeface="Arial"/>
                  <a:sym typeface="Arial"/>
                </a:defRPr>
              </a:lvl1pPr>
            </a:lstStyle>
            <a:p>
              <a:r>
                <a:rPr sz="1547"/>
                <a:t>HS - Academic and Technical </a:t>
              </a:r>
            </a:p>
          </p:txBody>
        </p:sp>
      </p:grpSp>
      <p:grpSp>
        <p:nvGrpSpPr>
          <p:cNvPr id="333" name="Group"/>
          <p:cNvGrpSpPr/>
          <p:nvPr/>
        </p:nvGrpSpPr>
        <p:grpSpPr>
          <a:xfrm>
            <a:off x="380999" y="4644718"/>
            <a:ext cx="8152661" cy="703050"/>
            <a:chOff x="-1" y="0"/>
            <a:chExt cx="11594894" cy="999891"/>
          </a:xfrm>
        </p:grpSpPr>
        <p:sp>
          <p:nvSpPr>
            <p:cNvPr id="331" name="Rectangle"/>
            <p:cNvSpPr/>
            <p:nvPr/>
          </p:nvSpPr>
          <p:spPr>
            <a:xfrm>
              <a:off x="-1" y="0"/>
              <a:ext cx="11594894" cy="999891"/>
            </a:xfrm>
            <a:prstGeom prst="rect">
              <a:avLst/>
            </a:prstGeom>
            <a:gradFill flip="none" rotWithShape="1">
              <a:gsLst>
                <a:gs pos="0">
                  <a:srgbClr val="F8B37F"/>
                </a:gs>
                <a:gs pos="50000">
                  <a:srgbClr val="FA8F33"/>
                </a:gs>
                <a:gs pos="100000">
                  <a:srgbClr val="EB801F"/>
                </a:gs>
              </a:gsLst>
              <a:lin ang="5400000" scaled="0"/>
            </a:gradFill>
            <a:ln w="3175" cap="flat">
              <a:solidFill>
                <a:srgbClr val="F2913F"/>
              </a:solidFill>
              <a:prstDash val="solid"/>
              <a:miter lim="400000"/>
            </a:ln>
            <a:effectLst/>
          </p:spPr>
          <p:txBody>
            <a:bodyPr wrap="square" lIns="45719" tIns="45719" rIns="45719" bIns="45719" numCol="1" anchor="ctr">
              <a:noAutofit/>
            </a:bodyPr>
            <a:lstStyle/>
            <a:p>
              <a:pPr defTabSz="914334">
                <a:lnSpc>
                  <a:spcPct val="120000"/>
                </a:lnSpc>
                <a:defRPr sz="5600" b="1" u="sng">
                  <a:solidFill>
                    <a:srgbClr val="000000"/>
                  </a:solidFill>
                  <a:latin typeface="Arial"/>
                  <a:ea typeface="Arial"/>
                  <a:cs typeface="Arial"/>
                  <a:sym typeface="Arial"/>
                </a:defRPr>
              </a:pPr>
              <a:endParaRPr sz="3937"/>
            </a:p>
          </p:txBody>
        </p:sp>
        <p:sp>
          <p:nvSpPr>
            <p:cNvPr id="332" name="Engaged Employers"/>
            <p:cNvSpPr txBox="1"/>
            <p:nvPr/>
          </p:nvSpPr>
          <p:spPr>
            <a:xfrm>
              <a:off x="-1" y="120305"/>
              <a:ext cx="11594894" cy="759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4400" b="1" u="sng">
                  <a:solidFill>
                    <a:srgbClr val="000000"/>
                  </a:solidFill>
                  <a:uFill>
                    <a:solidFill>
                      <a:srgbClr val="000000"/>
                    </a:solidFill>
                  </a:uFill>
                  <a:latin typeface="Arial"/>
                  <a:ea typeface="Arial"/>
                  <a:cs typeface="Arial"/>
                  <a:sym typeface="Arial"/>
                </a:defRPr>
              </a:lvl1pPr>
            </a:lstStyle>
            <a:p>
              <a:r>
                <a:rPr sz="3094"/>
                <a:t>Engaged Employers </a:t>
              </a:r>
            </a:p>
          </p:txBody>
        </p:sp>
      </p:grpSp>
      <p:grpSp>
        <p:nvGrpSpPr>
          <p:cNvPr id="336" name="Group"/>
          <p:cNvGrpSpPr/>
          <p:nvPr/>
        </p:nvGrpSpPr>
        <p:grpSpPr>
          <a:xfrm>
            <a:off x="7320174" y="2287662"/>
            <a:ext cx="1214227" cy="1956382"/>
            <a:chOff x="0" y="-1"/>
            <a:chExt cx="1726900" cy="2782409"/>
          </a:xfrm>
        </p:grpSpPr>
        <p:sp>
          <p:nvSpPr>
            <p:cNvPr id="334" name="Rectangle"/>
            <p:cNvSpPr/>
            <p:nvPr/>
          </p:nvSpPr>
          <p:spPr>
            <a:xfrm>
              <a:off x="0" y="-1"/>
              <a:ext cx="1726900" cy="2782409"/>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2200" b="1" u="sng">
                  <a:solidFill>
                    <a:srgbClr val="000000"/>
                  </a:solidFill>
                  <a:latin typeface="Arial"/>
                  <a:ea typeface="Arial"/>
                  <a:cs typeface="Arial"/>
                  <a:sym typeface="Arial"/>
                </a:defRPr>
              </a:pPr>
              <a:endParaRPr sz="1547"/>
            </a:p>
          </p:txBody>
        </p:sp>
        <p:sp>
          <p:nvSpPr>
            <p:cNvPr id="335" name="Work"/>
            <p:cNvSpPr txBox="1"/>
            <p:nvPr/>
          </p:nvSpPr>
          <p:spPr>
            <a:xfrm>
              <a:off x="0" y="965427"/>
              <a:ext cx="1726900" cy="851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5000" b="1" u="sng">
                  <a:solidFill>
                    <a:srgbClr val="000000"/>
                  </a:solidFill>
                  <a:latin typeface="Arial"/>
                  <a:ea typeface="Arial"/>
                  <a:cs typeface="Arial"/>
                  <a:sym typeface="Arial"/>
                </a:defRPr>
              </a:lvl1pPr>
            </a:lstStyle>
            <a:p>
              <a:r>
                <a:rPr sz="3516" dirty="0">
                  <a:solidFill>
                    <a:schemeClr val="bg1"/>
                  </a:solidFill>
                </a:rPr>
                <a:t>Work </a:t>
              </a:r>
            </a:p>
          </p:txBody>
        </p:sp>
      </p:grpSp>
      <p:grpSp>
        <p:nvGrpSpPr>
          <p:cNvPr id="339" name="Group"/>
          <p:cNvGrpSpPr/>
          <p:nvPr/>
        </p:nvGrpSpPr>
        <p:grpSpPr>
          <a:xfrm>
            <a:off x="2950601" y="3486194"/>
            <a:ext cx="3190748" cy="396932"/>
            <a:chOff x="0" y="-1"/>
            <a:chExt cx="4537950" cy="564524"/>
          </a:xfrm>
        </p:grpSpPr>
        <p:sp>
          <p:nvSpPr>
            <p:cNvPr id="337" name="Rectangle"/>
            <p:cNvSpPr/>
            <p:nvPr/>
          </p:nvSpPr>
          <p:spPr>
            <a:xfrm>
              <a:off x="0" y="-1"/>
              <a:ext cx="4537950" cy="564524"/>
            </a:xfrm>
            <a:prstGeom prst="rect">
              <a:avLst/>
            </a:prstGeom>
            <a:solidFill>
              <a:srgbClr val="F2913F"/>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3800" b="1" u="sng">
                  <a:solidFill>
                    <a:srgbClr val="000000"/>
                  </a:solidFill>
                  <a:latin typeface="Arial"/>
                  <a:ea typeface="Arial"/>
                  <a:cs typeface="Arial"/>
                  <a:sym typeface="Arial"/>
                </a:defRPr>
              </a:pPr>
              <a:endParaRPr sz="2672"/>
            </a:p>
          </p:txBody>
        </p:sp>
        <p:sp>
          <p:nvSpPr>
            <p:cNvPr id="338" name="Experiential/Work Based Learning"/>
            <p:cNvSpPr txBox="1"/>
            <p:nvPr/>
          </p:nvSpPr>
          <p:spPr>
            <a:xfrm>
              <a:off x="0" y="102700"/>
              <a:ext cx="4537950" cy="3591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b="1" u="sng">
                  <a:solidFill>
                    <a:srgbClr val="000000"/>
                  </a:solidFill>
                  <a:uFill>
                    <a:solidFill>
                      <a:srgbClr val="000000"/>
                    </a:solidFill>
                  </a:uFill>
                  <a:latin typeface="Arial"/>
                  <a:ea typeface="Arial"/>
                  <a:cs typeface="Arial"/>
                  <a:sym typeface="Arial"/>
                </a:defRPr>
              </a:lvl1pPr>
            </a:lstStyle>
            <a:p>
              <a:r>
                <a:rPr sz="1266"/>
                <a:t>Experiential/Work Based Learning</a:t>
              </a:r>
            </a:p>
          </p:txBody>
        </p:sp>
      </p:grpSp>
      <p:grpSp>
        <p:nvGrpSpPr>
          <p:cNvPr id="342" name="Group"/>
          <p:cNvGrpSpPr/>
          <p:nvPr/>
        </p:nvGrpSpPr>
        <p:grpSpPr>
          <a:xfrm>
            <a:off x="2950601" y="3109768"/>
            <a:ext cx="3190746" cy="341806"/>
            <a:chOff x="0" y="-1"/>
            <a:chExt cx="4537949" cy="486123"/>
          </a:xfrm>
        </p:grpSpPr>
        <p:sp>
          <p:nvSpPr>
            <p:cNvPr id="340" name="Rectangle"/>
            <p:cNvSpPr/>
            <p:nvPr/>
          </p:nvSpPr>
          <p:spPr>
            <a:xfrm>
              <a:off x="0" y="-1"/>
              <a:ext cx="4537949" cy="486123"/>
            </a:xfrm>
            <a:prstGeom prst="rect">
              <a:avLst/>
            </a:prstGeom>
            <a:solidFill>
              <a:srgbClr val="00BA6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3800" b="1" u="sng">
                  <a:solidFill>
                    <a:srgbClr val="000000"/>
                  </a:solidFill>
                  <a:latin typeface="Arial"/>
                  <a:ea typeface="Arial"/>
                  <a:cs typeface="Arial"/>
                  <a:sym typeface="Arial"/>
                </a:defRPr>
              </a:pPr>
              <a:endParaRPr sz="2672"/>
            </a:p>
          </p:txBody>
        </p:sp>
        <p:sp>
          <p:nvSpPr>
            <p:cNvPr id="341" name="CC - Academic and Technical"/>
            <p:cNvSpPr txBox="1"/>
            <p:nvPr/>
          </p:nvSpPr>
          <p:spPr>
            <a:xfrm>
              <a:off x="0" y="32723"/>
              <a:ext cx="4537949" cy="420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2200" u="sng">
                  <a:solidFill>
                    <a:srgbClr val="000000"/>
                  </a:solidFill>
                  <a:uFill>
                    <a:solidFill>
                      <a:srgbClr val="000000"/>
                    </a:solidFill>
                  </a:uFill>
                  <a:latin typeface="Arial"/>
                  <a:ea typeface="Arial"/>
                  <a:cs typeface="Arial"/>
                  <a:sym typeface="Arial"/>
                </a:defRPr>
              </a:lvl1pPr>
            </a:lstStyle>
            <a:p>
              <a:r>
                <a:rPr sz="1547" dirty="0"/>
                <a:t>CC - Academic and Technical </a:t>
              </a:r>
            </a:p>
          </p:txBody>
        </p:sp>
      </p:grpSp>
      <p:grpSp>
        <p:nvGrpSpPr>
          <p:cNvPr id="345" name="Group"/>
          <p:cNvGrpSpPr/>
          <p:nvPr/>
        </p:nvGrpSpPr>
        <p:grpSpPr>
          <a:xfrm>
            <a:off x="1263816" y="2275950"/>
            <a:ext cx="1356512" cy="441039"/>
            <a:chOff x="-1" y="0"/>
            <a:chExt cx="1929260" cy="627253"/>
          </a:xfrm>
        </p:grpSpPr>
        <p:sp>
          <p:nvSpPr>
            <p:cNvPr id="343" name="Rectangle"/>
            <p:cNvSpPr/>
            <p:nvPr/>
          </p:nvSpPr>
          <p:spPr>
            <a:xfrm>
              <a:off x="-1" y="0"/>
              <a:ext cx="1929260" cy="627253"/>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5600" b="1" u="sng">
                  <a:solidFill>
                    <a:srgbClr val="000000"/>
                  </a:solidFill>
                  <a:latin typeface="Arial"/>
                  <a:ea typeface="Arial"/>
                  <a:cs typeface="Arial"/>
                  <a:sym typeface="Arial"/>
                </a:defRPr>
              </a:pPr>
              <a:endParaRPr sz="3937"/>
            </a:p>
          </p:txBody>
        </p:sp>
        <p:sp>
          <p:nvSpPr>
            <p:cNvPr id="344" name="Advising"/>
            <p:cNvSpPr txBox="1"/>
            <p:nvPr/>
          </p:nvSpPr>
          <p:spPr>
            <a:xfrm>
              <a:off x="-1" y="134067"/>
              <a:ext cx="1929260" cy="3591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b="1" u="sng">
                  <a:solidFill>
                    <a:srgbClr val="FFFFFF"/>
                  </a:solidFill>
                  <a:latin typeface="Arial"/>
                  <a:ea typeface="Arial"/>
                  <a:cs typeface="Arial"/>
                  <a:sym typeface="Arial"/>
                </a:defRPr>
              </a:lvl1pPr>
            </a:lstStyle>
            <a:p>
              <a:r>
                <a:rPr sz="1266"/>
                <a:t>Advising </a:t>
              </a:r>
            </a:p>
          </p:txBody>
        </p:sp>
      </p:grpSp>
      <p:grpSp>
        <p:nvGrpSpPr>
          <p:cNvPr id="348" name="Group"/>
          <p:cNvGrpSpPr/>
          <p:nvPr/>
        </p:nvGrpSpPr>
        <p:grpSpPr>
          <a:xfrm>
            <a:off x="1260866" y="2686657"/>
            <a:ext cx="1359464" cy="642099"/>
            <a:chOff x="0" y="13393"/>
            <a:chExt cx="1933459" cy="913207"/>
          </a:xfrm>
        </p:grpSpPr>
        <p:sp>
          <p:nvSpPr>
            <p:cNvPr id="346" name="Rectangle"/>
            <p:cNvSpPr/>
            <p:nvPr/>
          </p:nvSpPr>
          <p:spPr>
            <a:xfrm>
              <a:off x="0" y="29822"/>
              <a:ext cx="1933459" cy="880345"/>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5600" b="1" u="sng">
                  <a:solidFill>
                    <a:srgbClr val="000000"/>
                  </a:solidFill>
                  <a:latin typeface="Arial"/>
                  <a:ea typeface="Arial"/>
                  <a:cs typeface="Arial"/>
                  <a:sym typeface="Arial"/>
                </a:defRPr>
              </a:pPr>
              <a:endParaRPr sz="3937"/>
            </a:p>
          </p:txBody>
        </p:sp>
        <p:sp>
          <p:nvSpPr>
            <p:cNvPr id="347" name="Assessment Interest,  Ability, Skills"/>
            <p:cNvSpPr txBox="1"/>
            <p:nvPr/>
          </p:nvSpPr>
          <p:spPr>
            <a:xfrm>
              <a:off x="0" y="13393"/>
              <a:ext cx="1933459" cy="9132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b="1" u="sng">
                  <a:solidFill>
                    <a:srgbClr val="FFFFFF"/>
                  </a:solidFill>
                  <a:latin typeface="Arial"/>
                  <a:ea typeface="Arial"/>
                  <a:cs typeface="Arial"/>
                  <a:sym typeface="Arial"/>
                </a:defRPr>
              </a:lvl1pPr>
            </a:lstStyle>
            <a:p>
              <a:r>
                <a:rPr sz="1266"/>
                <a:t>Assessment Interest,  Ability, Skills </a:t>
              </a:r>
            </a:p>
          </p:txBody>
        </p:sp>
      </p:grpSp>
      <p:grpSp>
        <p:nvGrpSpPr>
          <p:cNvPr id="351" name="Group"/>
          <p:cNvGrpSpPr/>
          <p:nvPr/>
        </p:nvGrpSpPr>
        <p:grpSpPr>
          <a:xfrm>
            <a:off x="1260866" y="3315814"/>
            <a:ext cx="1347666" cy="529237"/>
            <a:chOff x="-1" y="-1"/>
            <a:chExt cx="1916679" cy="752690"/>
          </a:xfrm>
        </p:grpSpPr>
        <p:sp>
          <p:nvSpPr>
            <p:cNvPr id="349" name="Rectangle"/>
            <p:cNvSpPr/>
            <p:nvPr/>
          </p:nvSpPr>
          <p:spPr>
            <a:xfrm>
              <a:off x="-1" y="-1"/>
              <a:ext cx="1916679" cy="752690"/>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5600" b="1" u="sng">
                  <a:solidFill>
                    <a:srgbClr val="000000"/>
                  </a:solidFill>
                  <a:latin typeface="Arial"/>
                  <a:ea typeface="Arial"/>
                  <a:cs typeface="Arial"/>
                  <a:sym typeface="Arial"/>
                </a:defRPr>
              </a:pPr>
              <a:endParaRPr sz="3937"/>
            </a:p>
          </p:txBody>
        </p:sp>
        <p:sp>
          <p:nvSpPr>
            <p:cNvPr id="350" name="Labor Market Information"/>
            <p:cNvSpPr txBox="1"/>
            <p:nvPr/>
          </p:nvSpPr>
          <p:spPr>
            <a:xfrm>
              <a:off x="-1" y="58266"/>
              <a:ext cx="1916679" cy="6361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b="1" u="sng">
                  <a:solidFill>
                    <a:srgbClr val="FFFFFF"/>
                  </a:solidFill>
                  <a:latin typeface="Arial"/>
                  <a:ea typeface="Arial"/>
                  <a:cs typeface="Arial"/>
                  <a:sym typeface="Arial"/>
                </a:defRPr>
              </a:lvl1pPr>
            </a:lstStyle>
            <a:p>
              <a:r>
                <a:rPr sz="1266"/>
                <a:t>Labor Market Information</a:t>
              </a:r>
            </a:p>
          </p:txBody>
        </p:sp>
      </p:grpSp>
      <p:grpSp>
        <p:nvGrpSpPr>
          <p:cNvPr id="354" name="Group"/>
          <p:cNvGrpSpPr/>
          <p:nvPr/>
        </p:nvGrpSpPr>
        <p:grpSpPr>
          <a:xfrm>
            <a:off x="2950601" y="2280077"/>
            <a:ext cx="3190746" cy="418136"/>
            <a:chOff x="0" y="-1"/>
            <a:chExt cx="4537949" cy="594680"/>
          </a:xfrm>
        </p:grpSpPr>
        <p:sp>
          <p:nvSpPr>
            <p:cNvPr id="352" name="Rectangle"/>
            <p:cNvSpPr/>
            <p:nvPr/>
          </p:nvSpPr>
          <p:spPr>
            <a:xfrm>
              <a:off x="0" y="-1"/>
              <a:ext cx="4537949" cy="594680"/>
            </a:xfrm>
            <a:prstGeom prst="rect">
              <a:avLst/>
            </a:prstGeom>
            <a:solidFill>
              <a:srgbClr val="C9DFF2"/>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3800" b="1" u="sng">
                  <a:solidFill>
                    <a:srgbClr val="000000"/>
                  </a:solidFill>
                  <a:latin typeface="Arial"/>
                  <a:ea typeface="Arial"/>
                  <a:cs typeface="Arial"/>
                  <a:sym typeface="Arial"/>
                </a:defRPr>
              </a:pPr>
              <a:endParaRPr sz="2672"/>
            </a:p>
          </p:txBody>
        </p:sp>
        <p:sp>
          <p:nvSpPr>
            <p:cNvPr id="353" name="Program of Study"/>
            <p:cNvSpPr txBox="1"/>
            <p:nvPr/>
          </p:nvSpPr>
          <p:spPr>
            <a:xfrm>
              <a:off x="0" y="87002"/>
              <a:ext cx="4537949" cy="420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2200" b="1" u="sng">
                  <a:solidFill>
                    <a:srgbClr val="000000"/>
                  </a:solidFill>
                  <a:uFill>
                    <a:solidFill>
                      <a:srgbClr val="000000"/>
                    </a:solidFill>
                  </a:uFill>
                  <a:latin typeface="Arial"/>
                  <a:ea typeface="Arial"/>
                  <a:cs typeface="Arial"/>
                  <a:sym typeface="Arial"/>
                </a:defRPr>
              </a:lvl1pPr>
            </a:lstStyle>
            <a:p>
              <a:r>
                <a:rPr sz="1547"/>
                <a:t>Program of Study </a:t>
              </a:r>
            </a:p>
          </p:txBody>
        </p:sp>
      </p:grpSp>
      <p:grpSp>
        <p:nvGrpSpPr>
          <p:cNvPr id="357" name="Group"/>
          <p:cNvGrpSpPr/>
          <p:nvPr/>
        </p:nvGrpSpPr>
        <p:grpSpPr>
          <a:xfrm>
            <a:off x="1260866" y="3856065"/>
            <a:ext cx="1347666" cy="405210"/>
            <a:chOff x="-1" y="0"/>
            <a:chExt cx="1916679" cy="576296"/>
          </a:xfrm>
        </p:grpSpPr>
        <p:sp>
          <p:nvSpPr>
            <p:cNvPr id="355" name="Rectangle"/>
            <p:cNvSpPr/>
            <p:nvPr/>
          </p:nvSpPr>
          <p:spPr>
            <a:xfrm>
              <a:off x="-1" y="0"/>
              <a:ext cx="1916679" cy="576296"/>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5600" b="1" u="sng">
                  <a:solidFill>
                    <a:srgbClr val="000000"/>
                  </a:solidFill>
                  <a:latin typeface="Arial"/>
                  <a:ea typeface="Arial"/>
                  <a:cs typeface="Arial"/>
                  <a:sym typeface="Arial"/>
                </a:defRPr>
              </a:pPr>
              <a:endParaRPr sz="3937"/>
            </a:p>
          </p:txBody>
        </p:sp>
        <p:sp>
          <p:nvSpPr>
            <p:cNvPr id="356" name="Career Plan"/>
            <p:cNvSpPr txBox="1"/>
            <p:nvPr/>
          </p:nvSpPr>
          <p:spPr>
            <a:xfrm>
              <a:off x="-1" y="108586"/>
              <a:ext cx="1916679" cy="3591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1800" b="1" u="sng">
                  <a:solidFill>
                    <a:srgbClr val="FFFFFF"/>
                  </a:solidFill>
                  <a:latin typeface="Arial"/>
                  <a:ea typeface="Arial"/>
                  <a:cs typeface="Arial"/>
                  <a:sym typeface="Arial"/>
                </a:defRPr>
              </a:lvl1pPr>
            </a:lstStyle>
            <a:p>
              <a:r>
                <a:rPr sz="1266"/>
                <a:t>Career Plan </a:t>
              </a:r>
            </a:p>
          </p:txBody>
        </p:sp>
      </p:grpSp>
      <p:grpSp>
        <p:nvGrpSpPr>
          <p:cNvPr id="360" name="Group"/>
          <p:cNvGrpSpPr/>
          <p:nvPr/>
        </p:nvGrpSpPr>
        <p:grpSpPr>
          <a:xfrm>
            <a:off x="6176726" y="2287662"/>
            <a:ext cx="554408" cy="1606492"/>
            <a:chOff x="-1" y="0"/>
            <a:chExt cx="788491" cy="2284787"/>
          </a:xfrm>
        </p:grpSpPr>
        <p:sp>
          <p:nvSpPr>
            <p:cNvPr id="358" name="Rectangle"/>
            <p:cNvSpPr/>
            <p:nvPr/>
          </p:nvSpPr>
          <p:spPr>
            <a:xfrm rot="16200000">
              <a:off x="-748148" y="748148"/>
              <a:ext cx="2284786" cy="788491"/>
            </a:xfrm>
            <a:prstGeom prst="rect">
              <a:avLst/>
            </a:prstGeom>
            <a:solidFill>
              <a:srgbClr val="FAD5BB"/>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2200" b="1" u="sng">
                  <a:solidFill>
                    <a:srgbClr val="000000"/>
                  </a:solidFill>
                  <a:latin typeface="Arial"/>
                  <a:ea typeface="Arial"/>
                  <a:cs typeface="Arial"/>
                  <a:sym typeface="Arial"/>
                </a:defRPr>
              </a:pPr>
              <a:endParaRPr sz="1547"/>
            </a:p>
          </p:txBody>
        </p:sp>
        <p:sp>
          <p:nvSpPr>
            <p:cNvPr id="359" name="Credentials"/>
            <p:cNvSpPr txBox="1"/>
            <p:nvPr/>
          </p:nvSpPr>
          <p:spPr>
            <a:xfrm rot="16200000">
              <a:off x="-748149" y="885867"/>
              <a:ext cx="2284786" cy="5130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p>
              <a:pPr defTabSz="1300433">
                <a:defRPr sz="2800" b="1" u="sng">
                  <a:solidFill>
                    <a:srgbClr val="000000"/>
                  </a:solidFill>
                  <a:uFill>
                    <a:solidFill>
                      <a:srgbClr val="000000"/>
                    </a:solidFill>
                  </a:uFill>
                  <a:latin typeface="Arial"/>
                  <a:ea typeface="Arial"/>
                  <a:cs typeface="Arial"/>
                  <a:sym typeface="Arial"/>
                </a:defRPr>
              </a:pPr>
              <a:r>
                <a:rPr sz="1969"/>
                <a:t>Credentials</a:t>
              </a:r>
              <a:r>
                <a:rPr sz="1125"/>
                <a:t> </a:t>
              </a:r>
            </a:p>
          </p:txBody>
        </p:sp>
      </p:grpSp>
      <p:grpSp>
        <p:nvGrpSpPr>
          <p:cNvPr id="363" name="Group"/>
          <p:cNvGrpSpPr/>
          <p:nvPr/>
        </p:nvGrpSpPr>
        <p:grpSpPr>
          <a:xfrm>
            <a:off x="4365805" y="3968733"/>
            <a:ext cx="1120596" cy="303929"/>
            <a:chOff x="0" y="26321"/>
            <a:chExt cx="1593736" cy="432254"/>
          </a:xfrm>
        </p:grpSpPr>
        <p:sp>
          <p:nvSpPr>
            <p:cNvPr id="361" name="Rectangle"/>
            <p:cNvSpPr/>
            <p:nvPr/>
          </p:nvSpPr>
          <p:spPr>
            <a:xfrm>
              <a:off x="0" y="56223"/>
              <a:ext cx="1593736" cy="372434"/>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2200" b="1" u="sng">
                  <a:solidFill>
                    <a:srgbClr val="000000"/>
                  </a:solidFill>
                  <a:latin typeface="Arial"/>
                  <a:ea typeface="Arial"/>
                  <a:cs typeface="Arial"/>
                  <a:sym typeface="Arial"/>
                </a:defRPr>
              </a:pPr>
              <a:endParaRPr sz="1600"/>
            </a:p>
          </p:txBody>
        </p:sp>
        <p:sp>
          <p:nvSpPr>
            <p:cNvPr id="362" name="Diploma"/>
            <p:cNvSpPr txBox="1"/>
            <p:nvPr/>
          </p:nvSpPr>
          <p:spPr>
            <a:xfrm>
              <a:off x="0" y="26321"/>
              <a:ext cx="1593736" cy="4322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u="sng">
                  <a:solidFill>
                    <a:srgbClr val="000000"/>
                  </a:solidFill>
                  <a:latin typeface="Arial"/>
                  <a:ea typeface="Arial"/>
                  <a:cs typeface="Arial"/>
                  <a:sym typeface="Arial"/>
                </a:defRPr>
              </a:lvl1pPr>
            </a:lstStyle>
            <a:p>
              <a:r>
                <a:rPr sz="1600" dirty="0">
                  <a:solidFill>
                    <a:schemeClr val="bg1"/>
                  </a:solidFill>
                </a:rPr>
                <a:t>Diploma</a:t>
              </a:r>
            </a:p>
          </p:txBody>
        </p:sp>
      </p:grpSp>
      <p:grpSp>
        <p:nvGrpSpPr>
          <p:cNvPr id="366" name="Group"/>
          <p:cNvGrpSpPr/>
          <p:nvPr/>
        </p:nvGrpSpPr>
        <p:grpSpPr>
          <a:xfrm>
            <a:off x="5622331" y="3961147"/>
            <a:ext cx="1159469" cy="303929"/>
            <a:chOff x="0" y="26321"/>
            <a:chExt cx="1649021" cy="432253"/>
          </a:xfrm>
        </p:grpSpPr>
        <p:sp>
          <p:nvSpPr>
            <p:cNvPr id="364" name="Rectangle"/>
            <p:cNvSpPr/>
            <p:nvPr/>
          </p:nvSpPr>
          <p:spPr>
            <a:xfrm>
              <a:off x="0" y="56223"/>
              <a:ext cx="1593740" cy="372436"/>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2200" b="1" u="sng">
                  <a:solidFill>
                    <a:srgbClr val="000000"/>
                  </a:solidFill>
                  <a:latin typeface="Arial"/>
                  <a:ea typeface="Arial"/>
                  <a:cs typeface="Arial"/>
                  <a:sym typeface="Arial"/>
                </a:defRPr>
              </a:pPr>
              <a:endParaRPr sz="1600"/>
            </a:p>
          </p:txBody>
        </p:sp>
        <p:sp>
          <p:nvSpPr>
            <p:cNvPr id="365" name="Degree"/>
            <p:cNvSpPr txBox="1"/>
            <p:nvPr/>
          </p:nvSpPr>
          <p:spPr>
            <a:xfrm>
              <a:off x="55280" y="26321"/>
              <a:ext cx="1593741" cy="4322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u="sng">
                  <a:solidFill>
                    <a:srgbClr val="000000"/>
                  </a:solidFill>
                  <a:latin typeface="Arial"/>
                  <a:ea typeface="Arial"/>
                  <a:cs typeface="Arial"/>
                  <a:sym typeface="Arial"/>
                </a:defRPr>
              </a:lvl1pPr>
            </a:lstStyle>
            <a:p>
              <a:r>
                <a:rPr sz="1600" dirty="0">
                  <a:solidFill>
                    <a:schemeClr val="bg1"/>
                  </a:solidFill>
                </a:rPr>
                <a:t>Degree</a:t>
              </a:r>
            </a:p>
          </p:txBody>
        </p:sp>
      </p:grpSp>
      <p:sp>
        <p:nvSpPr>
          <p:cNvPr id="367" name="CTE Career Pathways"/>
          <p:cNvSpPr/>
          <p:nvPr/>
        </p:nvSpPr>
        <p:spPr>
          <a:xfrm>
            <a:off x="381741" y="1295400"/>
            <a:ext cx="8151182" cy="758926"/>
          </a:xfrm>
          <a:prstGeom prst="rect">
            <a:avLst/>
          </a:prstGeom>
          <a:solidFill>
            <a:srgbClr val="002F73"/>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defTabSz="1849571">
              <a:lnSpc>
                <a:spcPct val="120000"/>
              </a:lnSpc>
              <a:defRPr sz="5400" u="sng">
                <a:solidFill>
                  <a:srgbClr val="FFFFFF"/>
                </a:solidFill>
                <a:latin typeface="Arial"/>
                <a:ea typeface="Arial"/>
                <a:cs typeface="Arial"/>
                <a:sym typeface="Arial"/>
              </a:defRPr>
            </a:lvl1pPr>
          </a:lstStyle>
          <a:p>
            <a:r>
              <a:rPr sz="3797"/>
              <a:t>CTE Career Pathways </a:t>
            </a:r>
          </a:p>
        </p:txBody>
      </p:sp>
      <p:grpSp>
        <p:nvGrpSpPr>
          <p:cNvPr id="370" name="Group"/>
          <p:cNvGrpSpPr/>
          <p:nvPr/>
        </p:nvGrpSpPr>
        <p:grpSpPr>
          <a:xfrm>
            <a:off x="6899211" y="2282150"/>
            <a:ext cx="436447" cy="1962586"/>
            <a:chOff x="11002" y="-1"/>
            <a:chExt cx="620724" cy="2791232"/>
          </a:xfrm>
        </p:grpSpPr>
        <p:sp>
          <p:nvSpPr>
            <p:cNvPr id="368" name="Rectangle"/>
            <p:cNvSpPr/>
            <p:nvPr/>
          </p:nvSpPr>
          <p:spPr>
            <a:xfrm rot="16200000">
              <a:off x="-1074251" y="1085252"/>
              <a:ext cx="2791229" cy="620724"/>
            </a:xfrm>
            <a:prstGeom prst="rect">
              <a:avLst/>
            </a:prstGeom>
            <a:solidFill>
              <a:srgbClr val="FF2600"/>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2200" b="1" u="sng">
                  <a:solidFill>
                    <a:srgbClr val="000000"/>
                  </a:solidFill>
                  <a:latin typeface="Arial"/>
                  <a:ea typeface="Arial"/>
                  <a:cs typeface="Arial"/>
                  <a:sym typeface="Arial"/>
                </a:defRPr>
              </a:pPr>
              <a:endParaRPr sz="1547"/>
            </a:p>
          </p:txBody>
        </p:sp>
        <p:sp>
          <p:nvSpPr>
            <p:cNvPr id="369" name="Interviews"/>
            <p:cNvSpPr txBox="1"/>
            <p:nvPr/>
          </p:nvSpPr>
          <p:spPr>
            <a:xfrm rot="16200000">
              <a:off x="-1074251" y="1091944"/>
              <a:ext cx="2791228" cy="6073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defTabSz="1849571">
                <a:defRPr sz="2800" u="sng">
                  <a:solidFill>
                    <a:srgbClr val="000000"/>
                  </a:solidFill>
                  <a:latin typeface="Arial"/>
                  <a:ea typeface="Arial"/>
                  <a:cs typeface="Arial"/>
                  <a:sym typeface="Arial"/>
                </a:defRPr>
              </a:lvl1pPr>
            </a:lstStyle>
            <a:p>
              <a:r>
                <a:rPr sz="2400" dirty="0">
                  <a:solidFill>
                    <a:schemeClr val="bg1"/>
                  </a:solidFill>
                </a:rPr>
                <a:t>Interviews</a:t>
              </a:r>
            </a:p>
          </p:txBody>
        </p:sp>
      </p:grpSp>
      <p:grpSp>
        <p:nvGrpSpPr>
          <p:cNvPr id="373" name="Group"/>
          <p:cNvGrpSpPr/>
          <p:nvPr/>
        </p:nvGrpSpPr>
        <p:grpSpPr>
          <a:xfrm>
            <a:off x="685800" y="5452750"/>
            <a:ext cx="2428729" cy="789642"/>
            <a:chOff x="0" y="0"/>
            <a:chExt cx="3454191" cy="1123046"/>
          </a:xfrm>
        </p:grpSpPr>
        <p:sp>
          <p:nvSpPr>
            <p:cNvPr id="371" name="Rectangle"/>
            <p:cNvSpPr/>
            <p:nvPr/>
          </p:nvSpPr>
          <p:spPr>
            <a:xfrm>
              <a:off x="0" y="0"/>
              <a:ext cx="3454191" cy="1123046"/>
            </a:xfrm>
            <a:prstGeom prst="rect">
              <a:avLst/>
            </a:prstGeom>
            <a:solidFill>
              <a:srgbClr val="002F73"/>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5000" b="1" u="sng">
                  <a:solidFill>
                    <a:srgbClr val="000000"/>
                  </a:solidFill>
                  <a:latin typeface="Arial"/>
                  <a:ea typeface="Arial"/>
                  <a:cs typeface="Arial"/>
                  <a:sym typeface="Arial"/>
                </a:defRPr>
              </a:pPr>
              <a:endParaRPr sz="3516"/>
            </a:p>
          </p:txBody>
        </p:sp>
        <p:sp>
          <p:nvSpPr>
            <p:cNvPr id="372" name="Assessment of Competencies,…"/>
            <p:cNvSpPr txBox="1"/>
            <p:nvPr/>
          </p:nvSpPr>
          <p:spPr>
            <a:xfrm>
              <a:off x="0" y="12588"/>
              <a:ext cx="3454191" cy="10978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p>
              <a:pPr defTabSz="914334">
                <a:defRPr sz="2200" b="1" u="sng">
                  <a:solidFill>
                    <a:srgbClr val="FFFFFF"/>
                  </a:solidFill>
                  <a:latin typeface="Arial"/>
                  <a:ea typeface="Arial"/>
                  <a:cs typeface="Arial"/>
                  <a:sym typeface="Arial"/>
                </a:defRPr>
              </a:pPr>
              <a:r>
                <a:rPr sz="1547"/>
                <a:t>Assessment of Competencies, </a:t>
              </a:r>
              <a:endParaRPr sz="1266"/>
            </a:p>
            <a:p>
              <a:pPr defTabSz="914334">
                <a:defRPr sz="2200" b="1" u="sng">
                  <a:solidFill>
                    <a:srgbClr val="FFFFFF"/>
                  </a:solidFill>
                  <a:latin typeface="Arial"/>
                  <a:ea typeface="Arial"/>
                  <a:cs typeface="Arial"/>
                  <a:sym typeface="Arial"/>
                </a:defRPr>
              </a:pPr>
              <a:r>
                <a:rPr sz="1547"/>
                <a:t>&amp; Credentials, </a:t>
              </a:r>
            </a:p>
          </p:txBody>
        </p:sp>
      </p:grpSp>
      <p:grpSp>
        <p:nvGrpSpPr>
          <p:cNvPr id="376" name="Group"/>
          <p:cNvGrpSpPr/>
          <p:nvPr/>
        </p:nvGrpSpPr>
        <p:grpSpPr>
          <a:xfrm>
            <a:off x="3439563" y="5472362"/>
            <a:ext cx="3658869" cy="663771"/>
            <a:chOff x="0" y="-21853"/>
            <a:chExt cx="5203724" cy="944027"/>
          </a:xfrm>
        </p:grpSpPr>
        <p:sp>
          <p:nvSpPr>
            <p:cNvPr id="374" name="Rectangle"/>
            <p:cNvSpPr/>
            <p:nvPr/>
          </p:nvSpPr>
          <p:spPr>
            <a:xfrm>
              <a:off x="0" y="65841"/>
              <a:ext cx="4962778" cy="768646"/>
            </a:xfrm>
            <a:prstGeom prst="rect">
              <a:avLst/>
            </a:prstGeom>
            <a:solidFill>
              <a:srgbClr val="C9DFF2"/>
            </a:solidFill>
            <a:ln w="12700" cap="flat">
              <a:solidFill>
                <a:srgbClr val="5285AC"/>
              </a:solidFill>
              <a:prstDash val="solid"/>
              <a:miter lim="400000"/>
            </a:ln>
            <a:effectLst/>
          </p:spPr>
          <p:txBody>
            <a:bodyPr wrap="square" lIns="45719" tIns="45719" rIns="45719" bIns="45719" numCol="1" anchor="ctr">
              <a:noAutofit/>
            </a:bodyPr>
            <a:lstStyle/>
            <a:p>
              <a:pPr defTabSz="914334">
                <a:lnSpc>
                  <a:spcPct val="120000"/>
                </a:lnSpc>
                <a:defRPr sz="5000" b="1" u="sng">
                  <a:solidFill>
                    <a:srgbClr val="000000"/>
                  </a:solidFill>
                  <a:latin typeface="Arial"/>
                  <a:ea typeface="Arial"/>
                  <a:cs typeface="Arial"/>
                  <a:sym typeface="Arial"/>
                </a:defRPr>
              </a:pPr>
              <a:endParaRPr sz="3516"/>
            </a:p>
          </p:txBody>
        </p:sp>
        <p:sp>
          <p:nvSpPr>
            <p:cNvPr id="375" name="Placement in Education / Training"/>
            <p:cNvSpPr txBox="1"/>
            <p:nvPr/>
          </p:nvSpPr>
          <p:spPr>
            <a:xfrm>
              <a:off x="93349" y="-21853"/>
              <a:ext cx="5110375" cy="944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8575" tIns="28575" rIns="28575" bIns="28575" numCol="1" anchor="ctr">
              <a:spAutoFit/>
            </a:bodyPr>
            <a:lstStyle>
              <a:lvl1pPr algn="l" defTabSz="1849571">
                <a:defRPr sz="2800" b="1" u="sng">
                  <a:solidFill>
                    <a:srgbClr val="000000"/>
                  </a:solidFill>
                  <a:uFill>
                    <a:solidFill>
                      <a:srgbClr val="000000"/>
                    </a:solidFill>
                  </a:uFill>
                  <a:latin typeface="Arial"/>
                  <a:ea typeface="Arial"/>
                  <a:cs typeface="Arial"/>
                  <a:sym typeface="Arial"/>
                </a:defRPr>
              </a:lvl1pPr>
            </a:lstStyle>
            <a:p>
              <a:r>
                <a:rPr sz="1969"/>
                <a:t>Placement in Education / Training</a:t>
              </a:r>
            </a:p>
          </p:txBody>
        </p:sp>
      </p:grpSp>
      <p:sp>
        <p:nvSpPr>
          <p:cNvPr id="377" name="Arrow"/>
          <p:cNvSpPr/>
          <p:nvPr/>
        </p:nvSpPr>
        <p:spPr>
          <a:xfrm>
            <a:off x="746297" y="6096000"/>
            <a:ext cx="6873704" cy="597270"/>
          </a:xfrm>
          <a:prstGeom prst="rightArrow">
            <a:avLst>
              <a:gd name="adj1" fmla="val 32000"/>
              <a:gd name="adj2" fmla="val 110762"/>
            </a:avLst>
          </a:prstGeom>
          <a:blipFill>
            <a:blip r:embed="rId4"/>
          </a:blipFill>
          <a:ln w="12700">
            <a:miter lim="400000"/>
          </a:ln>
        </p:spPr>
        <p:txBody>
          <a:bodyPr lIns="45719" tIns="45719" rIns="45719" bIns="45719" anchor="ctr"/>
          <a:lstStyle/>
          <a:p>
            <a:pPr defTabSz="914367">
              <a:lnSpc>
                <a:spcPct val="120000"/>
              </a:lnSpc>
              <a:defRPr sz="2800" u="sng">
                <a:solidFill>
                  <a:srgbClr val="FFFFFF"/>
                </a:solidFill>
                <a:latin typeface="Arial"/>
                <a:ea typeface="Arial"/>
                <a:cs typeface="Arial"/>
                <a:sym typeface="Arial"/>
              </a:defRPr>
            </a:pPr>
            <a:endParaRPr sz="1969"/>
          </a:p>
        </p:txBody>
      </p:sp>
      <p:sp>
        <p:nvSpPr>
          <p:cNvPr id="378" name="Line"/>
          <p:cNvSpPr/>
          <p:nvPr/>
        </p:nvSpPr>
        <p:spPr>
          <a:xfrm flipH="1">
            <a:off x="2761646" y="3181563"/>
            <a:ext cx="3" cy="2388504"/>
          </a:xfrm>
          <a:prstGeom prst="line">
            <a:avLst/>
          </a:prstGeom>
          <a:ln w="50800">
            <a:solidFill>
              <a:srgbClr val="C0504D"/>
            </a:solidFill>
            <a:custDash>
              <a:ds d="200000" sp="200000"/>
            </a:custDash>
            <a:miter lim="400000"/>
            <a:headEnd type="oval"/>
            <a:tailEnd type="oval"/>
          </a:ln>
        </p:spPr>
        <p:txBody>
          <a:bodyPr lIns="45719" tIns="45719" rIns="45719" bIns="45719"/>
          <a:lstStyle/>
          <a:p>
            <a:pPr defTabSz="914367">
              <a:lnSpc>
                <a:spcPct val="120000"/>
              </a:lnSpc>
              <a:defRPr b="1">
                <a:solidFill>
                  <a:srgbClr val="000000"/>
                </a:solidFill>
                <a:latin typeface="Franklin Gothic Medium"/>
                <a:ea typeface="Franklin Gothic Medium"/>
                <a:cs typeface="Franklin Gothic Medium"/>
                <a:sym typeface="Franklin Gothic Medium"/>
              </a:defRPr>
            </a:pPr>
            <a:endParaRPr sz="1266"/>
          </a:p>
        </p:txBody>
      </p:sp>
      <p:grpSp>
        <p:nvGrpSpPr>
          <p:cNvPr id="381" name="Group"/>
          <p:cNvGrpSpPr/>
          <p:nvPr/>
        </p:nvGrpSpPr>
        <p:grpSpPr>
          <a:xfrm>
            <a:off x="2940664" y="4194671"/>
            <a:ext cx="3210622" cy="440057"/>
            <a:chOff x="0" y="-16349"/>
            <a:chExt cx="4566217" cy="625858"/>
          </a:xfrm>
        </p:grpSpPr>
        <p:sp>
          <p:nvSpPr>
            <p:cNvPr id="379" name="Rectangle"/>
            <p:cNvSpPr/>
            <p:nvPr/>
          </p:nvSpPr>
          <p:spPr>
            <a:xfrm>
              <a:off x="0" y="104434"/>
              <a:ext cx="4566217" cy="432647"/>
            </a:xfrm>
            <a:prstGeom prst="rect">
              <a:avLst/>
            </a:prstGeom>
            <a:blipFill rotWithShape="1">
              <a:blip r:embed="rId4"/>
              <a:srcRect/>
              <a:tile tx="0" ty="0" sx="100000" sy="100000" flip="none" algn="tl"/>
            </a:blipFill>
            <a:ln w="12700" cap="flat">
              <a:noFill/>
              <a:miter lim="400000"/>
            </a:ln>
            <a:effectLst/>
          </p:spPr>
          <p:txBody>
            <a:bodyPr wrap="square" lIns="45719" tIns="45719" rIns="45719" bIns="45719" numCol="1" anchor="ctr">
              <a:noAutofit/>
            </a:bodyPr>
            <a:lstStyle/>
            <a:p>
              <a:pPr defTabSz="914367">
                <a:lnSpc>
                  <a:spcPct val="120000"/>
                </a:lnSpc>
                <a:defRPr sz="5000" u="sng">
                  <a:solidFill>
                    <a:srgbClr val="FFFFFF"/>
                  </a:solidFill>
                  <a:latin typeface="Arial"/>
                  <a:ea typeface="Arial"/>
                  <a:cs typeface="Arial"/>
                  <a:sym typeface="Arial"/>
                </a:defRPr>
              </a:pPr>
              <a:endParaRPr sz="3516"/>
            </a:p>
          </p:txBody>
        </p:sp>
        <p:sp>
          <p:nvSpPr>
            <p:cNvPr id="380" name="9, 10, 11, 12, 13, 14"/>
            <p:cNvSpPr txBox="1"/>
            <p:nvPr/>
          </p:nvSpPr>
          <p:spPr>
            <a:xfrm>
              <a:off x="354842" y="-16349"/>
              <a:ext cx="4066024" cy="6258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algn="l" defTabSz="1300480">
                <a:defRPr sz="3400" b="1" u="sng">
                  <a:solidFill>
                    <a:srgbClr val="FFFFFF"/>
                  </a:solidFill>
                  <a:latin typeface="Arial"/>
                  <a:ea typeface="Arial"/>
                  <a:cs typeface="Arial"/>
                  <a:sym typeface="Arial"/>
                </a:defRPr>
              </a:lvl1pPr>
            </a:lstStyle>
            <a:p>
              <a:r>
                <a:rPr sz="2391"/>
                <a:t>9, 10, 11, 12, 13, 14 </a:t>
              </a:r>
            </a:p>
          </p:txBody>
        </p:sp>
      </p:grpSp>
      <p:sp>
        <p:nvSpPr>
          <p:cNvPr id="382" name="Line"/>
          <p:cNvSpPr/>
          <p:nvPr/>
        </p:nvSpPr>
        <p:spPr>
          <a:xfrm>
            <a:off x="5324121" y="4404394"/>
            <a:ext cx="2" cy="1239772"/>
          </a:xfrm>
          <a:prstGeom prst="line">
            <a:avLst/>
          </a:prstGeom>
          <a:ln w="12700">
            <a:solidFill>
              <a:srgbClr val="65DA10"/>
            </a:solidFill>
            <a:miter lim="400000"/>
          </a:ln>
        </p:spPr>
        <p:txBody>
          <a:bodyPr lIns="45719" tIns="45719" rIns="45719" bIns="45719"/>
          <a:lstStyle/>
          <a:p>
            <a:pPr defTabSz="914367">
              <a:lnSpc>
                <a:spcPct val="120000"/>
              </a:lnSpc>
              <a:defRPr b="1">
                <a:solidFill>
                  <a:srgbClr val="000000"/>
                </a:solidFill>
                <a:latin typeface="Franklin Gothic Medium"/>
                <a:ea typeface="Franklin Gothic Medium"/>
                <a:cs typeface="Franklin Gothic Medium"/>
                <a:sym typeface="Franklin Gothic Medium"/>
              </a:defRPr>
            </a:pPr>
            <a:endParaRPr sz="1266"/>
          </a:p>
        </p:txBody>
      </p:sp>
      <p:sp>
        <p:nvSpPr>
          <p:cNvPr id="383" name="2014  Vision Overview"/>
          <p:cNvSpPr txBox="1">
            <a:spLocks noGrp="1"/>
          </p:cNvSpPr>
          <p:nvPr>
            <p:ph type="title"/>
          </p:nvPr>
        </p:nvSpPr>
        <p:spPr/>
        <p:txBody>
          <a:bodyPr/>
          <a:lstStyle/>
          <a:p>
            <a:r>
              <a:rPr lang="en-US" dirty="0" smtClean="0"/>
              <a:t>2014  Vision Overview </a:t>
            </a:r>
            <a:endParaRPr lang="en-US" dirty="0"/>
          </a:p>
        </p:txBody>
      </p:sp>
    </p:spTree>
    <p:extLst>
      <p:ext uri="{BB962C8B-B14F-4D97-AF65-F5344CB8AC3E}">
        <p14:creationId xmlns:p14="http://schemas.microsoft.com/office/powerpoint/2010/main" val="178051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67"/>
                                        </p:tgtEl>
                                        <p:attrNameLst>
                                          <p:attrName>style.visibility</p:attrName>
                                        </p:attrNameLst>
                                      </p:cBhvr>
                                      <p:to>
                                        <p:strVal val="visible"/>
                                      </p:to>
                                    </p:set>
                                    <p:animEffect transition="in" filter="dissolve">
                                      <p:cBhvr>
                                        <p:cTn id="7" dur="500"/>
                                        <p:tgtEl>
                                          <p:spTgt spid="3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33"/>
                                        </p:tgtEl>
                                        <p:attrNameLst>
                                          <p:attrName>style.visibility</p:attrName>
                                        </p:attrNameLst>
                                      </p:cBhvr>
                                      <p:to>
                                        <p:strVal val="visible"/>
                                      </p:to>
                                    </p:set>
                                    <p:animEffect transition="in" filter="dissolve">
                                      <p:cBhvr>
                                        <p:cTn id="12" dur="500"/>
                                        <p:tgtEl>
                                          <p:spTgt spid="33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324"/>
                                        </p:tgtEl>
                                        <p:attrNameLst>
                                          <p:attrName>style.visibility</p:attrName>
                                        </p:attrNameLst>
                                      </p:cBhvr>
                                      <p:to>
                                        <p:strVal val="visible"/>
                                      </p:to>
                                    </p:set>
                                    <p:animEffect transition="in" filter="dissolve">
                                      <p:cBhvr>
                                        <p:cTn id="17" dur="500"/>
                                        <p:tgtEl>
                                          <p:spTgt spid="3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354"/>
                                        </p:tgtEl>
                                        <p:attrNameLst>
                                          <p:attrName>style.visibility</p:attrName>
                                        </p:attrNameLst>
                                      </p:cBhvr>
                                      <p:to>
                                        <p:strVal val="visible"/>
                                      </p:to>
                                    </p:set>
                                    <p:animEffect transition="in" filter="dissolve">
                                      <p:cBhvr>
                                        <p:cTn id="22" dur="500"/>
                                        <p:tgtEl>
                                          <p:spTgt spid="35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336"/>
                                        </p:tgtEl>
                                        <p:attrNameLst>
                                          <p:attrName>style.visibility</p:attrName>
                                        </p:attrNameLst>
                                      </p:cBhvr>
                                      <p:to>
                                        <p:strVal val="visible"/>
                                      </p:to>
                                    </p:set>
                                    <p:animEffect transition="in" filter="dissolve">
                                      <p:cBhvr>
                                        <p:cTn id="27" dur="500"/>
                                        <p:tgtEl>
                                          <p:spTgt spid="33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0" nodeType="clickEffect">
                                  <p:stCondLst>
                                    <p:cond delay="0"/>
                                  </p:stCondLst>
                                  <p:iterate>
                                    <p:tmAbs val="0"/>
                                  </p:iterate>
                                  <p:childTnLst>
                                    <p:set>
                                      <p:cBhvr>
                                        <p:cTn id="31" fill="hold"/>
                                        <p:tgtEl>
                                          <p:spTgt spid="345"/>
                                        </p:tgtEl>
                                        <p:attrNameLst>
                                          <p:attrName>style.visibility</p:attrName>
                                        </p:attrNameLst>
                                      </p:cBhvr>
                                      <p:to>
                                        <p:strVal val="visible"/>
                                      </p:to>
                                    </p:set>
                                    <p:animEffect transition="in" filter="dissolve">
                                      <p:cBhvr>
                                        <p:cTn id="32" dur="500"/>
                                        <p:tgtEl>
                                          <p:spTgt spid="34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0" nodeType="clickEffect">
                                  <p:stCondLst>
                                    <p:cond delay="0"/>
                                  </p:stCondLst>
                                  <p:iterate>
                                    <p:tmAbs val="0"/>
                                  </p:iterate>
                                  <p:childTnLst>
                                    <p:set>
                                      <p:cBhvr>
                                        <p:cTn id="36" fill="hold"/>
                                        <p:tgtEl>
                                          <p:spTgt spid="348"/>
                                        </p:tgtEl>
                                        <p:attrNameLst>
                                          <p:attrName>style.visibility</p:attrName>
                                        </p:attrNameLst>
                                      </p:cBhvr>
                                      <p:to>
                                        <p:strVal val="visible"/>
                                      </p:to>
                                    </p:set>
                                    <p:animEffect transition="in" filter="dissolve">
                                      <p:cBhvr>
                                        <p:cTn id="37" dur="500"/>
                                        <p:tgtEl>
                                          <p:spTgt spid="34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0" nodeType="clickEffect">
                                  <p:stCondLst>
                                    <p:cond delay="0"/>
                                  </p:stCondLst>
                                  <p:iterate>
                                    <p:tmAbs val="0"/>
                                  </p:iterate>
                                  <p:childTnLst>
                                    <p:set>
                                      <p:cBhvr>
                                        <p:cTn id="41" fill="hold"/>
                                        <p:tgtEl>
                                          <p:spTgt spid="351"/>
                                        </p:tgtEl>
                                        <p:attrNameLst>
                                          <p:attrName>style.visibility</p:attrName>
                                        </p:attrNameLst>
                                      </p:cBhvr>
                                      <p:to>
                                        <p:strVal val="visible"/>
                                      </p:to>
                                    </p:set>
                                    <p:animEffect transition="in" filter="dissolve">
                                      <p:cBhvr>
                                        <p:cTn id="42" dur="500"/>
                                        <p:tgtEl>
                                          <p:spTgt spid="35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0" nodeType="clickEffect">
                                  <p:stCondLst>
                                    <p:cond delay="0"/>
                                  </p:stCondLst>
                                  <p:iterate>
                                    <p:tmAbs val="0"/>
                                  </p:iterate>
                                  <p:childTnLst>
                                    <p:set>
                                      <p:cBhvr>
                                        <p:cTn id="46" fill="hold"/>
                                        <p:tgtEl>
                                          <p:spTgt spid="357"/>
                                        </p:tgtEl>
                                        <p:attrNameLst>
                                          <p:attrName>style.visibility</p:attrName>
                                        </p:attrNameLst>
                                      </p:cBhvr>
                                      <p:to>
                                        <p:strVal val="visible"/>
                                      </p:to>
                                    </p:set>
                                    <p:animEffect transition="in" filter="dissolve">
                                      <p:cBhvr>
                                        <p:cTn id="47" dur="500"/>
                                        <p:tgtEl>
                                          <p:spTgt spid="35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fill="hold" grpId="0" nodeType="clickEffect">
                                  <p:stCondLst>
                                    <p:cond delay="0"/>
                                  </p:stCondLst>
                                  <p:iterate>
                                    <p:tmAbs val="0"/>
                                  </p:iterate>
                                  <p:childTnLst>
                                    <p:set>
                                      <p:cBhvr>
                                        <p:cTn id="51" fill="hold"/>
                                        <p:tgtEl>
                                          <p:spTgt spid="330"/>
                                        </p:tgtEl>
                                        <p:attrNameLst>
                                          <p:attrName>style.visibility</p:attrName>
                                        </p:attrNameLst>
                                      </p:cBhvr>
                                      <p:to>
                                        <p:strVal val="visible"/>
                                      </p:to>
                                    </p:set>
                                    <p:animEffect transition="in" filter="dissolve">
                                      <p:cBhvr>
                                        <p:cTn id="52" dur="500"/>
                                        <p:tgtEl>
                                          <p:spTgt spid="33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fill="hold" grpId="0" nodeType="clickEffect">
                                  <p:stCondLst>
                                    <p:cond delay="0"/>
                                  </p:stCondLst>
                                  <p:iterate>
                                    <p:tmAbs val="0"/>
                                  </p:iterate>
                                  <p:childTnLst>
                                    <p:set>
                                      <p:cBhvr>
                                        <p:cTn id="56" fill="hold"/>
                                        <p:tgtEl>
                                          <p:spTgt spid="342"/>
                                        </p:tgtEl>
                                        <p:attrNameLst>
                                          <p:attrName>style.visibility</p:attrName>
                                        </p:attrNameLst>
                                      </p:cBhvr>
                                      <p:to>
                                        <p:strVal val="visible"/>
                                      </p:to>
                                    </p:set>
                                    <p:animEffect transition="in" filter="dissolve">
                                      <p:cBhvr>
                                        <p:cTn id="57" dur="500"/>
                                        <p:tgtEl>
                                          <p:spTgt spid="34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fill="hold" grpId="0" nodeType="clickEffect">
                                  <p:stCondLst>
                                    <p:cond delay="0"/>
                                  </p:stCondLst>
                                  <p:iterate>
                                    <p:tmAbs val="0"/>
                                  </p:iterate>
                                  <p:childTnLst>
                                    <p:set>
                                      <p:cBhvr>
                                        <p:cTn id="61" fill="hold"/>
                                        <p:tgtEl>
                                          <p:spTgt spid="339"/>
                                        </p:tgtEl>
                                        <p:attrNameLst>
                                          <p:attrName>style.visibility</p:attrName>
                                        </p:attrNameLst>
                                      </p:cBhvr>
                                      <p:to>
                                        <p:strVal val="visible"/>
                                      </p:to>
                                    </p:set>
                                    <p:animEffect transition="in" filter="dissolve">
                                      <p:cBhvr>
                                        <p:cTn id="62" dur="500"/>
                                        <p:tgtEl>
                                          <p:spTgt spid="339"/>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fill="hold" grpId="0" nodeType="clickEffect">
                                  <p:stCondLst>
                                    <p:cond delay="0"/>
                                  </p:stCondLst>
                                  <p:iterate>
                                    <p:tmAbs val="0"/>
                                  </p:iterate>
                                  <p:childTnLst>
                                    <p:set>
                                      <p:cBhvr>
                                        <p:cTn id="66" fill="hold"/>
                                        <p:tgtEl>
                                          <p:spTgt spid="360"/>
                                        </p:tgtEl>
                                        <p:attrNameLst>
                                          <p:attrName>style.visibility</p:attrName>
                                        </p:attrNameLst>
                                      </p:cBhvr>
                                      <p:to>
                                        <p:strVal val="visible"/>
                                      </p:to>
                                    </p:set>
                                    <p:animEffect transition="in" filter="dissolve">
                                      <p:cBhvr>
                                        <p:cTn id="67" dur="500"/>
                                        <p:tgtEl>
                                          <p:spTgt spid="360"/>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fill="hold" grpId="0" nodeType="clickEffect">
                                  <p:stCondLst>
                                    <p:cond delay="0"/>
                                  </p:stCondLst>
                                  <p:iterate>
                                    <p:tmAbs val="0"/>
                                  </p:iterate>
                                  <p:childTnLst>
                                    <p:set>
                                      <p:cBhvr>
                                        <p:cTn id="71" fill="hold"/>
                                        <p:tgtEl>
                                          <p:spTgt spid="327"/>
                                        </p:tgtEl>
                                        <p:attrNameLst>
                                          <p:attrName>style.visibility</p:attrName>
                                        </p:attrNameLst>
                                      </p:cBhvr>
                                      <p:to>
                                        <p:strVal val="visible"/>
                                      </p:to>
                                    </p:set>
                                    <p:animEffect transition="in" filter="dissolve">
                                      <p:cBhvr>
                                        <p:cTn id="72" dur="500"/>
                                        <p:tgtEl>
                                          <p:spTgt spid="327"/>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fill="hold" grpId="0" nodeType="clickEffect">
                                  <p:stCondLst>
                                    <p:cond delay="0"/>
                                  </p:stCondLst>
                                  <p:iterate>
                                    <p:tmAbs val="0"/>
                                  </p:iterate>
                                  <p:childTnLst>
                                    <p:set>
                                      <p:cBhvr>
                                        <p:cTn id="76" fill="hold"/>
                                        <p:tgtEl>
                                          <p:spTgt spid="363"/>
                                        </p:tgtEl>
                                        <p:attrNameLst>
                                          <p:attrName>style.visibility</p:attrName>
                                        </p:attrNameLst>
                                      </p:cBhvr>
                                      <p:to>
                                        <p:strVal val="visible"/>
                                      </p:to>
                                    </p:set>
                                    <p:animEffect transition="in" filter="dissolve">
                                      <p:cBhvr>
                                        <p:cTn id="77" dur="500"/>
                                        <p:tgtEl>
                                          <p:spTgt spid="363"/>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fill="hold" grpId="0" nodeType="clickEffect">
                                  <p:stCondLst>
                                    <p:cond delay="0"/>
                                  </p:stCondLst>
                                  <p:iterate>
                                    <p:tmAbs val="0"/>
                                  </p:iterate>
                                  <p:childTnLst>
                                    <p:set>
                                      <p:cBhvr>
                                        <p:cTn id="81" fill="hold"/>
                                        <p:tgtEl>
                                          <p:spTgt spid="366"/>
                                        </p:tgtEl>
                                        <p:attrNameLst>
                                          <p:attrName>style.visibility</p:attrName>
                                        </p:attrNameLst>
                                      </p:cBhvr>
                                      <p:to>
                                        <p:strVal val="visible"/>
                                      </p:to>
                                    </p:set>
                                    <p:animEffect transition="in" filter="dissolve">
                                      <p:cBhvr>
                                        <p:cTn id="82" dur="500"/>
                                        <p:tgtEl>
                                          <p:spTgt spid="36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fill="hold" grpId="0" nodeType="clickEffect">
                                  <p:stCondLst>
                                    <p:cond delay="0"/>
                                  </p:stCondLst>
                                  <p:iterate>
                                    <p:tmAbs val="0"/>
                                  </p:iterate>
                                  <p:childTnLst>
                                    <p:set>
                                      <p:cBhvr>
                                        <p:cTn id="86" fill="hold"/>
                                        <p:tgtEl>
                                          <p:spTgt spid="370"/>
                                        </p:tgtEl>
                                        <p:attrNameLst>
                                          <p:attrName>style.visibility</p:attrName>
                                        </p:attrNameLst>
                                      </p:cBhvr>
                                      <p:to>
                                        <p:strVal val="visible"/>
                                      </p:to>
                                    </p:set>
                                    <p:animEffect transition="in" filter="dissolve">
                                      <p:cBhvr>
                                        <p:cTn id="87" dur="500"/>
                                        <p:tgtEl>
                                          <p:spTgt spid="370"/>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fill="hold" grpId="0" nodeType="clickEffect">
                                  <p:stCondLst>
                                    <p:cond delay="0"/>
                                  </p:stCondLst>
                                  <p:iterate>
                                    <p:tmAbs val="0"/>
                                  </p:iterate>
                                  <p:childTnLst>
                                    <p:set>
                                      <p:cBhvr>
                                        <p:cTn id="91" fill="hold"/>
                                        <p:tgtEl>
                                          <p:spTgt spid="373"/>
                                        </p:tgtEl>
                                        <p:attrNameLst>
                                          <p:attrName>style.visibility</p:attrName>
                                        </p:attrNameLst>
                                      </p:cBhvr>
                                      <p:to>
                                        <p:strVal val="visible"/>
                                      </p:to>
                                    </p:set>
                                    <p:animEffect transition="in" filter="dissolve">
                                      <p:cBhvr>
                                        <p:cTn id="92" dur="500"/>
                                        <p:tgtEl>
                                          <p:spTgt spid="373"/>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fill="hold" grpId="0" nodeType="clickEffect">
                                  <p:stCondLst>
                                    <p:cond delay="0"/>
                                  </p:stCondLst>
                                  <p:iterate>
                                    <p:tmAbs val="0"/>
                                  </p:iterate>
                                  <p:childTnLst>
                                    <p:set>
                                      <p:cBhvr>
                                        <p:cTn id="96" fill="hold"/>
                                        <p:tgtEl>
                                          <p:spTgt spid="378"/>
                                        </p:tgtEl>
                                        <p:attrNameLst>
                                          <p:attrName>style.visibility</p:attrName>
                                        </p:attrNameLst>
                                      </p:cBhvr>
                                      <p:to>
                                        <p:strVal val="visible"/>
                                      </p:to>
                                    </p:set>
                                    <p:animEffect transition="in" filter="dissolve">
                                      <p:cBhvr>
                                        <p:cTn id="97" dur="500"/>
                                        <p:tgtEl>
                                          <p:spTgt spid="378"/>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fill="hold" grpId="0" nodeType="clickEffect">
                                  <p:stCondLst>
                                    <p:cond delay="0"/>
                                  </p:stCondLst>
                                  <p:iterate>
                                    <p:tmAbs val="0"/>
                                  </p:iterate>
                                  <p:childTnLst>
                                    <p:set>
                                      <p:cBhvr>
                                        <p:cTn id="101" fill="hold"/>
                                        <p:tgtEl>
                                          <p:spTgt spid="382"/>
                                        </p:tgtEl>
                                        <p:attrNameLst>
                                          <p:attrName>style.visibility</p:attrName>
                                        </p:attrNameLst>
                                      </p:cBhvr>
                                      <p:to>
                                        <p:strVal val="visible"/>
                                      </p:to>
                                    </p:set>
                                    <p:animEffect transition="in" filter="dissolve">
                                      <p:cBhvr>
                                        <p:cTn id="102" dur="500"/>
                                        <p:tgtEl>
                                          <p:spTgt spid="382"/>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fill="hold" grpId="0" nodeType="clickEffect">
                                  <p:stCondLst>
                                    <p:cond delay="0"/>
                                  </p:stCondLst>
                                  <p:iterate>
                                    <p:tmAbs val="0"/>
                                  </p:iterate>
                                  <p:childTnLst>
                                    <p:set>
                                      <p:cBhvr>
                                        <p:cTn id="106" fill="hold"/>
                                        <p:tgtEl>
                                          <p:spTgt spid="381"/>
                                        </p:tgtEl>
                                        <p:attrNameLst>
                                          <p:attrName>style.visibility</p:attrName>
                                        </p:attrNameLst>
                                      </p:cBhvr>
                                      <p:to>
                                        <p:strVal val="visible"/>
                                      </p:to>
                                    </p:set>
                                    <p:animEffect transition="in" filter="dissolve">
                                      <p:cBhvr>
                                        <p:cTn id="107" dur="500"/>
                                        <p:tgtEl>
                                          <p:spTgt spid="381"/>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fill="hold" grpId="0" nodeType="clickEffect">
                                  <p:stCondLst>
                                    <p:cond delay="0"/>
                                  </p:stCondLst>
                                  <p:iterate>
                                    <p:tmAbs val="0"/>
                                  </p:iterate>
                                  <p:childTnLst>
                                    <p:set>
                                      <p:cBhvr>
                                        <p:cTn id="111" fill="hold"/>
                                        <p:tgtEl>
                                          <p:spTgt spid="376"/>
                                        </p:tgtEl>
                                        <p:attrNameLst>
                                          <p:attrName>style.visibility</p:attrName>
                                        </p:attrNameLst>
                                      </p:cBhvr>
                                      <p:to>
                                        <p:strVal val="visible"/>
                                      </p:to>
                                    </p:set>
                                    <p:animEffect transition="in" filter="dissolve">
                                      <p:cBhvr>
                                        <p:cTn id="112"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animBg="1" advAuto="0"/>
      <p:bldP spid="327" grpId="0" animBg="1" advAuto="0"/>
      <p:bldP spid="330" grpId="0" animBg="1" advAuto="0"/>
      <p:bldP spid="333" grpId="0" animBg="1" advAuto="0"/>
      <p:bldP spid="336" grpId="0" animBg="1" advAuto="0"/>
      <p:bldP spid="339" grpId="0" animBg="1" advAuto="0"/>
      <p:bldP spid="342" grpId="0" animBg="1" advAuto="0"/>
      <p:bldP spid="345" grpId="0" animBg="1" advAuto="0"/>
      <p:bldP spid="348" grpId="0" animBg="1" advAuto="0"/>
      <p:bldP spid="351" grpId="0" animBg="1" advAuto="0"/>
      <p:bldP spid="354" grpId="0" animBg="1" advAuto="0"/>
      <p:bldP spid="357" grpId="0" animBg="1" advAuto="0"/>
      <p:bldP spid="360" grpId="0" animBg="1" advAuto="0"/>
      <p:bldP spid="363" grpId="0" animBg="1" advAuto="0"/>
      <p:bldP spid="366" grpId="0" animBg="1" advAuto="0"/>
      <p:bldP spid="367" grpId="0" animBg="1" advAuto="0"/>
      <p:bldP spid="370" grpId="0" animBg="1" advAuto="0"/>
      <p:bldP spid="373" grpId="0" animBg="1" advAuto="0"/>
      <p:bldP spid="376" grpId="0" animBg="1" advAuto="0"/>
      <p:bldP spid="378" grpId="0" animBg="1" advAuto="0"/>
      <p:bldP spid="381" grpId="0" animBg="1" advAuto="0"/>
      <p:bldP spid="382" grpId="0"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0" y="6345472"/>
            <a:ext cx="9144000" cy="50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7225" y="1494051"/>
            <a:ext cx="7568168" cy="203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Sample CTE Program of Study with </a:t>
            </a:r>
            <a:r>
              <a:rPr lang="en-US" dirty="0" smtClean="0"/>
              <a:t/>
            </a:r>
            <a:br>
              <a:rPr lang="en-US" dirty="0" smtClean="0"/>
            </a:br>
            <a:r>
              <a:rPr lang="en-US" dirty="0" smtClean="0"/>
              <a:t>CCP Pathway</a:t>
            </a:r>
            <a:br>
              <a:rPr lang="en-US" dirty="0" smtClean="0"/>
            </a:br>
            <a:endParaRPr lang="en-US" dirty="0"/>
          </a:p>
        </p:txBody>
      </p:sp>
      <p:graphicFrame>
        <p:nvGraphicFramePr>
          <p:cNvPr id="27" name="Table 212"/>
          <p:cNvGraphicFramePr/>
          <p:nvPr>
            <p:extLst>
              <p:ext uri="{D42A27DB-BD31-4B8C-83A1-F6EECF244321}">
                <p14:modId xmlns:p14="http://schemas.microsoft.com/office/powerpoint/2010/main" val="1215287640"/>
              </p:ext>
            </p:extLst>
          </p:nvPr>
        </p:nvGraphicFramePr>
        <p:xfrm>
          <a:off x="523871" y="1917372"/>
          <a:ext cx="7701522" cy="4875790"/>
        </p:xfrm>
        <a:graphic>
          <a:graphicData uri="http://schemas.openxmlformats.org/drawingml/2006/table">
            <a:tbl>
              <a:tblPr/>
              <a:tblGrid>
                <a:gridCol w="696371"/>
                <a:gridCol w="851238"/>
                <a:gridCol w="786626"/>
                <a:gridCol w="840818"/>
                <a:gridCol w="841411"/>
                <a:gridCol w="808002"/>
                <a:gridCol w="866984"/>
                <a:gridCol w="1253452"/>
                <a:gridCol w="756620"/>
              </a:tblGrid>
              <a:tr h="854304">
                <a:tc>
                  <a:txBody>
                    <a:bodyPr/>
                    <a:lstStyle/>
                    <a:p>
                      <a:pPr algn="ctr" defTabSz="914400">
                        <a:defRPr sz="1800" cap="none" spc="0">
                          <a:solidFill>
                            <a:srgbClr val="000000"/>
                          </a:solidFill>
                        </a:defRPr>
                      </a:pPr>
                      <a:r>
                        <a:rPr sz="1700" dirty="0">
                          <a:solidFill>
                            <a:srgbClr val="5B5854"/>
                          </a:solidFill>
                          <a:sym typeface="Avenir Next Medium"/>
                        </a:rPr>
                        <a:t>9</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dirty="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Social Studies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Science</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000" dirty="0">
                          <a:solidFill>
                            <a:srgbClr val="FFFFFF"/>
                          </a:solidFill>
                          <a:sym typeface="Avenir Next Medium"/>
                        </a:rPr>
                        <a:t>CTE Elective 
Word/Publisher</a:t>
                      </a:r>
                    </a:p>
                  </a:txBody>
                  <a:tcPr marL="39391" marR="39391" marT="39391" marB="39391" anchor="ctr" horzOverflow="overflow">
                    <a:solidFill>
                      <a:schemeClr val="accent5">
                        <a:satOff val="-10854"/>
                        <a:lumOff val="-10463"/>
                      </a:schemeClr>
                    </a:solidFill>
                  </a:tcPr>
                </a:tc>
                <a:tc>
                  <a:txBody>
                    <a:bodyPr/>
                    <a:lstStyle/>
                    <a:p>
                      <a:pPr defTabSz="914400">
                        <a:defRPr sz="1800" cap="none" spc="0">
                          <a:solidFill>
                            <a:srgbClr val="000000"/>
                          </a:solidFill>
                        </a:defRPr>
                      </a:pPr>
                      <a:r>
                        <a:rPr sz="1000" dirty="0">
                          <a:solidFill>
                            <a:srgbClr val="FFFFFF"/>
                          </a:solidFill>
                          <a:sym typeface="Avenir Next Medium"/>
                        </a:rPr>
                        <a:t>CTE Elective Excel and Access 
</a:t>
                      </a:r>
                    </a:p>
                  </a:txBody>
                  <a:tcPr marL="39391" marR="39391" marT="39391" marB="39391" anchor="ctr" horzOverflow="overflow">
                    <a:solidFill>
                      <a:schemeClr val="accent5">
                        <a:satOff val="-10854"/>
                        <a:lumOff val="-10463"/>
                      </a:schemeClr>
                    </a:solidFill>
                  </a:tcPr>
                </a:tc>
                <a:tc>
                  <a:txBody>
                    <a:bodyPr/>
                    <a:lstStyle/>
                    <a:p>
                      <a:pPr defTabSz="914400">
                        <a:defRPr sz="2200" cap="none" spc="0">
                          <a:solidFill>
                            <a:srgbClr val="FFFFFF"/>
                          </a:solidFill>
                          <a:sym typeface="Avenir Next Medium"/>
                        </a:defRPr>
                      </a:pPr>
                      <a:r>
                        <a:rPr sz="1500" dirty="0"/>
                        <a:t>Certification </a:t>
                      </a:r>
                    </a:p>
                  </a:txBody>
                  <a:tcPr marL="39391" marR="39391" marT="39391" marB="39391" anchor="ctr" horzOverflow="overflow">
                    <a:solidFill>
                      <a:srgbClr val="FF2600"/>
                    </a:solidFill>
                  </a:tcPr>
                </a:tc>
                <a:tc>
                  <a:txBody>
                    <a:bodyPr/>
                    <a:lstStyle/>
                    <a:p>
                      <a:pPr defTabSz="914400">
                        <a:defRPr sz="2200" cap="none" spc="0">
                          <a:sym typeface="Avenir Next Medium"/>
                        </a:defRPr>
                      </a:pPr>
                      <a:endParaRPr sz="1700"/>
                    </a:p>
                  </a:txBody>
                  <a:tcPr marL="39391" marR="39391" marT="39391" marB="39391" anchor="ctr" horzOverflow="overflow">
                    <a:lnR w="12700">
                      <a:miter lim="400000"/>
                    </a:lnR>
                  </a:tcPr>
                </a:tc>
              </a:tr>
              <a:tr h="695605">
                <a:tc>
                  <a:txBody>
                    <a:bodyPr/>
                    <a:lstStyle/>
                    <a:p>
                      <a:pPr algn="ctr" defTabSz="914400">
                        <a:defRPr sz="1800" cap="none" spc="0">
                          <a:solidFill>
                            <a:srgbClr val="000000"/>
                          </a:solidFill>
                        </a:defRPr>
                      </a:pPr>
                      <a:r>
                        <a:rPr sz="1700">
                          <a:solidFill>
                            <a:srgbClr val="5B5854"/>
                          </a:solidFill>
                          <a:sym typeface="Avenir Next Medium"/>
                        </a:rPr>
                        <a:t>10</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Social Studies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Science</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000">
                          <a:solidFill>
                            <a:srgbClr val="FFFFFF"/>
                          </a:solidFill>
                          <a:sym typeface="Avenir Next Medium"/>
                        </a:rPr>
                        <a:t>CTE Elective 
Word/Publisher</a:t>
                      </a:r>
                    </a:p>
                  </a:txBody>
                  <a:tcPr marL="39391" marR="39391" marT="39391" marB="39391" anchor="ctr" horzOverflow="overflow">
                    <a:solidFill>
                      <a:schemeClr val="accent5">
                        <a:satOff val="-10854"/>
                        <a:lumOff val="-10463"/>
                      </a:schemeClr>
                    </a:solidFill>
                  </a:tcPr>
                </a:tc>
                <a:tc>
                  <a:txBody>
                    <a:bodyPr/>
                    <a:lstStyle/>
                    <a:p>
                      <a:pPr defTabSz="914400">
                        <a:defRPr sz="1800" cap="none" spc="0">
                          <a:solidFill>
                            <a:srgbClr val="000000"/>
                          </a:solidFill>
                        </a:defRPr>
                      </a:pPr>
                      <a:r>
                        <a:rPr sz="1000" dirty="0">
                          <a:solidFill>
                            <a:srgbClr val="FFFFFF"/>
                          </a:solidFill>
                          <a:sym typeface="Avenir Next Medium"/>
                        </a:rPr>
                        <a:t>CTE Elective 
Excel and 
Access</a:t>
                      </a:r>
                    </a:p>
                  </a:txBody>
                  <a:tcPr marL="39391" marR="39391" marT="39391" marB="39391" anchor="ctr" horzOverflow="overflow">
                    <a:solidFill>
                      <a:schemeClr val="accent5">
                        <a:satOff val="-10854"/>
                        <a:lumOff val="-10463"/>
                      </a:schemeClr>
                    </a:solidFill>
                  </a:tcPr>
                </a:tc>
                <a:tc>
                  <a:txBody>
                    <a:bodyPr/>
                    <a:lstStyle/>
                    <a:p>
                      <a:pPr defTabSz="914400">
                        <a:defRPr sz="2200" cap="none" spc="0">
                          <a:solidFill>
                            <a:srgbClr val="FFFFFF"/>
                          </a:solidFill>
                          <a:sym typeface="Avenir Next Medium"/>
                        </a:defRPr>
                      </a:pPr>
                      <a:r>
                        <a:rPr sz="1500" dirty="0"/>
                        <a:t>Certification</a:t>
                      </a:r>
                    </a:p>
                  </a:txBody>
                  <a:tcPr marL="39391" marR="39391" marT="39391" marB="39391" anchor="ctr" horzOverflow="overflow">
                    <a:solidFill>
                      <a:srgbClr val="FF2600"/>
                    </a:solidFill>
                  </a:tcPr>
                </a:tc>
                <a:tc>
                  <a:txBody>
                    <a:bodyPr/>
                    <a:lstStyle/>
                    <a:p>
                      <a:pPr defTabSz="914400">
                        <a:defRPr sz="2200" cap="none" spc="0">
                          <a:sym typeface="Avenir Next Medium"/>
                        </a:defRPr>
                      </a:pPr>
                      <a:endParaRPr sz="1700" dirty="0"/>
                    </a:p>
                  </a:txBody>
                  <a:tcPr marL="39391" marR="39391" marT="39391" marB="39391" anchor="ctr" horzOverflow="overflow">
                    <a:lnR w="12700">
                      <a:miter lim="400000"/>
                    </a:lnR>
                  </a:tcPr>
                </a:tc>
              </a:tr>
              <a:tr h="711047">
                <a:tc>
                  <a:txBody>
                    <a:bodyPr/>
                    <a:lstStyle/>
                    <a:p>
                      <a:pPr algn="ctr" defTabSz="914400">
                        <a:defRPr sz="1800" cap="none" spc="0">
                          <a:solidFill>
                            <a:srgbClr val="000000"/>
                          </a:solidFill>
                        </a:defRPr>
                      </a:pPr>
                      <a:r>
                        <a:rPr sz="1700">
                          <a:solidFill>
                            <a:srgbClr val="5B5854"/>
                          </a:solidFill>
                          <a:sym typeface="Avenir Next Medium"/>
                        </a:rPr>
                        <a:t>11</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Social Studies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Science</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cap="none" spc="0">
                          <a:solidFill>
                            <a:srgbClr val="FFFFFF"/>
                          </a:solidFill>
                          <a:sym typeface="Avenir Next Medium"/>
                        </a:defRPr>
                      </a:pPr>
                      <a:r>
                        <a:rPr sz="1300" dirty="0"/>
                        <a:t>CCP</a:t>
                      </a:r>
                    </a:p>
                    <a:p>
                      <a:pPr defTabSz="914400">
                        <a:defRPr sz="2200" cap="none" spc="0">
                          <a:solidFill>
                            <a:srgbClr val="FFFFFF"/>
                          </a:solidFill>
                          <a:sym typeface="Avenir Next Medium"/>
                        </a:defRPr>
                      </a:pPr>
                      <a:r>
                        <a:rPr sz="1300" dirty="0"/>
                        <a:t>CTS - 115 </a:t>
                      </a:r>
                    </a:p>
                  </a:txBody>
                  <a:tcPr marL="39391" marR="39391" marT="39391" marB="39391" anchor="ctr" horzOverflow="overflow">
                    <a:solidFill>
                      <a:schemeClr val="accent6">
                        <a:hueOff val="-1561648"/>
                        <a:satOff val="17342"/>
                        <a:lumOff val="21425"/>
                      </a:schemeClr>
                    </a:solidFill>
                  </a:tcPr>
                </a:tc>
                <a:tc>
                  <a:txBody>
                    <a:bodyPr/>
                    <a:lstStyle/>
                    <a:p>
                      <a:pPr defTabSz="914400">
                        <a:defRPr cap="none" spc="0">
                          <a:solidFill>
                            <a:srgbClr val="FFFFFF"/>
                          </a:solidFill>
                          <a:sym typeface="Avenir Next Medium"/>
                        </a:defRPr>
                      </a:pPr>
                      <a:r>
                        <a:rPr sz="1300" dirty="0"/>
                        <a:t>CCP</a:t>
                      </a:r>
                    </a:p>
                    <a:p>
                      <a:pPr defTabSz="914400">
                        <a:defRPr sz="2200" cap="none" spc="0">
                          <a:solidFill>
                            <a:srgbClr val="FFFFFF"/>
                          </a:solidFill>
                          <a:sym typeface="Avenir Next Medium"/>
                        </a:defRPr>
                      </a:pPr>
                      <a:r>
                        <a:rPr sz="1300" dirty="0"/>
                        <a:t>CTI - 110 </a:t>
                      </a:r>
                    </a:p>
                    <a:p>
                      <a:pPr defTabSz="914400">
                        <a:defRPr sz="2200" cap="none" spc="0">
                          <a:solidFill>
                            <a:srgbClr val="FFFFFF"/>
                          </a:solidFill>
                          <a:sym typeface="Avenir Next Medium"/>
                        </a:defRPr>
                      </a:pPr>
                      <a:r>
                        <a:rPr sz="1300" dirty="0"/>
                        <a:t>ACA-111</a:t>
                      </a:r>
                    </a:p>
                  </a:txBody>
                  <a:tcPr marL="39391" marR="39391" marT="39391" marB="39391" anchor="ctr" horzOverflow="overflow">
                    <a:solidFill>
                      <a:schemeClr val="accent6">
                        <a:hueOff val="-1561648"/>
                        <a:satOff val="17342"/>
                        <a:lumOff val="21425"/>
                      </a:schemeClr>
                    </a:solidFill>
                  </a:tcPr>
                </a:tc>
                <a:tc>
                  <a:txBody>
                    <a:bodyPr/>
                    <a:lstStyle/>
                    <a:p>
                      <a:pPr defTabSz="914400">
                        <a:defRPr sz="2200" cap="none" spc="0">
                          <a:solidFill>
                            <a:srgbClr val="FFFFFF"/>
                          </a:solidFill>
                          <a:sym typeface="Avenir Next Medium"/>
                        </a:defRPr>
                      </a:pPr>
                      <a:endParaRPr sz="1700"/>
                    </a:p>
                  </a:txBody>
                  <a:tcPr marL="39391" marR="39391" marT="39391" marB="39391" anchor="ctr" horzOverflow="overflow">
                    <a:solidFill>
                      <a:schemeClr val="accent1">
                        <a:hueOff val="-266614"/>
                        <a:satOff val="17837"/>
                        <a:lumOff val="17247"/>
                      </a:schemeClr>
                    </a:solidFill>
                  </a:tcPr>
                </a:tc>
                <a:tc>
                  <a:txBody>
                    <a:bodyPr/>
                    <a:lstStyle/>
                    <a:p>
                      <a:pPr defTabSz="914400">
                        <a:defRPr sz="2200" cap="none" spc="0">
                          <a:sym typeface="Avenir Next Medium"/>
                        </a:defRPr>
                      </a:pPr>
                      <a:endParaRPr sz="1700"/>
                    </a:p>
                  </a:txBody>
                  <a:tcPr marL="39391" marR="39391" marT="39391" marB="39391" anchor="ctr" horzOverflow="overflow">
                    <a:lnR w="12700">
                      <a:miter lim="400000"/>
                    </a:lnR>
                  </a:tcPr>
                </a:tc>
              </a:tr>
              <a:tr h="652252">
                <a:tc>
                  <a:txBody>
                    <a:bodyPr/>
                    <a:lstStyle/>
                    <a:p>
                      <a:pPr algn="ctr" defTabSz="914400">
                        <a:defRPr sz="1800" cap="none" spc="0">
                          <a:solidFill>
                            <a:srgbClr val="000000"/>
                          </a:solidFill>
                        </a:defRPr>
                      </a:pPr>
                      <a:r>
                        <a:rPr sz="1700">
                          <a:solidFill>
                            <a:srgbClr val="5B5854"/>
                          </a:solidFill>
                          <a:sym typeface="Avenir Next Medium"/>
                        </a:rPr>
                        <a:t>12</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a:solidFill>
                            <a:srgbClr val="FFFFFF"/>
                          </a:solidFill>
                          <a:sym typeface="Avenir Next Medium"/>
                        </a:rPr>
                        <a:t>Math</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English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a:solidFill>
                            <a:srgbClr val="FFFFFF"/>
                          </a:solidFill>
                          <a:sym typeface="Avenir Next Medium"/>
                        </a:rPr>
                        <a:t>Physical Education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sz="1800" cap="none" spc="0">
                          <a:solidFill>
                            <a:srgbClr val="000000"/>
                          </a:solidFill>
                        </a:defRPr>
                      </a:pPr>
                      <a:r>
                        <a:rPr sz="1300" dirty="0">
                          <a:solidFill>
                            <a:srgbClr val="FFFFFF"/>
                          </a:solidFill>
                          <a:sym typeface="Avenir Next Medium"/>
                        </a:rPr>
                        <a:t>World Language 
</a:t>
                      </a:r>
                    </a:p>
                  </a:txBody>
                  <a:tcPr marL="39391" marR="39391" marT="39391" marB="39391" anchor="ctr" horzOverflow="overflow">
                    <a:gradFill flip="none" rotWithShape="1">
                      <a:gsLst>
                        <a:gs pos="0">
                          <a:schemeClr val="accent1"/>
                        </a:gs>
                        <a:gs pos="100000">
                          <a:schemeClr val="accent1">
                            <a:hueOff val="328198"/>
                            <a:lumOff val="-10185"/>
                          </a:schemeClr>
                        </a:gs>
                      </a:gsLst>
                      <a:lin ang="5400000" scaled="0"/>
                    </a:gradFill>
                  </a:tcPr>
                </a:tc>
                <a:tc>
                  <a:txBody>
                    <a:bodyPr/>
                    <a:lstStyle/>
                    <a:p>
                      <a:pPr defTabSz="914400">
                        <a:defRPr cap="none" spc="0">
                          <a:solidFill>
                            <a:srgbClr val="FFFFFF"/>
                          </a:solidFill>
                          <a:sym typeface="Avenir Next Medium"/>
                        </a:defRPr>
                      </a:pPr>
                      <a:r>
                        <a:rPr sz="1300"/>
                        <a:t>CCP</a:t>
                      </a:r>
                    </a:p>
                    <a:p>
                      <a:pPr defTabSz="914400">
                        <a:defRPr sz="2200" cap="none" spc="0">
                          <a:solidFill>
                            <a:srgbClr val="FFFFFF"/>
                          </a:solidFill>
                          <a:sym typeface="Avenir Next Medium"/>
                        </a:defRPr>
                      </a:pPr>
                      <a:r>
                        <a:rPr sz="1300"/>
                        <a:t>CTI - 120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CCP
CIS-110 </a:t>
                      </a:r>
                    </a:p>
                  </a:txBody>
                  <a:tcPr marL="39391" marR="39391" marT="39391" marB="39391" anchor="ctr" horzOverflow="overflow">
                    <a:solidFill>
                      <a:schemeClr val="accent6">
                        <a:hueOff val="-1561648"/>
                        <a:satOff val="17342"/>
                        <a:lumOff val="21425"/>
                      </a:schemeClr>
                    </a:solidFill>
                  </a:tcPr>
                </a:tc>
                <a:tc>
                  <a:txBody>
                    <a:bodyPr/>
                    <a:lstStyle/>
                    <a:p>
                      <a:pPr defTabSz="914400">
                        <a:defRPr sz="2200" cap="none" spc="0">
                          <a:solidFill>
                            <a:srgbClr val="FFFFFF"/>
                          </a:solidFill>
                          <a:sym typeface="Avenir Next Medium"/>
                        </a:defRPr>
                      </a:pPr>
                      <a:r>
                        <a:rPr sz="1500" dirty="0"/>
                        <a:t> Certificate</a:t>
                      </a:r>
                    </a:p>
                  </a:txBody>
                  <a:tcPr marL="39391" marR="39391" marT="39391" marB="39391" anchor="ctr" horzOverflow="overflow">
                    <a:solidFill>
                      <a:srgbClr val="FF2600"/>
                    </a:solidFill>
                  </a:tcPr>
                </a:tc>
                <a:tc>
                  <a:txBody>
                    <a:bodyPr/>
                    <a:lstStyle/>
                    <a:p>
                      <a:pPr defTabSz="914400">
                        <a:defRPr sz="1800" cap="none" spc="0">
                          <a:solidFill>
                            <a:srgbClr val="000000"/>
                          </a:solidFill>
                        </a:defRPr>
                      </a:pPr>
                      <a:r>
                        <a:rPr lang="en-US" sz="1700" dirty="0" smtClean="0">
                          <a:solidFill>
                            <a:srgbClr val="5B5854"/>
                          </a:solidFill>
                          <a:sym typeface="Avenir Next Medium"/>
                        </a:rPr>
                        <a:t>  </a:t>
                      </a:r>
                      <a:r>
                        <a:rPr sz="1700" dirty="0" smtClean="0">
                          <a:solidFill>
                            <a:srgbClr val="5B5854"/>
                          </a:solidFill>
                          <a:sym typeface="Avenir Next Medium"/>
                        </a:rPr>
                        <a:t>13cr</a:t>
                      </a:r>
                      <a:endParaRPr sz="1700" dirty="0">
                        <a:solidFill>
                          <a:srgbClr val="5B5854"/>
                        </a:solidFill>
                        <a:sym typeface="Avenir Next Medium"/>
                      </a:endParaRPr>
                    </a:p>
                  </a:txBody>
                  <a:tcPr marL="39391" marR="39391" marT="39391" marB="39391" anchor="ctr" horzOverflow="overflow">
                    <a:lnR w="12700">
                      <a:miter lim="400000"/>
                    </a:lnR>
                  </a:tcPr>
                </a:tc>
              </a:tr>
              <a:tr h="970846">
                <a:tc>
                  <a:txBody>
                    <a:bodyPr/>
                    <a:lstStyle/>
                    <a:p>
                      <a:pPr algn="ctr" defTabSz="914400">
                        <a:defRPr sz="1800" cap="none" spc="0">
                          <a:solidFill>
                            <a:srgbClr val="000000"/>
                          </a:solidFill>
                        </a:defRPr>
                      </a:pPr>
                      <a:r>
                        <a:rPr sz="1700">
                          <a:solidFill>
                            <a:srgbClr val="5B5854"/>
                          </a:solidFill>
                          <a:sym typeface="Avenir Next Medium"/>
                        </a:rPr>
                        <a:t>13</a:t>
                      </a:r>
                    </a:p>
                  </a:txBody>
                  <a:tcPr marL="39391" marR="39391" marT="39391" marB="39391" anchor="ctr" horzOverflow="overflow">
                    <a:lnL w="12700">
                      <a:miter lim="400000"/>
                    </a:lnL>
                  </a:tcPr>
                </a:tc>
                <a:tc>
                  <a:txBody>
                    <a:bodyPr/>
                    <a:lstStyle/>
                    <a:p>
                      <a:pPr defTabSz="914400">
                        <a:defRPr sz="1800" cap="none" spc="0">
                          <a:solidFill>
                            <a:srgbClr val="000000"/>
                          </a:solidFill>
                        </a:defRPr>
                      </a:pPr>
                      <a:r>
                        <a:rPr sz="1300" dirty="0">
                          <a:solidFill>
                            <a:srgbClr val="FFFFFF"/>
                          </a:solidFill>
                          <a:sym typeface="Avenir Next Medium"/>
                        </a:rPr>
                        <a:t>NOS - 110
CET - 110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NET - 225
NET - 226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smtClean="0">
                          <a:solidFill>
                            <a:srgbClr val="FFFFFF"/>
                          </a:solidFill>
                          <a:sym typeface="Avenir Next Medium"/>
                        </a:rPr>
                        <a:t>ENG </a:t>
                      </a:r>
                      <a:r>
                        <a:rPr sz="1300" dirty="0">
                          <a:solidFill>
                            <a:srgbClr val="FFFFFF"/>
                          </a:solidFill>
                          <a:sym typeface="Avenir Next Medium"/>
                        </a:rPr>
                        <a:t>- 111
HUM - 115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a:solidFill>
                            <a:srgbClr val="FFFFFF"/>
                          </a:solidFill>
                          <a:sym typeface="Avenir Next Medium"/>
                        </a:rPr>
                        <a:t> NET -125
NET - 1 26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a:solidFill>
                            <a:srgbClr val="FFFFFF"/>
                          </a:solidFill>
                          <a:sym typeface="Avenir Next Medium"/>
                        </a:rPr>
                        <a:t>SEC - 110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 </a:t>
                      </a:r>
                    </a:p>
                  </a:txBody>
                  <a:tcPr marL="39391" marR="39391" marT="39391" marB="39391" anchor="ctr" horzOverflow="overflow">
                    <a:solidFill>
                      <a:schemeClr val="accent6">
                        <a:hueOff val="-1561648"/>
                        <a:satOff val="17342"/>
                        <a:lumOff val="21425"/>
                      </a:schemeClr>
                    </a:solidFill>
                  </a:tcPr>
                </a:tc>
                <a:tc>
                  <a:txBody>
                    <a:bodyPr/>
                    <a:lstStyle/>
                    <a:p>
                      <a:pPr defTabSz="914400">
                        <a:defRPr sz="1800" cap="none" spc="0">
                          <a:solidFill>
                            <a:srgbClr val="000000"/>
                          </a:solidFill>
                        </a:defRPr>
                      </a:pPr>
                      <a:r>
                        <a:rPr sz="1500">
                          <a:solidFill>
                            <a:srgbClr val="FFFFFF"/>
                          </a:solidFill>
                          <a:sym typeface="Avenir Next Medium"/>
                        </a:rPr>
                        <a:t>DIPLOMA</a:t>
                      </a:r>
                    </a:p>
                  </a:txBody>
                  <a:tcPr marL="39391" marR="39391" marT="39391" marB="39391" anchor="ctr" horzOverflow="overflow">
                    <a:solidFill>
                      <a:srgbClr val="FF2600"/>
                    </a:solidFill>
                  </a:tcPr>
                </a:tc>
                <a:tc>
                  <a:txBody>
                    <a:bodyPr/>
                    <a:lstStyle/>
                    <a:p>
                      <a:pPr defTabSz="914400">
                        <a:defRPr sz="1800" cap="none" spc="0">
                          <a:solidFill>
                            <a:srgbClr val="000000"/>
                          </a:solidFill>
                        </a:defRPr>
                      </a:pPr>
                      <a:r>
                        <a:rPr lang="en-US" sz="1700" dirty="0" smtClean="0">
                          <a:solidFill>
                            <a:srgbClr val="5B5854"/>
                          </a:solidFill>
                          <a:sym typeface="Avenir Next Medium"/>
                        </a:rPr>
                        <a:t>  </a:t>
                      </a:r>
                      <a:r>
                        <a:rPr sz="1700" dirty="0" smtClean="0">
                          <a:solidFill>
                            <a:srgbClr val="5B5854"/>
                          </a:solidFill>
                          <a:sym typeface="Avenir Next Medium"/>
                        </a:rPr>
                        <a:t>27cr</a:t>
                      </a:r>
                      <a:endParaRPr sz="1700" dirty="0">
                        <a:solidFill>
                          <a:srgbClr val="5B5854"/>
                        </a:solidFill>
                        <a:sym typeface="Avenir Next Medium"/>
                      </a:endParaRPr>
                    </a:p>
                  </a:txBody>
                  <a:tcPr marL="39391" marR="39391" marT="39391" marB="39391" anchor="ctr" horzOverflow="overflow">
                    <a:lnR w="12700">
                      <a:miter lim="400000"/>
                    </a:lnR>
                  </a:tcPr>
                </a:tc>
              </a:tr>
              <a:tr h="970846">
                <a:tc>
                  <a:txBody>
                    <a:bodyPr/>
                    <a:lstStyle/>
                    <a:p>
                      <a:pPr algn="ctr" defTabSz="914400">
                        <a:defRPr sz="1800" cap="none" spc="0">
                          <a:solidFill>
                            <a:srgbClr val="000000"/>
                          </a:solidFill>
                        </a:defRPr>
                      </a:pPr>
                      <a:r>
                        <a:rPr sz="1700" dirty="0">
                          <a:solidFill>
                            <a:srgbClr val="5B5854"/>
                          </a:solidFill>
                          <a:sym typeface="Avenir Next Medium"/>
                        </a:rPr>
                        <a:t>14</a:t>
                      </a:r>
                    </a:p>
                  </a:txBody>
                  <a:tcPr marL="39391" marR="39391" marT="39391" marB="39391" anchor="ctr" horzOverflow="overflow">
                    <a:lnL w="12700">
                      <a:miter lim="400000"/>
                    </a:lnL>
                    <a:lnB w="12700">
                      <a:miter lim="400000"/>
                    </a:lnB>
                  </a:tcPr>
                </a:tc>
                <a:tc>
                  <a:txBody>
                    <a:bodyPr/>
                    <a:lstStyle/>
                    <a:p>
                      <a:pPr defTabSz="914400">
                        <a:defRPr sz="1800" cap="none" spc="0">
                          <a:solidFill>
                            <a:srgbClr val="000000"/>
                          </a:solidFill>
                        </a:defRPr>
                      </a:pPr>
                      <a:r>
                        <a:rPr sz="1300" dirty="0" smtClean="0">
                          <a:solidFill>
                            <a:srgbClr val="FFFFFF"/>
                          </a:solidFill>
                          <a:sym typeface="Avenir Next Medium"/>
                        </a:rPr>
                        <a:t>ENG </a:t>
                      </a:r>
                      <a:r>
                        <a:rPr sz="1300" dirty="0">
                          <a:solidFill>
                            <a:srgbClr val="FFFFFF"/>
                          </a:solidFill>
                          <a:sym typeface="Avenir Next Medium"/>
                        </a:rPr>
                        <a:t>- 112
ECO - 251</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a:solidFill>
                            <a:srgbClr val="FFFFFF"/>
                          </a:solidFill>
                          <a:sym typeface="Avenir Next Medium"/>
                        </a:rPr>
                        <a:t>MAT  143
ECO - 251</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CIS 115
CET - 111</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dirty="0" smtClean="0">
                          <a:solidFill>
                            <a:srgbClr val="FFFFFF"/>
                          </a:solidFill>
                          <a:sym typeface="Avenir Next Medium"/>
                        </a:rPr>
                        <a:t>NOS-130</a:t>
                      </a:r>
                      <a:r>
                        <a:rPr sz="1300" dirty="0">
                          <a:solidFill>
                            <a:srgbClr val="FFFFFF"/>
                          </a:solidFill>
                          <a:sym typeface="Avenir Next Medium"/>
                        </a:rPr>
                        <a:t>
NOS- 230 </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300" dirty="0">
                          <a:solidFill>
                            <a:srgbClr val="FFFFFF"/>
                          </a:solidFill>
                          <a:sym typeface="Avenir Next Medium"/>
                        </a:rPr>
                        <a:t>DBA - 110 </a:t>
                      </a:r>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2200" cap="none" spc="0">
                          <a:solidFill>
                            <a:srgbClr val="FFFFFF"/>
                          </a:solidFill>
                          <a:sym typeface="Avenir Next Medium"/>
                        </a:defRPr>
                      </a:pPr>
                      <a:endParaRPr sz="1300" dirty="0"/>
                    </a:p>
                  </a:txBody>
                  <a:tcPr marL="39391" marR="39391" marT="39391" marB="39391" anchor="ctr" horzOverflow="overflow">
                    <a:lnB w="12700">
                      <a:miter lim="400000"/>
                    </a:lnB>
                    <a:solidFill>
                      <a:schemeClr val="accent6">
                        <a:hueOff val="-1561648"/>
                        <a:satOff val="17342"/>
                        <a:lumOff val="21425"/>
                      </a:schemeClr>
                    </a:solidFill>
                  </a:tcPr>
                </a:tc>
                <a:tc>
                  <a:txBody>
                    <a:bodyPr/>
                    <a:lstStyle/>
                    <a:p>
                      <a:pPr defTabSz="914400">
                        <a:defRPr sz="1800" cap="none" spc="0">
                          <a:solidFill>
                            <a:srgbClr val="000000"/>
                          </a:solidFill>
                        </a:defRPr>
                      </a:pPr>
                      <a:r>
                        <a:rPr sz="1500" dirty="0">
                          <a:solidFill>
                            <a:srgbClr val="FFFFFF"/>
                          </a:solidFill>
                          <a:sym typeface="Avenir Next Medium"/>
                        </a:rPr>
                        <a:t>AAS </a:t>
                      </a:r>
                    </a:p>
                  </a:txBody>
                  <a:tcPr marL="39391" marR="39391" marT="39391" marB="39391" anchor="ctr" horzOverflow="overflow">
                    <a:lnB w="12700">
                      <a:miter lim="400000"/>
                    </a:lnB>
                    <a:solidFill>
                      <a:srgbClr val="FF2600"/>
                    </a:solidFill>
                  </a:tcPr>
                </a:tc>
                <a:tc>
                  <a:txBody>
                    <a:bodyPr/>
                    <a:lstStyle/>
                    <a:p>
                      <a:pPr defTabSz="914400">
                        <a:defRPr sz="1800" cap="none" spc="0">
                          <a:solidFill>
                            <a:srgbClr val="000000"/>
                          </a:solidFill>
                        </a:defRPr>
                      </a:pPr>
                      <a:r>
                        <a:rPr lang="en-US" sz="1700" dirty="0" smtClean="0">
                          <a:solidFill>
                            <a:srgbClr val="5B5854"/>
                          </a:solidFill>
                          <a:sym typeface="Avenir Next Medium"/>
                        </a:rPr>
                        <a:t>  </a:t>
                      </a:r>
                      <a:r>
                        <a:rPr sz="1700" dirty="0" smtClean="0">
                          <a:solidFill>
                            <a:srgbClr val="5B5854"/>
                          </a:solidFill>
                          <a:sym typeface="Avenir Next Medium"/>
                        </a:rPr>
                        <a:t>27cr</a:t>
                      </a:r>
                      <a:endParaRPr sz="1700" dirty="0">
                        <a:solidFill>
                          <a:srgbClr val="5B5854"/>
                        </a:solidFill>
                        <a:sym typeface="Avenir Next Medium"/>
                      </a:endParaRPr>
                    </a:p>
                  </a:txBody>
                  <a:tcPr marL="39391" marR="39391" marT="39391" marB="39391" anchor="ctr" horzOverflow="overflow">
                    <a:lnR w="12700">
                      <a:miter lim="400000"/>
                    </a:lnR>
                    <a:lnB w="12700">
                      <a:miter lim="400000"/>
                    </a:lnB>
                  </a:tcPr>
                </a:tc>
              </a:tr>
            </a:tbl>
          </a:graphicData>
        </a:graphic>
      </p:graphicFrame>
      <p:sp>
        <p:nvSpPr>
          <p:cNvPr id="28" name="Shape 217"/>
          <p:cNvSpPr/>
          <p:nvPr/>
        </p:nvSpPr>
        <p:spPr>
          <a:xfrm>
            <a:off x="6597760" y="1310710"/>
            <a:ext cx="0" cy="632543"/>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29" name="Shape 218"/>
          <p:cNvSpPr/>
          <p:nvPr/>
        </p:nvSpPr>
        <p:spPr>
          <a:xfrm>
            <a:off x="4937306" y="1285872"/>
            <a:ext cx="0" cy="682221"/>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30" name="Shape 219"/>
          <p:cNvSpPr/>
          <p:nvPr/>
        </p:nvSpPr>
        <p:spPr>
          <a:xfrm flipH="1">
            <a:off x="2956109" y="1285872"/>
            <a:ext cx="2320" cy="682221"/>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31" name="Shape 220"/>
          <p:cNvSpPr/>
          <p:nvPr/>
        </p:nvSpPr>
        <p:spPr>
          <a:xfrm>
            <a:off x="4956280" y="1133472"/>
            <a:ext cx="1257653"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1400"/>
            </a:pPr>
            <a:r>
              <a:rPr sz="1600" dirty="0"/>
              <a:t>Electives </a:t>
            </a:r>
          </a:p>
          <a:p>
            <a:pPr>
              <a:defRPr sz="1400"/>
            </a:pPr>
            <a:r>
              <a:rPr sz="1600" dirty="0"/>
              <a:t>(Articulation) </a:t>
            </a:r>
          </a:p>
        </p:txBody>
      </p:sp>
      <p:sp>
        <p:nvSpPr>
          <p:cNvPr id="32" name="Shape 221"/>
          <p:cNvSpPr/>
          <p:nvPr/>
        </p:nvSpPr>
        <p:spPr>
          <a:xfrm>
            <a:off x="6643513" y="1267322"/>
            <a:ext cx="1114088" cy="3183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1600" dirty="0"/>
              <a:t>Credentials </a:t>
            </a:r>
          </a:p>
        </p:txBody>
      </p:sp>
      <p:sp>
        <p:nvSpPr>
          <p:cNvPr id="33" name="Shape 222"/>
          <p:cNvSpPr/>
          <p:nvPr/>
        </p:nvSpPr>
        <p:spPr>
          <a:xfrm>
            <a:off x="2994175" y="1154743"/>
            <a:ext cx="1411413" cy="56457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1500"/>
            </a:pPr>
            <a:r>
              <a:rPr sz="1600" dirty="0"/>
              <a:t>HS Graduation </a:t>
            </a:r>
          </a:p>
          <a:p>
            <a:r>
              <a:rPr sz="1600" dirty="0"/>
              <a:t>Requirements  </a:t>
            </a:r>
          </a:p>
        </p:txBody>
      </p:sp>
      <p:sp>
        <p:nvSpPr>
          <p:cNvPr id="34" name="Shape 223"/>
          <p:cNvSpPr/>
          <p:nvPr/>
        </p:nvSpPr>
        <p:spPr>
          <a:xfrm>
            <a:off x="981072" y="1315565"/>
            <a:ext cx="650820" cy="31835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1400"/>
            </a:pPr>
            <a:r>
              <a:rPr sz="1600" dirty="0"/>
              <a:t>Grade </a:t>
            </a:r>
          </a:p>
        </p:txBody>
      </p:sp>
      <p:sp>
        <p:nvSpPr>
          <p:cNvPr id="35" name="Shape 229"/>
          <p:cNvSpPr/>
          <p:nvPr/>
        </p:nvSpPr>
        <p:spPr>
          <a:xfrm>
            <a:off x="8143872" y="4333872"/>
            <a:ext cx="772648"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2000" b="1" dirty="0"/>
              <a:t>Jobs $</a:t>
            </a:r>
          </a:p>
        </p:txBody>
      </p:sp>
      <p:sp>
        <p:nvSpPr>
          <p:cNvPr id="36" name="Shape 230"/>
          <p:cNvSpPr/>
          <p:nvPr/>
        </p:nvSpPr>
        <p:spPr>
          <a:xfrm>
            <a:off x="8143872" y="5172072"/>
            <a:ext cx="923331"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2000" b="1"/>
              <a:t>Jobs $$</a:t>
            </a:r>
          </a:p>
        </p:txBody>
      </p:sp>
      <p:sp>
        <p:nvSpPr>
          <p:cNvPr id="37" name="Shape 231"/>
          <p:cNvSpPr/>
          <p:nvPr/>
        </p:nvSpPr>
        <p:spPr>
          <a:xfrm>
            <a:off x="8033950" y="6078157"/>
            <a:ext cx="1074013"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r>
              <a:rPr sz="2000" b="1" dirty="0"/>
              <a:t>Jobs $$$</a:t>
            </a:r>
          </a:p>
        </p:txBody>
      </p:sp>
      <p:sp>
        <p:nvSpPr>
          <p:cNvPr id="38" name="Shape 232"/>
          <p:cNvSpPr/>
          <p:nvPr/>
        </p:nvSpPr>
        <p:spPr>
          <a:xfrm rot="16200000">
            <a:off x="-710135" y="3114091"/>
            <a:ext cx="2024373" cy="34913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p>
            <a:r>
              <a:rPr dirty="0"/>
              <a:t>High School </a:t>
            </a:r>
          </a:p>
        </p:txBody>
      </p:sp>
      <p:sp>
        <p:nvSpPr>
          <p:cNvPr id="39" name="Shape 233"/>
          <p:cNvSpPr/>
          <p:nvPr/>
        </p:nvSpPr>
        <p:spPr>
          <a:xfrm rot="16200000">
            <a:off x="-817867" y="4745823"/>
            <a:ext cx="2239837" cy="34913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p>
            <a:r>
              <a:t>College</a:t>
            </a:r>
          </a:p>
        </p:txBody>
      </p:sp>
      <p:sp>
        <p:nvSpPr>
          <p:cNvPr id="40" name="Rounded Rectangle 39"/>
          <p:cNvSpPr>
            <a:spLocks noChangeArrowheads="1"/>
          </p:cNvSpPr>
          <p:nvPr/>
        </p:nvSpPr>
        <p:spPr bwMode="auto">
          <a:xfrm>
            <a:off x="1062129" y="1718935"/>
            <a:ext cx="3666349" cy="3303501"/>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41" name="Rounded Rectangle 40"/>
          <p:cNvSpPr>
            <a:spLocks noChangeArrowheads="1"/>
          </p:cNvSpPr>
          <p:nvPr/>
        </p:nvSpPr>
        <p:spPr bwMode="auto">
          <a:xfrm>
            <a:off x="4366612" y="1810851"/>
            <a:ext cx="2022320" cy="181282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42" name="Rounded Rectangle 41"/>
          <p:cNvSpPr>
            <a:spLocks noChangeArrowheads="1"/>
          </p:cNvSpPr>
          <p:nvPr/>
        </p:nvSpPr>
        <p:spPr bwMode="auto">
          <a:xfrm>
            <a:off x="4390417" y="3342408"/>
            <a:ext cx="1823516" cy="1638691"/>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43" name="Rounded Rectangle 42"/>
          <p:cNvSpPr>
            <a:spLocks noChangeArrowheads="1"/>
          </p:cNvSpPr>
          <p:nvPr/>
        </p:nvSpPr>
        <p:spPr bwMode="auto">
          <a:xfrm>
            <a:off x="1145908" y="4643290"/>
            <a:ext cx="5243024" cy="2128982"/>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44" name="Rounded Rectangle 43"/>
          <p:cNvSpPr>
            <a:spLocks noChangeArrowheads="1"/>
          </p:cNvSpPr>
          <p:nvPr/>
        </p:nvSpPr>
        <p:spPr bwMode="auto">
          <a:xfrm>
            <a:off x="6086472" y="4105272"/>
            <a:ext cx="1385509" cy="2725307"/>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
        <p:nvSpPr>
          <p:cNvPr id="45" name="Shape 219"/>
          <p:cNvSpPr/>
          <p:nvPr/>
        </p:nvSpPr>
        <p:spPr>
          <a:xfrm flipH="1">
            <a:off x="902552" y="1494051"/>
            <a:ext cx="0" cy="449202"/>
          </a:xfrm>
          <a:prstGeom prst="line">
            <a:avLst/>
          </a:prstGeom>
          <a:ln w="63500">
            <a:solidFill>
              <a:srgbClr val="000000"/>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Tree>
    <p:extLst>
      <p:ext uri="{BB962C8B-B14F-4D97-AF65-F5344CB8AC3E}">
        <p14:creationId xmlns:p14="http://schemas.microsoft.com/office/powerpoint/2010/main" val="16569497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1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heel(1)">
                                      <p:cBhvr>
                                        <p:cTn id="16" dur="1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1" nodeType="clickEffect">
                                  <p:stCondLst>
                                    <p:cond delay="0"/>
                                  </p:stCondLst>
                                  <p:childTnLst>
                                    <p:animEffect transition="out" filter="dissolve">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heel(1)">
                                      <p:cBhvr>
                                        <p:cTn id="25" dur="1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heel(1)">
                                      <p:cBhvr>
                                        <p:cTn id="34" dur="1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43"/>
                                        </p:tgtEl>
                                      </p:cBhvr>
                                    </p:animEffect>
                                    <p:set>
                                      <p:cBhvr>
                                        <p:cTn id="39" dur="1" fill="hold">
                                          <p:stCondLst>
                                            <p:cond delay="499"/>
                                          </p:stCondLst>
                                        </p:cTn>
                                        <p:tgtEl>
                                          <p:spTgt spid="43"/>
                                        </p:tgtEl>
                                        <p:attrNameLst>
                                          <p:attrName>style.visibility</p:attrName>
                                        </p:attrNameLst>
                                      </p:cBhvr>
                                      <p:to>
                                        <p:strVal val="hidden"/>
                                      </p:to>
                                    </p:set>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heel(1)">
                                      <p:cBhvr>
                                        <p:cTn id="43" dur="1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par>
                          <p:cTn id="49" fill="hold">
                            <p:stCondLst>
                              <p:cond delay="500"/>
                            </p:stCondLst>
                            <p:childTnLst>
                              <p:par>
                                <p:cTn id="50" presetID="3" presetClass="entr" presetSubtype="10"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linds(horizontal)">
                                      <p:cBhvr>
                                        <p:cTn id="52" dur="500"/>
                                        <p:tgtEl>
                                          <p:spTgt spid="35"/>
                                        </p:tgtEl>
                                      </p:cBhvr>
                                    </p:animEffect>
                                  </p:childTnLst>
                                </p:cTn>
                              </p:par>
                            </p:childTnLst>
                          </p:cTn>
                        </p:par>
                        <p:par>
                          <p:cTn id="53" fill="hold">
                            <p:stCondLst>
                              <p:cond delay="1000"/>
                            </p:stCondLst>
                            <p:childTnLst>
                              <p:par>
                                <p:cTn id="54" presetID="3" presetClass="entr" presetSubtype="10"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linds(horizontal)">
                                      <p:cBhvr>
                                        <p:cTn id="56" dur="500"/>
                                        <p:tgtEl>
                                          <p:spTgt spid="36"/>
                                        </p:tgtEl>
                                      </p:cBhvr>
                                    </p:animEffect>
                                  </p:childTnLst>
                                </p:cTn>
                              </p:par>
                            </p:childTnLst>
                          </p:cTn>
                        </p:par>
                        <p:par>
                          <p:cTn id="57" fill="hold">
                            <p:stCondLst>
                              <p:cond delay="1500"/>
                            </p:stCondLst>
                            <p:childTnLst>
                              <p:par>
                                <p:cTn id="58" presetID="3" presetClass="entr" presetSubtype="10"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linds(horizontal)">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advAuto="0"/>
      <p:bldP spid="36" grpId="0" animBg="1" advAuto="0"/>
      <p:bldP spid="37" grpId="0" animBg="1" advAuto="0"/>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6355000"/>
            <a:ext cx="9144000" cy="50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Building the Pathway </a:t>
            </a:r>
            <a:br>
              <a:rPr lang="en-US" dirty="0" smtClean="0"/>
            </a:br>
            <a:r>
              <a:rPr lang="en-US" i="1" dirty="0" smtClean="0"/>
              <a:t>Engaging Employers  </a:t>
            </a:r>
            <a:endParaRPr lang="en-US" i="1" dirty="0"/>
          </a:p>
        </p:txBody>
      </p:sp>
      <p:sp>
        <p:nvSpPr>
          <p:cNvPr id="32" name="Rectangle 31"/>
          <p:cNvSpPr/>
          <p:nvPr/>
        </p:nvSpPr>
        <p:spPr>
          <a:xfrm>
            <a:off x="1094051" y="1576611"/>
            <a:ext cx="7568168" cy="203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292991" y="1494051"/>
            <a:ext cx="8851009" cy="5363949"/>
          </a:xfrm>
          <a:prstGeom prst="rect">
            <a:avLst/>
          </a:prstGeom>
        </p:spPr>
      </p:pic>
    </p:spTree>
    <p:extLst>
      <p:ext uri="{BB962C8B-B14F-4D97-AF65-F5344CB8AC3E}">
        <p14:creationId xmlns:p14="http://schemas.microsoft.com/office/powerpoint/2010/main" val="72595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body" idx="1"/>
          </p:nvPr>
        </p:nvSpPr>
        <p:spPr/>
        <p:txBody>
          <a:bodyPr/>
          <a:lstStyle/>
          <a:p>
            <a:r>
              <a:rPr lang="en-US" smtClean="0"/>
              <a:t>Engage Employers </a:t>
            </a:r>
          </a:p>
          <a:p>
            <a:r>
              <a:rPr lang="en-US" smtClean="0"/>
              <a:t>Earn and Learn </a:t>
            </a:r>
          </a:p>
          <a:p>
            <a:r>
              <a:rPr lang="en-US" smtClean="0"/>
              <a:t>Smart Choices </a:t>
            </a:r>
          </a:p>
          <a:p>
            <a:r>
              <a:rPr lang="en-US" smtClean="0"/>
              <a:t>Measurement Matters </a:t>
            </a:r>
          </a:p>
          <a:p>
            <a:r>
              <a:rPr lang="en-US" smtClean="0"/>
              <a:t>Stepping Stones </a:t>
            </a:r>
          </a:p>
          <a:p>
            <a:r>
              <a:rPr lang="en-US" smtClean="0"/>
              <a:t>Open Doors </a:t>
            </a:r>
          </a:p>
          <a:p>
            <a:r>
              <a:rPr lang="en-US" smtClean="0">
                <a:sym typeface="Helvetica"/>
              </a:rPr>
              <a:t>Regional Collaboration</a:t>
            </a:r>
            <a:endParaRPr lang="en-US">
              <a:sym typeface="Helvetica"/>
            </a:endParaRPr>
          </a:p>
        </p:txBody>
      </p:sp>
      <p:sp>
        <p:nvSpPr>
          <p:cNvPr id="156" name="Shape 156"/>
          <p:cNvSpPr>
            <a:spLocks noGrp="1"/>
          </p:cNvSpPr>
          <p:nvPr>
            <p:ph type="title"/>
          </p:nvPr>
        </p:nvSpPr>
        <p:spPr/>
        <p:txBody>
          <a:bodyPr/>
          <a:lstStyle/>
          <a:p>
            <a:r>
              <a:rPr lang="en-US" smtClean="0"/>
              <a:t>Job Driven Training </a:t>
            </a:r>
            <a:endParaRPr lang="en-US"/>
          </a:p>
        </p:txBody>
      </p:sp>
      <p:pic>
        <p:nvPicPr>
          <p:cNvPr id="158" name="image3.tif"/>
          <p:cNvPicPr>
            <a:picLocks noChangeAspect="1"/>
          </p:cNvPicPr>
          <p:nvPr/>
        </p:nvPicPr>
        <p:blipFill>
          <a:blip r:embed="rId2">
            <a:extLst/>
          </a:blip>
          <a:stretch>
            <a:fillRect/>
          </a:stretch>
        </p:blipFill>
        <p:spPr>
          <a:xfrm>
            <a:off x="5542910" y="3860799"/>
            <a:ext cx="3512190" cy="2265363"/>
          </a:xfrm>
          <a:prstGeom prst="rect">
            <a:avLst/>
          </a:prstGeom>
          <a:ln w="12700">
            <a:miter lim="400000"/>
          </a:ln>
        </p:spPr>
      </p:pic>
    </p:spTree>
    <p:extLst>
      <p:ext uri="{BB962C8B-B14F-4D97-AF65-F5344CB8AC3E}">
        <p14:creationId xmlns:p14="http://schemas.microsoft.com/office/powerpoint/2010/main" val="1549676183"/>
      </p:ext>
    </p:extLst>
  </p:cSld>
  <p:clrMapOvr>
    <a:masterClrMapping/>
  </p:clrMapOvr>
  <p:transition spd="slow"/>
  <p:timing>
    <p:tnLst>
      <p:par>
        <p:cTn id="1" dur="indefinite" restart="never" fill="hold"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p:txBody>
          <a:bodyPr/>
          <a:lstStyle>
            <a:lvl1pPr defTabSz="452627">
              <a:defRPr sz="3959" spc="79"/>
            </a:lvl1pPr>
          </a:lstStyle>
          <a:p>
            <a:r>
              <a:rPr lang="en-US" dirty="0"/>
              <a:t>Pathways </a:t>
            </a:r>
            <a:r>
              <a:rPr lang="mr-IN" dirty="0" smtClean="0"/>
              <a:t>–</a:t>
            </a:r>
            <a:r>
              <a:rPr lang="en-US" dirty="0" smtClean="0"/>
              <a:t> </a:t>
            </a:r>
            <a:br>
              <a:rPr lang="en-US" dirty="0" smtClean="0"/>
            </a:br>
            <a:r>
              <a:rPr lang="en-US" i="1" dirty="0" smtClean="0"/>
              <a:t>Characteristics</a:t>
            </a:r>
            <a:endParaRPr lang="en-US" i="1" dirty="0"/>
          </a:p>
        </p:txBody>
      </p:sp>
      <p:sp>
        <p:nvSpPr>
          <p:cNvPr id="167" name="Shape 167"/>
          <p:cNvSpPr>
            <a:spLocks noGrp="1"/>
          </p:cNvSpPr>
          <p:nvPr>
            <p:ph idx="1"/>
          </p:nvPr>
        </p:nvSpPr>
        <p:spPr/>
        <p:txBody>
          <a:bodyPr>
            <a:normAutofit fontScale="92500" lnSpcReduction="20000"/>
          </a:bodyPr>
          <a:lstStyle/>
          <a:p>
            <a:r>
              <a:rPr lang="en-US" dirty="0"/>
              <a:t>Seamless framework in demand-driven, </a:t>
            </a:r>
            <a:r>
              <a:rPr lang="en-US" dirty="0" smtClean="0"/>
              <a:t/>
            </a:r>
            <a:br>
              <a:rPr lang="en-US" dirty="0" smtClean="0"/>
            </a:br>
            <a:r>
              <a:rPr lang="en-US" dirty="0" smtClean="0"/>
              <a:t>data-informed </a:t>
            </a:r>
            <a:r>
              <a:rPr lang="en-US" dirty="0"/>
              <a:t>clusters </a:t>
            </a:r>
          </a:p>
          <a:p>
            <a:r>
              <a:rPr lang="en-US" dirty="0"/>
              <a:t>Engage employers</a:t>
            </a:r>
          </a:p>
          <a:p>
            <a:r>
              <a:rPr lang="en-US" dirty="0"/>
              <a:t>Offer Career Development &amp; Awareness</a:t>
            </a:r>
          </a:p>
          <a:p>
            <a:r>
              <a:rPr lang="en-US" dirty="0"/>
              <a:t>Coordinate training and Programs of Study that: </a:t>
            </a:r>
          </a:p>
          <a:p>
            <a:pPr lvl="1"/>
            <a:r>
              <a:rPr lang="en-US" dirty="0"/>
              <a:t>accept credit and </a:t>
            </a:r>
            <a:r>
              <a:rPr lang="en-US" dirty="0" smtClean="0"/>
              <a:t>articulated </a:t>
            </a:r>
            <a:r>
              <a:rPr lang="en-US" dirty="0"/>
              <a:t>credit for prior leaning, </a:t>
            </a:r>
          </a:p>
          <a:p>
            <a:pPr lvl="1"/>
            <a:r>
              <a:rPr lang="en-US" dirty="0"/>
              <a:t>integrate work-based learning, </a:t>
            </a:r>
          </a:p>
          <a:p>
            <a:pPr lvl="1"/>
            <a:r>
              <a:rPr lang="en-US" dirty="0"/>
              <a:t>contain multiple entry and exit points, </a:t>
            </a:r>
          </a:p>
          <a:p>
            <a:pPr lvl="1"/>
            <a:r>
              <a:rPr lang="en-US" dirty="0"/>
              <a:t>award credentials, certificates, diplomas, and degrees that meet workforce needs</a:t>
            </a:r>
          </a:p>
          <a:p>
            <a:r>
              <a:rPr lang="en-US" dirty="0"/>
              <a:t>Place individuals in full-time jobs    </a:t>
            </a:r>
          </a:p>
        </p:txBody>
      </p:sp>
    </p:spTree>
    <p:extLst>
      <p:ext uri="{BB962C8B-B14F-4D97-AF65-F5344CB8AC3E}">
        <p14:creationId xmlns:p14="http://schemas.microsoft.com/office/powerpoint/2010/main" val="11001776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p:nvPr/>
        </p:nvSpPr>
        <p:spPr>
          <a:xfrm>
            <a:off x="347141" y="246281"/>
            <a:ext cx="8449718" cy="6365438"/>
          </a:xfrm>
          <a:prstGeom prst="ellipse">
            <a:avLst/>
          </a:prstGeom>
          <a:gradFill>
            <a:gsLst>
              <a:gs pos="0">
                <a:schemeClr val="accent4">
                  <a:hueOff val="495547"/>
                  <a:lumOff val="5161"/>
                  <a:alpha val="54627"/>
                </a:schemeClr>
              </a:gs>
              <a:gs pos="100000">
                <a:schemeClr val="accent4">
                  <a:alpha val="54627"/>
                </a:schemeClr>
              </a:gs>
            </a:gsLst>
            <a:lin ang="5400000"/>
          </a:gradFill>
          <a:ln w="12700">
            <a:miter lim="400000"/>
          </a:ln>
          <a:effectLst>
            <a:outerShdw blurRad="88900" dist="30811" dir="5400000" rotWithShape="0">
              <a:srgbClr val="000000">
                <a:alpha val="25732"/>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r>
              <a:rPr sz="2800" dirty="0"/>
              <a:t>Evaluation</a:t>
            </a:r>
          </a:p>
        </p:txBody>
      </p:sp>
      <p:sp>
        <p:nvSpPr>
          <p:cNvPr id="348" name="Shape 348"/>
          <p:cNvSpPr/>
          <p:nvPr/>
        </p:nvSpPr>
        <p:spPr>
          <a:xfrm>
            <a:off x="785463" y="833076"/>
            <a:ext cx="7573074" cy="5191847"/>
          </a:xfrm>
          <a:prstGeom prst="ellipse">
            <a:avLst/>
          </a:prstGeom>
          <a:gradFill>
            <a:gsLst>
              <a:gs pos="0">
                <a:srgbClr val="FBFBFB">
                  <a:alpha val="76887"/>
                </a:srgbClr>
              </a:gs>
              <a:gs pos="100000">
                <a:srgbClr val="BEBEBE">
                  <a:alpha val="76887"/>
                </a:srgbClr>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endParaRPr sz="2800" dirty="0"/>
          </a:p>
          <a:p>
            <a:pPr algn="ctr">
              <a:defRPr sz="2400" b="0">
                <a:latin typeface="+mn-lt"/>
                <a:ea typeface="+mn-ea"/>
                <a:cs typeface="+mn-cs"/>
                <a:sym typeface="Helvetica Light"/>
              </a:defRPr>
            </a:pPr>
            <a:r>
              <a:rPr sz="2800" dirty="0"/>
              <a:t>Labor Market Demand </a:t>
            </a:r>
          </a:p>
        </p:txBody>
      </p:sp>
      <p:sp>
        <p:nvSpPr>
          <p:cNvPr id="349" name="Shape 349"/>
          <p:cNvSpPr/>
          <p:nvPr/>
        </p:nvSpPr>
        <p:spPr>
          <a:xfrm>
            <a:off x="1869532" y="2159798"/>
            <a:ext cx="5291154" cy="527899"/>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rPr sz="2000"/>
              <a:t>Employer Engagement </a:t>
            </a:r>
          </a:p>
        </p:txBody>
      </p:sp>
      <p:sp>
        <p:nvSpPr>
          <p:cNvPr id="350" name="Shape 350"/>
          <p:cNvSpPr/>
          <p:nvPr/>
        </p:nvSpPr>
        <p:spPr>
          <a:xfrm>
            <a:off x="1494478" y="2985132"/>
            <a:ext cx="1391218" cy="89296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rPr sz="2000"/>
              <a:t>Career Awareness</a:t>
            </a:r>
          </a:p>
        </p:txBody>
      </p:sp>
      <p:sp>
        <p:nvSpPr>
          <p:cNvPr id="351" name="Shape 351"/>
          <p:cNvSpPr/>
          <p:nvPr/>
        </p:nvSpPr>
        <p:spPr>
          <a:xfrm>
            <a:off x="3214688" y="2985132"/>
            <a:ext cx="2871787" cy="892969"/>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2400" b="0">
                <a:solidFill>
                  <a:srgbClr val="FFFFFF"/>
                </a:solidFill>
                <a:latin typeface="+mn-lt"/>
                <a:ea typeface="+mn-ea"/>
                <a:cs typeface="+mn-cs"/>
                <a:sym typeface="Helvetica Light"/>
              </a:defRPr>
            </a:pPr>
            <a:r>
              <a:rPr sz="2000" dirty="0"/>
              <a:t>Articulation Coordination </a:t>
            </a:r>
          </a:p>
          <a:p>
            <a:pPr algn="ctr">
              <a:lnSpc>
                <a:spcPct val="120000"/>
              </a:lnSpc>
              <a:defRPr sz="2400" b="0">
                <a:solidFill>
                  <a:srgbClr val="FFFFFF"/>
                </a:solidFill>
                <a:latin typeface="+mn-lt"/>
                <a:ea typeface="+mn-ea"/>
                <a:cs typeface="+mn-cs"/>
                <a:sym typeface="Helvetica Light"/>
              </a:defRPr>
            </a:pPr>
            <a:r>
              <a:rPr sz="2000" dirty="0"/>
              <a:t>Program of Study </a:t>
            </a:r>
          </a:p>
        </p:txBody>
      </p:sp>
      <p:sp>
        <p:nvSpPr>
          <p:cNvPr id="352" name="Shape 352"/>
          <p:cNvSpPr/>
          <p:nvPr/>
        </p:nvSpPr>
        <p:spPr>
          <a:xfrm>
            <a:off x="6355339" y="2985132"/>
            <a:ext cx="1197032" cy="892969"/>
          </a:xfrm>
          <a:prstGeom prst="rect">
            <a:avLst/>
          </a:prstGeom>
          <a:blipFill>
            <a:blip r:embed="rId5"/>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rPr sz="2000"/>
              <a:t>Work</a:t>
            </a:r>
          </a:p>
        </p:txBody>
      </p:sp>
      <p:sp>
        <p:nvSpPr>
          <p:cNvPr id="353" name="Shape 353"/>
          <p:cNvSpPr/>
          <p:nvPr/>
        </p:nvSpPr>
        <p:spPr>
          <a:xfrm>
            <a:off x="1823958" y="4390264"/>
            <a:ext cx="5468632" cy="527899"/>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rPr sz="2000"/>
              <a:t>Collaboration</a:t>
            </a:r>
          </a:p>
        </p:txBody>
      </p:sp>
      <p:sp>
        <p:nvSpPr>
          <p:cNvPr id="354" name="Shape 354"/>
          <p:cNvSpPr/>
          <p:nvPr/>
        </p:nvSpPr>
        <p:spPr>
          <a:xfrm>
            <a:off x="2827100" y="4006693"/>
            <a:ext cx="3528239" cy="270926"/>
          </a:xfrm>
          <a:prstGeom prst="rect">
            <a:avLst/>
          </a:prstGeom>
          <a:solidFill>
            <a:schemeClr val="accent2">
              <a:hueOff val="-2473793"/>
              <a:satOff val="-50209"/>
              <a:lumOff val="23543"/>
              <a:alpha val="80870"/>
            </a:schemeClr>
          </a:solidFill>
          <a:ln w="12700">
            <a:miter lim="400000"/>
          </a:ln>
          <a:effectLst>
            <a:outerShdw blurRad="38100" dist="25400" dir="5400000" rotWithShape="0">
              <a:srgbClr val="000000">
                <a:alpha val="33274"/>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000" b="0">
                <a:solidFill>
                  <a:srgbClr val="FFFFFF"/>
                </a:solidFill>
                <a:latin typeface="+mn-lt"/>
                <a:ea typeface="+mn-ea"/>
                <a:cs typeface="+mn-cs"/>
                <a:sym typeface="Helvetica Light"/>
              </a:defRPr>
            </a:lvl1pPr>
          </a:lstStyle>
          <a:p>
            <a:pPr algn="ctr"/>
            <a:r>
              <a:rPr sz="1800"/>
              <a:t>Work Based Learning </a:t>
            </a:r>
          </a:p>
        </p:txBody>
      </p:sp>
      <p:sp>
        <p:nvSpPr>
          <p:cNvPr id="355" name="Shape 355"/>
          <p:cNvSpPr/>
          <p:nvPr/>
        </p:nvSpPr>
        <p:spPr>
          <a:xfrm>
            <a:off x="2864354" y="1334465"/>
            <a:ext cx="3694275" cy="527899"/>
          </a:xfrm>
          <a:prstGeom prst="rect">
            <a:avLst/>
          </a:prstGeom>
          <a:solidFill>
            <a:srgbClr val="53585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rPr sz="2000"/>
              <a:t>Certified Career Pathway </a:t>
            </a:r>
          </a:p>
        </p:txBody>
      </p:sp>
    </p:spTree>
    <p:extLst>
      <p:ext uri="{BB962C8B-B14F-4D97-AF65-F5344CB8AC3E}">
        <p14:creationId xmlns:p14="http://schemas.microsoft.com/office/powerpoint/2010/main" val="45069717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lt">
                                    <p:tmAbs val="0"/>
                                  </p:iterate>
                                  <p:childTnLst>
                                    <p:set>
                                      <p:cBhvr>
                                        <p:cTn id="6" fill="hold"/>
                                        <p:tgtEl>
                                          <p:spTgt spid="353"/>
                                        </p:tgtEl>
                                        <p:attrNameLst>
                                          <p:attrName>style.visibility</p:attrName>
                                        </p:attrNameLst>
                                      </p:cBhvr>
                                      <p:to>
                                        <p:strVal val="visible"/>
                                      </p:to>
                                    </p:set>
                                    <p:anim calcmode="lin" valueType="num">
                                      <p:cBhvr>
                                        <p:cTn id="7" dur="1000" fill="hold"/>
                                        <p:tgtEl>
                                          <p:spTgt spid="353"/>
                                        </p:tgtEl>
                                        <p:attrNameLst>
                                          <p:attrName>ppt_x</p:attrName>
                                        </p:attrNameLst>
                                      </p:cBhvr>
                                      <p:tavLst>
                                        <p:tav tm="0">
                                          <p:val>
                                            <p:strVal val="0-#ppt_w/2"/>
                                          </p:val>
                                        </p:tav>
                                        <p:tav tm="100000">
                                          <p:val>
                                            <p:strVal val="#ppt_x"/>
                                          </p:val>
                                        </p:tav>
                                      </p:tavLst>
                                    </p:anim>
                                    <p:anim calcmode="lin" valueType="num">
                                      <p:cBhvr>
                                        <p:cTn id="8" dur="1000" fill="hold"/>
                                        <p:tgtEl>
                                          <p:spTgt spid="35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type="lt">
                                    <p:tmAbs val="0"/>
                                  </p:iterate>
                                  <p:childTnLst>
                                    <p:set>
                                      <p:cBhvr>
                                        <p:cTn id="12" fill="hold"/>
                                        <p:tgtEl>
                                          <p:spTgt spid="349"/>
                                        </p:tgtEl>
                                        <p:attrNameLst>
                                          <p:attrName>style.visibility</p:attrName>
                                        </p:attrNameLst>
                                      </p:cBhvr>
                                      <p:to>
                                        <p:strVal val="visible"/>
                                      </p:to>
                                    </p:set>
                                    <p:anim calcmode="lin" valueType="num">
                                      <p:cBhvr>
                                        <p:cTn id="13" dur="500" fill="hold"/>
                                        <p:tgtEl>
                                          <p:spTgt spid="349"/>
                                        </p:tgtEl>
                                        <p:attrNameLst>
                                          <p:attrName>ppt_x</p:attrName>
                                        </p:attrNameLst>
                                      </p:cBhvr>
                                      <p:tavLst>
                                        <p:tav tm="0">
                                          <p:val>
                                            <p:strVal val="0-#ppt_w/2"/>
                                          </p:val>
                                        </p:tav>
                                        <p:tav tm="100000">
                                          <p:val>
                                            <p:strVal val="#ppt_x"/>
                                          </p:val>
                                        </p:tav>
                                      </p:tavLst>
                                    </p:anim>
                                    <p:anim calcmode="lin" valueType="num">
                                      <p:cBhvr>
                                        <p:cTn id="14" dur="500" fill="hold"/>
                                        <p:tgtEl>
                                          <p:spTgt spid="3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type="lt">
                                    <p:tmAbs val="0"/>
                                  </p:iterate>
                                  <p:childTnLst>
                                    <p:set>
                                      <p:cBhvr>
                                        <p:cTn id="18" fill="hold"/>
                                        <p:tgtEl>
                                          <p:spTgt spid="350"/>
                                        </p:tgtEl>
                                        <p:attrNameLst>
                                          <p:attrName>style.visibility</p:attrName>
                                        </p:attrNameLst>
                                      </p:cBhvr>
                                      <p:to>
                                        <p:strVal val="visible"/>
                                      </p:to>
                                    </p:set>
                                    <p:anim calcmode="lin" valueType="num">
                                      <p:cBhvr>
                                        <p:cTn id="19" dur="1000" fill="hold"/>
                                        <p:tgtEl>
                                          <p:spTgt spid="350"/>
                                        </p:tgtEl>
                                        <p:attrNameLst>
                                          <p:attrName>ppt_x</p:attrName>
                                        </p:attrNameLst>
                                      </p:cBhvr>
                                      <p:tavLst>
                                        <p:tav tm="0">
                                          <p:val>
                                            <p:strVal val="0-#ppt_w/2"/>
                                          </p:val>
                                        </p:tav>
                                        <p:tav tm="100000">
                                          <p:val>
                                            <p:strVal val="#ppt_x"/>
                                          </p:val>
                                        </p:tav>
                                      </p:tavLst>
                                    </p:anim>
                                    <p:anim calcmode="lin" valueType="num">
                                      <p:cBhvr>
                                        <p:cTn id="20" dur="1000" fill="hold"/>
                                        <p:tgtEl>
                                          <p:spTgt spid="35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iterate type="lt">
                                    <p:tmAbs val="0"/>
                                  </p:iterate>
                                  <p:childTnLst>
                                    <p:set>
                                      <p:cBhvr>
                                        <p:cTn id="24" fill="hold"/>
                                        <p:tgtEl>
                                          <p:spTgt spid="351"/>
                                        </p:tgtEl>
                                        <p:attrNameLst>
                                          <p:attrName>style.visibility</p:attrName>
                                        </p:attrNameLst>
                                      </p:cBhvr>
                                      <p:to>
                                        <p:strVal val="visible"/>
                                      </p:to>
                                    </p:set>
                                    <p:anim calcmode="lin" valueType="num">
                                      <p:cBhvr>
                                        <p:cTn id="25" dur="1000" fill="hold"/>
                                        <p:tgtEl>
                                          <p:spTgt spid="351"/>
                                        </p:tgtEl>
                                        <p:attrNameLst>
                                          <p:attrName>ppt_x</p:attrName>
                                        </p:attrNameLst>
                                      </p:cBhvr>
                                      <p:tavLst>
                                        <p:tav tm="0">
                                          <p:val>
                                            <p:strVal val="0-#ppt_w/2"/>
                                          </p:val>
                                        </p:tav>
                                        <p:tav tm="100000">
                                          <p:val>
                                            <p:strVal val="#ppt_x"/>
                                          </p:val>
                                        </p:tav>
                                      </p:tavLst>
                                    </p:anim>
                                    <p:anim calcmode="lin" valueType="num">
                                      <p:cBhvr>
                                        <p:cTn id="26" dur="1000" fill="hold"/>
                                        <p:tgtEl>
                                          <p:spTgt spid="35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iterate type="lt">
                                    <p:tmAbs val="0"/>
                                  </p:iterate>
                                  <p:childTnLst>
                                    <p:set>
                                      <p:cBhvr>
                                        <p:cTn id="30" fill="hold"/>
                                        <p:tgtEl>
                                          <p:spTgt spid="354"/>
                                        </p:tgtEl>
                                        <p:attrNameLst>
                                          <p:attrName>style.visibility</p:attrName>
                                        </p:attrNameLst>
                                      </p:cBhvr>
                                      <p:to>
                                        <p:strVal val="visible"/>
                                      </p:to>
                                    </p:set>
                                    <p:anim calcmode="lin" valueType="num">
                                      <p:cBhvr>
                                        <p:cTn id="31" dur="1000" fill="hold"/>
                                        <p:tgtEl>
                                          <p:spTgt spid="354"/>
                                        </p:tgtEl>
                                        <p:attrNameLst>
                                          <p:attrName>ppt_x</p:attrName>
                                        </p:attrNameLst>
                                      </p:cBhvr>
                                      <p:tavLst>
                                        <p:tav tm="0">
                                          <p:val>
                                            <p:strVal val="0-#ppt_w/2"/>
                                          </p:val>
                                        </p:tav>
                                        <p:tav tm="100000">
                                          <p:val>
                                            <p:strVal val="#ppt_x"/>
                                          </p:val>
                                        </p:tav>
                                      </p:tavLst>
                                    </p:anim>
                                    <p:anim calcmode="lin" valueType="num">
                                      <p:cBhvr>
                                        <p:cTn id="32" dur="1000" fill="hold"/>
                                        <p:tgtEl>
                                          <p:spTgt spid="35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iterate type="lt">
                                    <p:tmAbs val="0"/>
                                  </p:iterate>
                                  <p:childTnLst>
                                    <p:set>
                                      <p:cBhvr>
                                        <p:cTn id="36" fill="hold"/>
                                        <p:tgtEl>
                                          <p:spTgt spid="352"/>
                                        </p:tgtEl>
                                        <p:attrNameLst>
                                          <p:attrName>style.visibility</p:attrName>
                                        </p:attrNameLst>
                                      </p:cBhvr>
                                      <p:to>
                                        <p:strVal val="visible"/>
                                      </p:to>
                                    </p:set>
                                    <p:anim calcmode="lin" valueType="num">
                                      <p:cBhvr>
                                        <p:cTn id="37" dur="1000" fill="hold"/>
                                        <p:tgtEl>
                                          <p:spTgt spid="352"/>
                                        </p:tgtEl>
                                        <p:attrNameLst>
                                          <p:attrName>ppt_x</p:attrName>
                                        </p:attrNameLst>
                                      </p:cBhvr>
                                      <p:tavLst>
                                        <p:tav tm="0">
                                          <p:val>
                                            <p:strVal val="0-#ppt_w/2"/>
                                          </p:val>
                                        </p:tav>
                                        <p:tav tm="100000">
                                          <p:val>
                                            <p:strVal val="#ppt_x"/>
                                          </p:val>
                                        </p:tav>
                                      </p:tavLst>
                                    </p:anim>
                                    <p:anim calcmode="lin" valueType="num">
                                      <p:cBhvr>
                                        <p:cTn id="38" dur="1000" fill="hold"/>
                                        <p:tgtEl>
                                          <p:spTgt spid="35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5" presetClass="entr" presetSubtype="8" fill="hold" grpId="0" nodeType="clickEffect">
                                  <p:stCondLst>
                                    <p:cond delay="0"/>
                                  </p:stCondLst>
                                  <p:iterate>
                                    <p:tmAbs val="0"/>
                                  </p:iterate>
                                  <p:childTnLst>
                                    <p:set>
                                      <p:cBhvr>
                                        <p:cTn id="42" fill="hold"/>
                                        <p:tgtEl>
                                          <p:spTgt spid="347"/>
                                        </p:tgtEl>
                                        <p:attrNameLst>
                                          <p:attrName>style.visibility</p:attrName>
                                        </p:attrNameLst>
                                      </p:cBhvr>
                                      <p:to>
                                        <p:strVal val="visible"/>
                                      </p:to>
                                    </p:set>
                                    <p:anim calcmode="lin" valueType="num">
                                      <p:cBhvr>
                                        <p:cTn id="43" dur="1000" fill="hold"/>
                                        <p:tgtEl>
                                          <p:spTgt spid="347"/>
                                        </p:tgtEl>
                                        <p:attrNameLst>
                                          <p:attrName>ppt_w</p:attrName>
                                        </p:attrNameLst>
                                      </p:cBhvr>
                                      <p:tavLst>
                                        <p:tav tm="0">
                                          <p:val>
                                            <p:fltVal val="0"/>
                                          </p:val>
                                        </p:tav>
                                        <p:tav tm="100000">
                                          <p:val>
                                            <p:strVal val="#ppt_w"/>
                                          </p:val>
                                        </p:tav>
                                      </p:tavLst>
                                    </p:anim>
                                    <p:anim calcmode="lin" valueType="num">
                                      <p:cBhvr>
                                        <p:cTn id="44" dur="1000" fill="hold"/>
                                        <p:tgtEl>
                                          <p:spTgt spid="347"/>
                                        </p:tgtEl>
                                        <p:attrNameLst>
                                          <p:attrName>ppt_h</p:attrName>
                                        </p:attrNameLst>
                                      </p:cBhvr>
                                      <p:tavLst>
                                        <p:tav tm="0">
                                          <p:val>
                                            <p:fltVal val="0"/>
                                          </p:val>
                                        </p:tav>
                                        <p:tav tm="100000">
                                          <p:val>
                                            <p:strVal val="#ppt_h"/>
                                          </p:val>
                                        </p:tav>
                                      </p:tavLst>
                                    </p:anim>
                                    <p:anim calcmode="lin" valueType="num">
                                      <p:cBhvr>
                                        <p:cTn id="45" dur="1000" fill="hold"/>
                                        <p:tgtEl>
                                          <p:spTgt spid="347"/>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3" presetClass="entr" presetSubtype="5" fill="hold" grpId="0" nodeType="clickEffect">
                                  <p:stCondLst>
                                    <p:cond delay="0"/>
                                  </p:stCondLst>
                                  <p:iterate>
                                    <p:tmAbs val="0"/>
                                  </p:iterate>
                                  <p:childTnLst>
                                    <p:set>
                                      <p:cBhvr>
                                        <p:cTn id="50" fill="hold"/>
                                        <p:tgtEl>
                                          <p:spTgt spid="355"/>
                                        </p:tgtEl>
                                        <p:attrNameLst>
                                          <p:attrName>style.visibility</p:attrName>
                                        </p:attrNameLst>
                                      </p:cBhvr>
                                      <p:to>
                                        <p:strVal val="visible"/>
                                      </p:to>
                                    </p:set>
                                    <p:animEffect transition="in" filter="blinds(vertical)">
                                      <p:cBhvr>
                                        <p:cTn id="51" dur="10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advAuto="0"/>
      <p:bldP spid="349" grpId="0" animBg="1" advAuto="0"/>
      <p:bldP spid="350" grpId="0" animBg="1" advAuto="0"/>
      <p:bldP spid="351" grpId="0" animBg="1" advAuto="0"/>
      <p:bldP spid="352" grpId="0" animBg="1" advAuto="0"/>
      <p:bldP spid="353" grpId="0" animBg="1" advAuto="0"/>
      <p:bldP spid="354" grpId="0" animBg="1" advAuto="0"/>
      <p:bldP spid="355"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p:txBody>
          <a:bodyPr/>
          <a:lstStyle>
            <a:lvl1pPr defTabSz="452627">
              <a:defRPr sz="3959" spc="79"/>
            </a:lvl1pPr>
          </a:lstStyle>
          <a:p>
            <a:r>
              <a:rPr lang="en-US" dirty="0"/>
              <a:t>Employer </a:t>
            </a:r>
            <a:r>
              <a:rPr lang="en-US" dirty="0" smtClean="0"/>
              <a:t>Engagement </a:t>
            </a:r>
            <a:r>
              <a:rPr lang="mr-IN" dirty="0" smtClean="0"/>
              <a:t>–</a:t>
            </a:r>
            <a:r>
              <a:rPr lang="en-US" dirty="0" smtClean="0"/>
              <a:t> </a:t>
            </a:r>
            <a:br>
              <a:rPr lang="en-US" dirty="0" smtClean="0"/>
            </a:br>
            <a:r>
              <a:rPr lang="en-US" i="1" dirty="0" smtClean="0"/>
              <a:t>Involved Employers</a:t>
            </a:r>
            <a:endParaRPr lang="en-US" i="1" dirty="0"/>
          </a:p>
        </p:txBody>
      </p:sp>
      <p:sp>
        <p:nvSpPr>
          <p:cNvPr id="171" name="Shape 171"/>
          <p:cNvSpPr>
            <a:spLocks noGrp="1"/>
          </p:cNvSpPr>
          <p:nvPr>
            <p:ph idx="1"/>
          </p:nvPr>
        </p:nvSpPr>
        <p:spPr/>
        <p:txBody>
          <a:bodyPr>
            <a:normAutofit fontScale="92500" lnSpcReduction="10000"/>
          </a:bodyPr>
          <a:lstStyle/>
          <a:p>
            <a:r>
              <a:rPr lang="en-US" dirty="0"/>
              <a:t>Assist in developing the pathways </a:t>
            </a:r>
          </a:p>
          <a:p>
            <a:r>
              <a:rPr lang="en-US" dirty="0"/>
              <a:t>Offer suggestions, strategies, and opportunities for work-based learning (WBL) </a:t>
            </a:r>
          </a:p>
          <a:p>
            <a:r>
              <a:rPr lang="en-US" dirty="0"/>
              <a:t>Work with program designers in determining learning outcomes </a:t>
            </a:r>
          </a:p>
          <a:p>
            <a:r>
              <a:rPr lang="en-US" dirty="0"/>
              <a:t>Education and training for certificates and credentials </a:t>
            </a:r>
          </a:p>
          <a:p>
            <a:r>
              <a:rPr lang="en-US" dirty="0"/>
              <a:t>Provide </a:t>
            </a:r>
            <a:r>
              <a:rPr lang="en-US" dirty="0" smtClean="0"/>
              <a:t>for, </a:t>
            </a:r>
            <a:r>
              <a:rPr lang="en-US" dirty="0"/>
              <a:t>and serve </a:t>
            </a:r>
            <a:r>
              <a:rPr lang="en-US" dirty="0" smtClean="0"/>
              <a:t>as, </a:t>
            </a:r>
            <a:r>
              <a:rPr lang="en-US" dirty="0"/>
              <a:t>mentor</a:t>
            </a:r>
          </a:p>
          <a:p>
            <a:r>
              <a:rPr lang="en-US" dirty="0"/>
              <a:t>Interview and hire completers</a:t>
            </a:r>
          </a:p>
        </p:txBody>
      </p:sp>
    </p:spTree>
    <p:extLst>
      <p:ext uri="{BB962C8B-B14F-4D97-AF65-F5344CB8AC3E}">
        <p14:creationId xmlns:p14="http://schemas.microsoft.com/office/powerpoint/2010/main" val="15081004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Labor Market Demand"/>
          <p:cNvSpPr/>
          <p:nvPr/>
        </p:nvSpPr>
        <p:spPr>
          <a:xfrm>
            <a:off x="301778" y="165199"/>
            <a:ext cx="8754757" cy="6362402"/>
          </a:xfrm>
          <a:prstGeom prst="ellipse">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Light"/>
                <a:ea typeface="Helvetica Light"/>
                <a:cs typeface="Helvetica Light"/>
                <a:sym typeface="Helvetica Light"/>
              </a:defRPr>
            </a:pPr>
            <a:endParaRPr sz="1186"/>
          </a:p>
          <a:p>
            <a:pPr algn="ctr" defTabSz="410730">
              <a:defRPr>
                <a:solidFill>
                  <a:srgbClr val="000000"/>
                </a:solidFill>
                <a:latin typeface="Helvetica"/>
                <a:ea typeface="Helvetica"/>
                <a:cs typeface="Helvetica"/>
                <a:sym typeface="Helvetica"/>
              </a:defRPr>
            </a:pPr>
            <a:r>
              <a:rPr sz="1186"/>
              <a:t>Labor Market Demand </a:t>
            </a:r>
          </a:p>
        </p:txBody>
      </p:sp>
      <p:sp>
        <p:nvSpPr>
          <p:cNvPr id="463" name="Employer Engagement"/>
          <p:cNvSpPr/>
          <p:nvPr/>
        </p:nvSpPr>
        <p:spPr>
          <a:xfrm>
            <a:off x="1926423" y="807614"/>
            <a:ext cx="5291155" cy="527899"/>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sz="3800" b="1">
                <a:solidFill>
                  <a:srgbClr val="FFFFFF"/>
                </a:solidFill>
                <a:latin typeface="Helvetica"/>
                <a:ea typeface="Helvetica"/>
                <a:cs typeface="Helvetica"/>
                <a:sym typeface="Helvetica"/>
              </a:defRPr>
            </a:lvl1pPr>
          </a:lstStyle>
          <a:p>
            <a:pPr algn="ctr"/>
            <a:r>
              <a:rPr sz="2672"/>
              <a:t>Employer Engagement </a:t>
            </a:r>
          </a:p>
        </p:txBody>
      </p:sp>
      <p:sp>
        <p:nvSpPr>
          <p:cNvPr id="464" name="Demand"/>
          <p:cNvSpPr txBox="1"/>
          <p:nvPr/>
        </p:nvSpPr>
        <p:spPr>
          <a:xfrm>
            <a:off x="366064" y="2774837"/>
            <a:ext cx="988517" cy="254621"/>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defTabSz="584200">
              <a:defRPr b="1">
                <a:solidFill>
                  <a:srgbClr val="000000"/>
                </a:solidFill>
                <a:latin typeface="Helvetica"/>
                <a:ea typeface="Helvetica"/>
                <a:cs typeface="Helvetica"/>
                <a:sym typeface="Helvetica"/>
              </a:defRPr>
            </a:lvl1pPr>
          </a:lstStyle>
          <a:p>
            <a:pPr algn="ctr"/>
            <a:r>
              <a:rPr sz="1186" dirty="0"/>
              <a:t>Demand</a:t>
            </a:r>
          </a:p>
        </p:txBody>
      </p:sp>
      <p:sp>
        <p:nvSpPr>
          <p:cNvPr id="465" name="Hire"/>
          <p:cNvSpPr txBox="1"/>
          <p:nvPr/>
        </p:nvSpPr>
        <p:spPr>
          <a:xfrm>
            <a:off x="8134187" y="2774837"/>
            <a:ext cx="410370" cy="25462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defTabSz="584200">
              <a:defRPr b="1">
                <a:solidFill>
                  <a:srgbClr val="000000"/>
                </a:solidFill>
                <a:latin typeface="Helvetica"/>
                <a:ea typeface="Helvetica"/>
                <a:cs typeface="Helvetica"/>
                <a:sym typeface="Helvetica"/>
              </a:defRPr>
            </a:lvl1pPr>
          </a:lstStyle>
          <a:p>
            <a:pPr algn="ctr"/>
            <a:r>
              <a:rPr sz="1186"/>
              <a:t>Hire </a:t>
            </a:r>
          </a:p>
        </p:txBody>
      </p:sp>
      <p:sp>
        <p:nvSpPr>
          <p:cNvPr id="466" name="Credentials"/>
          <p:cNvSpPr txBox="1"/>
          <p:nvPr/>
        </p:nvSpPr>
        <p:spPr>
          <a:xfrm>
            <a:off x="7105307" y="4554077"/>
            <a:ext cx="985847" cy="25462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defTabSz="584200">
              <a:defRPr b="1">
                <a:solidFill>
                  <a:srgbClr val="000000"/>
                </a:solidFill>
                <a:latin typeface="Helvetica"/>
                <a:ea typeface="Helvetica"/>
                <a:cs typeface="Helvetica"/>
                <a:sym typeface="Helvetica"/>
              </a:defRPr>
            </a:lvl1pPr>
          </a:lstStyle>
          <a:p>
            <a:pPr algn="ctr"/>
            <a:r>
              <a:rPr sz="1186"/>
              <a:t>Credentials  </a:t>
            </a:r>
          </a:p>
        </p:txBody>
      </p:sp>
      <p:sp>
        <p:nvSpPr>
          <p:cNvPr id="467" name="Work Based Learning"/>
          <p:cNvSpPr txBox="1"/>
          <p:nvPr/>
        </p:nvSpPr>
        <p:spPr>
          <a:xfrm>
            <a:off x="2168846" y="5388655"/>
            <a:ext cx="988517" cy="43710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defTabSz="584200">
              <a:defRPr b="1">
                <a:solidFill>
                  <a:srgbClr val="000000"/>
                </a:solidFill>
                <a:latin typeface="Helvetica"/>
                <a:ea typeface="Helvetica"/>
                <a:cs typeface="Helvetica"/>
                <a:sym typeface="Helvetica"/>
              </a:defRPr>
            </a:lvl1pPr>
          </a:lstStyle>
          <a:p>
            <a:pPr algn="ctr"/>
            <a:r>
              <a:rPr sz="1186" dirty="0" smtClean="0"/>
              <a:t>Work</a:t>
            </a:r>
            <a:r>
              <a:rPr lang="en-US" sz="1186" dirty="0" smtClean="0"/>
              <a:t>-</a:t>
            </a:r>
            <a:r>
              <a:rPr sz="1186" dirty="0" smtClean="0"/>
              <a:t>Based </a:t>
            </a:r>
            <a:r>
              <a:rPr sz="1186" dirty="0"/>
              <a:t>Learning </a:t>
            </a:r>
          </a:p>
        </p:txBody>
      </p:sp>
      <p:sp>
        <p:nvSpPr>
          <p:cNvPr id="468" name="Learning Outcomes"/>
          <p:cNvSpPr txBox="1"/>
          <p:nvPr/>
        </p:nvSpPr>
        <p:spPr>
          <a:xfrm>
            <a:off x="4492891" y="5291063"/>
            <a:ext cx="1301894" cy="43710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defTabSz="584200">
              <a:defRPr b="1">
                <a:solidFill>
                  <a:srgbClr val="000000"/>
                </a:solidFill>
                <a:latin typeface="Helvetica"/>
                <a:ea typeface="Helvetica"/>
                <a:cs typeface="Helvetica"/>
                <a:sym typeface="Helvetica"/>
              </a:defRPr>
            </a:lvl1pPr>
          </a:lstStyle>
          <a:p>
            <a:pPr algn="ctr"/>
            <a:r>
              <a:rPr sz="1186"/>
              <a:t>Learning Outcomes </a:t>
            </a:r>
          </a:p>
        </p:txBody>
      </p:sp>
      <p:sp>
        <p:nvSpPr>
          <p:cNvPr id="469" name="Skills"/>
          <p:cNvSpPr txBox="1"/>
          <p:nvPr/>
        </p:nvSpPr>
        <p:spPr>
          <a:xfrm>
            <a:off x="995429" y="4743833"/>
            <a:ext cx="509756" cy="25462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defTabSz="584200">
              <a:defRPr b="1">
                <a:solidFill>
                  <a:srgbClr val="000000"/>
                </a:solidFill>
                <a:latin typeface="Helvetica"/>
                <a:ea typeface="Helvetica"/>
                <a:cs typeface="Helvetica"/>
                <a:sym typeface="Helvetica"/>
              </a:defRPr>
            </a:lvl1pPr>
          </a:lstStyle>
          <a:p>
            <a:pPr algn="ctr"/>
            <a:r>
              <a:rPr sz="1186"/>
              <a:t>Skills </a:t>
            </a:r>
          </a:p>
        </p:txBody>
      </p:sp>
      <p:sp>
        <p:nvSpPr>
          <p:cNvPr id="470" name="GAP - Shortage of Qualified Workers"/>
          <p:cNvSpPr txBox="1"/>
          <p:nvPr/>
        </p:nvSpPr>
        <p:spPr>
          <a:xfrm>
            <a:off x="1766702" y="3115601"/>
            <a:ext cx="5814285"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defTabSz="584200">
              <a:defRPr sz="3600" b="1">
                <a:solidFill>
                  <a:srgbClr val="000000"/>
                </a:solidFill>
                <a:latin typeface="Helvetica"/>
                <a:ea typeface="Helvetica"/>
                <a:cs typeface="Helvetica"/>
                <a:sym typeface="Helvetica"/>
              </a:defRPr>
            </a:lvl1pPr>
          </a:lstStyle>
          <a:p>
            <a:pPr algn="ctr"/>
            <a:r>
              <a:rPr sz="2531"/>
              <a:t>GAP - Shortage of Qualified Workers </a:t>
            </a:r>
          </a:p>
        </p:txBody>
      </p:sp>
      <p:sp>
        <p:nvSpPr>
          <p:cNvPr id="471" name="NEED &amp; GROWTH - Quantity of Workers"/>
          <p:cNvSpPr txBox="1"/>
          <p:nvPr/>
        </p:nvSpPr>
        <p:spPr>
          <a:xfrm>
            <a:off x="1505212" y="3814349"/>
            <a:ext cx="6337569"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defTabSz="584200">
              <a:defRPr sz="3600" b="1">
                <a:solidFill>
                  <a:srgbClr val="000000"/>
                </a:solidFill>
                <a:latin typeface="Helvetica"/>
                <a:ea typeface="Helvetica"/>
                <a:cs typeface="Helvetica"/>
                <a:sym typeface="Helvetica"/>
              </a:defRPr>
            </a:lvl1pPr>
          </a:lstStyle>
          <a:p>
            <a:pPr algn="ctr"/>
            <a:r>
              <a:rPr sz="2531"/>
              <a:t>NEED &amp; GROWTH - Quantity of Workers </a:t>
            </a:r>
          </a:p>
        </p:txBody>
      </p:sp>
      <p:sp>
        <p:nvSpPr>
          <p:cNvPr id="472" name="Career Advising"/>
          <p:cNvSpPr/>
          <p:nvPr/>
        </p:nvSpPr>
        <p:spPr>
          <a:xfrm>
            <a:off x="1967496" y="1982391"/>
            <a:ext cx="1391219" cy="892969"/>
          </a:xfrm>
          <a:prstGeom prst="rect">
            <a:avLst/>
          </a:prstGeom>
          <a:blipFill>
            <a:blip r:embed="rId4"/>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a:solidFill>
                  <a:srgbClr val="FFFFFF"/>
                </a:solidFill>
                <a:latin typeface="Helvetica Light"/>
                <a:ea typeface="Helvetica Light"/>
                <a:cs typeface="Helvetica Light"/>
                <a:sym typeface="Helvetica Light"/>
              </a:defRPr>
            </a:lvl1pPr>
          </a:lstStyle>
          <a:p>
            <a:pPr algn="ctr"/>
            <a:r>
              <a:rPr sz="1186"/>
              <a:t>Career Advising</a:t>
            </a:r>
          </a:p>
        </p:txBody>
      </p:sp>
      <p:sp>
        <p:nvSpPr>
          <p:cNvPr id="473" name="Education  &amp;…"/>
          <p:cNvSpPr/>
          <p:nvPr/>
        </p:nvSpPr>
        <p:spPr>
          <a:xfrm>
            <a:off x="3474869" y="1982391"/>
            <a:ext cx="2408574" cy="892969"/>
          </a:xfrm>
          <a:prstGeom prst="rect">
            <a:avLst/>
          </a:pr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defTabSz="410730">
              <a:lnSpc>
                <a:spcPct val="120000"/>
              </a:lnSpc>
              <a:defRPr>
                <a:solidFill>
                  <a:srgbClr val="FFFFFF"/>
                </a:solidFill>
                <a:latin typeface="Helvetica Light"/>
                <a:ea typeface="Helvetica Light"/>
                <a:cs typeface="Helvetica Light"/>
                <a:sym typeface="Helvetica Light"/>
              </a:defRPr>
            </a:pPr>
            <a:r>
              <a:rPr sz="1186"/>
              <a:t>Education  &amp;</a:t>
            </a:r>
          </a:p>
          <a:p>
            <a:pPr algn="ctr" defTabSz="410730">
              <a:lnSpc>
                <a:spcPct val="120000"/>
              </a:lnSpc>
              <a:defRPr>
                <a:solidFill>
                  <a:srgbClr val="FFFFFF"/>
                </a:solidFill>
                <a:latin typeface="Helvetica Light"/>
                <a:ea typeface="Helvetica Light"/>
                <a:cs typeface="Helvetica Light"/>
                <a:sym typeface="Helvetica Light"/>
              </a:defRPr>
            </a:pPr>
            <a:r>
              <a:rPr sz="1186"/>
              <a:t>Skill Training </a:t>
            </a:r>
          </a:p>
        </p:txBody>
      </p:sp>
      <p:sp>
        <p:nvSpPr>
          <p:cNvPr id="474" name="Work"/>
          <p:cNvSpPr/>
          <p:nvPr/>
        </p:nvSpPr>
        <p:spPr>
          <a:xfrm>
            <a:off x="5999598" y="1982391"/>
            <a:ext cx="1197032" cy="892969"/>
          </a:xfrm>
          <a:prstGeom prst="rect">
            <a:avLst/>
          </a:prstGeom>
          <a:blipFill>
            <a:blip r:embed="rId6"/>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a:solidFill>
                  <a:srgbClr val="FFFFFF"/>
                </a:solidFill>
                <a:latin typeface="Helvetica Light"/>
                <a:ea typeface="Helvetica Light"/>
                <a:cs typeface="Helvetica Light"/>
                <a:sym typeface="Helvetica Light"/>
              </a:defRPr>
            </a:lvl1pPr>
          </a:lstStyle>
          <a:p>
            <a:pPr algn="ctr"/>
            <a:r>
              <a:rPr sz="1186"/>
              <a:t>Work</a:t>
            </a:r>
          </a:p>
        </p:txBody>
      </p:sp>
    </p:spTree>
    <p:extLst>
      <p:ext uri="{BB962C8B-B14F-4D97-AF65-F5344CB8AC3E}">
        <p14:creationId xmlns:p14="http://schemas.microsoft.com/office/powerpoint/2010/main" val="148642241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lt">
                                    <p:tmAbs val="0"/>
                                  </p:iterate>
                                  <p:childTnLst>
                                    <p:set>
                                      <p:cBhvr>
                                        <p:cTn id="6" fill="hold"/>
                                        <p:tgtEl>
                                          <p:spTgt spid="470"/>
                                        </p:tgtEl>
                                        <p:attrNameLst>
                                          <p:attrName>style.visibility</p:attrName>
                                        </p:attrNameLst>
                                      </p:cBhvr>
                                      <p:to>
                                        <p:strVal val="visible"/>
                                      </p:to>
                                    </p:set>
                                    <p:anim calcmode="lin" valueType="num">
                                      <p:cBhvr>
                                        <p:cTn id="7" dur="1000" fill="hold"/>
                                        <p:tgtEl>
                                          <p:spTgt spid="470"/>
                                        </p:tgtEl>
                                        <p:attrNameLst>
                                          <p:attrName>ppt_x</p:attrName>
                                        </p:attrNameLst>
                                      </p:cBhvr>
                                      <p:tavLst>
                                        <p:tav tm="0">
                                          <p:val>
                                            <p:strVal val="0-#ppt_w/2"/>
                                          </p:val>
                                        </p:tav>
                                        <p:tav tm="100000">
                                          <p:val>
                                            <p:strVal val="#ppt_x"/>
                                          </p:val>
                                        </p:tav>
                                      </p:tavLst>
                                    </p:anim>
                                    <p:anim calcmode="lin" valueType="num">
                                      <p:cBhvr>
                                        <p:cTn id="8" dur="1000" fill="hold"/>
                                        <p:tgtEl>
                                          <p:spTgt spid="4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path" presetSubtype="0" accel="50000" decel="50000" fill="hold" nodeType="clickEffect">
                                  <p:stCondLst>
                                    <p:cond delay="0"/>
                                  </p:stCondLst>
                                  <p:childTnLst>
                                    <p:animMotion origin="layout" path="M 0.000000 0.000000 L 0.350723 -0.437276" pathEditMode="relative">
                                      <p:cBhvr>
                                        <p:cTn id="12" dur="1000" fill="hold"/>
                                        <p:tgtEl>
                                          <p:spTgt spid="470"/>
                                        </p:tgtEl>
                                        <p:attrNameLst>
                                          <p:attrName>ppt_x</p:attrName>
                                          <p:attrName>ppt_y</p:attrName>
                                        </p:attrNameLst>
                                      </p:cBhvr>
                                    </p:animMotion>
                                  </p:childTnLst>
                                </p:cTn>
                              </p:par>
                            </p:childTnLst>
                          </p:cTn>
                        </p:par>
                        <p:par>
                          <p:cTn id="13" fill="hold">
                            <p:stCondLst>
                              <p:cond delay="0"/>
                            </p:stCondLst>
                            <p:childTnLst>
                              <p:par>
                                <p:cTn id="14" presetID="6" presetClass="emph" presetSubtype="0" accel="50000" decel="50000" fill="hold" grpId="1" nodeType="withEffect">
                                  <p:stCondLst>
                                    <p:cond delay="0"/>
                                  </p:stCondLst>
                                  <p:childTnLst>
                                    <p:animScale>
                                      <p:cBhvr>
                                        <p:cTn id="15" dur="1000" fill="hold"/>
                                        <p:tgtEl>
                                          <p:spTgt spid="470"/>
                                        </p:tgtEl>
                                      </p:cBhvr>
                                      <p:by x="45746" y="45746"/>
                                    </p:animScale>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iterate type="lt">
                                    <p:tmAbs val="0"/>
                                  </p:iterate>
                                  <p:childTnLst>
                                    <p:set>
                                      <p:cBhvr>
                                        <p:cTn id="19" fill="hold"/>
                                        <p:tgtEl>
                                          <p:spTgt spid="471"/>
                                        </p:tgtEl>
                                        <p:attrNameLst>
                                          <p:attrName>style.visibility</p:attrName>
                                        </p:attrNameLst>
                                      </p:cBhvr>
                                      <p:to>
                                        <p:strVal val="visible"/>
                                      </p:to>
                                    </p:set>
                                    <p:anim calcmode="lin" valueType="num">
                                      <p:cBhvr>
                                        <p:cTn id="20" dur="1000" fill="hold"/>
                                        <p:tgtEl>
                                          <p:spTgt spid="471"/>
                                        </p:tgtEl>
                                        <p:attrNameLst>
                                          <p:attrName>ppt_x</p:attrName>
                                        </p:attrNameLst>
                                      </p:cBhvr>
                                      <p:tavLst>
                                        <p:tav tm="0">
                                          <p:val>
                                            <p:strVal val="0-#ppt_w/2"/>
                                          </p:val>
                                        </p:tav>
                                        <p:tav tm="100000">
                                          <p:val>
                                            <p:strVal val="#ppt_x"/>
                                          </p:val>
                                        </p:tav>
                                      </p:tavLst>
                                    </p:anim>
                                    <p:anim calcmode="lin" valueType="num">
                                      <p:cBhvr>
                                        <p:cTn id="21" dur="1000" fill="hold"/>
                                        <p:tgtEl>
                                          <p:spTgt spid="47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path" presetSubtype="0" accel="50000" decel="50000" fill="hold" nodeType="clickEffect">
                                  <p:stCondLst>
                                    <p:cond delay="0"/>
                                  </p:stCondLst>
                                  <p:childTnLst>
                                    <p:animMotion origin="layout" path="M 0.000000 0.000000 L 0.365925 -0.501463" pathEditMode="relative">
                                      <p:cBhvr>
                                        <p:cTn id="25" dur="1000" fill="hold"/>
                                        <p:tgtEl>
                                          <p:spTgt spid="471"/>
                                        </p:tgtEl>
                                        <p:attrNameLst>
                                          <p:attrName>ppt_x</p:attrName>
                                          <p:attrName>ppt_y</p:attrName>
                                        </p:attrNameLst>
                                      </p:cBhvr>
                                    </p:animMotion>
                                  </p:childTnLst>
                                </p:cTn>
                              </p:par>
                            </p:childTnLst>
                          </p:cTn>
                        </p:par>
                        <p:par>
                          <p:cTn id="26" fill="hold">
                            <p:stCondLst>
                              <p:cond delay="0"/>
                            </p:stCondLst>
                            <p:childTnLst>
                              <p:par>
                                <p:cTn id="27" presetID="6" presetClass="emph" presetSubtype="0" accel="50000" decel="50000" fill="hold" grpId="1" nodeType="withEffect">
                                  <p:stCondLst>
                                    <p:cond delay="0"/>
                                  </p:stCondLst>
                                  <p:childTnLst>
                                    <p:animScale>
                                      <p:cBhvr>
                                        <p:cTn id="28" dur="1000" fill="hold"/>
                                        <p:tgtEl>
                                          <p:spTgt spid="471"/>
                                        </p:tgtEl>
                                      </p:cBhvr>
                                      <p:by x="34547" y="34547"/>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iterate type="lt">
                                    <p:tmAbs val="0"/>
                                  </p:iterate>
                                  <p:childTnLst>
                                    <p:set>
                                      <p:cBhvr>
                                        <p:cTn id="32" fill="hold"/>
                                        <p:tgtEl>
                                          <p:spTgt spid="464"/>
                                        </p:tgtEl>
                                        <p:attrNameLst>
                                          <p:attrName>style.visibility</p:attrName>
                                        </p:attrNameLst>
                                      </p:cBhvr>
                                      <p:to>
                                        <p:strVal val="visible"/>
                                      </p:to>
                                    </p:set>
                                    <p:anim calcmode="lin" valueType="num">
                                      <p:cBhvr>
                                        <p:cTn id="33" dur="1000" fill="hold"/>
                                        <p:tgtEl>
                                          <p:spTgt spid="464"/>
                                        </p:tgtEl>
                                        <p:attrNameLst>
                                          <p:attrName>ppt_x</p:attrName>
                                        </p:attrNameLst>
                                      </p:cBhvr>
                                      <p:tavLst>
                                        <p:tav tm="0">
                                          <p:val>
                                            <p:strVal val="0-#ppt_w/2"/>
                                          </p:val>
                                        </p:tav>
                                        <p:tav tm="100000">
                                          <p:val>
                                            <p:strVal val="#ppt_x"/>
                                          </p:val>
                                        </p:tav>
                                      </p:tavLst>
                                    </p:anim>
                                    <p:anim calcmode="lin" valueType="num">
                                      <p:cBhvr>
                                        <p:cTn id="34" dur="1000" fill="hold"/>
                                        <p:tgtEl>
                                          <p:spTgt spid="464"/>
                                        </p:tgtEl>
                                        <p:attrNameLst>
                                          <p:attrName>ppt_y</p:attrName>
                                        </p:attrNameLst>
                                      </p:cBhvr>
                                      <p:tavLst>
                                        <p:tav tm="0">
                                          <p:val>
                                            <p:strVal val="#ppt_y"/>
                                          </p:val>
                                        </p:tav>
                                        <p:tav tm="100000">
                                          <p:val>
                                            <p:strVal val="#ppt_y"/>
                                          </p:val>
                                        </p:tav>
                                      </p:tavLst>
                                    </p:anim>
                                  </p:childTnLst>
                                </p:cTn>
                              </p:par>
                            </p:childTnLst>
                          </p:cTn>
                        </p:par>
                        <p:par>
                          <p:cTn id="35" fill="hold">
                            <p:stCondLst>
                              <p:cond delay="0"/>
                            </p:stCondLst>
                            <p:childTnLst>
                              <p:par>
                                <p:cTn id="36" presetID="6" presetClass="emph" presetSubtype="0" accel="50000" decel="50000" fill="hold" grpId="1" nodeType="afterEffect">
                                  <p:stCondLst>
                                    <p:cond delay="0"/>
                                  </p:stCondLst>
                                  <p:childTnLst>
                                    <p:animScale>
                                      <p:cBhvr>
                                        <p:cTn id="37" dur="1000" fill="hold"/>
                                        <p:tgtEl>
                                          <p:spTgt spid="464"/>
                                        </p:tgtEl>
                                      </p:cBhvr>
                                      <p:by x="63523" y="63523"/>
                                    </p:animScale>
                                  </p:childTnLst>
                                </p:cTn>
                              </p:par>
                            </p:childTnLst>
                          </p:cTn>
                        </p:par>
                        <p:par>
                          <p:cTn id="38" fill="hold">
                            <p:stCondLst>
                              <p:cond delay="0"/>
                            </p:stCondLst>
                            <p:childTnLst>
                              <p:par>
                                <p:cTn id="39" presetID="-1" presetClass="path" presetSubtype="0" accel="50000" decel="50000" fill="hold" nodeType="afterEffect">
                                  <p:stCondLst>
                                    <p:cond delay="0"/>
                                  </p:stCondLst>
                                  <p:childTnLst>
                                    <p:animMotion origin="layout" path="M 0.000000 0.000000 L 0.153824 -0.205406" pathEditMode="relative">
                                      <p:cBhvr>
                                        <p:cTn id="40" dur="1000" fill="hold"/>
                                        <p:tgtEl>
                                          <p:spTgt spid="464"/>
                                        </p:tgtEl>
                                        <p:attrNameLst>
                                          <p:attrName>ppt_x</p:attrName>
                                          <p:attrName>ppt_y</p:attrName>
                                        </p:attrNameLst>
                                      </p:cBhvr>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4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path" presetSubtype="0" accel="50000" decel="50000" fill="hold" nodeType="clickEffect">
                                  <p:stCondLst>
                                    <p:cond delay="0"/>
                                  </p:stCondLst>
                                  <p:childTnLst>
                                    <p:animMotion origin="layout" path="M 0.000000 0.000000 L 0.172710 -0.487056" pathEditMode="relative">
                                      <p:cBhvr>
                                        <p:cTn id="48" dur="1000" fill="hold"/>
                                        <p:tgtEl>
                                          <p:spTgt spid="469"/>
                                        </p:tgtEl>
                                        <p:attrNameLst>
                                          <p:attrName>ppt_x</p:attrName>
                                          <p:attrName>ppt_y</p:attrName>
                                        </p:attrNameLst>
                                      </p:cBhvr>
                                    </p:animMotion>
                                  </p:childTnLst>
                                </p:cTn>
                              </p:par>
                            </p:childTnLst>
                          </p:cTn>
                        </p:par>
                        <p:par>
                          <p:cTn id="49" fill="hold">
                            <p:stCondLst>
                              <p:cond delay="0"/>
                            </p:stCondLst>
                            <p:childTnLst>
                              <p:par>
                                <p:cTn id="50" presetID="6" presetClass="emph" presetSubtype="0" accel="50000" decel="50000" fill="hold" grpId="1" nodeType="withEffect">
                                  <p:stCondLst>
                                    <p:cond delay="0"/>
                                  </p:stCondLst>
                                  <p:childTnLst>
                                    <p:animScale>
                                      <p:cBhvr>
                                        <p:cTn id="51" dur="1000" fill="hold"/>
                                        <p:tgtEl>
                                          <p:spTgt spid="469"/>
                                        </p:tgtEl>
                                      </p:cBhvr>
                                      <p:by x="73291" y="73291"/>
                                    </p:animScale>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iterate type="lt">
                                    <p:tmAbs val="0"/>
                                  </p:iterate>
                                  <p:childTnLst>
                                    <p:set>
                                      <p:cBhvr>
                                        <p:cTn id="55" fill="hold"/>
                                        <p:tgtEl>
                                          <p:spTgt spid="467"/>
                                        </p:tgtEl>
                                        <p:attrNameLst>
                                          <p:attrName>style.visibility</p:attrName>
                                        </p:attrNameLst>
                                      </p:cBhvr>
                                      <p:to>
                                        <p:strVal val="visible"/>
                                      </p:to>
                                    </p:set>
                                    <p:anim calcmode="lin" valueType="num">
                                      <p:cBhvr>
                                        <p:cTn id="56" dur="1000" fill="hold"/>
                                        <p:tgtEl>
                                          <p:spTgt spid="467"/>
                                        </p:tgtEl>
                                        <p:attrNameLst>
                                          <p:attrName>ppt_x</p:attrName>
                                        </p:attrNameLst>
                                      </p:cBhvr>
                                      <p:tavLst>
                                        <p:tav tm="0">
                                          <p:val>
                                            <p:strVal val="0-#ppt_w/2"/>
                                          </p:val>
                                        </p:tav>
                                        <p:tav tm="100000">
                                          <p:val>
                                            <p:strVal val="#ppt_x"/>
                                          </p:val>
                                        </p:tav>
                                      </p:tavLst>
                                    </p:anim>
                                    <p:anim calcmode="lin" valueType="num">
                                      <p:cBhvr>
                                        <p:cTn id="57" dur="1000" fill="hold"/>
                                        <p:tgtEl>
                                          <p:spTgt spid="467"/>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path" presetSubtype="0" accel="50000" decel="50000" fill="hold" nodeType="clickEffect">
                                  <p:stCondLst>
                                    <p:cond delay="0"/>
                                  </p:stCondLst>
                                  <p:childTnLst>
                                    <p:animMotion origin="layout" path="M 0.000000 0.000000 L 0.080819 -0.539350" pathEditMode="relative">
                                      <p:cBhvr>
                                        <p:cTn id="61" dur="1000" fill="hold"/>
                                        <p:tgtEl>
                                          <p:spTgt spid="467"/>
                                        </p:tgtEl>
                                        <p:attrNameLst>
                                          <p:attrName>ppt_x</p:attrName>
                                          <p:attrName>ppt_y</p:attrName>
                                        </p:attrNameLst>
                                      </p:cBhvr>
                                    </p:animMotion>
                                  </p:childTnLst>
                                </p:cTn>
                              </p:par>
                            </p:childTnLst>
                          </p:cTn>
                        </p:par>
                        <p:par>
                          <p:cTn id="62" fill="hold">
                            <p:stCondLst>
                              <p:cond delay="0"/>
                            </p:stCondLst>
                            <p:childTnLst>
                              <p:par>
                                <p:cTn id="63" presetID="6" presetClass="emph" presetSubtype="0" accel="50000" decel="50000" fill="hold" grpId="1" nodeType="withEffect">
                                  <p:stCondLst>
                                    <p:cond delay="0"/>
                                  </p:stCondLst>
                                  <p:childTnLst>
                                    <p:animScale>
                                      <p:cBhvr>
                                        <p:cTn id="64" dur="1000" fill="hold"/>
                                        <p:tgtEl>
                                          <p:spTgt spid="467"/>
                                        </p:tgtEl>
                                      </p:cBhvr>
                                      <p:by x="62228" y="62228"/>
                                    </p:animScale>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iterate type="lt">
                                    <p:tmAbs val="0"/>
                                  </p:iterate>
                                  <p:childTnLst>
                                    <p:set>
                                      <p:cBhvr>
                                        <p:cTn id="68" fill="hold"/>
                                        <p:tgtEl>
                                          <p:spTgt spid="468"/>
                                        </p:tgtEl>
                                        <p:attrNameLst>
                                          <p:attrName>style.visibility</p:attrName>
                                        </p:attrNameLst>
                                      </p:cBhvr>
                                      <p:to>
                                        <p:strVal val="visible"/>
                                      </p:to>
                                    </p:set>
                                    <p:anim calcmode="lin" valueType="num">
                                      <p:cBhvr>
                                        <p:cTn id="69" dur="1000" fill="hold"/>
                                        <p:tgtEl>
                                          <p:spTgt spid="468"/>
                                        </p:tgtEl>
                                        <p:attrNameLst>
                                          <p:attrName>ppt_x</p:attrName>
                                        </p:attrNameLst>
                                      </p:cBhvr>
                                      <p:tavLst>
                                        <p:tav tm="0">
                                          <p:val>
                                            <p:strVal val="0-#ppt_w/2"/>
                                          </p:val>
                                        </p:tav>
                                        <p:tav tm="100000">
                                          <p:val>
                                            <p:strVal val="#ppt_x"/>
                                          </p:val>
                                        </p:tav>
                                      </p:tavLst>
                                    </p:anim>
                                    <p:anim calcmode="lin" valueType="num">
                                      <p:cBhvr>
                                        <p:cTn id="70" dur="1000" fill="hold"/>
                                        <p:tgtEl>
                                          <p:spTgt spid="468"/>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path" presetSubtype="0" accel="50000" decel="50000" fill="hold" nodeType="clickEffect">
                                  <p:stCondLst>
                                    <p:cond delay="0"/>
                                  </p:stCondLst>
                                  <p:childTnLst>
                                    <p:animMotion origin="layout" path="M 0.000000 0.000000 L -0.084750 -0.573313" pathEditMode="relative">
                                      <p:cBhvr>
                                        <p:cTn id="74" dur="1000" fill="hold"/>
                                        <p:tgtEl>
                                          <p:spTgt spid="468"/>
                                        </p:tgtEl>
                                        <p:attrNameLst>
                                          <p:attrName>ppt_x</p:attrName>
                                          <p:attrName>ppt_y</p:attrName>
                                        </p:attrNameLst>
                                      </p:cBhvr>
                                    </p:animMotion>
                                  </p:childTnLst>
                                </p:cTn>
                              </p:par>
                            </p:childTnLst>
                          </p:cTn>
                        </p:par>
                        <p:par>
                          <p:cTn id="75" fill="hold">
                            <p:stCondLst>
                              <p:cond delay="0"/>
                            </p:stCondLst>
                            <p:childTnLst>
                              <p:par>
                                <p:cTn id="76" presetID="6" presetClass="emph" presetSubtype="0" accel="50000" decel="50000" fill="hold" grpId="1" nodeType="withEffect">
                                  <p:stCondLst>
                                    <p:cond delay="0"/>
                                  </p:stCondLst>
                                  <p:childTnLst>
                                    <p:animScale>
                                      <p:cBhvr>
                                        <p:cTn id="77" dur="1000" fill="hold"/>
                                        <p:tgtEl>
                                          <p:spTgt spid="468"/>
                                        </p:tgtEl>
                                      </p:cBhvr>
                                      <p:by x="56060" y="56060"/>
                                    </p:animScale>
                                  </p:childTnLst>
                                </p:cTn>
                              </p:par>
                            </p:childTnLst>
                          </p:cTn>
                        </p:par>
                      </p:childTnLst>
                    </p:cTn>
                  </p:par>
                  <p:par>
                    <p:cTn id="78" fill="hold">
                      <p:stCondLst>
                        <p:cond delay="indefinite"/>
                      </p:stCondLst>
                      <p:childTnLst>
                        <p:par>
                          <p:cTn id="79" fill="hold">
                            <p:stCondLst>
                              <p:cond delay="0"/>
                            </p:stCondLst>
                            <p:childTnLst>
                              <p:par>
                                <p:cTn id="80" presetID="2" presetClass="entr" presetSubtype="8" fill="hold" grpId="0" nodeType="clickEffect">
                                  <p:stCondLst>
                                    <p:cond delay="0"/>
                                  </p:stCondLst>
                                  <p:iterate type="lt">
                                    <p:tmAbs val="0"/>
                                  </p:iterate>
                                  <p:childTnLst>
                                    <p:set>
                                      <p:cBhvr>
                                        <p:cTn id="81" fill="hold"/>
                                        <p:tgtEl>
                                          <p:spTgt spid="466"/>
                                        </p:tgtEl>
                                        <p:attrNameLst>
                                          <p:attrName>style.visibility</p:attrName>
                                        </p:attrNameLst>
                                      </p:cBhvr>
                                      <p:to>
                                        <p:strVal val="visible"/>
                                      </p:to>
                                    </p:set>
                                    <p:anim calcmode="lin" valueType="num">
                                      <p:cBhvr>
                                        <p:cTn id="82" dur="1000" fill="hold"/>
                                        <p:tgtEl>
                                          <p:spTgt spid="466"/>
                                        </p:tgtEl>
                                        <p:attrNameLst>
                                          <p:attrName>ppt_x</p:attrName>
                                        </p:attrNameLst>
                                      </p:cBhvr>
                                      <p:tavLst>
                                        <p:tav tm="0">
                                          <p:val>
                                            <p:strVal val="0-#ppt_w/2"/>
                                          </p:val>
                                        </p:tav>
                                        <p:tav tm="100000">
                                          <p:val>
                                            <p:strVal val="#ppt_x"/>
                                          </p:val>
                                        </p:tav>
                                      </p:tavLst>
                                    </p:anim>
                                    <p:anim calcmode="lin" valueType="num">
                                      <p:cBhvr>
                                        <p:cTn id="83" dur="1000" fill="hold"/>
                                        <p:tgtEl>
                                          <p:spTgt spid="466"/>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path" presetSubtype="0" accel="50000" decel="50000" fill="hold" nodeType="clickEffect">
                                  <p:stCondLst>
                                    <p:cond delay="0"/>
                                  </p:stCondLst>
                                  <p:childTnLst>
                                    <p:animMotion origin="layout" path="M 0.000000 0.000000 L -0.195312 -0.462891" pathEditMode="relative">
                                      <p:cBhvr>
                                        <p:cTn id="87" dur="1000" fill="hold"/>
                                        <p:tgtEl>
                                          <p:spTgt spid="466"/>
                                        </p:tgtEl>
                                        <p:attrNameLst>
                                          <p:attrName>ppt_x</p:attrName>
                                          <p:attrName>ppt_y</p:attrName>
                                        </p:attrNameLst>
                                      </p:cBhvr>
                                    </p:animMotion>
                                  </p:childTnLst>
                                </p:cTn>
                              </p:par>
                            </p:childTnLst>
                          </p:cTn>
                        </p:par>
                        <p:par>
                          <p:cTn id="88" fill="hold">
                            <p:stCondLst>
                              <p:cond delay="0"/>
                            </p:stCondLst>
                            <p:childTnLst>
                              <p:par>
                                <p:cTn id="89" presetID="6" presetClass="emph" presetSubtype="0" accel="50000" decel="50000" fill="hold" grpId="1" nodeType="withEffect">
                                  <p:stCondLst>
                                    <p:cond delay="0"/>
                                  </p:stCondLst>
                                  <p:childTnLst>
                                    <p:animScale>
                                      <p:cBhvr>
                                        <p:cTn id="90" dur="1000" fill="hold"/>
                                        <p:tgtEl>
                                          <p:spTgt spid="466"/>
                                        </p:tgtEl>
                                      </p:cBhvr>
                                      <p:by x="65938" y="65938"/>
                                    </p:animScale>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iterate type="lt">
                                    <p:tmAbs val="0"/>
                                  </p:iterate>
                                  <p:childTnLst>
                                    <p:set>
                                      <p:cBhvr>
                                        <p:cTn id="94" fill="hold"/>
                                        <p:tgtEl>
                                          <p:spTgt spid="465"/>
                                        </p:tgtEl>
                                        <p:attrNameLst>
                                          <p:attrName>style.visibility</p:attrName>
                                        </p:attrNameLst>
                                      </p:cBhvr>
                                      <p:to>
                                        <p:strVal val="visible"/>
                                      </p:to>
                                    </p:set>
                                    <p:anim calcmode="lin" valueType="num">
                                      <p:cBhvr>
                                        <p:cTn id="95" dur="1000" fill="hold"/>
                                        <p:tgtEl>
                                          <p:spTgt spid="465"/>
                                        </p:tgtEl>
                                        <p:attrNameLst>
                                          <p:attrName>ppt_x</p:attrName>
                                        </p:attrNameLst>
                                      </p:cBhvr>
                                      <p:tavLst>
                                        <p:tav tm="0">
                                          <p:val>
                                            <p:strVal val="0-#ppt_w/2"/>
                                          </p:val>
                                        </p:tav>
                                        <p:tav tm="100000">
                                          <p:val>
                                            <p:strVal val="#ppt_x"/>
                                          </p:val>
                                        </p:tav>
                                      </p:tavLst>
                                    </p:anim>
                                    <p:anim calcmode="lin" valueType="num">
                                      <p:cBhvr>
                                        <p:cTn id="96" dur="1000" fill="hold"/>
                                        <p:tgtEl>
                                          <p:spTgt spid="465"/>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 presetClass="path" presetSubtype="0" accel="50000" decel="50000" fill="hold" nodeType="clickEffect">
                                  <p:stCondLst>
                                    <p:cond delay="0"/>
                                  </p:stCondLst>
                                  <p:childTnLst>
                                    <p:animMotion origin="layout" path="M 0.000000 0.000000 L -0.152344 -0.199219" pathEditMode="relative">
                                      <p:cBhvr>
                                        <p:cTn id="100" dur="1000" fill="hold"/>
                                        <p:tgtEl>
                                          <p:spTgt spid="465"/>
                                        </p:tgtEl>
                                        <p:attrNameLst>
                                          <p:attrName>ppt_x</p:attrName>
                                          <p:attrName>ppt_y</p:attrName>
                                        </p:attrNameLst>
                                      </p:cBhvr>
                                    </p:animMotion>
                                  </p:childTnLst>
                                </p:cTn>
                              </p:par>
                            </p:childTnLst>
                          </p:cTn>
                        </p:par>
                        <p:par>
                          <p:cTn id="101" fill="hold">
                            <p:stCondLst>
                              <p:cond delay="0"/>
                            </p:stCondLst>
                            <p:childTnLst>
                              <p:par>
                                <p:cTn id="102" presetID="6" presetClass="emph" presetSubtype="0" accel="50000" decel="50000" fill="hold" grpId="1" nodeType="withEffect">
                                  <p:stCondLst>
                                    <p:cond delay="0"/>
                                  </p:stCondLst>
                                  <p:childTnLst>
                                    <p:animScale>
                                      <p:cBhvr>
                                        <p:cTn id="103" dur="1000" fill="hold"/>
                                        <p:tgtEl>
                                          <p:spTgt spid="465"/>
                                        </p:tgtEl>
                                      </p:cBhvr>
                                      <p:by x="76346" y="76346"/>
                                    </p:animScale>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iterate>
                                    <p:tmAbs val="0"/>
                                  </p:iterate>
                                  <p:childTnLst>
                                    <p:set>
                                      <p:cBhvr>
                                        <p:cTn id="107" fill="hold"/>
                                        <p:tgtEl>
                                          <p:spTgt spid="462"/>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iterate>
                                    <p:tmAbs val="0"/>
                                  </p:iterate>
                                  <p:childTnLst>
                                    <p:set>
                                      <p:cBhvr>
                                        <p:cTn id="111" fill="hold"/>
                                        <p:tgtEl>
                                          <p:spTgt spid="472"/>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iterate>
                                    <p:tmAbs val="0"/>
                                  </p:iterate>
                                  <p:childTnLst>
                                    <p:set>
                                      <p:cBhvr>
                                        <p:cTn id="115" fill="hold"/>
                                        <p:tgtEl>
                                          <p:spTgt spid="473"/>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iterate>
                                    <p:tmAbs val="0"/>
                                  </p:iterate>
                                  <p:childTnLst>
                                    <p:set>
                                      <p:cBhvr>
                                        <p:cTn id="119" fill="hold"/>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0" animBg="1" advAuto="0"/>
      <p:bldP spid="464" grpId="0" animBg="1" advAuto="0"/>
      <p:bldP spid="464" grpId="1" animBg="1" advAuto="0"/>
      <p:bldP spid="465" grpId="0" animBg="1" advAuto="0"/>
      <p:bldP spid="465" grpId="1" animBg="1" advAuto="0"/>
      <p:bldP spid="466" grpId="0" animBg="1" advAuto="0"/>
      <p:bldP spid="466" grpId="1" animBg="1" advAuto="0"/>
      <p:bldP spid="467" grpId="0" animBg="1" advAuto="0"/>
      <p:bldP spid="467" grpId="1" animBg="1" advAuto="0"/>
      <p:bldP spid="468" grpId="0" animBg="1" advAuto="0"/>
      <p:bldP spid="468" grpId="1" animBg="1" advAuto="0"/>
      <p:bldP spid="469" grpId="0" animBg="1" advAuto="0"/>
      <p:bldP spid="469" grpId="1" animBg="1" advAuto="0"/>
      <p:bldP spid="470" grpId="0" animBg="1" advAuto="0"/>
      <p:bldP spid="470" grpId="1" animBg="1" advAuto="0"/>
      <p:bldP spid="471" grpId="0" animBg="1" advAuto="0"/>
      <p:bldP spid="471" grpId="1" animBg="1" advAuto="0"/>
      <p:bldP spid="472" grpId="0" animBg="1" advAuto="0"/>
      <p:bldP spid="473" grpId="0" animBg="1" advAuto="0"/>
      <p:bldP spid="474"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p:txBody>
          <a:bodyPr/>
          <a:lstStyle>
            <a:lvl1pPr defTabSz="452627">
              <a:defRPr sz="3959" spc="79"/>
            </a:lvl1pPr>
          </a:lstStyle>
          <a:p>
            <a:r>
              <a:rPr lang="en-US" dirty="0"/>
              <a:t>Career </a:t>
            </a:r>
            <a:r>
              <a:rPr lang="en-US" dirty="0" smtClean="0"/>
              <a:t>Development - </a:t>
            </a:r>
            <a:r>
              <a:rPr lang="en-US" i="1" dirty="0">
                <a:solidFill>
                  <a:schemeClr val="accent2">
                    <a:lumMod val="75000"/>
                  </a:schemeClr>
                </a:solidFill>
              </a:rPr>
              <a:t>Integrated Career Counseling and Coaching </a:t>
            </a:r>
            <a:endParaRPr lang="en-US" i="1" dirty="0"/>
          </a:p>
        </p:txBody>
      </p:sp>
      <p:sp>
        <p:nvSpPr>
          <p:cNvPr id="175" name="Shape 175"/>
          <p:cNvSpPr>
            <a:spLocks noGrp="1"/>
          </p:cNvSpPr>
          <p:nvPr>
            <p:ph idx="1"/>
          </p:nvPr>
        </p:nvSpPr>
        <p:spPr>
          <a:xfrm>
            <a:off x="457200" y="1600200"/>
            <a:ext cx="8229600" cy="4953000"/>
          </a:xfrm>
        </p:spPr>
        <p:txBody>
          <a:bodyPr>
            <a:normAutofit fontScale="85000" lnSpcReduction="10000"/>
          </a:bodyPr>
          <a:lstStyle/>
          <a:p>
            <a:r>
              <a:rPr lang="en-US" dirty="0" smtClean="0"/>
              <a:t>Coordinates </a:t>
            </a:r>
            <a:r>
              <a:rPr lang="en-US" dirty="0"/>
              <a:t>intentional advising for middle school, high school, college, and career centers in a region to share labor market information and pathways to careers </a:t>
            </a:r>
          </a:p>
          <a:p>
            <a:r>
              <a:rPr lang="en-US" dirty="0"/>
              <a:t>Provides career assessments such as interest, abilities, and skills to assist in career planning</a:t>
            </a:r>
          </a:p>
          <a:p>
            <a:r>
              <a:rPr lang="en-US" dirty="0"/>
              <a:t>Provides career advising, coaching, and planning </a:t>
            </a:r>
          </a:p>
          <a:p>
            <a:r>
              <a:rPr lang="en-US" dirty="0"/>
              <a:t>Works with individuals to develop </a:t>
            </a:r>
            <a:r>
              <a:rPr lang="en-US" dirty="0" smtClean="0"/>
              <a:t>and </a:t>
            </a:r>
            <a:r>
              <a:rPr lang="en-US" dirty="0"/>
              <a:t>integrated career plan leading to employment,  including classroom training and on the job training, and training that is integrated into an existing pathway framework.</a:t>
            </a:r>
          </a:p>
        </p:txBody>
      </p:sp>
    </p:spTree>
    <p:extLst>
      <p:ext uri="{BB962C8B-B14F-4D97-AF65-F5344CB8AC3E}">
        <p14:creationId xmlns:p14="http://schemas.microsoft.com/office/powerpoint/2010/main" val="19617562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sz="quarter" idx="4294967295"/>
          </p:nvPr>
        </p:nvSpPr>
        <p:spPr>
          <a:xfrm>
            <a:off x="2828928" y="1995415"/>
            <a:ext cx="2344738" cy="3190948"/>
          </a:xfrm>
          <a:prstGeom prst="rect">
            <a:avLst/>
          </a:prstGeom>
          <a:ln w="38100">
            <a:solidFill>
              <a:srgbClr val="009051"/>
            </a:solidFill>
          </a:ln>
        </p:spPr>
        <p:txBody>
          <a:bodyPr/>
          <a:lstStyle/>
          <a:p>
            <a:pPr marL="0" indent="0" algn="ctr" defTabSz="328600">
              <a:spcBef>
                <a:spcPts val="1758"/>
              </a:spcBef>
              <a:buNone/>
              <a:defRPr sz="2240" u="sng"/>
            </a:pPr>
            <a:r>
              <a:rPr sz="1800" dirty="0">
                <a:latin typeface="+mn-lt"/>
              </a:rPr>
              <a:t>Professional Development </a:t>
            </a:r>
          </a:p>
          <a:p>
            <a:pPr marL="192874" indent="-192874" defTabSz="328600">
              <a:spcBef>
                <a:spcPts val="1758"/>
              </a:spcBef>
              <a:defRPr sz="2240"/>
            </a:pPr>
            <a:r>
              <a:rPr sz="1800" dirty="0">
                <a:latin typeface="+mn-lt"/>
              </a:rPr>
              <a:t>Joint staff  </a:t>
            </a:r>
          </a:p>
          <a:p>
            <a:pPr marL="192874" indent="-192874" defTabSz="328600">
              <a:spcBef>
                <a:spcPts val="1758"/>
              </a:spcBef>
              <a:defRPr sz="2240"/>
            </a:pPr>
            <a:r>
              <a:rPr sz="1800" dirty="0">
                <a:latin typeface="+mn-lt"/>
              </a:rPr>
              <a:t>Advising on Certified  Pathways </a:t>
            </a:r>
          </a:p>
          <a:p>
            <a:pPr marL="192874" indent="-192874" defTabSz="328600">
              <a:spcBef>
                <a:spcPts val="1758"/>
              </a:spcBef>
              <a:defRPr sz="2240"/>
            </a:pPr>
            <a:r>
              <a:rPr sz="1800" dirty="0">
                <a:latin typeface="+mn-lt"/>
              </a:rPr>
              <a:t>Setting Career Goals </a:t>
            </a:r>
          </a:p>
          <a:p>
            <a:pPr marL="192874" indent="-192874" defTabSz="328600">
              <a:spcBef>
                <a:spcPts val="1758"/>
              </a:spcBef>
              <a:defRPr sz="2240"/>
            </a:pPr>
            <a:r>
              <a:rPr sz="1800" dirty="0">
                <a:latin typeface="+mn-lt"/>
              </a:rPr>
              <a:t>WBL Explore, Experience, Engage </a:t>
            </a:r>
          </a:p>
        </p:txBody>
      </p:sp>
      <p:sp>
        <p:nvSpPr>
          <p:cNvPr id="404" name="Shape 404"/>
          <p:cNvSpPr/>
          <p:nvPr/>
        </p:nvSpPr>
        <p:spPr>
          <a:xfrm>
            <a:off x="533151" y="1963268"/>
            <a:ext cx="1917999" cy="2912334"/>
          </a:xfrm>
          <a:prstGeom prst="rect">
            <a:avLst/>
          </a:prstGeom>
          <a:ln w="38100">
            <a:solidFill>
              <a:srgbClr val="009051"/>
            </a:solidFill>
            <a:miter lim="400000"/>
          </a:ln>
          <a:extLst>
            <a:ext uri="{C572A759-6A51-4108-AA02-DFA0A04FC94B}">
              <ma14:wrappingTextBoxFlag xmlns:ma14="http://schemas.microsoft.com/office/mac/drawingml/2011/main" val="1"/>
            </a:ext>
          </a:extLst>
        </p:spPr>
        <p:txBody>
          <a:bodyPr lIns="35719" tIns="35719" rIns="35719" bIns="35719" anchor="ctr">
            <a:normAutofit fontScale="92500" lnSpcReduction="10000"/>
          </a:bodyPr>
          <a:lstStyle/>
          <a:p>
            <a:pPr defTabSz="295741">
              <a:spcBef>
                <a:spcPts val="1617"/>
              </a:spcBef>
              <a:defRPr sz="2016" b="0" u="sng">
                <a:latin typeface="+mn-lt"/>
                <a:ea typeface="+mn-ea"/>
                <a:cs typeface="+mn-cs"/>
                <a:sym typeface="Helvetica Light"/>
              </a:defRPr>
            </a:pPr>
            <a:r>
              <a:rPr dirty="0"/>
              <a:t>Advising Team </a:t>
            </a:r>
          </a:p>
          <a:p>
            <a:pPr marL="173587" indent="-173587" defTabSz="295741">
              <a:spcBef>
                <a:spcPts val="1617"/>
              </a:spcBef>
              <a:buSzPct val="75000"/>
              <a:buChar char="•"/>
              <a:defRPr sz="2016" b="0">
                <a:latin typeface="+mn-lt"/>
                <a:ea typeface="+mn-ea"/>
                <a:cs typeface="+mn-cs"/>
                <a:sym typeface="Helvetica Light"/>
              </a:defRPr>
            </a:pPr>
            <a:r>
              <a:rPr dirty="0"/>
              <a:t>Middle School </a:t>
            </a:r>
          </a:p>
          <a:p>
            <a:pPr marL="173587" indent="-173587" defTabSz="295741">
              <a:spcBef>
                <a:spcPts val="1617"/>
              </a:spcBef>
              <a:buSzPct val="75000"/>
              <a:buChar char="•"/>
              <a:defRPr sz="2016" b="0">
                <a:latin typeface="+mn-lt"/>
                <a:ea typeface="+mn-ea"/>
                <a:cs typeface="+mn-cs"/>
                <a:sym typeface="Helvetica Light"/>
              </a:defRPr>
            </a:pPr>
            <a:r>
              <a:rPr dirty="0"/>
              <a:t>High School </a:t>
            </a:r>
          </a:p>
          <a:p>
            <a:pPr marL="173587" indent="-173587" defTabSz="295741">
              <a:spcBef>
                <a:spcPts val="1617"/>
              </a:spcBef>
              <a:buSzPct val="75000"/>
              <a:buChar char="•"/>
              <a:defRPr sz="2016" b="0">
                <a:latin typeface="+mn-lt"/>
                <a:ea typeface="+mn-ea"/>
                <a:cs typeface="+mn-cs"/>
                <a:sym typeface="Helvetica Light"/>
              </a:defRPr>
            </a:pPr>
            <a:r>
              <a:rPr dirty="0"/>
              <a:t>Community College </a:t>
            </a:r>
          </a:p>
          <a:p>
            <a:pPr marL="173587" indent="-173587" defTabSz="295741">
              <a:spcBef>
                <a:spcPts val="1617"/>
              </a:spcBef>
              <a:buSzPct val="75000"/>
              <a:buChar char="•"/>
              <a:defRPr sz="2016" b="0">
                <a:latin typeface="+mn-lt"/>
                <a:ea typeface="+mn-ea"/>
                <a:cs typeface="+mn-cs"/>
                <a:sym typeface="Helvetica Light"/>
              </a:defRPr>
            </a:pPr>
            <a:r>
              <a:rPr dirty="0"/>
              <a:t> University </a:t>
            </a:r>
          </a:p>
          <a:p>
            <a:pPr marL="173587" indent="-173587" defTabSz="295741">
              <a:spcBef>
                <a:spcPts val="1617"/>
              </a:spcBef>
              <a:buSzPct val="75000"/>
              <a:buChar char="•"/>
              <a:defRPr sz="2016" b="0">
                <a:latin typeface="+mn-lt"/>
                <a:ea typeface="+mn-ea"/>
                <a:cs typeface="+mn-cs"/>
                <a:sym typeface="Helvetica Light"/>
              </a:defRPr>
            </a:pPr>
            <a:r>
              <a:rPr dirty="0"/>
              <a:t>Career Center</a:t>
            </a:r>
          </a:p>
        </p:txBody>
      </p:sp>
      <p:sp>
        <p:nvSpPr>
          <p:cNvPr id="405" name="Shape 405"/>
          <p:cNvSpPr/>
          <p:nvPr/>
        </p:nvSpPr>
        <p:spPr>
          <a:xfrm>
            <a:off x="5472123" y="1963268"/>
            <a:ext cx="3267331" cy="4680412"/>
          </a:xfrm>
          <a:prstGeom prst="rect">
            <a:avLst/>
          </a:prstGeom>
          <a:ln w="38100">
            <a:solidFill>
              <a:srgbClr val="009051"/>
            </a:solidFill>
            <a:miter lim="400000"/>
          </a:ln>
          <a:extLst>
            <a:ext uri="{C572A759-6A51-4108-AA02-DFA0A04FC94B}">
              <ma14:wrappingTextBoxFlag xmlns:ma14="http://schemas.microsoft.com/office/mac/drawingml/2011/main" val="1"/>
            </a:ext>
          </a:extLst>
        </p:spPr>
        <p:txBody>
          <a:bodyPr lIns="35719" tIns="35719" rIns="35719" bIns="35719" anchor="ctr">
            <a:noAutofit/>
          </a:bodyPr>
          <a:lstStyle/>
          <a:p>
            <a:pPr defTabSz="299848">
              <a:spcBef>
                <a:spcPts val="1617"/>
              </a:spcBef>
              <a:defRPr sz="2044" b="0" u="sng">
                <a:latin typeface="+mn-lt"/>
                <a:ea typeface="+mn-ea"/>
                <a:cs typeface="+mn-cs"/>
                <a:sym typeface="Helvetica Light"/>
              </a:defRPr>
            </a:pPr>
            <a:r>
              <a:rPr dirty="0"/>
              <a:t>Advising Skills</a:t>
            </a:r>
          </a:p>
          <a:p>
            <a:pPr marL="175998" indent="-175998" defTabSz="299848">
              <a:spcBef>
                <a:spcPts val="1617"/>
              </a:spcBef>
              <a:buSzPct val="75000"/>
              <a:buChar char="•"/>
              <a:defRPr sz="2044" b="0">
                <a:latin typeface="+mn-lt"/>
                <a:ea typeface="+mn-ea"/>
                <a:cs typeface="+mn-cs"/>
                <a:sym typeface="Helvetica Light"/>
              </a:defRPr>
            </a:pPr>
            <a:r>
              <a:rPr dirty="0"/>
              <a:t>CDF - Listening,, Sharing LMI, Sharing Options </a:t>
            </a:r>
          </a:p>
          <a:p>
            <a:pPr marL="175998" indent="-175998" defTabSz="299848">
              <a:spcBef>
                <a:spcPts val="1617"/>
              </a:spcBef>
              <a:buSzPct val="75000"/>
              <a:buChar char="•"/>
              <a:defRPr sz="2044" b="0">
                <a:latin typeface="+mn-lt"/>
                <a:ea typeface="+mn-ea"/>
                <a:cs typeface="+mn-cs"/>
                <a:sym typeface="Helvetica Light"/>
              </a:defRPr>
            </a:pPr>
            <a:r>
              <a:rPr dirty="0"/>
              <a:t>Individual Assessment of Interest, Abilities, Skills</a:t>
            </a:r>
          </a:p>
          <a:p>
            <a:pPr marL="175998" indent="-175998" defTabSz="299848">
              <a:spcBef>
                <a:spcPts val="1617"/>
              </a:spcBef>
              <a:buSzPct val="75000"/>
              <a:buChar char="•"/>
              <a:defRPr sz="2044" b="0">
                <a:latin typeface="+mn-lt"/>
                <a:ea typeface="+mn-ea"/>
                <a:cs typeface="+mn-cs"/>
                <a:sym typeface="Helvetica Light"/>
              </a:defRPr>
            </a:pPr>
            <a:r>
              <a:rPr dirty="0"/>
              <a:t>Sharing Labor Market Information: Projections; Pathway Requirements; Certifications; &amp;  Employment Options</a:t>
            </a:r>
          </a:p>
          <a:p>
            <a:pPr marL="175998" indent="-175998" defTabSz="299848">
              <a:spcBef>
                <a:spcPts val="1617"/>
              </a:spcBef>
              <a:buSzPct val="75000"/>
              <a:buChar char="•"/>
              <a:defRPr sz="2044" b="0">
                <a:latin typeface="+mn-lt"/>
                <a:ea typeface="+mn-ea"/>
                <a:cs typeface="+mn-cs"/>
                <a:sym typeface="Helvetica Light"/>
              </a:defRPr>
            </a:pPr>
            <a:r>
              <a:rPr dirty="0"/>
              <a:t>Career Planning &amp; Goal Setting </a:t>
            </a:r>
          </a:p>
        </p:txBody>
      </p:sp>
      <p:sp>
        <p:nvSpPr>
          <p:cNvPr id="4" name="Title 3"/>
          <p:cNvSpPr>
            <a:spLocks noGrp="1"/>
          </p:cNvSpPr>
          <p:nvPr>
            <p:ph type="title"/>
          </p:nvPr>
        </p:nvSpPr>
        <p:spPr/>
        <p:txBody>
          <a:bodyPr/>
          <a:lstStyle/>
          <a:p>
            <a:r>
              <a:rPr lang="en-US" dirty="0"/>
              <a:t>Career Advising </a:t>
            </a:r>
            <a:br>
              <a:rPr lang="en-US" dirty="0"/>
            </a:br>
            <a:r>
              <a:rPr lang="en-US" i="1" dirty="0"/>
              <a:t>Selecting Pathway, Education, &amp; </a:t>
            </a:r>
            <a:r>
              <a:rPr lang="en-US" i="1" dirty="0" smtClean="0"/>
              <a:t>WBL</a:t>
            </a:r>
            <a:endParaRPr lang="en-US" i="1" dirty="0"/>
          </a:p>
        </p:txBody>
      </p:sp>
    </p:spTree>
    <p:extLst>
      <p:ext uri="{BB962C8B-B14F-4D97-AF65-F5344CB8AC3E}">
        <p14:creationId xmlns:p14="http://schemas.microsoft.com/office/powerpoint/2010/main" val="19393391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Abs val="0"/>
                                  </p:iterate>
                                  <p:childTnLst>
                                    <p:set>
                                      <p:cBhvr>
                                        <p:cTn id="6" fill="hold"/>
                                        <p:tgtEl>
                                          <p:spTgt spid="404"/>
                                        </p:tgtEl>
                                        <p:attrNameLst>
                                          <p:attrName>style.visibility</p:attrName>
                                        </p:attrNameLst>
                                      </p:cBhvr>
                                      <p:to>
                                        <p:strVal val="visible"/>
                                      </p:to>
                                    </p:set>
                                    <p:anim calcmode="lin" valueType="num">
                                      <p:cBhvr>
                                        <p:cTn id="7" dur="1000" fill="hold"/>
                                        <p:tgtEl>
                                          <p:spTgt spid="404"/>
                                        </p:tgtEl>
                                        <p:attrNameLst>
                                          <p:attrName>ppt_x</p:attrName>
                                        </p:attrNameLst>
                                      </p:cBhvr>
                                      <p:tavLst>
                                        <p:tav tm="0">
                                          <p:val>
                                            <p:strVal val="#ppt_x"/>
                                          </p:val>
                                        </p:tav>
                                        <p:tav tm="100000">
                                          <p:val>
                                            <p:strVal val="#ppt_x"/>
                                          </p:val>
                                        </p:tav>
                                      </p:tavLst>
                                    </p:anim>
                                    <p:anim calcmode="lin" valueType="num">
                                      <p:cBhvr>
                                        <p:cTn id="8" dur="1000" fill="hold"/>
                                        <p:tgtEl>
                                          <p:spTgt spid="40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lt">
                                    <p:tmAbs val="0"/>
                                  </p:iterate>
                                  <p:childTnLst>
                                    <p:set>
                                      <p:cBhvr>
                                        <p:cTn id="12" fill="hold"/>
                                        <p:tgtEl>
                                          <p:spTgt spid="403"/>
                                        </p:tgtEl>
                                        <p:attrNameLst>
                                          <p:attrName>style.visibility</p:attrName>
                                        </p:attrNameLst>
                                      </p:cBhvr>
                                      <p:to>
                                        <p:strVal val="visible"/>
                                      </p:to>
                                    </p:set>
                                    <p:anim calcmode="lin" valueType="num">
                                      <p:cBhvr>
                                        <p:cTn id="13" dur="1000" fill="hold"/>
                                        <p:tgtEl>
                                          <p:spTgt spid="403"/>
                                        </p:tgtEl>
                                        <p:attrNameLst>
                                          <p:attrName>ppt_x</p:attrName>
                                        </p:attrNameLst>
                                      </p:cBhvr>
                                      <p:tavLst>
                                        <p:tav tm="0">
                                          <p:val>
                                            <p:strVal val="#ppt_x"/>
                                          </p:val>
                                        </p:tav>
                                        <p:tav tm="100000">
                                          <p:val>
                                            <p:strVal val="#ppt_x"/>
                                          </p:val>
                                        </p:tav>
                                      </p:tavLst>
                                    </p:anim>
                                    <p:anim calcmode="lin" valueType="num">
                                      <p:cBhvr>
                                        <p:cTn id="14" dur="1000" fill="hold"/>
                                        <p:tgtEl>
                                          <p:spTgt spid="40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lt">
                                    <p:tmAbs val="0"/>
                                  </p:iterate>
                                  <p:childTnLst>
                                    <p:set>
                                      <p:cBhvr>
                                        <p:cTn id="18" fill="hold"/>
                                        <p:tgtEl>
                                          <p:spTgt spid="405"/>
                                        </p:tgtEl>
                                        <p:attrNameLst>
                                          <p:attrName>style.visibility</p:attrName>
                                        </p:attrNameLst>
                                      </p:cBhvr>
                                      <p:to>
                                        <p:strVal val="visible"/>
                                      </p:to>
                                    </p:set>
                                    <p:anim calcmode="lin" valueType="num">
                                      <p:cBhvr>
                                        <p:cTn id="19" dur="1000" fill="hold"/>
                                        <p:tgtEl>
                                          <p:spTgt spid="405"/>
                                        </p:tgtEl>
                                        <p:attrNameLst>
                                          <p:attrName>ppt_x</p:attrName>
                                        </p:attrNameLst>
                                      </p:cBhvr>
                                      <p:tavLst>
                                        <p:tav tm="0">
                                          <p:val>
                                            <p:strVal val="#ppt_x"/>
                                          </p:val>
                                        </p:tav>
                                        <p:tav tm="100000">
                                          <p:val>
                                            <p:strVal val="#ppt_x"/>
                                          </p:val>
                                        </p:tav>
                                      </p:tavLst>
                                    </p:anim>
                                    <p:anim calcmode="lin" valueType="num">
                                      <p:cBhvr>
                                        <p:cTn id="20" dur="1000" fill="hold"/>
                                        <p:tgtEl>
                                          <p:spTgt spid="4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animBg="1" advAuto="0"/>
      <p:bldP spid="404" grpId="0" animBg="1" advAuto="0"/>
      <p:bldP spid="405"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2988" y="1396024"/>
            <a:ext cx="9215438" cy="547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Shape 383"/>
          <p:cNvSpPr/>
          <p:nvPr/>
        </p:nvSpPr>
        <p:spPr>
          <a:xfrm>
            <a:off x="410825" y="1396024"/>
            <a:ext cx="3065096" cy="1118576"/>
          </a:xfrm>
          <a:prstGeom prst="rect">
            <a:avLst/>
          </a:prstGeom>
          <a:blipFill>
            <a:blip r:embed="rId2"/>
          </a:blipFill>
          <a:ln w="25400">
            <a:solidFill>
              <a:srgbClr val="000000"/>
            </a:solidFill>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dirty="0"/>
              <a:t>Career Awareness</a:t>
            </a:r>
          </a:p>
          <a:p>
            <a:pPr algn="ctr">
              <a:defRPr sz="2400" b="0">
                <a:solidFill>
                  <a:srgbClr val="FFFFFF"/>
                </a:solidFill>
                <a:latin typeface="+mn-lt"/>
                <a:ea typeface="+mn-ea"/>
                <a:cs typeface="+mn-cs"/>
                <a:sym typeface="Helvetica Light"/>
              </a:defRPr>
            </a:pPr>
            <a:r>
              <a:rPr dirty="0"/>
              <a:t>Career Plan </a:t>
            </a:r>
          </a:p>
        </p:txBody>
      </p:sp>
      <p:sp>
        <p:nvSpPr>
          <p:cNvPr id="384" name="Shape 384"/>
          <p:cNvSpPr/>
          <p:nvPr/>
        </p:nvSpPr>
        <p:spPr>
          <a:xfrm>
            <a:off x="395597" y="2667000"/>
            <a:ext cx="3065096" cy="1404610"/>
          </a:xfrm>
          <a:prstGeom prst="rect">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sz="2000" dirty="0"/>
              <a:t>Articulation Coordination </a:t>
            </a:r>
          </a:p>
          <a:p>
            <a:pPr algn="ctr">
              <a:defRPr sz="2400" b="0">
                <a:solidFill>
                  <a:srgbClr val="FFFFFF"/>
                </a:solidFill>
                <a:latin typeface="+mn-lt"/>
                <a:ea typeface="+mn-ea"/>
                <a:cs typeface="+mn-cs"/>
                <a:sym typeface="Helvetica Light"/>
              </a:defRPr>
            </a:pPr>
            <a:r>
              <a:rPr sz="2000" dirty="0"/>
              <a:t>Program of Study Academic and Techincal Training </a:t>
            </a:r>
          </a:p>
        </p:txBody>
      </p:sp>
      <p:sp>
        <p:nvSpPr>
          <p:cNvPr id="385" name="Shape 385"/>
          <p:cNvSpPr/>
          <p:nvPr/>
        </p:nvSpPr>
        <p:spPr>
          <a:xfrm>
            <a:off x="406446" y="5434624"/>
            <a:ext cx="3063240" cy="1118576"/>
          </a:xfrm>
          <a:prstGeom prst="rect">
            <a:avLst/>
          </a:prstGeom>
          <a:blipFill>
            <a:blip r:embed="rId4"/>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solidFill>
                  <a:srgbClr val="FFFFFF"/>
                </a:solidFill>
                <a:latin typeface="+mn-lt"/>
                <a:ea typeface="+mn-ea"/>
                <a:cs typeface="+mn-cs"/>
                <a:sym typeface="Helvetica Light"/>
              </a:defRPr>
            </a:pPr>
            <a:r>
              <a:rPr dirty="0"/>
              <a:t>Career Goal </a:t>
            </a:r>
          </a:p>
          <a:p>
            <a:pPr algn="ctr">
              <a:defRPr sz="2400" b="0">
                <a:solidFill>
                  <a:srgbClr val="FFFFFF"/>
                </a:solidFill>
                <a:latin typeface="+mn-lt"/>
                <a:ea typeface="+mn-ea"/>
                <a:cs typeface="+mn-cs"/>
                <a:sym typeface="Helvetica Light"/>
              </a:defRPr>
            </a:pPr>
            <a:r>
              <a:rPr dirty="0"/>
              <a:t>Work</a:t>
            </a:r>
          </a:p>
        </p:txBody>
      </p:sp>
      <p:sp>
        <p:nvSpPr>
          <p:cNvPr id="386" name="Shape 386"/>
          <p:cNvSpPr/>
          <p:nvPr/>
        </p:nvSpPr>
        <p:spPr>
          <a:xfrm>
            <a:off x="395598" y="4324634"/>
            <a:ext cx="3065095" cy="856966"/>
          </a:xfrm>
          <a:prstGeom prst="rect">
            <a:avLst/>
          </a:prstGeom>
          <a:solidFill>
            <a:schemeClr val="bg1">
              <a:lumMod val="50000"/>
              <a:alpha val="80870"/>
            </a:schemeClr>
          </a:solidFill>
          <a:ln w="12700">
            <a:miter lim="400000"/>
          </a:ln>
          <a:effectLst>
            <a:outerShdw blurRad="38100" dist="25400" dir="5400000" rotWithShape="0">
              <a:srgbClr val="000000">
                <a:alpha val="33274"/>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000" b="0">
                <a:solidFill>
                  <a:srgbClr val="FFFFFF"/>
                </a:solidFill>
                <a:latin typeface="+mn-lt"/>
                <a:ea typeface="+mn-ea"/>
                <a:cs typeface="+mn-cs"/>
                <a:sym typeface="Helvetica Light"/>
              </a:defRPr>
            </a:lvl1pPr>
          </a:lstStyle>
          <a:p>
            <a:pPr algn="ctr"/>
            <a:r>
              <a:rPr sz="2400" dirty="0"/>
              <a:t>Work</a:t>
            </a:r>
            <a:r>
              <a:rPr lang="en-US" sz="2400" dirty="0"/>
              <a:t>-</a:t>
            </a:r>
            <a:r>
              <a:rPr sz="2400" dirty="0"/>
              <a:t>Based Learning </a:t>
            </a:r>
          </a:p>
        </p:txBody>
      </p:sp>
      <p:sp>
        <p:nvSpPr>
          <p:cNvPr id="387" name="Shape 387"/>
          <p:cNvSpPr/>
          <p:nvPr/>
        </p:nvSpPr>
        <p:spPr>
          <a:xfrm>
            <a:off x="3703997" y="1396024"/>
            <a:ext cx="5208845" cy="1118576"/>
          </a:xfrm>
          <a:prstGeom prst="rect">
            <a:avLst/>
          </a:prstGeom>
          <a:ln w="38100">
            <a:solidFill>
              <a:srgbClr val="009051"/>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Assessment of Interests, Abilities, Skills </a:t>
            </a:r>
            <a:endParaRPr lang="en-US" sz="1700" dirty="0">
              <a:latin typeface="+mj-lt"/>
              <a:ea typeface="Adobe Caslon Pro" charset="0"/>
              <a:cs typeface="Adobe Caslon Pro" charset="0"/>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Assessment </a:t>
            </a:r>
            <a:r>
              <a:rPr lang="en-US" sz="1700" dirty="0">
                <a:latin typeface="+mj-lt"/>
                <a:ea typeface="Adobe Caslon Pro" charset="0"/>
                <a:cs typeface="Adobe Caslon Pro" charset="0"/>
              </a:rPr>
              <a:t>of </a:t>
            </a:r>
            <a:r>
              <a:rPr sz="1700" dirty="0">
                <a:latin typeface="+mj-lt"/>
                <a:ea typeface="Adobe Caslon Pro" charset="0"/>
                <a:cs typeface="Adobe Caslon Pro" charset="0"/>
              </a:rPr>
              <a:t>Prior Learning, Credentials </a:t>
            </a:r>
            <a:endParaRPr lang="en-US" sz="1700" dirty="0">
              <a:latin typeface="+mj-lt"/>
              <a:ea typeface="Adobe Caslon Pro" charset="0"/>
              <a:cs typeface="Adobe Caslon Pro" charset="0"/>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Assessment of </a:t>
            </a:r>
            <a:r>
              <a:rPr sz="1700" dirty="0">
                <a:latin typeface="+mj-lt"/>
                <a:ea typeface="Adobe Caslon Pro" charset="0"/>
                <a:cs typeface="Adobe Caslon Pro" charset="0"/>
                <a:sym typeface="Marker Felt"/>
              </a:rPr>
              <a:t>Pathway Identified Skill</a:t>
            </a:r>
            <a:r>
              <a:rPr lang="en-US" sz="1700" dirty="0">
                <a:latin typeface="+mj-lt"/>
                <a:ea typeface="Adobe Caslon Pro" charset="0"/>
                <a:cs typeface="Adobe Caslon Pro" charset="0"/>
                <a:sym typeface="Marker Felt"/>
              </a:rPr>
              <a:t>s</a:t>
            </a: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ea typeface="Adobe Caslon Pro" charset="0"/>
                <a:cs typeface="Adobe Caslon Pro" charset="0"/>
              </a:rPr>
              <a:t>Identification of Individual Career Goal</a:t>
            </a:r>
          </a:p>
        </p:txBody>
      </p:sp>
      <p:sp>
        <p:nvSpPr>
          <p:cNvPr id="388" name="Shape 388"/>
          <p:cNvSpPr/>
          <p:nvPr/>
        </p:nvSpPr>
        <p:spPr>
          <a:xfrm>
            <a:off x="3703997" y="2843824"/>
            <a:ext cx="5208845" cy="1118576"/>
          </a:xfrm>
          <a:prstGeom prst="rect">
            <a:avLst/>
          </a:prstGeom>
          <a:ln w="38100">
            <a:solidFill>
              <a:schemeClr val="accent5">
                <a:hueOff val="-176146"/>
                <a:satOff val="3665"/>
                <a:lumOff val="-13986"/>
              </a:schemeClr>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Academic &amp; Technical Courses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Education </a:t>
            </a:r>
            <a:r>
              <a:rPr lang="en-US" sz="1700" dirty="0">
                <a:latin typeface="+mj-lt"/>
              </a:rPr>
              <a:t>and/</a:t>
            </a:r>
            <a:r>
              <a:rPr sz="1700" dirty="0">
                <a:latin typeface="+mj-lt"/>
              </a:rPr>
              <a:t>or Training Program</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Credit for: Experiences, Articulated Course Plan</a:t>
            </a:r>
            <a:r>
              <a:rPr lang="en-US" sz="1700" dirty="0">
                <a:latin typeface="+mj-lt"/>
              </a:rPr>
              <a:t>,</a:t>
            </a:r>
            <a:r>
              <a:rPr sz="1700" dirty="0">
                <a:latin typeface="+mj-lt"/>
              </a:rPr>
              <a:t> and Path Streamlined for Individual</a:t>
            </a:r>
          </a:p>
        </p:txBody>
      </p:sp>
      <p:sp>
        <p:nvSpPr>
          <p:cNvPr id="389" name="Shape 389"/>
          <p:cNvSpPr/>
          <p:nvPr/>
        </p:nvSpPr>
        <p:spPr>
          <a:xfrm>
            <a:off x="3703997" y="4324634"/>
            <a:ext cx="5208845" cy="856966"/>
          </a:xfrm>
          <a:prstGeom prst="rect">
            <a:avLst/>
          </a:prstGeom>
          <a:ln w="38100">
            <a:solidFill>
              <a:schemeClr val="bg1">
                <a:lumMod val="50000"/>
              </a:schemeClr>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Exploratory</a:t>
            </a:r>
            <a:r>
              <a:rPr lang="en-US" sz="1700" dirty="0">
                <a:latin typeface="+mj-lt"/>
              </a:rPr>
              <a:t> - </a:t>
            </a:r>
            <a:r>
              <a:rPr sz="1700" dirty="0">
                <a:latin typeface="+mj-lt"/>
              </a:rPr>
              <a:t>Shadowing, Mentoring</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Experiential - Work Foundational Skills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Engaged - Supportive of Classroom Education </a:t>
            </a:r>
          </a:p>
        </p:txBody>
      </p:sp>
      <p:sp>
        <p:nvSpPr>
          <p:cNvPr id="390" name="Shape 390"/>
          <p:cNvSpPr/>
          <p:nvPr/>
        </p:nvSpPr>
        <p:spPr>
          <a:xfrm>
            <a:off x="3703997" y="5434624"/>
            <a:ext cx="5211402" cy="1118576"/>
          </a:xfrm>
          <a:prstGeom prst="rect">
            <a:avLst/>
          </a:prstGeom>
          <a:ln w="38100">
            <a:solidFill>
              <a:schemeClr val="accent6"/>
            </a:solidFill>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Jobs within the </a:t>
            </a:r>
            <a:r>
              <a:rPr lang="en-US" sz="1700" dirty="0">
                <a:latin typeface="+mj-lt"/>
              </a:rPr>
              <a:t>C</a:t>
            </a:r>
            <a:r>
              <a:rPr sz="1700" dirty="0">
                <a:latin typeface="+mj-lt"/>
              </a:rPr>
              <a:t>luster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Ability to </a:t>
            </a:r>
            <a:r>
              <a:rPr lang="en-US" sz="1700" dirty="0">
                <a:latin typeface="+mj-lt"/>
              </a:rPr>
              <a:t>E</a:t>
            </a:r>
            <a:r>
              <a:rPr sz="1700" dirty="0">
                <a:latin typeface="+mj-lt"/>
              </a:rPr>
              <a:t>ngage in </a:t>
            </a:r>
            <a:r>
              <a:rPr lang="en-US" sz="1700" dirty="0">
                <a:latin typeface="+mj-lt"/>
              </a:rPr>
              <a:t>W</a:t>
            </a:r>
            <a:r>
              <a:rPr sz="1700" dirty="0">
                <a:latin typeface="+mj-lt"/>
              </a:rPr>
              <a:t>ork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Reengage in </a:t>
            </a:r>
            <a:r>
              <a:rPr lang="en-US" sz="1700" dirty="0">
                <a:latin typeface="+mj-lt"/>
              </a:rPr>
              <a:t>E</a:t>
            </a:r>
            <a:r>
              <a:rPr sz="1700" dirty="0">
                <a:latin typeface="+mj-lt"/>
              </a:rPr>
              <a:t>ducation or </a:t>
            </a:r>
            <a:r>
              <a:rPr lang="en-US" sz="1700" dirty="0">
                <a:latin typeface="+mj-lt"/>
              </a:rPr>
              <a:t>T</a:t>
            </a:r>
            <a:r>
              <a:rPr sz="1700" dirty="0">
                <a:latin typeface="+mj-lt"/>
              </a:rPr>
              <a:t>raining </a:t>
            </a:r>
            <a:endParaRPr lang="en-US" sz="1700" dirty="0">
              <a:latin typeface="+mj-lt"/>
            </a:endParaRPr>
          </a:p>
          <a:p>
            <a:pPr marL="285750" indent="-285750" algn="l">
              <a:buFont typeface="Arial" charset="0"/>
              <a:buChar char="•"/>
              <a:defRPr sz="1900" b="0">
                <a:latin typeface="American Typewriter"/>
                <a:ea typeface="American Typewriter"/>
                <a:cs typeface="American Typewriter"/>
                <a:sym typeface="American Typewriter"/>
              </a:defRPr>
            </a:pPr>
            <a:r>
              <a:rPr sz="1700" dirty="0">
                <a:latin typeface="+mj-lt"/>
              </a:rPr>
              <a:t>Continuous Education /Training to </a:t>
            </a:r>
            <a:r>
              <a:rPr lang="en-US" sz="1700" dirty="0">
                <a:latin typeface="+mj-lt"/>
              </a:rPr>
              <a:t>M</a:t>
            </a:r>
            <a:r>
              <a:rPr sz="1700" dirty="0">
                <a:latin typeface="+mj-lt"/>
              </a:rPr>
              <a:t>eet Career Goal </a:t>
            </a:r>
          </a:p>
        </p:txBody>
      </p:sp>
      <p:sp>
        <p:nvSpPr>
          <p:cNvPr id="6" name="Title 5"/>
          <p:cNvSpPr>
            <a:spLocks noGrp="1"/>
          </p:cNvSpPr>
          <p:nvPr>
            <p:ph type="title"/>
          </p:nvPr>
        </p:nvSpPr>
        <p:spPr/>
        <p:txBody>
          <a:bodyPr/>
          <a:lstStyle/>
          <a:p>
            <a:r>
              <a:rPr lang="en-US" sz="3600" dirty="0"/>
              <a:t>Individual Career or </a:t>
            </a:r>
            <a:r>
              <a:rPr lang="en-US" sz="3600" dirty="0" smtClean="0"/>
              <a:t>Employability </a:t>
            </a:r>
            <a:r>
              <a:rPr lang="en-US" sz="3600" dirty="0"/>
              <a:t>Plan</a:t>
            </a:r>
          </a:p>
        </p:txBody>
      </p:sp>
    </p:spTree>
    <p:extLst>
      <p:ext uri="{BB962C8B-B14F-4D97-AF65-F5344CB8AC3E}">
        <p14:creationId xmlns:p14="http://schemas.microsoft.com/office/powerpoint/2010/main" val="128555911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83">
                                            <p:bg/>
                                          </p:spTgt>
                                        </p:tgtEl>
                                        <p:attrNameLst>
                                          <p:attrName>style.visibility</p:attrName>
                                        </p:attrNameLst>
                                      </p:cBhvr>
                                      <p:to>
                                        <p:strVal val="visible"/>
                                      </p:to>
                                    </p:set>
                                    <p:anim calcmode="lin" valueType="num">
                                      <p:cBhvr additive="base">
                                        <p:cTn id="7" dur="500"/>
                                        <p:tgtEl>
                                          <p:spTgt spid="383">
                                            <p:bg/>
                                          </p:spTgt>
                                        </p:tgtEl>
                                        <p:attrNameLst>
                                          <p:attrName>ppt_x</p:attrName>
                                        </p:attrNameLst>
                                      </p:cBhvr>
                                      <p:tavLst>
                                        <p:tav tm="0">
                                          <p:val>
                                            <p:strVal val="#ppt_x-#ppt_w*1.125000"/>
                                          </p:val>
                                        </p:tav>
                                        <p:tav tm="100000">
                                          <p:val>
                                            <p:strVal val="#ppt_x"/>
                                          </p:val>
                                        </p:tav>
                                      </p:tavLst>
                                    </p:anim>
                                    <p:animEffect transition="in" filter="wipe(right)">
                                      <p:cBhvr>
                                        <p:cTn id="8" dur="500"/>
                                        <p:tgtEl>
                                          <p:spTgt spid="383">
                                            <p:bg/>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87">
                                            <p:bg/>
                                          </p:spTgt>
                                        </p:tgtEl>
                                        <p:attrNameLst>
                                          <p:attrName>style.visibility</p:attrName>
                                        </p:attrNameLst>
                                      </p:cBhvr>
                                      <p:to>
                                        <p:strVal val="visible"/>
                                      </p:to>
                                    </p:set>
                                    <p:anim calcmode="lin" valueType="num">
                                      <p:cBhvr additive="base">
                                        <p:cTn id="13" dur="500"/>
                                        <p:tgtEl>
                                          <p:spTgt spid="387">
                                            <p:bg/>
                                          </p:spTgt>
                                        </p:tgtEl>
                                        <p:attrNameLst>
                                          <p:attrName>ppt_x</p:attrName>
                                        </p:attrNameLst>
                                      </p:cBhvr>
                                      <p:tavLst>
                                        <p:tav tm="0">
                                          <p:val>
                                            <p:strVal val="#ppt_x-#ppt_w*1.125000"/>
                                          </p:val>
                                        </p:tav>
                                        <p:tav tm="100000">
                                          <p:val>
                                            <p:strVal val="#ppt_x"/>
                                          </p:val>
                                        </p:tav>
                                      </p:tavLst>
                                    </p:anim>
                                    <p:animEffect transition="in" filter="wipe(right)">
                                      <p:cBhvr>
                                        <p:cTn id="14" dur="500"/>
                                        <p:tgtEl>
                                          <p:spTgt spid="387">
                                            <p:bg/>
                                          </p:spTgt>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387">
                                            <p:txEl>
                                              <p:pRg st="0" end="0"/>
                                            </p:txEl>
                                          </p:spTgt>
                                        </p:tgtEl>
                                        <p:attrNameLst>
                                          <p:attrName>style.visibility</p:attrName>
                                        </p:attrNameLst>
                                      </p:cBhvr>
                                      <p:to>
                                        <p:strVal val="visible"/>
                                      </p:to>
                                    </p:set>
                                    <p:anim calcmode="lin" valueType="num">
                                      <p:cBhvr additive="base">
                                        <p:cTn id="17" dur="500"/>
                                        <p:tgtEl>
                                          <p:spTgt spid="387">
                                            <p:txEl>
                                              <p:pRg st="0" end="0"/>
                                            </p:txEl>
                                          </p:spTgt>
                                        </p:tgtEl>
                                        <p:attrNameLst>
                                          <p:attrName>ppt_x</p:attrName>
                                        </p:attrNameLst>
                                      </p:cBhvr>
                                      <p:tavLst>
                                        <p:tav tm="0">
                                          <p:val>
                                            <p:strVal val="#ppt_x-#ppt_w*1.125000"/>
                                          </p:val>
                                        </p:tav>
                                        <p:tav tm="100000">
                                          <p:val>
                                            <p:strVal val="#ppt_x"/>
                                          </p:val>
                                        </p:tav>
                                      </p:tavLst>
                                    </p:anim>
                                    <p:animEffect transition="in" filter="wipe(right)">
                                      <p:cBhvr>
                                        <p:cTn id="18" dur="500"/>
                                        <p:tgtEl>
                                          <p:spTgt spid="387">
                                            <p:txEl>
                                              <p:pRg st="0" end="0"/>
                                            </p:txEl>
                                          </p:spTgt>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387">
                                            <p:txEl>
                                              <p:pRg st="1" end="1"/>
                                            </p:txEl>
                                          </p:spTgt>
                                        </p:tgtEl>
                                        <p:attrNameLst>
                                          <p:attrName>style.visibility</p:attrName>
                                        </p:attrNameLst>
                                      </p:cBhvr>
                                      <p:to>
                                        <p:strVal val="visible"/>
                                      </p:to>
                                    </p:set>
                                    <p:anim calcmode="lin" valueType="num">
                                      <p:cBhvr additive="base">
                                        <p:cTn id="21" dur="500"/>
                                        <p:tgtEl>
                                          <p:spTgt spid="387">
                                            <p:txEl>
                                              <p:pRg st="1" end="1"/>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387">
                                            <p:txEl>
                                              <p:pRg st="1" end="1"/>
                                            </p:txEl>
                                          </p:spTgt>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387">
                                            <p:txEl>
                                              <p:pRg st="2" end="2"/>
                                            </p:txEl>
                                          </p:spTgt>
                                        </p:tgtEl>
                                        <p:attrNameLst>
                                          <p:attrName>style.visibility</p:attrName>
                                        </p:attrNameLst>
                                      </p:cBhvr>
                                      <p:to>
                                        <p:strVal val="visible"/>
                                      </p:to>
                                    </p:set>
                                    <p:anim calcmode="lin" valueType="num">
                                      <p:cBhvr additive="base">
                                        <p:cTn id="25" dur="500"/>
                                        <p:tgtEl>
                                          <p:spTgt spid="387">
                                            <p:txEl>
                                              <p:pRg st="2" end="2"/>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387">
                                            <p:txEl>
                                              <p:pRg st="2" end="2"/>
                                            </p:txEl>
                                          </p:spTgt>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387">
                                            <p:txEl>
                                              <p:pRg st="3" end="3"/>
                                            </p:txEl>
                                          </p:spTgt>
                                        </p:tgtEl>
                                        <p:attrNameLst>
                                          <p:attrName>style.visibility</p:attrName>
                                        </p:attrNameLst>
                                      </p:cBhvr>
                                      <p:to>
                                        <p:strVal val="visible"/>
                                      </p:to>
                                    </p:set>
                                    <p:anim calcmode="lin" valueType="num">
                                      <p:cBhvr additive="base">
                                        <p:cTn id="29" dur="500"/>
                                        <p:tgtEl>
                                          <p:spTgt spid="387">
                                            <p:txEl>
                                              <p:pRg st="3" end="3"/>
                                            </p:txEl>
                                          </p:spTgt>
                                        </p:tgtEl>
                                        <p:attrNameLst>
                                          <p:attrName>ppt_x</p:attrName>
                                        </p:attrNameLst>
                                      </p:cBhvr>
                                      <p:tavLst>
                                        <p:tav tm="0">
                                          <p:val>
                                            <p:strVal val="#ppt_x-#ppt_w*1.125000"/>
                                          </p:val>
                                        </p:tav>
                                        <p:tav tm="100000">
                                          <p:val>
                                            <p:strVal val="#ppt_x"/>
                                          </p:val>
                                        </p:tav>
                                      </p:tavLst>
                                    </p:anim>
                                    <p:animEffect transition="in" filter="wipe(right)">
                                      <p:cBhvr>
                                        <p:cTn id="30" dur="500"/>
                                        <p:tgtEl>
                                          <p:spTgt spid="38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grpId="0" nodeType="clickEffect">
                                  <p:stCondLst>
                                    <p:cond delay="0"/>
                                  </p:stCondLst>
                                  <p:childTnLst>
                                    <p:set>
                                      <p:cBhvr>
                                        <p:cTn id="34" dur="1" fill="hold">
                                          <p:stCondLst>
                                            <p:cond delay="0"/>
                                          </p:stCondLst>
                                        </p:cTn>
                                        <p:tgtEl>
                                          <p:spTgt spid="384">
                                            <p:bg/>
                                          </p:spTgt>
                                        </p:tgtEl>
                                        <p:attrNameLst>
                                          <p:attrName>style.visibility</p:attrName>
                                        </p:attrNameLst>
                                      </p:cBhvr>
                                      <p:to>
                                        <p:strVal val="visible"/>
                                      </p:to>
                                    </p:set>
                                    <p:anim calcmode="lin" valueType="num">
                                      <p:cBhvr additive="base">
                                        <p:cTn id="35" dur="500"/>
                                        <p:tgtEl>
                                          <p:spTgt spid="384">
                                            <p:bg/>
                                          </p:spTgt>
                                        </p:tgtEl>
                                        <p:attrNameLst>
                                          <p:attrName>ppt_x</p:attrName>
                                        </p:attrNameLst>
                                      </p:cBhvr>
                                      <p:tavLst>
                                        <p:tav tm="0">
                                          <p:val>
                                            <p:strVal val="#ppt_x-#ppt_w*1.125000"/>
                                          </p:val>
                                        </p:tav>
                                        <p:tav tm="100000">
                                          <p:val>
                                            <p:strVal val="#ppt_x"/>
                                          </p:val>
                                        </p:tav>
                                      </p:tavLst>
                                    </p:anim>
                                    <p:animEffect transition="in" filter="wipe(right)">
                                      <p:cBhvr>
                                        <p:cTn id="36" dur="500"/>
                                        <p:tgtEl>
                                          <p:spTgt spid="384">
                                            <p:bg/>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388">
                                            <p:bg/>
                                          </p:spTgt>
                                        </p:tgtEl>
                                        <p:attrNameLst>
                                          <p:attrName>style.visibility</p:attrName>
                                        </p:attrNameLst>
                                      </p:cBhvr>
                                      <p:to>
                                        <p:strVal val="visible"/>
                                      </p:to>
                                    </p:set>
                                    <p:anim calcmode="lin" valueType="num">
                                      <p:cBhvr additive="base">
                                        <p:cTn id="41" dur="500"/>
                                        <p:tgtEl>
                                          <p:spTgt spid="388">
                                            <p:bg/>
                                          </p:spTgt>
                                        </p:tgtEl>
                                        <p:attrNameLst>
                                          <p:attrName>ppt_x</p:attrName>
                                        </p:attrNameLst>
                                      </p:cBhvr>
                                      <p:tavLst>
                                        <p:tav tm="0">
                                          <p:val>
                                            <p:strVal val="#ppt_x-#ppt_w*1.125000"/>
                                          </p:val>
                                        </p:tav>
                                        <p:tav tm="100000">
                                          <p:val>
                                            <p:strVal val="#ppt_x"/>
                                          </p:val>
                                        </p:tav>
                                      </p:tavLst>
                                    </p:anim>
                                    <p:animEffect transition="in" filter="wipe(right)">
                                      <p:cBhvr>
                                        <p:cTn id="42" dur="500"/>
                                        <p:tgtEl>
                                          <p:spTgt spid="388">
                                            <p:bg/>
                                          </p:spTgt>
                                        </p:tgtEl>
                                      </p:cBhvr>
                                    </p:animEffect>
                                  </p:childTnLst>
                                </p:cTn>
                              </p:par>
                              <p:par>
                                <p:cTn id="43" presetID="12" presetClass="entr" presetSubtype="8" fill="hold" grpId="0" nodeType="withEffect">
                                  <p:stCondLst>
                                    <p:cond delay="0"/>
                                  </p:stCondLst>
                                  <p:childTnLst>
                                    <p:set>
                                      <p:cBhvr>
                                        <p:cTn id="44" dur="1" fill="hold">
                                          <p:stCondLst>
                                            <p:cond delay="0"/>
                                          </p:stCondLst>
                                        </p:cTn>
                                        <p:tgtEl>
                                          <p:spTgt spid="388">
                                            <p:txEl>
                                              <p:pRg st="0" end="0"/>
                                            </p:txEl>
                                          </p:spTgt>
                                        </p:tgtEl>
                                        <p:attrNameLst>
                                          <p:attrName>style.visibility</p:attrName>
                                        </p:attrNameLst>
                                      </p:cBhvr>
                                      <p:to>
                                        <p:strVal val="visible"/>
                                      </p:to>
                                    </p:set>
                                    <p:anim calcmode="lin" valueType="num">
                                      <p:cBhvr additive="base">
                                        <p:cTn id="45" dur="500"/>
                                        <p:tgtEl>
                                          <p:spTgt spid="388">
                                            <p:txEl>
                                              <p:pRg st="0" end="0"/>
                                            </p:txEl>
                                          </p:spTgt>
                                        </p:tgtEl>
                                        <p:attrNameLst>
                                          <p:attrName>ppt_x</p:attrName>
                                        </p:attrNameLst>
                                      </p:cBhvr>
                                      <p:tavLst>
                                        <p:tav tm="0">
                                          <p:val>
                                            <p:strVal val="#ppt_x-#ppt_w*1.125000"/>
                                          </p:val>
                                        </p:tav>
                                        <p:tav tm="100000">
                                          <p:val>
                                            <p:strVal val="#ppt_x"/>
                                          </p:val>
                                        </p:tav>
                                      </p:tavLst>
                                    </p:anim>
                                    <p:animEffect transition="in" filter="wipe(right)">
                                      <p:cBhvr>
                                        <p:cTn id="46" dur="500"/>
                                        <p:tgtEl>
                                          <p:spTgt spid="388">
                                            <p:txEl>
                                              <p:pRg st="0" end="0"/>
                                            </p:txEl>
                                          </p:spTgt>
                                        </p:tgtEl>
                                      </p:cBhvr>
                                    </p:animEffect>
                                  </p:childTnLst>
                                </p:cTn>
                              </p:par>
                              <p:par>
                                <p:cTn id="47" presetID="12" presetClass="entr" presetSubtype="8" fill="hold" grpId="0" nodeType="withEffect">
                                  <p:stCondLst>
                                    <p:cond delay="0"/>
                                  </p:stCondLst>
                                  <p:childTnLst>
                                    <p:set>
                                      <p:cBhvr>
                                        <p:cTn id="48" dur="1" fill="hold">
                                          <p:stCondLst>
                                            <p:cond delay="0"/>
                                          </p:stCondLst>
                                        </p:cTn>
                                        <p:tgtEl>
                                          <p:spTgt spid="388">
                                            <p:txEl>
                                              <p:pRg st="1" end="1"/>
                                            </p:txEl>
                                          </p:spTgt>
                                        </p:tgtEl>
                                        <p:attrNameLst>
                                          <p:attrName>style.visibility</p:attrName>
                                        </p:attrNameLst>
                                      </p:cBhvr>
                                      <p:to>
                                        <p:strVal val="visible"/>
                                      </p:to>
                                    </p:set>
                                    <p:anim calcmode="lin" valueType="num">
                                      <p:cBhvr additive="base">
                                        <p:cTn id="49" dur="500"/>
                                        <p:tgtEl>
                                          <p:spTgt spid="388">
                                            <p:txEl>
                                              <p:pRg st="1" end="1"/>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388">
                                            <p:txEl>
                                              <p:pRg st="1" end="1"/>
                                            </p:txEl>
                                          </p:spTgt>
                                        </p:tgtEl>
                                      </p:cBhvr>
                                    </p:animEffect>
                                  </p:childTnLst>
                                </p:cTn>
                              </p:par>
                              <p:par>
                                <p:cTn id="51" presetID="12" presetClass="entr" presetSubtype="8" fill="hold" grpId="0" nodeType="withEffect">
                                  <p:stCondLst>
                                    <p:cond delay="0"/>
                                  </p:stCondLst>
                                  <p:childTnLst>
                                    <p:set>
                                      <p:cBhvr>
                                        <p:cTn id="52" dur="1" fill="hold">
                                          <p:stCondLst>
                                            <p:cond delay="0"/>
                                          </p:stCondLst>
                                        </p:cTn>
                                        <p:tgtEl>
                                          <p:spTgt spid="388">
                                            <p:txEl>
                                              <p:pRg st="2" end="2"/>
                                            </p:txEl>
                                          </p:spTgt>
                                        </p:tgtEl>
                                        <p:attrNameLst>
                                          <p:attrName>style.visibility</p:attrName>
                                        </p:attrNameLst>
                                      </p:cBhvr>
                                      <p:to>
                                        <p:strVal val="visible"/>
                                      </p:to>
                                    </p:set>
                                    <p:anim calcmode="lin" valueType="num">
                                      <p:cBhvr additive="base">
                                        <p:cTn id="53" dur="500"/>
                                        <p:tgtEl>
                                          <p:spTgt spid="388">
                                            <p:txEl>
                                              <p:pRg st="2" end="2"/>
                                            </p:txEl>
                                          </p:spTgt>
                                        </p:tgtEl>
                                        <p:attrNameLst>
                                          <p:attrName>ppt_x</p:attrName>
                                        </p:attrNameLst>
                                      </p:cBhvr>
                                      <p:tavLst>
                                        <p:tav tm="0">
                                          <p:val>
                                            <p:strVal val="#ppt_x-#ppt_w*1.125000"/>
                                          </p:val>
                                        </p:tav>
                                        <p:tav tm="100000">
                                          <p:val>
                                            <p:strVal val="#ppt_x"/>
                                          </p:val>
                                        </p:tav>
                                      </p:tavLst>
                                    </p:anim>
                                    <p:animEffect transition="in" filter="wipe(right)">
                                      <p:cBhvr>
                                        <p:cTn id="54" dur="500"/>
                                        <p:tgtEl>
                                          <p:spTgt spid="388">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8" fill="hold" grpId="0" nodeType="clickEffect">
                                  <p:stCondLst>
                                    <p:cond delay="0"/>
                                  </p:stCondLst>
                                  <p:childTnLst>
                                    <p:set>
                                      <p:cBhvr>
                                        <p:cTn id="58" dur="1" fill="hold">
                                          <p:stCondLst>
                                            <p:cond delay="0"/>
                                          </p:stCondLst>
                                        </p:cTn>
                                        <p:tgtEl>
                                          <p:spTgt spid="386">
                                            <p:bg/>
                                          </p:spTgt>
                                        </p:tgtEl>
                                        <p:attrNameLst>
                                          <p:attrName>style.visibility</p:attrName>
                                        </p:attrNameLst>
                                      </p:cBhvr>
                                      <p:to>
                                        <p:strVal val="visible"/>
                                      </p:to>
                                    </p:set>
                                    <p:anim calcmode="lin" valueType="num">
                                      <p:cBhvr additive="base">
                                        <p:cTn id="59" dur="500"/>
                                        <p:tgtEl>
                                          <p:spTgt spid="386">
                                            <p:bg/>
                                          </p:spTgt>
                                        </p:tgtEl>
                                        <p:attrNameLst>
                                          <p:attrName>ppt_x</p:attrName>
                                        </p:attrNameLst>
                                      </p:cBhvr>
                                      <p:tavLst>
                                        <p:tav tm="0">
                                          <p:val>
                                            <p:strVal val="#ppt_x-#ppt_w*1.125000"/>
                                          </p:val>
                                        </p:tav>
                                        <p:tav tm="100000">
                                          <p:val>
                                            <p:strVal val="#ppt_x"/>
                                          </p:val>
                                        </p:tav>
                                      </p:tavLst>
                                    </p:anim>
                                    <p:animEffect transition="in" filter="wipe(right)">
                                      <p:cBhvr>
                                        <p:cTn id="60" dur="500"/>
                                        <p:tgtEl>
                                          <p:spTgt spid="386">
                                            <p:bg/>
                                          </p:spTgt>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8" fill="hold" grpId="0" nodeType="clickEffect">
                                  <p:stCondLst>
                                    <p:cond delay="0"/>
                                  </p:stCondLst>
                                  <p:childTnLst>
                                    <p:set>
                                      <p:cBhvr>
                                        <p:cTn id="64" dur="1" fill="hold">
                                          <p:stCondLst>
                                            <p:cond delay="0"/>
                                          </p:stCondLst>
                                        </p:cTn>
                                        <p:tgtEl>
                                          <p:spTgt spid="389">
                                            <p:bg/>
                                          </p:spTgt>
                                        </p:tgtEl>
                                        <p:attrNameLst>
                                          <p:attrName>style.visibility</p:attrName>
                                        </p:attrNameLst>
                                      </p:cBhvr>
                                      <p:to>
                                        <p:strVal val="visible"/>
                                      </p:to>
                                    </p:set>
                                    <p:anim calcmode="lin" valueType="num">
                                      <p:cBhvr additive="base">
                                        <p:cTn id="65" dur="500"/>
                                        <p:tgtEl>
                                          <p:spTgt spid="389">
                                            <p:bg/>
                                          </p:spTgt>
                                        </p:tgtEl>
                                        <p:attrNameLst>
                                          <p:attrName>ppt_x</p:attrName>
                                        </p:attrNameLst>
                                      </p:cBhvr>
                                      <p:tavLst>
                                        <p:tav tm="0">
                                          <p:val>
                                            <p:strVal val="#ppt_x-#ppt_w*1.125000"/>
                                          </p:val>
                                        </p:tav>
                                        <p:tav tm="100000">
                                          <p:val>
                                            <p:strVal val="#ppt_x"/>
                                          </p:val>
                                        </p:tav>
                                      </p:tavLst>
                                    </p:anim>
                                    <p:animEffect transition="in" filter="wipe(right)">
                                      <p:cBhvr>
                                        <p:cTn id="66" dur="500"/>
                                        <p:tgtEl>
                                          <p:spTgt spid="389">
                                            <p:bg/>
                                          </p:spTgt>
                                        </p:tgtEl>
                                      </p:cBhvr>
                                    </p:animEffect>
                                  </p:childTnLst>
                                </p:cTn>
                              </p:par>
                              <p:par>
                                <p:cTn id="67" presetID="12" presetClass="entr" presetSubtype="8" fill="hold" grpId="0" nodeType="withEffect">
                                  <p:stCondLst>
                                    <p:cond delay="0"/>
                                  </p:stCondLst>
                                  <p:childTnLst>
                                    <p:set>
                                      <p:cBhvr>
                                        <p:cTn id="68" dur="1" fill="hold">
                                          <p:stCondLst>
                                            <p:cond delay="0"/>
                                          </p:stCondLst>
                                        </p:cTn>
                                        <p:tgtEl>
                                          <p:spTgt spid="389">
                                            <p:txEl>
                                              <p:pRg st="0" end="0"/>
                                            </p:txEl>
                                          </p:spTgt>
                                        </p:tgtEl>
                                        <p:attrNameLst>
                                          <p:attrName>style.visibility</p:attrName>
                                        </p:attrNameLst>
                                      </p:cBhvr>
                                      <p:to>
                                        <p:strVal val="visible"/>
                                      </p:to>
                                    </p:set>
                                    <p:anim calcmode="lin" valueType="num">
                                      <p:cBhvr additive="base">
                                        <p:cTn id="69" dur="500"/>
                                        <p:tgtEl>
                                          <p:spTgt spid="389">
                                            <p:txEl>
                                              <p:pRg st="0" end="0"/>
                                            </p:txEl>
                                          </p:spTgt>
                                        </p:tgtEl>
                                        <p:attrNameLst>
                                          <p:attrName>ppt_x</p:attrName>
                                        </p:attrNameLst>
                                      </p:cBhvr>
                                      <p:tavLst>
                                        <p:tav tm="0">
                                          <p:val>
                                            <p:strVal val="#ppt_x-#ppt_w*1.125000"/>
                                          </p:val>
                                        </p:tav>
                                        <p:tav tm="100000">
                                          <p:val>
                                            <p:strVal val="#ppt_x"/>
                                          </p:val>
                                        </p:tav>
                                      </p:tavLst>
                                    </p:anim>
                                    <p:animEffect transition="in" filter="wipe(right)">
                                      <p:cBhvr>
                                        <p:cTn id="70" dur="500"/>
                                        <p:tgtEl>
                                          <p:spTgt spid="389">
                                            <p:txEl>
                                              <p:pRg st="0" end="0"/>
                                            </p:txEl>
                                          </p:spTgt>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389">
                                            <p:txEl>
                                              <p:pRg st="1" end="1"/>
                                            </p:txEl>
                                          </p:spTgt>
                                        </p:tgtEl>
                                        <p:attrNameLst>
                                          <p:attrName>style.visibility</p:attrName>
                                        </p:attrNameLst>
                                      </p:cBhvr>
                                      <p:to>
                                        <p:strVal val="visible"/>
                                      </p:to>
                                    </p:set>
                                    <p:anim calcmode="lin" valueType="num">
                                      <p:cBhvr additive="base">
                                        <p:cTn id="73" dur="500"/>
                                        <p:tgtEl>
                                          <p:spTgt spid="389">
                                            <p:txEl>
                                              <p:pRg st="1" end="1"/>
                                            </p:txEl>
                                          </p:spTgt>
                                        </p:tgtEl>
                                        <p:attrNameLst>
                                          <p:attrName>ppt_x</p:attrName>
                                        </p:attrNameLst>
                                      </p:cBhvr>
                                      <p:tavLst>
                                        <p:tav tm="0">
                                          <p:val>
                                            <p:strVal val="#ppt_x-#ppt_w*1.125000"/>
                                          </p:val>
                                        </p:tav>
                                        <p:tav tm="100000">
                                          <p:val>
                                            <p:strVal val="#ppt_x"/>
                                          </p:val>
                                        </p:tav>
                                      </p:tavLst>
                                    </p:anim>
                                    <p:animEffect transition="in" filter="wipe(right)">
                                      <p:cBhvr>
                                        <p:cTn id="74" dur="500"/>
                                        <p:tgtEl>
                                          <p:spTgt spid="389">
                                            <p:txEl>
                                              <p:pRg st="1" end="1"/>
                                            </p:txEl>
                                          </p:spTgt>
                                        </p:tgtEl>
                                      </p:cBhvr>
                                    </p:animEffect>
                                  </p:childTnLst>
                                </p:cTn>
                              </p:par>
                              <p:par>
                                <p:cTn id="75" presetID="12" presetClass="entr" presetSubtype="8" fill="hold" grpId="0" nodeType="withEffect">
                                  <p:stCondLst>
                                    <p:cond delay="0"/>
                                  </p:stCondLst>
                                  <p:childTnLst>
                                    <p:set>
                                      <p:cBhvr>
                                        <p:cTn id="76" dur="1" fill="hold">
                                          <p:stCondLst>
                                            <p:cond delay="0"/>
                                          </p:stCondLst>
                                        </p:cTn>
                                        <p:tgtEl>
                                          <p:spTgt spid="389">
                                            <p:txEl>
                                              <p:pRg st="2" end="2"/>
                                            </p:txEl>
                                          </p:spTgt>
                                        </p:tgtEl>
                                        <p:attrNameLst>
                                          <p:attrName>style.visibility</p:attrName>
                                        </p:attrNameLst>
                                      </p:cBhvr>
                                      <p:to>
                                        <p:strVal val="visible"/>
                                      </p:to>
                                    </p:set>
                                    <p:anim calcmode="lin" valueType="num">
                                      <p:cBhvr additive="base">
                                        <p:cTn id="77" dur="500"/>
                                        <p:tgtEl>
                                          <p:spTgt spid="389">
                                            <p:txEl>
                                              <p:pRg st="2" end="2"/>
                                            </p:txEl>
                                          </p:spTgt>
                                        </p:tgtEl>
                                        <p:attrNameLst>
                                          <p:attrName>ppt_x</p:attrName>
                                        </p:attrNameLst>
                                      </p:cBhvr>
                                      <p:tavLst>
                                        <p:tav tm="0">
                                          <p:val>
                                            <p:strVal val="#ppt_x-#ppt_w*1.125000"/>
                                          </p:val>
                                        </p:tav>
                                        <p:tav tm="100000">
                                          <p:val>
                                            <p:strVal val="#ppt_x"/>
                                          </p:val>
                                        </p:tav>
                                      </p:tavLst>
                                    </p:anim>
                                    <p:animEffect transition="in" filter="wipe(right)">
                                      <p:cBhvr>
                                        <p:cTn id="78" dur="500"/>
                                        <p:tgtEl>
                                          <p:spTgt spid="389">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8" fill="hold" grpId="0" nodeType="clickEffect">
                                  <p:stCondLst>
                                    <p:cond delay="0"/>
                                  </p:stCondLst>
                                  <p:childTnLst>
                                    <p:set>
                                      <p:cBhvr>
                                        <p:cTn id="82" dur="1" fill="hold">
                                          <p:stCondLst>
                                            <p:cond delay="0"/>
                                          </p:stCondLst>
                                        </p:cTn>
                                        <p:tgtEl>
                                          <p:spTgt spid="385">
                                            <p:bg/>
                                          </p:spTgt>
                                        </p:tgtEl>
                                        <p:attrNameLst>
                                          <p:attrName>style.visibility</p:attrName>
                                        </p:attrNameLst>
                                      </p:cBhvr>
                                      <p:to>
                                        <p:strVal val="visible"/>
                                      </p:to>
                                    </p:set>
                                    <p:anim calcmode="lin" valueType="num">
                                      <p:cBhvr additive="base">
                                        <p:cTn id="83" dur="500"/>
                                        <p:tgtEl>
                                          <p:spTgt spid="385">
                                            <p:bg/>
                                          </p:spTgt>
                                        </p:tgtEl>
                                        <p:attrNameLst>
                                          <p:attrName>ppt_x</p:attrName>
                                        </p:attrNameLst>
                                      </p:cBhvr>
                                      <p:tavLst>
                                        <p:tav tm="0">
                                          <p:val>
                                            <p:strVal val="#ppt_x-#ppt_w*1.125000"/>
                                          </p:val>
                                        </p:tav>
                                        <p:tav tm="100000">
                                          <p:val>
                                            <p:strVal val="#ppt_x"/>
                                          </p:val>
                                        </p:tav>
                                      </p:tavLst>
                                    </p:anim>
                                    <p:animEffect transition="in" filter="wipe(right)">
                                      <p:cBhvr>
                                        <p:cTn id="84" dur="500"/>
                                        <p:tgtEl>
                                          <p:spTgt spid="385">
                                            <p:bg/>
                                          </p:spTgt>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8" fill="hold" grpId="0" nodeType="clickEffect">
                                  <p:stCondLst>
                                    <p:cond delay="0"/>
                                  </p:stCondLst>
                                  <p:childTnLst>
                                    <p:set>
                                      <p:cBhvr>
                                        <p:cTn id="88" dur="1" fill="hold">
                                          <p:stCondLst>
                                            <p:cond delay="0"/>
                                          </p:stCondLst>
                                        </p:cTn>
                                        <p:tgtEl>
                                          <p:spTgt spid="390">
                                            <p:bg/>
                                          </p:spTgt>
                                        </p:tgtEl>
                                        <p:attrNameLst>
                                          <p:attrName>style.visibility</p:attrName>
                                        </p:attrNameLst>
                                      </p:cBhvr>
                                      <p:to>
                                        <p:strVal val="visible"/>
                                      </p:to>
                                    </p:set>
                                    <p:anim calcmode="lin" valueType="num">
                                      <p:cBhvr additive="base">
                                        <p:cTn id="89" dur="500"/>
                                        <p:tgtEl>
                                          <p:spTgt spid="390">
                                            <p:bg/>
                                          </p:spTgt>
                                        </p:tgtEl>
                                        <p:attrNameLst>
                                          <p:attrName>ppt_x</p:attrName>
                                        </p:attrNameLst>
                                      </p:cBhvr>
                                      <p:tavLst>
                                        <p:tav tm="0">
                                          <p:val>
                                            <p:strVal val="#ppt_x-#ppt_w*1.125000"/>
                                          </p:val>
                                        </p:tav>
                                        <p:tav tm="100000">
                                          <p:val>
                                            <p:strVal val="#ppt_x"/>
                                          </p:val>
                                        </p:tav>
                                      </p:tavLst>
                                    </p:anim>
                                    <p:animEffect transition="in" filter="wipe(right)">
                                      <p:cBhvr>
                                        <p:cTn id="90" dur="500"/>
                                        <p:tgtEl>
                                          <p:spTgt spid="390">
                                            <p:bg/>
                                          </p:spTgt>
                                        </p:tgtEl>
                                      </p:cBhvr>
                                    </p:animEffect>
                                  </p:childTnLst>
                                </p:cTn>
                              </p:par>
                              <p:par>
                                <p:cTn id="91" presetID="12" presetClass="entr" presetSubtype="8" fill="hold" grpId="0" nodeType="withEffect">
                                  <p:stCondLst>
                                    <p:cond delay="0"/>
                                  </p:stCondLst>
                                  <p:childTnLst>
                                    <p:set>
                                      <p:cBhvr>
                                        <p:cTn id="92" dur="1" fill="hold">
                                          <p:stCondLst>
                                            <p:cond delay="0"/>
                                          </p:stCondLst>
                                        </p:cTn>
                                        <p:tgtEl>
                                          <p:spTgt spid="390">
                                            <p:txEl>
                                              <p:pRg st="0" end="0"/>
                                            </p:txEl>
                                          </p:spTgt>
                                        </p:tgtEl>
                                        <p:attrNameLst>
                                          <p:attrName>style.visibility</p:attrName>
                                        </p:attrNameLst>
                                      </p:cBhvr>
                                      <p:to>
                                        <p:strVal val="visible"/>
                                      </p:to>
                                    </p:set>
                                    <p:anim calcmode="lin" valueType="num">
                                      <p:cBhvr additive="base">
                                        <p:cTn id="93" dur="500"/>
                                        <p:tgtEl>
                                          <p:spTgt spid="390">
                                            <p:txEl>
                                              <p:pRg st="0" end="0"/>
                                            </p:txEl>
                                          </p:spTgt>
                                        </p:tgtEl>
                                        <p:attrNameLst>
                                          <p:attrName>ppt_x</p:attrName>
                                        </p:attrNameLst>
                                      </p:cBhvr>
                                      <p:tavLst>
                                        <p:tav tm="0">
                                          <p:val>
                                            <p:strVal val="#ppt_x-#ppt_w*1.125000"/>
                                          </p:val>
                                        </p:tav>
                                        <p:tav tm="100000">
                                          <p:val>
                                            <p:strVal val="#ppt_x"/>
                                          </p:val>
                                        </p:tav>
                                      </p:tavLst>
                                    </p:anim>
                                    <p:animEffect transition="in" filter="wipe(right)">
                                      <p:cBhvr>
                                        <p:cTn id="94" dur="500"/>
                                        <p:tgtEl>
                                          <p:spTgt spid="390">
                                            <p:txEl>
                                              <p:pRg st="0" end="0"/>
                                            </p:txEl>
                                          </p:spTgt>
                                        </p:tgtEl>
                                      </p:cBhvr>
                                    </p:animEffect>
                                  </p:childTnLst>
                                </p:cTn>
                              </p:par>
                              <p:par>
                                <p:cTn id="95" presetID="12" presetClass="entr" presetSubtype="8" fill="hold" grpId="0" nodeType="withEffect">
                                  <p:stCondLst>
                                    <p:cond delay="0"/>
                                  </p:stCondLst>
                                  <p:childTnLst>
                                    <p:set>
                                      <p:cBhvr>
                                        <p:cTn id="96" dur="1" fill="hold">
                                          <p:stCondLst>
                                            <p:cond delay="0"/>
                                          </p:stCondLst>
                                        </p:cTn>
                                        <p:tgtEl>
                                          <p:spTgt spid="390">
                                            <p:txEl>
                                              <p:pRg st="1" end="1"/>
                                            </p:txEl>
                                          </p:spTgt>
                                        </p:tgtEl>
                                        <p:attrNameLst>
                                          <p:attrName>style.visibility</p:attrName>
                                        </p:attrNameLst>
                                      </p:cBhvr>
                                      <p:to>
                                        <p:strVal val="visible"/>
                                      </p:to>
                                    </p:set>
                                    <p:anim calcmode="lin" valueType="num">
                                      <p:cBhvr additive="base">
                                        <p:cTn id="97" dur="500"/>
                                        <p:tgtEl>
                                          <p:spTgt spid="390">
                                            <p:txEl>
                                              <p:pRg st="1" end="1"/>
                                            </p:txEl>
                                          </p:spTgt>
                                        </p:tgtEl>
                                        <p:attrNameLst>
                                          <p:attrName>ppt_x</p:attrName>
                                        </p:attrNameLst>
                                      </p:cBhvr>
                                      <p:tavLst>
                                        <p:tav tm="0">
                                          <p:val>
                                            <p:strVal val="#ppt_x-#ppt_w*1.125000"/>
                                          </p:val>
                                        </p:tav>
                                        <p:tav tm="100000">
                                          <p:val>
                                            <p:strVal val="#ppt_x"/>
                                          </p:val>
                                        </p:tav>
                                      </p:tavLst>
                                    </p:anim>
                                    <p:animEffect transition="in" filter="wipe(right)">
                                      <p:cBhvr>
                                        <p:cTn id="98" dur="500"/>
                                        <p:tgtEl>
                                          <p:spTgt spid="390">
                                            <p:txEl>
                                              <p:pRg st="1" end="1"/>
                                            </p:txEl>
                                          </p:spTgt>
                                        </p:tgtEl>
                                      </p:cBhvr>
                                    </p:animEffect>
                                  </p:childTnLst>
                                </p:cTn>
                              </p:par>
                              <p:par>
                                <p:cTn id="99" presetID="12" presetClass="entr" presetSubtype="8" fill="hold" grpId="0" nodeType="withEffect">
                                  <p:stCondLst>
                                    <p:cond delay="0"/>
                                  </p:stCondLst>
                                  <p:childTnLst>
                                    <p:set>
                                      <p:cBhvr>
                                        <p:cTn id="100" dur="1" fill="hold">
                                          <p:stCondLst>
                                            <p:cond delay="0"/>
                                          </p:stCondLst>
                                        </p:cTn>
                                        <p:tgtEl>
                                          <p:spTgt spid="390">
                                            <p:txEl>
                                              <p:pRg st="2" end="2"/>
                                            </p:txEl>
                                          </p:spTgt>
                                        </p:tgtEl>
                                        <p:attrNameLst>
                                          <p:attrName>style.visibility</p:attrName>
                                        </p:attrNameLst>
                                      </p:cBhvr>
                                      <p:to>
                                        <p:strVal val="visible"/>
                                      </p:to>
                                    </p:set>
                                    <p:anim calcmode="lin" valueType="num">
                                      <p:cBhvr additive="base">
                                        <p:cTn id="101" dur="500"/>
                                        <p:tgtEl>
                                          <p:spTgt spid="390">
                                            <p:txEl>
                                              <p:pRg st="2" end="2"/>
                                            </p:txEl>
                                          </p:spTgt>
                                        </p:tgtEl>
                                        <p:attrNameLst>
                                          <p:attrName>ppt_x</p:attrName>
                                        </p:attrNameLst>
                                      </p:cBhvr>
                                      <p:tavLst>
                                        <p:tav tm="0">
                                          <p:val>
                                            <p:strVal val="#ppt_x-#ppt_w*1.125000"/>
                                          </p:val>
                                        </p:tav>
                                        <p:tav tm="100000">
                                          <p:val>
                                            <p:strVal val="#ppt_x"/>
                                          </p:val>
                                        </p:tav>
                                      </p:tavLst>
                                    </p:anim>
                                    <p:animEffect transition="in" filter="wipe(right)">
                                      <p:cBhvr>
                                        <p:cTn id="102" dur="500"/>
                                        <p:tgtEl>
                                          <p:spTgt spid="390">
                                            <p:txEl>
                                              <p:pRg st="2" end="2"/>
                                            </p:txEl>
                                          </p:spTgt>
                                        </p:tgtEl>
                                      </p:cBhvr>
                                    </p:animEffect>
                                  </p:childTnLst>
                                </p:cTn>
                              </p:par>
                              <p:par>
                                <p:cTn id="103" presetID="12" presetClass="entr" presetSubtype="8" fill="hold" grpId="0" nodeType="withEffect">
                                  <p:stCondLst>
                                    <p:cond delay="0"/>
                                  </p:stCondLst>
                                  <p:childTnLst>
                                    <p:set>
                                      <p:cBhvr>
                                        <p:cTn id="104" dur="1" fill="hold">
                                          <p:stCondLst>
                                            <p:cond delay="0"/>
                                          </p:stCondLst>
                                        </p:cTn>
                                        <p:tgtEl>
                                          <p:spTgt spid="390">
                                            <p:txEl>
                                              <p:pRg st="3" end="3"/>
                                            </p:txEl>
                                          </p:spTgt>
                                        </p:tgtEl>
                                        <p:attrNameLst>
                                          <p:attrName>style.visibility</p:attrName>
                                        </p:attrNameLst>
                                      </p:cBhvr>
                                      <p:to>
                                        <p:strVal val="visible"/>
                                      </p:to>
                                    </p:set>
                                    <p:anim calcmode="lin" valueType="num">
                                      <p:cBhvr additive="base">
                                        <p:cTn id="105" dur="500"/>
                                        <p:tgtEl>
                                          <p:spTgt spid="390">
                                            <p:txEl>
                                              <p:pRg st="3" end="3"/>
                                            </p:txEl>
                                          </p:spTgt>
                                        </p:tgtEl>
                                        <p:attrNameLst>
                                          <p:attrName>ppt_x</p:attrName>
                                        </p:attrNameLst>
                                      </p:cBhvr>
                                      <p:tavLst>
                                        <p:tav tm="0">
                                          <p:val>
                                            <p:strVal val="#ppt_x-#ppt_w*1.125000"/>
                                          </p:val>
                                        </p:tav>
                                        <p:tav tm="100000">
                                          <p:val>
                                            <p:strVal val="#ppt_x"/>
                                          </p:val>
                                        </p:tav>
                                      </p:tavLst>
                                    </p:anim>
                                    <p:animEffect transition="in" filter="wipe(right)">
                                      <p:cBhvr>
                                        <p:cTn id="106" dur="500"/>
                                        <p:tgtEl>
                                          <p:spTgt spid="3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build="p" animBg="1" advAuto="0"/>
      <p:bldP spid="384" grpId="0" build="p" animBg="1" advAuto="0"/>
      <p:bldP spid="385" grpId="0" build="p" animBg="1" advAuto="0"/>
      <p:bldP spid="386" grpId="0" build="p" animBg="1" advAuto="0"/>
      <p:bldP spid="387" grpId="0" build="p" animBg="1" advAuto="0"/>
      <p:bldP spid="388" grpId="0" build="p" animBg="1" advAuto="0"/>
      <p:bldP spid="389" grpId="0" build="p" animBg="1" advAuto="0"/>
      <p:bldP spid="390" grpId="0" build="p"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idx="1"/>
          </p:nvPr>
        </p:nvSpPr>
        <p:spPr/>
        <p:txBody>
          <a:bodyPr>
            <a:noAutofit/>
          </a:bodyPr>
          <a:lstStyle/>
          <a:p>
            <a:r>
              <a:rPr lang="en-US" sz="2100" dirty="0" smtClean="0"/>
              <a:t>A comprehensive structured approach for delivering career and technical education to prepare students thorough secondary and postsecondary education for work</a:t>
            </a:r>
          </a:p>
          <a:p>
            <a:r>
              <a:rPr lang="en-US" sz="2100" dirty="0" smtClean="0"/>
              <a:t>Typically a grade 9-14 framework of classroom and experiential learning</a:t>
            </a:r>
          </a:p>
          <a:p>
            <a:r>
              <a:rPr lang="en-US" sz="2100" dirty="0" smtClean="0"/>
              <a:t>May include HS to CC articulated credit, opportunity for secondary students to earn postsecondary credit (CCP)</a:t>
            </a:r>
          </a:p>
          <a:p>
            <a:r>
              <a:rPr lang="en-US" sz="2100" dirty="0" smtClean="0"/>
              <a:t>Programs of study may be aligned to regional industry needs, integrate technical and academic courses resulting in a certificate, diploma and/or degree</a:t>
            </a:r>
          </a:p>
          <a:p>
            <a:r>
              <a:rPr lang="en-US" sz="2100" dirty="0" smtClean="0"/>
              <a:t>Programs of study within the pathway framework include intentional career advising, integrated work-based learning and accruing stackable credentials</a:t>
            </a:r>
            <a:endParaRPr lang="en-US" sz="2100" dirty="0"/>
          </a:p>
        </p:txBody>
      </p:sp>
      <p:sp>
        <p:nvSpPr>
          <p:cNvPr id="178" name="Shape 178"/>
          <p:cNvSpPr>
            <a:spLocks noGrp="1"/>
          </p:cNvSpPr>
          <p:nvPr>
            <p:ph type="title"/>
          </p:nvPr>
        </p:nvSpPr>
        <p:spPr/>
        <p:txBody>
          <a:bodyPr/>
          <a:lstStyle>
            <a:lvl1pPr defTabSz="452627">
              <a:defRPr sz="3959" spc="79"/>
            </a:lvl1pPr>
          </a:lstStyle>
          <a:p>
            <a:r>
              <a:rPr lang="en-US" dirty="0" smtClean="0"/>
              <a:t>Education and Training</a:t>
            </a:r>
            <a:br>
              <a:rPr lang="en-US" dirty="0" smtClean="0"/>
            </a:br>
            <a:r>
              <a:rPr lang="en-US" i="1" dirty="0" smtClean="0"/>
              <a:t>Rigorous Programs of Study</a:t>
            </a:r>
            <a:endParaRPr lang="en-US" i="1" dirty="0"/>
          </a:p>
        </p:txBody>
      </p:sp>
    </p:spTree>
    <p:extLst>
      <p:ext uri="{BB962C8B-B14F-4D97-AF65-F5344CB8AC3E}">
        <p14:creationId xmlns:p14="http://schemas.microsoft.com/office/powerpoint/2010/main" val="2136979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p:nvPr/>
        </p:nvSpPr>
        <p:spPr>
          <a:xfrm>
            <a:off x="7012781" y="2597349"/>
            <a:ext cx="1518048" cy="2259214"/>
          </a:xfrm>
          <a:prstGeom prst="roundRect">
            <a:avLst>
              <a:gd name="adj" fmla="val 13176"/>
            </a:avLst>
          </a:prstGeom>
          <a:solidFill>
            <a:srgbClr val="FAD5BB"/>
          </a:solidFill>
          <a:ln w="50800">
            <a:solidFill>
              <a:srgbClr val="F2913F"/>
            </a:solidFill>
            <a:miter lim="400000"/>
          </a:ln>
        </p:spPr>
        <p:txBody>
          <a:bodyPr lIns="45718" tIns="45718" rIns="45718" bIns="45718"/>
          <a:lstStyle/>
          <a:p>
            <a:pPr defTabSz="342888">
              <a:lnSpc>
                <a:spcPct val="120000"/>
              </a:lnSpc>
              <a:defRPr sz="1200">
                <a:latin typeface="Franklin Gothic Medium"/>
                <a:ea typeface="Franklin Gothic Medium"/>
                <a:cs typeface="Franklin Gothic Medium"/>
                <a:sym typeface="Franklin Gothic Medium"/>
              </a:defRPr>
            </a:pPr>
            <a:endParaRPr sz="844"/>
          </a:p>
        </p:txBody>
      </p:sp>
      <p:graphicFrame>
        <p:nvGraphicFramePr>
          <p:cNvPr id="320" name="Table 320"/>
          <p:cNvGraphicFramePr/>
          <p:nvPr>
            <p:extLst>
              <p:ext uri="{D42A27DB-BD31-4B8C-83A1-F6EECF244321}">
                <p14:modId xmlns:p14="http://schemas.microsoft.com/office/powerpoint/2010/main" val="1594613785"/>
              </p:ext>
            </p:extLst>
          </p:nvPr>
        </p:nvGraphicFramePr>
        <p:xfrm>
          <a:off x="828675" y="2213371"/>
          <a:ext cx="5802294" cy="2484305"/>
        </p:xfrm>
        <a:graphic>
          <a:graphicData uri="http://schemas.openxmlformats.org/drawingml/2006/table">
            <a:tbl>
              <a:tblPr/>
              <a:tblGrid>
                <a:gridCol w="983156"/>
                <a:gridCol w="594032"/>
                <a:gridCol w="639468"/>
                <a:gridCol w="826877"/>
                <a:gridCol w="684899"/>
                <a:gridCol w="816087"/>
                <a:gridCol w="1257775"/>
              </a:tblGrid>
              <a:tr h="788789">
                <a:tc>
                  <a:txBody>
                    <a:bodyPr/>
                    <a:lstStyle/>
                    <a:p>
                      <a:pPr defTabSz="1300480">
                        <a:tabLst>
                          <a:tab pos="1295400" algn="l"/>
                        </a:tabLst>
                        <a:defRPr sz="3456">
                          <a:latin typeface="Helvetica"/>
                          <a:ea typeface="Helvetica"/>
                          <a:cs typeface="Helvetica"/>
                          <a:sym typeface="Helvetica"/>
                        </a:defRPr>
                      </a:pPr>
                      <a:r>
                        <a:rPr sz="11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5">
                  <a:txBody>
                    <a:bodyPr/>
                    <a:lstStyle/>
                    <a:p>
                      <a:pPr defTabSz="1300480">
                        <a:tabLst>
                          <a:tab pos="1295400" algn="l"/>
                        </a:tabLst>
                        <a:defRPr sz="1583">
                          <a:latin typeface="Helvetica"/>
                          <a:ea typeface="Helvetica"/>
                          <a:cs typeface="Helvetica"/>
                          <a:sym typeface="Helvetica"/>
                        </a:defRPr>
                      </a:pPr>
                      <a:r>
                        <a:rPr sz="1100" b="1">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defRPr sz="1583">
                          <a:latin typeface="Helvetica"/>
                          <a:ea typeface="Helvetica"/>
                          <a:cs typeface="Helvetica"/>
                          <a:sym typeface="Helvetica"/>
                        </a:defRPr>
                      </a:pPr>
                      <a:r>
                        <a:rPr sz="11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1325202">
                <a:tc>
                  <a:txBody>
                    <a:bodyPr/>
                    <a:lstStyle/>
                    <a:p>
                      <a:pPr defTabSz="1300480">
                        <a:tabLst>
                          <a:tab pos="1295400" algn="l"/>
                        </a:tabLst>
                        <a:defRPr sz="1700">
                          <a:latin typeface="Helvetica"/>
                          <a:ea typeface="Helvetica"/>
                          <a:cs typeface="Helvetica"/>
                          <a:sym typeface="Helvetica"/>
                        </a:defRPr>
                      </a:pPr>
                      <a:r>
                        <a:rPr sz="1200" b="1">
                          <a:uFill>
                            <a:solidFill>
                              <a:srgbClr val="000000"/>
                            </a:solidFill>
                          </a:uFill>
                          <a:latin typeface="Times New Roman"/>
                          <a:ea typeface="Times New Roman"/>
                          <a:cs typeface="Times New Roman"/>
                          <a:sym typeface="Times New Roman"/>
                        </a:rPr>
                        <a:t>Career </a:t>
                      </a:r>
                    </a:p>
                    <a:p>
                      <a:pPr defTabSz="1300480">
                        <a:tabLst>
                          <a:tab pos="1295400" algn="l"/>
                        </a:tabLst>
                        <a:defRPr sz="1700">
                          <a:latin typeface="Helvetica"/>
                          <a:ea typeface="Helvetica"/>
                          <a:cs typeface="Helvetica"/>
                          <a:sym typeface="Helvetica"/>
                        </a:defRPr>
                      </a:pPr>
                      <a:r>
                        <a:rPr sz="1200" b="1">
                          <a:uFill>
                            <a:solidFill>
                              <a:srgbClr val="000000"/>
                            </a:solidFill>
                          </a:uFill>
                          <a:latin typeface="Times New Roman"/>
                          <a:ea typeface="Times New Roman"/>
                          <a:cs typeface="Times New Roman"/>
                          <a:sym typeface="Times New Roman"/>
                        </a:rPr>
                        <a:t>Center Coordinator </a:t>
                      </a:r>
                      <a:endParaRPr sz="1200">
                        <a:uFill>
                          <a:solidFill>
                            <a:srgbClr val="000000"/>
                          </a:solidFill>
                        </a:uFill>
                      </a:endParaRPr>
                    </a:p>
                    <a:p>
                      <a:pPr algn="l" defTabSz="1300480">
                        <a:tabLst>
                          <a:tab pos="1295400" algn="l"/>
                        </a:tabLst>
                        <a:defRPr sz="3456">
                          <a:latin typeface="Helvetica"/>
                          <a:ea typeface="Helvetica"/>
                          <a:cs typeface="Helvetica"/>
                          <a:sym typeface="Helvetica"/>
                        </a:defRPr>
                      </a:pPr>
                      <a:r>
                        <a:rPr sz="900" b="1">
                          <a:uFill>
                            <a:solidFill>
                              <a:srgbClr val="000000"/>
                            </a:solidFill>
                          </a:uFill>
                          <a:latin typeface="Times New Roman"/>
                          <a:ea typeface="Times New Roman"/>
                          <a:cs typeface="Times New Roman"/>
                          <a:sym typeface="Times New Roman"/>
                        </a:rPr>
                        <a:t> </a:t>
                      </a:r>
                      <a:endParaRPr sz="1800">
                        <a:uFill>
                          <a:solidFill>
                            <a:srgbClr val="000000"/>
                          </a:solidFill>
                        </a:uFill>
                      </a:endParaRPr>
                    </a:p>
                    <a:p>
                      <a:pPr defTabSz="1300480">
                        <a:tabLst>
                          <a:tab pos="1295400" algn="l"/>
                        </a:tabLst>
                        <a:defRPr sz="3456">
                          <a:latin typeface="Helvetica"/>
                          <a:ea typeface="Helvetica"/>
                          <a:cs typeface="Helvetica"/>
                          <a:sym typeface="Helvetica"/>
                        </a:defRPr>
                      </a:pPr>
                      <a:r>
                        <a:rPr sz="9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000">
                          <a:latin typeface="Helvetica"/>
                          <a:ea typeface="Helvetica"/>
                          <a:cs typeface="Helvetica"/>
                          <a:sym typeface="Helvetica"/>
                        </a:defRPr>
                      </a:pPr>
                      <a:r>
                        <a:rPr sz="1400">
                          <a:uFill>
                            <a:solidFill>
                              <a:srgbClr val="000000"/>
                            </a:solidFill>
                          </a:uFill>
                          <a:latin typeface="Times New Roman"/>
                          <a:ea typeface="Times New Roman"/>
                          <a:cs typeface="Times New Roman"/>
                          <a:sym typeface="Times New Roman"/>
                        </a:rPr>
                        <a:t>Basic </a:t>
                      </a:r>
                    </a:p>
                    <a:p>
                      <a:pPr defTabSz="1300480">
                        <a:tabLst>
                          <a:tab pos="1295400" algn="l"/>
                        </a:tabLst>
                        <a:defRPr sz="2000">
                          <a:latin typeface="Helvetica"/>
                          <a:ea typeface="Helvetica"/>
                          <a:cs typeface="Helvetica"/>
                          <a:sym typeface="Helvetica"/>
                        </a:defRPr>
                      </a:pPr>
                      <a:r>
                        <a:rPr sz="1400">
                          <a:uFill>
                            <a:solidFill>
                              <a:srgbClr val="000000"/>
                            </a:solidFill>
                          </a:uFill>
                          <a:latin typeface="Times New Roman"/>
                          <a:ea typeface="Times New Roman"/>
                          <a:cs typeface="Times New Roman"/>
                          <a:sym typeface="Times New Roman"/>
                        </a:rPr>
                        <a:t>Reading and  Math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pPr>
                      <a:r>
                        <a:rPr sz="1400">
                          <a:latin typeface="Helvetica"/>
                          <a:ea typeface="Helvetica"/>
                          <a:cs typeface="Helvetica"/>
                          <a:sym typeface="Helvetica"/>
                        </a:rPr>
                        <a:t>Health</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pPr>
                      <a:r>
                        <a:rPr sz="1400">
                          <a:latin typeface="Helvetica"/>
                          <a:ea typeface="Helvetica"/>
                          <a:cs typeface="Helvetica"/>
                          <a:sym typeface="Helvetica"/>
                        </a:rPr>
                        <a:t>LPN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3456">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6">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6">
                          <a:latin typeface="Helvetica"/>
                          <a:ea typeface="Helvetica"/>
                          <a:cs typeface="Helvetica"/>
                          <a:sym typeface="Helvetica"/>
                        </a:defRPr>
                      </a:pPr>
                      <a:r>
                        <a:rPr sz="800">
                          <a:uFill>
                            <a:solidFill>
                              <a:srgbClr val="000000"/>
                            </a:solidFill>
                          </a:uFill>
                          <a:latin typeface="Times New Roman"/>
                          <a:ea typeface="Times New Roman"/>
                          <a:cs typeface="Times New Roman"/>
                          <a:sym typeface="Times New Roman"/>
                        </a:rPr>
                        <a:t> </a:t>
                      </a:r>
                      <a:endParaRPr sz="1800">
                        <a:uFill>
                          <a:solidFill>
                            <a:srgbClr val="000000"/>
                          </a:solidFill>
                        </a:uFill>
                      </a:endParaRPr>
                    </a:p>
                    <a:p>
                      <a:pPr defTabSz="1300480">
                        <a:tabLst>
                          <a:tab pos="1295400" algn="l"/>
                        </a:tabLst>
                        <a:defRPr sz="3456">
                          <a:latin typeface="Helvetica"/>
                          <a:ea typeface="Helvetica"/>
                          <a:cs typeface="Helvetica"/>
                          <a:sym typeface="Helvetica"/>
                        </a:defRPr>
                      </a:pPr>
                      <a:r>
                        <a:rPr sz="800">
                          <a:uFill>
                            <a:solidFill>
                              <a:srgbClr val="000000"/>
                            </a:solidFill>
                          </a:uFill>
                          <a:latin typeface="Times New Roman"/>
                          <a:ea typeface="Times New Roman"/>
                          <a:cs typeface="Times New Roman"/>
                          <a:sym typeface="Times New Roman"/>
                        </a:rPr>
                        <a:t> </a:t>
                      </a:r>
                      <a:endParaRPr sz="1800">
                        <a:uFill>
                          <a:solidFill>
                            <a:srgbClr val="000000"/>
                          </a:solidFill>
                        </a:uFill>
                      </a:endParaRPr>
                    </a:p>
                    <a:p>
                      <a:pPr defTabSz="1300480">
                        <a:tabLst>
                          <a:tab pos="1295400" algn="l"/>
                        </a:tabLst>
                        <a:defRPr sz="2000">
                          <a:latin typeface="Helvetica"/>
                          <a:ea typeface="Helvetica"/>
                          <a:cs typeface="Helvetica"/>
                          <a:sym typeface="Helvetica"/>
                        </a:defRPr>
                      </a:pPr>
                      <a:r>
                        <a:rPr sz="1400">
                          <a:uFill>
                            <a:solidFill>
                              <a:srgbClr val="000000"/>
                            </a:solidFill>
                          </a:uFill>
                          <a:latin typeface="Times New Roman"/>
                          <a:ea typeface="Times New Roman"/>
                          <a:cs typeface="Times New Roman"/>
                          <a:sym typeface="Times New Roman"/>
                        </a:rPr>
                        <a:t>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370314">
                <a:tc>
                  <a:txBody>
                    <a:bodyPr/>
                    <a:lstStyle/>
                    <a:p>
                      <a:pPr defTabSz="1300480">
                        <a:tabLst>
                          <a:tab pos="1295400" algn="l"/>
                        </a:tabLst>
                        <a:defRPr sz="3456">
                          <a:latin typeface="Helvetica"/>
                          <a:ea typeface="Helvetica"/>
                          <a:cs typeface="Helvetica"/>
                          <a:sym typeface="Helvetica"/>
                        </a:defRPr>
                      </a:pPr>
                      <a:r>
                        <a:rPr sz="900" b="1">
                          <a:uFill>
                            <a:solidFill>
                              <a:srgbClr val="000000"/>
                            </a:solidFill>
                          </a:uFill>
                          <a:latin typeface="Times New Roman"/>
                          <a:ea typeface="Times New Roman"/>
                          <a:cs typeface="Times New Roman"/>
                          <a:sym typeface="Times New Roman"/>
                        </a:rPr>
                        <a:t>2</a:t>
                      </a:r>
                      <a:endParaRPr sz="1800">
                        <a:uFill>
                          <a:solidFill>
                            <a:srgbClr val="000000"/>
                          </a:solidFill>
                        </a:uFill>
                      </a:endParaRPr>
                    </a:p>
                    <a:p>
                      <a:pPr defTabSz="1300480">
                        <a:tabLst>
                          <a:tab pos="1295400" algn="l"/>
                        </a:tabLst>
                        <a:defRPr sz="3456">
                          <a:latin typeface="Helvetica"/>
                          <a:ea typeface="Helvetica"/>
                          <a:cs typeface="Helvetica"/>
                          <a:sym typeface="Helvetica"/>
                        </a:defRPr>
                      </a:pPr>
                      <a:r>
                        <a:rPr sz="9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3455">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5">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5">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5">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6">
                          <a:latin typeface="Helvetica"/>
                          <a:ea typeface="Helvetica"/>
                          <a:cs typeface="Helvetica"/>
                          <a:sym typeface="Helvetica"/>
                        </a:defRPr>
                      </a:pPr>
                      <a:endParaRPr sz="2400"/>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3456">
                          <a:latin typeface="Helvetica"/>
                          <a:ea typeface="Helvetica"/>
                          <a:cs typeface="Helvetica"/>
                          <a:sym typeface="Helvetica"/>
                        </a:defRPr>
                      </a:pPr>
                      <a:r>
                        <a:rPr sz="800">
                          <a:uFill>
                            <a:solidFill>
                              <a:srgbClr val="000000"/>
                            </a:solidFill>
                          </a:uFill>
                          <a:latin typeface="Times New Roman"/>
                          <a:ea typeface="Times New Roman"/>
                          <a:cs typeface="Times New Roman"/>
                          <a:sym typeface="Times New Roman"/>
                        </a:rPr>
                        <a:t> </a:t>
                      </a:r>
                      <a:endParaRPr sz="1800">
                        <a:uFill>
                          <a:solidFill>
                            <a:srgbClr val="000000"/>
                          </a:solidFill>
                        </a:uFill>
                      </a:endParaRP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bl>
          </a:graphicData>
        </a:graphic>
      </p:graphicFrame>
      <p:sp>
        <p:nvSpPr>
          <p:cNvPr id="321" name="Shape 321"/>
          <p:cNvSpPr/>
          <p:nvPr/>
        </p:nvSpPr>
        <p:spPr>
          <a:xfrm>
            <a:off x="7227092" y="3480197"/>
            <a:ext cx="685803" cy="200439"/>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100">
                <a:uFill>
                  <a:solidFill>
                    <a:srgbClr val="000000"/>
                  </a:solidFill>
                </a:uFill>
                <a:latin typeface="Franklin Gothic Medium"/>
                <a:ea typeface="Franklin Gothic Medium"/>
                <a:cs typeface="Franklin Gothic Medium"/>
                <a:sym typeface="Franklin Gothic Medium"/>
              </a:defRPr>
            </a:lvl1pPr>
          </a:lstStyle>
          <a:p>
            <a:pPr>
              <a:defRPr>
                <a:uFillTx/>
              </a:defRPr>
            </a:pPr>
            <a:r>
              <a:rPr sz="773"/>
              <a:t>Shadowing</a:t>
            </a:r>
          </a:p>
        </p:txBody>
      </p:sp>
      <p:sp>
        <p:nvSpPr>
          <p:cNvPr id="322" name="Shape 322"/>
          <p:cNvSpPr/>
          <p:nvPr/>
        </p:nvSpPr>
        <p:spPr>
          <a:xfrm>
            <a:off x="7149703" y="3121163"/>
            <a:ext cx="1059062" cy="213585"/>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200">
                <a:uFill>
                  <a:solidFill>
                    <a:srgbClr val="000000"/>
                  </a:solidFill>
                </a:uFill>
                <a:latin typeface="Franklin Gothic Medium"/>
                <a:ea typeface="Franklin Gothic Medium"/>
                <a:cs typeface="Franklin Gothic Medium"/>
                <a:sym typeface="Franklin Gothic Medium"/>
              </a:defRPr>
            </a:lvl1pPr>
          </a:lstStyle>
          <a:p>
            <a:pPr>
              <a:defRPr>
                <a:uFillTx/>
              </a:defRPr>
            </a:pPr>
            <a:r>
              <a:rPr sz="844"/>
              <a:t>Project B Learning </a:t>
            </a:r>
          </a:p>
        </p:txBody>
      </p:sp>
      <p:sp>
        <p:nvSpPr>
          <p:cNvPr id="323" name="Shape 323"/>
          <p:cNvSpPr/>
          <p:nvPr/>
        </p:nvSpPr>
        <p:spPr>
          <a:xfrm>
            <a:off x="7227092" y="2843212"/>
            <a:ext cx="685803" cy="213585"/>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200">
                <a:uFill>
                  <a:solidFill>
                    <a:srgbClr val="000000"/>
                  </a:solidFill>
                </a:uFill>
                <a:latin typeface="Franklin Gothic Medium"/>
                <a:ea typeface="Franklin Gothic Medium"/>
                <a:cs typeface="Franklin Gothic Medium"/>
                <a:sym typeface="Franklin Gothic Medium"/>
              </a:defRPr>
            </a:lvl1pPr>
          </a:lstStyle>
          <a:p>
            <a:pPr>
              <a:defRPr>
                <a:uFillTx/>
              </a:defRPr>
            </a:pPr>
            <a:r>
              <a:rPr sz="844"/>
              <a:t>Tours</a:t>
            </a:r>
          </a:p>
        </p:txBody>
      </p:sp>
      <p:sp>
        <p:nvSpPr>
          <p:cNvPr id="324" name="Shape 324"/>
          <p:cNvSpPr/>
          <p:nvPr/>
        </p:nvSpPr>
        <p:spPr>
          <a:xfrm>
            <a:off x="7229475" y="3770709"/>
            <a:ext cx="685801" cy="200439"/>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100">
                <a:uFill>
                  <a:solidFill>
                    <a:srgbClr val="000000"/>
                  </a:solidFill>
                </a:uFill>
                <a:latin typeface="Franklin Gothic Medium"/>
                <a:ea typeface="Franklin Gothic Medium"/>
                <a:cs typeface="Franklin Gothic Medium"/>
                <a:sym typeface="Franklin Gothic Medium"/>
              </a:defRPr>
            </a:lvl1pPr>
          </a:lstStyle>
          <a:p>
            <a:pPr>
              <a:defRPr>
                <a:uFillTx/>
              </a:defRPr>
            </a:pPr>
            <a:r>
              <a:rPr sz="773"/>
              <a:t>OJT / OJL </a:t>
            </a:r>
          </a:p>
        </p:txBody>
      </p:sp>
      <p:sp>
        <p:nvSpPr>
          <p:cNvPr id="325" name="Shape 325"/>
          <p:cNvSpPr/>
          <p:nvPr/>
        </p:nvSpPr>
        <p:spPr>
          <a:xfrm>
            <a:off x="7239000" y="4175522"/>
            <a:ext cx="685801" cy="200439"/>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100">
                <a:uFill>
                  <a:solidFill>
                    <a:srgbClr val="000000"/>
                  </a:solidFill>
                </a:uFill>
                <a:latin typeface="Franklin Gothic Medium"/>
                <a:ea typeface="Franklin Gothic Medium"/>
                <a:cs typeface="Franklin Gothic Medium"/>
                <a:sym typeface="Franklin Gothic Medium"/>
              </a:defRPr>
            </a:lvl1pPr>
          </a:lstStyle>
          <a:p>
            <a:pPr>
              <a:defRPr>
                <a:uFillTx/>
              </a:defRPr>
            </a:pPr>
            <a:r>
              <a:rPr sz="773"/>
              <a:t>Co-Op </a:t>
            </a:r>
          </a:p>
        </p:txBody>
      </p:sp>
      <p:sp>
        <p:nvSpPr>
          <p:cNvPr id="326" name="Shape 326"/>
          <p:cNvSpPr/>
          <p:nvPr/>
        </p:nvSpPr>
        <p:spPr>
          <a:xfrm>
            <a:off x="7239000" y="4513659"/>
            <a:ext cx="885826" cy="213585"/>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200">
                <a:uFill>
                  <a:solidFill>
                    <a:srgbClr val="000000"/>
                  </a:solidFill>
                </a:uFill>
                <a:latin typeface="Franklin Gothic Medium"/>
                <a:ea typeface="Franklin Gothic Medium"/>
                <a:cs typeface="Franklin Gothic Medium"/>
                <a:sym typeface="Franklin Gothic Medium"/>
              </a:defRPr>
            </a:lvl1pPr>
          </a:lstStyle>
          <a:p>
            <a:pPr>
              <a:defRPr>
                <a:uFillTx/>
              </a:defRPr>
            </a:pPr>
            <a:r>
              <a:rPr sz="844"/>
              <a:t>Apprenticeship </a:t>
            </a:r>
          </a:p>
        </p:txBody>
      </p:sp>
      <p:sp>
        <p:nvSpPr>
          <p:cNvPr id="327" name="Shape 327"/>
          <p:cNvSpPr/>
          <p:nvPr/>
        </p:nvSpPr>
        <p:spPr>
          <a:xfrm>
            <a:off x="6451996" y="5868204"/>
            <a:ext cx="1828803" cy="291490"/>
          </a:xfrm>
          <a:prstGeom prst="rect">
            <a:avLst/>
          </a:prstGeom>
          <a:solidFill>
            <a:srgbClr val="F2913F"/>
          </a:solidFill>
          <a:ln w="12700">
            <a:miter lim="400000"/>
          </a:ln>
          <a:extLst>
            <a:ext uri="{C572A759-6A51-4108-AA02-DFA0A04FC94B}">
              <ma14:wrappingTextBoxFlag xmlns:ma14="http://schemas.microsoft.com/office/mac/drawingml/2011/main" val="1"/>
            </a:ext>
          </a:extLst>
        </p:spPr>
        <p:txBody>
          <a:bodyPr lIns="28575" tIns="28575" rIns="28575" bIns="28575">
            <a:spAutoFit/>
          </a:bodyPr>
          <a:lstStyle>
            <a:lvl1pPr algn="l" defTabSz="1300480">
              <a:lnSpc>
                <a:spcPct val="120000"/>
              </a:lnSpc>
              <a:defRPr sz="18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1266"/>
              <a:t>Employer Engagement </a:t>
            </a:r>
          </a:p>
        </p:txBody>
      </p:sp>
      <p:sp>
        <p:nvSpPr>
          <p:cNvPr id="328" name="Shape 328"/>
          <p:cNvSpPr/>
          <p:nvPr/>
        </p:nvSpPr>
        <p:spPr>
          <a:xfrm flipV="1">
            <a:off x="7979968" y="4983555"/>
            <a:ext cx="14757" cy="812517"/>
          </a:xfrm>
          <a:prstGeom prst="line">
            <a:avLst/>
          </a:prstGeom>
          <a:ln w="50800">
            <a:solidFill>
              <a:srgbClr val="000000"/>
            </a:solidFill>
            <a:miter lim="400000"/>
            <a:headEnd type="stealth"/>
            <a:tailEnd type="stealth"/>
          </a:ln>
        </p:spPr>
        <p:txBody>
          <a:bodyPr lIns="45719" tIns="45719" rIns="45719" bIns="45719"/>
          <a:lstStyle/>
          <a:p>
            <a:pPr defTabSz="457184">
              <a:defRPr sz="1600" b="0"/>
            </a:pPr>
            <a:endParaRPr sz="1125"/>
          </a:p>
        </p:txBody>
      </p:sp>
      <p:sp>
        <p:nvSpPr>
          <p:cNvPr id="329" name="Shape 329"/>
          <p:cNvSpPr/>
          <p:nvPr/>
        </p:nvSpPr>
        <p:spPr>
          <a:xfrm>
            <a:off x="2403275" y="2819327"/>
            <a:ext cx="4339829" cy="1625204"/>
          </a:xfrm>
          <a:prstGeom prst="roundRect">
            <a:avLst>
              <a:gd name="adj" fmla="val 40049"/>
            </a:avLst>
          </a:prstGeom>
          <a:ln w="50800">
            <a:solidFill>
              <a:schemeClr val="accent4">
                <a:satOff val="1488"/>
                <a:lumOff val="-7242"/>
              </a:schemeClr>
            </a:solidFill>
            <a:miter lim="400000"/>
          </a:ln>
        </p:spPr>
        <p:txBody>
          <a:bodyPr lIns="45718" tIns="45718" rIns="45718" bIns="45718"/>
          <a:lstStyle/>
          <a:p>
            <a:pPr defTabSz="342888">
              <a:lnSpc>
                <a:spcPct val="120000"/>
              </a:lnSpc>
              <a:defRPr sz="1200">
                <a:latin typeface="Franklin Gothic Medium"/>
                <a:ea typeface="Franklin Gothic Medium"/>
                <a:cs typeface="Franklin Gothic Medium"/>
                <a:sym typeface="Franklin Gothic Medium"/>
              </a:defRPr>
            </a:pPr>
            <a:endParaRPr sz="844"/>
          </a:p>
        </p:txBody>
      </p:sp>
      <p:sp>
        <p:nvSpPr>
          <p:cNvPr id="330" name="Shape 330"/>
          <p:cNvSpPr/>
          <p:nvPr/>
        </p:nvSpPr>
        <p:spPr>
          <a:xfrm flipH="1" flipV="1">
            <a:off x="6226376" y="4478985"/>
            <a:ext cx="701182" cy="1243456"/>
          </a:xfrm>
          <a:prstGeom prst="line">
            <a:avLst/>
          </a:prstGeom>
          <a:ln w="50800">
            <a:solidFill>
              <a:srgbClr val="000000"/>
            </a:solidFill>
            <a:miter lim="400000"/>
            <a:headEnd type="stealth"/>
            <a:tailEnd type="stealth"/>
          </a:ln>
        </p:spPr>
        <p:txBody>
          <a:bodyPr lIns="45719" tIns="45719" rIns="45719" bIns="45719"/>
          <a:lstStyle/>
          <a:p>
            <a:pPr defTabSz="457184">
              <a:defRPr sz="1600" b="0"/>
            </a:pPr>
            <a:endParaRPr sz="1125"/>
          </a:p>
        </p:txBody>
      </p:sp>
      <p:sp>
        <p:nvSpPr>
          <p:cNvPr id="331" name="Shape 331"/>
          <p:cNvSpPr/>
          <p:nvPr/>
        </p:nvSpPr>
        <p:spPr>
          <a:xfrm flipH="1" flipV="1">
            <a:off x="3643371" y="4242840"/>
            <a:ext cx="3464719" cy="499"/>
          </a:xfrm>
          <a:prstGeom prst="line">
            <a:avLst/>
          </a:prstGeom>
          <a:ln w="25400">
            <a:solidFill>
              <a:srgbClr val="000000"/>
            </a:solidFill>
            <a:miter lim="400000"/>
            <a:tailEnd type="stealth"/>
          </a:ln>
        </p:spPr>
        <p:txBody>
          <a:bodyPr lIns="35719" tIns="35719" rIns="35719" bIns="35719" anchor="ctr"/>
          <a:lstStyle/>
          <a:p>
            <a:pPr>
              <a:defRPr sz="2400" b="0">
                <a:latin typeface="+mn-lt"/>
                <a:ea typeface="+mn-ea"/>
                <a:cs typeface="+mn-cs"/>
                <a:sym typeface="Helvetica Light"/>
              </a:defRPr>
            </a:pPr>
            <a:endParaRPr sz="1687"/>
          </a:p>
        </p:txBody>
      </p:sp>
      <p:sp>
        <p:nvSpPr>
          <p:cNvPr id="332" name="Shape 332"/>
          <p:cNvSpPr/>
          <p:nvPr/>
        </p:nvSpPr>
        <p:spPr>
          <a:xfrm flipH="1" flipV="1">
            <a:off x="2857499" y="3823443"/>
            <a:ext cx="4251264" cy="10012"/>
          </a:xfrm>
          <a:prstGeom prst="line">
            <a:avLst/>
          </a:prstGeom>
          <a:ln w="25400">
            <a:solidFill>
              <a:srgbClr val="000000"/>
            </a:solidFill>
            <a:miter lim="400000"/>
            <a:tailEnd type="stealth"/>
          </a:ln>
        </p:spPr>
        <p:txBody>
          <a:bodyPr lIns="35719" tIns="35719" rIns="35719" bIns="35719" anchor="ctr"/>
          <a:lstStyle/>
          <a:p>
            <a:pPr>
              <a:defRPr sz="2400" b="0">
                <a:latin typeface="+mn-lt"/>
                <a:ea typeface="+mn-ea"/>
                <a:cs typeface="+mn-cs"/>
                <a:sym typeface="Helvetica Light"/>
              </a:defRPr>
            </a:pPr>
            <a:endParaRPr sz="1687"/>
          </a:p>
        </p:txBody>
      </p:sp>
      <p:sp>
        <p:nvSpPr>
          <p:cNvPr id="333" name="Shape 333"/>
          <p:cNvSpPr/>
          <p:nvPr/>
        </p:nvSpPr>
        <p:spPr>
          <a:xfrm flipH="1">
            <a:off x="1678781" y="3213164"/>
            <a:ext cx="5429507" cy="11990"/>
          </a:xfrm>
          <a:prstGeom prst="line">
            <a:avLst/>
          </a:prstGeom>
          <a:ln w="25400">
            <a:solidFill>
              <a:srgbClr val="000000"/>
            </a:solidFill>
            <a:miter lim="400000"/>
            <a:tailEnd type="stealth"/>
          </a:ln>
        </p:spPr>
        <p:txBody>
          <a:bodyPr lIns="35719" tIns="35719" rIns="35719" bIns="35719" anchor="ctr"/>
          <a:lstStyle/>
          <a:p>
            <a:pPr>
              <a:defRPr sz="2400" b="0">
                <a:latin typeface="+mn-lt"/>
                <a:ea typeface="+mn-ea"/>
                <a:cs typeface="+mn-cs"/>
                <a:sym typeface="Helvetica Light"/>
              </a:defRPr>
            </a:pPr>
            <a:endParaRPr sz="1687"/>
          </a:p>
        </p:txBody>
      </p:sp>
      <p:sp>
        <p:nvSpPr>
          <p:cNvPr id="2" name="Title 1"/>
          <p:cNvSpPr>
            <a:spLocks noGrp="1"/>
          </p:cNvSpPr>
          <p:nvPr>
            <p:ph type="title"/>
          </p:nvPr>
        </p:nvSpPr>
        <p:spPr/>
        <p:txBody>
          <a:bodyPr/>
          <a:lstStyle/>
          <a:p>
            <a:r>
              <a:rPr lang="en-US" dirty="0" smtClean="0">
                <a:sym typeface="Franklin Gothic Medium"/>
              </a:rPr>
              <a:t>Building the Pathway - </a:t>
            </a:r>
            <a:r>
              <a:rPr lang="en-US" i="1" dirty="0" smtClean="0">
                <a:sym typeface="Franklin Gothic Medium"/>
              </a:rPr>
              <a:t>Short Term</a:t>
            </a:r>
            <a:br>
              <a:rPr lang="en-US" i="1" dirty="0" smtClean="0">
                <a:sym typeface="Franklin Gothic Medium"/>
              </a:rPr>
            </a:br>
            <a:r>
              <a:rPr lang="en-US" i="1" dirty="0" smtClean="0">
                <a:sym typeface="Franklin Gothic Medium"/>
              </a:rPr>
              <a:t>Career Center / Continuing Education  </a:t>
            </a:r>
            <a:endParaRPr lang="en-US" dirty="0"/>
          </a:p>
        </p:txBody>
      </p:sp>
    </p:spTree>
    <p:extLst>
      <p:ext uri="{BB962C8B-B14F-4D97-AF65-F5344CB8AC3E}">
        <p14:creationId xmlns:p14="http://schemas.microsoft.com/office/powerpoint/2010/main" val="1679076096"/>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2" name="Table 272"/>
          <p:cNvGraphicFramePr/>
          <p:nvPr>
            <p:extLst>
              <p:ext uri="{D42A27DB-BD31-4B8C-83A1-F6EECF244321}">
                <p14:modId xmlns:p14="http://schemas.microsoft.com/office/powerpoint/2010/main" val="1112593558"/>
              </p:ext>
            </p:extLst>
          </p:nvPr>
        </p:nvGraphicFramePr>
        <p:xfrm>
          <a:off x="838200" y="2300290"/>
          <a:ext cx="5925141" cy="3191468"/>
        </p:xfrm>
        <a:graphic>
          <a:graphicData uri="http://schemas.openxmlformats.org/drawingml/2006/table">
            <a:tbl>
              <a:tblPr/>
              <a:tblGrid>
                <a:gridCol w="721012"/>
                <a:gridCol w="441521"/>
                <a:gridCol w="475289"/>
                <a:gridCol w="614585"/>
                <a:gridCol w="509058"/>
                <a:gridCol w="606565"/>
                <a:gridCol w="475712"/>
                <a:gridCol w="614585"/>
                <a:gridCol w="531960"/>
                <a:gridCol w="934854"/>
              </a:tblGrid>
              <a:tr h="360712">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8">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666060">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9</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Environmental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Earth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World History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Health/PE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Word, PPT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Small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Business Entrepreneurship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Freshman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Management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599453">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10</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Geometry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Physical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Civics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Principles of Business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&amp;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Finance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Excel, Access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Business Law</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Website or Database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815925">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II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Math III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Biology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 151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110 Intro to Business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137 Principles of Management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135 Principles of Supervision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Certification(1)</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MOS</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Readiness - CRC</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749318">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12</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IV</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4</a:t>
                      </a:r>
                      <a:r>
                        <a:rPr sz="600" baseline="30498">
                          <a:uFill>
                            <a:solidFill>
                              <a:srgbClr val="000000"/>
                            </a:solidFill>
                          </a:uFill>
                          <a:latin typeface="Times New Roman"/>
                          <a:ea typeface="Times New Roman"/>
                          <a:cs typeface="Times New Roman"/>
                          <a:sym typeface="Times New Roman"/>
                        </a:rPr>
                        <a:t>th</a:t>
                      </a:r>
                      <a:r>
                        <a:rPr sz="600">
                          <a:uFill>
                            <a:solidFill>
                              <a:srgbClr val="000000"/>
                            </a:solidFill>
                          </a:uFill>
                          <a:latin typeface="Times New Roman"/>
                          <a:ea typeface="Times New Roman"/>
                          <a:cs typeface="Times New Roman"/>
                          <a:sym typeface="Times New Roman"/>
                        </a:rPr>
                        <a:t> Math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Aligned with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sudent’s plan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A</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 115 Mathematical Models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B</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ENG 114</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Professional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Research &amp;</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Reporting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115 Business Law I</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High School Diploma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QuickBooks Certification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CC Certificate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bl>
          </a:graphicData>
        </a:graphic>
      </p:graphicFrame>
      <p:graphicFrame>
        <p:nvGraphicFramePr>
          <p:cNvPr id="273" name="Table 273"/>
          <p:cNvGraphicFramePr/>
          <p:nvPr>
            <p:extLst>
              <p:ext uri="{D42A27DB-BD31-4B8C-83A1-F6EECF244321}">
                <p14:modId xmlns:p14="http://schemas.microsoft.com/office/powerpoint/2010/main" val="1219814877"/>
              </p:ext>
            </p:extLst>
          </p:nvPr>
        </p:nvGraphicFramePr>
        <p:xfrm>
          <a:off x="6972299" y="2300290"/>
          <a:ext cx="1800820" cy="1108668"/>
        </p:xfrm>
        <a:graphic>
          <a:graphicData uri="http://schemas.openxmlformats.org/drawingml/2006/table">
            <a:tbl>
              <a:tblPr/>
              <a:tblGrid>
                <a:gridCol w="1800820"/>
              </a:tblGrid>
              <a:tr h="2771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Core Courses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r>
              <a:tr h="2771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CTE High school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r>
              <a:tr h="2771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Community college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r>
              <a:tr h="277167">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Articulated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65A0DC"/>
                    </a:solidFill>
                  </a:tcPr>
                </a:tc>
              </a:tr>
            </a:tbl>
          </a:graphicData>
        </a:graphic>
      </p:graphicFrame>
      <p:graphicFrame>
        <p:nvGraphicFramePr>
          <p:cNvPr id="274" name="Table 274"/>
          <p:cNvGraphicFramePr/>
          <p:nvPr>
            <p:extLst>
              <p:ext uri="{D42A27DB-BD31-4B8C-83A1-F6EECF244321}">
                <p14:modId xmlns:p14="http://schemas.microsoft.com/office/powerpoint/2010/main" val="1549743477"/>
              </p:ext>
            </p:extLst>
          </p:nvPr>
        </p:nvGraphicFramePr>
        <p:xfrm>
          <a:off x="6972300" y="4957766"/>
          <a:ext cx="1953220" cy="549870"/>
        </p:xfrm>
        <a:graphic>
          <a:graphicData uri="http://schemas.openxmlformats.org/drawingml/2006/table">
            <a:tbl>
              <a:tblPr/>
              <a:tblGrid>
                <a:gridCol w="1953220"/>
              </a:tblGrid>
              <a:tr h="226706">
                <a:tc>
                  <a:txBody>
                    <a:bodyPr/>
                    <a:lstStyle/>
                    <a:p>
                      <a:pPr algn="l"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Articulated credits -   MSITA for CIS110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BEF3"/>
                    </a:solidFill>
                  </a:tcPr>
                </a:tc>
              </a:tr>
              <a:tr h="323164">
                <a:tc>
                  <a:txBody>
                    <a:bodyPr/>
                    <a:lstStyle/>
                    <a:p>
                      <a:pPr algn="l" defTabSz="1300480">
                        <a:tabLst>
                          <a:tab pos="647700" algn="l"/>
                          <a:tab pos="3898900" algn="r"/>
                          <a:tab pos="7797800" algn="r"/>
                        </a:tabLst>
                        <a:defRPr sz="2400">
                          <a:latin typeface="Helvetica"/>
                          <a:ea typeface="Helvetica"/>
                          <a:cs typeface="Helvetica"/>
                          <a:sym typeface="Helvetica"/>
                        </a:defRPr>
                      </a:pPr>
                      <a:r>
                        <a:rPr sz="600" b="1" i="1">
                          <a:uFill>
                            <a:solidFill>
                              <a:srgbClr val="000000"/>
                            </a:solidFill>
                          </a:uFill>
                          <a:latin typeface="Verdana"/>
                          <a:ea typeface="Verdana"/>
                          <a:cs typeface="Verdana"/>
                          <a:sym typeface="Verdana"/>
                        </a:rPr>
                        <a:t> </a:t>
                      </a:r>
                      <a:r>
                        <a:rPr sz="600" i="1">
                          <a:uFill>
                            <a:solidFill>
                              <a:srgbClr val="000000"/>
                            </a:solidFill>
                          </a:uFill>
                          <a:latin typeface="Verdana"/>
                          <a:ea typeface="Verdana"/>
                          <a:cs typeface="Verdana"/>
                          <a:sym typeface="Verdana"/>
                        </a:rPr>
                        <a:t>Online Course on Demand</a:t>
                      </a:r>
                      <a:r>
                        <a:rPr sz="600" i="1">
                          <a:solidFill>
                            <a:srgbClr val="FF2600"/>
                          </a:solidFill>
                          <a:uFill>
                            <a:solidFill>
                              <a:srgbClr val="FF2600"/>
                            </a:solidFill>
                          </a:uFill>
                          <a:latin typeface="Verdana"/>
                          <a:ea typeface="Verdana"/>
                          <a:cs typeface="Verdana"/>
                          <a:sym typeface="Verdana"/>
                        </a:rPr>
                        <a:t>      </a:t>
                      </a:r>
                      <a:r>
                        <a:rPr sz="600">
                          <a:uFill>
                            <a:solidFill>
                              <a:srgbClr val="000000"/>
                            </a:solidFill>
                          </a:uFill>
                          <a:latin typeface="Verdana"/>
                          <a:ea typeface="Verdana"/>
                          <a:cs typeface="Verdana"/>
                          <a:sym typeface="Verdana"/>
                        </a:rPr>
                        <a:t>See CC course requirements for each degree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r>
            </a:tbl>
          </a:graphicData>
        </a:graphic>
      </p:graphicFrame>
      <p:sp>
        <p:nvSpPr>
          <p:cNvPr id="275" name="Shape 275"/>
          <p:cNvSpPr/>
          <p:nvPr/>
        </p:nvSpPr>
        <p:spPr>
          <a:xfrm>
            <a:off x="828675" y="1938340"/>
            <a:ext cx="4857751" cy="447302"/>
          </a:xfrm>
          <a:prstGeom prst="rect">
            <a:avLst/>
          </a:prstGeom>
          <a:ln w="12700">
            <a:miter lim="400000"/>
          </a:ln>
          <a:extLst>
            <a:ext uri="{C572A759-6A51-4108-AA02-DFA0A04FC94B}">
              <ma14:wrappingTextBoxFlag xmlns:ma14="http://schemas.microsoft.com/office/mac/drawingml/2011/main" val="1"/>
            </a:ext>
          </a:extLst>
        </p:spPr>
        <p:txBody>
          <a:bodyPr lIns="28575" tIns="28575" rIns="28575" bIns="28575">
            <a:spAutoFit/>
          </a:bodyPr>
          <a:lstStyle/>
          <a:p>
            <a:pPr defTabSz="914367">
              <a:defRPr sz="2400"/>
            </a:pPr>
            <a:r>
              <a:rPr sz="1266">
                <a:uFill>
                  <a:solidFill>
                    <a:srgbClr val="000000"/>
                  </a:solidFill>
                </a:uFill>
                <a:latin typeface="Franklin Gothic Medium"/>
                <a:ea typeface="Franklin Gothic Medium"/>
                <a:cs typeface="Franklin Gothic Medium"/>
                <a:sym typeface="Franklin Gothic Medium"/>
              </a:rPr>
              <a:t>(Rigorous) Programs of Study            </a:t>
            </a:r>
            <a:r>
              <a:rPr sz="1125">
                <a:uFill>
                  <a:solidFill>
                    <a:srgbClr val="000000"/>
                  </a:solidFill>
                </a:uFill>
                <a:latin typeface="Franklin Gothic Medium"/>
                <a:ea typeface="Franklin Gothic Medium"/>
                <a:cs typeface="Franklin Gothic Medium"/>
                <a:sym typeface="Franklin Gothic Medium"/>
              </a:rPr>
              <a:t>(Classes are examples) </a:t>
            </a:r>
            <a:endParaRPr sz="1266">
              <a:uFill>
                <a:solidFill>
                  <a:srgbClr val="000000"/>
                </a:solidFill>
              </a:uFill>
              <a:latin typeface="Franklin Gothic Medium"/>
              <a:ea typeface="Franklin Gothic Medium"/>
              <a:cs typeface="Franklin Gothic Medium"/>
              <a:sym typeface="Franklin Gothic Medium"/>
            </a:endParaRPr>
          </a:p>
          <a:p>
            <a:pPr defTabSz="914367">
              <a:defRPr sz="2400"/>
            </a:pPr>
            <a:r>
              <a:rPr sz="1266">
                <a:uFill>
                  <a:solidFill>
                    <a:srgbClr val="000000"/>
                  </a:solidFill>
                </a:uFill>
                <a:latin typeface="Franklin Gothic Medium"/>
                <a:ea typeface="Franklin Gothic Medium"/>
                <a:cs typeface="Franklin Gothic Medium"/>
                <a:sym typeface="Franklin Gothic Medium"/>
              </a:rPr>
              <a:t> </a:t>
            </a:r>
          </a:p>
        </p:txBody>
      </p:sp>
      <p:sp>
        <p:nvSpPr>
          <p:cNvPr id="277" name="Shape 277"/>
          <p:cNvSpPr/>
          <p:nvPr/>
        </p:nvSpPr>
        <p:spPr>
          <a:xfrm>
            <a:off x="7458075" y="3511717"/>
            <a:ext cx="828676" cy="701346"/>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300480">
              <a:lnSpc>
                <a:spcPct val="120000"/>
              </a:lnSpc>
              <a:defRPr sz="18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1266"/>
              <a:t>Labor Market Value $$</a:t>
            </a:r>
          </a:p>
        </p:txBody>
      </p:sp>
      <p:sp>
        <p:nvSpPr>
          <p:cNvPr id="278" name="Shape 278"/>
          <p:cNvSpPr/>
          <p:nvPr/>
        </p:nvSpPr>
        <p:spPr>
          <a:xfrm flipH="1" flipV="1">
            <a:off x="6776280" y="3173747"/>
            <a:ext cx="624302" cy="584631"/>
          </a:xfrm>
          <a:prstGeom prst="line">
            <a:avLst/>
          </a:prstGeom>
          <a:ln w="50800">
            <a:solidFill>
              <a:srgbClr val="000000"/>
            </a:solidFill>
            <a:miter lim="400000"/>
            <a:tailEnd type="stealth"/>
          </a:ln>
        </p:spPr>
        <p:txBody>
          <a:bodyPr lIns="45719" tIns="45719" rIns="45719" bIns="45719"/>
          <a:lstStyle/>
          <a:p>
            <a:pPr defTabSz="457184">
              <a:defRPr sz="1600" b="0"/>
            </a:pPr>
            <a:endParaRPr sz="1125"/>
          </a:p>
        </p:txBody>
      </p:sp>
      <p:sp>
        <p:nvSpPr>
          <p:cNvPr id="279" name="Shape 279"/>
          <p:cNvSpPr/>
          <p:nvPr/>
        </p:nvSpPr>
        <p:spPr>
          <a:xfrm flipH="1">
            <a:off x="6856365" y="4200377"/>
            <a:ext cx="498743" cy="745091"/>
          </a:xfrm>
          <a:prstGeom prst="line">
            <a:avLst/>
          </a:prstGeom>
          <a:ln w="50800">
            <a:solidFill>
              <a:srgbClr val="000000"/>
            </a:solidFill>
            <a:miter lim="400000"/>
            <a:tailEnd type="stealth"/>
          </a:ln>
        </p:spPr>
        <p:txBody>
          <a:bodyPr lIns="45719" tIns="45719" rIns="45719" bIns="45719"/>
          <a:lstStyle/>
          <a:p>
            <a:pPr defTabSz="457184">
              <a:defRPr sz="1600" b="0"/>
            </a:pPr>
            <a:endParaRPr sz="1125"/>
          </a:p>
        </p:txBody>
      </p:sp>
      <p:sp>
        <p:nvSpPr>
          <p:cNvPr id="2" name="Title 1"/>
          <p:cNvSpPr>
            <a:spLocks noGrp="1"/>
          </p:cNvSpPr>
          <p:nvPr>
            <p:ph type="title"/>
          </p:nvPr>
        </p:nvSpPr>
        <p:spPr/>
        <p:txBody>
          <a:bodyPr/>
          <a:lstStyle/>
          <a:p>
            <a:r>
              <a:rPr lang="en-US" dirty="0" smtClean="0">
                <a:sym typeface="Franklin Gothic Medium"/>
              </a:rPr>
              <a:t>Building the Pathway </a:t>
            </a:r>
            <a:br>
              <a:rPr lang="en-US" dirty="0" smtClean="0">
                <a:sym typeface="Franklin Gothic Medium"/>
              </a:rPr>
            </a:br>
            <a:r>
              <a:rPr lang="en-US" i="1" dirty="0" smtClean="0">
                <a:sym typeface="Franklin Gothic Medium"/>
              </a:rPr>
              <a:t>Credentials  </a:t>
            </a:r>
            <a:endParaRPr lang="en-US" i="1" dirty="0"/>
          </a:p>
        </p:txBody>
      </p:sp>
    </p:spTree>
    <p:extLst>
      <p:ext uri="{BB962C8B-B14F-4D97-AF65-F5344CB8AC3E}">
        <p14:creationId xmlns:p14="http://schemas.microsoft.com/office/powerpoint/2010/main" val="1638758767"/>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31ABF08-3DB9-4E49-A5BF-C4734E5E9A0E}"/>
              </a:ext>
            </a:extLst>
          </p:cNvPr>
          <p:cNvSpPr>
            <a:spLocks noGrp="1"/>
          </p:cNvSpPr>
          <p:nvPr>
            <p:ph idx="1"/>
          </p:nvPr>
        </p:nvSpPr>
        <p:spPr/>
        <p:txBody>
          <a:bodyPr/>
          <a:lstStyle/>
          <a:p>
            <a:r>
              <a:rPr lang="en-US" smtClean="0"/>
              <a:t>Basic Skills Pathways</a:t>
            </a:r>
          </a:p>
          <a:p>
            <a:r>
              <a:rPr lang="en-US" smtClean="0"/>
              <a:t>Career &amp; College Promise</a:t>
            </a:r>
          </a:p>
          <a:p>
            <a:r>
              <a:rPr lang="en-US" smtClean="0"/>
              <a:t>Perkins CTE 9-14 Pathways</a:t>
            </a:r>
          </a:p>
          <a:p>
            <a:r>
              <a:rPr lang="en-US" smtClean="0"/>
              <a:t>Certified Pathways</a:t>
            </a:r>
          </a:p>
          <a:p>
            <a:r>
              <a:rPr lang="en-US" smtClean="0"/>
              <a:t>GPS (NC Student Success Center)</a:t>
            </a:r>
          </a:p>
          <a:p>
            <a:endParaRPr lang="en-US" dirty="0"/>
          </a:p>
        </p:txBody>
      </p:sp>
      <p:sp>
        <p:nvSpPr>
          <p:cNvPr id="2" name="Title 1">
            <a:extLst>
              <a:ext uri="{FF2B5EF4-FFF2-40B4-BE49-F238E27FC236}">
                <a16:creationId xmlns="" xmlns:a16="http://schemas.microsoft.com/office/drawing/2014/main" id="{6391B53A-4690-4DDC-8B90-F0E4F87A8D88}"/>
              </a:ext>
            </a:extLst>
          </p:cNvPr>
          <p:cNvSpPr>
            <a:spLocks noGrp="1"/>
          </p:cNvSpPr>
          <p:nvPr>
            <p:ph type="title"/>
          </p:nvPr>
        </p:nvSpPr>
        <p:spPr/>
        <p:txBody>
          <a:bodyPr/>
          <a:lstStyle/>
          <a:p>
            <a:r>
              <a:rPr lang="en-US" smtClean="0"/>
              <a:t>Types of Pathways within the NCCCS</a:t>
            </a:r>
            <a:endParaRPr lang="en-US" dirty="0"/>
          </a:p>
        </p:txBody>
      </p:sp>
    </p:spTree>
    <p:extLst>
      <p:ext uri="{BB962C8B-B14F-4D97-AF65-F5344CB8AC3E}">
        <p14:creationId xmlns:p14="http://schemas.microsoft.com/office/powerpoint/2010/main" val="8877523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3" name="Table 283"/>
          <p:cNvGraphicFramePr/>
          <p:nvPr>
            <p:extLst>
              <p:ext uri="{D42A27DB-BD31-4B8C-83A1-F6EECF244321}">
                <p14:modId xmlns:p14="http://schemas.microsoft.com/office/powerpoint/2010/main" val="1126561312"/>
              </p:ext>
            </p:extLst>
          </p:nvPr>
        </p:nvGraphicFramePr>
        <p:xfrm>
          <a:off x="838200" y="2162179"/>
          <a:ext cx="5802296" cy="3762546"/>
        </p:xfrm>
        <a:graphic>
          <a:graphicData uri="http://schemas.openxmlformats.org/drawingml/2006/table">
            <a:tbl>
              <a:tblPr/>
              <a:tblGrid>
                <a:gridCol w="714417"/>
                <a:gridCol w="431658"/>
                <a:gridCol w="464674"/>
                <a:gridCol w="600856"/>
                <a:gridCol w="497687"/>
                <a:gridCol w="593015"/>
                <a:gridCol w="465086"/>
                <a:gridCol w="600856"/>
                <a:gridCol w="520076"/>
                <a:gridCol w="913971"/>
              </a:tblGrid>
              <a:tr h="397869">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Level</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gridSpan="8">
                  <a:txBody>
                    <a:bodyPr/>
                    <a:lstStyle/>
                    <a:p>
                      <a:pPr defTabSz="1300480">
                        <a:tabLst>
                          <a:tab pos="1295400" algn="l"/>
                        </a:tabLst>
                        <a:defRPr sz="2400">
                          <a:latin typeface="Helvetica"/>
                          <a:ea typeface="Helvetica"/>
                          <a:cs typeface="Helvetica"/>
                          <a:sym typeface="Helvetica"/>
                        </a:defRPr>
                      </a:pPr>
                      <a:r>
                        <a:rPr sz="800" b="1" dirty="0">
                          <a:uFill>
                            <a:solidFill>
                              <a:srgbClr val="000000"/>
                            </a:solidFill>
                          </a:uFill>
                          <a:latin typeface="Verdana"/>
                          <a:ea typeface="Verdana"/>
                          <a:cs typeface="Verdana"/>
                          <a:sym typeface="Verdana"/>
                        </a:rPr>
                        <a:t>Courses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BEBE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defTabSz="1300480">
                        <a:tabLst>
                          <a:tab pos="1295400" algn="l"/>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Certifications &amp; Degrees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41269">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9</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Environmental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Earth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World History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Health/PE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Word, PPT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Small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Business Entrepreneurship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Freshman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Management</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397141">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10</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Geometry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 Math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Physical Science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Civics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Principles of Business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&amp;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Finance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Excel, Access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Business Law</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Website or Database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2600"/>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Certifications (2)</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540555">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111</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Algebra II or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Integrated</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Math III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Biology</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BUS 151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110 Intro to Business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137 Principles of Management</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135 Principles of Supervision</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MSITA Certification(1)</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MOS</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Career Readiness - CRC</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96428">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12</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English IV</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4</a:t>
                      </a:r>
                      <a:r>
                        <a:rPr sz="600" baseline="30498">
                          <a:uFill>
                            <a:solidFill>
                              <a:srgbClr val="000000"/>
                            </a:solidFill>
                          </a:uFill>
                          <a:latin typeface="Times New Roman"/>
                          <a:ea typeface="Times New Roman"/>
                          <a:cs typeface="Times New Roman"/>
                          <a:sym typeface="Times New Roman"/>
                        </a:rPr>
                        <a:t>th</a:t>
                      </a:r>
                      <a:r>
                        <a:rPr sz="600">
                          <a:uFill>
                            <a:solidFill>
                              <a:srgbClr val="000000"/>
                            </a:solidFill>
                          </a:uFill>
                          <a:latin typeface="Times New Roman"/>
                          <a:ea typeface="Times New Roman"/>
                          <a:cs typeface="Times New Roman"/>
                          <a:sym typeface="Times New Roman"/>
                        </a:rPr>
                        <a:t> Math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Aligned with</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sudent’s plan</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A</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MAT 115 Mathematical Models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US History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Part B</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Accounting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ENG 114</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Professional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Research &amp;</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Reporting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115 Business Law I</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High School Diploma</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QuickBooks Certification</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CC Certificate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41269">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Summer</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COE 112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(coop)</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COE 110</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World of Work</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ACA 111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College</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Student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Success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gridSpan="5">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551587">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MKT 220 Advertising &amp; Sales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ACC 120 Principles of Financial Accounting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ENG 111</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Expository</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Writing</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116 Business Law II</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260 Business Communications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240 Business Ethics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ACC 129</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Individual Income Taxes</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ACC 121 Principles of Managerial Accounting</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Business Administration Diploma 44 hours</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i="1">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r h="496428">
                <a:tc>
                  <a:txBody>
                    <a:bodyPr/>
                    <a:lstStyle/>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2</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b="1">
                          <a:uFill>
                            <a:solidFill>
                              <a:srgbClr val="000000"/>
                            </a:solidFill>
                          </a:uFill>
                          <a:latin typeface="Times New Roman"/>
                          <a:ea typeface="Times New Roman"/>
                          <a:cs typeface="Times New Roman"/>
                          <a:sym typeface="Times New Roman"/>
                        </a:rPr>
                        <a:t> </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Social</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Science</a:t>
                      </a:r>
                      <a:endParaRPr sz="1300">
                        <a:uFill>
                          <a:solidFill>
                            <a:srgbClr val="000000"/>
                          </a:solidFill>
                        </a:uFill>
                      </a:endParaRPr>
                    </a:p>
                    <a:p>
                      <a:pPr algn="l"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Elective</a:t>
                      </a:r>
                    </a:p>
                  </a:txBody>
                  <a:tcPr marL="0" marR="0" marT="0" marB="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BUS 239 Business Applications Seminar</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ECO 252 Principles of Macroeconomics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Humanities</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Fine Arts</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Elective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a:txBody>
                    <a:bodyPr/>
                    <a:lstStyle/>
                    <a:p>
                      <a:pPr defTabSz="1300480">
                        <a:tabLst>
                          <a:tab pos="1295400" algn="l"/>
                        </a:tabLst>
                        <a:defRPr sz="2400">
                          <a:latin typeface="Helvetica"/>
                          <a:ea typeface="Helvetica"/>
                          <a:cs typeface="Helvetica"/>
                          <a:sym typeface="Helvetica"/>
                        </a:defRPr>
                      </a:pPr>
                      <a:r>
                        <a:rPr sz="600">
                          <a:uFill>
                            <a:solidFill>
                              <a:srgbClr val="000000"/>
                            </a:solidFill>
                          </a:uFill>
                          <a:latin typeface="Times New Roman"/>
                          <a:ea typeface="Times New Roman"/>
                          <a:cs typeface="Times New Roman"/>
                          <a:sym typeface="Times New Roman"/>
                        </a:rPr>
                        <a:t> </a:t>
                      </a:r>
                      <a:endParaRPr sz="1300">
                        <a:uFill>
                          <a:solidFill>
                            <a:srgbClr val="000000"/>
                          </a:solidFill>
                        </a:uFill>
                      </a:endParaRPr>
                    </a:p>
                    <a:p>
                      <a:pPr defTabSz="1300480">
                        <a:tabLst>
                          <a:tab pos="1295400" algn="l"/>
                        </a:tabLst>
                        <a:defRPr sz="2400">
                          <a:latin typeface="Helvetica"/>
                          <a:ea typeface="Helvetica"/>
                          <a:cs typeface="Helvetica"/>
                          <a:sym typeface="Helvetica"/>
                        </a:defRPr>
                      </a:pPr>
                      <a:r>
                        <a:rPr sz="600" i="1">
                          <a:uFill>
                            <a:solidFill>
                              <a:srgbClr val="000000"/>
                            </a:solidFill>
                          </a:uFill>
                          <a:latin typeface="Times New Roman"/>
                          <a:ea typeface="Times New Roman"/>
                          <a:cs typeface="Times New Roman"/>
                          <a:sym typeface="Times New Roman"/>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c gridSpan="3">
                  <a:txBody>
                    <a:bodyPr/>
                    <a:lstStyle/>
                    <a:p>
                      <a:pPr algn="l" defTabSz="1300480">
                        <a:tabLst>
                          <a:tab pos="1295400" algn="l"/>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c hMerge="1">
                  <a:txBody>
                    <a:bodyPr/>
                    <a:lstStyle/>
                    <a:p>
                      <a:endParaRPr lang="en-US"/>
                    </a:p>
                  </a:txBody>
                  <a:tcPr/>
                </a:tc>
                <a:tc hMerge="1">
                  <a:txBody>
                    <a:bodyPr/>
                    <a:lstStyle/>
                    <a:p>
                      <a:endParaRPr lang="en-US"/>
                    </a:p>
                  </a:txBody>
                  <a:tcPr/>
                </a:tc>
                <a:tc>
                  <a:txBody>
                    <a:bodyPr/>
                    <a:lstStyle/>
                    <a:p>
                      <a:pPr algn="l" defTabSz="1300480">
                        <a:tabLst>
                          <a:tab pos="1295400" algn="l"/>
                        </a:tabLst>
                        <a:defRPr sz="2400">
                          <a:latin typeface="Helvetica"/>
                          <a:ea typeface="Helvetica"/>
                          <a:cs typeface="Helvetica"/>
                          <a:sym typeface="Helvetica"/>
                        </a:defRPr>
                      </a:pPr>
                      <a:r>
                        <a:rPr sz="600" i="1" dirty="0">
                          <a:uFill>
                            <a:solidFill>
                              <a:srgbClr val="000000"/>
                            </a:solidFill>
                          </a:uFill>
                          <a:latin typeface="Verdana"/>
                          <a:ea typeface="Verdana"/>
                          <a:cs typeface="Verdana"/>
                          <a:sym typeface="Verdana"/>
                        </a:rPr>
                        <a:t>Business Administration </a:t>
                      </a:r>
                      <a:endParaRPr sz="1300" dirty="0">
                        <a:uFill>
                          <a:solidFill>
                            <a:srgbClr val="000000"/>
                          </a:solidFill>
                        </a:uFill>
                      </a:endParaRPr>
                    </a:p>
                    <a:p>
                      <a:pPr algn="l" defTabSz="1300480">
                        <a:tabLst>
                          <a:tab pos="1295400" algn="l"/>
                        </a:tabLst>
                        <a:defRPr sz="2400">
                          <a:latin typeface="Helvetica"/>
                          <a:ea typeface="Helvetica"/>
                          <a:cs typeface="Helvetica"/>
                          <a:sym typeface="Helvetica"/>
                        </a:defRPr>
                      </a:pPr>
                      <a:r>
                        <a:rPr sz="600" i="1" dirty="0">
                          <a:uFill>
                            <a:solidFill>
                              <a:srgbClr val="000000"/>
                            </a:solidFill>
                          </a:uFill>
                          <a:latin typeface="Verdana"/>
                          <a:ea typeface="Verdana"/>
                          <a:cs typeface="Verdana"/>
                          <a:sym typeface="Verdana"/>
                        </a:rPr>
                        <a:t>AAS Degree </a:t>
                      </a:r>
                      <a:endParaRPr sz="1300" dirty="0">
                        <a:uFill>
                          <a:solidFill>
                            <a:srgbClr val="000000"/>
                          </a:solidFill>
                        </a:uFill>
                      </a:endParaRPr>
                    </a:p>
                    <a:p>
                      <a:pPr algn="l" defTabSz="1300480">
                        <a:tabLst>
                          <a:tab pos="1295400" algn="l"/>
                        </a:tabLst>
                        <a:defRPr sz="2400">
                          <a:latin typeface="Helvetica"/>
                          <a:ea typeface="Helvetica"/>
                          <a:cs typeface="Helvetica"/>
                          <a:sym typeface="Helvetica"/>
                        </a:defRPr>
                      </a:pPr>
                      <a:r>
                        <a:rPr sz="600" i="1" dirty="0">
                          <a:uFill>
                            <a:solidFill>
                              <a:srgbClr val="000000"/>
                            </a:solidFill>
                          </a:uFill>
                          <a:latin typeface="Verdana"/>
                          <a:ea typeface="Verdana"/>
                          <a:cs typeface="Verdana"/>
                          <a:sym typeface="Verdana"/>
                        </a:rPr>
                        <a:t>65-73 hours</a:t>
                      </a:r>
                      <a:endParaRPr sz="1300" dirty="0">
                        <a:uFill>
                          <a:solidFill>
                            <a:srgbClr val="000000"/>
                          </a:solidFill>
                        </a:uFill>
                      </a:endParaRPr>
                    </a:p>
                    <a:p>
                      <a:pPr algn="l" defTabSz="1300480">
                        <a:tabLst>
                          <a:tab pos="1295400" algn="l"/>
                        </a:tabLst>
                        <a:defRPr sz="2400">
                          <a:latin typeface="Helvetica"/>
                          <a:ea typeface="Helvetica"/>
                          <a:cs typeface="Helvetica"/>
                          <a:sym typeface="Helvetica"/>
                        </a:defRPr>
                      </a:pPr>
                      <a:r>
                        <a:rPr sz="600" dirty="0">
                          <a:uFill>
                            <a:solidFill>
                              <a:srgbClr val="000000"/>
                            </a:solidFill>
                          </a:uFill>
                          <a:latin typeface="Verdana"/>
                          <a:ea typeface="Verdana"/>
                          <a:cs typeface="Verdana"/>
                          <a:sym typeface="Verdana"/>
                        </a:rPr>
                        <a:t>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DDCC1"/>
                    </a:solidFill>
                  </a:tcPr>
                </a:tc>
              </a:tr>
            </a:tbl>
          </a:graphicData>
        </a:graphic>
      </p:graphicFrame>
      <p:graphicFrame>
        <p:nvGraphicFramePr>
          <p:cNvPr id="284" name="Table 284"/>
          <p:cNvGraphicFramePr/>
          <p:nvPr>
            <p:extLst>
              <p:ext uri="{D42A27DB-BD31-4B8C-83A1-F6EECF244321}">
                <p14:modId xmlns:p14="http://schemas.microsoft.com/office/powerpoint/2010/main" val="1900138832"/>
              </p:ext>
            </p:extLst>
          </p:nvPr>
        </p:nvGraphicFramePr>
        <p:xfrm>
          <a:off x="6962775" y="2162179"/>
          <a:ext cx="1781770" cy="1108670"/>
        </p:xfrm>
        <a:graphic>
          <a:graphicData uri="http://schemas.openxmlformats.org/drawingml/2006/table">
            <a:tbl>
              <a:tblPr/>
              <a:tblGrid>
                <a:gridCol w="1781770"/>
              </a:tblGrid>
              <a:tr h="292700">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Core Courses</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E9"/>
                    </a:solidFill>
                  </a:tcPr>
                </a:tc>
              </a:tr>
              <a:tr h="301250">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CTE High school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473A"/>
                    </a:solidFill>
                  </a:tcPr>
                </a:tc>
              </a:tr>
              <a:tr h="257360">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Community college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53E685"/>
                    </a:solidFill>
                  </a:tcPr>
                </a:tc>
              </a:tr>
              <a:tr h="257360">
                <a:tc>
                  <a:txBody>
                    <a:bodyPr/>
                    <a:lstStyle/>
                    <a:p>
                      <a:pPr algn="l" defTabSz="1300480">
                        <a:tabLst>
                          <a:tab pos="647700" algn="l"/>
                          <a:tab pos="3898900" algn="r"/>
                          <a:tab pos="7797800" algn="r"/>
                        </a:tabLst>
                        <a:defRPr sz="2400">
                          <a:latin typeface="Helvetica"/>
                          <a:ea typeface="Helvetica"/>
                          <a:cs typeface="Helvetica"/>
                          <a:sym typeface="Helvetica"/>
                        </a:defRPr>
                      </a:pPr>
                      <a:r>
                        <a:rPr sz="800" b="1">
                          <a:uFill>
                            <a:solidFill>
                              <a:srgbClr val="000000"/>
                            </a:solidFill>
                          </a:uFill>
                          <a:latin typeface="Verdana"/>
                          <a:ea typeface="Verdana"/>
                          <a:cs typeface="Verdana"/>
                          <a:sym typeface="Verdana"/>
                        </a:rPr>
                        <a:t>Articulated Courses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65A0DC"/>
                    </a:solidFill>
                  </a:tcPr>
                </a:tc>
              </a:tr>
            </a:tbl>
          </a:graphicData>
        </a:graphic>
      </p:graphicFrame>
      <p:graphicFrame>
        <p:nvGraphicFramePr>
          <p:cNvPr id="285" name="Table 285"/>
          <p:cNvGraphicFramePr/>
          <p:nvPr>
            <p:extLst>
              <p:ext uri="{D42A27DB-BD31-4B8C-83A1-F6EECF244321}">
                <p14:modId xmlns:p14="http://schemas.microsoft.com/office/powerpoint/2010/main" val="404034887"/>
              </p:ext>
            </p:extLst>
          </p:nvPr>
        </p:nvGraphicFramePr>
        <p:xfrm>
          <a:off x="6962775" y="5276854"/>
          <a:ext cx="1953220" cy="549870"/>
        </p:xfrm>
        <a:graphic>
          <a:graphicData uri="http://schemas.openxmlformats.org/drawingml/2006/table">
            <a:tbl>
              <a:tblPr/>
              <a:tblGrid>
                <a:gridCol w="1953220"/>
              </a:tblGrid>
              <a:tr h="226706">
                <a:tc>
                  <a:txBody>
                    <a:bodyPr/>
                    <a:lstStyle/>
                    <a:p>
                      <a:pPr algn="l" defTabSz="1300480">
                        <a:tabLst>
                          <a:tab pos="647700" algn="l"/>
                          <a:tab pos="3898900" algn="r"/>
                          <a:tab pos="7797800" algn="r"/>
                        </a:tabLst>
                        <a:defRPr sz="2400">
                          <a:latin typeface="Helvetica"/>
                          <a:ea typeface="Helvetica"/>
                          <a:cs typeface="Helvetica"/>
                          <a:sym typeface="Helvetica"/>
                        </a:defRPr>
                      </a:pPr>
                      <a:r>
                        <a:rPr sz="600">
                          <a:uFill>
                            <a:solidFill>
                              <a:srgbClr val="000000"/>
                            </a:solidFill>
                          </a:uFill>
                          <a:latin typeface="Verdana"/>
                          <a:ea typeface="Verdana"/>
                          <a:cs typeface="Verdana"/>
                          <a:sym typeface="Verdana"/>
                        </a:rPr>
                        <a:t> Articulated credits -   MSITA for CIS110 </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00BEF3"/>
                    </a:solidFill>
                  </a:tcPr>
                </a:tc>
              </a:tr>
              <a:tr h="323164">
                <a:tc>
                  <a:txBody>
                    <a:bodyPr/>
                    <a:lstStyle/>
                    <a:p>
                      <a:pPr algn="l" defTabSz="1300480">
                        <a:tabLst>
                          <a:tab pos="647700" algn="l"/>
                          <a:tab pos="3898900" algn="r"/>
                          <a:tab pos="7797800" algn="r"/>
                        </a:tabLst>
                        <a:defRPr sz="2400">
                          <a:latin typeface="Helvetica"/>
                          <a:ea typeface="Helvetica"/>
                          <a:cs typeface="Helvetica"/>
                          <a:sym typeface="Helvetica"/>
                        </a:defRPr>
                      </a:pPr>
                      <a:r>
                        <a:rPr sz="600" b="1" i="1">
                          <a:uFill>
                            <a:solidFill>
                              <a:srgbClr val="000000"/>
                            </a:solidFill>
                          </a:uFill>
                          <a:latin typeface="Verdana"/>
                          <a:ea typeface="Verdana"/>
                          <a:cs typeface="Verdana"/>
                          <a:sym typeface="Verdana"/>
                        </a:rPr>
                        <a:t> </a:t>
                      </a:r>
                      <a:r>
                        <a:rPr sz="600" i="1">
                          <a:uFill>
                            <a:solidFill>
                              <a:srgbClr val="000000"/>
                            </a:solidFill>
                          </a:uFill>
                          <a:latin typeface="Verdana"/>
                          <a:ea typeface="Verdana"/>
                          <a:cs typeface="Verdana"/>
                          <a:sym typeface="Verdana"/>
                        </a:rPr>
                        <a:t>Online Course on Demand</a:t>
                      </a:r>
                      <a:r>
                        <a:rPr sz="600" i="1">
                          <a:solidFill>
                            <a:srgbClr val="FF2600"/>
                          </a:solidFill>
                          <a:uFill>
                            <a:solidFill>
                              <a:srgbClr val="FF2600"/>
                            </a:solidFill>
                          </a:uFill>
                          <a:latin typeface="Verdana"/>
                          <a:ea typeface="Verdana"/>
                          <a:cs typeface="Verdana"/>
                          <a:sym typeface="Verdana"/>
                        </a:rPr>
                        <a:t>      </a:t>
                      </a:r>
                      <a:r>
                        <a:rPr sz="600">
                          <a:uFill>
                            <a:solidFill>
                              <a:srgbClr val="000000"/>
                            </a:solidFill>
                          </a:uFill>
                          <a:latin typeface="Verdana"/>
                          <a:ea typeface="Verdana"/>
                          <a:cs typeface="Verdana"/>
                          <a:sym typeface="Verdana"/>
                        </a:rPr>
                        <a:t>See CC course requirements for each degree</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solidFill>
                      <a:srgbClr val="F5F5F5"/>
                    </a:solidFill>
                  </a:tcPr>
                </a:tc>
              </a:tr>
            </a:tbl>
          </a:graphicData>
        </a:graphic>
      </p:graphicFrame>
      <p:sp>
        <p:nvSpPr>
          <p:cNvPr id="286" name="Shape 286"/>
          <p:cNvSpPr/>
          <p:nvPr/>
        </p:nvSpPr>
        <p:spPr>
          <a:xfrm>
            <a:off x="838200" y="1790704"/>
            <a:ext cx="4857751" cy="447302"/>
          </a:xfrm>
          <a:prstGeom prst="rect">
            <a:avLst/>
          </a:prstGeom>
          <a:ln w="12700">
            <a:miter lim="400000"/>
          </a:ln>
          <a:extLst>
            <a:ext uri="{C572A759-6A51-4108-AA02-DFA0A04FC94B}">
              <ma14:wrappingTextBoxFlag xmlns:ma14="http://schemas.microsoft.com/office/mac/drawingml/2011/main" val="1"/>
            </a:ext>
          </a:extLst>
        </p:spPr>
        <p:txBody>
          <a:bodyPr lIns="28575" tIns="28575" rIns="28575" bIns="28575">
            <a:spAutoFit/>
          </a:bodyPr>
          <a:lstStyle/>
          <a:p>
            <a:pPr defTabSz="914367">
              <a:defRPr sz="2400"/>
            </a:pPr>
            <a:r>
              <a:rPr sz="1266">
                <a:uFill>
                  <a:solidFill>
                    <a:srgbClr val="000000"/>
                  </a:solidFill>
                </a:uFill>
                <a:latin typeface="Franklin Gothic Medium"/>
                <a:ea typeface="Franklin Gothic Medium"/>
                <a:cs typeface="Franklin Gothic Medium"/>
                <a:sym typeface="Franklin Gothic Medium"/>
              </a:rPr>
              <a:t>(Rigorous) Programs of Study            </a:t>
            </a:r>
            <a:r>
              <a:rPr sz="1125">
                <a:uFill>
                  <a:solidFill>
                    <a:srgbClr val="000000"/>
                  </a:solidFill>
                </a:uFill>
                <a:latin typeface="Franklin Gothic Medium"/>
                <a:ea typeface="Franklin Gothic Medium"/>
                <a:cs typeface="Franklin Gothic Medium"/>
                <a:sym typeface="Franklin Gothic Medium"/>
              </a:rPr>
              <a:t>(Classes are examples) </a:t>
            </a:r>
            <a:endParaRPr sz="1266">
              <a:uFill>
                <a:solidFill>
                  <a:srgbClr val="000000"/>
                </a:solidFill>
              </a:uFill>
              <a:latin typeface="Franklin Gothic Medium"/>
              <a:ea typeface="Franklin Gothic Medium"/>
              <a:cs typeface="Franklin Gothic Medium"/>
              <a:sym typeface="Franklin Gothic Medium"/>
            </a:endParaRPr>
          </a:p>
          <a:p>
            <a:pPr defTabSz="914367">
              <a:defRPr sz="2400"/>
            </a:pPr>
            <a:r>
              <a:rPr sz="1266">
                <a:uFill>
                  <a:solidFill>
                    <a:srgbClr val="000000"/>
                  </a:solidFill>
                </a:uFill>
                <a:latin typeface="Franklin Gothic Medium"/>
                <a:ea typeface="Franklin Gothic Medium"/>
                <a:cs typeface="Franklin Gothic Medium"/>
                <a:sym typeface="Franklin Gothic Medium"/>
              </a:rPr>
              <a:t> </a:t>
            </a:r>
          </a:p>
        </p:txBody>
      </p:sp>
      <p:sp>
        <p:nvSpPr>
          <p:cNvPr id="287" name="Shape 287"/>
          <p:cNvSpPr/>
          <p:nvPr/>
        </p:nvSpPr>
        <p:spPr>
          <a:xfrm>
            <a:off x="7458075" y="3411705"/>
            <a:ext cx="828676" cy="701346"/>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0" tIns="0" rIns="0" bIns="0" anchor="ctr">
            <a:spAutoFit/>
          </a:bodyPr>
          <a:lstStyle>
            <a:lvl1pPr algn="l" defTabSz="1300480">
              <a:lnSpc>
                <a:spcPct val="120000"/>
              </a:lnSpc>
              <a:defRPr sz="1800">
                <a:uFill>
                  <a:solidFill>
                    <a:srgbClr val="000000"/>
                  </a:solidFill>
                </a:uFill>
                <a:latin typeface="Franklin Gothic Medium"/>
                <a:ea typeface="Franklin Gothic Medium"/>
                <a:cs typeface="Franklin Gothic Medium"/>
                <a:sym typeface="Franklin Gothic Medium"/>
              </a:defRPr>
            </a:lvl1pPr>
          </a:lstStyle>
          <a:p>
            <a:pPr>
              <a:defRPr sz="2400">
                <a:uFillTx/>
              </a:defRPr>
            </a:pPr>
            <a:r>
              <a:rPr sz="1266"/>
              <a:t>Labor Market Value $$</a:t>
            </a:r>
          </a:p>
        </p:txBody>
      </p:sp>
      <p:sp>
        <p:nvSpPr>
          <p:cNvPr id="288" name="Shape 288"/>
          <p:cNvSpPr/>
          <p:nvPr/>
        </p:nvSpPr>
        <p:spPr>
          <a:xfrm flipH="1" flipV="1">
            <a:off x="6776280" y="3073735"/>
            <a:ext cx="624302" cy="584631"/>
          </a:xfrm>
          <a:prstGeom prst="line">
            <a:avLst/>
          </a:prstGeom>
          <a:ln w="50800">
            <a:solidFill>
              <a:srgbClr val="000000"/>
            </a:solidFill>
            <a:miter lim="400000"/>
            <a:tailEnd type="stealth"/>
          </a:ln>
        </p:spPr>
        <p:txBody>
          <a:bodyPr lIns="45719" tIns="45719" rIns="45719" bIns="45719"/>
          <a:lstStyle/>
          <a:p>
            <a:pPr defTabSz="457184">
              <a:defRPr sz="1600" b="0"/>
            </a:pPr>
            <a:endParaRPr sz="1125"/>
          </a:p>
        </p:txBody>
      </p:sp>
      <p:sp>
        <p:nvSpPr>
          <p:cNvPr id="289" name="Shape 289"/>
          <p:cNvSpPr/>
          <p:nvPr/>
        </p:nvSpPr>
        <p:spPr>
          <a:xfrm flipH="1">
            <a:off x="6856365" y="4100365"/>
            <a:ext cx="498743" cy="745091"/>
          </a:xfrm>
          <a:prstGeom prst="line">
            <a:avLst/>
          </a:prstGeom>
          <a:ln w="50800">
            <a:solidFill>
              <a:srgbClr val="000000"/>
            </a:solidFill>
            <a:miter lim="400000"/>
            <a:tailEnd type="stealth"/>
          </a:ln>
        </p:spPr>
        <p:txBody>
          <a:bodyPr lIns="45719" tIns="45719" rIns="45719" bIns="45719"/>
          <a:lstStyle/>
          <a:p>
            <a:pPr defTabSz="457184">
              <a:defRPr sz="1600" b="0"/>
            </a:pPr>
            <a:endParaRPr sz="1125"/>
          </a:p>
        </p:txBody>
      </p:sp>
      <p:sp>
        <p:nvSpPr>
          <p:cNvPr id="2" name="Title 1"/>
          <p:cNvSpPr>
            <a:spLocks noGrp="1"/>
          </p:cNvSpPr>
          <p:nvPr>
            <p:ph type="title"/>
          </p:nvPr>
        </p:nvSpPr>
        <p:spPr/>
        <p:txBody>
          <a:bodyPr/>
          <a:lstStyle/>
          <a:p>
            <a:r>
              <a:rPr lang="en-US" dirty="0" smtClean="0">
                <a:sym typeface="Franklin Gothic Medium"/>
              </a:rPr>
              <a:t>Building the Pathway 9-14</a:t>
            </a:r>
            <a:br>
              <a:rPr lang="en-US" dirty="0" smtClean="0">
                <a:sym typeface="Franklin Gothic Medium"/>
              </a:rPr>
            </a:br>
            <a:r>
              <a:rPr lang="en-US" i="1" dirty="0" smtClean="0">
                <a:sym typeface="Franklin Gothic Medium"/>
              </a:rPr>
              <a:t>High School and Community College  </a:t>
            </a:r>
            <a:endParaRPr lang="en-US" dirty="0"/>
          </a:p>
        </p:txBody>
      </p:sp>
    </p:spTree>
    <p:extLst>
      <p:ext uri="{BB962C8B-B14F-4D97-AF65-F5344CB8AC3E}">
        <p14:creationId xmlns:p14="http://schemas.microsoft.com/office/powerpoint/2010/main" val="1098228142"/>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idx="1"/>
          </p:nvPr>
        </p:nvSpPr>
        <p:spPr/>
        <p:txBody>
          <a:bodyPr/>
          <a:lstStyle/>
          <a:p>
            <a:r>
              <a:rPr lang="en-US" dirty="0" smtClean="0"/>
              <a:t>Multiple options for education and training are built into the Career Pathway Framework. These include and are not limited to:</a:t>
            </a:r>
          </a:p>
          <a:p>
            <a:pPr lvl="1"/>
            <a:r>
              <a:rPr lang="en-US" dirty="0" smtClean="0"/>
              <a:t>Apprenticeship </a:t>
            </a:r>
          </a:p>
          <a:p>
            <a:pPr lvl="1"/>
            <a:r>
              <a:rPr lang="en-US" dirty="0" smtClean="0"/>
              <a:t>Continuing Education Certificate Programs </a:t>
            </a:r>
          </a:p>
          <a:p>
            <a:pPr lvl="1"/>
            <a:r>
              <a:rPr lang="en-US" dirty="0" smtClean="0"/>
              <a:t>Vendor Training  </a:t>
            </a:r>
          </a:p>
          <a:p>
            <a:pPr lvl="1"/>
            <a:r>
              <a:rPr lang="en-US" dirty="0" smtClean="0"/>
              <a:t>Short-Term Targeted Training </a:t>
            </a:r>
          </a:p>
          <a:p>
            <a:pPr lvl="1"/>
            <a:r>
              <a:rPr lang="en-US" dirty="0" smtClean="0"/>
              <a:t>Basic Skills Plus </a:t>
            </a:r>
          </a:p>
          <a:p>
            <a:pPr lvl="1"/>
            <a:r>
              <a:rPr lang="en-US" dirty="0" smtClean="0"/>
              <a:t>Curriculum, Diploma, &amp; Degrees</a:t>
            </a:r>
            <a:endParaRPr lang="en-US" dirty="0"/>
          </a:p>
        </p:txBody>
      </p:sp>
      <p:sp>
        <p:nvSpPr>
          <p:cNvPr id="182" name="Shape 182"/>
          <p:cNvSpPr>
            <a:spLocks noGrp="1"/>
          </p:cNvSpPr>
          <p:nvPr>
            <p:ph type="title"/>
          </p:nvPr>
        </p:nvSpPr>
        <p:spPr/>
        <p:txBody>
          <a:bodyPr>
            <a:noAutofit/>
          </a:bodyPr>
          <a:lstStyle>
            <a:lvl1pPr defTabSz="452627">
              <a:defRPr sz="3959" spc="79"/>
            </a:lvl1pPr>
          </a:lstStyle>
          <a:p>
            <a:r>
              <a:rPr lang="en-US" sz="3200" dirty="0" smtClean="0"/>
              <a:t>Education and Training</a:t>
            </a:r>
            <a:br>
              <a:rPr lang="en-US" sz="3200" dirty="0" smtClean="0"/>
            </a:br>
            <a:r>
              <a:rPr lang="en-US" sz="3200" i="1" dirty="0" smtClean="0"/>
              <a:t>Other Options to Build Into Framework</a:t>
            </a:r>
            <a:endParaRPr lang="en-US" sz="3200" i="1" dirty="0"/>
          </a:p>
        </p:txBody>
      </p:sp>
    </p:spTree>
    <p:extLst>
      <p:ext uri="{BB962C8B-B14F-4D97-AF65-F5344CB8AC3E}">
        <p14:creationId xmlns:p14="http://schemas.microsoft.com/office/powerpoint/2010/main" val="20765836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p:cNvSpPr>
          <p:nvPr>
            <p:ph idx="1"/>
          </p:nvPr>
        </p:nvSpPr>
        <p:spPr/>
        <p:txBody>
          <a:bodyPr/>
          <a:lstStyle/>
          <a:p>
            <a:r>
              <a:rPr lang="en-US" smtClean="0"/>
              <a:t>Programs mapped to Labor Market Needs </a:t>
            </a:r>
          </a:p>
          <a:p>
            <a:r>
              <a:rPr lang="en-US" smtClean="0"/>
              <a:t>Academic &amp; Technological courses work together </a:t>
            </a:r>
          </a:p>
          <a:p>
            <a:r>
              <a:rPr lang="en-US" smtClean="0"/>
              <a:t>Work Based Learning opportunities integrated </a:t>
            </a:r>
          </a:p>
          <a:p>
            <a:r>
              <a:rPr lang="en-US" smtClean="0"/>
              <a:t>Employability skills into classroom study </a:t>
            </a:r>
          </a:p>
          <a:p>
            <a:r>
              <a:rPr lang="en-US" smtClean="0"/>
              <a:t>Credentials recognized by education &amp; industry </a:t>
            </a:r>
          </a:p>
          <a:p>
            <a:r>
              <a:rPr lang="en-US" smtClean="0"/>
              <a:t>Courses articulated HS-CC &amp;/or Training-CC </a:t>
            </a:r>
            <a:endParaRPr lang="en-US"/>
          </a:p>
        </p:txBody>
      </p:sp>
      <p:sp>
        <p:nvSpPr>
          <p:cNvPr id="15" name="Title 14"/>
          <p:cNvSpPr>
            <a:spLocks noGrp="1"/>
          </p:cNvSpPr>
          <p:nvPr>
            <p:ph type="title"/>
          </p:nvPr>
        </p:nvSpPr>
        <p:spPr/>
        <p:txBody>
          <a:bodyPr/>
          <a:lstStyle/>
          <a:p>
            <a:r>
              <a:rPr lang="en-US" smtClean="0"/>
              <a:t>Training / Programs of Study </a:t>
            </a:r>
            <a:endParaRPr lang="en-US" dirty="0"/>
          </a:p>
        </p:txBody>
      </p:sp>
    </p:spTree>
    <p:extLst>
      <p:ext uri="{BB962C8B-B14F-4D97-AF65-F5344CB8AC3E}">
        <p14:creationId xmlns:p14="http://schemas.microsoft.com/office/powerpoint/2010/main" val="451711582"/>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Line"/>
          <p:cNvSpPr/>
          <p:nvPr/>
        </p:nvSpPr>
        <p:spPr>
          <a:xfrm>
            <a:off x="4594057" y="3243154"/>
            <a:ext cx="1772030" cy="363297"/>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51" name="Middle School"/>
          <p:cNvSpPr/>
          <p:nvPr/>
        </p:nvSpPr>
        <p:spPr>
          <a:xfrm>
            <a:off x="2079919" y="1866305"/>
            <a:ext cx="912399" cy="396709"/>
          </a:xfrm>
          <a:prstGeom prst="rect">
            <a:avLst/>
          </a:prstGeom>
          <a:solidFill>
            <a:srgbClr val="A37512"/>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400" b="1">
                <a:solidFill>
                  <a:srgbClr val="FFFFFF"/>
                </a:solidFill>
                <a:latin typeface="Helvetica"/>
                <a:ea typeface="Helvetica"/>
                <a:cs typeface="Helvetica"/>
                <a:sym typeface="Helvetica"/>
              </a:defRPr>
            </a:lvl1pPr>
          </a:lstStyle>
          <a:p>
            <a:r>
              <a:rPr sz="984"/>
              <a:t>Middle School </a:t>
            </a:r>
          </a:p>
        </p:txBody>
      </p:sp>
      <p:sp>
        <p:nvSpPr>
          <p:cNvPr id="552" name="High School Diploma"/>
          <p:cNvSpPr/>
          <p:nvPr/>
        </p:nvSpPr>
        <p:spPr>
          <a:xfrm>
            <a:off x="3009305" y="1866305"/>
            <a:ext cx="1289928" cy="396709"/>
          </a:xfrm>
          <a:prstGeom prst="rect">
            <a:avLst/>
          </a:prstGeom>
          <a:solidFill>
            <a:srgbClr val="A37512"/>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400" b="1">
                <a:solidFill>
                  <a:srgbClr val="FFFFFF"/>
                </a:solidFill>
                <a:latin typeface="Helvetica"/>
                <a:ea typeface="Helvetica"/>
                <a:cs typeface="Helvetica"/>
                <a:sym typeface="Helvetica"/>
              </a:defRPr>
            </a:lvl1pPr>
          </a:lstStyle>
          <a:p>
            <a:r>
              <a:rPr sz="984"/>
              <a:t>High School Diploma </a:t>
            </a:r>
          </a:p>
        </p:txBody>
      </p:sp>
      <p:sp>
        <p:nvSpPr>
          <p:cNvPr id="553" name="Community College AAS"/>
          <p:cNvSpPr/>
          <p:nvPr/>
        </p:nvSpPr>
        <p:spPr>
          <a:xfrm>
            <a:off x="3803115" y="4130286"/>
            <a:ext cx="1913186" cy="396709"/>
          </a:xfrm>
          <a:prstGeom prst="rect">
            <a:avLst/>
          </a:prstGeom>
          <a:solidFill>
            <a:schemeClr val="accent5">
              <a:hueOff val="312740"/>
              <a:satOff val="5894"/>
              <a:lumOff val="10260"/>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800">
                <a:solidFill>
                  <a:srgbClr val="FFFFFF"/>
                </a:solidFill>
                <a:latin typeface="Helvetica Light"/>
                <a:ea typeface="Helvetica Light"/>
                <a:cs typeface="Helvetica Light"/>
                <a:sym typeface="Helvetica Light"/>
              </a:defRPr>
            </a:lvl1pPr>
          </a:lstStyle>
          <a:p>
            <a:r>
              <a:rPr sz="1266"/>
              <a:t>Community College AAS</a:t>
            </a:r>
          </a:p>
        </p:txBody>
      </p:sp>
      <p:sp>
        <p:nvSpPr>
          <p:cNvPr id="554" name="University"/>
          <p:cNvSpPr/>
          <p:nvPr/>
        </p:nvSpPr>
        <p:spPr>
          <a:xfrm>
            <a:off x="3761682" y="5155796"/>
            <a:ext cx="1996054" cy="396709"/>
          </a:xfrm>
          <a:prstGeom prst="rect">
            <a:avLst/>
          </a:prstGeom>
          <a:solidFill>
            <a:schemeClr val="accent4">
              <a:hueOff val="-165171"/>
              <a:satOff val="-13982"/>
              <a:lumOff val="-10016"/>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800">
                <a:solidFill>
                  <a:srgbClr val="FFFFFF"/>
                </a:solidFill>
                <a:latin typeface="Helvetica Light"/>
                <a:ea typeface="Helvetica Light"/>
                <a:cs typeface="Helvetica Light"/>
                <a:sym typeface="Helvetica Light"/>
              </a:defRPr>
            </a:lvl1pPr>
          </a:lstStyle>
          <a:p>
            <a:r>
              <a:rPr sz="1266"/>
              <a:t>University </a:t>
            </a:r>
          </a:p>
        </p:txBody>
      </p:sp>
      <p:sp>
        <p:nvSpPr>
          <p:cNvPr id="555" name="Basic Skills Plus"/>
          <p:cNvSpPr/>
          <p:nvPr/>
        </p:nvSpPr>
        <p:spPr>
          <a:xfrm>
            <a:off x="2489380" y="3200990"/>
            <a:ext cx="642485" cy="705829"/>
          </a:xfrm>
          <a:prstGeom prst="rect">
            <a:avLst/>
          </a:prstGeom>
          <a:solidFill>
            <a:srgbClr val="C82506"/>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800">
                <a:solidFill>
                  <a:srgbClr val="FFFFFF"/>
                </a:solidFill>
                <a:latin typeface="Helvetica Light"/>
                <a:ea typeface="Helvetica Light"/>
                <a:cs typeface="Helvetica Light"/>
                <a:sym typeface="Helvetica Light"/>
              </a:defRPr>
            </a:lvl1pPr>
          </a:lstStyle>
          <a:p>
            <a:r>
              <a:rPr sz="1266"/>
              <a:t>Basic Skills Plus  </a:t>
            </a:r>
          </a:p>
        </p:txBody>
      </p:sp>
      <p:sp>
        <p:nvSpPr>
          <p:cNvPr id="556" name="Customized Training"/>
          <p:cNvSpPr/>
          <p:nvPr/>
        </p:nvSpPr>
        <p:spPr>
          <a:xfrm>
            <a:off x="3761682" y="2470555"/>
            <a:ext cx="804272" cy="452180"/>
          </a:xfrm>
          <a:prstGeom prst="rect">
            <a:avLst/>
          </a:prstGeom>
          <a:solidFill>
            <a:srgbClr val="924607"/>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defTabSz="410751">
              <a:defRPr sz="1800">
                <a:solidFill>
                  <a:srgbClr val="FFFFFF"/>
                </a:solidFill>
                <a:latin typeface="Helvetica Light"/>
                <a:ea typeface="Helvetica Light"/>
                <a:cs typeface="Helvetica Light"/>
                <a:sym typeface="Helvetica Light"/>
              </a:defRPr>
            </a:pPr>
            <a:r>
              <a:rPr sz="1055"/>
              <a:t>Customized </a:t>
            </a:r>
            <a:r>
              <a:rPr sz="1266"/>
              <a:t>Training </a:t>
            </a:r>
          </a:p>
        </p:txBody>
      </p:sp>
      <p:sp>
        <p:nvSpPr>
          <p:cNvPr id="557" name="Continuing Ed"/>
          <p:cNvSpPr/>
          <p:nvPr/>
        </p:nvSpPr>
        <p:spPr>
          <a:xfrm>
            <a:off x="3745323" y="3001826"/>
            <a:ext cx="1190516" cy="452180"/>
          </a:xfrm>
          <a:prstGeom prst="rect">
            <a:avLst/>
          </a:prstGeom>
          <a:solidFill>
            <a:schemeClr val="accent5">
              <a:satOff val="-10854"/>
              <a:lumOff val="-10463"/>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defRPr sz="1900">
                <a:solidFill>
                  <a:srgbClr val="FFFFFF"/>
                </a:solidFill>
                <a:latin typeface="Helvetica Light"/>
                <a:ea typeface="Helvetica Light"/>
                <a:cs typeface="Helvetica Light"/>
                <a:sym typeface="Helvetica Light"/>
              </a:defRPr>
            </a:lvl1pPr>
          </a:lstStyle>
          <a:p>
            <a:r>
              <a:rPr sz="1336"/>
              <a:t>Continuing Ed</a:t>
            </a:r>
          </a:p>
        </p:txBody>
      </p:sp>
      <p:sp>
        <p:nvSpPr>
          <p:cNvPr id="558" name="Community College AA"/>
          <p:cNvSpPr/>
          <p:nvPr/>
        </p:nvSpPr>
        <p:spPr>
          <a:xfrm>
            <a:off x="3761682" y="4603144"/>
            <a:ext cx="1913186" cy="396709"/>
          </a:xfrm>
          <a:prstGeom prst="rect">
            <a:avLst/>
          </a:prstGeom>
          <a:solidFill>
            <a:schemeClr val="accent5"/>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800">
                <a:solidFill>
                  <a:srgbClr val="FFFFFF"/>
                </a:solidFill>
                <a:latin typeface="Helvetica Light"/>
                <a:ea typeface="Helvetica Light"/>
                <a:cs typeface="Helvetica Light"/>
                <a:sym typeface="Helvetica Light"/>
              </a:defRPr>
            </a:lvl1pPr>
          </a:lstStyle>
          <a:p>
            <a:r>
              <a:rPr sz="1266"/>
              <a:t>Community College AA</a:t>
            </a:r>
          </a:p>
        </p:txBody>
      </p:sp>
      <p:sp>
        <p:nvSpPr>
          <p:cNvPr id="559" name="Student…"/>
          <p:cNvSpPr/>
          <p:nvPr/>
        </p:nvSpPr>
        <p:spPr>
          <a:xfrm>
            <a:off x="182420" y="2735488"/>
            <a:ext cx="1366452" cy="287751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spAutoFit/>
          </a:bodyPr>
          <a:lstStyle/>
          <a:p>
            <a:pPr defTabSz="410751">
              <a:lnSpc>
                <a:spcPct val="120000"/>
              </a:lnSpc>
              <a:defRPr>
                <a:solidFill>
                  <a:srgbClr val="FFFFFF"/>
                </a:solidFill>
                <a:latin typeface="Helvetica Light"/>
                <a:ea typeface="Helvetica Light"/>
                <a:cs typeface="Helvetica Light"/>
                <a:sym typeface="Helvetica Light"/>
              </a:defRPr>
            </a:pPr>
            <a:r>
              <a:rPr sz="1266"/>
              <a:t>Student </a:t>
            </a:r>
          </a:p>
          <a:p>
            <a:pPr defTabSz="410751">
              <a:lnSpc>
                <a:spcPct val="120000"/>
              </a:lnSpc>
              <a:defRPr>
                <a:solidFill>
                  <a:srgbClr val="FFFFFF"/>
                </a:solidFill>
                <a:latin typeface="Helvetica Light"/>
                <a:ea typeface="Helvetica Light"/>
                <a:cs typeface="Helvetica Light"/>
                <a:sym typeface="Helvetica Light"/>
              </a:defRPr>
            </a:pPr>
            <a:endParaRPr sz="1266"/>
          </a:p>
          <a:p>
            <a:pPr defTabSz="410751">
              <a:lnSpc>
                <a:spcPct val="120000"/>
              </a:lnSpc>
              <a:defRPr>
                <a:solidFill>
                  <a:srgbClr val="FFFFFF"/>
                </a:solidFill>
                <a:latin typeface="Helvetica Light"/>
                <a:ea typeface="Helvetica Light"/>
                <a:cs typeface="Helvetica Light"/>
                <a:sym typeface="Helvetica Light"/>
              </a:defRPr>
            </a:pPr>
            <a:r>
              <a:rPr sz="1266"/>
              <a:t>Graduate</a:t>
            </a:r>
          </a:p>
          <a:p>
            <a:pPr defTabSz="410751">
              <a:lnSpc>
                <a:spcPct val="120000"/>
              </a:lnSpc>
              <a:defRPr>
                <a:solidFill>
                  <a:srgbClr val="FFFFFF"/>
                </a:solidFill>
                <a:latin typeface="Helvetica Light"/>
                <a:ea typeface="Helvetica Light"/>
                <a:cs typeface="Helvetica Light"/>
                <a:sym typeface="Helvetica Light"/>
              </a:defRPr>
            </a:pPr>
            <a:r>
              <a:rPr sz="1266"/>
              <a:t> </a:t>
            </a:r>
          </a:p>
          <a:p>
            <a:pPr defTabSz="410751">
              <a:lnSpc>
                <a:spcPct val="120000"/>
              </a:lnSpc>
              <a:defRPr>
                <a:solidFill>
                  <a:srgbClr val="FFFFFF"/>
                </a:solidFill>
                <a:latin typeface="Helvetica Light"/>
                <a:ea typeface="Helvetica Light"/>
                <a:cs typeface="Helvetica Light"/>
                <a:sym typeface="Helvetica Light"/>
              </a:defRPr>
            </a:pPr>
            <a:r>
              <a:rPr sz="1266"/>
              <a:t>Dislocated</a:t>
            </a:r>
          </a:p>
          <a:p>
            <a:pPr defTabSz="410751">
              <a:lnSpc>
                <a:spcPct val="120000"/>
              </a:lnSpc>
              <a:defRPr>
                <a:solidFill>
                  <a:srgbClr val="FFFFFF"/>
                </a:solidFill>
                <a:latin typeface="Helvetica Light"/>
                <a:ea typeface="Helvetica Light"/>
                <a:cs typeface="Helvetica Light"/>
                <a:sym typeface="Helvetica Light"/>
              </a:defRPr>
            </a:pPr>
            <a:r>
              <a:rPr sz="1266"/>
              <a:t> Worker</a:t>
            </a:r>
          </a:p>
          <a:p>
            <a:pPr defTabSz="410751">
              <a:lnSpc>
                <a:spcPct val="120000"/>
              </a:lnSpc>
              <a:defRPr>
                <a:solidFill>
                  <a:srgbClr val="FFFFFF"/>
                </a:solidFill>
                <a:latin typeface="Helvetica Light"/>
                <a:ea typeface="Helvetica Light"/>
                <a:cs typeface="Helvetica Light"/>
                <a:sym typeface="Helvetica Light"/>
              </a:defRPr>
            </a:pPr>
            <a:endParaRPr sz="1266"/>
          </a:p>
          <a:p>
            <a:pPr defTabSz="410751">
              <a:lnSpc>
                <a:spcPct val="120000"/>
              </a:lnSpc>
              <a:defRPr>
                <a:solidFill>
                  <a:srgbClr val="FFFFFF"/>
                </a:solidFill>
                <a:latin typeface="Helvetica Light"/>
                <a:ea typeface="Helvetica Light"/>
                <a:cs typeface="Helvetica Light"/>
                <a:sym typeface="Helvetica Light"/>
              </a:defRPr>
            </a:pPr>
            <a:r>
              <a:rPr sz="1266"/>
              <a:t>Under Employed</a:t>
            </a:r>
          </a:p>
          <a:p>
            <a:pPr defTabSz="410751">
              <a:lnSpc>
                <a:spcPct val="120000"/>
              </a:lnSpc>
              <a:defRPr>
                <a:solidFill>
                  <a:srgbClr val="FFFFFF"/>
                </a:solidFill>
                <a:latin typeface="Helvetica Light"/>
                <a:ea typeface="Helvetica Light"/>
                <a:cs typeface="Helvetica Light"/>
                <a:sym typeface="Helvetica Light"/>
              </a:defRPr>
            </a:pPr>
            <a:endParaRPr sz="1266"/>
          </a:p>
          <a:p>
            <a:pPr defTabSz="410751">
              <a:lnSpc>
                <a:spcPct val="120000"/>
              </a:lnSpc>
              <a:defRPr>
                <a:solidFill>
                  <a:srgbClr val="FFFFFF"/>
                </a:solidFill>
                <a:latin typeface="Helvetica Light"/>
                <a:ea typeface="Helvetica Light"/>
                <a:cs typeface="Helvetica Light"/>
                <a:sym typeface="Helvetica Light"/>
              </a:defRPr>
            </a:pPr>
            <a:r>
              <a:rPr sz="1266"/>
              <a:t>Unemployed</a:t>
            </a:r>
          </a:p>
          <a:p>
            <a:pPr defTabSz="410751">
              <a:lnSpc>
                <a:spcPct val="120000"/>
              </a:lnSpc>
              <a:defRPr>
                <a:solidFill>
                  <a:srgbClr val="FFFFFF"/>
                </a:solidFill>
                <a:latin typeface="Helvetica Light"/>
                <a:ea typeface="Helvetica Light"/>
                <a:cs typeface="Helvetica Light"/>
                <a:sym typeface="Helvetica Light"/>
              </a:defRPr>
            </a:pPr>
            <a:endParaRPr sz="1266"/>
          </a:p>
          <a:p>
            <a:pPr defTabSz="410751">
              <a:lnSpc>
                <a:spcPct val="120000"/>
              </a:lnSpc>
              <a:defRPr>
                <a:solidFill>
                  <a:srgbClr val="FFFFFF"/>
                </a:solidFill>
                <a:latin typeface="Helvetica Light"/>
                <a:ea typeface="Helvetica Light"/>
                <a:cs typeface="Helvetica Light"/>
                <a:sym typeface="Helvetica Light"/>
              </a:defRPr>
            </a:pPr>
            <a:r>
              <a:rPr sz="1266"/>
              <a:t>Career Changer </a:t>
            </a:r>
          </a:p>
        </p:txBody>
      </p:sp>
      <p:sp>
        <p:nvSpPr>
          <p:cNvPr id="560" name="Line"/>
          <p:cNvSpPr/>
          <p:nvPr/>
        </p:nvSpPr>
        <p:spPr>
          <a:xfrm>
            <a:off x="3440795" y="3825587"/>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1" name="Line"/>
          <p:cNvSpPr/>
          <p:nvPr/>
        </p:nvSpPr>
        <p:spPr>
          <a:xfrm flipV="1">
            <a:off x="3446859" y="2417383"/>
            <a:ext cx="0" cy="3513729"/>
          </a:xfrm>
          <a:prstGeom prst="line">
            <a:avLst/>
          </a:prstGeom>
          <a:ln w="25400">
            <a:solidFill>
              <a:schemeClr val="accent5">
                <a:alpha val="75000"/>
              </a:schemeClr>
            </a:solidFill>
            <a:miter lim="400000"/>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2" name="Line"/>
          <p:cNvSpPr/>
          <p:nvPr/>
        </p:nvSpPr>
        <p:spPr>
          <a:xfrm>
            <a:off x="3440795" y="3234923"/>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3" name="Line"/>
          <p:cNvSpPr/>
          <p:nvPr/>
        </p:nvSpPr>
        <p:spPr>
          <a:xfrm>
            <a:off x="3440795" y="2703964"/>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4" name="Line"/>
          <p:cNvSpPr/>
          <p:nvPr/>
        </p:nvSpPr>
        <p:spPr>
          <a:xfrm>
            <a:off x="3440795" y="4347921"/>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5" name="Line"/>
          <p:cNvSpPr/>
          <p:nvPr/>
        </p:nvSpPr>
        <p:spPr>
          <a:xfrm>
            <a:off x="3440795" y="4828978"/>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6" name="Line"/>
          <p:cNvSpPr/>
          <p:nvPr/>
        </p:nvSpPr>
        <p:spPr>
          <a:xfrm>
            <a:off x="3144579" y="3553904"/>
            <a:ext cx="327533" cy="1"/>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7" name="Certificate…"/>
          <p:cNvSpPr/>
          <p:nvPr/>
        </p:nvSpPr>
        <p:spPr>
          <a:xfrm>
            <a:off x="6387552" y="2857895"/>
            <a:ext cx="1092464" cy="1735175"/>
          </a:xfrm>
          <a:prstGeom prst="rect">
            <a:avLst/>
          </a:prstGeom>
          <a:solidFill>
            <a:srgbClr val="861001"/>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defTabSz="410751">
              <a:lnSpc>
                <a:spcPct val="120000"/>
              </a:lnSpc>
              <a:defRPr sz="1800">
                <a:solidFill>
                  <a:srgbClr val="FFFFFF"/>
                </a:solidFill>
                <a:latin typeface="Helvetica Light"/>
                <a:ea typeface="Helvetica Light"/>
                <a:cs typeface="Helvetica Light"/>
                <a:sym typeface="Helvetica Light"/>
              </a:defRPr>
            </a:pPr>
            <a:r>
              <a:rPr sz="1266"/>
              <a:t>Certificate </a:t>
            </a:r>
          </a:p>
          <a:p>
            <a:pPr defTabSz="410751">
              <a:lnSpc>
                <a:spcPct val="120000"/>
              </a:lnSpc>
              <a:defRPr sz="1800">
                <a:solidFill>
                  <a:srgbClr val="FFFFFF"/>
                </a:solidFill>
                <a:latin typeface="Helvetica Light"/>
                <a:ea typeface="Helvetica Light"/>
                <a:cs typeface="Helvetica Light"/>
                <a:sym typeface="Helvetica Light"/>
              </a:defRPr>
            </a:pPr>
            <a:endParaRPr sz="1266"/>
          </a:p>
          <a:p>
            <a:pPr defTabSz="410751">
              <a:lnSpc>
                <a:spcPct val="120000"/>
              </a:lnSpc>
              <a:defRPr sz="1800">
                <a:solidFill>
                  <a:srgbClr val="FFFFFF"/>
                </a:solidFill>
                <a:latin typeface="Helvetica Light"/>
                <a:ea typeface="Helvetica Light"/>
                <a:cs typeface="Helvetica Light"/>
                <a:sym typeface="Helvetica Light"/>
              </a:defRPr>
            </a:pPr>
            <a:r>
              <a:rPr sz="1266"/>
              <a:t>Diploma </a:t>
            </a:r>
          </a:p>
          <a:p>
            <a:pPr defTabSz="410751">
              <a:lnSpc>
                <a:spcPct val="120000"/>
              </a:lnSpc>
              <a:defRPr sz="1800">
                <a:solidFill>
                  <a:srgbClr val="FFFFFF"/>
                </a:solidFill>
                <a:latin typeface="Helvetica Light"/>
                <a:ea typeface="Helvetica Light"/>
                <a:cs typeface="Helvetica Light"/>
                <a:sym typeface="Helvetica Light"/>
              </a:defRPr>
            </a:pPr>
            <a:endParaRPr sz="1266"/>
          </a:p>
          <a:p>
            <a:pPr defTabSz="410751">
              <a:lnSpc>
                <a:spcPct val="120000"/>
              </a:lnSpc>
              <a:defRPr sz="1800">
                <a:solidFill>
                  <a:srgbClr val="FFFFFF"/>
                </a:solidFill>
                <a:latin typeface="Helvetica Light"/>
                <a:ea typeface="Helvetica Light"/>
                <a:cs typeface="Helvetica Light"/>
                <a:sym typeface="Helvetica Light"/>
              </a:defRPr>
            </a:pPr>
            <a:r>
              <a:rPr sz="1266"/>
              <a:t>Degree</a:t>
            </a:r>
          </a:p>
        </p:txBody>
      </p:sp>
      <p:sp>
        <p:nvSpPr>
          <p:cNvPr id="568" name="Line"/>
          <p:cNvSpPr/>
          <p:nvPr/>
        </p:nvSpPr>
        <p:spPr>
          <a:xfrm>
            <a:off x="4593333" y="2730787"/>
            <a:ext cx="1773364" cy="361960"/>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69" name="Line"/>
          <p:cNvSpPr/>
          <p:nvPr/>
        </p:nvSpPr>
        <p:spPr>
          <a:xfrm>
            <a:off x="5773723" y="3802315"/>
            <a:ext cx="549165" cy="1"/>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70" name="Line"/>
          <p:cNvSpPr/>
          <p:nvPr/>
        </p:nvSpPr>
        <p:spPr>
          <a:xfrm flipV="1">
            <a:off x="5740900" y="4174339"/>
            <a:ext cx="581988" cy="113387"/>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71" name="Line"/>
          <p:cNvSpPr/>
          <p:nvPr/>
        </p:nvSpPr>
        <p:spPr>
          <a:xfrm flipV="1">
            <a:off x="5743498" y="4469401"/>
            <a:ext cx="579390" cy="289408"/>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72" name="Proprietary School / Training"/>
          <p:cNvSpPr/>
          <p:nvPr/>
        </p:nvSpPr>
        <p:spPr>
          <a:xfrm>
            <a:off x="3774521" y="3653028"/>
            <a:ext cx="1777603" cy="396709"/>
          </a:xfrm>
          <a:prstGeom prst="rect">
            <a:avLst/>
          </a:prstGeom>
          <a:solidFill>
            <a:schemeClr val="accent4">
              <a:hueOff val="-165171"/>
              <a:satOff val="-13982"/>
              <a:lumOff val="-10016"/>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gn="l" defTabSz="584200">
              <a:lnSpc>
                <a:spcPct val="120000"/>
              </a:lnSpc>
              <a:defRPr sz="1500">
                <a:solidFill>
                  <a:srgbClr val="FFFFFF"/>
                </a:solidFill>
                <a:latin typeface="Helvetica Light"/>
                <a:ea typeface="Helvetica Light"/>
                <a:cs typeface="Helvetica Light"/>
                <a:sym typeface="Helvetica Light"/>
              </a:defRPr>
            </a:lvl1pPr>
          </a:lstStyle>
          <a:p>
            <a:r>
              <a:rPr sz="1055"/>
              <a:t>Proprietary School / Training</a:t>
            </a:r>
          </a:p>
        </p:txBody>
      </p:sp>
      <p:sp>
        <p:nvSpPr>
          <p:cNvPr id="573" name="Line"/>
          <p:cNvSpPr/>
          <p:nvPr/>
        </p:nvSpPr>
        <p:spPr>
          <a:xfrm>
            <a:off x="3440795" y="5354150"/>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74" name="Line"/>
          <p:cNvSpPr/>
          <p:nvPr/>
        </p:nvSpPr>
        <p:spPr>
          <a:xfrm flipV="1">
            <a:off x="5833349" y="4752216"/>
            <a:ext cx="799040" cy="574867"/>
          </a:xfrm>
          <a:prstGeom prst="line">
            <a:avLst/>
          </a:prstGeom>
          <a:ln w="25400">
            <a:solidFill>
              <a:srgbClr val="000000"/>
            </a:solidFill>
            <a:miter lim="400000"/>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75" name="Arrow"/>
          <p:cNvSpPr/>
          <p:nvPr/>
        </p:nvSpPr>
        <p:spPr>
          <a:xfrm>
            <a:off x="1572641" y="3946540"/>
            <a:ext cx="1366452" cy="455415"/>
          </a:xfrm>
          <a:prstGeom prst="rightArrow">
            <a:avLst>
              <a:gd name="adj1" fmla="val 32000"/>
              <a:gd name="adj2" fmla="val 106707"/>
            </a:avLst>
          </a:prstGeom>
          <a:solidFill>
            <a:srgbClr val="000000"/>
          </a:solidFill>
          <a:ln w="12700">
            <a:miter lim="400000"/>
          </a:ln>
          <a:effectLst>
            <a:outerShdw blurRad="38100" dist="25400" dir="5400000" rotWithShape="0">
              <a:srgbClr val="000000">
                <a:alpha val="50000"/>
              </a:srgbClr>
            </a:outerShdw>
          </a:effectLst>
        </p:spPr>
        <p:txBody>
          <a:bodyPr lIns="35719" tIns="35719" rIns="35719" bIns="35719" anchor="ctr"/>
          <a:lstStyle/>
          <a:p>
            <a:pPr defTabSz="410751">
              <a:lnSpc>
                <a:spcPct val="120000"/>
              </a:lnSpc>
              <a:defRPr>
                <a:solidFill>
                  <a:srgbClr val="FFFFFF"/>
                </a:solidFill>
                <a:latin typeface="Helvetica Light"/>
                <a:ea typeface="Helvetica Light"/>
                <a:cs typeface="Helvetica Light"/>
                <a:sym typeface="Helvetica Light"/>
              </a:defRPr>
            </a:pPr>
            <a:endParaRPr sz="1266"/>
          </a:p>
        </p:txBody>
      </p:sp>
      <p:sp>
        <p:nvSpPr>
          <p:cNvPr id="576" name="Apprenticeship"/>
          <p:cNvSpPr/>
          <p:nvPr/>
        </p:nvSpPr>
        <p:spPr>
          <a:xfrm>
            <a:off x="3744406" y="5734547"/>
            <a:ext cx="3638640" cy="556711"/>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defTabSz="410751">
              <a:lnSpc>
                <a:spcPct val="120000"/>
              </a:lnSpc>
              <a:defRPr>
                <a:solidFill>
                  <a:srgbClr val="FFFFFF"/>
                </a:solidFill>
                <a:latin typeface="Helvetica Light"/>
                <a:ea typeface="Helvetica Light"/>
                <a:cs typeface="Helvetica Light"/>
                <a:sym typeface="Helvetica Light"/>
              </a:defRPr>
            </a:pPr>
            <a:r>
              <a:rPr sz="1266"/>
              <a:t>                  </a:t>
            </a:r>
            <a:r>
              <a:rPr sz="1266">
                <a:latin typeface="Helvetica"/>
                <a:ea typeface="Helvetica"/>
                <a:cs typeface="Helvetica"/>
                <a:sym typeface="Helvetica"/>
              </a:rPr>
              <a:t>Apprenticeship</a:t>
            </a:r>
          </a:p>
        </p:txBody>
      </p:sp>
      <p:sp>
        <p:nvSpPr>
          <p:cNvPr id="577" name="Line"/>
          <p:cNvSpPr/>
          <p:nvPr/>
        </p:nvSpPr>
        <p:spPr>
          <a:xfrm>
            <a:off x="3438594" y="5879323"/>
            <a:ext cx="327533" cy="1"/>
          </a:xfrm>
          <a:prstGeom prst="line">
            <a:avLst/>
          </a:prstGeom>
          <a:ln w="25400">
            <a:solidFill>
              <a:srgbClr val="000000"/>
            </a:solidFill>
            <a:miter lim="400000"/>
            <a:headEnd type="triangle"/>
            <a:tailEnd type="triangle"/>
          </a:ln>
        </p:spPr>
        <p:txBody>
          <a:bodyPr lIns="35719" tIns="35719" rIns="35719" bIns="35719" anchor="ctr"/>
          <a:lstStyle/>
          <a:p>
            <a:pPr defTabSz="410751">
              <a:defRPr>
                <a:solidFill>
                  <a:srgbClr val="000000"/>
                </a:solidFill>
                <a:latin typeface="Helvetica Light"/>
                <a:ea typeface="Helvetica Light"/>
                <a:cs typeface="Helvetica Light"/>
                <a:sym typeface="Helvetica Light"/>
              </a:defRPr>
            </a:pPr>
            <a:endParaRPr sz="1266"/>
          </a:p>
        </p:txBody>
      </p:sp>
      <p:sp>
        <p:nvSpPr>
          <p:cNvPr id="578" name="Triangle"/>
          <p:cNvSpPr/>
          <p:nvPr/>
        </p:nvSpPr>
        <p:spPr>
          <a:xfrm>
            <a:off x="3745323" y="5747243"/>
            <a:ext cx="1190516" cy="5567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blipFill>
            <a:blip r:embed="rId3"/>
          </a:blipFill>
          <a:ln w="12700">
            <a:miter lim="400000"/>
          </a:ln>
          <a:effectLst>
            <a:outerShdw blurRad="50800" dist="12700" rotWithShape="0">
              <a:srgbClr val="000000">
                <a:alpha val="50000"/>
              </a:srgbClr>
            </a:outerShdw>
          </a:effectLst>
        </p:spPr>
        <p:txBody>
          <a:bodyPr lIns="35719" tIns="35719" rIns="35719" bIns="35719" anchor="ctr"/>
          <a:lstStyle/>
          <a:p>
            <a:pPr defTabSz="410751">
              <a:lnSpc>
                <a:spcPct val="120000"/>
              </a:lnSpc>
              <a:defRPr>
                <a:solidFill>
                  <a:srgbClr val="FFFFFF"/>
                </a:solidFill>
                <a:latin typeface="Helvetica Light"/>
                <a:ea typeface="Helvetica Light"/>
                <a:cs typeface="Helvetica Light"/>
                <a:sym typeface="Helvetica Light"/>
              </a:defRPr>
            </a:pPr>
            <a:endParaRPr sz="1266"/>
          </a:p>
        </p:txBody>
      </p:sp>
      <p:sp>
        <p:nvSpPr>
          <p:cNvPr id="579" name="Triangle"/>
          <p:cNvSpPr/>
          <p:nvPr/>
        </p:nvSpPr>
        <p:spPr>
          <a:xfrm rot="10800000">
            <a:off x="5658509" y="5721850"/>
            <a:ext cx="1773835" cy="582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73F9B"/>
          </a:solidFill>
          <a:ln w="12700">
            <a:miter lim="400000"/>
          </a:ln>
          <a:effectLst>
            <a:outerShdw blurRad="38100" dist="25400" dir="5400000" rotWithShape="0">
              <a:srgbClr val="000000">
                <a:alpha val="50000"/>
              </a:srgbClr>
            </a:outerShdw>
          </a:effectLst>
        </p:spPr>
        <p:txBody>
          <a:bodyPr lIns="35719" tIns="35719" rIns="35719" bIns="35719" anchor="ctr"/>
          <a:lstStyle/>
          <a:p>
            <a:pPr defTabSz="410751">
              <a:lnSpc>
                <a:spcPct val="120000"/>
              </a:lnSpc>
              <a:defRPr>
                <a:solidFill>
                  <a:srgbClr val="FFFFFF"/>
                </a:solidFill>
                <a:latin typeface="Helvetica Light"/>
                <a:ea typeface="Helvetica Light"/>
                <a:cs typeface="Helvetica Light"/>
                <a:sym typeface="Helvetica Light"/>
              </a:defRPr>
            </a:pPr>
            <a:endParaRPr sz="1266"/>
          </a:p>
        </p:txBody>
      </p:sp>
      <p:sp>
        <p:nvSpPr>
          <p:cNvPr id="580" name="W   o   r   k"/>
          <p:cNvSpPr/>
          <p:nvPr/>
        </p:nvSpPr>
        <p:spPr>
          <a:xfrm>
            <a:off x="8328283" y="2638416"/>
            <a:ext cx="524726" cy="2174134"/>
          </a:xfrm>
          <a:prstGeom prst="rect">
            <a:avLst/>
          </a:prstGeom>
          <a:blipFill>
            <a:blip r:embed="rId5"/>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sz="3400" b="1">
                <a:solidFill>
                  <a:srgbClr val="FFFFFF"/>
                </a:solidFill>
                <a:latin typeface="Helvetica"/>
                <a:ea typeface="Helvetica"/>
                <a:cs typeface="Helvetica"/>
                <a:sym typeface="Helvetica"/>
              </a:defRPr>
            </a:lvl1pPr>
          </a:lstStyle>
          <a:p>
            <a:r>
              <a:rPr sz="2391"/>
              <a:t>W   o   r   k</a:t>
            </a:r>
          </a:p>
        </p:txBody>
      </p:sp>
      <p:sp>
        <p:nvSpPr>
          <p:cNvPr id="2" name="Title 1"/>
          <p:cNvSpPr>
            <a:spLocks noGrp="1"/>
          </p:cNvSpPr>
          <p:nvPr>
            <p:ph type="title"/>
          </p:nvPr>
        </p:nvSpPr>
        <p:spPr/>
        <p:txBody>
          <a:bodyPr/>
          <a:lstStyle/>
          <a:p>
            <a:r>
              <a:rPr lang="en-US" dirty="0" smtClean="0"/>
              <a:t>Articulation and Coordination </a:t>
            </a:r>
            <a:br>
              <a:rPr lang="en-US" dirty="0" smtClean="0"/>
            </a:br>
            <a:r>
              <a:rPr lang="en-US" i="1" dirty="0" smtClean="0"/>
              <a:t>Program of Study / Training</a:t>
            </a:r>
            <a:endParaRPr lang="en-US" i="1" dirty="0"/>
          </a:p>
        </p:txBody>
      </p:sp>
      <p:sp>
        <p:nvSpPr>
          <p:cNvPr id="581" name="Slide Number"/>
          <p:cNvSpPr txBox="1">
            <a:spLocks noGrp="1"/>
          </p:cNvSpPr>
          <p:nvPr>
            <p:ph type="sldNum" sz="quarter" idx="4294967295"/>
          </p:nvPr>
        </p:nvSpPr>
        <p:spPr>
          <a:xfrm>
            <a:off x="0" y="6505575"/>
            <a:ext cx="258763" cy="26828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43</a:t>
            </a:fld>
            <a:endParaRPr/>
          </a:p>
        </p:txBody>
      </p:sp>
      <p:sp>
        <p:nvSpPr>
          <p:cNvPr id="582" name="Line"/>
          <p:cNvSpPr/>
          <p:nvPr/>
        </p:nvSpPr>
        <p:spPr>
          <a:xfrm>
            <a:off x="3446859" y="2342210"/>
            <a:ext cx="0" cy="267891"/>
          </a:xfrm>
          <a:prstGeom prst="line">
            <a:avLst/>
          </a:prstGeom>
          <a:ln w="38100">
            <a:solidFill>
              <a:schemeClr val="accent5">
                <a:alpha val="75000"/>
              </a:schemeClr>
            </a:solidFill>
            <a:miter lim="400000"/>
            <a:tailEnd type="triangle"/>
          </a:ln>
        </p:spPr>
        <p:txBody>
          <a:bodyPr lIns="35719" tIns="35719" rIns="35719" bIns="35719" anchor="ctr"/>
          <a:lstStyle/>
          <a:p>
            <a:pPr>
              <a:defRPr sz="1600" cap="all" spc="32">
                <a:latin typeface="+mn-lt"/>
                <a:ea typeface="+mn-ea"/>
                <a:cs typeface="+mn-cs"/>
                <a:sym typeface="Futura"/>
              </a:defRPr>
            </a:pPr>
            <a:endParaRPr sz="1125"/>
          </a:p>
        </p:txBody>
      </p:sp>
      <p:sp>
        <p:nvSpPr>
          <p:cNvPr id="583" name="Arrow"/>
          <p:cNvSpPr/>
          <p:nvPr/>
        </p:nvSpPr>
        <p:spPr>
          <a:xfrm>
            <a:off x="7502560" y="3591537"/>
            <a:ext cx="642485" cy="267891"/>
          </a:xfrm>
          <a:prstGeom prst="rightArrow">
            <a:avLst>
              <a:gd name="adj1" fmla="val 32000"/>
              <a:gd name="adj2" fmla="val 213333"/>
            </a:avLst>
          </a:prstGeom>
          <a:blipFill>
            <a:blip r:embed="rId6"/>
          </a:blipFill>
          <a:ln w="12700">
            <a:miter lim="400000"/>
          </a:ln>
        </p:spPr>
        <p:txBody>
          <a:bodyPr lIns="35719" tIns="35719" rIns="35719" bIns="35719" anchor="ctr"/>
          <a:lstStyle/>
          <a:p>
            <a:pPr>
              <a:defRPr sz="1600" cap="all" spc="32">
                <a:solidFill>
                  <a:srgbClr val="FFFFFF"/>
                </a:solidFill>
                <a:latin typeface="+mn-lt"/>
                <a:ea typeface="+mn-ea"/>
                <a:cs typeface="+mn-cs"/>
                <a:sym typeface="Futura"/>
              </a:defRPr>
            </a:pPr>
            <a:endParaRPr sz="1125"/>
          </a:p>
        </p:txBody>
      </p:sp>
    </p:spTree>
    <p:extLst>
      <p:ext uri="{BB962C8B-B14F-4D97-AF65-F5344CB8AC3E}">
        <p14:creationId xmlns:p14="http://schemas.microsoft.com/office/powerpoint/2010/main" val="140555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idx="1"/>
          </p:nvPr>
        </p:nvSpPr>
        <p:spPr/>
        <p:txBody>
          <a:bodyPr>
            <a:normAutofit/>
          </a:bodyPr>
          <a:lstStyle/>
          <a:p>
            <a:r>
              <a:rPr lang="en-US" sz="2400" smtClean="0"/>
              <a:t>Stackable - Certificates, Diplomas, Degrees, Credentials </a:t>
            </a:r>
          </a:p>
          <a:p>
            <a:r>
              <a:rPr lang="en-US" sz="2400" dirty="0" smtClean="0"/>
              <a:t>Credentials can be gained from education, employers, and third-party vendors.  The pathways leadership team will determine which credentials are appropriate for each pathway.</a:t>
            </a:r>
          </a:p>
          <a:p>
            <a:r>
              <a:rPr lang="en-US" sz="2400" dirty="0" smtClean="0"/>
              <a:t>Certifications can be stackable and accruing allowing for open entry and open exit in the program of study of the pathway. </a:t>
            </a:r>
          </a:p>
          <a:p>
            <a:r>
              <a:rPr lang="en-US" sz="2400" dirty="0" smtClean="0"/>
              <a:t>Recognizing the value of independent learning, OJT, and other forms of skill development in each pathway, Credit for prior learning can be acknowledged and credited to the individual within the framework of the pathway.</a:t>
            </a:r>
            <a:endParaRPr lang="en-US" sz="2400" dirty="0"/>
          </a:p>
        </p:txBody>
      </p:sp>
      <p:sp>
        <p:nvSpPr>
          <p:cNvPr id="186" name="Shape 186"/>
          <p:cNvSpPr>
            <a:spLocks noGrp="1"/>
          </p:cNvSpPr>
          <p:nvPr>
            <p:ph type="title"/>
          </p:nvPr>
        </p:nvSpPr>
        <p:spPr/>
        <p:txBody>
          <a:bodyPr/>
          <a:lstStyle>
            <a:lvl1pPr defTabSz="452627">
              <a:defRPr sz="3959" spc="79"/>
            </a:lvl1pPr>
          </a:lstStyle>
          <a:p>
            <a:r>
              <a:rPr lang="en-US" dirty="0" smtClean="0"/>
              <a:t>Certifications </a:t>
            </a:r>
            <a:br>
              <a:rPr lang="en-US" dirty="0" smtClean="0"/>
            </a:br>
            <a:r>
              <a:rPr lang="en-US" sz="2800" i="1" dirty="0" smtClean="0"/>
              <a:t>Stackable - Certificates, Diplomas, Degrees, Credentials </a:t>
            </a:r>
            <a:endParaRPr lang="en-US" dirty="0"/>
          </a:p>
        </p:txBody>
      </p:sp>
    </p:spTree>
    <p:extLst>
      <p:ext uri="{BB962C8B-B14F-4D97-AF65-F5344CB8AC3E}">
        <p14:creationId xmlns:p14="http://schemas.microsoft.com/office/powerpoint/2010/main" val="8895241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Exploratory…"/>
          <p:cNvSpPr txBox="1">
            <a:spLocks noGrp="1"/>
          </p:cNvSpPr>
          <p:nvPr>
            <p:ph idx="1"/>
          </p:nvPr>
        </p:nvSpPr>
        <p:spPr/>
        <p:txBody>
          <a:bodyPr>
            <a:noAutofit/>
          </a:bodyPr>
          <a:lstStyle/>
          <a:p>
            <a:pPr marL="0" indent="0">
              <a:buNone/>
            </a:pPr>
            <a:r>
              <a:rPr lang="en-US" sz="2800" u="sng" dirty="0" smtClean="0"/>
              <a:t>Exploratory </a:t>
            </a:r>
          </a:p>
          <a:p>
            <a:pPr lvl="1"/>
            <a:r>
              <a:rPr lang="en-US" sz="2400" dirty="0" smtClean="0"/>
              <a:t>Provides on worksite orientation to an occupation, </a:t>
            </a:r>
          </a:p>
          <a:p>
            <a:pPr lvl="1"/>
            <a:r>
              <a:rPr lang="en-US" sz="2400" dirty="0" smtClean="0"/>
              <a:t>Helps in setting career direction and/or career major </a:t>
            </a:r>
          </a:p>
          <a:p>
            <a:pPr lvl="1"/>
            <a:r>
              <a:rPr lang="en-US" sz="2400" dirty="0" smtClean="0"/>
              <a:t>Offers a systematic way to sample and observe a variety of work</a:t>
            </a:r>
          </a:p>
          <a:p>
            <a:pPr lvl="1"/>
            <a:r>
              <a:rPr lang="en-US" sz="2400" dirty="0" smtClean="0"/>
              <a:t>Offers the individual the opportunity to gain knowledge about the nature and characteristics of work</a:t>
            </a:r>
          </a:p>
          <a:p>
            <a:pPr lvl="1"/>
            <a:r>
              <a:rPr lang="en-US" sz="2400" dirty="0" smtClean="0"/>
              <a:t>Offers a comprehensive and accurate knowledge of the world of work</a:t>
            </a:r>
          </a:p>
          <a:p>
            <a:pPr lvl="1"/>
            <a:r>
              <a:rPr lang="en-US" sz="2400" dirty="0" smtClean="0"/>
              <a:t>May include activities such as: Industry Tours, Job Shadowing, Mentor,  Service Learning, Volunteer, Junior Achievement </a:t>
            </a:r>
            <a:endParaRPr lang="en-US" sz="2400" dirty="0"/>
          </a:p>
        </p:txBody>
      </p:sp>
      <p:sp>
        <p:nvSpPr>
          <p:cNvPr id="2" name="Title 1"/>
          <p:cNvSpPr>
            <a:spLocks noGrp="1"/>
          </p:cNvSpPr>
          <p:nvPr>
            <p:ph type="title"/>
          </p:nvPr>
        </p:nvSpPr>
        <p:spPr/>
        <p:txBody>
          <a:bodyPr/>
          <a:lstStyle/>
          <a:p>
            <a:r>
              <a:rPr lang="en-US" dirty="0" smtClean="0"/>
              <a:t>Work-Based Learning</a:t>
            </a:r>
            <a:br>
              <a:rPr lang="en-US" dirty="0" smtClean="0"/>
            </a:br>
            <a:r>
              <a:rPr lang="en-US" dirty="0" smtClean="0"/>
              <a:t>With Engaged Employers </a:t>
            </a:r>
            <a:endParaRPr lang="en-US" dirty="0"/>
          </a:p>
        </p:txBody>
      </p:sp>
    </p:spTree>
    <p:extLst>
      <p:ext uri="{BB962C8B-B14F-4D97-AF65-F5344CB8AC3E}">
        <p14:creationId xmlns:p14="http://schemas.microsoft.com/office/powerpoint/2010/main" val="406198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Experiential…"/>
          <p:cNvSpPr txBox="1">
            <a:spLocks noGrp="1"/>
          </p:cNvSpPr>
          <p:nvPr>
            <p:ph idx="1"/>
          </p:nvPr>
        </p:nvSpPr>
        <p:spPr/>
        <p:txBody>
          <a:bodyPr>
            <a:normAutofit/>
          </a:bodyPr>
          <a:lstStyle/>
          <a:p>
            <a:pPr marL="0" indent="0">
              <a:buNone/>
            </a:pPr>
            <a:r>
              <a:rPr lang="en-US" sz="2800" u="sng" dirty="0" smtClean="0"/>
              <a:t>Experiential </a:t>
            </a:r>
          </a:p>
          <a:p>
            <a:pPr lvl="1"/>
            <a:r>
              <a:rPr lang="en-US" sz="2400" dirty="0" smtClean="0"/>
              <a:t>Provides hands on experience on the general nature of work  </a:t>
            </a:r>
          </a:p>
          <a:p>
            <a:pPr lvl="1"/>
            <a:r>
              <a:rPr lang="en-US" sz="2400" dirty="0" smtClean="0"/>
              <a:t>Provides opportunity to experience and learn soft skills </a:t>
            </a:r>
          </a:p>
          <a:p>
            <a:pPr lvl="1"/>
            <a:r>
              <a:rPr lang="en-US" sz="2400" dirty="0" smtClean="0"/>
              <a:t>Provides opportunity to experience and learn foundational/employability skills such as: Teamwork, Following Directions, Communication, on the job behaviors </a:t>
            </a:r>
          </a:p>
          <a:p>
            <a:pPr lvl="1"/>
            <a:r>
              <a:rPr lang="en-US" sz="2400" dirty="0" smtClean="0"/>
              <a:t>May include activities such as: PT Work, Project Based Learning, Service Learning, OJT, Structured Volunteer Experiences, Student Organizations </a:t>
            </a:r>
            <a:endParaRPr lang="en-US" sz="2400" dirty="0"/>
          </a:p>
        </p:txBody>
      </p:sp>
      <p:sp>
        <p:nvSpPr>
          <p:cNvPr id="3" name="Title 2"/>
          <p:cNvSpPr>
            <a:spLocks noGrp="1"/>
          </p:cNvSpPr>
          <p:nvPr>
            <p:ph type="title"/>
          </p:nvPr>
        </p:nvSpPr>
        <p:spPr/>
        <p:txBody>
          <a:bodyPr/>
          <a:lstStyle/>
          <a:p>
            <a:r>
              <a:rPr lang="en-US" dirty="0" smtClean="0"/>
              <a:t>Work-Based Learning</a:t>
            </a:r>
            <a:br>
              <a:rPr lang="en-US" dirty="0" smtClean="0"/>
            </a:br>
            <a:r>
              <a:rPr lang="en-US" dirty="0" smtClean="0"/>
              <a:t>With Engaged Employers </a:t>
            </a:r>
            <a:endParaRPr lang="en-US" dirty="0"/>
          </a:p>
        </p:txBody>
      </p:sp>
    </p:spTree>
    <p:extLst>
      <p:ext uri="{BB962C8B-B14F-4D97-AF65-F5344CB8AC3E}">
        <p14:creationId xmlns:p14="http://schemas.microsoft.com/office/powerpoint/2010/main" val="135810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Engaged/ Integrated / Immersed…"/>
          <p:cNvSpPr txBox="1">
            <a:spLocks noGrp="1"/>
          </p:cNvSpPr>
          <p:nvPr>
            <p:ph idx="1"/>
          </p:nvPr>
        </p:nvSpPr>
        <p:spPr/>
        <p:txBody>
          <a:bodyPr/>
          <a:lstStyle/>
          <a:p>
            <a:pPr marL="0" indent="0">
              <a:buNone/>
            </a:pPr>
            <a:r>
              <a:rPr lang="en-US" u="sng" dirty="0" smtClean="0">
                <a:sym typeface="Avenir Heavy"/>
              </a:rPr>
              <a:t>Engaged</a:t>
            </a:r>
            <a:r>
              <a:rPr lang="en-US" u="sng" dirty="0" smtClean="0"/>
              <a:t>/ </a:t>
            </a:r>
            <a:r>
              <a:rPr lang="en-US" u="sng" dirty="0" smtClean="0">
                <a:sym typeface="Avenir Heavy"/>
              </a:rPr>
              <a:t>Integrated</a:t>
            </a:r>
            <a:r>
              <a:rPr lang="en-US" u="sng" dirty="0" smtClean="0"/>
              <a:t> / </a:t>
            </a:r>
            <a:r>
              <a:rPr lang="en-US" u="sng" dirty="0" smtClean="0">
                <a:sym typeface="Avenir Heavy"/>
              </a:rPr>
              <a:t>Immersed</a:t>
            </a:r>
            <a:r>
              <a:rPr lang="en-US" u="sng" dirty="0" smtClean="0"/>
              <a:t>  </a:t>
            </a:r>
          </a:p>
          <a:p>
            <a:pPr lvl="1"/>
            <a:r>
              <a:rPr lang="en-US" dirty="0" smtClean="0"/>
              <a:t>Work experience related to classroom instruction, </a:t>
            </a:r>
          </a:p>
          <a:p>
            <a:pPr lvl="1"/>
            <a:r>
              <a:rPr lang="en-US" dirty="0" smtClean="0"/>
              <a:t>Expands theory and enhances skills learned in the classroom </a:t>
            </a:r>
          </a:p>
          <a:p>
            <a:pPr lvl="1"/>
            <a:r>
              <a:rPr lang="en-US" dirty="0" smtClean="0"/>
              <a:t>Integrates life and learning at the worksite</a:t>
            </a:r>
          </a:p>
          <a:p>
            <a:pPr lvl="1"/>
            <a:r>
              <a:rPr lang="en-US" dirty="0" smtClean="0"/>
              <a:t>May include activities such as: Cooperative Education, Internships, Pre-Apprenticeship, Apprenticeships, On-the-Job Training. </a:t>
            </a:r>
            <a:endParaRPr lang="en-US" dirty="0"/>
          </a:p>
        </p:txBody>
      </p:sp>
      <p:sp>
        <p:nvSpPr>
          <p:cNvPr id="3" name="Title 2"/>
          <p:cNvSpPr>
            <a:spLocks noGrp="1"/>
          </p:cNvSpPr>
          <p:nvPr>
            <p:ph type="title"/>
          </p:nvPr>
        </p:nvSpPr>
        <p:spPr/>
        <p:txBody>
          <a:bodyPr/>
          <a:lstStyle/>
          <a:p>
            <a:r>
              <a:rPr lang="en-US" smtClean="0"/>
              <a:t>Work-Based Learning</a:t>
            </a:r>
            <a:br>
              <a:rPr lang="en-US" smtClean="0"/>
            </a:br>
            <a:r>
              <a:rPr lang="en-US" smtClean="0"/>
              <a:t>With Engaged Employers </a:t>
            </a:r>
            <a:endParaRPr lang="en-US" dirty="0"/>
          </a:p>
        </p:txBody>
      </p:sp>
    </p:spTree>
    <p:extLst>
      <p:ext uri="{BB962C8B-B14F-4D97-AF65-F5344CB8AC3E}">
        <p14:creationId xmlns:p14="http://schemas.microsoft.com/office/powerpoint/2010/main" val="193565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body" sz="quarter" idx="4294967295"/>
          </p:nvPr>
        </p:nvSpPr>
        <p:spPr>
          <a:xfrm>
            <a:off x="2977004" y="1963268"/>
            <a:ext cx="2480824" cy="4337520"/>
          </a:xfrm>
          <a:prstGeom prst="rect">
            <a:avLst/>
          </a:prstGeom>
          <a:ln w="38100">
            <a:solidFill>
              <a:srgbClr val="009051"/>
            </a:solidFill>
          </a:ln>
        </p:spPr>
        <p:txBody>
          <a:bodyPr anchor="t">
            <a:noAutofit/>
          </a:bodyPr>
          <a:lstStyle/>
          <a:p>
            <a:pPr marL="182563" indent="-112713" algn="ctr" defTabSz="914400">
              <a:buNone/>
            </a:pPr>
            <a:r>
              <a:rPr lang="en-US" sz="2400" b="1" dirty="0">
                <a:latin typeface="+mn-lt"/>
              </a:rPr>
              <a:t>Experiential</a:t>
            </a:r>
            <a:endParaRPr lang="en-US" sz="2200" b="1" dirty="0">
              <a:latin typeface="+mn-lt"/>
            </a:endParaRPr>
          </a:p>
          <a:p>
            <a:pPr marL="182563" indent="-112713" algn="ctr" defTabSz="914400">
              <a:buNone/>
            </a:pPr>
            <a:r>
              <a:rPr lang="en-US" sz="1700" i="1" u="sng" dirty="0">
                <a:latin typeface="+mn-lt"/>
              </a:rPr>
              <a:t>Fundamental Skills &amp; Soft Skills</a:t>
            </a:r>
          </a:p>
          <a:p>
            <a:pPr marL="182563" indent="-112713" algn="ctr"/>
            <a:endParaRPr lang="en-US" sz="2000" i="1" dirty="0">
              <a:latin typeface="+mn-lt"/>
            </a:endParaRPr>
          </a:p>
          <a:p>
            <a:pPr marL="182563" indent="-112713"/>
            <a:r>
              <a:rPr lang="en-US" sz="2000" dirty="0">
                <a:latin typeface="+mn-lt"/>
              </a:rPr>
              <a:t>Part Time Work</a:t>
            </a:r>
          </a:p>
          <a:p>
            <a:pPr marL="182563" indent="-112713"/>
            <a:r>
              <a:rPr lang="en-US" sz="2000" dirty="0">
                <a:latin typeface="+mn-lt"/>
              </a:rPr>
              <a:t>Volunteer</a:t>
            </a:r>
          </a:p>
          <a:p>
            <a:pPr marL="182563" indent="-112713"/>
            <a:r>
              <a:rPr lang="en-US" sz="2000" dirty="0">
                <a:latin typeface="+mn-lt"/>
              </a:rPr>
              <a:t>Projects in Class </a:t>
            </a:r>
          </a:p>
          <a:p>
            <a:pPr marL="182563" indent="-112713"/>
            <a:r>
              <a:rPr lang="en-US" sz="2000" dirty="0">
                <a:latin typeface="+mn-lt"/>
              </a:rPr>
              <a:t>Internship</a:t>
            </a:r>
          </a:p>
          <a:p>
            <a:pPr marL="182563" indent="-112713"/>
            <a:r>
              <a:rPr lang="en-US" sz="2000" dirty="0">
                <a:latin typeface="+mn-lt"/>
              </a:rPr>
              <a:t>Service Learning</a:t>
            </a:r>
          </a:p>
          <a:p>
            <a:pPr marL="182563" indent="-112713"/>
            <a:r>
              <a:rPr lang="en-US" sz="2000" dirty="0">
                <a:latin typeface="+mn-lt"/>
              </a:rPr>
              <a:t>Junior Achievement</a:t>
            </a:r>
          </a:p>
          <a:p>
            <a:pPr marL="182563" indent="-112713"/>
            <a:r>
              <a:rPr lang="en-US" sz="2000" dirty="0">
                <a:latin typeface="+mn-lt"/>
              </a:rPr>
              <a:t>CTSO</a:t>
            </a:r>
          </a:p>
          <a:p>
            <a:pPr algn="ctr"/>
            <a:endParaRPr lang="en-US" sz="2000" i="1" dirty="0">
              <a:latin typeface="+mn-lt"/>
            </a:endParaRPr>
          </a:p>
        </p:txBody>
      </p:sp>
      <p:sp>
        <p:nvSpPr>
          <p:cNvPr id="404" name="Shape 404"/>
          <p:cNvSpPr/>
          <p:nvPr/>
        </p:nvSpPr>
        <p:spPr>
          <a:xfrm>
            <a:off x="533151" y="1963268"/>
            <a:ext cx="2025510" cy="3651720"/>
          </a:xfrm>
          <a:prstGeom prst="rect">
            <a:avLst/>
          </a:prstGeom>
          <a:ln w="38100">
            <a:solidFill>
              <a:srgbClr val="009051"/>
            </a:solidFill>
            <a:miter lim="400000"/>
          </a:ln>
          <a:extLst>
            <a:ext uri="{C572A759-6A51-4108-AA02-DFA0A04FC94B}">
              <ma14:wrappingTextBoxFlag xmlns:ma14="http://schemas.microsoft.com/office/mac/drawingml/2011/main" val="1"/>
            </a:ext>
          </a:extLst>
        </p:spPr>
        <p:txBody>
          <a:bodyPr lIns="35719" tIns="35719" rIns="35719" bIns="35719" anchor="t">
            <a:normAutofit fontScale="85000" lnSpcReduction="20000"/>
          </a:bodyPr>
          <a:lstStyle/>
          <a:p>
            <a:pPr marL="182563" indent="-112713" algn="ctr"/>
            <a:r>
              <a:rPr lang="en-US" sz="2800" b="1" dirty="0"/>
              <a:t>Exploratory</a:t>
            </a:r>
            <a:endParaRPr lang="en-US" sz="2600" b="1" dirty="0"/>
          </a:p>
          <a:p>
            <a:pPr marL="182563" indent="-112713" algn="ctr"/>
            <a:r>
              <a:rPr lang="en-US" sz="2000" i="1" u="sng" dirty="0"/>
              <a:t>Exploring Work </a:t>
            </a:r>
            <a:endParaRPr lang="en-US" sz="2000" i="1" u="sng" dirty="0" smtClean="0"/>
          </a:p>
          <a:p>
            <a:pPr marL="182563" indent="-112713" algn="ctr"/>
            <a:endParaRPr lang="en-US" sz="2000" i="1" dirty="0" smtClean="0"/>
          </a:p>
          <a:p>
            <a:pPr marL="182563" indent="-112713" algn="ctr"/>
            <a:endParaRPr lang="en-US" sz="2000" i="1" dirty="0"/>
          </a:p>
          <a:p>
            <a:pPr marL="182563" indent="-112713" algn="ctr"/>
            <a:endParaRPr lang="en-US" sz="2000" i="1" dirty="0" smtClean="0"/>
          </a:p>
          <a:p>
            <a:pPr marL="182563" indent="-112713" defTabSz="514350">
              <a:lnSpc>
                <a:spcPct val="110000"/>
              </a:lnSpc>
              <a:spcBef>
                <a:spcPts val="563"/>
              </a:spcBef>
              <a:buFont typeface="Arial" panose="020B0604020202020204" pitchFamily="34" charset="0"/>
              <a:buChar char="•"/>
            </a:pPr>
            <a:r>
              <a:rPr lang="en-US" sz="2200" dirty="0"/>
              <a:t>Job Shadowing</a:t>
            </a:r>
          </a:p>
          <a:p>
            <a:pPr marL="182563" indent="-112713" defTabSz="514350">
              <a:lnSpc>
                <a:spcPct val="110000"/>
              </a:lnSpc>
              <a:spcBef>
                <a:spcPts val="563"/>
              </a:spcBef>
              <a:buFont typeface="Arial" panose="020B0604020202020204" pitchFamily="34" charset="0"/>
              <a:buChar char="•"/>
            </a:pPr>
            <a:r>
              <a:rPr lang="en-US" sz="2200" dirty="0"/>
              <a:t>Employer Videos</a:t>
            </a:r>
          </a:p>
          <a:p>
            <a:pPr marL="182563" indent="-112713" defTabSz="514350">
              <a:lnSpc>
                <a:spcPct val="110000"/>
              </a:lnSpc>
              <a:spcBef>
                <a:spcPts val="563"/>
              </a:spcBef>
              <a:buFont typeface="Arial" panose="020B0604020202020204" pitchFamily="34" charset="0"/>
              <a:buChar char="•"/>
            </a:pPr>
            <a:r>
              <a:rPr lang="en-US" sz="2200" dirty="0"/>
              <a:t>Employer Projects in Class</a:t>
            </a:r>
          </a:p>
          <a:p>
            <a:pPr marL="182563" indent="-112713" defTabSz="514350">
              <a:lnSpc>
                <a:spcPct val="110000"/>
              </a:lnSpc>
              <a:spcBef>
                <a:spcPts val="563"/>
              </a:spcBef>
              <a:buFont typeface="Arial" panose="020B0604020202020204" pitchFamily="34" charset="0"/>
              <a:buChar char="•"/>
            </a:pPr>
            <a:r>
              <a:rPr lang="en-US" sz="2200" dirty="0"/>
              <a:t>Industry Tours</a:t>
            </a:r>
          </a:p>
          <a:p>
            <a:pPr marL="182563" indent="-112713" defTabSz="514350">
              <a:lnSpc>
                <a:spcPct val="110000"/>
              </a:lnSpc>
              <a:spcBef>
                <a:spcPts val="563"/>
              </a:spcBef>
              <a:buFont typeface="Arial" panose="020B0604020202020204" pitchFamily="34" charset="0"/>
              <a:buChar char="•"/>
            </a:pPr>
            <a:r>
              <a:rPr lang="en-US" sz="2200" dirty="0"/>
              <a:t>Junior Achievement</a:t>
            </a:r>
          </a:p>
          <a:p>
            <a:pPr algn="ctr"/>
            <a:endParaRPr lang="en-US" sz="2000" i="1" dirty="0"/>
          </a:p>
        </p:txBody>
      </p:sp>
      <p:sp>
        <p:nvSpPr>
          <p:cNvPr id="405" name="Shape 405"/>
          <p:cNvSpPr/>
          <p:nvPr/>
        </p:nvSpPr>
        <p:spPr>
          <a:xfrm>
            <a:off x="5876171" y="1963268"/>
            <a:ext cx="2639183" cy="3937470"/>
          </a:xfrm>
          <a:prstGeom prst="rect">
            <a:avLst/>
          </a:prstGeom>
          <a:ln w="38100">
            <a:solidFill>
              <a:srgbClr val="009051"/>
            </a:solidFill>
            <a:miter lim="400000"/>
          </a:ln>
          <a:extLst>
            <a:ext uri="{C572A759-6A51-4108-AA02-DFA0A04FC94B}">
              <ma14:wrappingTextBoxFlag xmlns:ma14="http://schemas.microsoft.com/office/mac/drawingml/2011/main" val="1"/>
            </a:ext>
          </a:extLst>
        </p:spPr>
        <p:txBody>
          <a:bodyPr lIns="35719" tIns="35719" rIns="35719" bIns="35719" anchor="t">
            <a:noAutofit/>
          </a:bodyPr>
          <a:lstStyle/>
          <a:p>
            <a:pPr marL="182563" indent="-112713" algn="ctr">
              <a:lnSpc>
                <a:spcPct val="90000"/>
              </a:lnSpc>
              <a:spcBef>
                <a:spcPts val="563"/>
              </a:spcBef>
            </a:pPr>
            <a:r>
              <a:rPr lang="en-US" sz="2400" b="1" dirty="0"/>
              <a:t>Engaged</a:t>
            </a:r>
            <a:endParaRPr lang="en-US" sz="2200" b="1" dirty="0"/>
          </a:p>
          <a:p>
            <a:pPr marL="182563" indent="-112713" algn="ctr">
              <a:lnSpc>
                <a:spcPct val="90000"/>
              </a:lnSpc>
              <a:spcBef>
                <a:spcPts val="563"/>
              </a:spcBef>
            </a:pPr>
            <a:r>
              <a:rPr lang="en-US" sz="1700" i="1" u="sng" dirty="0"/>
              <a:t>Classroom learning </a:t>
            </a:r>
            <a:br>
              <a:rPr lang="en-US" sz="1700" i="1" u="sng" dirty="0"/>
            </a:br>
            <a:r>
              <a:rPr lang="en-US" sz="1700" i="1" u="sng" dirty="0"/>
              <a:t>applied on the job.</a:t>
            </a:r>
          </a:p>
          <a:p>
            <a:pPr marL="182563" indent="-112713" algn="ctr"/>
            <a:endParaRPr lang="en-US" sz="2000" i="1" dirty="0"/>
          </a:p>
          <a:p>
            <a:pPr marL="182563" indent="-112713" defTabSz="514350">
              <a:lnSpc>
                <a:spcPct val="90000"/>
              </a:lnSpc>
              <a:spcBef>
                <a:spcPts val="563"/>
              </a:spcBef>
              <a:buFont typeface="Arial" panose="020B0604020202020204" pitchFamily="34" charset="0"/>
              <a:buChar char="•"/>
            </a:pPr>
            <a:r>
              <a:rPr lang="en-US" sz="2000" dirty="0"/>
              <a:t>Cooperative Education</a:t>
            </a:r>
          </a:p>
          <a:p>
            <a:pPr marL="182563" indent="-112713" defTabSz="514350">
              <a:lnSpc>
                <a:spcPct val="90000"/>
              </a:lnSpc>
              <a:spcBef>
                <a:spcPts val="563"/>
              </a:spcBef>
              <a:buFont typeface="Arial" panose="020B0604020202020204" pitchFamily="34" charset="0"/>
              <a:buChar char="•"/>
            </a:pPr>
            <a:r>
              <a:rPr lang="en-US" sz="2000" dirty="0"/>
              <a:t>Apprenticeship</a:t>
            </a:r>
          </a:p>
          <a:p>
            <a:pPr marL="182563" indent="-112713" defTabSz="514350">
              <a:lnSpc>
                <a:spcPct val="90000"/>
              </a:lnSpc>
              <a:spcBef>
                <a:spcPts val="563"/>
              </a:spcBef>
              <a:buFont typeface="Arial" panose="020B0604020202020204" pitchFamily="34" charset="0"/>
              <a:buChar char="•"/>
            </a:pPr>
            <a:r>
              <a:rPr lang="en-US" sz="2000" dirty="0"/>
              <a:t>Internship</a:t>
            </a:r>
          </a:p>
          <a:p>
            <a:pPr marL="182563" indent="-112713" defTabSz="514350">
              <a:lnSpc>
                <a:spcPct val="90000"/>
              </a:lnSpc>
              <a:spcBef>
                <a:spcPts val="563"/>
              </a:spcBef>
              <a:buFont typeface="Arial" panose="020B0604020202020204" pitchFamily="34" charset="0"/>
              <a:buChar char="•"/>
            </a:pPr>
            <a:r>
              <a:rPr lang="en-US" sz="2000" dirty="0"/>
              <a:t>Structured Volunteer</a:t>
            </a:r>
          </a:p>
          <a:p>
            <a:pPr marL="182563" indent="-112713" defTabSz="514350">
              <a:lnSpc>
                <a:spcPct val="90000"/>
              </a:lnSpc>
              <a:spcBef>
                <a:spcPts val="563"/>
              </a:spcBef>
              <a:buFont typeface="Arial" panose="020B0604020202020204" pitchFamily="34" charset="0"/>
              <a:buChar char="•"/>
            </a:pPr>
            <a:r>
              <a:rPr lang="en-US" sz="2000" dirty="0"/>
              <a:t>Structured Service Learning</a:t>
            </a:r>
          </a:p>
          <a:p>
            <a:pPr marL="128588" indent="-128588" defTabSz="514350">
              <a:lnSpc>
                <a:spcPct val="90000"/>
              </a:lnSpc>
              <a:spcBef>
                <a:spcPts val="563"/>
              </a:spcBef>
              <a:buFont typeface="Arial" panose="020B0604020202020204" pitchFamily="34" charset="0"/>
              <a:buChar char="•"/>
            </a:pPr>
            <a:endParaRPr lang="en-US" sz="2000" dirty="0"/>
          </a:p>
        </p:txBody>
      </p:sp>
      <p:sp>
        <p:nvSpPr>
          <p:cNvPr id="4" name="Title 3"/>
          <p:cNvSpPr>
            <a:spLocks noGrp="1"/>
          </p:cNvSpPr>
          <p:nvPr>
            <p:ph type="title"/>
          </p:nvPr>
        </p:nvSpPr>
        <p:spPr/>
        <p:txBody>
          <a:bodyPr/>
          <a:lstStyle/>
          <a:p>
            <a:r>
              <a:rPr lang="en-US" dirty="0"/>
              <a:t>Work-Based Learning </a:t>
            </a:r>
            <a:endParaRPr lang="en-US" i="1" dirty="0"/>
          </a:p>
        </p:txBody>
      </p:sp>
    </p:spTree>
    <p:extLst>
      <p:ext uri="{BB962C8B-B14F-4D97-AF65-F5344CB8AC3E}">
        <p14:creationId xmlns:p14="http://schemas.microsoft.com/office/powerpoint/2010/main" val="952086194"/>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Abs val="0"/>
                                  </p:iterate>
                                  <p:childTnLst>
                                    <p:set>
                                      <p:cBhvr>
                                        <p:cTn id="6" fill="hold"/>
                                        <p:tgtEl>
                                          <p:spTgt spid="404"/>
                                        </p:tgtEl>
                                        <p:attrNameLst>
                                          <p:attrName>style.visibility</p:attrName>
                                        </p:attrNameLst>
                                      </p:cBhvr>
                                      <p:to>
                                        <p:strVal val="visible"/>
                                      </p:to>
                                    </p:set>
                                    <p:anim calcmode="lin" valueType="num">
                                      <p:cBhvr>
                                        <p:cTn id="7" dur="1000" fill="hold"/>
                                        <p:tgtEl>
                                          <p:spTgt spid="404"/>
                                        </p:tgtEl>
                                        <p:attrNameLst>
                                          <p:attrName>ppt_x</p:attrName>
                                        </p:attrNameLst>
                                      </p:cBhvr>
                                      <p:tavLst>
                                        <p:tav tm="0">
                                          <p:val>
                                            <p:strVal val="#ppt_x"/>
                                          </p:val>
                                        </p:tav>
                                        <p:tav tm="100000">
                                          <p:val>
                                            <p:strVal val="#ppt_x"/>
                                          </p:val>
                                        </p:tav>
                                      </p:tavLst>
                                    </p:anim>
                                    <p:anim calcmode="lin" valueType="num">
                                      <p:cBhvr>
                                        <p:cTn id="8" dur="1000" fill="hold"/>
                                        <p:tgtEl>
                                          <p:spTgt spid="40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lt">
                                    <p:tmAbs val="0"/>
                                  </p:iterate>
                                  <p:childTnLst>
                                    <p:set>
                                      <p:cBhvr>
                                        <p:cTn id="12" fill="hold"/>
                                        <p:tgtEl>
                                          <p:spTgt spid="403"/>
                                        </p:tgtEl>
                                        <p:attrNameLst>
                                          <p:attrName>style.visibility</p:attrName>
                                        </p:attrNameLst>
                                      </p:cBhvr>
                                      <p:to>
                                        <p:strVal val="visible"/>
                                      </p:to>
                                    </p:set>
                                    <p:anim calcmode="lin" valueType="num">
                                      <p:cBhvr>
                                        <p:cTn id="13" dur="1000" fill="hold"/>
                                        <p:tgtEl>
                                          <p:spTgt spid="403"/>
                                        </p:tgtEl>
                                        <p:attrNameLst>
                                          <p:attrName>ppt_x</p:attrName>
                                        </p:attrNameLst>
                                      </p:cBhvr>
                                      <p:tavLst>
                                        <p:tav tm="0">
                                          <p:val>
                                            <p:strVal val="#ppt_x"/>
                                          </p:val>
                                        </p:tav>
                                        <p:tav tm="100000">
                                          <p:val>
                                            <p:strVal val="#ppt_x"/>
                                          </p:val>
                                        </p:tav>
                                      </p:tavLst>
                                    </p:anim>
                                    <p:anim calcmode="lin" valueType="num">
                                      <p:cBhvr>
                                        <p:cTn id="14" dur="1000" fill="hold"/>
                                        <p:tgtEl>
                                          <p:spTgt spid="40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lt">
                                    <p:tmAbs val="0"/>
                                  </p:iterate>
                                  <p:childTnLst>
                                    <p:set>
                                      <p:cBhvr>
                                        <p:cTn id="18" fill="hold"/>
                                        <p:tgtEl>
                                          <p:spTgt spid="405"/>
                                        </p:tgtEl>
                                        <p:attrNameLst>
                                          <p:attrName>style.visibility</p:attrName>
                                        </p:attrNameLst>
                                      </p:cBhvr>
                                      <p:to>
                                        <p:strVal val="visible"/>
                                      </p:to>
                                    </p:set>
                                    <p:anim calcmode="lin" valueType="num">
                                      <p:cBhvr>
                                        <p:cTn id="19" dur="1000" fill="hold"/>
                                        <p:tgtEl>
                                          <p:spTgt spid="405"/>
                                        </p:tgtEl>
                                        <p:attrNameLst>
                                          <p:attrName>ppt_x</p:attrName>
                                        </p:attrNameLst>
                                      </p:cBhvr>
                                      <p:tavLst>
                                        <p:tav tm="0">
                                          <p:val>
                                            <p:strVal val="#ppt_x"/>
                                          </p:val>
                                        </p:tav>
                                        <p:tav tm="100000">
                                          <p:val>
                                            <p:strVal val="#ppt_x"/>
                                          </p:val>
                                        </p:tav>
                                      </p:tavLst>
                                    </p:anim>
                                    <p:anim calcmode="lin" valueType="num">
                                      <p:cBhvr>
                                        <p:cTn id="20" dur="1000" fill="hold"/>
                                        <p:tgtEl>
                                          <p:spTgt spid="4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animBg="1" advAuto="0"/>
      <p:bldP spid="404" grpId="0" animBg="1" advAuto="0"/>
      <p:bldP spid="405"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Provides for experiential learning at various worksites during classroom training…"/>
          <p:cNvSpPr txBox="1">
            <a:spLocks noGrp="1"/>
          </p:cNvSpPr>
          <p:nvPr>
            <p:ph idx="1"/>
          </p:nvPr>
        </p:nvSpPr>
        <p:spPr>
          <a:prstGeom prst="rect">
            <a:avLst/>
          </a:prstGeom>
        </p:spPr>
        <p:txBody>
          <a:bodyPr/>
          <a:lstStyle/>
          <a:p>
            <a:r>
              <a:t>Provides for experiential learning at various worksites during classroom training </a:t>
            </a:r>
          </a:p>
          <a:p>
            <a:r>
              <a:t>Offers assistance in interviewing and direct job placement with employers engaged in the pathway framework. </a:t>
            </a:r>
          </a:p>
          <a:p>
            <a:r>
              <a:t>Meets the employment demands of the local labor market. </a:t>
            </a:r>
          </a:p>
        </p:txBody>
      </p:sp>
      <p:sp>
        <p:nvSpPr>
          <p:cNvPr id="611" name="Job Placement"/>
          <p:cNvSpPr txBox="1">
            <a:spLocks noGrp="1"/>
          </p:cNvSpPr>
          <p:nvPr>
            <p:ph type="title"/>
          </p:nvPr>
        </p:nvSpPr>
        <p:spPr>
          <a:prstGeom prst="rect">
            <a:avLst/>
          </a:prstGeom>
        </p:spPr>
        <p:txBody>
          <a:bodyPr/>
          <a:lstStyle>
            <a:lvl1pPr defTabSz="452627">
              <a:defRPr sz="3959" spc="79"/>
            </a:lvl1pPr>
          </a:lstStyle>
          <a:p>
            <a:r>
              <a:rPr dirty="0"/>
              <a:t>Job Placement </a:t>
            </a:r>
          </a:p>
        </p:txBody>
      </p:sp>
    </p:spTree>
    <p:extLst>
      <p:ext uri="{BB962C8B-B14F-4D97-AF65-F5344CB8AC3E}">
        <p14:creationId xmlns:p14="http://schemas.microsoft.com/office/powerpoint/2010/main" val="1171044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Engaged Employers…"/>
          <p:cNvSpPr txBox="1">
            <a:spLocks noGrp="1"/>
          </p:cNvSpPr>
          <p:nvPr>
            <p:ph idx="1"/>
          </p:nvPr>
        </p:nvSpPr>
        <p:spPr/>
        <p:txBody>
          <a:bodyPr/>
          <a:lstStyle/>
          <a:p>
            <a:r>
              <a:rPr lang="en-US" dirty="0" smtClean="0"/>
              <a:t>Engaged Employers </a:t>
            </a:r>
          </a:p>
          <a:p>
            <a:r>
              <a:rPr lang="en-US" dirty="0" smtClean="0"/>
              <a:t>Infused Career Advising</a:t>
            </a:r>
          </a:p>
          <a:p>
            <a:r>
              <a:rPr lang="en-US" dirty="0" smtClean="0"/>
              <a:t>Coordinated Education/Training  </a:t>
            </a:r>
          </a:p>
          <a:p>
            <a:r>
              <a:rPr lang="en-US" dirty="0" smtClean="0"/>
              <a:t>Planned Work-Based Learning</a:t>
            </a:r>
          </a:p>
          <a:p>
            <a:r>
              <a:rPr lang="en-US" dirty="0" smtClean="0"/>
              <a:t>Placement into Work  </a:t>
            </a:r>
            <a:endParaRPr lang="en-US" dirty="0"/>
          </a:p>
        </p:txBody>
      </p:sp>
      <p:sp>
        <p:nvSpPr>
          <p:cNvPr id="224" name="Pathways"/>
          <p:cNvSpPr txBox="1">
            <a:spLocks noGrp="1"/>
          </p:cNvSpPr>
          <p:nvPr>
            <p:ph type="title"/>
          </p:nvPr>
        </p:nvSpPr>
        <p:spPr/>
        <p:txBody>
          <a:bodyPr/>
          <a:lstStyle>
            <a:lvl1pPr defTabSz="452627">
              <a:defRPr sz="3959" spc="79"/>
            </a:lvl1pPr>
          </a:lstStyle>
          <a:p>
            <a:r>
              <a:rPr lang="en-US" smtClean="0"/>
              <a:t>Components of Pathways</a:t>
            </a:r>
            <a:endParaRPr lang="en-US" dirty="0"/>
          </a:p>
        </p:txBody>
      </p:sp>
    </p:spTree>
    <p:extLst>
      <p:ext uri="{BB962C8B-B14F-4D97-AF65-F5344CB8AC3E}">
        <p14:creationId xmlns:p14="http://schemas.microsoft.com/office/powerpoint/2010/main" val="1935195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a:t>
            </a:r>
            <a:endParaRPr lang="en-US" dirty="0"/>
          </a:p>
        </p:txBody>
      </p:sp>
      <p:sp>
        <p:nvSpPr>
          <p:cNvPr id="3" name="Content Placeholder 2"/>
          <p:cNvSpPr>
            <a:spLocks noGrp="1"/>
          </p:cNvSpPr>
          <p:nvPr>
            <p:ph sz="half" idx="1"/>
          </p:nvPr>
        </p:nvSpPr>
        <p:spPr>
          <a:xfrm>
            <a:off x="285746" y="1668457"/>
            <a:ext cx="3886200" cy="4599683"/>
          </a:xfrm>
        </p:spPr>
        <p:txBody>
          <a:bodyPr>
            <a:normAutofit/>
          </a:bodyPr>
          <a:lstStyle/>
          <a:p>
            <a:pPr marL="0" indent="0">
              <a:lnSpc>
                <a:spcPct val="120000"/>
              </a:lnSpc>
              <a:buNone/>
              <a:defRPr sz="2500" b="0"/>
            </a:pPr>
            <a:r>
              <a:rPr lang="en-US" sz="2400" dirty="0">
                <a:latin typeface="+mn-lt"/>
              </a:rPr>
              <a:t> </a:t>
            </a:r>
            <a:r>
              <a:rPr lang="en-US" sz="2400" u="sng" dirty="0">
                <a:latin typeface="+mn-lt"/>
              </a:rPr>
              <a:t>Career Pathways offer:  </a:t>
            </a:r>
          </a:p>
          <a:p>
            <a:pPr marL="199671" indent="-199671">
              <a:lnSpc>
                <a:spcPct val="120000"/>
              </a:lnSpc>
              <a:buSzPct val="75000"/>
              <a:defRPr sz="2500" b="0"/>
            </a:pPr>
            <a:r>
              <a:rPr lang="en-US" sz="2400" dirty="0">
                <a:latin typeface="+mn-lt"/>
              </a:rPr>
              <a:t>Career Ladder </a:t>
            </a:r>
          </a:p>
          <a:p>
            <a:pPr marL="199671" indent="-199671">
              <a:lnSpc>
                <a:spcPct val="120000"/>
              </a:lnSpc>
              <a:buSzPct val="75000"/>
              <a:defRPr sz="2500" b="0"/>
            </a:pPr>
            <a:r>
              <a:rPr lang="en-US" sz="2400" dirty="0">
                <a:latin typeface="+mn-lt"/>
              </a:rPr>
              <a:t>Job opportunities based on Skills &amp; Credentials </a:t>
            </a:r>
          </a:p>
          <a:p>
            <a:pPr marL="199671" indent="-199671">
              <a:lnSpc>
                <a:spcPct val="120000"/>
              </a:lnSpc>
              <a:buSzPct val="75000"/>
              <a:defRPr sz="2500" b="0"/>
            </a:pPr>
            <a:r>
              <a:rPr lang="en-US" sz="2400" dirty="0">
                <a:latin typeface="+mn-lt"/>
              </a:rPr>
              <a:t>Opportunity to develop skills &amp; advance through the pathway </a:t>
            </a:r>
          </a:p>
          <a:p>
            <a:pPr marL="217033" indent="-217033">
              <a:lnSpc>
                <a:spcPct val="120000"/>
              </a:lnSpc>
              <a:buSzPct val="75000"/>
              <a:defRPr sz="2300" b="0"/>
            </a:pPr>
            <a:r>
              <a:rPr lang="en-US" sz="2400" dirty="0">
                <a:latin typeface="+mn-lt"/>
              </a:rPr>
              <a:t>Jobs identified by employers  </a:t>
            </a:r>
          </a:p>
        </p:txBody>
      </p:sp>
      <p:sp>
        <p:nvSpPr>
          <p:cNvPr id="4" name="Content Placeholder 3"/>
          <p:cNvSpPr>
            <a:spLocks noGrp="1"/>
          </p:cNvSpPr>
          <p:nvPr>
            <p:ph sz="half" idx="2"/>
          </p:nvPr>
        </p:nvSpPr>
        <p:spPr>
          <a:xfrm>
            <a:off x="4386263" y="1668457"/>
            <a:ext cx="4757737" cy="4599683"/>
          </a:xfrm>
        </p:spPr>
        <p:txBody>
          <a:bodyPr>
            <a:noAutofit/>
          </a:bodyPr>
          <a:lstStyle/>
          <a:p>
            <a:pPr marL="0" indent="0">
              <a:spcBef>
                <a:spcPts val="0"/>
              </a:spcBef>
              <a:buNone/>
              <a:defRPr sz="2400" b="0">
                <a:latin typeface="+mn-lt"/>
                <a:ea typeface="+mn-ea"/>
                <a:cs typeface="+mn-cs"/>
                <a:sym typeface="Helvetica Light"/>
              </a:defRPr>
            </a:pPr>
            <a:r>
              <a:rPr lang="en-US" u="sng" dirty="0">
                <a:sym typeface="Helvetica Light"/>
              </a:rPr>
              <a:t>Example Jobs in a Career Pathway </a:t>
            </a:r>
          </a:p>
          <a:p>
            <a:pPr marL="312528" indent="-312528">
              <a:spcBef>
                <a:spcPts val="0"/>
              </a:spcBef>
              <a:buSzPct val="75000"/>
              <a:defRPr sz="2400" b="0">
                <a:latin typeface="+mn-lt"/>
                <a:ea typeface="+mn-ea"/>
                <a:cs typeface="+mn-cs"/>
                <a:sym typeface="Helvetica Light"/>
              </a:defRPr>
            </a:pPr>
            <a:r>
              <a:rPr lang="en-US" dirty="0">
                <a:sym typeface="Helvetica Light"/>
              </a:rPr>
              <a:t>Welder </a:t>
            </a:r>
          </a:p>
          <a:p>
            <a:pPr marL="312528" indent="-312528">
              <a:spcBef>
                <a:spcPts val="0"/>
              </a:spcBef>
              <a:buSzPct val="75000"/>
              <a:defRPr sz="2400" b="0">
                <a:latin typeface="+mn-lt"/>
                <a:ea typeface="+mn-ea"/>
                <a:cs typeface="+mn-cs"/>
                <a:sym typeface="Helvetica Light"/>
              </a:defRPr>
            </a:pPr>
            <a:r>
              <a:rPr lang="en-US" dirty="0">
                <a:sym typeface="Helvetica Light"/>
              </a:rPr>
              <a:t>Machine Operator</a:t>
            </a:r>
          </a:p>
          <a:p>
            <a:pPr marL="312528" indent="-312528">
              <a:spcBef>
                <a:spcPts val="0"/>
              </a:spcBef>
              <a:buSzPct val="75000"/>
              <a:defRPr sz="2400" b="0">
                <a:latin typeface="+mn-lt"/>
                <a:ea typeface="+mn-ea"/>
                <a:cs typeface="+mn-cs"/>
                <a:sym typeface="Helvetica Light"/>
              </a:defRPr>
            </a:pPr>
            <a:r>
              <a:rPr lang="en-US" dirty="0">
                <a:sym typeface="Helvetica Light"/>
              </a:rPr>
              <a:t>Machine Maintenance </a:t>
            </a:r>
          </a:p>
          <a:p>
            <a:pPr marL="312528" indent="-312528">
              <a:spcBef>
                <a:spcPts val="0"/>
              </a:spcBef>
              <a:buSzPct val="75000"/>
              <a:defRPr sz="2400" b="0">
                <a:latin typeface="+mn-lt"/>
                <a:ea typeface="+mn-ea"/>
                <a:cs typeface="+mn-cs"/>
                <a:sym typeface="Helvetica Light"/>
              </a:defRPr>
            </a:pPr>
            <a:r>
              <a:rPr lang="en-US" dirty="0">
                <a:sym typeface="Helvetica Light"/>
              </a:rPr>
              <a:t>Machinist </a:t>
            </a:r>
          </a:p>
          <a:p>
            <a:pPr marL="312528" indent="-312528">
              <a:spcBef>
                <a:spcPts val="0"/>
              </a:spcBef>
              <a:buSzPct val="75000"/>
              <a:defRPr sz="2400" b="0">
                <a:latin typeface="+mn-lt"/>
                <a:ea typeface="+mn-ea"/>
                <a:cs typeface="+mn-cs"/>
                <a:sym typeface="Helvetica Light"/>
              </a:defRPr>
            </a:pPr>
            <a:r>
              <a:rPr lang="en-US" dirty="0">
                <a:sym typeface="Helvetica Light"/>
              </a:rPr>
              <a:t>Engineering Tech </a:t>
            </a:r>
          </a:p>
          <a:p>
            <a:pPr marL="312528" indent="-312528">
              <a:spcBef>
                <a:spcPts val="0"/>
              </a:spcBef>
              <a:buSzPct val="75000"/>
              <a:defRPr sz="2400" b="0">
                <a:latin typeface="+mn-lt"/>
                <a:ea typeface="+mn-ea"/>
                <a:cs typeface="+mn-cs"/>
                <a:sym typeface="Helvetica Light"/>
              </a:defRPr>
            </a:pPr>
            <a:r>
              <a:rPr lang="en-US" dirty="0">
                <a:sym typeface="Helvetica Light"/>
              </a:rPr>
              <a:t>Mechanical Engineer </a:t>
            </a:r>
            <a:endParaRPr lang="en-US" dirty="0" smtClean="0">
              <a:sym typeface="Helvetica Light"/>
            </a:endParaRPr>
          </a:p>
          <a:p>
            <a:pPr marL="312528" indent="-312528">
              <a:spcBef>
                <a:spcPts val="0"/>
              </a:spcBef>
              <a:buSzPct val="75000"/>
              <a:defRPr sz="2400" b="0">
                <a:latin typeface="+mn-lt"/>
                <a:ea typeface="+mn-ea"/>
                <a:cs typeface="+mn-cs"/>
                <a:sym typeface="Helvetica Light"/>
              </a:defRPr>
            </a:pPr>
            <a:endParaRPr lang="en-US" dirty="0">
              <a:sym typeface="Helvetica Light"/>
            </a:endParaRPr>
          </a:p>
          <a:p>
            <a:pPr marL="0" indent="0">
              <a:spcBef>
                <a:spcPts val="0"/>
              </a:spcBef>
              <a:buNone/>
              <a:defRPr sz="2400" b="0">
                <a:latin typeface="+mn-lt"/>
                <a:ea typeface="+mn-ea"/>
                <a:cs typeface="+mn-cs"/>
                <a:sym typeface="Helvetica Light"/>
              </a:defRPr>
            </a:pPr>
            <a:r>
              <a:rPr lang="en-US" u="sng" dirty="0">
                <a:sym typeface="Helvetica Light"/>
              </a:rPr>
              <a:t>Example Jobs in a Career Pathway </a:t>
            </a:r>
          </a:p>
          <a:p>
            <a:pPr marL="312528" indent="-312528">
              <a:spcBef>
                <a:spcPts val="0"/>
              </a:spcBef>
              <a:buSzPct val="75000"/>
              <a:defRPr sz="2400" b="0">
                <a:latin typeface="+mn-lt"/>
                <a:ea typeface="+mn-ea"/>
                <a:cs typeface="+mn-cs"/>
                <a:sym typeface="Helvetica Light"/>
              </a:defRPr>
            </a:pPr>
            <a:r>
              <a:rPr lang="en-US" dirty="0">
                <a:sym typeface="Helvetica Light"/>
              </a:rPr>
              <a:t>CNA</a:t>
            </a:r>
          </a:p>
          <a:p>
            <a:pPr marL="312528" indent="-312528">
              <a:spcBef>
                <a:spcPts val="0"/>
              </a:spcBef>
              <a:buSzPct val="75000"/>
              <a:defRPr sz="2400" b="0">
                <a:latin typeface="+mn-lt"/>
                <a:ea typeface="+mn-ea"/>
                <a:cs typeface="+mn-cs"/>
                <a:sym typeface="Helvetica Light"/>
              </a:defRPr>
            </a:pPr>
            <a:r>
              <a:rPr lang="en-US" dirty="0">
                <a:sym typeface="Helvetica Light"/>
              </a:rPr>
              <a:t>LPN</a:t>
            </a:r>
          </a:p>
          <a:p>
            <a:pPr marL="312528" indent="-312528">
              <a:spcBef>
                <a:spcPts val="0"/>
              </a:spcBef>
              <a:buSzPct val="75000"/>
              <a:defRPr sz="2400" b="0">
                <a:latin typeface="+mn-lt"/>
                <a:ea typeface="+mn-ea"/>
                <a:cs typeface="+mn-cs"/>
                <a:sym typeface="Helvetica Light"/>
              </a:defRPr>
            </a:pPr>
            <a:r>
              <a:rPr lang="en-US" dirty="0">
                <a:sym typeface="Helvetica Light"/>
              </a:rPr>
              <a:t>RN</a:t>
            </a:r>
          </a:p>
          <a:p>
            <a:pPr marL="312528" indent="-312528">
              <a:spcBef>
                <a:spcPts val="0"/>
              </a:spcBef>
              <a:buSzPct val="75000"/>
              <a:defRPr sz="2400" b="0">
                <a:latin typeface="+mn-lt"/>
                <a:ea typeface="+mn-ea"/>
                <a:cs typeface="+mn-cs"/>
                <a:sym typeface="Helvetica Light"/>
              </a:defRPr>
            </a:pPr>
            <a:r>
              <a:rPr lang="en-US" dirty="0">
                <a:sym typeface="Helvetica Light"/>
              </a:rPr>
              <a:t>Nurse Practitioner</a:t>
            </a:r>
          </a:p>
          <a:p>
            <a:pPr marL="312528" indent="-312528">
              <a:spcBef>
                <a:spcPts val="0"/>
              </a:spcBef>
              <a:buSzPct val="75000"/>
              <a:defRPr sz="2400" b="0">
                <a:latin typeface="+mn-lt"/>
                <a:ea typeface="+mn-ea"/>
                <a:cs typeface="+mn-cs"/>
                <a:sym typeface="Helvetica Light"/>
              </a:defRPr>
            </a:pPr>
            <a:endParaRPr lang="en-US" dirty="0">
              <a:sym typeface="Helvetica Light"/>
            </a:endParaRPr>
          </a:p>
        </p:txBody>
      </p:sp>
    </p:spTree>
    <p:extLst>
      <p:ext uri="{BB962C8B-B14F-4D97-AF65-F5344CB8AC3E}">
        <p14:creationId xmlns:p14="http://schemas.microsoft.com/office/powerpoint/2010/main" val="1394190503"/>
      </p:ext>
    </p:extLst>
  </p:cSld>
  <p:clrMapOvr>
    <a:masterClrMapping/>
  </p:clrMapOvr>
  <p:transition spd="slow"/>
  <p:timing>
    <p:tnLst>
      <p:par>
        <p:cTn id="1" dur="indefinite" restart="never" fill="hold"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Coordinating pathways in the future with, by, and for our employers; </a:t>
            </a:r>
          </a:p>
          <a:p>
            <a:r>
              <a:rPr lang="en-US" dirty="0" smtClean="0"/>
              <a:t>Focusing by employment sectors; </a:t>
            </a:r>
          </a:p>
          <a:p>
            <a:r>
              <a:rPr lang="en-US" dirty="0" smtClean="0"/>
              <a:t>Informing education and training providers;</a:t>
            </a:r>
          </a:p>
          <a:p>
            <a:r>
              <a:rPr lang="en-US" dirty="0" smtClean="0"/>
              <a:t>Linking education/training Programs of Study with employment opportunities.</a:t>
            </a:r>
          </a:p>
        </p:txBody>
      </p:sp>
      <p:sp>
        <p:nvSpPr>
          <p:cNvPr id="2" name="Title 1"/>
          <p:cNvSpPr>
            <a:spLocks noGrp="1"/>
          </p:cNvSpPr>
          <p:nvPr>
            <p:ph type="title"/>
          </p:nvPr>
        </p:nvSpPr>
        <p:spPr/>
        <p:txBody>
          <a:bodyPr/>
          <a:lstStyle/>
          <a:p>
            <a:r>
              <a:rPr lang="en-US" dirty="0" smtClean="0"/>
              <a:t>Intermediary </a:t>
            </a:r>
            <a:br>
              <a:rPr lang="en-US" dirty="0" smtClean="0"/>
            </a:br>
            <a:r>
              <a:rPr lang="en-US" i="1" dirty="0" smtClean="0"/>
              <a:t>Coordinator</a:t>
            </a:r>
            <a:endParaRPr lang="en-US" i="1" dirty="0"/>
          </a:p>
        </p:txBody>
      </p:sp>
    </p:spTree>
    <p:extLst>
      <p:ext uri="{BB962C8B-B14F-4D97-AF65-F5344CB8AC3E}">
        <p14:creationId xmlns:p14="http://schemas.microsoft.com/office/powerpoint/2010/main" val="273525248"/>
      </p:ext>
    </p:extLst>
  </p:cSld>
  <p:clrMapOvr>
    <a:masterClrMapping/>
  </p:clrMapOvr>
  <p:transition spd="slow"/>
  <p:timing>
    <p:tnLst>
      <p:par>
        <p:cTn id="1" dur="indefinite" restart="never" fill="hold"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Provides the employers voice in pathway development…"/>
          <p:cNvSpPr txBox="1">
            <a:spLocks noGrp="1"/>
          </p:cNvSpPr>
          <p:nvPr>
            <p:ph idx="1"/>
          </p:nvPr>
        </p:nvSpPr>
        <p:spPr>
          <a:xfrm>
            <a:off x="457201" y="1761204"/>
            <a:ext cx="8386762" cy="4731671"/>
          </a:xfrm>
        </p:spPr>
        <p:txBody>
          <a:bodyPr>
            <a:noAutofit/>
          </a:bodyPr>
          <a:lstStyle/>
          <a:p>
            <a:r>
              <a:rPr lang="en-US" sz="2100" dirty="0" smtClean="0"/>
              <a:t>Provides the employers voice in pathway development </a:t>
            </a:r>
          </a:p>
          <a:p>
            <a:r>
              <a:rPr lang="en-US" sz="2100" dirty="0" smtClean="0"/>
              <a:t>Has a working knowledge of job and career opportunities in the pathway  </a:t>
            </a:r>
          </a:p>
          <a:p>
            <a:r>
              <a:rPr lang="en-US" sz="2100" dirty="0" smtClean="0"/>
              <a:t>Offers suggestions, strategies, and coordinates opportunities for WBL </a:t>
            </a:r>
          </a:p>
          <a:p>
            <a:r>
              <a:rPr lang="en-US" sz="2100" dirty="0" smtClean="0"/>
              <a:t>Works with program designers in determining education, training, certificates, credentials as well as learning outcomes for classroom training and work based learning. </a:t>
            </a:r>
          </a:p>
          <a:p>
            <a:r>
              <a:rPr lang="en-US" sz="2100" dirty="0" smtClean="0"/>
              <a:t>Assists students in gaining meaningful exploratory, experiential, &amp; engaged WBL</a:t>
            </a:r>
          </a:p>
          <a:p>
            <a:r>
              <a:rPr lang="en-US" sz="2100" dirty="0" smtClean="0"/>
              <a:t>Works with employer before students are placed into WBL, informs faculty of industry needs, </a:t>
            </a:r>
          </a:p>
          <a:p>
            <a:r>
              <a:rPr lang="en-US" sz="2100" dirty="0" smtClean="0"/>
              <a:t> Coordinates mentoring and interviews for a program of study completer   </a:t>
            </a:r>
          </a:p>
          <a:p>
            <a:r>
              <a:rPr lang="en-US" sz="2100" dirty="0" smtClean="0"/>
              <a:t>Typically works in one industry sector with multiple employers </a:t>
            </a:r>
            <a:endParaRPr lang="en-US" sz="2100" dirty="0"/>
          </a:p>
        </p:txBody>
      </p:sp>
      <p:sp>
        <p:nvSpPr>
          <p:cNvPr id="627" name="The Employment Sector Intermediary"/>
          <p:cNvSpPr txBox="1">
            <a:spLocks noGrp="1"/>
          </p:cNvSpPr>
          <p:nvPr>
            <p:ph type="title"/>
          </p:nvPr>
        </p:nvSpPr>
        <p:spPr/>
        <p:txBody>
          <a:bodyPr/>
          <a:lstStyle>
            <a:lvl1pPr defTabSz="452627">
              <a:defRPr sz="3959" spc="79"/>
            </a:lvl1pPr>
          </a:lstStyle>
          <a:p>
            <a:r>
              <a:rPr lang="en-US" dirty="0" smtClean="0"/>
              <a:t>Employment Sector Intermediary</a:t>
            </a:r>
            <a:br>
              <a:rPr lang="en-US" dirty="0" smtClean="0"/>
            </a:br>
            <a:r>
              <a:rPr lang="en-US" i="1" dirty="0" smtClean="0"/>
              <a:t>Coordinator</a:t>
            </a:r>
            <a:endParaRPr lang="en-US" i="1" dirty="0"/>
          </a:p>
        </p:txBody>
      </p:sp>
    </p:spTree>
    <p:extLst>
      <p:ext uri="{BB962C8B-B14F-4D97-AF65-F5344CB8AC3E}">
        <p14:creationId xmlns:p14="http://schemas.microsoft.com/office/powerpoint/2010/main" val="1901990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1. Critical Thinking and Analytical Reasoning…"/>
          <p:cNvSpPr txBox="1">
            <a:spLocks noGrp="1"/>
          </p:cNvSpPr>
          <p:nvPr>
            <p:ph idx="1"/>
          </p:nvPr>
        </p:nvSpPr>
        <p:spPr/>
        <p:txBody>
          <a:bodyPr/>
          <a:lstStyle/>
          <a:p>
            <a:pPr marL="514350" indent="-514350">
              <a:buFont typeface="+mj-lt"/>
              <a:buAutoNum type="arabicPeriod"/>
            </a:pPr>
            <a:r>
              <a:rPr lang="en-US" dirty="0" smtClean="0"/>
              <a:t>Critical Thinking and Analytical Reasoning </a:t>
            </a:r>
          </a:p>
          <a:p>
            <a:pPr marL="514350" indent="-514350">
              <a:buFont typeface="+mj-lt"/>
              <a:buAutoNum type="arabicPeriod"/>
            </a:pPr>
            <a:r>
              <a:rPr lang="en-US" dirty="0" smtClean="0"/>
              <a:t>Emotional Intelligence </a:t>
            </a:r>
          </a:p>
          <a:p>
            <a:pPr marL="514350" indent="-514350">
              <a:buFont typeface="+mj-lt"/>
              <a:buAutoNum type="arabicPeriod"/>
            </a:pPr>
            <a:r>
              <a:rPr lang="en-US" dirty="0" smtClean="0"/>
              <a:t>Novel and Adaptive Thinking </a:t>
            </a:r>
          </a:p>
          <a:p>
            <a:pPr marL="514350" indent="-514350">
              <a:buFont typeface="+mj-lt"/>
              <a:buAutoNum type="arabicPeriod"/>
            </a:pPr>
            <a:r>
              <a:rPr lang="en-US" dirty="0" smtClean="0"/>
              <a:t>Cross Cultural Competency </a:t>
            </a:r>
          </a:p>
          <a:p>
            <a:pPr marL="514350" indent="-514350">
              <a:buFont typeface="+mj-lt"/>
              <a:buAutoNum type="arabicPeriod"/>
            </a:pPr>
            <a:r>
              <a:rPr lang="en-US" dirty="0" smtClean="0"/>
              <a:t>Computational Thinking	</a:t>
            </a:r>
            <a:endParaRPr lang="en-US" dirty="0"/>
          </a:p>
        </p:txBody>
      </p:sp>
      <p:sp>
        <p:nvSpPr>
          <p:cNvPr id="631" name="Future Work Skills"/>
          <p:cNvSpPr txBox="1">
            <a:spLocks noGrp="1"/>
          </p:cNvSpPr>
          <p:nvPr>
            <p:ph type="title"/>
          </p:nvPr>
        </p:nvSpPr>
        <p:spPr/>
        <p:txBody>
          <a:bodyPr/>
          <a:lstStyle>
            <a:lvl1pPr defTabSz="452627">
              <a:defRPr sz="3959" spc="79"/>
            </a:lvl1pPr>
          </a:lstStyle>
          <a:p>
            <a:r>
              <a:rPr lang="en-US" smtClean="0"/>
              <a:t>Future Work Skills </a:t>
            </a:r>
            <a:endParaRPr lang="en-US" dirty="0"/>
          </a:p>
        </p:txBody>
      </p:sp>
      <p:sp>
        <p:nvSpPr>
          <p:cNvPr id="630" name="Text"/>
          <p:cNvSpPr txBox="1">
            <a:spLocks noGrp="1"/>
          </p:cNvSpPr>
          <p:nvPr>
            <p:ph type="body" idx="4294967295"/>
          </p:nvPr>
        </p:nvSpPr>
        <p:spPr>
          <a:xfrm>
            <a:off x="0" y="928688"/>
            <a:ext cx="8197850" cy="346075"/>
          </a:xfrm>
          <a:prstGeom prst="rect">
            <a:avLst/>
          </a:prstGeom>
        </p:spPr>
        <p:txBody>
          <a:bodyPr/>
          <a:lstStyle/>
          <a:p>
            <a:r>
              <a:t> </a:t>
            </a:r>
          </a:p>
        </p:txBody>
      </p:sp>
    </p:spTree>
    <p:extLst>
      <p:ext uri="{BB962C8B-B14F-4D97-AF65-F5344CB8AC3E}">
        <p14:creationId xmlns:p14="http://schemas.microsoft.com/office/powerpoint/2010/main" val="1467121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News Media Literacy…"/>
          <p:cNvSpPr txBox="1">
            <a:spLocks noGrp="1"/>
          </p:cNvSpPr>
          <p:nvPr>
            <p:ph idx="1"/>
          </p:nvPr>
        </p:nvSpPr>
        <p:spPr/>
        <p:txBody>
          <a:bodyPr>
            <a:normAutofit/>
          </a:bodyPr>
          <a:lstStyle/>
          <a:p>
            <a:pPr marL="714375" lvl="1" indent="-457200">
              <a:buFont typeface="+mj-lt"/>
              <a:buAutoNum type="arabicPeriod" startAt="6"/>
            </a:pPr>
            <a:r>
              <a:rPr lang="en-US" sz="2800" dirty="0" smtClean="0"/>
              <a:t>News Media Literacy </a:t>
            </a:r>
          </a:p>
          <a:p>
            <a:pPr marL="714375" lvl="1" indent="-457200">
              <a:buFont typeface="+mj-lt"/>
              <a:buAutoNum type="arabicPeriod" startAt="6"/>
            </a:pPr>
            <a:r>
              <a:rPr lang="en-US" sz="2800" dirty="0" smtClean="0"/>
              <a:t>Trans Disciplinary Thinking </a:t>
            </a:r>
          </a:p>
          <a:p>
            <a:pPr marL="714375" lvl="1" indent="-457200">
              <a:buFont typeface="+mj-lt"/>
              <a:buAutoNum type="arabicPeriod" startAt="6"/>
            </a:pPr>
            <a:r>
              <a:rPr lang="en-US" sz="2800" dirty="0" smtClean="0"/>
              <a:t>Design Mindset </a:t>
            </a:r>
          </a:p>
          <a:p>
            <a:pPr marL="714375" lvl="1" indent="-457200">
              <a:buFont typeface="+mj-lt"/>
              <a:buAutoNum type="arabicPeriod" startAt="6"/>
            </a:pPr>
            <a:r>
              <a:rPr lang="en-US" sz="2800" dirty="0" smtClean="0"/>
              <a:t>Cognitive Load Management </a:t>
            </a:r>
          </a:p>
          <a:p>
            <a:pPr marL="714375" lvl="1" indent="-457200">
              <a:buFont typeface="+mj-lt"/>
              <a:buAutoNum type="arabicPeriod" startAt="6"/>
            </a:pPr>
            <a:r>
              <a:rPr lang="en-US" sz="2800" dirty="0" smtClean="0"/>
              <a:t>Virtual Collaboration </a:t>
            </a:r>
            <a:endParaRPr lang="en-US" sz="2800" dirty="0"/>
          </a:p>
        </p:txBody>
      </p:sp>
      <p:sp>
        <p:nvSpPr>
          <p:cNvPr id="635" name="Future Work Skills"/>
          <p:cNvSpPr txBox="1">
            <a:spLocks noGrp="1"/>
          </p:cNvSpPr>
          <p:nvPr>
            <p:ph type="title"/>
          </p:nvPr>
        </p:nvSpPr>
        <p:spPr/>
        <p:txBody>
          <a:bodyPr/>
          <a:lstStyle>
            <a:lvl1pPr defTabSz="452627">
              <a:defRPr sz="3959" spc="79"/>
            </a:lvl1pPr>
          </a:lstStyle>
          <a:p>
            <a:r>
              <a:rPr lang="en-US" smtClean="0"/>
              <a:t>Future Work Skills (cont) </a:t>
            </a:r>
            <a:endParaRPr lang="en-US" dirty="0"/>
          </a:p>
        </p:txBody>
      </p:sp>
      <p:sp>
        <p:nvSpPr>
          <p:cNvPr id="634" name="Text"/>
          <p:cNvSpPr txBox="1">
            <a:spLocks noGrp="1"/>
          </p:cNvSpPr>
          <p:nvPr>
            <p:ph type="body" idx="4294967295"/>
          </p:nvPr>
        </p:nvSpPr>
        <p:spPr>
          <a:xfrm>
            <a:off x="0" y="928688"/>
            <a:ext cx="8197850" cy="346075"/>
          </a:xfrm>
          <a:prstGeom prst="rect">
            <a:avLst/>
          </a:prstGeom>
        </p:spPr>
        <p:txBody>
          <a:bodyPr/>
          <a:lstStyle/>
          <a:p>
            <a:r>
              <a:t> </a:t>
            </a:r>
          </a:p>
        </p:txBody>
      </p:sp>
    </p:spTree>
    <p:extLst>
      <p:ext uri="{BB962C8B-B14F-4D97-AF65-F5344CB8AC3E}">
        <p14:creationId xmlns:p14="http://schemas.microsoft.com/office/powerpoint/2010/main" val="511681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p:nvPr/>
        </p:nvSpPr>
        <p:spPr>
          <a:xfrm>
            <a:off x="466541" y="224393"/>
            <a:ext cx="8449718" cy="6572251"/>
          </a:xfrm>
          <a:prstGeom prst="ellipse">
            <a:avLst/>
          </a:prstGeom>
          <a:gradFill>
            <a:gsLst>
              <a:gs pos="0">
                <a:schemeClr val="accent4">
                  <a:hueOff val="495547"/>
                  <a:lumOff val="5161"/>
                  <a:alpha val="54627"/>
                </a:schemeClr>
              </a:gs>
              <a:gs pos="100000">
                <a:schemeClr val="accent4">
                  <a:alpha val="54627"/>
                </a:schemeClr>
              </a:gs>
            </a:gsLst>
            <a:lin ang="5400000"/>
          </a:gradFill>
          <a:ln w="12700">
            <a:miter lim="400000"/>
          </a:ln>
          <a:effectLst>
            <a:outerShdw blurRad="88900" dist="30811" dir="5400000" rotWithShape="0">
              <a:srgbClr val="000000">
                <a:alpha val="25732"/>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latin typeface="+mn-lt"/>
                <a:ea typeface="+mn-ea"/>
                <a:cs typeface="+mn-cs"/>
                <a:sym typeface="Helvetica Light"/>
              </a:defRPr>
            </a:lvl1pPr>
          </a:lstStyle>
          <a:p>
            <a:pPr algn="ctr"/>
            <a:r>
              <a:t>ç</a:t>
            </a:r>
          </a:p>
        </p:txBody>
      </p:sp>
      <p:sp>
        <p:nvSpPr>
          <p:cNvPr id="510" name="Shape 510"/>
          <p:cNvSpPr/>
          <p:nvPr/>
        </p:nvSpPr>
        <p:spPr>
          <a:xfrm>
            <a:off x="803672" y="455414"/>
            <a:ext cx="7581305" cy="5982891"/>
          </a:xfrm>
          <a:prstGeom prst="ellipse">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r>
              <a:rPr sz="3200" dirty="0"/>
              <a:t>Labor Market Demand </a:t>
            </a:r>
          </a:p>
        </p:txBody>
      </p:sp>
      <p:sp>
        <p:nvSpPr>
          <p:cNvPr id="511" name="Shape 511"/>
          <p:cNvSpPr/>
          <p:nvPr/>
        </p:nvSpPr>
        <p:spPr>
          <a:xfrm>
            <a:off x="1983314" y="1437679"/>
            <a:ext cx="5291155" cy="769454"/>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Employer Engagement </a:t>
            </a:r>
          </a:p>
        </p:txBody>
      </p:sp>
      <p:sp>
        <p:nvSpPr>
          <p:cNvPr id="512" name="Shape 512"/>
          <p:cNvSpPr/>
          <p:nvPr/>
        </p:nvSpPr>
        <p:spPr>
          <a:xfrm>
            <a:off x="1308479" y="2678906"/>
            <a:ext cx="1391219" cy="89296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Career Advising</a:t>
            </a:r>
          </a:p>
        </p:txBody>
      </p:sp>
      <p:sp>
        <p:nvSpPr>
          <p:cNvPr id="513" name="Shape 513"/>
          <p:cNvSpPr/>
          <p:nvPr/>
        </p:nvSpPr>
        <p:spPr>
          <a:xfrm>
            <a:off x="2927280" y="2678906"/>
            <a:ext cx="3528239" cy="892969"/>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2400" b="0">
                <a:solidFill>
                  <a:srgbClr val="FFFFFF"/>
                </a:solidFill>
                <a:latin typeface="+mn-lt"/>
                <a:ea typeface="+mn-ea"/>
                <a:cs typeface="+mn-cs"/>
                <a:sym typeface="Helvetica Light"/>
              </a:defRPr>
            </a:pPr>
            <a:r>
              <a:rPr sz="2800" dirty="0"/>
              <a:t>Ed. Program of Study / </a:t>
            </a:r>
          </a:p>
          <a:p>
            <a:pPr algn="ctr">
              <a:lnSpc>
                <a:spcPct val="120000"/>
              </a:lnSpc>
              <a:defRPr sz="2400" b="0">
                <a:solidFill>
                  <a:srgbClr val="FFFFFF"/>
                </a:solidFill>
                <a:latin typeface="+mn-lt"/>
                <a:ea typeface="+mn-ea"/>
                <a:cs typeface="+mn-cs"/>
                <a:sym typeface="Helvetica Light"/>
              </a:defRPr>
            </a:pPr>
            <a:r>
              <a:rPr sz="2800" dirty="0"/>
              <a:t>Skill Training </a:t>
            </a:r>
          </a:p>
        </p:txBody>
      </p:sp>
      <p:sp>
        <p:nvSpPr>
          <p:cNvPr id="514" name="Shape 514"/>
          <p:cNvSpPr/>
          <p:nvPr/>
        </p:nvSpPr>
        <p:spPr>
          <a:xfrm>
            <a:off x="6655119" y="2678906"/>
            <a:ext cx="1197032" cy="892969"/>
          </a:xfrm>
          <a:prstGeom prst="rect">
            <a:avLst/>
          </a:prstGeom>
          <a:blipFill>
            <a:blip r:embed="rId5"/>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Work</a:t>
            </a:r>
          </a:p>
        </p:txBody>
      </p:sp>
      <p:sp>
        <p:nvSpPr>
          <p:cNvPr id="515" name="Shape 515"/>
          <p:cNvSpPr/>
          <p:nvPr/>
        </p:nvSpPr>
        <p:spPr>
          <a:xfrm>
            <a:off x="1955602" y="4239003"/>
            <a:ext cx="5468631" cy="653752"/>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Collaboration</a:t>
            </a:r>
          </a:p>
        </p:txBody>
      </p:sp>
      <p:sp>
        <p:nvSpPr>
          <p:cNvPr id="516" name="Shape 516"/>
          <p:cNvSpPr/>
          <p:nvPr/>
        </p:nvSpPr>
        <p:spPr>
          <a:xfrm>
            <a:off x="1757602" y="208582"/>
            <a:ext cx="5553060" cy="761555"/>
          </a:xfrm>
          <a:prstGeom prst="rect">
            <a:avLst/>
          </a:prstGeom>
          <a:solidFill>
            <a:schemeClr val="accent1">
              <a:hueOff val="273562"/>
              <a:satOff val="2937"/>
              <a:lumOff val="-22233"/>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lgn="l">
              <a:lnSpc>
                <a:spcPct val="120000"/>
              </a:lnSpc>
              <a:defRPr sz="4400">
                <a:solidFill>
                  <a:srgbClr val="FFFFFF"/>
                </a:solidFill>
              </a:defRPr>
            </a:lvl1pPr>
          </a:lstStyle>
          <a:p>
            <a:pPr algn="ctr"/>
            <a:r>
              <a:rPr sz="4000" dirty="0"/>
              <a:t>Certified Career Pathways </a:t>
            </a:r>
          </a:p>
        </p:txBody>
      </p:sp>
      <p:sp>
        <p:nvSpPr>
          <p:cNvPr id="10" name="Work Based Learning"/>
          <p:cNvSpPr/>
          <p:nvPr/>
        </p:nvSpPr>
        <p:spPr>
          <a:xfrm>
            <a:off x="2927280" y="3648047"/>
            <a:ext cx="3528239" cy="476652"/>
          </a:xfrm>
          <a:prstGeom prst="rect">
            <a:avLst/>
          </a:prstGeom>
          <a:solidFill>
            <a:srgbClr val="70BF41">
              <a:alpha val="80870"/>
            </a:srgbClr>
          </a:solidFill>
          <a:ln w="12700">
            <a:miter lim="400000"/>
          </a:ln>
          <a:effectLst>
            <a:outerShdw blurRad="38100" dist="25400" dir="5400000" rotWithShape="0">
              <a:srgbClr val="000000">
                <a:alpha val="33274"/>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sz="2000">
                <a:solidFill>
                  <a:srgbClr val="FFFFFF"/>
                </a:solidFill>
                <a:latin typeface="Helvetica Light"/>
                <a:ea typeface="Helvetica Light"/>
                <a:cs typeface="Helvetica Light"/>
                <a:sym typeface="Helvetica Light"/>
              </a:defRPr>
            </a:lvl1pPr>
          </a:lstStyle>
          <a:p>
            <a:pPr algn="ctr"/>
            <a:r>
              <a:t>Work Based Learning </a:t>
            </a:r>
          </a:p>
        </p:txBody>
      </p:sp>
    </p:spTree>
    <p:extLst>
      <p:ext uri="{BB962C8B-B14F-4D97-AF65-F5344CB8AC3E}">
        <p14:creationId xmlns:p14="http://schemas.microsoft.com/office/powerpoint/2010/main" val="3081990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lt">
                                    <p:tmAbs val="0"/>
                                  </p:iterate>
                                  <p:childTnLst>
                                    <p:set>
                                      <p:cBhvr>
                                        <p:cTn id="6" fill="hold"/>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0-#ppt_w/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Pathways </a:t>
            </a:r>
          </a:p>
        </p:txBody>
      </p:sp>
      <p:sp>
        <p:nvSpPr>
          <p:cNvPr id="651" name="Understanding Pathways…"/>
          <p:cNvSpPr txBox="1">
            <a:spLocks noGrp="1"/>
          </p:cNvSpPr>
          <p:nvPr>
            <p:ph type="body" idx="1"/>
          </p:nvPr>
        </p:nvSpPr>
        <p:spPr>
          <a:prstGeom prst="rect">
            <a:avLst/>
          </a:prstGeom>
        </p:spPr>
        <p:txBody>
          <a:bodyPr/>
          <a:lstStyle/>
          <a:p>
            <a:pPr defTabSz="266809">
              <a:defRPr sz="4482" spc="179"/>
            </a:pPr>
            <a:r>
              <a:rPr sz="2801" spc="112" dirty="0" smtClean="0"/>
              <a:t>Pathway </a:t>
            </a:r>
            <a:r>
              <a:rPr sz="2801" spc="112" dirty="0"/>
              <a:t>Resources </a:t>
            </a:r>
          </a:p>
        </p:txBody>
      </p:sp>
    </p:spTree>
    <p:extLst>
      <p:ext uri="{BB962C8B-B14F-4D97-AF65-F5344CB8AC3E}">
        <p14:creationId xmlns:p14="http://schemas.microsoft.com/office/powerpoint/2010/main" val="367199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3" name="Image" descr="Image"/>
          <p:cNvPicPr>
            <a:picLocks noGrp="1" noChangeAspect="1"/>
          </p:cNvPicPr>
          <p:nvPr>
            <p:ph type="pic" idx="13"/>
          </p:nvPr>
        </p:nvPicPr>
        <p:blipFill>
          <a:blip r:embed="rId2">
            <a:extLst/>
          </a:blip>
          <a:srcRect t="21022" b="21022"/>
          <a:stretch>
            <a:fillRect/>
          </a:stretch>
        </p:blipFill>
        <p:spPr>
          <a:xfrm>
            <a:off x="395761" y="258487"/>
            <a:ext cx="8454710" cy="6341034"/>
          </a:xfrm>
          <a:prstGeom prst="rect">
            <a:avLst/>
          </a:prstGeom>
          <a:solidFill>
            <a:schemeClr val="tx1"/>
          </a:solidFill>
        </p:spPr>
      </p:pic>
    </p:spTree>
    <p:extLst>
      <p:ext uri="{BB962C8B-B14F-4D97-AF65-F5344CB8AC3E}">
        <p14:creationId xmlns:p14="http://schemas.microsoft.com/office/powerpoint/2010/main" val="767395992"/>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s://careerpathways.workforcegps.org/~/media/WorkforceGPS/careerpathways/Images/six_key_elements.png?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93" y="171446"/>
            <a:ext cx="7728204" cy="658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37309"/>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Image" descr="Image"/>
          <p:cNvPicPr>
            <a:picLocks noGrp="1" noChangeAspect="1"/>
          </p:cNvPicPr>
          <p:nvPr>
            <p:ph type="pic" idx="13"/>
          </p:nvPr>
        </p:nvPicPr>
        <p:blipFill>
          <a:blip r:embed="rId2">
            <a:extLst/>
          </a:blip>
          <a:srcRect l="5686" r="5686"/>
          <a:stretch>
            <a:fillRect/>
          </a:stretch>
        </p:blipFill>
        <p:spPr>
          <a:xfrm>
            <a:off x="4611987" y="530966"/>
            <a:ext cx="4358585" cy="6407224"/>
          </a:xfrm>
          <a:prstGeom prst="rect">
            <a:avLst/>
          </a:prstGeom>
        </p:spPr>
      </p:pic>
      <p:pic>
        <p:nvPicPr>
          <p:cNvPr id="658" name="Image" descr="Image"/>
          <p:cNvPicPr>
            <a:picLocks noGrp="1" noChangeAspect="1"/>
          </p:cNvPicPr>
          <p:nvPr>
            <p:ph type="pic" idx="14"/>
          </p:nvPr>
        </p:nvPicPr>
        <p:blipFill>
          <a:blip r:embed="rId3">
            <a:extLst/>
          </a:blip>
          <a:srcRect l="5983" r="5983"/>
          <a:stretch>
            <a:fillRect/>
          </a:stretch>
        </p:blipFill>
        <p:spPr>
          <a:prstGeom prst="rect">
            <a:avLst/>
          </a:prstGeom>
        </p:spPr>
      </p:pic>
    </p:spTree>
    <p:extLst>
      <p:ext uri="{BB962C8B-B14F-4D97-AF65-F5344CB8AC3E}">
        <p14:creationId xmlns:p14="http://schemas.microsoft.com/office/powerpoint/2010/main" val="168864615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Understanding Pathways </a:t>
            </a:r>
            <a:endParaRPr lang="en-US" dirty="0"/>
          </a:p>
        </p:txBody>
      </p:sp>
      <p:sp>
        <p:nvSpPr>
          <p:cNvPr id="227" name="Understanding Pathways…"/>
          <p:cNvSpPr txBox="1">
            <a:spLocks noGrp="1"/>
          </p:cNvSpPr>
          <p:nvPr>
            <p:ph type="body" idx="1"/>
          </p:nvPr>
        </p:nvSpPr>
        <p:spPr/>
        <p:txBody>
          <a:bodyPr/>
          <a:lstStyle/>
          <a:p>
            <a:r>
              <a:rPr lang="en-US" smtClean="0"/>
              <a:t>Basic Skills Pathways</a:t>
            </a:r>
            <a:endParaRPr lang="en-US" dirty="0"/>
          </a:p>
        </p:txBody>
      </p:sp>
    </p:spTree>
    <p:extLst>
      <p:ext uri="{BB962C8B-B14F-4D97-AF65-F5344CB8AC3E}">
        <p14:creationId xmlns:p14="http://schemas.microsoft.com/office/powerpoint/2010/main" val="1197287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 name="Image" descr="Image"/>
          <p:cNvPicPr>
            <a:picLocks noGrp="1" noChangeAspect="1"/>
          </p:cNvPicPr>
          <p:nvPr>
            <p:ph type="pic" idx="13"/>
          </p:nvPr>
        </p:nvPicPr>
        <p:blipFill>
          <a:blip r:embed="rId2">
            <a:extLst/>
          </a:blip>
          <a:srcRect l="5179" t="612" r="6972" b="1663"/>
          <a:stretch>
            <a:fillRect/>
          </a:stretch>
        </p:blipFill>
        <p:spPr>
          <a:prstGeom prst="rect">
            <a:avLst/>
          </a:prstGeom>
        </p:spPr>
      </p:pic>
      <p:pic>
        <p:nvPicPr>
          <p:cNvPr id="661" name="Image" descr="Image"/>
          <p:cNvPicPr>
            <a:picLocks noGrp="1" noChangeAspect="1"/>
          </p:cNvPicPr>
          <p:nvPr>
            <p:ph type="pic" idx="14"/>
          </p:nvPr>
        </p:nvPicPr>
        <p:blipFill>
          <a:blip r:embed="rId3">
            <a:extLst/>
          </a:blip>
          <a:srcRect l="2846" r="2517"/>
          <a:stretch>
            <a:fillRect/>
          </a:stretch>
        </p:blipFill>
        <p:spPr>
          <a:xfrm>
            <a:off x="4572000" y="759024"/>
            <a:ext cx="3937992" cy="2411015"/>
          </a:xfrm>
          <a:prstGeom prst="rect">
            <a:avLst/>
          </a:prstGeom>
        </p:spPr>
      </p:pic>
      <p:pic>
        <p:nvPicPr>
          <p:cNvPr id="662" name="Image" descr="Image"/>
          <p:cNvPicPr>
            <a:picLocks noGrp="1" noChangeAspect="1"/>
          </p:cNvPicPr>
          <p:nvPr>
            <p:ph type="pic" idx="15"/>
          </p:nvPr>
        </p:nvPicPr>
        <p:blipFill>
          <a:blip r:embed="rId4">
            <a:extLst/>
          </a:blip>
          <a:srcRect l="15869" r="19362" b="304"/>
          <a:stretch>
            <a:fillRect/>
          </a:stretch>
        </p:blipFill>
        <p:spPr>
          <a:xfrm>
            <a:off x="631298" y="759985"/>
            <a:ext cx="3500438" cy="5472937"/>
          </a:xfrm>
          <a:prstGeom prst="rect">
            <a:avLst/>
          </a:prstGeom>
        </p:spPr>
      </p:pic>
      <p:pic>
        <p:nvPicPr>
          <p:cNvPr id="663" name="Screen%20Shot%202016-07-26%20at%209" descr="Screen%20Shot%202016-07-26%20at%209"/>
          <p:cNvPicPr>
            <a:picLocks noChangeAspect="1"/>
          </p:cNvPicPr>
          <p:nvPr/>
        </p:nvPicPr>
        <p:blipFill>
          <a:blip r:embed="rId5">
            <a:extLst/>
          </a:blip>
          <a:stretch>
            <a:fillRect/>
          </a:stretch>
        </p:blipFill>
        <p:spPr>
          <a:xfrm>
            <a:off x="205113" y="236666"/>
            <a:ext cx="8939168" cy="6442988"/>
          </a:xfrm>
          <a:prstGeom prst="rect">
            <a:avLst/>
          </a:prstGeom>
          <a:ln w="12700">
            <a:miter lim="400000"/>
          </a:ln>
        </p:spPr>
      </p:pic>
    </p:spTree>
    <p:extLst>
      <p:ext uri="{BB962C8B-B14F-4D97-AF65-F5344CB8AC3E}">
        <p14:creationId xmlns:p14="http://schemas.microsoft.com/office/powerpoint/2010/main" val="1415215586"/>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Shape 509"/>
          <p:cNvSpPr/>
          <p:nvPr/>
        </p:nvSpPr>
        <p:spPr>
          <a:xfrm>
            <a:off x="466541" y="224393"/>
            <a:ext cx="8449718" cy="6572251"/>
          </a:xfrm>
          <a:prstGeom prst="ellipse">
            <a:avLst/>
          </a:prstGeom>
          <a:gradFill>
            <a:gsLst>
              <a:gs pos="0">
                <a:schemeClr val="accent4">
                  <a:hueOff val="495547"/>
                  <a:lumOff val="5161"/>
                  <a:alpha val="54627"/>
                </a:schemeClr>
              </a:gs>
              <a:gs pos="100000">
                <a:schemeClr val="accent4">
                  <a:alpha val="54627"/>
                </a:schemeClr>
              </a:gs>
            </a:gsLst>
            <a:lin ang="5400000"/>
          </a:gradFill>
          <a:ln w="12700">
            <a:miter lim="400000"/>
          </a:ln>
          <a:effectLst>
            <a:outerShdw blurRad="88900" dist="30811" dir="5400000" rotWithShape="0">
              <a:srgbClr val="000000">
                <a:alpha val="25732"/>
              </a:srgbClr>
            </a:outerShdw>
          </a:effectLst>
          <a:extLst>
            <a:ext uri="{C572A759-6A51-4108-AA02-DFA0A04FC94B}">
              <ma14:wrappingTextBoxFlag xmlns:ma14="http://schemas.microsoft.com/office/mac/drawingml/2011/main" val="1"/>
            </a:ext>
          </a:extLst>
        </p:spPr>
        <p:txBody>
          <a:bodyPr lIns="35719" tIns="35719" rIns="35719" bIns="35719" anchor="ctr"/>
          <a:lstStyle>
            <a:lvl1pPr>
              <a:defRPr sz="2400" b="0">
                <a:latin typeface="+mn-lt"/>
                <a:ea typeface="+mn-ea"/>
                <a:cs typeface="+mn-cs"/>
                <a:sym typeface="Helvetica Light"/>
              </a:defRPr>
            </a:lvl1pPr>
          </a:lstStyle>
          <a:p>
            <a:pPr algn="ctr"/>
            <a:r>
              <a:t>ç</a:t>
            </a:r>
          </a:p>
        </p:txBody>
      </p:sp>
      <p:sp>
        <p:nvSpPr>
          <p:cNvPr id="510" name="Shape 510"/>
          <p:cNvSpPr/>
          <p:nvPr/>
        </p:nvSpPr>
        <p:spPr>
          <a:xfrm>
            <a:off x="803672" y="455414"/>
            <a:ext cx="7581305" cy="5982891"/>
          </a:xfrm>
          <a:prstGeom prst="ellipse">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endParaRPr sz="3200" dirty="0"/>
          </a:p>
          <a:p>
            <a:pPr algn="ctr">
              <a:defRPr sz="2400" b="0">
                <a:latin typeface="+mn-lt"/>
                <a:ea typeface="+mn-ea"/>
                <a:cs typeface="+mn-cs"/>
                <a:sym typeface="Helvetica Light"/>
              </a:defRPr>
            </a:pPr>
            <a:r>
              <a:rPr sz="3200" dirty="0"/>
              <a:t>Labor Market Demand </a:t>
            </a:r>
          </a:p>
        </p:txBody>
      </p:sp>
      <p:sp>
        <p:nvSpPr>
          <p:cNvPr id="511" name="Shape 511"/>
          <p:cNvSpPr/>
          <p:nvPr/>
        </p:nvSpPr>
        <p:spPr>
          <a:xfrm>
            <a:off x="1983314" y="1437679"/>
            <a:ext cx="5291155" cy="769454"/>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Employer Engagement </a:t>
            </a:r>
          </a:p>
        </p:txBody>
      </p:sp>
      <p:sp>
        <p:nvSpPr>
          <p:cNvPr id="512" name="Shape 512"/>
          <p:cNvSpPr/>
          <p:nvPr/>
        </p:nvSpPr>
        <p:spPr>
          <a:xfrm>
            <a:off x="1308479" y="2678906"/>
            <a:ext cx="1391219" cy="892969"/>
          </a:xfrm>
          <a:prstGeom prst="rect">
            <a:avLst/>
          </a:prstGeom>
          <a:blipFill>
            <a:blip r:embed="rId3"/>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Career Advising</a:t>
            </a:r>
          </a:p>
        </p:txBody>
      </p:sp>
      <p:sp>
        <p:nvSpPr>
          <p:cNvPr id="513" name="Shape 513"/>
          <p:cNvSpPr/>
          <p:nvPr/>
        </p:nvSpPr>
        <p:spPr>
          <a:xfrm>
            <a:off x="2927280" y="2678906"/>
            <a:ext cx="3528239" cy="892969"/>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p>
            <a:pPr algn="ctr">
              <a:lnSpc>
                <a:spcPct val="120000"/>
              </a:lnSpc>
              <a:defRPr sz="2400" b="0">
                <a:solidFill>
                  <a:srgbClr val="FFFFFF"/>
                </a:solidFill>
                <a:latin typeface="+mn-lt"/>
                <a:ea typeface="+mn-ea"/>
                <a:cs typeface="+mn-cs"/>
                <a:sym typeface="Helvetica Light"/>
              </a:defRPr>
            </a:pPr>
            <a:r>
              <a:rPr sz="2800" dirty="0"/>
              <a:t>Ed. Program of Study / </a:t>
            </a:r>
          </a:p>
          <a:p>
            <a:pPr algn="ctr">
              <a:lnSpc>
                <a:spcPct val="120000"/>
              </a:lnSpc>
              <a:defRPr sz="2400" b="0">
                <a:solidFill>
                  <a:srgbClr val="FFFFFF"/>
                </a:solidFill>
                <a:latin typeface="+mn-lt"/>
                <a:ea typeface="+mn-ea"/>
                <a:cs typeface="+mn-cs"/>
                <a:sym typeface="Helvetica Light"/>
              </a:defRPr>
            </a:pPr>
            <a:r>
              <a:rPr sz="2800" dirty="0"/>
              <a:t>Skill Training </a:t>
            </a:r>
          </a:p>
        </p:txBody>
      </p:sp>
      <p:sp>
        <p:nvSpPr>
          <p:cNvPr id="514" name="Shape 514"/>
          <p:cNvSpPr/>
          <p:nvPr/>
        </p:nvSpPr>
        <p:spPr>
          <a:xfrm>
            <a:off x="6655119" y="2678906"/>
            <a:ext cx="1197032" cy="892969"/>
          </a:xfrm>
          <a:prstGeom prst="rect">
            <a:avLst/>
          </a:prstGeom>
          <a:blipFill>
            <a:blip r:embed="rId5"/>
          </a:blipFill>
          <a:ln w="12700">
            <a:miter lim="400000"/>
          </a:ln>
          <a:effectLst>
            <a:outerShdw blurRad="25400" dist="25400" dir="2388334" rotWithShape="0">
              <a:srgbClr val="000000">
                <a:alpha val="7931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Work</a:t>
            </a:r>
          </a:p>
        </p:txBody>
      </p:sp>
      <p:sp>
        <p:nvSpPr>
          <p:cNvPr id="515" name="Shape 515"/>
          <p:cNvSpPr/>
          <p:nvPr/>
        </p:nvSpPr>
        <p:spPr>
          <a:xfrm>
            <a:off x="1955602" y="4239003"/>
            <a:ext cx="5468631" cy="653752"/>
          </a:xfrm>
          <a:prstGeom prst="rect">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35719" tIns="35719" rIns="35719" bIns="35719" anchor="ctr"/>
          <a:lstStyle>
            <a:lvl1pPr>
              <a:lnSpc>
                <a:spcPct val="120000"/>
              </a:lnSpc>
              <a:defRPr sz="2400" b="0">
                <a:solidFill>
                  <a:srgbClr val="FFFFFF"/>
                </a:solidFill>
                <a:latin typeface="+mn-lt"/>
                <a:ea typeface="+mn-ea"/>
                <a:cs typeface="+mn-cs"/>
                <a:sym typeface="Helvetica Light"/>
              </a:defRPr>
            </a:lvl1pPr>
          </a:lstStyle>
          <a:p>
            <a:pPr algn="ctr"/>
            <a:r>
              <a:t>Collaboration</a:t>
            </a:r>
          </a:p>
        </p:txBody>
      </p:sp>
      <p:sp>
        <p:nvSpPr>
          <p:cNvPr id="516" name="Shape 516"/>
          <p:cNvSpPr/>
          <p:nvPr/>
        </p:nvSpPr>
        <p:spPr>
          <a:xfrm>
            <a:off x="1757602" y="208582"/>
            <a:ext cx="5553060" cy="761555"/>
          </a:xfrm>
          <a:prstGeom prst="rect">
            <a:avLst/>
          </a:prstGeom>
          <a:solidFill>
            <a:schemeClr val="accent1">
              <a:hueOff val="273562"/>
              <a:satOff val="2937"/>
              <a:lumOff val="-22233"/>
            </a:schemeClr>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35719" tIns="35719" rIns="35719" bIns="35719" anchor="ctr">
            <a:spAutoFit/>
          </a:bodyPr>
          <a:lstStyle>
            <a:lvl1pPr algn="l">
              <a:lnSpc>
                <a:spcPct val="120000"/>
              </a:lnSpc>
              <a:defRPr sz="4400">
                <a:solidFill>
                  <a:srgbClr val="FFFFFF"/>
                </a:solidFill>
              </a:defRPr>
            </a:lvl1pPr>
          </a:lstStyle>
          <a:p>
            <a:pPr algn="ctr"/>
            <a:r>
              <a:rPr sz="4000" dirty="0"/>
              <a:t>Certified Career Pathways </a:t>
            </a:r>
          </a:p>
        </p:txBody>
      </p:sp>
      <p:sp>
        <p:nvSpPr>
          <p:cNvPr id="10" name="Work Based Learning"/>
          <p:cNvSpPr/>
          <p:nvPr/>
        </p:nvSpPr>
        <p:spPr>
          <a:xfrm>
            <a:off x="2927280" y="3648047"/>
            <a:ext cx="3528239" cy="476652"/>
          </a:xfrm>
          <a:prstGeom prst="rect">
            <a:avLst/>
          </a:prstGeom>
          <a:solidFill>
            <a:srgbClr val="70BF41">
              <a:alpha val="80870"/>
            </a:srgbClr>
          </a:solidFill>
          <a:ln w="12700">
            <a:miter lim="400000"/>
          </a:ln>
          <a:effectLst>
            <a:outerShdw blurRad="38100" dist="25400" dir="5400000" rotWithShape="0">
              <a:srgbClr val="000000">
                <a:alpha val="33274"/>
              </a:srgbClr>
            </a:outerShdw>
          </a:effectLst>
          <a:extLst>
            <a:ext uri="{C572A759-6A51-4108-AA02-DFA0A04FC94B}">
              <ma14:wrappingTextBoxFlag xmlns:ma14="http://schemas.microsoft.com/office/mac/drawingml/2011/main" val="1"/>
            </a:ext>
          </a:extLst>
        </p:spPr>
        <p:txBody>
          <a:bodyPr lIns="35719" tIns="35719" rIns="35719" bIns="35719" anchor="ctr"/>
          <a:lstStyle>
            <a:lvl1pPr defTabSz="584200">
              <a:lnSpc>
                <a:spcPct val="120000"/>
              </a:lnSpc>
              <a:defRPr sz="2000">
                <a:solidFill>
                  <a:srgbClr val="FFFFFF"/>
                </a:solidFill>
                <a:latin typeface="Helvetica Light"/>
                <a:ea typeface="Helvetica Light"/>
                <a:cs typeface="Helvetica Light"/>
                <a:sym typeface="Helvetica Light"/>
              </a:defRPr>
            </a:lvl1pPr>
          </a:lstStyle>
          <a:p>
            <a:pPr algn="ctr"/>
            <a:r>
              <a:t>Work Based Learning </a:t>
            </a:r>
          </a:p>
        </p:txBody>
      </p:sp>
    </p:spTree>
    <p:extLst>
      <p:ext uri="{BB962C8B-B14F-4D97-AF65-F5344CB8AC3E}">
        <p14:creationId xmlns:p14="http://schemas.microsoft.com/office/powerpoint/2010/main" val="16655094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lt">
                                    <p:tmAbs val="0"/>
                                  </p:iterate>
                                  <p:childTnLst>
                                    <p:set>
                                      <p:cBhvr>
                                        <p:cTn id="6" fill="hold"/>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0-#ppt_w/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13257773-2D23-4C9B-90F0-0655B5CA79B8}"/>
              </a:ext>
            </a:extLst>
          </p:cNvPr>
          <p:cNvSpPr>
            <a:spLocks noGrp="1"/>
          </p:cNvSpPr>
          <p:nvPr>
            <p:ph idx="1"/>
          </p:nvPr>
        </p:nvSpPr>
        <p:spPr/>
        <p:txBody>
          <a:bodyPr>
            <a:noAutofit/>
          </a:bodyPr>
          <a:lstStyle/>
          <a:p>
            <a:r>
              <a:rPr lang="en-US" sz="2000" dirty="0" smtClean="0"/>
              <a:t>Align with the skills needed by industries in the state or regional economy</a:t>
            </a:r>
          </a:p>
          <a:p>
            <a:r>
              <a:rPr lang="en-US" sz="2000" dirty="0" smtClean="0"/>
              <a:t>Prepare individuals to succeed in a range of education options, including apprenticeships</a:t>
            </a:r>
          </a:p>
          <a:p>
            <a:r>
              <a:rPr lang="en-US" sz="2000" dirty="0" smtClean="0"/>
              <a:t>Include counseling to support an individual in achieving the individual’s education and career goals</a:t>
            </a:r>
          </a:p>
          <a:p>
            <a:r>
              <a:rPr lang="en-US" sz="2000" dirty="0" smtClean="0"/>
              <a:t>Include, as appropriate, concurrent education and training opportunities for a specific occupation or occupational cluster</a:t>
            </a:r>
          </a:p>
          <a:p>
            <a:r>
              <a:rPr lang="en-US" sz="2000" dirty="0" smtClean="0"/>
              <a:t>Organize education, training, and support services to meet individual needs, and accelerate the educational and career advancement</a:t>
            </a:r>
          </a:p>
          <a:p>
            <a:r>
              <a:rPr lang="en-US" sz="2000" dirty="0" smtClean="0"/>
              <a:t>Enable individuals to attain a high school diploma or equivalent, and at least one recognized postsecondary credential</a:t>
            </a:r>
          </a:p>
          <a:p>
            <a:r>
              <a:rPr lang="en-US" sz="2000" dirty="0" smtClean="0"/>
              <a:t>Help individuals enter or advance within an occupation or occupational cluster.</a:t>
            </a:r>
            <a:endParaRPr lang="en-US" sz="2000" dirty="0"/>
          </a:p>
        </p:txBody>
      </p:sp>
      <p:sp>
        <p:nvSpPr>
          <p:cNvPr id="2" name="Title 1">
            <a:extLst>
              <a:ext uri="{FF2B5EF4-FFF2-40B4-BE49-F238E27FC236}">
                <a16:creationId xmlns="" xmlns:a16="http://schemas.microsoft.com/office/drawing/2014/main" id="{429A8DE1-1CC7-491D-A522-00C22436DE3A}"/>
              </a:ext>
            </a:extLst>
          </p:cNvPr>
          <p:cNvSpPr>
            <a:spLocks noGrp="1"/>
          </p:cNvSpPr>
          <p:nvPr>
            <p:ph type="title"/>
          </p:nvPr>
        </p:nvSpPr>
        <p:spPr/>
        <p:txBody>
          <a:bodyPr/>
          <a:lstStyle/>
          <a:p>
            <a:r>
              <a:rPr lang="en-US" smtClean="0"/>
              <a:t>Basic Skills Plus Pathways</a:t>
            </a:r>
            <a:endParaRPr lang="en-US" dirty="0"/>
          </a:p>
        </p:txBody>
      </p:sp>
    </p:spTree>
    <p:extLst>
      <p:ext uri="{BB962C8B-B14F-4D97-AF65-F5344CB8AC3E}">
        <p14:creationId xmlns:p14="http://schemas.microsoft.com/office/powerpoint/2010/main" val="21099893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D1E0DEC-7F05-44DD-B6C4-77366E3FFAAB}"/>
              </a:ext>
            </a:extLst>
          </p:cNvPr>
          <p:cNvSpPr>
            <a:spLocks noGrp="1"/>
          </p:cNvSpPr>
          <p:nvPr>
            <p:ph idx="1"/>
          </p:nvPr>
        </p:nvSpPr>
        <p:spPr/>
        <p:txBody>
          <a:bodyPr>
            <a:normAutofit/>
          </a:bodyPr>
          <a:lstStyle/>
          <a:p>
            <a:r>
              <a:rPr lang="en-US" sz="2800" dirty="0" smtClean="0"/>
              <a:t>Title II Adult Education and Family Literacy Act</a:t>
            </a:r>
          </a:p>
          <a:p>
            <a:r>
              <a:rPr lang="en-US" sz="2800" dirty="0" smtClean="0"/>
              <a:t>Signed into law July 22, 2014</a:t>
            </a:r>
          </a:p>
          <a:p>
            <a:r>
              <a:rPr lang="en-US" sz="2800" dirty="0" smtClean="0"/>
              <a:t>Designed to help job seekers access:</a:t>
            </a:r>
          </a:p>
          <a:p>
            <a:pPr lvl="1"/>
            <a:r>
              <a:rPr lang="en-US" sz="2400" dirty="0" smtClean="0"/>
              <a:t>Employment</a:t>
            </a:r>
          </a:p>
          <a:p>
            <a:pPr lvl="1"/>
            <a:r>
              <a:rPr lang="en-US" sz="2400" dirty="0" smtClean="0"/>
              <a:t>Education</a:t>
            </a:r>
          </a:p>
          <a:p>
            <a:pPr lvl="1"/>
            <a:r>
              <a:rPr lang="en-US" sz="2400" dirty="0" smtClean="0"/>
              <a:t>Training</a:t>
            </a:r>
          </a:p>
          <a:p>
            <a:pPr lvl="1"/>
            <a:r>
              <a:rPr lang="en-US" sz="2400" dirty="0" smtClean="0"/>
              <a:t>Support services </a:t>
            </a:r>
          </a:p>
          <a:p>
            <a:r>
              <a:rPr lang="en-US" sz="2800" dirty="0" smtClean="0"/>
              <a:t>Goal – Help job seekers succeed in the labor market and to match employers with the skilled workers they need to compete in the global economy.</a:t>
            </a:r>
            <a:endParaRPr lang="en-US" sz="2800" dirty="0"/>
          </a:p>
        </p:txBody>
      </p:sp>
      <p:sp>
        <p:nvSpPr>
          <p:cNvPr id="2" name="Title 1">
            <a:extLst>
              <a:ext uri="{FF2B5EF4-FFF2-40B4-BE49-F238E27FC236}">
                <a16:creationId xmlns="" xmlns:a16="http://schemas.microsoft.com/office/drawing/2014/main" id="{9313FF64-09CA-423D-9FFF-A78E5FC65224}"/>
              </a:ext>
            </a:extLst>
          </p:cNvPr>
          <p:cNvSpPr>
            <a:spLocks noGrp="1"/>
          </p:cNvSpPr>
          <p:nvPr>
            <p:ph type="title"/>
          </p:nvPr>
        </p:nvSpPr>
        <p:spPr/>
        <p:txBody>
          <a:bodyPr/>
          <a:lstStyle/>
          <a:p>
            <a:r>
              <a:rPr lang="en-US" smtClean="0"/>
              <a:t>Workforce Innovation &amp; Opportunity Act (WIOA)</a:t>
            </a:r>
            <a:endParaRPr lang="en-US" dirty="0"/>
          </a:p>
        </p:txBody>
      </p:sp>
    </p:spTree>
    <p:extLst>
      <p:ext uri="{BB962C8B-B14F-4D97-AF65-F5344CB8AC3E}">
        <p14:creationId xmlns:p14="http://schemas.microsoft.com/office/powerpoint/2010/main" val="1454795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2B0F1C-127A-4406-9657-5786015ECFD6}"/>
              </a:ext>
            </a:extLst>
          </p:cNvPr>
          <p:cNvSpPr>
            <a:spLocks noGrp="1"/>
          </p:cNvSpPr>
          <p:nvPr>
            <p:ph type="title"/>
          </p:nvPr>
        </p:nvSpPr>
        <p:spPr/>
        <p:txBody>
          <a:bodyPr/>
          <a:lstStyle/>
          <a:p>
            <a:r>
              <a:rPr lang="en-US" sz="2800" dirty="0"/>
              <a:t>Basic Skills Plus Pathway Example</a:t>
            </a:r>
            <a:br>
              <a:rPr lang="en-US" sz="2800" dirty="0"/>
            </a:br>
            <a:r>
              <a:rPr lang="en-US" sz="2800" i="1" dirty="0"/>
              <a:t>Computer Integrated Machining</a:t>
            </a:r>
          </a:p>
        </p:txBody>
      </p:sp>
      <p:graphicFrame>
        <p:nvGraphicFramePr>
          <p:cNvPr id="28" name="Content Placeholder 27">
            <a:extLst>
              <a:ext uri="{FF2B5EF4-FFF2-40B4-BE49-F238E27FC236}">
                <a16:creationId xmlns="" xmlns:a16="http://schemas.microsoft.com/office/drawing/2014/main" id="{85A09077-DCD5-47F5-BB5F-56579DE72C28}"/>
              </a:ext>
            </a:extLst>
          </p:cNvPr>
          <p:cNvGraphicFramePr>
            <a:graphicFrameLocks noGrp="1"/>
          </p:cNvGraphicFramePr>
          <p:nvPr>
            <p:ph idx="1"/>
            <p:extLst/>
          </p:nvPr>
        </p:nvGraphicFramePr>
        <p:xfrm>
          <a:off x="457200" y="1600200"/>
          <a:ext cx="8610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868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System Office Template 2017</Template>
  <TotalTime>0</TotalTime>
  <Words>2895</Words>
  <Application>Microsoft Macintosh PowerPoint</Application>
  <PresentationFormat>On-screen Show (4:3)</PresentationFormat>
  <Paragraphs>846</Paragraphs>
  <Slides>61</Slides>
  <Notes>9</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61</vt:i4>
      </vt:variant>
    </vt:vector>
  </HeadingPairs>
  <TitlesOfParts>
    <vt:vector size="79" baseType="lpstr">
      <vt:lpstr>Adobe Caslon Pro</vt:lpstr>
      <vt:lpstr>American Typewriter</vt:lpstr>
      <vt:lpstr>Avenir Heavy</vt:lpstr>
      <vt:lpstr>Avenir Next Medium</vt:lpstr>
      <vt:lpstr>Calibri</vt:lpstr>
      <vt:lpstr>Calibri Light</vt:lpstr>
      <vt:lpstr>Franklin Gothic Medium</vt:lpstr>
      <vt:lpstr>Futura</vt:lpstr>
      <vt:lpstr>Helvetica</vt:lpstr>
      <vt:lpstr>Helvetica Light</vt:lpstr>
      <vt:lpstr>HelvLight</vt:lpstr>
      <vt:lpstr>Mangal</vt:lpstr>
      <vt:lpstr>Marker Felt</vt:lpstr>
      <vt:lpstr>Times New Roman</vt:lpstr>
      <vt:lpstr>Verdana</vt:lpstr>
      <vt:lpstr>ヒラギノ角ゴ Pro W3</vt:lpstr>
      <vt:lpstr>Arial</vt:lpstr>
      <vt:lpstr>Office Theme</vt:lpstr>
      <vt:lpstr>Overview and Elements of  Career Pathways </vt:lpstr>
      <vt:lpstr>History of Pathways </vt:lpstr>
      <vt:lpstr>Job Driven Training </vt:lpstr>
      <vt:lpstr>Types of Pathways within the NCCCS</vt:lpstr>
      <vt:lpstr>Components of Pathways</vt:lpstr>
      <vt:lpstr>Understanding Pathways </vt:lpstr>
      <vt:lpstr>Basic Skills Plus Pathways</vt:lpstr>
      <vt:lpstr>Workforce Innovation &amp; Opportunity Act (WIOA)</vt:lpstr>
      <vt:lpstr>Basic Skills Plus Pathway Example Computer Integrated Machining</vt:lpstr>
      <vt:lpstr>Basic Skills Plus Pathways</vt:lpstr>
      <vt:lpstr>Understanding Pathways </vt:lpstr>
      <vt:lpstr>Career &amp; College Promise</vt:lpstr>
      <vt:lpstr>Transfer Pathway</vt:lpstr>
      <vt:lpstr>Transfer Pathway (Cont)</vt:lpstr>
      <vt:lpstr>CCP Career &amp; Technical Education Pathways</vt:lpstr>
      <vt:lpstr>CCP Information</vt:lpstr>
      <vt:lpstr>Understanding Pathways </vt:lpstr>
      <vt:lpstr>The NC Student Success Center:</vt:lpstr>
      <vt:lpstr>NC-GPS: Coordinate 1</vt:lpstr>
      <vt:lpstr>NC-GPS: Coordinate 2</vt:lpstr>
      <vt:lpstr>NC-GPS: Coordinate 3</vt:lpstr>
      <vt:lpstr>NC-GPS: Coordinate 4</vt:lpstr>
      <vt:lpstr>NC-GPS works to help 58 colleges. . .</vt:lpstr>
      <vt:lpstr>NC-GPS</vt:lpstr>
      <vt:lpstr>Understanding Pathways </vt:lpstr>
      <vt:lpstr>Career Pathways  - Key Elements </vt:lpstr>
      <vt:lpstr>2014  Vision Overview </vt:lpstr>
      <vt:lpstr>Sample CTE Program of Study with  CCP Pathway </vt:lpstr>
      <vt:lpstr>Building the Pathway  Engaging Employers  </vt:lpstr>
      <vt:lpstr>Pathways –  Characteristics</vt:lpstr>
      <vt:lpstr>PowerPoint Presentation</vt:lpstr>
      <vt:lpstr>Employer Engagement –  Involved Employers</vt:lpstr>
      <vt:lpstr>PowerPoint Presentation</vt:lpstr>
      <vt:lpstr>Career Development - Integrated Career Counseling and Coaching </vt:lpstr>
      <vt:lpstr>Career Advising  Selecting Pathway, Education, &amp; WBL</vt:lpstr>
      <vt:lpstr>Individual Career or Employability Plan</vt:lpstr>
      <vt:lpstr>Education and Training Rigorous Programs of Study</vt:lpstr>
      <vt:lpstr>Building the Pathway - Short Term Career Center / Continuing Education  </vt:lpstr>
      <vt:lpstr>Building the Pathway  Credentials  </vt:lpstr>
      <vt:lpstr>Building the Pathway 9-14 High School and Community College  </vt:lpstr>
      <vt:lpstr>Education and Training Other Options to Build Into Framework</vt:lpstr>
      <vt:lpstr>Training / Programs of Study </vt:lpstr>
      <vt:lpstr>Articulation and Coordination  Program of Study / Training</vt:lpstr>
      <vt:lpstr>Certifications  Stackable - Certificates, Diplomas, Degrees, Credentials </vt:lpstr>
      <vt:lpstr>Work-Based Learning With Engaged Employers </vt:lpstr>
      <vt:lpstr>Work-Based Learning With Engaged Employers </vt:lpstr>
      <vt:lpstr>Work-Based Learning With Engaged Employers </vt:lpstr>
      <vt:lpstr>Work-Based Learning </vt:lpstr>
      <vt:lpstr>Job Placement </vt:lpstr>
      <vt:lpstr>Work</vt:lpstr>
      <vt:lpstr>Intermediary  Coordinator</vt:lpstr>
      <vt:lpstr>Employment Sector Intermediary Coordinator</vt:lpstr>
      <vt:lpstr>Future Work Skills </vt:lpstr>
      <vt:lpstr>Future Work Skills (cont) </vt:lpstr>
      <vt:lpstr>PowerPoint Presentation</vt:lpstr>
      <vt:lpstr>Understanding Pathways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2017-04-26T15:33:33Z</cp:lastPrinted>
  <dcterms:created xsi:type="dcterms:W3CDTF">2017-04-24T19:18:55Z</dcterms:created>
  <dcterms:modified xsi:type="dcterms:W3CDTF">2017-09-25T19:54:51Z</dcterms:modified>
</cp:coreProperties>
</file>