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2"/>
  </p:notesMasterIdLst>
  <p:handoutMasterIdLst>
    <p:handoutMasterId r:id="rId23"/>
  </p:handoutMasterIdLst>
  <p:sldIdLst>
    <p:sldId id="256" r:id="rId5"/>
    <p:sldId id="258" r:id="rId6"/>
    <p:sldId id="265" r:id="rId7"/>
    <p:sldId id="259" r:id="rId8"/>
    <p:sldId id="266" r:id="rId9"/>
    <p:sldId id="260" r:id="rId10"/>
    <p:sldId id="267" r:id="rId11"/>
    <p:sldId id="261" r:id="rId12"/>
    <p:sldId id="268" r:id="rId13"/>
    <p:sldId id="262" r:id="rId14"/>
    <p:sldId id="269" r:id="rId15"/>
    <p:sldId id="270" r:id="rId16"/>
    <p:sldId id="272" r:id="rId17"/>
    <p:sldId id="263" r:id="rId18"/>
    <p:sldId id="271" r:id="rId19"/>
    <p:sldId id="264" r:id="rId20"/>
    <p:sldId id="273" r:id="rId21"/>
  </p:sldIdLst>
  <p:sldSz cx="9144000" cy="6858000" type="screen4x3"/>
  <p:notesSz cx="6858000" cy="9144000"/>
  <p:custDataLst>
    <p:tags r:id="rId2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DF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52"/>
    <p:restoredTop sz="93478"/>
  </p:normalViewPr>
  <p:slideViewPr>
    <p:cSldViewPr>
      <p:cViewPr varScale="1">
        <p:scale>
          <a:sx n="99" d="100"/>
          <a:sy n="99" d="100"/>
        </p:scale>
        <p:origin x="608" y="1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86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tags" Target="tags/tag1.xml"/><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microsoft.com/office/2011/relationships/chartStyle" Target="style3.xml"/><Relationship Id="rId2" Type="http://schemas.microsoft.com/office/2011/relationships/chartColorStyle" Target="colors3.xml"/><Relationship Id="rId3"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microsoft.com/office/2011/relationships/chartStyle" Target="style4.xml"/><Relationship Id="rId2" Type="http://schemas.microsoft.com/office/2011/relationships/chartColorStyle" Target="colors4.xml"/><Relationship Id="rId3"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microsoft.com/office/2011/relationships/chartStyle" Target="style5.xml"/><Relationship Id="rId2" Type="http://schemas.microsoft.com/office/2011/relationships/chartColorStyle" Target="colors5.xml"/><Relationship Id="rId3"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microsoft.com/office/2011/relationships/chartStyle" Target="style6.xml"/><Relationship Id="rId2" Type="http://schemas.microsoft.com/office/2011/relationships/chartColorStyle" Target="colors6.xml"/><Relationship Id="rId3" Type="http://schemas.openxmlformats.org/officeDocument/2006/relationships/package" Target="../embeddings/Microsoft_Excel_Worksheet6.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881737873043647"/>
          <c:y val="0.0470991477393872"/>
          <c:w val="0.89485090405366"/>
          <c:h val="0.818723440735154"/>
        </c:manualLayout>
      </c:layout>
      <c:lineChart>
        <c:grouping val="standard"/>
        <c:varyColors val="0"/>
        <c:ser>
          <c:idx val="0"/>
          <c:order val="0"/>
          <c:tx>
            <c:strRef>
              <c:f>Sheet1!$A$2</c:f>
              <c:strCache>
                <c:ptCount val="1"/>
                <c:pt idx="0">
                  <c:v>System Actual Level</c:v>
                </c:pt>
              </c:strCache>
            </c:strRef>
          </c:tx>
          <c:spPr>
            <a:ln w="34925" cap="rnd">
              <a:solidFill>
                <a:schemeClr val="accent1"/>
              </a:solidFill>
              <a:round/>
            </a:ln>
            <a:effectLst>
              <a:outerShdw blurRad="40000" dist="23000" dir="5400000" rotWithShape="0">
                <a:srgbClr val="000000">
                  <a:alpha val="35000"/>
                </a:srgbClr>
              </a:outerShdw>
            </a:effectLst>
          </c:spPr>
          <c:marker>
            <c:symbol val="square"/>
            <c:size val="5"/>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w="9525">
                <a:solidFill>
                  <a:schemeClr val="accent1"/>
                </a:solidFill>
                <a:rou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marker>
          <c:dLbls>
            <c:dLbl>
              <c:idx val="2"/>
              <c:layout>
                <c:manualLayout>
                  <c:x val="-0.0522145669291339"/>
                  <c:y val="-0.0478848368844377"/>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25DD-4FD0-A8DE-E8DE769EA4DF}"/>
                </c:ext>
                <c:ext xmlns:c15="http://schemas.microsoft.com/office/drawing/2012/chart" uri="{CE6537A1-D6FC-4f65-9D91-7224C49458BB}"/>
              </c:extLst>
            </c:dLbl>
            <c:dLbl>
              <c:idx val="4"/>
              <c:tx>
                <c:rich>
                  <a:bodyPr/>
                  <a:lstStyle/>
                  <a:p>
                    <a:fld id="{890D991C-9D1C-49F0-861C-39B4CD9109F7}" type="VALUE">
                      <a:rPr lang="hr-HR" smtClean="0"/>
                      <a:pPr/>
                      <a:t>[VALUE]</a:t>
                    </a:fld>
                    <a:endParaRPr lang="en-US"/>
                  </a:p>
                </c:rich>
              </c:tx>
              <c:dLblPos val="b"/>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25DD-4FD0-A8DE-E8DE769EA4DF}"/>
                </c:ext>
                <c:ext xmlns:c15="http://schemas.microsoft.com/office/drawing/2012/chart" uri="{CE6537A1-D6FC-4f65-9D91-7224C49458BB}">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2011</c:v>
                </c:pt>
                <c:pt idx="1">
                  <c:v>2012</c:v>
                </c:pt>
                <c:pt idx="2">
                  <c:v>2013</c:v>
                </c:pt>
                <c:pt idx="3">
                  <c:v>2014</c:v>
                </c:pt>
                <c:pt idx="4">
                  <c:v>2015</c:v>
                </c:pt>
              </c:strCache>
            </c:strRef>
          </c:cat>
          <c:val>
            <c:numRef>
              <c:f>Sheet1!$B$2:$F$2</c:f>
              <c:numCache>
                <c:formatCode>0.00%</c:formatCode>
                <c:ptCount val="5"/>
                <c:pt idx="0">
                  <c:v>0.7581</c:v>
                </c:pt>
                <c:pt idx="1">
                  <c:v>0.7692</c:v>
                </c:pt>
                <c:pt idx="2">
                  <c:v>0.8627</c:v>
                </c:pt>
                <c:pt idx="3">
                  <c:v>0.7889</c:v>
                </c:pt>
                <c:pt idx="4">
                  <c:v>0.7918</c:v>
                </c:pt>
              </c:numCache>
            </c:numRef>
          </c:val>
          <c:smooth val="0"/>
          <c:extLst xmlns:c16r2="http://schemas.microsoft.com/office/drawing/2015/06/chart">
            <c:ext xmlns:c16="http://schemas.microsoft.com/office/drawing/2014/chart" uri="{C3380CC4-5D6E-409C-BE32-E72D297353CC}">
              <c16:uniqueId val="{00000000-3987-4B42-9DB2-F4284C22CCC8}"/>
            </c:ext>
          </c:extLst>
        </c:ser>
        <c:ser>
          <c:idx val="1"/>
          <c:order val="1"/>
          <c:tx>
            <c:strRef>
              <c:f>Sheet1!$A$3</c:f>
              <c:strCache>
                <c:ptCount val="1"/>
                <c:pt idx="0">
                  <c:v>System Negotiated Level</c:v>
                </c:pt>
              </c:strCache>
            </c:strRef>
          </c:tx>
          <c:spPr>
            <a:ln w="34925" cap="rnd">
              <a:solidFill>
                <a:schemeClr val="accent2"/>
              </a:solidFill>
              <a:prstDash val="dash"/>
              <a:round/>
            </a:ln>
            <a:effectLst>
              <a:outerShdw blurRad="40000" dist="23000" dir="5400000" rotWithShape="0">
                <a:srgbClr val="000000">
                  <a:alpha val="35000"/>
                </a:srgbClr>
              </a:outerShdw>
            </a:effectLst>
          </c:spPr>
          <c:marker>
            <c:symbol val="square"/>
            <c:size val="5"/>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a:solidFill>
                  <a:schemeClr val="accent2"/>
                </a:solidFill>
                <a:rou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marker>
          <c:dLbls>
            <c:delete val="1"/>
          </c:dLbls>
          <c:cat>
            <c:strRef>
              <c:f>Sheet1!$B$1:$F$1</c:f>
              <c:strCache>
                <c:ptCount val="5"/>
                <c:pt idx="0">
                  <c:v>2011</c:v>
                </c:pt>
                <c:pt idx="1">
                  <c:v>2012</c:v>
                </c:pt>
                <c:pt idx="2">
                  <c:v>2013</c:v>
                </c:pt>
                <c:pt idx="3">
                  <c:v>2014</c:v>
                </c:pt>
                <c:pt idx="4">
                  <c:v>2015</c:v>
                </c:pt>
              </c:strCache>
            </c:strRef>
          </c:cat>
          <c:val>
            <c:numRef>
              <c:f>Sheet1!$B$3:$F$3</c:f>
              <c:numCache>
                <c:formatCode>0.00%</c:formatCode>
                <c:ptCount val="5"/>
                <c:pt idx="0">
                  <c:v>0.795</c:v>
                </c:pt>
                <c:pt idx="1">
                  <c:v>0.7975</c:v>
                </c:pt>
                <c:pt idx="2">
                  <c:v>0.8</c:v>
                </c:pt>
                <c:pt idx="3">
                  <c:v>0.801</c:v>
                </c:pt>
                <c:pt idx="4">
                  <c:v>0.801</c:v>
                </c:pt>
              </c:numCache>
            </c:numRef>
          </c:val>
          <c:smooth val="0"/>
          <c:extLst xmlns:c16r2="http://schemas.microsoft.com/office/drawing/2015/06/chart">
            <c:ext xmlns:c16="http://schemas.microsoft.com/office/drawing/2014/chart" uri="{C3380CC4-5D6E-409C-BE32-E72D297353CC}">
              <c16:uniqueId val="{00000001-3987-4B42-9DB2-F4284C22CCC8}"/>
            </c:ext>
          </c:extLst>
        </c:ser>
        <c:dLbls>
          <c:dLblPos val="t"/>
          <c:showLegendKey val="0"/>
          <c:showVal val="1"/>
          <c:showCatName val="0"/>
          <c:showSerName val="0"/>
          <c:showPercent val="0"/>
          <c:showBubbleSize val="0"/>
        </c:dLbls>
        <c:marker val="1"/>
        <c:smooth val="0"/>
        <c:axId val="2093048192"/>
        <c:axId val="2093045040"/>
      </c:lineChart>
      <c:catAx>
        <c:axId val="2093048192"/>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93045040"/>
        <c:crosses val="autoZero"/>
        <c:auto val="1"/>
        <c:lblAlgn val="ctr"/>
        <c:lblOffset val="100"/>
        <c:noMultiLvlLbl val="0"/>
      </c:catAx>
      <c:valAx>
        <c:axId val="2093045040"/>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930481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Sheet1!$A$2</c:f>
              <c:strCache>
                <c:ptCount val="1"/>
                <c:pt idx="0">
                  <c:v>System Actual Level</c:v>
                </c:pt>
              </c:strCache>
            </c:strRef>
          </c:tx>
          <c:spPr>
            <a:ln w="34925" cap="rnd">
              <a:solidFill>
                <a:schemeClr val="accent1"/>
              </a:solidFill>
              <a:round/>
            </a:ln>
            <a:effectLst>
              <a:outerShdw blurRad="40000" dist="23000" dir="5400000" rotWithShape="0">
                <a:srgbClr val="000000">
                  <a:alpha val="35000"/>
                </a:srgbClr>
              </a:outerShdw>
            </a:effectLst>
          </c:spPr>
          <c:marker>
            <c:symbol val="square"/>
            <c:size val="5"/>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w="9525">
                <a:solidFill>
                  <a:schemeClr val="accent1"/>
                </a:solidFill>
                <a:rou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marker>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2011</c:v>
                </c:pt>
                <c:pt idx="1">
                  <c:v>2012</c:v>
                </c:pt>
                <c:pt idx="2">
                  <c:v>2013</c:v>
                </c:pt>
                <c:pt idx="3">
                  <c:v>2014</c:v>
                </c:pt>
                <c:pt idx="4">
                  <c:v>2015</c:v>
                </c:pt>
              </c:strCache>
            </c:strRef>
          </c:cat>
          <c:val>
            <c:numRef>
              <c:f>Sheet1!$B$2:$F$2</c:f>
              <c:numCache>
                <c:formatCode>0.00%</c:formatCode>
                <c:ptCount val="5"/>
                <c:pt idx="0">
                  <c:v>0.5162</c:v>
                </c:pt>
                <c:pt idx="1">
                  <c:v>0.5283</c:v>
                </c:pt>
                <c:pt idx="2">
                  <c:v>0.3935</c:v>
                </c:pt>
                <c:pt idx="3">
                  <c:v>0.5552</c:v>
                </c:pt>
                <c:pt idx="4">
                  <c:v>0.574</c:v>
                </c:pt>
              </c:numCache>
            </c:numRef>
          </c:val>
          <c:smooth val="0"/>
          <c:extLst xmlns:c16r2="http://schemas.microsoft.com/office/drawing/2015/06/chart">
            <c:ext xmlns:c16="http://schemas.microsoft.com/office/drawing/2014/chart" uri="{C3380CC4-5D6E-409C-BE32-E72D297353CC}">
              <c16:uniqueId val="{00000000-FC7C-416B-BD83-D2C3E89A86B7}"/>
            </c:ext>
          </c:extLst>
        </c:ser>
        <c:ser>
          <c:idx val="1"/>
          <c:order val="1"/>
          <c:tx>
            <c:strRef>
              <c:f>Sheet1!$A$3</c:f>
              <c:strCache>
                <c:ptCount val="1"/>
                <c:pt idx="0">
                  <c:v>System Negotiated Level</c:v>
                </c:pt>
              </c:strCache>
            </c:strRef>
          </c:tx>
          <c:spPr>
            <a:ln w="34925" cap="rnd">
              <a:solidFill>
                <a:schemeClr val="accent2"/>
              </a:solidFill>
              <a:prstDash val="dash"/>
              <a:round/>
            </a:ln>
            <a:effectLst>
              <a:outerShdw blurRad="40000" dist="23000" dir="5400000" rotWithShape="0">
                <a:srgbClr val="000000">
                  <a:alpha val="35000"/>
                </a:srgbClr>
              </a:outerShdw>
            </a:effectLst>
          </c:spPr>
          <c:marker>
            <c:symbol val="circle"/>
            <c:size val="6"/>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a:solidFill>
                  <a:schemeClr val="accent2"/>
                </a:solidFill>
                <a:rou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marker>
          <c:cat>
            <c:strRef>
              <c:f>Sheet1!$B$1:$F$1</c:f>
              <c:strCache>
                <c:ptCount val="5"/>
                <c:pt idx="0">
                  <c:v>2011</c:v>
                </c:pt>
                <c:pt idx="1">
                  <c:v>2012</c:v>
                </c:pt>
                <c:pt idx="2">
                  <c:v>2013</c:v>
                </c:pt>
                <c:pt idx="3">
                  <c:v>2014</c:v>
                </c:pt>
                <c:pt idx="4">
                  <c:v>2015</c:v>
                </c:pt>
              </c:strCache>
            </c:strRef>
          </c:cat>
          <c:val>
            <c:numRef>
              <c:f>Sheet1!$B$3:$F$3</c:f>
              <c:numCache>
                <c:formatCode>0.00%</c:formatCode>
                <c:ptCount val="5"/>
                <c:pt idx="0">
                  <c:v>0.59</c:v>
                </c:pt>
                <c:pt idx="1">
                  <c:v>0.59</c:v>
                </c:pt>
                <c:pt idx="2">
                  <c:v>0.591</c:v>
                </c:pt>
                <c:pt idx="3">
                  <c:v>0.547</c:v>
                </c:pt>
                <c:pt idx="4">
                  <c:v>0.547</c:v>
                </c:pt>
              </c:numCache>
            </c:numRef>
          </c:val>
          <c:smooth val="0"/>
          <c:extLst xmlns:c16r2="http://schemas.microsoft.com/office/drawing/2015/06/chart">
            <c:ext xmlns:c16="http://schemas.microsoft.com/office/drawing/2014/chart" uri="{C3380CC4-5D6E-409C-BE32-E72D297353CC}">
              <c16:uniqueId val="{00000000-878A-4F54-8A72-71F4F011666E}"/>
            </c:ext>
          </c:extLst>
        </c:ser>
        <c:dLbls>
          <c:showLegendKey val="0"/>
          <c:showVal val="0"/>
          <c:showCatName val="0"/>
          <c:showSerName val="0"/>
          <c:showPercent val="0"/>
          <c:showBubbleSize val="0"/>
        </c:dLbls>
        <c:marker val="1"/>
        <c:smooth val="0"/>
        <c:axId val="2092969216"/>
        <c:axId val="2092966064"/>
      </c:lineChart>
      <c:catAx>
        <c:axId val="2092969216"/>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92966064"/>
        <c:crosses val="autoZero"/>
        <c:auto val="1"/>
        <c:lblAlgn val="ctr"/>
        <c:lblOffset val="100"/>
        <c:noMultiLvlLbl val="0"/>
      </c:catAx>
      <c:valAx>
        <c:axId val="2092966064"/>
        <c:scaling>
          <c:orientation val="minMax"/>
          <c:max val="0.8"/>
          <c:min val="0.3"/>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929692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Sheet1!$A$2</c:f>
              <c:strCache>
                <c:ptCount val="1"/>
                <c:pt idx="0">
                  <c:v>System Actual Level</c:v>
                </c:pt>
              </c:strCache>
            </c:strRef>
          </c:tx>
          <c:spPr>
            <a:ln w="34925" cap="rnd">
              <a:solidFill>
                <a:schemeClr val="accent1"/>
              </a:solidFill>
              <a:round/>
            </a:ln>
            <a:effectLst>
              <a:outerShdw blurRad="40000" dist="23000" dir="5400000" rotWithShape="0">
                <a:srgbClr val="000000">
                  <a:alpha val="35000"/>
                </a:srgbClr>
              </a:outerShdw>
            </a:effectLst>
          </c:spPr>
          <c:marker>
            <c:symbol val="square"/>
            <c:size val="5"/>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w="9525">
                <a:solidFill>
                  <a:schemeClr val="accent1"/>
                </a:solidFill>
                <a:rou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marker>
          <c:dLbls>
            <c:dLbl>
              <c:idx val="1"/>
              <c:layout>
                <c:manualLayout>
                  <c:x val="-0.0139236414892583"/>
                  <c:y val="-0.0310486409190707"/>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B82B-4CCA-9C96-8E084E6BE84E}"/>
                </c:ext>
                <c:ext xmlns:c15="http://schemas.microsoft.com/office/drawing/2012/chart" uri="{CE6537A1-D6FC-4f65-9D91-7224C49458BB}">
                  <c15:layout/>
                </c:ext>
              </c:extLst>
            </c:dLbl>
            <c:dLbl>
              <c:idx val="3"/>
              <c:layout>
                <c:manualLayout>
                  <c:x val="-0.0386149995139496"/>
                  <c:y val="-0.0478848368844377"/>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B82B-4CCA-9C96-8E084E6BE84E}"/>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2011</c:v>
                </c:pt>
                <c:pt idx="1">
                  <c:v>2012</c:v>
                </c:pt>
                <c:pt idx="2">
                  <c:v>2013</c:v>
                </c:pt>
                <c:pt idx="3">
                  <c:v>2014</c:v>
                </c:pt>
                <c:pt idx="4">
                  <c:v>2015</c:v>
                </c:pt>
              </c:strCache>
            </c:strRef>
          </c:cat>
          <c:val>
            <c:numRef>
              <c:f>Sheet1!$B$2:$F$2</c:f>
              <c:numCache>
                <c:formatCode>0.00%</c:formatCode>
                <c:ptCount val="5"/>
                <c:pt idx="0">
                  <c:v>0.7455</c:v>
                </c:pt>
                <c:pt idx="1">
                  <c:v>0.7808</c:v>
                </c:pt>
                <c:pt idx="2">
                  <c:v>0.6163</c:v>
                </c:pt>
                <c:pt idx="3">
                  <c:v>0.8265</c:v>
                </c:pt>
                <c:pt idx="4">
                  <c:v>0.802</c:v>
                </c:pt>
              </c:numCache>
            </c:numRef>
          </c:val>
          <c:smooth val="0"/>
          <c:extLst xmlns:c16r2="http://schemas.microsoft.com/office/drawing/2015/06/chart">
            <c:ext xmlns:c16="http://schemas.microsoft.com/office/drawing/2014/chart" uri="{C3380CC4-5D6E-409C-BE32-E72D297353CC}">
              <c16:uniqueId val="{00000000-6229-44BF-9664-B56ECE258EB6}"/>
            </c:ext>
          </c:extLst>
        </c:ser>
        <c:ser>
          <c:idx val="1"/>
          <c:order val="1"/>
          <c:tx>
            <c:strRef>
              <c:f>Sheet1!$A$3</c:f>
              <c:strCache>
                <c:ptCount val="1"/>
                <c:pt idx="0">
                  <c:v>System Negotiated Level</c:v>
                </c:pt>
              </c:strCache>
            </c:strRef>
          </c:tx>
          <c:spPr>
            <a:ln w="34925" cap="rnd">
              <a:solidFill>
                <a:schemeClr val="accent2"/>
              </a:solidFill>
              <a:prstDash val="dash"/>
              <a:round/>
            </a:ln>
            <a:effectLst>
              <a:outerShdw blurRad="40000" dist="23000" dir="5400000" rotWithShape="0">
                <a:srgbClr val="000000">
                  <a:alpha val="35000"/>
                </a:srgbClr>
              </a:outerShdw>
            </a:effectLst>
          </c:spPr>
          <c:marker>
            <c:symbol val="circle"/>
            <c:size val="6"/>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a:solidFill>
                  <a:schemeClr val="accent2"/>
                </a:solidFill>
                <a:rou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marker>
          <c:dLbls>
            <c:delete val="1"/>
          </c:dLbls>
          <c:cat>
            <c:strRef>
              <c:f>Sheet1!$B$1:$F$1</c:f>
              <c:strCache>
                <c:ptCount val="5"/>
                <c:pt idx="0">
                  <c:v>2011</c:v>
                </c:pt>
                <c:pt idx="1">
                  <c:v>2012</c:v>
                </c:pt>
                <c:pt idx="2">
                  <c:v>2013</c:v>
                </c:pt>
                <c:pt idx="3">
                  <c:v>2014</c:v>
                </c:pt>
                <c:pt idx="4">
                  <c:v>2015</c:v>
                </c:pt>
              </c:strCache>
            </c:strRef>
          </c:cat>
          <c:val>
            <c:numRef>
              <c:f>Sheet1!$B$3:$F$3</c:f>
              <c:numCache>
                <c:formatCode>0.00%</c:formatCode>
                <c:ptCount val="5"/>
                <c:pt idx="0">
                  <c:v>0.805</c:v>
                </c:pt>
                <c:pt idx="1">
                  <c:v>0.8075</c:v>
                </c:pt>
                <c:pt idx="2" formatCode="0%">
                  <c:v>0.81</c:v>
                </c:pt>
                <c:pt idx="3">
                  <c:v>0.662</c:v>
                </c:pt>
                <c:pt idx="4">
                  <c:v>0.6622</c:v>
                </c:pt>
              </c:numCache>
            </c:numRef>
          </c:val>
          <c:smooth val="0"/>
          <c:extLst xmlns:c16r2="http://schemas.microsoft.com/office/drawing/2015/06/chart">
            <c:ext xmlns:c16="http://schemas.microsoft.com/office/drawing/2014/chart" uri="{C3380CC4-5D6E-409C-BE32-E72D297353CC}">
              <c16:uniqueId val="{00000000-B82B-4CCA-9C96-8E084E6BE84E}"/>
            </c:ext>
          </c:extLst>
        </c:ser>
        <c:dLbls>
          <c:dLblPos val="b"/>
          <c:showLegendKey val="0"/>
          <c:showVal val="1"/>
          <c:showCatName val="0"/>
          <c:showSerName val="0"/>
          <c:showPercent val="0"/>
          <c:showBubbleSize val="0"/>
        </c:dLbls>
        <c:marker val="1"/>
        <c:smooth val="0"/>
        <c:axId val="2095360480"/>
        <c:axId val="2094283760"/>
      </c:lineChart>
      <c:catAx>
        <c:axId val="209536048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94283760"/>
        <c:crosses val="autoZero"/>
        <c:auto val="1"/>
        <c:lblAlgn val="ctr"/>
        <c:lblOffset val="100"/>
        <c:noMultiLvlLbl val="0"/>
      </c:catAx>
      <c:valAx>
        <c:axId val="2094283760"/>
        <c:scaling>
          <c:orientation val="minMax"/>
          <c:min val="0.6"/>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9536048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Sheet1!$A$2</c:f>
              <c:strCache>
                <c:ptCount val="1"/>
                <c:pt idx="0">
                  <c:v>System Actual Level</c:v>
                </c:pt>
              </c:strCache>
            </c:strRef>
          </c:tx>
          <c:spPr>
            <a:ln w="34925" cap="rnd">
              <a:solidFill>
                <a:schemeClr val="accent1"/>
              </a:solidFill>
              <a:round/>
            </a:ln>
            <a:effectLst>
              <a:outerShdw blurRad="40000" dist="23000" dir="5400000" rotWithShape="0">
                <a:srgbClr val="000000">
                  <a:alpha val="35000"/>
                </a:srgbClr>
              </a:outerShdw>
            </a:effectLst>
          </c:spPr>
          <c:marker>
            <c:symbol val="square"/>
            <c:size val="5"/>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w="9525">
                <a:solidFill>
                  <a:schemeClr val="accent1"/>
                </a:solidFill>
                <a:rou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marker>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2011</c:v>
                </c:pt>
                <c:pt idx="1">
                  <c:v>2012</c:v>
                </c:pt>
                <c:pt idx="2">
                  <c:v>2013</c:v>
                </c:pt>
                <c:pt idx="3">
                  <c:v>2014</c:v>
                </c:pt>
                <c:pt idx="4">
                  <c:v>2015</c:v>
                </c:pt>
              </c:strCache>
            </c:strRef>
          </c:cat>
          <c:val>
            <c:numRef>
              <c:f>Sheet1!$B$2:$F$2</c:f>
              <c:numCache>
                <c:formatCode>0.00%</c:formatCode>
                <c:ptCount val="5"/>
                <c:pt idx="0">
                  <c:v>0.829</c:v>
                </c:pt>
                <c:pt idx="1">
                  <c:v>0.7841</c:v>
                </c:pt>
                <c:pt idx="2">
                  <c:v>0.6811</c:v>
                </c:pt>
                <c:pt idx="3">
                  <c:v>0.6651</c:v>
                </c:pt>
                <c:pt idx="4">
                  <c:v>0.664</c:v>
                </c:pt>
              </c:numCache>
            </c:numRef>
          </c:val>
          <c:smooth val="0"/>
          <c:extLst xmlns:c16r2="http://schemas.microsoft.com/office/drawing/2015/06/chart">
            <c:ext xmlns:c16="http://schemas.microsoft.com/office/drawing/2014/chart" uri="{C3380CC4-5D6E-409C-BE32-E72D297353CC}">
              <c16:uniqueId val="{00000000-76C6-4CB7-BAC6-9B46E79A7499}"/>
            </c:ext>
          </c:extLst>
        </c:ser>
        <c:ser>
          <c:idx val="1"/>
          <c:order val="1"/>
          <c:tx>
            <c:strRef>
              <c:f>Sheet1!$A$3</c:f>
              <c:strCache>
                <c:ptCount val="1"/>
                <c:pt idx="0">
                  <c:v>System Negotiated Level</c:v>
                </c:pt>
              </c:strCache>
            </c:strRef>
          </c:tx>
          <c:spPr>
            <a:ln w="34925" cap="rnd">
              <a:solidFill>
                <a:schemeClr val="accent2"/>
              </a:solidFill>
              <a:prstDash val="dash"/>
              <a:round/>
            </a:ln>
            <a:effectLst>
              <a:outerShdw blurRad="40000" dist="23000" dir="5400000" rotWithShape="0">
                <a:srgbClr val="000000">
                  <a:alpha val="35000"/>
                </a:srgbClr>
              </a:outerShdw>
            </a:effectLst>
          </c:spPr>
          <c:marker>
            <c:symbol val="circle"/>
            <c:size val="6"/>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a:solidFill>
                  <a:schemeClr val="accent2"/>
                </a:solidFill>
                <a:rou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marker>
          <c:cat>
            <c:strRef>
              <c:f>Sheet1!$B$1:$F$1</c:f>
              <c:strCache>
                <c:ptCount val="5"/>
                <c:pt idx="0">
                  <c:v>2011</c:v>
                </c:pt>
                <c:pt idx="1">
                  <c:v>2012</c:v>
                </c:pt>
                <c:pt idx="2">
                  <c:v>2013</c:v>
                </c:pt>
                <c:pt idx="3">
                  <c:v>2014</c:v>
                </c:pt>
                <c:pt idx="4">
                  <c:v>2015</c:v>
                </c:pt>
              </c:strCache>
            </c:strRef>
          </c:cat>
          <c:val>
            <c:numRef>
              <c:f>Sheet1!$B$3:$F$3</c:f>
              <c:numCache>
                <c:formatCode>0.00%</c:formatCode>
                <c:ptCount val="5"/>
                <c:pt idx="0">
                  <c:v>0.785</c:v>
                </c:pt>
                <c:pt idx="1">
                  <c:v>0.8</c:v>
                </c:pt>
                <c:pt idx="2">
                  <c:v>0.8025</c:v>
                </c:pt>
                <c:pt idx="3">
                  <c:v>0.6765</c:v>
                </c:pt>
                <c:pt idx="4">
                  <c:v>0.6765</c:v>
                </c:pt>
              </c:numCache>
            </c:numRef>
          </c:val>
          <c:smooth val="0"/>
          <c:extLst xmlns:c16r2="http://schemas.microsoft.com/office/drawing/2015/06/chart">
            <c:ext xmlns:c16="http://schemas.microsoft.com/office/drawing/2014/chart" uri="{C3380CC4-5D6E-409C-BE32-E72D297353CC}">
              <c16:uniqueId val="{00000000-14C8-467E-BD70-87C8052D0DDF}"/>
            </c:ext>
          </c:extLst>
        </c:ser>
        <c:dLbls>
          <c:showLegendKey val="0"/>
          <c:showVal val="0"/>
          <c:showCatName val="0"/>
          <c:showSerName val="0"/>
          <c:showPercent val="0"/>
          <c:showBubbleSize val="0"/>
        </c:dLbls>
        <c:marker val="1"/>
        <c:smooth val="0"/>
        <c:axId val="2094431696"/>
        <c:axId val="2094434832"/>
      </c:lineChart>
      <c:catAx>
        <c:axId val="2094431696"/>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94434832"/>
        <c:crosses val="autoZero"/>
        <c:auto val="1"/>
        <c:lblAlgn val="ctr"/>
        <c:lblOffset val="100"/>
        <c:noMultiLvlLbl val="0"/>
      </c:catAx>
      <c:valAx>
        <c:axId val="2094434832"/>
        <c:scaling>
          <c:orientation val="minMax"/>
          <c:min val="0.4"/>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9443169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Sheet1!$A$2</c:f>
              <c:strCache>
                <c:ptCount val="1"/>
                <c:pt idx="0">
                  <c:v>System Actual Level</c:v>
                </c:pt>
              </c:strCache>
            </c:strRef>
          </c:tx>
          <c:spPr>
            <a:ln w="34925" cap="rnd">
              <a:solidFill>
                <a:schemeClr val="accent1"/>
              </a:solidFill>
              <a:round/>
            </a:ln>
            <a:effectLst>
              <a:outerShdw blurRad="40000" dist="23000" dir="5400000" rotWithShape="0">
                <a:srgbClr val="000000">
                  <a:alpha val="35000"/>
                </a:srgbClr>
              </a:outerShdw>
            </a:effectLst>
          </c:spPr>
          <c:marker>
            <c:symbol val="square"/>
            <c:size val="5"/>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w="9525">
                <a:solidFill>
                  <a:schemeClr val="accent1"/>
                </a:solidFill>
                <a:rou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marker>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2011</c:v>
                </c:pt>
                <c:pt idx="1">
                  <c:v>2012</c:v>
                </c:pt>
                <c:pt idx="2">
                  <c:v>2013</c:v>
                </c:pt>
                <c:pt idx="3">
                  <c:v>2014</c:v>
                </c:pt>
                <c:pt idx="4">
                  <c:v>2015</c:v>
                </c:pt>
              </c:strCache>
            </c:strRef>
          </c:cat>
          <c:val>
            <c:numRef>
              <c:f>Sheet1!$B$2:$F$2</c:f>
              <c:numCache>
                <c:formatCode>0.00%</c:formatCode>
                <c:ptCount val="5"/>
                <c:pt idx="0">
                  <c:v>0.2163</c:v>
                </c:pt>
                <c:pt idx="1">
                  <c:v>0.2303</c:v>
                </c:pt>
                <c:pt idx="2">
                  <c:v>0.23</c:v>
                </c:pt>
                <c:pt idx="3">
                  <c:v>0.2296</c:v>
                </c:pt>
                <c:pt idx="4">
                  <c:v>0.235</c:v>
                </c:pt>
              </c:numCache>
            </c:numRef>
          </c:val>
          <c:smooth val="0"/>
          <c:extLst xmlns:c16r2="http://schemas.microsoft.com/office/drawing/2015/06/chart">
            <c:ext xmlns:c16="http://schemas.microsoft.com/office/drawing/2014/chart" uri="{C3380CC4-5D6E-409C-BE32-E72D297353CC}">
              <c16:uniqueId val="{00000000-3611-44E7-9A7D-F17C5E845ECD}"/>
            </c:ext>
          </c:extLst>
        </c:ser>
        <c:ser>
          <c:idx val="1"/>
          <c:order val="1"/>
          <c:tx>
            <c:strRef>
              <c:f>Sheet1!$A$3</c:f>
              <c:strCache>
                <c:ptCount val="1"/>
                <c:pt idx="0">
                  <c:v>System Negotiated Level</c:v>
                </c:pt>
              </c:strCache>
            </c:strRef>
          </c:tx>
          <c:spPr>
            <a:ln w="34925" cap="rnd">
              <a:solidFill>
                <a:schemeClr val="accent2"/>
              </a:solidFill>
              <a:prstDash val="dash"/>
              <a:round/>
            </a:ln>
            <a:effectLst>
              <a:outerShdw blurRad="40000" dist="23000" dir="5400000" rotWithShape="0">
                <a:srgbClr val="000000">
                  <a:alpha val="35000"/>
                </a:srgbClr>
              </a:outerShdw>
            </a:effectLst>
          </c:spPr>
          <c:marker>
            <c:symbol val="circle"/>
            <c:size val="6"/>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a:solidFill>
                  <a:schemeClr val="accent2"/>
                </a:solidFill>
                <a:rou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marker>
          <c:cat>
            <c:strRef>
              <c:f>Sheet1!$B$1:$F$1</c:f>
              <c:strCache>
                <c:ptCount val="5"/>
                <c:pt idx="0">
                  <c:v>2011</c:v>
                </c:pt>
                <c:pt idx="1">
                  <c:v>2012</c:v>
                </c:pt>
                <c:pt idx="2">
                  <c:v>2013</c:v>
                </c:pt>
                <c:pt idx="3">
                  <c:v>2014</c:v>
                </c:pt>
                <c:pt idx="4">
                  <c:v>2015</c:v>
                </c:pt>
              </c:strCache>
            </c:strRef>
          </c:cat>
          <c:val>
            <c:numRef>
              <c:f>Sheet1!$B$3:$F$3</c:f>
              <c:numCache>
                <c:formatCode>0.00%</c:formatCode>
                <c:ptCount val="5"/>
                <c:pt idx="0">
                  <c:v>0.21</c:v>
                </c:pt>
                <c:pt idx="1">
                  <c:v>0.211</c:v>
                </c:pt>
                <c:pt idx="2">
                  <c:v>0.2125</c:v>
                </c:pt>
                <c:pt idx="3">
                  <c:v>0.2262</c:v>
                </c:pt>
                <c:pt idx="4">
                  <c:v>0.2262</c:v>
                </c:pt>
              </c:numCache>
            </c:numRef>
          </c:val>
          <c:smooth val="0"/>
          <c:extLst xmlns:c16r2="http://schemas.microsoft.com/office/drawing/2015/06/chart">
            <c:ext xmlns:c16="http://schemas.microsoft.com/office/drawing/2014/chart" uri="{C3380CC4-5D6E-409C-BE32-E72D297353CC}">
              <c16:uniqueId val="{00000000-096E-4CF0-AF5B-1D4C4E1C7D89}"/>
            </c:ext>
          </c:extLst>
        </c:ser>
        <c:dLbls>
          <c:showLegendKey val="0"/>
          <c:showVal val="0"/>
          <c:showCatName val="0"/>
          <c:showSerName val="0"/>
          <c:showPercent val="0"/>
          <c:showBubbleSize val="0"/>
        </c:dLbls>
        <c:marker val="1"/>
        <c:smooth val="0"/>
        <c:axId val="2094483280"/>
        <c:axId val="2094486416"/>
      </c:lineChart>
      <c:catAx>
        <c:axId val="209448328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94486416"/>
        <c:crosses val="autoZero"/>
        <c:auto val="1"/>
        <c:lblAlgn val="ctr"/>
        <c:lblOffset val="100"/>
        <c:noMultiLvlLbl val="0"/>
      </c:catAx>
      <c:valAx>
        <c:axId val="2094486416"/>
        <c:scaling>
          <c:orientation val="minMax"/>
          <c:min val="0.18"/>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solidFill>
              <a:schemeClr val="accent4"/>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94483280"/>
        <c:crosses val="autoZero"/>
        <c:crossBetween val="between"/>
        <c:majorUnit val="0.01"/>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Sheet1!$A$2</c:f>
              <c:strCache>
                <c:ptCount val="1"/>
                <c:pt idx="0">
                  <c:v>System Actual Level</c:v>
                </c:pt>
              </c:strCache>
            </c:strRef>
          </c:tx>
          <c:spPr>
            <a:ln w="34925" cap="rnd">
              <a:solidFill>
                <a:schemeClr val="accent1"/>
              </a:solidFill>
              <a:round/>
            </a:ln>
            <a:effectLst>
              <a:outerShdw blurRad="40000" dist="23000" dir="5400000" rotWithShape="0">
                <a:srgbClr val="000000">
                  <a:alpha val="35000"/>
                </a:srgbClr>
              </a:outerShdw>
            </a:effectLst>
          </c:spPr>
          <c:marker>
            <c:symbol val="square"/>
            <c:size val="5"/>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w="9525">
                <a:solidFill>
                  <a:schemeClr val="accent1"/>
                </a:solidFill>
                <a:rou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marker>
          <c:dLbls>
            <c:dLbl>
              <c:idx val="1"/>
              <c:layout>
                <c:manualLayout>
                  <c:x val="0.00459487702926023"/>
                  <c:y val="-0.0114064122928093"/>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AC7B-43F1-82BE-EC8A9C4E8C90}"/>
                </c:ext>
                <c:ext xmlns:c15="http://schemas.microsoft.com/office/drawing/2012/chart" uri="{CE6537A1-D6FC-4f65-9D91-7224C49458BB}"/>
              </c:extLst>
            </c:dLbl>
            <c:dLbl>
              <c:idx val="4"/>
              <c:layout>
                <c:manualLayout>
                  <c:x val="-0.0231829007485177"/>
                  <c:y val="0.0531323389077639"/>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AC7B-43F1-82BE-EC8A9C4E8C90}"/>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2011</c:v>
                </c:pt>
                <c:pt idx="1">
                  <c:v>2012</c:v>
                </c:pt>
                <c:pt idx="2">
                  <c:v>2013</c:v>
                </c:pt>
                <c:pt idx="3">
                  <c:v>2014</c:v>
                </c:pt>
                <c:pt idx="4">
                  <c:v>2015</c:v>
                </c:pt>
              </c:strCache>
            </c:strRef>
          </c:cat>
          <c:val>
            <c:numRef>
              <c:f>Sheet1!$B$2:$F$2</c:f>
              <c:numCache>
                <c:formatCode>0.00%</c:formatCode>
                <c:ptCount val="5"/>
                <c:pt idx="0">
                  <c:v>0.2143</c:v>
                </c:pt>
                <c:pt idx="1">
                  <c:v>0.2342</c:v>
                </c:pt>
                <c:pt idx="2">
                  <c:v>0.1812</c:v>
                </c:pt>
                <c:pt idx="3">
                  <c:v>0.1787</c:v>
                </c:pt>
                <c:pt idx="4">
                  <c:v>0.212</c:v>
                </c:pt>
              </c:numCache>
            </c:numRef>
          </c:val>
          <c:smooth val="0"/>
          <c:extLst xmlns:c16r2="http://schemas.microsoft.com/office/drawing/2015/06/chart">
            <c:ext xmlns:c16="http://schemas.microsoft.com/office/drawing/2014/chart" uri="{C3380CC4-5D6E-409C-BE32-E72D297353CC}">
              <c16:uniqueId val="{00000000-ED03-40D7-BB5A-036E76553B5A}"/>
            </c:ext>
          </c:extLst>
        </c:ser>
        <c:ser>
          <c:idx val="1"/>
          <c:order val="1"/>
          <c:tx>
            <c:strRef>
              <c:f>Sheet1!$A$3</c:f>
              <c:strCache>
                <c:ptCount val="1"/>
                <c:pt idx="0">
                  <c:v>System Negotiated Level</c:v>
                </c:pt>
              </c:strCache>
            </c:strRef>
          </c:tx>
          <c:spPr>
            <a:ln w="34925" cap="rnd">
              <a:solidFill>
                <a:schemeClr val="accent2"/>
              </a:solidFill>
              <a:prstDash val="dash"/>
              <a:round/>
            </a:ln>
            <a:effectLst>
              <a:outerShdw blurRad="40000" dist="23000" dir="5400000" rotWithShape="0">
                <a:srgbClr val="000000">
                  <a:alpha val="35000"/>
                </a:srgbClr>
              </a:outerShdw>
            </a:effectLst>
          </c:spPr>
          <c:marker>
            <c:symbol val="circle"/>
            <c:size val="6"/>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a:solidFill>
                  <a:schemeClr val="accent2"/>
                </a:solidFill>
                <a:rou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marker>
          <c:cat>
            <c:strRef>
              <c:f>Sheet1!$B$1:$F$1</c:f>
              <c:strCache>
                <c:ptCount val="5"/>
                <c:pt idx="0">
                  <c:v>2011</c:v>
                </c:pt>
                <c:pt idx="1">
                  <c:v>2012</c:v>
                </c:pt>
                <c:pt idx="2">
                  <c:v>2013</c:v>
                </c:pt>
                <c:pt idx="3">
                  <c:v>2014</c:v>
                </c:pt>
                <c:pt idx="4">
                  <c:v>2015</c:v>
                </c:pt>
              </c:strCache>
            </c:strRef>
          </c:cat>
          <c:val>
            <c:numRef>
              <c:f>Sheet1!$B$3:$F$3</c:f>
              <c:numCache>
                <c:formatCode>0.00%</c:formatCode>
                <c:ptCount val="5"/>
                <c:pt idx="0">
                  <c:v>0.215</c:v>
                </c:pt>
                <c:pt idx="1">
                  <c:v>0.2152</c:v>
                </c:pt>
                <c:pt idx="2">
                  <c:v>0.2155</c:v>
                </c:pt>
                <c:pt idx="3">
                  <c:v>0.178</c:v>
                </c:pt>
                <c:pt idx="4">
                  <c:v>0.178</c:v>
                </c:pt>
              </c:numCache>
            </c:numRef>
          </c:val>
          <c:smooth val="0"/>
          <c:extLst xmlns:c16r2="http://schemas.microsoft.com/office/drawing/2015/06/chart">
            <c:ext xmlns:c16="http://schemas.microsoft.com/office/drawing/2014/chart" uri="{C3380CC4-5D6E-409C-BE32-E72D297353CC}">
              <c16:uniqueId val="{00000000-AC7B-43F1-82BE-EC8A9C4E8C90}"/>
            </c:ext>
          </c:extLst>
        </c:ser>
        <c:dLbls>
          <c:showLegendKey val="0"/>
          <c:showVal val="0"/>
          <c:showCatName val="0"/>
          <c:showSerName val="0"/>
          <c:showPercent val="0"/>
          <c:showBubbleSize val="0"/>
        </c:dLbls>
        <c:marker val="1"/>
        <c:smooth val="0"/>
        <c:axId val="2095483248"/>
        <c:axId val="2095476400"/>
      </c:lineChart>
      <c:catAx>
        <c:axId val="209548324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95476400"/>
        <c:crosses val="autoZero"/>
        <c:auto val="1"/>
        <c:lblAlgn val="ctr"/>
        <c:lblOffset val="100"/>
        <c:noMultiLvlLbl val="0"/>
      </c:catAx>
      <c:valAx>
        <c:axId val="2095476400"/>
        <c:scaling>
          <c:orientation val="minMax"/>
          <c:min val="0.12"/>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95483248"/>
        <c:crosses val="autoZero"/>
        <c:crossBetween val="between"/>
        <c:majorUnit val="0.02"/>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4.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5.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6.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F7D02BC-678A-4932-B82B-1499DA207151}" type="datetimeFigureOut">
              <a:rPr lang="en-US" smtClean="0"/>
              <a:pPr/>
              <a:t>8/8/16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18C1209-4D24-4E6B-B850-B0D789831E21}" type="slidenum">
              <a:rPr lang="en-US" smtClean="0"/>
              <a:pPr/>
              <a:t>‹#›</a:t>
            </a:fld>
            <a:endParaRPr lang="en-US"/>
          </a:p>
        </p:txBody>
      </p:sp>
    </p:spTree>
    <p:extLst>
      <p:ext uri="{BB962C8B-B14F-4D97-AF65-F5344CB8AC3E}">
        <p14:creationId xmlns:p14="http://schemas.microsoft.com/office/powerpoint/2010/main" val="3723057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8766E1-CEEA-41BF-A457-E538D89CB544}" type="datetimeFigureOut">
              <a:rPr lang="en-US" smtClean="0"/>
              <a:pPr/>
              <a:t>8/8/16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46C6A2-84B9-4F4B-9D29-2CFB53138DBA}" type="slidenum">
              <a:rPr lang="en-US" smtClean="0"/>
              <a:pPr/>
              <a:t>‹#›</a:t>
            </a:fld>
            <a:endParaRPr lang="en-US"/>
          </a:p>
        </p:txBody>
      </p:sp>
    </p:spTree>
    <p:extLst>
      <p:ext uri="{BB962C8B-B14F-4D97-AF65-F5344CB8AC3E}">
        <p14:creationId xmlns:p14="http://schemas.microsoft.com/office/powerpoint/2010/main" val="33828136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83FE69EF-6784-4225-89AA-E6C06863EC96}" type="datetime1">
              <a:rPr lang="en-US" smtClean="0"/>
              <a:pPr/>
              <a:t>8/8/16</a:t>
            </a:fld>
            <a:endParaRPr lang="en-US"/>
          </a:p>
        </p:txBody>
      </p:sp>
      <p:sp>
        <p:nvSpPr>
          <p:cNvPr id="6" name="Slide Number Placeholder 5"/>
          <p:cNvSpPr>
            <a:spLocks noGrp="1"/>
          </p:cNvSpPr>
          <p:nvPr>
            <p:ph type="sldNum" sz="quarter" idx="12"/>
          </p:nvPr>
        </p:nvSpPr>
        <p:spPr/>
        <p:txBody>
          <a:bodyPr/>
          <a:lstStyle/>
          <a:p>
            <a:fld id="{9B007EB5-E551-4081-B1D4-5458D7644D4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B1EC54-034C-46DC-8500-E99EB784E404}" type="datetime1">
              <a:rPr lang="en-US" smtClean="0"/>
              <a:pPr/>
              <a:t>8/8/16</a:t>
            </a:fld>
            <a:endParaRPr lang="en-US"/>
          </a:p>
        </p:txBody>
      </p:sp>
      <p:sp>
        <p:nvSpPr>
          <p:cNvPr id="6" name="Slide Number Placeholder 5"/>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B33C96-DA9D-4C8D-A443-56B68AA6C52B}" type="datetime1">
              <a:rPr lang="en-US" smtClean="0"/>
              <a:pPr/>
              <a:t>8/8/16</a:t>
            </a:fld>
            <a:endParaRPr lang="en-US"/>
          </a:p>
        </p:txBody>
      </p:sp>
      <p:sp>
        <p:nvSpPr>
          <p:cNvPr id="6" name="Slide Number Placeholder 5"/>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819400" y="228600"/>
            <a:ext cx="6096000" cy="944562"/>
          </a:xfrm>
        </p:spPr>
        <p:txBody>
          <a:bodyPr/>
          <a:lstStyle/>
          <a:p>
            <a:r>
              <a:rPr lang="en-US"/>
              <a:t>Click to edit Master title style</a:t>
            </a:r>
          </a:p>
        </p:txBody>
      </p:sp>
      <p:sp>
        <p:nvSpPr>
          <p:cNvPr id="3" name="Content Placeholder 2"/>
          <p:cNvSpPr>
            <a:spLocks noGrp="1"/>
          </p:cNvSpPr>
          <p:nvPr>
            <p:ph idx="1"/>
          </p:nvPr>
        </p:nvSpPr>
        <p:spPr>
          <a:xfrm>
            <a:off x="457200" y="1447800"/>
            <a:ext cx="8229600" cy="4908550"/>
          </a:xfrm>
        </p:spPr>
        <p:txBody>
          <a:bodyPr/>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F89085A-6F1E-42B7-ADB4-8C5113284129}" type="datetime1">
              <a:rPr lang="en-US" smtClean="0"/>
              <a:pPr/>
              <a:t>8/8/16</a:t>
            </a:fld>
            <a:endParaRPr lang="en-US"/>
          </a:p>
        </p:txBody>
      </p:sp>
      <p:sp>
        <p:nvSpPr>
          <p:cNvPr id="6" name="Slide Number Placeholder 5"/>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331CE040-2E79-4EF6-B110-590348DE69FC}" type="datetime1">
              <a:rPr lang="en-US" smtClean="0"/>
              <a:pPr/>
              <a:t>8/8/16</a:t>
            </a:fld>
            <a:endParaRPr lang="en-US"/>
          </a:p>
        </p:txBody>
      </p:sp>
      <p:sp>
        <p:nvSpPr>
          <p:cNvPr id="6" name="Slide Number Placeholder 5"/>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F2DE26E-BECB-4060-9299-C96746AEAA62}" type="datetime1">
              <a:rPr lang="en-US" smtClean="0"/>
              <a:pPr/>
              <a:t>8/8/16</a:t>
            </a:fld>
            <a:endParaRPr lang="en-US"/>
          </a:p>
        </p:txBody>
      </p:sp>
      <p:sp>
        <p:nvSpPr>
          <p:cNvPr id="7" name="Slide Number Placeholder 6"/>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77CFC23-99AF-4883-881F-A6DD366A843C}" type="datetime1">
              <a:rPr lang="en-US" smtClean="0"/>
              <a:pPr/>
              <a:t>8/8/16</a:t>
            </a:fld>
            <a:endParaRPr lang="en-US"/>
          </a:p>
        </p:txBody>
      </p:sp>
      <p:sp>
        <p:nvSpPr>
          <p:cNvPr id="9" name="Slide Number Placeholder 8"/>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26B7775-0FB7-4EC8-BCB2-C596B636DF03}" type="datetime1">
              <a:rPr lang="en-US" smtClean="0"/>
              <a:pPr/>
              <a:t>8/8/16</a:t>
            </a:fld>
            <a:endParaRPr lang="en-US"/>
          </a:p>
        </p:txBody>
      </p:sp>
      <p:sp>
        <p:nvSpPr>
          <p:cNvPr id="5" name="Slide Number Placeholder 4"/>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B3495-C270-42FA-BEA2-29A2E18E9D6B}" type="datetime1">
              <a:rPr lang="en-US" smtClean="0"/>
              <a:pPr/>
              <a:t>8/8/16</a:t>
            </a:fld>
            <a:endParaRPr lang="en-US"/>
          </a:p>
        </p:txBody>
      </p:sp>
      <p:sp>
        <p:nvSpPr>
          <p:cNvPr id="4" name="Slide Number Placeholder 3"/>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AA9BB50-6DD7-4EEF-8CC7-AC3030BD2D49}" type="datetime1">
              <a:rPr lang="en-US" smtClean="0"/>
              <a:pPr/>
              <a:t>8/8/16</a:t>
            </a:fld>
            <a:endParaRPr lang="en-US"/>
          </a:p>
        </p:txBody>
      </p:sp>
      <p:sp>
        <p:nvSpPr>
          <p:cNvPr id="7" name="Slide Number Placeholder 6"/>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C8AB168-0F9A-485B-99C3-0E1B6524C3BC}" type="datetime1">
              <a:rPr lang="en-US" smtClean="0"/>
              <a:pPr/>
              <a:t>8/8/16</a:t>
            </a:fld>
            <a:endParaRPr lang="en-US"/>
          </a:p>
        </p:txBody>
      </p:sp>
      <p:sp>
        <p:nvSpPr>
          <p:cNvPr id="7" name="Slide Number Placeholder 6"/>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19400" y="609600"/>
            <a:ext cx="6096000" cy="94456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F6C345-A948-4B2E-87CB-4EF8A38F23A6}" type="datetime1">
              <a:rPr lang="en-US" smtClean="0"/>
              <a:pPr/>
              <a:t>8/8/16</a:t>
            </a:fld>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007EB5-E551-4081-B1D4-5458D7644D4F}" type="slidenum">
              <a:rPr lang="en-US" smtClean="0"/>
              <a:pPr/>
              <a:t>‹#›</a:t>
            </a:fld>
            <a:endParaRPr lang="en-US" dirty="0"/>
          </a:p>
        </p:txBody>
      </p:sp>
      <p:pic>
        <p:nvPicPr>
          <p:cNvPr id="5" name="Picture 4" descr="NCCCS_logo_2C.jp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152400"/>
            <a:ext cx="2667000" cy="1014662"/>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4.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png"/><Relationship Id="rId5"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ncperkins.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Perkins </a:t>
            </a:r>
            <a:r>
              <a:rPr lang="en-US" dirty="0"/>
              <a:t>Core Indicators of Performance Report</a:t>
            </a:r>
          </a:p>
        </p:txBody>
      </p:sp>
      <p:sp>
        <p:nvSpPr>
          <p:cNvPr id="3" name="Subtitle 2"/>
          <p:cNvSpPr>
            <a:spLocks noGrp="1"/>
          </p:cNvSpPr>
          <p:nvPr>
            <p:ph type="subTitle" idx="1"/>
          </p:nvPr>
        </p:nvSpPr>
        <p:spPr/>
        <p:txBody>
          <a:bodyPr/>
          <a:lstStyle/>
          <a:p>
            <a:r>
              <a:rPr lang="en-US" dirty="0"/>
              <a:t>August 8, 2016</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300" dirty="0"/>
              <a:t>4P1 – Placement into the </a:t>
            </a:r>
            <a:r>
              <a:rPr lang="en-US" sz="3300" dirty="0" smtClean="0"/>
              <a:t/>
            </a:r>
            <a:br>
              <a:rPr lang="en-US" sz="3300" dirty="0" smtClean="0"/>
            </a:br>
            <a:r>
              <a:rPr lang="en-US" sz="3300" dirty="0" smtClean="0"/>
              <a:t>Labor </a:t>
            </a:r>
            <a:r>
              <a:rPr lang="en-US" sz="3300" dirty="0"/>
              <a:t>Force</a:t>
            </a:r>
          </a:p>
        </p:txBody>
      </p:sp>
      <p:graphicFrame>
        <p:nvGraphicFramePr>
          <p:cNvPr id="5" name="Content Placeholder 6"/>
          <p:cNvGraphicFramePr>
            <a:graphicFrameLocks noGrp="1"/>
          </p:cNvGraphicFramePr>
          <p:nvPr>
            <p:ph idx="1"/>
            <p:extLst>
              <p:ext uri="{D42A27DB-BD31-4B8C-83A1-F6EECF244321}">
                <p14:modId xmlns:p14="http://schemas.microsoft.com/office/powerpoint/2010/main" val="1619672070"/>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07601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300" dirty="0"/>
              <a:t>4P1 – Border Counties &amp; Military Installations</a:t>
            </a:r>
          </a:p>
        </p:txBody>
      </p:sp>
      <p:sp>
        <p:nvSpPr>
          <p:cNvPr id="4" name="Date Placeholder 3"/>
          <p:cNvSpPr>
            <a:spLocks noGrp="1"/>
          </p:cNvSpPr>
          <p:nvPr>
            <p:ph type="dt" sz="half" idx="10"/>
          </p:nvPr>
        </p:nvSpPr>
        <p:spPr/>
        <p:txBody>
          <a:bodyPr/>
          <a:lstStyle/>
          <a:p>
            <a:fld id="{8F89085A-6F1E-42B7-ADB4-8C5113284129}" type="datetime1">
              <a:rPr lang="en-US" smtClean="0"/>
              <a:pPr/>
              <a:t>8/8/16</a:t>
            </a:fld>
            <a:endParaRPr lang="en-US"/>
          </a:p>
        </p:txBody>
      </p:sp>
      <p:sp>
        <p:nvSpPr>
          <p:cNvPr id="5" name="Slide Number Placeholder 4"/>
          <p:cNvSpPr>
            <a:spLocks noGrp="1"/>
          </p:cNvSpPr>
          <p:nvPr>
            <p:ph type="sldNum" sz="quarter" idx="12"/>
          </p:nvPr>
        </p:nvSpPr>
        <p:spPr/>
        <p:txBody>
          <a:bodyPr/>
          <a:lstStyle/>
          <a:p>
            <a:fld id="{9B007EB5-E551-4081-B1D4-5458D7644D4F}" type="slidenum">
              <a:rPr lang="en-US" smtClean="0"/>
              <a:pPr/>
              <a:t>11</a:t>
            </a:fld>
            <a:endParaRPr lang="en-US"/>
          </a:p>
        </p:txBody>
      </p:sp>
      <p:pic>
        <p:nvPicPr>
          <p:cNvPr id="8" name="Picture 7"/>
          <p:cNvPicPr>
            <a:picLocks noChangeAspect="1"/>
          </p:cNvPicPr>
          <p:nvPr/>
        </p:nvPicPr>
        <p:blipFill>
          <a:blip r:embed="rId2"/>
          <a:stretch>
            <a:fillRect/>
          </a:stretch>
        </p:blipFill>
        <p:spPr>
          <a:xfrm>
            <a:off x="3058" y="2362200"/>
            <a:ext cx="9140942" cy="3954738"/>
          </a:xfrm>
          <a:prstGeom prst="rect">
            <a:avLst/>
          </a:prstGeom>
        </p:spPr>
      </p:pic>
      <p:pic>
        <p:nvPicPr>
          <p:cNvPr id="9" name="Picture 8" descr="illustratore-ombra-icona-pin-mappa_121-428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18619" y="4876800"/>
            <a:ext cx="272581" cy="225990"/>
          </a:xfrm>
          <a:prstGeom prst="rect">
            <a:avLst/>
          </a:prstGeom>
        </p:spPr>
      </p:pic>
      <p:pic>
        <p:nvPicPr>
          <p:cNvPr id="10" name="Picture 9" descr="illustratore-ombra-icona-pin-mappa_121-428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05400" y="3797741"/>
            <a:ext cx="272581" cy="225990"/>
          </a:xfrm>
          <a:prstGeom prst="rect">
            <a:avLst/>
          </a:prstGeom>
        </p:spPr>
      </p:pic>
      <p:pic>
        <p:nvPicPr>
          <p:cNvPr id="11" name="Picture 10" descr="illustratore-ombra-icona-pin-mappa_121-428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10801" y="4766203"/>
            <a:ext cx="272581" cy="225990"/>
          </a:xfrm>
          <a:prstGeom prst="rect">
            <a:avLst/>
          </a:prstGeom>
        </p:spPr>
      </p:pic>
      <p:pic>
        <p:nvPicPr>
          <p:cNvPr id="12" name="Picture 11" descr="illustratore-ombra-icona-pin-mappa_121-428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86913" y="2614877"/>
            <a:ext cx="272581" cy="225990"/>
          </a:xfrm>
          <a:prstGeom prst="rect">
            <a:avLst/>
          </a:prstGeom>
        </p:spPr>
      </p:pic>
      <p:pic>
        <p:nvPicPr>
          <p:cNvPr id="13" name="Picture 12" descr="illustratore-ombra-icona-pin-mappa_121-428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43200" y="4035990"/>
            <a:ext cx="272581" cy="225990"/>
          </a:xfrm>
          <a:prstGeom prst="rect">
            <a:avLst/>
          </a:prstGeom>
        </p:spPr>
      </p:pic>
      <p:pic>
        <p:nvPicPr>
          <p:cNvPr id="14" name="Picture 13" descr="illustratore-ombra-icona-pin-mappa_121-428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98167" y="3941043"/>
            <a:ext cx="272581" cy="225990"/>
          </a:xfrm>
          <a:prstGeom prst="rect">
            <a:avLst/>
          </a:prstGeom>
        </p:spPr>
      </p:pic>
      <p:pic>
        <p:nvPicPr>
          <p:cNvPr id="15" name="Picture 14" descr="illustratore-ombra-icona-pin-mappa_121-428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37469" y="3988959"/>
            <a:ext cx="272581" cy="225990"/>
          </a:xfrm>
          <a:prstGeom prst="rect">
            <a:avLst/>
          </a:prstGeom>
        </p:spPr>
      </p:pic>
      <p:pic>
        <p:nvPicPr>
          <p:cNvPr id="16" name="Picture 15" descr="illustratore-ombra-icona-pin-mappa_121-428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16909" y="2704646"/>
            <a:ext cx="272581" cy="225990"/>
          </a:xfrm>
          <a:prstGeom prst="rect">
            <a:avLst/>
          </a:prstGeom>
        </p:spPr>
      </p:pic>
      <p:pic>
        <p:nvPicPr>
          <p:cNvPr id="17" name="Picture 16" descr="illustratore-ombra-icona-pin-mappa_121-428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09800" y="3048000"/>
            <a:ext cx="272581" cy="225990"/>
          </a:xfrm>
          <a:prstGeom prst="rect">
            <a:avLst/>
          </a:prstGeom>
        </p:spPr>
      </p:pic>
      <p:pic>
        <p:nvPicPr>
          <p:cNvPr id="18" name="Picture 17" descr="illustratore-ombra-icona-pin-mappa_121-428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0829" y="4075395"/>
            <a:ext cx="272581" cy="225990"/>
          </a:xfrm>
          <a:prstGeom prst="rect">
            <a:avLst/>
          </a:prstGeom>
        </p:spPr>
      </p:pic>
      <p:pic>
        <p:nvPicPr>
          <p:cNvPr id="19" name="Picture 18" descr="illustratore-ombra-icona-pin-mappa_121-428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3709" y="4184643"/>
            <a:ext cx="272581" cy="225990"/>
          </a:xfrm>
          <a:prstGeom prst="rect">
            <a:avLst/>
          </a:prstGeom>
        </p:spPr>
      </p:pic>
      <p:pic>
        <p:nvPicPr>
          <p:cNvPr id="20" name="Picture 19" descr="illustratore-ombra-icona-pin-mappa_121-428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07873" y="2603390"/>
            <a:ext cx="272581" cy="225990"/>
          </a:xfrm>
          <a:prstGeom prst="rect">
            <a:avLst/>
          </a:prstGeom>
        </p:spPr>
      </p:pic>
      <p:pic>
        <p:nvPicPr>
          <p:cNvPr id="21" name="Picture 20" descr="illustratore-ombra-icona-pin-mappa_121-428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51218" y="4151661"/>
            <a:ext cx="272581" cy="225990"/>
          </a:xfrm>
          <a:prstGeom prst="rect">
            <a:avLst/>
          </a:prstGeom>
        </p:spPr>
      </p:pic>
      <p:pic>
        <p:nvPicPr>
          <p:cNvPr id="22" name="Picture 21" descr="illustratore-ombra-icona-pin-mappa_121-428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9620" y="4035990"/>
            <a:ext cx="272581" cy="225990"/>
          </a:xfrm>
          <a:prstGeom prst="rect">
            <a:avLst/>
          </a:prstGeom>
        </p:spPr>
      </p:pic>
      <p:pic>
        <p:nvPicPr>
          <p:cNvPr id="23" name="Picture 22" descr="illustratore-ombra-icona-pin-mappa_121-428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73658" y="2592753"/>
            <a:ext cx="272581" cy="225990"/>
          </a:xfrm>
          <a:prstGeom prst="rect">
            <a:avLst/>
          </a:prstGeom>
        </p:spPr>
      </p:pic>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96896" y="4214949"/>
            <a:ext cx="275122" cy="260350"/>
          </a:xfrm>
          <a:prstGeom prst="rect">
            <a:avLst/>
          </a:prstGeom>
        </p:spPr>
      </p:pic>
      <p:pic>
        <p:nvPicPr>
          <p:cNvPr id="26" name="Picture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84479" y="4737406"/>
            <a:ext cx="275122" cy="260350"/>
          </a:xfrm>
          <a:prstGeom prst="rect">
            <a:avLst/>
          </a:prstGeom>
        </p:spPr>
      </p:pic>
      <p:pic>
        <p:nvPicPr>
          <p:cNvPr id="27" name="Picture 2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96149" y="4859620"/>
            <a:ext cx="275122" cy="260350"/>
          </a:xfrm>
          <a:prstGeom prst="rect">
            <a:avLst/>
          </a:prstGeom>
        </p:spPr>
      </p:pic>
      <p:pic>
        <p:nvPicPr>
          <p:cNvPr id="28" name="Picture 2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50254" y="3921617"/>
            <a:ext cx="275122" cy="260350"/>
          </a:xfrm>
          <a:prstGeom prst="rect">
            <a:avLst/>
          </a:prstGeom>
        </p:spPr>
      </p:pic>
      <p:pic>
        <p:nvPicPr>
          <p:cNvPr id="29" name="Picture 2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49219" y="4084774"/>
            <a:ext cx="275122" cy="260350"/>
          </a:xfrm>
          <a:prstGeom prst="rect">
            <a:avLst/>
          </a:prstGeom>
        </p:spPr>
      </p:pic>
      <p:pic>
        <p:nvPicPr>
          <p:cNvPr id="31" name="Picture 3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19966" y="3810868"/>
            <a:ext cx="275122" cy="260350"/>
          </a:xfrm>
          <a:prstGeom prst="rect">
            <a:avLst/>
          </a:prstGeom>
        </p:spPr>
      </p:pic>
      <p:grpSp>
        <p:nvGrpSpPr>
          <p:cNvPr id="35" name="Group 34"/>
          <p:cNvGrpSpPr/>
          <p:nvPr/>
        </p:nvGrpSpPr>
        <p:grpSpPr>
          <a:xfrm>
            <a:off x="325742" y="1639186"/>
            <a:ext cx="4040695" cy="677632"/>
            <a:chOff x="320909" y="1381697"/>
            <a:chExt cx="4040695" cy="677632"/>
          </a:xfrm>
        </p:grpSpPr>
        <p:pic>
          <p:nvPicPr>
            <p:cNvPr id="30" name="Picture 29" descr="illustratore-ombra-icona-pin-mappa_121-428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0909" y="1441167"/>
              <a:ext cx="272581" cy="225990"/>
            </a:xfrm>
            <a:prstGeom prst="rect">
              <a:avLst/>
            </a:prstGeom>
          </p:spPr>
        </p:pic>
        <p:pic>
          <p:nvPicPr>
            <p:cNvPr id="32" name="Picture 3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1369" y="1829266"/>
              <a:ext cx="243116" cy="230063"/>
            </a:xfrm>
            <a:prstGeom prst="rect">
              <a:avLst/>
            </a:prstGeom>
          </p:spPr>
        </p:pic>
        <p:sp>
          <p:nvSpPr>
            <p:cNvPr id="33" name="TextBox 32"/>
            <p:cNvSpPr txBox="1"/>
            <p:nvPr/>
          </p:nvSpPr>
          <p:spPr>
            <a:xfrm>
              <a:off x="564485" y="1381697"/>
              <a:ext cx="3797119" cy="307777"/>
            </a:xfrm>
            <a:prstGeom prst="rect">
              <a:avLst/>
            </a:prstGeom>
            <a:noFill/>
          </p:spPr>
          <p:txBody>
            <a:bodyPr wrap="square" rtlCol="0">
              <a:spAutoFit/>
            </a:bodyPr>
            <a:lstStyle/>
            <a:p>
              <a:r>
                <a:rPr lang="en-US" sz="1400" dirty="0"/>
                <a:t>Colleges that missed 4P1 by more than 10%</a:t>
              </a:r>
            </a:p>
          </p:txBody>
        </p:sp>
        <p:sp>
          <p:nvSpPr>
            <p:cNvPr id="34" name="TextBox 33"/>
            <p:cNvSpPr txBox="1"/>
            <p:nvPr/>
          </p:nvSpPr>
          <p:spPr>
            <a:xfrm>
              <a:off x="554960" y="1749099"/>
              <a:ext cx="3797119" cy="307777"/>
            </a:xfrm>
            <a:prstGeom prst="rect">
              <a:avLst/>
            </a:prstGeom>
            <a:noFill/>
          </p:spPr>
          <p:txBody>
            <a:bodyPr wrap="square" rtlCol="0">
              <a:spAutoFit/>
            </a:bodyPr>
            <a:lstStyle/>
            <a:p>
              <a:r>
                <a:rPr lang="en-US" sz="1400" dirty="0"/>
                <a:t>Military Installations</a:t>
              </a:r>
            </a:p>
          </p:txBody>
        </p:sp>
      </p:grpSp>
    </p:spTree>
    <p:extLst>
      <p:ext uri="{BB962C8B-B14F-4D97-AF65-F5344CB8AC3E}">
        <p14:creationId xmlns:p14="http://schemas.microsoft.com/office/powerpoint/2010/main" val="39725583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300" dirty="0"/>
              <a:t>5P1 – Non-Traditional Participation</a:t>
            </a:r>
          </a:p>
        </p:txBody>
      </p:sp>
      <p:sp>
        <p:nvSpPr>
          <p:cNvPr id="3" name="Content Placeholder 2"/>
          <p:cNvSpPr>
            <a:spLocks noGrp="1"/>
          </p:cNvSpPr>
          <p:nvPr>
            <p:ph idx="1"/>
          </p:nvPr>
        </p:nvSpPr>
        <p:spPr/>
        <p:txBody>
          <a:bodyPr>
            <a:noAutofit/>
          </a:bodyPr>
          <a:lstStyle/>
          <a:p>
            <a:r>
              <a:rPr lang="en-US" sz="2000" dirty="0"/>
              <a:t>Source</a:t>
            </a:r>
          </a:p>
          <a:p>
            <a:pPr lvl="1"/>
            <a:r>
              <a:rPr lang="en-US" sz="2000" dirty="0"/>
              <a:t>CRPFAR</a:t>
            </a:r>
          </a:p>
          <a:p>
            <a:pPr lvl="1"/>
            <a:r>
              <a:rPr lang="en-US" sz="2000" dirty="0"/>
              <a:t>National Alliance for Partnerships in Equity (NAPE) Nontraditional Crosswalk </a:t>
            </a:r>
          </a:p>
          <a:p>
            <a:r>
              <a:rPr lang="en-US" sz="2000" dirty="0"/>
              <a:t>Details</a:t>
            </a:r>
          </a:p>
          <a:p>
            <a:pPr lvl="1"/>
            <a:r>
              <a:rPr lang="en-US" sz="2000" dirty="0"/>
              <a:t>Numerator – Students </a:t>
            </a:r>
            <a:r>
              <a:rPr lang="en-US" sz="2000" dirty="0" smtClean="0"/>
              <a:t>who’s </a:t>
            </a:r>
            <a:r>
              <a:rPr lang="en-US" sz="2000" dirty="0"/>
              <a:t>gender does not match the majority gender in the program area as noted by NAPE</a:t>
            </a:r>
          </a:p>
          <a:p>
            <a:pPr lvl="1"/>
            <a:r>
              <a:rPr lang="en-US" sz="2000" dirty="0"/>
              <a:t>Denominator – CTE Participants are identified using the following methodology:  </a:t>
            </a:r>
          </a:p>
          <a:p>
            <a:pPr lvl="2"/>
            <a:r>
              <a:rPr lang="en-US" sz="1600" dirty="0"/>
              <a:t>Not enrolled in a </a:t>
            </a:r>
            <a:r>
              <a:rPr lang="en-US" sz="1600" b="1" dirty="0">
                <a:solidFill>
                  <a:srgbClr val="002060"/>
                </a:solidFill>
              </a:rPr>
              <a:t>primary active program code </a:t>
            </a:r>
            <a:r>
              <a:rPr lang="en-US" sz="1600" dirty="0"/>
              <a:t>of A10, C10, D10, T90, or P10.</a:t>
            </a:r>
          </a:p>
          <a:p>
            <a:pPr lvl="2"/>
            <a:r>
              <a:rPr lang="en-US" sz="1600" dirty="0"/>
              <a:t>Students must attempt 6 hours of CTE</a:t>
            </a:r>
          </a:p>
          <a:p>
            <a:pPr lvl="2"/>
            <a:r>
              <a:rPr lang="en-US" sz="1600" dirty="0"/>
              <a:t>College letter grades of NA and NS are not included, but W grades are included</a:t>
            </a:r>
          </a:p>
          <a:p>
            <a:pPr lvl="1"/>
            <a:r>
              <a:rPr lang="en-US" sz="2000" dirty="0"/>
              <a:t>Inmates are NOT included in 5P1</a:t>
            </a:r>
          </a:p>
        </p:txBody>
      </p:sp>
      <p:sp>
        <p:nvSpPr>
          <p:cNvPr id="4" name="Date Placeholder 3"/>
          <p:cNvSpPr>
            <a:spLocks noGrp="1"/>
          </p:cNvSpPr>
          <p:nvPr>
            <p:ph type="dt" sz="half" idx="10"/>
          </p:nvPr>
        </p:nvSpPr>
        <p:spPr/>
        <p:txBody>
          <a:bodyPr/>
          <a:lstStyle/>
          <a:p>
            <a:fld id="{8F89085A-6F1E-42B7-ADB4-8C5113284129}" type="datetime1">
              <a:rPr lang="en-US" smtClean="0"/>
              <a:pPr/>
              <a:t>8/8/16</a:t>
            </a:fld>
            <a:endParaRPr lang="en-US"/>
          </a:p>
        </p:txBody>
      </p:sp>
      <p:sp>
        <p:nvSpPr>
          <p:cNvPr id="5" name="Slide Number Placeholder 4"/>
          <p:cNvSpPr>
            <a:spLocks noGrp="1"/>
          </p:cNvSpPr>
          <p:nvPr>
            <p:ph type="sldNum" sz="quarter" idx="12"/>
          </p:nvPr>
        </p:nvSpPr>
        <p:spPr/>
        <p:txBody>
          <a:bodyPr/>
          <a:lstStyle/>
          <a:p>
            <a:fld id="{9B007EB5-E551-4081-B1D4-5458D7644D4F}" type="slidenum">
              <a:rPr lang="en-US" smtClean="0"/>
              <a:pPr/>
              <a:t>12</a:t>
            </a:fld>
            <a:endParaRPr lang="en-US"/>
          </a:p>
        </p:txBody>
      </p:sp>
    </p:spTree>
    <p:extLst>
      <p:ext uri="{BB962C8B-B14F-4D97-AF65-F5344CB8AC3E}">
        <p14:creationId xmlns:p14="http://schemas.microsoft.com/office/powerpoint/2010/main" val="1645201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228600"/>
            <a:ext cx="6096000" cy="944562"/>
          </a:xfrm>
        </p:spPr>
        <p:txBody>
          <a:bodyPr>
            <a:noAutofit/>
          </a:bodyPr>
          <a:lstStyle/>
          <a:p>
            <a:r>
              <a:rPr lang="en-US" sz="2800" smtClean="0"/>
              <a:t>Non-Traditional Programs NOT included in the 2007 NAPE Crosswalk</a:t>
            </a:r>
            <a:endParaRPr lang="en-US" sz="2800" dirty="0"/>
          </a:p>
        </p:txBody>
      </p:sp>
      <p:sp>
        <p:nvSpPr>
          <p:cNvPr id="3" name="Content Placeholder 2"/>
          <p:cNvSpPr>
            <a:spLocks noGrp="1"/>
          </p:cNvSpPr>
          <p:nvPr>
            <p:ph sz="half" idx="1"/>
          </p:nvPr>
        </p:nvSpPr>
        <p:spPr>
          <a:xfrm>
            <a:off x="457200" y="1600200"/>
            <a:ext cx="4038600" cy="5121275"/>
          </a:xfrm>
        </p:spPr>
        <p:txBody>
          <a:bodyPr>
            <a:normAutofit/>
          </a:bodyPr>
          <a:lstStyle/>
          <a:p>
            <a:r>
              <a:rPr lang="en-US" sz="1500" dirty="0" smtClean="0"/>
              <a:t>A15230 – Golf Course </a:t>
            </a:r>
            <a:r>
              <a:rPr lang="en-US" sz="1500" dirty="0" err="1" smtClean="0"/>
              <a:t>Mgt</a:t>
            </a:r>
            <a:r>
              <a:rPr lang="en-US" sz="1500" dirty="0" smtClean="0"/>
              <a:t> Tech</a:t>
            </a:r>
          </a:p>
          <a:p>
            <a:r>
              <a:rPr lang="en-US" sz="1500" dirty="0" smtClean="0"/>
              <a:t>A15420 – Viticulture &amp; Enology Tech</a:t>
            </a:r>
          </a:p>
          <a:p>
            <a:r>
              <a:rPr lang="en-US" sz="1500" dirty="0" smtClean="0"/>
              <a:t>A15410 – Sustainable Agriculture</a:t>
            </a:r>
          </a:p>
          <a:p>
            <a:r>
              <a:rPr lang="en-US" sz="1500" dirty="0" smtClean="0"/>
              <a:t>A20150 – Environmental Bio Tech</a:t>
            </a:r>
          </a:p>
          <a:p>
            <a:r>
              <a:rPr lang="en-US" sz="1500" dirty="0" smtClean="0"/>
              <a:t>A20190 – Nanotechnology</a:t>
            </a:r>
          </a:p>
          <a:p>
            <a:r>
              <a:rPr lang="en-US" sz="1500" b="1" u="sng" dirty="0" smtClean="0">
                <a:solidFill>
                  <a:schemeClr val="accent6"/>
                </a:solidFill>
              </a:rPr>
              <a:t>A25110 – Hospitality </a:t>
            </a:r>
            <a:r>
              <a:rPr lang="en-US" sz="1500" b="1" u="sng" dirty="0" err="1" smtClean="0">
                <a:solidFill>
                  <a:schemeClr val="accent6"/>
                </a:solidFill>
              </a:rPr>
              <a:t>Mgt</a:t>
            </a:r>
            <a:endParaRPr lang="en-US" sz="1500" b="1" u="sng" dirty="0" smtClean="0">
              <a:solidFill>
                <a:schemeClr val="accent6"/>
              </a:solidFill>
            </a:endParaRPr>
          </a:p>
          <a:p>
            <a:r>
              <a:rPr lang="en-US" sz="1500" dirty="0" smtClean="0"/>
              <a:t>A40120 – Automation Engineering Tech</a:t>
            </a:r>
          </a:p>
          <a:p>
            <a:r>
              <a:rPr lang="en-US" sz="1500" b="1" u="sng" dirty="0" smtClean="0">
                <a:solidFill>
                  <a:schemeClr val="accent6"/>
                </a:solidFill>
              </a:rPr>
              <a:t>A45110 – Associate Degree Nursing</a:t>
            </a:r>
          </a:p>
          <a:p>
            <a:r>
              <a:rPr lang="en-US" sz="1500" dirty="0" smtClean="0"/>
              <a:t>C45180 – Central Sterile Processing</a:t>
            </a:r>
          </a:p>
          <a:p>
            <a:r>
              <a:rPr lang="en-US" sz="1500" dirty="0" smtClean="0"/>
              <a:t>A45190 – Clinical Trials Research Associate</a:t>
            </a:r>
          </a:p>
          <a:p>
            <a:r>
              <a:rPr lang="en-US" sz="1500" dirty="0" smtClean="0"/>
              <a:t>A45630 – Health &amp; Fitness Science</a:t>
            </a:r>
          </a:p>
          <a:p>
            <a:r>
              <a:rPr lang="en-US" sz="1500" dirty="0" smtClean="0"/>
              <a:t>A45430 – Healthcare Interpreting</a:t>
            </a:r>
          </a:p>
          <a:p>
            <a:r>
              <a:rPr lang="en-US" sz="1500" dirty="0" smtClean="0"/>
              <a:t>A4538F – Human Services Tech/Animal Assisted Interactions</a:t>
            </a:r>
          </a:p>
          <a:p>
            <a:r>
              <a:rPr lang="en-US" sz="1500" dirty="0" smtClean="0"/>
              <a:t>C45390 – Licensed Practical Nurse Refresher</a:t>
            </a:r>
          </a:p>
          <a:p>
            <a:r>
              <a:rPr lang="en-US" sz="1500" dirty="0" smtClean="0"/>
              <a:t>A45800 – Magnetic Resonance Imaging</a:t>
            </a:r>
            <a:endParaRPr lang="en-US" sz="1500" dirty="0"/>
          </a:p>
        </p:txBody>
      </p:sp>
      <p:sp>
        <p:nvSpPr>
          <p:cNvPr id="6" name="Content Placeholder 5"/>
          <p:cNvSpPr>
            <a:spLocks noGrp="1"/>
          </p:cNvSpPr>
          <p:nvPr>
            <p:ph sz="half" idx="2"/>
          </p:nvPr>
        </p:nvSpPr>
        <p:spPr>
          <a:xfrm>
            <a:off x="4648200" y="1600200"/>
            <a:ext cx="4038600" cy="5121275"/>
          </a:xfrm>
        </p:spPr>
        <p:txBody>
          <a:bodyPr>
            <a:noAutofit/>
          </a:bodyPr>
          <a:lstStyle/>
          <a:p>
            <a:r>
              <a:rPr lang="en-US" sz="1500" dirty="0" smtClean="0"/>
              <a:t>C45380 – Mammography</a:t>
            </a:r>
          </a:p>
          <a:p>
            <a:r>
              <a:rPr lang="en-US" sz="1500" b="1" u="sng" dirty="0" smtClean="0">
                <a:solidFill>
                  <a:schemeClr val="accent6"/>
                </a:solidFill>
              </a:rPr>
              <a:t>C45480 – Nursing Assistant</a:t>
            </a:r>
          </a:p>
          <a:p>
            <a:r>
              <a:rPr lang="en-US" sz="1500" b="1" u="sng" dirty="0" smtClean="0">
                <a:solidFill>
                  <a:schemeClr val="accent6"/>
                </a:solidFill>
              </a:rPr>
              <a:t>D45930 – Nursing Assistant</a:t>
            </a:r>
          </a:p>
          <a:p>
            <a:r>
              <a:rPr lang="en-US" sz="1500" dirty="0" smtClean="0"/>
              <a:t>C45650 – Polysomnography</a:t>
            </a:r>
          </a:p>
          <a:p>
            <a:r>
              <a:rPr lang="en-US" sz="1500" dirty="0" smtClean="0"/>
              <a:t>A45670 – Polysomnography</a:t>
            </a:r>
          </a:p>
          <a:p>
            <a:r>
              <a:rPr lang="en-US" sz="1500" b="1" u="sng" dirty="0" smtClean="0">
                <a:solidFill>
                  <a:schemeClr val="accent6"/>
                </a:solidFill>
              </a:rPr>
              <a:t>D45660 – Practical Nursing</a:t>
            </a:r>
          </a:p>
          <a:p>
            <a:r>
              <a:rPr lang="en-US" sz="1500" dirty="0" smtClean="0"/>
              <a:t>A45730 – Speech-Language Pathology Assistant</a:t>
            </a:r>
          </a:p>
          <a:p>
            <a:r>
              <a:rPr lang="en-US" sz="1500" dirty="0" smtClean="0"/>
              <a:t>A50510 – Electric Utility Substation &amp; Relay Tech</a:t>
            </a:r>
          </a:p>
          <a:p>
            <a:r>
              <a:rPr lang="en-US" sz="1500" dirty="0" smtClean="0"/>
              <a:t>A55370 – Community Spanish Interpreter</a:t>
            </a:r>
          </a:p>
          <a:p>
            <a:r>
              <a:rPr lang="en-US" sz="1500" dirty="0" smtClean="0"/>
              <a:t>A55210 – Cyber Crime Tech</a:t>
            </a:r>
          </a:p>
          <a:p>
            <a:r>
              <a:rPr lang="en-US" sz="1500" dirty="0" smtClean="0"/>
              <a:t>A55460 – Emergency </a:t>
            </a:r>
            <a:r>
              <a:rPr lang="en-US" sz="1500" dirty="0" err="1" smtClean="0"/>
              <a:t>Mgt</a:t>
            </a:r>
            <a:endParaRPr lang="en-US" sz="1500" dirty="0" smtClean="0"/>
          </a:p>
          <a:p>
            <a:r>
              <a:rPr lang="en-US" sz="1500" dirty="0" smtClean="0"/>
              <a:t>A55300 – Interpreter Education</a:t>
            </a:r>
          </a:p>
          <a:p>
            <a:r>
              <a:rPr lang="en-US" sz="1500" dirty="0" smtClean="0"/>
              <a:t>A55220 – Outdoor Leadership</a:t>
            </a:r>
          </a:p>
          <a:p>
            <a:r>
              <a:rPr lang="en-US" sz="1500" dirty="0" smtClean="0"/>
              <a:t>A60150 – Aviation Electronics (Avionics) Tech</a:t>
            </a:r>
          </a:p>
          <a:p>
            <a:r>
              <a:rPr lang="en-US" sz="1500" dirty="0" smtClean="0"/>
              <a:t>D60310 – Recreational Vehicle </a:t>
            </a:r>
            <a:r>
              <a:rPr lang="en-US" sz="1500" dirty="0" err="1" smtClean="0"/>
              <a:t>Maint</a:t>
            </a:r>
            <a:r>
              <a:rPr lang="en-US" sz="1500" dirty="0" smtClean="0"/>
              <a:t> &amp; Repair Tech</a:t>
            </a:r>
          </a:p>
          <a:p>
            <a:endParaRPr lang="en-US" sz="1500" dirty="0"/>
          </a:p>
        </p:txBody>
      </p:sp>
    </p:spTree>
    <p:extLst>
      <p:ext uri="{BB962C8B-B14F-4D97-AF65-F5344CB8AC3E}">
        <p14:creationId xmlns:p14="http://schemas.microsoft.com/office/powerpoint/2010/main" val="40009791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300" dirty="0"/>
              <a:t>5P1 – Nontraditional Program Participation</a:t>
            </a:r>
          </a:p>
        </p:txBody>
      </p:sp>
      <p:graphicFrame>
        <p:nvGraphicFramePr>
          <p:cNvPr id="5" name="Content Placeholder 6"/>
          <p:cNvGraphicFramePr>
            <a:graphicFrameLocks noGrp="1"/>
          </p:cNvGraphicFramePr>
          <p:nvPr>
            <p:ph idx="1"/>
            <p:extLst>
              <p:ext uri="{D42A27DB-BD31-4B8C-83A1-F6EECF244321}">
                <p14:modId xmlns:p14="http://schemas.microsoft.com/office/powerpoint/2010/main" val="1132030862"/>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590212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5P2 Non-Traditional Completion</a:t>
            </a:r>
          </a:p>
        </p:txBody>
      </p:sp>
      <p:sp>
        <p:nvSpPr>
          <p:cNvPr id="3" name="Content Placeholder 2"/>
          <p:cNvSpPr>
            <a:spLocks noGrp="1"/>
          </p:cNvSpPr>
          <p:nvPr>
            <p:ph idx="1"/>
          </p:nvPr>
        </p:nvSpPr>
        <p:spPr/>
        <p:txBody>
          <a:bodyPr>
            <a:noAutofit/>
          </a:bodyPr>
          <a:lstStyle/>
          <a:p>
            <a:r>
              <a:rPr lang="en-US" sz="2400" dirty="0"/>
              <a:t>Source</a:t>
            </a:r>
          </a:p>
          <a:p>
            <a:pPr lvl="1"/>
            <a:r>
              <a:rPr lang="en-US" sz="2000" dirty="0"/>
              <a:t>CRPFAR</a:t>
            </a:r>
          </a:p>
          <a:p>
            <a:pPr lvl="1"/>
            <a:r>
              <a:rPr lang="en-US" sz="2000" dirty="0"/>
              <a:t>NAPE Crosswalk</a:t>
            </a:r>
          </a:p>
          <a:p>
            <a:r>
              <a:rPr lang="en-US" sz="2400" dirty="0"/>
              <a:t>Details</a:t>
            </a:r>
          </a:p>
          <a:p>
            <a:pPr lvl="1"/>
            <a:r>
              <a:rPr lang="en-US" sz="2000" u="sng" dirty="0"/>
              <a:t>Numerator</a:t>
            </a:r>
            <a:r>
              <a:rPr lang="en-US" sz="2000" dirty="0"/>
              <a:t> – Students whose gender does not match the majority gender in the program area as noted by NAPE</a:t>
            </a:r>
          </a:p>
          <a:p>
            <a:pPr lvl="1"/>
            <a:r>
              <a:rPr lang="en-US" sz="2000" u="sng" dirty="0"/>
              <a:t>Denominator</a:t>
            </a:r>
            <a:r>
              <a:rPr lang="en-US" sz="2000" dirty="0"/>
              <a:t> – CTE Concentrators for the current reporting year completing a non-traditional program.  </a:t>
            </a:r>
            <a:r>
              <a:rPr lang="en-US" sz="2000" b="1" dirty="0">
                <a:solidFill>
                  <a:srgbClr val="002060"/>
                </a:solidFill>
              </a:rPr>
              <a:t>Completion is identified as those having a graduate record in the CRPFAR during the current program year.</a:t>
            </a:r>
          </a:p>
          <a:p>
            <a:pPr lvl="2"/>
            <a:r>
              <a:rPr lang="en-US" sz="1800" b="1" i="1" dirty="0"/>
              <a:t>Note: Programs that finish during that summer semester are counted during the following academic year.</a:t>
            </a:r>
          </a:p>
          <a:p>
            <a:pPr lvl="1"/>
            <a:r>
              <a:rPr lang="en-US" sz="2000" dirty="0"/>
              <a:t>Inmates are NOT included in 5P2</a:t>
            </a:r>
          </a:p>
        </p:txBody>
      </p:sp>
      <p:sp>
        <p:nvSpPr>
          <p:cNvPr id="4" name="Date Placeholder 3"/>
          <p:cNvSpPr>
            <a:spLocks noGrp="1"/>
          </p:cNvSpPr>
          <p:nvPr>
            <p:ph type="dt" sz="half" idx="10"/>
          </p:nvPr>
        </p:nvSpPr>
        <p:spPr/>
        <p:txBody>
          <a:bodyPr/>
          <a:lstStyle/>
          <a:p>
            <a:fld id="{8F89085A-6F1E-42B7-ADB4-8C5113284129}" type="datetime1">
              <a:rPr lang="en-US" smtClean="0"/>
              <a:pPr/>
              <a:t>8/8/16</a:t>
            </a:fld>
            <a:endParaRPr lang="en-US"/>
          </a:p>
        </p:txBody>
      </p:sp>
      <p:sp>
        <p:nvSpPr>
          <p:cNvPr id="5" name="Slide Number Placeholder 4"/>
          <p:cNvSpPr>
            <a:spLocks noGrp="1"/>
          </p:cNvSpPr>
          <p:nvPr>
            <p:ph type="sldNum" sz="quarter" idx="12"/>
          </p:nvPr>
        </p:nvSpPr>
        <p:spPr/>
        <p:txBody>
          <a:bodyPr/>
          <a:lstStyle/>
          <a:p>
            <a:fld id="{9B007EB5-E551-4081-B1D4-5458D7644D4F}" type="slidenum">
              <a:rPr lang="en-US" smtClean="0"/>
              <a:pPr/>
              <a:t>15</a:t>
            </a:fld>
            <a:endParaRPr lang="en-US"/>
          </a:p>
        </p:txBody>
      </p:sp>
    </p:spTree>
    <p:extLst>
      <p:ext uri="{BB962C8B-B14F-4D97-AF65-F5344CB8AC3E}">
        <p14:creationId xmlns:p14="http://schemas.microsoft.com/office/powerpoint/2010/main" val="6408197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300" dirty="0"/>
              <a:t>5P2 – Nontraditional Program Completion</a:t>
            </a:r>
          </a:p>
        </p:txBody>
      </p:sp>
      <p:graphicFrame>
        <p:nvGraphicFramePr>
          <p:cNvPr id="10" name="Content Placeholder 6"/>
          <p:cNvGraphicFramePr>
            <a:graphicFrameLocks noGrp="1"/>
          </p:cNvGraphicFramePr>
          <p:nvPr>
            <p:ph idx="1"/>
            <p:extLst>
              <p:ext uri="{D42A27DB-BD31-4B8C-83A1-F6EECF244321}">
                <p14:modId xmlns:p14="http://schemas.microsoft.com/office/powerpoint/2010/main" val="46065637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502065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300" dirty="0"/>
              <a:t>2015 Perkins Core Indicators of Performance Report</a:t>
            </a:r>
          </a:p>
        </p:txBody>
      </p:sp>
      <p:sp>
        <p:nvSpPr>
          <p:cNvPr id="3" name="Content Placeholder 2"/>
          <p:cNvSpPr>
            <a:spLocks noGrp="1"/>
          </p:cNvSpPr>
          <p:nvPr>
            <p:ph idx="1"/>
          </p:nvPr>
        </p:nvSpPr>
        <p:spPr/>
        <p:txBody>
          <a:bodyPr/>
          <a:lstStyle/>
          <a:p>
            <a:r>
              <a:rPr lang="en-US" dirty="0"/>
              <a:t>The complete report can be downloaded from</a:t>
            </a:r>
            <a:r>
              <a:rPr lang="en-US" dirty="0">
                <a:solidFill>
                  <a:schemeClr val="accent2"/>
                </a:solidFill>
              </a:rPr>
              <a:t> </a:t>
            </a:r>
            <a:r>
              <a:rPr lang="en-US" dirty="0">
                <a:solidFill>
                  <a:schemeClr val="accent2"/>
                </a:solidFill>
                <a:hlinkClick r:id="rId2"/>
              </a:rPr>
              <a:t>www.ncperkins.org</a:t>
            </a:r>
            <a:r>
              <a:rPr lang="en-US" dirty="0">
                <a:solidFill>
                  <a:schemeClr val="accent2"/>
                </a:solidFill>
              </a:rPr>
              <a:t> </a:t>
            </a:r>
            <a:r>
              <a:rPr lang="en-US" dirty="0"/>
              <a:t>under Performance Data</a:t>
            </a:r>
          </a:p>
        </p:txBody>
      </p:sp>
      <p:sp>
        <p:nvSpPr>
          <p:cNvPr id="4" name="Date Placeholder 3"/>
          <p:cNvSpPr>
            <a:spLocks noGrp="1"/>
          </p:cNvSpPr>
          <p:nvPr>
            <p:ph type="dt" sz="half" idx="10"/>
          </p:nvPr>
        </p:nvSpPr>
        <p:spPr/>
        <p:txBody>
          <a:bodyPr/>
          <a:lstStyle/>
          <a:p>
            <a:fld id="{8F89085A-6F1E-42B7-ADB4-8C5113284129}" type="datetime1">
              <a:rPr lang="en-US" smtClean="0"/>
              <a:pPr/>
              <a:t>8/8/16</a:t>
            </a:fld>
            <a:endParaRPr lang="en-US"/>
          </a:p>
        </p:txBody>
      </p:sp>
      <p:sp>
        <p:nvSpPr>
          <p:cNvPr id="5" name="Slide Number Placeholder 4"/>
          <p:cNvSpPr>
            <a:spLocks noGrp="1"/>
          </p:cNvSpPr>
          <p:nvPr>
            <p:ph type="sldNum" sz="quarter" idx="12"/>
          </p:nvPr>
        </p:nvSpPr>
        <p:spPr/>
        <p:txBody>
          <a:bodyPr/>
          <a:lstStyle/>
          <a:p>
            <a:fld id="{9B007EB5-E551-4081-B1D4-5458D7644D4F}" type="slidenum">
              <a:rPr lang="en-US" smtClean="0"/>
              <a:pPr/>
              <a:t>17</a:t>
            </a:fld>
            <a:endParaRPr lang="en-US"/>
          </a:p>
        </p:txBody>
      </p:sp>
    </p:spTree>
    <p:extLst>
      <p:ext uri="{BB962C8B-B14F-4D97-AF65-F5344CB8AC3E}">
        <p14:creationId xmlns:p14="http://schemas.microsoft.com/office/powerpoint/2010/main" val="688014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300" dirty="0"/>
              <a:t>Perkins Performance Indicators</a:t>
            </a:r>
          </a:p>
        </p:txBody>
      </p:sp>
      <p:sp>
        <p:nvSpPr>
          <p:cNvPr id="3" name="Text Placeholder 2"/>
          <p:cNvSpPr>
            <a:spLocks noGrp="1"/>
          </p:cNvSpPr>
          <p:nvPr>
            <p:ph type="body" idx="1"/>
          </p:nvPr>
        </p:nvSpPr>
        <p:spPr/>
        <p:txBody>
          <a:bodyPr>
            <a:normAutofit fontScale="85000" lnSpcReduction="20000"/>
          </a:bodyPr>
          <a:lstStyle/>
          <a:p>
            <a:pPr lvl="0">
              <a:spcBef>
                <a:spcPts val="0"/>
              </a:spcBef>
              <a:spcAft>
                <a:spcPts val="1200"/>
              </a:spcAft>
            </a:pPr>
            <a:r>
              <a:rPr lang="en-US" dirty="0">
                <a:solidFill>
                  <a:schemeClr val="accent6"/>
                </a:solidFill>
                <a:sym typeface="Franklin Gothic Medium"/>
              </a:rPr>
              <a:t>1P1</a:t>
            </a:r>
            <a:r>
              <a:rPr lang="en-US" dirty="0">
                <a:sym typeface="Franklin Gothic Medium"/>
              </a:rPr>
              <a:t> - Students who attain a 2.5 GPA  or higher </a:t>
            </a:r>
            <a:endParaRPr lang="en-US" dirty="0"/>
          </a:p>
          <a:p>
            <a:pPr lvl="0">
              <a:spcBef>
                <a:spcPts val="0"/>
              </a:spcBef>
              <a:spcAft>
                <a:spcPts val="1200"/>
              </a:spcAft>
            </a:pPr>
            <a:r>
              <a:rPr lang="en-US" dirty="0">
                <a:solidFill>
                  <a:schemeClr val="accent6"/>
                </a:solidFill>
              </a:rPr>
              <a:t>2P1</a:t>
            </a:r>
            <a:r>
              <a:rPr lang="en-US" dirty="0">
                <a:sym typeface="Franklin Gothic Medium"/>
              </a:rPr>
              <a:t> - Students who complete a credential, certificate, diploma or degree</a:t>
            </a:r>
            <a:endParaRPr lang="en-US" dirty="0"/>
          </a:p>
          <a:p>
            <a:pPr lvl="0">
              <a:spcBef>
                <a:spcPts val="0"/>
              </a:spcBef>
              <a:spcAft>
                <a:spcPts val="1200"/>
              </a:spcAft>
            </a:pPr>
            <a:r>
              <a:rPr lang="en-US" dirty="0">
                <a:solidFill>
                  <a:schemeClr val="accent6"/>
                </a:solidFill>
              </a:rPr>
              <a:t>3P1</a:t>
            </a:r>
            <a:r>
              <a:rPr lang="en-US" dirty="0">
                <a:sym typeface="Franklin Gothic Medium"/>
              </a:rPr>
              <a:t> - Students  who continue in CTE  (retention or transfer) </a:t>
            </a:r>
            <a:endParaRPr lang="en-US" dirty="0"/>
          </a:p>
          <a:p>
            <a:pPr lvl="0">
              <a:spcBef>
                <a:spcPts val="0"/>
              </a:spcBef>
              <a:spcAft>
                <a:spcPts val="1200"/>
              </a:spcAft>
            </a:pPr>
            <a:r>
              <a:rPr lang="en-US" dirty="0">
                <a:solidFill>
                  <a:schemeClr val="accent6"/>
                </a:solidFill>
              </a:rPr>
              <a:t>4P1</a:t>
            </a:r>
            <a:r>
              <a:rPr lang="en-US" dirty="0">
                <a:sym typeface="Franklin Gothic Medium"/>
              </a:rPr>
              <a:t> - Students who are placed in a job (employment) </a:t>
            </a:r>
            <a:endParaRPr lang="en-US" dirty="0"/>
          </a:p>
          <a:p>
            <a:pPr lvl="0">
              <a:spcBef>
                <a:spcPts val="0"/>
              </a:spcBef>
              <a:spcAft>
                <a:spcPts val="1200"/>
              </a:spcAft>
            </a:pPr>
            <a:r>
              <a:rPr lang="en-US" dirty="0">
                <a:solidFill>
                  <a:schemeClr val="accent6"/>
                </a:solidFill>
              </a:rPr>
              <a:t>5P1</a:t>
            </a:r>
            <a:r>
              <a:rPr lang="en-US" dirty="0">
                <a:sym typeface="Franklin Gothic Medium"/>
              </a:rPr>
              <a:t> - Students who enroll in nontraditional program of study </a:t>
            </a:r>
            <a:endParaRPr lang="en-US" dirty="0"/>
          </a:p>
          <a:p>
            <a:pPr lvl="0">
              <a:spcBef>
                <a:spcPts val="0"/>
              </a:spcBef>
              <a:spcAft>
                <a:spcPts val="1200"/>
              </a:spcAft>
            </a:pPr>
            <a:r>
              <a:rPr lang="en-US" dirty="0">
                <a:solidFill>
                  <a:schemeClr val="accent6"/>
                </a:solidFill>
              </a:rPr>
              <a:t>5P2</a:t>
            </a:r>
            <a:r>
              <a:rPr lang="en-US" dirty="0">
                <a:sym typeface="Franklin Gothic Medium"/>
              </a:rPr>
              <a:t> - Students who complete a nontraditional program of study </a:t>
            </a:r>
          </a:p>
        </p:txBody>
      </p:sp>
    </p:spTree>
    <p:extLst>
      <p:ext uri="{BB962C8B-B14F-4D97-AF65-F5344CB8AC3E}">
        <p14:creationId xmlns:p14="http://schemas.microsoft.com/office/powerpoint/2010/main" val="42549052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1P1 Technical Skill Attainment</a:t>
            </a:r>
          </a:p>
        </p:txBody>
      </p:sp>
      <p:sp>
        <p:nvSpPr>
          <p:cNvPr id="3" name="Content Placeholder 2"/>
          <p:cNvSpPr>
            <a:spLocks noGrp="1"/>
          </p:cNvSpPr>
          <p:nvPr>
            <p:ph idx="1"/>
          </p:nvPr>
        </p:nvSpPr>
        <p:spPr/>
        <p:txBody>
          <a:bodyPr>
            <a:normAutofit fontScale="85000" lnSpcReduction="10000"/>
          </a:bodyPr>
          <a:lstStyle/>
          <a:p>
            <a:r>
              <a:rPr lang="en-US" dirty="0"/>
              <a:t>Source</a:t>
            </a:r>
          </a:p>
          <a:p>
            <a:pPr lvl="1"/>
            <a:r>
              <a:rPr lang="en-US" dirty="0"/>
              <a:t>Curriculum Registration, Progress, Financial Aid Report (CRPFAR) data file</a:t>
            </a:r>
          </a:p>
          <a:p>
            <a:r>
              <a:rPr lang="en-US" dirty="0"/>
              <a:t>Details</a:t>
            </a:r>
          </a:p>
          <a:p>
            <a:pPr lvl="1"/>
            <a:r>
              <a:rPr lang="en-US" u="sng" dirty="0"/>
              <a:t>Numerator</a:t>
            </a:r>
            <a:r>
              <a:rPr lang="en-US" dirty="0"/>
              <a:t> – Students who have a GPA of 2.5 or higher on courses at the 100 level or higher</a:t>
            </a:r>
          </a:p>
          <a:p>
            <a:pPr lvl="1"/>
            <a:r>
              <a:rPr lang="en-US" u="sng" dirty="0"/>
              <a:t>Denominator</a:t>
            </a:r>
            <a:r>
              <a:rPr lang="en-US" dirty="0"/>
              <a:t> – A concentrator is defined as any student enrolled in any semester during the reporting year in a non-transfer program area and by the end of the current reporting year has completed 12 non-developmental credit hours, 6 of which are CTE.</a:t>
            </a:r>
          </a:p>
          <a:p>
            <a:pPr lvl="2"/>
            <a:r>
              <a:rPr lang="en-US" dirty="0"/>
              <a:t>The curriculum program area is the </a:t>
            </a:r>
            <a:r>
              <a:rPr lang="en-US" b="1" dirty="0">
                <a:solidFill>
                  <a:srgbClr val="002060"/>
                </a:solidFill>
              </a:rPr>
              <a:t>primary active program code</a:t>
            </a:r>
            <a:r>
              <a:rPr lang="en-US" dirty="0">
                <a:solidFill>
                  <a:srgbClr val="002060"/>
                </a:solidFill>
              </a:rPr>
              <a:t> </a:t>
            </a:r>
            <a:r>
              <a:rPr lang="en-US" dirty="0"/>
              <a:t>for the student listed in the CRPFAR file</a:t>
            </a:r>
          </a:p>
          <a:p>
            <a:pPr marL="457200" lvl="1" indent="0">
              <a:buNone/>
            </a:pPr>
            <a:endParaRPr lang="en-US" dirty="0"/>
          </a:p>
        </p:txBody>
      </p:sp>
      <p:sp>
        <p:nvSpPr>
          <p:cNvPr id="4" name="Date Placeholder 3"/>
          <p:cNvSpPr>
            <a:spLocks noGrp="1"/>
          </p:cNvSpPr>
          <p:nvPr>
            <p:ph type="dt" sz="half" idx="10"/>
          </p:nvPr>
        </p:nvSpPr>
        <p:spPr/>
        <p:txBody>
          <a:bodyPr/>
          <a:lstStyle/>
          <a:p>
            <a:fld id="{8F89085A-6F1E-42B7-ADB4-8C5113284129}" type="datetime1">
              <a:rPr lang="en-US" smtClean="0"/>
              <a:pPr/>
              <a:t>8/8/16</a:t>
            </a:fld>
            <a:endParaRPr lang="en-US"/>
          </a:p>
        </p:txBody>
      </p:sp>
      <p:sp>
        <p:nvSpPr>
          <p:cNvPr id="5" name="Slide Number Placeholder 4"/>
          <p:cNvSpPr>
            <a:spLocks noGrp="1"/>
          </p:cNvSpPr>
          <p:nvPr>
            <p:ph type="sldNum" sz="quarter" idx="12"/>
          </p:nvPr>
        </p:nvSpPr>
        <p:spPr/>
        <p:txBody>
          <a:bodyPr/>
          <a:lstStyle/>
          <a:p>
            <a:fld id="{9B007EB5-E551-4081-B1D4-5458D7644D4F}" type="slidenum">
              <a:rPr lang="en-US" smtClean="0"/>
              <a:pPr/>
              <a:t>3</a:t>
            </a:fld>
            <a:endParaRPr lang="en-US"/>
          </a:p>
        </p:txBody>
      </p:sp>
    </p:spTree>
    <p:extLst>
      <p:ext uri="{BB962C8B-B14F-4D97-AF65-F5344CB8AC3E}">
        <p14:creationId xmlns:p14="http://schemas.microsoft.com/office/powerpoint/2010/main" val="32534073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1P1 – Technical Attainment</a:t>
            </a:r>
          </a:p>
        </p:txBody>
      </p:sp>
      <p:graphicFrame>
        <p:nvGraphicFramePr>
          <p:cNvPr id="4" name="Content Placeholder 6"/>
          <p:cNvGraphicFramePr>
            <a:graphicFrameLocks noGrp="1"/>
          </p:cNvGraphicFramePr>
          <p:nvPr>
            <p:ph idx="1"/>
            <p:extLst>
              <p:ext uri="{D42A27DB-BD31-4B8C-83A1-F6EECF244321}">
                <p14:modId xmlns:p14="http://schemas.microsoft.com/office/powerpoint/2010/main" val="4035327990"/>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915011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300" dirty="0"/>
              <a:t>2P1 Credential, Certificate or Degree</a:t>
            </a:r>
          </a:p>
        </p:txBody>
      </p:sp>
      <p:sp>
        <p:nvSpPr>
          <p:cNvPr id="3" name="Content Placeholder 2"/>
          <p:cNvSpPr>
            <a:spLocks noGrp="1"/>
          </p:cNvSpPr>
          <p:nvPr>
            <p:ph idx="1"/>
          </p:nvPr>
        </p:nvSpPr>
        <p:spPr/>
        <p:txBody>
          <a:bodyPr>
            <a:normAutofit fontScale="92500" lnSpcReduction="10000"/>
          </a:bodyPr>
          <a:lstStyle/>
          <a:p>
            <a:r>
              <a:rPr lang="en-US" dirty="0"/>
              <a:t>Source</a:t>
            </a:r>
          </a:p>
          <a:p>
            <a:pPr lvl="1"/>
            <a:r>
              <a:rPr lang="en-US" dirty="0"/>
              <a:t>CRPFAR</a:t>
            </a:r>
          </a:p>
          <a:p>
            <a:r>
              <a:rPr lang="en-US" dirty="0"/>
              <a:t>Details</a:t>
            </a:r>
          </a:p>
          <a:p>
            <a:pPr lvl="1"/>
            <a:r>
              <a:rPr lang="en-US" u="sng" dirty="0"/>
              <a:t>Numerator</a:t>
            </a:r>
            <a:r>
              <a:rPr lang="en-US" dirty="0"/>
              <a:t> – Students who graduated with a certificate, diploma, or a degree  </a:t>
            </a:r>
          </a:p>
          <a:p>
            <a:pPr lvl="2"/>
            <a:r>
              <a:rPr lang="en-US" dirty="0"/>
              <a:t>Industry-recognized credentials are not possible at the individual level for data matching to our students, so completion is based solely on credentials awarded by the individual colleges.</a:t>
            </a:r>
          </a:p>
          <a:p>
            <a:pPr lvl="1"/>
            <a:r>
              <a:rPr lang="en-US" dirty="0"/>
              <a:t>Denominator – CTE Concentrators from the previous year who did not re-enroll in the current reporting year</a:t>
            </a:r>
          </a:p>
        </p:txBody>
      </p:sp>
      <p:sp>
        <p:nvSpPr>
          <p:cNvPr id="4" name="Date Placeholder 3"/>
          <p:cNvSpPr>
            <a:spLocks noGrp="1"/>
          </p:cNvSpPr>
          <p:nvPr>
            <p:ph type="dt" sz="half" idx="10"/>
          </p:nvPr>
        </p:nvSpPr>
        <p:spPr/>
        <p:txBody>
          <a:bodyPr/>
          <a:lstStyle/>
          <a:p>
            <a:fld id="{8F89085A-6F1E-42B7-ADB4-8C5113284129}" type="datetime1">
              <a:rPr lang="en-US" smtClean="0"/>
              <a:pPr/>
              <a:t>8/8/16</a:t>
            </a:fld>
            <a:endParaRPr lang="en-US"/>
          </a:p>
        </p:txBody>
      </p:sp>
      <p:sp>
        <p:nvSpPr>
          <p:cNvPr id="5" name="Slide Number Placeholder 4"/>
          <p:cNvSpPr>
            <a:spLocks noGrp="1"/>
          </p:cNvSpPr>
          <p:nvPr>
            <p:ph type="sldNum" sz="quarter" idx="12"/>
          </p:nvPr>
        </p:nvSpPr>
        <p:spPr/>
        <p:txBody>
          <a:bodyPr/>
          <a:lstStyle/>
          <a:p>
            <a:fld id="{9B007EB5-E551-4081-B1D4-5458D7644D4F}" type="slidenum">
              <a:rPr lang="en-US" smtClean="0"/>
              <a:pPr/>
              <a:t>5</a:t>
            </a:fld>
            <a:endParaRPr lang="en-US"/>
          </a:p>
        </p:txBody>
      </p:sp>
    </p:spTree>
    <p:extLst>
      <p:ext uri="{BB962C8B-B14F-4D97-AF65-F5344CB8AC3E}">
        <p14:creationId xmlns:p14="http://schemas.microsoft.com/office/powerpoint/2010/main" val="29675944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300" dirty="0"/>
              <a:t>2P1 – Credential, Certificate, or Degree</a:t>
            </a:r>
          </a:p>
        </p:txBody>
      </p:sp>
      <p:graphicFrame>
        <p:nvGraphicFramePr>
          <p:cNvPr id="5" name="Content Placeholder 6"/>
          <p:cNvGraphicFramePr>
            <a:graphicFrameLocks noGrp="1"/>
          </p:cNvGraphicFramePr>
          <p:nvPr>
            <p:ph idx="1"/>
            <p:extLst>
              <p:ext uri="{D42A27DB-BD31-4B8C-83A1-F6EECF244321}">
                <p14:modId xmlns:p14="http://schemas.microsoft.com/office/powerpoint/2010/main" val="492453513"/>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929709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300" dirty="0"/>
              <a:t>3P1 Student Retention or Transfer</a:t>
            </a:r>
          </a:p>
        </p:txBody>
      </p:sp>
      <p:sp>
        <p:nvSpPr>
          <p:cNvPr id="3" name="Content Placeholder 2"/>
          <p:cNvSpPr>
            <a:spLocks noGrp="1"/>
          </p:cNvSpPr>
          <p:nvPr>
            <p:ph idx="1"/>
          </p:nvPr>
        </p:nvSpPr>
        <p:spPr/>
        <p:txBody>
          <a:bodyPr>
            <a:normAutofit fontScale="85000" lnSpcReduction="20000"/>
          </a:bodyPr>
          <a:lstStyle/>
          <a:p>
            <a:r>
              <a:rPr lang="en-US" dirty="0"/>
              <a:t>Source</a:t>
            </a:r>
          </a:p>
          <a:p>
            <a:pPr lvl="1"/>
            <a:r>
              <a:rPr lang="en-US" dirty="0"/>
              <a:t>CRPFAR</a:t>
            </a:r>
          </a:p>
          <a:p>
            <a:pPr lvl="1"/>
            <a:r>
              <a:rPr lang="en-US" dirty="0"/>
              <a:t>National Student </a:t>
            </a:r>
            <a:r>
              <a:rPr lang="en-US" dirty="0" err="1"/>
              <a:t>Clearninghouse</a:t>
            </a:r>
            <a:endParaRPr lang="en-US" dirty="0"/>
          </a:p>
          <a:p>
            <a:r>
              <a:rPr lang="en-US" dirty="0"/>
              <a:t>Details</a:t>
            </a:r>
          </a:p>
          <a:p>
            <a:pPr lvl="1"/>
            <a:r>
              <a:rPr lang="en-US" u="sng" dirty="0"/>
              <a:t>Numerator</a:t>
            </a:r>
            <a:r>
              <a:rPr lang="en-US" dirty="0"/>
              <a:t> – Students who did not graduate the previous year are sent to the National Student </a:t>
            </a:r>
            <a:r>
              <a:rPr lang="en-US" dirty="0" err="1"/>
              <a:t>Clearninghouse</a:t>
            </a:r>
            <a:r>
              <a:rPr lang="en-US" dirty="0"/>
              <a:t> to see if they transferred during the current year.  The enrollment at the transfer institution must begin between August 1 and May 31.</a:t>
            </a:r>
          </a:p>
          <a:p>
            <a:pPr lvl="1"/>
            <a:r>
              <a:rPr lang="en-US" u="sng" dirty="0"/>
              <a:t>Denominator</a:t>
            </a:r>
            <a:r>
              <a:rPr lang="en-US" dirty="0"/>
              <a:t> – CTE Concentrators who are enrolled in the fall of the previous year and who did not earn any credential during the previous year.  Credentials are those awarded by the individual colleges and listed in the CRPFAR</a:t>
            </a:r>
          </a:p>
        </p:txBody>
      </p:sp>
      <p:sp>
        <p:nvSpPr>
          <p:cNvPr id="4" name="Date Placeholder 3"/>
          <p:cNvSpPr>
            <a:spLocks noGrp="1"/>
          </p:cNvSpPr>
          <p:nvPr>
            <p:ph type="dt" sz="half" idx="10"/>
          </p:nvPr>
        </p:nvSpPr>
        <p:spPr/>
        <p:txBody>
          <a:bodyPr/>
          <a:lstStyle/>
          <a:p>
            <a:fld id="{8F89085A-6F1E-42B7-ADB4-8C5113284129}" type="datetime1">
              <a:rPr lang="en-US" smtClean="0"/>
              <a:pPr/>
              <a:t>8/8/16</a:t>
            </a:fld>
            <a:endParaRPr lang="en-US"/>
          </a:p>
        </p:txBody>
      </p:sp>
      <p:sp>
        <p:nvSpPr>
          <p:cNvPr id="5" name="Slide Number Placeholder 4"/>
          <p:cNvSpPr>
            <a:spLocks noGrp="1"/>
          </p:cNvSpPr>
          <p:nvPr>
            <p:ph type="sldNum" sz="quarter" idx="12"/>
          </p:nvPr>
        </p:nvSpPr>
        <p:spPr/>
        <p:txBody>
          <a:bodyPr/>
          <a:lstStyle/>
          <a:p>
            <a:fld id="{9B007EB5-E551-4081-B1D4-5458D7644D4F}" type="slidenum">
              <a:rPr lang="en-US" smtClean="0"/>
              <a:pPr/>
              <a:t>7</a:t>
            </a:fld>
            <a:endParaRPr lang="en-US"/>
          </a:p>
        </p:txBody>
      </p:sp>
    </p:spTree>
    <p:extLst>
      <p:ext uri="{BB962C8B-B14F-4D97-AF65-F5344CB8AC3E}">
        <p14:creationId xmlns:p14="http://schemas.microsoft.com/office/powerpoint/2010/main" val="4515276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300" dirty="0"/>
              <a:t>3P1 – Student Retention or Transfer</a:t>
            </a:r>
          </a:p>
        </p:txBody>
      </p:sp>
      <p:graphicFrame>
        <p:nvGraphicFramePr>
          <p:cNvPr id="5" name="Content Placeholder 6"/>
          <p:cNvGraphicFramePr>
            <a:graphicFrameLocks noGrp="1"/>
          </p:cNvGraphicFramePr>
          <p:nvPr>
            <p:ph idx="1"/>
            <p:extLst>
              <p:ext uri="{D42A27DB-BD31-4B8C-83A1-F6EECF244321}">
                <p14:modId xmlns:p14="http://schemas.microsoft.com/office/powerpoint/2010/main" val="229906926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628988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4P1 – Student Placement</a:t>
            </a:r>
          </a:p>
        </p:txBody>
      </p:sp>
      <p:sp>
        <p:nvSpPr>
          <p:cNvPr id="3" name="Content Placeholder 2"/>
          <p:cNvSpPr>
            <a:spLocks noGrp="1"/>
          </p:cNvSpPr>
          <p:nvPr>
            <p:ph idx="1"/>
          </p:nvPr>
        </p:nvSpPr>
        <p:spPr/>
        <p:txBody>
          <a:bodyPr>
            <a:normAutofit/>
          </a:bodyPr>
          <a:lstStyle/>
          <a:p>
            <a:r>
              <a:rPr lang="en-US" sz="2400" dirty="0"/>
              <a:t>Source</a:t>
            </a:r>
          </a:p>
          <a:p>
            <a:pPr lvl="1"/>
            <a:r>
              <a:rPr lang="en-US" sz="2000" dirty="0"/>
              <a:t>CRPFAR</a:t>
            </a:r>
          </a:p>
          <a:p>
            <a:pPr lvl="1"/>
            <a:r>
              <a:rPr lang="en-US" sz="2000" dirty="0"/>
              <a:t>Employment Wage Records (Common Follow-up System)</a:t>
            </a:r>
          </a:p>
          <a:p>
            <a:r>
              <a:rPr lang="en-US" sz="2400" dirty="0"/>
              <a:t>Details</a:t>
            </a:r>
          </a:p>
          <a:p>
            <a:pPr lvl="1"/>
            <a:r>
              <a:rPr lang="en-US" sz="2000" u="sng" dirty="0"/>
              <a:t>Numerator</a:t>
            </a:r>
            <a:r>
              <a:rPr lang="en-US" sz="2000" dirty="0"/>
              <a:t> – CTE Concentrators who were found to have a record of employment in the second quarter following the program year in which the student exists</a:t>
            </a:r>
          </a:p>
          <a:p>
            <a:pPr lvl="1"/>
            <a:r>
              <a:rPr lang="en-US" sz="2000" u="sng" dirty="0"/>
              <a:t>Denominator</a:t>
            </a:r>
            <a:r>
              <a:rPr lang="en-US" sz="2000" dirty="0"/>
              <a:t> – CTE Concentrators from the previous year who did not return during the current year.  These individuals are checked for employment records using the Employment Wage Records from the Department of Commerce</a:t>
            </a:r>
          </a:p>
          <a:p>
            <a:pPr lvl="1"/>
            <a:r>
              <a:rPr lang="en-US" sz="2000" dirty="0"/>
              <a:t>Inmates are NOT included in 4P1</a:t>
            </a:r>
          </a:p>
        </p:txBody>
      </p:sp>
      <p:sp>
        <p:nvSpPr>
          <p:cNvPr id="4" name="Date Placeholder 3"/>
          <p:cNvSpPr>
            <a:spLocks noGrp="1"/>
          </p:cNvSpPr>
          <p:nvPr>
            <p:ph type="dt" sz="half" idx="10"/>
          </p:nvPr>
        </p:nvSpPr>
        <p:spPr/>
        <p:txBody>
          <a:bodyPr/>
          <a:lstStyle/>
          <a:p>
            <a:fld id="{8F89085A-6F1E-42B7-ADB4-8C5113284129}" type="datetime1">
              <a:rPr lang="en-US" smtClean="0"/>
              <a:pPr/>
              <a:t>8/8/16</a:t>
            </a:fld>
            <a:endParaRPr lang="en-US"/>
          </a:p>
        </p:txBody>
      </p:sp>
      <p:sp>
        <p:nvSpPr>
          <p:cNvPr id="5" name="Slide Number Placeholder 4"/>
          <p:cNvSpPr>
            <a:spLocks noGrp="1"/>
          </p:cNvSpPr>
          <p:nvPr>
            <p:ph type="sldNum" sz="quarter" idx="12"/>
          </p:nvPr>
        </p:nvSpPr>
        <p:spPr/>
        <p:txBody>
          <a:bodyPr/>
          <a:lstStyle/>
          <a:p>
            <a:fld id="{9B007EB5-E551-4081-B1D4-5458D7644D4F}" type="slidenum">
              <a:rPr lang="en-US" smtClean="0"/>
              <a:pPr/>
              <a:t>9</a:t>
            </a:fld>
            <a:endParaRPr lang="en-US"/>
          </a:p>
        </p:txBody>
      </p:sp>
    </p:spTree>
    <p:extLst>
      <p:ext uri="{BB962C8B-B14F-4D97-AF65-F5344CB8AC3E}">
        <p14:creationId xmlns:p14="http://schemas.microsoft.com/office/powerpoint/2010/main" val="19418338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3FB5CEF851A894EBF7DD1FB22F51352" ma:contentTypeVersion="20" ma:contentTypeDescription="Create a new document." ma:contentTypeScope="" ma:versionID="8f3af701f3df8a9c9048a907c74c0ac2">
  <xsd:schema xmlns:xsd="http://www.w3.org/2001/XMLSchema" xmlns:xs="http://www.w3.org/2001/XMLSchema" xmlns:p="http://schemas.microsoft.com/office/2006/metadata/properties" xmlns:ns1="http://schemas.microsoft.com/sharepoint/v3" xmlns:ns2="88203bfa-d4ac-462e-8616-0292cc28843a" xmlns:ns3="f46e81e7-297d-417f-b698-00dff3f07a0e" targetNamespace="http://schemas.microsoft.com/office/2006/metadata/properties" ma:root="true" ma:fieldsID="369e50db597ab9061d2b510d58b9a267" ns1:_="" ns2:_="" ns3:_="">
    <xsd:import namespace="http://schemas.microsoft.com/sharepoint/v3"/>
    <xsd:import namespace="88203bfa-d4ac-462e-8616-0292cc28843a"/>
    <xsd:import namespace="f46e81e7-297d-417f-b698-00dff3f07a0e"/>
    <xsd:element name="properties">
      <xsd:complexType>
        <xsd:sequence>
          <xsd:element name="documentManagement">
            <xsd:complexType>
              <xsd:all>
                <xsd:element ref="ns1:PublishingStartDate" minOccurs="0"/>
                <xsd:element ref="ns1:PublishingExpirationDate" minOccurs="0"/>
                <xsd:element ref="ns2:Departments"/>
                <xsd:element ref="ns2:TaxCatchAll" minOccurs="0"/>
                <xsd:element ref="ns3:mf6adc5d79a94e37ab7ec9b9c48355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8203bfa-d4ac-462e-8616-0292cc28843a" elementFormDefault="qualified">
    <xsd:import namespace="http://schemas.microsoft.com/office/2006/documentManagement/types"/>
    <xsd:import namespace="http://schemas.microsoft.com/office/infopath/2007/PartnerControls"/>
    <xsd:element name="Departments" ma:index="10" ma:displayName="Departments" ma:description="Select the department associated with this document or file. Department selections are based on this organization&#10;http://www.nccommunitycolleges.edu/Personnel/NCCCS_Directory.htm" ma:format="Dropdown" ma:internalName="Departments">
      <xsd:simpleType>
        <xsd:restriction base="dms:Choice">
          <xsd:enumeration value="Administrative and Facility Services"/>
          <xsd:enumeration value="Budgeting and Accounting and State-Level Accounting"/>
          <xsd:enumeration value="Contracts and Grants"/>
          <xsd:enumeration value="Human Resources"/>
          <xsd:enumeration value="Information Services"/>
          <xsd:enumeration value="Legal Affairs"/>
          <xsd:enumeration value="Marketing and Public Affairs"/>
          <xsd:enumeration value="Travel"/>
        </xsd:restriction>
      </xsd:simpleType>
    </xsd:element>
    <xsd:element name="TaxCatchAll" ma:index="11" nillable="true" ma:displayName="Taxonomy Catch All Column" ma:hidden="true" ma:list="{c4007c1c-46bb-42fa-88e6-4247e554f2f5}" ma:internalName="TaxCatchAll" ma:showField="CatchAllData" ma:web="88203bfa-d4ac-462e-8616-0292cc28843a">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46e81e7-297d-417f-b698-00dff3f07a0e" elementFormDefault="qualified">
    <xsd:import namespace="http://schemas.microsoft.com/office/2006/documentManagement/types"/>
    <xsd:import namespace="http://schemas.microsoft.com/office/infopath/2007/PartnerControls"/>
    <xsd:element name="mf6adc5d79a94e37ab7ec9b9c483552f" ma:index="13" ma:taxonomy="true" ma:internalName="mf6adc5d79a94e37ab7ec9b9c483552f" ma:taxonomyFieldName="Types" ma:displayName="Document Type" ma:indexed="true" ma:readOnly="false" ma:default="" ma:fieldId="{6f6adc5d-79a9-4e37-ab7e-c9b9c483552f}" ma:sspId="ff2c0a30-6022-4a53-931e-4e94d75a6b78" ma:termSetId="e83798e3-13ef-49a2-860b-1634b308a9c4"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f6adc5d79a94e37ab7ec9b9c483552f xmlns="f46e81e7-297d-417f-b698-00dff3f07a0e">
      <Terms xmlns="http://schemas.microsoft.com/office/infopath/2007/PartnerControls">
        <TermInfo xmlns="http://schemas.microsoft.com/office/infopath/2007/PartnerControls">
          <TermName xmlns="http://schemas.microsoft.com/office/infopath/2007/PartnerControls">Template</TermName>
          <TermId xmlns="http://schemas.microsoft.com/office/infopath/2007/PartnerControls">fc194862-fd4a-42aa-9550-b5fd9ecd1cff</TermId>
        </TermInfo>
      </Terms>
    </mf6adc5d79a94e37ab7ec9b9c483552f>
    <Departments xmlns="88203bfa-d4ac-462e-8616-0292cc28843a">Marketing and Public Affairs</Departments>
    <PublishingExpirationDate xmlns="http://schemas.microsoft.com/sharepoint/v3" xsi:nil="true"/>
    <PublishingStartDate xmlns="http://schemas.microsoft.com/sharepoint/v3" xsi:nil="true"/>
    <TaxCatchAll xmlns="88203bfa-d4ac-462e-8616-0292cc28843a">
      <Value>38</Value>
      <Value>34</Value>
    </TaxCatchAll>
  </documentManagement>
</p:properties>
</file>

<file path=customXml/itemProps1.xml><?xml version="1.0" encoding="utf-8"?>
<ds:datastoreItem xmlns:ds="http://schemas.openxmlformats.org/officeDocument/2006/customXml" ds:itemID="{F4C27CC1-3EE5-40B7-B2E3-EB81E1651D4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8203bfa-d4ac-462e-8616-0292cc28843a"/>
    <ds:schemaRef ds:uri="f46e81e7-297d-417f-b698-00dff3f07a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2B2E925-8E2E-4675-A322-811AC5A54530}">
  <ds:schemaRefs>
    <ds:schemaRef ds:uri="http://schemas.microsoft.com/sharepoint/v3/contenttype/forms"/>
  </ds:schemaRefs>
</ds:datastoreItem>
</file>

<file path=customXml/itemProps3.xml><?xml version="1.0" encoding="utf-8"?>
<ds:datastoreItem xmlns:ds="http://schemas.openxmlformats.org/officeDocument/2006/customXml" ds:itemID="{459EDD1A-F66B-4A90-8803-6512E3CBFB2F}">
  <ds:schemaRefs>
    <ds:schemaRef ds:uri="http://purl.org/dc/dcmitype/"/>
    <ds:schemaRef ds:uri="http://schemas.microsoft.com/office/infopath/2007/PartnerControls"/>
    <ds:schemaRef ds:uri="f46e81e7-297d-417f-b698-00dff3f07a0e"/>
    <ds:schemaRef ds:uri="http://purl.org/dc/elements/1.1/"/>
    <ds:schemaRef ds:uri="http://purl.org/dc/terms/"/>
    <ds:schemaRef ds:uri="http://schemas.openxmlformats.org/package/2006/metadata/core-properties"/>
    <ds:schemaRef ds:uri="http://schemas.microsoft.com/sharepoint/v3"/>
    <ds:schemaRef ds:uri="http://schemas.microsoft.com/office/2006/documentManagement/types"/>
    <ds:schemaRef ds:uri="88203bfa-d4ac-462e-8616-0292cc28843a"/>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272</TotalTime>
  <Words>847</Words>
  <Application>Microsoft Macintosh PowerPoint</Application>
  <PresentationFormat>On-screen Show (4:3)</PresentationFormat>
  <Paragraphs>119</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Franklin Gothic Medium</vt:lpstr>
      <vt:lpstr>Office Theme</vt:lpstr>
      <vt:lpstr>Perkins Core Indicators of Performance Report</vt:lpstr>
      <vt:lpstr>Perkins Performance Indicators</vt:lpstr>
      <vt:lpstr>1P1 Technical Skill Attainment</vt:lpstr>
      <vt:lpstr>1P1 – Technical Attainment</vt:lpstr>
      <vt:lpstr>2P1 Credential, Certificate or Degree</vt:lpstr>
      <vt:lpstr>2P1 – Credential, Certificate, or Degree</vt:lpstr>
      <vt:lpstr>3P1 Student Retention or Transfer</vt:lpstr>
      <vt:lpstr>3P1 – Student Retention or Transfer</vt:lpstr>
      <vt:lpstr>4P1 – Student Placement</vt:lpstr>
      <vt:lpstr>4P1 – Placement into the  Labor Force</vt:lpstr>
      <vt:lpstr>4P1 – Border Counties &amp; Military Installations</vt:lpstr>
      <vt:lpstr>5P1 – Non-Traditional Participation</vt:lpstr>
      <vt:lpstr>Non-Traditional Programs NOT included in the 2007 NAPE Crosswalk</vt:lpstr>
      <vt:lpstr>5P1 – Nontraditional Program Participation</vt:lpstr>
      <vt:lpstr>5P2 Non-Traditional Completion</vt:lpstr>
      <vt:lpstr>5P2 – Nontraditional Program Completion</vt:lpstr>
      <vt:lpstr>2015 Perkins Core Indicators of Performance Report</vt:lpstr>
    </vt:vector>
  </TitlesOfParts>
  <Company>NCCCS</Company>
  <LinksUpToDate>false</LinksUpToDate>
  <SharedDoc>false</SharedDoc>
  <HyperlinksChanged>false</HyperlinksChanged>
  <AppVersion>15.0024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 Point Template</dc:title>
  <dc:creator>georgem</dc:creator>
  <cp:lastModifiedBy>Microsoft Office User</cp:lastModifiedBy>
  <cp:revision>39</cp:revision>
  <dcterms:created xsi:type="dcterms:W3CDTF">2009-10-29T12:13:41Z</dcterms:created>
  <dcterms:modified xsi:type="dcterms:W3CDTF">2016-08-08T14:04:26Z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0x010100D3FB5CEF851A894EBF7DD1FB22F51352</vt:lpwstr>
  </property>
  <property fmtid="{D5CDD505-2E9C-101B-9397-08002B2CF9AE}" pid="3" name="Descriptors">
    <vt:lpwstr/>
  </property>
  <property fmtid="{D5CDD505-2E9C-101B-9397-08002B2CF9AE}" pid="4" name="Functions">
    <vt:lpwstr>34;#Branding|6e354d85-bdd8-4cc8-a485-4803f6fdee24</vt:lpwstr>
  </property>
  <property fmtid="{D5CDD505-2E9C-101B-9397-08002B2CF9AE}" pid="5" name="Types">
    <vt:lpwstr>38;#Template|fc194862-fd4a-42aa-9550-b5fd9ecd1cff</vt:lpwstr>
  </property>
  <property fmtid="{D5CDD505-2E9C-101B-9397-08002B2CF9AE}" pid="6" name="Objects">
    <vt:lpwstr/>
  </property>
  <property fmtid="{D5CDD505-2E9C-101B-9397-08002B2CF9AE}" pid="7" name="da5133d6118044a3aaacc66dd229ac83">
    <vt:lpwstr>Branding|6e354d85-bdd8-4cc8-a485-4803f6fdee24</vt:lpwstr>
  </property>
</Properties>
</file>