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4"/>
    <p:sldMasterId id="2147483697" r:id="rId5"/>
    <p:sldMasterId id="2147483648" r:id="rId6"/>
  </p:sldMasterIdLst>
  <p:notesMasterIdLst>
    <p:notesMasterId r:id="rId51"/>
  </p:notesMasterIdLst>
  <p:handoutMasterIdLst>
    <p:handoutMasterId r:id="rId52"/>
  </p:handoutMasterIdLst>
  <p:sldIdLst>
    <p:sldId id="534" r:id="rId7"/>
    <p:sldId id="1592" r:id="rId8"/>
    <p:sldId id="257" r:id="rId9"/>
    <p:sldId id="1196" r:id="rId10"/>
    <p:sldId id="1628" r:id="rId11"/>
    <p:sldId id="1594" r:id="rId12"/>
    <p:sldId id="1618" r:id="rId13"/>
    <p:sldId id="1602" r:id="rId14"/>
    <p:sldId id="1603" r:id="rId15"/>
    <p:sldId id="1604" r:id="rId16"/>
    <p:sldId id="1605" r:id="rId17"/>
    <p:sldId id="1606" r:id="rId18"/>
    <p:sldId id="1619" r:id="rId19"/>
    <p:sldId id="1607" r:id="rId20"/>
    <p:sldId id="1608" r:id="rId21"/>
    <p:sldId id="1609" r:id="rId22"/>
    <p:sldId id="1610" r:id="rId23"/>
    <p:sldId id="1611" r:id="rId24"/>
    <p:sldId id="1612" r:id="rId25"/>
    <p:sldId id="1613" r:id="rId26"/>
    <p:sldId id="1614" r:id="rId27"/>
    <p:sldId id="1615" r:id="rId28"/>
    <p:sldId id="1616" r:id="rId29"/>
    <p:sldId id="1617" r:id="rId30"/>
    <p:sldId id="1578" r:id="rId31"/>
    <p:sldId id="1595" r:id="rId32"/>
    <p:sldId id="1620" r:id="rId33"/>
    <p:sldId id="1545" r:id="rId34"/>
    <p:sldId id="1599" r:id="rId35"/>
    <p:sldId id="261" r:id="rId36"/>
    <p:sldId id="1625" r:id="rId37"/>
    <p:sldId id="1626" r:id="rId38"/>
    <p:sldId id="1627" r:id="rId39"/>
    <p:sldId id="1593" r:id="rId40"/>
    <p:sldId id="1590" r:id="rId41"/>
    <p:sldId id="1548" r:id="rId42"/>
    <p:sldId id="1600" r:id="rId43"/>
    <p:sldId id="1623" r:id="rId44"/>
    <p:sldId id="772" r:id="rId45"/>
    <p:sldId id="1240" r:id="rId46"/>
    <p:sldId id="291" r:id="rId47"/>
    <p:sldId id="1195" r:id="rId48"/>
    <p:sldId id="1194" r:id="rId49"/>
    <p:sldId id="719" r:id="rId5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57"/>
    <a:srgbClr val="010434"/>
    <a:srgbClr val="0531FF"/>
    <a:srgbClr val="EF4238"/>
    <a:srgbClr val="BB55DB"/>
    <a:srgbClr val="E6E6E6"/>
    <a:srgbClr val="008FD3"/>
    <a:srgbClr val="003768"/>
    <a:srgbClr val="EEB111"/>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7824" autoAdjust="0"/>
    <p:restoredTop sz="82609" autoAdjust="0"/>
  </p:normalViewPr>
  <p:slideViewPr>
    <p:cSldViewPr snapToGrid="0">
      <p:cViewPr varScale="1">
        <p:scale>
          <a:sx n="78" d="100"/>
          <a:sy n="78" d="100"/>
        </p:scale>
        <p:origin x="96" y="71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782"/>
    </p:cViewPr>
  </p:sorterViewPr>
  <p:notesViewPr>
    <p:cSldViewPr snapToGrid="0">
      <p:cViewPr varScale="1">
        <p:scale>
          <a:sx n="75" d="100"/>
          <a:sy n="75" d="100"/>
        </p:scale>
        <p:origin x="405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7E9B6F52-CC10-4425-9195-EDF28B435798}" type="datetimeFigureOut">
              <a:rPr lang="en-US" smtClean="0"/>
              <a:t>3/8/2022</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C02D3CF6-D097-446F-BA20-84B1F837E572}" type="datetimeFigureOut">
              <a:rPr lang="en-US" smtClean="0"/>
              <a:t>3/8/2022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Good Morning and welcome to our 8</a:t>
            </a:r>
            <a:r>
              <a:rPr lang="en-US" sz="1400" baseline="30000" dirty="0"/>
              <a:t>th</a:t>
            </a:r>
            <a:r>
              <a:rPr lang="en-US" sz="1400" dirty="0"/>
              <a:t> Perkins Update provide technical assistance to the field on line. </a:t>
            </a:r>
          </a:p>
          <a:p>
            <a:endParaRPr lang="en-US" sz="1400" dirty="0"/>
          </a:p>
          <a:p>
            <a:r>
              <a:rPr lang="en-US" sz="1400" dirty="0"/>
              <a:t>Sharing promising practices with our colleges </a:t>
            </a:r>
          </a:p>
          <a:p>
            <a:endParaRPr lang="en-US" sz="1400" dirty="0"/>
          </a:p>
          <a:p>
            <a:r>
              <a:rPr lang="en-US" sz="1400" dirty="0"/>
              <a:t>Highlighting various elements of the grant to improve grant performance. </a:t>
            </a:r>
          </a:p>
          <a:p>
            <a:endParaRPr lang="en-US" sz="1400" dirty="0"/>
          </a:p>
          <a:p>
            <a:r>
              <a:rPr lang="en-US" sz="1400" dirty="0"/>
              <a:t>Perkins V asks us to strengthen our nations workforce, through academic, technical, and employability skills </a:t>
            </a:r>
          </a:p>
          <a:p>
            <a:endParaRPr lang="en-US" sz="1400" dirty="0"/>
          </a:p>
          <a:p>
            <a:r>
              <a:rPr lang="en-US" sz="1400" dirty="0"/>
              <a:t>Level the playing field for Special Populations as we work for continuous improvement with our local stakeholders. </a:t>
            </a:r>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a:p>
        </p:txBody>
      </p:sp>
    </p:spTree>
    <p:extLst>
      <p:ext uri="{BB962C8B-B14F-4D97-AF65-F5344CB8AC3E}">
        <p14:creationId xmlns:p14="http://schemas.microsoft.com/office/powerpoint/2010/main" val="304929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300" dirty="0">
                <a:solidFill>
                  <a:srgbClr val="000000"/>
                </a:solidFill>
                <a:latin typeface="Calibri" panose="020F0502020204030204" pitchFamily="34" charset="0"/>
                <a:ea typeface="Times New Roman" panose="02020603050405020304" pitchFamily="18" charset="0"/>
              </a:rPr>
              <a:t>Postsecondary site monitoring for the 2021-2022 Program Year will center around the Carl D. Perkins V, Section 134 (c) 1- (e) 4). </a:t>
            </a:r>
            <a:endParaRPr lang="en-US" sz="1300" dirty="0">
              <a:latin typeface="Times New Roman" panose="02020603050405020304" pitchFamily="18" charset="0"/>
              <a:ea typeface="Times New Roman" panose="02020603050405020304" pitchFamily="18" charset="0"/>
            </a:endParaRPr>
          </a:p>
          <a:p>
            <a:pPr fontAlgn="base"/>
            <a:r>
              <a:rPr lang="en-US" sz="1300" dirty="0">
                <a:solidFill>
                  <a:srgbClr val="000000"/>
                </a:solidFill>
                <a:latin typeface="Calibri" panose="020F0502020204030204" pitchFamily="34" charset="0"/>
                <a:ea typeface="Times New Roman" panose="02020603050405020304" pitchFamily="18" charset="0"/>
              </a:rPr>
              <a:t> </a:t>
            </a:r>
            <a:endParaRPr lang="en-US" sz="1300" dirty="0">
              <a:latin typeface="Times New Roman" panose="02020603050405020304" pitchFamily="18" charset="0"/>
              <a:ea typeface="Times New Roman" panose="02020603050405020304" pitchFamily="18" charset="0"/>
            </a:endParaRPr>
          </a:p>
          <a:p>
            <a:pPr fontAlgn="base"/>
            <a:r>
              <a:rPr lang="en-US" sz="1300" dirty="0">
                <a:solidFill>
                  <a:srgbClr val="000000"/>
                </a:solidFill>
                <a:latin typeface="Calibri" panose="020F0502020204030204" pitchFamily="34" charset="0"/>
                <a:ea typeface="Times New Roman" panose="02020603050405020304" pitchFamily="18" charset="0"/>
              </a:rPr>
              <a:t>Monitoring will seek to determine how the college is making a difference in student achievement by addressing key elements in the Comprehensive Local Needs Assessment (CLNA).   </a:t>
            </a:r>
            <a:endParaRPr lang="en-US" sz="1300"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10</a:t>
            </a:fld>
            <a:endParaRPr lang="en-US"/>
          </a:p>
        </p:txBody>
      </p:sp>
    </p:spTree>
    <p:extLst>
      <p:ext uri="{BB962C8B-B14F-4D97-AF65-F5344CB8AC3E}">
        <p14:creationId xmlns:p14="http://schemas.microsoft.com/office/powerpoint/2010/main" val="373095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solidFill>
                  <a:srgbClr val="000000"/>
                </a:solidFill>
                <a:latin typeface="Calibri" panose="020F0502020204030204" pitchFamily="34" charset="0"/>
                <a:ea typeface="Times New Roman" panose="02020603050405020304" pitchFamily="18" charset="0"/>
              </a:rPr>
              <a:t>The monitoring will review the areas of: </a:t>
            </a:r>
            <a:r>
              <a:rPr lang="en-US" sz="1300" b="1" dirty="0">
                <a:solidFill>
                  <a:srgbClr val="000000"/>
                </a:solidFill>
                <a:latin typeface="Calibri" panose="020F0502020204030204" pitchFamily="34" charset="0"/>
                <a:ea typeface="Times New Roman" panose="02020603050405020304" pitchFamily="18" charset="0"/>
              </a:rPr>
              <a:t>student performance</a:t>
            </a:r>
            <a:r>
              <a:rPr lang="en-US" sz="1300" dirty="0">
                <a:solidFill>
                  <a:srgbClr val="000000"/>
                </a:solidFill>
                <a:latin typeface="Calibri" panose="020F0502020204030204" pitchFamily="34" charset="0"/>
                <a:ea typeface="Times New Roman" panose="02020603050405020304" pitchFamily="18" charset="0"/>
              </a:rPr>
              <a:t>; </a:t>
            </a:r>
            <a:r>
              <a:rPr lang="en-US" sz="1300" b="1" dirty="0">
                <a:solidFill>
                  <a:srgbClr val="000000"/>
                </a:solidFill>
                <a:latin typeface="Calibri" panose="020F0502020204030204" pitchFamily="34" charset="0"/>
                <a:ea typeface="Times New Roman" panose="02020603050405020304" pitchFamily="18" charset="0"/>
              </a:rPr>
              <a:t>CTE program size, scope and quality</a:t>
            </a:r>
            <a:r>
              <a:rPr lang="en-US" sz="1300" dirty="0">
                <a:solidFill>
                  <a:srgbClr val="000000"/>
                </a:solidFill>
                <a:latin typeface="Calibri" panose="020F0502020204030204" pitchFamily="34" charset="0"/>
                <a:ea typeface="Times New Roman" panose="02020603050405020304" pitchFamily="18" charset="0"/>
              </a:rPr>
              <a:t>; progress in </a:t>
            </a:r>
            <a:r>
              <a:rPr lang="en-US" sz="1300" b="1" dirty="0">
                <a:solidFill>
                  <a:srgbClr val="000000"/>
                </a:solidFill>
                <a:latin typeface="Calibri" panose="020F0502020204030204" pitchFamily="34" charset="0"/>
                <a:ea typeface="Times New Roman" panose="02020603050405020304" pitchFamily="18" charset="0"/>
              </a:rPr>
              <a:t>implementing and enhancing programs of study</a:t>
            </a:r>
            <a:r>
              <a:rPr lang="en-US" sz="1300" dirty="0">
                <a:solidFill>
                  <a:srgbClr val="000000"/>
                </a:solidFill>
                <a:latin typeface="Calibri" panose="020F0502020204030204" pitchFamily="34" charset="0"/>
                <a:ea typeface="Times New Roman" panose="02020603050405020304" pitchFamily="18" charset="0"/>
              </a:rPr>
              <a:t> leading to attainment of high skill, to earn higher wages or in-demand </a:t>
            </a:r>
            <a:r>
              <a:rPr lang="en-US" sz="1300" b="1" dirty="0">
                <a:solidFill>
                  <a:srgbClr val="000000"/>
                </a:solidFill>
                <a:latin typeface="Calibri" panose="020F0502020204030204" pitchFamily="34" charset="0"/>
                <a:ea typeface="Times New Roman" panose="02020603050405020304" pitchFamily="18" charset="0"/>
              </a:rPr>
              <a:t>occupations identified by regional stakeholders aligned to the labor market</a:t>
            </a:r>
            <a:r>
              <a:rPr lang="en-US" sz="1300" dirty="0">
                <a:solidFill>
                  <a:srgbClr val="000000"/>
                </a:solidFill>
                <a:latin typeface="Calibri" panose="020F0502020204030204" pitchFamily="34" charset="0"/>
                <a:ea typeface="Times New Roman" panose="02020603050405020304" pitchFamily="18" charset="0"/>
              </a:rPr>
              <a:t>; </a:t>
            </a:r>
            <a:r>
              <a:rPr lang="en-US" sz="1300" b="1" dirty="0">
                <a:solidFill>
                  <a:srgbClr val="000000"/>
                </a:solidFill>
                <a:latin typeface="Calibri" panose="020F0502020204030204" pitchFamily="34" charset="0"/>
                <a:ea typeface="Times New Roman" panose="02020603050405020304" pitchFamily="18" charset="0"/>
              </a:rPr>
              <a:t>faculty skill development to enhance instruction,  </a:t>
            </a:r>
            <a:r>
              <a:rPr lang="en-US" sz="1300" dirty="0">
                <a:solidFill>
                  <a:srgbClr val="000000"/>
                </a:solidFill>
                <a:latin typeface="Calibri" panose="020F0502020204030204" pitchFamily="34" charset="0"/>
                <a:ea typeface="Times New Roman" panose="02020603050405020304" pitchFamily="18" charset="0"/>
              </a:rPr>
              <a:t>including recruitment, retention, and placement; and </a:t>
            </a:r>
            <a:r>
              <a:rPr lang="en-US" sz="1300" b="1" dirty="0">
                <a:solidFill>
                  <a:srgbClr val="000000"/>
                </a:solidFill>
                <a:latin typeface="Calibri" panose="020F0502020204030204" pitchFamily="34" charset="0"/>
                <a:ea typeface="Times New Roman" panose="02020603050405020304" pitchFamily="18" charset="0"/>
              </a:rPr>
              <a:t>equal access to high quality</a:t>
            </a:r>
            <a:r>
              <a:rPr lang="en-US" sz="1300" dirty="0">
                <a:solidFill>
                  <a:srgbClr val="000000"/>
                </a:solidFill>
                <a:latin typeface="Calibri" panose="020F0502020204030204" pitchFamily="34" charset="0"/>
                <a:ea typeface="Times New Roman" panose="02020603050405020304" pitchFamily="18" charset="0"/>
              </a:rPr>
              <a:t> CTE programs of study for all students. </a:t>
            </a:r>
            <a:endParaRPr lang="en-US" sz="1300"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11</a:t>
            </a:fld>
            <a:endParaRPr lang="en-US"/>
          </a:p>
        </p:txBody>
      </p:sp>
    </p:spTree>
    <p:extLst>
      <p:ext uri="{BB962C8B-B14F-4D97-AF65-F5344CB8AC3E}">
        <p14:creationId xmlns:p14="http://schemas.microsoft.com/office/powerpoint/2010/main" val="2677264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solidFill>
                  <a:srgbClr val="000000"/>
                </a:solidFill>
                <a:latin typeface="Calibri" panose="020F0502020204030204" pitchFamily="34" charset="0"/>
                <a:ea typeface="Times New Roman" panose="02020603050405020304" pitchFamily="18" charset="0"/>
              </a:rPr>
              <a:t>As the Pandemic allows, interviews with faculty and staff will be conducted to </a:t>
            </a:r>
            <a:r>
              <a:rPr lang="en-US" sz="1700" u="sng" dirty="0">
                <a:solidFill>
                  <a:srgbClr val="000000"/>
                </a:solidFill>
                <a:latin typeface="Calibri" panose="020F0502020204030204" pitchFamily="34" charset="0"/>
                <a:ea typeface="Times New Roman" panose="02020603050405020304" pitchFamily="18" charset="0"/>
              </a:rPr>
              <a:t>determine activities and strategies the college has implemented</a:t>
            </a:r>
            <a:r>
              <a:rPr lang="en-US" sz="1700" dirty="0">
                <a:solidFill>
                  <a:srgbClr val="000000"/>
                </a:solidFill>
                <a:latin typeface="Calibri" panose="020F0502020204030204" pitchFamily="34" charset="0"/>
                <a:ea typeface="Times New Roman" panose="02020603050405020304" pitchFamily="18" charset="0"/>
              </a:rPr>
              <a:t> with the use of Perkins and local college funds to assist faculty in developing in improving instruction leading to new skills for our students and credentials to enhance Career and Technical Education at the college.    </a:t>
            </a:r>
            <a:endParaRPr lang="en-US" sz="1700"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12</a:t>
            </a:fld>
            <a:endParaRPr lang="en-US"/>
          </a:p>
        </p:txBody>
      </p:sp>
    </p:spTree>
    <p:extLst>
      <p:ext uri="{BB962C8B-B14F-4D97-AF65-F5344CB8AC3E}">
        <p14:creationId xmlns:p14="http://schemas.microsoft.com/office/powerpoint/2010/main" val="2068705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300" dirty="0">
                <a:solidFill>
                  <a:srgbClr val="000000"/>
                </a:solidFill>
                <a:latin typeface="Calibri" panose="020F0502020204030204" pitchFamily="34" charset="0"/>
                <a:ea typeface="Times New Roman" panose="02020603050405020304" pitchFamily="18" charset="0"/>
              </a:rPr>
              <a:t>Interviews will take place with deans or vice presidents to learn of progress in working with high schools as well as outlining and implementing career pathways that are documented on a variety of matrices.   </a:t>
            </a:r>
            <a:endParaRPr lang="en-US" sz="1300" dirty="0">
              <a:latin typeface="Times New Roman" panose="02020603050405020304" pitchFamily="18" charset="0"/>
              <a:ea typeface="Times New Roman" panose="02020603050405020304" pitchFamily="18" charset="0"/>
            </a:endParaRPr>
          </a:p>
          <a:p>
            <a:pPr fontAlgn="base"/>
            <a:r>
              <a:rPr lang="en-US" sz="1300" dirty="0">
                <a:solidFill>
                  <a:srgbClr val="000000"/>
                </a:solidFill>
                <a:latin typeface="Calibri" panose="020F0502020204030204" pitchFamily="34" charset="0"/>
                <a:ea typeface="Times New Roman" panose="02020603050405020304" pitchFamily="18" charset="0"/>
              </a:rPr>
              <a:t> </a:t>
            </a:r>
            <a:endParaRPr lang="en-US" sz="1300" dirty="0">
              <a:latin typeface="Times New Roman" panose="02020603050405020304" pitchFamily="18" charset="0"/>
              <a:ea typeface="Times New Roman" panose="02020603050405020304" pitchFamily="18" charset="0"/>
            </a:endParaRPr>
          </a:p>
          <a:p>
            <a:pPr fontAlgn="base"/>
            <a:r>
              <a:rPr lang="en-US" sz="1300" dirty="0">
                <a:solidFill>
                  <a:srgbClr val="000000"/>
                </a:solidFill>
                <a:latin typeface="Calibri" panose="020F0502020204030204" pitchFamily="34" charset="0"/>
                <a:ea typeface="Times New Roman" panose="02020603050405020304" pitchFamily="18" charset="0"/>
              </a:rPr>
              <a:t>Interviews with our  local college Perkins coordinators will help us  better understand the college annual negotiated levels of performance around (1P1) Students placed in employment; (2P1) Students earning a postsecondary credential and (3P1) Students enrolled in and participating in non-traditional programs of study. </a:t>
            </a:r>
            <a:endParaRPr lang="en-US" sz="1300" dirty="0">
              <a:latin typeface="Times New Roman" panose="02020603050405020304" pitchFamily="18" charset="0"/>
              <a:ea typeface="Times New Roman" panose="02020603050405020304" pitchFamily="18" charset="0"/>
            </a:endParaRPr>
          </a:p>
          <a:p>
            <a:pPr fontAlgn="base"/>
            <a:r>
              <a:rPr lang="en-US" sz="1700" dirty="0">
                <a:latin typeface="Segoe UI" panose="020B0502040204020203" pitchFamily="34" charset="0"/>
                <a:ea typeface="Times New Roman" panose="02020603050405020304" pitchFamily="18" charset="0"/>
              </a:rPr>
              <a:t> </a:t>
            </a:r>
            <a:endParaRPr lang="en-US" sz="1700"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13</a:t>
            </a:fld>
            <a:endParaRPr lang="en-US"/>
          </a:p>
        </p:txBody>
      </p:sp>
    </p:spTree>
    <p:extLst>
      <p:ext uri="{BB962C8B-B14F-4D97-AF65-F5344CB8AC3E}">
        <p14:creationId xmlns:p14="http://schemas.microsoft.com/office/powerpoint/2010/main" val="3976468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Calibri" panose="020F0502020204030204" pitchFamily="34" charset="0"/>
                <a:ea typeface="Calibri" panose="020F0502020204030204" pitchFamily="34" charset="0"/>
                <a:cs typeface="Times New Roman" panose="02020603050405020304" pitchFamily="18" charset="0"/>
              </a:rPr>
              <a:t>In the past we placed emphasis on the monitoring for the required activities, </a:t>
            </a:r>
            <a:r>
              <a:rPr lang="en-US" sz="1300" u="sng" dirty="0">
                <a:latin typeface="Calibri" panose="020F0502020204030204" pitchFamily="34" charset="0"/>
                <a:ea typeface="Calibri" panose="020F0502020204030204" pitchFamily="34" charset="0"/>
                <a:cs typeface="Times New Roman" panose="02020603050405020304" pitchFamily="18" charset="0"/>
              </a:rPr>
              <a:t>now</a:t>
            </a:r>
            <a:r>
              <a:rPr lang="en-US" sz="1300" dirty="0">
                <a:latin typeface="Calibri" panose="020F0502020204030204" pitchFamily="34" charset="0"/>
                <a:ea typeface="Calibri" panose="020F0502020204030204" pitchFamily="34" charset="0"/>
                <a:cs typeface="Times New Roman" panose="02020603050405020304" pitchFamily="18" charset="0"/>
              </a:rPr>
              <a:t> our local plan provides us with an outline of your college Activities  addressing Core Indicators with identified sources of  Funds.  During the past several years, our staff frequently reviews these plans in such identified areas as   Administration, Career Exploration, Professional Development, student Skill Attainment, Academic Integration to Increase Students Achievement,  Evaluation of CTE Programs, Equipment, Faculty and Staff, integrations of CTE Organizations aimed at better engaging employers and enhancing the curriculum through projects and contests.  </a:t>
            </a:r>
          </a:p>
          <a:p>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1"/>
              </a:spcAft>
            </a:pPr>
            <a:r>
              <a:rPr lang="en-US" sz="1300" dirty="0">
                <a:latin typeface="Calibri" panose="020F0502020204030204" pitchFamily="34" charset="0"/>
                <a:ea typeface="Calibri" panose="020F0502020204030204" pitchFamily="34" charset="0"/>
                <a:cs typeface="Times New Roman" panose="02020603050405020304" pitchFamily="18" charset="0"/>
              </a:rPr>
              <a:t>Let’s take a quick look at the rubric that will be guiding us during a site monitoring.</a:t>
            </a:r>
          </a:p>
          <a:p>
            <a:pPr>
              <a:lnSpc>
                <a:spcPct val="107000"/>
              </a:lnSpc>
              <a:spcAft>
                <a:spcPts val="771"/>
              </a:spcAft>
            </a:pPr>
            <a:r>
              <a:rPr lang="en-US" sz="1300" dirty="0">
                <a:latin typeface="Calibri" panose="020F0502020204030204" pitchFamily="34" charset="0"/>
                <a:ea typeface="Calibri" panose="020F0502020204030204" pitchFamily="34" charset="0"/>
                <a:cs typeface="Times New Roman" panose="02020603050405020304" pitchFamily="18" charset="0"/>
              </a:rPr>
              <a:t>When conducting the CLNA we seek to determine how the college reviewed Student Performance in “Pathway or Programs of study” identified as high need areas, looking at student  Placement, Non-Traditional Participation, and Gaps in serving Special Populations: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14</a:t>
            </a:fld>
            <a:endParaRPr lang="en-US"/>
          </a:p>
        </p:txBody>
      </p:sp>
    </p:spTree>
    <p:extLst>
      <p:ext uri="{BB962C8B-B14F-4D97-AF65-F5344CB8AC3E}">
        <p14:creationId xmlns:p14="http://schemas.microsoft.com/office/powerpoint/2010/main" val="1223469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Calibri" panose="020F0502020204030204" pitchFamily="34" charset="0"/>
                <a:ea typeface="Calibri" panose="020F0502020204030204" pitchFamily="34" charset="0"/>
                <a:cs typeface="Times New Roman" panose="02020603050405020304" pitchFamily="18" charset="0"/>
              </a:rPr>
              <a:t>Next we will ask did  the CTE programs reviewed meet : Size enough seats or courses to address student demand for that field of study;  Scope in incorporating high school and colleges programs or study, and quality in graduating students, employed in related areas earning a sustainable wage </a:t>
            </a:r>
          </a:p>
          <a:p>
            <a:endParaRPr lang="en-US" sz="1300" dirty="0">
              <a:latin typeface="Calibri" panose="020F0502020204030204" pitchFamily="34" charset="0"/>
              <a:cs typeface="Times New Roman" panose="02020603050405020304" pitchFamily="18" charset="0"/>
            </a:endParaRPr>
          </a:p>
          <a:p>
            <a:r>
              <a:rPr lang="en-US" sz="1700" dirty="0">
                <a:latin typeface="Calibri" panose="020F0502020204030204" pitchFamily="34" charset="0"/>
                <a:ea typeface="Calibri" panose="020F0502020204030204" pitchFamily="34" charset="0"/>
                <a:cs typeface="Times New Roman" panose="02020603050405020304" pitchFamily="18" charset="0"/>
              </a:rPr>
              <a:t>During the CLNA process, we will seek to understand  what you learned from your stakeholders  about improving the programs of study, aligned  to the labor market providing employers with qualified graduates work ready.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15</a:t>
            </a:fld>
            <a:endParaRPr lang="en-US"/>
          </a:p>
        </p:txBody>
      </p:sp>
    </p:spTree>
    <p:extLst>
      <p:ext uri="{BB962C8B-B14F-4D97-AF65-F5344CB8AC3E}">
        <p14:creationId xmlns:p14="http://schemas.microsoft.com/office/powerpoint/2010/main" val="1959435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During the CLNA process, we will seek to understand  what you learned from your stakeholders  about improving the programs of study, aligned  to the labor market providing employers with qualified graduates work ready.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16</a:t>
            </a:fld>
            <a:endParaRPr lang="en-US"/>
          </a:p>
        </p:txBody>
      </p:sp>
    </p:spTree>
    <p:extLst>
      <p:ext uri="{BB962C8B-B14F-4D97-AF65-F5344CB8AC3E}">
        <p14:creationId xmlns:p14="http://schemas.microsoft.com/office/powerpoint/2010/main" val="6111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Calibri" panose="020F0502020204030204" pitchFamily="34" charset="0"/>
                <a:ea typeface="Calibri" panose="020F0502020204030204" pitchFamily="34" charset="0"/>
                <a:cs typeface="Times New Roman" panose="02020603050405020304" pitchFamily="18" charset="0"/>
              </a:rPr>
              <a:t>Next the CLNA recognizes that  qualified and certified faculty are key to program success.  What light did the CLNA shed on Faculty skill development, recruitment strategies, and retention of faculty, what suggestions did our stakeholders have and what progress are you making in that area.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17</a:t>
            </a:fld>
            <a:endParaRPr lang="en-US"/>
          </a:p>
        </p:txBody>
      </p:sp>
    </p:spTree>
    <p:extLst>
      <p:ext uri="{BB962C8B-B14F-4D97-AF65-F5344CB8AC3E}">
        <p14:creationId xmlns:p14="http://schemas.microsoft.com/office/powerpoint/2010/main" val="2885947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latin typeface="Calibri" panose="020F0502020204030204" pitchFamily="34" charset="0"/>
                <a:ea typeface="Calibri" panose="020F0502020204030204" pitchFamily="34" charset="0"/>
                <a:cs typeface="Times New Roman" panose="02020603050405020304" pitchFamily="18" charset="0"/>
              </a:rPr>
              <a:t>Reaching out to all students is an underlying theme of Perkins V. Engaging with Stakeholders representing the 9 special populations is key in the CLNA process as it is key to the recruitment and retention of students.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18</a:t>
            </a:fld>
            <a:endParaRPr lang="en-US"/>
          </a:p>
        </p:txBody>
      </p:sp>
    </p:spTree>
    <p:extLst>
      <p:ext uri="{BB962C8B-B14F-4D97-AF65-F5344CB8AC3E}">
        <p14:creationId xmlns:p14="http://schemas.microsoft.com/office/powerpoint/2010/main" val="1686239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US" sz="1300" dirty="0">
                <a:latin typeface="Calibri" panose="020F0502020204030204" pitchFamily="34" charset="0"/>
                <a:ea typeface="Calibri" panose="020F0502020204030204" pitchFamily="34" charset="0"/>
                <a:cs typeface="Times New Roman" panose="02020603050405020304" pitchFamily="18" charset="0"/>
              </a:rPr>
              <a:t>Allocating funds based on the CLNA gaps drives the local Perkins V plan. </a:t>
            </a:r>
          </a:p>
          <a:p>
            <a:pPr>
              <a:lnSpc>
                <a:spcPct val="107000"/>
              </a:lnSpc>
              <a:spcAft>
                <a:spcPts val="771"/>
              </a:spcAft>
            </a:pPr>
            <a:r>
              <a:rPr lang="en-US" sz="1300" dirty="0">
                <a:latin typeface="Calibri" panose="020F0502020204030204" pitchFamily="34" charset="0"/>
                <a:ea typeface="Calibri" panose="020F0502020204030204" pitchFamily="34" charset="0"/>
                <a:cs typeface="Times New Roman" panose="02020603050405020304" pitchFamily="18" charset="0"/>
              </a:rPr>
              <a:t>We will look at how your college  allocated both state and federal dollars to meet the identified needs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19</a:t>
            </a:fld>
            <a:endParaRPr lang="en-US"/>
          </a:p>
        </p:txBody>
      </p:sp>
    </p:spTree>
    <p:extLst>
      <p:ext uri="{BB962C8B-B14F-4D97-AF65-F5344CB8AC3E}">
        <p14:creationId xmlns:p14="http://schemas.microsoft.com/office/powerpoint/2010/main" val="3391075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1825" y="1106488"/>
            <a:ext cx="5308600" cy="2987675"/>
          </a:xfrm>
        </p:spPr>
      </p:sp>
      <p:sp>
        <p:nvSpPr>
          <p:cNvPr id="3" name="Notes Placeholder 2"/>
          <p:cNvSpPr>
            <a:spLocks noGrp="1"/>
          </p:cNvSpPr>
          <p:nvPr>
            <p:ph type="body" idx="1"/>
          </p:nvPr>
        </p:nvSpPr>
        <p:spPr>
          <a:xfrm>
            <a:off x="631825" y="4473892"/>
            <a:ext cx="5677535" cy="4356076"/>
          </a:xfrm>
        </p:spPr>
        <p:txBody>
          <a:bodyPr/>
          <a:lstStyle/>
          <a:p>
            <a:pPr eaLnBrk="1" hangingPunct="1">
              <a:spcBef>
                <a:spcPct val="0"/>
              </a:spcBef>
              <a:spcAft>
                <a:spcPct val="30000"/>
              </a:spcAft>
            </a:pPr>
            <a:r>
              <a:rPr lang="en-US" sz="1200" b="1" dirty="0">
                <a:ea typeface="ヒラギノ角ゴ Pro W3" charset="0"/>
                <a:cs typeface="Arial" charset="0"/>
              </a:rPr>
              <a:t>Dr. Bob </a:t>
            </a:r>
            <a:r>
              <a:rPr lang="en-US" sz="1200" b="1" dirty="0" err="1">
                <a:ea typeface="ヒラギノ角ゴ Pro W3" charset="0"/>
                <a:cs typeface="Arial" charset="0"/>
              </a:rPr>
              <a:t>Witchger</a:t>
            </a:r>
            <a:r>
              <a:rPr lang="en-US" sz="1200" b="1" dirty="0">
                <a:ea typeface="ヒラギノ角ゴ Pro W3" charset="0"/>
                <a:cs typeface="Arial" charset="0"/>
              </a:rPr>
              <a:t> </a:t>
            </a:r>
          </a:p>
          <a:p>
            <a:pPr eaLnBrk="1" hangingPunct="1">
              <a:spcBef>
                <a:spcPct val="0"/>
              </a:spcBef>
              <a:spcAft>
                <a:spcPct val="30000"/>
              </a:spcAft>
            </a:pPr>
            <a:r>
              <a:rPr lang="en-US" sz="1200" dirty="0">
                <a:ea typeface="ヒラギノ角ゴ Pro W3" charset="0"/>
                <a:cs typeface="Arial" charset="0"/>
              </a:rPr>
              <a:t>919-807-7126</a:t>
            </a:r>
          </a:p>
          <a:p>
            <a:pPr eaLnBrk="1" hangingPunct="1">
              <a:spcBef>
                <a:spcPct val="0"/>
              </a:spcBef>
              <a:spcAft>
                <a:spcPct val="30000"/>
              </a:spcAft>
            </a:pPr>
            <a:r>
              <a:rPr lang="en-US" sz="1200" dirty="0" err="1">
                <a:ea typeface="ヒラギノ角ゴ Pro W3" charset="0"/>
                <a:cs typeface="Arial" charset="0"/>
              </a:rPr>
              <a:t>WitchgerB@nccommunitycolleges.edu</a:t>
            </a:r>
            <a:endParaRPr lang="en-US" sz="1200" dirty="0">
              <a:ea typeface="ヒラギノ角ゴ Pro W3" charset="0"/>
              <a:cs typeface="Arial" charset="0"/>
            </a:endParaRPr>
          </a:p>
          <a:p>
            <a:endParaRPr lang="en-US" sz="1200" dirty="0"/>
          </a:p>
          <a:p>
            <a:pPr defTabSz="881390">
              <a:defRPr/>
            </a:pPr>
            <a:r>
              <a:rPr lang="en-US" sz="1200" b="1" dirty="0"/>
              <a:t>Dr. Tony R. </a:t>
            </a:r>
            <a:r>
              <a:rPr lang="en-US" sz="1200" b="1" dirty="0" err="1"/>
              <a:t>Reggi</a:t>
            </a:r>
            <a:endParaRPr lang="en-US" sz="1200" b="1" dirty="0"/>
          </a:p>
          <a:p>
            <a:r>
              <a:rPr lang="en-US" sz="1200" dirty="0"/>
              <a:t>919-807-7131</a:t>
            </a:r>
          </a:p>
          <a:p>
            <a:r>
              <a:rPr lang="en-US" sz="1200" dirty="0" err="1"/>
              <a:t>ReggiA@nccommunitycolleges.edu</a:t>
            </a:r>
            <a:endParaRPr lang="en-US" sz="1200" dirty="0"/>
          </a:p>
          <a:p>
            <a:endParaRPr lang="en-US" sz="1200" dirty="0"/>
          </a:p>
          <a:p>
            <a:pPr defTabSz="881390">
              <a:defRPr/>
            </a:pPr>
            <a:r>
              <a:rPr lang="en-US" sz="1200" b="1" dirty="0"/>
              <a:t>Patti </a:t>
            </a:r>
            <a:r>
              <a:rPr lang="en-US" sz="1200" b="1" dirty="0" err="1"/>
              <a:t>Coultas</a:t>
            </a:r>
            <a:endParaRPr lang="en-US" sz="1200" b="1" dirty="0"/>
          </a:p>
          <a:p>
            <a:r>
              <a:rPr lang="en-US" sz="1200" dirty="0"/>
              <a:t>919-807-7130</a:t>
            </a:r>
          </a:p>
          <a:p>
            <a:r>
              <a:rPr lang="en-US" sz="1200" dirty="0" err="1"/>
              <a:t>CoultasP@nccommunitycolleges.edu</a:t>
            </a:r>
            <a:endParaRPr lang="en-US" sz="1200" dirty="0"/>
          </a:p>
          <a:p>
            <a:endParaRPr lang="en-US" sz="1200" dirty="0"/>
          </a:p>
          <a:p>
            <a:pPr defTabSz="881390">
              <a:defRPr/>
            </a:pPr>
            <a:r>
              <a:rPr lang="en-US" sz="1200" b="1" dirty="0"/>
              <a:t>Dr. Mary Olvera</a:t>
            </a:r>
          </a:p>
          <a:p>
            <a:r>
              <a:rPr lang="en-US" sz="1200" dirty="0"/>
              <a:t>919-807-7120</a:t>
            </a:r>
          </a:p>
          <a:p>
            <a:pPr defTabSz="881390">
              <a:defRPr/>
            </a:pPr>
            <a:r>
              <a:rPr lang="en-US" sz="1200" dirty="0" err="1"/>
              <a:t>OlveraM@nccommunitycolleges.edu</a:t>
            </a:r>
            <a:endParaRPr lang="en-US" sz="1200" dirty="0"/>
          </a:p>
          <a:p>
            <a:endParaRPr lang="en-US" sz="1200" dirty="0"/>
          </a:p>
          <a:p>
            <a:r>
              <a:rPr lang="en-US" sz="1200" b="1" dirty="0"/>
              <a:t>Darice McDougald</a:t>
            </a:r>
          </a:p>
          <a:p>
            <a:r>
              <a:rPr lang="en-US" sz="1200" dirty="0"/>
              <a:t>919-807-7219</a:t>
            </a:r>
          </a:p>
          <a:p>
            <a:pPr eaLnBrk="1" hangingPunct="1">
              <a:spcBef>
                <a:spcPct val="0"/>
              </a:spcBef>
              <a:spcAft>
                <a:spcPct val="30000"/>
              </a:spcAft>
            </a:pPr>
            <a:r>
              <a:rPr lang="en-US" sz="1200" dirty="0" err="1">
                <a:ea typeface="ヒラギノ角ゴ Pro W3" charset="0"/>
                <a:cs typeface="Arial" charset="0"/>
              </a:rPr>
              <a:t>McDougaldD@nccommunitycolleges.edu</a:t>
            </a:r>
            <a:endParaRPr lang="en-US" sz="1200" dirty="0">
              <a:ea typeface="ヒラギノ角ゴ Pro W3" charset="0"/>
              <a:cs typeface="Arial" charset="0"/>
            </a:endParaRPr>
          </a:p>
          <a:p>
            <a:pPr defTabSz="881390">
              <a:defRPr/>
            </a:pPr>
            <a:endParaRPr lang="en-US" sz="1200" dirty="0"/>
          </a:p>
          <a:p>
            <a:r>
              <a:rPr lang="en-US" sz="1200" dirty="0"/>
              <a:t>Here’s our Staff </a:t>
            </a:r>
          </a:p>
        </p:txBody>
      </p:sp>
      <p:sp>
        <p:nvSpPr>
          <p:cNvPr id="4" name="Slide Number Placeholder 3"/>
          <p:cNvSpPr>
            <a:spLocks noGrp="1"/>
          </p:cNvSpPr>
          <p:nvPr>
            <p:ph type="sldNum" sz="quarter" idx="10"/>
          </p:nvPr>
        </p:nvSpPr>
        <p:spPr/>
        <p:txBody>
          <a:bodyPr/>
          <a:lstStyle/>
          <a:p>
            <a:pPr defTabSz="881390">
              <a:defRPr/>
            </a:pPr>
            <a:fld id="{FB46C6A2-84B9-4F4B-9D29-2CFB53138DBA}" type="slidenum">
              <a:rPr lang="en-US">
                <a:solidFill>
                  <a:prstClr val="black"/>
                </a:solidFill>
                <a:latin typeface="Calibri" panose="020F0502020204030204"/>
              </a:rPr>
              <a:pPr defTabSz="881390">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749697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US" sz="1300" dirty="0">
                <a:latin typeface="Calibri" panose="020F0502020204030204" pitchFamily="34" charset="0"/>
                <a:ea typeface="Calibri" panose="020F0502020204030204" pitchFamily="34" charset="0"/>
                <a:cs typeface="Times New Roman" panose="02020603050405020304" pitchFamily="18" charset="0"/>
              </a:rPr>
              <a:t>Finally, we will conduct a series of interviews with </a:t>
            </a:r>
          </a:p>
          <a:p>
            <a:pPr>
              <a:lnSpc>
                <a:spcPct val="107000"/>
              </a:lnSpc>
              <a:spcAft>
                <a:spcPts val="771"/>
              </a:spcAft>
            </a:pPr>
            <a:r>
              <a:rPr lang="en-US" sz="13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771"/>
              </a:spcAft>
            </a:pPr>
            <a:r>
              <a:rPr lang="en-US" sz="1300" dirty="0">
                <a:latin typeface="Calibri" panose="020F0502020204030204" pitchFamily="34" charset="0"/>
                <a:ea typeface="Calibri" panose="020F0502020204030204" pitchFamily="34" charset="0"/>
                <a:cs typeface="Times New Roman" panose="02020603050405020304" pitchFamily="18" charset="0"/>
              </a:rPr>
              <a:t>Faculty to learn from them how Perkins V is meeting their needs to enhance the teaching and incorporating WBL into their classroom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1908960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Calibri" panose="020F0502020204030204" pitchFamily="34" charset="0"/>
                <a:ea typeface="Calibri" panose="020F0502020204030204" pitchFamily="34" charset="0"/>
                <a:cs typeface="Times New Roman" panose="02020603050405020304" pitchFamily="18" charset="0"/>
              </a:rPr>
              <a:t>From the CAO or CTE Dean on how 9-14 pathways, the scope of programs of study have been laid out to show a seamless pathway to a postsecondary credential (our certificate, diploma, or degree) , communicat4ed to students, parents, counselors, and stakeholders,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21</a:t>
            </a:fld>
            <a:endParaRPr lang="en-US"/>
          </a:p>
        </p:txBody>
      </p:sp>
    </p:spTree>
    <p:extLst>
      <p:ext uri="{BB962C8B-B14F-4D97-AF65-F5344CB8AC3E}">
        <p14:creationId xmlns:p14="http://schemas.microsoft.com/office/powerpoint/2010/main" val="3104087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Calibri" panose="020F0502020204030204" pitchFamily="34" charset="0"/>
                <a:ea typeface="Calibri" panose="020F0502020204030204" pitchFamily="34" charset="0"/>
                <a:cs typeface="Times New Roman" panose="02020603050405020304" pitchFamily="18" charset="0"/>
              </a:rPr>
              <a:t>Finally, Perkins v calls for continuous improvement, we negotiate will colleges every year around 3 postsecondary indicators, Placement, Credentials, and non- traditional participation.  We will talk with our Perkins contacts on how college are progressing in program improvement through these three data elements.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22</a:t>
            </a:fld>
            <a:endParaRPr lang="en-US"/>
          </a:p>
        </p:txBody>
      </p:sp>
    </p:spTree>
    <p:extLst>
      <p:ext uri="{BB962C8B-B14F-4D97-AF65-F5344CB8AC3E}">
        <p14:creationId xmlns:p14="http://schemas.microsoft.com/office/powerpoint/2010/main" val="702164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US" sz="1300" dirty="0">
                <a:latin typeface="Calibri" panose="020F0502020204030204" pitchFamily="34" charset="0"/>
                <a:ea typeface="Calibri" panose="020F0502020204030204" pitchFamily="34" charset="0"/>
                <a:cs typeface="Times New Roman" panose="02020603050405020304" pitchFamily="18" charset="0"/>
              </a:rPr>
              <a:t>That about wraps it up for Site Monitoring, </a:t>
            </a:r>
          </a:p>
          <a:p>
            <a:pPr>
              <a:lnSpc>
                <a:spcPct val="107000"/>
              </a:lnSpc>
              <a:spcAft>
                <a:spcPts val="771"/>
              </a:spcAft>
            </a:pPr>
            <a:r>
              <a:rPr lang="en-US" sz="1300" dirty="0">
                <a:latin typeface="Calibri" panose="020F0502020204030204" pitchFamily="34" charset="0"/>
                <a:ea typeface="Calibri" panose="020F0502020204030204" pitchFamily="34" charset="0"/>
                <a:cs typeface="Times New Roman" panose="02020603050405020304" pitchFamily="18" charset="0"/>
              </a:rPr>
              <a:t>We will conduct a short exit interview following our visit and follow up with a letter of findings and technical assistance as needed.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23</a:t>
            </a:fld>
            <a:endParaRPr lang="en-US"/>
          </a:p>
        </p:txBody>
      </p:sp>
    </p:spTree>
    <p:extLst>
      <p:ext uri="{BB962C8B-B14F-4D97-AF65-F5344CB8AC3E}">
        <p14:creationId xmlns:p14="http://schemas.microsoft.com/office/powerpoint/2010/main" val="3216545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24</a:t>
            </a:fld>
            <a:endParaRPr lang="en-US"/>
          </a:p>
        </p:txBody>
      </p:sp>
    </p:spTree>
    <p:extLst>
      <p:ext uri="{BB962C8B-B14F-4D97-AF65-F5344CB8AC3E}">
        <p14:creationId xmlns:p14="http://schemas.microsoft.com/office/powerpoint/2010/main" val="571651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25</a:t>
            </a:fld>
            <a:endParaRPr lang="en-US"/>
          </a:p>
        </p:txBody>
      </p:sp>
    </p:spTree>
    <p:extLst>
      <p:ext uri="{BB962C8B-B14F-4D97-AF65-F5344CB8AC3E}">
        <p14:creationId xmlns:p14="http://schemas.microsoft.com/office/powerpoint/2010/main" val="1443783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26</a:t>
            </a:fld>
            <a:endParaRPr lang="en-US"/>
          </a:p>
        </p:txBody>
      </p:sp>
    </p:spTree>
    <p:extLst>
      <p:ext uri="{BB962C8B-B14F-4D97-AF65-F5344CB8AC3E}">
        <p14:creationId xmlns:p14="http://schemas.microsoft.com/office/powerpoint/2010/main" val="1381504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27</a:t>
            </a:fld>
            <a:endParaRPr lang="en-US"/>
          </a:p>
        </p:txBody>
      </p:sp>
    </p:spTree>
    <p:extLst>
      <p:ext uri="{BB962C8B-B14F-4D97-AF65-F5344CB8AC3E}">
        <p14:creationId xmlns:p14="http://schemas.microsoft.com/office/powerpoint/2010/main" val="2451676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28</a:t>
            </a:fld>
            <a:endParaRPr lang="en-US"/>
          </a:p>
        </p:txBody>
      </p:sp>
    </p:spTree>
    <p:extLst>
      <p:ext uri="{BB962C8B-B14F-4D97-AF65-F5344CB8AC3E}">
        <p14:creationId xmlns:p14="http://schemas.microsoft.com/office/powerpoint/2010/main" val="662046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29</a:t>
            </a:fld>
            <a:endParaRPr lang="en-US"/>
          </a:p>
        </p:txBody>
      </p:sp>
    </p:spTree>
    <p:extLst>
      <p:ext uri="{BB962C8B-B14F-4D97-AF65-F5344CB8AC3E}">
        <p14:creationId xmlns:p14="http://schemas.microsoft.com/office/powerpoint/2010/main" val="207695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14266">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30</a:t>
            </a:fld>
            <a:endParaRPr lang="en-US"/>
          </a:p>
        </p:txBody>
      </p:sp>
    </p:spTree>
    <p:extLst>
      <p:ext uri="{BB962C8B-B14F-4D97-AF65-F5344CB8AC3E}">
        <p14:creationId xmlns:p14="http://schemas.microsoft.com/office/powerpoint/2010/main" val="2291660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31</a:t>
            </a:fld>
            <a:endParaRPr lang="en-US"/>
          </a:p>
        </p:txBody>
      </p:sp>
    </p:spTree>
    <p:extLst>
      <p:ext uri="{BB962C8B-B14F-4D97-AF65-F5344CB8AC3E}">
        <p14:creationId xmlns:p14="http://schemas.microsoft.com/office/powerpoint/2010/main" val="1446160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32</a:t>
            </a:fld>
            <a:endParaRPr lang="en-US"/>
          </a:p>
        </p:txBody>
      </p:sp>
    </p:spTree>
    <p:extLst>
      <p:ext uri="{BB962C8B-B14F-4D97-AF65-F5344CB8AC3E}">
        <p14:creationId xmlns:p14="http://schemas.microsoft.com/office/powerpoint/2010/main" val="3081601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33</a:t>
            </a:fld>
            <a:endParaRPr lang="en-US"/>
          </a:p>
        </p:txBody>
      </p:sp>
    </p:spTree>
    <p:extLst>
      <p:ext uri="{BB962C8B-B14F-4D97-AF65-F5344CB8AC3E}">
        <p14:creationId xmlns:p14="http://schemas.microsoft.com/office/powerpoint/2010/main" val="1081117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34</a:t>
            </a:fld>
            <a:endParaRPr lang="en-US"/>
          </a:p>
        </p:txBody>
      </p:sp>
    </p:spTree>
    <p:extLst>
      <p:ext uri="{BB962C8B-B14F-4D97-AF65-F5344CB8AC3E}">
        <p14:creationId xmlns:p14="http://schemas.microsoft.com/office/powerpoint/2010/main" val="15268664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35</a:t>
            </a:fld>
            <a:endParaRPr lang="en-US"/>
          </a:p>
        </p:txBody>
      </p:sp>
    </p:spTree>
    <p:extLst>
      <p:ext uri="{BB962C8B-B14F-4D97-AF65-F5344CB8AC3E}">
        <p14:creationId xmlns:p14="http://schemas.microsoft.com/office/powerpoint/2010/main" val="1765225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36</a:t>
            </a:fld>
            <a:endParaRPr lang="en-US"/>
          </a:p>
        </p:txBody>
      </p:sp>
    </p:spTree>
    <p:extLst>
      <p:ext uri="{BB962C8B-B14F-4D97-AF65-F5344CB8AC3E}">
        <p14:creationId xmlns:p14="http://schemas.microsoft.com/office/powerpoint/2010/main" val="1199779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https://www.nccommerce.com/jobs-training/workforce-professionals-tools-resources/ncworks-training-center/ncworks-partnership </a:t>
            </a:r>
          </a:p>
        </p:txBody>
      </p:sp>
      <p:sp>
        <p:nvSpPr>
          <p:cNvPr id="4" name="Slide Number Placeholder 3"/>
          <p:cNvSpPr>
            <a:spLocks noGrp="1"/>
          </p:cNvSpPr>
          <p:nvPr>
            <p:ph type="sldNum" sz="quarter" idx="5"/>
          </p:nvPr>
        </p:nvSpPr>
        <p:spPr/>
        <p:txBody>
          <a:bodyPr/>
          <a:lstStyle/>
          <a:p>
            <a:fld id="{3D52D8DC-3CCA-4826-966D-69131461ECBB}" type="slidenum">
              <a:rPr lang="en-US" smtClean="0"/>
              <a:t>37</a:t>
            </a:fld>
            <a:endParaRPr lang="en-US"/>
          </a:p>
        </p:txBody>
      </p:sp>
    </p:spTree>
    <p:extLst>
      <p:ext uri="{BB962C8B-B14F-4D97-AF65-F5344CB8AC3E}">
        <p14:creationId xmlns:p14="http://schemas.microsoft.com/office/powerpoint/2010/main" val="39856346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https://www.preparingtechnicians.org/webinars/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38</a:t>
            </a:fld>
            <a:endParaRPr lang="en-US"/>
          </a:p>
        </p:txBody>
      </p:sp>
    </p:spTree>
    <p:extLst>
      <p:ext uri="{BB962C8B-B14F-4D97-AF65-F5344CB8AC3E}">
        <p14:creationId xmlns:p14="http://schemas.microsoft.com/office/powerpoint/2010/main" val="8936146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39</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Nash Community College provides us with the promising practice today. </a:t>
            </a:r>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7160772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40</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4266">
              <a:defRPr/>
            </a:pPr>
            <a:r>
              <a:rPr lang="en-US" dirty="0"/>
              <a:t>https://www.ncperkins.org/presentations/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41</a:t>
            </a:fld>
            <a:endParaRPr lang="en-US"/>
          </a:p>
        </p:txBody>
      </p:sp>
    </p:spTree>
    <p:extLst>
      <p:ext uri="{BB962C8B-B14F-4D97-AF65-F5344CB8AC3E}">
        <p14:creationId xmlns:p14="http://schemas.microsoft.com/office/powerpoint/2010/main" val="7813952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Stop video at 3:55</a:t>
            </a:r>
          </a:p>
          <a:p>
            <a:pPr>
              <a:lnSpc>
                <a:spcPct val="107000"/>
              </a:lnSpc>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March 2022</a:t>
            </a: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Nash</a:t>
            </a:r>
          </a:p>
          <a:p>
            <a:pPr>
              <a:lnSpc>
                <a:spcPct val="107000"/>
              </a:lnSpc>
              <a:spcAft>
                <a:spcPts val="800"/>
              </a:spcAft>
            </a:pPr>
            <a:r>
              <a:rPr lang="en-US" sz="1800" dirty="0" err="1">
                <a:latin typeface="Calibri" panose="020F0502020204030204" pitchFamily="34" charset="0"/>
                <a:ea typeface="Calibri" panose="020F0502020204030204" pitchFamily="34" charset="0"/>
                <a:cs typeface="Times New Roman" panose="02020603050405020304" pitchFamily="18" charset="0"/>
              </a:rPr>
              <a:t>Mayland</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April 2022</a:t>
            </a: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Lenoir</a:t>
            </a: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Johnston</a:t>
            </a:r>
          </a:p>
          <a:p>
            <a:pPr>
              <a:lnSpc>
                <a:spcPct val="107000"/>
              </a:lnSpc>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May 2022</a:t>
            </a:r>
          </a:p>
          <a:p>
            <a:pPr>
              <a:lnSpc>
                <a:spcPct val="107000"/>
              </a:lnSpc>
              <a:spcAft>
                <a:spcPts val="800"/>
              </a:spcAft>
            </a:pPr>
            <a:r>
              <a:rPr lang="en-US" sz="1800" dirty="0" err="1">
                <a:latin typeface="Calibri" panose="020F0502020204030204" pitchFamily="34" charset="0"/>
                <a:ea typeface="Calibri" panose="020F0502020204030204" pitchFamily="34" charset="0"/>
                <a:cs typeface="Times New Roman" panose="02020603050405020304" pitchFamily="18" charset="0"/>
              </a:rPr>
              <a:t>James_Sprunt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Halifax</a:t>
            </a:r>
          </a:p>
          <a:p>
            <a:pPr>
              <a:lnSpc>
                <a:spcPct val="107000"/>
              </a:lnSpc>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Gaston</a:t>
            </a: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Forsyth</a:t>
            </a: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Fayetteville</a:t>
            </a: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Edgecombe</a:t>
            </a: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Durham</a:t>
            </a: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Davidson</a:t>
            </a: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Craven</a:t>
            </a:r>
          </a:p>
          <a:p>
            <a:pPr>
              <a:lnSpc>
                <a:spcPct val="107000"/>
              </a:lnSpc>
              <a:spcAft>
                <a:spcPts val="800"/>
              </a:spcAft>
            </a:pPr>
            <a:r>
              <a:rPr lang="en-US" sz="1800" dirty="0" err="1">
                <a:latin typeface="Calibri" panose="020F0502020204030204" pitchFamily="34" charset="0"/>
                <a:ea typeface="Calibri" panose="020F0502020204030204" pitchFamily="34" charset="0"/>
                <a:cs typeface="Times New Roman" panose="02020603050405020304" pitchFamily="18" charset="0"/>
              </a:rPr>
              <a:t>Coastal_Carolina</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latin typeface="Calibri" panose="020F0502020204030204" pitchFamily="34" charset="0"/>
                <a:ea typeface="Calibri" panose="020F0502020204030204" pitchFamily="34" charset="0"/>
                <a:cs typeface="Times New Roman" panose="02020603050405020304" pitchFamily="18" charset="0"/>
              </a:rPr>
              <a:t>Central_Piedmont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Carteret</a:t>
            </a:r>
          </a:p>
          <a:p>
            <a:pPr>
              <a:lnSpc>
                <a:spcPct val="107000"/>
              </a:lnSpc>
              <a:spcAft>
                <a:spcPts val="800"/>
              </a:spcAft>
            </a:pPr>
            <a:r>
              <a:rPr lang="en-US" sz="1800" dirty="0" err="1">
                <a:latin typeface="Calibri" panose="020F0502020204030204" pitchFamily="34" charset="0"/>
                <a:ea typeface="Calibri" panose="020F0502020204030204" pitchFamily="34" charset="0"/>
                <a:cs typeface="Times New Roman" panose="02020603050405020304" pitchFamily="18" charset="0"/>
              </a:rPr>
              <a:t>Cape_Fear</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Caldwell</a:t>
            </a: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Brunswick</a:t>
            </a:r>
          </a:p>
          <a:p>
            <a:pPr>
              <a:lnSpc>
                <a:spcPct val="107000"/>
              </a:lnSpc>
              <a:spcAft>
                <a:spcPts val="800"/>
              </a:spcAft>
            </a:pPr>
            <a:r>
              <a:rPr lang="en-US" sz="1800" dirty="0" err="1">
                <a:latin typeface="Calibri" panose="020F0502020204030204" pitchFamily="34" charset="0"/>
                <a:ea typeface="Calibri" panose="020F0502020204030204" pitchFamily="34" charset="0"/>
                <a:cs typeface="Times New Roman" panose="02020603050405020304" pitchFamily="18" charset="0"/>
              </a:rPr>
              <a:t>Blue_Ridge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Beaufort</a:t>
            </a:r>
          </a:p>
          <a:p>
            <a:pPr>
              <a:lnSpc>
                <a:spcPct val="107000"/>
              </a:lnSpc>
              <a:spcAft>
                <a:spcPts val="800"/>
              </a:spcAft>
            </a:pPr>
            <a:r>
              <a:rPr lang="en-US" sz="1800" dirty="0" err="1">
                <a:latin typeface="Calibri" panose="020F0502020204030204" pitchFamily="34" charset="0"/>
                <a:ea typeface="Calibri" panose="020F0502020204030204" pitchFamily="34" charset="0"/>
                <a:cs typeface="Times New Roman" panose="02020603050405020304" pitchFamily="18" charset="0"/>
              </a:rPr>
              <a:t>AB_Tech</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42</a:t>
            </a:fld>
            <a:endParaRPr lang="en-US"/>
          </a:p>
        </p:txBody>
      </p:sp>
    </p:spTree>
    <p:extLst>
      <p:ext uri="{BB962C8B-B14F-4D97-AF65-F5344CB8AC3E}">
        <p14:creationId xmlns:p14="http://schemas.microsoft.com/office/powerpoint/2010/main" val="38476611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43</a:t>
            </a:fld>
            <a:endParaRPr lang="en-US"/>
          </a:p>
        </p:txBody>
      </p:sp>
    </p:spTree>
    <p:extLst>
      <p:ext uri="{BB962C8B-B14F-4D97-AF65-F5344CB8AC3E}">
        <p14:creationId xmlns:p14="http://schemas.microsoft.com/office/powerpoint/2010/main" val="17319707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http://</a:t>
            </a:r>
            <a:r>
              <a:rPr lang="en-US" dirty="0" err="1"/>
              <a:t>www.ncperkins.org</a:t>
            </a:r>
            <a:r>
              <a:rPr lang="en-US" dirty="0"/>
              <a:t>/course/</a:t>
            </a:r>
            <a:r>
              <a:rPr lang="en-US" dirty="0" err="1"/>
              <a:t>view.php?id</a:t>
            </a:r>
            <a:r>
              <a:rPr lang="en-US" dirty="0"/>
              <a:t>=6</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44</a:t>
            </a:fld>
            <a:endParaRPr lang="en-US"/>
          </a:p>
        </p:txBody>
      </p:sp>
    </p:spTree>
    <p:extLst>
      <p:ext uri="{BB962C8B-B14F-4D97-AF65-F5344CB8AC3E}">
        <p14:creationId xmlns:p14="http://schemas.microsoft.com/office/powerpoint/2010/main" val="2997845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Attendees</a:t>
            </a:r>
          </a:p>
          <a:p>
            <a:r>
              <a:rPr lang="en-US" dirty="0"/>
              <a:t>From time to time we get asked questions on how things are going. </a:t>
            </a:r>
          </a:p>
          <a:p>
            <a:endParaRPr lang="en-US" dirty="0"/>
          </a:p>
          <a:p>
            <a:r>
              <a:rPr lang="en-US" dirty="0"/>
              <a:t>Special population are up front in our mission to build the future workforce. </a:t>
            </a:r>
          </a:p>
          <a:p>
            <a:endParaRPr lang="en-US" dirty="0"/>
          </a:p>
          <a:p>
            <a:r>
              <a:rPr lang="en-US" dirty="0"/>
              <a:t>The question today  does you college have a food pantry for students. </a:t>
            </a:r>
          </a:p>
        </p:txBody>
      </p:sp>
      <p:sp>
        <p:nvSpPr>
          <p:cNvPr id="4" name="Slide Number Placeholder 3"/>
          <p:cNvSpPr>
            <a:spLocks noGrp="1"/>
          </p:cNvSpPr>
          <p:nvPr>
            <p:ph type="sldNum" sz="quarter" idx="5"/>
          </p:nvPr>
        </p:nvSpPr>
        <p:spPr/>
        <p:txBody>
          <a:bodyPr/>
          <a:lstStyle/>
          <a:p>
            <a:fld id="{3D52D8DC-3CCA-4826-966D-69131461ECBB}" type="slidenum">
              <a:rPr lang="en-US" smtClean="0"/>
              <a:t>5</a:t>
            </a:fld>
            <a:endParaRPr lang="en-US"/>
          </a:p>
        </p:txBody>
      </p:sp>
    </p:spTree>
    <p:extLst>
      <p:ext uri="{BB962C8B-B14F-4D97-AF65-F5344CB8AC3E}">
        <p14:creationId xmlns:p14="http://schemas.microsoft.com/office/powerpoint/2010/main" val="4155392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6</a:t>
            </a:fld>
            <a:endParaRPr lang="en-US"/>
          </a:p>
        </p:txBody>
      </p:sp>
    </p:spTree>
    <p:extLst>
      <p:ext uri="{BB962C8B-B14F-4D97-AF65-F5344CB8AC3E}">
        <p14:creationId xmlns:p14="http://schemas.microsoft.com/office/powerpoint/2010/main" val="1324251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300" dirty="0">
                <a:solidFill>
                  <a:srgbClr val="000000"/>
                </a:solidFill>
                <a:latin typeface="Calibri" panose="020F0502020204030204" pitchFamily="34" charset="0"/>
                <a:ea typeface="Times New Roman" panose="02020603050405020304" pitchFamily="18" charset="0"/>
              </a:rPr>
              <a:t>NCCCS conducts ongoing monitoring based on required activities in the Carl D. Perkins V Career and Technical Education Act to ensure sub recipients are administering programs that are in compliance with federal and state requirements.  </a:t>
            </a:r>
            <a:endParaRPr lang="en-US" sz="1300" dirty="0">
              <a:latin typeface="Times New Roman" panose="02020603050405020304" pitchFamily="18" charset="0"/>
              <a:ea typeface="Times New Roman" panose="02020603050405020304" pitchFamily="18" charset="0"/>
            </a:endParaRPr>
          </a:p>
          <a:p>
            <a:pPr fontAlgn="base"/>
            <a:r>
              <a:rPr lang="en-US" sz="1300" dirty="0">
                <a:solidFill>
                  <a:srgbClr val="000000"/>
                </a:solidFill>
                <a:latin typeface="Calibri" panose="020F0502020204030204" pitchFamily="34" charset="0"/>
                <a:ea typeface="Times New Roman" panose="02020603050405020304" pitchFamily="18" charset="0"/>
              </a:rPr>
              <a:t> </a:t>
            </a:r>
            <a:endParaRPr lang="en-US" sz="1300" dirty="0">
              <a:latin typeface="Times New Roman" panose="02020603050405020304" pitchFamily="18" charset="0"/>
              <a:ea typeface="Times New Roman" panose="02020603050405020304" pitchFamily="18" charset="0"/>
            </a:endParaRPr>
          </a:p>
          <a:p>
            <a:pPr fontAlgn="base"/>
            <a:r>
              <a:rPr lang="en-US" sz="1300" dirty="0">
                <a:solidFill>
                  <a:srgbClr val="000000"/>
                </a:solidFill>
                <a:latin typeface="Calibri" panose="020F0502020204030204" pitchFamily="34" charset="0"/>
                <a:ea typeface="Times New Roman" panose="02020603050405020304" pitchFamily="18" charset="0"/>
              </a:rPr>
              <a:t>This monitoring is performed through “</a:t>
            </a:r>
            <a:r>
              <a:rPr lang="en-US" sz="1300" b="1" dirty="0">
                <a:solidFill>
                  <a:srgbClr val="000000"/>
                </a:solidFill>
                <a:latin typeface="Calibri" panose="020F0502020204030204" pitchFamily="34" charset="0"/>
                <a:ea typeface="Times New Roman" panose="02020603050405020304" pitchFamily="18" charset="0"/>
              </a:rPr>
              <a:t>desktop</a:t>
            </a:r>
            <a:r>
              <a:rPr lang="en-US" sz="1300" dirty="0">
                <a:solidFill>
                  <a:srgbClr val="000000"/>
                </a:solidFill>
                <a:latin typeface="Calibri" panose="020F0502020204030204" pitchFamily="34" charset="0"/>
                <a:ea typeface="Times New Roman" panose="02020603050405020304" pitchFamily="18" charset="0"/>
              </a:rPr>
              <a:t>” and “on-</a:t>
            </a:r>
            <a:r>
              <a:rPr lang="en-US" sz="1300" b="1" dirty="0">
                <a:solidFill>
                  <a:srgbClr val="000000"/>
                </a:solidFill>
                <a:latin typeface="Calibri" panose="020F0502020204030204" pitchFamily="34" charset="0"/>
                <a:ea typeface="Times New Roman" panose="02020603050405020304" pitchFamily="18" charset="0"/>
              </a:rPr>
              <a:t>site</a:t>
            </a:r>
            <a:r>
              <a:rPr lang="en-US" sz="1300" dirty="0">
                <a:solidFill>
                  <a:srgbClr val="000000"/>
                </a:solidFill>
                <a:latin typeface="Calibri" panose="020F0502020204030204" pitchFamily="34" charset="0"/>
                <a:ea typeface="Times New Roman" panose="02020603050405020304" pitchFamily="18" charset="0"/>
              </a:rPr>
              <a:t>” reviews. </a:t>
            </a:r>
            <a:endParaRPr lang="en-US" sz="1300" dirty="0">
              <a:latin typeface="Times New Roman" panose="02020603050405020304" pitchFamily="18" charset="0"/>
              <a:ea typeface="Times New Roman" panose="02020603050405020304" pitchFamily="18" charset="0"/>
            </a:endParaRPr>
          </a:p>
          <a:p>
            <a:pPr fontAlgn="base"/>
            <a:r>
              <a:rPr lang="en-US" sz="1300" dirty="0">
                <a:solidFill>
                  <a:srgbClr val="000000"/>
                </a:solidFill>
                <a:latin typeface="Calibri" panose="020F0502020204030204" pitchFamily="34" charset="0"/>
                <a:ea typeface="Times New Roman" panose="02020603050405020304" pitchFamily="18" charset="0"/>
              </a:rPr>
              <a:t>Colleges are selected for monitoring based on risk factors identified around federal statues, state regulations, and terms and conditions of the sub-award.  </a:t>
            </a:r>
            <a:endParaRPr lang="en-US" sz="1300" dirty="0">
              <a:latin typeface="Times New Roman" panose="02020603050405020304" pitchFamily="18" charset="0"/>
              <a:ea typeface="Times New Roman" panose="02020603050405020304" pitchFamily="18" charset="0"/>
            </a:endParaRPr>
          </a:p>
          <a:p>
            <a:pPr fontAlgn="base"/>
            <a:r>
              <a:rPr lang="en-US" sz="1300" dirty="0">
                <a:solidFill>
                  <a:srgbClr val="000000"/>
                </a:solidFill>
                <a:latin typeface="Calibri" panose="020F0502020204030204" pitchFamily="34" charset="0"/>
                <a:ea typeface="Times New Roman" panose="02020603050405020304" pitchFamily="18" charset="0"/>
              </a:rPr>
              <a:t>All colleges receiving funds under the Carl D. Perkins V will be reviewed at least once during the life of the act.    </a:t>
            </a:r>
            <a:endParaRPr lang="en-US" sz="1300" dirty="0">
              <a:latin typeface="Times New Roman" panose="02020603050405020304" pitchFamily="18" charset="0"/>
              <a:ea typeface="Times New Roman" panose="02020603050405020304" pitchFamily="18" charset="0"/>
            </a:endParaRPr>
          </a:p>
          <a:p>
            <a:pPr fontAlgn="base"/>
            <a:r>
              <a:rPr lang="en-US" sz="1300" dirty="0">
                <a:solidFill>
                  <a:srgbClr val="000000"/>
                </a:solidFill>
                <a:latin typeface="Calibri" panose="020F0502020204030204" pitchFamily="34" charset="0"/>
                <a:ea typeface="Times New Roman" panose="02020603050405020304" pitchFamily="18" charset="0"/>
              </a:rPr>
              <a:t> </a:t>
            </a:r>
            <a:endParaRPr lang="en-US" sz="1300" dirty="0">
              <a:latin typeface="Times New Roman" panose="02020603050405020304" pitchFamily="18" charset="0"/>
              <a:ea typeface="Times New Roman" panose="02020603050405020304" pitchFamily="18" charset="0"/>
            </a:endParaRPr>
          </a:p>
          <a:p>
            <a:pPr fontAlgn="base"/>
            <a:r>
              <a:rPr lang="en-US" sz="1300" dirty="0">
                <a:solidFill>
                  <a:srgbClr val="000000"/>
                </a:solidFill>
                <a:latin typeface="Calibri" panose="020F0502020204030204" pitchFamily="34" charset="0"/>
                <a:ea typeface="Times New Roman" panose="02020603050405020304" pitchFamily="18" charset="0"/>
              </a:rPr>
              <a:t>NOTE: Sub-Recipient monitoring will be adjusted based on updates or changes in the federal legislation. Colleges will be notified of these updates in a timely manner to facilitate the comprehensive monitoring process.  </a:t>
            </a:r>
            <a:endParaRPr lang="en-US" sz="1300" dirty="0">
              <a:latin typeface="Times New Roman" panose="02020603050405020304" pitchFamily="18" charset="0"/>
              <a:ea typeface="Times New Roman" panose="02020603050405020304" pitchFamily="18" charset="0"/>
            </a:endParaRPr>
          </a:p>
          <a:p>
            <a:pPr fontAlgn="base"/>
            <a:r>
              <a:rPr lang="en-US" sz="1300" dirty="0">
                <a:solidFill>
                  <a:srgbClr val="000000"/>
                </a:solidFill>
                <a:latin typeface="Calibri" panose="020F0502020204030204" pitchFamily="34" charset="0"/>
                <a:ea typeface="Times New Roman" panose="02020603050405020304" pitchFamily="18" charset="0"/>
              </a:rPr>
              <a:t>Technical assistance to colleges on grant administration is provided when requested or required. </a:t>
            </a:r>
            <a:endParaRPr lang="en-US" sz="1300"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7</a:t>
            </a:fld>
            <a:endParaRPr lang="en-US"/>
          </a:p>
        </p:txBody>
      </p:sp>
    </p:spTree>
    <p:extLst>
      <p:ext uri="{BB962C8B-B14F-4D97-AF65-F5344CB8AC3E}">
        <p14:creationId xmlns:p14="http://schemas.microsoft.com/office/powerpoint/2010/main" val="3046831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determined risk factors for identification of colleges to review. </a:t>
            </a:r>
          </a:p>
          <a:p>
            <a:pPr marL="330521" indent="-330521">
              <a:buAutoNum type="arabicPeriod"/>
            </a:pPr>
            <a:r>
              <a:rPr lang="en-US" dirty="0"/>
              <a:t>Attendance at our Monthly Perkins Meeting – this is our opportunity to share with our colleges updates, promising practices, ideas for professional development and general improvement of the Basic Grant. </a:t>
            </a:r>
          </a:p>
          <a:p>
            <a:pPr marL="330521" indent="-330521">
              <a:buAutoNum type="arabicPeriod"/>
            </a:pPr>
            <a:r>
              <a:rPr lang="en-US" dirty="0"/>
              <a:t>Contact information – to keep the college engaged with will communicate with various staff from time to time </a:t>
            </a:r>
          </a:p>
          <a:p>
            <a:pPr marL="330521" indent="-330521">
              <a:buAutoNum type="arabicPeriod"/>
            </a:pPr>
            <a:r>
              <a:rPr lang="en-US" dirty="0"/>
              <a:t>The allocation of size of the grant, </a:t>
            </a:r>
          </a:p>
          <a:p>
            <a:pPr marL="330521" indent="-330521">
              <a:buAutoNum type="arabicPeriod"/>
            </a:pPr>
            <a:r>
              <a:rPr lang="en-US" dirty="0"/>
              <a:t>Submission of your 9-14 pathways, your depiction on how students move from secondary to postsecondary education toward that postsecondary credential </a:t>
            </a:r>
          </a:p>
          <a:p>
            <a:pPr marL="330521" indent="-330521">
              <a:buAutoNum type="arabicPeriod"/>
            </a:pPr>
            <a:r>
              <a:rPr lang="en-US" dirty="0"/>
              <a:t>New Coordinator, that may be in need of technical assistance. </a:t>
            </a:r>
          </a:p>
        </p:txBody>
      </p:sp>
      <p:sp>
        <p:nvSpPr>
          <p:cNvPr id="4" name="Slide Number Placeholder 3"/>
          <p:cNvSpPr>
            <a:spLocks noGrp="1"/>
          </p:cNvSpPr>
          <p:nvPr>
            <p:ph type="sldNum" sz="quarter" idx="5"/>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4091025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300" b="1" dirty="0">
                <a:solidFill>
                  <a:srgbClr val="000000"/>
                </a:solidFill>
                <a:latin typeface="Calibri" panose="020F0502020204030204" pitchFamily="34" charset="0"/>
                <a:ea typeface="Times New Roman" panose="02020603050405020304" pitchFamily="18" charset="0"/>
              </a:rPr>
              <a:t>Site Monitoring</a:t>
            </a:r>
            <a:r>
              <a:rPr lang="en-US" sz="1300" dirty="0">
                <a:solidFill>
                  <a:srgbClr val="000000"/>
                </a:solidFill>
                <a:latin typeface="Calibri" panose="020F0502020204030204" pitchFamily="34" charset="0"/>
                <a:ea typeface="Times New Roman" panose="02020603050405020304" pitchFamily="18" charset="0"/>
              </a:rPr>
              <a:t> </a:t>
            </a:r>
            <a:endParaRPr lang="en-US" sz="1300" dirty="0">
              <a:latin typeface="Times New Roman" panose="02020603050405020304" pitchFamily="18" charset="0"/>
              <a:ea typeface="Times New Roman" panose="02020603050405020304" pitchFamily="18" charset="0"/>
            </a:endParaRPr>
          </a:p>
          <a:p>
            <a:pPr fontAlgn="base"/>
            <a:r>
              <a:rPr lang="en-US" sz="1300" dirty="0">
                <a:solidFill>
                  <a:srgbClr val="000000"/>
                </a:solidFill>
                <a:latin typeface="Calibri" panose="020F0502020204030204" pitchFamily="34" charset="0"/>
                <a:ea typeface="Times New Roman" panose="02020603050405020304" pitchFamily="18" charset="0"/>
              </a:rPr>
              <a:t>North Carolina Postsecondary Perkins V </a:t>
            </a:r>
            <a:r>
              <a:rPr lang="en-US" sz="1300" u="sng" dirty="0">
                <a:solidFill>
                  <a:srgbClr val="000000"/>
                </a:solidFill>
                <a:latin typeface="Calibri" panose="020F0502020204030204" pitchFamily="34" charset="0"/>
                <a:ea typeface="Times New Roman" panose="02020603050405020304" pitchFamily="18" charset="0"/>
              </a:rPr>
              <a:t>site monitoring</a:t>
            </a:r>
            <a:r>
              <a:rPr lang="en-US" sz="1300" dirty="0">
                <a:solidFill>
                  <a:srgbClr val="000000"/>
                </a:solidFill>
                <a:latin typeface="Calibri" panose="020F0502020204030204" pitchFamily="34" charset="0"/>
                <a:ea typeface="Times New Roman" panose="02020603050405020304" pitchFamily="18" charset="0"/>
              </a:rPr>
              <a:t> places emphasis on the comprehensive local needs assessment (CLNA) as the college works to identify and address gaps in </a:t>
            </a:r>
            <a:r>
              <a:rPr lang="en-US" sz="1300" u="sng" dirty="0">
                <a:solidFill>
                  <a:srgbClr val="000000"/>
                </a:solidFill>
                <a:latin typeface="Calibri" panose="020F0502020204030204" pitchFamily="34" charset="0"/>
                <a:ea typeface="Times New Roman" panose="02020603050405020304" pitchFamily="18" charset="0"/>
              </a:rPr>
              <a:t>program of study</a:t>
            </a:r>
            <a:r>
              <a:rPr lang="en-US" sz="1300" dirty="0">
                <a:solidFill>
                  <a:srgbClr val="000000"/>
                </a:solidFill>
                <a:latin typeface="Calibri" panose="020F0502020204030204" pitchFamily="34" charset="0"/>
                <a:ea typeface="Times New Roman" panose="02020603050405020304" pitchFamily="18" charset="0"/>
              </a:rPr>
              <a:t> while using funds to enhance pathways, </a:t>
            </a:r>
            <a:r>
              <a:rPr lang="en-US" sz="1300" u="sng" dirty="0">
                <a:solidFill>
                  <a:srgbClr val="000000"/>
                </a:solidFill>
                <a:latin typeface="Calibri" panose="020F0502020204030204" pitchFamily="34" charset="0"/>
                <a:ea typeface="Times New Roman" panose="02020603050405020304" pitchFamily="18" charset="0"/>
              </a:rPr>
              <a:t>align programs of study</a:t>
            </a:r>
            <a:r>
              <a:rPr lang="en-US" sz="1300" dirty="0">
                <a:solidFill>
                  <a:srgbClr val="000000"/>
                </a:solidFill>
                <a:latin typeface="Calibri" panose="020F0502020204030204" pitchFamily="34" charset="0"/>
                <a:ea typeface="Times New Roman" panose="02020603050405020304" pitchFamily="18" charset="0"/>
              </a:rPr>
              <a:t>, and provide </a:t>
            </a:r>
            <a:r>
              <a:rPr lang="en-US" sz="1300" u="sng" dirty="0">
                <a:solidFill>
                  <a:srgbClr val="000000"/>
                </a:solidFill>
                <a:latin typeface="Calibri" panose="020F0502020204030204" pitchFamily="34" charset="0"/>
                <a:ea typeface="Times New Roman" panose="02020603050405020304" pitchFamily="18" charset="0"/>
              </a:rPr>
              <a:t>faculty professional development</a:t>
            </a:r>
            <a:r>
              <a:rPr lang="en-US" sz="1300" dirty="0">
                <a:solidFill>
                  <a:srgbClr val="000000"/>
                </a:solidFill>
                <a:latin typeface="Calibri" panose="020F0502020204030204" pitchFamily="34" charset="0"/>
                <a:ea typeface="Times New Roman" panose="02020603050405020304" pitchFamily="18" charset="0"/>
              </a:rPr>
              <a:t> with </a:t>
            </a:r>
            <a:r>
              <a:rPr lang="en-US" sz="1300" u="sng" dirty="0">
                <a:solidFill>
                  <a:srgbClr val="000000"/>
                </a:solidFill>
                <a:latin typeface="Calibri" panose="020F0502020204030204" pitchFamily="34" charset="0"/>
                <a:ea typeface="Times New Roman" panose="02020603050405020304" pitchFamily="18" charset="0"/>
              </a:rPr>
              <a:t>accountability measures</a:t>
            </a:r>
            <a:r>
              <a:rPr lang="en-US" sz="1300" dirty="0">
                <a:solidFill>
                  <a:srgbClr val="000000"/>
                </a:solidFill>
                <a:latin typeface="Calibri" panose="020F0502020204030204" pitchFamily="34" charset="0"/>
                <a:ea typeface="Times New Roman" panose="02020603050405020304" pitchFamily="18" charset="0"/>
              </a:rPr>
              <a:t>.  </a:t>
            </a:r>
            <a:endParaRPr lang="en-US" sz="1300" dirty="0">
              <a:latin typeface="Times New Roman" panose="02020603050405020304" pitchFamily="18" charset="0"/>
              <a:ea typeface="Times New Roman" panose="02020603050405020304" pitchFamily="18" charset="0"/>
            </a:endParaRPr>
          </a:p>
          <a:p>
            <a:pPr fontAlgn="base"/>
            <a:r>
              <a:rPr lang="en-US" sz="1300" dirty="0">
                <a:solidFill>
                  <a:srgbClr val="000000"/>
                </a:solidFill>
                <a:latin typeface="Calibri" panose="020F0502020204030204" pitchFamily="34" charset="0"/>
                <a:ea typeface="Times New Roman" panose="02020603050405020304" pitchFamily="18" charset="0"/>
              </a:rPr>
              <a:t> </a:t>
            </a:r>
            <a:endParaRPr lang="en-US" sz="1300" dirty="0">
              <a:latin typeface="Times New Roman" panose="02020603050405020304" pitchFamily="18" charset="0"/>
              <a:ea typeface="Times New Roman" panose="02020603050405020304" pitchFamily="18" charset="0"/>
            </a:endParaRPr>
          </a:p>
          <a:p>
            <a:pPr fontAlgn="base"/>
            <a:r>
              <a:rPr lang="en-US" sz="1300" dirty="0">
                <a:solidFill>
                  <a:srgbClr val="000000"/>
                </a:solidFill>
                <a:latin typeface="Calibri" panose="020F0502020204030204" pitchFamily="34" charset="0"/>
                <a:ea typeface="Times New Roman" panose="02020603050405020304" pitchFamily="18" charset="0"/>
              </a:rPr>
              <a:t>Throughout all elements of the review and implementation of the </a:t>
            </a:r>
            <a:r>
              <a:rPr lang="en-US" sz="1300" u="sng" dirty="0">
                <a:solidFill>
                  <a:srgbClr val="000000"/>
                </a:solidFill>
                <a:latin typeface="Calibri" panose="020F0502020204030204" pitchFamily="34" charset="0"/>
                <a:ea typeface="Times New Roman" panose="02020603050405020304" pitchFamily="18" charset="0"/>
              </a:rPr>
              <a:t>act emphasis is placed on leveling the “playing field” for special populations</a:t>
            </a:r>
            <a:r>
              <a:rPr lang="en-US" sz="1300" dirty="0">
                <a:solidFill>
                  <a:srgbClr val="000000"/>
                </a:solidFill>
                <a:latin typeface="Calibri" panose="020F0502020204030204" pitchFamily="34" charset="0"/>
                <a:ea typeface="Times New Roman" panose="02020603050405020304" pitchFamily="18" charset="0"/>
              </a:rPr>
              <a:t> who elect to enroll in CTE programs of study </a:t>
            </a:r>
            <a:r>
              <a:rPr lang="en-US" sz="1300" u="sng" dirty="0">
                <a:solidFill>
                  <a:srgbClr val="000000"/>
                </a:solidFill>
                <a:latin typeface="Calibri" panose="020F0502020204030204" pitchFamily="34" charset="0"/>
                <a:ea typeface="Times New Roman" panose="02020603050405020304" pitchFamily="18" charset="0"/>
              </a:rPr>
              <a:t>as well as marketing</a:t>
            </a:r>
            <a:r>
              <a:rPr lang="en-US" sz="1300" dirty="0">
                <a:solidFill>
                  <a:srgbClr val="000000"/>
                </a:solidFill>
                <a:latin typeface="Calibri" panose="020F0502020204030204" pitchFamily="34" charset="0"/>
                <a:ea typeface="Times New Roman" panose="02020603050405020304" pitchFamily="18" charset="0"/>
              </a:rPr>
              <a:t> to special populations in efforts to include them in a  technical programs of study.    </a:t>
            </a:r>
          </a:p>
          <a:p>
            <a:pPr fontAlgn="base"/>
            <a:endParaRPr lang="en-US" sz="1300" dirty="0">
              <a:solidFill>
                <a:srgbClr val="000000"/>
              </a:solidFill>
              <a:latin typeface="Calibri" panose="020F0502020204030204" pitchFamily="34" charset="0"/>
              <a:ea typeface="Times New Roman" panose="02020603050405020304" pitchFamily="18" charset="0"/>
            </a:endParaRPr>
          </a:p>
          <a:p>
            <a:pPr fontAlgn="base"/>
            <a:r>
              <a:rPr lang="en-US" sz="1300" dirty="0">
                <a:solidFill>
                  <a:srgbClr val="000000"/>
                </a:solidFill>
                <a:latin typeface="Calibri" panose="020F0502020204030204" pitchFamily="34" charset="0"/>
                <a:ea typeface="Times New Roman" panose="02020603050405020304" pitchFamily="18" charset="0"/>
              </a:rPr>
              <a:t>As colleges continue the implementation of Perkins V, the NCCCS Perkins team will monitor in the spirit of the new legislation with emphasis on “discovery with technical assistance.”  </a:t>
            </a:r>
            <a:endParaRPr lang="en-US" sz="1300" dirty="0">
              <a:latin typeface="Times New Roman" panose="02020603050405020304" pitchFamily="18" charset="0"/>
              <a:ea typeface="Times New Roman" panose="02020603050405020304" pitchFamily="18" charset="0"/>
            </a:endParaRPr>
          </a:p>
          <a:p>
            <a:pPr fontAlgn="base"/>
            <a:endParaRPr lang="en-US" sz="1300"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9</a:t>
            </a:fld>
            <a:endParaRPr lang="en-US"/>
          </a:p>
        </p:txBody>
      </p:sp>
    </p:spTree>
    <p:extLst>
      <p:ext uri="{BB962C8B-B14F-4D97-AF65-F5344CB8AC3E}">
        <p14:creationId xmlns:p14="http://schemas.microsoft.com/office/powerpoint/2010/main" val="4031926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3/8/2022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3/8/2022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3/8/2022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3/8/2022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3"/>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3/8/2022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3/8/2022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3/8/2022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3/8/2022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84E3-1F18-4036-AF5E-DFF1518649D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8F86A1D-6602-4E08-A41B-C6B9EA11406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3A40C62-3975-458C-903C-217F279102BE}"/>
              </a:ext>
            </a:extLst>
          </p:cNvPr>
          <p:cNvSpPr>
            <a:spLocks noGrp="1"/>
          </p:cNvSpPr>
          <p:nvPr>
            <p:ph type="dt" sz="half" idx="10"/>
          </p:nvPr>
        </p:nvSpPr>
        <p:spPr/>
        <p:txBody>
          <a:bodyPr/>
          <a:lstStyle/>
          <a:p>
            <a:fld id="{05973ECE-6C43-437D-AD65-BA86313D9A25}" type="datetimeFigureOut">
              <a:rPr lang="en-US" smtClean="0"/>
              <a:t>3/8/2022</a:t>
            </a:fld>
            <a:endParaRPr lang="en-US"/>
          </a:p>
        </p:txBody>
      </p:sp>
      <p:sp>
        <p:nvSpPr>
          <p:cNvPr id="5" name="Footer Placeholder 4">
            <a:extLst>
              <a:ext uri="{FF2B5EF4-FFF2-40B4-BE49-F238E27FC236}">
                <a16:creationId xmlns:a16="http://schemas.microsoft.com/office/drawing/2014/main" id="{CBC3A316-E5B2-4C54-A1C6-E786F87B8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0695C-B9DC-4E12-9226-0CB9F237C911}"/>
              </a:ext>
            </a:extLst>
          </p:cNvPr>
          <p:cNvSpPr>
            <a:spLocks noGrp="1"/>
          </p:cNvSpPr>
          <p:nvPr>
            <p:ph type="sldNum" sz="quarter" idx="12"/>
          </p:nvPr>
        </p:nvSpPr>
        <p:spPr/>
        <p:txBody>
          <a:bodyPr/>
          <a:lstStyle/>
          <a:p>
            <a:fld id="{B0FBF705-E6A2-4C77-8C37-916527E752AB}" type="slidenum">
              <a:rPr lang="en-US" smtClean="0"/>
              <a:t>‹#›</a:t>
            </a:fld>
            <a:endParaRPr lang="en-US"/>
          </a:p>
        </p:txBody>
      </p:sp>
    </p:spTree>
    <p:extLst>
      <p:ext uri="{BB962C8B-B14F-4D97-AF65-F5344CB8AC3E}">
        <p14:creationId xmlns:p14="http://schemas.microsoft.com/office/powerpoint/2010/main" val="2186449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EA1DD-BEB8-452F-923B-EFA1E2B100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0A5C5F-5B06-440E-9BB6-D524B498A4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83F70-AAEB-4AE6-928E-30DF0F9F7B98}"/>
              </a:ext>
            </a:extLst>
          </p:cNvPr>
          <p:cNvSpPr>
            <a:spLocks noGrp="1"/>
          </p:cNvSpPr>
          <p:nvPr>
            <p:ph type="dt" sz="half" idx="10"/>
          </p:nvPr>
        </p:nvSpPr>
        <p:spPr/>
        <p:txBody>
          <a:bodyPr/>
          <a:lstStyle/>
          <a:p>
            <a:fld id="{05973ECE-6C43-437D-AD65-BA86313D9A25}" type="datetimeFigureOut">
              <a:rPr lang="en-US" smtClean="0"/>
              <a:t>3/8/2022</a:t>
            </a:fld>
            <a:endParaRPr lang="en-US"/>
          </a:p>
        </p:txBody>
      </p:sp>
      <p:sp>
        <p:nvSpPr>
          <p:cNvPr id="5" name="Footer Placeholder 4">
            <a:extLst>
              <a:ext uri="{FF2B5EF4-FFF2-40B4-BE49-F238E27FC236}">
                <a16:creationId xmlns:a16="http://schemas.microsoft.com/office/drawing/2014/main" id="{97F07D88-DCE1-4BD8-BCB5-F32861484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ED30A2-4172-4CDC-BFDF-688FF029AF9D}"/>
              </a:ext>
            </a:extLst>
          </p:cNvPr>
          <p:cNvSpPr>
            <a:spLocks noGrp="1"/>
          </p:cNvSpPr>
          <p:nvPr>
            <p:ph type="sldNum" sz="quarter" idx="12"/>
          </p:nvPr>
        </p:nvSpPr>
        <p:spPr/>
        <p:txBody>
          <a:bodyPr/>
          <a:lstStyle/>
          <a:p>
            <a:fld id="{B0FBF705-E6A2-4C77-8C37-916527E752AB}" type="slidenum">
              <a:rPr lang="en-US" smtClean="0"/>
              <a:t>‹#›</a:t>
            </a:fld>
            <a:endParaRPr lang="en-US"/>
          </a:p>
        </p:txBody>
      </p:sp>
    </p:spTree>
    <p:extLst>
      <p:ext uri="{BB962C8B-B14F-4D97-AF65-F5344CB8AC3E}">
        <p14:creationId xmlns:p14="http://schemas.microsoft.com/office/powerpoint/2010/main" val="1686188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BFC6B-648E-4DAC-BACE-6387018B39E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E4CE37E-C6B8-41B0-9B2E-9C50BD3EB6C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CB1E73-0D57-40D4-8948-C0A302D8D94A}"/>
              </a:ext>
            </a:extLst>
          </p:cNvPr>
          <p:cNvSpPr>
            <a:spLocks noGrp="1"/>
          </p:cNvSpPr>
          <p:nvPr>
            <p:ph type="dt" sz="half" idx="10"/>
          </p:nvPr>
        </p:nvSpPr>
        <p:spPr/>
        <p:txBody>
          <a:bodyPr/>
          <a:lstStyle/>
          <a:p>
            <a:fld id="{05973ECE-6C43-437D-AD65-BA86313D9A25}" type="datetimeFigureOut">
              <a:rPr lang="en-US" smtClean="0"/>
              <a:t>3/8/2022</a:t>
            </a:fld>
            <a:endParaRPr lang="en-US"/>
          </a:p>
        </p:txBody>
      </p:sp>
      <p:sp>
        <p:nvSpPr>
          <p:cNvPr id="5" name="Footer Placeholder 4">
            <a:extLst>
              <a:ext uri="{FF2B5EF4-FFF2-40B4-BE49-F238E27FC236}">
                <a16:creationId xmlns:a16="http://schemas.microsoft.com/office/drawing/2014/main" id="{20587B39-1675-4743-B5BB-9A83265CE1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91775-C2B8-4382-814B-FF0EA5D78ED0}"/>
              </a:ext>
            </a:extLst>
          </p:cNvPr>
          <p:cNvSpPr>
            <a:spLocks noGrp="1"/>
          </p:cNvSpPr>
          <p:nvPr>
            <p:ph type="sldNum" sz="quarter" idx="12"/>
          </p:nvPr>
        </p:nvSpPr>
        <p:spPr/>
        <p:txBody>
          <a:bodyPr/>
          <a:lstStyle/>
          <a:p>
            <a:fld id="{B0FBF705-E6A2-4C77-8C37-916527E752AB}" type="slidenum">
              <a:rPr lang="en-US" smtClean="0"/>
              <a:t>‹#›</a:t>
            </a:fld>
            <a:endParaRPr lang="en-US"/>
          </a:p>
        </p:txBody>
      </p:sp>
    </p:spTree>
    <p:extLst>
      <p:ext uri="{BB962C8B-B14F-4D97-AF65-F5344CB8AC3E}">
        <p14:creationId xmlns:p14="http://schemas.microsoft.com/office/powerpoint/2010/main" val="813400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E8EAE-3597-44DB-9816-A6D935692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B8A5E1-680A-4C21-A78E-E8F934B6A2C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D5BE2E-56F1-48FA-BB15-CB6FBB4A6887}"/>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DEDB3B-1A73-440E-8B0C-1205BE1FE803}"/>
              </a:ext>
            </a:extLst>
          </p:cNvPr>
          <p:cNvSpPr>
            <a:spLocks noGrp="1"/>
          </p:cNvSpPr>
          <p:nvPr>
            <p:ph type="dt" sz="half" idx="10"/>
          </p:nvPr>
        </p:nvSpPr>
        <p:spPr/>
        <p:txBody>
          <a:bodyPr/>
          <a:lstStyle/>
          <a:p>
            <a:fld id="{05973ECE-6C43-437D-AD65-BA86313D9A25}" type="datetimeFigureOut">
              <a:rPr lang="en-US" smtClean="0"/>
              <a:t>3/8/2022</a:t>
            </a:fld>
            <a:endParaRPr lang="en-US"/>
          </a:p>
        </p:txBody>
      </p:sp>
      <p:sp>
        <p:nvSpPr>
          <p:cNvPr id="6" name="Footer Placeholder 5">
            <a:extLst>
              <a:ext uri="{FF2B5EF4-FFF2-40B4-BE49-F238E27FC236}">
                <a16:creationId xmlns:a16="http://schemas.microsoft.com/office/drawing/2014/main" id="{F5EB002C-58DE-4589-8697-B4D65668EC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01746B-F7E1-47C5-BB97-6FF2B56089F4}"/>
              </a:ext>
            </a:extLst>
          </p:cNvPr>
          <p:cNvSpPr>
            <a:spLocks noGrp="1"/>
          </p:cNvSpPr>
          <p:nvPr>
            <p:ph type="sldNum" sz="quarter" idx="12"/>
          </p:nvPr>
        </p:nvSpPr>
        <p:spPr/>
        <p:txBody>
          <a:bodyPr/>
          <a:lstStyle/>
          <a:p>
            <a:fld id="{B0FBF705-E6A2-4C77-8C37-916527E752AB}" type="slidenum">
              <a:rPr lang="en-US" smtClean="0"/>
              <a:t>‹#›</a:t>
            </a:fld>
            <a:endParaRPr lang="en-US"/>
          </a:p>
        </p:txBody>
      </p:sp>
    </p:spTree>
    <p:extLst>
      <p:ext uri="{BB962C8B-B14F-4D97-AF65-F5344CB8AC3E}">
        <p14:creationId xmlns:p14="http://schemas.microsoft.com/office/powerpoint/2010/main" val="1066663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6930-BD65-4AD8-B826-26F2E8D8A9C5}"/>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79BBB9-E8F5-4C9D-A509-660A5FD089F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CAF9D66-154E-400E-9C2B-C5D3173DA93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7EF7BD-313E-4402-B945-A227E897D83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1A8ABBF-771B-4DE4-99E1-89FD864CAA7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EBB41D-D000-4D22-A68F-1D3FD59290C9}"/>
              </a:ext>
            </a:extLst>
          </p:cNvPr>
          <p:cNvSpPr>
            <a:spLocks noGrp="1"/>
          </p:cNvSpPr>
          <p:nvPr>
            <p:ph type="dt" sz="half" idx="10"/>
          </p:nvPr>
        </p:nvSpPr>
        <p:spPr/>
        <p:txBody>
          <a:bodyPr/>
          <a:lstStyle/>
          <a:p>
            <a:fld id="{05973ECE-6C43-437D-AD65-BA86313D9A25}" type="datetimeFigureOut">
              <a:rPr lang="en-US" smtClean="0"/>
              <a:t>3/8/2022</a:t>
            </a:fld>
            <a:endParaRPr lang="en-US"/>
          </a:p>
        </p:txBody>
      </p:sp>
      <p:sp>
        <p:nvSpPr>
          <p:cNvPr id="8" name="Footer Placeholder 7">
            <a:extLst>
              <a:ext uri="{FF2B5EF4-FFF2-40B4-BE49-F238E27FC236}">
                <a16:creationId xmlns:a16="http://schemas.microsoft.com/office/drawing/2014/main" id="{F721F55A-C368-40D2-8710-0BE9EA5FCC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D7E0AA-8555-4610-934C-2C15C32AB2B7}"/>
              </a:ext>
            </a:extLst>
          </p:cNvPr>
          <p:cNvSpPr>
            <a:spLocks noGrp="1"/>
          </p:cNvSpPr>
          <p:nvPr>
            <p:ph type="sldNum" sz="quarter" idx="12"/>
          </p:nvPr>
        </p:nvSpPr>
        <p:spPr/>
        <p:txBody>
          <a:bodyPr/>
          <a:lstStyle/>
          <a:p>
            <a:fld id="{B0FBF705-E6A2-4C77-8C37-916527E752AB}" type="slidenum">
              <a:rPr lang="en-US" smtClean="0"/>
              <a:t>‹#›</a:t>
            </a:fld>
            <a:endParaRPr lang="en-US"/>
          </a:p>
        </p:txBody>
      </p:sp>
    </p:spTree>
    <p:extLst>
      <p:ext uri="{BB962C8B-B14F-4D97-AF65-F5344CB8AC3E}">
        <p14:creationId xmlns:p14="http://schemas.microsoft.com/office/powerpoint/2010/main" val="218269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BB130-BB39-4C14-ABF1-CB2706A44A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34BDB2-6042-4ADC-8735-2959F4EE26D7}"/>
              </a:ext>
            </a:extLst>
          </p:cNvPr>
          <p:cNvSpPr>
            <a:spLocks noGrp="1"/>
          </p:cNvSpPr>
          <p:nvPr>
            <p:ph type="dt" sz="half" idx="10"/>
          </p:nvPr>
        </p:nvSpPr>
        <p:spPr/>
        <p:txBody>
          <a:bodyPr/>
          <a:lstStyle/>
          <a:p>
            <a:fld id="{05973ECE-6C43-437D-AD65-BA86313D9A25}" type="datetimeFigureOut">
              <a:rPr lang="en-US" smtClean="0"/>
              <a:t>3/8/2022</a:t>
            </a:fld>
            <a:endParaRPr lang="en-US"/>
          </a:p>
        </p:txBody>
      </p:sp>
      <p:sp>
        <p:nvSpPr>
          <p:cNvPr id="4" name="Footer Placeholder 3">
            <a:extLst>
              <a:ext uri="{FF2B5EF4-FFF2-40B4-BE49-F238E27FC236}">
                <a16:creationId xmlns:a16="http://schemas.microsoft.com/office/drawing/2014/main" id="{CFC9BBA6-A81E-4485-A9A5-02B1F6BEB4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407D80-BA82-4AB4-A858-D5648FE02F28}"/>
              </a:ext>
            </a:extLst>
          </p:cNvPr>
          <p:cNvSpPr>
            <a:spLocks noGrp="1"/>
          </p:cNvSpPr>
          <p:nvPr>
            <p:ph type="sldNum" sz="quarter" idx="12"/>
          </p:nvPr>
        </p:nvSpPr>
        <p:spPr/>
        <p:txBody>
          <a:bodyPr/>
          <a:lstStyle/>
          <a:p>
            <a:fld id="{B0FBF705-E6A2-4C77-8C37-916527E752AB}" type="slidenum">
              <a:rPr lang="en-US" smtClean="0"/>
              <a:t>‹#›</a:t>
            </a:fld>
            <a:endParaRPr lang="en-US"/>
          </a:p>
        </p:txBody>
      </p:sp>
    </p:spTree>
    <p:extLst>
      <p:ext uri="{BB962C8B-B14F-4D97-AF65-F5344CB8AC3E}">
        <p14:creationId xmlns:p14="http://schemas.microsoft.com/office/powerpoint/2010/main" val="2932335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C9660D-09D3-4260-ABF3-85BE90A2CA64}"/>
              </a:ext>
            </a:extLst>
          </p:cNvPr>
          <p:cNvSpPr>
            <a:spLocks noGrp="1"/>
          </p:cNvSpPr>
          <p:nvPr>
            <p:ph type="dt" sz="half" idx="10"/>
          </p:nvPr>
        </p:nvSpPr>
        <p:spPr/>
        <p:txBody>
          <a:bodyPr/>
          <a:lstStyle/>
          <a:p>
            <a:fld id="{05973ECE-6C43-437D-AD65-BA86313D9A25}" type="datetimeFigureOut">
              <a:rPr lang="en-US" smtClean="0"/>
              <a:t>3/8/2022</a:t>
            </a:fld>
            <a:endParaRPr lang="en-US"/>
          </a:p>
        </p:txBody>
      </p:sp>
      <p:sp>
        <p:nvSpPr>
          <p:cNvPr id="3" name="Footer Placeholder 2">
            <a:extLst>
              <a:ext uri="{FF2B5EF4-FFF2-40B4-BE49-F238E27FC236}">
                <a16:creationId xmlns:a16="http://schemas.microsoft.com/office/drawing/2014/main" id="{6D678FE9-B7F8-431A-BCD3-DA739BFEE1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4254EA-CE1B-4FB9-80F4-3A92A935CA13}"/>
              </a:ext>
            </a:extLst>
          </p:cNvPr>
          <p:cNvSpPr>
            <a:spLocks noGrp="1"/>
          </p:cNvSpPr>
          <p:nvPr>
            <p:ph type="sldNum" sz="quarter" idx="12"/>
          </p:nvPr>
        </p:nvSpPr>
        <p:spPr/>
        <p:txBody>
          <a:bodyPr/>
          <a:lstStyle/>
          <a:p>
            <a:fld id="{B0FBF705-E6A2-4C77-8C37-916527E752AB}" type="slidenum">
              <a:rPr lang="en-US" smtClean="0"/>
              <a:t>‹#›</a:t>
            </a:fld>
            <a:endParaRPr lang="en-US"/>
          </a:p>
        </p:txBody>
      </p:sp>
    </p:spTree>
    <p:extLst>
      <p:ext uri="{BB962C8B-B14F-4D97-AF65-F5344CB8AC3E}">
        <p14:creationId xmlns:p14="http://schemas.microsoft.com/office/powerpoint/2010/main" val="691637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6987-4924-4154-AEF6-2EDEDE6C49E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1111846-010A-4E8B-AFC0-2DB74659CAB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7E5CCC-57A9-4B73-8E83-B72FA20486E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331F173-C5D0-4A82-B460-110F75FF28F9}"/>
              </a:ext>
            </a:extLst>
          </p:cNvPr>
          <p:cNvSpPr>
            <a:spLocks noGrp="1"/>
          </p:cNvSpPr>
          <p:nvPr>
            <p:ph type="dt" sz="half" idx="10"/>
          </p:nvPr>
        </p:nvSpPr>
        <p:spPr/>
        <p:txBody>
          <a:bodyPr/>
          <a:lstStyle/>
          <a:p>
            <a:fld id="{05973ECE-6C43-437D-AD65-BA86313D9A25}" type="datetimeFigureOut">
              <a:rPr lang="en-US" smtClean="0"/>
              <a:t>3/8/2022</a:t>
            </a:fld>
            <a:endParaRPr lang="en-US"/>
          </a:p>
        </p:txBody>
      </p:sp>
      <p:sp>
        <p:nvSpPr>
          <p:cNvPr id="6" name="Footer Placeholder 5">
            <a:extLst>
              <a:ext uri="{FF2B5EF4-FFF2-40B4-BE49-F238E27FC236}">
                <a16:creationId xmlns:a16="http://schemas.microsoft.com/office/drawing/2014/main" id="{5A387903-A0A6-45F9-96AB-E66D0DDBCD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942766-5F1C-4883-93D8-E39209870AF6}"/>
              </a:ext>
            </a:extLst>
          </p:cNvPr>
          <p:cNvSpPr>
            <a:spLocks noGrp="1"/>
          </p:cNvSpPr>
          <p:nvPr>
            <p:ph type="sldNum" sz="quarter" idx="12"/>
          </p:nvPr>
        </p:nvSpPr>
        <p:spPr/>
        <p:txBody>
          <a:bodyPr/>
          <a:lstStyle/>
          <a:p>
            <a:fld id="{B0FBF705-E6A2-4C77-8C37-916527E752AB}" type="slidenum">
              <a:rPr lang="en-US" smtClean="0"/>
              <a:t>‹#›</a:t>
            </a:fld>
            <a:endParaRPr lang="en-US"/>
          </a:p>
        </p:txBody>
      </p:sp>
    </p:spTree>
    <p:extLst>
      <p:ext uri="{BB962C8B-B14F-4D97-AF65-F5344CB8AC3E}">
        <p14:creationId xmlns:p14="http://schemas.microsoft.com/office/powerpoint/2010/main" val="1834102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89698-0D8D-473B-864D-6C8D1B78BB9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278C66D-4E06-4865-9995-83777CFDEEF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1467B49-8E8B-44CA-BF92-AC55B60EE8E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8712A57-CFB8-46F3-9447-A08B146B9E57}"/>
              </a:ext>
            </a:extLst>
          </p:cNvPr>
          <p:cNvSpPr>
            <a:spLocks noGrp="1"/>
          </p:cNvSpPr>
          <p:nvPr>
            <p:ph type="dt" sz="half" idx="10"/>
          </p:nvPr>
        </p:nvSpPr>
        <p:spPr/>
        <p:txBody>
          <a:bodyPr/>
          <a:lstStyle/>
          <a:p>
            <a:fld id="{05973ECE-6C43-437D-AD65-BA86313D9A25}" type="datetimeFigureOut">
              <a:rPr lang="en-US" smtClean="0"/>
              <a:t>3/8/2022</a:t>
            </a:fld>
            <a:endParaRPr lang="en-US"/>
          </a:p>
        </p:txBody>
      </p:sp>
      <p:sp>
        <p:nvSpPr>
          <p:cNvPr id="6" name="Footer Placeholder 5">
            <a:extLst>
              <a:ext uri="{FF2B5EF4-FFF2-40B4-BE49-F238E27FC236}">
                <a16:creationId xmlns:a16="http://schemas.microsoft.com/office/drawing/2014/main" id="{ADCAD2B6-F349-4DDC-B53C-9060E53F0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E37435-466B-4684-A8D6-C211037BD46B}"/>
              </a:ext>
            </a:extLst>
          </p:cNvPr>
          <p:cNvSpPr>
            <a:spLocks noGrp="1"/>
          </p:cNvSpPr>
          <p:nvPr>
            <p:ph type="sldNum" sz="quarter" idx="12"/>
          </p:nvPr>
        </p:nvSpPr>
        <p:spPr/>
        <p:txBody>
          <a:bodyPr/>
          <a:lstStyle/>
          <a:p>
            <a:fld id="{B0FBF705-E6A2-4C77-8C37-916527E752AB}" type="slidenum">
              <a:rPr lang="en-US" smtClean="0"/>
              <a:t>‹#›</a:t>
            </a:fld>
            <a:endParaRPr lang="en-US"/>
          </a:p>
        </p:txBody>
      </p:sp>
    </p:spTree>
    <p:extLst>
      <p:ext uri="{BB962C8B-B14F-4D97-AF65-F5344CB8AC3E}">
        <p14:creationId xmlns:p14="http://schemas.microsoft.com/office/powerpoint/2010/main" val="2211455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44FAA-3FF4-4D8F-97DB-F6296C0D05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8C874C-7871-4395-9FD7-A80E04E6AB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58CD5-CC2A-4D47-9A73-292CB57C8ABA}"/>
              </a:ext>
            </a:extLst>
          </p:cNvPr>
          <p:cNvSpPr>
            <a:spLocks noGrp="1"/>
          </p:cNvSpPr>
          <p:nvPr>
            <p:ph type="dt" sz="half" idx="10"/>
          </p:nvPr>
        </p:nvSpPr>
        <p:spPr/>
        <p:txBody>
          <a:bodyPr/>
          <a:lstStyle/>
          <a:p>
            <a:fld id="{05973ECE-6C43-437D-AD65-BA86313D9A25}" type="datetimeFigureOut">
              <a:rPr lang="en-US" smtClean="0"/>
              <a:t>3/8/2022</a:t>
            </a:fld>
            <a:endParaRPr lang="en-US"/>
          </a:p>
        </p:txBody>
      </p:sp>
      <p:sp>
        <p:nvSpPr>
          <p:cNvPr id="5" name="Footer Placeholder 4">
            <a:extLst>
              <a:ext uri="{FF2B5EF4-FFF2-40B4-BE49-F238E27FC236}">
                <a16:creationId xmlns:a16="http://schemas.microsoft.com/office/drawing/2014/main" id="{7632E97B-67D5-4182-8D0B-78FBA76BD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87D97-0ED9-4783-89E7-3658F0CCE51F}"/>
              </a:ext>
            </a:extLst>
          </p:cNvPr>
          <p:cNvSpPr>
            <a:spLocks noGrp="1"/>
          </p:cNvSpPr>
          <p:nvPr>
            <p:ph type="sldNum" sz="quarter" idx="12"/>
          </p:nvPr>
        </p:nvSpPr>
        <p:spPr/>
        <p:txBody>
          <a:bodyPr/>
          <a:lstStyle/>
          <a:p>
            <a:fld id="{B0FBF705-E6A2-4C77-8C37-916527E752AB}" type="slidenum">
              <a:rPr lang="en-US" smtClean="0"/>
              <a:t>‹#›</a:t>
            </a:fld>
            <a:endParaRPr lang="en-US"/>
          </a:p>
        </p:txBody>
      </p:sp>
    </p:spTree>
    <p:extLst>
      <p:ext uri="{BB962C8B-B14F-4D97-AF65-F5344CB8AC3E}">
        <p14:creationId xmlns:p14="http://schemas.microsoft.com/office/powerpoint/2010/main" val="1617085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870FA3-3B2F-4EDF-A646-6E1DD791482A}"/>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5385C7-4697-43CF-ABB1-BEF2F9EB14F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C06AB-37E9-4380-B638-61D23E138B2D}"/>
              </a:ext>
            </a:extLst>
          </p:cNvPr>
          <p:cNvSpPr>
            <a:spLocks noGrp="1"/>
          </p:cNvSpPr>
          <p:nvPr>
            <p:ph type="dt" sz="half" idx="10"/>
          </p:nvPr>
        </p:nvSpPr>
        <p:spPr/>
        <p:txBody>
          <a:bodyPr/>
          <a:lstStyle/>
          <a:p>
            <a:fld id="{05973ECE-6C43-437D-AD65-BA86313D9A25}" type="datetimeFigureOut">
              <a:rPr lang="en-US" smtClean="0"/>
              <a:t>3/8/2022</a:t>
            </a:fld>
            <a:endParaRPr lang="en-US"/>
          </a:p>
        </p:txBody>
      </p:sp>
      <p:sp>
        <p:nvSpPr>
          <p:cNvPr id="5" name="Footer Placeholder 4">
            <a:extLst>
              <a:ext uri="{FF2B5EF4-FFF2-40B4-BE49-F238E27FC236}">
                <a16:creationId xmlns:a16="http://schemas.microsoft.com/office/drawing/2014/main" id="{71645F62-DD75-43F0-AE96-CAEF60A7D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5CD90-93F3-4101-A8D3-BBACD99F6FA5}"/>
              </a:ext>
            </a:extLst>
          </p:cNvPr>
          <p:cNvSpPr>
            <a:spLocks noGrp="1"/>
          </p:cNvSpPr>
          <p:nvPr>
            <p:ph type="sldNum" sz="quarter" idx="12"/>
          </p:nvPr>
        </p:nvSpPr>
        <p:spPr/>
        <p:txBody>
          <a:bodyPr/>
          <a:lstStyle/>
          <a:p>
            <a:fld id="{B0FBF705-E6A2-4C77-8C37-916527E752AB}" type="slidenum">
              <a:rPr lang="en-US" smtClean="0"/>
              <a:t>‹#›</a:t>
            </a:fld>
            <a:endParaRPr lang="en-US"/>
          </a:p>
        </p:txBody>
      </p:sp>
    </p:spTree>
    <p:extLst>
      <p:ext uri="{BB962C8B-B14F-4D97-AF65-F5344CB8AC3E}">
        <p14:creationId xmlns:p14="http://schemas.microsoft.com/office/powerpoint/2010/main" val="4190420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377A-8DEF-429E-BB24-166B0F07111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78CF0CD-0BD5-4A79-9EFF-E3AA985E4D8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F6BF0CA-54A7-42C8-A32F-37133FC792A8}"/>
              </a:ext>
            </a:extLst>
          </p:cNvPr>
          <p:cNvSpPr>
            <a:spLocks noGrp="1"/>
          </p:cNvSpPr>
          <p:nvPr>
            <p:ph type="dt" sz="half" idx="10"/>
          </p:nvPr>
        </p:nvSpPr>
        <p:spPr/>
        <p:txBody>
          <a:bodyPr/>
          <a:lstStyle/>
          <a:p>
            <a:fld id="{BD97152E-8C13-430E-859A-9F2D25B73BA4}" type="datetimeFigureOut">
              <a:rPr lang="en-US" smtClean="0"/>
              <a:t>3/8/2022</a:t>
            </a:fld>
            <a:endParaRPr lang="en-US"/>
          </a:p>
        </p:txBody>
      </p:sp>
      <p:sp>
        <p:nvSpPr>
          <p:cNvPr id="5" name="Footer Placeholder 4">
            <a:extLst>
              <a:ext uri="{FF2B5EF4-FFF2-40B4-BE49-F238E27FC236}">
                <a16:creationId xmlns:a16="http://schemas.microsoft.com/office/drawing/2014/main" id="{5E0AB0BF-2389-4F18-B233-F5843E32B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CADCF-D0DD-4098-8C15-30929A00FA56}"/>
              </a:ext>
            </a:extLst>
          </p:cNvPr>
          <p:cNvSpPr>
            <a:spLocks noGrp="1"/>
          </p:cNvSpPr>
          <p:nvPr>
            <p:ph type="sldNum" sz="quarter" idx="12"/>
          </p:nvPr>
        </p:nvSpPr>
        <p:spPr/>
        <p:txBody>
          <a:bodyPr/>
          <a:lstStyle/>
          <a:p>
            <a:fld id="{69591E08-0B01-434D-BB0B-CE419CFB4941}" type="slidenum">
              <a:rPr lang="en-US" smtClean="0"/>
              <a:t>‹#›</a:t>
            </a:fld>
            <a:endParaRPr lang="en-US"/>
          </a:p>
        </p:txBody>
      </p:sp>
    </p:spTree>
    <p:extLst>
      <p:ext uri="{BB962C8B-B14F-4D97-AF65-F5344CB8AC3E}">
        <p14:creationId xmlns:p14="http://schemas.microsoft.com/office/powerpoint/2010/main" val="1081683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0B9E8-1966-48C0-BB66-9CBB2AD407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74C208-132D-42E5-ABCB-19BE6091FB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78B93D-2B3A-4A12-943B-F3494EDA9414}"/>
              </a:ext>
            </a:extLst>
          </p:cNvPr>
          <p:cNvSpPr>
            <a:spLocks noGrp="1"/>
          </p:cNvSpPr>
          <p:nvPr>
            <p:ph type="dt" sz="half" idx="10"/>
          </p:nvPr>
        </p:nvSpPr>
        <p:spPr/>
        <p:txBody>
          <a:bodyPr/>
          <a:lstStyle/>
          <a:p>
            <a:fld id="{BD97152E-8C13-430E-859A-9F2D25B73BA4}" type="datetimeFigureOut">
              <a:rPr lang="en-US" smtClean="0"/>
              <a:t>3/8/2022</a:t>
            </a:fld>
            <a:endParaRPr lang="en-US"/>
          </a:p>
        </p:txBody>
      </p:sp>
      <p:sp>
        <p:nvSpPr>
          <p:cNvPr id="5" name="Footer Placeholder 4">
            <a:extLst>
              <a:ext uri="{FF2B5EF4-FFF2-40B4-BE49-F238E27FC236}">
                <a16:creationId xmlns:a16="http://schemas.microsoft.com/office/drawing/2014/main" id="{89A7DC7B-12B3-4EC3-A9EF-576BC5341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3ABD61-EF37-4BBB-B65D-4A1417247F54}"/>
              </a:ext>
            </a:extLst>
          </p:cNvPr>
          <p:cNvSpPr>
            <a:spLocks noGrp="1"/>
          </p:cNvSpPr>
          <p:nvPr>
            <p:ph type="sldNum" sz="quarter" idx="12"/>
          </p:nvPr>
        </p:nvSpPr>
        <p:spPr/>
        <p:txBody>
          <a:bodyPr/>
          <a:lstStyle/>
          <a:p>
            <a:fld id="{69591E08-0B01-434D-BB0B-CE419CFB4941}" type="slidenum">
              <a:rPr lang="en-US" smtClean="0"/>
              <a:t>‹#›</a:t>
            </a:fld>
            <a:endParaRPr lang="en-US"/>
          </a:p>
        </p:txBody>
      </p:sp>
    </p:spTree>
    <p:extLst>
      <p:ext uri="{BB962C8B-B14F-4D97-AF65-F5344CB8AC3E}">
        <p14:creationId xmlns:p14="http://schemas.microsoft.com/office/powerpoint/2010/main" val="3578363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DA41B-A667-4D10-813A-977567B6BCC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8E666F0-00B2-4A94-B6CF-993F1DDA2FD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594AFF-1AFF-4B40-95F0-0B4E4B7B82CF}"/>
              </a:ext>
            </a:extLst>
          </p:cNvPr>
          <p:cNvSpPr>
            <a:spLocks noGrp="1"/>
          </p:cNvSpPr>
          <p:nvPr>
            <p:ph type="dt" sz="half" idx="10"/>
          </p:nvPr>
        </p:nvSpPr>
        <p:spPr/>
        <p:txBody>
          <a:bodyPr/>
          <a:lstStyle/>
          <a:p>
            <a:fld id="{BD97152E-8C13-430E-859A-9F2D25B73BA4}" type="datetimeFigureOut">
              <a:rPr lang="en-US" smtClean="0"/>
              <a:t>3/8/2022</a:t>
            </a:fld>
            <a:endParaRPr lang="en-US"/>
          </a:p>
        </p:txBody>
      </p:sp>
      <p:sp>
        <p:nvSpPr>
          <p:cNvPr id="5" name="Footer Placeholder 4">
            <a:extLst>
              <a:ext uri="{FF2B5EF4-FFF2-40B4-BE49-F238E27FC236}">
                <a16:creationId xmlns:a16="http://schemas.microsoft.com/office/drawing/2014/main" id="{787A89EC-598E-46BC-A971-5EFDD9BD8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33462-3F65-4684-B41C-44BDAF1A829C}"/>
              </a:ext>
            </a:extLst>
          </p:cNvPr>
          <p:cNvSpPr>
            <a:spLocks noGrp="1"/>
          </p:cNvSpPr>
          <p:nvPr>
            <p:ph type="sldNum" sz="quarter" idx="12"/>
          </p:nvPr>
        </p:nvSpPr>
        <p:spPr/>
        <p:txBody>
          <a:bodyPr/>
          <a:lstStyle/>
          <a:p>
            <a:fld id="{69591E08-0B01-434D-BB0B-CE419CFB4941}" type="slidenum">
              <a:rPr lang="en-US" smtClean="0"/>
              <a:t>‹#›</a:t>
            </a:fld>
            <a:endParaRPr lang="en-US"/>
          </a:p>
        </p:txBody>
      </p:sp>
    </p:spTree>
    <p:extLst>
      <p:ext uri="{BB962C8B-B14F-4D97-AF65-F5344CB8AC3E}">
        <p14:creationId xmlns:p14="http://schemas.microsoft.com/office/powerpoint/2010/main" val="2319553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5233A-3C89-4E9B-8F2D-52F18C4139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45AAFB-0C35-4DCF-8BC9-25254FB8320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6AD31C-131B-47FC-9CD9-F426DAFB9F52}"/>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2D6835-B1CC-4F9D-805D-B16CCCEF4294}"/>
              </a:ext>
            </a:extLst>
          </p:cNvPr>
          <p:cNvSpPr>
            <a:spLocks noGrp="1"/>
          </p:cNvSpPr>
          <p:nvPr>
            <p:ph type="dt" sz="half" idx="10"/>
          </p:nvPr>
        </p:nvSpPr>
        <p:spPr/>
        <p:txBody>
          <a:bodyPr/>
          <a:lstStyle/>
          <a:p>
            <a:fld id="{BD97152E-8C13-430E-859A-9F2D25B73BA4}" type="datetimeFigureOut">
              <a:rPr lang="en-US" smtClean="0"/>
              <a:t>3/8/2022</a:t>
            </a:fld>
            <a:endParaRPr lang="en-US"/>
          </a:p>
        </p:txBody>
      </p:sp>
      <p:sp>
        <p:nvSpPr>
          <p:cNvPr id="6" name="Footer Placeholder 5">
            <a:extLst>
              <a:ext uri="{FF2B5EF4-FFF2-40B4-BE49-F238E27FC236}">
                <a16:creationId xmlns:a16="http://schemas.microsoft.com/office/drawing/2014/main" id="{4FDF3F8A-3560-41BF-AEE5-C9905728C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39466F-B4DA-4900-989E-FE2251839123}"/>
              </a:ext>
            </a:extLst>
          </p:cNvPr>
          <p:cNvSpPr>
            <a:spLocks noGrp="1"/>
          </p:cNvSpPr>
          <p:nvPr>
            <p:ph type="sldNum" sz="quarter" idx="12"/>
          </p:nvPr>
        </p:nvSpPr>
        <p:spPr/>
        <p:txBody>
          <a:bodyPr/>
          <a:lstStyle/>
          <a:p>
            <a:fld id="{69591E08-0B01-434D-BB0B-CE419CFB4941}" type="slidenum">
              <a:rPr lang="en-US" smtClean="0"/>
              <a:t>‹#›</a:t>
            </a:fld>
            <a:endParaRPr lang="en-US"/>
          </a:p>
        </p:txBody>
      </p:sp>
    </p:spTree>
    <p:extLst>
      <p:ext uri="{BB962C8B-B14F-4D97-AF65-F5344CB8AC3E}">
        <p14:creationId xmlns:p14="http://schemas.microsoft.com/office/powerpoint/2010/main" val="139510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68E6-1536-4474-9666-A98A2C64489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AF290E-D0F9-41CB-B915-7DF1483C347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05387C9-3BCD-46F5-BA87-BD1C46476A11}"/>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8B1BFE-7AE9-490A-B1FB-C7A8A30EF4C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1C9FC69-4661-4B8C-A1D5-71CC55E205C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BFF9B3-C266-49CB-9582-40B6819AFF2E}"/>
              </a:ext>
            </a:extLst>
          </p:cNvPr>
          <p:cNvSpPr>
            <a:spLocks noGrp="1"/>
          </p:cNvSpPr>
          <p:nvPr>
            <p:ph type="dt" sz="half" idx="10"/>
          </p:nvPr>
        </p:nvSpPr>
        <p:spPr/>
        <p:txBody>
          <a:bodyPr/>
          <a:lstStyle/>
          <a:p>
            <a:fld id="{BD97152E-8C13-430E-859A-9F2D25B73BA4}" type="datetimeFigureOut">
              <a:rPr lang="en-US" smtClean="0"/>
              <a:t>3/8/2022</a:t>
            </a:fld>
            <a:endParaRPr lang="en-US"/>
          </a:p>
        </p:txBody>
      </p:sp>
      <p:sp>
        <p:nvSpPr>
          <p:cNvPr id="8" name="Footer Placeholder 7">
            <a:extLst>
              <a:ext uri="{FF2B5EF4-FFF2-40B4-BE49-F238E27FC236}">
                <a16:creationId xmlns:a16="http://schemas.microsoft.com/office/drawing/2014/main" id="{9D2899E0-C162-4DC8-92AA-8D83C30FB2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B9F48F-245C-4337-9D8D-EB72AD416F52}"/>
              </a:ext>
            </a:extLst>
          </p:cNvPr>
          <p:cNvSpPr>
            <a:spLocks noGrp="1"/>
          </p:cNvSpPr>
          <p:nvPr>
            <p:ph type="sldNum" sz="quarter" idx="12"/>
          </p:nvPr>
        </p:nvSpPr>
        <p:spPr/>
        <p:txBody>
          <a:bodyPr/>
          <a:lstStyle/>
          <a:p>
            <a:fld id="{69591E08-0B01-434D-BB0B-CE419CFB4941}" type="slidenum">
              <a:rPr lang="en-US" smtClean="0"/>
              <a:t>‹#›</a:t>
            </a:fld>
            <a:endParaRPr lang="en-US"/>
          </a:p>
        </p:txBody>
      </p:sp>
    </p:spTree>
    <p:extLst>
      <p:ext uri="{BB962C8B-B14F-4D97-AF65-F5344CB8AC3E}">
        <p14:creationId xmlns:p14="http://schemas.microsoft.com/office/powerpoint/2010/main" val="15925938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7CFDA-61A2-4268-A6E9-85102CA08F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1F2C37-A934-4CDA-AE0C-3C0B496AE968}"/>
              </a:ext>
            </a:extLst>
          </p:cNvPr>
          <p:cNvSpPr>
            <a:spLocks noGrp="1"/>
          </p:cNvSpPr>
          <p:nvPr>
            <p:ph type="dt" sz="half" idx="10"/>
          </p:nvPr>
        </p:nvSpPr>
        <p:spPr/>
        <p:txBody>
          <a:bodyPr/>
          <a:lstStyle/>
          <a:p>
            <a:fld id="{BD97152E-8C13-430E-859A-9F2D25B73BA4}" type="datetimeFigureOut">
              <a:rPr lang="en-US" smtClean="0"/>
              <a:t>3/8/2022</a:t>
            </a:fld>
            <a:endParaRPr lang="en-US"/>
          </a:p>
        </p:txBody>
      </p:sp>
      <p:sp>
        <p:nvSpPr>
          <p:cNvPr id="4" name="Footer Placeholder 3">
            <a:extLst>
              <a:ext uri="{FF2B5EF4-FFF2-40B4-BE49-F238E27FC236}">
                <a16:creationId xmlns:a16="http://schemas.microsoft.com/office/drawing/2014/main" id="{2A9958D9-6612-456C-A414-D85228F097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92EDD3-AF20-4D4B-B1A7-7580F2047A03}"/>
              </a:ext>
            </a:extLst>
          </p:cNvPr>
          <p:cNvSpPr>
            <a:spLocks noGrp="1"/>
          </p:cNvSpPr>
          <p:nvPr>
            <p:ph type="sldNum" sz="quarter" idx="12"/>
          </p:nvPr>
        </p:nvSpPr>
        <p:spPr/>
        <p:txBody>
          <a:bodyPr/>
          <a:lstStyle/>
          <a:p>
            <a:fld id="{69591E08-0B01-434D-BB0B-CE419CFB4941}" type="slidenum">
              <a:rPr lang="en-US" smtClean="0"/>
              <a:t>‹#›</a:t>
            </a:fld>
            <a:endParaRPr lang="en-US"/>
          </a:p>
        </p:txBody>
      </p:sp>
    </p:spTree>
    <p:extLst>
      <p:ext uri="{BB962C8B-B14F-4D97-AF65-F5344CB8AC3E}">
        <p14:creationId xmlns:p14="http://schemas.microsoft.com/office/powerpoint/2010/main" val="13514560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B05776-AB8F-4FDF-BB22-0475F7C474E3}"/>
              </a:ext>
            </a:extLst>
          </p:cNvPr>
          <p:cNvSpPr>
            <a:spLocks noGrp="1"/>
          </p:cNvSpPr>
          <p:nvPr>
            <p:ph type="dt" sz="half" idx="10"/>
          </p:nvPr>
        </p:nvSpPr>
        <p:spPr/>
        <p:txBody>
          <a:bodyPr/>
          <a:lstStyle/>
          <a:p>
            <a:fld id="{BD97152E-8C13-430E-859A-9F2D25B73BA4}" type="datetimeFigureOut">
              <a:rPr lang="en-US" smtClean="0"/>
              <a:t>3/8/2022</a:t>
            </a:fld>
            <a:endParaRPr lang="en-US"/>
          </a:p>
        </p:txBody>
      </p:sp>
      <p:sp>
        <p:nvSpPr>
          <p:cNvPr id="3" name="Footer Placeholder 2">
            <a:extLst>
              <a:ext uri="{FF2B5EF4-FFF2-40B4-BE49-F238E27FC236}">
                <a16:creationId xmlns:a16="http://schemas.microsoft.com/office/drawing/2014/main" id="{7E8C3248-05C0-408F-81F5-3C71BD0B80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91CB91-C6FC-4888-8A1A-3BE3C8258CE5}"/>
              </a:ext>
            </a:extLst>
          </p:cNvPr>
          <p:cNvSpPr>
            <a:spLocks noGrp="1"/>
          </p:cNvSpPr>
          <p:nvPr>
            <p:ph type="sldNum" sz="quarter" idx="12"/>
          </p:nvPr>
        </p:nvSpPr>
        <p:spPr/>
        <p:txBody>
          <a:bodyPr/>
          <a:lstStyle/>
          <a:p>
            <a:fld id="{69591E08-0B01-434D-BB0B-CE419CFB4941}" type="slidenum">
              <a:rPr lang="en-US" smtClean="0"/>
              <a:t>‹#›</a:t>
            </a:fld>
            <a:endParaRPr lang="en-US"/>
          </a:p>
        </p:txBody>
      </p:sp>
    </p:spTree>
    <p:extLst>
      <p:ext uri="{BB962C8B-B14F-4D97-AF65-F5344CB8AC3E}">
        <p14:creationId xmlns:p14="http://schemas.microsoft.com/office/powerpoint/2010/main" val="41481066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C9881-ADE0-470C-8181-593648048F0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C8F865C-A6FC-414F-9B52-BBC7AD5C804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77D584-34AB-4898-B670-4B7CCAC671E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532183D-782F-4A12-87BB-469275F40706}"/>
              </a:ext>
            </a:extLst>
          </p:cNvPr>
          <p:cNvSpPr>
            <a:spLocks noGrp="1"/>
          </p:cNvSpPr>
          <p:nvPr>
            <p:ph type="dt" sz="half" idx="10"/>
          </p:nvPr>
        </p:nvSpPr>
        <p:spPr/>
        <p:txBody>
          <a:bodyPr/>
          <a:lstStyle/>
          <a:p>
            <a:fld id="{BD97152E-8C13-430E-859A-9F2D25B73BA4}" type="datetimeFigureOut">
              <a:rPr lang="en-US" smtClean="0"/>
              <a:t>3/8/2022</a:t>
            </a:fld>
            <a:endParaRPr lang="en-US"/>
          </a:p>
        </p:txBody>
      </p:sp>
      <p:sp>
        <p:nvSpPr>
          <p:cNvPr id="6" name="Footer Placeholder 5">
            <a:extLst>
              <a:ext uri="{FF2B5EF4-FFF2-40B4-BE49-F238E27FC236}">
                <a16:creationId xmlns:a16="http://schemas.microsoft.com/office/drawing/2014/main" id="{7226021D-00E0-4A5F-94F9-ED12452F67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BEDB3F-4767-4151-86C1-AE99583BC687}"/>
              </a:ext>
            </a:extLst>
          </p:cNvPr>
          <p:cNvSpPr>
            <a:spLocks noGrp="1"/>
          </p:cNvSpPr>
          <p:nvPr>
            <p:ph type="sldNum" sz="quarter" idx="12"/>
          </p:nvPr>
        </p:nvSpPr>
        <p:spPr/>
        <p:txBody>
          <a:bodyPr/>
          <a:lstStyle/>
          <a:p>
            <a:fld id="{69591E08-0B01-434D-BB0B-CE419CFB4941}" type="slidenum">
              <a:rPr lang="en-US" smtClean="0"/>
              <a:t>‹#›</a:t>
            </a:fld>
            <a:endParaRPr lang="en-US"/>
          </a:p>
        </p:txBody>
      </p:sp>
    </p:spTree>
    <p:extLst>
      <p:ext uri="{BB962C8B-B14F-4D97-AF65-F5344CB8AC3E}">
        <p14:creationId xmlns:p14="http://schemas.microsoft.com/office/powerpoint/2010/main" val="14154237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8699-743F-44CD-AE21-D2ABAEE78F8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058A98D-DD86-48D0-9E7B-8FA32237E7F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FE99152-E398-449E-8039-444D9E1D0F7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AB3D480-80DF-4037-8E56-95CE42D9BF38}"/>
              </a:ext>
            </a:extLst>
          </p:cNvPr>
          <p:cNvSpPr>
            <a:spLocks noGrp="1"/>
          </p:cNvSpPr>
          <p:nvPr>
            <p:ph type="dt" sz="half" idx="10"/>
          </p:nvPr>
        </p:nvSpPr>
        <p:spPr/>
        <p:txBody>
          <a:bodyPr/>
          <a:lstStyle/>
          <a:p>
            <a:fld id="{BD97152E-8C13-430E-859A-9F2D25B73BA4}" type="datetimeFigureOut">
              <a:rPr lang="en-US" smtClean="0"/>
              <a:t>3/8/2022</a:t>
            </a:fld>
            <a:endParaRPr lang="en-US"/>
          </a:p>
        </p:txBody>
      </p:sp>
      <p:sp>
        <p:nvSpPr>
          <p:cNvPr id="6" name="Footer Placeholder 5">
            <a:extLst>
              <a:ext uri="{FF2B5EF4-FFF2-40B4-BE49-F238E27FC236}">
                <a16:creationId xmlns:a16="http://schemas.microsoft.com/office/drawing/2014/main" id="{F355CFC7-55EE-4C62-929F-CE7F068A4C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BE73E4-90BC-4ABE-A1F7-207C3CEE3F9A}"/>
              </a:ext>
            </a:extLst>
          </p:cNvPr>
          <p:cNvSpPr>
            <a:spLocks noGrp="1"/>
          </p:cNvSpPr>
          <p:nvPr>
            <p:ph type="sldNum" sz="quarter" idx="12"/>
          </p:nvPr>
        </p:nvSpPr>
        <p:spPr/>
        <p:txBody>
          <a:bodyPr/>
          <a:lstStyle/>
          <a:p>
            <a:fld id="{69591E08-0B01-434D-BB0B-CE419CFB4941}" type="slidenum">
              <a:rPr lang="en-US" smtClean="0"/>
              <a:t>‹#›</a:t>
            </a:fld>
            <a:endParaRPr lang="en-US"/>
          </a:p>
        </p:txBody>
      </p:sp>
    </p:spTree>
    <p:extLst>
      <p:ext uri="{BB962C8B-B14F-4D97-AF65-F5344CB8AC3E}">
        <p14:creationId xmlns:p14="http://schemas.microsoft.com/office/powerpoint/2010/main" val="1333113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677DB-EEAA-44F6-9A42-6146F3A89C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21CDF2-84D0-41C0-B25D-F45DD73A47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38F2C-504A-4A49-AD11-A60B16E8BE25}"/>
              </a:ext>
            </a:extLst>
          </p:cNvPr>
          <p:cNvSpPr>
            <a:spLocks noGrp="1"/>
          </p:cNvSpPr>
          <p:nvPr>
            <p:ph type="dt" sz="half" idx="10"/>
          </p:nvPr>
        </p:nvSpPr>
        <p:spPr/>
        <p:txBody>
          <a:bodyPr/>
          <a:lstStyle/>
          <a:p>
            <a:fld id="{BD97152E-8C13-430E-859A-9F2D25B73BA4}" type="datetimeFigureOut">
              <a:rPr lang="en-US" smtClean="0"/>
              <a:t>3/8/2022</a:t>
            </a:fld>
            <a:endParaRPr lang="en-US"/>
          </a:p>
        </p:txBody>
      </p:sp>
      <p:sp>
        <p:nvSpPr>
          <p:cNvPr id="5" name="Footer Placeholder 4">
            <a:extLst>
              <a:ext uri="{FF2B5EF4-FFF2-40B4-BE49-F238E27FC236}">
                <a16:creationId xmlns:a16="http://schemas.microsoft.com/office/drawing/2014/main" id="{0557338B-FD48-4E3B-819D-D03B486CD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5C280-85AB-409A-8C99-F4D46CB67DD0}"/>
              </a:ext>
            </a:extLst>
          </p:cNvPr>
          <p:cNvSpPr>
            <a:spLocks noGrp="1"/>
          </p:cNvSpPr>
          <p:nvPr>
            <p:ph type="sldNum" sz="quarter" idx="12"/>
          </p:nvPr>
        </p:nvSpPr>
        <p:spPr/>
        <p:txBody>
          <a:bodyPr/>
          <a:lstStyle/>
          <a:p>
            <a:fld id="{69591E08-0B01-434D-BB0B-CE419CFB4941}" type="slidenum">
              <a:rPr lang="en-US" smtClean="0"/>
              <a:t>‹#›</a:t>
            </a:fld>
            <a:endParaRPr lang="en-US"/>
          </a:p>
        </p:txBody>
      </p:sp>
    </p:spTree>
    <p:extLst>
      <p:ext uri="{BB962C8B-B14F-4D97-AF65-F5344CB8AC3E}">
        <p14:creationId xmlns:p14="http://schemas.microsoft.com/office/powerpoint/2010/main" val="37941600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62AA96-21C0-4A8C-9256-0BC185C4820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F65723-91CB-46D4-892B-91CE7991A15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26FE8-C68C-4013-BEBB-5CE295A27F68}"/>
              </a:ext>
            </a:extLst>
          </p:cNvPr>
          <p:cNvSpPr>
            <a:spLocks noGrp="1"/>
          </p:cNvSpPr>
          <p:nvPr>
            <p:ph type="dt" sz="half" idx="10"/>
          </p:nvPr>
        </p:nvSpPr>
        <p:spPr/>
        <p:txBody>
          <a:bodyPr/>
          <a:lstStyle/>
          <a:p>
            <a:fld id="{BD97152E-8C13-430E-859A-9F2D25B73BA4}" type="datetimeFigureOut">
              <a:rPr lang="en-US" smtClean="0"/>
              <a:t>3/8/2022</a:t>
            </a:fld>
            <a:endParaRPr lang="en-US"/>
          </a:p>
        </p:txBody>
      </p:sp>
      <p:sp>
        <p:nvSpPr>
          <p:cNvPr id="5" name="Footer Placeholder 4">
            <a:extLst>
              <a:ext uri="{FF2B5EF4-FFF2-40B4-BE49-F238E27FC236}">
                <a16:creationId xmlns:a16="http://schemas.microsoft.com/office/drawing/2014/main" id="{C5BEEE80-A60F-4FFA-806D-11A19324F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4FA94E-1066-4221-AC81-949E003AE1BC}"/>
              </a:ext>
            </a:extLst>
          </p:cNvPr>
          <p:cNvSpPr>
            <a:spLocks noGrp="1"/>
          </p:cNvSpPr>
          <p:nvPr>
            <p:ph type="sldNum" sz="quarter" idx="12"/>
          </p:nvPr>
        </p:nvSpPr>
        <p:spPr/>
        <p:txBody>
          <a:bodyPr/>
          <a:lstStyle/>
          <a:p>
            <a:fld id="{69591E08-0B01-434D-BB0B-CE419CFB4941}" type="slidenum">
              <a:rPr lang="en-US" smtClean="0"/>
              <a:t>‹#›</a:t>
            </a:fld>
            <a:endParaRPr lang="en-US"/>
          </a:p>
        </p:txBody>
      </p:sp>
    </p:spTree>
    <p:extLst>
      <p:ext uri="{BB962C8B-B14F-4D97-AF65-F5344CB8AC3E}">
        <p14:creationId xmlns:p14="http://schemas.microsoft.com/office/powerpoint/2010/main" val="3796453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87" r:id="rId7"/>
    <p:sldLayoutId id="2147483688" r:id="rId8"/>
    <p:sldLayoutId id="2147483689" r:id="rId9"/>
    <p:sldLayoutId id="2147483690" r:id="rId10"/>
    <p:sldLayoutId id="2147483691" r:id="rId11"/>
    <p:sldLayoutId id="2147483692" r:id="rId12"/>
    <p:sldLayoutId id="2147483693" r:id="rId13"/>
    <p:sldLayoutId id="2147483668" r:id="rId14"/>
    <p:sldLayoutId id="2147483669" r:id="rId15"/>
    <p:sldLayoutId id="2147483670" r:id="rId16"/>
    <p:sldLayoutId id="2147483671" r:id="rId17"/>
    <p:sldLayoutId id="2147483660" r:id="rId18"/>
    <p:sldLayoutId id="2147483694" r:id="rId19"/>
    <p:sldLayoutId id="2147483695" r:id="rId20"/>
    <p:sldLayoutId id="2147483696" r:id="rId21"/>
    <p:sldLayoutId id="2147483685" r:id="rId22"/>
    <p:sldLayoutId id="2147483661" r:id="rId23"/>
    <p:sldLayoutId id="2147483672"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4C5C89-3DBD-4147-A966-63078B7445E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10C442-27C9-47D6-838A-4CCDF464655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83FEE-AD3A-45F4-AD84-24A8F011860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5973ECE-6C43-437D-AD65-BA86313D9A25}" type="datetimeFigureOut">
              <a:rPr lang="en-US" smtClean="0"/>
              <a:t>3/8/2022</a:t>
            </a:fld>
            <a:endParaRPr lang="en-US"/>
          </a:p>
        </p:txBody>
      </p:sp>
      <p:sp>
        <p:nvSpPr>
          <p:cNvPr id="5" name="Footer Placeholder 4">
            <a:extLst>
              <a:ext uri="{FF2B5EF4-FFF2-40B4-BE49-F238E27FC236}">
                <a16:creationId xmlns:a16="http://schemas.microsoft.com/office/drawing/2014/main" id="{92B5BF19-CD8F-440B-9A9B-0E5317FAABC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DD4EF8-9C0B-40FD-84DF-827CC228989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0FBF705-E6A2-4C77-8C37-916527E752AB}" type="slidenum">
              <a:rPr lang="en-US" smtClean="0"/>
              <a:t>‹#›</a:t>
            </a:fld>
            <a:endParaRPr lang="en-US"/>
          </a:p>
        </p:txBody>
      </p:sp>
    </p:spTree>
    <p:extLst>
      <p:ext uri="{BB962C8B-B14F-4D97-AF65-F5344CB8AC3E}">
        <p14:creationId xmlns:p14="http://schemas.microsoft.com/office/powerpoint/2010/main" val="13088215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7E2EF5-B063-4D81-8C79-38FBAD2F176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C99A32-E115-442A-82F6-20B190FCB60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5912A-FFF4-4074-98EF-3D7858A2844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D97152E-8C13-430E-859A-9F2D25B73BA4}" type="datetimeFigureOut">
              <a:rPr lang="en-US" smtClean="0"/>
              <a:t>3/8/2022</a:t>
            </a:fld>
            <a:endParaRPr lang="en-US"/>
          </a:p>
        </p:txBody>
      </p:sp>
      <p:sp>
        <p:nvSpPr>
          <p:cNvPr id="5" name="Footer Placeholder 4">
            <a:extLst>
              <a:ext uri="{FF2B5EF4-FFF2-40B4-BE49-F238E27FC236}">
                <a16:creationId xmlns:a16="http://schemas.microsoft.com/office/drawing/2014/main" id="{B0B6B7E5-EE8B-4FAB-9BE5-E47D1CA86BA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744DD1-C744-41D5-B105-9B7CEC3FF7C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9591E08-0B01-434D-BB0B-CE419CFB4941}" type="slidenum">
              <a:rPr lang="en-US" smtClean="0"/>
              <a:t>‹#›</a:t>
            </a:fld>
            <a:endParaRPr lang="en-US"/>
          </a:p>
        </p:txBody>
      </p:sp>
    </p:spTree>
    <p:extLst>
      <p:ext uri="{BB962C8B-B14F-4D97-AF65-F5344CB8AC3E}">
        <p14:creationId xmlns:p14="http://schemas.microsoft.com/office/powerpoint/2010/main" val="2482999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nactei.org/conferenc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www.bruman.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hyperlink" Target="https://www.ncperkins.org/presentation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hyperlink" Target="https://www.ncperkins.org/video/video.php?v=Nash-2021&amp;y=202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www.ncperkins.org/video/"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www.ncperkins.org/presentation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nc-net.info/"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www.ncperkins.org/video/" TargetMode="External"/><Relationship Id="rId4" Type="http://schemas.openxmlformats.org/officeDocument/2006/relationships/hyperlink" Target="https://www.ncperkins.org/video/video.php?v=Mayland-2021&amp;y=2021"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March 8, 2022</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800" y="3531661"/>
            <a:ext cx="4678926" cy="1472640"/>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85FD6-037F-4D87-8298-3BC78C8B4E95}"/>
              </a:ext>
            </a:extLst>
          </p:cNvPr>
          <p:cNvSpPr>
            <a:spLocks noGrp="1"/>
          </p:cNvSpPr>
          <p:nvPr>
            <p:ph type="title"/>
          </p:nvPr>
        </p:nvSpPr>
        <p:spPr/>
        <p:txBody>
          <a:bodyP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325" b="1" i="0" dirty="0">
                <a:solidFill>
                  <a:srgbClr val="000000"/>
                </a:solidFill>
                <a:effectLst/>
                <a:latin typeface="+mn-lt"/>
              </a:rPr>
              <a:t>Postsecondary Perkins V Site Monitoring 2021-2022 Program Year </a:t>
            </a:r>
            <a:r>
              <a:rPr lang="en-US" sz="2325" b="0" i="0" dirty="0">
                <a:solidFill>
                  <a:srgbClr val="000000"/>
                </a:solidFill>
                <a:effectLst/>
                <a:latin typeface="+mn-lt"/>
              </a:rPr>
              <a:t> </a:t>
            </a:r>
            <a:br>
              <a:rPr lang="en-US" sz="2325" b="0" i="0" dirty="0">
                <a:solidFill>
                  <a:srgbClr val="000000"/>
                </a:solidFill>
                <a:effectLst/>
                <a:latin typeface="+mn-lt"/>
              </a:rPr>
            </a:br>
            <a:r>
              <a:rPr lang="en-US" sz="2325" b="0" i="0" dirty="0">
                <a:solidFill>
                  <a:srgbClr val="000000"/>
                </a:solidFill>
                <a:effectLst/>
                <a:latin typeface="+mn-lt"/>
              </a:rPr>
              <a:t>Carl D. Perkins V, Section 134 (C.1) </a:t>
            </a:r>
            <a:r>
              <a:rPr lang="en-US" sz="3300" b="0" i="0" dirty="0">
                <a:solidFill>
                  <a:srgbClr val="000000"/>
                </a:solidFill>
                <a:effectLst/>
                <a:latin typeface="+mn-lt"/>
              </a:rPr>
              <a:t> </a:t>
            </a:r>
            <a:endParaRPr lang="en-US" dirty="0"/>
          </a:p>
        </p:txBody>
      </p:sp>
      <p:sp>
        <p:nvSpPr>
          <p:cNvPr id="3" name="Content Placeholder 2">
            <a:extLst>
              <a:ext uri="{FF2B5EF4-FFF2-40B4-BE49-F238E27FC236}">
                <a16:creationId xmlns:a16="http://schemas.microsoft.com/office/drawing/2014/main" id="{63D4C5F0-9F9A-4346-8393-89F4B4B6C828}"/>
              </a:ext>
            </a:extLst>
          </p:cNvPr>
          <p:cNvSpPr>
            <a:spLocks noGrp="1"/>
          </p:cNvSpPr>
          <p:nvPr>
            <p:ph idx="1"/>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spcBef>
                <a:spcPts val="0"/>
              </a:spcBef>
              <a:spcAft>
                <a:spcPts val="1200"/>
              </a:spcAft>
              <a:buNone/>
            </a:pPr>
            <a:r>
              <a:rPr lang="en-US" sz="2000" b="0" dirty="0">
                <a:solidFill>
                  <a:srgbClr val="000000"/>
                </a:solidFill>
                <a:effectLst/>
              </a:rPr>
              <a:t>For each </a:t>
            </a:r>
            <a:r>
              <a:rPr lang="en-US" sz="2000" b="1" dirty="0">
                <a:solidFill>
                  <a:srgbClr val="000000"/>
                </a:solidFill>
                <a:effectLst/>
              </a:rPr>
              <a:t>section</a:t>
            </a:r>
            <a:r>
              <a:rPr lang="en-US" sz="2000" b="0" dirty="0">
                <a:solidFill>
                  <a:srgbClr val="000000"/>
                </a:solidFill>
                <a:effectLst/>
              </a:rPr>
              <a:t>, we will ask the monitored college to provide </a:t>
            </a:r>
          </a:p>
          <a:p>
            <a:pPr marL="233363">
              <a:spcBef>
                <a:spcPts val="0"/>
              </a:spcBef>
              <a:spcAft>
                <a:spcPts val="1200"/>
              </a:spcAft>
            </a:pPr>
            <a:r>
              <a:rPr lang="en-US" sz="2000" dirty="0">
                <a:solidFill>
                  <a:srgbClr val="000000"/>
                </a:solidFill>
              </a:rPr>
              <a:t>A </a:t>
            </a:r>
            <a:r>
              <a:rPr lang="en-US" sz="2000" b="0" dirty="0">
                <a:solidFill>
                  <a:srgbClr val="000000"/>
                </a:solidFill>
                <a:effectLst/>
              </a:rPr>
              <a:t>bulleted list or paragraph on the process your college followed in addressing each part of the assessment </a:t>
            </a:r>
          </a:p>
          <a:p>
            <a:pPr marL="233363">
              <a:spcBef>
                <a:spcPts val="0"/>
              </a:spcBef>
              <a:spcAft>
                <a:spcPts val="1200"/>
              </a:spcAft>
            </a:pPr>
            <a:r>
              <a:rPr lang="en-US" sz="2000" dirty="0">
                <a:solidFill>
                  <a:srgbClr val="000000"/>
                </a:solidFill>
              </a:rPr>
              <a:t>H</a:t>
            </a:r>
            <a:r>
              <a:rPr lang="en-US" sz="2000" b="0" dirty="0">
                <a:solidFill>
                  <a:srgbClr val="000000"/>
                </a:solidFill>
                <a:effectLst/>
              </a:rPr>
              <a:t>ow it has informed your local Perkins Plan.  </a:t>
            </a:r>
          </a:p>
          <a:p>
            <a:pPr marL="233363">
              <a:spcBef>
                <a:spcPts val="0"/>
              </a:spcBef>
              <a:spcAft>
                <a:spcPts val="1200"/>
              </a:spcAft>
            </a:pPr>
            <a:r>
              <a:rPr lang="en-US" sz="2000" b="0" dirty="0">
                <a:solidFill>
                  <a:srgbClr val="000000"/>
                </a:solidFill>
                <a:effectLst/>
              </a:rPr>
              <a:t>During the monitoring you will be asked to provide additional back up documentation to support your CLNA summary submitted in the application process.  </a:t>
            </a:r>
            <a:endParaRPr lang="en-US" sz="2000" dirty="0"/>
          </a:p>
        </p:txBody>
      </p:sp>
    </p:spTree>
    <p:extLst>
      <p:ext uri="{BB962C8B-B14F-4D97-AF65-F5344CB8AC3E}">
        <p14:creationId xmlns:p14="http://schemas.microsoft.com/office/powerpoint/2010/main" val="3378061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DC4600-D46D-44EB-8C46-DF572138D4CC}"/>
              </a:ext>
            </a:extLst>
          </p:cNvPr>
          <p:cNvSpPr>
            <a:spLocks noGrp="1"/>
          </p:cNvSpPr>
          <p:nvPr>
            <p:ph idx="1"/>
          </p:nvPr>
        </p:nvSpPr>
        <p:spPr>
          <a:xfrm>
            <a:off x="437493" y="1206062"/>
            <a:ext cx="8347841" cy="3630011"/>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85763" indent="-385763">
              <a:buFont typeface="+mj-lt"/>
              <a:buAutoNum type="arabicPeriod"/>
            </a:pPr>
            <a:r>
              <a:rPr lang="en-US" sz="2250" b="1" i="0" dirty="0">
                <a:solidFill>
                  <a:srgbClr val="000000"/>
                </a:solidFill>
                <a:effectLst/>
              </a:rPr>
              <a:t>Student Performance </a:t>
            </a:r>
            <a:r>
              <a:rPr lang="en-US" sz="2250" i="0" dirty="0">
                <a:solidFill>
                  <a:srgbClr val="000000"/>
                </a:solidFill>
                <a:effectLst/>
              </a:rPr>
              <a:t>in CTE programs with respect to state determined and local levels of performance.</a:t>
            </a:r>
          </a:p>
          <a:p>
            <a:pPr marL="385763" indent="-385763">
              <a:buFont typeface="+mj-lt"/>
              <a:buAutoNum type="arabicPeriod"/>
            </a:pPr>
            <a:r>
              <a:rPr lang="en-US" sz="2250" i="0" dirty="0">
                <a:solidFill>
                  <a:srgbClr val="000000"/>
                </a:solidFill>
                <a:effectLst/>
              </a:rPr>
              <a:t>The CTE programs offered are of sufficient </a:t>
            </a:r>
            <a:r>
              <a:rPr lang="en-US" sz="2250" b="1" i="0" dirty="0">
                <a:solidFill>
                  <a:srgbClr val="000000"/>
                </a:solidFill>
                <a:effectLst/>
              </a:rPr>
              <a:t>size, scope, and quality </a:t>
            </a:r>
            <a:r>
              <a:rPr lang="en-US" sz="2250" i="0" dirty="0">
                <a:solidFill>
                  <a:srgbClr val="000000"/>
                </a:solidFill>
                <a:effectLst/>
              </a:rPr>
              <a:t>to meet the identified labor market need </a:t>
            </a:r>
          </a:p>
          <a:p>
            <a:pPr marL="385763" indent="-385763">
              <a:buFont typeface="+mj-lt"/>
              <a:buAutoNum type="arabicPeriod"/>
            </a:pPr>
            <a:r>
              <a:rPr lang="en-US" sz="2250" i="0" dirty="0">
                <a:solidFill>
                  <a:srgbClr val="000000"/>
                </a:solidFill>
                <a:effectLst/>
              </a:rPr>
              <a:t>Progress in implementing and/or enhancing </a:t>
            </a:r>
            <a:r>
              <a:rPr lang="en-US" sz="2250" b="1" i="0" dirty="0">
                <a:solidFill>
                  <a:srgbClr val="000000"/>
                </a:solidFill>
                <a:effectLst/>
              </a:rPr>
              <a:t>Programs of Study/Career Pathways </a:t>
            </a:r>
            <a:r>
              <a:rPr lang="en-US" sz="2250" i="0" dirty="0">
                <a:solidFill>
                  <a:srgbClr val="000000"/>
                </a:solidFill>
                <a:effectLst/>
              </a:rPr>
              <a:t>with high skill, high wages, or in-demand occupations that are aligned to local labor market.</a:t>
            </a:r>
          </a:p>
          <a:p>
            <a:pPr marL="385763" indent="-385763">
              <a:buFont typeface="+mj-lt"/>
              <a:buAutoNum type="arabicPeriod"/>
            </a:pPr>
            <a:r>
              <a:rPr lang="en-US" sz="2250" i="0" dirty="0">
                <a:solidFill>
                  <a:srgbClr val="000000"/>
                </a:solidFill>
                <a:effectLst/>
              </a:rPr>
              <a:t>Faculty </a:t>
            </a:r>
            <a:r>
              <a:rPr lang="en-US" sz="2250" b="1" i="0" dirty="0">
                <a:solidFill>
                  <a:srgbClr val="000000"/>
                </a:solidFill>
                <a:effectLst/>
              </a:rPr>
              <a:t>Professional Development</a:t>
            </a:r>
            <a:r>
              <a:rPr lang="en-US" sz="2250" i="0" dirty="0">
                <a:solidFill>
                  <a:srgbClr val="000000"/>
                </a:solidFill>
                <a:effectLst/>
              </a:rPr>
              <a:t>, Recruitment, Retention, and Placement.  </a:t>
            </a:r>
          </a:p>
        </p:txBody>
      </p:sp>
      <p:sp>
        <p:nvSpPr>
          <p:cNvPr id="5" name="TextBox 4">
            <a:extLst>
              <a:ext uri="{FF2B5EF4-FFF2-40B4-BE49-F238E27FC236}">
                <a16:creationId xmlns:a16="http://schemas.microsoft.com/office/drawing/2014/main" id="{3D6D7B59-DA35-47C4-A673-600D39D99C25}"/>
              </a:ext>
            </a:extLst>
          </p:cNvPr>
          <p:cNvSpPr txBox="1"/>
          <p:nvPr/>
        </p:nvSpPr>
        <p:spPr>
          <a:xfrm>
            <a:off x="437493" y="409670"/>
            <a:ext cx="7449208" cy="461665"/>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dirty="0">
                <a:solidFill>
                  <a:srgbClr val="000000"/>
                </a:solidFill>
              </a:rPr>
              <a:t>Site </a:t>
            </a:r>
            <a:r>
              <a:rPr lang="en-US" sz="2400" i="0" dirty="0">
                <a:solidFill>
                  <a:srgbClr val="000000"/>
                </a:solidFill>
                <a:effectLst/>
              </a:rPr>
              <a:t>Monitoring Areas </a:t>
            </a:r>
          </a:p>
        </p:txBody>
      </p:sp>
    </p:spTree>
    <p:extLst>
      <p:ext uri="{BB962C8B-B14F-4D97-AF65-F5344CB8AC3E}">
        <p14:creationId xmlns:p14="http://schemas.microsoft.com/office/powerpoint/2010/main" val="390682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6A978-F7A8-48C6-9832-D808F0C3BC7B}"/>
              </a:ext>
            </a:extLst>
          </p:cNvPr>
          <p:cNvSpPr>
            <a:spLocks noGrp="1"/>
          </p:cNvSpPr>
          <p:nvPr>
            <p:ph type="title"/>
          </p:nvPr>
        </p:nvSpPr>
        <p:spPr>
          <a:xfrm>
            <a:off x="366549" y="603030"/>
            <a:ext cx="8148801" cy="468655"/>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fontAlgn="base"/>
            <a:r>
              <a:rPr lang="en-US" sz="2400" b="1" i="0" dirty="0">
                <a:solidFill>
                  <a:srgbClr val="000000"/>
                </a:solidFill>
                <a:effectLst/>
                <a:latin typeface="+mj-lt"/>
              </a:rPr>
              <a:t>Site Monitoring Areas continued: </a:t>
            </a:r>
            <a:br>
              <a:rPr lang="en-US" sz="2400" b="1" i="0" dirty="0">
                <a:solidFill>
                  <a:srgbClr val="000000"/>
                </a:solidFill>
                <a:effectLst/>
                <a:latin typeface="+mj-lt"/>
              </a:rPr>
            </a:br>
            <a:r>
              <a:rPr lang="en-US" sz="2400" b="1" i="0" dirty="0">
                <a:solidFill>
                  <a:srgbClr val="000000"/>
                </a:solidFill>
                <a:effectLst/>
                <a:latin typeface="+mj-lt"/>
              </a:rPr>
              <a:t> </a:t>
            </a:r>
            <a:r>
              <a:rPr lang="en-US" sz="2400" i="0" dirty="0">
                <a:solidFill>
                  <a:srgbClr val="000000"/>
                </a:solidFill>
                <a:effectLst/>
                <a:latin typeface="+mj-lt"/>
              </a:rPr>
              <a:t> </a:t>
            </a:r>
            <a:br>
              <a:rPr lang="en-US" sz="2400" i="0" dirty="0">
                <a:solidFill>
                  <a:srgbClr val="000000"/>
                </a:solidFill>
                <a:effectLst/>
                <a:latin typeface="+mj-lt"/>
              </a:rPr>
            </a:br>
            <a:endParaRPr lang="en-US" sz="2400" dirty="0"/>
          </a:p>
        </p:txBody>
      </p:sp>
      <p:sp>
        <p:nvSpPr>
          <p:cNvPr id="3" name="Content Placeholder 2">
            <a:extLst>
              <a:ext uri="{FF2B5EF4-FFF2-40B4-BE49-F238E27FC236}">
                <a16:creationId xmlns:a16="http://schemas.microsoft.com/office/drawing/2014/main" id="{D4BED0C1-154D-45AC-A861-184718CD423D}"/>
              </a:ext>
            </a:extLst>
          </p:cNvPr>
          <p:cNvSpPr>
            <a:spLocks noGrp="1"/>
          </p:cNvSpPr>
          <p:nvPr>
            <p:ph idx="1"/>
          </p:nvPr>
        </p:nvSpPr>
        <p:spPr>
          <a:xfrm>
            <a:off x="508438" y="934108"/>
            <a:ext cx="8006912" cy="3698615"/>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85763" indent="-385763" fontAlgn="base">
              <a:spcBef>
                <a:spcPts val="0"/>
              </a:spcBef>
              <a:spcAft>
                <a:spcPts val="1200"/>
              </a:spcAft>
              <a:buFont typeface="+mj-lt"/>
              <a:buAutoNum type="arabicPeriod" startAt="5"/>
            </a:pPr>
            <a:r>
              <a:rPr lang="en-US" sz="1800" b="1" i="0" dirty="0">
                <a:solidFill>
                  <a:srgbClr val="000000"/>
                </a:solidFill>
                <a:effectLst/>
              </a:rPr>
              <a:t>Equal Access </a:t>
            </a:r>
            <a:r>
              <a:rPr lang="en-US" sz="1800" i="0" dirty="0">
                <a:solidFill>
                  <a:srgbClr val="000000"/>
                </a:solidFill>
                <a:effectLst/>
              </a:rPr>
              <a:t>to high-quality CTE programs of study for all students Budget – How are funds allocated based on CLNA gaps, and how are funds allocated in a timely manner to have a positive effect on programs of study aligned to meet labor market needs?</a:t>
            </a:r>
            <a:r>
              <a:rPr lang="en-US" sz="1800" b="1" i="0" dirty="0">
                <a:solidFill>
                  <a:srgbClr val="000000"/>
                </a:solidFill>
                <a:effectLst/>
              </a:rPr>
              <a:t> </a:t>
            </a:r>
          </a:p>
          <a:p>
            <a:pPr marL="385763" indent="-385763" fontAlgn="base">
              <a:spcBef>
                <a:spcPts val="0"/>
              </a:spcBef>
              <a:spcAft>
                <a:spcPts val="1200"/>
              </a:spcAft>
              <a:buFont typeface="+mj-lt"/>
              <a:buAutoNum type="arabicPeriod" startAt="5"/>
            </a:pPr>
            <a:r>
              <a:rPr lang="en-US" sz="1800" b="1" i="0" dirty="0">
                <a:solidFill>
                  <a:srgbClr val="000000"/>
                </a:solidFill>
                <a:effectLst/>
              </a:rPr>
              <a:t>Budget: </a:t>
            </a:r>
            <a:r>
              <a:rPr lang="en-US" sz="1800" i="0" dirty="0">
                <a:solidFill>
                  <a:srgbClr val="000000"/>
                </a:solidFill>
                <a:effectLst/>
              </a:rPr>
              <a:t>How are funds allocated based on CLNA gaps, and how are funds allocated in a timely manner to have a positive effect on programs of study aligned to meet labor market needs?</a:t>
            </a:r>
            <a:endParaRPr lang="en-US" sz="1800" b="1" i="0" dirty="0">
              <a:solidFill>
                <a:srgbClr val="000000"/>
              </a:solidFill>
              <a:effectLst/>
            </a:endParaRPr>
          </a:p>
          <a:p>
            <a:endParaRPr lang="en-US" dirty="0"/>
          </a:p>
        </p:txBody>
      </p:sp>
    </p:spTree>
    <p:extLst>
      <p:ext uri="{BB962C8B-B14F-4D97-AF65-F5344CB8AC3E}">
        <p14:creationId xmlns:p14="http://schemas.microsoft.com/office/powerpoint/2010/main" val="1814840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A62DF-3A2A-4B1B-9634-2F7119229993}"/>
              </a:ext>
            </a:extLst>
          </p:cNvPr>
          <p:cNvSpPr>
            <a:spLocks noGrp="1"/>
          </p:cNvSpPr>
          <p:nvPr>
            <p:ph type="title"/>
          </p:nvPr>
        </p:nvSpPr>
        <p:spPr/>
        <p:txBody>
          <a:bodyPr/>
          <a:lstStyle/>
          <a:p>
            <a:r>
              <a:rPr lang="en-US" dirty="0"/>
              <a:t>How we will monitor</a:t>
            </a:r>
          </a:p>
        </p:txBody>
      </p:sp>
      <p:sp>
        <p:nvSpPr>
          <p:cNvPr id="3" name="Content Placeholder 2">
            <a:extLst>
              <a:ext uri="{FF2B5EF4-FFF2-40B4-BE49-F238E27FC236}">
                <a16:creationId xmlns:a16="http://schemas.microsoft.com/office/drawing/2014/main" id="{F5C4B92B-217E-4918-A78C-54A5D1EBCC66}"/>
              </a:ext>
            </a:extLst>
          </p:cNvPr>
          <p:cNvSpPr>
            <a:spLocks noGrp="1"/>
          </p:cNvSpPr>
          <p:nvPr>
            <p:ph idx="1"/>
          </p:nvPr>
        </p:nvSpPr>
        <p:spPr/>
        <p:txBody>
          <a:bodyPr/>
          <a:lstStyle/>
          <a:p>
            <a:pPr marL="0" indent="0" fontAlgn="base">
              <a:spcBef>
                <a:spcPts val="0"/>
              </a:spcBef>
              <a:spcAft>
                <a:spcPts val="1200"/>
              </a:spcAft>
              <a:buNone/>
            </a:pPr>
            <a:r>
              <a:rPr lang="en-US" sz="1800" b="1" dirty="0">
                <a:solidFill>
                  <a:srgbClr val="000000"/>
                </a:solidFill>
              </a:rPr>
              <a:t>Document Review</a:t>
            </a:r>
          </a:p>
          <a:p>
            <a:pPr marL="0" indent="0" fontAlgn="base">
              <a:spcBef>
                <a:spcPts val="0"/>
              </a:spcBef>
              <a:spcAft>
                <a:spcPts val="1200"/>
              </a:spcAft>
              <a:buNone/>
            </a:pPr>
            <a:r>
              <a:rPr lang="en-US" sz="1800" b="1" dirty="0">
                <a:solidFill>
                  <a:srgbClr val="000000"/>
                </a:solidFill>
              </a:rPr>
              <a:t>I</a:t>
            </a:r>
            <a:r>
              <a:rPr lang="en-US" sz="1800" b="1" i="0" dirty="0">
                <a:solidFill>
                  <a:srgbClr val="000000"/>
                </a:solidFill>
                <a:effectLst/>
              </a:rPr>
              <a:t>nterviews</a:t>
            </a:r>
          </a:p>
          <a:p>
            <a:pPr lvl="2" fontAlgn="base">
              <a:spcBef>
                <a:spcPts val="0"/>
              </a:spcBef>
              <a:spcAft>
                <a:spcPts val="1200"/>
              </a:spcAft>
            </a:pPr>
            <a:r>
              <a:rPr lang="en-US" sz="1800" i="0" dirty="0">
                <a:solidFill>
                  <a:srgbClr val="000000"/>
                </a:solidFill>
                <a:effectLst/>
              </a:rPr>
              <a:t>Faculty Professional Development  </a:t>
            </a:r>
          </a:p>
          <a:p>
            <a:pPr lvl="2" fontAlgn="base">
              <a:spcBef>
                <a:spcPts val="0"/>
              </a:spcBef>
              <a:spcAft>
                <a:spcPts val="1200"/>
              </a:spcAft>
            </a:pPr>
            <a:r>
              <a:rPr lang="en-US" sz="1800" i="0" dirty="0">
                <a:solidFill>
                  <a:srgbClr val="000000"/>
                </a:solidFill>
                <a:effectLst/>
              </a:rPr>
              <a:t>Career Pathways </a:t>
            </a:r>
          </a:p>
          <a:p>
            <a:pPr lvl="2" fontAlgn="base">
              <a:spcBef>
                <a:spcPts val="0"/>
              </a:spcBef>
              <a:spcAft>
                <a:spcPts val="1200"/>
              </a:spcAft>
            </a:pPr>
            <a:r>
              <a:rPr lang="en-US" sz="1800" i="0" dirty="0">
                <a:solidFill>
                  <a:srgbClr val="000000"/>
                </a:solidFill>
                <a:effectLst/>
              </a:rPr>
              <a:t>Performance  </a:t>
            </a:r>
          </a:p>
          <a:p>
            <a:pPr marL="0" indent="0">
              <a:buNone/>
            </a:pPr>
            <a:endParaRPr lang="en-US" dirty="0"/>
          </a:p>
        </p:txBody>
      </p:sp>
    </p:spTree>
    <p:extLst>
      <p:ext uri="{BB962C8B-B14F-4D97-AF65-F5344CB8AC3E}">
        <p14:creationId xmlns:p14="http://schemas.microsoft.com/office/powerpoint/2010/main" val="1001719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5E7A7-5C1F-4AB4-BD45-87A8D5485F95}"/>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fontAlgn="base"/>
            <a:r>
              <a:rPr lang="en-US" sz="2325" dirty="0">
                <a:solidFill>
                  <a:srgbClr val="000000"/>
                </a:solidFill>
                <a:latin typeface="+mn-lt"/>
              </a:rPr>
              <a:t>1. Student Performance in CTE programs with respect to state determined and local levels of performance Section 134 (c) (A)  </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 </a:t>
            </a:r>
            <a:endParaRPr lang="en-US" dirty="0"/>
          </a:p>
        </p:txBody>
      </p:sp>
      <p:sp>
        <p:nvSpPr>
          <p:cNvPr id="3" name="Content Placeholder 2">
            <a:extLst>
              <a:ext uri="{FF2B5EF4-FFF2-40B4-BE49-F238E27FC236}">
                <a16:creationId xmlns:a16="http://schemas.microsoft.com/office/drawing/2014/main" id="{F2FD9980-2213-4D11-A4E1-33B7ED953406}"/>
              </a:ext>
            </a:extLst>
          </p:cNvPr>
          <p:cNvSpPr>
            <a:spLocks noGrp="1"/>
          </p:cNvSpPr>
          <p:nvPr>
            <p:ph idx="1"/>
          </p:nvPr>
        </p:nvSpPr>
        <p:spPr/>
        <p:txBody>
          <a:bodyPr>
            <a:normAutofit fontScale="775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l" rtl="0" fontAlgn="base">
              <a:buNone/>
            </a:pPr>
            <a:r>
              <a:rPr lang="en-US" sz="1800" b="1" dirty="0">
                <a:solidFill>
                  <a:srgbClr val="000000"/>
                </a:solidFill>
                <a:latin typeface="+mj-lt"/>
              </a:rPr>
              <a:t>H</a:t>
            </a:r>
            <a:r>
              <a:rPr lang="en-US" sz="1800" b="1" i="0" dirty="0">
                <a:solidFill>
                  <a:srgbClr val="000000"/>
                </a:solidFill>
                <a:effectLst/>
                <a:latin typeface="+mj-lt"/>
              </a:rPr>
              <a:t>ow are students progressing on CTE Programs of Study</a:t>
            </a:r>
          </a:p>
          <a:p>
            <a:pPr marL="0" indent="0" algn="l" rtl="0" fontAlgn="base">
              <a:buNone/>
            </a:pPr>
            <a:r>
              <a:rPr lang="en-US" sz="1800" b="1" i="0" dirty="0">
                <a:solidFill>
                  <a:srgbClr val="000000"/>
                </a:solidFill>
                <a:effectLst/>
                <a:latin typeface="+mj-lt"/>
              </a:rPr>
              <a:t>Review</a:t>
            </a:r>
          </a:p>
          <a:p>
            <a:pPr fontAlgn="base"/>
            <a:r>
              <a:rPr lang="en-US" sz="1800" b="0" i="0" dirty="0">
                <a:solidFill>
                  <a:srgbClr val="000000"/>
                </a:solidFill>
                <a:effectLst/>
                <a:latin typeface="+mj-lt"/>
              </a:rPr>
              <a:t>Students Placement by Program of Study </a:t>
            </a:r>
          </a:p>
          <a:p>
            <a:pPr fontAlgn="base"/>
            <a:r>
              <a:rPr lang="en-US" sz="1800" b="0" i="0" dirty="0">
                <a:solidFill>
                  <a:srgbClr val="000000"/>
                </a:solidFill>
                <a:effectLst/>
                <a:latin typeface="+mj-lt"/>
              </a:rPr>
              <a:t>Students earning certificates, diplomas, and degrees by Program Area </a:t>
            </a:r>
          </a:p>
          <a:p>
            <a:pPr fontAlgn="base"/>
            <a:r>
              <a:rPr lang="en-US" sz="1800" b="0" i="0" dirty="0">
                <a:solidFill>
                  <a:srgbClr val="000000"/>
                </a:solidFill>
                <a:effectLst/>
                <a:latin typeface="+mj-lt"/>
              </a:rPr>
              <a:t>Student participation in programs that are non-traditional for their gender. </a:t>
            </a:r>
          </a:p>
          <a:p>
            <a:pPr fontAlgn="base"/>
            <a:r>
              <a:rPr lang="en-US" sz="1800" b="0" i="0" dirty="0">
                <a:solidFill>
                  <a:srgbClr val="000000"/>
                </a:solidFill>
                <a:effectLst/>
                <a:latin typeface="+mj-lt"/>
              </a:rPr>
              <a:t>Gaps identified in serving Special Populations. </a:t>
            </a:r>
          </a:p>
          <a:p>
            <a:pPr marL="0" indent="0" algn="l" rtl="0" fontAlgn="base">
              <a:buNone/>
            </a:pPr>
            <a:endParaRPr lang="en-US" sz="1800" b="0" i="0" dirty="0">
              <a:solidFill>
                <a:srgbClr val="000000"/>
              </a:solidFill>
              <a:effectLst/>
              <a:latin typeface="+mj-lt"/>
            </a:endParaRPr>
          </a:p>
          <a:p>
            <a:pPr marL="0" indent="0" algn="l" rtl="0" fontAlgn="base">
              <a:buNone/>
            </a:pPr>
            <a:r>
              <a:rPr lang="en-US" sz="1800" b="1" i="0" dirty="0">
                <a:solidFill>
                  <a:srgbClr val="000000"/>
                </a:solidFill>
                <a:effectLst/>
                <a:latin typeface="+mj-lt"/>
              </a:rPr>
              <a:t>Support Documentation.</a:t>
            </a:r>
            <a:r>
              <a:rPr lang="en-US" sz="1800" b="0" i="0" dirty="0">
                <a:solidFill>
                  <a:srgbClr val="000000"/>
                </a:solidFill>
                <a:effectLst/>
                <a:latin typeface="+mj-lt"/>
              </a:rPr>
              <a:t> </a:t>
            </a:r>
          </a:p>
          <a:p>
            <a:pPr fontAlgn="base"/>
            <a:r>
              <a:rPr lang="en-US" sz="1800" b="0" i="0" dirty="0">
                <a:solidFill>
                  <a:srgbClr val="000000"/>
                </a:solidFill>
                <a:effectLst/>
                <a:latin typeface="+mj-lt"/>
              </a:rPr>
              <a:t>Review of process for student performance data and source  </a:t>
            </a:r>
          </a:p>
          <a:p>
            <a:pPr fontAlgn="base"/>
            <a:r>
              <a:rPr lang="en-US" sz="1800" b="0" i="0" dirty="0">
                <a:solidFill>
                  <a:srgbClr val="000000"/>
                </a:solidFill>
                <a:effectLst/>
                <a:latin typeface="+mj-lt"/>
              </a:rPr>
              <a:t>Identified gaps in student performance with strategies for improvement </a:t>
            </a:r>
          </a:p>
          <a:p>
            <a:pPr fontAlgn="base"/>
            <a:r>
              <a:rPr lang="en-US" sz="1800" b="0" i="0" dirty="0">
                <a:solidFill>
                  <a:srgbClr val="000000"/>
                </a:solidFill>
                <a:effectLst/>
                <a:latin typeface="+mj-lt"/>
              </a:rPr>
              <a:t>College plan to address strategies for improvement </a:t>
            </a:r>
          </a:p>
          <a:p>
            <a:pPr marL="0" indent="0" fontAlgn="base">
              <a:buNone/>
            </a:pPr>
            <a:r>
              <a:rPr lang="en-US" sz="135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1719678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02D4-41ED-438C-B7CD-FE8ECC0EE7FD}"/>
              </a:ext>
            </a:extLst>
          </p:cNvPr>
          <p:cNvSpPr>
            <a:spLocks noGrp="1"/>
          </p:cNvSpPr>
          <p:nvPr>
            <p:ph type="title"/>
          </p:nvPr>
        </p:nvSpPr>
        <p:spPr>
          <a:xfrm>
            <a:off x="628650" y="510778"/>
            <a:ext cx="7886700" cy="423329"/>
          </a:xfrm>
        </p:spPr>
        <p:txBody>
          <a:bodyP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325" dirty="0">
                <a:solidFill>
                  <a:srgbClr val="000000"/>
                </a:solidFill>
                <a:latin typeface="+mn-lt"/>
              </a:rPr>
              <a:t>2. The CTE programs offered are of sufficient size, scope, and quality to meet the identified labor market need - Section 134 (c) (B) </a:t>
            </a:r>
            <a:br>
              <a:rPr lang="en-US" dirty="0">
                <a:solidFill>
                  <a:srgbClr val="000000"/>
                </a:solidFill>
              </a:rPr>
            </a:br>
            <a:endParaRPr lang="en-US" dirty="0"/>
          </a:p>
        </p:txBody>
      </p:sp>
      <p:sp>
        <p:nvSpPr>
          <p:cNvPr id="3" name="Content Placeholder 2">
            <a:extLst>
              <a:ext uri="{FF2B5EF4-FFF2-40B4-BE49-F238E27FC236}">
                <a16:creationId xmlns:a16="http://schemas.microsoft.com/office/drawing/2014/main" id="{2F58C2D7-1B67-4E47-88AF-1A5BB260B5CB}"/>
              </a:ext>
            </a:extLst>
          </p:cNvPr>
          <p:cNvSpPr>
            <a:spLocks noGrp="1"/>
          </p:cNvSpPr>
          <p:nvPr>
            <p:ph idx="1"/>
          </p:nvPr>
        </p:nvSpPr>
        <p:spPr>
          <a:xfrm>
            <a:off x="628650" y="1170588"/>
            <a:ext cx="8156684" cy="3972911"/>
          </a:xfrm>
        </p:spPr>
        <p:txBody>
          <a:bodyPr>
            <a:normAutofit fontScale="250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l" rtl="0" fontAlgn="base">
              <a:buNone/>
            </a:pPr>
            <a:r>
              <a:rPr lang="en-US" sz="6000" b="1" dirty="0">
                <a:solidFill>
                  <a:srgbClr val="000000"/>
                </a:solidFill>
                <a:latin typeface="+mj-lt"/>
              </a:rPr>
              <a:t>I</a:t>
            </a:r>
            <a:r>
              <a:rPr lang="en-US" sz="6000" b="1" i="0" dirty="0">
                <a:solidFill>
                  <a:srgbClr val="000000"/>
                </a:solidFill>
                <a:effectLst/>
                <a:latin typeface="+mj-lt"/>
              </a:rPr>
              <a:t>s the college offering a sufficient number of programs and courses in each reviewed pathway? </a:t>
            </a:r>
          </a:p>
          <a:p>
            <a:pPr marL="0" indent="0" algn="l" rtl="0" fontAlgn="base">
              <a:buNone/>
            </a:pPr>
            <a:r>
              <a:rPr lang="en-US" sz="6000" b="0" i="0" dirty="0">
                <a:solidFill>
                  <a:srgbClr val="000000"/>
                </a:solidFill>
                <a:effectLst/>
                <a:latin typeface="+mj-lt"/>
              </a:rPr>
              <a:t>Is the college meeting employer and student needs for courses in the pathway? </a:t>
            </a:r>
          </a:p>
          <a:p>
            <a:pPr marL="0" indent="0" algn="l" rtl="0" fontAlgn="base">
              <a:buNone/>
            </a:pPr>
            <a:r>
              <a:rPr lang="en-US" sz="6000" b="0" i="0" dirty="0">
                <a:solidFill>
                  <a:srgbClr val="000000"/>
                </a:solidFill>
                <a:effectLst/>
                <a:latin typeface="+mj-lt"/>
              </a:rPr>
              <a:t>Is the quality of instruction leading students to earn postsecondary credentials for jobs with sustainable wages? </a:t>
            </a:r>
          </a:p>
          <a:p>
            <a:pPr marL="0" indent="0" algn="l" rtl="0" fontAlgn="base">
              <a:buNone/>
            </a:pPr>
            <a:r>
              <a:rPr lang="en-US" sz="6000" b="0" i="0" dirty="0">
                <a:solidFill>
                  <a:srgbClr val="000000"/>
                </a:solidFill>
                <a:effectLst/>
                <a:latin typeface="+mj-lt"/>
              </a:rPr>
              <a:t>Are the employers satisfied with recent graduates? </a:t>
            </a:r>
          </a:p>
          <a:p>
            <a:pPr marL="0" indent="0" algn="l" rtl="0" fontAlgn="base">
              <a:buNone/>
            </a:pPr>
            <a:r>
              <a:rPr lang="en-US" sz="6000" b="1" i="0" dirty="0">
                <a:solidFill>
                  <a:srgbClr val="000000"/>
                </a:solidFill>
                <a:effectLst/>
                <a:latin typeface="+mj-lt"/>
              </a:rPr>
              <a:t>Review</a:t>
            </a:r>
            <a:r>
              <a:rPr lang="en-US" sz="6000" b="0" i="0" dirty="0">
                <a:solidFill>
                  <a:srgbClr val="000000"/>
                </a:solidFill>
                <a:effectLst/>
                <a:latin typeface="+mj-lt"/>
              </a:rPr>
              <a:t> </a:t>
            </a:r>
          </a:p>
          <a:p>
            <a:pPr fontAlgn="base"/>
            <a:r>
              <a:rPr lang="en-US" sz="6000" b="0" i="0" dirty="0">
                <a:solidFill>
                  <a:srgbClr val="000000"/>
                </a:solidFill>
                <a:effectLst/>
                <a:latin typeface="+mj-lt"/>
              </a:rPr>
              <a:t>The CTE programs offer adequate number of classes and seats/space for student enrollment? </a:t>
            </a:r>
          </a:p>
          <a:p>
            <a:pPr fontAlgn="base"/>
            <a:r>
              <a:rPr lang="en-US" sz="6000" b="0" i="0" dirty="0">
                <a:solidFill>
                  <a:srgbClr val="000000"/>
                </a:solidFill>
                <a:effectLst/>
                <a:latin typeface="+mj-lt"/>
              </a:rPr>
              <a:t>Program offers a sequence of courses and have sufficient equipment to teach the skills? </a:t>
            </a:r>
          </a:p>
          <a:p>
            <a:pPr fontAlgn="base"/>
            <a:r>
              <a:rPr lang="en-US" sz="6000" b="0" i="0" dirty="0">
                <a:solidFill>
                  <a:srgbClr val="000000"/>
                </a:solidFill>
                <a:effectLst/>
                <a:latin typeface="+mj-lt"/>
              </a:rPr>
              <a:t>Do employers feel the graduates are prepared to go to work? </a:t>
            </a:r>
          </a:p>
          <a:p>
            <a:pPr fontAlgn="base"/>
            <a:r>
              <a:rPr lang="en-US" sz="6000" b="0" i="0" dirty="0">
                <a:solidFill>
                  <a:srgbClr val="000000"/>
                </a:solidFill>
                <a:effectLst/>
                <a:latin typeface="+mj-lt"/>
              </a:rPr>
              <a:t>Dashboard data on completion and placement. </a:t>
            </a:r>
          </a:p>
          <a:p>
            <a:pPr indent="0" algn="l" rtl="0" fontAlgn="base">
              <a:buNone/>
            </a:pPr>
            <a:r>
              <a:rPr lang="en-US" sz="6000" b="1" i="0" dirty="0">
                <a:solidFill>
                  <a:srgbClr val="000000"/>
                </a:solidFill>
                <a:effectLst/>
                <a:latin typeface="+mj-lt"/>
              </a:rPr>
              <a:t>Support Documentation </a:t>
            </a:r>
          </a:p>
          <a:p>
            <a:pPr algn="l" rtl="0" fontAlgn="base">
              <a:buFont typeface="Arial" panose="020B0604020202020204" pitchFamily="34" charset="0"/>
              <a:buChar char="•"/>
            </a:pPr>
            <a:r>
              <a:rPr lang="en-US" sz="6000" b="0" i="0" dirty="0">
                <a:solidFill>
                  <a:srgbClr val="000000"/>
                </a:solidFill>
                <a:effectLst/>
                <a:latin typeface="+mj-lt"/>
              </a:rPr>
              <a:t>Need evidenced in the CLNA and reflected in the Local Plan </a:t>
            </a:r>
          </a:p>
          <a:p>
            <a:pPr algn="l" rtl="0" fontAlgn="base">
              <a:buFont typeface="Arial" panose="020B0604020202020204" pitchFamily="34" charset="0"/>
              <a:buChar char="•"/>
            </a:pPr>
            <a:r>
              <a:rPr lang="en-US" sz="6000" b="0" i="0" dirty="0">
                <a:solidFill>
                  <a:srgbClr val="000000"/>
                </a:solidFill>
                <a:effectLst/>
                <a:latin typeface="+mj-lt"/>
              </a:rPr>
              <a:t>Curriculum Standards are approved and in place; Advisory Committee Notes </a:t>
            </a:r>
          </a:p>
          <a:p>
            <a:pPr algn="l" rtl="0" fontAlgn="base">
              <a:buFont typeface="Arial" panose="020B0604020202020204" pitchFamily="34" charset="0"/>
              <a:buChar char="•"/>
            </a:pPr>
            <a:r>
              <a:rPr lang="en-US" sz="6000" b="0" i="0" dirty="0">
                <a:solidFill>
                  <a:srgbClr val="000000"/>
                </a:solidFill>
                <a:effectLst/>
                <a:latin typeface="+mj-lt"/>
              </a:rPr>
              <a:t>Performance Data on Graduates ; Employer Interviews </a:t>
            </a:r>
          </a:p>
          <a:p>
            <a:endParaRPr lang="en-US" dirty="0"/>
          </a:p>
        </p:txBody>
      </p:sp>
    </p:spTree>
    <p:extLst>
      <p:ext uri="{BB962C8B-B14F-4D97-AF65-F5344CB8AC3E}">
        <p14:creationId xmlns:p14="http://schemas.microsoft.com/office/powerpoint/2010/main" val="3470067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EA50-794C-4E1A-A69A-70AE5441702B}"/>
              </a:ext>
            </a:extLst>
          </p:cNvPr>
          <p:cNvSpPr>
            <a:spLocks noGrp="1"/>
          </p:cNvSpPr>
          <p:nvPr>
            <p:ph type="title"/>
          </p:nvPr>
        </p:nvSpPr>
        <p:spPr>
          <a:xfrm>
            <a:off x="628650" y="510778"/>
            <a:ext cx="7886700" cy="757238"/>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fontAlgn="base"/>
            <a:r>
              <a:rPr lang="en-US" sz="2100" dirty="0">
                <a:solidFill>
                  <a:srgbClr val="000000"/>
                </a:solidFill>
                <a:latin typeface="+mn-lt"/>
              </a:rPr>
              <a:t>3. Progress in implementing and/or enhancing Programs of Study/ Career Pathways with high skill, high wages, or in-demand occupations that are aligned to local labor market needs Section 134 (c) (C.) </a:t>
            </a:r>
            <a:br>
              <a:rPr lang="en-US" sz="2100" i="0" dirty="0">
                <a:solidFill>
                  <a:srgbClr val="000000"/>
                </a:solidFill>
                <a:effectLst/>
                <a:latin typeface="+mn-lt"/>
              </a:rPr>
            </a:br>
            <a:r>
              <a:rPr lang="en-US" sz="2100" dirty="0">
                <a:solidFill>
                  <a:srgbClr val="000000"/>
                </a:solidFill>
                <a:latin typeface="+mn-lt"/>
              </a:rPr>
              <a:t> </a:t>
            </a:r>
            <a:br>
              <a:rPr lang="en-US" sz="2100" i="0" dirty="0">
                <a:solidFill>
                  <a:srgbClr val="000000"/>
                </a:solidFill>
                <a:effectLst/>
                <a:latin typeface="+mn-lt"/>
              </a:rPr>
            </a:br>
            <a:endParaRPr lang="en-US" sz="2100" dirty="0">
              <a:latin typeface="+mn-lt"/>
            </a:endParaRPr>
          </a:p>
        </p:txBody>
      </p:sp>
      <p:sp>
        <p:nvSpPr>
          <p:cNvPr id="3" name="Content Placeholder 2">
            <a:extLst>
              <a:ext uri="{FF2B5EF4-FFF2-40B4-BE49-F238E27FC236}">
                <a16:creationId xmlns:a16="http://schemas.microsoft.com/office/drawing/2014/main" id="{C0B5639A-2BED-448D-992B-BE48B2CFA412}"/>
              </a:ext>
            </a:extLst>
          </p:cNvPr>
          <p:cNvSpPr>
            <a:spLocks noGrp="1"/>
          </p:cNvSpPr>
          <p:nvPr>
            <p:ph idx="1"/>
          </p:nvPr>
        </p:nvSpPr>
        <p:spPr>
          <a:xfrm>
            <a:off x="628650" y="1268016"/>
            <a:ext cx="7886700" cy="3698122"/>
          </a:xfrm>
        </p:spPr>
        <p:txBody>
          <a:bodyPr>
            <a:normAutofit fontScale="250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l" rtl="0" fontAlgn="base">
              <a:buNone/>
            </a:pPr>
            <a:r>
              <a:rPr lang="en-US" sz="5600" b="0" i="0" dirty="0">
                <a:solidFill>
                  <a:srgbClr val="000000"/>
                </a:solidFill>
                <a:effectLst/>
              </a:rPr>
              <a:t>How does the college enhance programs and learning outcomes to meet employer needs? </a:t>
            </a:r>
          </a:p>
          <a:p>
            <a:pPr marL="0" indent="0" algn="l" rtl="0" fontAlgn="base">
              <a:buNone/>
            </a:pPr>
            <a:r>
              <a:rPr lang="en-US" sz="5600" b="0" i="0" dirty="0">
                <a:solidFill>
                  <a:srgbClr val="000000"/>
                </a:solidFill>
                <a:effectLst/>
              </a:rPr>
              <a:t>How did you determine equipment to be  purchased to better prepare students to meet employer identified needs? </a:t>
            </a:r>
          </a:p>
          <a:p>
            <a:pPr marL="0" indent="0" algn="l" rtl="0" fontAlgn="base">
              <a:buNone/>
            </a:pPr>
            <a:r>
              <a:rPr lang="en-US" sz="5600" b="0" i="0" dirty="0">
                <a:solidFill>
                  <a:srgbClr val="000000"/>
                </a:solidFill>
                <a:effectLst/>
              </a:rPr>
              <a:t>How does institutional effectiveness/evaluations inform programs of study aligned to industry needs? </a:t>
            </a:r>
          </a:p>
          <a:p>
            <a:pPr marL="0" indent="0" algn="l" rtl="0" fontAlgn="base">
              <a:buNone/>
            </a:pPr>
            <a:r>
              <a:rPr lang="en-US" sz="5600" b="1" i="0" dirty="0">
                <a:solidFill>
                  <a:srgbClr val="000000"/>
                </a:solidFill>
                <a:effectLst/>
              </a:rPr>
              <a:t>Review </a:t>
            </a:r>
          </a:p>
          <a:p>
            <a:pPr fontAlgn="base"/>
            <a:r>
              <a:rPr lang="en-US" sz="5600" b="0" i="0" dirty="0">
                <a:solidFill>
                  <a:srgbClr val="000000"/>
                </a:solidFill>
                <a:effectLst/>
              </a:rPr>
              <a:t>College Programs of Study Grades 9-14 ; College Programs of Study Grades 13-14 </a:t>
            </a:r>
          </a:p>
          <a:p>
            <a:pPr fontAlgn="base"/>
            <a:r>
              <a:rPr lang="en-US" sz="5600" b="0" i="0" dirty="0">
                <a:solidFill>
                  <a:srgbClr val="000000"/>
                </a:solidFill>
                <a:effectLst/>
              </a:rPr>
              <a:t>Plans for additional programs of study </a:t>
            </a:r>
          </a:p>
          <a:p>
            <a:pPr marL="0" indent="0" algn="l" rtl="0" fontAlgn="base">
              <a:buNone/>
            </a:pPr>
            <a:r>
              <a:rPr lang="en-US" sz="5600" b="1" i="0" dirty="0">
                <a:solidFill>
                  <a:srgbClr val="000000"/>
                </a:solidFill>
                <a:effectLst/>
              </a:rPr>
              <a:t>Support Documentation</a:t>
            </a:r>
            <a:r>
              <a:rPr lang="en-US" sz="5600" b="0" i="0" dirty="0">
                <a:solidFill>
                  <a:srgbClr val="000000"/>
                </a:solidFill>
                <a:effectLst/>
              </a:rPr>
              <a:t> </a:t>
            </a:r>
          </a:p>
          <a:p>
            <a:pPr marL="233363" indent="-233363" fontAlgn="base"/>
            <a:r>
              <a:rPr lang="en-US" sz="5600" b="0" i="0" dirty="0">
                <a:solidFill>
                  <a:srgbClr val="000000"/>
                </a:solidFill>
                <a:effectLst/>
              </a:rPr>
              <a:t>Advisory Committee Notes  </a:t>
            </a:r>
          </a:p>
          <a:p>
            <a:pPr marL="233363" algn="l" rtl="0" fontAlgn="base">
              <a:buFont typeface="Arial" panose="020B0604020202020204" pitchFamily="34" charset="0"/>
              <a:buChar char="•"/>
            </a:pPr>
            <a:r>
              <a:rPr lang="en-US" sz="5600" b="0" i="0" dirty="0">
                <a:solidFill>
                  <a:srgbClr val="000000"/>
                </a:solidFill>
                <a:effectLst/>
              </a:rPr>
              <a:t>College Matrix outlining Programs of Study </a:t>
            </a:r>
          </a:p>
          <a:p>
            <a:pPr marL="233363" algn="l" rtl="0" fontAlgn="base">
              <a:buFont typeface="Arial" panose="020B0604020202020204" pitchFamily="34" charset="0"/>
              <a:buChar char="•"/>
            </a:pPr>
            <a:r>
              <a:rPr lang="en-US" sz="5600" b="0" i="0" dirty="0">
                <a:solidFill>
                  <a:srgbClr val="000000"/>
                </a:solidFill>
                <a:effectLst/>
              </a:rPr>
              <a:t>College Brochures outlining Programs of Study </a:t>
            </a:r>
          </a:p>
          <a:p>
            <a:pPr marL="233363" algn="l" rtl="0" fontAlgn="base">
              <a:buFont typeface="Arial" panose="020B0604020202020204" pitchFamily="34" charset="0"/>
              <a:buChar char="•"/>
            </a:pPr>
            <a:r>
              <a:rPr lang="en-US" sz="5600" b="0" i="0" dirty="0">
                <a:solidFill>
                  <a:srgbClr val="000000"/>
                </a:solidFill>
                <a:effectLst/>
              </a:rPr>
              <a:t>Elements of Programs of Study Evident: Career Counseling, Curriculum Approved Courses, Work-Based Learning, Job-Placement Services, engaged employers, credentialing, articulated credit </a:t>
            </a:r>
          </a:p>
          <a:p>
            <a:pPr marL="233363" algn="l" rtl="0" fontAlgn="base">
              <a:buFont typeface="Arial" panose="020B0604020202020204" pitchFamily="34" charset="0"/>
              <a:buChar char="•"/>
            </a:pPr>
            <a:r>
              <a:rPr lang="en-US" sz="5600" b="0" i="0" dirty="0">
                <a:solidFill>
                  <a:srgbClr val="000000"/>
                </a:solidFill>
                <a:effectLst/>
              </a:rPr>
              <a:t>Evidence of work to build out additional 9-14 Pathways </a:t>
            </a:r>
          </a:p>
          <a:p>
            <a:endParaRPr lang="en-US" dirty="0"/>
          </a:p>
        </p:txBody>
      </p:sp>
    </p:spTree>
    <p:extLst>
      <p:ext uri="{BB962C8B-B14F-4D97-AF65-F5344CB8AC3E}">
        <p14:creationId xmlns:p14="http://schemas.microsoft.com/office/powerpoint/2010/main" val="1507899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1291-3112-4A27-B026-D2C6E1FC25BE}"/>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325" dirty="0">
                <a:solidFill>
                  <a:srgbClr val="000000"/>
                </a:solidFill>
                <a:latin typeface="+mn-lt"/>
              </a:rPr>
              <a:t>4. Faculty Professional Development, Recruitment, Retention, and Placement Section 134 (c) (D)</a:t>
            </a:r>
            <a:endParaRPr lang="en-US" sz="2325" dirty="0">
              <a:latin typeface="+mn-lt"/>
            </a:endParaRPr>
          </a:p>
        </p:txBody>
      </p:sp>
      <p:sp>
        <p:nvSpPr>
          <p:cNvPr id="3" name="Content Placeholder 2">
            <a:extLst>
              <a:ext uri="{FF2B5EF4-FFF2-40B4-BE49-F238E27FC236}">
                <a16:creationId xmlns:a16="http://schemas.microsoft.com/office/drawing/2014/main" id="{23574F04-2882-4973-A108-4F346CFD9588}"/>
              </a:ext>
            </a:extLst>
          </p:cNvPr>
          <p:cNvSpPr>
            <a:spLocks noGrp="1"/>
          </p:cNvSpPr>
          <p:nvPr>
            <p:ph idx="1"/>
          </p:nvPr>
        </p:nvSpPr>
        <p:spPr>
          <a:xfrm>
            <a:off x="628650" y="1146941"/>
            <a:ext cx="8002971" cy="3831021"/>
          </a:xfrm>
        </p:spPr>
        <p:txBody>
          <a:bodyPr>
            <a:normAutofit fontScale="775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l" rtl="0" fontAlgn="base">
              <a:buNone/>
            </a:pPr>
            <a:r>
              <a:rPr lang="en-US" sz="1900" b="0" i="0" dirty="0">
                <a:solidFill>
                  <a:srgbClr val="000000"/>
                </a:solidFill>
                <a:effectLst/>
              </a:rPr>
              <a:t>How is support for faculty teaching in identified Programs of Study supported? </a:t>
            </a:r>
          </a:p>
          <a:p>
            <a:pPr marL="0" indent="0" algn="l" rtl="0" fontAlgn="base">
              <a:buNone/>
            </a:pPr>
            <a:r>
              <a:rPr lang="en-US" sz="1900" b="0" i="0" dirty="0">
                <a:solidFill>
                  <a:srgbClr val="000000"/>
                </a:solidFill>
                <a:effectLst/>
              </a:rPr>
              <a:t>What are the college strategies for faculty skill development, recruitment, and retention? </a:t>
            </a:r>
          </a:p>
          <a:p>
            <a:pPr marL="0" indent="0" algn="l" rtl="0" fontAlgn="base">
              <a:buNone/>
            </a:pPr>
            <a:r>
              <a:rPr lang="en-US" sz="1900" b="0" i="0" dirty="0">
                <a:solidFill>
                  <a:srgbClr val="000000"/>
                </a:solidFill>
                <a:effectLst/>
              </a:rPr>
              <a:t> </a:t>
            </a:r>
            <a:r>
              <a:rPr lang="en-US" sz="1900" b="1" i="0" dirty="0">
                <a:solidFill>
                  <a:srgbClr val="000000"/>
                </a:solidFill>
                <a:effectLst/>
              </a:rPr>
              <a:t>Review </a:t>
            </a:r>
          </a:p>
          <a:p>
            <a:pPr algn="l" rtl="0" fontAlgn="base">
              <a:buFont typeface="+mj-lt"/>
              <a:buAutoNum type="arabicPeriod"/>
            </a:pPr>
            <a:r>
              <a:rPr lang="en-US" sz="1900" b="0" i="0" dirty="0">
                <a:solidFill>
                  <a:srgbClr val="000000"/>
                </a:solidFill>
                <a:effectLst/>
              </a:rPr>
              <a:t>Professional Development Workshops </a:t>
            </a:r>
          </a:p>
          <a:p>
            <a:pPr algn="l" rtl="0" fontAlgn="base">
              <a:buFont typeface="+mj-lt"/>
              <a:buAutoNum type="arabicPeriod" startAt="2"/>
            </a:pPr>
            <a:r>
              <a:rPr lang="en-US" sz="1900" b="0" i="0" dirty="0">
                <a:solidFill>
                  <a:srgbClr val="000000"/>
                </a:solidFill>
                <a:effectLst/>
              </a:rPr>
              <a:t>Faculty Professional Development Plans </a:t>
            </a:r>
          </a:p>
          <a:p>
            <a:pPr algn="l" rtl="0" fontAlgn="base">
              <a:buFont typeface="+mj-lt"/>
              <a:buAutoNum type="arabicPeriod" startAt="3"/>
            </a:pPr>
            <a:r>
              <a:rPr lang="en-US" sz="1900" b="0" i="0" dirty="0">
                <a:solidFill>
                  <a:srgbClr val="000000"/>
                </a:solidFill>
                <a:effectLst/>
              </a:rPr>
              <a:t>Advertisements for Faculty  </a:t>
            </a:r>
          </a:p>
          <a:p>
            <a:pPr algn="l" rtl="0" fontAlgn="base">
              <a:buFont typeface="+mj-lt"/>
              <a:buAutoNum type="arabicPeriod" startAt="4"/>
            </a:pPr>
            <a:r>
              <a:rPr lang="en-US" sz="1900" b="0" i="0" dirty="0">
                <a:solidFill>
                  <a:srgbClr val="000000"/>
                </a:solidFill>
                <a:effectLst/>
              </a:rPr>
              <a:t>Strategies for faculty retention </a:t>
            </a:r>
          </a:p>
          <a:p>
            <a:pPr algn="l" rtl="0" fontAlgn="base">
              <a:buFont typeface="+mj-lt"/>
              <a:buAutoNum type="arabicPeriod" startAt="5"/>
            </a:pPr>
            <a:r>
              <a:rPr lang="en-US" sz="1900" b="0" i="0" dirty="0">
                <a:solidFill>
                  <a:srgbClr val="000000"/>
                </a:solidFill>
                <a:effectLst/>
              </a:rPr>
              <a:t>Are faculty upgrading their skills to enhance courses in the programs of study?   </a:t>
            </a:r>
          </a:p>
          <a:p>
            <a:pPr marL="0" indent="0" algn="l" rtl="0" fontAlgn="base">
              <a:buNone/>
            </a:pPr>
            <a:r>
              <a:rPr lang="en-US" sz="1900" b="1" i="0" dirty="0">
                <a:solidFill>
                  <a:srgbClr val="000000"/>
                </a:solidFill>
                <a:effectLst/>
              </a:rPr>
              <a:t>Support Documentation </a:t>
            </a:r>
          </a:p>
          <a:p>
            <a:pPr algn="l" rtl="0" fontAlgn="base">
              <a:buFont typeface="Arial" panose="020B0604020202020204" pitchFamily="34" charset="0"/>
              <a:buChar char="•"/>
            </a:pPr>
            <a:r>
              <a:rPr lang="en-US" sz="1900" b="0" i="0" dirty="0">
                <a:solidFill>
                  <a:srgbClr val="000000"/>
                </a:solidFill>
                <a:effectLst/>
              </a:rPr>
              <a:t>Professional Development Plans </a:t>
            </a:r>
          </a:p>
          <a:p>
            <a:pPr algn="l" rtl="0" fontAlgn="base">
              <a:buFont typeface="Arial" panose="020B0604020202020204" pitchFamily="34" charset="0"/>
              <a:buChar char="•"/>
            </a:pPr>
            <a:r>
              <a:rPr lang="en-US" sz="1900" b="0" i="0" dirty="0">
                <a:solidFill>
                  <a:srgbClr val="000000"/>
                </a:solidFill>
                <a:effectLst/>
              </a:rPr>
              <a:t>Retention plan and wellness plan  </a:t>
            </a:r>
          </a:p>
          <a:p>
            <a:pPr algn="l" rtl="0" fontAlgn="base">
              <a:buFont typeface="Arial" panose="020B0604020202020204" pitchFamily="34" charset="0"/>
              <a:buChar char="•"/>
            </a:pPr>
            <a:r>
              <a:rPr lang="en-US" sz="1900" b="0" i="0" dirty="0">
                <a:solidFill>
                  <a:srgbClr val="000000"/>
                </a:solidFill>
                <a:effectLst/>
              </a:rPr>
              <a:t>Outline/Agenda of Workshops </a:t>
            </a:r>
          </a:p>
          <a:p>
            <a:pPr algn="l" rtl="0" fontAlgn="base">
              <a:buFont typeface="Arial" panose="020B0604020202020204" pitchFamily="34" charset="0"/>
              <a:buChar char="•"/>
            </a:pPr>
            <a:r>
              <a:rPr lang="en-US" sz="1900" b="0" i="0" dirty="0">
                <a:solidFill>
                  <a:srgbClr val="000000"/>
                </a:solidFill>
                <a:effectLst/>
              </a:rPr>
              <a:t>Position Announcements </a:t>
            </a:r>
          </a:p>
          <a:p>
            <a:pPr algn="l" rtl="0" fontAlgn="base"/>
            <a:endParaRPr lang="en-US" sz="1575" b="0" i="0" dirty="0">
              <a:solidFill>
                <a:srgbClr val="000000"/>
              </a:solidFill>
              <a:effectLst/>
              <a:latin typeface="+mj-lt"/>
            </a:endParaRPr>
          </a:p>
          <a:p>
            <a:endParaRPr lang="en-US" dirty="0"/>
          </a:p>
        </p:txBody>
      </p:sp>
    </p:spTree>
    <p:extLst>
      <p:ext uri="{BB962C8B-B14F-4D97-AF65-F5344CB8AC3E}">
        <p14:creationId xmlns:p14="http://schemas.microsoft.com/office/powerpoint/2010/main" val="1460582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0F5A5-1BD2-4413-8E81-E6DF00B0775E}"/>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100" dirty="0">
                <a:solidFill>
                  <a:srgbClr val="000000"/>
                </a:solidFill>
                <a:latin typeface="+mn-lt"/>
              </a:rPr>
              <a:t>5. Equal Access to high-quality CTE programs of study for all students Section 134 (c) (E)  </a:t>
            </a:r>
            <a:br>
              <a:rPr lang="en-US" sz="2100" i="0" dirty="0">
                <a:solidFill>
                  <a:srgbClr val="000000"/>
                </a:solidFill>
                <a:effectLst/>
                <a:latin typeface="+mn-lt"/>
              </a:rPr>
            </a:br>
            <a:endParaRPr lang="en-US" sz="2100" dirty="0">
              <a:latin typeface="+mn-lt"/>
            </a:endParaRPr>
          </a:p>
        </p:txBody>
      </p:sp>
      <p:sp>
        <p:nvSpPr>
          <p:cNvPr id="3" name="Content Placeholder 2">
            <a:extLst>
              <a:ext uri="{FF2B5EF4-FFF2-40B4-BE49-F238E27FC236}">
                <a16:creationId xmlns:a16="http://schemas.microsoft.com/office/drawing/2014/main" id="{97F4A58A-E77E-41D1-8162-E45038381E24}"/>
              </a:ext>
            </a:extLst>
          </p:cNvPr>
          <p:cNvSpPr>
            <a:spLocks noGrp="1"/>
          </p:cNvSpPr>
          <p:nvPr>
            <p:ph idx="1"/>
          </p:nvPr>
        </p:nvSpPr>
        <p:spPr>
          <a:xfrm>
            <a:off x="520263" y="993227"/>
            <a:ext cx="7995088" cy="3876429"/>
          </a:xfrm>
        </p:spPr>
        <p:txBody>
          <a:bodyPr>
            <a:normAutofit fontScale="925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33363" algn="l" rtl="0" fontAlgn="base"/>
            <a:r>
              <a:rPr lang="en-US" sz="1650" b="0" i="0" dirty="0">
                <a:solidFill>
                  <a:srgbClr val="000000"/>
                </a:solidFill>
                <a:effectLst/>
              </a:rPr>
              <a:t>How does the college identify and serve the nine identified special populations in Perkins V? </a:t>
            </a:r>
          </a:p>
          <a:p>
            <a:pPr marL="233363" algn="l" rtl="0" fontAlgn="base"/>
            <a:r>
              <a:rPr lang="en-US" sz="1650" b="0" i="0" dirty="0">
                <a:solidFill>
                  <a:srgbClr val="000000"/>
                </a:solidFill>
                <a:effectLst/>
              </a:rPr>
              <a:t>How does the college reach out to support and garner support from agencies serving these students enrolled in CTE programs of study? </a:t>
            </a:r>
          </a:p>
          <a:p>
            <a:pPr marL="233363" algn="l" rtl="0" fontAlgn="base"/>
            <a:r>
              <a:rPr lang="en-US" sz="1650" b="0" i="0" dirty="0">
                <a:solidFill>
                  <a:srgbClr val="000000"/>
                </a:solidFill>
                <a:effectLst/>
              </a:rPr>
              <a:t>What resources does the college provide to special population students to address their needs and promote success.  </a:t>
            </a:r>
          </a:p>
          <a:p>
            <a:pPr marL="233363" algn="l" rtl="0" fontAlgn="base"/>
            <a:r>
              <a:rPr lang="en-US" sz="1650" b="0" i="0" dirty="0">
                <a:solidFill>
                  <a:srgbClr val="000000"/>
                </a:solidFill>
                <a:effectLst/>
              </a:rPr>
              <a:t>What community partnerships exist for student support and how are students informed of these services.  </a:t>
            </a:r>
          </a:p>
          <a:p>
            <a:pPr marL="0" indent="0" algn="l" rtl="0" fontAlgn="base">
              <a:buNone/>
            </a:pPr>
            <a:r>
              <a:rPr lang="en-US" sz="1650" b="1" i="0" dirty="0">
                <a:solidFill>
                  <a:srgbClr val="000000"/>
                </a:solidFill>
                <a:effectLst/>
              </a:rPr>
              <a:t>Review</a:t>
            </a:r>
            <a:r>
              <a:rPr lang="en-US" sz="1650" b="0" i="0" dirty="0">
                <a:solidFill>
                  <a:srgbClr val="000000"/>
                </a:solidFill>
                <a:effectLst/>
              </a:rPr>
              <a:t> </a:t>
            </a:r>
          </a:p>
          <a:p>
            <a:pPr marL="228600" fontAlgn="base"/>
            <a:r>
              <a:rPr lang="en-US" sz="1650" b="0" i="0" dirty="0">
                <a:solidFill>
                  <a:srgbClr val="000000"/>
                </a:solidFill>
                <a:effectLst/>
              </a:rPr>
              <a:t>Programs designed to enable special populations to meet local levels of performance </a:t>
            </a:r>
          </a:p>
          <a:p>
            <a:pPr marL="228600" fontAlgn="base"/>
            <a:r>
              <a:rPr lang="en-US" sz="1650" b="0" i="0" dirty="0">
                <a:solidFill>
                  <a:srgbClr val="000000"/>
                </a:solidFill>
                <a:effectLst/>
              </a:rPr>
              <a:t>Activities for Special Populations </a:t>
            </a:r>
          </a:p>
          <a:p>
            <a:pPr marL="228600" fontAlgn="base"/>
            <a:r>
              <a:rPr lang="en-US" sz="1650" b="0" i="0" dirty="0">
                <a:solidFill>
                  <a:srgbClr val="000000"/>
                </a:solidFill>
                <a:effectLst/>
              </a:rPr>
              <a:t>Strategies to overcome barriers in enrollment for special populations are evident. </a:t>
            </a:r>
          </a:p>
          <a:p>
            <a:pPr marL="0" indent="0" algn="l" rtl="0" fontAlgn="base">
              <a:buNone/>
            </a:pPr>
            <a:r>
              <a:rPr lang="en-US" sz="1650" b="1" i="0" dirty="0">
                <a:solidFill>
                  <a:srgbClr val="000000"/>
                </a:solidFill>
                <a:effectLst/>
              </a:rPr>
              <a:t>Support Documentation</a:t>
            </a:r>
            <a:r>
              <a:rPr lang="en-US" sz="1650" b="0" i="0" dirty="0">
                <a:solidFill>
                  <a:srgbClr val="000000"/>
                </a:solidFill>
                <a:effectLst/>
              </a:rPr>
              <a:t> </a:t>
            </a:r>
          </a:p>
          <a:p>
            <a:pPr marL="228600" algn="l" rtl="0" fontAlgn="base">
              <a:buFont typeface="Arial" panose="020B0604020202020204" pitchFamily="34" charset="0"/>
              <a:buChar char="•"/>
            </a:pPr>
            <a:r>
              <a:rPr lang="en-US" sz="1650" b="0" i="0" dirty="0">
                <a:solidFill>
                  <a:srgbClr val="000000"/>
                </a:solidFill>
                <a:effectLst/>
              </a:rPr>
              <a:t>Redesigned Curriculum for Special Populations </a:t>
            </a:r>
          </a:p>
          <a:p>
            <a:pPr marL="228600" algn="l" rtl="0" fontAlgn="base">
              <a:buFont typeface="Arial" panose="020B0604020202020204" pitchFamily="34" charset="0"/>
              <a:buChar char="•"/>
            </a:pPr>
            <a:r>
              <a:rPr lang="en-US" sz="1650" b="0" i="0" dirty="0">
                <a:solidFill>
                  <a:srgbClr val="000000"/>
                </a:solidFill>
                <a:effectLst/>
              </a:rPr>
              <a:t>Tutoring Programs to enable special populations to compete </a:t>
            </a:r>
          </a:p>
          <a:p>
            <a:pPr marL="0" indent="0" algn="l" rtl="0" fontAlgn="base">
              <a:buNone/>
            </a:pP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730219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1A11F-19CA-49E6-A5C4-A20B83F15F72}"/>
              </a:ext>
            </a:extLst>
          </p:cNvPr>
          <p:cNvSpPr>
            <a:spLocks noGrp="1"/>
          </p:cNvSpPr>
          <p:nvPr>
            <p:ph type="title"/>
          </p:nvPr>
        </p:nvSpPr>
        <p:spPr>
          <a:xfrm>
            <a:off x="283779" y="510778"/>
            <a:ext cx="8231571" cy="757239"/>
          </a:xfrm>
        </p:spPr>
        <p:txBody>
          <a:bodyP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8925" indent="-288925"/>
            <a:r>
              <a:rPr lang="en-US" sz="2025" dirty="0">
                <a:solidFill>
                  <a:srgbClr val="000000"/>
                </a:solidFill>
                <a:latin typeface="+mn-lt"/>
              </a:rPr>
              <a:t>6.	Budget – How are funds allocated based on CLNA gaps, and how are funds allocated in a timely manner to have a positive effect on programs of study aligned to meet labor market needs? </a:t>
            </a:r>
            <a:br>
              <a:rPr lang="en-US" b="0" i="0" dirty="0">
                <a:solidFill>
                  <a:srgbClr val="000000"/>
                </a:solidFill>
                <a:effectLst/>
                <a:latin typeface="Segoe UI" panose="020B0502040204020203" pitchFamily="34" charset="0"/>
              </a:rPr>
            </a:br>
            <a:endParaRPr lang="en-US" dirty="0"/>
          </a:p>
        </p:txBody>
      </p:sp>
      <p:sp>
        <p:nvSpPr>
          <p:cNvPr id="3" name="Content Placeholder 2">
            <a:extLst>
              <a:ext uri="{FF2B5EF4-FFF2-40B4-BE49-F238E27FC236}">
                <a16:creationId xmlns:a16="http://schemas.microsoft.com/office/drawing/2014/main" id="{189009FB-10CF-4C1B-AA13-34E83A5BC563}"/>
              </a:ext>
            </a:extLst>
          </p:cNvPr>
          <p:cNvSpPr>
            <a:spLocks noGrp="1"/>
          </p:cNvSpPr>
          <p:nvPr>
            <p:ph idx="1"/>
          </p:nvPr>
        </p:nvSpPr>
        <p:spPr>
          <a:xfrm>
            <a:off x="366549" y="1369218"/>
            <a:ext cx="8395138" cy="3573271"/>
          </a:xfrm>
        </p:spPr>
        <p:txBody>
          <a:bodyPr>
            <a:normAutofit fontScale="625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fontAlgn="base">
              <a:buNone/>
            </a:pPr>
            <a:r>
              <a:rPr lang="en-US" sz="2400" dirty="0">
                <a:solidFill>
                  <a:srgbClr val="000000"/>
                </a:solidFill>
              </a:rPr>
              <a:t>How does the college Perkins Coordinator and college budget department communicate on purchasing services, equipment, and supplies aligned to the Section 135 to meet the needs in the CLNA? </a:t>
            </a:r>
            <a:endParaRPr lang="en-US" sz="2400" b="0" i="0" dirty="0">
              <a:solidFill>
                <a:srgbClr val="000000"/>
              </a:solidFill>
              <a:effectLst/>
            </a:endParaRPr>
          </a:p>
          <a:p>
            <a:pPr marL="0" indent="0" fontAlgn="base">
              <a:buNone/>
            </a:pPr>
            <a:r>
              <a:rPr lang="en-US" sz="2400" dirty="0">
                <a:solidFill>
                  <a:srgbClr val="000000"/>
                </a:solidFill>
              </a:rPr>
              <a:t>How is the budget department informed of Perkins V and the importance of the CLNA in informing the CTE enhancement work of the college? </a:t>
            </a:r>
            <a:endParaRPr lang="en-US" sz="2400" b="0" i="0" dirty="0">
              <a:solidFill>
                <a:srgbClr val="000000"/>
              </a:solidFill>
              <a:effectLst/>
            </a:endParaRPr>
          </a:p>
          <a:p>
            <a:pPr marL="0" indent="0" fontAlgn="base">
              <a:buNone/>
            </a:pPr>
            <a:r>
              <a:rPr lang="en-US" sz="2400" dirty="0">
                <a:solidFill>
                  <a:srgbClr val="000000"/>
                </a:solidFill>
              </a:rPr>
              <a:t> </a:t>
            </a:r>
            <a:endParaRPr lang="en-US" sz="2400" b="0" i="0" dirty="0">
              <a:solidFill>
                <a:srgbClr val="000000"/>
              </a:solidFill>
              <a:effectLst/>
            </a:endParaRPr>
          </a:p>
          <a:p>
            <a:pPr marL="0" indent="0" fontAlgn="base">
              <a:buNone/>
            </a:pPr>
            <a:r>
              <a:rPr lang="en-US" sz="2400" b="1" dirty="0">
                <a:solidFill>
                  <a:srgbClr val="000000"/>
                </a:solidFill>
              </a:rPr>
              <a:t>Review </a:t>
            </a:r>
            <a:endParaRPr lang="en-US" sz="2400" b="1" i="0" dirty="0">
              <a:solidFill>
                <a:srgbClr val="000000"/>
              </a:solidFill>
              <a:effectLst/>
            </a:endParaRPr>
          </a:p>
          <a:p>
            <a:pPr marL="228600" fontAlgn="base"/>
            <a:r>
              <a:rPr lang="en-US" sz="2400" dirty="0">
                <a:solidFill>
                  <a:srgbClr val="000000"/>
                </a:solidFill>
              </a:rPr>
              <a:t>Evidence of on-going communication/meetings with CTE faculty, deans, CAO, Budget Officials, and Perkins contact </a:t>
            </a:r>
          </a:p>
          <a:p>
            <a:pPr marL="228600" fontAlgn="base"/>
            <a:r>
              <a:rPr lang="en-US" sz="2400" dirty="0">
                <a:solidFill>
                  <a:srgbClr val="000000"/>
                </a:solidFill>
              </a:rPr>
              <a:t>Evidence of budget modifications </a:t>
            </a:r>
          </a:p>
          <a:p>
            <a:pPr marL="0" indent="0" fontAlgn="base">
              <a:buNone/>
            </a:pPr>
            <a:endParaRPr lang="en-US" sz="2400" dirty="0">
              <a:solidFill>
                <a:srgbClr val="000000"/>
              </a:solidFill>
            </a:endParaRPr>
          </a:p>
          <a:p>
            <a:pPr marL="0" indent="0" fontAlgn="base">
              <a:buNone/>
            </a:pPr>
            <a:r>
              <a:rPr lang="en-US" sz="2400" b="1" dirty="0">
                <a:solidFill>
                  <a:srgbClr val="000000"/>
                </a:solidFill>
              </a:rPr>
              <a:t>Support Documentation </a:t>
            </a:r>
            <a:r>
              <a:rPr lang="en-US" sz="2400" dirty="0">
                <a:solidFill>
                  <a:srgbClr val="000000"/>
                </a:solidFill>
              </a:rPr>
              <a:t>  </a:t>
            </a:r>
            <a:endParaRPr lang="en-US" sz="2400" b="0" i="0" dirty="0">
              <a:solidFill>
                <a:srgbClr val="000000"/>
              </a:solidFill>
              <a:effectLst/>
            </a:endParaRPr>
          </a:p>
          <a:p>
            <a:pPr marL="228600" fontAlgn="base"/>
            <a:r>
              <a:rPr lang="en-US" sz="2400" dirty="0">
                <a:solidFill>
                  <a:srgbClr val="000000"/>
                </a:solidFill>
              </a:rPr>
              <a:t>Evidence of on-going communication/meetings with CTE faculty, deans, CAO, Budget Officials, and Perkins contact  </a:t>
            </a:r>
          </a:p>
          <a:p>
            <a:pPr marL="228600" fontAlgn="base"/>
            <a:r>
              <a:rPr lang="en-US" sz="2400" dirty="0">
                <a:solidFill>
                  <a:srgbClr val="000000"/>
                </a:solidFill>
              </a:rPr>
              <a:t>Evidence of budget modifications </a:t>
            </a:r>
          </a:p>
          <a:p>
            <a:pPr marL="0" indent="0" fontAlgn="base">
              <a:buNone/>
            </a:pPr>
            <a:endParaRPr lang="en-US" sz="2400" b="0" i="0" dirty="0">
              <a:solidFill>
                <a:srgbClr val="000000"/>
              </a:solidFill>
              <a:effectLst/>
              <a:latin typeface="Segoe UI" panose="020B0502040204020203" pitchFamily="34" charset="0"/>
            </a:endParaRPr>
          </a:p>
        </p:txBody>
      </p:sp>
      <p:sp>
        <p:nvSpPr>
          <p:cNvPr id="5" name="TextBox 4">
            <a:extLst>
              <a:ext uri="{FF2B5EF4-FFF2-40B4-BE49-F238E27FC236}">
                <a16:creationId xmlns:a16="http://schemas.microsoft.com/office/drawing/2014/main" id="{D206715B-415E-4744-B60C-A82110627ED1}"/>
              </a:ext>
            </a:extLst>
          </p:cNvPr>
          <p:cNvSpPr txBox="1"/>
          <p:nvPr/>
        </p:nvSpPr>
        <p:spPr>
          <a:xfrm>
            <a:off x="2452524" y="2010104"/>
            <a:ext cx="6062826" cy="300082"/>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rtl="0" fontAlgn="base"/>
            <a:r>
              <a:rPr lang="en-US" sz="1350" b="0" i="0" dirty="0">
                <a:solidFill>
                  <a:srgbClr val="000000"/>
                </a:solidFill>
                <a:effectLst/>
                <a:latin typeface="Times New Roman" panose="02020603050405020304" pitchFamily="18" charset="0"/>
              </a:rPr>
              <a:t> </a:t>
            </a:r>
            <a:endParaRPr lang="en-US" sz="1013"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180427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wearing a suit and tie smiling and looking at the camera&#10;&#10;Description automatically generated">
            <a:extLst>
              <a:ext uri="{FF2B5EF4-FFF2-40B4-BE49-F238E27FC236}">
                <a16:creationId xmlns:a16="http://schemas.microsoft.com/office/drawing/2014/main" id="{50C20E19-B647-2943-B43D-E5ACCA5CF4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1058811" y="610911"/>
            <a:ext cx="1571784" cy="1828800"/>
          </a:xfrm>
          <a:prstGeom prst="rect">
            <a:avLst/>
          </a:prstGeom>
        </p:spPr>
      </p:pic>
      <p:sp>
        <p:nvSpPr>
          <p:cNvPr id="8" name="Title 1">
            <a:extLst>
              <a:ext uri="{FF2B5EF4-FFF2-40B4-BE49-F238E27FC236}">
                <a16:creationId xmlns:a16="http://schemas.microsoft.com/office/drawing/2014/main" id="{9C304A69-DE4E-4345-9810-9DA1D45285EA}"/>
              </a:ext>
            </a:extLst>
          </p:cNvPr>
          <p:cNvSpPr txBox="1">
            <a:spLocks/>
          </p:cNvSpPr>
          <p:nvPr/>
        </p:nvSpPr>
        <p:spPr>
          <a:xfrm>
            <a:off x="823115" y="2439712"/>
            <a:ext cx="2043176" cy="535781"/>
          </a:xfrm>
          <a:prstGeom prst="rect">
            <a:avLst/>
          </a:prstGeom>
        </p:spPr>
        <p:txBody>
          <a:bodyPr vert="horz" lIns="91440" tIns="45720" rIns="91440" bIns="4572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385754">
              <a:tabLst>
                <a:tab pos="7297556" algn="r"/>
              </a:tabLst>
            </a:pPr>
            <a:r>
              <a:rPr lang="en-US" sz="2400" b="0" dirty="0">
                <a:ln w="0">
                  <a:solidFill>
                    <a:srgbClr val="5B9BD5"/>
                  </a:solidFill>
                </a:ln>
                <a:solidFill>
                  <a:prstClr val="black"/>
                </a:solidFill>
                <a:latin typeface="Calibri" panose="020F0502020204030204"/>
              </a:rPr>
              <a:t>Bob </a:t>
            </a:r>
            <a:r>
              <a:rPr lang="en-US" sz="2400" b="0" dirty="0" err="1">
                <a:ln w="0">
                  <a:solidFill>
                    <a:srgbClr val="5B9BD5"/>
                  </a:solidFill>
                </a:ln>
                <a:solidFill>
                  <a:prstClr val="black"/>
                </a:solidFill>
                <a:latin typeface="Calibri" panose="020F0502020204030204"/>
              </a:rPr>
              <a:t>Witchger</a:t>
            </a:r>
            <a:endParaRPr lang="en-US" sz="2400" b="0" dirty="0">
              <a:ln w="0">
                <a:solidFill>
                  <a:srgbClr val="5B9BD5"/>
                </a:solidFill>
              </a:ln>
              <a:solidFill>
                <a:prstClr val="black"/>
              </a:solidFill>
              <a:latin typeface="Calibri" panose="020F0502020204030204"/>
            </a:endParaRPr>
          </a:p>
        </p:txBody>
      </p:sp>
      <p:sp>
        <p:nvSpPr>
          <p:cNvPr id="7" name="TextBox 6">
            <a:extLst>
              <a:ext uri="{FF2B5EF4-FFF2-40B4-BE49-F238E27FC236}">
                <a16:creationId xmlns:a16="http://schemas.microsoft.com/office/drawing/2014/main" id="{A8086652-7647-1B42-87ED-E46826222F07}"/>
              </a:ext>
            </a:extLst>
          </p:cNvPr>
          <p:cNvSpPr txBox="1"/>
          <p:nvPr/>
        </p:nvSpPr>
        <p:spPr>
          <a:xfrm>
            <a:off x="0" y="88551"/>
            <a:ext cx="9144000" cy="49244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8"/>
            <a:r>
              <a:rPr lang="en-US" sz="2600" b="1" i="1" dirty="0">
                <a:solidFill>
                  <a:srgbClr val="0070C0"/>
                </a:solidFill>
                <a:latin typeface="Calibri" panose="020F0502020204030204"/>
              </a:rPr>
              <a:t>Team Perkins</a:t>
            </a:r>
          </a:p>
        </p:txBody>
      </p:sp>
      <p:pic>
        <p:nvPicPr>
          <p:cNvPr id="19" name="Picture 18">
            <a:extLst>
              <a:ext uri="{FF2B5EF4-FFF2-40B4-BE49-F238E27FC236}">
                <a16:creationId xmlns:a16="http://schemas.microsoft.com/office/drawing/2014/main" id="{20EB8D66-9B76-C248-A53C-0724D13198A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56215" y="2886591"/>
            <a:ext cx="1502202" cy="1828800"/>
          </a:xfrm>
          <a:prstGeom prst="rect">
            <a:avLst/>
          </a:prstGeom>
        </p:spPr>
      </p:pic>
      <p:sp>
        <p:nvSpPr>
          <p:cNvPr id="24" name="Title 1">
            <a:extLst>
              <a:ext uri="{FF2B5EF4-FFF2-40B4-BE49-F238E27FC236}">
                <a16:creationId xmlns:a16="http://schemas.microsoft.com/office/drawing/2014/main" id="{2DBA2A06-9D0F-904D-B81C-59BD4387E4A2}"/>
              </a:ext>
            </a:extLst>
          </p:cNvPr>
          <p:cNvSpPr txBox="1">
            <a:spLocks/>
          </p:cNvSpPr>
          <p:nvPr/>
        </p:nvSpPr>
        <p:spPr>
          <a:xfrm>
            <a:off x="2319701" y="4652697"/>
            <a:ext cx="2043176" cy="535781"/>
          </a:xfrm>
          <a:prstGeom prst="rect">
            <a:avLst/>
          </a:prstGeom>
        </p:spPr>
        <p:txBody>
          <a:bodyPr vert="horz" lIns="91440" tIns="45720" rIns="91440" bIns="4572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8">
              <a:lnSpc>
                <a:spcPct val="100000"/>
              </a:lnSpc>
              <a:spcBef>
                <a:spcPts val="0"/>
              </a:spcBef>
              <a:defRPr/>
            </a:pPr>
            <a:r>
              <a:rPr lang="en-US" sz="2400" dirty="0">
                <a:ln w="0">
                  <a:solidFill>
                    <a:srgbClr val="5B9BD5"/>
                  </a:solidFill>
                </a:ln>
                <a:solidFill>
                  <a:prstClr val="black"/>
                </a:solidFill>
                <a:latin typeface="Calibri Light" panose="020F0302020204030204"/>
              </a:rPr>
              <a:t>Patti Coultas</a:t>
            </a:r>
          </a:p>
        </p:txBody>
      </p:sp>
      <p:sp>
        <p:nvSpPr>
          <p:cNvPr id="25" name="Title 1">
            <a:extLst>
              <a:ext uri="{FF2B5EF4-FFF2-40B4-BE49-F238E27FC236}">
                <a16:creationId xmlns:a16="http://schemas.microsoft.com/office/drawing/2014/main" id="{8C7FC917-24B5-5E4E-8CD6-3AAA34BC2CD4}"/>
              </a:ext>
            </a:extLst>
          </p:cNvPr>
          <p:cNvSpPr txBox="1">
            <a:spLocks/>
          </p:cNvSpPr>
          <p:nvPr/>
        </p:nvSpPr>
        <p:spPr>
          <a:xfrm>
            <a:off x="3816287" y="2399710"/>
            <a:ext cx="2043176" cy="535781"/>
          </a:xfrm>
          <a:prstGeom prst="rect">
            <a:avLst/>
          </a:prstGeom>
        </p:spPr>
        <p:txBody>
          <a:bodyPr vert="horz" lIns="91440" tIns="45720" rIns="91440" bIns="4572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385754">
              <a:tabLst>
                <a:tab pos="7297556" algn="r"/>
              </a:tabLst>
            </a:pPr>
            <a:r>
              <a:rPr lang="en-US" sz="2400" dirty="0">
                <a:ln w="0">
                  <a:solidFill>
                    <a:srgbClr val="5B9BD5"/>
                  </a:solidFill>
                </a:ln>
                <a:solidFill>
                  <a:prstClr val="black"/>
                </a:solidFill>
                <a:latin typeface="Calibri Light" panose="020F0302020204030204"/>
              </a:rPr>
              <a:t>Tony </a:t>
            </a:r>
            <a:r>
              <a:rPr lang="en-US" sz="2400" dirty="0" err="1">
                <a:ln w="0">
                  <a:solidFill>
                    <a:srgbClr val="5B9BD5"/>
                  </a:solidFill>
                </a:ln>
                <a:solidFill>
                  <a:prstClr val="black"/>
                </a:solidFill>
                <a:latin typeface="Calibri Light" panose="020F0302020204030204"/>
              </a:rPr>
              <a:t>Reggi</a:t>
            </a:r>
            <a:endParaRPr lang="en-US" sz="2400" b="0" dirty="0">
              <a:ln w="0">
                <a:solidFill>
                  <a:srgbClr val="5B9BD5"/>
                </a:solidFill>
              </a:ln>
              <a:solidFill>
                <a:prstClr val="black"/>
              </a:solidFill>
              <a:latin typeface="Calibri" panose="020F0502020204030204"/>
            </a:endParaRPr>
          </a:p>
        </p:txBody>
      </p:sp>
      <p:sp>
        <p:nvSpPr>
          <p:cNvPr id="29" name="Title 1">
            <a:extLst>
              <a:ext uri="{FF2B5EF4-FFF2-40B4-BE49-F238E27FC236}">
                <a16:creationId xmlns:a16="http://schemas.microsoft.com/office/drawing/2014/main" id="{E92757AE-2B86-7946-8186-1489784916BB}"/>
              </a:ext>
            </a:extLst>
          </p:cNvPr>
          <p:cNvSpPr txBox="1">
            <a:spLocks/>
          </p:cNvSpPr>
          <p:nvPr/>
        </p:nvSpPr>
        <p:spPr>
          <a:xfrm>
            <a:off x="5285728" y="4641673"/>
            <a:ext cx="2043176" cy="535781"/>
          </a:xfrm>
          <a:prstGeom prst="rect">
            <a:avLst/>
          </a:prstGeom>
        </p:spPr>
        <p:txBody>
          <a:bodyPr vert="horz" lIns="91440" tIns="45720" rIns="91440" bIns="4572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8">
              <a:lnSpc>
                <a:spcPct val="100000"/>
              </a:lnSpc>
              <a:spcBef>
                <a:spcPts val="0"/>
              </a:spcBef>
              <a:defRPr/>
            </a:pPr>
            <a:r>
              <a:rPr lang="en-US" sz="2400" dirty="0">
                <a:ln w="0">
                  <a:solidFill>
                    <a:srgbClr val="5B9BD5"/>
                  </a:solidFill>
                </a:ln>
                <a:solidFill>
                  <a:prstClr val="black"/>
                </a:solidFill>
                <a:latin typeface="Calibri Light" panose="020F0302020204030204"/>
              </a:rPr>
              <a:t>Mary Olvera</a:t>
            </a:r>
          </a:p>
        </p:txBody>
      </p:sp>
      <p:pic>
        <p:nvPicPr>
          <p:cNvPr id="17" name="Picture 16">
            <a:extLst>
              <a:ext uri="{FF2B5EF4-FFF2-40B4-BE49-F238E27FC236}">
                <a16:creationId xmlns:a16="http://schemas.microsoft.com/office/drawing/2014/main" id="{AA9D18CA-C9D8-8044-8064-B7D0694642C3}"/>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28000"/>
                    </a14:imgEffect>
                  </a14:imgLayer>
                </a14:imgProps>
              </a:ext>
              <a:ext uri="{28A0092B-C50C-407E-A947-70E740481C1C}">
                <a14:useLocalDpi xmlns:a14="http://schemas.microsoft.com/office/drawing/2010/main"/>
              </a:ext>
            </a:extLst>
          </a:blip>
          <a:srcRect/>
          <a:stretch/>
        </p:blipFill>
        <p:spPr>
          <a:xfrm flipH="1">
            <a:off x="7045155" y="595952"/>
            <a:ext cx="1394704" cy="1871526"/>
          </a:xfrm>
          <a:prstGeom prst="rect">
            <a:avLst/>
          </a:prstGeom>
        </p:spPr>
      </p:pic>
      <p:sp>
        <p:nvSpPr>
          <p:cNvPr id="20" name="Title 1">
            <a:extLst>
              <a:ext uri="{FF2B5EF4-FFF2-40B4-BE49-F238E27FC236}">
                <a16:creationId xmlns:a16="http://schemas.microsoft.com/office/drawing/2014/main" id="{AC16A630-DACA-554F-9BAB-35DAB57B8B5F}"/>
              </a:ext>
            </a:extLst>
          </p:cNvPr>
          <p:cNvSpPr txBox="1">
            <a:spLocks/>
          </p:cNvSpPr>
          <p:nvPr/>
        </p:nvSpPr>
        <p:spPr>
          <a:xfrm flipH="1">
            <a:off x="6508441" y="2439711"/>
            <a:ext cx="2468130" cy="605320"/>
          </a:xfrm>
          <a:prstGeom prst="rect">
            <a:avLst/>
          </a:prstGeom>
        </p:spPr>
        <p:txBody>
          <a:bodyPr vert="horz" lIns="91440" tIns="45720" rIns="91440" bIns="45720" rtlCol="0" anchor="t">
            <a:normAutofit fontScale="925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385754">
              <a:tabLst>
                <a:tab pos="7297556" algn="r"/>
              </a:tabLst>
            </a:pPr>
            <a:r>
              <a:rPr lang="en-US" sz="2600" dirty="0">
                <a:ln w="0">
                  <a:solidFill>
                    <a:srgbClr val="5B9BD5"/>
                  </a:solidFill>
                </a:ln>
                <a:solidFill>
                  <a:prstClr val="black"/>
                </a:solidFill>
                <a:latin typeface="Calibri Light" panose="020F0302020204030204"/>
              </a:rPr>
              <a:t>Darice McDougald</a:t>
            </a:r>
          </a:p>
          <a:p>
            <a:pPr algn="ctr" defTabSz="385754">
              <a:tabLst>
                <a:tab pos="7297556" algn="r"/>
              </a:tabLst>
            </a:pPr>
            <a:endParaRPr lang="en-US" sz="2400" dirty="0">
              <a:ln w="0">
                <a:solidFill>
                  <a:srgbClr val="5B9BD5"/>
                </a:solidFill>
              </a:ln>
              <a:solidFill>
                <a:prstClr val="black"/>
              </a:solidFill>
              <a:latin typeface="Calibri Light" panose="020F0302020204030204"/>
            </a:endParaRPr>
          </a:p>
        </p:txBody>
      </p:sp>
      <p:pic>
        <p:nvPicPr>
          <p:cNvPr id="4" name="Picture 4">
            <a:extLst>
              <a:ext uri="{FF2B5EF4-FFF2-40B4-BE49-F238E27FC236}">
                <a16:creationId xmlns:a16="http://schemas.microsoft.com/office/drawing/2014/main" id="{DE5B806E-124B-4440-B5D1-CFE8DCCEC463}"/>
              </a:ext>
            </a:extLst>
          </p:cNvPr>
          <p:cNvPicPr>
            <a:picLocks noChangeAspect="1"/>
          </p:cNvPicPr>
          <p:nvPr/>
        </p:nvPicPr>
        <p:blipFill rotWithShape="1">
          <a:blip r:embed="rId7"/>
          <a:srcRect l="6859" t="5755" r="5559" b="360"/>
          <a:stretch/>
        </p:blipFill>
        <p:spPr>
          <a:xfrm>
            <a:off x="2489364" y="2886447"/>
            <a:ext cx="1697990" cy="1827682"/>
          </a:xfrm>
          <a:prstGeom prst="rect">
            <a:avLst/>
          </a:prstGeom>
        </p:spPr>
      </p:pic>
      <p:pic>
        <p:nvPicPr>
          <p:cNvPr id="5" name="Picture 4" descr="Tony Reggi Photo">
            <a:extLst>
              <a:ext uri="{FF2B5EF4-FFF2-40B4-BE49-F238E27FC236}">
                <a16:creationId xmlns:a16="http://schemas.microsoft.com/office/drawing/2014/main" id="{965DC93D-3285-4673-8BD4-72D81A8FA30A}"/>
              </a:ext>
            </a:extLst>
          </p:cNvPr>
          <p:cNvPicPr>
            <a:picLocks noChangeAspect="1"/>
          </p:cNvPicPr>
          <p:nvPr/>
        </p:nvPicPr>
        <p:blipFill rotWithShape="1">
          <a:blip r:embed="rId8">
            <a:extLst>
              <a:ext uri="{28A0092B-C50C-407E-A947-70E740481C1C}">
                <a14:useLocalDpi xmlns:a14="http://schemas.microsoft.com/office/drawing/2010/main" val="0"/>
              </a:ext>
            </a:extLst>
          </a:blip>
          <a:srcRect l="4634" t="17305" r="18038" b="18450"/>
          <a:stretch/>
        </p:blipFill>
        <p:spPr>
          <a:xfrm>
            <a:off x="4051983" y="610910"/>
            <a:ext cx="1571784" cy="1828801"/>
          </a:xfrm>
          <a:prstGeom prst="rect">
            <a:avLst/>
          </a:prstGeom>
        </p:spPr>
      </p:pic>
    </p:spTree>
    <p:extLst>
      <p:ext uri="{BB962C8B-B14F-4D97-AF65-F5344CB8AC3E}">
        <p14:creationId xmlns:p14="http://schemas.microsoft.com/office/powerpoint/2010/main" val="263251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142A-3DB7-4033-8BE9-9AAC7C849BB6}"/>
              </a:ext>
            </a:extLst>
          </p:cNvPr>
          <p:cNvSpPr>
            <a:spLocks noGrp="1"/>
          </p:cNvSpPr>
          <p:nvPr>
            <p:ph type="title"/>
          </p:nvPr>
        </p:nvSpPr>
        <p:spPr>
          <a:xfrm>
            <a:off x="628650" y="510777"/>
            <a:ext cx="7886700" cy="340561"/>
          </a:xfrm>
        </p:spPr>
        <p:txBody>
          <a:bodyP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700" dirty="0">
                <a:solidFill>
                  <a:srgbClr val="000000"/>
                </a:solidFill>
                <a:latin typeface="+mn-lt"/>
              </a:rPr>
              <a:t>Interviews:  Faculty Professional Development   </a:t>
            </a:r>
            <a:br>
              <a:rPr lang="en-US" b="0" i="0" dirty="0">
                <a:solidFill>
                  <a:srgbClr val="000000"/>
                </a:solidFill>
                <a:effectLst/>
                <a:latin typeface="+mj-lt"/>
              </a:rPr>
            </a:br>
            <a:endParaRPr lang="en-US" dirty="0"/>
          </a:p>
        </p:txBody>
      </p:sp>
      <p:sp>
        <p:nvSpPr>
          <p:cNvPr id="3" name="Content Placeholder 2">
            <a:extLst>
              <a:ext uri="{FF2B5EF4-FFF2-40B4-BE49-F238E27FC236}">
                <a16:creationId xmlns:a16="http://schemas.microsoft.com/office/drawing/2014/main" id="{2D0E1BC4-BC04-4379-8F11-487524A242C4}"/>
              </a:ext>
            </a:extLst>
          </p:cNvPr>
          <p:cNvSpPr>
            <a:spLocks noGrp="1"/>
          </p:cNvSpPr>
          <p:nvPr>
            <p:ph idx="1"/>
          </p:nvPr>
        </p:nvSpPr>
        <p:spPr>
          <a:xfrm>
            <a:off x="486761" y="851338"/>
            <a:ext cx="8054209" cy="3781385"/>
          </a:xfrm>
        </p:spPr>
        <p:txBody>
          <a:bodyPr>
            <a:normAutofit fontScale="92500"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l" rtl="0" fontAlgn="base">
              <a:buNone/>
            </a:pPr>
            <a:r>
              <a:rPr lang="en-US" sz="2000" b="0" i="0" dirty="0">
                <a:solidFill>
                  <a:srgbClr val="000000"/>
                </a:solidFill>
                <a:effectLst/>
              </a:rPr>
              <a:t>Professional development activities and strategies your college has implemented with the use of Perkins and Local College funds to assist faculty in enhancing their Career and Technical Education Programs. </a:t>
            </a:r>
          </a:p>
          <a:p>
            <a:pPr marL="233363" algn="l" rtl="0" fontAlgn="base">
              <a:buFont typeface="+mj-lt"/>
              <a:buAutoNum type="arabicPeriod"/>
            </a:pPr>
            <a:r>
              <a:rPr lang="en-US" sz="2000" b="0" i="0" dirty="0">
                <a:solidFill>
                  <a:srgbClr val="000000"/>
                </a:solidFill>
                <a:effectLst/>
              </a:rPr>
              <a:t>How is the college enhancing faculty knowledge and skills of local industry practices? </a:t>
            </a:r>
          </a:p>
          <a:p>
            <a:pPr marL="233363" algn="l" rtl="0" fontAlgn="base">
              <a:buFont typeface="+mj-lt"/>
              <a:buAutoNum type="arabicPeriod" startAt="2"/>
            </a:pPr>
            <a:r>
              <a:rPr lang="en-US" sz="2000" b="0" i="0" dirty="0">
                <a:solidFill>
                  <a:srgbClr val="000000"/>
                </a:solidFill>
                <a:effectLst/>
              </a:rPr>
              <a:t>How are faculty making students aware of all aspects of industry in their teaching? </a:t>
            </a:r>
          </a:p>
          <a:p>
            <a:pPr marL="233363" algn="l" rtl="0" fontAlgn="base">
              <a:buFont typeface="+mj-lt"/>
              <a:buAutoNum type="arabicPeriod" startAt="3"/>
            </a:pPr>
            <a:r>
              <a:rPr lang="en-US" sz="2000" b="0" i="0" dirty="0">
                <a:solidFill>
                  <a:srgbClr val="000000"/>
                </a:solidFill>
                <a:effectLst/>
              </a:rPr>
              <a:t>How are faculty improving their teaching using technology? </a:t>
            </a:r>
          </a:p>
          <a:p>
            <a:pPr marL="233363" algn="l" rtl="0" fontAlgn="base">
              <a:buFont typeface="+mj-lt"/>
              <a:buAutoNum type="arabicPeriod" startAt="4"/>
            </a:pPr>
            <a:r>
              <a:rPr lang="en-US" sz="2000" b="0" i="0" dirty="0">
                <a:solidFill>
                  <a:srgbClr val="000000"/>
                </a:solidFill>
                <a:effectLst/>
              </a:rPr>
              <a:t>How are faculty discovering opportunities for students to engage in work-based learning  including 1) exploring careers, 2) experiencing work, and 3) enhancing instruction through work experience related to classroom learning? </a:t>
            </a:r>
          </a:p>
          <a:p>
            <a:pPr marL="0" indent="0" algn="l" rtl="0" fontAlgn="base">
              <a:buNone/>
            </a:pPr>
            <a:r>
              <a:rPr lang="en-US" sz="1800" b="0" i="0" dirty="0">
                <a:solidFill>
                  <a:srgbClr val="000000"/>
                </a:solidFill>
                <a:effectLst/>
                <a:latin typeface="+mj-lt"/>
              </a:rPr>
              <a:t>   </a:t>
            </a:r>
          </a:p>
          <a:p>
            <a:endParaRPr lang="en-US" dirty="0"/>
          </a:p>
        </p:txBody>
      </p:sp>
    </p:spTree>
    <p:extLst>
      <p:ext uri="{BB962C8B-B14F-4D97-AF65-F5344CB8AC3E}">
        <p14:creationId xmlns:p14="http://schemas.microsoft.com/office/powerpoint/2010/main" val="1290973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EE4EE-0D03-4A86-98D9-710165399871}"/>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100" dirty="0">
                <a:solidFill>
                  <a:srgbClr val="000000"/>
                </a:solidFill>
                <a:latin typeface="+mn-lt"/>
              </a:rPr>
              <a:t>Interviews: Career Pathways: Chief Academic Officer or CTE Dean </a:t>
            </a:r>
            <a:endParaRPr lang="en-US" sz="2100" dirty="0">
              <a:latin typeface="+mn-lt"/>
            </a:endParaRPr>
          </a:p>
        </p:txBody>
      </p:sp>
      <p:sp>
        <p:nvSpPr>
          <p:cNvPr id="3" name="Content Placeholder 2">
            <a:extLst>
              <a:ext uri="{FF2B5EF4-FFF2-40B4-BE49-F238E27FC236}">
                <a16:creationId xmlns:a16="http://schemas.microsoft.com/office/drawing/2014/main" id="{CE9CECCC-7BC1-40B0-912C-B22496CC1D59}"/>
              </a:ext>
            </a:extLst>
          </p:cNvPr>
          <p:cNvSpPr>
            <a:spLocks noGrp="1"/>
          </p:cNvSpPr>
          <p:nvPr>
            <p:ph idx="1"/>
          </p:nvPr>
        </p:nvSpPr>
        <p:spPr>
          <a:xfrm>
            <a:off x="543910" y="1123293"/>
            <a:ext cx="7971440" cy="3639495"/>
          </a:xfrm>
        </p:spPr>
        <p:txBody>
          <a:bodyPr>
            <a:normAutofit fontScale="625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lgn="l" rtl="0" fontAlgn="base">
              <a:buNone/>
            </a:pPr>
            <a:r>
              <a:rPr lang="en-US" sz="1350" b="1" i="0" dirty="0">
                <a:solidFill>
                  <a:srgbClr val="000000"/>
                </a:solidFill>
                <a:effectLst/>
              </a:rPr>
              <a:t> </a:t>
            </a:r>
            <a:r>
              <a:rPr lang="en-US" sz="2400" b="0" i="0" dirty="0">
                <a:solidFill>
                  <a:srgbClr val="000000"/>
                </a:solidFill>
                <a:effectLst/>
              </a:rPr>
              <a:t>Over the past years, colleges have been working with high schools to outline a minimum of three career pathways that are documented on a variety of matrices. Tell us how Perkins funds have been used to develop new and/or enhance existing career pathways, programs of study, and their elements. </a:t>
            </a:r>
          </a:p>
          <a:p>
            <a:pPr marL="228600" algn="l" rtl="0" fontAlgn="base">
              <a:buNone/>
            </a:pPr>
            <a:r>
              <a:rPr lang="en-US" sz="2400" b="0" i="0" dirty="0">
                <a:solidFill>
                  <a:srgbClr val="000000"/>
                </a:solidFill>
                <a:effectLst/>
              </a:rPr>
              <a:t>Activities implemented to: </a:t>
            </a:r>
          </a:p>
          <a:p>
            <a:pPr marL="228600" algn="l" rtl="0" fontAlgn="base">
              <a:lnSpc>
                <a:spcPct val="120000"/>
              </a:lnSpc>
              <a:buFont typeface="+mj-lt"/>
              <a:buAutoNum type="arabicPeriod"/>
            </a:pPr>
            <a:r>
              <a:rPr lang="en-US" sz="2400" b="0" i="0" dirty="0">
                <a:solidFill>
                  <a:srgbClr val="000000"/>
                </a:solidFill>
                <a:effectLst/>
              </a:rPr>
              <a:t>How is the college building relationships between secondary and postsecondary faculty?</a:t>
            </a:r>
          </a:p>
          <a:p>
            <a:pPr marL="228600" algn="l" rtl="0" fontAlgn="base">
              <a:lnSpc>
                <a:spcPct val="120000"/>
              </a:lnSpc>
              <a:buFont typeface="+mj-lt"/>
              <a:buAutoNum type="arabicPeriod" startAt="2"/>
            </a:pPr>
            <a:r>
              <a:rPr lang="en-US" sz="2400" b="0" i="0" dirty="0">
                <a:solidFill>
                  <a:srgbClr val="000000"/>
                </a:solidFill>
                <a:effectLst/>
              </a:rPr>
              <a:t>How is the college building relationships between high school and college counselors? </a:t>
            </a:r>
          </a:p>
          <a:p>
            <a:pPr marL="228600" algn="l" rtl="0" fontAlgn="base">
              <a:lnSpc>
                <a:spcPct val="120000"/>
              </a:lnSpc>
              <a:buFont typeface="+mj-lt"/>
              <a:buAutoNum type="arabicPeriod" startAt="3"/>
            </a:pPr>
            <a:r>
              <a:rPr lang="en-US" sz="2400" b="0" i="0" dirty="0">
                <a:solidFill>
                  <a:srgbClr val="000000"/>
                </a:solidFill>
                <a:effectLst/>
              </a:rPr>
              <a:t>How are employers engaged in the process of initiating and carrying out programs of study? </a:t>
            </a:r>
          </a:p>
          <a:p>
            <a:pPr marL="228600" algn="l" rtl="0" fontAlgn="base">
              <a:lnSpc>
                <a:spcPct val="120000"/>
              </a:lnSpc>
              <a:buFont typeface="+mj-lt"/>
              <a:buAutoNum type="arabicPeriod" startAt="4"/>
            </a:pPr>
            <a:r>
              <a:rPr lang="en-US" sz="2400" b="0" i="0" dirty="0">
                <a:solidFill>
                  <a:srgbClr val="000000"/>
                </a:solidFill>
                <a:effectLst/>
              </a:rPr>
              <a:t>How is Career Advising informing students of these pathways?  </a:t>
            </a:r>
          </a:p>
          <a:p>
            <a:pPr marL="228600" algn="l" rtl="0" fontAlgn="base">
              <a:lnSpc>
                <a:spcPct val="120000"/>
              </a:lnSpc>
              <a:buFont typeface="+mj-lt"/>
              <a:buAutoNum type="arabicPeriod" startAt="5"/>
            </a:pPr>
            <a:r>
              <a:rPr lang="en-US" sz="2400" b="0" i="0" dirty="0">
                <a:solidFill>
                  <a:srgbClr val="000000"/>
                </a:solidFill>
                <a:effectLst/>
              </a:rPr>
              <a:t>How does the college coordinate the secondary to postsecondary pathway for students in pathways? </a:t>
            </a:r>
          </a:p>
          <a:p>
            <a:pPr marL="228600" algn="l" rtl="0" fontAlgn="base">
              <a:lnSpc>
                <a:spcPct val="120000"/>
              </a:lnSpc>
              <a:buFont typeface="+mj-lt"/>
              <a:buAutoNum type="arabicPeriod" startAt="6"/>
            </a:pPr>
            <a:r>
              <a:rPr lang="en-US" sz="2400" b="0" i="0" dirty="0">
                <a:solidFill>
                  <a:srgbClr val="000000"/>
                </a:solidFill>
                <a:effectLst/>
              </a:rPr>
              <a:t>What are different strategies the college is using to infuse work-based learning into programs of study</a:t>
            </a:r>
            <a:r>
              <a:rPr lang="en-US" sz="2400" dirty="0">
                <a:solidFill>
                  <a:srgbClr val="000000"/>
                </a:solidFill>
              </a:rPr>
              <a:t>?</a:t>
            </a:r>
            <a:endParaRPr lang="en-US" b="0" i="0" dirty="0">
              <a:solidFill>
                <a:srgbClr val="000000"/>
              </a:solidFill>
              <a:effectLst/>
            </a:endParaRPr>
          </a:p>
          <a:p>
            <a:pPr algn="l" rtl="0" fontAlgn="base"/>
            <a:endParaRPr lang="en-US" b="0" i="0" dirty="0">
              <a:solidFill>
                <a:srgbClr val="000000"/>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2304749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5D67D-6EF6-46A8-9A0D-2B14E017336E}"/>
              </a:ext>
            </a:extLst>
          </p:cNvPr>
          <p:cNvSpPr>
            <a:spLocks noGrp="1"/>
          </p:cNvSpPr>
          <p:nvPr>
            <p:ph type="title"/>
          </p:nvPr>
        </p:nvSpPr>
        <p:spPr>
          <a:xfrm>
            <a:off x="543910" y="273844"/>
            <a:ext cx="7971440" cy="896746"/>
          </a:xfrm>
        </p:spPr>
        <p:txBody>
          <a:bodyP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fontAlgn="base"/>
            <a:br>
              <a:rPr lang="en-US" sz="2100" b="0" i="0" dirty="0">
                <a:solidFill>
                  <a:srgbClr val="000000"/>
                </a:solidFill>
                <a:effectLst/>
                <a:latin typeface="+mn-lt"/>
              </a:rPr>
            </a:br>
            <a:r>
              <a:rPr lang="en-US" sz="2100" i="0" dirty="0">
                <a:solidFill>
                  <a:srgbClr val="000000"/>
                </a:solidFill>
                <a:effectLst/>
                <a:latin typeface="+mn-lt"/>
              </a:rPr>
              <a:t>Interview on </a:t>
            </a:r>
            <a:r>
              <a:rPr lang="en-US" sz="2100" dirty="0">
                <a:solidFill>
                  <a:srgbClr val="000000"/>
                </a:solidFill>
                <a:latin typeface="+mn-lt"/>
              </a:rPr>
              <a:t>Performance: Perkins Contact </a:t>
            </a:r>
            <a:br>
              <a:rPr lang="en-US" sz="2100" b="0" i="0" dirty="0">
                <a:solidFill>
                  <a:srgbClr val="000000"/>
                </a:solidFill>
                <a:effectLst/>
                <a:latin typeface="+mn-lt"/>
              </a:rPr>
            </a:br>
            <a:endParaRPr lang="en-US" sz="2100" dirty="0">
              <a:latin typeface="+mn-lt"/>
            </a:endParaRPr>
          </a:p>
        </p:txBody>
      </p:sp>
      <p:sp>
        <p:nvSpPr>
          <p:cNvPr id="3" name="Content Placeholder 2">
            <a:extLst>
              <a:ext uri="{FF2B5EF4-FFF2-40B4-BE49-F238E27FC236}">
                <a16:creationId xmlns:a16="http://schemas.microsoft.com/office/drawing/2014/main" id="{713D11DC-D50E-4140-BC9C-8239C737B425}"/>
              </a:ext>
            </a:extLst>
          </p:cNvPr>
          <p:cNvSpPr>
            <a:spLocks noGrp="1"/>
          </p:cNvSpPr>
          <p:nvPr>
            <p:ph idx="1"/>
          </p:nvPr>
        </p:nvSpPr>
        <p:spPr>
          <a:xfrm>
            <a:off x="543911" y="969580"/>
            <a:ext cx="8170479" cy="3900077"/>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lgn="l" rtl="0" fontAlgn="base">
              <a:buNone/>
            </a:pPr>
            <a:r>
              <a:rPr lang="en-US" sz="1800" b="0" i="0" dirty="0">
                <a:solidFill>
                  <a:srgbClr val="000000"/>
                </a:solidFill>
                <a:effectLst/>
              </a:rPr>
              <a:t>The federal Perkins act calls for postsecondary institutions receiving federal funds to have a plan for continuous improvement. This is reflected in our annual negotiated levels of performance around these three indicators: (1P1) Post program Placement (placement in employment or further education), (2P1) Earned Recognized Postsecondary Credential, and (3P1) Nontraditional Program Concentration (concentration in program nontraditional for student’s gender) </a:t>
            </a:r>
          </a:p>
          <a:p>
            <a:pPr marL="228600" algn="l" rtl="0" fontAlgn="base">
              <a:buFont typeface="+mj-lt"/>
              <a:buAutoNum type="arabicPeriod"/>
            </a:pPr>
            <a:r>
              <a:rPr lang="en-US" sz="1800" b="0" i="0" dirty="0">
                <a:solidFill>
                  <a:srgbClr val="000000"/>
                </a:solidFill>
                <a:effectLst/>
              </a:rPr>
              <a:t>Presentation of CTE performance Measures to Senior College Leadership and to the College Board of Directors </a:t>
            </a:r>
          </a:p>
          <a:p>
            <a:pPr marL="228600" algn="l" rtl="0" fontAlgn="base">
              <a:buFont typeface="+mj-lt"/>
              <a:buAutoNum type="arabicPeriod" startAt="2"/>
            </a:pPr>
            <a:r>
              <a:rPr lang="en-US" sz="1800" b="0" i="0" dirty="0">
                <a:solidFill>
                  <a:srgbClr val="000000"/>
                </a:solidFill>
                <a:effectLst/>
              </a:rPr>
              <a:t>Presentation of CTE Performance Measures to Faculty and developing strategies for continuous improvement </a:t>
            </a:r>
          </a:p>
          <a:p>
            <a:pPr marL="228600" algn="l" rtl="0" fontAlgn="base">
              <a:buFont typeface="+mj-lt"/>
              <a:buAutoNum type="arabicPeriod" startAt="3"/>
            </a:pPr>
            <a:r>
              <a:rPr lang="en-US" sz="1800" b="0" i="0" dirty="0">
                <a:solidFill>
                  <a:srgbClr val="000000"/>
                </a:solidFill>
                <a:effectLst/>
              </a:rPr>
              <a:t>Providing for Faculty and Staff Professional Development around performance measures that are below the negotiated level of performance </a:t>
            </a:r>
          </a:p>
        </p:txBody>
      </p:sp>
    </p:spTree>
    <p:extLst>
      <p:ext uri="{BB962C8B-B14F-4D97-AF65-F5344CB8AC3E}">
        <p14:creationId xmlns:p14="http://schemas.microsoft.com/office/powerpoint/2010/main" val="1400757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E53ED-984D-4967-96A0-18083D8B9629}"/>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200" dirty="0"/>
              <a:t>Employee Monitoring </a:t>
            </a:r>
          </a:p>
        </p:txBody>
      </p:sp>
      <p:sp>
        <p:nvSpPr>
          <p:cNvPr id="3" name="Content Placeholder 2">
            <a:extLst>
              <a:ext uri="{FF2B5EF4-FFF2-40B4-BE49-F238E27FC236}">
                <a16:creationId xmlns:a16="http://schemas.microsoft.com/office/drawing/2014/main" id="{7F48DCCE-DA77-48CD-95D7-0EE3162339A6}"/>
              </a:ext>
            </a:extLst>
          </p:cNvPr>
          <p:cNvSpPr>
            <a:spLocks noGrp="1"/>
          </p:cNvSpPr>
          <p:nvPr>
            <p:ph idx="1"/>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900" indent="-342900">
              <a:buFont typeface="+mj-lt"/>
              <a:buAutoNum type="arabicPeriod"/>
            </a:pPr>
            <a:r>
              <a:rPr lang="en-US" sz="2000" dirty="0"/>
              <a:t>Employees spending 100% on CTE/Perkins approved activities</a:t>
            </a:r>
          </a:p>
          <a:p>
            <a:pPr marL="690563" indent="-233363"/>
            <a:r>
              <a:rPr lang="en-US" sz="2000" dirty="0"/>
              <a:t>July – December semi-annual time certification</a:t>
            </a:r>
          </a:p>
          <a:p>
            <a:pPr marL="285750" indent="-285750"/>
            <a:endParaRPr lang="en-US" sz="2000" dirty="0"/>
          </a:p>
          <a:p>
            <a:pPr marL="342900" indent="-342900">
              <a:buFont typeface="+mj-lt"/>
              <a:buAutoNum type="arabicPeriod" startAt="2"/>
            </a:pPr>
            <a:r>
              <a:rPr lang="en-US" sz="2000" dirty="0"/>
              <a:t>Split Time and Effort Employees</a:t>
            </a:r>
          </a:p>
          <a:p>
            <a:pPr marL="690563"/>
            <a:r>
              <a:rPr lang="en-US" sz="2000" dirty="0"/>
              <a:t>February XDBR </a:t>
            </a:r>
          </a:p>
          <a:p>
            <a:pPr marL="690563"/>
            <a:r>
              <a:rPr lang="en-US" sz="2000" dirty="0"/>
              <a:t>Planned or Budgeted Time  </a:t>
            </a:r>
          </a:p>
          <a:p>
            <a:pPr marL="690563"/>
            <a:r>
              <a:rPr lang="en-US" sz="2000" dirty="0"/>
              <a:t>Actual Time Spent on Perkins Activities</a:t>
            </a:r>
          </a:p>
          <a:p>
            <a:pPr marL="690563"/>
            <a:r>
              <a:rPr lang="en-US" sz="2000" dirty="0"/>
              <a:t>Supporting Documentation</a:t>
            </a:r>
          </a:p>
        </p:txBody>
      </p:sp>
    </p:spTree>
    <p:extLst>
      <p:ext uri="{BB962C8B-B14F-4D97-AF65-F5344CB8AC3E}">
        <p14:creationId xmlns:p14="http://schemas.microsoft.com/office/powerpoint/2010/main" val="2162982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05904-B7C1-470F-B33A-AA80F587A954}"/>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200" dirty="0"/>
              <a:t>Equipment Monitoring </a:t>
            </a:r>
          </a:p>
        </p:txBody>
      </p:sp>
      <p:sp>
        <p:nvSpPr>
          <p:cNvPr id="3" name="Content Placeholder 2">
            <a:extLst>
              <a:ext uri="{FF2B5EF4-FFF2-40B4-BE49-F238E27FC236}">
                <a16:creationId xmlns:a16="http://schemas.microsoft.com/office/drawing/2014/main" id="{3C6BE8C7-3D26-4A5D-A1F4-B9B0196DDEE5}"/>
              </a:ext>
            </a:extLst>
          </p:cNvPr>
          <p:cNvSpPr>
            <a:spLocks noGrp="1"/>
          </p:cNvSpPr>
          <p:nvPr>
            <p:ph idx="1"/>
          </p:nvPr>
        </p:nvSpPr>
        <p:spPr>
          <a:xfrm>
            <a:off x="628650" y="1268016"/>
            <a:ext cx="7886700" cy="3364707"/>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457200"/>
            <a:r>
              <a:rPr lang="en-US" sz="2000" dirty="0"/>
              <a:t>List of Equipment </a:t>
            </a:r>
          </a:p>
          <a:p>
            <a:pPr marL="457200"/>
            <a:r>
              <a:rPr lang="en-US" sz="2000" dirty="0"/>
              <a:t>Photos of equipment in Place/Use</a:t>
            </a:r>
          </a:p>
          <a:p>
            <a:pPr marL="457200"/>
            <a:r>
              <a:rPr lang="en-US" sz="2000" dirty="0"/>
              <a:t>Asset Tag</a:t>
            </a:r>
          </a:p>
          <a:p>
            <a:pPr marL="457200"/>
            <a:r>
              <a:rPr lang="en-US" sz="2000" dirty="0"/>
              <a:t>Over $25,000 not purchased from a business that is debarred</a:t>
            </a:r>
          </a:p>
          <a:p>
            <a:pPr marL="457200"/>
            <a:r>
              <a:rPr lang="en-US" sz="2000" dirty="0"/>
              <a:t>College Monitoring Process for Equipment   </a:t>
            </a:r>
          </a:p>
        </p:txBody>
      </p:sp>
    </p:spTree>
    <p:extLst>
      <p:ext uri="{BB962C8B-B14F-4D97-AF65-F5344CB8AC3E}">
        <p14:creationId xmlns:p14="http://schemas.microsoft.com/office/powerpoint/2010/main" val="4228143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07382E-CF29-4F79-99BB-44FB9C0AB770}"/>
              </a:ext>
            </a:extLst>
          </p:cNvPr>
          <p:cNvSpPr>
            <a:spLocks noGrp="1"/>
          </p:cNvSpPr>
          <p:nvPr>
            <p:ph idx="1"/>
          </p:nvPr>
        </p:nvSpPr>
        <p:spPr/>
        <p:txBody>
          <a:bodyPr>
            <a:normAutofit fontScale="92500" lnSpcReduction="10000"/>
          </a:bodyPr>
          <a:lstStyle/>
          <a:p>
            <a:pPr marL="0" indent="0">
              <a:buNone/>
            </a:pPr>
            <a:r>
              <a:rPr lang="en-US" b="1" dirty="0"/>
              <a:t>Perkins 101</a:t>
            </a:r>
          </a:p>
          <a:p>
            <a:pPr marL="233363" indent="-233363"/>
            <a:r>
              <a:rPr lang="en-US" dirty="0"/>
              <a:t>Highlighting history</a:t>
            </a:r>
          </a:p>
          <a:p>
            <a:pPr marL="233363" indent="-233363"/>
            <a:r>
              <a:rPr lang="en-US" dirty="0"/>
              <a:t>Perkins V Act</a:t>
            </a:r>
          </a:p>
          <a:p>
            <a:pPr marL="233363" indent="-233363"/>
            <a:r>
              <a:rPr lang="en-US" dirty="0"/>
              <a:t>EDGAR</a:t>
            </a:r>
          </a:p>
          <a:p>
            <a:pPr marL="233363" indent="-233363"/>
            <a:r>
              <a:rPr lang="en-US" dirty="0"/>
              <a:t>Operational procedures </a:t>
            </a:r>
          </a:p>
          <a:p>
            <a:endParaRPr lang="en-US" dirty="0"/>
          </a:p>
          <a:p>
            <a:pPr marL="0" indent="0">
              <a:buNone/>
            </a:pPr>
            <a:r>
              <a:rPr lang="en-US" b="1" dirty="0"/>
              <a:t>Annual Meeting</a:t>
            </a:r>
          </a:p>
          <a:p>
            <a:r>
              <a:rPr lang="en-US" dirty="0"/>
              <a:t>Procedures for Applying for Funding for 2022-23</a:t>
            </a:r>
          </a:p>
          <a:p>
            <a:r>
              <a:rPr lang="en-US" dirty="0"/>
              <a:t>Procedures for managing the grant</a:t>
            </a:r>
          </a:p>
          <a:p>
            <a:r>
              <a:rPr lang="en-US" dirty="0"/>
              <a:t>How to use the NCPerkins </a:t>
            </a:r>
            <a:r>
              <a:rPr lang="en-US" dirty="0" err="1"/>
              <a:t>moodle</a:t>
            </a:r>
            <a:endParaRPr lang="en-US" dirty="0"/>
          </a:p>
          <a:p>
            <a:pPr marL="0" indent="0">
              <a:buNone/>
            </a:pPr>
            <a:endParaRPr lang="en-US" dirty="0"/>
          </a:p>
        </p:txBody>
      </p:sp>
      <p:sp>
        <p:nvSpPr>
          <p:cNvPr id="3" name="Title 2">
            <a:extLst>
              <a:ext uri="{FF2B5EF4-FFF2-40B4-BE49-F238E27FC236}">
                <a16:creationId xmlns:a16="http://schemas.microsoft.com/office/drawing/2014/main" id="{DA5E86BA-B155-4729-807E-F55F1978BD88}"/>
              </a:ext>
            </a:extLst>
          </p:cNvPr>
          <p:cNvSpPr>
            <a:spLocks noGrp="1"/>
          </p:cNvSpPr>
          <p:nvPr>
            <p:ph type="title"/>
          </p:nvPr>
        </p:nvSpPr>
        <p:spPr/>
        <p:txBody>
          <a:bodyPr/>
          <a:lstStyle/>
          <a:p>
            <a:r>
              <a:rPr lang="en-US" dirty="0"/>
              <a:t>Upcoming Spring Perkins Workshops</a:t>
            </a:r>
          </a:p>
        </p:txBody>
      </p:sp>
    </p:spTree>
    <p:extLst>
      <p:ext uri="{BB962C8B-B14F-4D97-AF65-F5344CB8AC3E}">
        <p14:creationId xmlns:p14="http://schemas.microsoft.com/office/powerpoint/2010/main" val="357198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9C388A-DEB1-4AF0-AB3A-AA2E49B80987}"/>
              </a:ext>
            </a:extLst>
          </p:cNvPr>
          <p:cNvSpPr>
            <a:spLocks noGrp="1"/>
          </p:cNvSpPr>
          <p:nvPr>
            <p:ph idx="1"/>
          </p:nvPr>
        </p:nvSpPr>
        <p:spPr/>
        <p:txBody>
          <a:bodyPr/>
          <a:lstStyle/>
          <a:p>
            <a:pPr marL="0" indent="0">
              <a:buNone/>
            </a:pPr>
            <a:r>
              <a:rPr lang="en-US" sz="3200" dirty="0">
                <a:solidFill>
                  <a:srgbClr val="FF0000"/>
                </a:solidFill>
              </a:rPr>
              <a:t>All modifications </a:t>
            </a:r>
          </a:p>
          <a:p>
            <a:pPr marL="0" indent="0">
              <a:buNone/>
            </a:pPr>
            <a:r>
              <a:rPr lang="en-US" sz="3200" dirty="0">
                <a:solidFill>
                  <a:srgbClr val="FF0000"/>
                </a:solidFill>
              </a:rPr>
              <a:t>must be </a:t>
            </a:r>
          </a:p>
          <a:p>
            <a:pPr marL="0" indent="0">
              <a:buNone/>
            </a:pPr>
            <a:r>
              <a:rPr lang="en-US" sz="3200" dirty="0">
                <a:solidFill>
                  <a:srgbClr val="FF0000"/>
                </a:solidFill>
              </a:rPr>
              <a:t>submitted by </a:t>
            </a:r>
          </a:p>
          <a:p>
            <a:pPr marL="0" indent="0">
              <a:buNone/>
            </a:pPr>
            <a:r>
              <a:rPr lang="en-US" sz="3200" dirty="0">
                <a:solidFill>
                  <a:srgbClr val="FF0000"/>
                </a:solidFill>
              </a:rPr>
              <a:t>May 15</a:t>
            </a:r>
            <a:r>
              <a:rPr lang="en-US" sz="3200" baseline="30000" dirty="0">
                <a:solidFill>
                  <a:srgbClr val="FF0000"/>
                </a:solidFill>
              </a:rPr>
              <a:t>th</a:t>
            </a:r>
            <a:r>
              <a:rPr lang="en-US" sz="3200" dirty="0">
                <a:solidFill>
                  <a:srgbClr val="FF0000"/>
                </a:solidFill>
              </a:rPr>
              <a:t> </a:t>
            </a:r>
          </a:p>
          <a:p>
            <a:pPr marL="0" indent="0">
              <a:buNone/>
            </a:pPr>
            <a:endParaRPr lang="en-US" dirty="0"/>
          </a:p>
        </p:txBody>
      </p:sp>
      <p:sp>
        <p:nvSpPr>
          <p:cNvPr id="3" name="Title 2">
            <a:extLst>
              <a:ext uri="{FF2B5EF4-FFF2-40B4-BE49-F238E27FC236}">
                <a16:creationId xmlns:a16="http://schemas.microsoft.com/office/drawing/2014/main" id="{13DECD0F-A97D-497A-BE66-80C50BBBF1A2}"/>
              </a:ext>
            </a:extLst>
          </p:cNvPr>
          <p:cNvSpPr>
            <a:spLocks noGrp="1"/>
          </p:cNvSpPr>
          <p:nvPr>
            <p:ph type="title"/>
          </p:nvPr>
        </p:nvSpPr>
        <p:spPr/>
        <p:txBody>
          <a:bodyPr/>
          <a:lstStyle/>
          <a:p>
            <a:r>
              <a:rPr lang="en-US" dirty="0"/>
              <a:t>Deadline coming!</a:t>
            </a:r>
          </a:p>
        </p:txBody>
      </p:sp>
      <p:pic>
        <p:nvPicPr>
          <p:cNvPr id="8" name="Picture 7">
            <a:extLst>
              <a:ext uri="{FF2B5EF4-FFF2-40B4-BE49-F238E27FC236}">
                <a16:creationId xmlns:a16="http://schemas.microsoft.com/office/drawing/2014/main" id="{C624BB0A-D17F-4E38-BA5C-10701B01068F}"/>
              </a:ext>
            </a:extLst>
          </p:cNvPr>
          <p:cNvPicPr>
            <a:picLocks noChangeAspect="1"/>
          </p:cNvPicPr>
          <p:nvPr/>
        </p:nvPicPr>
        <p:blipFill>
          <a:blip r:embed="rId3"/>
          <a:stretch>
            <a:fillRect/>
          </a:stretch>
        </p:blipFill>
        <p:spPr>
          <a:xfrm rot="1093613">
            <a:off x="3641116" y="732803"/>
            <a:ext cx="4983712" cy="3677895"/>
          </a:xfrm>
          <a:prstGeom prst="rect">
            <a:avLst/>
          </a:prstGeom>
        </p:spPr>
      </p:pic>
      <p:sp>
        <p:nvSpPr>
          <p:cNvPr id="9" name="Star: 5 Points 8">
            <a:extLst>
              <a:ext uri="{FF2B5EF4-FFF2-40B4-BE49-F238E27FC236}">
                <a16:creationId xmlns:a16="http://schemas.microsoft.com/office/drawing/2014/main" id="{4B532E93-2DC3-4303-ADE8-6A3B751B125F}"/>
              </a:ext>
            </a:extLst>
          </p:cNvPr>
          <p:cNvSpPr/>
          <p:nvPr/>
        </p:nvSpPr>
        <p:spPr>
          <a:xfrm rot="1107200">
            <a:off x="3812872" y="2009952"/>
            <a:ext cx="457200" cy="457200"/>
          </a:xfrm>
          <a:prstGeom prst="star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028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0744D7-3338-44E5-9832-A3CF66295C22}"/>
              </a:ext>
            </a:extLst>
          </p:cNvPr>
          <p:cNvSpPr>
            <a:spLocks noGrp="1"/>
          </p:cNvSpPr>
          <p:nvPr>
            <p:ph type="title"/>
          </p:nvPr>
        </p:nvSpPr>
        <p:spPr>
          <a:xfrm>
            <a:off x="1297859" y="126367"/>
            <a:ext cx="7364361" cy="994172"/>
          </a:xfrm>
        </p:spPr>
        <p:txBody>
          <a:bodyPr anchor="ctr">
            <a:normAutofit/>
          </a:bodyPr>
          <a:lstStyle/>
          <a:p>
            <a:r>
              <a:rPr lang="en-US" dirty="0"/>
              <a:t>Improved Organization of the 2022-23 Moodle</a:t>
            </a:r>
          </a:p>
        </p:txBody>
      </p:sp>
      <p:pic>
        <p:nvPicPr>
          <p:cNvPr id="7" name="Picture 6">
            <a:extLst>
              <a:ext uri="{FF2B5EF4-FFF2-40B4-BE49-F238E27FC236}">
                <a16:creationId xmlns:a16="http://schemas.microsoft.com/office/drawing/2014/main" id="{2815787C-E8A2-4E9E-8296-AE8919ED1379}"/>
              </a:ext>
            </a:extLst>
          </p:cNvPr>
          <p:cNvPicPr>
            <a:picLocks noChangeAspect="1"/>
          </p:cNvPicPr>
          <p:nvPr/>
        </p:nvPicPr>
        <p:blipFill>
          <a:blip r:embed="rId3"/>
          <a:stretch>
            <a:fillRect/>
          </a:stretch>
        </p:blipFill>
        <p:spPr>
          <a:xfrm>
            <a:off x="4097277" y="1337786"/>
            <a:ext cx="2708062" cy="3449762"/>
          </a:xfrm>
          <a:prstGeom prst="rect">
            <a:avLst/>
          </a:prstGeom>
          <a:noFill/>
          <a:ln>
            <a:solidFill>
              <a:schemeClr val="tx1"/>
            </a:solidFill>
          </a:ln>
        </p:spPr>
      </p:pic>
      <p:pic>
        <p:nvPicPr>
          <p:cNvPr id="5" name="Picture 4">
            <a:extLst>
              <a:ext uri="{FF2B5EF4-FFF2-40B4-BE49-F238E27FC236}">
                <a16:creationId xmlns:a16="http://schemas.microsoft.com/office/drawing/2014/main" id="{8CDFEDEF-A12A-42A6-B9BF-A5C7B18D1EF1}"/>
              </a:ext>
            </a:extLst>
          </p:cNvPr>
          <p:cNvPicPr>
            <a:picLocks noChangeAspect="1"/>
          </p:cNvPicPr>
          <p:nvPr/>
        </p:nvPicPr>
        <p:blipFill>
          <a:blip r:embed="rId4"/>
          <a:stretch>
            <a:fillRect/>
          </a:stretch>
        </p:blipFill>
        <p:spPr>
          <a:xfrm>
            <a:off x="561531" y="1337786"/>
            <a:ext cx="3372142" cy="3449762"/>
          </a:xfrm>
          <a:prstGeom prst="rect">
            <a:avLst/>
          </a:prstGeom>
          <a:noFill/>
          <a:ln>
            <a:solidFill>
              <a:schemeClr val="tx1"/>
            </a:solidFill>
          </a:ln>
        </p:spPr>
      </p:pic>
      <p:sp>
        <p:nvSpPr>
          <p:cNvPr id="8" name="Explosion: 14 Points 7">
            <a:extLst>
              <a:ext uri="{FF2B5EF4-FFF2-40B4-BE49-F238E27FC236}">
                <a16:creationId xmlns:a16="http://schemas.microsoft.com/office/drawing/2014/main" id="{B0D4A39F-0145-426B-B689-9EB93D2117C6}"/>
              </a:ext>
            </a:extLst>
          </p:cNvPr>
          <p:cNvSpPr/>
          <p:nvPr/>
        </p:nvSpPr>
        <p:spPr>
          <a:xfrm>
            <a:off x="6208295" y="1120539"/>
            <a:ext cx="2839452" cy="389659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rPr>
              <a:t>Hear more at the Annual Meeting</a:t>
            </a:r>
          </a:p>
        </p:txBody>
      </p:sp>
    </p:spTree>
    <p:extLst>
      <p:ext uri="{BB962C8B-B14F-4D97-AF65-F5344CB8AC3E}">
        <p14:creationId xmlns:p14="http://schemas.microsoft.com/office/powerpoint/2010/main" val="344732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BBF83E-E26D-494D-8F05-7C6BB08CD00C}"/>
              </a:ext>
            </a:extLst>
          </p:cNvPr>
          <p:cNvSpPr>
            <a:spLocks noGrp="1"/>
          </p:cNvSpPr>
          <p:nvPr>
            <p:ph idx="1"/>
          </p:nvPr>
        </p:nvSpPr>
        <p:spPr>
          <a:xfrm>
            <a:off x="628650" y="1320904"/>
            <a:ext cx="7886700" cy="3822596"/>
          </a:xfrm>
        </p:spPr>
        <p:txBody>
          <a:bodyPr>
            <a:normAutofit/>
          </a:bodyPr>
          <a:lstStyle/>
          <a:p>
            <a:pPr marL="0" indent="0">
              <a:buNone/>
            </a:pPr>
            <a:r>
              <a:rPr lang="en-US" dirty="0">
                <a:solidFill>
                  <a:srgbClr val="FF0000"/>
                </a:solidFill>
              </a:rPr>
              <a:t>Virtually:</a:t>
            </a:r>
            <a:r>
              <a:rPr lang="en-US" dirty="0"/>
              <a:t> </a:t>
            </a:r>
          </a:p>
          <a:p>
            <a:pPr marL="0" indent="0">
              <a:buNone/>
            </a:pPr>
            <a:r>
              <a:rPr lang="en-US" dirty="0"/>
              <a:t>Perkins 101 Workshop: Wednesday, April 13 from 9am-12pm</a:t>
            </a:r>
            <a:br>
              <a:rPr lang="en-US" dirty="0"/>
            </a:br>
            <a:r>
              <a:rPr lang="en-US" dirty="0"/>
              <a:t>Annual Meeting: Tuesday, April 19 from 9am-12pm</a:t>
            </a:r>
          </a:p>
          <a:p>
            <a:pPr marL="0" indent="0">
              <a:buNone/>
            </a:pPr>
            <a:r>
              <a:rPr lang="en-US" dirty="0"/>
              <a:t>** Register now </a:t>
            </a:r>
            <a:r>
              <a:rPr lang="en-US" u="sng" dirty="0">
                <a:solidFill>
                  <a:srgbClr val="0531FF"/>
                </a:solidFill>
              </a:rPr>
              <a:t>ncperkins.org/presentations </a:t>
            </a:r>
          </a:p>
          <a:p>
            <a:pPr marL="0" indent="0">
              <a:buNone/>
            </a:pPr>
            <a:endParaRPr lang="en-US" dirty="0"/>
          </a:p>
          <a:p>
            <a:pPr marL="0" indent="0">
              <a:buNone/>
            </a:pPr>
            <a:r>
              <a:rPr lang="en-US" dirty="0">
                <a:solidFill>
                  <a:srgbClr val="FF0000"/>
                </a:solidFill>
              </a:rPr>
              <a:t>In-Person with SkillsUSA:</a:t>
            </a:r>
            <a:r>
              <a:rPr lang="en-US" dirty="0"/>
              <a:t> </a:t>
            </a:r>
            <a:r>
              <a:rPr lang="en-US" dirty="0" err="1"/>
              <a:t>Koury</a:t>
            </a:r>
            <a:r>
              <a:rPr lang="en-US" dirty="0"/>
              <a:t> Center, Greensboro </a:t>
            </a:r>
            <a:br>
              <a:rPr lang="en-US" dirty="0"/>
            </a:br>
            <a:r>
              <a:rPr lang="en-US" dirty="0"/>
              <a:t>Perkins 101 Workshop: April 27 1-4pm</a:t>
            </a:r>
            <a:br>
              <a:rPr lang="en-US" dirty="0"/>
            </a:br>
            <a:r>
              <a:rPr lang="en-US" dirty="0"/>
              <a:t>Annual Meeting: April 28, 9am-12pm</a:t>
            </a:r>
          </a:p>
          <a:p>
            <a:pPr marL="0" indent="0">
              <a:buNone/>
            </a:pPr>
            <a:r>
              <a:rPr lang="en-US" dirty="0"/>
              <a:t>** Register now  </a:t>
            </a:r>
          </a:p>
        </p:txBody>
      </p:sp>
      <p:sp>
        <p:nvSpPr>
          <p:cNvPr id="3" name="Title 2">
            <a:extLst>
              <a:ext uri="{FF2B5EF4-FFF2-40B4-BE49-F238E27FC236}">
                <a16:creationId xmlns:a16="http://schemas.microsoft.com/office/drawing/2014/main" id="{4F02DF66-7B51-46CA-8085-001FFC99D746}"/>
              </a:ext>
            </a:extLst>
          </p:cNvPr>
          <p:cNvSpPr>
            <a:spLocks noGrp="1"/>
          </p:cNvSpPr>
          <p:nvPr>
            <p:ph type="title"/>
          </p:nvPr>
        </p:nvSpPr>
        <p:spPr/>
        <p:txBody>
          <a:bodyPr>
            <a:noAutofit/>
          </a:bodyPr>
          <a:lstStyle/>
          <a:p>
            <a:r>
              <a:rPr lang="en-US" sz="2800" dirty="0">
                <a:solidFill>
                  <a:srgbClr val="7030A0"/>
                </a:solidFill>
                <a:latin typeface="Imprint MT Shadow" panose="04020605060303030202" pitchFamily="82" charset="0"/>
              </a:rPr>
              <a:t>Perkins 101 Workshop and Annual Meeting</a:t>
            </a:r>
          </a:p>
        </p:txBody>
      </p:sp>
    </p:spTree>
    <p:extLst>
      <p:ext uri="{BB962C8B-B14F-4D97-AF65-F5344CB8AC3E}">
        <p14:creationId xmlns:p14="http://schemas.microsoft.com/office/powerpoint/2010/main" val="93720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E943D-9359-4051-84AA-7BFE997B89D5}"/>
              </a:ext>
            </a:extLst>
          </p:cNvPr>
          <p:cNvSpPr>
            <a:spLocks noGrp="1"/>
          </p:cNvSpPr>
          <p:nvPr>
            <p:ph type="title"/>
          </p:nvPr>
        </p:nvSpPr>
        <p:spPr/>
        <p:txBody>
          <a:bodyPr/>
          <a:lstStyle/>
          <a:p>
            <a:r>
              <a:rPr lang="en-US" dirty="0"/>
              <a:t>End-Of-Year Promising Practice Video</a:t>
            </a:r>
          </a:p>
        </p:txBody>
      </p:sp>
      <p:pic>
        <p:nvPicPr>
          <p:cNvPr id="5" name="Picture 4">
            <a:extLst>
              <a:ext uri="{FF2B5EF4-FFF2-40B4-BE49-F238E27FC236}">
                <a16:creationId xmlns:a16="http://schemas.microsoft.com/office/drawing/2014/main" id="{DDBE1C9E-A222-40A7-9368-5E7C38DC2E73}"/>
              </a:ext>
            </a:extLst>
          </p:cNvPr>
          <p:cNvPicPr>
            <a:picLocks noChangeAspect="1"/>
          </p:cNvPicPr>
          <p:nvPr/>
        </p:nvPicPr>
        <p:blipFill rotWithShape="1">
          <a:blip r:embed="rId3"/>
          <a:srcRect l="636" t="13240" r="1326"/>
          <a:stretch/>
        </p:blipFill>
        <p:spPr>
          <a:xfrm rot="20358536">
            <a:off x="4580021" y="2022322"/>
            <a:ext cx="4106779" cy="2291600"/>
          </a:xfrm>
          <a:prstGeom prst="rect">
            <a:avLst/>
          </a:prstGeom>
          <a:ln w="19050">
            <a:solidFill>
              <a:schemeClr val="tx1"/>
            </a:solidFill>
          </a:ln>
        </p:spPr>
      </p:pic>
      <p:pic>
        <p:nvPicPr>
          <p:cNvPr id="9" name="Picture 8">
            <a:extLst>
              <a:ext uri="{FF2B5EF4-FFF2-40B4-BE49-F238E27FC236}">
                <a16:creationId xmlns:a16="http://schemas.microsoft.com/office/drawing/2014/main" id="{A396FC19-6799-48B1-A328-279C03073044}"/>
              </a:ext>
            </a:extLst>
          </p:cNvPr>
          <p:cNvPicPr>
            <a:picLocks noChangeAspect="1"/>
          </p:cNvPicPr>
          <p:nvPr/>
        </p:nvPicPr>
        <p:blipFill>
          <a:blip r:embed="rId4"/>
          <a:stretch>
            <a:fillRect/>
          </a:stretch>
        </p:blipFill>
        <p:spPr>
          <a:xfrm>
            <a:off x="789863" y="1299411"/>
            <a:ext cx="3056162" cy="3284586"/>
          </a:xfrm>
          <a:prstGeom prst="rect">
            <a:avLst/>
          </a:prstGeom>
        </p:spPr>
      </p:pic>
      <p:sp>
        <p:nvSpPr>
          <p:cNvPr id="10" name="TextBox 9">
            <a:extLst>
              <a:ext uri="{FF2B5EF4-FFF2-40B4-BE49-F238E27FC236}">
                <a16:creationId xmlns:a16="http://schemas.microsoft.com/office/drawing/2014/main" id="{8BD94603-315B-4A91-91B5-416797F76A11}"/>
              </a:ext>
            </a:extLst>
          </p:cNvPr>
          <p:cNvSpPr txBox="1"/>
          <p:nvPr/>
        </p:nvSpPr>
        <p:spPr>
          <a:xfrm>
            <a:off x="4211052" y="1370705"/>
            <a:ext cx="3056162" cy="369332"/>
          </a:xfrm>
          <a:prstGeom prst="rect">
            <a:avLst/>
          </a:prstGeom>
          <a:noFill/>
        </p:spPr>
        <p:txBody>
          <a:bodyPr wrap="square" rtlCol="0">
            <a:spAutoFit/>
          </a:bodyPr>
          <a:lstStyle/>
          <a:p>
            <a:r>
              <a:rPr lang="en-US" dirty="0"/>
              <a:t>Hold horizontally when filming</a:t>
            </a:r>
          </a:p>
        </p:txBody>
      </p:sp>
    </p:spTree>
    <p:extLst>
      <p:ext uri="{BB962C8B-B14F-4D97-AF65-F5344CB8AC3E}">
        <p14:creationId xmlns:p14="http://schemas.microsoft.com/office/powerpoint/2010/main" val="32835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vert="horz" lIns="91440" tIns="45720" rIns="91440" bIns="45720" rtlCol="0" anchor="t">
            <a:normAutofit/>
          </a:bodyPr>
          <a:lstStyle/>
          <a:p>
            <a:pPr marL="0" indent="0">
              <a:lnSpc>
                <a:spcPct val="150000"/>
              </a:lnSpc>
              <a:buNone/>
            </a:pPr>
            <a:r>
              <a:rPr lang="en-US" sz="2400" dirty="0">
                <a:latin typeface="Times New Roman"/>
                <a:cs typeface="Times New Roman"/>
              </a:rPr>
              <a:t>Develop more fully the </a:t>
            </a:r>
            <a:r>
              <a:rPr lang="en-US" sz="2400" b="1" dirty="0">
                <a:latin typeface="Times New Roman"/>
                <a:cs typeface="Times New Roman"/>
              </a:rPr>
              <a:t>academic</a:t>
            </a:r>
            <a:r>
              <a:rPr lang="en-US" sz="2400" dirty="0">
                <a:latin typeface="Times New Roman"/>
                <a:cs typeface="Times New Roman"/>
              </a:rPr>
              <a:t> knowledge and </a:t>
            </a:r>
            <a:r>
              <a:rPr lang="en-US" sz="2400" b="1" dirty="0">
                <a:latin typeface="Times New Roman"/>
                <a:cs typeface="Times New Roman"/>
              </a:rPr>
              <a:t>technical</a:t>
            </a:r>
            <a:r>
              <a:rPr lang="en-US" sz="2400" dirty="0">
                <a:latin typeface="Times New Roman"/>
                <a:cs typeface="Times New Roman"/>
              </a:rPr>
              <a:t> and </a:t>
            </a:r>
            <a:r>
              <a:rPr lang="en-US" sz="2400" b="1" dirty="0">
                <a:latin typeface="Times New Roman"/>
                <a:cs typeface="Times New Roman"/>
              </a:rPr>
              <a:t>employability skills </a:t>
            </a:r>
            <a:r>
              <a:rPr lang="en-US" sz="2400" dirty="0">
                <a:latin typeface="Times New Roman"/>
                <a:cs typeface="Times New Roman"/>
              </a:rPr>
              <a:t>of secondary education students and </a:t>
            </a:r>
            <a:r>
              <a:rPr lang="en-US" sz="2400" b="1" dirty="0">
                <a:latin typeface="Times New Roman"/>
                <a:cs typeface="Times New Roman"/>
              </a:rPr>
              <a:t>postsecondary education students who elect to enroll</a:t>
            </a:r>
            <a:r>
              <a:rPr lang="en-US" sz="2400" dirty="0">
                <a:latin typeface="Times New Roman"/>
                <a:cs typeface="Times New Roman"/>
              </a:rPr>
              <a:t> in </a:t>
            </a:r>
            <a:r>
              <a:rPr lang="en-US" sz="2400">
                <a:latin typeface="Times New Roman"/>
                <a:cs typeface="Times New Roman"/>
              </a:rPr>
              <a:t>CTE curriculum programs and programs of study</a:t>
            </a:r>
          </a:p>
        </p:txBody>
      </p:sp>
      <p:sp>
        <p:nvSpPr>
          <p:cNvPr id="122" name="Purpose"/>
          <p:cNvSpPr txBox="1">
            <a:spLocks noGrp="1"/>
          </p:cNvSpPr>
          <p:nvPr>
            <p:ph type="title"/>
          </p:nvPr>
        </p:nvSpPr>
        <p:spPr/>
        <p:txBody>
          <a:bodyPr/>
          <a:lstStyle/>
          <a:p>
            <a:r>
              <a:rPr lang="en-US" dirty="0"/>
              <a:t>Purpose of 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0B35E7-D089-4BCC-80D4-13EDBEAFEEEB}"/>
              </a:ext>
            </a:extLst>
          </p:cNvPr>
          <p:cNvSpPr>
            <a:spLocks noGrp="1"/>
          </p:cNvSpPr>
          <p:nvPr>
            <p:ph type="body" idx="1"/>
          </p:nvPr>
        </p:nvSpPr>
        <p:spPr/>
        <p:txBody>
          <a:bodyPr>
            <a:normAutofit/>
          </a:bodyPr>
          <a:lstStyle/>
          <a:p>
            <a:r>
              <a:rPr lang="en-US" sz="1600" u="sng" dirty="0"/>
              <a:t>Current Projects</a:t>
            </a:r>
          </a:p>
        </p:txBody>
      </p:sp>
      <p:sp>
        <p:nvSpPr>
          <p:cNvPr id="2" name="Content Placeholder 1"/>
          <p:cNvSpPr>
            <a:spLocks noGrp="1"/>
          </p:cNvSpPr>
          <p:nvPr>
            <p:ph sz="half" idx="2"/>
          </p:nvPr>
        </p:nvSpPr>
        <p:spPr>
          <a:xfrm>
            <a:off x="629842" y="1878807"/>
            <a:ext cx="3868340" cy="3138326"/>
          </a:xfrm>
          <a:solidFill>
            <a:schemeClr val="bg1"/>
          </a:solidFill>
        </p:spPr>
        <p:txBody>
          <a:bodyPr>
            <a:normAutofit/>
          </a:bodyPr>
          <a:lstStyle/>
          <a:p>
            <a:pPr marL="233363" indent="-233363">
              <a:spcBef>
                <a:spcPts val="0"/>
              </a:spcBef>
              <a:spcAft>
                <a:spcPts val="1200"/>
              </a:spcAft>
            </a:pPr>
            <a:r>
              <a:rPr lang="en-US" sz="1800" dirty="0"/>
              <a:t>CORD</a:t>
            </a:r>
          </a:p>
          <a:p>
            <a:pPr marL="233363" indent="-233363">
              <a:spcBef>
                <a:spcPts val="0"/>
              </a:spcBef>
              <a:spcAft>
                <a:spcPts val="1200"/>
              </a:spcAft>
            </a:pPr>
            <a:r>
              <a:rPr lang="en-US" sz="1800" dirty="0"/>
              <a:t>SkillsUSA-NC</a:t>
            </a:r>
          </a:p>
          <a:p>
            <a:pPr marL="233363" indent="-233363">
              <a:spcBef>
                <a:spcPts val="0"/>
              </a:spcBef>
              <a:spcAft>
                <a:spcPts val="1200"/>
              </a:spcAft>
            </a:pPr>
            <a:r>
              <a:rPr lang="en-US" sz="1800" dirty="0"/>
              <a:t>EDU Curriculum Alignment Project</a:t>
            </a:r>
          </a:p>
          <a:p>
            <a:pPr marL="233363" indent="-233363">
              <a:spcBef>
                <a:spcPts val="0"/>
              </a:spcBef>
              <a:spcAft>
                <a:spcPts val="1200"/>
              </a:spcAft>
            </a:pPr>
            <a:r>
              <a:rPr lang="en-US" sz="1800" dirty="0"/>
              <a:t>ABLR Disability Inclusion Project</a:t>
            </a:r>
          </a:p>
          <a:p>
            <a:pPr marL="233363" indent="-233363">
              <a:spcBef>
                <a:spcPts val="0"/>
              </a:spcBef>
              <a:spcAft>
                <a:spcPts val="1200"/>
              </a:spcAft>
            </a:pPr>
            <a:r>
              <a:rPr lang="en-US" sz="1800" dirty="0"/>
              <a:t>Career Cluster Guide</a:t>
            </a:r>
          </a:p>
          <a:p>
            <a:pPr marL="0" indent="0">
              <a:spcBef>
                <a:spcPts val="0"/>
              </a:spcBef>
              <a:buNone/>
            </a:pPr>
            <a:endParaRPr lang="en-US" sz="1800" dirty="0"/>
          </a:p>
        </p:txBody>
      </p:sp>
      <p:sp>
        <p:nvSpPr>
          <p:cNvPr id="7" name="Text Placeholder 6">
            <a:extLst>
              <a:ext uri="{FF2B5EF4-FFF2-40B4-BE49-F238E27FC236}">
                <a16:creationId xmlns:a16="http://schemas.microsoft.com/office/drawing/2014/main" id="{3570EF54-F7F6-4DA0-BA32-416418E3E3EB}"/>
              </a:ext>
            </a:extLst>
          </p:cNvPr>
          <p:cNvSpPr>
            <a:spLocks noGrp="1"/>
          </p:cNvSpPr>
          <p:nvPr>
            <p:ph type="body" sz="quarter" idx="3"/>
          </p:nvPr>
        </p:nvSpPr>
        <p:spPr/>
        <p:txBody>
          <a:bodyPr>
            <a:normAutofit/>
          </a:bodyPr>
          <a:lstStyle/>
          <a:p>
            <a:r>
              <a:rPr lang="en-US" sz="1600" u="sng" dirty="0"/>
              <a:t>Upcoming </a:t>
            </a:r>
          </a:p>
        </p:txBody>
      </p:sp>
      <p:sp>
        <p:nvSpPr>
          <p:cNvPr id="8" name="Content Placeholder 7">
            <a:extLst>
              <a:ext uri="{FF2B5EF4-FFF2-40B4-BE49-F238E27FC236}">
                <a16:creationId xmlns:a16="http://schemas.microsoft.com/office/drawing/2014/main" id="{E5C9EFC2-3BE7-4794-889E-B81DDAC14037}"/>
              </a:ext>
            </a:extLst>
          </p:cNvPr>
          <p:cNvSpPr>
            <a:spLocks noGrp="1"/>
          </p:cNvSpPr>
          <p:nvPr>
            <p:ph sz="quarter" idx="4"/>
          </p:nvPr>
        </p:nvSpPr>
        <p:spPr>
          <a:xfrm>
            <a:off x="4629153" y="1878806"/>
            <a:ext cx="3887391" cy="3138327"/>
          </a:xfrm>
        </p:spPr>
        <p:txBody>
          <a:bodyPr>
            <a:normAutofit/>
          </a:bodyPr>
          <a:lstStyle/>
          <a:p>
            <a:pPr marL="233363" indent="-233363">
              <a:spcAft>
                <a:spcPts val="1200"/>
              </a:spcAft>
            </a:pPr>
            <a:r>
              <a:rPr lang="en-US" sz="1800" dirty="0"/>
              <a:t>Immersive Learning Conference</a:t>
            </a:r>
          </a:p>
          <a:p>
            <a:pPr marL="233363" indent="-233363">
              <a:spcAft>
                <a:spcPts val="1200"/>
              </a:spcAft>
            </a:pPr>
            <a:r>
              <a:rPr lang="en-US" sz="1800" dirty="0"/>
              <a:t>Cyber Security (EC-Council/Cisco)</a:t>
            </a:r>
          </a:p>
          <a:p>
            <a:pPr marL="233363" indent="-233363">
              <a:spcAft>
                <a:spcPts val="1200"/>
              </a:spcAft>
            </a:pPr>
            <a:r>
              <a:rPr lang="en-US" sz="1800" dirty="0"/>
              <a:t>Apple Swift</a:t>
            </a:r>
          </a:p>
          <a:p>
            <a:pPr marL="233363" indent="-233363">
              <a:spcAft>
                <a:spcPts val="1200"/>
              </a:spcAft>
            </a:pPr>
            <a:r>
              <a:rPr lang="en-US" sz="1800" dirty="0"/>
              <a:t>Success Coach training with Student Services</a:t>
            </a:r>
          </a:p>
          <a:p>
            <a:pPr marL="233363" indent="-233363">
              <a:spcAft>
                <a:spcPts val="1200"/>
              </a:spcAft>
            </a:pPr>
            <a:r>
              <a:rPr lang="en-US" sz="1800" dirty="0"/>
              <a:t>BLET Curriculum Development</a:t>
            </a:r>
          </a:p>
          <a:p>
            <a:endParaRPr lang="en-US" sz="1800" dirty="0"/>
          </a:p>
          <a:p>
            <a:endParaRPr lang="en-US" sz="1800" dirty="0"/>
          </a:p>
        </p:txBody>
      </p:sp>
      <p:sp>
        <p:nvSpPr>
          <p:cNvPr id="3" name="Title 2"/>
          <p:cNvSpPr>
            <a:spLocks noGrp="1"/>
          </p:cNvSpPr>
          <p:nvPr>
            <p:ph type="title"/>
          </p:nvPr>
        </p:nvSpPr>
        <p:spPr/>
        <p:txBody>
          <a:bodyPr/>
          <a:lstStyle/>
          <a:p>
            <a:r>
              <a:rPr lang="en-US" dirty="0"/>
              <a:t>Leadership Projects</a:t>
            </a:r>
          </a:p>
        </p:txBody>
      </p:sp>
    </p:spTree>
    <p:extLst>
      <p:ext uri="{BB962C8B-B14F-4D97-AF65-F5344CB8AC3E}">
        <p14:creationId xmlns:p14="http://schemas.microsoft.com/office/powerpoint/2010/main" val="293496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8A61-772A-4BC1-9292-6A509FAA7448}"/>
              </a:ext>
            </a:extLst>
          </p:cNvPr>
          <p:cNvSpPr>
            <a:spLocks noGrp="1"/>
          </p:cNvSpPr>
          <p:nvPr>
            <p:ph type="title"/>
          </p:nvPr>
        </p:nvSpPr>
        <p:spPr>
          <a:xfrm>
            <a:off x="486697" y="471950"/>
            <a:ext cx="2629121" cy="1216741"/>
          </a:xfrm>
        </p:spPr>
        <p:txBody>
          <a:bodyP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775" dirty="0"/>
              <a:t>Immersive Learning Conference</a:t>
            </a:r>
          </a:p>
        </p:txBody>
      </p:sp>
      <p:sp>
        <p:nvSpPr>
          <p:cNvPr id="3" name="Content Placeholder 2">
            <a:extLst>
              <a:ext uri="{FF2B5EF4-FFF2-40B4-BE49-F238E27FC236}">
                <a16:creationId xmlns:a16="http://schemas.microsoft.com/office/drawing/2014/main" id="{F8376E2A-D3B5-4A3E-BAC5-66B53E503C87}"/>
              </a:ext>
            </a:extLst>
          </p:cNvPr>
          <p:cNvSpPr>
            <a:spLocks noGrp="1"/>
          </p:cNvSpPr>
          <p:nvPr>
            <p:ph idx="1"/>
          </p:nvPr>
        </p:nvSpPr>
        <p:spPr>
          <a:xfrm>
            <a:off x="486698" y="1828801"/>
            <a:ext cx="2629121" cy="2839064"/>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500" dirty="0"/>
              <a:t>Career Cluster Focus</a:t>
            </a:r>
          </a:p>
          <a:p>
            <a:r>
              <a:rPr lang="en-US" sz="1500" dirty="0"/>
              <a:t>Transportation, Distribution &amp; - (Automotive Services, Collision Repair, Diesel)</a:t>
            </a:r>
          </a:p>
          <a:p>
            <a:r>
              <a:rPr lang="en-US" sz="1500" dirty="0"/>
              <a:t>Architecture &amp; Construction - (Carpentry, Electrical, HVAC, Masonry, Plumbing)</a:t>
            </a:r>
          </a:p>
          <a:p>
            <a:r>
              <a:rPr lang="en-US" sz="1500" dirty="0"/>
              <a:t>Manufacturing - (Advanced Manufacturing, Metals, Welding, Woodworking)</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18339"/>
            <a:ext cx="4938074"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pic>
        <p:nvPicPr>
          <p:cNvPr id="5" name="Picture 4" descr="Graphical user interface, text&#10;&#10;Description automatically generated">
            <a:extLst>
              <a:ext uri="{FF2B5EF4-FFF2-40B4-BE49-F238E27FC236}">
                <a16:creationId xmlns:a16="http://schemas.microsoft.com/office/drawing/2014/main" id="{62A5727F-A240-4161-9EFA-11EE33E9251E}"/>
              </a:ext>
            </a:extLst>
          </p:cNvPr>
          <p:cNvPicPr>
            <a:picLocks noChangeAspect="1"/>
          </p:cNvPicPr>
          <p:nvPr/>
        </p:nvPicPr>
        <p:blipFill>
          <a:blip r:embed="rId3"/>
          <a:stretch>
            <a:fillRect/>
          </a:stretch>
        </p:blipFill>
        <p:spPr>
          <a:xfrm>
            <a:off x="4054397" y="1171038"/>
            <a:ext cx="4514498" cy="2798989"/>
          </a:xfrm>
          <a:prstGeom prst="rect">
            <a:avLst/>
          </a:prstGeom>
          <a:effectLst/>
        </p:spPr>
      </p:pic>
    </p:spTree>
    <p:extLst>
      <p:ext uri="{BB962C8B-B14F-4D97-AF65-F5344CB8AC3E}">
        <p14:creationId xmlns:p14="http://schemas.microsoft.com/office/powerpoint/2010/main" val="199142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88DF5-9A7E-4586-89BD-9AC9B34B8423}"/>
              </a:ext>
            </a:extLst>
          </p:cNvPr>
          <p:cNvSpPr>
            <a:spLocks noGrp="1"/>
          </p:cNvSpPr>
          <p:nvPr>
            <p:ph type="title"/>
          </p:nvPr>
        </p:nvSpPr>
        <p:spPr>
          <a:xfrm>
            <a:off x="486697" y="471950"/>
            <a:ext cx="2629122" cy="1216741"/>
          </a:xfrm>
        </p:spPr>
        <p:txBody>
          <a:bodyP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775" dirty="0"/>
              <a:t>Immersive Learning Conference</a:t>
            </a:r>
          </a:p>
        </p:txBody>
      </p:sp>
      <p:sp>
        <p:nvSpPr>
          <p:cNvPr id="3" name="Content Placeholder 2">
            <a:extLst>
              <a:ext uri="{FF2B5EF4-FFF2-40B4-BE49-F238E27FC236}">
                <a16:creationId xmlns:a16="http://schemas.microsoft.com/office/drawing/2014/main" id="{3F882E84-5A1A-4C62-917E-B900819C1C47}"/>
              </a:ext>
            </a:extLst>
          </p:cNvPr>
          <p:cNvSpPr>
            <a:spLocks noGrp="1"/>
          </p:cNvSpPr>
          <p:nvPr>
            <p:ph idx="1"/>
          </p:nvPr>
        </p:nvSpPr>
        <p:spPr>
          <a:xfrm>
            <a:off x="363161" y="1752601"/>
            <a:ext cx="2752658" cy="2915264"/>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350" dirty="0"/>
              <a:t>Wednesday, May 11</a:t>
            </a:r>
            <a:r>
              <a:rPr lang="en-US" sz="1350" baseline="30000" dirty="0"/>
              <a:t>th</a:t>
            </a:r>
            <a:r>
              <a:rPr lang="en-US" sz="1350" dirty="0"/>
              <a:t> – Friday, May 13</a:t>
            </a:r>
            <a:r>
              <a:rPr lang="en-US" sz="1350" baseline="30000" dirty="0"/>
              <a:t>th</a:t>
            </a:r>
            <a:endParaRPr lang="en-US" sz="1350" dirty="0"/>
          </a:p>
          <a:p>
            <a:r>
              <a:rPr lang="en-US" sz="1350" dirty="0"/>
              <a:t>Caraway Conference Center, Asheboro, NC</a:t>
            </a:r>
          </a:p>
          <a:p>
            <a:r>
              <a:rPr lang="en-US" sz="1350" dirty="0"/>
              <a:t>Perkins Funded:</a:t>
            </a:r>
          </a:p>
          <a:p>
            <a:pPr lvl="1"/>
            <a:r>
              <a:rPr lang="en-US" sz="1350" dirty="0"/>
              <a:t>Registration</a:t>
            </a:r>
          </a:p>
          <a:p>
            <a:pPr lvl="1"/>
            <a:r>
              <a:rPr lang="en-US" sz="1350" dirty="0"/>
              <a:t>Lodging</a:t>
            </a:r>
          </a:p>
          <a:p>
            <a:pPr lvl="1"/>
            <a:r>
              <a:rPr lang="en-US" sz="1350" dirty="0"/>
              <a:t>Meals</a:t>
            </a:r>
          </a:p>
          <a:p>
            <a:r>
              <a:rPr lang="en-US" sz="1350" dirty="0"/>
              <a:t>ALL attendees and participants will be responsible for paying for transportation to and from the Caraway Conference Center</a:t>
            </a:r>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18339"/>
            <a:ext cx="4938074"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pic>
        <p:nvPicPr>
          <p:cNvPr id="1026" name="Picture 2">
            <a:extLst>
              <a:ext uri="{FF2B5EF4-FFF2-40B4-BE49-F238E27FC236}">
                <a16:creationId xmlns:a16="http://schemas.microsoft.com/office/drawing/2014/main" id="{0B0BDA55-D76C-4ED0-96D7-390CA3A79AF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54397" y="1063819"/>
            <a:ext cx="4514498" cy="301342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289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6197-7FB9-4B4E-9343-57051C5050EF}"/>
              </a:ext>
            </a:extLst>
          </p:cNvPr>
          <p:cNvSpPr>
            <a:spLocks noGrp="1"/>
          </p:cNvSpPr>
          <p:nvPr>
            <p:ph type="title"/>
          </p:nvPr>
        </p:nvSpPr>
        <p:spPr>
          <a:xfrm>
            <a:off x="486697" y="471950"/>
            <a:ext cx="2629121" cy="1216741"/>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Speakers</a:t>
            </a:r>
          </a:p>
        </p:txBody>
      </p:sp>
      <p:sp>
        <p:nvSpPr>
          <p:cNvPr id="3" name="Content Placeholder 2">
            <a:extLst>
              <a:ext uri="{FF2B5EF4-FFF2-40B4-BE49-F238E27FC236}">
                <a16:creationId xmlns:a16="http://schemas.microsoft.com/office/drawing/2014/main" id="{7B195CED-5694-4CD6-8DD7-FD8CBE006736}"/>
              </a:ext>
            </a:extLst>
          </p:cNvPr>
          <p:cNvSpPr>
            <a:spLocks noGrp="1"/>
          </p:cNvSpPr>
          <p:nvPr>
            <p:ph idx="1"/>
          </p:nvPr>
        </p:nvSpPr>
        <p:spPr>
          <a:xfrm>
            <a:off x="486698" y="1424941"/>
            <a:ext cx="2629121" cy="3242924"/>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fontAlgn="base">
              <a:spcBef>
                <a:spcPts val="900"/>
              </a:spcBef>
              <a:buSzPts val="1000"/>
              <a:tabLst>
                <a:tab pos="342900" algn="l"/>
              </a:tabLst>
            </a:pPr>
            <a:r>
              <a:rPr lang="en-US" sz="1350" dirty="0">
                <a:effectLst/>
                <a:latin typeface="Calibri" panose="020F0502020204030204" pitchFamily="34" charset="0"/>
                <a:ea typeface="Calibri" panose="020F0502020204030204" pitchFamily="34" charset="0"/>
              </a:rPr>
              <a:t>Dr. Lane Freeman – </a:t>
            </a:r>
            <a:r>
              <a:rPr lang="en-US" sz="1350" i="1" dirty="0">
                <a:effectLst/>
                <a:latin typeface="Calibri" panose="020F0502020204030204" pitchFamily="34" charset="0"/>
                <a:ea typeface="Calibri" panose="020F0502020204030204" pitchFamily="34" charset="0"/>
              </a:rPr>
              <a:t>Evaluating Immersive Learning Technology for the CTE Classroom </a:t>
            </a:r>
          </a:p>
          <a:p>
            <a:pPr fontAlgn="base">
              <a:spcBef>
                <a:spcPts val="900"/>
              </a:spcBef>
              <a:buSzPts val="1000"/>
              <a:tabLst>
                <a:tab pos="342900" algn="l"/>
              </a:tabLst>
            </a:pPr>
            <a:r>
              <a:rPr lang="en-US" sz="1350" dirty="0">
                <a:effectLst/>
                <a:latin typeface="Calibri" panose="020F0502020204030204" pitchFamily="34" charset="0"/>
                <a:ea typeface="Calibri" panose="020F0502020204030204" pitchFamily="34" charset="0"/>
              </a:rPr>
              <a:t>Dr. Joe Parlier and Michael Carbenia – </a:t>
            </a:r>
            <a:r>
              <a:rPr lang="en-US" sz="1350" i="1" dirty="0">
                <a:effectLst/>
                <a:latin typeface="Calibri" panose="020F0502020204030204" pitchFamily="34" charset="0"/>
                <a:ea typeface="Calibri" panose="020F0502020204030204" pitchFamily="34" charset="0"/>
              </a:rPr>
              <a:t>Augmented and Virtual Reality Transform Teaching and Learning in CTE Classrooms </a:t>
            </a:r>
          </a:p>
          <a:p>
            <a:pPr fontAlgn="base">
              <a:spcBef>
                <a:spcPts val="900"/>
              </a:spcBef>
              <a:buSzPts val="1000"/>
              <a:tabLst>
                <a:tab pos="342900" algn="l"/>
              </a:tabLst>
            </a:pPr>
            <a:r>
              <a:rPr lang="en-US" sz="1350" dirty="0">
                <a:effectLst/>
                <a:latin typeface="Calibri" panose="020F0502020204030204" pitchFamily="34" charset="0"/>
                <a:ea typeface="Calibri" panose="020F0502020204030204" pitchFamily="34" charset="0"/>
              </a:rPr>
              <a:t>Hall Charter and Katelyn Cutshall – </a:t>
            </a:r>
            <a:r>
              <a:rPr lang="en-US" sz="1350" i="1" dirty="0">
                <a:effectLst/>
                <a:latin typeface="Calibri" panose="020F0502020204030204" pitchFamily="34" charset="0"/>
                <a:ea typeface="Calibri" panose="020F0502020204030204" pitchFamily="34" charset="0"/>
              </a:rPr>
              <a:t>Implementing “Diesel by Distance” in Alabama </a:t>
            </a:r>
          </a:p>
          <a:p>
            <a:pPr fontAlgn="base">
              <a:spcBef>
                <a:spcPts val="900"/>
              </a:spcBef>
              <a:buSzPts val="1000"/>
              <a:tabLst>
                <a:tab pos="342900" algn="l"/>
              </a:tabLst>
            </a:pPr>
            <a:r>
              <a:rPr lang="en-US" sz="1350" dirty="0">
                <a:effectLst/>
                <a:latin typeface="Calibri" panose="020F0502020204030204" pitchFamily="34" charset="0"/>
                <a:ea typeface="Calibri" panose="020F0502020204030204" pitchFamily="34" charset="0"/>
              </a:rPr>
              <a:t>Scott Rawlings and Thomas </a:t>
            </a:r>
            <a:r>
              <a:rPr lang="en-US" sz="1350" dirty="0" err="1">
                <a:effectLst/>
                <a:latin typeface="Calibri" panose="020F0502020204030204" pitchFamily="34" charset="0"/>
                <a:ea typeface="Calibri" panose="020F0502020204030204" pitchFamily="34" charset="0"/>
              </a:rPr>
              <a:t>Winkely</a:t>
            </a:r>
            <a:r>
              <a:rPr lang="en-US" sz="1350" dirty="0">
                <a:effectLst/>
                <a:latin typeface="Calibri" panose="020F0502020204030204" pitchFamily="34" charset="0"/>
                <a:ea typeface="Calibri" panose="020F0502020204030204" pitchFamily="34" charset="0"/>
              </a:rPr>
              <a:t> – </a:t>
            </a:r>
            <a:r>
              <a:rPr lang="en-US" sz="1350" i="1" dirty="0">
                <a:effectLst/>
                <a:latin typeface="Calibri" panose="020F0502020204030204" pitchFamily="34" charset="0"/>
                <a:ea typeface="Calibri" panose="020F0502020204030204" pitchFamily="34" charset="0"/>
              </a:rPr>
              <a:t>The Future of VR, MR, and AR and how to Scale these Technologies</a:t>
            </a:r>
          </a:p>
          <a:p>
            <a:pPr marL="0" marR="0" lvl="0" indent="0" fontAlgn="base">
              <a:spcBef>
                <a:spcPts val="900"/>
              </a:spcBef>
              <a:spcAft>
                <a:spcPts val="0"/>
              </a:spcAft>
              <a:buSzPts val="1000"/>
              <a:buNone/>
              <a:tabLst>
                <a:tab pos="342900" algn="l"/>
              </a:tabLst>
            </a:pPr>
            <a:endParaRPr lang="en-US" sz="1350" dirty="0">
              <a:effectLst/>
              <a:latin typeface="Calibri" panose="020F050202020403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18339"/>
            <a:ext cx="4938074"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pic>
        <p:nvPicPr>
          <p:cNvPr id="5" name="Picture 4">
            <a:extLst>
              <a:ext uri="{FF2B5EF4-FFF2-40B4-BE49-F238E27FC236}">
                <a16:creationId xmlns:a16="http://schemas.microsoft.com/office/drawing/2014/main" id="{962282EF-08C4-4346-B985-1A4037345F70}"/>
              </a:ext>
            </a:extLst>
          </p:cNvPr>
          <p:cNvPicPr>
            <a:picLocks noChangeAspect="1"/>
          </p:cNvPicPr>
          <p:nvPr/>
        </p:nvPicPr>
        <p:blipFill>
          <a:blip r:embed="rId3"/>
          <a:stretch>
            <a:fillRect/>
          </a:stretch>
        </p:blipFill>
        <p:spPr>
          <a:xfrm>
            <a:off x="4054397" y="973529"/>
            <a:ext cx="4514498" cy="3194007"/>
          </a:xfrm>
          <a:prstGeom prst="rect">
            <a:avLst/>
          </a:prstGeom>
          <a:effectLst/>
        </p:spPr>
      </p:pic>
    </p:spTree>
    <p:extLst>
      <p:ext uri="{BB962C8B-B14F-4D97-AF65-F5344CB8AC3E}">
        <p14:creationId xmlns:p14="http://schemas.microsoft.com/office/powerpoint/2010/main" val="1089921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E531FE-7228-4179-AE16-5A950C290026}"/>
              </a:ext>
            </a:extLst>
          </p:cNvPr>
          <p:cNvSpPr>
            <a:spLocks noGrp="1"/>
          </p:cNvSpPr>
          <p:nvPr>
            <p:ph idx="1"/>
          </p:nvPr>
        </p:nvSpPr>
        <p:spPr>
          <a:xfrm>
            <a:off x="628650" y="1320904"/>
            <a:ext cx="3774908" cy="1518549"/>
          </a:xfrm>
        </p:spPr>
        <p:txBody>
          <a:bodyPr/>
          <a:lstStyle/>
          <a:p>
            <a:pPr marL="0" indent="0">
              <a:buNone/>
            </a:pPr>
            <a:r>
              <a:rPr lang="en-US" dirty="0">
                <a:solidFill>
                  <a:srgbClr val="00A357"/>
                </a:solidFill>
              </a:rPr>
              <a:t>Stay tuned! </a:t>
            </a:r>
          </a:p>
          <a:p>
            <a:pPr marL="0" indent="0">
              <a:buNone/>
            </a:pPr>
            <a:r>
              <a:rPr lang="en-US" dirty="0">
                <a:solidFill>
                  <a:srgbClr val="00A357"/>
                </a:solidFill>
              </a:rPr>
              <a:t>We will need new success stories from your graduates </a:t>
            </a:r>
          </a:p>
        </p:txBody>
      </p:sp>
      <p:sp>
        <p:nvSpPr>
          <p:cNvPr id="3" name="Title 2">
            <a:extLst>
              <a:ext uri="{FF2B5EF4-FFF2-40B4-BE49-F238E27FC236}">
                <a16:creationId xmlns:a16="http://schemas.microsoft.com/office/drawing/2014/main" id="{F51B4E94-C33B-4BAF-A7F6-708F045E2D88}"/>
              </a:ext>
            </a:extLst>
          </p:cNvPr>
          <p:cNvSpPr>
            <a:spLocks noGrp="1"/>
          </p:cNvSpPr>
          <p:nvPr>
            <p:ph type="title"/>
          </p:nvPr>
        </p:nvSpPr>
        <p:spPr/>
        <p:txBody>
          <a:bodyPr/>
          <a:lstStyle/>
          <a:p>
            <a:r>
              <a:rPr lang="en-US" dirty="0"/>
              <a:t>Career Cluster Guide – 2022</a:t>
            </a:r>
          </a:p>
        </p:txBody>
      </p:sp>
      <p:pic>
        <p:nvPicPr>
          <p:cNvPr id="5" name="Picture 4">
            <a:extLst>
              <a:ext uri="{FF2B5EF4-FFF2-40B4-BE49-F238E27FC236}">
                <a16:creationId xmlns:a16="http://schemas.microsoft.com/office/drawing/2014/main" id="{AB535833-8A13-4D6B-AC6C-5E6C9E92A6A1}"/>
              </a:ext>
            </a:extLst>
          </p:cNvPr>
          <p:cNvPicPr>
            <a:picLocks noChangeAspect="1"/>
          </p:cNvPicPr>
          <p:nvPr/>
        </p:nvPicPr>
        <p:blipFill rotWithShape="1">
          <a:blip r:embed="rId3"/>
          <a:srcRect b="26766"/>
          <a:stretch/>
        </p:blipFill>
        <p:spPr>
          <a:xfrm rot="1097606">
            <a:off x="4123907" y="1362145"/>
            <a:ext cx="4479643" cy="4164908"/>
          </a:xfrm>
          <a:prstGeom prst="rect">
            <a:avLst/>
          </a:prstGeom>
        </p:spPr>
      </p:pic>
    </p:spTree>
    <p:extLst>
      <p:ext uri="{BB962C8B-B14F-4D97-AF65-F5344CB8AC3E}">
        <p14:creationId xmlns:p14="http://schemas.microsoft.com/office/powerpoint/2010/main" val="164279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101AB4-B275-43C0-A59E-92CD65627ECF}"/>
              </a:ext>
            </a:extLst>
          </p:cNvPr>
          <p:cNvSpPr>
            <a:spLocks noGrp="1"/>
          </p:cNvSpPr>
          <p:nvPr>
            <p:ph type="title"/>
          </p:nvPr>
        </p:nvSpPr>
        <p:spPr>
          <a:xfrm>
            <a:off x="1297859" y="126367"/>
            <a:ext cx="7364361" cy="994172"/>
          </a:xfrm>
        </p:spPr>
        <p:txBody>
          <a:bodyPr anchor="ctr">
            <a:normAutofit/>
          </a:bodyPr>
          <a:lstStyle/>
          <a:p>
            <a:r>
              <a:rPr lang="en-US" dirty="0"/>
              <a:t>Performance Partnership Webinars</a:t>
            </a:r>
          </a:p>
        </p:txBody>
      </p:sp>
      <p:sp>
        <p:nvSpPr>
          <p:cNvPr id="2" name="Content Placeholder 1">
            <a:extLst>
              <a:ext uri="{FF2B5EF4-FFF2-40B4-BE49-F238E27FC236}">
                <a16:creationId xmlns:a16="http://schemas.microsoft.com/office/drawing/2014/main" id="{D306A500-6114-4385-BCFA-66C9ECEF9161}"/>
              </a:ext>
            </a:extLst>
          </p:cNvPr>
          <p:cNvSpPr>
            <a:spLocks noGrp="1"/>
          </p:cNvSpPr>
          <p:nvPr>
            <p:ph sz="half" idx="1"/>
          </p:nvPr>
        </p:nvSpPr>
        <p:spPr>
          <a:xfrm>
            <a:off x="628650" y="1293341"/>
            <a:ext cx="8033570" cy="3525640"/>
          </a:xfrm>
        </p:spPr>
        <p:txBody>
          <a:bodyPr>
            <a:normAutofit/>
          </a:bodyPr>
          <a:lstStyle/>
          <a:p>
            <a:pPr marL="233363" indent="-233363">
              <a:lnSpc>
                <a:spcPct val="90000"/>
              </a:lnSpc>
              <a:spcAft>
                <a:spcPts val="1200"/>
              </a:spcAft>
            </a:pPr>
            <a:r>
              <a:rPr lang="en-US" sz="1800" b="1" dirty="0"/>
              <a:t>March 17 </a:t>
            </a:r>
            <a:r>
              <a:rPr lang="en-US" sz="1800" dirty="0"/>
              <a:t>3-4pm: Promising Practices for Minority Student Recruitment</a:t>
            </a:r>
          </a:p>
          <a:p>
            <a:pPr marL="233363" indent="-233363">
              <a:lnSpc>
                <a:spcPct val="90000"/>
              </a:lnSpc>
              <a:spcAft>
                <a:spcPts val="1200"/>
              </a:spcAft>
            </a:pPr>
            <a:r>
              <a:rPr lang="en-US" sz="1800" b="1" dirty="0"/>
              <a:t>April 14 </a:t>
            </a:r>
            <a:r>
              <a:rPr lang="en-US" sz="1800" dirty="0"/>
              <a:t>3-4pm: </a:t>
            </a:r>
            <a:r>
              <a:rPr lang="en-US" sz="1800" dirty="0">
                <a:effectLst/>
              </a:rPr>
              <a:t>Promising Practices to Close Equity Gaps Associated with Student Completion</a:t>
            </a:r>
          </a:p>
          <a:p>
            <a:pPr marL="233363" indent="-233363">
              <a:lnSpc>
                <a:spcPct val="90000"/>
              </a:lnSpc>
              <a:spcAft>
                <a:spcPts val="1200"/>
              </a:spcAft>
            </a:pPr>
            <a:r>
              <a:rPr lang="en-US" sz="1800" b="1" dirty="0"/>
              <a:t>June 16 </a:t>
            </a:r>
            <a:r>
              <a:rPr lang="en-US" sz="1800" dirty="0"/>
              <a:t>3-4pm: </a:t>
            </a:r>
            <a:r>
              <a:rPr lang="en-US" sz="1800" dirty="0">
                <a:effectLst/>
              </a:rPr>
              <a:t>Personas Project: Personifying Student Data to Improve Performance</a:t>
            </a:r>
          </a:p>
          <a:p>
            <a:pPr marL="0" indent="0">
              <a:lnSpc>
                <a:spcPct val="90000"/>
              </a:lnSpc>
              <a:buNone/>
            </a:pPr>
            <a:endParaRPr lang="en-US" sz="1800" i="1" dirty="0"/>
          </a:p>
          <a:p>
            <a:pPr marL="0" indent="0">
              <a:lnSpc>
                <a:spcPct val="90000"/>
              </a:lnSpc>
              <a:buNone/>
            </a:pPr>
            <a:endParaRPr lang="en-US" sz="1800" i="1" dirty="0"/>
          </a:p>
          <a:p>
            <a:pPr marL="0" indent="0">
              <a:lnSpc>
                <a:spcPct val="90000"/>
              </a:lnSpc>
              <a:buNone/>
            </a:pPr>
            <a:r>
              <a:rPr lang="en-US" sz="1800" i="1" dirty="0"/>
              <a:t>For descriptions and registration see </a:t>
            </a:r>
            <a:r>
              <a:rPr lang="en-US" sz="1800" i="1" dirty="0">
                <a:effectLst/>
              </a:rPr>
              <a:t>flyer uploaded on </a:t>
            </a:r>
            <a:br>
              <a:rPr lang="en-US" sz="1800" i="1" dirty="0">
                <a:effectLst/>
              </a:rPr>
            </a:br>
            <a:r>
              <a:rPr lang="en-US" sz="1800" i="1" dirty="0">
                <a:effectLst/>
              </a:rPr>
              <a:t>NCPerkins.org/presentations for February 8, 2022</a:t>
            </a:r>
            <a:endParaRPr lang="en-US" sz="1800" dirty="0">
              <a:effectLst/>
            </a:endParaRPr>
          </a:p>
          <a:p>
            <a:pPr marL="0" indent="0">
              <a:lnSpc>
                <a:spcPct val="90000"/>
              </a:lnSpc>
              <a:buNone/>
            </a:pPr>
            <a:endParaRPr lang="en-US" sz="1800" dirty="0"/>
          </a:p>
          <a:p>
            <a:pPr marL="0" indent="0">
              <a:lnSpc>
                <a:spcPct val="90000"/>
              </a:lnSpc>
              <a:buNone/>
            </a:pPr>
            <a:endParaRPr lang="en-US" sz="1800" dirty="0"/>
          </a:p>
        </p:txBody>
      </p:sp>
      <p:pic>
        <p:nvPicPr>
          <p:cNvPr id="4" name="Picture 3">
            <a:extLst>
              <a:ext uri="{FF2B5EF4-FFF2-40B4-BE49-F238E27FC236}">
                <a16:creationId xmlns:a16="http://schemas.microsoft.com/office/drawing/2014/main" id="{615E76BA-FEB4-4158-8F1E-81919E3710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069875" y="3151920"/>
            <a:ext cx="2592345" cy="1490598"/>
          </a:xfrm>
          <a:prstGeom prst="rect">
            <a:avLst/>
          </a:prstGeom>
          <a:noFill/>
          <a:ln>
            <a:noFill/>
          </a:ln>
        </p:spPr>
      </p:pic>
    </p:spTree>
    <p:extLst>
      <p:ext uri="{BB962C8B-B14F-4D97-AF65-F5344CB8AC3E}">
        <p14:creationId xmlns:p14="http://schemas.microsoft.com/office/powerpoint/2010/main" val="149893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D4931E-BE87-4657-835F-89D090281A4B}"/>
              </a:ext>
            </a:extLst>
          </p:cNvPr>
          <p:cNvSpPr>
            <a:spLocks noGrp="1"/>
          </p:cNvSpPr>
          <p:nvPr>
            <p:ph idx="1"/>
          </p:nvPr>
        </p:nvSpPr>
        <p:spPr>
          <a:xfrm>
            <a:off x="628650" y="1320904"/>
            <a:ext cx="8033570" cy="3548808"/>
          </a:xfrm>
        </p:spPr>
        <p:txBody>
          <a:bodyPr/>
          <a:lstStyle/>
          <a:p>
            <a:pPr marL="0" indent="0">
              <a:buNone/>
            </a:pPr>
            <a:r>
              <a:rPr lang="en-US" dirty="0">
                <a:hlinkClick r:id="rId3"/>
              </a:rPr>
              <a:t>https://nactei.org/conference/</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May 9</a:t>
            </a:r>
            <a:r>
              <a:rPr lang="en-US" baseline="30000" dirty="0"/>
              <a:t>th</a:t>
            </a:r>
            <a:r>
              <a:rPr lang="en-US" dirty="0"/>
              <a:t> is a preconference with Brustein and </a:t>
            </a:r>
            <a:r>
              <a:rPr lang="en-US" dirty="0" err="1"/>
              <a:t>Manasevit</a:t>
            </a:r>
            <a:r>
              <a:rPr lang="en-US" dirty="0"/>
              <a:t> on EDGAR. This is a separate registration &amp; fee </a:t>
            </a:r>
            <a:r>
              <a:rPr lang="en-US" dirty="0">
                <a:hlinkClick r:id="rId4"/>
              </a:rPr>
              <a:t>www.bruman.com</a:t>
            </a:r>
            <a:r>
              <a:rPr lang="en-US" dirty="0"/>
              <a:t> </a:t>
            </a:r>
          </a:p>
          <a:p>
            <a:pPr marL="0" indent="0">
              <a:buNone/>
            </a:pPr>
            <a:endParaRPr lang="en-US" dirty="0"/>
          </a:p>
        </p:txBody>
      </p:sp>
      <p:sp>
        <p:nvSpPr>
          <p:cNvPr id="3" name="Title 2">
            <a:extLst>
              <a:ext uri="{FF2B5EF4-FFF2-40B4-BE49-F238E27FC236}">
                <a16:creationId xmlns:a16="http://schemas.microsoft.com/office/drawing/2014/main" id="{3135A5DD-D149-4477-A25F-5F1B10A991E0}"/>
              </a:ext>
            </a:extLst>
          </p:cNvPr>
          <p:cNvSpPr>
            <a:spLocks noGrp="1"/>
          </p:cNvSpPr>
          <p:nvPr>
            <p:ph type="title"/>
          </p:nvPr>
        </p:nvSpPr>
        <p:spPr/>
        <p:txBody>
          <a:bodyPr/>
          <a:lstStyle/>
          <a:p>
            <a:r>
              <a:rPr lang="en-US" dirty="0" err="1"/>
              <a:t>NACTEi</a:t>
            </a:r>
            <a:r>
              <a:rPr lang="en-US" dirty="0"/>
              <a:t> Spring Conference</a:t>
            </a:r>
          </a:p>
        </p:txBody>
      </p:sp>
      <p:pic>
        <p:nvPicPr>
          <p:cNvPr id="5" name="Picture 4">
            <a:extLst>
              <a:ext uri="{FF2B5EF4-FFF2-40B4-BE49-F238E27FC236}">
                <a16:creationId xmlns:a16="http://schemas.microsoft.com/office/drawing/2014/main" id="{42C05801-1ADF-4E80-BA46-55E0343E9165}"/>
              </a:ext>
            </a:extLst>
          </p:cNvPr>
          <p:cNvPicPr>
            <a:picLocks noChangeAspect="1"/>
          </p:cNvPicPr>
          <p:nvPr/>
        </p:nvPicPr>
        <p:blipFill rotWithShape="1">
          <a:blip r:embed="rId5"/>
          <a:srcRect b="12807"/>
          <a:stretch/>
        </p:blipFill>
        <p:spPr>
          <a:xfrm>
            <a:off x="628650" y="1816512"/>
            <a:ext cx="7884120" cy="1915516"/>
          </a:xfrm>
          <a:prstGeom prst="rect">
            <a:avLst/>
          </a:prstGeom>
        </p:spPr>
      </p:pic>
    </p:spTree>
    <p:extLst>
      <p:ext uri="{BB962C8B-B14F-4D97-AF65-F5344CB8AC3E}">
        <p14:creationId xmlns:p14="http://schemas.microsoft.com/office/powerpoint/2010/main" val="320137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6390E7-84F1-4B9C-B3B9-D71FF458C535}"/>
              </a:ext>
            </a:extLst>
          </p:cNvPr>
          <p:cNvPicPr>
            <a:picLocks noChangeAspect="1"/>
          </p:cNvPicPr>
          <p:nvPr/>
        </p:nvPicPr>
        <p:blipFill>
          <a:blip r:embed="rId3"/>
          <a:stretch>
            <a:fillRect/>
          </a:stretch>
        </p:blipFill>
        <p:spPr>
          <a:xfrm>
            <a:off x="2310962" y="1234502"/>
            <a:ext cx="4522076" cy="2984571"/>
          </a:xfrm>
          <a:prstGeom prst="rect">
            <a:avLst/>
          </a:prstGeom>
          <a:noFill/>
        </p:spPr>
      </p:pic>
      <p:sp>
        <p:nvSpPr>
          <p:cNvPr id="3" name="Title 2">
            <a:extLst>
              <a:ext uri="{FF2B5EF4-FFF2-40B4-BE49-F238E27FC236}">
                <a16:creationId xmlns:a16="http://schemas.microsoft.com/office/drawing/2014/main" id="{F40203BC-AFBB-4ED0-BC12-D9394DED5332}"/>
              </a:ext>
            </a:extLst>
          </p:cNvPr>
          <p:cNvSpPr>
            <a:spLocks noGrp="1"/>
          </p:cNvSpPr>
          <p:nvPr>
            <p:ph type="title"/>
          </p:nvPr>
        </p:nvSpPr>
        <p:spPr>
          <a:xfrm>
            <a:off x="1297859" y="126367"/>
            <a:ext cx="7364361" cy="994172"/>
          </a:xfrm>
        </p:spPr>
        <p:txBody>
          <a:bodyPr anchor="ctr">
            <a:normAutofit/>
          </a:bodyPr>
          <a:lstStyle/>
          <a:p>
            <a:r>
              <a:rPr lang="en-US" dirty="0" err="1"/>
              <a:t>NCWorks</a:t>
            </a:r>
            <a:r>
              <a:rPr lang="en-US" dirty="0"/>
              <a:t> Partnership Conference</a:t>
            </a:r>
          </a:p>
        </p:txBody>
      </p:sp>
      <p:sp>
        <p:nvSpPr>
          <p:cNvPr id="6" name="TextBox 5">
            <a:extLst>
              <a:ext uri="{FF2B5EF4-FFF2-40B4-BE49-F238E27FC236}">
                <a16:creationId xmlns:a16="http://schemas.microsoft.com/office/drawing/2014/main" id="{2E4B3915-3D54-4872-8516-C5838DDBF296}"/>
              </a:ext>
            </a:extLst>
          </p:cNvPr>
          <p:cNvSpPr txBox="1"/>
          <p:nvPr/>
        </p:nvSpPr>
        <p:spPr>
          <a:xfrm>
            <a:off x="343951" y="4413097"/>
            <a:ext cx="8456097" cy="276999"/>
          </a:xfrm>
          <a:prstGeom prst="rect">
            <a:avLst/>
          </a:prstGeom>
          <a:noFill/>
        </p:spPr>
        <p:txBody>
          <a:bodyPr wrap="none" rtlCol="0">
            <a:spAutoFit/>
          </a:bodyPr>
          <a:lstStyle/>
          <a:p>
            <a:r>
              <a:rPr lang="en-US" sz="1200" dirty="0"/>
              <a:t>https://www.nccommerce.com/jobs-training/workforce-professionals-tools-resources/ncworks-training-center/ncworks-partnership</a:t>
            </a:r>
          </a:p>
        </p:txBody>
      </p:sp>
    </p:spTree>
    <p:extLst>
      <p:ext uri="{BB962C8B-B14F-4D97-AF65-F5344CB8AC3E}">
        <p14:creationId xmlns:p14="http://schemas.microsoft.com/office/powerpoint/2010/main" val="144936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D2FBED8-A8C7-47D1-9072-ED98ADCD1A24}"/>
              </a:ext>
            </a:extLst>
          </p:cNvPr>
          <p:cNvPicPr>
            <a:picLocks noGrp="1" noChangeAspect="1"/>
          </p:cNvPicPr>
          <p:nvPr>
            <p:ph idx="1"/>
          </p:nvPr>
        </p:nvPicPr>
        <p:blipFill rotWithShape="1">
          <a:blip r:embed="rId3"/>
          <a:srcRect b="28147"/>
          <a:stretch/>
        </p:blipFill>
        <p:spPr>
          <a:xfrm>
            <a:off x="141109" y="1335547"/>
            <a:ext cx="3221664" cy="2498917"/>
          </a:xfrm>
          <a:ln w="38100">
            <a:solidFill>
              <a:srgbClr val="010434"/>
            </a:solidFill>
          </a:ln>
        </p:spPr>
      </p:pic>
      <p:sp>
        <p:nvSpPr>
          <p:cNvPr id="3" name="Title 2">
            <a:extLst>
              <a:ext uri="{FF2B5EF4-FFF2-40B4-BE49-F238E27FC236}">
                <a16:creationId xmlns:a16="http://schemas.microsoft.com/office/drawing/2014/main" id="{EAF9B2E0-1122-43BF-A1AD-ECDB727875EE}"/>
              </a:ext>
            </a:extLst>
          </p:cNvPr>
          <p:cNvSpPr>
            <a:spLocks noGrp="1"/>
          </p:cNvSpPr>
          <p:nvPr>
            <p:ph type="title"/>
          </p:nvPr>
        </p:nvSpPr>
        <p:spPr/>
        <p:txBody>
          <a:bodyPr/>
          <a:lstStyle/>
          <a:p>
            <a:r>
              <a:rPr lang="en-US" dirty="0"/>
              <a:t>From CORD</a:t>
            </a:r>
          </a:p>
        </p:txBody>
      </p:sp>
      <p:pic>
        <p:nvPicPr>
          <p:cNvPr id="9" name="Picture 8">
            <a:extLst>
              <a:ext uri="{FF2B5EF4-FFF2-40B4-BE49-F238E27FC236}">
                <a16:creationId xmlns:a16="http://schemas.microsoft.com/office/drawing/2014/main" id="{10C77BEA-9BD7-4354-891A-724D301A4A75}"/>
              </a:ext>
            </a:extLst>
          </p:cNvPr>
          <p:cNvPicPr>
            <a:picLocks noChangeAspect="1"/>
          </p:cNvPicPr>
          <p:nvPr/>
        </p:nvPicPr>
        <p:blipFill>
          <a:blip r:embed="rId4"/>
          <a:stretch>
            <a:fillRect/>
          </a:stretch>
        </p:blipFill>
        <p:spPr>
          <a:xfrm>
            <a:off x="3434962" y="1309731"/>
            <a:ext cx="5577015" cy="2550549"/>
          </a:xfrm>
          <a:prstGeom prst="rect">
            <a:avLst/>
          </a:prstGeom>
        </p:spPr>
      </p:pic>
      <p:sp>
        <p:nvSpPr>
          <p:cNvPr id="11" name="TextBox 10">
            <a:extLst>
              <a:ext uri="{FF2B5EF4-FFF2-40B4-BE49-F238E27FC236}">
                <a16:creationId xmlns:a16="http://schemas.microsoft.com/office/drawing/2014/main" id="{2A18055D-F188-4BDD-8226-55A70150A474}"/>
              </a:ext>
            </a:extLst>
          </p:cNvPr>
          <p:cNvSpPr txBox="1"/>
          <p:nvPr/>
        </p:nvSpPr>
        <p:spPr>
          <a:xfrm>
            <a:off x="141109" y="3963545"/>
            <a:ext cx="8870868" cy="369332"/>
          </a:xfrm>
          <a:prstGeom prst="rect">
            <a:avLst/>
          </a:prstGeom>
          <a:noFill/>
        </p:spPr>
        <p:txBody>
          <a:bodyPr wrap="square">
            <a:spAutoFit/>
          </a:bodyPr>
          <a:lstStyle/>
          <a:p>
            <a:pPr algn="ctr"/>
            <a:r>
              <a:rPr lang="en-US" dirty="0"/>
              <a:t>https://www.preparingtechnicians.org/webinars/</a:t>
            </a:r>
          </a:p>
        </p:txBody>
      </p:sp>
    </p:spTree>
    <p:extLst>
      <p:ext uri="{BB962C8B-B14F-4D97-AF65-F5344CB8AC3E}">
        <p14:creationId xmlns:p14="http://schemas.microsoft.com/office/powerpoint/2010/main" val="385065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7FB36-DF07-B44D-8D38-59F39D617117}"/>
              </a:ext>
            </a:extLst>
          </p:cNvPr>
          <p:cNvSpPr>
            <a:spLocks noGrp="1"/>
          </p:cNvSpPr>
          <p:nvPr>
            <p:ph idx="1"/>
          </p:nvPr>
        </p:nvSpPr>
        <p:spPr>
          <a:xfrm>
            <a:off x="594360" y="1320905"/>
            <a:ext cx="7920990" cy="1925215"/>
          </a:xfrm>
        </p:spPr>
        <p:txBody>
          <a:bodyPr>
            <a:normAutofit/>
          </a:bodyPr>
          <a:lstStyle/>
          <a:p>
            <a:r>
              <a:rPr lang="en-US" dirty="0"/>
              <a:t>2</a:t>
            </a:r>
            <a:r>
              <a:rPr lang="en-US" baseline="30000" dirty="0"/>
              <a:t>nd</a:t>
            </a:r>
            <a:r>
              <a:rPr lang="en-US" dirty="0"/>
              <a:t> Tuesday of the month (not December) from 9-10 am</a:t>
            </a:r>
          </a:p>
          <a:p>
            <a:r>
              <a:rPr lang="en-US" dirty="0"/>
              <a:t>Next update is April 12, 2022</a:t>
            </a:r>
          </a:p>
          <a:p>
            <a:r>
              <a:rPr lang="en-US" dirty="0"/>
              <a:t>Registration link </a:t>
            </a:r>
            <a:r>
              <a:rPr lang="en-US" dirty="0">
                <a:hlinkClick r:id="rId3"/>
              </a:rPr>
              <a:t>https://www.ncperkins.org/presentations/</a:t>
            </a:r>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Monthly Updates</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7472" y="4509248"/>
            <a:ext cx="4569056" cy="360409"/>
          </a:xfrm>
          <a:prstGeom prst="rect">
            <a:avLst/>
          </a:prstGeom>
        </p:spPr>
      </p:pic>
      <p:sp>
        <p:nvSpPr>
          <p:cNvPr id="5" name="Star: 5 Points 4">
            <a:extLst>
              <a:ext uri="{FF2B5EF4-FFF2-40B4-BE49-F238E27FC236}">
                <a16:creationId xmlns:a16="http://schemas.microsoft.com/office/drawing/2014/main" id="{7EEE0F8A-2708-4F12-AB69-F3E065BBE6EF}"/>
              </a:ext>
            </a:extLst>
          </p:cNvPr>
          <p:cNvSpPr/>
          <p:nvPr/>
        </p:nvSpPr>
        <p:spPr>
          <a:xfrm>
            <a:off x="954959" y="3335315"/>
            <a:ext cx="685800" cy="68580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1708352" y="3277519"/>
            <a:ext cx="6227878" cy="1200329"/>
          </a:xfrm>
          <a:prstGeom prst="rect">
            <a:avLst/>
          </a:prstGeom>
          <a:noFill/>
        </p:spPr>
        <p:txBody>
          <a:bodyPr wrap="square" rtlCol="0">
            <a:spAutoFit/>
          </a:bodyPr>
          <a:lstStyle/>
          <a:p>
            <a:r>
              <a:rPr lang="en-US" dirty="0"/>
              <a:t>Attendance (or viewing the recording within 30 days) is recorded on monitoring rubric. Recording may be found at same link as registration.</a:t>
            </a:r>
          </a:p>
          <a:p>
            <a:endParaRPr lang="en-US" dirty="0"/>
          </a:p>
        </p:txBody>
      </p:sp>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p:txBody>
          <a:bodyPr>
            <a:normAutofit/>
          </a:bodyPr>
          <a:lstStyle/>
          <a:p>
            <a:pPr marL="0" indent="0">
              <a:buNone/>
            </a:pPr>
            <a:r>
              <a:rPr lang="en-US" sz="2400" b="1" dirty="0">
                <a:latin typeface="Times New Roman" panose="02020603050405020304" pitchFamily="18" charset="0"/>
                <a:ea typeface="Calibri" panose="020F0502020204030204" pitchFamily="34" charset="0"/>
                <a:cs typeface="Times New Roman" panose="02020603050405020304" pitchFamily="18" charset="0"/>
              </a:rPr>
              <a:t>Nash Community College</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dirty="0"/>
              <a:t>	New Computers for the Gaming Simulation Programming Program</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hlinkClick r:id="rId3"/>
              </a:rPr>
              <a:t>https://www.ncperkins.org/video/video.php?v=Nash-2021&amp;y=2021</a:t>
            </a:r>
            <a:r>
              <a:rPr lang="en-US"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See all the videos:</a:t>
            </a:r>
          </a:p>
          <a:p>
            <a:pPr marL="0" indent="0">
              <a:buNone/>
            </a:pPr>
            <a:r>
              <a:rPr lang="en-US" dirty="0">
                <a:latin typeface="Times New Roman" panose="02020603050405020304" pitchFamily="18" charset="0"/>
                <a:cs typeface="Times New Roman" panose="02020603050405020304" pitchFamily="18" charset="0"/>
                <a:hlinkClick r:id="rId4"/>
              </a:rPr>
              <a:t>https://www.ncperkins.org/video/</a:t>
            </a:r>
            <a:endParaRPr lang="en-US"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2021</a:t>
            </a:r>
          </a:p>
        </p:txBody>
      </p:sp>
      <p:pic>
        <p:nvPicPr>
          <p:cNvPr id="5" name="Picture 4" descr="A picture containing text&#10;&#10;Description automatically generated">
            <a:extLst>
              <a:ext uri="{FF2B5EF4-FFF2-40B4-BE49-F238E27FC236}">
                <a16:creationId xmlns:a16="http://schemas.microsoft.com/office/drawing/2014/main" id="{F4BE2CF5-F0C0-4233-BAB0-667F23FD8A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Tree>
    <p:extLst>
      <p:ext uri="{BB962C8B-B14F-4D97-AF65-F5344CB8AC3E}">
        <p14:creationId xmlns:p14="http://schemas.microsoft.com/office/powerpoint/2010/main" val="240034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B712A-B23D-46E2-A5A9-C7D47597F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13348" y="3192780"/>
            <a:ext cx="5127946" cy="1882140"/>
          </a:xfrm>
          <a:prstGeom prst="rect">
            <a:avLst/>
          </a:prstGeom>
        </p:spPr>
      </p:pic>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p:txBody>
          <a:bodyPr vert="horz" lIns="91440" tIns="45720" rIns="91440" bIns="45720" rtlCol="0" anchor="t">
            <a:normAutofit/>
          </a:bodyPr>
          <a:lstStyle/>
          <a:p>
            <a:pPr marL="0" indent="0">
              <a:buNone/>
            </a:pPr>
            <a:r>
              <a:rPr lang="en-US" dirty="0">
                <a:latin typeface="Times New Roman"/>
                <a:cs typeface="Times New Roman"/>
              </a:rPr>
              <a:t>3</a:t>
            </a:r>
            <a:r>
              <a:rPr lang="en-US" baseline="30000" dirty="0">
                <a:latin typeface="Times New Roman"/>
                <a:cs typeface="Times New Roman"/>
              </a:rPr>
              <a:t>rd</a:t>
            </a:r>
            <a:r>
              <a:rPr lang="en-US" dirty="0">
                <a:latin typeface="Times New Roman"/>
                <a:cs typeface="Times New Roman"/>
              </a:rPr>
              <a:t> Wednesday of the month from 9-10am</a:t>
            </a:r>
          </a:p>
          <a:p>
            <a:pPr marL="0" indent="0">
              <a:buNone/>
            </a:pPr>
            <a:r>
              <a:rPr lang="en-US" dirty="0">
                <a:latin typeface="Times New Roman"/>
                <a:cs typeface="Times New Roman"/>
              </a:rPr>
              <a:t>Next webinar is </a:t>
            </a:r>
            <a:r>
              <a:rPr lang="en-US" b="1" dirty="0">
                <a:latin typeface="Times New Roman"/>
                <a:cs typeface="Times New Roman"/>
              </a:rPr>
              <a:t>March 23, 2022 </a:t>
            </a:r>
            <a:r>
              <a:rPr lang="en-US" dirty="0">
                <a:latin typeface="Times New Roman"/>
                <a:cs typeface="Times New Roman"/>
              </a:rPr>
              <a:t>– Note Date Change!</a:t>
            </a:r>
          </a:p>
          <a:p>
            <a:pPr marL="0" indent="0">
              <a:buNone/>
            </a:pPr>
            <a:r>
              <a:rPr lang="en-US" dirty="0">
                <a:latin typeface="Times New Roman"/>
                <a:cs typeface="Times New Roman"/>
              </a:rPr>
              <a:t>Come explore careers in </a:t>
            </a:r>
            <a:r>
              <a:rPr lang="en-US" dirty="0">
                <a:solidFill>
                  <a:srgbClr val="FF0000"/>
                </a:solidFill>
                <a:latin typeface="Times New Roman"/>
                <a:cs typeface="Times New Roman"/>
              </a:rPr>
              <a:t>AC, Heating, &amp; Refrigeration</a:t>
            </a:r>
            <a:endParaRPr lang="en-US" b="1" dirty="0">
              <a:solidFill>
                <a:srgbClr val="FF0000"/>
              </a:solidFill>
            </a:endParaRPr>
          </a:p>
          <a:p>
            <a:pPr marL="0" indent="0">
              <a:buNone/>
            </a:pPr>
            <a:r>
              <a:rPr lang="en-US" sz="1200" dirty="0"/>
              <a:t>  </a:t>
            </a:r>
          </a:p>
          <a:p>
            <a:pPr marL="0" indent="0">
              <a:buNone/>
            </a:pPr>
            <a:r>
              <a:rPr lang="en-US" dirty="0"/>
              <a:t>Registration link: </a:t>
            </a:r>
            <a:r>
              <a:rPr lang="en-US" dirty="0">
                <a:hlinkClick r:id="rId4"/>
              </a:rPr>
              <a:t>https://www.ncperkins.org/presentations/</a:t>
            </a:r>
            <a:endParaRPr lang="en-US" dirty="0"/>
          </a:p>
          <a:p>
            <a:pPr marL="174625" indent="-174625"/>
            <a:endParaRPr lang="en-US" dirty="0"/>
          </a:p>
          <a:p>
            <a:pPr marL="174625" indent="-174625"/>
            <a:endParaRPr lang="en-US" dirty="0"/>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eptember 25, 2019    Edgar Training Raleigh…"/>
          <p:cNvSpPr txBox="1">
            <a:spLocks noGrp="1"/>
          </p:cNvSpPr>
          <p:nvPr>
            <p:ph idx="1"/>
          </p:nvPr>
        </p:nvSpPr>
        <p:spPr/>
        <p:txBody>
          <a:bodyPr>
            <a:normAutofit fontScale="92500" lnSpcReduction="10000"/>
          </a:bodyPr>
          <a:lstStyle/>
          <a:p>
            <a:pPr marL="0" indent="0">
              <a:spcBef>
                <a:spcPts val="0"/>
              </a:spcBef>
              <a:spcAft>
                <a:spcPts val="1200"/>
              </a:spcAft>
              <a:buNone/>
            </a:pPr>
            <a:r>
              <a:rPr lang="en-US" dirty="0"/>
              <a:t>NC-NET (NC Network for Excellence in Teaching) Professional learning in partnership with CORD </a:t>
            </a:r>
          </a:p>
          <a:p>
            <a:pPr marL="0" indent="0">
              <a:spcBef>
                <a:spcPts val="0"/>
              </a:spcBef>
              <a:spcAft>
                <a:spcPts val="1200"/>
              </a:spcAft>
              <a:buNone/>
            </a:pPr>
            <a:r>
              <a:rPr lang="en-US" dirty="0">
                <a:hlinkClick r:id="rId3"/>
              </a:rPr>
              <a:t>www.nc-net.info</a:t>
            </a:r>
            <a:r>
              <a:rPr lang="en-US" dirty="0"/>
              <a:t> </a:t>
            </a:r>
          </a:p>
          <a:p>
            <a:pPr marL="0" indent="0">
              <a:spcBef>
                <a:spcPts val="0"/>
              </a:spcBef>
              <a:spcAft>
                <a:spcPts val="1200"/>
              </a:spcAft>
              <a:buNone/>
            </a:pPr>
            <a:r>
              <a:rPr lang="en-US" dirty="0"/>
              <a:t>Offerings:</a:t>
            </a:r>
          </a:p>
          <a:p>
            <a:pPr lvl="1">
              <a:spcBef>
                <a:spcPts val="0"/>
              </a:spcBef>
              <a:spcAft>
                <a:spcPts val="1200"/>
              </a:spcAft>
            </a:pPr>
            <a:r>
              <a:rPr lang="en-US" dirty="0"/>
              <a:t>NC Academy - facilitator-led online courses for faculty, upcoming offering on Curriculum Development for Integrated Instruction. </a:t>
            </a:r>
          </a:p>
          <a:p>
            <a:pPr lvl="1">
              <a:spcBef>
                <a:spcPts val="0"/>
              </a:spcBef>
              <a:spcAft>
                <a:spcPts val="1200"/>
              </a:spcAft>
            </a:pPr>
            <a:r>
              <a:rPr lang="en-US" dirty="0"/>
              <a:t>Self-Paced Professional Development: Teaching Contextually, Teaching Employability Skills, Adjunct Faculty Roadmap, and Exploring Stackable Credentials </a:t>
            </a:r>
          </a:p>
          <a:p>
            <a:pPr marL="0" indent="0">
              <a:spcBef>
                <a:spcPts val="0"/>
              </a:spcBef>
              <a:spcAft>
                <a:spcPts val="1200"/>
              </a:spcAft>
              <a:buNone/>
            </a:pPr>
            <a:r>
              <a:rPr lang="en-US" dirty="0"/>
              <a:t>Online instructor resources</a:t>
            </a:r>
          </a:p>
          <a:p>
            <a:pPr lvl="1"/>
            <a:endParaRPr lang="en-US" dirty="0"/>
          </a:p>
        </p:txBody>
      </p:sp>
      <p:sp>
        <p:nvSpPr>
          <p:cNvPr id="397" name="CTE Training"/>
          <p:cNvSpPr txBox="1">
            <a:spLocks noGrp="1"/>
          </p:cNvSpPr>
          <p:nvPr>
            <p:ph type="title"/>
          </p:nvPr>
        </p:nvSpPr>
        <p:spPr/>
        <p:txBody>
          <a:bodyPr/>
          <a:lstStyle/>
          <a:p>
            <a:r>
              <a:rPr lang="en-US" dirty="0"/>
              <a:t>NC*NET</a:t>
            </a:r>
          </a:p>
        </p:txBody>
      </p:sp>
      <p:pic>
        <p:nvPicPr>
          <p:cNvPr id="4" name="Picture 3" descr="NC-NET Logo&#10;">
            <a:extLst>
              <a:ext uri="{FF2B5EF4-FFF2-40B4-BE49-F238E27FC236}">
                <a16:creationId xmlns:a16="http://schemas.microsoft.com/office/drawing/2014/main" id="{3C9EEB09-A6CF-42F5-9EDE-64B916242E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8936" y="3938655"/>
            <a:ext cx="2926080" cy="1155859"/>
          </a:xfrm>
          <a:prstGeom prst="rect">
            <a:avLst/>
          </a:prstGeom>
        </p:spPr>
      </p:pic>
    </p:spTree>
    <p:extLst>
      <p:ext uri="{BB962C8B-B14F-4D97-AF65-F5344CB8AC3E}">
        <p14:creationId xmlns:p14="http://schemas.microsoft.com/office/powerpoint/2010/main" val="38772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F4BE2CF5-F0C0-4233-BAB0-667F23FD8A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p:txBody>
          <a:bodyPr vert="horz" lIns="91440" tIns="45720" rIns="91440" bIns="45720" rtlCol="0" anchor="t">
            <a:normAutofit/>
          </a:bodyPr>
          <a:lstStyle/>
          <a:p>
            <a:pPr marL="0" indent="0">
              <a:buNone/>
            </a:pPr>
            <a:r>
              <a:rPr lang="en-US" sz="2400" b="1" dirty="0">
                <a:latin typeface="Times New Roman"/>
                <a:cs typeface="Times New Roman"/>
              </a:rPr>
              <a:t>Mayland Community College</a:t>
            </a:r>
          </a:p>
          <a:p>
            <a:pPr marL="169069" lvl="1" indent="0">
              <a:buNone/>
            </a:pPr>
            <a:r>
              <a:rPr lang="en-US" dirty="0"/>
              <a:t>Peer tutoring program for students in the Nursing Program</a:t>
            </a:r>
          </a:p>
          <a:p>
            <a:pPr marL="0" indent="0">
              <a:buNone/>
            </a:pPr>
            <a:endParaRPr lang="en-US" dirty="0"/>
          </a:p>
          <a:p>
            <a:pPr marL="0" indent="0">
              <a:buNone/>
            </a:pPr>
            <a:r>
              <a:rPr lang="en-US" sz="1800" dirty="0">
                <a:hlinkClick r:id="rId4"/>
              </a:rPr>
              <a:t>https://www.ncperkins.org/video/video.php?v=Mayland-2021&amp;y=2021</a:t>
            </a:r>
            <a:r>
              <a:rPr lang="en-US" sz="1800" dirty="0"/>
              <a:t> </a:t>
            </a:r>
          </a:p>
          <a:p>
            <a:pPr marL="0" indent="0">
              <a:buNone/>
            </a:pPr>
            <a:endParaRPr lang="en-US" sz="1800" dirty="0"/>
          </a:p>
          <a:p>
            <a:pPr marL="0" indent="0">
              <a:buNone/>
            </a:pPr>
            <a:endParaRPr lang="en-US" dirty="0"/>
          </a:p>
          <a:p>
            <a:pPr marL="0" indent="0">
              <a:buNone/>
            </a:pPr>
            <a:r>
              <a:rPr lang="en-US" dirty="0"/>
              <a:t>See all the videos:</a:t>
            </a:r>
          </a:p>
          <a:p>
            <a:pPr marL="0" indent="0">
              <a:buNone/>
            </a:pPr>
            <a:r>
              <a:rPr lang="en-US" dirty="0">
                <a:hlinkClick r:id="rId5"/>
              </a:rPr>
              <a:t>https://www.ncperkins.org/video/</a:t>
            </a:r>
            <a:endParaRPr lang="en-US" dirty="0"/>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2021</a:t>
            </a:r>
          </a:p>
        </p:txBody>
      </p:sp>
    </p:spTree>
    <p:extLst>
      <p:ext uri="{BB962C8B-B14F-4D97-AF65-F5344CB8AC3E}">
        <p14:creationId xmlns:p14="http://schemas.microsoft.com/office/powerpoint/2010/main" val="9190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a:extLst>
              <a:ext uri="{FF2B5EF4-FFF2-40B4-BE49-F238E27FC236}">
                <a16:creationId xmlns:a16="http://schemas.microsoft.com/office/drawing/2014/main" id="{72D817B2-A4F5-48AF-ABE1-A9EA514A8F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564"/>
          <a:stretch/>
        </p:blipFill>
        <p:spPr>
          <a:xfrm>
            <a:off x="4186990" y="1244236"/>
            <a:ext cx="4833444" cy="3625421"/>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320904"/>
            <a:ext cx="3877447" cy="3548753"/>
          </a:xfrm>
        </p:spPr>
        <p:txBody>
          <a:bodyPr>
            <a:normAutofit/>
          </a:bodyPr>
          <a:lstStyle/>
          <a:p>
            <a:pPr marL="0" indent="0">
              <a:buNone/>
            </a:pPr>
            <a:r>
              <a:rPr lang="en-US" sz="2400" b="1" dirty="0">
                <a:solidFill>
                  <a:srgbClr val="7030A0"/>
                </a:solidFill>
              </a:rPr>
              <a:t>We are here to help! </a:t>
            </a:r>
          </a:p>
          <a:p>
            <a:pPr marL="0" indent="0">
              <a:buNone/>
            </a:pPr>
            <a:endParaRPr lang="en-US" sz="2400" dirty="0"/>
          </a:p>
          <a:p>
            <a:pPr marL="0" indent="0">
              <a:buNone/>
            </a:pPr>
            <a:r>
              <a:rPr lang="en-US" sz="2400" dirty="0"/>
              <a:t>Team Perkins is available by </a:t>
            </a:r>
            <a:br>
              <a:rPr lang="en-US" sz="2400" dirty="0"/>
            </a:br>
            <a:r>
              <a:rPr lang="en-US" sz="2400" dirty="0"/>
              <a:t>phone, email, TEAMS, or </a:t>
            </a:r>
            <a:br>
              <a:rPr lang="en-US" sz="2400" dirty="0"/>
            </a:br>
            <a:r>
              <a:rPr lang="en-US" sz="2400" dirty="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Team</a:t>
            </a:r>
          </a:p>
        </p:txBody>
      </p:sp>
      <p:sp>
        <p:nvSpPr>
          <p:cNvPr id="3" name="Content Placeholder 2"/>
          <p:cNvSpPr>
            <a:spLocks noGrp="1"/>
          </p:cNvSpPr>
          <p:nvPr>
            <p:ph idx="1"/>
          </p:nvPr>
        </p:nvSpPr>
        <p:spPr>
          <a:xfrm>
            <a:off x="1297859" y="1200150"/>
            <a:ext cx="6490583" cy="3943350"/>
          </a:xfrm>
        </p:spPr>
        <p:txBody>
          <a:bodyPr>
            <a:noAutofit/>
          </a:bodyPr>
          <a:lstStyle/>
          <a:p>
            <a:pPr marL="0" indent="0">
              <a:spcBef>
                <a:spcPts val="300"/>
              </a:spcBef>
              <a:spcAft>
                <a:spcPts val="400"/>
              </a:spcAft>
              <a:buNone/>
              <a:tabLst>
                <a:tab pos="555625" algn="l"/>
                <a:tab pos="6288088" algn="r"/>
              </a:tabLst>
            </a:pPr>
            <a:r>
              <a:rPr lang="en-US" sz="1600" b="1" dirty="0"/>
              <a:t>Dr. Bob Witchger	</a:t>
            </a:r>
            <a:r>
              <a:rPr lang="en-US" sz="1600" dirty="0"/>
              <a:t>Director, Career &amp; Technical Education</a:t>
            </a:r>
            <a:br>
              <a:rPr lang="en-US" sz="1600" dirty="0"/>
            </a:br>
            <a:r>
              <a:rPr lang="en-US" sz="1600" dirty="0"/>
              <a:t>	WitchgerB@nccommunitycolleges.edu	919-807-7126</a:t>
            </a:r>
            <a:br>
              <a:rPr lang="en-US" sz="1600" dirty="0"/>
            </a:br>
            <a:endParaRPr lang="en-US" sz="1600" dirty="0"/>
          </a:p>
          <a:p>
            <a:pPr marL="0" indent="0">
              <a:spcBef>
                <a:spcPts val="300"/>
              </a:spcBef>
              <a:spcAft>
                <a:spcPts val="400"/>
              </a:spcAft>
              <a:buNone/>
              <a:tabLst>
                <a:tab pos="555625" algn="l"/>
                <a:tab pos="6288088" algn="r"/>
              </a:tabLst>
            </a:pPr>
            <a:r>
              <a:rPr lang="en-US" sz="1600" b="1" dirty="0"/>
              <a:t>Dr. Tony R. Reggi</a:t>
            </a:r>
            <a:r>
              <a:rPr lang="en-US" sz="1600" dirty="0"/>
              <a:t>	Coordinator, Career &amp; Technical Education</a:t>
            </a:r>
            <a:br>
              <a:rPr lang="en-US" sz="1600" dirty="0"/>
            </a:br>
            <a:r>
              <a:rPr lang="en-US" sz="1600" dirty="0"/>
              <a:t>	ReggiA@nccommunitycolleges.edu	919-807-7131</a:t>
            </a:r>
            <a:br>
              <a:rPr lang="en-US" sz="1600" dirty="0"/>
            </a:br>
            <a:endParaRPr lang="en-US" sz="1600" dirty="0"/>
          </a:p>
          <a:p>
            <a:pPr marL="0" indent="0">
              <a:spcBef>
                <a:spcPts val="300"/>
              </a:spcBef>
              <a:spcAft>
                <a:spcPts val="400"/>
              </a:spcAft>
              <a:buNone/>
              <a:tabLst>
                <a:tab pos="555625" algn="l"/>
                <a:tab pos="6288088" algn="r"/>
              </a:tabLst>
            </a:pPr>
            <a:r>
              <a:rPr lang="en-US" sz="1600" b="1" dirty="0"/>
              <a:t>Patti Coultas</a:t>
            </a:r>
            <a:r>
              <a:rPr lang="en-US" sz="1600" dirty="0"/>
              <a:t>	Coordinator, Career &amp; Technical Education</a:t>
            </a:r>
            <a:br>
              <a:rPr lang="en-US" sz="1600" dirty="0"/>
            </a:br>
            <a:r>
              <a:rPr lang="en-US" sz="1600" dirty="0"/>
              <a:t>	CoultasP@nccommunitycolleges.edu	919-807-7130</a:t>
            </a:r>
            <a:br>
              <a:rPr lang="en-US" sz="1600" dirty="0"/>
            </a:br>
            <a:endParaRPr lang="en-US" sz="1600" dirty="0"/>
          </a:p>
          <a:p>
            <a:pPr marL="0" indent="0">
              <a:spcBef>
                <a:spcPts val="300"/>
              </a:spcBef>
              <a:spcAft>
                <a:spcPts val="400"/>
              </a:spcAft>
              <a:buNone/>
              <a:tabLst>
                <a:tab pos="555625" algn="l"/>
                <a:tab pos="6288088" algn="r"/>
              </a:tabLst>
            </a:pPr>
            <a:r>
              <a:rPr lang="en-US" sz="1600" b="1" dirty="0"/>
              <a:t>Dr. Mary Olvera</a:t>
            </a:r>
            <a:r>
              <a:rPr lang="en-US" sz="1600" dirty="0"/>
              <a:t>	Coordinator, Career &amp; Technical Education</a:t>
            </a:r>
            <a:br>
              <a:rPr lang="en-US" sz="1600" dirty="0"/>
            </a:br>
            <a:r>
              <a:rPr lang="en-US" sz="1600" dirty="0"/>
              <a:t>	OlveraM@nccommunitycolleges.edu	919-807-7120</a:t>
            </a:r>
            <a:br>
              <a:rPr lang="en-US" sz="1600" dirty="0"/>
            </a:br>
            <a:endParaRPr lang="en-US" sz="1600" dirty="0"/>
          </a:p>
          <a:p>
            <a:pPr marL="0" indent="0">
              <a:spcBef>
                <a:spcPts val="300"/>
              </a:spcBef>
              <a:spcAft>
                <a:spcPts val="400"/>
              </a:spcAft>
              <a:buNone/>
              <a:tabLst>
                <a:tab pos="555625" algn="l"/>
                <a:tab pos="6288088" algn="r"/>
              </a:tabLst>
            </a:pPr>
            <a:r>
              <a:rPr lang="en-US" sz="1600" b="1" dirty="0"/>
              <a:t>Darice McDougald</a:t>
            </a:r>
            <a:r>
              <a:rPr lang="en-US" sz="1600" dirty="0"/>
              <a:t>	CTE Administrative Assistant</a:t>
            </a:r>
            <a:br>
              <a:rPr lang="en-US" sz="1600" dirty="0"/>
            </a:br>
            <a:r>
              <a:rPr lang="en-US" sz="1600" dirty="0"/>
              <a:t>	McDougaldD@nccommunitycolleges.edu	919-807-7219</a:t>
            </a:r>
          </a:p>
          <a:p>
            <a:pPr marL="0" indent="0">
              <a:spcBef>
                <a:spcPts val="300"/>
              </a:spcBef>
              <a:spcAft>
                <a:spcPts val="400"/>
              </a:spcAft>
              <a:buNone/>
              <a:tabLst>
                <a:tab pos="555625" algn="l"/>
                <a:tab pos="6288088" algn="r"/>
              </a:tabLst>
            </a:pPr>
            <a:endParaRPr lang="en-US" sz="1400" dirty="0"/>
          </a:p>
          <a:p>
            <a:pPr marL="0" indent="0">
              <a:spcBef>
                <a:spcPts val="300"/>
              </a:spcBef>
              <a:spcAft>
                <a:spcPts val="400"/>
              </a:spcAft>
              <a:buNone/>
              <a:tabLst>
                <a:tab pos="555625" algn="l"/>
                <a:tab pos="5026025" algn="r"/>
              </a:tabLst>
            </a:pPr>
            <a:endParaRPr lang="en-US" sz="1400" dirty="0"/>
          </a:p>
        </p:txBody>
      </p:sp>
    </p:spTree>
    <p:extLst>
      <p:ext uri="{BB962C8B-B14F-4D97-AF65-F5344CB8AC3E}">
        <p14:creationId xmlns:p14="http://schemas.microsoft.com/office/powerpoint/2010/main" val="215073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EDC4592-95B2-446C-8EE1-9F5D5B42E82C}"/>
              </a:ext>
            </a:extLst>
          </p:cNvPr>
          <p:cNvPicPr>
            <a:picLocks noChangeAspect="1"/>
          </p:cNvPicPr>
          <p:nvPr/>
        </p:nvPicPr>
        <p:blipFill rotWithShape="1">
          <a:blip r:embed="rId3"/>
          <a:srcRect l="6008" t="6558" r="9417"/>
          <a:stretch/>
        </p:blipFill>
        <p:spPr>
          <a:xfrm>
            <a:off x="3563516" y="1287284"/>
            <a:ext cx="2300233" cy="1319360"/>
          </a:xfrm>
          <a:prstGeom prst="rect">
            <a:avLst/>
          </a:prstGeom>
          <a:ln>
            <a:solidFill>
              <a:schemeClr val="tx1"/>
            </a:solidFill>
          </a:ln>
        </p:spPr>
      </p:pic>
      <p:sp>
        <p:nvSpPr>
          <p:cNvPr id="3" name="Title 2">
            <a:extLst>
              <a:ext uri="{FF2B5EF4-FFF2-40B4-BE49-F238E27FC236}">
                <a16:creationId xmlns:a16="http://schemas.microsoft.com/office/drawing/2014/main" id="{8F27636B-3A4F-47BF-936A-B4CAB6D76B34}"/>
              </a:ext>
            </a:extLst>
          </p:cNvPr>
          <p:cNvSpPr>
            <a:spLocks noGrp="1"/>
          </p:cNvSpPr>
          <p:nvPr>
            <p:ph type="title"/>
          </p:nvPr>
        </p:nvSpPr>
        <p:spPr/>
        <p:txBody>
          <a:bodyPr/>
          <a:lstStyle/>
          <a:p>
            <a:r>
              <a:rPr lang="en-US" dirty="0"/>
              <a:t>NCCCS Wants to know…</a:t>
            </a:r>
          </a:p>
        </p:txBody>
      </p:sp>
      <p:pic>
        <p:nvPicPr>
          <p:cNvPr id="5" name="Picture 4">
            <a:extLst>
              <a:ext uri="{FF2B5EF4-FFF2-40B4-BE49-F238E27FC236}">
                <a16:creationId xmlns:a16="http://schemas.microsoft.com/office/drawing/2014/main" id="{EFE46880-0BDE-4C88-82A3-634F282353B6}"/>
              </a:ext>
            </a:extLst>
          </p:cNvPr>
          <p:cNvPicPr>
            <a:picLocks noChangeAspect="1"/>
          </p:cNvPicPr>
          <p:nvPr/>
        </p:nvPicPr>
        <p:blipFill rotWithShape="1">
          <a:blip r:embed="rId4"/>
          <a:srcRect t="23311"/>
          <a:stretch/>
        </p:blipFill>
        <p:spPr>
          <a:xfrm>
            <a:off x="38554" y="1456583"/>
            <a:ext cx="1910875" cy="1150061"/>
          </a:xfrm>
          <a:prstGeom prst="rect">
            <a:avLst/>
          </a:prstGeom>
        </p:spPr>
      </p:pic>
      <p:pic>
        <p:nvPicPr>
          <p:cNvPr id="17" name="Picture 16">
            <a:extLst>
              <a:ext uri="{FF2B5EF4-FFF2-40B4-BE49-F238E27FC236}">
                <a16:creationId xmlns:a16="http://schemas.microsoft.com/office/drawing/2014/main" id="{18BCD29E-7237-4D5B-94EA-C48F9FA51D01}"/>
              </a:ext>
            </a:extLst>
          </p:cNvPr>
          <p:cNvPicPr>
            <a:picLocks noChangeAspect="1"/>
          </p:cNvPicPr>
          <p:nvPr/>
        </p:nvPicPr>
        <p:blipFill>
          <a:blip r:embed="rId5"/>
          <a:stretch>
            <a:fillRect/>
          </a:stretch>
        </p:blipFill>
        <p:spPr>
          <a:xfrm>
            <a:off x="5379535" y="3051875"/>
            <a:ext cx="3724360" cy="1805007"/>
          </a:xfrm>
          <a:prstGeom prst="rect">
            <a:avLst/>
          </a:prstGeom>
          <a:ln>
            <a:solidFill>
              <a:schemeClr val="tx1"/>
            </a:solidFill>
          </a:ln>
        </p:spPr>
      </p:pic>
      <p:pic>
        <p:nvPicPr>
          <p:cNvPr id="11" name="Picture 10">
            <a:extLst>
              <a:ext uri="{FF2B5EF4-FFF2-40B4-BE49-F238E27FC236}">
                <a16:creationId xmlns:a16="http://schemas.microsoft.com/office/drawing/2014/main" id="{72B94B83-EE85-4EEF-8C67-00E7C9354DF3}"/>
              </a:ext>
            </a:extLst>
          </p:cNvPr>
          <p:cNvPicPr>
            <a:picLocks noChangeAspect="1"/>
          </p:cNvPicPr>
          <p:nvPr/>
        </p:nvPicPr>
        <p:blipFill>
          <a:blip r:embed="rId6"/>
          <a:stretch>
            <a:fillRect/>
          </a:stretch>
        </p:blipFill>
        <p:spPr>
          <a:xfrm>
            <a:off x="5974960" y="1303264"/>
            <a:ext cx="2908528" cy="1565886"/>
          </a:xfrm>
          <a:prstGeom prst="rect">
            <a:avLst/>
          </a:prstGeom>
          <a:ln>
            <a:solidFill>
              <a:schemeClr val="tx1"/>
            </a:solidFill>
          </a:ln>
        </p:spPr>
      </p:pic>
      <p:pic>
        <p:nvPicPr>
          <p:cNvPr id="21" name="Picture 20">
            <a:extLst>
              <a:ext uri="{FF2B5EF4-FFF2-40B4-BE49-F238E27FC236}">
                <a16:creationId xmlns:a16="http://schemas.microsoft.com/office/drawing/2014/main" id="{6A98AA25-5F1D-4801-A698-1AB6CC998089}"/>
              </a:ext>
            </a:extLst>
          </p:cNvPr>
          <p:cNvPicPr>
            <a:picLocks noChangeAspect="1"/>
          </p:cNvPicPr>
          <p:nvPr/>
        </p:nvPicPr>
        <p:blipFill>
          <a:blip r:embed="rId7"/>
          <a:stretch>
            <a:fillRect/>
          </a:stretch>
        </p:blipFill>
        <p:spPr>
          <a:xfrm>
            <a:off x="2643481" y="3849959"/>
            <a:ext cx="2300233" cy="1225607"/>
          </a:xfrm>
          <a:prstGeom prst="rect">
            <a:avLst/>
          </a:prstGeom>
          <a:ln>
            <a:solidFill>
              <a:schemeClr val="tx1"/>
            </a:solidFill>
          </a:ln>
        </p:spPr>
      </p:pic>
      <p:pic>
        <p:nvPicPr>
          <p:cNvPr id="23" name="Picture 22">
            <a:extLst>
              <a:ext uri="{FF2B5EF4-FFF2-40B4-BE49-F238E27FC236}">
                <a16:creationId xmlns:a16="http://schemas.microsoft.com/office/drawing/2014/main" id="{7F34A410-6A5E-4E0B-AE51-78C41F8C3E07}"/>
              </a:ext>
            </a:extLst>
          </p:cNvPr>
          <p:cNvPicPr>
            <a:picLocks noChangeAspect="1"/>
          </p:cNvPicPr>
          <p:nvPr/>
        </p:nvPicPr>
        <p:blipFill>
          <a:blip r:embed="rId8"/>
          <a:stretch>
            <a:fillRect/>
          </a:stretch>
        </p:blipFill>
        <p:spPr>
          <a:xfrm>
            <a:off x="2138323" y="2815855"/>
            <a:ext cx="1544087" cy="969795"/>
          </a:xfrm>
          <a:prstGeom prst="rect">
            <a:avLst/>
          </a:prstGeom>
          <a:ln>
            <a:solidFill>
              <a:schemeClr val="tx1"/>
            </a:solidFill>
          </a:ln>
        </p:spPr>
      </p:pic>
      <p:pic>
        <p:nvPicPr>
          <p:cNvPr id="25" name="Picture 24">
            <a:extLst>
              <a:ext uri="{FF2B5EF4-FFF2-40B4-BE49-F238E27FC236}">
                <a16:creationId xmlns:a16="http://schemas.microsoft.com/office/drawing/2014/main" id="{46095AD6-CDA2-45AD-8CEA-950AE86D50D4}"/>
              </a:ext>
            </a:extLst>
          </p:cNvPr>
          <p:cNvPicPr>
            <a:picLocks noChangeAspect="1"/>
          </p:cNvPicPr>
          <p:nvPr/>
        </p:nvPicPr>
        <p:blipFill>
          <a:blip r:embed="rId9"/>
          <a:stretch>
            <a:fillRect/>
          </a:stretch>
        </p:blipFill>
        <p:spPr>
          <a:xfrm>
            <a:off x="260512" y="2849108"/>
            <a:ext cx="1751326" cy="1894673"/>
          </a:xfrm>
          <a:prstGeom prst="rect">
            <a:avLst/>
          </a:prstGeom>
          <a:ln>
            <a:solidFill>
              <a:schemeClr val="tx1"/>
            </a:solidFill>
          </a:ln>
        </p:spPr>
      </p:pic>
      <p:pic>
        <p:nvPicPr>
          <p:cNvPr id="1026" name="Picture 2">
            <a:extLst>
              <a:ext uri="{FF2B5EF4-FFF2-40B4-BE49-F238E27FC236}">
                <a16:creationId xmlns:a16="http://schemas.microsoft.com/office/drawing/2014/main" id="{69AE15ED-1363-45D6-9BB3-D073073B6CB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3598" y="2826238"/>
            <a:ext cx="1544087" cy="8547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1BF800E-541C-412E-802D-95C41B6160C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34545" y="1243432"/>
            <a:ext cx="1565886" cy="156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36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D210C8-82D4-48D5-BD4D-9D4570E50E99}"/>
              </a:ext>
            </a:extLst>
          </p:cNvPr>
          <p:cNvSpPr>
            <a:spLocks noGrp="1"/>
          </p:cNvSpPr>
          <p:nvPr>
            <p:ph idx="1"/>
          </p:nvPr>
        </p:nvSpPr>
        <p:spPr/>
        <p:txBody>
          <a:bodyPr>
            <a:normAutofit/>
          </a:bodyPr>
          <a:lstStyle/>
          <a:p>
            <a:pPr marL="0" indent="0">
              <a:buNone/>
            </a:pPr>
            <a:r>
              <a:rPr lang="en-US" sz="3600" dirty="0"/>
              <a:t>Please submit any outstanding</a:t>
            </a:r>
          </a:p>
          <a:p>
            <a:pPr marL="0" indent="0">
              <a:buNone/>
            </a:pPr>
            <a:r>
              <a:rPr lang="en-US" sz="3600" dirty="0"/>
              <a:t>2020-21 End-of-Year documents </a:t>
            </a:r>
          </a:p>
          <a:p>
            <a:pPr marL="0" indent="0">
              <a:buNone/>
            </a:pPr>
            <a:r>
              <a:rPr lang="en-US" sz="3600" dirty="0"/>
              <a:t>especially plan update/status and XDBR</a:t>
            </a:r>
          </a:p>
        </p:txBody>
      </p:sp>
      <p:sp>
        <p:nvSpPr>
          <p:cNvPr id="3" name="Title 2">
            <a:extLst>
              <a:ext uri="{FF2B5EF4-FFF2-40B4-BE49-F238E27FC236}">
                <a16:creationId xmlns:a16="http://schemas.microsoft.com/office/drawing/2014/main" id="{73F4C227-6BB6-44B7-A3C6-C1469F9F475C}"/>
              </a:ext>
            </a:extLst>
          </p:cNvPr>
          <p:cNvSpPr>
            <a:spLocks noGrp="1"/>
          </p:cNvSpPr>
          <p:nvPr>
            <p:ph type="title"/>
          </p:nvPr>
        </p:nvSpPr>
        <p:spPr/>
        <p:txBody>
          <a:bodyPr/>
          <a:lstStyle/>
          <a:p>
            <a:r>
              <a:rPr lang="en-US" dirty="0"/>
              <a:t>Federal Perkins Audit</a:t>
            </a:r>
          </a:p>
        </p:txBody>
      </p:sp>
    </p:spTree>
    <p:extLst>
      <p:ext uri="{BB962C8B-B14F-4D97-AF65-F5344CB8AC3E}">
        <p14:creationId xmlns:p14="http://schemas.microsoft.com/office/powerpoint/2010/main" val="370372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E86E0D-2ACF-45DD-9659-BF474373E5C3}"/>
              </a:ext>
            </a:extLst>
          </p:cNvPr>
          <p:cNvSpPr>
            <a:spLocks noGrp="1"/>
          </p:cNvSpPr>
          <p:nvPr>
            <p:ph type="title"/>
          </p:nvPr>
        </p:nvSpPr>
        <p:spPr/>
        <p:txBody>
          <a:bodyPr/>
          <a:lstStyle/>
          <a:p>
            <a:r>
              <a:rPr lang="en-US" dirty="0"/>
              <a:t>Postsecondary Perkins Subrecipient Monitoring</a:t>
            </a:r>
          </a:p>
        </p:txBody>
      </p:sp>
      <p:sp>
        <p:nvSpPr>
          <p:cNvPr id="4" name="Subtitle 2">
            <a:extLst>
              <a:ext uri="{FF2B5EF4-FFF2-40B4-BE49-F238E27FC236}">
                <a16:creationId xmlns:a16="http://schemas.microsoft.com/office/drawing/2014/main" id="{D168B1A3-A05F-4370-899A-584781DFE79E}"/>
              </a:ext>
            </a:extLst>
          </p:cNvPr>
          <p:cNvSpPr>
            <a:spLocks noGrp="1"/>
          </p:cNvSpPr>
          <p:nvPr>
            <p:ph idx="1"/>
          </p:nvPr>
        </p:nvSpPr>
        <p:spPr>
          <a:xfrm>
            <a:off x="628650" y="1909010"/>
            <a:ext cx="7886700" cy="2961439"/>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900" indent="-342900" algn="l">
              <a:buAutoNum type="arabicPeriod"/>
            </a:pPr>
            <a:r>
              <a:rPr lang="en-US" sz="2100" dirty="0"/>
              <a:t>Personnel – Time and Effort </a:t>
            </a:r>
          </a:p>
          <a:p>
            <a:pPr marL="342900" indent="-342900" algn="l">
              <a:buAutoNum type="arabicPeriod"/>
            </a:pPr>
            <a:endParaRPr lang="en-US" sz="2100" dirty="0"/>
          </a:p>
          <a:p>
            <a:pPr marL="342900" indent="-342900" algn="l">
              <a:buAutoNum type="arabicPeriod"/>
            </a:pPr>
            <a:r>
              <a:rPr lang="en-US" sz="2100" dirty="0"/>
              <a:t>Equipment – List and Images </a:t>
            </a:r>
          </a:p>
          <a:p>
            <a:pPr marL="342900" indent="-342900" algn="l">
              <a:buAutoNum type="arabicPeriod"/>
            </a:pPr>
            <a:endParaRPr lang="en-US" sz="2100" dirty="0"/>
          </a:p>
          <a:p>
            <a:pPr marL="342900" indent="-342900" algn="l">
              <a:buAutoNum type="arabicPeriod"/>
            </a:pPr>
            <a:r>
              <a:rPr lang="en-US" sz="2100" dirty="0"/>
              <a:t>Site Monitoring  - CLNA Elements and Interviews </a:t>
            </a:r>
          </a:p>
        </p:txBody>
      </p:sp>
    </p:spTree>
    <p:extLst>
      <p:ext uri="{BB962C8B-B14F-4D97-AF65-F5344CB8AC3E}">
        <p14:creationId xmlns:p14="http://schemas.microsoft.com/office/powerpoint/2010/main" val="56792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51435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463248" cy="51435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A57844-85C9-4ACE-BF1A-63A2715C926C}"/>
              </a:ext>
            </a:extLst>
          </p:cNvPr>
          <p:cNvSpPr>
            <a:spLocks noGrp="1"/>
          </p:cNvSpPr>
          <p:nvPr>
            <p:ph type="title"/>
          </p:nvPr>
        </p:nvSpPr>
        <p:spPr>
          <a:xfrm>
            <a:off x="603504" y="480060"/>
            <a:ext cx="2462022" cy="3943350"/>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dirty="0">
                <a:solidFill>
                  <a:schemeClr val="bg1"/>
                </a:solidFill>
              </a:rPr>
              <a:t>Determining Risk Factors</a:t>
            </a:r>
          </a:p>
        </p:txBody>
      </p:sp>
      <p:sp>
        <p:nvSpPr>
          <p:cNvPr id="3" name="Content Placeholder 2">
            <a:extLst>
              <a:ext uri="{FF2B5EF4-FFF2-40B4-BE49-F238E27FC236}">
                <a16:creationId xmlns:a16="http://schemas.microsoft.com/office/drawing/2014/main" id="{B414C92C-ED23-4E78-AC5B-29674F0AA479}"/>
              </a:ext>
            </a:extLst>
          </p:cNvPr>
          <p:cNvSpPr>
            <a:spLocks noGrp="1"/>
          </p:cNvSpPr>
          <p:nvPr>
            <p:ph idx="1"/>
          </p:nvPr>
        </p:nvSpPr>
        <p:spPr>
          <a:xfrm>
            <a:off x="4018788" y="296780"/>
            <a:ext cx="4518491" cy="4596062"/>
          </a:xfrm>
        </p:spPr>
        <p:txBody>
          <a:bodyPr anchor="ct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1">
              <a:spcBef>
                <a:spcPts val="0"/>
              </a:spcBef>
              <a:spcAft>
                <a:spcPts val="900"/>
              </a:spcAft>
            </a:pPr>
            <a:r>
              <a:rPr lang="en-US" sz="2250" dirty="0"/>
              <a:t>Attendance at monthly technical assistance updates</a:t>
            </a:r>
          </a:p>
          <a:p>
            <a:pPr lvl="1">
              <a:spcBef>
                <a:spcPts val="0"/>
              </a:spcBef>
              <a:spcAft>
                <a:spcPts val="900"/>
              </a:spcAft>
            </a:pPr>
            <a:endParaRPr lang="en-US" sz="2250" dirty="0"/>
          </a:p>
          <a:p>
            <a:pPr lvl="1">
              <a:spcBef>
                <a:spcPts val="0"/>
              </a:spcBef>
              <a:spcAft>
                <a:spcPts val="900"/>
              </a:spcAft>
            </a:pPr>
            <a:r>
              <a:rPr lang="en-US" sz="2250" dirty="0"/>
              <a:t>Identification of 5 Contacts </a:t>
            </a:r>
          </a:p>
          <a:p>
            <a:pPr lvl="1">
              <a:spcBef>
                <a:spcPts val="0"/>
              </a:spcBef>
              <a:spcAft>
                <a:spcPts val="900"/>
              </a:spcAft>
            </a:pPr>
            <a:endParaRPr lang="en-US" sz="2250" dirty="0"/>
          </a:p>
          <a:p>
            <a:pPr lvl="1">
              <a:spcBef>
                <a:spcPts val="0"/>
              </a:spcBef>
              <a:spcAft>
                <a:spcPts val="900"/>
              </a:spcAft>
            </a:pPr>
            <a:r>
              <a:rPr lang="en-US" sz="2250" dirty="0"/>
              <a:t>Grant Size </a:t>
            </a:r>
          </a:p>
          <a:p>
            <a:pPr lvl="1">
              <a:spcBef>
                <a:spcPts val="0"/>
              </a:spcBef>
              <a:spcAft>
                <a:spcPts val="900"/>
              </a:spcAft>
            </a:pPr>
            <a:endParaRPr lang="en-US" sz="2250" dirty="0"/>
          </a:p>
          <a:p>
            <a:pPr lvl="1">
              <a:spcBef>
                <a:spcPts val="0"/>
              </a:spcBef>
              <a:spcAft>
                <a:spcPts val="900"/>
              </a:spcAft>
            </a:pPr>
            <a:r>
              <a:rPr lang="en-US" sz="2250" dirty="0"/>
              <a:t>Submission of Pathways  </a:t>
            </a:r>
          </a:p>
          <a:p>
            <a:pPr lvl="1">
              <a:spcBef>
                <a:spcPts val="0"/>
              </a:spcBef>
              <a:spcAft>
                <a:spcPts val="900"/>
              </a:spcAft>
            </a:pPr>
            <a:endParaRPr lang="en-US" sz="2250" dirty="0"/>
          </a:p>
          <a:p>
            <a:pPr lvl="1">
              <a:spcBef>
                <a:spcPts val="0"/>
              </a:spcBef>
              <a:spcAft>
                <a:spcPts val="900"/>
              </a:spcAft>
            </a:pPr>
            <a:r>
              <a:rPr lang="en-US" sz="2250" dirty="0"/>
              <a:t>New Coordinator</a:t>
            </a:r>
          </a:p>
        </p:txBody>
      </p:sp>
    </p:spTree>
    <p:extLst>
      <p:ext uri="{BB962C8B-B14F-4D97-AF65-F5344CB8AC3E}">
        <p14:creationId xmlns:p14="http://schemas.microsoft.com/office/powerpoint/2010/main" val="2887085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4455-4A4B-4926-98CE-B87890EADA16}"/>
              </a:ext>
            </a:extLst>
          </p:cNvPr>
          <p:cNvSpPr>
            <a:spLocks noGrp="1"/>
          </p:cNvSpPr>
          <p:nvPr>
            <p:ph type="title"/>
          </p:nvPr>
        </p:nvSpPr>
        <p:spPr/>
        <p:txBody>
          <a:bodyP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rtl="0" fontAlgn="base"/>
            <a:r>
              <a:rPr lang="en-US" sz="2325" b="1" i="0" dirty="0">
                <a:solidFill>
                  <a:srgbClr val="000000"/>
                </a:solidFill>
                <a:effectLst/>
                <a:latin typeface="+mn-lt"/>
              </a:rPr>
              <a:t>Postsecondary Perkins V Site Monitoring 2021-2022 Program Year </a:t>
            </a:r>
            <a:r>
              <a:rPr lang="en-US" sz="2325" b="0" i="0" dirty="0">
                <a:solidFill>
                  <a:srgbClr val="000000"/>
                </a:solidFill>
                <a:effectLst/>
                <a:latin typeface="+mn-lt"/>
              </a:rPr>
              <a:t> </a:t>
            </a:r>
            <a:br>
              <a:rPr lang="en-US" sz="2325" b="0" i="0" dirty="0">
                <a:solidFill>
                  <a:srgbClr val="000000"/>
                </a:solidFill>
                <a:effectLst/>
                <a:latin typeface="+mn-lt"/>
              </a:rPr>
            </a:br>
            <a:r>
              <a:rPr lang="en-US" sz="2325" b="0" i="0" dirty="0">
                <a:solidFill>
                  <a:srgbClr val="000000"/>
                </a:solidFill>
                <a:effectLst/>
                <a:latin typeface="+mn-lt"/>
              </a:rPr>
              <a:t>Carl D. Perkins V, Section 134 (C.1)  </a:t>
            </a:r>
            <a:br>
              <a:rPr lang="en-US" b="0" i="0" dirty="0">
                <a:solidFill>
                  <a:srgbClr val="000000"/>
                </a:solidFill>
                <a:effectLst/>
                <a:latin typeface="Segoe UI" panose="020B0502040204020203" pitchFamily="34" charset="0"/>
              </a:rPr>
            </a:br>
            <a:endParaRPr lang="en-US" dirty="0"/>
          </a:p>
        </p:txBody>
      </p:sp>
      <p:sp>
        <p:nvSpPr>
          <p:cNvPr id="3" name="Content Placeholder 2">
            <a:extLst>
              <a:ext uri="{FF2B5EF4-FFF2-40B4-BE49-F238E27FC236}">
                <a16:creationId xmlns:a16="http://schemas.microsoft.com/office/drawing/2014/main" id="{598944F2-6382-4F80-ABD4-7BB5CADB3B63}"/>
              </a:ext>
            </a:extLst>
          </p:cNvPr>
          <p:cNvSpPr>
            <a:spLocks noGrp="1"/>
          </p:cNvSpPr>
          <p:nvPr>
            <p:ph idx="1"/>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rtl="0" fontAlgn="base"/>
            <a:r>
              <a:rPr lang="en-US" sz="2400" b="0" i="0" dirty="0">
                <a:solidFill>
                  <a:srgbClr val="000000"/>
                </a:solidFill>
                <a:effectLst/>
                <a:latin typeface="+mj-lt"/>
              </a:rPr>
              <a:t>With disruptions in program services due to COVID many colleges were challenged in addressing all the elements identified in the Comprehensive Local Needs Assessment (CLNA).  </a:t>
            </a:r>
          </a:p>
          <a:p>
            <a:pPr algn="l" rtl="0" fontAlgn="base"/>
            <a:endParaRPr lang="en-US" sz="2400" b="0" i="0" dirty="0">
              <a:solidFill>
                <a:srgbClr val="000000"/>
              </a:solidFill>
              <a:effectLst/>
              <a:latin typeface="+mj-lt"/>
            </a:endParaRPr>
          </a:p>
          <a:p>
            <a:pPr algn="l" rtl="0" fontAlgn="base"/>
            <a:r>
              <a:rPr lang="en-US" sz="2400" b="0" i="0" dirty="0">
                <a:solidFill>
                  <a:srgbClr val="000000"/>
                </a:solidFill>
                <a:effectLst/>
                <a:latin typeface="+mj-lt"/>
              </a:rPr>
              <a:t>The 2021-22 monitoring will continue program reviews and technical assistance to determine how colleges are implementing Perkins V at the postsecondary level. </a:t>
            </a:r>
          </a:p>
          <a:p>
            <a:endParaRPr lang="en-US" dirty="0"/>
          </a:p>
        </p:txBody>
      </p:sp>
    </p:spTree>
    <p:extLst>
      <p:ext uri="{BB962C8B-B14F-4D97-AF65-F5344CB8AC3E}">
        <p14:creationId xmlns:p14="http://schemas.microsoft.com/office/powerpoint/2010/main" val="1606391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5FE4A5BFF8E94EAB7A39F52ECFD615" ma:contentTypeVersion="10" ma:contentTypeDescription="Create a new document." ma:contentTypeScope="" ma:versionID="80342b079a0af6fb0e994baa64478447">
  <xsd:schema xmlns:xsd="http://www.w3.org/2001/XMLSchema" xmlns:xs="http://www.w3.org/2001/XMLSchema" xmlns:p="http://schemas.microsoft.com/office/2006/metadata/properties" xmlns:ns2="a303338d-1577-474a-a80e-79e0bcd4a9f6" targetNamespace="http://schemas.microsoft.com/office/2006/metadata/properties" ma:root="true" ma:fieldsID="f900f987adbfcc2dd4b419321abdb372" ns2:_="">
    <xsd:import namespace="a303338d-1577-474a-a80e-79e0bcd4a9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03338d-1577-474a-a80e-79e0bcd4a9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70F828-9EB5-482E-A8F9-6390273F447C}">
  <ds:schemaRefs>
    <ds:schemaRef ds:uri="http://schemas.microsoft.com/sharepoint/v3/contenttype/forms"/>
  </ds:schemaRefs>
</ds:datastoreItem>
</file>

<file path=customXml/itemProps2.xml><?xml version="1.0" encoding="utf-8"?>
<ds:datastoreItem xmlns:ds="http://schemas.openxmlformats.org/officeDocument/2006/customXml" ds:itemID="{13E6611B-3A51-43B8-BA91-AEDE29085F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03338d-1577-474a-a80e-79e0bcd4a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1C12FC-6215-4B2B-9EAC-7E250CE89C1A}">
  <ds:schemaRefs>
    <ds:schemaRef ds:uri="http://www.w3.org/XML/1998/namespace"/>
    <ds:schemaRef ds:uri="http://schemas.microsoft.com/office/2006/metadata/properties"/>
    <ds:schemaRef ds:uri="http://purl.org/dc/dcmitype/"/>
    <ds:schemaRef ds:uri="http://schemas.microsoft.com/office/infopath/2007/PartnerControls"/>
    <ds:schemaRef ds:uri="a303338d-1577-474a-a80e-79e0bcd4a9f6"/>
    <ds:schemaRef ds:uri="http://purl.org/dc/terms/"/>
    <ds:schemaRef ds:uri="http://schemas.microsoft.com/office/2006/documentManagement/type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4270</Words>
  <Application>Microsoft Office PowerPoint</Application>
  <PresentationFormat>On-screen Show (16:9)</PresentationFormat>
  <Paragraphs>465</Paragraphs>
  <Slides>44</Slides>
  <Notes>44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44</vt:i4>
      </vt:variant>
    </vt:vector>
  </HeadingPairs>
  <TitlesOfParts>
    <vt:vector size="54" baseType="lpstr">
      <vt:lpstr>Arial</vt:lpstr>
      <vt:lpstr>Calibri</vt:lpstr>
      <vt:lpstr>Calibri Light</vt:lpstr>
      <vt:lpstr>Helvetica Neue Medium</vt:lpstr>
      <vt:lpstr>Imprint MT Shadow</vt:lpstr>
      <vt:lpstr>Segoe UI</vt:lpstr>
      <vt:lpstr>Times New Roman</vt:lpstr>
      <vt:lpstr>Office Theme</vt:lpstr>
      <vt:lpstr>Office Theme</vt:lpstr>
      <vt:lpstr>Office Theme</vt:lpstr>
      <vt:lpstr>Perkins Update</vt:lpstr>
      <vt:lpstr>PowerPoint Presentation</vt:lpstr>
      <vt:lpstr>Purpose of Perkins </vt:lpstr>
      <vt:lpstr>Promising Practice Video 2021</vt:lpstr>
      <vt:lpstr>NCCCS Wants to know…</vt:lpstr>
      <vt:lpstr>Federal Perkins Audit</vt:lpstr>
      <vt:lpstr>Postsecondary Perkins Subrecipient Monitoring</vt:lpstr>
      <vt:lpstr>Determining Risk Factors</vt:lpstr>
      <vt:lpstr>Postsecondary Perkins V Site Monitoring 2021-2022 Program Year   Carl D. Perkins V, Section 134 (C.1)   </vt:lpstr>
      <vt:lpstr>Postsecondary Perkins V Site Monitoring 2021-2022 Program Year   Carl D. Perkins V, Section 134 (C.1)  </vt:lpstr>
      <vt:lpstr>PowerPoint Presentation</vt:lpstr>
      <vt:lpstr>Site Monitoring Areas continued:     </vt:lpstr>
      <vt:lpstr>How we will monitor</vt:lpstr>
      <vt:lpstr>1. Student Performance in CTE programs with respect to state determined and local levels of performance Section 134 (c) (A)    </vt:lpstr>
      <vt:lpstr>2. The CTE programs offered are of sufficient size, scope, and quality to meet the identified labor market need - Section 134 (c) (B)  </vt:lpstr>
      <vt:lpstr>3. Progress in implementing and/or enhancing Programs of Study/ Career Pathways with high skill, high wages, or in-demand occupations that are aligned to local labor market needs Section 134 (c) (C.)    </vt:lpstr>
      <vt:lpstr>4. Faculty Professional Development, Recruitment, Retention, and Placement Section 134 (c) (D)</vt:lpstr>
      <vt:lpstr>5. Equal Access to high-quality CTE programs of study for all students Section 134 (c) (E)   </vt:lpstr>
      <vt:lpstr>6. Budget – How are funds allocated based on CLNA gaps, and how are funds allocated in a timely manner to have a positive effect on programs of study aligned to meet labor market needs?  </vt:lpstr>
      <vt:lpstr>Interviews:  Faculty Professional Development    </vt:lpstr>
      <vt:lpstr>Interviews: Career Pathways: Chief Academic Officer or CTE Dean </vt:lpstr>
      <vt:lpstr> Interview on Performance: Perkins Contact  </vt:lpstr>
      <vt:lpstr>Employee Monitoring </vt:lpstr>
      <vt:lpstr>Equipment Monitoring </vt:lpstr>
      <vt:lpstr>Upcoming Spring Perkins Workshops</vt:lpstr>
      <vt:lpstr>Deadline coming!</vt:lpstr>
      <vt:lpstr>Improved Organization of the 2022-23 Moodle</vt:lpstr>
      <vt:lpstr>Perkins 101 Workshop and Annual Meeting</vt:lpstr>
      <vt:lpstr>End-Of-Year Promising Practice Video</vt:lpstr>
      <vt:lpstr>Leadership Projects</vt:lpstr>
      <vt:lpstr>Immersive Learning Conference</vt:lpstr>
      <vt:lpstr>Immersive Learning Conference</vt:lpstr>
      <vt:lpstr>Speakers</vt:lpstr>
      <vt:lpstr>Career Cluster Guide – 2022</vt:lpstr>
      <vt:lpstr>Performance Partnership Webinars</vt:lpstr>
      <vt:lpstr>NACTEi Spring Conference</vt:lpstr>
      <vt:lpstr>NCWorks Partnership Conference</vt:lpstr>
      <vt:lpstr>From CORD</vt:lpstr>
      <vt:lpstr>Perkins Monthly Updates</vt:lpstr>
      <vt:lpstr>Raising the Awareness of Career Pathways Webinars</vt:lpstr>
      <vt:lpstr>NC*NET</vt:lpstr>
      <vt:lpstr>Promising Practice Video 2021</vt:lpstr>
      <vt:lpstr>Technical assistance is available</vt:lpstr>
      <vt:lpstr>Perkins/CTE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lastModifiedBy/>
  <cp:revision>313</cp:revision>
  <dcterms:created xsi:type="dcterms:W3CDTF">2021-08-11T12:00:29Z</dcterms:created>
  <dcterms:modified xsi:type="dcterms:W3CDTF">2022-03-08T12:59:57Z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0x0101003C5FE4A5BFF8E94EAB7A39F52ECFD615</vt:lpwstr>
  </property>
</Properties>
</file>