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handoutMasterIdLst>
    <p:handoutMasterId r:id="rId25"/>
  </p:handoutMasterIdLst>
  <p:sldIdLst>
    <p:sldId id="281" r:id="rId5"/>
    <p:sldId id="2053842662" r:id="rId6"/>
    <p:sldId id="2053842671" r:id="rId7"/>
    <p:sldId id="261" r:id="rId8"/>
    <p:sldId id="266" r:id="rId9"/>
    <p:sldId id="2053842663" r:id="rId10"/>
    <p:sldId id="2053842673" r:id="rId11"/>
    <p:sldId id="2053842674" r:id="rId12"/>
    <p:sldId id="303" r:id="rId13"/>
    <p:sldId id="2053842665" r:id="rId14"/>
    <p:sldId id="2053842666" r:id="rId15"/>
    <p:sldId id="2053842672" r:id="rId16"/>
    <p:sldId id="292" r:id="rId17"/>
    <p:sldId id="2053842675" r:id="rId18"/>
    <p:sldId id="304" r:id="rId19"/>
    <p:sldId id="306" r:id="rId20"/>
    <p:sldId id="289" r:id="rId21"/>
    <p:sldId id="299" r:id="rId22"/>
    <p:sldId id="257" r:id="rId2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AF00"/>
    <a:srgbClr val="F7453F"/>
    <a:srgbClr val="8AB4F8"/>
    <a:srgbClr val="EB916A"/>
    <a:srgbClr val="78D0DF"/>
    <a:srgbClr val="FF6D14"/>
    <a:srgbClr val="AED5E7"/>
    <a:srgbClr val="144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191C93-1B7E-2AAD-C1BA-D88454591FD1}" v="24" dt="2025-01-07T15:24:19.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99" d="100"/>
          <a:sy n="99" d="100"/>
        </p:scale>
        <p:origin x="636"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ti Coultas" userId="S::coultasp@nccommunitycolleges.edu::147af9a6-4e91-4300-93dc-f2a18c8371ce" providerId="AD" clId="Web-{B3191C93-1B7E-2AAD-C1BA-D88454591FD1}"/>
    <pc:docChg chg="modSld">
      <pc:chgData name="Patti Coultas" userId="S::coultasp@nccommunitycolleges.edu::147af9a6-4e91-4300-93dc-f2a18c8371ce" providerId="AD" clId="Web-{B3191C93-1B7E-2AAD-C1BA-D88454591FD1}" dt="2025-01-07T15:24:16.881" v="10" actId="20577"/>
      <pc:docMkLst>
        <pc:docMk/>
      </pc:docMkLst>
      <pc:sldChg chg="modSp">
        <pc:chgData name="Patti Coultas" userId="S::coultasp@nccommunitycolleges.edu::147af9a6-4e91-4300-93dc-f2a18c8371ce" providerId="AD" clId="Web-{B3191C93-1B7E-2AAD-C1BA-D88454591FD1}" dt="2025-01-07T15:24:16.881" v="10" actId="20577"/>
        <pc:sldMkLst>
          <pc:docMk/>
          <pc:sldMk cId="0" sldId="281"/>
        </pc:sldMkLst>
        <pc:spChg chg="mod">
          <ac:chgData name="Patti Coultas" userId="S::coultasp@nccommunitycolleges.edu::147af9a6-4e91-4300-93dc-f2a18c8371ce" providerId="AD" clId="Web-{B3191C93-1B7E-2AAD-C1BA-D88454591FD1}" dt="2025-01-07T15:24:16.881" v="10" actId="20577"/>
          <ac:spMkLst>
            <pc:docMk/>
            <pc:sldMk cId="0" sldId="281"/>
            <ac:spMk id="23" creationId="{00000000-0000-0000-0000-000000000000}"/>
          </ac:spMkLst>
        </pc:spChg>
      </pc:sldChg>
    </pc:docChg>
  </pc:docChgLst>
  <pc:docChgLst>
    <pc:chgData name="Patti Coultas" userId="S::coultasp@nccommunitycolleges.edu::147af9a6-4e91-4300-93dc-f2a18c8371ce" providerId="AD" clId="Web-{C8C18923-39E2-DD5F-761E-B65D2B910995}"/>
    <pc:docChg chg="addSld modSld">
      <pc:chgData name="Patti Coultas" userId="S::coultasp@nccommunitycolleges.edu::147af9a6-4e91-4300-93dc-f2a18c8371ce" providerId="AD" clId="Web-{C8C18923-39E2-DD5F-761E-B65D2B910995}" dt="2024-10-03T19:06:35.134" v="726" actId="20577"/>
      <pc:docMkLst>
        <pc:docMk/>
      </pc:docMkLst>
      <pc:sldChg chg="modSp">
        <pc:chgData name="Patti Coultas" userId="S::coultasp@nccommunitycolleges.edu::147af9a6-4e91-4300-93dc-f2a18c8371ce" providerId="AD" clId="Web-{C8C18923-39E2-DD5F-761E-B65D2B910995}" dt="2024-10-03T19:04:47.273" v="700" actId="14100"/>
        <pc:sldMkLst>
          <pc:docMk/>
          <pc:sldMk cId="0" sldId="259"/>
        </pc:sldMkLst>
        <pc:spChg chg="mod">
          <ac:chgData name="Patti Coultas" userId="S::coultasp@nccommunitycolleges.edu::147af9a6-4e91-4300-93dc-f2a18c8371ce" providerId="AD" clId="Web-{C8C18923-39E2-DD5F-761E-B65D2B910995}" dt="2024-10-03T19:04:47.273" v="700" actId="14100"/>
          <ac:spMkLst>
            <pc:docMk/>
            <pc:sldMk cId="0" sldId="259"/>
            <ac:spMk id="17" creationId="{00000000-0000-0000-0000-000000000000}"/>
          </ac:spMkLst>
        </pc:spChg>
      </pc:sldChg>
      <pc:sldChg chg="modSp">
        <pc:chgData name="Patti Coultas" userId="S::coultasp@nccommunitycolleges.edu::147af9a6-4e91-4300-93dc-f2a18c8371ce" providerId="AD" clId="Web-{C8C18923-39E2-DD5F-761E-B65D2B910995}" dt="2024-10-03T17:53:43.619" v="34" actId="20577"/>
        <pc:sldMkLst>
          <pc:docMk/>
          <pc:sldMk cId="4084437904" sldId="284"/>
        </pc:sldMkLst>
        <pc:spChg chg="mod">
          <ac:chgData name="Patti Coultas" userId="S::coultasp@nccommunitycolleges.edu::147af9a6-4e91-4300-93dc-f2a18c8371ce" providerId="AD" clId="Web-{C8C18923-39E2-DD5F-761E-B65D2B910995}" dt="2024-10-03T17:53:14.118" v="23" actId="20577"/>
          <ac:spMkLst>
            <pc:docMk/>
            <pc:sldMk cId="4084437904" sldId="284"/>
            <ac:spMk id="5" creationId="{00000000-0000-0000-0000-000000000000}"/>
          </ac:spMkLst>
        </pc:spChg>
        <pc:spChg chg="mod">
          <ac:chgData name="Patti Coultas" userId="S::coultasp@nccommunitycolleges.edu::147af9a6-4e91-4300-93dc-f2a18c8371ce" providerId="AD" clId="Web-{C8C18923-39E2-DD5F-761E-B65D2B910995}" dt="2024-10-03T17:53:43.619" v="34" actId="20577"/>
          <ac:spMkLst>
            <pc:docMk/>
            <pc:sldMk cId="4084437904" sldId="284"/>
            <ac:spMk id="10" creationId="{C88BBA05-EB1F-6BCB-9415-A6DE37DE2C3A}"/>
          </ac:spMkLst>
        </pc:spChg>
      </pc:sldChg>
      <pc:sldChg chg="modSp">
        <pc:chgData name="Patti Coultas" userId="S::coultasp@nccommunitycolleges.edu::147af9a6-4e91-4300-93dc-f2a18c8371ce" providerId="AD" clId="Web-{C8C18923-39E2-DD5F-761E-B65D2B910995}" dt="2024-10-03T17:51:11.413" v="1" actId="20577"/>
        <pc:sldMkLst>
          <pc:docMk/>
          <pc:sldMk cId="157117498" sldId="285"/>
        </pc:sldMkLst>
        <pc:spChg chg="mod">
          <ac:chgData name="Patti Coultas" userId="S::coultasp@nccommunitycolleges.edu::147af9a6-4e91-4300-93dc-f2a18c8371ce" providerId="AD" clId="Web-{C8C18923-39E2-DD5F-761E-B65D2B910995}" dt="2024-10-03T17:51:11.413" v="1" actId="20577"/>
          <ac:spMkLst>
            <pc:docMk/>
            <pc:sldMk cId="157117498" sldId="285"/>
            <ac:spMk id="10" creationId="{C88BBA05-EB1F-6BCB-9415-A6DE37DE2C3A}"/>
          </ac:spMkLst>
        </pc:spChg>
      </pc:sldChg>
      <pc:sldChg chg="modSp">
        <pc:chgData name="Patti Coultas" userId="S::coultasp@nccommunitycolleges.edu::147af9a6-4e91-4300-93dc-f2a18c8371ce" providerId="AD" clId="Web-{C8C18923-39E2-DD5F-761E-B65D2B910995}" dt="2024-10-03T19:04:22.694" v="699" actId="20577"/>
        <pc:sldMkLst>
          <pc:docMk/>
          <pc:sldMk cId="100335893" sldId="286"/>
        </pc:sldMkLst>
        <pc:spChg chg="mod">
          <ac:chgData name="Patti Coultas" userId="S::coultasp@nccommunitycolleges.edu::147af9a6-4e91-4300-93dc-f2a18c8371ce" providerId="AD" clId="Web-{C8C18923-39E2-DD5F-761E-B65D2B910995}" dt="2024-10-03T19:04:22.694" v="699" actId="20577"/>
          <ac:spMkLst>
            <pc:docMk/>
            <pc:sldMk cId="100335893" sldId="286"/>
            <ac:spMk id="10" creationId="{C88BBA05-EB1F-6BCB-9415-A6DE37DE2C3A}"/>
          </ac:spMkLst>
        </pc:spChg>
      </pc:sldChg>
      <pc:sldChg chg="addSp delSp modSp add replId">
        <pc:chgData name="Patti Coultas" userId="S::coultasp@nccommunitycolleges.edu::147af9a6-4e91-4300-93dc-f2a18c8371ce" providerId="AD" clId="Web-{C8C18923-39E2-DD5F-761E-B65D2B910995}" dt="2024-10-03T19:06:35.134" v="726" actId="20577"/>
        <pc:sldMkLst>
          <pc:docMk/>
          <pc:sldMk cId="2484711791" sldId="288"/>
        </pc:sldMkLst>
        <pc:spChg chg="mod">
          <ac:chgData name="Patti Coultas" userId="S::coultasp@nccommunitycolleges.edu::147af9a6-4e91-4300-93dc-f2a18c8371ce" providerId="AD" clId="Web-{C8C18923-39E2-DD5F-761E-B65D2B910995}" dt="2024-10-03T19:00:23.315" v="633" actId="20577"/>
          <ac:spMkLst>
            <pc:docMk/>
            <pc:sldMk cId="2484711791" sldId="288"/>
            <ac:spMk id="5" creationId="{00000000-0000-0000-0000-000000000000}"/>
          </ac:spMkLst>
        </pc:spChg>
        <pc:spChg chg="del">
          <ac:chgData name="Patti Coultas" userId="S::coultasp@nccommunitycolleges.edu::147af9a6-4e91-4300-93dc-f2a18c8371ce" providerId="AD" clId="Web-{C8C18923-39E2-DD5F-761E-B65D2B910995}" dt="2024-10-03T18:15:58.721" v="452"/>
          <ac:spMkLst>
            <pc:docMk/>
            <pc:sldMk cId="2484711791" sldId="288"/>
            <ac:spMk id="7" creationId="{00000000-0000-0000-0000-000000000000}"/>
          </ac:spMkLst>
        </pc:spChg>
        <pc:spChg chg="add mod">
          <ac:chgData name="Patti Coultas" userId="S::coultasp@nccommunitycolleges.edu::147af9a6-4e91-4300-93dc-f2a18c8371ce" providerId="AD" clId="Web-{C8C18923-39E2-DD5F-761E-B65D2B910995}" dt="2024-10-03T18:46:53.629" v="502" actId="14100"/>
          <ac:spMkLst>
            <pc:docMk/>
            <pc:sldMk cId="2484711791" sldId="288"/>
            <ac:spMk id="7" creationId="{2505A753-23B1-D0B2-F28B-529D8E3DC627}"/>
          </ac:spMkLst>
        </pc:spChg>
        <pc:spChg chg="add mod">
          <ac:chgData name="Patti Coultas" userId="S::coultasp@nccommunitycolleges.edu::147af9a6-4e91-4300-93dc-f2a18c8371ce" providerId="AD" clId="Web-{C8C18923-39E2-DD5F-761E-B65D2B910995}" dt="2024-10-03T19:06:20.290" v="725" actId="20577"/>
          <ac:spMkLst>
            <pc:docMk/>
            <pc:sldMk cId="2484711791" sldId="288"/>
            <ac:spMk id="8" creationId="{065809FA-50AE-BD16-3C05-2A1464EF0904}"/>
          </ac:spMkLst>
        </pc:spChg>
        <pc:spChg chg="mod">
          <ac:chgData name="Patti Coultas" userId="S::coultasp@nccommunitycolleges.edu::147af9a6-4e91-4300-93dc-f2a18c8371ce" providerId="AD" clId="Web-{C8C18923-39E2-DD5F-761E-B65D2B910995}" dt="2024-10-03T18:09:11.807" v="306" actId="20577"/>
          <ac:spMkLst>
            <pc:docMk/>
            <pc:sldMk cId="2484711791" sldId="288"/>
            <ac:spMk id="10" creationId="{C88BBA05-EB1F-6BCB-9415-A6DE37DE2C3A}"/>
          </ac:spMkLst>
        </pc:spChg>
        <pc:spChg chg="add mod">
          <ac:chgData name="Patti Coultas" userId="S::coultasp@nccommunitycolleges.edu::147af9a6-4e91-4300-93dc-f2a18c8371ce" providerId="AD" clId="Web-{C8C18923-39E2-DD5F-761E-B65D2B910995}" dt="2024-10-03T19:06:35.134" v="726" actId="20577"/>
          <ac:spMkLst>
            <pc:docMk/>
            <pc:sldMk cId="2484711791" sldId="288"/>
            <ac:spMk id="12" creationId="{0388F664-D39C-D281-0441-1576C7CF95AA}"/>
          </ac:spMkLst>
        </pc:spChg>
        <pc:picChg chg="add mod modCrop">
          <ac:chgData name="Patti Coultas" userId="S::coultasp@nccommunitycolleges.edu::147af9a6-4e91-4300-93dc-f2a18c8371ce" providerId="AD" clId="Web-{C8C18923-39E2-DD5F-761E-B65D2B910995}" dt="2024-10-03T18:04:44.131" v="110" actId="1076"/>
          <ac:picMkLst>
            <pc:docMk/>
            <pc:sldMk cId="2484711791" sldId="288"/>
            <ac:picMk id="6" creationId="{8712BB24-FB6A-AEA3-3B63-A8CD824646C7}"/>
          </ac:picMkLst>
        </pc:picChg>
        <pc:picChg chg="del">
          <ac:chgData name="Patti Coultas" userId="S::coultasp@nccommunitycolleges.edu::147af9a6-4e91-4300-93dc-f2a18c8371ce" providerId="AD" clId="Web-{C8C18923-39E2-DD5F-761E-B65D2B910995}" dt="2024-10-03T17:55:01.651" v="43"/>
          <ac:picMkLst>
            <pc:docMk/>
            <pc:sldMk cId="2484711791" sldId="288"/>
            <ac:picMk id="9" creationId="{8FFF48AE-04D6-3D58-018D-BBC3F089975E}"/>
          </ac:picMkLst>
        </pc:picChg>
        <pc:picChg chg="add mod">
          <ac:chgData name="Patti Coultas" userId="S::coultasp@nccommunitycolleges.edu::147af9a6-4e91-4300-93dc-f2a18c8371ce" providerId="AD" clId="Web-{C8C18923-39E2-DD5F-761E-B65D2B910995}" dt="2024-10-03T18:12:28.280" v="308" actId="1076"/>
          <ac:picMkLst>
            <pc:docMk/>
            <pc:sldMk cId="2484711791" sldId="288"/>
            <ac:picMk id="11" creationId="{59E286EA-5A31-BDC8-0B3F-40B1093C473C}"/>
          </ac:picMkLst>
        </pc:picChg>
      </pc:sldChg>
    </pc:docChg>
  </pc:docChgLst>
  <pc:docChgLst>
    <pc:chgData name="Patti Coultas" userId="S::coultasp@nccommunitycolleges.edu::147af9a6-4e91-4300-93dc-f2a18c8371ce" providerId="AD" clId="Web-{F8EBDDE7-14BA-3E57-A08A-0915DFB8C8B0}"/>
    <pc:docChg chg="addSld modSld">
      <pc:chgData name="Patti Coultas" userId="S::coultasp@nccommunitycolleges.edu::147af9a6-4e91-4300-93dc-f2a18c8371ce" providerId="AD" clId="Web-{F8EBDDE7-14BA-3E57-A08A-0915DFB8C8B0}" dt="2024-10-16T17:15:34.363" v="74" actId="20577"/>
      <pc:docMkLst>
        <pc:docMk/>
      </pc:docMkLst>
      <pc:sldChg chg="modSp">
        <pc:chgData name="Patti Coultas" userId="S::coultasp@nccommunitycolleges.edu::147af9a6-4e91-4300-93dc-f2a18c8371ce" providerId="AD" clId="Web-{F8EBDDE7-14BA-3E57-A08A-0915DFB8C8B0}" dt="2024-10-16T17:13:41.716" v="4" actId="20577"/>
        <pc:sldMkLst>
          <pc:docMk/>
          <pc:sldMk cId="2142590275" sldId="273"/>
        </pc:sldMkLst>
        <pc:spChg chg="mod">
          <ac:chgData name="Patti Coultas" userId="S::coultasp@nccommunitycolleges.edu::147af9a6-4e91-4300-93dc-f2a18c8371ce" providerId="AD" clId="Web-{F8EBDDE7-14BA-3E57-A08A-0915DFB8C8B0}" dt="2024-10-16T17:13:41.716" v="4" actId="20577"/>
          <ac:spMkLst>
            <pc:docMk/>
            <pc:sldMk cId="2142590275" sldId="273"/>
            <ac:spMk id="9" creationId="{A0C93F6E-BA28-5989-497E-EAD062E6E964}"/>
          </ac:spMkLst>
        </pc:spChg>
      </pc:sldChg>
      <pc:sldChg chg="modSp">
        <pc:chgData name="Patti Coultas" userId="S::coultasp@nccommunitycolleges.edu::147af9a6-4e91-4300-93dc-f2a18c8371ce" providerId="AD" clId="Web-{F8EBDDE7-14BA-3E57-A08A-0915DFB8C8B0}" dt="2024-10-16T17:13:35.044" v="3" actId="20577"/>
        <pc:sldMkLst>
          <pc:docMk/>
          <pc:sldMk cId="3598329473" sldId="275"/>
        </pc:sldMkLst>
        <pc:spChg chg="mod">
          <ac:chgData name="Patti Coultas" userId="S::coultasp@nccommunitycolleges.edu::147af9a6-4e91-4300-93dc-f2a18c8371ce" providerId="AD" clId="Web-{F8EBDDE7-14BA-3E57-A08A-0915DFB8C8B0}" dt="2024-10-16T17:13:35.044" v="3" actId="20577"/>
          <ac:spMkLst>
            <pc:docMk/>
            <pc:sldMk cId="3598329473" sldId="275"/>
            <ac:spMk id="8" creationId="{4705A1A5-61B7-6942-4216-67463E9FF961}"/>
          </ac:spMkLst>
        </pc:spChg>
      </pc:sldChg>
      <pc:sldChg chg="modSp">
        <pc:chgData name="Patti Coultas" userId="S::coultasp@nccommunitycolleges.edu::147af9a6-4e91-4300-93dc-f2a18c8371ce" providerId="AD" clId="Web-{F8EBDDE7-14BA-3E57-A08A-0915DFB8C8B0}" dt="2024-10-16T17:14:07.295" v="7" actId="20577"/>
        <pc:sldMkLst>
          <pc:docMk/>
          <pc:sldMk cId="924659867" sldId="276"/>
        </pc:sldMkLst>
        <pc:spChg chg="mod">
          <ac:chgData name="Patti Coultas" userId="S::coultasp@nccommunitycolleges.edu::147af9a6-4e91-4300-93dc-f2a18c8371ce" providerId="AD" clId="Web-{F8EBDDE7-14BA-3E57-A08A-0915DFB8C8B0}" dt="2024-10-16T17:14:07.295" v="7" actId="20577"/>
          <ac:spMkLst>
            <pc:docMk/>
            <pc:sldMk cId="924659867" sldId="276"/>
            <ac:spMk id="5" creationId="{00000000-0000-0000-0000-000000000000}"/>
          </ac:spMkLst>
        </pc:spChg>
      </pc:sldChg>
      <pc:sldChg chg="delSp modSp add replId">
        <pc:chgData name="Patti Coultas" userId="S::coultasp@nccommunitycolleges.edu::147af9a6-4e91-4300-93dc-f2a18c8371ce" providerId="AD" clId="Web-{F8EBDDE7-14BA-3E57-A08A-0915DFB8C8B0}" dt="2024-10-16T17:15:34.363" v="74" actId="20577"/>
        <pc:sldMkLst>
          <pc:docMk/>
          <pc:sldMk cId="2540246541" sldId="291"/>
        </pc:sldMkLst>
        <pc:spChg chg="mod">
          <ac:chgData name="Patti Coultas" userId="S::coultasp@nccommunitycolleges.edu::147af9a6-4e91-4300-93dc-f2a18c8371ce" providerId="AD" clId="Web-{F8EBDDE7-14BA-3E57-A08A-0915DFB8C8B0}" dt="2024-10-16T17:14:35.782" v="28" actId="20577"/>
          <ac:spMkLst>
            <pc:docMk/>
            <pc:sldMk cId="2540246541" sldId="291"/>
            <ac:spMk id="5" creationId="{00000000-0000-0000-0000-000000000000}"/>
          </ac:spMkLst>
        </pc:spChg>
        <pc:spChg chg="mod">
          <ac:chgData name="Patti Coultas" userId="S::coultasp@nccommunitycolleges.edu::147af9a6-4e91-4300-93dc-f2a18c8371ce" providerId="AD" clId="Web-{F8EBDDE7-14BA-3E57-A08A-0915DFB8C8B0}" dt="2024-10-16T17:15:34.363" v="74" actId="20577"/>
          <ac:spMkLst>
            <pc:docMk/>
            <pc:sldMk cId="2540246541" sldId="291"/>
            <ac:spMk id="8" creationId="{4705A1A5-61B7-6942-4216-67463E9FF961}"/>
          </ac:spMkLst>
        </pc:spChg>
        <pc:picChg chg="del">
          <ac:chgData name="Patti Coultas" userId="S::coultasp@nccommunitycolleges.edu::147af9a6-4e91-4300-93dc-f2a18c8371ce" providerId="AD" clId="Web-{F8EBDDE7-14BA-3E57-A08A-0915DFB8C8B0}" dt="2024-10-16T17:14:37.625" v="29"/>
          <ac:picMkLst>
            <pc:docMk/>
            <pc:sldMk cId="2540246541" sldId="291"/>
            <ac:picMk id="9" creationId="{0B385894-0371-21CF-7314-86EEB47A824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FDAA8B-0B75-5EA2-9E09-A732C19FE7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5FA368-700E-ACA6-DBB9-7FF10BDA45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11/12/2024</a:t>
            </a:r>
          </a:p>
        </p:txBody>
      </p:sp>
      <p:sp>
        <p:nvSpPr>
          <p:cNvPr id="4" name="Footer Placeholder 3">
            <a:extLst>
              <a:ext uri="{FF2B5EF4-FFF2-40B4-BE49-F238E27FC236}">
                <a16:creationId xmlns:a16="http://schemas.microsoft.com/office/drawing/2014/main" id="{E511C956-EE51-FA42-0946-BAB87A9864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39C611-2871-7113-1DD6-E58756BACD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EC1BBE-E9D0-4183-8A53-FAC412C2CF0B}" type="slidenum">
              <a:rPr lang="en-US" smtClean="0"/>
              <a:t>‹#›</a:t>
            </a:fld>
            <a:endParaRPr lang="en-US"/>
          </a:p>
        </p:txBody>
      </p:sp>
    </p:spTree>
    <p:extLst>
      <p:ext uri="{BB962C8B-B14F-4D97-AF65-F5344CB8AC3E}">
        <p14:creationId xmlns:p14="http://schemas.microsoft.com/office/powerpoint/2010/main" val="145906878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11/12/2024</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D9CC6-A6B1-48AA-972E-D99C2CB95C49}" type="slidenum">
              <a:rPr lang="en-US" smtClean="0"/>
              <a:t>‹#›</a:t>
            </a:fld>
            <a:endParaRPr lang="en-US"/>
          </a:p>
        </p:txBody>
      </p:sp>
    </p:spTree>
    <p:extLst>
      <p:ext uri="{BB962C8B-B14F-4D97-AF65-F5344CB8AC3E}">
        <p14:creationId xmlns:p14="http://schemas.microsoft.com/office/powerpoint/2010/main" val="304930508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11/12/2024</a:t>
            </a:r>
          </a:p>
        </p:txBody>
      </p:sp>
      <p:sp>
        <p:nvSpPr>
          <p:cNvPr id="5" name="Slide Number Placeholder 4"/>
          <p:cNvSpPr>
            <a:spLocks noGrp="1"/>
          </p:cNvSpPr>
          <p:nvPr>
            <p:ph type="sldNum" sz="quarter" idx="5"/>
          </p:nvPr>
        </p:nvSpPr>
        <p:spPr/>
        <p:txBody>
          <a:bodyPr/>
          <a:lstStyle/>
          <a:p>
            <a:fld id="{3F5D9CC6-A6B1-48AA-972E-D99C2CB95C49}" type="slidenum">
              <a:rPr lang="en-US" smtClean="0"/>
              <a:t>4</a:t>
            </a:fld>
            <a:endParaRPr lang="en-US"/>
          </a:p>
        </p:txBody>
      </p:sp>
    </p:spTree>
    <p:extLst>
      <p:ext uri="{BB962C8B-B14F-4D97-AF65-F5344CB8AC3E}">
        <p14:creationId xmlns:p14="http://schemas.microsoft.com/office/powerpoint/2010/main" val="253054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D9CC6-A6B1-48AA-972E-D99C2CB95C49}" type="slidenum">
              <a:rPr lang="en-US" smtClean="0"/>
              <a:t>16</a:t>
            </a:fld>
            <a:endParaRPr lang="en-US"/>
          </a:p>
        </p:txBody>
      </p:sp>
      <p:sp>
        <p:nvSpPr>
          <p:cNvPr id="5" name="Date Placeholder 4">
            <a:extLst>
              <a:ext uri="{FF2B5EF4-FFF2-40B4-BE49-F238E27FC236}">
                <a16:creationId xmlns:a16="http://schemas.microsoft.com/office/drawing/2014/main" id="{6695CCCF-6AE2-8113-81BC-0578DB4AA9C5}"/>
              </a:ext>
            </a:extLst>
          </p:cNvPr>
          <p:cNvSpPr>
            <a:spLocks noGrp="1"/>
          </p:cNvSpPr>
          <p:nvPr>
            <p:ph type="dt" idx="1"/>
          </p:nvPr>
        </p:nvSpPr>
        <p:spPr/>
        <p:txBody>
          <a:bodyPr/>
          <a:lstStyle/>
          <a:p>
            <a:r>
              <a:rPr lang="en-US"/>
              <a:t>11/12/2024</a:t>
            </a:r>
          </a:p>
        </p:txBody>
      </p:sp>
    </p:spTree>
    <p:extLst>
      <p:ext uri="{BB962C8B-B14F-4D97-AF65-F5344CB8AC3E}">
        <p14:creationId xmlns:p14="http://schemas.microsoft.com/office/powerpoint/2010/main" val="124631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1/7/2025</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435B"/>
        </a:solidFill>
        <a:effectLst/>
      </p:bgPr>
    </p:bg>
    <p:spTree>
      <p:nvGrpSpPr>
        <p:cNvPr id="1" name=""/>
        <p:cNvGrpSpPr/>
        <p:nvPr/>
      </p:nvGrpSpPr>
      <p:grpSpPr>
        <a:xfrm>
          <a:off x="0" y="0"/>
          <a:ext cx="0" cy="0"/>
          <a:chOff x="0" y="0"/>
          <a:chExt cx="0" cy="0"/>
        </a:xfrm>
      </p:grpSpPr>
      <p:grpSp>
        <p:nvGrpSpPr>
          <p:cNvPr id="2" name="Group 2"/>
          <p:cNvGrpSpPr/>
          <p:nvPr/>
        </p:nvGrpSpPr>
        <p:grpSpPr>
          <a:xfrm rot="-1801313">
            <a:off x="7523466" y="2416741"/>
            <a:ext cx="1603602" cy="9552208"/>
            <a:chOff x="0" y="0"/>
            <a:chExt cx="422348" cy="2515808"/>
          </a:xfrm>
        </p:grpSpPr>
        <p:sp>
          <p:nvSpPr>
            <p:cNvPr id="3" name="Freeform 3"/>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F5F5F5"/>
            </a:solidFill>
          </p:spPr>
          <p:txBody>
            <a:bodyPr/>
            <a:lstStyle/>
            <a:p>
              <a:endParaRPr lang="en-US"/>
            </a:p>
          </p:txBody>
        </p:sp>
        <p:sp>
          <p:nvSpPr>
            <p:cNvPr id="4" name="TextBox 4"/>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01313">
            <a:off x="16945529" y="-2609268"/>
            <a:ext cx="1603602" cy="5817991"/>
            <a:chOff x="0" y="0"/>
            <a:chExt cx="422348" cy="1532310"/>
          </a:xfrm>
        </p:grpSpPr>
        <p:sp>
          <p:nvSpPr>
            <p:cNvPr id="6" name="Freeform 6"/>
            <p:cNvSpPr/>
            <p:nvPr/>
          </p:nvSpPr>
          <p:spPr>
            <a:xfrm>
              <a:off x="0" y="0"/>
              <a:ext cx="422348" cy="1532310"/>
            </a:xfrm>
            <a:custGeom>
              <a:avLst/>
              <a:gdLst/>
              <a:ahLst/>
              <a:cxnLst/>
              <a:rect l="l" t="t" r="r" b="b"/>
              <a:pathLst>
                <a:path w="422348" h="1532310">
                  <a:moveTo>
                    <a:pt x="0" y="0"/>
                  </a:moveTo>
                  <a:lnTo>
                    <a:pt x="422348" y="0"/>
                  </a:lnTo>
                  <a:lnTo>
                    <a:pt x="422348" y="1532310"/>
                  </a:lnTo>
                  <a:lnTo>
                    <a:pt x="0" y="1532310"/>
                  </a:lnTo>
                  <a:close/>
                </a:path>
              </a:pathLst>
            </a:custGeom>
            <a:solidFill>
              <a:srgbClr val="E1AF00"/>
            </a:solidFill>
          </p:spPr>
          <p:txBody>
            <a:bodyPr/>
            <a:lstStyle/>
            <a:p>
              <a:endParaRPr lang="en-US"/>
            </a:p>
          </p:txBody>
        </p:sp>
        <p:sp>
          <p:nvSpPr>
            <p:cNvPr id="7" name="TextBox 7"/>
            <p:cNvSpPr txBox="1"/>
            <p:nvPr/>
          </p:nvSpPr>
          <p:spPr>
            <a:xfrm>
              <a:off x="0" y="-57150"/>
              <a:ext cx="422348" cy="158946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323218">
            <a:off x="-1555493" y="-2499941"/>
            <a:ext cx="9329309" cy="13900928"/>
            <a:chOff x="0" y="0"/>
            <a:chExt cx="640025" cy="953655"/>
          </a:xfrm>
        </p:grpSpPr>
        <p:sp>
          <p:nvSpPr>
            <p:cNvPr id="9" name="Freeform 9"/>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E1AF00"/>
            </a:solidFill>
          </p:spPr>
          <p:txBody>
            <a:bodyPr/>
            <a:lstStyle/>
            <a:p>
              <a:endParaRPr lang="en-US"/>
            </a:p>
          </p:txBody>
        </p:sp>
        <p:sp>
          <p:nvSpPr>
            <p:cNvPr id="10" name="TextBox 10"/>
            <p:cNvSpPr txBox="1"/>
            <p:nvPr/>
          </p:nvSpPr>
          <p:spPr>
            <a:xfrm>
              <a:off x="101600" y="-57150"/>
              <a:ext cx="436825" cy="101080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7234808">
            <a:off x="-373174" y="4843954"/>
            <a:ext cx="16230600" cy="582516"/>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2">
              <a:alphaModFix amt="52000"/>
            </a:blip>
            <a:stretch>
              <a:fillRect/>
            </a:stretch>
          </a:blipFill>
        </p:spPr>
        <p:txBody>
          <a:bodyPr/>
          <a:lstStyle/>
          <a:p>
            <a:endParaRPr lang="en-US"/>
          </a:p>
        </p:txBody>
      </p:sp>
      <p:grpSp>
        <p:nvGrpSpPr>
          <p:cNvPr id="12" name="Group 12"/>
          <p:cNvGrpSpPr/>
          <p:nvPr/>
        </p:nvGrpSpPr>
        <p:grpSpPr>
          <a:xfrm>
            <a:off x="0" y="0"/>
            <a:ext cx="11153673" cy="11333827"/>
            <a:chOff x="0" y="0"/>
            <a:chExt cx="5765800" cy="5858929"/>
          </a:xfrm>
        </p:grpSpPr>
        <p:sp>
          <p:nvSpPr>
            <p:cNvPr id="13" name="Freeform 13"/>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blipFill>
              <a:blip r:embed="rId3"/>
              <a:stretch>
                <a:fillRect l="-26210" r="-26210"/>
              </a:stretch>
            </a:blipFill>
          </p:spPr>
          <p:txBody>
            <a:bodyPr/>
            <a:lstStyle/>
            <a:p>
              <a:endParaRPr lang="en-US"/>
            </a:p>
          </p:txBody>
        </p:sp>
      </p:grpSp>
      <p:grpSp>
        <p:nvGrpSpPr>
          <p:cNvPr id="14" name="Group 14"/>
          <p:cNvGrpSpPr/>
          <p:nvPr/>
        </p:nvGrpSpPr>
        <p:grpSpPr>
          <a:xfrm rot="-1801313">
            <a:off x="-1212776" y="4436810"/>
            <a:ext cx="2060748" cy="7889373"/>
            <a:chOff x="0" y="0"/>
            <a:chExt cx="542748" cy="2077860"/>
          </a:xfrm>
        </p:grpSpPr>
        <p:sp>
          <p:nvSpPr>
            <p:cNvPr id="15" name="Freeform 15"/>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E1AF00"/>
            </a:solidFill>
          </p:spPr>
          <p:txBody>
            <a:bodyPr/>
            <a:lstStyle/>
            <a:p>
              <a:endParaRPr lang="en-US"/>
            </a:p>
          </p:txBody>
        </p:sp>
        <p:sp>
          <p:nvSpPr>
            <p:cNvPr id="16" name="TextBox 16"/>
            <p:cNvSpPr txBox="1"/>
            <p:nvPr/>
          </p:nvSpPr>
          <p:spPr>
            <a:xfrm>
              <a:off x="0" y="-57150"/>
              <a:ext cx="542748" cy="213501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3131416">
            <a:off x="-4080653" y="2120145"/>
            <a:ext cx="12285790" cy="583575"/>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2">
              <a:alphaModFix amt="65000"/>
            </a:blip>
            <a:stretch>
              <a:fillRect/>
            </a:stretch>
          </a:blipFill>
        </p:spPr>
        <p:txBody>
          <a:bodyPr/>
          <a:lstStyle/>
          <a:p>
            <a:endParaRPr lang="en-US"/>
          </a:p>
        </p:txBody>
      </p:sp>
      <p:grpSp>
        <p:nvGrpSpPr>
          <p:cNvPr id="18" name="Group 18"/>
          <p:cNvGrpSpPr/>
          <p:nvPr/>
        </p:nvGrpSpPr>
        <p:grpSpPr>
          <a:xfrm rot="2252587">
            <a:off x="-1105257" y="-2239445"/>
            <a:ext cx="3086100" cy="7845843"/>
            <a:chOff x="0" y="0"/>
            <a:chExt cx="812800" cy="2066395"/>
          </a:xfrm>
          <a:solidFill>
            <a:srgbClr val="AED5E7"/>
          </a:solidFill>
        </p:grpSpPr>
        <p:sp>
          <p:nvSpPr>
            <p:cNvPr id="19" name="Freeform 19"/>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grpFill/>
          </p:spPr>
          <p:txBody>
            <a:bodyPr/>
            <a:lstStyle/>
            <a:p>
              <a:endParaRPr lang="en-US"/>
            </a:p>
          </p:txBody>
        </p:sp>
        <p:sp>
          <p:nvSpPr>
            <p:cNvPr id="20" name="TextBox 20"/>
            <p:cNvSpPr txBox="1"/>
            <p:nvPr/>
          </p:nvSpPr>
          <p:spPr>
            <a:xfrm>
              <a:off x="0" y="-57150"/>
              <a:ext cx="812800" cy="2123545"/>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9713630" y="1028700"/>
            <a:ext cx="7545670" cy="2574960"/>
          </a:xfrm>
          <a:custGeom>
            <a:avLst/>
            <a:gdLst/>
            <a:ahLst/>
            <a:cxnLst/>
            <a:rect l="l" t="t" r="r" b="b"/>
            <a:pathLst>
              <a:path w="7545670" h="2574960">
                <a:moveTo>
                  <a:pt x="0" y="0"/>
                </a:moveTo>
                <a:lnTo>
                  <a:pt x="7545670" y="0"/>
                </a:lnTo>
                <a:lnTo>
                  <a:pt x="7545670" y="2574960"/>
                </a:lnTo>
                <a:lnTo>
                  <a:pt x="0" y="2574960"/>
                </a:lnTo>
                <a:lnTo>
                  <a:pt x="0" y="0"/>
                </a:lnTo>
                <a:close/>
              </a:path>
            </a:pathLst>
          </a:custGeom>
          <a:blipFill>
            <a:blip r:embed="rId4"/>
            <a:stretch>
              <a:fillRect/>
            </a:stretch>
          </a:blipFill>
        </p:spPr>
        <p:txBody>
          <a:bodyPr/>
          <a:lstStyle/>
          <a:p>
            <a:endParaRPr lang="en-US"/>
          </a:p>
        </p:txBody>
      </p:sp>
      <p:sp>
        <p:nvSpPr>
          <p:cNvPr id="22" name="Freeform 22"/>
          <p:cNvSpPr/>
          <p:nvPr/>
        </p:nvSpPr>
        <p:spPr>
          <a:xfrm>
            <a:off x="14218875" y="8209353"/>
            <a:ext cx="3040425" cy="1048947"/>
          </a:xfrm>
          <a:custGeom>
            <a:avLst/>
            <a:gdLst/>
            <a:ahLst/>
            <a:cxnLst/>
            <a:rect l="l" t="t" r="r" b="b"/>
            <a:pathLst>
              <a:path w="3040425" h="1048947">
                <a:moveTo>
                  <a:pt x="0" y="0"/>
                </a:moveTo>
                <a:lnTo>
                  <a:pt x="3040425" y="0"/>
                </a:lnTo>
                <a:lnTo>
                  <a:pt x="3040425" y="1048947"/>
                </a:lnTo>
                <a:lnTo>
                  <a:pt x="0" y="1048947"/>
                </a:lnTo>
                <a:lnTo>
                  <a:pt x="0" y="0"/>
                </a:lnTo>
                <a:close/>
              </a:path>
            </a:pathLst>
          </a:custGeom>
          <a:blipFill>
            <a:blip r:embed="rId5"/>
            <a:stretch>
              <a:fillRect/>
            </a:stretch>
          </a:blipFill>
        </p:spPr>
        <p:txBody>
          <a:bodyPr/>
          <a:lstStyle/>
          <a:p>
            <a:endParaRPr lang="en-US"/>
          </a:p>
        </p:txBody>
      </p:sp>
      <p:sp>
        <p:nvSpPr>
          <p:cNvPr id="23" name="TextBox 23"/>
          <p:cNvSpPr txBox="1"/>
          <p:nvPr/>
        </p:nvSpPr>
        <p:spPr>
          <a:xfrm>
            <a:off x="10005795" y="4450523"/>
            <a:ext cx="7176016" cy="1837298"/>
          </a:xfrm>
          <a:prstGeom prst="rect">
            <a:avLst/>
          </a:prstGeom>
        </p:spPr>
        <p:txBody>
          <a:bodyPr lIns="0" tIns="0" rIns="0" bIns="0" rtlCol="0" anchor="t">
            <a:spAutoFit/>
          </a:bodyPr>
          <a:lstStyle/>
          <a:p>
            <a:pPr algn="ctr"/>
            <a:r>
              <a:rPr lang="en-US" sz="8739" b="1" dirty="0">
                <a:solidFill>
                  <a:srgbClr val="F5F5F5"/>
                </a:solidFill>
                <a:latin typeface="Calibri" panose="020F0502020204030204" pitchFamily="34" charset="0"/>
                <a:ea typeface="Calibri" panose="020F0502020204030204" pitchFamily="34" charset="0"/>
                <a:cs typeface="Calibri" panose="020F0502020204030204" pitchFamily="34" charset="0"/>
                <a:sym typeface="Calibri (MS) Bold"/>
              </a:rPr>
              <a:t>Perkins Update</a:t>
            </a:r>
          </a:p>
          <a:p>
            <a:pPr algn="ctr"/>
            <a:r>
              <a:rPr lang="en-US" sz="3200" b="1" dirty="0">
                <a:solidFill>
                  <a:srgbClr val="F5F5F5"/>
                </a:solidFill>
                <a:latin typeface="Calibri"/>
                <a:ea typeface="Calibri"/>
                <a:cs typeface="Calibri"/>
                <a:sym typeface="Calibri (MS) Bold"/>
              </a:rPr>
              <a:t>December 10, 2024 </a:t>
            </a:r>
            <a:endParaRPr lang="en-US" sz="3200" b="1" dirty="0">
              <a:solidFill>
                <a:srgbClr val="F5F5F5"/>
              </a:solidFill>
              <a:latin typeface="Calibri"/>
              <a:ea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DBCD1-5087-526A-4B0A-A5A74842800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704F3459-71E5-D8A3-AC24-8B044D4386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0" t="43619"/>
          <a:stretch/>
        </p:blipFill>
        <p:spPr bwMode="auto">
          <a:xfrm rot="983214">
            <a:off x="10712344" y="4447175"/>
            <a:ext cx="5974514" cy="468179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a:extLst>
              <a:ext uri="{FF2B5EF4-FFF2-40B4-BE49-F238E27FC236}">
                <a16:creationId xmlns:a16="http://schemas.microsoft.com/office/drawing/2014/main" id="{9093B428-82E8-D152-80B2-98230E3550A8}"/>
              </a:ext>
            </a:extLst>
          </p:cNvPr>
          <p:cNvGrpSpPr/>
          <p:nvPr/>
        </p:nvGrpSpPr>
        <p:grpSpPr>
          <a:xfrm>
            <a:off x="-776241" y="907192"/>
            <a:ext cx="17215778" cy="1186881"/>
            <a:chOff x="0" y="0"/>
            <a:chExt cx="4534197" cy="312594"/>
          </a:xfrm>
        </p:grpSpPr>
        <p:sp>
          <p:nvSpPr>
            <p:cNvPr id="3" name="Freeform 3">
              <a:extLst>
                <a:ext uri="{FF2B5EF4-FFF2-40B4-BE49-F238E27FC236}">
                  <a16:creationId xmlns:a16="http://schemas.microsoft.com/office/drawing/2014/main" id="{74C6E1E7-A9F3-075D-A409-9181B0A4D7F6}"/>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DB00F707-B0CF-83D2-A621-C0DDEC86982B}"/>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035AF301-84D5-2950-66E4-7AD9760BA1F1}"/>
              </a:ext>
            </a:extLst>
          </p:cNvPr>
          <p:cNvSpPr txBox="1"/>
          <p:nvPr/>
        </p:nvSpPr>
        <p:spPr>
          <a:xfrm>
            <a:off x="662148" y="952500"/>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Optional Perkins 101 on February 3rd</a:t>
            </a:r>
          </a:p>
        </p:txBody>
      </p:sp>
      <p:sp>
        <p:nvSpPr>
          <p:cNvPr id="6" name="TextBox 6">
            <a:extLst>
              <a:ext uri="{FF2B5EF4-FFF2-40B4-BE49-F238E27FC236}">
                <a16:creationId xmlns:a16="http://schemas.microsoft.com/office/drawing/2014/main" id="{67254168-E674-3402-15CB-54EED3292111}"/>
              </a:ext>
            </a:extLst>
          </p:cNvPr>
          <p:cNvSpPr txBox="1"/>
          <p:nvPr/>
        </p:nvSpPr>
        <p:spPr>
          <a:xfrm>
            <a:off x="838200" y="3134721"/>
            <a:ext cx="10190669" cy="4678204"/>
          </a:xfrm>
          <a:prstGeom prst="rect">
            <a:avLst/>
          </a:prstGeom>
        </p:spPr>
        <p:txBody>
          <a:bodyPr wrap="square" lIns="0" tIns="0" rIns="0" bIns="0" rtlCol="0" anchor="t">
            <a:spAutoFit/>
          </a:bodyPr>
          <a:lstStyle/>
          <a:p>
            <a:pPr algn="l" rtl="0" fontAlgn="base">
              <a:spcAft>
                <a:spcPts val="1200"/>
              </a:spcAft>
            </a:pPr>
            <a:r>
              <a:rPr lang="en-US" sz="4400" b="0" i="0" u="none" strike="noStrike" dirty="0">
                <a:solidFill>
                  <a:srgbClr val="000000"/>
                </a:solidFill>
                <a:effectLst/>
                <a:latin typeface="+mj-lt"/>
              </a:rPr>
              <a:t>February 3, 2025</a:t>
            </a:r>
            <a:r>
              <a:rPr lang="en-US" sz="4400" b="0" i="0" dirty="0">
                <a:solidFill>
                  <a:srgbClr val="000000"/>
                </a:solidFill>
                <a:effectLst/>
                <a:latin typeface="+mj-lt"/>
              </a:rPr>
              <a:t>​</a:t>
            </a:r>
          </a:p>
          <a:p>
            <a:pPr algn="l" rtl="0" fontAlgn="base">
              <a:spcAft>
                <a:spcPts val="1200"/>
              </a:spcAft>
            </a:pPr>
            <a:r>
              <a:rPr lang="en-US" sz="4400" dirty="0">
                <a:solidFill>
                  <a:srgbClr val="000000"/>
                </a:solidFill>
                <a:latin typeface="+mj-lt"/>
              </a:rPr>
              <a:t>3:00 – 5:00 pm</a:t>
            </a:r>
            <a:endParaRPr lang="en-US" sz="4400" b="0" i="0" dirty="0">
              <a:solidFill>
                <a:srgbClr val="000000"/>
              </a:solidFill>
              <a:effectLst/>
              <a:latin typeface="+mj-lt"/>
            </a:endParaRPr>
          </a:p>
          <a:p>
            <a:pPr algn="l" rtl="0" fontAlgn="base">
              <a:spcAft>
                <a:spcPts val="1200"/>
              </a:spcAft>
            </a:pPr>
            <a:r>
              <a:rPr lang="en-US" sz="4400" b="0" i="0" dirty="0">
                <a:solidFill>
                  <a:srgbClr val="000000"/>
                </a:solidFill>
                <a:effectLst/>
                <a:latin typeface="+mj-lt"/>
              </a:rPr>
              <a:t>​</a:t>
            </a:r>
            <a:r>
              <a:rPr lang="en-US" sz="4400" b="0" i="0" u="none" strike="noStrike" dirty="0">
                <a:solidFill>
                  <a:srgbClr val="000000"/>
                </a:solidFill>
                <a:effectLst/>
                <a:latin typeface="+mj-lt"/>
              </a:rPr>
              <a:t>Caraway Conference Center</a:t>
            </a:r>
            <a:r>
              <a:rPr lang="en-US" sz="4400" b="0" i="0" dirty="0">
                <a:solidFill>
                  <a:srgbClr val="000000"/>
                </a:solidFill>
                <a:effectLst/>
                <a:latin typeface="+mj-lt"/>
              </a:rPr>
              <a:t>​</a:t>
            </a:r>
          </a:p>
          <a:p>
            <a:pPr algn="l" rtl="0" fontAlgn="base">
              <a:spcAft>
                <a:spcPts val="1200"/>
              </a:spcAft>
            </a:pPr>
            <a:endParaRPr lang="en-US" sz="4400" b="0" i="0" u="none" strike="noStrike" dirty="0">
              <a:solidFill>
                <a:srgbClr val="000000"/>
              </a:solidFill>
              <a:effectLst/>
              <a:latin typeface="+mj-lt"/>
            </a:endParaRPr>
          </a:p>
          <a:p>
            <a:pPr algn="l" rtl="0" fontAlgn="base">
              <a:spcAft>
                <a:spcPts val="1200"/>
              </a:spcAft>
            </a:pPr>
            <a:r>
              <a:rPr lang="en-US" sz="4400" b="0" i="0" u="none" strike="noStrike" dirty="0">
                <a:solidFill>
                  <a:srgbClr val="000000"/>
                </a:solidFill>
                <a:effectLst/>
                <a:latin typeface="+mj-lt"/>
              </a:rPr>
              <a:t>Registration is separate on the form</a:t>
            </a:r>
            <a:r>
              <a:rPr lang="en-US" sz="4400" b="0" i="0" dirty="0">
                <a:solidFill>
                  <a:srgbClr val="000000"/>
                </a:solidFill>
                <a:effectLst/>
                <a:latin typeface="+mj-lt"/>
              </a:rPr>
              <a:t>​</a:t>
            </a:r>
            <a:br>
              <a:rPr lang="en-US" sz="4400" b="0" i="0" dirty="0">
                <a:solidFill>
                  <a:srgbClr val="000000"/>
                </a:solidFill>
                <a:effectLst/>
                <a:latin typeface="+mj-lt"/>
              </a:rPr>
            </a:br>
            <a:endParaRPr lang="en-US" sz="4400" b="0" i="0" dirty="0">
              <a:solidFill>
                <a:srgbClr val="000000"/>
              </a:solidFill>
              <a:effectLst/>
              <a:latin typeface="+mj-lt"/>
            </a:endParaRPr>
          </a:p>
        </p:txBody>
      </p:sp>
      <p:sp>
        <p:nvSpPr>
          <p:cNvPr id="7" name="Freeform 7">
            <a:extLst>
              <a:ext uri="{FF2B5EF4-FFF2-40B4-BE49-F238E27FC236}">
                <a16:creationId xmlns:a16="http://schemas.microsoft.com/office/drawing/2014/main" id="{968FB1CD-5A8D-EF52-8E8F-C0DE82FFEF49}"/>
              </a:ext>
            </a:extLst>
          </p:cNvPr>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3"/>
            <a:stretch>
              <a:fillRect/>
            </a:stretch>
          </a:blipFill>
        </p:spPr>
        <p:txBody>
          <a:bodyPr/>
          <a:lstStyle/>
          <a:p>
            <a:endParaRPr lang="en-US"/>
          </a:p>
        </p:txBody>
      </p:sp>
      <p:sp>
        <p:nvSpPr>
          <p:cNvPr id="8" name="Oval 7">
            <a:extLst>
              <a:ext uri="{FF2B5EF4-FFF2-40B4-BE49-F238E27FC236}">
                <a16:creationId xmlns:a16="http://schemas.microsoft.com/office/drawing/2014/main" id="{37E24773-5B25-7B59-549F-8023C771CDD9}"/>
              </a:ext>
            </a:extLst>
          </p:cNvPr>
          <p:cNvSpPr/>
          <p:nvPr/>
        </p:nvSpPr>
        <p:spPr>
          <a:xfrm rot="737871">
            <a:off x="12816475" y="5430310"/>
            <a:ext cx="612648" cy="613213"/>
          </a:xfrm>
          <a:prstGeom prst="ellipse">
            <a:avLst/>
          </a:prstGeom>
          <a:noFill/>
          <a:ln w="76200">
            <a:solidFill>
              <a:srgbClr val="4BA5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Explosion: 8 Points 8">
            <a:extLst>
              <a:ext uri="{FF2B5EF4-FFF2-40B4-BE49-F238E27FC236}">
                <a16:creationId xmlns:a16="http://schemas.microsoft.com/office/drawing/2014/main" id="{F6A1769B-E53D-D658-E333-6CF4ABD20426}"/>
              </a:ext>
            </a:extLst>
          </p:cNvPr>
          <p:cNvSpPr/>
          <p:nvPr/>
        </p:nvSpPr>
        <p:spPr>
          <a:xfrm rot="942283">
            <a:off x="12164496" y="2019804"/>
            <a:ext cx="5095176" cy="3408337"/>
          </a:xfrm>
          <a:prstGeom prst="irregularSeal1">
            <a:avLst/>
          </a:prstGeom>
          <a:solidFill>
            <a:srgbClr val="F745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Optional</a:t>
            </a:r>
          </a:p>
        </p:txBody>
      </p:sp>
    </p:spTree>
    <p:extLst>
      <p:ext uri="{BB962C8B-B14F-4D97-AF65-F5344CB8AC3E}">
        <p14:creationId xmlns:p14="http://schemas.microsoft.com/office/powerpoint/2010/main" val="124320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F213D-6C9C-0E08-49AD-CA8199D0BA8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D08A109-5067-BDA4-061E-1AB495E05FFC}"/>
              </a:ext>
            </a:extLst>
          </p:cNvPr>
          <p:cNvGrpSpPr/>
          <p:nvPr/>
        </p:nvGrpSpPr>
        <p:grpSpPr>
          <a:xfrm>
            <a:off x="-776241" y="907192"/>
            <a:ext cx="17215778" cy="1186881"/>
            <a:chOff x="0" y="0"/>
            <a:chExt cx="4534197" cy="312594"/>
          </a:xfrm>
        </p:grpSpPr>
        <p:sp>
          <p:nvSpPr>
            <p:cNvPr id="3" name="Freeform 3">
              <a:extLst>
                <a:ext uri="{FF2B5EF4-FFF2-40B4-BE49-F238E27FC236}">
                  <a16:creationId xmlns:a16="http://schemas.microsoft.com/office/drawing/2014/main" id="{3BAA4418-D90B-A528-333C-5D3D2D6DF26E}"/>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85B20E2B-ADB2-6C5F-8E05-5DC2AB993D8C}"/>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0E86E3D9-F92B-FD87-8FB6-77828D3723AE}"/>
              </a:ext>
            </a:extLst>
          </p:cNvPr>
          <p:cNvSpPr txBox="1"/>
          <p:nvPr/>
        </p:nvSpPr>
        <p:spPr>
          <a:xfrm>
            <a:off x="662148" y="919037"/>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Mid-Year Agenda</a:t>
            </a:r>
          </a:p>
        </p:txBody>
      </p:sp>
      <p:sp>
        <p:nvSpPr>
          <p:cNvPr id="6" name="TextBox 6">
            <a:extLst>
              <a:ext uri="{FF2B5EF4-FFF2-40B4-BE49-F238E27FC236}">
                <a16:creationId xmlns:a16="http://schemas.microsoft.com/office/drawing/2014/main" id="{FBEC57E9-6BC6-67F8-B34D-4310BAC2619E}"/>
              </a:ext>
            </a:extLst>
          </p:cNvPr>
          <p:cNvSpPr txBox="1"/>
          <p:nvPr/>
        </p:nvSpPr>
        <p:spPr>
          <a:xfrm>
            <a:off x="1239330" y="2313070"/>
            <a:ext cx="15809339" cy="7448193"/>
          </a:xfrm>
          <a:prstGeom prst="rect">
            <a:avLst/>
          </a:prstGeom>
        </p:spPr>
        <p:txBody>
          <a:bodyPr wrap="square" lIns="0" tIns="0" rIns="0" bIns="0" rtlCol="0" anchor="t">
            <a:spAutoFit/>
          </a:bodyPr>
          <a:lstStyle/>
          <a:p>
            <a:pPr algn="l" fontAlgn="base"/>
            <a:r>
              <a:rPr lang="en-US" sz="4400" b="0" i="0" dirty="0">
                <a:solidFill>
                  <a:srgbClr val="F7453F"/>
                </a:solidFill>
                <a:effectLst/>
                <a:latin typeface="Calibri" panose="020F0502020204030204" pitchFamily="34" charset="0"/>
              </a:rPr>
              <a:t>Tuesday, February 4</a:t>
            </a:r>
            <a:r>
              <a:rPr lang="en-US" sz="4400" b="0" i="0" baseline="30000" dirty="0">
                <a:solidFill>
                  <a:srgbClr val="F7453F"/>
                </a:solidFill>
                <a:effectLst/>
                <a:latin typeface="Calibri" panose="020F0502020204030204" pitchFamily="34" charset="0"/>
              </a:rPr>
              <a:t>th</a:t>
            </a:r>
            <a:r>
              <a:rPr lang="en-US" sz="4400" b="0" i="0" dirty="0">
                <a:solidFill>
                  <a:srgbClr val="F7453F"/>
                </a:solidFill>
                <a:effectLst/>
                <a:latin typeface="Calibri" panose="020F0502020204030204" pitchFamily="34" charset="0"/>
              </a:rPr>
              <a:t> 8:30 – 5:00</a:t>
            </a:r>
          </a:p>
          <a:p>
            <a:pPr algn="l" fontAlgn="base"/>
            <a:endParaRPr lang="en-US" sz="4400" dirty="0">
              <a:solidFill>
                <a:srgbClr val="000000"/>
              </a:solidFill>
              <a:latin typeface="Calibri" panose="020F0502020204030204" pitchFamily="34" charset="0"/>
            </a:endParaRPr>
          </a:p>
          <a:p>
            <a:pPr marL="571500" indent="-571500" algn="l" defTabSz="601663" fontAlgn="base">
              <a:buFont typeface="Arial" panose="020B0604020202020204" pitchFamily="34" charset="0"/>
              <a:buChar char="•"/>
            </a:pPr>
            <a:r>
              <a:rPr lang="en-US" sz="4400" b="0" i="0" dirty="0">
                <a:solidFill>
                  <a:srgbClr val="000000"/>
                </a:solidFill>
                <a:effectLst/>
                <a:latin typeface="Calibri" panose="020F0502020204030204" pitchFamily="34" charset="0"/>
              </a:rPr>
              <a:t>Advance CTE Opportunity Gap Analysis for CLNA Section E: Progress toward Improving access and equity for all students</a:t>
            </a:r>
          </a:p>
          <a:p>
            <a:pPr algn="l" defTabSz="601663" fontAlgn="base"/>
            <a:endParaRPr lang="en-US" sz="4400" dirty="0">
              <a:solidFill>
                <a:srgbClr val="000000"/>
              </a:solidFill>
              <a:latin typeface="Calibri" panose="020F0502020204030204" pitchFamily="34" charset="0"/>
            </a:endParaRPr>
          </a:p>
          <a:p>
            <a:pPr algn="l" defTabSz="601663" fontAlgn="base"/>
            <a:r>
              <a:rPr lang="en-US" sz="4400" b="0" i="0" dirty="0">
                <a:solidFill>
                  <a:srgbClr val="F7453F"/>
                </a:solidFill>
                <a:effectLst/>
                <a:latin typeface="Calibri" panose="020F0502020204030204" pitchFamily="34" charset="0"/>
              </a:rPr>
              <a:t>Wednesday, February 5</a:t>
            </a:r>
            <a:r>
              <a:rPr lang="en-US" sz="4400" b="0" i="0" baseline="30000" dirty="0">
                <a:solidFill>
                  <a:srgbClr val="F7453F"/>
                </a:solidFill>
                <a:effectLst/>
                <a:latin typeface="Calibri" panose="020F0502020204030204" pitchFamily="34" charset="0"/>
              </a:rPr>
              <a:t>th</a:t>
            </a:r>
            <a:r>
              <a:rPr lang="en-US" sz="4400" b="0" i="0" dirty="0">
                <a:solidFill>
                  <a:srgbClr val="F7453F"/>
                </a:solidFill>
                <a:effectLst/>
                <a:latin typeface="Calibri" panose="020F0502020204030204" pitchFamily="34" charset="0"/>
              </a:rPr>
              <a:t> 8:30 – 3:00</a:t>
            </a:r>
          </a:p>
          <a:p>
            <a:pPr algn="l" defTabSz="601663" fontAlgn="base"/>
            <a:endParaRPr lang="en-US" sz="4400" dirty="0">
              <a:solidFill>
                <a:srgbClr val="000000"/>
              </a:solidFill>
              <a:latin typeface="Calibri" panose="020F0502020204030204" pitchFamily="34" charset="0"/>
            </a:endParaRPr>
          </a:p>
          <a:p>
            <a:pPr marL="571500" indent="-571500" algn="l" defTabSz="601663" fontAlgn="base">
              <a:buFont typeface="Arial" panose="020B0604020202020204" pitchFamily="34" charset="0"/>
              <a:buChar char="•"/>
            </a:pPr>
            <a:r>
              <a:rPr lang="en-US" sz="4400" b="0" i="0" dirty="0">
                <a:solidFill>
                  <a:srgbClr val="000000"/>
                </a:solidFill>
                <a:effectLst/>
                <a:latin typeface="Calibri" panose="020F0502020204030204" pitchFamily="34" charset="0"/>
              </a:rPr>
              <a:t>Debrief Opportunity Gap Analysis training</a:t>
            </a:r>
          </a:p>
          <a:p>
            <a:pPr marL="571500" indent="-571500" algn="l" defTabSz="601663" fontAlgn="base">
              <a:buFont typeface="Arial" panose="020B0604020202020204" pitchFamily="34" charset="0"/>
              <a:buChar char="•"/>
            </a:pPr>
            <a:r>
              <a:rPr lang="en-US" sz="4400" dirty="0">
                <a:solidFill>
                  <a:srgbClr val="000000"/>
                </a:solidFill>
                <a:latin typeface="Calibri" panose="020F0502020204030204" pitchFamily="34" charset="0"/>
              </a:rPr>
              <a:t>Connections between Propel NC and Perkins</a:t>
            </a:r>
          </a:p>
          <a:p>
            <a:pPr marL="571500" indent="-571500" algn="l" defTabSz="601663" fontAlgn="base">
              <a:buFont typeface="Arial" panose="020B0604020202020204" pitchFamily="34" charset="0"/>
              <a:buChar char="•"/>
            </a:pPr>
            <a:r>
              <a:rPr lang="en-US" sz="4400" b="0" i="0" dirty="0">
                <a:solidFill>
                  <a:srgbClr val="000000"/>
                </a:solidFill>
                <a:effectLst/>
                <a:latin typeface="Calibri" panose="020F0502020204030204" pitchFamily="34" charset="0"/>
              </a:rPr>
              <a:t>Credit Mobility</a:t>
            </a:r>
          </a:p>
          <a:p>
            <a:pPr marL="571500" indent="-571500" algn="l" defTabSz="601663" fontAlgn="base">
              <a:buFont typeface="Arial" panose="020B0604020202020204" pitchFamily="34" charset="0"/>
              <a:buChar char="•"/>
            </a:pPr>
            <a:r>
              <a:rPr lang="en-US" sz="4400" dirty="0">
                <a:solidFill>
                  <a:srgbClr val="000000"/>
                </a:solidFill>
                <a:latin typeface="Calibri" panose="020F0502020204030204" pitchFamily="34" charset="0"/>
              </a:rPr>
              <a:t>Round Table discussions and sharing</a:t>
            </a:r>
          </a:p>
        </p:txBody>
      </p:sp>
    </p:spTree>
    <p:extLst>
      <p:ext uri="{BB962C8B-B14F-4D97-AF65-F5344CB8AC3E}">
        <p14:creationId xmlns:p14="http://schemas.microsoft.com/office/powerpoint/2010/main" val="190941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ECA94-69AF-593B-2121-FC91315C858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2D05FB8-2925-2823-3BBB-797D9FCBAC1E}"/>
              </a:ext>
            </a:extLst>
          </p:cNvPr>
          <p:cNvGrpSpPr/>
          <p:nvPr/>
        </p:nvGrpSpPr>
        <p:grpSpPr>
          <a:xfrm>
            <a:off x="-776241" y="907192"/>
            <a:ext cx="17215778" cy="1186881"/>
            <a:chOff x="0" y="0"/>
            <a:chExt cx="4534197" cy="312594"/>
          </a:xfrm>
        </p:grpSpPr>
        <p:sp>
          <p:nvSpPr>
            <p:cNvPr id="3" name="Freeform 3">
              <a:extLst>
                <a:ext uri="{FF2B5EF4-FFF2-40B4-BE49-F238E27FC236}">
                  <a16:creationId xmlns:a16="http://schemas.microsoft.com/office/drawing/2014/main" id="{4ADA1348-6730-40F6-A46C-59A652E0FF16}"/>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60643C5A-43E3-C229-1E7F-F023449ADFD7}"/>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01403B04-EBBC-2F6D-EF9F-0CC019CBA664}"/>
              </a:ext>
            </a:extLst>
          </p:cNvPr>
          <p:cNvSpPr txBox="1"/>
          <p:nvPr/>
        </p:nvSpPr>
        <p:spPr>
          <a:xfrm>
            <a:off x="662148" y="919037"/>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Round Table Topics</a:t>
            </a:r>
          </a:p>
        </p:txBody>
      </p:sp>
      <p:sp>
        <p:nvSpPr>
          <p:cNvPr id="6" name="TextBox 6">
            <a:extLst>
              <a:ext uri="{FF2B5EF4-FFF2-40B4-BE49-F238E27FC236}">
                <a16:creationId xmlns:a16="http://schemas.microsoft.com/office/drawing/2014/main" id="{F97F4EC5-E125-893D-4368-E6CE6149581C}"/>
              </a:ext>
            </a:extLst>
          </p:cNvPr>
          <p:cNvSpPr txBox="1"/>
          <p:nvPr/>
        </p:nvSpPr>
        <p:spPr>
          <a:xfrm>
            <a:off x="1239330" y="3771900"/>
            <a:ext cx="15200203" cy="4739759"/>
          </a:xfrm>
          <a:prstGeom prst="rect">
            <a:avLst/>
          </a:prstGeom>
        </p:spPr>
        <p:txBody>
          <a:bodyPr wrap="square" lIns="0" tIns="0" rIns="0" bIns="0" rtlCol="0" anchor="t">
            <a:spAutoFit/>
          </a:bodyPr>
          <a:lstStyle/>
          <a:p>
            <a:pPr algn="l" defTabSz="601663" fontAlgn="base"/>
            <a:r>
              <a:rPr lang="en-US" sz="4400" dirty="0">
                <a:solidFill>
                  <a:srgbClr val="000000"/>
                </a:solidFill>
                <a:latin typeface="Calibri" panose="020F0502020204030204" pitchFamily="34" charset="0"/>
              </a:rPr>
              <a:t>Mid-Year registration email will include a form asking for round table discussion topics you would like to discuss with your colleagues.</a:t>
            </a:r>
          </a:p>
          <a:p>
            <a:pPr algn="l" defTabSz="601663" fontAlgn="base"/>
            <a:endParaRPr lang="en-US" sz="4400" dirty="0">
              <a:solidFill>
                <a:srgbClr val="000000"/>
              </a:solidFill>
              <a:latin typeface="Calibri" panose="020F0502020204030204" pitchFamily="34" charset="0"/>
            </a:endParaRPr>
          </a:p>
          <a:p>
            <a:pPr algn="l" defTabSz="601663" fontAlgn="base"/>
            <a:r>
              <a:rPr lang="en-US" sz="4400" dirty="0">
                <a:solidFill>
                  <a:srgbClr val="000000"/>
                </a:solidFill>
                <a:latin typeface="Calibri" panose="020F0502020204030204" pitchFamily="34" charset="0"/>
              </a:rPr>
              <a:t>Please complete this so we can design sessions that will be valuable to you.</a:t>
            </a:r>
            <a:endParaRPr lang="en-US" sz="4400" b="0" i="0" dirty="0">
              <a:solidFill>
                <a:srgbClr val="000000"/>
              </a:solidFill>
              <a:effectLst/>
              <a:latin typeface="Calibri" panose="020F0502020204030204" pitchFamily="34" charset="0"/>
            </a:endParaRPr>
          </a:p>
          <a:p>
            <a:pPr algn="l" defTabSz="601663" fontAlgn="base"/>
            <a:endParaRPr lang="en-US" sz="4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06382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799999">
            <a:off x="9144000" y="6390939"/>
            <a:ext cx="5443005" cy="4762630"/>
            <a:chOff x="0" y="0"/>
            <a:chExt cx="812800" cy="711200"/>
          </a:xfrm>
        </p:grpSpPr>
        <p:sp>
          <p:nvSpPr>
            <p:cNvPr id="3" name="Freeform 3"/>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14435B"/>
            </a:solidFill>
          </p:spPr>
          <p:txBody>
            <a:bodyPr/>
            <a:lstStyle/>
            <a:p>
              <a:endParaRPr lang="en-US"/>
            </a:p>
          </p:txBody>
        </p:sp>
        <p:sp>
          <p:nvSpPr>
            <p:cNvPr id="4" name="TextBox 4"/>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4357799">
            <a:off x="9498029" y="2033600"/>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2">
              <a:alphaModFix amt="55000"/>
            </a:blip>
            <a:stretch>
              <a:fillRect/>
            </a:stretch>
          </a:blipFill>
        </p:spPr>
        <p:txBody>
          <a:bodyPr/>
          <a:lstStyle/>
          <a:p>
            <a:endParaRPr lang="en-US"/>
          </a:p>
        </p:txBody>
      </p:sp>
      <p:grpSp>
        <p:nvGrpSpPr>
          <p:cNvPr id="6" name="Group 6"/>
          <p:cNvGrpSpPr/>
          <p:nvPr/>
        </p:nvGrpSpPr>
        <p:grpSpPr>
          <a:xfrm rot="-1772257">
            <a:off x="12430713" y="4432942"/>
            <a:ext cx="1688777" cy="7462842"/>
            <a:chOff x="0" y="0"/>
            <a:chExt cx="444781" cy="1965522"/>
          </a:xfrm>
        </p:grpSpPr>
        <p:sp>
          <p:nvSpPr>
            <p:cNvPr id="7" name="Freeform 7"/>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E1AF00"/>
            </a:solidFill>
          </p:spPr>
          <p:txBody>
            <a:bodyPr/>
            <a:lstStyle/>
            <a:p>
              <a:endParaRPr lang="en-US"/>
            </a:p>
          </p:txBody>
        </p:sp>
        <p:sp>
          <p:nvSpPr>
            <p:cNvPr id="8" name="TextBox 8"/>
            <p:cNvSpPr txBox="1"/>
            <p:nvPr/>
          </p:nvSpPr>
          <p:spPr>
            <a:xfrm>
              <a:off x="0" y="-57150"/>
              <a:ext cx="444781" cy="202267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76241" y="907192"/>
            <a:ext cx="9588280" cy="1186881"/>
            <a:chOff x="0" y="0"/>
            <a:chExt cx="2525308" cy="312594"/>
          </a:xfrm>
        </p:grpSpPr>
        <p:sp>
          <p:nvSpPr>
            <p:cNvPr id="10" name="Freeform 10"/>
            <p:cNvSpPr/>
            <p:nvPr/>
          </p:nvSpPr>
          <p:spPr>
            <a:xfrm>
              <a:off x="0" y="0"/>
              <a:ext cx="2525308" cy="312594"/>
            </a:xfrm>
            <a:custGeom>
              <a:avLst/>
              <a:gdLst/>
              <a:ahLst/>
              <a:cxnLst/>
              <a:rect l="l" t="t" r="r" b="b"/>
              <a:pathLst>
                <a:path w="2525308" h="312594">
                  <a:moveTo>
                    <a:pt x="74284" y="0"/>
                  </a:moveTo>
                  <a:lnTo>
                    <a:pt x="2451024" y="0"/>
                  </a:lnTo>
                  <a:cubicBezTo>
                    <a:pt x="2470726" y="0"/>
                    <a:pt x="2489620" y="7826"/>
                    <a:pt x="2503551" y="21757"/>
                  </a:cubicBezTo>
                  <a:cubicBezTo>
                    <a:pt x="2517482" y="35688"/>
                    <a:pt x="2525308" y="54583"/>
                    <a:pt x="2525308" y="74284"/>
                  </a:cubicBezTo>
                  <a:lnTo>
                    <a:pt x="2525308" y="238310"/>
                  </a:lnTo>
                  <a:cubicBezTo>
                    <a:pt x="2525308" y="258011"/>
                    <a:pt x="2517482" y="276906"/>
                    <a:pt x="2503551" y="290837"/>
                  </a:cubicBezTo>
                  <a:cubicBezTo>
                    <a:pt x="2489620" y="304768"/>
                    <a:pt x="2470726" y="312594"/>
                    <a:pt x="2451024" y="312594"/>
                  </a:cubicBezTo>
                  <a:lnTo>
                    <a:pt x="74284" y="312594"/>
                  </a:lnTo>
                  <a:cubicBezTo>
                    <a:pt x="33258" y="312594"/>
                    <a:pt x="0" y="279336"/>
                    <a:pt x="0" y="238310"/>
                  </a:cubicBezTo>
                  <a:lnTo>
                    <a:pt x="0" y="74284"/>
                  </a:lnTo>
                  <a:cubicBezTo>
                    <a:pt x="0" y="54583"/>
                    <a:pt x="7826" y="35688"/>
                    <a:pt x="21757" y="21757"/>
                  </a:cubicBezTo>
                  <a:cubicBezTo>
                    <a:pt x="35688" y="7826"/>
                    <a:pt x="54583" y="0"/>
                    <a:pt x="74284" y="0"/>
                  </a:cubicBezTo>
                  <a:close/>
                </a:path>
              </a:pathLst>
            </a:custGeom>
            <a:solidFill>
              <a:srgbClr val="14435B"/>
            </a:solidFill>
          </p:spPr>
          <p:txBody>
            <a:bodyPr/>
            <a:lstStyle/>
            <a:p>
              <a:endParaRPr lang="en-US"/>
            </a:p>
          </p:txBody>
        </p:sp>
        <p:sp>
          <p:nvSpPr>
            <p:cNvPr id="11" name="TextBox 11"/>
            <p:cNvSpPr txBox="1"/>
            <p:nvPr/>
          </p:nvSpPr>
          <p:spPr>
            <a:xfrm>
              <a:off x="0" y="-57150"/>
              <a:ext cx="2525308" cy="369744"/>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997894">
            <a:off x="11624246" y="-988530"/>
            <a:ext cx="1896148" cy="6729346"/>
            <a:chOff x="0" y="0"/>
            <a:chExt cx="499397" cy="1772338"/>
          </a:xfrm>
        </p:grpSpPr>
        <p:sp>
          <p:nvSpPr>
            <p:cNvPr id="13" name="Freeform 13"/>
            <p:cNvSpPr/>
            <p:nvPr/>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E1AF00"/>
            </a:solidFill>
          </p:spPr>
          <p:txBody>
            <a:bodyPr/>
            <a:lstStyle/>
            <a:p>
              <a:endParaRPr lang="en-US"/>
            </a:p>
          </p:txBody>
        </p:sp>
        <p:sp>
          <p:nvSpPr>
            <p:cNvPr id="14" name="TextBox 14"/>
            <p:cNvSpPr txBox="1"/>
            <p:nvPr/>
          </p:nvSpPr>
          <p:spPr>
            <a:xfrm>
              <a:off x="0" y="-57150"/>
              <a:ext cx="499397" cy="1829488"/>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028700" y="932118"/>
            <a:ext cx="7086299" cy="1010982"/>
          </a:xfrm>
          <a:prstGeom prst="rect">
            <a:avLst/>
          </a:prstGeom>
        </p:spPr>
        <p:txBody>
          <a:bodyPr lIns="0" tIns="0" rIns="0" bIns="0" rtlCol="0" anchor="t">
            <a:spAutoFit/>
          </a:bodyPr>
          <a:lstStyle/>
          <a:p>
            <a:pPr algn="l">
              <a:lnSpc>
                <a:spcPts val="8399"/>
              </a:lnSpc>
            </a:pPr>
            <a:r>
              <a:rPr lang="en-US" sz="59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Mid-Year Documents</a:t>
            </a:r>
          </a:p>
        </p:txBody>
      </p:sp>
      <p:sp>
        <p:nvSpPr>
          <p:cNvPr id="16" name="TextBox 16"/>
          <p:cNvSpPr txBox="1"/>
          <p:nvPr/>
        </p:nvSpPr>
        <p:spPr>
          <a:xfrm>
            <a:off x="13182600" y="3406000"/>
            <a:ext cx="5105400" cy="2464649"/>
          </a:xfrm>
          <a:prstGeom prst="rect">
            <a:avLst/>
          </a:prstGeom>
        </p:spPr>
        <p:txBody>
          <a:bodyPr wrap="square" lIns="0" tIns="0" rIns="0" bIns="0" rtlCol="0" anchor="t">
            <a:spAutoFit/>
          </a:bodyPr>
          <a:lstStyle/>
          <a:p>
            <a:pPr algn="ctr">
              <a:lnSpc>
                <a:spcPts val="6438"/>
              </a:lnSpc>
            </a:pPr>
            <a:r>
              <a:rPr lang="en-US" sz="6132" b="1" dirty="0">
                <a:solidFill>
                  <a:srgbClr val="F7453F"/>
                </a:solidFill>
                <a:latin typeface="Calibri" panose="020F0502020204030204" pitchFamily="34" charset="0"/>
                <a:ea typeface="Calibri" panose="020F0502020204030204" pitchFamily="34" charset="0"/>
                <a:cs typeface="Calibri" panose="020F0502020204030204" pitchFamily="34" charset="0"/>
                <a:sym typeface="Calibri (MS) Bold"/>
              </a:rPr>
              <a:t>Due </a:t>
            </a:r>
          </a:p>
          <a:p>
            <a:pPr algn="ctr">
              <a:lnSpc>
                <a:spcPts val="6438"/>
              </a:lnSpc>
            </a:pPr>
            <a:r>
              <a:rPr lang="en-US" sz="6132" b="1" dirty="0">
                <a:solidFill>
                  <a:srgbClr val="F7453F"/>
                </a:solidFill>
                <a:latin typeface="Calibri" panose="020F0502020204030204" pitchFamily="34" charset="0"/>
                <a:ea typeface="Calibri" panose="020F0502020204030204" pitchFamily="34" charset="0"/>
                <a:cs typeface="Calibri" panose="020F0502020204030204" pitchFamily="34" charset="0"/>
                <a:sym typeface="Calibri (MS) Bold"/>
              </a:rPr>
              <a:t>January 10, </a:t>
            </a:r>
          </a:p>
          <a:p>
            <a:pPr algn="ctr">
              <a:lnSpc>
                <a:spcPts val="6438"/>
              </a:lnSpc>
            </a:pPr>
            <a:r>
              <a:rPr lang="en-US" sz="6132" b="1" dirty="0">
                <a:solidFill>
                  <a:srgbClr val="F7453F"/>
                </a:solidFill>
                <a:latin typeface="Calibri" panose="020F0502020204030204" pitchFamily="34" charset="0"/>
                <a:ea typeface="Calibri" panose="020F0502020204030204" pitchFamily="34" charset="0"/>
                <a:cs typeface="Calibri" panose="020F0502020204030204" pitchFamily="34" charset="0"/>
                <a:sym typeface="Calibri (MS) Bold"/>
              </a:rPr>
              <a:t>2025</a:t>
            </a:r>
          </a:p>
        </p:txBody>
      </p:sp>
      <p:sp>
        <p:nvSpPr>
          <p:cNvPr id="18" name="Freeform 18"/>
          <p:cNvSpPr/>
          <p:nvPr/>
        </p:nvSpPr>
        <p:spPr>
          <a:xfrm>
            <a:off x="14025388" y="5915170"/>
            <a:ext cx="3680519" cy="88946"/>
          </a:xfrm>
          <a:custGeom>
            <a:avLst/>
            <a:gdLst/>
            <a:ahLst/>
            <a:cxnLst/>
            <a:rect l="l" t="t" r="r" b="b"/>
            <a:pathLst>
              <a:path w="3680519" h="88946">
                <a:moveTo>
                  <a:pt x="0" y="0"/>
                </a:moveTo>
                <a:lnTo>
                  <a:pt x="3680519" y="0"/>
                </a:lnTo>
                <a:lnTo>
                  <a:pt x="3680519" y="88946"/>
                </a:lnTo>
                <a:lnTo>
                  <a:pt x="0" y="889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a:off x="15499245" y="7886252"/>
            <a:ext cx="1760055" cy="1372048"/>
          </a:xfrm>
          <a:custGeom>
            <a:avLst/>
            <a:gdLst/>
            <a:ahLst/>
            <a:cxnLst/>
            <a:rect l="l" t="t" r="r" b="b"/>
            <a:pathLst>
              <a:path w="1760055" h="1372048">
                <a:moveTo>
                  <a:pt x="0" y="0"/>
                </a:moveTo>
                <a:lnTo>
                  <a:pt x="1760055" y="0"/>
                </a:lnTo>
                <a:lnTo>
                  <a:pt x="1760055" y="1372048"/>
                </a:lnTo>
                <a:lnTo>
                  <a:pt x="0" y="1372048"/>
                </a:lnTo>
                <a:lnTo>
                  <a:pt x="0" y="0"/>
                </a:lnTo>
                <a:close/>
              </a:path>
            </a:pathLst>
          </a:custGeom>
          <a:blipFill>
            <a:blip r:embed="rId5"/>
            <a:stretch>
              <a:fillRect/>
            </a:stretch>
          </a:blipFill>
        </p:spPr>
        <p:txBody>
          <a:bodyPr/>
          <a:lstStyle/>
          <a:p>
            <a:endParaRPr lang="en-US"/>
          </a:p>
        </p:txBody>
      </p:sp>
      <p:sp>
        <p:nvSpPr>
          <p:cNvPr id="17" name="TextBox 16">
            <a:extLst>
              <a:ext uri="{FF2B5EF4-FFF2-40B4-BE49-F238E27FC236}">
                <a16:creationId xmlns:a16="http://schemas.microsoft.com/office/drawing/2014/main" id="{22BEA630-AE35-713F-D461-5125FEA39F55}"/>
              </a:ext>
            </a:extLst>
          </p:cNvPr>
          <p:cNvSpPr txBox="1"/>
          <p:nvPr/>
        </p:nvSpPr>
        <p:spPr>
          <a:xfrm>
            <a:off x="563135" y="2664740"/>
            <a:ext cx="9859168" cy="667875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4200" dirty="0"/>
              <a:t>Local Articulated Course List  (or document stating your college doesn’t have one)</a:t>
            </a:r>
          </a:p>
          <a:p>
            <a:pPr marL="285750" indent="-285750">
              <a:spcAft>
                <a:spcPts val="1200"/>
              </a:spcAft>
              <a:buFont typeface="Arial" panose="020B0604020202020204" pitchFamily="34" charset="0"/>
              <a:buChar char="•"/>
            </a:pPr>
            <a:r>
              <a:rPr lang="en-US" sz="4200" dirty="0"/>
              <a:t>9-14 Career Pathways</a:t>
            </a:r>
          </a:p>
          <a:p>
            <a:pPr marL="285750" indent="-285750">
              <a:spcAft>
                <a:spcPts val="1200"/>
              </a:spcAft>
              <a:buFont typeface="Arial" panose="020B0604020202020204" pitchFamily="34" charset="0"/>
              <a:buChar char="•"/>
            </a:pPr>
            <a:r>
              <a:rPr lang="en-US" sz="4200" dirty="0"/>
              <a:t>Local Plan status update (Excel file with last two columns updated to current status)</a:t>
            </a:r>
          </a:p>
          <a:p>
            <a:pPr marL="285750" indent="-285750">
              <a:spcAft>
                <a:spcPts val="1200"/>
              </a:spcAft>
              <a:buFont typeface="Arial" panose="020B0604020202020204" pitchFamily="34" charset="0"/>
              <a:buChar char="•"/>
            </a:pPr>
            <a:r>
              <a:rPr lang="en-US" sz="4200" dirty="0"/>
              <a:t>December 31, 2024, XDBR Budget Report</a:t>
            </a:r>
          </a:p>
          <a:p>
            <a:pPr marL="285750" indent="-285750">
              <a:spcAft>
                <a:spcPts val="1200"/>
              </a:spcAft>
              <a:buFont typeface="Arial" panose="020B0604020202020204" pitchFamily="34" charset="0"/>
              <a:buChar char="•"/>
            </a:pPr>
            <a:r>
              <a:rPr lang="en-US" sz="4200" dirty="0"/>
              <a:t>Semi-annual time certifications for July-December 2024</a:t>
            </a:r>
          </a:p>
          <a:p>
            <a:pPr marL="285750" indent="-285750">
              <a:spcAft>
                <a:spcPts val="1200"/>
              </a:spcAft>
              <a:buFont typeface="Arial" panose="020B0604020202020204" pitchFamily="34" charset="0"/>
              <a:buChar char="•"/>
            </a:pPr>
            <a:r>
              <a:rPr lang="en-US" sz="4200" dirty="0"/>
              <a:t>Mid-Year Report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27BD8-F2ED-A1A4-AB15-D99C7E78414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28D1AF2-33F2-4101-3D75-D3280E4A27B7}"/>
              </a:ext>
            </a:extLst>
          </p:cNvPr>
          <p:cNvGrpSpPr/>
          <p:nvPr/>
        </p:nvGrpSpPr>
        <p:grpSpPr>
          <a:xfrm rot="10799999">
            <a:off x="9144000" y="6390939"/>
            <a:ext cx="5443005" cy="4762630"/>
            <a:chOff x="0" y="0"/>
            <a:chExt cx="812800" cy="711200"/>
          </a:xfrm>
        </p:grpSpPr>
        <p:sp>
          <p:nvSpPr>
            <p:cNvPr id="3" name="Freeform 3">
              <a:extLst>
                <a:ext uri="{FF2B5EF4-FFF2-40B4-BE49-F238E27FC236}">
                  <a16:creationId xmlns:a16="http://schemas.microsoft.com/office/drawing/2014/main" id="{330D7BB0-96FA-E680-8CCC-53434F287DFB}"/>
                </a:ext>
              </a:extLst>
            </p:cNvPr>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5F498ED1-9C63-628C-5538-E2B0AFA08DC7}"/>
                </a:ext>
              </a:extLst>
            </p:cNvPr>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F8BE89C9-158A-400D-4ACA-25F255ADF9B1}"/>
              </a:ext>
            </a:extLst>
          </p:cNvPr>
          <p:cNvSpPr/>
          <p:nvPr/>
        </p:nvSpPr>
        <p:spPr>
          <a:xfrm rot="-4357799">
            <a:off x="9498029" y="2033600"/>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2">
              <a:alphaModFix amt="55000"/>
            </a:blip>
            <a:stretch>
              <a:fillRect/>
            </a:stretch>
          </a:blipFill>
        </p:spPr>
        <p:txBody>
          <a:bodyPr/>
          <a:lstStyle/>
          <a:p>
            <a:endParaRPr lang="en-US"/>
          </a:p>
        </p:txBody>
      </p:sp>
      <p:grpSp>
        <p:nvGrpSpPr>
          <p:cNvPr id="6" name="Group 6">
            <a:extLst>
              <a:ext uri="{FF2B5EF4-FFF2-40B4-BE49-F238E27FC236}">
                <a16:creationId xmlns:a16="http://schemas.microsoft.com/office/drawing/2014/main" id="{6ED7D686-48BA-F2F2-580B-90CF3EB3C9E2}"/>
              </a:ext>
            </a:extLst>
          </p:cNvPr>
          <p:cNvGrpSpPr/>
          <p:nvPr/>
        </p:nvGrpSpPr>
        <p:grpSpPr>
          <a:xfrm rot="-1772257">
            <a:off x="12430713" y="4432942"/>
            <a:ext cx="1688777" cy="7462842"/>
            <a:chOff x="0" y="0"/>
            <a:chExt cx="444781" cy="1965522"/>
          </a:xfrm>
        </p:grpSpPr>
        <p:sp>
          <p:nvSpPr>
            <p:cNvPr id="7" name="Freeform 7">
              <a:extLst>
                <a:ext uri="{FF2B5EF4-FFF2-40B4-BE49-F238E27FC236}">
                  <a16:creationId xmlns:a16="http://schemas.microsoft.com/office/drawing/2014/main" id="{DBC1BD17-2B1B-F77E-2C28-7C945304ADB3}"/>
                </a:ext>
              </a:extLst>
            </p:cNvPr>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E1AF00"/>
            </a:solidFill>
          </p:spPr>
          <p:txBody>
            <a:bodyPr/>
            <a:lstStyle/>
            <a:p>
              <a:endParaRPr lang="en-US"/>
            </a:p>
          </p:txBody>
        </p:sp>
        <p:sp>
          <p:nvSpPr>
            <p:cNvPr id="8" name="TextBox 8">
              <a:extLst>
                <a:ext uri="{FF2B5EF4-FFF2-40B4-BE49-F238E27FC236}">
                  <a16:creationId xmlns:a16="http://schemas.microsoft.com/office/drawing/2014/main" id="{B64DE4B8-D6B4-08B5-D211-46CFD8D44A26}"/>
                </a:ext>
              </a:extLst>
            </p:cNvPr>
            <p:cNvSpPr txBox="1"/>
            <p:nvPr/>
          </p:nvSpPr>
          <p:spPr>
            <a:xfrm>
              <a:off x="0" y="-57150"/>
              <a:ext cx="444781" cy="2022672"/>
            </a:xfrm>
            <a:prstGeom prst="rect">
              <a:avLst/>
            </a:prstGeom>
          </p:spPr>
          <p:txBody>
            <a:bodyPr lIns="50800" tIns="50800" rIns="50800" bIns="50800" rtlCol="0" anchor="ctr"/>
            <a:lstStyle/>
            <a:p>
              <a:pPr algn="ctr">
                <a:lnSpc>
                  <a:spcPts val="2659"/>
                </a:lnSpc>
              </a:pPr>
              <a:endParaRPr/>
            </a:p>
          </p:txBody>
        </p:sp>
      </p:grpSp>
      <p:grpSp>
        <p:nvGrpSpPr>
          <p:cNvPr id="9" name="Group 9">
            <a:extLst>
              <a:ext uri="{FF2B5EF4-FFF2-40B4-BE49-F238E27FC236}">
                <a16:creationId xmlns:a16="http://schemas.microsoft.com/office/drawing/2014/main" id="{82F0A697-8A2E-5238-A6E3-3374CDC4C5F5}"/>
              </a:ext>
            </a:extLst>
          </p:cNvPr>
          <p:cNvGrpSpPr/>
          <p:nvPr/>
        </p:nvGrpSpPr>
        <p:grpSpPr>
          <a:xfrm>
            <a:off x="-776241" y="907192"/>
            <a:ext cx="9588280" cy="1186881"/>
            <a:chOff x="0" y="0"/>
            <a:chExt cx="2525308" cy="312594"/>
          </a:xfrm>
        </p:grpSpPr>
        <p:sp>
          <p:nvSpPr>
            <p:cNvPr id="10" name="Freeform 10">
              <a:extLst>
                <a:ext uri="{FF2B5EF4-FFF2-40B4-BE49-F238E27FC236}">
                  <a16:creationId xmlns:a16="http://schemas.microsoft.com/office/drawing/2014/main" id="{36040A91-2E91-4AAF-97C4-7D4EE85D73CF}"/>
                </a:ext>
              </a:extLst>
            </p:cNvPr>
            <p:cNvSpPr/>
            <p:nvPr/>
          </p:nvSpPr>
          <p:spPr>
            <a:xfrm>
              <a:off x="0" y="0"/>
              <a:ext cx="2525308" cy="312594"/>
            </a:xfrm>
            <a:custGeom>
              <a:avLst/>
              <a:gdLst/>
              <a:ahLst/>
              <a:cxnLst/>
              <a:rect l="l" t="t" r="r" b="b"/>
              <a:pathLst>
                <a:path w="2525308" h="312594">
                  <a:moveTo>
                    <a:pt x="74284" y="0"/>
                  </a:moveTo>
                  <a:lnTo>
                    <a:pt x="2451024" y="0"/>
                  </a:lnTo>
                  <a:cubicBezTo>
                    <a:pt x="2470726" y="0"/>
                    <a:pt x="2489620" y="7826"/>
                    <a:pt x="2503551" y="21757"/>
                  </a:cubicBezTo>
                  <a:cubicBezTo>
                    <a:pt x="2517482" y="35688"/>
                    <a:pt x="2525308" y="54583"/>
                    <a:pt x="2525308" y="74284"/>
                  </a:cubicBezTo>
                  <a:lnTo>
                    <a:pt x="2525308" y="238310"/>
                  </a:lnTo>
                  <a:cubicBezTo>
                    <a:pt x="2525308" y="258011"/>
                    <a:pt x="2517482" y="276906"/>
                    <a:pt x="2503551" y="290837"/>
                  </a:cubicBezTo>
                  <a:cubicBezTo>
                    <a:pt x="2489620" y="304768"/>
                    <a:pt x="2470726" y="312594"/>
                    <a:pt x="2451024" y="312594"/>
                  </a:cubicBezTo>
                  <a:lnTo>
                    <a:pt x="74284" y="312594"/>
                  </a:lnTo>
                  <a:cubicBezTo>
                    <a:pt x="33258" y="312594"/>
                    <a:pt x="0" y="279336"/>
                    <a:pt x="0" y="238310"/>
                  </a:cubicBezTo>
                  <a:lnTo>
                    <a:pt x="0" y="74284"/>
                  </a:lnTo>
                  <a:cubicBezTo>
                    <a:pt x="0" y="54583"/>
                    <a:pt x="7826" y="35688"/>
                    <a:pt x="21757" y="21757"/>
                  </a:cubicBezTo>
                  <a:cubicBezTo>
                    <a:pt x="35688" y="7826"/>
                    <a:pt x="54583" y="0"/>
                    <a:pt x="74284" y="0"/>
                  </a:cubicBezTo>
                  <a:close/>
                </a:path>
              </a:pathLst>
            </a:custGeom>
            <a:solidFill>
              <a:srgbClr val="14435B"/>
            </a:solidFill>
          </p:spPr>
          <p:txBody>
            <a:bodyPr/>
            <a:lstStyle/>
            <a:p>
              <a:endParaRPr lang="en-US"/>
            </a:p>
          </p:txBody>
        </p:sp>
        <p:sp>
          <p:nvSpPr>
            <p:cNvPr id="11" name="TextBox 11">
              <a:extLst>
                <a:ext uri="{FF2B5EF4-FFF2-40B4-BE49-F238E27FC236}">
                  <a16:creationId xmlns:a16="http://schemas.microsoft.com/office/drawing/2014/main" id="{CB65EF1E-CA4A-2459-60D1-485B28F1CE4D}"/>
                </a:ext>
              </a:extLst>
            </p:cNvPr>
            <p:cNvSpPr txBox="1"/>
            <p:nvPr/>
          </p:nvSpPr>
          <p:spPr>
            <a:xfrm>
              <a:off x="0" y="-57150"/>
              <a:ext cx="2525308" cy="369744"/>
            </a:xfrm>
            <a:prstGeom prst="rect">
              <a:avLst/>
            </a:prstGeom>
          </p:spPr>
          <p:txBody>
            <a:bodyPr lIns="50800" tIns="50800" rIns="50800" bIns="50800" rtlCol="0" anchor="ctr"/>
            <a:lstStyle/>
            <a:p>
              <a:pPr algn="ctr">
                <a:lnSpc>
                  <a:spcPts val="2659"/>
                </a:lnSpc>
              </a:pPr>
              <a:endParaRPr/>
            </a:p>
          </p:txBody>
        </p:sp>
      </p:grpSp>
      <p:grpSp>
        <p:nvGrpSpPr>
          <p:cNvPr id="12" name="Group 12">
            <a:extLst>
              <a:ext uri="{FF2B5EF4-FFF2-40B4-BE49-F238E27FC236}">
                <a16:creationId xmlns:a16="http://schemas.microsoft.com/office/drawing/2014/main" id="{BEF67A7C-D9DF-CFFB-1ECB-84E1F118C875}"/>
              </a:ext>
            </a:extLst>
          </p:cNvPr>
          <p:cNvGrpSpPr/>
          <p:nvPr/>
        </p:nvGrpSpPr>
        <p:grpSpPr>
          <a:xfrm rot="997894">
            <a:off x="11624246" y="-988530"/>
            <a:ext cx="1896148" cy="6729346"/>
            <a:chOff x="0" y="0"/>
            <a:chExt cx="499397" cy="1772338"/>
          </a:xfrm>
        </p:grpSpPr>
        <p:sp>
          <p:nvSpPr>
            <p:cNvPr id="13" name="Freeform 13">
              <a:extLst>
                <a:ext uri="{FF2B5EF4-FFF2-40B4-BE49-F238E27FC236}">
                  <a16:creationId xmlns:a16="http://schemas.microsoft.com/office/drawing/2014/main" id="{D55D833D-61D1-E361-026C-0719CD028CCE}"/>
                </a:ext>
              </a:extLst>
            </p:cNvPr>
            <p:cNvSpPr/>
            <p:nvPr/>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E1AF00"/>
            </a:solidFill>
          </p:spPr>
          <p:txBody>
            <a:bodyPr/>
            <a:lstStyle/>
            <a:p>
              <a:endParaRPr lang="en-US"/>
            </a:p>
          </p:txBody>
        </p:sp>
        <p:sp>
          <p:nvSpPr>
            <p:cNvPr id="14" name="TextBox 14">
              <a:extLst>
                <a:ext uri="{FF2B5EF4-FFF2-40B4-BE49-F238E27FC236}">
                  <a16:creationId xmlns:a16="http://schemas.microsoft.com/office/drawing/2014/main" id="{FB990D33-6561-3DD6-E915-7A3B6E6F032C}"/>
                </a:ext>
              </a:extLst>
            </p:cNvPr>
            <p:cNvSpPr txBox="1"/>
            <p:nvPr/>
          </p:nvSpPr>
          <p:spPr>
            <a:xfrm>
              <a:off x="0" y="-57150"/>
              <a:ext cx="499397" cy="1829488"/>
            </a:xfrm>
            <a:prstGeom prst="rect">
              <a:avLst/>
            </a:prstGeom>
          </p:spPr>
          <p:txBody>
            <a:bodyPr lIns="50800" tIns="50800" rIns="50800" bIns="50800" rtlCol="0" anchor="ctr"/>
            <a:lstStyle/>
            <a:p>
              <a:pPr algn="ctr">
                <a:lnSpc>
                  <a:spcPts val="2659"/>
                </a:lnSpc>
              </a:pPr>
              <a:endParaRPr/>
            </a:p>
          </p:txBody>
        </p:sp>
      </p:grpSp>
      <p:sp>
        <p:nvSpPr>
          <p:cNvPr id="15" name="TextBox 15">
            <a:extLst>
              <a:ext uri="{FF2B5EF4-FFF2-40B4-BE49-F238E27FC236}">
                <a16:creationId xmlns:a16="http://schemas.microsoft.com/office/drawing/2014/main" id="{E8F2C31C-239F-9387-4E03-E95F2BF4BBFF}"/>
              </a:ext>
            </a:extLst>
          </p:cNvPr>
          <p:cNvSpPr txBox="1"/>
          <p:nvPr/>
        </p:nvSpPr>
        <p:spPr>
          <a:xfrm>
            <a:off x="284554" y="932118"/>
            <a:ext cx="8173646" cy="1010982"/>
          </a:xfrm>
          <a:prstGeom prst="rect">
            <a:avLst/>
          </a:prstGeom>
        </p:spPr>
        <p:txBody>
          <a:bodyPr wrap="square" lIns="0" tIns="0" rIns="0" bIns="0" rtlCol="0" anchor="t">
            <a:spAutoFit/>
          </a:bodyPr>
          <a:lstStyle/>
          <a:p>
            <a:pPr algn="l">
              <a:lnSpc>
                <a:spcPts val="8399"/>
              </a:lnSpc>
            </a:pPr>
            <a:r>
              <a:rPr lang="en-US" sz="59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Carry-Over Modifications</a:t>
            </a:r>
          </a:p>
        </p:txBody>
      </p:sp>
      <p:sp>
        <p:nvSpPr>
          <p:cNvPr id="16" name="TextBox 16">
            <a:extLst>
              <a:ext uri="{FF2B5EF4-FFF2-40B4-BE49-F238E27FC236}">
                <a16:creationId xmlns:a16="http://schemas.microsoft.com/office/drawing/2014/main" id="{14877F74-A6B5-18D2-DEAF-B5DF6C11779D}"/>
              </a:ext>
            </a:extLst>
          </p:cNvPr>
          <p:cNvSpPr txBox="1"/>
          <p:nvPr/>
        </p:nvSpPr>
        <p:spPr>
          <a:xfrm>
            <a:off x="13182600" y="1809046"/>
            <a:ext cx="5105400" cy="4106124"/>
          </a:xfrm>
          <a:prstGeom prst="rect">
            <a:avLst/>
          </a:prstGeom>
        </p:spPr>
        <p:txBody>
          <a:bodyPr wrap="square" lIns="0" tIns="0" rIns="0" bIns="0" rtlCol="0" anchor="t">
            <a:spAutoFit/>
          </a:bodyPr>
          <a:lstStyle/>
          <a:p>
            <a:pPr algn="ctr">
              <a:lnSpc>
                <a:spcPts val="6438"/>
              </a:lnSpc>
            </a:pPr>
            <a:r>
              <a:rPr lang="en-US" sz="6132" b="1" dirty="0">
                <a:solidFill>
                  <a:srgbClr val="F7453F"/>
                </a:solidFill>
                <a:latin typeface="Calibri" panose="020F0502020204030204" pitchFamily="34" charset="0"/>
                <a:ea typeface="Calibri" panose="020F0502020204030204" pitchFamily="34" charset="0"/>
                <a:cs typeface="Calibri" panose="020F0502020204030204" pitchFamily="34" charset="0"/>
                <a:sym typeface="Calibri (MS) Bold"/>
              </a:rPr>
              <a:t>Due by </a:t>
            </a:r>
            <a:br>
              <a:rPr lang="en-US" sz="6132" b="1" dirty="0">
                <a:solidFill>
                  <a:srgbClr val="F7453F"/>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6132" b="1" dirty="0">
                <a:solidFill>
                  <a:srgbClr val="F7453F"/>
                </a:solidFill>
                <a:latin typeface="Calibri" panose="020F0502020204030204" pitchFamily="34" charset="0"/>
                <a:ea typeface="Calibri" panose="020F0502020204030204" pitchFamily="34" charset="0"/>
                <a:cs typeface="Calibri" panose="020F0502020204030204" pitchFamily="34" charset="0"/>
                <a:sym typeface="Calibri (MS) Bold"/>
              </a:rPr>
              <a:t>Dec. 18</a:t>
            </a:r>
            <a:r>
              <a:rPr lang="en-US" sz="6132" b="1" baseline="30000" dirty="0">
                <a:solidFill>
                  <a:srgbClr val="F7453F"/>
                </a:solidFill>
                <a:latin typeface="Calibri" panose="020F0502020204030204" pitchFamily="34" charset="0"/>
                <a:ea typeface="Calibri" panose="020F0502020204030204" pitchFamily="34" charset="0"/>
                <a:cs typeface="Calibri" panose="020F0502020204030204" pitchFamily="34" charset="0"/>
                <a:sym typeface="Calibri (MS) Bold"/>
              </a:rPr>
              <a:t>th</a:t>
            </a:r>
            <a:r>
              <a:rPr lang="en-US" sz="6132" b="1" dirty="0">
                <a:solidFill>
                  <a:srgbClr val="F7453F"/>
                </a:solidFill>
                <a:latin typeface="Calibri" panose="020F0502020204030204" pitchFamily="34" charset="0"/>
                <a:ea typeface="Calibri" panose="020F0502020204030204" pitchFamily="34" charset="0"/>
                <a:cs typeface="Calibri" panose="020F0502020204030204" pitchFamily="34" charset="0"/>
                <a:sym typeface="Calibri (MS) Bold"/>
              </a:rPr>
              <a:t> </a:t>
            </a:r>
            <a:br>
              <a:rPr lang="en-US" sz="6132" b="1" dirty="0">
                <a:solidFill>
                  <a:srgbClr val="F7453F"/>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6132" b="1" dirty="0">
                <a:solidFill>
                  <a:srgbClr val="F7453F"/>
                </a:solidFill>
                <a:latin typeface="Calibri" panose="020F0502020204030204" pitchFamily="34" charset="0"/>
                <a:ea typeface="Calibri" panose="020F0502020204030204" pitchFamily="34" charset="0"/>
                <a:cs typeface="Calibri" panose="020F0502020204030204" pitchFamily="34" charset="0"/>
                <a:sym typeface="Calibri (MS) Bold"/>
              </a:rPr>
              <a:t>to be approved before the holidays</a:t>
            </a:r>
          </a:p>
        </p:txBody>
      </p:sp>
      <p:sp>
        <p:nvSpPr>
          <p:cNvPr id="18" name="Freeform 18">
            <a:extLst>
              <a:ext uri="{FF2B5EF4-FFF2-40B4-BE49-F238E27FC236}">
                <a16:creationId xmlns:a16="http://schemas.microsoft.com/office/drawing/2014/main" id="{2608C9C7-0435-7C71-3BBB-559078624228}"/>
              </a:ext>
            </a:extLst>
          </p:cNvPr>
          <p:cNvSpPr/>
          <p:nvPr/>
        </p:nvSpPr>
        <p:spPr>
          <a:xfrm>
            <a:off x="14025388" y="5915170"/>
            <a:ext cx="3680519" cy="88946"/>
          </a:xfrm>
          <a:custGeom>
            <a:avLst/>
            <a:gdLst/>
            <a:ahLst/>
            <a:cxnLst/>
            <a:rect l="l" t="t" r="r" b="b"/>
            <a:pathLst>
              <a:path w="3680519" h="88946">
                <a:moveTo>
                  <a:pt x="0" y="0"/>
                </a:moveTo>
                <a:lnTo>
                  <a:pt x="3680519" y="0"/>
                </a:lnTo>
                <a:lnTo>
                  <a:pt x="3680519" y="88946"/>
                </a:lnTo>
                <a:lnTo>
                  <a:pt x="0" y="889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a:extLst>
              <a:ext uri="{FF2B5EF4-FFF2-40B4-BE49-F238E27FC236}">
                <a16:creationId xmlns:a16="http://schemas.microsoft.com/office/drawing/2014/main" id="{629606FE-F28D-0ED9-F89C-FDDB4D070681}"/>
              </a:ext>
            </a:extLst>
          </p:cNvPr>
          <p:cNvSpPr/>
          <p:nvPr/>
        </p:nvSpPr>
        <p:spPr>
          <a:xfrm>
            <a:off x="15499245" y="7886252"/>
            <a:ext cx="1760055" cy="1372048"/>
          </a:xfrm>
          <a:custGeom>
            <a:avLst/>
            <a:gdLst/>
            <a:ahLst/>
            <a:cxnLst/>
            <a:rect l="l" t="t" r="r" b="b"/>
            <a:pathLst>
              <a:path w="1760055" h="1372048">
                <a:moveTo>
                  <a:pt x="0" y="0"/>
                </a:moveTo>
                <a:lnTo>
                  <a:pt x="1760055" y="0"/>
                </a:lnTo>
                <a:lnTo>
                  <a:pt x="1760055" y="1372048"/>
                </a:lnTo>
                <a:lnTo>
                  <a:pt x="0" y="1372048"/>
                </a:lnTo>
                <a:lnTo>
                  <a:pt x="0" y="0"/>
                </a:lnTo>
                <a:close/>
              </a:path>
            </a:pathLst>
          </a:custGeom>
          <a:blipFill>
            <a:blip r:embed="rId5"/>
            <a:stretch>
              <a:fillRect/>
            </a:stretch>
          </a:blipFill>
        </p:spPr>
        <p:txBody>
          <a:bodyPr/>
          <a:lstStyle/>
          <a:p>
            <a:endParaRPr lang="en-US"/>
          </a:p>
        </p:txBody>
      </p:sp>
      <p:sp>
        <p:nvSpPr>
          <p:cNvPr id="17" name="TextBox 16">
            <a:extLst>
              <a:ext uri="{FF2B5EF4-FFF2-40B4-BE49-F238E27FC236}">
                <a16:creationId xmlns:a16="http://schemas.microsoft.com/office/drawing/2014/main" id="{4BAD2B96-1067-DCE6-D1F8-2A125DB2ED31}"/>
              </a:ext>
            </a:extLst>
          </p:cNvPr>
          <p:cNvSpPr txBox="1"/>
          <p:nvPr/>
        </p:nvSpPr>
        <p:spPr>
          <a:xfrm>
            <a:off x="575969" y="3281452"/>
            <a:ext cx="9859168" cy="372409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5400" dirty="0"/>
              <a:t>Please submit your modification as soon as possible.</a:t>
            </a:r>
          </a:p>
          <a:p>
            <a:pPr>
              <a:spcAft>
                <a:spcPts val="1200"/>
              </a:spcAft>
            </a:pPr>
            <a:endParaRPr lang="en-US" sz="5400" dirty="0"/>
          </a:p>
          <a:p>
            <a:pPr marL="285750" indent="-285750">
              <a:spcAft>
                <a:spcPts val="1200"/>
              </a:spcAft>
              <a:buFont typeface="Arial" panose="020B0604020202020204" pitchFamily="34" charset="0"/>
              <a:buChar char="•"/>
            </a:pPr>
            <a:r>
              <a:rPr lang="en-US" sz="5400" dirty="0"/>
              <a:t>Contact us if you need assistance.</a:t>
            </a:r>
          </a:p>
        </p:txBody>
      </p:sp>
    </p:spTree>
    <p:extLst>
      <p:ext uri="{BB962C8B-B14F-4D97-AF65-F5344CB8AC3E}">
        <p14:creationId xmlns:p14="http://schemas.microsoft.com/office/powerpoint/2010/main" val="202421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FFB2C-60FE-F117-162E-08A2CBD2D7B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1E0B9A6-D64A-7EE4-1941-A5719C587CF7}"/>
              </a:ext>
            </a:extLst>
          </p:cNvPr>
          <p:cNvGrpSpPr/>
          <p:nvPr/>
        </p:nvGrpSpPr>
        <p:grpSpPr>
          <a:xfrm>
            <a:off x="-776241" y="907192"/>
            <a:ext cx="17215778" cy="1186881"/>
            <a:chOff x="0" y="0"/>
            <a:chExt cx="4534197" cy="312594"/>
          </a:xfrm>
        </p:grpSpPr>
        <p:sp>
          <p:nvSpPr>
            <p:cNvPr id="3" name="Freeform 3">
              <a:extLst>
                <a:ext uri="{FF2B5EF4-FFF2-40B4-BE49-F238E27FC236}">
                  <a16:creationId xmlns:a16="http://schemas.microsoft.com/office/drawing/2014/main" id="{3FF20EA0-4239-71C9-4F7F-7CB183D60DDD}"/>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AFC9B801-2B36-68A4-1040-A4A7BC532220}"/>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DF08631F-707C-9479-006B-263521B7E8A8}"/>
              </a:ext>
            </a:extLst>
          </p:cNvPr>
          <p:cNvSpPr txBox="1"/>
          <p:nvPr/>
        </p:nvSpPr>
        <p:spPr>
          <a:xfrm>
            <a:off x="662148" y="919037"/>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Mid-Year Report</a:t>
            </a:r>
          </a:p>
        </p:txBody>
      </p:sp>
      <p:sp>
        <p:nvSpPr>
          <p:cNvPr id="6" name="TextBox 6">
            <a:extLst>
              <a:ext uri="{FF2B5EF4-FFF2-40B4-BE49-F238E27FC236}">
                <a16:creationId xmlns:a16="http://schemas.microsoft.com/office/drawing/2014/main" id="{769CD208-FC75-0AFF-B602-67C6C586AC6A}"/>
              </a:ext>
            </a:extLst>
          </p:cNvPr>
          <p:cNvSpPr txBox="1"/>
          <p:nvPr/>
        </p:nvSpPr>
        <p:spPr>
          <a:xfrm>
            <a:off x="1239328" y="2552700"/>
            <a:ext cx="15809339" cy="6278642"/>
          </a:xfrm>
          <a:prstGeom prst="rect">
            <a:avLst/>
          </a:prstGeom>
        </p:spPr>
        <p:txBody>
          <a:bodyPr wrap="square" lIns="0" tIns="0" rIns="0" bIns="0" rtlCol="0" anchor="t">
            <a:spAutoFit/>
          </a:bodyPr>
          <a:lstStyle/>
          <a:p>
            <a:pPr algn="l" fontAlgn="base"/>
            <a:r>
              <a:rPr lang="en-US" sz="4400" b="0" i="0" dirty="0">
                <a:solidFill>
                  <a:srgbClr val="000000"/>
                </a:solidFill>
                <a:effectLst/>
                <a:latin typeface="Calibri" panose="020F0502020204030204" pitchFamily="34" charset="0"/>
              </a:rPr>
              <a:t>A brief written update on</a:t>
            </a:r>
          </a:p>
          <a:p>
            <a:pPr algn="l" fontAlgn="base"/>
            <a:r>
              <a:rPr lang="en-US" sz="4400" b="0" i="0" dirty="0">
                <a:solidFill>
                  <a:srgbClr val="000000"/>
                </a:solidFill>
                <a:effectLst/>
                <a:latin typeface="Calibri" panose="020F0502020204030204" pitchFamily="34" charset="0"/>
              </a:rPr>
              <a:t> </a:t>
            </a:r>
          </a:p>
          <a:p>
            <a:pPr marL="914400" indent="-914400" algn="l" fontAlgn="base">
              <a:spcAft>
                <a:spcPts val="1200"/>
              </a:spcAft>
              <a:buFont typeface="+mj-lt"/>
              <a:buAutoNum type="arabicPeriod"/>
            </a:pPr>
            <a:r>
              <a:rPr lang="en-US" sz="4400" dirty="0">
                <a:solidFill>
                  <a:srgbClr val="000000"/>
                </a:solidFill>
                <a:latin typeface="Calibri" panose="020F0502020204030204" pitchFamily="34" charset="0"/>
              </a:rPr>
              <a:t>H</a:t>
            </a:r>
            <a:r>
              <a:rPr lang="en-US" sz="4400" b="0" i="0" dirty="0">
                <a:solidFill>
                  <a:srgbClr val="000000"/>
                </a:solidFill>
                <a:effectLst/>
                <a:latin typeface="Calibri" panose="020F0502020204030204" pitchFamily="34" charset="0"/>
              </a:rPr>
              <a:t>ow is the implementation of your college's local plan going? </a:t>
            </a:r>
            <a:r>
              <a:rPr lang="en-US" sz="4400" dirty="0">
                <a:solidFill>
                  <a:srgbClr val="000000"/>
                </a:solidFill>
                <a:latin typeface="Calibri" panose="020F0502020204030204" pitchFamily="34" charset="0"/>
              </a:rPr>
              <a:t>Please </a:t>
            </a:r>
            <a:r>
              <a:rPr lang="en-US" sz="4400" b="0" i="0" dirty="0">
                <a:solidFill>
                  <a:srgbClr val="000000"/>
                </a:solidFill>
                <a:effectLst/>
                <a:latin typeface="Calibri" panose="020F0502020204030204" pitchFamily="34" charset="0"/>
              </a:rPr>
              <a:t>include if spending is on track – bullets, or no more than 500 words, and </a:t>
            </a:r>
          </a:p>
          <a:p>
            <a:pPr marL="914400" indent="-914400" algn="l" fontAlgn="base">
              <a:spcAft>
                <a:spcPts val="1200"/>
              </a:spcAft>
              <a:buFont typeface="+mj-lt"/>
              <a:buAutoNum type="arabicPeriod"/>
            </a:pPr>
            <a:r>
              <a:rPr lang="en-US" sz="4400" b="0" i="0" dirty="0">
                <a:solidFill>
                  <a:srgbClr val="000000"/>
                </a:solidFill>
                <a:effectLst/>
                <a:latin typeface="Calibri" panose="020F0502020204030204" pitchFamily="34" charset="0"/>
              </a:rPr>
              <a:t>Is there anything the Perkins Team can do to assist</a:t>
            </a:r>
            <a:r>
              <a:rPr lang="en-US" sz="4400" dirty="0">
                <a:solidFill>
                  <a:srgbClr val="000000"/>
                </a:solidFill>
                <a:latin typeface="Calibri" panose="020F0502020204030204" pitchFamily="34" charset="0"/>
              </a:rPr>
              <a:t> your college?</a:t>
            </a:r>
            <a:endParaRPr lang="en-US" sz="4400" b="0" i="0" dirty="0">
              <a:solidFill>
                <a:srgbClr val="000000"/>
              </a:solidFill>
              <a:effectLst/>
              <a:latin typeface="Calibri" panose="020F0502020204030204" pitchFamily="34" charset="0"/>
            </a:endParaRPr>
          </a:p>
          <a:p>
            <a:pPr marL="914400" indent="-914400" algn="l" fontAlgn="base">
              <a:buFont typeface="+mj-lt"/>
              <a:buAutoNum type="arabicPeriod"/>
            </a:pPr>
            <a:endParaRPr lang="en-US" sz="4400" dirty="0">
              <a:solidFill>
                <a:srgbClr val="000000"/>
              </a:solidFill>
              <a:latin typeface="Calibri" panose="020F0502020204030204" pitchFamily="34" charset="0"/>
            </a:endParaRPr>
          </a:p>
          <a:p>
            <a:pPr marL="914400" indent="-914400" algn="l" fontAlgn="base">
              <a:buFont typeface="+mj-lt"/>
              <a:buAutoNum type="arabicPeriod"/>
            </a:pPr>
            <a:endParaRPr lang="en-US" sz="4400" dirty="0">
              <a:solidFill>
                <a:srgbClr val="000000"/>
              </a:solidFill>
              <a:latin typeface="Calibri" panose="020F0502020204030204" pitchFamily="34" charset="0"/>
            </a:endParaRPr>
          </a:p>
          <a:p>
            <a:pPr algn="l" fontAlgn="base"/>
            <a:r>
              <a:rPr lang="en-US" sz="3600" b="0" i="0" dirty="0">
                <a:solidFill>
                  <a:srgbClr val="000000"/>
                </a:solidFill>
                <a:effectLst/>
                <a:latin typeface="Calibri" panose="020F0502020204030204" pitchFamily="34" charset="0"/>
              </a:rPr>
              <a:t>** No PowerPoint or video</a:t>
            </a:r>
          </a:p>
        </p:txBody>
      </p:sp>
      <p:sp>
        <p:nvSpPr>
          <p:cNvPr id="7" name="Freeform 7">
            <a:extLst>
              <a:ext uri="{FF2B5EF4-FFF2-40B4-BE49-F238E27FC236}">
                <a16:creationId xmlns:a16="http://schemas.microsoft.com/office/drawing/2014/main" id="{AC46BBD6-2173-A36F-478F-EE22290F31E2}"/>
              </a:ext>
            </a:extLst>
          </p:cNvPr>
          <p:cNvSpPr/>
          <p:nvPr/>
        </p:nvSpPr>
        <p:spPr>
          <a:xfrm>
            <a:off x="8524571"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73605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 map of the state of north carolina&#10;&#10;Description automatically generated">
            <a:extLst>
              <a:ext uri="{FF2B5EF4-FFF2-40B4-BE49-F238E27FC236}">
                <a16:creationId xmlns:a16="http://schemas.microsoft.com/office/drawing/2014/main" id="{B8179C12-8F57-5773-4B75-6565F1692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735" y="2129125"/>
            <a:ext cx="16334529" cy="655082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Contact us with your questions!</a:t>
            </a:r>
          </a:p>
        </p:txBody>
      </p:sp>
      <p:sp>
        <p:nvSpPr>
          <p:cNvPr id="11" name="TextBox 10">
            <a:extLst>
              <a:ext uri="{FF2B5EF4-FFF2-40B4-BE49-F238E27FC236}">
                <a16:creationId xmlns:a16="http://schemas.microsoft.com/office/drawing/2014/main" id="{6D3EF2E7-F473-0B52-040D-BFD4E9D01B54}"/>
              </a:ext>
            </a:extLst>
          </p:cNvPr>
          <p:cNvSpPr txBox="1"/>
          <p:nvPr/>
        </p:nvSpPr>
        <p:spPr>
          <a:xfrm>
            <a:off x="2949031" y="7887597"/>
            <a:ext cx="14153532" cy="2177840"/>
          </a:xfrm>
          <a:prstGeom prst="rect">
            <a:avLst/>
          </a:prstGeom>
          <a:noFill/>
        </p:spPr>
        <p:txBody>
          <a:bodyPr wrap="square">
            <a:spAutoFit/>
          </a:bodyPr>
          <a:lstStyle/>
          <a:p>
            <a:pPr>
              <a:lnSpc>
                <a:spcPct val="107000"/>
              </a:lnSpc>
              <a:spcAft>
                <a:spcPts val="800"/>
              </a:spcAft>
            </a:pPr>
            <a:r>
              <a:rPr lang="en-US" sz="3600" b="1" u="sng" dirty="0">
                <a:latin typeface="Calibri" panose="020F0502020204030204" pitchFamily="34" charset="0"/>
                <a:ea typeface="Calibri" panose="020F0502020204030204" pitchFamily="34" charset="0"/>
                <a:cs typeface="Times New Roman" panose="02020603050405020304" pitchFamily="18" charset="0"/>
              </a:rPr>
              <a:t>MAIN CONTACTS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indent="457189">
              <a:lnSpc>
                <a:spcPct val="107000"/>
              </a:lnSpc>
              <a:spcAft>
                <a:spcPts val="1800"/>
              </a:spcAft>
            </a:pPr>
            <a:r>
              <a:rPr lang="en-US" sz="3600" dirty="0">
                <a:latin typeface="Calibri" panose="020F0502020204030204" pitchFamily="34" charset="0"/>
                <a:ea typeface="Calibri" panose="020F0502020204030204" pitchFamily="34" charset="0"/>
                <a:cs typeface="Times New Roman" panose="02020603050405020304" pitchFamily="18" charset="0"/>
              </a:rPr>
              <a:t>West: Stefanie Schroeder </a:t>
            </a:r>
            <a:r>
              <a:rPr lang="en-US" sz="36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schroeders@nccommunitycolleges.edu</a:t>
            </a:r>
            <a:r>
              <a:rPr lang="en-US" sz="3600" dirty="0">
                <a:latin typeface="Calibri" panose="020F0502020204030204" pitchFamily="34" charset="0"/>
                <a:ea typeface="Calibri" panose="020F0502020204030204" pitchFamily="34" charset="0"/>
                <a:cs typeface="Times New Roman" panose="02020603050405020304" pitchFamily="18" charset="0"/>
              </a:rPr>
              <a:t>	</a:t>
            </a:r>
          </a:p>
          <a:p>
            <a:pPr indent="457189">
              <a:lnSpc>
                <a:spcPct val="107000"/>
              </a:lnSpc>
              <a:spcAft>
                <a:spcPts val="1800"/>
              </a:spcAft>
            </a:pPr>
            <a:r>
              <a:rPr lang="en-US" sz="3600" dirty="0">
                <a:latin typeface="Calibri" panose="020F0502020204030204" pitchFamily="34" charset="0"/>
                <a:ea typeface="Calibri" panose="020F0502020204030204" pitchFamily="34" charset="0"/>
                <a:cs typeface="Times New Roman" panose="02020603050405020304" pitchFamily="18" charset="0"/>
              </a:rPr>
              <a:t>East: Patti Coultas </a:t>
            </a:r>
            <a:r>
              <a:rPr lang="en-US" sz="36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coultasp@nccommunitycolleges.edu</a:t>
            </a:r>
          </a:p>
        </p:txBody>
      </p:sp>
      <p:sp>
        <p:nvSpPr>
          <p:cNvPr id="15" name="Oval 14">
            <a:extLst>
              <a:ext uri="{FF2B5EF4-FFF2-40B4-BE49-F238E27FC236}">
                <a16:creationId xmlns:a16="http://schemas.microsoft.com/office/drawing/2014/main" id="{82C73449-643C-51DD-E91A-BD64DA908901}"/>
              </a:ext>
            </a:extLst>
          </p:cNvPr>
          <p:cNvSpPr/>
          <p:nvPr/>
        </p:nvSpPr>
        <p:spPr>
          <a:xfrm>
            <a:off x="2691067" y="8575023"/>
            <a:ext cx="640080" cy="640080"/>
          </a:xfrm>
          <a:prstGeom prst="ellipse">
            <a:avLst/>
          </a:prstGeom>
          <a:solidFill>
            <a:srgbClr val="F33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a:p>
        </p:txBody>
      </p:sp>
      <p:sp>
        <p:nvSpPr>
          <p:cNvPr id="17" name="Teardrop 16">
            <a:extLst>
              <a:ext uri="{FF2B5EF4-FFF2-40B4-BE49-F238E27FC236}">
                <a16:creationId xmlns:a16="http://schemas.microsoft.com/office/drawing/2014/main" id="{6D40CFC4-DF57-C473-ED4A-037C28E9CC86}"/>
              </a:ext>
            </a:extLst>
          </p:cNvPr>
          <p:cNvSpPr>
            <a:spLocks/>
          </p:cNvSpPr>
          <p:nvPr/>
        </p:nvSpPr>
        <p:spPr>
          <a:xfrm rot="8214605">
            <a:off x="2675050" y="9334301"/>
            <a:ext cx="640080" cy="640080"/>
          </a:xfrm>
          <a:prstGeom prst="teardrop">
            <a:avLst/>
          </a:prstGeom>
          <a:solidFill>
            <a:srgbClr val="9B0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6C0E7CBF-15D3-A061-BDF5-CF7625653D67}"/>
              </a:ext>
            </a:extLst>
          </p:cNvPr>
          <p:cNvSpPr/>
          <p:nvPr/>
        </p:nvSpPr>
        <p:spPr>
          <a:xfrm rot="2591184">
            <a:off x="2851086" y="8746122"/>
            <a:ext cx="320040"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a:p>
        </p:txBody>
      </p:sp>
      <p:sp>
        <p:nvSpPr>
          <p:cNvPr id="20" name="Oval 19">
            <a:extLst>
              <a:ext uri="{FF2B5EF4-FFF2-40B4-BE49-F238E27FC236}">
                <a16:creationId xmlns:a16="http://schemas.microsoft.com/office/drawing/2014/main" id="{609A3525-6310-C001-DD35-5AB08C60559D}"/>
              </a:ext>
            </a:extLst>
          </p:cNvPr>
          <p:cNvSpPr/>
          <p:nvPr/>
        </p:nvSpPr>
        <p:spPr>
          <a:xfrm>
            <a:off x="2835070" y="9480250"/>
            <a:ext cx="320040" cy="32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a:p>
        </p:txBody>
      </p:sp>
    </p:spTree>
    <p:extLst>
      <p:ext uri="{BB962C8B-B14F-4D97-AF65-F5344CB8AC3E}">
        <p14:creationId xmlns:p14="http://schemas.microsoft.com/office/powerpoint/2010/main" val="3339233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919037"/>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Virtual Office Hours for Technical Assistance</a:t>
            </a:r>
          </a:p>
        </p:txBody>
      </p:sp>
      <p:sp>
        <p:nvSpPr>
          <p:cNvPr id="6" name="TextBox 6"/>
          <p:cNvSpPr txBox="1"/>
          <p:nvPr/>
        </p:nvSpPr>
        <p:spPr>
          <a:xfrm>
            <a:off x="638887" y="3406559"/>
            <a:ext cx="8657513" cy="4308872"/>
          </a:xfrm>
          <a:prstGeom prst="rect">
            <a:avLst/>
          </a:prstGeom>
        </p:spPr>
        <p:txBody>
          <a:bodyPr wrap="square" lIns="0" tIns="0" rIns="0" bIns="0" rtlCol="0" anchor="t">
            <a:spAutoFit/>
          </a:bodyPr>
          <a:lstStyle/>
          <a:p>
            <a:pPr>
              <a:spcAft>
                <a:spcPts val="2400"/>
              </a:spcAft>
            </a:pPr>
            <a:r>
              <a:rPr lang="en-US" sz="4400" dirty="0">
                <a:solidFill>
                  <a:srgbClr val="000000"/>
                </a:solidFill>
                <a:ea typeface="Calibri" panose="020F0502020204030204" pitchFamily="34" charset="0"/>
                <a:cs typeface="Calibri" panose="020F0502020204030204" pitchFamily="34" charset="0"/>
                <a:sym typeface="Calibri (MS) Bold"/>
              </a:rPr>
              <a:t>2</a:t>
            </a:r>
            <a:r>
              <a:rPr lang="en-US" sz="4400" baseline="30000" dirty="0">
                <a:solidFill>
                  <a:srgbClr val="000000"/>
                </a:solidFill>
                <a:ea typeface="Calibri" panose="020F0502020204030204" pitchFamily="34" charset="0"/>
                <a:cs typeface="Calibri" panose="020F0502020204030204" pitchFamily="34" charset="0"/>
                <a:sym typeface="Calibri (MS) Bold"/>
              </a:rPr>
              <a:t>nd</a:t>
            </a:r>
            <a:r>
              <a:rPr lang="en-US" sz="4400" dirty="0">
                <a:solidFill>
                  <a:srgbClr val="000000"/>
                </a:solidFill>
                <a:ea typeface="Calibri" panose="020F0502020204030204" pitchFamily="34" charset="0"/>
                <a:cs typeface="Calibri" panose="020F0502020204030204" pitchFamily="34" charset="0"/>
                <a:sym typeface="Calibri (MS) Bold"/>
              </a:rPr>
              <a:t> Tuesday of the month 1-2pm</a:t>
            </a:r>
          </a:p>
          <a:p>
            <a:pPr>
              <a:spcAft>
                <a:spcPts val="2400"/>
              </a:spcAft>
            </a:pPr>
            <a:r>
              <a:rPr lang="en-US" sz="4400" dirty="0">
                <a:solidFill>
                  <a:srgbClr val="000000"/>
                </a:solidFill>
                <a:ea typeface="Calibri" panose="020F0502020204030204" pitchFamily="34" charset="0"/>
                <a:cs typeface="Calibri" panose="020F0502020204030204" pitchFamily="34" charset="0"/>
                <a:sym typeface="Calibri (MS) Bold"/>
              </a:rPr>
              <a:t>4</a:t>
            </a:r>
            <a:r>
              <a:rPr lang="en-US" sz="4400" baseline="30000" dirty="0">
                <a:solidFill>
                  <a:srgbClr val="000000"/>
                </a:solidFill>
                <a:ea typeface="Calibri" panose="020F0502020204030204" pitchFamily="34" charset="0"/>
                <a:cs typeface="Calibri" panose="020F0502020204030204" pitchFamily="34" charset="0"/>
                <a:sym typeface="Calibri (MS) Bold"/>
              </a:rPr>
              <a:t>th</a:t>
            </a:r>
            <a:r>
              <a:rPr lang="en-US" sz="4400" dirty="0">
                <a:solidFill>
                  <a:srgbClr val="000000"/>
                </a:solidFill>
                <a:ea typeface="Calibri" panose="020F0502020204030204" pitchFamily="34" charset="0"/>
                <a:cs typeface="Calibri" panose="020F0502020204030204" pitchFamily="34" charset="0"/>
                <a:sym typeface="Calibri (MS) Bold"/>
              </a:rPr>
              <a:t> Wednesday of the month 9-10am</a:t>
            </a:r>
          </a:p>
          <a:p>
            <a:pPr>
              <a:spcAft>
                <a:spcPts val="2400"/>
              </a:spcAft>
            </a:pPr>
            <a:endParaRPr lang="en-US" sz="4400" dirty="0">
              <a:solidFill>
                <a:srgbClr val="FF0000"/>
              </a:solidFill>
              <a:cs typeface="Times New Roman"/>
            </a:endParaRPr>
          </a:p>
          <a:p>
            <a:pPr>
              <a:spcAft>
                <a:spcPts val="2400"/>
              </a:spcAft>
            </a:pPr>
            <a:r>
              <a:rPr lang="en-US" sz="4400" dirty="0">
                <a:solidFill>
                  <a:srgbClr val="FF0000"/>
                </a:solidFill>
                <a:cs typeface="Times New Roman"/>
              </a:rPr>
              <a:t>** Teams link at the top of </a:t>
            </a:r>
            <a:br>
              <a:rPr lang="en-US" sz="4400" dirty="0">
                <a:solidFill>
                  <a:srgbClr val="FF0000"/>
                </a:solidFill>
                <a:cs typeface="Times New Roman"/>
              </a:rPr>
            </a:br>
            <a:r>
              <a:rPr lang="en-US" sz="4400" dirty="0">
                <a:solidFill>
                  <a:srgbClr val="FF0000"/>
                </a:solidFill>
                <a:cs typeface="Times New Roman"/>
              </a:rPr>
              <a:t>NCPerkins.org/presentations </a:t>
            </a:r>
            <a:endParaRPr lang="en-US" sz="4400" dirty="0">
              <a:solidFill>
                <a:srgbClr val="FF0000"/>
              </a:solidFill>
            </a:endParaRPr>
          </a:p>
        </p:txBody>
      </p:sp>
      <p:sp>
        <p:nvSpPr>
          <p:cNvPr id="8" name="Rectangle: Rounded Corners 7" descr="Colored background shape announcing virtual office hours">
            <a:extLst>
              <a:ext uri="{FF2B5EF4-FFF2-40B4-BE49-F238E27FC236}">
                <a16:creationId xmlns:a16="http://schemas.microsoft.com/office/drawing/2014/main" id="{D341A148-45B6-1C24-2ABE-B3266109F5E5}"/>
              </a:ext>
            </a:extLst>
          </p:cNvPr>
          <p:cNvSpPr/>
          <p:nvPr/>
        </p:nvSpPr>
        <p:spPr>
          <a:xfrm>
            <a:off x="9028471" y="3004174"/>
            <a:ext cx="8765458" cy="6442911"/>
          </a:xfrm>
          <a:prstGeom prst="roundRect">
            <a:avLst/>
          </a:prstGeom>
          <a:solidFill>
            <a:srgbClr val="E1AF00"/>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DE97FA-AF65-207F-708F-3BBE22C94E18}"/>
              </a:ext>
            </a:extLst>
          </p:cNvPr>
          <p:cNvSpPr txBox="1"/>
          <p:nvPr/>
        </p:nvSpPr>
        <p:spPr>
          <a:xfrm>
            <a:off x="9567846" y="7101870"/>
            <a:ext cx="82296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cs typeface="Calibri"/>
              </a:rPr>
              <a:t>Drop in to ask the NCCCS CTE Perkins Team your questions</a:t>
            </a:r>
          </a:p>
        </p:txBody>
      </p:sp>
      <p:sp>
        <p:nvSpPr>
          <p:cNvPr id="10" name="Speech Bubble: Rectangle with Corners Rounded 9" descr="Graphic of a speaking cloud saying &quot;Need Help? Let's Meet.&quot;&#10;">
            <a:extLst>
              <a:ext uri="{FF2B5EF4-FFF2-40B4-BE49-F238E27FC236}">
                <a16:creationId xmlns:a16="http://schemas.microsoft.com/office/drawing/2014/main" id="{1F9194A5-1241-86F8-2D42-6E392F3DC6A5}"/>
              </a:ext>
            </a:extLst>
          </p:cNvPr>
          <p:cNvSpPr/>
          <p:nvPr/>
        </p:nvSpPr>
        <p:spPr>
          <a:xfrm rot="784535">
            <a:off x="13301380" y="2696027"/>
            <a:ext cx="4407771" cy="3576096"/>
          </a:xfrm>
          <a:prstGeom prst="wedgeRoundRectCallout">
            <a:avLst/>
          </a:prstGeom>
          <a:solidFill>
            <a:srgbClr val="AED5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cs typeface="Calibri"/>
              </a:rPr>
              <a:t>Need help?</a:t>
            </a:r>
          </a:p>
          <a:p>
            <a:pPr algn="ctr"/>
            <a:r>
              <a:rPr lang="en-US" sz="6000" dirty="0">
                <a:solidFill>
                  <a:schemeClr val="tx1"/>
                </a:solidFill>
                <a:cs typeface="Calibri"/>
              </a:rPr>
              <a:t>Let's meet!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flyer&#10;&#10;Description automatically generated">
            <a:extLst>
              <a:ext uri="{FF2B5EF4-FFF2-40B4-BE49-F238E27FC236}">
                <a16:creationId xmlns:a16="http://schemas.microsoft.com/office/drawing/2014/main" id="{83031141-97B1-F33C-7F3F-4139DB0617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0" y="0"/>
            <a:ext cx="10287000" cy="10287000"/>
          </a:xfrm>
          <a:prstGeom prst="rect">
            <a:avLst/>
          </a:prstGeom>
        </p:spPr>
      </p:pic>
    </p:spTree>
    <p:extLst>
      <p:ext uri="{BB962C8B-B14F-4D97-AF65-F5344CB8AC3E}">
        <p14:creationId xmlns:p14="http://schemas.microsoft.com/office/powerpoint/2010/main" val="4075784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694764">
            <a:off x="7099151" y="2667907"/>
            <a:ext cx="1603602" cy="9552208"/>
            <a:chOff x="0" y="0"/>
            <a:chExt cx="422348" cy="2515808"/>
          </a:xfrm>
        </p:grpSpPr>
        <p:sp>
          <p:nvSpPr>
            <p:cNvPr id="3" name="Freeform 3"/>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E1AF00"/>
            </a:solidFill>
          </p:spPr>
          <p:txBody>
            <a:bodyPr/>
            <a:lstStyle/>
            <a:p>
              <a:endParaRPr lang="en-US"/>
            </a:p>
          </p:txBody>
        </p:sp>
        <p:sp>
          <p:nvSpPr>
            <p:cNvPr id="4" name="TextBox 4"/>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01313">
            <a:off x="17293479" y="-4169084"/>
            <a:ext cx="1603602" cy="9552208"/>
            <a:chOff x="0" y="0"/>
            <a:chExt cx="422348" cy="2515808"/>
          </a:xfrm>
        </p:grpSpPr>
        <p:sp>
          <p:nvSpPr>
            <p:cNvPr id="6" name="Freeform 6"/>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E1AF00"/>
            </a:solidFill>
          </p:spPr>
          <p:txBody>
            <a:bodyPr/>
            <a:lstStyle/>
            <a:p>
              <a:endParaRPr lang="en-US"/>
            </a:p>
          </p:txBody>
        </p:sp>
        <p:sp>
          <p:nvSpPr>
            <p:cNvPr id="7" name="TextBox 7"/>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323218">
            <a:off x="-612920" y="-3112989"/>
            <a:ext cx="9329309" cy="13900928"/>
            <a:chOff x="0" y="0"/>
            <a:chExt cx="640025" cy="953655"/>
          </a:xfrm>
        </p:grpSpPr>
        <p:sp>
          <p:nvSpPr>
            <p:cNvPr id="9" name="Freeform 9"/>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14435B"/>
            </a:solidFill>
          </p:spPr>
          <p:txBody>
            <a:bodyPr/>
            <a:lstStyle/>
            <a:p>
              <a:endParaRPr lang="en-US"/>
            </a:p>
          </p:txBody>
        </p:sp>
        <p:sp>
          <p:nvSpPr>
            <p:cNvPr id="10" name="TextBox 10"/>
            <p:cNvSpPr txBox="1"/>
            <p:nvPr/>
          </p:nvSpPr>
          <p:spPr>
            <a:xfrm>
              <a:off x="101600" y="-57150"/>
              <a:ext cx="436825" cy="101080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7054524">
            <a:off x="-545671" y="4853273"/>
            <a:ext cx="16230600" cy="770953"/>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2">
              <a:alphaModFix amt="52000"/>
            </a:blip>
            <a:stretch>
              <a:fillRect/>
            </a:stretch>
          </a:blipFill>
        </p:spPr>
        <p:txBody>
          <a:bodyPr/>
          <a:lstStyle/>
          <a:p>
            <a:endParaRPr lang="en-US"/>
          </a:p>
        </p:txBody>
      </p:sp>
      <p:grpSp>
        <p:nvGrpSpPr>
          <p:cNvPr id="12" name="Group 12"/>
          <p:cNvGrpSpPr/>
          <p:nvPr/>
        </p:nvGrpSpPr>
        <p:grpSpPr>
          <a:xfrm>
            <a:off x="0" y="0"/>
            <a:ext cx="8791731" cy="10287000"/>
            <a:chOff x="0" y="0"/>
            <a:chExt cx="5007303" cy="5858929"/>
          </a:xfrm>
        </p:grpSpPr>
        <p:sp>
          <p:nvSpPr>
            <p:cNvPr id="13" name="Freeform 13"/>
            <p:cNvSpPr/>
            <p:nvPr/>
          </p:nvSpPr>
          <p:spPr>
            <a:xfrm>
              <a:off x="0" y="0"/>
              <a:ext cx="5007303" cy="5858891"/>
            </a:xfrm>
            <a:custGeom>
              <a:avLst/>
              <a:gdLst/>
              <a:ahLst/>
              <a:cxnLst/>
              <a:rect l="l" t="t" r="r" b="b"/>
              <a:pathLst>
                <a:path w="5007303" h="5858891">
                  <a:moveTo>
                    <a:pt x="0" y="0"/>
                  </a:moveTo>
                  <a:lnTo>
                    <a:pt x="0" y="5858891"/>
                  </a:lnTo>
                  <a:lnTo>
                    <a:pt x="5007303" y="5858891"/>
                  </a:lnTo>
                  <a:lnTo>
                    <a:pt x="1941157" y="0"/>
                  </a:lnTo>
                  <a:close/>
                </a:path>
              </a:pathLst>
            </a:custGeom>
            <a:blipFill>
              <a:blip r:embed="rId3"/>
              <a:stretch>
                <a:fillRect t="-14392" b="-13836"/>
              </a:stretch>
            </a:blipFill>
          </p:spPr>
          <p:txBody>
            <a:bodyPr/>
            <a:lstStyle/>
            <a:p>
              <a:endParaRPr lang="en-US"/>
            </a:p>
          </p:txBody>
        </p:sp>
      </p:grpSp>
      <p:grpSp>
        <p:nvGrpSpPr>
          <p:cNvPr id="14" name="Group 14"/>
          <p:cNvGrpSpPr/>
          <p:nvPr/>
        </p:nvGrpSpPr>
        <p:grpSpPr>
          <a:xfrm rot="-1801313">
            <a:off x="-1212776" y="4436810"/>
            <a:ext cx="2060748" cy="7889373"/>
            <a:chOff x="0" y="0"/>
            <a:chExt cx="542748" cy="2077860"/>
          </a:xfrm>
        </p:grpSpPr>
        <p:sp>
          <p:nvSpPr>
            <p:cNvPr id="15" name="Freeform 15"/>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14435B"/>
            </a:solidFill>
          </p:spPr>
          <p:txBody>
            <a:bodyPr/>
            <a:lstStyle/>
            <a:p>
              <a:endParaRPr lang="en-US"/>
            </a:p>
          </p:txBody>
        </p:sp>
        <p:sp>
          <p:nvSpPr>
            <p:cNvPr id="16" name="TextBox 16"/>
            <p:cNvSpPr txBox="1"/>
            <p:nvPr/>
          </p:nvSpPr>
          <p:spPr>
            <a:xfrm>
              <a:off x="0" y="-57150"/>
              <a:ext cx="542748" cy="213501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3131416">
            <a:off x="-4080653" y="2120145"/>
            <a:ext cx="12285790" cy="583575"/>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2">
              <a:alphaModFix amt="65000"/>
            </a:blip>
            <a:stretch>
              <a:fillRect/>
            </a:stretch>
          </a:blipFill>
        </p:spPr>
        <p:txBody>
          <a:bodyPr/>
          <a:lstStyle/>
          <a:p>
            <a:endParaRPr lang="en-US"/>
          </a:p>
        </p:txBody>
      </p:sp>
      <p:grpSp>
        <p:nvGrpSpPr>
          <p:cNvPr id="18" name="Group 18"/>
          <p:cNvGrpSpPr/>
          <p:nvPr/>
        </p:nvGrpSpPr>
        <p:grpSpPr>
          <a:xfrm rot="2252587">
            <a:off x="-1105257" y="-2239445"/>
            <a:ext cx="3086100" cy="7845843"/>
            <a:chOff x="0" y="0"/>
            <a:chExt cx="812800" cy="2066395"/>
          </a:xfrm>
        </p:grpSpPr>
        <p:sp>
          <p:nvSpPr>
            <p:cNvPr id="19" name="Freeform 19"/>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solidFill>
              <a:srgbClr val="E1AF00"/>
            </a:solidFill>
          </p:spPr>
          <p:txBody>
            <a:bodyPr/>
            <a:lstStyle/>
            <a:p>
              <a:endParaRPr lang="en-US"/>
            </a:p>
          </p:txBody>
        </p:sp>
        <p:sp>
          <p:nvSpPr>
            <p:cNvPr id="20" name="TextBox 20"/>
            <p:cNvSpPr txBox="1"/>
            <p:nvPr/>
          </p:nvSpPr>
          <p:spPr>
            <a:xfrm>
              <a:off x="0" y="-57150"/>
              <a:ext cx="812800" cy="2123545"/>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9988950" y="3238500"/>
            <a:ext cx="6367244" cy="3377749"/>
          </a:xfrm>
          <a:prstGeom prst="rect">
            <a:avLst/>
          </a:prstGeom>
        </p:spPr>
        <p:txBody>
          <a:bodyPr lIns="0" tIns="0" rIns="0" bIns="0" rtlCol="0" anchor="t">
            <a:spAutoFit/>
          </a:bodyPr>
          <a:lstStyle/>
          <a:p>
            <a:pPr algn="r">
              <a:lnSpc>
                <a:spcPts val="12986"/>
              </a:lnSpc>
            </a:pPr>
            <a:r>
              <a:rPr lang="en-US" sz="12986" b="1" dirty="0">
                <a:solidFill>
                  <a:srgbClr val="003D60"/>
                </a:solidFill>
                <a:latin typeface="Calibri" panose="020F0502020204030204" pitchFamily="34" charset="0"/>
                <a:ea typeface="Calibri" panose="020F0502020204030204" pitchFamily="34" charset="0"/>
                <a:cs typeface="Calibri" panose="020F0502020204030204" pitchFamily="34" charset="0"/>
                <a:sym typeface="League Spartan"/>
              </a:rPr>
              <a:t>THANK YOU!</a:t>
            </a:r>
          </a:p>
        </p:txBody>
      </p:sp>
      <p:sp>
        <p:nvSpPr>
          <p:cNvPr id="23" name="Freeform 23"/>
          <p:cNvSpPr/>
          <p:nvPr/>
        </p:nvSpPr>
        <p:spPr>
          <a:xfrm>
            <a:off x="16020445" y="8292552"/>
            <a:ext cx="1238855" cy="965748"/>
          </a:xfrm>
          <a:custGeom>
            <a:avLst/>
            <a:gdLst/>
            <a:ahLst/>
            <a:cxnLst/>
            <a:rect l="l" t="t" r="r" b="b"/>
            <a:pathLst>
              <a:path w="1238855" h="965748">
                <a:moveTo>
                  <a:pt x="0" y="0"/>
                </a:moveTo>
                <a:lnTo>
                  <a:pt x="1238855" y="0"/>
                </a:lnTo>
                <a:lnTo>
                  <a:pt x="1238855" y="965748"/>
                </a:lnTo>
                <a:lnTo>
                  <a:pt x="0" y="96574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3BAD5-00F7-5298-4F46-06CE0EB412E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194601-C87A-C98A-8CB5-CF9B8BE43D2D}"/>
              </a:ext>
            </a:extLst>
          </p:cNvPr>
          <p:cNvGrpSpPr/>
          <p:nvPr/>
        </p:nvGrpSpPr>
        <p:grpSpPr>
          <a:xfrm rot="20126688">
            <a:off x="6724763" y="2718192"/>
            <a:ext cx="1603602" cy="9552208"/>
            <a:chOff x="0" y="0"/>
            <a:chExt cx="422348" cy="2515808"/>
          </a:xfrm>
        </p:grpSpPr>
        <p:sp>
          <p:nvSpPr>
            <p:cNvPr id="3" name="Freeform 3">
              <a:extLst>
                <a:ext uri="{FF2B5EF4-FFF2-40B4-BE49-F238E27FC236}">
                  <a16:creationId xmlns:a16="http://schemas.microsoft.com/office/drawing/2014/main" id="{1EA882EE-4CB5-0925-D07B-C18A08A46D41}"/>
                </a:ext>
              </a:extLst>
            </p:cNvPr>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E1AF00"/>
            </a:solidFill>
          </p:spPr>
          <p:txBody>
            <a:bodyPr/>
            <a:lstStyle/>
            <a:p>
              <a:endParaRPr lang="en-US"/>
            </a:p>
          </p:txBody>
        </p:sp>
        <p:sp>
          <p:nvSpPr>
            <p:cNvPr id="4" name="TextBox 4">
              <a:extLst>
                <a:ext uri="{FF2B5EF4-FFF2-40B4-BE49-F238E27FC236}">
                  <a16:creationId xmlns:a16="http://schemas.microsoft.com/office/drawing/2014/main" id="{C57EE7B8-7D7E-5010-488C-83717FE38118}"/>
                </a:ext>
              </a:extLst>
            </p:cNvPr>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5" name="Group 5">
            <a:extLst>
              <a:ext uri="{FF2B5EF4-FFF2-40B4-BE49-F238E27FC236}">
                <a16:creationId xmlns:a16="http://schemas.microsoft.com/office/drawing/2014/main" id="{E240C33C-000F-53DC-53A5-2D20661DB00B}"/>
              </a:ext>
            </a:extLst>
          </p:cNvPr>
          <p:cNvGrpSpPr/>
          <p:nvPr/>
        </p:nvGrpSpPr>
        <p:grpSpPr>
          <a:xfrm rot="-1801313">
            <a:off x="17293479" y="-4169084"/>
            <a:ext cx="1603602" cy="9552208"/>
            <a:chOff x="0" y="0"/>
            <a:chExt cx="422348" cy="2515808"/>
          </a:xfrm>
        </p:grpSpPr>
        <p:sp>
          <p:nvSpPr>
            <p:cNvPr id="6" name="Freeform 6">
              <a:extLst>
                <a:ext uri="{FF2B5EF4-FFF2-40B4-BE49-F238E27FC236}">
                  <a16:creationId xmlns:a16="http://schemas.microsoft.com/office/drawing/2014/main" id="{1D37ABD7-EAEF-B6AA-A61C-36664DA8F4D6}"/>
                </a:ext>
              </a:extLst>
            </p:cNvPr>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E1AF00"/>
            </a:solidFill>
          </p:spPr>
          <p:txBody>
            <a:bodyPr/>
            <a:lstStyle/>
            <a:p>
              <a:endParaRPr lang="en-US"/>
            </a:p>
          </p:txBody>
        </p:sp>
        <p:sp>
          <p:nvSpPr>
            <p:cNvPr id="7" name="TextBox 7">
              <a:extLst>
                <a:ext uri="{FF2B5EF4-FFF2-40B4-BE49-F238E27FC236}">
                  <a16:creationId xmlns:a16="http://schemas.microsoft.com/office/drawing/2014/main" id="{C34D7123-9304-3FF5-7DA8-E8AB0E3747D7}"/>
                </a:ext>
              </a:extLst>
            </p:cNvPr>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4460DC9D-E1DD-68C6-11A5-C667D4EF7C4D}"/>
              </a:ext>
            </a:extLst>
          </p:cNvPr>
          <p:cNvGrpSpPr/>
          <p:nvPr/>
        </p:nvGrpSpPr>
        <p:grpSpPr>
          <a:xfrm rot="1323218">
            <a:off x="-612920" y="-3112989"/>
            <a:ext cx="9329309" cy="13900928"/>
            <a:chOff x="0" y="0"/>
            <a:chExt cx="640025" cy="953655"/>
          </a:xfrm>
        </p:grpSpPr>
        <p:sp>
          <p:nvSpPr>
            <p:cNvPr id="9" name="Freeform 9">
              <a:extLst>
                <a:ext uri="{FF2B5EF4-FFF2-40B4-BE49-F238E27FC236}">
                  <a16:creationId xmlns:a16="http://schemas.microsoft.com/office/drawing/2014/main" id="{910DB48F-EE37-C987-9715-CF4883B94C14}"/>
                </a:ext>
              </a:extLst>
            </p:cNvPr>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14435B"/>
            </a:solidFill>
          </p:spPr>
          <p:txBody>
            <a:bodyPr/>
            <a:lstStyle/>
            <a:p>
              <a:endParaRPr lang="en-US"/>
            </a:p>
          </p:txBody>
        </p:sp>
        <p:sp>
          <p:nvSpPr>
            <p:cNvPr id="10" name="TextBox 10">
              <a:extLst>
                <a:ext uri="{FF2B5EF4-FFF2-40B4-BE49-F238E27FC236}">
                  <a16:creationId xmlns:a16="http://schemas.microsoft.com/office/drawing/2014/main" id="{F81ACF73-492B-0923-C3A4-D7AD7BAB77B4}"/>
                </a:ext>
              </a:extLst>
            </p:cNvPr>
            <p:cNvSpPr txBox="1"/>
            <p:nvPr/>
          </p:nvSpPr>
          <p:spPr>
            <a:xfrm>
              <a:off x="101600" y="-57150"/>
              <a:ext cx="436825" cy="1010805"/>
            </a:xfrm>
            <a:prstGeom prst="rect">
              <a:avLst/>
            </a:prstGeom>
          </p:spPr>
          <p:txBody>
            <a:bodyPr lIns="50800" tIns="50800" rIns="50800" bIns="50800" rtlCol="0" anchor="ctr"/>
            <a:lstStyle/>
            <a:p>
              <a:pPr algn="ctr">
                <a:lnSpc>
                  <a:spcPts val="2659"/>
                </a:lnSpc>
              </a:pPr>
              <a:endParaRPr/>
            </a:p>
          </p:txBody>
        </p:sp>
      </p:grpSp>
      <p:sp>
        <p:nvSpPr>
          <p:cNvPr id="11" name="Freeform 11">
            <a:extLst>
              <a:ext uri="{FF2B5EF4-FFF2-40B4-BE49-F238E27FC236}">
                <a16:creationId xmlns:a16="http://schemas.microsoft.com/office/drawing/2014/main" id="{7A4F9874-0CDA-8685-AFC1-5BE4B47AC8B8}"/>
              </a:ext>
            </a:extLst>
          </p:cNvPr>
          <p:cNvSpPr/>
          <p:nvPr/>
        </p:nvSpPr>
        <p:spPr>
          <a:xfrm rot="14728206">
            <a:off x="-545671" y="4853273"/>
            <a:ext cx="16230600" cy="770953"/>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2">
              <a:alphaModFix amt="52000"/>
            </a:blip>
            <a:stretch>
              <a:fillRect/>
            </a:stretch>
          </a:blipFill>
        </p:spPr>
        <p:txBody>
          <a:bodyPr/>
          <a:lstStyle/>
          <a:p>
            <a:endParaRPr lang="en-US"/>
          </a:p>
        </p:txBody>
      </p:sp>
      <p:grpSp>
        <p:nvGrpSpPr>
          <p:cNvPr id="12" name="Group 12">
            <a:extLst>
              <a:ext uri="{FF2B5EF4-FFF2-40B4-BE49-F238E27FC236}">
                <a16:creationId xmlns:a16="http://schemas.microsoft.com/office/drawing/2014/main" id="{ACCF9094-B5F3-0346-AC8C-C8AB8FF2DC86}"/>
              </a:ext>
            </a:extLst>
          </p:cNvPr>
          <p:cNvGrpSpPr/>
          <p:nvPr/>
        </p:nvGrpSpPr>
        <p:grpSpPr>
          <a:xfrm>
            <a:off x="-40783" y="18222"/>
            <a:ext cx="8791730" cy="12111689"/>
            <a:chOff x="0" y="-2"/>
            <a:chExt cx="5007303" cy="6898175"/>
          </a:xfrm>
        </p:grpSpPr>
        <p:sp>
          <p:nvSpPr>
            <p:cNvPr id="13" name="Freeform 13">
              <a:extLst>
                <a:ext uri="{FF2B5EF4-FFF2-40B4-BE49-F238E27FC236}">
                  <a16:creationId xmlns:a16="http://schemas.microsoft.com/office/drawing/2014/main" id="{1340F0BC-865B-C6D7-02D4-B766B8AD130E}"/>
                </a:ext>
              </a:extLst>
            </p:cNvPr>
            <p:cNvSpPr/>
            <p:nvPr/>
          </p:nvSpPr>
          <p:spPr>
            <a:xfrm>
              <a:off x="0" y="-2"/>
              <a:ext cx="5007303" cy="6898175"/>
            </a:xfrm>
            <a:custGeom>
              <a:avLst/>
              <a:gdLst/>
              <a:ahLst/>
              <a:cxnLst/>
              <a:rect l="l" t="t" r="r" b="b"/>
              <a:pathLst>
                <a:path w="5007303" h="5858891">
                  <a:moveTo>
                    <a:pt x="0" y="0"/>
                  </a:moveTo>
                  <a:lnTo>
                    <a:pt x="0" y="5858891"/>
                  </a:lnTo>
                  <a:lnTo>
                    <a:pt x="5007303" y="5858891"/>
                  </a:lnTo>
                  <a:lnTo>
                    <a:pt x="1941157"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en-US" dirty="0"/>
            </a:p>
          </p:txBody>
        </p:sp>
      </p:grpSp>
      <p:grpSp>
        <p:nvGrpSpPr>
          <p:cNvPr id="14" name="Group 14">
            <a:extLst>
              <a:ext uri="{FF2B5EF4-FFF2-40B4-BE49-F238E27FC236}">
                <a16:creationId xmlns:a16="http://schemas.microsoft.com/office/drawing/2014/main" id="{FE3FDB47-90D7-7315-E7B2-CDCCA68F70E1}"/>
              </a:ext>
            </a:extLst>
          </p:cNvPr>
          <p:cNvGrpSpPr/>
          <p:nvPr/>
        </p:nvGrpSpPr>
        <p:grpSpPr>
          <a:xfrm rot="-1801313">
            <a:off x="-1212776" y="4436810"/>
            <a:ext cx="2060748" cy="7889373"/>
            <a:chOff x="0" y="0"/>
            <a:chExt cx="542748" cy="2077860"/>
          </a:xfrm>
        </p:grpSpPr>
        <p:sp>
          <p:nvSpPr>
            <p:cNvPr id="15" name="Freeform 15">
              <a:extLst>
                <a:ext uri="{FF2B5EF4-FFF2-40B4-BE49-F238E27FC236}">
                  <a16:creationId xmlns:a16="http://schemas.microsoft.com/office/drawing/2014/main" id="{1C2883A0-D5AF-3A16-51F0-930A01A09EBD}"/>
                </a:ext>
              </a:extLst>
            </p:cNvPr>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14435B"/>
            </a:solidFill>
          </p:spPr>
          <p:txBody>
            <a:bodyPr/>
            <a:lstStyle/>
            <a:p>
              <a:endParaRPr lang="en-US"/>
            </a:p>
          </p:txBody>
        </p:sp>
        <p:sp>
          <p:nvSpPr>
            <p:cNvPr id="16" name="TextBox 16">
              <a:extLst>
                <a:ext uri="{FF2B5EF4-FFF2-40B4-BE49-F238E27FC236}">
                  <a16:creationId xmlns:a16="http://schemas.microsoft.com/office/drawing/2014/main" id="{EAEE412D-92DC-3741-CE2F-FCDD3F322783}"/>
                </a:ext>
              </a:extLst>
            </p:cNvPr>
            <p:cNvSpPr txBox="1"/>
            <p:nvPr/>
          </p:nvSpPr>
          <p:spPr>
            <a:xfrm>
              <a:off x="0" y="-57150"/>
              <a:ext cx="542748" cy="2135010"/>
            </a:xfrm>
            <a:prstGeom prst="rect">
              <a:avLst/>
            </a:prstGeom>
          </p:spPr>
          <p:txBody>
            <a:bodyPr lIns="50800" tIns="50800" rIns="50800" bIns="50800" rtlCol="0" anchor="ctr"/>
            <a:lstStyle/>
            <a:p>
              <a:pPr algn="ctr">
                <a:lnSpc>
                  <a:spcPts val="2659"/>
                </a:lnSpc>
              </a:pPr>
              <a:endParaRPr/>
            </a:p>
          </p:txBody>
        </p:sp>
      </p:grpSp>
      <p:sp>
        <p:nvSpPr>
          <p:cNvPr id="17" name="Freeform 17">
            <a:extLst>
              <a:ext uri="{FF2B5EF4-FFF2-40B4-BE49-F238E27FC236}">
                <a16:creationId xmlns:a16="http://schemas.microsoft.com/office/drawing/2014/main" id="{52114B6E-2761-F132-569C-2248BDE5181F}"/>
              </a:ext>
            </a:extLst>
          </p:cNvPr>
          <p:cNvSpPr/>
          <p:nvPr/>
        </p:nvSpPr>
        <p:spPr>
          <a:xfrm rot="-3131416">
            <a:off x="-4080653" y="2120145"/>
            <a:ext cx="12285790" cy="583575"/>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2">
              <a:alphaModFix amt="65000"/>
            </a:blip>
            <a:stretch>
              <a:fillRect/>
            </a:stretch>
          </a:blipFill>
        </p:spPr>
        <p:txBody>
          <a:bodyPr/>
          <a:lstStyle/>
          <a:p>
            <a:endParaRPr lang="en-US"/>
          </a:p>
        </p:txBody>
      </p:sp>
      <p:grpSp>
        <p:nvGrpSpPr>
          <p:cNvPr id="18" name="Group 18">
            <a:extLst>
              <a:ext uri="{FF2B5EF4-FFF2-40B4-BE49-F238E27FC236}">
                <a16:creationId xmlns:a16="http://schemas.microsoft.com/office/drawing/2014/main" id="{618285C3-DF8C-F3B4-3E61-57DB050C1B46}"/>
              </a:ext>
            </a:extLst>
          </p:cNvPr>
          <p:cNvGrpSpPr/>
          <p:nvPr/>
        </p:nvGrpSpPr>
        <p:grpSpPr>
          <a:xfrm rot="2252587">
            <a:off x="-1105257" y="-2239445"/>
            <a:ext cx="3086100" cy="7845843"/>
            <a:chOff x="0" y="0"/>
            <a:chExt cx="812800" cy="2066395"/>
          </a:xfrm>
        </p:grpSpPr>
        <p:sp>
          <p:nvSpPr>
            <p:cNvPr id="19" name="Freeform 19">
              <a:extLst>
                <a:ext uri="{FF2B5EF4-FFF2-40B4-BE49-F238E27FC236}">
                  <a16:creationId xmlns:a16="http://schemas.microsoft.com/office/drawing/2014/main" id="{CFACFB5E-D991-719B-1FAC-DBF3F4E5943D}"/>
                </a:ext>
              </a:extLst>
            </p:cNvPr>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solidFill>
              <a:srgbClr val="E1AF00"/>
            </a:solidFill>
          </p:spPr>
          <p:txBody>
            <a:bodyPr/>
            <a:lstStyle/>
            <a:p>
              <a:endParaRPr lang="en-US"/>
            </a:p>
          </p:txBody>
        </p:sp>
        <p:sp>
          <p:nvSpPr>
            <p:cNvPr id="20" name="TextBox 20">
              <a:extLst>
                <a:ext uri="{FF2B5EF4-FFF2-40B4-BE49-F238E27FC236}">
                  <a16:creationId xmlns:a16="http://schemas.microsoft.com/office/drawing/2014/main" id="{C1BFDC74-96E0-587C-2A09-B44B1AB113D8}"/>
                </a:ext>
              </a:extLst>
            </p:cNvPr>
            <p:cNvSpPr txBox="1"/>
            <p:nvPr/>
          </p:nvSpPr>
          <p:spPr>
            <a:xfrm>
              <a:off x="0" y="-57150"/>
              <a:ext cx="812800" cy="2123545"/>
            </a:xfrm>
            <a:prstGeom prst="rect">
              <a:avLst/>
            </a:prstGeom>
          </p:spPr>
          <p:txBody>
            <a:bodyPr lIns="50800" tIns="50800" rIns="50800" bIns="50800" rtlCol="0" anchor="ctr"/>
            <a:lstStyle/>
            <a:p>
              <a:pPr algn="ctr">
                <a:lnSpc>
                  <a:spcPts val="2659"/>
                </a:lnSpc>
              </a:pPr>
              <a:endParaRPr/>
            </a:p>
          </p:txBody>
        </p:sp>
      </p:grpSp>
      <p:sp>
        <p:nvSpPr>
          <p:cNvPr id="21" name="TextBox 21">
            <a:extLst>
              <a:ext uri="{FF2B5EF4-FFF2-40B4-BE49-F238E27FC236}">
                <a16:creationId xmlns:a16="http://schemas.microsoft.com/office/drawing/2014/main" id="{589E66EA-F76A-6E4A-5AD3-EF78806F3B16}"/>
              </a:ext>
            </a:extLst>
          </p:cNvPr>
          <p:cNvSpPr txBox="1"/>
          <p:nvPr/>
        </p:nvSpPr>
        <p:spPr>
          <a:xfrm>
            <a:off x="9902409" y="2519602"/>
            <a:ext cx="6367244" cy="4747069"/>
          </a:xfrm>
          <a:prstGeom prst="rect">
            <a:avLst/>
          </a:prstGeom>
        </p:spPr>
        <p:txBody>
          <a:bodyPr lIns="0" tIns="0" rIns="0" bIns="0" rtlCol="0" anchor="t">
            <a:spAutoFit/>
          </a:bodyPr>
          <a:lstStyle/>
          <a:p>
            <a:pPr algn="ctr">
              <a:lnSpc>
                <a:spcPts val="12986"/>
              </a:lnSpc>
            </a:pPr>
            <a:r>
              <a:rPr lang="en-US" sz="12986" b="1" dirty="0">
                <a:solidFill>
                  <a:srgbClr val="003D60"/>
                </a:solidFill>
                <a:latin typeface="Calibri" panose="020F0502020204030204" pitchFamily="34" charset="0"/>
                <a:ea typeface="Calibri" panose="020F0502020204030204" pitchFamily="34" charset="0"/>
                <a:cs typeface="Calibri" panose="020F0502020204030204" pitchFamily="34" charset="0"/>
                <a:sym typeface="League Spartan"/>
              </a:rPr>
              <a:t>Bob’s retiring!</a:t>
            </a:r>
          </a:p>
          <a:p>
            <a:pPr algn="ctr">
              <a:lnSpc>
                <a:spcPts val="12986"/>
              </a:lnSpc>
            </a:pPr>
            <a:r>
              <a:rPr lang="en-US" sz="4800" b="1" dirty="0">
                <a:solidFill>
                  <a:srgbClr val="003D60"/>
                </a:solidFill>
                <a:latin typeface="Calibri" panose="020F0502020204030204" pitchFamily="34" charset="0"/>
                <a:ea typeface="Calibri" panose="020F0502020204030204" pitchFamily="34" charset="0"/>
                <a:cs typeface="Calibri" panose="020F0502020204030204" pitchFamily="34" charset="0"/>
                <a:sym typeface="League Spartan"/>
              </a:rPr>
              <a:t>February 1, 2025</a:t>
            </a:r>
          </a:p>
        </p:txBody>
      </p:sp>
      <p:sp>
        <p:nvSpPr>
          <p:cNvPr id="23" name="Freeform 23">
            <a:extLst>
              <a:ext uri="{FF2B5EF4-FFF2-40B4-BE49-F238E27FC236}">
                <a16:creationId xmlns:a16="http://schemas.microsoft.com/office/drawing/2014/main" id="{20F8243A-E74C-55F8-3EB4-EA1238002750}"/>
              </a:ext>
            </a:extLst>
          </p:cNvPr>
          <p:cNvSpPr/>
          <p:nvPr/>
        </p:nvSpPr>
        <p:spPr>
          <a:xfrm>
            <a:off x="16020445" y="8292552"/>
            <a:ext cx="1238855" cy="965748"/>
          </a:xfrm>
          <a:custGeom>
            <a:avLst/>
            <a:gdLst/>
            <a:ahLst/>
            <a:cxnLst/>
            <a:rect l="l" t="t" r="r" b="b"/>
            <a:pathLst>
              <a:path w="1238855" h="965748">
                <a:moveTo>
                  <a:pt x="0" y="0"/>
                </a:moveTo>
                <a:lnTo>
                  <a:pt x="1238855" y="0"/>
                </a:lnTo>
                <a:lnTo>
                  <a:pt x="1238855" y="965748"/>
                </a:lnTo>
                <a:lnTo>
                  <a:pt x="0" y="965748"/>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73783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F40EB-48CC-AAFE-4D50-19C2B063DAB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652277B-134D-E1AF-24F7-2939AC34208B}"/>
              </a:ext>
            </a:extLst>
          </p:cNvPr>
          <p:cNvGrpSpPr/>
          <p:nvPr/>
        </p:nvGrpSpPr>
        <p:grpSpPr>
          <a:xfrm rot="10799999">
            <a:off x="9144000" y="6390939"/>
            <a:ext cx="5443005" cy="4762630"/>
            <a:chOff x="0" y="0"/>
            <a:chExt cx="812800" cy="711200"/>
          </a:xfrm>
        </p:grpSpPr>
        <p:sp>
          <p:nvSpPr>
            <p:cNvPr id="3" name="Freeform 3">
              <a:extLst>
                <a:ext uri="{FF2B5EF4-FFF2-40B4-BE49-F238E27FC236}">
                  <a16:creationId xmlns:a16="http://schemas.microsoft.com/office/drawing/2014/main" id="{D7C9B9D2-755D-288D-154B-20B7AAC7455D}"/>
                </a:ext>
              </a:extLst>
            </p:cNvPr>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15325D37-2BF1-857E-DE0E-06EA879786AC}"/>
                </a:ext>
              </a:extLst>
            </p:cNvPr>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80C3970B-0683-B3EE-FB23-49BB13C3FDA5}"/>
              </a:ext>
            </a:extLst>
          </p:cNvPr>
          <p:cNvSpPr/>
          <p:nvPr/>
        </p:nvSpPr>
        <p:spPr>
          <a:xfrm rot="-4357799">
            <a:off x="9498029" y="2033600"/>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2">
              <a:alphaModFix amt="55000"/>
            </a:blip>
            <a:stretch>
              <a:fillRect/>
            </a:stretch>
          </a:blipFill>
        </p:spPr>
        <p:txBody>
          <a:bodyPr/>
          <a:lstStyle/>
          <a:p>
            <a:endParaRPr lang="en-US"/>
          </a:p>
        </p:txBody>
      </p:sp>
      <p:grpSp>
        <p:nvGrpSpPr>
          <p:cNvPr id="6" name="Group 6">
            <a:extLst>
              <a:ext uri="{FF2B5EF4-FFF2-40B4-BE49-F238E27FC236}">
                <a16:creationId xmlns:a16="http://schemas.microsoft.com/office/drawing/2014/main" id="{01AEEF2E-944B-3CF9-F1CC-6A43C5A875DE}"/>
              </a:ext>
            </a:extLst>
          </p:cNvPr>
          <p:cNvGrpSpPr/>
          <p:nvPr/>
        </p:nvGrpSpPr>
        <p:grpSpPr>
          <a:xfrm rot="-1772257">
            <a:off x="12430713" y="4432942"/>
            <a:ext cx="1688777" cy="7462842"/>
            <a:chOff x="0" y="0"/>
            <a:chExt cx="444781" cy="1965522"/>
          </a:xfrm>
        </p:grpSpPr>
        <p:sp>
          <p:nvSpPr>
            <p:cNvPr id="7" name="Freeform 7">
              <a:extLst>
                <a:ext uri="{FF2B5EF4-FFF2-40B4-BE49-F238E27FC236}">
                  <a16:creationId xmlns:a16="http://schemas.microsoft.com/office/drawing/2014/main" id="{648E4AD0-040C-DD3C-7DAC-07CD4B7ED854}"/>
                </a:ext>
              </a:extLst>
            </p:cNvPr>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E1AF00"/>
            </a:solidFill>
          </p:spPr>
          <p:txBody>
            <a:bodyPr/>
            <a:lstStyle/>
            <a:p>
              <a:endParaRPr lang="en-US"/>
            </a:p>
          </p:txBody>
        </p:sp>
        <p:sp>
          <p:nvSpPr>
            <p:cNvPr id="8" name="TextBox 8">
              <a:extLst>
                <a:ext uri="{FF2B5EF4-FFF2-40B4-BE49-F238E27FC236}">
                  <a16:creationId xmlns:a16="http://schemas.microsoft.com/office/drawing/2014/main" id="{08772F8D-04B5-1645-0434-81E9794E0977}"/>
                </a:ext>
              </a:extLst>
            </p:cNvPr>
            <p:cNvSpPr txBox="1"/>
            <p:nvPr/>
          </p:nvSpPr>
          <p:spPr>
            <a:xfrm>
              <a:off x="0" y="-57150"/>
              <a:ext cx="444781" cy="2022672"/>
            </a:xfrm>
            <a:prstGeom prst="rect">
              <a:avLst/>
            </a:prstGeom>
          </p:spPr>
          <p:txBody>
            <a:bodyPr lIns="50800" tIns="50800" rIns="50800" bIns="50800" rtlCol="0" anchor="ctr"/>
            <a:lstStyle/>
            <a:p>
              <a:pPr algn="ctr">
                <a:lnSpc>
                  <a:spcPts val="2659"/>
                </a:lnSpc>
              </a:pPr>
              <a:endParaRPr/>
            </a:p>
          </p:txBody>
        </p:sp>
      </p:grpSp>
      <p:grpSp>
        <p:nvGrpSpPr>
          <p:cNvPr id="9" name="Group 9">
            <a:extLst>
              <a:ext uri="{FF2B5EF4-FFF2-40B4-BE49-F238E27FC236}">
                <a16:creationId xmlns:a16="http://schemas.microsoft.com/office/drawing/2014/main" id="{70A5DAE7-0067-1F7B-2465-6DCAFEC7785E}"/>
              </a:ext>
            </a:extLst>
          </p:cNvPr>
          <p:cNvGrpSpPr/>
          <p:nvPr/>
        </p:nvGrpSpPr>
        <p:grpSpPr>
          <a:xfrm>
            <a:off x="-776241" y="907192"/>
            <a:ext cx="9588280" cy="1186881"/>
            <a:chOff x="0" y="0"/>
            <a:chExt cx="2525308" cy="312594"/>
          </a:xfrm>
        </p:grpSpPr>
        <p:sp>
          <p:nvSpPr>
            <p:cNvPr id="10" name="Freeform 10">
              <a:extLst>
                <a:ext uri="{FF2B5EF4-FFF2-40B4-BE49-F238E27FC236}">
                  <a16:creationId xmlns:a16="http://schemas.microsoft.com/office/drawing/2014/main" id="{E4F4B2EC-06B3-BE64-07A8-D4DE89FEDD7C}"/>
                </a:ext>
              </a:extLst>
            </p:cNvPr>
            <p:cNvSpPr/>
            <p:nvPr/>
          </p:nvSpPr>
          <p:spPr>
            <a:xfrm>
              <a:off x="0" y="0"/>
              <a:ext cx="2525308" cy="312594"/>
            </a:xfrm>
            <a:custGeom>
              <a:avLst/>
              <a:gdLst/>
              <a:ahLst/>
              <a:cxnLst/>
              <a:rect l="l" t="t" r="r" b="b"/>
              <a:pathLst>
                <a:path w="2525308" h="312594">
                  <a:moveTo>
                    <a:pt x="74284" y="0"/>
                  </a:moveTo>
                  <a:lnTo>
                    <a:pt x="2451024" y="0"/>
                  </a:lnTo>
                  <a:cubicBezTo>
                    <a:pt x="2470726" y="0"/>
                    <a:pt x="2489620" y="7826"/>
                    <a:pt x="2503551" y="21757"/>
                  </a:cubicBezTo>
                  <a:cubicBezTo>
                    <a:pt x="2517482" y="35688"/>
                    <a:pt x="2525308" y="54583"/>
                    <a:pt x="2525308" y="74284"/>
                  </a:cubicBezTo>
                  <a:lnTo>
                    <a:pt x="2525308" y="238310"/>
                  </a:lnTo>
                  <a:cubicBezTo>
                    <a:pt x="2525308" y="258011"/>
                    <a:pt x="2517482" y="276906"/>
                    <a:pt x="2503551" y="290837"/>
                  </a:cubicBezTo>
                  <a:cubicBezTo>
                    <a:pt x="2489620" y="304768"/>
                    <a:pt x="2470726" y="312594"/>
                    <a:pt x="2451024" y="312594"/>
                  </a:cubicBezTo>
                  <a:lnTo>
                    <a:pt x="74284" y="312594"/>
                  </a:lnTo>
                  <a:cubicBezTo>
                    <a:pt x="33258" y="312594"/>
                    <a:pt x="0" y="279336"/>
                    <a:pt x="0" y="238310"/>
                  </a:cubicBezTo>
                  <a:lnTo>
                    <a:pt x="0" y="74284"/>
                  </a:lnTo>
                  <a:cubicBezTo>
                    <a:pt x="0" y="54583"/>
                    <a:pt x="7826" y="35688"/>
                    <a:pt x="21757" y="21757"/>
                  </a:cubicBezTo>
                  <a:cubicBezTo>
                    <a:pt x="35688" y="7826"/>
                    <a:pt x="54583" y="0"/>
                    <a:pt x="74284" y="0"/>
                  </a:cubicBezTo>
                  <a:close/>
                </a:path>
              </a:pathLst>
            </a:custGeom>
            <a:solidFill>
              <a:srgbClr val="14435B"/>
            </a:solidFill>
          </p:spPr>
          <p:txBody>
            <a:bodyPr/>
            <a:lstStyle/>
            <a:p>
              <a:endParaRPr lang="en-US"/>
            </a:p>
          </p:txBody>
        </p:sp>
        <p:sp>
          <p:nvSpPr>
            <p:cNvPr id="11" name="TextBox 11">
              <a:extLst>
                <a:ext uri="{FF2B5EF4-FFF2-40B4-BE49-F238E27FC236}">
                  <a16:creationId xmlns:a16="http://schemas.microsoft.com/office/drawing/2014/main" id="{464927A8-BDF4-5753-7AA6-1FA57F365C64}"/>
                </a:ext>
              </a:extLst>
            </p:cNvPr>
            <p:cNvSpPr txBox="1"/>
            <p:nvPr/>
          </p:nvSpPr>
          <p:spPr>
            <a:xfrm>
              <a:off x="0" y="-57150"/>
              <a:ext cx="2525308" cy="369744"/>
            </a:xfrm>
            <a:prstGeom prst="rect">
              <a:avLst/>
            </a:prstGeom>
          </p:spPr>
          <p:txBody>
            <a:bodyPr lIns="50800" tIns="50800" rIns="50800" bIns="50800" rtlCol="0" anchor="ctr"/>
            <a:lstStyle/>
            <a:p>
              <a:pPr algn="ctr">
                <a:lnSpc>
                  <a:spcPts val="2659"/>
                </a:lnSpc>
              </a:pPr>
              <a:endParaRPr/>
            </a:p>
          </p:txBody>
        </p:sp>
      </p:grpSp>
      <p:grpSp>
        <p:nvGrpSpPr>
          <p:cNvPr id="12" name="Group 12">
            <a:extLst>
              <a:ext uri="{FF2B5EF4-FFF2-40B4-BE49-F238E27FC236}">
                <a16:creationId xmlns:a16="http://schemas.microsoft.com/office/drawing/2014/main" id="{BC418D3E-8650-B15A-3B5D-428FFF128081}"/>
              </a:ext>
            </a:extLst>
          </p:cNvPr>
          <p:cNvGrpSpPr/>
          <p:nvPr/>
        </p:nvGrpSpPr>
        <p:grpSpPr>
          <a:xfrm rot="997894">
            <a:off x="11624246" y="-988530"/>
            <a:ext cx="1896148" cy="6729346"/>
            <a:chOff x="0" y="0"/>
            <a:chExt cx="499397" cy="1772338"/>
          </a:xfrm>
        </p:grpSpPr>
        <p:sp>
          <p:nvSpPr>
            <p:cNvPr id="13" name="Freeform 13">
              <a:extLst>
                <a:ext uri="{FF2B5EF4-FFF2-40B4-BE49-F238E27FC236}">
                  <a16:creationId xmlns:a16="http://schemas.microsoft.com/office/drawing/2014/main" id="{17CE51D6-A5DF-49D0-358F-928B9315BEFF}"/>
                </a:ext>
              </a:extLst>
            </p:cNvPr>
            <p:cNvSpPr/>
            <p:nvPr/>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E1AF00"/>
            </a:solidFill>
          </p:spPr>
          <p:txBody>
            <a:bodyPr/>
            <a:lstStyle/>
            <a:p>
              <a:endParaRPr lang="en-US"/>
            </a:p>
          </p:txBody>
        </p:sp>
        <p:sp>
          <p:nvSpPr>
            <p:cNvPr id="14" name="TextBox 14">
              <a:extLst>
                <a:ext uri="{FF2B5EF4-FFF2-40B4-BE49-F238E27FC236}">
                  <a16:creationId xmlns:a16="http://schemas.microsoft.com/office/drawing/2014/main" id="{2C4F2722-B537-26C8-25F7-68B55114667D}"/>
                </a:ext>
              </a:extLst>
            </p:cNvPr>
            <p:cNvSpPr txBox="1"/>
            <p:nvPr/>
          </p:nvSpPr>
          <p:spPr>
            <a:xfrm>
              <a:off x="0" y="-57150"/>
              <a:ext cx="499397" cy="1829488"/>
            </a:xfrm>
            <a:prstGeom prst="rect">
              <a:avLst/>
            </a:prstGeom>
          </p:spPr>
          <p:txBody>
            <a:bodyPr lIns="50800" tIns="50800" rIns="50800" bIns="50800" rtlCol="0" anchor="ctr"/>
            <a:lstStyle/>
            <a:p>
              <a:pPr algn="ctr">
                <a:lnSpc>
                  <a:spcPts val="2659"/>
                </a:lnSpc>
              </a:pPr>
              <a:endParaRPr/>
            </a:p>
          </p:txBody>
        </p:sp>
      </p:grpSp>
      <p:sp>
        <p:nvSpPr>
          <p:cNvPr id="15" name="TextBox 15">
            <a:extLst>
              <a:ext uri="{FF2B5EF4-FFF2-40B4-BE49-F238E27FC236}">
                <a16:creationId xmlns:a16="http://schemas.microsoft.com/office/drawing/2014/main" id="{498FC54E-6E98-5B4D-D677-A204B165E685}"/>
              </a:ext>
            </a:extLst>
          </p:cNvPr>
          <p:cNvSpPr txBox="1"/>
          <p:nvPr/>
        </p:nvSpPr>
        <p:spPr>
          <a:xfrm>
            <a:off x="1028700" y="952500"/>
            <a:ext cx="7086299" cy="1010982"/>
          </a:xfrm>
          <a:prstGeom prst="rect">
            <a:avLst/>
          </a:prstGeom>
        </p:spPr>
        <p:txBody>
          <a:bodyPr lIns="0" tIns="0" rIns="0" bIns="0" rtlCol="0" anchor="t">
            <a:spAutoFit/>
          </a:bodyPr>
          <a:lstStyle/>
          <a:p>
            <a:pPr algn="l">
              <a:lnSpc>
                <a:spcPts val="8399"/>
              </a:lnSpc>
            </a:pPr>
            <a:r>
              <a:rPr lang="en-US" sz="59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Dr. Seth Kamen</a:t>
            </a:r>
          </a:p>
        </p:txBody>
      </p:sp>
      <p:sp>
        <p:nvSpPr>
          <p:cNvPr id="16" name="TextBox 16">
            <a:extLst>
              <a:ext uri="{FF2B5EF4-FFF2-40B4-BE49-F238E27FC236}">
                <a16:creationId xmlns:a16="http://schemas.microsoft.com/office/drawing/2014/main" id="{C63572E5-AC5B-9CF8-D79F-AC1E5AB1BDE5}"/>
              </a:ext>
            </a:extLst>
          </p:cNvPr>
          <p:cNvSpPr txBox="1"/>
          <p:nvPr/>
        </p:nvSpPr>
        <p:spPr>
          <a:xfrm>
            <a:off x="13182600" y="3406000"/>
            <a:ext cx="5105400" cy="2464649"/>
          </a:xfrm>
          <a:prstGeom prst="rect">
            <a:avLst/>
          </a:prstGeom>
        </p:spPr>
        <p:txBody>
          <a:bodyPr wrap="square" lIns="0" tIns="0" rIns="0" bIns="0" rtlCol="0" anchor="t">
            <a:spAutoFit/>
          </a:bodyPr>
          <a:lstStyle/>
          <a:p>
            <a:pPr algn="ctr">
              <a:lnSpc>
                <a:spcPts val="6438"/>
              </a:lnSpc>
            </a:pPr>
            <a:r>
              <a:rPr lang="en-US" sz="6132" b="1" dirty="0">
                <a:solidFill>
                  <a:srgbClr val="F7453F"/>
                </a:solidFill>
                <a:latin typeface="Calibri" panose="020F0502020204030204" pitchFamily="34" charset="0"/>
                <a:ea typeface="Calibri" panose="020F0502020204030204" pitchFamily="34" charset="0"/>
                <a:cs typeface="Calibri" panose="020F0502020204030204" pitchFamily="34" charset="0"/>
                <a:sym typeface="Calibri (MS) Bold"/>
              </a:rPr>
              <a:t>State Director of </a:t>
            </a:r>
            <a:br>
              <a:rPr lang="en-US" sz="6132" b="1" dirty="0">
                <a:solidFill>
                  <a:srgbClr val="F7453F"/>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6132" b="1" dirty="0">
                <a:solidFill>
                  <a:srgbClr val="F7453F"/>
                </a:solidFill>
                <a:latin typeface="Calibri" panose="020F0502020204030204" pitchFamily="34" charset="0"/>
                <a:ea typeface="Calibri" panose="020F0502020204030204" pitchFamily="34" charset="0"/>
                <a:cs typeface="Calibri" panose="020F0502020204030204" pitchFamily="34" charset="0"/>
                <a:sym typeface="Calibri (MS) Bold"/>
              </a:rPr>
              <a:t>Credit Mobility</a:t>
            </a:r>
          </a:p>
        </p:txBody>
      </p:sp>
      <p:sp>
        <p:nvSpPr>
          <p:cNvPr id="18" name="Freeform 18">
            <a:extLst>
              <a:ext uri="{FF2B5EF4-FFF2-40B4-BE49-F238E27FC236}">
                <a16:creationId xmlns:a16="http://schemas.microsoft.com/office/drawing/2014/main" id="{BF5618E7-657B-981C-E929-0BC943357C2B}"/>
              </a:ext>
            </a:extLst>
          </p:cNvPr>
          <p:cNvSpPr/>
          <p:nvPr/>
        </p:nvSpPr>
        <p:spPr>
          <a:xfrm>
            <a:off x="14025388" y="5915170"/>
            <a:ext cx="3680519" cy="88946"/>
          </a:xfrm>
          <a:custGeom>
            <a:avLst/>
            <a:gdLst/>
            <a:ahLst/>
            <a:cxnLst/>
            <a:rect l="l" t="t" r="r" b="b"/>
            <a:pathLst>
              <a:path w="3680519" h="88946">
                <a:moveTo>
                  <a:pt x="0" y="0"/>
                </a:moveTo>
                <a:lnTo>
                  <a:pt x="3680519" y="0"/>
                </a:lnTo>
                <a:lnTo>
                  <a:pt x="3680519" y="88946"/>
                </a:lnTo>
                <a:lnTo>
                  <a:pt x="0" y="889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a:extLst>
              <a:ext uri="{FF2B5EF4-FFF2-40B4-BE49-F238E27FC236}">
                <a16:creationId xmlns:a16="http://schemas.microsoft.com/office/drawing/2014/main" id="{089915DB-B284-45C2-AFAF-B8211F7E7D01}"/>
              </a:ext>
            </a:extLst>
          </p:cNvPr>
          <p:cNvSpPr/>
          <p:nvPr/>
        </p:nvSpPr>
        <p:spPr>
          <a:xfrm>
            <a:off x="15499245" y="7886252"/>
            <a:ext cx="1760055" cy="1372048"/>
          </a:xfrm>
          <a:custGeom>
            <a:avLst/>
            <a:gdLst/>
            <a:ahLst/>
            <a:cxnLst/>
            <a:rect l="l" t="t" r="r" b="b"/>
            <a:pathLst>
              <a:path w="1760055" h="1372048">
                <a:moveTo>
                  <a:pt x="0" y="0"/>
                </a:moveTo>
                <a:lnTo>
                  <a:pt x="1760055" y="0"/>
                </a:lnTo>
                <a:lnTo>
                  <a:pt x="1760055" y="1372048"/>
                </a:lnTo>
                <a:lnTo>
                  <a:pt x="0" y="1372048"/>
                </a:lnTo>
                <a:lnTo>
                  <a:pt x="0" y="0"/>
                </a:lnTo>
                <a:close/>
              </a:path>
            </a:pathLst>
          </a:custGeom>
          <a:blipFill>
            <a:blip r:embed="rId5"/>
            <a:stretch>
              <a:fillRect/>
            </a:stretch>
          </a:blipFill>
        </p:spPr>
        <p:txBody>
          <a:bodyPr/>
          <a:lstStyle/>
          <a:p>
            <a:endParaRPr lang="en-US"/>
          </a:p>
        </p:txBody>
      </p:sp>
      <p:sp>
        <p:nvSpPr>
          <p:cNvPr id="17" name="TextBox 16">
            <a:extLst>
              <a:ext uri="{FF2B5EF4-FFF2-40B4-BE49-F238E27FC236}">
                <a16:creationId xmlns:a16="http://schemas.microsoft.com/office/drawing/2014/main" id="{DEF8D125-F630-7AC9-15F6-9F89D7C91D7F}"/>
              </a:ext>
            </a:extLst>
          </p:cNvPr>
          <p:cNvSpPr txBox="1"/>
          <p:nvPr/>
        </p:nvSpPr>
        <p:spPr>
          <a:xfrm>
            <a:off x="0" y="8920204"/>
            <a:ext cx="9994469" cy="738664"/>
          </a:xfrm>
          <a:prstGeom prst="rect">
            <a:avLst/>
          </a:prstGeom>
          <a:noFill/>
        </p:spPr>
        <p:txBody>
          <a:bodyPr wrap="square" rtlCol="0">
            <a:spAutoFit/>
          </a:bodyPr>
          <a:lstStyle/>
          <a:p>
            <a:pPr algn="ctr">
              <a:spcAft>
                <a:spcPts val="1200"/>
              </a:spcAft>
            </a:pPr>
            <a:r>
              <a:rPr lang="en-US" sz="4200" dirty="0"/>
              <a:t>kamens@nccommunitycolleges.edu</a:t>
            </a:r>
          </a:p>
        </p:txBody>
      </p:sp>
      <p:pic>
        <p:nvPicPr>
          <p:cNvPr id="21" name="Picture 20" descr="A person in a suit and tie&#10;&#10;Description automatically generated">
            <a:extLst>
              <a:ext uri="{FF2B5EF4-FFF2-40B4-BE49-F238E27FC236}">
                <a16:creationId xmlns:a16="http://schemas.microsoft.com/office/drawing/2014/main" id="{38FC792F-AB5E-B48F-14A9-B9507CD4AF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2186" y="2648434"/>
            <a:ext cx="4179349" cy="5717409"/>
          </a:xfrm>
          <a:prstGeom prst="rect">
            <a:avLst/>
          </a:prstGeom>
        </p:spPr>
      </p:pic>
    </p:spTree>
    <p:extLst>
      <p:ext uri="{BB962C8B-B14F-4D97-AF65-F5344CB8AC3E}">
        <p14:creationId xmlns:p14="http://schemas.microsoft.com/office/powerpoint/2010/main" val="69536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919037"/>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NCCCS Programs/Perkins Staff</a:t>
            </a:r>
          </a:p>
        </p:txBody>
      </p:sp>
      <p:sp>
        <p:nvSpPr>
          <p:cNvPr id="6" name="TextBox 6"/>
          <p:cNvSpPr txBox="1"/>
          <p:nvPr/>
        </p:nvSpPr>
        <p:spPr>
          <a:xfrm>
            <a:off x="2825189" y="2440995"/>
            <a:ext cx="12637621" cy="7540526"/>
          </a:xfrm>
          <a:prstGeom prst="rect">
            <a:avLst/>
          </a:prstGeom>
        </p:spPr>
        <p:txBody>
          <a:bodyPr wrap="square" lIns="0" tIns="0" rIns="0" bIns="0" rtlCol="0" anchor="t">
            <a:spAutoFit/>
          </a:bodyPr>
          <a:lstStyle/>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Peyton Bell			Director of Curriculum Management </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Patti Coultas			Assistant Director of Perkins CTE - East        </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Lisa Eads			Associate Vice President of Programs</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Lane Freeman		Director of Online Learning Programs and Student Services</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Trudie Hughes		State Director of Disability Services and Title IX</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Seth Kamen		State Director of Credit Mobility</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Hilmi Lahoud		Sr State Director of Business &amp; IT and Academic Programs Operations</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Aaron Mabe			State Director of Dual Enrollment and Ag &amp; Natural Resources Technology</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Darice McDougald	Perkins Program Specialist</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Jennifer McLean	State Director of Advising and Coaching</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Mary Olvera		State Director of Teacher Ed., Public Services, &amp; Perkins Special Populations</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Ashley Parrott			State Director of College Ready Graduates and Developmental Education</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Tony Reggi			Associate Director of Perkins CTE</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Reyna Rodriguez		Director of Course Management and Credentialing</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Todd Roth				State Director of Skilled Trades and Work Based Learning</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Stefanie Schroeder	Assistant Director of Perkins CTE – West</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Melissa Smith			Senior State Director of Health Science Programs</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Bob Witchger		Executive Director of Perkins CTE</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919037"/>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Purpose of Perkins V</a:t>
            </a:r>
          </a:p>
        </p:txBody>
      </p:sp>
      <p:sp>
        <p:nvSpPr>
          <p:cNvPr id="6" name="TextBox 6"/>
          <p:cNvSpPr txBox="1"/>
          <p:nvPr/>
        </p:nvSpPr>
        <p:spPr>
          <a:xfrm>
            <a:off x="1239330" y="2454770"/>
            <a:ext cx="15809339" cy="6093976"/>
          </a:xfrm>
          <a:prstGeom prst="rect">
            <a:avLst/>
          </a:prstGeom>
        </p:spPr>
        <p:txBody>
          <a:bodyPr wrap="square" lIns="0" tIns="0" rIns="0" bIns="0" rtlCol="0" anchor="t">
            <a:spAutoFit/>
          </a:bodyPr>
          <a:lstStyle/>
          <a:p>
            <a:pPr marL="0" indent="0">
              <a:spcBef>
                <a:spcPts val="0"/>
              </a:spcBef>
              <a:spcAft>
                <a:spcPts val="900"/>
              </a:spcAft>
              <a:buNone/>
            </a:pPr>
            <a:r>
              <a:rPr lang="en-US" sz="6600" dirty="0">
                <a:cs typeface="Times New Roman"/>
              </a:rPr>
              <a:t>Develop more fully the </a:t>
            </a:r>
            <a:r>
              <a:rPr lang="en-US" sz="6600" b="1" dirty="0">
                <a:cs typeface="Times New Roman"/>
              </a:rPr>
              <a:t>academic</a:t>
            </a:r>
            <a:r>
              <a:rPr lang="en-US" sz="6600" dirty="0">
                <a:cs typeface="Times New Roman"/>
              </a:rPr>
              <a:t> knowledge and </a:t>
            </a:r>
            <a:r>
              <a:rPr lang="en-US" sz="6600" b="1" dirty="0">
                <a:cs typeface="Times New Roman"/>
              </a:rPr>
              <a:t>technical </a:t>
            </a:r>
            <a:r>
              <a:rPr lang="en-US" sz="6600" dirty="0">
                <a:cs typeface="Times New Roman"/>
              </a:rPr>
              <a:t>and </a:t>
            </a:r>
            <a:r>
              <a:rPr lang="en-US" sz="6600" b="1" dirty="0">
                <a:cs typeface="Times New Roman"/>
              </a:rPr>
              <a:t>employability skills </a:t>
            </a:r>
            <a:r>
              <a:rPr lang="en-US" sz="6600" dirty="0">
                <a:cs typeface="Times New Roman"/>
              </a:rPr>
              <a:t>of secondary education students and </a:t>
            </a:r>
            <a:r>
              <a:rPr lang="en-US" sz="6600" b="1" dirty="0">
                <a:cs typeface="Times New Roman"/>
              </a:rPr>
              <a:t>postsecondary education students who elect to enroll</a:t>
            </a:r>
            <a:r>
              <a:rPr lang="en-US" sz="6600" dirty="0">
                <a:cs typeface="Times New Roman"/>
              </a:rPr>
              <a:t> in CTE curriculum programs and programs of study.</a:t>
            </a:r>
          </a:p>
        </p:txBody>
      </p:sp>
      <p:sp>
        <p:nvSpPr>
          <p:cNvPr id="7" name="Freeform 7"/>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83900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A7EE6-D309-8F43-91DF-8AE6361D668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C191E9C-FA47-10A0-5D7C-3FC129B20FB1}"/>
              </a:ext>
            </a:extLst>
          </p:cNvPr>
          <p:cNvGrpSpPr/>
          <p:nvPr/>
        </p:nvGrpSpPr>
        <p:grpSpPr>
          <a:xfrm>
            <a:off x="-776241" y="907192"/>
            <a:ext cx="17215778" cy="1186881"/>
            <a:chOff x="0" y="0"/>
            <a:chExt cx="4534197" cy="312594"/>
          </a:xfrm>
        </p:grpSpPr>
        <p:sp>
          <p:nvSpPr>
            <p:cNvPr id="3" name="Freeform 3">
              <a:extLst>
                <a:ext uri="{FF2B5EF4-FFF2-40B4-BE49-F238E27FC236}">
                  <a16:creationId xmlns:a16="http://schemas.microsoft.com/office/drawing/2014/main" id="{B5225372-E9CB-B4D3-33F7-E1A781BFEA7B}"/>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847B06E9-B881-3F5C-B224-D1FF1BE9D405}"/>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462C95C1-1081-7599-8B94-6B4A6B880A7A}"/>
              </a:ext>
            </a:extLst>
          </p:cNvPr>
          <p:cNvSpPr txBox="1"/>
          <p:nvPr/>
        </p:nvSpPr>
        <p:spPr>
          <a:xfrm>
            <a:off x="662148" y="919037"/>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Michael Brustein, Esquire</a:t>
            </a:r>
          </a:p>
        </p:txBody>
      </p:sp>
      <p:sp>
        <p:nvSpPr>
          <p:cNvPr id="6" name="TextBox 6">
            <a:extLst>
              <a:ext uri="{FF2B5EF4-FFF2-40B4-BE49-F238E27FC236}">
                <a16:creationId xmlns:a16="http://schemas.microsoft.com/office/drawing/2014/main" id="{E88F9F1A-1042-F637-DF36-BAEDE14347A9}"/>
              </a:ext>
            </a:extLst>
          </p:cNvPr>
          <p:cNvSpPr txBox="1"/>
          <p:nvPr/>
        </p:nvSpPr>
        <p:spPr>
          <a:xfrm>
            <a:off x="662148" y="2454770"/>
            <a:ext cx="11606053" cy="7386638"/>
          </a:xfrm>
          <a:prstGeom prst="rect">
            <a:avLst/>
          </a:prstGeom>
        </p:spPr>
        <p:txBody>
          <a:bodyPr wrap="square" lIns="0" tIns="0" rIns="0" bIns="0" rtlCol="0" anchor="t">
            <a:spAutoFit/>
          </a:bodyPr>
          <a:lstStyle/>
          <a:p>
            <a:pPr algn="l"/>
            <a:r>
              <a:rPr lang="en-US" sz="3000" i="0" dirty="0">
                <a:solidFill>
                  <a:srgbClr val="000000"/>
                </a:solidFill>
                <a:effectLst/>
              </a:rPr>
              <a:t>Having served as an attorney adviser to the former United States Office of Education, and Chief of the Adult and Vocational Education Branch in the HEW Office of General Counsel / Education Division, Michael Brustein served on the transition team to establish the United States Education Department. Following the opening of the new federal department in May 1980, he founded the firm Brustein &amp; </a:t>
            </a:r>
            <a:r>
              <a:rPr lang="en-US" sz="3000" i="0" dirty="0" err="1">
                <a:solidFill>
                  <a:srgbClr val="000000"/>
                </a:solidFill>
                <a:effectLst/>
              </a:rPr>
              <a:t>Manasevit</a:t>
            </a:r>
            <a:r>
              <a:rPr lang="en-US" sz="3000" i="0" dirty="0">
                <a:solidFill>
                  <a:srgbClr val="000000"/>
                </a:solidFill>
                <a:effectLst/>
              </a:rPr>
              <a:t> with Leigh </a:t>
            </a:r>
            <a:r>
              <a:rPr lang="en-US" sz="3000" i="0" dirty="0" err="1">
                <a:solidFill>
                  <a:srgbClr val="000000"/>
                </a:solidFill>
                <a:effectLst/>
              </a:rPr>
              <a:t>Manasevit</a:t>
            </a:r>
            <a:r>
              <a:rPr lang="en-US" sz="3000" i="0" dirty="0">
                <a:solidFill>
                  <a:srgbClr val="000000"/>
                </a:solidFill>
                <a:effectLst/>
              </a:rPr>
              <a:t> (</a:t>
            </a:r>
            <a:r>
              <a:rPr lang="en-US" sz="3000" i="1" dirty="0">
                <a:solidFill>
                  <a:srgbClr val="000000"/>
                </a:solidFill>
                <a:effectLst/>
              </a:rPr>
              <a:t>retired</a:t>
            </a:r>
            <a:r>
              <a:rPr lang="en-US" sz="3000" i="0" dirty="0">
                <a:solidFill>
                  <a:srgbClr val="000000"/>
                </a:solidFill>
                <a:effectLst/>
              </a:rPr>
              <a:t>) in July 1980. </a:t>
            </a:r>
            <a:r>
              <a:rPr lang="en-US" sz="3000" i="0" dirty="0">
                <a:solidFill>
                  <a:srgbClr val="191B21"/>
                </a:solidFill>
                <a:effectLst/>
              </a:rPr>
              <a:t>In 2023, the Firm changed it name to The </a:t>
            </a:r>
            <a:r>
              <a:rPr lang="en-US" sz="3000" i="0" dirty="0" err="1">
                <a:solidFill>
                  <a:srgbClr val="191B21"/>
                </a:solidFill>
                <a:effectLst/>
              </a:rPr>
              <a:t>Bruman</a:t>
            </a:r>
            <a:r>
              <a:rPr lang="en-US" sz="3000" i="0" dirty="0">
                <a:solidFill>
                  <a:srgbClr val="191B21"/>
                </a:solidFill>
                <a:effectLst/>
              </a:rPr>
              <a:t> Group, PLLC paying homage to both founding partners. </a:t>
            </a:r>
          </a:p>
          <a:p>
            <a:pPr algn="l"/>
            <a:endParaRPr lang="en-US" sz="3000" i="0" dirty="0">
              <a:solidFill>
                <a:srgbClr val="000000"/>
              </a:solidFill>
              <a:effectLst/>
            </a:endParaRPr>
          </a:p>
          <a:p>
            <a:pPr algn="l"/>
            <a:r>
              <a:rPr lang="en-US" sz="3000" i="0" dirty="0">
                <a:solidFill>
                  <a:srgbClr val="000000"/>
                </a:solidFill>
                <a:effectLst/>
              </a:rPr>
              <a:t>Over the past 40 years, the Firm has worked with all 50 states, many school districts, postsecondary institutions, and national education organizations on issues related to federal support of education and workforce development. Over this period of time Michael Brustein has been recognized as one of the nation’s leading experts on federal grants management, audit resolution, as well as workforce education and development issues. </a:t>
            </a:r>
          </a:p>
        </p:txBody>
      </p:sp>
      <p:pic>
        <p:nvPicPr>
          <p:cNvPr id="12" name="Picture 11">
            <a:extLst>
              <a:ext uri="{FF2B5EF4-FFF2-40B4-BE49-F238E27FC236}">
                <a16:creationId xmlns:a16="http://schemas.microsoft.com/office/drawing/2014/main" id="{6E858DC8-1E51-10E1-61E3-DDF3CCA08C5D}"/>
              </a:ext>
            </a:extLst>
          </p:cNvPr>
          <p:cNvPicPr>
            <a:picLocks noChangeAspect="1"/>
          </p:cNvPicPr>
          <p:nvPr/>
        </p:nvPicPr>
        <p:blipFill>
          <a:blip r:embed="rId2"/>
          <a:stretch>
            <a:fillRect/>
          </a:stretch>
        </p:blipFill>
        <p:spPr>
          <a:xfrm>
            <a:off x="13106400" y="2454770"/>
            <a:ext cx="4457803" cy="6298443"/>
          </a:xfrm>
          <a:prstGeom prst="rect">
            <a:avLst/>
          </a:prstGeom>
        </p:spPr>
      </p:pic>
    </p:spTree>
    <p:extLst>
      <p:ext uri="{BB962C8B-B14F-4D97-AF65-F5344CB8AC3E}">
        <p14:creationId xmlns:p14="http://schemas.microsoft.com/office/powerpoint/2010/main" val="356712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882A1-793E-C9BF-B7BA-F25F0B4AE34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72283F1-D503-F6D9-76A5-03F45636C8CE}"/>
              </a:ext>
            </a:extLst>
          </p:cNvPr>
          <p:cNvGrpSpPr/>
          <p:nvPr/>
        </p:nvGrpSpPr>
        <p:grpSpPr>
          <a:xfrm>
            <a:off x="-776241" y="907192"/>
            <a:ext cx="17215778" cy="1186881"/>
            <a:chOff x="0" y="0"/>
            <a:chExt cx="4534197" cy="312594"/>
          </a:xfrm>
        </p:grpSpPr>
        <p:sp>
          <p:nvSpPr>
            <p:cNvPr id="3" name="Freeform 3">
              <a:extLst>
                <a:ext uri="{FF2B5EF4-FFF2-40B4-BE49-F238E27FC236}">
                  <a16:creationId xmlns:a16="http://schemas.microsoft.com/office/drawing/2014/main" id="{B82C8BA6-1ECD-E904-81D4-1F4383A4D0AA}"/>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45381A12-A053-9266-7E30-738A9CEA01F3}"/>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58B82C70-21A2-CEE4-DB5B-FD31B473E431}"/>
              </a:ext>
            </a:extLst>
          </p:cNvPr>
          <p:cNvSpPr txBox="1"/>
          <p:nvPr/>
        </p:nvSpPr>
        <p:spPr>
          <a:xfrm>
            <a:off x="662148" y="919037"/>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Steven </a:t>
            </a:r>
            <a:r>
              <a:rPr lang="en-US" sz="6099" b="1" dirty="0" err="1">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Spillan</a:t>
            </a: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 Esquire</a:t>
            </a:r>
          </a:p>
        </p:txBody>
      </p:sp>
      <p:sp>
        <p:nvSpPr>
          <p:cNvPr id="6" name="TextBox 6">
            <a:extLst>
              <a:ext uri="{FF2B5EF4-FFF2-40B4-BE49-F238E27FC236}">
                <a16:creationId xmlns:a16="http://schemas.microsoft.com/office/drawing/2014/main" id="{1559B942-3177-A315-C3A6-E20C6557C1F7}"/>
              </a:ext>
            </a:extLst>
          </p:cNvPr>
          <p:cNvSpPr txBox="1"/>
          <p:nvPr/>
        </p:nvSpPr>
        <p:spPr>
          <a:xfrm>
            <a:off x="662148" y="2311065"/>
            <a:ext cx="11606053" cy="7925246"/>
          </a:xfrm>
          <a:prstGeom prst="rect">
            <a:avLst/>
          </a:prstGeom>
        </p:spPr>
        <p:txBody>
          <a:bodyPr wrap="square" lIns="0" tIns="0" rIns="0" bIns="0" rtlCol="0" anchor="t">
            <a:spAutoFit/>
          </a:bodyPr>
          <a:lstStyle/>
          <a:p>
            <a:pPr algn="l">
              <a:spcAft>
                <a:spcPts val="600"/>
              </a:spcAft>
            </a:pPr>
            <a:r>
              <a:rPr lang="en-US" sz="3000" i="0" dirty="0">
                <a:solidFill>
                  <a:srgbClr val="000000"/>
                </a:solidFill>
                <a:effectLst/>
              </a:rPr>
              <a:t>Mr. </a:t>
            </a:r>
            <a:r>
              <a:rPr lang="en-US" sz="3000" i="0" dirty="0" err="1">
                <a:solidFill>
                  <a:srgbClr val="000000"/>
                </a:solidFill>
                <a:effectLst/>
              </a:rPr>
              <a:t>Spillan</a:t>
            </a:r>
            <a:r>
              <a:rPr lang="en-US" sz="3000" i="0" dirty="0">
                <a:solidFill>
                  <a:srgbClr val="000000"/>
                </a:solidFill>
                <a:effectLst/>
              </a:rPr>
              <a:t> joined the Firm in January 2006 as a Legislative Assistant. In 2011, Mr. </a:t>
            </a:r>
            <a:r>
              <a:rPr lang="en-US" sz="3000" i="0" dirty="0" err="1">
                <a:solidFill>
                  <a:srgbClr val="000000"/>
                </a:solidFill>
                <a:effectLst/>
              </a:rPr>
              <a:t>Spillan</a:t>
            </a:r>
            <a:r>
              <a:rPr lang="en-US" sz="3000" i="0" dirty="0">
                <a:solidFill>
                  <a:srgbClr val="000000"/>
                </a:solidFill>
                <a:effectLst/>
              </a:rPr>
              <a:t> became as Associate with the Firm and in 2020 he became a Partner. Mr. </a:t>
            </a:r>
            <a:r>
              <a:rPr lang="en-US" sz="3000" i="0" dirty="0" err="1">
                <a:solidFill>
                  <a:srgbClr val="000000"/>
                </a:solidFill>
                <a:effectLst/>
              </a:rPr>
              <a:t>Spillan</a:t>
            </a:r>
            <a:r>
              <a:rPr lang="en-US" sz="3000" i="0" dirty="0">
                <a:solidFill>
                  <a:srgbClr val="000000"/>
                </a:solidFill>
                <a:effectLst/>
              </a:rPr>
              <a:t> assists clients with federal grants management and various federal education programs, including the Elementary and Secondary Education Act, the Strengthening Career &amp; Technical Education for the 21st Century Act, the Workforce Innovation &amp; Opportunity Act, the Federal Funding Accountability &amp; Transparency Act, the Digital Accountability &amp; Transparency Act, and the Family Educational Rights and Privacy Act. </a:t>
            </a:r>
          </a:p>
          <a:p>
            <a:pPr algn="l">
              <a:spcAft>
                <a:spcPts val="600"/>
              </a:spcAft>
            </a:pPr>
            <a:r>
              <a:rPr lang="en-US" sz="3000" i="0" dirty="0">
                <a:solidFill>
                  <a:srgbClr val="000000"/>
                </a:solidFill>
                <a:effectLst/>
              </a:rPr>
              <a:t>Mr. </a:t>
            </a:r>
            <a:r>
              <a:rPr lang="en-US" sz="3000" i="0" dirty="0" err="1">
                <a:solidFill>
                  <a:srgbClr val="000000"/>
                </a:solidFill>
                <a:effectLst/>
              </a:rPr>
              <a:t>Spillan</a:t>
            </a:r>
            <a:r>
              <a:rPr lang="en-US" sz="3000" i="0" dirty="0">
                <a:solidFill>
                  <a:srgbClr val="000000"/>
                </a:solidFill>
                <a:effectLst/>
              </a:rPr>
              <a:t> also works with clients on compliance with applicable rules and regulations under the Uniform Grant Guidance (UGG), as adopted by the Education Department General Administrative Regulations (EDGAR). This includes providing training on applicable grants management rules, assisting clients with drafting/updating written policies and procedures for their federal grants, conducting mock monitoring reviews to detect any material weakness in a non-federal entity’s internal controls, and assisting clients in resolving any audit or monitoring findings. </a:t>
            </a:r>
          </a:p>
        </p:txBody>
      </p:sp>
      <p:pic>
        <p:nvPicPr>
          <p:cNvPr id="13" name="Picture 12">
            <a:extLst>
              <a:ext uri="{FF2B5EF4-FFF2-40B4-BE49-F238E27FC236}">
                <a16:creationId xmlns:a16="http://schemas.microsoft.com/office/drawing/2014/main" id="{5AABB7C5-2868-D411-9144-31E662DA22ED}"/>
              </a:ext>
            </a:extLst>
          </p:cNvPr>
          <p:cNvPicPr>
            <a:picLocks noChangeAspect="1"/>
          </p:cNvPicPr>
          <p:nvPr/>
        </p:nvPicPr>
        <p:blipFill>
          <a:blip r:embed="rId2"/>
          <a:stretch>
            <a:fillRect/>
          </a:stretch>
        </p:blipFill>
        <p:spPr>
          <a:xfrm>
            <a:off x="13106400" y="2517221"/>
            <a:ext cx="4457804" cy="6549915"/>
          </a:xfrm>
          <a:prstGeom prst="rect">
            <a:avLst/>
          </a:prstGeom>
        </p:spPr>
      </p:pic>
    </p:spTree>
    <p:extLst>
      <p:ext uri="{BB962C8B-B14F-4D97-AF65-F5344CB8AC3E}">
        <p14:creationId xmlns:p14="http://schemas.microsoft.com/office/powerpoint/2010/main" val="388932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5549F-C4A9-1EDA-9762-D10E3848597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CF1D642-10B8-84B6-CD76-C773D3B26C91}"/>
              </a:ext>
            </a:extLst>
          </p:cNvPr>
          <p:cNvGrpSpPr/>
          <p:nvPr/>
        </p:nvGrpSpPr>
        <p:grpSpPr>
          <a:xfrm>
            <a:off x="-152400" y="555995"/>
            <a:ext cx="9829800" cy="1186881"/>
            <a:chOff x="0" y="0"/>
            <a:chExt cx="4534197" cy="312594"/>
          </a:xfrm>
        </p:grpSpPr>
        <p:sp>
          <p:nvSpPr>
            <p:cNvPr id="3" name="Freeform 3">
              <a:extLst>
                <a:ext uri="{FF2B5EF4-FFF2-40B4-BE49-F238E27FC236}">
                  <a16:creationId xmlns:a16="http://schemas.microsoft.com/office/drawing/2014/main" id="{D8F72A18-9660-CB91-4FE9-41EFA78BB76C}"/>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dirty="0"/>
            </a:p>
          </p:txBody>
        </p:sp>
        <p:sp>
          <p:nvSpPr>
            <p:cNvPr id="4" name="TextBox 4">
              <a:extLst>
                <a:ext uri="{FF2B5EF4-FFF2-40B4-BE49-F238E27FC236}">
                  <a16:creationId xmlns:a16="http://schemas.microsoft.com/office/drawing/2014/main" id="{8179E7EC-47A2-1F69-6929-C442FDE0742F}"/>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B2F8BBF5-B5E0-76DE-460A-8905C2B0F9E9}"/>
              </a:ext>
            </a:extLst>
          </p:cNvPr>
          <p:cNvSpPr txBox="1"/>
          <p:nvPr/>
        </p:nvSpPr>
        <p:spPr>
          <a:xfrm>
            <a:off x="546619" y="555995"/>
            <a:ext cx="8634252" cy="1024063"/>
          </a:xfrm>
          <a:prstGeom prst="rect">
            <a:avLst/>
          </a:prstGeom>
        </p:spPr>
        <p:txBody>
          <a:bodyPr wrap="square"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Michael Brustein, Esquire</a:t>
            </a:r>
          </a:p>
        </p:txBody>
      </p:sp>
      <p:grpSp>
        <p:nvGrpSpPr>
          <p:cNvPr id="8" name="Group 2">
            <a:extLst>
              <a:ext uri="{FF2B5EF4-FFF2-40B4-BE49-F238E27FC236}">
                <a16:creationId xmlns:a16="http://schemas.microsoft.com/office/drawing/2014/main" id="{4168AEE5-167E-C12B-4C83-4F81B94FEBE6}"/>
              </a:ext>
            </a:extLst>
          </p:cNvPr>
          <p:cNvGrpSpPr/>
          <p:nvPr/>
        </p:nvGrpSpPr>
        <p:grpSpPr>
          <a:xfrm>
            <a:off x="8629598" y="8761116"/>
            <a:ext cx="9829800" cy="1186881"/>
            <a:chOff x="0" y="0"/>
            <a:chExt cx="4534197" cy="312594"/>
          </a:xfrm>
        </p:grpSpPr>
        <p:sp>
          <p:nvSpPr>
            <p:cNvPr id="9" name="Freeform 3">
              <a:extLst>
                <a:ext uri="{FF2B5EF4-FFF2-40B4-BE49-F238E27FC236}">
                  <a16:creationId xmlns:a16="http://schemas.microsoft.com/office/drawing/2014/main" id="{EA09089A-9A73-4962-5D10-0D4CE8FD145F}"/>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10" name="TextBox 4">
              <a:extLst>
                <a:ext uri="{FF2B5EF4-FFF2-40B4-BE49-F238E27FC236}">
                  <a16:creationId xmlns:a16="http://schemas.microsoft.com/office/drawing/2014/main" id="{D5890C7E-29DF-587C-1603-2E82D4F46EF0}"/>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12" name="TextBox 11">
            <a:extLst>
              <a:ext uri="{FF2B5EF4-FFF2-40B4-BE49-F238E27FC236}">
                <a16:creationId xmlns:a16="http://schemas.microsoft.com/office/drawing/2014/main" id="{87748FD2-DCD5-E533-9645-12B244FE3C39}"/>
              </a:ext>
            </a:extLst>
          </p:cNvPr>
          <p:cNvSpPr txBox="1"/>
          <p:nvPr/>
        </p:nvSpPr>
        <p:spPr>
          <a:xfrm>
            <a:off x="10058400" y="8761116"/>
            <a:ext cx="15591032" cy="1116396"/>
          </a:xfrm>
          <a:prstGeom prst="rect">
            <a:avLst/>
          </a:prstGeom>
          <a:noFill/>
        </p:spPr>
        <p:txBody>
          <a:bodyPr wrap="square">
            <a:spAutoFit/>
          </a:bodyPr>
          <a:lstStyle/>
          <a:p>
            <a:pPr algn="l">
              <a:lnSpc>
                <a:spcPts val="8539"/>
              </a:lnSpc>
            </a:pPr>
            <a:r>
              <a:rPr lang="en-US" sz="61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Steven </a:t>
            </a:r>
            <a:r>
              <a:rPr lang="en-US" sz="6100" b="1" dirty="0" err="1">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Spillan</a:t>
            </a:r>
            <a:r>
              <a:rPr lang="en-US" sz="61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 Esquire</a:t>
            </a:r>
          </a:p>
        </p:txBody>
      </p:sp>
      <p:grpSp>
        <p:nvGrpSpPr>
          <p:cNvPr id="6" name="Group 2">
            <a:extLst>
              <a:ext uri="{FF2B5EF4-FFF2-40B4-BE49-F238E27FC236}">
                <a16:creationId xmlns:a16="http://schemas.microsoft.com/office/drawing/2014/main" id="{5C9BB36F-C00F-FBB4-B144-2A9598749B5B}"/>
              </a:ext>
            </a:extLst>
          </p:cNvPr>
          <p:cNvGrpSpPr/>
          <p:nvPr/>
        </p:nvGrpSpPr>
        <p:grpSpPr>
          <a:xfrm>
            <a:off x="6837669" y="4801461"/>
            <a:ext cx="4686404" cy="1186881"/>
            <a:chOff x="0" y="0"/>
            <a:chExt cx="4534197" cy="312594"/>
          </a:xfrm>
          <a:solidFill>
            <a:srgbClr val="E1AF00"/>
          </a:solidFill>
        </p:grpSpPr>
        <p:sp>
          <p:nvSpPr>
            <p:cNvPr id="14" name="TextBox 4">
              <a:extLst>
                <a:ext uri="{FF2B5EF4-FFF2-40B4-BE49-F238E27FC236}">
                  <a16:creationId xmlns:a16="http://schemas.microsoft.com/office/drawing/2014/main" id="{FFD5B4A9-977A-C58F-061F-7A2637A9E8F3}"/>
                </a:ext>
              </a:extLst>
            </p:cNvPr>
            <p:cNvSpPr txBox="1"/>
            <p:nvPr/>
          </p:nvSpPr>
          <p:spPr>
            <a:xfrm>
              <a:off x="0" y="-57150"/>
              <a:ext cx="4534197" cy="369744"/>
            </a:xfrm>
            <a:prstGeom prst="rect">
              <a:avLst/>
            </a:prstGeom>
            <a:grpFill/>
          </p:spPr>
          <p:txBody>
            <a:bodyPr lIns="50800" tIns="50800" rIns="50800" bIns="50800" rtlCol="0" anchor="ctr"/>
            <a:lstStyle/>
            <a:p>
              <a:pPr algn="ctr">
                <a:lnSpc>
                  <a:spcPts val="2659"/>
                </a:lnSpc>
              </a:pPr>
              <a:endParaRPr/>
            </a:p>
          </p:txBody>
        </p:sp>
        <p:sp>
          <p:nvSpPr>
            <p:cNvPr id="11" name="Freeform 3">
              <a:extLst>
                <a:ext uri="{FF2B5EF4-FFF2-40B4-BE49-F238E27FC236}">
                  <a16:creationId xmlns:a16="http://schemas.microsoft.com/office/drawing/2014/main" id="{1C458EE8-0EBD-EEDC-1CC7-B56FD926B9D5}"/>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grpFill/>
          </p:spPr>
          <p:txBody>
            <a:bodyPr/>
            <a:lstStyle/>
            <a:p>
              <a:endParaRPr lang="en-US" dirty="0"/>
            </a:p>
          </p:txBody>
        </p:sp>
      </p:grpSp>
      <p:sp>
        <p:nvSpPr>
          <p:cNvPr id="15" name="TextBox 14">
            <a:extLst>
              <a:ext uri="{FF2B5EF4-FFF2-40B4-BE49-F238E27FC236}">
                <a16:creationId xmlns:a16="http://schemas.microsoft.com/office/drawing/2014/main" id="{A12821B1-5F0E-6F80-4B01-2CDFD4564F24}"/>
              </a:ext>
            </a:extLst>
          </p:cNvPr>
          <p:cNvSpPr txBox="1"/>
          <p:nvPr/>
        </p:nvSpPr>
        <p:spPr>
          <a:xfrm>
            <a:off x="6837667" y="4798249"/>
            <a:ext cx="4686403" cy="1031051"/>
          </a:xfrm>
          <a:prstGeom prst="rect">
            <a:avLst/>
          </a:prstGeom>
          <a:noFill/>
        </p:spPr>
        <p:txBody>
          <a:bodyPr wrap="square" rtlCol="0">
            <a:spAutoFit/>
          </a:bodyPr>
          <a:lstStyle/>
          <a:p>
            <a:pPr algn="ctr"/>
            <a:r>
              <a:rPr lang="en-US" sz="6100" dirty="0"/>
              <a:t>bruman.com</a:t>
            </a:r>
          </a:p>
        </p:txBody>
      </p:sp>
      <p:pic>
        <p:nvPicPr>
          <p:cNvPr id="7" name="Picture 6">
            <a:extLst>
              <a:ext uri="{FF2B5EF4-FFF2-40B4-BE49-F238E27FC236}">
                <a16:creationId xmlns:a16="http://schemas.microsoft.com/office/drawing/2014/main" id="{D702A272-6F1D-08B4-B00F-6D3E8385FF19}"/>
              </a:ext>
            </a:extLst>
          </p:cNvPr>
          <p:cNvPicPr>
            <a:picLocks noChangeAspect="1"/>
          </p:cNvPicPr>
          <p:nvPr/>
        </p:nvPicPr>
        <p:blipFill>
          <a:blip r:embed="rId2"/>
          <a:stretch>
            <a:fillRect/>
          </a:stretch>
        </p:blipFill>
        <p:spPr>
          <a:xfrm>
            <a:off x="2509684" y="2349580"/>
            <a:ext cx="4457803" cy="6298443"/>
          </a:xfrm>
          <a:prstGeom prst="rect">
            <a:avLst/>
          </a:prstGeom>
        </p:spPr>
      </p:pic>
      <p:pic>
        <p:nvPicPr>
          <p:cNvPr id="13" name="Picture 12">
            <a:extLst>
              <a:ext uri="{FF2B5EF4-FFF2-40B4-BE49-F238E27FC236}">
                <a16:creationId xmlns:a16="http://schemas.microsoft.com/office/drawing/2014/main" id="{74480E4B-A274-2D87-6E00-2FE05F68F9AD}"/>
              </a:ext>
            </a:extLst>
          </p:cNvPr>
          <p:cNvPicPr>
            <a:picLocks noChangeAspect="1"/>
          </p:cNvPicPr>
          <p:nvPr/>
        </p:nvPicPr>
        <p:blipFill>
          <a:blip r:embed="rId3"/>
          <a:srcRect b="3839"/>
          <a:stretch/>
        </p:blipFill>
        <p:spPr>
          <a:xfrm>
            <a:off x="11320512" y="2245681"/>
            <a:ext cx="4457804" cy="6298443"/>
          </a:xfrm>
          <a:prstGeom prst="rect">
            <a:avLst/>
          </a:prstGeom>
        </p:spPr>
      </p:pic>
    </p:spTree>
    <p:extLst>
      <p:ext uri="{BB962C8B-B14F-4D97-AF65-F5344CB8AC3E}">
        <p14:creationId xmlns:p14="http://schemas.microsoft.com/office/powerpoint/2010/main" val="350539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3AF47-0CBA-4C2C-87F9-0CD50166BA0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AA739652-E632-B27C-3BD1-37D08A0ED2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0" t="2312"/>
          <a:stretch/>
        </p:blipFill>
        <p:spPr bwMode="auto">
          <a:xfrm rot="753478">
            <a:off x="11736664" y="2283327"/>
            <a:ext cx="5974514" cy="811194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a:extLst>
              <a:ext uri="{FF2B5EF4-FFF2-40B4-BE49-F238E27FC236}">
                <a16:creationId xmlns:a16="http://schemas.microsoft.com/office/drawing/2014/main" id="{BCCDCD22-8742-140F-05AC-885358E83A48}"/>
              </a:ext>
            </a:extLst>
          </p:cNvPr>
          <p:cNvGrpSpPr/>
          <p:nvPr/>
        </p:nvGrpSpPr>
        <p:grpSpPr>
          <a:xfrm>
            <a:off x="-776241" y="907192"/>
            <a:ext cx="17215778" cy="1186881"/>
            <a:chOff x="0" y="0"/>
            <a:chExt cx="4534197" cy="312594"/>
          </a:xfrm>
        </p:grpSpPr>
        <p:sp>
          <p:nvSpPr>
            <p:cNvPr id="3" name="Freeform 3">
              <a:extLst>
                <a:ext uri="{FF2B5EF4-FFF2-40B4-BE49-F238E27FC236}">
                  <a16:creationId xmlns:a16="http://schemas.microsoft.com/office/drawing/2014/main" id="{3122279E-3A17-7C23-19F8-83FB34CF80A1}"/>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8A202DE4-0FA6-9DC7-55EF-4FE06B97E1F7}"/>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C7B06A77-466A-B7CB-1D5C-E019C40A6090}"/>
              </a:ext>
            </a:extLst>
          </p:cNvPr>
          <p:cNvSpPr txBox="1"/>
          <p:nvPr/>
        </p:nvSpPr>
        <p:spPr>
          <a:xfrm>
            <a:off x="662148" y="919037"/>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In-Person Mid-Year Review</a:t>
            </a:r>
          </a:p>
        </p:txBody>
      </p:sp>
      <p:sp>
        <p:nvSpPr>
          <p:cNvPr id="6" name="TextBox 6">
            <a:extLst>
              <a:ext uri="{FF2B5EF4-FFF2-40B4-BE49-F238E27FC236}">
                <a16:creationId xmlns:a16="http://schemas.microsoft.com/office/drawing/2014/main" id="{5D8009F9-EF63-6FB9-BAFD-70BCA6878CA5}"/>
              </a:ext>
            </a:extLst>
          </p:cNvPr>
          <p:cNvSpPr txBox="1"/>
          <p:nvPr/>
        </p:nvSpPr>
        <p:spPr>
          <a:xfrm>
            <a:off x="838200" y="3134721"/>
            <a:ext cx="10190669" cy="5355312"/>
          </a:xfrm>
          <a:prstGeom prst="rect">
            <a:avLst/>
          </a:prstGeom>
        </p:spPr>
        <p:txBody>
          <a:bodyPr wrap="square" lIns="0" tIns="0" rIns="0" bIns="0" rtlCol="0" anchor="t">
            <a:spAutoFit/>
          </a:bodyPr>
          <a:lstStyle/>
          <a:p>
            <a:pPr algn="l" rtl="0" fontAlgn="base">
              <a:spcAft>
                <a:spcPts val="1200"/>
              </a:spcAft>
            </a:pPr>
            <a:r>
              <a:rPr lang="en-US" sz="4400" b="0" i="0" u="none" strike="noStrike" dirty="0">
                <a:solidFill>
                  <a:srgbClr val="000000"/>
                </a:solidFill>
                <a:effectLst/>
                <a:latin typeface="+mj-lt"/>
              </a:rPr>
              <a:t>February 4-5, 2025</a:t>
            </a:r>
            <a:r>
              <a:rPr lang="en-US" sz="4400" b="0" i="0" dirty="0">
                <a:solidFill>
                  <a:srgbClr val="000000"/>
                </a:solidFill>
                <a:effectLst/>
                <a:latin typeface="+mj-lt"/>
              </a:rPr>
              <a:t>​</a:t>
            </a:r>
          </a:p>
          <a:p>
            <a:pPr algn="l" rtl="0" fontAlgn="base">
              <a:spcAft>
                <a:spcPts val="1200"/>
              </a:spcAft>
            </a:pPr>
            <a:r>
              <a:rPr lang="en-US" sz="4400" b="0" i="0" dirty="0">
                <a:solidFill>
                  <a:srgbClr val="000000"/>
                </a:solidFill>
                <a:effectLst/>
                <a:latin typeface="+mj-lt"/>
              </a:rPr>
              <a:t>​</a:t>
            </a:r>
            <a:r>
              <a:rPr lang="en-US" sz="4400" b="0" i="0" u="none" strike="noStrike" dirty="0">
                <a:solidFill>
                  <a:srgbClr val="000000"/>
                </a:solidFill>
                <a:effectLst/>
                <a:latin typeface="+mj-lt"/>
              </a:rPr>
              <a:t>Caraway Conference Center</a:t>
            </a:r>
            <a:r>
              <a:rPr lang="en-US" sz="4400" b="0" i="0" dirty="0">
                <a:solidFill>
                  <a:srgbClr val="000000"/>
                </a:solidFill>
                <a:effectLst/>
                <a:latin typeface="+mj-lt"/>
              </a:rPr>
              <a:t>​</a:t>
            </a:r>
          </a:p>
          <a:p>
            <a:pPr algn="l" rtl="0" fontAlgn="base">
              <a:spcAft>
                <a:spcPts val="1200"/>
              </a:spcAft>
            </a:pPr>
            <a:endParaRPr lang="en-US" sz="4400" b="0" i="0" u="none" strike="noStrike" dirty="0">
              <a:solidFill>
                <a:srgbClr val="000000"/>
              </a:solidFill>
              <a:effectLst/>
              <a:latin typeface="+mj-lt"/>
            </a:endParaRPr>
          </a:p>
          <a:p>
            <a:pPr algn="l" rtl="0" fontAlgn="base">
              <a:spcAft>
                <a:spcPts val="1200"/>
              </a:spcAft>
            </a:pPr>
            <a:r>
              <a:rPr lang="en-US" sz="4400" b="0" i="0" u="none" strike="noStrike" dirty="0">
                <a:solidFill>
                  <a:srgbClr val="000000"/>
                </a:solidFill>
                <a:effectLst/>
                <a:latin typeface="+mj-lt"/>
              </a:rPr>
              <a:t>You may arrive the evening of Feb. 3rd</a:t>
            </a:r>
            <a:r>
              <a:rPr lang="en-US" sz="4400" b="0" i="0" dirty="0">
                <a:solidFill>
                  <a:srgbClr val="000000"/>
                </a:solidFill>
                <a:effectLst/>
                <a:latin typeface="+mj-lt"/>
              </a:rPr>
              <a:t>​</a:t>
            </a:r>
          </a:p>
          <a:p>
            <a:pPr algn="l" rtl="0" fontAlgn="base">
              <a:spcAft>
                <a:spcPts val="1200"/>
              </a:spcAft>
            </a:pPr>
            <a:r>
              <a:rPr lang="en-US" sz="4400" b="0" i="0" u="none" strike="noStrike" dirty="0">
                <a:solidFill>
                  <a:srgbClr val="000000"/>
                </a:solidFill>
                <a:effectLst/>
                <a:latin typeface="+mj-lt"/>
              </a:rPr>
              <a:t>All expenses are covered (lodging &amp; meals) </a:t>
            </a:r>
            <a:r>
              <a:rPr lang="en-US" sz="4400" u="none" strike="noStrike" dirty="0">
                <a:solidFill>
                  <a:srgbClr val="000000"/>
                </a:solidFill>
                <a:latin typeface="+mj-lt"/>
              </a:rPr>
              <a:t> </a:t>
            </a:r>
            <a:r>
              <a:rPr lang="en-US" sz="4400" b="0" i="0" u="none" strike="noStrike" dirty="0">
                <a:solidFill>
                  <a:srgbClr val="000000"/>
                </a:solidFill>
                <a:effectLst/>
                <a:latin typeface="+mj-lt"/>
              </a:rPr>
              <a:t>except travel (mileage &amp; meals during </a:t>
            </a:r>
            <a:r>
              <a:rPr lang="en-US" sz="4400" b="0" i="0" dirty="0">
                <a:solidFill>
                  <a:srgbClr val="000000"/>
                </a:solidFill>
                <a:effectLst/>
                <a:latin typeface="+mj-lt"/>
              </a:rPr>
              <a:t>​</a:t>
            </a:r>
            <a:r>
              <a:rPr lang="en-US" sz="4400" b="0" i="0" u="none" strike="noStrike" dirty="0">
                <a:solidFill>
                  <a:srgbClr val="000000"/>
                </a:solidFill>
                <a:effectLst/>
                <a:latin typeface="+mj-lt"/>
              </a:rPr>
              <a:t>travel)</a:t>
            </a:r>
            <a:r>
              <a:rPr lang="en-US" sz="4400" b="0" i="0" dirty="0">
                <a:solidFill>
                  <a:srgbClr val="000000"/>
                </a:solidFill>
                <a:effectLst/>
                <a:latin typeface="+mj-lt"/>
              </a:rPr>
              <a:t>​</a:t>
            </a:r>
            <a:br>
              <a:rPr lang="en-US" sz="4400" b="0" i="0" dirty="0">
                <a:solidFill>
                  <a:srgbClr val="000000"/>
                </a:solidFill>
                <a:effectLst/>
                <a:latin typeface="+mj-lt"/>
              </a:rPr>
            </a:br>
            <a:endParaRPr lang="en-US" sz="4400" b="0" i="0" dirty="0">
              <a:solidFill>
                <a:srgbClr val="000000"/>
              </a:solidFill>
              <a:effectLst/>
              <a:latin typeface="+mj-lt"/>
            </a:endParaRPr>
          </a:p>
        </p:txBody>
      </p:sp>
      <p:sp>
        <p:nvSpPr>
          <p:cNvPr id="7" name="Freeform 7">
            <a:extLst>
              <a:ext uri="{FF2B5EF4-FFF2-40B4-BE49-F238E27FC236}">
                <a16:creationId xmlns:a16="http://schemas.microsoft.com/office/drawing/2014/main" id="{74C0C1E2-FB07-7878-5971-6DAD1C7D5DEA}"/>
              </a:ext>
            </a:extLst>
          </p:cNvPr>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3"/>
            <a:stretch>
              <a:fillRect/>
            </a:stretch>
          </a:blipFill>
        </p:spPr>
        <p:txBody>
          <a:bodyPr/>
          <a:lstStyle/>
          <a:p>
            <a:endParaRPr lang="en-US"/>
          </a:p>
        </p:txBody>
      </p:sp>
      <p:sp>
        <p:nvSpPr>
          <p:cNvPr id="8" name="Oval 7">
            <a:extLst>
              <a:ext uri="{FF2B5EF4-FFF2-40B4-BE49-F238E27FC236}">
                <a16:creationId xmlns:a16="http://schemas.microsoft.com/office/drawing/2014/main" id="{E95223E3-59AE-9677-537C-56D0AF8AD17A}"/>
              </a:ext>
            </a:extLst>
          </p:cNvPr>
          <p:cNvSpPr/>
          <p:nvPr/>
        </p:nvSpPr>
        <p:spPr>
          <a:xfrm rot="737871">
            <a:off x="13991405" y="6893858"/>
            <a:ext cx="1343758" cy="613213"/>
          </a:xfrm>
          <a:prstGeom prst="ellipse">
            <a:avLst/>
          </a:prstGeom>
          <a:noFill/>
          <a:ln w="76200">
            <a:solidFill>
              <a:srgbClr val="4BA5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838310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4610512D2D1144907A53A90A511145" ma:contentTypeVersion="14" ma:contentTypeDescription="Create a new document." ma:contentTypeScope="" ma:versionID="9498cb6fe44015a949a8497b0d2bd6cd">
  <xsd:schema xmlns:xsd="http://www.w3.org/2001/XMLSchema" xmlns:xs="http://www.w3.org/2001/XMLSchema" xmlns:p="http://schemas.microsoft.com/office/2006/metadata/properties" xmlns:ns2="0dae2db2-b5e8-45f4-b728-6af5f61bf323" xmlns:ns3="a3648569-d889-4cab-8fb7-f97de583ec0f" targetNamespace="http://schemas.microsoft.com/office/2006/metadata/properties" ma:root="true" ma:fieldsID="fc56fc332cf3cc688e5fd8850efab57e" ns2:_="" ns3:_="">
    <xsd:import namespace="0dae2db2-b5e8-45f4-b728-6af5f61bf323"/>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e2db2-b5e8-45f4-b728-6af5f61bf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ae2db2-b5e8-45f4-b728-6af5f61bf323">
      <Terms xmlns="http://schemas.microsoft.com/office/infopath/2007/PartnerControls"/>
    </lcf76f155ced4ddcb4097134ff3c332f>
    <TaxCatchAll xmlns="a3648569-d889-4cab-8fb7-f97de583ec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0C4DA9-123E-4A47-8221-033348F986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ae2db2-b5e8-45f4-b728-6af5f61bf323"/>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8FE1AA-A56C-4DC8-A078-59980E1E6565}">
  <ds:schemaRefs>
    <ds:schemaRef ds:uri="http://schemas.microsoft.com/office/2006/documentManagement/types"/>
    <ds:schemaRef ds:uri="http://schemas.microsoft.com/office/2006/metadata/properties"/>
    <ds:schemaRef ds:uri="a3648569-d889-4cab-8fb7-f97de583ec0f"/>
    <ds:schemaRef ds:uri="http://purl.org/dc/terms/"/>
    <ds:schemaRef ds:uri="http://purl.org/dc/elements/1.1/"/>
    <ds:schemaRef ds:uri="http://schemas.openxmlformats.org/package/2006/metadata/core-properties"/>
    <ds:schemaRef ds:uri="http://www.w3.org/XML/1998/namespace"/>
    <ds:schemaRef ds:uri="http://schemas.microsoft.com/office/infopath/2007/PartnerControls"/>
    <ds:schemaRef ds:uri="http://purl.org/dc/dcmitype/"/>
    <ds:schemaRef ds:uri="0dae2db2-b5e8-45f4-b728-6af5f61bf323"/>
  </ds:schemaRefs>
</ds:datastoreItem>
</file>

<file path=customXml/itemProps3.xml><?xml version="1.0" encoding="utf-8"?>
<ds:datastoreItem xmlns:ds="http://schemas.openxmlformats.org/officeDocument/2006/customXml" ds:itemID="{BA38F7EF-DC25-4071-BEDA-3C401EEA3A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1967</TotalTime>
  <Words>1061</Words>
  <Application>Microsoft Office PowerPoint</Application>
  <PresentationFormat>Custom</PresentationFormat>
  <Paragraphs>106</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 Template for Stefanie</dc:title>
  <cp:lastModifiedBy>Patti Coultas</cp:lastModifiedBy>
  <cp:revision>7</cp:revision>
  <dcterms:created xsi:type="dcterms:W3CDTF">2006-08-16T00:00:00Z</dcterms:created>
  <dcterms:modified xsi:type="dcterms:W3CDTF">2025-01-07T15:24:25Z</dcterms:modified>
  <dc:identifier>DAGQdxOU8oo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0x010100B64610512D2D1144907A53A90A511145</vt:lpwstr>
  </property>
  <property fmtid="{D5CDD505-2E9C-101B-9397-08002B2CF9AE}" pid="3" name="MediaServiceImageTags">
    <vt:lpwstr/>
  </property>
</Properties>
</file>