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34" r:id="rId2"/>
    <p:sldId id="573" r:id="rId3"/>
    <p:sldId id="604" r:id="rId4"/>
    <p:sldId id="594" r:id="rId5"/>
    <p:sldId id="260" r:id="rId6"/>
    <p:sldId id="262" r:id="rId7"/>
    <p:sldId id="597" r:id="rId8"/>
    <p:sldId id="598" r:id="rId9"/>
    <p:sldId id="599" r:id="rId10"/>
    <p:sldId id="600" r:id="rId11"/>
    <p:sldId id="569" r:id="rId12"/>
    <p:sldId id="565" r:id="rId13"/>
    <p:sldId id="596" r:id="rId14"/>
    <p:sldId id="601" r:id="rId15"/>
    <p:sldId id="602" r:id="rId16"/>
    <p:sldId id="603" r:id="rId17"/>
    <p:sldId id="605" r:id="rId18"/>
    <p:sldId id="560" r:id="rId19"/>
    <p:sldId id="595" r:id="rId20"/>
    <p:sldId id="578" r:id="rId21"/>
    <p:sldId id="576" r:id="rId22"/>
    <p:sldId id="593" r:id="rId23"/>
    <p:sldId id="570" r:id="rId24"/>
    <p:sldId id="572" r:id="rId25"/>
    <p:sldId id="56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0AF63-5C6B-F54E-9511-F7B41C3D59DE}" v="35" dt="2019-01-07T13:30:06.566"/>
    <p1510:client id="{EF2C7A81-7737-014A-B1E5-5EDF4DD775EA}" v="2" dt="2019-01-08T12:43:09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2" autoAdjust="0"/>
    <p:restoredTop sz="80102"/>
  </p:normalViewPr>
  <p:slideViewPr>
    <p:cSldViewPr snapToGrid="0">
      <p:cViewPr>
        <p:scale>
          <a:sx n="130" d="100"/>
          <a:sy n="130" d="100"/>
        </p:scale>
        <p:origin x="1064" y="-1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EF2C7A81-7737-014A-B1E5-5EDF4DD775EA}"/>
    <pc:docChg chg="undo custSel addSld modSld">
      <pc:chgData name="Chris Droessler" userId="625c3661-9d64-47fa-b83c-4b49393bd161" providerId="ADAL" clId="{EF2C7A81-7737-014A-B1E5-5EDF4DD775EA}" dt="2019-01-08T12:47:30.852" v="177" actId="1035"/>
      <pc:docMkLst>
        <pc:docMk/>
      </pc:docMkLst>
      <pc:sldChg chg="modSp add">
        <pc:chgData name="Chris Droessler" userId="625c3661-9d64-47fa-b83c-4b49393bd161" providerId="ADAL" clId="{EF2C7A81-7737-014A-B1E5-5EDF4DD775EA}" dt="2019-01-08T12:47:30.852" v="177" actId="1035"/>
        <pc:sldMkLst>
          <pc:docMk/>
          <pc:sldMk cId="2825554277" sldId="604"/>
        </pc:sldMkLst>
        <pc:spChg chg="mod">
          <ac:chgData name="Chris Droessler" userId="625c3661-9d64-47fa-b83c-4b49393bd161" providerId="ADAL" clId="{EF2C7A81-7737-014A-B1E5-5EDF4DD775EA}" dt="2019-01-08T12:47:30.852" v="177" actId="1035"/>
          <ac:spMkLst>
            <pc:docMk/>
            <pc:sldMk cId="2825554277" sldId="604"/>
            <ac:spMk id="5" creationId="{3437D1E3-C839-4B84-A8D1-6FFCCE59D3C4}"/>
          </ac:spMkLst>
        </pc:spChg>
        <pc:spChg chg="mod">
          <ac:chgData name="Chris Droessler" userId="625c3661-9d64-47fa-b83c-4b49393bd161" providerId="ADAL" clId="{EF2C7A81-7737-014A-B1E5-5EDF4DD775EA}" dt="2019-01-08T12:47:23.804" v="171" actId="1037"/>
          <ac:spMkLst>
            <pc:docMk/>
            <pc:sldMk cId="2825554277" sldId="604"/>
            <ac:spMk id="6" creationId="{090ED922-69AF-44B1-99FB-834F0A297E55}"/>
          </ac:spMkLst>
        </pc:spChg>
        <pc:picChg chg="mod">
          <ac:chgData name="Chris Droessler" userId="625c3661-9d64-47fa-b83c-4b49393bd161" providerId="ADAL" clId="{EF2C7A81-7737-014A-B1E5-5EDF4DD775EA}" dt="2019-01-08T12:47:08.068" v="156" actId="14100"/>
          <ac:picMkLst>
            <pc:docMk/>
            <pc:sldMk cId="2825554277" sldId="604"/>
            <ac:picMk id="4" creationId="{406940B1-847E-4470-B30B-47253ADB7987}"/>
          </ac:picMkLst>
        </pc:picChg>
      </pc:sldChg>
      <pc:sldChg chg="modSp add">
        <pc:chgData name="Chris Droessler" userId="625c3661-9d64-47fa-b83c-4b49393bd161" providerId="ADAL" clId="{EF2C7A81-7737-014A-B1E5-5EDF4DD775EA}" dt="2019-01-08T12:46:37.931" v="154" actId="14100"/>
        <pc:sldMkLst>
          <pc:docMk/>
          <pc:sldMk cId="2184670923" sldId="605"/>
        </pc:sldMkLst>
        <pc:spChg chg="mod">
          <ac:chgData name="Chris Droessler" userId="625c3661-9d64-47fa-b83c-4b49393bd161" providerId="ADAL" clId="{EF2C7A81-7737-014A-B1E5-5EDF4DD775EA}" dt="2019-01-08T12:43:17.066" v="3" actId="27636"/>
          <ac:spMkLst>
            <pc:docMk/>
            <pc:sldMk cId="2184670923" sldId="605"/>
            <ac:spMk id="3" creationId="{BA124979-6BCA-4B42-BD11-1A3A8ECBE57E}"/>
          </ac:spMkLst>
        </pc:spChg>
        <pc:spChg chg="mod">
          <ac:chgData name="Chris Droessler" userId="625c3661-9d64-47fa-b83c-4b49393bd161" providerId="ADAL" clId="{EF2C7A81-7737-014A-B1E5-5EDF4DD775EA}" dt="2019-01-08T12:46:37.931" v="154" actId="14100"/>
          <ac:spMkLst>
            <pc:docMk/>
            <pc:sldMk cId="2184670923" sldId="605"/>
            <ac:spMk id="5" creationId="{FE970C84-97F4-44FE-8A3F-A7B454E3F6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CFOs. Two have incorrect email addresses.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We can bring them to the mid-year reviews if you let us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Year End Review Planning </a:t>
            </a:r>
          </a:p>
          <a:p>
            <a:r>
              <a:rPr lang="en-US" sz="1200" dirty="0"/>
              <a:t>Just a Reminder </a:t>
            </a:r>
          </a:p>
          <a:p>
            <a:r>
              <a:rPr lang="en-US" sz="1200" dirty="0"/>
              <a:t>Will take about three weeks to complete. </a:t>
            </a:r>
          </a:p>
          <a:p>
            <a:r>
              <a:rPr lang="en-US" sz="1200" dirty="0"/>
              <a:t>We anticipate doing these VIA Webinar or Drive in </a:t>
            </a:r>
          </a:p>
          <a:p>
            <a:r>
              <a:rPr lang="en-US" sz="1200" dirty="0"/>
              <a:t>We would like you Feed back on dates,  </a:t>
            </a:r>
          </a:p>
          <a:p>
            <a:r>
              <a:rPr lang="en-US" sz="1200" dirty="0"/>
              <a:t>Week of May  20</a:t>
            </a:r>
            <a:r>
              <a:rPr lang="en-US" sz="1200" baseline="30000" dirty="0"/>
              <a:t>th</a:t>
            </a:r>
            <a:r>
              <a:rPr lang="en-US" sz="1200" dirty="0"/>
              <a:t> ,  </a:t>
            </a:r>
          </a:p>
          <a:p>
            <a:r>
              <a:rPr lang="en-US" sz="1200" dirty="0"/>
              <a:t>Week of May 27</a:t>
            </a:r>
            <a:r>
              <a:rPr lang="en-US" sz="1200" baseline="30000" dirty="0"/>
              <a:t>th</a:t>
            </a:r>
            <a:r>
              <a:rPr lang="en-US" sz="1200" dirty="0"/>
              <a:t> , </a:t>
            </a:r>
          </a:p>
          <a:p>
            <a:r>
              <a:rPr lang="en-US" sz="1200" dirty="0"/>
              <a:t>Week of June 3th , </a:t>
            </a:r>
          </a:p>
          <a:p>
            <a:r>
              <a:rPr lang="en-US" sz="1200" dirty="0"/>
              <a:t>Week of June 10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can we will upload and it will save 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5P1 there was an error in the computer program that extracted the data.  </a:t>
            </a:r>
          </a:p>
          <a:p>
            <a:r>
              <a:rPr lang="en-US" dirty="0"/>
              <a:t>We typically were about 15% for  5P1 </a:t>
            </a:r>
          </a:p>
          <a:p>
            <a:endParaRPr lang="en-US" dirty="0"/>
          </a:p>
          <a:p>
            <a:r>
              <a:rPr lang="en-US" dirty="0"/>
              <a:t>5P2 we are looking for strategies to improve 5P2</a:t>
            </a:r>
          </a:p>
          <a:p>
            <a:r>
              <a:rPr lang="en-US" dirty="0"/>
              <a:t>You may want to send a team to the Wake Tech Training Session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3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  <a:p>
            <a:endParaRPr lang="en-US" dirty="0"/>
          </a:p>
          <a:p>
            <a:r>
              <a:rPr lang="en-US" dirty="0"/>
              <a:t>Show this month:</a:t>
            </a:r>
          </a:p>
          <a:p>
            <a:r>
              <a:rPr lang="en-US" dirty="0"/>
              <a:t>Nash</a:t>
            </a:r>
          </a:p>
          <a:p>
            <a:r>
              <a:rPr lang="en-US" dirty="0"/>
              <a:t>Sampson</a:t>
            </a:r>
          </a:p>
          <a:p>
            <a:endParaRPr lang="en-US" dirty="0"/>
          </a:p>
          <a:p>
            <a:r>
              <a:rPr lang="en-US" dirty="0"/>
              <a:t>Ready to show</a:t>
            </a:r>
          </a:p>
          <a:p>
            <a:r>
              <a:rPr lang="en-US" dirty="0"/>
              <a:t>Wayne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1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  <a:p>
            <a:endParaRPr lang="en-US" dirty="0"/>
          </a:p>
          <a:p>
            <a:r>
              <a:rPr lang="en-US" dirty="0"/>
              <a:t>Show this month:</a:t>
            </a:r>
          </a:p>
          <a:p>
            <a:r>
              <a:rPr lang="en-US" dirty="0"/>
              <a:t>Nash</a:t>
            </a:r>
          </a:p>
          <a:p>
            <a:r>
              <a:rPr lang="en-US" dirty="0"/>
              <a:t>Sampson</a:t>
            </a:r>
          </a:p>
          <a:p>
            <a:endParaRPr lang="en-US" dirty="0"/>
          </a:p>
          <a:p>
            <a:r>
              <a:rPr lang="en-US" dirty="0"/>
              <a:t>Ready to show</a:t>
            </a:r>
          </a:p>
          <a:p>
            <a:r>
              <a:rPr lang="en-US" dirty="0"/>
              <a:t>Wayne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0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www.skillsusanc.org</a:t>
            </a:r>
            <a:r>
              <a:rPr lang="en-US" dirty="0"/>
              <a:t>/state-conference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adding workshops around the new act during this SUMMITT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CFOs. Two have incorrect email addresses.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79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anyone want to talk about any open houses they planned or attended?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8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you are modifying budgets after initial planning. </a:t>
            </a:r>
          </a:p>
          <a:p>
            <a:r>
              <a:rPr lang="en-US" dirty="0"/>
              <a:t>We have Jan through May,  </a:t>
            </a:r>
          </a:p>
          <a:p>
            <a:r>
              <a:rPr lang="en-US" dirty="0"/>
              <a:t>Changes in June appear to be dumping on a federal fund and do not sit well in an audit.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looking at your XDBR </a:t>
            </a:r>
          </a:p>
          <a:p>
            <a:r>
              <a:rPr lang="en-US" dirty="0"/>
              <a:t>You should do it first and alert us on any out of the ordinary changes you expect.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You can expect many changes in the next two years as we transition. </a:t>
            </a:r>
          </a:p>
          <a:p>
            <a:r>
              <a:rPr lang="en-US" sz="1400" dirty="0"/>
              <a:t>We are including a PDF copy of  Perkins V with this webinar material.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We know you will have to complete a needs assessment. </a:t>
            </a:r>
          </a:p>
          <a:p>
            <a:r>
              <a:rPr lang="en-US" sz="1400" dirty="0"/>
              <a:t>We will be walking you through the process. </a:t>
            </a:r>
          </a:p>
          <a:p>
            <a:r>
              <a:rPr lang="en-US" sz="1400" dirty="0"/>
              <a:t>It is something you can do in house and involve other stakeholders. </a:t>
            </a:r>
          </a:p>
          <a:p>
            <a:r>
              <a:rPr lang="en-US" sz="1400" dirty="0"/>
              <a:t>A community college needs assessment alone will not meet the standard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9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needs assessment will include Size Scope and Quality of your CTE programs beyond approval at the system office and  </a:t>
            </a:r>
            <a:r>
              <a:rPr lang="en-US" sz="1200" u="sng" dirty="0"/>
              <a:t>may include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Numbers of Participants and Concentrators in your CTE Programs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Review of Faculty Instructional Strategies – Engaging Instruction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CTE - Facilities and Equipment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Career Awareness Activities including Exploratory and Career Development </a:t>
            </a:r>
            <a:r>
              <a:rPr lang="en-US" sz="1200" dirty="0" err="1"/>
              <a:t>Activiteis</a:t>
            </a:r>
            <a:r>
              <a:rPr lang="en-US" sz="12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Programs of Study/ Career Pathways  - 9-14   CCP is a part of this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Credentialing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Secondary Postsecondary Alignment of Programs of study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CTE Student Organizations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Work Based Learning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Consultation in the development of the Needs Assessment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Needs Assessment will be updated every two years </a:t>
            </a:r>
          </a:p>
          <a:p>
            <a:r>
              <a:rPr lang="en-US" dirty="0"/>
              <a:t>To ensure we are responsive to the community and employment needs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1/8/19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1/8/19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8,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E4C42-0A9C-3244-BA05-D992EA34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0">
              <a:buNone/>
            </a:pPr>
            <a:r>
              <a:rPr lang="en-US" dirty="0"/>
              <a:t>Consultation on an on-going basis</a:t>
            </a:r>
          </a:p>
          <a:p>
            <a:pPr lvl="1"/>
            <a:r>
              <a:rPr lang="en-US" dirty="0"/>
              <a:t>Annual updates to comprehensive needs assessment</a:t>
            </a:r>
          </a:p>
          <a:p>
            <a:pPr lvl="1"/>
            <a:r>
              <a:rPr lang="en-US" dirty="0"/>
              <a:t>Ensure programs of study are--</a:t>
            </a:r>
          </a:p>
          <a:p>
            <a:pPr lvl="2"/>
            <a:r>
              <a:rPr lang="en-US" dirty="0"/>
              <a:t>Responsive to community employment needs</a:t>
            </a:r>
          </a:p>
          <a:p>
            <a:pPr lvl="2"/>
            <a:r>
              <a:rPr lang="en-US" dirty="0"/>
              <a:t>Aligned with state, regional, local employment priorities</a:t>
            </a:r>
          </a:p>
          <a:p>
            <a:pPr lvl="2"/>
            <a:r>
              <a:rPr lang="en-US" dirty="0"/>
              <a:t>Informed by labor market information</a:t>
            </a:r>
          </a:p>
          <a:p>
            <a:pPr lvl="2"/>
            <a:r>
              <a:rPr lang="en-US" dirty="0"/>
              <a:t>Designed to meet current &amp; long-term labor market projections</a:t>
            </a:r>
          </a:p>
          <a:p>
            <a:pPr lvl="2"/>
            <a:r>
              <a:rPr lang="en-US" dirty="0"/>
              <a:t>Allow employer input</a:t>
            </a:r>
          </a:p>
          <a:p>
            <a:pPr lvl="1"/>
            <a:r>
              <a:rPr lang="en-US" dirty="0"/>
              <a:t>Encourage work-based learning</a:t>
            </a:r>
          </a:p>
          <a:p>
            <a:pPr lvl="1"/>
            <a:r>
              <a:rPr lang="en-US" dirty="0"/>
              <a:t>Coordinate Perkins funding with local resources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B821D-C324-B643-862C-A7BAC80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Needs Assessment</a:t>
            </a:r>
            <a:br>
              <a:rPr lang="en-US" dirty="0"/>
            </a:br>
            <a:r>
              <a:rPr lang="en-US" sz="3200" dirty="0"/>
              <a:t>(4) Continued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729128"/>
            <a:ext cx="3939930" cy="50922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9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761204"/>
            <a:ext cx="8033569" cy="50967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Mid-Year Reviews</a:t>
            </a:r>
          </a:p>
          <a:p>
            <a:r>
              <a:rPr lang="en-US" dirty="0"/>
              <a:t>2 drive-in meetings - pick one</a:t>
            </a:r>
          </a:p>
          <a:p>
            <a:r>
              <a:rPr lang="en-US" dirty="0"/>
              <a:t>January 15, 2019 @ Pitt CC</a:t>
            </a:r>
          </a:p>
          <a:p>
            <a:r>
              <a:rPr lang="en-US" dirty="0"/>
              <a:t>January 17, 2019 @ Catawba Valley CC</a:t>
            </a:r>
          </a:p>
          <a:p>
            <a:r>
              <a:rPr lang="en-US" dirty="0"/>
              <a:t>Each college - prepare a 10-minute presentation on best practice.  Followed by questions.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End-of-Year Reviews</a:t>
            </a:r>
          </a:p>
          <a:p>
            <a:r>
              <a:rPr lang="en-US" dirty="0"/>
              <a:t>May/June, 2019</a:t>
            </a:r>
          </a:p>
          <a:p>
            <a:r>
              <a:rPr lang="en-US" dirty="0"/>
              <a:t>End-of-Year Report and Best Practice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Perkins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10-minute maximum presentation</a:t>
            </a:r>
          </a:p>
          <a:p>
            <a:r>
              <a:rPr lang="en-US" dirty="0"/>
              <a:t>Highlight/summarize Perkins funding/activities so far this year.</a:t>
            </a:r>
          </a:p>
          <a:p>
            <a:r>
              <a:rPr lang="en-US"/>
              <a:t>Assure </a:t>
            </a:r>
            <a:r>
              <a:rPr lang="en-US" dirty="0"/>
              <a:t>that you are on track to spend funds.</a:t>
            </a:r>
          </a:p>
          <a:p>
            <a:r>
              <a:rPr lang="en-US" dirty="0"/>
              <a:t>Send your PowerPoint slides to Chris </a:t>
            </a:r>
            <a:r>
              <a:rPr lang="en-US" dirty="0" err="1"/>
              <a:t>Droessler</a:t>
            </a:r>
            <a:r>
              <a:rPr lang="en-US" dirty="0"/>
              <a:t> </a:t>
            </a:r>
            <a:r>
              <a:rPr lang="en-US" dirty="0" err="1"/>
              <a:t>droesslerc@nccommunitycolleges.edu</a:t>
            </a:r>
            <a:r>
              <a:rPr lang="en-US" dirty="0"/>
              <a:t> five days before the meeting or hand your PowerPoint file on a flash drive to Chris at the meeting.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Mid-Year Reviews</a:t>
            </a:r>
          </a:p>
        </p:txBody>
      </p:sp>
    </p:spTree>
    <p:extLst>
      <p:ext uri="{BB962C8B-B14F-4D97-AF65-F5344CB8AC3E}">
        <p14:creationId xmlns:p14="http://schemas.microsoft.com/office/powerpoint/2010/main" val="22846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94C4-39FA-4243-9C80-02914C0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Book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41D61B-27E2-1343-ACD4-86F1C20E4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97" y="1760538"/>
            <a:ext cx="3656805" cy="473233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96136-2E45-3441-BE94-43E4B3BA6ED7}"/>
              </a:ext>
            </a:extLst>
          </p:cNvPr>
          <p:cNvSpPr/>
          <p:nvPr/>
        </p:nvSpPr>
        <p:spPr>
          <a:xfrm>
            <a:off x="2638268" y="1760538"/>
            <a:ext cx="3762133" cy="4880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94C4-39FA-4243-9C80-02914C0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96136-2E45-3441-BE94-43E4B3BA6ED7}"/>
              </a:ext>
            </a:extLst>
          </p:cNvPr>
          <p:cNvSpPr/>
          <p:nvPr/>
        </p:nvSpPr>
        <p:spPr>
          <a:xfrm>
            <a:off x="7572369" y="4819337"/>
            <a:ext cx="1571630" cy="203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EFF15-D997-2F40-AF03-429820293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for improvement</a:t>
            </a:r>
          </a:p>
          <a:p>
            <a:r>
              <a:rPr lang="en-US" dirty="0"/>
              <a:t>You will be contacted if action plan is needed.</a:t>
            </a:r>
          </a:p>
          <a:p>
            <a:pPr lvl="1"/>
            <a:r>
              <a:rPr lang="en-US" dirty="0"/>
              <a:t>1 college for 4P1</a:t>
            </a:r>
          </a:p>
          <a:p>
            <a:pPr lvl="1"/>
            <a:r>
              <a:rPr lang="en-US" dirty="0"/>
              <a:t>24 colleges for 5P2</a:t>
            </a:r>
          </a:p>
          <a:p>
            <a:r>
              <a:rPr lang="en-US" dirty="0"/>
              <a:t>5P1 was recalculated this year - all exceeded negotiated level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8D72CB1-C6CC-944D-B1BF-6F849175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45" y="4913128"/>
            <a:ext cx="1502855" cy="19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94C4-39FA-4243-9C80-02914C0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96136-2E45-3441-BE94-43E4B3BA6ED7}"/>
              </a:ext>
            </a:extLst>
          </p:cNvPr>
          <p:cNvSpPr/>
          <p:nvPr/>
        </p:nvSpPr>
        <p:spPr>
          <a:xfrm>
            <a:off x="7572369" y="4819337"/>
            <a:ext cx="1571630" cy="203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4321215-B973-7C45-BFBC-9C34D4EB6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81667"/>
              </p:ext>
            </p:extLst>
          </p:nvPr>
        </p:nvGraphicFramePr>
        <p:xfrm>
          <a:off x="476249" y="1745211"/>
          <a:ext cx="7263493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265">
                  <a:extLst>
                    <a:ext uri="{9D8B030D-6E8A-4147-A177-3AD203B41FA5}">
                      <a16:colId xmlns:a16="http://schemas.microsoft.com/office/drawing/2014/main" val="257638233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9568196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57795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State Negotiated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Actual State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5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1P1 – Technical Skill 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02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2P1 – Credential, Certificate, or Degree 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4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3P1 – Student Retention or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1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4P1 – Student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95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5P1 – Nontraditional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5P2 – Nontraditional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00288"/>
                  </a:ext>
                </a:extLst>
              </a:tr>
            </a:tbl>
          </a:graphicData>
        </a:graphic>
      </p:graphicFrame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8D72CB1-C6CC-944D-B1BF-6F8491752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45" y="4913128"/>
            <a:ext cx="1502855" cy="19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Non-Trad Student Inclusion Workshop </a:t>
            </a:r>
            <a:br>
              <a:rPr lang="en-US" sz="3600" dirty="0"/>
            </a:br>
            <a:r>
              <a:rPr lang="en-US" sz="3600" dirty="0"/>
              <a:t>April 18, 2019 at Wake Tech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970C84-97F4-44FE-8A3F-A7B454E3F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1" y="1729785"/>
            <a:ext cx="824441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iscuss diversity, inclusion, equity, access, cognitive biases, Title IX, generational labels, and culturally responsive teaching.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Address cultural, ethnicity, racial, gender, socio-economic status, and other differences and provide techniques to engage diverse students to ensure inclusion.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earn about Title IX and responsibilities under this law.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Modes of communication and communication narratives to engage those from various generations.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ulturally responsible teaching strategies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Open to only 10 colleges with teams of up to 2 (or up to 20 participa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nts).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More information and how to register will be at ncperkings.org/wake later this week.</a:t>
            </a:r>
          </a:p>
        </p:txBody>
      </p:sp>
    </p:spTree>
    <p:extLst>
      <p:ext uri="{BB962C8B-B14F-4D97-AF65-F5344CB8AC3E}">
        <p14:creationId xmlns:p14="http://schemas.microsoft.com/office/powerpoint/2010/main" val="21846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Nash Community College</a:t>
            </a:r>
          </a:p>
          <a:p>
            <a:r>
              <a:rPr lang="en-US" dirty="0"/>
              <a:t>Nash CC believes in SkillsUSA, and their students have won numerous awards at the state and national level.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4466313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Sampson Community College</a:t>
            </a:r>
          </a:p>
          <a:p>
            <a:r>
              <a:rPr lang="en-US" dirty="0"/>
              <a:t>Sampson CC hired a full-time career specialist, and medical assisting instructor.  </a:t>
            </a:r>
          </a:p>
          <a:p>
            <a:r>
              <a:rPr lang="en-US" dirty="0"/>
              <a:t>They provided multiple professional development trainings for their CTE staff, celebrated Building Construction Week, and implemented an improvement plan for 5P1 and 5P2.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Best practice videos are on </a:t>
            </a:r>
            <a:r>
              <a:rPr lang="en-US" dirty="0" err="1"/>
              <a:t>NCperkins.org</a:t>
            </a:r>
            <a:r>
              <a:rPr lang="en-US" dirty="0"/>
              <a:t> under Perkins Resources.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63D4-8087-4D4C-9316-F4587629CAE3}"/>
              </a:ext>
            </a:extLst>
          </p:cNvPr>
          <p:cNvCxnSpPr>
            <a:cxnSpLocks/>
          </p:cNvCxnSpPr>
          <p:nvPr/>
        </p:nvCxnSpPr>
        <p:spPr>
          <a:xfrm>
            <a:off x="1297858" y="4804242"/>
            <a:ext cx="65050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list - send Patti/Tony the changes</a:t>
            </a:r>
          </a:p>
          <a:p>
            <a:r>
              <a:rPr lang="en-US" dirty="0"/>
              <a:t>New: Special Populations Contact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</p:spTree>
    <p:extLst>
      <p:ext uri="{BB962C8B-B14F-4D97-AF65-F5344CB8AC3E}">
        <p14:creationId xmlns:p14="http://schemas.microsoft.com/office/powerpoint/2010/main" val="15274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Construction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April 8-12, 2019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December 13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F337-0E81-B247-9A53-10AD316B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5" y="4523232"/>
            <a:ext cx="5870553" cy="2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2BB91-D5DE-1D4A-A980-D9899A4E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Greensboro</a:t>
            </a:r>
          </a:p>
          <a:p>
            <a:r>
              <a:rPr lang="en-US" dirty="0"/>
              <a:t>April 9-11, 2019</a:t>
            </a:r>
          </a:p>
          <a:p>
            <a:r>
              <a:rPr lang="en-US" dirty="0"/>
              <a:t>Annual Perkins meeting on Wednesday, April 10</a:t>
            </a:r>
          </a:p>
          <a:p>
            <a:r>
              <a:rPr lang="en-US" dirty="0"/>
              <a:t>Postsecondary Awards Ceremony on April 10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7C390-A337-294A-B2E2-60A20D71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SkillsUSA</a:t>
            </a:r>
          </a:p>
        </p:txBody>
      </p:sp>
      <p:pic>
        <p:nvPicPr>
          <p:cNvPr id="4" name="Picture 1" descr="https://static.wixstatic.com/media/6b19e9_327b474e5aa34c838b4fb00e4eb6d76d.jpg/v1/fill/w_207,h_121,al_c,q_80,usm_0.66_1.00_0.01/6b19e9_327b474e5aa34c838b4fb00e4eb6d76d.jpg">
            <a:extLst>
              <a:ext uri="{FF2B5EF4-FFF2-40B4-BE49-F238E27FC236}">
                <a16:creationId xmlns:a16="http://schemas.microsoft.com/office/drawing/2014/main" id="{2AB31098-D3ED-644E-902B-8B64B793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7" y="4283152"/>
            <a:ext cx="4035553" cy="23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5C04C-5CE7-9349-8223-9F74E5958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9" y="2100263"/>
            <a:ext cx="9265977" cy="4057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8853F4-9CC9-EA4E-9D52-FAED220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Partnership Summit</a:t>
            </a:r>
          </a:p>
        </p:txBody>
      </p:sp>
    </p:spTree>
    <p:extLst>
      <p:ext uri="{BB962C8B-B14F-4D97-AF65-F5344CB8AC3E}">
        <p14:creationId xmlns:p14="http://schemas.microsoft.com/office/powerpoint/2010/main" val="1059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Advanced Manufacturing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September 30 – October 4, 2019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3A3C-1D1E-9B41-BE93-416A9AD8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76" y="4553715"/>
            <a:ext cx="5995416" cy="22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endParaRPr lang="en-US" dirty="0"/>
          </a:p>
          <a:p>
            <a:r>
              <a:rPr lang="en-US" dirty="0"/>
              <a:t>Next Update:  Tuesday, February 12,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  <p:pic>
        <p:nvPicPr>
          <p:cNvPr id="6" name="Picture 5" descr="A close up of a black hat&#13;&#10;&#13;&#10;Description automatically generated">
            <a:extLst>
              <a:ext uri="{FF2B5EF4-FFF2-40B4-BE49-F238E27FC236}">
                <a16:creationId xmlns:a16="http://schemas.microsoft.com/office/drawing/2014/main" id="{4F036E05-D0BC-9D41-B6FE-5DA823560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7" y="4440237"/>
            <a:ext cx="857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McDougaldD@nccommunitycolleges.edu</a:t>
            </a:r>
            <a:r>
              <a:rPr lang="en-US" dirty="0"/>
              <a:t>	919-807-7129</a:t>
            </a:r>
          </a:p>
        </p:txBody>
      </p:sp>
    </p:spTree>
    <p:extLst>
      <p:ext uri="{BB962C8B-B14F-4D97-AF65-F5344CB8AC3E}">
        <p14:creationId xmlns:p14="http://schemas.microsoft.com/office/powerpoint/2010/main" val="3839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New: Special Populations Contact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940B1-847E-4470-B30B-47253ADB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3" y="2302933"/>
            <a:ext cx="4513544" cy="439243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437D1E3-C839-4B84-A8D1-6FFCCE59D3C4}"/>
              </a:ext>
            </a:extLst>
          </p:cNvPr>
          <p:cNvSpPr/>
          <p:nvPr/>
        </p:nvSpPr>
        <p:spPr>
          <a:xfrm rot="10800000">
            <a:off x="2435605" y="4304519"/>
            <a:ext cx="971550" cy="2909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90ED922-69AF-44B1-99FB-834F0A297E55}"/>
              </a:ext>
            </a:extLst>
          </p:cNvPr>
          <p:cNvSpPr/>
          <p:nvPr/>
        </p:nvSpPr>
        <p:spPr>
          <a:xfrm rot="16200000">
            <a:off x="3600913" y="3062589"/>
            <a:ext cx="384464" cy="1717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8AF9D-9BDB-4128-A348-26BEA0040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" y="2685830"/>
            <a:ext cx="4540569" cy="30215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Basic Grant expenditures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FC1AB-ADA9-4AAF-89CE-6FB8D95CC7E2}"/>
              </a:ext>
            </a:extLst>
          </p:cNvPr>
          <p:cNvSpPr txBox="1"/>
          <p:nvPr/>
        </p:nvSpPr>
        <p:spPr>
          <a:xfrm>
            <a:off x="1297857" y="1888513"/>
            <a:ext cx="7364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768"/>
                </a:solidFill>
              </a:rPr>
              <a:t>All equipment paid for by your Perkins Basic grant should be ordered and in route by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E415-4F58-4A5D-A411-7F7E3927A3B8}"/>
              </a:ext>
            </a:extLst>
          </p:cNvPr>
          <p:cNvSpPr txBox="1"/>
          <p:nvPr/>
        </p:nvSpPr>
        <p:spPr>
          <a:xfrm>
            <a:off x="5005971" y="3190030"/>
            <a:ext cx="3656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Remember! </a:t>
            </a:r>
            <a:br>
              <a:rPr lang="en-US" sz="2800" dirty="0"/>
            </a:br>
            <a:r>
              <a:rPr lang="en-US" sz="2800" dirty="0"/>
              <a:t>All equipment must be </a:t>
            </a:r>
            <a:r>
              <a:rPr lang="en-US" sz="2800" b="1" dirty="0">
                <a:solidFill>
                  <a:srgbClr val="FF0000"/>
                </a:solidFill>
              </a:rPr>
              <a:t>in place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in use </a:t>
            </a:r>
            <a:r>
              <a:rPr lang="en-US" sz="2800" dirty="0"/>
              <a:t>by students in the fiscal year in which it was purchased…</a:t>
            </a:r>
          </a:p>
          <a:p>
            <a:r>
              <a:rPr lang="en-US" sz="2800" dirty="0"/>
              <a:t>i.e. before June 30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645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0C4A-0BA7-8C42-99D9-8A8567177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Levels  July – December </a:t>
            </a:r>
          </a:p>
          <a:p>
            <a:r>
              <a:rPr lang="en-US" dirty="0"/>
              <a:t>Encouraged to meet with your Chief Financial Officer</a:t>
            </a:r>
          </a:p>
          <a:p>
            <a:r>
              <a:rPr lang="en-US" dirty="0"/>
              <a:t>Update your programmatic and fiscal Perkins Plan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6FC2D-13E8-5348-B0A8-251EB01A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</a:p>
        </p:txBody>
      </p:sp>
    </p:spTree>
    <p:extLst>
      <p:ext uri="{BB962C8B-B14F-4D97-AF65-F5344CB8AC3E}">
        <p14:creationId xmlns:p14="http://schemas.microsoft.com/office/powerpoint/2010/main" val="15187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5185-901F-4A42-B321-437459F4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Plan </a:t>
            </a:r>
          </a:p>
          <a:p>
            <a:r>
              <a:rPr lang="en-US" dirty="0"/>
              <a:t>* Needs Assessment</a:t>
            </a:r>
          </a:p>
          <a:p>
            <a:r>
              <a:rPr lang="en-US" dirty="0"/>
              <a:t>Uses of Funds </a:t>
            </a:r>
          </a:p>
          <a:p>
            <a:r>
              <a:rPr lang="en-US" dirty="0"/>
              <a:t>Links to WIOA </a:t>
            </a:r>
          </a:p>
          <a:p>
            <a:r>
              <a:rPr lang="en-US" dirty="0"/>
              <a:t>Work-Based Learning </a:t>
            </a:r>
          </a:p>
          <a:p>
            <a:r>
              <a:rPr lang="en-US" dirty="0"/>
              <a:t>Outcome Measures </a:t>
            </a:r>
          </a:p>
          <a:p>
            <a:r>
              <a:rPr lang="en-US" dirty="0"/>
              <a:t>July Summer Conference </a:t>
            </a:r>
          </a:p>
          <a:p>
            <a:r>
              <a:rPr lang="en-US" dirty="0"/>
              <a:t>Application for Transition Year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402D0-D120-9A4E-B90F-B4C14B79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 	</a:t>
            </a:r>
          </a:p>
        </p:txBody>
      </p:sp>
    </p:spTree>
    <p:extLst>
      <p:ext uri="{BB962C8B-B14F-4D97-AF65-F5344CB8AC3E}">
        <p14:creationId xmlns:p14="http://schemas.microsoft.com/office/powerpoint/2010/main" val="5455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E4C42-0A9C-3244-BA05-D992EA34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 134 (c) (1)</a:t>
            </a:r>
          </a:p>
          <a:p>
            <a:pPr marL="0" indent="0">
              <a:buNone/>
            </a:pPr>
            <a:r>
              <a:rPr lang="en-US" dirty="0"/>
              <a:t>… an eligible recipient shall --</a:t>
            </a:r>
          </a:p>
          <a:p>
            <a:r>
              <a:rPr lang="en-US" dirty="0"/>
              <a:t>(A) conduct a comprehensive local needs assessment related to career and technical education and include the results of the needs assessment in the local application submitted under subsection (a); and</a:t>
            </a:r>
          </a:p>
          <a:p>
            <a:r>
              <a:rPr lang="en-US" dirty="0"/>
              <a:t>(B) not less than once every 2 years, update such comprehensive local needs assessment.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B821D-C324-B643-862C-A7BAC80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Needs Assessment</a:t>
            </a:r>
            <a:br>
              <a:rPr lang="en-US" dirty="0"/>
            </a:br>
            <a:r>
              <a:rPr lang="en-US" sz="3200" dirty="0"/>
              <a:t>(1)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E4C42-0A9C-3244-BA05-D992EA34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8286751" cy="5096796"/>
          </a:xfrm>
        </p:spPr>
        <p:txBody>
          <a:bodyPr>
            <a:noAutofit/>
          </a:bodyPr>
          <a:lstStyle/>
          <a:p>
            <a:r>
              <a:rPr lang="en-US" sz="2400" dirty="0"/>
              <a:t>An evaluation of the performance of the students</a:t>
            </a:r>
          </a:p>
          <a:p>
            <a:r>
              <a:rPr lang="en-US" sz="2400" dirty="0"/>
              <a:t>CTE programs offered</a:t>
            </a:r>
          </a:p>
          <a:p>
            <a:pPr lvl="1"/>
            <a:r>
              <a:rPr lang="en-US" sz="2000" dirty="0"/>
              <a:t>Sufficient in size, scope and quality</a:t>
            </a:r>
          </a:p>
          <a:p>
            <a:pPr lvl="1"/>
            <a:r>
              <a:rPr lang="en-US" sz="2000" dirty="0"/>
              <a:t>Aligned to state, regional, trial, local industry/occupations identified by WIOWA or local workforce board.</a:t>
            </a:r>
          </a:p>
          <a:p>
            <a:pPr lvl="1"/>
            <a:r>
              <a:rPr lang="en-US" sz="2000" dirty="0"/>
              <a:t>Meet local education or economic needs not identified by workforce board</a:t>
            </a:r>
          </a:p>
          <a:p>
            <a:r>
              <a:rPr lang="en-US" sz="2400" dirty="0"/>
              <a:t>Progress toward implementation of CTE programs of study</a:t>
            </a:r>
          </a:p>
          <a:p>
            <a:r>
              <a:rPr lang="en-US" sz="2400" dirty="0"/>
              <a:t>Improve recruitment, retention, and training of CTE faculty</a:t>
            </a:r>
          </a:p>
          <a:p>
            <a:r>
              <a:rPr lang="en-US" sz="2400" dirty="0"/>
              <a:t>Equal access to CTE</a:t>
            </a:r>
          </a:p>
          <a:p>
            <a:pPr lvl="1"/>
            <a:r>
              <a:rPr lang="en-US" sz="2000" dirty="0"/>
              <a:t>Barriers for special populations</a:t>
            </a:r>
          </a:p>
          <a:p>
            <a:pPr lvl="1"/>
            <a:r>
              <a:rPr lang="en-US" sz="2000" dirty="0"/>
              <a:t>Improve performance of special populations</a:t>
            </a:r>
          </a:p>
          <a:p>
            <a:pPr lvl="1"/>
            <a:r>
              <a:rPr lang="en-US" sz="2000" dirty="0"/>
              <a:t>Prepare special populations for self-sufficiency.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B821D-C324-B643-862C-A7BAC80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Comprehensive Needs Assessment</a:t>
            </a:r>
            <a:br>
              <a:rPr lang="en-US" dirty="0"/>
            </a:br>
            <a:r>
              <a:rPr lang="en-US" sz="3200" dirty="0"/>
              <a:t>(2)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E4C42-0A9C-3244-BA05-D992EA341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lvl="1" indent="0">
              <a:buNone/>
            </a:pPr>
            <a:r>
              <a:rPr lang="en-US" dirty="0"/>
              <a:t>Involve diverse body of stakeholders including --</a:t>
            </a:r>
          </a:p>
          <a:p>
            <a:pPr lvl="1"/>
            <a:r>
              <a:rPr lang="en-US" dirty="0"/>
              <a:t>LEA CTE, including principal, counselors, administration</a:t>
            </a:r>
          </a:p>
          <a:p>
            <a:pPr lvl="1"/>
            <a:r>
              <a:rPr lang="en-US" dirty="0"/>
              <a:t>Postsecondary CTE faculty, administrators</a:t>
            </a:r>
          </a:p>
          <a:p>
            <a:pPr lvl="1"/>
            <a:r>
              <a:rPr lang="en-US" dirty="0"/>
              <a:t>Local workforce development board, including range of businesses.</a:t>
            </a:r>
          </a:p>
          <a:p>
            <a:pPr lvl="1"/>
            <a:r>
              <a:rPr lang="en-US" dirty="0"/>
              <a:t>Parents and students</a:t>
            </a:r>
          </a:p>
          <a:p>
            <a:pPr lvl="1"/>
            <a:r>
              <a:rPr lang="en-US" dirty="0"/>
              <a:t>Special populations</a:t>
            </a:r>
          </a:p>
          <a:p>
            <a:pPr lvl="1"/>
            <a:r>
              <a:rPr lang="en-US" dirty="0"/>
              <a:t>Agencies serving out-of-school youth, homeless youth, at-risk youth</a:t>
            </a:r>
          </a:p>
          <a:p>
            <a:pPr lvl="1"/>
            <a:r>
              <a:rPr lang="en-US" dirty="0"/>
              <a:t>Indian tribes and tribal organizations</a:t>
            </a:r>
          </a:p>
          <a:p>
            <a:pPr lvl="1"/>
            <a:r>
              <a:rPr lang="en-US" dirty="0"/>
              <a:t>Other stakeholders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BB821D-C324-B643-862C-A7BAC80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Needs Assessment</a:t>
            </a:r>
            <a:br>
              <a:rPr lang="en-US" dirty="0"/>
            </a:br>
            <a:r>
              <a:rPr lang="en-US" sz="3200" dirty="0"/>
              <a:t>(3)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1413</Words>
  <Application>Microsoft Macintosh PowerPoint</Application>
  <PresentationFormat>On-screen Show (4:3)</PresentationFormat>
  <Paragraphs>282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Perkins Update Webinar</vt:lpstr>
      <vt:lpstr>NCPerkins.org Moodle</vt:lpstr>
      <vt:lpstr>NCPerkins.org Moodle</vt:lpstr>
      <vt:lpstr>Perkins Basic Grant expenditures</vt:lpstr>
      <vt:lpstr>Budget </vt:lpstr>
      <vt:lpstr>Perkins V  </vt:lpstr>
      <vt:lpstr>Comprehensive Needs Assessment (1) General</vt:lpstr>
      <vt:lpstr>Comprehensive Needs Assessment (2) Requirements</vt:lpstr>
      <vt:lpstr>Comprehensive Needs Assessment (3) Consultation</vt:lpstr>
      <vt:lpstr>Comprehensive Needs Assessment (4) Continued Consultation</vt:lpstr>
      <vt:lpstr>Got 'em?</vt:lpstr>
      <vt:lpstr>Perkins Reviews</vt:lpstr>
      <vt:lpstr>Perkins Mid-Year Reviews</vt:lpstr>
      <vt:lpstr>Data Book</vt:lpstr>
      <vt:lpstr>Data Book</vt:lpstr>
      <vt:lpstr>Statewide Data</vt:lpstr>
      <vt:lpstr>Non-Trad Student Inclusion Workshop  April 18, 2019 at Wake Tech</vt:lpstr>
      <vt:lpstr>Best Practice Videos 2018</vt:lpstr>
      <vt:lpstr>Best Practice Videos 2018</vt:lpstr>
      <vt:lpstr>Construction Week</vt:lpstr>
      <vt:lpstr>SkillsUSA</vt:lpstr>
      <vt:lpstr>Performance Partnership Summit</vt:lpstr>
      <vt:lpstr>Manufacturing Week</vt:lpstr>
      <vt:lpstr>Perkins Updates</vt:lpstr>
      <vt:lpstr>Perkins/CTE State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2019-01-08T12:47:31Z</dcterms:modified>
</cp:coreProperties>
</file>