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handoutMasterIdLst>
    <p:handoutMasterId r:id="rId39"/>
  </p:handoutMasterIdLst>
  <p:sldIdLst>
    <p:sldId id="629" r:id="rId5"/>
    <p:sldId id="621" r:id="rId6"/>
    <p:sldId id="625" r:id="rId7"/>
    <p:sldId id="622" r:id="rId8"/>
    <p:sldId id="623" r:id="rId9"/>
    <p:sldId id="603" r:id="rId10"/>
    <p:sldId id="604" r:id="rId11"/>
    <p:sldId id="605" r:id="rId12"/>
    <p:sldId id="606" r:id="rId13"/>
    <p:sldId id="607" r:id="rId14"/>
    <p:sldId id="608" r:id="rId15"/>
    <p:sldId id="609" r:id="rId16"/>
    <p:sldId id="610" r:id="rId17"/>
    <p:sldId id="611" r:id="rId18"/>
    <p:sldId id="612" r:id="rId19"/>
    <p:sldId id="613" r:id="rId20"/>
    <p:sldId id="614" r:id="rId21"/>
    <p:sldId id="615" r:id="rId22"/>
    <p:sldId id="616" r:id="rId23"/>
    <p:sldId id="627" r:id="rId24"/>
    <p:sldId id="617" r:id="rId25"/>
    <p:sldId id="618" r:id="rId26"/>
    <p:sldId id="619" r:id="rId27"/>
    <p:sldId id="620" r:id="rId28"/>
    <p:sldId id="632" r:id="rId29"/>
    <p:sldId id="633" r:id="rId30"/>
    <p:sldId id="568" r:id="rId31"/>
    <p:sldId id="567" r:id="rId32"/>
    <p:sldId id="626" r:id="rId33"/>
    <p:sldId id="624" r:id="rId34"/>
    <p:sldId id="630" r:id="rId35"/>
    <p:sldId id="628" r:id="rId36"/>
    <p:sldId id="332" r:id="rId37"/>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00"/>
    <p:restoredTop sz="48015" autoAdjust="0"/>
  </p:normalViewPr>
  <p:slideViewPr>
    <p:cSldViewPr>
      <p:cViewPr varScale="1">
        <p:scale>
          <a:sx n="57" d="100"/>
          <a:sy n="57" d="100"/>
        </p:scale>
        <p:origin x="1728" y="168"/>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53" d="100"/>
          <a:sy n="53" d="100"/>
        </p:scale>
        <p:origin x="17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tags" Target="tags/tag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7/25/16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7/25/16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5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spcBef>
                <a:spcPct val="0"/>
              </a:spcBef>
              <a:spcAft>
                <a:spcPct val="30000"/>
              </a:spcAft>
            </a:pPr>
            <a:r>
              <a:rPr lang="en-US" sz="1400" dirty="0" smtClean="0">
                <a:latin typeface="Arial" charset="0"/>
                <a:ea typeface="ヒラギノ角ゴ Pro W3" charset="0"/>
                <a:cs typeface="Arial" charset="0"/>
              </a:rPr>
              <a:t>Thank You for the kind words.</a:t>
            </a:r>
          </a:p>
          <a:p>
            <a:pPr eaLnBrk="1" hangingPunct="1">
              <a:spcBef>
                <a:spcPct val="0"/>
              </a:spcBef>
              <a:spcAft>
                <a:spcPct val="30000"/>
              </a:spcAft>
            </a:pPr>
            <a:endParaRPr lang="en-US" sz="140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I am Chris </a:t>
            </a:r>
            <a:r>
              <a:rPr lang="en-US" sz="1400" dirty="0" err="1" smtClean="0">
                <a:latin typeface="Arial" charset="0"/>
                <a:ea typeface="ヒラギノ角ゴ Pro W3" charset="0"/>
                <a:cs typeface="Arial" charset="0"/>
              </a:rPr>
              <a:t>Droessler</a:t>
            </a:r>
            <a:r>
              <a:rPr lang="en-US" sz="1400" dirty="0" smtClean="0">
                <a:latin typeface="Arial" charset="0"/>
                <a:ea typeface="ヒラギノ角ゴ Pro W3" charset="0"/>
                <a:cs typeface="Arial" charset="0"/>
              </a:rPr>
              <a:t> – and let me introduce Tony </a:t>
            </a:r>
            <a:r>
              <a:rPr lang="en-US" sz="1400" dirty="0" err="1" smtClean="0">
                <a:latin typeface="Arial" charset="0"/>
                <a:ea typeface="ヒラギノ角ゴ Pro W3" charset="0"/>
                <a:cs typeface="Arial" charset="0"/>
              </a:rPr>
              <a:t>Reggi</a:t>
            </a:r>
            <a:r>
              <a:rPr lang="en-US" sz="1400" dirty="0" smtClean="0">
                <a:latin typeface="Arial" charset="0"/>
                <a:ea typeface="ヒラギノ角ゴ Pro W3" charset="0"/>
                <a:cs typeface="Arial" charset="0"/>
              </a:rPr>
              <a:t>. Tony, tell</a:t>
            </a:r>
            <a:r>
              <a:rPr lang="en-US" sz="1400" baseline="0" dirty="0" smtClean="0">
                <a:latin typeface="Arial" charset="0"/>
                <a:ea typeface="ヒラギノ角ゴ Pro W3" charset="0"/>
                <a:cs typeface="Arial" charset="0"/>
              </a:rPr>
              <a:t> the internet audience who you are and a little about your background.</a:t>
            </a:r>
          </a:p>
          <a:p>
            <a:pPr eaLnBrk="1" hangingPunct="1">
              <a:spcBef>
                <a:spcPct val="0"/>
              </a:spcBef>
              <a:spcAft>
                <a:spcPct val="30000"/>
              </a:spcAft>
            </a:pPr>
            <a:endParaRPr lang="en-US" sz="1400" baseline="0" dirty="0" smtClean="0">
              <a:latin typeface="Arial" charset="0"/>
              <a:ea typeface="ヒラギノ角ゴ Pro W3" charset="0"/>
              <a:cs typeface="Arial" charset="0"/>
            </a:endParaRPr>
          </a:p>
          <a:p>
            <a:pPr eaLnBrk="1" hangingPunct="1">
              <a:spcBef>
                <a:spcPct val="0"/>
              </a:spcBef>
              <a:spcAft>
                <a:spcPct val="30000"/>
              </a:spcAft>
            </a:pPr>
            <a:r>
              <a:rPr lang="en-US" sz="1400" baseline="0" dirty="0" smtClean="0">
                <a:latin typeface="Arial" charset="0"/>
                <a:ea typeface="ヒラギノ角ゴ Pro W3" charset="0"/>
                <a:cs typeface="Arial" charset="0"/>
              </a:rPr>
              <a:t>(Tony Speaks) </a:t>
            </a:r>
          </a:p>
          <a:p>
            <a:pPr eaLnBrk="1" hangingPunct="1">
              <a:spcBef>
                <a:spcPct val="0"/>
              </a:spcBef>
              <a:spcAft>
                <a:spcPct val="30000"/>
              </a:spcAft>
            </a:pPr>
            <a:r>
              <a:rPr lang="en-US" sz="1400" dirty="0" smtClean="0">
                <a:latin typeface="Arial" charset="0"/>
                <a:ea typeface="ヒラギノ角ゴ Pro W3" charset="0"/>
                <a:cs typeface="Arial" charset="0"/>
              </a:rPr>
              <a:t> </a:t>
            </a:r>
          </a:p>
          <a:p>
            <a:pPr eaLnBrk="1" hangingPunct="1">
              <a:spcBef>
                <a:spcPct val="0"/>
              </a:spcBef>
              <a:spcAft>
                <a:spcPct val="30000"/>
              </a:spcAft>
            </a:pPr>
            <a:r>
              <a:rPr lang="en-US" sz="1400" dirty="0" smtClean="0">
                <a:latin typeface="Arial" charset="0"/>
                <a:ea typeface="ヒラギノ角ゴ Pro W3" charset="0"/>
                <a:cs typeface="Arial" charset="0"/>
              </a:rPr>
              <a:t>This is the second part of our Keeping Youth Out of Trouble series, which is part of the larger </a:t>
            </a:r>
            <a:r>
              <a:rPr lang="en-US" sz="1400" baseline="0" dirty="0" smtClean="0">
                <a:latin typeface="Arial" charset="0"/>
                <a:ea typeface="ヒラギノ角ゴ Pro W3" charset="0"/>
                <a:cs typeface="Arial" charset="0"/>
              </a:rPr>
              <a:t>Young Adult Webinar Series.</a:t>
            </a:r>
          </a:p>
          <a:p>
            <a:pPr eaLnBrk="1" hangingPunct="1">
              <a:spcBef>
                <a:spcPct val="0"/>
              </a:spcBef>
              <a:spcAft>
                <a:spcPct val="30000"/>
              </a:spcAft>
            </a:pPr>
            <a:endParaRPr lang="en-US" sz="1400" baseline="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As we were assembling</a:t>
            </a:r>
            <a:r>
              <a:rPr lang="en-US" sz="1400" baseline="0" dirty="0" smtClean="0">
                <a:latin typeface="Arial" charset="0"/>
                <a:ea typeface="ヒラギノ角ゴ Pro W3" charset="0"/>
                <a:cs typeface="Arial" charset="0"/>
              </a:rPr>
              <a:t> this webinar we realized that there is just </a:t>
            </a:r>
            <a:r>
              <a:rPr lang="en-US" sz="1400" u="sng" baseline="0" dirty="0" smtClean="0">
                <a:latin typeface="Arial" charset="0"/>
                <a:ea typeface="ヒラギノ角ゴ Pro W3" charset="0"/>
                <a:cs typeface="Arial" charset="0"/>
              </a:rPr>
              <a:t>too</a:t>
            </a:r>
            <a:r>
              <a:rPr lang="en-US" sz="1400" baseline="0" dirty="0" smtClean="0">
                <a:latin typeface="Arial" charset="0"/>
                <a:ea typeface="ヒラギノ角ゴ Pro W3" charset="0"/>
                <a:cs typeface="Arial" charset="0"/>
              </a:rPr>
              <a:t> much information to cover in one session, so we will be spreading this same topic over at-least three months.</a:t>
            </a:r>
          </a:p>
          <a:p>
            <a:pPr eaLnBrk="1" hangingPunct="1">
              <a:spcBef>
                <a:spcPct val="0"/>
              </a:spcBef>
              <a:spcAft>
                <a:spcPct val="30000"/>
              </a:spcAft>
            </a:pPr>
            <a:endParaRPr lang="en-US" sz="1400" baseline="0" dirty="0" smtClean="0">
              <a:latin typeface="Arial" charset="0"/>
              <a:ea typeface="ヒラギノ角ゴ Pro W3" charset="0"/>
              <a:cs typeface="Arial" charset="0"/>
            </a:endParaRPr>
          </a:p>
          <a:p>
            <a:pPr eaLnBrk="1" hangingPunct="1">
              <a:spcBef>
                <a:spcPct val="0"/>
              </a:spcBef>
              <a:spcAft>
                <a:spcPct val="30000"/>
              </a:spcAft>
            </a:pPr>
            <a:r>
              <a:rPr lang="en-US" sz="1400" baseline="0" dirty="0" smtClean="0">
                <a:latin typeface="Arial" charset="0"/>
                <a:ea typeface="ヒラギノ角ゴ Pro W3" charset="0"/>
                <a:cs typeface="Arial" charset="0"/>
              </a:rPr>
              <a:t>There is a video available for the first in this series.  You can go to the </a:t>
            </a:r>
            <a:r>
              <a:rPr lang="en-US" sz="1400" baseline="0" dirty="0" err="1" smtClean="0">
                <a:latin typeface="Arial" charset="0"/>
                <a:ea typeface="ヒラギノ角ゴ Pro W3" charset="0"/>
                <a:cs typeface="Arial" charset="0"/>
              </a:rPr>
              <a:t>NCWorks</a:t>
            </a:r>
            <a:r>
              <a:rPr lang="en-US" sz="1400" baseline="0" dirty="0" smtClean="0">
                <a:latin typeface="Arial" charset="0"/>
                <a:ea typeface="ヒラギノ角ゴ Pro W3" charset="0"/>
                <a:cs typeface="Arial" charset="0"/>
              </a:rPr>
              <a:t> Training Center website or go to NC Perkins dot Org and find all of our presentations.</a:t>
            </a:r>
          </a:p>
          <a:p>
            <a:pPr eaLnBrk="1" hangingPunct="1">
              <a:spcBef>
                <a:spcPct val="0"/>
              </a:spcBef>
              <a:spcAft>
                <a:spcPct val="30000"/>
              </a:spcAft>
            </a:pPr>
            <a:endParaRPr lang="en-US" sz="1400" baseline="0" dirty="0" smtClean="0">
              <a:latin typeface="Arial" charset="0"/>
              <a:ea typeface="ヒラギノ角ゴ Pro W3" charset="0"/>
              <a:cs typeface="Arial" charset="0"/>
            </a:endParaRPr>
          </a:p>
          <a:p>
            <a:pPr eaLnBrk="1" hangingPunct="1">
              <a:spcBef>
                <a:spcPct val="0"/>
              </a:spcBef>
              <a:spcAft>
                <a:spcPct val="30000"/>
              </a:spcAft>
            </a:pPr>
            <a:endParaRPr lang="en-US" sz="140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And as</a:t>
            </a:r>
            <a:r>
              <a:rPr lang="en-US" sz="1400" baseline="0" dirty="0" smtClean="0">
                <a:latin typeface="Arial" charset="0"/>
                <a:ea typeface="ヒラギノ角ゴ Pro W3" charset="0"/>
                <a:cs typeface="Arial" charset="0"/>
              </a:rPr>
              <a:t> always - </a:t>
            </a:r>
            <a:endParaRPr lang="en-US" sz="1400" dirty="0" smtClean="0">
              <a:latin typeface="Arial" charset="0"/>
              <a:ea typeface="ヒラギノ角ゴ Pro W3" charset="0"/>
              <a:cs typeface="Arial" charset="0"/>
            </a:endParaRPr>
          </a:p>
          <a:p>
            <a:r>
              <a:rPr lang="en-US" sz="1400" baseline="0" dirty="0" smtClean="0">
                <a:latin typeface="Arial" charset="0"/>
                <a:ea typeface="ヒラギノ角ゴ Pro W3" charset="0"/>
                <a:cs typeface="ヒラギノ角ゴ Pro W3" charset="0"/>
              </a:rPr>
              <a:t>Download a copy of this PowerPoint and the related handouts by </a:t>
            </a:r>
            <a:r>
              <a:rPr lang="en-US" sz="1400" dirty="0" smtClean="0">
                <a:latin typeface="Arial" charset="0"/>
                <a:ea typeface="ヒラギノ角ゴ Pro W3" charset="0"/>
                <a:cs typeface="ヒラギノ角ゴ Pro W3" charset="0"/>
              </a:rPr>
              <a:t>going to NC Perkins dot ORG and click on the </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presentations</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 link</a:t>
            </a:r>
            <a:r>
              <a:rPr lang="en-US" sz="1400" baseline="0" dirty="0" smtClean="0">
                <a:latin typeface="Arial" charset="0"/>
                <a:ea typeface="ヒラギノ角ゴ Pro W3" charset="0"/>
                <a:cs typeface="ヒラギノ角ゴ Pro W3" charset="0"/>
              </a:rPr>
              <a:t>.  Nona always posts it to the Training Center website as well.</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Feel free to use all or part of any</a:t>
            </a:r>
            <a:r>
              <a:rPr lang="en-US" sz="1400" baseline="0" dirty="0" smtClean="0">
                <a:latin typeface="Arial" charset="0"/>
                <a:ea typeface="ヒラギノ角ゴ Pro W3" charset="0"/>
                <a:cs typeface="ヒラギノ角ゴ Pro W3" charset="0"/>
              </a:rPr>
              <a:t> of my presentations</a:t>
            </a:r>
            <a:r>
              <a:rPr lang="en-US" sz="1400" dirty="0" smtClean="0">
                <a:latin typeface="Arial" charset="0"/>
                <a:ea typeface="ヒラギノ角ゴ Pro W3" charset="0"/>
                <a:cs typeface="ヒラギノ角ゴ Pro W3" charset="0"/>
              </a:rPr>
              <a:t>.   If it can help get someone on a path toward a rewarding career, then you can take and use anything I have to give.</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I</a:t>
            </a:r>
            <a:r>
              <a:rPr lang="en-US" sz="1400" baseline="0" dirty="0" smtClean="0">
                <a:latin typeface="Arial" charset="0"/>
                <a:ea typeface="ヒラギノ角ゴ Pro W3" charset="0"/>
                <a:cs typeface="ヒラギノ角ゴ Pro W3" charset="0"/>
              </a:rPr>
              <a:t> have</a:t>
            </a:r>
            <a:r>
              <a:rPr lang="en-US" sz="1400" dirty="0" smtClean="0">
                <a:latin typeface="Arial" charset="0"/>
                <a:ea typeface="ヒラギノ角ゴ Pro W3" charset="0"/>
                <a:cs typeface="ヒラギノ角ゴ Pro W3" charset="0"/>
              </a:rPr>
              <a:t> documented my information sources in the notes section of each slide in the PowerPoint to allow you to further research anything that you see here.</a:t>
            </a:r>
          </a:p>
          <a:p>
            <a:endParaRPr lang="en-US" sz="1400" dirty="0" smtClean="0">
              <a:latin typeface="Arial" charset="0"/>
              <a:ea typeface="ヒラギノ角ゴ Pro W3" charset="0"/>
              <a:cs typeface="ヒラギノ角ゴ Pro W3" charset="0"/>
            </a:endParaRPr>
          </a:p>
          <a:p>
            <a:endParaRPr lang="en-US" sz="1400" dirty="0" smtClean="0">
              <a:latin typeface="Arial" charset="0"/>
              <a:ea typeface="ヒラギノ角ゴ Pro W3" charset="0"/>
              <a:cs typeface="Arial" charset="0"/>
            </a:endParaRPr>
          </a:p>
          <a:p>
            <a:endParaRPr lang="en-US" sz="1400" dirty="0" smtClean="0">
              <a:latin typeface="Arial" charset="0"/>
              <a:ea typeface="ヒラギノ角ゴ Pro W3" charset="0"/>
              <a:cs typeface="Arial" charset="0"/>
            </a:endParaRPr>
          </a:p>
          <a:p>
            <a:pPr eaLnBrk="1" hangingPunct="1">
              <a:spcBef>
                <a:spcPct val="0"/>
              </a:spcBef>
              <a:spcAft>
                <a:spcPct val="30000"/>
              </a:spcAft>
            </a:pPr>
            <a:endParaRPr lang="en-US" sz="140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a:t>
            </a:r>
          </a:p>
          <a:p>
            <a:pPr eaLnBrk="1" hangingPunct="1">
              <a:spcBef>
                <a:spcPct val="0"/>
              </a:spcBef>
              <a:spcAft>
                <a:spcPct val="30000"/>
              </a:spcAft>
            </a:pPr>
            <a:r>
              <a:rPr lang="en-US" sz="1400" dirty="0" err="1" smtClean="0">
                <a:latin typeface="Arial" charset="0"/>
                <a:ea typeface="ヒラギノ角ゴ Pro W3" charset="0"/>
                <a:cs typeface="Arial" charset="0"/>
              </a:rPr>
              <a:t>NCWorks</a:t>
            </a:r>
            <a:r>
              <a:rPr lang="en-US" sz="1400" dirty="0" smtClean="0">
                <a:latin typeface="Arial" charset="0"/>
                <a:ea typeface="ヒラギノ角ゴ Pro W3" charset="0"/>
                <a:cs typeface="Arial" charset="0"/>
              </a:rPr>
              <a:t> Training Center</a:t>
            </a:r>
            <a:r>
              <a:rPr lang="en-US" sz="1400" baseline="0" dirty="0" smtClean="0">
                <a:latin typeface="Arial" charset="0"/>
                <a:ea typeface="ヒラギノ角ゴ Pro W3" charset="0"/>
                <a:cs typeface="Arial" charset="0"/>
              </a:rPr>
              <a:t> </a:t>
            </a:r>
          </a:p>
          <a:p>
            <a:pPr eaLnBrk="1" hangingPunct="1">
              <a:spcBef>
                <a:spcPct val="0"/>
              </a:spcBef>
              <a:spcAft>
                <a:spcPct val="30000"/>
              </a:spcAft>
            </a:pPr>
            <a:r>
              <a:rPr lang="en-US" sz="1400" baseline="0" dirty="0" smtClean="0">
                <a:latin typeface="Arial" charset="0"/>
                <a:ea typeface="ヒラギノ角ゴ Pro W3" charset="0"/>
                <a:cs typeface="Arial" charset="0"/>
              </a:rPr>
              <a:t>June 28, 2016 @ 10:00 AM</a:t>
            </a:r>
            <a:endParaRPr lang="en-US" sz="1400" dirty="0" smtClean="0">
              <a:latin typeface="Arial" charset="0"/>
              <a:ea typeface="ヒラギノ角ゴ Pro W3" charset="0"/>
              <a:cs typeface="Arial" charset="0"/>
            </a:endParaRPr>
          </a:p>
          <a:p>
            <a:pPr eaLnBrk="1" hangingPunct="1">
              <a:spcBef>
                <a:spcPct val="0"/>
              </a:spcBef>
              <a:spcAft>
                <a:spcPct val="30000"/>
              </a:spcAft>
            </a:pPr>
            <a:endParaRPr lang="en-US" sz="1400" dirty="0">
              <a:latin typeface="Arial" charset="0"/>
              <a:ea typeface="ヒラギノ角ゴ Pro W3" charset="0"/>
              <a:cs typeface="Arial" charset="0"/>
            </a:endParaRPr>
          </a:p>
        </p:txBody>
      </p:sp>
    </p:spTree>
    <p:extLst>
      <p:ext uri="{BB962C8B-B14F-4D97-AF65-F5344CB8AC3E}">
        <p14:creationId xmlns:p14="http://schemas.microsoft.com/office/powerpoint/2010/main" val="1049367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People are resilient.</a:t>
            </a:r>
          </a:p>
          <a:p>
            <a:endParaRPr lang="en-US" dirty="0" smtClean="0"/>
          </a:p>
          <a:p>
            <a:r>
              <a:rPr lang="en-US" dirty="0" smtClean="0"/>
              <a:t>We are flexible.</a:t>
            </a:r>
          </a:p>
          <a:p>
            <a:endParaRPr lang="en-US" baseline="0" dirty="0" smtClean="0"/>
          </a:p>
          <a:p>
            <a:r>
              <a:rPr lang="en-US" baseline="0" dirty="0" smtClean="0"/>
              <a:t>We heal when hurt, though sometimes the healing takes a long time.</a:t>
            </a:r>
          </a:p>
          <a:p>
            <a:endParaRPr lang="en-US" baseline="0" dirty="0" smtClean="0"/>
          </a:p>
          <a:p>
            <a:r>
              <a:rPr lang="en-US" baseline="0" dirty="0" smtClean="0"/>
              <a:t>We all will face obstacles throughout our lives. </a:t>
            </a:r>
          </a:p>
          <a:p>
            <a:r>
              <a:rPr lang="en-US" baseline="0" dirty="0" smtClean="0"/>
              <a:t>Learning how to get around the obstacle -- and then bounce back to normal is important.</a:t>
            </a:r>
          </a:p>
          <a:p>
            <a:endParaRPr lang="en-US" baseline="0" dirty="0" smtClean="0"/>
          </a:p>
          <a:p>
            <a:endParaRPr lang="en-US" baseline="0" dirty="0" smtClean="0"/>
          </a:p>
          <a:p>
            <a:endParaRPr lang="en-US" baseline="0" dirty="0" smtClean="0"/>
          </a:p>
          <a:p>
            <a:r>
              <a:rPr lang="en-US" baseline="0" dirty="0" smtClean="0"/>
              <a:t>======</a:t>
            </a:r>
          </a:p>
          <a:p>
            <a:r>
              <a:rPr lang="en-US" baseline="0" dirty="0" smtClean="0"/>
              <a:t>Tigger graphic</a:t>
            </a:r>
          </a:p>
          <a:p>
            <a:r>
              <a:rPr lang="en-US" baseline="0" dirty="0" smtClean="0"/>
              <a:t>https://</a:t>
            </a:r>
            <a:r>
              <a:rPr lang="en-US" baseline="0" dirty="0" err="1" smtClean="0"/>
              <a:t>www.pinterest.com</a:t>
            </a:r>
            <a:r>
              <a:rPr lang="en-US" baseline="0" dirty="0" smtClean="0"/>
              <a:t>/pin/57913545181470684/</a:t>
            </a:r>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235328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bad things in our lives -- We often say if it doesn't kill you -- it makes you stronger.  Kelly Clarkson had a song about that.</a:t>
            </a:r>
          </a:p>
          <a:p>
            <a:endParaRPr lang="en-US" dirty="0" smtClean="0"/>
          </a:p>
          <a:p>
            <a:r>
              <a:rPr lang="en-US" dirty="0" smtClean="0"/>
              <a:t>Often folks from dysfunctional families end up doing OK.  And in some ways they are better off for having gone through those</a:t>
            </a:r>
            <a:r>
              <a:rPr lang="en-US" baseline="0" dirty="0" smtClean="0"/>
              <a:t> experiences.</a:t>
            </a:r>
          </a:p>
          <a:p>
            <a:endParaRPr lang="en-US" baseline="0" dirty="0" smtClean="0"/>
          </a:p>
          <a:p>
            <a:r>
              <a:rPr lang="en-US" baseline="0" dirty="0" smtClean="0"/>
              <a:t>It is hard for me to be empathetic to someone in a situation that I have never experienced.</a:t>
            </a:r>
          </a:p>
          <a:p>
            <a:endParaRPr lang="en-US" baseline="0" dirty="0" smtClean="0"/>
          </a:p>
          <a:p>
            <a:r>
              <a:rPr lang="en-US" baseline="0" dirty="0" smtClean="0"/>
              <a:t>But I am a good listener.  And that’s important.</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3344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Real-world</a:t>
            </a:r>
            <a:r>
              <a:rPr lang="en-US" baseline="0" dirty="0" smtClean="0"/>
              <a:t> learning opportunities.</a:t>
            </a:r>
          </a:p>
          <a:p>
            <a:endParaRPr lang="en-US" baseline="0" dirty="0" smtClean="0"/>
          </a:p>
          <a:p>
            <a:r>
              <a:rPr lang="en-US" baseline="0" dirty="0" smtClean="0"/>
              <a:t>We try to get kids in high school and college to do an internship that connects their studies to the real world.</a:t>
            </a:r>
          </a:p>
          <a:p>
            <a:endParaRPr lang="en-US" baseline="0" dirty="0" smtClean="0"/>
          </a:p>
          <a:p>
            <a:r>
              <a:rPr lang="en-US" baseline="0" dirty="0" smtClean="0"/>
              <a:t>It is too easy for many to learn in an education setting where outside forces are highly controlled.</a:t>
            </a:r>
          </a:p>
          <a:p>
            <a:endParaRPr lang="en-US" baseline="0" dirty="0" smtClean="0"/>
          </a:p>
          <a:p>
            <a:r>
              <a:rPr lang="en-US" baseline="0" dirty="0" smtClean="0"/>
              <a:t>Kids need to get out and experience the world.</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a:t>
            </a:fld>
            <a:endParaRPr lang="en-US"/>
          </a:p>
        </p:txBody>
      </p:sp>
    </p:spTree>
    <p:extLst>
      <p:ext uri="{BB962C8B-B14F-4D97-AF65-F5344CB8AC3E}">
        <p14:creationId xmlns:p14="http://schemas.microsoft.com/office/powerpoint/2010/main" val="74281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We talked a few months ago about career interests. </a:t>
            </a:r>
          </a:p>
          <a:p>
            <a:r>
              <a:rPr lang="en-US" dirty="0" smtClean="0"/>
              <a:t>How everyone has different career interests, and that’s OK.</a:t>
            </a:r>
          </a:p>
          <a:p>
            <a:endParaRPr lang="en-US" dirty="0" smtClean="0"/>
          </a:p>
          <a:p>
            <a:r>
              <a:rPr lang="en-US" dirty="0" smtClean="0"/>
              <a:t>I believe that everyone has a superpower,</a:t>
            </a:r>
            <a:r>
              <a:rPr lang="en-US" baseline="0" dirty="0" smtClean="0"/>
              <a:t> a special talent they poses that they can use to make the world a better place. </a:t>
            </a:r>
          </a:p>
          <a:p>
            <a:endParaRPr lang="en-US" baseline="0" dirty="0" smtClean="0"/>
          </a:p>
          <a:p>
            <a:r>
              <a:rPr lang="en-US" baseline="0" dirty="0" smtClean="0"/>
              <a:t>These superpowers are generally not identified by school tests, and rarely self-identified. </a:t>
            </a:r>
          </a:p>
          <a:p>
            <a:r>
              <a:rPr lang="en-US" baseline="0" dirty="0" smtClean="0"/>
              <a:t>Superpowers need to be identified by an outsider and explained to the person.</a:t>
            </a:r>
          </a:p>
          <a:p>
            <a:endParaRPr lang="en-US" baseline="0" dirty="0" smtClean="0"/>
          </a:p>
          <a:p>
            <a:r>
              <a:rPr lang="en-US" baseline="0" dirty="0" smtClean="0"/>
              <a:t>We are talking here about putting the youth in a leadership position.</a:t>
            </a:r>
          </a:p>
          <a:p>
            <a:r>
              <a:rPr lang="en-US" baseline="0" dirty="0" smtClean="0"/>
              <a:t>In many families the youth are not allowed to assume any position of leadership.</a:t>
            </a:r>
          </a:p>
          <a:p>
            <a:endParaRPr lang="en-US" baseline="0" dirty="0" smtClean="0"/>
          </a:p>
          <a:p>
            <a:r>
              <a:rPr lang="en-US" baseline="0" dirty="0" smtClean="0"/>
              <a:t>Let the youth take turns providing leadership for an event. </a:t>
            </a:r>
          </a:p>
          <a:p>
            <a:r>
              <a:rPr lang="en-US" baseline="0" dirty="0" smtClean="0"/>
              <a:t>It might be just five minutes of leadership, but those five minutes might make a big difference in their life.</a:t>
            </a:r>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28366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be talking about passion in a future webinar</a:t>
            </a:r>
            <a:r>
              <a:rPr lang="en-US" baseline="0" dirty="0" smtClean="0"/>
              <a:t> this fall.</a:t>
            </a:r>
          </a:p>
          <a:p>
            <a:endParaRPr lang="en-US" baseline="0" dirty="0" smtClean="0"/>
          </a:p>
          <a:p>
            <a:r>
              <a:rPr lang="en-US" baseline="0" dirty="0" smtClean="0"/>
              <a:t>Helping a youth discover their passion and to nourish it can help them break free of the bondage of a dysfunctional family.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Empower youth to discover why they are here on earth, -- which gives them a purpose in life.  -- More on that in another webinar.</a:t>
            </a:r>
            <a:endParaRPr lang="en-US" dirty="0" smtClean="0"/>
          </a:p>
          <a:p>
            <a:endParaRPr lang="en-US" baseline="0" dirty="0" smtClean="0"/>
          </a:p>
          <a:p>
            <a:r>
              <a:rPr lang="en-US" baseline="0" dirty="0" smtClean="0"/>
              <a:t>Getting kids interested in service projects is a way for them to connect to the world, and to offer themselves to the world.</a:t>
            </a:r>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05034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Through a service project, they can try out leadership, and hopefully, discover that they have the power to make a </a:t>
            </a:r>
            <a:r>
              <a:rPr lang="en-US" u="sng" baseline="0" dirty="0" smtClean="0"/>
              <a:t>positive</a:t>
            </a:r>
            <a:r>
              <a:rPr lang="en-US" baseline="0" dirty="0" smtClean="0"/>
              <a:t> change in the world.</a:t>
            </a:r>
            <a:endParaRPr lang="en-US" dirty="0" smtClean="0"/>
          </a:p>
          <a:p>
            <a:endParaRPr lang="en-US" dirty="0" smtClean="0"/>
          </a:p>
          <a:p>
            <a:r>
              <a:rPr lang="en-US" dirty="0" smtClean="0"/>
              <a:t>People like to do what they like to do.</a:t>
            </a:r>
          </a:p>
          <a:p>
            <a:endParaRPr lang="en-US" dirty="0" smtClean="0"/>
          </a:p>
          <a:p>
            <a:r>
              <a:rPr lang="en-US" dirty="0" smtClean="0"/>
              <a:t>If they are not ready to commit to a service project, -- then it would be unwise to force them.</a:t>
            </a:r>
          </a:p>
          <a:p>
            <a:endParaRPr lang="en-US" dirty="0" smtClean="0"/>
          </a:p>
          <a:p>
            <a:r>
              <a:rPr lang="en-US" dirty="0" smtClean="0"/>
              <a:t>=====</a:t>
            </a:r>
          </a:p>
          <a:p>
            <a:r>
              <a:rPr lang="en-US" dirty="0" smtClean="0"/>
              <a:t>Heart graphic</a:t>
            </a:r>
          </a:p>
          <a:p>
            <a:r>
              <a:rPr lang="en-US" dirty="0" smtClean="0"/>
              <a:t>http://</a:t>
            </a:r>
            <a:r>
              <a:rPr lang="en-US" dirty="0" err="1" smtClean="0"/>
              <a:t>www.icontraining.com</a:t>
            </a:r>
            <a:r>
              <a:rPr lang="en-US" dirty="0" smtClean="0"/>
              <a:t>/</a:t>
            </a:r>
            <a:r>
              <a:rPr lang="en-US" dirty="0" err="1" smtClean="0"/>
              <a:t>training_products</a:t>
            </a:r>
            <a:r>
              <a:rPr lang="en-US" dirty="0" smtClean="0"/>
              <a:t>/?t=45</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56438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whatever endeavor, the youth need to be equipped.  </a:t>
            </a:r>
          </a:p>
          <a:p>
            <a:endParaRPr lang="en-US" dirty="0" smtClean="0"/>
          </a:p>
          <a:p>
            <a:r>
              <a:rPr lang="en-US" dirty="0" smtClean="0"/>
              <a:t>Not just the right tools, but the right knowledge and skills necessary to perform the tasks.</a:t>
            </a:r>
          </a:p>
          <a:p>
            <a:endParaRPr lang="en-US" dirty="0" smtClean="0"/>
          </a:p>
          <a:p>
            <a:r>
              <a:rPr lang="en-US" dirty="0" smtClean="0"/>
              <a:t>Some people like structure an some do not. </a:t>
            </a:r>
          </a:p>
          <a:p>
            <a:r>
              <a:rPr lang="en-US" dirty="0" smtClean="0"/>
              <a:t>Finding the happy median in not easy.</a:t>
            </a:r>
          </a:p>
          <a:p>
            <a:endParaRPr lang="en-US" dirty="0" smtClean="0"/>
          </a:p>
          <a:p>
            <a:endParaRPr lang="en-US" dirty="0" smtClean="0"/>
          </a:p>
          <a:p>
            <a:endParaRPr lang="en-US" dirty="0" smtClean="0"/>
          </a:p>
          <a:p>
            <a:r>
              <a:rPr lang="en-US" dirty="0" smtClean="0"/>
              <a:t>=====</a:t>
            </a:r>
          </a:p>
          <a:p>
            <a:r>
              <a:rPr lang="en-US" dirty="0" smtClean="0"/>
              <a:t>Tool graphic</a:t>
            </a:r>
          </a:p>
          <a:p>
            <a:r>
              <a:rPr lang="en-US" dirty="0" smtClean="0"/>
              <a:t>http://</a:t>
            </a:r>
            <a:r>
              <a:rPr lang="en-US" dirty="0" err="1" smtClean="0"/>
              <a:t>www.pottsviolinstudio.com</a:t>
            </a:r>
            <a:r>
              <a:rPr lang="en-US" dirty="0" smtClean="0"/>
              <a:t>/practice-</a:t>
            </a:r>
            <a:r>
              <a:rPr lang="en-US" dirty="0" err="1" smtClean="0"/>
              <a:t>tools.html</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636363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 assume that many of the youth service providers were troubled youth themselves. Or you have close family members who were in trouble.</a:t>
            </a:r>
          </a:p>
          <a:p>
            <a:endParaRPr lang="en-US" dirty="0" smtClean="0"/>
          </a:p>
          <a:p>
            <a:r>
              <a:rPr lang="en-US" dirty="0" smtClean="0"/>
              <a:t>This helps you to identify with the situation.</a:t>
            </a:r>
          </a:p>
          <a:p>
            <a:endParaRPr lang="en-US" dirty="0" smtClean="0"/>
          </a:p>
          <a:p>
            <a:r>
              <a:rPr lang="en-US" dirty="0" smtClean="0"/>
              <a:t>And</a:t>
            </a:r>
            <a:r>
              <a:rPr lang="en-US" baseline="0" dirty="0" smtClean="0"/>
              <a:t> hopefully, youth service providers can confer with each other to find someone who has been in a certain situation. </a:t>
            </a:r>
          </a:p>
          <a:p>
            <a:endParaRPr lang="en-US" baseline="0" dirty="0" smtClean="0"/>
          </a:p>
          <a:p>
            <a:r>
              <a:rPr lang="en-US" baseline="0" dirty="0" smtClean="0"/>
              <a:t>And then there is always Google, and many blogs and discussion boards.</a:t>
            </a:r>
          </a:p>
          <a:p>
            <a:endParaRPr lang="en-US" baseline="0" dirty="0" smtClean="0"/>
          </a:p>
          <a:p>
            <a:r>
              <a:rPr lang="en-US" baseline="0" dirty="0" smtClean="0"/>
              <a:t>Nothing is truly new under the sun!</a:t>
            </a:r>
          </a:p>
          <a:p>
            <a:endParaRPr lang="en-US" baseline="0" dirty="0" smtClean="0"/>
          </a:p>
          <a:p>
            <a:r>
              <a:rPr lang="en-US" baseline="0" dirty="0" smtClean="0"/>
              <a:t>====</a:t>
            </a:r>
          </a:p>
          <a:p>
            <a:r>
              <a:rPr lang="en-US" baseline="0" dirty="0" smtClean="0"/>
              <a:t>Out of Order graphic</a:t>
            </a:r>
          </a:p>
          <a:p>
            <a:r>
              <a:rPr lang="en-US" dirty="0" smtClean="0"/>
              <a:t>http://www.top10zen.com/top-10-excuses-for-leaving-work-early-68?page=2</a:t>
            </a:r>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58521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It’s time to get smart.</a:t>
            </a:r>
          </a:p>
          <a:p>
            <a:endParaRPr lang="en-US" dirty="0" smtClean="0"/>
          </a:p>
          <a:p>
            <a:r>
              <a:rPr lang="en-US" dirty="0" smtClean="0"/>
              <a:t>Here in bullet three is what I have been preaching my entire life. </a:t>
            </a:r>
          </a:p>
          <a:p>
            <a:endParaRPr lang="en-US" dirty="0" smtClean="0"/>
          </a:p>
          <a:p>
            <a:r>
              <a:rPr lang="en-US" dirty="0" smtClean="0"/>
              <a:t>As an Industrial Arts Shop teacher, I knew</a:t>
            </a:r>
            <a:r>
              <a:rPr lang="en-US" baseline="0" dirty="0" smtClean="0"/>
              <a:t> that some kids excelled in my class whereas they were labeled as bad students, because they did not perform well in the core subjects.</a:t>
            </a:r>
          </a:p>
          <a:p>
            <a:endParaRPr lang="en-US" baseline="0" dirty="0" smtClean="0"/>
          </a:p>
          <a:p>
            <a:r>
              <a:rPr lang="en-US" baseline="0" dirty="0" smtClean="0"/>
              <a:t>The real problem is that they never had a reason to learn, and the learning that was presented to them had no meaning to them.</a:t>
            </a:r>
          </a:p>
          <a:p>
            <a:endParaRPr lang="en-US" baseline="0" dirty="0" smtClean="0"/>
          </a:p>
          <a:p>
            <a:r>
              <a:rPr lang="en-US" baseline="0" dirty="0" smtClean="0"/>
              <a:t>Quadratic formula – who cares.</a:t>
            </a:r>
          </a:p>
          <a:p>
            <a:endParaRPr lang="en-US" baseline="0" dirty="0" smtClean="0"/>
          </a:p>
          <a:p>
            <a:r>
              <a:rPr lang="en-US" baseline="0" dirty="0" smtClean="0"/>
              <a:t>But the physics that goes into placing your stereo speakers for maximum bass output is important. And you don’t usually get that in Physics class, but you could get it in a hands-on applied physics class like those you might get in Career and Technical Education courses.  That’s where I work.</a:t>
            </a:r>
          </a:p>
          <a:p>
            <a:endParaRPr lang="en-US" baseline="0" dirty="0" smtClean="0"/>
          </a:p>
          <a:p>
            <a:r>
              <a:rPr lang="en-US" baseline="0" dirty="0" smtClean="0"/>
              <a:t>Getting smarter can start through service learning, like volunteering at a Habitat for Humanity project.</a:t>
            </a:r>
          </a:p>
          <a:p>
            <a:r>
              <a:rPr lang="en-US" baseline="0" dirty="0" smtClean="0"/>
              <a:t>Hands-on learning helps people learn.</a:t>
            </a:r>
          </a:p>
          <a:p>
            <a:endParaRPr lang="en-US" baseline="0" dirty="0" smtClean="0"/>
          </a:p>
          <a:p>
            <a:r>
              <a:rPr lang="en-US" baseline="0" dirty="0" smtClean="0"/>
              <a:t>=====</a:t>
            </a:r>
          </a:p>
          <a:p>
            <a:r>
              <a:rPr lang="en-US" baseline="0" dirty="0" smtClean="0"/>
              <a:t>Smart Graphic</a:t>
            </a:r>
          </a:p>
          <a:p>
            <a:r>
              <a:rPr lang="en-US" dirty="0" smtClean="0"/>
              <a:t>https://</a:t>
            </a:r>
            <a:r>
              <a:rPr lang="en-US" dirty="0" err="1" smtClean="0"/>
              <a:t>en.wikipedia.org</a:t>
            </a:r>
            <a:r>
              <a:rPr lang="en-US" dirty="0" smtClean="0"/>
              <a:t>/wiki/</a:t>
            </a:r>
            <a:r>
              <a:rPr lang="en-US" dirty="0" err="1" smtClean="0"/>
              <a:t>Get_Smart</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20691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education, we have created silos</a:t>
            </a:r>
            <a:r>
              <a:rPr lang="en-US" baseline="0" dirty="0" smtClean="0"/>
              <a:t> of learning that often do not connect to each other nor connect to the real world.</a:t>
            </a:r>
          </a:p>
          <a:p>
            <a:endParaRPr lang="en-US" baseline="0" dirty="0" smtClean="0"/>
          </a:p>
          <a:p>
            <a:r>
              <a:rPr lang="en-US" baseline="0" dirty="0" smtClean="0"/>
              <a:t>In Career and Technical Education, in both high schools and the community colleges, we have tried to create an atmosphere where learning is contextual. </a:t>
            </a:r>
          </a:p>
          <a:p>
            <a:endParaRPr lang="en-US" baseline="0" dirty="0" smtClean="0"/>
          </a:p>
          <a:p>
            <a:r>
              <a:rPr lang="en-US" baseline="0" dirty="0" smtClean="0"/>
              <a:t>Where you don’t just learn mathematical formulas for the sake of using them on a test, -- you learn mathematical formulas that you can use immediately on a hands-on assessment. </a:t>
            </a:r>
          </a:p>
          <a:p>
            <a:endParaRPr lang="en-US" baseline="0" dirty="0" smtClean="0"/>
          </a:p>
          <a:p>
            <a:r>
              <a:rPr lang="en-US" baseline="0" dirty="0" smtClean="0"/>
              <a:t>And hopefully, that hands-on task is in an area where the student is interested.</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94301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month we talked about . . .</a:t>
            </a:r>
          </a:p>
          <a:p>
            <a:r>
              <a:rPr lang="en-US" dirty="0" smtClean="0"/>
              <a:t>Wait !   -- We skipped a month. </a:t>
            </a:r>
          </a:p>
          <a:p>
            <a:r>
              <a:rPr lang="en-US" u="sng" dirty="0" smtClean="0"/>
              <a:t>Two</a:t>
            </a:r>
            <a:r>
              <a:rPr lang="en-US" baseline="0" dirty="0" smtClean="0"/>
              <a:t> months ago we started this topic of Keeping Our Youth Out Of Trouble.</a:t>
            </a:r>
          </a:p>
          <a:p>
            <a:endParaRPr lang="en-US" baseline="0" dirty="0" smtClean="0"/>
          </a:p>
          <a:p>
            <a:r>
              <a:rPr lang="en-US" baseline="0" dirty="0" smtClean="0"/>
              <a:t>Here is what we looked at then.</a:t>
            </a:r>
          </a:p>
          <a:p>
            <a:endParaRPr lang="en-US" baseline="0" dirty="0" smtClean="0"/>
          </a:p>
          <a:p>
            <a:r>
              <a:rPr lang="en-US" baseline="0" dirty="0" smtClean="0"/>
              <a:t>Please download the PowerPoint and watch the video for that one. </a:t>
            </a:r>
          </a:p>
          <a:p>
            <a:endParaRPr lang="en-US" baseline="0" dirty="0" smtClean="0"/>
          </a:p>
          <a:p>
            <a:r>
              <a:rPr lang="en-US" baseline="0" dirty="0" smtClean="0"/>
              <a:t>Tony and I set the stage for talking about the juvenile justice system, some model programs, and the roots of risk.</a:t>
            </a:r>
          </a:p>
          <a:p>
            <a:endParaRPr lang="en-US" baseline="0" dirty="0" smtClean="0"/>
          </a:p>
          <a:p>
            <a:r>
              <a:rPr lang="en-US" baseline="0" dirty="0" smtClean="0"/>
              <a:t>This month we take it to the next level and talk more about what to do.</a:t>
            </a:r>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531352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And besides the occupation-specific</a:t>
            </a:r>
            <a:r>
              <a:rPr lang="en-US" baseline="0" dirty="0" smtClean="0"/>
              <a:t> skills learned in Career and Technical Education classrooms, there is a great need to develop the soft skills.</a:t>
            </a:r>
          </a:p>
          <a:p>
            <a:endParaRPr lang="en-US" baseline="0" dirty="0" smtClean="0"/>
          </a:p>
          <a:p>
            <a:r>
              <a:rPr lang="en-US" baseline="0" dirty="0" smtClean="0"/>
              <a:t>These are skills that are hard to learn from a book. </a:t>
            </a:r>
          </a:p>
          <a:p>
            <a:r>
              <a:rPr lang="en-US" baseline="0" dirty="0" smtClean="0"/>
              <a:t>Soft skills develop over time as you interact with more people in different settings.</a:t>
            </a:r>
          </a:p>
          <a:p>
            <a:endParaRPr lang="en-US" baseline="0" dirty="0" smtClean="0"/>
          </a:p>
          <a:p>
            <a:r>
              <a:rPr lang="en-US" baseline="0" dirty="0" smtClean="0"/>
              <a:t>How to work together as a team with folks who are different from you to achieve a team goal rather than everyone focused on their own personal goal.  Team sports are a good example of this.</a:t>
            </a:r>
          </a:p>
          <a:p>
            <a:r>
              <a:rPr lang="en-US" baseline="0" dirty="0" smtClean="0"/>
              <a:t>Take your youth to a ropes course where everyone has to help each other so the team can finish.</a:t>
            </a:r>
            <a:endParaRPr lang="en-US" dirty="0" smtClean="0"/>
          </a:p>
          <a:p>
            <a:endParaRPr lang="en-US" baseline="0" dirty="0" smtClean="0"/>
          </a:p>
          <a:p>
            <a:r>
              <a:rPr lang="en-US" baseline="0" dirty="0" smtClean="0"/>
              <a:t>In a group setting, just learning how to wait your turn to speak is important. Not hogging the conversation.</a:t>
            </a:r>
          </a:p>
          <a:p>
            <a:endParaRPr lang="en-US" baseline="0" dirty="0" smtClean="0"/>
          </a:p>
          <a:p>
            <a:r>
              <a:rPr lang="en-US" baseline="0" dirty="0" smtClean="0"/>
              <a:t>Many of us grew up with a family dinner conversation where we learned these important communication skills. Being able to give the Reader’s Digest of our day was important to helping the family keep tabs on what the members of the family were doing. </a:t>
            </a:r>
          </a:p>
          <a:p>
            <a:endParaRPr lang="en-US" baseline="0" dirty="0" smtClean="0"/>
          </a:p>
          <a:p>
            <a:r>
              <a:rPr lang="en-US" baseline="0" dirty="0" smtClean="0"/>
              <a:t>Most families have given up on this practice which leads to a generation of folks who do not know how to have a casual dinner conversation, or be able to express what they did that day and what they plan to do the following day.  </a:t>
            </a:r>
          </a:p>
          <a:p>
            <a:endParaRPr lang="en-US" baseline="0" dirty="0" smtClean="0"/>
          </a:p>
          <a:p>
            <a:r>
              <a:rPr lang="en-US" baseline="0" dirty="0" smtClean="0"/>
              <a:t>Practice at home makes it easier to stand up in front of the class to present a report.  </a:t>
            </a:r>
          </a:p>
          <a:p>
            <a:r>
              <a:rPr lang="en-US" baseline="0" dirty="0" smtClean="0"/>
              <a:t>This kind of communication is high on the wish list by all employers for their future hires. </a:t>
            </a:r>
          </a:p>
          <a:p>
            <a:r>
              <a:rPr lang="en-US" baseline="0" dirty="0" smtClean="0"/>
              <a:t>And unfortunately, the skills are not there.</a:t>
            </a:r>
          </a:p>
          <a:p>
            <a:endParaRPr lang="en-US" baseline="0" dirty="0" smtClean="0"/>
          </a:p>
          <a:p>
            <a:r>
              <a:rPr lang="en-US" baseline="0" dirty="0" smtClean="0"/>
              <a:t>You have to get your youth to talk in front of a group of people. Just a minute talk at first, but </a:t>
            </a:r>
            <a:r>
              <a:rPr lang="en-US" u="sng" baseline="0" dirty="0" smtClean="0"/>
              <a:t>practice</a:t>
            </a:r>
            <a:r>
              <a:rPr lang="en-US" baseline="0" dirty="0" smtClean="0"/>
              <a:t> is the key to </a:t>
            </a:r>
            <a:r>
              <a:rPr lang="en-US" u="sng" baseline="0" dirty="0" smtClean="0"/>
              <a:t>future</a:t>
            </a:r>
            <a:r>
              <a:rPr lang="en-US" baseline="0" dirty="0" smtClean="0"/>
              <a:t> successes.</a:t>
            </a:r>
          </a:p>
          <a:p>
            <a:endParaRPr lang="en-US" baseline="0" dirty="0" smtClean="0"/>
          </a:p>
          <a:p>
            <a:r>
              <a:rPr lang="en-US" baseline="0" dirty="0" smtClean="0"/>
              <a:t>======</a:t>
            </a:r>
          </a:p>
          <a:p>
            <a:r>
              <a:rPr lang="en-US" baseline="0" dirty="0" smtClean="0"/>
              <a:t>Soft skills graphic</a:t>
            </a:r>
          </a:p>
          <a:p>
            <a:r>
              <a:rPr lang="en-US" baseline="0" dirty="0" smtClean="0"/>
              <a:t>http://</a:t>
            </a:r>
            <a:r>
              <a:rPr lang="en-US" baseline="0" dirty="0" err="1" smtClean="0"/>
              <a:t>www.connectionsacademy.com</a:t>
            </a:r>
            <a:r>
              <a:rPr lang="en-US" baseline="0" dirty="0" smtClean="0"/>
              <a:t>/blog/posts/2014-12-01/Why-Developing-Soft-Skills-during-High-School-</a:t>
            </a:r>
            <a:r>
              <a:rPr lang="en-US" baseline="0" dirty="0" err="1" smtClean="0"/>
              <a:t>Matters.aspx</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436995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I grew up in a family that</a:t>
            </a:r>
            <a:r>
              <a:rPr lang="en-US" baseline="0" dirty="0" smtClean="0"/>
              <a:t> read books, magazines, and the newspaper.  And we talked about what we read at the dinner table.</a:t>
            </a:r>
          </a:p>
          <a:p>
            <a:endParaRPr lang="en-US" baseline="0" dirty="0" smtClean="0"/>
          </a:p>
          <a:p>
            <a:r>
              <a:rPr lang="en-US" baseline="0" dirty="0" smtClean="0"/>
              <a:t>Being able to read is the gateway to gaining self knowledge.  And knowledge, -- or at least the knowledge of where to find information -- is critical to having a successful life.</a:t>
            </a:r>
          </a:p>
          <a:p>
            <a:endParaRPr lang="en-US" baseline="0" dirty="0" smtClean="0"/>
          </a:p>
          <a:p>
            <a:r>
              <a:rPr lang="en-US" baseline="0" dirty="0" smtClean="0"/>
              <a:t>Reading in the content area is a strategy we use in Career and Technical Education. That means that in an automotive classroom, reading a work order written by the service manager is essential to knowing what to do in your job.</a:t>
            </a:r>
          </a:p>
          <a:p>
            <a:endParaRPr lang="en-US" baseline="0" dirty="0" smtClean="0"/>
          </a:p>
          <a:p>
            <a:r>
              <a:rPr lang="en-US" baseline="0" dirty="0" smtClean="0"/>
              <a:t>Knowing how to find answers in the National Electrical Code book is essential for the electrician to do his job correctly and safely.</a:t>
            </a:r>
          </a:p>
          <a:p>
            <a:endParaRPr lang="en-US" baseline="0" dirty="0" smtClean="0"/>
          </a:p>
          <a:p>
            <a:r>
              <a:rPr lang="en-US" baseline="0" dirty="0" smtClean="0"/>
              <a:t>In many ways this is reading because you want to keep getting a paycheck.  But this kind of job-specific reading can lead to other forms of reading.</a:t>
            </a:r>
          </a:p>
          <a:p>
            <a:endParaRPr lang="en-US" baseline="0" dirty="0" smtClean="0"/>
          </a:p>
          <a:p>
            <a:r>
              <a:rPr lang="en-US" baseline="0" dirty="0" smtClean="0"/>
              <a:t>Try encouraging your youth to have regular discussions of current events. The youth may want to read more about a topic of which they are interested.</a:t>
            </a:r>
          </a:p>
          <a:p>
            <a:endParaRPr lang="en-US" baseline="0" dirty="0" smtClean="0"/>
          </a:p>
          <a:p>
            <a:r>
              <a:rPr lang="en-US" baseline="0" dirty="0" smtClean="0"/>
              <a:t>The ability to read is one way that separates the haves from the have-nots.</a:t>
            </a:r>
          </a:p>
          <a:p>
            <a:endParaRPr lang="en-US" baseline="0" dirty="0" smtClean="0"/>
          </a:p>
          <a:p>
            <a:r>
              <a:rPr lang="en-US" baseline="0" dirty="0" smtClean="0"/>
              <a:t>=====</a:t>
            </a:r>
          </a:p>
          <a:p>
            <a:r>
              <a:rPr lang="en-US" baseline="0" dirty="0" smtClean="0"/>
              <a:t>Key graphic</a:t>
            </a:r>
          </a:p>
          <a:p>
            <a:r>
              <a:rPr lang="en-US" dirty="0" smtClean="0"/>
              <a:t>http://</a:t>
            </a:r>
            <a:r>
              <a:rPr lang="en-US" dirty="0" err="1" smtClean="0"/>
              <a:t>www.ats.edu.mx</a:t>
            </a:r>
            <a:r>
              <a:rPr lang="en-US" dirty="0" smtClean="0"/>
              <a:t>/ifs/</a:t>
            </a:r>
            <a:r>
              <a:rPr lang="en-US" dirty="0" err="1" smtClean="0"/>
              <a:t>salc</a:t>
            </a:r>
            <a:r>
              <a:rPr lang="en-US" dirty="0" smtClean="0"/>
              <a:t>/?p=6685</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495849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Remember that the family has to </a:t>
            </a:r>
            <a:r>
              <a:rPr lang="en-US" u="sng" dirty="0" smtClean="0"/>
              <a:t>want</a:t>
            </a:r>
            <a:r>
              <a:rPr lang="en-US" dirty="0" smtClean="0"/>
              <a:t> to change before it </a:t>
            </a:r>
            <a:r>
              <a:rPr lang="en-US" u="sng" dirty="0" smtClean="0"/>
              <a:t>will</a:t>
            </a:r>
            <a:r>
              <a:rPr lang="en-US" dirty="0" smtClean="0"/>
              <a:t> change.</a:t>
            </a:r>
          </a:p>
          <a:p>
            <a:endParaRPr lang="en-US" dirty="0" smtClean="0"/>
          </a:p>
          <a:p>
            <a:r>
              <a:rPr lang="en-US" dirty="0" smtClean="0"/>
              <a:t>But being around folks</a:t>
            </a:r>
            <a:r>
              <a:rPr lang="en-US" baseline="0" dirty="0" smtClean="0"/>
              <a:t> who are different -- exposes people to new and different ways of doing things, -- and allows them the freedom to explore -- and possibly adapt other’s customs and norms as their own.</a:t>
            </a:r>
          </a:p>
          <a:p>
            <a:endParaRPr lang="en-US" baseline="0" dirty="0" smtClean="0"/>
          </a:p>
          <a:p>
            <a:r>
              <a:rPr lang="en-US" baseline="0" dirty="0" smtClean="0"/>
              <a:t>There is a feeling of safety in a faith group, or a family mentor.  </a:t>
            </a:r>
          </a:p>
          <a:p>
            <a:endParaRPr lang="en-US" baseline="0" dirty="0" smtClean="0"/>
          </a:p>
          <a:p>
            <a:r>
              <a:rPr lang="en-US" baseline="0" dirty="0" smtClean="0"/>
              <a:t>The local library is a non-judgmental place where all can agree that knowledge exists.</a:t>
            </a:r>
          </a:p>
          <a:p>
            <a:endParaRPr lang="en-US" baseline="0" dirty="0" smtClean="0"/>
          </a:p>
          <a:p>
            <a:r>
              <a:rPr lang="en-US" baseline="0" dirty="0" smtClean="0"/>
              <a:t>Sometimes you have to start simple with comic books to get kids to read.</a:t>
            </a:r>
          </a:p>
          <a:p>
            <a:endParaRPr lang="en-US" baseline="0" dirty="0" smtClean="0"/>
          </a:p>
          <a:p>
            <a:r>
              <a:rPr lang="en-US" baseline="0" dirty="0" smtClean="0"/>
              <a:t>Keep a journal.  Have you seen the movie Freedom Writers?</a:t>
            </a:r>
          </a:p>
          <a:p>
            <a:endParaRPr lang="en-US" baseline="0" dirty="0" smtClean="0"/>
          </a:p>
          <a:p>
            <a:endParaRPr lang="en-US" baseline="0" dirty="0" smtClean="0"/>
          </a:p>
          <a:p>
            <a:r>
              <a:rPr lang="en-US" baseline="0" dirty="0" smtClean="0"/>
              <a:t>=====</a:t>
            </a:r>
          </a:p>
          <a:p>
            <a:r>
              <a:rPr lang="en-US" baseline="0" dirty="0" smtClean="0"/>
              <a:t>graphic</a:t>
            </a:r>
          </a:p>
          <a:p>
            <a:r>
              <a:rPr lang="en-US" dirty="0" smtClean="0"/>
              <a:t>http://</a:t>
            </a:r>
            <a:r>
              <a:rPr lang="en-US" dirty="0" err="1" smtClean="0"/>
              <a:t>teacherhelpforparents.com</a:t>
            </a:r>
            <a:r>
              <a:rPr lang="en-US" dirty="0" smtClean="0"/>
              <a:t>/2015/01/4-steps-to-help-your-child-become-a-better-reader/</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471777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People will emulate someone if they can see themselves as that person. </a:t>
            </a:r>
          </a:p>
          <a:p>
            <a:endParaRPr lang="en-US" dirty="0" smtClean="0"/>
          </a:p>
          <a:p>
            <a:r>
              <a:rPr lang="en-US" dirty="0" smtClean="0"/>
              <a:t>We put up walls when the person is a different gender, race, age, or perceived to be “one of them” not one like me.</a:t>
            </a:r>
          </a:p>
          <a:p>
            <a:endParaRPr lang="en-US" dirty="0" smtClean="0"/>
          </a:p>
          <a:p>
            <a:r>
              <a:rPr lang="en-US" dirty="0" smtClean="0"/>
              <a:t>In education, we try to use inclusive photos like this one, so the</a:t>
            </a:r>
            <a:r>
              <a:rPr lang="en-US" baseline="0" dirty="0" smtClean="0"/>
              <a:t> youth can see themselves, or someone like them.</a:t>
            </a:r>
            <a:endParaRPr lang="en-US" dirty="0" smtClean="0"/>
          </a:p>
          <a:p>
            <a:endParaRPr lang="en-US" dirty="0" smtClean="0"/>
          </a:p>
          <a:p>
            <a:endParaRPr lang="en-US" dirty="0" smtClean="0"/>
          </a:p>
          <a:p>
            <a:r>
              <a:rPr lang="en-US" dirty="0" smtClean="0"/>
              <a:t>====</a:t>
            </a:r>
          </a:p>
          <a:p>
            <a:endParaRPr lang="en-US" dirty="0" smtClean="0"/>
          </a:p>
          <a:p>
            <a:r>
              <a:rPr lang="en-US" dirty="0" smtClean="0"/>
              <a:t>Teen photo</a:t>
            </a:r>
          </a:p>
          <a:p>
            <a:r>
              <a:rPr lang="en-US" dirty="0" smtClean="0"/>
              <a:t>http://</a:t>
            </a:r>
            <a:r>
              <a:rPr lang="en-US" dirty="0" err="1" smtClean="0"/>
              <a:t>www.healthyteennetwork.org</a:t>
            </a:r>
            <a:r>
              <a:rPr lang="en-US" dirty="0" smtClean="0"/>
              <a:t>/sites/all/themes/</a:t>
            </a:r>
            <a:r>
              <a:rPr lang="en-US" dirty="0" err="1" smtClean="0"/>
              <a:t>htn</a:t>
            </a:r>
            <a:r>
              <a:rPr lang="en-US" dirty="0" smtClean="0"/>
              <a:t>/images/</a:t>
            </a:r>
            <a:r>
              <a:rPr lang="en-US" dirty="0" err="1" smtClean="0"/>
              <a:t>teens.jpg</a:t>
            </a:r>
            <a:endParaRPr lang="en-US" dirty="0" smtClean="0"/>
          </a:p>
          <a:p>
            <a:r>
              <a:rPr lang="en-US" dirty="0" smtClean="0"/>
              <a:t>http://</a:t>
            </a:r>
            <a:r>
              <a:rPr lang="en-US" dirty="0" err="1" smtClean="0"/>
              <a:t>www.healthyteennetwork.org</a:t>
            </a:r>
            <a:r>
              <a:rPr lang="en-US" dirty="0" smtClean="0"/>
              <a:t>/</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484549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took many of the preceding slides from another presentation, and here are the references.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188568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 five largest</a:t>
            </a:r>
            <a:r>
              <a:rPr lang="en-US" baseline="0" dirty="0" smtClean="0"/>
              <a:t> </a:t>
            </a:r>
            <a:r>
              <a:rPr lang="en-US" dirty="0" smtClean="0"/>
              <a:t>street gangs in Raleigh declared a truce</a:t>
            </a:r>
            <a:r>
              <a:rPr lang="en-US" baseline="0" dirty="0" smtClean="0"/>
              <a:t> recently.</a:t>
            </a:r>
          </a:p>
          <a:p>
            <a:endParaRPr lang="en-US" baseline="0" dirty="0" smtClean="0"/>
          </a:p>
          <a:p>
            <a:r>
              <a:rPr lang="en-US" baseline="0" dirty="0" smtClean="0"/>
              <a:t>What got them to stop is when they realized that the image they were portraying to the kids in the neighborhood was not what they intended.</a:t>
            </a:r>
          </a:p>
          <a:p>
            <a:r>
              <a:rPr lang="en-US" baseline="0" dirty="0" smtClean="0"/>
              <a:t/>
            </a:r>
            <a:br>
              <a:rPr lang="en-US" baseline="0" dirty="0" smtClean="0"/>
            </a:br>
            <a:r>
              <a:rPr lang="en-US" baseline="0" dirty="0" smtClean="0"/>
              <a:t>The kids saw gangs as nothing but folks from the neighborhood killing other folks from the neighborhood.</a:t>
            </a:r>
          </a:p>
          <a:p>
            <a:endParaRPr lang="en-US" baseline="0" dirty="0" smtClean="0"/>
          </a:p>
          <a:p>
            <a:r>
              <a:rPr lang="en-US" baseline="0" dirty="0" smtClean="0"/>
              <a:t>The gang members were not exactly the adult mentors these kids need to look up to.</a:t>
            </a:r>
          </a:p>
          <a:p>
            <a:endParaRPr lang="en-US" baseline="0" dirty="0" smtClean="0"/>
          </a:p>
          <a:p>
            <a:r>
              <a:rPr lang="en-US" baseline="0" dirty="0" smtClean="0"/>
              <a:t>This opens the door for some frank discussions about the negative aspects of gang activity.</a:t>
            </a:r>
          </a:p>
          <a:p>
            <a:endParaRPr lang="en-US" baseline="0" dirty="0" smtClean="0"/>
          </a:p>
          <a:p>
            <a:r>
              <a:rPr lang="en-US" baseline="0" dirty="0" smtClean="0"/>
              <a:t>I work with a ministry in Southeast Raleigh and have been seeing an increase in the negative actions of a youth gang. </a:t>
            </a:r>
          </a:p>
          <a:p>
            <a:r>
              <a:rPr lang="en-US" baseline="0" dirty="0" smtClean="0"/>
              <a:t>I hope this gang truce can start to positively impact the youth who look up to the older gangs.</a:t>
            </a:r>
            <a:endParaRPr lang="en-US" dirty="0" smtClean="0"/>
          </a:p>
          <a:p>
            <a:endParaRPr lang="en-US" dirty="0" smtClean="0"/>
          </a:p>
          <a:p>
            <a:endParaRPr lang="en-US" dirty="0" smtClean="0"/>
          </a:p>
          <a:p>
            <a:r>
              <a:rPr lang="en-US" dirty="0" smtClean="0"/>
              <a:t>=====</a:t>
            </a:r>
          </a:p>
          <a:p>
            <a:r>
              <a:rPr lang="en-US" dirty="0" smtClean="0"/>
              <a:t>http://</a:t>
            </a:r>
            <a:r>
              <a:rPr lang="en-US" dirty="0" err="1" smtClean="0"/>
              <a:t>www.newsobserver.com</a:t>
            </a:r>
            <a:r>
              <a:rPr lang="en-US" dirty="0" smtClean="0"/>
              <a:t>/news/local/crime/article91288482.html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47597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effectLst/>
              </a:rPr>
              <a:t>Gangs offer power, support, prestige, and economic incentives to their members. </a:t>
            </a:r>
          </a:p>
          <a:p>
            <a:endParaRPr lang="en-US" dirty="0" smtClean="0">
              <a:effectLst/>
            </a:endParaRPr>
          </a:p>
          <a:p>
            <a:r>
              <a:rPr lang="en-US" dirty="0" smtClean="0">
                <a:effectLst/>
              </a:rPr>
              <a:t>When you are working with Youth, they should not be allowed to glorify gang activity, dress in gang-style clothing, use gang-related slang or insults, or hand symbols during</a:t>
            </a:r>
            <a:r>
              <a:rPr lang="en-US" baseline="0" dirty="0" smtClean="0">
                <a:effectLst/>
              </a:rPr>
              <a:t> </a:t>
            </a:r>
            <a:r>
              <a:rPr lang="en-US" dirty="0" smtClean="0">
                <a:effectLst/>
              </a:rPr>
              <a:t>program activities.</a:t>
            </a:r>
          </a:p>
          <a:p>
            <a:r>
              <a:rPr lang="en-US" dirty="0" smtClean="0">
                <a:effectLst/>
              </a:rPr>
              <a:t>It is best to not use any kind of hand</a:t>
            </a:r>
            <a:r>
              <a:rPr lang="en-US" baseline="0" dirty="0" smtClean="0">
                <a:effectLst/>
              </a:rPr>
              <a:t> signal, even the OK symbol.</a:t>
            </a:r>
            <a:endParaRPr lang="en-US" dirty="0" smtClean="0">
              <a:effectLst/>
            </a:endParaRPr>
          </a:p>
          <a:p>
            <a:endParaRPr lang="en-US" dirty="0" smtClean="0">
              <a:effectLst/>
            </a:endParaRPr>
          </a:p>
          <a:p>
            <a:r>
              <a:rPr lang="en-US" dirty="0" smtClean="0">
                <a:effectLst/>
              </a:rPr>
              <a:t>Talk about the negative effects of gang membership on youth, their families, friends, schools, and communities. </a:t>
            </a:r>
          </a:p>
          <a:p>
            <a:r>
              <a:rPr lang="en-US" dirty="0" smtClean="0">
                <a:effectLst/>
              </a:rPr>
              <a:t>Like: increased risk of injury to oneself or family members/friends, difficulties in school, pressure to commit criminal acts, and consequences of committing criminal acts (incarceration, lack of future job opportunities, causing harm to others).</a:t>
            </a:r>
          </a:p>
          <a:p>
            <a:endParaRPr lang="en-US" dirty="0" smtClean="0">
              <a:effectLst/>
            </a:endParaRPr>
          </a:p>
          <a:p>
            <a:r>
              <a:rPr lang="en-US" dirty="0" smtClean="0">
                <a:effectLst/>
              </a:rPr>
              <a:t>Emphasize to youth that their choices matter because their happiness and well-being are important not only to themselves but to the people who care about them. </a:t>
            </a:r>
          </a:p>
          <a:p>
            <a:r>
              <a:rPr lang="en-US" dirty="0" smtClean="0">
                <a:effectLst/>
              </a:rPr>
              <a:t>Emphasize to youth that they are responsible for their own choices, and make them aware of the consequences that they may face.</a:t>
            </a:r>
          </a:p>
          <a:p>
            <a:endParaRPr lang="en-US" dirty="0" smtClean="0">
              <a:effectLst/>
            </a:endParaRPr>
          </a:p>
          <a:p>
            <a:r>
              <a:rPr lang="en-US" dirty="0" smtClean="0">
                <a:effectLst/>
              </a:rPr>
              <a:t>Help youth to think through conflicting messages about gangs and violence. </a:t>
            </a:r>
          </a:p>
          <a:p>
            <a:r>
              <a:rPr lang="en-US" dirty="0" smtClean="0">
                <a:effectLst/>
              </a:rPr>
              <a:t>Youth who have been exposed to violence in movies, music, television, and video games may have detached and unrealistic perceptions about violence. </a:t>
            </a:r>
          </a:p>
          <a:p>
            <a:r>
              <a:rPr lang="en-US" dirty="0" smtClean="0">
                <a:effectLst/>
              </a:rPr>
              <a:t>Adults should confront these false ideas and help youth understand that acts of violence have long-lasting effects on individuals, families, and communities.</a:t>
            </a:r>
          </a:p>
          <a:p>
            <a:endParaRPr lang="en-US" dirty="0" smtClean="0">
              <a:effectLst/>
            </a:endParaRPr>
          </a:p>
          <a:p>
            <a:r>
              <a:rPr lang="en-US" dirty="0" smtClean="0">
                <a:effectLst/>
              </a:rPr>
              <a:t>IMPORTANT:</a:t>
            </a:r>
            <a:r>
              <a:rPr lang="en-US" baseline="0" dirty="0" smtClean="0">
                <a:effectLst/>
              </a:rPr>
              <a:t>  </a:t>
            </a:r>
            <a:r>
              <a:rPr lang="en-US" dirty="0" smtClean="0">
                <a:effectLst/>
              </a:rPr>
              <a:t>Do not ask them if they are in a gang.  Just talk about gangs as if they are not in one.</a:t>
            </a:r>
          </a:p>
          <a:p>
            <a:endParaRPr lang="en-US" dirty="0" smtClean="0"/>
          </a:p>
          <a:p>
            <a:r>
              <a:rPr lang="en-US" dirty="0" smtClean="0"/>
              <a:t>We do not have the time today to talk about gangs.</a:t>
            </a:r>
          </a:p>
          <a:p>
            <a:r>
              <a:rPr lang="en-US" dirty="0" smtClean="0"/>
              <a:t>Google “gangs” and do some reading.  Work with your local police. Find out why youth join</a:t>
            </a:r>
            <a:r>
              <a:rPr lang="en-US" baseline="0" dirty="0" smtClean="0"/>
              <a:t> gangs.</a:t>
            </a:r>
            <a:endParaRPr lang="en-US" dirty="0" smtClean="0"/>
          </a:p>
          <a:p>
            <a:endParaRPr lang="en-US" dirty="0" smtClean="0"/>
          </a:p>
          <a:p>
            <a:endParaRPr lang="en-US" dirty="0" smtClean="0"/>
          </a:p>
          <a:p>
            <a:r>
              <a:rPr lang="en-US" dirty="0" smtClean="0"/>
              <a:t>===</a:t>
            </a:r>
          </a:p>
          <a:p>
            <a:r>
              <a:rPr lang="en-US" dirty="0" smtClean="0"/>
              <a:t>http://</a:t>
            </a:r>
            <a:r>
              <a:rPr lang="en-US" dirty="0" err="1" smtClean="0"/>
              <a:t>www.corrections.com</a:t>
            </a:r>
            <a:r>
              <a:rPr lang="en-US" dirty="0" smtClean="0"/>
              <a:t>/news/article/33440-talking-to-youth-about-gangs</a:t>
            </a:r>
          </a:p>
          <a:p>
            <a:endParaRPr lang="en-US" dirty="0" smtClean="0"/>
          </a:p>
          <a:p>
            <a:r>
              <a:rPr lang="en-US" dirty="0" smtClean="0"/>
              <a:t>Charlotte Mecklenburg Schools document</a:t>
            </a:r>
          </a:p>
          <a:p>
            <a:r>
              <a:rPr lang="en-US" dirty="0" smtClean="0"/>
              <a:t>http://www.cms.k12.nc.us/news/Documents/Gang%20Prevention%20overview.pdf</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438369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700" b="0" i="0" u="none" strike="noStrike" kern="1200" baseline="0" dirty="0" smtClean="0">
                <a:solidFill>
                  <a:schemeClr val="tx1"/>
                </a:solidFill>
                <a:latin typeface="+mn-lt"/>
                <a:ea typeface="+mn-ea"/>
                <a:cs typeface="+mn-cs"/>
              </a:rPr>
              <a:t>Just released earlier this year.</a:t>
            </a:r>
          </a:p>
          <a:p>
            <a:endParaRPr lang="en-US" sz="1700" b="0" i="0" u="none" strike="noStrike" kern="1200" baseline="0" dirty="0" smtClean="0">
              <a:solidFill>
                <a:schemeClr val="tx1"/>
              </a:solidFill>
              <a:latin typeface="+mn-lt"/>
              <a:ea typeface="+mn-ea"/>
              <a:cs typeface="+mn-cs"/>
            </a:endParaRPr>
          </a:p>
          <a:p>
            <a:r>
              <a:rPr lang="en-US" sz="1700" b="0" i="0" u="none" strike="noStrike" kern="1200" baseline="0" dirty="0" smtClean="0">
                <a:solidFill>
                  <a:schemeClr val="tx1"/>
                </a:solidFill>
                <a:latin typeface="+mn-lt"/>
                <a:ea typeface="+mn-ea"/>
                <a:cs typeface="+mn-cs"/>
              </a:rPr>
              <a:t>The Reentry Education Framework presents an approach for reentry education providers to develop an education continuum that strengthens their services and bridges the gap between correctional system- and community-based programs. </a:t>
            </a:r>
          </a:p>
          <a:p>
            <a:endParaRPr lang="en-US" sz="1700" b="0" i="0" u="none" strike="noStrike" kern="1200" baseline="0" dirty="0" smtClean="0">
              <a:solidFill>
                <a:schemeClr val="tx1"/>
              </a:solidFill>
              <a:latin typeface="+mn-lt"/>
              <a:ea typeface="+mn-ea"/>
              <a:cs typeface="+mn-cs"/>
            </a:endParaRPr>
          </a:p>
          <a:p>
            <a:r>
              <a:rPr lang="en-US" sz="1700" b="0" i="0" u="none" strike="noStrike" kern="1200" baseline="0" dirty="0" smtClean="0">
                <a:solidFill>
                  <a:schemeClr val="tx1"/>
                </a:solidFill>
                <a:latin typeface="+mn-lt"/>
                <a:ea typeface="+mn-ea"/>
                <a:cs typeface="+mn-cs"/>
              </a:rPr>
              <a:t>While this is designed for adults who have been incarcerated, you might find something that you can use with your youth.</a:t>
            </a:r>
          </a:p>
          <a:p>
            <a:endParaRPr lang="en-US" sz="1700" b="0" i="0" u="none" strike="noStrike" kern="1200" baseline="0" dirty="0" smtClean="0">
              <a:solidFill>
                <a:schemeClr val="tx1"/>
              </a:solidFill>
              <a:latin typeface="+mn-lt"/>
              <a:ea typeface="+mn-ea"/>
              <a:cs typeface="+mn-cs"/>
            </a:endParaRPr>
          </a:p>
          <a:p>
            <a:endParaRPr lang="en-US" dirty="0" smtClean="0"/>
          </a:p>
          <a:p>
            <a:r>
              <a:rPr lang="en-US" dirty="0" smtClean="0"/>
              <a:t>===</a:t>
            </a:r>
          </a:p>
          <a:p>
            <a:endParaRPr lang="en-US" dirty="0" smtClean="0"/>
          </a:p>
          <a:p>
            <a:r>
              <a:rPr lang="en-US" dirty="0" smtClean="0"/>
              <a:t>http://</a:t>
            </a:r>
            <a:r>
              <a:rPr lang="en-US" dirty="0" err="1" smtClean="0"/>
              <a:t>lincs.ed.gov</a:t>
            </a:r>
            <a:r>
              <a:rPr lang="en-US" dirty="0" smtClean="0"/>
              <a:t>/</a:t>
            </a:r>
            <a:r>
              <a:rPr lang="en-US" dirty="0" err="1" smtClean="0"/>
              <a:t>reentryed</a:t>
            </a:r>
            <a:r>
              <a:rPr lang="en-US" dirty="0" smtClean="0"/>
              <a:t>/files/</a:t>
            </a:r>
            <a:r>
              <a:rPr lang="en-US" dirty="0" err="1" smtClean="0"/>
              <a:t>tools_pdf</a:t>
            </a:r>
            <a:r>
              <a:rPr lang="en-US" dirty="0" smtClean="0"/>
              <a:t>/Reentry-Ed-Framework-</a:t>
            </a:r>
            <a:r>
              <a:rPr lang="en-US" dirty="0" err="1" smtClean="0"/>
              <a:t>Report.pdf</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726987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On the left in Green we have the transitions into and out of the correctional program.</a:t>
            </a:r>
          </a:p>
          <a:p>
            <a:r>
              <a:rPr lang="en-US" dirty="0" smtClean="0"/>
              <a:t>The blue overlaps because there are training programs within the correctional system, but the incarcerated individuals need to </a:t>
            </a:r>
            <a:r>
              <a:rPr lang="en-US" u="sng" dirty="0" smtClean="0"/>
              <a:t>want</a:t>
            </a:r>
            <a:r>
              <a:rPr lang="en-US" baseline="0" dirty="0" smtClean="0"/>
              <a:t> to take advantage of them.</a:t>
            </a:r>
          </a:p>
          <a:p>
            <a:endParaRPr lang="en-US" baseline="0" dirty="0" smtClean="0"/>
          </a:p>
          <a:p>
            <a:r>
              <a:rPr lang="en-US" baseline="0" dirty="0" smtClean="0"/>
              <a:t>When the inmate is released, shown at the bottom of the green circle, they follow the arrow to the orange circle on the right, which is the community-based programs. That's programs like yours. </a:t>
            </a:r>
          </a:p>
          <a:p>
            <a:endParaRPr lang="en-US" baseline="0" dirty="0" smtClean="0"/>
          </a:p>
          <a:p>
            <a:r>
              <a:rPr lang="en-US" baseline="0" dirty="0" smtClean="0"/>
              <a:t>This circle overlaps with the blue education circle where you try to get the youth some kind of training – in an effort to get them gainfully employed and living independently without recidivating.  A good mentor program is essential.</a:t>
            </a:r>
          </a:p>
          <a:p>
            <a:endParaRPr lang="en-US" baseline="0" dirty="0" smtClean="0"/>
          </a:p>
          <a:p>
            <a:r>
              <a:rPr lang="en-US" baseline="0" dirty="0" smtClean="0"/>
              <a:t>At the bottom of the slide you see where this is possible only with strategic partnerships, like Tony and I working with you guys today.</a:t>
            </a:r>
          </a:p>
          <a:p>
            <a:endParaRPr lang="en-US" baseline="0" dirty="0" smtClean="0"/>
          </a:p>
          <a:p>
            <a:r>
              <a:rPr lang="en-US" baseline="0" dirty="0" smtClean="0"/>
              <a:t>It takes a whole village to raise a child.</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lincs.ed.gov</a:t>
            </a:r>
            <a:r>
              <a:rPr lang="en-US" dirty="0" smtClean="0"/>
              <a:t>/</a:t>
            </a:r>
            <a:r>
              <a:rPr lang="en-US" dirty="0" err="1" smtClean="0"/>
              <a:t>reentryed</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1395926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29</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smtClean="0">
                <a:ea typeface="ヒラギノ角ゴ Pro W3" charset="0"/>
              </a:rPr>
              <a:t>Before we conclude our presentation today, we will pause here to see if anyone has any questions. </a:t>
            </a:r>
          </a:p>
          <a:p>
            <a:endParaRPr lang="en-US" sz="1400" dirty="0" smtClean="0">
              <a:ea typeface="ヒラギノ角ゴ Pro W3" charset="0"/>
            </a:endParaRPr>
          </a:p>
          <a:p>
            <a:r>
              <a:rPr lang="en-US" sz="1400" dirty="0" smtClean="0">
                <a:ea typeface="ヒラギノ角ゴ Pro W3" charset="0"/>
              </a:rPr>
              <a:t>We have a few more slides, and I want to let you in on what we will be talking</a:t>
            </a:r>
            <a:r>
              <a:rPr lang="en-US" sz="1400" baseline="0" dirty="0" smtClean="0">
                <a:ea typeface="ヒラギノ角ゴ Pro W3" charset="0"/>
              </a:rPr>
              <a:t> about next month.  But first I want to know if you have any questions.</a:t>
            </a:r>
            <a:endParaRPr lang="en-US" sz="1400" dirty="0" smtClean="0">
              <a:ea typeface="ヒラギノ角ゴ Pro W3" charset="0"/>
            </a:endParaRPr>
          </a:p>
          <a:p>
            <a:endParaRPr lang="en-US" sz="1400" dirty="0" smtClean="0">
              <a:ea typeface="ヒラギノ角ゴ Pro W3" charset="0"/>
            </a:endParaRPr>
          </a:p>
          <a:p>
            <a:r>
              <a:rPr lang="en-US" sz="1400" dirty="0" smtClean="0">
                <a:ea typeface="ヒラギノ角ゴ Pro W3" charset="0"/>
              </a:rPr>
              <a:t>Usually by this time most of the audience is overwhelmed and just need a break to digest what we</a:t>
            </a:r>
            <a:r>
              <a:rPr lang="ja-JP" altLang="en-US" sz="1400" dirty="0" smtClean="0">
                <a:ea typeface="ヒラギノ角ゴ Pro W3" charset="0"/>
              </a:rPr>
              <a:t>’</a:t>
            </a:r>
            <a:r>
              <a:rPr lang="en-US" altLang="ja-JP" sz="1400" dirty="0" err="1" smtClean="0">
                <a:ea typeface="ヒラギノ角ゴ Pro W3" charset="0"/>
              </a:rPr>
              <a:t>ve</a:t>
            </a:r>
            <a:r>
              <a:rPr lang="en-US" altLang="ja-JP" sz="1400" dirty="0" smtClean="0">
                <a:ea typeface="ヒラギノ角ゴ Pro W3" charset="0"/>
              </a:rPr>
              <a:t> said.</a:t>
            </a:r>
          </a:p>
          <a:p>
            <a:endParaRPr lang="en-US" sz="1400" dirty="0" smtClean="0">
              <a:ea typeface="ヒラギノ角ゴ Pro W3" charset="0"/>
            </a:endParaRPr>
          </a:p>
          <a:p>
            <a:r>
              <a:rPr lang="en-US" sz="1400" dirty="0" smtClean="0">
                <a:ea typeface="ヒラギノ角ゴ Pro W3" charset="0"/>
              </a:rPr>
              <a:t>Remember that you can download the PowerPoint and use it however you can.</a:t>
            </a:r>
          </a:p>
          <a:p>
            <a:endParaRPr lang="en-US" sz="1400" dirty="0" smtClean="0">
              <a:ea typeface="ヒラギノ角ゴ Pro W3" charset="0"/>
            </a:endParaRPr>
          </a:p>
          <a:p>
            <a:r>
              <a:rPr lang="en-US" sz="1400" dirty="0" smtClean="0">
                <a:ea typeface="ヒラギノ角ゴ Pro W3" charset="0"/>
              </a:rPr>
              <a:t>Hey Nona,</a:t>
            </a:r>
            <a:r>
              <a:rPr lang="en-US" sz="1400" baseline="0" dirty="0" smtClean="0">
                <a:ea typeface="ヒラギノ角ゴ Pro W3" charset="0"/>
              </a:rPr>
              <a:t> do we have any questions?</a:t>
            </a:r>
            <a:endParaRPr lang="en-US" sz="1400" dirty="0">
              <a:ea typeface="ヒラギノ角ゴ Pro W3" charset="0"/>
            </a:endParaRPr>
          </a:p>
        </p:txBody>
      </p:sp>
    </p:spTree>
    <p:extLst>
      <p:ext uri="{BB962C8B-B14F-4D97-AF65-F5344CB8AC3E}">
        <p14:creationId xmlns:p14="http://schemas.microsoft.com/office/powerpoint/2010/main" val="132495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We are using</a:t>
            </a:r>
            <a:r>
              <a:rPr lang="en-US" baseline="0" dirty="0" smtClean="0"/>
              <a:t> labels here to discuss what to do, but in real life, we need to avoid the labels. </a:t>
            </a:r>
          </a:p>
          <a:p>
            <a:endParaRPr lang="en-US" baseline="0" dirty="0" smtClean="0"/>
          </a:p>
          <a:p>
            <a:r>
              <a:rPr lang="en-US" baseline="0" dirty="0" smtClean="0"/>
              <a:t>Treat each youth and their parents as unique unto themselves, and focus on what the </a:t>
            </a:r>
            <a:r>
              <a:rPr lang="en-US" u="sng" baseline="0" dirty="0" smtClean="0"/>
              <a:t>team</a:t>
            </a:r>
            <a:r>
              <a:rPr lang="en-US" baseline="0" dirty="0" smtClean="0"/>
              <a:t> can do to help little Johnny make the best of his life.</a:t>
            </a:r>
          </a:p>
          <a:p>
            <a:endParaRPr lang="en-US" baseline="0" dirty="0" smtClean="0"/>
          </a:p>
          <a:p>
            <a:r>
              <a:rPr lang="en-US" baseline="0" dirty="0" smtClean="0"/>
              <a:t>There is not one single measuring stick to hold up to all youth.</a:t>
            </a:r>
          </a:p>
          <a:p>
            <a:endParaRPr lang="en-US" baseline="0" dirty="0" smtClean="0"/>
          </a:p>
          <a:p>
            <a:r>
              <a:rPr lang="en-US" baseline="0" dirty="0" smtClean="0"/>
              <a:t>Even the “</a:t>
            </a:r>
            <a:r>
              <a:rPr lang="en-US" u="sng" baseline="0" dirty="0" smtClean="0"/>
              <a:t>normal</a:t>
            </a:r>
            <a:r>
              <a:rPr lang="en-US" baseline="0" dirty="0" smtClean="0"/>
              <a:t>” label should be avoided, because </a:t>
            </a:r>
            <a:r>
              <a:rPr lang="en-US" u="sng" baseline="0" dirty="0" smtClean="0"/>
              <a:t>all</a:t>
            </a:r>
            <a:r>
              <a:rPr lang="en-US" baseline="0" dirty="0" smtClean="0"/>
              <a:t> kids are </a:t>
            </a:r>
            <a:r>
              <a:rPr lang="en-US" u="sng" baseline="0" dirty="0" smtClean="0"/>
              <a:t>normal</a:t>
            </a:r>
            <a:r>
              <a:rPr lang="en-US" baseline="0" dirty="0" smtClean="0"/>
              <a:t>.</a:t>
            </a:r>
          </a:p>
          <a:p>
            <a:endParaRPr lang="en-US" baseline="0" dirty="0" smtClean="0"/>
          </a:p>
          <a:p>
            <a:r>
              <a:rPr lang="en-US" baseline="0" dirty="0" smtClean="0"/>
              <a:t>When it comes to the law, there are some hard rules that everyone should follow. If your youth do not like the rules, then help them work </a:t>
            </a:r>
            <a:r>
              <a:rPr lang="en-US" u="sng" baseline="0" dirty="0" smtClean="0"/>
              <a:t>within</a:t>
            </a:r>
            <a:r>
              <a:rPr lang="en-US" baseline="0" dirty="0" smtClean="0"/>
              <a:t> the system to create change.</a:t>
            </a:r>
          </a:p>
          <a:p>
            <a:endParaRPr lang="en-US" baseline="0" dirty="0" smtClean="0"/>
          </a:p>
          <a:p>
            <a:endParaRPr lang="en-US" baseline="0" dirty="0" smtClean="0"/>
          </a:p>
          <a:p>
            <a:r>
              <a:rPr lang="en-US" baseline="0" dirty="0" smtClean="0"/>
              <a:t>=======</a:t>
            </a:r>
          </a:p>
          <a:p>
            <a:r>
              <a:rPr lang="en-US" dirty="0" smtClean="0"/>
              <a:t>https://</a:t>
            </a:r>
            <a:r>
              <a:rPr lang="en-US" dirty="0" err="1" smtClean="0"/>
              <a:t>www.tgm.org</a:t>
            </a:r>
            <a:r>
              <a:rPr lang="en-US" dirty="0" smtClean="0"/>
              <a:t>/</a:t>
            </a:r>
            <a:r>
              <a:rPr lang="en-US" dirty="0" err="1" smtClean="0"/>
              <a:t>MeasureUp.jpg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843827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400" dirty="0" smtClean="0"/>
              <a:t>We will be continuing this same discussion for</a:t>
            </a:r>
            <a:r>
              <a:rPr lang="en-US" sz="1400" baseline="0" dirty="0" smtClean="0"/>
              <a:t> </a:t>
            </a:r>
            <a:r>
              <a:rPr lang="en-US" sz="1400" dirty="0" smtClean="0"/>
              <a:t>our August Webinar on August 23 At 2:00 in the afternoon.</a:t>
            </a:r>
          </a:p>
          <a:p>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outerShdw blurRad="38100" dist="38100" dir="2700000" algn="tl">
                    <a:srgbClr val="DDDDDD"/>
                  </a:outerShdw>
                </a:effectLst>
                <a:latin typeface="Arial" charset="0"/>
                <a:ea typeface="ヒラギノ角ゴ Pro W3" charset="0"/>
                <a:cs typeface="ヒラギノ角ゴ Pro W3" charset="0"/>
              </a:rPr>
              <a:t>“Keeping our Youth Out of Trouble – </a:t>
            </a:r>
            <a:r>
              <a:rPr lang="en-US" sz="1400" u="sng" dirty="0" smtClean="0">
                <a:effectLst>
                  <a:outerShdw blurRad="38100" dist="38100" dir="2700000" algn="tl">
                    <a:srgbClr val="DDDDDD"/>
                  </a:outerShdw>
                </a:effectLst>
                <a:latin typeface="Arial" charset="0"/>
                <a:ea typeface="ヒラギノ角ゴ Pro W3" charset="0"/>
                <a:cs typeface="ヒラギノ角ゴ Pro W3" charset="0"/>
              </a:rPr>
              <a:t>part III</a:t>
            </a:r>
            <a:r>
              <a:rPr lang="en-US" sz="1400" dirty="0" smtClean="0">
                <a:effectLst>
                  <a:outerShdw blurRad="38100" dist="38100" dir="2700000" algn="tl">
                    <a:srgbClr val="DDDDDD"/>
                  </a:outerShdw>
                </a:effectLst>
                <a:latin typeface="Arial" charset="0"/>
                <a:ea typeface="ヒラギノ角ゴ Pro W3" charset="0"/>
                <a:cs typeface="ヒラギノ角ゴ Pro W3" charset="0"/>
              </a:rPr>
              <a:t>”</a:t>
            </a:r>
            <a:endParaRPr lang="en-US" sz="1400" dirty="0" smtClean="0"/>
          </a:p>
          <a:p>
            <a:endParaRPr lang="en-US" sz="1400" dirty="0" smtClean="0"/>
          </a:p>
          <a:p>
            <a:pPr marL="285750" indent="-285750">
              <a:buFont typeface="Wingdings" charset="2"/>
              <a:buChar char="à"/>
            </a:pPr>
            <a:r>
              <a:rPr lang="en-US" sz="1400" dirty="0" smtClean="0"/>
              <a:t>For that webinar we will be looking at a lot of scenarios that teens encounter that can put them in trouble with the law and could impact their employment possibilities.</a:t>
            </a:r>
          </a:p>
          <a:p>
            <a:pPr marL="285750" indent="-285750">
              <a:buFont typeface="Wingdings" charset="2"/>
              <a:buChar char="à"/>
            </a:pPr>
            <a:endParaRPr lang="en-US" sz="1400" dirty="0" smtClean="0"/>
          </a:p>
          <a:p>
            <a:pPr marL="0" indent="0">
              <a:buFont typeface="Wingdings" charset="2"/>
              <a:buNone/>
            </a:pPr>
            <a:r>
              <a:rPr lang="en-US" sz="1400" dirty="0" smtClean="0"/>
              <a:t>We’ll be looking at drinking and drugs, assaults, stealing, fake IDs, and more.</a:t>
            </a:r>
          </a:p>
          <a:p>
            <a:endParaRPr lang="en-US" sz="1400" baseline="0" dirty="0" smtClean="0"/>
          </a:p>
          <a:p>
            <a:r>
              <a:rPr lang="en-US" sz="1400" baseline="0" dirty="0" smtClean="0"/>
              <a:t>We’ll have questions like this one that you can use to go over with the youth that you serve. </a:t>
            </a:r>
          </a:p>
          <a:p>
            <a:endParaRPr lang="en-US" sz="1400" baseline="0" dirty="0" smtClean="0"/>
          </a:p>
          <a:p>
            <a:r>
              <a:rPr lang="en-US" sz="1400" baseline="0" dirty="0" smtClean="0"/>
              <a:t>You will have to tune in next month to find the answer to this -- and many other important questions.</a:t>
            </a:r>
          </a:p>
          <a:p>
            <a:endParaRPr lang="en-US" sz="1400" baseline="0" dirty="0" smtClean="0"/>
          </a:p>
          <a:p>
            <a:r>
              <a:rPr lang="en-US" sz="1400" baseline="0" dirty="0" smtClean="0"/>
              <a:t>That’s all next month right here on this same bat channel.</a:t>
            </a:r>
          </a:p>
          <a:p>
            <a:endParaRPr lang="en-US" sz="1400" baseline="0" dirty="0" smtClean="0"/>
          </a:p>
          <a:p>
            <a:r>
              <a:rPr lang="en-US" sz="1400" baseline="0" dirty="0" smtClean="0"/>
              <a:t>But </a:t>
            </a:r>
            <a:r>
              <a:rPr lang="en-US" sz="1400" u="sng" baseline="0" dirty="0" smtClean="0"/>
              <a:t>first</a:t>
            </a:r>
            <a:r>
              <a:rPr lang="en-US" sz="1400" baseline="0" dirty="0" smtClean="0"/>
              <a:t>, let’s conclude </a:t>
            </a:r>
            <a:r>
              <a:rPr lang="en-US" sz="1400" u="sng" baseline="0" dirty="0" smtClean="0"/>
              <a:t>this</a:t>
            </a:r>
            <a:r>
              <a:rPr lang="en-US" sz="1400" baseline="0" dirty="0" smtClean="0"/>
              <a:t> presentation. . . </a:t>
            </a:r>
            <a:endParaRPr lang="en-US" sz="1400" dirty="0" smtClean="0"/>
          </a:p>
          <a:p>
            <a:endParaRPr lang="en-US" dirty="0" smtClean="0"/>
          </a:p>
          <a:p>
            <a:r>
              <a:rPr lang="en-US" dirty="0" smtClean="0"/>
              <a:t>=====</a:t>
            </a:r>
          </a:p>
          <a:p>
            <a:r>
              <a:rPr lang="en-US" dirty="0" smtClean="0"/>
              <a:t>.</a:t>
            </a:r>
            <a:endParaRPr lang="en-US" dirty="0"/>
          </a:p>
        </p:txBody>
      </p:sp>
      <p:sp>
        <p:nvSpPr>
          <p:cNvPr id="4" name="Slide Number Placeholder 3"/>
          <p:cNvSpPr>
            <a:spLocks noGrp="1"/>
          </p:cNvSpPr>
          <p:nvPr>
            <p:ph type="sldNum" sz="quarter" idx="10"/>
          </p:nvPr>
        </p:nvSpPr>
        <p:spPr/>
        <p:txBody>
          <a:bodyPr/>
          <a:lstStyle/>
          <a:p>
            <a:fld id="{33C767C4-9F0B-465B-9327-4CA50C895FFD}" type="slidenum">
              <a:rPr lang="en-US" smtClean="0"/>
              <a:t>30</a:t>
            </a:fld>
            <a:endParaRPr lang="en-US"/>
          </a:p>
        </p:txBody>
      </p:sp>
    </p:spTree>
    <p:extLst>
      <p:ext uri="{BB962C8B-B14F-4D97-AF65-F5344CB8AC3E}">
        <p14:creationId xmlns:p14="http://schemas.microsoft.com/office/powerpoint/2010/main" val="1792762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they know you care?  </a:t>
            </a:r>
          </a:p>
          <a:p>
            <a:endParaRPr lang="en-US" dirty="0" smtClean="0"/>
          </a:p>
          <a:p>
            <a:r>
              <a:rPr lang="en-US" dirty="0" smtClean="0"/>
              <a:t>Do the youth with whom you work know</a:t>
            </a:r>
            <a:r>
              <a:rPr lang="en-US" baseline="0" dirty="0" smtClean="0"/>
              <a:t> that you care about their well being?</a:t>
            </a:r>
          </a:p>
          <a:p>
            <a:endParaRPr lang="en-US" baseline="0" dirty="0" smtClean="0"/>
          </a:p>
          <a:p>
            <a:r>
              <a:rPr lang="en-US" baseline="0" dirty="0" smtClean="0"/>
              <a:t>They won’t care how much you know about anything until they know that you care about them as a person.</a:t>
            </a:r>
            <a:endParaRPr lang="en-US" dirty="0" smtClean="0"/>
          </a:p>
          <a:p>
            <a:endParaRPr lang="en-US" dirty="0" smtClean="0"/>
          </a:p>
          <a:p>
            <a:r>
              <a:rPr lang="en-US" dirty="0" smtClean="0"/>
              <a:t>And remember that -- all kids are normal. </a:t>
            </a:r>
          </a:p>
          <a:p>
            <a:endParaRPr lang="en-US" baseline="0" dirty="0" smtClean="0"/>
          </a:p>
          <a:p>
            <a:endParaRPr lang="en-US" baseline="0" dirty="0" smtClean="0"/>
          </a:p>
          <a:p>
            <a:r>
              <a:rPr lang="en-US" baseline="0" dirty="0" smtClean="0"/>
              <a:t>=======</a:t>
            </a:r>
          </a:p>
          <a:p>
            <a:r>
              <a:rPr lang="en-US" dirty="0" smtClean="0"/>
              <a:t>Roosevelt quote</a:t>
            </a:r>
          </a:p>
          <a:p>
            <a:r>
              <a:rPr lang="en-US" dirty="0" smtClean="0"/>
              <a:t>http://</a:t>
            </a:r>
            <a:r>
              <a:rPr lang="en-US" dirty="0" err="1" smtClean="0"/>
              <a:t>izquotes.com</a:t>
            </a:r>
            <a:r>
              <a:rPr lang="en-US" dirty="0" smtClean="0"/>
              <a:t>/quote/158063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1504369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32</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smtClean="0">
                <a:ea typeface="ヒラギノ角ゴ Pro W3" charset="0"/>
              </a:rPr>
              <a:t>Thanks for tuning in today.  </a:t>
            </a:r>
          </a:p>
          <a:p>
            <a:endParaRPr lang="en-US" sz="1400" dirty="0" smtClean="0">
              <a:ea typeface="ヒラギノ角ゴ Pro W3" charset="0"/>
            </a:endParaRPr>
          </a:p>
          <a:p>
            <a:r>
              <a:rPr lang="en-US" sz="1400" dirty="0" smtClean="0">
                <a:ea typeface="ヒラギノ角ゴ Pro W3" charset="0"/>
              </a:rPr>
              <a:t>We hope to see you right here next month.</a:t>
            </a:r>
          </a:p>
          <a:p>
            <a:endParaRPr lang="en-US" sz="1400" dirty="0" smtClean="0">
              <a:ea typeface="ヒラギノ角ゴ Pro W3" charset="0"/>
            </a:endParaRPr>
          </a:p>
          <a:p>
            <a:endParaRPr lang="en-US" sz="1400" dirty="0" smtClean="0">
              <a:ea typeface="ヒラギノ角ゴ Pro W3" charset="0"/>
            </a:endParaRPr>
          </a:p>
        </p:txBody>
      </p:sp>
    </p:spTree>
    <p:extLst>
      <p:ext uri="{BB962C8B-B14F-4D97-AF65-F5344CB8AC3E}">
        <p14:creationId xmlns:p14="http://schemas.microsoft.com/office/powerpoint/2010/main" val="74986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It is important for the youth to have many experiences.  Many </a:t>
            </a:r>
            <a:r>
              <a:rPr lang="en-US" u="sng" dirty="0" smtClean="0"/>
              <a:t>different</a:t>
            </a:r>
            <a:r>
              <a:rPr lang="en-US" dirty="0" smtClean="0"/>
              <a:t> experiences.</a:t>
            </a:r>
          </a:p>
          <a:p>
            <a:endParaRPr lang="en-US" dirty="0" smtClean="0"/>
          </a:p>
          <a:p>
            <a:r>
              <a:rPr lang="en-US" dirty="0" smtClean="0"/>
              <a:t>They need to experience families</a:t>
            </a:r>
            <a:r>
              <a:rPr lang="en-US" baseline="0" dirty="0" smtClean="0"/>
              <a:t> and cultures that are different from their own.</a:t>
            </a:r>
          </a:p>
          <a:p>
            <a:endParaRPr lang="en-US" baseline="0" dirty="0" smtClean="0"/>
          </a:p>
          <a:p>
            <a:r>
              <a:rPr lang="en-US" baseline="0" dirty="0" smtClean="0"/>
              <a:t>They also need to learn how to make decisions that will impact their choice to stay were they are -- or choose something else.</a:t>
            </a:r>
          </a:p>
          <a:p>
            <a:endParaRPr lang="en-US" baseline="0" dirty="0" smtClean="0"/>
          </a:p>
          <a:p>
            <a:r>
              <a:rPr lang="en-US" baseline="0" dirty="0" smtClean="0"/>
              <a:t>What society calls “</a:t>
            </a:r>
            <a:r>
              <a:rPr lang="en-US" u="sng" baseline="0" dirty="0" smtClean="0"/>
              <a:t>abnormal</a:t>
            </a:r>
            <a:r>
              <a:rPr lang="en-US" baseline="0" dirty="0" smtClean="0"/>
              <a:t>” might have </a:t>
            </a:r>
            <a:r>
              <a:rPr lang="en-US" u="sng" baseline="0" dirty="0" smtClean="0"/>
              <a:t>always</a:t>
            </a:r>
            <a:r>
              <a:rPr lang="en-US" baseline="0" dirty="0" smtClean="0"/>
              <a:t> been </a:t>
            </a:r>
            <a:r>
              <a:rPr lang="en-US" u="sng" baseline="0" dirty="0" smtClean="0"/>
              <a:t>their</a:t>
            </a:r>
            <a:r>
              <a:rPr lang="en-US" baseline="0" dirty="0" smtClean="0"/>
              <a:t> ”</a:t>
            </a:r>
            <a:r>
              <a:rPr lang="en-US" u="sng" baseline="0" dirty="0" smtClean="0"/>
              <a:t>normal</a:t>
            </a:r>
            <a:r>
              <a:rPr lang="en-US" baseline="0" dirty="0" smtClean="0"/>
              <a:t>.”  And we should </a:t>
            </a:r>
            <a:r>
              <a:rPr lang="en-US" u="sng" baseline="0" dirty="0" smtClean="0"/>
              <a:t>never</a:t>
            </a:r>
            <a:r>
              <a:rPr lang="en-US" baseline="0" dirty="0" smtClean="0"/>
              <a:t> </a:t>
            </a:r>
            <a:r>
              <a:rPr lang="en-US" u="sng" baseline="0" dirty="0" smtClean="0"/>
              <a:t>label</a:t>
            </a:r>
            <a:r>
              <a:rPr lang="en-US" baseline="0" dirty="0" smtClean="0"/>
              <a:t> it as “</a:t>
            </a:r>
            <a:r>
              <a:rPr lang="en-US" u="sng" baseline="0" dirty="0" smtClean="0"/>
              <a:t>abnormal</a:t>
            </a:r>
            <a:r>
              <a:rPr lang="en-US" baseline="0" dirty="0" smtClean="0"/>
              <a:t>,”  we should just call it “</a:t>
            </a:r>
            <a:r>
              <a:rPr lang="en-US" u="sng" baseline="0" dirty="0" smtClean="0"/>
              <a:t>different</a:t>
            </a:r>
            <a:r>
              <a:rPr lang="en-US" baseline="0" dirty="0" smtClean="0"/>
              <a:t>.”</a:t>
            </a:r>
          </a:p>
          <a:p>
            <a:endParaRPr lang="en-US" baseline="0" dirty="0" smtClean="0"/>
          </a:p>
          <a:p>
            <a:r>
              <a:rPr lang="en-US" baseline="0" dirty="0" smtClean="0"/>
              <a:t>It is up to the </a:t>
            </a:r>
            <a:r>
              <a:rPr lang="en-US" u="sng" baseline="0" dirty="0" smtClean="0"/>
              <a:t>youth</a:t>
            </a:r>
            <a:r>
              <a:rPr lang="en-US" baseline="0" dirty="0" smtClean="0"/>
              <a:t> and/or the </a:t>
            </a:r>
            <a:r>
              <a:rPr lang="en-US" u="sng" baseline="0" dirty="0" smtClean="0"/>
              <a:t>family</a:t>
            </a:r>
            <a:r>
              <a:rPr lang="en-US" baseline="0" dirty="0" smtClean="0"/>
              <a:t> to do their </a:t>
            </a:r>
            <a:r>
              <a:rPr lang="en-US" u="sng" baseline="0" dirty="0" smtClean="0"/>
              <a:t>own</a:t>
            </a:r>
            <a:r>
              <a:rPr lang="en-US" baseline="0" dirty="0" smtClean="0"/>
              <a:t> self-labeling, and to make the decision to change.</a:t>
            </a:r>
            <a:endParaRPr lang="en-US" dirty="0" smtClean="0"/>
          </a:p>
          <a:p>
            <a:endParaRPr lang="en-US" dirty="0" smtClean="0"/>
          </a:p>
          <a:p>
            <a:r>
              <a:rPr lang="en-US" dirty="0" smtClean="0"/>
              <a:t>You never know what a restaurant serves unless you try it.</a:t>
            </a:r>
          </a:p>
          <a:p>
            <a:endParaRPr lang="en-US" dirty="0" smtClean="0"/>
          </a:p>
          <a:p>
            <a:r>
              <a:rPr lang="en-US" dirty="0" smtClean="0"/>
              <a:t>For many it is just getting away from</a:t>
            </a:r>
            <a:r>
              <a:rPr lang="en-US" baseline="0" dirty="0" smtClean="0"/>
              <a:t> t</a:t>
            </a:r>
            <a:r>
              <a:rPr lang="en-US" dirty="0" smtClean="0"/>
              <a:t>he family and experiencing </a:t>
            </a:r>
            <a:r>
              <a:rPr lang="en-US" u="sng" dirty="0" smtClean="0"/>
              <a:t>other</a:t>
            </a:r>
            <a:r>
              <a:rPr lang="en-US" dirty="0" smtClean="0"/>
              <a:t> families.  Getting out of the neighborhood and experiencing </a:t>
            </a:r>
            <a:r>
              <a:rPr lang="en-US" u="sng" dirty="0" smtClean="0"/>
              <a:t>others</a:t>
            </a:r>
            <a:r>
              <a:rPr lang="en-US" dirty="0" smtClean="0"/>
              <a:t>. Even visiting other countries.</a:t>
            </a:r>
          </a:p>
          <a:p>
            <a:endParaRPr lang="en-US" dirty="0" smtClean="0"/>
          </a:p>
          <a:p>
            <a:r>
              <a:rPr lang="en-US" dirty="0" smtClean="0"/>
              <a:t>Being mature enough to compare and contrast their own sense of </a:t>
            </a:r>
            <a:r>
              <a:rPr lang="en-US" u="sng" dirty="0" smtClean="0"/>
              <a:t>normal</a:t>
            </a:r>
            <a:r>
              <a:rPr lang="en-US" baseline="0" dirty="0" smtClean="0"/>
              <a:t> with others. </a:t>
            </a:r>
          </a:p>
          <a:p>
            <a:endParaRPr lang="en-US" baseline="0" dirty="0" smtClean="0"/>
          </a:p>
          <a:p>
            <a:r>
              <a:rPr lang="en-US" baseline="0" dirty="0" smtClean="0"/>
              <a:t>See – remember those compare and contrast papers you had to write in English class. Here is a practical use for them.</a:t>
            </a:r>
          </a:p>
          <a:p>
            <a:endParaRPr lang="en-US" baseline="0" dirty="0" smtClean="0"/>
          </a:p>
          <a:p>
            <a:r>
              <a:rPr lang="en-US" u="sng" baseline="0" dirty="0" smtClean="0"/>
              <a:t>My</a:t>
            </a:r>
            <a:r>
              <a:rPr lang="en-US" baseline="0" dirty="0" smtClean="0"/>
              <a:t> normal is not </a:t>
            </a:r>
            <a:r>
              <a:rPr lang="en-US" u="sng" baseline="0" dirty="0" smtClean="0"/>
              <a:t>your</a:t>
            </a:r>
            <a:r>
              <a:rPr lang="en-US" baseline="0" dirty="0" smtClean="0"/>
              <a:t> normal.</a:t>
            </a:r>
          </a:p>
          <a:p>
            <a:endParaRPr lang="en-US" baseline="0" dirty="0" smtClean="0"/>
          </a:p>
          <a:p>
            <a:endParaRPr lang="en-US" baseline="0" dirty="0" smtClean="0"/>
          </a:p>
          <a:p>
            <a:r>
              <a:rPr lang="en-US" baseline="0" dirty="0" smtClean="0"/>
              <a:t>====</a:t>
            </a:r>
          </a:p>
          <a:p>
            <a:endParaRPr lang="en-US" baseline="0" dirty="0" smtClean="0"/>
          </a:p>
          <a:p>
            <a:r>
              <a:rPr lang="en-US" baseline="0" dirty="0" smtClean="0"/>
              <a:t>Normal graphic</a:t>
            </a:r>
          </a:p>
          <a:p>
            <a:r>
              <a:rPr lang="en-US" dirty="0" smtClean="0"/>
              <a:t>http://</a:t>
            </a:r>
            <a:r>
              <a:rPr lang="en-US" dirty="0" err="1" smtClean="0"/>
              <a:t>www.aroundncircles.com</a:t>
            </a:r>
            <a:r>
              <a:rPr lang="en-US" dirty="0" smtClean="0"/>
              <a:t>/2014/11/26/what-is-normal/</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18761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grows up thinking that</a:t>
            </a:r>
            <a:r>
              <a:rPr lang="en-US" baseline="0" dirty="0" smtClean="0"/>
              <a:t> their family is normal.</a:t>
            </a:r>
          </a:p>
          <a:p>
            <a:endParaRPr lang="en-US" baseline="0" dirty="0" smtClean="0"/>
          </a:p>
          <a:p>
            <a:r>
              <a:rPr lang="en-US" baseline="0" dirty="0" smtClean="0"/>
              <a:t>Our family, -- and our extended family, -- teach us about love, loyalty, friendship, independency, and our </a:t>
            </a:r>
            <a:r>
              <a:rPr lang="en-US" u="sng" baseline="0" dirty="0" smtClean="0"/>
              <a:t>role</a:t>
            </a:r>
            <a:r>
              <a:rPr lang="en-US" baseline="0" dirty="0" smtClean="0"/>
              <a:t> in many situations.</a:t>
            </a:r>
          </a:p>
          <a:p>
            <a:endParaRPr lang="en-US" baseline="0" dirty="0" smtClean="0"/>
          </a:p>
          <a:p>
            <a:r>
              <a:rPr lang="en-US" baseline="0" dirty="0" smtClean="0"/>
              <a:t>Our family also teaches us right from wrong, which is what we will be talking about next month.</a:t>
            </a:r>
          </a:p>
          <a:p>
            <a:endParaRPr lang="en-US" baseline="0" dirty="0" smtClean="0"/>
          </a:p>
          <a:p>
            <a:r>
              <a:rPr lang="en-US" baseline="0" dirty="0" smtClean="0"/>
              <a:t>I was in my mid-thirties before I realized that </a:t>
            </a:r>
            <a:r>
              <a:rPr lang="en-US" u="sng" baseline="0" dirty="0" smtClean="0"/>
              <a:t>my</a:t>
            </a:r>
            <a:r>
              <a:rPr lang="en-US" baseline="0" dirty="0" smtClean="0"/>
              <a:t> family had issues.  I thought we were normal.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62580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a:t>
            </a:r>
            <a:r>
              <a:rPr lang="en-US" baseline="0" dirty="0" smtClean="0"/>
              <a:t> families know they are dysfunctional, they will probably not admit it. </a:t>
            </a:r>
          </a:p>
          <a:p>
            <a:endParaRPr lang="en-US" baseline="0" dirty="0" smtClean="0"/>
          </a:p>
          <a:p>
            <a:r>
              <a:rPr lang="en-US" baseline="0" dirty="0" smtClean="0"/>
              <a:t>They will try to hold the family together a best as they can – and don’t need an outsider telling them how to run their family.</a:t>
            </a:r>
          </a:p>
          <a:p>
            <a:endParaRPr lang="en-US" baseline="0" dirty="0" smtClean="0"/>
          </a:p>
          <a:p>
            <a:r>
              <a:rPr lang="en-US" baseline="0" dirty="0" smtClean="0"/>
              <a:t>In most cases they do not know </a:t>
            </a:r>
            <a:r>
              <a:rPr lang="en-US" u="sng" baseline="0" dirty="0" smtClean="0"/>
              <a:t>how</a:t>
            </a:r>
            <a:r>
              <a:rPr lang="en-US" baseline="0" dirty="0" smtClean="0"/>
              <a:t> to change or </a:t>
            </a:r>
            <a:r>
              <a:rPr lang="en-US" u="sng" baseline="0" dirty="0" smtClean="0"/>
              <a:t>what</a:t>
            </a:r>
            <a:r>
              <a:rPr lang="en-US" baseline="0" dirty="0" smtClean="0"/>
              <a:t> to change to. </a:t>
            </a:r>
          </a:p>
          <a:p>
            <a:endParaRPr lang="en-US" baseline="0" dirty="0" smtClean="0"/>
          </a:p>
          <a:p>
            <a:r>
              <a:rPr lang="en-US" baseline="0" dirty="0" smtClean="0"/>
              <a:t>They just know something is wrong, but are afraid to admit it.</a:t>
            </a:r>
          </a:p>
          <a:p>
            <a:endParaRPr lang="en-US" baseline="0" dirty="0" smtClean="0"/>
          </a:p>
          <a:p>
            <a:r>
              <a:rPr lang="en-US" baseline="0" dirty="0" smtClean="0">
                <a:sym typeface="Wingdings"/>
              </a:rPr>
              <a:t> </a:t>
            </a:r>
            <a:r>
              <a:rPr lang="en-US" baseline="0" dirty="0" smtClean="0"/>
              <a:t>Rule number one is -- don’t tell them that they are doing it wrong.  All families are normal.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82285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Children know when something is not right, but they are smart enough to know to </a:t>
            </a:r>
            <a:r>
              <a:rPr lang="en-US" u="sng" dirty="0" smtClean="0"/>
              <a:t>not question </a:t>
            </a:r>
            <a:r>
              <a:rPr lang="en-US" dirty="0" smtClean="0"/>
              <a:t>the status quo, or the way things are.</a:t>
            </a:r>
          </a:p>
          <a:p>
            <a:r>
              <a:rPr lang="en-US" dirty="0" smtClean="0"/>
              <a:t>They begin to doubt</a:t>
            </a:r>
            <a:r>
              <a:rPr lang="en-US" baseline="0" dirty="0" smtClean="0"/>
              <a:t> their </a:t>
            </a:r>
            <a:r>
              <a:rPr lang="en-US" u="sng" baseline="0" dirty="0" smtClean="0"/>
              <a:t>own intuition </a:t>
            </a:r>
            <a:r>
              <a:rPr lang="en-US" baseline="0" dirty="0" smtClean="0"/>
              <a:t>and emotions, since their family says they are </a:t>
            </a:r>
            <a:r>
              <a:rPr lang="en-US" u="sng" baseline="0" dirty="0" smtClean="0"/>
              <a:t>not</a:t>
            </a:r>
            <a:r>
              <a:rPr lang="en-US" baseline="0" dirty="0" smtClean="0"/>
              <a:t> correct.</a:t>
            </a:r>
            <a:endParaRPr lang="en-US" dirty="0" smtClean="0"/>
          </a:p>
          <a:p>
            <a:endParaRPr lang="en-US" dirty="0" smtClean="0"/>
          </a:p>
          <a:p>
            <a:r>
              <a:rPr lang="en-US" dirty="0" smtClean="0"/>
              <a:t>We are </a:t>
            </a:r>
            <a:r>
              <a:rPr lang="en-US" u="sng" dirty="0" smtClean="0"/>
              <a:t>not</a:t>
            </a:r>
            <a:r>
              <a:rPr lang="en-US" dirty="0" smtClean="0"/>
              <a:t> in a position to tell the youth that their intuitions</a:t>
            </a:r>
            <a:r>
              <a:rPr lang="en-US" baseline="0" dirty="0" smtClean="0"/>
              <a:t> or emotions are wrong.  Those are </a:t>
            </a:r>
            <a:r>
              <a:rPr lang="en-US" u="sng" baseline="0" dirty="0" smtClean="0"/>
              <a:t>real</a:t>
            </a:r>
            <a:r>
              <a:rPr lang="en-US" baseline="0" dirty="0" smtClean="0"/>
              <a:t> to the youth, and we have to </a:t>
            </a:r>
            <a:r>
              <a:rPr lang="en-US" u="sng" baseline="0" dirty="0" smtClean="0"/>
              <a:t>first</a:t>
            </a:r>
            <a:r>
              <a:rPr lang="en-US" baseline="0" dirty="0" smtClean="0"/>
              <a:t> seek to understand.</a:t>
            </a:r>
          </a:p>
          <a:p>
            <a:endParaRPr lang="en-US" baseline="0" dirty="0" smtClean="0"/>
          </a:p>
          <a:p>
            <a:r>
              <a:rPr lang="en-US" baseline="0" dirty="0" smtClean="0"/>
              <a:t>We </a:t>
            </a:r>
            <a:r>
              <a:rPr lang="en-US" u="sng" baseline="0" dirty="0" smtClean="0"/>
              <a:t>can</a:t>
            </a:r>
            <a:r>
              <a:rPr lang="en-US" baseline="0" dirty="0" smtClean="0"/>
              <a:t> provide an outside perspective.  Sometimes just being around people that are outside their family or neighborhood is enough to get them to start examining their own life and making decisions as to where they need to be.</a:t>
            </a:r>
          </a:p>
          <a:p>
            <a:endParaRPr lang="en-US" baseline="0" dirty="0" smtClean="0"/>
          </a:p>
          <a:p>
            <a:r>
              <a:rPr lang="en-US" baseline="0" dirty="0" smtClean="0"/>
              <a:t>You might be the person with whom the youth can discuss their intuition that something is not right about their family life.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164917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t>
            </a:r>
            <a:r>
              <a:rPr lang="en-US" u="sng" dirty="0" smtClean="0"/>
              <a:t>not</a:t>
            </a:r>
            <a:r>
              <a:rPr lang="en-US" dirty="0" smtClean="0"/>
              <a:t> in the business to </a:t>
            </a:r>
            <a:r>
              <a:rPr lang="en-US" u="sng" dirty="0" smtClean="0"/>
              <a:t>fix</a:t>
            </a:r>
            <a:r>
              <a:rPr lang="en-US" baseline="0" dirty="0" smtClean="0"/>
              <a:t> families.</a:t>
            </a:r>
          </a:p>
          <a:p>
            <a:endParaRPr lang="en-US" baseline="0" dirty="0" smtClean="0"/>
          </a:p>
          <a:p>
            <a:r>
              <a:rPr lang="en-US" baseline="0" dirty="0" smtClean="0"/>
              <a:t>But we </a:t>
            </a:r>
            <a:r>
              <a:rPr lang="en-US" u="sng" baseline="0" dirty="0" smtClean="0"/>
              <a:t>are</a:t>
            </a:r>
            <a:r>
              <a:rPr lang="en-US" baseline="0" dirty="0" smtClean="0"/>
              <a:t> here to help answer questions.</a:t>
            </a:r>
          </a:p>
          <a:p>
            <a:endParaRPr lang="en-US" baseline="0" dirty="0" smtClean="0"/>
          </a:p>
          <a:p>
            <a:r>
              <a:rPr lang="en-US" baseline="0" dirty="0" smtClean="0"/>
              <a:t>We can point out facts.  We can listen.  And we can help them experience new ways of doing things.</a:t>
            </a:r>
          </a:p>
          <a:p>
            <a:endParaRPr lang="en-US" baseline="0" dirty="0" smtClean="0"/>
          </a:p>
          <a:p>
            <a:r>
              <a:rPr lang="en-US" baseline="0" dirty="0" smtClean="0"/>
              <a:t>If they want to talk about their situation, we can help facilitate the discussion by helping them focus on what they want to discuss.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94938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tell the family that they are dysfunctional.</a:t>
            </a:r>
          </a:p>
          <a:p>
            <a:endParaRPr lang="en-US" dirty="0" smtClean="0"/>
          </a:p>
          <a:p>
            <a:r>
              <a:rPr lang="en-US" dirty="0" smtClean="0"/>
              <a:t>Help</a:t>
            </a:r>
            <a:r>
              <a:rPr lang="en-US" baseline="0" dirty="0" smtClean="0"/>
              <a:t> the youth discover the forces that are affecting the family.</a:t>
            </a:r>
            <a:endParaRPr lang="en-US" dirty="0" smtClean="0"/>
          </a:p>
          <a:p>
            <a:endParaRPr lang="en-US" dirty="0" smtClean="0"/>
          </a:p>
          <a:p>
            <a:r>
              <a:rPr lang="en-US" dirty="0" smtClean="0"/>
              <a:t>=======</a:t>
            </a:r>
          </a:p>
          <a:p>
            <a:endParaRPr lang="en-US" dirty="0" smtClean="0"/>
          </a:p>
          <a:p>
            <a:r>
              <a:rPr lang="en-US" dirty="0" smtClean="0"/>
              <a:t>Dysfunctional graphic</a:t>
            </a:r>
          </a:p>
          <a:p>
            <a:r>
              <a:rPr lang="en-US" dirty="0" smtClean="0"/>
              <a:t>http://</a:t>
            </a:r>
            <a:r>
              <a:rPr lang="en-US" dirty="0" err="1" smtClean="0"/>
              <a:t>www.keepcalm</a:t>
            </a:r>
            <a:r>
              <a:rPr lang="en-US" dirty="0" smtClean="0"/>
              <a:t>-o-</a:t>
            </a:r>
            <a:r>
              <a:rPr lang="en-US" dirty="0" err="1" smtClean="0"/>
              <a:t>matic.co.uk</a:t>
            </a:r>
            <a:r>
              <a:rPr lang="en-US" dirty="0" smtClean="0"/>
              <a:t>/p/keep-calm-and-love-your-dysfunctional-family-3/</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136777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8580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07EB5-E551-4081-B1D4-5458D7644D4F}" type="slidenum">
              <a:rPr lang="en-US" smtClean="0"/>
              <a:pPr/>
              <a:t>‹#›</a:t>
            </a:fld>
            <a:endParaRPr lang="en-US" dirty="0"/>
          </a:p>
        </p:txBody>
      </p:sp>
      <p:pic>
        <p:nvPicPr>
          <p:cNvPr id="5" name="Picture 4" descr="NCCCS_logo_2C.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hyperlink" Target="https://www.ncdps.gov/sbc/" TargetMode="External"/><Relationship Id="rId4" Type="http://schemas.openxmlformats.org/officeDocument/2006/relationships/hyperlink" Target="https://www.ncdps.gov/Index2.cfm?a=000003,002476,002483,002482" TargetMode="External"/><Relationship Id="rId5" Type="http://schemas.openxmlformats.org/officeDocument/2006/relationships/hyperlink" Target="http://youthjusticenc.org/blog/"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r>
              <a:rPr lang="en-US" sz="4800" dirty="0" smtClean="0">
                <a:effectLst>
                  <a:outerShdw blurRad="38100" dist="38100" dir="2700000" algn="tl">
                    <a:srgbClr val="DDDDDD"/>
                  </a:outerShdw>
                </a:effectLst>
                <a:latin typeface="Arial" charset="0"/>
                <a:ea typeface="ヒラギノ角ゴ Pro W3" charset="0"/>
                <a:cs typeface="ヒラギノ角ゴ Pro W3" charset="0"/>
              </a:rPr>
              <a:t>Keeping our Youth Out of Trouble – part II</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0" y="4414838"/>
            <a:ext cx="6400800" cy="1752600"/>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Chris </a:t>
            </a:r>
            <a:r>
              <a:rPr lang="en-US" sz="2600" dirty="0" err="1" smtClean="0">
                <a:latin typeface="Arial" charset="0"/>
                <a:ea typeface="ヒラギノ角ゴ Pro W3" charset="0"/>
                <a:cs typeface="ヒラギノ角ゴ Pro W3" charset="0"/>
              </a:rPr>
              <a:t>Droessler</a:t>
            </a:r>
            <a:endParaRPr lang="en-US" sz="2600" dirty="0">
              <a:latin typeface="Arial" charset="0"/>
              <a:ea typeface="ヒラギノ角ゴ Pro W3" charset="0"/>
              <a:cs typeface="ヒラギノ角ゴ Pro W3" charset="0"/>
            </a:endParaRPr>
          </a:p>
          <a:p>
            <a:pPr marL="461963" algn="l">
              <a:lnSpc>
                <a:spcPct val="80000"/>
              </a:lnSpc>
            </a:pPr>
            <a:r>
              <a:rPr lang="en-US" sz="2600" dirty="0">
                <a:latin typeface="Arial" charset="0"/>
                <a:ea typeface="ヒラギノ角ゴ Pro W3" charset="0"/>
                <a:cs typeface="ヒラギノ角ゴ Pro W3" charset="0"/>
              </a:rPr>
              <a:t>CTE Coordinator</a:t>
            </a:r>
          </a:p>
          <a:p>
            <a:pPr marL="461963" algn="l">
              <a:lnSpc>
                <a:spcPct val="80000"/>
              </a:lnSpc>
            </a:pPr>
            <a:r>
              <a:rPr lang="en-US" sz="2600" dirty="0">
                <a:latin typeface="Arial" charset="0"/>
                <a:ea typeface="ヒラギノ角ゴ Pro W3" charset="0"/>
                <a:cs typeface="ヒラギノ角ゴ Pro W3" charset="0"/>
              </a:rPr>
              <a:t>NC Community Colleges</a:t>
            </a:r>
          </a:p>
          <a:p>
            <a:pPr marL="461963" algn="l">
              <a:lnSpc>
                <a:spcPct val="80000"/>
              </a:lnSpc>
            </a:pPr>
            <a:r>
              <a:rPr lang="en-US" sz="2200" dirty="0">
                <a:latin typeface="Arial" charset="0"/>
                <a:ea typeface="ヒラギノ角ゴ Pro W3" charset="0"/>
                <a:cs typeface="ヒラギノ角ゴ Pro W3" charset="0"/>
              </a:rPr>
              <a:t>DroesslerC@NCCommunityColleges.edu</a:t>
            </a:r>
          </a:p>
          <a:p>
            <a:pPr marL="461963" algn="l">
              <a:lnSpc>
                <a:spcPct val="80000"/>
              </a:lnSpc>
            </a:pPr>
            <a:endParaRPr lang="en-US" sz="2600" dirty="0"/>
          </a:p>
        </p:txBody>
      </p:sp>
      <p:sp>
        <p:nvSpPr>
          <p:cNvPr id="4" name="Rectangle 3"/>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2800" dirty="0" smtClean="0"/>
              <a:t>Get the PowerPoint   </a:t>
            </a:r>
            <a:r>
              <a:rPr lang="en-US" sz="2800" dirty="0" smtClean="0">
                <a:sym typeface="Wingdings"/>
              </a:rPr>
              <a:t>  </a:t>
            </a:r>
            <a:r>
              <a:rPr lang="en-US" sz="2800" dirty="0" err="1" smtClean="0"/>
              <a:t>www.ncperkins.org</a:t>
            </a:r>
            <a:r>
              <a:rPr lang="en-US" sz="2800" dirty="0" smtClean="0"/>
              <a:t>/presentations</a:t>
            </a:r>
            <a:endParaRPr lang="en-US" sz="2800" dirty="0"/>
          </a:p>
        </p:txBody>
      </p:sp>
      <p:sp>
        <p:nvSpPr>
          <p:cNvPr id="5" name="Rectangle 3"/>
          <p:cNvSpPr txBox="1">
            <a:spLocks noChangeArrowheads="1"/>
          </p:cNvSpPr>
          <p:nvPr/>
        </p:nvSpPr>
        <p:spPr>
          <a:xfrm>
            <a:off x="3657600" y="3721894"/>
            <a:ext cx="8001000" cy="31384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1963" algn="l">
              <a:lnSpc>
                <a:spcPct val="80000"/>
              </a:lnSpc>
            </a:pPr>
            <a:r>
              <a:rPr lang="en-US" sz="2600" dirty="0" smtClean="0">
                <a:latin typeface="Arial" charset="0"/>
                <a:ea typeface="ヒラギノ角ゴ Pro W3" charset="0"/>
                <a:cs typeface="ヒラギノ角ゴ Pro W3" charset="0"/>
              </a:rPr>
              <a:t>Tony </a:t>
            </a:r>
            <a:r>
              <a:rPr lang="en-US" sz="2600" dirty="0" err="1" smtClean="0">
                <a:latin typeface="Arial" charset="0"/>
                <a:ea typeface="ヒラギノ角ゴ Pro W3" charset="0"/>
                <a:cs typeface="ヒラギノ角ゴ Pro W3" charset="0"/>
              </a:rPr>
              <a:t>Reggi</a:t>
            </a:r>
            <a:endParaRPr lang="en-US" sz="2600" dirty="0" smtClean="0">
              <a:latin typeface="Arial" charset="0"/>
              <a:ea typeface="ヒラギノ角ゴ Pro W3" charset="0"/>
              <a:cs typeface="ヒラギノ角ゴ Pro W3" charset="0"/>
            </a:endParaRPr>
          </a:p>
          <a:p>
            <a:pPr marL="461963" algn="l">
              <a:lnSpc>
                <a:spcPct val="80000"/>
              </a:lnSpc>
            </a:pPr>
            <a:r>
              <a:rPr lang="en-US" sz="2600" dirty="0" smtClean="0">
                <a:latin typeface="Arial" charset="0"/>
                <a:ea typeface="ヒラギノ角ゴ Pro W3" charset="0"/>
                <a:cs typeface="ヒラギノ角ゴ Pro W3" charset="0"/>
              </a:rPr>
              <a:t>CTE Coordinator</a:t>
            </a:r>
          </a:p>
          <a:p>
            <a:pPr marL="461963" algn="l">
              <a:lnSpc>
                <a:spcPct val="80000"/>
              </a:lnSpc>
            </a:pPr>
            <a:r>
              <a:rPr lang="en-US" sz="2600" dirty="0" smtClean="0">
                <a:latin typeface="Arial" charset="0"/>
                <a:ea typeface="ヒラギノ角ゴ Pro W3" charset="0"/>
                <a:cs typeface="ヒラギノ角ゴ Pro W3" charset="0"/>
              </a:rPr>
              <a:t>NC Community Colleges</a:t>
            </a:r>
          </a:p>
          <a:p>
            <a:pPr marL="461963" algn="l">
              <a:lnSpc>
                <a:spcPct val="80000"/>
              </a:lnSpc>
            </a:pPr>
            <a:r>
              <a:rPr lang="en-US" sz="2200" dirty="0" err="1" smtClean="0">
                <a:latin typeface="Arial" charset="0"/>
                <a:ea typeface="ヒラギノ角ゴ Pro W3" charset="0"/>
                <a:cs typeface="ヒラギノ角ゴ Pro W3" charset="0"/>
              </a:rPr>
              <a:t>ReggiA@NCCommunityColleges.edu</a:t>
            </a:r>
            <a:endParaRPr lang="en-US" sz="2200" dirty="0" smtClean="0">
              <a:latin typeface="Arial" charset="0"/>
              <a:ea typeface="ヒラギノ角ゴ Pro W3" charset="0"/>
              <a:cs typeface="ヒラギノ角ゴ Pro W3" charset="0"/>
            </a:endParaRPr>
          </a:p>
          <a:p>
            <a:pPr marL="461963" algn="l">
              <a:lnSpc>
                <a:spcPct val="80000"/>
              </a:lnSpc>
            </a:pPr>
            <a:endParaRPr lang="en-US" sz="2600" dirty="0"/>
          </a:p>
        </p:txBody>
      </p:sp>
    </p:spTree>
    <p:extLst>
      <p:ext uri="{BB962C8B-B14F-4D97-AF65-F5344CB8AC3E}">
        <p14:creationId xmlns:p14="http://schemas.microsoft.com/office/powerpoint/2010/main" val="1973902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Resilience; a great resource</a:t>
            </a:r>
            <a:endParaRPr lang="en-US" dirty="0"/>
          </a:p>
        </p:txBody>
      </p:sp>
      <p:sp>
        <p:nvSpPr>
          <p:cNvPr id="3" name="Content Placeholder 2"/>
          <p:cNvSpPr>
            <a:spLocks noGrp="1"/>
          </p:cNvSpPr>
          <p:nvPr>
            <p:ph idx="1"/>
          </p:nvPr>
        </p:nvSpPr>
        <p:spPr/>
        <p:txBody>
          <a:bodyPr/>
          <a:lstStyle/>
          <a:p>
            <a:r>
              <a:rPr lang="en-US" dirty="0" smtClean="0"/>
              <a:t>Resilience is the ability to thrive despite adversity and enables </a:t>
            </a:r>
            <a:br>
              <a:rPr lang="en-US" dirty="0" smtClean="0"/>
            </a:br>
            <a:r>
              <a:rPr lang="en-US" dirty="0" smtClean="0"/>
              <a:t>people of all ages and </a:t>
            </a:r>
            <a:br>
              <a:rPr lang="en-US" dirty="0" smtClean="0"/>
            </a:br>
            <a:r>
              <a:rPr lang="en-US" dirty="0" smtClean="0"/>
              <a:t>backgrounds to </a:t>
            </a:r>
            <a:br>
              <a:rPr lang="en-US" dirty="0" smtClean="0"/>
            </a:br>
            <a:r>
              <a:rPr lang="en-US" dirty="0" smtClean="0"/>
              <a:t>lead healthy and </a:t>
            </a:r>
            <a:br>
              <a:rPr lang="en-US" dirty="0" smtClean="0"/>
            </a:br>
            <a:r>
              <a:rPr lang="en-US" dirty="0" smtClean="0"/>
              <a:t>fulfilling lives despite </a:t>
            </a:r>
            <a:br>
              <a:rPr lang="en-US" dirty="0" smtClean="0"/>
            </a:br>
            <a:r>
              <a:rPr lang="en-US" dirty="0" smtClean="0"/>
              <a:t>formidable obstacles.</a:t>
            </a:r>
            <a:endParaRPr lang="en-US" dirty="0"/>
          </a:p>
        </p:txBody>
      </p:sp>
      <p:pic>
        <p:nvPicPr>
          <p:cNvPr id="4" name="Picture 3"/>
          <p:cNvPicPr>
            <a:picLocks noChangeAspect="1"/>
          </p:cNvPicPr>
          <p:nvPr/>
        </p:nvPicPr>
        <p:blipFill>
          <a:blip r:embed="rId3"/>
          <a:stretch>
            <a:fillRect/>
          </a:stretch>
        </p:blipFill>
        <p:spPr>
          <a:xfrm>
            <a:off x="4915855" y="2394284"/>
            <a:ext cx="4151945" cy="4387516"/>
          </a:xfrm>
          <a:prstGeom prst="rect">
            <a:avLst/>
          </a:prstGeom>
        </p:spPr>
      </p:pic>
    </p:spTree>
    <p:extLst>
      <p:ext uri="{BB962C8B-B14F-4D97-AF65-F5344CB8AC3E}">
        <p14:creationId xmlns:p14="http://schemas.microsoft.com/office/powerpoint/2010/main" val="749275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Recognizing the strong points</a:t>
            </a:r>
            <a:endParaRPr lang="en-US" dirty="0"/>
          </a:p>
        </p:txBody>
      </p:sp>
      <p:sp>
        <p:nvSpPr>
          <p:cNvPr id="3" name="Content Placeholder 2"/>
          <p:cNvSpPr>
            <a:spLocks noGrp="1"/>
          </p:cNvSpPr>
          <p:nvPr>
            <p:ph idx="1"/>
          </p:nvPr>
        </p:nvSpPr>
        <p:spPr>
          <a:xfrm>
            <a:off x="457200" y="1600200"/>
            <a:ext cx="8229600" cy="5095633"/>
          </a:xfrm>
        </p:spPr>
        <p:txBody>
          <a:bodyPr>
            <a:noAutofit/>
          </a:bodyPr>
          <a:lstStyle/>
          <a:p>
            <a:pPr marL="0" indent="0">
              <a:buNone/>
            </a:pPr>
            <a:r>
              <a:rPr lang="en-US" sz="2800" dirty="0" smtClean="0"/>
              <a:t>People who grow up in dysfunctional families often:</a:t>
            </a:r>
          </a:p>
          <a:p>
            <a:r>
              <a:rPr lang="en-US" sz="2800" dirty="0" smtClean="0"/>
              <a:t>Have finely tuned empathy for others; </a:t>
            </a:r>
          </a:p>
          <a:p>
            <a:r>
              <a:rPr lang="en-US" sz="2800" dirty="0" smtClean="0"/>
              <a:t>Are very achievement-oriented </a:t>
            </a:r>
          </a:p>
          <a:p>
            <a:r>
              <a:rPr lang="en-US" sz="2800" dirty="0" smtClean="0"/>
              <a:t>Are highly successful in some areas of their lives;</a:t>
            </a:r>
          </a:p>
          <a:p>
            <a:r>
              <a:rPr lang="en-US" sz="2800" dirty="0" smtClean="0"/>
              <a:t>Are resilient to stress and adaptive to change. </a:t>
            </a:r>
          </a:p>
          <a:p>
            <a:pPr marL="57150" indent="0">
              <a:buNone/>
            </a:pPr>
            <a:endParaRPr lang="en-US" sz="2800" dirty="0"/>
          </a:p>
          <a:p>
            <a:pPr marL="57150" indent="0">
              <a:buNone/>
            </a:pPr>
            <a:r>
              <a:rPr lang="en-US" sz="2800" dirty="0" smtClean="0"/>
              <a:t>It is important not to lose sight of the good qualities.</a:t>
            </a:r>
            <a:br>
              <a:rPr lang="en-US" sz="2800" dirty="0" smtClean="0"/>
            </a:br>
            <a:endParaRPr lang="en-US" sz="2800" dirty="0"/>
          </a:p>
        </p:txBody>
      </p:sp>
    </p:spTree>
    <p:extLst>
      <p:ext uri="{BB962C8B-B14F-4D97-AF65-F5344CB8AC3E}">
        <p14:creationId xmlns:p14="http://schemas.microsoft.com/office/powerpoint/2010/main" val="222802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It!</a:t>
            </a:r>
            <a:endParaRPr lang="en-US" dirty="0"/>
          </a:p>
        </p:txBody>
      </p:sp>
      <p:sp>
        <p:nvSpPr>
          <p:cNvPr id="3" name="Content Placeholder 2"/>
          <p:cNvSpPr>
            <a:spLocks noGrp="1"/>
          </p:cNvSpPr>
          <p:nvPr>
            <p:ph idx="1"/>
          </p:nvPr>
        </p:nvSpPr>
        <p:spPr/>
        <p:txBody>
          <a:bodyPr/>
          <a:lstStyle/>
          <a:p>
            <a:r>
              <a:rPr lang="en-US" smtClean="0"/>
              <a:t>More than 70 percent believe that the problem could be addressed through real-world learning opportunities, among other things.</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362950"/>
            <a:ext cx="4953000" cy="3223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881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Talent </a:t>
            </a:r>
            <a:endParaRPr lang="en-US" dirty="0"/>
          </a:p>
        </p:txBody>
      </p:sp>
      <p:sp>
        <p:nvSpPr>
          <p:cNvPr id="3" name="Content Placeholder 2"/>
          <p:cNvSpPr>
            <a:spLocks noGrp="1"/>
          </p:cNvSpPr>
          <p:nvPr>
            <p:ph idx="1"/>
          </p:nvPr>
        </p:nvSpPr>
        <p:spPr/>
        <p:txBody>
          <a:bodyPr/>
          <a:lstStyle/>
          <a:p>
            <a:r>
              <a:rPr lang="en-US" dirty="0" smtClean="0"/>
              <a:t>All youth have important assets, talents and skills that may fall outside the standard academic curricula.</a:t>
            </a:r>
          </a:p>
          <a:p>
            <a:endParaRPr lang="en-US" dirty="0" smtClean="0"/>
          </a:p>
          <a:p>
            <a:r>
              <a:rPr lang="en-US" dirty="0" smtClean="0"/>
              <a:t>When they feel ownership for a program, they are more likely to give commitments that only highly energized young people can muster.</a:t>
            </a:r>
          </a:p>
          <a:p>
            <a:endParaRPr lang="en-US" dirty="0"/>
          </a:p>
        </p:txBody>
      </p:sp>
    </p:spTree>
    <p:extLst>
      <p:ext uri="{BB962C8B-B14F-4D97-AF65-F5344CB8AC3E}">
        <p14:creationId xmlns:p14="http://schemas.microsoft.com/office/powerpoint/2010/main" val="2038201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Content Placeholder 2"/>
          <p:cNvSpPr>
            <a:spLocks noGrp="1"/>
          </p:cNvSpPr>
          <p:nvPr>
            <p:ph idx="1"/>
          </p:nvPr>
        </p:nvSpPr>
        <p:spPr/>
        <p:txBody>
          <a:bodyPr/>
          <a:lstStyle/>
          <a:p>
            <a:r>
              <a:rPr lang="en-US" dirty="0" smtClean="0"/>
              <a:t>Nurture and grow the youth’s preexisting passions</a:t>
            </a:r>
          </a:p>
          <a:p>
            <a:r>
              <a:rPr lang="en-US" dirty="0"/>
              <a:t>E</a:t>
            </a:r>
            <a:r>
              <a:rPr lang="en-US" dirty="0" smtClean="0"/>
              <a:t>ncourage them to express those passions through service, rather than simply to present them with a problem and a service project without considering their needs and concerns.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724400"/>
            <a:ext cx="38100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158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heart</a:t>
            </a:r>
            <a:endParaRPr lang="en-US" dirty="0"/>
          </a:p>
        </p:txBody>
      </p:sp>
      <p:sp>
        <p:nvSpPr>
          <p:cNvPr id="3" name="Content Placeholder 2"/>
          <p:cNvSpPr>
            <a:spLocks noGrp="1"/>
          </p:cNvSpPr>
          <p:nvPr>
            <p:ph idx="1"/>
          </p:nvPr>
        </p:nvSpPr>
        <p:spPr/>
        <p:txBody>
          <a:bodyPr/>
          <a:lstStyle/>
          <a:p>
            <a:r>
              <a:rPr lang="en-US" smtClean="0"/>
              <a:t>The youth feel more connected to their service because they have invested their most intimate passions and traits into the work that they do. </a:t>
            </a:r>
            <a:endParaRPr lang="en-US" dirty="0"/>
          </a:p>
        </p:txBody>
      </p:sp>
      <p:pic>
        <p:nvPicPr>
          <p:cNvPr id="4" name="Picture 3"/>
          <p:cNvPicPr>
            <a:picLocks noChangeAspect="1"/>
          </p:cNvPicPr>
          <p:nvPr/>
        </p:nvPicPr>
        <p:blipFill rotWithShape="1">
          <a:blip r:embed="rId3"/>
          <a:srcRect l="7796" t="7767" r="10923" b="6917"/>
          <a:stretch/>
        </p:blipFill>
        <p:spPr>
          <a:xfrm>
            <a:off x="4267200" y="3143335"/>
            <a:ext cx="4495800" cy="3539248"/>
          </a:xfrm>
          <a:prstGeom prst="rect">
            <a:avLst/>
          </a:prstGeom>
        </p:spPr>
      </p:pic>
    </p:spTree>
    <p:extLst>
      <p:ext uri="{BB962C8B-B14F-4D97-AF65-F5344CB8AC3E}">
        <p14:creationId xmlns:p14="http://schemas.microsoft.com/office/powerpoint/2010/main" val="1457147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57800" y="3124200"/>
            <a:ext cx="3886200" cy="3886200"/>
          </a:xfrm>
          <a:prstGeom prst="rect">
            <a:avLst/>
          </a:prstGeom>
        </p:spPr>
      </p:pic>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Send Equipped</a:t>
            </a:r>
          </a:p>
          <a:p>
            <a:r>
              <a:rPr lang="en-US" dirty="0" smtClean="0"/>
              <a:t>it is important to give these youth the requisite knowledge and skills to perform their service successfully </a:t>
            </a:r>
            <a:br>
              <a:rPr lang="en-US" dirty="0" smtClean="0"/>
            </a:br>
            <a:r>
              <a:rPr lang="en-US" dirty="0" smtClean="0"/>
              <a:t>and meaningfully.</a:t>
            </a:r>
          </a:p>
          <a:p>
            <a:r>
              <a:rPr lang="en-US" dirty="0" smtClean="0"/>
              <a:t>This allows the youth to </a:t>
            </a:r>
            <a:br>
              <a:rPr lang="en-US" dirty="0" smtClean="0"/>
            </a:br>
            <a:r>
              <a:rPr lang="en-US" dirty="0" smtClean="0"/>
              <a:t>participate in a form of </a:t>
            </a:r>
            <a:br>
              <a:rPr lang="en-US" dirty="0" smtClean="0"/>
            </a:br>
            <a:r>
              <a:rPr lang="en-US" dirty="0" smtClean="0"/>
              <a:t>service-learning.</a:t>
            </a:r>
            <a:endParaRPr lang="en-US" dirty="0"/>
          </a:p>
        </p:txBody>
      </p:sp>
    </p:spTree>
    <p:extLst>
      <p:ext uri="{BB962C8B-B14F-4D97-AF65-F5344CB8AC3E}">
        <p14:creationId xmlns:p14="http://schemas.microsoft.com/office/powerpoint/2010/main" val="371866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about you</a:t>
            </a:r>
            <a:endParaRPr lang="en-US" dirty="0"/>
          </a:p>
        </p:txBody>
      </p:sp>
      <p:sp>
        <p:nvSpPr>
          <p:cNvPr id="3" name="Content Placeholder 2"/>
          <p:cNvSpPr>
            <a:spLocks noGrp="1"/>
          </p:cNvSpPr>
          <p:nvPr>
            <p:ph idx="1"/>
          </p:nvPr>
        </p:nvSpPr>
        <p:spPr/>
        <p:txBody>
          <a:bodyPr/>
          <a:lstStyle/>
          <a:p>
            <a:pPr marL="0" indent="0">
              <a:buNone/>
            </a:pPr>
            <a:r>
              <a:rPr lang="en-US" dirty="0" smtClean="0"/>
              <a:t>Make it personal</a:t>
            </a:r>
          </a:p>
          <a:p>
            <a:r>
              <a:rPr lang="en-US" dirty="0" smtClean="0"/>
              <a:t>youth service providers are strongly attached to the issues they were confronting because they had formerly dealt with them</a:t>
            </a:r>
          </a:p>
          <a:p>
            <a:pPr lvl="1"/>
            <a:endParaRPr lang="en-US" dirty="0" smtClean="0"/>
          </a:p>
          <a:p>
            <a:pPr lvl="1"/>
            <a:endParaRPr lang="en-US" dirty="0" smtClean="0"/>
          </a:p>
        </p:txBody>
      </p:sp>
      <p:pic>
        <p:nvPicPr>
          <p:cNvPr id="4" name="Picture 3"/>
          <p:cNvPicPr>
            <a:picLocks noChangeAspect="1"/>
          </p:cNvPicPr>
          <p:nvPr/>
        </p:nvPicPr>
        <p:blipFill>
          <a:blip r:embed="rId3"/>
          <a:stretch>
            <a:fillRect/>
          </a:stretch>
        </p:blipFill>
        <p:spPr>
          <a:xfrm>
            <a:off x="4419600" y="3757612"/>
            <a:ext cx="4724400" cy="3100387"/>
          </a:xfrm>
          <a:prstGeom prst="rect">
            <a:avLst/>
          </a:prstGeom>
        </p:spPr>
      </p:pic>
    </p:spTree>
    <p:extLst>
      <p:ext uri="{BB962C8B-B14F-4D97-AF65-F5344CB8AC3E}">
        <p14:creationId xmlns:p14="http://schemas.microsoft.com/office/powerpoint/2010/main" val="784634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Smart Now</a:t>
            </a:r>
            <a:endParaRPr lang="en-US" dirty="0"/>
          </a:p>
        </p:txBody>
      </p:sp>
      <p:sp>
        <p:nvSpPr>
          <p:cNvPr id="3" name="Content Placeholder 2"/>
          <p:cNvSpPr>
            <a:spLocks noGrp="1"/>
          </p:cNvSpPr>
          <p:nvPr>
            <p:ph idx="1"/>
          </p:nvPr>
        </p:nvSpPr>
        <p:spPr/>
        <p:txBody>
          <a:bodyPr>
            <a:normAutofit/>
          </a:bodyPr>
          <a:lstStyle/>
          <a:p>
            <a:r>
              <a:rPr lang="en-US" dirty="0" smtClean="0"/>
              <a:t>Low intelligence and attainment predict both juvenile and adult convictions </a:t>
            </a:r>
            <a:r>
              <a:rPr lang="en-US" sz="800" dirty="0" smtClean="0"/>
              <a:t>(Farrington 1992)</a:t>
            </a:r>
          </a:p>
          <a:p>
            <a:r>
              <a:rPr lang="en-US" dirty="0" smtClean="0"/>
              <a:t>Low intelligence makes abstract learning difficult</a:t>
            </a:r>
          </a:p>
          <a:p>
            <a:r>
              <a:rPr lang="en-US" dirty="0" smtClean="0"/>
              <a:t>However, combining a hands-on approach with abstract concepts </a:t>
            </a:r>
            <a:br>
              <a:rPr lang="en-US" dirty="0" smtClean="0"/>
            </a:br>
            <a:r>
              <a:rPr lang="en-US" dirty="0" smtClean="0"/>
              <a:t>increases learning, </a:t>
            </a:r>
            <a:br>
              <a:rPr lang="en-US" dirty="0" smtClean="0"/>
            </a:br>
            <a:r>
              <a:rPr lang="en-US" dirty="0" smtClean="0"/>
              <a:t>skill, and IQ.</a:t>
            </a:r>
          </a:p>
          <a:p>
            <a:endParaRPr lang="en-US" dirty="0" smtClean="0"/>
          </a:p>
          <a:p>
            <a:pPr marL="0" indent="0">
              <a:buNone/>
            </a:pPr>
            <a:endParaRPr lang="en-US" sz="800" dirty="0"/>
          </a:p>
        </p:txBody>
      </p:sp>
      <p:sp>
        <p:nvSpPr>
          <p:cNvPr id="5" name="Slide Number Placeholder 4"/>
          <p:cNvSpPr>
            <a:spLocks noGrp="1"/>
          </p:cNvSpPr>
          <p:nvPr>
            <p:ph type="sldNum" sz="quarter" idx="12"/>
          </p:nvPr>
        </p:nvSpPr>
        <p:spPr/>
        <p:txBody>
          <a:bodyPr/>
          <a:lstStyle/>
          <a:p>
            <a:fld id="{9B007EB5-E551-4081-B1D4-5458D7644D4F}" type="slidenum">
              <a:rPr lang="en-US" smtClean="0"/>
              <a:pPr/>
              <a:t>18</a:t>
            </a:fld>
            <a:endParaRPr lang="en-US"/>
          </a:p>
        </p:txBody>
      </p:sp>
      <p:pic>
        <p:nvPicPr>
          <p:cNvPr id="4" name="Picture 3"/>
          <p:cNvPicPr>
            <a:picLocks noChangeAspect="1"/>
          </p:cNvPicPr>
          <p:nvPr/>
        </p:nvPicPr>
        <p:blipFill>
          <a:blip r:embed="rId3"/>
          <a:stretch>
            <a:fillRect/>
          </a:stretch>
        </p:blipFill>
        <p:spPr>
          <a:xfrm>
            <a:off x="5334000" y="4318000"/>
            <a:ext cx="3810000" cy="2540000"/>
          </a:xfrm>
          <a:prstGeom prst="rect">
            <a:avLst/>
          </a:prstGeom>
        </p:spPr>
      </p:pic>
    </p:spTree>
    <p:extLst>
      <p:ext uri="{BB962C8B-B14F-4D97-AF65-F5344CB8AC3E}">
        <p14:creationId xmlns:p14="http://schemas.microsoft.com/office/powerpoint/2010/main" val="1798616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opportunities</a:t>
            </a:r>
            <a:endParaRPr lang="en-US" dirty="0"/>
          </a:p>
        </p:txBody>
      </p:sp>
      <p:sp>
        <p:nvSpPr>
          <p:cNvPr id="3" name="Content Placeholder 2"/>
          <p:cNvSpPr>
            <a:spLocks noGrp="1"/>
          </p:cNvSpPr>
          <p:nvPr>
            <p:ph idx="1"/>
          </p:nvPr>
        </p:nvSpPr>
        <p:spPr>
          <a:xfrm>
            <a:off x="457200" y="1600200"/>
            <a:ext cx="8229600" cy="5257800"/>
          </a:xfrm>
        </p:spPr>
        <p:txBody>
          <a:bodyPr>
            <a:noAutofit/>
          </a:bodyPr>
          <a:lstStyle/>
          <a:p>
            <a:r>
              <a:rPr lang="en-US" sz="2800" dirty="0"/>
              <a:t>There is a strong link between poor academic achievement and </a:t>
            </a:r>
            <a:r>
              <a:rPr lang="en-US" sz="2800" dirty="0" smtClean="0"/>
              <a:t>delinquency </a:t>
            </a:r>
            <a:r>
              <a:rPr lang="en-US" sz="1000" dirty="0"/>
              <a:t>“Addressing the Unmet Educational Needs of Children and Youth in the Juvenile Justice and Child Welfare Systems” (Washington, DC: The Center for Juvenile Justice Reform, May 2010),</a:t>
            </a:r>
            <a:endParaRPr lang="en-US" sz="1000" dirty="0" smtClean="0"/>
          </a:p>
          <a:p>
            <a:r>
              <a:rPr lang="en-US" sz="2800" dirty="0"/>
              <a:t>Making a full continuum of educational opportunities available to youth to meet their individual goals, including pathways to achieve high school diplomas, GEDs, college preparation, and career and technical training</a:t>
            </a:r>
            <a:r>
              <a:rPr lang="en-US" sz="2800" dirty="0" smtClean="0"/>
              <a:t>.</a:t>
            </a:r>
            <a:r>
              <a:rPr lang="en-US" sz="2800" dirty="0"/>
              <a:t>  </a:t>
            </a:r>
            <a:r>
              <a:rPr lang="en-US" sz="1000" dirty="0"/>
              <a:t>U.S. Departments of Education and Justice, “Guiding Principles for Providing High-Quality Education in Juvenile Justice Secure Care Settings,” (Washington, DC, Dec. 2014),</a:t>
            </a:r>
            <a:endParaRPr lang="en-US" sz="1000" dirty="0" smtClean="0"/>
          </a:p>
          <a:p>
            <a:r>
              <a:rPr lang="en-US" sz="2800" dirty="0" smtClean="0"/>
              <a:t>Make </a:t>
            </a:r>
            <a:r>
              <a:rPr lang="en-US" sz="2800" dirty="0"/>
              <a:t>academic training relevant by linking it with career </a:t>
            </a:r>
            <a:r>
              <a:rPr lang="en-US" sz="2800" dirty="0" smtClean="0"/>
              <a:t>preparation.</a:t>
            </a:r>
          </a:p>
        </p:txBody>
      </p:sp>
      <p:sp>
        <p:nvSpPr>
          <p:cNvPr id="5" name="Slide Number Placeholder 4"/>
          <p:cNvSpPr>
            <a:spLocks noGrp="1"/>
          </p:cNvSpPr>
          <p:nvPr>
            <p:ph type="sldNum" sz="quarter" idx="12"/>
          </p:nvPr>
        </p:nvSpPr>
        <p:spPr/>
        <p:txBody>
          <a:bodyPr/>
          <a:lstStyle/>
          <a:p>
            <a:fld id="{9B007EB5-E551-4081-B1D4-5458D7644D4F}" type="slidenum">
              <a:rPr lang="en-US" smtClean="0"/>
              <a:pPr/>
              <a:t>19</a:t>
            </a:fld>
            <a:endParaRPr lang="en-US"/>
          </a:p>
        </p:txBody>
      </p:sp>
    </p:spTree>
    <p:extLst>
      <p:ext uri="{BB962C8B-B14F-4D97-AF65-F5344CB8AC3E}">
        <p14:creationId xmlns:p14="http://schemas.microsoft.com/office/powerpoint/2010/main" val="1374826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month</a:t>
            </a:r>
            <a:endParaRPr lang="en-US" dirty="0"/>
          </a:p>
        </p:txBody>
      </p:sp>
      <p:sp>
        <p:nvSpPr>
          <p:cNvPr id="3" name="Content Placeholder 2"/>
          <p:cNvSpPr>
            <a:spLocks noGrp="1"/>
          </p:cNvSpPr>
          <p:nvPr>
            <p:ph idx="1"/>
          </p:nvPr>
        </p:nvSpPr>
        <p:spPr/>
        <p:txBody>
          <a:bodyPr>
            <a:normAutofit/>
          </a:bodyPr>
          <a:lstStyle/>
          <a:p>
            <a:r>
              <a:rPr lang="en-US" sz="3600" dirty="0" smtClean="0"/>
              <a:t>Juvenile Justice System</a:t>
            </a:r>
          </a:p>
          <a:p>
            <a:r>
              <a:rPr lang="en-US" sz="3600" dirty="0" smtClean="0"/>
              <a:t>Diversion</a:t>
            </a:r>
          </a:p>
          <a:p>
            <a:r>
              <a:rPr lang="en-US" sz="3600" dirty="0" smtClean="0"/>
              <a:t>Model Programs</a:t>
            </a:r>
          </a:p>
          <a:p>
            <a:r>
              <a:rPr lang="en-US" sz="3600" dirty="0" smtClean="0"/>
              <a:t>Roots of Risk</a:t>
            </a:r>
            <a:endParaRPr lang="en-US" sz="3600" dirty="0"/>
          </a:p>
        </p:txBody>
      </p:sp>
      <p:sp>
        <p:nvSpPr>
          <p:cNvPr id="5" name="Slide Number Placeholder 4"/>
          <p:cNvSpPr>
            <a:spLocks noGrp="1"/>
          </p:cNvSpPr>
          <p:nvPr>
            <p:ph type="sldNum" sz="quarter" idx="12"/>
          </p:nvPr>
        </p:nvSpPr>
        <p:spPr/>
        <p:txBody>
          <a:bodyPr/>
          <a:lstStyle/>
          <a:p>
            <a:fld id="{9B007EB5-E551-4081-B1D4-5458D7644D4F}" type="slidenum">
              <a:rPr lang="en-US" smtClean="0"/>
              <a:pPr/>
              <a:t>2</a:t>
            </a:fld>
            <a:endParaRPr lang="en-US"/>
          </a:p>
        </p:txBody>
      </p:sp>
    </p:spTree>
    <p:extLst>
      <p:ext uri="{BB962C8B-B14F-4D97-AF65-F5344CB8AC3E}">
        <p14:creationId xmlns:p14="http://schemas.microsoft.com/office/powerpoint/2010/main" val="1448444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opportunities</a:t>
            </a:r>
            <a:endParaRPr lang="en-US" dirty="0"/>
          </a:p>
        </p:txBody>
      </p:sp>
      <p:sp>
        <p:nvSpPr>
          <p:cNvPr id="3" name="Content Placeholder 2"/>
          <p:cNvSpPr>
            <a:spLocks noGrp="1"/>
          </p:cNvSpPr>
          <p:nvPr>
            <p:ph idx="1"/>
          </p:nvPr>
        </p:nvSpPr>
        <p:spPr>
          <a:xfrm>
            <a:off x="457200" y="1600200"/>
            <a:ext cx="8229600" cy="5257800"/>
          </a:xfrm>
        </p:spPr>
        <p:txBody>
          <a:bodyPr>
            <a:noAutofit/>
          </a:bodyPr>
          <a:lstStyle/>
          <a:p>
            <a:pPr marL="0" indent="0">
              <a:buNone/>
            </a:pPr>
            <a:r>
              <a:rPr lang="en-US" dirty="0" smtClean="0"/>
              <a:t>Provide </a:t>
            </a:r>
            <a:r>
              <a:rPr lang="en-US" dirty="0"/>
              <a:t>youth with “soft” skills development, also known as “21</a:t>
            </a:r>
            <a:r>
              <a:rPr lang="en-US" baseline="30000" dirty="0"/>
              <a:t>st</a:t>
            </a:r>
            <a:r>
              <a:rPr lang="en-US" dirty="0"/>
              <a:t> century skills” – skills that teach youth to be presentable, reliable, and productive employees as well as skills in interviewing, </a:t>
            </a:r>
            <a:r>
              <a:rPr lang="en-US" dirty="0" smtClean="0"/>
              <a:t/>
            </a:r>
            <a:br>
              <a:rPr lang="en-US" dirty="0" smtClean="0"/>
            </a:br>
            <a:r>
              <a:rPr lang="en-US" dirty="0" smtClean="0"/>
              <a:t>problem-solving</a:t>
            </a:r>
            <a:r>
              <a:rPr lang="en-US" dirty="0"/>
              <a:t>, </a:t>
            </a:r>
            <a:r>
              <a:rPr lang="en-US" dirty="0" smtClean="0"/>
              <a:t>and </a:t>
            </a:r>
            <a:br>
              <a:rPr lang="en-US" dirty="0" smtClean="0"/>
            </a:br>
            <a:r>
              <a:rPr lang="en-US" dirty="0" smtClean="0"/>
              <a:t>anger management</a:t>
            </a:r>
            <a:endParaRPr lang="en-US" dirty="0"/>
          </a:p>
        </p:txBody>
      </p:sp>
      <p:sp>
        <p:nvSpPr>
          <p:cNvPr id="5" name="Slide Number Placeholder 4"/>
          <p:cNvSpPr>
            <a:spLocks noGrp="1"/>
          </p:cNvSpPr>
          <p:nvPr>
            <p:ph type="sldNum" sz="quarter" idx="12"/>
          </p:nvPr>
        </p:nvSpPr>
        <p:spPr/>
        <p:txBody>
          <a:bodyPr/>
          <a:lstStyle/>
          <a:p>
            <a:fld id="{9B007EB5-E551-4081-B1D4-5458D7644D4F}" type="slidenum">
              <a:rPr lang="en-US" smtClean="0"/>
              <a:pPr/>
              <a:t>20</a:t>
            </a:fld>
            <a:endParaRPr lang="en-US"/>
          </a:p>
        </p:txBody>
      </p:sp>
      <p:pic>
        <p:nvPicPr>
          <p:cNvPr id="4" name="Picture 3"/>
          <p:cNvPicPr>
            <a:picLocks noChangeAspect="1"/>
          </p:cNvPicPr>
          <p:nvPr/>
        </p:nvPicPr>
        <p:blipFill>
          <a:blip r:embed="rId3"/>
          <a:stretch>
            <a:fillRect/>
          </a:stretch>
        </p:blipFill>
        <p:spPr>
          <a:xfrm>
            <a:off x="4343400" y="3632200"/>
            <a:ext cx="4838700" cy="3225800"/>
          </a:xfrm>
          <a:prstGeom prst="rect">
            <a:avLst/>
          </a:prstGeom>
        </p:spPr>
      </p:pic>
    </p:spTree>
    <p:extLst>
      <p:ext uri="{BB962C8B-B14F-4D97-AF65-F5344CB8AC3E}">
        <p14:creationId xmlns:p14="http://schemas.microsoft.com/office/powerpoint/2010/main" val="1894536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t>The Key</a:t>
            </a:r>
          </a:p>
        </p:txBody>
      </p:sp>
      <p:sp>
        <p:nvSpPr>
          <p:cNvPr id="16387" name="Content Placeholder 2"/>
          <p:cNvSpPr>
            <a:spLocks noGrp="1"/>
          </p:cNvSpPr>
          <p:nvPr>
            <p:ph idx="1"/>
          </p:nvPr>
        </p:nvSpPr>
        <p:spPr/>
        <p:txBody>
          <a:bodyPr>
            <a:normAutofit/>
          </a:bodyPr>
          <a:lstStyle/>
          <a:p>
            <a:r>
              <a:rPr lang="en-US" altLang="en-US" sz="2800" dirty="0" smtClean="0"/>
              <a:t>60% of America’s prison inmates are illiterate; and 85% of all juvenile offenders have reading problems</a:t>
            </a:r>
            <a:r>
              <a:rPr lang="en-US" altLang="en-US" sz="3600" dirty="0" smtClean="0"/>
              <a:t>.</a:t>
            </a:r>
            <a:r>
              <a:rPr lang="en-US" altLang="en-US" sz="3600" b="1" dirty="0" smtClean="0"/>
              <a:t> </a:t>
            </a:r>
            <a:r>
              <a:rPr lang="en-US" altLang="en-US" sz="1000" b="1" dirty="0" smtClean="0"/>
              <a:t>(</a:t>
            </a:r>
            <a:r>
              <a:rPr lang="en-US" altLang="en-US" sz="1050" b="1" dirty="0" smtClean="0"/>
              <a:t>A $5 Children's Book vs. a $47,000 Jail Cell -- Choose One)</a:t>
            </a:r>
            <a:endParaRPr lang="en-US" altLang="en-US" sz="1050" dirty="0" smtClean="0"/>
          </a:p>
          <a:p>
            <a:r>
              <a:rPr lang="en-US" altLang="en-US" sz="2800" dirty="0" smtClean="0"/>
              <a:t>Kids’ vocabulary, language, and pre-reading skills are far ahead of their peers’ when they reach school – typically six months ahead – simply as a result of being read to regularly.</a:t>
            </a:r>
          </a:p>
          <a:p>
            <a:pPr lvl="1"/>
            <a:r>
              <a:rPr lang="en-US" altLang="en-US" sz="2400" dirty="0" smtClean="0"/>
              <a:t>Remarkably, the cost of the Reach Out and Read program is only about $10 per year per child </a:t>
            </a:r>
          </a:p>
        </p:txBody>
      </p:sp>
      <p:pic>
        <p:nvPicPr>
          <p:cNvPr id="2" name="Picture 1"/>
          <p:cNvPicPr>
            <a:picLocks noChangeAspect="1"/>
          </p:cNvPicPr>
          <p:nvPr/>
        </p:nvPicPr>
        <p:blipFill>
          <a:blip r:embed="rId3"/>
          <a:stretch>
            <a:fillRect/>
          </a:stretch>
        </p:blipFill>
        <p:spPr>
          <a:xfrm>
            <a:off x="4343400" y="4987699"/>
            <a:ext cx="5080000" cy="2276928"/>
          </a:xfrm>
          <a:prstGeom prst="rect">
            <a:avLst/>
          </a:prstGeom>
        </p:spPr>
      </p:pic>
    </p:spTree>
    <p:extLst>
      <p:ext uri="{BB962C8B-B14F-4D97-AF65-F5344CB8AC3E}">
        <p14:creationId xmlns:p14="http://schemas.microsoft.com/office/powerpoint/2010/main" val="1932360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Helping the Parents</a:t>
            </a:r>
          </a:p>
        </p:txBody>
      </p:sp>
      <p:sp>
        <p:nvSpPr>
          <p:cNvPr id="17411" name="Content Placeholder 2"/>
          <p:cNvSpPr>
            <a:spLocks noGrp="1"/>
          </p:cNvSpPr>
          <p:nvPr>
            <p:ph idx="1"/>
          </p:nvPr>
        </p:nvSpPr>
        <p:spPr/>
        <p:txBody>
          <a:bodyPr/>
          <a:lstStyle/>
          <a:p>
            <a:r>
              <a:rPr lang="en-US" altLang="en-US" dirty="0" smtClean="0"/>
              <a:t>Faith Groups</a:t>
            </a:r>
          </a:p>
          <a:p>
            <a:r>
              <a:rPr lang="en-US" altLang="en-US" dirty="0" smtClean="0"/>
              <a:t>Library</a:t>
            </a:r>
          </a:p>
          <a:p>
            <a:r>
              <a:rPr lang="en-US" altLang="en-US" dirty="0" smtClean="0"/>
              <a:t>A Family Mentor</a:t>
            </a:r>
          </a:p>
          <a:p>
            <a:r>
              <a:rPr lang="en-US" altLang="en-US" dirty="0" smtClean="0"/>
              <a:t>Picture books</a:t>
            </a:r>
          </a:p>
          <a:p>
            <a:pPr lvl="1"/>
            <a:r>
              <a:rPr lang="en-US" altLang="en-US" dirty="0" smtClean="0"/>
              <a:t>Reading in a different way</a:t>
            </a:r>
          </a:p>
          <a:p>
            <a:r>
              <a:rPr lang="en-US" altLang="en-US" dirty="0" smtClean="0"/>
              <a:t>Create your own Story</a:t>
            </a:r>
          </a:p>
          <a:p>
            <a:pPr lvl="1"/>
            <a:r>
              <a:rPr lang="en-US" altLang="en-US" dirty="0" smtClean="0"/>
              <a:t>Family stories</a:t>
            </a:r>
          </a:p>
          <a:p>
            <a:pPr lvl="1"/>
            <a:r>
              <a:rPr lang="en-US" altLang="en-US" dirty="0" smtClean="0"/>
              <a:t>Community events</a:t>
            </a:r>
          </a:p>
        </p:txBody>
      </p:sp>
      <p:pic>
        <p:nvPicPr>
          <p:cNvPr id="2" name="Picture 1"/>
          <p:cNvPicPr>
            <a:picLocks noChangeAspect="1"/>
          </p:cNvPicPr>
          <p:nvPr/>
        </p:nvPicPr>
        <p:blipFill>
          <a:blip r:embed="rId3"/>
          <a:stretch>
            <a:fillRect/>
          </a:stretch>
        </p:blipFill>
        <p:spPr>
          <a:xfrm>
            <a:off x="5362955" y="2438400"/>
            <a:ext cx="3552445" cy="4114801"/>
          </a:xfrm>
          <a:prstGeom prst="rect">
            <a:avLst/>
          </a:prstGeom>
        </p:spPr>
      </p:pic>
    </p:spTree>
    <p:extLst>
      <p:ext uri="{BB962C8B-B14F-4D97-AF65-F5344CB8AC3E}">
        <p14:creationId xmlns:p14="http://schemas.microsoft.com/office/powerpoint/2010/main" val="782671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40149" y="4724400"/>
            <a:ext cx="5454502" cy="2310986"/>
          </a:xfrm>
          <a:prstGeom prst="rect">
            <a:avLst/>
          </a:prstGeom>
        </p:spPr>
      </p:pic>
      <p:sp>
        <p:nvSpPr>
          <p:cNvPr id="2" name="Title 1"/>
          <p:cNvSpPr>
            <a:spLocks noGrp="1"/>
          </p:cNvSpPr>
          <p:nvPr>
            <p:ph type="title"/>
          </p:nvPr>
        </p:nvSpPr>
        <p:spPr/>
        <p:txBody>
          <a:bodyPr/>
          <a:lstStyle/>
          <a:p>
            <a:r>
              <a:rPr lang="en-US" dirty="0" smtClean="0"/>
              <a:t>Willingness</a:t>
            </a:r>
            <a:endParaRPr lang="en-US" dirty="0"/>
          </a:p>
        </p:txBody>
      </p:sp>
      <p:sp>
        <p:nvSpPr>
          <p:cNvPr id="3" name="Content Placeholder 2"/>
          <p:cNvSpPr>
            <a:spLocks noGrp="1"/>
          </p:cNvSpPr>
          <p:nvPr>
            <p:ph idx="1"/>
          </p:nvPr>
        </p:nvSpPr>
        <p:spPr/>
        <p:txBody>
          <a:bodyPr/>
          <a:lstStyle/>
          <a:p>
            <a:r>
              <a:rPr lang="en-US" smtClean="0"/>
              <a:t>Effective leveraging of cultural tools and icons familiar to high-risk youth to increase their comfort and willingness and eagerness to serve.</a:t>
            </a:r>
          </a:p>
          <a:p>
            <a:pPr lvl="1"/>
            <a:r>
              <a:rPr lang="en-US" smtClean="0"/>
              <a:t>Celebrity, role model, respected leader, local state or national.</a:t>
            </a:r>
          </a:p>
          <a:p>
            <a:pPr lvl="1"/>
            <a:r>
              <a:rPr lang="en-US" smtClean="0"/>
              <a:t>Somebody who won the fight</a:t>
            </a:r>
          </a:p>
          <a:p>
            <a:endParaRPr lang="en-US" dirty="0"/>
          </a:p>
        </p:txBody>
      </p:sp>
    </p:spTree>
    <p:extLst>
      <p:ext uri="{BB962C8B-B14F-4D97-AF65-F5344CB8AC3E}">
        <p14:creationId xmlns:p14="http://schemas.microsoft.com/office/powerpoint/2010/main" val="1014360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smtClean="0">
                <a:hlinkClick r:id="rId3"/>
              </a:rPr>
              <a:t>https://www.ncdps.gov/sbc/</a:t>
            </a:r>
            <a:r>
              <a:rPr lang="en-US" smtClean="0"/>
              <a:t> </a:t>
            </a:r>
          </a:p>
          <a:p>
            <a:r>
              <a:rPr lang="en-US" smtClean="0">
                <a:hlinkClick r:id="rId4"/>
              </a:rPr>
              <a:t>https://www.ncdps.gov/Index2.cfm?a=000003,002476,002483,002482</a:t>
            </a:r>
            <a:r>
              <a:rPr lang="en-US" smtClean="0"/>
              <a:t> (NCJCPC)</a:t>
            </a:r>
          </a:p>
          <a:p>
            <a:r>
              <a:rPr lang="en-US" smtClean="0">
                <a:hlinkClick r:id="rId5"/>
              </a:rPr>
              <a:t>http://youthjusticenc.org/blog/</a:t>
            </a:r>
            <a:endParaRPr lang="en-US" smtClean="0"/>
          </a:p>
          <a:p>
            <a:r>
              <a:rPr lang="en-US" smtClean="0">
                <a:hlinkClick r:id="rId6" invalidUrl="http://blogs.edweek.org/edweek/rulesforengagement/CRDC School Discipline Snapshot.pdf"/>
              </a:rPr>
              <a:t>http://</a:t>
            </a:r>
            <a:r>
              <a:rPr lang="en-US" smtClean="0">
                <a:hlinkClick r:id="rId7" invalidUrl="http://blogs.edweek.org/edweek/rulesforengagement/CRDC School Discipline Snapshot.pdf"/>
              </a:rPr>
              <a:t>blogs.edweek.org/edweek/rulesforengagement/CRDC%20School%20Discipline%20Snapshot.pdf</a:t>
            </a:r>
            <a:r>
              <a:rPr lang="en-US" smtClean="0"/>
              <a:t> </a:t>
            </a:r>
          </a:p>
          <a:p>
            <a:endParaRPr lang="en-US" dirty="0" smtClean="0"/>
          </a:p>
        </p:txBody>
      </p:sp>
    </p:spTree>
    <p:extLst>
      <p:ext uri="{BB962C8B-B14F-4D97-AF65-F5344CB8AC3E}">
        <p14:creationId xmlns:p14="http://schemas.microsoft.com/office/powerpoint/2010/main" val="1636926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82470"/>
            <a:ext cx="7924800" cy="6955046"/>
          </a:xfrm>
        </p:spPr>
      </p:pic>
      <p:sp>
        <p:nvSpPr>
          <p:cNvPr id="4" name="Slide Number Placeholder 3"/>
          <p:cNvSpPr>
            <a:spLocks noGrp="1"/>
          </p:cNvSpPr>
          <p:nvPr>
            <p:ph type="sldNum" sz="quarter" idx="12"/>
          </p:nvPr>
        </p:nvSpPr>
        <p:spPr/>
        <p:txBody>
          <a:bodyPr/>
          <a:lstStyle/>
          <a:p>
            <a:fld id="{9B007EB5-E551-4081-B1D4-5458D7644D4F}" type="slidenum">
              <a:rPr lang="en-US" smtClean="0"/>
              <a:pPr/>
              <a:t>25</a:t>
            </a:fld>
            <a:endParaRPr lang="en-US"/>
          </a:p>
        </p:txBody>
      </p:sp>
    </p:spTree>
    <p:extLst>
      <p:ext uri="{BB962C8B-B14F-4D97-AF65-F5344CB8AC3E}">
        <p14:creationId xmlns:p14="http://schemas.microsoft.com/office/powerpoint/2010/main" val="672807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Gangs</a:t>
            </a:r>
            <a:endParaRPr lang="en-US" dirty="0"/>
          </a:p>
        </p:txBody>
      </p:sp>
      <p:sp>
        <p:nvSpPr>
          <p:cNvPr id="3" name="Content Placeholder 2"/>
          <p:cNvSpPr>
            <a:spLocks noGrp="1"/>
          </p:cNvSpPr>
          <p:nvPr>
            <p:ph idx="1"/>
          </p:nvPr>
        </p:nvSpPr>
        <p:spPr/>
        <p:txBody>
          <a:bodyPr>
            <a:normAutofit lnSpcReduction="10000"/>
          </a:bodyPr>
          <a:lstStyle/>
          <a:p>
            <a:r>
              <a:rPr lang="en-US" dirty="0" smtClean="0"/>
              <a:t>Don’t glorify gang activity</a:t>
            </a:r>
          </a:p>
          <a:p>
            <a:r>
              <a:rPr lang="en-US" dirty="0" smtClean="0"/>
              <a:t>Discuss negative effects</a:t>
            </a:r>
          </a:p>
          <a:p>
            <a:r>
              <a:rPr lang="en-US" dirty="0" smtClean="0"/>
              <a:t>Choices have consequences</a:t>
            </a:r>
          </a:p>
          <a:p>
            <a:r>
              <a:rPr lang="en-US" dirty="0" smtClean="0"/>
              <a:t>Discuss positive life choices</a:t>
            </a:r>
          </a:p>
          <a:p>
            <a:r>
              <a:rPr lang="en-US" dirty="0" smtClean="0"/>
              <a:t>Focus on youth’s positive skills/influence</a:t>
            </a:r>
          </a:p>
          <a:p>
            <a:r>
              <a:rPr lang="en-US" dirty="0" smtClean="0"/>
              <a:t>Family cares</a:t>
            </a:r>
          </a:p>
          <a:p>
            <a:r>
              <a:rPr lang="en-US" dirty="0" smtClean="0"/>
              <a:t>Discuss conflicting messages</a:t>
            </a:r>
          </a:p>
          <a:p>
            <a:r>
              <a:rPr lang="en-US" dirty="0" smtClean="0"/>
              <a:t>Remain accessible</a:t>
            </a:r>
            <a:endParaRPr lang="en-US" dirty="0"/>
          </a:p>
        </p:txBody>
      </p:sp>
      <p:sp>
        <p:nvSpPr>
          <p:cNvPr id="4" name="Slide Number Placeholder 3"/>
          <p:cNvSpPr>
            <a:spLocks noGrp="1"/>
          </p:cNvSpPr>
          <p:nvPr>
            <p:ph type="sldNum" sz="quarter" idx="12"/>
          </p:nvPr>
        </p:nvSpPr>
        <p:spPr/>
        <p:txBody>
          <a:bodyPr/>
          <a:lstStyle/>
          <a:p>
            <a:fld id="{9B007EB5-E551-4081-B1D4-5458D7644D4F}" type="slidenum">
              <a:rPr lang="en-US" smtClean="0"/>
              <a:pPr/>
              <a:t>26</a:t>
            </a:fld>
            <a:endParaRPr lang="en-US"/>
          </a:p>
        </p:txBody>
      </p:sp>
    </p:spTree>
    <p:extLst>
      <p:ext uri="{BB962C8B-B14F-4D97-AF65-F5344CB8AC3E}">
        <p14:creationId xmlns:p14="http://schemas.microsoft.com/office/powerpoint/2010/main" val="178174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57200" y="6356350"/>
            <a:ext cx="2133600" cy="365125"/>
          </a:xfrm>
          <a:prstGeom prst="rect">
            <a:avLst/>
          </a:prstGeom>
        </p:spPr>
        <p:txBody>
          <a:bodyPr/>
          <a:lstStyle/>
          <a:p>
            <a:fld id="{5B2B3495-C270-42FA-BEA2-29A2E18E9D6B}" type="datetime1">
              <a:rPr lang="en-US" smtClean="0"/>
              <a:pPr/>
              <a:t>7/25/16</a:t>
            </a:fld>
            <a:endParaRPr lang="en-US"/>
          </a:p>
        </p:txBody>
      </p:sp>
      <p:sp>
        <p:nvSpPr>
          <p:cNvPr id="3" name="Slide Number Placeholder 2"/>
          <p:cNvSpPr>
            <a:spLocks noGrp="1"/>
          </p:cNvSpPr>
          <p:nvPr>
            <p:ph type="sldNum" sz="quarter" idx="12"/>
          </p:nvPr>
        </p:nvSpPr>
        <p:spPr/>
        <p:txBody>
          <a:bodyPr/>
          <a:lstStyle/>
          <a:p>
            <a:fld id="{9B007EB5-E551-4081-B1D4-5458D7644D4F}" type="slidenum">
              <a:rPr lang="en-US" smtClean="0"/>
              <a:pPr/>
              <a:t>27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20730509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Reentry Education Tool Kit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266" y="1098853"/>
            <a:ext cx="7261534" cy="5759147"/>
          </a:xfrm>
        </p:spPr>
      </p:pic>
      <p:sp>
        <p:nvSpPr>
          <p:cNvPr id="5" name="Slide Number Placeholder 4"/>
          <p:cNvSpPr>
            <a:spLocks noGrp="1"/>
          </p:cNvSpPr>
          <p:nvPr>
            <p:ph type="sldNum" sz="quarter" idx="12"/>
          </p:nvPr>
        </p:nvSpPr>
        <p:spPr/>
        <p:txBody>
          <a:bodyPr/>
          <a:lstStyle/>
          <a:p>
            <a:fld id="{9B007EB5-E551-4081-B1D4-5458D7644D4F}" type="slidenum">
              <a:rPr lang="en-US" smtClean="0"/>
              <a:pPr/>
              <a:t>28</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106" y="4892675"/>
            <a:ext cx="1413164" cy="1828800"/>
          </a:xfrm>
          <a:prstGeom prst="rect">
            <a:avLst/>
          </a:prstGeom>
        </p:spPr>
      </p:pic>
    </p:spTree>
    <p:extLst>
      <p:ext uri="{BB962C8B-B14F-4D97-AF65-F5344CB8AC3E}">
        <p14:creationId xmlns:p14="http://schemas.microsoft.com/office/powerpoint/2010/main" val="899862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0"/>
            <a:ext cx="4914900" cy="4914900"/>
          </a:xfrm>
          <a:prstGeom prst="rect">
            <a:avLst/>
          </a:prstGeom>
        </p:spPr>
      </p:pic>
      <p:sp>
        <p:nvSpPr>
          <p:cNvPr id="3074" name="Rectangle 2"/>
          <p:cNvSpPr>
            <a:spLocks noGrp="1" noChangeArrowheads="1"/>
          </p:cNvSpPr>
          <p:nvPr>
            <p:ph type="ctrTitle"/>
          </p:nvPr>
        </p:nvSpPr>
        <p:spPr>
          <a:xfrm>
            <a:off x="1752600" y="2130425"/>
            <a:ext cx="7772400" cy="1470025"/>
          </a:xfrm>
        </p:spPr>
        <p:txBody>
          <a:bodyPr>
            <a:normAutofit/>
          </a:bodyPr>
          <a:lstStyle/>
          <a:p>
            <a:pPr algn="l"/>
            <a:r>
              <a:rPr lang="en-US" sz="4800" dirty="0" smtClean="0">
                <a:effectLst>
                  <a:outerShdw blurRad="38100" dist="38100" dir="2700000" algn="tl">
                    <a:srgbClr val="DDDDDD"/>
                  </a:outerShdw>
                </a:effectLst>
                <a:latin typeface="Arial" charset="0"/>
                <a:ea typeface="ヒラギノ角ゴ Pro W3" charset="0"/>
                <a:cs typeface="ヒラギノ角ゴ Pro W3" charset="0"/>
              </a:rPr>
              <a:t>Questions ?</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7" name="Rectangle 3"/>
          <p:cNvSpPr>
            <a:spLocks noGrp="1" noChangeArrowheads="1"/>
          </p:cNvSpPr>
          <p:nvPr>
            <p:ph type="subTitle" idx="1"/>
          </p:nvPr>
        </p:nvSpPr>
        <p:spPr>
          <a:xfrm>
            <a:off x="-19050" y="4414838"/>
            <a:ext cx="6400800" cy="1752600"/>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Chris </a:t>
            </a:r>
            <a:r>
              <a:rPr lang="en-US" sz="2600" dirty="0" err="1" smtClean="0">
                <a:latin typeface="Arial" charset="0"/>
                <a:ea typeface="ヒラギノ角ゴ Pro W3" charset="0"/>
                <a:cs typeface="ヒラギノ角ゴ Pro W3" charset="0"/>
              </a:rPr>
              <a:t>Droessler</a:t>
            </a:r>
            <a:endParaRPr lang="en-US" sz="2600" dirty="0">
              <a:latin typeface="Arial" charset="0"/>
              <a:ea typeface="ヒラギノ角ゴ Pro W3" charset="0"/>
              <a:cs typeface="ヒラギノ角ゴ Pro W3" charset="0"/>
            </a:endParaRPr>
          </a:p>
          <a:p>
            <a:pPr marL="461963" algn="l">
              <a:lnSpc>
                <a:spcPct val="80000"/>
              </a:lnSpc>
            </a:pPr>
            <a:r>
              <a:rPr lang="en-US" sz="2600" dirty="0">
                <a:latin typeface="Arial" charset="0"/>
                <a:ea typeface="ヒラギノ角ゴ Pro W3" charset="0"/>
                <a:cs typeface="ヒラギノ角ゴ Pro W3" charset="0"/>
              </a:rPr>
              <a:t>CTE Coordinator</a:t>
            </a:r>
          </a:p>
          <a:p>
            <a:pPr marL="461963" algn="l">
              <a:lnSpc>
                <a:spcPct val="80000"/>
              </a:lnSpc>
            </a:pPr>
            <a:r>
              <a:rPr lang="en-US" sz="2600" dirty="0">
                <a:latin typeface="Arial" charset="0"/>
                <a:ea typeface="ヒラギノ角ゴ Pro W3" charset="0"/>
                <a:cs typeface="ヒラギノ角ゴ Pro W3" charset="0"/>
              </a:rPr>
              <a:t>NC Community Colleges</a:t>
            </a:r>
          </a:p>
          <a:p>
            <a:pPr marL="461963" algn="l">
              <a:lnSpc>
                <a:spcPct val="80000"/>
              </a:lnSpc>
            </a:pPr>
            <a:r>
              <a:rPr lang="en-US" sz="2200" dirty="0">
                <a:latin typeface="Arial" charset="0"/>
                <a:ea typeface="ヒラギノ角ゴ Pro W3" charset="0"/>
                <a:cs typeface="ヒラギノ角ゴ Pro W3" charset="0"/>
              </a:rPr>
              <a:t>DroesslerC@NCCommunityColleges.edu</a:t>
            </a:r>
          </a:p>
          <a:p>
            <a:pPr marL="461963" algn="l">
              <a:lnSpc>
                <a:spcPct val="80000"/>
              </a:lnSpc>
            </a:pPr>
            <a:endParaRPr lang="en-US" sz="2600" dirty="0"/>
          </a:p>
        </p:txBody>
      </p:sp>
      <p:sp>
        <p:nvSpPr>
          <p:cNvPr id="8" name="Rectangle 7"/>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smtClean="0"/>
              <a:t>Get </a:t>
            </a:r>
            <a:r>
              <a:rPr lang="en-US" sz="3000" smtClean="0"/>
              <a:t>the PowerPoint   </a:t>
            </a:r>
            <a:r>
              <a:rPr lang="en-US" sz="3000" smtClean="0">
                <a:sym typeface="Wingdings"/>
              </a:rPr>
              <a:t>  </a:t>
            </a:r>
            <a:r>
              <a:rPr lang="en-US" sz="3000" dirty="0" err="1" smtClean="0"/>
              <a:t>www.ncperkins.org</a:t>
            </a:r>
            <a:endParaRPr lang="en-US" sz="3000" dirty="0"/>
          </a:p>
        </p:txBody>
      </p:sp>
      <p:sp>
        <p:nvSpPr>
          <p:cNvPr id="9" name="Rectangle 3"/>
          <p:cNvSpPr txBox="1">
            <a:spLocks noChangeArrowheads="1"/>
          </p:cNvSpPr>
          <p:nvPr/>
        </p:nvSpPr>
        <p:spPr>
          <a:xfrm>
            <a:off x="3638550" y="3721894"/>
            <a:ext cx="8001000" cy="31384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1963" algn="l">
              <a:lnSpc>
                <a:spcPct val="80000"/>
              </a:lnSpc>
            </a:pPr>
            <a:r>
              <a:rPr lang="en-US" sz="2600" dirty="0" smtClean="0">
                <a:latin typeface="Arial" charset="0"/>
                <a:ea typeface="ヒラギノ角ゴ Pro W3" charset="0"/>
                <a:cs typeface="ヒラギノ角ゴ Pro W3" charset="0"/>
              </a:rPr>
              <a:t>Tony </a:t>
            </a:r>
            <a:r>
              <a:rPr lang="en-US" sz="2600" dirty="0" err="1" smtClean="0">
                <a:latin typeface="Arial" charset="0"/>
                <a:ea typeface="ヒラギノ角ゴ Pro W3" charset="0"/>
                <a:cs typeface="ヒラギノ角ゴ Pro W3" charset="0"/>
              </a:rPr>
              <a:t>Reggi</a:t>
            </a:r>
            <a:endParaRPr lang="en-US" sz="2600" dirty="0" smtClean="0">
              <a:latin typeface="Arial" charset="0"/>
              <a:ea typeface="ヒラギノ角ゴ Pro W3" charset="0"/>
              <a:cs typeface="ヒラギノ角ゴ Pro W3" charset="0"/>
            </a:endParaRPr>
          </a:p>
          <a:p>
            <a:pPr marL="461963" algn="l">
              <a:lnSpc>
                <a:spcPct val="80000"/>
              </a:lnSpc>
            </a:pPr>
            <a:r>
              <a:rPr lang="en-US" sz="2600" dirty="0" smtClean="0">
                <a:latin typeface="Arial" charset="0"/>
                <a:ea typeface="ヒラギノ角ゴ Pro W3" charset="0"/>
                <a:cs typeface="ヒラギノ角ゴ Pro W3" charset="0"/>
              </a:rPr>
              <a:t>CTE Coordinator</a:t>
            </a:r>
          </a:p>
          <a:p>
            <a:pPr marL="461963" algn="l">
              <a:lnSpc>
                <a:spcPct val="80000"/>
              </a:lnSpc>
            </a:pPr>
            <a:r>
              <a:rPr lang="en-US" sz="2600" dirty="0" smtClean="0">
                <a:latin typeface="Arial" charset="0"/>
                <a:ea typeface="ヒラギノ角ゴ Pro W3" charset="0"/>
                <a:cs typeface="ヒラギノ角ゴ Pro W3" charset="0"/>
              </a:rPr>
              <a:t>NC Community Colleges</a:t>
            </a:r>
          </a:p>
          <a:p>
            <a:pPr marL="461963" algn="l">
              <a:lnSpc>
                <a:spcPct val="80000"/>
              </a:lnSpc>
            </a:pPr>
            <a:r>
              <a:rPr lang="en-US" sz="2200" dirty="0" err="1" smtClean="0">
                <a:latin typeface="Arial" charset="0"/>
                <a:ea typeface="ヒラギノ角ゴ Pro W3" charset="0"/>
                <a:cs typeface="ヒラギノ角ゴ Pro W3" charset="0"/>
              </a:rPr>
              <a:t>ReggiA@NCCommunityColleges.edu</a:t>
            </a:r>
            <a:endParaRPr lang="en-US" sz="2200" dirty="0" smtClean="0">
              <a:latin typeface="Arial" charset="0"/>
              <a:ea typeface="ヒラギノ角ゴ Pro W3" charset="0"/>
              <a:cs typeface="ヒラギノ角ゴ Pro W3" charset="0"/>
            </a:endParaRPr>
          </a:p>
          <a:p>
            <a:pPr marL="461963" algn="l">
              <a:lnSpc>
                <a:spcPct val="80000"/>
              </a:lnSpc>
            </a:pPr>
            <a:endParaRPr lang="en-US" sz="2600" dirty="0"/>
          </a:p>
        </p:txBody>
      </p:sp>
    </p:spTree>
    <p:extLst>
      <p:ext uri="{BB962C8B-B14F-4D97-AF65-F5344CB8AC3E}">
        <p14:creationId xmlns:p14="http://schemas.microsoft.com/office/powerpoint/2010/main" val="11824917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Labels</a:t>
            </a:r>
            <a:endParaRPr lang="en-US" dirty="0"/>
          </a:p>
        </p:txBody>
      </p:sp>
      <p:sp>
        <p:nvSpPr>
          <p:cNvPr id="3" name="Content Placeholder 2"/>
          <p:cNvSpPr>
            <a:spLocks noGrp="1"/>
          </p:cNvSpPr>
          <p:nvPr>
            <p:ph idx="1"/>
          </p:nvPr>
        </p:nvSpPr>
        <p:spPr/>
        <p:txBody>
          <a:bodyPr/>
          <a:lstStyle/>
          <a:p>
            <a:r>
              <a:rPr lang="en-US" dirty="0" smtClean="0"/>
              <a:t>Don’t label youth</a:t>
            </a:r>
          </a:p>
          <a:p>
            <a:r>
              <a:rPr lang="en-US" dirty="0" smtClean="0"/>
              <a:t>Don’t label parents</a:t>
            </a:r>
          </a:p>
          <a:p>
            <a:endParaRPr lang="en-US" dirty="0"/>
          </a:p>
          <a:p>
            <a:r>
              <a:rPr lang="en-US" dirty="0" smtClean="0"/>
              <a:t>All youth are </a:t>
            </a:r>
            <a:r>
              <a:rPr lang="en-US" dirty="0" smtClean="0"/>
              <a:t>“normal”</a:t>
            </a:r>
            <a:endParaRPr lang="en-US" dirty="0" smtClean="0"/>
          </a:p>
        </p:txBody>
      </p:sp>
      <p:sp>
        <p:nvSpPr>
          <p:cNvPr id="5" name="Slide Number Placeholder 4"/>
          <p:cNvSpPr>
            <a:spLocks noGrp="1"/>
          </p:cNvSpPr>
          <p:nvPr>
            <p:ph type="sldNum" sz="quarter" idx="12"/>
          </p:nvPr>
        </p:nvSpPr>
        <p:spPr/>
        <p:txBody>
          <a:bodyPr/>
          <a:lstStyle/>
          <a:p>
            <a:fld id="{9B007EB5-E551-4081-B1D4-5458D7644D4F}" type="slidenum">
              <a:rPr lang="en-US" smtClean="0"/>
              <a:pPr/>
              <a:t>3</a:t>
            </a:fld>
            <a:endParaRPr lang="en-US"/>
          </a:p>
        </p:txBody>
      </p:sp>
      <p:pic>
        <p:nvPicPr>
          <p:cNvPr id="7" name="Picture 6"/>
          <p:cNvPicPr>
            <a:picLocks noChangeAspect="1"/>
          </p:cNvPicPr>
          <p:nvPr/>
        </p:nvPicPr>
        <p:blipFill>
          <a:blip r:embed="rId3"/>
          <a:stretch>
            <a:fillRect/>
          </a:stretch>
        </p:blipFill>
        <p:spPr>
          <a:xfrm>
            <a:off x="4822328" y="1447800"/>
            <a:ext cx="4172585" cy="5215731"/>
          </a:xfrm>
          <a:prstGeom prst="rect">
            <a:avLst/>
          </a:prstGeom>
        </p:spPr>
      </p:pic>
    </p:spTree>
    <p:extLst>
      <p:ext uri="{BB962C8B-B14F-4D97-AF65-F5344CB8AC3E}">
        <p14:creationId xmlns:p14="http://schemas.microsoft.com/office/powerpoint/2010/main" val="853126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August 23 Webinar 2pm</a:t>
            </a:r>
            <a:endParaRPr lang="en-US" dirty="0"/>
          </a:p>
        </p:txBody>
      </p:sp>
      <p:sp>
        <p:nvSpPr>
          <p:cNvPr id="3" name="Rectangle 2"/>
          <p:cNvSpPr/>
          <p:nvPr/>
        </p:nvSpPr>
        <p:spPr>
          <a:xfrm>
            <a:off x="609600" y="1422707"/>
            <a:ext cx="8130816" cy="584775"/>
          </a:xfrm>
          <a:prstGeom prst="rect">
            <a:avLst/>
          </a:prstGeom>
        </p:spPr>
        <p:txBody>
          <a:bodyPr wrap="none">
            <a:spAutoFit/>
          </a:bodyPr>
          <a:lstStyle/>
          <a:p>
            <a:r>
              <a:rPr lang="en-US" sz="3200" dirty="0" smtClean="0">
                <a:effectLst>
                  <a:outerShdw blurRad="38100" dist="38100" dir="2700000" algn="tl">
                    <a:srgbClr val="DDDDDD"/>
                  </a:outerShdw>
                </a:effectLst>
                <a:latin typeface="Arial" charset="0"/>
                <a:ea typeface="ヒラギノ角ゴ Pro W3" charset="0"/>
                <a:cs typeface="ヒラギノ角ゴ Pro W3" charset="0"/>
              </a:rPr>
              <a:t>“Keeping </a:t>
            </a:r>
            <a:r>
              <a:rPr lang="en-US" sz="3200" dirty="0">
                <a:effectLst>
                  <a:outerShdw blurRad="38100" dist="38100" dir="2700000" algn="tl">
                    <a:srgbClr val="DDDDDD"/>
                  </a:outerShdw>
                </a:effectLst>
                <a:latin typeface="Arial" charset="0"/>
                <a:ea typeface="ヒラギノ角ゴ Pro W3" charset="0"/>
                <a:cs typeface="ヒラギノ角ゴ Pro W3" charset="0"/>
              </a:rPr>
              <a:t>our Youth Out of Trouble – part </a:t>
            </a:r>
            <a:r>
              <a:rPr lang="en-US" sz="3200" dirty="0" smtClean="0">
                <a:effectLst>
                  <a:outerShdw blurRad="38100" dist="38100" dir="2700000" algn="tl">
                    <a:srgbClr val="DDDDDD"/>
                  </a:outerShdw>
                </a:effectLst>
                <a:latin typeface="Arial" charset="0"/>
                <a:ea typeface="ヒラギノ角ゴ Pro W3" charset="0"/>
                <a:cs typeface="ヒラギノ角ゴ Pro W3" charset="0"/>
              </a:rPr>
              <a:t>III”</a:t>
            </a:r>
            <a:endParaRPr lang="en-US" sz="3200" dirty="0"/>
          </a:p>
        </p:txBody>
      </p:sp>
      <p:sp>
        <p:nvSpPr>
          <p:cNvPr id="4" name="Content Placeholder 2"/>
          <p:cNvSpPr>
            <a:spLocks noGrp="1"/>
          </p:cNvSpPr>
          <p:nvPr>
            <p:ph idx="1"/>
          </p:nvPr>
        </p:nvSpPr>
        <p:spPr>
          <a:xfrm>
            <a:off x="457199" y="2377613"/>
            <a:ext cx="8379717" cy="3337387"/>
          </a:xfrm>
        </p:spPr>
        <p:txBody>
          <a:bodyPr/>
          <a:lstStyle/>
          <a:p>
            <a:pPr marL="0" indent="0">
              <a:buNone/>
            </a:pPr>
            <a:r>
              <a:rPr lang="en-US" dirty="0"/>
              <a:t>8</a:t>
            </a:r>
            <a:r>
              <a:rPr lang="en-US" dirty="0" smtClean="0"/>
              <a:t>. </a:t>
            </a:r>
            <a:r>
              <a:rPr lang="en-US" dirty="0"/>
              <a:t>Once you have a criminal record, you must list convictions for the rest of your life on:</a:t>
            </a:r>
          </a:p>
          <a:p>
            <a:pPr marL="914400" lvl="1" indent="-514350">
              <a:buFont typeface="+mj-lt"/>
              <a:buAutoNum type="alphaUcPeriod"/>
            </a:pPr>
            <a:r>
              <a:rPr lang="en-US" dirty="0" smtClean="0"/>
              <a:t>College </a:t>
            </a:r>
            <a:r>
              <a:rPr lang="en-US" dirty="0"/>
              <a:t>applications</a:t>
            </a:r>
          </a:p>
          <a:p>
            <a:pPr marL="914400" lvl="1" indent="-514350">
              <a:buFont typeface="+mj-lt"/>
              <a:buAutoNum type="alphaUcPeriod"/>
            </a:pPr>
            <a:r>
              <a:rPr lang="en-US" dirty="0" smtClean="0"/>
              <a:t>Loan </a:t>
            </a:r>
            <a:r>
              <a:rPr lang="en-US" dirty="0"/>
              <a:t>applications</a:t>
            </a:r>
          </a:p>
          <a:p>
            <a:pPr marL="914400" lvl="1" indent="-514350">
              <a:buFont typeface="+mj-lt"/>
              <a:buAutoNum type="alphaUcPeriod"/>
            </a:pPr>
            <a:r>
              <a:rPr lang="en-US" dirty="0" smtClean="0"/>
              <a:t>Employment </a:t>
            </a:r>
            <a:r>
              <a:rPr lang="en-US" dirty="0"/>
              <a:t>applications</a:t>
            </a:r>
          </a:p>
          <a:p>
            <a:pPr marL="914400" lvl="1" indent="-514350">
              <a:buFont typeface="+mj-lt"/>
              <a:buAutoNum type="alphaUcPeriod"/>
            </a:pPr>
            <a:r>
              <a:rPr lang="en-US" dirty="0" smtClean="0"/>
              <a:t>Credit </a:t>
            </a:r>
            <a:r>
              <a:rPr lang="en-US" dirty="0"/>
              <a:t>card applications</a:t>
            </a:r>
          </a:p>
        </p:txBody>
      </p:sp>
      <p:sp>
        <p:nvSpPr>
          <p:cNvPr id="5" name="Rectangle 4"/>
          <p:cNvSpPr/>
          <p:nvPr/>
        </p:nvSpPr>
        <p:spPr>
          <a:xfrm>
            <a:off x="1676400" y="6275144"/>
            <a:ext cx="6096000" cy="369332"/>
          </a:xfrm>
          <a:prstGeom prst="rect">
            <a:avLst/>
          </a:prstGeom>
        </p:spPr>
        <p:txBody>
          <a:bodyPr wrap="square">
            <a:spAutoFit/>
          </a:bodyPr>
          <a:lstStyle/>
          <a:p>
            <a:pPr algn="ctr"/>
            <a:r>
              <a:rPr lang="en-US">
                <a:latin typeface=""/>
              </a:rPr>
              <a:t>(Some questions may have more than one answer)</a:t>
            </a:r>
            <a:endParaRPr lang="en-US"/>
          </a:p>
        </p:txBody>
      </p:sp>
    </p:spTree>
    <p:extLst>
      <p:ext uri="{BB962C8B-B14F-4D97-AF65-F5344CB8AC3E}">
        <p14:creationId xmlns:p14="http://schemas.microsoft.com/office/powerpoint/2010/main" val="2100953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p:txBody>
      </p:sp>
      <p:sp>
        <p:nvSpPr>
          <p:cNvPr id="5" name="Slide Number Placeholder 4"/>
          <p:cNvSpPr>
            <a:spLocks noGrp="1"/>
          </p:cNvSpPr>
          <p:nvPr>
            <p:ph type="sldNum" sz="quarter" idx="12"/>
          </p:nvPr>
        </p:nvSpPr>
        <p:spPr/>
        <p:txBody>
          <a:bodyPr/>
          <a:lstStyle/>
          <a:p>
            <a:fld id="{9B007EB5-E551-4081-B1D4-5458D7644D4F}" type="slidenum">
              <a:rPr lang="en-US" smtClean="0"/>
              <a:pPr/>
              <a:t>31</a:t>
            </a:fld>
            <a:endParaRPr lang="en-US"/>
          </a:p>
        </p:txBody>
      </p:sp>
      <p:pic>
        <p:nvPicPr>
          <p:cNvPr id="4" name="Picture 3"/>
          <p:cNvPicPr>
            <a:picLocks noChangeAspect="1"/>
          </p:cNvPicPr>
          <p:nvPr/>
        </p:nvPicPr>
        <p:blipFill>
          <a:blip r:embed="rId3"/>
          <a:stretch>
            <a:fillRect/>
          </a:stretch>
        </p:blipFill>
        <p:spPr>
          <a:xfrm>
            <a:off x="-42864" y="1691481"/>
            <a:ext cx="9229727" cy="4343400"/>
          </a:xfrm>
          <a:prstGeom prst="rect">
            <a:avLst/>
          </a:prstGeom>
        </p:spPr>
      </p:pic>
    </p:spTree>
    <p:extLst>
      <p:ext uri="{BB962C8B-B14F-4D97-AF65-F5344CB8AC3E}">
        <p14:creationId xmlns:p14="http://schemas.microsoft.com/office/powerpoint/2010/main" val="1808718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0" y="4414838"/>
            <a:ext cx="6400800" cy="1752600"/>
          </a:xfrm>
        </p:spPr>
        <p:txBody>
          <a:bodyPr>
            <a:noAutofit/>
          </a:bodyPr>
          <a:lstStyle/>
          <a:p>
            <a:pPr marL="461963" algn="l">
              <a:lnSpc>
                <a:spcPct val="80000"/>
              </a:lnSpc>
            </a:pPr>
            <a:r>
              <a:rPr lang="en-US" sz="2600" dirty="0">
                <a:latin typeface="Arial" charset="0"/>
                <a:ea typeface="ヒラギノ角ゴ Pro W3" charset="0"/>
                <a:cs typeface="ヒラギノ角ゴ Pro W3" charset="0"/>
              </a:rPr>
              <a:t>Chris </a:t>
            </a:r>
            <a:r>
              <a:rPr lang="en-US" sz="2600" dirty="0" err="1" smtClean="0">
                <a:latin typeface="Arial" charset="0"/>
                <a:ea typeface="ヒラギノ角ゴ Pro W3" charset="0"/>
                <a:cs typeface="ヒラギノ角ゴ Pro W3" charset="0"/>
              </a:rPr>
              <a:t>Droessler</a:t>
            </a:r>
            <a:endParaRPr lang="en-US" sz="2600" dirty="0">
              <a:latin typeface="Arial" charset="0"/>
              <a:ea typeface="ヒラギノ角ゴ Pro W3" charset="0"/>
              <a:cs typeface="ヒラギノ角ゴ Pro W3" charset="0"/>
            </a:endParaRPr>
          </a:p>
          <a:p>
            <a:pPr marL="461963" algn="l">
              <a:lnSpc>
                <a:spcPct val="80000"/>
              </a:lnSpc>
            </a:pPr>
            <a:r>
              <a:rPr lang="en-US" sz="2600" dirty="0">
                <a:latin typeface="Arial" charset="0"/>
                <a:ea typeface="ヒラギノ角ゴ Pro W3" charset="0"/>
                <a:cs typeface="ヒラギノ角ゴ Pro W3" charset="0"/>
              </a:rPr>
              <a:t>CTE Coordinator</a:t>
            </a:r>
          </a:p>
          <a:p>
            <a:pPr marL="461963" algn="l">
              <a:lnSpc>
                <a:spcPct val="80000"/>
              </a:lnSpc>
            </a:pPr>
            <a:r>
              <a:rPr lang="en-US" sz="2600" dirty="0">
                <a:latin typeface="Arial" charset="0"/>
                <a:ea typeface="ヒラギノ角ゴ Pro W3" charset="0"/>
                <a:cs typeface="ヒラギノ角ゴ Pro W3" charset="0"/>
              </a:rPr>
              <a:t>NC Community Colleges</a:t>
            </a:r>
          </a:p>
          <a:p>
            <a:pPr marL="461963" algn="l">
              <a:lnSpc>
                <a:spcPct val="80000"/>
              </a:lnSpc>
            </a:pPr>
            <a:r>
              <a:rPr lang="en-US" sz="2200" dirty="0">
                <a:latin typeface="Arial" charset="0"/>
                <a:ea typeface="ヒラギノ角ゴ Pro W3" charset="0"/>
                <a:cs typeface="ヒラギノ角ゴ Pro W3" charset="0"/>
              </a:rPr>
              <a:t>DroesslerC@NCCommunityColleges.edu</a:t>
            </a:r>
          </a:p>
          <a:p>
            <a:pPr marL="461963" algn="l">
              <a:lnSpc>
                <a:spcPct val="80000"/>
              </a:lnSpc>
            </a:pPr>
            <a:endParaRPr lang="en-US" sz="2600" dirty="0"/>
          </a:p>
        </p:txBody>
      </p:sp>
      <p:sp>
        <p:nvSpPr>
          <p:cNvPr id="5" name="Rectangle 3"/>
          <p:cNvSpPr txBox="1">
            <a:spLocks noChangeArrowheads="1"/>
          </p:cNvSpPr>
          <p:nvPr/>
        </p:nvSpPr>
        <p:spPr>
          <a:xfrm>
            <a:off x="3657600" y="3721894"/>
            <a:ext cx="8001000" cy="31384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1963" algn="l">
              <a:lnSpc>
                <a:spcPct val="80000"/>
              </a:lnSpc>
            </a:pPr>
            <a:r>
              <a:rPr lang="en-US" sz="2600" dirty="0" smtClean="0">
                <a:latin typeface="Arial" charset="0"/>
                <a:ea typeface="ヒラギノ角ゴ Pro W3" charset="0"/>
                <a:cs typeface="ヒラギノ角ゴ Pro W3" charset="0"/>
              </a:rPr>
              <a:t>Tony </a:t>
            </a:r>
            <a:r>
              <a:rPr lang="en-US" sz="2600" dirty="0" err="1" smtClean="0">
                <a:latin typeface="Arial" charset="0"/>
                <a:ea typeface="ヒラギノ角ゴ Pro W3" charset="0"/>
                <a:cs typeface="ヒラギノ角ゴ Pro W3" charset="0"/>
              </a:rPr>
              <a:t>Reggi</a:t>
            </a:r>
            <a:endParaRPr lang="en-US" sz="2600" dirty="0" smtClean="0">
              <a:latin typeface="Arial" charset="0"/>
              <a:ea typeface="ヒラギノ角ゴ Pro W3" charset="0"/>
              <a:cs typeface="ヒラギノ角ゴ Pro W3" charset="0"/>
            </a:endParaRPr>
          </a:p>
          <a:p>
            <a:pPr marL="461963" algn="l">
              <a:lnSpc>
                <a:spcPct val="80000"/>
              </a:lnSpc>
            </a:pPr>
            <a:r>
              <a:rPr lang="en-US" sz="2600" dirty="0" smtClean="0">
                <a:latin typeface="Arial" charset="0"/>
                <a:ea typeface="ヒラギノ角ゴ Pro W3" charset="0"/>
                <a:cs typeface="ヒラギノ角ゴ Pro W3" charset="0"/>
              </a:rPr>
              <a:t>CTE Coordinator</a:t>
            </a:r>
          </a:p>
          <a:p>
            <a:pPr marL="461963" algn="l">
              <a:lnSpc>
                <a:spcPct val="80000"/>
              </a:lnSpc>
            </a:pPr>
            <a:r>
              <a:rPr lang="en-US" sz="2600" dirty="0" smtClean="0">
                <a:latin typeface="Arial" charset="0"/>
                <a:ea typeface="ヒラギノ角ゴ Pro W3" charset="0"/>
                <a:cs typeface="ヒラギノ角ゴ Pro W3" charset="0"/>
              </a:rPr>
              <a:t>NC Community Colleges</a:t>
            </a:r>
          </a:p>
          <a:p>
            <a:pPr marL="461963" algn="l">
              <a:lnSpc>
                <a:spcPct val="80000"/>
              </a:lnSpc>
            </a:pPr>
            <a:r>
              <a:rPr lang="en-US" sz="2200" dirty="0" err="1" smtClean="0">
                <a:latin typeface="Arial" charset="0"/>
                <a:ea typeface="ヒラギノ角ゴ Pro W3" charset="0"/>
                <a:cs typeface="ヒラギノ角ゴ Pro W3" charset="0"/>
              </a:rPr>
              <a:t>ReggiA@NCCommunityColleges.edu</a:t>
            </a:r>
            <a:endParaRPr lang="en-US" sz="2200" dirty="0" smtClean="0">
              <a:latin typeface="Arial" charset="0"/>
              <a:ea typeface="ヒラギノ角ゴ Pro W3" charset="0"/>
              <a:cs typeface="ヒラギノ角ゴ Pro W3" charset="0"/>
            </a:endParaRPr>
          </a:p>
          <a:p>
            <a:pPr marL="461963" algn="l">
              <a:lnSpc>
                <a:spcPct val="80000"/>
              </a:lnSpc>
            </a:pPr>
            <a:endParaRPr lang="en-US" sz="2600" dirty="0"/>
          </a:p>
        </p:txBody>
      </p:sp>
      <p:sp>
        <p:nvSpPr>
          <p:cNvPr id="7" name="Rectangle 2"/>
          <p:cNvSpPr>
            <a:spLocks noGrp="1" noChangeArrowheads="1"/>
          </p:cNvSpPr>
          <p:nvPr>
            <p:ph type="ctrTitle"/>
          </p:nvPr>
        </p:nvSpPr>
        <p:spPr/>
        <p:txBody>
          <a:bodyPr>
            <a:normAutofit/>
          </a:bodyPr>
          <a:lstStyle/>
          <a:p>
            <a:r>
              <a:rPr lang="en-US" sz="4800" dirty="0">
                <a:latin typeface="Arial" charset="0"/>
                <a:ea typeface="ヒラギノ角ゴ Pro W3" charset="0"/>
                <a:cs typeface="ヒラギノ角ゴ Pro W3" charset="0"/>
              </a:rPr>
              <a:t>Thanks for listening!</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 name="Rectangle 5"/>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2800" dirty="0" smtClean="0"/>
              <a:t>Get the PowerPoint   </a:t>
            </a:r>
            <a:r>
              <a:rPr lang="en-US" sz="2800" dirty="0" smtClean="0">
                <a:sym typeface="Wingdings"/>
              </a:rPr>
              <a:t>  </a:t>
            </a:r>
            <a:r>
              <a:rPr lang="en-US" sz="2800" dirty="0" err="1" smtClean="0"/>
              <a:t>www.ncperkins.org</a:t>
            </a:r>
            <a:r>
              <a:rPr lang="en-US" sz="2800" dirty="0" smtClean="0"/>
              <a:t>/presentations</a:t>
            </a:r>
            <a:endParaRPr lang="en-US" sz="2800" dirty="0"/>
          </a:p>
        </p:txBody>
      </p:sp>
    </p:spTree>
    <p:extLst>
      <p:ext uri="{BB962C8B-B14F-4D97-AF65-F5344CB8AC3E}">
        <p14:creationId xmlns:p14="http://schemas.microsoft.com/office/powerpoint/2010/main" val="1080071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12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42753" y="4876800"/>
            <a:ext cx="4377447" cy="2057400"/>
          </a:xfrm>
          <a:prstGeom prst="rect">
            <a:avLst/>
          </a:prstGeom>
        </p:spPr>
      </p:pic>
      <p:sp>
        <p:nvSpPr>
          <p:cNvPr id="2" name="Title 1"/>
          <p:cNvSpPr>
            <a:spLocks noGrp="1"/>
          </p:cNvSpPr>
          <p:nvPr>
            <p:ph type="title"/>
          </p:nvPr>
        </p:nvSpPr>
        <p:spPr/>
        <p:txBody>
          <a:bodyPr/>
          <a:lstStyle/>
          <a:p>
            <a:r>
              <a:rPr lang="en-US" dirty="0" smtClean="0"/>
              <a:t>Expanding Horizons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They begin to understand that things can be different than what they have experienced in their own families. </a:t>
            </a:r>
          </a:p>
          <a:p>
            <a:r>
              <a:rPr lang="en-US" sz="2800" dirty="0" smtClean="0"/>
              <a:t>When kids have spent a considerable amount of time with the families of friends, </a:t>
            </a:r>
          </a:p>
          <a:p>
            <a:r>
              <a:rPr lang="en-US" sz="2800" dirty="0" smtClean="0"/>
              <a:t>By that time, they have spent all of their formative years in an abnormal situation, developing abnormal ideas about love, </a:t>
            </a:r>
            <a:br>
              <a:rPr lang="en-US" sz="2800" dirty="0" smtClean="0"/>
            </a:br>
            <a:r>
              <a:rPr lang="en-US" sz="2800" dirty="0" smtClean="0"/>
              <a:t>loyalty, interdependence, </a:t>
            </a:r>
            <a:br>
              <a:rPr lang="en-US" sz="2800" dirty="0" smtClean="0"/>
            </a:br>
            <a:r>
              <a:rPr lang="en-US" sz="2800" dirty="0" smtClean="0"/>
              <a:t>functioning and roles</a:t>
            </a:r>
            <a:endParaRPr lang="en-US" sz="2800" dirty="0"/>
          </a:p>
        </p:txBody>
      </p:sp>
    </p:spTree>
    <p:extLst>
      <p:ext uri="{BB962C8B-B14F-4D97-AF65-F5344CB8AC3E}">
        <p14:creationId xmlns:p14="http://schemas.microsoft.com/office/powerpoint/2010/main" val="1852142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Realizing and Rehab</a:t>
            </a:r>
            <a:endParaRPr lang="en-US" dirty="0"/>
          </a:p>
        </p:txBody>
      </p:sp>
      <p:sp>
        <p:nvSpPr>
          <p:cNvPr id="3" name="Content Placeholder 2"/>
          <p:cNvSpPr>
            <a:spLocks noGrp="1"/>
          </p:cNvSpPr>
          <p:nvPr>
            <p:ph idx="1"/>
          </p:nvPr>
        </p:nvSpPr>
        <p:spPr/>
        <p:txBody>
          <a:bodyPr/>
          <a:lstStyle/>
          <a:p>
            <a:r>
              <a:rPr lang="en-US" dirty="0" smtClean="0"/>
              <a:t>Usually Kids are in their teens before they realize their family has issues.</a:t>
            </a:r>
          </a:p>
          <a:p>
            <a:r>
              <a:rPr lang="en-US" dirty="0" smtClean="0"/>
              <a:t>Thus they have already developed abnormal ideas about, love, loyalty, friendship, independency, and roles.</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956"/>
          <a:stretch/>
        </p:blipFill>
        <p:spPr bwMode="auto">
          <a:xfrm>
            <a:off x="3956878" y="4343400"/>
            <a:ext cx="5328910" cy="307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357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927" y="3657600"/>
            <a:ext cx="439627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Working with the family</a:t>
            </a:r>
            <a:endParaRPr lang="en-US" dirty="0"/>
          </a:p>
        </p:txBody>
      </p:sp>
      <p:sp>
        <p:nvSpPr>
          <p:cNvPr id="3" name="Content Placeholder 2"/>
          <p:cNvSpPr>
            <a:spLocks noGrp="1"/>
          </p:cNvSpPr>
          <p:nvPr>
            <p:ph idx="1"/>
          </p:nvPr>
        </p:nvSpPr>
        <p:spPr/>
        <p:txBody>
          <a:bodyPr/>
          <a:lstStyle/>
          <a:p>
            <a:r>
              <a:rPr lang="en-US" dirty="0" smtClean="0"/>
              <a:t>To deal with a dysfunctional family is not only to deal with whatever they say the problem is, but also to deal with an intricate system of illusions and myths that the family relies on to keep it whole.</a:t>
            </a:r>
            <a:endParaRPr lang="en-US" dirty="0"/>
          </a:p>
        </p:txBody>
      </p:sp>
      <p:sp>
        <p:nvSpPr>
          <p:cNvPr id="5" name="Content Placeholder 2"/>
          <p:cNvSpPr txBox="1">
            <a:spLocks/>
          </p:cNvSpPr>
          <p:nvPr/>
        </p:nvSpPr>
        <p:spPr>
          <a:xfrm>
            <a:off x="457200" y="4846636"/>
            <a:ext cx="8686801" cy="21637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All </a:t>
            </a:r>
            <a:r>
              <a:rPr lang="en-US" dirty="0" smtClean="0"/>
              <a:t>families are normal</a:t>
            </a:r>
            <a:br>
              <a:rPr lang="en-US" dirty="0" smtClean="0"/>
            </a:br>
            <a:endParaRPr lang="en-US" dirty="0"/>
          </a:p>
        </p:txBody>
      </p:sp>
    </p:spTree>
    <p:extLst>
      <p:ext uri="{BB962C8B-B14F-4D97-AF65-F5344CB8AC3E}">
        <p14:creationId xmlns:p14="http://schemas.microsoft.com/office/powerpoint/2010/main" val="1738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69" t="11916"/>
          <a:stretch/>
        </p:blipFill>
        <p:spPr bwMode="auto">
          <a:xfrm>
            <a:off x="3886200" y="5067300"/>
            <a:ext cx="57912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Get Help</a:t>
            </a:r>
            <a:endParaRPr lang="en-US" dirty="0"/>
          </a:p>
        </p:txBody>
      </p:sp>
      <p:sp>
        <p:nvSpPr>
          <p:cNvPr id="3" name="Content Placeholder 2"/>
          <p:cNvSpPr>
            <a:spLocks noGrp="1"/>
          </p:cNvSpPr>
          <p:nvPr>
            <p:ph idx="1"/>
          </p:nvPr>
        </p:nvSpPr>
        <p:spPr/>
        <p:txBody>
          <a:bodyPr/>
          <a:lstStyle/>
          <a:p>
            <a:r>
              <a:rPr lang="en-US" dirty="0" smtClean="0"/>
              <a:t>In most dysfunctional families children tend to learn to doubt their own intuition and emotional reactions. </a:t>
            </a:r>
          </a:p>
          <a:p>
            <a:r>
              <a:rPr lang="en-US" dirty="0" smtClean="0"/>
              <a:t> Outside support </a:t>
            </a:r>
          </a:p>
          <a:p>
            <a:pPr lvl="1"/>
            <a:r>
              <a:rPr lang="en-US" dirty="0" smtClean="0"/>
              <a:t>provides an objective perspective </a:t>
            </a:r>
          </a:p>
          <a:p>
            <a:pPr lvl="1"/>
            <a:r>
              <a:rPr lang="en-US" dirty="0" smtClean="0"/>
              <a:t>much-needed affirmation which will help you learn to trust your own reactions.</a:t>
            </a:r>
          </a:p>
          <a:p>
            <a:pPr lvl="1"/>
            <a:endParaRPr lang="en-US" dirty="0"/>
          </a:p>
        </p:txBody>
      </p:sp>
    </p:spTree>
    <p:extLst>
      <p:ext uri="{BB962C8B-B14F-4D97-AF65-F5344CB8AC3E}">
        <p14:creationId xmlns:p14="http://schemas.microsoft.com/office/powerpoint/2010/main" val="2130312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It</a:t>
            </a:r>
            <a:endParaRPr lang="en-US" dirty="0"/>
          </a:p>
        </p:txBody>
      </p:sp>
      <p:sp>
        <p:nvSpPr>
          <p:cNvPr id="3" name="Content Placeholder 2"/>
          <p:cNvSpPr>
            <a:spLocks noGrp="1"/>
          </p:cNvSpPr>
          <p:nvPr>
            <p:ph idx="1"/>
          </p:nvPr>
        </p:nvSpPr>
        <p:spPr/>
        <p:txBody>
          <a:bodyPr/>
          <a:lstStyle/>
          <a:p>
            <a:r>
              <a:rPr lang="en-US" smtClean="0"/>
              <a:t>In order to change family dynamics, everyone in the family needs to identify what is happening, and make the commitment to change. </a:t>
            </a:r>
          </a:p>
          <a:p>
            <a:r>
              <a:rPr lang="en-US" smtClean="0"/>
              <a:t>Secondly, the unhealthy behaviors (secrets, addiction, etc) should be eliminated and as a family you should find new ways to support each other.</a:t>
            </a:r>
            <a:endParaRPr lang="en-US" dirty="0"/>
          </a:p>
        </p:txBody>
      </p:sp>
    </p:spTree>
    <p:extLst>
      <p:ext uri="{BB962C8B-B14F-4D97-AF65-F5344CB8AC3E}">
        <p14:creationId xmlns:p14="http://schemas.microsoft.com/office/powerpoint/2010/main" val="1318303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before you Leap</a:t>
            </a:r>
            <a:endParaRPr lang="en-US" dirty="0"/>
          </a:p>
        </p:txBody>
      </p:sp>
      <p:sp>
        <p:nvSpPr>
          <p:cNvPr id="3" name="Content Placeholder 2"/>
          <p:cNvSpPr>
            <a:spLocks noGrp="1"/>
          </p:cNvSpPr>
          <p:nvPr>
            <p:ph idx="1"/>
          </p:nvPr>
        </p:nvSpPr>
        <p:spPr/>
        <p:txBody>
          <a:bodyPr/>
          <a:lstStyle/>
          <a:p>
            <a:r>
              <a:rPr lang="en-US" dirty="0" smtClean="0"/>
              <a:t>Don’t criticize. Analyze. </a:t>
            </a:r>
          </a:p>
          <a:p>
            <a:r>
              <a:rPr lang="en-US" dirty="0" smtClean="0"/>
              <a:t>If you think the family is </a:t>
            </a:r>
            <a:br>
              <a:rPr lang="en-US" dirty="0" smtClean="0"/>
            </a:br>
            <a:r>
              <a:rPr lang="en-US" dirty="0" smtClean="0"/>
              <a:t>dysfunctional, take a </a:t>
            </a:r>
            <a:br>
              <a:rPr lang="en-US" dirty="0" smtClean="0"/>
            </a:br>
            <a:r>
              <a:rPr lang="en-US" dirty="0" smtClean="0"/>
              <a:t>step back and try to </a:t>
            </a:r>
            <a:br>
              <a:rPr lang="en-US" dirty="0" smtClean="0"/>
            </a:br>
            <a:r>
              <a:rPr lang="en-US" dirty="0" smtClean="0"/>
              <a:t>identify the forces </a:t>
            </a:r>
            <a:br>
              <a:rPr lang="en-US" dirty="0" smtClean="0"/>
            </a:br>
            <a:r>
              <a:rPr lang="en-US" dirty="0" smtClean="0"/>
              <a:t>that keep it that way.</a:t>
            </a:r>
            <a:endParaRPr lang="en-US" dirty="0"/>
          </a:p>
        </p:txBody>
      </p:sp>
      <p:pic>
        <p:nvPicPr>
          <p:cNvPr id="5" name="Picture 4"/>
          <p:cNvPicPr>
            <a:picLocks noChangeAspect="1"/>
          </p:cNvPicPr>
          <p:nvPr/>
        </p:nvPicPr>
        <p:blipFill>
          <a:blip r:embed="rId3"/>
          <a:stretch>
            <a:fillRect/>
          </a:stretch>
        </p:blipFill>
        <p:spPr>
          <a:xfrm>
            <a:off x="5410200" y="2514600"/>
            <a:ext cx="3505200" cy="4089400"/>
          </a:xfrm>
          <a:prstGeom prst="rect">
            <a:avLst/>
          </a:prstGeom>
        </p:spPr>
      </p:pic>
    </p:spTree>
    <p:extLst>
      <p:ext uri="{BB962C8B-B14F-4D97-AF65-F5344CB8AC3E}">
        <p14:creationId xmlns:p14="http://schemas.microsoft.com/office/powerpoint/2010/main" val="11425922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2.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8909</TotalTime>
  <Words>4659</Words>
  <Application>Microsoft Macintosh PowerPoint</Application>
  <PresentationFormat>On-screen Show (4:3)</PresentationFormat>
  <Paragraphs>582</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Franklin Gothic Medium</vt:lpstr>
      <vt:lpstr>Wingdings</vt:lpstr>
      <vt:lpstr>ヒラギノ角ゴ Pro W3</vt:lpstr>
      <vt:lpstr>Arial</vt:lpstr>
      <vt:lpstr>Office Theme</vt:lpstr>
      <vt:lpstr>Keeping our Youth Out of Trouble – part II</vt:lpstr>
      <vt:lpstr>Last month</vt:lpstr>
      <vt:lpstr>Avoid Labels</vt:lpstr>
      <vt:lpstr>Expanding Horizons</vt:lpstr>
      <vt:lpstr>Realizing and Rehab</vt:lpstr>
      <vt:lpstr>Working with the family</vt:lpstr>
      <vt:lpstr>Get Help</vt:lpstr>
      <vt:lpstr>Fix It</vt:lpstr>
      <vt:lpstr>Look before you Leap</vt:lpstr>
      <vt:lpstr>Resilience; a great resource</vt:lpstr>
      <vt:lpstr>Recognizing the strong points</vt:lpstr>
      <vt:lpstr>Fix It!</vt:lpstr>
      <vt:lpstr>Local Talent </vt:lpstr>
      <vt:lpstr>Process</vt:lpstr>
      <vt:lpstr>From the heart</vt:lpstr>
      <vt:lpstr>Prerequisites</vt:lpstr>
      <vt:lpstr>What about you</vt:lpstr>
      <vt:lpstr>Getting Smart Now</vt:lpstr>
      <vt:lpstr>Improving opportunities</vt:lpstr>
      <vt:lpstr>Improving opportunities</vt:lpstr>
      <vt:lpstr>The Key</vt:lpstr>
      <vt:lpstr>Helping the Parents</vt:lpstr>
      <vt:lpstr>Willingness</vt:lpstr>
      <vt:lpstr>Resources</vt:lpstr>
      <vt:lpstr>PowerPoint Presentation</vt:lpstr>
      <vt:lpstr>Gangs</vt:lpstr>
      <vt:lpstr>PowerPoint Presentation</vt:lpstr>
      <vt:lpstr>Reentry Education Tool Kit</vt:lpstr>
      <vt:lpstr>Questions ?</vt:lpstr>
      <vt:lpstr>August 23 Webinar 2pm</vt:lpstr>
      <vt:lpstr>PowerPoint Presentation</vt:lpstr>
      <vt:lpstr>Thanks for listening!</vt:lpstr>
      <vt:lpstr>PowerPoint Presentation</vt:lpstr>
    </vt:vector>
  </TitlesOfParts>
  <Company>NCCCS</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Microsoft Office User</cp:lastModifiedBy>
  <cp:revision>465</cp:revision>
  <dcterms:created xsi:type="dcterms:W3CDTF">2009-10-29T12:13:41Z</dcterms:created>
  <dcterms:modified xsi:type="dcterms:W3CDTF">2016-07-25T14:18:23Z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