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png" ContentType="image/png"/>
  <Default Extension="bin" ContentType="application/vnd.openxmlformats-officedocument.oleObjec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57" r:id="rId4"/>
    <p:sldId id="285" r:id="rId5"/>
    <p:sldId id="260" r:id="rId6"/>
    <p:sldId id="261" r:id="rId7"/>
    <p:sldId id="258" r:id="rId8"/>
    <p:sldId id="277" r:id="rId9"/>
    <p:sldId id="263" r:id="rId10"/>
    <p:sldId id="270" r:id="rId11"/>
    <p:sldId id="266" r:id="rId12"/>
    <p:sldId id="267" r:id="rId13"/>
    <p:sldId id="283" r:id="rId14"/>
    <p:sldId id="274" r:id="rId15"/>
    <p:sldId id="284" r:id="rId16"/>
    <p:sldId id="281" r:id="rId17"/>
    <p:sldId id="282" r:id="rId18"/>
    <p:sldId id="27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C231"/>
    <a:srgbClr val="83D1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21"/>
  </p:normalViewPr>
  <p:slideViewPr>
    <p:cSldViewPr>
      <p:cViewPr varScale="1">
        <p:scale>
          <a:sx n="108" d="100"/>
          <a:sy n="108" d="100"/>
        </p:scale>
        <p:origin x="1760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C5A0A-DEC9-4407-BA14-8F27BD14C350}" type="datetimeFigureOut">
              <a:rPr lang="en-US" smtClean="0"/>
              <a:t>8/12/18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01B83-FBBF-4B7B-8B88-3494028BDE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C5A0A-DEC9-4407-BA14-8F27BD14C350}" type="datetimeFigureOut">
              <a:rPr lang="en-US" smtClean="0"/>
              <a:t>8/12/18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01B83-FBBF-4B7B-8B88-3494028BDE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C5A0A-DEC9-4407-BA14-8F27BD14C350}" type="datetimeFigureOut">
              <a:rPr lang="en-US" smtClean="0"/>
              <a:t>8/12/18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01B83-FBBF-4B7B-8B88-3494028BDE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C5A0A-DEC9-4407-BA14-8F27BD14C350}" type="datetimeFigureOut">
              <a:rPr lang="en-US" smtClean="0"/>
              <a:t>8/12/18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01B83-FBBF-4B7B-8B88-3494028BDE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C5A0A-DEC9-4407-BA14-8F27BD14C350}" type="datetimeFigureOut">
              <a:rPr lang="en-US" smtClean="0"/>
              <a:t>8/12/18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01B83-FBBF-4B7B-8B88-3494028BDE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C5A0A-DEC9-4407-BA14-8F27BD14C350}" type="datetimeFigureOut">
              <a:rPr lang="en-US" smtClean="0"/>
              <a:t>8/12/18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01B83-FBBF-4B7B-8B88-3494028BDE6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C5A0A-DEC9-4407-BA14-8F27BD14C350}" type="datetimeFigureOut">
              <a:rPr lang="en-US" smtClean="0"/>
              <a:t>8/12/18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01B83-FBBF-4B7B-8B88-3494028BDE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C5A0A-DEC9-4407-BA14-8F27BD14C350}" type="datetimeFigureOut">
              <a:rPr lang="en-US" smtClean="0"/>
              <a:t>8/12/18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01B83-FBBF-4B7B-8B88-3494028BDE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C5A0A-DEC9-4407-BA14-8F27BD14C350}" type="datetimeFigureOut">
              <a:rPr lang="en-US" smtClean="0"/>
              <a:t>8/12/18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01B83-FBBF-4B7B-8B88-3494028BDE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C5A0A-DEC9-4407-BA14-8F27BD14C350}" type="datetimeFigureOut">
              <a:rPr lang="en-US" smtClean="0"/>
              <a:t>8/12/18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6801B83-FBBF-4B7B-8B88-3494028BDE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C5A0A-DEC9-4407-BA14-8F27BD14C350}" type="datetimeFigureOut">
              <a:rPr lang="en-US" smtClean="0"/>
              <a:t>8/12/18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01B83-FBBF-4B7B-8B88-3494028BDE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CEC5A0A-DEC9-4407-BA14-8F27BD14C350}" type="datetimeFigureOut">
              <a:rPr lang="en-US" smtClean="0"/>
              <a:t>8/12/18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F6801B83-FBBF-4B7B-8B88-3494028BDE6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Microsoft_Excel_Worksheet1.xlsx"/><Relationship Id="rId5" Type="http://schemas.openxmlformats.org/officeDocument/2006/relationships/image" Target="../media/image8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5800"/>
            <a:ext cx="7696200" cy="4267200"/>
          </a:xfrm>
        </p:spPr>
        <p:txBody>
          <a:bodyPr/>
          <a:lstStyle/>
          <a:p>
            <a:pPr algn="ctr"/>
            <a:r>
              <a:rPr lang="en-US" sz="8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DACUM</a:t>
            </a:r>
            <a:br>
              <a:rPr lang="en-US" sz="8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developing a Curriculum</a:t>
            </a:r>
            <a:r>
              <a:rPr lang="en-US" sz="8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8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Lenoir Community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College</a:t>
            </a:r>
            <a:b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Guilford Technical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Community College</a:t>
            </a:r>
            <a:endParaRPr lang="en-US" sz="8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335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305800" cy="1066800"/>
          </a:xfrm>
        </p:spPr>
        <p:txBody>
          <a:bodyPr/>
          <a:lstStyle/>
          <a:p>
            <a:r>
              <a:rPr lang="en-US" sz="3600" b="1" dirty="0" smtClean="0">
                <a:cs typeface="Arial" panose="020B0604020202020204" pitchFamily="34" charset="0"/>
              </a:rPr>
              <a:t>When you think about the tasks you perform, consider…..</a:t>
            </a:r>
            <a:endParaRPr lang="en-US" sz="3600" b="1" dirty="0"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752600"/>
            <a:ext cx="8229600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Those above you.</a:t>
            </a:r>
          </a:p>
          <a:p>
            <a:pPr algn="ctr"/>
            <a:endParaRPr lang="en-US" sz="2200" b="1" dirty="0" smtClean="0"/>
          </a:p>
          <a:p>
            <a:endParaRPr lang="en-US" sz="2200" b="1" dirty="0"/>
          </a:p>
          <a:p>
            <a:endParaRPr lang="en-US" sz="2200" b="1" dirty="0" smtClean="0"/>
          </a:p>
          <a:p>
            <a:r>
              <a:rPr lang="en-US" sz="2200" b="1" dirty="0" smtClean="0"/>
              <a:t>           Your peers.                                                   Your peers. </a:t>
            </a:r>
          </a:p>
          <a:p>
            <a:endParaRPr lang="en-US" sz="2200" b="1" dirty="0"/>
          </a:p>
          <a:p>
            <a:pPr algn="ctr"/>
            <a:endParaRPr lang="en-US" sz="2200" b="1" dirty="0" smtClean="0"/>
          </a:p>
          <a:p>
            <a:pPr algn="ctr"/>
            <a:endParaRPr lang="en-US" sz="1100" b="1" dirty="0"/>
          </a:p>
          <a:p>
            <a:pPr algn="ctr"/>
            <a:r>
              <a:rPr lang="en-US" sz="2200" b="1" dirty="0" smtClean="0"/>
              <a:t>Those below you. </a:t>
            </a:r>
            <a:endParaRPr lang="en-US" sz="2200" b="1" dirty="0"/>
          </a:p>
        </p:txBody>
      </p:sp>
      <p:sp>
        <p:nvSpPr>
          <p:cNvPr id="4" name="Rectangle 3"/>
          <p:cNvSpPr/>
          <p:nvPr/>
        </p:nvSpPr>
        <p:spPr>
          <a:xfrm>
            <a:off x="304800" y="-152400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05943" y="2743200"/>
            <a:ext cx="1524000" cy="870857"/>
          </a:xfrm>
          <a:prstGeom prst="rect">
            <a:avLst/>
          </a:prstGeom>
          <a:solidFill>
            <a:srgbClr val="83D1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YOUR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JOB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6" name="Up Arrow 5"/>
          <p:cNvSpPr/>
          <p:nvPr/>
        </p:nvSpPr>
        <p:spPr>
          <a:xfrm>
            <a:off x="4525627" y="2253996"/>
            <a:ext cx="484632" cy="48920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/>
          <p:cNvSpPr/>
          <p:nvPr/>
        </p:nvSpPr>
        <p:spPr>
          <a:xfrm rot="5400000">
            <a:off x="5532229" y="2934026"/>
            <a:ext cx="484632" cy="48920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 rot="10800000">
            <a:off x="4525627" y="3614057"/>
            <a:ext cx="484632" cy="48920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 rot="16031610">
            <a:off x="3507453" y="2934059"/>
            <a:ext cx="484632" cy="48920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61035" y="3681392"/>
            <a:ext cx="24536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Attitude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67997" y="2087069"/>
            <a:ext cx="370934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Prior Knowledge</a:t>
            </a:r>
            <a:endParaRPr 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18105" y="3547183"/>
            <a:ext cx="18335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Steps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9447" y="1979347"/>
            <a:ext cx="31887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Standards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90467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305800" cy="457200"/>
          </a:xfrm>
        </p:spPr>
        <p:txBody>
          <a:bodyPr/>
          <a:lstStyle/>
          <a:p>
            <a:r>
              <a:rPr lang="en-US" sz="4000" b="1" dirty="0" smtClean="0">
                <a:cs typeface="Arial" panose="020B0604020202020204" pitchFamily="34" charset="0"/>
              </a:rPr>
              <a:t>Tasks Statements:</a:t>
            </a:r>
            <a:endParaRPr lang="en-US" sz="4000" b="1" dirty="0"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371600"/>
            <a:ext cx="8229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Concisely described in performance terms.</a:t>
            </a:r>
          </a:p>
          <a:p>
            <a:endParaRPr lang="en-US" sz="1200" b="1" dirty="0" smtClean="0"/>
          </a:p>
          <a:p>
            <a:r>
              <a:rPr lang="en-US" sz="2200" b="1" dirty="0" smtClean="0"/>
              <a:t>Reflect a meaningful unit of work.</a:t>
            </a:r>
          </a:p>
          <a:p>
            <a:endParaRPr lang="en-US" sz="1200" b="1" dirty="0"/>
          </a:p>
          <a:p>
            <a:r>
              <a:rPr lang="en-US" sz="2200" b="1" dirty="0" smtClean="0"/>
              <a:t>Contain an action verb and an object that receives the action.</a:t>
            </a:r>
          </a:p>
          <a:p>
            <a:endParaRPr lang="en-US" sz="1200" b="1" dirty="0"/>
          </a:p>
          <a:p>
            <a:r>
              <a:rPr lang="en-US" sz="2200" b="1" dirty="0" smtClean="0"/>
              <a:t>May contain one or more relevant qualifiers , but not “effectively” or “efficiently”.</a:t>
            </a:r>
          </a:p>
          <a:p>
            <a:endParaRPr lang="en-US" sz="1200" b="1" dirty="0"/>
          </a:p>
          <a:p>
            <a:r>
              <a:rPr lang="en-US" sz="2200" b="1" dirty="0" smtClean="0"/>
              <a:t>Are explicit, precise, and measureable.</a:t>
            </a:r>
          </a:p>
          <a:p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564526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305800" cy="457200"/>
          </a:xfrm>
        </p:spPr>
        <p:txBody>
          <a:bodyPr/>
          <a:lstStyle/>
          <a:p>
            <a:r>
              <a:rPr lang="en-US" sz="4000" b="1" dirty="0" smtClean="0">
                <a:cs typeface="Arial" panose="020B0604020202020204" pitchFamily="34" charset="0"/>
              </a:rPr>
              <a:t>Developing Task Statements:</a:t>
            </a:r>
            <a:endParaRPr lang="en-US" sz="4000" b="1" dirty="0"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914400"/>
            <a:ext cx="8229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The components of a Task Statement are:</a:t>
            </a:r>
          </a:p>
          <a:p>
            <a:endParaRPr lang="en-US" sz="2200" b="1" dirty="0"/>
          </a:p>
          <a:p>
            <a:r>
              <a:rPr lang="en-US" sz="2200" b="1" dirty="0" smtClean="0"/>
              <a:t>Verb – The verb must be in the first person singular, active voice. (e.g., select, prepare, maintain, organize, instruct, etc.)</a:t>
            </a:r>
          </a:p>
          <a:p>
            <a:endParaRPr lang="en-US" sz="2200" b="1" dirty="0"/>
          </a:p>
          <a:p>
            <a:r>
              <a:rPr lang="en-US" sz="2200" b="1" dirty="0" smtClean="0"/>
              <a:t>Object – The object is the thing acted upon by the worker. (e.g., reports, equipment, records, customers, etc. )</a:t>
            </a:r>
          </a:p>
          <a:p>
            <a:endParaRPr lang="en-US" sz="2200" b="1" dirty="0"/>
          </a:p>
          <a:p>
            <a:r>
              <a:rPr lang="en-US" sz="2200" b="1" dirty="0" smtClean="0"/>
              <a:t>Qualifier – Qualifiers are words or phrases used to limit or modify Task Statements. (e.g., “precision measuring”, “as ordered”)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903751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Modifications to the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DACUMs typically a 2-day process</a:t>
            </a:r>
          </a:p>
          <a:p>
            <a:pPr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GTCC’s process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Shortened from 2 days to a half day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Either 8am to 12pm OR 12pm until 5pm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Provide lunch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Do not allow participation of GTCC program people</a:t>
            </a:r>
          </a:p>
          <a:p>
            <a:pPr marL="342900" lvl="1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LCC’s </a:t>
            </a:r>
            <a:r>
              <a:rPr lang="en-US" b="1" dirty="0" smtClean="0"/>
              <a:t>process</a:t>
            </a:r>
          </a:p>
          <a:p>
            <a:pPr marL="571500" lvl="2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Shortened from 2 days to 3-4 hours beginning at 5pm</a:t>
            </a:r>
          </a:p>
          <a:p>
            <a:pPr marL="571500" lvl="2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Provided dinner</a:t>
            </a:r>
          </a:p>
          <a:p>
            <a:pPr marL="571500" lvl="2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Trained Program Chairs as facilitators </a:t>
            </a:r>
          </a:p>
          <a:p>
            <a:pPr marL="571500" lvl="2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Completed 3 program DACUMs simultaneously with introductory combined welcome and introduction to DACUM process</a:t>
            </a: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06577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305800" cy="609600"/>
          </a:xfrm>
        </p:spPr>
        <p:txBody>
          <a:bodyPr/>
          <a:lstStyle/>
          <a:p>
            <a:r>
              <a:rPr lang="en-US" b="1" dirty="0" err="1" smtClean="0">
                <a:cs typeface="Arial" panose="020B0604020202020204" pitchFamily="34" charset="0"/>
              </a:rPr>
              <a:t>Lcc’s</a:t>
            </a:r>
            <a:r>
              <a:rPr lang="en-US" b="1" dirty="0" smtClean="0">
                <a:cs typeface="Arial" panose="020B0604020202020204" pitchFamily="34" charset="0"/>
              </a:rPr>
              <a:t> </a:t>
            </a:r>
            <a:r>
              <a:rPr lang="en-US" b="1" dirty="0" smtClean="0">
                <a:cs typeface="Arial" panose="020B0604020202020204" pitchFamily="34" charset="0"/>
              </a:rPr>
              <a:t>Facilitation </a:t>
            </a:r>
            <a:r>
              <a:rPr lang="en-US" b="1" dirty="0" smtClean="0">
                <a:cs typeface="Arial" panose="020B0604020202020204" pitchFamily="34" charset="0"/>
              </a:rPr>
              <a:t>tips </a:t>
            </a:r>
            <a:endParaRPr lang="en-US" b="1" dirty="0"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-152400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38200" y="1447800"/>
            <a:ext cx="7391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Each member decides on a specific position (job) he will focus on.</a:t>
            </a:r>
          </a:p>
          <a:p>
            <a:pPr marL="342900" indent="-342900">
              <a:buAutoNum type="arabicPeriod"/>
            </a:pPr>
            <a:r>
              <a:rPr lang="en-US" dirty="0" smtClean="0"/>
              <a:t>Each member makes a list of the typical tasks performed on that job.</a:t>
            </a:r>
          </a:p>
          <a:p>
            <a:pPr marL="342900" indent="-342900">
              <a:buAutoNum type="arabicPeriod"/>
            </a:pPr>
            <a:r>
              <a:rPr lang="en-US" dirty="0" smtClean="0"/>
              <a:t>Facilitator records the description of each task.</a:t>
            </a:r>
          </a:p>
          <a:p>
            <a:pPr marL="800100" lvl="1" indent="-342900">
              <a:buAutoNum type="arabicPeriod"/>
            </a:pPr>
            <a:r>
              <a:rPr lang="en-US" dirty="0" smtClean="0"/>
              <a:t>What is the task?</a:t>
            </a:r>
          </a:p>
          <a:p>
            <a:pPr marL="800100" lvl="1" indent="-342900">
              <a:buFontTx/>
              <a:buAutoNum type="arabicPeriod"/>
            </a:pPr>
            <a:r>
              <a:rPr lang="en-US" dirty="0"/>
              <a:t>What background knowledge is needed to accomplish the task</a:t>
            </a:r>
            <a:r>
              <a:rPr lang="en-US" dirty="0" smtClean="0"/>
              <a:t>?</a:t>
            </a:r>
          </a:p>
          <a:p>
            <a:pPr marL="800100" lvl="1" indent="-342900">
              <a:buAutoNum type="arabicPeriod"/>
            </a:pPr>
            <a:r>
              <a:rPr lang="en-US" dirty="0" smtClean="0"/>
              <a:t>When is it typically performed?</a:t>
            </a:r>
          </a:p>
          <a:p>
            <a:pPr marL="800100" lvl="1" indent="-342900">
              <a:buAutoNum type="arabicPeriod"/>
            </a:pPr>
            <a:r>
              <a:rPr lang="en-US" dirty="0" smtClean="0"/>
              <a:t>How is it accomplished, step by step?</a:t>
            </a:r>
          </a:p>
          <a:p>
            <a:pPr marL="800100" lvl="1" indent="-342900">
              <a:buAutoNum type="arabicPeriod"/>
            </a:pPr>
            <a:r>
              <a:rPr lang="en-US" dirty="0" smtClean="0"/>
              <a:t>How is the task evaluated for successful completion?</a:t>
            </a:r>
          </a:p>
          <a:p>
            <a:pPr marL="800100" lvl="1" indent="-342900">
              <a:buAutoNum type="arabicPeriod"/>
            </a:pPr>
            <a:r>
              <a:rPr lang="en-US" dirty="0" smtClean="0"/>
              <a:t>Is this task repeated throughout a shift?</a:t>
            </a:r>
          </a:p>
          <a:p>
            <a:pPr marL="800100" lvl="1" indent="-342900">
              <a:buAutoNum type="arabicPeriod"/>
            </a:pPr>
            <a:endParaRPr lang="en-US" dirty="0"/>
          </a:p>
          <a:p>
            <a:r>
              <a:rPr lang="en-US" dirty="0" smtClean="0"/>
              <a:t>Helpful Tips: </a:t>
            </a:r>
          </a:p>
          <a:p>
            <a:r>
              <a:rPr lang="en-US" dirty="0" smtClean="0"/>
              <a:t>The facilitator is there only to record or to ask clarifying questions. </a:t>
            </a:r>
          </a:p>
          <a:p>
            <a:r>
              <a:rPr lang="en-US" dirty="0" smtClean="0"/>
              <a:t>The group may brainstorm effective ways to describe tasks and steps. </a:t>
            </a:r>
          </a:p>
          <a:p>
            <a:pPr marL="800100" lvl="1" indent="-342900"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894716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GTCC’s Facilitation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Introductions of participants</a:t>
            </a:r>
          </a:p>
          <a:p>
            <a:pPr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Explanation of process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Explain the larger lengthy process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Explain modified version and why</a:t>
            </a:r>
          </a:p>
          <a:p>
            <a:pPr marL="342900" lvl="1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Use of </a:t>
            </a:r>
            <a:r>
              <a:rPr lang="en-US" b="1" dirty="0" smtClean="0"/>
              <a:t>results</a:t>
            </a:r>
          </a:p>
          <a:p>
            <a:pPr marL="342900" lvl="1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b="1" dirty="0" smtClean="0"/>
              <a:t>Other benefits</a:t>
            </a:r>
          </a:p>
          <a:p>
            <a:pPr marL="571500" lvl="2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b="1" dirty="0" smtClean="0"/>
              <a:t>Industry contacts</a:t>
            </a:r>
          </a:p>
          <a:p>
            <a:pPr marL="571500" lvl="2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b="1" dirty="0" smtClean="0"/>
              <a:t>Making curriculum relevant and current to local industry</a:t>
            </a:r>
            <a:endParaRPr lang="en-US" b="1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3527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698E1A-EC3F-D743-B765-43604746F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LCC Industry </a:t>
            </a:r>
            <a:r>
              <a:rPr lang="en-US" dirty="0" smtClean="0"/>
              <a:t>DACUMs 2018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0EFC970-7571-0C45-B9C5-28575CFDD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243" y="1629615"/>
            <a:ext cx="5157268" cy="2163942"/>
          </a:xfrm>
        </p:spPr>
        <p:txBody>
          <a:bodyPr>
            <a:normAutofit/>
          </a:bodyPr>
          <a:lstStyle/>
          <a:p>
            <a:pPr marL="0" indent="0"/>
            <a:r>
              <a:rPr lang="en-US" sz="1800" dirty="0"/>
              <a:t>LCC completed DACUM events in </a:t>
            </a:r>
            <a:r>
              <a:rPr lang="en-US" sz="1800" dirty="0" smtClean="0"/>
              <a:t>Computer </a:t>
            </a:r>
            <a:r>
              <a:rPr lang="en-US" sz="1800" dirty="0"/>
              <a:t>Engineering, Computer-Integrated Machining, and Industrial Systems. Feedback helped program instructors </a:t>
            </a:r>
            <a:r>
              <a:rPr lang="en-US" sz="1800" dirty="0" smtClean="0"/>
              <a:t>with </a:t>
            </a:r>
            <a:r>
              <a:rPr lang="en-US" sz="1800" dirty="0"/>
              <a:t>improving skills labs within courses, identifying equipment priorities, and sequencing curriculum.</a:t>
            </a:r>
          </a:p>
          <a:p>
            <a:pPr marL="0" indent="0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" t="7677" r="5756" b="32525"/>
          <a:stretch/>
        </p:blipFill>
        <p:spPr>
          <a:xfrm>
            <a:off x="5460023" y="1143000"/>
            <a:ext cx="3264349" cy="15685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9" t="12900" r="1893" b="20162"/>
          <a:stretch/>
        </p:blipFill>
        <p:spPr>
          <a:xfrm>
            <a:off x="5477257" y="3196657"/>
            <a:ext cx="3270561" cy="14435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" t="30646" r="-269" b="24552"/>
          <a:stretch/>
        </p:blipFill>
        <p:spPr>
          <a:xfrm>
            <a:off x="831752" y="4167214"/>
            <a:ext cx="4318250" cy="145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9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698E1A-EC3F-D743-B765-43604746F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GTCC Industry </a:t>
            </a:r>
            <a:r>
              <a:rPr lang="en-US" dirty="0" smtClean="0"/>
              <a:t>DACUMs 2015-2018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0EFC970-7571-0C45-B9C5-28575CFDD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983814"/>
            <a:ext cx="4922520" cy="3816786"/>
          </a:xfrm>
        </p:spPr>
        <p:txBody>
          <a:bodyPr>
            <a:normAutofit fontScale="85000" lnSpcReduction="20000"/>
          </a:bodyPr>
          <a:lstStyle/>
          <a:p>
            <a:pPr marL="0" indent="0"/>
            <a:r>
              <a:rPr lang="en-US" sz="1800" dirty="0" smtClean="0"/>
              <a:t>GTCC </a:t>
            </a:r>
            <a:r>
              <a:rPr lang="en-US" sz="1800" dirty="0"/>
              <a:t>completed DACUM events </a:t>
            </a:r>
            <a:r>
              <a:rPr lang="en-US" sz="1800" dirty="0" smtClean="0"/>
              <a:t>in the following areas: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Architectural Technology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Automotive Technologies, </a:t>
            </a:r>
            <a:r>
              <a:rPr lang="en-US" sz="1800" dirty="0" err="1" smtClean="0"/>
              <a:t>inc.</a:t>
            </a:r>
            <a:r>
              <a:rPr lang="en-US" sz="1800" dirty="0" smtClean="0"/>
              <a:t> Diesel/Heavy Equipment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Civil Engineering &amp; Geomatics Technology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Computer-Integrated Machining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Construction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Cosmetology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Mechatronics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Supply Chain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marL="0" indent="0"/>
            <a:r>
              <a:rPr lang="en-US" sz="1800" dirty="0" smtClean="0"/>
              <a:t>Feedback </a:t>
            </a:r>
            <a:r>
              <a:rPr lang="en-US" sz="1800" dirty="0"/>
              <a:t>helped </a:t>
            </a:r>
            <a:r>
              <a:rPr lang="en-US" sz="1800" dirty="0" smtClean="0"/>
              <a:t>determine industry need for various programs, as well as improve and update curriculum content.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" t="7677" r="5756" b="32525"/>
          <a:stretch/>
        </p:blipFill>
        <p:spPr>
          <a:xfrm>
            <a:off x="5460023" y="1143000"/>
            <a:ext cx="3264349" cy="15685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9" t="12900" r="1893" b="20162"/>
          <a:stretch/>
        </p:blipFill>
        <p:spPr>
          <a:xfrm>
            <a:off x="5477257" y="3196657"/>
            <a:ext cx="3270561" cy="14435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" t="30646" r="-269" b="24552"/>
          <a:stretch/>
        </p:blipFill>
        <p:spPr>
          <a:xfrm>
            <a:off x="822960" y="4953000"/>
            <a:ext cx="4318250" cy="145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83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086600" cy="609600"/>
          </a:xfrm>
        </p:spPr>
        <p:txBody>
          <a:bodyPr/>
          <a:lstStyle/>
          <a:p>
            <a:r>
              <a:rPr lang="en-US" sz="4000" b="1" dirty="0" smtClean="0">
                <a:cs typeface="Arial" panose="020B0604020202020204" pitchFamily="34" charset="0"/>
              </a:rPr>
              <a:t>Post DACUM Deliverables </a:t>
            </a:r>
            <a:endParaRPr lang="en-US" sz="4000" b="1" dirty="0"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-152400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38200" y="1371600"/>
            <a:ext cx="7391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LCC—Following the DACUM, discussion facilitators will map each task and associated knowledge and equipment to specific courses, noting areas where change is needed to reflect DACUM analysis.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GTCC—Following the DACUM, facilitators prepare a DACUM Report and forward to the appropriate dean, chair, and/or director for analysis and curriculum implementation</a:t>
            </a:r>
          </a:p>
          <a:p>
            <a:endParaRPr lang="en-US" dirty="0"/>
          </a:p>
          <a:p>
            <a:endParaRPr lang="en-US" dirty="0" smtClean="0"/>
          </a:p>
          <a:p>
            <a:pPr marL="800100" lvl="1" indent="-342900">
              <a:buAutoNum type="arabicPeriod"/>
            </a:pPr>
            <a:endParaRPr lang="en-US" dirty="0" smtClean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5667222"/>
              </p:ext>
            </p:extLst>
          </p:nvPr>
        </p:nvGraphicFramePr>
        <p:xfrm>
          <a:off x="635000" y="3810000"/>
          <a:ext cx="7834551" cy="224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Worksheet" r:id="rId4" imgW="10667910" imgH="3057409" progId="Excel.Sheet.12">
                  <p:embed/>
                </p:oleObj>
              </mc:Choice>
              <mc:Fallback>
                <p:oleObj name="Worksheet" r:id="rId4" imgW="10667910" imgH="305740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5000" y="3810000"/>
                        <a:ext cx="7834551" cy="2246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755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1252639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AutoShape 5" descr="Image result for DACUM gap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838200"/>
            <a:ext cx="7124700" cy="4079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685800" y="289956"/>
            <a:ext cx="7696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cap="all" dirty="0" smtClean="0">
                <a:solidFill>
                  <a:prstClr val="black"/>
                </a:solidFill>
                <a:latin typeface="Franklin Gothic Medium"/>
                <a:ea typeface="+mj-ea"/>
                <a:cs typeface="Arial" panose="020B0604020202020204" pitchFamily="34" charset="0"/>
              </a:rPr>
              <a:t>DACUM BRIDGES THE GAP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38200" y="5026257"/>
            <a:ext cx="784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WHAT IS TAUGHT AS OPPOSED TO REAL WORLD JOB EXPECTATIONS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28800" y="4114800"/>
            <a:ext cx="1828800" cy="38100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What </a:t>
            </a:r>
            <a:r>
              <a:rPr lang="en-US" dirty="0"/>
              <a:t>I</a:t>
            </a:r>
            <a:r>
              <a:rPr lang="en-US" dirty="0" smtClean="0"/>
              <a:t>s Taught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19800" y="4114800"/>
            <a:ext cx="1524000" cy="381000"/>
          </a:xfrm>
          <a:prstGeom prst="rect">
            <a:avLst/>
          </a:prstGeom>
          <a:solidFill>
            <a:srgbClr val="14C23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Real World</a:t>
            </a:r>
            <a:endParaRPr lang="en-US" dirty="0"/>
          </a:p>
        </p:txBody>
      </p:sp>
      <p:sp>
        <p:nvSpPr>
          <p:cNvPr id="9" name="Block Arc 8"/>
          <p:cNvSpPr/>
          <p:nvPr/>
        </p:nvSpPr>
        <p:spPr>
          <a:xfrm>
            <a:off x="4019550" y="4114800"/>
            <a:ext cx="1447800" cy="1143000"/>
          </a:xfrm>
          <a:prstGeom prst="blockArc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Gap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395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701040"/>
          </a:xfrm>
        </p:spPr>
        <p:txBody>
          <a:bodyPr/>
          <a:lstStyle/>
          <a:p>
            <a:r>
              <a:rPr lang="en-US" sz="4000" b="1" dirty="0" smtClean="0">
                <a:cs typeface="Arial" panose="020B0604020202020204" pitchFamily="34" charset="0"/>
              </a:rPr>
              <a:t>What is DACUM?</a:t>
            </a:r>
            <a:endParaRPr lang="en-US" sz="4000" b="1" dirty="0"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990600"/>
            <a:ext cx="7239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DACUM</a:t>
            </a:r>
            <a:r>
              <a:rPr lang="en-US" dirty="0" smtClean="0"/>
              <a:t> is an acronym for: </a:t>
            </a:r>
            <a:r>
              <a:rPr lang="en-US" sz="2000" b="1" dirty="0" smtClean="0">
                <a:solidFill>
                  <a:srgbClr val="FF0000"/>
                </a:solidFill>
              </a:rPr>
              <a:t>D</a:t>
            </a:r>
            <a:r>
              <a:rPr lang="en-US" dirty="0" smtClean="0"/>
              <a:t>eveloping</a:t>
            </a:r>
            <a:r>
              <a:rPr lang="en-US" sz="2000" b="1" dirty="0" smtClean="0">
                <a:solidFill>
                  <a:srgbClr val="FF0000"/>
                </a:solidFill>
              </a:rPr>
              <a:t> A </a:t>
            </a:r>
            <a:r>
              <a:rPr lang="en-US" sz="2000" b="1" dirty="0" err="1" smtClean="0">
                <a:solidFill>
                  <a:srgbClr val="FF0000"/>
                </a:solidFill>
              </a:rPr>
              <a:t>C</a:t>
            </a:r>
            <a:r>
              <a:rPr lang="en-US" dirty="0" err="1" smtClean="0"/>
              <a:t>urricul</a:t>
            </a:r>
            <a:r>
              <a:rPr lang="en-US" b="1" dirty="0" err="1" smtClean="0">
                <a:solidFill>
                  <a:srgbClr val="FF0000"/>
                </a:solidFill>
              </a:rPr>
              <a:t>UM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sz="1200" dirty="0"/>
          </a:p>
          <a:p>
            <a:r>
              <a:rPr lang="en-US" b="1" dirty="0" smtClean="0"/>
              <a:t>Why DACUM?</a:t>
            </a:r>
          </a:p>
          <a:p>
            <a:r>
              <a:rPr lang="en-US" b="1" dirty="0" smtClean="0"/>
              <a:t>DACUM</a:t>
            </a:r>
            <a:r>
              <a:rPr lang="en-US" dirty="0" smtClean="0"/>
              <a:t> is a unique, quick, innovative and low cost method of job and/or occupational, process, and functional analysis.</a:t>
            </a:r>
          </a:p>
          <a:p>
            <a:endParaRPr lang="en-US" sz="1200" b="1" dirty="0"/>
          </a:p>
          <a:p>
            <a:r>
              <a:rPr lang="en-US" b="1" dirty="0" smtClean="0"/>
              <a:t>DACUM </a:t>
            </a:r>
            <a:r>
              <a:rPr lang="en-US" dirty="0" smtClean="0"/>
              <a:t>process advantages: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Encourages group interaction and brainstorming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Builds teamwork and consensus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Gives future orientation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Maximizes input from industry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Facilitates employee/employer/learner buy-in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Provides effective way to meet local industrial needs for job- specific training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Gives comprehensive outcomes with superior quality at a low cost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490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a DACUM?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Ensure relevancy and currency of curriculum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Build relationships with industry partners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Ensure curriculum meets industry needs </a:t>
            </a:r>
          </a:p>
        </p:txBody>
      </p:sp>
    </p:spTree>
    <p:extLst>
      <p:ext uri="{BB962C8B-B14F-4D97-AF65-F5344CB8AC3E}">
        <p14:creationId xmlns:p14="http://schemas.microsoft.com/office/powerpoint/2010/main" val="1013579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760"/>
            <a:ext cx="8305800" cy="701040"/>
          </a:xfrm>
        </p:spPr>
        <p:txBody>
          <a:bodyPr/>
          <a:lstStyle/>
          <a:p>
            <a:r>
              <a:rPr lang="en-US" sz="4000" b="1" dirty="0" smtClean="0">
                <a:cs typeface="Arial" panose="020B0604020202020204" pitchFamily="34" charset="0"/>
              </a:rPr>
              <a:t>What is a DACUM Job analysis?</a:t>
            </a:r>
            <a:endParaRPr lang="en-US" sz="4000" b="1" dirty="0"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1371600"/>
            <a:ext cx="723900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b="1" dirty="0" smtClean="0"/>
              <a:t>A process for analysis of</a:t>
            </a:r>
          </a:p>
          <a:p>
            <a:endParaRPr lang="en-US" sz="2400" b="1" dirty="0" smtClean="0"/>
          </a:p>
          <a:p>
            <a:r>
              <a:rPr lang="en-US" sz="2400" b="1" dirty="0"/>
              <a:t>	</a:t>
            </a:r>
            <a:r>
              <a:rPr lang="en-US" sz="2400" b="1" dirty="0" smtClean="0"/>
              <a:t>* a job</a:t>
            </a:r>
          </a:p>
          <a:p>
            <a:endParaRPr lang="en-US" sz="1600" b="1" dirty="0"/>
          </a:p>
          <a:p>
            <a:r>
              <a:rPr lang="en-US" sz="2400" b="1" dirty="0" smtClean="0"/>
              <a:t>	* an occupation</a:t>
            </a:r>
          </a:p>
          <a:p>
            <a:endParaRPr lang="en-US" sz="1400" b="1" dirty="0"/>
          </a:p>
          <a:p>
            <a:r>
              <a:rPr lang="en-US" sz="2400" b="1" dirty="0" smtClean="0"/>
              <a:t>	* a process</a:t>
            </a:r>
          </a:p>
          <a:p>
            <a:endParaRPr lang="en-US" sz="1400" b="1" dirty="0"/>
          </a:p>
          <a:p>
            <a:r>
              <a:rPr lang="en-US" sz="2400" b="1" dirty="0" smtClean="0"/>
              <a:t>	* a function</a:t>
            </a:r>
            <a:endParaRPr lang="en-US" sz="2400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508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760"/>
            <a:ext cx="8305800" cy="701040"/>
          </a:xfrm>
        </p:spPr>
        <p:txBody>
          <a:bodyPr/>
          <a:lstStyle/>
          <a:p>
            <a:r>
              <a:rPr lang="en-US" sz="4000" b="1" dirty="0" err="1" smtClean="0">
                <a:cs typeface="Arial" panose="020B0604020202020204" pitchFamily="34" charset="0"/>
              </a:rPr>
              <a:t>Dacum</a:t>
            </a:r>
            <a:r>
              <a:rPr lang="en-US" sz="4000" b="1" dirty="0" smtClean="0">
                <a:cs typeface="Arial" panose="020B0604020202020204" pitchFamily="34" charset="0"/>
              </a:rPr>
              <a:t> philosophy:</a:t>
            </a:r>
            <a:endParaRPr lang="en-US" sz="4000" b="1" dirty="0"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7700" y="1371600"/>
            <a:ext cx="7924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Expert workers--highly experienced incumbent workers--can describe and define their job more accurately than anyone else.</a:t>
            </a:r>
          </a:p>
          <a:p>
            <a:endParaRPr lang="en-US" sz="2400" b="1" dirty="0"/>
          </a:p>
          <a:p>
            <a:r>
              <a:rPr lang="en-US" sz="2400" b="1" dirty="0" smtClean="0"/>
              <a:t>An effective way to describe a job is to define the tasks that expert workers perform.</a:t>
            </a:r>
          </a:p>
          <a:p>
            <a:endParaRPr lang="en-US" sz="2400" b="1" dirty="0"/>
          </a:p>
          <a:p>
            <a:r>
              <a:rPr lang="en-US" sz="2400" b="1" dirty="0" smtClean="0"/>
              <a:t>All tasks, in order to be performed correctly, demand certain knowledge, skills, tools, and attitudes. </a:t>
            </a:r>
            <a:r>
              <a:rPr lang="en-US" b="1" dirty="0" smtClean="0"/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89540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37160"/>
            <a:ext cx="7520940" cy="701040"/>
          </a:xfrm>
        </p:spPr>
        <p:txBody>
          <a:bodyPr/>
          <a:lstStyle/>
          <a:p>
            <a:r>
              <a:rPr lang="en-US" sz="4000" b="1" dirty="0" smtClean="0">
                <a:cs typeface="Arial" panose="020B0604020202020204" pitchFamily="34" charset="0"/>
              </a:rPr>
              <a:t>DACUM Ground Rules:</a:t>
            </a:r>
            <a:endParaRPr lang="en-US" sz="4000" b="1" dirty="0"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1295400"/>
            <a:ext cx="723900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*Discussion facilitators will record but not react to the discussion</a:t>
            </a:r>
          </a:p>
          <a:p>
            <a:endParaRPr lang="en-US" b="1" dirty="0" smtClean="0"/>
          </a:p>
          <a:p>
            <a:r>
              <a:rPr lang="en-US" b="1" dirty="0" smtClean="0"/>
              <a:t>*Rank &amp; seniority are left at the door </a:t>
            </a:r>
          </a:p>
          <a:p>
            <a:endParaRPr lang="en-US" sz="800" b="1" dirty="0" smtClean="0"/>
          </a:p>
          <a:p>
            <a:r>
              <a:rPr lang="en-US" b="1" dirty="0" smtClean="0"/>
              <a:t>*Everyone participates equally</a:t>
            </a:r>
          </a:p>
          <a:p>
            <a:endParaRPr lang="en-US" sz="800" b="1" dirty="0" smtClean="0"/>
          </a:p>
          <a:p>
            <a:r>
              <a:rPr lang="en-US" b="1" dirty="0" smtClean="0"/>
              <a:t>*Share ideas freely</a:t>
            </a:r>
          </a:p>
          <a:p>
            <a:endParaRPr lang="en-US" sz="800" b="1" dirty="0" smtClean="0"/>
          </a:p>
          <a:p>
            <a:r>
              <a:rPr lang="en-US" b="1" dirty="0" smtClean="0"/>
              <a:t>*Hitchhike on each other’s ideas</a:t>
            </a:r>
          </a:p>
          <a:p>
            <a:endParaRPr lang="en-US" sz="800" b="1" dirty="0" smtClean="0"/>
          </a:p>
          <a:p>
            <a:r>
              <a:rPr lang="en-US" b="1" dirty="0" smtClean="0"/>
              <a:t>*One person speaks at a time</a:t>
            </a:r>
          </a:p>
          <a:p>
            <a:endParaRPr lang="en-US" sz="800" b="1" dirty="0" smtClean="0"/>
          </a:p>
          <a:p>
            <a:r>
              <a:rPr lang="en-US" b="1" dirty="0" smtClean="0"/>
              <a:t>*Keep on track</a:t>
            </a:r>
          </a:p>
          <a:p>
            <a:endParaRPr lang="en-US" sz="800" b="1" dirty="0" smtClean="0"/>
          </a:p>
          <a:p>
            <a:r>
              <a:rPr lang="en-US" b="1" dirty="0" smtClean="0"/>
              <a:t>*Offer constructive suggestions rather than criticism</a:t>
            </a:r>
          </a:p>
          <a:p>
            <a:endParaRPr lang="en-US" sz="800" b="1" dirty="0" smtClean="0"/>
          </a:p>
          <a:p>
            <a:r>
              <a:rPr lang="en-US" b="1" dirty="0" smtClean="0"/>
              <a:t>*Consider &amp; reconsider all task and duty statements carefully</a:t>
            </a:r>
          </a:p>
          <a:p>
            <a:endParaRPr lang="en-US" sz="800" b="1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469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 Representation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548" y="1143000"/>
            <a:ext cx="6337852" cy="516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014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305800" cy="1082040"/>
          </a:xfrm>
        </p:spPr>
        <p:txBody>
          <a:bodyPr/>
          <a:lstStyle/>
          <a:p>
            <a:r>
              <a:rPr lang="en-US" sz="4000" b="1" dirty="0" smtClean="0">
                <a:cs typeface="Arial" panose="020B0604020202020204" pitchFamily="34" charset="0"/>
              </a:rPr>
              <a:t>What is the difference between a Duty and a Task?</a:t>
            </a:r>
            <a:endParaRPr lang="en-US" sz="4000" b="1" dirty="0"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99457" y="2057400"/>
            <a:ext cx="670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b="1" dirty="0" smtClean="0"/>
              <a:t>A Duty is a grouping of related Tasks.</a:t>
            </a:r>
          </a:p>
          <a:p>
            <a:pPr marL="285750" indent="-285750">
              <a:buFont typeface="Arial" charset="0"/>
              <a:buChar char="•"/>
            </a:pPr>
            <a:endParaRPr lang="en-US" sz="2400" b="1" dirty="0"/>
          </a:p>
          <a:p>
            <a:pPr marL="285750" indent="-285750">
              <a:buFont typeface="Arial" charset="0"/>
              <a:buChar char="•"/>
            </a:pPr>
            <a:r>
              <a:rPr lang="en-US" sz="2400" b="1" dirty="0" smtClean="0"/>
              <a:t>A Task is a specific observable and measurable unit of work that has a beginning and an end</a:t>
            </a:r>
            <a:r>
              <a:rPr lang="en-US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510161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ngles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546</TotalTime>
  <Words>859</Words>
  <Application>Microsoft Macintosh PowerPoint</Application>
  <PresentationFormat>On-screen Show (4:3)</PresentationFormat>
  <Paragraphs>156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Franklin Gothic Book</vt:lpstr>
      <vt:lpstr>Franklin Gothic Medium</vt:lpstr>
      <vt:lpstr>Tunga</vt:lpstr>
      <vt:lpstr>Wingdings</vt:lpstr>
      <vt:lpstr>Angles</vt:lpstr>
      <vt:lpstr>Worksheet</vt:lpstr>
      <vt:lpstr>DACUM developing a Curriculum Lenoir Community College and Guilford Technical  Community College</vt:lpstr>
      <vt:lpstr>PowerPoint Presentation</vt:lpstr>
      <vt:lpstr>What is DACUM?</vt:lpstr>
      <vt:lpstr>Why Do a DACUM? </vt:lpstr>
      <vt:lpstr>What is a DACUM Job analysis?</vt:lpstr>
      <vt:lpstr>Dacum philosophy:</vt:lpstr>
      <vt:lpstr>DACUM Ground Rules:</vt:lpstr>
      <vt:lpstr>Graphic Representation</vt:lpstr>
      <vt:lpstr>What is the difference between a Duty and a Task?</vt:lpstr>
      <vt:lpstr>When you think about the tasks you perform, consider…..</vt:lpstr>
      <vt:lpstr>Tasks Statements:</vt:lpstr>
      <vt:lpstr>Developing Task Statements:</vt:lpstr>
      <vt:lpstr>Modifications to the process</vt:lpstr>
      <vt:lpstr>Lcc’s Facilitation tips </vt:lpstr>
      <vt:lpstr>GTCC’s Facilitation tips</vt:lpstr>
      <vt:lpstr>LCC Industry DACUMs 2018</vt:lpstr>
      <vt:lpstr>GTCC Industry DACUMs 2015-2018</vt:lpstr>
      <vt:lpstr>Post DACUM Deliverables </vt:lpstr>
    </vt:vector>
  </TitlesOfParts>
  <Company>Microsoft</Company>
  <LinksUpToDate>false</LinksUpToDate>
  <SharedDoc>false</SharedDoc>
  <HyperlinksChanged>false</HyperlinksChanged>
  <AppVersion>15.0035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DACUM</dc:title>
  <dc:creator>Donna Smith</dc:creator>
  <cp:lastModifiedBy>Maggie Lynn Brown</cp:lastModifiedBy>
  <cp:revision>35</cp:revision>
  <dcterms:created xsi:type="dcterms:W3CDTF">2018-03-20T18:26:36Z</dcterms:created>
  <dcterms:modified xsi:type="dcterms:W3CDTF">2018-08-12T21:00:24Z</dcterms:modified>
</cp:coreProperties>
</file>