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1" r:id="rId5"/>
    <p:sldId id="270" r:id="rId6"/>
    <p:sldId id="273" r:id="rId7"/>
    <p:sldId id="274" r:id="rId8"/>
    <p:sldId id="276" r:id="rId9"/>
    <p:sldId id="285" r:id="rId10"/>
    <p:sldId id="291" r:id="rId11"/>
  </p:sldIdLst>
  <p:sldSz cx="13004800" cy="9753600"/>
  <p:notesSz cx="6881813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E4DB437-5D2C-455D-917B-D47AB667595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FE1DA4-8D1D-4D45-B15D-5A0361F8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5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458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Graphic Highlighting Three  Main Components </a:t>
            </a:r>
            <a:endParaRPr/>
          </a:p>
          <a:p>
            <a:pPr defTabSz="924458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Career Advising </a:t>
            </a:r>
            <a:endParaRPr/>
          </a:p>
          <a:p>
            <a:pPr defTabSz="924458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Programs of Study – Work Based Learning, Stackable Credentials, Multiple Entry and Exit, </a:t>
            </a:r>
          </a:p>
        </p:txBody>
      </p:sp>
    </p:spTree>
    <p:extLst>
      <p:ext uri="{BB962C8B-B14F-4D97-AF65-F5344CB8AC3E}">
        <p14:creationId xmlns:p14="http://schemas.microsoft.com/office/powerpoint/2010/main" val="52422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458">
              <a:lnSpc>
                <a:spcPct val="100000"/>
              </a:lnSpc>
              <a:defRPr sz="1800"/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Here we see how employers or their intermediary would review  </a:t>
            </a:r>
            <a:endParaRPr sz="2400">
              <a:latin typeface="Avenir Roman"/>
              <a:ea typeface="Avenir Roman"/>
              <a:cs typeface="Avenir Roman"/>
              <a:sym typeface="Avenir Roman"/>
            </a:endParaRPr>
          </a:p>
          <a:p>
            <a:pPr defTabSz="924458">
              <a:lnSpc>
                <a:spcPct val="100000"/>
              </a:lnSpc>
              <a:defRPr sz="1800"/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CTE Learning Outcomes,  Certificates, and again review the certificates. </a:t>
            </a:r>
            <a:endParaRPr sz="2400">
              <a:latin typeface="Avenir Roman"/>
              <a:ea typeface="Avenir Roman"/>
              <a:cs typeface="Avenir Roman"/>
              <a:sym typeface="Avenir Roman"/>
            </a:endParaRPr>
          </a:p>
          <a:p>
            <a:pPr defTabSz="924458">
              <a:lnSpc>
                <a:spcPct val="100000"/>
              </a:lnSpc>
              <a:defRPr sz="1800"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defTabSz="924458">
              <a:lnSpc>
                <a:spcPct val="100000"/>
              </a:lnSpc>
              <a:defRPr sz="1800"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defTabSz="924458">
              <a:lnSpc>
                <a:spcPct val="100000"/>
              </a:lnSpc>
              <a:defRPr sz="1800"/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This is a draft to get you thinking and to receive your comments as we finish developing the proposal.  </a:t>
            </a:r>
          </a:p>
        </p:txBody>
      </p:sp>
    </p:spTree>
    <p:extLst>
      <p:ext uri="{BB962C8B-B14F-4D97-AF65-F5344CB8AC3E}">
        <p14:creationId xmlns:p14="http://schemas.microsoft.com/office/powerpoint/2010/main" val="7743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458">
              <a:lnSpc>
                <a:spcPct val="100000"/>
              </a:lnSpc>
              <a:defRPr sz="1800"/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Here we see how employers or their intermediary would review  </a:t>
            </a:r>
            <a:endParaRPr sz="2400">
              <a:latin typeface="Avenir Roman"/>
              <a:ea typeface="Avenir Roman"/>
              <a:cs typeface="Avenir Roman"/>
              <a:sym typeface="Avenir Roman"/>
            </a:endParaRPr>
          </a:p>
          <a:p>
            <a:pPr defTabSz="924458">
              <a:lnSpc>
                <a:spcPct val="100000"/>
              </a:lnSpc>
              <a:defRPr sz="1800"/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CTE Learning Outcomes,  Certificates, and again review the certificates. </a:t>
            </a:r>
            <a:endParaRPr sz="2400">
              <a:latin typeface="Avenir Roman"/>
              <a:ea typeface="Avenir Roman"/>
              <a:cs typeface="Avenir Roman"/>
              <a:sym typeface="Avenir Roman"/>
            </a:endParaRPr>
          </a:p>
          <a:p>
            <a:pPr defTabSz="924458">
              <a:lnSpc>
                <a:spcPct val="100000"/>
              </a:lnSpc>
              <a:defRPr sz="1800"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defTabSz="924458">
              <a:lnSpc>
                <a:spcPct val="100000"/>
              </a:lnSpc>
              <a:defRPr sz="1800"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defTabSz="924458">
              <a:lnSpc>
                <a:spcPct val="100000"/>
              </a:lnSpc>
              <a:defRPr sz="1800"/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This is a draft to get you thinking and to receive your comments as we finish developing the proposal.  </a:t>
            </a:r>
          </a:p>
        </p:txBody>
      </p:sp>
    </p:spTree>
    <p:extLst>
      <p:ext uri="{BB962C8B-B14F-4D97-AF65-F5344CB8AC3E}">
        <p14:creationId xmlns:p14="http://schemas.microsoft.com/office/powerpoint/2010/main" val="22717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jpg" descr="NCCCS_logo_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16746"/>
            <a:ext cx="3793068" cy="144307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009813" y="325119"/>
            <a:ext cx="8669868" cy="1343378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11985791" y="9114112"/>
            <a:ext cx="368769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 b="1">
                <a:solidFill>
                  <a:srgbClr val="88888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jpeg" descr="NCCCS_logo_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16746"/>
            <a:ext cx="3793068" cy="1443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625599" y="-1"/>
            <a:ext cx="9753601" cy="4991951"/>
          </a:xfrm>
          <a:prstGeom prst="rect">
            <a:avLst/>
          </a:prstGeom>
        </p:spPr>
        <p:txBody>
          <a:bodyPr lIns="65021" tIns="65021" rIns="65021" bIns="65021" anchor="b"/>
          <a:lstStyle>
            <a:lvl1pPr defTabSz="1300480">
              <a:defRPr sz="6400" b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1625599" y="5122897"/>
            <a:ext cx="9753601" cy="4630707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0" indent="0" algn="ctr" defTabSz="1300480">
              <a:spcBef>
                <a:spcPts val="500"/>
              </a:spcBef>
              <a:buSzTx/>
              <a:buNone/>
              <a:defRPr sz="2400" b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indent="0" algn="ctr" defTabSz="1300480">
              <a:spcBef>
                <a:spcPts val="500"/>
              </a:spcBef>
              <a:buSzTx/>
              <a:buNone/>
              <a:defRPr sz="2400" b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indent="0" algn="ctr" defTabSz="1300480">
              <a:spcBef>
                <a:spcPts val="500"/>
              </a:spcBef>
              <a:buSzTx/>
              <a:buNone/>
              <a:defRPr sz="2400" b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indent="0" algn="ctr" defTabSz="1300480">
              <a:spcBef>
                <a:spcPts val="500"/>
              </a:spcBef>
              <a:buSzTx/>
              <a:buNone/>
              <a:defRPr sz="2400" b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indent="0" algn="ctr" defTabSz="1300480">
              <a:spcBef>
                <a:spcPts val="500"/>
              </a:spcBef>
              <a:buSzTx/>
              <a:buNone/>
              <a:defRPr sz="2400" b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3"/>
          </a:xfrm>
          <a:prstGeom prst="rect">
            <a:avLst/>
          </a:prstGeom>
        </p:spPr>
        <p:txBody>
          <a:bodyPr wrap="square" lIns="65021" tIns="65021" rIns="65021" bIns="65021" anchor="ctr"/>
          <a:lstStyle>
            <a:lvl1pPr algn="r" defTabSz="1300480">
              <a:defRPr sz="1600" b="1">
                <a:solidFill>
                  <a:srgbClr val="88888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tchgerb@nccommunitycollege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1270000" y="2992487"/>
            <a:ext cx="10464800" cy="15795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CTE </a:t>
            </a:r>
            <a:r>
              <a:rPr dirty="0" smtClean="0"/>
              <a:t>Career </a:t>
            </a:r>
            <a:r>
              <a:rPr dirty="0"/>
              <a:t>Pathways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ubTitle" sz="quarter" idx="1"/>
          </p:nvPr>
        </p:nvSpPr>
        <p:spPr>
          <a:xfrm>
            <a:off x="1186543" y="729343"/>
            <a:ext cx="10548257" cy="2013857"/>
          </a:xfrm>
          <a:prstGeom prst="rect">
            <a:avLst/>
          </a:prstGeom>
        </p:spPr>
        <p:txBody>
          <a:bodyPr>
            <a:normAutofit/>
          </a:bodyPr>
          <a:lstStyle>
            <a:lvl1pPr defTabSz="554990">
              <a:defRPr sz="3040"/>
            </a:lvl1pPr>
          </a:lstStyle>
          <a:p>
            <a:r>
              <a:rPr lang="en-US" dirty="0" smtClean="0"/>
              <a:t>Microsoft Imagine Academy </a:t>
            </a:r>
          </a:p>
          <a:p>
            <a:r>
              <a:rPr lang="en-US" dirty="0" smtClean="0"/>
              <a:t>North Carolina Tour </a:t>
            </a:r>
          </a:p>
          <a:p>
            <a:r>
              <a:rPr lang="en-US" dirty="0" smtClean="0"/>
              <a:t>March 30, 2016 </a:t>
            </a:r>
            <a:r>
              <a:rPr dirty="0" smtClean="0"/>
              <a:t>Toward </a:t>
            </a:r>
            <a:r>
              <a:rPr dirty="0"/>
              <a:t>an Understanding of </a:t>
            </a:r>
          </a:p>
        </p:txBody>
      </p:sp>
      <p:sp>
        <p:nvSpPr>
          <p:cNvPr id="4" name="Shape 140"/>
          <p:cNvSpPr txBox="1">
            <a:spLocks/>
          </p:cNvSpPr>
          <p:nvPr/>
        </p:nvSpPr>
        <p:spPr>
          <a:xfrm>
            <a:off x="1270000" y="5072743"/>
            <a:ext cx="10337800" cy="314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92500" lnSpcReduction="10000"/>
          </a:bodyPr>
          <a:lstStyle>
            <a:lvl1pPr marL="0" marR="0" indent="0" algn="ctr" defTabSz="5549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160000"/>
              </a:lnSpc>
            </a:pPr>
            <a:r>
              <a:rPr lang="en-US" dirty="0" smtClean="0"/>
              <a:t>Robert J. Witchger,  </a:t>
            </a:r>
            <a:r>
              <a:rPr lang="en-US" dirty="0" err="1" smtClean="0"/>
              <a:t>Ed.D</a:t>
            </a:r>
            <a:r>
              <a:rPr lang="en-US" dirty="0" smtClean="0"/>
              <a:t>., Director </a:t>
            </a:r>
          </a:p>
          <a:p>
            <a:pPr hangingPunct="1">
              <a:lnSpc>
                <a:spcPct val="160000"/>
              </a:lnSpc>
            </a:pPr>
            <a:r>
              <a:rPr lang="en-US" dirty="0" smtClean="0"/>
              <a:t>Career and Technical Education (CTE) </a:t>
            </a:r>
          </a:p>
          <a:p>
            <a:pPr hangingPunct="1">
              <a:lnSpc>
                <a:spcPct val="160000"/>
              </a:lnSpc>
            </a:pPr>
            <a:r>
              <a:rPr lang="en-US" dirty="0" smtClean="0"/>
              <a:t>North Carolina Community College System</a:t>
            </a:r>
          </a:p>
          <a:p>
            <a:pPr hangingPunct="1">
              <a:lnSpc>
                <a:spcPct val="160000"/>
              </a:lnSpc>
            </a:pPr>
            <a:r>
              <a:rPr lang="en-US" dirty="0" smtClean="0">
                <a:hlinkClick r:id="rId2"/>
              </a:rPr>
              <a:t>witchgerb@nccommunitycolleges.edu</a:t>
            </a:r>
            <a:r>
              <a:rPr lang="en-US" dirty="0" smtClean="0"/>
              <a:t> </a:t>
            </a:r>
          </a:p>
          <a:p>
            <a:pPr hangingPunct="1"/>
            <a:r>
              <a:rPr lang="en-US" dirty="0" smtClean="0"/>
              <a:t> </a:t>
            </a:r>
          </a:p>
          <a:p>
            <a:pPr hangingPunct="1"/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663525" y="319137"/>
            <a:ext cx="12017376" cy="9347201"/>
          </a:xfrm>
          <a:prstGeom prst="ellipse">
            <a:avLst/>
          </a:prstGeom>
          <a:gradFill>
            <a:gsLst>
              <a:gs pos="0">
                <a:schemeClr val="accent4">
                  <a:hueOff val="495547"/>
                  <a:lumOff val="5161"/>
                  <a:alpha val="54627"/>
                </a:schemeClr>
              </a:gs>
              <a:gs pos="100000">
                <a:schemeClr val="accent4">
                  <a:alpha val="54627"/>
                </a:schemeClr>
              </a:gs>
            </a:gsLst>
            <a:lin ang="5400000"/>
          </a:gradFill>
          <a:ln w="12700">
            <a:miter lim="400000"/>
          </a:ln>
          <a:effectLst>
            <a:outerShdw blurRad="88900" dist="30811" dir="5400000" rotWithShape="0">
              <a:srgbClr val="000000">
                <a:alpha val="25732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ç</a:t>
            </a:r>
          </a:p>
        </p:txBody>
      </p:sp>
      <p:sp>
        <p:nvSpPr>
          <p:cNvPr id="510" name="Shape 510"/>
          <p:cNvSpPr/>
          <p:nvPr/>
        </p:nvSpPr>
        <p:spPr>
          <a:xfrm>
            <a:off x="1143000" y="647700"/>
            <a:ext cx="10782300" cy="8509000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r>
              <a:t>Labor Market Demand </a:t>
            </a:r>
          </a:p>
        </p:txBody>
      </p:sp>
      <p:sp>
        <p:nvSpPr>
          <p:cNvPr id="511" name="Shape 511"/>
          <p:cNvSpPr/>
          <p:nvPr/>
        </p:nvSpPr>
        <p:spPr>
          <a:xfrm>
            <a:off x="2820714" y="2044700"/>
            <a:ext cx="7525198" cy="10943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Employer Engagement </a:t>
            </a:r>
          </a:p>
        </p:txBody>
      </p:sp>
      <p:sp>
        <p:nvSpPr>
          <p:cNvPr id="512" name="Shape 512"/>
          <p:cNvSpPr/>
          <p:nvPr/>
        </p:nvSpPr>
        <p:spPr>
          <a:xfrm>
            <a:off x="2734716" y="3810000"/>
            <a:ext cx="1978622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Career Advising</a:t>
            </a:r>
          </a:p>
        </p:txBody>
      </p:sp>
      <p:sp>
        <p:nvSpPr>
          <p:cNvPr id="513" name="Shape 513"/>
          <p:cNvSpPr/>
          <p:nvPr/>
        </p:nvSpPr>
        <p:spPr>
          <a:xfrm>
            <a:off x="5068937" y="3810000"/>
            <a:ext cx="3425528" cy="1270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Ed. Program of Study / </a:t>
            </a:r>
          </a:p>
          <a:p>
            <a:pPr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Skill Training </a:t>
            </a:r>
          </a:p>
        </p:txBody>
      </p:sp>
      <p:sp>
        <p:nvSpPr>
          <p:cNvPr id="514" name="Shape 514"/>
          <p:cNvSpPr/>
          <p:nvPr/>
        </p:nvSpPr>
        <p:spPr>
          <a:xfrm>
            <a:off x="8733532" y="3810000"/>
            <a:ext cx="1702445" cy="12700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Work</a:t>
            </a:r>
          </a:p>
        </p:txBody>
      </p:sp>
      <p:sp>
        <p:nvSpPr>
          <p:cNvPr id="515" name="Shape 515"/>
          <p:cNvSpPr/>
          <p:nvPr/>
        </p:nvSpPr>
        <p:spPr>
          <a:xfrm>
            <a:off x="2781300" y="5642719"/>
            <a:ext cx="7777609" cy="92978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Collaboration</a:t>
            </a:r>
          </a:p>
        </p:txBody>
      </p:sp>
      <p:sp>
        <p:nvSpPr>
          <p:cNvPr id="516" name="Shape 516"/>
          <p:cNvSpPr/>
          <p:nvPr/>
        </p:nvSpPr>
        <p:spPr>
          <a:xfrm>
            <a:off x="3074540" y="450849"/>
            <a:ext cx="7195345" cy="774701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Certified Career Pathways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Career Pathways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1209039" y="2529840"/>
            <a:ext cx="10789922" cy="6436926"/>
          </a:xfrm>
          <a:prstGeom prst="rect">
            <a:avLst/>
          </a:prstGeom>
        </p:spPr>
        <p:txBody>
          <a:bodyPr/>
          <a:lstStyle/>
          <a:p>
            <a:pPr marL="428625" indent="-428625">
              <a:lnSpc>
                <a:spcPct val="150000"/>
              </a:lnSpc>
              <a:defRPr sz="4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Framework for Education and Training </a:t>
            </a:r>
          </a:p>
          <a:p>
            <a:pPr marL="428625" indent="-428625">
              <a:lnSpc>
                <a:spcPct val="150000"/>
              </a:lnSpc>
              <a:defRPr sz="4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Common Language </a:t>
            </a:r>
          </a:p>
          <a:p>
            <a:pPr marL="428625" indent="-428625">
              <a:lnSpc>
                <a:spcPct val="150000"/>
              </a:lnSpc>
              <a:defRPr sz="4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Streamline Education and Training Process </a:t>
            </a:r>
          </a:p>
          <a:p>
            <a:pPr marL="428625" indent="-428625">
              <a:lnSpc>
                <a:spcPct val="150000"/>
              </a:lnSpc>
              <a:defRPr sz="4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Address regional labor shortages </a:t>
            </a:r>
          </a:p>
          <a:p>
            <a:pPr marL="428625" indent="-428625">
              <a:lnSpc>
                <a:spcPct val="150000"/>
              </a:lnSpc>
              <a:defRPr sz="4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Encourage us to Listen to Employers Upfront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Job Driven Training 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>
            <a:lvl1pPr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“Training that is responsive to the needs of employers in order to effectively place ready-to-work Americans in jobs that are available now or train them in the skills needed for better jobs.”</a:t>
            </a:r>
          </a:p>
        </p:txBody>
      </p:sp>
      <p:sp>
        <p:nvSpPr>
          <p:cNvPr id="154" name="Shape 154"/>
          <p:cNvSpPr/>
          <p:nvPr/>
        </p:nvSpPr>
        <p:spPr>
          <a:xfrm>
            <a:off x="650239" y="8867129"/>
            <a:ext cx="11595949" cy="79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22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“FACT SHEET: Ready to Work At a Glance: Job-Driven Training and American Opportunity,”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Job Driven Training 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707231" indent="-707231">
              <a:buFontTx/>
              <a:buAutoNum type="arabicPeriod"/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Engage Employers </a:t>
            </a:r>
          </a:p>
          <a:p>
            <a:pPr marL="707231" indent="-707231">
              <a:buFontTx/>
              <a:buAutoNum type="arabicPeriod"/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Earn and Learn </a:t>
            </a:r>
          </a:p>
          <a:p>
            <a:pPr marL="707231" indent="-707231">
              <a:buFontTx/>
              <a:buAutoNum type="arabicPeriod"/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Smart Choices </a:t>
            </a:r>
          </a:p>
          <a:p>
            <a:pPr marL="707231" indent="-707231">
              <a:buFontTx/>
              <a:buAutoNum type="arabicPeriod"/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Measurement Matters </a:t>
            </a:r>
          </a:p>
          <a:p>
            <a:pPr marL="707231" indent="-707231">
              <a:buFontTx/>
              <a:buAutoNum type="arabicPeriod"/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Stepping Stones </a:t>
            </a:r>
          </a:p>
          <a:p>
            <a:pPr marL="707231" indent="-707231">
              <a:buFontTx/>
              <a:buAutoNum type="arabicPeriod"/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Open Doors </a:t>
            </a:r>
          </a:p>
          <a:p>
            <a:pPr marL="707231" indent="-707231">
              <a:buFontTx/>
              <a:buAutoNum type="arabicPeriod"/>
            </a:pPr>
            <a:r>
              <a:rPr b="0">
                <a:latin typeface="Helvetica"/>
                <a:ea typeface="Helvetica"/>
                <a:cs typeface="Helvetica"/>
                <a:sym typeface="Helvetica"/>
              </a:rPr>
              <a:t>Regional Collaboration</a:t>
            </a:r>
            <a:r>
              <a:t> </a:t>
            </a:r>
          </a:p>
        </p:txBody>
      </p:sp>
      <p:pic>
        <p:nvPicPr>
          <p:cNvPr id="158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3249" y="5490914"/>
            <a:ext cx="4995115" cy="3221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7010" y="8785013"/>
            <a:ext cx="2642614" cy="7450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roup 209"/>
          <p:cNvGrpSpPr/>
          <p:nvPr/>
        </p:nvGrpSpPr>
        <p:grpSpPr>
          <a:xfrm>
            <a:off x="542916" y="3236909"/>
            <a:ext cx="1258218" cy="2838285"/>
            <a:chOff x="0" y="0"/>
            <a:chExt cx="1258217" cy="2838284"/>
          </a:xfrm>
        </p:grpSpPr>
        <p:sp>
          <p:nvSpPr>
            <p:cNvPr id="207" name="Shape 207"/>
            <p:cNvSpPr/>
            <p:nvPr/>
          </p:nvSpPr>
          <p:spPr>
            <a:xfrm rot="16200000">
              <a:off x="-790029" y="790029"/>
              <a:ext cx="2838277" cy="1258218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12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rot="16200000">
              <a:off x="-790031" y="977920"/>
              <a:ext cx="2838281" cy="882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Comprehensive Career advising 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4196414" y="5663536"/>
            <a:ext cx="1887949" cy="372435"/>
            <a:chOff x="0" y="0"/>
            <a:chExt cx="1887948" cy="372434"/>
          </a:xfrm>
        </p:grpSpPr>
        <p:sp>
          <p:nvSpPr>
            <p:cNvPr id="210" name="Shape 210"/>
            <p:cNvSpPr/>
            <p:nvPr/>
          </p:nvSpPr>
          <p:spPr>
            <a:xfrm>
              <a:off x="0" y="0"/>
              <a:ext cx="1790381" cy="372435"/>
            </a:xfrm>
            <a:prstGeom prst="rect">
              <a:avLst/>
            </a:prstGeom>
            <a:solidFill>
              <a:srgbClr val="FF2600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7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30145" y="15971"/>
              <a:ext cx="1857804" cy="340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1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Certifications </a:t>
              </a: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4196410" y="3894592"/>
            <a:ext cx="4537949" cy="486122"/>
            <a:chOff x="0" y="0"/>
            <a:chExt cx="4537948" cy="486121"/>
          </a:xfrm>
        </p:grpSpPr>
        <p:sp>
          <p:nvSpPr>
            <p:cNvPr id="213" name="Shape 213"/>
            <p:cNvSpPr/>
            <p:nvPr/>
          </p:nvSpPr>
          <p:spPr>
            <a:xfrm>
              <a:off x="0" y="-1"/>
              <a:ext cx="4537949" cy="486123"/>
            </a:xfrm>
            <a:prstGeom prst="rect">
              <a:avLst/>
            </a:prstGeom>
            <a:solidFill>
              <a:srgbClr val="C9DFF2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41889"/>
              <a:ext cx="4537949" cy="40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2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HS - Academic and Technical </a:t>
              </a:r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541866" y="6605821"/>
            <a:ext cx="11594893" cy="999892"/>
            <a:chOff x="0" y="0"/>
            <a:chExt cx="11594892" cy="999890"/>
          </a:xfrm>
        </p:grpSpPr>
        <p:sp>
          <p:nvSpPr>
            <p:cNvPr id="216" name="Shape 216"/>
            <p:cNvSpPr/>
            <p:nvPr/>
          </p:nvSpPr>
          <p:spPr>
            <a:xfrm>
              <a:off x="-1" y="0"/>
              <a:ext cx="11594894" cy="999891"/>
            </a:xfrm>
            <a:prstGeom prst="rect">
              <a:avLst/>
            </a:prstGeom>
            <a:gradFill flip="none" rotWithShape="1">
              <a:gsLst>
                <a:gs pos="0">
                  <a:srgbClr val="F8B37F"/>
                </a:gs>
                <a:gs pos="50000">
                  <a:srgbClr val="FA8F33"/>
                </a:gs>
                <a:gs pos="100000">
                  <a:srgbClr val="EB801F"/>
                </a:gs>
              </a:gsLst>
              <a:lin ang="5400000" scaled="0"/>
            </a:gradFill>
            <a:ln w="3175" cap="flat">
              <a:solidFill>
                <a:srgbClr val="F2913F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1" y="150941"/>
              <a:ext cx="11594894" cy="69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defTabSz="1849571">
                <a:defRPr sz="44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Engaged Employers 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0599918" y="3218390"/>
            <a:ext cx="1726900" cy="2782408"/>
            <a:chOff x="0" y="0"/>
            <a:chExt cx="1726899" cy="2782407"/>
          </a:xfrm>
        </p:grpSpPr>
        <p:sp>
          <p:nvSpPr>
            <p:cNvPr id="219" name="Shape 219"/>
            <p:cNvSpPr/>
            <p:nvPr/>
          </p:nvSpPr>
          <p:spPr>
            <a:xfrm>
              <a:off x="0" y="-1"/>
              <a:ext cx="1726900" cy="2782409"/>
            </a:xfrm>
            <a:prstGeom prst="rect">
              <a:avLst/>
            </a:prstGeom>
            <a:solidFill>
              <a:srgbClr val="FF2600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992653"/>
              <a:ext cx="1726900" cy="79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50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Work 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4196411" y="4958143"/>
            <a:ext cx="4537951" cy="564524"/>
            <a:chOff x="0" y="0"/>
            <a:chExt cx="4537949" cy="564522"/>
          </a:xfrm>
        </p:grpSpPr>
        <p:sp>
          <p:nvSpPr>
            <p:cNvPr id="222" name="Shape 222"/>
            <p:cNvSpPr/>
            <p:nvPr/>
          </p:nvSpPr>
          <p:spPr>
            <a:xfrm>
              <a:off x="0" y="-1"/>
              <a:ext cx="4537950" cy="564524"/>
            </a:xfrm>
            <a:prstGeom prst="rect">
              <a:avLst/>
            </a:prstGeom>
            <a:solidFill>
              <a:srgbClr val="F2913F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112008"/>
              <a:ext cx="4537950" cy="340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18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Experiential/Work Based Learning</a:t>
              </a:r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4196410" y="4422782"/>
            <a:ext cx="4537949" cy="486122"/>
            <a:chOff x="0" y="0"/>
            <a:chExt cx="4537948" cy="486121"/>
          </a:xfrm>
        </p:grpSpPr>
        <p:sp>
          <p:nvSpPr>
            <p:cNvPr id="225" name="Shape 225"/>
            <p:cNvSpPr/>
            <p:nvPr/>
          </p:nvSpPr>
          <p:spPr>
            <a:xfrm>
              <a:off x="0" y="-1"/>
              <a:ext cx="4537949" cy="486123"/>
            </a:xfrm>
            <a:prstGeom prst="rect">
              <a:avLst/>
            </a:prstGeom>
            <a:solidFill>
              <a:srgbClr val="00BA6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41889"/>
              <a:ext cx="4537949" cy="40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2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CC - Academic and Technical </a:t>
              </a:r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1797428" y="3236906"/>
            <a:ext cx="1929260" cy="627254"/>
            <a:chOff x="0" y="0"/>
            <a:chExt cx="1929258" cy="627252"/>
          </a:xfrm>
        </p:grpSpPr>
        <p:sp>
          <p:nvSpPr>
            <p:cNvPr id="228" name="Shape 228"/>
            <p:cNvSpPr/>
            <p:nvPr/>
          </p:nvSpPr>
          <p:spPr>
            <a:xfrm>
              <a:off x="-1" y="0"/>
              <a:ext cx="1929260" cy="627253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-1" y="143375"/>
              <a:ext cx="1929260" cy="340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Advising </a:t>
              </a:r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1793231" y="3837452"/>
            <a:ext cx="1933459" cy="880345"/>
            <a:chOff x="0" y="29822"/>
            <a:chExt cx="1933458" cy="880344"/>
          </a:xfrm>
        </p:grpSpPr>
        <p:sp>
          <p:nvSpPr>
            <p:cNvPr id="231" name="Shape 231"/>
            <p:cNvSpPr/>
            <p:nvPr/>
          </p:nvSpPr>
          <p:spPr>
            <a:xfrm>
              <a:off x="0" y="29822"/>
              <a:ext cx="1933459" cy="880345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33046"/>
              <a:ext cx="1933459" cy="873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Assessment Interest,  Ability, Skills </a:t>
              </a: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1793232" y="4715826"/>
            <a:ext cx="1916679" cy="752690"/>
            <a:chOff x="0" y="0"/>
            <a:chExt cx="1916677" cy="752688"/>
          </a:xfrm>
        </p:grpSpPr>
        <p:sp>
          <p:nvSpPr>
            <p:cNvPr id="234" name="Shape 234"/>
            <p:cNvSpPr/>
            <p:nvPr/>
          </p:nvSpPr>
          <p:spPr>
            <a:xfrm>
              <a:off x="-1" y="-1"/>
              <a:ext cx="1916679" cy="752690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-1" y="72744"/>
              <a:ext cx="1916679" cy="6072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Labor Market Information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4196410" y="3242778"/>
            <a:ext cx="4537949" cy="594680"/>
            <a:chOff x="0" y="0"/>
            <a:chExt cx="4537948" cy="594678"/>
          </a:xfrm>
        </p:grpSpPr>
        <p:sp>
          <p:nvSpPr>
            <p:cNvPr id="237" name="Shape 237"/>
            <p:cNvSpPr/>
            <p:nvPr/>
          </p:nvSpPr>
          <p:spPr>
            <a:xfrm>
              <a:off x="0" y="-1"/>
              <a:ext cx="4537949" cy="594680"/>
            </a:xfrm>
            <a:prstGeom prst="rect">
              <a:avLst/>
            </a:prstGeom>
            <a:solidFill>
              <a:srgbClr val="C9DFF2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38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96168"/>
              <a:ext cx="4537949" cy="40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2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Program of Study 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1793232" y="5484181"/>
            <a:ext cx="1916679" cy="576297"/>
            <a:chOff x="0" y="0"/>
            <a:chExt cx="1916677" cy="576295"/>
          </a:xfrm>
        </p:grpSpPr>
        <p:sp>
          <p:nvSpPr>
            <p:cNvPr id="240" name="Shape 240"/>
            <p:cNvSpPr/>
            <p:nvPr/>
          </p:nvSpPr>
          <p:spPr>
            <a:xfrm>
              <a:off x="-1" y="0"/>
              <a:ext cx="1916679" cy="576296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6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-1" y="117895"/>
              <a:ext cx="1916679" cy="340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defTabSz="1849571">
                <a:defRPr sz="18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Career Plan 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8784678" y="3253563"/>
            <a:ext cx="788491" cy="2284787"/>
            <a:chOff x="0" y="0"/>
            <a:chExt cx="788490" cy="2284785"/>
          </a:xfrm>
        </p:grpSpPr>
        <p:sp>
          <p:nvSpPr>
            <p:cNvPr id="243" name="Shape 243"/>
            <p:cNvSpPr/>
            <p:nvPr/>
          </p:nvSpPr>
          <p:spPr>
            <a:xfrm rot="16200000">
              <a:off x="-748148" y="748148"/>
              <a:ext cx="2284786" cy="788491"/>
            </a:xfrm>
            <a:prstGeom prst="rect">
              <a:avLst/>
            </a:prstGeom>
            <a:solidFill>
              <a:srgbClr val="FAD5BB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16200000">
              <a:off x="-748149" y="904369"/>
              <a:ext cx="2284786" cy="476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/>
            <a:p>
              <a:pPr algn="l" defTabSz="1849571">
                <a:defRPr sz="28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Credentials</a:t>
              </a:r>
              <a:r>
                <a:rPr sz="1600"/>
                <a:t> </a:t>
              </a:r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6209144" y="5622522"/>
            <a:ext cx="1593736" cy="476047"/>
            <a:chOff x="0" y="4423"/>
            <a:chExt cx="1593735" cy="476046"/>
          </a:xfrm>
        </p:grpSpPr>
        <p:sp>
          <p:nvSpPr>
            <p:cNvPr id="246" name="Shape 246"/>
            <p:cNvSpPr/>
            <p:nvPr/>
          </p:nvSpPr>
          <p:spPr>
            <a:xfrm>
              <a:off x="0" y="56223"/>
              <a:ext cx="1593736" cy="372434"/>
            </a:xfrm>
            <a:prstGeom prst="rect">
              <a:avLst/>
            </a:prstGeom>
            <a:solidFill>
              <a:srgbClr val="FF2600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0" y="4423"/>
              <a:ext cx="1593736" cy="476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Diploma</a:t>
              </a:r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7996205" y="5611733"/>
            <a:ext cx="1649021" cy="476047"/>
            <a:chOff x="0" y="4423"/>
            <a:chExt cx="1649020" cy="476046"/>
          </a:xfrm>
        </p:grpSpPr>
        <p:sp>
          <p:nvSpPr>
            <p:cNvPr id="249" name="Shape 249"/>
            <p:cNvSpPr/>
            <p:nvPr/>
          </p:nvSpPr>
          <p:spPr>
            <a:xfrm>
              <a:off x="0" y="56223"/>
              <a:ext cx="1593740" cy="372436"/>
            </a:xfrm>
            <a:prstGeom prst="rect">
              <a:avLst/>
            </a:prstGeom>
            <a:solidFill>
              <a:srgbClr val="FF2600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55280" y="4423"/>
              <a:ext cx="1593741" cy="476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Degree</a:t>
              </a:r>
            </a:p>
          </p:txBody>
        </p:sp>
      </p:grpSp>
      <p:sp>
        <p:nvSpPr>
          <p:cNvPr id="252" name="Shape 252"/>
          <p:cNvSpPr/>
          <p:nvPr/>
        </p:nvSpPr>
        <p:spPr>
          <a:xfrm>
            <a:off x="542920" y="1842346"/>
            <a:ext cx="11592792" cy="987643"/>
          </a:xfrm>
          <a:prstGeom prst="rect">
            <a:avLst/>
          </a:prstGeom>
          <a:solidFill>
            <a:srgbClr val="002F7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849571">
              <a:lnSpc>
                <a:spcPct val="120000"/>
              </a:lnSpc>
              <a:defRPr sz="5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CTE Career Pathways </a:t>
            </a:r>
          </a:p>
        </p:txBody>
      </p:sp>
      <p:grpSp>
        <p:nvGrpSpPr>
          <p:cNvPr id="255" name="Group 255"/>
          <p:cNvGrpSpPr/>
          <p:nvPr/>
        </p:nvGrpSpPr>
        <p:grpSpPr>
          <a:xfrm>
            <a:off x="9812210" y="3245725"/>
            <a:ext cx="620724" cy="2791231"/>
            <a:chOff x="11001" y="0"/>
            <a:chExt cx="620723" cy="2791230"/>
          </a:xfrm>
        </p:grpSpPr>
        <p:sp>
          <p:nvSpPr>
            <p:cNvPr id="253" name="Shape 253"/>
            <p:cNvSpPr/>
            <p:nvPr/>
          </p:nvSpPr>
          <p:spPr>
            <a:xfrm rot="16200000">
              <a:off x="-1074251" y="1085252"/>
              <a:ext cx="2791229" cy="620724"/>
            </a:xfrm>
            <a:prstGeom prst="rect">
              <a:avLst/>
            </a:prstGeom>
            <a:solidFill>
              <a:srgbClr val="FF2600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22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16200000">
              <a:off x="-1074251" y="1089820"/>
              <a:ext cx="2791228" cy="611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3800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Interviews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975360" y="7755021"/>
            <a:ext cx="3454191" cy="1123046"/>
            <a:chOff x="0" y="0"/>
            <a:chExt cx="3454190" cy="1123045"/>
          </a:xfrm>
        </p:grpSpPr>
        <p:sp>
          <p:nvSpPr>
            <p:cNvPr id="256" name="Shape 256"/>
            <p:cNvSpPr/>
            <p:nvPr/>
          </p:nvSpPr>
          <p:spPr>
            <a:xfrm>
              <a:off x="0" y="0"/>
              <a:ext cx="3454191" cy="1123046"/>
            </a:xfrm>
            <a:prstGeom prst="rect">
              <a:avLst/>
            </a:prstGeom>
            <a:solidFill>
              <a:srgbClr val="002F73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0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30153"/>
              <a:ext cx="3454191" cy="106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/>
            <a:p>
              <a:pPr defTabSz="1300433">
                <a:defRPr sz="22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Assessment of Competencies, </a:t>
              </a:r>
              <a:endParaRPr sz="1800"/>
            </a:p>
            <a:p>
              <a:pPr defTabSz="1300433">
                <a:defRPr sz="22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&amp; Credentials, </a:t>
              </a:r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4891823" y="7813706"/>
            <a:ext cx="5203724" cy="882448"/>
            <a:chOff x="0" y="8938"/>
            <a:chExt cx="5203723" cy="882446"/>
          </a:xfrm>
        </p:grpSpPr>
        <p:sp>
          <p:nvSpPr>
            <p:cNvPr id="259" name="Shape 259"/>
            <p:cNvSpPr/>
            <p:nvPr/>
          </p:nvSpPr>
          <p:spPr>
            <a:xfrm>
              <a:off x="0" y="65841"/>
              <a:ext cx="4962778" cy="768646"/>
            </a:xfrm>
            <a:prstGeom prst="rect">
              <a:avLst/>
            </a:prstGeom>
            <a:solidFill>
              <a:srgbClr val="C9DFF2"/>
            </a:solidFill>
            <a:ln w="12700" cap="flat">
              <a:solidFill>
                <a:srgbClr val="5285AC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33">
                <a:lnSpc>
                  <a:spcPct val="120000"/>
                </a:lnSpc>
                <a:defRPr sz="5000" u="sng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93349" y="8938"/>
              <a:ext cx="5110375" cy="882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0640" tIns="40640" rIns="40640" bIns="40640" numCol="1" anchor="ctr">
              <a:spAutoFit/>
            </a:bodyPr>
            <a:lstStyle>
              <a:lvl1pPr algn="l" defTabSz="1849571">
                <a:defRPr sz="2800" u="sng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Placement in Education / Training</a:t>
              </a:r>
            </a:p>
          </p:txBody>
        </p:sp>
      </p:grpSp>
      <p:sp>
        <p:nvSpPr>
          <p:cNvPr id="262" name="Shape 262"/>
          <p:cNvSpPr/>
          <p:nvPr/>
        </p:nvSpPr>
        <p:spPr>
          <a:xfrm>
            <a:off x="1061400" y="8669866"/>
            <a:ext cx="9775935" cy="849451"/>
          </a:xfrm>
          <a:prstGeom prst="rightArrow">
            <a:avLst>
              <a:gd name="adj1" fmla="val 32000"/>
              <a:gd name="adj2" fmla="val 110762"/>
            </a:avLst>
          </a:prstGeom>
          <a:blipFill>
            <a:blip r:embed="rId4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lnSpc>
                <a:spcPct val="120000"/>
              </a:lnSpc>
              <a:defRPr sz="2800" b="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 flipH="1">
            <a:off x="3927675" y="4524890"/>
            <a:ext cx="4" cy="3396983"/>
          </a:xfrm>
          <a:prstGeom prst="line">
            <a:avLst/>
          </a:prstGeom>
          <a:ln w="50800">
            <a:solidFill>
              <a:srgbClr val="C0504D"/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65023" tIns="65023" rIns="65023" bIns="65023"/>
          <a:lstStyle/>
          <a:p>
            <a:pPr algn="l" defTabSz="1300480">
              <a:lnSpc>
                <a:spcPct val="120000"/>
              </a:lnSpc>
              <a:defRPr sz="24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grpSp>
        <p:nvGrpSpPr>
          <p:cNvPr id="266" name="Group 266"/>
          <p:cNvGrpSpPr/>
          <p:nvPr/>
        </p:nvGrpSpPr>
        <p:grpSpPr>
          <a:xfrm>
            <a:off x="4182277" y="5987296"/>
            <a:ext cx="4566217" cy="582774"/>
            <a:chOff x="0" y="5193"/>
            <a:chExt cx="4566216" cy="582773"/>
          </a:xfrm>
        </p:grpSpPr>
        <p:sp>
          <p:nvSpPr>
            <p:cNvPr id="264" name="Shape 264"/>
            <p:cNvSpPr/>
            <p:nvPr/>
          </p:nvSpPr>
          <p:spPr>
            <a:xfrm>
              <a:off x="0" y="104434"/>
              <a:ext cx="4566217" cy="432647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lnSpc>
                  <a:spcPct val="120000"/>
                </a:lnSpc>
                <a:defRPr sz="5000" b="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54842" y="5193"/>
              <a:ext cx="4051735" cy="582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1300480">
                <a:defRPr sz="34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9, 10, 11, 12, 13, 14 </a:t>
              </a:r>
            </a:p>
          </p:txBody>
        </p:sp>
      </p:grpSp>
      <p:sp>
        <p:nvSpPr>
          <p:cNvPr id="267" name="Shape 267"/>
          <p:cNvSpPr/>
          <p:nvPr/>
        </p:nvSpPr>
        <p:spPr>
          <a:xfrm>
            <a:off x="7572083" y="6264027"/>
            <a:ext cx="3" cy="1763231"/>
          </a:xfrm>
          <a:prstGeom prst="line">
            <a:avLst/>
          </a:prstGeom>
          <a:ln w="12700">
            <a:solidFill>
              <a:srgbClr val="65DA10"/>
            </a:solidFill>
            <a:miter lim="400000"/>
          </a:ln>
        </p:spPr>
        <p:txBody>
          <a:bodyPr lIns="65023" tIns="65023" rIns="65023" bIns="65023"/>
          <a:lstStyle/>
          <a:p>
            <a:pPr algn="l" defTabSz="1300480">
              <a:lnSpc>
                <a:spcPct val="120000"/>
              </a:lnSpc>
              <a:defRPr sz="24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2014  Vision Overview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88897" y="7692350"/>
            <a:ext cx="258585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Microsoft Certifications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3" animBg="1" advAuto="0"/>
      <p:bldP spid="212" grpId="14" animBg="1" advAuto="0"/>
      <p:bldP spid="215" grpId="10" animBg="1" advAuto="0"/>
      <p:bldP spid="218" grpId="2" animBg="1" advAuto="0"/>
      <p:bldP spid="221" grpId="5" animBg="1" advAuto="0"/>
      <p:bldP spid="224" grpId="12" animBg="1" advAuto="0"/>
      <p:bldP spid="227" grpId="11" animBg="1" advAuto="0"/>
      <p:bldP spid="230" grpId="6" animBg="1" advAuto="0"/>
      <p:bldP spid="233" grpId="7" animBg="1" advAuto="0"/>
      <p:bldP spid="236" grpId="8" animBg="1" advAuto="0"/>
      <p:bldP spid="239" grpId="4" animBg="1" advAuto="0"/>
      <p:bldP spid="242" grpId="9" animBg="1" advAuto="0"/>
      <p:bldP spid="245" grpId="13" animBg="1" advAuto="0"/>
      <p:bldP spid="248" grpId="15" animBg="1" advAuto="0"/>
      <p:bldP spid="251" grpId="16" animBg="1" advAuto="0"/>
      <p:bldP spid="252" grpId="1" animBg="1" advAuto="0"/>
      <p:bldP spid="255" grpId="17" animBg="1" advAuto="0"/>
      <p:bldP spid="258" grpId="18" animBg="1" advAuto="0"/>
      <p:bldP spid="261" grpId="22" animBg="1" advAuto="0"/>
      <p:bldP spid="263" grpId="19" animBg="1" advAuto="0"/>
      <p:bldP spid="266" grpId="21" animBg="1" advAuto="0"/>
      <p:bldP spid="267" grpId="2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9973733" y="3285067"/>
            <a:ext cx="1788164" cy="3048004"/>
          </a:xfrm>
          <a:prstGeom prst="roundRect">
            <a:avLst>
              <a:gd name="adj" fmla="val 15909"/>
            </a:avLst>
          </a:prstGeom>
          <a:solidFill>
            <a:srgbClr val="FAD5BB"/>
          </a:solidFill>
          <a:ln w="12700">
            <a:solidFill>
              <a:srgbClr val="F2913F"/>
            </a:solidFill>
            <a:miter lim="400000"/>
          </a:ln>
        </p:spPr>
        <p:txBody>
          <a:bodyPr lIns="65021" tIns="65021" rIns="65021" bIns="65021"/>
          <a:lstStyle/>
          <a:p>
            <a:pPr algn="l" defTabSz="487680">
              <a:lnSpc>
                <a:spcPct val="120000"/>
              </a:lnSpc>
              <a:defRPr sz="12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graphicFrame>
        <p:nvGraphicFramePr>
          <p:cNvPr id="295" name="Table 295"/>
          <p:cNvGraphicFramePr/>
          <p:nvPr/>
        </p:nvGraphicFramePr>
        <p:xfrm>
          <a:off x="1178559" y="2573866"/>
          <a:ext cx="8252153" cy="53511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16060"/>
                <a:gridCol w="613913"/>
                <a:gridCol w="660869"/>
                <a:gridCol w="854551"/>
                <a:gridCol w="707821"/>
                <a:gridCol w="843399"/>
                <a:gridCol w="661455"/>
                <a:gridCol w="854551"/>
                <a:gridCol w="739664"/>
                <a:gridCol w="1299870"/>
              </a:tblGrid>
              <a:tr h="565858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Level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Courses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Certifications &amp; Degrees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627582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 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Algebra  I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Integrated Math 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Environmental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Earth Science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World History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Health/PE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MSITA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Word, PPT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Small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Business Entrepreneurship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Freshman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Career Management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MSITA Certifications (2)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564823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 11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Geometry or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Integrated Math II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Physical Science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Civics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Principles of Business 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&amp; 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MSITA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Excel, Access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Business Law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MSITA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Website or Database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MSITA Certifications (2)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768789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 111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Algebra II or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Integrated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 III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Biology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151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110 Intro to Business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Accounting I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137 Principles of Management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135 Principles of Supervision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MSITA Certification(1)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Career Readiness - CRC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706031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 IV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sz="800" baseline="30498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</a:t>
                      </a: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Math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Aligned with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sudent’s plan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 History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 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 115 Mathematical Models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 History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 B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Accounting II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 114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Professional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Research &amp;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Reporting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115 Business Law 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School Diploma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QuickBooks Certification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 Certificate</a:t>
                      </a: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627582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Summer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COE 112    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(coop)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COE 110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World of Work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ACA 111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College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 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Success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784479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MKT 220 Advertising &amp; Sales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 120 Principles of Financial Accounting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 111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Expository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116 Business Law II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260 Business Communications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240 Business Ethics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 129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 Income Taxes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 121 Principles of Managerial Accounting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Business Administration Diploma 44 hours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706031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Social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Science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Elective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239 Business Applications Seminar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ECO 252 Principles of Macroeconomics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Humanities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Fine Arts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Elective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Business Administration 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AAS Degree 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65-73 hours</a:t>
                      </a:r>
                      <a:endParaRPr sz="180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80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6" name="Table 296"/>
          <p:cNvGraphicFramePr/>
          <p:nvPr/>
        </p:nvGraphicFramePr>
        <p:xfrm>
          <a:off x="10038080" y="2004906"/>
          <a:ext cx="2534073" cy="19741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34073"/>
              </a:tblGrid>
              <a:tr h="432902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Core CoursesE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</a:tr>
              <a:tr h="371416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CTE High school courses	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</a:tr>
              <a:tr h="380633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Community college courses                                  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</a:tr>
              <a:tr h="380633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Articulated Courses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5A0DC"/>
                    </a:solidFill>
                  </a:tcPr>
                </a:tc>
              </a:tr>
              <a:tr h="408557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Experienced/Work Based Learning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913F"/>
                    </a:solidFill>
                  </a:tcPr>
                </a:tc>
              </a:tr>
            </a:tbl>
          </a:graphicData>
        </a:graphic>
      </p:graphicFrame>
      <p:sp>
        <p:nvSpPr>
          <p:cNvPr id="297" name="Shape 297"/>
          <p:cNvSpPr/>
          <p:nvPr/>
        </p:nvSpPr>
        <p:spPr>
          <a:xfrm>
            <a:off x="1584959" y="1950719"/>
            <a:ext cx="6908801" cy="64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/>
          <a:p>
            <a:pPr algn="l" defTabSz="1300480">
              <a:defRPr sz="2400"/>
            </a:pPr>
            <a:r>
              <a:rPr sz="18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(Rigorous) Programs of Study            </a:t>
            </a:r>
            <a:r>
              <a:rPr sz="16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(Classes are examples) </a:t>
            </a:r>
            <a:endParaRPr sz="1800">
              <a:uFill>
                <a:solidFill>
                  <a:srgbClr val="000000"/>
                </a:solidFill>
              </a:uFill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algn="l" defTabSz="1300480">
              <a:defRPr sz="2400"/>
            </a:pPr>
            <a:r>
              <a:rPr sz="18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</a:p>
        </p:txBody>
      </p:sp>
      <p:sp>
        <p:nvSpPr>
          <p:cNvPr id="298" name="Shape 298"/>
          <p:cNvSpPr/>
          <p:nvPr/>
        </p:nvSpPr>
        <p:spPr>
          <a:xfrm>
            <a:off x="10278531" y="4375573"/>
            <a:ext cx="975364" cy="2209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9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900">
                <a:uFill>
                  <a:solidFill>
                    <a:srgbClr val="000000"/>
                  </a:solidFill>
                </a:uFill>
              </a:rPr>
              <a:t>Shadowing</a:t>
            </a:r>
          </a:p>
        </p:txBody>
      </p:sp>
      <p:sp>
        <p:nvSpPr>
          <p:cNvPr id="299" name="Shape 299"/>
          <p:cNvSpPr/>
          <p:nvPr/>
        </p:nvSpPr>
        <p:spPr>
          <a:xfrm>
            <a:off x="10295466" y="3953848"/>
            <a:ext cx="1239522" cy="2209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9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900">
                <a:uFill>
                  <a:solidFill>
                    <a:srgbClr val="000000"/>
                  </a:solidFill>
                </a:uFill>
              </a:rPr>
              <a:t>Project B Learning </a:t>
            </a:r>
          </a:p>
        </p:txBody>
      </p:sp>
      <p:sp>
        <p:nvSpPr>
          <p:cNvPr id="300" name="Shape 300"/>
          <p:cNvSpPr/>
          <p:nvPr/>
        </p:nvSpPr>
        <p:spPr>
          <a:xfrm>
            <a:off x="10278531" y="3469640"/>
            <a:ext cx="975364" cy="2209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9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900">
                <a:uFill>
                  <a:solidFill>
                    <a:srgbClr val="000000"/>
                  </a:solidFill>
                </a:uFill>
              </a:rPr>
              <a:t>Tours</a:t>
            </a:r>
          </a:p>
        </p:txBody>
      </p:sp>
      <p:sp>
        <p:nvSpPr>
          <p:cNvPr id="301" name="Shape 301"/>
          <p:cNvSpPr/>
          <p:nvPr/>
        </p:nvSpPr>
        <p:spPr>
          <a:xfrm>
            <a:off x="10281920" y="4788746"/>
            <a:ext cx="975361" cy="2209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9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900">
                <a:uFill>
                  <a:solidFill>
                    <a:srgbClr val="000000"/>
                  </a:solidFill>
                </a:uFill>
              </a:rPr>
              <a:t>OJT / OJL </a:t>
            </a:r>
          </a:p>
        </p:txBody>
      </p:sp>
      <p:sp>
        <p:nvSpPr>
          <p:cNvPr id="302" name="Shape 302"/>
          <p:cNvSpPr/>
          <p:nvPr/>
        </p:nvSpPr>
        <p:spPr>
          <a:xfrm>
            <a:off x="10295466" y="5364479"/>
            <a:ext cx="975361" cy="2209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9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900">
                <a:uFill>
                  <a:solidFill>
                    <a:srgbClr val="000000"/>
                  </a:solidFill>
                </a:uFill>
              </a:rPr>
              <a:t>Co-Op </a:t>
            </a:r>
          </a:p>
        </p:txBody>
      </p:sp>
      <p:sp>
        <p:nvSpPr>
          <p:cNvPr id="303" name="Shape 303"/>
          <p:cNvSpPr/>
          <p:nvPr/>
        </p:nvSpPr>
        <p:spPr>
          <a:xfrm>
            <a:off x="10295466" y="5845386"/>
            <a:ext cx="1259841" cy="2209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9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900">
                <a:uFill>
                  <a:solidFill>
                    <a:srgbClr val="000000"/>
                  </a:solidFill>
                </a:uFill>
              </a:rPr>
              <a:t>Apprenticeship </a:t>
            </a:r>
          </a:p>
        </p:txBody>
      </p:sp>
      <p:pic>
        <p:nvPicPr>
          <p:cNvPr id="30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99467">
            <a:off x="6940832" y="3473617"/>
            <a:ext cx="3034458" cy="20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1268" y="4354109"/>
            <a:ext cx="3847258" cy="20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1120" y="4832360"/>
            <a:ext cx="2289390" cy="20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80123" y="5438206"/>
            <a:ext cx="7504862" cy="20664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9176172" y="8025850"/>
            <a:ext cx="2600964" cy="3606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1800">
                <a:uFill>
                  <a:solidFill>
                    <a:srgbClr val="000000"/>
                  </a:solidFill>
                </a:uFill>
              </a:rPr>
              <a:t>Employer Engagement </a:t>
            </a:r>
          </a:p>
        </p:txBody>
      </p:sp>
      <p:pic>
        <p:nvPicPr>
          <p:cNvPr id="309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89579" y="6062338"/>
            <a:ext cx="7382941" cy="20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69">
            <a:off x="5503121" y="3988467"/>
            <a:ext cx="4497497" cy="206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 flipH="1" flipV="1">
            <a:off x="11344471" y="6285651"/>
            <a:ext cx="21186" cy="1714606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65022" tIns="65022" rIns="65022" bIns="65022"/>
          <a:lstStyle/>
          <a:p>
            <a:pPr algn="l" defTabSz="650240">
              <a:defRPr sz="1600" b="0"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5056291" y="3118169"/>
            <a:ext cx="4727793" cy="4768432"/>
          </a:xfrm>
          <a:prstGeom prst="roundRect">
            <a:avLst>
              <a:gd name="adj" fmla="val 19580"/>
            </a:avLst>
          </a:prstGeom>
          <a:ln w="25400">
            <a:solidFill>
              <a:schemeClr val="accent4">
                <a:satOff val="1488"/>
                <a:lumOff val="-7242"/>
              </a:schemeClr>
            </a:solidFill>
            <a:miter lim="400000"/>
          </a:ln>
        </p:spPr>
        <p:txBody>
          <a:bodyPr lIns="65021" tIns="65021" rIns="65021" bIns="65021"/>
          <a:lstStyle/>
          <a:p>
            <a:pPr algn="l" defTabSz="487680">
              <a:lnSpc>
                <a:spcPct val="120000"/>
              </a:lnSpc>
              <a:defRPr sz="12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 flipV="1">
            <a:off x="9604585" y="7040671"/>
            <a:ext cx="6" cy="975584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65022" tIns="65022" rIns="65022" bIns="65022"/>
          <a:lstStyle/>
          <a:p>
            <a:pPr algn="l" defTabSz="650240">
              <a:defRPr sz="1600" b="0"/>
            </a:pPr>
            <a:endParaRPr/>
          </a:p>
        </p:txBody>
      </p:sp>
      <p:graphicFrame>
        <p:nvGraphicFramePr>
          <p:cNvPr id="314" name="Table 314"/>
          <p:cNvGraphicFramePr/>
          <p:nvPr/>
        </p:nvGraphicFramePr>
        <p:xfrm>
          <a:off x="1192106" y="7748693"/>
          <a:ext cx="2777913" cy="78203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77913"/>
              </a:tblGrid>
              <a:tr h="322426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Articulated credits -   MSITA for CIS110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EF3"/>
                    </a:solidFill>
                  </a:tcPr>
                </a:tc>
              </a:tr>
              <a:tr h="459611">
                <a:tc>
                  <a:txBody>
                    <a:bodyPr/>
                    <a:lstStyle/>
                    <a:p>
                      <a:pPr algn="l" defTabSz="1300480">
                        <a:tabLst>
                          <a:tab pos="647700" algn="l"/>
                          <a:tab pos="3898900" algn="r"/>
                          <a:tab pos="7797800" algn="r"/>
                        </a:tabLst>
                        <a:defRPr sz="24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900" b="1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900" i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Online Course on Demand</a:t>
                      </a:r>
                      <a:r>
                        <a:rPr sz="900" i="1">
                          <a:solidFill>
                            <a:srgbClr val="FF2600"/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</a:t>
                      </a:r>
                      <a:r>
                        <a:rPr sz="90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See CC course requirements for each degree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15" name="Shape 315"/>
          <p:cNvSpPr/>
          <p:nvPr/>
        </p:nvSpPr>
        <p:spPr>
          <a:xfrm>
            <a:off x="4551679" y="559928"/>
            <a:ext cx="4185883" cy="95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sz="2400"/>
            </a:pPr>
            <a:r>
              <a:rPr sz="30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Building the Pathway </a:t>
            </a:r>
            <a:endParaRPr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algn="l" defTabSz="1300480">
              <a:defRPr sz="2400"/>
            </a:pPr>
            <a:r>
              <a:rPr i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Engaging Employers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9973733" y="3653367"/>
            <a:ext cx="2159001" cy="3213104"/>
          </a:xfrm>
          <a:prstGeom prst="roundRect">
            <a:avLst>
              <a:gd name="adj" fmla="val 13176"/>
            </a:avLst>
          </a:prstGeom>
          <a:solidFill>
            <a:srgbClr val="FAD5BB"/>
          </a:solidFill>
          <a:ln w="50800">
            <a:solidFill>
              <a:srgbClr val="F2913F"/>
            </a:solidFill>
            <a:miter lim="400000"/>
          </a:ln>
        </p:spPr>
        <p:txBody>
          <a:bodyPr lIns="65021" tIns="65021" rIns="65021" bIns="65021"/>
          <a:lstStyle/>
          <a:p>
            <a:pPr algn="l" defTabSz="487680">
              <a:lnSpc>
                <a:spcPct val="120000"/>
              </a:lnSpc>
              <a:defRPr sz="12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graphicFrame>
        <p:nvGraphicFramePr>
          <p:cNvPr id="320" name="Table 320"/>
          <p:cNvGraphicFramePr/>
          <p:nvPr>
            <p:extLst>
              <p:ext uri="{D42A27DB-BD31-4B8C-83A1-F6EECF244321}">
                <p14:modId xmlns:p14="http://schemas.microsoft.com/office/powerpoint/2010/main" val="990668238"/>
              </p:ext>
            </p:extLst>
          </p:nvPr>
        </p:nvGraphicFramePr>
        <p:xfrm>
          <a:off x="1178559" y="3107266"/>
          <a:ext cx="8252153" cy="35332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98267"/>
                <a:gridCol w="844846"/>
                <a:gridCol w="909465"/>
                <a:gridCol w="1176003"/>
                <a:gridCol w="974079"/>
                <a:gridCol w="1160657"/>
                <a:gridCol w="1788836"/>
              </a:tblGrid>
              <a:tr h="1121833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584" b="1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Level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5"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1583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Courses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1583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Certifications &amp; Degrees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1884732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17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Career </a:t>
                      </a:r>
                    </a:p>
                    <a:p>
                      <a:pPr defTabSz="1300480">
                        <a:tabLst>
                          <a:tab pos="1295400" algn="l"/>
                        </a:tabLst>
                        <a:defRPr sz="17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Center Coordinator </a:t>
                      </a:r>
                      <a:endParaRPr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296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592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296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2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 </a:t>
                      </a:r>
                    </a:p>
                    <a:p>
                      <a:pPr defTabSz="1300480">
                        <a:tabLst>
                          <a:tab pos="1295400" algn="l"/>
                        </a:tabLst>
                        <a:defRPr sz="2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Reading and  Math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</a:pPr>
                      <a:r>
                        <a:rPr lang="en-US" sz="20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IT</a:t>
                      </a:r>
                      <a:endParaRPr sz="20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</a:pPr>
                      <a:r>
                        <a:rPr lang="en-US" sz="20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MOS</a:t>
                      </a:r>
                      <a:endParaRPr sz="20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3E68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n-US" sz="2000" dirty="0" smtClean="0"/>
                        <a:t>MTA</a:t>
                      </a:r>
                      <a:endParaRPr sz="2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52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592" dirty="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52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592" dirty="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2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Certifications (2)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  <a:tr h="490167"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296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592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296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473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5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5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5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5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4D6E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tabLst>
                          <a:tab pos="1295400" algn="l"/>
                        </a:tabLst>
                        <a:defRPr sz="3456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152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592" dirty="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DCC1"/>
                    </a:solidFill>
                  </a:tcPr>
                </a:tc>
              </a:tr>
            </a:tbl>
          </a:graphicData>
        </a:graphic>
      </p:graphicFrame>
      <p:sp>
        <p:nvSpPr>
          <p:cNvPr id="321" name="Shape 321"/>
          <p:cNvSpPr/>
          <p:nvPr/>
        </p:nvSpPr>
        <p:spPr>
          <a:xfrm>
            <a:off x="10278531" y="4908973"/>
            <a:ext cx="975364" cy="2463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1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Shadowing</a:t>
            </a:r>
          </a:p>
        </p:txBody>
      </p:sp>
      <p:sp>
        <p:nvSpPr>
          <p:cNvPr id="322" name="Shape 322"/>
          <p:cNvSpPr/>
          <p:nvPr/>
        </p:nvSpPr>
        <p:spPr>
          <a:xfrm>
            <a:off x="10168466" y="4398348"/>
            <a:ext cx="1506222" cy="2590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Project B Learning </a:t>
            </a:r>
          </a:p>
        </p:txBody>
      </p:sp>
      <p:sp>
        <p:nvSpPr>
          <p:cNvPr id="323" name="Shape 323"/>
          <p:cNvSpPr/>
          <p:nvPr/>
        </p:nvSpPr>
        <p:spPr>
          <a:xfrm>
            <a:off x="10278531" y="4003040"/>
            <a:ext cx="975364" cy="2590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Tours</a:t>
            </a:r>
          </a:p>
        </p:txBody>
      </p:sp>
      <p:sp>
        <p:nvSpPr>
          <p:cNvPr id="324" name="Shape 324"/>
          <p:cNvSpPr/>
          <p:nvPr/>
        </p:nvSpPr>
        <p:spPr>
          <a:xfrm>
            <a:off x="10281920" y="5322146"/>
            <a:ext cx="975361" cy="2463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1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OJT / OJL </a:t>
            </a:r>
          </a:p>
        </p:txBody>
      </p:sp>
      <p:sp>
        <p:nvSpPr>
          <p:cNvPr id="325" name="Shape 325"/>
          <p:cNvSpPr/>
          <p:nvPr/>
        </p:nvSpPr>
        <p:spPr>
          <a:xfrm>
            <a:off x="10295466" y="5897879"/>
            <a:ext cx="975361" cy="2463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1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Co-Op </a:t>
            </a:r>
          </a:p>
        </p:txBody>
      </p:sp>
      <p:sp>
        <p:nvSpPr>
          <p:cNvPr id="326" name="Shape 326"/>
          <p:cNvSpPr/>
          <p:nvPr/>
        </p:nvSpPr>
        <p:spPr>
          <a:xfrm>
            <a:off x="10295466" y="6378786"/>
            <a:ext cx="1259841" cy="2590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Apprenticeship </a:t>
            </a:r>
          </a:p>
        </p:txBody>
      </p:sp>
      <p:sp>
        <p:nvSpPr>
          <p:cNvPr id="327" name="Shape 327"/>
          <p:cNvSpPr/>
          <p:nvPr/>
        </p:nvSpPr>
        <p:spPr>
          <a:xfrm>
            <a:off x="9176172" y="8305250"/>
            <a:ext cx="2600964" cy="360681"/>
          </a:xfrm>
          <a:prstGeom prst="rect">
            <a:avLst/>
          </a:prstGeom>
          <a:solidFill>
            <a:srgbClr val="F291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>
            <a:spAutoFit/>
          </a:bodyPr>
          <a:lstStyle>
            <a:lvl1pPr algn="l" defTabSz="1300480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>
              <a:defRPr sz="2400">
                <a:uFillTx/>
              </a:defRPr>
            </a:pPr>
            <a:r>
              <a:rPr sz="1800">
                <a:uFill>
                  <a:solidFill>
                    <a:srgbClr val="000000"/>
                  </a:solidFill>
                </a:uFill>
              </a:rPr>
              <a:t>Employer Engagement </a:t>
            </a:r>
          </a:p>
        </p:txBody>
      </p:sp>
      <p:sp>
        <p:nvSpPr>
          <p:cNvPr id="328" name="Shape 328"/>
          <p:cNvSpPr/>
          <p:nvPr/>
        </p:nvSpPr>
        <p:spPr>
          <a:xfrm flipV="1">
            <a:off x="11349287" y="7047082"/>
            <a:ext cx="20988" cy="1155580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65022" tIns="65022" rIns="65022" bIns="65022"/>
          <a:lstStyle/>
          <a:p>
            <a:pPr algn="l" defTabSz="650240">
              <a:defRPr sz="1600" b="0"/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417991" y="3969069"/>
            <a:ext cx="6172201" cy="2311401"/>
          </a:xfrm>
          <a:prstGeom prst="roundRect">
            <a:avLst>
              <a:gd name="adj" fmla="val 40049"/>
            </a:avLst>
          </a:prstGeom>
          <a:ln w="50800">
            <a:solidFill>
              <a:schemeClr val="accent4">
                <a:satOff val="1488"/>
                <a:lumOff val="-7242"/>
              </a:schemeClr>
            </a:solidFill>
            <a:miter lim="400000"/>
          </a:ln>
        </p:spPr>
        <p:txBody>
          <a:bodyPr lIns="65021" tIns="65021" rIns="65021" bIns="65021"/>
          <a:lstStyle/>
          <a:p>
            <a:pPr algn="l" defTabSz="487680">
              <a:lnSpc>
                <a:spcPct val="120000"/>
              </a:lnSpc>
              <a:defRPr sz="12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 flipH="1" flipV="1">
            <a:off x="8855290" y="6329471"/>
            <a:ext cx="997237" cy="176847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65022" tIns="65022" rIns="65022" bIns="65022"/>
          <a:lstStyle/>
          <a:p>
            <a:pPr algn="l" defTabSz="650240">
              <a:defRPr sz="1600" b="0"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640763" y="864728"/>
            <a:ext cx="5663523" cy="1323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defTabSz="1300480">
              <a:defRPr sz="2400"/>
            </a:pPr>
            <a:r>
              <a:rPr sz="3000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Building the Pathway </a:t>
            </a:r>
            <a:endParaRPr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  <a:p>
            <a:pPr defTabSz="1300480">
              <a:defRPr sz="2400"/>
            </a:pPr>
            <a:r>
              <a:rPr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Short Term </a:t>
            </a:r>
          </a:p>
          <a:p>
            <a:pPr defTabSz="1300480">
              <a:defRPr sz="2400"/>
            </a:pPr>
            <a:r>
              <a:rPr i="1">
                <a:uFill>
                  <a:solidFill>
                    <a:srgbClr val="000000"/>
                  </a:solidFill>
                </a:u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Career Center/ Continuing Education  </a:t>
            </a:r>
          </a:p>
        </p:txBody>
      </p:sp>
      <p:sp>
        <p:nvSpPr>
          <p:cNvPr id="332" name="Shape 332"/>
          <p:cNvSpPr/>
          <p:nvPr/>
        </p:nvSpPr>
        <p:spPr>
          <a:xfrm flipH="1" flipV="1">
            <a:off x="5181682" y="5993621"/>
            <a:ext cx="4927601" cy="71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 flipH="1" flipV="1">
            <a:off x="4063999" y="5397145"/>
            <a:ext cx="6046242" cy="1423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334" name="Shape 334"/>
          <p:cNvSpPr/>
          <p:nvPr/>
        </p:nvSpPr>
        <p:spPr>
          <a:xfrm flipH="1">
            <a:off x="2387600" y="4529193"/>
            <a:ext cx="7721965" cy="1705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574625" y="52437"/>
            <a:ext cx="12017376" cy="8785126"/>
          </a:xfrm>
          <a:prstGeom prst="ellipse">
            <a:avLst/>
          </a:prstGeom>
          <a:gradFill>
            <a:gsLst>
              <a:gs pos="0">
                <a:schemeClr val="accent4">
                  <a:hueOff val="495547"/>
                  <a:lumOff val="5161"/>
                  <a:alpha val="54627"/>
                </a:schemeClr>
              </a:gs>
              <a:gs pos="100000">
                <a:schemeClr val="accent4">
                  <a:alpha val="54627"/>
                </a:schemeClr>
              </a:gs>
            </a:gsLst>
            <a:lin ang="5400000"/>
          </a:gradFill>
          <a:ln w="12700">
            <a:miter lim="400000"/>
          </a:ln>
          <a:effectLst>
            <a:outerShdw blurRad="88900" dist="30811" dir="5400000" rotWithShape="0">
              <a:srgbClr val="000000">
                <a:alpha val="25732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ç</a:t>
            </a:r>
          </a:p>
        </p:txBody>
      </p:sp>
      <p:sp>
        <p:nvSpPr>
          <p:cNvPr id="348" name="Shape 348"/>
          <p:cNvSpPr/>
          <p:nvPr/>
        </p:nvSpPr>
        <p:spPr>
          <a:xfrm>
            <a:off x="1218604" y="749300"/>
            <a:ext cx="10770594" cy="7383959"/>
          </a:xfrm>
          <a:prstGeom prst="ellipse">
            <a:avLst/>
          </a:prstGeom>
          <a:gradFill>
            <a:gsLst>
              <a:gs pos="0">
                <a:srgbClr val="FBFBFB">
                  <a:alpha val="76887"/>
                </a:srgbClr>
              </a:gs>
              <a:gs pos="100000">
                <a:srgbClr val="BEBEBE">
                  <a:alpha val="76887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r>
              <a:t>Labor Market Demand </a:t>
            </a:r>
          </a:p>
        </p:txBody>
      </p:sp>
      <p:sp>
        <p:nvSpPr>
          <p:cNvPr id="349" name="Shape 349"/>
          <p:cNvSpPr/>
          <p:nvPr/>
        </p:nvSpPr>
        <p:spPr>
          <a:xfrm>
            <a:off x="2739801" y="2636192"/>
            <a:ext cx="7525198" cy="7507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Employer Engagement </a:t>
            </a:r>
          </a:p>
        </p:txBody>
      </p:sp>
      <p:sp>
        <p:nvSpPr>
          <p:cNvPr id="350" name="Shape 350"/>
          <p:cNvSpPr/>
          <p:nvPr/>
        </p:nvSpPr>
        <p:spPr>
          <a:xfrm>
            <a:off x="2734716" y="3810000"/>
            <a:ext cx="1978622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Career Awareness</a:t>
            </a:r>
          </a:p>
        </p:txBody>
      </p:sp>
      <p:sp>
        <p:nvSpPr>
          <p:cNvPr id="351" name="Shape 351"/>
          <p:cNvSpPr/>
          <p:nvPr/>
        </p:nvSpPr>
        <p:spPr>
          <a:xfrm>
            <a:off x="5068937" y="3810000"/>
            <a:ext cx="3425528" cy="1270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1700"/>
              <a:t>Articulation Coordination</a:t>
            </a:r>
            <a:r>
              <a:t> </a:t>
            </a:r>
          </a:p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Program of Study </a:t>
            </a:r>
          </a:p>
        </p:txBody>
      </p:sp>
      <p:sp>
        <p:nvSpPr>
          <p:cNvPr id="352" name="Shape 352"/>
          <p:cNvSpPr/>
          <p:nvPr/>
        </p:nvSpPr>
        <p:spPr>
          <a:xfrm>
            <a:off x="8733532" y="3810000"/>
            <a:ext cx="1702445" cy="12700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Work</a:t>
            </a:r>
          </a:p>
        </p:txBody>
      </p:sp>
      <p:sp>
        <p:nvSpPr>
          <p:cNvPr id="353" name="Shape 353"/>
          <p:cNvSpPr/>
          <p:nvPr/>
        </p:nvSpPr>
        <p:spPr>
          <a:xfrm>
            <a:off x="2694508" y="5503019"/>
            <a:ext cx="7777609" cy="75078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Collaboration</a:t>
            </a:r>
          </a:p>
        </p:txBody>
      </p:sp>
      <p:sp>
        <p:nvSpPr>
          <p:cNvPr id="354" name="Shape 354"/>
          <p:cNvSpPr/>
          <p:nvPr/>
        </p:nvSpPr>
        <p:spPr>
          <a:xfrm>
            <a:off x="4074343" y="4955728"/>
            <a:ext cx="5017940" cy="385317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8087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33274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Work Based Learning </a:t>
            </a:r>
          </a:p>
        </p:txBody>
      </p:sp>
      <p:sp>
        <p:nvSpPr>
          <p:cNvPr id="355" name="Shape 355"/>
          <p:cNvSpPr/>
          <p:nvPr/>
        </p:nvSpPr>
        <p:spPr>
          <a:xfrm>
            <a:off x="4154661" y="1462385"/>
            <a:ext cx="5254080" cy="750789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Certified Career Pathway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8" animBg="1" advAuto="0"/>
      <p:bldP spid="348" grpId="1" animBg="1" advAuto="0"/>
      <p:bldP spid="349" grpId="3" animBg="1" advAuto="0"/>
      <p:bldP spid="350" grpId="4" animBg="1" advAuto="0"/>
      <p:bldP spid="351" grpId="5" animBg="1" advAuto="0"/>
      <p:bldP spid="352" grpId="7" animBg="1" advAuto="0"/>
      <p:bldP spid="353" grpId="2" animBg="1" advAuto="0"/>
      <p:bldP spid="354" grpId="6" animBg="1" advAuto="0"/>
      <p:bldP spid="355" grpId="9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3733503" y="2646827"/>
            <a:ext cx="2235201" cy="4232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882796" y="2639821"/>
            <a:ext cx="1549401" cy="584929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723303" y="344892"/>
            <a:ext cx="8722564" cy="1558789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4100">
                <a:solidFill>
                  <a:srgbClr val="FFFFFF"/>
                </a:solidFill>
              </a:defRPr>
            </a:pPr>
            <a:r>
              <a:t>Articulation and Coordination </a:t>
            </a:r>
          </a:p>
          <a:p>
            <a:pPr>
              <a:lnSpc>
                <a:spcPct val="120000"/>
              </a:lnSpc>
              <a:defRPr sz="4100" b="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Program of Study / Training</a:t>
            </a:r>
          </a:p>
        </p:txBody>
      </p:sp>
      <p:sp>
        <p:nvSpPr>
          <p:cNvPr id="456" name="Shape 456"/>
          <p:cNvSpPr/>
          <p:nvPr/>
        </p:nvSpPr>
        <p:spPr>
          <a:xfrm>
            <a:off x="2958107" y="2857500"/>
            <a:ext cx="1297634" cy="564208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Middle School </a:t>
            </a:r>
          </a:p>
        </p:txBody>
      </p:sp>
      <p:sp>
        <p:nvSpPr>
          <p:cNvPr id="457" name="Shape 457"/>
          <p:cNvSpPr/>
          <p:nvPr/>
        </p:nvSpPr>
        <p:spPr>
          <a:xfrm>
            <a:off x="4279900" y="2857500"/>
            <a:ext cx="1693177" cy="564208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High School Diploma </a:t>
            </a:r>
          </a:p>
        </p:txBody>
      </p:sp>
      <p:sp>
        <p:nvSpPr>
          <p:cNvPr id="458" name="Shape 458"/>
          <p:cNvSpPr/>
          <p:nvPr/>
        </p:nvSpPr>
        <p:spPr>
          <a:xfrm>
            <a:off x="5299392" y="3600375"/>
            <a:ext cx="2720976" cy="564209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Community College AAS</a:t>
            </a:r>
          </a:p>
        </p:txBody>
      </p:sp>
      <p:sp>
        <p:nvSpPr>
          <p:cNvPr id="459" name="Shape 459"/>
          <p:cNvSpPr/>
          <p:nvPr/>
        </p:nvSpPr>
        <p:spPr>
          <a:xfrm>
            <a:off x="5350192" y="6585776"/>
            <a:ext cx="1468786" cy="564208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University </a:t>
            </a:r>
          </a:p>
        </p:txBody>
      </p:sp>
      <p:sp>
        <p:nvSpPr>
          <p:cNvPr id="460" name="Shape 460"/>
          <p:cNvSpPr/>
          <p:nvPr/>
        </p:nvSpPr>
        <p:spPr>
          <a:xfrm>
            <a:off x="3540452" y="4552519"/>
            <a:ext cx="913756" cy="100384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Basic Skills Plus  </a:t>
            </a:r>
          </a:p>
        </p:txBody>
      </p:sp>
      <p:sp>
        <p:nvSpPr>
          <p:cNvPr id="461" name="Shape 461"/>
          <p:cNvSpPr/>
          <p:nvPr/>
        </p:nvSpPr>
        <p:spPr>
          <a:xfrm>
            <a:off x="5355307" y="5861278"/>
            <a:ext cx="2522786" cy="564208"/>
          </a:xfrm>
          <a:prstGeom prst="rect">
            <a:avLst/>
          </a:prstGeom>
          <a:solidFill>
            <a:schemeClr val="accent4">
              <a:hueOff val="46120"/>
              <a:satOff val="4178"/>
              <a:lumOff val="-1673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Customized Training </a:t>
            </a:r>
          </a:p>
        </p:txBody>
      </p:sp>
      <p:sp>
        <p:nvSpPr>
          <p:cNvPr id="462" name="Shape 462"/>
          <p:cNvSpPr/>
          <p:nvPr/>
        </p:nvSpPr>
        <p:spPr>
          <a:xfrm>
            <a:off x="5326682" y="5138154"/>
            <a:ext cx="2580036" cy="564209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Continuing Education</a:t>
            </a:r>
          </a:p>
        </p:txBody>
      </p:sp>
      <p:sp>
        <p:nvSpPr>
          <p:cNvPr id="463" name="Shape 463"/>
          <p:cNvSpPr/>
          <p:nvPr/>
        </p:nvSpPr>
        <p:spPr>
          <a:xfrm>
            <a:off x="5326682" y="4446652"/>
            <a:ext cx="2720976" cy="56420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Community College AA</a:t>
            </a:r>
          </a:p>
        </p:txBody>
      </p:sp>
      <p:sp>
        <p:nvSpPr>
          <p:cNvPr id="464" name="Shape 464"/>
          <p:cNvSpPr/>
          <p:nvPr/>
        </p:nvSpPr>
        <p:spPr>
          <a:xfrm>
            <a:off x="259442" y="3933917"/>
            <a:ext cx="2235201" cy="400558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6333" indent="-296333" algn="l">
              <a:lnSpc>
                <a:spcPct val="120000"/>
              </a:lnSpc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Student </a:t>
            </a:r>
          </a:p>
          <a:p>
            <a:pPr marL="296333" indent="-296333" algn="l">
              <a:lnSpc>
                <a:spcPct val="120000"/>
              </a:lnSpc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Graduate</a:t>
            </a:r>
          </a:p>
          <a:p>
            <a:pPr marL="296333" indent="-296333" algn="l">
              <a:lnSpc>
                <a:spcPct val="120000"/>
              </a:lnSpc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Dislocated Worker</a:t>
            </a:r>
          </a:p>
          <a:p>
            <a:pPr marL="296333" indent="-296333" algn="l">
              <a:lnSpc>
                <a:spcPct val="120000"/>
              </a:lnSpc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Under Employed</a:t>
            </a:r>
          </a:p>
          <a:p>
            <a:pPr marL="296333" indent="-296333" algn="l">
              <a:lnSpc>
                <a:spcPct val="120000"/>
              </a:lnSpc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Unemployed</a:t>
            </a:r>
          </a:p>
          <a:p>
            <a:pPr marL="296333" indent="-296333" algn="l">
              <a:lnSpc>
                <a:spcPct val="120000"/>
              </a:lnSpc>
              <a:buSzPct val="7500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Career Changer </a:t>
            </a:r>
          </a:p>
        </p:txBody>
      </p:sp>
      <p:sp>
        <p:nvSpPr>
          <p:cNvPr id="465" name="Shape 465"/>
          <p:cNvSpPr/>
          <p:nvPr/>
        </p:nvSpPr>
        <p:spPr>
          <a:xfrm>
            <a:off x="4893576" y="5440835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 flipV="1">
            <a:off x="4902200" y="3438056"/>
            <a:ext cx="0" cy="499730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4893576" y="4715079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893576" y="3845637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4893576" y="6183710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4893576" y="6867880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4472290" y="5054441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8865552" y="4064561"/>
            <a:ext cx="1772693" cy="2467805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Certificate 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Diploma 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  <a:p>
            <a: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Degree</a:t>
            </a:r>
          </a:p>
        </p:txBody>
      </p:sp>
      <p:sp>
        <p:nvSpPr>
          <p:cNvPr id="473" name="Shape 473"/>
          <p:cNvSpPr/>
          <p:nvPr/>
        </p:nvSpPr>
        <p:spPr>
          <a:xfrm>
            <a:off x="8055877" y="3845637"/>
            <a:ext cx="780640" cy="3954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8055877" y="4684728"/>
            <a:ext cx="780640" cy="3954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7998684" y="5407737"/>
            <a:ext cx="774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 flipV="1">
            <a:off x="7919551" y="5757677"/>
            <a:ext cx="909200" cy="3582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 flipV="1">
            <a:off x="7055305" y="6421644"/>
            <a:ext cx="1718280" cy="4445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5350192" y="7332688"/>
            <a:ext cx="3022402" cy="564208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20000"/>
              </a:lnSpc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Proprietary School / Training</a:t>
            </a:r>
          </a:p>
        </p:txBody>
      </p:sp>
      <p:sp>
        <p:nvSpPr>
          <p:cNvPr id="479" name="Shape 479"/>
          <p:cNvSpPr/>
          <p:nvPr/>
        </p:nvSpPr>
        <p:spPr>
          <a:xfrm>
            <a:off x="4893576" y="7614791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 flipV="1">
            <a:off x="8501568" y="6557663"/>
            <a:ext cx="1176536" cy="9940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6082241" y="2815753"/>
            <a:ext cx="11552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WBL</a:t>
            </a:r>
          </a:p>
        </p:txBody>
      </p:sp>
      <p:sp>
        <p:nvSpPr>
          <p:cNvPr id="482" name="Shape 482"/>
          <p:cNvSpPr/>
          <p:nvPr/>
        </p:nvSpPr>
        <p:spPr>
          <a:xfrm>
            <a:off x="2541445" y="5612857"/>
            <a:ext cx="913756" cy="647701"/>
          </a:xfrm>
          <a:prstGeom prst="rightArrow">
            <a:avLst>
              <a:gd name="adj1" fmla="val 32000"/>
              <a:gd name="adj2" fmla="val 106707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5325377" y="8155799"/>
            <a:ext cx="5175201" cy="48800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                             </a:t>
            </a:r>
            <a:r>
              <a:rPr sz="1800">
                <a:latin typeface="Helvetica"/>
                <a:ea typeface="Helvetica"/>
                <a:cs typeface="Helvetica"/>
                <a:sym typeface="Helvetica"/>
              </a:rPr>
              <a:t>Apprenticeship</a:t>
            </a:r>
          </a:p>
        </p:txBody>
      </p:sp>
      <p:sp>
        <p:nvSpPr>
          <p:cNvPr id="484" name="Shape 484"/>
          <p:cNvSpPr/>
          <p:nvPr/>
        </p:nvSpPr>
        <p:spPr>
          <a:xfrm>
            <a:off x="4890445" y="8361703"/>
            <a:ext cx="4658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 b="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5326682" y="8173856"/>
            <a:ext cx="1693178" cy="488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 rot="10800000">
            <a:off x="7962493" y="8155799"/>
            <a:ext cx="2522787" cy="48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12076620" y="3752413"/>
            <a:ext cx="514326" cy="30921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t>W   o   r   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15" animBg="1" advAuto="0"/>
      <p:bldP spid="454" grpId="14" animBg="1" advAuto="0"/>
      <p:bldP spid="456" grpId="2" animBg="1" advAuto="0"/>
      <p:bldP spid="457" grpId="3" animBg="1" advAuto="0"/>
      <p:bldP spid="458" grpId="4" animBg="1" advAuto="0"/>
      <p:bldP spid="459" grpId="8" animBg="1" advAuto="0"/>
      <p:bldP spid="460" grpId="13" animBg="1" advAuto="0"/>
      <p:bldP spid="461" grpId="7" animBg="1" advAuto="0"/>
      <p:bldP spid="462" grpId="6" animBg="1" advAuto="0"/>
      <p:bldP spid="463" grpId="5" animBg="1" advAuto="0"/>
      <p:bldP spid="464" grpId="1" animBg="1" advAuto="0"/>
      <p:bldP spid="472" grpId="17" animBg="1" advAuto="0"/>
      <p:bldP spid="478" grpId="9" animBg="1" advAuto="0"/>
      <p:bldP spid="481" grpId="16" animBg="1" advAuto="0"/>
      <p:bldP spid="483" grpId="10" animBg="1" advAuto="0"/>
      <p:bldP spid="485" grpId="12" animBg="1" advAuto="0"/>
      <p:bldP spid="486" grpId="11" animBg="1" advAuto="0"/>
      <p:bldP spid="487" grpId="18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684</Words>
  <Application>Microsoft Office PowerPoint</Application>
  <PresentationFormat>Custom</PresentationFormat>
  <Paragraphs>327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Roman</vt:lpstr>
      <vt:lpstr>Calibri</vt:lpstr>
      <vt:lpstr>Franklin Gothic Medium</vt:lpstr>
      <vt:lpstr>Helvetica</vt:lpstr>
      <vt:lpstr>Helvetica Light</vt:lpstr>
      <vt:lpstr>Helvetica Neue</vt:lpstr>
      <vt:lpstr>Times New Roman</vt:lpstr>
      <vt:lpstr>Verdana</vt:lpstr>
      <vt:lpstr>White</vt:lpstr>
      <vt:lpstr>CTE Career Pathways</vt:lpstr>
      <vt:lpstr>Career Pathways</vt:lpstr>
      <vt:lpstr>Job Driven Training </vt:lpstr>
      <vt:lpstr>Job Driven Training </vt:lpstr>
      <vt:lpstr>2014  Vision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Pathways</dc:title>
  <dc:creator>Bob Witchger</dc:creator>
  <cp:lastModifiedBy>Bob Witchger</cp:lastModifiedBy>
  <cp:revision>6</cp:revision>
  <cp:lastPrinted>2016-03-30T21:31:38Z</cp:lastPrinted>
  <dcterms:modified xsi:type="dcterms:W3CDTF">2016-04-01T19:05:16Z</dcterms:modified>
</cp:coreProperties>
</file>