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D817F-7FC3-437A-A579-F1DE616824A8}" v="750" dt="2020-01-19T20:41:35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520700"/>
            <a:ext cx="10515600" cy="348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325" y="958852"/>
            <a:ext cx="9531350" cy="2514597"/>
          </a:xfrm>
        </p:spPr>
        <p:txBody>
          <a:bodyPr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  <a:cs typeface="Calibri Light"/>
              </a:rPr>
              <a:t>Richmond </a:t>
            </a:r>
            <a:br>
              <a:rPr lang="en-US" sz="8000">
                <a:solidFill>
                  <a:srgbClr val="FFFFFF"/>
                </a:solidFill>
                <a:cs typeface="Calibri Light"/>
              </a:rPr>
            </a:br>
            <a:r>
              <a:rPr lang="en-US" sz="8000">
                <a:solidFill>
                  <a:srgbClr val="FFFFFF"/>
                </a:solidFill>
                <a:cs typeface="Calibri Light"/>
              </a:rPr>
              <a:t>Community College</a:t>
            </a:r>
            <a:endParaRPr lang="en-US" sz="80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324" y="4305300"/>
            <a:ext cx="9585326" cy="1454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>
                <a:cs typeface="Calibri"/>
              </a:rPr>
              <a:t>Mid-Year Update</a:t>
            </a:r>
          </a:p>
          <a:p>
            <a:r>
              <a:rPr lang="en-US" sz="1500" dirty="0">
                <a:cs typeface="Calibri"/>
              </a:rPr>
              <a:t>Presented by:</a:t>
            </a:r>
          </a:p>
          <a:p>
            <a:r>
              <a:rPr lang="en-US" sz="1500" dirty="0">
                <a:cs typeface="Calibri"/>
              </a:rPr>
              <a:t>Devon G. Hall, Ed.D.</a:t>
            </a:r>
          </a:p>
          <a:p>
            <a:r>
              <a:rPr lang="en-US" sz="1500" dirty="0">
                <a:cs typeface="Calibri"/>
              </a:rPr>
              <a:t>Dean of Applied Sciences and Engineering</a:t>
            </a:r>
          </a:p>
          <a:p>
            <a:endParaRPr lang="en-US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32FD50D0-1315-48C4-BB87-7646B049A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83E95F-11F0-4EF3-B911-EC4A265F0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4A5621C8-F0D7-4928-9BC5-B15B318AF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3F55EE6D-8E4E-47F0-B7BC-D45AECE43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C2EC5D6B-2D05-4DDF-9E09-8814EA492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F7890FC4-3706-4665-B92A-D37982414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B29EAEC-4EE8-4823-BBB4-9012708C8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7A3B40-8AC6-4F91-B6B3-1C293CCE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IT Support personnel continues to be paid with Perkins Funds.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6934B-5916-419A-A367-048BB318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543175"/>
            <a:ext cx="3385635" cy="33638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Voc. Code 11 - Strengthen the Academic, Career and Technical Skills of Students</a:t>
            </a:r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$60,000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person standing posing for the camera&#10;&#10;Description generated with very high confidence">
            <a:extLst>
              <a:ext uri="{FF2B5EF4-FFF2-40B4-BE49-F238E27FC236}">
                <a16:creationId xmlns:a16="http://schemas.microsoft.com/office/drawing/2014/main" id="{9EBAA4C9-7D90-40AB-91E1-765D7FDA7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-1"/>
          <a:stretch/>
        </p:blipFill>
        <p:spPr>
          <a:xfrm>
            <a:off x="5276639" y="2875549"/>
            <a:ext cx="2650372" cy="2650372"/>
          </a:xfrm>
          <a:prstGeom prst="rect">
            <a:avLst/>
          </a:prstGeom>
        </p:spPr>
      </p:pic>
      <p:pic>
        <p:nvPicPr>
          <p:cNvPr id="6" name="Picture 6" descr="An empty road with trees on the side of a building&#10;&#10;Description generated with very high confidence">
            <a:extLst>
              <a:ext uri="{FF2B5EF4-FFF2-40B4-BE49-F238E27FC236}">
                <a16:creationId xmlns:a16="http://schemas.microsoft.com/office/drawing/2014/main" id="{ECEBEEBE-BBB4-4D4C-97BB-E935E5E6A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8" r="29633" b="1"/>
          <a:stretch/>
        </p:blipFill>
        <p:spPr>
          <a:xfrm>
            <a:off x="8087032" y="2863593"/>
            <a:ext cx="2657430" cy="26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7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8A4CFE-E899-4FBB-85EF-6F3E30DC9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D732A21E-22E9-4B55-96FD-258643959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9" r="10513" b="-2"/>
          <a:stretch/>
        </p:blipFill>
        <p:spPr>
          <a:xfrm>
            <a:off x="1468725" y="3640667"/>
            <a:ext cx="2657736" cy="321733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3E99A-AB2E-4B32-A5C4-8FEF2F59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6461" y="1"/>
            <a:ext cx="4959841" cy="686360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4CB38-6EAF-4E28-BDDA-061AE131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914400"/>
            <a:ext cx="8414026" cy="1876565"/>
          </a:xfrm>
        </p:spPr>
        <p:txBody>
          <a:bodyPr anchor="b">
            <a:normAutofit/>
          </a:bodyPr>
          <a:lstStyle/>
          <a:p>
            <a:r>
              <a:rPr lang="en-US" sz="4100">
                <a:ea typeface="+mj-lt"/>
                <a:cs typeface="+mj-lt"/>
              </a:rPr>
              <a:t>Simulated Hospital Coordinator continues to be paid with Perkins Funds.</a:t>
            </a:r>
            <a:endParaRPr lang="en-US" sz="4100"/>
          </a:p>
        </p:txBody>
      </p:sp>
      <p:pic>
        <p:nvPicPr>
          <p:cNvPr id="6" name="Picture 6" descr="A group of people sitting and looking at the camera&#10;&#10;Description generated with very high confidence">
            <a:extLst>
              <a:ext uri="{FF2B5EF4-FFF2-40B4-BE49-F238E27FC236}">
                <a16:creationId xmlns:a16="http://schemas.microsoft.com/office/drawing/2014/main" id="{3DC080A8-A87E-40B7-9E3B-0CB433460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08" r="44952" b="-1"/>
          <a:stretch/>
        </p:blipFill>
        <p:spPr>
          <a:xfrm>
            <a:off x="9086303" y="737481"/>
            <a:ext cx="3105698" cy="6126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719554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8E56B-D67B-4614-8F32-E95F6B71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943" y="3179928"/>
            <a:ext cx="4231743" cy="34051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Voc. Code 11 - Strengthen the Academic, Career and Technical Skills of Students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$50,000</a:t>
            </a:r>
          </a:p>
          <a:p>
            <a:endParaRPr lang="en-US" sz="180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58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D8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226DB-8125-40BB-81D4-B5B49967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  <a:ea typeface="+mj-lt"/>
                <a:cs typeface="+mj-lt"/>
              </a:rPr>
              <a:t>STEM Camps have gone well and are becoming more popular within the service area.</a:t>
            </a:r>
            <a:endParaRPr lang="en-US" sz="3700">
              <a:solidFill>
                <a:srgbClr val="FFFFFF"/>
              </a:solidFill>
            </a:endParaRPr>
          </a:p>
        </p:txBody>
      </p:sp>
      <p:pic>
        <p:nvPicPr>
          <p:cNvPr id="4" name="Picture 4" descr="A group of people that are talking to each other&#10;&#10;Description generated with very high confidence">
            <a:extLst>
              <a:ext uri="{FF2B5EF4-FFF2-40B4-BE49-F238E27FC236}">
                <a16:creationId xmlns:a16="http://schemas.microsoft.com/office/drawing/2014/main" id="{D5EB6EB0-FD7C-4E94-9C63-E8282F67B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16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8F39-687C-42B6-B379-949E5FD0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Summer STEM camps for middle &amp; high school students</a:t>
            </a:r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Voc. Code 13 - All Aspects of Industry </a:t>
            </a:r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$25,000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90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5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61D9E-531A-401A-9C4F-00AD4501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  <a:ea typeface="+mj-lt"/>
                <a:cs typeface="+mj-lt"/>
              </a:rPr>
              <a:t>Continue to expand CTE pathways in local high schools. Ex. Welding, HVAC, and Cyber Security</a:t>
            </a:r>
            <a:endParaRPr lang="en-US" sz="3700">
              <a:solidFill>
                <a:srgbClr val="FFFFFF"/>
              </a:solidFill>
            </a:endParaRPr>
          </a:p>
        </p:txBody>
      </p:sp>
      <p:pic>
        <p:nvPicPr>
          <p:cNvPr id="4" name="Picture 4" descr="A group of people sitting at a desk&#10;&#10;Description generated with very high confidence">
            <a:extLst>
              <a:ext uri="{FF2B5EF4-FFF2-40B4-BE49-F238E27FC236}">
                <a16:creationId xmlns:a16="http://schemas.microsoft.com/office/drawing/2014/main" id="{40645DAB-14C4-4A72-BF71-3F62CF5CA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0" r="1" b="1068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1D44-2857-4FD6-A27D-7D0F6B7E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cs typeface="Calibri"/>
              </a:rPr>
              <a:t>Voc. Code 14 – Develop and expand the use of technology.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$35,000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75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F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A92EA-5826-432A-B583-F675A76A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  <a:ea typeface="+mj-lt"/>
                <a:cs typeface="+mj-lt"/>
              </a:rPr>
              <a:t>HVAC Equipment to be purchased within the next few months.</a:t>
            </a:r>
            <a:endParaRPr lang="en-US" sz="3700">
              <a:solidFill>
                <a:srgbClr val="FFFFFF"/>
              </a:solidFill>
            </a:endParaRPr>
          </a:p>
        </p:txBody>
      </p:sp>
      <p:pic>
        <p:nvPicPr>
          <p:cNvPr id="4" name="Picture 4" descr="A person standing in a room&#10;&#10;Description generated with high confidence">
            <a:extLst>
              <a:ext uri="{FF2B5EF4-FFF2-40B4-BE49-F238E27FC236}">
                <a16:creationId xmlns:a16="http://schemas.microsoft.com/office/drawing/2014/main" id="{F1506E11-8BD7-456B-92C4-C7E696FA3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2" r="1" b="2879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D99A0-E595-436A-BEC9-1DAA9368E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cs typeface="Calibri"/>
              </a:rPr>
              <a:t>Voc. Code 14 – Develop and expand the use of technology.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$15,000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1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looking at a phone&#10;&#10;Description generated with high confidence">
            <a:extLst>
              <a:ext uri="{FF2B5EF4-FFF2-40B4-BE49-F238E27FC236}">
                <a16:creationId xmlns:a16="http://schemas.microsoft.com/office/drawing/2014/main" id="{6E9D12F0-3086-433C-9F9C-63A37B564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49">
            <a:extLst>
              <a:ext uri="{FF2B5EF4-FFF2-40B4-BE49-F238E27FC236}">
                <a16:creationId xmlns:a16="http://schemas.microsoft.com/office/drawing/2014/main" id="{D227D8FB-85E6-4F0E-9F9E-A85A9E7D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335576" y="-399378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5991BFE-2E28-42F0-ABB2-4AA49562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562" y="0"/>
            <a:ext cx="6097438" cy="5298683"/>
          </a:xfrm>
          <a:custGeom>
            <a:avLst/>
            <a:gdLst>
              <a:gd name="connsiteX0" fmla="*/ 744562 w 6097438"/>
              <a:gd name="connsiteY0" fmla="*/ 0 h 5298683"/>
              <a:gd name="connsiteX1" fmla="*/ 5209260 w 6097438"/>
              <a:gd name="connsiteY1" fmla="*/ 0 h 5298683"/>
              <a:gd name="connsiteX2" fmla="*/ 5384861 w 6097438"/>
              <a:gd name="connsiteY2" fmla="*/ 193210 h 5298683"/>
              <a:gd name="connsiteX3" fmla="*/ 6097438 w 6097438"/>
              <a:gd name="connsiteY3" fmla="*/ 2178155 h 5298683"/>
              <a:gd name="connsiteX4" fmla="*/ 2976911 w 6097438"/>
              <a:gd name="connsiteY4" fmla="*/ 5298683 h 5298683"/>
              <a:gd name="connsiteX5" fmla="*/ 101610 w 6097438"/>
              <a:gd name="connsiteY5" fmla="*/ 3392805 h 5298683"/>
              <a:gd name="connsiteX6" fmla="*/ 0 w 6097438"/>
              <a:gd name="connsiteY6" fmla="*/ 3115184 h 5298683"/>
              <a:gd name="connsiteX7" fmla="*/ 0 w 6097438"/>
              <a:gd name="connsiteY7" fmla="*/ 1241127 h 5298683"/>
              <a:gd name="connsiteX8" fmla="*/ 101610 w 6097438"/>
              <a:gd name="connsiteY8" fmla="*/ 963506 h 5298683"/>
              <a:gd name="connsiteX9" fmla="*/ 568961 w 6097438"/>
              <a:gd name="connsiteY9" fmla="*/ 193210 h 529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438" h="5298683">
                <a:moveTo>
                  <a:pt x="744562" y="0"/>
                </a:moveTo>
                <a:lnTo>
                  <a:pt x="5209260" y="0"/>
                </a:lnTo>
                <a:lnTo>
                  <a:pt x="5384861" y="193210"/>
                </a:lnTo>
                <a:cubicBezTo>
                  <a:pt x="5830023" y="732621"/>
                  <a:pt x="6097438" y="1424159"/>
                  <a:pt x="6097438" y="2178155"/>
                </a:cubicBezTo>
                <a:cubicBezTo>
                  <a:pt x="6097438" y="3901575"/>
                  <a:pt x="4700330" y="5298683"/>
                  <a:pt x="2976911" y="5298683"/>
                </a:cubicBezTo>
                <a:cubicBezTo>
                  <a:pt x="1684346" y="5298683"/>
                  <a:pt x="575332" y="4512810"/>
                  <a:pt x="101610" y="3392805"/>
                </a:cubicBezTo>
                <a:lnTo>
                  <a:pt x="0" y="3115184"/>
                </a:lnTo>
                <a:lnTo>
                  <a:pt x="0" y="1241127"/>
                </a:lnTo>
                <a:lnTo>
                  <a:pt x="101610" y="963506"/>
                </a:lnTo>
                <a:cubicBezTo>
                  <a:pt x="220041" y="683504"/>
                  <a:pt x="378177" y="424387"/>
                  <a:pt x="568961" y="19321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56B99-ABDE-4713-8D91-A0EC87F2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162" y="425148"/>
            <a:ext cx="4707837" cy="1043409"/>
          </a:xfrm>
        </p:spPr>
        <p:txBody>
          <a:bodyPr>
            <a:normAutofit/>
          </a:bodyPr>
          <a:lstStyle/>
          <a:p>
            <a:r>
              <a:rPr lang="en-US" sz="3100">
                <a:ea typeface="+mj-lt"/>
                <a:cs typeface="+mj-lt"/>
              </a:rPr>
              <a:t>Session planned for Saturday, January 25, 2020.</a:t>
            </a: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623CA-BCCE-4670-804F-210FEDB3D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163" y="1614309"/>
            <a:ext cx="4435712" cy="24613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Voc. Code 15 – Professional Development</a:t>
            </a:r>
          </a:p>
          <a:p>
            <a:r>
              <a:rPr lang="en-US" sz="1800">
                <a:ea typeface="+mn-lt"/>
                <a:cs typeface="+mn-lt"/>
              </a:rPr>
              <a:t>Joint professional development sessions with secondary and postsecondary CTE faculty and local industry employers.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$10,000</a:t>
            </a: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21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32839-1052-42B1-9D9C-C7610ED8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  <a:ea typeface="+mj-lt"/>
                <a:cs typeface="+mj-lt"/>
              </a:rPr>
              <a:t>CTE faculty have been participating in various forms of professional development.</a:t>
            </a:r>
            <a:endParaRPr lang="en-US" sz="260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group of people standing next to a person in a suit and tie&#10;&#10;Description generated with very high confidence">
            <a:extLst>
              <a:ext uri="{FF2B5EF4-FFF2-40B4-BE49-F238E27FC236}">
                <a16:creationId xmlns:a16="http://schemas.microsoft.com/office/drawing/2014/main" id="{F381DBDC-E515-49C1-A2FF-F039FBF56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0" r="16105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7CDB1-6500-4F0D-9D52-AE50FA62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cs typeface="Calibri"/>
              </a:rPr>
              <a:t>Voc. Code 15 – Professional Development</a:t>
            </a:r>
          </a:p>
          <a:p>
            <a:r>
              <a:rPr lang="en-US" sz="1800">
                <a:cs typeface="Calibri"/>
              </a:rPr>
              <a:t>$13,333</a:t>
            </a:r>
          </a:p>
          <a:p>
            <a:endParaRPr lang="en-US" sz="1800">
              <a:cs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5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Richmond  Community College</vt:lpstr>
      <vt:lpstr>IT Support personnel continues to be paid with Perkins Funds.</vt:lpstr>
      <vt:lpstr>Simulated Hospital Coordinator continues to be paid with Perkins Funds.</vt:lpstr>
      <vt:lpstr>STEM Camps have gone well and are becoming more popular within the service area.</vt:lpstr>
      <vt:lpstr>Continue to expand CTE pathways in local high schools. Ex. Welding, HVAC, and Cyber Security</vt:lpstr>
      <vt:lpstr>HVAC Equipment to be purchased within the next few months.</vt:lpstr>
      <vt:lpstr>Session planned for Saturday, January 25, 2020.</vt:lpstr>
      <vt:lpstr>CTE faculty have been participating in various forms of professional development.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182</cp:revision>
  <dcterms:created xsi:type="dcterms:W3CDTF">2020-01-19T19:45:35Z</dcterms:created>
  <dcterms:modified xsi:type="dcterms:W3CDTF">2020-01-19T20:42:09Z</dcterms:modified>
</cp:coreProperties>
</file>