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7" r:id="rId2"/>
  </p:sldMasterIdLst>
  <p:notesMasterIdLst>
    <p:notesMasterId r:id="rId16"/>
  </p:notesMasterIdLst>
  <p:sldIdLst>
    <p:sldId id="257" r:id="rId3"/>
    <p:sldId id="341" r:id="rId4"/>
    <p:sldId id="352" r:id="rId5"/>
    <p:sldId id="350" r:id="rId6"/>
    <p:sldId id="342" r:id="rId7"/>
    <p:sldId id="343" r:id="rId8"/>
    <p:sldId id="344" r:id="rId9"/>
    <p:sldId id="345" r:id="rId10"/>
    <p:sldId id="351" r:id="rId11"/>
    <p:sldId id="353" r:id="rId12"/>
    <p:sldId id="300" r:id="rId13"/>
    <p:sldId id="291" r:id="rId14"/>
    <p:sldId id="354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1818" autoAdjust="0"/>
  </p:normalViewPr>
  <p:slideViewPr>
    <p:cSldViewPr snapToGrid="0">
      <p:cViewPr varScale="1">
        <p:scale>
          <a:sx n="45" d="100"/>
          <a:sy n="45" d="100"/>
        </p:scale>
        <p:origin x="1541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D7440-00CC-44EE-BD97-A5ABD7351AF9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CF370-3DC0-462F-9ADB-AB35070628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56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382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B9658-A92C-456B-A6CD-D3ECD100AEF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927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CF370-3DC0-462F-9ADB-AB350706281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784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382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9C2C6-468D-4B7F-8584-A7F070E6AE48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24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BFB5A-915E-48F0-A4AA-A5289015209F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277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2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2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75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8038" y="2121565"/>
            <a:ext cx="9160076" cy="4736439"/>
          </a:xfrm>
          <a:prstGeom prst="rect">
            <a:avLst/>
          </a:prstGeom>
          <a:solidFill>
            <a:srgbClr val="538E9F"/>
          </a:solidFill>
          <a:ln>
            <a:solidFill>
              <a:srgbClr val="538E9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8300" y="2342631"/>
            <a:ext cx="7772400" cy="654680"/>
          </a:xfrm>
        </p:spPr>
        <p:txBody>
          <a:bodyPr/>
          <a:lstStyle>
            <a:lvl1pPr>
              <a:defRPr b="1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page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8300" y="3122428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125" b="0" i="0">
                <a:solidFill>
                  <a:srgbClr val="FFFFFF"/>
                </a:solidFill>
                <a:latin typeface="Arial"/>
                <a:cs typeface="Arial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here</a:t>
            </a:r>
          </a:p>
          <a:p>
            <a:r>
              <a:rPr lang="en-US" dirty="0"/>
              <a:t>Date</a:t>
            </a:r>
          </a:p>
        </p:txBody>
      </p:sp>
      <p:pic>
        <p:nvPicPr>
          <p:cNvPr id="10" name="Picture 9" descr="WDQC_logo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87630" y="422966"/>
            <a:ext cx="3556000" cy="12827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01638" y="6019980"/>
            <a:ext cx="4170362" cy="418065"/>
          </a:xfrm>
        </p:spPr>
        <p:txBody>
          <a:bodyPr>
            <a:normAutofit/>
          </a:bodyPr>
          <a:lstStyle>
            <a:lvl1pPr marL="2679" indent="-2679">
              <a:buNone/>
              <a:defRPr sz="788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err="1"/>
              <a:t>WorkforceDQC.org</a:t>
            </a:r>
            <a:endParaRPr lang="en-US" dirty="0"/>
          </a:p>
        </p:txBody>
      </p:sp>
      <p:pic>
        <p:nvPicPr>
          <p:cNvPr id="7" name="Picture 6" descr="arrow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775903" y="3735719"/>
            <a:ext cx="5987098" cy="348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906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DQC_logo_text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728798" y="267383"/>
            <a:ext cx="1167089" cy="605704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-24115" y="1046430"/>
            <a:ext cx="9184191" cy="1401811"/>
          </a:xfrm>
          <a:prstGeom prst="rect">
            <a:avLst/>
          </a:prstGeom>
          <a:solidFill>
            <a:srgbClr val="538E9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endParaRPr lang="en-US" sz="1013" dirty="0">
              <a:solidFill>
                <a:prstClr val="white"/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245476" y="6356354"/>
            <a:ext cx="441325" cy="365125"/>
          </a:xfrm>
        </p:spPr>
        <p:txBody>
          <a:bodyPr/>
          <a:lstStyle/>
          <a:p>
            <a:fld id="{541E772E-E07E-AA4B-99DD-25FBA9FE06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85763" y="2868617"/>
            <a:ext cx="8286750" cy="2668587"/>
          </a:xfrm>
        </p:spPr>
        <p:txBody>
          <a:bodyPr/>
          <a:lstStyle>
            <a:lvl1pPr>
              <a:defRPr b="0" i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1" y="1072444"/>
            <a:ext cx="8255000" cy="1397706"/>
          </a:xfrm>
        </p:spPr>
        <p:txBody>
          <a:bodyPr>
            <a:normAutofit/>
          </a:bodyPr>
          <a:lstStyle>
            <a:lvl1pPr marL="2679" indent="-2679">
              <a:buNone/>
              <a:defRPr sz="2025" b="1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Regular content slide title here</a:t>
            </a:r>
          </a:p>
        </p:txBody>
      </p:sp>
    </p:spTree>
    <p:extLst>
      <p:ext uri="{BB962C8B-B14F-4D97-AF65-F5344CB8AC3E}">
        <p14:creationId xmlns:p14="http://schemas.microsoft.com/office/powerpoint/2010/main" val="3339609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8038" y="2121563"/>
            <a:ext cx="9160076" cy="4736439"/>
          </a:xfrm>
          <a:prstGeom prst="rect">
            <a:avLst/>
          </a:prstGeom>
          <a:solidFill>
            <a:srgbClr val="538E9F"/>
          </a:solidFill>
          <a:ln>
            <a:solidFill>
              <a:srgbClr val="538E9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8300" y="2342631"/>
            <a:ext cx="7772400" cy="654680"/>
          </a:xfrm>
        </p:spPr>
        <p:txBody>
          <a:bodyPr/>
          <a:lstStyle>
            <a:lvl1pPr>
              <a:defRPr b="1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page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8300" y="3122428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here</a:t>
            </a:r>
          </a:p>
          <a:p>
            <a:r>
              <a:rPr lang="en-US" dirty="0"/>
              <a:t>Date</a:t>
            </a:r>
          </a:p>
        </p:txBody>
      </p:sp>
      <p:pic>
        <p:nvPicPr>
          <p:cNvPr id="10" name="Picture 9" descr="WDQC_logo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87629" y="422966"/>
            <a:ext cx="3556000" cy="12827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01638" y="6019978"/>
            <a:ext cx="4170362" cy="418065"/>
          </a:xfrm>
        </p:spPr>
        <p:txBody>
          <a:bodyPr>
            <a:normAutofit/>
          </a:bodyPr>
          <a:lstStyle>
            <a:lvl1pPr marL="3572" indent="-3572">
              <a:buNone/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err="1"/>
              <a:t>WorkforceDQC.org</a:t>
            </a:r>
            <a:endParaRPr lang="en-US" dirty="0"/>
          </a:p>
        </p:txBody>
      </p:sp>
      <p:pic>
        <p:nvPicPr>
          <p:cNvPr id="7" name="Picture 6" descr="arrow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775903" y="3735719"/>
            <a:ext cx="5987098" cy="348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318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273" y="1982976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473" y="4480511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87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90165"/>
            <a:ext cx="7886700" cy="39915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33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939352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763264"/>
            <a:ext cx="3868340" cy="3218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39352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763264"/>
            <a:ext cx="3887391" cy="32184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30"/>
          <p:cNvSpPr>
            <a:spLocks noGrp="1"/>
          </p:cNvSpPr>
          <p:nvPr>
            <p:ph type="sldNum" sz="quarter" idx="12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8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1534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7086600" y="64042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71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9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0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1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1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3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6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5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D5FCC-6C2E-4310-944B-1FDB3C699A9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48862-E821-4880-8113-27B75A03D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2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Placeholder 28"/>
          <p:cNvSpPr>
            <a:spLocks noGrp="1"/>
          </p:cNvSpPr>
          <p:nvPr>
            <p:ph type="title"/>
          </p:nvPr>
        </p:nvSpPr>
        <p:spPr>
          <a:xfrm>
            <a:off x="628650" y="1798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28650" y="2011681"/>
            <a:ext cx="7886700" cy="3949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398174" y="6413500"/>
            <a:ext cx="6347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3FAF11BC-4188-4023-B5C2-A3E64286B8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" t="17246" r="-898" b="1525"/>
          <a:stretch/>
        </p:blipFill>
        <p:spPr>
          <a:xfrm>
            <a:off x="194132" y="6139180"/>
            <a:ext cx="3439642" cy="548640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 flipV="1">
            <a:off x="0" y="1669774"/>
            <a:ext cx="9144000" cy="13252"/>
          </a:xfrm>
          <a:prstGeom prst="line">
            <a:avLst/>
          </a:prstGeom>
          <a:ln w="101600">
            <a:solidFill>
              <a:srgbClr val="FF6D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18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9AA6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erkinsb.sched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careertech.org/perkins-virtual-resource-tabl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904875" y="2871210"/>
            <a:ext cx="5829300" cy="1115580"/>
          </a:xfrm>
        </p:spPr>
        <p:txBody>
          <a:bodyPr>
            <a:noAutofit/>
          </a:bodyPr>
          <a:lstStyle/>
          <a:p>
            <a:r>
              <a:rPr lang="en-US" sz="4000" dirty="0"/>
              <a:t>Strengthening Postsecondary Indicators in Perkins V</a:t>
            </a:r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568972" y="4510466"/>
            <a:ext cx="3600450" cy="985838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2800" dirty="0"/>
              <a:t>Bryan Wilson</a:t>
            </a:r>
          </a:p>
          <a:p>
            <a:r>
              <a:rPr lang="en-US" sz="2800" dirty="0"/>
              <a:t>October 30, 2018</a:t>
            </a:r>
            <a:r>
              <a:rPr lang="en-US" sz="788" dirty="0"/>
              <a:t>,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401638" y="6168570"/>
            <a:ext cx="4170362" cy="4180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072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4786FB-1293-4CD8-B5C6-6084068A2B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/>
              <a:t>Recognized Credentials</a:t>
            </a:r>
          </a:p>
          <a:p>
            <a:pPr lvl="0"/>
            <a:r>
              <a:rPr lang="en-US" dirty="0"/>
              <a:t>Placement methodology</a:t>
            </a:r>
          </a:p>
          <a:p>
            <a:pPr lvl="0"/>
            <a:r>
              <a:rPr lang="en-US" dirty="0"/>
              <a:t>Eligible Training Provider reporting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1010D-5ADC-481D-B9F0-56AE80CD7B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4000" dirty="0"/>
              <a:t>Opportunities for Alignment with WIOA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216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Questions? </a:t>
            </a:r>
          </a:p>
        </p:txBody>
      </p:sp>
      <p:pic>
        <p:nvPicPr>
          <p:cNvPr id="1026" name="Picture 2" descr="File:Question-mark-blackand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24" y="2838660"/>
            <a:ext cx="3321154" cy="332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453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Contact</a:t>
            </a:r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2400" dirty="0"/>
          </a:p>
          <a:p>
            <a:r>
              <a:rPr lang="en-US" sz="2400" dirty="0"/>
              <a:t>Bryan Wilson</a:t>
            </a:r>
          </a:p>
          <a:p>
            <a:br>
              <a:rPr lang="en-US" sz="2400" dirty="0"/>
            </a:br>
            <a:r>
              <a:rPr lang="en-US" sz="2400" dirty="0"/>
              <a:t>Bryanw@workforcedqc.org</a:t>
            </a:r>
          </a:p>
          <a:p>
            <a:r>
              <a:rPr lang="en-US" sz="2400" dirty="0"/>
              <a:t>202-223-8355, ext. 115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780" y="5417826"/>
            <a:ext cx="2537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WorkforceDQC.org</a:t>
            </a:r>
          </a:p>
        </p:txBody>
      </p:sp>
    </p:spTree>
    <p:extLst>
      <p:ext uri="{BB962C8B-B14F-4D97-AF65-F5344CB8AC3E}">
        <p14:creationId xmlns:p14="http://schemas.microsoft.com/office/powerpoint/2010/main" val="2094442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Housekeeping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Please complete your evaluations!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Link to Sched agenda with session-related materials: </a:t>
            </a:r>
            <a:r>
              <a:rPr lang="en-US" dirty="0">
                <a:hlinkClick r:id="rId3"/>
              </a:rPr>
              <a:t>https://perkinsb.sched.com/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Virtual resource table: </a:t>
            </a:r>
            <a:r>
              <a:rPr lang="en-US" dirty="0">
                <a:hlinkClick r:id="rId4"/>
              </a:rPr>
              <a:t>https://careertech.org/perkins-virtual-resource-table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2801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FB68A-4B2E-463D-BE90-A845AD7E5F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4400" dirty="0"/>
              <a:t>What is WDQC?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C006A3-6FAD-40C9-8086-958F0EB167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342" y="3681060"/>
            <a:ext cx="4065422" cy="1354078"/>
          </a:xfrm>
          <a:prstGeom prst="rect">
            <a:avLst/>
          </a:prstGeom>
        </p:spPr>
      </p:pic>
      <p:pic>
        <p:nvPicPr>
          <p:cNvPr id="7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8D95D2A4-7B98-4F18-9AC9-930733D37C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36" y="3681060"/>
            <a:ext cx="4062236" cy="135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160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453F76-7E2E-42B3-96F4-7CB2E192CE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Context of Common Measures</a:t>
            </a:r>
          </a:p>
          <a:p>
            <a:r>
              <a:rPr lang="en-US" dirty="0"/>
              <a:t>Changes from Perkins IV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74D78-FA8B-4B3D-AE07-165F6A9324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60095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D77A79-2D6C-43D3-9135-65AB7F715B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Creation of WIOA’s Common Measures</a:t>
            </a:r>
          </a:p>
          <a:p>
            <a:pPr marL="0" indent="0">
              <a:buNone/>
            </a:pPr>
            <a:r>
              <a:rPr lang="en-US" dirty="0"/>
              <a:t>Overlap WIOA and Perkins V</a:t>
            </a:r>
          </a:p>
          <a:p>
            <a:r>
              <a:rPr lang="en-US" dirty="0"/>
              <a:t>Credential Attainment</a:t>
            </a:r>
          </a:p>
          <a:p>
            <a:r>
              <a:rPr lang="en-US" dirty="0"/>
              <a:t>Placement</a:t>
            </a:r>
          </a:p>
          <a:p>
            <a:r>
              <a:rPr lang="en-US" dirty="0"/>
              <a:t>Not Earnings</a:t>
            </a:r>
          </a:p>
          <a:p>
            <a:r>
              <a:rPr lang="en-US" dirty="0"/>
              <a:t>Not Non-Traditional</a:t>
            </a:r>
          </a:p>
          <a:p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C993D-E850-465D-B811-5D8CD5C148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Toward Common Measures</a:t>
            </a:r>
          </a:p>
        </p:txBody>
      </p:sp>
    </p:spTree>
    <p:extLst>
      <p:ext uri="{BB962C8B-B14F-4D97-AF65-F5344CB8AC3E}">
        <p14:creationId xmlns:p14="http://schemas.microsoft.com/office/powerpoint/2010/main" val="420143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631FF13-3323-4BF0-94A4-9F63E8FE59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Gone:</a:t>
            </a:r>
          </a:p>
          <a:p>
            <a:pPr lvl="0"/>
            <a:r>
              <a:rPr lang="en-US" dirty="0"/>
              <a:t>Skill attainment indicator</a:t>
            </a:r>
          </a:p>
          <a:p>
            <a:pPr lvl="0"/>
            <a:r>
              <a:rPr lang="en-US" dirty="0"/>
              <a:t>Retention indicator</a:t>
            </a:r>
          </a:p>
          <a:p>
            <a:pPr lvl="0"/>
            <a:r>
              <a:rPr lang="en-US" dirty="0"/>
              <a:t>Explicit authority for state additional indicators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31828-871F-4E44-ABEC-51AC506311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in Performance Indicators from Perkins IV</a:t>
            </a:r>
          </a:p>
        </p:txBody>
      </p:sp>
    </p:spTree>
    <p:extLst>
      <p:ext uri="{BB962C8B-B14F-4D97-AF65-F5344CB8AC3E}">
        <p14:creationId xmlns:p14="http://schemas.microsoft.com/office/powerpoint/2010/main" val="323666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29264D-CEFE-4F83-B132-5C90F6E848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dirty="0"/>
              <a:t>Modified</a:t>
            </a:r>
          </a:p>
          <a:p>
            <a:pPr lvl="0"/>
            <a:r>
              <a:rPr lang="en-US" dirty="0"/>
              <a:t>Placement: Measured Q2 after completion, includes service programs</a:t>
            </a:r>
          </a:p>
          <a:p>
            <a:pPr lvl="0"/>
            <a:r>
              <a:rPr lang="en-US" dirty="0"/>
              <a:t>Credential Attainment: Includes attainment one year after completion</a:t>
            </a:r>
          </a:p>
          <a:p>
            <a:pPr lvl="0"/>
            <a:r>
              <a:rPr lang="en-US" dirty="0"/>
              <a:t>Non-traditional: Number of concentrators in; not all participants, and not percentage of concentrators who complete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A6C32-5E9B-4779-A703-DDDEDE567A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Changes in Performance Indicators from Perkins IV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059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E1922C-29DE-463B-9BF0-CF9DC0B168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5126" y="3053557"/>
            <a:ext cx="8286750" cy="26685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Local public facing report of results on each indicator for each program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295C1-AAFF-4232-A2DC-9B318BAAF3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4000" dirty="0"/>
              <a:t>Reporting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070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FF1B408-BB39-4BF8-92C3-D2002FF4FF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not negotiate performance levels</a:t>
            </a:r>
          </a:p>
          <a:p>
            <a:r>
              <a:rPr lang="en-US" dirty="0"/>
              <a:t>May reallocate funds for improvement after 2 years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58012-8B51-4782-8537-DFE0B72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Secretary of Education</a:t>
            </a:r>
          </a:p>
        </p:txBody>
      </p:sp>
    </p:spTree>
    <p:extLst>
      <p:ext uri="{BB962C8B-B14F-4D97-AF65-F5344CB8AC3E}">
        <p14:creationId xmlns:p14="http://schemas.microsoft.com/office/powerpoint/2010/main" val="409387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D0721B-4ADB-48AF-984E-6B536E39CD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Youth whose parent is active duty armed forces </a:t>
            </a:r>
          </a:p>
          <a:p>
            <a:pPr lvl="0"/>
            <a:r>
              <a:rPr lang="en-US" dirty="0"/>
              <a:t>Out-of-Workforce Individuals </a:t>
            </a:r>
          </a:p>
          <a:p>
            <a:pPr lvl="0"/>
            <a:r>
              <a:rPr lang="en-US" dirty="0"/>
              <a:t>Economically disadvantaged includes low-income youth and adults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B3731-502C-4669-B8EB-04EAF0CA92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Sub-Populations Changes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17811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On-screen Show (4:3)</PresentationFormat>
  <Paragraphs>54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Myriad Pro</vt:lpstr>
      <vt:lpstr>Office Theme</vt:lpstr>
      <vt:lpstr>1_Office Theme</vt:lpstr>
      <vt:lpstr>Strengthening Postsecondary Indicators in Perkins 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Contact</vt:lpstr>
      <vt:lpstr>Housekeeping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Data Work for You and Your Learners</dc:title>
  <dc:creator>Jenna Levintoff</dc:creator>
  <cp:lastModifiedBy>Brianna McCain</cp:lastModifiedBy>
  <cp:revision>343</cp:revision>
  <cp:lastPrinted>2016-04-07T18:21:28Z</cp:lastPrinted>
  <dcterms:created xsi:type="dcterms:W3CDTF">2016-03-28T14:09:55Z</dcterms:created>
  <dcterms:modified xsi:type="dcterms:W3CDTF">2018-10-26T19:20:08Z</dcterms:modified>
</cp:coreProperties>
</file>