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handoutMasterIdLst>
    <p:handoutMasterId r:id="rId13"/>
  </p:handoutMasterIdLst>
  <p:sldIdLst>
    <p:sldId id="277" r:id="rId2"/>
    <p:sldId id="278" r:id="rId3"/>
    <p:sldId id="280" r:id="rId4"/>
    <p:sldId id="281" r:id="rId5"/>
    <p:sldId id="284" r:id="rId6"/>
    <p:sldId id="287" r:id="rId7"/>
    <p:sldId id="285" r:id="rId8"/>
    <p:sldId id="279" r:id="rId9"/>
    <p:sldId id="286" r:id="rId10"/>
    <p:sldId id="28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111"/>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13" autoAdjust="0"/>
    <p:restoredTop sz="69875"/>
  </p:normalViewPr>
  <p:slideViewPr>
    <p:cSldViewPr snapToGrid="0">
      <p:cViewPr>
        <p:scale>
          <a:sx n="100" d="100"/>
          <a:sy n="100" d="100"/>
        </p:scale>
        <p:origin x="1824" y="144"/>
      </p:cViewPr>
      <p:guideLst/>
    </p:cSldViewPr>
  </p:slideViewPr>
  <p:outlineViewPr>
    <p:cViewPr>
      <p:scale>
        <a:sx n="33" d="100"/>
        <a:sy n="33" d="100"/>
      </p:scale>
      <p:origin x="0" y="-261728"/>
    </p:cViewPr>
  </p:outlineViewPr>
  <p:notesTextViewPr>
    <p:cViewPr>
      <p:scale>
        <a:sx n="1" d="1"/>
        <a:sy n="1" d="1"/>
      </p:scale>
      <p:origin x="0" y="0"/>
    </p:cViewPr>
  </p:notesTextViewPr>
  <p:sorterViewPr>
    <p:cViewPr>
      <p:scale>
        <a:sx n="150" d="100"/>
        <a:sy n="150" d="100"/>
      </p:scale>
      <p:origin x="0" y="0"/>
    </p:cViewPr>
  </p:sorterViewPr>
  <p:notesViewPr>
    <p:cSldViewPr snapToGrid="0">
      <p:cViewPr varScale="1">
        <p:scale>
          <a:sx n="87" d="100"/>
          <a:sy n="87" d="100"/>
        </p:scale>
        <p:origin x="3840" y="84"/>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E9B6F52-CC10-4425-9195-EDF28B435798}" type="datetimeFigureOut">
              <a:rPr lang="en-US" smtClean="0"/>
              <a:t>7/31/17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2D3CF6-D097-446F-BA20-84B1F837E572}" type="datetimeFigureOut">
              <a:rPr lang="en-US" smtClean="0"/>
              <a:t>7/31/17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a:xfrm>
            <a:off x="1066800" y="381000"/>
            <a:ext cx="1905000" cy="1428750"/>
          </a:xfrm>
          <a:ln/>
        </p:spPr>
      </p:sp>
      <p:sp>
        <p:nvSpPr>
          <p:cNvPr id="15362" name="Notes Placeholder 2"/>
          <p:cNvSpPr>
            <a:spLocks noGrp="1"/>
          </p:cNvSpPr>
          <p:nvPr>
            <p:ph type="body" idx="1"/>
          </p:nvPr>
        </p:nvSpPr>
        <p:spPr>
          <a:xfrm>
            <a:off x="838200" y="1752600"/>
            <a:ext cx="5867400" cy="7772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eaLnBrk="1" hangingPunct="1">
              <a:spcBef>
                <a:spcPct val="0"/>
              </a:spcBef>
              <a:spcAft>
                <a:spcPct val="30000"/>
              </a:spcAft>
            </a:pPr>
            <a:r>
              <a:rPr lang="en-US" dirty="0" smtClean="0">
                <a:ea typeface="ヒラギノ角ゴ Pro W3" charset="0"/>
                <a:cs typeface="Times"/>
              </a:rPr>
              <a:t>Welcome</a:t>
            </a: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r>
              <a:rPr lang="en-US" dirty="0" smtClean="0">
                <a:ea typeface="ヒラギノ角ゴ Pro W3" charset="0"/>
                <a:cs typeface="Times"/>
              </a:rPr>
              <a:t>We will be posting this PowerPoint as well as a recording of this</a:t>
            </a:r>
            <a:r>
              <a:rPr lang="en-US" baseline="0" dirty="0" smtClean="0">
                <a:ea typeface="ヒラギノ角ゴ Pro W3" charset="0"/>
                <a:cs typeface="Times"/>
              </a:rPr>
              <a:t> meeting to the </a:t>
            </a:r>
            <a:r>
              <a:rPr lang="en-US" baseline="0" dirty="0" err="1" smtClean="0">
                <a:ea typeface="ヒラギノ角ゴ Pro W3" charset="0"/>
                <a:cs typeface="Times"/>
              </a:rPr>
              <a:t>ncperkins.org</a:t>
            </a:r>
            <a:r>
              <a:rPr lang="en-US" baseline="0" dirty="0" smtClean="0">
                <a:ea typeface="ヒラギノ角ゴ Pro W3" charset="0"/>
                <a:cs typeface="Times"/>
              </a:rPr>
              <a:t>/.</a:t>
            </a:r>
            <a:endParaRPr lang="en-US" dirty="0" smtClean="0">
              <a:ea typeface="ヒラギノ角ゴ Pro W3" charset="0"/>
              <a:cs typeface="Times"/>
            </a:endParaRP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r>
              <a:rPr lang="en-US" dirty="0" smtClean="0">
                <a:ea typeface="ヒラギノ角ゴ Pro W3" charset="0"/>
                <a:cs typeface="Times"/>
              </a:rPr>
              <a:t>=====</a:t>
            </a:r>
          </a:p>
          <a:p>
            <a:pPr marL="0" marR="0" indent="0" algn="l" defTabSz="914400" rtl="0" eaLnBrk="1" fontAlgn="auto" latinLnBrk="0" hangingPunct="1">
              <a:lnSpc>
                <a:spcPct val="100000"/>
              </a:lnSpc>
              <a:spcBef>
                <a:spcPct val="0"/>
              </a:spcBef>
              <a:spcAft>
                <a:spcPct val="30000"/>
              </a:spcAft>
              <a:buClrTx/>
              <a:buSzTx/>
              <a:buFontTx/>
              <a:buNone/>
              <a:tabLst/>
              <a:defRPr/>
            </a:pPr>
            <a:r>
              <a:rPr lang="en-US" dirty="0" err="1" smtClean="0"/>
              <a:t>www.ncPerkins.org</a:t>
            </a:r>
            <a:r>
              <a:rPr lang="en-US" dirty="0" smtClean="0"/>
              <a:t>/presentations</a:t>
            </a: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r>
              <a:rPr lang="en-US" smtClean="0">
                <a:ea typeface="ヒラギノ角ゴ Pro W3" charset="0"/>
                <a:cs typeface="Times"/>
              </a:rPr>
              <a:t>July 31, 2017</a:t>
            </a:r>
            <a:endParaRPr lang="en-US" dirty="0" smtClean="0">
              <a:ea typeface="ヒラギノ角ゴ Pro W3" charset="0"/>
              <a:cs typeface="Times"/>
            </a:endParaRPr>
          </a:p>
          <a:p>
            <a:pPr eaLnBrk="1" hangingPunct="1">
              <a:spcBef>
                <a:spcPct val="0"/>
              </a:spcBef>
              <a:spcAft>
                <a:spcPct val="30000"/>
              </a:spcAft>
            </a:pPr>
            <a:endParaRPr lang="en-US" dirty="0" smtClean="0">
              <a:ea typeface="ヒラギノ角ゴ Pro W3" charset="0"/>
              <a:cs typeface="Times"/>
            </a:endParaRPr>
          </a:p>
          <a:p>
            <a:endParaRPr lang="en-US" dirty="0" smtClean="0">
              <a:ea typeface="ヒラギノ角ゴ Pro W3" charset="0"/>
              <a:cs typeface="Times"/>
            </a:endParaRPr>
          </a:p>
          <a:p>
            <a:endParaRPr lang="en-US" dirty="0">
              <a:ea typeface="ヒラギノ角ゴ Pro W3" charset="0"/>
              <a:cs typeface="Times"/>
            </a:endParaRPr>
          </a:p>
        </p:txBody>
      </p:sp>
      <p:sp>
        <p:nvSpPr>
          <p:cNvPr id="1536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fld id="{6200AC89-A9A6-F44C-8FB1-2FAE2DFF8A10}" type="slidenum">
              <a:rPr lang="en-US" sz="1200"/>
              <a:pPr/>
              <a:t>1</a:t>
            </a:fld>
            <a:endParaRPr lang="en-US" sz="1200"/>
          </a:p>
        </p:txBody>
      </p:sp>
    </p:spTree>
    <p:extLst>
      <p:ext uri="{BB962C8B-B14F-4D97-AF65-F5344CB8AC3E}">
        <p14:creationId xmlns:p14="http://schemas.microsoft.com/office/powerpoint/2010/main" val="21168730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a:xfrm>
            <a:off x="1066800" y="381000"/>
            <a:ext cx="1905000" cy="1428750"/>
          </a:xfrm>
          <a:ln/>
        </p:spPr>
      </p:sp>
      <p:sp>
        <p:nvSpPr>
          <p:cNvPr id="15362" name="Notes Placeholder 2"/>
          <p:cNvSpPr>
            <a:spLocks noGrp="1"/>
          </p:cNvSpPr>
          <p:nvPr>
            <p:ph type="body" idx="1"/>
          </p:nvPr>
        </p:nvSpPr>
        <p:spPr>
          <a:xfrm>
            <a:off x="838200" y="1752600"/>
            <a:ext cx="5867400" cy="7772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r>
              <a:rPr lang="en-US" dirty="0" smtClean="0">
                <a:ea typeface="ヒラギノ角ゴ Pro W3" charset="0"/>
                <a:cs typeface="Times"/>
              </a:rPr>
              <a:t>=====</a:t>
            </a:r>
          </a:p>
          <a:p>
            <a:pPr marL="0" marR="0" indent="0" algn="l" defTabSz="914400" rtl="0" eaLnBrk="1" fontAlgn="auto" latinLnBrk="0" hangingPunct="1">
              <a:lnSpc>
                <a:spcPct val="100000"/>
              </a:lnSpc>
              <a:spcBef>
                <a:spcPct val="0"/>
              </a:spcBef>
              <a:spcAft>
                <a:spcPct val="30000"/>
              </a:spcAft>
              <a:buClrTx/>
              <a:buSzTx/>
              <a:buFontTx/>
              <a:buNone/>
              <a:tabLst/>
              <a:defRPr/>
            </a:pPr>
            <a:r>
              <a:rPr lang="en-US" dirty="0" err="1" smtClean="0"/>
              <a:t>www.ncPerkins.org</a:t>
            </a:r>
            <a:r>
              <a:rPr lang="en-US" dirty="0" smtClean="0"/>
              <a:t>/presentations</a:t>
            </a:r>
          </a:p>
          <a:p>
            <a:pPr eaLnBrk="1" hangingPunct="1">
              <a:spcBef>
                <a:spcPct val="0"/>
              </a:spcBef>
              <a:spcAft>
                <a:spcPct val="30000"/>
              </a:spcAft>
            </a:pPr>
            <a:endParaRPr lang="en-US" dirty="0" smtClean="0">
              <a:ea typeface="ヒラギノ角ゴ Pro W3" charset="0"/>
              <a:cs typeface="Times"/>
            </a:endParaRPr>
          </a:p>
          <a:p>
            <a:pPr eaLnBrk="1" hangingPunct="1">
              <a:spcBef>
                <a:spcPct val="0"/>
              </a:spcBef>
              <a:spcAft>
                <a:spcPct val="30000"/>
              </a:spcAft>
            </a:pPr>
            <a:endParaRPr lang="en-US" dirty="0" smtClean="0">
              <a:ea typeface="ヒラギノ角ゴ Pro W3" charset="0"/>
              <a:cs typeface="Times"/>
            </a:endParaRPr>
          </a:p>
          <a:p>
            <a:endParaRPr lang="en-US" dirty="0" smtClean="0">
              <a:ea typeface="ヒラギノ角ゴ Pro W3" charset="0"/>
              <a:cs typeface="Times"/>
            </a:endParaRPr>
          </a:p>
          <a:p>
            <a:endParaRPr lang="en-US" dirty="0">
              <a:ea typeface="ヒラギノ角ゴ Pro W3" charset="0"/>
              <a:cs typeface="Times"/>
            </a:endParaRPr>
          </a:p>
        </p:txBody>
      </p:sp>
      <p:sp>
        <p:nvSpPr>
          <p:cNvPr id="1536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ヒラギノ角ゴ Pro W3" charset="0"/>
                <a:cs typeface="ヒラギノ角ゴ Pro W3" charset="0"/>
              </a:defRPr>
            </a:lvl1pPr>
            <a:lvl2pPr marL="742950" indent="-285750">
              <a:defRPr sz="2400">
                <a:solidFill>
                  <a:schemeClr val="tx1"/>
                </a:solidFill>
                <a:latin typeface="Arial" charset="0"/>
                <a:ea typeface="ヒラギノ角ゴ Pro W3" charset="0"/>
                <a:cs typeface="ヒラギノ角ゴ Pro W3" charset="0"/>
              </a:defRPr>
            </a:lvl2pPr>
            <a:lvl3pPr marL="1143000" indent="-228600">
              <a:defRPr sz="2400">
                <a:solidFill>
                  <a:schemeClr val="tx1"/>
                </a:solidFill>
                <a:latin typeface="Arial" charset="0"/>
                <a:ea typeface="ヒラギノ角ゴ Pro W3" charset="0"/>
                <a:cs typeface="ヒラギノ角ゴ Pro W3" charset="0"/>
              </a:defRPr>
            </a:lvl3pPr>
            <a:lvl4pPr marL="1600200" indent="-228600">
              <a:defRPr sz="2400">
                <a:solidFill>
                  <a:schemeClr val="tx1"/>
                </a:solidFill>
                <a:latin typeface="Arial" charset="0"/>
                <a:ea typeface="ヒラギノ角ゴ Pro W3" charset="0"/>
                <a:cs typeface="ヒラギノ角ゴ Pro W3" charset="0"/>
              </a:defRPr>
            </a:lvl4pPr>
            <a:lvl5pPr marL="2057400" indent="-228600">
              <a:defRPr sz="2400">
                <a:solidFill>
                  <a:schemeClr val="tx1"/>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fld id="{6200AC89-A9A6-F44C-8FB1-2FAE2DFF8A10}" type="slidenum">
              <a:rPr lang="en-US" sz="1200"/>
              <a:pPr/>
              <a:t>10</a:t>
            </a:fld>
            <a:endParaRPr lang="en-US" sz="1200"/>
          </a:p>
        </p:txBody>
      </p:sp>
    </p:spTree>
    <p:extLst>
      <p:ext uri="{BB962C8B-B14F-4D97-AF65-F5344CB8AC3E}">
        <p14:creationId xmlns:p14="http://schemas.microsoft.com/office/powerpoint/2010/main" val="1870460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886200" cy="2914650"/>
          </a:xfrm>
        </p:spPr>
      </p:sp>
      <p:sp>
        <p:nvSpPr>
          <p:cNvPr id="3" name="Notes Placeholder 2"/>
          <p:cNvSpPr>
            <a:spLocks noGrp="1"/>
          </p:cNvSpPr>
          <p:nvPr>
            <p:ph type="body" idx="1"/>
          </p:nvPr>
        </p:nvSpPr>
        <p:spPr>
          <a:xfrm>
            <a:off x="685800" y="3809999"/>
            <a:ext cx="5562600" cy="4875213"/>
          </a:xfrm>
        </p:spPr>
        <p:txBody>
          <a:bodyPr>
            <a:noAutofit/>
          </a:bodyPr>
          <a:lstStyle/>
          <a:p>
            <a:r>
              <a:rPr lang="en-US" kern="1200" dirty="0" smtClean="0">
                <a:solidFill>
                  <a:schemeClr val="tx1"/>
                </a:solidFill>
                <a:effectLst/>
              </a:rPr>
              <a:t>This is the process we used to update the agreement</a:t>
            </a:r>
            <a:endParaRPr lang="en-US" kern="1200" dirty="0" smtClean="0">
              <a:solidFill>
                <a:schemeClr val="tx1"/>
              </a:solidFill>
              <a:effectLst/>
            </a:endParaRPr>
          </a:p>
        </p:txBody>
      </p:sp>
      <p:sp>
        <p:nvSpPr>
          <p:cNvPr id="4" name="Slide Number Placeholder 3"/>
          <p:cNvSpPr>
            <a:spLocks noGrp="1"/>
          </p:cNvSpPr>
          <p:nvPr>
            <p:ph type="sldNum" sz="quarter" idx="10"/>
          </p:nvPr>
        </p:nvSpPr>
        <p:spPr/>
        <p:txBody>
          <a:bodyPr/>
          <a:lstStyle/>
          <a:p>
            <a:fld id="{FB46C6A2-84B9-4F4B-9D29-2CFB53138DBA}" type="slidenum">
              <a:rPr lang="en-US" smtClean="0"/>
              <a:pPr/>
              <a:t>2</a:t>
            </a:fld>
            <a:endParaRPr lang="en-US"/>
          </a:p>
        </p:txBody>
      </p:sp>
    </p:spTree>
    <p:extLst>
      <p:ext uri="{BB962C8B-B14F-4D97-AF65-F5344CB8AC3E}">
        <p14:creationId xmlns:p14="http://schemas.microsoft.com/office/powerpoint/2010/main" val="1559373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receive college credit for a course in the Articulation Agreement.</a:t>
            </a:r>
          </a:p>
          <a:p>
            <a:endParaRPr lang="en-US" dirty="0" smtClean="0"/>
          </a:p>
          <a:p>
            <a:r>
              <a:rPr lang="en-US" dirty="0" smtClean="0"/>
              <a:t>High school students must earn a B or better in the course -- and score a 93 or higher on the standardized CTE </a:t>
            </a:r>
            <a:r>
              <a:rPr lang="en-US" dirty="0" err="1" smtClean="0"/>
              <a:t>Postassessment</a:t>
            </a:r>
            <a:r>
              <a:rPr lang="en-US" dirty="0" smtClean="0"/>
              <a:t> test.</a:t>
            </a:r>
          </a:p>
          <a:p>
            <a:endParaRPr lang="en-US" dirty="0" smtClean="0"/>
          </a:p>
          <a:p>
            <a:r>
              <a:rPr lang="en-US" dirty="0" smtClean="0"/>
              <a:t>We have found that those two measures equates to the student mastering at least 80 percent of the course content.</a:t>
            </a:r>
          </a:p>
          <a:p>
            <a:endParaRPr lang="en-US" dirty="0" smtClean="0"/>
          </a:p>
          <a:p>
            <a:r>
              <a:rPr lang="en-US" dirty="0" smtClean="0"/>
              <a:t>This has not changed.</a:t>
            </a:r>
          </a:p>
          <a:p>
            <a:endParaRPr lang="en-US" dirty="0" smtClean="0"/>
          </a:p>
          <a:p>
            <a:r>
              <a:rPr lang="en-US" dirty="0" smtClean="0"/>
              <a:t>Your</a:t>
            </a:r>
            <a:r>
              <a:rPr lang="en-US" baseline="0" dirty="0" smtClean="0"/>
              <a:t> local agreement could require a lower score.</a:t>
            </a:r>
            <a:endParaRPr lang="en-US" dirty="0" smtClean="0"/>
          </a:p>
        </p:txBody>
      </p:sp>
      <p:sp>
        <p:nvSpPr>
          <p:cNvPr id="4" name="Slide Number Placeholder 3"/>
          <p:cNvSpPr>
            <a:spLocks noGrp="1"/>
          </p:cNvSpPr>
          <p:nvPr>
            <p:ph type="sldNum" sz="quarter" idx="10"/>
          </p:nvPr>
        </p:nvSpPr>
        <p:spPr/>
        <p:txBody>
          <a:bodyPr/>
          <a:lstStyle/>
          <a:p>
            <a:pPr>
              <a:defRPr/>
            </a:pPr>
            <a:fld id="{0891A249-E31A-4C8C-9E01-1649B9331D43}" type="slidenum">
              <a:rPr lang="en-US" smtClean="0"/>
              <a:pPr>
                <a:defRPr/>
              </a:pPr>
              <a:t>3</a:t>
            </a:fld>
            <a:endParaRPr lang="en-US"/>
          </a:p>
        </p:txBody>
      </p:sp>
    </p:spTree>
    <p:extLst>
      <p:ext uri="{BB962C8B-B14F-4D97-AF65-F5344CB8AC3E}">
        <p14:creationId xmlns:p14="http://schemas.microsoft.com/office/powerpoint/2010/main" val="1107543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the</a:t>
            </a:r>
            <a:r>
              <a:rPr lang="en-US" baseline="0" dirty="0" smtClean="0"/>
              <a:t> f</a:t>
            </a:r>
            <a:r>
              <a:rPr lang="en-US" dirty="0" smtClean="0"/>
              <a:t>our areas </a:t>
            </a:r>
            <a:r>
              <a:rPr lang="en-US" dirty="0" smtClean="0"/>
              <a:t>or main </a:t>
            </a:r>
            <a:r>
              <a:rPr lang="en-US" dirty="0" smtClean="0"/>
              <a:t>things we looked at to ensure course </a:t>
            </a:r>
            <a:r>
              <a:rPr lang="en-US" dirty="0" smtClean="0"/>
              <a:t>alignment. Each</a:t>
            </a:r>
            <a:r>
              <a:rPr lang="en-US" baseline="0" dirty="0" smtClean="0"/>
              <a:t> of these four areas received a score from the teams of teachers and instructors.</a:t>
            </a:r>
            <a:endParaRPr lang="en-US" dirty="0" smtClean="0"/>
          </a:p>
        </p:txBody>
      </p:sp>
      <p:sp>
        <p:nvSpPr>
          <p:cNvPr id="4" name="Slide Number Placeholder 3"/>
          <p:cNvSpPr>
            <a:spLocks noGrp="1"/>
          </p:cNvSpPr>
          <p:nvPr>
            <p:ph type="sldNum" sz="quarter" idx="10"/>
          </p:nvPr>
        </p:nvSpPr>
        <p:spPr/>
        <p:txBody>
          <a:bodyPr/>
          <a:lstStyle/>
          <a:p>
            <a:pPr>
              <a:defRPr/>
            </a:pPr>
            <a:fld id="{0891A249-E31A-4C8C-9E01-1649B9331D43}" type="slidenum">
              <a:rPr lang="en-US" smtClean="0"/>
              <a:pPr>
                <a:defRPr/>
              </a:pPr>
              <a:t>4</a:t>
            </a:fld>
            <a:endParaRPr lang="en-US"/>
          </a:p>
        </p:txBody>
      </p:sp>
    </p:spTree>
    <p:extLst>
      <p:ext uri="{BB962C8B-B14F-4D97-AF65-F5344CB8AC3E}">
        <p14:creationId xmlns:p14="http://schemas.microsoft.com/office/powerpoint/2010/main" val="1088017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must</a:t>
            </a:r>
            <a:r>
              <a:rPr lang="en-US" baseline="0" dirty="0" smtClean="0"/>
              <a:t> be evidence of collaboration between the secondary and postsecondary institutions.  </a:t>
            </a:r>
          </a:p>
          <a:p>
            <a:r>
              <a:rPr lang="en-US" baseline="0" dirty="0" smtClean="0"/>
              <a:t>We prefer to see high school teachers discussing these course matches with the college instructors.  They know what is truly going on in the classroom.</a:t>
            </a:r>
            <a:endParaRPr lang="en-US" dirty="0" smtClean="0"/>
          </a:p>
        </p:txBody>
      </p:sp>
      <p:sp>
        <p:nvSpPr>
          <p:cNvPr id="4" name="Slide Number Placeholder 3"/>
          <p:cNvSpPr>
            <a:spLocks noGrp="1"/>
          </p:cNvSpPr>
          <p:nvPr>
            <p:ph type="sldNum" sz="quarter" idx="10"/>
          </p:nvPr>
        </p:nvSpPr>
        <p:spPr/>
        <p:txBody>
          <a:bodyPr/>
          <a:lstStyle/>
          <a:p>
            <a:pPr>
              <a:defRPr/>
            </a:pPr>
            <a:fld id="{0891A249-E31A-4C8C-9E01-1649B9331D43}" type="slidenum">
              <a:rPr lang="en-US" smtClean="0"/>
              <a:pPr>
                <a:defRPr/>
              </a:pPr>
              <a:t>5</a:t>
            </a:fld>
            <a:endParaRPr lang="en-US"/>
          </a:p>
        </p:txBody>
      </p:sp>
    </p:spTree>
    <p:extLst>
      <p:ext uri="{BB962C8B-B14F-4D97-AF65-F5344CB8AC3E}">
        <p14:creationId xmlns:p14="http://schemas.microsoft.com/office/powerpoint/2010/main" val="789712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2D8DC-3CCA-4826-966D-69131461ECBB}" type="slidenum">
              <a:rPr lang="en-US" smtClean="0"/>
              <a:t>6</a:t>
            </a:fld>
            <a:endParaRPr lang="en-US"/>
          </a:p>
        </p:txBody>
      </p:sp>
    </p:spTree>
    <p:extLst>
      <p:ext uri="{BB962C8B-B14F-4D97-AF65-F5344CB8AC3E}">
        <p14:creationId xmlns:p14="http://schemas.microsoft.com/office/powerpoint/2010/main" val="534641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DPI ensures that the courses</a:t>
            </a:r>
            <a:r>
              <a:rPr lang="en-US" baseline="0" dirty="0" smtClean="0"/>
              <a:t> being taught across the state are all essentially the same.  This is not the same with our college-level courses -- where we </a:t>
            </a:r>
            <a:r>
              <a:rPr lang="en-US" u="sng" baseline="0" dirty="0" smtClean="0"/>
              <a:t>do</a:t>
            </a:r>
            <a:r>
              <a:rPr lang="en-US" baseline="0" dirty="0" smtClean="0"/>
              <a:t> have a state-wide Common Course Library where all courses are listed, but the two- or three-sentence course description is the only thing that ties together all instances of the same course across the state.  </a:t>
            </a:r>
          </a:p>
          <a:p>
            <a:endParaRPr lang="en-US" baseline="0" dirty="0" smtClean="0"/>
          </a:p>
          <a:p>
            <a:r>
              <a:rPr lang="en-US" baseline="0" dirty="0" smtClean="0"/>
              <a:t>For example - in our high schools all of the automotive shops are NATEF certified and use the standard NATEF curriculum, this is not always true for all of the colleges teaching the same course.  They may be using the NATEF curriculum, curriculum from a major car manufacturer, or their own made-up curriculum.  Thus, in one part of the state we might find an exact match with the high school course, and in another part of the state, they might not find any match at all.</a:t>
            </a:r>
            <a:endParaRPr lang="en-US" dirty="0" smtClean="0"/>
          </a:p>
          <a:p>
            <a:endParaRPr lang="en-US" dirty="0" smtClean="0"/>
          </a:p>
          <a:p>
            <a:r>
              <a:rPr lang="en-US" dirty="0" smtClean="0"/>
              <a:t>- If the potential match was high school course A is equivalent to either college course B or college course C, we sometimes found the match was rejected because of</a:t>
            </a:r>
            <a:r>
              <a:rPr lang="en-US" baseline="0" dirty="0" smtClean="0"/>
              <a:t> one side </a:t>
            </a:r>
            <a:r>
              <a:rPr lang="en-US" baseline="0" dirty="0" smtClean="0"/>
              <a:t>of </a:t>
            </a:r>
            <a:r>
              <a:rPr lang="en-US" baseline="0" dirty="0" smtClean="0"/>
              <a:t>the match. Next time we will separate them and consider them separately.</a:t>
            </a:r>
          </a:p>
          <a:p>
            <a:endParaRPr lang="en-US" dirty="0" smtClean="0"/>
          </a:p>
        </p:txBody>
      </p:sp>
      <p:sp>
        <p:nvSpPr>
          <p:cNvPr id="4" name="Slide Number Placeholder 3"/>
          <p:cNvSpPr>
            <a:spLocks noGrp="1"/>
          </p:cNvSpPr>
          <p:nvPr>
            <p:ph type="sldNum" sz="quarter" idx="10"/>
          </p:nvPr>
        </p:nvSpPr>
        <p:spPr/>
        <p:txBody>
          <a:bodyPr/>
          <a:lstStyle/>
          <a:p>
            <a:pPr>
              <a:defRPr/>
            </a:pPr>
            <a:fld id="{0891A249-E31A-4C8C-9E01-1649B9331D43}" type="slidenum">
              <a:rPr lang="en-US" smtClean="0"/>
              <a:pPr>
                <a:defRPr/>
              </a:pPr>
              <a:t>7</a:t>
            </a:fld>
            <a:endParaRPr lang="en-US"/>
          </a:p>
        </p:txBody>
      </p:sp>
    </p:spTree>
    <p:extLst>
      <p:ext uri="{BB962C8B-B14F-4D97-AF65-F5344CB8AC3E}">
        <p14:creationId xmlns:p14="http://schemas.microsoft.com/office/powerpoint/2010/main" val="13587468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encourage the colleges to develop a</a:t>
            </a:r>
            <a:r>
              <a:rPr lang="en-US" baseline="0" dirty="0" smtClean="0"/>
              <a:t> local articulation agreement with the LEAs in their service area.</a:t>
            </a:r>
          </a:p>
          <a:p>
            <a:r>
              <a:rPr lang="en-US" baseline="0" dirty="0" smtClean="0"/>
              <a:t>These local agreements can respond to the needs of the local business and industry.</a:t>
            </a:r>
          </a:p>
          <a:p>
            <a:endParaRPr lang="en-US" baseline="0" dirty="0" smtClean="0"/>
          </a:p>
          <a:p>
            <a:r>
              <a:rPr lang="en-US" baseline="0" dirty="0" smtClean="0"/>
              <a:t>Our state agreement does not include courses where there is less than 1,000 high school students enrolled, so if the course is unique to your area, you will need to add it to a local articulation agreement.</a:t>
            </a:r>
          </a:p>
          <a:p>
            <a:endParaRPr lang="en-US" baseline="0" dirty="0" smtClean="0"/>
          </a:p>
          <a:p>
            <a:r>
              <a:rPr lang="en-US" baseline="0" dirty="0" smtClean="0"/>
              <a:t>On the website you can find a guide to developing a local articulation agreement.</a:t>
            </a:r>
          </a:p>
          <a:p>
            <a:r>
              <a:rPr lang="en-US" baseline="0" dirty="0" smtClean="0"/>
              <a:t>And we have an online self-paced course on creating a local agreement</a:t>
            </a:r>
            <a:r>
              <a:rPr lang="en-US" baseline="0" dirty="0" smtClean="0"/>
              <a:t>.</a:t>
            </a:r>
          </a:p>
          <a:p>
            <a:endParaRPr lang="en-US" baseline="0" dirty="0" smtClean="0"/>
          </a:p>
          <a:p>
            <a:r>
              <a:rPr lang="en-US" baseline="0" dirty="0" smtClean="0"/>
              <a:t>The Chief Academic Officer at the college has the final authority of approving local agreements.</a:t>
            </a:r>
            <a:endParaRPr lang="en-US" dirty="0" smtClean="0"/>
          </a:p>
          <a:p>
            <a:endParaRPr lang="en-US" dirty="0" smtClean="0"/>
          </a:p>
          <a:p>
            <a:r>
              <a:rPr lang="en-US" dirty="0" smtClean="0"/>
              <a: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8</a:t>
            </a:fld>
            <a:endParaRPr lang="en-US"/>
          </a:p>
        </p:txBody>
      </p:sp>
    </p:spTree>
    <p:extLst>
      <p:ext uri="{BB962C8B-B14F-4D97-AF65-F5344CB8AC3E}">
        <p14:creationId xmlns:p14="http://schemas.microsoft.com/office/powerpoint/2010/main" val="11806615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0891A249-E31A-4C8C-9E01-1649B9331D43}" type="slidenum">
              <a:rPr lang="en-US" smtClean="0"/>
              <a:pPr>
                <a:defRPr/>
              </a:pPr>
              <a:t>9</a:t>
            </a:fld>
            <a:endParaRPr lang="en-US"/>
          </a:p>
        </p:txBody>
      </p:sp>
    </p:spTree>
    <p:extLst>
      <p:ext uri="{BB962C8B-B14F-4D97-AF65-F5344CB8AC3E}">
        <p14:creationId xmlns:p14="http://schemas.microsoft.com/office/powerpoint/2010/main" val="1041622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573075"/>
            <a:ext cx="6858000" cy="1428500"/>
          </a:xfrm>
        </p:spPr>
        <p:txBody>
          <a:bodyPr anchor="b">
            <a:normAutofit/>
          </a:bodyPr>
          <a:lstStyle>
            <a:lvl1pPr algn="ctr">
              <a:defRPr sz="3600"/>
            </a:lvl1pPr>
          </a:lstStyle>
          <a:p>
            <a:r>
              <a:rPr lang="en-US" dirty="0"/>
              <a:t>Click to edit Master title style</a:t>
            </a:r>
          </a:p>
        </p:txBody>
      </p:sp>
      <p:sp>
        <p:nvSpPr>
          <p:cNvPr id="3" name="Subtitle 2"/>
          <p:cNvSpPr>
            <a:spLocks noGrp="1"/>
          </p:cNvSpPr>
          <p:nvPr>
            <p:ph type="subTitle" idx="1"/>
          </p:nvPr>
        </p:nvSpPr>
        <p:spPr>
          <a:xfrm>
            <a:off x="1143000" y="4093650"/>
            <a:ext cx="6858000" cy="1655762"/>
          </a:xfrm>
        </p:spPr>
        <p:txBody>
          <a:bodyPr>
            <a:normAutofit/>
          </a:bodyPr>
          <a:lstStyle>
            <a:lvl1pPr marL="0" indent="0" algn="ctr">
              <a:buNone/>
              <a:defRPr sz="240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dirty="0"/>
              <a:t>Click to edit Master subtitle style</a:t>
            </a:r>
          </a:p>
        </p:txBody>
      </p:sp>
      <p:sp>
        <p:nvSpPr>
          <p:cNvPr id="9" name="Rectangle 8"/>
          <p:cNvSpPr/>
          <p:nvPr userDrawn="1"/>
        </p:nvSpPr>
        <p:spPr>
          <a:xfrm>
            <a:off x="1733354" y="489262"/>
            <a:ext cx="6025812" cy="1101968"/>
          </a:xfrm>
          <a:prstGeom prst="rect">
            <a:avLst/>
          </a:prstGeom>
          <a:noFill/>
        </p:spPr>
        <p:txBody>
          <a:bodyPr wrap="square" lIns="68580" tIns="34290" rIns="68580" bIns="34290">
            <a:spAutoFit/>
          </a:bodyPr>
          <a:lstStyle/>
          <a:p>
            <a:pPr>
              <a:lnSpc>
                <a:spcPct val="80000"/>
              </a:lnSpc>
            </a:pPr>
            <a:r>
              <a:rPr lang="en-US" sz="4050" b="0" cap="none" spc="0" dirty="0">
                <a:ln w="0"/>
                <a:solidFill>
                  <a:srgbClr val="003767"/>
                </a:solidFill>
                <a:effectLst>
                  <a:outerShdw blurRad="38100" dist="25400" dir="5400000" algn="ctr" rotWithShape="0">
                    <a:srgbClr val="6E747A">
                      <a:alpha val="43000"/>
                    </a:srgbClr>
                  </a:outerShdw>
                </a:effectLst>
              </a:rPr>
              <a:t>North Carolina </a:t>
            </a:r>
          </a:p>
          <a:p>
            <a:pPr>
              <a:lnSpc>
                <a:spcPct val="80000"/>
              </a:lnSpc>
            </a:pPr>
            <a:r>
              <a:rPr lang="en-US" sz="4050" b="0" cap="none" spc="0" dirty="0">
                <a:ln w="0"/>
                <a:solidFill>
                  <a:srgbClr val="003767"/>
                </a:solidFill>
                <a:effectLst>
                  <a:outerShdw blurRad="38100" dist="25400" dir="5400000" algn="ctr" rotWithShape="0">
                    <a:srgbClr val="6E747A">
                      <a:alpha val="43000"/>
                    </a:srgbClr>
                  </a:outerShdw>
                </a:effectLst>
              </a:rPr>
              <a:t>Community College System</a:t>
            </a:r>
          </a:p>
        </p:txBody>
      </p:sp>
      <p:cxnSp>
        <p:nvCxnSpPr>
          <p:cNvPr id="10" name="Straight Connector 9" title="Gold Line"/>
          <p:cNvCxnSpPr/>
          <p:nvPr userDrawn="1"/>
        </p:nvCxnSpPr>
        <p:spPr>
          <a:xfrm flipV="1">
            <a:off x="1733354" y="1864894"/>
            <a:ext cx="5705475" cy="25290"/>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498914" cy="1690594"/>
          </a:xfrm>
          <a:prstGeom prst="rect">
            <a:avLst/>
          </a:prstGeom>
        </p:spPr>
      </p:pic>
    </p:spTree>
    <p:extLst>
      <p:ext uri="{BB962C8B-B14F-4D97-AF65-F5344CB8AC3E}">
        <p14:creationId xmlns:p14="http://schemas.microsoft.com/office/powerpoint/2010/main" val="813769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7/31/17</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349" y="297662"/>
            <a:ext cx="971180" cy="1460496"/>
          </a:xfrm>
          <a:prstGeom prst="rect">
            <a:avLst/>
          </a:prstGeom>
        </p:spPr>
      </p:pic>
      <p:cxnSp>
        <p:nvCxnSpPr>
          <p:cNvPr id="10" name="Straight Connector 9" title="Gold Line"/>
          <p:cNvCxnSpPr/>
          <p:nvPr userDrawn="1"/>
        </p:nvCxnSpPr>
        <p:spPr>
          <a:xfrm flipV="1">
            <a:off x="1455549" y="1716352"/>
            <a:ext cx="7059802" cy="13623"/>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617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7/31/17</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161741"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54263" cy="392866"/>
          </a:xfrm>
          <a:prstGeom prst="rect">
            <a:avLst/>
          </a:prstGeom>
        </p:spPr>
      </p:pic>
    </p:spTree>
    <p:extLst>
      <p:ext uri="{BB962C8B-B14F-4D97-AF65-F5344CB8AC3E}">
        <p14:creationId xmlns:p14="http://schemas.microsoft.com/office/powerpoint/2010/main" val="3063052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xfrm>
            <a:off x="6553200" y="6356350"/>
            <a:ext cx="2133600"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78141452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761204"/>
            <a:ext cx="7886700" cy="4731671"/>
          </a:xfrm>
        </p:spPr>
        <p:txBody>
          <a:bodyPr>
            <a:normAutofit/>
          </a:bodyPr>
          <a:lstStyle>
            <a:lvl1pPr marL="233363" indent="-233363">
              <a:lnSpc>
                <a:spcPct val="100000"/>
              </a:lnSpc>
              <a:spcBef>
                <a:spcPts val="600"/>
              </a:spcBef>
              <a:tabLst/>
              <a:defRPr sz="2800"/>
            </a:lvl1pPr>
            <a:lvl2pPr marL="458788" indent="-201613">
              <a:lnSpc>
                <a:spcPct val="100000"/>
              </a:lnSpc>
              <a:spcBef>
                <a:spcPts val="300"/>
              </a:spcBef>
              <a:tabLst/>
              <a:defRPr sz="2400"/>
            </a:lvl2pPr>
            <a:lvl3pPr marL="692150" indent="-177800">
              <a:lnSpc>
                <a:spcPct val="100000"/>
              </a:lnSpc>
              <a:spcBef>
                <a:spcPts val="300"/>
              </a:spcBef>
              <a:tabLst/>
              <a:defRPr sz="2200"/>
            </a:lvl3pPr>
            <a:lvl4pPr marL="976313" indent="-204788">
              <a:lnSpc>
                <a:spcPct val="100000"/>
              </a:lnSpc>
              <a:spcBef>
                <a:spcPts val="300"/>
              </a:spcBef>
              <a:tabLst/>
              <a:defRPr sz="2000"/>
            </a:lvl4pPr>
            <a:lvl5pPr marL="1200150" indent="-171450">
              <a:lnSpc>
                <a:spcPct val="100000"/>
              </a:lnSpc>
              <a:spcBef>
                <a:spcPts val="300"/>
              </a:spcBef>
              <a:tabLst/>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1297858" y="168488"/>
            <a:ext cx="7364361" cy="1325563"/>
          </a:xfrm>
        </p:spPr>
        <p:txBody>
          <a:bodyPr>
            <a:normAutofit/>
          </a:bodyPr>
          <a:lstStyle>
            <a:lvl1pPr>
              <a:defRPr sz="3200"/>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
        <p:nvSpPr>
          <p:cNvPr id="13"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2476938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normAutofit/>
          </a:bodyPr>
          <a:lstStyle>
            <a:lvl1pPr algn="ctr">
              <a:defRPr sz="3400"/>
            </a:lvl1pPr>
          </a:lstStyle>
          <a:p>
            <a:r>
              <a:rPr lang="en-US" dirty="0"/>
              <a:t>Click to edit Master title style</a:t>
            </a:r>
          </a:p>
        </p:txBody>
      </p:sp>
      <p:sp>
        <p:nvSpPr>
          <p:cNvPr id="3" name="Text Placeholder 2"/>
          <p:cNvSpPr>
            <a:spLocks noGrp="1"/>
          </p:cNvSpPr>
          <p:nvPr>
            <p:ph type="body" idx="1"/>
          </p:nvPr>
        </p:nvSpPr>
        <p:spPr>
          <a:xfrm>
            <a:off x="623888" y="4589468"/>
            <a:ext cx="7886700" cy="1500187"/>
          </a:xfrm>
        </p:spPr>
        <p:txBody>
          <a:bodyPr>
            <a:normAutofit/>
          </a:bodyPr>
          <a:lstStyle>
            <a:lvl1pPr marL="0" indent="0" algn="ctr">
              <a:buNone/>
              <a:defRPr sz="200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dirty="0"/>
              <a:t>Click to edit Master text styles</a:t>
            </a:r>
          </a:p>
        </p:txBody>
      </p:sp>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181749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7858" y="168488"/>
            <a:ext cx="7364361" cy="1325563"/>
          </a:xfrm>
        </p:spPr>
        <p:txBody>
          <a:bodyPr>
            <a:normAutofit/>
          </a:bodyPr>
          <a:lstStyle>
            <a:lvl1pPr>
              <a:defRPr sz="3200"/>
            </a:lvl1pPr>
          </a:lstStyle>
          <a:p>
            <a:r>
              <a:rPr lang="en-US" dirty="0"/>
              <a:t>Click to edit Master title style</a:t>
            </a:r>
          </a:p>
        </p:txBody>
      </p:sp>
      <p:sp>
        <p:nvSpPr>
          <p:cNvPr id="3" name="Content Placeholder 2"/>
          <p:cNvSpPr>
            <a:spLocks noGrp="1"/>
          </p:cNvSpPr>
          <p:nvPr>
            <p:ph sz="half" idx="1"/>
          </p:nvPr>
        </p:nvSpPr>
        <p:spPr>
          <a:xfrm>
            <a:off x="6286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93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4" name="Content Placeholder 3"/>
          <p:cNvSpPr>
            <a:spLocks noGrp="1"/>
          </p:cNvSpPr>
          <p:nvPr>
            <p:ph sz="half" idx="2"/>
          </p:nvPr>
        </p:nvSpPr>
        <p:spPr>
          <a:xfrm>
            <a:off x="629842" y="2505074"/>
            <a:ext cx="3868340"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2" y="1681163"/>
            <a:ext cx="3887391"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4629152" y="2505074"/>
            <a:ext cx="3887391"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297858" y="168488"/>
            <a:ext cx="7364361" cy="1325563"/>
          </a:xfrm>
        </p:spPr>
        <p:txBody>
          <a:bodyPr>
            <a:normAutofit/>
          </a:bodyPr>
          <a:lstStyle>
            <a:lvl1pPr>
              <a:defRPr sz="3200"/>
            </a:lvl1pPr>
          </a:lstStyle>
          <a:p>
            <a:r>
              <a:rPr lang="en-US" dirty="0"/>
              <a:t>Click to edit Master title style</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Tree>
    <p:extLst>
      <p:ext uri="{BB962C8B-B14F-4D97-AF65-F5344CB8AC3E}">
        <p14:creationId xmlns:p14="http://schemas.microsoft.com/office/powerpoint/2010/main" val="1429955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
        <p:nvSpPr>
          <p:cNvPr id="12" name="Title 1"/>
          <p:cNvSpPr>
            <a:spLocks noGrp="1"/>
          </p:cNvSpPr>
          <p:nvPr>
            <p:ph type="title"/>
          </p:nvPr>
        </p:nvSpPr>
        <p:spPr>
          <a:xfrm>
            <a:off x="1297858" y="168488"/>
            <a:ext cx="7364361" cy="1325563"/>
          </a:xfrm>
        </p:spPr>
        <p:txBody>
          <a:bodyPr>
            <a:normAutofit/>
          </a:bodyPr>
          <a:lstStyle>
            <a:lvl1pPr>
              <a:defRPr sz="3200"/>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827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2505449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Content Placeholder 2"/>
          <p:cNvSpPr>
            <a:spLocks noGrp="1"/>
          </p:cNvSpPr>
          <p:nvPr>
            <p:ph idx="1"/>
          </p:nvPr>
        </p:nvSpPr>
        <p:spPr>
          <a:xfrm>
            <a:off x="3887391" y="987430"/>
            <a:ext cx="462915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7/31/17</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752020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Picture Placeholder 2"/>
          <p:cNvSpPr>
            <a:spLocks noGrp="1"/>
          </p:cNvSpPr>
          <p:nvPr>
            <p:ph type="pic" idx="1"/>
          </p:nvPr>
        </p:nvSpPr>
        <p:spPr>
          <a:xfrm>
            <a:off x="3887391" y="987430"/>
            <a:ext cx="462915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7/31/17</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5858432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5549" y="365129"/>
            <a:ext cx="7059802" cy="1325563"/>
          </a:xfrm>
          <a:prstGeom prst="rect">
            <a:avLst/>
          </a:prstGeom>
        </p:spPr>
        <p:txBody>
          <a:bodyPr vert="horz" lIns="91440" tIns="45720" rIns="91440" bIns="45720" rtlCol="0" anchor="ctr">
            <a:normAutofit/>
          </a:bodyPr>
          <a:lstStyle/>
          <a:p>
            <a:pPr>
              <a:lnSpc>
                <a:spcPct val="80000"/>
              </a:lnSpc>
            </a:pPr>
            <a:r>
              <a:rPr lang="en-US" sz="2700" b="0" cap="none" spc="0" dirty="0">
                <a:ln w="0"/>
                <a:solidFill>
                  <a:srgbClr val="003767"/>
                </a:solidFill>
                <a:effectLst>
                  <a:outerShdw blurRad="38100" dist="25400" dir="5400000" algn="ctr" rotWithShape="0">
                    <a:srgbClr val="6E747A">
                      <a:alpha val="43000"/>
                    </a:srgbClr>
                  </a:outerShdw>
                </a:effectLst>
              </a:rPr>
              <a:t>North Carolina </a:t>
            </a:r>
            <a:br>
              <a:rPr lang="en-US" sz="2700" b="0" cap="none" spc="0" dirty="0">
                <a:ln w="0"/>
                <a:solidFill>
                  <a:srgbClr val="003767"/>
                </a:solidFill>
                <a:effectLst>
                  <a:outerShdw blurRad="38100" dist="25400" dir="5400000" algn="ctr" rotWithShape="0">
                    <a:srgbClr val="6E747A">
                      <a:alpha val="43000"/>
                    </a:srgbClr>
                  </a:outerShdw>
                </a:effectLst>
              </a:rPr>
            </a:br>
            <a:r>
              <a:rPr lang="en-US" sz="2700" b="0" cap="none" spc="0" dirty="0">
                <a:ln w="0"/>
                <a:solidFill>
                  <a:srgbClr val="003767"/>
                </a:solidFill>
                <a:effectLst>
                  <a:outerShdw blurRad="38100" dist="25400" dir="5400000" algn="ctr" rotWithShape="0">
                    <a:srgbClr val="6E747A">
                      <a:alpha val="43000"/>
                    </a:srgbClr>
                  </a:outerShdw>
                </a:effectLst>
              </a:rPr>
              <a:t>Community College System</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514350" rtl="0" eaLnBrk="1" latinLnBrk="0" hangingPunct="1">
        <a:lnSpc>
          <a:spcPct val="90000"/>
        </a:lnSpc>
        <a:spcBef>
          <a:spcPct val="0"/>
        </a:spcBef>
        <a:buNone/>
        <a:defRPr sz="3200" b="1" kern="1200">
          <a:ln w="0">
            <a:solidFill>
              <a:schemeClr val="accent1"/>
            </a:solidFill>
          </a:ln>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2800" kern="1200">
          <a:solidFill>
            <a:schemeClr val="tx1"/>
          </a:solidFill>
          <a:latin typeface="HelvLight" pitchFamily="2" charset="0"/>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2400" kern="1200">
          <a:solidFill>
            <a:schemeClr val="tx1"/>
          </a:solidFill>
          <a:latin typeface="HelvLight" pitchFamily="2" charset="0"/>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2200" kern="1200">
          <a:solidFill>
            <a:schemeClr val="tx1"/>
          </a:solidFill>
          <a:latin typeface="HelvLight" pitchFamily="2" charset="0"/>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HelvLight" pitchFamily="2" charset="0"/>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800" kern="1200">
          <a:solidFill>
            <a:schemeClr val="tx1"/>
          </a:solidFill>
          <a:latin typeface="HelvLight" pitchFamily="2" charset="0"/>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3.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Updating the </a:t>
            </a:r>
            <a:r>
              <a:rPr lang="en-US" dirty="0" smtClean="0"/>
              <a:t>High School to Community College </a:t>
            </a:r>
            <a:r>
              <a:rPr lang="en-US" dirty="0" smtClean="0"/>
              <a:t/>
            </a:r>
            <a:br>
              <a:rPr lang="en-US" dirty="0" smtClean="0"/>
            </a:br>
            <a:r>
              <a:rPr lang="en-US" dirty="0" smtClean="0"/>
              <a:t>Articulation Agreement</a:t>
            </a:r>
          </a:p>
        </p:txBody>
      </p:sp>
      <p:sp>
        <p:nvSpPr>
          <p:cNvPr id="3" name="Subtitle 2"/>
          <p:cNvSpPr>
            <a:spLocks noGrp="1"/>
          </p:cNvSpPr>
          <p:nvPr>
            <p:ph type="subTitle" idx="1"/>
          </p:nvPr>
        </p:nvSpPr>
        <p:spPr>
          <a:xfrm>
            <a:off x="1371600" y="4419600"/>
            <a:ext cx="6400800" cy="1752600"/>
          </a:xfrm>
        </p:spPr>
        <p:txBody>
          <a:bodyPr/>
          <a:lstStyle/>
          <a:p>
            <a:r>
              <a:rPr lang="en-US" dirty="0" smtClean="0"/>
              <a:t>Bob </a:t>
            </a:r>
            <a:r>
              <a:rPr lang="en-US" dirty="0" err="1" smtClean="0"/>
              <a:t>Witchger</a:t>
            </a:r>
            <a:r>
              <a:rPr lang="en-US" dirty="0" smtClean="0"/>
              <a:t>, CTE Director</a:t>
            </a:r>
          </a:p>
          <a:p>
            <a:r>
              <a:rPr lang="en-US" dirty="0" smtClean="0"/>
              <a:t>Chris </a:t>
            </a:r>
            <a:r>
              <a:rPr lang="en-US" dirty="0" err="1" smtClean="0"/>
              <a:t>Droessler</a:t>
            </a:r>
            <a:r>
              <a:rPr lang="en-US" dirty="0" smtClean="0"/>
              <a:t>, CTE Coordinator</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897" y="5332610"/>
            <a:ext cx="4390103" cy="1381736"/>
          </a:xfrm>
          <a:prstGeom prst="rect">
            <a:avLst/>
          </a:prstGeom>
        </p:spPr>
      </p:pic>
      <p:sp>
        <p:nvSpPr>
          <p:cNvPr id="5" name="TextBox 4"/>
          <p:cNvSpPr txBox="1"/>
          <p:nvPr/>
        </p:nvSpPr>
        <p:spPr>
          <a:xfrm>
            <a:off x="6656439" y="6184491"/>
            <a:ext cx="1995931" cy="369332"/>
          </a:xfrm>
          <a:prstGeom prst="rect">
            <a:avLst/>
          </a:prstGeom>
          <a:noFill/>
        </p:spPr>
        <p:txBody>
          <a:bodyPr wrap="none" rtlCol="0">
            <a:spAutoFit/>
          </a:bodyPr>
          <a:lstStyle/>
          <a:p>
            <a:r>
              <a:rPr lang="en-US" dirty="0" err="1"/>
              <a:t>www.ncperkins.org</a:t>
            </a:r>
            <a:endParaRPr lang="en-US" dirty="0"/>
          </a:p>
        </p:txBody>
      </p:sp>
    </p:spTree>
    <p:extLst>
      <p:ext uri="{BB962C8B-B14F-4D97-AF65-F5344CB8AC3E}">
        <p14:creationId xmlns:p14="http://schemas.microsoft.com/office/powerpoint/2010/main" val="1220870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Updating the HS-CC </a:t>
            </a:r>
            <a:br>
              <a:rPr lang="en-US" dirty="0" smtClean="0"/>
            </a:br>
            <a:r>
              <a:rPr lang="en-US" dirty="0" smtClean="0"/>
              <a:t>Articulation Agreement</a:t>
            </a:r>
          </a:p>
        </p:txBody>
      </p:sp>
      <p:sp>
        <p:nvSpPr>
          <p:cNvPr id="3" name="Subtitle 2"/>
          <p:cNvSpPr>
            <a:spLocks noGrp="1"/>
          </p:cNvSpPr>
          <p:nvPr>
            <p:ph type="subTitle" idx="1"/>
          </p:nvPr>
        </p:nvSpPr>
        <p:spPr>
          <a:xfrm>
            <a:off x="1371600" y="4419600"/>
            <a:ext cx="6400800" cy="1752600"/>
          </a:xfrm>
        </p:spPr>
        <p:txBody>
          <a:bodyPr/>
          <a:lstStyle/>
          <a:p>
            <a:r>
              <a:rPr lang="en-US" dirty="0" smtClean="0"/>
              <a:t>Bob </a:t>
            </a:r>
            <a:r>
              <a:rPr lang="en-US" dirty="0" err="1" smtClean="0"/>
              <a:t>Witchger</a:t>
            </a:r>
            <a:r>
              <a:rPr lang="en-US" dirty="0" smtClean="0"/>
              <a:t>, CTE Director</a:t>
            </a:r>
          </a:p>
          <a:p>
            <a:r>
              <a:rPr lang="en-US" dirty="0" smtClean="0"/>
              <a:t>Chris </a:t>
            </a:r>
            <a:r>
              <a:rPr lang="en-US" dirty="0" err="1" smtClean="0"/>
              <a:t>Droessler</a:t>
            </a:r>
            <a:r>
              <a:rPr lang="en-US" dirty="0" smtClean="0"/>
              <a:t>, CTE Coordinator</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897" y="5332610"/>
            <a:ext cx="4390103" cy="1381736"/>
          </a:xfrm>
          <a:prstGeom prst="rect">
            <a:avLst/>
          </a:prstGeom>
        </p:spPr>
      </p:pic>
      <p:sp>
        <p:nvSpPr>
          <p:cNvPr id="5" name="TextBox 4"/>
          <p:cNvSpPr txBox="1"/>
          <p:nvPr/>
        </p:nvSpPr>
        <p:spPr>
          <a:xfrm>
            <a:off x="6656439" y="6184491"/>
            <a:ext cx="1995931" cy="369332"/>
          </a:xfrm>
          <a:prstGeom prst="rect">
            <a:avLst/>
          </a:prstGeom>
          <a:noFill/>
        </p:spPr>
        <p:txBody>
          <a:bodyPr wrap="none" rtlCol="0">
            <a:spAutoFit/>
          </a:bodyPr>
          <a:lstStyle/>
          <a:p>
            <a:r>
              <a:rPr lang="en-US" dirty="0" err="1"/>
              <a:t>www.ncperkins.org</a:t>
            </a:r>
            <a:endParaRPr lang="en-US" dirty="0"/>
          </a:p>
        </p:txBody>
      </p:sp>
    </p:spTree>
    <p:extLst>
      <p:ext uri="{BB962C8B-B14F-4D97-AF65-F5344CB8AC3E}">
        <p14:creationId xmlns:p14="http://schemas.microsoft.com/office/powerpoint/2010/main" val="684208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Articulation </a:t>
            </a:r>
            <a:r>
              <a:rPr lang="en-US" dirty="0" smtClean="0"/>
              <a:t>Agreement Update </a:t>
            </a:r>
            <a:r>
              <a:rPr lang="en-US" dirty="0"/>
              <a:t>Process</a:t>
            </a:r>
          </a:p>
        </p:txBody>
      </p:sp>
      <p:sp>
        <p:nvSpPr>
          <p:cNvPr id="3" name="Content Placeholder 2"/>
          <p:cNvSpPr>
            <a:spLocks noGrp="1"/>
          </p:cNvSpPr>
          <p:nvPr>
            <p:ph idx="1"/>
          </p:nvPr>
        </p:nvSpPr>
        <p:spPr/>
        <p:txBody>
          <a:bodyPr>
            <a:normAutofit lnSpcReduction="10000"/>
          </a:bodyPr>
          <a:lstStyle/>
          <a:p>
            <a:pPr marL="457200" indent="-457200">
              <a:buAutoNum type="arabicPeriod"/>
            </a:pPr>
            <a:r>
              <a:rPr lang="en-US" sz="2600" dirty="0">
                <a:solidFill>
                  <a:sysClr val="windowText" lastClr="000000"/>
                </a:solidFill>
              </a:rPr>
              <a:t>State </a:t>
            </a:r>
            <a:r>
              <a:rPr lang="en-US" sz="2600" dirty="0" smtClean="0">
                <a:solidFill>
                  <a:sysClr val="windowText" lastClr="000000"/>
                </a:solidFill>
              </a:rPr>
              <a:t>DPI &amp; NCCCS staff review </a:t>
            </a:r>
            <a:r>
              <a:rPr lang="en-US" sz="2600" dirty="0">
                <a:solidFill>
                  <a:sysClr val="windowText" lastClr="000000"/>
                </a:solidFill>
              </a:rPr>
              <a:t>&amp; </a:t>
            </a:r>
            <a:r>
              <a:rPr lang="en-US" sz="2600" dirty="0" smtClean="0">
                <a:solidFill>
                  <a:sysClr val="windowText" lastClr="000000"/>
                </a:solidFill>
              </a:rPr>
              <a:t>recommend course matches </a:t>
            </a:r>
            <a:endParaRPr lang="en-US" sz="2600" dirty="0">
              <a:solidFill>
                <a:sysClr val="windowText" lastClr="000000"/>
              </a:solidFill>
            </a:endParaRPr>
          </a:p>
          <a:p>
            <a:pPr marL="457200" indent="-457200">
              <a:buFontTx/>
              <a:buAutoNum type="arabicPeriod"/>
            </a:pPr>
            <a:r>
              <a:rPr lang="en-US" sz="2600" dirty="0" smtClean="0">
                <a:solidFill>
                  <a:sysClr val="windowText" lastClr="000000"/>
                </a:solidFill>
              </a:rPr>
              <a:t>Webinar for Chief Academic Officers and </a:t>
            </a:r>
            <a:br>
              <a:rPr lang="en-US" sz="2600" dirty="0" smtClean="0">
                <a:solidFill>
                  <a:sysClr val="windowText" lastClr="000000"/>
                </a:solidFill>
              </a:rPr>
            </a:br>
            <a:r>
              <a:rPr lang="en-US" sz="2600" dirty="0" smtClean="0">
                <a:solidFill>
                  <a:sysClr val="windowText" lastClr="000000"/>
                </a:solidFill>
              </a:rPr>
              <a:t>CTE Directors to explain process</a:t>
            </a:r>
          </a:p>
          <a:p>
            <a:pPr marL="457200" indent="-457200">
              <a:buFontTx/>
              <a:buAutoNum type="arabicPeriod"/>
            </a:pPr>
            <a:r>
              <a:rPr lang="en-US" sz="2600" dirty="0" smtClean="0">
                <a:solidFill>
                  <a:sysClr val="windowText" lastClr="000000"/>
                </a:solidFill>
              </a:rPr>
              <a:t>Teams of Teachers/Instructors review proposed matches </a:t>
            </a:r>
          </a:p>
          <a:p>
            <a:pPr marL="457200" indent="-457200">
              <a:buFontTx/>
              <a:buAutoNum type="arabicPeriod"/>
            </a:pPr>
            <a:r>
              <a:rPr lang="en-US" sz="2600" dirty="0" smtClean="0">
                <a:solidFill>
                  <a:sysClr val="windowText" lastClr="000000"/>
                </a:solidFill>
              </a:rPr>
              <a:t>Chief </a:t>
            </a:r>
            <a:r>
              <a:rPr lang="en-US" sz="2600" dirty="0">
                <a:solidFill>
                  <a:sysClr val="windowText" lastClr="000000"/>
                </a:solidFill>
              </a:rPr>
              <a:t>Instructional Officers </a:t>
            </a:r>
            <a:r>
              <a:rPr lang="en-US" sz="2600" dirty="0" smtClean="0">
                <a:solidFill>
                  <a:sysClr val="windowText" lastClr="000000"/>
                </a:solidFill>
              </a:rPr>
              <a:t>input data online</a:t>
            </a:r>
            <a:endParaRPr lang="en-US" sz="2600" dirty="0">
              <a:solidFill>
                <a:sysClr val="windowText" lastClr="000000"/>
              </a:solidFill>
            </a:endParaRPr>
          </a:p>
          <a:p>
            <a:pPr marL="457200" indent="-457200">
              <a:buFontTx/>
              <a:buAutoNum type="arabicPeriod"/>
            </a:pPr>
            <a:r>
              <a:rPr lang="en-US" sz="2600" dirty="0" smtClean="0">
                <a:solidFill>
                  <a:sysClr val="windowText" lastClr="000000"/>
                </a:solidFill>
              </a:rPr>
              <a:t>Data is reviewed, final list created</a:t>
            </a:r>
          </a:p>
          <a:p>
            <a:pPr marL="457200" indent="-457200">
              <a:buFontTx/>
              <a:buAutoNum type="arabicPeriod"/>
            </a:pPr>
            <a:r>
              <a:rPr lang="en-US" sz="2600" dirty="0">
                <a:solidFill>
                  <a:sysClr val="windowText" lastClr="000000"/>
                </a:solidFill>
              </a:rPr>
              <a:t>Chief Academic Officers </a:t>
            </a:r>
            <a:r>
              <a:rPr lang="en-US" sz="2600" dirty="0" smtClean="0">
                <a:solidFill>
                  <a:sysClr val="windowText" lastClr="000000"/>
                </a:solidFill>
              </a:rPr>
              <a:t>have final approval</a:t>
            </a:r>
          </a:p>
          <a:p>
            <a:pPr marL="457200" indent="-457200">
              <a:buFontTx/>
              <a:buAutoNum type="arabicPeriod"/>
            </a:pPr>
            <a:r>
              <a:rPr lang="en-US" sz="2600" dirty="0" smtClean="0">
                <a:solidFill>
                  <a:sysClr val="windowText" lastClr="000000"/>
                </a:solidFill>
              </a:rPr>
              <a:t>Updated list sent to State Board of CC for approval</a:t>
            </a:r>
            <a:endParaRPr lang="en-US" sz="2600" dirty="0">
              <a:solidFill>
                <a:sysClr val="windowText" lastClr="000000"/>
              </a:solidFill>
            </a:endParaRPr>
          </a:p>
        </p:txBody>
      </p:sp>
    </p:spTree>
    <p:extLst>
      <p:ext uri="{BB962C8B-B14F-4D97-AF65-F5344CB8AC3E}">
        <p14:creationId xmlns:p14="http://schemas.microsoft.com/office/powerpoint/2010/main" val="922998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hangingPunct="1">
              <a:defRPr/>
            </a:pPr>
            <a:r>
              <a:rPr lang="en-US" dirty="0" smtClean="0"/>
              <a:t>Process to Document and Award Credit</a:t>
            </a:r>
            <a:endParaRPr lang="en-US" dirty="0"/>
          </a:p>
        </p:txBody>
      </p:sp>
      <p:sp>
        <p:nvSpPr>
          <p:cNvPr id="22532" name="Content Placeholder 2"/>
          <p:cNvSpPr>
            <a:spLocks noGrp="1"/>
          </p:cNvSpPr>
          <p:nvPr>
            <p:ph idx="1"/>
          </p:nvPr>
        </p:nvSpPr>
        <p:spPr/>
        <p:txBody>
          <a:bodyPr>
            <a:normAutofit lnSpcReduction="10000"/>
          </a:bodyPr>
          <a:lstStyle/>
          <a:p>
            <a:pPr marL="0" indent="0" eaLnBrk="1" hangingPunct="1">
              <a:buNone/>
            </a:pPr>
            <a:r>
              <a:rPr lang="en-US" sz="2400" dirty="0"/>
              <a:t>To receive articulated credit, students must enroll at the community college within two years of their high school graduation date and meet the following criteria</a:t>
            </a:r>
            <a:r>
              <a:rPr lang="en-US" sz="2400" dirty="0" smtClean="0"/>
              <a:t>:</a:t>
            </a:r>
          </a:p>
          <a:p>
            <a:pPr eaLnBrk="1" hangingPunct="1"/>
            <a:r>
              <a:rPr lang="en-US" sz="2800" dirty="0" smtClean="0"/>
              <a:t>Final grade </a:t>
            </a:r>
            <a:r>
              <a:rPr lang="en-US" sz="2800" dirty="0"/>
              <a:t>of B or higher in the </a:t>
            </a:r>
            <a:r>
              <a:rPr lang="en-US" sz="2800" dirty="0" smtClean="0"/>
              <a:t>course and</a:t>
            </a:r>
            <a:endParaRPr lang="en-US" sz="2800" dirty="0"/>
          </a:p>
          <a:p>
            <a:pPr eaLnBrk="1" hangingPunct="1"/>
            <a:r>
              <a:rPr lang="en-US" sz="2800" dirty="0"/>
              <a:t>A score of 93 or higher on the standardized CTE </a:t>
            </a:r>
            <a:r>
              <a:rPr lang="en-US" sz="2800" dirty="0" smtClean="0"/>
              <a:t>postassessment </a:t>
            </a:r>
            <a:endParaRPr lang="en-US" sz="2800" dirty="0"/>
          </a:p>
          <a:p>
            <a:pPr marL="0" indent="0" eaLnBrk="1" hangingPunct="1">
              <a:buNone/>
            </a:pPr>
            <a:r>
              <a:rPr lang="en-US" sz="2400" dirty="0"/>
              <a:t>High school students who enroll in a Career and College Promise pathway may earn articulated college credit as described in this agreement while enrolled in high school if the CTE articulated college credit is part of their Career and College Promise pathway.</a:t>
            </a:r>
            <a:endParaRPr lang="en-US" sz="2400" dirty="0" smtClean="0"/>
          </a:p>
        </p:txBody>
      </p:sp>
    </p:spTree>
    <p:extLst>
      <p:ext uri="{BB962C8B-B14F-4D97-AF65-F5344CB8AC3E}">
        <p14:creationId xmlns:p14="http://schemas.microsoft.com/office/powerpoint/2010/main" val="630243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eaLnBrk="1" hangingPunct="1">
              <a:defRPr/>
            </a:pPr>
            <a:r>
              <a:rPr lang="en-US" dirty="0" smtClean="0"/>
              <a:t>Articulation Review</a:t>
            </a:r>
            <a:endParaRPr lang="en-US" dirty="0"/>
          </a:p>
        </p:txBody>
      </p:sp>
      <p:sp>
        <p:nvSpPr>
          <p:cNvPr id="21507" name="Content Placeholder 2"/>
          <p:cNvSpPr>
            <a:spLocks noGrp="1"/>
          </p:cNvSpPr>
          <p:nvPr>
            <p:ph idx="1"/>
          </p:nvPr>
        </p:nvSpPr>
        <p:spPr/>
        <p:txBody>
          <a:bodyPr/>
          <a:lstStyle/>
          <a:p>
            <a:pPr marL="0" indent="0" eaLnBrk="1" hangingPunct="1">
              <a:buNone/>
            </a:pPr>
            <a:r>
              <a:rPr lang="en-US" dirty="0" smtClean="0"/>
              <a:t>Match 80% match of course competencies </a:t>
            </a:r>
          </a:p>
          <a:p>
            <a:pPr lvl="1">
              <a:buFont typeface="Wingdings" pitchFamily="2" charset="2"/>
              <a:buChar char="§"/>
            </a:pPr>
            <a:r>
              <a:rPr lang="en-US" dirty="0"/>
              <a:t>HS &amp; </a:t>
            </a:r>
            <a:r>
              <a:rPr lang="en-US" dirty="0" smtClean="0"/>
              <a:t>CC Course Description </a:t>
            </a:r>
          </a:p>
          <a:p>
            <a:pPr marL="257175" lvl="1" indent="0">
              <a:buNone/>
            </a:pPr>
            <a:endParaRPr lang="en-US" dirty="0" smtClean="0"/>
          </a:p>
          <a:p>
            <a:pPr lvl="1" eaLnBrk="1" hangingPunct="1">
              <a:buFont typeface="Wingdings" pitchFamily="2" charset="2"/>
              <a:buChar char="§"/>
            </a:pPr>
            <a:r>
              <a:rPr lang="en-US" dirty="0" smtClean="0"/>
              <a:t>HS Course Blueprint</a:t>
            </a:r>
          </a:p>
          <a:p>
            <a:pPr lvl="1" eaLnBrk="1" hangingPunct="1">
              <a:buFont typeface="Wingdings" pitchFamily="2" charset="2"/>
              <a:buChar char="§"/>
            </a:pPr>
            <a:r>
              <a:rPr lang="en-US" dirty="0" smtClean="0"/>
              <a:t>CC Course Syllabus</a:t>
            </a:r>
          </a:p>
          <a:p>
            <a:pPr marL="257175" lvl="1" indent="0" eaLnBrk="1" hangingPunct="1">
              <a:buNone/>
            </a:pPr>
            <a:endParaRPr lang="en-US" dirty="0" smtClean="0"/>
          </a:p>
          <a:p>
            <a:pPr lvl="1" eaLnBrk="1" hangingPunct="1">
              <a:buFont typeface="Wingdings" pitchFamily="2" charset="2"/>
              <a:buChar char="§"/>
            </a:pPr>
            <a:r>
              <a:rPr lang="en-US" dirty="0" smtClean="0"/>
              <a:t>HS Essential Standards</a:t>
            </a:r>
          </a:p>
          <a:p>
            <a:pPr lvl="1" eaLnBrk="1" hangingPunct="1">
              <a:buFont typeface="Wingdings" pitchFamily="2" charset="2"/>
              <a:buChar char="§"/>
            </a:pPr>
            <a:r>
              <a:rPr lang="en-US" dirty="0" smtClean="0"/>
              <a:t>CC Student Learning Outcomes</a:t>
            </a:r>
          </a:p>
          <a:p>
            <a:pPr marL="257175" lvl="1" indent="0" eaLnBrk="1" hangingPunct="1">
              <a:buNone/>
            </a:pPr>
            <a:endParaRPr lang="en-US" dirty="0" smtClean="0"/>
          </a:p>
          <a:p>
            <a:pPr lvl="1" eaLnBrk="1" hangingPunct="1">
              <a:buFont typeface="Wingdings" pitchFamily="2" charset="2"/>
              <a:buChar char="§"/>
            </a:pPr>
            <a:r>
              <a:rPr lang="en-US" dirty="0" smtClean="0"/>
              <a:t>HS &amp; CC Number of Hands-on Class/Lab Hours</a:t>
            </a:r>
          </a:p>
          <a:p>
            <a:pPr lvl="1" eaLnBrk="1" hangingPunct="1">
              <a:buFont typeface="Wingdings" pitchFamily="2" charset="2"/>
              <a:buChar char="§"/>
            </a:pPr>
            <a:endParaRPr lang="en-US" dirty="0" smtClean="0"/>
          </a:p>
        </p:txBody>
      </p:sp>
    </p:spTree>
    <p:extLst>
      <p:ext uri="{BB962C8B-B14F-4D97-AF65-F5344CB8AC3E}">
        <p14:creationId xmlns:p14="http://schemas.microsoft.com/office/powerpoint/2010/main" val="1030499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p:txBody>
          <a:bodyPr/>
          <a:lstStyle/>
          <a:p>
            <a:pPr marL="0" indent="0">
              <a:buNone/>
            </a:pPr>
            <a:r>
              <a:rPr lang="en-US" dirty="0" smtClean="0"/>
              <a:t>Must show collaboration between:</a:t>
            </a:r>
          </a:p>
          <a:p>
            <a:r>
              <a:rPr lang="en-US" dirty="0" smtClean="0"/>
              <a:t>HS teachers</a:t>
            </a:r>
          </a:p>
          <a:p>
            <a:r>
              <a:rPr lang="en-US" dirty="0" smtClean="0"/>
              <a:t>CC Instructors</a:t>
            </a:r>
          </a:p>
          <a:p>
            <a:pPr lvl="1"/>
            <a:endParaRPr lang="en-US" dirty="0" smtClean="0"/>
          </a:p>
        </p:txBody>
      </p:sp>
      <p:sp>
        <p:nvSpPr>
          <p:cNvPr id="2" name="Title 1"/>
          <p:cNvSpPr>
            <a:spLocks noGrp="1"/>
          </p:cNvSpPr>
          <p:nvPr>
            <p:ph type="title"/>
          </p:nvPr>
        </p:nvSpPr>
        <p:spPr/>
        <p:txBody>
          <a:bodyPr/>
          <a:lstStyle/>
          <a:p>
            <a:r>
              <a:rPr lang="en-US" smtClean="0"/>
              <a:t>Collaboration</a:t>
            </a:r>
            <a:endParaRPr lang="en-US" dirty="0"/>
          </a:p>
        </p:txBody>
      </p:sp>
    </p:spTree>
    <p:extLst>
      <p:ext uri="{BB962C8B-B14F-4D97-AF65-F5344CB8AC3E}">
        <p14:creationId xmlns:p14="http://schemas.microsoft.com/office/powerpoint/2010/main" val="13607034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48 course matches in 2012 agreement</a:t>
            </a:r>
          </a:p>
          <a:p>
            <a:r>
              <a:rPr lang="en-US" dirty="0" smtClean="0"/>
              <a:t>62 potential matches were proposed in 2016</a:t>
            </a:r>
          </a:p>
          <a:p>
            <a:r>
              <a:rPr lang="en-US" dirty="0" smtClean="0"/>
              <a:t>7 existing course matches proposed to remove</a:t>
            </a:r>
          </a:p>
          <a:p>
            <a:r>
              <a:rPr lang="en-US" dirty="0" smtClean="0"/>
              <a:t>13 (out of 62) matches were added in 2017</a:t>
            </a:r>
          </a:p>
          <a:p>
            <a:r>
              <a:rPr lang="en-US" dirty="0" smtClean="0"/>
              <a:t>6 modifications of current matches</a:t>
            </a:r>
          </a:p>
          <a:p>
            <a:r>
              <a:rPr lang="en-US" dirty="0" smtClean="0"/>
              <a:t>7 existing courses were removed</a:t>
            </a:r>
          </a:p>
          <a:p>
            <a:r>
              <a:rPr lang="en-US" dirty="0" smtClean="0"/>
              <a:t>Net gain of 6 course matches</a:t>
            </a:r>
          </a:p>
          <a:p>
            <a:r>
              <a:rPr lang="en-US" dirty="0" smtClean="0"/>
              <a:t>54 course matches on 2017 agreement</a:t>
            </a:r>
            <a:endParaRPr lang="en-US" dirty="0"/>
          </a:p>
        </p:txBody>
      </p:sp>
      <p:sp>
        <p:nvSpPr>
          <p:cNvPr id="3" name="Title 2"/>
          <p:cNvSpPr>
            <a:spLocks noGrp="1"/>
          </p:cNvSpPr>
          <p:nvPr>
            <p:ph type="title"/>
          </p:nvPr>
        </p:nvSpPr>
        <p:spPr/>
        <p:txBody>
          <a:bodyPr/>
          <a:lstStyle/>
          <a:p>
            <a:r>
              <a:rPr lang="en-US" dirty="0" smtClean="0"/>
              <a:t>Data</a:t>
            </a:r>
            <a:endParaRPr lang="en-US" dirty="0"/>
          </a:p>
        </p:txBody>
      </p:sp>
    </p:spTree>
    <p:extLst>
      <p:ext uri="{BB962C8B-B14F-4D97-AF65-F5344CB8AC3E}">
        <p14:creationId xmlns:p14="http://schemas.microsoft.com/office/powerpoint/2010/main" val="1481159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p:txBody>
          <a:bodyPr/>
          <a:lstStyle/>
          <a:p>
            <a:r>
              <a:rPr lang="en-US" dirty="0" smtClean="0"/>
              <a:t>Standard HS curriculum </a:t>
            </a:r>
            <a:r>
              <a:rPr lang="en-US" dirty="0"/>
              <a:t>vs </a:t>
            </a:r>
            <a:r>
              <a:rPr lang="en-US" dirty="0" smtClean="0"/>
              <a:t>autonomous colleges</a:t>
            </a:r>
          </a:p>
          <a:p>
            <a:r>
              <a:rPr lang="en-US" dirty="0" smtClean="0"/>
              <a:t>Separate "OR" matches</a:t>
            </a:r>
          </a:p>
          <a:p>
            <a:pPr lvl="1"/>
            <a:endParaRPr lang="en-US" dirty="0" smtClean="0"/>
          </a:p>
        </p:txBody>
      </p:sp>
      <p:sp>
        <p:nvSpPr>
          <p:cNvPr id="2" name="Title 1"/>
          <p:cNvSpPr>
            <a:spLocks noGrp="1"/>
          </p:cNvSpPr>
          <p:nvPr>
            <p:ph type="title"/>
          </p:nvPr>
        </p:nvSpPr>
        <p:spPr/>
        <p:txBody>
          <a:bodyPr/>
          <a:lstStyle/>
          <a:p>
            <a:r>
              <a:rPr lang="en-US" smtClean="0"/>
              <a:t>Lessons Learned</a:t>
            </a:r>
            <a:endParaRPr lang="en-US" dirty="0"/>
          </a:p>
        </p:txBody>
      </p:sp>
    </p:spTree>
    <p:extLst>
      <p:ext uri="{BB962C8B-B14F-4D97-AF65-F5344CB8AC3E}">
        <p14:creationId xmlns:p14="http://schemas.microsoft.com/office/powerpoint/2010/main" val="610325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Agreements</a:t>
            </a:r>
            <a:endParaRPr lang="en-US" dirty="0"/>
          </a:p>
        </p:txBody>
      </p:sp>
      <p:sp>
        <p:nvSpPr>
          <p:cNvPr id="3" name="Content Placeholder 2"/>
          <p:cNvSpPr>
            <a:spLocks noGrp="1"/>
          </p:cNvSpPr>
          <p:nvPr>
            <p:ph idx="1"/>
          </p:nvPr>
        </p:nvSpPr>
        <p:spPr/>
        <p:txBody>
          <a:bodyPr/>
          <a:lstStyle/>
          <a:p>
            <a:r>
              <a:rPr lang="en-US" dirty="0" smtClean="0"/>
              <a:t>Local agreements can be developed</a:t>
            </a:r>
          </a:p>
          <a:p>
            <a:r>
              <a:rPr lang="en-US" dirty="0" smtClean="0"/>
              <a:t>Needs of local industry</a:t>
            </a:r>
          </a:p>
          <a:p>
            <a:r>
              <a:rPr lang="en-US" dirty="0" smtClean="0"/>
              <a:t>Local courses</a:t>
            </a:r>
          </a:p>
          <a:p>
            <a:r>
              <a:rPr lang="en-US" dirty="0" smtClean="0"/>
              <a:t>Courses less than 1,000 enrollment</a:t>
            </a:r>
          </a:p>
          <a:p>
            <a:r>
              <a:rPr lang="en-US" dirty="0" smtClean="0"/>
              <a:t>“Developing a Local Articulation Agreement Guide”</a:t>
            </a:r>
          </a:p>
          <a:p>
            <a:r>
              <a:rPr lang="en-US" dirty="0" smtClean="0"/>
              <a:t>Self-paced course on NC-NET</a:t>
            </a:r>
            <a:endParaRPr lang="en-US" dirty="0"/>
          </a:p>
        </p:txBody>
      </p:sp>
    </p:spTree>
    <p:extLst>
      <p:ext uri="{BB962C8B-B14F-4D97-AF65-F5344CB8AC3E}">
        <p14:creationId xmlns:p14="http://schemas.microsoft.com/office/powerpoint/2010/main" val="5011966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p:txBody>
          <a:bodyPr/>
          <a:lstStyle/>
          <a:p>
            <a:r>
              <a:rPr lang="en-US" dirty="0" smtClean="0"/>
              <a:t>Sooner than five years ?</a:t>
            </a:r>
          </a:p>
          <a:p>
            <a:r>
              <a:rPr lang="en-US" dirty="0" smtClean="0"/>
              <a:t>By program area ?</a:t>
            </a:r>
          </a:p>
          <a:p>
            <a:r>
              <a:rPr lang="en-US" dirty="0" smtClean="0"/>
              <a:t>When major update in grouping of courses ?</a:t>
            </a:r>
          </a:p>
          <a:p>
            <a:pPr lvl="1"/>
            <a:endParaRPr lang="en-US" dirty="0" smtClean="0"/>
          </a:p>
        </p:txBody>
      </p:sp>
      <p:sp>
        <p:nvSpPr>
          <p:cNvPr id="2" name="Title 1"/>
          <p:cNvSpPr>
            <a:spLocks noGrp="1"/>
          </p:cNvSpPr>
          <p:nvPr>
            <p:ph type="title"/>
          </p:nvPr>
        </p:nvSpPr>
        <p:spPr/>
        <p:txBody>
          <a:bodyPr/>
          <a:lstStyle/>
          <a:p>
            <a:r>
              <a:rPr lang="en-US" dirty="0" smtClean="0"/>
              <a:t>Next Time</a:t>
            </a:r>
            <a:endParaRPr lang="en-US" dirty="0"/>
          </a:p>
        </p:txBody>
      </p:sp>
    </p:spTree>
    <p:extLst>
      <p:ext uri="{BB962C8B-B14F-4D97-AF65-F5344CB8AC3E}">
        <p14:creationId xmlns:p14="http://schemas.microsoft.com/office/powerpoint/2010/main" val="1120377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stem Office Template 2017" id="{5F043DD8-DC3E-4F6A-B287-81D6F7FF38E2}" vid="{804B3A4D-A4A7-49E1-8361-FD47AD0B82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System Office Template 2017</Template>
  <TotalTime>0</TotalTime>
  <Words>829</Words>
  <Application>Microsoft Macintosh PowerPoint</Application>
  <PresentationFormat>On-screen Show (4:3)</PresentationFormat>
  <Paragraphs>116</Paragraphs>
  <Slides>10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Calibri</vt:lpstr>
      <vt:lpstr>Calibri Light</vt:lpstr>
      <vt:lpstr>HelvLight</vt:lpstr>
      <vt:lpstr>Times</vt:lpstr>
      <vt:lpstr>Wingdings</vt:lpstr>
      <vt:lpstr>ヒラギノ角ゴ Pro W3</vt:lpstr>
      <vt:lpstr>Arial</vt:lpstr>
      <vt:lpstr>Office Theme</vt:lpstr>
      <vt:lpstr>Updating the High School to Community College  Articulation Agreement</vt:lpstr>
      <vt:lpstr>Articulation Agreement Update Process</vt:lpstr>
      <vt:lpstr>Process to Document and Award Credit</vt:lpstr>
      <vt:lpstr>Articulation Review</vt:lpstr>
      <vt:lpstr>Collaboration</vt:lpstr>
      <vt:lpstr>Data</vt:lpstr>
      <vt:lpstr>Lessons Learned</vt:lpstr>
      <vt:lpstr>Local Agreements</vt:lpstr>
      <vt:lpstr>Next Time</vt:lpstr>
      <vt:lpstr>Updating the HS-CC  Articulation Agreement</vt:lpstr>
    </vt:vector>
  </TitlesOfParts>
  <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2017-04-26T15:33:33Z</cp:lastPrinted>
  <dcterms:created xsi:type="dcterms:W3CDTF">2017-04-24T19:18:55Z</dcterms:created>
  <dcterms:modified xsi:type="dcterms:W3CDTF">2017-07-31T13:36:52Z</dcterms:modified>
</cp:coreProperties>
</file>